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1"/>
  </p:notesMasterIdLst>
  <p:sldIdLst>
    <p:sldId id="256" r:id="rId5"/>
    <p:sldId id="285" r:id="rId6"/>
    <p:sldId id="324" r:id="rId7"/>
    <p:sldId id="326" r:id="rId8"/>
    <p:sldId id="330" r:id="rId9"/>
    <p:sldId id="294" r:id="rId10"/>
    <p:sldId id="322" r:id="rId11"/>
    <p:sldId id="347" r:id="rId12"/>
    <p:sldId id="356" r:id="rId13"/>
    <p:sldId id="355" r:id="rId14"/>
    <p:sldId id="357" r:id="rId15"/>
    <p:sldId id="354" r:id="rId16"/>
    <p:sldId id="331" r:id="rId17"/>
    <p:sldId id="332" r:id="rId18"/>
    <p:sldId id="313" r:id="rId19"/>
    <p:sldId id="291" r:id="rId20"/>
    <p:sldId id="293" r:id="rId21"/>
    <p:sldId id="333" r:id="rId22"/>
    <p:sldId id="334" r:id="rId23"/>
    <p:sldId id="295" r:id="rId24"/>
    <p:sldId id="336" r:id="rId25"/>
    <p:sldId id="351" r:id="rId26"/>
    <p:sldId id="327" r:id="rId27"/>
    <p:sldId id="1277" r:id="rId28"/>
    <p:sldId id="316" r:id="rId29"/>
    <p:sldId id="320" r:id="rId30"/>
    <p:sldId id="321" r:id="rId31"/>
    <p:sldId id="338" r:id="rId32"/>
    <p:sldId id="1270" r:id="rId33"/>
    <p:sldId id="300" r:id="rId34"/>
    <p:sldId id="315" r:id="rId35"/>
    <p:sldId id="319" r:id="rId36"/>
    <p:sldId id="317" r:id="rId37"/>
    <p:sldId id="318" r:id="rId38"/>
    <p:sldId id="1271" r:id="rId39"/>
    <p:sldId id="1274" r:id="rId40"/>
    <p:sldId id="1278" r:id="rId41"/>
    <p:sldId id="303" r:id="rId42"/>
    <p:sldId id="1276" r:id="rId43"/>
    <p:sldId id="1275" r:id="rId44"/>
    <p:sldId id="306" r:id="rId45"/>
    <p:sldId id="311" r:id="rId46"/>
    <p:sldId id="346" r:id="rId47"/>
    <p:sldId id="344" r:id="rId48"/>
    <p:sldId id="345" r:id="rId49"/>
    <p:sldId id="314"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7FD36D-E94E-D507-B72D-97B22E2E8C00}" name="Ernst Damien" initials="ED" userId="S::dernst@uliege.be::8b486b58-2e36-47a9-9606-e504256b87f8" providerId="AD"/>
  <p188:author id="{E6F861C6-03E6-8FD3-46A2-A0F9745474AA}" name="Techy Thibaut" initials="TT" userId="S::ttechy@uliege.be::0a091cef-aa85-4df5-ad37-63275b7af1bb" providerId="AD"/>
  <p188:author id="{C5F208CA-6652-F51B-3CC4-F924C19833AC}" name="Dachet Victor" initials="VD" userId="S::Victor.Dachet@uliege.be::87ed07aa-d086-4b65-aaa9-c95ba0eac4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940"/>
    <a:srgbClr val="F07D6A"/>
    <a:srgbClr val="997559"/>
    <a:srgbClr val="FDEFED"/>
    <a:srgbClr val="F28B7A"/>
    <a:srgbClr val="F2EFEA"/>
    <a:srgbClr val="F8F8F8"/>
    <a:srgbClr val="156082"/>
    <a:srgbClr val="F28B7B"/>
    <a:srgbClr val="F394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FB5DB-B27E-401E-A12B-635D98DAEDFD}" v="5" dt="2025-11-24T08:16:05.9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0920" autoAdjust="0"/>
  </p:normalViewPr>
  <p:slideViewPr>
    <p:cSldViewPr snapToGrid="0">
      <p:cViewPr varScale="1">
        <p:scale>
          <a:sx n="79" d="100"/>
          <a:sy n="79" d="100"/>
        </p:scale>
        <p:origin x="970"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4B3DB-753E-41EA-A089-CEF5A6DFCE8E}" type="datetimeFigureOut">
              <a:rPr lang="fr-BE" smtClean="0"/>
              <a:t>23-11-25</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9EC060-471D-402E-89DB-12E35351CAF6}" type="slidenum">
              <a:rPr lang="fr-BE" smtClean="0"/>
              <a:t>‹N°›</a:t>
            </a:fld>
            <a:endParaRPr lang="fr-BE"/>
          </a:p>
        </p:txBody>
      </p:sp>
    </p:spTree>
    <p:extLst>
      <p:ext uri="{BB962C8B-B14F-4D97-AF65-F5344CB8AC3E}">
        <p14:creationId xmlns:p14="http://schemas.microsoft.com/office/powerpoint/2010/main" val="653396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1</a:t>
            </a:fld>
            <a:endParaRPr lang="fr-BE"/>
          </a:p>
        </p:txBody>
      </p:sp>
    </p:spTree>
    <p:extLst>
      <p:ext uri="{BB962C8B-B14F-4D97-AF65-F5344CB8AC3E}">
        <p14:creationId xmlns:p14="http://schemas.microsoft.com/office/powerpoint/2010/main" val="3473689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r>
              <a:rPr lang="fr-BE" sz="1200" kern="1200" dirty="0">
                <a:solidFill>
                  <a:schemeClr val="tx1"/>
                </a:solidFill>
                <a:effectLst/>
                <a:latin typeface="+mn-lt"/>
                <a:ea typeface="+mn-ea"/>
                <a:cs typeface="+mn-cs"/>
              </a:rPr>
              <a:t>https://www.cigre.org/userfiles/files/Community/NC/China_The_Electric_Power_System.pdf</a:t>
            </a:r>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30</a:t>
            </a:fld>
            <a:endParaRPr lang="fr-BE"/>
          </a:p>
        </p:txBody>
      </p:sp>
    </p:spTree>
    <p:extLst>
      <p:ext uri="{BB962C8B-B14F-4D97-AF65-F5344CB8AC3E}">
        <p14:creationId xmlns:p14="http://schemas.microsoft.com/office/powerpoint/2010/main" val="3265652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pPr marL="0" indent="0">
              <a:buNone/>
            </a:pPr>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31</a:t>
            </a:fld>
            <a:endParaRPr lang="fr-BE"/>
          </a:p>
        </p:txBody>
      </p:sp>
    </p:spTree>
    <p:extLst>
      <p:ext uri="{BB962C8B-B14F-4D97-AF65-F5344CB8AC3E}">
        <p14:creationId xmlns:p14="http://schemas.microsoft.com/office/powerpoint/2010/main" val="1332897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34</a:t>
            </a:fld>
            <a:endParaRPr lang="fr-BE"/>
          </a:p>
        </p:txBody>
      </p:sp>
    </p:spTree>
    <p:extLst>
      <p:ext uri="{BB962C8B-B14F-4D97-AF65-F5344CB8AC3E}">
        <p14:creationId xmlns:p14="http://schemas.microsoft.com/office/powerpoint/2010/main" val="2541079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22222"/>
                </a:solidFill>
                <a:latin typeface="Arial"/>
                <a:ea typeface="Arial"/>
                <a:cs typeface="Arial"/>
              </a:rPr>
              <a:t>https://en.wikipedia.org/wiki/High-voltage_direct_current</a:t>
            </a:r>
            <a:endParaRPr lang="en-US" dirty="0"/>
          </a:p>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37</a:t>
            </a:fld>
            <a:endParaRPr lang="fr-BE"/>
          </a:p>
        </p:txBody>
      </p:sp>
    </p:spTree>
    <p:extLst>
      <p:ext uri="{BB962C8B-B14F-4D97-AF65-F5344CB8AC3E}">
        <p14:creationId xmlns:p14="http://schemas.microsoft.com/office/powerpoint/2010/main" val="1973091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19673-2BCC-C065-CC19-8E0FA1F46B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BB6133-3C23-1E63-3EB2-29458786B947}"/>
              </a:ext>
            </a:extLst>
          </p:cNvPr>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a:extLst>
              <a:ext uri="{FF2B5EF4-FFF2-40B4-BE49-F238E27FC236}">
                <a16:creationId xmlns:a16="http://schemas.microsoft.com/office/drawing/2014/main" id="{336E4A6F-E2B2-2C7C-93FE-62594C9EF9E9}"/>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F1FE94E0-934F-CFB9-8982-5D375F28365C}"/>
              </a:ext>
            </a:extLst>
          </p:cNvPr>
          <p:cNvSpPr>
            <a:spLocks noGrp="1"/>
          </p:cNvSpPr>
          <p:nvPr>
            <p:ph type="sldNum" sz="quarter" idx="5"/>
          </p:nvPr>
        </p:nvSpPr>
        <p:spPr/>
        <p:txBody>
          <a:bodyPr/>
          <a:lstStyle/>
          <a:p>
            <a:fld id="{0B9EC060-471D-402E-89DB-12E35351CAF6}" type="slidenum">
              <a:rPr lang="fr-BE" smtClean="0"/>
              <a:t>38</a:t>
            </a:fld>
            <a:endParaRPr lang="fr-BE"/>
          </a:p>
        </p:txBody>
      </p:sp>
    </p:spTree>
    <p:extLst>
      <p:ext uri="{BB962C8B-B14F-4D97-AF65-F5344CB8AC3E}">
        <p14:creationId xmlns:p14="http://schemas.microsoft.com/office/powerpoint/2010/main" val="3368358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BFC1C-2DE5-FB3C-4288-E8B8D8A6E88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EC7619-1BBB-DC01-4F85-81C408EEF022}"/>
              </a:ext>
            </a:extLst>
          </p:cNvPr>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a:extLst>
              <a:ext uri="{FF2B5EF4-FFF2-40B4-BE49-F238E27FC236}">
                <a16:creationId xmlns:a16="http://schemas.microsoft.com/office/drawing/2014/main" id="{52913205-D465-817D-583D-99A0C7B9FD7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dirty="0">
                <a:solidFill>
                  <a:schemeClr val="tx1"/>
                </a:solidFill>
                <a:effectLst/>
                <a:latin typeface="+mn-lt"/>
                <a:ea typeface="+mn-ea"/>
                <a:cs typeface="+mn-cs"/>
              </a:rPr>
              <a:t>https://www.lecho.be/entreprises/energie/elia-va-investir-30-milliards-d-euros-entre-2024-et-2028/10508768.html</a:t>
            </a:r>
          </a:p>
          <a:p>
            <a:endParaRPr lang="fr-BE" dirty="0"/>
          </a:p>
        </p:txBody>
      </p:sp>
      <p:sp>
        <p:nvSpPr>
          <p:cNvPr id="4" name="Espace réservé du numéro de diapositive 3">
            <a:extLst>
              <a:ext uri="{FF2B5EF4-FFF2-40B4-BE49-F238E27FC236}">
                <a16:creationId xmlns:a16="http://schemas.microsoft.com/office/drawing/2014/main" id="{8001BBEA-2CED-853E-97F9-D12AC00E18BC}"/>
              </a:ext>
            </a:extLst>
          </p:cNvPr>
          <p:cNvSpPr>
            <a:spLocks noGrp="1"/>
          </p:cNvSpPr>
          <p:nvPr>
            <p:ph type="sldNum" sz="quarter" idx="5"/>
          </p:nvPr>
        </p:nvSpPr>
        <p:spPr/>
        <p:txBody>
          <a:bodyPr/>
          <a:lstStyle/>
          <a:p>
            <a:fld id="{0B9EC060-471D-402E-89DB-12E35351CAF6}" type="slidenum">
              <a:rPr lang="fr-BE" smtClean="0"/>
              <a:t>39</a:t>
            </a:fld>
            <a:endParaRPr lang="fr-BE"/>
          </a:p>
        </p:txBody>
      </p:sp>
    </p:spTree>
    <p:extLst>
      <p:ext uri="{BB962C8B-B14F-4D97-AF65-F5344CB8AC3E}">
        <p14:creationId xmlns:p14="http://schemas.microsoft.com/office/powerpoint/2010/main" val="2314471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41</a:t>
            </a:fld>
            <a:endParaRPr lang="fr-BE"/>
          </a:p>
        </p:txBody>
      </p:sp>
    </p:spTree>
    <p:extLst>
      <p:ext uri="{BB962C8B-B14F-4D97-AF65-F5344CB8AC3E}">
        <p14:creationId xmlns:p14="http://schemas.microsoft.com/office/powerpoint/2010/main" val="1359192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42</a:t>
            </a:fld>
            <a:endParaRPr lang="fr-BE"/>
          </a:p>
        </p:txBody>
      </p:sp>
    </p:spTree>
    <p:extLst>
      <p:ext uri="{BB962C8B-B14F-4D97-AF65-F5344CB8AC3E}">
        <p14:creationId xmlns:p14="http://schemas.microsoft.com/office/powerpoint/2010/main" val="1112949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021F8-EDE3-BED8-450C-AA1D54AE65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488C604-3A24-4A2D-2E4F-8FA6D1F2D419}"/>
              </a:ext>
            </a:extLst>
          </p:cNvPr>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a:extLst>
              <a:ext uri="{FF2B5EF4-FFF2-40B4-BE49-F238E27FC236}">
                <a16:creationId xmlns:a16="http://schemas.microsoft.com/office/drawing/2014/main" id="{1338580C-757E-6E81-A649-6CF8699D26F4}"/>
              </a:ext>
            </a:extLst>
          </p:cNvPr>
          <p:cNvSpPr>
            <a:spLocks noGrp="1"/>
          </p:cNvSpPr>
          <p:nvPr>
            <p:ph type="body" idx="1"/>
          </p:nvPr>
        </p:nvSpPr>
        <p:spPr/>
        <p:txBody>
          <a:bodyPr/>
          <a:lstStyle/>
          <a:p>
            <a:endParaRPr lang="en-GB" dirty="0"/>
          </a:p>
        </p:txBody>
      </p:sp>
      <p:sp>
        <p:nvSpPr>
          <p:cNvPr id="4" name="Espace réservé du numéro de diapositive 3">
            <a:extLst>
              <a:ext uri="{FF2B5EF4-FFF2-40B4-BE49-F238E27FC236}">
                <a16:creationId xmlns:a16="http://schemas.microsoft.com/office/drawing/2014/main" id="{62061DBE-6D5E-B3A2-CF2D-8A47C3F06ED4}"/>
              </a:ext>
            </a:extLst>
          </p:cNvPr>
          <p:cNvSpPr>
            <a:spLocks noGrp="1"/>
          </p:cNvSpPr>
          <p:nvPr>
            <p:ph type="sldNum" sz="quarter" idx="5"/>
          </p:nvPr>
        </p:nvSpPr>
        <p:spPr/>
        <p:txBody>
          <a:bodyPr/>
          <a:lstStyle/>
          <a:p>
            <a:fld id="{0B9EC060-471D-402E-89DB-12E35351CAF6}" type="slidenum">
              <a:rPr lang="fr-BE" smtClean="0"/>
              <a:t>44</a:t>
            </a:fld>
            <a:endParaRPr lang="fr-BE"/>
          </a:p>
        </p:txBody>
      </p:sp>
    </p:spTree>
    <p:extLst>
      <p:ext uri="{BB962C8B-B14F-4D97-AF65-F5344CB8AC3E}">
        <p14:creationId xmlns:p14="http://schemas.microsoft.com/office/powerpoint/2010/main" val="1215771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5A7A5-51EF-74D0-E7AE-F4482C0D99C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C537EA-3914-6CAF-C231-A100558927E5}"/>
              </a:ext>
            </a:extLst>
          </p:cNvPr>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a:extLst>
              <a:ext uri="{FF2B5EF4-FFF2-40B4-BE49-F238E27FC236}">
                <a16:creationId xmlns:a16="http://schemas.microsoft.com/office/drawing/2014/main" id="{7EF73324-C6B2-9779-CB09-CB644DFB64DA}"/>
              </a:ext>
            </a:extLst>
          </p:cNvPr>
          <p:cNvSpPr>
            <a:spLocks noGrp="1"/>
          </p:cNvSpPr>
          <p:nvPr>
            <p:ph type="body" idx="1"/>
          </p:nvPr>
        </p:nvSpPr>
        <p:spPr/>
        <p:txBody>
          <a:bodyPr/>
          <a:lstStyle/>
          <a:p>
            <a:endParaRPr lang="en-GB" dirty="0"/>
          </a:p>
        </p:txBody>
      </p:sp>
      <p:sp>
        <p:nvSpPr>
          <p:cNvPr id="4" name="Espace réservé du numéro de diapositive 3">
            <a:extLst>
              <a:ext uri="{FF2B5EF4-FFF2-40B4-BE49-F238E27FC236}">
                <a16:creationId xmlns:a16="http://schemas.microsoft.com/office/drawing/2014/main" id="{949C0948-5AF0-D9E6-A425-CADC0CC944AF}"/>
              </a:ext>
            </a:extLst>
          </p:cNvPr>
          <p:cNvSpPr>
            <a:spLocks noGrp="1"/>
          </p:cNvSpPr>
          <p:nvPr>
            <p:ph type="sldNum" sz="quarter" idx="5"/>
          </p:nvPr>
        </p:nvSpPr>
        <p:spPr/>
        <p:txBody>
          <a:bodyPr/>
          <a:lstStyle/>
          <a:p>
            <a:fld id="{0B9EC060-471D-402E-89DB-12E35351CAF6}" type="slidenum">
              <a:rPr lang="fr-BE" smtClean="0"/>
              <a:t>45</a:t>
            </a:fld>
            <a:endParaRPr lang="fr-BE"/>
          </a:p>
        </p:txBody>
      </p:sp>
    </p:spTree>
    <p:extLst>
      <p:ext uri="{BB962C8B-B14F-4D97-AF65-F5344CB8AC3E}">
        <p14:creationId xmlns:p14="http://schemas.microsoft.com/office/powerpoint/2010/main" val="420663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2</a:t>
            </a:fld>
            <a:endParaRPr lang="fr-BE"/>
          </a:p>
        </p:txBody>
      </p:sp>
    </p:spTree>
    <p:extLst>
      <p:ext uri="{BB962C8B-B14F-4D97-AF65-F5344CB8AC3E}">
        <p14:creationId xmlns:p14="http://schemas.microsoft.com/office/powerpoint/2010/main" val="1752216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46</a:t>
            </a:fld>
            <a:endParaRPr lang="fr-BE"/>
          </a:p>
        </p:txBody>
      </p:sp>
    </p:spTree>
    <p:extLst>
      <p:ext uri="{BB962C8B-B14F-4D97-AF65-F5344CB8AC3E}">
        <p14:creationId xmlns:p14="http://schemas.microsoft.com/office/powerpoint/2010/main" val="643064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BE"/>
          </a:p>
        </p:txBody>
      </p:sp>
      <p:sp>
        <p:nvSpPr>
          <p:cNvPr id="3" name="Espace réservé des notes 2"/>
          <p:cNvSpPr>
            <a:spLocks noGrp="1"/>
          </p:cNvSpPr>
          <p:nvPr>
            <p:ph type="body" idx="1"/>
          </p:nvPr>
        </p:nvSpPr>
        <p:spPr/>
        <p:txBody>
          <a:bodyPr/>
          <a:lstStyle/>
          <a:p>
            <a:r>
              <a:rPr lang="fr-BE" dirty="0"/>
              <a:t>https://www.fluxys.com/-/media/project/fluxys/public/corporate/fluxyscom/documents/fluxys-belgium/corporate/finance/halfyearpressrelease/en/2023_09_26_pr_fluxys_belgium_results_h1_2023_en.pdf</a:t>
            </a:r>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4</a:t>
            </a:fld>
            <a:endParaRPr lang="fr-BE"/>
          </a:p>
        </p:txBody>
      </p:sp>
    </p:spTree>
    <p:extLst>
      <p:ext uri="{BB962C8B-B14F-4D97-AF65-F5344CB8AC3E}">
        <p14:creationId xmlns:p14="http://schemas.microsoft.com/office/powerpoint/2010/main" val="105075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6FD20-B5B9-0964-BC2E-D9E28FEEAFD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AF63752-5C23-F98E-91B7-3AA82E4703FD}"/>
              </a:ext>
            </a:extLst>
          </p:cNvPr>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a:extLst>
              <a:ext uri="{FF2B5EF4-FFF2-40B4-BE49-F238E27FC236}">
                <a16:creationId xmlns:a16="http://schemas.microsoft.com/office/drawing/2014/main" id="{A19E3B42-9D3F-E492-82DE-B558F7EC6FF0}"/>
              </a:ext>
            </a:extLst>
          </p:cNvPr>
          <p:cNvSpPr>
            <a:spLocks noGrp="1"/>
          </p:cNvSpPr>
          <p:nvPr>
            <p:ph type="body" idx="1"/>
          </p:nvPr>
        </p:nvSpPr>
        <p:spPr/>
        <p:txBody>
          <a:bodyPr/>
          <a:lstStyle/>
          <a:p>
            <a:endParaRPr lang="fr-BE" dirty="0"/>
          </a:p>
        </p:txBody>
      </p:sp>
      <p:sp>
        <p:nvSpPr>
          <p:cNvPr id="4" name="Espace réservé du numéro de diapositive 3">
            <a:extLst>
              <a:ext uri="{FF2B5EF4-FFF2-40B4-BE49-F238E27FC236}">
                <a16:creationId xmlns:a16="http://schemas.microsoft.com/office/drawing/2014/main" id="{D5BB688F-A0A4-3DB7-6BEF-31AA76330094}"/>
              </a:ext>
            </a:extLst>
          </p:cNvPr>
          <p:cNvSpPr>
            <a:spLocks noGrp="1"/>
          </p:cNvSpPr>
          <p:nvPr>
            <p:ph type="sldNum" sz="quarter" idx="5"/>
          </p:nvPr>
        </p:nvSpPr>
        <p:spPr/>
        <p:txBody>
          <a:bodyPr/>
          <a:lstStyle/>
          <a:p>
            <a:fld id="{0B9EC060-471D-402E-89DB-12E35351CAF6}" type="slidenum">
              <a:rPr lang="fr-BE" smtClean="0"/>
              <a:t>6</a:t>
            </a:fld>
            <a:endParaRPr lang="fr-BE"/>
          </a:p>
        </p:txBody>
      </p:sp>
    </p:spTree>
    <p:extLst>
      <p:ext uri="{BB962C8B-B14F-4D97-AF65-F5344CB8AC3E}">
        <p14:creationId xmlns:p14="http://schemas.microsoft.com/office/powerpoint/2010/main" val="3039386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16</a:t>
            </a:fld>
            <a:endParaRPr lang="fr-BE"/>
          </a:p>
        </p:txBody>
      </p:sp>
    </p:spTree>
    <p:extLst>
      <p:ext uri="{BB962C8B-B14F-4D97-AF65-F5344CB8AC3E}">
        <p14:creationId xmlns:p14="http://schemas.microsoft.com/office/powerpoint/2010/main" val="4243531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17</a:t>
            </a:fld>
            <a:endParaRPr lang="fr-BE"/>
          </a:p>
        </p:txBody>
      </p:sp>
    </p:spTree>
    <p:extLst>
      <p:ext uri="{BB962C8B-B14F-4D97-AF65-F5344CB8AC3E}">
        <p14:creationId xmlns:p14="http://schemas.microsoft.com/office/powerpoint/2010/main" val="4068764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20</a:t>
            </a:fld>
            <a:endParaRPr lang="fr-BE"/>
          </a:p>
        </p:txBody>
      </p:sp>
    </p:spTree>
    <p:extLst>
      <p:ext uri="{BB962C8B-B14F-4D97-AF65-F5344CB8AC3E}">
        <p14:creationId xmlns:p14="http://schemas.microsoft.com/office/powerpoint/2010/main" val="3068662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BE"/>
          </a:p>
        </p:txBody>
      </p:sp>
      <p:sp>
        <p:nvSpPr>
          <p:cNvPr id="3" name="Espace réservé des notes 2"/>
          <p:cNvSpPr>
            <a:spLocks noGrp="1"/>
          </p:cNvSpPr>
          <p:nvPr>
            <p:ph type="body" idx="1"/>
          </p:nvPr>
        </p:nvSpPr>
        <p:spPr/>
        <p:txBody>
          <a:bodyPr/>
          <a:lstStyle/>
          <a:p>
            <a:r>
              <a:rPr lang="fr-BE" dirty="0"/>
              <a:t>https://www.belganewsagency.eu/basf-antwerp-to-cut-600-jobs-by-2028</a:t>
            </a:r>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21</a:t>
            </a:fld>
            <a:endParaRPr lang="fr-BE"/>
          </a:p>
        </p:txBody>
      </p:sp>
    </p:spTree>
    <p:extLst>
      <p:ext uri="{BB962C8B-B14F-4D97-AF65-F5344CB8AC3E}">
        <p14:creationId xmlns:p14="http://schemas.microsoft.com/office/powerpoint/2010/main" val="1397484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txBody>
          <a:bodyPr/>
          <a:lstStyle/>
          <a:p>
            <a:endParaRPr lang="fr-BE"/>
          </a:p>
        </p:txBody>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0B9EC060-471D-402E-89DB-12E35351CAF6}" type="slidenum">
              <a:rPr lang="fr-BE" smtClean="0"/>
              <a:t>25</a:t>
            </a:fld>
            <a:endParaRPr lang="fr-BE"/>
          </a:p>
        </p:txBody>
      </p:sp>
    </p:spTree>
    <p:extLst>
      <p:ext uri="{BB962C8B-B14F-4D97-AF65-F5344CB8AC3E}">
        <p14:creationId xmlns:p14="http://schemas.microsoft.com/office/powerpoint/2010/main" val="992678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A0A8652-A9D9-4923-BCA5-B191B07DB569}" type="datetimeFigureOut">
              <a:rPr lang="fr-BE" smtClean="0"/>
              <a:t>23-11-25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248190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A0A8652-A9D9-4923-BCA5-B191B07DB569}" type="datetimeFigureOut">
              <a:rPr lang="fr-BE" smtClean="0"/>
              <a:t>23-11-25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2626224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A0A8652-A9D9-4923-BCA5-B191B07DB569}" type="datetimeFigureOut">
              <a:rPr lang="fr-BE" smtClean="0"/>
              <a:t>23-11-25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4039325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A0A8652-A9D9-4923-BCA5-B191B07DB569}" type="datetimeFigureOut">
              <a:rPr lang="fr-BE" smtClean="0"/>
              <a:t>23-11-25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3918523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A0A8652-A9D9-4923-BCA5-B191B07DB569}" type="datetimeFigureOut">
              <a:rPr lang="fr-BE" smtClean="0"/>
              <a:t>23-11-25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2221007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A0A8652-A9D9-4923-BCA5-B191B07DB569}" type="datetimeFigureOut">
              <a:rPr lang="fr-BE" smtClean="0"/>
              <a:t>23-11-25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4217944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A0A8652-A9D9-4923-BCA5-B191B07DB569}" type="datetimeFigureOut">
              <a:rPr lang="fr-BE" smtClean="0"/>
              <a:t>23-11-25</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281749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A0A8652-A9D9-4923-BCA5-B191B07DB569}" type="datetimeFigureOut">
              <a:rPr lang="fr-BE" smtClean="0"/>
              <a:t>23-11-25</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3002543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0A8652-A9D9-4923-BCA5-B191B07DB569}" type="datetimeFigureOut">
              <a:rPr lang="fr-BE" smtClean="0"/>
              <a:t>23-11-25</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2823705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A0A8652-A9D9-4923-BCA5-B191B07DB569}" type="datetimeFigureOut">
              <a:rPr lang="fr-BE" smtClean="0"/>
              <a:t>23-11-25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2025208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A0A8652-A9D9-4923-BCA5-B191B07DB569}" type="datetimeFigureOut">
              <a:rPr lang="fr-BE" smtClean="0"/>
              <a:t>23-11-25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75579531-BB51-4A45-9E01-D40995277947}" type="slidenum">
              <a:rPr lang="fr-BE" smtClean="0"/>
              <a:t>‹N°›</a:t>
            </a:fld>
            <a:endParaRPr lang="fr-BE"/>
          </a:p>
        </p:txBody>
      </p:sp>
    </p:spTree>
    <p:extLst>
      <p:ext uri="{BB962C8B-B14F-4D97-AF65-F5344CB8AC3E}">
        <p14:creationId xmlns:p14="http://schemas.microsoft.com/office/powerpoint/2010/main" val="423994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A0A8652-A9D9-4923-BCA5-B191B07DB569}" type="datetimeFigureOut">
              <a:rPr lang="fr-BE" smtClean="0"/>
              <a:t>23-11-25</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5579531-BB51-4A45-9E01-D40995277947}" type="slidenum">
              <a:rPr lang="fr-BE" smtClean="0"/>
              <a:t>‹N°›</a:t>
            </a:fld>
            <a:endParaRPr lang="fr-BE"/>
          </a:p>
        </p:txBody>
      </p:sp>
    </p:spTree>
    <p:extLst>
      <p:ext uri="{BB962C8B-B14F-4D97-AF65-F5344CB8AC3E}">
        <p14:creationId xmlns:p14="http://schemas.microsoft.com/office/powerpoint/2010/main" val="33195474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doi.org/10.52202/077185-0192" TargetMode="External"/><Relationship Id="rId4" Type="http://schemas.openxmlformats.org/officeDocument/2006/relationships/hyperlink" Target="https://hdl.handle.net/2268/307481"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hyperlink" Target="https://hdl.handle.net/2268/144423" TargetMode="External"/><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jpeg"/></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hyperlink" Target="https://hdl.handle.net/2268/327232" TargetMode="External"/><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bruegel.org/dataset/european-natural-gas-imports"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27AC4B5E-073E-39AE-E2D2-861704270A83}"/>
              </a:ext>
            </a:extLst>
          </p:cNvPr>
          <p:cNvGrpSpPr/>
          <p:nvPr/>
        </p:nvGrpSpPr>
        <p:grpSpPr>
          <a:xfrm>
            <a:off x="1952186" y="694598"/>
            <a:ext cx="8287621" cy="2822255"/>
            <a:chOff x="814491" y="4614495"/>
            <a:chExt cx="8353958" cy="1623725"/>
          </a:xfrm>
        </p:grpSpPr>
        <p:sp>
          <p:nvSpPr>
            <p:cNvPr id="5" name="Rectangle 4">
              <a:extLst>
                <a:ext uri="{FF2B5EF4-FFF2-40B4-BE49-F238E27FC236}">
                  <a16:creationId xmlns:a16="http://schemas.microsoft.com/office/drawing/2014/main" id="{D6E191CA-DAEE-032A-4589-24052CADC0B8}"/>
                </a:ext>
              </a:extLst>
            </p:cNvPr>
            <p:cNvSpPr/>
            <p:nvPr/>
          </p:nvSpPr>
          <p:spPr>
            <a:xfrm>
              <a:off x="814491" y="4614495"/>
              <a:ext cx="8353956"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Cadre 5">
              <a:extLst>
                <a:ext uri="{FF2B5EF4-FFF2-40B4-BE49-F238E27FC236}">
                  <a16:creationId xmlns:a16="http://schemas.microsoft.com/office/drawing/2014/main" id="{F50DEB89-8A12-FDBD-66F0-132F41E9FE17}"/>
                </a:ext>
              </a:extLst>
            </p:cNvPr>
            <p:cNvSpPr/>
            <p:nvPr/>
          </p:nvSpPr>
          <p:spPr>
            <a:xfrm>
              <a:off x="814491" y="4614495"/>
              <a:ext cx="8353958" cy="1623725"/>
            </a:xfrm>
            <a:prstGeom prst="frame">
              <a:avLst>
                <a:gd name="adj1" fmla="val 4357"/>
              </a:avLst>
            </a:prstGeom>
            <a:gradFill>
              <a:gsLst>
                <a:gs pos="24000">
                  <a:srgbClr val="FDEFED"/>
                </a:gs>
                <a:gs pos="0">
                  <a:srgbClr val="F28B7A"/>
                </a:gs>
                <a:gs pos="100000">
                  <a:srgbClr val="F28B7A"/>
                </a:gs>
                <a:gs pos="76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12" name="ZoneTexte 11">
            <a:extLst>
              <a:ext uri="{FF2B5EF4-FFF2-40B4-BE49-F238E27FC236}">
                <a16:creationId xmlns:a16="http://schemas.microsoft.com/office/drawing/2014/main" id="{42E5A677-D40C-2B89-84B4-F4E63D5BF4DD}"/>
              </a:ext>
            </a:extLst>
          </p:cNvPr>
          <p:cNvSpPr txBox="1"/>
          <p:nvPr/>
        </p:nvSpPr>
        <p:spPr>
          <a:xfrm>
            <a:off x="3575838" y="3686020"/>
            <a:ext cx="5040313" cy="461665"/>
          </a:xfrm>
          <a:prstGeom prst="rect">
            <a:avLst/>
          </a:prstGeom>
          <a:noFill/>
        </p:spPr>
        <p:txBody>
          <a:bodyPr wrap="square">
            <a:spAutoFit/>
          </a:bodyPr>
          <a:lstStyle/>
          <a:p>
            <a:pPr algn="ctr"/>
            <a:r>
              <a:rPr lang="en-GB" sz="2400" b="1" dirty="0">
                <a:solidFill>
                  <a:srgbClr val="F07D6A"/>
                </a:solidFill>
                <a:latin typeface="DM Sans" pitchFamily="2" charset="0"/>
              </a:rPr>
              <a:t>Novembre 2025</a:t>
            </a:r>
          </a:p>
        </p:txBody>
      </p:sp>
      <p:sp>
        <p:nvSpPr>
          <p:cNvPr id="23" name="ZoneTexte 22">
            <a:extLst>
              <a:ext uri="{FF2B5EF4-FFF2-40B4-BE49-F238E27FC236}">
                <a16:creationId xmlns:a16="http://schemas.microsoft.com/office/drawing/2014/main" id="{7BD3E26D-FA53-9926-0AA8-1A978535398A}"/>
              </a:ext>
            </a:extLst>
          </p:cNvPr>
          <p:cNvSpPr txBox="1"/>
          <p:nvPr/>
        </p:nvSpPr>
        <p:spPr>
          <a:xfrm>
            <a:off x="2424430" y="1059284"/>
            <a:ext cx="7343128" cy="2092881"/>
          </a:xfrm>
          <a:prstGeom prst="rect">
            <a:avLst/>
          </a:prstGeom>
          <a:noFill/>
        </p:spPr>
        <p:txBody>
          <a:bodyPr wrap="square">
            <a:spAutoFit/>
          </a:bodyPr>
          <a:lstStyle/>
          <a:p>
            <a:pPr algn="ctr"/>
            <a:r>
              <a:rPr lang="fr-FR" sz="4000" b="1" dirty="0"/>
              <a:t>Énergie :</a:t>
            </a:r>
          </a:p>
          <a:p>
            <a:pPr algn="ctr"/>
            <a:endParaRPr lang="fr-FR" sz="1000" b="1" dirty="0"/>
          </a:p>
          <a:p>
            <a:pPr algn="ctr"/>
            <a:r>
              <a:rPr lang="fr-FR" sz="4000" b="1" dirty="0"/>
              <a:t>L’avenir des infrastructures gazières et électriques</a:t>
            </a:r>
          </a:p>
        </p:txBody>
      </p:sp>
      <p:pic>
        <p:nvPicPr>
          <p:cNvPr id="7170" name="Picture 2">
            <a:extLst>
              <a:ext uri="{FF2B5EF4-FFF2-40B4-BE49-F238E27FC236}">
                <a16:creationId xmlns:a16="http://schemas.microsoft.com/office/drawing/2014/main" id="{96D9FBE1-FE4B-EAE5-56B9-921E46776D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7955" y="5171478"/>
            <a:ext cx="2276070" cy="990761"/>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EC6E96BA-F0E3-48F0-DD2F-32DCEC0E191C}"/>
              </a:ext>
            </a:extLst>
          </p:cNvPr>
          <p:cNvSpPr txBox="1"/>
          <p:nvPr/>
        </p:nvSpPr>
        <p:spPr>
          <a:xfrm>
            <a:off x="3147520" y="4428749"/>
            <a:ext cx="5896939" cy="461665"/>
          </a:xfrm>
          <a:prstGeom prst="rect">
            <a:avLst/>
          </a:prstGeom>
          <a:noFill/>
        </p:spPr>
        <p:txBody>
          <a:bodyPr wrap="square" lIns="91440" tIns="45720" rIns="91440" bIns="45720" anchor="t">
            <a:spAutoFit/>
          </a:bodyPr>
          <a:lstStyle/>
          <a:p>
            <a:pPr algn="ctr"/>
            <a:r>
              <a:rPr lang="en-GB" sz="2000" dirty="0">
                <a:latin typeface="+mj-lt"/>
              </a:rPr>
              <a:t> </a:t>
            </a:r>
            <a:r>
              <a:rPr lang="en-GB" sz="2400" dirty="0">
                <a:latin typeface="+mj-lt"/>
              </a:rPr>
              <a:t>Prof. Dr. Ir. Damien Ernst</a:t>
            </a:r>
            <a:endParaRPr lang="fr-BE" sz="2000" dirty="0">
              <a:latin typeface="+mj-lt"/>
            </a:endParaRPr>
          </a:p>
        </p:txBody>
      </p:sp>
      <p:sp>
        <p:nvSpPr>
          <p:cNvPr id="11" name="ZoneTexte 10">
            <a:extLst>
              <a:ext uri="{FF2B5EF4-FFF2-40B4-BE49-F238E27FC236}">
                <a16:creationId xmlns:a16="http://schemas.microsoft.com/office/drawing/2014/main" id="{9728CD16-1BE4-938B-DFF4-D3D2DE23E872}"/>
              </a:ext>
            </a:extLst>
          </p:cNvPr>
          <p:cNvSpPr txBox="1"/>
          <p:nvPr/>
        </p:nvSpPr>
        <p:spPr>
          <a:xfrm>
            <a:off x="2648742" y="6504182"/>
            <a:ext cx="6894499" cy="261610"/>
          </a:xfrm>
          <a:prstGeom prst="rect">
            <a:avLst/>
          </a:prstGeom>
          <a:noFill/>
        </p:spPr>
        <p:txBody>
          <a:bodyPr wrap="square" lIns="91440" tIns="45720" rIns="91440" bIns="45720" anchor="t">
            <a:spAutoFit/>
          </a:bodyPr>
          <a:lstStyle/>
          <a:p>
            <a:pPr algn="ctr">
              <a:buNone/>
            </a:pPr>
            <a:r>
              <a:rPr lang="fr-FR" sz="1050">
                <a:latin typeface="Segoe UI"/>
                <a:cs typeface="Segoe UI"/>
              </a:rPr>
              <a:t>Co-auteurs : Ir. </a:t>
            </a:r>
            <a:r>
              <a:rPr lang="fr-FR" sz="1050">
                <a:effectLst/>
                <a:latin typeface="Segoe UI"/>
                <a:cs typeface="Segoe UI"/>
              </a:rPr>
              <a:t>Victor </a:t>
            </a:r>
            <a:r>
              <a:rPr lang="fr-FR" sz="1050" err="1">
                <a:effectLst/>
                <a:latin typeface="Segoe UI"/>
                <a:cs typeface="Segoe UI"/>
              </a:rPr>
              <a:t>Dachet</a:t>
            </a:r>
            <a:r>
              <a:rPr lang="fr-FR" sz="1050">
                <a:effectLst/>
                <a:latin typeface="Segoe UI"/>
                <a:cs typeface="Segoe UI"/>
              </a:rPr>
              <a:t>, Dr. </a:t>
            </a:r>
            <a:r>
              <a:rPr lang="fr-FR" sz="1050">
                <a:latin typeface="Segoe UI"/>
                <a:cs typeface="Segoe UI"/>
              </a:rPr>
              <a:t>Ir. Guillaume Derval</a:t>
            </a:r>
            <a:r>
              <a:rPr lang="fr-FR" sz="1050">
                <a:effectLst/>
                <a:latin typeface="Segoe UI"/>
                <a:cs typeface="Segoe UI"/>
              </a:rPr>
              <a:t> et M. Thibaut </a:t>
            </a:r>
            <a:r>
              <a:rPr lang="fr-FR" sz="1050" err="1">
                <a:latin typeface="Segoe UI"/>
                <a:cs typeface="Segoe UI"/>
              </a:rPr>
              <a:t>Téchy</a:t>
            </a:r>
            <a:r>
              <a:rPr lang="fr-FR" sz="1050">
                <a:effectLst/>
                <a:latin typeface="Segoe UI"/>
                <a:cs typeface="Segoe UI"/>
              </a:rPr>
              <a:t>.</a:t>
            </a:r>
            <a:endParaRPr lang="fr-FR" sz="1100">
              <a:effectLst/>
              <a:latin typeface="Segoe UI"/>
              <a:cs typeface="Segoe UI"/>
            </a:endParaRPr>
          </a:p>
        </p:txBody>
      </p:sp>
    </p:spTree>
    <p:extLst>
      <p:ext uri="{BB962C8B-B14F-4D97-AF65-F5344CB8AC3E}">
        <p14:creationId xmlns:p14="http://schemas.microsoft.com/office/powerpoint/2010/main" val="2081201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F72280A6-8095-B9B0-6FB3-A2B3BFF1F3C9}"/>
              </a:ext>
            </a:extLst>
          </p:cNvPr>
          <p:cNvSpPr/>
          <p:nvPr/>
        </p:nvSpPr>
        <p:spPr>
          <a:xfrm>
            <a:off x="764624" y="4214594"/>
            <a:ext cx="3156824" cy="282805"/>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8FFB43C0-D9AF-78F1-97DB-36F843C66EF5}"/>
              </a:ext>
            </a:extLst>
          </p:cNvPr>
          <p:cNvSpPr/>
          <p:nvPr/>
        </p:nvSpPr>
        <p:spPr>
          <a:xfrm>
            <a:off x="764624" y="2538469"/>
            <a:ext cx="3156824" cy="282805"/>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F4BDB7E2-15F6-EA9A-F4D0-39B2F09C5280}"/>
              </a:ext>
            </a:extLst>
          </p:cNvPr>
          <p:cNvSpPr txBox="1"/>
          <p:nvPr/>
        </p:nvSpPr>
        <p:spPr>
          <a:xfrm>
            <a:off x="1395412" y="196368"/>
            <a:ext cx="9248775" cy="584775"/>
          </a:xfrm>
          <a:prstGeom prst="rect">
            <a:avLst/>
          </a:prstGeom>
          <a:noFill/>
        </p:spPr>
        <p:txBody>
          <a:bodyPr wrap="square">
            <a:spAutoFit/>
          </a:bodyPr>
          <a:lstStyle/>
          <a:p>
            <a:pPr algn="ctr"/>
            <a:r>
              <a:rPr lang="fr-FR" sz="3200" b="1" dirty="0"/>
              <a:t>La stratégie visionnaire de </a:t>
            </a:r>
            <a:r>
              <a:rPr lang="fr-FR" sz="3200" b="1" dirty="0" err="1"/>
              <a:t>Fluxys</a:t>
            </a:r>
            <a:r>
              <a:rPr lang="fr-FR" sz="3200" b="1" dirty="0"/>
              <a:t> dans le GNL</a:t>
            </a:r>
          </a:p>
        </p:txBody>
      </p:sp>
      <p:sp>
        <p:nvSpPr>
          <p:cNvPr id="11" name="Rectangle 10">
            <a:extLst>
              <a:ext uri="{FF2B5EF4-FFF2-40B4-BE49-F238E27FC236}">
                <a16:creationId xmlns:a16="http://schemas.microsoft.com/office/drawing/2014/main" id="{FDCD5E3F-0DEF-D290-9759-267311B2E9A9}"/>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155C37E3-4618-E408-240D-82F04ECBD06C}"/>
              </a:ext>
            </a:extLst>
          </p:cNvPr>
          <p:cNvSpPr txBox="1"/>
          <p:nvPr/>
        </p:nvSpPr>
        <p:spPr>
          <a:xfrm>
            <a:off x="759341" y="2488401"/>
            <a:ext cx="6324215" cy="2893100"/>
          </a:xfrm>
          <a:prstGeom prst="rect">
            <a:avLst/>
          </a:prstGeom>
          <a:noFill/>
        </p:spPr>
        <p:txBody>
          <a:bodyPr wrap="square">
            <a:spAutoFit/>
          </a:bodyPr>
          <a:lstStyle/>
          <a:p>
            <a:pPr algn="just"/>
            <a:r>
              <a:rPr lang="fr-BE" sz="2000" dirty="0"/>
              <a:t>En septembre 2019, </a:t>
            </a:r>
            <a:r>
              <a:rPr lang="fr-BE" sz="2000" dirty="0" err="1"/>
              <a:t>Fluxys</a:t>
            </a:r>
            <a:r>
              <a:rPr lang="fr-BE" sz="2000" dirty="0"/>
              <a:t> a signé avec Qatar Petroleum (via sa filiale Qatar Terminal Limited) un accord de longue durée pour le terminal GNL de Zeebrugge : QTL s’est engagé à réserver des créneaux d’amarrage au terminal jusqu’à 2044.</a:t>
            </a:r>
          </a:p>
          <a:p>
            <a:pPr algn="just"/>
            <a:endParaRPr lang="fr-BE" sz="1000" dirty="0"/>
          </a:p>
          <a:p>
            <a:pPr lvl="0" algn="just"/>
            <a:r>
              <a:rPr lang="fr-FR" dirty="0"/>
              <a:t>En février 2021, </a:t>
            </a:r>
            <a:r>
              <a:rPr lang="fr-FR" dirty="0" err="1"/>
              <a:t>Fluxys</a:t>
            </a:r>
            <a:r>
              <a:rPr lang="fr-FR" dirty="0"/>
              <a:t> a décidé d’augmenter la capacité de regazéification du terminal de Zeebrugge. Une première extension de 8,2 GWh/h a été mise en service en 2024, et la capacité atteindra 10,5 GWh/h en 2026.</a:t>
            </a:r>
            <a:endParaRPr lang="fr-BE" dirty="0"/>
          </a:p>
        </p:txBody>
      </p:sp>
      <p:grpSp>
        <p:nvGrpSpPr>
          <p:cNvPr id="24" name="Groupe 23">
            <a:extLst>
              <a:ext uri="{FF2B5EF4-FFF2-40B4-BE49-F238E27FC236}">
                <a16:creationId xmlns:a16="http://schemas.microsoft.com/office/drawing/2014/main" id="{B1ECE51E-6D91-FF9B-92F8-E1BBD7D21D10}"/>
              </a:ext>
            </a:extLst>
          </p:cNvPr>
          <p:cNvGrpSpPr/>
          <p:nvPr/>
        </p:nvGrpSpPr>
        <p:grpSpPr>
          <a:xfrm>
            <a:off x="7444812" y="2596480"/>
            <a:ext cx="3898190" cy="2764198"/>
            <a:chOff x="7177849" y="2412789"/>
            <a:chExt cx="4286826" cy="2988675"/>
          </a:xfrm>
        </p:grpSpPr>
        <p:grpSp>
          <p:nvGrpSpPr>
            <p:cNvPr id="16" name="Groupe 15">
              <a:extLst>
                <a:ext uri="{FF2B5EF4-FFF2-40B4-BE49-F238E27FC236}">
                  <a16:creationId xmlns:a16="http://schemas.microsoft.com/office/drawing/2014/main" id="{CADDEBEE-A7F1-8F8B-21D7-F2DE19C65FEA}"/>
                </a:ext>
              </a:extLst>
            </p:cNvPr>
            <p:cNvGrpSpPr/>
            <p:nvPr/>
          </p:nvGrpSpPr>
          <p:grpSpPr>
            <a:xfrm>
              <a:off x="7177849" y="2412789"/>
              <a:ext cx="4286826" cy="2988675"/>
              <a:chOff x="6827450" y="1804873"/>
              <a:chExt cx="4364462" cy="2963393"/>
            </a:xfrm>
          </p:grpSpPr>
          <p:pic>
            <p:nvPicPr>
              <p:cNvPr id="17" name="Picture 6" descr="Fluxys LNG: Additional LNG slots in 2024">
                <a:extLst>
                  <a:ext uri="{FF2B5EF4-FFF2-40B4-BE49-F238E27FC236}">
                    <a16:creationId xmlns:a16="http://schemas.microsoft.com/office/drawing/2014/main" id="{6BCDBA7B-B359-8F2C-4317-10922CA942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2" b="509"/>
              <a:stretch>
                <a:fillRect/>
              </a:stretch>
            </p:blipFill>
            <p:spPr bwMode="auto">
              <a:xfrm>
                <a:off x="6827450" y="1804873"/>
                <a:ext cx="4364462" cy="2912469"/>
              </a:xfrm>
              <a:prstGeom prst="rect">
                <a:avLst/>
              </a:prstGeom>
              <a:noFill/>
              <a:extLst>
                <a:ext uri="{909E8E84-426E-40DD-AFC4-6F175D3DCCD1}">
                  <a14:hiddenFill xmlns:a14="http://schemas.microsoft.com/office/drawing/2010/main">
                    <a:solidFill>
                      <a:srgbClr val="FFFFFF"/>
                    </a:solidFill>
                  </a14:hiddenFill>
                </a:ext>
              </a:extLst>
            </p:spPr>
          </p:pic>
          <p:sp>
            <p:nvSpPr>
              <p:cNvPr id="18" name="Cadre 17">
                <a:extLst>
                  <a:ext uri="{FF2B5EF4-FFF2-40B4-BE49-F238E27FC236}">
                    <a16:creationId xmlns:a16="http://schemas.microsoft.com/office/drawing/2014/main" id="{BCF38E26-8457-89C1-721C-292B8A1C6921}"/>
                  </a:ext>
                </a:extLst>
              </p:cNvPr>
              <p:cNvSpPr/>
              <p:nvPr/>
            </p:nvSpPr>
            <p:spPr>
              <a:xfrm>
                <a:off x="6827450" y="1804873"/>
                <a:ext cx="4364462" cy="2963393"/>
              </a:xfrm>
              <a:prstGeom prst="frame">
                <a:avLst>
                  <a:gd name="adj1" fmla="val 2529"/>
                </a:avLst>
              </a:prstGeom>
              <a:gradFill>
                <a:gsLst>
                  <a:gs pos="37000">
                    <a:schemeClr val="bg1"/>
                  </a:gs>
                  <a:gs pos="0">
                    <a:srgbClr val="F28B7A"/>
                  </a:gs>
                  <a:gs pos="100000">
                    <a:srgbClr val="F28B7A"/>
                  </a:gs>
                  <a:gs pos="63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19" name="Rectangle : coins arrondis 18">
              <a:extLst>
                <a:ext uri="{FF2B5EF4-FFF2-40B4-BE49-F238E27FC236}">
                  <a16:creationId xmlns:a16="http://schemas.microsoft.com/office/drawing/2014/main" id="{1544CF8F-CC71-7584-CD4E-042507943D0C}"/>
                </a:ext>
              </a:extLst>
            </p:cNvPr>
            <p:cNvSpPr/>
            <p:nvPr/>
          </p:nvSpPr>
          <p:spPr>
            <a:xfrm>
              <a:off x="9095280" y="4991033"/>
              <a:ext cx="2201620" cy="219771"/>
            </a:xfrm>
            <a:prstGeom prst="roundRect">
              <a:avLst>
                <a:gd name="adj" fmla="val 50000"/>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b="1" dirty="0">
                  <a:solidFill>
                    <a:schemeClr val="tx1"/>
                  </a:solidFill>
                </a:rPr>
                <a:t>Terminal de Zeebrugge</a:t>
              </a:r>
            </a:p>
          </p:txBody>
        </p:sp>
      </p:grpSp>
      <p:sp>
        <p:nvSpPr>
          <p:cNvPr id="21" name="ZoneTexte 20">
            <a:extLst>
              <a:ext uri="{FF2B5EF4-FFF2-40B4-BE49-F238E27FC236}">
                <a16:creationId xmlns:a16="http://schemas.microsoft.com/office/drawing/2014/main" id="{CC918E10-EA49-5E53-7E06-EF96961C5124}"/>
              </a:ext>
            </a:extLst>
          </p:cNvPr>
          <p:cNvSpPr txBox="1"/>
          <p:nvPr/>
        </p:nvSpPr>
        <p:spPr>
          <a:xfrm>
            <a:off x="759341" y="5645103"/>
            <a:ext cx="10643295" cy="707886"/>
          </a:xfrm>
          <a:prstGeom prst="rect">
            <a:avLst/>
          </a:prstGeom>
          <a:noFill/>
        </p:spPr>
        <p:txBody>
          <a:bodyPr wrap="square">
            <a:spAutoFit/>
          </a:bodyPr>
          <a:lstStyle/>
          <a:p>
            <a:pPr algn="just"/>
            <a:r>
              <a:rPr lang="fr-BE" sz="2000" dirty="0"/>
              <a:t>Cela </a:t>
            </a:r>
            <a:r>
              <a:rPr lang="fr-FR" sz="2000" dirty="0"/>
              <a:t>indique une volonté de faire du terminal de Zeebrugge une plateforme stratégique européenne de GNL, et pas seulement un actif national.</a:t>
            </a:r>
            <a:endParaRPr lang="fr-BE" sz="2000" dirty="0"/>
          </a:p>
        </p:txBody>
      </p:sp>
      <p:sp>
        <p:nvSpPr>
          <p:cNvPr id="23" name="ZoneTexte 22">
            <a:extLst>
              <a:ext uri="{FF2B5EF4-FFF2-40B4-BE49-F238E27FC236}">
                <a16:creationId xmlns:a16="http://schemas.microsoft.com/office/drawing/2014/main" id="{BF003373-6594-7187-AA92-970B48F27275}"/>
              </a:ext>
            </a:extLst>
          </p:cNvPr>
          <p:cNvSpPr txBox="1"/>
          <p:nvPr/>
        </p:nvSpPr>
        <p:spPr>
          <a:xfrm>
            <a:off x="759342" y="1384765"/>
            <a:ext cx="10643295" cy="1015663"/>
          </a:xfrm>
          <a:prstGeom prst="rect">
            <a:avLst/>
          </a:prstGeom>
          <a:noFill/>
        </p:spPr>
        <p:txBody>
          <a:bodyPr wrap="square" lIns="91440" tIns="45720" rIns="91440" bIns="45720" anchor="t">
            <a:spAutoFit/>
          </a:bodyPr>
          <a:lstStyle/>
          <a:p>
            <a:pPr algn="just"/>
            <a:r>
              <a:rPr lang="fr-FR" sz="2000" dirty="0"/>
              <a:t>Bien avant la guerre en Ukraine, </a:t>
            </a:r>
            <a:r>
              <a:rPr lang="fr-FR" sz="2000" dirty="0" err="1"/>
              <a:t>Fluxys</a:t>
            </a:r>
            <a:r>
              <a:rPr lang="fr-FR" sz="2000" dirty="0"/>
              <a:t> anticipait l’essor du GNL dans les marchés du gaz et l'importance de la diversification d'approvisionnement comme en témoigne le terminal de Zeebrugge.</a:t>
            </a:r>
          </a:p>
        </p:txBody>
      </p:sp>
      <p:sp>
        <p:nvSpPr>
          <p:cNvPr id="25" name="Rectangle 24">
            <a:extLst>
              <a:ext uri="{FF2B5EF4-FFF2-40B4-BE49-F238E27FC236}">
                <a16:creationId xmlns:a16="http://schemas.microsoft.com/office/drawing/2014/main" id="{1A1C2343-127F-EF40-FFFA-0A93AE92F09B}"/>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6" name="Slide Number Placeholder 6">
            <a:extLst>
              <a:ext uri="{FF2B5EF4-FFF2-40B4-BE49-F238E27FC236}">
                <a16:creationId xmlns:a16="http://schemas.microsoft.com/office/drawing/2014/main" id="{B1CD6684-624F-BECA-0335-EB4CB2F2C13A}"/>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10</a:t>
            </a:fld>
            <a:endParaRPr lang="en-GB" sz="1350" b="1" spc="80" noProof="0" dirty="0">
              <a:solidFill>
                <a:srgbClr val="F07D6A"/>
              </a:solidFill>
            </a:endParaRPr>
          </a:p>
        </p:txBody>
      </p:sp>
    </p:spTree>
    <p:extLst>
      <p:ext uri="{BB962C8B-B14F-4D97-AF65-F5344CB8AC3E}">
        <p14:creationId xmlns:p14="http://schemas.microsoft.com/office/powerpoint/2010/main" val="1405237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2459CCBB-A1E5-8BE6-DAD7-7C5E76F15B94}"/>
              </a:ext>
            </a:extLst>
          </p:cNvPr>
          <p:cNvSpPr txBox="1"/>
          <p:nvPr/>
        </p:nvSpPr>
        <p:spPr>
          <a:xfrm>
            <a:off x="1197998" y="1881926"/>
            <a:ext cx="9643601" cy="3708708"/>
          </a:xfrm>
          <a:prstGeom prst="rect">
            <a:avLst/>
          </a:prstGeom>
          <a:noFill/>
        </p:spPr>
        <p:txBody>
          <a:bodyPr wrap="square" lIns="91440" tIns="45720" rIns="91440" bIns="45720" anchor="t">
            <a:spAutoFit/>
          </a:bodyPr>
          <a:lstStyle/>
          <a:p>
            <a:pPr algn="just"/>
            <a:r>
              <a:rPr lang="fr-FR" sz="2000" dirty="0"/>
              <a:t>À court terme, le GNL est une réponse stratégique à la crise énergétique afin de garantir la sécurité d’approvisionnement en Europe.</a:t>
            </a:r>
          </a:p>
          <a:p>
            <a:pPr algn="just"/>
            <a:endParaRPr lang="fr-FR" sz="2000" dirty="0"/>
          </a:p>
          <a:p>
            <a:pPr algn="just"/>
            <a:r>
              <a:rPr lang="fr-FR" sz="2000" dirty="0"/>
              <a:t>Cependant, le GNL reste un combustible fossile. La décarbonation des usages nécessitera de réduire la dépendance au gaz naturel.</a:t>
            </a:r>
          </a:p>
          <a:p>
            <a:pPr algn="just"/>
            <a:endParaRPr lang="fr-FR" sz="2000" dirty="0"/>
          </a:p>
          <a:p>
            <a:pPr algn="just"/>
            <a:r>
              <a:rPr lang="fr-FR" sz="2000" dirty="0"/>
              <a:t>Il y a une volonté de nos jours de remplacer le gaz naturel par de l’électricité bas carbone pour décarboner des consommations. On voit à cet égard apparaître :</a:t>
            </a:r>
          </a:p>
          <a:p>
            <a:pPr algn="just"/>
            <a:endParaRPr lang="fr-FR" sz="500" dirty="0"/>
          </a:p>
          <a:p>
            <a:pPr marL="514350" indent="-514350" algn="just">
              <a:buAutoNum type="romanLcParenBoth"/>
            </a:pPr>
            <a:r>
              <a:rPr lang="fr-FR" sz="2000" dirty="0"/>
              <a:t>Les pompes à chaleur pour le chauffage résidentiel ;</a:t>
            </a:r>
          </a:p>
          <a:p>
            <a:pPr marL="514350" indent="-514350" algn="just">
              <a:buAutoNum type="romanLcParenBoth"/>
            </a:pPr>
            <a:endParaRPr lang="fr-FR" sz="500" dirty="0"/>
          </a:p>
          <a:p>
            <a:pPr marL="514350" indent="-514350" algn="just">
              <a:buAutoNum type="romanLcParenBoth"/>
            </a:pPr>
            <a:r>
              <a:rPr lang="fr-FR" sz="2000" dirty="0"/>
              <a:t>Les fours à induction pour la métallurgie ;</a:t>
            </a:r>
          </a:p>
          <a:p>
            <a:pPr marL="514350" indent="-514350" algn="just">
              <a:buAutoNum type="romanLcParenBoth"/>
            </a:pPr>
            <a:endParaRPr lang="fr-FR" sz="500" dirty="0"/>
          </a:p>
          <a:p>
            <a:pPr marL="514350" indent="-514350" algn="just">
              <a:buAutoNum type="romanLcParenBoth"/>
            </a:pPr>
            <a:r>
              <a:rPr lang="fr-FR" sz="2000" dirty="0"/>
              <a:t>Le séchage électrothermique dans l’agroalimentaire.</a:t>
            </a:r>
          </a:p>
        </p:txBody>
      </p:sp>
      <p:sp>
        <p:nvSpPr>
          <p:cNvPr id="7" name="ZoneTexte 6">
            <a:extLst>
              <a:ext uri="{FF2B5EF4-FFF2-40B4-BE49-F238E27FC236}">
                <a16:creationId xmlns:a16="http://schemas.microsoft.com/office/drawing/2014/main" id="{AFAF0292-9312-84E4-C60C-4FF2DA651695}"/>
              </a:ext>
            </a:extLst>
          </p:cNvPr>
          <p:cNvSpPr txBox="1"/>
          <p:nvPr/>
        </p:nvSpPr>
        <p:spPr>
          <a:xfrm>
            <a:off x="1395412" y="196368"/>
            <a:ext cx="9248775" cy="584775"/>
          </a:xfrm>
          <a:prstGeom prst="rect">
            <a:avLst/>
          </a:prstGeom>
          <a:noFill/>
        </p:spPr>
        <p:txBody>
          <a:bodyPr wrap="square">
            <a:spAutoFit/>
          </a:bodyPr>
          <a:lstStyle/>
          <a:p>
            <a:pPr algn="ctr"/>
            <a:r>
              <a:rPr lang="fr-FR" sz="3200" b="1" dirty="0"/>
              <a:t>L’électrification pour décarboner les usages</a:t>
            </a:r>
          </a:p>
        </p:txBody>
      </p:sp>
      <p:sp>
        <p:nvSpPr>
          <p:cNvPr id="8" name="Rectangle 7">
            <a:extLst>
              <a:ext uri="{FF2B5EF4-FFF2-40B4-BE49-F238E27FC236}">
                <a16:creationId xmlns:a16="http://schemas.microsoft.com/office/drawing/2014/main" id="{4261D01A-46AC-8D17-6493-C6F6EB1EE447}"/>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D12461ED-2CF3-DCC0-3623-5BED5EDB3D71}"/>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0" name="Slide Number Placeholder 6">
            <a:extLst>
              <a:ext uri="{FF2B5EF4-FFF2-40B4-BE49-F238E27FC236}">
                <a16:creationId xmlns:a16="http://schemas.microsoft.com/office/drawing/2014/main" id="{EDDAB46F-E533-B58E-750B-47881204094F}"/>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11</a:t>
            </a:fld>
            <a:endParaRPr lang="en-GB" sz="1350" b="1" spc="80" noProof="0" dirty="0">
              <a:solidFill>
                <a:srgbClr val="F07D6A"/>
              </a:solidFill>
            </a:endParaRPr>
          </a:p>
        </p:txBody>
      </p:sp>
    </p:spTree>
    <p:extLst>
      <p:ext uri="{BB962C8B-B14F-4D97-AF65-F5344CB8AC3E}">
        <p14:creationId xmlns:p14="http://schemas.microsoft.com/office/powerpoint/2010/main" val="1885080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C8802DD3-3E56-6D04-3FB3-6AE987685813}"/>
              </a:ext>
            </a:extLst>
          </p:cNvPr>
          <p:cNvSpPr txBox="1"/>
          <p:nvPr/>
        </p:nvSpPr>
        <p:spPr>
          <a:xfrm>
            <a:off x="1395412" y="196368"/>
            <a:ext cx="9248775" cy="584775"/>
          </a:xfrm>
          <a:prstGeom prst="rect">
            <a:avLst/>
          </a:prstGeom>
          <a:noFill/>
        </p:spPr>
        <p:txBody>
          <a:bodyPr wrap="square">
            <a:spAutoFit/>
          </a:bodyPr>
          <a:lstStyle/>
          <a:p>
            <a:pPr algn="ctr"/>
            <a:r>
              <a:rPr lang="fr-FR" sz="3200" b="1" dirty="0"/>
              <a:t>Au-delà du GNL : l’arrivée des e-fuels</a:t>
            </a:r>
          </a:p>
        </p:txBody>
      </p:sp>
      <p:sp>
        <p:nvSpPr>
          <p:cNvPr id="7" name="Rectangle 6">
            <a:extLst>
              <a:ext uri="{FF2B5EF4-FFF2-40B4-BE49-F238E27FC236}">
                <a16:creationId xmlns:a16="http://schemas.microsoft.com/office/drawing/2014/main" id="{CA3BD42F-ECB4-5A2F-FF95-1D27E4AC73E4}"/>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97DF43CE-3A04-A170-0EB4-F018E35E9BF1}"/>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6" name="Slide Number Placeholder 6">
            <a:extLst>
              <a:ext uri="{FF2B5EF4-FFF2-40B4-BE49-F238E27FC236}">
                <a16:creationId xmlns:a16="http://schemas.microsoft.com/office/drawing/2014/main" id="{C2FCB97A-B0FC-27A1-DAD5-7E41ED519D58}"/>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12</a:t>
            </a:fld>
            <a:endParaRPr lang="en-GB" sz="1350" b="1" spc="80" noProof="0" dirty="0">
              <a:solidFill>
                <a:srgbClr val="F07D6A"/>
              </a:solidFill>
            </a:endParaRPr>
          </a:p>
        </p:txBody>
      </p:sp>
      <p:grpSp>
        <p:nvGrpSpPr>
          <p:cNvPr id="50" name="Groupe 49">
            <a:extLst>
              <a:ext uri="{FF2B5EF4-FFF2-40B4-BE49-F238E27FC236}">
                <a16:creationId xmlns:a16="http://schemas.microsoft.com/office/drawing/2014/main" id="{CD3C1464-3C84-4599-CD4D-6702208398D3}"/>
              </a:ext>
            </a:extLst>
          </p:cNvPr>
          <p:cNvGrpSpPr/>
          <p:nvPr/>
        </p:nvGrpSpPr>
        <p:grpSpPr>
          <a:xfrm>
            <a:off x="6385914" y="1417721"/>
            <a:ext cx="5117400" cy="4937037"/>
            <a:chOff x="6588589" y="1496898"/>
            <a:chExt cx="5117400" cy="4937037"/>
          </a:xfrm>
        </p:grpSpPr>
        <p:grpSp>
          <p:nvGrpSpPr>
            <p:cNvPr id="30" name="Groupe 29">
              <a:extLst>
                <a:ext uri="{FF2B5EF4-FFF2-40B4-BE49-F238E27FC236}">
                  <a16:creationId xmlns:a16="http://schemas.microsoft.com/office/drawing/2014/main" id="{F1B0D5DE-7DF0-ED32-BA65-80A80920D9D5}"/>
                </a:ext>
              </a:extLst>
            </p:cNvPr>
            <p:cNvGrpSpPr/>
            <p:nvPr/>
          </p:nvGrpSpPr>
          <p:grpSpPr>
            <a:xfrm>
              <a:off x="6588589" y="1496898"/>
              <a:ext cx="5117400" cy="4937037"/>
              <a:chOff x="814491" y="4614495"/>
              <a:chExt cx="8207347" cy="1623725"/>
            </a:xfrm>
          </p:grpSpPr>
          <p:sp>
            <p:nvSpPr>
              <p:cNvPr id="44" name="Rectangle 43">
                <a:extLst>
                  <a:ext uri="{FF2B5EF4-FFF2-40B4-BE49-F238E27FC236}">
                    <a16:creationId xmlns:a16="http://schemas.microsoft.com/office/drawing/2014/main" id="{72F8CC7E-AF1F-186D-FAF8-A5D022612CEA}"/>
                  </a:ext>
                </a:extLst>
              </p:cNvPr>
              <p:cNvSpPr/>
              <p:nvPr/>
            </p:nvSpPr>
            <p:spPr>
              <a:xfrm>
                <a:off x="814491" y="4614495"/>
                <a:ext cx="8207347"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5" name="Cadre 44">
                <a:extLst>
                  <a:ext uri="{FF2B5EF4-FFF2-40B4-BE49-F238E27FC236}">
                    <a16:creationId xmlns:a16="http://schemas.microsoft.com/office/drawing/2014/main" id="{714AA86E-4995-B212-D4D3-4AC7F867BAC5}"/>
                  </a:ext>
                </a:extLst>
              </p:cNvPr>
              <p:cNvSpPr/>
              <p:nvPr/>
            </p:nvSpPr>
            <p:spPr>
              <a:xfrm>
                <a:off x="814491" y="4614495"/>
                <a:ext cx="8207347" cy="1623725"/>
              </a:xfrm>
              <a:prstGeom prst="frame">
                <a:avLst>
                  <a:gd name="adj1" fmla="val 1435"/>
                </a:avLst>
              </a:prstGeom>
              <a:gradFill>
                <a:gsLst>
                  <a:gs pos="47000">
                    <a:srgbClr val="FDEFED"/>
                  </a:gs>
                  <a:gs pos="0">
                    <a:srgbClr val="F28B7A"/>
                  </a:gs>
                  <a:gs pos="100000">
                    <a:srgbClr val="F28B7A"/>
                  </a:gs>
                  <a:gs pos="5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grpSp>
        <p:sp>
          <p:nvSpPr>
            <p:cNvPr id="32" name="ZoneTexte 31">
              <a:extLst>
                <a:ext uri="{FF2B5EF4-FFF2-40B4-BE49-F238E27FC236}">
                  <a16:creationId xmlns:a16="http://schemas.microsoft.com/office/drawing/2014/main" id="{5BFBCC4B-7BD2-4B1A-C3C1-C37A39780CC7}"/>
                </a:ext>
              </a:extLst>
            </p:cNvPr>
            <p:cNvSpPr txBox="1"/>
            <p:nvPr/>
          </p:nvSpPr>
          <p:spPr>
            <a:xfrm>
              <a:off x="6846398" y="3348643"/>
              <a:ext cx="222113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b="1" dirty="0">
                  <a:latin typeface="+mj-lt"/>
                </a:rPr>
                <a:t>e-méthane</a:t>
              </a:r>
              <a:r>
                <a:rPr lang="fr-FR" sz="1400" dirty="0">
                  <a:latin typeface="+mj-lt"/>
                  <a:cs typeface="Arial"/>
                </a:rPr>
                <a:t>​ (</a:t>
              </a:r>
              <a:r>
                <a:rPr lang="fr-FR" sz="1400" dirty="0">
                  <a:ea typeface="+mn-lt"/>
                  <a:cs typeface="+mn-lt"/>
                </a:rPr>
                <a:t>réduction du minerai de fer)</a:t>
              </a:r>
              <a:endParaRPr lang="fr-FR" sz="1400" dirty="0">
                <a:latin typeface="+mj-lt"/>
                <a:ea typeface="+mn-lt"/>
                <a:cs typeface="+mn-lt"/>
              </a:endParaRPr>
            </a:p>
          </p:txBody>
        </p:sp>
        <p:sp>
          <p:nvSpPr>
            <p:cNvPr id="33" name="ZoneTexte 32">
              <a:extLst>
                <a:ext uri="{FF2B5EF4-FFF2-40B4-BE49-F238E27FC236}">
                  <a16:creationId xmlns:a16="http://schemas.microsoft.com/office/drawing/2014/main" id="{688D654F-C64D-E4CA-CA1E-06981EB46B69}"/>
                </a:ext>
              </a:extLst>
            </p:cNvPr>
            <p:cNvSpPr txBox="1"/>
            <p:nvPr/>
          </p:nvSpPr>
          <p:spPr>
            <a:xfrm>
              <a:off x="6880331" y="1682562"/>
              <a:ext cx="212446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BE" sz="1600" b="1"/>
                <a:t>Sidérurgie</a:t>
              </a:r>
              <a:endParaRPr lang="fr-FR" b="1"/>
            </a:p>
          </p:txBody>
        </p:sp>
        <p:sp>
          <p:nvSpPr>
            <p:cNvPr id="34" name="ZoneTexte 33">
              <a:extLst>
                <a:ext uri="{FF2B5EF4-FFF2-40B4-BE49-F238E27FC236}">
                  <a16:creationId xmlns:a16="http://schemas.microsoft.com/office/drawing/2014/main" id="{86813242-60FD-3AA5-D228-23DABEC1979C}"/>
                </a:ext>
              </a:extLst>
            </p:cNvPr>
            <p:cNvSpPr txBox="1"/>
            <p:nvPr/>
          </p:nvSpPr>
          <p:spPr>
            <a:xfrm>
              <a:off x="6831998" y="5699551"/>
              <a:ext cx="222113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b="1" dirty="0"/>
                <a:t>e-ammoniac</a:t>
              </a:r>
            </a:p>
            <a:p>
              <a:pPr algn="ctr"/>
              <a:r>
                <a:rPr lang="fr-FR" sz="1400" dirty="0"/>
                <a:t>(</a:t>
              </a:r>
              <a:r>
                <a:rPr lang="fr-BE" sz="1400" dirty="0"/>
                <a:t>engrais azotés)</a:t>
              </a:r>
              <a:endParaRPr lang="fr-FR" sz="1400" dirty="0"/>
            </a:p>
          </p:txBody>
        </p:sp>
        <p:pic>
          <p:nvPicPr>
            <p:cNvPr id="35" name="Picture 6" descr="Fertilizer - Chemical Safety Facts">
              <a:extLst>
                <a:ext uri="{FF2B5EF4-FFF2-40B4-BE49-F238E27FC236}">
                  <a16:creationId xmlns:a16="http://schemas.microsoft.com/office/drawing/2014/main" id="{A26EE719-D661-A7C4-C9F9-8248B2BD04BB}"/>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2202" r="2457" b="49777"/>
            <a:stretch>
              <a:fillRect/>
            </a:stretch>
          </p:blipFill>
          <p:spPr bwMode="auto">
            <a:xfrm>
              <a:off x="6819155" y="4339621"/>
              <a:ext cx="2221134" cy="1292716"/>
            </a:xfrm>
            <a:prstGeom prst="round2SameRect">
              <a:avLst>
                <a:gd name="adj1" fmla="val 0"/>
                <a:gd name="adj2" fmla="val 0"/>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B644624-8762-93A2-EF7D-C0DD42FC4B76}"/>
                </a:ext>
              </a:extLst>
            </p:cNvPr>
            <p:cNvSpPr txBox="1"/>
            <p:nvPr/>
          </p:nvSpPr>
          <p:spPr>
            <a:xfrm>
              <a:off x="9220418" y="5699551"/>
              <a:ext cx="222113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b="1" dirty="0"/>
                <a:t>e-méthanol</a:t>
              </a:r>
              <a:r>
                <a:rPr lang="fr-FR" sz="1400" dirty="0"/>
                <a:t> (​</a:t>
              </a:r>
              <a:r>
                <a:rPr lang="fr-FR" sz="1400" dirty="0">
                  <a:cs typeface="Arial"/>
                </a:rPr>
                <a:t>​acides acétiques, </a:t>
              </a:r>
              <a:r>
                <a:rPr lang="fr-BE" sz="1400" dirty="0"/>
                <a:t>plastiques)</a:t>
              </a:r>
            </a:p>
          </p:txBody>
        </p:sp>
        <p:pic>
          <p:nvPicPr>
            <p:cNvPr id="37" name="Picture 8" descr="Des polymères innovants pour des plastiques performants | TotalEnergies.com">
              <a:extLst>
                <a:ext uri="{FF2B5EF4-FFF2-40B4-BE49-F238E27FC236}">
                  <a16:creationId xmlns:a16="http://schemas.microsoft.com/office/drawing/2014/main" id="{2D834465-6557-C13B-0D3B-60370281B0DD}"/>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2467" t="16672" r="2190"/>
            <a:stretch>
              <a:fillRect/>
            </a:stretch>
          </p:blipFill>
          <p:spPr bwMode="auto">
            <a:xfrm>
              <a:off x="9220419" y="4338149"/>
              <a:ext cx="2221134" cy="1294188"/>
            </a:xfrm>
            <a:prstGeom prst="round2SameRect">
              <a:avLst>
                <a:gd name="adj1" fmla="val 0"/>
                <a:gd name="adj2" fmla="val 0"/>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75D9D6E2-328A-5275-3C17-E47D9CD27ED6}"/>
                </a:ext>
              </a:extLst>
            </p:cNvPr>
            <p:cNvSpPr txBox="1"/>
            <p:nvPr/>
          </p:nvSpPr>
          <p:spPr>
            <a:xfrm>
              <a:off x="6867489" y="4010592"/>
              <a:ext cx="212446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BE" sz="1600" b="1"/>
                <a:t>Agriculture</a:t>
              </a:r>
              <a:endParaRPr lang="fr-FR" b="1"/>
            </a:p>
          </p:txBody>
        </p:sp>
        <p:pic>
          <p:nvPicPr>
            <p:cNvPr id="39" name="Picture 2" descr="Sidérurgie - Abracor">
              <a:extLst>
                <a:ext uri="{FF2B5EF4-FFF2-40B4-BE49-F238E27FC236}">
                  <a16:creationId xmlns:a16="http://schemas.microsoft.com/office/drawing/2014/main" id="{F5D29558-2D46-B467-2CA8-204F01061B49}"/>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t="13692"/>
            <a:stretch>
              <a:fillRect/>
            </a:stretch>
          </p:blipFill>
          <p:spPr bwMode="auto">
            <a:xfrm>
              <a:off x="6846398" y="2013158"/>
              <a:ext cx="2221134" cy="127979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Le cimentier Holcim investit 60 millions de plus pour réduire la pollution  de ses activités">
              <a:extLst>
                <a:ext uri="{FF2B5EF4-FFF2-40B4-BE49-F238E27FC236}">
                  <a16:creationId xmlns:a16="http://schemas.microsoft.com/office/drawing/2014/main" id="{F4DB5811-B970-C4CA-1951-FB271918E327}"/>
                </a:ext>
              </a:extLst>
            </p:cNvPr>
            <p:cNvPicPr>
              <a:picLocks noChangeAspect="1" noChangeArrowheads="1"/>
            </p:cNvPicPr>
            <p:nvPr/>
          </p:nvPicPr>
          <p:blipFill rotWithShape="1">
            <a:blip r:embed="rId5" cstate="hqprint">
              <a:extLst>
                <a:ext uri="{28A0092B-C50C-407E-A947-70E740481C1C}">
                  <a14:useLocalDpi xmlns:a14="http://schemas.microsoft.com/office/drawing/2010/main" val="0"/>
                </a:ext>
              </a:extLst>
            </a:blip>
            <a:srcRect t="16494" r="18564"/>
            <a:stretch>
              <a:fillRect/>
            </a:stretch>
          </p:blipFill>
          <p:spPr bwMode="auto">
            <a:xfrm>
              <a:off x="9233159" y="2013158"/>
              <a:ext cx="2221134" cy="127979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5D4EB1E7-FA9E-2A76-DE34-6A665A1B867A}"/>
                </a:ext>
              </a:extLst>
            </p:cNvPr>
            <p:cNvSpPr txBox="1"/>
            <p:nvPr/>
          </p:nvSpPr>
          <p:spPr>
            <a:xfrm>
              <a:off x="9220419" y="1682562"/>
              <a:ext cx="222113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BE" sz="1600" b="1"/>
                <a:t>Cimenterie</a:t>
              </a:r>
              <a:endParaRPr lang="fr-FR" b="1"/>
            </a:p>
          </p:txBody>
        </p:sp>
        <p:sp>
          <p:nvSpPr>
            <p:cNvPr id="42" name="ZoneTexte 41">
              <a:extLst>
                <a:ext uri="{FF2B5EF4-FFF2-40B4-BE49-F238E27FC236}">
                  <a16:creationId xmlns:a16="http://schemas.microsoft.com/office/drawing/2014/main" id="{A806B2DA-55EB-049F-7E5B-7CF8A1183642}"/>
                </a:ext>
              </a:extLst>
            </p:cNvPr>
            <p:cNvSpPr txBox="1"/>
            <p:nvPr/>
          </p:nvSpPr>
          <p:spPr>
            <a:xfrm>
              <a:off x="9220419" y="3348643"/>
              <a:ext cx="222113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b="1" dirty="0">
                  <a:latin typeface="+mj-lt"/>
                </a:rPr>
                <a:t>e-méthane</a:t>
              </a:r>
              <a:r>
                <a:rPr lang="fr-FR" sz="1400" b="1" dirty="0">
                  <a:latin typeface="+mj-lt"/>
                  <a:cs typeface="Arial"/>
                </a:rPr>
                <a:t>​ </a:t>
              </a:r>
              <a:r>
                <a:rPr lang="fr-FR" sz="1400" dirty="0">
                  <a:latin typeface="+mj-lt"/>
                  <a:cs typeface="Arial"/>
                </a:rPr>
                <a:t>(</a:t>
              </a:r>
              <a:r>
                <a:rPr lang="fr-FR" sz="1400" dirty="0">
                  <a:ea typeface="+mn-lt"/>
                  <a:cs typeface="+mn-lt"/>
                </a:rPr>
                <a:t>réactions à très haute température)</a:t>
              </a:r>
              <a:endParaRPr lang="fr-FR" sz="1400" dirty="0">
                <a:latin typeface="+mj-lt"/>
                <a:ea typeface="+mn-lt"/>
                <a:cs typeface="+mn-lt"/>
              </a:endParaRPr>
            </a:p>
          </p:txBody>
        </p:sp>
        <p:sp>
          <p:nvSpPr>
            <p:cNvPr id="43" name="ZoneTexte 42">
              <a:extLst>
                <a:ext uri="{FF2B5EF4-FFF2-40B4-BE49-F238E27FC236}">
                  <a16:creationId xmlns:a16="http://schemas.microsoft.com/office/drawing/2014/main" id="{8976276D-4742-59B7-67CD-FEEE64828958}"/>
                </a:ext>
              </a:extLst>
            </p:cNvPr>
            <p:cNvSpPr txBox="1"/>
            <p:nvPr/>
          </p:nvSpPr>
          <p:spPr>
            <a:xfrm>
              <a:off x="9268753" y="4008372"/>
              <a:ext cx="212446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BE" sz="1600" b="1"/>
                <a:t>Chimie</a:t>
              </a:r>
              <a:endParaRPr lang="fr-FR" b="1"/>
            </a:p>
          </p:txBody>
        </p:sp>
      </p:grpSp>
      <p:sp>
        <p:nvSpPr>
          <p:cNvPr id="52" name="ZoneTexte 51">
            <a:extLst>
              <a:ext uri="{FF2B5EF4-FFF2-40B4-BE49-F238E27FC236}">
                <a16:creationId xmlns:a16="http://schemas.microsoft.com/office/drawing/2014/main" id="{1056AF96-D864-15B2-68A2-788CF5975C75}"/>
              </a:ext>
            </a:extLst>
          </p:cNvPr>
          <p:cNvSpPr txBox="1"/>
          <p:nvPr/>
        </p:nvSpPr>
        <p:spPr>
          <a:xfrm>
            <a:off x="629052" y="1531748"/>
            <a:ext cx="5288046" cy="4708981"/>
          </a:xfrm>
          <a:prstGeom prst="rect">
            <a:avLst/>
          </a:prstGeom>
          <a:noFill/>
        </p:spPr>
        <p:txBody>
          <a:bodyPr wrap="square" lIns="91440" tIns="45720" rIns="91440" bIns="45720" anchor="t">
            <a:spAutoFit/>
          </a:bodyPr>
          <a:lstStyle/>
          <a:p>
            <a:pPr algn="just"/>
            <a:r>
              <a:rPr lang="fr-FR" sz="2000" dirty="0"/>
              <a:t>L’électrification ne suffit pas pour tous les secteurs. Certains nécessitent l’usage de molécules indispensables à leurs procédés.</a:t>
            </a:r>
          </a:p>
          <a:p>
            <a:pPr algn="just"/>
            <a:endParaRPr lang="fr-FR" sz="1000" dirty="0"/>
          </a:p>
          <a:p>
            <a:pPr algn="just"/>
            <a:r>
              <a:rPr lang="fr-FR" sz="2000" dirty="0"/>
              <a:t>Pour décarboner ces usages, il est nécessaire de recourir aux e-fuels : des e-molécules (e-hydrogène, e-ammoniac, e-méthane, e-méthanol, etc.) chimiquement identiques à leurs équivalents fossiles. Cette compatibilité permet par exemple de transporter l’e-méthane dans les infrastructures gazières existantes.</a:t>
            </a:r>
          </a:p>
          <a:p>
            <a:pPr algn="just"/>
            <a:endParaRPr lang="fr-FR" sz="1000" dirty="0"/>
          </a:p>
          <a:p>
            <a:pPr algn="just"/>
            <a:r>
              <a:rPr lang="fr-FR" sz="2000" dirty="0"/>
              <a:t>Les e-fuels ne proviennent pas d’</a:t>
            </a:r>
            <a:r>
              <a:rPr lang="fr-FR" sz="2000" dirty="0" err="1"/>
              <a:t>hydro-carbures</a:t>
            </a:r>
            <a:r>
              <a:rPr lang="fr-FR" sz="2000" dirty="0"/>
              <a:t> fossiles mais sont synthétisés à partir d’électricité bas-carbone.</a:t>
            </a:r>
          </a:p>
        </p:txBody>
      </p:sp>
    </p:spTree>
    <p:extLst>
      <p:ext uri="{BB962C8B-B14F-4D97-AF65-F5344CB8AC3E}">
        <p14:creationId xmlns:p14="http://schemas.microsoft.com/office/powerpoint/2010/main" val="1646079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A296D00-4F73-BF06-4941-C52674A29615}"/>
              </a:ext>
            </a:extLst>
          </p:cNvPr>
          <p:cNvSpPr txBox="1"/>
          <p:nvPr/>
        </p:nvSpPr>
        <p:spPr>
          <a:xfrm>
            <a:off x="1586804" y="213828"/>
            <a:ext cx="9000140" cy="584775"/>
          </a:xfrm>
          <a:prstGeom prst="rect">
            <a:avLst/>
          </a:prstGeom>
          <a:noFill/>
        </p:spPr>
        <p:txBody>
          <a:bodyPr wrap="square" lIns="91440" tIns="45720" rIns="91440" bIns="45720" anchor="t">
            <a:spAutoFit/>
          </a:bodyPr>
          <a:lstStyle/>
          <a:p>
            <a:pPr algn="ctr"/>
            <a:r>
              <a:rPr lang="fr-FR" sz="3200" b="1" dirty="0">
                <a:latin typeface="DM Sans"/>
              </a:rPr>
              <a:t>Les e-fuels produits dans des </a:t>
            </a:r>
            <a:r>
              <a:rPr lang="fr-FR" sz="3200" b="1" dirty="0" err="1">
                <a:latin typeface="DM Sans"/>
              </a:rPr>
              <a:t>CERDs</a:t>
            </a:r>
            <a:endParaRPr lang="fr-FR" sz="3200" dirty="0">
              <a:latin typeface="DM Sans"/>
            </a:endParaRPr>
          </a:p>
        </p:txBody>
      </p:sp>
      <p:sp>
        <p:nvSpPr>
          <p:cNvPr id="7" name="Rectangle 6">
            <a:extLst>
              <a:ext uri="{FF2B5EF4-FFF2-40B4-BE49-F238E27FC236}">
                <a16:creationId xmlns:a16="http://schemas.microsoft.com/office/drawing/2014/main" id="{D71DE27C-6FAC-CA1B-75D6-C5E4CD1ED570}"/>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30E600CD-5D6B-71FB-ABD3-BC9059FA6BA9}"/>
              </a:ext>
            </a:extLst>
          </p:cNvPr>
          <p:cNvSpPr txBox="1"/>
          <p:nvPr/>
        </p:nvSpPr>
        <p:spPr>
          <a:xfrm>
            <a:off x="1073670" y="1241765"/>
            <a:ext cx="10044660" cy="1323439"/>
          </a:xfrm>
          <a:prstGeom prst="rect">
            <a:avLst/>
          </a:prstGeom>
          <a:noFill/>
        </p:spPr>
        <p:txBody>
          <a:bodyPr wrap="square">
            <a:spAutoFit/>
          </a:bodyPr>
          <a:lstStyle/>
          <a:p>
            <a:pPr algn="just"/>
            <a:r>
              <a:rPr lang="fr-FR" sz="2000" dirty="0"/>
              <a:t>Les e-fuels seront sans doute produits au sein de </a:t>
            </a:r>
            <a:r>
              <a:rPr lang="fr-FR" sz="2000" b="1" dirty="0">
                <a:solidFill>
                  <a:srgbClr val="EC5940"/>
                </a:solidFill>
              </a:rPr>
              <a:t>Centres d’Énergie Renouvelable Distants (</a:t>
            </a:r>
            <a:r>
              <a:rPr lang="fr-FR" sz="2000" b="1" dirty="0" err="1">
                <a:solidFill>
                  <a:srgbClr val="EC5940"/>
                </a:solidFill>
              </a:rPr>
              <a:t>CERDs</a:t>
            </a:r>
            <a:r>
              <a:rPr lang="fr-FR" sz="2000" b="1" dirty="0">
                <a:solidFill>
                  <a:srgbClr val="EC5940"/>
                </a:solidFill>
              </a:rPr>
              <a:t>)</a:t>
            </a:r>
            <a:r>
              <a:rPr lang="fr-FR" sz="2000" dirty="0"/>
              <a:t>. Ces derniers seront situés dans des régions du monde disposant de ressources renouvelables abondantes qui sont souvent éloignées des grands centres de consommation.</a:t>
            </a:r>
            <a:endParaRPr lang="fr-BE" sz="2000" dirty="0"/>
          </a:p>
        </p:txBody>
      </p:sp>
      <p:sp>
        <p:nvSpPr>
          <p:cNvPr id="25" name="Rectangle 24">
            <a:extLst>
              <a:ext uri="{FF2B5EF4-FFF2-40B4-BE49-F238E27FC236}">
                <a16:creationId xmlns:a16="http://schemas.microsoft.com/office/drawing/2014/main" id="{6E6C383E-02F3-61BD-A8BC-62BC59A507F0}"/>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7" name="Slide Number Placeholder 6">
            <a:extLst>
              <a:ext uri="{FF2B5EF4-FFF2-40B4-BE49-F238E27FC236}">
                <a16:creationId xmlns:a16="http://schemas.microsoft.com/office/drawing/2014/main" id="{8E47C5EC-561E-EB28-68DF-A7DA94B22654}"/>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13</a:t>
            </a:fld>
            <a:endParaRPr lang="en-GB" sz="1350" b="1" spc="80" noProof="0" dirty="0">
              <a:solidFill>
                <a:srgbClr val="F07D6A"/>
              </a:solidFill>
            </a:endParaRPr>
          </a:p>
        </p:txBody>
      </p:sp>
      <p:grpSp>
        <p:nvGrpSpPr>
          <p:cNvPr id="34" name="Groupe 33">
            <a:extLst>
              <a:ext uri="{FF2B5EF4-FFF2-40B4-BE49-F238E27FC236}">
                <a16:creationId xmlns:a16="http://schemas.microsoft.com/office/drawing/2014/main" id="{D16356FD-A13E-73D8-3DC1-FBDF478AE0A4}"/>
              </a:ext>
            </a:extLst>
          </p:cNvPr>
          <p:cNvGrpSpPr/>
          <p:nvPr/>
        </p:nvGrpSpPr>
        <p:grpSpPr>
          <a:xfrm>
            <a:off x="1104670" y="2718698"/>
            <a:ext cx="9964407" cy="3803807"/>
            <a:chOff x="1113795" y="2718698"/>
            <a:chExt cx="9964407" cy="3803807"/>
          </a:xfrm>
        </p:grpSpPr>
        <p:pic>
          <p:nvPicPr>
            <p:cNvPr id="30" name="Image 29">
              <a:extLst>
                <a:ext uri="{FF2B5EF4-FFF2-40B4-BE49-F238E27FC236}">
                  <a16:creationId xmlns:a16="http://schemas.microsoft.com/office/drawing/2014/main" id="{370C300B-1D90-7094-20AB-324381F0D2DA}"/>
                </a:ext>
              </a:extLst>
            </p:cNvPr>
            <p:cNvPicPr>
              <a:picLocks noChangeAspect="1"/>
            </p:cNvPicPr>
            <p:nvPr/>
          </p:nvPicPr>
          <p:blipFill>
            <a:blip r:embed="rId2"/>
            <a:stretch>
              <a:fillRect/>
            </a:stretch>
          </p:blipFill>
          <p:spPr>
            <a:xfrm>
              <a:off x="1238748" y="2840653"/>
              <a:ext cx="9696252" cy="3544527"/>
            </a:xfrm>
            <a:prstGeom prst="rect">
              <a:avLst/>
            </a:prstGeom>
          </p:spPr>
        </p:pic>
        <p:sp>
          <p:nvSpPr>
            <p:cNvPr id="31" name="Cadre 30">
              <a:extLst>
                <a:ext uri="{FF2B5EF4-FFF2-40B4-BE49-F238E27FC236}">
                  <a16:creationId xmlns:a16="http://schemas.microsoft.com/office/drawing/2014/main" id="{CE45186F-7CE1-E6DA-C5E4-817FF22C8BF7}"/>
                </a:ext>
              </a:extLst>
            </p:cNvPr>
            <p:cNvSpPr/>
            <p:nvPr/>
          </p:nvSpPr>
          <p:spPr>
            <a:xfrm>
              <a:off x="1113795" y="2718698"/>
              <a:ext cx="9964407" cy="3803807"/>
            </a:xfrm>
            <a:prstGeom prst="frame">
              <a:avLst>
                <a:gd name="adj1" fmla="val 2070"/>
              </a:avLst>
            </a:prstGeom>
            <a:gradFill>
              <a:gsLst>
                <a:gs pos="27000">
                  <a:schemeClr val="bg1"/>
                </a:gs>
                <a:gs pos="0">
                  <a:srgbClr val="F28B7A"/>
                </a:gs>
                <a:gs pos="100000">
                  <a:srgbClr val="F28B7A"/>
                </a:gs>
                <a:gs pos="73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Tree>
    <p:extLst>
      <p:ext uri="{BB962C8B-B14F-4D97-AF65-F5344CB8AC3E}">
        <p14:creationId xmlns:p14="http://schemas.microsoft.com/office/powerpoint/2010/main" val="3381996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1C014C3C-081D-25F4-EC8E-BABCAA9E0C2A}"/>
              </a:ext>
            </a:extLst>
          </p:cNvPr>
          <p:cNvSpPr txBox="1"/>
          <p:nvPr/>
        </p:nvSpPr>
        <p:spPr>
          <a:xfrm>
            <a:off x="479478" y="1714618"/>
            <a:ext cx="4881356" cy="1323439"/>
          </a:xfrm>
          <a:prstGeom prst="rect">
            <a:avLst/>
          </a:prstGeom>
          <a:noFill/>
        </p:spPr>
        <p:txBody>
          <a:bodyPr wrap="square">
            <a:spAutoFit/>
          </a:bodyPr>
          <a:lstStyle/>
          <a:p>
            <a:pPr algn="just"/>
            <a:r>
              <a:rPr lang="fr-FR" sz="2000" dirty="0">
                <a:solidFill>
                  <a:schemeClr val="tx1"/>
                </a:solidFill>
                <a:latin typeface="+mj-lt"/>
              </a:rPr>
              <a:t>Prenons l’exemple d’une centrale PV de                  1 </a:t>
            </a:r>
            <a:r>
              <a:rPr lang="fr-FR" sz="2000" dirty="0" err="1">
                <a:solidFill>
                  <a:schemeClr val="tx1"/>
                </a:solidFill>
                <a:latin typeface="+mj-lt"/>
              </a:rPr>
              <a:t>MWc</a:t>
            </a:r>
            <a:r>
              <a:rPr lang="fr-FR" sz="2000" dirty="0">
                <a:solidFill>
                  <a:schemeClr val="tx1"/>
                </a:solidFill>
                <a:latin typeface="+mj-lt"/>
              </a:rPr>
              <a:t> située à l’équateur.</a:t>
            </a:r>
          </a:p>
          <a:p>
            <a:pPr algn="just"/>
            <a:r>
              <a:rPr lang="fr-FR" sz="2000" dirty="0">
                <a:solidFill>
                  <a:schemeClr val="tx1"/>
                </a:solidFill>
                <a:latin typeface="+mj-lt"/>
              </a:rPr>
              <a:t>Elle est équipée de batteries pour </a:t>
            </a:r>
            <a:r>
              <a:rPr lang="fr-BE" sz="2000" dirty="0">
                <a:solidFill>
                  <a:schemeClr val="tx1"/>
                </a:solidFill>
                <a:latin typeface="+mj-lt"/>
              </a:rPr>
              <a:t>lisser les fluctuations de production.</a:t>
            </a:r>
          </a:p>
        </p:txBody>
      </p:sp>
      <p:sp>
        <p:nvSpPr>
          <p:cNvPr id="6" name="ZoneTexte 5">
            <a:extLst>
              <a:ext uri="{FF2B5EF4-FFF2-40B4-BE49-F238E27FC236}">
                <a16:creationId xmlns:a16="http://schemas.microsoft.com/office/drawing/2014/main" id="{0B3A8DFD-A835-1588-66AD-CBEA31EF4D59}"/>
              </a:ext>
            </a:extLst>
          </p:cNvPr>
          <p:cNvSpPr txBox="1"/>
          <p:nvPr/>
        </p:nvSpPr>
        <p:spPr>
          <a:xfrm>
            <a:off x="1876593" y="152088"/>
            <a:ext cx="8438814" cy="1077218"/>
          </a:xfrm>
          <a:prstGeom prst="rect">
            <a:avLst/>
          </a:prstGeom>
          <a:noFill/>
        </p:spPr>
        <p:txBody>
          <a:bodyPr wrap="square">
            <a:spAutoFit/>
          </a:bodyPr>
          <a:lstStyle/>
          <a:p>
            <a:pPr algn="ctr"/>
            <a:r>
              <a:rPr lang="fr-FR" sz="3200" b="1" dirty="0"/>
              <a:t>L'avantage concurrentiel des </a:t>
            </a:r>
            <a:r>
              <a:rPr lang="fr-FR" sz="3200" b="1" dirty="0" err="1"/>
              <a:t>CERDs</a:t>
            </a:r>
            <a:r>
              <a:rPr lang="fr-FR" sz="3200" b="1" dirty="0"/>
              <a:t> :</a:t>
            </a:r>
          </a:p>
          <a:p>
            <a:pPr algn="ctr"/>
            <a:r>
              <a:rPr lang="fr-FR" sz="3200" b="1" dirty="0"/>
              <a:t>une électricité renouvelable à faible coût</a:t>
            </a:r>
            <a:endParaRPr lang="fr-BE" sz="3200" b="1" dirty="0"/>
          </a:p>
        </p:txBody>
      </p:sp>
      <p:sp>
        <p:nvSpPr>
          <p:cNvPr id="7" name="Rectangle 6">
            <a:extLst>
              <a:ext uri="{FF2B5EF4-FFF2-40B4-BE49-F238E27FC236}">
                <a16:creationId xmlns:a16="http://schemas.microsoft.com/office/drawing/2014/main" id="{20980F5E-756B-770B-8492-0839F7529027}"/>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7" name="Groupe 16">
            <a:extLst>
              <a:ext uri="{FF2B5EF4-FFF2-40B4-BE49-F238E27FC236}">
                <a16:creationId xmlns:a16="http://schemas.microsoft.com/office/drawing/2014/main" id="{8128116A-2AE2-5DC7-6A20-6985015753EE}"/>
              </a:ext>
            </a:extLst>
          </p:cNvPr>
          <p:cNvGrpSpPr/>
          <p:nvPr/>
        </p:nvGrpSpPr>
        <p:grpSpPr>
          <a:xfrm>
            <a:off x="5765524" y="1762537"/>
            <a:ext cx="5753099" cy="4705608"/>
            <a:chOff x="6015037" y="1552318"/>
            <a:chExt cx="5753099" cy="4705608"/>
          </a:xfrm>
        </p:grpSpPr>
        <p:grpSp>
          <p:nvGrpSpPr>
            <p:cNvPr id="13" name="Groupe 12">
              <a:extLst>
                <a:ext uri="{FF2B5EF4-FFF2-40B4-BE49-F238E27FC236}">
                  <a16:creationId xmlns:a16="http://schemas.microsoft.com/office/drawing/2014/main" id="{75E6999E-42CF-8D40-EAF4-6660A55A8B00}"/>
                </a:ext>
              </a:extLst>
            </p:cNvPr>
            <p:cNvGrpSpPr/>
            <p:nvPr/>
          </p:nvGrpSpPr>
          <p:grpSpPr>
            <a:xfrm>
              <a:off x="6015037" y="1552318"/>
              <a:ext cx="5753099" cy="4705608"/>
              <a:chOff x="814491" y="4614495"/>
              <a:chExt cx="8353958" cy="1623725"/>
            </a:xfrm>
          </p:grpSpPr>
          <p:sp>
            <p:nvSpPr>
              <p:cNvPr id="15" name="Rectangle 14">
                <a:extLst>
                  <a:ext uri="{FF2B5EF4-FFF2-40B4-BE49-F238E27FC236}">
                    <a16:creationId xmlns:a16="http://schemas.microsoft.com/office/drawing/2014/main" id="{34253586-4CFA-4964-778C-352FF010C839}"/>
                  </a:ext>
                </a:extLst>
              </p:cNvPr>
              <p:cNvSpPr/>
              <p:nvPr/>
            </p:nvSpPr>
            <p:spPr>
              <a:xfrm>
                <a:off x="814491" y="4614495"/>
                <a:ext cx="8353956"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Cadre 15">
                <a:extLst>
                  <a:ext uri="{FF2B5EF4-FFF2-40B4-BE49-F238E27FC236}">
                    <a16:creationId xmlns:a16="http://schemas.microsoft.com/office/drawing/2014/main" id="{98344AB1-3751-F54E-41CC-44DB4B2C6B2B}"/>
                  </a:ext>
                </a:extLst>
              </p:cNvPr>
              <p:cNvSpPr/>
              <p:nvPr/>
            </p:nvSpPr>
            <p:spPr>
              <a:xfrm>
                <a:off x="814491" y="4614495"/>
                <a:ext cx="8353958" cy="1623725"/>
              </a:xfrm>
              <a:prstGeom prst="frame">
                <a:avLst>
                  <a:gd name="adj1" fmla="val 1661"/>
                </a:avLst>
              </a:prstGeom>
              <a:gradFill>
                <a:gsLst>
                  <a:gs pos="45000">
                    <a:srgbClr val="FDEFED"/>
                  </a:gs>
                  <a:gs pos="0">
                    <a:srgbClr val="F28B7A"/>
                  </a:gs>
                  <a:gs pos="100000">
                    <a:srgbClr val="F28B7A"/>
                  </a:gs>
                  <a:gs pos="55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9" name="ZoneTexte 8">
              <a:extLst>
                <a:ext uri="{FF2B5EF4-FFF2-40B4-BE49-F238E27FC236}">
                  <a16:creationId xmlns:a16="http://schemas.microsoft.com/office/drawing/2014/main" id="{458116D7-5704-E45E-14BA-79BE3F1EAF58}"/>
                </a:ext>
              </a:extLst>
            </p:cNvPr>
            <p:cNvSpPr txBox="1"/>
            <p:nvPr/>
          </p:nvSpPr>
          <p:spPr>
            <a:xfrm>
              <a:off x="6162672" y="1728865"/>
              <a:ext cx="5419727" cy="4355038"/>
            </a:xfrm>
            <a:prstGeom prst="rect">
              <a:avLst/>
            </a:prstGeom>
            <a:noFill/>
          </p:spPr>
          <p:txBody>
            <a:bodyPr wrap="square">
              <a:spAutoFit/>
            </a:bodyPr>
            <a:lstStyle/>
            <a:p>
              <a:pPr algn="just">
                <a:buNone/>
              </a:pPr>
              <a:r>
                <a:rPr lang="fr-BE" dirty="0">
                  <a:solidFill>
                    <a:schemeClr val="tx1"/>
                  </a:solidFill>
                  <a:latin typeface="+mj-lt"/>
                </a:rPr>
                <a:t>Sachant qu’une installation de 1 </a:t>
              </a:r>
              <a:r>
                <a:rPr lang="fr-BE" dirty="0" err="1">
                  <a:solidFill>
                    <a:schemeClr val="tx1"/>
                  </a:solidFill>
                  <a:latin typeface="+mj-lt"/>
                </a:rPr>
                <a:t>MWc</a:t>
              </a:r>
              <a:r>
                <a:rPr lang="fr-BE" dirty="0">
                  <a:solidFill>
                    <a:schemeClr val="tx1"/>
                  </a:solidFill>
                  <a:latin typeface="+mj-lt"/>
                </a:rPr>
                <a:t> produit :</a:t>
              </a:r>
            </a:p>
            <a:p>
              <a:pPr algn="just">
                <a:buNone/>
              </a:pPr>
              <a:endParaRPr lang="fr-BE" sz="400" dirty="0">
                <a:solidFill>
                  <a:schemeClr val="tx1"/>
                </a:solidFill>
                <a:latin typeface="+mj-lt"/>
              </a:endParaRPr>
            </a:p>
            <a:p>
              <a:pPr algn="just">
                <a:buNone/>
              </a:pPr>
              <a:r>
                <a:rPr lang="fr-BE" dirty="0">
                  <a:solidFill>
                    <a:schemeClr val="tx1"/>
                  </a:solidFill>
                  <a:latin typeface="+mj-lt"/>
                </a:rPr>
                <a:t>1 × 0,25 × 24 = 6 MWh/jour, </a:t>
              </a:r>
              <a:r>
                <a:rPr lang="fr-FR" dirty="0"/>
                <a:t>prévoyons donc un système de batteries de 3 MWh. </a:t>
              </a:r>
            </a:p>
            <a:p>
              <a:pPr algn="just">
                <a:buNone/>
              </a:pPr>
              <a:endParaRPr lang="fr-BE" sz="900" dirty="0">
                <a:solidFill>
                  <a:schemeClr val="tx1"/>
                </a:solidFill>
                <a:latin typeface="+mj-lt"/>
              </a:endParaRPr>
            </a:p>
            <a:p>
              <a:pPr algn="just">
                <a:buNone/>
              </a:pPr>
              <a:r>
                <a:rPr lang="fr-BE" dirty="0">
                  <a:solidFill>
                    <a:schemeClr val="tx1"/>
                  </a:solidFill>
                  <a:latin typeface="+mj-lt"/>
                </a:rPr>
                <a:t>Le coût total d’investissement (CAPEX) pour l’installation PV et les batteries se calcule comme suit :</a:t>
              </a:r>
            </a:p>
            <a:p>
              <a:pPr algn="just">
                <a:buNone/>
              </a:pPr>
              <a:endParaRPr lang="fr-BE" sz="400" dirty="0">
                <a:latin typeface="+mj-lt"/>
              </a:endParaRPr>
            </a:p>
            <a:p>
              <a:pPr algn="just">
                <a:buNone/>
              </a:pPr>
              <a:r>
                <a:rPr lang="fr-BE" dirty="0">
                  <a:solidFill>
                    <a:schemeClr val="tx1"/>
                  </a:solidFill>
                  <a:latin typeface="+mj-lt"/>
                </a:rPr>
                <a:t>(0,1 × 1 000 000) + (3 × 1 000 × 50) = 250 000 €.</a:t>
              </a:r>
            </a:p>
            <a:p>
              <a:pPr algn="just">
                <a:buNone/>
              </a:pPr>
              <a:endParaRPr lang="fr-BE" sz="900" dirty="0">
                <a:solidFill>
                  <a:schemeClr val="tx1"/>
                </a:solidFill>
                <a:latin typeface="+mj-lt"/>
              </a:endParaRPr>
            </a:p>
            <a:p>
              <a:pPr algn="just">
                <a:buNone/>
              </a:pPr>
              <a:r>
                <a:rPr lang="fr-BE" dirty="0">
                  <a:solidFill>
                    <a:schemeClr val="tx1"/>
                  </a:solidFill>
                  <a:latin typeface="+mj-lt"/>
                </a:rPr>
                <a:t>En supposant qu’il n’y ait aucune perte de batterie, la quantité totale d’électricité produite sur 20 ans est :</a:t>
              </a:r>
            </a:p>
            <a:p>
              <a:pPr algn="just">
                <a:buNone/>
              </a:pPr>
              <a:endParaRPr lang="fr-BE" sz="400" dirty="0">
                <a:solidFill>
                  <a:schemeClr val="tx1"/>
                </a:solidFill>
                <a:latin typeface="+mj-lt"/>
              </a:endParaRPr>
            </a:p>
            <a:p>
              <a:pPr algn="just">
                <a:buNone/>
              </a:pPr>
              <a:r>
                <a:rPr lang="fr-BE" dirty="0">
                  <a:solidFill>
                    <a:schemeClr val="tx1"/>
                  </a:solidFill>
                  <a:latin typeface="+mj-lt"/>
                </a:rPr>
                <a:t>1 × 8 760 × 20 × 0,25 = 43 800</a:t>
              </a:r>
              <a:r>
                <a:rPr lang="fr-BE" dirty="0">
                  <a:latin typeface="+mj-lt"/>
                </a:rPr>
                <a:t> MWh</a:t>
              </a:r>
              <a:r>
                <a:rPr lang="fr-BE" dirty="0">
                  <a:solidFill>
                    <a:schemeClr val="tx1"/>
                  </a:solidFill>
                  <a:latin typeface="+mj-lt"/>
                </a:rPr>
                <a:t>.</a:t>
              </a:r>
            </a:p>
            <a:p>
              <a:pPr algn="just">
                <a:buNone/>
              </a:pPr>
              <a:endParaRPr lang="fr-BE" sz="900" dirty="0">
                <a:solidFill>
                  <a:schemeClr val="tx1"/>
                </a:solidFill>
                <a:latin typeface="+mj-lt"/>
              </a:endParaRPr>
            </a:p>
            <a:p>
              <a:pPr algn="just">
                <a:buNone/>
              </a:pPr>
              <a:r>
                <a:rPr lang="fr-BE" dirty="0">
                  <a:solidFill>
                    <a:schemeClr val="tx1"/>
                  </a:solidFill>
                  <a:latin typeface="+mj-lt"/>
                </a:rPr>
                <a:t>Cela conduit à un coût CAPEX moyen de :</a:t>
              </a:r>
            </a:p>
            <a:p>
              <a:pPr algn="just">
                <a:buNone/>
              </a:pPr>
              <a:endParaRPr lang="fr-BE" sz="400" dirty="0">
                <a:solidFill>
                  <a:schemeClr val="tx1"/>
                </a:solidFill>
                <a:latin typeface="+mj-lt"/>
              </a:endParaRPr>
            </a:p>
            <a:p>
              <a:pPr algn="just">
                <a:buNone/>
              </a:pPr>
              <a:r>
                <a:rPr lang="fr-BE" dirty="0">
                  <a:solidFill>
                    <a:schemeClr val="tx1"/>
                  </a:solidFill>
                  <a:latin typeface="+mj-lt"/>
                </a:rPr>
                <a:t>250 000 /43 800 ≈ </a:t>
              </a:r>
              <a:r>
                <a:rPr lang="fr-BE" b="1" dirty="0">
                  <a:latin typeface="+mj-lt"/>
                </a:rPr>
                <a:t>6 €/MWh</a:t>
              </a:r>
              <a:r>
                <a:rPr lang="fr-BE" dirty="0">
                  <a:solidFill>
                    <a:schemeClr val="tx1"/>
                  </a:solidFill>
                  <a:latin typeface="+mj-lt"/>
                </a:rPr>
                <a:t>.</a:t>
              </a:r>
            </a:p>
          </p:txBody>
        </p:sp>
      </p:grpSp>
      <p:sp>
        <p:nvSpPr>
          <p:cNvPr id="11" name="ZoneTexte 10">
            <a:extLst>
              <a:ext uri="{FF2B5EF4-FFF2-40B4-BE49-F238E27FC236}">
                <a16:creationId xmlns:a16="http://schemas.microsoft.com/office/drawing/2014/main" id="{BB00B529-1A14-8F66-82DB-88B3E37EAB95}"/>
              </a:ext>
            </a:extLst>
          </p:cNvPr>
          <p:cNvSpPr txBox="1"/>
          <p:nvPr/>
        </p:nvSpPr>
        <p:spPr>
          <a:xfrm>
            <a:off x="479478" y="3221102"/>
            <a:ext cx="4881356" cy="3247043"/>
          </a:xfrm>
          <a:prstGeom prst="rect">
            <a:avLst/>
          </a:prstGeom>
          <a:noFill/>
        </p:spPr>
        <p:txBody>
          <a:bodyPr wrap="square">
            <a:spAutoFit/>
          </a:bodyPr>
          <a:lstStyle/>
          <a:p>
            <a:pPr algn="just"/>
            <a:r>
              <a:rPr lang="fr-BE" sz="2000" dirty="0">
                <a:solidFill>
                  <a:schemeClr val="tx1"/>
                </a:solidFill>
                <a:latin typeface="+mj-lt"/>
              </a:rPr>
              <a:t>Émettons les hypothèses suivantes :</a:t>
            </a:r>
          </a:p>
          <a:p>
            <a:pPr algn="just"/>
            <a:endParaRPr lang="fr-FR" sz="500" dirty="0">
              <a:latin typeface="+mj-lt"/>
            </a:endParaRPr>
          </a:p>
          <a:p>
            <a:pPr algn="just"/>
            <a:r>
              <a:rPr lang="fr-FR" sz="2000" dirty="0">
                <a:latin typeface="+mj-lt"/>
              </a:rPr>
              <a:t>(i) Le f</a:t>
            </a:r>
            <a:r>
              <a:rPr lang="fr-FR" sz="2000" dirty="0">
                <a:solidFill>
                  <a:schemeClr val="tx1"/>
                </a:solidFill>
                <a:latin typeface="+mj-lt"/>
              </a:rPr>
              <a:t>acteur de charge est de 25 % ; </a:t>
            </a:r>
          </a:p>
          <a:p>
            <a:pPr algn="just"/>
            <a:r>
              <a:rPr lang="fr-FR" sz="2000" dirty="0">
                <a:solidFill>
                  <a:schemeClr val="tx1"/>
                </a:solidFill>
                <a:latin typeface="+mj-lt"/>
              </a:rPr>
              <a:t>(ii) La production est constante chaque jour de l’année ;</a:t>
            </a:r>
          </a:p>
          <a:p>
            <a:pPr algn="just"/>
            <a:r>
              <a:rPr lang="fr-FR" sz="2000" dirty="0">
                <a:solidFill>
                  <a:schemeClr val="tx1"/>
                </a:solidFill>
                <a:latin typeface="+mj-lt"/>
              </a:rPr>
              <a:t>(iii) Le système de batteries permet de stocker la moitié de la production quotidienne ;</a:t>
            </a:r>
          </a:p>
          <a:p>
            <a:pPr algn="just"/>
            <a:r>
              <a:rPr lang="fr-FR" sz="2000" dirty="0">
                <a:solidFill>
                  <a:schemeClr val="tx1"/>
                </a:solidFill>
                <a:latin typeface="+mj-lt"/>
              </a:rPr>
              <a:t>(iv) Le coût du PV et des batteries sont estimés respectivement à 0,1 €/Wh et 50 €/kWh.</a:t>
            </a:r>
          </a:p>
        </p:txBody>
      </p:sp>
      <p:sp>
        <p:nvSpPr>
          <p:cNvPr id="2" name="Rectangle 1">
            <a:extLst>
              <a:ext uri="{FF2B5EF4-FFF2-40B4-BE49-F238E27FC236}">
                <a16:creationId xmlns:a16="http://schemas.microsoft.com/office/drawing/2014/main" id="{16C56E4B-4938-1144-F230-4540CA1374F4}"/>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3" name="Slide Number Placeholder 6">
            <a:extLst>
              <a:ext uri="{FF2B5EF4-FFF2-40B4-BE49-F238E27FC236}">
                <a16:creationId xmlns:a16="http://schemas.microsoft.com/office/drawing/2014/main" id="{BA04B4B2-D886-3BD5-B768-136E8C581B27}"/>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14</a:t>
            </a:fld>
            <a:endParaRPr lang="en-GB" sz="1350" b="1" spc="80" noProof="0" dirty="0">
              <a:solidFill>
                <a:srgbClr val="F07D6A"/>
              </a:solidFill>
            </a:endParaRPr>
          </a:p>
        </p:txBody>
      </p:sp>
    </p:spTree>
    <p:extLst>
      <p:ext uri="{BB962C8B-B14F-4D97-AF65-F5344CB8AC3E}">
        <p14:creationId xmlns:p14="http://schemas.microsoft.com/office/powerpoint/2010/main" val="2205522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207898-E397-A21A-A194-4DFF468EEB82}"/>
              </a:ext>
            </a:extLst>
          </p:cNvPr>
          <p:cNvSpPr txBox="1"/>
          <p:nvPr/>
        </p:nvSpPr>
        <p:spPr>
          <a:xfrm>
            <a:off x="2010194" y="1746932"/>
            <a:ext cx="8147455" cy="1015663"/>
          </a:xfrm>
          <a:prstGeom prst="rect">
            <a:avLst/>
          </a:prstGeom>
          <a:noFill/>
        </p:spPr>
        <p:txBody>
          <a:bodyPr wrap="square" lIns="91440" tIns="45720" rIns="91440" bIns="45720" anchor="t">
            <a:spAutoFit/>
          </a:bodyPr>
          <a:lstStyle/>
          <a:p>
            <a:pPr algn="just"/>
            <a:r>
              <a:rPr lang="fr-FR" sz="2000" dirty="0"/>
              <a:t>Un coût de l’énergie produite par une installation PV équatoriale de </a:t>
            </a:r>
            <a:r>
              <a:rPr lang="fr-FR" sz="2000" b="1" dirty="0">
                <a:solidFill>
                  <a:srgbClr val="EC5940"/>
                </a:solidFill>
              </a:rPr>
              <a:t>6 €/MWh</a:t>
            </a:r>
            <a:r>
              <a:rPr lang="fr-FR" sz="2000" dirty="0">
                <a:solidFill>
                  <a:srgbClr val="EC5940"/>
                </a:solidFill>
              </a:rPr>
              <a:t> </a:t>
            </a:r>
            <a:r>
              <a:rPr lang="fr-FR" sz="2000" dirty="0"/>
              <a:t>apparaît extrêmement avantageux lorsqu’on le compare aux prix actuels de l’énergie sur les marchés.</a:t>
            </a:r>
            <a:endParaRPr lang="fr-BE" sz="2000" dirty="0"/>
          </a:p>
        </p:txBody>
      </p:sp>
      <p:graphicFrame>
        <p:nvGraphicFramePr>
          <p:cNvPr id="8" name="Tableau 7">
            <a:extLst>
              <a:ext uri="{FF2B5EF4-FFF2-40B4-BE49-F238E27FC236}">
                <a16:creationId xmlns:a16="http://schemas.microsoft.com/office/drawing/2014/main" id="{399DCE21-432F-D15C-7951-498B84F52368}"/>
              </a:ext>
            </a:extLst>
          </p:cNvPr>
          <p:cNvGraphicFramePr>
            <a:graphicFrameLocks noGrp="1"/>
          </p:cNvGraphicFramePr>
          <p:nvPr>
            <p:extLst>
              <p:ext uri="{D42A27DB-BD31-4B8C-83A1-F6EECF244321}">
                <p14:modId xmlns:p14="http://schemas.microsoft.com/office/powerpoint/2010/main" val="2722684517"/>
              </p:ext>
            </p:extLst>
          </p:nvPr>
        </p:nvGraphicFramePr>
        <p:xfrm>
          <a:off x="2053398" y="3119123"/>
          <a:ext cx="8104251" cy="3182891"/>
        </p:xfrm>
        <a:graphic>
          <a:graphicData uri="http://schemas.openxmlformats.org/drawingml/2006/table">
            <a:tbl>
              <a:tblPr/>
              <a:tblGrid>
                <a:gridCol w="2825620">
                  <a:extLst>
                    <a:ext uri="{9D8B030D-6E8A-4147-A177-3AD203B41FA5}">
                      <a16:colId xmlns:a16="http://schemas.microsoft.com/office/drawing/2014/main" val="3481905165"/>
                    </a:ext>
                  </a:extLst>
                </a:gridCol>
                <a:gridCol w="1987249">
                  <a:extLst>
                    <a:ext uri="{9D8B030D-6E8A-4147-A177-3AD203B41FA5}">
                      <a16:colId xmlns:a16="http://schemas.microsoft.com/office/drawing/2014/main" val="428295571"/>
                    </a:ext>
                  </a:extLst>
                </a:gridCol>
                <a:gridCol w="1531838">
                  <a:extLst>
                    <a:ext uri="{9D8B030D-6E8A-4147-A177-3AD203B41FA5}">
                      <a16:colId xmlns:a16="http://schemas.microsoft.com/office/drawing/2014/main" val="33106527"/>
                    </a:ext>
                  </a:extLst>
                </a:gridCol>
                <a:gridCol w="1759544">
                  <a:extLst>
                    <a:ext uri="{9D8B030D-6E8A-4147-A177-3AD203B41FA5}">
                      <a16:colId xmlns:a16="http://schemas.microsoft.com/office/drawing/2014/main" val="197577565"/>
                    </a:ext>
                  </a:extLst>
                </a:gridCol>
              </a:tblGrid>
              <a:tr h="516794">
                <a:tc>
                  <a:txBody>
                    <a:bodyPr/>
                    <a:lstStyle/>
                    <a:p>
                      <a:pPr algn="ctr">
                        <a:buNone/>
                      </a:pPr>
                      <a:r>
                        <a:rPr lang="fr-BE" sz="1900" b="0" dirty="0"/>
                        <a:t>Énergie</a:t>
                      </a:r>
                    </a:p>
                  </a:txBody>
                  <a:tcPr marL="97955" marR="97955" marT="48977" marB="48977" anchor="ctr">
                    <a:lnL w="12700" cap="flat" cmpd="sng" algn="ctr">
                      <a:noFill/>
                      <a:prstDash val="solid"/>
                      <a:round/>
                      <a:headEnd type="none" w="med" len="med"/>
                      <a:tailEnd type="none" w="med" len="med"/>
                    </a:lnL>
                    <a:lnR w="28575" cap="flat" cmpd="sng" algn="ctr">
                      <a:solidFill>
                        <a:srgbClr val="F28B7A"/>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F28B7A"/>
                      </a:solidFill>
                      <a:prstDash val="solid"/>
                      <a:round/>
                      <a:headEnd type="none" w="med" len="med"/>
                      <a:tailEnd type="none" w="med" len="med"/>
                    </a:lnB>
                    <a:solidFill>
                      <a:srgbClr val="FDEFED"/>
                    </a:solidFill>
                  </a:tcPr>
                </a:tc>
                <a:tc>
                  <a:txBody>
                    <a:bodyPr/>
                    <a:lstStyle/>
                    <a:p>
                      <a:pPr algn="ctr">
                        <a:buNone/>
                      </a:pPr>
                      <a:r>
                        <a:rPr lang="fr-BE" sz="1900" b="0" dirty="0"/>
                        <a:t>Prix</a:t>
                      </a:r>
                    </a:p>
                  </a:txBody>
                  <a:tcPr marL="97955" marR="97955" marT="48977" marB="48977" anchor="ctr">
                    <a:lnL w="28575" cap="flat" cmpd="sng" algn="ctr">
                      <a:solidFill>
                        <a:srgbClr val="F28B7A"/>
                      </a:solidFill>
                      <a:prstDash val="solid"/>
                      <a:round/>
                      <a:headEnd type="none" w="med" len="med"/>
                      <a:tailEnd type="none" w="med" len="med"/>
                    </a:lnL>
                    <a:lnR w="12700" cap="flat" cmpd="sng" algn="ctr">
                      <a:solidFill>
                        <a:srgbClr val="F28B7A"/>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F28B7A"/>
                      </a:solidFill>
                      <a:prstDash val="solid"/>
                      <a:round/>
                      <a:headEnd type="none" w="med" len="med"/>
                      <a:tailEnd type="none" w="med" len="med"/>
                    </a:lnB>
                    <a:solidFill>
                      <a:srgbClr val="FDEFED"/>
                    </a:solidFill>
                  </a:tcPr>
                </a:tc>
                <a:tc>
                  <a:txBody>
                    <a:bodyPr/>
                    <a:lstStyle/>
                    <a:p>
                      <a:pPr algn="ctr">
                        <a:buNone/>
                      </a:pPr>
                      <a:r>
                        <a:rPr lang="fr-BE" sz="1900" b="0" dirty="0"/>
                        <a:t>Source</a:t>
                      </a:r>
                    </a:p>
                  </a:txBody>
                  <a:tcPr marL="97955" marR="97955" marT="48977" marB="48977" anchor="ctr">
                    <a:lnL w="12700" cap="flat" cmpd="sng" algn="ctr">
                      <a:solidFill>
                        <a:srgbClr val="F28B7A"/>
                      </a:solidFill>
                      <a:prstDash val="solid"/>
                      <a:round/>
                      <a:headEnd type="none" w="med" len="med"/>
                      <a:tailEnd type="none" w="med" len="med"/>
                    </a:lnL>
                    <a:lnR w="12700" cap="flat" cmpd="sng" algn="ctr">
                      <a:solidFill>
                        <a:srgbClr val="F28B7A"/>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F28B7A"/>
                      </a:solidFill>
                      <a:prstDash val="solid"/>
                      <a:round/>
                      <a:headEnd type="none" w="med" len="med"/>
                      <a:tailEnd type="none" w="med" len="med"/>
                    </a:lnB>
                    <a:solidFill>
                      <a:srgbClr val="FDEFED"/>
                    </a:solidFill>
                  </a:tcPr>
                </a:tc>
                <a:tc>
                  <a:txBody>
                    <a:bodyPr/>
                    <a:lstStyle/>
                    <a:p>
                      <a:pPr algn="ctr">
                        <a:buNone/>
                      </a:pPr>
                      <a:r>
                        <a:rPr lang="fr-BE" sz="1900" b="0" dirty="0"/>
                        <a:t>Date</a:t>
                      </a:r>
                    </a:p>
                  </a:txBody>
                  <a:tcPr marL="97955" marR="97955" marT="48977" marB="48977" anchor="ctr">
                    <a:lnL w="12700" cap="flat" cmpd="sng" algn="ctr">
                      <a:solidFill>
                        <a:srgbClr val="F28B7A"/>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F28B7A"/>
                      </a:solidFill>
                      <a:prstDash val="solid"/>
                      <a:round/>
                      <a:headEnd type="none" w="med" len="med"/>
                      <a:tailEnd type="none" w="med" len="med"/>
                    </a:lnB>
                    <a:solidFill>
                      <a:srgbClr val="FDEFED"/>
                    </a:solidFill>
                  </a:tcPr>
                </a:tc>
                <a:extLst>
                  <a:ext uri="{0D108BD9-81ED-4DB2-BD59-A6C34878D82A}">
                    <a16:rowId xmlns:a16="http://schemas.microsoft.com/office/drawing/2014/main" val="1588199894"/>
                  </a:ext>
                </a:extLst>
              </a:tr>
              <a:tr h="888699">
                <a:tc>
                  <a:txBody>
                    <a:bodyPr/>
                    <a:lstStyle/>
                    <a:p>
                      <a:pPr>
                        <a:buNone/>
                      </a:pPr>
                      <a:r>
                        <a:rPr lang="fr-BE" sz="1900" b="0" dirty="0"/>
                        <a:t>Gaz naturel</a:t>
                      </a:r>
                    </a:p>
                    <a:p>
                      <a:pPr>
                        <a:buNone/>
                      </a:pPr>
                      <a:r>
                        <a:rPr lang="fr-BE" sz="1900" b="0" dirty="0"/>
                        <a:t>(Dutch TTF Futures)</a:t>
                      </a:r>
                    </a:p>
                  </a:txBody>
                  <a:tcPr marL="97955" marR="97955" marT="48977" marB="48977" anchor="ctr">
                    <a:lnL w="12700" cap="flat" cmpd="sng" algn="ctr">
                      <a:noFill/>
                      <a:prstDash val="solid"/>
                      <a:round/>
                      <a:headEnd type="none" w="med" len="med"/>
                      <a:tailEnd type="none" w="med" len="med"/>
                    </a:lnL>
                    <a:lnR w="28575" cap="flat" cmpd="sng" algn="ctr">
                      <a:solidFill>
                        <a:srgbClr val="F28B7A"/>
                      </a:solidFill>
                      <a:prstDash val="solid"/>
                      <a:round/>
                      <a:headEnd type="none" w="med" len="med"/>
                      <a:tailEnd type="none" w="med" len="med"/>
                    </a:lnR>
                    <a:lnT w="28575" cap="flat" cmpd="sng" algn="ctr">
                      <a:solidFill>
                        <a:srgbClr val="F28B7A"/>
                      </a:solidFill>
                      <a:prstDash val="solid"/>
                      <a:round/>
                      <a:headEnd type="none" w="med" len="med"/>
                      <a:tailEnd type="none" w="med" len="med"/>
                    </a:lnT>
                    <a:lnB w="12700" cap="flat" cmpd="sng" algn="ctr">
                      <a:solidFill>
                        <a:srgbClr val="F28B7A"/>
                      </a:solidFill>
                      <a:prstDash val="solid"/>
                      <a:round/>
                      <a:headEnd type="none" w="med" len="med"/>
                      <a:tailEnd type="none" w="med" len="med"/>
                    </a:lnB>
                    <a:solidFill>
                      <a:schemeClr val="bg1"/>
                    </a:solidFill>
                  </a:tcPr>
                </a:tc>
                <a:tc>
                  <a:txBody>
                    <a:bodyPr/>
                    <a:lstStyle/>
                    <a:p>
                      <a:pPr algn="ctr">
                        <a:buNone/>
                      </a:pPr>
                      <a:r>
                        <a:rPr lang="fr-BE" sz="1900" b="1" dirty="0">
                          <a:solidFill>
                            <a:srgbClr val="EC5940"/>
                          </a:solidFill>
                        </a:rPr>
                        <a:t>≈ 32 €/MWh</a:t>
                      </a:r>
                    </a:p>
                  </a:txBody>
                  <a:tcPr marL="97955" marR="97955" marT="48977" marB="48977" anchor="ctr">
                    <a:lnL w="28575" cap="flat" cmpd="sng" algn="ctr">
                      <a:solidFill>
                        <a:srgbClr val="F28B7A"/>
                      </a:solidFill>
                      <a:prstDash val="solid"/>
                      <a:round/>
                      <a:headEnd type="none" w="med" len="med"/>
                      <a:tailEnd type="none" w="med" len="med"/>
                    </a:lnL>
                    <a:lnR w="12700" cap="flat" cmpd="sng" algn="ctr">
                      <a:solidFill>
                        <a:srgbClr val="F28B7A"/>
                      </a:solidFill>
                      <a:prstDash val="solid"/>
                      <a:round/>
                      <a:headEnd type="none" w="med" len="med"/>
                      <a:tailEnd type="none" w="med" len="med"/>
                    </a:lnR>
                    <a:lnT w="28575" cap="flat" cmpd="sng" algn="ctr">
                      <a:solidFill>
                        <a:srgbClr val="F28B7A"/>
                      </a:solidFill>
                      <a:prstDash val="solid"/>
                      <a:round/>
                      <a:headEnd type="none" w="med" len="med"/>
                      <a:tailEnd type="none" w="med" len="med"/>
                    </a:lnT>
                    <a:lnB w="12700" cap="flat" cmpd="sng" algn="ctr">
                      <a:solidFill>
                        <a:srgbClr val="F28B7A"/>
                      </a:solidFill>
                      <a:prstDash val="solid"/>
                      <a:round/>
                      <a:headEnd type="none" w="med" len="med"/>
                      <a:tailEnd type="none" w="med" len="med"/>
                    </a:lnB>
                    <a:solidFill>
                      <a:schemeClr val="bg1"/>
                    </a:solidFill>
                  </a:tcPr>
                </a:tc>
                <a:tc>
                  <a:txBody>
                    <a:bodyPr/>
                    <a:lstStyle/>
                    <a:p>
                      <a:pPr algn="ctr">
                        <a:buNone/>
                      </a:pPr>
                      <a:r>
                        <a:rPr lang="fr-BE" sz="1900" b="0"/>
                        <a:t>ICE Endex</a:t>
                      </a:r>
                    </a:p>
                  </a:txBody>
                  <a:tcPr marL="97955" marR="97955" marT="48977" marB="48977" anchor="ctr">
                    <a:lnL w="12700" cap="flat" cmpd="sng" algn="ctr">
                      <a:solidFill>
                        <a:srgbClr val="F28B7A"/>
                      </a:solidFill>
                      <a:prstDash val="solid"/>
                      <a:round/>
                      <a:headEnd type="none" w="med" len="med"/>
                      <a:tailEnd type="none" w="med" len="med"/>
                    </a:lnL>
                    <a:lnR w="12700" cap="flat" cmpd="sng" algn="ctr">
                      <a:solidFill>
                        <a:srgbClr val="F28B7A"/>
                      </a:solidFill>
                      <a:prstDash val="solid"/>
                      <a:round/>
                      <a:headEnd type="none" w="med" len="med"/>
                      <a:tailEnd type="none" w="med" len="med"/>
                    </a:lnR>
                    <a:lnT w="28575" cap="flat" cmpd="sng" algn="ctr">
                      <a:solidFill>
                        <a:srgbClr val="F28B7A"/>
                      </a:solidFill>
                      <a:prstDash val="solid"/>
                      <a:round/>
                      <a:headEnd type="none" w="med" len="med"/>
                      <a:tailEnd type="none" w="med" len="med"/>
                    </a:lnT>
                    <a:lnB w="12700" cap="flat" cmpd="sng" algn="ctr">
                      <a:solidFill>
                        <a:srgbClr val="F28B7A"/>
                      </a:solidFill>
                      <a:prstDash val="solid"/>
                      <a:round/>
                      <a:headEnd type="none" w="med" len="med"/>
                      <a:tailEnd type="none" w="med" len="med"/>
                    </a:lnB>
                    <a:solidFill>
                      <a:schemeClr val="bg1"/>
                    </a:solidFill>
                  </a:tcPr>
                </a:tc>
                <a:tc>
                  <a:txBody>
                    <a:bodyPr/>
                    <a:lstStyle/>
                    <a:p>
                      <a:pPr algn="ctr">
                        <a:buNone/>
                      </a:pPr>
                      <a:r>
                        <a:rPr lang="fr-BE" sz="1900" b="0" dirty="0"/>
                        <a:t>06/11/2025</a:t>
                      </a:r>
                    </a:p>
                  </a:txBody>
                  <a:tcPr marL="97955" marR="97955" marT="48977" marB="48977" anchor="ctr">
                    <a:lnL w="12700" cap="flat" cmpd="sng" algn="ctr">
                      <a:solidFill>
                        <a:srgbClr val="F28B7A"/>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F28B7A"/>
                      </a:solidFill>
                      <a:prstDash val="solid"/>
                      <a:round/>
                      <a:headEnd type="none" w="med" len="med"/>
                      <a:tailEnd type="none" w="med" len="med"/>
                    </a:lnT>
                    <a:lnB w="12700" cap="flat" cmpd="sng" algn="ctr">
                      <a:solidFill>
                        <a:srgbClr val="F28B7A"/>
                      </a:solidFill>
                      <a:prstDash val="solid"/>
                      <a:round/>
                      <a:headEnd type="none" w="med" len="med"/>
                      <a:tailEnd type="none" w="med" len="med"/>
                    </a:lnB>
                    <a:solidFill>
                      <a:schemeClr val="bg1"/>
                    </a:solidFill>
                  </a:tcPr>
                </a:tc>
                <a:extLst>
                  <a:ext uri="{0D108BD9-81ED-4DB2-BD59-A6C34878D82A}">
                    <a16:rowId xmlns:a16="http://schemas.microsoft.com/office/drawing/2014/main" val="1976266950"/>
                  </a:ext>
                </a:extLst>
              </a:tr>
              <a:tr h="888699">
                <a:tc>
                  <a:txBody>
                    <a:bodyPr/>
                    <a:lstStyle/>
                    <a:p>
                      <a:pPr>
                        <a:buNone/>
                      </a:pPr>
                      <a:r>
                        <a:rPr lang="fr-BE" sz="1900" b="0"/>
                        <a:t>Électricité</a:t>
                      </a:r>
                    </a:p>
                    <a:p>
                      <a:pPr>
                        <a:buNone/>
                      </a:pPr>
                      <a:r>
                        <a:rPr lang="fr-BE" sz="1900" b="0"/>
                        <a:t>(BZN BE Day-Ahead)</a:t>
                      </a:r>
                    </a:p>
                  </a:txBody>
                  <a:tcPr marL="97955" marR="97955" marT="48977" marB="48977" anchor="ctr">
                    <a:lnL w="12700" cap="flat" cmpd="sng" algn="ctr">
                      <a:noFill/>
                      <a:prstDash val="solid"/>
                      <a:round/>
                      <a:headEnd type="none" w="med" len="med"/>
                      <a:tailEnd type="none" w="med" len="med"/>
                    </a:lnL>
                    <a:lnR w="28575" cap="flat" cmpd="sng" algn="ctr">
                      <a:solidFill>
                        <a:srgbClr val="F28B7A"/>
                      </a:solidFill>
                      <a:prstDash val="solid"/>
                      <a:round/>
                      <a:headEnd type="none" w="med" len="med"/>
                      <a:tailEnd type="none" w="med" len="med"/>
                    </a:lnR>
                    <a:lnT w="12700" cap="flat" cmpd="sng" algn="ctr">
                      <a:solidFill>
                        <a:srgbClr val="F28B7A"/>
                      </a:solidFill>
                      <a:prstDash val="solid"/>
                      <a:round/>
                      <a:headEnd type="none" w="med" len="med"/>
                      <a:tailEnd type="none" w="med" len="med"/>
                    </a:lnT>
                    <a:lnB w="12700" cap="flat" cmpd="sng" algn="ctr">
                      <a:solidFill>
                        <a:srgbClr val="F28B7A"/>
                      </a:solidFill>
                      <a:prstDash val="solid"/>
                      <a:round/>
                      <a:headEnd type="none" w="med" len="med"/>
                      <a:tailEnd type="none" w="med" len="med"/>
                    </a:lnB>
                    <a:solidFill>
                      <a:schemeClr val="bg1"/>
                    </a:solidFill>
                  </a:tcPr>
                </a:tc>
                <a:tc>
                  <a:txBody>
                    <a:bodyPr/>
                    <a:lstStyle/>
                    <a:p>
                      <a:pPr algn="ctr">
                        <a:buNone/>
                      </a:pPr>
                      <a:r>
                        <a:rPr lang="fr-BE" sz="1900" b="1">
                          <a:solidFill>
                            <a:srgbClr val="EC5940"/>
                          </a:solidFill>
                        </a:rPr>
                        <a:t>≈ 80 €/MWh</a:t>
                      </a:r>
                    </a:p>
                  </a:txBody>
                  <a:tcPr marL="97955" marR="97955" marT="48977" marB="48977" anchor="ctr">
                    <a:lnL w="28575" cap="flat" cmpd="sng" algn="ctr">
                      <a:solidFill>
                        <a:srgbClr val="F28B7A"/>
                      </a:solidFill>
                      <a:prstDash val="solid"/>
                      <a:round/>
                      <a:headEnd type="none" w="med" len="med"/>
                      <a:tailEnd type="none" w="med" len="med"/>
                    </a:lnL>
                    <a:lnR w="12700" cap="flat" cmpd="sng" algn="ctr">
                      <a:solidFill>
                        <a:srgbClr val="F28B7A"/>
                      </a:solidFill>
                      <a:prstDash val="solid"/>
                      <a:round/>
                      <a:headEnd type="none" w="med" len="med"/>
                      <a:tailEnd type="none" w="med" len="med"/>
                    </a:lnR>
                    <a:lnT w="12700" cap="flat" cmpd="sng" algn="ctr">
                      <a:solidFill>
                        <a:srgbClr val="F28B7A"/>
                      </a:solidFill>
                      <a:prstDash val="solid"/>
                      <a:round/>
                      <a:headEnd type="none" w="med" len="med"/>
                      <a:tailEnd type="none" w="med" len="med"/>
                    </a:lnT>
                    <a:lnB w="12700" cap="flat" cmpd="sng" algn="ctr">
                      <a:solidFill>
                        <a:srgbClr val="F28B7A"/>
                      </a:solidFill>
                      <a:prstDash val="solid"/>
                      <a:round/>
                      <a:headEnd type="none" w="med" len="med"/>
                      <a:tailEnd type="none" w="med" len="med"/>
                    </a:lnB>
                    <a:solidFill>
                      <a:schemeClr val="bg1"/>
                    </a:solidFill>
                  </a:tcPr>
                </a:tc>
                <a:tc>
                  <a:txBody>
                    <a:bodyPr/>
                    <a:lstStyle/>
                    <a:p>
                      <a:pPr algn="ctr">
                        <a:buNone/>
                      </a:pPr>
                      <a:r>
                        <a:rPr lang="fr-BE" sz="1900" b="0" dirty="0"/>
                        <a:t>ENTSO-E</a:t>
                      </a:r>
                    </a:p>
                  </a:txBody>
                  <a:tcPr marL="97955" marR="97955" marT="48977" marB="48977" anchor="ctr">
                    <a:lnL w="12700" cap="flat" cmpd="sng" algn="ctr">
                      <a:solidFill>
                        <a:srgbClr val="F28B7A"/>
                      </a:solidFill>
                      <a:prstDash val="solid"/>
                      <a:round/>
                      <a:headEnd type="none" w="med" len="med"/>
                      <a:tailEnd type="none" w="med" len="med"/>
                    </a:lnL>
                    <a:lnR w="12700" cap="flat" cmpd="sng" algn="ctr">
                      <a:solidFill>
                        <a:srgbClr val="F28B7A"/>
                      </a:solidFill>
                      <a:prstDash val="solid"/>
                      <a:round/>
                      <a:headEnd type="none" w="med" len="med"/>
                      <a:tailEnd type="none" w="med" len="med"/>
                    </a:lnR>
                    <a:lnT w="12700" cap="flat" cmpd="sng" algn="ctr">
                      <a:solidFill>
                        <a:srgbClr val="F28B7A"/>
                      </a:solidFill>
                      <a:prstDash val="solid"/>
                      <a:round/>
                      <a:headEnd type="none" w="med" len="med"/>
                      <a:tailEnd type="none" w="med" len="med"/>
                    </a:lnT>
                    <a:lnB w="12700" cap="flat" cmpd="sng" algn="ctr">
                      <a:solidFill>
                        <a:srgbClr val="F28B7A"/>
                      </a:solidFill>
                      <a:prstDash val="solid"/>
                      <a:round/>
                      <a:headEnd type="none" w="med" len="med"/>
                      <a:tailEnd type="none" w="med" len="med"/>
                    </a:lnB>
                    <a:solidFill>
                      <a:schemeClr val="bg1"/>
                    </a:solidFill>
                  </a:tcPr>
                </a:tc>
                <a:tc>
                  <a:txBody>
                    <a:bodyPr/>
                    <a:lstStyle/>
                    <a:p>
                      <a:pPr algn="ctr">
                        <a:buNone/>
                      </a:pPr>
                      <a:r>
                        <a:rPr lang="fr-BE" sz="1900" b="0" dirty="0"/>
                        <a:t>06/11/2025</a:t>
                      </a:r>
                    </a:p>
                  </a:txBody>
                  <a:tcPr marL="97955" marR="97955" marT="48977" marB="48977" anchor="ctr">
                    <a:lnL w="12700" cap="flat" cmpd="sng" algn="ctr">
                      <a:solidFill>
                        <a:srgbClr val="F28B7A"/>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28B7A"/>
                      </a:solidFill>
                      <a:prstDash val="solid"/>
                      <a:round/>
                      <a:headEnd type="none" w="med" len="med"/>
                      <a:tailEnd type="none" w="med" len="med"/>
                    </a:lnT>
                    <a:lnB w="12700" cap="flat" cmpd="sng" algn="ctr">
                      <a:solidFill>
                        <a:srgbClr val="F28B7A"/>
                      </a:solidFill>
                      <a:prstDash val="solid"/>
                      <a:round/>
                      <a:headEnd type="none" w="med" len="med"/>
                      <a:tailEnd type="none" w="med" len="med"/>
                    </a:lnB>
                    <a:solidFill>
                      <a:schemeClr val="bg1"/>
                    </a:solidFill>
                  </a:tcPr>
                </a:tc>
                <a:extLst>
                  <a:ext uri="{0D108BD9-81ED-4DB2-BD59-A6C34878D82A}">
                    <a16:rowId xmlns:a16="http://schemas.microsoft.com/office/drawing/2014/main" val="1193905496"/>
                  </a:ext>
                </a:extLst>
              </a:tr>
              <a:tr h="888699">
                <a:tc>
                  <a:txBody>
                    <a:bodyPr/>
                    <a:lstStyle/>
                    <a:p>
                      <a:pPr>
                        <a:buNone/>
                      </a:pPr>
                      <a:r>
                        <a:rPr lang="fr-BE" sz="1900" b="0" dirty="0"/>
                        <a:t>Pétrole brut</a:t>
                      </a:r>
                    </a:p>
                    <a:p>
                      <a:pPr>
                        <a:buNone/>
                      </a:pPr>
                      <a:r>
                        <a:rPr lang="fr-BE" sz="1900" b="0" dirty="0"/>
                        <a:t>(US Brent)</a:t>
                      </a:r>
                    </a:p>
                  </a:txBody>
                  <a:tcPr marL="97955" marR="97955" marT="48977" marB="48977" anchor="ctr">
                    <a:lnL w="12700" cap="flat" cmpd="sng" algn="ctr">
                      <a:noFill/>
                      <a:prstDash val="solid"/>
                      <a:round/>
                      <a:headEnd type="none" w="med" len="med"/>
                      <a:tailEnd type="none" w="med" len="med"/>
                    </a:lnL>
                    <a:lnR w="28575" cap="flat" cmpd="sng" algn="ctr">
                      <a:solidFill>
                        <a:srgbClr val="F28B7A"/>
                      </a:solidFill>
                      <a:prstDash val="solid"/>
                      <a:round/>
                      <a:headEnd type="none" w="med" len="med"/>
                      <a:tailEnd type="none" w="med" len="med"/>
                    </a:lnR>
                    <a:lnT w="12700" cap="flat" cmpd="sng" algn="ctr">
                      <a:solidFill>
                        <a:srgbClr val="F28B7A"/>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buNone/>
                      </a:pPr>
                      <a:r>
                        <a:rPr lang="fr-BE" sz="1900" b="1" dirty="0">
                          <a:solidFill>
                            <a:srgbClr val="EC5940"/>
                          </a:solidFill>
                        </a:rPr>
                        <a:t>≈ 37 €/MWh</a:t>
                      </a:r>
                    </a:p>
                  </a:txBody>
                  <a:tcPr marL="97955" marR="97955" marT="48977" marB="48977" anchor="ctr">
                    <a:lnL w="28575" cap="flat" cmpd="sng" algn="ctr">
                      <a:solidFill>
                        <a:srgbClr val="F28B7A"/>
                      </a:solidFill>
                      <a:prstDash val="solid"/>
                      <a:round/>
                      <a:headEnd type="none" w="med" len="med"/>
                      <a:tailEnd type="none" w="med" len="med"/>
                    </a:lnL>
                    <a:lnR w="12700" cap="flat" cmpd="sng" algn="ctr">
                      <a:solidFill>
                        <a:srgbClr val="F28B7A"/>
                      </a:solidFill>
                      <a:prstDash val="solid"/>
                      <a:round/>
                      <a:headEnd type="none" w="med" len="med"/>
                      <a:tailEnd type="none" w="med" len="med"/>
                    </a:lnR>
                    <a:lnT w="12700" cap="flat" cmpd="sng" algn="ctr">
                      <a:solidFill>
                        <a:srgbClr val="F28B7A"/>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buNone/>
                      </a:pPr>
                      <a:r>
                        <a:rPr lang="fr-BE" sz="1900" b="0" dirty="0"/>
                        <a:t>EIA</a:t>
                      </a:r>
                    </a:p>
                  </a:txBody>
                  <a:tcPr marL="97955" marR="97955" marT="48977" marB="48977" anchor="ctr">
                    <a:lnL w="12700" cap="flat" cmpd="sng" algn="ctr">
                      <a:solidFill>
                        <a:srgbClr val="F28B7A"/>
                      </a:solidFill>
                      <a:prstDash val="solid"/>
                      <a:round/>
                      <a:headEnd type="none" w="med" len="med"/>
                      <a:tailEnd type="none" w="med" len="med"/>
                    </a:lnL>
                    <a:lnR w="12700" cap="flat" cmpd="sng" algn="ctr">
                      <a:solidFill>
                        <a:srgbClr val="F28B7A"/>
                      </a:solidFill>
                      <a:prstDash val="solid"/>
                      <a:round/>
                      <a:headEnd type="none" w="med" len="med"/>
                      <a:tailEnd type="none" w="med" len="med"/>
                    </a:lnR>
                    <a:lnT w="12700" cap="flat" cmpd="sng" algn="ctr">
                      <a:solidFill>
                        <a:srgbClr val="F28B7A"/>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buNone/>
                      </a:pPr>
                      <a:r>
                        <a:rPr lang="fr-BE" sz="1900" b="0" dirty="0"/>
                        <a:t>06/11/2025</a:t>
                      </a:r>
                    </a:p>
                  </a:txBody>
                  <a:tcPr marL="97955" marR="97955" marT="48977" marB="48977" anchor="ctr">
                    <a:lnL w="12700" cap="flat" cmpd="sng" algn="ctr">
                      <a:solidFill>
                        <a:srgbClr val="F28B7A"/>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28B7A"/>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372657912"/>
                  </a:ext>
                </a:extLst>
              </a:tr>
            </a:tbl>
          </a:graphicData>
        </a:graphic>
      </p:graphicFrame>
      <p:sp>
        <p:nvSpPr>
          <p:cNvPr id="9" name="Cadre 8">
            <a:extLst>
              <a:ext uri="{FF2B5EF4-FFF2-40B4-BE49-F238E27FC236}">
                <a16:creationId xmlns:a16="http://schemas.microsoft.com/office/drawing/2014/main" id="{98F2CB0E-3E47-616D-D5B9-14828F0E73DF}"/>
              </a:ext>
            </a:extLst>
          </p:cNvPr>
          <p:cNvSpPr/>
          <p:nvPr/>
        </p:nvSpPr>
        <p:spPr>
          <a:xfrm>
            <a:off x="2010194" y="3090683"/>
            <a:ext cx="8147456" cy="3211331"/>
          </a:xfrm>
          <a:prstGeom prst="frame">
            <a:avLst>
              <a:gd name="adj1" fmla="val 2018"/>
            </a:avLst>
          </a:prstGeom>
          <a:gradFill>
            <a:gsLst>
              <a:gs pos="30000">
                <a:srgbClr val="FDEFED"/>
              </a:gs>
              <a:gs pos="0">
                <a:srgbClr val="F28B7A"/>
              </a:gs>
              <a:gs pos="100000">
                <a:srgbClr val="F28B7A"/>
              </a:gs>
              <a:gs pos="70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sp>
        <p:nvSpPr>
          <p:cNvPr id="2" name="ZoneTexte 1">
            <a:extLst>
              <a:ext uri="{FF2B5EF4-FFF2-40B4-BE49-F238E27FC236}">
                <a16:creationId xmlns:a16="http://schemas.microsoft.com/office/drawing/2014/main" id="{A41A97A0-2234-8813-62BD-F586E4E6DCA4}"/>
              </a:ext>
            </a:extLst>
          </p:cNvPr>
          <p:cNvSpPr txBox="1"/>
          <p:nvPr/>
        </p:nvSpPr>
        <p:spPr>
          <a:xfrm>
            <a:off x="1876593" y="152088"/>
            <a:ext cx="8438814" cy="1077218"/>
          </a:xfrm>
          <a:prstGeom prst="rect">
            <a:avLst/>
          </a:prstGeom>
          <a:noFill/>
        </p:spPr>
        <p:txBody>
          <a:bodyPr wrap="square">
            <a:spAutoFit/>
          </a:bodyPr>
          <a:lstStyle/>
          <a:p>
            <a:pPr algn="ctr"/>
            <a:r>
              <a:rPr lang="fr-FR" sz="3200" b="1" dirty="0"/>
              <a:t>Comparaison du résultat au prix</a:t>
            </a:r>
          </a:p>
          <a:p>
            <a:pPr algn="ctr"/>
            <a:r>
              <a:rPr lang="fr-FR" sz="3200" b="1" dirty="0"/>
              <a:t>de l’énergie sur différents marchés</a:t>
            </a:r>
            <a:endParaRPr lang="fr-BE" sz="3200" b="1" dirty="0"/>
          </a:p>
        </p:txBody>
      </p:sp>
      <p:sp>
        <p:nvSpPr>
          <p:cNvPr id="3" name="Rectangle 2">
            <a:extLst>
              <a:ext uri="{FF2B5EF4-FFF2-40B4-BE49-F238E27FC236}">
                <a16:creationId xmlns:a16="http://schemas.microsoft.com/office/drawing/2014/main" id="{DB85E906-3BCE-992A-C9FE-D0E46309CA9D}"/>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13A29E33-0731-0BD6-D817-8F97AEB53BC5}"/>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6" name="Slide Number Placeholder 6">
            <a:extLst>
              <a:ext uri="{FF2B5EF4-FFF2-40B4-BE49-F238E27FC236}">
                <a16:creationId xmlns:a16="http://schemas.microsoft.com/office/drawing/2014/main" id="{8CBEA20D-86F5-3A6C-8312-B08E77DFFDB2}"/>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15</a:t>
            </a:fld>
            <a:endParaRPr lang="en-GB" sz="1350" b="1" spc="80" noProof="0" dirty="0">
              <a:solidFill>
                <a:srgbClr val="F07D6A"/>
              </a:solidFill>
            </a:endParaRPr>
          </a:p>
        </p:txBody>
      </p:sp>
    </p:spTree>
    <p:extLst>
      <p:ext uri="{BB962C8B-B14F-4D97-AF65-F5344CB8AC3E}">
        <p14:creationId xmlns:p14="http://schemas.microsoft.com/office/powerpoint/2010/main" val="2589890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31B60B7-FCEA-E144-C159-E8284917861B}"/>
              </a:ext>
            </a:extLst>
          </p:cNvPr>
          <p:cNvSpPr txBox="1"/>
          <p:nvPr/>
        </p:nvSpPr>
        <p:spPr>
          <a:xfrm>
            <a:off x="1586804" y="213828"/>
            <a:ext cx="9000140" cy="584775"/>
          </a:xfrm>
          <a:prstGeom prst="rect">
            <a:avLst/>
          </a:prstGeom>
          <a:noFill/>
        </p:spPr>
        <p:txBody>
          <a:bodyPr wrap="square">
            <a:spAutoFit/>
          </a:bodyPr>
          <a:lstStyle/>
          <a:p>
            <a:pPr algn="ctr"/>
            <a:r>
              <a:rPr lang="fr-FR" sz="3200" b="1" dirty="0"/>
              <a:t>Pourquoi les </a:t>
            </a:r>
            <a:r>
              <a:rPr lang="fr-FR" sz="3200" b="1" dirty="0" err="1"/>
              <a:t>CERDs</a:t>
            </a:r>
            <a:r>
              <a:rPr lang="fr-FR" sz="3200" b="1" dirty="0"/>
              <a:t> vont exploser</a:t>
            </a:r>
            <a:endParaRPr lang="fr-BE" sz="3200" b="1" dirty="0"/>
          </a:p>
        </p:txBody>
      </p:sp>
      <p:sp>
        <p:nvSpPr>
          <p:cNvPr id="3" name="ZoneTexte 2">
            <a:extLst>
              <a:ext uri="{FF2B5EF4-FFF2-40B4-BE49-F238E27FC236}">
                <a16:creationId xmlns:a16="http://schemas.microsoft.com/office/drawing/2014/main" id="{29517E09-A1C7-06E9-DA94-6563E38F1163}"/>
              </a:ext>
            </a:extLst>
          </p:cNvPr>
          <p:cNvSpPr txBox="1"/>
          <p:nvPr/>
        </p:nvSpPr>
        <p:spPr>
          <a:xfrm>
            <a:off x="585192" y="1368906"/>
            <a:ext cx="6007765" cy="4401205"/>
          </a:xfrm>
          <a:prstGeom prst="rect">
            <a:avLst/>
          </a:prstGeom>
          <a:noFill/>
        </p:spPr>
        <p:txBody>
          <a:bodyPr wrap="square" lIns="91440" tIns="45720" rIns="91440" bIns="45720" anchor="t">
            <a:spAutoFit/>
          </a:bodyPr>
          <a:lstStyle/>
          <a:p>
            <a:pPr algn="just"/>
            <a:r>
              <a:rPr lang="fr-FR" sz="2000" dirty="0"/>
              <a:t>Les technologies de production d’e-fuels progressent rapidement, portées par des investissements massifs, notamment en Chine, qui en accélère l’industrialisation.</a:t>
            </a:r>
          </a:p>
          <a:p>
            <a:pPr algn="just"/>
            <a:endParaRPr lang="fr-FR" sz="1000" dirty="0"/>
          </a:p>
          <a:p>
            <a:pPr algn="just"/>
            <a:r>
              <a:rPr lang="fr-FR" sz="2000" dirty="0"/>
              <a:t>La chaîne de valeur photovoltaïque et batteries est désormais mature et peu coûteuse, tandis que les autres maillons (électrolyse, captage du CO₂, méthanation) commencent à diminuer significativement en coûts</a:t>
            </a:r>
            <a:r>
              <a:rPr lang="fr-FR" sz="2000" baseline="30000" dirty="0"/>
              <a:t>[1]</a:t>
            </a:r>
            <a:r>
              <a:rPr lang="fr-FR" sz="2000" dirty="0"/>
              <a:t>.</a:t>
            </a:r>
          </a:p>
          <a:p>
            <a:pPr algn="just"/>
            <a:endParaRPr lang="fr-FR" sz="1000" dirty="0"/>
          </a:p>
          <a:p>
            <a:pPr algn="just"/>
            <a:r>
              <a:rPr lang="fr-FR" sz="2000" dirty="0"/>
              <a:t>Ces avancées pourraient faire chuter le coût de production des e-fuels, actuellement proche de 100 €/MWh, vers un niveau inférieur à 50 €/MWh à moyen terme</a:t>
            </a:r>
            <a:r>
              <a:rPr lang="fr-FR" sz="2000" baseline="30000" dirty="0"/>
              <a:t>[2]</a:t>
            </a:r>
            <a:r>
              <a:rPr lang="fr-FR" sz="2000" dirty="0"/>
              <a:t>.</a:t>
            </a:r>
            <a:endParaRPr lang="fr-FR" sz="2000" baseline="30000" dirty="0"/>
          </a:p>
        </p:txBody>
      </p:sp>
      <p:sp>
        <p:nvSpPr>
          <p:cNvPr id="6" name="Rectangle 5">
            <a:extLst>
              <a:ext uri="{FF2B5EF4-FFF2-40B4-BE49-F238E27FC236}">
                <a16:creationId xmlns:a16="http://schemas.microsoft.com/office/drawing/2014/main" id="{AEC29632-394F-3557-2ECB-615C437DE5D7}"/>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BE911EA0-4EB7-EFD7-B2E6-91BDD055324B}"/>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4" name="Slide Number Placeholder 6">
            <a:extLst>
              <a:ext uri="{FF2B5EF4-FFF2-40B4-BE49-F238E27FC236}">
                <a16:creationId xmlns:a16="http://schemas.microsoft.com/office/drawing/2014/main" id="{F18C4B88-2051-C76B-79D9-D5B50C95CCDA}"/>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16</a:t>
            </a:fld>
            <a:endParaRPr lang="en-GB" sz="1350" b="1" spc="80" noProof="0" dirty="0">
              <a:solidFill>
                <a:srgbClr val="F07D6A"/>
              </a:solidFill>
            </a:endParaRPr>
          </a:p>
        </p:txBody>
      </p:sp>
      <p:grpSp>
        <p:nvGrpSpPr>
          <p:cNvPr id="14" name="Groupe 13">
            <a:extLst>
              <a:ext uri="{FF2B5EF4-FFF2-40B4-BE49-F238E27FC236}">
                <a16:creationId xmlns:a16="http://schemas.microsoft.com/office/drawing/2014/main" id="{CF92E28B-0BA5-453B-39DF-9C31E6CBBAF7}"/>
              </a:ext>
            </a:extLst>
          </p:cNvPr>
          <p:cNvGrpSpPr/>
          <p:nvPr/>
        </p:nvGrpSpPr>
        <p:grpSpPr>
          <a:xfrm>
            <a:off x="6975135" y="1251163"/>
            <a:ext cx="4481176" cy="4542100"/>
            <a:chOff x="6451675" y="1252197"/>
            <a:chExt cx="4815323" cy="4880790"/>
          </a:xfrm>
        </p:grpSpPr>
        <p:pic>
          <p:nvPicPr>
            <p:cNvPr id="11" name="Image 10">
              <a:extLst>
                <a:ext uri="{FF2B5EF4-FFF2-40B4-BE49-F238E27FC236}">
                  <a16:creationId xmlns:a16="http://schemas.microsoft.com/office/drawing/2014/main" id="{C577B949-892D-8863-082E-263C123987B7}"/>
                </a:ext>
              </a:extLst>
            </p:cNvPr>
            <p:cNvPicPr>
              <a:picLocks noChangeAspect="1"/>
            </p:cNvPicPr>
            <p:nvPr/>
          </p:nvPicPr>
          <p:blipFill>
            <a:blip r:embed="rId3"/>
            <a:stretch>
              <a:fillRect/>
            </a:stretch>
          </p:blipFill>
          <p:spPr>
            <a:xfrm>
              <a:off x="6559033" y="1284001"/>
              <a:ext cx="4548146" cy="4700005"/>
            </a:xfrm>
            <a:prstGeom prst="rect">
              <a:avLst/>
            </a:prstGeom>
          </p:spPr>
        </p:pic>
        <p:sp>
          <p:nvSpPr>
            <p:cNvPr id="20" name="Cadre 19">
              <a:extLst>
                <a:ext uri="{FF2B5EF4-FFF2-40B4-BE49-F238E27FC236}">
                  <a16:creationId xmlns:a16="http://schemas.microsoft.com/office/drawing/2014/main" id="{730D1BBD-00EA-7B0C-7A80-F3772D6F4021}"/>
                </a:ext>
              </a:extLst>
            </p:cNvPr>
            <p:cNvSpPr/>
            <p:nvPr/>
          </p:nvSpPr>
          <p:spPr>
            <a:xfrm>
              <a:off x="6451675" y="1252197"/>
              <a:ext cx="4815323" cy="4880790"/>
            </a:xfrm>
            <a:prstGeom prst="frame">
              <a:avLst>
                <a:gd name="adj1" fmla="val 1343"/>
              </a:avLst>
            </a:prstGeom>
            <a:gradFill>
              <a:gsLst>
                <a:gs pos="46000">
                  <a:schemeClr val="bg1"/>
                </a:gs>
                <a:gs pos="0">
                  <a:srgbClr val="F28B7A"/>
                </a:gs>
                <a:gs pos="100000">
                  <a:srgbClr val="F28B7A"/>
                </a:gs>
                <a:gs pos="54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grpSp>
      <p:sp>
        <p:nvSpPr>
          <p:cNvPr id="18" name="ZoneTexte 17">
            <a:extLst>
              <a:ext uri="{FF2B5EF4-FFF2-40B4-BE49-F238E27FC236}">
                <a16:creationId xmlns:a16="http://schemas.microsoft.com/office/drawing/2014/main" id="{AB3C546B-C7C4-221F-472E-E408CFCC0BEB}"/>
              </a:ext>
            </a:extLst>
          </p:cNvPr>
          <p:cNvSpPr txBox="1"/>
          <p:nvPr/>
        </p:nvSpPr>
        <p:spPr>
          <a:xfrm>
            <a:off x="-16267" y="5968728"/>
            <a:ext cx="11733356" cy="1015663"/>
          </a:xfrm>
          <a:prstGeom prst="rect">
            <a:avLst/>
          </a:prstGeom>
          <a:noFill/>
        </p:spPr>
        <p:txBody>
          <a:bodyPr wrap="square">
            <a:spAutoFit/>
          </a:bodyPr>
          <a:lstStyle/>
          <a:p>
            <a:pPr algn="just"/>
            <a:r>
              <a:rPr lang="fr-BE" sz="1000" dirty="0"/>
              <a:t>[1] </a:t>
            </a:r>
            <a:r>
              <a:rPr lang="fr-FR" sz="1000" dirty="0"/>
              <a:t>La capture du CO₂ directement en usine, suivie de son acheminement vers des </a:t>
            </a:r>
            <a:r>
              <a:rPr lang="fr-FR" sz="1000" dirty="0" err="1"/>
              <a:t>CERDs</a:t>
            </a:r>
            <a:r>
              <a:rPr lang="fr-FR" sz="1000" dirty="0"/>
              <a:t>, constitue également un moyen de réduire le coût de production des e-fuels. Voir plus d’informations à ce sujet :</a:t>
            </a:r>
            <a:r>
              <a:rPr lang="fr-BE" sz="1000" dirty="0"/>
              <a:t> Fonder, M., </a:t>
            </a:r>
            <a:r>
              <a:rPr lang="fr-BE" sz="1000" dirty="0" err="1"/>
              <a:t>Counotte</a:t>
            </a:r>
            <a:r>
              <a:rPr lang="fr-BE" sz="1000" dirty="0"/>
              <a:t>, P., Dachet, V., de </a:t>
            </a:r>
            <a:r>
              <a:rPr lang="fr-BE" sz="1000" dirty="0" err="1"/>
              <a:t>Séjournet</a:t>
            </a:r>
            <a:r>
              <a:rPr lang="fr-BE" sz="1000" dirty="0"/>
              <a:t>, J., et Ernst, D. (15 Mars 2024). </a:t>
            </a:r>
            <a:r>
              <a:rPr lang="fr-BE" sz="1000" i="1" dirty="0" err="1"/>
              <a:t>Synthetic</a:t>
            </a:r>
            <a:r>
              <a:rPr lang="fr-BE" sz="1000" i="1" dirty="0"/>
              <a:t> </a:t>
            </a:r>
            <a:r>
              <a:rPr lang="fr-BE" sz="1000" i="1" dirty="0" err="1"/>
              <a:t>methane</a:t>
            </a:r>
            <a:r>
              <a:rPr lang="fr-BE" sz="1000" i="1" dirty="0"/>
              <a:t> for </a:t>
            </a:r>
            <a:r>
              <a:rPr lang="fr-BE" sz="1000" i="1" dirty="0" err="1"/>
              <a:t>closing</a:t>
            </a:r>
            <a:r>
              <a:rPr lang="fr-BE" sz="1000" i="1" dirty="0"/>
              <a:t> the </a:t>
            </a:r>
            <a:r>
              <a:rPr lang="fr-BE" sz="1000" i="1" dirty="0" err="1"/>
              <a:t>carbon</a:t>
            </a:r>
            <a:r>
              <a:rPr lang="fr-BE" sz="1000" i="1" dirty="0"/>
              <a:t> </a:t>
            </a:r>
            <a:r>
              <a:rPr lang="fr-BE" sz="1000" i="1" dirty="0" err="1"/>
              <a:t>loop</a:t>
            </a:r>
            <a:r>
              <a:rPr lang="fr-BE" sz="1000" i="1" dirty="0"/>
              <a:t>: Comparative </a:t>
            </a:r>
            <a:r>
              <a:rPr lang="fr-BE" sz="1000" i="1" dirty="0" err="1"/>
              <a:t>study</a:t>
            </a:r>
            <a:r>
              <a:rPr lang="fr-BE" sz="1000" i="1" dirty="0"/>
              <a:t> of  </a:t>
            </a:r>
            <a:r>
              <a:rPr lang="fr-BE" sz="1000" i="1" dirty="0" err="1"/>
              <a:t>three</a:t>
            </a:r>
            <a:r>
              <a:rPr lang="fr-BE" sz="1000" i="1" dirty="0"/>
              <a:t> </a:t>
            </a:r>
            <a:r>
              <a:rPr lang="fr-BE" sz="1000" i="1" dirty="0" err="1"/>
              <a:t>carbon</a:t>
            </a:r>
            <a:r>
              <a:rPr lang="fr-BE" sz="1000" i="1" dirty="0"/>
              <a:t> sources for </a:t>
            </a:r>
            <a:r>
              <a:rPr lang="fr-BE" sz="1000" i="1" dirty="0" err="1"/>
              <a:t>remote</a:t>
            </a:r>
            <a:r>
              <a:rPr lang="fr-BE" sz="1000" i="1" dirty="0"/>
              <a:t> </a:t>
            </a:r>
            <a:r>
              <a:rPr lang="fr-BE" sz="1000" i="1" dirty="0" err="1"/>
              <a:t>carbon</a:t>
            </a:r>
            <a:r>
              <a:rPr lang="fr-BE" sz="1000" i="1" dirty="0"/>
              <a:t>-neutral fuel </a:t>
            </a:r>
            <a:r>
              <a:rPr lang="fr-BE" sz="1000" i="1" dirty="0" err="1"/>
              <a:t>synthetization</a:t>
            </a:r>
            <a:r>
              <a:rPr lang="fr-BE" sz="1000" i="1" dirty="0"/>
              <a:t>. </a:t>
            </a:r>
            <a:r>
              <a:rPr lang="fr-BE" sz="1000" dirty="0" err="1"/>
              <a:t>Applied</a:t>
            </a:r>
            <a:r>
              <a:rPr lang="fr-BE" sz="1000" dirty="0"/>
              <a:t> Energy, 358. </a:t>
            </a:r>
            <a:r>
              <a:rPr lang="fr-BE" sz="1000" dirty="0">
                <a:hlinkClick r:id="rId4"/>
              </a:rPr>
              <a:t>https://hdl.handle.net/2268/307481</a:t>
            </a:r>
            <a:endParaRPr lang="fr-BE" sz="1000" dirty="0"/>
          </a:p>
          <a:p>
            <a:pPr algn="just"/>
            <a:r>
              <a:rPr lang="fr-BE" sz="1000" dirty="0"/>
              <a:t>[2] </a:t>
            </a:r>
            <a:r>
              <a:rPr lang="fr-FR" sz="1000" dirty="0"/>
              <a:t>Voir plus d’informations à ce sujet : </a:t>
            </a:r>
            <a:r>
              <a:rPr lang="fr-BE" sz="1000" dirty="0"/>
              <a:t>Larbanois, A. , Dachet, V. , Dubois, A., Fonteneau, R., &amp; Ernst, D. (2023). </a:t>
            </a:r>
            <a:r>
              <a:rPr lang="fr-BE" sz="1000" i="1" dirty="0" err="1"/>
              <a:t>Ammonia</a:t>
            </a:r>
            <a:r>
              <a:rPr lang="fr-BE" sz="1000" i="1" dirty="0"/>
              <a:t>, </a:t>
            </a:r>
            <a:r>
              <a:rPr lang="fr-BE" sz="1000" i="1" dirty="0" err="1"/>
              <a:t>Methane</a:t>
            </a:r>
            <a:r>
              <a:rPr lang="fr-BE" sz="1000" i="1" dirty="0"/>
              <a:t>, </a:t>
            </a:r>
            <a:r>
              <a:rPr lang="fr-BE" sz="1000" i="1" dirty="0" err="1"/>
              <a:t>Hydrogen</a:t>
            </a:r>
            <a:r>
              <a:rPr lang="fr-BE" sz="1000" i="1" dirty="0"/>
              <a:t> and </a:t>
            </a:r>
            <a:r>
              <a:rPr lang="fr-BE" sz="1000" i="1" dirty="0" err="1"/>
              <a:t>Methanol</a:t>
            </a:r>
            <a:r>
              <a:rPr lang="fr-BE" sz="1000" i="1" dirty="0"/>
              <a:t> </a:t>
            </a:r>
            <a:r>
              <a:rPr lang="fr-BE" sz="1000" i="1" dirty="0" err="1"/>
              <a:t>Produced</a:t>
            </a:r>
            <a:r>
              <a:rPr lang="fr-BE" sz="1000" i="1" dirty="0"/>
              <a:t> in </a:t>
            </a:r>
            <a:r>
              <a:rPr lang="fr-BE" sz="1000" i="1" dirty="0" err="1"/>
              <a:t>Remote</a:t>
            </a:r>
            <a:r>
              <a:rPr lang="fr-BE" sz="1000" i="1" dirty="0"/>
              <a:t> </a:t>
            </a:r>
            <a:r>
              <a:rPr lang="fr-BE" sz="1000" i="1" dirty="0" err="1"/>
              <a:t>Renewable</a:t>
            </a:r>
            <a:r>
              <a:rPr lang="fr-BE" sz="1000" i="1" dirty="0"/>
              <a:t> Energy Hubs: a Comparative Quantitative </a:t>
            </a:r>
            <a:r>
              <a:rPr lang="fr-BE" sz="1000" i="1" dirty="0" err="1"/>
              <a:t>Analysis</a:t>
            </a:r>
            <a:r>
              <a:rPr lang="fr-BE" sz="1000" dirty="0"/>
              <a:t> [Paper </a:t>
            </a:r>
            <a:r>
              <a:rPr lang="fr-BE" sz="1000" dirty="0" err="1"/>
              <a:t>presentation</a:t>
            </a:r>
            <a:r>
              <a:rPr lang="fr-BE" sz="1000" dirty="0"/>
              <a:t>]. </a:t>
            </a:r>
            <a:r>
              <a:rPr lang="fr-BE" sz="1000" dirty="0" err="1"/>
              <a:t>Proceedings</a:t>
            </a:r>
            <a:r>
              <a:rPr lang="fr-BE" sz="1000" dirty="0"/>
              <a:t> of ECOS 2024. </a:t>
            </a:r>
            <a:r>
              <a:rPr lang="fr-BE" sz="1000" dirty="0">
                <a:hlinkClick r:id="rId5"/>
              </a:rPr>
              <a:t>https://doi.org/10.52202/077185-0192</a:t>
            </a:r>
            <a:endParaRPr lang="fr-BE" sz="1000" dirty="0"/>
          </a:p>
          <a:p>
            <a:pPr algn="just"/>
            <a:endParaRPr lang="fr-BE" sz="1000" dirty="0"/>
          </a:p>
        </p:txBody>
      </p:sp>
    </p:spTree>
    <p:extLst>
      <p:ext uri="{BB962C8B-B14F-4D97-AF65-F5344CB8AC3E}">
        <p14:creationId xmlns:p14="http://schemas.microsoft.com/office/powerpoint/2010/main" val="2377469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67772EEA-8568-51BF-5D26-A5166FE1FA41}"/>
              </a:ext>
            </a:extLst>
          </p:cNvPr>
          <p:cNvSpPr txBox="1"/>
          <p:nvPr/>
        </p:nvSpPr>
        <p:spPr>
          <a:xfrm>
            <a:off x="1873671" y="2414923"/>
            <a:ext cx="8444657" cy="3016210"/>
          </a:xfrm>
          <a:prstGeom prst="rect">
            <a:avLst/>
          </a:prstGeom>
          <a:noFill/>
        </p:spPr>
        <p:txBody>
          <a:bodyPr wrap="square">
            <a:spAutoFit/>
          </a:bodyPr>
          <a:lstStyle/>
          <a:p>
            <a:pPr algn="just">
              <a:buNone/>
            </a:pPr>
            <a:r>
              <a:rPr lang="fr-FR" sz="2000" dirty="0" err="1"/>
              <a:t>Fluxys</a:t>
            </a:r>
            <a:r>
              <a:rPr lang="fr-FR" sz="2000" dirty="0"/>
              <a:t> se positionne naturellement comme un acteur des e-fuels :</a:t>
            </a:r>
          </a:p>
          <a:p>
            <a:pPr algn="just"/>
            <a:endParaRPr lang="fr-FR" sz="1000" dirty="0"/>
          </a:p>
          <a:p>
            <a:pPr marL="514350" indent="-514350" algn="just">
              <a:buAutoNum type="romanLcParenBoth"/>
            </a:pPr>
            <a:r>
              <a:rPr lang="fr-FR" sz="2000" dirty="0"/>
              <a:t>En Belgique, les gazoducs et autres infrastructures sont déjà </a:t>
            </a:r>
            <a:r>
              <a:rPr lang="fr-FR" sz="2000" b="1" dirty="0">
                <a:solidFill>
                  <a:srgbClr val="EC5940"/>
                </a:solidFill>
              </a:rPr>
              <a:t>compatibles au transport du e-méthane</a:t>
            </a:r>
            <a:r>
              <a:rPr lang="fr-FR" sz="2000" dirty="0">
                <a:solidFill>
                  <a:srgbClr val="EC5940"/>
                </a:solidFill>
              </a:rPr>
              <a:t> </a:t>
            </a:r>
            <a:r>
              <a:rPr lang="fr-FR" sz="2000" dirty="0"/>
              <a:t>;</a:t>
            </a:r>
          </a:p>
          <a:p>
            <a:pPr marL="514350" indent="-514350" algn="just">
              <a:buAutoNum type="romanLcParenBoth"/>
            </a:pPr>
            <a:endParaRPr lang="fr-FR" sz="1000" dirty="0"/>
          </a:p>
          <a:p>
            <a:pPr marL="514350" indent="-514350" algn="just">
              <a:buAutoNum type="romanLcParenBoth"/>
            </a:pPr>
            <a:r>
              <a:rPr lang="fr-FR" sz="2000" dirty="0"/>
              <a:t>Le terminal de Zeebrugge est en pleine évolution pour devenir un </a:t>
            </a:r>
            <a:r>
              <a:rPr lang="fr-FR" sz="2000" b="1" dirty="0">
                <a:solidFill>
                  <a:srgbClr val="EC5940"/>
                </a:solidFill>
              </a:rPr>
              <a:t>hub multi-molécules</a:t>
            </a:r>
            <a:r>
              <a:rPr lang="fr-FR" sz="2000" dirty="0">
                <a:solidFill>
                  <a:srgbClr val="EC5940"/>
                </a:solidFill>
              </a:rPr>
              <a:t> </a:t>
            </a:r>
            <a:r>
              <a:rPr lang="fr-FR" sz="2000" dirty="0"/>
              <a:t>pour gérer d’autres e-fuels ;</a:t>
            </a:r>
          </a:p>
          <a:p>
            <a:pPr marL="514350" indent="-514350" algn="just">
              <a:buAutoNum type="romanLcParenBoth"/>
            </a:pPr>
            <a:endParaRPr lang="fr-FR" sz="1000" dirty="0"/>
          </a:p>
          <a:p>
            <a:pPr marL="514350" indent="-514350" algn="just">
              <a:buAutoNum type="romanLcParenBoth"/>
            </a:pPr>
            <a:r>
              <a:rPr lang="fr-FR" sz="2000" dirty="0" err="1"/>
              <a:t>Fluxys</a:t>
            </a:r>
            <a:r>
              <a:rPr lang="fr-FR" sz="2000" dirty="0"/>
              <a:t> investit et noue des </a:t>
            </a:r>
            <a:r>
              <a:rPr lang="fr-FR" sz="2000" b="1" dirty="0">
                <a:solidFill>
                  <a:srgbClr val="EC5940"/>
                </a:solidFill>
              </a:rPr>
              <a:t>partenariats dans des régions au fort potentiel de développement de </a:t>
            </a:r>
            <a:r>
              <a:rPr lang="fr-FR" sz="2000" b="1" dirty="0" err="1">
                <a:solidFill>
                  <a:srgbClr val="EC5940"/>
                </a:solidFill>
              </a:rPr>
              <a:t>CERDs</a:t>
            </a:r>
            <a:r>
              <a:rPr lang="fr-FR" sz="2000" dirty="0"/>
              <a:t>, capables de devenir à terme de grands producteurs d’e-fuels.</a:t>
            </a:r>
          </a:p>
        </p:txBody>
      </p:sp>
      <p:sp>
        <p:nvSpPr>
          <p:cNvPr id="5" name="ZoneTexte 4">
            <a:extLst>
              <a:ext uri="{FF2B5EF4-FFF2-40B4-BE49-F238E27FC236}">
                <a16:creationId xmlns:a16="http://schemas.microsoft.com/office/drawing/2014/main" id="{5266A458-4B5A-A438-542A-4C9B48D369C8}"/>
              </a:ext>
            </a:extLst>
          </p:cNvPr>
          <p:cNvSpPr txBox="1"/>
          <p:nvPr/>
        </p:nvSpPr>
        <p:spPr>
          <a:xfrm>
            <a:off x="2019384" y="169795"/>
            <a:ext cx="8153232" cy="1077218"/>
          </a:xfrm>
          <a:prstGeom prst="rect">
            <a:avLst/>
          </a:prstGeom>
          <a:noFill/>
        </p:spPr>
        <p:txBody>
          <a:bodyPr wrap="square">
            <a:spAutoFit/>
          </a:bodyPr>
          <a:lstStyle/>
          <a:p>
            <a:pPr algn="ctr"/>
            <a:r>
              <a:rPr lang="fr-FR" sz="3200" b="1" dirty="0"/>
              <a:t>La stratégie internationale de </a:t>
            </a:r>
            <a:r>
              <a:rPr lang="fr-FR" sz="3200" b="1" dirty="0" err="1"/>
              <a:t>Fluxys</a:t>
            </a:r>
            <a:r>
              <a:rPr lang="fr-FR" sz="3200" b="1" dirty="0"/>
              <a:t> pour capitaliser sur les e-fuels (1/3)</a:t>
            </a:r>
            <a:endParaRPr lang="fr-BE" sz="3200" b="1" dirty="0"/>
          </a:p>
        </p:txBody>
      </p:sp>
      <p:sp>
        <p:nvSpPr>
          <p:cNvPr id="6" name="Rectangle 5">
            <a:extLst>
              <a:ext uri="{FF2B5EF4-FFF2-40B4-BE49-F238E27FC236}">
                <a16:creationId xmlns:a16="http://schemas.microsoft.com/office/drawing/2014/main" id="{6EB72956-8F6A-E7DA-79EE-5D3AF1FFF45D}"/>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4F28FE6E-4EF7-FAA3-5E0D-AB8D986DB3C3}"/>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6" name="Slide Number Placeholder 6">
            <a:extLst>
              <a:ext uri="{FF2B5EF4-FFF2-40B4-BE49-F238E27FC236}">
                <a16:creationId xmlns:a16="http://schemas.microsoft.com/office/drawing/2014/main" id="{3EB8BB82-B1D8-AE46-30B9-D2C5992E7143}"/>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17</a:t>
            </a:fld>
            <a:endParaRPr lang="en-GB" sz="1350" b="1" spc="80" noProof="0" dirty="0">
              <a:solidFill>
                <a:srgbClr val="F07D6A"/>
              </a:solidFill>
            </a:endParaRPr>
          </a:p>
        </p:txBody>
      </p:sp>
    </p:spTree>
    <p:extLst>
      <p:ext uri="{BB962C8B-B14F-4D97-AF65-F5344CB8AC3E}">
        <p14:creationId xmlns:p14="http://schemas.microsoft.com/office/powerpoint/2010/main" val="349454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2B7E894-B8F3-0EB4-C107-21CFAC7345E4}"/>
              </a:ext>
            </a:extLst>
          </p:cNvPr>
          <p:cNvSpPr/>
          <p:nvPr/>
        </p:nvSpPr>
        <p:spPr>
          <a:xfrm>
            <a:off x="1106805" y="1805845"/>
            <a:ext cx="3417514" cy="282805"/>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19ECE30D-4EBE-EC4E-8002-F025A660D8BC}"/>
              </a:ext>
            </a:extLst>
          </p:cNvPr>
          <p:cNvSpPr txBox="1"/>
          <p:nvPr/>
        </p:nvSpPr>
        <p:spPr>
          <a:xfrm>
            <a:off x="1097661" y="1760035"/>
            <a:ext cx="9778551" cy="1015663"/>
          </a:xfrm>
          <a:prstGeom prst="rect">
            <a:avLst/>
          </a:prstGeom>
          <a:noFill/>
        </p:spPr>
        <p:txBody>
          <a:bodyPr wrap="square">
            <a:spAutoFit/>
          </a:bodyPr>
          <a:lstStyle/>
          <a:p>
            <a:pPr algn="just"/>
            <a:r>
              <a:rPr lang="fr-FR" sz="2000" dirty="0"/>
              <a:t>19 mai 2025 – Oman : </a:t>
            </a:r>
            <a:r>
              <a:rPr lang="fr-FR" sz="2000" dirty="0" err="1"/>
              <a:t>Fluxys</a:t>
            </a:r>
            <a:r>
              <a:rPr lang="fr-FR" sz="2000" dirty="0"/>
              <a:t> et OQ Gas Networks (OQGN) ont conclu un accord de coopération. </a:t>
            </a:r>
            <a:r>
              <a:rPr lang="fr-FR" sz="2000" dirty="0" err="1"/>
              <a:t>Fluxys</a:t>
            </a:r>
            <a:r>
              <a:rPr lang="fr-FR" sz="2000" dirty="0"/>
              <a:t> prévoit de devenir actionnaire minoritaire dans le futur réseau d’hydrogène d’OQGN. </a:t>
            </a:r>
          </a:p>
        </p:txBody>
      </p:sp>
      <p:sp>
        <p:nvSpPr>
          <p:cNvPr id="15" name="Rectangle 14">
            <a:extLst>
              <a:ext uri="{FF2B5EF4-FFF2-40B4-BE49-F238E27FC236}">
                <a16:creationId xmlns:a16="http://schemas.microsoft.com/office/drawing/2014/main" id="{AAC5EB4B-6EE7-A8B6-0B5C-9C5572F96F30}"/>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6" name="Slide Number Placeholder 6">
            <a:extLst>
              <a:ext uri="{FF2B5EF4-FFF2-40B4-BE49-F238E27FC236}">
                <a16:creationId xmlns:a16="http://schemas.microsoft.com/office/drawing/2014/main" id="{D4467201-69A0-E36C-8935-666A8D30C8ED}"/>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18</a:t>
            </a:fld>
            <a:endParaRPr lang="en-GB" sz="1350" b="1" spc="80" noProof="0" dirty="0">
              <a:solidFill>
                <a:srgbClr val="F07D6A"/>
              </a:solidFill>
            </a:endParaRPr>
          </a:p>
        </p:txBody>
      </p:sp>
      <p:grpSp>
        <p:nvGrpSpPr>
          <p:cNvPr id="42" name="Groupe 41">
            <a:extLst>
              <a:ext uri="{FF2B5EF4-FFF2-40B4-BE49-F238E27FC236}">
                <a16:creationId xmlns:a16="http://schemas.microsoft.com/office/drawing/2014/main" id="{1A732B22-7E11-D7CB-E1F4-20BBBE2323A1}"/>
              </a:ext>
            </a:extLst>
          </p:cNvPr>
          <p:cNvGrpSpPr/>
          <p:nvPr/>
        </p:nvGrpSpPr>
        <p:grpSpPr>
          <a:xfrm>
            <a:off x="1106805" y="3135507"/>
            <a:ext cx="9769407" cy="3132558"/>
            <a:chOff x="997653" y="2750082"/>
            <a:chExt cx="9769407" cy="3132558"/>
          </a:xfrm>
        </p:grpSpPr>
        <p:grpSp>
          <p:nvGrpSpPr>
            <p:cNvPr id="38" name="Groupe 37">
              <a:extLst>
                <a:ext uri="{FF2B5EF4-FFF2-40B4-BE49-F238E27FC236}">
                  <a16:creationId xmlns:a16="http://schemas.microsoft.com/office/drawing/2014/main" id="{3C0F4D0E-57C1-7E47-1DC9-20AF42320E43}"/>
                </a:ext>
              </a:extLst>
            </p:cNvPr>
            <p:cNvGrpSpPr/>
            <p:nvPr/>
          </p:nvGrpSpPr>
          <p:grpSpPr>
            <a:xfrm>
              <a:off x="997653" y="2750082"/>
              <a:ext cx="9769407" cy="3132558"/>
              <a:chOff x="814491" y="4614495"/>
              <a:chExt cx="8207347" cy="1623725"/>
            </a:xfrm>
          </p:grpSpPr>
          <p:sp>
            <p:nvSpPr>
              <p:cNvPr id="40" name="Rectangle 39">
                <a:extLst>
                  <a:ext uri="{FF2B5EF4-FFF2-40B4-BE49-F238E27FC236}">
                    <a16:creationId xmlns:a16="http://schemas.microsoft.com/office/drawing/2014/main" id="{5852F53E-19D3-2DAA-C203-F4DCAC3AF56B}"/>
                  </a:ext>
                </a:extLst>
              </p:cNvPr>
              <p:cNvSpPr/>
              <p:nvPr/>
            </p:nvSpPr>
            <p:spPr>
              <a:xfrm>
                <a:off x="814491" y="4614495"/>
                <a:ext cx="8207347"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1" name="Cadre 40">
                <a:extLst>
                  <a:ext uri="{FF2B5EF4-FFF2-40B4-BE49-F238E27FC236}">
                    <a16:creationId xmlns:a16="http://schemas.microsoft.com/office/drawing/2014/main" id="{8F57A21E-A972-EF29-C595-A4F5B2B01D38}"/>
                  </a:ext>
                </a:extLst>
              </p:cNvPr>
              <p:cNvSpPr/>
              <p:nvPr/>
            </p:nvSpPr>
            <p:spPr>
              <a:xfrm>
                <a:off x="814491" y="4614495"/>
                <a:ext cx="8207347" cy="1623725"/>
              </a:xfrm>
              <a:prstGeom prst="frame">
                <a:avLst>
                  <a:gd name="adj1" fmla="val 2316"/>
                </a:avLst>
              </a:prstGeom>
              <a:gradFill>
                <a:gsLst>
                  <a:gs pos="17000">
                    <a:srgbClr val="FDEFED"/>
                  </a:gs>
                  <a:gs pos="0">
                    <a:srgbClr val="F28B7A"/>
                  </a:gs>
                  <a:gs pos="100000">
                    <a:srgbClr val="F28B7A"/>
                  </a:gs>
                  <a:gs pos="8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20" name="ZoneTexte 19">
              <a:extLst>
                <a:ext uri="{FF2B5EF4-FFF2-40B4-BE49-F238E27FC236}">
                  <a16:creationId xmlns:a16="http://schemas.microsoft.com/office/drawing/2014/main" id="{881DF377-E6AA-ED6B-744D-491DB74207DB}"/>
                </a:ext>
              </a:extLst>
            </p:cNvPr>
            <p:cNvSpPr txBox="1"/>
            <p:nvPr/>
          </p:nvSpPr>
          <p:spPr>
            <a:xfrm>
              <a:off x="1137285" y="3697741"/>
              <a:ext cx="4211955" cy="1938992"/>
            </a:xfrm>
            <a:prstGeom prst="rect">
              <a:avLst/>
            </a:prstGeom>
            <a:noFill/>
          </p:spPr>
          <p:txBody>
            <a:bodyPr wrap="square">
              <a:spAutoFit/>
            </a:bodyPr>
            <a:lstStyle/>
            <a:p>
              <a:pPr algn="just"/>
              <a:r>
                <a:rPr lang="fr-FR" sz="2000" dirty="0"/>
                <a:t>Les ports de </a:t>
              </a:r>
              <a:r>
                <a:rPr lang="fr-FR" sz="2000" dirty="0" err="1"/>
                <a:t>Salalah</a:t>
              </a:r>
              <a:r>
                <a:rPr lang="fr-FR" sz="2000" dirty="0"/>
                <a:t> et </a:t>
              </a:r>
              <a:r>
                <a:rPr lang="fr-FR" sz="2000" dirty="0" err="1"/>
                <a:t>Duqm</a:t>
              </a:r>
              <a:r>
                <a:rPr lang="fr-FR" sz="2000" dirty="0"/>
                <a:t> sont en pleine expansion, avec de vastes zones désertiques à proximité permettant l’installation de capacités solaires et éoliennes sur de larges superficies</a:t>
              </a:r>
              <a:r>
                <a:rPr lang="fr-BE" sz="2000" dirty="0"/>
                <a:t>.</a:t>
              </a:r>
            </a:p>
          </p:txBody>
        </p:sp>
        <p:pic>
          <p:nvPicPr>
            <p:cNvPr id="22" name="Image 21">
              <a:extLst>
                <a:ext uri="{FF2B5EF4-FFF2-40B4-BE49-F238E27FC236}">
                  <a16:creationId xmlns:a16="http://schemas.microsoft.com/office/drawing/2014/main" id="{C31EFD7B-EC4F-4A1C-040D-77006068A913}"/>
                </a:ext>
              </a:extLst>
            </p:cNvPr>
            <p:cNvPicPr>
              <a:picLocks noChangeAspect="1"/>
            </p:cNvPicPr>
            <p:nvPr/>
          </p:nvPicPr>
          <p:blipFill>
            <a:blip r:embed="rId2"/>
            <a:srcRect l="13754" t="12123"/>
            <a:stretch>
              <a:fillRect/>
            </a:stretch>
          </p:blipFill>
          <p:spPr>
            <a:xfrm>
              <a:off x="8117153" y="3690123"/>
              <a:ext cx="2414329" cy="1938992"/>
            </a:xfrm>
            <a:prstGeom prst="rect">
              <a:avLst/>
            </a:prstGeom>
          </p:spPr>
        </p:pic>
        <p:grpSp>
          <p:nvGrpSpPr>
            <p:cNvPr id="26" name="Groupe 25">
              <a:extLst>
                <a:ext uri="{FF2B5EF4-FFF2-40B4-BE49-F238E27FC236}">
                  <a16:creationId xmlns:a16="http://schemas.microsoft.com/office/drawing/2014/main" id="{24B9E138-F4E4-0104-B53D-1B9CF82EA2B8}"/>
                </a:ext>
              </a:extLst>
            </p:cNvPr>
            <p:cNvGrpSpPr/>
            <p:nvPr/>
          </p:nvGrpSpPr>
          <p:grpSpPr>
            <a:xfrm>
              <a:off x="5593795" y="3690124"/>
              <a:ext cx="2414329" cy="1938992"/>
              <a:chOff x="6412591" y="2360277"/>
              <a:chExt cx="4165711" cy="3345561"/>
            </a:xfrm>
          </p:grpSpPr>
          <p:pic>
            <p:nvPicPr>
              <p:cNvPr id="27" name="Image 26">
                <a:extLst>
                  <a:ext uri="{FF2B5EF4-FFF2-40B4-BE49-F238E27FC236}">
                    <a16:creationId xmlns:a16="http://schemas.microsoft.com/office/drawing/2014/main" id="{63F720E8-7300-4176-93C6-B5E8E070CD76}"/>
                  </a:ext>
                </a:extLst>
              </p:cNvPr>
              <p:cNvPicPr>
                <a:picLocks noChangeAspect="1"/>
              </p:cNvPicPr>
              <p:nvPr/>
            </p:nvPicPr>
            <p:blipFill>
              <a:blip r:embed="rId3"/>
              <a:srcRect l="7625" t="12215"/>
              <a:stretch>
                <a:fillRect/>
              </a:stretch>
            </p:blipFill>
            <p:spPr>
              <a:xfrm>
                <a:off x="6412591" y="2360277"/>
                <a:ext cx="4165711" cy="3345561"/>
              </a:xfrm>
              <a:prstGeom prst="rect">
                <a:avLst/>
              </a:prstGeom>
            </p:spPr>
          </p:pic>
          <p:sp>
            <p:nvSpPr>
              <p:cNvPr id="29" name="Cercle : creux 28">
                <a:extLst>
                  <a:ext uri="{FF2B5EF4-FFF2-40B4-BE49-F238E27FC236}">
                    <a16:creationId xmlns:a16="http://schemas.microsoft.com/office/drawing/2014/main" id="{70414970-D7A6-94B6-4D09-898B128F6289}"/>
                  </a:ext>
                </a:extLst>
              </p:cNvPr>
              <p:cNvSpPr/>
              <p:nvPr/>
            </p:nvSpPr>
            <p:spPr>
              <a:xfrm rot="18170346">
                <a:off x="9200590" y="3986050"/>
                <a:ext cx="736183" cy="726499"/>
              </a:xfrm>
              <a:prstGeom prst="donut">
                <a:avLst>
                  <a:gd name="adj" fmla="val 12850"/>
                </a:avLst>
              </a:prstGeom>
              <a:solidFill>
                <a:srgbClr val="F07D6A"/>
              </a:solidFill>
              <a:ln>
                <a:solidFill>
                  <a:schemeClr val="bg1"/>
                </a:solidFill>
                <a:extLst>
                  <a:ext uri="{C807C97D-BFC1-408E-A445-0C87EB9F89A2}">
                    <ask:lineSketchStyleProps xmlns:ask="http://schemas.microsoft.com/office/drawing/2018/sketchyshapes" sd="1219033472">
                      <a:custGeom>
                        <a:avLst/>
                        <a:gdLst>
                          <a:gd name="connsiteX0" fmla="*/ 0 w 426671"/>
                          <a:gd name="connsiteY0" fmla="*/ 210529 h 421058"/>
                          <a:gd name="connsiteX1" fmla="*/ 213336 w 426671"/>
                          <a:gd name="connsiteY1" fmla="*/ 0 h 421058"/>
                          <a:gd name="connsiteX2" fmla="*/ 426672 w 426671"/>
                          <a:gd name="connsiteY2" fmla="*/ 210529 h 421058"/>
                          <a:gd name="connsiteX3" fmla="*/ 213336 w 426671"/>
                          <a:gd name="connsiteY3" fmla="*/ 421058 h 421058"/>
                          <a:gd name="connsiteX4" fmla="*/ 0 w 426671"/>
                          <a:gd name="connsiteY4" fmla="*/ 210529 h 421058"/>
                          <a:gd name="connsiteX5" fmla="*/ 42872 w 426671"/>
                          <a:gd name="connsiteY5" fmla="*/ 210529 h 421058"/>
                          <a:gd name="connsiteX6" fmla="*/ 213335 w 426671"/>
                          <a:gd name="connsiteY6" fmla="*/ 378186 h 421058"/>
                          <a:gd name="connsiteX7" fmla="*/ 383798 w 426671"/>
                          <a:gd name="connsiteY7" fmla="*/ 210529 h 421058"/>
                          <a:gd name="connsiteX8" fmla="*/ 213335 w 426671"/>
                          <a:gd name="connsiteY8" fmla="*/ 42872 h 421058"/>
                          <a:gd name="connsiteX9" fmla="*/ 42872 w 426671"/>
                          <a:gd name="connsiteY9" fmla="*/ 210529 h 42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671" h="421058" fill="none" extrusionOk="0">
                            <a:moveTo>
                              <a:pt x="0" y="210529"/>
                            </a:moveTo>
                            <a:cubicBezTo>
                              <a:pt x="-7929" y="92974"/>
                              <a:pt x="107378" y="9703"/>
                              <a:pt x="213336" y="0"/>
                            </a:cubicBezTo>
                            <a:cubicBezTo>
                              <a:pt x="346724" y="23171"/>
                              <a:pt x="426950" y="97134"/>
                              <a:pt x="426672" y="210529"/>
                            </a:cubicBezTo>
                            <a:cubicBezTo>
                              <a:pt x="435191" y="339924"/>
                              <a:pt x="337647" y="429006"/>
                              <a:pt x="213336" y="421058"/>
                            </a:cubicBezTo>
                            <a:cubicBezTo>
                              <a:pt x="99669" y="417420"/>
                              <a:pt x="1677" y="318912"/>
                              <a:pt x="0" y="210529"/>
                            </a:cubicBezTo>
                            <a:close/>
                            <a:moveTo>
                              <a:pt x="42872" y="210529"/>
                            </a:moveTo>
                            <a:cubicBezTo>
                              <a:pt x="38072" y="303911"/>
                              <a:pt x="107727" y="370276"/>
                              <a:pt x="213335" y="378186"/>
                            </a:cubicBezTo>
                            <a:cubicBezTo>
                              <a:pt x="305067" y="378015"/>
                              <a:pt x="376120" y="287473"/>
                              <a:pt x="383798" y="210529"/>
                            </a:cubicBezTo>
                            <a:cubicBezTo>
                              <a:pt x="385490" y="95045"/>
                              <a:pt x="297078" y="48945"/>
                              <a:pt x="213335" y="42872"/>
                            </a:cubicBezTo>
                            <a:cubicBezTo>
                              <a:pt x="117843" y="45283"/>
                              <a:pt x="58098" y="129249"/>
                              <a:pt x="42872" y="210529"/>
                            </a:cubicBezTo>
                            <a:close/>
                          </a:path>
                          <a:path w="426671" h="421058" stroke="0" extrusionOk="0">
                            <a:moveTo>
                              <a:pt x="0" y="210529"/>
                            </a:moveTo>
                            <a:cubicBezTo>
                              <a:pt x="-8657" y="88917"/>
                              <a:pt x="62908" y="12238"/>
                              <a:pt x="213336" y="0"/>
                            </a:cubicBezTo>
                            <a:cubicBezTo>
                              <a:pt x="344489" y="2807"/>
                              <a:pt x="398891" y="95140"/>
                              <a:pt x="426672" y="210529"/>
                            </a:cubicBezTo>
                            <a:cubicBezTo>
                              <a:pt x="409418" y="343651"/>
                              <a:pt x="329553" y="429930"/>
                              <a:pt x="213336" y="421058"/>
                            </a:cubicBezTo>
                            <a:cubicBezTo>
                              <a:pt x="80563" y="412878"/>
                              <a:pt x="3596" y="328519"/>
                              <a:pt x="0" y="210529"/>
                            </a:cubicBezTo>
                            <a:close/>
                            <a:moveTo>
                              <a:pt x="42872" y="210529"/>
                            </a:moveTo>
                            <a:cubicBezTo>
                              <a:pt x="68271" y="306136"/>
                              <a:pt x="121240" y="373968"/>
                              <a:pt x="213335" y="378186"/>
                            </a:cubicBezTo>
                            <a:cubicBezTo>
                              <a:pt x="283425" y="374502"/>
                              <a:pt x="369451" y="316631"/>
                              <a:pt x="383798" y="210529"/>
                            </a:cubicBezTo>
                            <a:cubicBezTo>
                              <a:pt x="381141" y="92601"/>
                              <a:pt x="296641" y="57934"/>
                              <a:pt x="213335" y="42872"/>
                            </a:cubicBezTo>
                            <a:cubicBezTo>
                              <a:pt x="137812" y="53297"/>
                              <a:pt x="53642" y="120524"/>
                              <a:pt x="42872" y="210529"/>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32" name="ZoneTexte 31">
              <a:extLst>
                <a:ext uri="{FF2B5EF4-FFF2-40B4-BE49-F238E27FC236}">
                  <a16:creationId xmlns:a16="http://schemas.microsoft.com/office/drawing/2014/main" id="{1F39B374-3D39-BFBA-480B-8BA2F8222643}"/>
                </a:ext>
              </a:extLst>
            </p:cNvPr>
            <p:cNvSpPr txBox="1"/>
            <p:nvPr/>
          </p:nvSpPr>
          <p:spPr>
            <a:xfrm>
              <a:off x="1137285" y="2901155"/>
              <a:ext cx="9401817" cy="707886"/>
            </a:xfrm>
            <a:prstGeom prst="rect">
              <a:avLst/>
            </a:prstGeom>
            <a:noFill/>
          </p:spPr>
          <p:txBody>
            <a:bodyPr wrap="square">
              <a:spAutoFit/>
            </a:bodyPr>
            <a:lstStyle/>
            <a:p>
              <a:pPr algn="just"/>
              <a:r>
                <a:rPr lang="fr-FR" sz="2000" dirty="0">
                  <a:latin typeface="+mj-lt"/>
                </a:rPr>
                <a:t>L’Oman multiplie les projets liés à l’e-hydrogène et à l’e-ammoniac, répartis sur plusieurs sites portuaires.</a:t>
              </a:r>
            </a:p>
          </p:txBody>
        </p:sp>
        <p:sp>
          <p:nvSpPr>
            <p:cNvPr id="34" name="Cercle : creux 33">
              <a:extLst>
                <a:ext uri="{FF2B5EF4-FFF2-40B4-BE49-F238E27FC236}">
                  <a16:creationId xmlns:a16="http://schemas.microsoft.com/office/drawing/2014/main" id="{5FB944C4-2BD7-3609-CF35-8555E37C2443}"/>
                </a:ext>
              </a:extLst>
            </p:cNvPr>
            <p:cNvSpPr/>
            <p:nvPr/>
          </p:nvSpPr>
          <p:spPr>
            <a:xfrm rot="18170346">
              <a:off x="9823291" y="4011849"/>
              <a:ext cx="426671" cy="421058"/>
            </a:xfrm>
            <a:prstGeom prst="donut">
              <a:avLst>
                <a:gd name="adj" fmla="val 12850"/>
              </a:avLst>
            </a:prstGeom>
            <a:solidFill>
              <a:srgbClr val="F07D6A"/>
            </a:solidFill>
            <a:ln>
              <a:solidFill>
                <a:schemeClr val="bg1"/>
              </a:solidFill>
              <a:extLst>
                <a:ext uri="{C807C97D-BFC1-408E-A445-0C87EB9F89A2}">
                  <ask:lineSketchStyleProps xmlns:ask="http://schemas.microsoft.com/office/drawing/2018/sketchyshapes" sd="1219033472">
                    <a:custGeom>
                      <a:avLst/>
                      <a:gdLst>
                        <a:gd name="connsiteX0" fmla="*/ 0 w 426671"/>
                        <a:gd name="connsiteY0" fmla="*/ 210529 h 421058"/>
                        <a:gd name="connsiteX1" fmla="*/ 213336 w 426671"/>
                        <a:gd name="connsiteY1" fmla="*/ 0 h 421058"/>
                        <a:gd name="connsiteX2" fmla="*/ 426672 w 426671"/>
                        <a:gd name="connsiteY2" fmla="*/ 210529 h 421058"/>
                        <a:gd name="connsiteX3" fmla="*/ 213336 w 426671"/>
                        <a:gd name="connsiteY3" fmla="*/ 421058 h 421058"/>
                        <a:gd name="connsiteX4" fmla="*/ 0 w 426671"/>
                        <a:gd name="connsiteY4" fmla="*/ 210529 h 421058"/>
                        <a:gd name="connsiteX5" fmla="*/ 42872 w 426671"/>
                        <a:gd name="connsiteY5" fmla="*/ 210529 h 421058"/>
                        <a:gd name="connsiteX6" fmla="*/ 213335 w 426671"/>
                        <a:gd name="connsiteY6" fmla="*/ 378186 h 421058"/>
                        <a:gd name="connsiteX7" fmla="*/ 383798 w 426671"/>
                        <a:gd name="connsiteY7" fmla="*/ 210529 h 421058"/>
                        <a:gd name="connsiteX8" fmla="*/ 213335 w 426671"/>
                        <a:gd name="connsiteY8" fmla="*/ 42872 h 421058"/>
                        <a:gd name="connsiteX9" fmla="*/ 42872 w 426671"/>
                        <a:gd name="connsiteY9" fmla="*/ 210529 h 42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671" h="421058" fill="none" extrusionOk="0">
                          <a:moveTo>
                            <a:pt x="0" y="210529"/>
                          </a:moveTo>
                          <a:cubicBezTo>
                            <a:pt x="-7929" y="92974"/>
                            <a:pt x="107378" y="9703"/>
                            <a:pt x="213336" y="0"/>
                          </a:cubicBezTo>
                          <a:cubicBezTo>
                            <a:pt x="346724" y="23171"/>
                            <a:pt x="426950" y="97134"/>
                            <a:pt x="426672" y="210529"/>
                          </a:cubicBezTo>
                          <a:cubicBezTo>
                            <a:pt x="435191" y="339924"/>
                            <a:pt x="337647" y="429006"/>
                            <a:pt x="213336" y="421058"/>
                          </a:cubicBezTo>
                          <a:cubicBezTo>
                            <a:pt x="99669" y="417420"/>
                            <a:pt x="1677" y="318912"/>
                            <a:pt x="0" y="210529"/>
                          </a:cubicBezTo>
                          <a:close/>
                          <a:moveTo>
                            <a:pt x="42872" y="210529"/>
                          </a:moveTo>
                          <a:cubicBezTo>
                            <a:pt x="38072" y="303911"/>
                            <a:pt x="107727" y="370276"/>
                            <a:pt x="213335" y="378186"/>
                          </a:cubicBezTo>
                          <a:cubicBezTo>
                            <a:pt x="305067" y="378015"/>
                            <a:pt x="376120" y="287473"/>
                            <a:pt x="383798" y="210529"/>
                          </a:cubicBezTo>
                          <a:cubicBezTo>
                            <a:pt x="385490" y="95045"/>
                            <a:pt x="297078" y="48945"/>
                            <a:pt x="213335" y="42872"/>
                          </a:cubicBezTo>
                          <a:cubicBezTo>
                            <a:pt x="117843" y="45283"/>
                            <a:pt x="58098" y="129249"/>
                            <a:pt x="42872" y="210529"/>
                          </a:cubicBezTo>
                          <a:close/>
                        </a:path>
                        <a:path w="426671" h="421058" stroke="0" extrusionOk="0">
                          <a:moveTo>
                            <a:pt x="0" y="210529"/>
                          </a:moveTo>
                          <a:cubicBezTo>
                            <a:pt x="-8657" y="88917"/>
                            <a:pt x="62908" y="12238"/>
                            <a:pt x="213336" y="0"/>
                          </a:cubicBezTo>
                          <a:cubicBezTo>
                            <a:pt x="344489" y="2807"/>
                            <a:pt x="398891" y="95140"/>
                            <a:pt x="426672" y="210529"/>
                          </a:cubicBezTo>
                          <a:cubicBezTo>
                            <a:pt x="409418" y="343651"/>
                            <a:pt x="329553" y="429930"/>
                            <a:pt x="213336" y="421058"/>
                          </a:cubicBezTo>
                          <a:cubicBezTo>
                            <a:pt x="80563" y="412878"/>
                            <a:pt x="3596" y="328519"/>
                            <a:pt x="0" y="210529"/>
                          </a:cubicBezTo>
                          <a:close/>
                          <a:moveTo>
                            <a:pt x="42872" y="210529"/>
                          </a:moveTo>
                          <a:cubicBezTo>
                            <a:pt x="68271" y="306136"/>
                            <a:pt x="121240" y="373968"/>
                            <a:pt x="213335" y="378186"/>
                          </a:cubicBezTo>
                          <a:cubicBezTo>
                            <a:pt x="283425" y="374502"/>
                            <a:pt x="369451" y="316631"/>
                            <a:pt x="383798" y="210529"/>
                          </a:cubicBezTo>
                          <a:cubicBezTo>
                            <a:pt x="381141" y="92601"/>
                            <a:pt x="296641" y="57934"/>
                            <a:pt x="213335" y="42872"/>
                          </a:cubicBezTo>
                          <a:cubicBezTo>
                            <a:pt x="137812" y="53297"/>
                            <a:pt x="53642" y="120524"/>
                            <a:pt x="42872" y="210529"/>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Rectangle : coins arrondis 34">
              <a:extLst>
                <a:ext uri="{FF2B5EF4-FFF2-40B4-BE49-F238E27FC236}">
                  <a16:creationId xmlns:a16="http://schemas.microsoft.com/office/drawing/2014/main" id="{F04EAC79-97D6-94D3-6C61-64672BAEC65E}"/>
                </a:ext>
              </a:extLst>
            </p:cNvPr>
            <p:cNvSpPr/>
            <p:nvPr/>
          </p:nvSpPr>
          <p:spPr>
            <a:xfrm>
              <a:off x="6935706" y="5136315"/>
              <a:ext cx="812469" cy="239017"/>
            </a:xfrm>
            <a:prstGeom prst="roundRect">
              <a:avLst>
                <a:gd name="adj" fmla="val 50000"/>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b="1" dirty="0" err="1">
                  <a:solidFill>
                    <a:schemeClr val="tx1"/>
                  </a:solidFill>
                </a:rPr>
                <a:t>Salalah</a:t>
              </a:r>
              <a:endParaRPr lang="fr-BE" sz="1200" b="1" dirty="0">
                <a:solidFill>
                  <a:schemeClr val="tx1"/>
                </a:solidFill>
              </a:endParaRPr>
            </a:p>
          </p:txBody>
        </p:sp>
        <p:sp>
          <p:nvSpPr>
            <p:cNvPr id="36" name="Rectangle : coins arrondis 35">
              <a:extLst>
                <a:ext uri="{FF2B5EF4-FFF2-40B4-BE49-F238E27FC236}">
                  <a16:creationId xmlns:a16="http://schemas.microsoft.com/office/drawing/2014/main" id="{4B4EDEF5-7AE2-A976-476C-5BCD1A587EC3}"/>
                </a:ext>
              </a:extLst>
            </p:cNvPr>
            <p:cNvSpPr/>
            <p:nvPr/>
          </p:nvSpPr>
          <p:spPr>
            <a:xfrm>
              <a:off x="9582441" y="4540109"/>
              <a:ext cx="746760" cy="239017"/>
            </a:xfrm>
            <a:prstGeom prst="roundRect">
              <a:avLst>
                <a:gd name="adj" fmla="val 50000"/>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b="1" dirty="0" err="1">
                  <a:solidFill>
                    <a:schemeClr val="tx1"/>
                  </a:solidFill>
                </a:rPr>
                <a:t>Duqm</a:t>
              </a:r>
              <a:endParaRPr lang="fr-BE" sz="1200" b="1" dirty="0">
                <a:solidFill>
                  <a:schemeClr val="tx1"/>
                </a:solidFill>
              </a:endParaRPr>
            </a:p>
          </p:txBody>
        </p:sp>
      </p:grpSp>
      <p:sp>
        <p:nvSpPr>
          <p:cNvPr id="43" name="ZoneTexte 42">
            <a:extLst>
              <a:ext uri="{FF2B5EF4-FFF2-40B4-BE49-F238E27FC236}">
                <a16:creationId xmlns:a16="http://schemas.microsoft.com/office/drawing/2014/main" id="{605F79F9-F290-318D-2B22-A2E0D6A4EBF7}"/>
              </a:ext>
            </a:extLst>
          </p:cNvPr>
          <p:cNvSpPr txBox="1"/>
          <p:nvPr/>
        </p:nvSpPr>
        <p:spPr>
          <a:xfrm>
            <a:off x="2019384" y="169795"/>
            <a:ext cx="8153232" cy="1077218"/>
          </a:xfrm>
          <a:prstGeom prst="rect">
            <a:avLst/>
          </a:prstGeom>
          <a:noFill/>
        </p:spPr>
        <p:txBody>
          <a:bodyPr wrap="square">
            <a:spAutoFit/>
          </a:bodyPr>
          <a:lstStyle/>
          <a:p>
            <a:pPr algn="ctr"/>
            <a:r>
              <a:rPr lang="fr-FR" sz="3200" b="1" dirty="0"/>
              <a:t>La stratégie internationale de </a:t>
            </a:r>
            <a:r>
              <a:rPr lang="fr-FR" sz="3200" b="1" dirty="0" err="1"/>
              <a:t>Fluxys</a:t>
            </a:r>
            <a:r>
              <a:rPr lang="fr-FR" sz="3200" b="1" dirty="0"/>
              <a:t> pour capitaliser sur les e-fuels (2/3)</a:t>
            </a:r>
            <a:endParaRPr lang="fr-BE" sz="3200" b="1" dirty="0"/>
          </a:p>
        </p:txBody>
      </p:sp>
      <p:sp>
        <p:nvSpPr>
          <p:cNvPr id="44" name="Rectangle 43">
            <a:extLst>
              <a:ext uri="{FF2B5EF4-FFF2-40B4-BE49-F238E27FC236}">
                <a16:creationId xmlns:a16="http://schemas.microsoft.com/office/drawing/2014/main" id="{A8CE7948-4698-B4E5-ED30-2B2B086ADA63}"/>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47675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872629B-E059-E63C-AA77-6E4A29ECB8A7}"/>
              </a:ext>
            </a:extLst>
          </p:cNvPr>
          <p:cNvSpPr/>
          <p:nvPr/>
        </p:nvSpPr>
        <p:spPr>
          <a:xfrm>
            <a:off x="1131040" y="1806637"/>
            <a:ext cx="3576132" cy="282805"/>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8B39B829-CC8D-A12B-0900-9F246D503207}"/>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5" name="Slide Number Placeholder 6">
            <a:extLst>
              <a:ext uri="{FF2B5EF4-FFF2-40B4-BE49-F238E27FC236}">
                <a16:creationId xmlns:a16="http://schemas.microsoft.com/office/drawing/2014/main" id="{B38496CD-B6F8-B79D-E2D0-79656DA79C9C}"/>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19</a:t>
            </a:fld>
            <a:endParaRPr lang="en-GB" sz="1350" b="1" spc="80" noProof="0" dirty="0">
              <a:solidFill>
                <a:srgbClr val="F07D6A"/>
              </a:solidFill>
            </a:endParaRPr>
          </a:p>
        </p:txBody>
      </p:sp>
      <p:sp>
        <p:nvSpPr>
          <p:cNvPr id="17" name="ZoneTexte 16">
            <a:extLst>
              <a:ext uri="{FF2B5EF4-FFF2-40B4-BE49-F238E27FC236}">
                <a16:creationId xmlns:a16="http://schemas.microsoft.com/office/drawing/2014/main" id="{ADCA20D3-7B01-797B-839D-169A1FAF6832}"/>
              </a:ext>
            </a:extLst>
          </p:cNvPr>
          <p:cNvSpPr txBox="1"/>
          <p:nvPr/>
        </p:nvSpPr>
        <p:spPr>
          <a:xfrm>
            <a:off x="2019384" y="169795"/>
            <a:ext cx="8153232" cy="1077218"/>
          </a:xfrm>
          <a:prstGeom prst="rect">
            <a:avLst/>
          </a:prstGeom>
          <a:noFill/>
        </p:spPr>
        <p:txBody>
          <a:bodyPr wrap="square">
            <a:spAutoFit/>
          </a:bodyPr>
          <a:lstStyle/>
          <a:p>
            <a:pPr algn="ctr"/>
            <a:r>
              <a:rPr lang="fr-FR" sz="3200" b="1" dirty="0"/>
              <a:t>La stratégie internationale de </a:t>
            </a:r>
            <a:r>
              <a:rPr lang="fr-FR" sz="3200" b="1" dirty="0" err="1"/>
              <a:t>Fluxys</a:t>
            </a:r>
            <a:r>
              <a:rPr lang="fr-FR" sz="3200" b="1" dirty="0"/>
              <a:t> pour capitaliser sur les e-fuels (3/3)</a:t>
            </a:r>
            <a:endParaRPr lang="fr-BE" sz="3200" b="1" dirty="0"/>
          </a:p>
        </p:txBody>
      </p:sp>
      <p:sp>
        <p:nvSpPr>
          <p:cNvPr id="19" name="Rectangle 18">
            <a:extLst>
              <a:ext uri="{FF2B5EF4-FFF2-40B4-BE49-F238E27FC236}">
                <a16:creationId xmlns:a16="http://schemas.microsoft.com/office/drawing/2014/main" id="{6EAF6422-702D-9019-0E62-5C17DEAB86C5}"/>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3" name="Groupe 22">
            <a:extLst>
              <a:ext uri="{FF2B5EF4-FFF2-40B4-BE49-F238E27FC236}">
                <a16:creationId xmlns:a16="http://schemas.microsoft.com/office/drawing/2014/main" id="{484BBC33-D9C0-345B-3EE9-1B2EE61ECE08}"/>
              </a:ext>
            </a:extLst>
          </p:cNvPr>
          <p:cNvGrpSpPr/>
          <p:nvPr/>
        </p:nvGrpSpPr>
        <p:grpSpPr>
          <a:xfrm>
            <a:off x="1106805" y="3135507"/>
            <a:ext cx="9769407" cy="3132558"/>
            <a:chOff x="814491" y="4614495"/>
            <a:chExt cx="8207347" cy="1623725"/>
          </a:xfrm>
        </p:grpSpPr>
        <p:sp>
          <p:nvSpPr>
            <p:cNvPr id="33" name="Rectangle 32">
              <a:extLst>
                <a:ext uri="{FF2B5EF4-FFF2-40B4-BE49-F238E27FC236}">
                  <a16:creationId xmlns:a16="http://schemas.microsoft.com/office/drawing/2014/main" id="{887C57D4-2CB1-21E2-BA7E-D87834999402}"/>
                </a:ext>
              </a:extLst>
            </p:cNvPr>
            <p:cNvSpPr/>
            <p:nvPr/>
          </p:nvSpPr>
          <p:spPr>
            <a:xfrm>
              <a:off x="814491" y="4614495"/>
              <a:ext cx="8207347"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4" name="Cadre 33">
              <a:extLst>
                <a:ext uri="{FF2B5EF4-FFF2-40B4-BE49-F238E27FC236}">
                  <a16:creationId xmlns:a16="http://schemas.microsoft.com/office/drawing/2014/main" id="{1C311755-9387-0366-1412-93850D9E26E2}"/>
                </a:ext>
              </a:extLst>
            </p:cNvPr>
            <p:cNvSpPr/>
            <p:nvPr/>
          </p:nvSpPr>
          <p:spPr>
            <a:xfrm>
              <a:off x="814491" y="4614495"/>
              <a:ext cx="8207347" cy="1623725"/>
            </a:xfrm>
            <a:prstGeom prst="frame">
              <a:avLst>
                <a:gd name="adj1" fmla="val 2316"/>
              </a:avLst>
            </a:prstGeom>
            <a:gradFill>
              <a:gsLst>
                <a:gs pos="17000">
                  <a:srgbClr val="FDEFED"/>
                </a:gs>
                <a:gs pos="0">
                  <a:srgbClr val="F28B7A"/>
                </a:gs>
                <a:gs pos="100000">
                  <a:srgbClr val="F28B7A"/>
                </a:gs>
                <a:gs pos="8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pic>
        <p:nvPicPr>
          <p:cNvPr id="35" name="Image 34">
            <a:extLst>
              <a:ext uri="{FF2B5EF4-FFF2-40B4-BE49-F238E27FC236}">
                <a16:creationId xmlns:a16="http://schemas.microsoft.com/office/drawing/2014/main" id="{9B8A76BA-936B-6A54-868B-1BE275AB33D3}"/>
              </a:ext>
            </a:extLst>
          </p:cNvPr>
          <p:cNvPicPr>
            <a:picLocks noChangeAspect="1"/>
          </p:cNvPicPr>
          <p:nvPr/>
        </p:nvPicPr>
        <p:blipFill>
          <a:blip r:embed="rId2"/>
          <a:srcRect l="16215" t="-1" r="1" b="-1"/>
          <a:stretch>
            <a:fillRect/>
          </a:stretch>
        </p:blipFill>
        <p:spPr>
          <a:xfrm>
            <a:off x="6644081" y="3315690"/>
            <a:ext cx="4059451" cy="2772189"/>
          </a:xfrm>
          <a:prstGeom prst="roundRect">
            <a:avLst>
              <a:gd name="adj" fmla="val 0"/>
            </a:avLst>
          </a:prstGeom>
        </p:spPr>
      </p:pic>
      <p:sp>
        <p:nvSpPr>
          <p:cNvPr id="21" name="ZoneTexte 20">
            <a:extLst>
              <a:ext uri="{FF2B5EF4-FFF2-40B4-BE49-F238E27FC236}">
                <a16:creationId xmlns:a16="http://schemas.microsoft.com/office/drawing/2014/main" id="{5C54D605-1FAE-2A3F-16EB-C4D941AD70BD}"/>
              </a:ext>
            </a:extLst>
          </p:cNvPr>
          <p:cNvSpPr txBox="1"/>
          <p:nvPr/>
        </p:nvSpPr>
        <p:spPr>
          <a:xfrm>
            <a:off x="1307837" y="3501457"/>
            <a:ext cx="4981645" cy="2400657"/>
          </a:xfrm>
          <a:prstGeom prst="rect">
            <a:avLst/>
          </a:prstGeom>
          <a:noFill/>
        </p:spPr>
        <p:txBody>
          <a:bodyPr wrap="square">
            <a:spAutoFit/>
          </a:bodyPr>
          <a:lstStyle/>
          <a:p>
            <a:pPr algn="just"/>
            <a:r>
              <a:rPr lang="fr-FR" sz="2000" dirty="0"/>
              <a:t>La région dispose d’un potentiel éolien exceptionnel. Elle accueille déjà l’usine pilote </a:t>
            </a:r>
            <a:r>
              <a:rPr lang="fr-FR" sz="2000" dirty="0" err="1"/>
              <a:t>Haru</a:t>
            </a:r>
            <a:r>
              <a:rPr lang="fr-FR" sz="2000" dirty="0"/>
              <a:t> </a:t>
            </a:r>
            <a:r>
              <a:rPr lang="fr-FR" sz="2000" dirty="0" err="1"/>
              <a:t>Oni</a:t>
            </a:r>
            <a:r>
              <a:rPr lang="fr-FR" sz="2000" dirty="0"/>
              <a:t>, dédiée à la production d’e-méthanol.</a:t>
            </a:r>
          </a:p>
          <a:p>
            <a:pPr algn="just"/>
            <a:endParaRPr lang="fr-FR" sz="1000" dirty="0"/>
          </a:p>
          <a:p>
            <a:pPr algn="just"/>
            <a:r>
              <a:rPr lang="fr-FR" sz="2000" dirty="0"/>
              <a:t>ENAP deviendra la première entreprise de la région à produire de l’e-hydrogène en tant que produit final.</a:t>
            </a:r>
          </a:p>
        </p:txBody>
      </p:sp>
      <p:sp>
        <p:nvSpPr>
          <p:cNvPr id="30" name="Rectangle : coins arrondis 29">
            <a:extLst>
              <a:ext uri="{FF2B5EF4-FFF2-40B4-BE49-F238E27FC236}">
                <a16:creationId xmlns:a16="http://schemas.microsoft.com/office/drawing/2014/main" id="{C3466D99-B1C5-5782-E387-132AD97F157F}"/>
              </a:ext>
            </a:extLst>
          </p:cNvPr>
          <p:cNvSpPr/>
          <p:nvPr/>
        </p:nvSpPr>
        <p:spPr>
          <a:xfrm>
            <a:off x="9705766" y="5758752"/>
            <a:ext cx="898497" cy="239017"/>
          </a:xfrm>
          <a:prstGeom prst="roundRect">
            <a:avLst>
              <a:gd name="adj" fmla="val 50000"/>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b="1" dirty="0" err="1">
                <a:solidFill>
                  <a:schemeClr val="tx1"/>
                </a:solidFill>
              </a:rPr>
              <a:t>Haru</a:t>
            </a:r>
            <a:r>
              <a:rPr lang="fr-BE" sz="1200" b="1" dirty="0">
                <a:solidFill>
                  <a:schemeClr val="tx1"/>
                </a:solidFill>
              </a:rPr>
              <a:t> </a:t>
            </a:r>
            <a:r>
              <a:rPr lang="fr-BE" sz="1200" b="1" dirty="0" err="1">
                <a:solidFill>
                  <a:schemeClr val="tx1"/>
                </a:solidFill>
              </a:rPr>
              <a:t>Oni</a:t>
            </a:r>
            <a:endParaRPr lang="fr-BE" sz="1200" b="1" dirty="0">
              <a:solidFill>
                <a:schemeClr val="tx1"/>
              </a:solidFill>
            </a:endParaRPr>
          </a:p>
        </p:txBody>
      </p:sp>
      <p:sp>
        <p:nvSpPr>
          <p:cNvPr id="36" name="ZoneTexte 35">
            <a:extLst>
              <a:ext uri="{FF2B5EF4-FFF2-40B4-BE49-F238E27FC236}">
                <a16:creationId xmlns:a16="http://schemas.microsoft.com/office/drawing/2014/main" id="{9088A14D-5B5E-6F8A-E61E-60107FB06916}"/>
              </a:ext>
            </a:extLst>
          </p:cNvPr>
          <p:cNvSpPr txBox="1"/>
          <p:nvPr/>
        </p:nvSpPr>
        <p:spPr>
          <a:xfrm>
            <a:off x="1097661" y="1760035"/>
            <a:ext cx="9778551" cy="1015663"/>
          </a:xfrm>
          <a:prstGeom prst="rect">
            <a:avLst/>
          </a:prstGeom>
          <a:noFill/>
        </p:spPr>
        <p:txBody>
          <a:bodyPr wrap="square">
            <a:spAutoFit/>
          </a:bodyPr>
          <a:lstStyle/>
          <a:p>
            <a:pPr algn="just"/>
            <a:r>
              <a:rPr lang="fr-FR" sz="2000" dirty="0"/>
              <a:t>24 juin 2025 – Chili : </a:t>
            </a:r>
            <a:r>
              <a:rPr lang="fr-FR" sz="2000" dirty="0" err="1"/>
              <a:t>Fluxys</a:t>
            </a:r>
            <a:r>
              <a:rPr lang="fr-FR" sz="2000" dirty="0"/>
              <a:t> et ENAP ont signé un protocole d’entente pour développer les infrastructures de transmission, de stockage et d’exportation d’e-hydrogène et de ses dérivés dans la région de Magallanes.</a:t>
            </a:r>
          </a:p>
        </p:txBody>
      </p:sp>
    </p:spTree>
    <p:extLst>
      <p:ext uri="{BB962C8B-B14F-4D97-AF65-F5344CB8AC3E}">
        <p14:creationId xmlns:p14="http://schemas.microsoft.com/office/powerpoint/2010/main" val="254176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a:extLst>
              <a:ext uri="{FF2B5EF4-FFF2-40B4-BE49-F238E27FC236}">
                <a16:creationId xmlns:a16="http://schemas.microsoft.com/office/drawing/2014/main" id="{BB532813-67E3-A190-5CB5-1982FC8AF38E}"/>
              </a:ext>
            </a:extLst>
          </p:cNvPr>
          <p:cNvSpPr txBox="1"/>
          <p:nvPr/>
        </p:nvSpPr>
        <p:spPr>
          <a:xfrm>
            <a:off x="2172372" y="199848"/>
            <a:ext cx="7847257" cy="584775"/>
          </a:xfrm>
          <a:prstGeom prst="rect">
            <a:avLst/>
          </a:prstGeom>
          <a:noFill/>
        </p:spPr>
        <p:txBody>
          <a:bodyPr wrap="square">
            <a:spAutoFit/>
          </a:bodyPr>
          <a:lstStyle/>
          <a:p>
            <a:pPr algn="ctr"/>
            <a:r>
              <a:rPr lang="fr-FR" sz="3200" b="1" dirty="0">
                <a:latin typeface="DM Sans" pitchFamily="2" charset="0"/>
              </a:rPr>
              <a:t>La consommation d’énergie en Europe</a:t>
            </a:r>
            <a:endParaRPr lang="fr-FR" sz="3200" dirty="0"/>
          </a:p>
        </p:txBody>
      </p:sp>
      <p:sp>
        <p:nvSpPr>
          <p:cNvPr id="18" name="ZoneTexte 17">
            <a:extLst>
              <a:ext uri="{FF2B5EF4-FFF2-40B4-BE49-F238E27FC236}">
                <a16:creationId xmlns:a16="http://schemas.microsoft.com/office/drawing/2014/main" id="{3C987608-8D31-EF38-2ACA-A5F045BB2E2D}"/>
              </a:ext>
            </a:extLst>
          </p:cNvPr>
          <p:cNvSpPr txBox="1"/>
          <p:nvPr/>
        </p:nvSpPr>
        <p:spPr>
          <a:xfrm>
            <a:off x="955177" y="1843609"/>
            <a:ext cx="5755336" cy="3477875"/>
          </a:xfrm>
          <a:prstGeom prst="rect">
            <a:avLst/>
          </a:prstGeom>
          <a:noFill/>
        </p:spPr>
        <p:txBody>
          <a:bodyPr wrap="square">
            <a:spAutoFit/>
          </a:bodyPr>
          <a:lstStyle/>
          <a:p>
            <a:pPr algn="just"/>
            <a:r>
              <a:rPr lang="fr-FR" sz="2000" dirty="0"/>
              <a:t>La consommation d’énergie n’est pas répartie uniformément à travers le monde : elle se concentre dans certaines zones appelées centres de consommation.</a:t>
            </a:r>
          </a:p>
          <a:p>
            <a:pPr algn="just"/>
            <a:endParaRPr lang="fr-FR" sz="1000" dirty="0"/>
          </a:p>
          <a:p>
            <a:pPr algn="just"/>
            <a:r>
              <a:rPr lang="fr-FR" sz="2000" dirty="0"/>
              <a:t>La Banane bleue constitue l’un des principaux centres énergétiques d’Europe. Elle regroupe une forte densité industrielle et urbaine.</a:t>
            </a:r>
          </a:p>
          <a:p>
            <a:pPr algn="just"/>
            <a:endParaRPr lang="fr-FR" sz="1000" dirty="0"/>
          </a:p>
          <a:p>
            <a:pPr algn="just"/>
            <a:r>
              <a:rPr lang="fr-FR" sz="2000" dirty="0"/>
              <a:t>Elle représente une part significative de la consommation finale d’énergie de l’UE ; elle est estimée à environ 2 230 TWh</a:t>
            </a:r>
            <a:r>
              <a:rPr lang="fr-FR" sz="2000" baseline="30000" dirty="0"/>
              <a:t>[1]</a:t>
            </a:r>
            <a:r>
              <a:rPr lang="fr-FR" sz="2000" dirty="0"/>
              <a:t>.</a:t>
            </a:r>
          </a:p>
        </p:txBody>
      </p:sp>
      <p:sp>
        <p:nvSpPr>
          <p:cNvPr id="21" name="Rectangle 20">
            <a:extLst>
              <a:ext uri="{FF2B5EF4-FFF2-40B4-BE49-F238E27FC236}">
                <a16:creationId xmlns:a16="http://schemas.microsoft.com/office/drawing/2014/main" id="{17CABB0F-3320-9A5F-8BE1-C9A63EA34072}"/>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 name="Groupe 1">
            <a:extLst>
              <a:ext uri="{FF2B5EF4-FFF2-40B4-BE49-F238E27FC236}">
                <a16:creationId xmlns:a16="http://schemas.microsoft.com/office/drawing/2014/main" id="{0B0B55B0-509F-BAA4-958F-7FB1F011DD1E}"/>
              </a:ext>
            </a:extLst>
          </p:cNvPr>
          <p:cNvGrpSpPr/>
          <p:nvPr/>
        </p:nvGrpSpPr>
        <p:grpSpPr>
          <a:xfrm>
            <a:off x="7338253" y="1679842"/>
            <a:ext cx="3645947" cy="3939365"/>
            <a:chOff x="6587784" y="1785739"/>
            <a:chExt cx="3793992" cy="4062871"/>
          </a:xfrm>
        </p:grpSpPr>
        <p:pic>
          <p:nvPicPr>
            <p:cNvPr id="37" name="Image 36">
              <a:extLst>
                <a:ext uri="{FF2B5EF4-FFF2-40B4-BE49-F238E27FC236}">
                  <a16:creationId xmlns:a16="http://schemas.microsoft.com/office/drawing/2014/main" id="{417335F3-CC22-0567-37F9-327DE3BF2F6C}"/>
                </a:ext>
              </a:extLst>
            </p:cNvPr>
            <p:cNvPicPr>
              <a:picLocks noChangeAspect="1"/>
            </p:cNvPicPr>
            <p:nvPr/>
          </p:nvPicPr>
          <p:blipFill>
            <a:blip r:embed="rId3"/>
            <a:stretch>
              <a:fillRect/>
            </a:stretch>
          </p:blipFill>
          <p:spPr>
            <a:xfrm>
              <a:off x="6588175" y="1832780"/>
              <a:ext cx="3759593" cy="3997541"/>
            </a:xfrm>
            <a:prstGeom prst="rect">
              <a:avLst/>
            </a:prstGeom>
          </p:spPr>
        </p:pic>
        <p:grpSp>
          <p:nvGrpSpPr>
            <p:cNvPr id="33" name="Groupe 32">
              <a:extLst>
                <a:ext uri="{FF2B5EF4-FFF2-40B4-BE49-F238E27FC236}">
                  <a16:creationId xmlns:a16="http://schemas.microsoft.com/office/drawing/2014/main" id="{2666E3A7-2481-6764-8905-060C1A2F51C9}"/>
                </a:ext>
              </a:extLst>
            </p:cNvPr>
            <p:cNvGrpSpPr/>
            <p:nvPr/>
          </p:nvGrpSpPr>
          <p:grpSpPr>
            <a:xfrm>
              <a:off x="6587784" y="1785739"/>
              <a:ext cx="3793992" cy="4062871"/>
              <a:chOff x="5335884" y="1859027"/>
              <a:chExt cx="3793992" cy="4062871"/>
            </a:xfrm>
          </p:grpSpPr>
          <p:pic>
            <p:nvPicPr>
              <p:cNvPr id="27" name="Image 26">
                <a:extLst>
                  <a:ext uri="{FF2B5EF4-FFF2-40B4-BE49-F238E27FC236}">
                    <a16:creationId xmlns:a16="http://schemas.microsoft.com/office/drawing/2014/main" id="{4DC59B95-6E86-1BF3-7AFE-09ED41E64CF3}"/>
                  </a:ext>
                </a:extLst>
              </p:cNvPr>
              <p:cNvPicPr>
                <a:picLocks noChangeAspect="1"/>
              </p:cNvPicPr>
              <p:nvPr/>
            </p:nvPicPr>
            <p:blipFill>
              <a:blip r:embed="rId4">
                <a:alphaModFix amt="53000"/>
              </a:blip>
              <a:stretch>
                <a:fillRect/>
              </a:stretch>
            </p:blipFill>
            <p:spPr>
              <a:xfrm>
                <a:off x="6419420" y="2861970"/>
                <a:ext cx="1859606" cy="1918830"/>
              </a:xfrm>
              <a:prstGeom prst="rect">
                <a:avLst/>
              </a:prstGeom>
            </p:spPr>
          </p:pic>
          <p:sp>
            <p:nvSpPr>
              <p:cNvPr id="32" name="Cadre 31">
                <a:extLst>
                  <a:ext uri="{FF2B5EF4-FFF2-40B4-BE49-F238E27FC236}">
                    <a16:creationId xmlns:a16="http://schemas.microsoft.com/office/drawing/2014/main" id="{7F194EB8-01D5-9AE3-0DAC-AE7BBE1A1207}"/>
                  </a:ext>
                </a:extLst>
              </p:cNvPr>
              <p:cNvSpPr/>
              <p:nvPr/>
            </p:nvSpPr>
            <p:spPr>
              <a:xfrm>
                <a:off x="5335884" y="1859027"/>
                <a:ext cx="3793992" cy="4062871"/>
              </a:xfrm>
              <a:prstGeom prst="frame">
                <a:avLst>
                  <a:gd name="adj1" fmla="val 1855"/>
                </a:avLst>
              </a:prstGeom>
              <a:gradFill>
                <a:gsLst>
                  <a:gs pos="47000">
                    <a:schemeClr val="bg1"/>
                  </a:gs>
                  <a:gs pos="0">
                    <a:srgbClr val="F28B7A"/>
                  </a:gs>
                  <a:gs pos="100000">
                    <a:srgbClr val="F28B7A"/>
                  </a:gs>
                  <a:gs pos="53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grpSp>
      <p:sp>
        <p:nvSpPr>
          <p:cNvPr id="42" name="ZoneTexte 41">
            <a:extLst>
              <a:ext uri="{FF2B5EF4-FFF2-40B4-BE49-F238E27FC236}">
                <a16:creationId xmlns:a16="http://schemas.microsoft.com/office/drawing/2014/main" id="{F00BDB82-803C-7F3A-1495-2EF1929328A7}"/>
              </a:ext>
            </a:extLst>
          </p:cNvPr>
          <p:cNvSpPr txBox="1"/>
          <p:nvPr/>
        </p:nvSpPr>
        <p:spPr>
          <a:xfrm>
            <a:off x="-1" y="6298081"/>
            <a:ext cx="11439525" cy="553998"/>
          </a:xfrm>
          <a:prstGeom prst="rect">
            <a:avLst/>
          </a:prstGeom>
          <a:noFill/>
        </p:spPr>
        <p:txBody>
          <a:bodyPr wrap="square">
            <a:spAutoFit/>
          </a:bodyPr>
          <a:lstStyle/>
          <a:p>
            <a:pPr algn="just"/>
            <a:r>
              <a:rPr lang="fr-FR" sz="1000" dirty="0"/>
              <a:t>[1] Cette valeur est estimée à partir de la consommation finale d’énergie de l’UE (10 153 TWh selon Eurostat, 2023), rapportée à la population de la Banane bleue (~100 millions d’habitants sur 450 millions dans l’UE). Pour la même année, la consommation finale d’énergie de la Belgique était de 350 TWh. Donc, la Belgique représente environ 16 % de la consommation d’énergie finale de la Banane bleue.</a:t>
            </a:r>
          </a:p>
        </p:txBody>
      </p:sp>
      <p:sp>
        <p:nvSpPr>
          <p:cNvPr id="3" name="Rectangle 2">
            <a:extLst>
              <a:ext uri="{FF2B5EF4-FFF2-40B4-BE49-F238E27FC236}">
                <a16:creationId xmlns:a16="http://schemas.microsoft.com/office/drawing/2014/main" id="{0870555C-15D7-32F4-3CD0-6C1C1A1E7895}"/>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4" name="Slide Number Placeholder 6">
            <a:extLst>
              <a:ext uri="{FF2B5EF4-FFF2-40B4-BE49-F238E27FC236}">
                <a16:creationId xmlns:a16="http://schemas.microsoft.com/office/drawing/2014/main" id="{24EFE756-BF6F-4243-096A-A1BBD541365F}"/>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a:t>
            </a:fld>
            <a:endParaRPr lang="en-GB" sz="1350" b="1" spc="80" noProof="0" dirty="0">
              <a:solidFill>
                <a:srgbClr val="F07D6A"/>
              </a:solidFill>
            </a:endParaRPr>
          </a:p>
        </p:txBody>
      </p:sp>
    </p:spTree>
    <p:extLst>
      <p:ext uri="{BB962C8B-B14F-4D97-AF65-F5344CB8AC3E}">
        <p14:creationId xmlns:p14="http://schemas.microsoft.com/office/powerpoint/2010/main" val="1675232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4228BC61-20DA-18CC-F6E8-CC327D36883F}"/>
              </a:ext>
            </a:extLst>
          </p:cNvPr>
          <p:cNvGrpSpPr/>
          <p:nvPr/>
        </p:nvGrpSpPr>
        <p:grpSpPr>
          <a:xfrm>
            <a:off x="1952189" y="2017872"/>
            <a:ext cx="8287621" cy="2822255"/>
            <a:chOff x="814491" y="4614495"/>
            <a:chExt cx="8353958" cy="1623725"/>
          </a:xfrm>
        </p:grpSpPr>
        <p:sp>
          <p:nvSpPr>
            <p:cNvPr id="3" name="Rectangle 2">
              <a:extLst>
                <a:ext uri="{FF2B5EF4-FFF2-40B4-BE49-F238E27FC236}">
                  <a16:creationId xmlns:a16="http://schemas.microsoft.com/office/drawing/2014/main" id="{9853FD8C-4D01-B212-4114-D6741422CA5D}"/>
                </a:ext>
              </a:extLst>
            </p:cNvPr>
            <p:cNvSpPr/>
            <p:nvPr/>
          </p:nvSpPr>
          <p:spPr>
            <a:xfrm>
              <a:off x="814491" y="4614495"/>
              <a:ext cx="8353956"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Cadre 3">
              <a:extLst>
                <a:ext uri="{FF2B5EF4-FFF2-40B4-BE49-F238E27FC236}">
                  <a16:creationId xmlns:a16="http://schemas.microsoft.com/office/drawing/2014/main" id="{AA002C0D-38B7-52DF-CB91-59092576CA05}"/>
                </a:ext>
              </a:extLst>
            </p:cNvPr>
            <p:cNvSpPr/>
            <p:nvPr/>
          </p:nvSpPr>
          <p:spPr>
            <a:xfrm>
              <a:off x="814491" y="4614495"/>
              <a:ext cx="8353958" cy="1623725"/>
            </a:xfrm>
            <a:prstGeom prst="frame">
              <a:avLst>
                <a:gd name="adj1" fmla="val 4627"/>
              </a:avLst>
            </a:prstGeom>
            <a:gradFill>
              <a:gsLst>
                <a:gs pos="24000">
                  <a:srgbClr val="FDEFED"/>
                </a:gs>
                <a:gs pos="0">
                  <a:srgbClr val="F28B7A"/>
                </a:gs>
                <a:gs pos="100000">
                  <a:srgbClr val="F28B7A"/>
                </a:gs>
                <a:gs pos="76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5" name="ZoneTexte 4">
            <a:extLst>
              <a:ext uri="{FF2B5EF4-FFF2-40B4-BE49-F238E27FC236}">
                <a16:creationId xmlns:a16="http://schemas.microsoft.com/office/drawing/2014/main" id="{D13CB31E-1200-BB81-4838-73671810BEE5}"/>
              </a:ext>
            </a:extLst>
          </p:cNvPr>
          <p:cNvSpPr txBox="1"/>
          <p:nvPr/>
        </p:nvSpPr>
        <p:spPr>
          <a:xfrm>
            <a:off x="2424434" y="2382558"/>
            <a:ext cx="7343128" cy="2092881"/>
          </a:xfrm>
          <a:prstGeom prst="rect">
            <a:avLst/>
          </a:prstGeom>
          <a:noFill/>
        </p:spPr>
        <p:txBody>
          <a:bodyPr wrap="square">
            <a:spAutoFit/>
          </a:bodyPr>
          <a:lstStyle/>
          <a:p>
            <a:pPr algn="ctr"/>
            <a:r>
              <a:rPr lang="fr-FR" sz="4000" b="1" dirty="0">
                <a:latin typeface="DM Sans" pitchFamily="2" charset="0"/>
              </a:rPr>
              <a:t>Chapitre II</a:t>
            </a:r>
          </a:p>
          <a:p>
            <a:pPr algn="ctr"/>
            <a:endParaRPr lang="fr-FR" sz="1000" b="1" dirty="0">
              <a:latin typeface="DM Sans" pitchFamily="2" charset="0"/>
            </a:endParaRPr>
          </a:p>
          <a:p>
            <a:pPr algn="ctr"/>
            <a:r>
              <a:rPr lang="fr-FR" sz="4000" b="1" dirty="0">
                <a:latin typeface="DM Sans" pitchFamily="2" charset="0"/>
              </a:rPr>
              <a:t>L’arrivée des mégas</a:t>
            </a:r>
          </a:p>
          <a:p>
            <a:pPr algn="ctr"/>
            <a:r>
              <a:rPr lang="fr-FR" sz="4000" b="1" dirty="0">
                <a:latin typeface="DM Sans" pitchFamily="2" charset="0"/>
              </a:rPr>
              <a:t>réseaux électriques</a:t>
            </a:r>
          </a:p>
        </p:txBody>
      </p:sp>
      <p:sp>
        <p:nvSpPr>
          <p:cNvPr id="6" name="Rectangle 5">
            <a:extLst>
              <a:ext uri="{FF2B5EF4-FFF2-40B4-BE49-F238E27FC236}">
                <a16:creationId xmlns:a16="http://schemas.microsoft.com/office/drawing/2014/main" id="{28FE0E7F-9190-666E-DB6B-B08EDC2FCD4B}"/>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0" name="Slide Number Placeholder 6">
            <a:extLst>
              <a:ext uri="{FF2B5EF4-FFF2-40B4-BE49-F238E27FC236}">
                <a16:creationId xmlns:a16="http://schemas.microsoft.com/office/drawing/2014/main" id="{107B362D-4BE4-5DFA-4327-0F7C12D18DF5}"/>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20</a:t>
            </a:fld>
            <a:endParaRPr lang="en-GB" sz="1350" b="1" spc="80" noProof="0" dirty="0">
              <a:solidFill>
                <a:srgbClr val="F07D6A"/>
              </a:solidFill>
            </a:endParaRPr>
          </a:p>
        </p:txBody>
      </p:sp>
    </p:spTree>
    <p:extLst>
      <p:ext uri="{BB962C8B-B14F-4D97-AF65-F5344CB8AC3E}">
        <p14:creationId xmlns:p14="http://schemas.microsoft.com/office/powerpoint/2010/main" val="3080303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9142A272-B88B-125C-12E3-6C045EAEDFFC}"/>
              </a:ext>
            </a:extLst>
          </p:cNvPr>
          <p:cNvSpPr txBox="1"/>
          <p:nvPr/>
        </p:nvSpPr>
        <p:spPr>
          <a:xfrm>
            <a:off x="1369456" y="226885"/>
            <a:ext cx="9453088" cy="1077218"/>
          </a:xfrm>
          <a:prstGeom prst="rect">
            <a:avLst/>
          </a:prstGeom>
          <a:noFill/>
        </p:spPr>
        <p:txBody>
          <a:bodyPr wrap="square">
            <a:spAutoFit/>
          </a:bodyPr>
          <a:lstStyle/>
          <a:p>
            <a:pPr algn="ctr"/>
            <a:r>
              <a:rPr lang="fr-FR" sz="3200" b="1" dirty="0">
                <a:latin typeface="DM Sans" pitchFamily="2" charset="0"/>
              </a:rPr>
              <a:t>L’industrie belge a besoin de beaucoup</a:t>
            </a:r>
          </a:p>
          <a:p>
            <a:pPr algn="ctr"/>
            <a:r>
              <a:rPr lang="fr-FR" sz="3200" b="1" dirty="0">
                <a:latin typeface="DM Sans" pitchFamily="2" charset="0"/>
              </a:rPr>
              <a:t>d’électricité décarbonée et bon marché (1/2)</a:t>
            </a:r>
            <a:endParaRPr lang="fr-FR" sz="3200" dirty="0"/>
          </a:p>
        </p:txBody>
      </p:sp>
      <p:sp>
        <p:nvSpPr>
          <p:cNvPr id="9" name="Rectangle 8">
            <a:extLst>
              <a:ext uri="{FF2B5EF4-FFF2-40B4-BE49-F238E27FC236}">
                <a16:creationId xmlns:a16="http://schemas.microsoft.com/office/drawing/2014/main" id="{FF53364C-4A5D-844B-2ACA-6380B17C0752}"/>
              </a:ext>
            </a:extLst>
          </p:cNvPr>
          <p:cNvSpPr/>
          <p:nvPr/>
        </p:nvSpPr>
        <p:spPr>
          <a:xfrm>
            <a:off x="305572" y="141096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4" name="Groupe 13">
            <a:extLst>
              <a:ext uri="{FF2B5EF4-FFF2-40B4-BE49-F238E27FC236}">
                <a16:creationId xmlns:a16="http://schemas.microsoft.com/office/drawing/2014/main" id="{1693B2B5-7DED-45EE-B185-24674596EB38}"/>
              </a:ext>
            </a:extLst>
          </p:cNvPr>
          <p:cNvGrpSpPr/>
          <p:nvPr/>
        </p:nvGrpSpPr>
        <p:grpSpPr>
          <a:xfrm>
            <a:off x="1191471" y="4998721"/>
            <a:ext cx="9809055" cy="1273390"/>
            <a:chOff x="1280161" y="1527847"/>
            <a:chExt cx="9326879" cy="1114257"/>
          </a:xfrm>
        </p:grpSpPr>
        <p:grpSp>
          <p:nvGrpSpPr>
            <p:cNvPr id="4" name="Groupe 3">
              <a:extLst>
                <a:ext uri="{FF2B5EF4-FFF2-40B4-BE49-F238E27FC236}">
                  <a16:creationId xmlns:a16="http://schemas.microsoft.com/office/drawing/2014/main" id="{4ABC0ACC-F753-E5C3-461E-500DB88DAAE4}"/>
                </a:ext>
              </a:extLst>
            </p:cNvPr>
            <p:cNvGrpSpPr/>
            <p:nvPr/>
          </p:nvGrpSpPr>
          <p:grpSpPr>
            <a:xfrm>
              <a:off x="1280161" y="1527847"/>
              <a:ext cx="9326879" cy="1114257"/>
              <a:chOff x="814491" y="4614495"/>
              <a:chExt cx="8207347" cy="1623725"/>
            </a:xfrm>
          </p:grpSpPr>
          <p:sp>
            <p:nvSpPr>
              <p:cNvPr id="5" name="Rectangle 4">
                <a:extLst>
                  <a:ext uri="{FF2B5EF4-FFF2-40B4-BE49-F238E27FC236}">
                    <a16:creationId xmlns:a16="http://schemas.microsoft.com/office/drawing/2014/main" id="{6D30C1C6-91A4-0CF7-623C-B06282038B89}"/>
                  </a:ext>
                </a:extLst>
              </p:cNvPr>
              <p:cNvSpPr/>
              <p:nvPr/>
            </p:nvSpPr>
            <p:spPr>
              <a:xfrm>
                <a:off x="814491" y="4614495"/>
                <a:ext cx="8207347"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Cadre 5">
                <a:extLst>
                  <a:ext uri="{FF2B5EF4-FFF2-40B4-BE49-F238E27FC236}">
                    <a16:creationId xmlns:a16="http://schemas.microsoft.com/office/drawing/2014/main" id="{3CB2288A-8A24-DD11-9507-E5B4DB591253}"/>
                  </a:ext>
                </a:extLst>
              </p:cNvPr>
              <p:cNvSpPr/>
              <p:nvPr/>
            </p:nvSpPr>
            <p:spPr>
              <a:xfrm>
                <a:off x="814491" y="4614495"/>
                <a:ext cx="8207347" cy="1623725"/>
              </a:xfrm>
              <a:prstGeom prst="frame">
                <a:avLst>
                  <a:gd name="adj1" fmla="val 6909"/>
                </a:avLst>
              </a:prstGeom>
              <a:gradFill>
                <a:gsLst>
                  <a:gs pos="10000">
                    <a:srgbClr val="FDEFED"/>
                  </a:gs>
                  <a:gs pos="0">
                    <a:srgbClr val="F28B7A"/>
                  </a:gs>
                  <a:gs pos="100000">
                    <a:srgbClr val="F28B7A"/>
                  </a:gs>
                  <a:gs pos="90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7" name="ZoneTexte 6">
              <a:extLst>
                <a:ext uri="{FF2B5EF4-FFF2-40B4-BE49-F238E27FC236}">
                  <a16:creationId xmlns:a16="http://schemas.microsoft.com/office/drawing/2014/main" id="{3A189B35-9F44-FFE8-2988-0DA5F3746CD1}"/>
                </a:ext>
              </a:extLst>
            </p:cNvPr>
            <p:cNvSpPr txBox="1"/>
            <p:nvPr/>
          </p:nvSpPr>
          <p:spPr>
            <a:xfrm>
              <a:off x="1543276" y="1739922"/>
              <a:ext cx="8667202" cy="707886"/>
            </a:xfrm>
            <a:prstGeom prst="rect">
              <a:avLst/>
            </a:prstGeom>
            <a:noFill/>
          </p:spPr>
          <p:txBody>
            <a:bodyPr wrap="square">
              <a:spAutoFit/>
            </a:bodyPr>
            <a:lstStyle/>
            <a:p>
              <a:pPr algn="just">
                <a:buNone/>
              </a:pPr>
              <a:r>
                <a:rPr lang="fr-FR" sz="2000" dirty="0"/>
                <a:t>Sans électricité bas-carbone et compétitive, les investissements industriels risquent de se détourner de la Belgique, </a:t>
              </a:r>
              <a:r>
                <a:rPr lang="fr-BE" sz="2000" b="1" dirty="0"/>
                <a:t>mettant l’emploi en danger</a:t>
              </a:r>
              <a:r>
                <a:rPr lang="fr-BE" sz="2000" dirty="0"/>
                <a:t>.</a:t>
              </a:r>
              <a:endParaRPr lang="fr-FR" sz="2000" dirty="0"/>
            </a:p>
          </p:txBody>
        </p:sp>
      </p:grpSp>
      <p:sp>
        <p:nvSpPr>
          <p:cNvPr id="15" name="Rectangle 14">
            <a:extLst>
              <a:ext uri="{FF2B5EF4-FFF2-40B4-BE49-F238E27FC236}">
                <a16:creationId xmlns:a16="http://schemas.microsoft.com/office/drawing/2014/main" id="{54A579B0-0B38-F31B-5130-30D06FDECA79}"/>
              </a:ext>
            </a:extLst>
          </p:cNvPr>
          <p:cNvSpPr/>
          <p:nvPr/>
        </p:nvSpPr>
        <p:spPr>
          <a:xfrm>
            <a:off x="1191472" y="2136296"/>
            <a:ext cx="3156824" cy="282805"/>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5A39F8F0-29C5-FC92-8A89-D037454571EC}"/>
              </a:ext>
            </a:extLst>
          </p:cNvPr>
          <p:cNvSpPr txBox="1"/>
          <p:nvPr/>
        </p:nvSpPr>
        <p:spPr>
          <a:xfrm>
            <a:off x="1191472" y="2080773"/>
            <a:ext cx="5216620" cy="2400657"/>
          </a:xfrm>
          <a:prstGeom prst="rect">
            <a:avLst/>
          </a:prstGeom>
          <a:noFill/>
        </p:spPr>
        <p:txBody>
          <a:bodyPr wrap="square" lIns="91440" tIns="45720" rIns="91440" bIns="45720" anchor="t">
            <a:spAutoFit/>
          </a:bodyPr>
          <a:lstStyle/>
          <a:p>
            <a:pPr algn="just">
              <a:buNone/>
            </a:pPr>
            <a:r>
              <a:rPr lang="fr-FR" sz="2000" dirty="0"/>
              <a:t>22 octobre 2025 : L’usine de BASF à Anvers a annoncé la suppression d’environ 600 emplois d’ici 2028 afin de réduire ses coûts fixes d’environ 150 millions € par an. </a:t>
            </a:r>
          </a:p>
          <a:p>
            <a:pPr algn="just">
              <a:buNone/>
            </a:pPr>
            <a:endParaRPr lang="fr-FR" sz="1000" dirty="0"/>
          </a:p>
          <a:p>
            <a:pPr algn="just"/>
            <a:r>
              <a:rPr lang="fr-FR" sz="2000" dirty="0"/>
              <a:t>Un des éléments de cette restructuration est lié à la difficulté d'avoir en Belgique une énergie peu chère et décarbonée.</a:t>
            </a:r>
          </a:p>
        </p:txBody>
      </p:sp>
      <p:grpSp>
        <p:nvGrpSpPr>
          <p:cNvPr id="19" name="Groupe 18">
            <a:extLst>
              <a:ext uri="{FF2B5EF4-FFF2-40B4-BE49-F238E27FC236}">
                <a16:creationId xmlns:a16="http://schemas.microsoft.com/office/drawing/2014/main" id="{E7F742C9-99FF-3E17-26F0-BE8E6564AB0E}"/>
              </a:ext>
            </a:extLst>
          </p:cNvPr>
          <p:cNvGrpSpPr/>
          <p:nvPr/>
        </p:nvGrpSpPr>
        <p:grpSpPr>
          <a:xfrm>
            <a:off x="6895771" y="1953850"/>
            <a:ext cx="4104757" cy="2654501"/>
            <a:chOff x="7283697" y="3281369"/>
            <a:chExt cx="3689998" cy="2386281"/>
          </a:xfrm>
        </p:grpSpPr>
        <p:pic>
          <p:nvPicPr>
            <p:cNvPr id="4098" name="Picture 2">
              <a:extLst>
                <a:ext uri="{FF2B5EF4-FFF2-40B4-BE49-F238E27FC236}">
                  <a16:creationId xmlns:a16="http://schemas.microsoft.com/office/drawing/2014/main" id="{7F1F125A-23F2-7718-3053-B4FEDDCBBBF7}"/>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319" t="7229"/>
            <a:stretch>
              <a:fillRect/>
            </a:stretch>
          </p:blipFill>
          <p:spPr bwMode="auto">
            <a:xfrm>
              <a:off x="7283698" y="3281369"/>
              <a:ext cx="3689997" cy="2386281"/>
            </a:xfrm>
            <a:prstGeom prst="rect">
              <a:avLst/>
            </a:prstGeom>
            <a:noFill/>
            <a:extLst>
              <a:ext uri="{909E8E84-426E-40DD-AFC4-6F175D3DCCD1}">
                <a14:hiddenFill xmlns:a14="http://schemas.microsoft.com/office/drawing/2010/main">
                  <a:solidFill>
                    <a:srgbClr val="FFFFFF"/>
                  </a:solidFill>
                </a14:hiddenFill>
              </a:ext>
            </a:extLst>
          </p:spPr>
        </p:pic>
        <p:sp>
          <p:nvSpPr>
            <p:cNvPr id="18" name="Cadre 17">
              <a:extLst>
                <a:ext uri="{FF2B5EF4-FFF2-40B4-BE49-F238E27FC236}">
                  <a16:creationId xmlns:a16="http://schemas.microsoft.com/office/drawing/2014/main" id="{B9115661-D7C9-AB90-0518-F42C95570132}"/>
                </a:ext>
              </a:extLst>
            </p:cNvPr>
            <p:cNvSpPr/>
            <p:nvPr/>
          </p:nvSpPr>
          <p:spPr>
            <a:xfrm>
              <a:off x="7283697" y="3331283"/>
              <a:ext cx="3689996" cy="2336367"/>
            </a:xfrm>
            <a:prstGeom prst="frame">
              <a:avLst>
                <a:gd name="adj1" fmla="val 3242"/>
              </a:avLst>
            </a:prstGeom>
            <a:gradFill>
              <a:gsLst>
                <a:gs pos="38000">
                  <a:schemeClr val="bg1"/>
                </a:gs>
                <a:gs pos="0">
                  <a:srgbClr val="F28B7A"/>
                </a:gs>
                <a:gs pos="100000">
                  <a:srgbClr val="F28B7A"/>
                </a:gs>
                <a:gs pos="62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20" name="Rectangle 19">
            <a:extLst>
              <a:ext uri="{FF2B5EF4-FFF2-40B4-BE49-F238E27FC236}">
                <a16:creationId xmlns:a16="http://schemas.microsoft.com/office/drawing/2014/main" id="{ABBA7516-327F-3538-86B4-94B91C36C088}"/>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1" name="Slide Number Placeholder 6">
            <a:extLst>
              <a:ext uri="{FF2B5EF4-FFF2-40B4-BE49-F238E27FC236}">
                <a16:creationId xmlns:a16="http://schemas.microsoft.com/office/drawing/2014/main" id="{1CCA076B-4F9C-CADF-543C-0F9002335B65}"/>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21</a:t>
            </a:fld>
            <a:endParaRPr lang="en-GB" sz="1350" b="1" spc="80" noProof="0" dirty="0">
              <a:solidFill>
                <a:srgbClr val="F07D6A"/>
              </a:solidFill>
            </a:endParaRPr>
          </a:p>
        </p:txBody>
      </p:sp>
    </p:spTree>
    <p:extLst>
      <p:ext uri="{BB962C8B-B14F-4D97-AF65-F5344CB8AC3E}">
        <p14:creationId xmlns:p14="http://schemas.microsoft.com/office/powerpoint/2010/main" val="1539610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4825156-9DE0-4ACF-842C-0A2E526FFBB7}"/>
              </a:ext>
            </a:extLst>
          </p:cNvPr>
          <p:cNvSpPr txBox="1"/>
          <p:nvPr/>
        </p:nvSpPr>
        <p:spPr>
          <a:xfrm>
            <a:off x="1369456" y="226885"/>
            <a:ext cx="9453088" cy="1077218"/>
          </a:xfrm>
          <a:prstGeom prst="rect">
            <a:avLst/>
          </a:prstGeom>
          <a:noFill/>
        </p:spPr>
        <p:txBody>
          <a:bodyPr wrap="square">
            <a:spAutoFit/>
          </a:bodyPr>
          <a:lstStyle/>
          <a:p>
            <a:pPr algn="ctr"/>
            <a:r>
              <a:rPr lang="fr-FR" sz="3200" b="1" dirty="0">
                <a:latin typeface="DM Sans" pitchFamily="2" charset="0"/>
              </a:rPr>
              <a:t>L’industrie belge a besoin de beaucoup</a:t>
            </a:r>
          </a:p>
          <a:p>
            <a:pPr algn="ctr"/>
            <a:r>
              <a:rPr lang="fr-FR" sz="3200" b="1" dirty="0">
                <a:latin typeface="DM Sans" pitchFamily="2" charset="0"/>
              </a:rPr>
              <a:t>d’électricité décarbonée et bon marché (2/2)</a:t>
            </a:r>
            <a:endParaRPr lang="fr-FR" sz="3200" dirty="0"/>
          </a:p>
        </p:txBody>
      </p:sp>
      <p:sp>
        <p:nvSpPr>
          <p:cNvPr id="5" name="Rectangle 4">
            <a:extLst>
              <a:ext uri="{FF2B5EF4-FFF2-40B4-BE49-F238E27FC236}">
                <a16:creationId xmlns:a16="http://schemas.microsoft.com/office/drawing/2014/main" id="{42479F3C-AF7D-67F0-86CE-F02C0B8641A2}"/>
              </a:ext>
            </a:extLst>
          </p:cNvPr>
          <p:cNvSpPr/>
          <p:nvPr/>
        </p:nvSpPr>
        <p:spPr>
          <a:xfrm>
            <a:off x="305572" y="141096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5" name="Groupe 24">
            <a:extLst>
              <a:ext uri="{FF2B5EF4-FFF2-40B4-BE49-F238E27FC236}">
                <a16:creationId xmlns:a16="http://schemas.microsoft.com/office/drawing/2014/main" id="{75F71479-4701-3506-6D8B-A11586BDB58E}"/>
              </a:ext>
            </a:extLst>
          </p:cNvPr>
          <p:cNvGrpSpPr/>
          <p:nvPr/>
        </p:nvGrpSpPr>
        <p:grpSpPr>
          <a:xfrm>
            <a:off x="1490424" y="5205452"/>
            <a:ext cx="9211152" cy="1114257"/>
            <a:chOff x="1280161" y="1527847"/>
            <a:chExt cx="8491669" cy="1114257"/>
          </a:xfrm>
        </p:grpSpPr>
        <p:grpSp>
          <p:nvGrpSpPr>
            <p:cNvPr id="26" name="Groupe 25">
              <a:extLst>
                <a:ext uri="{FF2B5EF4-FFF2-40B4-BE49-F238E27FC236}">
                  <a16:creationId xmlns:a16="http://schemas.microsoft.com/office/drawing/2014/main" id="{EA4D75E0-06DD-857E-9A49-718BD168E422}"/>
                </a:ext>
              </a:extLst>
            </p:cNvPr>
            <p:cNvGrpSpPr/>
            <p:nvPr/>
          </p:nvGrpSpPr>
          <p:grpSpPr>
            <a:xfrm>
              <a:off x="1280161" y="1527847"/>
              <a:ext cx="8491669" cy="1114257"/>
              <a:chOff x="814491" y="4614495"/>
              <a:chExt cx="7472390" cy="1623725"/>
            </a:xfrm>
          </p:grpSpPr>
          <p:sp>
            <p:nvSpPr>
              <p:cNvPr id="28" name="Rectangle 27">
                <a:extLst>
                  <a:ext uri="{FF2B5EF4-FFF2-40B4-BE49-F238E27FC236}">
                    <a16:creationId xmlns:a16="http://schemas.microsoft.com/office/drawing/2014/main" id="{97C6C85F-9CF9-B5A3-AC88-C9EDF253766D}"/>
                  </a:ext>
                </a:extLst>
              </p:cNvPr>
              <p:cNvSpPr/>
              <p:nvPr/>
            </p:nvSpPr>
            <p:spPr>
              <a:xfrm>
                <a:off x="814491" y="4614495"/>
                <a:ext cx="7472390"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9" name="Cadre 28">
                <a:extLst>
                  <a:ext uri="{FF2B5EF4-FFF2-40B4-BE49-F238E27FC236}">
                    <a16:creationId xmlns:a16="http://schemas.microsoft.com/office/drawing/2014/main" id="{3E4320E1-79CF-6D8D-A6AC-C1662D2E7196}"/>
                  </a:ext>
                </a:extLst>
              </p:cNvPr>
              <p:cNvSpPr/>
              <p:nvPr/>
            </p:nvSpPr>
            <p:spPr>
              <a:xfrm>
                <a:off x="814491" y="4614495"/>
                <a:ext cx="7472390" cy="1623725"/>
              </a:xfrm>
              <a:prstGeom prst="frame">
                <a:avLst>
                  <a:gd name="adj1" fmla="val 7704"/>
                </a:avLst>
              </a:prstGeom>
              <a:gradFill>
                <a:gsLst>
                  <a:gs pos="11000">
                    <a:srgbClr val="FDEFED"/>
                  </a:gs>
                  <a:gs pos="0">
                    <a:srgbClr val="F28B7A"/>
                  </a:gs>
                  <a:gs pos="100000">
                    <a:srgbClr val="F28B7A"/>
                  </a:gs>
                  <a:gs pos="89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grpSp>
        <p:sp>
          <p:nvSpPr>
            <p:cNvPr id="27" name="ZoneTexte 26">
              <a:extLst>
                <a:ext uri="{FF2B5EF4-FFF2-40B4-BE49-F238E27FC236}">
                  <a16:creationId xmlns:a16="http://schemas.microsoft.com/office/drawing/2014/main" id="{6B763988-CBE3-4DFB-3A5B-F5F12353C791}"/>
                </a:ext>
              </a:extLst>
            </p:cNvPr>
            <p:cNvSpPr txBox="1"/>
            <p:nvPr/>
          </p:nvSpPr>
          <p:spPr>
            <a:xfrm>
              <a:off x="1514666" y="1731032"/>
              <a:ext cx="7994392" cy="707886"/>
            </a:xfrm>
            <a:prstGeom prst="rect">
              <a:avLst/>
            </a:prstGeom>
            <a:noFill/>
          </p:spPr>
          <p:txBody>
            <a:bodyPr wrap="square" lIns="91440" tIns="45720" rIns="91440" bIns="45720" anchor="t">
              <a:spAutoFit/>
            </a:bodyPr>
            <a:lstStyle/>
            <a:p>
              <a:pPr algn="just"/>
              <a:r>
                <a:rPr lang="fr-FR" sz="2000"/>
                <a:t>Héberger des data centers de grande capacité sur notre territoire permettrait de </a:t>
              </a:r>
              <a:r>
                <a:rPr lang="fr-FR" sz="2000" b="1"/>
                <a:t>renforcer la souveraineté numérique</a:t>
              </a:r>
              <a:r>
                <a:rPr lang="fr-FR" sz="2000"/>
                <a:t> de la Belgique.</a:t>
              </a:r>
              <a:endParaRPr lang="fr-BE" sz="2000"/>
            </a:p>
          </p:txBody>
        </p:sp>
      </p:grpSp>
      <p:sp>
        <p:nvSpPr>
          <p:cNvPr id="11" name="ZoneTexte 10">
            <a:extLst>
              <a:ext uri="{FF2B5EF4-FFF2-40B4-BE49-F238E27FC236}">
                <a16:creationId xmlns:a16="http://schemas.microsoft.com/office/drawing/2014/main" id="{D970DC4C-D203-A286-98AB-FE16AB8617C8}"/>
              </a:ext>
            </a:extLst>
          </p:cNvPr>
          <p:cNvSpPr txBox="1"/>
          <p:nvPr/>
        </p:nvSpPr>
        <p:spPr>
          <a:xfrm>
            <a:off x="1490424" y="2122543"/>
            <a:ext cx="4768136" cy="2554545"/>
          </a:xfrm>
          <a:prstGeom prst="rect">
            <a:avLst/>
          </a:prstGeom>
          <a:noFill/>
        </p:spPr>
        <p:txBody>
          <a:bodyPr wrap="square">
            <a:spAutoFit/>
          </a:bodyPr>
          <a:lstStyle/>
          <a:p>
            <a:pPr algn="just"/>
            <a:r>
              <a:rPr lang="fr-FR" sz="2000" dirty="0"/>
              <a:t>L’essor de l’IA et du cloud font des data centers les nouvelles usines de demain avec une forte demande d’électricité.</a:t>
            </a:r>
          </a:p>
          <a:p>
            <a:pPr algn="just"/>
            <a:endParaRPr lang="fr-FR" sz="1000" dirty="0"/>
          </a:p>
          <a:p>
            <a:pPr algn="just"/>
            <a:r>
              <a:rPr lang="fr-FR" sz="2000" dirty="0"/>
              <a:t>Certains projets atteignent déjà 1 GW, l’équivalent d’un réacteur nucléaire (ex. Tata Data Center, Inde).</a:t>
            </a:r>
          </a:p>
          <a:p>
            <a:pPr algn="just"/>
            <a:endParaRPr lang="fr-FR" sz="1000" dirty="0"/>
          </a:p>
        </p:txBody>
      </p:sp>
      <p:grpSp>
        <p:nvGrpSpPr>
          <p:cNvPr id="31" name="Groupe 30">
            <a:extLst>
              <a:ext uri="{FF2B5EF4-FFF2-40B4-BE49-F238E27FC236}">
                <a16:creationId xmlns:a16="http://schemas.microsoft.com/office/drawing/2014/main" id="{60096BC4-7F7A-342A-8903-CDE45F05F5DC}"/>
              </a:ext>
            </a:extLst>
          </p:cNvPr>
          <p:cNvGrpSpPr/>
          <p:nvPr/>
        </p:nvGrpSpPr>
        <p:grpSpPr>
          <a:xfrm>
            <a:off x="6882949" y="1889289"/>
            <a:ext cx="3818627" cy="3001886"/>
            <a:chOff x="7198127" y="1945049"/>
            <a:chExt cx="3818627" cy="3001886"/>
          </a:xfrm>
        </p:grpSpPr>
        <p:grpSp>
          <p:nvGrpSpPr>
            <p:cNvPr id="24" name="Groupe 23">
              <a:extLst>
                <a:ext uri="{FF2B5EF4-FFF2-40B4-BE49-F238E27FC236}">
                  <a16:creationId xmlns:a16="http://schemas.microsoft.com/office/drawing/2014/main" id="{45B81443-2CE1-CA33-58F0-105A34A0241B}"/>
                </a:ext>
              </a:extLst>
            </p:cNvPr>
            <p:cNvGrpSpPr/>
            <p:nvPr/>
          </p:nvGrpSpPr>
          <p:grpSpPr>
            <a:xfrm>
              <a:off x="7265024" y="1990467"/>
              <a:ext cx="3732273" cy="2858016"/>
              <a:chOff x="7255499" y="2304707"/>
              <a:chExt cx="3732273" cy="2858016"/>
            </a:xfrm>
          </p:grpSpPr>
          <p:pic>
            <p:nvPicPr>
              <p:cNvPr id="18434" name="Picture 2">
                <a:extLst>
                  <a:ext uri="{FF2B5EF4-FFF2-40B4-BE49-F238E27FC236}">
                    <a16:creationId xmlns:a16="http://schemas.microsoft.com/office/drawing/2014/main" id="{77FFDF2B-5C37-D867-E1A2-E5819FF570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097"/>
              <a:stretch>
                <a:fillRect/>
              </a:stretch>
            </p:blipFill>
            <p:spPr bwMode="auto">
              <a:xfrm>
                <a:off x="7255499" y="2304707"/>
                <a:ext cx="3732273" cy="1798847"/>
              </a:xfrm>
              <a:prstGeom prst="rect">
                <a:avLst/>
              </a:prstGeom>
              <a:noFill/>
              <a:extLst>
                <a:ext uri="{909E8E84-426E-40DD-AFC4-6F175D3DCCD1}">
                  <a14:hiddenFill xmlns:a14="http://schemas.microsoft.com/office/drawing/2010/main">
                    <a:solidFill>
                      <a:srgbClr val="FFFFFF"/>
                    </a:solidFill>
                  </a14:hiddenFill>
                </a:ext>
              </a:extLst>
            </p:spPr>
          </p:pic>
          <p:pic>
            <p:nvPicPr>
              <p:cNvPr id="23" name="Image 22">
                <a:extLst>
                  <a:ext uri="{FF2B5EF4-FFF2-40B4-BE49-F238E27FC236}">
                    <a16:creationId xmlns:a16="http://schemas.microsoft.com/office/drawing/2014/main" id="{5BF3511B-5D7D-F1A5-378C-C7D35A6B935C}"/>
                  </a:ext>
                </a:extLst>
              </p:cNvPr>
              <p:cNvPicPr>
                <a:picLocks noChangeAspect="1"/>
              </p:cNvPicPr>
              <p:nvPr/>
            </p:nvPicPr>
            <p:blipFill>
              <a:blip r:embed="rId3"/>
              <a:stretch>
                <a:fillRect/>
              </a:stretch>
            </p:blipFill>
            <p:spPr>
              <a:xfrm>
                <a:off x="7332107" y="4116238"/>
                <a:ext cx="3516786" cy="1046485"/>
              </a:xfrm>
              <a:prstGeom prst="rect">
                <a:avLst/>
              </a:prstGeom>
            </p:spPr>
          </p:pic>
        </p:grpSp>
        <p:sp>
          <p:nvSpPr>
            <p:cNvPr id="30" name="Cadre 29">
              <a:extLst>
                <a:ext uri="{FF2B5EF4-FFF2-40B4-BE49-F238E27FC236}">
                  <a16:creationId xmlns:a16="http://schemas.microsoft.com/office/drawing/2014/main" id="{8A3AEF26-4B1E-BAED-2DDD-BD34053183B4}"/>
                </a:ext>
              </a:extLst>
            </p:cNvPr>
            <p:cNvSpPr/>
            <p:nvPr/>
          </p:nvSpPr>
          <p:spPr>
            <a:xfrm>
              <a:off x="7198127" y="1945049"/>
              <a:ext cx="3818627" cy="3001886"/>
            </a:xfrm>
            <a:prstGeom prst="frame">
              <a:avLst>
                <a:gd name="adj1" fmla="val 2749"/>
              </a:avLst>
            </a:prstGeom>
            <a:gradFill>
              <a:gsLst>
                <a:gs pos="44000">
                  <a:schemeClr val="bg1"/>
                </a:gs>
                <a:gs pos="0">
                  <a:srgbClr val="F28B7A"/>
                </a:gs>
                <a:gs pos="100000">
                  <a:srgbClr val="F28B7A"/>
                </a:gs>
                <a:gs pos="56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33" name="Rectangle 32">
            <a:extLst>
              <a:ext uri="{FF2B5EF4-FFF2-40B4-BE49-F238E27FC236}">
                <a16:creationId xmlns:a16="http://schemas.microsoft.com/office/drawing/2014/main" id="{5F2C3DAF-A6AE-6FBA-DA72-45AFA47177C5}"/>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34" name="Slide Number Placeholder 6">
            <a:extLst>
              <a:ext uri="{FF2B5EF4-FFF2-40B4-BE49-F238E27FC236}">
                <a16:creationId xmlns:a16="http://schemas.microsoft.com/office/drawing/2014/main" id="{7B367EA2-2757-CE56-FEB4-30825D6F6E40}"/>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22</a:t>
            </a:fld>
            <a:endParaRPr lang="en-GB" sz="1350" b="1" spc="80" noProof="0" dirty="0">
              <a:solidFill>
                <a:srgbClr val="F07D6A"/>
              </a:solidFill>
            </a:endParaRPr>
          </a:p>
        </p:txBody>
      </p:sp>
    </p:spTree>
    <p:extLst>
      <p:ext uri="{BB962C8B-B14F-4D97-AF65-F5344CB8AC3E}">
        <p14:creationId xmlns:p14="http://schemas.microsoft.com/office/powerpoint/2010/main" val="4073524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F1DEBBB5-790D-69D2-5E3B-CCE7A6C105A0}"/>
              </a:ext>
            </a:extLst>
          </p:cNvPr>
          <p:cNvSpPr txBox="1"/>
          <p:nvPr/>
        </p:nvSpPr>
        <p:spPr>
          <a:xfrm>
            <a:off x="751332" y="179353"/>
            <a:ext cx="10689335" cy="1077218"/>
          </a:xfrm>
          <a:prstGeom prst="rect">
            <a:avLst/>
          </a:prstGeom>
          <a:noFill/>
        </p:spPr>
        <p:txBody>
          <a:bodyPr wrap="square">
            <a:spAutoFit/>
          </a:bodyPr>
          <a:lstStyle/>
          <a:p>
            <a:pPr algn="ctr"/>
            <a:r>
              <a:rPr lang="fr-FR" sz="3200" b="1" dirty="0"/>
              <a:t>Une énergie bas-carbone et abondante pour préserver l’activité industrielle en Belgique</a:t>
            </a:r>
          </a:p>
        </p:txBody>
      </p:sp>
      <p:sp>
        <p:nvSpPr>
          <p:cNvPr id="11" name="Rectangle 10">
            <a:extLst>
              <a:ext uri="{FF2B5EF4-FFF2-40B4-BE49-F238E27FC236}">
                <a16:creationId xmlns:a16="http://schemas.microsoft.com/office/drawing/2014/main" id="{3BA0E3C4-EB64-85C7-BE9D-ABBD78F2B716}"/>
              </a:ext>
            </a:extLst>
          </p:cNvPr>
          <p:cNvSpPr/>
          <p:nvPr/>
        </p:nvSpPr>
        <p:spPr>
          <a:xfrm>
            <a:off x="1357755" y="1325477"/>
            <a:ext cx="9476490" cy="112209"/>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a16="http://schemas.microsoft.com/office/drawing/2014/main" id="{0F59FEE8-5FC8-8BFE-B1DD-3AC768A51A01}"/>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32" name="Slide Number Placeholder 6">
            <a:extLst>
              <a:ext uri="{FF2B5EF4-FFF2-40B4-BE49-F238E27FC236}">
                <a16:creationId xmlns:a16="http://schemas.microsoft.com/office/drawing/2014/main" id="{74674760-BACD-7704-DBB1-76840B5BE9DA}"/>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23</a:t>
            </a:fld>
            <a:endParaRPr lang="en-GB" sz="1350" b="1" spc="80" noProof="0" dirty="0">
              <a:solidFill>
                <a:srgbClr val="F07D6A"/>
              </a:solidFill>
            </a:endParaRPr>
          </a:p>
        </p:txBody>
      </p:sp>
      <p:sp>
        <p:nvSpPr>
          <p:cNvPr id="34" name="ZoneTexte 33">
            <a:extLst>
              <a:ext uri="{FF2B5EF4-FFF2-40B4-BE49-F238E27FC236}">
                <a16:creationId xmlns:a16="http://schemas.microsoft.com/office/drawing/2014/main" id="{A7EEAC32-8332-E7CF-13C4-2AB819327864}"/>
              </a:ext>
            </a:extLst>
          </p:cNvPr>
          <p:cNvSpPr txBox="1"/>
          <p:nvPr/>
        </p:nvSpPr>
        <p:spPr>
          <a:xfrm>
            <a:off x="1598812" y="2251872"/>
            <a:ext cx="8994373" cy="3677930"/>
          </a:xfrm>
          <a:prstGeom prst="rect">
            <a:avLst/>
          </a:prstGeom>
          <a:noFill/>
        </p:spPr>
        <p:txBody>
          <a:bodyPr wrap="square" lIns="91440" tIns="45720" rIns="91440" bIns="45720" anchor="t">
            <a:spAutoFit/>
          </a:bodyPr>
          <a:lstStyle/>
          <a:p>
            <a:pPr algn="just">
              <a:buNone/>
            </a:pPr>
            <a:r>
              <a:rPr lang="fr-FR" sz="2000" dirty="0"/>
              <a:t>Cette électricité bas-carbone et abondante devra provenir :</a:t>
            </a:r>
          </a:p>
          <a:p>
            <a:pPr algn="just">
              <a:buNone/>
            </a:pPr>
            <a:endParaRPr lang="fr-FR" sz="1000" dirty="0"/>
          </a:p>
          <a:p>
            <a:pPr marL="514350" indent="-514350" algn="just">
              <a:buAutoNum type="romanLcParenBoth"/>
            </a:pPr>
            <a:r>
              <a:rPr lang="fr-FR" sz="2000" dirty="0"/>
              <a:t>de nouveaux réacteurs nucléaires ;</a:t>
            </a:r>
          </a:p>
          <a:p>
            <a:pPr marL="514350" indent="-514350" algn="just">
              <a:buAutoNum type="romanLcParenBoth"/>
            </a:pPr>
            <a:endParaRPr lang="fr-FR" sz="1000" dirty="0"/>
          </a:p>
          <a:p>
            <a:pPr marL="514350" indent="-514350" algn="just">
              <a:buAutoNum type="romanLcParenBoth"/>
            </a:pPr>
            <a:r>
              <a:rPr lang="fr-FR" sz="2000" dirty="0"/>
              <a:t>de la prolongation des réacteurs nucléaires existants ;</a:t>
            </a:r>
          </a:p>
          <a:p>
            <a:pPr marL="514350" indent="-514350" algn="just">
              <a:buAutoNum type="romanLcParenBoth"/>
            </a:pPr>
            <a:endParaRPr lang="fr-FR" sz="1000" dirty="0"/>
          </a:p>
          <a:p>
            <a:pPr marL="514350" indent="-514350" algn="just">
              <a:buAutoNum type="romanLcParenBoth"/>
            </a:pPr>
            <a:r>
              <a:rPr lang="fr-FR" sz="2000" dirty="0"/>
              <a:t>du déploiement du photovoltaïque et de l'éolien onshore en Belgique ;</a:t>
            </a:r>
          </a:p>
          <a:p>
            <a:pPr marL="514350" indent="-514350" algn="just">
              <a:buAutoNum type="romanLcParenBoth"/>
            </a:pPr>
            <a:endParaRPr lang="fr-FR" sz="1000" dirty="0"/>
          </a:p>
          <a:p>
            <a:pPr marL="514350" indent="-514350" algn="just">
              <a:buAutoNum type="romanLcParenBoth"/>
            </a:pPr>
            <a:endParaRPr lang="fr-FR" sz="300" dirty="0"/>
          </a:p>
          <a:p>
            <a:pPr marL="514350" indent="-514350" algn="just">
              <a:buAutoNum type="romanLcParenBoth"/>
            </a:pPr>
            <a:r>
              <a:rPr lang="fr-FR" sz="2000" dirty="0"/>
              <a:t>du développement massif de l’éolien offshore ;</a:t>
            </a:r>
          </a:p>
          <a:p>
            <a:pPr marL="514350" indent="-514350" algn="just">
              <a:buAutoNum type="romanLcParenBoth"/>
            </a:pPr>
            <a:endParaRPr lang="fr-FR" sz="1000" dirty="0"/>
          </a:p>
          <a:p>
            <a:pPr marL="514350" indent="-514350" algn="just">
              <a:buAutoNum type="romanLcParenBoth"/>
            </a:pPr>
            <a:r>
              <a:rPr lang="fr-FR" sz="2000" dirty="0"/>
              <a:t>de l’importation d’électricité renouvelable étrangère.</a:t>
            </a:r>
          </a:p>
          <a:p>
            <a:pPr marL="514350" indent="-514350" algn="just">
              <a:buAutoNum type="romanLcParenBoth"/>
            </a:pPr>
            <a:endParaRPr lang="fr-FR" sz="2000" dirty="0"/>
          </a:p>
          <a:p>
            <a:pPr algn="just"/>
            <a:r>
              <a:rPr lang="fr-FR" sz="2000" dirty="0"/>
              <a:t>Ces projets devront être maîtrisés afin de garantir des prix compétitifs pour l’économie belge.</a:t>
            </a:r>
          </a:p>
        </p:txBody>
      </p:sp>
    </p:spTree>
    <p:extLst>
      <p:ext uri="{BB962C8B-B14F-4D97-AF65-F5344CB8AC3E}">
        <p14:creationId xmlns:p14="http://schemas.microsoft.com/office/powerpoint/2010/main" val="1959159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850296-656C-0D21-8BBE-BD20858B8DCC}"/>
              </a:ext>
            </a:extLst>
          </p:cNvPr>
          <p:cNvSpPr/>
          <p:nvPr/>
        </p:nvSpPr>
        <p:spPr>
          <a:xfrm>
            <a:off x="546570" y="5382641"/>
            <a:ext cx="5542804" cy="317926"/>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8E0D6BAA-2A5D-838A-56DA-FC606BEFF8A2}"/>
              </a:ext>
            </a:extLst>
          </p:cNvPr>
          <p:cNvSpPr/>
          <p:nvPr/>
        </p:nvSpPr>
        <p:spPr>
          <a:xfrm>
            <a:off x="546570" y="3732181"/>
            <a:ext cx="5542804" cy="317926"/>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CEB43A0C-7F3F-5585-54F7-FF714AD54988}"/>
              </a:ext>
            </a:extLst>
          </p:cNvPr>
          <p:cNvSpPr/>
          <p:nvPr/>
        </p:nvSpPr>
        <p:spPr>
          <a:xfrm>
            <a:off x="546570" y="2065367"/>
            <a:ext cx="5542804" cy="317926"/>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2D0DC9D8-F15C-8676-840A-C109AF928F13}"/>
              </a:ext>
            </a:extLst>
          </p:cNvPr>
          <p:cNvSpPr txBox="1"/>
          <p:nvPr/>
        </p:nvSpPr>
        <p:spPr>
          <a:xfrm>
            <a:off x="1554583" y="180504"/>
            <a:ext cx="9082829" cy="1077218"/>
          </a:xfrm>
          <a:prstGeom prst="rect">
            <a:avLst/>
          </a:prstGeom>
          <a:noFill/>
        </p:spPr>
        <p:txBody>
          <a:bodyPr wrap="square" lIns="91440" tIns="45720" rIns="91440" bIns="45720" anchor="t">
            <a:spAutoFit/>
          </a:bodyPr>
          <a:lstStyle/>
          <a:p>
            <a:pPr algn="ctr"/>
            <a:r>
              <a:rPr lang="fr-FR" sz="3200" b="1" dirty="0"/>
              <a:t>De nombreuses actions d’Elia Group pour une électricité bas-carbone et abondante</a:t>
            </a:r>
          </a:p>
        </p:txBody>
      </p:sp>
      <p:sp>
        <p:nvSpPr>
          <p:cNvPr id="6" name="Rectangle 5">
            <a:extLst>
              <a:ext uri="{FF2B5EF4-FFF2-40B4-BE49-F238E27FC236}">
                <a16:creationId xmlns:a16="http://schemas.microsoft.com/office/drawing/2014/main" id="{C1A953F3-7151-12FF-6F06-BEB78B6D5AC6}"/>
              </a:ext>
            </a:extLst>
          </p:cNvPr>
          <p:cNvSpPr/>
          <p:nvPr/>
        </p:nvSpPr>
        <p:spPr>
          <a:xfrm>
            <a:off x="1357755" y="1325477"/>
            <a:ext cx="9476490" cy="112209"/>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C4F14E86-D33D-6968-D8E8-0EF70BEAE67F}"/>
              </a:ext>
            </a:extLst>
          </p:cNvPr>
          <p:cNvSpPr txBox="1"/>
          <p:nvPr/>
        </p:nvSpPr>
        <p:spPr>
          <a:xfrm>
            <a:off x="507658" y="1577158"/>
            <a:ext cx="11163426" cy="5232202"/>
          </a:xfrm>
          <a:prstGeom prst="rect">
            <a:avLst/>
          </a:prstGeom>
          <a:noFill/>
        </p:spPr>
        <p:txBody>
          <a:bodyPr wrap="square" lIns="91440" tIns="45720" rIns="91440" bIns="45720" anchor="t">
            <a:spAutoFit/>
          </a:bodyPr>
          <a:lstStyle/>
          <a:p>
            <a:pPr algn="just"/>
            <a:r>
              <a:rPr lang="fr-FR" sz="2000" dirty="0"/>
              <a:t>Elia Group accompagne activement ce mouvement. Quelques exemples : </a:t>
            </a:r>
          </a:p>
          <a:p>
            <a:pPr algn="just">
              <a:buNone/>
            </a:pPr>
            <a:endParaRPr lang="fr-FR" sz="1000" dirty="0"/>
          </a:p>
          <a:p>
            <a:pPr algn="just"/>
            <a:r>
              <a:rPr lang="fr-FR" sz="2000" b="1" dirty="0"/>
              <a:t> Renforcement du réseau existant avec des lignes HTLS</a:t>
            </a:r>
          </a:p>
          <a:p>
            <a:pPr algn="just"/>
            <a:endParaRPr lang="fr-FR" sz="300" dirty="0"/>
          </a:p>
          <a:p>
            <a:pPr algn="just"/>
            <a:r>
              <a:rPr lang="fr-FR" sz="1900" dirty="0"/>
              <a:t>Les lignes HTLS (</a:t>
            </a:r>
            <a:r>
              <a:rPr lang="fr-FR" sz="1900" i="1" dirty="0"/>
              <a:t>High </a:t>
            </a:r>
            <a:r>
              <a:rPr lang="fr-FR" sz="1900" i="1" dirty="0" err="1"/>
              <a:t>Temperature</a:t>
            </a:r>
            <a:r>
              <a:rPr lang="fr-FR" sz="1900" i="1" dirty="0"/>
              <a:t> Low </a:t>
            </a:r>
            <a:r>
              <a:rPr lang="fr-FR" sz="1900" i="1" dirty="0" err="1"/>
              <a:t>Sag</a:t>
            </a:r>
            <a:r>
              <a:rPr lang="fr-FR" sz="1900" dirty="0"/>
              <a:t>) permettent d’augmenter la capacité de transport d’électricité sans construire de nouveaux corridors électriques. Ces conducteurs sont essentiels pour alimenter les nouvelles charges électriques et pour prolonger le nucléaire tout en intégrant davantage d’énergies renouvelables.</a:t>
            </a:r>
          </a:p>
          <a:p>
            <a:pPr algn="just"/>
            <a:endParaRPr lang="fr-FR" sz="1000" dirty="0"/>
          </a:p>
          <a:p>
            <a:pPr algn="just"/>
            <a:r>
              <a:rPr lang="fr-FR" sz="2000" b="1" dirty="0"/>
              <a:t> Nouvelles interconnexions HVDC</a:t>
            </a:r>
          </a:p>
          <a:p>
            <a:pPr algn="just"/>
            <a:endParaRPr lang="fr-FR" sz="300" dirty="0"/>
          </a:p>
          <a:p>
            <a:pPr algn="just"/>
            <a:r>
              <a:rPr lang="fr-FR" sz="1900" dirty="0"/>
              <a:t>Elia Group développe de nouvelles liaisons HVDC. Parmi ces dernières, </a:t>
            </a:r>
            <a:r>
              <a:rPr lang="fr-FR" sz="1900" dirty="0" err="1"/>
              <a:t>Alegro</a:t>
            </a:r>
            <a:r>
              <a:rPr lang="fr-FR" sz="1900" dirty="0"/>
              <a:t>, la première interconnexion HVDC entre la Belgique et l’Allemagne, facilite les échanges d’électricité avec le réseau de 50Hertz, ce qui permet de faire redescendre vers la Belgique plus d'électricité produite par les éoliennes de la mer Baltique.</a:t>
            </a:r>
          </a:p>
          <a:p>
            <a:pPr algn="just"/>
            <a:endParaRPr lang="fr-FR" sz="1000" b="1" dirty="0"/>
          </a:p>
          <a:p>
            <a:pPr algn="just"/>
            <a:r>
              <a:rPr lang="fr-FR" sz="2000" b="1" dirty="0"/>
              <a:t> Réseau offshore ambitieux</a:t>
            </a:r>
          </a:p>
          <a:p>
            <a:pPr algn="just"/>
            <a:endParaRPr lang="fr-FR" sz="300" dirty="0"/>
          </a:p>
          <a:p>
            <a:pPr algn="just"/>
            <a:r>
              <a:rPr lang="fr-FR" sz="1900" dirty="0"/>
              <a:t>A titre d'exemple, ELIA construit l’île énergétique Princesse Élisabeth qui consiste en une plateforme en mer du Nord à laquelle sera connecté 3,5 GW d’éolien offshore. Elle pourra aussi servir à terme de nœud d’interconnexion entre la Belgique, le Royaume-Uni et le Danemark.</a:t>
            </a:r>
          </a:p>
        </p:txBody>
      </p:sp>
      <p:sp>
        <p:nvSpPr>
          <p:cNvPr id="11" name="Rectangle 10">
            <a:extLst>
              <a:ext uri="{FF2B5EF4-FFF2-40B4-BE49-F238E27FC236}">
                <a16:creationId xmlns:a16="http://schemas.microsoft.com/office/drawing/2014/main" id="{452D0BD8-1873-A1F5-469E-FF4A0DF2AC22}"/>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2" name="Slide Number Placeholder 6">
            <a:extLst>
              <a:ext uri="{FF2B5EF4-FFF2-40B4-BE49-F238E27FC236}">
                <a16:creationId xmlns:a16="http://schemas.microsoft.com/office/drawing/2014/main" id="{45B52AC8-8A1A-E648-557E-B15CE99CDDD5}"/>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24</a:t>
            </a:fld>
            <a:endParaRPr lang="en-GB" sz="1350" b="1" spc="80" noProof="0" dirty="0">
              <a:solidFill>
                <a:srgbClr val="F07D6A"/>
              </a:solidFill>
            </a:endParaRPr>
          </a:p>
        </p:txBody>
      </p:sp>
    </p:spTree>
    <p:extLst>
      <p:ext uri="{BB962C8B-B14F-4D97-AF65-F5344CB8AC3E}">
        <p14:creationId xmlns:p14="http://schemas.microsoft.com/office/powerpoint/2010/main" val="3598854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ZoneTexte 19">
            <a:extLst>
              <a:ext uri="{FF2B5EF4-FFF2-40B4-BE49-F238E27FC236}">
                <a16:creationId xmlns:a16="http://schemas.microsoft.com/office/drawing/2014/main" id="{F8A1C118-44E2-0FD4-23D6-96C38B174BFA}"/>
              </a:ext>
            </a:extLst>
          </p:cNvPr>
          <p:cNvSpPr txBox="1"/>
          <p:nvPr/>
        </p:nvSpPr>
        <p:spPr>
          <a:xfrm>
            <a:off x="921023" y="2208476"/>
            <a:ext cx="5995345" cy="3785652"/>
          </a:xfrm>
          <a:prstGeom prst="rect">
            <a:avLst/>
          </a:prstGeom>
          <a:noFill/>
        </p:spPr>
        <p:txBody>
          <a:bodyPr wrap="square">
            <a:spAutoFit/>
          </a:bodyPr>
          <a:lstStyle/>
          <a:p>
            <a:pPr algn="just"/>
            <a:r>
              <a:rPr lang="fr-FR" sz="2000" dirty="0"/>
              <a:t>L’île Princesse Élisabeth préfigure la mise en place de méga-réseaux électriques offshore destinés à collecter et redistribuer l’électricité issue de l’éolien offshore.</a:t>
            </a:r>
          </a:p>
          <a:p>
            <a:pPr algn="just"/>
            <a:endParaRPr lang="fr-FR" sz="1000" dirty="0"/>
          </a:p>
          <a:p>
            <a:pPr algn="just"/>
            <a:r>
              <a:rPr lang="fr-FR" sz="2000" dirty="0"/>
              <a:t>Le projet North </a:t>
            </a:r>
            <a:r>
              <a:rPr lang="fr-FR" sz="2000" dirty="0" err="1"/>
              <a:t>Sea</a:t>
            </a:r>
            <a:r>
              <a:rPr lang="fr-FR" sz="2000" dirty="0"/>
              <a:t> Wind Power Hub (NSWPH) prévoit un potentiel d’environ 400 GW d’éolien offshore à l’horizon 2040 dans la mer du Nord.</a:t>
            </a:r>
          </a:p>
          <a:p>
            <a:pPr algn="just"/>
            <a:endParaRPr lang="fr-FR" sz="1000" dirty="0"/>
          </a:p>
          <a:p>
            <a:pPr algn="just"/>
            <a:r>
              <a:rPr lang="fr-FR" sz="2000" dirty="0"/>
              <a:t>Ces infrastructures s’appuieront sur des réseaux multi-terminaux HVDC, interconnectant plusieurs pays et permettant des échanges d’électricité à grande échelle.</a:t>
            </a:r>
          </a:p>
        </p:txBody>
      </p:sp>
      <p:grpSp>
        <p:nvGrpSpPr>
          <p:cNvPr id="6" name="Groupe 5">
            <a:extLst>
              <a:ext uri="{FF2B5EF4-FFF2-40B4-BE49-F238E27FC236}">
                <a16:creationId xmlns:a16="http://schemas.microsoft.com/office/drawing/2014/main" id="{F5694484-79AE-1F7E-5F6E-D41623437C7F}"/>
              </a:ext>
            </a:extLst>
          </p:cNvPr>
          <p:cNvGrpSpPr/>
          <p:nvPr/>
        </p:nvGrpSpPr>
        <p:grpSpPr>
          <a:xfrm>
            <a:off x="7421828" y="1908086"/>
            <a:ext cx="3696888" cy="4386435"/>
            <a:chOff x="6745272" y="1944238"/>
            <a:chExt cx="3696888" cy="4386435"/>
          </a:xfrm>
        </p:grpSpPr>
        <p:pic>
          <p:nvPicPr>
            <p:cNvPr id="3" name="Image 2">
              <a:extLst>
                <a:ext uri="{FF2B5EF4-FFF2-40B4-BE49-F238E27FC236}">
                  <a16:creationId xmlns:a16="http://schemas.microsoft.com/office/drawing/2014/main" id="{69B01EAD-A282-84DA-4DFA-B821D8EA0439}"/>
                </a:ext>
              </a:extLst>
            </p:cNvPr>
            <p:cNvPicPr>
              <a:picLocks noChangeAspect="1"/>
            </p:cNvPicPr>
            <p:nvPr/>
          </p:nvPicPr>
          <p:blipFill>
            <a:blip r:embed="rId3"/>
            <a:stretch>
              <a:fillRect/>
            </a:stretch>
          </p:blipFill>
          <p:spPr>
            <a:xfrm>
              <a:off x="6821588" y="2013422"/>
              <a:ext cx="3556794" cy="4248065"/>
            </a:xfrm>
            <a:prstGeom prst="rect">
              <a:avLst/>
            </a:prstGeom>
          </p:spPr>
        </p:pic>
        <p:sp>
          <p:nvSpPr>
            <p:cNvPr id="21" name="Cadre 20">
              <a:extLst>
                <a:ext uri="{FF2B5EF4-FFF2-40B4-BE49-F238E27FC236}">
                  <a16:creationId xmlns:a16="http://schemas.microsoft.com/office/drawing/2014/main" id="{CEC51299-DBF9-1C4F-DCC0-700B7F634C6A}"/>
                </a:ext>
              </a:extLst>
            </p:cNvPr>
            <p:cNvSpPr/>
            <p:nvPr/>
          </p:nvSpPr>
          <p:spPr>
            <a:xfrm>
              <a:off x="6745272" y="1944238"/>
              <a:ext cx="3696888" cy="4386435"/>
            </a:xfrm>
            <a:prstGeom prst="frame">
              <a:avLst>
                <a:gd name="adj1" fmla="val 1786"/>
              </a:avLst>
            </a:prstGeom>
            <a:gradFill>
              <a:gsLst>
                <a:gs pos="45000">
                  <a:schemeClr val="bg1"/>
                </a:gs>
                <a:gs pos="0">
                  <a:srgbClr val="F28B7A"/>
                </a:gs>
                <a:gs pos="100000">
                  <a:srgbClr val="F28B7A"/>
                </a:gs>
                <a:gs pos="55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4" name="ZoneTexte 3">
            <a:extLst>
              <a:ext uri="{FF2B5EF4-FFF2-40B4-BE49-F238E27FC236}">
                <a16:creationId xmlns:a16="http://schemas.microsoft.com/office/drawing/2014/main" id="{5A487872-D835-ED82-F6EE-B5A56216FB67}"/>
              </a:ext>
            </a:extLst>
          </p:cNvPr>
          <p:cNvSpPr txBox="1"/>
          <p:nvPr/>
        </p:nvSpPr>
        <p:spPr>
          <a:xfrm>
            <a:off x="2019384" y="169795"/>
            <a:ext cx="8153232" cy="1077218"/>
          </a:xfrm>
          <a:prstGeom prst="rect">
            <a:avLst/>
          </a:prstGeom>
          <a:noFill/>
        </p:spPr>
        <p:txBody>
          <a:bodyPr wrap="square">
            <a:spAutoFit/>
          </a:bodyPr>
          <a:lstStyle/>
          <a:p>
            <a:pPr algn="ctr">
              <a:buNone/>
            </a:pPr>
            <a:r>
              <a:rPr lang="fr-FR" sz="3200" b="1" dirty="0"/>
              <a:t>Des méga-réseaux électriques en mer pour collecter l’énergie offshore</a:t>
            </a:r>
          </a:p>
        </p:txBody>
      </p:sp>
      <p:sp>
        <p:nvSpPr>
          <p:cNvPr id="5" name="Rectangle 4">
            <a:extLst>
              <a:ext uri="{FF2B5EF4-FFF2-40B4-BE49-F238E27FC236}">
                <a16:creationId xmlns:a16="http://schemas.microsoft.com/office/drawing/2014/main" id="{346CA3AC-ADC6-BD2E-4EC7-25E5C9456CCA}"/>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9E367807-C290-0D17-F16F-2F1E07EB9F17}"/>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8" name="Slide Number Placeholder 6">
            <a:extLst>
              <a:ext uri="{FF2B5EF4-FFF2-40B4-BE49-F238E27FC236}">
                <a16:creationId xmlns:a16="http://schemas.microsoft.com/office/drawing/2014/main" id="{24C591C4-F2C0-6CB1-F1B6-F950820A3700}"/>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25</a:t>
            </a:fld>
            <a:endParaRPr lang="en-GB" sz="1350" b="1" spc="80" noProof="0" dirty="0">
              <a:solidFill>
                <a:srgbClr val="F07D6A"/>
              </a:solidFill>
            </a:endParaRPr>
          </a:p>
        </p:txBody>
      </p:sp>
    </p:spTree>
    <p:extLst>
      <p:ext uri="{BB962C8B-B14F-4D97-AF65-F5344CB8AC3E}">
        <p14:creationId xmlns:p14="http://schemas.microsoft.com/office/powerpoint/2010/main" val="3957510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C171A4DB-182A-17A6-CE41-2AE4B93FC25C}"/>
              </a:ext>
            </a:extLst>
          </p:cNvPr>
          <p:cNvSpPr txBox="1"/>
          <p:nvPr/>
        </p:nvSpPr>
        <p:spPr>
          <a:xfrm>
            <a:off x="2019384" y="169795"/>
            <a:ext cx="8153232" cy="1077218"/>
          </a:xfrm>
          <a:prstGeom prst="rect">
            <a:avLst/>
          </a:prstGeom>
          <a:noFill/>
        </p:spPr>
        <p:txBody>
          <a:bodyPr wrap="square">
            <a:spAutoFit/>
          </a:bodyPr>
          <a:lstStyle/>
          <a:p>
            <a:pPr algn="ctr"/>
            <a:r>
              <a:rPr lang="fr-FR" sz="3200" b="1" dirty="0">
                <a:latin typeface="DM Sans" pitchFamily="2" charset="0"/>
              </a:rPr>
              <a:t>Des câbles toujours plus longs</a:t>
            </a:r>
          </a:p>
          <a:p>
            <a:pPr algn="ctr"/>
            <a:r>
              <a:rPr lang="fr-FR" sz="3200" b="1" dirty="0">
                <a:latin typeface="DM Sans" pitchFamily="2" charset="0"/>
              </a:rPr>
              <a:t>pour relier les régions du monde (1/3)</a:t>
            </a:r>
            <a:endParaRPr lang="fr-FR" sz="3200" dirty="0"/>
          </a:p>
        </p:txBody>
      </p:sp>
      <p:sp>
        <p:nvSpPr>
          <p:cNvPr id="13" name="Rectangle 12">
            <a:extLst>
              <a:ext uri="{FF2B5EF4-FFF2-40B4-BE49-F238E27FC236}">
                <a16:creationId xmlns:a16="http://schemas.microsoft.com/office/drawing/2014/main" id="{23AFD7BD-E9AC-78FD-7BDC-0ABC34CAA0DF}"/>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0" name="Groupe 19">
            <a:extLst>
              <a:ext uri="{FF2B5EF4-FFF2-40B4-BE49-F238E27FC236}">
                <a16:creationId xmlns:a16="http://schemas.microsoft.com/office/drawing/2014/main" id="{29D4A218-764D-C37D-1D0C-8655627B966E}"/>
              </a:ext>
            </a:extLst>
          </p:cNvPr>
          <p:cNvGrpSpPr/>
          <p:nvPr/>
        </p:nvGrpSpPr>
        <p:grpSpPr>
          <a:xfrm>
            <a:off x="1245045" y="3018328"/>
            <a:ext cx="9701909" cy="3285214"/>
            <a:chOff x="1310326" y="2533454"/>
            <a:chExt cx="9701909" cy="3285214"/>
          </a:xfrm>
        </p:grpSpPr>
        <p:sp>
          <p:nvSpPr>
            <p:cNvPr id="8" name="Rectangle 7">
              <a:extLst>
                <a:ext uri="{FF2B5EF4-FFF2-40B4-BE49-F238E27FC236}">
                  <a16:creationId xmlns:a16="http://schemas.microsoft.com/office/drawing/2014/main" id="{9988A14C-6795-9EA6-35F0-3232571FBD46}"/>
                </a:ext>
              </a:extLst>
            </p:cNvPr>
            <p:cNvSpPr/>
            <p:nvPr/>
          </p:nvSpPr>
          <p:spPr>
            <a:xfrm>
              <a:off x="1310326" y="2533454"/>
              <a:ext cx="9701909" cy="3285214"/>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pic>
          <p:nvPicPr>
            <p:cNvPr id="29698" name="Picture 2" descr="The proposed Sun Cable project would see a subsea cable stretch from Darwin to Singapore.">
              <a:extLst>
                <a:ext uri="{FF2B5EF4-FFF2-40B4-BE49-F238E27FC236}">
                  <a16:creationId xmlns:a16="http://schemas.microsoft.com/office/drawing/2014/main" id="{EC019295-B47A-1E7F-7119-CFB08BD8FA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0679"/>
            <a:stretch>
              <a:fillRect/>
            </a:stretch>
          </p:blipFill>
          <p:spPr bwMode="auto">
            <a:xfrm>
              <a:off x="5929994" y="2569874"/>
              <a:ext cx="5082241" cy="321237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1A19C4B-E7B0-67C6-309E-CEF8AC033231}"/>
                </a:ext>
              </a:extLst>
            </p:cNvPr>
            <p:cNvSpPr txBox="1"/>
            <p:nvPr/>
          </p:nvSpPr>
          <p:spPr>
            <a:xfrm>
              <a:off x="1575722" y="3213168"/>
              <a:ext cx="4088876" cy="400110"/>
            </a:xfrm>
            <a:prstGeom prst="rect">
              <a:avLst/>
            </a:prstGeom>
            <a:noFill/>
          </p:spPr>
          <p:txBody>
            <a:bodyPr wrap="square">
              <a:spAutoFit/>
            </a:bodyPr>
            <a:lstStyle/>
            <a:p>
              <a:pPr algn="just"/>
              <a:r>
                <a:rPr lang="fr-FR" sz="2000" dirty="0"/>
                <a:t>Sun Cable : </a:t>
              </a:r>
              <a:r>
                <a:rPr lang="fr-FR" sz="2000" b="1" dirty="0"/>
                <a:t>4 200 km</a:t>
              </a:r>
              <a:r>
                <a:rPr lang="fr-FR" sz="2000" dirty="0"/>
                <a:t>, </a:t>
              </a:r>
              <a:r>
                <a:rPr lang="fr-FR" sz="2000" b="1" dirty="0"/>
                <a:t>3,2 GW</a:t>
              </a:r>
              <a:r>
                <a:rPr lang="fr-FR" sz="2000" dirty="0"/>
                <a:t>.</a:t>
              </a:r>
            </a:p>
          </p:txBody>
        </p:sp>
        <p:sp>
          <p:nvSpPr>
            <p:cNvPr id="19" name="ZoneTexte 18">
              <a:extLst>
                <a:ext uri="{FF2B5EF4-FFF2-40B4-BE49-F238E27FC236}">
                  <a16:creationId xmlns:a16="http://schemas.microsoft.com/office/drawing/2014/main" id="{C7BE1494-8AC3-2638-965C-F726871DC481}"/>
                </a:ext>
              </a:extLst>
            </p:cNvPr>
            <p:cNvSpPr txBox="1"/>
            <p:nvPr/>
          </p:nvSpPr>
          <p:spPr>
            <a:xfrm>
              <a:off x="1575722" y="3858912"/>
              <a:ext cx="4088876" cy="1323439"/>
            </a:xfrm>
            <a:prstGeom prst="rect">
              <a:avLst/>
            </a:prstGeom>
            <a:noFill/>
          </p:spPr>
          <p:txBody>
            <a:bodyPr wrap="square">
              <a:spAutoFit/>
            </a:bodyPr>
            <a:lstStyle/>
            <a:p>
              <a:pPr algn="just"/>
              <a:r>
                <a:rPr lang="fr-FR" sz="2000" dirty="0"/>
                <a:t>Produire de l’électricité solaire en Australie et de l’exporter vers l’Asie du Sud-Est, principalement Singapour.</a:t>
              </a:r>
              <a:endParaRPr lang="fr-BE" sz="2000" dirty="0"/>
            </a:p>
          </p:txBody>
        </p:sp>
        <p:sp>
          <p:nvSpPr>
            <p:cNvPr id="9" name="Cadre 8">
              <a:extLst>
                <a:ext uri="{FF2B5EF4-FFF2-40B4-BE49-F238E27FC236}">
                  <a16:creationId xmlns:a16="http://schemas.microsoft.com/office/drawing/2014/main" id="{B947F7CF-0D91-336F-F243-9FCD99121AA6}"/>
                </a:ext>
              </a:extLst>
            </p:cNvPr>
            <p:cNvSpPr/>
            <p:nvPr/>
          </p:nvSpPr>
          <p:spPr>
            <a:xfrm>
              <a:off x="1310326" y="2533454"/>
              <a:ext cx="9701909" cy="3285214"/>
            </a:xfrm>
            <a:prstGeom prst="frame">
              <a:avLst>
                <a:gd name="adj1" fmla="val 2056"/>
              </a:avLst>
            </a:prstGeom>
            <a:gradFill>
              <a:gsLst>
                <a:gs pos="25000">
                  <a:srgbClr val="FDEFED"/>
                </a:gs>
                <a:gs pos="0">
                  <a:srgbClr val="F28B7A"/>
                </a:gs>
                <a:gs pos="100000">
                  <a:srgbClr val="F28B7A"/>
                </a:gs>
                <a:gs pos="75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22" name="ZoneTexte 21">
            <a:extLst>
              <a:ext uri="{FF2B5EF4-FFF2-40B4-BE49-F238E27FC236}">
                <a16:creationId xmlns:a16="http://schemas.microsoft.com/office/drawing/2014/main" id="{DEEA5B16-25E6-0F8F-7F0E-89E3D5DA9F98}"/>
              </a:ext>
            </a:extLst>
          </p:cNvPr>
          <p:cNvSpPr txBox="1"/>
          <p:nvPr/>
        </p:nvSpPr>
        <p:spPr>
          <a:xfrm>
            <a:off x="1208770" y="1736338"/>
            <a:ext cx="9774457" cy="1015663"/>
          </a:xfrm>
          <a:prstGeom prst="rect">
            <a:avLst/>
          </a:prstGeom>
          <a:noFill/>
        </p:spPr>
        <p:txBody>
          <a:bodyPr wrap="square">
            <a:spAutoFit/>
          </a:bodyPr>
          <a:lstStyle/>
          <a:p>
            <a:pPr algn="just"/>
            <a:r>
              <a:rPr lang="fr-FR" sz="2000" dirty="0"/>
              <a:t>De vastes projets de lignes UHVDC se développent également aux quatre coins du monde pour acheminer une électricité décarbonée et compétitive vers les grands centres de consommation, </a:t>
            </a:r>
            <a:endParaRPr lang="fr-BE" sz="2000" dirty="0"/>
          </a:p>
        </p:txBody>
      </p:sp>
      <p:sp>
        <p:nvSpPr>
          <p:cNvPr id="23" name="Rectangle 22">
            <a:extLst>
              <a:ext uri="{FF2B5EF4-FFF2-40B4-BE49-F238E27FC236}">
                <a16:creationId xmlns:a16="http://schemas.microsoft.com/office/drawing/2014/main" id="{FDEB526D-729A-1242-DBAF-F5085CE77D2F}"/>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4" name="Slide Number Placeholder 6">
            <a:extLst>
              <a:ext uri="{FF2B5EF4-FFF2-40B4-BE49-F238E27FC236}">
                <a16:creationId xmlns:a16="http://schemas.microsoft.com/office/drawing/2014/main" id="{2081CF45-FCCC-1D68-3E3B-E3671C977E3E}"/>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26</a:t>
            </a:fld>
            <a:endParaRPr lang="en-GB" sz="1350" b="1" spc="80" noProof="0" dirty="0">
              <a:solidFill>
                <a:srgbClr val="F07D6A"/>
              </a:solidFill>
            </a:endParaRPr>
          </a:p>
        </p:txBody>
      </p:sp>
    </p:spTree>
    <p:extLst>
      <p:ext uri="{BB962C8B-B14F-4D97-AF65-F5344CB8AC3E}">
        <p14:creationId xmlns:p14="http://schemas.microsoft.com/office/powerpoint/2010/main" val="3622383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1F3D571-FCFC-5B7C-2FF0-0731689A206F}"/>
              </a:ext>
            </a:extLst>
          </p:cNvPr>
          <p:cNvSpPr txBox="1"/>
          <p:nvPr/>
        </p:nvSpPr>
        <p:spPr>
          <a:xfrm>
            <a:off x="2019384" y="169795"/>
            <a:ext cx="8153232" cy="1077218"/>
          </a:xfrm>
          <a:prstGeom prst="rect">
            <a:avLst/>
          </a:prstGeom>
          <a:noFill/>
        </p:spPr>
        <p:txBody>
          <a:bodyPr wrap="square">
            <a:spAutoFit/>
          </a:bodyPr>
          <a:lstStyle/>
          <a:p>
            <a:pPr algn="ctr"/>
            <a:r>
              <a:rPr lang="fr-FR" sz="3200" b="1" dirty="0">
                <a:latin typeface="DM Sans" pitchFamily="2" charset="0"/>
              </a:rPr>
              <a:t>Des câbles toujours plus longs</a:t>
            </a:r>
          </a:p>
          <a:p>
            <a:pPr algn="ctr"/>
            <a:r>
              <a:rPr lang="fr-FR" sz="3200" b="1" dirty="0">
                <a:latin typeface="DM Sans" pitchFamily="2" charset="0"/>
              </a:rPr>
              <a:t>pour relier les régions du monde (2/3)</a:t>
            </a:r>
            <a:endParaRPr lang="fr-FR" sz="3200" dirty="0"/>
          </a:p>
        </p:txBody>
      </p:sp>
      <p:sp>
        <p:nvSpPr>
          <p:cNvPr id="3" name="Rectangle 2">
            <a:extLst>
              <a:ext uri="{FF2B5EF4-FFF2-40B4-BE49-F238E27FC236}">
                <a16:creationId xmlns:a16="http://schemas.microsoft.com/office/drawing/2014/main" id="{C3A072A8-6302-8381-2943-1D31C90CC0F3}"/>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5" name="Groupe 14">
            <a:extLst>
              <a:ext uri="{FF2B5EF4-FFF2-40B4-BE49-F238E27FC236}">
                <a16:creationId xmlns:a16="http://schemas.microsoft.com/office/drawing/2014/main" id="{7617F429-AD1A-400F-350A-41230B4B01F5}"/>
              </a:ext>
            </a:extLst>
          </p:cNvPr>
          <p:cNvGrpSpPr/>
          <p:nvPr/>
        </p:nvGrpSpPr>
        <p:grpSpPr>
          <a:xfrm>
            <a:off x="1135141" y="2335117"/>
            <a:ext cx="9921718" cy="3285214"/>
            <a:chOff x="1209965" y="2645149"/>
            <a:chExt cx="9921718" cy="3285214"/>
          </a:xfrm>
        </p:grpSpPr>
        <p:sp>
          <p:nvSpPr>
            <p:cNvPr id="8" name="Rectangle 7">
              <a:extLst>
                <a:ext uri="{FF2B5EF4-FFF2-40B4-BE49-F238E27FC236}">
                  <a16:creationId xmlns:a16="http://schemas.microsoft.com/office/drawing/2014/main" id="{5A2E91D7-C57D-2A3D-915E-E7D707CF2F04}"/>
                </a:ext>
              </a:extLst>
            </p:cNvPr>
            <p:cNvSpPr/>
            <p:nvPr/>
          </p:nvSpPr>
          <p:spPr>
            <a:xfrm>
              <a:off x="1209965" y="2645149"/>
              <a:ext cx="9921718" cy="3285214"/>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a:extLst>
                <a:ext uri="{FF2B5EF4-FFF2-40B4-BE49-F238E27FC236}">
                  <a16:creationId xmlns:a16="http://schemas.microsoft.com/office/drawing/2014/main" id="{D05DDF1C-4E1D-6A25-9161-90D7222AFC4C}"/>
                </a:ext>
              </a:extLst>
            </p:cNvPr>
            <p:cNvSpPr txBox="1"/>
            <p:nvPr/>
          </p:nvSpPr>
          <p:spPr>
            <a:xfrm>
              <a:off x="1457481" y="3313776"/>
              <a:ext cx="4181515" cy="400110"/>
            </a:xfrm>
            <a:prstGeom prst="rect">
              <a:avLst/>
            </a:prstGeom>
            <a:noFill/>
          </p:spPr>
          <p:txBody>
            <a:bodyPr wrap="square">
              <a:spAutoFit/>
            </a:bodyPr>
            <a:lstStyle/>
            <a:p>
              <a:pPr algn="just"/>
              <a:r>
                <a:rPr lang="fr-FR" sz="2000" dirty="0" err="1"/>
                <a:t>Xlinks</a:t>
              </a:r>
              <a:r>
                <a:rPr lang="fr-FR" sz="2000" dirty="0"/>
                <a:t> : </a:t>
              </a:r>
              <a:r>
                <a:rPr lang="fr-FR" sz="2000" b="1" dirty="0"/>
                <a:t>3 800 km</a:t>
              </a:r>
              <a:r>
                <a:rPr lang="fr-FR" sz="2000" dirty="0"/>
                <a:t>,</a:t>
              </a:r>
              <a:r>
                <a:rPr lang="fr-FR" sz="2000" b="1" dirty="0"/>
                <a:t> 10,5 GW</a:t>
              </a:r>
              <a:r>
                <a:rPr lang="fr-FR" sz="2000" dirty="0"/>
                <a:t>. </a:t>
              </a:r>
            </a:p>
          </p:txBody>
        </p:sp>
        <p:sp>
          <p:nvSpPr>
            <p:cNvPr id="13" name="ZoneTexte 12">
              <a:extLst>
                <a:ext uri="{FF2B5EF4-FFF2-40B4-BE49-F238E27FC236}">
                  <a16:creationId xmlns:a16="http://schemas.microsoft.com/office/drawing/2014/main" id="{F9AE7318-2F8E-5C35-AD5F-77F3F3D2C419}"/>
                </a:ext>
              </a:extLst>
            </p:cNvPr>
            <p:cNvSpPr txBox="1"/>
            <p:nvPr/>
          </p:nvSpPr>
          <p:spPr>
            <a:xfrm>
              <a:off x="1457481" y="3950622"/>
              <a:ext cx="4084931" cy="1323439"/>
            </a:xfrm>
            <a:prstGeom prst="rect">
              <a:avLst/>
            </a:prstGeom>
            <a:noFill/>
          </p:spPr>
          <p:txBody>
            <a:bodyPr wrap="square">
              <a:spAutoFit/>
            </a:bodyPr>
            <a:lstStyle/>
            <a:p>
              <a:pPr algn="just"/>
              <a:r>
                <a:rPr lang="fr-FR" sz="2000" dirty="0"/>
                <a:t>Acheminer depuis le Maroc vers le Royaume-Uni une électricité bon marché issue d’un mix solaire, éolien et batterie.</a:t>
              </a:r>
              <a:endParaRPr lang="fr-BE" sz="2000" dirty="0"/>
            </a:p>
          </p:txBody>
        </p:sp>
        <p:pic>
          <p:nvPicPr>
            <p:cNvPr id="8194" name="Picture 2" descr="ABL completes technical due diligence on Xlinks - ABL">
              <a:extLst>
                <a:ext uri="{FF2B5EF4-FFF2-40B4-BE49-F238E27FC236}">
                  <a16:creationId xmlns:a16="http://schemas.microsoft.com/office/drawing/2014/main" id="{BA70696C-2DDA-DF0E-46AC-23AB7A3ACD18}"/>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3198" r="3937"/>
            <a:stretch>
              <a:fillRect/>
            </a:stretch>
          </p:blipFill>
          <p:spPr bwMode="auto">
            <a:xfrm>
              <a:off x="5803054" y="2645149"/>
              <a:ext cx="5261155" cy="3285214"/>
            </a:xfrm>
            <a:prstGeom prst="rect">
              <a:avLst/>
            </a:prstGeom>
            <a:noFill/>
            <a:extLst>
              <a:ext uri="{909E8E84-426E-40DD-AFC4-6F175D3DCCD1}">
                <a14:hiddenFill xmlns:a14="http://schemas.microsoft.com/office/drawing/2010/main">
                  <a:solidFill>
                    <a:srgbClr val="FFFFFF"/>
                  </a:solidFill>
                </a14:hiddenFill>
              </a:ext>
            </a:extLst>
          </p:spPr>
        </p:pic>
        <p:sp>
          <p:nvSpPr>
            <p:cNvPr id="14" name="Cadre 13">
              <a:extLst>
                <a:ext uri="{FF2B5EF4-FFF2-40B4-BE49-F238E27FC236}">
                  <a16:creationId xmlns:a16="http://schemas.microsoft.com/office/drawing/2014/main" id="{4AC320D8-A0E2-87B4-C204-5B89A17826B8}"/>
                </a:ext>
              </a:extLst>
            </p:cNvPr>
            <p:cNvSpPr/>
            <p:nvPr/>
          </p:nvSpPr>
          <p:spPr>
            <a:xfrm>
              <a:off x="1209965" y="2645149"/>
              <a:ext cx="9921718" cy="3285214"/>
            </a:xfrm>
            <a:prstGeom prst="frame">
              <a:avLst>
                <a:gd name="adj1" fmla="val 2199"/>
              </a:avLst>
            </a:prstGeom>
            <a:gradFill>
              <a:gsLst>
                <a:gs pos="25000">
                  <a:srgbClr val="FDEFED"/>
                </a:gs>
                <a:gs pos="0">
                  <a:srgbClr val="F28B7A"/>
                </a:gs>
                <a:gs pos="100000">
                  <a:srgbClr val="F28B7A"/>
                </a:gs>
                <a:gs pos="75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16" name="Rectangle 15">
            <a:extLst>
              <a:ext uri="{FF2B5EF4-FFF2-40B4-BE49-F238E27FC236}">
                <a16:creationId xmlns:a16="http://schemas.microsoft.com/office/drawing/2014/main" id="{E542F17D-43AA-5107-04CD-CEB97D95AEEF}"/>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7" name="Slide Number Placeholder 6">
            <a:extLst>
              <a:ext uri="{FF2B5EF4-FFF2-40B4-BE49-F238E27FC236}">
                <a16:creationId xmlns:a16="http://schemas.microsoft.com/office/drawing/2014/main" id="{C988A342-BC02-FA6B-36AB-79880E173694}"/>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27</a:t>
            </a:fld>
            <a:endParaRPr lang="en-GB" sz="1350" b="1" spc="80" noProof="0" dirty="0">
              <a:solidFill>
                <a:srgbClr val="F07D6A"/>
              </a:solidFill>
            </a:endParaRPr>
          </a:p>
        </p:txBody>
      </p:sp>
    </p:spTree>
    <p:extLst>
      <p:ext uri="{BB962C8B-B14F-4D97-AF65-F5344CB8AC3E}">
        <p14:creationId xmlns:p14="http://schemas.microsoft.com/office/powerpoint/2010/main" val="632678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DBDC5-1E88-5E7E-DC85-F7B797926FF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81572F4-C92D-7F98-A0F6-F79F00DB398B}"/>
              </a:ext>
            </a:extLst>
          </p:cNvPr>
          <p:cNvSpPr txBox="1"/>
          <p:nvPr/>
        </p:nvSpPr>
        <p:spPr>
          <a:xfrm>
            <a:off x="2019384" y="169795"/>
            <a:ext cx="8153232" cy="1077218"/>
          </a:xfrm>
          <a:prstGeom prst="rect">
            <a:avLst/>
          </a:prstGeom>
          <a:noFill/>
        </p:spPr>
        <p:txBody>
          <a:bodyPr wrap="square">
            <a:spAutoFit/>
          </a:bodyPr>
          <a:lstStyle/>
          <a:p>
            <a:pPr algn="ctr"/>
            <a:r>
              <a:rPr lang="fr-FR" sz="3200" b="1" dirty="0">
                <a:latin typeface="DM Sans" pitchFamily="2" charset="0"/>
              </a:rPr>
              <a:t>Des câbles toujours plus longs</a:t>
            </a:r>
          </a:p>
          <a:p>
            <a:pPr algn="ctr"/>
            <a:r>
              <a:rPr lang="fr-FR" sz="3200" b="1" dirty="0">
                <a:latin typeface="DM Sans" pitchFamily="2" charset="0"/>
              </a:rPr>
              <a:t>pour relier les régions du monde (3/3)</a:t>
            </a:r>
            <a:endParaRPr lang="fr-FR" sz="3200" dirty="0"/>
          </a:p>
        </p:txBody>
      </p:sp>
      <p:sp>
        <p:nvSpPr>
          <p:cNvPr id="3" name="Rectangle 2">
            <a:extLst>
              <a:ext uri="{FF2B5EF4-FFF2-40B4-BE49-F238E27FC236}">
                <a16:creationId xmlns:a16="http://schemas.microsoft.com/office/drawing/2014/main" id="{381FC365-0B3B-22BB-341F-1B5989CCA992}"/>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1" name="Groupe 10">
            <a:extLst>
              <a:ext uri="{FF2B5EF4-FFF2-40B4-BE49-F238E27FC236}">
                <a16:creationId xmlns:a16="http://schemas.microsoft.com/office/drawing/2014/main" id="{294B167F-547C-372D-F069-7017A41C74FF}"/>
              </a:ext>
            </a:extLst>
          </p:cNvPr>
          <p:cNvGrpSpPr/>
          <p:nvPr/>
        </p:nvGrpSpPr>
        <p:grpSpPr>
          <a:xfrm>
            <a:off x="2294310" y="1750359"/>
            <a:ext cx="7603380" cy="4755808"/>
            <a:chOff x="416670" y="1759884"/>
            <a:chExt cx="7603380" cy="4755808"/>
          </a:xfrm>
        </p:grpSpPr>
        <p:grpSp>
          <p:nvGrpSpPr>
            <p:cNvPr id="15" name="Groupe 14">
              <a:extLst>
                <a:ext uri="{FF2B5EF4-FFF2-40B4-BE49-F238E27FC236}">
                  <a16:creationId xmlns:a16="http://schemas.microsoft.com/office/drawing/2014/main" id="{E35A2755-AC30-4C32-63A8-8BD21E4C1D8A}"/>
                </a:ext>
              </a:extLst>
            </p:cNvPr>
            <p:cNvGrpSpPr/>
            <p:nvPr/>
          </p:nvGrpSpPr>
          <p:grpSpPr>
            <a:xfrm>
              <a:off x="416670" y="1759884"/>
              <a:ext cx="7603380" cy="4755808"/>
              <a:chOff x="491494" y="2069916"/>
              <a:chExt cx="7603380" cy="4755808"/>
            </a:xfrm>
          </p:grpSpPr>
          <p:sp>
            <p:nvSpPr>
              <p:cNvPr id="8" name="Rectangle 7">
                <a:extLst>
                  <a:ext uri="{FF2B5EF4-FFF2-40B4-BE49-F238E27FC236}">
                    <a16:creationId xmlns:a16="http://schemas.microsoft.com/office/drawing/2014/main" id="{1BFEB474-28BE-9BDB-C399-78EB1E4D771D}"/>
                  </a:ext>
                </a:extLst>
              </p:cNvPr>
              <p:cNvSpPr/>
              <p:nvPr/>
            </p:nvSpPr>
            <p:spPr>
              <a:xfrm>
                <a:off x="546978" y="2069916"/>
                <a:ext cx="7547896" cy="3285214"/>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ZoneTexte 11">
                <a:extLst>
                  <a:ext uri="{FF2B5EF4-FFF2-40B4-BE49-F238E27FC236}">
                    <a16:creationId xmlns:a16="http://schemas.microsoft.com/office/drawing/2014/main" id="{FDD8B8F2-C3B8-1848-47E1-84E55958C6BA}"/>
                  </a:ext>
                </a:extLst>
              </p:cNvPr>
              <p:cNvSpPr txBox="1"/>
              <p:nvPr/>
            </p:nvSpPr>
            <p:spPr>
              <a:xfrm>
                <a:off x="758527" y="2350866"/>
                <a:ext cx="6326697" cy="400110"/>
              </a:xfrm>
              <a:prstGeom prst="rect">
                <a:avLst/>
              </a:prstGeom>
              <a:noFill/>
            </p:spPr>
            <p:txBody>
              <a:bodyPr wrap="square">
                <a:spAutoFit/>
              </a:bodyPr>
              <a:lstStyle/>
              <a:p>
                <a:pPr algn="just"/>
                <a:r>
                  <a:rPr lang="fr-FR" sz="2000" dirty="0"/>
                  <a:t>Changji–</a:t>
                </a:r>
                <a:r>
                  <a:rPr lang="fr-FR" sz="2000" dirty="0" err="1"/>
                  <a:t>Guquan</a:t>
                </a:r>
                <a:r>
                  <a:rPr lang="fr-FR" sz="2000" dirty="0"/>
                  <a:t> (Chine) : </a:t>
                </a:r>
                <a:r>
                  <a:rPr lang="fr-FR" sz="2000" b="1" dirty="0"/>
                  <a:t>3 324 km</a:t>
                </a:r>
                <a:r>
                  <a:rPr lang="fr-FR" sz="2000" dirty="0"/>
                  <a:t>,</a:t>
                </a:r>
                <a:r>
                  <a:rPr lang="fr-FR" sz="2000" b="1" dirty="0"/>
                  <a:t> 12 GW</a:t>
                </a:r>
                <a:r>
                  <a:rPr lang="fr-FR" sz="2000" dirty="0"/>
                  <a:t>.</a:t>
                </a:r>
                <a:r>
                  <a:rPr lang="fr-FR" sz="2000" b="1" dirty="0"/>
                  <a:t> </a:t>
                </a:r>
              </a:p>
            </p:txBody>
          </p:sp>
          <p:sp>
            <p:nvSpPr>
              <p:cNvPr id="13" name="ZoneTexte 12">
                <a:extLst>
                  <a:ext uri="{FF2B5EF4-FFF2-40B4-BE49-F238E27FC236}">
                    <a16:creationId xmlns:a16="http://schemas.microsoft.com/office/drawing/2014/main" id="{69813AB6-9D33-CE51-E312-A4D3FACBF165}"/>
                  </a:ext>
                </a:extLst>
              </p:cNvPr>
              <p:cNvSpPr txBox="1"/>
              <p:nvPr/>
            </p:nvSpPr>
            <p:spPr>
              <a:xfrm>
                <a:off x="741414" y="2920885"/>
                <a:ext cx="7084489" cy="1015663"/>
              </a:xfrm>
              <a:prstGeom prst="rect">
                <a:avLst/>
              </a:prstGeom>
              <a:noFill/>
            </p:spPr>
            <p:txBody>
              <a:bodyPr wrap="square">
                <a:spAutoFit/>
              </a:bodyPr>
              <a:lstStyle/>
              <a:p>
                <a:pPr algn="just"/>
                <a:r>
                  <a:rPr lang="fr-FR" sz="2000" dirty="0"/>
                  <a:t>Acheminer l’électricité renouvelable et charbonnée produite dans l’ouest de la Chine (Xinjiang) vers les grands centres industriels de l’est. Elle est déjà opérationnelle.</a:t>
                </a:r>
                <a:endParaRPr lang="en-GB" sz="2000" baseline="30000" dirty="0"/>
              </a:p>
            </p:txBody>
          </p:sp>
          <p:sp>
            <p:nvSpPr>
              <p:cNvPr id="14" name="Cadre 13">
                <a:extLst>
                  <a:ext uri="{FF2B5EF4-FFF2-40B4-BE49-F238E27FC236}">
                    <a16:creationId xmlns:a16="http://schemas.microsoft.com/office/drawing/2014/main" id="{774F1B2A-D79B-B88B-7756-864971470CA8}"/>
                  </a:ext>
                </a:extLst>
              </p:cNvPr>
              <p:cNvSpPr/>
              <p:nvPr/>
            </p:nvSpPr>
            <p:spPr>
              <a:xfrm>
                <a:off x="491494" y="2069916"/>
                <a:ext cx="7584330" cy="4755808"/>
              </a:xfrm>
              <a:prstGeom prst="frame">
                <a:avLst>
                  <a:gd name="adj1" fmla="val 1607"/>
                </a:avLst>
              </a:prstGeom>
              <a:gradFill>
                <a:gsLst>
                  <a:gs pos="25000">
                    <a:srgbClr val="FDEFED"/>
                  </a:gs>
                  <a:gs pos="0">
                    <a:srgbClr val="F28B7A"/>
                  </a:gs>
                  <a:gs pos="100000">
                    <a:srgbClr val="F28B7A"/>
                  </a:gs>
                  <a:gs pos="75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pic>
          <p:nvPicPr>
            <p:cNvPr id="10" name="Picture 2" descr="Image">
              <a:extLst>
                <a:ext uri="{FF2B5EF4-FFF2-40B4-BE49-F238E27FC236}">
                  <a16:creationId xmlns:a16="http://schemas.microsoft.com/office/drawing/2014/main" id="{3FCEEE44-445F-3378-63C0-995989D7AEEB}"/>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l="-872" t="6793" b="3635"/>
            <a:stretch>
              <a:fillRect/>
            </a:stretch>
          </p:blipFill>
          <p:spPr bwMode="auto">
            <a:xfrm>
              <a:off x="4031570" y="3857625"/>
              <a:ext cx="3891584" cy="258186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e 5">
              <a:extLst>
                <a:ext uri="{FF2B5EF4-FFF2-40B4-BE49-F238E27FC236}">
                  <a16:creationId xmlns:a16="http://schemas.microsoft.com/office/drawing/2014/main" id="{21624182-6AD2-CEE8-AF7B-AFC506FD146A}"/>
                </a:ext>
              </a:extLst>
            </p:cNvPr>
            <p:cNvGrpSpPr/>
            <p:nvPr/>
          </p:nvGrpSpPr>
          <p:grpSpPr>
            <a:xfrm>
              <a:off x="498897" y="3857625"/>
              <a:ext cx="3542198" cy="2581867"/>
              <a:chOff x="2298927" y="2676600"/>
              <a:chExt cx="3849668" cy="2835141"/>
            </a:xfrm>
          </p:grpSpPr>
          <p:pic>
            <p:nvPicPr>
              <p:cNvPr id="7" name="Picture 4" descr="China Satellite Wall Map by Outlook Maps - MapSales">
                <a:extLst>
                  <a:ext uri="{FF2B5EF4-FFF2-40B4-BE49-F238E27FC236}">
                    <a16:creationId xmlns:a16="http://schemas.microsoft.com/office/drawing/2014/main" id="{7C8638E2-4FAD-CB50-70EE-C0EC111480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67" t="2964" r="2000" b="3423"/>
              <a:stretch>
                <a:fillRect/>
              </a:stretch>
            </p:blipFill>
            <p:spPr bwMode="auto">
              <a:xfrm>
                <a:off x="2298927" y="2676600"/>
                <a:ext cx="3849668" cy="2835141"/>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6AD8EAB1-C877-23B9-5A5B-7B6CB981A932}"/>
                  </a:ext>
                </a:extLst>
              </p:cNvPr>
              <p:cNvPicPr>
                <a:picLocks noChangeAspect="1"/>
              </p:cNvPicPr>
              <p:nvPr/>
            </p:nvPicPr>
            <p:blipFill>
              <a:blip r:embed="rId4"/>
              <a:stretch>
                <a:fillRect/>
              </a:stretch>
            </p:blipFill>
            <p:spPr>
              <a:xfrm>
                <a:off x="2904627" y="3327106"/>
                <a:ext cx="2287151" cy="1364265"/>
              </a:xfrm>
              <a:prstGeom prst="rect">
                <a:avLst/>
              </a:prstGeom>
            </p:spPr>
          </p:pic>
        </p:grpSp>
      </p:grpSp>
      <p:sp>
        <p:nvSpPr>
          <p:cNvPr id="19" name="Rectangle 18">
            <a:extLst>
              <a:ext uri="{FF2B5EF4-FFF2-40B4-BE49-F238E27FC236}">
                <a16:creationId xmlns:a16="http://schemas.microsoft.com/office/drawing/2014/main" id="{A699D47A-26FD-AE9A-E99E-63359F438FF5}"/>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0" name="Slide Number Placeholder 6">
            <a:extLst>
              <a:ext uri="{FF2B5EF4-FFF2-40B4-BE49-F238E27FC236}">
                <a16:creationId xmlns:a16="http://schemas.microsoft.com/office/drawing/2014/main" id="{8A4152F4-9F39-1916-BBD0-660331A00C25}"/>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28</a:t>
            </a:fld>
            <a:endParaRPr lang="en-GB" sz="1350" b="1" spc="80" noProof="0" dirty="0">
              <a:solidFill>
                <a:srgbClr val="F07D6A"/>
              </a:solidFill>
            </a:endParaRPr>
          </a:p>
        </p:txBody>
      </p:sp>
    </p:spTree>
    <p:extLst>
      <p:ext uri="{BB962C8B-B14F-4D97-AF65-F5344CB8AC3E}">
        <p14:creationId xmlns:p14="http://schemas.microsoft.com/office/powerpoint/2010/main" val="3724970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4F894BB-2FFB-840A-501E-8211C3100B41}"/>
              </a:ext>
            </a:extLst>
          </p:cNvPr>
          <p:cNvSpPr txBox="1"/>
          <p:nvPr/>
        </p:nvSpPr>
        <p:spPr>
          <a:xfrm>
            <a:off x="1369456" y="226885"/>
            <a:ext cx="9453088" cy="584775"/>
          </a:xfrm>
          <a:prstGeom prst="rect">
            <a:avLst/>
          </a:prstGeom>
          <a:noFill/>
        </p:spPr>
        <p:txBody>
          <a:bodyPr wrap="square" lIns="91440" tIns="45720" rIns="91440" bIns="45720" anchor="t">
            <a:spAutoFit/>
          </a:bodyPr>
          <a:lstStyle/>
          <a:p>
            <a:pPr algn="ctr"/>
            <a:r>
              <a:rPr lang="fr-FR" sz="3200" b="1" dirty="0">
                <a:latin typeface="DM Sans"/>
              </a:rPr>
              <a:t>Vers un Global </a:t>
            </a:r>
            <a:r>
              <a:rPr lang="fr-FR" sz="3200" b="1" dirty="0" err="1">
                <a:latin typeface="DM Sans"/>
              </a:rPr>
              <a:t>Grid</a:t>
            </a:r>
            <a:endParaRPr lang="fr-FR" sz="3200" dirty="0"/>
          </a:p>
        </p:txBody>
      </p:sp>
      <p:sp>
        <p:nvSpPr>
          <p:cNvPr id="3" name="Rectangle 2">
            <a:extLst>
              <a:ext uri="{FF2B5EF4-FFF2-40B4-BE49-F238E27FC236}">
                <a16:creationId xmlns:a16="http://schemas.microsoft.com/office/drawing/2014/main" id="{B11F5175-EB82-09B3-0AAE-A2D5EA6DA750}"/>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1" name="Groupe 20">
            <a:extLst>
              <a:ext uri="{FF2B5EF4-FFF2-40B4-BE49-F238E27FC236}">
                <a16:creationId xmlns:a16="http://schemas.microsoft.com/office/drawing/2014/main" id="{3AA5EC56-B3E3-CE96-D185-F2E48D4DC1BA}"/>
              </a:ext>
            </a:extLst>
          </p:cNvPr>
          <p:cNvGrpSpPr/>
          <p:nvPr/>
        </p:nvGrpSpPr>
        <p:grpSpPr>
          <a:xfrm>
            <a:off x="655320" y="1171937"/>
            <a:ext cx="10881360" cy="5258360"/>
            <a:chOff x="536104" y="1157188"/>
            <a:chExt cx="10881360" cy="5258360"/>
          </a:xfrm>
        </p:grpSpPr>
        <p:sp>
          <p:nvSpPr>
            <p:cNvPr id="18" name="Rectangle 17">
              <a:extLst>
                <a:ext uri="{FF2B5EF4-FFF2-40B4-BE49-F238E27FC236}">
                  <a16:creationId xmlns:a16="http://schemas.microsoft.com/office/drawing/2014/main" id="{82F1931A-8A5F-9AFC-E5D2-D397225DBF12}"/>
                </a:ext>
              </a:extLst>
            </p:cNvPr>
            <p:cNvSpPr/>
            <p:nvPr/>
          </p:nvSpPr>
          <p:spPr>
            <a:xfrm>
              <a:off x="612058" y="3741361"/>
              <a:ext cx="10210486" cy="2674187"/>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ZoneTexte 4">
              <a:extLst>
                <a:ext uri="{FF2B5EF4-FFF2-40B4-BE49-F238E27FC236}">
                  <a16:creationId xmlns:a16="http://schemas.microsoft.com/office/drawing/2014/main" id="{9E7DF869-C9FE-BAF7-90B2-9E4A23DD5731}"/>
                </a:ext>
              </a:extLst>
            </p:cNvPr>
            <p:cNvSpPr txBox="1"/>
            <p:nvPr/>
          </p:nvSpPr>
          <p:spPr>
            <a:xfrm>
              <a:off x="536104" y="1157188"/>
              <a:ext cx="10881360" cy="2400657"/>
            </a:xfrm>
            <a:prstGeom prst="rect">
              <a:avLst/>
            </a:prstGeom>
            <a:noFill/>
          </p:spPr>
          <p:txBody>
            <a:bodyPr wrap="square">
              <a:spAutoFit/>
            </a:bodyPr>
            <a:lstStyle/>
            <a:p>
              <a:pPr algn="just"/>
              <a:r>
                <a:rPr lang="fr-FR" sz="2000" dirty="0"/>
                <a:t>Ces projets de réseaux offshore et de câbles internationaux s’inscrivent dans une vision encore plus ambitieuse : celle du </a:t>
              </a:r>
              <a:r>
                <a:rPr lang="fr-FR" sz="2000" b="1" dirty="0">
                  <a:solidFill>
                    <a:srgbClr val="F07D6A"/>
                  </a:solidFill>
                </a:rPr>
                <a:t>Global </a:t>
              </a:r>
              <a:r>
                <a:rPr lang="fr-FR" sz="2000" b="1" dirty="0" err="1">
                  <a:solidFill>
                    <a:srgbClr val="F07D6A"/>
                  </a:solidFill>
                </a:rPr>
                <a:t>Grid</a:t>
              </a:r>
              <a:r>
                <a:rPr lang="fr-FR" sz="2000" dirty="0"/>
                <a:t>, un concept introduit en 2013 par </a:t>
              </a:r>
              <a:r>
                <a:rPr lang="fr-FR" sz="2000" dirty="0" err="1"/>
                <a:t>Spyros</a:t>
              </a:r>
              <a:r>
                <a:rPr lang="fr-FR" sz="2000" dirty="0"/>
                <a:t> Chatzivasileiadis, Damien Ernst et </a:t>
              </a:r>
              <a:r>
                <a:rPr lang="fr-FR" sz="2000" dirty="0" err="1"/>
                <a:t>Göran</a:t>
              </a:r>
              <a:r>
                <a:rPr lang="fr-FR" sz="2000" dirty="0"/>
                <a:t> Andersson. Ils proposent la création d’un réseau électrique mondial reliant producteurs et consommateurs d’électricité à travers les continents, au moyen de dorsales UHVDC terrestres et sous-marines</a:t>
              </a:r>
              <a:r>
                <a:rPr lang="fr-FR" sz="2000" baseline="30000" dirty="0"/>
                <a:t>[1]</a:t>
              </a:r>
              <a:r>
                <a:rPr lang="fr-FR" sz="2000" dirty="0"/>
                <a:t>.</a:t>
              </a:r>
            </a:p>
            <a:p>
              <a:pPr algn="just"/>
              <a:endParaRPr lang="fr-FR" sz="1000" dirty="0"/>
            </a:p>
            <a:p>
              <a:pPr algn="just">
                <a:buNone/>
              </a:pPr>
              <a:r>
                <a:rPr lang="fr-FR" sz="2000" dirty="0"/>
                <a:t>La </a:t>
              </a:r>
              <a:r>
                <a:rPr lang="fr-FR" sz="2000" b="1" dirty="0">
                  <a:solidFill>
                    <a:srgbClr val="F07D6A"/>
                  </a:solidFill>
                </a:rPr>
                <a:t>State </a:t>
              </a:r>
              <a:r>
                <a:rPr lang="fr-FR" sz="2000" b="1" dirty="0" err="1">
                  <a:solidFill>
                    <a:srgbClr val="F07D6A"/>
                  </a:solidFill>
                </a:rPr>
                <a:t>Grid</a:t>
              </a:r>
              <a:r>
                <a:rPr lang="fr-FR" sz="2000" b="1" dirty="0">
                  <a:solidFill>
                    <a:srgbClr val="F07D6A"/>
                  </a:solidFill>
                </a:rPr>
                <a:t> Corporation of China (SGCC) </a:t>
              </a:r>
              <a:r>
                <a:rPr lang="fr-FR" sz="2000" dirty="0"/>
                <a:t>a ensuite repris cette idée en structurant et promouvant cette interconnexion planétaire.</a:t>
              </a:r>
              <a:endParaRPr lang="fr-FR" sz="2000" baseline="30000" dirty="0"/>
            </a:p>
          </p:txBody>
        </p:sp>
        <p:sp>
          <p:nvSpPr>
            <p:cNvPr id="7" name="ZoneTexte 6">
              <a:extLst>
                <a:ext uri="{FF2B5EF4-FFF2-40B4-BE49-F238E27FC236}">
                  <a16:creationId xmlns:a16="http://schemas.microsoft.com/office/drawing/2014/main" id="{E9B78222-2F1C-4589-B0CB-C3CD9A9FF6D0}"/>
                </a:ext>
              </a:extLst>
            </p:cNvPr>
            <p:cNvSpPr txBox="1"/>
            <p:nvPr/>
          </p:nvSpPr>
          <p:spPr>
            <a:xfrm>
              <a:off x="795172" y="3886735"/>
              <a:ext cx="5761727" cy="2400657"/>
            </a:xfrm>
            <a:prstGeom prst="rect">
              <a:avLst/>
            </a:prstGeom>
            <a:noFill/>
          </p:spPr>
          <p:txBody>
            <a:bodyPr wrap="square">
              <a:spAutoFit/>
            </a:bodyPr>
            <a:lstStyle/>
            <a:p>
              <a:pPr algn="just"/>
              <a:r>
                <a:rPr lang="fr-FR" sz="2000" dirty="0"/>
                <a:t>En connectant les </a:t>
              </a:r>
              <a:r>
                <a:rPr lang="fr-FR" sz="2000" dirty="0" err="1"/>
                <a:t>CERDs</a:t>
              </a:r>
              <a:r>
                <a:rPr lang="fr-FR" sz="2000" dirty="0"/>
                <a:t> et grands centres de consommation, le Global </a:t>
              </a:r>
              <a:r>
                <a:rPr lang="fr-FR" sz="2000" dirty="0" err="1"/>
                <a:t>Grid</a:t>
              </a:r>
              <a:r>
                <a:rPr lang="fr-FR" sz="2000" dirty="0"/>
                <a:t> permettrait :</a:t>
              </a:r>
            </a:p>
            <a:p>
              <a:pPr algn="just"/>
              <a:endParaRPr lang="fr-FR" sz="500" dirty="0"/>
            </a:p>
            <a:p>
              <a:pPr marL="514350" indent="-514350" algn="just">
                <a:buAutoNum type="romanLcParenBoth"/>
              </a:pPr>
              <a:r>
                <a:rPr lang="fr-FR" sz="2000" dirty="0"/>
                <a:t>de lisser les fluctuations de production et de demande d’électricité renouvelable à l’échelle de la planète entière ;</a:t>
              </a:r>
            </a:p>
            <a:p>
              <a:pPr marL="514350" indent="-514350" algn="just">
                <a:buAutoNum type="romanLcParenBoth"/>
              </a:pPr>
              <a:endParaRPr lang="fr-FR" sz="500" dirty="0"/>
            </a:p>
            <a:p>
              <a:pPr marL="514350" indent="-514350" algn="just">
                <a:buAutoNum type="romanLcParenBoth"/>
              </a:pPr>
              <a:r>
                <a:rPr lang="fr-FR" sz="2000" dirty="0"/>
                <a:t>de réduire les coûts globaux de l’électricité renouvelable.</a:t>
              </a:r>
              <a:endParaRPr lang="en-GB" sz="2000" dirty="0"/>
            </a:p>
          </p:txBody>
        </p:sp>
        <p:pic>
          <p:nvPicPr>
            <p:cNvPr id="20" name="Image 19">
              <a:extLst>
                <a:ext uri="{FF2B5EF4-FFF2-40B4-BE49-F238E27FC236}">
                  <a16:creationId xmlns:a16="http://schemas.microsoft.com/office/drawing/2014/main" id="{E09055FA-2E44-7A0A-047D-A1E4D4ACE916}"/>
                </a:ext>
              </a:extLst>
            </p:cNvPr>
            <p:cNvPicPr>
              <a:picLocks noChangeAspect="1"/>
            </p:cNvPicPr>
            <p:nvPr/>
          </p:nvPicPr>
          <p:blipFill>
            <a:blip r:embed="rId2"/>
            <a:stretch>
              <a:fillRect/>
            </a:stretch>
          </p:blipFill>
          <p:spPr>
            <a:xfrm>
              <a:off x="6725265" y="3795562"/>
              <a:ext cx="4569541" cy="2583005"/>
            </a:xfrm>
            <a:prstGeom prst="rect">
              <a:avLst/>
            </a:prstGeom>
          </p:spPr>
        </p:pic>
        <p:sp>
          <p:nvSpPr>
            <p:cNvPr id="19" name="Cadre 18">
              <a:extLst>
                <a:ext uri="{FF2B5EF4-FFF2-40B4-BE49-F238E27FC236}">
                  <a16:creationId xmlns:a16="http://schemas.microsoft.com/office/drawing/2014/main" id="{6B9F3ED3-0D84-0748-7A48-B20D9BEE2339}"/>
                </a:ext>
              </a:extLst>
            </p:cNvPr>
            <p:cNvSpPr/>
            <p:nvPr/>
          </p:nvSpPr>
          <p:spPr>
            <a:xfrm>
              <a:off x="612058" y="3733721"/>
              <a:ext cx="10729452" cy="2637207"/>
            </a:xfrm>
            <a:prstGeom prst="frame">
              <a:avLst>
                <a:gd name="adj1" fmla="val 2871"/>
              </a:avLst>
            </a:prstGeom>
            <a:gradFill>
              <a:gsLst>
                <a:gs pos="19000">
                  <a:srgbClr val="FDEFED"/>
                </a:gs>
                <a:gs pos="0">
                  <a:srgbClr val="F28B7A"/>
                </a:gs>
                <a:gs pos="100000">
                  <a:srgbClr val="F28B7A"/>
                </a:gs>
                <a:gs pos="81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22" name="Rectangle 21">
            <a:extLst>
              <a:ext uri="{FF2B5EF4-FFF2-40B4-BE49-F238E27FC236}">
                <a16:creationId xmlns:a16="http://schemas.microsoft.com/office/drawing/2014/main" id="{9A0E04C6-1594-F726-53BC-66D063D4A242}"/>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3" name="Slide Number Placeholder 6">
            <a:extLst>
              <a:ext uri="{FF2B5EF4-FFF2-40B4-BE49-F238E27FC236}">
                <a16:creationId xmlns:a16="http://schemas.microsoft.com/office/drawing/2014/main" id="{6D988EFB-6A67-69FF-8B2E-7763516C80DF}"/>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29</a:t>
            </a:fld>
            <a:endParaRPr lang="en-GB" sz="1350" b="1" spc="80" noProof="0" dirty="0">
              <a:solidFill>
                <a:srgbClr val="F07D6A"/>
              </a:solidFill>
            </a:endParaRPr>
          </a:p>
        </p:txBody>
      </p:sp>
      <p:sp>
        <p:nvSpPr>
          <p:cNvPr id="24" name="ZoneTexte 23">
            <a:extLst>
              <a:ext uri="{FF2B5EF4-FFF2-40B4-BE49-F238E27FC236}">
                <a16:creationId xmlns:a16="http://schemas.microsoft.com/office/drawing/2014/main" id="{38F41051-3462-400A-42F3-AE08D5E05589}"/>
              </a:ext>
            </a:extLst>
          </p:cNvPr>
          <p:cNvSpPr txBox="1"/>
          <p:nvPr/>
        </p:nvSpPr>
        <p:spPr>
          <a:xfrm>
            <a:off x="0" y="6576255"/>
            <a:ext cx="10881360" cy="246221"/>
          </a:xfrm>
          <a:prstGeom prst="rect">
            <a:avLst/>
          </a:prstGeom>
          <a:noFill/>
        </p:spPr>
        <p:txBody>
          <a:bodyPr wrap="square">
            <a:spAutoFit/>
          </a:bodyPr>
          <a:lstStyle/>
          <a:p>
            <a:pPr algn="just"/>
            <a:r>
              <a:rPr lang="en-GB" sz="1000" dirty="0"/>
              <a:t>[1] Plus </a:t>
            </a:r>
            <a:r>
              <a:rPr lang="en-GB" sz="1000" dirty="0" err="1"/>
              <a:t>d’informations</a:t>
            </a:r>
            <a:r>
              <a:rPr lang="en-GB" sz="1000" dirty="0"/>
              <a:t> sur le </a:t>
            </a:r>
            <a:r>
              <a:rPr lang="en-GB" sz="1000" dirty="0" err="1"/>
              <a:t>sujet</a:t>
            </a:r>
            <a:r>
              <a:rPr lang="en-GB" sz="1000" dirty="0"/>
              <a:t> :</a:t>
            </a:r>
            <a:r>
              <a:rPr lang="fr-FR" sz="1000" dirty="0"/>
              <a:t> Chatzivasileiadis, S., Ernst, D., &amp; Andersson, G. (2013). </a:t>
            </a:r>
            <a:r>
              <a:rPr lang="fr-FR" sz="1000" i="1" dirty="0"/>
              <a:t>The global </a:t>
            </a:r>
            <a:r>
              <a:rPr lang="fr-FR" sz="1000" i="1" dirty="0" err="1"/>
              <a:t>grid</a:t>
            </a:r>
            <a:r>
              <a:rPr lang="fr-FR" sz="1000" i="1" dirty="0"/>
              <a:t>.</a:t>
            </a:r>
            <a:r>
              <a:rPr lang="fr-FR" sz="1000" dirty="0"/>
              <a:t> </a:t>
            </a:r>
            <a:r>
              <a:rPr lang="fr-FR" sz="1000" dirty="0" err="1"/>
              <a:t>Renewable</a:t>
            </a:r>
            <a:r>
              <a:rPr lang="fr-FR" sz="1000" dirty="0"/>
              <a:t> Energy, 57, 372-383. </a:t>
            </a:r>
            <a:r>
              <a:rPr lang="fr-BE" sz="1000" dirty="0">
                <a:hlinkClick r:id="rId3"/>
              </a:rPr>
              <a:t>https://hdl.handle.net/2268/144423</a:t>
            </a:r>
            <a:endParaRPr lang="fr-FR" sz="1000" dirty="0"/>
          </a:p>
        </p:txBody>
      </p:sp>
    </p:spTree>
    <p:extLst>
      <p:ext uri="{BB962C8B-B14F-4D97-AF65-F5344CB8AC3E}">
        <p14:creationId xmlns:p14="http://schemas.microsoft.com/office/powerpoint/2010/main" val="123451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3A8F10A-F279-BE36-052B-75DCA5CCC9C6}"/>
              </a:ext>
            </a:extLst>
          </p:cNvPr>
          <p:cNvSpPr txBox="1"/>
          <p:nvPr/>
        </p:nvSpPr>
        <p:spPr>
          <a:xfrm>
            <a:off x="843863" y="1761564"/>
            <a:ext cx="5695250" cy="4154984"/>
          </a:xfrm>
          <a:prstGeom prst="rect">
            <a:avLst/>
          </a:prstGeom>
          <a:noFill/>
        </p:spPr>
        <p:txBody>
          <a:bodyPr wrap="square" lIns="91440" tIns="45720" rIns="91440" bIns="45720" anchor="t">
            <a:spAutoFit/>
          </a:bodyPr>
          <a:lstStyle/>
          <a:p>
            <a:pPr algn="just">
              <a:buNone/>
            </a:pPr>
            <a:r>
              <a:rPr lang="fr-FR" sz="2000" dirty="0"/>
              <a:t>La Belgique occupe une position centrale dans la Banane bleue, ce qui fait du pays un nœud stratégique pour les flux d’énergie européens.</a:t>
            </a:r>
          </a:p>
          <a:p>
            <a:pPr algn="just">
              <a:buNone/>
            </a:pPr>
            <a:endParaRPr lang="fr-FR" sz="800" dirty="0"/>
          </a:p>
          <a:p>
            <a:pPr marL="514350" indent="-514350" algn="just">
              <a:buAutoNum type="romanLcParenBoth"/>
            </a:pPr>
            <a:r>
              <a:rPr lang="fr-FR" sz="2000" dirty="0"/>
              <a:t>De nombreux gazoducs et câbles électriques transfrontaliers y convergent ;</a:t>
            </a:r>
          </a:p>
          <a:p>
            <a:pPr marL="514350" indent="-514350" algn="just">
              <a:buAutoNum type="romanLcParenBoth"/>
            </a:pPr>
            <a:endParaRPr lang="fr-FR" sz="800" dirty="0"/>
          </a:p>
          <a:p>
            <a:pPr marL="514350" indent="-514350" algn="just">
              <a:buAutoNum type="romanLcParenBoth"/>
            </a:pPr>
            <a:r>
              <a:rPr lang="fr-FR" sz="2000" dirty="0"/>
              <a:t>Les ports d’Anvers et de Zeebrugge sont des portes d’entrée majeures pour le gaz naturel liquéfié (GNL) et l’hydrogène ;</a:t>
            </a:r>
          </a:p>
          <a:p>
            <a:pPr marL="514350" indent="-514350" algn="just">
              <a:buAutoNum type="romanLcParenBoth"/>
            </a:pPr>
            <a:endParaRPr lang="fr-FR" sz="800" dirty="0"/>
          </a:p>
          <a:p>
            <a:pPr marL="514350" indent="-514350" algn="just">
              <a:buAutoNum type="romanLcParenBoth"/>
            </a:pPr>
            <a:r>
              <a:rPr lang="fr-FR" sz="2000" dirty="0"/>
              <a:t>Le marché belge est fortement interconnecté avec les pays limitrophes, ce qui offre la possibilité d'un accès compétitif à l'énergie.  </a:t>
            </a:r>
          </a:p>
        </p:txBody>
      </p:sp>
      <p:grpSp>
        <p:nvGrpSpPr>
          <p:cNvPr id="19" name="Groupe 18">
            <a:extLst>
              <a:ext uri="{FF2B5EF4-FFF2-40B4-BE49-F238E27FC236}">
                <a16:creationId xmlns:a16="http://schemas.microsoft.com/office/drawing/2014/main" id="{134DEA45-94DE-03EB-3E13-A86537093D05}"/>
              </a:ext>
            </a:extLst>
          </p:cNvPr>
          <p:cNvGrpSpPr/>
          <p:nvPr/>
        </p:nvGrpSpPr>
        <p:grpSpPr>
          <a:xfrm>
            <a:off x="7364317" y="1581631"/>
            <a:ext cx="3848102" cy="4514851"/>
            <a:chOff x="7619999" y="1467331"/>
            <a:chExt cx="3848102" cy="4514851"/>
          </a:xfrm>
        </p:grpSpPr>
        <p:pic>
          <p:nvPicPr>
            <p:cNvPr id="1030" name="Picture 6">
              <a:extLst>
                <a:ext uri="{FF2B5EF4-FFF2-40B4-BE49-F238E27FC236}">
                  <a16:creationId xmlns:a16="http://schemas.microsoft.com/office/drawing/2014/main" id="{A7E7DCF0-41DF-0066-153B-83B975DEB1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3" t="14407" r="1737" b="3840"/>
            <a:stretch>
              <a:fillRect/>
            </a:stretch>
          </p:blipFill>
          <p:spPr bwMode="auto">
            <a:xfrm>
              <a:off x="7639049" y="1467331"/>
              <a:ext cx="3810001" cy="4514851"/>
            </a:xfrm>
            <a:prstGeom prst="rect">
              <a:avLst/>
            </a:prstGeom>
            <a:noFill/>
            <a:extLst>
              <a:ext uri="{909E8E84-426E-40DD-AFC4-6F175D3DCCD1}">
                <a14:hiddenFill xmlns:a14="http://schemas.microsoft.com/office/drawing/2010/main">
                  <a:solidFill>
                    <a:srgbClr val="FFFFFF"/>
                  </a:solidFill>
                </a14:hiddenFill>
              </a:ext>
            </a:extLst>
          </p:spPr>
        </p:pic>
        <p:sp>
          <p:nvSpPr>
            <p:cNvPr id="18" name="Cadre 17">
              <a:extLst>
                <a:ext uri="{FF2B5EF4-FFF2-40B4-BE49-F238E27FC236}">
                  <a16:creationId xmlns:a16="http://schemas.microsoft.com/office/drawing/2014/main" id="{27CE27F4-DE79-3D63-C97B-43565DAF1B0A}"/>
                </a:ext>
              </a:extLst>
            </p:cNvPr>
            <p:cNvSpPr/>
            <p:nvPr/>
          </p:nvSpPr>
          <p:spPr>
            <a:xfrm>
              <a:off x="7619999" y="1467331"/>
              <a:ext cx="3848102" cy="4514851"/>
            </a:xfrm>
            <a:prstGeom prst="frame">
              <a:avLst>
                <a:gd name="adj1" fmla="val 1812"/>
              </a:avLst>
            </a:prstGeom>
            <a:gradFill>
              <a:gsLst>
                <a:gs pos="45000">
                  <a:schemeClr val="bg1"/>
                </a:gs>
                <a:gs pos="0">
                  <a:srgbClr val="F28B7A"/>
                </a:gs>
                <a:gs pos="100000">
                  <a:srgbClr val="F28B7A"/>
                </a:gs>
                <a:gs pos="55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20" name="ZoneTexte 19">
            <a:extLst>
              <a:ext uri="{FF2B5EF4-FFF2-40B4-BE49-F238E27FC236}">
                <a16:creationId xmlns:a16="http://schemas.microsoft.com/office/drawing/2014/main" id="{302FC7D9-F6B1-81D7-26FA-A9BD757FD235}"/>
              </a:ext>
            </a:extLst>
          </p:cNvPr>
          <p:cNvSpPr txBox="1"/>
          <p:nvPr/>
        </p:nvSpPr>
        <p:spPr>
          <a:xfrm>
            <a:off x="2076785" y="204213"/>
            <a:ext cx="8038429" cy="584775"/>
          </a:xfrm>
          <a:prstGeom prst="rect">
            <a:avLst/>
          </a:prstGeom>
          <a:noFill/>
        </p:spPr>
        <p:txBody>
          <a:bodyPr wrap="square">
            <a:spAutoFit/>
          </a:bodyPr>
          <a:lstStyle/>
          <a:p>
            <a:pPr algn="ctr"/>
            <a:r>
              <a:rPr lang="fr-FR" sz="3200" b="1" dirty="0">
                <a:latin typeface="DM Sans" pitchFamily="2" charset="0"/>
              </a:rPr>
              <a:t>La Belgique au cœur de la Banane bleue</a:t>
            </a:r>
            <a:endParaRPr lang="fr-FR" sz="3200" dirty="0"/>
          </a:p>
        </p:txBody>
      </p:sp>
      <p:sp>
        <p:nvSpPr>
          <p:cNvPr id="21" name="Rectangle 20">
            <a:extLst>
              <a:ext uri="{FF2B5EF4-FFF2-40B4-BE49-F238E27FC236}">
                <a16:creationId xmlns:a16="http://schemas.microsoft.com/office/drawing/2014/main" id="{5DE56B75-204B-3C2C-4454-CAAF1A9C9E72}"/>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10F2E0C6-F9D9-C1F6-9CB0-79E44B0C05CA}"/>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3" name="Slide Number Placeholder 6">
            <a:extLst>
              <a:ext uri="{FF2B5EF4-FFF2-40B4-BE49-F238E27FC236}">
                <a16:creationId xmlns:a16="http://schemas.microsoft.com/office/drawing/2014/main" id="{31089CE1-313B-63D4-37B2-47834EE2BD2F}"/>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a:t>
            </a:fld>
            <a:endParaRPr lang="en-GB" sz="1350" b="1" spc="80" noProof="0" dirty="0">
              <a:solidFill>
                <a:srgbClr val="F07D6A"/>
              </a:solidFill>
            </a:endParaRPr>
          </a:p>
        </p:txBody>
      </p:sp>
    </p:spTree>
    <p:extLst>
      <p:ext uri="{BB962C8B-B14F-4D97-AF65-F5344CB8AC3E}">
        <p14:creationId xmlns:p14="http://schemas.microsoft.com/office/powerpoint/2010/main" val="16116473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E2E66367-5AB1-CA27-04E0-C77D9E4835F5}"/>
              </a:ext>
            </a:extLst>
          </p:cNvPr>
          <p:cNvGrpSpPr/>
          <p:nvPr/>
        </p:nvGrpSpPr>
        <p:grpSpPr>
          <a:xfrm>
            <a:off x="1585801" y="1434905"/>
            <a:ext cx="9020398" cy="4979834"/>
            <a:chOff x="1794342" y="1588908"/>
            <a:chExt cx="9020398" cy="4979834"/>
          </a:xfrm>
        </p:grpSpPr>
        <p:grpSp>
          <p:nvGrpSpPr>
            <p:cNvPr id="4" name="Groupe 3">
              <a:extLst>
                <a:ext uri="{FF2B5EF4-FFF2-40B4-BE49-F238E27FC236}">
                  <a16:creationId xmlns:a16="http://schemas.microsoft.com/office/drawing/2014/main" id="{3A54C927-BB2D-CD90-F79E-FAE04409B5AA}"/>
                </a:ext>
              </a:extLst>
            </p:cNvPr>
            <p:cNvGrpSpPr/>
            <p:nvPr/>
          </p:nvGrpSpPr>
          <p:grpSpPr>
            <a:xfrm>
              <a:off x="1794342" y="1588908"/>
              <a:ext cx="4010003" cy="4979834"/>
              <a:chOff x="1848038" y="1588908"/>
              <a:chExt cx="4010003" cy="4979834"/>
            </a:xfrm>
          </p:grpSpPr>
          <p:pic>
            <p:nvPicPr>
              <p:cNvPr id="40" name="Image 39">
                <a:extLst>
                  <a:ext uri="{FF2B5EF4-FFF2-40B4-BE49-F238E27FC236}">
                    <a16:creationId xmlns:a16="http://schemas.microsoft.com/office/drawing/2014/main" id="{0F54748B-0BF0-644E-34B3-4BAA70154C55}"/>
                  </a:ext>
                </a:extLst>
              </p:cNvPr>
              <p:cNvPicPr>
                <a:picLocks noChangeAspect="1"/>
              </p:cNvPicPr>
              <p:nvPr/>
            </p:nvPicPr>
            <p:blipFill>
              <a:blip r:embed="rId3"/>
              <a:srcRect l="2509" r="-863"/>
              <a:stretch>
                <a:fillRect/>
              </a:stretch>
            </p:blipFill>
            <p:spPr>
              <a:xfrm>
                <a:off x="1923616" y="3695056"/>
                <a:ext cx="3934424" cy="2828339"/>
              </a:xfrm>
              <a:prstGeom prst="rect">
                <a:avLst/>
              </a:prstGeom>
            </p:spPr>
          </p:pic>
          <p:pic>
            <p:nvPicPr>
              <p:cNvPr id="5122" name="Picture 2" descr="Elia Group">
                <a:extLst>
                  <a:ext uri="{FF2B5EF4-FFF2-40B4-BE49-F238E27FC236}">
                    <a16:creationId xmlns:a16="http://schemas.microsoft.com/office/drawing/2014/main" id="{68D26D11-FD1A-B310-5873-C0D4C015C4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1359" y="1922231"/>
                <a:ext cx="2127857" cy="646701"/>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A1339D84-120D-36E9-923B-3B31E19455AE}"/>
                  </a:ext>
                </a:extLst>
              </p:cNvPr>
              <p:cNvSpPr txBox="1"/>
              <p:nvPr/>
            </p:nvSpPr>
            <p:spPr>
              <a:xfrm>
                <a:off x="2056695" y="2725561"/>
                <a:ext cx="3592687" cy="400110"/>
              </a:xfrm>
              <a:prstGeom prst="rect">
                <a:avLst/>
              </a:prstGeom>
              <a:noFill/>
            </p:spPr>
            <p:txBody>
              <a:bodyPr wrap="square">
                <a:spAutoFit/>
              </a:bodyPr>
              <a:lstStyle/>
              <a:p>
                <a:pPr algn="ctr"/>
                <a:r>
                  <a:rPr lang="fr-BE" sz="2000" dirty="0"/>
                  <a:t>Plus de </a:t>
                </a:r>
                <a:r>
                  <a:rPr lang="fr-BE" sz="2000" b="1" dirty="0">
                    <a:solidFill>
                      <a:srgbClr val="F07D6A"/>
                    </a:solidFill>
                  </a:rPr>
                  <a:t>19 000 km </a:t>
                </a:r>
                <a:r>
                  <a:rPr lang="fr-BE" sz="2000" dirty="0"/>
                  <a:t>de lignes.</a:t>
                </a:r>
                <a:endParaRPr lang="fr-FR" sz="2000" dirty="0"/>
              </a:p>
            </p:txBody>
          </p:sp>
          <p:sp>
            <p:nvSpPr>
              <p:cNvPr id="35" name="Cadre 34">
                <a:extLst>
                  <a:ext uri="{FF2B5EF4-FFF2-40B4-BE49-F238E27FC236}">
                    <a16:creationId xmlns:a16="http://schemas.microsoft.com/office/drawing/2014/main" id="{55C1012E-754E-0AC1-0556-7CCDB4452789}"/>
                  </a:ext>
                </a:extLst>
              </p:cNvPr>
              <p:cNvSpPr/>
              <p:nvPr/>
            </p:nvSpPr>
            <p:spPr>
              <a:xfrm>
                <a:off x="1848038" y="1588908"/>
                <a:ext cx="4010003" cy="4979834"/>
              </a:xfrm>
              <a:prstGeom prst="frame">
                <a:avLst>
                  <a:gd name="adj1" fmla="val 1713"/>
                </a:avLst>
              </a:prstGeom>
              <a:gradFill>
                <a:gsLst>
                  <a:gs pos="45000">
                    <a:schemeClr val="bg1"/>
                  </a:gs>
                  <a:gs pos="0">
                    <a:srgbClr val="F28B7A"/>
                  </a:gs>
                  <a:gs pos="100000">
                    <a:srgbClr val="F28B7A"/>
                  </a:gs>
                  <a:gs pos="55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grpSp>
          <p:nvGrpSpPr>
            <p:cNvPr id="3" name="Groupe 2">
              <a:extLst>
                <a:ext uri="{FF2B5EF4-FFF2-40B4-BE49-F238E27FC236}">
                  <a16:creationId xmlns:a16="http://schemas.microsoft.com/office/drawing/2014/main" id="{3121953E-CA42-6E27-4E88-8A6BA3994DEC}"/>
                </a:ext>
              </a:extLst>
            </p:cNvPr>
            <p:cNvGrpSpPr/>
            <p:nvPr/>
          </p:nvGrpSpPr>
          <p:grpSpPr>
            <a:xfrm>
              <a:off x="6387657" y="1588908"/>
              <a:ext cx="4427083" cy="4979834"/>
              <a:chOff x="6333961" y="1588908"/>
              <a:chExt cx="4427083" cy="4979834"/>
            </a:xfrm>
          </p:grpSpPr>
          <p:pic>
            <p:nvPicPr>
              <p:cNvPr id="34" name="Image 33">
                <a:extLst>
                  <a:ext uri="{FF2B5EF4-FFF2-40B4-BE49-F238E27FC236}">
                    <a16:creationId xmlns:a16="http://schemas.microsoft.com/office/drawing/2014/main" id="{18D15C88-FDD1-75BF-A046-423F5A5F2F00}"/>
                  </a:ext>
                </a:extLst>
              </p:cNvPr>
              <p:cNvPicPr>
                <a:picLocks noChangeAspect="1"/>
              </p:cNvPicPr>
              <p:nvPr/>
            </p:nvPicPr>
            <p:blipFill>
              <a:blip r:embed="rId5"/>
              <a:stretch>
                <a:fillRect/>
              </a:stretch>
            </p:blipFill>
            <p:spPr>
              <a:xfrm>
                <a:off x="6517338" y="3573747"/>
                <a:ext cx="4050560" cy="2904679"/>
              </a:xfrm>
              <a:prstGeom prst="rect">
                <a:avLst/>
              </a:prstGeom>
            </p:spPr>
          </p:pic>
          <p:pic>
            <p:nvPicPr>
              <p:cNvPr id="5124" name="Picture 4">
                <a:extLst>
                  <a:ext uri="{FF2B5EF4-FFF2-40B4-BE49-F238E27FC236}">
                    <a16:creationId xmlns:a16="http://schemas.microsoft.com/office/drawing/2014/main" id="{834817CD-09AE-C024-ED25-90B68F81959B}"/>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7550955" y="1895610"/>
                <a:ext cx="2035027" cy="673322"/>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BC31FA25-8084-6D0C-948E-960502524C8E}"/>
                  </a:ext>
                </a:extLst>
              </p:cNvPr>
              <p:cNvSpPr txBox="1"/>
              <p:nvPr/>
            </p:nvSpPr>
            <p:spPr>
              <a:xfrm>
                <a:off x="6569041" y="2725561"/>
                <a:ext cx="3998857" cy="707886"/>
              </a:xfrm>
              <a:prstGeom prst="rect">
                <a:avLst/>
              </a:prstGeom>
              <a:noFill/>
            </p:spPr>
            <p:txBody>
              <a:bodyPr wrap="square">
                <a:spAutoFit/>
              </a:bodyPr>
              <a:lstStyle/>
              <a:p>
                <a:pPr algn="ctr"/>
                <a:r>
                  <a:rPr lang="fr-FR" sz="2000" dirty="0"/>
                  <a:t>Plus de </a:t>
                </a:r>
                <a:r>
                  <a:rPr lang="fr-FR" sz="2000" b="1" dirty="0">
                    <a:solidFill>
                      <a:srgbClr val="F07D6A"/>
                    </a:solidFill>
                  </a:rPr>
                  <a:t>1 000 000 km</a:t>
                </a:r>
                <a:r>
                  <a:rPr lang="fr-FR" sz="2000" dirty="0"/>
                  <a:t> de lignes</a:t>
                </a:r>
              </a:p>
              <a:p>
                <a:pPr algn="ctr"/>
                <a:r>
                  <a:rPr lang="fr-FR" sz="2000" dirty="0"/>
                  <a:t>(40 000 km en 2024).</a:t>
                </a:r>
              </a:p>
            </p:txBody>
          </p:sp>
          <p:sp>
            <p:nvSpPr>
              <p:cNvPr id="2" name="Cadre 1">
                <a:extLst>
                  <a:ext uri="{FF2B5EF4-FFF2-40B4-BE49-F238E27FC236}">
                    <a16:creationId xmlns:a16="http://schemas.microsoft.com/office/drawing/2014/main" id="{C3A8723E-64D4-C3A4-7285-5AF1EE574BE1}"/>
                  </a:ext>
                </a:extLst>
              </p:cNvPr>
              <p:cNvSpPr/>
              <p:nvPr/>
            </p:nvSpPr>
            <p:spPr>
              <a:xfrm>
                <a:off x="6333961" y="1588908"/>
                <a:ext cx="4427083" cy="4979834"/>
              </a:xfrm>
              <a:prstGeom prst="frame">
                <a:avLst>
                  <a:gd name="adj1" fmla="val 1713"/>
                </a:avLst>
              </a:prstGeom>
              <a:gradFill>
                <a:gsLst>
                  <a:gs pos="47000">
                    <a:schemeClr val="bg1"/>
                  </a:gs>
                  <a:gs pos="0">
                    <a:srgbClr val="F28B7A"/>
                  </a:gs>
                  <a:gs pos="100000">
                    <a:srgbClr val="F28B7A"/>
                  </a:gs>
                  <a:gs pos="53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grpSp>
      <p:sp>
        <p:nvSpPr>
          <p:cNvPr id="6" name="ZoneTexte 5">
            <a:extLst>
              <a:ext uri="{FF2B5EF4-FFF2-40B4-BE49-F238E27FC236}">
                <a16:creationId xmlns:a16="http://schemas.microsoft.com/office/drawing/2014/main" id="{A874E790-15B2-B242-EBAB-6114B40FE71F}"/>
              </a:ext>
            </a:extLst>
          </p:cNvPr>
          <p:cNvSpPr txBox="1"/>
          <p:nvPr/>
        </p:nvSpPr>
        <p:spPr>
          <a:xfrm>
            <a:off x="1369456" y="226885"/>
            <a:ext cx="9453088" cy="584775"/>
          </a:xfrm>
          <a:prstGeom prst="rect">
            <a:avLst/>
          </a:prstGeom>
          <a:noFill/>
        </p:spPr>
        <p:txBody>
          <a:bodyPr wrap="square">
            <a:spAutoFit/>
          </a:bodyPr>
          <a:lstStyle/>
          <a:p>
            <a:pPr algn="ctr"/>
            <a:r>
              <a:rPr lang="fr-FR" sz="3200" b="1" dirty="0">
                <a:latin typeface="DM Sans" pitchFamily="2" charset="0"/>
              </a:rPr>
              <a:t>Elia Group versus SGCC</a:t>
            </a:r>
            <a:endParaRPr lang="fr-FR" sz="3200" dirty="0"/>
          </a:p>
        </p:txBody>
      </p:sp>
      <p:sp>
        <p:nvSpPr>
          <p:cNvPr id="8" name="Rectangle 7">
            <a:extLst>
              <a:ext uri="{FF2B5EF4-FFF2-40B4-BE49-F238E27FC236}">
                <a16:creationId xmlns:a16="http://schemas.microsoft.com/office/drawing/2014/main" id="{F293E218-C0E0-2826-3E8A-BCC6C721D449}"/>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D6A4257E-5BAC-7148-CF40-6B52E3C3C8B0}"/>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0" name="Slide Number Placeholder 6">
            <a:extLst>
              <a:ext uri="{FF2B5EF4-FFF2-40B4-BE49-F238E27FC236}">
                <a16:creationId xmlns:a16="http://schemas.microsoft.com/office/drawing/2014/main" id="{73817087-6775-5783-A2C8-784715CBBFFE}"/>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30</a:t>
            </a:fld>
            <a:endParaRPr lang="en-GB" sz="1350" b="1" spc="80" noProof="0" dirty="0">
              <a:solidFill>
                <a:srgbClr val="F07D6A"/>
              </a:solidFill>
            </a:endParaRPr>
          </a:p>
        </p:txBody>
      </p:sp>
    </p:spTree>
    <p:extLst>
      <p:ext uri="{BB962C8B-B14F-4D97-AF65-F5344CB8AC3E}">
        <p14:creationId xmlns:p14="http://schemas.microsoft.com/office/powerpoint/2010/main" val="4287676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A5BCF5E-13A2-8D7D-F189-0548E9E41A64}"/>
              </a:ext>
            </a:extLst>
          </p:cNvPr>
          <p:cNvSpPr/>
          <p:nvPr/>
        </p:nvSpPr>
        <p:spPr>
          <a:xfrm>
            <a:off x="653362" y="4916640"/>
            <a:ext cx="5427270" cy="277887"/>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Rectangle 16">
            <a:extLst>
              <a:ext uri="{FF2B5EF4-FFF2-40B4-BE49-F238E27FC236}">
                <a16:creationId xmlns:a16="http://schemas.microsoft.com/office/drawing/2014/main" id="{34609B57-B047-A421-81BE-8F68E4479E4D}"/>
              </a:ext>
            </a:extLst>
          </p:cNvPr>
          <p:cNvSpPr/>
          <p:nvPr/>
        </p:nvSpPr>
        <p:spPr>
          <a:xfrm>
            <a:off x="653362" y="3175426"/>
            <a:ext cx="5427270" cy="277887"/>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1FCBDD09-D5A6-A39B-F02A-90A5709E0BCE}"/>
              </a:ext>
            </a:extLst>
          </p:cNvPr>
          <p:cNvSpPr/>
          <p:nvPr/>
        </p:nvSpPr>
        <p:spPr>
          <a:xfrm>
            <a:off x="668730" y="1744275"/>
            <a:ext cx="5542804" cy="277887"/>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ZoneTexte 1">
            <a:extLst>
              <a:ext uri="{FF2B5EF4-FFF2-40B4-BE49-F238E27FC236}">
                <a16:creationId xmlns:a16="http://schemas.microsoft.com/office/drawing/2014/main" id="{E55E3F8D-AB30-BD46-025B-BF514CFA749C}"/>
              </a:ext>
            </a:extLst>
          </p:cNvPr>
          <p:cNvSpPr txBox="1"/>
          <p:nvPr/>
        </p:nvSpPr>
        <p:spPr>
          <a:xfrm>
            <a:off x="947775" y="193546"/>
            <a:ext cx="10296441" cy="1077218"/>
          </a:xfrm>
          <a:prstGeom prst="rect">
            <a:avLst/>
          </a:prstGeom>
          <a:noFill/>
        </p:spPr>
        <p:txBody>
          <a:bodyPr wrap="square">
            <a:spAutoFit/>
          </a:bodyPr>
          <a:lstStyle/>
          <a:p>
            <a:pPr algn="ctr"/>
            <a:r>
              <a:rPr lang="fr-FR" sz="3200" b="1" dirty="0"/>
              <a:t>Trois raisons pour Elia Group de croître en taille et de consolider ses partenariats avec d’autres </a:t>
            </a:r>
            <a:r>
              <a:rPr lang="fr-FR" sz="3200" b="1" dirty="0" err="1"/>
              <a:t>GRTs</a:t>
            </a:r>
            <a:endParaRPr lang="fr-FR" sz="3200" b="1" dirty="0"/>
          </a:p>
        </p:txBody>
      </p:sp>
      <p:sp>
        <p:nvSpPr>
          <p:cNvPr id="3" name="Rectangle 2">
            <a:extLst>
              <a:ext uri="{FF2B5EF4-FFF2-40B4-BE49-F238E27FC236}">
                <a16:creationId xmlns:a16="http://schemas.microsoft.com/office/drawing/2014/main" id="{B886C8DA-ABF4-A122-E7BD-04068229EE7D}"/>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1">
            <a:extLst>
              <a:ext uri="{FF2B5EF4-FFF2-40B4-BE49-F238E27FC236}">
                <a16:creationId xmlns:a16="http://schemas.microsoft.com/office/drawing/2014/main" id="{C4326469-966C-77D9-28D6-50E9723A0858}"/>
              </a:ext>
            </a:extLst>
          </p:cNvPr>
          <p:cNvSpPr>
            <a:spLocks noChangeArrowheads="1"/>
          </p:cNvSpPr>
          <p:nvPr/>
        </p:nvSpPr>
        <p:spPr bwMode="auto">
          <a:xfrm>
            <a:off x="653362" y="4865228"/>
            <a:ext cx="1088526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defTabSz="914400" eaLnBrk="0" fontAlgn="base" hangingPunct="0">
              <a:spcBef>
                <a:spcPct val="0"/>
              </a:spcBef>
              <a:spcAft>
                <a:spcPct val="0"/>
              </a:spcAft>
            </a:pPr>
            <a:r>
              <a:rPr lang="fr-FR" altLang="fr-FR" sz="2000" b="1" dirty="0">
                <a:latin typeface="+mj-lt"/>
              </a:rPr>
              <a:t>Raison 3 – </a:t>
            </a:r>
            <a:r>
              <a:rPr kumimoji="0" lang="fr-FR" altLang="fr-FR" sz="2000" b="1" i="0" u="none" strike="noStrike" cap="none" normalizeH="0" baseline="0" dirty="0">
                <a:ln>
                  <a:noFill/>
                </a:ln>
                <a:effectLst/>
                <a:latin typeface="+mj-lt"/>
              </a:rPr>
              <a:t>Maîtriser les technologies critiques de demain </a:t>
            </a:r>
            <a:r>
              <a:rPr kumimoji="0" lang="fr-FR" altLang="fr-FR" sz="2000" i="0" u="none" strike="noStrike" cap="none" normalizeH="0" baseline="0" dirty="0">
                <a:ln>
                  <a:noFill/>
                </a:ln>
                <a:effectLst/>
                <a:latin typeface="+mj-lt"/>
              </a:rPr>
              <a:t>: </a:t>
            </a:r>
            <a:r>
              <a:rPr lang="fr-FR" sz="2000" dirty="0"/>
              <a:t>Le développement de réseaux multi-terminaux HVDC sera essentiel pour connecter les parcs éoliens offshore et renforcer les interconnexions entre pays. La maîtrise des plateformes numériques de pilotage du réseau, notamment pour exploiter la flexibilité, devient également un enjeu stratégique majeur.</a:t>
            </a:r>
            <a:endParaRPr kumimoji="0" lang="fr-FR" altLang="fr-FR" sz="2000" i="0" u="none" strike="noStrike" cap="none" normalizeH="0" baseline="0" dirty="0">
              <a:ln>
                <a:noFill/>
              </a:ln>
              <a:solidFill>
                <a:schemeClr val="tx1"/>
              </a:solidFill>
              <a:effectLst/>
              <a:latin typeface="+mj-lt"/>
            </a:endParaRPr>
          </a:p>
        </p:txBody>
      </p:sp>
      <p:sp>
        <p:nvSpPr>
          <p:cNvPr id="7" name="ZoneTexte 6">
            <a:extLst>
              <a:ext uri="{FF2B5EF4-FFF2-40B4-BE49-F238E27FC236}">
                <a16:creationId xmlns:a16="http://schemas.microsoft.com/office/drawing/2014/main" id="{F2AC449B-3C9B-3B5E-D5BA-E6328161BB60}"/>
              </a:ext>
            </a:extLst>
          </p:cNvPr>
          <p:cNvSpPr txBox="1"/>
          <p:nvPr/>
        </p:nvSpPr>
        <p:spPr>
          <a:xfrm>
            <a:off x="653363" y="1696347"/>
            <a:ext cx="10885264" cy="1323439"/>
          </a:xfrm>
          <a:prstGeom prst="rect">
            <a:avLst/>
          </a:prstGeom>
          <a:noFill/>
        </p:spPr>
        <p:txBody>
          <a:bodyPr wrap="square" lIns="91440" tIns="45720" rIns="91440" bIns="45720" anchor="t">
            <a:spAutoFit/>
          </a:bodyPr>
          <a:lstStyle/>
          <a:p>
            <a:pPr algn="just" defTabSz="914400" eaLnBrk="0" fontAlgn="base" hangingPunct="0">
              <a:spcBef>
                <a:spcPct val="0"/>
              </a:spcBef>
              <a:spcAft>
                <a:spcPct val="0"/>
              </a:spcAft>
            </a:pPr>
            <a:r>
              <a:rPr lang="fr-FR" altLang="fr-FR" sz="2000" b="1" dirty="0">
                <a:latin typeface="+mj-lt"/>
              </a:rPr>
              <a:t>Raison 1 – </a:t>
            </a:r>
            <a:r>
              <a:rPr kumimoji="0" lang="fr-FR" altLang="fr-FR" sz="2000" b="1" i="0" u="none" strike="noStrike" cap="none" normalizeH="0" baseline="0" dirty="0">
                <a:ln>
                  <a:noFill/>
                </a:ln>
                <a:effectLst/>
                <a:latin typeface="+mj-lt"/>
              </a:rPr>
              <a:t>Renforcer son pouvoir de négociation </a:t>
            </a:r>
            <a:r>
              <a:rPr kumimoji="0" lang="fr-FR" altLang="fr-FR" sz="2000" i="0" u="none" strike="noStrike" cap="none" normalizeH="0" baseline="0" dirty="0">
                <a:ln>
                  <a:noFill/>
                </a:ln>
                <a:effectLst/>
                <a:latin typeface="+mj-lt"/>
              </a:rPr>
              <a:t>: </a:t>
            </a:r>
            <a:r>
              <a:rPr kumimoji="0" lang="fr-FR" altLang="fr-FR" sz="2000" i="0" u="none" strike="noStrike" cap="none" normalizeH="0" baseline="0" dirty="0">
                <a:ln>
                  <a:noFill/>
                </a:ln>
                <a:solidFill>
                  <a:schemeClr val="tx1"/>
                </a:solidFill>
                <a:effectLst/>
                <a:latin typeface="+mj-lt"/>
              </a:rPr>
              <a:t>Une taille plus importante permet à Elia Group de peser davantage face aux fournisseurs d’équipements électriques, qui imposent aujourd’hui des prix exorbitants pour le matériel.</a:t>
            </a:r>
            <a:r>
              <a:rPr lang="fr-FR" altLang="fr-FR" sz="2000" dirty="0">
                <a:latin typeface="+mj-lt"/>
              </a:rPr>
              <a:t> </a:t>
            </a:r>
            <a:r>
              <a:rPr kumimoji="0" lang="fr-FR" altLang="fr-FR" sz="2000" i="0" u="none" strike="noStrike" cap="none" normalizeH="0" baseline="0" dirty="0">
                <a:ln>
                  <a:noFill/>
                </a:ln>
                <a:solidFill>
                  <a:schemeClr val="tx1"/>
                </a:solidFill>
                <a:effectLst/>
                <a:latin typeface="+mj-lt"/>
              </a:rPr>
              <a:t>C’est d’ailleurs l’une des raisons pour lesquelles Elia et 50Hertz cherchent (</a:t>
            </a:r>
            <a:r>
              <a:rPr lang="fr-FR" altLang="fr-FR" sz="2000" dirty="0">
                <a:latin typeface="+mj-lt"/>
              </a:rPr>
              <a:t>enfin) </a:t>
            </a:r>
            <a:r>
              <a:rPr kumimoji="0" lang="fr-FR" altLang="fr-FR" sz="2000" i="0" u="none" strike="noStrike" cap="none" normalizeH="0" baseline="0" dirty="0">
                <a:ln>
                  <a:noFill/>
                </a:ln>
                <a:solidFill>
                  <a:schemeClr val="tx1"/>
                </a:solidFill>
                <a:effectLst/>
                <a:latin typeface="+mj-lt"/>
              </a:rPr>
              <a:t>à mutualiser leurs achats.</a:t>
            </a:r>
          </a:p>
        </p:txBody>
      </p:sp>
      <p:sp>
        <p:nvSpPr>
          <p:cNvPr id="9" name="ZoneTexte 8">
            <a:extLst>
              <a:ext uri="{FF2B5EF4-FFF2-40B4-BE49-F238E27FC236}">
                <a16:creationId xmlns:a16="http://schemas.microsoft.com/office/drawing/2014/main" id="{B5C0BD9A-6F66-8F6F-BDA0-C3094C0DE1E2}"/>
              </a:ext>
            </a:extLst>
          </p:cNvPr>
          <p:cNvSpPr txBox="1"/>
          <p:nvPr/>
        </p:nvSpPr>
        <p:spPr>
          <a:xfrm>
            <a:off x="653363" y="3126899"/>
            <a:ext cx="10885264" cy="1631216"/>
          </a:xfrm>
          <a:prstGeom prst="rect">
            <a:avLst/>
          </a:prstGeom>
          <a:noFill/>
        </p:spPr>
        <p:txBody>
          <a:bodyPr wrap="square" lIns="91440" tIns="45720" rIns="91440" bIns="45720" anchor="t">
            <a:spAutoFit/>
          </a:bodyPr>
          <a:lstStyle/>
          <a:p>
            <a:pPr algn="just" defTabSz="914400" eaLnBrk="0" fontAlgn="base" hangingPunct="0">
              <a:spcBef>
                <a:spcPct val="0"/>
              </a:spcBef>
              <a:spcAft>
                <a:spcPct val="0"/>
              </a:spcAft>
            </a:pPr>
            <a:r>
              <a:rPr lang="fr-FR" altLang="fr-FR" sz="2000" b="1" dirty="0">
                <a:latin typeface="+mj-lt"/>
              </a:rPr>
              <a:t>Raison 2 - </a:t>
            </a:r>
            <a:r>
              <a:rPr kumimoji="0" lang="fr-FR" altLang="fr-FR" sz="2000" b="1" i="0" u="none" strike="noStrike" cap="none" normalizeH="0" baseline="0" dirty="0">
                <a:ln>
                  <a:noFill/>
                </a:ln>
                <a:effectLst/>
                <a:latin typeface="+mj-lt"/>
              </a:rPr>
              <a:t>Préserver une expertise technique pour faire face à la complexité croissante des réseaux</a:t>
            </a:r>
            <a:r>
              <a:rPr lang="fr-FR" altLang="fr-FR" sz="2000" b="1" dirty="0">
                <a:latin typeface="+mj-lt"/>
              </a:rPr>
              <a:t> </a:t>
            </a:r>
            <a:r>
              <a:rPr lang="fr-FR" altLang="fr-FR" sz="2000" dirty="0">
                <a:latin typeface="+mj-lt"/>
              </a:rPr>
              <a:t>:</a:t>
            </a:r>
            <a:r>
              <a:rPr lang="fr-FR" altLang="fr-FR" sz="2000" b="1" dirty="0">
                <a:latin typeface="+mj-lt"/>
              </a:rPr>
              <a:t> </a:t>
            </a:r>
            <a:r>
              <a:rPr kumimoji="0" lang="fr-FR" altLang="fr-FR" sz="2000" i="0" u="none" strike="noStrike" cap="none" normalizeH="0" baseline="0" dirty="0">
                <a:ln>
                  <a:noFill/>
                </a:ln>
                <a:solidFill>
                  <a:schemeClr val="tx1"/>
                </a:solidFill>
                <a:effectLst/>
                <a:latin typeface="+mj-lt"/>
              </a:rPr>
              <a:t>L’intégration massive des énergies renouvelables, du stockage, de nouvelles charges et des dispositifs </a:t>
            </a:r>
            <a:r>
              <a:rPr lang="fr-FR" altLang="fr-FR" sz="2000" dirty="0">
                <a:latin typeface="+mj-lt"/>
              </a:rPr>
              <a:t>d</a:t>
            </a:r>
            <a:r>
              <a:rPr kumimoji="0" lang="fr-FR" altLang="fr-FR" sz="2000" i="0" u="none" strike="noStrike" cap="none" normalizeH="0" baseline="0" dirty="0">
                <a:ln>
                  <a:noFill/>
                </a:ln>
                <a:solidFill>
                  <a:schemeClr val="tx1"/>
                </a:solidFill>
                <a:effectLst/>
                <a:latin typeface="+mj-lt"/>
              </a:rPr>
              <a:t>’électronique de puissance rend la gestion du système électrique  très complexe.</a:t>
            </a:r>
            <a:r>
              <a:rPr lang="fr-FR" altLang="fr-FR" sz="2000" dirty="0">
                <a:latin typeface="+mj-lt"/>
              </a:rPr>
              <a:t> </a:t>
            </a:r>
            <a:r>
              <a:rPr kumimoji="0" lang="fr-FR" altLang="fr-FR" sz="2000" i="0" u="none" strike="noStrike" cap="none" normalizeH="0" baseline="0" dirty="0">
                <a:ln>
                  <a:noFill/>
                </a:ln>
                <a:solidFill>
                  <a:schemeClr val="tx1"/>
                </a:solidFill>
                <a:effectLst/>
                <a:latin typeface="+mj-lt"/>
              </a:rPr>
              <a:t>Une expertise technique renforcée devient essentielle pour maintenir la fiabilité du réseau.</a:t>
            </a:r>
          </a:p>
        </p:txBody>
      </p:sp>
      <p:sp>
        <p:nvSpPr>
          <p:cNvPr id="14" name="Rectangle 13">
            <a:extLst>
              <a:ext uri="{FF2B5EF4-FFF2-40B4-BE49-F238E27FC236}">
                <a16:creationId xmlns:a16="http://schemas.microsoft.com/office/drawing/2014/main" id="{26D7F2E7-0185-592C-073D-44CA364C4AC2}"/>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5" name="Slide Number Placeholder 6">
            <a:extLst>
              <a:ext uri="{FF2B5EF4-FFF2-40B4-BE49-F238E27FC236}">
                <a16:creationId xmlns:a16="http://schemas.microsoft.com/office/drawing/2014/main" id="{9302EE4B-2879-DC1C-DFD6-A340F64683F2}"/>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31</a:t>
            </a:fld>
            <a:endParaRPr lang="en-GB" sz="1350" b="1" spc="80" noProof="0" dirty="0">
              <a:solidFill>
                <a:srgbClr val="F07D6A"/>
              </a:solidFill>
            </a:endParaRPr>
          </a:p>
        </p:txBody>
      </p:sp>
    </p:spTree>
    <p:extLst>
      <p:ext uri="{BB962C8B-B14F-4D97-AF65-F5344CB8AC3E}">
        <p14:creationId xmlns:p14="http://schemas.microsoft.com/office/powerpoint/2010/main" val="3007097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e 35">
            <a:extLst>
              <a:ext uri="{FF2B5EF4-FFF2-40B4-BE49-F238E27FC236}">
                <a16:creationId xmlns:a16="http://schemas.microsoft.com/office/drawing/2014/main" id="{C52ADC52-644C-CB18-97D8-1836BEAC6E71}"/>
              </a:ext>
            </a:extLst>
          </p:cNvPr>
          <p:cNvGrpSpPr/>
          <p:nvPr/>
        </p:nvGrpSpPr>
        <p:grpSpPr>
          <a:xfrm>
            <a:off x="7443265" y="1656519"/>
            <a:ext cx="3479802" cy="2576760"/>
            <a:chOff x="781621" y="3564931"/>
            <a:chExt cx="3754554" cy="2780211"/>
          </a:xfrm>
        </p:grpSpPr>
        <p:pic>
          <p:nvPicPr>
            <p:cNvPr id="21" name="Picture 6" descr="GEOxyz completes pre-installation surveys for Princess Elisabeth (MOG II) energy  island">
              <a:extLst>
                <a:ext uri="{FF2B5EF4-FFF2-40B4-BE49-F238E27FC236}">
                  <a16:creationId xmlns:a16="http://schemas.microsoft.com/office/drawing/2014/main" id="{B610B04E-25E7-E61B-F968-56B61161700A}"/>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r="695"/>
            <a:stretch>
              <a:fillRect/>
            </a:stretch>
          </p:blipFill>
          <p:spPr bwMode="auto">
            <a:xfrm>
              <a:off x="796452" y="3564931"/>
              <a:ext cx="3739723" cy="2721525"/>
            </a:xfrm>
            <a:prstGeom prst="rect">
              <a:avLst/>
            </a:prstGeom>
            <a:noFill/>
            <a:extLst>
              <a:ext uri="{909E8E84-426E-40DD-AFC4-6F175D3DCCD1}">
                <a14:hiddenFill xmlns:a14="http://schemas.microsoft.com/office/drawing/2010/main">
                  <a:solidFill>
                    <a:srgbClr val="FFFFFF"/>
                  </a:solidFill>
                </a14:hiddenFill>
              </a:ext>
            </a:extLst>
          </p:spPr>
        </p:pic>
        <p:sp>
          <p:nvSpPr>
            <p:cNvPr id="34" name="Cadre 33">
              <a:extLst>
                <a:ext uri="{FF2B5EF4-FFF2-40B4-BE49-F238E27FC236}">
                  <a16:creationId xmlns:a16="http://schemas.microsoft.com/office/drawing/2014/main" id="{E848B720-BAC6-2B79-71E4-561B5B2F97AC}"/>
                </a:ext>
              </a:extLst>
            </p:cNvPr>
            <p:cNvSpPr/>
            <p:nvPr/>
          </p:nvSpPr>
          <p:spPr>
            <a:xfrm>
              <a:off x="781621" y="3564932"/>
              <a:ext cx="3754554" cy="2780210"/>
            </a:xfrm>
            <a:prstGeom prst="frame">
              <a:avLst>
                <a:gd name="adj1" fmla="val 2412"/>
              </a:avLst>
            </a:prstGeom>
            <a:gradFill>
              <a:gsLst>
                <a:gs pos="43000">
                  <a:schemeClr val="bg1"/>
                </a:gs>
                <a:gs pos="0">
                  <a:srgbClr val="F28B7A"/>
                </a:gs>
                <a:gs pos="100000">
                  <a:srgbClr val="F28B7A"/>
                </a:gs>
                <a:gs pos="57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grpSp>
      <p:sp>
        <p:nvSpPr>
          <p:cNvPr id="5" name="ZoneTexte 4">
            <a:extLst>
              <a:ext uri="{FF2B5EF4-FFF2-40B4-BE49-F238E27FC236}">
                <a16:creationId xmlns:a16="http://schemas.microsoft.com/office/drawing/2014/main" id="{07033EC1-095D-83C2-0C11-979E42151E03}"/>
              </a:ext>
            </a:extLst>
          </p:cNvPr>
          <p:cNvSpPr txBox="1"/>
          <p:nvPr/>
        </p:nvSpPr>
        <p:spPr>
          <a:xfrm>
            <a:off x="1142927" y="1910211"/>
            <a:ext cx="5672811" cy="1938992"/>
          </a:xfrm>
          <a:prstGeom prst="rect">
            <a:avLst/>
          </a:prstGeom>
          <a:noFill/>
        </p:spPr>
        <p:txBody>
          <a:bodyPr wrap="square">
            <a:spAutoFit/>
          </a:bodyPr>
          <a:lstStyle/>
          <a:p>
            <a:pPr algn="just">
              <a:buNone/>
            </a:pPr>
            <a:r>
              <a:rPr lang="fr-FR" sz="2000" dirty="0"/>
              <a:t>La décision de financer les liaisons en courant continu (DC) du projet de l’île Princesse Élisabeth a été suspendue.</a:t>
            </a:r>
          </a:p>
          <a:p>
            <a:pPr algn="just">
              <a:buNone/>
            </a:pPr>
            <a:r>
              <a:rPr lang="fr-FR" sz="2000" dirty="0"/>
              <a:t>Le budget initialement estimé à 2,2 milliards € en 2021 a grimpé à 7 milliards €, dont plus de 3 milliards € pour la seule infrastructure DC.</a:t>
            </a:r>
          </a:p>
        </p:txBody>
      </p:sp>
      <p:sp>
        <p:nvSpPr>
          <p:cNvPr id="7" name="ZoneTexte 6">
            <a:extLst>
              <a:ext uri="{FF2B5EF4-FFF2-40B4-BE49-F238E27FC236}">
                <a16:creationId xmlns:a16="http://schemas.microsoft.com/office/drawing/2014/main" id="{FD77CBE1-6F76-F34F-CE76-202E77E062C4}"/>
              </a:ext>
            </a:extLst>
          </p:cNvPr>
          <p:cNvSpPr txBox="1"/>
          <p:nvPr/>
        </p:nvSpPr>
        <p:spPr>
          <a:xfrm>
            <a:off x="1142927" y="4732372"/>
            <a:ext cx="9906136" cy="1323439"/>
          </a:xfrm>
          <a:prstGeom prst="rect">
            <a:avLst/>
          </a:prstGeom>
          <a:noFill/>
        </p:spPr>
        <p:txBody>
          <a:bodyPr wrap="square" lIns="91440" tIns="45720" rIns="91440" bIns="45720" anchor="t">
            <a:spAutoFit/>
          </a:bodyPr>
          <a:lstStyle/>
          <a:p>
            <a:pPr algn="just">
              <a:buNone/>
            </a:pPr>
            <a:r>
              <a:rPr lang="fr-FR" sz="2000" dirty="0"/>
              <a:t>Cette flambée s’explique notamment par la demande en équipements pour les réseaux électriques qui a crû de manière considérable. Il s’ensuit que les prix des fabricants ne sont plus du tout en adéquation avec leurs coûts de production.  Avec un meilleur pouvoir de négociation, cette situation aurait pu être atténuée. </a:t>
            </a:r>
          </a:p>
        </p:txBody>
      </p:sp>
      <p:sp>
        <p:nvSpPr>
          <p:cNvPr id="9" name="ZoneTexte 8">
            <a:extLst>
              <a:ext uri="{FF2B5EF4-FFF2-40B4-BE49-F238E27FC236}">
                <a16:creationId xmlns:a16="http://schemas.microsoft.com/office/drawing/2014/main" id="{821E2C52-3588-23DA-6987-0DB24586BCD0}"/>
              </a:ext>
            </a:extLst>
          </p:cNvPr>
          <p:cNvSpPr txBox="1"/>
          <p:nvPr/>
        </p:nvSpPr>
        <p:spPr>
          <a:xfrm>
            <a:off x="947775" y="231646"/>
            <a:ext cx="10296441" cy="584775"/>
          </a:xfrm>
          <a:prstGeom prst="rect">
            <a:avLst/>
          </a:prstGeom>
          <a:noFill/>
        </p:spPr>
        <p:txBody>
          <a:bodyPr wrap="square">
            <a:spAutoFit/>
          </a:bodyPr>
          <a:lstStyle/>
          <a:p>
            <a:pPr algn="ctr"/>
            <a:r>
              <a:rPr lang="fr-FR" sz="3200" b="1" dirty="0"/>
              <a:t>Raison 1 – Renforcer son pouvoir de négociation</a:t>
            </a:r>
          </a:p>
        </p:txBody>
      </p:sp>
      <p:sp>
        <p:nvSpPr>
          <p:cNvPr id="11" name="Rectangle 10">
            <a:extLst>
              <a:ext uri="{FF2B5EF4-FFF2-40B4-BE49-F238E27FC236}">
                <a16:creationId xmlns:a16="http://schemas.microsoft.com/office/drawing/2014/main" id="{104503B4-B81F-B381-EA34-0A93E1F9DE15}"/>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26EC494D-F93C-051B-F2C4-DC3CD0F07F38}"/>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3" name="Slide Number Placeholder 6">
            <a:extLst>
              <a:ext uri="{FF2B5EF4-FFF2-40B4-BE49-F238E27FC236}">
                <a16:creationId xmlns:a16="http://schemas.microsoft.com/office/drawing/2014/main" id="{FF5C0F69-ABC2-6DC0-4F1E-A37A721AE140}"/>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32</a:t>
            </a:fld>
            <a:endParaRPr lang="en-GB" sz="1350" b="1" spc="80" noProof="0" dirty="0">
              <a:solidFill>
                <a:srgbClr val="F07D6A"/>
              </a:solidFill>
            </a:endParaRPr>
          </a:p>
        </p:txBody>
      </p:sp>
    </p:spTree>
    <p:extLst>
      <p:ext uri="{BB962C8B-B14F-4D97-AF65-F5344CB8AC3E}">
        <p14:creationId xmlns:p14="http://schemas.microsoft.com/office/powerpoint/2010/main" val="992580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6278B13-B33A-52A3-079C-0D5459FA3C30}"/>
              </a:ext>
            </a:extLst>
          </p:cNvPr>
          <p:cNvSpPr/>
          <p:nvPr/>
        </p:nvSpPr>
        <p:spPr>
          <a:xfrm>
            <a:off x="947775" y="2354158"/>
            <a:ext cx="3290270" cy="285676"/>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7" name="Groupe 26">
            <a:extLst>
              <a:ext uri="{FF2B5EF4-FFF2-40B4-BE49-F238E27FC236}">
                <a16:creationId xmlns:a16="http://schemas.microsoft.com/office/drawing/2014/main" id="{06A5D4A4-DB2E-9951-50E4-F3CA9EE86C3C}"/>
              </a:ext>
            </a:extLst>
          </p:cNvPr>
          <p:cNvGrpSpPr/>
          <p:nvPr/>
        </p:nvGrpSpPr>
        <p:grpSpPr>
          <a:xfrm>
            <a:off x="7611493" y="2273361"/>
            <a:ext cx="3581416" cy="3501115"/>
            <a:chOff x="6217685" y="2573077"/>
            <a:chExt cx="3184286" cy="3112891"/>
          </a:xfrm>
        </p:grpSpPr>
        <p:sp>
          <p:nvSpPr>
            <p:cNvPr id="17" name="ZoneTexte 16">
              <a:extLst>
                <a:ext uri="{FF2B5EF4-FFF2-40B4-BE49-F238E27FC236}">
                  <a16:creationId xmlns:a16="http://schemas.microsoft.com/office/drawing/2014/main" id="{E19AAECE-C076-D42D-79C5-CDEE93C3C133}"/>
                </a:ext>
              </a:extLst>
            </p:cNvPr>
            <p:cNvSpPr txBox="1"/>
            <p:nvPr/>
          </p:nvSpPr>
          <p:spPr>
            <a:xfrm>
              <a:off x="7323556" y="5424358"/>
              <a:ext cx="2078415" cy="261610"/>
            </a:xfrm>
            <a:prstGeom prst="rect">
              <a:avLst/>
            </a:prstGeom>
            <a:noFill/>
          </p:spPr>
          <p:txBody>
            <a:bodyPr wrap="square">
              <a:spAutoFit/>
            </a:bodyPr>
            <a:lstStyle/>
            <a:p>
              <a:pPr algn="r"/>
              <a:r>
                <a:rPr lang="fr-FR" sz="1100" dirty="0"/>
                <a:t>7sur7, le </a:t>
              </a:r>
              <a:r>
                <a:rPr lang="en-GB" sz="1100" dirty="0"/>
                <a:t>17 </a:t>
              </a:r>
              <a:r>
                <a:rPr lang="en-GB" sz="1100" dirty="0" err="1"/>
                <a:t>juin</a:t>
              </a:r>
              <a:r>
                <a:rPr lang="en-GB" sz="1100" dirty="0"/>
                <a:t> 2025. </a:t>
              </a:r>
              <a:endParaRPr lang="fr-BE" sz="1100" dirty="0"/>
            </a:p>
          </p:txBody>
        </p:sp>
        <p:pic>
          <p:nvPicPr>
            <p:cNvPr id="20" name="Image 19">
              <a:extLst>
                <a:ext uri="{FF2B5EF4-FFF2-40B4-BE49-F238E27FC236}">
                  <a16:creationId xmlns:a16="http://schemas.microsoft.com/office/drawing/2014/main" id="{66F305B4-A03E-5435-439A-07F8C0F6417F}"/>
                </a:ext>
              </a:extLst>
            </p:cNvPr>
            <p:cNvPicPr>
              <a:picLocks noChangeAspect="1"/>
            </p:cNvPicPr>
            <p:nvPr/>
          </p:nvPicPr>
          <p:blipFill>
            <a:blip r:embed="rId2"/>
            <a:srcRect t="8208" b="-777"/>
            <a:stretch>
              <a:fillRect/>
            </a:stretch>
          </p:blipFill>
          <p:spPr>
            <a:xfrm>
              <a:off x="6217685" y="2573078"/>
              <a:ext cx="3083420" cy="2798199"/>
            </a:xfrm>
            <a:prstGeom prst="rect">
              <a:avLst/>
            </a:prstGeom>
          </p:spPr>
        </p:pic>
        <p:sp>
          <p:nvSpPr>
            <p:cNvPr id="26" name="Cadre 25">
              <a:extLst>
                <a:ext uri="{FF2B5EF4-FFF2-40B4-BE49-F238E27FC236}">
                  <a16:creationId xmlns:a16="http://schemas.microsoft.com/office/drawing/2014/main" id="{213BC340-A36B-04F8-8E8C-1190C2878B77}"/>
                </a:ext>
              </a:extLst>
            </p:cNvPr>
            <p:cNvSpPr/>
            <p:nvPr/>
          </p:nvSpPr>
          <p:spPr>
            <a:xfrm>
              <a:off x="6217686" y="2573077"/>
              <a:ext cx="3083419" cy="2883961"/>
            </a:xfrm>
            <a:prstGeom prst="frame">
              <a:avLst>
                <a:gd name="adj1" fmla="val 1833"/>
              </a:avLst>
            </a:prstGeom>
            <a:gradFill>
              <a:gsLst>
                <a:gs pos="48000">
                  <a:schemeClr val="bg1"/>
                </a:gs>
                <a:gs pos="0">
                  <a:srgbClr val="F28B7A"/>
                </a:gs>
                <a:gs pos="100000">
                  <a:srgbClr val="F28B7A"/>
                </a:gs>
                <a:gs pos="52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3" name="ZoneTexte 2">
            <a:extLst>
              <a:ext uri="{FF2B5EF4-FFF2-40B4-BE49-F238E27FC236}">
                <a16:creationId xmlns:a16="http://schemas.microsoft.com/office/drawing/2014/main" id="{856DE82C-D0C5-C45B-D006-C000F4D6ED44}"/>
              </a:ext>
            </a:extLst>
          </p:cNvPr>
          <p:cNvSpPr txBox="1"/>
          <p:nvPr/>
        </p:nvSpPr>
        <p:spPr>
          <a:xfrm>
            <a:off x="941089" y="2310140"/>
            <a:ext cx="6048509" cy="3170099"/>
          </a:xfrm>
          <a:prstGeom prst="rect">
            <a:avLst/>
          </a:prstGeom>
          <a:noFill/>
        </p:spPr>
        <p:txBody>
          <a:bodyPr wrap="square">
            <a:spAutoFit/>
          </a:bodyPr>
          <a:lstStyle/>
          <a:p>
            <a:pPr algn="just">
              <a:buNone/>
            </a:pPr>
            <a:r>
              <a:rPr lang="fr-FR" sz="2000" dirty="0"/>
              <a:t>En avril 2025, un incident sur le réseau espagnol a mis en évidence la difficulté de prévoir certains phénomènes complexes liés à l’intégration massive des énergies renouvelables et des dispositifs d’électronique de puissance.</a:t>
            </a:r>
          </a:p>
          <a:p>
            <a:pPr algn="just">
              <a:buNone/>
            </a:pPr>
            <a:endParaRPr lang="fr-FR" sz="2000" dirty="0"/>
          </a:p>
          <a:p>
            <a:pPr algn="just">
              <a:buNone/>
            </a:pPr>
            <a:r>
              <a:rPr lang="fr-FR" sz="2000" dirty="0"/>
              <a:t>Il devient de plus en plus difficile pour un petit gestionnaire de réseau de mobiliser le personnel et les compétences nécessaires pour gérer une telle complexité.</a:t>
            </a:r>
          </a:p>
        </p:txBody>
      </p:sp>
      <p:sp>
        <p:nvSpPr>
          <p:cNvPr id="4" name="ZoneTexte 3">
            <a:extLst>
              <a:ext uri="{FF2B5EF4-FFF2-40B4-BE49-F238E27FC236}">
                <a16:creationId xmlns:a16="http://schemas.microsoft.com/office/drawing/2014/main" id="{606CC58D-1BE0-884E-2B1A-E25F9EE2948D}"/>
              </a:ext>
            </a:extLst>
          </p:cNvPr>
          <p:cNvSpPr txBox="1"/>
          <p:nvPr/>
        </p:nvSpPr>
        <p:spPr>
          <a:xfrm>
            <a:off x="947775" y="193546"/>
            <a:ext cx="10296441" cy="1077218"/>
          </a:xfrm>
          <a:prstGeom prst="rect">
            <a:avLst/>
          </a:prstGeom>
          <a:noFill/>
        </p:spPr>
        <p:txBody>
          <a:bodyPr wrap="square">
            <a:spAutoFit/>
          </a:bodyPr>
          <a:lstStyle/>
          <a:p>
            <a:pPr algn="ctr"/>
            <a:r>
              <a:rPr lang="fr-FR" sz="3200" b="1" dirty="0"/>
              <a:t>Raison 2 – </a:t>
            </a:r>
            <a:r>
              <a:rPr lang="fr-FR" altLang="fr-FR" sz="3200" b="1" dirty="0"/>
              <a:t>Préserver une expertise technique pour faire face à la complexité croissante des réseaux</a:t>
            </a:r>
            <a:endParaRPr lang="fr-FR" sz="3200" b="1" dirty="0"/>
          </a:p>
        </p:txBody>
      </p:sp>
      <p:sp>
        <p:nvSpPr>
          <p:cNvPr id="5" name="Rectangle 4">
            <a:extLst>
              <a:ext uri="{FF2B5EF4-FFF2-40B4-BE49-F238E27FC236}">
                <a16:creationId xmlns:a16="http://schemas.microsoft.com/office/drawing/2014/main" id="{5F3E3B96-8369-FD28-9CD1-DD6C44CC60A4}"/>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F3EEF4DA-7DE4-F7E4-E4FD-9E16F6C5494B}"/>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9" name="Slide Number Placeholder 6">
            <a:extLst>
              <a:ext uri="{FF2B5EF4-FFF2-40B4-BE49-F238E27FC236}">
                <a16:creationId xmlns:a16="http://schemas.microsoft.com/office/drawing/2014/main" id="{8C47F122-2687-82C1-4A61-21F56F33BCF4}"/>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33</a:t>
            </a:fld>
            <a:endParaRPr lang="en-GB" sz="1350" b="1" spc="80" noProof="0" dirty="0">
              <a:solidFill>
                <a:srgbClr val="F07D6A"/>
              </a:solidFill>
            </a:endParaRPr>
          </a:p>
        </p:txBody>
      </p:sp>
    </p:spTree>
    <p:extLst>
      <p:ext uri="{BB962C8B-B14F-4D97-AF65-F5344CB8AC3E}">
        <p14:creationId xmlns:p14="http://schemas.microsoft.com/office/powerpoint/2010/main" val="38273848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FF38CA-A689-60DB-915E-4B69BDE2EE4A}"/>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7" name="Slide Number Placeholder 6">
            <a:extLst>
              <a:ext uri="{FF2B5EF4-FFF2-40B4-BE49-F238E27FC236}">
                <a16:creationId xmlns:a16="http://schemas.microsoft.com/office/drawing/2014/main" id="{368CAA67-9C61-4285-2025-156FD7296A2A}"/>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34</a:t>
            </a:fld>
            <a:endParaRPr lang="en-GB" sz="1350" b="1" spc="80" noProof="0">
              <a:solidFill>
                <a:srgbClr val="F07D6A"/>
              </a:solidFill>
            </a:endParaRPr>
          </a:p>
        </p:txBody>
      </p:sp>
      <p:sp>
        <p:nvSpPr>
          <p:cNvPr id="17" name="ZoneTexte 16">
            <a:extLst>
              <a:ext uri="{FF2B5EF4-FFF2-40B4-BE49-F238E27FC236}">
                <a16:creationId xmlns:a16="http://schemas.microsoft.com/office/drawing/2014/main" id="{2BA9005F-4251-23BD-2BAB-C0D01C23B794}"/>
              </a:ext>
            </a:extLst>
          </p:cNvPr>
          <p:cNvSpPr txBox="1"/>
          <p:nvPr/>
        </p:nvSpPr>
        <p:spPr>
          <a:xfrm>
            <a:off x="664527" y="1685541"/>
            <a:ext cx="10862944" cy="1631216"/>
          </a:xfrm>
          <a:prstGeom prst="rect">
            <a:avLst/>
          </a:prstGeom>
          <a:noFill/>
        </p:spPr>
        <p:txBody>
          <a:bodyPr wrap="square" lIns="91440" tIns="45720" rIns="91440" bIns="45720" anchor="t">
            <a:spAutoFit/>
          </a:bodyPr>
          <a:lstStyle/>
          <a:p>
            <a:pPr algn="just"/>
            <a:r>
              <a:rPr lang="fr-FR" sz="2000" dirty="0"/>
              <a:t>Un exemple de technologie critique est celui des </a:t>
            </a:r>
            <a:r>
              <a:rPr lang="fr-FR" sz="2000" b="1" dirty="0">
                <a:solidFill>
                  <a:srgbClr val="EC5940"/>
                </a:solidFill>
              </a:rPr>
              <a:t>réseaux multi-terminaux HVDC</a:t>
            </a:r>
            <a:r>
              <a:rPr lang="fr-FR" sz="2000" dirty="0"/>
              <a:t>. Ils représentent la prochaine grande évolution du transport d’électricité. Alors que les interconnexions HVDC actuelles fonctionnent majoritairement en point à point, les architectures multi-terminaux permettront de constituer de véritables réseaux électriques en courant continu, indispensables au développement des systèmes électriques du futur.</a:t>
            </a:r>
            <a:endParaRPr lang="fr-FR" dirty="0"/>
          </a:p>
        </p:txBody>
      </p:sp>
      <p:sp>
        <p:nvSpPr>
          <p:cNvPr id="19" name="ZoneTexte 18">
            <a:extLst>
              <a:ext uri="{FF2B5EF4-FFF2-40B4-BE49-F238E27FC236}">
                <a16:creationId xmlns:a16="http://schemas.microsoft.com/office/drawing/2014/main" id="{2460FA7F-A565-FC86-73BE-B211FF9A596F}"/>
              </a:ext>
            </a:extLst>
          </p:cNvPr>
          <p:cNvSpPr txBox="1"/>
          <p:nvPr/>
        </p:nvSpPr>
        <p:spPr>
          <a:xfrm>
            <a:off x="1850403" y="193972"/>
            <a:ext cx="8491193" cy="1077218"/>
          </a:xfrm>
          <a:prstGeom prst="rect">
            <a:avLst/>
          </a:prstGeom>
          <a:noFill/>
        </p:spPr>
        <p:txBody>
          <a:bodyPr wrap="square">
            <a:spAutoFit/>
          </a:bodyPr>
          <a:lstStyle/>
          <a:p>
            <a:pPr algn="ctr"/>
            <a:r>
              <a:rPr lang="fr-FR" sz="3200" b="1" dirty="0"/>
              <a:t>Raison 3 – </a:t>
            </a:r>
            <a:r>
              <a:rPr lang="fr-FR" altLang="fr-FR" sz="3200" b="1" dirty="0"/>
              <a:t>Maîtriser les technologies critiques de demain (1/2)</a:t>
            </a:r>
          </a:p>
        </p:txBody>
      </p:sp>
      <p:sp>
        <p:nvSpPr>
          <p:cNvPr id="20" name="Rectangle 19">
            <a:extLst>
              <a:ext uri="{FF2B5EF4-FFF2-40B4-BE49-F238E27FC236}">
                <a16:creationId xmlns:a16="http://schemas.microsoft.com/office/drawing/2014/main" id="{80690E42-EF2E-B72C-B329-EBB9D4F96224}"/>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ZoneTexte 21">
            <a:extLst>
              <a:ext uri="{FF2B5EF4-FFF2-40B4-BE49-F238E27FC236}">
                <a16:creationId xmlns:a16="http://schemas.microsoft.com/office/drawing/2014/main" id="{F11A98EE-6EFF-637C-6FAE-D8E67D4AEB07}"/>
              </a:ext>
            </a:extLst>
          </p:cNvPr>
          <p:cNvSpPr txBox="1"/>
          <p:nvPr/>
        </p:nvSpPr>
        <p:spPr>
          <a:xfrm>
            <a:off x="664527" y="3583454"/>
            <a:ext cx="5928374" cy="2708434"/>
          </a:xfrm>
          <a:prstGeom prst="rect">
            <a:avLst/>
          </a:prstGeom>
          <a:noFill/>
        </p:spPr>
        <p:txBody>
          <a:bodyPr wrap="square">
            <a:spAutoFit/>
          </a:bodyPr>
          <a:lstStyle/>
          <a:p>
            <a:pPr algn="just"/>
            <a:r>
              <a:rPr lang="fr-FR" sz="2000" dirty="0"/>
              <a:t>À ce jour, seuls quelques pays les exploitent, notamment la Chine, avec le projet </a:t>
            </a:r>
            <a:r>
              <a:rPr lang="fr-FR" sz="2000" dirty="0" err="1"/>
              <a:t>Zhangbei</a:t>
            </a:r>
            <a:r>
              <a:rPr lang="fr-FR" sz="2000" dirty="0"/>
              <a:t> DC </a:t>
            </a:r>
            <a:r>
              <a:rPr lang="fr-FR" sz="2000" dirty="0" err="1"/>
              <a:t>Grid</a:t>
            </a:r>
            <a:r>
              <a:rPr lang="fr-FR" sz="2000" dirty="0"/>
              <a:t> dans la région de Pékin, qui relie quatre stations HVDC à ±500 kV.</a:t>
            </a:r>
          </a:p>
          <a:p>
            <a:pPr algn="just"/>
            <a:endParaRPr lang="fr-FR" sz="1000" dirty="0"/>
          </a:p>
          <a:p>
            <a:pPr algn="just"/>
            <a:r>
              <a:rPr lang="fr-FR" sz="2000" dirty="0"/>
              <a:t>Plus près de chez nous, l’Écosse développe un réseau multi-terminaux HVDC à ±320 kV conçu par Hitachi Energy. Ce projet relie les îles Shetland au réseau britannique.</a:t>
            </a:r>
          </a:p>
        </p:txBody>
      </p:sp>
      <p:grpSp>
        <p:nvGrpSpPr>
          <p:cNvPr id="26" name="Groupe 25">
            <a:extLst>
              <a:ext uri="{FF2B5EF4-FFF2-40B4-BE49-F238E27FC236}">
                <a16:creationId xmlns:a16="http://schemas.microsoft.com/office/drawing/2014/main" id="{680C2EE2-6A10-30E3-471B-69D96C371E93}"/>
              </a:ext>
            </a:extLst>
          </p:cNvPr>
          <p:cNvGrpSpPr/>
          <p:nvPr/>
        </p:nvGrpSpPr>
        <p:grpSpPr>
          <a:xfrm>
            <a:off x="7015956" y="3675776"/>
            <a:ext cx="4413882" cy="2616112"/>
            <a:chOff x="6887497" y="3651735"/>
            <a:chExt cx="4413882" cy="2616112"/>
          </a:xfrm>
        </p:grpSpPr>
        <p:pic>
          <p:nvPicPr>
            <p:cNvPr id="24" name="Image 23">
              <a:extLst>
                <a:ext uri="{FF2B5EF4-FFF2-40B4-BE49-F238E27FC236}">
                  <a16:creationId xmlns:a16="http://schemas.microsoft.com/office/drawing/2014/main" id="{E55C7041-B44A-DB5C-46CF-A27BA1D8386E}"/>
                </a:ext>
              </a:extLst>
            </p:cNvPr>
            <p:cNvPicPr>
              <a:picLocks noChangeAspect="1"/>
            </p:cNvPicPr>
            <p:nvPr/>
          </p:nvPicPr>
          <p:blipFill>
            <a:blip r:embed="rId3"/>
            <a:stretch>
              <a:fillRect/>
            </a:stretch>
          </p:blipFill>
          <p:spPr>
            <a:xfrm>
              <a:off x="6887497" y="3744059"/>
              <a:ext cx="4413882" cy="2523788"/>
            </a:xfrm>
            <a:prstGeom prst="rect">
              <a:avLst/>
            </a:prstGeom>
          </p:spPr>
        </p:pic>
        <p:sp>
          <p:nvSpPr>
            <p:cNvPr id="25" name="Cadre 24">
              <a:extLst>
                <a:ext uri="{FF2B5EF4-FFF2-40B4-BE49-F238E27FC236}">
                  <a16:creationId xmlns:a16="http://schemas.microsoft.com/office/drawing/2014/main" id="{503E36CC-E12D-ED2D-A162-7AB5081DA9C5}"/>
                </a:ext>
              </a:extLst>
            </p:cNvPr>
            <p:cNvSpPr/>
            <p:nvPr/>
          </p:nvSpPr>
          <p:spPr>
            <a:xfrm>
              <a:off x="6887497" y="3651735"/>
              <a:ext cx="4413882" cy="2616111"/>
            </a:xfrm>
            <a:prstGeom prst="frame">
              <a:avLst>
                <a:gd name="adj1" fmla="val 2622"/>
              </a:avLst>
            </a:prstGeom>
            <a:gradFill>
              <a:gsLst>
                <a:gs pos="38000">
                  <a:schemeClr val="bg1"/>
                </a:gs>
                <a:gs pos="0">
                  <a:srgbClr val="F28B7A"/>
                </a:gs>
                <a:gs pos="100000">
                  <a:srgbClr val="F28B7A"/>
                </a:gs>
                <a:gs pos="62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27" name="Rectangle : coins arrondis 26">
            <a:extLst>
              <a:ext uri="{FF2B5EF4-FFF2-40B4-BE49-F238E27FC236}">
                <a16:creationId xmlns:a16="http://schemas.microsoft.com/office/drawing/2014/main" id="{E2DC7CCD-AC87-40F2-8444-484B4BEADCBA}"/>
              </a:ext>
            </a:extLst>
          </p:cNvPr>
          <p:cNvSpPr/>
          <p:nvPr/>
        </p:nvSpPr>
        <p:spPr>
          <a:xfrm>
            <a:off x="9151950" y="5704181"/>
            <a:ext cx="2115047" cy="444663"/>
          </a:xfrm>
          <a:prstGeom prst="roundRect">
            <a:avLst>
              <a:gd name="adj" fmla="val 50000"/>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b="1" dirty="0">
                <a:solidFill>
                  <a:schemeClr val="tx1"/>
                </a:solidFill>
              </a:rPr>
              <a:t>Réseau multi-terminaux HVDC en </a:t>
            </a:r>
            <a:r>
              <a:rPr lang="fr-FR" sz="1200" b="1" dirty="0">
                <a:solidFill>
                  <a:schemeClr val="tx1"/>
                </a:solidFill>
              </a:rPr>
              <a:t>Écosse</a:t>
            </a:r>
            <a:r>
              <a:rPr lang="fr-BE" sz="1200" b="1" dirty="0">
                <a:solidFill>
                  <a:schemeClr val="tx1"/>
                </a:solidFill>
              </a:rPr>
              <a:t> </a:t>
            </a:r>
          </a:p>
        </p:txBody>
      </p:sp>
    </p:spTree>
    <p:extLst>
      <p:ext uri="{BB962C8B-B14F-4D97-AF65-F5344CB8AC3E}">
        <p14:creationId xmlns:p14="http://schemas.microsoft.com/office/powerpoint/2010/main" val="3908166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AB4675D-6F18-E531-E057-613373ECB539}"/>
              </a:ext>
            </a:extLst>
          </p:cNvPr>
          <p:cNvSpPr txBox="1"/>
          <p:nvPr/>
        </p:nvSpPr>
        <p:spPr>
          <a:xfrm>
            <a:off x="1850403" y="193972"/>
            <a:ext cx="8491193" cy="1077218"/>
          </a:xfrm>
          <a:prstGeom prst="rect">
            <a:avLst/>
          </a:prstGeom>
          <a:noFill/>
        </p:spPr>
        <p:txBody>
          <a:bodyPr wrap="square">
            <a:spAutoFit/>
          </a:bodyPr>
          <a:lstStyle/>
          <a:p>
            <a:pPr algn="ctr"/>
            <a:r>
              <a:rPr lang="fr-FR" sz="3200" b="1" dirty="0"/>
              <a:t>Raison 3 – </a:t>
            </a:r>
            <a:r>
              <a:rPr lang="fr-FR" altLang="fr-FR" sz="3200" b="1" dirty="0"/>
              <a:t>Maîtriser les technologies critiques de demain (2/2)</a:t>
            </a:r>
          </a:p>
        </p:txBody>
      </p:sp>
      <p:sp>
        <p:nvSpPr>
          <p:cNvPr id="7" name="Rectangle 6">
            <a:extLst>
              <a:ext uri="{FF2B5EF4-FFF2-40B4-BE49-F238E27FC236}">
                <a16:creationId xmlns:a16="http://schemas.microsoft.com/office/drawing/2014/main" id="{57C580D1-0DCC-93B5-74B3-E4FB94ED9E1C}"/>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8813BCB2-9756-415A-465A-92FEECDE6E23}"/>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9" name="Slide Number Placeholder 6">
            <a:extLst>
              <a:ext uri="{FF2B5EF4-FFF2-40B4-BE49-F238E27FC236}">
                <a16:creationId xmlns:a16="http://schemas.microsoft.com/office/drawing/2014/main" id="{907243E9-D697-8D7C-852F-18ECE0D6106A}"/>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35</a:t>
            </a:fld>
            <a:endParaRPr lang="en-GB" sz="1350" b="1" spc="80" noProof="0" dirty="0">
              <a:solidFill>
                <a:srgbClr val="F07D6A"/>
              </a:solidFill>
            </a:endParaRPr>
          </a:p>
        </p:txBody>
      </p:sp>
      <p:sp>
        <p:nvSpPr>
          <p:cNvPr id="13" name="ZoneTexte 12">
            <a:extLst>
              <a:ext uri="{FF2B5EF4-FFF2-40B4-BE49-F238E27FC236}">
                <a16:creationId xmlns:a16="http://schemas.microsoft.com/office/drawing/2014/main" id="{6C938CF9-566A-B589-DCF2-92E98CA4E543}"/>
              </a:ext>
            </a:extLst>
          </p:cNvPr>
          <p:cNvSpPr txBox="1"/>
          <p:nvPr/>
        </p:nvSpPr>
        <p:spPr>
          <a:xfrm>
            <a:off x="1923166" y="2077848"/>
            <a:ext cx="8345665" cy="3785652"/>
          </a:xfrm>
          <a:prstGeom prst="rect">
            <a:avLst/>
          </a:prstGeom>
          <a:noFill/>
        </p:spPr>
        <p:txBody>
          <a:bodyPr wrap="square" lIns="91440" tIns="45720" rIns="91440" bIns="45720" anchor="t">
            <a:spAutoFit/>
          </a:bodyPr>
          <a:lstStyle/>
          <a:p>
            <a:pPr algn="just"/>
            <a:r>
              <a:rPr lang="fr-FR" sz="2000" dirty="0"/>
              <a:t>Un autre exemple de technologie critique concerne les </a:t>
            </a:r>
            <a:r>
              <a:rPr lang="fr-FR" sz="2000" b="1" dirty="0">
                <a:solidFill>
                  <a:srgbClr val="EC5940"/>
                </a:solidFill>
              </a:rPr>
              <a:t>plateformes numériques de gestion du réseau</a:t>
            </a:r>
            <a:r>
              <a:rPr lang="fr-FR" sz="2000" dirty="0"/>
              <a:t>. Ces plateformes informatiques, qu’il s’agisse de plateformes de flexibilité, de marché ou de pilotage en temps réel, jouent un rôle croissant dans l’exploitation des systèmes électriques.</a:t>
            </a:r>
          </a:p>
          <a:p>
            <a:pPr algn="just"/>
            <a:endParaRPr lang="fr-FR" sz="1000" dirty="0"/>
          </a:p>
          <a:p>
            <a:pPr algn="just"/>
            <a:r>
              <a:rPr lang="fr-FR" sz="2000" dirty="0"/>
              <a:t>Elia Group est bien placé dans ce domaine : Il contribue activement au développement de solutions innovantes telles que </a:t>
            </a:r>
            <a:r>
              <a:rPr lang="fr-FR" sz="2000" dirty="0" err="1"/>
              <a:t>iCAROS</a:t>
            </a:r>
            <a:r>
              <a:rPr lang="fr-FR" sz="2000" baseline="30000" dirty="0"/>
              <a:t>[1]</a:t>
            </a:r>
            <a:r>
              <a:rPr lang="fr-FR" sz="2000" dirty="0"/>
              <a:t> et participe au développement de la plateforme MARI</a:t>
            </a:r>
            <a:r>
              <a:rPr lang="fr-FR" sz="2000" baseline="30000" dirty="0"/>
              <a:t>[2]</a:t>
            </a:r>
            <a:r>
              <a:rPr lang="fr-FR" sz="2000" dirty="0"/>
              <a:t>.</a:t>
            </a:r>
            <a:endParaRPr lang="fr-FR" sz="1000" dirty="0"/>
          </a:p>
          <a:p>
            <a:pPr algn="just"/>
            <a:endParaRPr lang="fr-FR" sz="1000" dirty="0"/>
          </a:p>
          <a:p>
            <a:pPr algn="just"/>
            <a:r>
              <a:rPr lang="fr-FR" sz="2000" dirty="0"/>
              <a:t>Dans un contexte mondial de digitalisation accélérée des réseaux, la maîtrise de ces outils devient un facteur clé de souveraineté énergétique et d’indépendance opérationnelle pour les </a:t>
            </a:r>
            <a:r>
              <a:rPr lang="fr-FR" sz="2000" dirty="0" err="1"/>
              <a:t>GRTs</a:t>
            </a:r>
            <a:r>
              <a:rPr lang="fr-FR" sz="2000" dirty="0"/>
              <a:t>.</a:t>
            </a:r>
          </a:p>
        </p:txBody>
      </p:sp>
      <p:sp>
        <p:nvSpPr>
          <p:cNvPr id="17" name="ZoneTexte 16">
            <a:extLst>
              <a:ext uri="{FF2B5EF4-FFF2-40B4-BE49-F238E27FC236}">
                <a16:creationId xmlns:a16="http://schemas.microsoft.com/office/drawing/2014/main" id="{6C4E7674-09A8-D663-F4BA-4192758BD534}"/>
              </a:ext>
            </a:extLst>
          </p:cNvPr>
          <p:cNvSpPr txBox="1"/>
          <p:nvPr/>
        </p:nvSpPr>
        <p:spPr>
          <a:xfrm>
            <a:off x="0" y="6429129"/>
            <a:ext cx="8191988" cy="400110"/>
          </a:xfrm>
          <a:prstGeom prst="rect">
            <a:avLst/>
          </a:prstGeom>
          <a:noFill/>
        </p:spPr>
        <p:txBody>
          <a:bodyPr wrap="square" lIns="91440" tIns="45720" rIns="91440" bIns="45720" anchor="t">
            <a:spAutoFit/>
          </a:bodyPr>
          <a:lstStyle/>
          <a:p>
            <a:r>
              <a:rPr lang="fr-FR" sz="1000" dirty="0"/>
              <a:t>[1] Approche visant à coordonner et gérer les congestions du réseau de manière intégrée et conforme au cadre européen.</a:t>
            </a:r>
          </a:p>
          <a:p>
            <a:r>
              <a:rPr lang="fr-FR" sz="1000" dirty="0"/>
              <a:t>[2] Plateforme qui permettra l’échange d’énergie d’équilibrage manuelle (</a:t>
            </a:r>
            <a:r>
              <a:rPr lang="fr-FR" sz="1000" dirty="0" err="1"/>
              <a:t>mFRR</a:t>
            </a:r>
            <a:r>
              <a:rPr lang="fr-FR" sz="1000" dirty="0"/>
              <a:t>) entre les gestionnaires de </a:t>
            </a:r>
            <a:r>
              <a:rPr lang="fr-FR" sz="1000"/>
              <a:t>réseaux</a:t>
            </a:r>
            <a:r>
              <a:rPr lang="fr-FR" sz="1000" dirty="0"/>
              <a:t> européens.</a:t>
            </a:r>
            <a:endParaRPr lang="fr-BE" sz="1000" dirty="0"/>
          </a:p>
        </p:txBody>
      </p:sp>
    </p:spTree>
    <p:extLst>
      <p:ext uri="{BB962C8B-B14F-4D97-AF65-F5344CB8AC3E}">
        <p14:creationId xmlns:p14="http://schemas.microsoft.com/office/powerpoint/2010/main" val="455796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89BB-31A9-3F66-1778-0B7BA9920D9B}"/>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2EF1667A-9D8F-9702-7510-FDF362C568B2}"/>
              </a:ext>
            </a:extLst>
          </p:cNvPr>
          <p:cNvSpPr txBox="1"/>
          <p:nvPr/>
        </p:nvSpPr>
        <p:spPr>
          <a:xfrm>
            <a:off x="752017" y="201166"/>
            <a:ext cx="10687965" cy="1077218"/>
          </a:xfrm>
          <a:prstGeom prst="rect">
            <a:avLst/>
          </a:prstGeom>
          <a:noFill/>
        </p:spPr>
        <p:txBody>
          <a:bodyPr wrap="square" lIns="91440" tIns="45720" rIns="91440" bIns="45720" anchor="t">
            <a:spAutoFit/>
          </a:bodyPr>
          <a:lstStyle/>
          <a:p>
            <a:pPr algn="ctr"/>
            <a:r>
              <a:rPr lang="fr-FR" sz="3200" b="1" dirty="0"/>
              <a:t>Elia </a:t>
            </a:r>
            <a:r>
              <a:rPr lang="fr-FR" sz="3200" b="1" dirty="0" err="1"/>
              <a:t>Grid</a:t>
            </a:r>
            <a:r>
              <a:rPr lang="fr-FR" sz="3200" b="1" dirty="0"/>
              <a:t> International (EGI) : un levier</a:t>
            </a:r>
          </a:p>
          <a:p>
            <a:pPr algn="ctr"/>
            <a:r>
              <a:rPr lang="fr-FR" sz="3200" b="1" dirty="0"/>
              <a:t>stratégique pour l’expertise d’Elia Group</a:t>
            </a:r>
          </a:p>
        </p:txBody>
      </p:sp>
      <p:sp>
        <p:nvSpPr>
          <p:cNvPr id="17" name="Rectangle 16">
            <a:extLst>
              <a:ext uri="{FF2B5EF4-FFF2-40B4-BE49-F238E27FC236}">
                <a16:creationId xmlns:a16="http://schemas.microsoft.com/office/drawing/2014/main" id="{B7535725-BFD5-29BD-B8D3-A3B3ADBC5DF3}"/>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8" name="Slide Number Placeholder 6">
            <a:extLst>
              <a:ext uri="{FF2B5EF4-FFF2-40B4-BE49-F238E27FC236}">
                <a16:creationId xmlns:a16="http://schemas.microsoft.com/office/drawing/2014/main" id="{18C26811-4A1A-20FB-4AFA-B9CE3DC6D606}"/>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36</a:t>
            </a:fld>
            <a:endParaRPr lang="en-GB" sz="1350" b="1" spc="80" noProof="0" dirty="0">
              <a:solidFill>
                <a:srgbClr val="F07D6A"/>
              </a:solidFill>
            </a:endParaRPr>
          </a:p>
        </p:txBody>
      </p:sp>
      <p:sp>
        <p:nvSpPr>
          <p:cNvPr id="28" name="Rectangle 27">
            <a:extLst>
              <a:ext uri="{FF2B5EF4-FFF2-40B4-BE49-F238E27FC236}">
                <a16:creationId xmlns:a16="http://schemas.microsoft.com/office/drawing/2014/main" id="{17051FFF-2B9A-ECF6-AA30-DD7F9E631590}"/>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D58454A8-B3A9-2EC1-1CB2-6715EB4CEADB}"/>
              </a:ext>
            </a:extLst>
          </p:cNvPr>
          <p:cNvSpPr txBox="1"/>
          <p:nvPr/>
        </p:nvSpPr>
        <p:spPr>
          <a:xfrm>
            <a:off x="844142" y="3811164"/>
            <a:ext cx="10389962" cy="2785378"/>
          </a:xfrm>
          <a:prstGeom prst="rect">
            <a:avLst/>
          </a:prstGeom>
          <a:noFill/>
        </p:spPr>
        <p:txBody>
          <a:bodyPr wrap="square" lIns="91440" tIns="45720" rIns="91440" bIns="45720" anchor="t">
            <a:spAutoFit/>
          </a:bodyPr>
          <a:lstStyle/>
          <a:p>
            <a:pPr algn="just"/>
            <a:r>
              <a:rPr lang="fr-FR" sz="2000" dirty="0"/>
              <a:t>Pourquoi EGI est important en dehors des bénéfices que l'entité génère :</a:t>
            </a:r>
          </a:p>
          <a:p>
            <a:pPr algn="just"/>
            <a:endParaRPr lang="fr-FR" sz="500" dirty="0"/>
          </a:p>
          <a:p>
            <a:pPr marL="514350" indent="-514350" algn="just">
              <a:buAutoNum type="romanLcParenBoth"/>
            </a:pPr>
            <a:r>
              <a:rPr lang="fr-FR" sz="2000" dirty="0"/>
              <a:t>EGI </a:t>
            </a:r>
            <a:r>
              <a:rPr lang="fr-FR" sz="2000" b="1" dirty="0">
                <a:solidFill>
                  <a:srgbClr val="EC5940"/>
                </a:solidFill>
              </a:rPr>
              <a:t>renforce son expertise</a:t>
            </a:r>
            <a:r>
              <a:rPr lang="fr-FR" sz="2000" dirty="0">
                <a:solidFill>
                  <a:srgbClr val="EC5940"/>
                </a:solidFill>
              </a:rPr>
              <a:t> </a:t>
            </a:r>
            <a:r>
              <a:rPr lang="fr-FR" sz="2000" dirty="0"/>
              <a:t>en travaillant avec d'autres </a:t>
            </a:r>
            <a:r>
              <a:rPr lang="fr-FR" sz="2000" dirty="0" err="1"/>
              <a:t>GRTs</a:t>
            </a:r>
            <a:r>
              <a:rPr lang="fr-FR" sz="2000" dirty="0"/>
              <a:t>, ce dont bénéficient Elia et 50Hertz ;</a:t>
            </a:r>
          </a:p>
          <a:p>
            <a:pPr marL="514350" indent="-514350" algn="just">
              <a:buAutoNum type="romanLcParenBoth"/>
            </a:pPr>
            <a:endParaRPr lang="fr-FR" sz="500" dirty="0"/>
          </a:p>
          <a:p>
            <a:pPr marL="514350" indent="-514350" algn="just">
              <a:buAutoNum type="romanLcParenBoth"/>
            </a:pPr>
            <a:r>
              <a:rPr lang="fr-FR" sz="2000" dirty="0"/>
              <a:t>Son </a:t>
            </a:r>
            <a:r>
              <a:rPr lang="fr-FR" sz="2000" b="1" dirty="0">
                <a:solidFill>
                  <a:srgbClr val="EC5940"/>
                </a:solidFill>
              </a:rPr>
              <a:t>ancrage international  </a:t>
            </a:r>
            <a:r>
              <a:rPr lang="fr-FR" sz="2000" dirty="0"/>
              <a:t>permet de renforcer la position d’Elia Group dans de grands projets d’infrastructure ;</a:t>
            </a:r>
          </a:p>
          <a:p>
            <a:pPr marL="514350" indent="-514350" algn="just">
              <a:buAutoNum type="romanLcParenBoth"/>
            </a:pPr>
            <a:endParaRPr lang="fr-FR" sz="500" dirty="0"/>
          </a:p>
          <a:p>
            <a:pPr marL="514350" indent="-514350" algn="just">
              <a:buAutoNum type="romanLcParenBoth"/>
            </a:pPr>
            <a:r>
              <a:rPr lang="fr-FR" sz="2000" dirty="0"/>
              <a:t>EGI développe une </a:t>
            </a:r>
            <a:r>
              <a:rPr lang="fr-FR" sz="2000" b="1" dirty="0">
                <a:solidFill>
                  <a:srgbClr val="EC5940"/>
                </a:solidFill>
              </a:rPr>
              <a:t>maîtrise technologique </a:t>
            </a:r>
            <a:r>
              <a:rPr lang="fr-FR" sz="2000" dirty="0"/>
              <a:t>sur des sujets clés tels que les systèmes multi-terminaux HVDC, la simulation en temps réel et la cybersécurité des systèmes SCADA HVDC, ce qui est essentiel pour Elia Group.</a:t>
            </a:r>
          </a:p>
        </p:txBody>
      </p:sp>
      <p:grpSp>
        <p:nvGrpSpPr>
          <p:cNvPr id="10" name="Groupe 9">
            <a:extLst>
              <a:ext uri="{FF2B5EF4-FFF2-40B4-BE49-F238E27FC236}">
                <a16:creationId xmlns:a16="http://schemas.microsoft.com/office/drawing/2014/main" id="{1CB71208-7CD9-8288-DDB5-26B871945473}"/>
              </a:ext>
            </a:extLst>
          </p:cNvPr>
          <p:cNvGrpSpPr/>
          <p:nvPr/>
        </p:nvGrpSpPr>
        <p:grpSpPr>
          <a:xfrm>
            <a:off x="671753" y="1678937"/>
            <a:ext cx="10848492" cy="1935741"/>
            <a:chOff x="583071" y="1626442"/>
            <a:chExt cx="10848492" cy="1935741"/>
          </a:xfrm>
        </p:grpSpPr>
        <p:grpSp>
          <p:nvGrpSpPr>
            <p:cNvPr id="6" name="Groupe 5">
              <a:extLst>
                <a:ext uri="{FF2B5EF4-FFF2-40B4-BE49-F238E27FC236}">
                  <a16:creationId xmlns:a16="http://schemas.microsoft.com/office/drawing/2014/main" id="{D7B78BAA-2AAC-754F-04AB-8BD6ADBA371D}"/>
                </a:ext>
              </a:extLst>
            </p:cNvPr>
            <p:cNvGrpSpPr/>
            <p:nvPr/>
          </p:nvGrpSpPr>
          <p:grpSpPr>
            <a:xfrm>
              <a:off x="583071" y="1626442"/>
              <a:ext cx="10848492" cy="1935741"/>
              <a:chOff x="814491" y="4614495"/>
              <a:chExt cx="8207347" cy="1623725"/>
            </a:xfrm>
          </p:grpSpPr>
          <p:sp>
            <p:nvSpPr>
              <p:cNvPr id="8" name="Rectangle 7">
                <a:extLst>
                  <a:ext uri="{FF2B5EF4-FFF2-40B4-BE49-F238E27FC236}">
                    <a16:creationId xmlns:a16="http://schemas.microsoft.com/office/drawing/2014/main" id="{9F7C4B1B-147C-EA84-FD0B-39BE9C92348D}"/>
                  </a:ext>
                </a:extLst>
              </p:cNvPr>
              <p:cNvSpPr/>
              <p:nvPr/>
            </p:nvSpPr>
            <p:spPr>
              <a:xfrm>
                <a:off x="814491" y="4614495"/>
                <a:ext cx="8207347"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Cadre 8">
                <a:extLst>
                  <a:ext uri="{FF2B5EF4-FFF2-40B4-BE49-F238E27FC236}">
                    <a16:creationId xmlns:a16="http://schemas.microsoft.com/office/drawing/2014/main" id="{222FBCB7-E7F6-E7F0-5E36-239613AAD221}"/>
                  </a:ext>
                </a:extLst>
              </p:cNvPr>
              <p:cNvSpPr/>
              <p:nvPr/>
            </p:nvSpPr>
            <p:spPr>
              <a:xfrm>
                <a:off x="814491" y="4614495"/>
                <a:ext cx="8207347" cy="1623725"/>
              </a:xfrm>
              <a:prstGeom prst="frame">
                <a:avLst>
                  <a:gd name="adj1" fmla="val 4034"/>
                </a:avLst>
              </a:prstGeom>
              <a:gradFill>
                <a:gsLst>
                  <a:gs pos="16000">
                    <a:srgbClr val="FDEFED"/>
                  </a:gs>
                  <a:gs pos="0">
                    <a:srgbClr val="F28B7A"/>
                  </a:gs>
                  <a:gs pos="100000">
                    <a:srgbClr val="F28B7A"/>
                  </a:gs>
                  <a:gs pos="84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30" name="ZoneTexte 29">
              <a:extLst>
                <a:ext uri="{FF2B5EF4-FFF2-40B4-BE49-F238E27FC236}">
                  <a16:creationId xmlns:a16="http://schemas.microsoft.com/office/drawing/2014/main" id="{4B94C195-D106-E678-26FA-B48C5C58E3B2}"/>
                </a:ext>
              </a:extLst>
            </p:cNvPr>
            <p:cNvSpPr txBox="1"/>
            <p:nvPr/>
          </p:nvSpPr>
          <p:spPr>
            <a:xfrm>
              <a:off x="726195" y="1778704"/>
              <a:ext cx="7477729" cy="1631216"/>
            </a:xfrm>
            <a:prstGeom prst="rect">
              <a:avLst/>
            </a:prstGeom>
            <a:noFill/>
          </p:spPr>
          <p:txBody>
            <a:bodyPr wrap="square" lIns="91440" tIns="45720" rIns="91440" bIns="45720" anchor="t">
              <a:spAutoFit/>
            </a:bodyPr>
            <a:lstStyle/>
            <a:p>
              <a:pPr algn="just"/>
              <a:r>
                <a:rPr lang="fr-FR" sz="2000" dirty="0"/>
                <a:t>Elia </a:t>
              </a:r>
              <a:r>
                <a:rPr lang="fr-FR" sz="2000" dirty="0" err="1"/>
                <a:t>Grid</a:t>
              </a:r>
              <a:r>
                <a:rPr lang="fr-FR" sz="2000" dirty="0"/>
                <a:t> International (EGI) est une filiale d’ingénierie et de conseil d’Elia Group. Elle mène des projets de planification, d’interconnexions HVDC, d’intégration massive des énergies renouvelables et de digitalisation des systèmes électriques dans plus de vingt pays.</a:t>
              </a:r>
            </a:p>
          </p:txBody>
        </p:sp>
        <p:pic>
          <p:nvPicPr>
            <p:cNvPr id="58370" name="Picture 2" descr="Elia Grid International - Elia Grid International">
              <a:extLst>
                <a:ext uri="{FF2B5EF4-FFF2-40B4-BE49-F238E27FC236}">
                  <a16:creationId xmlns:a16="http://schemas.microsoft.com/office/drawing/2014/main" id="{2E8D3205-E498-FEF0-E602-EF4325E1A4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9341" y="2094972"/>
              <a:ext cx="2817172" cy="9986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54160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F16C5327-8763-89D2-043B-EAC7E13602B1}"/>
              </a:ext>
            </a:extLst>
          </p:cNvPr>
          <p:cNvSpPr txBox="1"/>
          <p:nvPr/>
        </p:nvSpPr>
        <p:spPr>
          <a:xfrm>
            <a:off x="436969" y="211622"/>
            <a:ext cx="11318062" cy="1077218"/>
          </a:xfrm>
          <a:prstGeom prst="rect">
            <a:avLst/>
          </a:prstGeom>
          <a:noFill/>
        </p:spPr>
        <p:txBody>
          <a:bodyPr wrap="square">
            <a:spAutoFit/>
          </a:bodyPr>
          <a:lstStyle/>
          <a:p>
            <a:pPr algn="ctr"/>
            <a:r>
              <a:rPr lang="fr-FR" sz="3200" b="1" dirty="0"/>
              <a:t>Elia Group mise sur la coopération régionale</a:t>
            </a:r>
          </a:p>
          <a:p>
            <a:pPr algn="ctr"/>
            <a:r>
              <a:rPr lang="fr-FR" sz="3200" b="1" dirty="0"/>
              <a:t>pour</a:t>
            </a:r>
            <a:r>
              <a:rPr lang="fr-BE" sz="3200" b="1" dirty="0"/>
              <a:t> </a:t>
            </a:r>
            <a:r>
              <a:rPr lang="fr-FR" sz="3200" b="1" dirty="0"/>
              <a:t>garder la maîtrise technologique</a:t>
            </a:r>
            <a:endParaRPr lang="fr-BE" sz="3200" b="1" dirty="0"/>
          </a:p>
        </p:txBody>
      </p:sp>
      <p:sp>
        <p:nvSpPr>
          <p:cNvPr id="7" name="Rectangle 6">
            <a:extLst>
              <a:ext uri="{FF2B5EF4-FFF2-40B4-BE49-F238E27FC236}">
                <a16:creationId xmlns:a16="http://schemas.microsoft.com/office/drawing/2014/main" id="{CECF2A3B-C08B-2ED6-091C-B6940EF02EB2}"/>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C9E23311-5544-78D1-1CB6-CBFE18551866}"/>
              </a:ext>
            </a:extLst>
          </p:cNvPr>
          <p:cNvSpPr txBox="1"/>
          <p:nvPr/>
        </p:nvSpPr>
        <p:spPr>
          <a:xfrm>
            <a:off x="755023" y="1881071"/>
            <a:ext cx="5947928" cy="4401205"/>
          </a:xfrm>
          <a:prstGeom prst="rect">
            <a:avLst/>
          </a:prstGeom>
          <a:noFill/>
        </p:spPr>
        <p:txBody>
          <a:bodyPr wrap="square" lIns="91440" tIns="45720" rIns="91440" bIns="45720" anchor="t">
            <a:spAutoFit/>
          </a:bodyPr>
          <a:lstStyle/>
          <a:p>
            <a:pPr algn="just"/>
            <a:r>
              <a:rPr lang="fr-FR" sz="2000" dirty="0"/>
              <a:t>Premier et aujourd’hui unique GRT européen actif dans deux pays, le groupe dispose d’une position privilégiée pour coordonner les stratégies de positionnement des différents </a:t>
            </a:r>
            <a:r>
              <a:rPr lang="fr-FR" sz="2000" dirty="0" err="1"/>
              <a:t>GRTs</a:t>
            </a:r>
            <a:r>
              <a:rPr lang="fr-FR" sz="2000" dirty="0"/>
              <a:t> face aux fournisseurs de matériel et aux grands programmes d’interconnexion.</a:t>
            </a:r>
          </a:p>
          <a:p>
            <a:pPr algn="just"/>
            <a:endParaRPr lang="fr-FR" sz="2000" dirty="0"/>
          </a:p>
          <a:p>
            <a:pPr algn="just"/>
            <a:r>
              <a:rPr lang="fr-FR" sz="2000" dirty="0"/>
              <a:t>En fédérant les </a:t>
            </a:r>
            <a:r>
              <a:rPr lang="fr-FR" sz="2000" dirty="0" err="1"/>
              <a:t>GRTs</a:t>
            </a:r>
            <a:r>
              <a:rPr lang="fr-FR" sz="2000" dirty="0"/>
              <a:t> et les autorités autour d’initiatives telles que North </a:t>
            </a:r>
            <a:r>
              <a:rPr lang="fr-FR" sz="2000" dirty="0" err="1"/>
              <a:t>Sea</a:t>
            </a:r>
            <a:r>
              <a:rPr lang="fr-FR" sz="2000" dirty="0"/>
              <a:t> </a:t>
            </a:r>
            <a:r>
              <a:rPr lang="fr-FR" sz="2000" dirty="0" err="1"/>
              <a:t>Grid</a:t>
            </a:r>
            <a:r>
              <a:rPr lang="fr-FR" sz="2000" dirty="0"/>
              <a:t>, NSEC ou le HVDC Council, Elia Group contribue à harmoniser les approches techniques et contractuelles, à mutualiser les développements technologiques, et à renforcer la souveraineté énergétique européenne.</a:t>
            </a:r>
          </a:p>
        </p:txBody>
      </p:sp>
      <p:sp>
        <p:nvSpPr>
          <p:cNvPr id="14" name="Rectangle 13">
            <a:extLst>
              <a:ext uri="{FF2B5EF4-FFF2-40B4-BE49-F238E27FC236}">
                <a16:creationId xmlns:a16="http://schemas.microsoft.com/office/drawing/2014/main" id="{DB26B664-6563-0BD6-711C-2E597F13F96E}"/>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5" name="Slide Number Placeholder 6">
            <a:extLst>
              <a:ext uri="{FF2B5EF4-FFF2-40B4-BE49-F238E27FC236}">
                <a16:creationId xmlns:a16="http://schemas.microsoft.com/office/drawing/2014/main" id="{64A9B1E2-A8D4-25F3-E20F-CFF5F128CFE2}"/>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37</a:t>
            </a:fld>
            <a:endParaRPr lang="en-GB" sz="1350" b="1" spc="80" noProof="0" dirty="0">
              <a:solidFill>
                <a:srgbClr val="F07D6A"/>
              </a:solidFill>
            </a:endParaRPr>
          </a:p>
        </p:txBody>
      </p:sp>
      <p:grpSp>
        <p:nvGrpSpPr>
          <p:cNvPr id="19" name="Groupe 18">
            <a:extLst>
              <a:ext uri="{FF2B5EF4-FFF2-40B4-BE49-F238E27FC236}">
                <a16:creationId xmlns:a16="http://schemas.microsoft.com/office/drawing/2014/main" id="{1ABB0424-4A27-46FC-3F0A-E7E36D5C577D}"/>
              </a:ext>
            </a:extLst>
          </p:cNvPr>
          <p:cNvGrpSpPr/>
          <p:nvPr/>
        </p:nvGrpSpPr>
        <p:grpSpPr>
          <a:xfrm>
            <a:off x="7251592" y="1938834"/>
            <a:ext cx="3976835" cy="4335491"/>
            <a:chOff x="7323151" y="1914982"/>
            <a:chExt cx="3976835" cy="4335491"/>
          </a:xfrm>
        </p:grpSpPr>
        <p:pic>
          <p:nvPicPr>
            <p:cNvPr id="17" name="Image 16">
              <a:extLst>
                <a:ext uri="{FF2B5EF4-FFF2-40B4-BE49-F238E27FC236}">
                  <a16:creationId xmlns:a16="http://schemas.microsoft.com/office/drawing/2014/main" id="{C46975D6-1D9E-7F33-5FF2-4B6B441211C9}"/>
                </a:ext>
              </a:extLst>
            </p:cNvPr>
            <p:cNvPicPr>
              <a:picLocks noChangeAspect="1"/>
            </p:cNvPicPr>
            <p:nvPr/>
          </p:nvPicPr>
          <p:blipFill>
            <a:blip r:embed="rId3"/>
            <a:stretch>
              <a:fillRect/>
            </a:stretch>
          </p:blipFill>
          <p:spPr>
            <a:xfrm>
              <a:off x="7363019" y="1914982"/>
              <a:ext cx="3921066" cy="4269777"/>
            </a:xfrm>
            <a:prstGeom prst="rect">
              <a:avLst/>
            </a:prstGeom>
          </p:spPr>
        </p:pic>
        <p:sp>
          <p:nvSpPr>
            <p:cNvPr id="18" name="Cadre 17">
              <a:extLst>
                <a:ext uri="{FF2B5EF4-FFF2-40B4-BE49-F238E27FC236}">
                  <a16:creationId xmlns:a16="http://schemas.microsoft.com/office/drawing/2014/main" id="{91225D5C-5C07-747B-D80B-F639DBF90D3B}"/>
                </a:ext>
              </a:extLst>
            </p:cNvPr>
            <p:cNvSpPr/>
            <p:nvPr/>
          </p:nvSpPr>
          <p:spPr>
            <a:xfrm>
              <a:off x="7323151" y="1914983"/>
              <a:ext cx="3976835" cy="4335490"/>
            </a:xfrm>
            <a:prstGeom prst="frame">
              <a:avLst>
                <a:gd name="adj1" fmla="val 1654"/>
              </a:avLst>
            </a:prstGeom>
            <a:gradFill>
              <a:gsLst>
                <a:gs pos="45000">
                  <a:schemeClr val="bg1"/>
                </a:gs>
                <a:gs pos="0">
                  <a:srgbClr val="F28B7A"/>
                </a:gs>
                <a:gs pos="100000">
                  <a:srgbClr val="F28B7A"/>
                </a:gs>
                <a:gs pos="55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Tree>
    <p:extLst>
      <p:ext uri="{BB962C8B-B14F-4D97-AF65-F5344CB8AC3E}">
        <p14:creationId xmlns:p14="http://schemas.microsoft.com/office/powerpoint/2010/main" val="1343061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96388-A7FC-E3E8-9FED-A7EC380D776C}"/>
            </a:ext>
          </a:extLst>
        </p:cNvPr>
        <p:cNvGrpSpPr/>
        <p:nvPr/>
      </p:nvGrpSpPr>
      <p:grpSpPr>
        <a:xfrm>
          <a:off x="0" y="0"/>
          <a:ext cx="0" cy="0"/>
          <a:chOff x="0" y="0"/>
          <a:chExt cx="0" cy="0"/>
        </a:xfrm>
      </p:grpSpPr>
      <p:grpSp>
        <p:nvGrpSpPr>
          <p:cNvPr id="4" name="Groupe 3">
            <a:extLst>
              <a:ext uri="{FF2B5EF4-FFF2-40B4-BE49-F238E27FC236}">
                <a16:creationId xmlns:a16="http://schemas.microsoft.com/office/drawing/2014/main" id="{904F62BE-4F93-C81F-D850-9F26CF67044C}"/>
              </a:ext>
            </a:extLst>
          </p:cNvPr>
          <p:cNvGrpSpPr/>
          <p:nvPr/>
        </p:nvGrpSpPr>
        <p:grpSpPr>
          <a:xfrm>
            <a:off x="1952189" y="2017872"/>
            <a:ext cx="8287621" cy="2822255"/>
            <a:chOff x="814491" y="4614495"/>
            <a:chExt cx="8353958" cy="1623725"/>
          </a:xfrm>
        </p:grpSpPr>
        <p:sp>
          <p:nvSpPr>
            <p:cNvPr id="5" name="Rectangle 4">
              <a:extLst>
                <a:ext uri="{FF2B5EF4-FFF2-40B4-BE49-F238E27FC236}">
                  <a16:creationId xmlns:a16="http://schemas.microsoft.com/office/drawing/2014/main" id="{5E46C200-FBA3-36BE-2308-FA690BC01F46}"/>
                </a:ext>
              </a:extLst>
            </p:cNvPr>
            <p:cNvSpPr/>
            <p:nvPr/>
          </p:nvSpPr>
          <p:spPr>
            <a:xfrm>
              <a:off x="814491" y="4614495"/>
              <a:ext cx="8353956"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Cadre 5">
              <a:extLst>
                <a:ext uri="{FF2B5EF4-FFF2-40B4-BE49-F238E27FC236}">
                  <a16:creationId xmlns:a16="http://schemas.microsoft.com/office/drawing/2014/main" id="{0010FFBE-88A8-6DA3-73D6-43F046201FF3}"/>
                </a:ext>
              </a:extLst>
            </p:cNvPr>
            <p:cNvSpPr/>
            <p:nvPr/>
          </p:nvSpPr>
          <p:spPr>
            <a:xfrm>
              <a:off x="814491" y="4614495"/>
              <a:ext cx="8353958" cy="1623725"/>
            </a:xfrm>
            <a:prstGeom prst="frame">
              <a:avLst>
                <a:gd name="adj1" fmla="val 4627"/>
              </a:avLst>
            </a:prstGeom>
            <a:gradFill>
              <a:gsLst>
                <a:gs pos="24000">
                  <a:srgbClr val="FDEFED"/>
                </a:gs>
                <a:gs pos="0">
                  <a:srgbClr val="F28B7A"/>
                </a:gs>
                <a:gs pos="100000">
                  <a:srgbClr val="F28B7A"/>
                </a:gs>
                <a:gs pos="76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8" name="ZoneTexte 7">
            <a:extLst>
              <a:ext uri="{FF2B5EF4-FFF2-40B4-BE49-F238E27FC236}">
                <a16:creationId xmlns:a16="http://schemas.microsoft.com/office/drawing/2014/main" id="{1198DF29-2486-4E69-99DB-F88F7076450C}"/>
              </a:ext>
            </a:extLst>
          </p:cNvPr>
          <p:cNvSpPr txBox="1"/>
          <p:nvPr/>
        </p:nvSpPr>
        <p:spPr>
          <a:xfrm>
            <a:off x="2424434" y="2382558"/>
            <a:ext cx="7343128" cy="2154436"/>
          </a:xfrm>
          <a:prstGeom prst="rect">
            <a:avLst/>
          </a:prstGeom>
          <a:noFill/>
        </p:spPr>
        <p:txBody>
          <a:bodyPr wrap="square">
            <a:spAutoFit/>
          </a:bodyPr>
          <a:lstStyle/>
          <a:p>
            <a:pPr algn="ctr"/>
            <a:r>
              <a:rPr lang="fr-FR" sz="4000" b="1" dirty="0">
                <a:latin typeface="DM Sans" pitchFamily="2" charset="0"/>
              </a:rPr>
              <a:t>Chapitre III</a:t>
            </a:r>
          </a:p>
          <a:p>
            <a:pPr algn="ctr"/>
            <a:endParaRPr lang="fr-FR" sz="1000" b="1" dirty="0">
              <a:latin typeface="DM Sans" pitchFamily="2" charset="0"/>
            </a:endParaRPr>
          </a:p>
          <a:p>
            <a:pPr algn="ctr">
              <a:buNone/>
            </a:pPr>
            <a:r>
              <a:rPr lang="fr-FR" sz="4000" b="1" dirty="0">
                <a:latin typeface="+mj-lt"/>
              </a:rPr>
              <a:t>La nécessité d’attirer</a:t>
            </a:r>
          </a:p>
          <a:p>
            <a:pPr algn="ctr">
              <a:buNone/>
            </a:pPr>
            <a:r>
              <a:rPr lang="fr-FR" sz="4000" b="1" dirty="0">
                <a:latin typeface="+mj-lt"/>
              </a:rPr>
              <a:t>de nouveaux capitaux</a:t>
            </a:r>
            <a:endParaRPr lang="fr-FR" sz="4400" b="1" dirty="0">
              <a:latin typeface="+mj-lt"/>
            </a:endParaRPr>
          </a:p>
        </p:txBody>
      </p:sp>
    </p:spTree>
    <p:extLst>
      <p:ext uri="{BB962C8B-B14F-4D97-AF65-F5344CB8AC3E}">
        <p14:creationId xmlns:p14="http://schemas.microsoft.com/office/powerpoint/2010/main" val="611698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E8B9-CA2C-9D4A-B072-F2E9A30C925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FF5A8DC-4BC2-50DC-03CA-BA28A5706381}"/>
              </a:ext>
            </a:extLst>
          </p:cNvPr>
          <p:cNvSpPr txBox="1"/>
          <p:nvPr/>
        </p:nvSpPr>
        <p:spPr>
          <a:xfrm>
            <a:off x="436969" y="242102"/>
            <a:ext cx="11318062" cy="584775"/>
          </a:xfrm>
          <a:prstGeom prst="rect">
            <a:avLst/>
          </a:prstGeom>
          <a:noFill/>
        </p:spPr>
        <p:txBody>
          <a:bodyPr wrap="square">
            <a:spAutoFit/>
          </a:bodyPr>
          <a:lstStyle/>
          <a:p>
            <a:pPr algn="ctr"/>
            <a:r>
              <a:rPr lang="fr-FR" sz="3200" b="1" dirty="0"/>
              <a:t>De nouveaux capitaux à mobiliser (1/2)</a:t>
            </a:r>
          </a:p>
        </p:txBody>
      </p:sp>
      <p:sp>
        <p:nvSpPr>
          <p:cNvPr id="4" name="Rectangle 3">
            <a:extLst>
              <a:ext uri="{FF2B5EF4-FFF2-40B4-BE49-F238E27FC236}">
                <a16:creationId xmlns:a16="http://schemas.microsoft.com/office/drawing/2014/main" id="{7AF38761-DCA6-0B5F-534E-17BAC9AC8FD0}"/>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96E84E81-2788-215F-9AD7-E7DC85C730EB}"/>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6" name="Slide Number Placeholder 6">
            <a:extLst>
              <a:ext uri="{FF2B5EF4-FFF2-40B4-BE49-F238E27FC236}">
                <a16:creationId xmlns:a16="http://schemas.microsoft.com/office/drawing/2014/main" id="{B414E2CD-19D7-F8BB-67F7-3A8F913EEA0E}"/>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39</a:t>
            </a:fld>
            <a:endParaRPr lang="en-GB" sz="1350" b="1" spc="80" noProof="0" dirty="0">
              <a:solidFill>
                <a:srgbClr val="F07D6A"/>
              </a:solidFill>
            </a:endParaRPr>
          </a:p>
        </p:txBody>
      </p:sp>
      <p:grpSp>
        <p:nvGrpSpPr>
          <p:cNvPr id="16" name="Groupe 15">
            <a:extLst>
              <a:ext uri="{FF2B5EF4-FFF2-40B4-BE49-F238E27FC236}">
                <a16:creationId xmlns:a16="http://schemas.microsoft.com/office/drawing/2014/main" id="{8AEEC7F3-128E-C908-B100-144677B9477E}"/>
              </a:ext>
            </a:extLst>
          </p:cNvPr>
          <p:cNvGrpSpPr/>
          <p:nvPr/>
        </p:nvGrpSpPr>
        <p:grpSpPr>
          <a:xfrm>
            <a:off x="1249088" y="1601489"/>
            <a:ext cx="9693824" cy="4504541"/>
            <a:chOff x="1253063" y="1601489"/>
            <a:chExt cx="9693824" cy="4504541"/>
          </a:xfrm>
        </p:grpSpPr>
        <p:grpSp>
          <p:nvGrpSpPr>
            <p:cNvPr id="26" name="Groupe 25">
              <a:extLst>
                <a:ext uri="{FF2B5EF4-FFF2-40B4-BE49-F238E27FC236}">
                  <a16:creationId xmlns:a16="http://schemas.microsoft.com/office/drawing/2014/main" id="{ACB7694B-F82A-242A-D58F-15D460DB2094}"/>
                </a:ext>
              </a:extLst>
            </p:cNvPr>
            <p:cNvGrpSpPr/>
            <p:nvPr/>
          </p:nvGrpSpPr>
          <p:grpSpPr>
            <a:xfrm>
              <a:off x="8090971" y="2935799"/>
              <a:ext cx="2855916" cy="3017224"/>
              <a:chOff x="6477111" y="1962326"/>
              <a:chExt cx="2771687" cy="2911398"/>
            </a:xfrm>
          </p:grpSpPr>
          <p:grpSp>
            <p:nvGrpSpPr>
              <p:cNvPr id="15" name="Groupe 14">
                <a:extLst>
                  <a:ext uri="{FF2B5EF4-FFF2-40B4-BE49-F238E27FC236}">
                    <a16:creationId xmlns:a16="http://schemas.microsoft.com/office/drawing/2014/main" id="{24D60811-4E7A-4446-C348-5C6018DD0D84}"/>
                  </a:ext>
                </a:extLst>
              </p:cNvPr>
              <p:cNvGrpSpPr/>
              <p:nvPr/>
            </p:nvGrpSpPr>
            <p:grpSpPr>
              <a:xfrm>
                <a:off x="6477111" y="1962326"/>
                <a:ext cx="2689063" cy="2657283"/>
                <a:chOff x="921600" y="3287422"/>
                <a:chExt cx="2994343" cy="2958954"/>
              </a:xfrm>
            </p:grpSpPr>
            <p:pic>
              <p:nvPicPr>
                <p:cNvPr id="18" name="Picture 6" descr="A large building with smoke coming out of it&#10;&#10;AI-generated content may be incorrect.">
                  <a:extLst>
                    <a:ext uri="{FF2B5EF4-FFF2-40B4-BE49-F238E27FC236}">
                      <a16:creationId xmlns:a16="http://schemas.microsoft.com/office/drawing/2014/main" id="{0C0C4F3F-6674-8599-69D7-B03F365C6A5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8805" y="3338840"/>
                  <a:ext cx="2853358" cy="2907536"/>
                </a:xfrm>
                <a:prstGeom prst="rect">
                  <a:avLst/>
                </a:prstGeom>
              </p:spPr>
            </p:pic>
            <p:sp>
              <p:nvSpPr>
                <p:cNvPr id="17" name="Cadre 16">
                  <a:extLst>
                    <a:ext uri="{FF2B5EF4-FFF2-40B4-BE49-F238E27FC236}">
                      <a16:creationId xmlns:a16="http://schemas.microsoft.com/office/drawing/2014/main" id="{28399DCD-17C2-5A51-C61D-F6492D53C0F9}"/>
                    </a:ext>
                  </a:extLst>
                </p:cNvPr>
                <p:cNvSpPr/>
                <p:nvPr/>
              </p:nvSpPr>
              <p:spPr>
                <a:xfrm>
                  <a:off x="921600" y="3287422"/>
                  <a:ext cx="2994343" cy="2958954"/>
                </a:xfrm>
                <a:prstGeom prst="frame">
                  <a:avLst>
                    <a:gd name="adj1" fmla="val 2177"/>
                  </a:avLst>
                </a:prstGeom>
                <a:gradFill>
                  <a:gsLst>
                    <a:gs pos="29000">
                      <a:srgbClr val="FFF7EA"/>
                    </a:gs>
                    <a:gs pos="0">
                      <a:srgbClr val="F28B7A"/>
                    </a:gs>
                    <a:gs pos="100000">
                      <a:srgbClr val="F28B7A"/>
                    </a:gs>
                    <a:gs pos="71000">
                      <a:srgbClr val="FFF7EA"/>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20" name="ZoneTexte 19">
                <a:extLst>
                  <a:ext uri="{FF2B5EF4-FFF2-40B4-BE49-F238E27FC236}">
                    <a16:creationId xmlns:a16="http://schemas.microsoft.com/office/drawing/2014/main" id="{82E73512-4B8B-635B-C282-350A864EB136}"/>
                  </a:ext>
                </a:extLst>
              </p:cNvPr>
              <p:cNvSpPr txBox="1"/>
              <p:nvPr/>
            </p:nvSpPr>
            <p:spPr>
              <a:xfrm>
                <a:off x="7170384" y="4612114"/>
                <a:ext cx="2078414" cy="261610"/>
              </a:xfrm>
              <a:prstGeom prst="rect">
                <a:avLst/>
              </a:prstGeom>
              <a:noFill/>
            </p:spPr>
            <p:txBody>
              <a:bodyPr wrap="square">
                <a:spAutoFit/>
              </a:bodyPr>
              <a:lstStyle/>
              <a:p>
                <a:pPr algn="r"/>
                <a:r>
                  <a:rPr lang="fr-FR" sz="1100" dirty="0"/>
                  <a:t>L’Echo, le </a:t>
                </a:r>
                <a:r>
                  <a:rPr lang="en-GB" sz="1100" dirty="0"/>
                  <a:t>4 </a:t>
                </a:r>
                <a:r>
                  <a:rPr lang="en-GB" sz="1100" dirty="0" err="1"/>
                  <a:t>septembre</a:t>
                </a:r>
                <a:r>
                  <a:rPr lang="en-GB" sz="1100" dirty="0"/>
                  <a:t> 2025. </a:t>
                </a:r>
                <a:endParaRPr lang="fr-BE" sz="1100" dirty="0"/>
              </a:p>
            </p:txBody>
          </p:sp>
        </p:grpSp>
        <p:sp>
          <p:nvSpPr>
            <p:cNvPr id="10" name="ZoneTexte 9">
              <a:extLst>
                <a:ext uri="{FF2B5EF4-FFF2-40B4-BE49-F238E27FC236}">
                  <a16:creationId xmlns:a16="http://schemas.microsoft.com/office/drawing/2014/main" id="{A9B28911-C82F-D24C-66E3-E9AF389E7572}"/>
                </a:ext>
              </a:extLst>
            </p:cNvPr>
            <p:cNvSpPr txBox="1"/>
            <p:nvPr/>
          </p:nvSpPr>
          <p:spPr>
            <a:xfrm>
              <a:off x="1253064" y="5090367"/>
              <a:ext cx="6459702" cy="1015663"/>
            </a:xfrm>
            <a:prstGeom prst="rect">
              <a:avLst/>
            </a:prstGeom>
            <a:noFill/>
          </p:spPr>
          <p:txBody>
            <a:bodyPr wrap="square" lIns="91440" tIns="45720" rIns="91440" bIns="45720" anchor="t">
              <a:spAutoFit/>
            </a:bodyPr>
            <a:lstStyle/>
            <a:p>
              <a:pPr algn="just"/>
              <a:r>
                <a:rPr lang="fr-FR" sz="2000" dirty="0"/>
                <a:t>Répondre à cette demande croissante nécessite d’accélérer les investissements et d’attirer rapidement de nouveaux capitaux.</a:t>
              </a:r>
            </a:p>
          </p:txBody>
        </p:sp>
        <p:sp>
          <p:nvSpPr>
            <p:cNvPr id="12" name="ZoneTexte 11">
              <a:extLst>
                <a:ext uri="{FF2B5EF4-FFF2-40B4-BE49-F238E27FC236}">
                  <a16:creationId xmlns:a16="http://schemas.microsoft.com/office/drawing/2014/main" id="{0F98F24D-B796-996C-78B2-2A0E4863BC91}"/>
                </a:ext>
              </a:extLst>
            </p:cNvPr>
            <p:cNvSpPr txBox="1"/>
            <p:nvPr/>
          </p:nvSpPr>
          <p:spPr>
            <a:xfrm>
              <a:off x="1253063" y="1601489"/>
              <a:ext cx="9685873" cy="1015663"/>
            </a:xfrm>
            <a:prstGeom prst="rect">
              <a:avLst/>
            </a:prstGeom>
            <a:noFill/>
          </p:spPr>
          <p:txBody>
            <a:bodyPr wrap="square">
              <a:spAutoFit/>
            </a:bodyPr>
            <a:lstStyle/>
            <a:p>
              <a:pPr algn="just">
                <a:buNone/>
              </a:pPr>
              <a:r>
                <a:rPr lang="fr-FR" sz="2000" dirty="0"/>
                <a:t>Les investissements dans les réseaux électriques et gaziers ne constituent pas seulement un enjeu énergétique : ils déterminent directement la </a:t>
              </a:r>
              <a:r>
                <a:rPr lang="fr-FR" sz="2000" b="1" dirty="0">
                  <a:solidFill>
                    <a:srgbClr val="EC5940"/>
                  </a:solidFill>
                </a:rPr>
                <a:t>compétitivité industrielle de la Belgique</a:t>
              </a:r>
              <a:r>
                <a:rPr lang="fr-FR" sz="2000" dirty="0"/>
                <a:t>.</a:t>
              </a:r>
            </a:p>
          </p:txBody>
        </p:sp>
        <p:sp>
          <p:nvSpPr>
            <p:cNvPr id="14" name="ZoneTexte 13">
              <a:extLst>
                <a:ext uri="{FF2B5EF4-FFF2-40B4-BE49-F238E27FC236}">
                  <a16:creationId xmlns:a16="http://schemas.microsoft.com/office/drawing/2014/main" id="{E71A16C3-9CE8-2671-4993-B7759D7932D0}"/>
                </a:ext>
              </a:extLst>
            </p:cNvPr>
            <p:cNvSpPr txBox="1"/>
            <p:nvPr/>
          </p:nvSpPr>
          <p:spPr>
            <a:xfrm>
              <a:off x="1253064" y="2730375"/>
              <a:ext cx="6459702" cy="2246769"/>
            </a:xfrm>
            <a:prstGeom prst="rect">
              <a:avLst/>
            </a:prstGeom>
            <a:noFill/>
          </p:spPr>
          <p:txBody>
            <a:bodyPr wrap="square" lIns="91440" tIns="45720" rIns="91440" bIns="45720" anchor="t">
              <a:spAutoFit/>
            </a:bodyPr>
            <a:lstStyle/>
            <a:p>
              <a:pPr algn="just"/>
              <a:r>
                <a:rPr lang="fr-FR" sz="2000" dirty="0"/>
                <a:t>Des infrastructures robustes et interconnectées garantissent un accès stable et compétitif à l’énergie décarbonée, condition essentielle. </a:t>
              </a:r>
              <a:r>
                <a:rPr lang="fr-FR" sz="2000" dirty="0">
                  <a:ea typeface="+mn-lt"/>
                  <a:cs typeface="+mn-lt"/>
                </a:rPr>
                <a:t>Mais les réseaux à haute tension sont aujourd’hui saturés par de nouvelles demandes de raccordement liées notamment à la croissance rapide des énergies renouvelables et de parcs industriels électrifiés. </a:t>
              </a:r>
              <a:endParaRPr lang="fr-FR" sz="2000" dirty="0"/>
            </a:p>
          </p:txBody>
        </p:sp>
      </p:grpSp>
    </p:spTree>
    <p:extLst>
      <p:ext uri="{BB962C8B-B14F-4D97-AF65-F5344CB8AC3E}">
        <p14:creationId xmlns:p14="http://schemas.microsoft.com/office/powerpoint/2010/main" val="2013711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1191C93A-1344-C3F3-19AB-235023A0F124}"/>
              </a:ext>
            </a:extLst>
          </p:cNvPr>
          <p:cNvSpPr txBox="1"/>
          <p:nvPr/>
        </p:nvSpPr>
        <p:spPr>
          <a:xfrm>
            <a:off x="1082866" y="2047591"/>
            <a:ext cx="10026262" cy="707886"/>
          </a:xfrm>
          <a:prstGeom prst="rect">
            <a:avLst/>
          </a:prstGeom>
          <a:noFill/>
        </p:spPr>
        <p:txBody>
          <a:bodyPr wrap="square">
            <a:spAutoFit/>
          </a:bodyPr>
          <a:lstStyle/>
          <a:p>
            <a:pPr algn="just"/>
            <a:r>
              <a:rPr lang="fr-FR" sz="2000" dirty="0"/>
              <a:t>Grâce au terminal de Zeebrugge et à un vaste maillage de gazoducs transfrontaliers, la Belgique attire des flux qui ne sont pas destinés à la consommation belge.</a:t>
            </a:r>
          </a:p>
        </p:txBody>
      </p:sp>
      <p:sp>
        <p:nvSpPr>
          <p:cNvPr id="18" name="ZoneTexte 17">
            <a:extLst>
              <a:ext uri="{FF2B5EF4-FFF2-40B4-BE49-F238E27FC236}">
                <a16:creationId xmlns:a16="http://schemas.microsoft.com/office/drawing/2014/main" id="{B327CF42-9181-3A99-08A1-2BDB8FE6F5FC}"/>
              </a:ext>
            </a:extLst>
          </p:cNvPr>
          <p:cNvSpPr txBox="1"/>
          <p:nvPr/>
        </p:nvSpPr>
        <p:spPr>
          <a:xfrm>
            <a:off x="1876593" y="152088"/>
            <a:ext cx="8438814" cy="1077218"/>
          </a:xfrm>
          <a:prstGeom prst="rect">
            <a:avLst/>
          </a:prstGeom>
          <a:noFill/>
        </p:spPr>
        <p:txBody>
          <a:bodyPr wrap="square">
            <a:spAutoFit/>
          </a:bodyPr>
          <a:lstStyle/>
          <a:p>
            <a:pPr algn="ctr"/>
            <a:r>
              <a:rPr lang="fr-FR" sz="3200" b="1" dirty="0">
                <a:latin typeface="DM Sans" pitchFamily="2" charset="0"/>
              </a:rPr>
              <a:t>Un exemple d’avantage d’être au centre du système énergétique européen</a:t>
            </a:r>
            <a:endParaRPr lang="fr-FR" sz="3200" dirty="0"/>
          </a:p>
        </p:txBody>
      </p:sp>
      <p:sp>
        <p:nvSpPr>
          <p:cNvPr id="19" name="Rectangle 18">
            <a:extLst>
              <a:ext uri="{FF2B5EF4-FFF2-40B4-BE49-F238E27FC236}">
                <a16:creationId xmlns:a16="http://schemas.microsoft.com/office/drawing/2014/main" id="{0CA16636-C3EC-D528-1C44-48B0EAC50A5C}"/>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ZoneTexte 24">
            <a:extLst>
              <a:ext uri="{FF2B5EF4-FFF2-40B4-BE49-F238E27FC236}">
                <a16:creationId xmlns:a16="http://schemas.microsoft.com/office/drawing/2014/main" id="{43CA7D32-1971-1977-4B09-88C88CA8CB51}"/>
              </a:ext>
            </a:extLst>
          </p:cNvPr>
          <p:cNvSpPr txBox="1"/>
          <p:nvPr/>
        </p:nvSpPr>
        <p:spPr>
          <a:xfrm>
            <a:off x="1082866" y="2840801"/>
            <a:ext cx="10026262" cy="1323439"/>
          </a:xfrm>
          <a:prstGeom prst="rect">
            <a:avLst/>
          </a:prstGeom>
          <a:noFill/>
        </p:spPr>
        <p:txBody>
          <a:bodyPr wrap="square" lIns="91440" tIns="45720" rIns="91440" bIns="45720" anchor="t">
            <a:spAutoFit/>
          </a:bodyPr>
          <a:lstStyle/>
          <a:p>
            <a:pPr algn="just"/>
            <a:r>
              <a:rPr lang="fr-FR" sz="2000" dirty="0"/>
              <a:t>En 2024, 259 TWh de gaz ont transité par le réseau belge vers les pays voisins. La même année, la consommation finale de gaz en Belgique était de 149 TWh. Autrement dit, le volume de gaz exporté via le réseau de transport </a:t>
            </a:r>
            <a:r>
              <a:rPr lang="fr-FR" sz="2000" dirty="0" err="1"/>
              <a:t>Fluxys</a:t>
            </a:r>
            <a:r>
              <a:rPr lang="fr-FR" sz="2000" dirty="0"/>
              <a:t> était environ </a:t>
            </a:r>
            <a:r>
              <a:rPr lang="fr-FR" sz="2000" b="1" dirty="0">
                <a:solidFill>
                  <a:srgbClr val="F07D6A"/>
                </a:solidFill>
              </a:rPr>
              <a:t>1,7 fois supérieur </a:t>
            </a:r>
            <a:r>
              <a:rPr lang="fr-FR" sz="2000" dirty="0"/>
              <a:t>aux volumes consommés par le pays.</a:t>
            </a:r>
            <a:endParaRPr lang="fr-BE" sz="2000" dirty="0"/>
          </a:p>
        </p:txBody>
      </p:sp>
      <p:sp>
        <p:nvSpPr>
          <p:cNvPr id="2" name="Rectangle 1">
            <a:extLst>
              <a:ext uri="{FF2B5EF4-FFF2-40B4-BE49-F238E27FC236}">
                <a16:creationId xmlns:a16="http://schemas.microsoft.com/office/drawing/2014/main" id="{83D48155-056C-2C92-01D1-AAE24568848D}"/>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3" name="Slide Number Placeholder 6">
            <a:extLst>
              <a:ext uri="{FF2B5EF4-FFF2-40B4-BE49-F238E27FC236}">
                <a16:creationId xmlns:a16="http://schemas.microsoft.com/office/drawing/2014/main" id="{373F8A64-23DC-CB45-DBF2-D8D366FF730B}"/>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4</a:t>
            </a:fld>
            <a:endParaRPr lang="en-GB" sz="1350" b="1" spc="80" noProof="0" dirty="0">
              <a:solidFill>
                <a:srgbClr val="F07D6A"/>
              </a:solidFill>
            </a:endParaRPr>
          </a:p>
        </p:txBody>
      </p:sp>
      <p:grpSp>
        <p:nvGrpSpPr>
          <p:cNvPr id="6" name="Groupe 5">
            <a:extLst>
              <a:ext uri="{FF2B5EF4-FFF2-40B4-BE49-F238E27FC236}">
                <a16:creationId xmlns:a16="http://schemas.microsoft.com/office/drawing/2014/main" id="{D0863CF5-271E-7DFB-6EE7-04C0ED7C4F94}"/>
              </a:ext>
            </a:extLst>
          </p:cNvPr>
          <p:cNvGrpSpPr/>
          <p:nvPr/>
        </p:nvGrpSpPr>
        <p:grpSpPr>
          <a:xfrm>
            <a:off x="1108710" y="4519305"/>
            <a:ext cx="9974579" cy="1477329"/>
            <a:chOff x="1006171" y="4567011"/>
            <a:chExt cx="9974579" cy="1477329"/>
          </a:xfrm>
        </p:grpSpPr>
        <p:grpSp>
          <p:nvGrpSpPr>
            <p:cNvPr id="27" name="Groupe 26">
              <a:extLst>
                <a:ext uri="{FF2B5EF4-FFF2-40B4-BE49-F238E27FC236}">
                  <a16:creationId xmlns:a16="http://schemas.microsoft.com/office/drawing/2014/main" id="{177E1ADF-B592-484D-2031-3872BAC8DF92}"/>
                </a:ext>
              </a:extLst>
            </p:cNvPr>
            <p:cNvGrpSpPr/>
            <p:nvPr/>
          </p:nvGrpSpPr>
          <p:grpSpPr>
            <a:xfrm>
              <a:off x="1006171" y="4567011"/>
              <a:ext cx="9974579" cy="1477329"/>
              <a:chOff x="814491" y="4614495"/>
              <a:chExt cx="8353958" cy="1623725"/>
            </a:xfrm>
          </p:grpSpPr>
          <p:sp>
            <p:nvSpPr>
              <p:cNvPr id="28" name="Rectangle 27">
                <a:extLst>
                  <a:ext uri="{FF2B5EF4-FFF2-40B4-BE49-F238E27FC236}">
                    <a16:creationId xmlns:a16="http://schemas.microsoft.com/office/drawing/2014/main" id="{4EEB4ACA-BC10-FA1D-47D9-843CF739FAC4}"/>
                  </a:ext>
                </a:extLst>
              </p:cNvPr>
              <p:cNvSpPr/>
              <p:nvPr/>
            </p:nvSpPr>
            <p:spPr>
              <a:xfrm>
                <a:off x="814491" y="4614495"/>
                <a:ext cx="8353956"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0" name="Cadre 29">
                <a:extLst>
                  <a:ext uri="{FF2B5EF4-FFF2-40B4-BE49-F238E27FC236}">
                    <a16:creationId xmlns:a16="http://schemas.microsoft.com/office/drawing/2014/main" id="{0932ECF7-2043-E725-231D-FE2447E60316}"/>
                  </a:ext>
                </a:extLst>
              </p:cNvPr>
              <p:cNvSpPr/>
              <p:nvPr/>
            </p:nvSpPr>
            <p:spPr>
              <a:xfrm>
                <a:off x="814491" y="4614495"/>
                <a:ext cx="8353958" cy="1623725"/>
              </a:xfrm>
              <a:prstGeom prst="frame">
                <a:avLst>
                  <a:gd name="adj1" fmla="val 5507"/>
                </a:avLst>
              </a:prstGeom>
              <a:gradFill>
                <a:gsLst>
                  <a:gs pos="12000">
                    <a:srgbClr val="FDEFED"/>
                  </a:gs>
                  <a:gs pos="0">
                    <a:srgbClr val="F28B7A"/>
                  </a:gs>
                  <a:gs pos="100000">
                    <a:srgbClr val="F28B7A"/>
                  </a:gs>
                  <a:gs pos="88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5" name="ZoneTexte 4">
              <a:extLst>
                <a:ext uri="{FF2B5EF4-FFF2-40B4-BE49-F238E27FC236}">
                  <a16:creationId xmlns:a16="http://schemas.microsoft.com/office/drawing/2014/main" id="{DEB47D4A-1FA0-4714-9006-06DBDF3193F5}"/>
                </a:ext>
              </a:extLst>
            </p:cNvPr>
            <p:cNvSpPr txBox="1"/>
            <p:nvPr/>
          </p:nvSpPr>
          <p:spPr>
            <a:xfrm>
              <a:off x="1292891" y="4797843"/>
              <a:ext cx="9401135" cy="1015663"/>
            </a:xfrm>
            <a:prstGeom prst="rect">
              <a:avLst/>
            </a:prstGeom>
            <a:noFill/>
          </p:spPr>
          <p:txBody>
            <a:bodyPr wrap="square">
              <a:spAutoFit/>
            </a:bodyPr>
            <a:lstStyle/>
            <a:p>
              <a:pPr algn="just"/>
              <a:r>
                <a:rPr lang="fr-FR" sz="2000" dirty="0"/>
                <a:t>Ces flux internationaux génèrent des recettes de transit et congestion pour </a:t>
              </a:r>
              <a:r>
                <a:rPr lang="fr-FR" sz="2000" dirty="0" err="1"/>
                <a:t>Fluxys</a:t>
              </a:r>
              <a:r>
                <a:rPr lang="fr-FR" sz="2000" dirty="0"/>
                <a:t>, ce qui contribue à amortir les infrastructures et à maintenir des tarifs de transport plus modérés pour les consommateurs belges.</a:t>
              </a:r>
              <a:endParaRPr lang="fr-BE" sz="2000" dirty="0"/>
            </a:p>
          </p:txBody>
        </p:sp>
      </p:grpSp>
    </p:spTree>
    <p:extLst>
      <p:ext uri="{BB962C8B-B14F-4D97-AF65-F5344CB8AC3E}">
        <p14:creationId xmlns:p14="http://schemas.microsoft.com/office/powerpoint/2010/main" val="825566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7E7CBD17-357D-B0D2-F310-4DA11CA30DCE}"/>
              </a:ext>
            </a:extLst>
          </p:cNvPr>
          <p:cNvSpPr txBox="1"/>
          <p:nvPr/>
        </p:nvSpPr>
        <p:spPr>
          <a:xfrm>
            <a:off x="1857375" y="2305615"/>
            <a:ext cx="8477250" cy="2246769"/>
          </a:xfrm>
          <a:prstGeom prst="rect">
            <a:avLst/>
          </a:prstGeom>
          <a:noFill/>
        </p:spPr>
        <p:txBody>
          <a:bodyPr wrap="square">
            <a:spAutoFit/>
          </a:bodyPr>
          <a:lstStyle/>
          <a:p>
            <a:pPr algn="just"/>
            <a:r>
              <a:rPr lang="fr-FR" sz="2000" dirty="0"/>
              <a:t>Elia Group estime ses besoins d’investissement à environ 31,6 milliards d’euros pour les dix prochaines années. À titre de comparaison, le bénéfice net en 2024 s’élevait à environ 421,3 millions d’euros.</a:t>
            </a:r>
          </a:p>
          <a:p>
            <a:pPr algn="just"/>
            <a:endParaRPr lang="fr-FR" sz="2000" dirty="0"/>
          </a:p>
          <a:p>
            <a:pPr algn="just"/>
            <a:r>
              <a:rPr lang="fr-FR" sz="2000" dirty="0"/>
              <a:t>Même en réinvestissant l’intégralité des bénéfices, il faudrait plus de 75 ans pour réunir les fonds nécessaires aux seuls investissements planifiés sur dix ans</a:t>
            </a:r>
            <a:r>
              <a:rPr lang="fr-FR" sz="2000" baseline="30000" dirty="0"/>
              <a:t>[1]</a:t>
            </a:r>
            <a:r>
              <a:rPr lang="fr-FR" sz="2000" dirty="0"/>
              <a:t>.</a:t>
            </a:r>
            <a:endParaRPr lang="fr-FR" sz="2000" baseline="30000" dirty="0"/>
          </a:p>
        </p:txBody>
      </p:sp>
      <p:sp>
        <p:nvSpPr>
          <p:cNvPr id="8" name="ZoneTexte 7">
            <a:extLst>
              <a:ext uri="{FF2B5EF4-FFF2-40B4-BE49-F238E27FC236}">
                <a16:creationId xmlns:a16="http://schemas.microsoft.com/office/drawing/2014/main" id="{913A58F6-6041-8DDD-3DEB-0D5B0B126F80}"/>
              </a:ext>
            </a:extLst>
          </p:cNvPr>
          <p:cNvSpPr txBox="1"/>
          <p:nvPr/>
        </p:nvSpPr>
        <p:spPr>
          <a:xfrm>
            <a:off x="436969" y="242102"/>
            <a:ext cx="11318062" cy="584775"/>
          </a:xfrm>
          <a:prstGeom prst="rect">
            <a:avLst/>
          </a:prstGeom>
          <a:noFill/>
        </p:spPr>
        <p:txBody>
          <a:bodyPr wrap="square">
            <a:spAutoFit/>
          </a:bodyPr>
          <a:lstStyle/>
          <a:p>
            <a:pPr algn="ctr"/>
            <a:r>
              <a:rPr lang="fr-FR" sz="3200" b="1" dirty="0"/>
              <a:t>De nouveaux capitaux à mobiliser (2/2)</a:t>
            </a:r>
          </a:p>
        </p:txBody>
      </p:sp>
      <p:sp>
        <p:nvSpPr>
          <p:cNvPr id="9" name="Rectangle 8">
            <a:extLst>
              <a:ext uri="{FF2B5EF4-FFF2-40B4-BE49-F238E27FC236}">
                <a16:creationId xmlns:a16="http://schemas.microsoft.com/office/drawing/2014/main" id="{2AC25A91-15F5-9B17-6EBF-E6202529F9AA}"/>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Slide Number Placeholder 6">
            <a:extLst>
              <a:ext uri="{FF2B5EF4-FFF2-40B4-BE49-F238E27FC236}">
                <a16:creationId xmlns:a16="http://schemas.microsoft.com/office/drawing/2014/main" id="{EAFFDBFC-140B-3A62-0C01-B370C64911D8}"/>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40</a:t>
            </a:fld>
            <a:endParaRPr lang="en-GB" sz="1350" b="1" spc="80" noProof="0" dirty="0">
              <a:solidFill>
                <a:srgbClr val="F07D6A"/>
              </a:solidFill>
            </a:endParaRPr>
          </a:p>
        </p:txBody>
      </p:sp>
      <p:sp>
        <p:nvSpPr>
          <p:cNvPr id="12" name="ZoneTexte 11">
            <a:extLst>
              <a:ext uri="{FF2B5EF4-FFF2-40B4-BE49-F238E27FC236}">
                <a16:creationId xmlns:a16="http://schemas.microsoft.com/office/drawing/2014/main" id="{46871EED-7F60-E77F-B9AF-6BD8B9C17908}"/>
              </a:ext>
            </a:extLst>
          </p:cNvPr>
          <p:cNvSpPr txBox="1"/>
          <p:nvPr/>
        </p:nvSpPr>
        <p:spPr>
          <a:xfrm>
            <a:off x="23689" y="6445031"/>
            <a:ext cx="10432276" cy="400110"/>
          </a:xfrm>
          <a:prstGeom prst="rect">
            <a:avLst/>
          </a:prstGeom>
          <a:noFill/>
        </p:spPr>
        <p:txBody>
          <a:bodyPr wrap="square">
            <a:spAutoFit/>
          </a:bodyPr>
          <a:lstStyle/>
          <a:p>
            <a:pPr algn="just"/>
            <a:r>
              <a:rPr lang="fr-FR" sz="1000" dirty="0"/>
              <a:t>[1] On remarque que le bénéfice net n’est pas le meilleur indicateur pour évaluer la capacité d’autofinancement d’Elia Group, puisqu’il est inférieur au cash-flow libre généré, notamment en raison de l’amortissement des actifs.</a:t>
            </a:r>
            <a:endParaRPr lang="fr-BE" sz="1000" dirty="0"/>
          </a:p>
        </p:txBody>
      </p:sp>
    </p:spTree>
    <p:extLst>
      <p:ext uri="{BB962C8B-B14F-4D97-AF65-F5344CB8AC3E}">
        <p14:creationId xmlns:p14="http://schemas.microsoft.com/office/powerpoint/2010/main" val="3742228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82D01-AEC0-E1D4-F804-C9E59560AB6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250F06E-BB4E-C157-7308-C757A23D8F4C}"/>
              </a:ext>
            </a:extLst>
          </p:cNvPr>
          <p:cNvSpPr txBox="1"/>
          <p:nvPr/>
        </p:nvSpPr>
        <p:spPr>
          <a:xfrm>
            <a:off x="436969" y="242102"/>
            <a:ext cx="11318062" cy="584775"/>
          </a:xfrm>
          <a:prstGeom prst="rect">
            <a:avLst/>
          </a:prstGeom>
          <a:noFill/>
        </p:spPr>
        <p:txBody>
          <a:bodyPr wrap="square">
            <a:spAutoFit/>
          </a:bodyPr>
          <a:lstStyle/>
          <a:p>
            <a:pPr algn="ctr"/>
            <a:r>
              <a:rPr lang="fr-FR" sz="3200" b="1" dirty="0"/>
              <a:t>Une rentabilité insuffisante pour attirer les capitaux</a:t>
            </a:r>
          </a:p>
        </p:txBody>
      </p:sp>
      <p:sp>
        <p:nvSpPr>
          <p:cNvPr id="3" name="Rectangle 2">
            <a:extLst>
              <a:ext uri="{FF2B5EF4-FFF2-40B4-BE49-F238E27FC236}">
                <a16:creationId xmlns:a16="http://schemas.microsoft.com/office/drawing/2014/main" id="{76F0445A-B35C-A0CF-D2DF-A782EEC0EC19}"/>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7" name="Groupe 26">
            <a:extLst>
              <a:ext uri="{FF2B5EF4-FFF2-40B4-BE49-F238E27FC236}">
                <a16:creationId xmlns:a16="http://schemas.microsoft.com/office/drawing/2014/main" id="{652C74B8-B32E-9EF7-339F-24DB50AA8B5F}"/>
              </a:ext>
            </a:extLst>
          </p:cNvPr>
          <p:cNvGrpSpPr/>
          <p:nvPr/>
        </p:nvGrpSpPr>
        <p:grpSpPr>
          <a:xfrm>
            <a:off x="1201434" y="1407467"/>
            <a:ext cx="9789131" cy="5006590"/>
            <a:chOff x="929226" y="1264344"/>
            <a:chExt cx="9789131" cy="5006590"/>
          </a:xfrm>
        </p:grpSpPr>
        <p:sp>
          <p:nvSpPr>
            <p:cNvPr id="26" name="Rectangle 25">
              <a:extLst>
                <a:ext uri="{FF2B5EF4-FFF2-40B4-BE49-F238E27FC236}">
                  <a16:creationId xmlns:a16="http://schemas.microsoft.com/office/drawing/2014/main" id="{04894E49-19B9-FD68-FCA1-5802A8E30E4A}"/>
                </a:ext>
              </a:extLst>
            </p:cNvPr>
            <p:cNvSpPr/>
            <p:nvPr/>
          </p:nvSpPr>
          <p:spPr>
            <a:xfrm>
              <a:off x="976720" y="4595135"/>
              <a:ext cx="5087476" cy="285676"/>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829D0147-5698-FFF7-A602-53943CF26C29}"/>
                </a:ext>
              </a:extLst>
            </p:cNvPr>
            <p:cNvSpPr/>
            <p:nvPr/>
          </p:nvSpPr>
          <p:spPr>
            <a:xfrm>
              <a:off x="976720" y="3841050"/>
              <a:ext cx="5087476" cy="285676"/>
            </a:xfrm>
            <a:prstGeom prst="rect">
              <a:avLst/>
            </a:prstGeom>
            <a:gradFill>
              <a:gsLst>
                <a:gs pos="0">
                  <a:srgbClr val="F28B7A"/>
                </a:gs>
                <a:gs pos="100000">
                  <a:schemeClr val="bg1"/>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6" name="Groupe 15">
              <a:extLst>
                <a:ext uri="{FF2B5EF4-FFF2-40B4-BE49-F238E27FC236}">
                  <a16:creationId xmlns:a16="http://schemas.microsoft.com/office/drawing/2014/main" id="{C0B78E93-6E7E-3BAC-8D29-F8868B8B5620}"/>
                </a:ext>
              </a:extLst>
            </p:cNvPr>
            <p:cNvGrpSpPr/>
            <p:nvPr/>
          </p:nvGrpSpPr>
          <p:grpSpPr>
            <a:xfrm>
              <a:off x="1008524" y="1264344"/>
              <a:ext cx="9654175" cy="1728014"/>
              <a:chOff x="1615439" y="1403806"/>
              <a:chExt cx="9558338" cy="1728014"/>
            </a:xfrm>
          </p:grpSpPr>
          <p:grpSp>
            <p:nvGrpSpPr>
              <p:cNvPr id="11" name="Groupe 10">
                <a:extLst>
                  <a:ext uri="{FF2B5EF4-FFF2-40B4-BE49-F238E27FC236}">
                    <a16:creationId xmlns:a16="http://schemas.microsoft.com/office/drawing/2014/main" id="{4CBE1EEB-178E-BA01-CECF-58AE2CA7F212}"/>
                  </a:ext>
                </a:extLst>
              </p:cNvPr>
              <p:cNvGrpSpPr/>
              <p:nvPr/>
            </p:nvGrpSpPr>
            <p:grpSpPr>
              <a:xfrm>
                <a:off x="1615439" y="1403806"/>
                <a:ext cx="9558338" cy="1728014"/>
                <a:chOff x="814491" y="4614495"/>
                <a:chExt cx="8207347" cy="1623725"/>
              </a:xfrm>
            </p:grpSpPr>
            <p:sp>
              <p:nvSpPr>
                <p:cNvPr id="14" name="Rectangle 13">
                  <a:extLst>
                    <a:ext uri="{FF2B5EF4-FFF2-40B4-BE49-F238E27FC236}">
                      <a16:creationId xmlns:a16="http://schemas.microsoft.com/office/drawing/2014/main" id="{D6F6BF32-207C-AC1D-ED0F-691409BA0327}"/>
                    </a:ext>
                  </a:extLst>
                </p:cNvPr>
                <p:cNvSpPr/>
                <p:nvPr/>
              </p:nvSpPr>
              <p:spPr>
                <a:xfrm>
                  <a:off x="814491" y="4614495"/>
                  <a:ext cx="8207347"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Cadre 14">
                  <a:extLst>
                    <a:ext uri="{FF2B5EF4-FFF2-40B4-BE49-F238E27FC236}">
                      <a16:creationId xmlns:a16="http://schemas.microsoft.com/office/drawing/2014/main" id="{8B6177E1-AD95-9BD7-EF7F-500D4418FBA7}"/>
                    </a:ext>
                  </a:extLst>
                </p:cNvPr>
                <p:cNvSpPr/>
                <p:nvPr/>
              </p:nvSpPr>
              <p:spPr>
                <a:xfrm>
                  <a:off x="814491" y="4614495"/>
                  <a:ext cx="8207347" cy="1623725"/>
                </a:xfrm>
                <a:prstGeom prst="frame">
                  <a:avLst>
                    <a:gd name="adj1" fmla="val 4364"/>
                  </a:avLst>
                </a:prstGeom>
                <a:gradFill>
                  <a:gsLst>
                    <a:gs pos="14000">
                      <a:srgbClr val="FDEFED"/>
                    </a:gs>
                    <a:gs pos="0">
                      <a:srgbClr val="F28B7A"/>
                    </a:gs>
                    <a:gs pos="100000">
                      <a:srgbClr val="F28B7A"/>
                    </a:gs>
                    <a:gs pos="86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grpSp>
          <p:sp>
            <p:nvSpPr>
              <p:cNvPr id="5" name="ZoneTexte 4">
                <a:extLst>
                  <a:ext uri="{FF2B5EF4-FFF2-40B4-BE49-F238E27FC236}">
                    <a16:creationId xmlns:a16="http://schemas.microsoft.com/office/drawing/2014/main" id="{60FA0AEB-05E0-E6FF-611D-1F892C9D9AC8}"/>
                  </a:ext>
                </a:extLst>
              </p:cNvPr>
              <p:cNvSpPr txBox="1"/>
              <p:nvPr/>
            </p:nvSpPr>
            <p:spPr>
              <a:xfrm>
                <a:off x="1875508" y="1606093"/>
                <a:ext cx="9014795" cy="1323439"/>
              </a:xfrm>
              <a:prstGeom prst="rect">
                <a:avLst/>
              </a:prstGeom>
              <a:noFill/>
            </p:spPr>
            <p:txBody>
              <a:bodyPr wrap="square" lIns="91440" tIns="45720" rIns="91440" bIns="45720" anchor="t">
                <a:spAutoFit/>
              </a:bodyPr>
              <a:lstStyle/>
              <a:p>
                <a:pPr algn="just"/>
                <a:r>
                  <a:rPr lang="fr-FR" sz="2000" dirty="0"/>
                  <a:t>Aujourd’hui, les investissements d’Elia Group, surtout en Belgique, ne sont sans doute pas assez rémunérés pour soutenir les investissements massifs.</a:t>
                </a:r>
              </a:p>
              <a:p>
                <a:pPr algn="just"/>
                <a:r>
                  <a:rPr lang="fr-FR" sz="2000" dirty="0"/>
                  <a:t>En Belgique, le taux de retour sur les capitaux propres est plafonné à </a:t>
                </a:r>
                <a:r>
                  <a:rPr lang="fr-FR" sz="2000" b="1" dirty="0"/>
                  <a:t>6,5 % </a:t>
                </a:r>
                <a:r>
                  <a:rPr lang="fr-FR" sz="2000" dirty="0"/>
                  <a:t>pour la période 2024-2027</a:t>
                </a:r>
                <a:r>
                  <a:rPr lang="fr-FR" sz="2000" b="1" dirty="0"/>
                  <a:t>,</a:t>
                </a:r>
                <a:r>
                  <a:rPr lang="fr-FR" sz="2000" dirty="0"/>
                  <a:t> selon la régulation en vigueur.</a:t>
                </a:r>
              </a:p>
            </p:txBody>
          </p:sp>
        </p:grpSp>
        <p:sp>
          <p:nvSpPr>
            <p:cNvPr id="8" name="ZoneTexte 7">
              <a:extLst>
                <a:ext uri="{FF2B5EF4-FFF2-40B4-BE49-F238E27FC236}">
                  <a16:creationId xmlns:a16="http://schemas.microsoft.com/office/drawing/2014/main" id="{881262BC-5997-8A79-33FC-30BAF213C863}"/>
                </a:ext>
              </a:extLst>
            </p:cNvPr>
            <p:cNvSpPr txBox="1"/>
            <p:nvPr/>
          </p:nvSpPr>
          <p:spPr>
            <a:xfrm>
              <a:off x="929226" y="3331668"/>
              <a:ext cx="9789131" cy="2939266"/>
            </a:xfrm>
            <a:prstGeom prst="rect">
              <a:avLst/>
            </a:prstGeom>
            <a:noFill/>
          </p:spPr>
          <p:txBody>
            <a:bodyPr wrap="square" lIns="91440" tIns="45720" rIns="91440" bIns="45720" anchor="t">
              <a:spAutoFit/>
            </a:bodyPr>
            <a:lstStyle/>
            <a:p>
              <a:pPr algn="just">
                <a:buNone/>
              </a:pPr>
              <a:r>
                <a:rPr lang="fr-FR" sz="2000" dirty="0"/>
                <a:t>Ce niveau est jugé trop faible par les investisseurs pour deux raisons principales :</a:t>
              </a:r>
            </a:p>
            <a:p>
              <a:pPr algn="just">
                <a:buNone/>
              </a:pPr>
              <a:endParaRPr lang="fr-FR" sz="1000" b="1" dirty="0"/>
            </a:p>
            <a:p>
              <a:pPr algn="just"/>
              <a:r>
                <a:rPr lang="fr-FR" sz="2000" b="1" dirty="0"/>
                <a:t>Des rendements plus attractifs ailleurs </a:t>
              </a:r>
              <a:r>
                <a:rPr lang="fr-FR" sz="2000" dirty="0"/>
                <a:t>:</a:t>
              </a:r>
              <a:r>
                <a:rPr lang="fr-FR" sz="2000" b="1" dirty="0"/>
                <a:t> </a:t>
              </a:r>
              <a:r>
                <a:rPr lang="fr-FR" sz="2000" dirty="0"/>
                <a:t>À titre d'exemple, les gestionnaires de réseau bénéficient de taux compris entre 9 et 11 % en Allemagne. </a:t>
              </a:r>
            </a:p>
            <a:p>
              <a:pPr algn="just"/>
              <a:endParaRPr lang="fr-FR" sz="1000" dirty="0"/>
            </a:p>
            <a:p>
              <a:pPr algn="just"/>
              <a:r>
                <a:rPr lang="fr-FR" sz="2000" b="1" dirty="0"/>
                <a:t>Un risque sous-estimé </a:t>
              </a:r>
              <a:r>
                <a:rPr lang="fr-FR" sz="2000" dirty="0"/>
                <a:t>:</a:t>
              </a:r>
              <a:r>
                <a:rPr lang="fr-FR" sz="2000" b="1" dirty="0"/>
                <a:t> </a:t>
              </a:r>
              <a:r>
                <a:rPr lang="fr-FR" sz="2000" dirty="0"/>
                <a:t>Les investissements dans les réseaux électriques ne sont plus perçus comme “sans risque”. Ils sont en effet exposés à plusieurs types de vulnérabilités :</a:t>
              </a:r>
            </a:p>
            <a:p>
              <a:pPr algn="just"/>
              <a:r>
                <a:rPr lang="fr-FR" sz="2000" dirty="0"/>
                <a:t>(</a:t>
              </a:r>
              <a:r>
                <a:rPr lang="fr-FR" sz="2000" b="1" dirty="0"/>
                <a:t>Risque 1</a:t>
              </a:r>
              <a:r>
                <a:rPr lang="fr-FR" sz="2000" dirty="0"/>
                <a:t>) le risque d’actifs échoués, (</a:t>
              </a:r>
              <a:r>
                <a:rPr lang="fr-FR" sz="2000" b="1" dirty="0"/>
                <a:t>Risque 2</a:t>
              </a:r>
              <a:r>
                <a:rPr lang="fr-FR" sz="2000" dirty="0"/>
                <a:t>) le risque réglementaire et politique, ainsi que (</a:t>
              </a:r>
              <a:r>
                <a:rPr lang="fr-FR" sz="2000" b="1" dirty="0"/>
                <a:t>Risque 3</a:t>
              </a:r>
              <a:r>
                <a:rPr lang="fr-FR" sz="2000" dirty="0"/>
                <a:t>) le risque d'attaque sur des infrastructures. </a:t>
              </a:r>
            </a:p>
          </p:txBody>
        </p:sp>
      </p:grpSp>
      <p:sp>
        <p:nvSpPr>
          <p:cNvPr id="20" name="Slide Number Placeholder 6">
            <a:extLst>
              <a:ext uri="{FF2B5EF4-FFF2-40B4-BE49-F238E27FC236}">
                <a16:creationId xmlns:a16="http://schemas.microsoft.com/office/drawing/2014/main" id="{7116F8D6-D593-1639-41CC-EAB9056AA61B}"/>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41</a:t>
            </a:fld>
            <a:endParaRPr lang="en-GB" sz="1350" b="1" spc="80" noProof="0" dirty="0">
              <a:solidFill>
                <a:srgbClr val="F07D6A"/>
              </a:solidFill>
            </a:endParaRPr>
          </a:p>
        </p:txBody>
      </p:sp>
    </p:spTree>
    <p:extLst>
      <p:ext uri="{BB962C8B-B14F-4D97-AF65-F5344CB8AC3E}">
        <p14:creationId xmlns:p14="http://schemas.microsoft.com/office/powerpoint/2010/main" val="872144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576D24D0-431E-7A63-5EC4-E155A25B3BE2}"/>
              </a:ext>
            </a:extLst>
          </p:cNvPr>
          <p:cNvSpPr txBox="1"/>
          <p:nvPr/>
        </p:nvSpPr>
        <p:spPr>
          <a:xfrm>
            <a:off x="436969" y="242102"/>
            <a:ext cx="11318062" cy="584775"/>
          </a:xfrm>
          <a:prstGeom prst="rect">
            <a:avLst/>
          </a:prstGeom>
          <a:noFill/>
        </p:spPr>
        <p:txBody>
          <a:bodyPr wrap="square" lIns="91440" tIns="45720" rIns="91440" bIns="45720" anchor="t">
            <a:spAutoFit/>
          </a:bodyPr>
          <a:lstStyle/>
          <a:p>
            <a:pPr algn="ctr"/>
            <a:r>
              <a:rPr lang="fr-FR" sz="3200" b="1" dirty="0"/>
              <a:t>Risque 1 – Le risque d’actifs échoués (1/2)</a:t>
            </a:r>
          </a:p>
        </p:txBody>
      </p:sp>
      <p:sp>
        <p:nvSpPr>
          <p:cNvPr id="7" name="Rectangle 6">
            <a:extLst>
              <a:ext uri="{FF2B5EF4-FFF2-40B4-BE49-F238E27FC236}">
                <a16:creationId xmlns:a16="http://schemas.microsoft.com/office/drawing/2014/main" id="{67F375AF-4559-D43C-5699-5AA0F4786E21}"/>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DC382BBE-9E3D-1AB1-D62E-A6A25408AA6F}"/>
              </a:ext>
            </a:extLst>
          </p:cNvPr>
          <p:cNvSpPr txBox="1"/>
          <p:nvPr/>
        </p:nvSpPr>
        <p:spPr>
          <a:xfrm>
            <a:off x="790474" y="1427191"/>
            <a:ext cx="10611046" cy="1015663"/>
          </a:xfrm>
          <a:prstGeom prst="rect">
            <a:avLst/>
          </a:prstGeom>
          <a:noFill/>
        </p:spPr>
        <p:txBody>
          <a:bodyPr wrap="square" lIns="91440" tIns="45720" rIns="91440" bIns="45720" anchor="t">
            <a:spAutoFit/>
          </a:bodyPr>
          <a:lstStyle/>
          <a:p>
            <a:pPr algn="just"/>
            <a:r>
              <a:rPr lang="fr-FR" sz="2000" dirty="0"/>
              <a:t>Les gestionnaires de réseau craignent de se retrouver avec des infrastructures devenues obsolètes ou sous-utilisées, comme on aurait pu s'y attendre jusqu'il y a peu dans le secteur gazier </a:t>
            </a:r>
            <a:r>
              <a:rPr lang="fr-BE" sz="2000" dirty="0"/>
              <a:t>avant l’émergence des </a:t>
            </a:r>
            <a:r>
              <a:rPr lang="fr-BE" sz="2000" dirty="0" err="1"/>
              <a:t>CERDs</a:t>
            </a:r>
            <a:r>
              <a:rPr lang="fr-BE" sz="2000" dirty="0"/>
              <a:t>. </a:t>
            </a:r>
          </a:p>
        </p:txBody>
      </p:sp>
      <p:sp>
        <p:nvSpPr>
          <p:cNvPr id="16" name="Rectangle 15">
            <a:extLst>
              <a:ext uri="{FF2B5EF4-FFF2-40B4-BE49-F238E27FC236}">
                <a16:creationId xmlns:a16="http://schemas.microsoft.com/office/drawing/2014/main" id="{7C853D26-0A13-50A1-BFEB-69DBEFDF72C0}"/>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7" name="Slide Number Placeholder 6">
            <a:extLst>
              <a:ext uri="{FF2B5EF4-FFF2-40B4-BE49-F238E27FC236}">
                <a16:creationId xmlns:a16="http://schemas.microsoft.com/office/drawing/2014/main" id="{03D8FCDF-47D8-1C45-5F14-2443E0A9B856}"/>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42</a:t>
            </a:fld>
            <a:endParaRPr lang="en-GB" sz="1350" b="1" spc="80" noProof="0" dirty="0">
              <a:solidFill>
                <a:srgbClr val="F07D6A"/>
              </a:solidFill>
            </a:endParaRPr>
          </a:p>
        </p:txBody>
      </p:sp>
      <p:sp>
        <p:nvSpPr>
          <p:cNvPr id="19" name="ZoneTexte 18">
            <a:extLst>
              <a:ext uri="{FF2B5EF4-FFF2-40B4-BE49-F238E27FC236}">
                <a16:creationId xmlns:a16="http://schemas.microsoft.com/office/drawing/2014/main" id="{5BD9B9C0-5924-DDA9-353E-D5BB35C6BD01}"/>
              </a:ext>
            </a:extLst>
          </p:cNvPr>
          <p:cNvSpPr txBox="1"/>
          <p:nvPr/>
        </p:nvSpPr>
        <p:spPr>
          <a:xfrm>
            <a:off x="790477" y="4003401"/>
            <a:ext cx="6850724" cy="1938992"/>
          </a:xfrm>
          <a:prstGeom prst="rect">
            <a:avLst/>
          </a:prstGeom>
          <a:noFill/>
        </p:spPr>
        <p:txBody>
          <a:bodyPr wrap="square">
            <a:spAutoFit/>
          </a:bodyPr>
          <a:lstStyle/>
          <a:p>
            <a:pPr algn="just"/>
            <a:r>
              <a:rPr lang="fr-FR" sz="2000" dirty="0"/>
              <a:t>Ce phénomène, connu sous le nom de</a:t>
            </a:r>
            <a:r>
              <a:rPr lang="fr-FR" sz="2000" b="1" dirty="0"/>
              <a:t> </a:t>
            </a:r>
            <a:r>
              <a:rPr lang="fr-FR" sz="2000" b="1" dirty="0">
                <a:solidFill>
                  <a:srgbClr val="EC5940"/>
                </a:solidFill>
              </a:rPr>
              <a:t>utility </a:t>
            </a:r>
            <a:r>
              <a:rPr lang="fr-FR" sz="2000" b="1" dirty="0" err="1">
                <a:solidFill>
                  <a:srgbClr val="EC5940"/>
                </a:solidFill>
              </a:rPr>
              <a:t>death</a:t>
            </a:r>
            <a:r>
              <a:rPr lang="fr-FR" sz="2000" b="1" dirty="0">
                <a:solidFill>
                  <a:srgbClr val="EC5940"/>
                </a:solidFill>
              </a:rPr>
              <a:t> spiral</a:t>
            </a:r>
            <a:r>
              <a:rPr lang="fr-FR" sz="2000" dirty="0"/>
              <a:t>, correspond à une dynamique où plus les consommateurs produisent et stockent leur propre électricité, plus les coûts fixes du réseau se répartissent sur un nombre restreint d’usagers, entraînant une hausse des tarifs et de nouvelles déconnexions</a:t>
            </a:r>
            <a:r>
              <a:rPr lang="fr-FR" sz="2000" baseline="30000" dirty="0"/>
              <a:t>[1]</a:t>
            </a:r>
            <a:r>
              <a:rPr lang="fr-FR" sz="2000" dirty="0"/>
              <a:t>.</a:t>
            </a:r>
          </a:p>
        </p:txBody>
      </p:sp>
      <p:sp>
        <p:nvSpPr>
          <p:cNvPr id="28" name="ZoneTexte 27">
            <a:extLst>
              <a:ext uri="{FF2B5EF4-FFF2-40B4-BE49-F238E27FC236}">
                <a16:creationId xmlns:a16="http://schemas.microsoft.com/office/drawing/2014/main" id="{72E3A12F-AB33-AB08-7A8F-FDB87AD05E97}"/>
              </a:ext>
            </a:extLst>
          </p:cNvPr>
          <p:cNvSpPr txBox="1"/>
          <p:nvPr/>
        </p:nvSpPr>
        <p:spPr>
          <a:xfrm>
            <a:off x="790477" y="2577939"/>
            <a:ext cx="6850726" cy="1323439"/>
          </a:xfrm>
          <a:prstGeom prst="rect">
            <a:avLst/>
          </a:prstGeom>
          <a:noFill/>
        </p:spPr>
        <p:txBody>
          <a:bodyPr wrap="square">
            <a:spAutoFit/>
          </a:bodyPr>
          <a:lstStyle/>
          <a:p>
            <a:pPr algn="just"/>
            <a:r>
              <a:rPr lang="fr-FR" sz="2000" dirty="0"/>
              <a:t>Les évolutions technologiques rapides, comme les combinaisons PV + batteries ou les </a:t>
            </a:r>
            <a:r>
              <a:rPr lang="fr-FR" sz="2000" dirty="0" err="1"/>
              <a:t>microgrids</a:t>
            </a:r>
            <a:r>
              <a:rPr lang="fr-FR" sz="2000" dirty="0"/>
              <a:t> locaux, tendent à réduire les volumes d’électricité transitant par les réseaux, ce qui peut en affecter leur rentabilité.</a:t>
            </a:r>
          </a:p>
        </p:txBody>
      </p:sp>
      <p:sp>
        <p:nvSpPr>
          <p:cNvPr id="35" name="ZoneTexte 34">
            <a:extLst>
              <a:ext uri="{FF2B5EF4-FFF2-40B4-BE49-F238E27FC236}">
                <a16:creationId xmlns:a16="http://schemas.microsoft.com/office/drawing/2014/main" id="{A450E794-AB02-F2D9-0027-BD801847CCA4}"/>
              </a:ext>
            </a:extLst>
          </p:cNvPr>
          <p:cNvSpPr txBox="1"/>
          <p:nvPr/>
        </p:nvSpPr>
        <p:spPr>
          <a:xfrm>
            <a:off x="-4403" y="6422017"/>
            <a:ext cx="10774946" cy="400110"/>
          </a:xfrm>
          <a:prstGeom prst="rect">
            <a:avLst/>
          </a:prstGeom>
          <a:noFill/>
        </p:spPr>
        <p:txBody>
          <a:bodyPr wrap="square">
            <a:spAutoFit/>
          </a:bodyPr>
          <a:lstStyle/>
          <a:p>
            <a:pPr algn="just"/>
            <a:r>
              <a:rPr lang="fr-FR" sz="1000" dirty="0"/>
              <a:t>[1] Ce scénario reste peu probable en Belgique, et ce manifeste surtout dans des régions très ensoleillées et à faible densité résidentielle (sud des États-Unis, Australie, sud de l’Europe). Un réseau robuste restera indispensable pour relier les </a:t>
            </a:r>
            <a:r>
              <a:rPr lang="fr-FR" sz="1000" dirty="0" err="1"/>
              <a:t>CERDs</a:t>
            </a:r>
            <a:r>
              <a:rPr lang="fr-FR" sz="1000" dirty="0"/>
              <a:t> aux centres de consommation, et pour absorber les fluctuations sur une zone géographique plus large.</a:t>
            </a:r>
          </a:p>
        </p:txBody>
      </p:sp>
      <p:pic>
        <p:nvPicPr>
          <p:cNvPr id="36" name="Image 35">
            <a:extLst>
              <a:ext uri="{FF2B5EF4-FFF2-40B4-BE49-F238E27FC236}">
                <a16:creationId xmlns:a16="http://schemas.microsoft.com/office/drawing/2014/main" id="{FE54CAFE-3EC0-2027-23C4-2869B7FF02F1}"/>
              </a:ext>
            </a:extLst>
          </p:cNvPr>
          <p:cNvPicPr>
            <a:picLocks noChangeAspect="1"/>
          </p:cNvPicPr>
          <p:nvPr/>
        </p:nvPicPr>
        <p:blipFill>
          <a:blip r:embed="rId3"/>
          <a:srcRect t="1" r="38954" b="-969"/>
          <a:stretch>
            <a:fillRect/>
          </a:stretch>
        </p:blipFill>
        <p:spPr>
          <a:xfrm>
            <a:off x="8076133" y="5365266"/>
            <a:ext cx="3309486" cy="509511"/>
          </a:xfrm>
          <a:prstGeom prst="rect">
            <a:avLst/>
          </a:prstGeom>
        </p:spPr>
      </p:pic>
      <p:pic>
        <p:nvPicPr>
          <p:cNvPr id="37" name="Picture 2" descr="Solar panels installed on the roof of a building at Skardu in Pakistan's Gilgit-Baltistan region.">
            <a:extLst>
              <a:ext uri="{FF2B5EF4-FFF2-40B4-BE49-F238E27FC236}">
                <a16:creationId xmlns:a16="http://schemas.microsoft.com/office/drawing/2014/main" id="{3112BA44-B430-AEF7-86AE-10EB0D1E9088}"/>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990927" y="3426599"/>
            <a:ext cx="3394691" cy="1909514"/>
          </a:xfrm>
          <a:prstGeom prst="rect">
            <a:avLst/>
          </a:prstGeom>
          <a:noFill/>
          <a:extLst>
            <a:ext uri="{909E8E84-426E-40DD-AFC4-6F175D3DCCD1}">
              <a14:hiddenFill xmlns:a14="http://schemas.microsoft.com/office/drawing/2010/main">
                <a:solidFill>
                  <a:srgbClr val="FFFFFF"/>
                </a:solidFill>
              </a14:hiddenFill>
            </a:ext>
          </a:extLst>
        </p:spPr>
      </p:pic>
      <p:sp>
        <p:nvSpPr>
          <p:cNvPr id="38" name="Cadre 37">
            <a:extLst>
              <a:ext uri="{FF2B5EF4-FFF2-40B4-BE49-F238E27FC236}">
                <a16:creationId xmlns:a16="http://schemas.microsoft.com/office/drawing/2014/main" id="{84DEF11F-EDA1-70F0-E495-BAD1094608AC}"/>
              </a:ext>
            </a:extLst>
          </p:cNvPr>
          <p:cNvSpPr/>
          <p:nvPr/>
        </p:nvSpPr>
        <p:spPr>
          <a:xfrm>
            <a:off x="7986757" y="2530233"/>
            <a:ext cx="3398862" cy="3413317"/>
          </a:xfrm>
          <a:prstGeom prst="frame">
            <a:avLst>
              <a:gd name="adj1" fmla="val 2323"/>
            </a:avLst>
          </a:prstGeom>
          <a:gradFill>
            <a:gsLst>
              <a:gs pos="17000">
                <a:schemeClr val="bg1"/>
              </a:gs>
              <a:gs pos="0">
                <a:srgbClr val="F28B7A"/>
              </a:gs>
              <a:gs pos="100000">
                <a:srgbClr val="F28B7A"/>
              </a:gs>
              <a:gs pos="83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pic>
        <p:nvPicPr>
          <p:cNvPr id="39" name="Image 38">
            <a:extLst>
              <a:ext uri="{FF2B5EF4-FFF2-40B4-BE49-F238E27FC236}">
                <a16:creationId xmlns:a16="http://schemas.microsoft.com/office/drawing/2014/main" id="{D24D88C0-6C5F-CB5E-E38A-8F3CFE5EBAFF}"/>
              </a:ext>
            </a:extLst>
          </p:cNvPr>
          <p:cNvPicPr>
            <a:picLocks noChangeAspect="1"/>
          </p:cNvPicPr>
          <p:nvPr/>
        </p:nvPicPr>
        <p:blipFill>
          <a:blip r:embed="rId5"/>
          <a:srcRect r="3441"/>
          <a:stretch>
            <a:fillRect/>
          </a:stretch>
        </p:blipFill>
        <p:spPr>
          <a:xfrm>
            <a:off x="8141243" y="2684016"/>
            <a:ext cx="3089890" cy="743439"/>
          </a:xfrm>
          <a:prstGeom prst="rect">
            <a:avLst/>
          </a:prstGeom>
        </p:spPr>
      </p:pic>
      <p:sp>
        <p:nvSpPr>
          <p:cNvPr id="40" name="ZoneTexte 39">
            <a:extLst>
              <a:ext uri="{FF2B5EF4-FFF2-40B4-BE49-F238E27FC236}">
                <a16:creationId xmlns:a16="http://schemas.microsoft.com/office/drawing/2014/main" id="{C8C858A3-4259-AE4F-193F-14495FB17DDB}"/>
              </a:ext>
            </a:extLst>
          </p:cNvPr>
          <p:cNvSpPr txBox="1"/>
          <p:nvPr/>
        </p:nvSpPr>
        <p:spPr>
          <a:xfrm>
            <a:off x="9511006" y="5968945"/>
            <a:ext cx="1962150" cy="261610"/>
          </a:xfrm>
          <a:prstGeom prst="rect">
            <a:avLst/>
          </a:prstGeom>
          <a:noFill/>
        </p:spPr>
        <p:txBody>
          <a:bodyPr wrap="square" rtlCol="0">
            <a:spAutoFit/>
          </a:bodyPr>
          <a:lstStyle/>
          <a:p>
            <a:pPr algn="r"/>
            <a:r>
              <a:rPr lang="fr-BE" sz="1100"/>
              <a:t>The Economist</a:t>
            </a:r>
          </a:p>
        </p:txBody>
      </p:sp>
    </p:spTree>
    <p:extLst>
      <p:ext uri="{BB962C8B-B14F-4D97-AF65-F5344CB8AC3E}">
        <p14:creationId xmlns:p14="http://schemas.microsoft.com/office/powerpoint/2010/main" val="40201631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4A5E22D-47A6-0C80-307A-4C9A637E8B08}"/>
              </a:ext>
            </a:extLst>
          </p:cNvPr>
          <p:cNvSpPr txBox="1"/>
          <p:nvPr/>
        </p:nvSpPr>
        <p:spPr>
          <a:xfrm>
            <a:off x="1067592" y="1291641"/>
            <a:ext cx="9938828" cy="1631216"/>
          </a:xfrm>
          <a:prstGeom prst="rect">
            <a:avLst/>
          </a:prstGeom>
          <a:noFill/>
        </p:spPr>
        <p:txBody>
          <a:bodyPr wrap="square" lIns="91440" tIns="45720" rIns="91440" bIns="45720" anchor="t">
            <a:spAutoFit/>
          </a:bodyPr>
          <a:lstStyle/>
          <a:p>
            <a:pPr algn="just"/>
            <a:r>
              <a:rPr lang="fr-FR" sz="2000" dirty="0"/>
              <a:t>Enfin, il ne faut pas exclure l’émergence des batteries comme moyen de transport d’énergie, une solution de plus en plus crédible grâce à la baisse continue de leurs coûts. On peut même imaginer des </a:t>
            </a:r>
            <a:r>
              <a:rPr lang="fr-FR" sz="2000" b="1" dirty="0">
                <a:solidFill>
                  <a:srgbClr val="EC5940"/>
                </a:solidFill>
              </a:rPr>
              <a:t>navires-batteries</a:t>
            </a:r>
            <a:r>
              <a:rPr lang="fr-FR" sz="2000" dirty="0"/>
              <a:t>, capables de transporter l’électricité produite par des éoliennes offshore et de remplacer partiellement les réseaux câblés dans certaines zones maritimes</a:t>
            </a:r>
            <a:r>
              <a:rPr lang="en-GB" sz="2000" kern="100" baseline="30000" dirty="0">
                <a:ea typeface="Aptos" panose="020B0004020202020204" pitchFamily="34" charset="0"/>
                <a:cs typeface="Times New Roman" panose="02020603050405020304" pitchFamily="18" charset="0"/>
              </a:rPr>
              <a:t>[1]</a:t>
            </a:r>
            <a:r>
              <a:rPr lang="fr-FR" sz="2000" dirty="0"/>
              <a:t>.</a:t>
            </a:r>
            <a:r>
              <a:rPr lang="en-GB" kern="100" dirty="0">
                <a:ea typeface="Aptos" panose="020B0004020202020204" pitchFamily="34" charset="0"/>
                <a:cs typeface="Times New Roman" panose="02020603050405020304" pitchFamily="18" charset="0"/>
              </a:rPr>
              <a:t> </a:t>
            </a:r>
            <a:endParaRPr lang="fr-FR" dirty="0"/>
          </a:p>
        </p:txBody>
      </p:sp>
      <p:pic>
        <p:nvPicPr>
          <p:cNvPr id="9" name="Espace réservé du contenu 3" descr="Une image contenant ciel, plein air, nuage, sol&#10;&#10;Le contenu généré par l’IA peut être incorrect.">
            <a:extLst>
              <a:ext uri="{FF2B5EF4-FFF2-40B4-BE49-F238E27FC236}">
                <a16:creationId xmlns:a16="http://schemas.microsoft.com/office/drawing/2014/main" id="{FC4388F8-5B3F-479F-96AB-4EFE5BA4A992}"/>
              </a:ext>
            </a:extLst>
          </p:cNvPr>
          <p:cNvPicPr>
            <a:picLocks noChangeAspect="1"/>
          </p:cNvPicPr>
          <p:nvPr/>
        </p:nvPicPr>
        <p:blipFill>
          <a:blip r:embed="rId2"/>
          <a:stretch>
            <a:fillRect/>
          </a:stretch>
        </p:blipFill>
        <p:spPr>
          <a:xfrm>
            <a:off x="7869600" y="2930934"/>
            <a:ext cx="3079670" cy="3205434"/>
          </a:xfrm>
          <a:prstGeom prst="roundRect">
            <a:avLst>
              <a:gd name="adj" fmla="val 0"/>
            </a:avLst>
          </a:prstGeom>
        </p:spPr>
      </p:pic>
      <p:pic>
        <p:nvPicPr>
          <p:cNvPr id="11" name="Content Placeholder 4" descr="A diagram of a ship&#10;&#10;Description automatically generated">
            <a:extLst>
              <a:ext uri="{FF2B5EF4-FFF2-40B4-BE49-F238E27FC236}">
                <a16:creationId xmlns:a16="http://schemas.microsoft.com/office/drawing/2014/main" id="{EEA4D0AD-A89F-AC91-D1F9-40802179D7AD}"/>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rcRect b="10854"/>
          <a:stretch/>
        </p:blipFill>
        <p:spPr>
          <a:xfrm>
            <a:off x="1479145" y="3692828"/>
            <a:ext cx="5193629" cy="1778929"/>
          </a:xfrm>
        </p:spPr>
      </p:pic>
      <p:pic>
        <p:nvPicPr>
          <p:cNvPr id="12" name="Content Placeholder 4" descr="A diagram of a ship&#10;&#10;Description automatically generated">
            <a:extLst>
              <a:ext uri="{FF2B5EF4-FFF2-40B4-BE49-F238E27FC236}">
                <a16:creationId xmlns:a16="http://schemas.microsoft.com/office/drawing/2014/main" id="{51EA46A3-E20E-12DB-2C0C-369A1AA42804}"/>
              </a:ext>
            </a:extLst>
          </p:cNvPr>
          <p:cNvPicPr>
            <a:picLocks noChangeAspect="1"/>
          </p:cNvPicPr>
          <p:nvPr/>
        </p:nvPicPr>
        <p:blipFill>
          <a:blip r:embed="rId4" cstate="hqprint">
            <a:extLst>
              <a:ext uri="{28A0092B-C50C-407E-A947-70E740481C1C}">
                <a14:useLocalDpi xmlns:a14="http://schemas.microsoft.com/office/drawing/2010/main" val="0"/>
              </a:ext>
            </a:extLst>
          </a:blip>
          <a:srcRect l="25100" t="91124" r="36005" b="-669"/>
          <a:stretch/>
        </p:blipFill>
        <p:spPr>
          <a:xfrm>
            <a:off x="2589421" y="5540107"/>
            <a:ext cx="2973075" cy="280319"/>
          </a:xfrm>
          <a:prstGeom prst="rect">
            <a:avLst/>
          </a:prstGeom>
        </p:spPr>
      </p:pic>
      <p:sp>
        <p:nvSpPr>
          <p:cNvPr id="20" name="Cadre 19">
            <a:extLst>
              <a:ext uri="{FF2B5EF4-FFF2-40B4-BE49-F238E27FC236}">
                <a16:creationId xmlns:a16="http://schemas.microsoft.com/office/drawing/2014/main" id="{9BE7CAD5-E0DF-D531-09FD-906D27C686A1}"/>
              </a:ext>
            </a:extLst>
          </p:cNvPr>
          <p:cNvSpPr/>
          <p:nvPr/>
        </p:nvSpPr>
        <p:spPr>
          <a:xfrm>
            <a:off x="7869600" y="2930935"/>
            <a:ext cx="3079670" cy="3205434"/>
          </a:xfrm>
          <a:prstGeom prst="frame">
            <a:avLst>
              <a:gd name="adj1" fmla="val 1995"/>
            </a:avLst>
          </a:prstGeom>
          <a:gradFill>
            <a:gsLst>
              <a:gs pos="47000">
                <a:schemeClr val="bg1"/>
              </a:gs>
              <a:gs pos="0">
                <a:srgbClr val="F28B7A"/>
              </a:gs>
              <a:gs pos="100000">
                <a:srgbClr val="F28B7A"/>
              </a:gs>
              <a:gs pos="53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sp>
        <p:nvSpPr>
          <p:cNvPr id="21" name="Cadre 20">
            <a:extLst>
              <a:ext uri="{FF2B5EF4-FFF2-40B4-BE49-F238E27FC236}">
                <a16:creationId xmlns:a16="http://schemas.microsoft.com/office/drawing/2014/main" id="{5A99A152-E7AB-6F64-74FA-DD69D70F02C5}"/>
              </a:ext>
            </a:extLst>
          </p:cNvPr>
          <p:cNvSpPr/>
          <p:nvPr/>
        </p:nvSpPr>
        <p:spPr>
          <a:xfrm>
            <a:off x="1207323" y="3400931"/>
            <a:ext cx="5737270" cy="2664505"/>
          </a:xfrm>
          <a:prstGeom prst="frame">
            <a:avLst>
              <a:gd name="adj1" fmla="val 2890"/>
            </a:avLst>
          </a:prstGeom>
          <a:gradFill>
            <a:gsLst>
              <a:gs pos="30000">
                <a:schemeClr val="bg1"/>
              </a:gs>
              <a:gs pos="0">
                <a:srgbClr val="F28B7A"/>
              </a:gs>
              <a:gs pos="100000">
                <a:srgbClr val="F28B7A"/>
              </a:gs>
              <a:gs pos="7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sp>
        <p:nvSpPr>
          <p:cNvPr id="22" name="ZoneTexte 21">
            <a:extLst>
              <a:ext uri="{FF2B5EF4-FFF2-40B4-BE49-F238E27FC236}">
                <a16:creationId xmlns:a16="http://schemas.microsoft.com/office/drawing/2014/main" id="{D80B445C-06F0-2C5A-AE85-3603D065FF1F}"/>
              </a:ext>
            </a:extLst>
          </p:cNvPr>
          <p:cNvSpPr txBox="1"/>
          <p:nvPr/>
        </p:nvSpPr>
        <p:spPr>
          <a:xfrm>
            <a:off x="436969" y="242102"/>
            <a:ext cx="11318062" cy="584775"/>
          </a:xfrm>
          <a:prstGeom prst="rect">
            <a:avLst/>
          </a:prstGeom>
          <a:noFill/>
        </p:spPr>
        <p:txBody>
          <a:bodyPr wrap="square" lIns="91440" tIns="45720" rIns="91440" bIns="45720" anchor="t">
            <a:spAutoFit/>
          </a:bodyPr>
          <a:lstStyle/>
          <a:p>
            <a:pPr algn="ctr"/>
            <a:r>
              <a:rPr lang="fr-FR" sz="3200" b="1" dirty="0"/>
              <a:t>Risque 1 – Le risque d’actifs échoués (2/2)</a:t>
            </a:r>
          </a:p>
        </p:txBody>
      </p:sp>
      <p:sp>
        <p:nvSpPr>
          <p:cNvPr id="23" name="Rectangle 22">
            <a:extLst>
              <a:ext uri="{FF2B5EF4-FFF2-40B4-BE49-F238E27FC236}">
                <a16:creationId xmlns:a16="http://schemas.microsoft.com/office/drawing/2014/main" id="{1FB684CF-562A-81FC-C244-14E206D15111}"/>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a16="http://schemas.microsoft.com/office/drawing/2014/main" id="{144C15A4-9099-802E-AEB0-689675648BEA}"/>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5" name="Slide Number Placeholder 6">
            <a:extLst>
              <a:ext uri="{FF2B5EF4-FFF2-40B4-BE49-F238E27FC236}">
                <a16:creationId xmlns:a16="http://schemas.microsoft.com/office/drawing/2014/main" id="{FAC7D61A-BAF1-C629-D795-81CD1A692B55}"/>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43</a:t>
            </a:fld>
            <a:endParaRPr lang="en-GB" sz="1350" b="1" spc="80" noProof="0" dirty="0">
              <a:solidFill>
                <a:srgbClr val="F07D6A"/>
              </a:solidFill>
            </a:endParaRPr>
          </a:p>
        </p:txBody>
      </p:sp>
      <p:sp>
        <p:nvSpPr>
          <p:cNvPr id="27" name="ZoneTexte 26">
            <a:extLst>
              <a:ext uri="{FF2B5EF4-FFF2-40B4-BE49-F238E27FC236}">
                <a16:creationId xmlns:a16="http://schemas.microsoft.com/office/drawing/2014/main" id="{E5B7D7FA-9D70-3D03-1C6E-43FF94A1F5CC}"/>
              </a:ext>
            </a:extLst>
          </p:cNvPr>
          <p:cNvSpPr txBox="1"/>
          <p:nvPr/>
        </p:nvSpPr>
        <p:spPr>
          <a:xfrm>
            <a:off x="-7620" y="6431669"/>
            <a:ext cx="11112306" cy="553998"/>
          </a:xfrm>
          <a:prstGeom prst="rect">
            <a:avLst/>
          </a:prstGeom>
          <a:noFill/>
        </p:spPr>
        <p:txBody>
          <a:bodyPr wrap="square">
            <a:spAutoFit/>
          </a:bodyPr>
          <a:lstStyle/>
          <a:p>
            <a:pPr algn="just">
              <a:tabLst>
                <a:tab pos="457200" algn="l"/>
              </a:tabLst>
            </a:pPr>
            <a:r>
              <a:rPr lang="en-GB" sz="1000" kern="100" dirty="0">
                <a:ea typeface="Aptos" panose="020B0004020202020204" pitchFamily="34" charset="0"/>
                <a:cs typeface="Times New Roman" panose="02020603050405020304" pitchFamily="18" charset="0"/>
              </a:rPr>
              <a:t>[1]</a:t>
            </a:r>
            <a:r>
              <a:rPr lang="en-GB" sz="1000" kern="100" noProof="0" dirty="0">
                <a:effectLst/>
                <a:ea typeface="Aptos" panose="020B0004020202020204" pitchFamily="34" charset="0"/>
                <a:cs typeface="Times New Roman" panose="02020603050405020304" pitchFamily="18" charset="0"/>
              </a:rPr>
              <a:t> Plus </a:t>
            </a:r>
            <a:r>
              <a:rPr lang="en-GB" sz="1000" kern="100" noProof="0" dirty="0" err="1">
                <a:effectLst/>
                <a:ea typeface="Aptos" panose="020B0004020202020204" pitchFamily="34" charset="0"/>
                <a:cs typeface="Times New Roman" panose="02020603050405020304" pitchFamily="18" charset="0"/>
              </a:rPr>
              <a:t>d’information</a:t>
            </a:r>
            <a:r>
              <a:rPr lang="en-GB" sz="1000" kern="100" dirty="0">
                <a:ea typeface="Aptos" panose="020B0004020202020204" pitchFamily="34" charset="0"/>
                <a:cs typeface="Times New Roman" panose="02020603050405020304" pitchFamily="18" charset="0"/>
              </a:rPr>
              <a:t>s sur le </a:t>
            </a:r>
            <a:r>
              <a:rPr lang="en-GB" sz="1000" kern="100" dirty="0" err="1">
                <a:ea typeface="Aptos" panose="020B0004020202020204" pitchFamily="34" charset="0"/>
                <a:cs typeface="Times New Roman" panose="02020603050405020304" pitchFamily="18" charset="0"/>
              </a:rPr>
              <a:t>sujet</a:t>
            </a:r>
            <a:r>
              <a:rPr lang="en-GB" sz="1000" kern="100" dirty="0">
                <a:ea typeface="Aptos" panose="020B0004020202020204" pitchFamily="34" charset="0"/>
                <a:cs typeface="Times New Roman" panose="02020603050405020304" pitchFamily="18" charset="0"/>
              </a:rPr>
              <a:t> : </a:t>
            </a:r>
            <a:r>
              <a:rPr lang="de-DE" sz="1000" kern="100" dirty="0" err="1">
                <a:ea typeface="Aptos" panose="020B0004020202020204" pitchFamily="34" charset="0"/>
                <a:cs typeface="Times New Roman" panose="02020603050405020304" pitchFamily="18" charset="0"/>
              </a:rPr>
              <a:t>Dachet</a:t>
            </a:r>
            <a:r>
              <a:rPr lang="de-DE" sz="1000" kern="100" dirty="0">
                <a:ea typeface="Aptos" panose="020B0004020202020204" pitchFamily="34" charset="0"/>
                <a:cs typeface="Times New Roman" panose="02020603050405020304" pitchFamily="18" charset="0"/>
              </a:rPr>
              <a:t>, V., Maio, A., </a:t>
            </a:r>
            <a:r>
              <a:rPr lang="de-DE" sz="1000" kern="100" dirty="0" err="1">
                <a:ea typeface="Aptos" panose="020B0004020202020204" pitchFamily="34" charset="0"/>
                <a:cs typeface="Times New Roman" panose="02020603050405020304" pitchFamily="18" charset="0"/>
              </a:rPr>
              <a:t>Counotte</a:t>
            </a:r>
            <a:r>
              <a:rPr lang="de-DE" sz="1000" kern="100" dirty="0">
                <a:ea typeface="Aptos" panose="020B0004020202020204" pitchFamily="34" charset="0"/>
                <a:cs typeface="Times New Roman" panose="02020603050405020304" pitchFamily="18" charset="0"/>
              </a:rPr>
              <a:t>, P., </a:t>
            </a:r>
            <a:r>
              <a:rPr lang="de-DE" sz="1000" kern="100" dirty="0" err="1">
                <a:ea typeface="Aptos" panose="020B0004020202020204" pitchFamily="34" charset="0"/>
                <a:cs typeface="Times New Roman" panose="02020603050405020304" pitchFamily="18" charset="0"/>
              </a:rPr>
              <a:t>Fonteneau</a:t>
            </a:r>
            <a:r>
              <a:rPr lang="de-DE" sz="1000" kern="100" dirty="0">
                <a:ea typeface="Aptos" panose="020B0004020202020204" pitchFamily="34" charset="0"/>
                <a:cs typeface="Times New Roman" panose="02020603050405020304" pitchFamily="18" charset="0"/>
              </a:rPr>
              <a:t>, R., &amp; Ernst, D. </a:t>
            </a:r>
            <a:r>
              <a:rPr lang="nl-be" sz="1000" kern="100" dirty="0">
                <a:ea typeface="Aptos" panose="020B0004020202020204" pitchFamily="34" charset="0"/>
                <a:cs typeface="Times New Roman" panose="02020603050405020304" pitchFamily="18" charset="0"/>
              </a:rPr>
              <a:t>(2025). </a:t>
            </a:r>
            <a:r>
              <a:rPr lang="nl-be" sz="1000" i="1" kern="100" dirty="0">
                <a:ea typeface="Aptos" panose="020B0004020202020204" pitchFamily="34" charset="0"/>
                <a:cs typeface="Times New Roman" panose="02020603050405020304" pitchFamily="18" charset="0"/>
              </a:rPr>
              <a:t>Remote </a:t>
            </a:r>
            <a:r>
              <a:rPr lang="nl-be" sz="1000" i="1" kern="100" dirty="0" err="1">
                <a:ea typeface="Aptos" panose="020B0004020202020204" pitchFamily="34" charset="0"/>
                <a:cs typeface="Times New Roman" panose="02020603050405020304" pitchFamily="18" charset="0"/>
              </a:rPr>
              <a:t>Renewable</a:t>
            </a:r>
            <a:r>
              <a:rPr lang="nl-be" sz="1000" i="1" kern="100" dirty="0">
                <a:ea typeface="Aptos" panose="020B0004020202020204" pitchFamily="34" charset="0"/>
                <a:cs typeface="Times New Roman" panose="02020603050405020304" pitchFamily="18" charset="0"/>
              </a:rPr>
              <a:t> Energy Hubs in </a:t>
            </a:r>
            <a:r>
              <a:rPr lang="nl-be" sz="1000" i="1" kern="100" dirty="0" err="1">
                <a:ea typeface="Aptos" panose="020B0004020202020204" pitchFamily="34" charset="0"/>
                <a:cs typeface="Times New Roman" panose="02020603050405020304" pitchFamily="18" charset="0"/>
              </a:rPr>
              <a:t>the</a:t>
            </a:r>
            <a:r>
              <a:rPr lang="nl-be" sz="1000" i="1" kern="100" dirty="0">
                <a:ea typeface="Aptos" panose="020B0004020202020204" pitchFamily="34" charset="0"/>
                <a:cs typeface="Times New Roman" panose="02020603050405020304" pitchFamily="18" charset="0"/>
              </a:rPr>
              <a:t> High </a:t>
            </a:r>
            <a:r>
              <a:rPr lang="nl-be" sz="1000" i="1" kern="100" dirty="0" err="1">
                <a:ea typeface="Aptos" panose="020B0004020202020204" pitchFamily="34" charset="0"/>
                <a:cs typeface="Times New Roman" panose="02020603050405020304" pitchFamily="18" charset="0"/>
              </a:rPr>
              <a:t>Seas</a:t>
            </a:r>
            <a:r>
              <a:rPr lang="nl-be" sz="1000" i="1" kern="100" dirty="0">
                <a:ea typeface="Aptos" panose="020B0004020202020204" pitchFamily="34" charset="0"/>
                <a:cs typeface="Times New Roman" panose="02020603050405020304" pitchFamily="18" charset="0"/>
              </a:rPr>
              <a:t> Using </a:t>
            </a:r>
            <a:r>
              <a:rPr lang="nl-be" sz="1000" i="1" kern="100" dirty="0" err="1">
                <a:ea typeface="Aptos" panose="020B0004020202020204" pitchFamily="34" charset="0"/>
                <a:cs typeface="Times New Roman" panose="02020603050405020304" pitchFamily="18" charset="0"/>
              </a:rPr>
              <a:t>Batteries</a:t>
            </a:r>
            <a:r>
              <a:rPr lang="nl-be" sz="1000" i="1" kern="100" dirty="0">
                <a:ea typeface="Aptos" panose="020B0004020202020204" pitchFamily="34" charset="0"/>
                <a:cs typeface="Times New Roman" panose="02020603050405020304" pitchFamily="18" charset="0"/>
              </a:rPr>
              <a:t> as Energy Vector</a:t>
            </a:r>
            <a:r>
              <a:rPr lang="nl-be" sz="1000" kern="100" dirty="0">
                <a:ea typeface="Aptos" panose="020B0004020202020204" pitchFamily="34" charset="0"/>
                <a:cs typeface="Times New Roman" panose="02020603050405020304" pitchFamily="18" charset="0"/>
              </a:rPr>
              <a:t>. </a:t>
            </a:r>
            <a:r>
              <a:rPr lang="nl-be" sz="1000" kern="100" dirty="0" err="1">
                <a:ea typeface="Aptos" panose="020B0004020202020204" pitchFamily="34" charset="0"/>
                <a:cs typeface="Times New Roman" panose="02020603050405020304" pitchFamily="18" charset="0"/>
              </a:rPr>
              <a:t>ORBi</a:t>
            </a:r>
            <a:r>
              <a:rPr lang="nl-be" sz="1000" kern="100" dirty="0">
                <a:ea typeface="Aptos" panose="020B0004020202020204" pitchFamily="34" charset="0"/>
                <a:cs typeface="Times New Roman" panose="02020603050405020304" pitchFamily="18" charset="0"/>
              </a:rPr>
              <a:t>-Universiteit van Luik. </a:t>
            </a:r>
            <a:r>
              <a:rPr lang="nl-be" sz="1000" kern="100" dirty="0">
                <a:ea typeface="Aptos" panose="020B0004020202020204" pitchFamily="34" charset="0"/>
                <a:cs typeface="Times New Roman" panose="02020603050405020304" pitchFamily="18" charset="0"/>
                <a:hlinkClick r:id="rId5"/>
              </a:rPr>
              <a:t>https://hdl.handle.net/2268/327232</a:t>
            </a:r>
            <a:endParaRPr lang="nl-be" sz="1000" kern="100" dirty="0">
              <a:ea typeface="Aptos" panose="020B0004020202020204" pitchFamily="34" charset="0"/>
              <a:cs typeface="Times New Roman" panose="02020603050405020304" pitchFamily="18" charset="0"/>
            </a:endParaRPr>
          </a:p>
          <a:p>
            <a:pPr algn="just">
              <a:tabLst>
                <a:tab pos="457200" algn="l"/>
              </a:tabLst>
            </a:pPr>
            <a:endParaRPr lang="en-GB" sz="1000" kern="100" dirty="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383328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9B21A-8059-886C-CC32-8D10882E41D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107B668-9D0E-1577-0750-8C64F8AE137F}"/>
              </a:ext>
            </a:extLst>
          </p:cNvPr>
          <p:cNvSpPr txBox="1"/>
          <p:nvPr/>
        </p:nvSpPr>
        <p:spPr>
          <a:xfrm>
            <a:off x="436969" y="242102"/>
            <a:ext cx="11318062" cy="584775"/>
          </a:xfrm>
          <a:prstGeom prst="rect">
            <a:avLst/>
          </a:prstGeom>
          <a:noFill/>
        </p:spPr>
        <p:txBody>
          <a:bodyPr wrap="square" lIns="91440" tIns="45720" rIns="91440" bIns="45720" anchor="t">
            <a:spAutoFit/>
          </a:bodyPr>
          <a:lstStyle/>
          <a:p>
            <a:pPr algn="ctr"/>
            <a:r>
              <a:rPr lang="fr-FR" sz="3200" b="1" dirty="0"/>
              <a:t>Risque 2 – Le risque réglementaire et politique </a:t>
            </a:r>
          </a:p>
        </p:txBody>
      </p:sp>
      <p:sp>
        <p:nvSpPr>
          <p:cNvPr id="7" name="Rectangle 6">
            <a:extLst>
              <a:ext uri="{FF2B5EF4-FFF2-40B4-BE49-F238E27FC236}">
                <a16:creationId xmlns:a16="http://schemas.microsoft.com/office/drawing/2014/main" id="{1A0492EE-5160-FA3B-1FE3-043D2D332A83}"/>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596E1B1B-7FD5-1B3F-75AC-3DAD3B609A16}"/>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7" name="Slide Number Placeholder 6">
            <a:extLst>
              <a:ext uri="{FF2B5EF4-FFF2-40B4-BE49-F238E27FC236}">
                <a16:creationId xmlns:a16="http://schemas.microsoft.com/office/drawing/2014/main" id="{BC36E8DB-DBDA-0A33-AC06-CCBE0819AD71}"/>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44</a:t>
            </a:fld>
            <a:endParaRPr lang="en-GB" sz="1350" b="1" spc="80" noProof="0" dirty="0">
              <a:solidFill>
                <a:srgbClr val="F07D6A"/>
              </a:solidFill>
            </a:endParaRPr>
          </a:p>
        </p:txBody>
      </p:sp>
      <p:sp>
        <p:nvSpPr>
          <p:cNvPr id="3" name="ZoneTexte 2">
            <a:extLst>
              <a:ext uri="{FF2B5EF4-FFF2-40B4-BE49-F238E27FC236}">
                <a16:creationId xmlns:a16="http://schemas.microsoft.com/office/drawing/2014/main" id="{A93D0051-730C-B017-46E3-490C86DE64F9}"/>
              </a:ext>
            </a:extLst>
          </p:cNvPr>
          <p:cNvSpPr txBox="1"/>
          <p:nvPr/>
        </p:nvSpPr>
        <p:spPr>
          <a:xfrm>
            <a:off x="1155427" y="1724933"/>
            <a:ext cx="9801635" cy="707886"/>
          </a:xfrm>
          <a:prstGeom prst="rect">
            <a:avLst/>
          </a:prstGeom>
          <a:noFill/>
        </p:spPr>
        <p:txBody>
          <a:bodyPr wrap="square">
            <a:spAutoFit/>
          </a:bodyPr>
          <a:lstStyle/>
          <a:p>
            <a:pPr algn="just"/>
            <a:r>
              <a:rPr lang="fr-FR" sz="2000" dirty="0"/>
              <a:t>Les gestionnaires de réseaux électriques évoluent dans un environnement politique et réglementaire instable.</a:t>
            </a:r>
          </a:p>
        </p:txBody>
      </p:sp>
      <p:sp>
        <p:nvSpPr>
          <p:cNvPr id="5" name="ZoneTexte 4">
            <a:extLst>
              <a:ext uri="{FF2B5EF4-FFF2-40B4-BE49-F238E27FC236}">
                <a16:creationId xmlns:a16="http://schemas.microsoft.com/office/drawing/2014/main" id="{7CFC74E9-6803-088C-A089-1A198EDB9D81}"/>
              </a:ext>
            </a:extLst>
          </p:cNvPr>
          <p:cNvSpPr txBox="1"/>
          <p:nvPr/>
        </p:nvSpPr>
        <p:spPr>
          <a:xfrm>
            <a:off x="1155427" y="4943789"/>
            <a:ext cx="9801635" cy="1015663"/>
          </a:xfrm>
          <a:prstGeom prst="rect">
            <a:avLst/>
          </a:prstGeom>
          <a:noFill/>
        </p:spPr>
        <p:txBody>
          <a:bodyPr wrap="square">
            <a:spAutoFit/>
          </a:bodyPr>
          <a:lstStyle/>
          <a:p>
            <a:pPr algn="just"/>
            <a:r>
              <a:rPr lang="fr-FR" sz="2000" dirty="0"/>
              <a:t>Avec le nouveau gouvernement, cette décision a été suspendue, illustrant la difficulté de planifier des investissements de long terme dans un cadre décisionnel aussi changeant.</a:t>
            </a:r>
            <a:endParaRPr lang="fr-BE" sz="2000" dirty="0"/>
          </a:p>
        </p:txBody>
      </p:sp>
      <p:sp>
        <p:nvSpPr>
          <p:cNvPr id="24" name="ZoneTexte 23">
            <a:extLst>
              <a:ext uri="{FF2B5EF4-FFF2-40B4-BE49-F238E27FC236}">
                <a16:creationId xmlns:a16="http://schemas.microsoft.com/office/drawing/2014/main" id="{25D7AA96-F6FE-16A0-89D2-1CBE6EF79672}"/>
              </a:ext>
            </a:extLst>
          </p:cNvPr>
          <p:cNvSpPr txBox="1"/>
          <p:nvPr/>
        </p:nvSpPr>
        <p:spPr>
          <a:xfrm>
            <a:off x="1155427" y="2731826"/>
            <a:ext cx="4637881" cy="1938992"/>
          </a:xfrm>
          <a:prstGeom prst="rect">
            <a:avLst/>
          </a:prstGeom>
          <a:noFill/>
        </p:spPr>
        <p:txBody>
          <a:bodyPr wrap="square" lIns="91440" tIns="45720" rIns="91440" bIns="45720" anchor="t">
            <a:spAutoFit/>
          </a:bodyPr>
          <a:lstStyle/>
          <a:p>
            <a:pPr algn="just"/>
            <a:r>
              <a:rPr lang="fr-FR" sz="2000" dirty="0"/>
              <a:t>Un exemple récent : Une décision avait été prise d’investir dans la partie en courant continu (DC) du projet d’île énergétique Princesse Élisabeth, incluant une interconnexion avec le Royaume-Uni.</a:t>
            </a:r>
            <a:endParaRPr lang="fr-FR" dirty="0"/>
          </a:p>
        </p:txBody>
      </p:sp>
      <p:grpSp>
        <p:nvGrpSpPr>
          <p:cNvPr id="29" name="Groupe 28">
            <a:extLst>
              <a:ext uri="{FF2B5EF4-FFF2-40B4-BE49-F238E27FC236}">
                <a16:creationId xmlns:a16="http://schemas.microsoft.com/office/drawing/2014/main" id="{839827A7-39F9-05EC-3317-678EF7157DE0}"/>
              </a:ext>
            </a:extLst>
          </p:cNvPr>
          <p:cNvGrpSpPr/>
          <p:nvPr/>
        </p:nvGrpSpPr>
        <p:grpSpPr>
          <a:xfrm>
            <a:off x="6190873" y="2586636"/>
            <a:ext cx="4766189" cy="2115221"/>
            <a:chOff x="5520811" y="3860133"/>
            <a:chExt cx="4766189" cy="2115221"/>
          </a:xfrm>
        </p:grpSpPr>
        <p:grpSp>
          <p:nvGrpSpPr>
            <p:cNvPr id="28" name="Groupe 27">
              <a:extLst>
                <a:ext uri="{FF2B5EF4-FFF2-40B4-BE49-F238E27FC236}">
                  <a16:creationId xmlns:a16="http://schemas.microsoft.com/office/drawing/2014/main" id="{2C42E4B3-C229-E993-FDA2-0656EFED6E26}"/>
                </a:ext>
              </a:extLst>
            </p:cNvPr>
            <p:cNvGrpSpPr/>
            <p:nvPr/>
          </p:nvGrpSpPr>
          <p:grpSpPr>
            <a:xfrm>
              <a:off x="5651334" y="3937819"/>
              <a:ext cx="4532427" cy="1895168"/>
              <a:chOff x="4791377" y="3286319"/>
              <a:chExt cx="6800351" cy="2724802"/>
            </a:xfrm>
          </p:grpSpPr>
          <p:pic>
            <p:nvPicPr>
              <p:cNvPr id="25" name="Picture 2" descr="interconnector">
                <a:extLst>
                  <a:ext uri="{FF2B5EF4-FFF2-40B4-BE49-F238E27FC236}">
                    <a16:creationId xmlns:a16="http://schemas.microsoft.com/office/drawing/2014/main" id="{C587B465-55F5-F941-968C-02DFA8C0C8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84" r="64112"/>
              <a:stretch>
                <a:fillRect/>
              </a:stretch>
            </p:blipFill>
            <p:spPr bwMode="auto">
              <a:xfrm>
                <a:off x="5602230" y="3286320"/>
                <a:ext cx="1440125" cy="27248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interconnector">
                <a:extLst>
                  <a:ext uri="{FF2B5EF4-FFF2-40B4-BE49-F238E27FC236}">
                    <a16:creationId xmlns:a16="http://schemas.microsoft.com/office/drawing/2014/main" id="{D4692A79-A34B-B4A3-76BB-B120C43296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230"/>
              <a:stretch>
                <a:fillRect/>
              </a:stretch>
            </p:blipFill>
            <p:spPr bwMode="auto">
              <a:xfrm>
                <a:off x="7042355" y="3286320"/>
                <a:ext cx="4549373" cy="272480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interconnector">
                <a:extLst>
                  <a:ext uri="{FF2B5EF4-FFF2-40B4-BE49-F238E27FC236}">
                    <a16:creationId xmlns:a16="http://schemas.microsoft.com/office/drawing/2014/main" id="{70EA9566-FA19-B9C5-398E-911EBFAF36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5" r="87341"/>
              <a:stretch>
                <a:fillRect/>
              </a:stretch>
            </p:blipFill>
            <p:spPr bwMode="auto">
              <a:xfrm>
                <a:off x="4791377" y="3286319"/>
                <a:ext cx="812393" cy="2724801"/>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Cadre 18">
              <a:extLst>
                <a:ext uri="{FF2B5EF4-FFF2-40B4-BE49-F238E27FC236}">
                  <a16:creationId xmlns:a16="http://schemas.microsoft.com/office/drawing/2014/main" id="{90883300-C1FB-EBB2-B8B0-2FC3B2BD72F5}"/>
                </a:ext>
              </a:extLst>
            </p:cNvPr>
            <p:cNvSpPr/>
            <p:nvPr/>
          </p:nvSpPr>
          <p:spPr>
            <a:xfrm>
              <a:off x="5520811" y="3860133"/>
              <a:ext cx="4766189" cy="2115221"/>
            </a:xfrm>
            <a:prstGeom prst="frame">
              <a:avLst>
                <a:gd name="adj1" fmla="val 3641"/>
              </a:avLst>
            </a:prstGeom>
            <a:gradFill>
              <a:gsLst>
                <a:gs pos="29000">
                  <a:schemeClr val="bg1"/>
                </a:gs>
                <a:gs pos="0">
                  <a:srgbClr val="F28B7A"/>
                </a:gs>
                <a:gs pos="100000">
                  <a:srgbClr val="F28B7A"/>
                </a:gs>
                <a:gs pos="71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Tree>
    <p:extLst>
      <p:ext uri="{BB962C8B-B14F-4D97-AF65-F5344CB8AC3E}">
        <p14:creationId xmlns:p14="http://schemas.microsoft.com/office/powerpoint/2010/main" val="10349778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AF02C-E247-7476-1F5E-62FCED1EC856}"/>
            </a:ext>
          </a:extLst>
        </p:cNvPr>
        <p:cNvGrpSpPr/>
        <p:nvPr/>
      </p:nvGrpSpPr>
      <p:grpSpPr>
        <a:xfrm>
          <a:off x="0" y="0"/>
          <a:ext cx="0" cy="0"/>
          <a:chOff x="0" y="0"/>
          <a:chExt cx="0" cy="0"/>
        </a:xfrm>
      </p:grpSpPr>
      <p:sp>
        <p:nvSpPr>
          <p:cNvPr id="36" name="Rectangle : coins arrondis 35">
            <a:extLst>
              <a:ext uri="{FF2B5EF4-FFF2-40B4-BE49-F238E27FC236}">
                <a16:creationId xmlns:a16="http://schemas.microsoft.com/office/drawing/2014/main" id="{14BFA5DB-B904-DAD3-1CBF-848067CFAD4B}"/>
              </a:ext>
            </a:extLst>
          </p:cNvPr>
          <p:cNvSpPr/>
          <p:nvPr/>
        </p:nvSpPr>
        <p:spPr>
          <a:xfrm>
            <a:off x="8038178" y="2637146"/>
            <a:ext cx="3137535" cy="1416635"/>
          </a:xfrm>
          <a:prstGeom prst="roundRect">
            <a:avLst>
              <a:gd name="adj" fmla="val 0"/>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sz="1200" dirty="0">
              <a:solidFill>
                <a:schemeClr val="tx1"/>
              </a:solidFill>
            </a:endParaRPr>
          </a:p>
        </p:txBody>
      </p:sp>
      <p:sp>
        <p:nvSpPr>
          <p:cNvPr id="35" name="Rectangle : coins arrondis 34">
            <a:extLst>
              <a:ext uri="{FF2B5EF4-FFF2-40B4-BE49-F238E27FC236}">
                <a16:creationId xmlns:a16="http://schemas.microsoft.com/office/drawing/2014/main" id="{A24316AD-6E24-17BB-5734-573C366906C6}"/>
              </a:ext>
            </a:extLst>
          </p:cNvPr>
          <p:cNvSpPr/>
          <p:nvPr/>
        </p:nvSpPr>
        <p:spPr>
          <a:xfrm>
            <a:off x="4533006" y="2615225"/>
            <a:ext cx="3137535" cy="1416635"/>
          </a:xfrm>
          <a:prstGeom prst="roundRect">
            <a:avLst>
              <a:gd name="adj" fmla="val 0"/>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sz="1200" dirty="0">
              <a:solidFill>
                <a:schemeClr val="tx1"/>
              </a:solidFill>
            </a:endParaRPr>
          </a:p>
        </p:txBody>
      </p:sp>
      <p:pic>
        <p:nvPicPr>
          <p:cNvPr id="21508" name="Picture 4" descr="La fuite de gaz au niveau du gazoduc Nord Stream 2, au large de l’île danoise de Bornholm, au sud de Dueodde, dans la mer Baltique, le 27 septembre 2022.">
            <a:extLst>
              <a:ext uri="{FF2B5EF4-FFF2-40B4-BE49-F238E27FC236}">
                <a16:creationId xmlns:a16="http://schemas.microsoft.com/office/drawing/2014/main" id="{D9E690C6-4961-980F-00EE-78F7C907F5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63" t="923" r="-179" b="1932"/>
          <a:stretch>
            <a:fillRect/>
          </a:stretch>
        </p:blipFill>
        <p:spPr bwMode="auto">
          <a:xfrm>
            <a:off x="975815" y="4023491"/>
            <a:ext cx="3172231" cy="210253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30FE1B7-ED7A-38C4-445C-1BC841F5589A}"/>
              </a:ext>
            </a:extLst>
          </p:cNvPr>
          <p:cNvSpPr txBox="1"/>
          <p:nvPr/>
        </p:nvSpPr>
        <p:spPr>
          <a:xfrm>
            <a:off x="464693" y="253776"/>
            <a:ext cx="11262612" cy="584775"/>
          </a:xfrm>
          <a:prstGeom prst="rect">
            <a:avLst/>
          </a:prstGeom>
          <a:noFill/>
        </p:spPr>
        <p:txBody>
          <a:bodyPr wrap="square">
            <a:spAutoFit/>
          </a:bodyPr>
          <a:lstStyle/>
          <a:p>
            <a:pPr algn="ctr"/>
            <a:r>
              <a:rPr lang="fr-FR" sz="3200" b="1" dirty="0"/>
              <a:t>Risque 3 – Le risque d'attaque sur des infrastructures</a:t>
            </a:r>
          </a:p>
        </p:txBody>
      </p:sp>
      <p:sp>
        <p:nvSpPr>
          <p:cNvPr id="16" name="Rectangle 15">
            <a:extLst>
              <a:ext uri="{FF2B5EF4-FFF2-40B4-BE49-F238E27FC236}">
                <a16:creationId xmlns:a16="http://schemas.microsoft.com/office/drawing/2014/main" id="{89855C6C-87FE-82C6-1D1F-C93FCF9B25F8}"/>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17" name="Slide Number Placeholder 6">
            <a:extLst>
              <a:ext uri="{FF2B5EF4-FFF2-40B4-BE49-F238E27FC236}">
                <a16:creationId xmlns:a16="http://schemas.microsoft.com/office/drawing/2014/main" id="{91175CE4-E1FB-527E-11CF-4FEB3AED9FD4}"/>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45</a:t>
            </a:fld>
            <a:endParaRPr lang="en-GB" sz="1350" b="1" spc="80" noProof="0" dirty="0">
              <a:solidFill>
                <a:srgbClr val="F07D6A"/>
              </a:solidFill>
            </a:endParaRPr>
          </a:p>
        </p:txBody>
      </p:sp>
      <p:sp>
        <p:nvSpPr>
          <p:cNvPr id="3" name="ZoneTexte 2">
            <a:extLst>
              <a:ext uri="{FF2B5EF4-FFF2-40B4-BE49-F238E27FC236}">
                <a16:creationId xmlns:a16="http://schemas.microsoft.com/office/drawing/2014/main" id="{79C802EF-AA03-9161-30E4-C873F5B53156}"/>
              </a:ext>
            </a:extLst>
          </p:cNvPr>
          <p:cNvSpPr txBox="1"/>
          <p:nvPr/>
        </p:nvSpPr>
        <p:spPr>
          <a:xfrm>
            <a:off x="2261011" y="1459131"/>
            <a:ext cx="7669976" cy="707886"/>
          </a:xfrm>
          <a:prstGeom prst="rect">
            <a:avLst/>
          </a:prstGeom>
          <a:noFill/>
        </p:spPr>
        <p:txBody>
          <a:bodyPr wrap="square">
            <a:spAutoFit/>
          </a:bodyPr>
          <a:lstStyle/>
          <a:p>
            <a:pPr algn="ctr"/>
            <a:r>
              <a:rPr lang="fr-FR" sz="2000" dirty="0"/>
              <a:t>Les infrastructures électriques et gazières sont</a:t>
            </a:r>
          </a:p>
          <a:p>
            <a:pPr algn="ctr"/>
            <a:r>
              <a:rPr lang="fr-FR" sz="2000" dirty="0"/>
              <a:t>de plus en plus exposées à des menaces physiques.</a:t>
            </a:r>
          </a:p>
        </p:txBody>
      </p:sp>
      <p:sp>
        <p:nvSpPr>
          <p:cNvPr id="8" name="Cadre 7">
            <a:extLst>
              <a:ext uri="{FF2B5EF4-FFF2-40B4-BE49-F238E27FC236}">
                <a16:creationId xmlns:a16="http://schemas.microsoft.com/office/drawing/2014/main" id="{ADA2AF44-2DFD-0D22-F1F0-CB212E91B5B8}"/>
              </a:ext>
            </a:extLst>
          </p:cNvPr>
          <p:cNvSpPr/>
          <p:nvPr/>
        </p:nvSpPr>
        <p:spPr>
          <a:xfrm>
            <a:off x="4486761" y="2572794"/>
            <a:ext cx="3218477" cy="3618359"/>
          </a:xfrm>
          <a:prstGeom prst="frame">
            <a:avLst>
              <a:gd name="adj1" fmla="val 2278"/>
            </a:avLst>
          </a:prstGeom>
          <a:gradFill>
            <a:gsLst>
              <a:gs pos="17000">
                <a:srgbClr val="FDEFED"/>
              </a:gs>
              <a:gs pos="0">
                <a:srgbClr val="F28B7A"/>
              </a:gs>
              <a:gs pos="100000">
                <a:srgbClr val="F28B7A"/>
              </a:gs>
              <a:gs pos="8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sp>
        <p:nvSpPr>
          <p:cNvPr id="24" name="Rectangle : coins arrondis 23">
            <a:extLst>
              <a:ext uri="{FF2B5EF4-FFF2-40B4-BE49-F238E27FC236}">
                <a16:creationId xmlns:a16="http://schemas.microsoft.com/office/drawing/2014/main" id="{60885439-73F6-C62A-01BD-E81D0326C1E4}"/>
              </a:ext>
            </a:extLst>
          </p:cNvPr>
          <p:cNvSpPr/>
          <p:nvPr/>
        </p:nvSpPr>
        <p:spPr>
          <a:xfrm>
            <a:off x="975815" y="2606856"/>
            <a:ext cx="3172231" cy="1416635"/>
          </a:xfrm>
          <a:prstGeom prst="roundRect">
            <a:avLst>
              <a:gd name="adj" fmla="val 0"/>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sz="1200" dirty="0">
              <a:solidFill>
                <a:schemeClr val="tx1"/>
              </a:solidFill>
            </a:endParaRPr>
          </a:p>
        </p:txBody>
      </p:sp>
      <p:sp>
        <p:nvSpPr>
          <p:cNvPr id="26" name="ZoneTexte 25">
            <a:extLst>
              <a:ext uri="{FF2B5EF4-FFF2-40B4-BE49-F238E27FC236}">
                <a16:creationId xmlns:a16="http://schemas.microsoft.com/office/drawing/2014/main" id="{29A7D0CF-C1A7-C4A5-C2F7-BB14D8F541E1}"/>
              </a:ext>
            </a:extLst>
          </p:cNvPr>
          <p:cNvSpPr txBox="1"/>
          <p:nvPr/>
        </p:nvSpPr>
        <p:spPr>
          <a:xfrm>
            <a:off x="4572000" y="2696887"/>
            <a:ext cx="3032923" cy="1077218"/>
          </a:xfrm>
          <a:prstGeom prst="rect">
            <a:avLst/>
          </a:prstGeom>
          <a:noFill/>
        </p:spPr>
        <p:txBody>
          <a:bodyPr wrap="square">
            <a:spAutoFit/>
          </a:bodyPr>
          <a:lstStyle/>
          <a:p>
            <a:pPr algn="just"/>
            <a:r>
              <a:rPr lang="fr-FR" sz="1200" dirty="0"/>
              <a:t>25/12/2024 :</a:t>
            </a:r>
          </a:p>
          <a:p>
            <a:pPr algn="just"/>
            <a:endParaRPr lang="fr-FR" sz="400" dirty="0"/>
          </a:p>
          <a:p>
            <a:pPr algn="just"/>
            <a:r>
              <a:rPr lang="fr-FR" sz="1200" dirty="0"/>
              <a:t>Un pétrolier de la </a:t>
            </a:r>
            <a:r>
              <a:rPr lang="fr-FR" sz="1200" dirty="0" err="1"/>
              <a:t>shadow</a:t>
            </a:r>
            <a:r>
              <a:rPr lang="fr-FR" sz="1200" dirty="0"/>
              <a:t> </a:t>
            </a:r>
            <a:r>
              <a:rPr lang="fr-FR" sz="1200" dirty="0" err="1"/>
              <a:t>fleet</a:t>
            </a:r>
            <a:r>
              <a:rPr lang="fr-FR" sz="1200" dirty="0"/>
              <a:t> russe est accusé d’avoir traîné son ancre pour endommager un câble électrique sous-marin entre la Finlande et l’Estonie.</a:t>
            </a:r>
            <a:endParaRPr lang="fr-BE" sz="1200" dirty="0"/>
          </a:p>
        </p:txBody>
      </p:sp>
      <p:pic>
        <p:nvPicPr>
          <p:cNvPr id="21510" name="Picture 6" descr="Le pétrolier Eagle S, le 28 décembre 2024 dans le golfe de Finlande, à côté du remorqueur Ukko (à dr.).">
            <a:extLst>
              <a:ext uri="{FF2B5EF4-FFF2-40B4-BE49-F238E27FC236}">
                <a16:creationId xmlns:a16="http://schemas.microsoft.com/office/drawing/2014/main" id="{E2F27F0F-2CAF-46C0-CA4F-304FB130F486}"/>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4521457" y="4023491"/>
            <a:ext cx="3149084" cy="2096801"/>
          </a:xfrm>
          <a:prstGeom prst="rect">
            <a:avLst/>
          </a:prstGeom>
          <a:noFill/>
          <a:extLst>
            <a:ext uri="{909E8E84-426E-40DD-AFC4-6F175D3DCCD1}">
              <a14:hiddenFill xmlns:a14="http://schemas.microsoft.com/office/drawing/2010/main">
                <a:solidFill>
                  <a:srgbClr val="FFFFFF"/>
                </a:solidFill>
              </a14:hiddenFill>
            </a:ext>
          </a:extLst>
        </p:spPr>
      </p:pic>
      <p:sp>
        <p:nvSpPr>
          <p:cNvPr id="32" name="ZoneTexte 31">
            <a:extLst>
              <a:ext uri="{FF2B5EF4-FFF2-40B4-BE49-F238E27FC236}">
                <a16:creationId xmlns:a16="http://schemas.microsoft.com/office/drawing/2014/main" id="{6242DCD0-EFFF-A5F1-B15B-83B6D3A95149}"/>
              </a:ext>
            </a:extLst>
          </p:cNvPr>
          <p:cNvSpPr txBox="1"/>
          <p:nvPr/>
        </p:nvSpPr>
        <p:spPr>
          <a:xfrm>
            <a:off x="8069928" y="2676908"/>
            <a:ext cx="2991772" cy="892552"/>
          </a:xfrm>
          <a:prstGeom prst="rect">
            <a:avLst/>
          </a:prstGeom>
          <a:noFill/>
        </p:spPr>
        <p:txBody>
          <a:bodyPr wrap="square" lIns="91440" tIns="45720" rIns="91440" bIns="45720" anchor="t">
            <a:spAutoFit/>
          </a:bodyPr>
          <a:lstStyle/>
          <a:p>
            <a:pPr algn="just"/>
            <a:r>
              <a:rPr lang="fr-FR" sz="1200" dirty="0"/>
              <a:t>08/11/25 :</a:t>
            </a:r>
          </a:p>
          <a:p>
            <a:pPr algn="just"/>
            <a:endParaRPr lang="fr-FR" sz="400" dirty="0"/>
          </a:p>
          <a:p>
            <a:pPr algn="just"/>
            <a:r>
              <a:rPr lang="fr-FR" sz="1200" dirty="0"/>
              <a:t>Des drones ukrainiens ont frappé une sous-station électrique dans le nord de la Russie.</a:t>
            </a:r>
          </a:p>
        </p:txBody>
      </p:sp>
      <p:sp>
        <p:nvSpPr>
          <p:cNvPr id="34" name="ZoneTexte 33">
            <a:extLst>
              <a:ext uri="{FF2B5EF4-FFF2-40B4-BE49-F238E27FC236}">
                <a16:creationId xmlns:a16="http://schemas.microsoft.com/office/drawing/2014/main" id="{55456649-C7C7-82E7-8686-D33FCE0DA9FF}"/>
              </a:ext>
            </a:extLst>
          </p:cNvPr>
          <p:cNvSpPr txBox="1"/>
          <p:nvPr/>
        </p:nvSpPr>
        <p:spPr>
          <a:xfrm>
            <a:off x="1061053" y="2692093"/>
            <a:ext cx="3048000" cy="892552"/>
          </a:xfrm>
          <a:prstGeom prst="rect">
            <a:avLst/>
          </a:prstGeom>
          <a:noFill/>
        </p:spPr>
        <p:txBody>
          <a:bodyPr wrap="square">
            <a:spAutoFit/>
          </a:bodyPr>
          <a:lstStyle/>
          <a:p>
            <a:pPr algn="just"/>
            <a:r>
              <a:rPr lang="fr-FR" sz="1200" dirty="0"/>
              <a:t>27/10/2022 :</a:t>
            </a:r>
          </a:p>
          <a:p>
            <a:pPr algn="just"/>
            <a:endParaRPr lang="fr-FR" sz="400" dirty="0"/>
          </a:p>
          <a:p>
            <a:pPr algn="just"/>
            <a:r>
              <a:rPr lang="fr-FR" sz="1200" dirty="0">
                <a:solidFill>
                  <a:schemeClr val="tx1"/>
                </a:solidFill>
              </a:rPr>
              <a:t>Fuite de gaz au niveau du gazoduc Nord Stream 2 dans la mer Baltique</a:t>
            </a:r>
            <a:r>
              <a:rPr lang="fr-FR" sz="1200" dirty="0"/>
              <a:t> suite à un sabotage.</a:t>
            </a:r>
            <a:endParaRPr lang="fr-BE" sz="1200" dirty="0">
              <a:solidFill>
                <a:schemeClr val="tx1"/>
              </a:solidFill>
            </a:endParaRPr>
          </a:p>
        </p:txBody>
      </p:sp>
      <p:sp>
        <p:nvSpPr>
          <p:cNvPr id="4" name="Cadre 3">
            <a:extLst>
              <a:ext uri="{FF2B5EF4-FFF2-40B4-BE49-F238E27FC236}">
                <a16:creationId xmlns:a16="http://schemas.microsoft.com/office/drawing/2014/main" id="{50D69A5C-DC8D-7C89-E14D-09294390850B}"/>
              </a:ext>
            </a:extLst>
          </p:cNvPr>
          <p:cNvSpPr/>
          <p:nvPr/>
        </p:nvSpPr>
        <p:spPr>
          <a:xfrm>
            <a:off x="975815" y="2572795"/>
            <a:ext cx="3218477" cy="3618359"/>
          </a:xfrm>
          <a:prstGeom prst="frame">
            <a:avLst>
              <a:gd name="adj1" fmla="val 2278"/>
            </a:avLst>
          </a:prstGeom>
          <a:gradFill>
            <a:gsLst>
              <a:gs pos="17000">
                <a:srgbClr val="FDEFED"/>
              </a:gs>
              <a:gs pos="0">
                <a:srgbClr val="F28B7A"/>
              </a:gs>
              <a:gs pos="100000">
                <a:srgbClr val="F28B7A"/>
              </a:gs>
              <a:gs pos="8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pic>
        <p:nvPicPr>
          <p:cNvPr id="38" name="Image 37">
            <a:extLst>
              <a:ext uri="{FF2B5EF4-FFF2-40B4-BE49-F238E27FC236}">
                <a16:creationId xmlns:a16="http://schemas.microsoft.com/office/drawing/2014/main" id="{B6EAE405-F02F-0650-F3B5-BD59F4568249}"/>
              </a:ext>
            </a:extLst>
          </p:cNvPr>
          <p:cNvPicPr>
            <a:picLocks noChangeAspect="1"/>
          </p:cNvPicPr>
          <p:nvPr/>
        </p:nvPicPr>
        <p:blipFill>
          <a:blip r:embed="rId5"/>
          <a:srcRect l="10515" r="4536"/>
          <a:stretch>
            <a:fillRect/>
          </a:stretch>
        </p:blipFill>
        <p:spPr>
          <a:xfrm>
            <a:off x="8038178" y="4031860"/>
            <a:ext cx="3178008" cy="2104353"/>
          </a:xfrm>
          <a:prstGeom prst="rect">
            <a:avLst/>
          </a:prstGeom>
        </p:spPr>
      </p:pic>
      <p:sp>
        <p:nvSpPr>
          <p:cNvPr id="9" name="Cadre 8">
            <a:extLst>
              <a:ext uri="{FF2B5EF4-FFF2-40B4-BE49-F238E27FC236}">
                <a16:creationId xmlns:a16="http://schemas.microsoft.com/office/drawing/2014/main" id="{8952FD22-5F74-F5B4-EA33-085F55B5127F}"/>
              </a:ext>
            </a:extLst>
          </p:cNvPr>
          <p:cNvSpPr/>
          <p:nvPr/>
        </p:nvSpPr>
        <p:spPr>
          <a:xfrm>
            <a:off x="7997708" y="2572794"/>
            <a:ext cx="3218477" cy="3618359"/>
          </a:xfrm>
          <a:prstGeom prst="frame">
            <a:avLst>
              <a:gd name="adj1" fmla="val 2278"/>
            </a:avLst>
          </a:prstGeom>
          <a:gradFill>
            <a:gsLst>
              <a:gs pos="17000">
                <a:srgbClr val="FDEFED"/>
              </a:gs>
              <a:gs pos="0">
                <a:srgbClr val="F28B7A"/>
              </a:gs>
              <a:gs pos="100000">
                <a:srgbClr val="F28B7A"/>
              </a:gs>
              <a:gs pos="8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sp>
        <p:nvSpPr>
          <p:cNvPr id="39" name="Rectangle 38">
            <a:extLst>
              <a:ext uri="{FF2B5EF4-FFF2-40B4-BE49-F238E27FC236}">
                <a16:creationId xmlns:a16="http://schemas.microsoft.com/office/drawing/2014/main" id="{671F16D6-E883-80EA-9434-9EE46CB3F033}"/>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126901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C6F5994-D5AD-56DF-F9EF-4F4FE7BBC58E}"/>
              </a:ext>
            </a:extLst>
          </p:cNvPr>
          <p:cNvSpPr txBox="1"/>
          <p:nvPr/>
        </p:nvSpPr>
        <p:spPr>
          <a:xfrm>
            <a:off x="947775" y="193546"/>
            <a:ext cx="10296441" cy="1077218"/>
          </a:xfrm>
          <a:prstGeom prst="rect">
            <a:avLst/>
          </a:prstGeom>
          <a:noFill/>
        </p:spPr>
        <p:txBody>
          <a:bodyPr wrap="square" lIns="91440" tIns="45720" rIns="91440" bIns="45720" anchor="t">
            <a:spAutoFit/>
          </a:bodyPr>
          <a:lstStyle/>
          <a:p>
            <a:pPr algn="ctr"/>
            <a:r>
              <a:rPr lang="fr-FR" sz="3200" b="1" dirty="0"/>
              <a:t>Le mot de la fin : le contrôle d’Elia Group et de </a:t>
            </a:r>
            <a:r>
              <a:rPr lang="fr-FR" sz="3200" b="1" dirty="0" err="1"/>
              <a:t>Fluxys</a:t>
            </a:r>
            <a:r>
              <a:rPr lang="fr-FR" sz="3200" b="1" dirty="0"/>
              <a:t> est une véritable force pour la Belgique</a:t>
            </a:r>
            <a:endParaRPr lang="fr-FR" sz="3200" dirty="0"/>
          </a:p>
        </p:txBody>
      </p:sp>
      <p:sp>
        <p:nvSpPr>
          <p:cNvPr id="3" name="Rectangle 2">
            <a:extLst>
              <a:ext uri="{FF2B5EF4-FFF2-40B4-BE49-F238E27FC236}">
                <a16:creationId xmlns:a16="http://schemas.microsoft.com/office/drawing/2014/main" id="{122D46F1-806C-D3A3-823E-95550FEA0B5C}"/>
              </a:ext>
            </a:extLst>
          </p:cNvPr>
          <p:cNvSpPr/>
          <p:nvPr/>
        </p:nvSpPr>
        <p:spPr>
          <a:xfrm>
            <a:off x="305572" y="132079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106D80B4-A81D-C579-CF6A-A62BB6ACB584}"/>
              </a:ext>
            </a:extLst>
          </p:cNvPr>
          <p:cNvSpPr txBox="1"/>
          <p:nvPr/>
        </p:nvSpPr>
        <p:spPr>
          <a:xfrm>
            <a:off x="1367029" y="2165313"/>
            <a:ext cx="9457932" cy="4093428"/>
          </a:xfrm>
          <a:prstGeom prst="rect">
            <a:avLst/>
          </a:prstGeom>
          <a:noFill/>
        </p:spPr>
        <p:txBody>
          <a:bodyPr wrap="square" lIns="91440" tIns="45720" rIns="91440" bIns="45720" anchor="t">
            <a:spAutoFit/>
          </a:bodyPr>
          <a:lstStyle/>
          <a:p>
            <a:pPr algn="just"/>
            <a:r>
              <a:rPr lang="fr-FR" sz="2000" dirty="0"/>
              <a:t>Il faut garder à l’esprit qu’Elia Group et </a:t>
            </a:r>
            <a:r>
              <a:rPr lang="fr-FR" sz="2000" dirty="0" err="1"/>
              <a:t>Fluxys</a:t>
            </a:r>
            <a:r>
              <a:rPr lang="fr-FR" sz="2000" dirty="0"/>
              <a:t> sont sans doute les derniers grands acteurs du secteur énergétique encore contrôlés par la Belgique. Le contrôle d'Elia Group et de </a:t>
            </a:r>
            <a:r>
              <a:rPr lang="fr-FR" sz="2000" dirty="0" err="1"/>
              <a:t>Fluxys</a:t>
            </a:r>
            <a:r>
              <a:rPr lang="fr-FR" sz="2000" dirty="0"/>
              <a:t> par </a:t>
            </a:r>
            <a:r>
              <a:rPr lang="fr-FR" sz="2000" dirty="0" err="1"/>
              <a:t>Publi</a:t>
            </a:r>
            <a:r>
              <a:rPr lang="fr-FR" sz="2000" dirty="0"/>
              <a:t>-T et </a:t>
            </a:r>
            <a:r>
              <a:rPr lang="fr-FR" sz="2000" dirty="0" err="1"/>
              <a:t>Publigas</a:t>
            </a:r>
            <a:r>
              <a:rPr lang="fr-FR" sz="2000" dirty="0"/>
              <a:t> permet de construire une vision énergétique à long terme, alignée sur l’intérêt collectif, et de faire d’Elia Group et </a:t>
            </a:r>
            <a:r>
              <a:rPr lang="fr-FR" sz="2000" dirty="0" err="1"/>
              <a:t>Fluxys</a:t>
            </a:r>
            <a:r>
              <a:rPr lang="fr-FR" sz="2000" dirty="0"/>
              <a:t> un véritable bras opérationnel de la politique énergétique fédérale et régionale.</a:t>
            </a:r>
          </a:p>
          <a:p>
            <a:pPr algn="just"/>
            <a:endParaRPr lang="fr-FR" sz="1000" dirty="0"/>
          </a:p>
          <a:p>
            <a:pPr algn="just"/>
            <a:r>
              <a:rPr lang="fr-FR" sz="2000" dirty="0"/>
              <a:t>La perte de ce contrôle placerait la Belgique dans une situation de grande vulnérabilité : elle deviendrait dépendante de fonds étrangers pour assurer le transport de son énergie.</a:t>
            </a:r>
          </a:p>
          <a:p>
            <a:pPr algn="just"/>
            <a:endParaRPr lang="fr-FR" sz="1000" dirty="0"/>
          </a:p>
          <a:p>
            <a:pPr algn="just"/>
            <a:r>
              <a:rPr lang="fr-FR" sz="2000" dirty="0"/>
              <a:t>Ces investisseurs exigeraient par ailleurs des taux de retour sur investissement beaucoup plus élevés, ce qui finirait par alourdir la facture énergétique des ménages et des entreprises belges.</a:t>
            </a:r>
          </a:p>
        </p:txBody>
      </p:sp>
      <p:sp>
        <p:nvSpPr>
          <p:cNvPr id="19" name="Rectangle 18">
            <a:extLst>
              <a:ext uri="{FF2B5EF4-FFF2-40B4-BE49-F238E27FC236}">
                <a16:creationId xmlns:a16="http://schemas.microsoft.com/office/drawing/2014/main" id="{02446D84-15AA-78F8-2890-1D5ED921A039}"/>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0" name="Slide Number Placeholder 6">
            <a:extLst>
              <a:ext uri="{FF2B5EF4-FFF2-40B4-BE49-F238E27FC236}">
                <a16:creationId xmlns:a16="http://schemas.microsoft.com/office/drawing/2014/main" id="{C6C6B42B-F6E8-1C17-D468-FD1FE87AA794}"/>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46</a:t>
            </a:fld>
            <a:endParaRPr lang="en-GB" sz="1350" b="1" spc="80" noProof="0" dirty="0">
              <a:solidFill>
                <a:srgbClr val="F07D6A"/>
              </a:solidFill>
            </a:endParaRPr>
          </a:p>
        </p:txBody>
      </p:sp>
    </p:spTree>
    <p:extLst>
      <p:ext uri="{BB962C8B-B14F-4D97-AF65-F5344CB8AC3E}">
        <p14:creationId xmlns:p14="http://schemas.microsoft.com/office/powerpoint/2010/main" val="3023278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E187C4EE-B124-E4AA-31E3-4F179A64DD41}"/>
              </a:ext>
            </a:extLst>
          </p:cNvPr>
          <p:cNvSpPr txBox="1"/>
          <p:nvPr/>
        </p:nvSpPr>
        <p:spPr>
          <a:xfrm>
            <a:off x="2076785" y="204213"/>
            <a:ext cx="8038429" cy="584775"/>
          </a:xfrm>
          <a:prstGeom prst="rect">
            <a:avLst/>
          </a:prstGeom>
          <a:noFill/>
        </p:spPr>
        <p:txBody>
          <a:bodyPr wrap="square">
            <a:spAutoFit/>
          </a:bodyPr>
          <a:lstStyle/>
          <a:p>
            <a:pPr algn="ctr"/>
            <a:r>
              <a:rPr lang="fr-FR" sz="3200" b="1" dirty="0">
                <a:latin typeface="DM Sans" pitchFamily="2" charset="0"/>
              </a:rPr>
              <a:t>Structure de la présentation</a:t>
            </a:r>
            <a:endParaRPr lang="fr-FR" sz="3200" dirty="0"/>
          </a:p>
        </p:txBody>
      </p:sp>
      <p:sp>
        <p:nvSpPr>
          <p:cNvPr id="9" name="Rectangle 8">
            <a:extLst>
              <a:ext uri="{FF2B5EF4-FFF2-40B4-BE49-F238E27FC236}">
                <a16:creationId xmlns:a16="http://schemas.microsoft.com/office/drawing/2014/main" id="{F5FFACC6-E75A-E82A-1DA4-3E0248105E17}"/>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C45FA4F8-FEB7-194D-AD5A-6A2AC22DEC0B}"/>
              </a:ext>
            </a:extLst>
          </p:cNvPr>
          <p:cNvSpPr txBox="1"/>
          <p:nvPr/>
        </p:nvSpPr>
        <p:spPr>
          <a:xfrm>
            <a:off x="868120" y="1263489"/>
            <a:ext cx="10455758" cy="1477328"/>
          </a:xfrm>
          <a:prstGeom prst="rect">
            <a:avLst/>
          </a:prstGeom>
          <a:noFill/>
        </p:spPr>
        <p:txBody>
          <a:bodyPr wrap="square">
            <a:spAutoFit/>
          </a:bodyPr>
          <a:lstStyle/>
          <a:p>
            <a:pPr algn="just">
              <a:buNone/>
            </a:pPr>
            <a:r>
              <a:rPr lang="fr-FR" sz="2000" dirty="0"/>
              <a:t>Pour conserver et valoriser sa position de carrefour énergétique européen, la Belgique doit renforcer et moderniser ses infrastructures. </a:t>
            </a:r>
            <a:r>
              <a:rPr lang="fr-FR" sz="2000" dirty="0" err="1"/>
              <a:t>Fluxys</a:t>
            </a:r>
            <a:r>
              <a:rPr lang="fr-FR" sz="2000" dirty="0"/>
              <a:t> et Elia Group sont aujourd’hui au cœur de cet enjeu stratégique.</a:t>
            </a:r>
          </a:p>
          <a:p>
            <a:pPr algn="just">
              <a:buNone/>
            </a:pPr>
            <a:endParaRPr lang="fr-FR" sz="1000" dirty="0"/>
          </a:p>
          <a:p>
            <a:pPr algn="just"/>
            <a:r>
              <a:rPr lang="fr-FR" sz="2000" dirty="0"/>
              <a:t>Cette présentation se structure en trois chapitres :</a:t>
            </a:r>
          </a:p>
        </p:txBody>
      </p:sp>
      <p:grpSp>
        <p:nvGrpSpPr>
          <p:cNvPr id="62" name="Groupe 61">
            <a:extLst>
              <a:ext uri="{FF2B5EF4-FFF2-40B4-BE49-F238E27FC236}">
                <a16:creationId xmlns:a16="http://schemas.microsoft.com/office/drawing/2014/main" id="{02F8E199-156F-672D-D8C4-62F21F5A899B}"/>
              </a:ext>
            </a:extLst>
          </p:cNvPr>
          <p:cNvGrpSpPr/>
          <p:nvPr/>
        </p:nvGrpSpPr>
        <p:grpSpPr>
          <a:xfrm>
            <a:off x="909852" y="3013884"/>
            <a:ext cx="10372293" cy="3464338"/>
            <a:chOff x="926616" y="3022187"/>
            <a:chExt cx="10372293" cy="3464338"/>
          </a:xfrm>
        </p:grpSpPr>
        <p:grpSp>
          <p:nvGrpSpPr>
            <p:cNvPr id="61" name="Groupe 60">
              <a:extLst>
                <a:ext uri="{FF2B5EF4-FFF2-40B4-BE49-F238E27FC236}">
                  <a16:creationId xmlns:a16="http://schemas.microsoft.com/office/drawing/2014/main" id="{2E9B832C-16CC-CD20-2B69-F62E94A1FD72}"/>
                </a:ext>
              </a:extLst>
            </p:cNvPr>
            <p:cNvGrpSpPr/>
            <p:nvPr/>
          </p:nvGrpSpPr>
          <p:grpSpPr>
            <a:xfrm>
              <a:off x="926616" y="3022188"/>
              <a:ext cx="2980992" cy="3464337"/>
              <a:chOff x="926616" y="3022188"/>
              <a:chExt cx="2980992" cy="3464337"/>
            </a:xfrm>
          </p:grpSpPr>
          <p:sp>
            <p:nvSpPr>
              <p:cNvPr id="49" name="Rectangle 48">
                <a:extLst>
                  <a:ext uri="{FF2B5EF4-FFF2-40B4-BE49-F238E27FC236}">
                    <a16:creationId xmlns:a16="http://schemas.microsoft.com/office/drawing/2014/main" id="{2E463C0E-5AE2-580F-2206-A3688FCB08B0}"/>
                  </a:ext>
                </a:extLst>
              </p:cNvPr>
              <p:cNvSpPr/>
              <p:nvPr/>
            </p:nvSpPr>
            <p:spPr>
              <a:xfrm>
                <a:off x="961320" y="3022188"/>
                <a:ext cx="2946288" cy="3461536"/>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0" name="ZoneTexte 39">
                <a:extLst>
                  <a:ext uri="{FF2B5EF4-FFF2-40B4-BE49-F238E27FC236}">
                    <a16:creationId xmlns:a16="http://schemas.microsoft.com/office/drawing/2014/main" id="{F371CE9B-107C-B590-EBED-0CCD4D64F020}"/>
                  </a:ext>
                </a:extLst>
              </p:cNvPr>
              <p:cNvSpPr txBox="1"/>
              <p:nvPr/>
            </p:nvSpPr>
            <p:spPr>
              <a:xfrm>
                <a:off x="1363103" y="3223271"/>
                <a:ext cx="2142722" cy="754053"/>
              </a:xfrm>
              <a:prstGeom prst="rect">
                <a:avLst/>
              </a:prstGeom>
              <a:noFill/>
            </p:spPr>
            <p:txBody>
              <a:bodyPr wrap="square">
                <a:spAutoFit/>
              </a:bodyPr>
              <a:lstStyle/>
              <a:p>
                <a:pPr algn="ctr">
                  <a:buNone/>
                </a:pPr>
                <a:r>
                  <a:rPr lang="fr-FR" sz="2000" b="1"/>
                  <a:t>Chapitre I</a:t>
                </a:r>
              </a:p>
              <a:p>
                <a:pPr algn="ctr">
                  <a:buNone/>
                </a:pPr>
                <a:endParaRPr lang="fr-FR" sz="300" b="1"/>
              </a:p>
              <a:p>
                <a:pPr algn="ctr">
                  <a:buNone/>
                </a:pPr>
                <a:r>
                  <a:rPr lang="fr-FR" sz="2000" b="1"/>
                  <a:t>L’avenir du gaz</a:t>
                </a:r>
              </a:p>
            </p:txBody>
          </p:sp>
          <p:sp>
            <p:nvSpPr>
              <p:cNvPr id="42" name="Cadre 41">
                <a:extLst>
                  <a:ext uri="{FF2B5EF4-FFF2-40B4-BE49-F238E27FC236}">
                    <a16:creationId xmlns:a16="http://schemas.microsoft.com/office/drawing/2014/main" id="{077EBFCF-2064-FC5F-2BA2-6B46644BD957}"/>
                  </a:ext>
                </a:extLst>
              </p:cNvPr>
              <p:cNvSpPr/>
              <p:nvPr/>
            </p:nvSpPr>
            <p:spPr>
              <a:xfrm>
                <a:off x="926616" y="3024989"/>
                <a:ext cx="2980992" cy="3461536"/>
              </a:xfrm>
              <a:prstGeom prst="frame">
                <a:avLst>
                  <a:gd name="adj1" fmla="val 2095"/>
                </a:avLst>
              </a:prstGeom>
              <a:gradFill>
                <a:gsLst>
                  <a:gs pos="47000">
                    <a:srgbClr val="FDEFED"/>
                  </a:gs>
                  <a:gs pos="0">
                    <a:srgbClr val="F28B7A"/>
                  </a:gs>
                  <a:gs pos="100000">
                    <a:srgbClr val="F28B7A"/>
                  </a:gs>
                  <a:gs pos="5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44" name="ZoneTexte 43">
                <a:extLst>
                  <a:ext uri="{FF2B5EF4-FFF2-40B4-BE49-F238E27FC236}">
                    <a16:creationId xmlns:a16="http://schemas.microsoft.com/office/drawing/2014/main" id="{F709DBBB-E316-E901-E590-6946697AC3E8}"/>
                  </a:ext>
                </a:extLst>
              </p:cNvPr>
              <p:cNvSpPr txBox="1"/>
              <p:nvPr/>
            </p:nvSpPr>
            <p:spPr>
              <a:xfrm>
                <a:off x="1031478" y="4437253"/>
                <a:ext cx="2771267" cy="1754326"/>
              </a:xfrm>
              <a:prstGeom prst="rect">
                <a:avLst/>
              </a:prstGeom>
              <a:noFill/>
            </p:spPr>
            <p:txBody>
              <a:bodyPr wrap="square" lIns="91440" tIns="45720" rIns="91440" bIns="45720" anchor="t">
                <a:spAutoFit/>
              </a:bodyPr>
              <a:lstStyle/>
              <a:p>
                <a:pPr algn="ctr"/>
                <a:r>
                  <a:rPr lang="fr-FR"/>
                  <a:t>Pourquoi </a:t>
                </a:r>
                <a:r>
                  <a:rPr lang="fr-FR" err="1"/>
                  <a:t>Fluxys</a:t>
                </a:r>
                <a:r>
                  <a:rPr lang="fr-FR"/>
                  <a:t> est</a:t>
                </a:r>
              </a:p>
              <a:p>
                <a:pPr algn="ctr"/>
                <a:r>
                  <a:rPr lang="fr-FR"/>
                  <a:t>très bien positionné pour l’avenir, même dans une logique de décarbonation de</a:t>
                </a:r>
              </a:p>
              <a:p>
                <a:pPr algn="ctr"/>
                <a:r>
                  <a:rPr lang="fr-FR"/>
                  <a:t>nos économies.</a:t>
                </a:r>
              </a:p>
            </p:txBody>
          </p:sp>
        </p:grpSp>
        <p:grpSp>
          <p:nvGrpSpPr>
            <p:cNvPr id="60" name="Groupe 59">
              <a:extLst>
                <a:ext uri="{FF2B5EF4-FFF2-40B4-BE49-F238E27FC236}">
                  <a16:creationId xmlns:a16="http://schemas.microsoft.com/office/drawing/2014/main" id="{FB827979-01E4-EB4C-6831-9DEC10EAEB93}"/>
                </a:ext>
              </a:extLst>
            </p:cNvPr>
            <p:cNvGrpSpPr/>
            <p:nvPr/>
          </p:nvGrpSpPr>
          <p:grpSpPr>
            <a:xfrm>
              <a:off x="4179753" y="3022187"/>
              <a:ext cx="3542703" cy="3461538"/>
              <a:chOff x="4179753" y="3022187"/>
              <a:chExt cx="3542703" cy="3461538"/>
            </a:xfrm>
          </p:grpSpPr>
          <p:sp>
            <p:nvSpPr>
              <p:cNvPr id="19" name="Rectangle 18">
                <a:extLst>
                  <a:ext uri="{FF2B5EF4-FFF2-40B4-BE49-F238E27FC236}">
                    <a16:creationId xmlns:a16="http://schemas.microsoft.com/office/drawing/2014/main" id="{E4B073C0-65B9-BC8A-D4A3-AEE31B869559}"/>
                  </a:ext>
                </a:extLst>
              </p:cNvPr>
              <p:cNvSpPr/>
              <p:nvPr/>
            </p:nvSpPr>
            <p:spPr>
              <a:xfrm>
                <a:off x="4508484" y="3304788"/>
                <a:ext cx="3188386" cy="5829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0" name="Rectangle 49">
                <a:extLst>
                  <a:ext uri="{FF2B5EF4-FFF2-40B4-BE49-F238E27FC236}">
                    <a16:creationId xmlns:a16="http://schemas.microsoft.com/office/drawing/2014/main" id="{D7B55905-D3BE-3609-B56B-2EBB45E20C58}"/>
                  </a:ext>
                </a:extLst>
              </p:cNvPr>
              <p:cNvSpPr/>
              <p:nvPr/>
            </p:nvSpPr>
            <p:spPr>
              <a:xfrm>
                <a:off x="4179753" y="3022187"/>
                <a:ext cx="3499890" cy="346153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1" name="ZoneTexte 50">
                <a:extLst>
                  <a:ext uri="{FF2B5EF4-FFF2-40B4-BE49-F238E27FC236}">
                    <a16:creationId xmlns:a16="http://schemas.microsoft.com/office/drawing/2014/main" id="{41D7ADCC-D473-07E5-4863-A8542A2A6DDD}"/>
                  </a:ext>
                </a:extLst>
              </p:cNvPr>
              <p:cNvSpPr txBox="1"/>
              <p:nvPr/>
            </p:nvSpPr>
            <p:spPr>
              <a:xfrm>
                <a:off x="4565117" y="3221639"/>
                <a:ext cx="2771682" cy="1061829"/>
              </a:xfrm>
              <a:prstGeom prst="rect">
                <a:avLst/>
              </a:prstGeom>
              <a:noFill/>
            </p:spPr>
            <p:txBody>
              <a:bodyPr wrap="square">
                <a:spAutoFit/>
              </a:bodyPr>
              <a:lstStyle/>
              <a:p>
                <a:pPr algn="ctr">
                  <a:buNone/>
                </a:pPr>
                <a:r>
                  <a:rPr lang="fr-FR" sz="2000" b="1"/>
                  <a:t>Chapitre II</a:t>
                </a:r>
              </a:p>
              <a:p>
                <a:pPr algn="ctr">
                  <a:buNone/>
                </a:pPr>
                <a:endParaRPr lang="fr-FR" sz="300" b="1"/>
              </a:p>
              <a:p>
                <a:pPr algn="ctr">
                  <a:buNone/>
                </a:pPr>
                <a:r>
                  <a:rPr lang="fr-FR" sz="2000" b="1"/>
                  <a:t> L’ère des méga-réseaux électriques</a:t>
                </a:r>
              </a:p>
            </p:txBody>
          </p:sp>
          <p:sp>
            <p:nvSpPr>
              <p:cNvPr id="52" name="Cadre 51">
                <a:extLst>
                  <a:ext uri="{FF2B5EF4-FFF2-40B4-BE49-F238E27FC236}">
                    <a16:creationId xmlns:a16="http://schemas.microsoft.com/office/drawing/2014/main" id="{11F75365-6D99-D37E-7647-EF694C394E40}"/>
                  </a:ext>
                </a:extLst>
              </p:cNvPr>
              <p:cNvSpPr/>
              <p:nvPr/>
            </p:nvSpPr>
            <p:spPr>
              <a:xfrm>
                <a:off x="4184410" y="3022189"/>
                <a:ext cx="3538046" cy="3461536"/>
              </a:xfrm>
              <a:prstGeom prst="frame">
                <a:avLst>
                  <a:gd name="adj1" fmla="val 2095"/>
                </a:avLst>
              </a:prstGeom>
              <a:gradFill>
                <a:gsLst>
                  <a:gs pos="47000">
                    <a:srgbClr val="FDEFED"/>
                  </a:gs>
                  <a:gs pos="0">
                    <a:srgbClr val="F28B7A"/>
                  </a:gs>
                  <a:gs pos="100000">
                    <a:srgbClr val="F28B7A"/>
                  </a:gs>
                  <a:gs pos="5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53" name="ZoneTexte 52">
                <a:extLst>
                  <a:ext uri="{FF2B5EF4-FFF2-40B4-BE49-F238E27FC236}">
                    <a16:creationId xmlns:a16="http://schemas.microsoft.com/office/drawing/2014/main" id="{768A6C6C-AFC7-6C46-0BE6-CF8D4C49F23B}"/>
                  </a:ext>
                </a:extLst>
              </p:cNvPr>
              <p:cNvSpPr txBox="1"/>
              <p:nvPr/>
            </p:nvSpPr>
            <p:spPr>
              <a:xfrm>
                <a:off x="4339414" y="4437253"/>
                <a:ext cx="3223087" cy="1754326"/>
              </a:xfrm>
              <a:prstGeom prst="rect">
                <a:avLst/>
              </a:prstGeom>
              <a:noFill/>
            </p:spPr>
            <p:txBody>
              <a:bodyPr wrap="square" lIns="91440" tIns="45720" rIns="91440" bIns="45720" anchor="t">
                <a:spAutoFit/>
              </a:bodyPr>
              <a:lstStyle/>
              <a:p>
                <a:pPr algn="ctr">
                  <a:buNone/>
                </a:pPr>
                <a:r>
                  <a:rPr lang="fr-FR"/>
                  <a:t>Pourquoi Elia Group doit croître et renforcer ses partenariats afin de rester un acteur majeur face aux nouveaux géants de la transmission électrique.</a:t>
                </a:r>
              </a:p>
            </p:txBody>
          </p:sp>
        </p:grpSp>
        <p:grpSp>
          <p:nvGrpSpPr>
            <p:cNvPr id="59" name="Groupe 58">
              <a:extLst>
                <a:ext uri="{FF2B5EF4-FFF2-40B4-BE49-F238E27FC236}">
                  <a16:creationId xmlns:a16="http://schemas.microsoft.com/office/drawing/2014/main" id="{C3A8272D-A06C-6125-23E7-7188F350AFA0}"/>
                </a:ext>
              </a:extLst>
            </p:cNvPr>
            <p:cNvGrpSpPr/>
            <p:nvPr/>
          </p:nvGrpSpPr>
          <p:grpSpPr>
            <a:xfrm>
              <a:off x="7999258" y="3022187"/>
              <a:ext cx="3299651" cy="3461538"/>
              <a:chOff x="7994308" y="3022187"/>
              <a:chExt cx="3299651" cy="3461538"/>
            </a:xfrm>
          </p:grpSpPr>
          <p:sp>
            <p:nvSpPr>
              <p:cNvPr id="55" name="Rectangle 54">
                <a:extLst>
                  <a:ext uri="{FF2B5EF4-FFF2-40B4-BE49-F238E27FC236}">
                    <a16:creationId xmlns:a16="http://schemas.microsoft.com/office/drawing/2014/main" id="{D095E3A7-1EFB-D20C-168E-7178C76032F6}"/>
                  </a:ext>
                </a:extLst>
              </p:cNvPr>
              <p:cNvSpPr/>
              <p:nvPr/>
            </p:nvSpPr>
            <p:spPr>
              <a:xfrm>
                <a:off x="8027834" y="3022187"/>
                <a:ext cx="3266125" cy="3461537"/>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6" name="ZoneTexte 55">
                <a:extLst>
                  <a:ext uri="{FF2B5EF4-FFF2-40B4-BE49-F238E27FC236}">
                    <a16:creationId xmlns:a16="http://schemas.microsoft.com/office/drawing/2014/main" id="{4C296557-E8D2-D22B-B124-43F79F7494E7}"/>
                  </a:ext>
                </a:extLst>
              </p:cNvPr>
              <p:cNvSpPr txBox="1"/>
              <p:nvPr/>
            </p:nvSpPr>
            <p:spPr>
              <a:xfrm>
                <a:off x="8157623" y="3221639"/>
                <a:ext cx="2973019" cy="1061829"/>
              </a:xfrm>
              <a:prstGeom prst="rect">
                <a:avLst/>
              </a:prstGeom>
              <a:noFill/>
            </p:spPr>
            <p:txBody>
              <a:bodyPr wrap="square">
                <a:spAutoFit/>
              </a:bodyPr>
              <a:lstStyle/>
              <a:p>
                <a:pPr algn="ctr">
                  <a:buNone/>
                </a:pPr>
                <a:r>
                  <a:rPr lang="fr-FR" sz="2000" b="1"/>
                  <a:t>Chapitre III</a:t>
                </a:r>
              </a:p>
              <a:p>
                <a:pPr algn="ctr">
                  <a:buNone/>
                </a:pPr>
                <a:endParaRPr lang="fr-FR" sz="300" b="1"/>
              </a:p>
              <a:p>
                <a:pPr algn="ctr">
                  <a:buNone/>
                </a:pPr>
                <a:r>
                  <a:rPr lang="fr-FR" sz="2000" b="1"/>
                  <a:t>La nécessité d’attirer de nouveaux capitaux</a:t>
                </a:r>
              </a:p>
            </p:txBody>
          </p:sp>
          <p:sp>
            <p:nvSpPr>
              <p:cNvPr id="57" name="Cadre 56">
                <a:extLst>
                  <a:ext uri="{FF2B5EF4-FFF2-40B4-BE49-F238E27FC236}">
                    <a16:creationId xmlns:a16="http://schemas.microsoft.com/office/drawing/2014/main" id="{AD65E879-5002-9AD9-5BA4-F9ADF7C7AF7F}"/>
                  </a:ext>
                </a:extLst>
              </p:cNvPr>
              <p:cNvSpPr/>
              <p:nvPr/>
            </p:nvSpPr>
            <p:spPr>
              <a:xfrm>
                <a:off x="7994308" y="3022189"/>
                <a:ext cx="3299651" cy="3461536"/>
              </a:xfrm>
              <a:prstGeom prst="frame">
                <a:avLst>
                  <a:gd name="adj1" fmla="val 2095"/>
                </a:avLst>
              </a:prstGeom>
              <a:gradFill>
                <a:gsLst>
                  <a:gs pos="47000">
                    <a:srgbClr val="FDEFED"/>
                  </a:gs>
                  <a:gs pos="0">
                    <a:srgbClr val="F28B7A"/>
                  </a:gs>
                  <a:gs pos="100000">
                    <a:srgbClr val="F28B7A"/>
                  </a:gs>
                  <a:gs pos="53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58" name="ZoneTexte 57">
                <a:extLst>
                  <a:ext uri="{FF2B5EF4-FFF2-40B4-BE49-F238E27FC236}">
                    <a16:creationId xmlns:a16="http://schemas.microsoft.com/office/drawing/2014/main" id="{491FE544-056A-2118-9867-C5B7712D4A01}"/>
                  </a:ext>
                </a:extLst>
              </p:cNvPr>
              <p:cNvSpPr txBox="1"/>
              <p:nvPr/>
            </p:nvSpPr>
            <p:spPr>
              <a:xfrm>
                <a:off x="8169528" y="4580950"/>
                <a:ext cx="2982736" cy="1477328"/>
              </a:xfrm>
              <a:prstGeom prst="rect">
                <a:avLst/>
              </a:prstGeom>
              <a:noFill/>
            </p:spPr>
            <p:txBody>
              <a:bodyPr wrap="square" lIns="91440" tIns="45720" rIns="91440" bIns="45720" anchor="t">
                <a:spAutoFit/>
              </a:bodyPr>
              <a:lstStyle/>
              <a:p>
                <a:pPr algn="ctr"/>
                <a:r>
                  <a:rPr lang="fr-FR"/>
                  <a:t>Pourquoi il est crucial</a:t>
                </a:r>
              </a:p>
              <a:p>
                <a:pPr algn="ctr"/>
                <a:r>
                  <a:rPr lang="fr-FR"/>
                  <a:t>que la Belgique</a:t>
                </a:r>
              </a:p>
              <a:p>
                <a:pPr algn="ctr"/>
                <a:r>
                  <a:rPr lang="fr-FR"/>
                  <a:t>soutienne activement</a:t>
                </a:r>
              </a:p>
              <a:p>
                <a:pPr algn="ctr"/>
                <a:r>
                  <a:rPr lang="fr-FR"/>
                  <a:t>les investissements</a:t>
                </a:r>
              </a:p>
              <a:p>
                <a:pPr algn="ctr"/>
                <a:r>
                  <a:rPr lang="fr-FR"/>
                  <a:t>dans Elia Group.</a:t>
                </a:r>
              </a:p>
            </p:txBody>
          </p:sp>
        </p:grpSp>
      </p:grpSp>
      <p:sp>
        <p:nvSpPr>
          <p:cNvPr id="2" name="Rectangle 1">
            <a:extLst>
              <a:ext uri="{FF2B5EF4-FFF2-40B4-BE49-F238E27FC236}">
                <a16:creationId xmlns:a16="http://schemas.microsoft.com/office/drawing/2014/main" id="{21334349-8B24-F851-7E97-D26CEDEC614A}"/>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3" name="Slide Number Placeholder 6">
            <a:extLst>
              <a:ext uri="{FF2B5EF4-FFF2-40B4-BE49-F238E27FC236}">
                <a16:creationId xmlns:a16="http://schemas.microsoft.com/office/drawing/2014/main" id="{B04C1BB3-F961-D001-86BB-22F87353F348}"/>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5</a:t>
            </a:fld>
            <a:endParaRPr lang="en-GB" sz="1350" b="1" spc="80" noProof="0" dirty="0">
              <a:solidFill>
                <a:srgbClr val="F07D6A"/>
              </a:solidFill>
            </a:endParaRPr>
          </a:p>
        </p:txBody>
      </p:sp>
    </p:spTree>
    <p:extLst>
      <p:ext uri="{BB962C8B-B14F-4D97-AF65-F5344CB8AC3E}">
        <p14:creationId xmlns:p14="http://schemas.microsoft.com/office/powerpoint/2010/main" val="3396014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434E2-759E-9BFE-C475-95889C87D364}"/>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742F3D5E-514D-5E04-4FD9-BAB1BDEAD1E9}"/>
              </a:ext>
            </a:extLst>
          </p:cNvPr>
          <p:cNvGrpSpPr/>
          <p:nvPr/>
        </p:nvGrpSpPr>
        <p:grpSpPr>
          <a:xfrm>
            <a:off x="1952189" y="2017872"/>
            <a:ext cx="8287621" cy="2822255"/>
            <a:chOff x="814491" y="4614495"/>
            <a:chExt cx="8353958" cy="1623725"/>
          </a:xfrm>
        </p:grpSpPr>
        <p:sp>
          <p:nvSpPr>
            <p:cNvPr id="3" name="Rectangle 2">
              <a:extLst>
                <a:ext uri="{FF2B5EF4-FFF2-40B4-BE49-F238E27FC236}">
                  <a16:creationId xmlns:a16="http://schemas.microsoft.com/office/drawing/2014/main" id="{D0AB5238-CE70-2D23-A0FA-55EF18482861}"/>
                </a:ext>
              </a:extLst>
            </p:cNvPr>
            <p:cNvSpPr/>
            <p:nvPr/>
          </p:nvSpPr>
          <p:spPr>
            <a:xfrm>
              <a:off x="814491" y="4614495"/>
              <a:ext cx="8353956" cy="1623725"/>
            </a:xfrm>
            <a:prstGeom prst="rect">
              <a:avLst/>
            </a:prstGeom>
            <a:solidFill>
              <a:srgbClr val="FD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Cadre 3">
              <a:extLst>
                <a:ext uri="{FF2B5EF4-FFF2-40B4-BE49-F238E27FC236}">
                  <a16:creationId xmlns:a16="http://schemas.microsoft.com/office/drawing/2014/main" id="{DBBB17B3-8689-1754-7F8A-CAEE8A86FC47}"/>
                </a:ext>
              </a:extLst>
            </p:cNvPr>
            <p:cNvSpPr/>
            <p:nvPr/>
          </p:nvSpPr>
          <p:spPr>
            <a:xfrm>
              <a:off x="814491" y="4614495"/>
              <a:ext cx="8353958" cy="1623725"/>
            </a:xfrm>
            <a:prstGeom prst="frame">
              <a:avLst>
                <a:gd name="adj1" fmla="val 4627"/>
              </a:avLst>
            </a:prstGeom>
            <a:gradFill>
              <a:gsLst>
                <a:gs pos="24000">
                  <a:srgbClr val="FDEFED"/>
                </a:gs>
                <a:gs pos="0">
                  <a:srgbClr val="F28B7A"/>
                </a:gs>
                <a:gs pos="100000">
                  <a:srgbClr val="F28B7A"/>
                </a:gs>
                <a:gs pos="76000">
                  <a:srgbClr val="FDEFED"/>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5" name="ZoneTexte 4">
            <a:extLst>
              <a:ext uri="{FF2B5EF4-FFF2-40B4-BE49-F238E27FC236}">
                <a16:creationId xmlns:a16="http://schemas.microsoft.com/office/drawing/2014/main" id="{36F0A664-5212-CD27-AA03-CF8180534D47}"/>
              </a:ext>
            </a:extLst>
          </p:cNvPr>
          <p:cNvSpPr txBox="1"/>
          <p:nvPr/>
        </p:nvSpPr>
        <p:spPr>
          <a:xfrm>
            <a:off x="2424434" y="2690335"/>
            <a:ext cx="7343128" cy="1477328"/>
          </a:xfrm>
          <a:prstGeom prst="rect">
            <a:avLst/>
          </a:prstGeom>
          <a:noFill/>
        </p:spPr>
        <p:txBody>
          <a:bodyPr wrap="square">
            <a:spAutoFit/>
          </a:bodyPr>
          <a:lstStyle/>
          <a:p>
            <a:pPr algn="ctr"/>
            <a:r>
              <a:rPr lang="fr-FR" sz="4000" b="1" dirty="0">
                <a:latin typeface="DM Sans" pitchFamily="2" charset="0"/>
              </a:rPr>
              <a:t>Chapitre I</a:t>
            </a:r>
          </a:p>
          <a:p>
            <a:pPr algn="ctr"/>
            <a:endParaRPr lang="fr-FR" sz="1000" b="1" dirty="0">
              <a:latin typeface="DM Sans" pitchFamily="2" charset="0"/>
            </a:endParaRPr>
          </a:p>
          <a:p>
            <a:pPr algn="ctr"/>
            <a:r>
              <a:rPr lang="fr-FR" sz="4000" b="1" dirty="0">
                <a:latin typeface="DM Sans" pitchFamily="2" charset="0"/>
              </a:rPr>
              <a:t>L’avenir du gaz</a:t>
            </a:r>
          </a:p>
        </p:txBody>
      </p:sp>
    </p:spTree>
    <p:extLst>
      <p:ext uri="{BB962C8B-B14F-4D97-AF65-F5344CB8AC3E}">
        <p14:creationId xmlns:p14="http://schemas.microsoft.com/office/powerpoint/2010/main" val="338430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1CA69FF-329E-2A57-4ACC-F710B32A370E}"/>
              </a:ext>
            </a:extLst>
          </p:cNvPr>
          <p:cNvSpPr txBox="1"/>
          <p:nvPr/>
        </p:nvSpPr>
        <p:spPr>
          <a:xfrm>
            <a:off x="646540" y="1858773"/>
            <a:ext cx="4578795" cy="3785652"/>
          </a:xfrm>
          <a:prstGeom prst="rect">
            <a:avLst/>
          </a:prstGeom>
          <a:noFill/>
        </p:spPr>
        <p:txBody>
          <a:bodyPr wrap="square">
            <a:spAutoFit/>
          </a:bodyPr>
          <a:lstStyle/>
          <a:p>
            <a:pPr algn="just"/>
            <a:r>
              <a:rPr lang="fr-FR" sz="2000" b="1" dirty="0">
                <a:solidFill>
                  <a:srgbClr val="EC5940"/>
                </a:solidFill>
              </a:rPr>
              <a:t>4 000 km </a:t>
            </a:r>
            <a:r>
              <a:rPr lang="fr-FR" sz="2000" dirty="0"/>
              <a:t>de gazoducs de transport, interconnectés avec la Norvège, le Royaume-Uni, l’Allemagne, les Pays-Bas, la France et le Grand-Duché de Luxembourg ;</a:t>
            </a:r>
          </a:p>
          <a:p>
            <a:pPr algn="just"/>
            <a:endParaRPr lang="fr-FR" sz="2000" dirty="0"/>
          </a:p>
          <a:p>
            <a:pPr algn="just"/>
            <a:r>
              <a:rPr lang="fr-FR" sz="2000" dirty="0"/>
              <a:t>Le terminal GNL de Zeebrugge d’une capacité de regazéification annuelle de </a:t>
            </a:r>
            <a:r>
              <a:rPr lang="fr-FR" sz="2000" b="1" dirty="0">
                <a:solidFill>
                  <a:srgbClr val="EC5940"/>
                </a:solidFill>
              </a:rPr>
              <a:t>174 TWh </a:t>
            </a:r>
            <a:r>
              <a:rPr lang="fr-FR" sz="2000" dirty="0"/>
              <a:t>;</a:t>
            </a:r>
          </a:p>
          <a:p>
            <a:pPr algn="just"/>
            <a:endParaRPr lang="fr-FR" sz="2000" dirty="0"/>
          </a:p>
          <a:p>
            <a:pPr algn="just"/>
            <a:r>
              <a:rPr lang="fr-FR" sz="2000" dirty="0"/>
              <a:t>Le stockage souterrain de </a:t>
            </a:r>
            <a:r>
              <a:rPr lang="fr-FR" sz="2000" dirty="0" err="1"/>
              <a:t>Loenhout</a:t>
            </a:r>
            <a:r>
              <a:rPr lang="fr-FR" sz="2000" dirty="0"/>
              <a:t> d’une capacité de </a:t>
            </a:r>
            <a:r>
              <a:rPr lang="fr-FR" sz="2000" b="1" dirty="0">
                <a:solidFill>
                  <a:srgbClr val="EC5940"/>
                </a:solidFill>
              </a:rPr>
              <a:t>9 TWh </a:t>
            </a:r>
            <a:r>
              <a:rPr lang="fr-FR" sz="2000" dirty="0"/>
              <a:t>(aquifère).</a:t>
            </a:r>
            <a:endParaRPr lang="fr-BE" sz="2000" dirty="0"/>
          </a:p>
        </p:txBody>
      </p:sp>
      <p:sp>
        <p:nvSpPr>
          <p:cNvPr id="9" name="ZoneTexte 8">
            <a:extLst>
              <a:ext uri="{FF2B5EF4-FFF2-40B4-BE49-F238E27FC236}">
                <a16:creationId xmlns:a16="http://schemas.microsoft.com/office/drawing/2014/main" id="{C56EACDE-90A1-A46E-CBB5-A5147FB7756E}"/>
              </a:ext>
            </a:extLst>
          </p:cNvPr>
          <p:cNvSpPr txBox="1"/>
          <p:nvPr/>
        </p:nvSpPr>
        <p:spPr>
          <a:xfrm>
            <a:off x="1976605" y="196001"/>
            <a:ext cx="8238789" cy="584775"/>
          </a:xfrm>
          <a:prstGeom prst="rect">
            <a:avLst/>
          </a:prstGeom>
          <a:noFill/>
        </p:spPr>
        <p:txBody>
          <a:bodyPr wrap="square">
            <a:spAutoFit/>
          </a:bodyPr>
          <a:lstStyle/>
          <a:p>
            <a:pPr algn="ctr"/>
            <a:r>
              <a:rPr lang="fr-FR" sz="3200" b="1" dirty="0"/>
              <a:t>Le réseau de </a:t>
            </a:r>
            <a:r>
              <a:rPr lang="fr-FR" sz="3200" b="1" dirty="0" err="1"/>
              <a:t>Fluxys</a:t>
            </a:r>
            <a:r>
              <a:rPr lang="fr-FR" sz="3200" b="1" dirty="0"/>
              <a:t> en quelques chiffres</a:t>
            </a:r>
            <a:endParaRPr lang="fr-FR" sz="3200" dirty="0"/>
          </a:p>
        </p:txBody>
      </p:sp>
      <p:sp>
        <p:nvSpPr>
          <p:cNvPr id="10" name="Rectangle 9">
            <a:extLst>
              <a:ext uri="{FF2B5EF4-FFF2-40B4-BE49-F238E27FC236}">
                <a16:creationId xmlns:a16="http://schemas.microsoft.com/office/drawing/2014/main" id="{2E2BECBB-7D51-72B9-C3CB-520CDBD41CA0}"/>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7" name="Groupe 16">
            <a:extLst>
              <a:ext uri="{FF2B5EF4-FFF2-40B4-BE49-F238E27FC236}">
                <a16:creationId xmlns:a16="http://schemas.microsoft.com/office/drawing/2014/main" id="{71A78036-A19C-B047-6CF0-43BD6016BEDB}"/>
              </a:ext>
            </a:extLst>
          </p:cNvPr>
          <p:cNvGrpSpPr/>
          <p:nvPr/>
        </p:nvGrpSpPr>
        <p:grpSpPr>
          <a:xfrm>
            <a:off x="5905582" y="1508115"/>
            <a:ext cx="5456640" cy="4775587"/>
            <a:chOff x="5829300" y="1495425"/>
            <a:chExt cx="5713771" cy="5000625"/>
          </a:xfrm>
        </p:grpSpPr>
        <p:pic>
          <p:nvPicPr>
            <p:cNvPr id="2050" name="Picture 2">
              <a:extLst>
                <a:ext uri="{FF2B5EF4-FFF2-40B4-BE49-F238E27FC236}">
                  <a16:creationId xmlns:a16="http://schemas.microsoft.com/office/drawing/2014/main" id="{F61C4555-7F33-0731-52A5-18B3042B0D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9574" r="80893" b="18965"/>
            <a:stretch>
              <a:fillRect/>
            </a:stretch>
          </p:blipFill>
          <p:spPr bwMode="auto">
            <a:xfrm>
              <a:off x="8124795" y="5407510"/>
              <a:ext cx="1733607" cy="97357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C4841883-826A-6CD3-FC9A-B96894E6F7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865" r="3550" b="9298"/>
            <a:stretch>
              <a:fillRect/>
            </a:stretch>
          </p:blipFill>
          <p:spPr bwMode="auto">
            <a:xfrm>
              <a:off x="5989595" y="1636134"/>
              <a:ext cx="5553476" cy="3726442"/>
            </a:xfrm>
            <a:prstGeom prst="rect">
              <a:avLst/>
            </a:prstGeom>
            <a:noFill/>
            <a:extLst>
              <a:ext uri="{909E8E84-426E-40DD-AFC4-6F175D3DCCD1}">
                <a14:hiddenFill xmlns:a14="http://schemas.microsoft.com/office/drawing/2010/main">
                  <a:solidFill>
                    <a:srgbClr val="FFFFFF"/>
                  </a:solidFill>
                </a14:hiddenFill>
              </a:ext>
            </a:extLst>
          </p:spPr>
        </p:pic>
        <p:sp>
          <p:nvSpPr>
            <p:cNvPr id="14" name="Cadre 13">
              <a:extLst>
                <a:ext uri="{FF2B5EF4-FFF2-40B4-BE49-F238E27FC236}">
                  <a16:creationId xmlns:a16="http://schemas.microsoft.com/office/drawing/2014/main" id="{DDE27DDE-3B14-914C-BF5A-3CC61D6E858D}"/>
                </a:ext>
              </a:extLst>
            </p:cNvPr>
            <p:cNvSpPr/>
            <p:nvPr/>
          </p:nvSpPr>
          <p:spPr>
            <a:xfrm>
              <a:off x="5829300" y="1495425"/>
              <a:ext cx="5713771" cy="5000625"/>
            </a:xfrm>
            <a:prstGeom prst="frame">
              <a:avLst>
                <a:gd name="adj1" fmla="val 1343"/>
              </a:avLst>
            </a:prstGeom>
            <a:gradFill>
              <a:gsLst>
                <a:gs pos="46000">
                  <a:schemeClr val="bg1"/>
                </a:gs>
                <a:gs pos="0">
                  <a:srgbClr val="F28B7A"/>
                </a:gs>
                <a:gs pos="100000">
                  <a:srgbClr val="F28B7A"/>
                </a:gs>
                <a:gs pos="54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pic>
          <p:nvPicPr>
            <p:cNvPr id="16" name="Picture 2">
              <a:extLst>
                <a:ext uri="{FF2B5EF4-FFF2-40B4-BE49-F238E27FC236}">
                  <a16:creationId xmlns:a16="http://schemas.microsoft.com/office/drawing/2014/main" id="{CDC70E3E-D637-4FF8-E506-DABF56341B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276" r="74150" b="40733"/>
            <a:stretch>
              <a:fillRect/>
            </a:stretch>
          </p:blipFill>
          <p:spPr bwMode="auto">
            <a:xfrm>
              <a:off x="5989594" y="5059769"/>
              <a:ext cx="2266951" cy="113966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a:extLst>
              <a:ext uri="{FF2B5EF4-FFF2-40B4-BE49-F238E27FC236}">
                <a16:creationId xmlns:a16="http://schemas.microsoft.com/office/drawing/2014/main" id="{F6ECA690-6D12-019C-8C91-67546BCCD557}"/>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4" name="Slide Number Placeholder 6">
            <a:extLst>
              <a:ext uri="{FF2B5EF4-FFF2-40B4-BE49-F238E27FC236}">
                <a16:creationId xmlns:a16="http://schemas.microsoft.com/office/drawing/2014/main" id="{60720270-6ED3-30C4-90A9-D4521FFE9439}"/>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7</a:t>
            </a:fld>
            <a:endParaRPr lang="en-GB" sz="1350" b="1" spc="80" noProof="0" dirty="0">
              <a:solidFill>
                <a:srgbClr val="F07D6A"/>
              </a:solidFill>
            </a:endParaRPr>
          </a:p>
        </p:txBody>
      </p:sp>
    </p:spTree>
    <p:extLst>
      <p:ext uri="{BB962C8B-B14F-4D97-AF65-F5344CB8AC3E}">
        <p14:creationId xmlns:p14="http://schemas.microsoft.com/office/powerpoint/2010/main" val="1451146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1D28CD9-D795-1340-D13E-52AAD6D99D2A}"/>
              </a:ext>
            </a:extLst>
          </p:cNvPr>
          <p:cNvSpPr txBox="1"/>
          <p:nvPr/>
        </p:nvSpPr>
        <p:spPr>
          <a:xfrm>
            <a:off x="768643" y="223637"/>
            <a:ext cx="10654708" cy="584775"/>
          </a:xfrm>
          <a:prstGeom prst="rect">
            <a:avLst/>
          </a:prstGeom>
          <a:noFill/>
        </p:spPr>
        <p:txBody>
          <a:bodyPr wrap="square" lIns="91440" tIns="45720" rIns="91440" bIns="45720" anchor="t">
            <a:spAutoFit/>
          </a:bodyPr>
          <a:lstStyle/>
          <a:p>
            <a:pPr algn="ctr"/>
            <a:r>
              <a:rPr lang="fr-FR" sz="3200" b="1" dirty="0"/>
              <a:t>Un marché du gaz naturel liquéfié en plein essor (1/2)</a:t>
            </a:r>
          </a:p>
        </p:txBody>
      </p:sp>
      <p:sp>
        <p:nvSpPr>
          <p:cNvPr id="8" name="Rectangle 7">
            <a:extLst>
              <a:ext uri="{FF2B5EF4-FFF2-40B4-BE49-F238E27FC236}">
                <a16:creationId xmlns:a16="http://schemas.microsoft.com/office/drawing/2014/main" id="{6CD90489-C832-235D-57FF-8D64A9A37304}"/>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a:extLst>
              <a:ext uri="{FF2B5EF4-FFF2-40B4-BE49-F238E27FC236}">
                <a16:creationId xmlns:a16="http://schemas.microsoft.com/office/drawing/2014/main" id="{5498A57D-BCAE-A6B5-37AC-9730CF5F03BB}"/>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1" name="Slide Number Placeholder 6">
            <a:extLst>
              <a:ext uri="{FF2B5EF4-FFF2-40B4-BE49-F238E27FC236}">
                <a16:creationId xmlns:a16="http://schemas.microsoft.com/office/drawing/2014/main" id="{B7E35E46-D053-A901-2ADB-13F3B38636C0}"/>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8</a:t>
            </a:fld>
            <a:endParaRPr lang="en-GB" sz="1350" b="1" spc="80" noProof="0" dirty="0">
              <a:solidFill>
                <a:srgbClr val="F07D6A"/>
              </a:solidFill>
            </a:endParaRPr>
          </a:p>
        </p:txBody>
      </p:sp>
      <p:sp>
        <p:nvSpPr>
          <p:cNvPr id="23" name="ZoneTexte 22">
            <a:extLst>
              <a:ext uri="{FF2B5EF4-FFF2-40B4-BE49-F238E27FC236}">
                <a16:creationId xmlns:a16="http://schemas.microsoft.com/office/drawing/2014/main" id="{DD17ABBF-D9B7-088F-B8EF-92C332BB0917}"/>
              </a:ext>
            </a:extLst>
          </p:cNvPr>
          <p:cNvSpPr txBox="1"/>
          <p:nvPr/>
        </p:nvSpPr>
        <p:spPr>
          <a:xfrm>
            <a:off x="728627" y="1370367"/>
            <a:ext cx="10734741" cy="1015663"/>
          </a:xfrm>
          <a:prstGeom prst="rect">
            <a:avLst/>
          </a:prstGeom>
          <a:noFill/>
        </p:spPr>
        <p:txBody>
          <a:bodyPr wrap="square">
            <a:spAutoFit/>
          </a:bodyPr>
          <a:lstStyle/>
          <a:p>
            <a:pPr algn="just"/>
            <a:r>
              <a:rPr lang="fr-FR" sz="2000" dirty="0"/>
              <a:t>Le gaz naturel liquéfié (GNL) est du gaz refroidi à –162 °C pour être transporté sous forme liquide principalement par navires méthaniers. Il permet de connecter des producteurs et consommateurs éloignés, ouvrant la voie à un marché mondial du gaz.</a:t>
            </a:r>
          </a:p>
        </p:txBody>
      </p:sp>
      <p:sp>
        <p:nvSpPr>
          <p:cNvPr id="25" name="ZoneTexte 24">
            <a:extLst>
              <a:ext uri="{FF2B5EF4-FFF2-40B4-BE49-F238E27FC236}">
                <a16:creationId xmlns:a16="http://schemas.microsoft.com/office/drawing/2014/main" id="{2BA3FD11-F0AF-C9FA-8AB9-DD342B41FE71}"/>
              </a:ext>
            </a:extLst>
          </p:cNvPr>
          <p:cNvSpPr txBox="1"/>
          <p:nvPr/>
        </p:nvSpPr>
        <p:spPr>
          <a:xfrm>
            <a:off x="728627" y="3045218"/>
            <a:ext cx="5680648" cy="2708434"/>
          </a:xfrm>
          <a:prstGeom prst="rect">
            <a:avLst/>
          </a:prstGeom>
          <a:noFill/>
        </p:spPr>
        <p:txBody>
          <a:bodyPr wrap="square" lIns="91440" tIns="45720" rIns="91440" bIns="45720" anchor="t">
            <a:spAutoFit/>
          </a:bodyPr>
          <a:lstStyle/>
          <a:p>
            <a:pPr algn="just"/>
            <a:r>
              <a:rPr lang="fr-FR" sz="2000" dirty="0"/>
              <a:t>Depuis la crise énergétique marquée par la chute des importations russes après l’invasion de l’Ukraine, l’Europe s’est massivement tournée vers le gaz naturel liquéfié GNL pour sécuriser son approvisionnement.</a:t>
            </a:r>
          </a:p>
          <a:p>
            <a:pPr algn="just"/>
            <a:endParaRPr lang="fr-FR" sz="1000" dirty="0"/>
          </a:p>
          <a:p>
            <a:pPr algn="just"/>
            <a:r>
              <a:rPr lang="fr-FR" sz="2000" dirty="0"/>
              <a:t>En 2024, l’UE est devenue le premier client mondial du GNL américain, recevant 53 % des exportations des États-Unis.</a:t>
            </a:r>
            <a:endParaRPr lang="fr-BE" sz="2000" dirty="0"/>
          </a:p>
        </p:txBody>
      </p:sp>
      <p:grpSp>
        <p:nvGrpSpPr>
          <p:cNvPr id="53" name="Groupe 52">
            <a:extLst>
              <a:ext uri="{FF2B5EF4-FFF2-40B4-BE49-F238E27FC236}">
                <a16:creationId xmlns:a16="http://schemas.microsoft.com/office/drawing/2014/main" id="{7B372A1F-B4CF-4069-D24A-00985F264EAA}"/>
              </a:ext>
            </a:extLst>
          </p:cNvPr>
          <p:cNvGrpSpPr/>
          <p:nvPr/>
        </p:nvGrpSpPr>
        <p:grpSpPr>
          <a:xfrm>
            <a:off x="6870055" y="2664828"/>
            <a:ext cx="4523221" cy="3575349"/>
            <a:chOff x="6308893" y="2637411"/>
            <a:chExt cx="4523221" cy="3575349"/>
          </a:xfrm>
        </p:grpSpPr>
        <p:grpSp>
          <p:nvGrpSpPr>
            <p:cNvPr id="50" name="Groupe 49">
              <a:extLst>
                <a:ext uri="{FF2B5EF4-FFF2-40B4-BE49-F238E27FC236}">
                  <a16:creationId xmlns:a16="http://schemas.microsoft.com/office/drawing/2014/main" id="{5459A5F7-8533-6AEA-EFDD-6A34111A59F0}"/>
                </a:ext>
              </a:extLst>
            </p:cNvPr>
            <p:cNvGrpSpPr/>
            <p:nvPr/>
          </p:nvGrpSpPr>
          <p:grpSpPr>
            <a:xfrm>
              <a:off x="6308893" y="2637411"/>
              <a:ext cx="4523221" cy="3575349"/>
              <a:chOff x="6272022" y="2535785"/>
              <a:chExt cx="4523221" cy="3575349"/>
            </a:xfrm>
          </p:grpSpPr>
          <p:grpSp>
            <p:nvGrpSpPr>
              <p:cNvPr id="35" name="Groupe 34">
                <a:extLst>
                  <a:ext uri="{FF2B5EF4-FFF2-40B4-BE49-F238E27FC236}">
                    <a16:creationId xmlns:a16="http://schemas.microsoft.com/office/drawing/2014/main" id="{ABDF6AB9-D132-D953-9816-1D7268D5DDE1}"/>
                  </a:ext>
                </a:extLst>
              </p:cNvPr>
              <p:cNvGrpSpPr/>
              <p:nvPr/>
            </p:nvGrpSpPr>
            <p:grpSpPr>
              <a:xfrm>
                <a:off x="6460104" y="3013414"/>
                <a:ext cx="4158868" cy="2962697"/>
                <a:chOff x="5657727" y="1574417"/>
                <a:chExt cx="5827699" cy="4151541"/>
              </a:xfrm>
            </p:grpSpPr>
            <p:pic>
              <p:nvPicPr>
                <p:cNvPr id="36" name="Picture 10" descr="A graph of different colored bars&#10;&#10;Description automatically generated">
                  <a:extLst>
                    <a:ext uri="{FF2B5EF4-FFF2-40B4-BE49-F238E27FC236}">
                      <a16:creationId xmlns:a16="http://schemas.microsoft.com/office/drawing/2014/main" id="{780A06F6-B26F-2296-8571-642C4337F38D}"/>
                    </a:ext>
                  </a:extLst>
                </p:cNvPr>
                <p:cNvPicPr>
                  <a:picLocks noChangeAspect="1"/>
                </p:cNvPicPr>
                <p:nvPr/>
              </p:nvPicPr>
              <p:blipFill>
                <a:blip r:embed="rId2"/>
                <a:srcRect l="3679" b="18051"/>
                <a:stretch/>
              </p:blipFill>
              <p:spPr>
                <a:xfrm>
                  <a:off x="5657727" y="1574417"/>
                  <a:ext cx="5827699" cy="3613809"/>
                </a:xfrm>
                <a:prstGeom prst="rect">
                  <a:avLst/>
                </a:prstGeom>
              </p:spPr>
            </p:pic>
            <p:pic>
              <p:nvPicPr>
                <p:cNvPr id="38" name="Picture 10" descr="A graph of different colored bars&#10;&#10;Description automatically generated">
                  <a:extLst>
                    <a:ext uri="{FF2B5EF4-FFF2-40B4-BE49-F238E27FC236}">
                      <a16:creationId xmlns:a16="http://schemas.microsoft.com/office/drawing/2014/main" id="{3BC9B5C6-D3DA-60F9-2653-4DFC5F8B7F2B}"/>
                    </a:ext>
                  </a:extLst>
                </p:cNvPr>
                <p:cNvPicPr>
                  <a:picLocks noChangeAspect="1"/>
                </p:cNvPicPr>
                <p:nvPr/>
              </p:nvPicPr>
              <p:blipFill>
                <a:blip r:embed="rId2"/>
                <a:srcRect t="84710" r="68846" b="9358"/>
                <a:stretch/>
              </p:blipFill>
              <p:spPr>
                <a:xfrm>
                  <a:off x="7629097" y="5134906"/>
                  <a:ext cx="1884957" cy="261610"/>
                </a:xfrm>
                <a:prstGeom prst="rect">
                  <a:avLst/>
                </a:prstGeom>
              </p:spPr>
            </p:pic>
            <p:grpSp>
              <p:nvGrpSpPr>
                <p:cNvPr id="39" name="Groupe 38">
                  <a:extLst>
                    <a:ext uri="{FF2B5EF4-FFF2-40B4-BE49-F238E27FC236}">
                      <a16:creationId xmlns:a16="http://schemas.microsoft.com/office/drawing/2014/main" id="{E8C20FD9-C974-CCB4-6C00-479851BE538A}"/>
                    </a:ext>
                  </a:extLst>
                </p:cNvPr>
                <p:cNvGrpSpPr/>
                <p:nvPr/>
              </p:nvGrpSpPr>
              <p:grpSpPr>
                <a:xfrm>
                  <a:off x="6036448" y="5380657"/>
                  <a:ext cx="4698610" cy="345301"/>
                  <a:chOff x="6095999" y="5512042"/>
                  <a:chExt cx="4698610" cy="345301"/>
                </a:xfrm>
              </p:grpSpPr>
              <p:pic>
                <p:nvPicPr>
                  <p:cNvPr id="40" name="Picture 10" descr="A graph of different colored bars&#10;&#10;Description automatically generated">
                    <a:extLst>
                      <a:ext uri="{FF2B5EF4-FFF2-40B4-BE49-F238E27FC236}">
                        <a16:creationId xmlns:a16="http://schemas.microsoft.com/office/drawing/2014/main" id="{3A68F521-BC6B-5A0E-525C-3173480E540B}"/>
                      </a:ext>
                    </a:extLst>
                  </p:cNvPr>
                  <p:cNvPicPr>
                    <a:picLocks noChangeAspect="1"/>
                  </p:cNvPicPr>
                  <p:nvPr/>
                </p:nvPicPr>
                <p:blipFill>
                  <a:blip r:embed="rId2"/>
                  <a:srcRect l="29570" t="84528" r="3285" b="7867"/>
                  <a:stretch/>
                </p:blipFill>
                <p:spPr>
                  <a:xfrm>
                    <a:off x="6095999" y="5521983"/>
                    <a:ext cx="4062507" cy="335360"/>
                  </a:xfrm>
                  <a:prstGeom prst="rect">
                    <a:avLst/>
                  </a:prstGeom>
                </p:spPr>
              </p:pic>
              <p:pic>
                <p:nvPicPr>
                  <p:cNvPr id="41" name="Picture 10" descr="A graph of different colored bars&#10;&#10;Description automatically generated">
                    <a:extLst>
                      <a:ext uri="{FF2B5EF4-FFF2-40B4-BE49-F238E27FC236}">
                        <a16:creationId xmlns:a16="http://schemas.microsoft.com/office/drawing/2014/main" id="{07273D49-67AE-42BA-DDC8-933C4A0226D7}"/>
                      </a:ext>
                    </a:extLst>
                  </p:cNvPr>
                  <p:cNvPicPr>
                    <a:picLocks noChangeAspect="1"/>
                  </p:cNvPicPr>
                  <p:nvPr/>
                </p:nvPicPr>
                <p:blipFill>
                  <a:blip r:embed="rId2"/>
                  <a:srcRect l="45862" t="90565" r="44629" b="2324"/>
                  <a:stretch/>
                </p:blipFill>
                <p:spPr>
                  <a:xfrm>
                    <a:off x="10219282" y="5512042"/>
                    <a:ext cx="575327" cy="313562"/>
                  </a:xfrm>
                  <a:prstGeom prst="rect">
                    <a:avLst/>
                  </a:prstGeom>
                </p:spPr>
              </p:pic>
            </p:grpSp>
          </p:grpSp>
          <p:sp>
            <p:nvSpPr>
              <p:cNvPr id="49" name="Cadre 48">
                <a:extLst>
                  <a:ext uri="{FF2B5EF4-FFF2-40B4-BE49-F238E27FC236}">
                    <a16:creationId xmlns:a16="http://schemas.microsoft.com/office/drawing/2014/main" id="{7274BBBF-D5AE-D4C4-96B1-95881EB2DAB5}"/>
                  </a:ext>
                </a:extLst>
              </p:cNvPr>
              <p:cNvSpPr/>
              <p:nvPr/>
            </p:nvSpPr>
            <p:spPr>
              <a:xfrm>
                <a:off x="6272022" y="2535785"/>
                <a:ext cx="4523221" cy="3575349"/>
              </a:xfrm>
              <a:prstGeom prst="frame">
                <a:avLst>
                  <a:gd name="adj1" fmla="val 1796"/>
                </a:avLst>
              </a:prstGeom>
              <a:gradFill>
                <a:gsLst>
                  <a:gs pos="44000">
                    <a:schemeClr val="bg1"/>
                  </a:gs>
                  <a:gs pos="0">
                    <a:srgbClr val="F28B7A"/>
                  </a:gs>
                  <a:gs pos="100000">
                    <a:srgbClr val="F28B7A"/>
                  </a:gs>
                  <a:gs pos="56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52" name="ZoneTexte 51">
              <a:extLst>
                <a:ext uri="{FF2B5EF4-FFF2-40B4-BE49-F238E27FC236}">
                  <a16:creationId xmlns:a16="http://schemas.microsoft.com/office/drawing/2014/main" id="{082AAAFF-4D4A-E196-8E88-350117C8FC63}"/>
                </a:ext>
              </a:extLst>
            </p:cNvPr>
            <p:cNvSpPr txBox="1"/>
            <p:nvPr/>
          </p:nvSpPr>
          <p:spPr>
            <a:xfrm>
              <a:off x="6511500" y="2742653"/>
              <a:ext cx="4158868" cy="430887"/>
            </a:xfrm>
            <a:prstGeom prst="rect">
              <a:avLst/>
            </a:prstGeom>
            <a:noFill/>
          </p:spPr>
          <p:txBody>
            <a:bodyPr wrap="square">
              <a:spAutoFit/>
            </a:bodyPr>
            <a:lstStyle/>
            <a:p>
              <a:pPr algn="just"/>
              <a:r>
                <a:rPr lang="fr-FR" sz="1100" dirty="0"/>
                <a:t>Importations de gaz naturel en millions de mètres cubes pour la consommation européenne</a:t>
              </a:r>
              <a:r>
                <a:rPr lang="fr-FR" sz="1100" baseline="30000" dirty="0"/>
                <a:t>[1]</a:t>
              </a:r>
              <a:r>
                <a:rPr lang="fr-FR" sz="1100" dirty="0"/>
                <a:t>.</a:t>
              </a:r>
              <a:endParaRPr lang="en-GB" sz="1100" baseline="30000" dirty="0"/>
            </a:p>
          </p:txBody>
        </p:sp>
      </p:grpSp>
      <p:sp>
        <p:nvSpPr>
          <p:cNvPr id="55" name="ZoneTexte 54">
            <a:extLst>
              <a:ext uri="{FF2B5EF4-FFF2-40B4-BE49-F238E27FC236}">
                <a16:creationId xmlns:a16="http://schemas.microsoft.com/office/drawing/2014/main" id="{B39F3A69-372B-4E75-5E22-97AAC9A4F536}"/>
              </a:ext>
            </a:extLst>
          </p:cNvPr>
          <p:cNvSpPr txBox="1"/>
          <p:nvPr/>
        </p:nvSpPr>
        <p:spPr>
          <a:xfrm>
            <a:off x="0" y="6559686"/>
            <a:ext cx="6594822" cy="246221"/>
          </a:xfrm>
          <a:prstGeom prst="rect">
            <a:avLst/>
          </a:prstGeom>
          <a:noFill/>
        </p:spPr>
        <p:txBody>
          <a:bodyPr wrap="square">
            <a:spAutoFit/>
          </a:bodyPr>
          <a:lstStyle/>
          <a:p>
            <a:r>
              <a:rPr lang="en-US" sz="1000" b="0" dirty="0">
                <a:solidFill>
                  <a:srgbClr val="05103E"/>
                </a:solidFill>
                <a:effectLst/>
                <a:latin typeface="+mj-lt"/>
              </a:rPr>
              <a:t>[1] </a:t>
            </a:r>
            <a:r>
              <a:rPr lang="en-US" sz="1000" b="0" dirty="0">
                <a:solidFill>
                  <a:srgbClr val="05103E"/>
                </a:solidFill>
                <a:effectLst/>
                <a:latin typeface="+mj-lt"/>
                <a:hlinkClick r:id="rId3"/>
              </a:rPr>
              <a:t>European natural gas imports. (2025, 3 </a:t>
            </a:r>
            <a:r>
              <a:rPr lang="en-US" sz="1000" b="0" dirty="0" err="1">
                <a:solidFill>
                  <a:srgbClr val="05103E"/>
                </a:solidFill>
                <a:effectLst/>
                <a:latin typeface="+mj-lt"/>
                <a:hlinkClick r:id="rId3"/>
              </a:rPr>
              <a:t>Septembre</a:t>
            </a:r>
            <a:r>
              <a:rPr lang="en-US" sz="1000" b="0" dirty="0">
                <a:solidFill>
                  <a:srgbClr val="05103E"/>
                </a:solidFill>
                <a:effectLst/>
                <a:latin typeface="+mj-lt"/>
                <a:hlinkClick r:id="rId3"/>
              </a:rPr>
              <a:t>). </a:t>
            </a:r>
            <a:r>
              <a:rPr lang="en-US" sz="1000" b="0" i="1" dirty="0">
                <a:solidFill>
                  <a:srgbClr val="05103E"/>
                </a:solidFill>
                <a:effectLst/>
                <a:latin typeface="+mj-lt"/>
                <a:hlinkClick r:id="rId3"/>
              </a:rPr>
              <a:t>Bruegel | the Brussels-based economic Think Tank</a:t>
            </a:r>
            <a:r>
              <a:rPr lang="en-US" sz="1000" b="0" dirty="0">
                <a:solidFill>
                  <a:srgbClr val="05103E"/>
                </a:solidFill>
                <a:effectLst/>
                <a:latin typeface="+mj-lt"/>
                <a:hlinkClick r:id="rId3"/>
              </a:rPr>
              <a:t>.</a:t>
            </a:r>
            <a:endParaRPr lang="fr-BE" sz="1000" dirty="0"/>
          </a:p>
        </p:txBody>
      </p:sp>
    </p:spTree>
    <p:extLst>
      <p:ext uri="{BB962C8B-B14F-4D97-AF65-F5344CB8AC3E}">
        <p14:creationId xmlns:p14="http://schemas.microsoft.com/office/powerpoint/2010/main" val="2858772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29F0B9B-4E26-368F-346C-8111B7258145}"/>
              </a:ext>
            </a:extLst>
          </p:cNvPr>
          <p:cNvSpPr txBox="1"/>
          <p:nvPr/>
        </p:nvSpPr>
        <p:spPr>
          <a:xfrm>
            <a:off x="843169" y="1371808"/>
            <a:ext cx="10314048" cy="1785104"/>
          </a:xfrm>
          <a:prstGeom prst="rect">
            <a:avLst/>
          </a:prstGeom>
          <a:noFill/>
        </p:spPr>
        <p:txBody>
          <a:bodyPr wrap="square" lIns="91440" tIns="45720" rIns="91440" bIns="45720" anchor="t">
            <a:spAutoFit/>
          </a:bodyPr>
          <a:lstStyle/>
          <a:p>
            <a:pPr algn="just"/>
            <a:r>
              <a:rPr lang="fr-FR" sz="2000" dirty="0"/>
              <a:t>De nombreux pays ont des projets ambitieux en matière de LNG. On peut citer :</a:t>
            </a:r>
          </a:p>
          <a:p>
            <a:pPr algn="just"/>
            <a:endParaRPr lang="fr-FR" sz="500" dirty="0"/>
          </a:p>
          <a:p>
            <a:pPr marL="400050" indent="-400050" algn="just">
              <a:buAutoNum type="romanLcParenBoth"/>
            </a:pPr>
            <a:r>
              <a:rPr lang="fr-FR" sz="2000" dirty="0"/>
              <a:t>Le </a:t>
            </a:r>
            <a:r>
              <a:rPr lang="fr-FR" sz="2000" b="1" dirty="0">
                <a:solidFill>
                  <a:srgbClr val="EC5940"/>
                </a:solidFill>
              </a:rPr>
              <a:t>Qatar</a:t>
            </a:r>
            <a:r>
              <a:rPr lang="fr-FR" sz="2000" dirty="0"/>
              <a:t>, dont le coût de production figure parmi les plus bas au monde (pouvant descendre jusqu’à 1 €/MWh) ;</a:t>
            </a:r>
          </a:p>
          <a:p>
            <a:pPr marL="400050" indent="-400050" algn="just">
              <a:buAutoNum type="romanLcParenBoth"/>
            </a:pPr>
            <a:endParaRPr lang="fr-FR" sz="500" dirty="0"/>
          </a:p>
          <a:p>
            <a:pPr marL="400050" indent="-400050" algn="just">
              <a:buAutoNum type="romanLcParenBoth"/>
            </a:pPr>
            <a:r>
              <a:rPr lang="fr-FR" sz="2000" dirty="0"/>
              <a:t>Le </a:t>
            </a:r>
            <a:r>
              <a:rPr lang="fr-FR" sz="2000" b="1" dirty="0">
                <a:solidFill>
                  <a:srgbClr val="EC5940"/>
                </a:solidFill>
              </a:rPr>
              <a:t>Mozambique</a:t>
            </a:r>
            <a:r>
              <a:rPr lang="fr-FR" sz="2000" dirty="0"/>
              <a:t>, où </a:t>
            </a:r>
            <a:r>
              <a:rPr lang="fr-FR" sz="2000" dirty="0" err="1"/>
              <a:t>TotalEnergies</a:t>
            </a:r>
            <a:r>
              <a:rPr lang="fr-FR" sz="2000" dirty="0"/>
              <a:t> a investi dans un projet avec un coût de production estimé à environ 15 €/MWh.</a:t>
            </a:r>
          </a:p>
        </p:txBody>
      </p:sp>
      <p:sp>
        <p:nvSpPr>
          <p:cNvPr id="7" name="ZoneTexte 6">
            <a:extLst>
              <a:ext uri="{FF2B5EF4-FFF2-40B4-BE49-F238E27FC236}">
                <a16:creationId xmlns:a16="http://schemas.microsoft.com/office/drawing/2014/main" id="{4B5AFC8A-0396-CB4C-B143-54188049050A}"/>
              </a:ext>
            </a:extLst>
          </p:cNvPr>
          <p:cNvSpPr txBox="1"/>
          <p:nvPr/>
        </p:nvSpPr>
        <p:spPr>
          <a:xfrm>
            <a:off x="651640" y="234195"/>
            <a:ext cx="10888716" cy="584775"/>
          </a:xfrm>
          <a:prstGeom prst="rect">
            <a:avLst/>
          </a:prstGeom>
          <a:noFill/>
        </p:spPr>
        <p:txBody>
          <a:bodyPr wrap="square">
            <a:spAutoFit/>
          </a:bodyPr>
          <a:lstStyle/>
          <a:p>
            <a:pPr algn="ctr"/>
            <a:r>
              <a:rPr lang="fr-FR" sz="3200" b="1" dirty="0"/>
              <a:t>Un marché du gaz </a:t>
            </a:r>
            <a:r>
              <a:rPr lang="fr-FR" sz="3200" b="1"/>
              <a:t>naturel liquéfié en plein essor</a:t>
            </a:r>
            <a:r>
              <a:rPr lang="fr-FR" sz="3200" b="1" dirty="0"/>
              <a:t> (2/2)</a:t>
            </a:r>
          </a:p>
        </p:txBody>
      </p:sp>
      <p:sp>
        <p:nvSpPr>
          <p:cNvPr id="8" name="Rectangle 7">
            <a:extLst>
              <a:ext uri="{FF2B5EF4-FFF2-40B4-BE49-F238E27FC236}">
                <a16:creationId xmlns:a16="http://schemas.microsoft.com/office/drawing/2014/main" id="{6DC1ED9B-B370-655C-E0FD-3C6FAA7E18F0}"/>
              </a:ext>
            </a:extLst>
          </p:cNvPr>
          <p:cNvSpPr/>
          <p:nvPr/>
        </p:nvSpPr>
        <p:spPr>
          <a:xfrm>
            <a:off x="305572" y="882646"/>
            <a:ext cx="11580856" cy="98048"/>
          </a:xfrm>
          <a:prstGeom prst="rect">
            <a:avLst/>
          </a:prstGeom>
          <a:gradFill>
            <a:gsLst>
              <a:gs pos="0">
                <a:schemeClr val="bg1"/>
              </a:gs>
              <a:gs pos="50000">
                <a:srgbClr val="F28B7A"/>
              </a:gs>
              <a:gs pos="100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id="{30909924-C182-E684-4799-3867B23B78D5}"/>
              </a:ext>
            </a:extLst>
          </p:cNvPr>
          <p:cNvSpPr txBox="1"/>
          <p:nvPr/>
        </p:nvSpPr>
        <p:spPr>
          <a:xfrm>
            <a:off x="1256032" y="3613498"/>
            <a:ext cx="5335869" cy="2400657"/>
          </a:xfrm>
          <a:prstGeom prst="rect">
            <a:avLst/>
          </a:prstGeom>
          <a:noFill/>
        </p:spPr>
        <p:txBody>
          <a:bodyPr wrap="square">
            <a:spAutoFit/>
          </a:bodyPr>
          <a:lstStyle/>
          <a:p>
            <a:pPr algn="just"/>
            <a:r>
              <a:rPr lang="fr-FR" sz="2000" dirty="0"/>
              <a:t>L’Europe cherche également à relancer une partie de sa production domestique de gaz.</a:t>
            </a:r>
          </a:p>
          <a:p>
            <a:pPr algn="just"/>
            <a:endParaRPr lang="fr-FR" sz="1000" dirty="0"/>
          </a:p>
          <a:p>
            <a:pPr algn="just"/>
            <a:r>
              <a:rPr lang="fr-FR" sz="2000" dirty="0"/>
              <a:t>En avril 2025, les </a:t>
            </a:r>
            <a:r>
              <a:rPr lang="fr-FR" sz="2000" b="1" dirty="0">
                <a:solidFill>
                  <a:srgbClr val="EC5940"/>
                </a:solidFill>
              </a:rPr>
              <a:t>Pays-Bas</a:t>
            </a:r>
            <a:r>
              <a:rPr lang="fr-FR" sz="2000" dirty="0"/>
              <a:t> ont rouvert la production gazière dans leur zone maritime, avec jusqu’à 100 milliards de m³ de réserves exploitables, soit l’équivalent d’environ 1 100 TWh</a:t>
            </a:r>
            <a:r>
              <a:rPr lang="fr-FR" sz="2000" baseline="30000" dirty="0"/>
              <a:t>[1]</a:t>
            </a:r>
            <a:r>
              <a:rPr lang="fr-FR" sz="2000" dirty="0"/>
              <a:t>.</a:t>
            </a:r>
            <a:endParaRPr lang="fr-BE" sz="2000" dirty="0"/>
          </a:p>
        </p:txBody>
      </p:sp>
      <p:sp>
        <p:nvSpPr>
          <p:cNvPr id="12" name="ZoneTexte 11">
            <a:extLst>
              <a:ext uri="{FF2B5EF4-FFF2-40B4-BE49-F238E27FC236}">
                <a16:creationId xmlns:a16="http://schemas.microsoft.com/office/drawing/2014/main" id="{CB04492D-3706-4B59-1711-66A94967CB4C}"/>
              </a:ext>
            </a:extLst>
          </p:cNvPr>
          <p:cNvSpPr txBox="1"/>
          <p:nvPr/>
        </p:nvSpPr>
        <p:spPr>
          <a:xfrm>
            <a:off x="0" y="6543600"/>
            <a:ext cx="8060720" cy="246221"/>
          </a:xfrm>
          <a:prstGeom prst="rect">
            <a:avLst/>
          </a:prstGeom>
          <a:noFill/>
        </p:spPr>
        <p:txBody>
          <a:bodyPr wrap="square">
            <a:spAutoFit/>
          </a:bodyPr>
          <a:lstStyle/>
          <a:p>
            <a:r>
              <a:rPr lang="fr-FR" sz="1000" dirty="0"/>
              <a:t>[1] Cela correspond à environ un tiers de la consommation annuelle de gaz de l’Union européenne (3 500 TWh par an).</a:t>
            </a:r>
            <a:endParaRPr lang="fr-BE" sz="1000" dirty="0"/>
          </a:p>
        </p:txBody>
      </p:sp>
      <p:grpSp>
        <p:nvGrpSpPr>
          <p:cNvPr id="26" name="Groupe 25">
            <a:extLst>
              <a:ext uri="{FF2B5EF4-FFF2-40B4-BE49-F238E27FC236}">
                <a16:creationId xmlns:a16="http://schemas.microsoft.com/office/drawing/2014/main" id="{641A9CF0-0B01-7D38-B0DD-553134D70B43}"/>
              </a:ext>
            </a:extLst>
          </p:cNvPr>
          <p:cNvGrpSpPr/>
          <p:nvPr/>
        </p:nvGrpSpPr>
        <p:grpSpPr>
          <a:xfrm>
            <a:off x="7242312" y="3347883"/>
            <a:ext cx="3693652" cy="2829143"/>
            <a:chOff x="7360265" y="3296265"/>
            <a:chExt cx="3693652" cy="2829143"/>
          </a:xfrm>
        </p:grpSpPr>
        <p:pic>
          <p:nvPicPr>
            <p:cNvPr id="22" name="Image 21">
              <a:extLst>
                <a:ext uri="{FF2B5EF4-FFF2-40B4-BE49-F238E27FC236}">
                  <a16:creationId xmlns:a16="http://schemas.microsoft.com/office/drawing/2014/main" id="{030019AF-E0F0-2409-FFD5-7067C73BAC8E}"/>
                </a:ext>
              </a:extLst>
            </p:cNvPr>
            <p:cNvPicPr>
              <a:picLocks noChangeAspect="1"/>
            </p:cNvPicPr>
            <p:nvPr/>
          </p:nvPicPr>
          <p:blipFill>
            <a:blip r:embed="rId2"/>
            <a:srcRect l="21480" r="1755" b="20885"/>
            <a:stretch>
              <a:fillRect/>
            </a:stretch>
          </p:blipFill>
          <p:spPr>
            <a:xfrm>
              <a:off x="7360265" y="3984071"/>
              <a:ext cx="3693652" cy="2141337"/>
            </a:xfrm>
            <a:prstGeom prst="roundRect">
              <a:avLst>
                <a:gd name="adj" fmla="val 0"/>
              </a:avLst>
            </a:prstGeom>
          </p:spPr>
        </p:pic>
        <p:sp>
          <p:nvSpPr>
            <p:cNvPr id="23" name="ZoneTexte 22">
              <a:extLst>
                <a:ext uri="{FF2B5EF4-FFF2-40B4-BE49-F238E27FC236}">
                  <a16:creationId xmlns:a16="http://schemas.microsoft.com/office/drawing/2014/main" id="{E69AF1B0-F8B3-2AD6-226F-617D35A0B7AE}"/>
                </a:ext>
              </a:extLst>
            </p:cNvPr>
            <p:cNvSpPr txBox="1"/>
            <p:nvPr/>
          </p:nvSpPr>
          <p:spPr>
            <a:xfrm>
              <a:off x="7428329" y="3359941"/>
              <a:ext cx="3553541" cy="600164"/>
            </a:xfrm>
            <a:prstGeom prst="rect">
              <a:avLst/>
            </a:prstGeom>
            <a:noFill/>
          </p:spPr>
          <p:txBody>
            <a:bodyPr wrap="square" lIns="91440" tIns="45720" rIns="91440" bIns="45720" anchor="t">
              <a:spAutoFit/>
            </a:bodyPr>
            <a:lstStyle/>
            <a:p>
              <a:pPr algn="just"/>
              <a:r>
                <a:rPr lang="fr-FR" sz="1100" i="1" dirty="0"/>
                <a:t>Installation de la plateforme gazière N05-A en août 2024. Son approvisionnement en électricité se fera par l'énergie éolienne offshore.</a:t>
              </a:r>
              <a:endParaRPr lang="en-GB" sz="1100" i="1" dirty="0"/>
            </a:p>
          </p:txBody>
        </p:sp>
        <p:sp>
          <p:nvSpPr>
            <p:cNvPr id="25" name="Cadre 24">
              <a:extLst>
                <a:ext uri="{FF2B5EF4-FFF2-40B4-BE49-F238E27FC236}">
                  <a16:creationId xmlns:a16="http://schemas.microsoft.com/office/drawing/2014/main" id="{A9BE1F9D-847E-0144-329B-BA0F1F0369F5}"/>
                </a:ext>
              </a:extLst>
            </p:cNvPr>
            <p:cNvSpPr/>
            <p:nvPr/>
          </p:nvSpPr>
          <p:spPr>
            <a:xfrm>
              <a:off x="7360265" y="3296265"/>
              <a:ext cx="3693652" cy="2829143"/>
            </a:xfrm>
            <a:prstGeom prst="frame">
              <a:avLst>
                <a:gd name="adj1" fmla="val 1343"/>
              </a:avLst>
            </a:prstGeom>
            <a:gradFill>
              <a:gsLst>
                <a:gs pos="46000">
                  <a:schemeClr val="bg1"/>
                </a:gs>
                <a:gs pos="0">
                  <a:srgbClr val="F28B7A"/>
                </a:gs>
                <a:gs pos="100000">
                  <a:srgbClr val="F28B7A"/>
                </a:gs>
                <a:gs pos="55000">
                  <a:schemeClr val="bg1"/>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solidFill>
                  <a:schemeClr val="tx1"/>
                </a:solidFill>
              </a:endParaRPr>
            </a:p>
          </p:txBody>
        </p:sp>
      </p:grpSp>
      <p:sp>
        <p:nvSpPr>
          <p:cNvPr id="27" name="Rectangle 26">
            <a:extLst>
              <a:ext uri="{FF2B5EF4-FFF2-40B4-BE49-F238E27FC236}">
                <a16:creationId xmlns:a16="http://schemas.microsoft.com/office/drawing/2014/main" id="{5F16CBD1-C725-2FAA-A47B-A180BD8EE993}"/>
              </a:ext>
            </a:extLst>
          </p:cNvPr>
          <p:cNvSpPr/>
          <p:nvPr/>
        </p:nvSpPr>
        <p:spPr>
          <a:xfrm>
            <a:off x="11717089" y="6547905"/>
            <a:ext cx="247874" cy="2133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a:p>
        </p:txBody>
      </p:sp>
      <p:sp>
        <p:nvSpPr>
          <p:cNvPr id="28" name="Slide Number Placeholder 6">
            <a:extLst>
              <a:ext uri="{FF2B5EF4-FFF2-40B4-BE49-F238E27FC236}">
                <a16:creationId xmlns:a16="http://schemas.microsoft.com/office/drawing/2014/main" id="{6B50455D-FBD4-DB28-3070-AED81C94F59C}"/>
              </a:ext>
            </a:extLst>
          </p:cNvPr>
          <p:cNvSpPr txBox="1">
            <a:spLocks/>
          </p:cNvSpPr>
          <p:nvPr/>
        </p:nvSpPr>
        <p:spPr>
          <a:xfrm>
            <a:off x="11622314" y="6522505"/>
            <a:ext cx="533400" cy="213359"/>
          </a:xfrm>
          <a:prstGeom prst="rect">
            <a:avLst/>
          </a:prstGeom>
        </p:spPr>
        <p:txBody>
          <a:bodyPr/>
          <a:lstStyle>
            <a:defPPr>
              <a:defRPr kern="0"/>
            </a:defPPr>
          </a:lstStyle>
          <a:p>
            <a:pPr marL="38100" algn="r">
              <a:lnSpc>
                <a:spcPts val="1560"/>
              </a:lnSpc>
            </a:pPr>
            <a:fld id="{81D60167-4931-47E6-BA6A-407CBD079E47}" type="slidenum">
              <a:rPr lang="en-GB" sz="1350" b="1" spc="80" noProof="0" smtClean="0">
                <a:solidFill>
                  <a:srgbClr val="F07D6A"/>
                </a:solidFill>
              </a:rPr>
              <a:pPr marL="38100" algn="r">
                <a:lnSpc>
                  <a:spcPts val="1560"/>
                </a:lnSpc>
              </a:pPr>
              <a:t>9</a:t>
            </a:fld>
            <a:endParaRPr lang="en-GB" sz="1350" b="1" spc="80" noProof="0" dirty="0">
              <a:solidFill>
                <a:srgbClr val="F07D6A"/>
              </a:solidFill>
            </a:endParaRPr>
          </a:p>
        </p:txBody>
      </p:sp>
    </p:spTree>
    <p:extLst>
      <p:ext uri="{BB962C8B-B14F-4D97-AF65-F5344CB8AC3E}">
        <p14:creationId xmlns:p14="http://schemas.microsoft.com/office/powerpoint/2010/main" val="156893152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ersonnalisé 1">
      <a:majorFont>
        <a:latin typeface="DM sans"/>
        <a:ea typeface=""/>
        <a:cs typeface=""/>
      </a:majorFont>
      <a:minorFont>
        <a:latin typeface="DM sans"/>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ba893c70-4bd3-4c1a-a397-112894c05c5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10E658E55167749AA53CEAA5189C558" ma:contentTypeVersion="10" ma:contentTypeDescription="Een nieuw document maken." ma:contentTypeScope="" ma:versionID="ccf5b36637fc60f0c3fd2242b01e4082">
  <xsd:schema xmlns:xsd="http://www.w3.org/2001/XMLSchema" xmlns:xs="http://www.w3.org/2001/XMLSchema" xmlns:p="http://schemas.microsoft.com/office/2006/metadata/properties" xmlns:ns3="ba893c70-4bd3-4c1a-a397-112894c05c54" targetNamespace="http://schemas.microsoft.com/office/2006/metadata/properties" ma:root="true" ma:fieldsID="4475ab7da7eb9be904e0364373234394" ns3:_="">
    <xsd:import namespace="ba893c70-4bd3-4c1a-a397-112894c05c5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893c70-4bd3-4c1a-a397-112894c05c5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33A573-7771-49D8-B32E-FE63F0BFDF6D}">
  <ds:schemaRefs>
    <ds:schemaRef ds:uri="http://schemas.microsoft.com/sharepoint/v3/contenttype/forms"/>
  </ds:schemaRefs>
</ds:datastoreItem>
</file>

<file path=customXml/itemProps2.xml><?xml version="1.0" encoding="utf-8"?>
<ds:datastoreItem xmlns:ds="http://schemas.openxmlformats.org/officeDocument/2006/customXml" ds:itemID="{9F67BFFA-75DE-45AF-8C2D-0ECD0BF92409}">
  <ds:schemaRefs>
    <ds:schemaRef ds:uri="http://purl.org/dc/elements/1.1/"/>
    <ds:schemaRef ds:uri="http://schemas.openxmlformats.org/package/2006/metadata/core-properties"/>
    <ds:schemaRef ds:uri="http://schemas.microsoft.com/office/2006/documentManagement/types"/>
    <ds:schemaRef ds:uri="http://purl.org/dc/dcmitype/"/>
    <ds:schemaRef ds:uri="http://schemas.microsoft.com/office/2006/metadata/properties"/>
    <ds:schemaRef ds:uri="ba893c70-4bd3-4c1a-a397-112894c05c54"/>
    <ds:schemaRef ds:uri="http://purl.org/dc/term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A3995AF8-B840-4505-AC74-1152493DACDC}">
  <ds:schemaRefs>
    <ds:schemaRef ds:uri="ba893c70-4bd3-4c1a-a397-112894c05c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5205</Words>
  <Application>Microsoft Office PowerPoint</Application>
  <PresentationFormat>Grand écran</PresentationFormat>
  <Paragraphs>427</Paragraphs>
  <Slides>46</Slides>
  <Notes>20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46</vt:i4>
      </vt:variant>
    </vt:vector>
  </HeadingPairs>
  <TitlesOfParts>
    <vt:vector size="52" baseType="lpstr">
      <vt:lpstr>Aptos</vt:lpstr>
      <vt:lpstr>Arial</vt:lpstr>
      <vt:lpstr>DM Sans</vt:lpstr>
      <vt:lpstr>DM Sans</vt:lpstr>
      <vt:lpstr>Segoe UI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Techy Thibaut</dc:creator>
  <cp:lastModifiedBy>Techy Thibaut</cp:lastModifiedBy>
  <cp:revision>9</cp:revision>
  <dcterms:created xsi:type="dcterms:W3CDTF">2025-11-03T07:03:03Z</dcterms:created>
  <dcterms:modified xsi:type="dcterms:W3CDTF">2025-11-24T08:17:30Z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0x010100A10E658E55167749AA53CEAA5189C558</vt:lpwstr>
  </property>
</Properties>
</file>