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sldIdLst>
    <p:sldId id="256" r:id="rId2"/>
    <p:sldId id="257" r:id="rId3"/>
  </p:sldIdLst>
  <p:sldSz cx="6858000" cy="9144000" type="screen4x3"/>
  <p:notesSz cx="6662738" cy="98329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096"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30" d="100"/>
          <a:sy n="130" d="100"/>
        </p:scale>
        <p:origin x="856" y="-1156"/>
      </p:cViewPr>
      <p:guideLst>
        <p:guide orient="horz" pos="2880"/>
        <p:guide pos="2160"/>
      </p:guideLst>
    </p:cSldViewPr>
  </p:slideViewPr>
  <p:notesTextViewPr>
    <p:cViewPr>
      <p:scale>
        <a:sx n="100" d="100"/>
        <a:sy n="100" d="100"/>
      </p:scale>
      <p:origin x="0" y="0"/>
    </p:cViewPr>
  </p:notesTextViewPr>
  <p:notesViewPr>
    <p:cSldViewPr>
      <p:cViewPr varScale="1">
        <p:scale>
          <a:sx n="28" d="100"/>
          <a:sy n="28" d="100"/>
        </p:scale>
        <p:origin x="-1266" y="-78"/>
      </p:cViewPr>
      <p:guideLst>
        <p:guide orient="horz" pos="3096"/>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886981" cy="491569"/>
          </a:xfrm>
          <a:prstGeom prst="rect">
            <a:avLst/>
          </a:prstGeom>
          <a:noFill/>
          <a:ln w="9525">
            <a:noFill/>
            <a:miter lim="800000"/>
            <a:headEnd/>
            <a:tailEnd/>
          </a:ln>
          <a:effectLst/>
        </p:spPr>
        <p:txBody>
          <a:bodyPr vert="horz" wrap="square" lIns="91458" tIns="45729" rIns="91458" bIns="45729"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775758" y="1"/>
            <a:ext cx="2886980" cy="491569"/>
          </a:xfrm>
          <a:prstGeom prst="rect">
            <a:avLst/>
          </a:prstGeom>
          <a:noFill/>
          <a:ln w="9525">
            <a:noFill/>
            <a:miter lim="800000"/>
            <a:headEnd/>
            <a:tailEnd/>
          </a:ln>
          <a:effectLst/>
        </p:spPr>
        <p:txBody>
          <a:bodyPr vert="horz" wrap="square" lIns="91458" tIns="45729" rIns="91458" bIns="45729" numCol="1" anchor="t" anchorCtr="0" compatLnSpc="1">
            <a:prstTxWarp prst="textNoShape">
              <a:avLst/>
            </a:prstTxWarp>
          </a:bodyPr>
          <a:lstStyle>
            <a:lvl1pPr algn="r">
              <a:defRPr sz="1200"/>
            </a:lvl1pPr>
          </a:lstStyle>
          <a:p>
            <a:endParaRPr lang="fr-FR"/>
          </a:p>
        </p:txBody>
      </p:sp>
      <p:sp>
        <p:nvSpPr>
          <p:cNvPr id="3076" name="Rectangle 4"/>
          <p:cNvSpPr>
            <a:spLocks noGrp="1" noRot="1" noChangeAspect="1" noChangeArrowheads="1" noTextEdit="1"/>
          </p:cNvSpPr>
          <p:nvPr>
            <p:ph type="sldImg" idx="2"/>
          </p:nvPr>
        </p:nvSpPr>
        <p:spPr bwMode="auto">
          <a:xfrm>
            <a:off x="1951038" y="738188"/>
            <a:ext cx="2762250" cy="36861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87234" y="4670704"/>
            <a:ext cx="4888271" cy="4425719"/>
          </a:xfrm>
          <a:prstGeom prst="rect">
            <a:avLst/>
          </a:prstGeom>
          <a:noFill/>
          <a:ln w="9525">
            <a:noFill/>
            <a:miter lim="800000"/>
            <a:headEnd/>
            <a:tailEnd/>
          </a:ln>
          <a:effectLst/>
        </p:spPr>
        <p:txBody>
          <a:bodyPr vert="horz" wrap="square" lIns="91458" tIns="45729" rIns="91458" bIns="45729"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8" name="Rectangle 6"/>
          <p:cNvSpPr>
            <a:spLocks noGrp="1" noChangeArrowheads="1"/>
          </p:cNvSpPr>
          <p:nvPr>
            <p:ph type="ftr" sz="quarter" idx="4"/>
          </p:nvPr>
        </p:nvSpPr>
        <p:spPr bwMode="auto">
          <a:xfrm>
            <a:off x="1" y="9341406"/>
            <a:ext cx="2886981" cy="491569"/>
          </a:xfrm>
          <a:prstGeom prst="rect">
            <a:avLst/>
          </a:prstGeom>
          <a:noFill/>
          <a:ln w="9525">
            <a:noFill/>
            <a:miter lim="800000"/>
            <a:headEnd/>
            <a:tailEnd/>
          </a:ln>
          <a:effectLst/>
        </p:spPr>
        <p:txBody>
          <a:bodyPr vert="horz" wrap="square" lIns="91458" tIns="45729" rIns="91458" bIns="45729"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775758" y="9341406"/>
            <a:ext cx="2886980" cy="491569"/>
          </a:xfrm>
          <a:prstGeom prst="rect">
            <a:avLst/>
          </a:prstGeom>
          <a:noFill/>
          <a:ln w="9525">
            <a:noFill/>
            <a:miter lim="800000"/>
            <a:headEnd/>
            <a:tailEnd/>
          </a:ln>
          <a:effectLst/>
        </p:spPr>
        <p:txBody>
          <a:bodyPr vert="horz" wrap="square" lIns="91458" tIns="45729" rIns="91458" bIns="45729" numCol="1" anchor="b" anchorCtr="0" compatLnSpc="1">
            <a:prstTxWarp prst="textNoShape">
              <a:avLst/>
            </a:prstTxWarp>
          </a:bodyPr>
          <a:lstStyle>
            <a:lvl1pPr algn="r">
              <a:defRPr sz="1200"/>
            </a:lvl1pPr>
          </a:lstStyle>
          <a:p>
            <a:fld id="{6C24DAE7-D06B-4CBF-A560-0707C87E8F28}" type="slidenum">
              <a:rPr lang="fr-FR"/>
              <a:pPr/>
              <a:t>‹N°›</a:t>
            </a:fld>
            <a:endParaRPr lang="fr-FR"/>
          </a:p>
        </p:txBody>
      </p:sp>
    </p:spTree>
    <p:extLst>
      <p:ext uri="{BB962C8B-B14F-4D97-AF65-F5344CB8AC3E}">
        <p14:creationId xmlns:p14="http://schemas.microsoft.com/office/powerpoint/2010/main" val="1626166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038"/>
            <a:ext cx="5829300" cy="1960562"/>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D301C60-5C5D-4ABB-B558-D35590A10D22}"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02225AA-66DB-4CE8-8A30-39A8A3E2F8A6}"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886325" y="812800"/>
            <a:ext cx="1457325" cy="731520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514350" y="812800"/>
            <a:ext cx="4219575" cy="7315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CA72A15-C058-4301-B45E-F47641062E1A}"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E2BD279-1A74-4C82-8B06-5887F967AC20}"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5875338"/>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2CE5C29-BD5D-41D5-849A-005A071B82FC}"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8F93BD72-1F7E-413D-BFBD-64E5E4DBB205}"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D46AA145-8532-4804-A038-1C3A26D9FEC3}"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FCACB7AC-33D0-4124-9A56-08AD03CC1587}"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1822E01E-6D43-4DA0-95A2-142ABBA3416D}"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3538"/>
            <a:ext cx="2255838"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A14F2A7-09FF-450B-8154-B01161F2F8B9}"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400800"/>
            <a:ext cx="4114800" cy="755650"/>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6670345-7EB0-4807-B1BF-E35AC526D412}"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39F8854-6773-4973-A723-3208E8968859}"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20688" y="44450"/>
            <a:ext cx="5616624" cy="783134"/>
          </a:xfrm>
          <a:gradFill rotWithShape="0">
            <a:gsLst>
              <a:gs pos="0">
                <a:srgbClr val="808080">
                  <a:alpha val="64999"/>
                </a:srgbClr>
              </a:gs>
              <a:gs pos="100000">
                <a:srgbClr val="808080">
                  <a:gamma/>
                  <a:shade val="46275"/>
                  <a:invGamma/>
                </a:srgbClr>
              </a:gs>
            </a:gsLst>
            <a:lin ang="5400000" scaled="1"/>
          </a:gradFill>
          <a:ln w="12700">
            <a:solidFill>
              <a:schemeClr val="tx1"/>
            </a:solidFill>
          </a:ln>
        </p:spPr>
        <p:txBody>
          <a:bodyPr/>
          <a:lstStyle/>
          <a:p>
            <a:r>
              <a:rPr lang="en-US" sz="1300" dirty="0">
                <a:solidFill>
                  <a:srgbClr val="FFFF00"/>
                </a:solidFill>
              </a:rPr>
              <a:t>From Addison’s Crisis and Hashimoto Thyroiditis to X-Linked </a:t>
            </a:r>
            <a:r>
              <a:rPr lang="en-US" sz="1300" dirty="0" err="1">
                <a:solidFill>
                  <a:srgbClr val="FFFF00"/>
                </a:solidFill>
              </a:rPr>
              <a:t>Adrenomyeloneuropathy</a:t>
            </a:r>
            <a:r>
              <a:rPr lang="en-US" sz="1300" dirty="0">
                <a:solidFill>
                  <a:srgbClr val="FFFF00"/>
                </a:solidFill>
              </a:rPr>
              <a:t>: </a:t>
            </a:r>
            <a:r>
              <a:rPr lang="en-US" sz="1300" dirty="0" smtClean="0">
                <a:solidFill>
                  <a:srgbClr val="FFFF00"/>
                </a:solidFill>
              </a:rPr>
              <a:t/>
            </a:r>
            <a:br>
              <a:rPr lang="en-US" sz="1300" dirty="0" smtClean="0">
                <a:solidFill>
                  <a:srgbClr val="FFFF00"/>
                </a:solidFill>
              </a:rPr>
            </a:br>
            <a:r>
              <a:rPr lang="en-US" sz="1300" dirty="0" smtClean="0">
                <a:solidFill>
                  <a:srgbClr val="FFFF00"/>
                </a:solidFill>
              </a:rPr>
              <a:t>A </a:t>
            </a:r>
            <a:r>
              <a:rPr lang="en-US" sz="1300" dirty="0">
                <a:solidFill>
                  <a:srgbClr val="FFFF00"/>
                </a:solidFill>
              </a:rPr>
              <a:t>17-Year Journey to Diagnosis with a Novel ABCD1 Variant</a:t>
            </a:r>
            <a:endParaRPr lang="fr-FR" sz="1300" dirty="0">
              <a:solidFill>
                <a:srgbClr val="FFFF00"/>
              </a:solidFill>
            </a:endParaRPr>
          </a:p>
        </p:txBody>
      </p:sp>
      <p:sp>
        <p:nvSpPr>
          <p:cNvPr id="4099" name="Text Box 3"/>
          <p:cNvSpPr txBox="1">
            <a:spLocks noChangeArrowheads="1"/>
          </p:cNvSpPr>
          <p:nvPr/>
        </p:nvSpPr>
        <p:spPr bwMode="auto">
          <a:xfrm>
            <a:off x="124195" y="827584"/>
            <a:ext cx="6401149" cy="203133"/>
          </a:xfrm>
          <a:prstGeom prst="rect">
            <a:avLst/>
          </a:prstGeom>
          <a:gradFill rotWithShape="1">
            <a:gsLst>
              <a:gs pos="0">
                <a:schemeClr val="bg2"/>
              </a:gs>
              <a:gs pos="100000">
                <a:schemeClr val="bg2">
                  <a:gamma/>
                  <a:shade val="46275"/>
                  <a:invGamma/>
                </a:schemeClr>
              </a:gs>
            </a:gsLst>
            <a:lin ang="5400000" scaled="1"/>
          </a:gradFill>
          <a:ln w="9525">
            <a:solidFill>
              <a:schemeClr val="folHlink"/>
            </a:solidFill>
            <a:miter lim="800000"/>
            <a:headEnd/>
            <a:tailEnd/>
          </a:ln>
          <a:effectLst/>
        </p:spPr>
        <p:txBody>
          <a:bodyPr wrap="square">
            <a:spAutoFit/>
          </a:bodyPr>
          <a:lstStyle/>
          <a:p>
            <a:pPr algn="ctr">
              <a:lnSpc>
                <a:spcPct val="90000"/>
              </a:lnSpc>
            </a:pPr>
            <a:r>
              <a:rPr lang="fr-BE" sz="800" b="1" dirty="0" smtClean="0">
                <a:solidFill>
                  <a:schemeClr val="bg1"/>
                </a:solidFill>
              </a:rPr>
              <a:t>Pr H </a:t>
            </a:r>
            <a:r>
              <a:rPr lang="fr-BE" sz="800" b="1" dirty="0">
                <a:solidFill>
                  <a:schemeClr val="bg1"/>
                </a:solidFill>
              </a:rPr>
              <a:t>Valdes Socin, </a:t>
            </a:r>
            <a:r>
              <a:rPr lang="fr-BE" sz="800" b="1" dirty="0" smtClean="0">
                <a:solidFill>
                  <a:schemeClr val="bg1"/>
                </a:solidFill>
              </a:rPr>
              <a:t>Dr Hansen </a:t>
            </a:r>
            <a:r>
              <a:rPr lang="fr-BE" sz="800" b="1" dirty="0">
                <a:solidFill>
                  <a:schemeClr val="bg1"/>
                </a:solidFill>
              </a:rPr>
              <a:t>I, </a:t>
            </a:r>
            <a:r>
              <a:rPr lang="fr-BE" sz="800" b="1" dirty="0" smtClean="0">
                <a:solidFill>
                  <a:schemeClr val="bg1"/>
                </a:solidFill>
              </a:rPr>
              <a:t>Pr Debray </a:t>
            </a:r>
            <a:r>
              <a:rPr lang="fr-BE" sz="800" b="1" dirty="0">
                <a:solidFill>
                  <a:schemeClr val="bg1"/>
                </a:solidFill>
              </a:rPr>
              <a:t>FG</a:t>
            </a:r>
            <a:r>
              <a:rPr lang="fr-BE" sz="800" b="1" dirty="0" smtClean="0">
                <a:solidFill>
                  <a:schemeClr val="bg1"/>
                </a:solidFill>
              </a:rPr>
              <a:t>, Pr </a:t>
            </a:r>
            <a:r>
              <a:rPr lang="fr-BE" sz="800" b="1" dirty="0">
                <a:solidFill>
                  <a:schemeClr val="bg1"/>
                </a:solidFill>
              </a:rPr>
              <a:t>Daly AF, </a:t>
            </a:r>
            <a:r>
              <a:rPr lang="fr-BE" sz="800" b="1" dirty="0" smtClean="0">
                <a:solidFill>
                  <a:schemeClr val="bg1"/>
                </a:solidFill>
              </a:rPr>
              <a:t>Pr </a:t>
            </a:r>
            <a:r>
              <a:rPr lang="fr-BE" sz="800" b="1" dirty="0" err="1" smtClean="0">
                <a:solidFill>
                  <a:schemeClr val="bg1"/>
                </a:solidFill>
              </a:rPr>
              <a:t>Petrossians</a:t>
            </a:r>
            <a:r>
              <a:rPr lang="fr-BE" sz="800" b="1" dirty="0" smtClean="0">
                <a:solidFill>
                  <a:schemeClr val="bg1"/>
                </a:solidFill>
              </a:rPr>
              <a:t> </a:t>
            </a:r>
            <a:r>
              <a:rPr lang="fr-BE" sz="800" b="1" dirty="0">
                <a:solidFill>
                  <a:schemeClr val="bg1"/>
                </a:solidFill>
              </a:rPr>
              <a:t>P</a:t>
            </a:r>
            <a:endParaRPr lang="fr-BE" sz="800" b="1" dirty="0">
              <a:solidFill>
                <a:schemeClr val="bg1"/>
              </a:solidFill>
            </a:endParaRPr>
          </a:p>
        </p:txBody>
      </p:sp>
      <p:pic>
        <p:nvPicPr>
          <p:cNvPr id="4118" name="Picture 22" descr="blason-univ"/>
          <p:cNvPicPr>
            <a:picLocks noChangeAspect="1" noChangeArrowheads="1"/>
          </p:cNvPicPr>
          <p:nvPr/>
        </p:nvPicPr>
        <p:blipFill>
          <a:blip r:embed="rId2" cstate="print"/>
          <a:srcRect/>
          <a:stretch>
            <a:fillRect/>
          </a:stretch>
        </p:blipFill>
        <p:spPr bwMode="auto">
          <a:xfrm>
            <a:off x="0" y="179512"/>
            <a:ext cx="628651" cy="457200"/>
          </a:xfrm>
          <a:prstGeom prst="rect">
            <a:avLst/>
          </a:prstGeom>
          <a:noFill/>
        </p:spPr>
      </p:pic>
      <p:pic>
        <p:nvPicPr>
          <p:cNvPr id="4119" name="Picture 23" descr="blason-chu"/>
          <p:cNvPicPr>
            <a:picLocks noChangeAspect="1" noChangeArrowheads="1"/>
          </p:cNvPicPr>
          <p:nvPr/>
        </p:nvPicPr>
        <p:blipFill>
          <a:blip r:embed="rId3" cstate="print"/>
          <a:srcRect/>
          <a:stretch>
            <a:fillRect/>
          </a:stretch>
        </p:blipFill>
        <p:spPr bwMode="auto">
          <a:xfrm>
            <a:off x="6309320" y="107950"/>
            <a:ext cx="474662" cy="493713"/>
          </a:xfrm>
          <a:prstGeom prst="rect">
            <a:avLst/>
          </a:prstGeom>
          <a:noFill/>
        </p:spPr>
      </p:pic>
      <p:sp>
        <p:nvSpPr>
          <p:cNvPr id="4121" name="Text Box 25"/>
          <p:cNvSpPr txBox="1">
            <a:spLocks noChangeArrowheads="1"/>
          </p:cNvSpPr>
          <p:nvPr/>
        </p:nvSpPr>
        <p:spPr bwMode="auto">
          <a:xfrm>
            <a:off x="404664" y="1043608"/>
            <a:ext cx="6336704" cy="184666"/>
          </a:xfrm>
          <a:prstGeom prst="rect">
            <a:avLst/>
          </a:prstGeom>
          <a:noFill/>
          <a:ln w="9525">
            <a:noFill/>
            <a:miter lim="800000"/>
            <a:headEnd/>
            <a:tailEnd/>
          </a:ln>
          <a:effectLst/>
        </p:spPr>
        <p:txBody>
          <a:bodyPr wrap="square">
            <a:spAutoFit/>
          </a:bodyPr>
          <a:lstStyle/>
          <a:p>
            <a:r>
              <a:rPr lang="fr-BE" sz="900" baseline="30000" dirty="0" smtClean="0"/>
              <a:t> Centre Hospitalier Universitaire </a:t>
            </a:r>
            <a:r>
              <a:rPr lang="fr-BE" sz="900" baseline="30000" dirty="0"/>
              <a:t>de Liège, Liège, </a:t>
            </a:r>
            <a:r>
              <a:rPr lang="fr-BE" sz="900" baseline="30000" dirty="0" err="1" smtClean="0"/>
              <a:t>Belgium</a:t>
            </a:r>
            <a:r>
              <a:rPr lang="fr-BE" sz="900" baseline="30000" dirty="0" smtClean="0"/>
              <a:t>, * </a:t>
            </a:r>
            <a:r>
              <a:rPr lang="fr-BE" sz="900" b="1" baseline="30000" dirty="0" smtClean="0"/>
              <a:t>email:</a:t>
            </a:r>
            <a:r>
              <a:rPr lang="fr-BE" sz="900" baseline="30000" dirty="0"/>
              <a:t> </a:t>
            </a:r>
            <a:r>
              <a:rPr lang="fr-BE" sz="900" baseline="30000" dirty="0" smtClean="0"/>
              <a:t>hg.valdessocin@chuliege.be</a:t>
            </a:r>
            <a:endParaRPr lang="fr-BE" sz="900" baseline="30000" dirty="0"/>
          </a:p>
        </p:txBody>
      </p:sp>
      <p:sp>
        <p:nvSpPr>
          <p:cNvPr id="4126" name="Text Box 30"/>
          <p:cNvSpPr txBox="1">
            <a:spLocks noChangeArrowheads="1"/>
          </p:cNvSpPr>
          <p:nvPr/>
        </p:nvSpPr>
        <p:spPr bwMode="auto">
          <a:xfrm>
            <a:off x="6237312" y="611560"/>
            <a:ext cx="391454" cy="246221"/>
          </a:xfrm>
          <a:prstGeom prst="rect">
            <a:avLst/>
          </a:prstGeom>
          <a:noFill/>
          <a:ln w="9525">
            <a:noFill/>
            <a:miter lim="800000"/>
            <a:headEnd/>
            <a:tailEnd/>
          </a:ln>
          <a:effectLst/>
        </p:spPr>
        <p:txBody>
          <a:bodyPr wrap="none">
            <a:spAutoFit/>
          </a:bodyPr>
          <a:lstStyle/>
          <a:p>
            <a:r>
              <a:rPr lang="fr-FR" sz="1000" b="1" dirty="0" smtClean="0"/>
              <a:t>P13</a:t>
            </a:r>
            <a:endParaRPr lang="fr-FR" sz="1000" b="1" dirty="0"/>
          </a:p>
        </p:txBody>
      </p:sp>
      <p:sp>
        <p:nvSpPr>
          <p:cNvPr id="30" name="Rectangle 27"/>
          <p:cNvSpPr>
            <a:spLocks noChangeArrowheads="1"/>
          </p:cNvSpPr>
          <p:nvPr/>
        </p:nvSpPr>
        <p:spPr bwMode="auto">
          <a:xfrm>
            <a:off x="124195" y="6270393"/>
            <a:ext cx="6640111" cy="2873607"/>
          </a:xfrm>
          <a:prstGeom prst="rect">
            <a:avLst/>
          </a:prstGeom>
          <a:gradFill rotWithShape="1">
            <a:gsLst>
              <a:gs pos="0">
                <a:schemeClr val="hlink">
                  <a:alpha val="48000"/>
                </a:schemeClr>
              </a:gs>
              <a:gs pos="100000">
                <a:schemeClr val="folHlink"/>
              </a:gs>
            </a:gsLst>
            <a:lin ang="5400000" scaled="1"/>
          </a:gradFill>
          <a:ln w="12700">
            <a:noFill/>
            <a:miter lim="800000"/>
            <a:headEnd/>
            <a:tailEnd/>
          </a:ln>
          <a:effectLst/>
        </p:spPr>
        <p:txBody>
          <a:bodyPr wrap="square" numCol="2" anchor="ctr">
            <a:spAutoFit/>
          </a:bodyPr>
          <a:lstStyle/>
          <a:p>
            <a:pPr>
              <a:lnSpc>
                <a:spcPct val="107000"/>
              </a:lnSpc>
              <a:spcAft>
                <a:spcPts val="800"/>
              </a:spcAft>
            </a:pPr>
            <a:r>
              <a:rPr lang="fr-FR" sz="900" b="1" dirty="0">
                <a:ea typeface="Calibri" panose="020F0502020204030204" pitchFamily="34" charset="0"/>
              </a:rPr>
              <a:t>Discussion:</a:t>
            </a:r>
          </a:p>
          <a:p>
            <a:pPr>
              <a:lnSpc>
                <a:spcPct val="107000"/>
              </a:lnSpc>
              <a:spcAft>
                <a:spcPts val="800"/>
              </a:spcAft>
            </a:pPr>
            <a:r>
              <a:rPr lang="fr-FR" sz="900" dirty="0">
                <a:ea typeface="Calibri" panose="020F0502020204030204" pitchFamily="34" charset="0"/>
              </a:rPr>
              <a:t>This case </a:t>
            </a:r>
            <a:r>
              <a:rPr lang="fr-FR" sz="900" dirty="0" err="1">
                <a:ea typeface="Calibri" panose="020F0502020204030204" pitchFamily="34" charset="0"/>
              </a:rPr>
              <a:t>illustrates</a:t>
            </a:r>
            <a:r>
              <a:rPr lang="fr-FR" sz="900" dirty="0">
                <a:ea typeface="Calibri" panose="020F0502020204030204" pitchFamily="34" charset="0"/>
              </a:rPr>
              <a:t> the </a:t>
            </a:r>
            <a:r>
              <a:rPr lang="fr-FR" sz="900" dirty="0" err="1">
                <a:ea typeface="Calibri" panose="020F0502020204030204" pitchFamily="34" charset="0"/>
              </a:rPr>
              <a:t>natural</a:t>
            </a:r>
            <a:r>
              <a:rPr lang="fr-FR" sz="900" dirty="0">
                <a:ea typeface="Calibri" panose="020F0502020204030204" pitchFamily="34" charset="0"/>
              </a:rPr>
              <a:t> </a:t>
            </a:r>
            <a:r>
              <a:rPr lang="fr-FR" sz="900" dirty="0" err="1">
                <a:ea typeface="Calibri" panose="020F0502020204030204" pitchFamily="34" charset="0"/>
              </a:rPr>
              <a:t>history</a:t>
            </a:r>
            <a:r>
              <a:rPr lang="fr-FR" sz="900" dirty="0">
                <a:ea typeface="Calibri" panose="020F0502020204030204" pitchFamily="34" charset="0"/>
              </a:rPr>
              <a:t> of AMN: endocrine </a:t>
            </a:r>
            <a:r>
              <a:rPr lang="fr-FR" sz="900" dirty="0" err="1">
                <a:ea typeface="Calibri" panose="020F0502020204030204" pitchFamily="34" charset="0"/>
              </a:rPr>
              <a:t>dysfunction</a:t>
            </a:r>
            <a:r>
              <a:rPr lang="fr-FR" sz="900" dirty="0">
                <a:ea typeface="Calibri" panose="020F0502020204030204" pitchFamily="34" charset="0"/>
              </a:rPr>
              <a:t> in adolescence </a:t>
            </a:r>
            <a:r>
              <a:rPr lang="fr-FR" sz="900" dirty="0" err="1">
                <a:ea typeface="Calibri" panose="020F0502020204030204" pitchFamily="34" charset="0"/>
              </a:rPr>
              <a:t>followed</a:t>
            </a:r>
            <a:r>
              <a:rPr lang="fr-FR" sz="900" dirty="0">
                <a:ea typeface="Calibri" panose="020F0502020204030204" pitchFamily="34" charset="0"/>
              </a:rPr>
              <a:t> </a:t>
            </a:r>
            <a:r>
              <a:rPr lang="fr-FR" sz="900" dirty="0" err="1">
                <a:ea typeface="Calibri" panose="020F0502020204030204" pitchFamily="34" charset="0"/>
              </a:rPr>
              <a:t>years</a:t>
            </a:r>
            <a:r>
              <a:rPr lang="fr-FR" sz="900" dirty="0">
                <a:ea typeface="Calibri" panose="020F0502020204030204" pitchFamily="34" charset="0"/>
              </a:rPr>
              <a:t> </a:t>
            </a:r>
            <a:r>
              <a:rPr lang="fr-FR" sz="900" dirty="0" err="1">
                <a:ea typeface="Calibri" panose="020F0502020204030204" pitchFamily="34" charset="0"/>
              </a:rPr>
              <a:t>later</a:t>
            </a:r>
            <a:r>
              <a:rPr lang="fr-FR" sz="900" dirty="0">
                <a:ea typeface="Calibri" panose="020F0502020204030204" pitchFamily="34" charset="0"/>
              </a:rPr>
              <a:t> by spinal </a:t>
            </a:r>
            <a:r>
              <a:rPr lang="fr-FR" sz="900" dirty="0" err="1">
                <a:ea typeface="Calibri" panose="020F0502020204030204" pitchFamily="34" charset="0"/>
              </a:rPr>
              <a:t>cord</a:t>
            </a:r>
            <a:r>
              <a:rPr lang="fr-FR" sz="900" dirty="0">
                <a:ea typeface="Calibri" panose="020F0502020204030204" pitchFamily="34" charset="0"/>
              </a:rPr>
              <a:t> </a:t>
            </a:r>
            <a:r>
              <a:rPr lang="fr-FR" sz="900" dirty="0" err="1">
                <a:ea typeface="Calibri" panose="020F0502020204030204" pitchFamily="34" charset="0"/>
              </a:rPr>
              <a:t>involvement</a:t>
            </a:r>
            <a:r>
              <a:rPr lang="fr-FR" sz="900" dirty="0">
                <a:ea typeface="Calibri" panose="020F0502020204030204" pitchFamily="34" charset="0"/>
              </a:rPr>
              <a:t>. The </a:t>
            </a:r>
            <a:r>
              <a:rPr lang="fr-FR" sz="900" dirty="0" err="1">
                <a:ea typeface="Calibri" panose="020F0502020204030204" pitchFamily="34" charset="0"/>
              </a:rPr>
              <a:t>co-occurrence</a:t>
            </a:r>
            <a:r>
              <a:rPr lang="fr-FR" sz="900" dirty="0">
                <a:ea typeface="Calibri" panose="020F0502020204030204" pitchFamily="34" charset="0"/>
              </a:rPr>
              <a:t> of Hashimoto </a:t>
            </a:r>
            <a:r>
              <a:rPr lang="fr-FR" sz="900" dirty="0" err="1">
                <a:ea typeface="Calibri" panose="020F0502020204030204" pitchFamily="34" charset="0"/>
              </a:rPr>
              <a:t>thyroiditis</a:t>
            </a:r>
            <a:r>
              <a:rPr lang="fr-FR" sz="900" dirty="0">
                <a:ea typeface="Calibri" panose="020F0502020204030204" pitchFamily="34" charset="0"/>
              </a:rPr>
              <a:t> </a:t>
            </a:r>
            <a:r>
              <a:rPr lang="fr-FR" sz="900" dirty="0" err="1">
                <a:ea typeface="Calibri" panose="020F0502020204030204" pitchFamily="34" charset="0"/>
              </a:rPr>
              <a:t>is</a:t>
            </a:r>
            <a:r>
              <a:rPr lang="fr-FR" sz="900" dirty="0">
                <a:ea typeface="Calibri" panose="020F0502020204030204" pitchFamily="34" charset="0"/>
              </a:rPr>
              <a:t> </a:t>
            </a:r>
            <a:r>
              <a:rPr lang="fr-FR" sz="900" dirty="0" err="1">
                <a:ea typeface="Calibri" panose="020F0502020204030204" pitchFamily="34" charset="0"/>
              </a:rPr>
              <a:t>considered</a:t>
            </a:r>
            <a:r>
              <a:rPr lang="fr-FR" sz="900" dirty="0">
                <a:ea typeface="Calibri" panose="020F0502020204030204" pitchFamily="34" charset="0"/>
              </a:rPr>
              <a:t> </a:t>
            </a:r>
            <a:r>
              <a:rPr lang="fr-FR" sz="900" dirty="0" err="1">
                <a:ea typeface="Calibri" panose="020F0502020204030204" pitchFamily="34" charset="0"/>
              </a:rPr>
              <a:t>incidental</a:t>
            </a:r>
            <a:r>
              <a:rPr lang="fr-FR" sz="900" dirty="0">
                <a:ea typeface="Calibri" panose="020F0502020204030204" pitchFamily="34" charset="0"/>
              </a:rPr>
              <a:t>. The c.1939G&gt;C (p.Ala647Pro) variant </a:t>
            </a:r>
            <a:r>
              <a:rPr lang="fr-FR" sz="900" dirty="0" err="1">
                <a:ea typeface="Calibri" panose="020F0502020204030204" pitchFamily="34" charset="0"/>
              </a:rPr>
              <a:t>disrupts</a:t>
            </a:r>
            <a:r>
              <a:rPr lang="fr-FR" sz="900" dirty="0">
                <a:ea typeface="Calibri" panose="020F0502020204030204" pitchFamily="34" charset="0"/>
              </a:rPr>
              <a:t> ALDP </a:t>
            </a:r>
            <a:r>
              <a:rPr lang="fr-FR" sz="900" dirty="0" err="1">
                <a:ea typeface="Calibri" panose="020F0502020204030204" pitchFamily="34" charset="0"/>
              </a:rPr>
              <a:t>function</a:t>
            </a:r>
            <a:r>
              <a:rPr lang="fr-FR" sz="900" dirty="0">
                <a:ea typeface="Calibri" panose="020F0502020204030204" pitchFamily="34" charset="0"/>
              </a:rPr>
              <a:t>, </a:t>
            </a:r>
            <a:r>
              <a:rPr lang="fr-FR" sz="900" dirty="0" err="1">
                <a:ea typeface="Calibri" panose="020F0502020204030204" pitchFamily="34" charset="0"/>
              </a:rPr>
              <a:t>preventing</a:t>
            </a:r>
            <a:r>
              <a:rPr lang="fr-FR" sz="900" dirty="0">
                <a:ea typeface="Calibri" panose="020F0502020204030204" pitchFamily="34" charset="0"/>
              </a:rPr>
              <a:t> </a:t>
            </a:r>
            <a:r>
              <a:rPr lang="fr-FR" sz="900" dirty="0" err="1">
                <a:ea typeface="Calibri" panose="020F0502020204030204" pitchFamily="34" charset="0"/>
              </a:rPr>
              <a:t>peroxisomal</a:t>
            </a:r>
            <a:r>
              <a:rPr lang="fr-FR" sz="900" dirty="0">
                <a:ea typeface="Calibri" panose="020F0502020204030204" pitchFamily="34" charset="0"/>
              </a:rPr>
              <a:t> import of </a:t>
            </a:r>
            <a:r>
              <a:rPr lang="fr-FR" sz="900" dirty="0" err="1">
                <a:ea typeface="Calibri" panose="020F0502020204030204" pitchFamily="34" charset="0"/>
              </a:rPr>
              <a:t>VLCFAs</a:t>
            </a:r>
            <a:r>
              <a:rPr lang="fr-FR" sz="900" dirty="0">
                <a:ea typeface="Calibri" panose="020F0502020204030204" pitchFamily="34" charset="0"/>
              </a:rPr>
              <a:t> and </a:t>
            </a:r>
            <a:r>
              <a:rPr lang="fr-FR" sz="900" dirty="0" err="1">
                <a:ea typeface="Calibri" panose="020F0502020204030204" pitchFamily="34" charset="0"/>
              </a:rPr>
              <a:t>impairing</a:t>
            </a:r>
            <a:r>
              <a:rPr lang="fr-FR" sz="900" dirty="0">
                <a:ea typeface="Calibri" panose="020F0502020204030204" pitchFamily="34" charset="0"/>
              </a:rPr>
              <a:t> </a:t>
            </a:r>
            <a:r>
              <a:rPr lang="fr-FR" sz="900" dirty="0" err="1">
                <a:ea typeface="Calibri" panose="020F0502020204030204" pitchFamily="34" charset="0"/>
              </a:rPr>
              <a:t>their</a:t>
            </a:r>
            <a:r>
              <a:rPr lang="fr-FR" sz="900" dirty="0">
                <a:ea typeface="Calibri" panose="020F0502020204030204" pitchFamily="34" charset="0"/>
              </a:rPr>
              <a:t> </a:t>
            </a:r>
            <a:r>
              <a:rPr lang="el-GR" sz="900" dirty="0">
                <a:ea typeface="Calibri" panose="020F0502020204030204" pitchFamily="34" charset="0"/>
              </a:rPr>
              <a:t>β-</a:t>
            </a:r>
            <a:r>
              <a:rPr lang="fr-FR" sz="900" dirty="0" err="1">
                <a:ea typeface="Calibri" panose="020F0502020204030204" pitchFamily="34" charset="0"/>
              </a:rPr>
              <a:t>oxidation</a:t>
            </a:r>
            <a:r>
              <a:rPr lang="fr-FR" sz="900" dirty="0">
                <a:ea typeface="Calibri" panose="020F0502020204030204" pitchFamily="34" charset="0"/>
              </a:rPr>
              <a:t>, </a:t>
            </a:r>
            <a:r>
              <a:rPr lang="fr-FR" sz="900" dirty="0" err="1">
                <a:ea typeface="Calibri" panose="020F0502020204030204" pitchFamily="34" charset="0"/>
              </a:rPr>
              <a:t>resulting</a:t>
            </a:r>
            <a:r>
              <a:rPr lang="fr-FR" sz="900" dirty="0">
                <a:ea typeface="Calibri" panose="020F0502020204030204" pitchFamily="34" charset="0"/>
              </a:rPr>
              <a:t> in </a:t>
            </a:r>
            <a:r>
              <a:rPr lang="fr-FR" sz="900" dirty="0" err="1">
                <a:ea typeface="Calibri" panose="020F0502020204030204" pitchFamily="34" charset="0"/>
              </a:rPr>
              <a:t>multisystem</a:t>
            </a:r>
            <a:r>
              <a:rPr lang="fr-FR" sz="900" dirty="0">
                <a:ea typeface="Calibri" panose="020F0502020204030204" pitchFamily="34" charset="0"/>
              </a:rPr>
              <a:t> damage. </a:t>
            </a:r>
            <a:r>
              <a:rPr lang="fr-FR" sz="900" dirty="0" err="1">
                <a:ea typeface="Calibri" panose="020F0502020204030204" pitchFamily="34" charset="0"/>
              </a:rPr>
              <a:t>Such</a:t>
            </a:r>
            <a:r>
              <a:rPr lang="fr-FR" sz="900" dirty="0">
                <a:ea typeface="Calibri" panose="020F0502020204030204" pitchFamily="34" charset="0"/>
              </a:rPr>
              <a:t> </a:t>
            </a:r>
            <a:r>
              <a:rPr lang="fr-FR" sz="900" dirty="0" err="1">
                <a:ea typeface="Calibri" panose="020F0502020204030204" pitchFamily="34" charset="0"/>
              </a:rPr>
              <a:t>pathophysiology</a:t>
            </a:r>
            <a:r>
              <a:rPr lang="fr-FR" sz="900" dirty="0">
                <a:ea typeface="Calibri" panose="020F0502020204030204" pitchFamily="34" charset="0"/>
              </a:rPr>
              <a:t> </a:t>
            </a:r>
            <a:r>
              <a:rPr lang="fr-FR" sz="900" dirty="0" err="1">
                <a:ea typeface="Calibri" panose="020F0502020204030204" pitchFamily="34" charset="0"/>
              </a:rPr>
              <a:t>explains</a:t>
            </a:r>
            <a:r>
              <a:rPr lang="fr-FR" sz="900" dirty="0">
                <a:ea typeface="Calibri" panose="020F0502020204030204" pitchFamily="34" charset="0"/>
              </a:rPr>
              <a:t> the </a:t>
            </a:r>
            <a:r>
              <a:rPr lang="fr-FR" sz="900" dirty="0" err="1">
                <a:ea typeface="Calibri" panose="020F0502020204030204" pitchFamily="34" charset="0"/>
              </a:rPr>
              <a:t>combination</a:t>
            </a:r>
            <a:r>
              <a:rPr lang="fr-FR" sz="900" dirty="0">
                <a:ea typeface="Calibri" panose="020F0502020204030204" pitchFamily="34" charset="0"/>
              </a:rPr>
              <a:t> of </a:t>
            </a:r>
            <a:r>
              <a:rPr lang="fr-FR" sz="900" dirty="0" err="1">
                <a:ea typeface="Calibri" panose="020F0502020204030204" pitchFamily="34" charset="0"/>
              </a:rPr>
              <a:t>adrenal</a:t>
            </a:r>
            <a:r>
              <a:rPr lang="fr-FR" sz="900" dirty="0">
                <a:ea typeface="Calibri" panose="020F0502020204030204" pitchFamily="34" charset="0"/>
              </a:rPr>
              <a:t> </a:t>
            </a:r>
            <a:r>
              <a:rPr lang="fr-FR" sz="900" dirty="0" err="1">
                <a:ea typeface="Calibri" panose="020F0502020204030204" pitchFamily="34" charset="0"/>
              </a:rPr>
              <a:t>insufficiency</a:t>
            </a:r>
            <a:r>
              <a:rPr lang="fr-FR" sz="900" dirty="0">
                <a:ea typeface="Calibri" panose="020F0502020204030204" pitchFamily="34" charset="0"/>
              </a:rPr>
              <a:t>, progressive </a:t>
            </a:r>
            <a:r>
              <a:rPr lang="fr-FR" sz="900" dirty="0" err="1">
                <a:ea typeface="Calibri" panose="020F0502020204030204" pitchFamily="34" charset="0"/>
              </a:rPr>
              <a:t>myelopathy</a:t>
            </a:r>
            <a:r>
              <a:rPr lang="fr-FR" sz="900" dirty="0">
                <a:ea typeface="Calibri" panose="020F0502020204030204" pitchFamily="34" charset="0"/>
              </a:rPr>
              <a:t>, and </a:t>
            </a:r>
            <a:r>
              <a:rPr lang="fr-FR" sz="900" dirty="0" err="1">
                <a:ea typeface="Calibri" panose="020F0502020204030204" pitchFamily="34" charset="0"/>
              </a:rPr>
              <a:t>potential</a:t>
            </a:r>
            <a:r>
              <a:rPr lang="fr-FR" sz="900" dirty="0">
                <a:ea typeface="Calibri" panose="020F0502020204030204" pitchFamily="34" charset="0"/>
              </a:rPr>
              <a:t> </a:t>
            </a:r>
            <a:r>
              <a:rPr lang="fr-FR" sz="900" dirty="0" err="1">
                <a:ea typeface="Calibri" panose="020F0502020204030204" pitchFamily="34" charset="0"/>
              </a:rPr>
              <a:t>gonadal</a:t>
            </a:r>
            <a:r>
              <a:rPr lang="fr-FR" sz="900" dirty="0">
                <a:ea typeface="Calibri" panose="020F0502020204030204" pitchFamily="34" charset="0"/>
              </a:rPr>
              <a:t> </a:t>
            </a:r>
            <a:r>
              <a:rPr lang="fr-FR" sz="900" dirty="0" err="1">
                <a:ea typeface="Calibri" panose="020F0502020204030204" pitchFamily="34" charset="0"/>
              </a:rPr>
              <a:t>dysfunction</a:t>
            </a:r>
            <a:r>
              <a:rPr lang="fr-FR" sz="900" dirty="0">
                <a:ea typeface="Calibri" panose="020F0502020204030204" pitchFamily="34" charset="0"/>
              </a:rPr>
              <a:t>.</a:t>
            </a:r>
          </a:p>
          <a:p>
            <a:pPr>
              <a:lnSpc>
                <a:spcPct val="107000"/>
              </a:lnSpc>
              <a:spcAft>
                <a:spcPts val="800"/>
              </a:spcAft>
            </a:pPr>
            <a:r>
              <a:rPr lang="fr-FR" sz="900" dirty="0" err="1">
                <a:ea typeface="Calibri" panose="020F0502020204030204" pitchFamily="34" charset="0"/>
              </a:rPr>
              <a:t>Emerging</a:t>
            </a:r>
            <a:r>
              <a:rPr lang="fr-FR" sz="900" dirty="0">
                <a:ea typeface="Calibri" panose="020F0502020204030204" pitchFamily="34" charset="0"/>
              </a:rPr>
              <a:t> </a:t>
            </a:r>
            <a:r>
              <a:rPr lang="fr-FR" sz="900" dirty="0" err="1">
                <a:ea typeface="Calibri" panose="020F0502020204030204" pitchFamily="34" charset="0"/>
              </a:rPr>
              <a:t>therapies</a:t>
            </a:r>
            <a:r>
              <a:rPr lang="fr-FR" sz="900" dirty="0">
                <a:ea typeface="Calibri" panose="020F0502020204030204" pitchFamily="34" charset="0"/>
              </a:rPr>
              <a:t> </a:t>
            </a:r>
            <a:r>
              <a:rPr lang="fr-FR" sz="900" dirty="0" err="1">
                <a:ea typeface="Calibri" panose="020F0502020204030204" pitchFamily="34" charset="0"/>
              </a:rPr>
              <a:t>aim</a:t>
            </a:r>
            <a:r>
              <a:rPr lang="fr-FR" sz="900" dirty="0">
                <a:ea typeface="Calibri" panose="020F0502020204030204" pitchFamily="34" charset="0"/>
              </a:rPr>
              <a:t> to </a:t>
            </a:r>
            <a:r>
              <a:rPr lang="fr-FR" sz="900" dirty="0" err="1">
                <a:ea typeface="Calibri" panose="020F0502020204030204" pitchFamily="34" charset="0"/>
              </a:rPr>
              <a:t>modify</a:t>
            </a:r>
            <a:r>
              <a:rPr lang="fr-FR" sz="900" dirty="0">
                <a:ea typeface="Calibri" panose="020F0502020204030204" pitchFamily="34" charset="0"/>
              </a:rPr>
              <a:t> </a:t>
            </a:r>
            <a:r>
              <a:rPr lang="fr-FR" sz="900" dirty="0" err="1">
                <a:ea typeface="Calibri" panose="020F0502020204030204" pitchFamily="34" charset="0"/>
              </a:rPr>
              <a:t>disease</a:t>
            </a:r>
            <a:r>
              <a:rPr lang="fr-FR" sz="900" dirty="0">
                <a:ea typeface="Calibri" panose="020F0502020204030204" pitchFamily="34" charset="0"/>
              </a:rPr>
              <a:t> progression. </a:t>
            </a:r>
            <a:r>
              <a:rPr lang="fr-FR" sz="900" dirty="0" err="1">
                <a:ea typeface="Calibri" panose="020F0502020204030204" pitchFamily="34" charset="0"/>
              </a:rPr>
              <a:t>Leriglitazone</a:t>
            </a:r>
            <a:r>
              <a:rPr lang="fr-FR" sz="900" dirty="0">
                <a:ea typeface="Calibri" panose="020F0502020204030204" pitchFamily="34" charset="0"/>
              </a:rPr>
              <a:t>, a PPAR-</a:t>
            </a:r>
            <a:r>
              <a:rPr lang="el-GR" sz="900" dirty="0">
                <a:ea typeface="Calibri" panose="020F0502020204030204" pitchFamily="34" charset="0"/>
              </a:rPr>
              <a:t>γ </a:t>
            </a:r>
            <a:r>
              <a:rPr lang="fr-FR" sz="900" dirty="0" err="1">
                <a:ea typeface="Calibri" panose="020F0502020204030204" pitchFamily="34" charset="0"/>
              </a:rPr>
              <a:t>agonist</a:t>
            </a:r>
            <a:r>
              <a:rPr lang="fr-FR" sz="900" dirty="0">
                <a:ea typeface="Calibri" panose="020F0502020204030204" pitchFamily="34" charset="0"/>
              </a:rPr>
              <a:t>, </a:t>
            </a:r>
            <a:r>
              <a:rPr lang="fr-FR" sz="900" dirty="0" err="1">
                <a:ea typeface="Calibri" panose="020F0502020204030204" pitchFamily="34" charset="0"/>
              </a:rPr>
              <a:t>is</a:t>
            </a:r>
            <a:r>
              <a:rPr lang="fr-FR" sz="900" dirty="0">
                <a:ea typeface="Calibri" panose="020F0502020204030204" pitchFamily="34" charset="0"/>
              </a:rPr>
              <a:t> </a:t>
            </a:r>
            <a:r>
              <a:rPr lang="fr-FR" sz="900" dirty="0" err="1">
                <a:ea typeface="Calibri" panose="020F0502020204030204" pitchFamily="34" charset="0"/>
              </a:rPr>
              <a:t>under</a:t>
            </a:r>
            <a:r>
              <a:rPr lang="fr-FR" sz="900" dirty="0">
                <a:ea typeface="Calibri" panose="020F0502020204030204" pitchFamily="34" charset="0"/>
              </a:rPr>
              <a:t> investigation for </a:t>
            </a:r>
            <a:r>
              <a:rPr lang="fr-FR" sz="900" dirty="0" err="1">
                <a:ea typeface="Calibri" panose="020F0502020204030204" pitchFamily="34" charset="0"/>
              </a:rPr>
              <a:t>slowing</a:t>
            </a:r>
            <a:r>
              <a:rPr lang="fr-FR" sz="900" dirty="0">
                <a:ea typeface="Calibri" panose="020F0502020204030204" pitchFamily="34" charset="0"/>
              </a:rPr>
              <a:t> </a:t>
            </a:r>
            <a:r>
              <a:rPr lang="fr-FR" sz="900" dirty="0" err="1">
                <a:ea typeface="Calibri" panose="020F0502020204030204" pitchFamily="34" charset="0"/>
              </a:rPr>
              <a:t>neurodegeneration</a:t>
            </a:r>
            <a:r>
              <a:rPr lang="fr-FR" sz="900" dirty="0">
                <a:ea typeface="Calibri" panose="020F0502020204030204" pitchFamily="34" charset="0"/>
              </a:rPr>
              <a:t> in AMN by </a:t>
            </a:r>
            <a:r>
              <a:rPr lang="fr-FR" sz="900" dirty="0" err="1">
                <a:ea typeface="Calibri" panose="020F0502020204030204" pitchFamily="34" charset="0"/>
              </a:rPr>
              <a:t>modulating</a:t>
            </a:r>
            <a:r>
              <a:rPr lang="fr-FR" sz="900" dirty="0">
                <a:ea typeface="Calibri" panose="020F0502020204030204" pitchFamily="34" charset="0"/>
              </a:rPr>
              <a:t> </a:t>
            </a:r>
            <a:r>
              <a:rPr lang="fr-FR" sz="900" dirty="0" err="1">
                <a:ea typeface="Calibri" panose="020F0502020204030204" pitchFamily="34" charset="0"/>
              </a:rPr>
              <a:t>peroxisomal</a:t>
            </a:r>
            <a:r>
              <a:rPr lang="fr-FR" sz="900" dirty="0">
                <a:ea typeface="Calibri" panose="020F0502020204030204" pitchFamily="34" charset="0"/>
              </a:rPr>
              <a:t> </a:t>
            </a:r>
            <a:r>
              <a:rPr lang="fr-FR" sz="900" dirty="0" err="1">
                <a:ea typeface="Calibri" panose="020F0502020204030204" pitchFamily="34" charset="0"/>
              </a:rPr>
              <a:t>metabolism</a:t>
            </a:r>
            <a:r>
              <a:rPr lang="fr-FR" sz="900" dirty="0">
                <a:ea typeface="Calibri" panose="020F0502020204030204" pitchFamily="34" charset="0"/>
              </a:rPr>
              <a:t> and </a:t>
            </a:r>
            <a:r>
              <a:rPr lang="fr-FR" sz="900" dirty="0" err="1">
                <a:ea typeface="Calibri" panose="020F0502020204030204" pitchFamily="34" charset="0"/>
              </a:rPr>
              <a:t>neuroinflammation</a:t>
            </a:r>
            <a:r>
              <a:rPr lang="fr-FR" sz="900" dirty="0">
                <a:ea typeface="Calibri" panose="020F0502020204030204" pitchFamily="34" charset="0"/>
              </a:rPr>
              <a:t>. </a:t>
            </a:r>
            <a:r>
              <a:rPr lang="fr-FR" sz="900" dirty="0" err="1">
                <a:ea typeface="Calibri" panose="020F0502020204030204" pitchFamily="34" charset="0"/>
              </a:rPr>
              <a:t>Elivaldogene</a:t>
            </a:r>
            <a:r>
              <a:rPr lang="fr-FR" sz="900" dirty="0">
                <a:ea typeface="Calibri" panose="020F0502020204030204" pitchFamily="34" charset="0"/>
              </a:rPr>
              <a:t> </a:t>
            </a:r>
            <a:r>
              <a:rPr lang="fr-FR" sz="900" dirty="0" err="1">
                <a:ea typeface="Calibri" panose="020F0502020204030204" pitchFamily="34" charset="0"/>
              </a:rPr>
              <a:t>autotemcel</a:t>
            </a:r>
            <a:r>
              <a:rPr lang="fr-FR" sz="900" dirty="0">
                <a:ea typeface="Calibri" panose="020F0502020204030204" pitchFamily="34" charset="0"/>
              </a:rPr>
              <a:t> (</a:t>
            </a:r>
            <a:r>
              <a:rPr lang="fr-FR" sz="900" dirty="0" err="1">
                <a:ea typeface="Calibri" panose="020F0502020204030204" pitchFamily="34" charset="0"/>
              </a:rPr>
              <a:t>Skysona</a:t>
            </a:r>
            <a:r>
              <a:rPr lang="fr-FR" sz="900" dirty="0">
                <a:ea typeface="Calibri" panose="020F0502020204030204" pitchFamily="34" charset="0"/>
              </a:rPr>
              <a:t>), an </a:t>
            </a:r>
            <a:r>
              <a:rPr lang="fr-FR" sz="900" dirty="0" err="1">
                <a:ea typeface="Calibri" panose="020F0502020204030204" pitchFamily="34" charset="0"/>
              </a:rPr>
              <a:t>autologous</a:t>
            </a:r>
            <a:r>
              <a:rPr lang="fr-FR" sz="900" dirty="0">
                <a:ea typeface="Calibri" panose="020F0502020204030204" pitchFamily="34" charset="0"/>
              </a:rPr>
              <a:t> </a:t>
            </a:r>
            <a:r>
              <a:rPr lang="fr-FR" sz="900" dirty="0" err="1">
                <a:ea typeface="Calibri" panose="020F0502020204030204" pitchFamily="34" charset="0"/>
              </a:rPr>
              <a:t>lentiviral</a:t>
            </a:r>
            <a:r>
              <a:rPr lang="fr-FR" sz="900" dirty="0">
                <a:ea typeface="Calibri" panose="020F0502020204030204" pitchFamily="34" charset="0"/>
              </a:rPr>
              <a:t> </a:t>
            </a:r>
            <a:r>
              <a:rPr lang="fr-FR" sz="900" dirty="0" err="1">
                <a:ea typeface="Calibri" panose="020F0502020204030204" pitchFamily="34" charset="0"/>
              </a:rPr>
              <a:t>gene</a:t>
            </a:r>
            <a:r>
              <a:rPr lang="fr-FR" sz="900" dirty="0">
                <a:ea typeface="Calibri" panose="020F0502020204030204" pitchFamily="34" charset="0"/>
              </a:rPr>
              <a:t> </a:t>
            </a:r>
            <a:r>
              <a:rPr lang="fr-FR" sz="900" dirty="0" err="1">
                <a:ea typeface="Calibri" panose="020F0502020204030204" pitchFamily="34" charset="0"/>
              </a:rPr>
              <a:t>therapy</a:t>
            </a:r>
            <a:r>
              <a:rPr lang="fr-FR" sz="900" dirty="0">
                <a:ea typeface="Calibri" panose="020F0502020204030204" pitchFamily="34" charset="0"/>
              </a:rPr>
              <a:t>, has been FDA-</a:t>
            </a:r>
            <a:r>
              <a:rPr lang="fr-FR" sz="900" dirty="0" err="1">
                <a:ea typeface="Calibri" panose="020F0502020204030204" pitchFamily="34" charset="0"/>
              </a:rPr>
              <a:t>approved</a:t>
            </a:r>
            <a:r>
              <a:rPr lang="fr-FR" sz="900" dirty="0">
                <a:ea typeface="Calibri" panose="020F0502020204030204" pitchFamily="34" charset="0"/>
              </a:rPr>
              <a:t> for </a:t>
            </a:r>
            <a:r>
              <a:rPr lang="fr-FR" sz="900" dirty="0" err="1">
                <a:ea typeface="Calibri" panose="020F0502020204030204" pitchFamily="34" charset="0"/>
              </a:rPr>
              <a:t>early</a:t>
            </a:r>
            <a:r>
              <a:rPr lang="fr-FR" sz="900" dirty="0">
                <a:ea typeface="Calibri" panose="020F0502020204030204" pitchFamily="34" charset="0"/>
              </a:rPr>
              <a:t> active </a:t>
            </a:r>
            <a:r>
              <a:rPr lang="fr-FR" sz="900" dirty="0" err="1">
                <a:ea typeface="Calibri" panose="020F0502020204030204" pitchFamily="34" charset="0"/>
              </a:rPr>
              <a:t>cerebral</a:t>
            </a:r>
            <a:r>
              <a:rPr lang="fr-FR" sz="900" dirty="0">
                <a:ea typeface="Calibri" panose="020F0502020204030204" pitchFamily="34" charset="0"/>
              </a:rPr>
              <a:t> ALD, </a:t>
            </a:r>
            <a:r>
              <a:rPr lang="fr-FR" sz="900" dirty="0" err="1">
                <a:ea typeface="Calibri" panose="020F0502020204030204" pitchFamily="34" charset="0"/>
              </a:rPr>
              <a:t>restoring</a:t>
            </a:r>
            <a:r>
              <a:rPr lang="fr-FR" sz="900" dirty="0">
                <a:ea typeface="Calibri" panose="020F0502020204030204" pitchFamily="34" charset="0"/>
              </a:rPr>
              <a:t> ABCD1 </a:t>
            </a:r>
            <a:r>
              <a:rPr lang="fr-FR" sz="900" dirty="0" err="1">
                <a:ea typeface="Calibri" panose="020F0502020204030204" pitchFamily="34" charset="0"/>
              </a:rPr>
              <a:t>function</a:t>
            </a:r>
            <a:r>
              <a:rPr lang="fr-FR" sz="900" dirty="0">
                <a:ea typeface="Calibri" panose="020F0502020204030204" pitchFamily="34" charset="0"/>
              </a:rPr>
              <a:t> in </a:t>
            </a:r>
            <a:r>
              <a:rPr lang="fr-FR" sz="900" dirty="0" err="1">
                <a:ea typeface="Calibri" panose="020F0502020204030204" pitchFamily="34" charset="0"/>
              </a:rPr>
              <a:t>hematopoietic</a:t>
            </a:r>
            <a:r>
              <a:rPr lang="fr-FR" sz="900" dirty="0">
                <a:ea typeface="Calibri" panose="020F0502020204030204" pitchFamily="34" charset="0"/>
              </a:rPr>
              <a:t> </a:t>
            </a:r>
            <a:r>
              <a:rPr lang="fr-FR" sz="900" dirty="0" smtClean="0">
                <a:ea typeface="Calibri" panose="020F0502020204030204" pitchFamily="34" charset="0"/>
              </a:rPr>
              <a:t>stem </a:t>
            </a:r>
            <a:r>
              <a:rPr lang="fr-FR" sz="900" dirty="0" err="1">
                <a:ea typeface="Calibri" panose="020F0502020204030204" pitchFamily="34" charset="0"/>
              </a:rPr>
              <a:t>cells</a:t>
            </a:r>
            <a:r>
              <a:rPr lang="fr-FR" sz="900" dirty="0">
                <a:ea typeface="Calibri" panose="020F0502020204030204" pitchFamily="34" charset="0"/>
              </a:rPr>
              <a:t> and </a:t>
            </a:r>
            <a:r>
              <a:rPr lang="fr-FR" sz="900" dirty="0" err="1">
                <a:ea typeface="Calibri" panose="020F0502020204030204" pitchFamily="34" charset="0"/>
              </a:rPr>
              <a:t>brain</a:t>
            </a:r>
            <a:r>
              <a:rPr lang="fr-FR" sz="900" dirty="0">
                <a:ea typeface="Calibri" panose="020F0502020204030204" pitchFamily="34" charset="0"/>
              </a:rPr>
              <a:t> </a:t>
            </a:r>
            <a:r>
              <a:rPr lang="fr-FR" sz="900" dirty="0" err="1">
                <a:ea typeface="Calibri" panose="020F0502020204030204" pitchFamily="34" charset="0"/>
              </a:rPr>
              <a:t>microglia</a:t>
            </a:r>
            <a:r>
              <a:rPr lang="fr-FR" sz="900" dirty="0" smtClean="0">
                <a:ea typeface="Calibri" panose="020F0502020204030204" pitchFamily="34" charset="0"/>
              </a:rPr>
              <a:t>.</a:t>
            </a:r>
          </a:p>
          <a:p>
            <a:pPr algn="just">
              <a:lnSpc>
                <a:spcPct val="107000"/>
              </a:lnSpc>
              <a:spcAft>
                <a:spcPts val="800"/>
              </a:spcAft>
            </a:pPr>
            <a:r>
              <a:rPr lang="fr-FR" sz="900" b="1" dirty="0" smtClean="0">
                <a:ea typeface="Calibri" panose="020F0502020204030204" pitchFamily="34" charset="0"/>
              </a:rPr>
              <a:t>Conclusions</a:t>
            </a:r>
            <a:r>
              <a:rPr lang="fr-FR" sz="900" b="1" dirty="0">
                <a:ea typeface="Calibri" panose="020F0502020204030204" pitchFamily="34" charset="0"/>
              </a:rPr>
              <a:t>:</a:t>
            </a:r>
          </a:p>
          <a:p>
            <a:pPr algn="just">
              <a:lnSpc>
                <a:spcPct val="107000"/>
              </a:lnSpc>
              <a:spcAft>
                <a:spcPts val="800"/>
              </a:spcAft>
            </a:pPr>
            <a:r>
              <a:rPr lang="fr-FR" sz="900" dirty="0" err="1">
                <a:ea typeface="Calibri" panose="020F0502020204030204" pitchFamily="34" charset="0"/>
              </a:rPr>
              <a:t>Primary</a:t>
            </a:r>
            <a:r>
              <a:rPr lang="fr-FR" sz="900" dirty="0">
                <a:ea typeface="Calibri" panose="020F0502020204030204" pitchFamily="34" charset="0"/>
              </a:rPr>
              <a:t> </a:t>
            </a:r>
            <a:r>
              <a:rPr lang="fr-FR" sz="900" dirty="0" err="1">
                <a:ea typeface="Calibri" panose="020F0502020204030204" pitchFamily="34" charset="0"/>
              </a:rPr>
              <a:t>adrenal</a:t>
            </a:r>
            <a:r>
              <a:rPr lang="fr-FR" sz="900" dirty="0">
                <a:ea typeface="Calibri" panose="020F0502020204030204" pitchFamily="34" charset="0"/>
              </a:rPr>
              <a:t> </a:t>
            </a:r>
            <a:r>
              <a:rPr lang="fr-FR" sz="900" dirty="0" err="1">
                <a:ea typeface="Calibri" panose="020F0502020204030204" pitchFamily="34" charset="0"/>
              </a:rPr>
              <a:t>insufficiency</a:t>
            </a:r>
            <a:r>
              <a:rPr lang="fr-FR" sz="900" dirty="0">
                <a:ea typeface="Calibri" panose="020F0502020204030204" pitchFamily="34" charset="0"/>
              </a:rPr>
              <a:t> in </a:t>
            </a:r>
            <a:r>
              <a:rPr lang="fr-FR" sz="900" dirty="0" err="1">
                <a:ea typeface="Calibri" panose="020F0502020204030204" pitchFamily="34" charset="0"/>
              </a:rPr>
              <a:t>young</a:t>
            </a:r>
            <a:r>
              <a:rPr lang="fr-FR" sz="900" dirty="0">
                <a:ea typeface="Calibri" panose="020F0502020204030204" pitchFamily="34" charset="0"/>
              </a:rPr>
              <a:t> males, </a:t>
            </a:r>
            <a:r>
              <a:rPr lang="fr-FR" sz="900" dirty="0" err="1">
                <a:ea typeface="Calibri" panose="020F0502020204030204" pitchFamily="34" charset="0"/>
              </a:rPr>
              <a:t>particularly</a:t>
            </a:r>
            <a:r>
              <a:rPr lang="fr-FR" sz="900" dirty="0">
                <a:ea typeface="Calibri" panose="020F0502020204030204" pitchFamily="34" charset="0"/>
              </a:rPr>
              <a:t> </a:t>
            </a:r>
            <a:r>
              <a:rPr lang="fr-FR" sz="900" dirty="0" err="1">
                <a:ea typeface="Calibri" panose="020F0502020204030204" pitchFamily="34" charset="0"/>
              </a:rPr>
              <a:t>when</a:t>
            </a:r>
            <a:r>
              <a:rPr lang="fr-FR" sz="900" dirty="0">
                <a:ea typeface="Calibri" panose="020F0502020204030204" pitchFamily="34" charset="0"/>
              </a:rPr>
              <a:t> </a:t>
            </a:r>
            <a:r>
              <a:rPr lang="fr-FR" sz="900" dirty="0" err="1">
                <a:ea typeface="Calibri" panose="020F0502020204030204" pitchFamily="34" charset="0"/>
              </a:rPr>
              <a:t>autoimmune</a:t>
            </a:r>
            <a:r>
              <a:rPr lang="fr-FR" sz="900" dirty="0">
                <a:ea typeface="Calibri" panose="020F0502020204030204" pitchFamily="34" charset="0"/>
              </a:rPr>
              <a:t> markers are </a:t>
            </a:r>
            <a:r>
              <a:rPr lang="fr-FR" sz="900" dirty="0" err="1">
                <a:ea typeface="Calibri" panose="020F0502020204030204" pitchFamily="34" charset="0"/>
              </a:rPr>
              <a:t>negative</a:t>
            </a:r>
            <a:r>
              <a:rPr lang="fr-FR" sz="900" dirty="0">
                <a:ea typeface="Calibri" panose="020F0502020204030204" pitchFamily="34" charset="0"/>
              </a:rPr>
              <a:t>, </a:t>
            </a:r>
            <a:r>
              <a:rPr lang="fr-FR" sz="900" dirty="0" err="1">
                <a:ea typeface="Calibri" panose="020F0502020204030204" pitchFamily="34" charset="0"/>
              </a:rPr>
              <a:t>should</a:t>
            </a:r>
            <a:r>
              <a:rPr lang="fr-FR" sz="900" dirty="0">
                <a:ea typeface="Calibri" panose="020F0502020204030204" pitchFamily="34" charset="0"/>
              </a:rPr>
              <a:t> prompt </a:t>
            </a:r>
            <a:r>
              <a:rPr lang="fr-FR" sz="900" dirty="0" err="1">
                <a:ea typeface="Calibri" panose="020F0502020204030204" pitchFamily="34" charset="0"/>
              </a:rPr>
              <a:t>evaluation</a:t>
            </a:r>
            <a:r>
              <a:rPr lang="fr-FR" sz="900" dirty="0">
                <a:ea typeface="Calibri" panose="020F0502020204030204" pitchFamily="34" charset="0"/>
              </a:rPr>
              <a:t> for ALD </a:t>
            </a:r>
            <a:r>
              <a:rPr lang="fr-FR" sz="900" dirty="0" err="1">
                <a:ea typeface="Calibri" panose="020F0502020204030204" pitchFamily="34" charset="0"/>
              </a:rPr>
              <a:t>with</a:t>
            </a:r>
            <a:r>
              <a:rPr lang="fr-FR" sz="900" dirty="0">
                <a:ea typeface="Calibri" panose="020F0502020204030204" pitchFamily="34" charset="0"/>
              </a:rPr>
              <a:t> VLCFA </a:t>
            </a:r>
            <a:r>
              <a:rPr lang="fr-FR" sz="900" dirty="0" err="1">
                <a:ea typeface="Calibri" panose="020F0502020204030204" pitchFamily="34" charset="0"/>
              </a:rPr>
              <a:t>assay</a:t>
            </a:r>
            <a:r>
              <a:rPr lang="fr-FR" sz="900" dirty="0">
                <a:ea typeface="Calibri" panose="020F0502020204030204" pitchFamily="34" charset="0"/>
              </a:rPr>
              <a:t> and ABCD1 </a:t>
            </a:r>
            <a:r>
              <a:rPr lang="fr-FR" sz="900" dirty="0" err="1">
                <a:ea typeface="Calibri" panose="020F0502020204030204" pitchFamily="34" charset="0"/>
              </a:rPr>
              <a:t>sequencing</a:t>
            </a:r>
            <a:r>
              <a:rPr lang="fr-FR" sz="900" dirty="0">
                <a:ea typeface="Calibri" panose="020F0502020204030204" pitchFamily="34" charset="0"/>
              </a:rPr>
              <a:t>. </a:t>
            </a:r>
            <a:r>
              <a:rPr lang="fr-FR" sz="900" dirty="0" err="1">
                <a:ea typeface="Calibri" panose="020F0502020204030204" pitchFamily="34" charset="0"/>
              </a:rPr>
              <a:t>Early</a:t>
            </a:r>
            <a:r>
              <a:rPr lang="fr-FR" sz="900" dirty="0">
                <a:ea typeface="Calibri" panose="020F0502020204030204" pitchFamily="34" charset="0"/>
              </a:rPr>
              <a:t> recognition </a:t>
            </a:r>
            <a:r>
              <a:rPr lang="fr-FR" sz="900" dirty="0" err="1">
                <a:ea typeface="Calibri" panose="020F0502020204030204" pitchFamily="34" charset="0"/>
              </a:rPr>
              <a:t>is</a:t>
            </a:r>
            <a:r>
              <a:rPr lang="fr-FR" sz="900" dirty="0">
                <a:ea typeface="Calibri" panose="020F0502020204030204" pitchFamily="34" charset="0"/>
              </a:rPr>
              <a:t> essential for </a:t>
            </a:r>
            <a:r>
              <a:rPr lang="fr-FR" sz="900" dirty="0" err="1">
                <a:ea typeface="Calibri" panose="020F0502020204030204" pitchFamily="34" charset="0"/>
              </a:rPr>
              <a:t>neurological</a:t>
            </a:r>
            <a:r>
              <a:rPr lang="fr-FR" sz="900" dirty="0">
                <a:ea typeface="Calibri" panose="020F0502020204030204" pitchFamily="34" charset="0"/>
              </a:rPr>
              <a:t> monitoring, </a:t>
            </a:r>
            <a:r>
              <a:rPr lang="fr-FR" sz="900" dirty="0" err="1">
                <a:ea typeface="Calibri" panose="020F0502020204030204" pitchFamily="34" charset="0"/>
              </a:rPr>
              <a:t>family</a:t>
            </a:r>
            <a:r>
              <a:rPr lang="fr-FR" sz="900" dirty="0">
                <a:ea typeface="Calibri" panose="020F0502020204030204" pitchFamily="34" charset="0"/>
              </a:rPr>
              <a:t> counseling, and </a:t>
            </a:r>
            <a:r>
              <a:rPr lang="fr-FR" sz="900" dirty="0" err="1">
                <a:ea typeface="Calibri" panose="020F0502020204030204" pitchFamily="34" charset="0"/>
              </a:rPr>
              <a:t>potential</a:t>
            </a:r>
            <a:r>
              <a:rPr lang="fr-FR" sz="900" dirty="0">
                <a:ea typeface="Calibri" panose="020F0502020204030204" pitchFamily="34" charset="0"/>
              </a:rPr>
              <a:t> </a:t>
            </a:r>
            <a:r>
              <a:rPr lang="fr-FR" sz="900" dirty="0" err="1">
                <a:ea typeface="Calibri" panose="020F0502020204030204" pitchFamily="34" charset="0"/>
              </a:rPr>
              <a:t>access</a:t>
            </a:r>
            <a:r>
              <a:rPr lang="fr-FR" sz="900" dirty="0">
                <a:ea typeface="Calibri" panose="020F0502020204030204" pitchFamily="34" charset="0"/>
              </a:rPr>
              <a:t> to </a:t>
            </a:r>
            <a:r>
              <a:rPr lang="fr-FR" sz="900" dirty="0" err="1">
                <a:ea typeface="Calibri" panose="020F0502020204030204" pitchFamily="34" charset="0"/>
              </a:rPr>
              <a:t>emerging</a:t>
            </a:r>
            <a:r>
              <a:rPr lang="fr-FR" sz="900" dirty="0">
                <a:ea typeface="Calibri" panose="020F0502020204030204" pitchFamily="34" charset="0"/>
              </a:rPr>
              <a:t> </a:t>
            </a:r>
            <a:r>
              <a:rPr lang="fr-FR" sz="900" dirty="0" err="1">
                <a:ea typeface="Calibri" panose="020F0502020204030204" pitchFamily="34" charset="0"/>
              </a:rPr>
              <a:t>disease-modifying</a:t>
            </a:r>
            <a:r>
              <a:rPr lang="fr-FR" sz="900" dirty="0">
                <a:ea typeface="Calibri" panose="020F0502020204030204" pitchFamily="34" charset="0"/>
              </a:rPr>
              <a:t> </a:t>
            </a:r>
            <a:r>
              <a:rPr lang="fr-FR" sz="900" dirty="0" err="1">
                <a:ea typeface="Calibri" panose="020F0502020204030204" pitchFamily="34" charset="0"/>
              </a:rPr>
              <a:t>therapies</a:t>
            </a:r>
            <a:r>
              <a:rPr lang="fr-FR" sz="900" dirty="0">
                <a:ea typeface="Calibri" panose="020F0502020204030204" pitchFamily="34" charset="0"/>
              </a:rPr>
              <a:t>. This </a:t>
            </a:r>
            <a:r>
              <a:rPr lang="fr-FR" sz="900" dirty="0" err="1">
                <a:ea typeface="Calibri" panose="020F0502020204030204" pitchFamily="34" charset="0"/>
              </a:rPr>
              <a:t>novel</a:t>
            </a:r>
            <a:r>
              <a:rPr lang="fr-FR" sz="900" dirty="0">
                <a:ea typeface="Calibri" panose="020F0502020204030204" pitchFamily="34" charset="0"/>
              </a:rPr>
              <a:t> ABCD1 variant </a:t>
            </a:r>
            <a:r>
              <a:rPr lang="fr-FR" sz="900" dirty="0" err="1">
                <a:ea typeface="Calibri" panose="020F0502020204030204" pitchFamily="34" charset="0"/>
              </a:rPr>
              <a:t>expands</a:t>
            </a:r>
            <a:r>
              <a:rPr lang="fr-FR" sz="900" dirty="0">
                <a:ea typeface="Calibri" panose="020F0502020204030204" pitchFamily="34" charset="0"/>
              </a:rPr>
              <a:t> the </a:t>
            </a:r>
            <a:r>
              <a:rPr lang="fr-FR" sz="900" dirty="0" err="1">
                <a:ea typeface="Calibri" panose="020F0502020204030204" pitchFamily="34" charset="0"/>
              </a:rPr>
              <a:t>genetic</a:t>
            </a:r>
            <a:r>
              <a:rPr lang="fr-FR" sz="900" dirty="0">
                <a:ea typeface="Calibri" panose="020F0502020204030204" pitchFamily="34" charset="0"/>
              </a:rPr>
              <a:t> </a:t>
            </a:r>
            <a:r>
              <a:rPr lang="fr-FR" sz="900" dirty="0" err="1">
                <a:ea typeface="Calibri" panose="020F0502020204030204" pitchFamily="34" charset="0"/>
              </a:rPr>
              <a:t>spectrum</a:t>
            </a:r>
            <a:r>
              <a:rPr lang="fr-FR" sz="900" dirty="0">
                <a:ea typeface="Calibri" panose="020F0502020204030204" pitchFamily="34" charset="0"/>
              </a:rPr>
              <a:t> of AMN and </a:t>
            </a:r>
            <a:r>
              <a:rPr lang="fr-FR" sz="900" dirty="0" err="1">
                <a:ea typeface="Calibri" panose="020F0502020204030204" pitchFamily="34" charset="0"/>
              </a:rPr>
              <a:t>underscores</a:t>
            </a:r>
            <a:r>
              <a:rPr lang="fr-FR" sz="900" dirty="0">
                <a:ea typeface="Calibri" panose="020F0502020204030204" pitchFamily="34" charset="0"/>
              </a:rPr>
              <a:t> the importance of </a:t>
            </a:r>
            <a:r>
              <a:rPr lang="fr-FR" sz="900" dirty="0" err="1">
                <a:ea typeface="Calibri" panose="020F0502020204030204" pitchFamily="34" charset="0"/>
              </a:rPr>
              <a:t>considering</a:t>
            </a:r>
            <a:r>
              <a:rPr lang="fr-FR" sz="900" dirty="0">
                <a:ea typeface="Calibri" panose="020F0502020204030204" pitchFamily="34" charset="0"/>
              </a:rPr>
              <a:t> ALD in </a:t>
            </a:r>
            <a:r>
              <a:rPr lang="fr-FR" sz="900" dirty="0" err="1">
                <a:ea typeface="Calibri" panose="020F0502020204030204" pitchFamily="34" charset="0"/>
              </a:rPr>
              <a:t>atypical</a:t>
            </a:r>
            <a:r>
              <a:rPr lang="fr-FR" sz="900" dirty="0">
                <a:ea typeface="Calibri" panose="020F0502020204030204" pitchFamily="34" charset="0"/>
              </a:rPr>
              <a:t> endocrine and </a:t>
            </a:r>
            <a:r>
              <a:rPr lang="fr-FR" sz="900" dirty="0" err="1">
                <a:ea typeface="Calibri" panose="020F0502020204030204" pitchFamily="34" charset="0"/>
              </a:rPr>
              <a:t>neurological</a:t>
            </a:r>
            <a:r>
              <a:rPr lang="fr-FR" sz="900" dirty="0">
                <a:ea typeface="Calibri" panose="020F0502020204030204" pitchFamily="34" charset="0"/>
              </a:rPr>
              <a:t> </a:t>
            </a:r>
            <a:r>
              <a:rPr lang="fr-FR" sz="900" dirty="0" err="1">
                <a:ea typeface="Calibri" panose="020F0502020204030204" pitchFamily="34" charset="0"/>
              </a:rPr>
              <a:t>presentations</a:t>
            </a:r>
            <a:r>
              <a:rPr lang="fr-FR" sz="900" dirty="0">
                <a:ea typeface="Calibri" panose="020F0502020204030204" pitchFamily="34" charset="0"/>
              </a:rPr>
              <a:t>.</a:t>
            </a:r>
            <a:endParaRPr lang="fr-FR" sz="900" dirty="0">
              <a:ea typeface="Calibri" panose="020F0502020204030204" pitchFamily="34" charset="0"/>
            </a:endParaRPr>
          </a:p>
        </p:txBody>
      </p:sp>
      <p:sp>
        <p:nvSpPr>
          <p:cNvPr id="16" name="Rectangle 27"/>
          <p:cNvSpPr>
            <a:spLocks noChangeArrowheads="1"/>
          </p:cNvSpPr>
          <p:nvPr/>
        </p:nvSpPr>
        <p:spPr bwMode="auto">
          <a:xfrm>
            <a:off x="124196" y="1331640"/>
            <a:ext cx="6617172" cy="3329566"/>
          </a:xfrm>
          <a:prstGeom prst="rect">
            <a:avLst/>
          </a:prstGeom>
          <a:gradFill rotWithShape="1">
            <a:gsLst>
              <a:gs pos="0">
                <a:schemeClr val="hlink">
                  <a:alpha val="48000"/>
                </a:schemeClr>
              </a:gs>
              <a:gs pos="100000">
                <a:schemeClr val="folHlink"/>
              </a:gs>
            </a:gsLst>
            <a:lin ang="5400000" scaled="1"/>
          </a:gradFill>
          <a:ln w="12700">
            <a:noFill/>
            <a:miter lim="800000"/>
            <a:headEnd/>
            <a:tailEnd/>
          </a:ln>
          <a:effectLst/>
        </p:spPr>
        <p:txBody>
          <a:bodyPr wrap="square" numCol="2" anchor="ctr">
            <a:spAutoFit/>
          </a:bodyPr>
          <a:lstStyle/>
          <a:p>
            <a:pPr>
              <a:lnSpc>
                <a:spcPct val="107000"/>
              </a:lnSpc>
              <a:spcAft>
                <a:spcPts val="800"/>
              </a:spcAft>
            </a:pPr>
            <a:r>
              <a:rPr lang="en-US" sz="900" b="1" dirty="0">
                <a:ea typeface="Calibri" panose="020F0502020204030204" pitchFamily="34" charset="0"/>
                <a:cs typeface="Times New Roman" panose="02020603050405020304" pitchFamily="18" charset="0"/>
              </a:rPr>
              <a:t>Introduction:</a:t>
            </a:r>
          </a:p>
          <a:p>
            <a:pPr>
              <a:lnSpc>
                <a:spcPct val="107000"/>
              </a:lnSpc>
              <a:spcAft>
                <a:spcPts val="800"/>
              </a:spcAft>
            </a:pPr>
            <a:r>
              <a:rPr lang="en-US" sz="900" dirty="0">
                <a:ea typeface="Calibri" panose="020F0502020204030204" pitchFamily="34" charset="0"/>
                <a:cs typeface="Times New Roman" panose="02020603050405020304" pitchFamily="18" charset="0"/>
              </a:rPr>
              <a:t>X-linked </a:t>
            </a:r>
            <a:r>
              <a:rPr lang="en-US" sz="900" dirty="0" err="1">
                <a:ea typeface="Calibri" panose="020F0502020204030204" pitchFamily="34" charset="0"/>
                <a:cs typeface="Times New Roman" panose="02020603050405020304" pitchFamily="18" charset="0"/>
              </a:rPr>
              <a:t>adrenoleukodystrophy</a:t>
            </a:r>
            <a:r>
              <a:rPr lang="en-US" sz="900" dirty="0">
                <a:ea typeface="Calibri" panose="020F0502020204030204" pitchFamily="34" charset="0"/>
                <a:cs typeface="Times New Roman" panose="02020603050405020304" pitchFamily="18" charset="0"/>
              </a:rPr>
              <a:t> (ALD) is a </a:t>
            </a:r>
            <a:r>
              <a:rPr lang="en-US" sz="900" dirty="0" err="1">
                <a:ea typeface="Calibri" panose="020F0502020204030204" pitchFamily="34" charset="0"/>
                <a:cs typeface="Times New Roman" panose="02020603050405020304" pitchFamily="18" charset="0"/>
              </a:rPr>
              <a:t>peroxisomal</a:t>
            </a:r>
            <a:r>
              <a:rPr lang="en-US" sz="900" dirty="0">
                <a:ea typeface="Calibri" panose="020F0502020204030204" pitchFamily="34" charset="0"/>
                <a:cs typeface="Times New Roman" panose="02020603050405020304" pitchFamily="18" charset="0"/>
              </a:rPr>
              <a:t> disorder caused by pathogenic variants in ABCD1. Loss of </a:t>
            </a:r>
            <a:r>
              <a:rPr lang="en-US" sz="900" dirty="0" err="1">
                <a:ea typeface="Calibri" panose="020F0502020204030204" pitchFamily="34" charset="0"/>
                <a:cs typeface="Times New Roman" panose="02020603050405020304" pitchFamily="18" charset="0"/>
              </a:rPr>
              <a:t>peroxisomal</a:t>
            </a:r>
            <a:r>
              <a:rPr lang="en-US" sz="900" dirty="0">
                <a:ea typeface="Calibri" panose="020F0502020204030204" pitchFamily="34" charset="0"/>
                <a:cs typeface="Times New Roman" panose="02020603050405020304" pitchFamily="18" charset="0"/>
              </a:rPr>
              <a:t> ATP-binding cassette transporter D1 (ALDP) impairs </a:t>
            </a:r>
            <a:r>
              <a:rPr lang="el-GR" sz="900" dirty="0">
                <a:ea typeface="Calibri" panose="020F0502020204030204" pitchFamily="34" charset="0"/>
                <a:cs typeface="Times New Roman" panose="02020603050405020304" pitchFamily="18" charset="0"/>
              </a:rPr>
              <a:t>β-</a:t>
            </a:r>
            <a:r>
              <a:rPr lang="en-US" sz="900" dirty="0">
                <a:ea typeface="Calibri" panose="020F0502020204030204" pitchFamily="34" charset="0"/>
                <a:cs typeface="Times New Roman" panose="02020603050405020304" pitchFamily="18" charset="0"/>
              </a:rPr>
              <a:t>oxidation of very-long-chain fatty acids (VLCFAs), leading to their toxic accumulation in adrenal cortex, nervous system, and gonads. Clinical phenotypes range from isolated adrenal insufficiency to cerebral inflammatory demyelination (</a:t>
            </a:r>
            <a:r>
              <a:rPr lang="en-US" sz="900" dirty="0" err="1">
                <a:ea typeface="Calibri" panose="020F0502020204030204" pitchFamily="34" charset="0"/>
                <a:cs typeface="Times New Roman" panose="02020603050405020304" pitchFamily="18" charset="0"/>
              </a:rPr>
              <a:t>cALD</a:t>
            </a:r>
            <a:r>
              <a:rPr lang="en-US" sz="900" dirty="0">
                <a:ea typeface="Calibri" panose="020F0502020204030204" pitchFamily="34" charset="0"/>
                <a:cs typeface="Times New Roman" panose="02020603050405020304" pitchFamily="18" charset="0"/>
              </a:rPr>
              <a:t>) and </a:t>
            </a:r>
            <a:r>
              <a:rPr lang="en-US" sz="900" dirty="0" err="1">
                <a:ea typeface="Calibri" panose="020F0502020204030204" pitchFamily="34" charset="0"/>
                <a:cs typeface="Times New Roman" panose="02020603050405020304" pitchFamily="18" charset="0"/>
              </a:rPr>
              <a:t>adrenomyeloneuropathy</a:t>
            </a:r>
            <a:r>
              <a:rPr lang="en-US" sz="900" dirty="0">
                <a:ea typeface="Calibri" panose="020F0502020204030204" pitchFamily="34" charset="0"/>
                <a:cs typeface="Times New Roman" panose="02020603050405020304" pitchFamily="18" charset="0"/>
              </a:rPr>
              <a:t> (AMN). AMN is the most frequent adult presentation, characterized by progressive spastic </a:t>
            </a:r>
            <a:r>
              <a:rPr lang="en-US" sz="900" dirty="0" err="1">
                <a:ea typeface="Calibri" panose="020F0502020204030204" pitchFamily="34" charset="0"/>
                <a:cs typeface="Times New Roman" panose="02020603050405020304" pitchFamily="18" charset="0"/>
              </a:rPr>
              <a:t>paraparesis</a:t>
            </a:r>
            <a:r>
              <a:rPr lang="en-US" sz="900" dirty="0">
                <a:ea typeface="Calibri" panose="020F0502020204030204" pitchFamily="34" charset="0"/>
                <a:cs typeface="Times New Roman" panose="02020603050405020304" pitchFamily="18" charset="0"/>
              </a:rPr>
              <a:t>, sensory ataxia, and sphincter dysfunction. Although autoimmune </a:t>
            </a:r>
            <a:r>
              <a:rPr lang="en-US" sz="900" dirty="0" err="1">
                <a:ea typeface="Calibri" panose="020F0502020204030204" pitchFamily="34" charset="0"/>
                <a:cs typeface="Times New Roman" panose="02020603050405020304" pitchFamily="18" charset="0"/>
              </a:rPr>
              <a:t>endocrinopathies</a:t>
            </a:r>
            <a:r>
              <a:rPr lang="en-US" sz="900" dirty="0">
                <a:ea typeface="Calibri" panose="020F0502020204030204" pitchFamily="34" charset="0"/>
                <a:cs typeface="Times New Roman" panose="02020603050405020304" pitchFamily="18" charset="0"/>
              </a:rPr>
              <a:t> may coexist, they are usually unrelated</a:t>
            </a:r>
            <a:r>
              <a:rPr lang="en-US" sz="9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endParaRPr lang="en-US" sz="900" dirty="0" smtClean="0">
              <a:ea typeface="Calibri" panose="020F0502020204030204" pitchFamily="34" charset="0"/>
              <a:cs typeface="Times New Roman" panose="02020603050405020304" pitchFamily="18" charset="0"/>
            </a:endParaRP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endParaRPr lang="en-US" sz="900" dirty="0" smtClean="0">
              <a:ea typeface="Calibri" panose="020F0502020204030204" pitchFamily="34" charset="0"/>
              <a:cs typeface="Times New Roman" panose="02020603050405020304" pitchFamily="18" charset="0"/>
            </a:endParaRP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r>
              <a:rPr lang="en-US" sz="900" b="1" dirty="0">
                <a:ea typeface="Calibri" panose="020F0502020204030204" pitchFamily="34" charset="0"/>
                <a:cs typeface="Times New Roman" panose="02020603050405020304" pitchFamily="18" charset="0"/>
              </a:rPr>
              <a:t>Case Report:</a:t>
            </a:r>
          </a:p>
          <a:p>
            <a:pPr algn="just">
              <a:lnSpc>
                <a:spcPct val="107000"/>
              </a:lnSpc>
              <a:spcAft>
                <a:spcPts val="800"/>
              </a:spcAft>
            </a:pPr>
            <a:r>
              <a:rPr lang="en-US" sz="900" dirty="0">
                <a:ea typeface="Calibri" panose="020F0502020204030204" pitchFamily="34" charset="0"/>
                <a:cs typeface="Times New Roman" panose="02020603050405020304" pitchFamily="18" charset="0"/>
              </a:rPr>
              <a:t>A male presented at age 17 with skin hyperpigmentation and </a:t>
            </a:r>
            <a:r>
              <a:rPr lang="en-US" sz="900" dirty="0" err="1">
                <a:ea typeface="Calibri" panose="020F0502020204030204" pitchFamily="34" charset="0"/>
                <a:cs typeface="Times New Roman" panose="02020603050405020304" pitchFamily="18" charset="0"/>
              </a:rPr>
              <a:t>Addisonian</a:t>
            </a:r>
            <a:r>
              <a:rPr lang="en-US" sz="900" dirty="0">
                <a:ea typeface="Calibri" panose="020F0502020204030204" pitchFamily="34" charset="0"/>
                <a:cs typeface="Times New Roman" panose="02020603050405020304" pitchFamily="18" charset="0"/>
              </a:rPr>
              <a:t> crisis. Laboratory testing revealed markedly elevated ACTH (4905 </a:t>
            </a:r>
            <a:r>
              <a:rPr lang="en-US" sz="900" dirty="0" err="1">
                <a:ea typeface="Calibri" panose="020F0502020204030204" pitchFamily="34" charset="0"/>
                <a:cs typeface="Times New Roman" panose="02020603050405020304" pitchFamily="18" charset="0"/>
              </a:rPr>
              <a:t>pg</a:t>
            </a:r>
            <a:r>
              <a:rPr lang="en-US" sz="900" dirty="0">
                <a:ea typeface="Calibri" panose="020F0502020204030204" pitchFamily="34" charset="0"/>
                <a:cs typeface="Times New Roman" panose="02020603050405020304" pitchFamily="18" charset="0"/>
              </a:rPr>
              <a:t>/mL) and severely reduced cortisol (&lt;25 ng/mL). Adrenal autoantibodies were negative, and CT showed bilateral adrenal atrophy, consistent with non-autoimmune primary adrenal insufficiency. Concurrent hypothyroidism due to Hashimoto thyroiditis was diagnosed. He was treated with hydrocortisone, fludrocortisone, and levothyroxine.</a:t>
            </a:r>
          </a:p>
          <a:p>
            <a:pPr algn="just">
              <a:lnSpc>
                <a:spcPct val="107000"/>
              </a:lnSpc>
              <a:spcAft>
                <a:spcPts val="800"/>
              </a:spcAft>
            </a:pPr>
            <a:r>
              <a:rPr lang="en-US" sz="900" dirty="0">
                <a:ea typeface="Calibri" panose="020F0502020204030204" pitchFamily="34" charset="0"/>
                <a:cs typeface="Times New Roman" panose="02020603050405020304" pitchFamily="18" charset="0"/>
              </a:rPr>
              <a:t>By age 30, he developed progressive neurological symptoms. Neurophysiology demonstrated pyramidal signs and disrupted corticospinal conduction, compatible with early AMN. Persistent Addison’s disease without autoantibodies raised suspicion of ALD. VLCFA testing confirmed the biochemical signature, and genetic analysis identified a </a:t>
            </a:r>
            <a:r>
              <a:rPr lang="en-US" sz="900" dirty="0" err="1">
                <a:ea typeface="Calibri" panose="020F0502020204030204" pitchFamily="34" charset="0"/>
                <a:cs typeface="Times New Roman" panose="02020603050405020304" pitchFamily="18" charset="0"/>
              </a:rPr>
              <a:t>hemizygous</a:t>
            </a:r>
            <a:r>
              <a:rPr lang="en-US" sz="900" dirty="0">
                <a:ea typeface="Calibri" panose="020F0502020204030204" pitchFamily="34" charset="0"/>
                <a:cs typeface="Times New Roman" panose="02020603050405020304" pitchFamily="18" charset="0"/>
              </a:rPr>
              <a:t> ABCD1 missense variant c.1939G&gt;C (p.Ala647Pro), predicted to be pathogenic. Current therapy includes levothyroxine, fludrocortisone, and hydrocortisone</a:t>
            </a:r>
          </a:p>
        </p:txBody>
      </p:sp>
      <p:pic>
        <p:nvPicPr>
          <p:cNvPr id="2" name="Image 1"/>
          <p:cNvPicPr>
            <a:picLocks noChangeAspect="1"/>
          </p:cNvPicPr>
          <p:nvPr/>
        </p:nvPicPr>
        <p:blipFill>
          <a:blip r:embed="rId4"/>
          <a:stretch>
            <a:fillRect/>
          </a:stretch>
        </p:blipFill>
        <p:spPr>
          <a:xfrm>
            <a:off x="404665" y="3293944"/>
            <a:ext cx="2520280" cy="1171823"/>
          </a:xfrm>
          <a:prstGeom prst="rect">
            <a:avLst/>
          </a:prstGeom>
        </p:spPr>
      </p:pic>
      <p:pic>
        <p:nvPicPr>
          <p:cNvPr id="4" name="Image 3"/>
          <p:cNvPicPr>
            <a:picLocks noChangeAspect="1"/>
          </p:cNvPicPr>
          <p:nvPr/>
        </p:nvPicPr>
        <p:blipFill>
          <a:blip r:embed="rId5"/>
          <a:stretch>
            <a:fillRect/>
          </a:stretch>
        </p:blipFill>
        <p:spPr>
          <a:xfrm>
            <a:off x="3717032" y="7956376"/>
            <a:ext cx="1157939" cy="7719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BE"/>
          </a:p>
        </p:txBody>
      </p:sp>
      <p:sp>
        <p:nvSpPr>
          <p:cNvPr id="3" name="Sous-titre 2"/>
          <p:cNvSpPr>
            <a:spLocks noGrp="1"/>
          </p:cNvSpPr>
          <p:nvPr>
            <p:ph type="subTitle" idx="1"/>
          </p:nvPr>
        </p:nvSpPr>
        <p:spPr/>
        <p:txBody>
          <a:bodyPr/>
          <a:lstStyle/>
          <a:p>
            <a:endParaRPr lang="fr-BE"/>
          </a:p>
        </p:txBody>
      </p:sp>
      <p:pic>
        <p:nvPicPr>
          <p:cNvPr id="5" name="Image 4"/>
          <p:cNvPicPr>
            <a:picLocks noChangeAspect="1"/>
          </p:cNvPicPr>
          <p:nvPr/>
        </p:nvPicPr>
        <p:blipFill>
          <a:blip r:embed="rId2"/>
          <a:stretch>
            <a:fillRect/>
          </a:stretch>
        </p:blipFill>
        <p:spPr>
          <a:xfrm>
            <a:off x="-1447800" y="-2743200"/>
            <a:ext cx="9753600" cy="14630400"/>
          </a:xfrm>
          <a:prstGeom prst="rect">
            <a:avLst/>
          </a:prstGeom>
        </p:spPr>
      </p:pic>
    </p:spTree>
    <p:extLst>
      <p:ext uri="{BB962C8B-B14F-4D97-AF65-F5344CB8AC3E}">
        <p14:creationId xmlns:p14="http://schemas.microsoft.com/office/powerpoint/2010/main" val="3419126006"/>
      </p:ext>
    </p:extLst>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Office\Modèles\Nouvelle présentation.pot</Template>
  <TotalTime>1277</TotalTime>
  <Words>497</Words>
  <Application>Microsoft Office PowerPoint</Application>
  <PresentationFormat>Affichage à l'écran (4:3)</PresentationFormat>
  <Paragraphs>19</Paragraphs>
  <Slides>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vt:i4>
      </vt:variant>
    </vt:vector>
  </HeadingPairs>
  <TitlesOfParts>
    <vt:vector size="5" baseType="lpstr">
      <vt:lpstr>Calibri</vt:lpstr>
      <vt:lpstr>Times New Roman</vt:lpstr>
      <vt:lpstr>Nouvelle présentation</vt:lpstr>
      <vt:lpstr>From Addison’s Crisis and Hashimoto Thyroiditis to X-Linked Adrenomyeloneuropathy:  A 17-Year Journey to Diagnosis with a Novel ABCD1 Variant</vt:lpstr>
      <vt:lpstr>Présentation PowerPoint</vt:lpstr>
    </vt:vector>
  </TitlesOfParts>
  <Company>Endocrino CHU ULg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KYSTES COLLOIDAUX FAMILIAUX : suivi neuroendocrinologique</dc:title>
  <dc:creator>GENE</dc:creator>
  <cp:lastModifiedBy>Herman Gonzalo Valdes Socin</cp:lastModifiedBy>
  <cp:revision>141</cp:revision>
  <cp:lastPrinted>2018-04-27T15:27:18Z</cp:lastPrinted>
  <dcterms:created xsi:type="dcterms:W3CDTF">2000-08-14T09:57:26Z</dcterms:created>
  <dcterms:modified xsi:type="dcterms:W3CDTF">2025-11-19T10:34:34Z</dcterms:modified>
</cp:coreProperties>
</file>