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75" r:id="rId3"/>
    <p:sldId id="280" r:id="rId4"/>
    <p:sldId id="268" r:id="rId5"/>
    <p:sldId id="258" r:id="rId6"/>
    <p:sldId id="263" r:id="rId7"/>
    <p:sldId id="259" r:id="rId8"/>
    <p:sldId id="264" r:id="rId9"/>
    <p:sldId id="260" r:id="rId10"/>
    <p:sldId id="265" r:id="rId11"/>
    <p:sldId id="276" r:id="rId12"/>
    <p:sldId id="277" r:id="rId13"/>
    <p:sldId id="261" r:id="rId14"/>
    <p:sldId id="281" r:id="rId15"/>
    <p:sldId id="266" r:id="rId16"/>
    <p:sldId id="286" r:id="rId17"/>
    <p:sldId id="271" r:id="rId18"/>
    <p:sldId id="273" r:id="rId19"/>
    <p:sldId id="283" r:id="rId20"/>
    <p:sldId id="285" r:id="rId21"/>
    <p:sldId id="272" r:id="rId22"/>
    <p:sldId id="287" r:id="rId23"/>
    <p:sldId id="278"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BD9D9"/>
    <a:srgbClr val="FF5050"/>
    <a:srgbClr val="A7059B"/>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2" d="100"/>
          <a:sy n="62" d="100"/>
        </p:scale>
        <p:origin x="82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F29AA3-4C70-4A15-8BE1-4314B67789F2}" type="datetimeFigureOut">
              <a:rPr lang="fr-BE" smtClean="0"/>
              <a:t>19-03-26</a:t>
            </a:fld>
            <a:endParaRPr lang="fr-B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4D9D30-C8A6-4DFA-B379-E0E594537520}" type="slidenum">
              <a:rPr lang="fr-BE" smtClean="0"/>
              <a:t>‹N°›</a:t>
            </a:fld>
            <a:endParaRPr lang="fr-BE"/>
          </a:p>
        </p:txBody>
      </p:sp>
    </p:spTree>
    <p:extLst>
      <p:ext uri="{BB962C8B-B14F-4D97-AF65-F5344CB8AC3E}">
        <p14:creationId xmlns:p14="http://schemas.microsoft.com/office/powerpoint/2010/main" val="826130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674D9D30-C8A6-4DFA-B379-E0E594537520}" type="slidenum">
              <a:rPr lang="fr-BE" smtClean="0"/>
              <a:t>1</a:t>
            </a:fld>
            <a:endParaRPr lang="fr-BE"/>
          </a:p>
        </p:txBody>
      </p:sp>
    </p:spTree>
    <p:extLst>
      <p:ext uri="{BB962C8B-B14F-4D97-AF65-F5344CB8AC3E}">
        <p14:creationId xmlns:p14="http://schemas.microsoft.com/office/powerpoint/2010/main" val="3905124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674D9D30-C8A6-4DFA-B379-E0E594537520}" type="slidenum">
              <a:rPr lang="fr-BE" smtClean="0"/>
              <a:t>2</a:t>
            </a:fld>
            <a:endParaRPr lang="fr-BE"/>
          </a:p>
        </p:txBody>
      </p:sp>
    </p:spTree>
    <p:extLst>
      <p:ext uri="{BB962C8B-B14F-4D97-AF65-F5344CB8AC3E}">
        <p14:creationId xmlns:p14="http://schemas.microsoft.com/office/powerpoint/2010/main" val="2597023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674D9D30-C8A6-4DFA-B379-E0E594537520}" type="slidenum">
              <a:rPr lang="fr-BE" smtClean="0"/>
              <a:t>14</a:t>
            </a:fld>
            <a:endParaRPr lang="fr-BE"/>
          </a:p>
        </p:txBody>
      </p:sp>
    </p:spTree>
    <p:extLst>
      <p:ext uri="{BB962C8B-B14F-4D97-AF65-F5344CB8AC3E}">
        <p14:creationId xmlns:p14="http://schemas.microsoft.com/office/powerpoint/2010/main" val="1448282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674D9D30-C8A6-4DFA-B379-E0E594537520}" type="slidenum">
              <a:rPr lang="fr-BE" smtClean="0"/>
              <a:t>19</a:t>
            </a:fld>
            <a:endParaRPr lang="fr-BE"/>
          </a:p>
        </p:txBody>
      </p:sp>
    </p:spTree>
    <p:extLst>
      <p:ext uri="{BB962C8B-B14F-4D97-AF65-F5344CB8AC3E}">
        <p14:creationId xmlns:p14="http://schemas.microsoft.com/office/powerpoint/2010/main" val="581503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64826-B26D-9ECF-F521-E631777AF0A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DE642C6-4BCF-DB29-DAA4-A37A98D0DBC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5D99066-D1F4-1C9C-8395-E2B5606EB24E}"/>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BF1DB214-8E4F-0A18-9CD9-14E6F6CF12CA}"/>
              </a:ext>
            </a:extLst>
          </p:cNvPr>
          <p:cNvSpPr>
            <a:spLocks noGrp="1"/>
          </p:cNvSpPr>
          <p:nvPr>
            <p:ph type="sldNum" sz="quarter" idx="5"/>
          </p:nvPr>
        </p:nvSpPr>
        <p:spPr/>
        <p:txBody>
          <a:bodyPr/>
          <a:lstStyle/>
          <a:p>
            <a:fld id="{674D9D30-C8A6-4DFA-B379-E0E594537520}" type="slidenum">
              <a:rPr lang="fr-BE" smtClean="0"/>
              <a:t>20</a:t>
            </a:fld>
            <a:endParaRPr lang="fr-BE"/>
          </a:p>
        </p:txBody>
      </p:sp>
    </p:spTree>
    <p:extLst>
      <p:ext uri="{BB962C8B-B14F-4D97-AF65-F5344CB8AC3E}">
        <p14:creationId xmlns:p14="http://schemas.microsoft.com/office/powerpoint/2010/main" val="164019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09223-1C33-5774-B2AD-8EEE3045D5B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812F818-A174-83B7-5F37-18BE6A89B07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E6BDBF5-D087-4765-55C0-F45FF381EFDD}"/>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C048C768-AA59-D3D3-B6D1-1A7BF835C947}"/>
              </a:ext>
            </a:extLst>
          </p:cNvPr>
          <p:cNvSpPr>
            <a:spLocks noGrp="1"/>
          </p:cNvSpPr>
          <p:nvPr>
            <p:ph type="sldNum" sz="quarter" idx="5"/>
          </p:nvPr>
        </p:nvSpPr>
        <p:spPr/>
        <p:txBody>
          <a:bodyPr/>
          <a:lstStyle/>
          <a:p>
            <a:fld id="{674D9D30-C8A6-4DFA-B379-E0E594537520}" type="slidenum">
              <a:rPr lang="fr-BE" smtClean="0"/>
              <a:t>23</a:t>
            </a:fld>
            <a:endParaRPr lang="fr-BE"/>
          </a:p>
        </p:txBody>
      </p:sp>
    </p:spTree>
    <p:extLst>
      <p:ext uri="{BB962C8B-B14F-4D97-AF65-F5344CB8AC3E}">
        <p14:creationId xmlns:p14="http://schemas.microsoft.com/office/powerpoint/2010/main" val="2899318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C523350C-0BA3-4B9B-BBC3-BD27CD30B10D}" type="datetimeFigureOut">
              <a:rPr lang="fr-BE" smtClean="0"/>
              <a:t>19-03-26</a:t>
            </a:fld>
            <a:endParaRPr lang="fr-BE"/>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fr-BE"/>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32F77E69-DA83-48CB-98DC-F14913521EF1}" type="slidenum">
              <a:rPr lang="fr-BE" smtClean="0"/>
              <a:t>‹N°›</a:t>
            </a:fld>
            <a:endParaRPr lang="fr-BE"/>
          </a:p>
        </p:txBody>
      </p:sp>
    </p:spTree>
    <p:extLst>
      <p:ext uri="{BB962C8B-B14F-4D97-AF65-F5344CB8AC3E}">
        <p14:creationId xmlns:p14="http://schemas.microsoft.com/office/powerpoint/2010/main" val="1108936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fr-FR"/>
              <a:t>Modifiez le style du titre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23350C-0BA3-4B9B-BBC3-BD27CD30B10D}" type="datetimeFigureOut">
              <a:rPr lang="fr-BE" smtClean="0"/>
              <a:t>19-03-26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a:xfrm>
            <a:off x="10558300" y="5956137"/>
            <a:ext cx="1052508" cy="365125"/>
          </a:xfrm>
        </p:spPr>
        <p:txBody>
          <a:bodyPr/>
          <a:lstStyle/>
          <a:p>
            <a:fld id="{32F77E69-DA83-48CB-98DC-F14913521EF1}" type="slidenum">
              <a:rPr lang="fr-BE" smtClean="0"/>
              <a:t>‹N°›</a:t>
            </a:fld>
            <a:endParaRPr lang="fr-BE"/>
          </a:p>
        </p:txBody>
      </p:sp>
    </p:spTree>
    <p:extLst>
      <p:ext uri="{BB962C8B-B14F-4D97-AF65-F5344CB8AC3E}">
        <p14:creationId xmlns:p14="http://schemas.microsoft.com/office/powerpoint/2010/main" val="1630977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C523350C-0BA3-4B9B-BBC3-BD27CD30B10D}" type="datetimeFigureOut">
              <a:rPr lang="fr-BE" smtClean="0"/>
              <a:t>19-03-26</a:t>
            </a:fld>
            <a:endParaRPr lang="fr-BE"/>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fr-BE"/>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2F77E69-DA83-48CB-98DC-F14913521EF1}" type="slidenum">
              <a:rPr lang="fr-BE" smtClean="0"/>
              <a:t>‹N°›</a:t>
            </a:fld>
            <a:endParaRPr lang="fr-BE"/>
          </a:p>
        </p:txBody>
      </p:sp>
    </p:spTree>
    <p:extLst>
      <p:ext uri="{BB962C8B-B14F-4D97-AF65-F5344CB8AC3E}">
        <p14:creationId xmlns:p14="http://schemas.microsoft.com/office/powerpoint/2010/main" val="2372429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fr-FR"/>
              <a:t>Modifiez le style du titre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C523350C-0BA3-4B9B-BBC3-BD27CD30B10D}" type="datetimeFigureOut">
              <a:rPr lang="fr-BE" smtClean="0"/>
              <a:t>19-03-26</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32F77E69-DA83-48CB-98DC-F14913521EF1}" type="slidenum">
              <a:rPr lang="fr-BE" smtClean="0"/>
              <a:t>‹N°›</a:t>
            </a:fld>
            <a:endParaRPr lang="fr-BE"/>
          </a:p>
        </p:txBody>
      </p:sp>
    </p:spTree>
    <p:extLst>
      <p:ext uri="{BB962C8B-B14F-4D97-AF65-F5344CB8AC3E}">
        <p14:creationId xmlns:p14="http://schemas.microsoft.com/office/powerpoint/2010/main" val="301162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fr-FR"/>
              <a:t>Modifiez le style du titre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C523350C-0BA3-4B9B-BBC3-BD27CD30B10D}" type="datetimeFigureOut">
              <a:rPr lang="fr-BE" smtClean="0"/>
              <a:t>19-03-26</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32F77E69-DA83-48CB-98DC-F14913521EF1}" type="slidenum">
              <a:rPr lang="fr-BE" smtClean="0"/>
              <a:t>‹N°›</a:t>
            </a:fld>
            <a:endParaRPr lang="fr-BE"/>
          </a:p>
        </p:txBody>
      </p:sp>
    </p:spTree>
    <p:extLst>
      <p:ext uri="{BB962C8B-B14F-4D97-AF65-F5344CB8AC3E}">
        <p14:creationId xmlns:p14="http://schemas.microsoft.com/office/powerpoint/2010/main" val="2614899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C523350C-0BA3-4B9B-BBC3-BD27CD30B10D}" type="datetimeFigureOut">
              <a:rPr lang="fr-BE" smtClean="0"/>
              <a:t>19-03-26</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32F77E69-DA83-48CB-98DC-F14913521EF1}" type="slidenum">
              <a:rPr lang="fr-BE" smtClean="0"/>
              <a:t>‹N°›</a:t>
            </a:fld>
            <a:endParaRPr lang="fr-BE"/>
          </a:p>
        </p:txBody>
      </p:sp>
    </p:spTree>
    <p:extLst>
      <p:ext uri="{BB962C8B-B14F-4D97-AF65-F5344CB8AC3E}">
        <p14:creationId xmlns:p14="http://schemas.microsoft.com/office/powerpoint/2010/main" val="757809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23350C-0BA3-4B9B-BBC3-BD27CD30B10D}" type="datetimeFigureOut">
              <a:rPr lang="fr-BE" smtClean="0"/>
              <a:t>19-03-26</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32F77E69-DA83-48CB-98DC-F14913521EF1}" type="slidenum">
              <a:rPr lang="fr-BE" smtClean="0"/>
              <a:t>‹N°›</a:t>
            </a:fld>
            <a:endParaRPr lang="fr-BE"/>
          </a:p>
        </p:txBody>
      </p:sp>
    </p:spTree>
    <p:extLst>
      <p:ext uri="{BB962C8B-B14F-4D97-AF65-F5344CB8AC3E}">
        <p14:creationId xmlns:p14="http://schemas.microsoft.com/office/powerpoint/2010/main" val="2766314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fr-FR"/>
              <a:t>Modifiez le style du titre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C523350C-0BA3-4B9B-BBC3-BD27CD30B10D}" type="datetimeFigureOut">
              <a:rPr lang="fr-BE" smtClean="0"/>
              <a:t>19-03-26</a:t>
            </a:fld>
            <a:endParaRPr lang="fr-BE"/>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fr-BE"/>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2F77E69-DA83-48CB-98DC-F14913521EF1}" type="slidenum">
              <a:rPr lang="fr-BE" smtClean="0"/>
              <a:t>‹N°›</a:t>
            </a:fld>
            <a:endParaRPr lang="fr-BE"/>
          </a:p>
        </p:txBody>
      </p:sp>
    </p:spTree>
    <p:extLst>
      <p:ext uri="{BB962C8B-B14F-4D97-AF65-F5344CB8AC3E}">
        <p14:creationId xmlns:p14="http://schemas.microsoft.com/office/powerpoint/2010/main" val="2775354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C523350C-0BA3-4B9B-BBC3-BD27CD30B10D}" type="datetimeFigureOut">
              <a:rPr lang="fr-BE" smtClean="0"/>
              <a:t>19-03-26</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32F77E69-DA83-48CB-98DC-F14913521EF1}" type="slidenum">
              <a:rPr lang="fr-BE" smtClean="0"/>
              <a:t>‹N°›</a:t>
            </a:fld>
            <a:endParaRPr lang="fr-BE"/>
          </a:p>
        </p:txBody>
      </p:sp>
    </p:spTree>
    <p:extLst>
      <p:ext uri="{BB962C8B-B14F-4D97-AF65-F5344CB8AC3E}">
        <p14:creationId xmlns:p14="http://schemas.microsoft.com/office/powerpoint/2010/main" val="1438252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523350C-0BA3-4B9B-BBC3-BD27CD30B10D}" type="datetimeFigureOut">
              <a:rPr lang="fr-BE" smtClean="0"/>
              <a:t>19-03-26</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32F77E69-DA83-48CB-98DC-F14913521EF1}" type="slidenum">
              <a:rPr lang="fr-BE" smtClean="0"/>
              <a:t>‹N°›</a:t>
            </a:fld>
            <a:endParaRPr lang="fr-BE"/>
          </a:p>
        </p:txBody>
      </p:sp>
    </p:spTree>
    <p:extLst>
      <p:ext uri="{BB962C8B-B14F-4D97-AF65-F5344CB8AC3E}">
        <p14:creationId xmlns:p14="http://schemas.microsoft.com/office/powerpoint/2010/main" val="2681410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C523350C-0BA3-4B9B-BBC3-BD27CD30B10D}" type="datetimeFigureOut">
              <a:rPr lang="fr-BE" smtClean="0"/>
              <a:t>19-03-26</a:t>
            </a:fld>
            <a:endParaRPr lang="fr-BE"/>
          </a:p>
        </p:txBody>
      </p:sp>
      <p:sp>
        <p:nvSpPr>
          <p:cNvPr id="5" name="Footer Placeholder 4"/>
          <p:cNvSpPr>
            <a:spLocks noGrp="1"/>
          </p:cNvSpPr>
          <p:nvPr>
            <p:ph type="ftr" sz="quarter" idx="11"/>
          </p:nvPr>
        </p:nvSpPr>
        <p:spPr>
          <a:xfrm>
            <a:off x="774923" y="5951811"/>
            <a:ext cx="7896279" cy="365125"/>
          </a:xfrm>
        </p:spPr>
        <p:txBody>
          <a:bodyPr/>
          <a:lstStyle/>
          <a:p>
            <a:endParaRPr lang="fr-BE"/>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32F77E69-DA83-48CB-98DC-F14913521EF1}" type="slidenum">
              <a:rPr lang="fr-BE" smtClean="0"/>
              <a:t>‹N°›</a:t>
            </a:fld>
            <a:endParaRPr lang="fr-BE"/>
          </a:p>
        </p:txBody>
      </p:sp>
    </p:spTree>
    <p:extLst>
      <p:ext uri="{BB962C8B-B14F-4D97-AF65-F5344CB8AC3E}">
        <p14:creationId xmlns:p14="http://schemas.microsoft.com/office/powerpoint/2010/main" val="4230562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fr-FR"/>
              <a:t>Modifiez le style du titre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C523350C-0BA3-4B9B-BBC3-BD27CD30B10D}" type="datetimeFigureOut">
              <a:rPr lang="fr-BE" smtClean="0"/>
              <a:t>19-03-26</a:t>
            </a:fld>
            <a:endParaRPr lang="fr-BE"/>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fr-BE"/>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32F77E69-DA83-48CB-98DC-F14913521EF1}" type="slidenum">
              <a:rPr lang="fr-BE" smtClean="0"/>
              <a:t>‹N°›</a:t>
            </a:fld>
            <a:endParaRPr lang="fr-BE"/>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798569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ableau montrant un homme en uniforme debout en haut d'escaliers, la foule à gauche, à droite et en bas le regarde">
            <a:extLst>
              <a:ext uri="{FF2B5EF4-FFF2-40B4-BE49-F238E27FC236}">
                <a16:creationId xmlns:a16="http://schemas.microsoft.com/office/drawing/2014/main" id="{E88D9F1E-79BC-DEA0-99A6-2B2BBB78E77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70" t="31054" r="9920" b="15114"/>
          <a:stretch>
            <a:fillRect/>
          </a:stretch>
        </p:blipFill>
        <p:spPr bwMode="auto">
          <a:xfrm>
            <a:off x="0" y="0"/>
            <a:ext cx="11815846"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F0E661E3-C46B-09DA-8F9A-856102D9F476}"/>
              </a:ext>
            </a:extLst>
          </p:cNvPr>
          <p:cNvSpPr/>
          <p:nvPr/>
        </p:nvSpPr>
        <p:spPr>
          <a:xfrm>
            <a:off x="6657654" y="-20549"/>
            <a:ext cx="5714145" cy="6945331"/>
          </a:xfrm>
          <a:prstGeom prst="rect">
            <a:avLst/>
          </a:prstGeom>
          <a:solidFill>
            <a:schemeClr val="bg1"/>
          </a:solidFill>
          <a:ln>
            <a:solidFill>
              <a:srgbClr val="FB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Arc 4">
            <a:extLst>
              <a:ext uri="{FF2B5EF4-FFF2-40B4-BE49-F238E27FC236}">
                <a16:creationId xmlns:a16="http://schemas.microsoft.com/office/drawing/2014/main" id="{A6FF8DB4-AC78-D039-5345-AEDE235B353E}"/>
              </a:ext>
            </a:extLst>
          </p:cNvPr>
          <p:cNvSpPr/>
          <p:nvPr/>
        </p:nvSpPr>
        <p:spPr>
          <a:xfrm flipH="1">
            <a:off x="5630237" y="-161817"/>
            <a:ext cx="2157574" cy="7181635"/>
          </a:xfrm>
          <a:prstGeom prst="arc">
            <a:avLst>
              <a:gd name="adj1" fmla="val 16200000"/>
              <a:gd name="adj2" fmla="val 5356896"/>
            </a:avLst>
          </a:prstGeom>
          <a:solidFill>
            <a:schemeClr val="bg1"/>
          </a:solidFill>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dirty="0"/>
          </a:p>
        </p:txBody>
      </p:sp>
      <p:sp>
        <p:nvSpPr>
          <p:cNvPr id="3" name="ZoneTexte 2">
            <a:extLst>
              <a:ext uri="{FF2B5EF4-FFF2-40B4-BE49-F238E27FC236}">
                <a16:creationId xmlns:a16="http://schemas.microsoft.com/office/drawing/2014/main" id="{666BA8A7-C8D2-9B14-7ED0-3EF5C3E9A922}"/>
              </a:ext>
            </a:extLst>
          </p:cNvPr>
          <p:cNvSpPr txBox="1"/>
          <p:nvPr/>
        </p:nvSpPr>
        <p:spPr>
          <a:xfrm>
            <a:off x="5390113" y="1997839"/>
            <a:ext cx="7284377" cy="2862322"/>
          </a:xfrm>
          <a:prstGeom prst="rect">
            <a:avLst/>
          </a:prstGeom>
          <a:noFill/>
        </p:spPr>
        <p:txBody>
          <a:bodyPr wrap="square" rtlCol="0" anchor="ctr">
            <a:spAutoFit/>
          </a:bodyPr>
          <a:lstStyle/>
          <a:p>
            <a:pPr algn="ctr"/>
            <a:r>
              <a:rPr lang="fr-BE" sz="3600" u="sng" dirty="0">
                <a:ln w="0"/>
                <a:effectLst>
                  <a:outerShdw blurRad="38100" dist="19050" dir="2700000" algn="tl" rotWithShape="0">
                    <a:schemeClr val="dk1">
                      <a:alpha val="40000"/>
                    </a:schemeClr>
                  </a:outerShdw>
                </a:effectLst>
                <a:latin typeface="Arial Black" panose="020B0A04020102020204" pitchFamily="34" charset="0"/>
              </a:rPr>
              <a:t>Le serment des rois des Belges</a:t>
            </a:r>
          </a:p>
          <a:p>
            <a:pPr algn="ctr"/>
            <a:r>
              <a:rPr lang="fr-BE" sz="3600" dirty="0">
                <a:ln w="0"/>
                <a:effectLst>
                  <a:outerShdw blurRad="38100" dist="19050" dir="2700000" algn="tl" rotWithShape="0">
                    <a:schemeClr val="dk1">
                      <a:alpha val="40000"/>
                    </a:schemeClr>
                  </a:outerShdw>
                </a:effectLst>
                <a:latin typeface="Arial Black" panose="020B0A04020102020204" pitchFamily="34" charset="0"/>
              </a:rPr>
              <a:t>-</a:t>
            </a:r>
          </a:p>
          <a:p>
            <a:pPr algn="ctr"/>
            <a:r>
              <a:rPr lang="fr-BE" sz="3600" u="sng" dirty="0">
                <a:ln w="0"/>
                <a:effectLst>
                  <a:outerShdw blurRad="38100" dist="19050" dir="2700000" algn="tl" rotWithShape="0">
                    <a:schemeClr val="dk1">
                      <a:alpha val="40000"/>
                    </a:schemeClr>
                  </a:outerShdw>
                </a:effectLst>
                <a:latin typeface="Arial Black" panose="020B0A04020102020204" pitchFamily="34" charset="0"/>
              </a:rPr>
              <a:t>Quand interdiction rime avec justification</a:t>
            </a:r>
          </a:p>
        </p:txBody>
      </p:sp>
      <p:sp>
        <p:nvSpPr>
          <p:cNvPr id="4" name="ZoneTexte 3">
            <a:extLst>
              <a:ext uri="{FF2B5EF4-FFF2-40B4-BE49-F238E27FC236}">
                <a16:creationId xmlns:a16="http://schemas.microsoft.com/office/drawing/2014/main" id="{55697A2C-B93A-C64B-8881-52F01D88F8E1}"/>
              </a:ext>
            </a:extLst>
          </p:cNvPr>
          <p:cNvSpPr txBox="1"/>
          <p:nvPr/>
        </p:nvSpPr>
        <p:spPr>
          <a:xfrm>
            <a:off x="6620443" y="6282506"/>
            <a:ext cx="4823716" cy="523220"/>
          </a:xfrm>
          <a:prstGeom prst="rect">
            <a:avLst/>
          </a:prstGeom>
          <a:noFill/>
        </p:spPr>
        <p:txBody>
          <a:bodyPr wrap="square" rtlCol="0">
            <a:spAutoFit/>
          </a:bodyPr>
          <a:lstStyle/>
          <a:p>
            <a:pPr algn="ctr"/>
            <a:r>
              <a:rPr lang="fr-BE" sz="2800" dirty="0">
                <a:ln w="0"/>
                <a:effectLst>
                  <a:outerShdw blurRad="38100" dist="19050" dir="2700000" algn="tl" rotWithShape="0">
                    <a:schemeClr val="dk1">
                      <a:alpha val="40000"/>
                    </a:schemeClr>
                  </a:outerShdw>
                </a:effectLst>
                <a:latin typeface="Arial Black" panose="020B0A04020102020204" pitchFamily="34" charset="0"/>
              </a:rPr>
              <a:t>Quentin Leboutte</a:t>
            </a:r>
          </a:p>
        </p:txBody>
      </p:sp>
      <p:pic>
        <p:nvPicPr>
          <p:cNvPr id="1034" name="Picture 10">
            <a:extLst>
              <a:ext uri="{FF2B5EF4-FFF2-40B4-BE49-F238E27FC236}">
                <a16:creationId xmlns:a16="http://schemas.microsoft.com/office/drawing/2014/main" id="{35312D0B-7321-4BA4-4554-3AB1F2C109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90815" b="82322"/>
          <a:stretch>
            <a:fillRect/>
          </a:stretch>
        </p:blipFill>
        <p:spPr bwMode="auto">
          <a:xfrm>
            <a:off x="249027" y="5538149"/>
            <a:ext cx="997627" cy="1080000"/>
          </a:xfrm>
          <a:prstGeom prst="rect">
            <a:avLst/>
          </a:prstGeom>
          <a:noFill/>
          <a:ln w="28575">
            <a:solidFill>
              <a:schemeClr val="accent5"/>
            </a:solidFill>
          </a:ln>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47A37C63-6BE4-B9A4-EFE2-92D365007AB8}"/>
              </a:ext>
            </a:extLst>
          </p:cNvPr>
          <p:cNvSpPr txBox="1"/>
          <p:nvPr/>
        </p:nvSpPr>
        <p:spPr>
          <a:xfrm>
            <a:off x="5855696" y="154807"/>
            <a:ext cx="6243263" cy="954107"/>
          </a:xfrm>
          <a:prstGeom prst="rect">
            <a:avLst/>
          </a:prstGeom>
          <a:noFill/>
        </p:spPr>
        <p:txBody>
          <a:bodyPr wrap="square" rtlCol="0">
            <a:spAutoFit/>
          </a:bodyPr>
          <a:lstStyle/>
          <a:p>
            <a:pPr algn="ctr"/>
            <a:r>
              <a:rPr lang="fr-BE" sz="2800" dirty="0">
                <a:ln w="0"/>
                <a:effectLst>
                  <a:outerShdw blurRad="38100" dist="19050" dir="2700000" algn="tl" rotWithShape="0">
                    <a:schemeClr val="dk1">
                      <a:alpha val="40000"/>
                    </a:schemeClr>
                  </a:outerShdw>
                </a:effectLst>
                <a:latin typeface="Arial Black" panose="020B0A04020102020204" pitchFamily="34" charset="0"/>
              </a:rPr>
              <a:t>Dépasser les bornes 3.0 : Entre interdit et pouvoir</a:t>
            </a:r>
          </a:p>
        </p:txBody>
      </p:sp>
    </p:spTree>
    <p:extLst>
      <p:ext uri="{BB962C8B-B14F-4D97-AF65-F5344CB8AC3E}">
        <p14:creationId xmlns:p14="http://schemas.microsoft.com/office/powerpoint/2010/main" val="3905090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action du Roi en Belgique depuis 1831">
            <a:extLst>
              <a:ext uri="{FF2B5EF4-FFF2-40B4-BE49-F238E27FC236}">
                <a16:creationId xmlns:a16="http://schemas.microsoft.com/office/drawing/2014/main" id="{726CAF00-F9F5-FC30-D7F8-F99DE31745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383" y="801385"/>
            <a:ext cx="3635827" cy="557373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8D1EFF19-29C1-4160-AE67-7C429DF74226}"/>
              </a:ext>
            </a:extLst>
          </p:cNvPr>
          <p:cNvSpPr txBox="1"/>
          <p:nvPr/>
        </p:nvSpPr>
        <p:spPr>
          <a:xfrm>
            <a:off x="3832195" y="1077076"/>
            <a:ext cx="8187422" cy="1384995"/>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Notre question n’est pas de savoir « comment est-ce que le Roi agit ? » mais « </a:t>
            </a:r>
            <a:r>
              <a:rPr lang="fr-BE" sz="2800" b="1" dirty="0">
                <a:latin typeface="Arial Black" panose="020B0A04020102020204" pitchFamily="34" charset="0"/>
                <a:cs typeface="Arial" panose="020B0604020202020204" pitchFamily="34" charset="0"/>
              </a:rPr>
              <a:t>Pourquoi est-ce que le Roi agit ? </a:t>
            </a:r>
            <a:r>
              <a:rPr lang="fr-BE" sz="2800" dirty="0">
                <a:latin typeface="Arial" panose="020B0604020202020204" pitchFamily="34" charset="0"/>
                <a:cs typeface="Arial" panose="020B0604020202020204" pitchFamily="34" charset="0"/>
              </a:rPr>
              <a:t>».</a:t>
            </a:r>
          </a:p>
        </p:txBody>
      </p:sp>
      <p:sp>
        <p:nvSpPr>
          <p:cNvPr id="3" name="ZoneTexte 2">
            <a:extLst>
              <a:ext uri="{FF2B5EF4-FFF2-40B4-BE49-F238E27FC236}">
                <a16:creationId xmlns:a16="http://schemas.microsoft.com/office/drawing/2014/main" id="{6F0810AD-1D00-A1DB-D3E0-BE652A67F513}"/>
              </a:ext>
            </a:extLst>
          </p:cNvPr>
          <p:cNvSpPr txBox="1"/>
          <p:nvPr/>
        </p:nvSpPr>
        <p:spPr>
          <a:xfrm>
            <a:off x="3911529" y="3965042"/>
            <a:ext cx="8108088" cy="1815882"/>
          </a:xfrm>
          <a:prstGeom prst="rect">
            <a:avLst/>
          </a:prstGeom>
          <a:noFill/>
        </p:spPr>
        <p:txBody>
          <a:bodyPr wrap="square" rtlCol="0">
            <a:spAutoFit/>
          </a:bodyPr>
          <a:lstStyle/>
          <a:p>
            <a:pPr algn="just"/>
            <a:r>
              <a:rPr lang="fr-FR" sz="2800" dirty="0"/>
              <a:t>« Le devoir des princes est dicté à leur conscience par l'âme des peuples; car, si le Trône a ses prérogatives, il a surtout ses </a:t>
            </a:r>
            <a:r>
              <a:rPr lang="fr-FR" sz="2800" dirty="0">
                <a:latin typeface="Arial Black" panose="020B0A04020102020204" pitchFamily="34" charset="0"/>
              </a:rPr>
              <a:t>responsabilités</a:t>
            </a:r>
            <a:r>
              <a:rPr lang="fr-FR" sz="2800" dirty="0"/>
              <a:t> (</a:t>
            </a:r>
            <a:r>
              <a:rPr lang="fr-FR" sz="2800" i="1" dirty="0"/>
              <a:t>Applaudissements</a:t>
            </a:r>
            <a:r>
              <a:rPr lang="fr-FR" sz="2800" dirty="0"/>
              <a:t>) »</a:t>
            </a:r>
            <a:endParaRPr lang="fr-BE" sz="2800" dirty="0">
              <a:cs typeface="Arial" panose="020B0604020202020204" pitchFamily="34" charset="0"/>
            </a:endParaRPr>
          </a:p>
        </p:txBody>
      </p:sp>
      <p:sp>
        <p:nvSpPr>
          <p:cNvPr id="4" name="ZoneTexte 3">
            <a:extLst>
              <a:ext uri="{FF2B5EF4-FFF2-40B4-BE49-F238E27FC236}">
                <a16:creationId xmlns:a16="http://schemas.microsoft.com/office/drawing/2014/main" id="{E1CAF0A9-EF44-08A6-2624-DB847436B5B9}"/>
              </a:ext>
            </a:extLst>
          </p:cNvPr>
          <p:cNvSpPr txBox="1"/>
          <p:nvPr/>
        </p:nvSpPr>
        <p:spPr>
          <a:xfrm>
            <a:off x="5527497" y="5728784"/>
            <a:ext cx="6664503" cy="646331"/>
          </a:xfrm>
          <a:prstGeom prst="rect">
            <a:avLst/>
          </a:prstGeom>
          <a:noFill/>
        </p:spPr>
        <p:txBody>
          <a:bodyPr wrap="square" rtlCol="0">
            <a:spAutoFit/>
          </a:bodyPr>
          <a:lstStyle/>
          <a:p>
            <a:pPr algn="r"/>
            <a:r>
              <a:rPr lang="fr-BE" dirty="0">
                <a:latin typeface="Arial" panose="020B0604020202020204" pitchFamily="34" charset="0"/>
                <a:cs typeface="Arial" panose="020B0604020202020204" pitchFamily="34" charset="0"/>
              </a:rPr>
              <a:t>Discours du Trône d’Albert I</a:t>
            </a:r>
            <a:r>
              <a:rPr lang="fr-BE" baseline="30000" dirty="0">
                <a:latin typeface="Arial" panose="020B0604020202020204" pitchFamily="34" charset="0"/>
                <a:cs typeface="Arial" panose="020B0604020202020204" pitchFamily="34" charset="0"/>
              </a:rPr>
              <a:t>er</a:t>
            </a:r>
            <a:r>
              <a:rPr lang="fr-BE" dirty="0">
                <a:latin typeface="Arial" panose="020B0604020202020204" pitchFamily="34" charset="0"/>
                <a:cs typeface="Arial" panose="020B0604020202020204" pitchFamily="34" charset="0"/>
              </a:rPr>
              <a:t> suite à sa prestation de serment,</a:t>
            </a:r>
          </a:p>
          <a:p>
            <a:pPr algn="r"/>
            <a:r>
              <a:rPr lang="fr-BE" i="1" dirty="0">
                <a:latin typeface="Arial" panose="020B0604020202020204" pitchFamily="34" charset="0"/>
                <a:cs typeface="Arial" panose="020B0604020202020204" pitchFamily="34" charset="0"/>
              </a:rPr>
              <a:t>Doc.</a:t>
            </a:r>
            <a:r>
              <a:rPr lang="fr-BE" dirty="0">
                <a:latin typeface="Arial" panose="020B0604020202020204" pitchFamily="34" charset="0"/>
                <a:cs typeface="Arial" panose="020B0604020202020204" pitchFamily="34" charset="0"/>
              </a:rPr>
              <a:t>, Ch., 1909-1910, séance du 23 décembre 1909, p. 374</a:t>
            </a:r>
            <a:endParaRPr lang="fr-BE" i="1" dirty="0">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CAC0D668-279A-E7D6-C79F-273E5388AEED}"/>
              </a:ext>
            </a:extLst>
          </p:cNvPr>
          <p:cNvSpPr txBox="1"/>
          <p:nvPr/>
        </p:nvSpPr>
        <p:spPr>
          <a:xfrm>
            <a:off x="3832195" y="2736503"/>
            <a:ext cx="8188003" cy="954107"/>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Simplement exercer les prérogatives qu’il tire de la Constitution ? Oui, mais </a:t>
            </a:r>
            <a:r>
              <a:rPr lang="fr-BE" sz="2800" dirty="0">
                <a:latin typeface="Arial Black" panose="020B0A04020102020204" pitchFamily="34" charset="0"/>
                <a:cs typeface="Arial" panose="020B0604020202020204" pitchFamily="34" charset="0"/>
              </a:rPr>
              <a:t>pas seulement</a:t>
            </a:r>
            <a:r>
              <a:rPr lang="fr-BE"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621147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07AB8-7D5B-1BF8-A368-AFDD369F0F6E}"/>
            </a:ext>
          </a:extLst>
        </p:cNvPr>
        <p:cNvGrpSpPr/>
        <p:nvPr/>
      </p:nvGrpSpPr>
      <p:grpSpPr>
        <a:xfrm>
          <a:off x="0" y="0"/>
          <a:ext cx="0" cy="0"/>
          <a:chOff x="0" y="0"/>
          <a:chExt cx="0" cy="0"/>
        </a:xfrm>
      </p:grpSpPr>
      <p:pic>
        <p:nvPicPr>
          <p:cNvPr id="4116" name="Picture 20" descr="Le roi Baudouin monte sur le trône le 17 juillet 1951 : 70 ans du début de  son règne">
            <a:extLst>
              <a:ext uri="{FF2B5EF4-FFF2-40B4-BE49-F238E27FC236}">
                <a16:creationId xmlns:a16="http://schemas.microsoft.com/office/drawing/2014/main" id="{CBF88057-CD82-5285-A1E1-96A8B133948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125" t="10904" r="24258" b="16927"/>
          <a:stretch/>
        </p:blipFill>
        <p:spPr bwMode="auto">
          <a:xfrm>
            <a:off x="6766841" y="0"/>
            <a:ext cx="1820426"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06" name="Picture 10" descr="Albert II de Belgique, un roi en images">
            <a:extLst>
              <a:ext uri="{FF2B5EF4-FFF2-40B4-BE49-F238E27FC236}">
                <a16:creationId xmlns:a16="http://schemas.microsoft.com/office/drawing/2014/main" id="{5D639E1C-C2CF-5894-EE46-0258D6AB5C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201" b="4932"/>
          <a:stretch/>
        </p:blipFill>
        <p:spPr bwMode="auto">
          <a:xfrm>
            <a:off x="8495226" y="0"/>
            <a:ext cx="2115034"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10" name="Picture 14" descr="Photo : Après la prestation de serment, Philippe et Mathilde de Belgique se  présentent au balcon du palais royal à Bruxelles et sont acclamés par la  foule, le 21 juillet 2013. - Purepeople">
            <a:extLst>
              <a:ext uri="{FF2B5EF4-FFF2-40B4-BE49-F238E27FC236}">
                <a16:creationId xmlns:a16="http://schemas.microsoft.com/office/drawing/2014/main" id="{A4124447-4E52-EC65-DE15-52B1C9B8943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644"/>
          <a:stretch/>
        </p:blipFill>
        <p:spPr bwMode="auto">
          <a:xfrm>
            <a:off x="10294253" y="0"/>
            <a:ext cx="1897747"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12" name="Picture 16">
            <a:extLst>
              <a:ext uri="{FF2B5EF4-FFF2-40B4-BE49-F238E27FC236}">
                <a16:creationId xmlns:a16="http://schemas.microsoft.com/office/drawing/2014/main" id="{EFFD8732-1B06-EC84-11DD-2C81D5B2972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231" t="5976" r="2113" b="11250"/>
          <a:stretch/>
        </p:blipFill>
        <p:spPr bwMode="auto">
          <a:xfrm>
            <a:off x="-53392" y="0"/>
            <a:ext cx="1802690"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14" name="Picture 18">
            <a:extLst>
              <a:ext uri="{FF2B5EF4-FFF2-40B4-BE49-F238E27FC236}">
                <a16:creationId xmlns:a16="http://schemas.microsoft.com/office/drawing/2014/main" id="{FB135EED-6E0A-4DF3-2BF4-FFE695E050E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087" t="1790" r="2586" b="6182"/>
          <a:stretch/>
        </p:blipFill>
        <p:spPr bwMode="auto">
          <a:xfrm>
            <a:off x="1653594" y="0"/>
            <a:ext cx="1819074"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2017438E-5617-AC13-853B-E18E79D82FA1}"/>
              </a:ext>
            </a:extLst>
          </p:cNvPr>
          <p:cNvPicPr>
            <a:picLocks noChangeAspect="1"/>
          </p:cNvPicPr>
          <p:nvPr/>
        </p:nvPicPr>
        <p:blipFill>
          <a:blip r:embed="rId7"/>
          <a:stretch>
            <a:fillRect/>
          </a:stretch>
        </p:blipFill>
        <p:spPr>
          <a:xfrm>
            <a:off x="4883926" y="0"/>
            <a:ext cx="1838538" cy="2880000"/>
          </a:xfrm>
          <a:prstGeom prst="rect">
            <a:avLst/>
          </a:prstGeom>
          <a:ln w="28575">
            <a:solidFill>
              <a:schemeClr val="tx1"/>
            </a:solidFill>
          </a:ln>
        </p:spPr>
      </p:pic>
      <p:pic>
        <p:nvPicPr>
          <p:cNvPr id="6" name="Image 5">
            <a:extLst>
              <a:ext uri="{FF2B5EF4-FFF2-40B4-BE49-F238E27FC236}">
                <a16:creationId xmlns:a16="http://schemas.microsoft.com/office/drawing/2014/main" id="{2EC9A48D-B71B-B791-A6A3-16E1792B8263}"/>
              </a:ext>
            </a:extLst>
          </p:cNvPr>
          <p:cNvPicPr>
            <a:picLocks noChangeAspect="1"/>
          </p:cNvPicPr>
          <p:nvPr/>
        </p:nvPicPr>
        <p:blipFill>
          <a:blip r:embed="rId8"/>
          <a:stretch>
            <a:fillRect/>
          </a:stretch>
        </p:blipFill>
        <p:spPr>
          <a:xfrm>
            <a:off x="3368943" y="0"/>
            <a:ext cx="1713418" cy="2880000"/>
          </a:xfrm>
          <a:prstGeom prst="rect">
            <a:avLst/>
          </a:prstGeom>
          <a:ln w="28575">
            <a:solidFill>
              <a:schemeClr val="tx1"/>
            </a:solidFill>
          </a:ln>
        </p:spPr>
      </p:pic>
      <p:sp>
        <p:nvSpPr>
          <p:cNvPr id="5" name="ZoneTexte 4">
            <a:extLst>
              <a:ext uri="{FF2B5EF4-FFF2-40B4-BE49-F238E27FC236}">
                <a16:creationId xmlns:a16="http://schemas.microsoft.com/office/drawing/2014/main" id="{98F1E4CE-D823-03E9-F488-D8EA4AAC4795}"/>
              </a:ext>
            </a:extLst>
          </p:cNvPr>
          <p:cNvSpPr txBox="1"/>
          <p:nvPr/>
        </p:nvSpPr>
        <p:spPr>
          <a:xfrm>
            <a:off x="517133" y="3906082"/>
            <a:ext cx="11157733" cy="2062103"/>
          </a:xfrm>
          <a:prstGeom prst="rect">
            <a:avLst/>
          </a:prstGeom>
          <a:noFill/>
        </p:spPr>
        <p:txBody>
          <a:bodyPr wrap="square" rtlCol="0">
            <a:spAutoFit/>
          </a:bodyPr>
          <a:lstStyle/>
          <a:p>
            <a:pPr algn="ctr"/>
            <a:r>
              <a:rPr lang="fr-BE" sz="3200" dirty="0">
                <a:latin typeface="Arial" panose="020B0604020202020204" pitchFamily="34" charset="0"/>
                <a:cs typeface="Arial" panose="020B0604020202020204" pitchFamily="34" charset="0"/>
              </a:rPr>
              <a:t>Notre but est d’</a:t>
            </a:r>
            <a:r>
              <a:rPr lang="fr-FR" sz="3200" dirty="0">
                <a:latin typeface="Arial" panose="020B0604020202020204" pitchFamily="34" charset="0"/>
                <a:cs typeface="Arial" panose="020B0604020202020204" pitchFamily="34" charset="0"/>
              </a:rPr>
              <a:t>examiner l’invocation du </a:t>
            </a:r>
            <a:r>
              <a:rPr lang="fr-FR" sz="3200" dirty="0">
                <a:latin typeface="Arial Black" panose="020B0A04020102020204" pitchFamily="34" charset="0"/>
              </a:rPr>
              <a:t>serment royal, et des responsabilités qui en découlent</a:t>
            </a:r>
            <a:r>
              <a:rPr lang="fr-FR" sz="3200" dirty="0">
                <a:latin typeface="Arial" panose="020B0604020202020204" pitchFamily="34" charset="0"/>
                <a:cs typeface="Arial" panose="020B0604020202020204" pitchFamily="34" charset="0"/>
              </a:rPr>
              <a:t>,</a:t>
            </a:r>
            <a:r>
              <a:rPr lang="fr-FR" sz="3200" dirty="0">
                <a:latin typeface="Arial Black" panose="020B0A04020102020204" pitchFamily="34" charset="0"/>
              </a:rPr>
              <a:t> </a:t>
            </a:r>
            <a:r>
              <a:rPr lang="fr-FR" sz="3200" dirty="0">
                <a:latin typeface="Arial" panose="020B0604020202020204" pitchFamily="34" charset="0"/>
                <a:cs typeface="Arial" panose="020B0604020202020204" pitchFamily="34" charset="0"/>
              </a:rPr>
              <a:t>comme argument juridique par les rois des Belges eux-mêmes, en tant que </a:t>
            </a:r>
            <a:r>
              <a:rPr lang="fr-FR" sz="3200" dirty="0">
                <a:latin typeface="Arial Black" panose="020B0A04020102020204" pitchFamily="34" charset="0"/>
              </a:rPr>
              <a:t>justification de leurs actions</a:t>
            </a:r>
            <a:endParaRPr lang="fr-BE" sz="3200" dirty="0">
              <a:latin typeface="Arial Black" panose="020B0A04020102020204" pitchFamily="34" charset="0"/>
            </a:endParaRPr>
          </a:p>
        </p:txBody>
      </p:sp>
    </p:spTree>
    <p:extLst>
      <p:ext uri="{BB962C8B-B14F-4D97-AF65-F5344CB8AC3E}">
        <p14:creationId xmlns:p14="http://schemas.microsoft.com/office/powerpoint/2010/main" val="930915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639EE-E9F5-0B57-4A60-EF4CEF85AA5F}"/>
            </a:ext>
          </a:extLst>
        </p:cNvPr>
        <p:cNvGrpSpPr/>
        <p:nvPr/>
      </p:nvGrpSpPr>
      <p:grpSpPr>
        <a:xfrm>
          <a:off x="0" y="0"/>
          <a:ext cx="0" cy="0"/>
          <a:chOff x="0" y="0"/>
          <a:chExt cx="0" cy="0"/>
        </a:xfrm>
      </p:grpSpPr>
      <p:sp>
        <p:nvSpPr>
          <p:cNvPr id="2" name="Arc 1">
            <a:extLst>
              <a:ext uri="{FF2B5EF4-FFF2-40B4-BE49-F238E27FC236}">
                <a16:creationId xmlns:a16="http://schemas.microsoft.com/office/drawing/2014/main" id="{5F284D85-CF4D-009F-D3BC-C9EC138769DE}"/>
              </a:ext>
            </a:extLst>
          </p:cNvPr>
          <p:cNvSpPr/>
          <p:nvPr/>
        </p:nvSpPr>
        <p:spPr>
          <a:xfrm>
            <a:off x="615839" y="2880000"/>
            <a:ext cx="863640" cy="4065330"/>
          </a:xfrm>
          <a:prstGeom prst="arc">
            <a:avLst>
              <a:gd name="adj1" fmla="val 16200000"/>
              <a:gd name="adj2" fmla="val 5356896"/>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dirty="0"/>
          </a:p>
        </p:txBody>
      </p:sp>
      <p:pic>
        <p:nvPicPr>
          <p:cNvPr id="4116" name="Picture 20" descr="Le roi Baudouin monte sur le trône le 17 juillet 1951 : 70 ans du début de  son règne">
            <a:extLst>
              <a:ext uri="{FF2B5EF4-FFF2-40B4-BE49-F238E27FC236}">
                <a16:creationId xmlns:a16="http://schemas.microsoft.com/office/drawing/2014/main" id="{A5E44BE9-4B53-BD7C-21D5-84BFCE4E80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125" t="10904" r="24258" b="16927"/>
          <a:stretch/>
        </p:blipFill>
        <p:spPr bwMode="auto">
          <a:xfrm>
            <a:off x="6766841" y="0"/>
            <a:ext cx="1820426"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06" name="Picture 10" descr="Albert II de Belgique, un roi en images">
            <a:extLst>
              <a:ext uri="{FF2B5EF4-FFF2-40B4-BE49-F238E27FC236}">
                <a16:creationId xmlns:a16="http://schemas.microsoft.com/office/drawing/2014/main" id="{6EFB01D8-BA07-7162-4E61-E190974299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201" b="4932"/>
          <a:stretch/>
        </p:blipFill>
        <p:spPr bwMode="auto">
          <a:xfrm>
            <a:off x="8495226" y="0"/>
            <a:ext cx="2115034"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10" name="Picture 14" descr="Photo : Après la prestation de serment, Philippe et Mathilde de Belgique se  présentent au balcon du palais royal à Bruxelles et sont acclamés par la  foule, le 21 juillet 2013. - Purepeople">
            <a:extLst>
              <a:ext uri="{FF2B5EF4-FFF2-40B4-BE49-F238E27FC236}">
                <a16:creationId xmlns:a16="http://schemas.microsoft.com/office/drawing/2014/main" id="{D5DE9DF0-DF86-65F3-7D06-BA7A40A07B5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644"/>
          <a:stretch/>
        </p:blipFill>
        <p:spPr bwMode="auto">
          <a:xfrm>
            <a:off x="10294253" y="0"/>
            <a:ext cx="1897747"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12" name="Picture 16">
            <a:extLst>
              <a:ext uri="{FF2B5EF4-FFF2-40B4-BE49-F238E27FC236}">
                <a16:creationId xmlns:a16="http://schemas.microsoft.com/office/drawing/2014/main" id="{CBD47DBA-716C-1A60-933D-6A3BAE9F7D0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231" t="5976" r="2113" b="11250"/>
          <a:stretch/>
        </p:blipFill>
        <p:spPr bwMode="auto">
          <a:xfrm>
            <a:off x="-53392" y="0"/>
            <a:ext cx="1802690"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14" name="Picture 18">
            <a:extLst>
              <a:ext uri="{FF2B5EF4-FFF2-40B4-BE49-F238E27FC236}">
                <a16:creationId xmlns:a16="http://schemas.microsoft.com/office/drawing/2014/main" id="{B4B8DAD6-3A2F-A5B0-AFC7-1BCE1EC95ED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087" t="1790" r="2586" b="6182"/>
          <a:stretch/>
        </p:blipFill>
        <p:spPr bwMode="auto">
          <a:xfrm>
            <a:off x="1653594" y="0"/>
            <a:ext cx="1819074"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E6816E1C-1279-B6A2-B990-C83E6D6FD4FA}"/>
              </a:ext>
            </a:extLst>
          </p:cNvPr>
          <p:cNvPicPr>
            <a:picLocks noChangeAspect="1"/>
          </p:cNvPicPr>
          <p:nvPr/>
        </p:nvPicPr>
        <p:blipFill>
          <a:blip r:embed="rId7"/>
          <a:stretch>
            <a:fillRect/>
          </a:stretch>
        </p:blipFill>
        <p:spPr>
          <a:xfrm>
            <a:off x="4883926" y="0"/>
            <a:ext cx="1838538" cy="2880000"/>
          </a:xfrm>
          <a:prstGeom prst="rect">
            <a:avLst/>
          </a:prstGeom>
          <a:ln w="28575">
            <a:solidFill>
              <a:schemeClr val="tx1"/>
            </a:solidFill>
          </a:ln>
        </p:spPr>
      </p:pic>
      <p:pic>
        <p:nvPicPr>
          <p:cNvPr id="6" name="Image 5">
            <a:extLst>
              <a:ext uri="{FF2B5EF4-FFF2-40B4-BE49-F238E27FC236}">
                <a16:creationId xmlns:a16="http://schemas.microsoft.com/office/drawing/2014/main" id="{A2AE9773-41FB-666D-8111-479EFEE5F51E}"/>
              </a:ext>
            </a:extLst>
          </p:cNvPr>
          <p:cNvPicPr>
            <a:picLocks noChangeAspect="1"/>
          </p:cNvPicPr>
          <p:nvPr/>
        </p:nvPicPr>
        <p:blipFill>
          <a:blip r:embed="rId8"/>
          <a:stretch>
            <a:fillRect/>
          </a:stretch>
        </p:blipFill>
        <p:spPr>
          <a:xfrm>
            <a:off x="3368943" y="0"/>
            <a:ext cx="1713418" cy="2880000"/>
          </a:xfrm>
          <a:prstGeom prst="rect">
            <a:avLst/>
          </a:prstGeom>
          <a:ln w="28575">
            <a:solidFill>
              <a:schemeClr val="tx1"/>
            </a:solidFill>
          </a:ln>
        </p:spPr>
      </p:pic>
      <p:sp>
        <p:nvSpPr>
          <p:cNvPr id="5" name="Ellipse 4">
            <a:extLst>
              <a:ext uri="{FF2B5EF4-FFF2-40B4-BE49-F238E27FC236}">
                <a16:creationId xmlns:a16="http://schemas.microsoft.com/office/drawing/2014/main" id="{14B51A5A-F574-C5FB-2F2F-369A5BCE51BA}"/>
              </a:ext>
            </a:extLst>
          </p:cNvPr>
          <p:cNvSpPr/>
          <p:nvPr/>
        </p:nvSpPr>
        <p:spPr>
          <a:xfrm>
            <a:off x="1078407" y="3618001"/>
            <a:ext cx="720000" cy="720000"/>
          </a:xfrm>
          <a:prstGeom prst="ellipse">
            <a:avLst/>
          </a:prstGeom>
          <a:solidFill>
            <a:schemeClr val="bg2"/>
          </a:solid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Ellipse 6">
            <a:extLst>
              <a:ext uri="{FF2B5EF4-FFF2-40B4-BE49-F238E27FC236}">
                <a16:creationId xmlns:a16="http://schemas.microsoft.com/office/drawing/2014/main" id="{646FFEBB-1138-9CE6-42A2-E8EF0C02485C}"/>
              </a:ext>
            </a:extLst>
          </p:cNvPr>
          <p:cNvSpPr/>
          <p:nvPr/>
        </p:nvSpPr>
        <p:spPr>
          <a:xfrm>
            <a:off x="1088682" y="5481869"/>
            <a:ext cx="720000" cy="720000"/>
          </a:xfrm>
          <a:prstGeom prst="ellipse">
            <a:avLst/>
          </a:prstGeom>
          <a:solidFill>
            <a:schemeClr val="bg2"/>
          </a:solid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ZoneTexte 8">
            <a:extLst>
              <a:ext uri="{FF2B5EF4-FFF2-40B4-BE49-F238E27FC236}">
                <a16:creationId xmlns:a16="http://schemas.microsoft.com/office/drawing/2014/main" id="{34B89614-BA1F-BB11-BBD8-7B65A7988AD9}"/>
              </a:ext>
            </a:extLst>
          </p:cNvPr>
          <p:cNvSpPr txBox="1"/>
          <p:nvPr/>
        </p:nvSpPr>
        <p:spPr>
          <a:xfrm>
            <a:off x="857918" y="3654835"/>
            <a:ext cx="1181528" cy="646331"/>
          </a:xfrm>
          <a:prstGeom prst="rect">
            <a:avLst/>
          </a:prstGeom>
          <a:noFill/>
        </p:spPr>
        <p:txBody>
          <a:bodyPr wrap="square" rtlCol="0">
            <a:spAutoFit/>
          </a:bodyPr>
          <a:lstStyle/>
          <a:p>
            <a:pPr algn="ctr"/>
            <a:r>
              <a:rPr lang="fr-BE" sz="3600" dirty="0">
                <a:solidFill>
                  <a:srgbClr val="FF0000"/>
                </a:solidFill>
                <a:latin typeface="Arial Black" panose="020B0A04020102020204" pitchFamily="34" charset="0"/>
              </a:rPr>
              <a:t>1</a:t>
            </a:r>
          </a:p>
        </p:txBody>
      </p:sp>
      <p:sp>
        <p:nvSpPr>
          <p:cNvPr id="10" name="ZoneTexte 9">
            <a:extLst>
              <a:ext uri="{FF2B5EF4-FFF2-40B4-BE49-F238E27FC236}">
                <a16:creationId xmlns:a16="http://schemas.microsoft.com/office/drawing/2014/main" id="{3AE658EA-D1C8-72D3-74F6-E2AE00CD1C29}"/>
              </a:ext>
            </a:extLst>
          </p:cNvPr>
          <p:cNvSpPr txBox="1"/>
          <p:nvPr/>
        </p:nvSpPr>
        <p:spPr>
          <a:xfrm>
            <a:off x="857918" y="5512422"/>
            <a:ext cx="1181528" cy="646331"/>
          </a:xfrm>
          <a:prstGeom prst="rect">
            <a:avLst/>
          </a:prstGeom>
          <a:noFill/>
        </p:spPr>
        <p:txBody>
          <a:bodyPr wrap="square" rtlCol="0">
            <a:spAutoFit/>
          </a:bodyPr>
          <a:lstStyle/>
          <a:p>
            <a:pPr algn="ctr"/>
            <a:r>
              <a:rPr lang="fr-BE" sz="3600" dirty="0">
                <a:solidFill>
                  <a:srgbClr val="FF0000"/>
                </a:solidFill>
                <a:latin typeface="Arial Black" panose="020B0A04020102020204" pitchFamily="34" charset="0"/>
              </a:rPr>
              <a:t>2</a:t>
            </a:r>
          </a:p>
        </p:txBody>
      </p:sp>
      <p:sp>
        <p:nvSpPr>
          <p:cNvPr id="11" name="ZoneTexte 10">
            <a:extLst>
              <a:ext uri="{FF2B5EF4-FFF2-40B4-BE49-F238E27FC236}">
                <a16:creationId xmlns:a16="http://schemas.microsoft.com/office/drawing/2014/main" id="{C462FB3A-02AE-2889-57BD-80A5F5D93543}"/>
              </a:ext>
            </a:extLst>
          </p:cNvPr>
          <p:cNvSpPr txBox="1"/>
          <p:nvPr/>
        </p:nvSpPr>
        <p:spPr>
          <a:xfrm>
            <a:off x="2018896" y="3716390"/>
            <a:ext cx="8553843" cy="523220"/>
          </a:xfrm>
          <a:prstGeom prst="rect">
            <a:avLst/>
          </a:prstGeom>
          <a:noFill/>
        </p:spPr>
        <p:txBody>
          <a:bodyPr wrap="square" rtlCol="0">
            <a:spAutoFit/>
          </a:bodyPr>
          <a:lstStyle/>
          <a:p>
            <a:pPr algn="just"/>
            <a:r>
              <a:rPr lang="fr-BE" sz="2800" dirty="0">
                <a:latin typeface="Arial Black" panose="020B0A04020102020204" pitchFamily="34" charset="0"/>
              </a:rPr>
              <a:t>Des responsabilités ? Lesquelles ?</a:t>
            </a:r>
          </a:p>
        </p:txBody>
      </p:sp>
      <p:sp>
        <p:nvSpPr>
          <p:cNvPr id="12" name="ZoneTexte 11">
            <a:extLst>
              <a:ext uri="{FF2B5EF4-FFF2-40B4-BE49-F238E27FC236}">
                <a16:creationId xmlns:a16="http://schemas.microsoft.com/office/drawing/2014/main" id="{7B817F2E-AA45-CAEE-5017-42D6F1DBB2C4}"/>
              </a:ext>
            </a:extLst>
          </p:cNvPr>
          <p:cNvSpPr txBox="1"/>
          <p:nvPr/>
        </p:nvSpPr>
        <p:spPr>
          <a:xfrm>
            <a:off x="2039446" y="5573977"/>
            <a:ext cx="8890017" cy="523220"/>
          </a:xfrm>
          <a:prstGeom prst="rect">
            <a:avLst/>
          </a:prstGeom>
          <a:noFill/>
        </p:spPr>
        <p:txBody>
          <a:bodyPr wrap="square" rtlCol="0">
            <a:spAutoFit/>
          </a:bodyPr>
          <a:lstStyle/>
          <a:p>
            <a:pPr algn="just"/>
            <a:r>
              <a:rPr lang="fr-BE" sz="2800" dirty="0">
                <a:latin typeface="Arial Black" panose="020B0A04020102020204" pitchFamily="34" charset="0"/>
              </a:rPr>
              <a:t>Des responsabilités ? Et alors ?</a:t>
            </a:r>
          </a:p>
        </p:txBody>
      </p:sp>
    </p:spTree>
    <p:extLst>
      <p:ext uri="{BB962C8B-B14F-4D97-AF65-F5344CB8AC3E}">
        <p14:creationId xmlns:p14="http://schemas.microsoft.com/office/powerpoint/2010/main" val="1782925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0D32D-8066-4672-F838-8F73370EFFCE}"/>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3F96828-3CE2-736E-AEEE-E05F1E24812D}"/>
              </a:ext>
            </a:extLst>
          </p:cNvPr>
          <p:cNvSpPr txBox="1"/>
          <p:nvPr/>
        </p:nvSpPr>
        <p:spPr>
          <a:xfrm>
            <a:off x="373295" y="945224"/>
            <a:ext cx="11445410" cy="2677656"/>
          </a:xfrm>
          <a:prstGeom prst="rect">
            <a:avLst/>
          </a:prstGeom>
          <a:noFill/>
        </p:spPr>
        <p:txBody>
          <a:bodyPr wrap="square" rtlCol="0">
            <a:spAutoFit/>
          </a:bodyPr>
          <a:lstStyle/>
          <a:p>
            <a:pPr algn="just"/>
            <a:r>
              <a:rPr lang="fr-FR" sz="2800" u="sng" dirty="0">
                <a:latin typeface="Arial Black" panose="020B0A04020102020204" pitchFamily="34" charset="0"/>
                <a:cs typeface="Arial" panose="020B0604020202020204" pitchFamily="34" charset="0"/>
              </a:rPr>
              <a:t>Article 91, alinéas 2 et 3, de la Constitution :</a:t>
            </a:r>
          </a:p>
          <a:p>
            <a:pPr algn="just"/>
            <a:endParaRPr lang="fr-FR" sz="2800" dirty="0">
              <a:latin typeface="Arial" panose="020B0604020202020204" pitchFamily="34" charset="0"/>
              <a:cs typeface="Arial" panose="020B0604020202020204" pitchFamily="34" charset="0"/>
            </a:endParaRPr>
          </a:p>
          <a:p>
            <a:pPr algn="just"/>
            <a:r>
              <a:rPr lang="fr-FR" sz="2800" dirty="0">
                <a:latin typeface="Arial" panose="020B0604020202020204" pitchFamily="34" charset="0"/>
                <a:cs typeface="Arial" panose="020B0604020202020204" pitchFamily="34" charset="0"/>
              </a:rPr>
              <a:t>Le </a:t>
            </a:r>
            <a:r>
              <a:rPr lang="fr-FR" sz="2800" dirty="0">
                <a:cs typeface="Arial" panose="020B0604020202020204" pitchFamily="34" charset="0"/>
              </a:rPr>
              <a:t>Roi ne prend possession du trône qu'après avoir solennellement prêté, dans le sein des Chambres réunies, le serment suivant :</a:t>
            </a:r>
          </a:p>
          <a:p>
            <a:pPr algn="just"/>
            <a:r>
              <a:rPr lang="fr-FR" sz="2800" dirty="0">
                <a:cs typeface="Arial" panose="020B0604020202020204" pitchFamily="34" charset="0"/>
              </a:rPr>
              <a:t>"Je jure d'observer la Constitution et les lois du peuple belge, de maintenir l'indépendance nationale et l'intégrité du territoire</a:t>
            </a:r>
            <a:r>
              <a:rPr lang="fr-FR" sz="2800" dirty="0">
                <a:latin typeface="Arial" panose="020B0604020202020204" pitchFamily="34" charset="0"/>
                <a:cs typeface="Arial" panose="020B0604020202020204" pitchFamily="34" charset="0"/>
              </a:rPr>
              <a:t>.".</a:t>
            </a:r>
            <a:endParaRPr lang="fr-BE" sz="2800" dirty="0">
              <a:latin typeface="Arial" panose="020B0604020202020204" pitchFamily="34" charset="0"/>
              <a:cs typeface="Arial" panose="020B0604020202020204" pitchFamily="34" charset="0"/>
            </a:endParaRPr>
          </a:p>
        </p:txBody>
      </p:sp>
      <p:sp>
        <p:nvSpPr>
          <p:cNvPr id="3" name="ZoneTexte 2">
            <a:extLst>
              <a:ext uri="{FF2B5EF4-FFF2-40B4-BE49-F238E27FC236}">
                <a16:creationId xmlns:a16="http://schemas.microsoft.com/office/drawing/2014/main" id="{CBE61DC2-DCD8-7284-6148-6092896E9F6F}"/>
              </a:ext>
            </a:extLst>
          </p:cNvPr>
          <p:cNvSpPr txBox="1"/>
          <p:nvPr/>
        </p:nvSpPr>
        <p:spPr>
          <a:xfrm>
            <a:off x="373294" y="4744950"/>
            <a:ext cx="5616539"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1) Observation de la Constitution</a:t>
            </a:r>
          </a:p>
        </p:txBody>
      </p:sp>
      <p:sp>
        <p:nvSpPr>
          <p:cNvPr id="10" name="Rectangle 9">
            <a:extLst>
              <a:ext uri="{FF2B5EF4-FFF2-40B4-BE49-F238E27FC236}">
                <a16:creationId xmlns:a16="http://schemas.microsoft.com/office/drawing/2014/main" id="{59D28D3D-A34C-EF51-D096-81CC154C1944}"/>
              </a:ext>
            </a:extLst>
          </p:cNvPr>
          <p:cNvSpPr/>
          <p:nvPr/>
        </p:nvSpPr>
        <p:spPr>
          <a:xfrm>
            <a:off x="1931542" y="2678131"/>
            <a:ext cx="4345968" cy="486309"/>
          </a:xfrm>
          <a:prstGeom prst="rect">
            <a:avLst/>
          </a:prstGeom>
          <a:noFill/>
          <a:ln w="381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4" name="Rectangle 13">
            <a:extLst>
              <a:ext uri="{FF2B5EF4-FFF2-40B4-BE49-F238E27FC236}">
                <a16:creationId xmlns:a16="http://schemas.microsoft.com/office/drawing/2014/main" id="{B8CC4A7E-24DD-5E9D-E7FA-8662AB009E83}"/>
              </a:ext>
            </a:extLst>
          </p:cNvPr>
          <p:cNvSpPr/>
          <p:nvPr/>
        </p:nvSpPr>
        <p:spPr>
          <a:xfrm>
            <a:off x="373295" y="4765497"/>
            <a:ext cx="5616537" cy="523220"/>
          </a:xfrm>
          <a:prstGeom prst="rect">
            <a:avLst/>
          </a:prstGeom>
          <a:noFill/>
          <a:ln w="381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88611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animBg="1"/>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E1BC7AF-31F3-9456-D574-F39238B5482D}"/>
              </a:ext>
            </a:extLst>
          </p:cNvPr>
          <p:cNvSpPr txBox="1"/>
          <p:nvPr/>
        </p:nvSpPr>
        <p:spPr>
          <a:xfrm>
            <a:off x="3370662" y="581975"/>
            <a:ext cx="8650839" cy="2800767"/>
          </a:xfrm>
          <a:prstGeom prst="rect">
            <a:avLst/>
          </a:prstGeom>
          <a:noFill/>
        </p:spPr>
        <p:txBody>
          <a:bodyPr wrap="square" rtlCol="0">
            <a:spAutoFit/>
          </a:bodyPr>
          <a:lstStyle/>
          <a:p>
            <a:pPr algn="just"/>
            <a:r>
              <a:rPr lang="fr-BE" sz="2200" dirty="0">
                <a:latin typeface="Arial" panose="020B0604020202020204" pitchFamily="34" charset="0"/>
                <a:cs typeface="Arial" panose="020B0604020202020204" pitchFamily="34" charset="0"/>
              </a:rPr>
              <a:t>« </a:t>
            </a:r>
            <a:r>
              <a:rPr lang="fr-FR" sz="2200" dirty="0">
                <a:latin typeface="Arial" panose="020B0604020202020204" pitchFamily="34" charset="0"/>
                <a:cs typeface="Arial" panose="020B0604020202020204" pitchFamily="34" charset="0"/>
              </a:rPr>
              <a:t>Ce n’est pas pour des raisons personnelles que je m’exprime ainsi.</a:t>
            </a:r>
          </a:p>
          <a:p>
            <a:pPr algn="just"/>
            <a:r>
              <a:rPr lang="fr-FR" sz="2200" dirty="0">
                <a:latin typeface="Arial" panose="020B0604020202020204" pitchFamily="34" charset="0"/>
                <a:cs typeface="Arial" panose="020B0604020202020204" pitchFamily="34" charset="0"/>
              </a:rPr>
              <a:t>« Je ne fais, en l’occurrence, que m’inspirer de la tradition établie par mes prédécesseurs dans l’intérêt même du pays. Comme eux, j’ai juré, à mon avènement, d’observer la Constitution et les lois du peuple belge, de maintenir l’indépendance nationale et l’intégrité du territoire. Comme eux, </a:t>
            </a:r>
            <a:r>
              <a:rPr lang="fr-FR" sz="2200" dirty="0">
                <a:latin typeface="Arial Black" panose="020B0A04020102020204" pitchFamily="34" charset="0"/>
                <a:cs typeface="Arial" panose="020B0604020202020204" pitchFamily="34" charset="0"/>
              </a:rPr>
              <a:t>j’entends rester fidèle à mon serment </a:t>
            </a:r>
            <a:r>
              <a:rPr lang="fr-FR" sz="2200" dirty="0">
                <a:latin typeface="Arial" panose="020B0604020202020204" pitchFamily="34" charset="0"/>
                <a:cs typeface="Arial" panose="020B0604020202020204" pitchFamily="34" charset="0"/>
              </a:rPr>
              <a:t>».</a:t>
            </a:r>
            <a:r>
              <a:rPr lang="fr-BE" sz="2200" dirty="0">
                <a:latin typeface="Arial" panose="020B0604020202020204" pitchFamily="34" charset="0"/>
                <a:cs typeface="Arial" panose="020B0604020202020204" pitchFamily="34" charset="0"/>
              </a:rPr>
              <a:t> </a:t>
            </a:r>
          </a:p>
        </p:txBody>
      </p:sp>
      <p:sp>
        <p:nvSpPr>
          <p:cNvPr id="3" name="ZoneTexte 2">
            <a:extLst>
              <a:ext uri="{FF2B5EF4-FFF2-40B4-BE49-F238E27FC236}">
                <a16:creationId xmlns:a16="http://schemas.microsoft.com/office/drawing/2014/main" id="{294F5819-3F3E-8C8F-F692-B7C18DDFEB12}"/>
              </a:ext>
            </a:extLst>
          </p:cNvPr>
          <p:cNvSpPr txBox="1"/>
          <p:nvPr/>
        </p:nvSpPr>
        <p:spPr>
          <a:xfrm>
            <a:off x="3370662" y="3959073"/>
            <a:ext cx="8650839" cy="2123658"/>
          </a:xfrm>
          <a:prstGeom prst="rect">
            <a:avLst/>
          </a:prstGeom>
          <a:noFill/>
        </p:spPr>
        <p:txBody>
          <a:bodyPr wrap="square" rtlCol="0">
            <a:spAutoFit/>
          </a:bodyPr>
          <a:lstStyle/>
          <a:p>
            <a:pPr algn="just"/>
            <a:r>
              <a:rPr lang="fr-BE" sz="2200" dirty="0">
                <a:latin typeface="Arial" panose="020B0604020202020204" pitchFamily="34" charset="0"/>
                <a:cs typeface="Arial" panose="020B0604020202020204" pitchFamily="34" charset="0"/>
              </a:rPr>
              <a:t>« </a:t>
            </a:r>
            <a:r>
              <a:rPr lang="fr-FR" sz="2200" dirty="0">
                <a:latin typeface="Arial" panose="020B0604020202020204" pitchFamily="34" charset="0"/>
                <a:cs typeface="Arial" panose="020B0604020202020204" pitchFamily="34" charset="0"/>
              </a:rPr>
              <a:t>Pouvais-je dans ces conditions me soustraire, en abdiquant, au </a:t>
            </a:r>
            <a:r>
              <a:rPr lang="fr-FR" sz="2200" dirty="0">
                <a:latin typeface="Arial Black" panose="020B0A04020102020204" pitchFamily="34" charset="0"/>
                <a:cs typeface="Arial" panose="020B0604020202020204" pitchFamily="34" charset="0"/>
              </a:rPr>
              <a:t>devoir que m’impose le serment que j’ai prêté </a:t>
            </a:r>
            <a:r>
              <a:rPr lang="fr-FR" sz="2200" dirty="0">
                <a:latin typeface="Arial" panose="020B0604020202020204" pitchFamily="34" charset="0"/>
                <a:cs typeface="Arial" panose="020B0604020202020204" pitchFamily="34" charset="0"/>
              </a:rPr>
              <a:t>en montant sur le trône ?</a:t>
            </a:r>
          </a:p>
          <a:p>
            <a:pPr algn="just"/>
            <a:r>
              <a:rPr lang="fr-FR" sz="2200" dirty="0">
                <a:latin typeface="Arial" panose="020B0604020202020204" pitchFamily="34" charset="0"/>
                <a:cs typeface="Arial" panose="020B0604020202020204" pitchFamily="34" charset="0"/>
              </a:rPr>
              <a:t>« Souverain d’une monarchie constitutionnelle, il ne m’appartient pas de mettre en péril la stabilité des institutions que j’ai juré de respecter ».</a:t>
            </a:r>
            <a:r>
              <a:rPr lang="fr-BE" sz="2200" dirty="0">
                <a:latin typeface="Arial" panose="020B0604020202020204" pitchFamily="34" charset="0"/>
                <a:cs typeface="Arial" panose="020B0604020202020204" pitchFamily="34" charset="0"/>
              </a:rPr>
              <a:t> </a:t>
            </a:r>
          </a:p>
        </p:txBody>
      </p:sp>
      <p:sp>
        <p:nvSpPr>
          <p:cNvPr id="4" name="ZoneTexte 3">
            <a:extLst>
              <a:ext uri="{FF2B5EF4-FFF2-40B4-BE49-F238E27FC236}">
                <a16:creationId xmlns:a16="http://schemas.microsoft.com/office/drawing/2014/main" id="{25827601-74A4-69D6-F690-AEDF1410A4DD}"/>
              </a:ext>
            </a:extLst>
          </p:cNvPr>
          <p:cNvSpPr txBox="1"/>
          <p:nvPr/>
        </p:nvSpPr>
        <p:spPr>
          <a:xfrm>
            <a:off x="5478460" y="3121132"/>
            <a:ext cx="6664503" cy="523220"/>
          </a:xfrm>
          <a:prstGeom prst="rect">
            <a:avLst/>
          </a:prstGeom>
          <a:noFill/>
        </p:spPr>
        <p:txBody>
          <a:bodyPr wrap="square" rtlCol="0">
            <a:spAutoFit/>
          </a:bodyPr>
          <a:lstStyle/>
          <a:p>
            <a:pPr algn="r"/>
            <a:r>
              <a:rPr lang="fr-BE" sz="1400" dirty="0">
                <a:latin typeface="Arial" panose="020B0604020202020204" pitchFamily="34" charset="0"/>
                <a:cs typeface="Arial" panose="020B0604020202020204" pitchFamily="34" charset="0"/>
              </a:rPr>
              <a:t>Lettre de Léopold III du 6 mars 1939 </a:t>
            </a:r>
          </a:p>
          <a:p>
            <a:pPr algn="r"/>
            <a:r>
              <a:rPr lang="fr-BE" sz="1400" dirty="0">
                <a:latin typeface="Arial" panose="020B0604020202020204" pitchFamily="34" charset="0"/>
                <a:cs typeface="Arial" panose="020B0604020202020204" pitchFamily="34" charset="0"/>
              </a:rPr>
              <a:t>au Premier ministre Hubert Pierlot</a:t>
            </a:r>
            <a:endParaRPr lang="fr-BE" sz="1400" i="1" dirty="0">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8228CC6E-831A-9B92-2102-EF139B7DC978}"/>
              </a:ext>
            </a:extLst>
          </p:cNvPr>
          <p:cNvSpPr txBox="1"/>
          <p:nvPr/>
        </p:nvSpPr>
        <p:spPr>
          <a:xfrm>
            <a:off x="5489088" y="5921262"/>
            <a:ext cx="6664503" cy="523220"/>
          </a:xfrm>
          <a:prstGeom prst="rect">
            <a:avLst/>
          </a:prstGeom>
          <a:noFill/>
        </p:spPr>
        <p:txBody>
          <a:bodyPr wrap="square" rtlCol="0">
            <a:spAutoFit/>
          </a:bodyPr>
          <a:lstStyle/>
          <a:p>
            <a:pPr algn="r"/>
            <a:r>
              <a:rPr lang="fr-BE" sz="1400" dirty="0">
                <a:latin typeface="Arial" panose="020B0604020202020204" pitchFamily="34" charset="0"/>
                <a:cs typeface="Arial" panose="020B0604020202020204" pitchFamily="34" charset="0"/>
              </a:rPr>
              <a:t>Lettre de Léopold III du 14 juillet 1945</a:t>
            </a:r>
          </a:p>
          <a:p>
            <a:pPr algn="r"/>
            <a:r>
              <a:rPr lang="fr-BE" sz="1400" dirty="0">
                <a:latin typeface="Arial" panose="020B0604020202020204" pitchFamily="34" charset="0"/>
                <a:cs typeface="Arial" panose="020B0604020202020204" pitchFamily="34" charset="0"/>
              </a:rPr>
              <a:t>au régent Charles</a:t>
            </a:r>
            <a:endParaRPr lang="fr-BE" sz="1400" i="1" dirty="0">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CEB8613C-C512-FC9E-FFB2-35460FA9C3AF}"/>
              </a:ext>
            </a:extLst>
          </p:cNvPr>
          <p:cNvSpPr txBox="1"/>
          <p:nvPr/>
        </p:nvSpPr>
        <p:spPr>
          <a:xfrm>
            <a:off x="97576" y="5609501"/>
            <a:ext cx="3273086" cy="646331"/>
          </a:xfrm>
          <a:prstGeom prst="rect">
            <a:avLst/>
          </a:prstGeom>
          <a:noFill/>
        </p:spPr>
        <p:txBody>
          <a:bodyPr wrap="square" rtlCol="0">
            <a:spAutoFit/>
          </a:bodyPr>
          <a:lstStyle/>
          <a:p>
            <a:pPr algn="ctr"/>
            <a:r>
              <a:rPr lang="fr-FR" i="1" dirty="0">
                <a:latin typeface="Arial" panose="020B0604020202020204" pitchFamily="34" charset="0"/>
                <a:cs typeface="Arial" panose="020B0604020202020204" pitchFamily="34" charset="0"/>
              </a:rPr>
              <a:t>Portrait du roi Léopold III</a:t>
            </a:r>
            <a:r>
              <a:rPr lang="fr-FR" dirty="0">
                <a:latin typeface="Arial" panose="020B0604020202020204" pitchFamily="34" charset="0"/>
                <a:cs typeface="Arial" panose="020B0604020202020204" pitchFamily="34" charset="0"/>
              </a:rPr>
              <a:t>, par Michel Adrien </a:t>
            </a:r>
            <a:r>
              <a:rPr lang="fr-FR" cap="small" dirty="0">
                <a:latin typeface="Arial" panose="020B0604020202020204" pitchFamily="34" charset="0"/>
                <a:cs typeface="Arial" panose="020B0604020202020204" pitchFamily="34" charset="0"/>
              </a:rPr>
              <a:t>Servant</a:t>
            </a:r>
            <a:r>
              <a:rPr lang="fr-FR" dirty="0">
                <a:latin typeface="Arial" panose="020B0604020202020204" pitchFamily="34" charset="0"/>
                <a:cs typeface="Arial" panose="020B0604020202020204" pitchFamily="34" charset="0"/>
              </a:rPr>
              <a:t> (1935)</a:t>
            </a:r>
            <a:endParaRPr lang="fr-BE" cap="small" dirty="0">
              <a:latin typeface="Arial" panose="020B0604020202020204" pitchFamily="34" charset="0"/>
              <a:cs typeface="Arial" panose="020B0604020202020204" pitchFamily="34" charset="0"/>
            </a:endParaRPr>
          </a:p>
        </p:txBody>
      </p:sp>
      <p:pic>
        <p:nvPicPr>
          <p:cNvPr id="4098" name="Picture 2" descr="Michel Adrien SERVANT 1885-1949 Portrait du roi Léopold III, très grand dessin">
            <a:extLst>
              <a:ext uri="{FF2B5EF4-FFF2-40B4-BE49-F238E27FC236}">
                <a16:creationId xmlns:a16="http://schemas.microsoft.com/office/drawing/2014/main" id="{668088BF-8857-B3ED-8FB5-B4D2D93375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39" y="861770"/>
            <a:ext cx="3030161" cy="464359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4794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C86CD-D6C5-2D40-E4C9-A9AB858AA33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8755CD43-FD55-699A-B0D1-B7A5C35601B1}"/>
              </a:ext>
            </a:extLst>
          </p:cNvPr>
          <p:cNvSpPr txBox="1"/>
          <p:nvPr/>
        </p:nvSpPr>
        <p:spPr>
          <a:xfrm>
            <a:off x="373294" y="4744950"/>
            <a:ext cx="5616539"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1) Observation de la Constitution</a:t>
            </a:r>
          </a:p>
        </p:txBody>
      </p:sp>
      <p:sp>
        <p:nvSpPr>
          <p:cNvPr id="4" name="ZoneTexte 3">
            <a:extLst>
              <a:ext uri="{FF2B5EF4-FFF2-40B4-BE49-F238E27FC236}">
                <a16:creationId xmlns:a16="http://schemas.microsoft.com/office/drawing/2014/main" id="{27531CD4-D683-EF23-4B76-260661ACB6D2}"/>
              </a:ext>
            </a:extLst>
          </p:cNvPr>
          <p:cNvSpPr txBox="1"/>
          <p:nvPr/>
        </p:nvSpPr>
        <p:spPr>
          <a:xfrm>
            <a:off x="373294" y="5681943"/>
            <a:ext cx="5722705"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2) Respect de la volonté nationale</a:t>
            </a:r>
          </a:p>
        </p:txBody>
      </p:sp>
      <p:sp>
        <p:nvSpPr>
          <p:cNvPr id="8" name="Rectangle 7">
            <a:extLst>
              <a:ext uri="{FF2B5EF4-FFF2-40B4-BE49-F238E27FC236}">
                <a16:creationId xmlns:a16="http://schemas.microsoft.com/office/drawing/2014/main" id="{CEEB5CB6-5C74-72B0-CB4E-C42F55B9A7C5}"/>
              </a:ext>
            </a:extLst>
          </p:cNvPr>
          <p:cNvSpPr/>
          <p:nvPr/>
        </p:nvSpPr>
        <p:spPr>
          <a:xfrm>
            <a:off x="373294" y="5702490"/>
            <a:ext cx="5616538" cy="523220"/>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Rectangle 8">
            <a:extLst>
              <a:ext uri="{FF2B5EF4-FFF2-40B4-BE49-F238E27FC236}">
                <a16:creationId xmlns:a16="http://schemas.microsoft.com/office/drawing/2014/main" id="{964F092A-1522-0674-7292-2CA337CB3181}"/>
              </a:ext>
            </a:extLst>
          </p:cNvPr>
          <p:cNvSpPr/>
          <p:nvPr/>
        </p:nvSpPr>
        <p:spPr>
          <a:xfrm>
            <a:off x="373295" y="4765497"/>
            <a:ext cx="5616537" cy="523220"/>
          </a:xfrm>
          <a:prstGeom prst="rect">
            <a:avLst/>
          </a:prstGeom>
          <a:noFill/>
          <a:ln w="381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2" name="Rectangle 11">
            <a:extLst>
              <a:ext uri="{FF2B5EF4-FFF2-40B4-BE49-F238E27FC236}">
                <a16:creationId xmlns:a16="http://schemas.microsoft.com/office/drawing/2014/main" id="{7921C275-55D3-D3FC-9594-93FBDBAC6B9D}"/>
              </a:ext>
            </a:extLst>
          </p:cNvPr>
          <p:cNvSpPr/>
          <p:nvPr/>
        </p:nvSpPr>
        <p:spPr>
          <a:xfrm>
            <a:off x="1900719" y="2648309"/>
            <a:ext cx="9195370" cy="523220"/>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ZoneTexte 4">
            <a:extLst>
              <a:ext uri="{FF2B5EF4-FFF2-40B4-BE49-F238E27FC236}">
                <a16:creationId xmlns:a16="http://schemas.microsoft.com/office/drawing/2014/main" id="{DB2FA312-E355-5B2C-FB5E-56FC2C78EDDE}"/>
              </a:ext>
            </a:extLst>
          </p:cNvPr>
          <p:cNvSpPr txBox="1"/>
          <p:nvPr/>
        </p:nvSpPr>
        <p:spPr>
          <a:xfrm>
            <a:off x="373295" y="945224"/>
            <a:ext cx="11445410" cy="2677656"/>
          </a:xfrm>
          <a:prstGeom prst="rect">
            <a:avLst/>
          </a:prstGeom>
          <a:noFill/>
        </p:spPr>
        <p:txBody>
          <a:bodyPr wrap="square" rtlCol="0">
            <a:spAutoFit/>
          </a:bodyPr>
          <a:lstStyle/>
          <a:p>
            <a:pPr algn="just"/>
            <a:r>
              <a:rPr lang="fr-FR" sz="2800" u="sng" dirty="0">
                <a:latin typeface="Arial Black" panose="020B0A04020102020204" pitchFamily="34" charset="0"/>
                <a:cs typeface="Arial" panose="020B0604020202020204" pitchFamily="34" charset="0"/>
              </a:rPr>
              <a:t>Article 91, alinéas 2 et 3, de la Constitution :</a:t>
            </a:r>
          </a:p>
          <a:p>
            <a:pPr algn="just"/>
            <a:endParaRPr lang="fr-FR" sz="2800" dirty="0">
              <a:latin typeface="Arial" panose="020B0604020202020204" pitchFamily="34" charset="0"/>
              <a:cs typeface="Arial" panose="020B0604020202020204" pitchFamily="34" charset="0"/>
            </a:endParaRPr>
          </a:p>
          <a:p>
            <a:pPr algn="just"/>
            <a:r>
              <a:rPr lang="fr-FR" sz="2800" dirty="0">
                <a:latin typeface="Arial" panose="020B0604020202020204" pitchFamily="34" charset="0"/>
                <a:cs typeface="Arial" panose="020B0604020202020204" pitchFamily="34" charset="0"/>
              </a:rPr>
              <a:t>Le </a:t>
            </a:r>
            <a:r>
              <a:rPr lang="fr-FR" sz="2800" dirty="0">
                <a:cs typeface="Arial" panose="020B0604020202020204" pitchFamily="34" charset="0"/>
              </a:rPr>
              <a:t>Roi ne prend possession du trône qu'après avoir solennellement prêté, dans le sein des Chambres réunies, le serment suivant :</a:t>
            </a:r>
          </a:p>
          <a:p>
            <a:pPr algn="just"/>
            <a:r>
              <a:rPr lang="fr-FR" sz="2800" dirty="0">
                <a:cs typeface="Arial" panose="020B0604020202020204" pitchFamily="34" charset="0"/>
              </a:rPr>
              <a:t>"Je jure d'observer la Constitution et les lois du peuple belge, de maintenir l'indépendance nationale et l'intégrité du territoire</a:t>
            </a:r>
            <a:r>
              <a:rPr lang="fr-FR" sz="2800" dirty="0">
                <a:latin typeface="Arial" panose="020B0604020202020204" pitchFamily="34" charset="0"/>
                <a:cs typeface="Arial" panose="020B0604020202020204" pitchFamily="34" charset="0"/>
              </a:rPr>
              <a:t>.".</a:t>
            </a:r>
            <a:endParaRPr lang="fr-BE"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018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B11EB09C-1CD0-514B-1B5C-4B43C1C29455}"/>
              </a:ext>
            </a:extLst>
          </p:cNvPr>
          <p:cNvSpPr txBox="1"/>
          <p:nvPr/>
        </p:nvSpPr>
        <p:spPr>
          <a:xfrm>
            <a:off x="277402" y="684717"/>
            <a:ext cx="8404262" cy="3139321"/>
          </a:xfrm>
          <a:prstGeom prst="rect">
            <a:avLst/>
          </a:prstGeom>
          <a:noFill/>
        </p:spPr>
        <p:txBody>
          <a:bodyPr wrap="square" rtlCol="0">
            <a:spAutoFit/>
          </a:bodyPr>
          <a:lstStyle/>
          <a:p>
            <a:pPr algn="just"/>
            <a:r>
              <a:rPr lang="fr-BE" sz="2200" dirty="0">
                <a:latin typeface="Arial" panose="020B0604020202020204" pitchFamily="34" charset="0"/>
                <a:cs typeface="Arial" panose="020B0604020202020204" pitchFamily="34" charset="0"/>
              </a:rPr>
              <a:t>« </a:t>
            </a:r>
            <a:r>
              <a:rPr lang="fr-FR" sz="2200" dirty="0">
                <a:latin typeface="Arial" panose="020B0604020202020204" pitchFamily="34" charset="0"/>
                <a:cs typeface="Arial" panose="020B0604020202020204" pitchFamily="34" charset="0"/>
              </a:rPr>
              <a:t>Je reçois votre pétition comme étant l’expression d’un grand nombre de citoyens investis de fonctions de magistrats communaux. J’ai reçu aussi, vous ne l’ignorez pas, Messieurs, de très nombreuses pétitions en sens contraire à la vôtre. En présence de ces opinions si divergentes, je dois me </a:t>
            </a:r>
            <a:r>
              <a:rPr lang="fr-FR" sz="2200" dirty="0">
                <a:latin typeface="Arial Black" panose="020B0A04020102020204" pitchFamily="34" charset="0"/>
                <a:cs typeface="Arial" panose="020B0604020202020204" pitchFamily="34" charset="0"/>
              </a:rPr>
              <a:t>conformer à l’opinion du pays </a:t>
            </a:r>
            <a:r>
              <a:rPr lang="fr-FR" sz="2200" dirty="0">
                <a:latin typeface="Arial" panose="020B0604020202020204" pitchFamily="34" charset="0"/>
                <a:cs typeface="Arial" panose="020B0604020202020204" pitchFamily="34" charset="0"/>
              </a:rPr>
              <a:t>telle que l’ont exprimé les deux Chambres […] Je resterais toujours </a:t>
            </a:r>
            <a:r>
              <a:rPr lang="fr-FR" sz="2200" dirty="0">
                <a:latin typeface="Arial Black" panose="020B0A04020102020204" pitchFamily="34" charset="0"/>
                <a:cs typeface="Arial" panose="020B0604020202020204" pitchFamily="34" charset="0"/>
              </a:rPr>
              <a:t>fidèle à mon serment</a:t>
            </a:r>
            <a:r>
              <a:rPr lang="fr-FR" sz="2200" dirty="0">
                <a:latin typeface="Arial" panose="020B0604020202020204" pitchFamily="34" charset="0"/>
                <a:cs typeface="Arial" panose="020B0604020202020204" pitchFamily="34" charset="0"/>
              </a:rPr>
              <a:t>. Je continuerai pour ce qui me concerne, à chercher à assurer la marche régulière de notre régime parlementaire ».</a:t>
            </a:r>
            <a:r>
              <a:rPr lang="fr-BE" sz="2200" dirty="0">
                <a:latin typeface="Arial" panose="020B0604020202020204" pitchFamily="34" charset="0"/>
                <a:cs typeface="Arial" panose="020B0604020202020204" pitchFamily="34" charset="0"/>
              </a:rPr>
              <a:t> </a:t>
            </a:r>
          </a:p>
        </p:txBody>
      </p:sp>
      <p:sp>
        <p:nvSpPr>
          <p:cNvPr id="3" name="ZoneTexte 2">
            <a:extLst>
              <a:ext uri="{FF2B5EF4-FFF2-40B4-BE49-F238E27FC236}">
                <a16:creationId xmlns:a16="http://schemas.microsoft.com/office/drawing/2014/main" id="{6CAB381F-1D26-F492-AD09-50E32B126A7B}"/>
              </a:ext>
            </a:extLst>
          </p:cNvPr>
          <p:cNvSpPr txBox="1"/>
          <p:nvPr/>
        </p:nvSpPr>
        <p:spPr>
          <a:xfrm>
            <a:off x="277402" y="4726732"/>
            <a:ext cx="8404262" cy="1446550"/>
          </a:xfrm>
          <a:prstGeom prst="rect">
            <a:avLst/>
          </a:prstGeom>
          <a:noFill/>
        </p:spPr>
        <p:txBody>
          <a:bodyPr wrap="square" rtlCol="0">
            <a:spAutoFit/>
          </a:bodyPr>
          <a:lstStyle/>
          <a:p>
            <a:pPr algn="just"/>
            <a:r>
              <a:rPr lang="fr-BE" sz="2200" dirty="0">
                <a:latin typeface="Arial" panose="020B0604020202020204" pitchFamily="34" charset="0"/>
                <a:cs typeface="Arial" panose="020B0604020202020204" pitchFamily="34" charset="0"/>
              </a:rPr>
              <a:t>« </a:t>
            </a:r>
            <a:r>
              <a:rPr lang="fr-FR" sz="2200" dirty="0">
                <a:latin typeface="Arial Black" panose="020B0A04020102020204" pitchFamily="34" charset="0"/>
              </a:rPr>
              <a:t>Lié envers la Nation par mon serment</a:t>
            </a:r>
            <a:r>
              <a:rPr lang="fr-FR" sz="2200" dirty="0"/>
              <a:t>, mon devoir m’empêche d’abdiquer. Je ne me considèrerais comme délié de mon serment que si j’avais la certitude que le peuple belge, dans sa majorité, désire mon effacement </a:t>
            </a:r>
            <a:r>
              <a:rPr lang="fr-FR" sz="2200" dirty="0">
                <a:latin typeface="Arial" panose="020B0604020202020204" pitchFamily="34" charset="0"/>
                <a:cs typeface="Arial" panose="020B0604020202020204" pitchFamily="34" charset="0"/>
              </a:rPr>
              <a:t>».</a:t>
            </a:r>
            <a:r>
              <a:rPr lang="fr-BE" sz="2200" dirty="0">
                <a:latin typeface="Arial" panose="020B0604020202020204" pitchFamily="34" charset="0"/>
                <a:cs typeface="Arial" panose="020B0604020202020204" pitchFamily="34" charset="0"/>
              </a:rPr>
              <a:t> </a:t>
            </a:r>
          </a:p>
        </p:txBody>
      </p:sp>
      <p:sp>
        <p:nvSpPr>
          <p:cNvPr id="4" name="ZoneTexte 3">
            <a:extLst>
              <a:ext uri="{FF2B5EF4-FFF2-40B4-BE49-F238E27FC236}">
                <a16:creationId xmlns:a16="http://schemas.microsoft.com/office/drawing/2014/main" id="{003E3031-F9F4-289A-7211-3369A6D98F55}"/>
              </a:ext>
            </a:extLst>
          </p:cNvPr>
          <p:cNvSpPr txBox="1"/>
          <p:nvPr/>
        </p:nvSpPr>
        <p:spPr>
          <a:xfrm>
            <a:off x="2137025" y="3790503"/>
            <a:ext cx="6664503" cy="307777"/>
          </a:xfrm>
          <a:prstGeom prst="rect">
            <a:avLst/>
          </a:prstGeom>
          <a:noFill/>
        </p:spPr>
        <p:txBody>
          <a:bodyPr wrap="square" rtlCol="0">
            <a:spAutoFit/>
          </a:bodyPr>
          <a:lstStyle/>
          <a:p>
            <a:pPr algn="r"/>
            <a:r>
              <a:rPr lang="fr-BE" sz="1400" dirty="0">
                <a:latin typeface="Arial" panose="020B0604020202020204" pitchFamily="34" charset="0"/>
                <a:cs typeface="Arial" panose="020B0604020202020204" pitchFamily="34" charset="0"/>
              </a:rPr>
              <a:t>Discours de Léopold II de 1884</a:t>
            </a:r>
            <a:endParaRPr lang="fr-BE" sz="1400" i="1" dirty="0">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24345CF8-05D1-08E8-56D1-49680B44150C}"/>
              </a:ext>
            </a:extLst>
          </p:cNvPr>
          <p:cNvSpPr txBox="1"/>
          <p:nvPr/>
        </p:nvSpPr>
        <p:spPr>
          <a:xfrm>
            <a:off x="2137025" y="5911672"/>
            <a:ext cx="6664503" cy="523220"/>
          </a:xfrm>
          <a:prstGeom prst="rect">
            <a:avLst/>
          </a:prstGeom>
          <a:noFill/>
        </p:spPr>
        <p:txBody>
          <a:bodyPr wrap="square" rtlCol="0">
            <a:spAutoFit/>
          </a:bodyPr>
          <a:lstStyle/>
          <a:p>
            <a:pPr algn="r"/>
            <a:r>
              <a:rPr lang="fr-BE" sz="1400" dirty="0">
                <a:latin typeface="Arial" panose="020B0604020202020204" pitchFamily="34" charset="0"/>
                <a:cs typeface="Arial" panose="020B0604020202020204" pitchFamily="34" charset="0"/>
              </a:rPr>
              <a:t>Lettre de Léopold III du 13 juin 1948</a:t>
            </a:r>
          </a:p>
          <a:p>
            <a:pPr algn="r"/>
            <a:r>
              <a:rPr lang="fr-BE" sz="1400" dirty="0">
                <a:latin typeface="Arial" panose="020B0604020202020204" pitchFamily="34" charset="0"/>
                <a:cs typeface="Arial" panose="020B0604020202020204" pitchFamily="34" charset="0"/>
              </a:rPr>
              <a:t>au Premier ministre Paul-Henri Spaak</a:t>
            </a:r>
          </a:p>
        </p:txBody>
      </p:sp>
      <p:pic>
        <p:nvPicPr>
          <p:cNvPr id="1026" name="Picture 2" descr="Louis Gallait : Le roi Léopold II">
            <a:extLst>
              <a:ext uri="{FF2B5EF4-FFF2-40B4-BE49-F238E27FC236}">
                <a16:creationId xmlns:a16="http://schemas.microsoft.com/office/drawing/2014/main" id="{363D5F72-D926-2A9B-E887-A88DB4548F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43654" y="684717"/>
            <a:ext cx="2970944" cy="500020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648AE585-3498-46B6-0B19-870E1D911E24}"/>
              </a:ext>
            </a:extLst>
          </p:cNvPr>
          <p:cNvSpPr txBox="1"/>
          <p:nvPr/>
        </p:nvSpPr>
        <p:spPr>
          <a:xfrm>
            <a:off x="9183731" y="5684922"/>
            <a:ext cx="2715111" cy="646331"/>
          </a:xfrm>
          <a:prstGeom prst="rect">
            <a:avLst/>
          </a:prstGeom>
          <a:noFill/>
        </p:spPr>
        <p:txBody>
          <a:bodyPr wrap="square" rtlCol="0">
            <a:spAutoFit/>
          </a:bodyPr>
          <a:lstStyle/>
          <a:p>
            <a:pPr algn="ctr"/>
            <a:r>
              <a:rPr lang="fr-FR" i="1" dirty="0">
                <a:latin typeface="Arial" panose="020B0604020202020204" pitchFamily="34" charset="0"/>
                <a:cs typeface="Arial" panose="020B0604020202020204" pitchFamily="34" charset="0"/>
              </a:rPr>
              <a:t>Le roi Léopold II</a:t>
            </a:r>
            <a:r>
              <a:rPr lang="fr-FR" dirty="0">
                <a:latin typeface="Arial" panose="020B0604020202020204" pitchFamily="34" charset="0"/>
                <a:cs typeface="Arial" panose="020B0604020202020204" pitchFamily="34" charset="0"/>
              </a:rPr>
              <a:t>, par Louis </a:t>
            </a:r>
            <a:r>
              <a:rPr lang="fr-FR" cap="small" dirty="0" err="1">
                <a:latin typeface="Arial" panose="020B0604020202020204" pitchFamily="34" charset="0"/>
                <a:cs typeface="Arial" panose="020B0604020202020204" pitchFamily="34" charset="0"/>
              </a:rPr>
              <a:t>Gallait</a:t>
            </a:r>
            <a:r>
              <a:rPr lang="fr-FR" dirty="0">
                <a:latin typeface="Arial" panose="020B0604020202020204" pitchFamily="34" charset="0"/>
                <a:cs typeface="Arial" panose="020B0604020202020204" pitchFamily="34" charset="0"/>
              </a:rPr>
              <a:t> </a:t>
            </a:r>
            <a:r>
              <a:rPr lang="fr-FR" cap="small" dirty="0">
                <a:latin typeface="Arial" panose="020B0604020202020204" pitchFamily="34" charset="0"/>
                <a:cs typeface="Arial" panose="020B0604020202020204" pitchFamily="34" charset="0"/>
              </a:rPr>
              <a:t>(1875)</a:t>
            </a:r>
            <a:endParaRPr lang="fr-BE" i="1" cap="smal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2409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CAAE7-1710-DF50-4C88-AB5EA8984A1F}"/>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543067AF-1BA4-F78B-4C3C-84A22DFDC484}"/>
              </a:ext>
            </a:extLst>
          </p:cNvPr>
          <p:cNvSpPr txBox="1"/>
          <p:nvPr/>
        </p:nvSpPr>
        <p:spPr>
          <a:xfrm>
            <a:off x="373294" y="4744950"/>
            <a:ext cx="5616539"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1) Observation de la Constitution</a:t>
            </a:r>
          </a:p>
        </p:txBody>
      </p:sp>
      <p:sp>
        <p:nvSpPr>
          <p:cNvPr id="4" name="ZoneTexte 3">
            <a:extLst>
              <a:ext uri="{FF2B5EF4-FFF2-40B4-BE49-F238E27FC236}">
                <a16:creationId xmlns:a16="http://schemas.microsoft.com/office/drawing/2014/main" id="{FAD49780-A662-D643-EB4D-ACAB196197BD}"/>
              </a:ext>
            </a:extLst>
          </p:cNvPr>
          <p:cNvSpPr txBox="1"/>
          <p:nvPr/>
        </p:nvSpPr>
        <p:spPr>
          <a:xfrm>
            <a:off x="373294" y="5681943"/>
            <a:ext cx="5722705"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2) Respect de la volonté nationale</a:t>
            </a:r>
          </a:p>
        </p:txBody>
      </p:sp>
      <p:sp>
        <p:nvSpPr>
          <p:cNvPr id="5" name="ZoneTexte 4">
            <a:extLst>
              <a:ext uri="{FF2B5EF4-FFF2-40B4-BE49-F238E27FC236}">
                <a16:creationId xmlns:a16="http://schemas.microsoft.com/office/drawing/2014/main" id="{55911114-4CB3-7209-16C4-EFC93BFEF6C3}"/>
              </a:ext>
            </a:extLst>
          </p:cNvPr>
          <p:cNvSpPr txBox="1"/>
          <p:nvPr/>
        </p:nvSpPr>
        <p:spPr>
          <a:xfrm>
            <a:off x="6351142" y="4765497"/>
            <a:ext cx="5381946"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3) Responsabilité militaire</a:t>
            </a:r>
          </a:p>
        </p:txBody>
      </p:sp>
      <p:sp>
        <p:nvSpPr>
          <p:cNvPr id="9" name="Rectangle 8">
            <a:extLst>
              <a:ext uri="{FF2B5EF4-FFF2-40B4-BE49-F238E27FC236}">
                <a16:creationId xmlns:a16="http://schemas.microsoft.com/office/drawing/2014/main" id="{34D2057B-CBA1-4FFA-127D-3DD0DE4996B2}"/>
              </a:ext>
            </a:extLst>
          </p:cNvPr>
          <p:cNvSpPr/>
          <p:nvPr/>
        </p:nvSpPr>
        <p:spPr>
          <a:xfrm>
            <a:off x="373294" y="5702490"/>
            <a:ext cx="5616538" cy="523220"/>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2" name="Rectangle 11">
            <a:extLst>
              <a:ext uri="{FF2B5EF4-FFF2-40B4-BE49-F238E27FC236}">
                <a16:creationId xmlns:a16="http://schemas.microsoft.com/office/drawing/2014/main" id="{5C66A7CC-EA64-53AF-A23C-73220943056D}"/>
              </a:ext>
            </a:extLst>
          </p:cNvPr>
          <p:cNvSpPr/>
          <p:nvPr/>
        </p:nvSpPr>
        <p:spPr>
          <a:xfrm>
            <a:off x="373295" y="4765497"/>
            <a:ext cx="5616537" cy="523220"/>
          </a:xfrm>
          <a:prstGeom prst="rect">
            <a:avLst/>
          </a:prstGeom>
          <a:noFill/>
          <a:ln w="381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3" name="Rectangle 12">
            <a:extLst>
              <a:ext uri="{FF2B5EF4-FFF2-40B4-BE49-F238E27FC236}">
                <a16:creationId xmlns:a16="http://schemas.microsoft.com/office/drawing/2014/main" id="{7BEB4733-3073-2741-837B-A531FAAF836E}"/>
              </a:ext>
            </a:extLst>
          </p:cNvPr>
          <p:cNvSpPr/>
          <p:nvPr/>
        </p:nvSpPr>
        <p:spPr>
          <a:xfrm>
            <a:off x="6351142" y="4765497"/>
            <a:ext cx="5616537" cy="523220"/>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4" name="Rectangle 13">
            <a:extLst>
              <a:ext uri="{FF2B5EF4-FFF2-40B4-BE49-F238E27FC236}">
                <a16:creationId xmlns:a16="http://schemas.microsoft.com/office/drawing/2014/main" id="{3DC1FA07-F2E0-9D5A-7771-26496F408C1A}"/>
              </a:ext>
            </a:extLst>
          </p:cNvPr>
          <p:cNvSpPr/>
          <p:nvPr/>
        </p:nvSpPr>
        <p:spPr>
          <a:xfrm>
            <a:off x="373294" y="3089386"/>
            <a:ext cx="9459075" cy="523220"/>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ZoneTexte 5">
            <a:extLst>
              <a:ext uri="{FF2B5EF4-FFF2-40B4-BE49-F238E27FC236}">
                <a16:creationId xmlns:a16="http://schemas.microsoft.com/office/drawing/2014/main" id="{D360C56D-6B2F-F292-4945-D01FAD7A18B7}"/>
              </a:ext>
            </a:extLst>
          </p:cNvPr>
          <p:cNvSpPr txBox="1"/>
          <p:nvPr/>
        </p:nvSpPr>
        <p:spPr>
          <a:xfrm>
            <a:off x="373295" y="945224"/>
            <a:ext cx="11445410" cy="2677656"/>
          </a:xfrm>
          <a:prstGeom prst="rect">
            <a:avLst/>
          </a:prstGeom>
          <a:noFill/>
        </p:spPr>
        <p:txBody>
          <a:bodyPr wrap="square" rtlCol="0">
            <a:spAutoFit/>
          </a:bodyPr>
          <a:lstStyle/>
          <a:p>
            <a:pPr algn="just"/>
            <a:r>
              <a:rPr lang="fr-FR" sz="2800" u="sng" dirty="0">
                <a:latin typeface="Arial Black" panose="020B0A04020102020204" pitchFamily="34" charset="0"/>
                <a:cs typeface="Arial" panose="020B0604020202020204" pitchFamily="34" charset="0"/>
              </a:rPr>
              <a:t>Article 91, alinéas 2 et 3, de la Constitution :</a:t>
            </a:r>
          </a:p>
          <a:p>
            <a:pPr algn="just"/>
            <a:endParaRPr lang="fr-FR" sz="2800" dirty="0">
              <a:latin typeface="Arial" panose="020B0604020202020204" pitchFamily="34" charset="0"/>
              <a:cs typeface="Arial" panose="020B0604020202020204" pitchFamily="34" charset="0"/>
            </a:endParaRPr>
          </a:p>
          <a:p>
            <a:pPr algn="just"/>
            <a:r>
              <a:rPr lang="fr-FR" sz="2800" dirty="0">
                <a:latin typeface="Arial" panose="020B0604020202020204" pitchFamily="34" charset="0"/>
                <a:cs typeface="Arial" panose="020B0604020202020204" pitchFamily="34" charset="0"/>
              </a:rPr>
              <a:t>Le </a:t>
            </a:r>
            <a:r>
              <a:rPr lang="fr-FR" sz="2800" dirty="0">
                <a:cs typeface="Arial" panose="020B0604020202020204" pitchFamily="34" charset="0"/>
              </a:rPr>
              <a:t>Roi ne prend possession du trône qu'après avoir solennellement prêté, dans le sein des Chambres réunies, le serment suivant :</a:t>
            </a:r>
          </a:p>
          <a:p>
            <a:pPr algn="just"/>
            <a:r>
              <a:rPr lang="fr-FR" sz="2800" dirty="0">
                <a:cs typeface="Arial" panose="020B0604020202020204" pitchFamily="34" charset="0"/>
              </a:rPr>
              <a:t>"Je jure d'observer la Constitution et les lois du peuple belge, de maintenir l'indépendance nationale et l'intégrité du territoire</a:t>
            </a:r>
            <a:r>
              <a:rPr lang="fr-FR" sz="2800" dirty="0">
                <a:latin typeface="Arial" panose="020B0604020202020204" pitchFamily="34" charset="0"/>
                <a:cs typeface="Arial" panose="020B0604020202020204" pitchFamily="34" charset="0"/>
              </a:rPr>
              <a:t>.".</a:t>
            </a:r>
            <a:endParaRPr lang="fr-BE"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573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1F4E0DF3-DD78-83BE-0E85-3CB08BEAB808}"/>
              </a:ext>
            </a:extLst>
          </p:cNvPr>
          <p:cNvSpPr txBox="1"/>
          <p:nvPr/>
        </p:nvSpPr>
        <p:spPr>
          <a:xfrm>
            <a:off x="308387" y="867024"/>
            <a:ext cx="8578759" cy="2462213"/>
          </a:xfrm>
          <a:prstGeom prst="rect">
            <a:avLst/>
          </a:prstGeom>
          <a:noFill/>
        </p:spPr>
        <p:txBody>
          <a:bodyPr wrap="square" rtlCol="0">
            <a:spAutoFit/>
          </a:bodyPr>
          <a:lstStyle/>
          <a:p>
            <a:pPr algn="just"/>
            <a:r>
              <a:rPr lang="fr-BE" sz="2200" dirty="0">
                <a:latin typeface="Arial" panose="020B0604020202020204" pitchFamily="34" charset="0"/>
                <a:cs typeface="Arial" panose="020B0604020202020204" pitchFamily="34" charset="0"/>
              </a:rPr>
              <a:t>« </a:t>
            </a:r>
            <a:r>
              <a:rPr lang="fr-FR" sz="2200" dirty="0">
                <a:latin typeface="Arial" panose="020B0604020202020204" pitchFamily="34" charset="0"/>
                <a:cs typeface="Arial" panose="020B0604020202020204" pitchFamily="34" charset="0"/>
              </a:rPr>
              <a:t>Dans ce domaine des intérêts vitaux de la nation [la défense nationale], l’irresponsabilité constitutionnelle du souverain ne le couvre pas; </a:t>
            </a:r>
            <a:r>
              <a:rPr lang="fr-FR" sz="2200" b="1" dirty="0">
                <a:latin typeface="Arial" panose="020B0604020202020204" pitchFamily="34" charset="0"/>
                <a:cs typeface="Arial" panose="020B0604020202020204" pitchFamily="34" charset="0"/>
              </a:rPr>
              <a:t>n’a-t-il pas fait le serment de maintenir l’intégrité du territoire</a:t>
            </a:r>
            <a:r>
              <a:rPr lang="fr-FR" sz="2200" dirty="0">
                <a:latin typeface="Arial" panose="020B0604020202020204" pitchFamily="34" charset="0"/>
                <a:cs typeface="Arial" panose="020B0604020202020204" pitchFamily="34" charset="0"/>
              </a:rPr>
              <a:t> ?  N’est-il-pas, en vertu du pacte fondamental, le chef de l’armée ? n’est-ce donc pas, pour lui, un devoir sacré de veiller à ce que rien ne soit négligé pour maintenir notre armée en état de défendre honorablement nos frontières ? » </a:t>
            </a:r>
          </a:p>
        </p:txBody>
      </p:sp>
      <p:sp>
        <p:nvSpPr>
          <p:cNvPr id="4" name="ZoneTexte 3">
            <a:extLst>
              <a:ext uri="{FF2B5EF4-FFF2-40B4-BE49-F238E27FC236}">
                <a16:creationId xmlns:a16="http://schemas.microsoft.com/office/drawing/2014/main" id="{60C3BD78-A6EC-B719-F0D7-CEEA8425F353}"/>
              </a:ext>
            </a:extLst>
          </p:cNvPr>
          <p:cNvSpPr txBox="1"/>
          <p:nvPr/>
        </p:nvSpPr>
        <p:spPr>
          <a:xfrm>
            <a:off x="1909282" y="3329238"/>
            <a:ext cx="6977864" cy="307777"/>
          </a:xfrm>
          <a:prstGeom prst="rect">
            <a:avLst/>
          </a:prstGeom>
          <a:noFill/>
        </p:spPr>
        <p:txBody>
          <a:bodyPr wrap="square" rtlCol="0">
            <a:spAutoFit/>
          </a:bodyPr>
          <a:lstStyle/>
          <a:p>
            <a:pPr algn="r"/>
            <a:r>
              <a:rPr lang="fr-FR" sz="1400" dirty="0">
                <a:latin typeface="Arial" panose="020B0604020202020204" pitchFamily="34" charset="0"/>
                <a:cs typeface="Arial" panose="020B0604020202020204" pitchFamily="34" charset="0"/>
              </a:rPr>
              <a:t>Lettre d’Albert I</a:t>
            </a:r>
            <a:r>
              <a:rPr lang="fr-FR" sz="1400" baseline="30000" dirty="0">
                <a:latin typeface="Arial" panose="020B0604020202020204" pitchFamily="34" charset="0"/>
                <a:cs typeface="Arial" panose="020B0604020202020204" pitchFamily="34" charset="0"/>
              </a:rPr>
              <a:t>er</a:t>
            </a:r>
            <a:r>
              <a:rPr lang="fr-FR" sz="1400" dirty="0">
                <a:latin typeface="Arial" panose="020B0604020202020204" pitchFamily="34" charset="0"/>
                <a:cs typeface="Arial" panose="020B0604020202020204" pitchFamily="34" charset="0"/>
              </a:rPr>
              <a:t> de juin 1912 au Chef de Cabinet Charles de Broqueville</a:t>
            </a:r>
            <a:endParaRPr lang="fr-BE" sz="1400" i="1" dirty="0">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9164CA7D-55B3-EC74-462D-5FECA7821F64}"/>
              </a:ext>
            </a:extLst>
          </p:cNvPr>
          <p:cNvSpPr txBox="1"/>
          <p:nvPr/>
        </p:nvSpPr>
        <p:spPr>
          <a:xfrm>
            <a:off x="228225" y="3905614"/>
            <a:ext cx="8658921" cy="2123658"/>
          </a:xfrm>
          <a:prstGeom prst="rect">
            <a:avLst/>
          </a:prstGeom>
          <a:noFill/>
        </p:spPr>
        <p:txBody>
          <a:bodyPr wrap="square" rtlCol="0">
            <a:spAutoFit/>
          </a:bodyPr>
          <a:lstStyle/>
          <a:p>
            <a:pPr algn="just"/>
            <a:r>
              <a:rPr lang="fr-BE" sz="2200" dirty="0">
                <a:latin typeface="Arial" panose="020B0604020202020204" pitchFamily="34" charset="0"/>
                <a:cs typeface="Arial" panose="020B0604020202020204" pitchFamily="34" charset="0"/>
              </a:rPr>
              <a:t>« </a:t>
            </a:r>
            <a:r>
              <a:rPr lang="fr-FR" sz="2200" dirty="0">
                <a:latin typeface="Arial" panose="020B0604020202020204" pitchFamily="34" charset="0"/>
                <a:cs typeface="Arial" panose="020B0604020202020204" pitchFamily="34" charset="0"/>
              </a:rPr>
              <a:t>Si je parlais, je serais obligé, étant donné </a:t>
            </a:r>
            <a:r>
              <a:rPr lang="fr-FR" sz="2200" b="1" dirty="0">
                <a:latin typeface="Arial" panose="020B0604020202020204" pitchFamily="34" charset="0"/>
                <a:cs typeface="Arial" panose="020B0604020202020204" pitchFamily="34" charset="0"/>
              </a:rPr>
              <a:t>mon serment constitutionnel et mon devoir de chef de l’armée</a:t>
            </a:r>
            <a:r>
              <a:rPr lang="fr-FR" sz="2200" dirty="0">
                <a:latin typeface="Arial" panose="020B0604020202020204" pitchFamily="34" charset="0"/>
                <a:cs typeface="Arial" panose="020B0604020202020204" pitchFamily="34" charset="0"/>
              </a:rPr>
              <a:t>, d’affirmer catégoriquement que nous sommes un des pays les plus vulnérables au point de vue militaire et que, abaisser la durée du temps de service au-dessous d’un certain terme c’est tomber dans le système des milices ».</a:t>
            </a:r>
            <a:r>
              <a:rPr lang="fr-BE" sz="2200" dirty="0">
                <a:latin typeface="Arial" panose="020B0604020202020204" pitchFamily="34" charset="0"/>
                <a:cs typeface="Arial" panose="020B0604020202020204" pitchFamily="34" charset="0"/>
              </a:rPr>
              <a:t> </a:t>
            </a:r>
          </a:p>
        </p:txBody>
      </p:sp>
      <p:sp>
        <p:nvSpPr>
          <p:cNvPr id="6" name="ZoneTexte 5">
            <a:extLst>
              <a:ext uri="{FF2B5EF4-FFF2-40B4-BE49-F238E27FC236}">
                <a16:creationId xmlns:a16="http://schemas.microsoft.com/office/drawing/2014/main" id="{F3F01A85-EF39-57FF-5AE6-75026847309C}"/>
              </a:ext>
            </a:extLst>
          </p:cNvPr>
          <p:cNvSpPr txBox="1"/>
          <p:nvPr/>
        </p:nvSpPr>
        <p:spPr>
          <a:xfrm>
            <a:off x="1490236" y="6029272"/>
            <a:ext cx="7396910" cy="307777"/>
          </a:xfrm>
          <a:prstGeom prst="rect">
            <a:avLst/>
          </a:prstGeom>
          <a:noFill/>
        </p:spPr>
        <p:txBody>
          <a:bodyPr wrap="square" rtlCol="0">
            <a:spAutoFit/>
          </a:bodyPr>
          <a:lstStyle/>
          <a:p>
            <a:pPr algn="r"/>
            <a:r>
              <a:rPr lang="fr-FR" sz="1400" dirty="0">
                <a:latin typeface="Arial" panose="020B0604020202020204" pitchFamily="34" charset="0"/>
                <a:cs typeface="Arial" panose="020B0604020202020204" pitchFamily="34" charset="0"/>
              </a:rPr>
              <a:t>Lettre d’Albert I</a:t>
            </a:r>
            <a:r>
              <a:rPr lang="fr-FR" sz="1400" baseline="30000" dirty="0">
                <a:latin typeface="Arial" panose="020B0604020202020204" pitchFamily="34" charset="0"/>
                <a:cs typeface="Arial" panose="020B0604020202020204" pitchFamily="34" charset="0"/>
              </a:rPr>
              <a:t>er</a:t>
            </a:r>
            <a:r>
              <a:rPr lang="fr-FR" sz="1400" dirty="0">
                <a:latin typeface="Arial" panose="020B0604020202020204" pitchFamily="34" charset="0"/>
                <a:cs typeface="Arial" panose="020B0604020202020204" pitchFamily="34" charset="0"/>
              </a:rPr>
              <a:t> du 20 novembre 1920 au Premier ministre Henry Carton de Wiart</a:t>
            </a:r>
            <a:endParaRPr lang="fr-BE" sz="1400" i="1" dirty="0">
              <a:latin typeface="Arial" panose="020B0604020202020204" pitchFamily="34" charset="0"/>
              <a:cs typeface="Arial" panose="020B0604020202020204" pitchFamily="34" charset="0"/>
            </a:endParaRPr>
          </a:p>
        </p:txBody>
      </p:sp>
      <p:pic>
        <p:nvPicPr>
          <p:cNvPr id="7" name="Picture 2" descr="© Collection communale de Schaerbeek ">
            <a:extLst>
              <a:ext uri="{FF2B5EF4-FFF2-40B4-BE49-F238E27FC236}">
                <a16:creationId xmlns:a16="http://schemas.microsoft.com/office/drawing/2014/main" id="{C45CC85D-45F9-B620-DE0A-A853D524618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4"/>
          <a:stretch/>
        </p:blipFill>
        <p:spPr bwMode="auto">
          <a:xfrm>
            <a:off x="9022601" y="1294847"/>
            <a:ext cx="3002815" cy="4068781"/>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C3CDE932-7CF3-4571-E8CD-16978BC7730B}"/>
              </a:ext>
            </a:extLst>
          </p:cNvPr>
          <p:cNvSpPr txBox="1"/>
          <p:nvPr/>
        </p:nvSpPr>
        <p:spPr>
          <a:xfrm>
            <a:off x="9166454" y="5382941"/>
            <a:ext cx="2715111" cy="646331"/>
          </a:xfrm>
          <a:prstGeom prst="rect">
            <a:avLst/>
          </a:prstGeom>
          <a:noFill/>
        </p:spPr>
        <p:txBody>
          <a:bodyPr wrap="square" rtlCol="0">
            <a:spAutoFit/>
          </a:bodyPr>
          <a:lstStyle/>
          <a:p>
            <a:pPr algn="ctr"/>
            <a:r>
              <a:rPr lang="fr-FR" i="1" dirty="0">
                <a:latin typeface="Arial" panose="020B0604020202020204" pitchFamily="34" charset="0"/>
                <a:cs typeface="Arial" panose="020B0604020202020204" pitchFamily="34" charset="0"/>
              </a:rPr>
              <a:t>Le roi Albert Ier</a:t>
            </a:r>
            <a:r>
              <a:rPr lang="fr-FR" dirty="0">
                <a:latin typeface="Arial" panose="020B0604020202020204" pitchFamily="34" charset="0"/>
                <a:cs typeface="Arial" panose="020B0604020202020204" pitchFamily="34" charset="0"/>
              </a:rPr>
              <a:t>, par Jacques </a:t>
            </a:r>
            <a:r>
              <a:rPr lang="fr-FR" cap="small" dirty="0" err="1">
                <a:latin typeface="Arial" panose="020B0604020202020204" pitchFamily="34" charset="0"/>
                <a:cs typeface="Arial" panose="020B0604020202020204" pitchFamily="34" charset="0"/>
              </a:rPr>
              <a:t>Madyol</a:t>
            </a:r>
            <a:r>
              <a:rPr lang="fr-FR" cap="small" dirty="0">
                <a:latin typeface="Arial" panose="020B0604020202020204" pitchFamily="34" charset="0"/>
                <a:cs typeface="Arial" panose="020B0604020202020204" pitchFamily="34" charset="0"/>
              </a:rPr>
              <a:t> (1927)</a:t>
            </a:r>
            <a:endParaRPr lang="fr-BE" i="1" cap="smal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30267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A0C6E3FD-A9E0-6BC5-F617-02D7058E6113}"/>
              </a:ext>
            </a:extLst>
          </p:cNvPr>
          <p:cNvSpPr txBox="1"/>
          <p:nvPr/>
        </p:nvSpPr>
        <p:spPr>
          <a:xfrm>
            <a:off x="801384" y="1659285"/>
            <a:ext cx="7767264" cy="353943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 </a:t>
            </a:r>
            <a:r>
              <a:rPr lang="fr-FR" sz="2800" dirty="0">
                <a:latin typeface="Arial" panose="020B0604020202020204" pitchFamily="34" charset="0"/>
                <a:cs typeface="Arial" panose="020B0604020202020204" pitchFamily="34" charset="0"/>
              </a:rPr>
              <a:t>J’ai prêté </a:t>
            </a:r>
            <a:r>
              <a:rPr lang="fr-FR" sz="2800" b="1" dirty="0">
                <a:latin typeface="Arial" panose="020B0604020202020204" pitchFamily="34" charset="0"/>
                <a:cs typeface="Arial" panose="020B0604020202020204" pitchFamily="34" charset="0"/>
              </a:rPr>
              <a:t>un serment qui n’est imposé qu’à moi </a:t>
            </a:r>
            <a:r>
              <a:rPr lang="fr-FR" sz="2800" dirty="0">
                <a:latin typeface="Arial" panose="020B0604020202020204" pitchFamily="34" charset="0"/>
                <a:cs typeface="Arial" panose="020B0604020202020204" pitchFamily="34" charset="0"/>
              </a:rPr>
              <a:t>: celui de garantir l’intégrité du territoire. Ce n’est que par mon commandement effectif, et non pas nominal à titre honorifique, que je puis assumer cette responsabilité devant le pays et devant ma conscience, ainsi que je m’y suis engagé à nouveau le 4 août 1914 devant les Chambres ».</a:t>
            </a:r>
            <a:endParaRPr lang="fr-BE" sz="2800" dirty="0">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5BA7C3CD-7D98-7A84-DAED-2530A4C6DEA1}"/>
              </a:ext>
            </a:extLst>
          </p:cNvPr>
          <p:cNvSpPr txBox="1"/>
          <p:nvPr/>
        </p:nvSpPr>
        <p:spPr>
          <a:xfrm>
            <a:off x="1853720" y="5198715"/>
            <a:ext cx="6977864" cy="307777"/>
          </a:xfrm>
          <a:prstGeom prst="rect">
            <a:avLst/>
          </a:prstGeom>
          <a:noFill/>
        </p:spPr>
        <p:txBody>
          <a:bodyPr wrap="square" rtlCol="0">
            <a:spAutoFit/>
          </a:bodyPr>
          <a:lstStyle/>
          <a:p>
            <a:pPr algn="r"/>
            <a:r>
              <a:rPr lang="fr-FR" sz="1400" dirty="0">
                <a:latin typeface="Arial" panose="020B0604020202020204" pitchFamily="34" charset="0"/>
                <a:cs typeface="Arial" panose="020B0604020202020204" pitchFamily="34" charset="0"/>
              </a:rPr>
              <a:t>Lettre d’Albert I</a:t>
            </a:r>
            <a:r>
              <a:rPr lang="fr-FR" sz="1400" baseline="30000" dirty="0">
                <a:latin typeface="Arial" panose="020B0604020202020204" pitchFamily="34" charset="0"/>
                <a:cs typeface="Arial" panose="020B0604020202020204" pitchFamily="34" charset="0"/>
              </a:rPr>
              <a:t>er</a:t>
            </a:r>
            <a:r>
              <a:rPr lang="fr-FR" sz="1400" dirty="0">
                <a:latin typeface="Arial" panose="020B0604020202020204" pitchFamily="34" charset="0"/>
                <a:cs typeface="Arial" panose="020B0604020202020204" pitchFamily="34" charset="0"/>
              </a:rPr>
              <a:t> du 29 avril 1918 au Chef de Cabinet Charles de Broqueville</a:t>
            </a:r>
            <a:endParaRPr lang="fr-BE" sz="1400" i="1" dirty="0">
              <a:latin typeface="Arial" panose="020B0604020202020204" pitchFamily="34" charset="0"/>
              <a:cs typeface="Arial" panose="020B0604020202020204" pitchFamily="34" charset="0"/>
            </a:endParaRPr>
          </a:p>
        </p:txBody>
      </p:sp>
      <p:pic>
        <p:nvPicPr>
          <p:cNvPr id="4" name="Picture 2" descr="© Collection communale de Schaerbeek ">
            <a:extLst>
              <a:ext uri="{FF2B5EF4-FFF2-40B4-BE49-F238E27FC236}">
                <a16:creationId xmlns:a16="http://schemas.microsoft.com/office/drawing/2014/main" id="{0F69F5F1-CCD2-8A3E-ECC1-1EDEF1C3A1E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4"/>
          <a:stretch/>
        </p:blipFill>
        <p:spPr bwMode="auto">
          <a:xfrm>
            <a:off x="9022601" y="1294847"/>
            <a:ext cx="3002815" cy="4068781"/>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EF42146B-FD0F-EB33-FEEE-ABE0EA99DB4B}"/>
              </a:ext>
            </a:extLst>
          </p:cNvPr>
          <p:cNvSpPr txBox="1"/>
          <p:nvPr/>
        </p:nvSpPr>
        <p:spPr>
          <a:xfrm>
            <a:off x="9166454" y="5382941"/>
            <a:ext cx="2715111" cy="646331"/>
          </a:xfrm>
          <a:prstGeom prst="rect">
            <a:avLst/>
          </a:prstGeom>
          <a:noFill/>
        </p:spPr>
        <p:txBody>
          <a:bodyPr wrap="square" rtlCol="0">
            <a:spAutoFit/>
          </a:bodyPr>
          <a:lstStyle/>
          <a:p>
            <a:pPr algn="ctr"/>
            <a:r>
              <a:rPr lang="fr-FR" i="1" dirty="0">
                <a:latin typeface="Arial" panose="020B0604020202020204" pitchFamily="34" charset="0"/>
                <a:cs typeface="Arial" panose="020B0604020202020204" pitchFamily="34" charset="0"/>
              </a:rPr>
              <a:t>Le roi Albert Ier</a:t>
            </a:r>
            <a:r>
              <a:rPr lang="fr-FR" dirty="0">
                <a:latin typeface="Arial" panose="020B0604020202020204" pitchFamily="34" charset="0"/>
                <a:cs typeface="Arial" panose="020B0604020202020204" pitchFamily="34" charset="0"/>
              </a:rPr>
              <a:t>, par Jacques </a:t>
            </a:r>
            <a:r>
              <a:rPr lang="fr-FR" cap="small" dirty="0" err="1">
                <a:latin typeface="Arial" panose="020B0604020202020204" pitchFamily="34" charset="0"/>
                <a:cs typeface="Arial" panose="020B0604020202020204" pitchFamily="34" charset="0"/>
              </a:rPr>
              <a:t>Madyol</a:t>
            </a:r>
            <a:r>
              <a:rPr lang="fr-FR" cap="small" dirty="0">
                <a:latin typeface="Arial" panose="020B0604020202020204" pitchFamily="34" charset="0"/>
                <a:cs typeface="Arial" panose="020B0604020202020204" pitchFamily="34" charset="0"/>
              </a:rPr>
              <a:t> (1927)</a:t>
            </a:r>
            <a:endParaRPr lang="fr-BE" i="1" cap="smal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9847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2EDA419-4CDC-403A-2D08-586BF5B4C778}"/>
              </a:ext>
            </a:extLst>
          </p:cNvPr>
          <p:cNvSpPr txBox="1"/>
          <p:nvPr/>
        </p:nvSpPr>
        <p:spPr>
          <a:xfrm>
            <a:off x="4255253" y="1025366"/>
            <a:ext cx="7743209" cy="4893647"/>
          </a:xfrm>
          <a:prstGeom prst="rect">
            <a:avLst/>
          </a:prstGeom>
          <a:noFill/>
        </p:spPr>
        <p:txBody>
          <a:bodyPr wrap="square" rtlCol="0">
            <a:spAutoFit/>
          </a:bodyPr>
          <a:lstStyle/>
          <a:p>
            <a:pPr algn="just"/>
            <a:r>
              <a:rPr lang="fr-BE" sz="2400" dirty="0">
                <a:latin typeface="Arial" panose="020B0604020202020204" pitchFamily="34" charset="0"/>
                <a:cs typeface="Arial" panose="020B0604020202020204" pitchFamily="34" charset="0"/>
              </a:rPr>
              <a:t>« </a:t>
            </a:r>
            <a:r>
              <a:rPr lang="fr-FR" sz="2400" dirty="0">
                <a:latin typeface="Arial" panose="020B0604020202020204" pitchFamily="34" charset="0"/>
                <a:cs typeface="Arial" panose="020B0604020202020204" pitchFamily="34" charset="0"/>
              </a:rPr>
              <a:t>Le Roi prête le serment </a:t>
            </a:r>
            <a:r>
              <a:rPr lang="fr-FR" sz="2400" dirty="0"/>
              <a:t>"</a:t>
            </a:r>
            <a:r>
              <a:rPr lang="fr-FR" sz="2400" dirty="0">
                <a:latin typeface="Arial" panose="020B0604020202020204" pitchFamily="34" charset="0"/>
                <a:cs typeface="Arial" panose="020B0604020202020204" pitchFamily="34" charset="0"/>
              </a:rPr>
              <a:t>d’observer la constitution et les lois du peuple belge, de maintenir l’indépendance nationale et l’intégrité du territoire</a:t>
            </a:r>
            <a:r>
              <a:rPr lang="fr-FR" sz="2400" dirty="0"/>
              <a:t>"</a:t>
            </a:r>
            <a:r>
              <a:rPr lang="fr-FR" sz="2400" dirty="0">
                <a:latin typeface="Arial" panose="020B0604020202020204" pitchFamily="34" charset="0"/>
                <a:cs typeface="Arial" panose="020B0604020202020204" pitchFamily="34" charset="0"/>
              </a:rPr>
              <a:t>. La constitution fait de lui le chef de l’État et le commandant suprême de l’armée. Mes ministres me conseillaient de quitter le pays. Je n’ai cru pouvoir suivre leur suggestion. Dans les circonstances tragiques du moment, j’ai estimé que </a:t>
            </a:r>
            <a:r>
              <a:rPr lang="fr-FR" sz="2400" dirty="0">
                <a:latin typeface="Arial Black" panose="020B0A04020102020204" pitchFamily="34" charset="0"/>
                <a:cs typeface="Arial" panose="020B0604020202020204" pitchFamily="34" charset="0"/>
              </a:rPr>
              <a:t>le premier des devoirs que la constitution imposait au Roi, était de défendre le territoire </a:t>
            </a:r>
            <a:r>
              <a:rPr lang="fr-FR" sz="2400" dirty="0">
                <a:latin typeface="Arial" panose="020B0604020202020204" pitchFamily="34" charset="0"/>
                <a:cs typeface="Arial" panose="020B0604020202020204" pitchFamily="34" charset="0"/>
              </a:rPr>
              <a:t>; car avant d’assurer la continuité des institutions, il fallait lutter jusqu’à l’extrême limite de nos forces, pour sauver de l’invasion au moins un lambeau du sol national ».</a:t>
            </a:r>
            <a:endParaRPr lang="fr-BE" sz="2400" dirty="0">
              <a:latin typeface="Arial" panose="020B0604020202020204" pitchFamily="34" charset="0"/>
              <a:cs typeface="Arial" panose="020B0604020202020204" pitchFamily="34" charset="0"/>
            </a:endParaRPr>
          </a:p>
        </p:txBody>
      </p:sp>
      <p:sp>
        <p:nvSpPr>
          <p:cNvPr id="3" name="ZoneTexte 2">
            <a:extLst>
              <a:ext uri="{FF2B5EF4-FFF2-40B4-BE49-F238E27FC236}">
                <a16:creationId xmlns:a16="http://schemas.microsoft.com/office/drawing/2014/main" id="{7AD5CBF4-DB64-0F05-603A-BA05DEB17371}"/>
              </a:ext>
            </a:extLst>
          </p:cNvPr>
          <p:cNvSpPr txBox="1"/>
          <p:nvPr/>
        </p:nvSpPr>
        <p:spPr>
          <a:xfrm>
            <a:off x="5214136" y="5728504"/>
            <a:ext cx="6977864" cy="307777"/>
          </a:xfrm>
          <a:prstGeom prst="rect">
            <a:avLst/>
          </a:prstGeom>
          <a:noFill/>
        </p:spPr>
        <p:txBody>
          <a:bodyPr wrap="square" rtlCol="0">
            <a:spAutoFit/>
          </a:bodyPr>
          <a:lstStyle/>
          <a:p>
            <a:pPr algn="r"/>
            <a:r>
              <a:rPr lang="fr-FR" sz="1400" dirty="0">
                <a:latin typeface="Arial" panose="020B0604020202020204" pitchFamily="34" charset="0"/>
                <a:cs typeface="Arial" panose="020B0604020202020204" pitchFamily="34" charset="0"/>
              </a:rPr>
              <a:t>Projet de discours du Trône de Léopold III de 1945</a:t>
            </a:r>
            <a:endParaRPr lang="fr-BE" sz="1400" i="1"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A924E7B0-C300-C314-A49B-2D4E93BAB5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750" y="717589"/>
            <a:ext cx="3513965" cy="501091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4C73023A-6A7D-DBC4-BDE8-FCA66C39705E}"/>
              </a:ext>
            </a:extLst>
          </p:cNvPr>
          <p:cNvSpPr txBox="1"/>
          <p:nvPr/>
        </p:nvSpPr>
        <p:spPr>
          <a:xfrm>
            <a:off x="947176" y="5817245"/>
            <a:ext cx="2715111" cy="646331"/>
          </a:xfrm>
          <a:prstGeom prst="rect">
            <a:avLst/>
          </a:prstGeom>
          <a:noFill/>
        </p:spPr>
        <p:txBody>
          <a:bodyPr wrap="square" rtlCol="0">
            <a:spAutoFit/>
          </a:bodyPr>
          <a:lstStyle/>
          <a:p>
            <a:pPr algn="ctr"/>
            <a:r>
              <a:rPr lang="fr-FR" dirty="0">
                <a:latin typeface="Arial" panose="020B0604020202020204" pitchFamily="34" charset="0"/>
                <a:cs typeface="Arial" panose="020B0604020202020204" pitchFamily="34" charset="0"/>
              </a:rPr>
              <a:t>Léopold III et le général Denis, 18 mai 1940</a:t>
            </a:r>
            <a:endParaRPr lang="fr-BE" cap="smal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6021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29A17-CC77-1B07-4446-03522090AF21}"/>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0DE14A3D-0E7D-99CC-3EC1-8B095E3E5B92}"/>
              </a:ext>
            </a:extLst>
          </p:cNvPr>
          <p:cNvSpPr txBox="1"/>
          <p:nvPr/>
        </p:nvSpPr>
        <p:spPr>
          <a:xfrm>
            <a:off x="373294" y="4744950"/>
            <a:ext cx="5616539"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1) Observation de la Constitution</a:t>
            </a:r>
          </a:p>
        </p:txBody>
      </p:sp>
      <p:sp>
        <p:nvSpPr>
          <p:cNvPr id="4" name="ZoneTexte 3">
            <a:extLst>
              <a:ext uri="{FF2B5EF4-FFF2-40B4-BE49-F238E27FC236}">
                <a16:creationId xmlns:a16="http://schemas.microsoft.com/office/drawing/2014/main" id="{0F3D64C6-4E73-F352-125D-9BFF15819D7B}"/>
              </a:ext>
            </a:extLst>
          </p:cNvPr>
          <p:cNvSpPr txBox="1"/>
          <p:nvPr/>
        </p:nvSpPr>
        <p:spPr>
          <a:xfrm>
            <a:off x="373294" y="5681943"/>
            <a:ext cx="5722705"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2) Respect de la volonté nationale</a:t>
            </a:r>
          </a:p>
        </p:txBody>
      </p:sp>
      <p:sp>
        <p:nvSpPr>
          <p:cNvPr id="5" name="ZoneTexte 4">
            <a:extLst>
              <a:ext uri="{FF2B5EF4-FFF2-40B4-BE49-F238E27FC236}">
                <a16:creationId xmlns:a16="http://schemas.microsoft.com/office/drawing/2014/main" id="{FA51F642-0996-10FE-D801-660C101A3CAF}"/>
              </a:ext>
            </a:extLst>
          </p:cNvPr>
          <p:cNvSpPr txBox="1"/>
          <p:nvPr/>
        </p:nvSpPr>
        <p:spPr>
          <a:xfrm>
            <a:off x="6351142" y="4765497"/>
            <a:ext cx="5381946"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3) Responsabilité militaire</a:t>
            </a:r>
          </a:p>
        </p:txBody>
      </p:sp>
      <p:sp>
        <p:nvSpPr>
          <p:cNvPr id="6" name="ZoneTexte 5">
            <a:extLst>
              <a:ext uri="{FF2B5EF4-FFF2-40B4-BE49-F238E27FC236}">
                <a16:creationId xmlns:a16="http://schemas.microsoft.com/office/drawing/2014/main" id="{1A9ECBFC-D2EA-5327-626F-E3520955BEF9}"/>
              </a:ext>
            </a:extLst>
          </p:cNvPr>
          <p:cNvSpPr txBox="1"/>
          <p:nvPr/>
        </p:nvSpPr>
        <p:spPr>
          <a:xfrm>
            <a:off x="6351142" y="5681942"/>
            <a:ext cx="5638800"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4) Sécurité intérieure et extérieure</a:t>
            </a:r>
          </a:p>
        </p:txBody>
      </p:sp>
      <p:sp>
        <p:nvSpPr>
          <p:cNvPr id="7" name="Rectangle 6">
            <a:extLst>
              <a:ext uri="{FF2B5EF4-FFF2-40B4-BE49-F238E27FC236}">
                <a16:creationId xmlns:a16="http://schemas.microsoft.com/office/drawing/2014/main" id="{E5DE949E-B4C6-5FE5-33DC-3CEAAACDEDB8}"/>
              </a:ext>
            </a:extLst>
          </p:cNvPr>
          <p:cNvSpPr/>
          <p:nvPr/>
        </p:nvSpPr>
        <p:spPr>
          <a:xfrm>
            <a:off x="373295" y="4765497"/>
            <a:ext cx="5616537" cy="523220"/>
          </a:xfrm>
          <a:prstGeom prst="rect">
            <a:avLst/>
          </a:prstGeom>
          <a:noFill/>
          <a:ln w="381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 name="Rectangle 10">
            <a:extLst>
              <a:ext uri="{FF2B5EF4-FFF2-40B4-BE49-F238E27FC236}">
                <a16:creationId xmlns:a16="http://schemas.microsoft.com/office/drawing/2014/main" id="{7F2D0C84-D200-1E4F-E072-810C95BADEAD}"/>
              </a:ext>
            </a:extLst>
          </p:cNvPr>
          <p:cNvSpPr/>
          <p:nvPr/>
        </p:nvSpPr>
        <p:spPr>
          <a:xfrm>
            <a:off x="373294" y="5702490"/>
            <a:ext cx="5616538" cy="523220"/>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Rectangle 7">
            <a:extLst>
              <a:ext uri="{FF2B5EF4-FFF2-40B4-BE49-F238E27FC236}">
                <a16:creationId xmlns:a16="http://schemas.microsoft.com/office/drawing/2014/main" id="{3D502EE0-8DC8-B729-D779-712CFAF8F842}"/>
              </a:ext>
            </a:extLst>
          </p:cNvPr>
          <p:cNvSpPr/>
          <p:nvPr/>
        </p:nvSpPr>
        <p:spPr>
          <a:xfrm>
            <a:off x="6351142" y="4765497"/>
            <a:ext cx="5616537" cy="523220"/>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Rectangle 8">
            <a:extLst>
              <a:ext uri="{FF2B5EF4-FFF2-40B4-BE49-F238E27FC236}">
                <a16:creationId xmlns:a16="http://schemas.microsoft.com/office/drawing/2014/main" id="{CAC5A677-BC02-5EE0-6110-E1485FFFC3E0}"/>
              </a:ext>
            </a:extLst>
          </p:cNvPr>
          <p:cNvSpPr/>
          <p:nvPr/>
        </p:nvSpPr>
        <p:spPr>
          <a:xfrm>
            <a:off x="6351141" y="5702490"/>
            <a:ext cx="5616537" cy="523220"/>
          </a:xfrm>
          <a:prstGeom prst="rect">
            <a:avLst/>
          </a:prstGeom>
          <a:no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2" name="Rectangle 11">
            <a:extLst>
              <a:ext uri="{FF2B5EF4-FFF2-40B4-BE49-F238E27FC236}">
                <a16:creationId xmlns:a16="http://schemas.microsoft.com/office/drawing/2014/main" id="{7DD79CB5-FC3C-DF8F-8D65-ACB0E6B15EE9}"/>
              </a:ext>
            </a:extLst>
          </p:cNvPr>
          <p:cNvSpPr/>
          <p:nvPr/>
        </p:nvSpPr>
        <p:spPr>
          <a:xfrm>
            <a:off x="373294" y="3089386"/>
            <a:ext cx="9459075" cy="523220"/>
          </a:xfrm>
          <a:prstGeom prst="rect">
            <a:avLst/>
          </a:prstGeom>
          <a:no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0" name="ZoneTexte 9">
            <a:extLst>
              <a:ext uri="{FF2B5EF4-FFF2-40B4-BE49-F238E27FC236}">
                <a16:creationId xmlns:a16="http://schemas.microsoft.com/office/drawing/2014/main" id="{73F5B350-E55B-824D-FCA2-25363D13739D}"/>
              </a:ext>
            </a:extLst>
          </p:cNvPr>
          <p:cNvSpPr txBox="1"/>
          <p:nvPr/>
        </p:nvSpPr>
        <p:spPr>
          <a:xfrm>
            <a:off x="373295" y="945224"/>
            <a:ext cx="11445410" cy="2677656"/>
          </a:xfrm>
          <a:prstGeom prst="rect">
            <a:avLst/>
          </a:prstGeom>
          <a:noFill/>
        </p:spPr>
        <p:txBody>
          <a:bodyPr wrap="square" rtlCol="0">
            <a:spAutoFit/>
          </a:bodyPr>
          <a:lstStyle/>
          <a:p>
            <a:pPr algn="just"/>
            <a:r>
              <a:rPr lang="fr-FR" sz="2800" u="sng" dirty="0">
                <a:latin typeface="Arial Black" panose="020B0A04020102020204" pitchFamily="34" charset="0"/>
                <a:cs typeface="Arial" panose="020B0604020202020204" pitchFamily="34" charset="0"/>
              </a:rPr>
              <a:t>Article 91, alinéas 2 et 3, de la Constitution :</a:t>
            </a:r>
          </a:p>
          <a:p>
            <a:pPr algn="just"/>
            <a:endParaRPr lang="fr-FR" sz="2800" dirty="0">
              <a:latin typeface="Arial" panose="020B0604020202020204" pitchFamily="34" charset="0"/>
              <a:cs typeface="Arial" panose="020B0604020202020204" pitchFamily="34" charset="0"/>
            </a:endParaRPr>
          </a:p>
          <a:p>
            <a:pPr algn="just"/>
            <a:r>
              <a:rPr lang="fr-FR" sz="2800" dirty="0">
                <a:latin typeface="Arial" panose="020B0604020202020204" pitchFamily="34" charset="0"/>
                <a:cs typeface="Arial" panose="020B0604020202020204" pitchFamily="34" charset="0"/>
              </a:rPr>
              <a:t>Le </a:t>
            </a:r>
            <a:r>
              <a:rPr lang="fr-FR" sz="2800" dirty="0">
                <a:cs typeface="Arial" panose="020B0604020202020204" pitchFamily="34" charset="0"/>
              </a:rPr>
              <a:t>Roi ne prend possession du trône qu'après avoir solennellement prêté, dans le sein des Chambres réunies, le serment suivant :</a:t>
            </a:r>
          </a:p>
          <a:p>
            <a:pPr algn="just"/>
            <a:r>
              <a:rPr lang="fr-FR" sz="2800" dirty="0">
                <a:cs typeface="Arial" panose="020B0604020202020204" pitchFamily="34" charset="0"/>
              </a:rPr>
              <a:t>"Je jure d'observer la Constitution et les lois du peuple belge, de maintenir l'indépendance nationale et l'intégrité du territoire</a:t>
            </a:r>
            <a:r>
              <a:rPr lang="fr-FR" sz="2800" dirty="0">
                <a:latin typeface="Arial" panose="020B0604020202020204" pitchFamily="34" charset="0"/>
                <a:cs typeface="Arial" panose="020B0604020202020204" pitchFamily="34" charset="0"/>
              </a:rPr>
              <a:t>.".</a:t>
            </a:r>
            <a:endParaRPr lang="fr-BE"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043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1AEDF-1830-A1EB-06C1-8127373BEF9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51D1C3A-26B5-9B66-DE58-51C0983BD051}"/>
              </a:ext>
            </a:extLst>
          </p:cNvPr>
          <p:cNvSpPr txBox="1"/>
          <p:nvPr/>
        </p:nvSpPr>
        <p:spPr>
          <a:xfrm>
            <a:off x="236304" y="674400"/>
            <a:ext cx="9041259" cy="5509200"/>
          </a:xfrm>
          <a:prstGeom prst="rect">
            <a:avLst/>
          </a:prstGeom>
          <a:noFill/>
        </p:spPr>
        <p:txBody>
          <a:bodyPr wrap="square" rtlCol="0">
            <a:spAutoFit/>
          </a:bodyPr>
          <a:lstStyle/>
          <a:p>
            <a:pPr algn="just"/>
            <a:r>
              <a:rPr lang="fr-BE" sz="2200" dirty="0">
                <a:latin typeface="Arial" panose="020B0604020202020204" pitchFamily="34" charset="0"/>
                <a:cs typeface="Arial" panose="020B0604020202020204" pitchFamily="34" charset="0"/>
              </a:rPr>
              <a:t>« </a:t>
            </a:r>
            <a:r>
              <a:rPr lang="fr-FR" sz="2200" dirty="0"/>
              <a:t>En 1932, le Roi prévient son Premier Ministre </a:t>
            </a:r>
            <a:r>
              <a:rPr lang="fr-FR" sz="2200" dirty="0" err="1"/>
              <a:t>Renkin</a:t>
            </a:r>
            <a:r>
              <a:rPr lang="fr-FR" sz="2200" dirty="0"/>
              <a:t>, avec une certaine solennité, que si la loi sur l'emploi des langues qui est en discussion à la Chambre aboutit à "une séparation administrative plus ou moins larvée du pays", lourde de périls pour l'avenir de la Belgique, "une question de conscience fort grave se poserait pour le Chef de l’État". Et il précise : "L'usage s'est établi que le Roi ne refuse pas de sanctionner les lois votées par la Chambre et par le Sénat. Mais les précédents établis en la matière pourraient-ils être invoqués s'il s'agissait d'une loi dont l'application porterait atteinte à l'unité politique du pays ? </a:t>
            </a:r>
            <a:r>
              <a:rPr lang="fr-FR" sz="2200" dirty="0">
                <a:latin typeface="Arial Black" panose="020B0A04020102020204" pitchFamily="34" charset="0"/>
              </a:rPr>
              <a:t>La sauvegarde de cette unité semble en effet étroitement liée au maintien de l'indépendance nationale</a:t>
            </a:r>
            <a:r>
              <a:rPr lang="fr-FR" sz="2200" dirty="0"/>
              <a:t>". Le "maintien de l'indépendance nationale" fait partie, on le sait, du serment tout à fait particulier au souverain que celui-ci prête au moment de monter sur le trône (art. 80 de la Constitution). </a:t>
            </a:r>
            <a:r>
              <a:rPr lang="fr-FR" sz="2200" dirty="0">
                <a:latin typeface="Arial Black" panose="020B0A04020102020204" pitchFamily="34" charset="0"/>
              </a:rPr>
              <a:t>Ceci pourrait empêcher le Roi</a:t>
            </a:r>
            <a:r>
              <a:rPr lang="fr-FR" sz="2200" dirty="0"/>
              <a:t>, souligne donc le Roi Albert, </a:t>
            </a:r>
            <a:r>
              <a:rPr lang="fr-FR" sz="2200" dirty="0">
                <a:latin typeface="Arial Black" panose="020B0A04020102020204" pitchFamily="34" charset="0"/>
              </a:rPr>
              <a:t>de signer une loi qu'il jugerait contraire à son serment</a:t>
            </a:r>
            <a:r>
              <a:rPr lang="fr-FR" sz="2200" dirty="0">
                <a:latin typeface="Arial Black" panose="020B0A04020102020204" pitchFamily="34" charset="0"/>
                <a:cs typeface="Arial" panose="020B0604020202020204" pitchFamily="34" charset="0"/>
              </a:rPr>
              <a:t> </a:t>
            </a:r>
            <a:r>
              <a:rPr lang="fr-FR" sz="2200" dirty="0">
                <a:latin typeface="Arial" panose="020B0604020202020204" pitchFamily="34" charset="0"/>
                <a:cs typeface="Arial" panose="020B0604020202020204" pitchFamily="34" charset="0"/>
              </a:rPr>
              <a:t>».</a:t>
            </a:r>
            <a:endParaRPr lang="fr-BE" sz="2200" dirty="0">
              <a:latin typeface="Arial" panose="020B0604020202020204" pitchFamily="34" charset="0"/>
              <a:cs typeface="Arial" panose="020B0604020202020204" pitchFamily="34" charset="0"/>
            </a:endParaRPr>
          </a:p>
        </p:txBody>
      </p:sp>
      <p:sp>
        <p:nvSpPr>
          <p:cNvPr id="3" name="ZoneTexte 2">
            <a:extLst>
              <a:ext uri="{FF2B5EF4-FFF2-40B4-BE49-F238E27FC236}">
                <a16:creationId xmlns:a16="http://schemas.microsoft.com/office/drawing/2014/main" id="{08B9B050-AF24-E6F9-E93C-7091DF1D2A78}"/>
              </a:ext>
            </a:extLst>
          </p:cNvPr>
          <p:cNvSpPr txBox="1"/>
          <p:nvPr/>
        </p:nvSpPr>
        <p:spPr>
          <a:xfrm>
            <a:off x="2607068" y="6183600"/>
            <a:ext cx="6977864" cy="523220"/>
          </a:xfrm>
          <a:prstGeom prst="rect">
            <a:avLst/>
          </a:prstGeom>
          <a:noFill/>
        </p:spPr>
        <p:txBody>
          <a:bodyPr wrap="square" rtlCol="0">
            <a:spAutoFit/>
          </a:bodyPr>
          <a:lstStyle/>
          <a:p>
            <a:pPr algn="r"/>
            <a:r>
              <a:rPr lang="fr-FR" sz="1400" dirty="0">
                <a:latin typeface="Arial" panose="020B0604020202020204" pitchFamily="34" charset="0"/>
                <a:cs typeface="Arial" panose="020B0604020202020204" pitchFamily="34" charset="0"/>
              </a:rPr>
              <a:t>Jean </a:t>
            </a:r>
            <a:r>
              <a:rPr lang="fr-FR" sz="1400" cap="small" dirty="0" err="1">
                <a:latin typeface="Arial" panose="020B0604020202020204" pitchFamily="34" charset="0"/>
                <a:cs typeface="Arial" panose="020B0604020202020204" pitchFamily="34" charset="0"/>
              </a:rPr>
              <a:t>Stengers</a:t>
            </a:r>
            <a:r>
              <a:rPr lang="fr-FR" sz="1400" dirty="0">
                <a:latin typeface="Arial" panose="020B0604020202020204" pitchFamily="34" charset="0"/>
                <a:cs typeface="Arial" panose="020B0604020202020204" pitchFamily="34" charset="0"/>
              </a:rPr>
              <a:t>, « Évolution historique de la royauté en Belgique : </a:t>
            </a:r>
          </a:p>
          <a:p>
            <a:pPr algn="r"/>
            <a:r>
              <a:rPr lang="fr-FR" sz="1400" dirty="0">
                <a:latin typeface="Arial" panose="020B0604020202020204" pitchFamily="34" charset="0"/>
                <a:cs typeface="Arial" panose="020B0604020202020204" pitchFamily="34" charset="0"/>
              </a:rPr>
              <a:t>modèle ou imitation de l’évolution européenne », </a:t>
            </a:r>
            <a:r>
              <a:rPr lang="fr-FR" sz="1400" i="1" dirty="0">
                <a:latin typeface="Arial" panose="020B0604020202020204" pitchFamily="34" charset="0"/>
                <a:cs typeface="Arial" panose="020B0604020202020204" pitchFamily="34" charset="0"/>
              </a:rPr>
              <a:t>Res publica</a:t>
            </a:r>
            <a:r>
              <a:rPr lang="fr-FR" sz="1400" dirty="0">
                <a:latin typeface="Arial" panose="020B0604020202020204" pitchFamily="34" charset="0"/>
                <a:cs typeface="Arial" panose="020B0604020202020204" pitchFamily="34" charset="0"/>
              </a:rPr>
              <a:t>, 1991, p. 101</a:t>
            </a:r>
            <a:endParaRPr lang="fr-BE" sz="1400" i="1" dirty="0">
              <a:latin typeface="Arial" panose="020B0604020202020204" pitchFamily="34" charset="0"/>
              <a:cs typeface="Arial" panose="020B0604020202020204" pitchFamily="34" charset="0"/>
            </a:endParaRPr>
          </a:p>
        </p:txBody>
      </p:sp>
      <p:pic>
        <p:nvPicPr>
          <p:cNvPr id="2050" name="Picture 2" descr="Renkin, Jules | De digitale Encyclopedie van de Vlaamse beweging">
            <a:extLst>
              <a:ext uri="{FF2B5EF4-FFF2-40B4-BE49-F238E27FC236}">
                <a16:creationId xmlns:a16="http://schemas.microsoft.com/office/drawing/2014/main" id="{733DA06A-F4C1-05C4-8A8F-C52034CA4E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5217"/>
          <a:stretch>
            <a:fillRect/>
          </a:stretch>
        </p:blipFill>
        <p:spPr bwMode="auto">
          <a:xfrm>
            <a:off x="9744712" y="3846472"/>
            <a:ext cx="2118728" cy="275084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Albert Ier (roi des Belges) — Wikipédia">
            <a:extLst>
              <a:ext uri="{FF2B5EF4-FFF2-40B4-BE49-F238E27FC236}">
                <a16:creationId xmlns:a16="http://schemas.microsoft.com/office/drawing/2014/main" id="{B1CF7709-672D-7A61-DB22-B0292D09F7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9744712" y="260683"/>
            <a:ext cx="2118728" cy="2720447"/>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B3090679-2D33-C46B-EA12-ECDA9B204B68}"/>
              </a:ext>
            </a:extLst>
          </p:cNvPr>
          <p:cNvSpPr txBox="1"/>
          <p:nvPr/>
        </p:nvSpPr>
        <p:spPr>
          <a:xfrm>
            <a:off x="9446521" y="3090635"/>
            <a:ext cx="2715111" cy="646331"/>
          </a:xfrm>
          <a:prstGeom prst="rect">
            <a:avLst/>
          </a:prstGeom>
          <a:noFill/>
        </p:spPr>
        <p:txBody>
          <a:bodyPr wrap="square" rtlCol="0">
            <a:spAutoFit/>
          </a:bodyPr>
          <a:lstStyle/>
          <a:p>
            <a:pPr algn="ctr"/>
            <a:r>
              <a:rPr lang="fr-FR" cap="small" dirty="0">
                <a:latin typeface="Arial" panose="020B0604020202020204" pitchFamily="34" charset="0"/>
                <a:cs typeface="Arial" panose="020B0604020202020204" pitchFamily="34" charset="0"/>
              </a:rPr>
              <a:t>Albert</a:t>
            </a:r>
            <a:r>
              <a:rPr lang="fr-FR" dirty="0">
                <a:latin typeface="Arial" panose="020B0604020202020204" pitchFamily="34" charset="0"/>
                <a:cs typeface="Arial" panose="020B0604020202020204" pitchFamily="34" charset="0"/>
              </a:rPr>
              <a:t> I</a:t>
            </a:r>
            <a:r>
              <a:rPr lang="fr-FR" baseline="30000" dirty="0">
                <a:latin typeface="Arial" panose="020B0604020202020204" pitchFamily="34" charset="0"/>
                <a:cs typeface="Arial" panose="020B0604020202020204" pitchFamily="34" charset="0"/>
              </a:rPr>
              <a:t>er </a:t>
            </a:r>
            <a:r>
              <a:rPr lang="fr-FR" dirty="0">
                <a:latin typeface="Arial" panose="020B0604020202020204" pitchFamily="34" charset="0"/>
                <a:cs typeface="Arial" panose="020B0604020202020204" pitchFamily="34" charset="0"/>
              </a:rPr>
              <a:t>(en haut) et</a:t>
            </a:r>
          </a:p>
          <a:p>
            <a:pPr algn="ctr"/>
            <a:r>
              <a:rPr lang="fr-FR" dirty="0">
                <a:latin typeface="Arial" panose="020B0604020202020204" pitchFamily="34" charset="0"/>
                <a:cs typeface="Arial" panose="020B0604020202020204" pitchFamily="34" charset="0"/>
              </a:rPr>
              <a:t>Jules</a:t>
            </a:r>
            <a:r>
              <a:rPr lang="fr-FR" cap="small" dirty="0">
                <a:latin typeface="Arial" panose="020B0604020202020204" pitchFamily="34" charset="0"/>
                <a:cs typeface="Arial" panose="020B0604020202020204" pitchFamily="34" charset="0"/>
              </a:rPr>
              <a:t> </a:t>
            </a:r>
            <a:r>
              <a:rPr lang="fr-FR" cap="small" dirty="0" err="1">
                <a:latin typeface="Arial" panose="020B0604020202020204" pitchFamily="34" charset="0"/>
                <a:cs typeface="Arial" panose="020B0604020202020204" pitchFamily="34" charset="0"/>
              </a:rPr>
              <a:t>Renkin</a:t>
            </a:r>
            <a:r>
              <a:rPr lang="fr-FR" cap="small" dirty="0">
                <a:latin typeface="Arial" panose="020B0604020202020204" pitchFamily="34" charset="0"/>
                <a:cs typeface="Arial" panose="020B0604020202020204" pitchFamily="34" charset="0"/>
              </a:rPr>
              <a:t> </a:t>
            </a:r>
            <a:r>
              <a:rPr lang="fr-FR" dirty="0">
                <a:latin typeface="Arial" panose="020B0604020202020204" pitchFamily="34" charset="0"/>
                <a:cs typeface="Arial" panose="020B0604020202020204" pitchFamily="34" charset="0"/>
              </a:rPr>
              <a:t>(en bas)</a:t>
            </a:r>
            <a:endParaRPr lang="fr-BE"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291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encontre de Berchtesgaden">
            <a:extLst>
              <a:ext uri="{FF2B5EF4-FFF2-40B4-BE49-F238E27FC236}">
                <a16:creationId xmlns:a16="http://schemas.microsoft.com/office/drawing/2014/main" id="{B67DDDF9-2F26-5019-C69A-2CB47736A26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9606"/>
          <a:stretch/>
        </p:blipFill>
        <p:spPr bwMode="auto">
          <a:xfrm>
            <a:off x="192464" y="800336"/>
            <a:ext cx="4119937" cy="512470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14FECEA1-358B-C7EA-D4BD-9311C3143919}"/>
              </a:ext>
            </a:extLst>
          </p:cNvPr>
          <p:cNvSpPr txBox="1"/>
          <p:nvPr/>
        </p:nvSpPr>
        <p:spPr>
          <a:xfrm>
            <a:off x="82191" y="5925040"/>
            <a:ext cx="4340485" cy="646331"/>
          </a:xfrm>
          <a:prstGeom prst="rect">
            <a:avLst/>
          </a:prstGeom>
          <a:noFill/>
        </p:spPr>
        <p:txBody>
          <a:bodyPr wrap="square" rtlCol="0">
            <a:spAutoFit/>
          </a:bodyPr>
          <a:lstStyle/>
          <a:p>
            <a:pPr algn="ctr"/>
            <a:r>
              <a:rPr lang="fr-FR" dirty="0">
                <a:latin typeface="Arial" panose="020B0604020202020204" pitchFamily="34" charset="0"/>
                <a:cs typeface="Arial" panose="020B0604020202020204" pitchFamily="34" charset="0"/>
              </a:rPr>
              <a:t>Entrevue entre Léopold III et Adolf Hitler à Berchtesgaden, le 19 novembre 1940</a:t>
            </a:r>
            <a:endParaRPr lang="fr-BE" dirty="0">
              <a:latin typeface="Arial" panose="020B0604020202020204" pitchFamily="34" charset="0"/>
              <a:cs typeface="Arial" panose="020B0604020202020204" pitchFamily="34" charset="0"/>
            </a:endParaRPr>
          </a:p>
        </p:txBody>
      </p:sp>
      <p:sp>
        <p:nvSpPr>
          <p:cNvPr id="3" name="ZoneTexte 2">
            <a:extLst>
              <a:ext uri="{FF2B5EF4-FFF2-40B4-BE49-F238E27FC236}">
                <a16:creationId xmlns:a16="http://schemas.microsoft.com/office/drawing/2014/main" id="{0C78913F-45D9-2BA9-13CD-D043BA89BA69}"/>
              </a:ext>
            </a:extLst>
          </p:cNvPr>
          <p:cNvSpPr txBox="1"/>
          <p:nvPr/>
        </p:nvSpPr>
        <p:spPr>
          <a:xfrm>
            <a:off x="4545964" y="1921053"/>
            <a:ext cx="7296707" cy="2677656"/>
          </a:xfrm>
          <a:prstGeom prst="rect">
            <a:avLst/>
          </a:prstGeom>
          <a:noFill/>
        </p:spPr>
        <p:txBody>
          <a:bodyPr wrap="square" rtlCol="0">
            <a:spAutoFit/>
          </a:bodyPr>
          <a:lstStyle/>
          <a:p>
            <a:pPr algn="just"/>
            <a:r>
              <a:rPr lang="fr-BE" sz="2400" dirty="0">
                <a:latin typeface="Arial" panose="020B0604020202020204" pitchFamily="34" charset="0"/>
                <a:cs typeface="Arial" panose="020B0604020202020204" pitchFamily="34" charset="0"/>
              </a:rPr>
              <a:t>« </a:t>
            </a:r>
            <a:r>
              <a:rPr lang="fr-FR" sz="2400" dirty="0">
                <a:latin typeface="Arial" panose="020B0604020202020204" pitchFamily="34" charset="0"/>
                <a:cs typeface="Arial" panose="020B0604020202020204" pitchFamily="34" charset="0"/>
              </a:rPr>
              <a:t>La question de l’indépendance constituait pour moi un préalable essentiel. J’en étais, en tant que souverain, le gardien quoi qu’il arrive. Comme mes prédécesseurs, </a:t>
            </a:r>
            <a:r>
              <a:rPr lang="fr-FR" sz="2400" dirty="0">
                <a:latin typeface="Arial Black" panose="020B0A04020102020204" pitchFamily="34" charset="0"/>
                <a:cs typeface="Arial" panose="020B0604020202020204" pitchFamily="34" charset="0"/>
              </a:rPr>
              <a:t>j’étais le seul citoyen à avoir, dans mon serment d’investiture, juré de la maintenir</a:t>
            </a:r>
            <a:r>
              <a:rPr lang="fr-FR" sz="2400" dirty="0">
                <a:latin typeface="Arial" panose="020B0604020202020204" pitchFamily="34" charset="0"/>
                <a:cs typeface="Arial" panose="020B0604020202020204" pitchFamily="34" charset="0"/>
              </a:rPr>
              <a:t>. Ma situation de prisonnier de guerre de me déliait en rien de ce serment ».</a:t>
            </a:r>
            <a:endParaRPr lang="fr-BE" sz="2400" dirty="0">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44851B44-4A9A-FEB0-8400-383DC31AA439}"/>
              </a:ext>
            </a:extLst>
          </p:cNvPr>
          <p:cNvSpPr txBox="1"/>
          <p:nvPr/>
        </p:nvSpPr>
        <p:spPr>
          <a:xfrm>
            <a:off x="5142217" y="4680540"/>
            <a:ext cx="6977864" cy="523220"/>
          </a:xfrm>
          <a:prstGeom prst="rect">
            <a:avLst/>
          </a:prstGeom>
          <a:noFill/>
        </p:spPr>
        <p:txBody>
          <a:bodyPr wrap="square" rtlCol="0">
            <a:spAutoFit/>
          </a:bodyPr>
          <a:lstStyle/>
          <a:p>
            <a:pPr algn="r"/>
            <a:r>
              <a:rPr lang="fr-FR" sz="1400" cap="small" dirty="0">
                <a:latin typeface="Arial" panose="020B0604020202020204" pitchFamily="34" charset="0"/>
                <a:cs typeface="Arial" panose="020B0604020202020204" pitchFamily="34" charset="0"/>
              </a:rPr>
              <a:t>Léopold III</a:t>
            </a:r>
            <a:r>
              <a:rPr lang="fr-FR" sz="1400" dirty="0">
                <a:latin typeface="Arial" panose="020B0604020202020204" pitchFamily="34" charset="0"/>
                <a:cs typeface="Arial" panose="020B0604020202020204" pitchFamily="34" charset="0"/>
              </a:rPr>
              <a:t>, </a:t>
            </a:r>
            <a:r>
              <a:rPr lang="fr-FR" sz="1400" i="1" dirty="0">
                <a:latin typeface="Arial" panose="020B0604020202020204" pitchFamily="34" charset="0"/>
                <a:cs typeface="Arial" panose="020B0604020202020204" pitchFamily="34" charset="0"/>
              </a:rPr>
              <a:t>Pour l’Histoire. Sur quelques épisodes de mon règ</a:t>
            </a:r>
            <a:r>
              <a:rPr lang="fr-FR" sz="1400" dirty="0">
                <a:latin typeface="Arial" panose="020B0604020202020204" pitchFamily="34" charset="0"/>
                <a:cs typeface="Arial" panose="020B0604020202020204" pitchFamily="34" charset="0"/>
              </a:rPr>
              <a:t>ne,</a:t>
            </a:r>
          </a:p>
          <a:p>
            <a:pPr algn="r"/>
            <a:r>
              <a:rPr lang="fr-FR" sz="1400" dirty="0">
                <a:latin typeface="Arial" panose="020B0604020202020204" pitchFamily="34" charset="0"/>
                <a:cs typeface="Arial" panose="020B0604020202020204" pitchFamily="34" charset="0"/>
              </a:rPr>
              <a:t>Bruxelles, Racine, 2002, p. 71.</a:t>
            </a:r>
            <a:endParaRPr lang="fr-BE" sz="1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3544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B1B5F-96AE-A0F3-B951-3AFB61CAFC1F}"/>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6872FE8D-37D2-9FC8-731A-C79BF6FB4150}"/>
              </a:ext>
            </a:extLst>
          </p:cNvPr>
          <p:cNvSpPr txBox="1"/>
          <p:nvPr/>
        </p:nvSpPr>
        <p:spPr>
          <a:xfrm>
            <a:off x="373294" y="4744950"/>
            <a:ext cx="5616539"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1) Observation de la Constitution</a:t>
            </a:r>
          </a:p>
        </p:txBody>
      </p:sp>
      <p:sp>
        <p:nvSpPr>
          <p:cNvPr id="4" name="ZoneTexte 3">
            <a:extLst>
              <a:ext uri="{FF2B5EF4-FFF2-40B4-BE49-F238E27FC236}">
                <a16:creationId xmlns:a16="http://schemas.microsoft.com/office/drawing/2014/main" id="{C0E2D849-2AB5-27E6-FEE6-F231CE263E51}"/>
              </a:ext>
            </a:extLst>
          </p:cNvPr>
          <p:cNvSpPr txBox="1"/>
          <p:nvPr/>
        </p:nvSpPr>
        <p:spPr>
          <a:xfrm>
            <a:off x="373294" y="5681943"/>
            <a:ext cx="5722705"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2) Respect de la volonté nationale</a:t>
            </a:r>
          </a:p>
        </p:txBody>
      </p:sp>
      <p:sp>
        <p:nvSpPr>
          <p:cNvPr id="5" name="ZoneTexte 4">
            <a:extLst>
              <a:ext uri="{FF2B5EF4-FFF2-40B4-BE49-F238E27FC236}">
                <a16:creationId xmlns:a16="http://schemas.microsoft.com/office/drawing/2014/main" id="{5B443625-DD19-43D3-3929-7D8984F2DB60}"/>
              </a:ext>
            </a:extLst>
          </p:cNvPr>
          <p:cNvSpPr txBox="1"/>
          <p:nvPr/>
        </p:nvSpPr>
        <p:spPr>
          <a:xfrm>
            <a:off x="6351142" y="4765497"/>
            <a:ext cx="5381946"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3) Responsabilité militaire</a:t>
            </a:r>
          </a:p>
        </p:txBody>
      </p:sp>
      <p:sp>
        <p:nvSpPr>
          <p:cNvPr id="6" name="ZoneTexte 5">
            <a:extLst>
              <a:ext uri="{FF2B5EF4-FFF2-40B4-BE49-F238E27FC236}">
                <a16:creationId xmlns:a16="http://schemas.microsoft.com/office/drawing/2014/main" id="{6C1FC09A-B777-6492-ACFC-214EFB38A464}"/>
              </a:ext>
            </a:extLst>
          </p:cNvPr>
          <p:cNvSpPr txBox="1"/>
          <p:nvPr/>
        </p:nvSpPr>
        <p:spPr>
          <a:xfrm>
            <a:off x="6351142" y="5681942"/>
            <a:ext cx="5638800" cy="523220"/>
          </a:xfrm>
          <a:prstGeom prst="rect">
            <a:avLst/>
          </a:prstGeom>
          <a:noFill/>
        </p:spPr>
        <p:txBody>
          <a:bodyPr wrap="square" rtlCol="0">
            <a:spAutoFit/>
          </a:bodyPr>
          <a:lstStyle/>
          <a:p>
            <a:pPr algn="just"/>
            <a:r>
              <a:rPr lang="fr-BE" sz="2800" dirty="0">
                <a:latin typeface="Arial" panose="020B0604020202020204" pitchFamily="34" charset="0"/>
                <a:cs typeface="Arial" panose="020B0604020202020204" pitchFamily="34" charset="0"/>
              </a:rPr>
              <a:t>4) Sécurité intérieure et extérieure</a:t>
            </a:r>
          </a:p>
        </p:txBody>
      </p:sp>
      <p:sp>
        <p:nvSpPr>
          <p:cNvPr id="7" name="Rectangle 6">
            <a:extLst>
              <a:ext uri="{FF2B5EF4-FFF2-40B4-BE49-F238E27FC236}">
                <a16:creationId xmlns:a16="http://schemas.microsoft.com/office/drawing/2014/main" id="{ECBE0532-95C7-9742-41A5-479605F7CF19}"/>
              </a:ext>
            </a:extLst>
          </p:cNvPr>
          <p:cNvSpPr/>
          <p:nvPr/>
        </p:nvSpPr>
        <p:spPr>
          <a:xfrm>
            <a:off x="373295" y="4765497"/>
            <a:ext cx="5616537" cy="523220"/>
          </a:xfrm>
          <a:prstGeom prst="rect">
            <a:avLst/>
          </a:prstGeom>
          <a:noFill/>
          <a:ln w="381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 name="Rectangle 10">
            <a:extLst>
              <a:ext uri="{FF2B5EF4-FFF2-40B4-BE49-F238E27FC236}">
                <a16:creationId xmlns:a16="http://schemas.microsoft.com/office/drawing/2014/main" id="{6A58BAC1-B7E8-43FD-178C-B838D015D7F9}"/>
              </a:ext>
            </a:extLst>
          </p:cNvPr>
          <p:cNvSpPr/>
          <p:nvPr/>
        </p:nvSpPr>
        <p:spPr>
          <a:xfrm>
            <a:off x="373294" y="5702490"/>
            <a:ext cx="5616538" cy="523220"/>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Rectangle 7">
            <a:extLst>
              <a:ext uri="{FF2B5EF4-FFF2-40B4-BE49-F238E27FC236}">
                <a16:creationId xmlns:a16="http://schemas.microsoft.com/office/drawing/2014/main" id="{7C832155-4463-96AA-15A3-9C8F3257A714}"/>
              </a:ext>
            </a:extLst>
          </p:cNvPr>
          <p:cNvSpPr/>
          <p:nvPr/>
        </p:nvSpPr>
        <p:spPr>
          <a:xfrm>
            <a:off x="6351142" y="4765497"/>
            <a:ext cx="5616537" cy="523220"/>
          </a:xfrm>
          <a:prstGeom prst="rect">
            <a:avLst/>
          </a:prstGeom>
          <a:noFill/>
          <a:ln w="381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9" name="Rectangle 8">
            <a:extLst>
              <a:ext uri="{FF2B5EF4-FFF2-40B4-BE49-F238E27FC236}">
                <a16:creationId xmlns:a16="http://schemas.microsoft.com/office/drawing/2014/main" id="{C07B88E1-51E0-2A3D-1C68-DA82D7282122}"/>
              </a:ext>
            </a:extLst>
          </p:cNvPr>
          <p:cNvSpPr/>
          <p:nvPr/>
        </p:nvSpPr>
        <p:spPr>
          <a:xfrm>
            <a:off x="6351141" y="5702490"/>
            <a:ext cx="5616537" cy="523220"/>
          </a:xfrm>
          <a:prstGeom prst="rect">
            <a:avLst/>
          </a:prstGeom>
          <a:no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0" name="ZoneTexte 9">
            <a:extLst>
              <a:ext uri="{FF2B5EF4-FFF2-40B4-BE49-F238E27FC236}">
                <a16:creationId xmlns:a16="http://schemas.microsoft.com/office/drawing/2014/main" id="{D4E423F4-DEBC-2F35-5C02-06546AE7E189}"/>
              </a:ext>
            </a:extLst>
          </p:cNvPr>
          <p:cNvSpPr txBox="1"/>
          <p:nvPr/>
        </p:nvSpPr>
        <p:spPr>
          <a:xfrm>
            <a:off x="373295" y="945224"/>
            <a:ext cx="11445410" cy="2677656"/>
          </a:xfrm>
          <a:prstGeom prst="rect">
            <a:avLst/>
          </a:prstGeom>
          <a:noFill/>
        </p:spPr>
        <p:txBody>
          <a:bodyPr wrap="square" rtlCol="0">
            <a:spAutoFit/>
          </a:bodyPr>
          <a:lstStyle/>
          <a:p>
            <a:pPr algn="just"/>
            <a:r>
              <a:rPr lang="fr-FR" sz="2800" u="sng" dirty="0">
                <a:latin typeface="Arial Black" panose="020B0A04020102020204" pitchFamily="34" charset="0"/>
                <a:cs typeface="Arial" panose="020B0604020202020204" pitchFamily="34" charset="0"/>
              </a:rPr>
              <a:t>Article 91, alinéas 2 et 3, de la Constitution :</a:t>
            </a:r>
          </a:p>
          <a:p>
            <a:pPr algn="just"/>
            <a:endParaRPr lang="fr-FR" sz="2800" dirty="0">
              <a:latin typeface="Arial" panose="020B0604020202020204" pitchFamily="34" charset="0"/>
              <a:cs typeface="Arial" panose="020B0604020202020204" pitchFamily="34" charset="0"/>
            </a:endParaRPr>
          </a:p>
          <a:p>
            <a:pPr algn="just"/>
            <a:r>
              <a:rPr lang="fr-FR" sz="2800" dirty="0">
                <a:latin typeface="Arial" panose="020B0604020202020204" pitchFamily="34" charset="0"/>
                <a:cs typeface="Arial" panose="020B0604020202020204" pitchFamily="34" charset="0"/>
              </a:rPr>
              <a:t>Le </a:t>
            </a:r>
            <a:r>
              <a:rPr lang="fr-FR" sz="2800" dirty="0">
                <a:cs typeface="Arial" panose="020B0604020202020204" pitchFamily="34" charset="0"/>
              </a:rPr>
              <a:t>Roi ne prend possession du trône qu'après avoir solennellement prêté, dans le sein des Chambres réunies, le serment suivant :</a:t>
            </a:r>
          </a:p>
          <a:p>
            <a:pPr algn="just"/>
            <a:r>
              <a:rPr lang="fr-FR" sz="2800" dirty="0">
                <a:cs typeface="Arial" panose="020B0604020202020204" pitchFamily="34" charset="0"/>
              </a:rPr>
              <a:t>"Je jure d'observer la Constitution et les lois du peuple belge, de maintenir l'indépendance nationale et l'intégrité du territoire</a:t>
            </a:r>
            <a:r>
              <a:rPr lang="fr-FR" sz="2800" dirty="0">
                <a:latin typeface="Arial" panose="020B0604020202020204" pitchFamily="34" charset="0"/>
                <a:cs typeface="Arial" panose="020B0604020202020204" pitchFamily="34" charset="0"/>
              </a:rPr>
              <a:t>.".</a:t>
            </a:r>
            <a:endParaRPr lang="fr-BE"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245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D4543-2F79-6B9F-5EE4-E305292B955A}"/>
            </a:ext>
          </a:extLst>
        </p:cNvPr>
        <p:cNvGrpSpPr/>
        <p:nvPr/>
      </p:nvGrpSpPr>
      <p:grpSpPr>
        <a:xfrm>
          <a:off x="0" y="0"/>
          <a:ext cx="0" cy="0"/>
          <a:chOff x="0" y="0"/>
          <a:chExt cx="0" cy="0"/>
        </a:xfrm>
      </p:grpSpPr>
      <p:pic>
        <p:nvPicPr>
          <p:cNvPr id="6146" name="Picture 2" descr="Louis WODON : généalogie par Pierre-Michel van WIN (gabaon) - Geneanet">
            <a:extLst>
              <a:ext uri="{FF2B5EF4-FFF2-40B4-BE49-F238E27FC236}">
                <a16:creationId xmlns:a16="http://schemas.microsoft.com/office/drawing/2014/main" id="{4E6718FB-F15A-C131-B722-6B51FFD6A5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944" y="874695"/>
            <a:ext cx="2992883" cy="340773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38EC5EA3-EC4B-6928-58DE-477656EEDF8E}"/>
              </a:ext>
            </a:extLst>
          </p:cNvPr>
          <p:cNvSpPr txBox="1"/>
          <p:nvPr/>
        </p:nvSpPr>
        <p:spPr>
          <a:xfrm>
            <a:off x="335945" y="4282433"/>
            <a:ext cx="2992882" cy="369332"/>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Louis </a:t>
            </a:r>
            <a:r>
              <a:rPr lang="fr-BE" cap="small" dirty="0" err="1">
                <a:latin typeface="Arial" panose="020B0604020202020204" pitchFamily="34" charset="0"/>
                <a:cs typeface="Arial" panose="020B0604020202020204" pitchFamily="34" charset="0"/>
              </a:rPr>
              <a:t>Wodon</a:t>
            </a:r>
            <a:r>
              <a:rPr lang="fr-BE" dirty="0">
                <a:latin typeface="Arial" panose="020B0604020202020204" pitchFamily="34" charset="0"/>
                <a:cs typeface="Arial" panose="020B0604020202020204" pitchFamily="34" charset="0"/>
              </a:rPr>
              <a:t> (1868-1946)</a:t>
            </a:r>
            <a:endParaRPr lang="fr-BE" i="1" dirty="0">
              <a:latin typeface="Arial" panose="020B0604020202020204" pitchFamily="34" charset="0"/>
              <a:cs typeface="Arial" panose="020B0604020202020204" pitchFamily="34" charset="0"/>
            </a:endParaRPr>
          </a:p>
        </p:txBody>
      </p:sp>
      <p:sp>
        <p:nvSpPr>
          <p:cNvPr id="3" name="ZoneTexte 2">
            <a:extLst>
              <a:ext uri="{FF2B5EF4-FFF2-40B4-BE49-F238E27FC236}">
                <a16:creationId xmlns:a16="http://schemas.microsoft.com/office/drawing/2014/main" id="{0C46A28A-5F07-EA1B-1431-3E5A8594AB69}"/>
              </a:ext>
            </a:extLst>
          </p:cNvPr>
          <p:cNvSpPr txBox="1"/>
          <p:nvPr/>
        </p:nvSpPr>
        <p:spPr>
          <a:xfrm>
            <a:off x="3554859" y="1050000"/>
            <a:ext cx="8177907" cy="1200329"/>
          </a:xfrm>
          <a:prstGeom prst="rect">
            <a:avLst/>
          </a:prstGeom>
          <a:noFill/>
        </p:spPr>
        <p:txBody>
          <a:bodyPr wrap="square" rtlCol="0">
            <a:spAutoFit/>
          </a:bodyPr>
          <a:lstStyle/>
          <a:p>
            <a:pPr algn="just"/>
            <a:r>
              <a:rPr lang="fr-FR" sz="2400" dirty="0">
                <a:latin typeface="Arial" panose="020B0604020202020204" pitchFamily="34" charset="0"/>
                <a:cs typeface="Arial" panose="020B0604020202020204" pitchFamily="34" charset="0"/>
              </a:rPr>
              <a:t>Le Roi a pour </a:t>
            </a:r>
            <a:r>
              <a:rPr lang="fr-FR" sz="2400" dirty="0" err="1">
                <a:latin typeface="Arial" panose="020B0604020202020204" pitchFamily="34" charset="0"/>
                <a:cs typeface="Arial" panose="020B0604020202020204" pitchFamily="34" charset="0"/>
              </a:rPr>
              <a:t>Wodon</a:t>
            </a:r>
            <a:r>
              <a:rPr lang="fr-FR" sz="2400" dirty="0">
                <a:latin typeface="Arial" panose="020B0604020202020204" pitchFamily="34" charset="0"/>
                <a:cs typeface="Arial" panose="020B0604020202020204" pitchFamily="34" charset="0"/>
              </a:rPr>
              <a:t> « un rôle d’ordre moral et politique […] qui place le Souverain </a:t>
            </a:r>
            <a:r>
              <a:rPr lang="fr-FR" sz="2400" dirty="0">
                <a:latin typeface="Arial Black" panose="020B0A04020102020204" pitchFamily="34" charset="0"/>
                <a:cs typeface="Arial" panose="020B0604020202020204" pitchFamily="34" charset="0"/>
              </a:rPr>
              <a:t>au-dessus </a:t>
            </a:r>
            <a:r>
              <a:rPr lang="fr-FR" sz="2400" dirty="0">
                <a:latin typeface="Arial" panose="020B0604020202020204" pitchFamily="34" charset="0"/>
                <a:cs typeface="Arial" panose="020B0604020202020204" pitchFamily="34" charset="0"/>
              </a:rPr>
              <a:t>du plan où se manifeste l’action des autres organes constitutionnels »</a:t>
            </a:r>
            <a:endParaRPr lang="fr-BE" sz="2400" dirty="0">
              <a:latin typeface="Arial" panose="020B0604020202020204" pitchFamily="34" charset="0"/>
              <a:cs typeface="Arial" panose="020B0604020202020204" pitchFamily="34" charset="0"/>
            </a:endParaRPr>
          </a:p>
        </p:txBody>
      </p:sp>
      <p:sp>
        <p:nvSpPr>
          <p:cNvPr id="4" name="ZoneTexte 3">
            <a:extLst>
              <a:ext uri="{FF2B5EF4-FFF2-40B4-BE49-F238E27FC236}">
                <a16:creationId xmlns:a16="http://schemas.microsoft.com/office/drawing/2014/main" id="{B3A6337A-7A97-2C93-F6F2-83EC5F85B8D6}"/>
              </a:ext>
            </a:extLst>
          </p:cNvPr>
          <p:cNvSpPr txBox="1"/>
          <p:nvPr/>
        </p:nvSpPr>
        <p:spPr>
          <a:xfrm>
            <a:off x="3554859" y="2486671"/>
            <a:ext cx="8177907" cy="2308324"/>
          </a:xfrm>
          <a:prstGeom prst="rect">
            <a:avLst/>
          </a:prstGeom>
          <a:noFill/>
        </p:spPr>
        <p:txBody>
          <a:bodyPr wrap="square" rtlCol="0">
            <a:spAutoFit/>
          </a:bodyPr>
          <a:lstStyle/>
          <a:p>
            <a:pPr algn="just"/>
            <a:r>
              <a:rPr lang="fr-BE" sz="2400" dirty="0">
                <a:latin typeface="Arial" panose="020B0604020202020204" pitchFamily="34" charset="0"/>
                <a:cs typeface="Arial" panose="020B0604020202020204" pitchFamily="34" charset="0"/>
              </a:rPr>
              <a:t>Cette tâche est manifestée par la formule du serment prêté par le Roi. En effet, en jurant de maintenir l’indépendance nationale et l’intégrité du territoire, il se fait le gardien de l’existence, de l’unité, de l’indivisibilité et de l’indépendance de l’État, « </a:t>
            </a:r>
            <a:r>
              <a:rPr lang="fr-BE" sz="2400" dirty="0">
                <a:latin typeface="Arial Black" panose="020B0A04020102020204" pitchFamily="34" charset="0"/>
                <a:cs typeface="Arial" panose="020B0604020202020204" pitchFamily="34" charset="0"/>
              </a:rPr>
              <a:t>éléments fondamentaux antérieurs et supérieurs à la Constitution même </a:t>
            </a:r>
            <a:r>
              <a:rPr lang="fr-BE" sz="2400" dirty="0">
                <a:latin typeface="Arial" panose="020B0604020202020204" pitchFamily="34" charset="0"/>
                <a:cs typeface="Arial" panose="020B0604020202020204" pitchFamily="34" charset="0"/>
              </a:rPr>
              <a:t>»</a:t>
            </a:r>
            <a:endParaRPr lang="fr-BE" sz="3200" dirty="0">
              <a:latin typeface="Arial" panose="020B060402020202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9C47E0E7-8023-C15E-7933-88BA984E3913}"/>
              </a:ext>
            </a:extLst>
          </p:cNvPr>
          <p:cNvSpPr txBox="1"/>
          <p:nvPr/>
        </p:nvSpPr>
        <p:spPr>
          <a:xfrm>
            <a:off x="3554858" y="5031337"/>
            <a:ext cx="8177907" cy="1323439"/>
          </a:xfrm>
          <a:prstGeom prst="rect">
            <a:avLst/>
          </a:prstGeom>
          <a:noFill/>
        </p:spPr>
        <p:txBody>
          <a:bodyPr wrap="square" rtlCol="0">
            <a:spAutoFit/>
          </a:bodyPr>
          <a:lstStyle/>
          <a:p>
            <a:pPr algn="just"/>
            <a:r>
              <a:rPr lang="fr-BE" sz="2000" dirty="0">
                <a:latin typeface="Arial" panose="020B0604020202020204" pitchFamily="34" charset="0"/>
                <a:cs typeface="Arial" panose="020B0604020202020204" pitchFamily="34" charset="0"/>
              </a:rPr>
              <a:t>« </a:t>
            </a:r>
            <a:r>
              <a:rPr lang="fr-FR" sz="2000" dirty="0">
                <a:latin typeface="Arial" panose="020B0604020202020204" pitchFamily="34" charset="0"/>
                <a:cs typeface="Arial" panose="020B0604020202020204" pitchFamily="34" charset="0"/>
              </a:rPr>
              <a:t>La plupart des idées que je vous ai développées, mon Père me les avait souvent exprimées. Elles étaient nées de son grand attachement au pays, du désir scrupuleux qu’il avait d’accomplir sa tâche, </a:t>
            </a:r>
            <a:r>
              <a:rPr lang="fr-FR" sz="2000" dirty="0">
                <a:latin typeface="Arial Black" panose="020B0A04020102020204" pitchFamily="34" charset="0"/>
                <a:cs typeface="Arial" panose="020B0604020202020204" pitchFamily="34" charset="0"/>
              </a:rPr>
              <a:t>conformément à son serment constitutionnel </a:t>
            </a:r>
            <a:r>
              <a:rPr lang="fr-FR" sz="2000" dirty="0">
                <a:latin typeface="Arial" panose="020B0604020202020204" pitchFamily="34" charset="0"/>
                <a:cs typeface="Arial" panose="020B0604020202020204" pitchFamily="34" charset="0"/>
              </a:rPr>
              <a:t>».</a:t>
            </a:r>
            <a:endParaRPr lang="fr-BE" sz="2000" dirty="0">
              <a:latin typeface="Arial" panose="020B0604020202020204" pitchFamily="34" charset="0"/>
              <a:cs typeface="Arial" panose="020B0604020202020204" pitchFamily="34" charset="0"/>
            </a:endParaRPr>
          </a:p>
        </p:txBody>
      </p:sp>
      <p:sp>
        <p:nvSpPr>
          <p:cNvPr id="8" name="ZoneTexte 7">
            <a:extLst>
              <a:ext uri="{FF2B5EF4-FFF2-40B4-BE49-F238E27FC236}">
                <a16:creationId xmlns:a16="http://schemas.microsoft.com/office/drawing/2014/main" id="{AD672638-AFD4-5D33-48E4-E2ED7D46698A}"/>
              </a:ext>
            </a:extLst>
          </p:cNvPr>
          <p:cNvSpPr txBox="1"/>
          <p:nvPr/>
        </p:nvSpPr>
        <p:spPr>
          <a:xfrm>
            <a:off x="5008654" y="6354776"/>
            <a:ext cx="6977864" cy="307777"/>
          </a:xfrm>
          <a:prstGeom prst="rect">
            <a:avLst/>
          </a:prstGeom>
          <a:noFill/>
        </p:spPr>
        <p:txBody>
          <a:bodyPr wrap="square" rtlCol="0">
            <a:spAutoFit/>
          </a:bodyPr>
          <a:lstStyle/>
          <a:p>
            <a:pPr algn="r"/>
            <a:r>
              <a:rPr lang="fr-FR" sz="1400" dirty="0">
                <a:latin typeface="Arial" panose="020B0604020202020204" pitchFamily="34" charset="0"/>
                <a:cs typeface="Arial" panose="020B0604020202020204" pitchFamily="34" charset="0"/>
              </a:rPr>
              <a:t>Discours de Léopold III au Conseil des ministres, 2 févier 1939</a:t>
            </a:r>
            <a:endParaRPr lang="fr-BE" sz="1400" i="1" dirty="0">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1B62D51A-7A0C-70B9-55DA-A6CA0CFA7097}"/>
              </a:ext>
            </a:extLst>
          </p:cNvPr>
          <p:cNvSpPr txBox="1"/>
          <p:nvPr/>
        </p:nvSpPr>
        <p:spPr>
          <a:xfrm>
            <a:off x="335944" y="4954392"/>
            <a:ext cx="2992883" cy="369332"/>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Juriste et sociologue belge</a:t>
            </a:r>
          </a:p>
        </p:txBody>
      </p:sp>
      <p:sp>
        <p:nvSpPr>
          <p:cNvPr id="6" name="ZoneTexte 5">
            <a:extLst>
              <a:ext uri="{FF2B5EF4-FFF2-40B4-BE49-F238E27FC236}">
                <a16:creationId xmlns:a16="http://schemas.microsoft.com/office/drawing/2014/main" id="{984F21EA-3199-E340-DFAA-38152ED81F5F}"/>
              </a:ext>
            </a:extLst>
          </p:cNvPr>
          <p:cNvSpPr txBox="1"/>
          <p:nvPr/>
        </p:nvSpPr>
        <p:spPr>
          <a:xfrm>
            <a:off x="335943" y="5626351"/>
            <a:ext cx="2992883" cy="646331"/>
          </a:xfrm>
          <a:prstGeom prst="rect">
            <a:avLst/>
          </a:prstGeom>
          <a:noFill/>
        </p:spPr>
        <p:txBody>
          <a:bodyPr wrap="square" rtlCol="0">
            <a:spAutoFit/>
          </a:bodyPr>
          <a:lstStyle/>
          <a:p>
            <a:pPr algn="ctr"/>
            <a:r>
              <a:rPr lang="fr-BE" dirty="0">
                <a:latin typeface="Arial" panose="020B0604020202020204" pitchFamily="34" charset="0"/>
                <a:cs typeface="Arial" panose="020B0604020202020204" pitchFamily="34" charset="0"/>
              </a:rPr>
              <a:t>Chef de cabinet du Roi (1926-1938)</a:t>
            </a:r>
          </a:p>
        </p:txBody>
      </p:sp>
    </p:spTree>
    <p:extLst>
      <p:ext uri="{BB962C8B-B14F-4D97-AF65-F5344CB8AC3E}">
        <p14:creationId xmlns:p14="http://schemas.microsoft.com/office/powerpoint/2010/main" val="2905542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E8160-F060-2A64-5E53-C3E758BCB67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DD65799F-1717-144D-7688-36DB1DE28C1A}"/>
              </a:ext>
            </a:extLst>
          </p:cNvPr>
          <p:cNvSpPr txBox="1"/>
          <p:nvPr/>
        </p:nvSpPr>
        <p:spPr>
          <a:xfrm>
            <a:off x="4089115" y="738664"/>
            <a:ext cx="7828586" cy="1569660"/>
          </a:xfrm>
          <a:prstGeom prst="rect">
            <a:avLst/>
          </a:prstGeom>
          <a:noFill/>
        </p:spPr>
        <p:txBody>
          <a:bodyPr wrap="square" rtlCol="0">
            <a:spAutoFit/>
          </a:bodyPr>
          <a:lstStyle/>
          <a:p>
            <a:pPr algn="just"/>
            <a:r>
              <a:rPr lang="fr-BE" sz="2400" u="sng" dirty="0">
                <a:latin typeface="Arial Black" panose="020B0A04020102020204" pitchFamily="34" charset="0"/>
                <a:cs typeface="Arial" panose="020B0604020202020204" pitchFamily="34" charset="0"/>
              </a:rPr>
              <a:t>Constitution danoise, § 8 </a:t>
            </a:r>
            <a:r>
              <a:rPr lang="fr-BE" sz="1400" u="sng" dirty="0">
                <a:latin typeface="Arial Black" panose="020B0A04020102020204" pitchFamily="34" charset="0"/>
                <a:cs typeface="Arial" panose="020B0604020202020204" pitchFamily="34" charset="0"/>
              </a:rPr>
              <a:t>(traduction libre) </a:t>
            </a:r>
            <a:r>
              <a:rPr lang="fr-BE" sz="2400" u="sng" dirty="0">
                <a:latin typeface="Arial Black" panose="020B0A04020102020204" pitchFamily="34" charset="0"/>
                <a:cs typeface="Arial" panose="020B0604020202020204" pitchFamily="34" charset="0"/>
              </a:rPr>
              <a:t>:</a:t>
            </a:r>
          </a:p>
          <a:p>
            <a:pPr algn="just"/>
            <a:r>
              <a:rPr lang="fr-BE" sz="2400" dirty="0">
                <a:latin typeface="Arial" panose="020B0604020202020204" pitchFamily="34" charset="0"/>
                <a:cs typeface="Arial" panose="020B0604020202020204" pitchFamily="34" charset="0"/>
              </a:rPr>
              <a:t>Le Roi doit, avant son accession au trône, déclarer solennellement par écrit au Conseil d’État qu’il observera loyalement la Constitution</a:t>
            </a:r>
          </a:p>
        </p:txBody>
      </p:sp>
      <p:sp>
        <p:nvSpPr>
          <p:cNvPr id="4" name="ZoneTexte 3">
            <a:extLst>
              <a:ext uri="{FF2B5EF4-FFF2-40B4-BE49-F238E27FC236}">
                <a16:creationId xmlns:a16="http://schemas.microsoft.com/office/drawing/2014/main" id="{EF8434F3-A3E9-57D7-E77D-68F623D8A873}"/>
              </a:ext>
            </a:extLst>
          </p:cNvPr>
          <p:cNvSpPr txBox="1"/>
          <p:nvPr/>
        </p:nvSpPr>
        <p:spPr>
          <a:xfrm>
            <a:off x="4089115" y="2733252"/>
            <a:ext cx="7828586" cy="2800767"/>
          </a:xfrm>
          <a:prstGeom prst="rect">
            <a:avLst/>
          </a:prstGeom>
          <a:noFill/>
        </p:spPr>
        <p:txBody>
          <a:bodyPr wrap="square" rtlCol="0">
            <a:spAutoFit/>
          </a:bodyPr>
          <a:lstStyle/>
          <a:p>
            <a:pPr algn="just"/>
            <a:r>
              <a:rPr lang="fr-BE" sz="2200" dirty="0">
                <a:latin typeface="Arial" panose="020B0604020202020204" pitchFamily="34" charset="0"/>
                <a:cs typeface="Arial" panose="020B0604020202020204" pitchFamily="34" charset="0"/>
              </a:rPr>
              <a:t>« [Si le Roi refusait de sanctionner un projet de loi conformément à la volonté de ses ministres], il violerait la déclaration solennelle qu’il a signé devant le Conseil d’État avant son accession au trône […] La Constitution ne confère pas spécifiquement au Gouvernement et au Parlement un droit de destituer le Roi, mais </a:t>
            </a:r>
            <a:r>
              <a:rPr lang="fr-BE" sz="2200" dirty="0">
                <a:latin typeface="Arial Black" panose="020B0A04020102020204" pitchFamily="34" charset="0"/>
                <a:cs typeface="Arial" panose="020B0604020202020204" pitchFamily="34" charset="0"/>
              </a:rPr>
              <a:t>s’il viole la Constitution, la condition préalable de son droit de régner devient caduque </a:t>
            </a:r>
            <a:r>
              <a:rPr lang="fr-BE" sz="2200" dirty="0">
                <a:latin typeface="Arial" panose="020B0604020202020204" pitchFamily="34" charset="0"/>
                <a:cs typeface="Arial" panose="020B0604020202020204" pitchFamily="34" charset="0"/>
              </a:rPr>
              <a:t>».</a:t>
            </a:r>
          </a:p>
        </p:txBody>
      </p:sp>
      <p:sp>
        <p:nvSpPr>
          <p:cNvPr id="5" name="ZoneTexte 4">
            <a:extLst>
              <a:ext uri="{FF2B5EF4-FFF2-40B4-BE49-F238E27FC236}">
                <a16:creationId xmlns:a16="http://schemas.microsoft.com/office/drawing/2014/main" id="{46F907AD-7EDF-8B33-F4BA-4F873D02669C}"/>
              </a:ext>
            </a:extLst>
          </p:cNvPr>
          <p:cNvSpPr txBox="1"/>
          <p:nvPr/>
        </p:nvSpPr>
        <p:spPr>
          <a:xfrm>
            <a:off x="5729878" y="5589615"/>
            <a:ext cx="6462122" cy="738664"/>
          </a:xfrm>
          <a:prstGeom prst="rect">
            <a:avLst/>
          </a:prstGeom>
          <a:noFill/>
        </p:spPr>
        <p:txBody>
          <a:bodyPr wrap="square" rtlCol="0">
            <a:spAutoFit/>
          </a:bodyPr>
          <a:lstStyle/>
          <a:p>
            <a:pPr algn="r"/>
            <a:r>
              <a:rPr lang="fr-FR" sz="1400" dirty="0">
                <a:latin typeface="Arial" panose="020B0604020202020204" pitchFamily="34" charset="0"/>
                <a:cs typeface="Arial" panose="020B0604020202020204" pitchFamily="34" charset="0"/>
              </a:rPr>
              <a:t>H. </a:t>
            </a:r>
            <a:r>
              <a:rPr lang="fr-FR" sz="1400" cap="small" dirty="0" err="1">
                <a:latin typeface="Arial" panose="020B0604020202020204" pitchFamily="34" charset="0"/>
                <a:cs typeface="Arial" panose="020B0604020202020204" pitchFamily="34" charset="0"/>
              </a:rPr>
              <a:t>Krunke</a:t>
            </a:r>
            <a:r>
              <a:rPr lang="fr-FR" sz="1400" dirty="0">
                <a:latin typeface="Arial" panose="020B0604020202020204" pitchFamily="34" charset="0"/>
                <a:cs typeface="Arial" panose="020B0604020202020204" pitchFamily="34" charset="0"/>
              </a:rPr>
              <a:t>, « The </a:t>
            </a:r>
            <a:r>
              <a:rPr lang="fr-FR" sz="1400" dirty="0" err="1">
                <a:latin typeface="Arial" panose="020B0604020202020204" pitchFamily="34" charset="0"/>
                <a:cs typeface="Arial" panose="020B0604020202020204" pitchFamily="34" charset="0"/>
              </a:rPr>
              <a:t>Monarch’s</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Constitutionnal</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Functions</a:t>
            </a:r>
            <a:r>
              <a:rPr lang="fr-FR" sz="1400" dirty="0">
                <a:latin typeface="Arial" panose="020B0604020202020204" pitchFamily="34" charset="0"/>
                <a:cs typeface="Arial" panose="020B0604020202020204" pitchFamily="34" charset="0"/>
              </a:rPr>
              <a:t> in </a:t>
            </a:r>
            <a:r>
              <a:rPr lang="fr-FR" sz="1400" dirty="0" err="1">
                <a:latin typeface="Arial" panose="020B0604020202020204" pitchFamily="34" charset="0"/>
                <a:cs typeface="Arial" panose="020B0604020202020204" pitchFamily="34" charset="0"/>
              </a:rPr>
              <a:t>Denmark</a:t>
            </a:r>
            <a:r>
              <a:rPr lang="fr-FR" sz="1400" dirty="0">
                <a:latin typeface="Arial" panose="020B0604020202020204" pitchFamily="34" charset="0"/>
                <a:cs typeface="Arial" panose="020B0604020202020204" pitchFamily="34" charset="0"/>
              </a:rPr>
              <a:t> », </a:t>
            </a:r>
          </a:p>
          <a:p>
            <a:pPr algn="r"/>
            <a:r>
              <a:rPr lang="fr-FR" sz="1400" dirty="0">
                <a:latin typeface="Arial" panose="020B0604020202020204" pitchFamily="34" charset="0"/>
                <a:cs typeface="Arial" panose="020B0604020202020204" pitchFamily="34" charset="0"/>
              </a:rPr>
              <a:t>in R. </a:t>
            </a:r>
            <a:r>
              <a:rPr lang="fr-FR" sz="1400" cap="small" dirty="0" err="1">
                <a:latin typeface="Arial" panose="020B0604020202020204" pitchFamily="34" charset="0"/>
                <a:cs typeface="Arial" panose="020B0604020202020204" pitchFamily="34" charset="0"/>
              </a:rPr>
              <a:t>Hazell</a:t>
            </a:r>
            <a:r>
              <a:rPr lang="fr-FR" sz="1400" dirty="0">
                <a:latin typeface="Arial" panose="020B0604020202020204" pitchFamily="34" charset="0"/>
                <a:cs typeface="Arial" panose="020B0604020202020204" pitchFamily="34" charset="0"/>
              </a:rPr>
              <a:t> et B. </a:t>
            </a:r>
            <a:r>
              <a:rPr lang="fr-FR" sz="1400" cap="small" dirty="0">
                <a:latin typeface="Arial" panose="020B0604020202020204" pitchFamily="34" charset="0"/>
                <a:cs typeface="Arial" panose="020B0604020202020204" pitchFamily="34" charset="0"/>
              </a:rPr>
              <a:t>Morris</a:t>
            </a:r>
            <a:r>
              <a:rPr lang="fr-FR" sz="1400" dirty="0">
                <a:latin typeface="Arial" panose="020B0604020202020204" pitchFamily="34" charset="0"/>
                <a:cs typeface="Arial" panose="020B0604020202020204" pitchFamily="34" charset="0"/>
              </a:rPr>
              <a:t> (</a:t>
            </a:r>
            <a:r>
              <a:rPr lang="fr-FR" sz="1400" dirty="0" err="1">
                <a:latin typeface="Arial" panose="020B0604020202020204" pitchFamily="34" charset="0"/>
                <a:cs typeface="Arial" panose="020B0604020202020204" pitchFamily="34" charset="0"/>
              </a:rPr>
              <a:t>dirs</a:t>
            </a:r>
            <a:r>
              <a:rPr lang="fr-FR" sz="1400" dirty="0">
                <a:latin typeface="Arial" panose="020B0604020202020204" pitchFamily="34" charset="0"/>
                <a:cs typeface="Arial" panose="020B0604020202020204" pitchFamily="34" charset="0"/>
              </a:rPr>
              <a:t>.), </a:t>
            </a:r>
            <a:r>
              <a:rPr lang="fr-FR" sz="1400" i="1" dirty="0">
                <a:latin typeface="Arial" panose="020B0604020202020204" pitchFamily="34" charset="0"/>
                <a:cs typeface="Arial" panose="020B0604020202020204" pitchFamily="34" charset="0"/>
              </a:rPr>
              <a:t>The </a:t>
            </a:r>
            <a:r>
              <a:rPr lang="fr-FR" sz="1400" i="1" dirty="0" err="1">
                <a:latin typeface="Arial" panose="020B0604020202020204" pitchFamily="34" charset="0"/>
                <a:cs typeface="Arial" panose="020B0604020202020204" pitchFamily="34" charset="0"/>
              </a:rPr>
              <a:t>Role</a:t>
            </a:r>
            <a:r>
              <a:rPr lang="fr-FR" sz="1400" i="1" dirty="0">
                <a:latin typeface="Arial" panose="020B0604020202020204" pitchFamily="34" charset="0"/>
                <a:cs typeface="Arial" panose="020B0604020202020204" pitchFamily="34" charset="0"/>
              </a:rPr>
              <a:t> of </a:t>
            </a:r>
            <a:r>
              <a:rPr lang="fr-FR" sz="1400" i="1" dirty="0" err="1">
                <a:latin typeface="Arial" panose="020B0604020202020204" pitchFamily="34" charset="0"/>
                <a:cs typeface="Arial" panose="020B0604020202020204" pitchFamily="34" charset="0"/>
              </a:rPr>
              <a:t>Monarchy</a:t>
            </a:r>
            <a:r>
              <a:rPr lang="fr-FR" sz="1400" i="1" dirty="0">
                <a:latin typeface="Arial" panose="020B0604020202020204" pitchFamily="34" charset="0"/>
                <a:cs typeface="Arial" panose="020B0604020202020204" pitchFamily="34" charset="0"/>
              </a:rPr>
              <a:t> in modern </a:t>
            </a:r>
            <a:r>
              <a:rPr lang="fr-FR" sz="1400" i="1" dirty="0" err="1">
                <a:latin typeface="Arial" panose="020B0604020202020204" pitchFamily="34" charset="0"/>
                <a:cs typeface="Arial" panose="020B0604020202020204" pitchFamily="34" charset="0"/>
              </a:rPr>
              <a:t>Democracy</a:t>
            </a:r>
            <a:r>
              <a:rPr lang="fr-FR" sz="1400" i="1" dirty="0">
                <a:latin typeface="Arial" panose="020B0604020202020204" pitchFamily="34" charset="0"/>
                <a:cs typeface="Arial" panose="020B0604020202020204" pitchFamily="34" charset="0"/>
              </a:rPr>
              <a:t>. </a:t>
            </a:r>
            <a:r>
              <a:rPr lang="fr-FR" sz="1400" i="1" dirty="0" err="1">
                <a:latin typeface="Arial" panose="020B0604020202020204" pitchFamily="34" charset="0"/>
                <a:cs typeface="Arial" panose="020B0604020202020204" pitchFamily="34" charset="0"/>
              </a:rPr>
              <a:t>European</a:t>
            </a:r>
            <a:r>
              <a:rPr lang="fr-FR" sz="1400" i="1" dirty="0">
                <a:latin typeface="Arial" panose="020B0604020202020204" pitchFamily="34" charset="0"/>
                <a:cs typeface="Arial" panose="020B0604020202020204" pitchFamily="34" charset="0"/>
              </a:rPr>
              <a:t> Monarchies </a:t>
            </a:r>
            <a:r>
              <a:rPr lang="fr-FR" sz="1400" i="1" dirty="0" err="1">
                <a:latin typeface="Arial" panose="020B0604020202020204" pitchFamily="34" charset="0"/>
                <a:cs typeface="Arial" panose="020B0604020202020204" pitchFamily="34" charset="0"/>
              </a:rPr>
              <a:t>compared</a:t>
            </a:r>
            <a:r>
              <a:rPr lang="fr-FR" sz="1400" dirty="0">
                <a:latin typeface="Arial" panose="020B0604020202020204" pitchFamily="34" charset="0"/>
                <a:cs typeface="Arial" panose="020B0604020202020204" pitchFamily="34" charset="0"/>
              </a:rPr>
              <a:t>, London, Hart, 2020, p. 28, traduction libre</a:t>
            </a:r>
            <a:endParaRPr lang="fr-BE" sz="1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4949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D992A-B96A-B95D-4149-00E7418BE4C5}"/>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03F7543-4B0F-032A-C5D4-01D4A25672D9}"/>
              </a:ext>
            </a:extLst>
          </p:cNvPr>
          <p:cNvSpPr txBox="1"/>
          <p:nvPr/>
        </p:nvSpPr>
        <p:spPr>
          <a:xfrm>
            <a:off x="431515" y="625648"/>
            <a:ext cx="7243281" cy="1754326"/>
          </a:xfrm>
          <a:prstGeom prst="rect">
            <a:avLst/>
          </a:prstGeom>
          <a:noFill/>
        </p:spPr>
        <p:txBody>
          <a:bodyPr wrap="square" rtlCol="0">
            <a:spAutoFit/>
          </a:bodyPr>
          <a:lstStyle/>
          <a:p>
            <a:pPr algn="just"/>
            <a:r>
              <a:rPr lang="fr-BE" sz="2800" u="sng" dirty="0">
                <a:latin typeface="Arial Black" panose="020B0A04020102020204" pitchFamily="34" charset="0"/>
                <a:cs typeface="Arial" panose="020B0604020202020204" pitchFamily="34" charset="0"/>
              </a:rPr>
              <a:t>Article 86 de la Constitution belge :</a:t>
            </a:r>
          </a:p>
          <a:p>
            <a:pPr algn="just"/>
            <a:endParaRPr lang="fr-FR" sz="2400" dirty="0">
              <a:latin typeface="Arial" panose="020B0604020202020204" pitchFamily="34" charset="0"/>
              <a:cs typeface="Arial" panose="020B0604020202020204" pitchFamily="34" charset="0"/>
            </a:endParaRPr>
          </a:p>
          <a:p>
            <a:pPr algn="just"/>
            <a:r>
              <a:rPr lang="fr-FR" sz="2800" u="sng" dirty="0">
                <a:latin typeface="Arial" panose="020B0604020202020204" pitchFamily="34" charset="0"/>
                <a:cs typeface="Arial" panose="020B0604020202020204" pitchFamily="34" charset="0"/>
              </a:rPr>
              <a:t>La personne du Roi est inviolable</a:t>
            </a:r>
            <a:r>
              <a:rPr lang="fr-FR" sz="2800" dirty="0">
                <a:latin typeface="Arial" panose="020B0604020202020204" pitchFamily="34" charset="0"/>
                <a:cs typeface="Arial" panose="020B0604020202020204" pitchFamily="34" charset="0"/>
              </a:rPr>
              <a:t> ; ses ministres sont responsables </a:t>
            </a:r>
            <a:endParaRPr lang="fr-BE" sz="2800" dirty="0">
              <a:latin typeface="Arial" panose="020B0604020202020204" pitchFamily="34" charset="0"/>
              <a:cs typeface="Arial" panose="020B0604020202020204" pitchFamily="34" charset="0"/>
            </a:endParaRPr>
          </a:p>
        </p:txBody>
      </p:sp>
      <p:sp>
        <p:nvSpPr>
          <p:cNvPr id="3" name="Flèche : droite 2">
            <a:extLst>
              <a:ext uri="{FF2B5EF4-FFF2-40B4-BE49-F238E27FC236}">
                <a16:creationId xmlns:a16="http://schemas.microsoft.com/office/drawing/2014/main" id="{5B4A2AC6-03B5-8693-4E47-5C0EACF1C34F}"/>
              </a:ext>
            </a:extLst>
          </p:cNvPr>
          <p:cNvSpPr/>
          <p:nvPr/>
        </p:nvSpPr>
        <p:spPr>
          <a:xfrm>
            <a:off x="1017141" y="2463801"/>
            <a:ext cx="441789" cy="34932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 name="ZoneTexte 3">
            <a:extLst>
              <a:ext uri="{FF2B5EF4-FFF2-40B4-BE49-F238E27FC236}">
                <a16:creationId xmlns:a16="http://schemas.microsoft.com/office/drawing/2014/main" id="{E7CE71F3-8DC5-D968-6AFF-DF1F4AABF6A0}"/>
              </a:ext>
            </a:extLst>
          </p:cNvPr>
          <p:cNvSpPr txBox="1"/>
          <p:nvPr/>
        </p:nvSpPr>
        <p:spPr>
          <a:xfrm>
            <a:off x="1458930" y="2435283"/>
            <a:ext cx="8177907" cy="461665"/>
          </a:xfrm>
          <a:prstGeom prst="rect">
            <a:avLst/>
          </a:prstGeom>
          <a:noFill/>
        </p:spPr>
        <p:txBody>
          <a:bodyPr wrap="square" rtlCol="0">
            <a:spAutoFit/>
          </a:bodyPr>
          <a:lstStyle/>
          <a:p>
            <a:pPr algn="just"/>
            <a:r>
              <a:rPr lang="fr-FR" sz="2400" dirty="0">
                <a:latin typeface="Arial" panose="020B0604020202020204" pitchFamily="34" charset="0"/>
                <a:cs typeface="Arial" panose="020B0604020202020204" pitchFamily="34" charset="0"/>
              </a:rPr>
              <a:t>Impossibilité de déchéance ?</a:t>
            </a:r>
            <a:endParaRPr lang="fr-BE" sz="2400" dirty="0">
              <a:latin typeface="Arial" panose="020B0604020202020204" pitchFamily="34" charset="0"/>
              <a:cs typeface="Arial" panose="020B0604020202020204" pitchFamily="34" charset="0"/>
            </a:endParaRPr>
          </a:p>
        </p:txBody>
      </p:sp>
      <p:sp>
        <p:nvSpPr>
          <p:cNvPr id="5" name="ZoneTexte 4">
            <a:extLst>
              <a:ext uri="{FF2B5EF4-FFF2-40B4-BE49-F238E27FC236}">
                <a16:creationId xmlns:a16="http://schemas.microsoft.com/office/drawing/2014/main" id="{D25E4B56-0512-395F-CAC7-B50880402926}"/>
              </a:ext>
            </a:extLst>
          </p:cNvPr>
          <p:cNvSpPr txBox="1"/>
          <p:nvPr/>
        </p:nvSpPr>
        <p:spPr>
          <a:xfrm>
            <a:off x="431515" y="3742697"/>
            <a:ext cx="7243281" cy="2246769"/>
          </a:xfrm>
          <a:prstGeom prst="rect">
            <a:avLst/>
          </a:prstGeom>
          <a:noFill/>
        </p:spPr>
        <p:txBody>
          <a:bodyPr wrap="square" rtlCol="0">
            <a:spAutoFit/>
          </a:bodyPr>
          <a:lstStyle/>
          <a:p>
            <a:pPr algn="just"/>
            <a:r>
              <a:rPr lang="fr-BE" sz="2400" u="sng" dirty="0">
                <a:latin typeface="Arial Black" panose="020B0A04020102020204" pitchFamily="34" charset="0"/>
                <a:cs typeface="Arial" panose="020B0604020202020204" pitchFamily="34" charset="0"/>
              </a:rPr>
              <a:t>Article 13 de la Charte constitutionnelle française de 1814 :</a:t>
            </a:r>
          </a:p>
          <a:p>
            <a:pPr algn="just"/>
            <a:endParaRPr lang="fr-FR" sz="2000" dirty="0">
              <a:latin typeface="Arial" panose="020B0604020202020204" pitchFamily="34" charset="0"/>
              <a:cs typeface="Arial" panose="020B0604020202020204" pitchFamily="34" charset="0"/>
            </a:endParaRPr>
          </a:p>
          <a:p>
            <a:pPr algn="just"/>
            <a:r>
              <a:rPr lang="fr-FR" sz="2400" u="sng" dirty="0">
                <a:latin typeface="Arial" panose="020B0604020202020204" pitchFamily="34" charset="0"/>
                <a:cs typeface="Arial" panose="020B0604020202020204" pitchFamily="34" charset="0"/>
              </a:rPr>
              <a:t>La personne du roi est inviolable</a:t>
            </a:r>
            <a:r>
              <a:rPr lang="fr-FR" sz="2400" dirty="0">
                <a:latin typeface="Arial" panose="020B0604020202020204" pitchFamily="34" charset="0"/>
                <a:cs typeface="Arial" panose="020B0604020202020204" pitchFamily="34" charset="0"/>
              </a:rPr>
              <a:t> et sacrée. Ses ministres sont responsables. Au roi seul appartient la puissance exécutive.</a:t>
            </a:r>
            <a:endParaRPr lang="fr-BE" sz="2400" dirty="0">
              <a:latin typeface="Arial" panose="020B06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F2A29F61-C897-3404-BAE7-A4897ECCFE7C}"/>
              </a:ext>
            </a:extLst>
          </p:cNvPr>
          <p:cNvSpPr txBox="1"/>
          <p:nvPr/>
        </p:nvSpPr>
        <p:spPr>
          <a:xfrm>
            <a:off x="7951613" y="5908127"/>
            <a:ext cx="3955389" cy="646331"/>
          </a:xfrm>
          <a:prstGeom prst="rect">
            <a:avLst/>
          </a:prstGeom>
          <a:noFill/>
        </p:spPr>
        <p:txBody>
          <a:bodyPr wrap="square" rtlCol="0">
            <a:spAutoFit/>
          </a:bodyPr>
          <a:lstStyle/>
          <a:p>
            <a:pPr algn="ctr"/>
            <a:r>
              <a:rPr lang="fr-FR" i="1" dirty="0">
                <a:latin typeface="Arial" panose="020B0604020202020204" pitchFamily="34" charset="0"/>
                <a:cs typeface="Arial" panose="020B0604020202020204" pitchFamily="34" charset="0"/>
              </a:rPr>
              <a:t>Portrait de Charles X en costume de sacre</a:t>
            </a:r>
            <a:r>
              <a:rPr lang="fr-FR" dirty="0">
                <a:latin typeface="Arial" panose="020B0604020202020204" pitchFamily="34" charset="0"/>
                <a:cs typeface="Arial" panose="020B0604020202020204" pitchFamily="34" charset="0"/>
              </a:rPr>
              <a:t>, par Paulin </a:t>
            </a:r>
            <a:r>
              <a:rPr lang="fr-FR" cap="small" dirty="0">
                <a:latin typeface="Arial" panose="020B0604020202020204" pitchFamily="34" charset="0"/>
                <a:cs typeface="Arial" panose="020B0604020202020204" pitchFamily="34" charset="0"/>
              </a:rPr>
              <a:t>Guérin (1827)</a:t>
            </a:r>
            <a:endParaRPr lang="fr-BE" i="1" cap="small" dirty="0">
              <a:latin typeface="Arial" panose="020B0604020202020204" pitchFamily="34" charset="0"/>
              <a:cs typeface="Arial" panose="020B0604020202020204" pitchFamily="34" charset="0"/>
            </a:endParaRPr>
          </a:p>
        </p:txBody>
      </p:sp>
      <p:pic>
        <p:nvPicPr>
          <p:cNvPr id="1028" name="Picture 4" descr="image of artwork listed in title parameter on this page">
            <a:extLst>
              <a:ext uri="{FF2B5EF4-FFF2-40B4-BE49-F238E27FC236}">
                <a16:creationId xmlns:a16="http://schemas.microsoft.com/office/drawing/2014/main" id="{B97C8C12-4AC3-F4F7-1264-C7D20956AE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2750" y="625648"/>
            <a:ext cx="3793114" cy="5282479"/>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
        <p:nvSpPr>
          <p:cNvPr id="7" name="Flèche : droite 6">
            <a:extLst>
              <a:ext uri="{FF2B5EF4-FFF2-40B4-BE49-F238E27FC236}">
                <a16:creationId xmlns:a16="http://schemas.microsoft.com/office/drawing/2014/main" id="{A6410557-3549-8B5B-FAEC-D4A97A1F4B14}"/>
              </a:ext>
            </a:extLst>
          </p:cNvPr>
          <p:cNvSpPr/>
          <p:nvPr/>
        </p:nvSpPr>
        <p:spPr>
          <a:xfrm>
            <a:off x="1017140" y="6056631"/>
            <a:ext cx="441789" cy="34932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8" name="ZoneTexte 7">
            <a:extLst>
              <a:ext uri="{FF2B5EF4-FFF2-40B4-BE49-F238E27FC236}">
                <a16:creationId xmlns:a16="http://schemas.microsoft.com/office/drawing/2014/main" id="{A29A74B9-B390-7F17-BD2C-B0F945BBE1D1}"/>
              </a:ext>
            </a:extLst>
          </p:cNvPr>
          <p:cNvSpPr txBox="1"/>
          <p:nvPr/>
        </p:nvSpPr>
        <p:spPr>
          <a:xfrm>
            <a:off x="1458930" y="6000460"/>
            <a:ext cx="8177907" cy="461665"/>
          </a:xfrm>
          <a:prstGeom prst="rect">
            <a:avLst/>
          </a:prstGeom>
          <a:noFill/>
        </p:spPr>
        <p:txBody>
          <a:bodyPr wrap="square" rtlCol="0">
            <a:spAutoFit/>
          </a:bodyPr>
          <a:lstStyle/>
          <a:p>
            <a:pPr algn="just"/>
            <a:r>
              <a:rPr lang="fr-FR" sz="2400" dirty="0">
                <a:latin typeface="Arial" panose="020B0604020202020204" pitchFamily="34" charset="0"/>
                <a:cs typeface="Arial" panose="020B0604020202020204" pitchFamily="34" charset="0"/>
              </a:rPr>
              <a:t>Déchéance de Charles X et de sa branche</a:t>
            </a:r>
            <a:endParaRPr lang="fr-B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5794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F1E1D-9FC9-F4D2-2F8B-BF11E8E04487}"/>
            </a:ext>
          </a:extLst>
        </p:cNvPr>
        <p:cNvGrpSpPr/>
        <p:nvPr/>
      </p:nvGrpSpPr>
      <p:grpSpPr>
        <a:xfrm>
          <a:off x="0" y="0"/>
          <a:ext cx="0" cy="0"/>
          <a:chOff x="0" y="0"/>
          <a:chExt cx="0" cy="0"/>
        </a:xfrm>
      </p:grpSpPr>
      <p:sp>
        <p:nvSpPr>
          <p:cNvPr id="3" name="Flèche : droite 2">
            <a:extLst>
              <a:ext uri="{FF2B5EF4-FFF2-40B4-BE49-F238E27FC236}">
                <a16:creationId xmlns:a16="http://schemas.microsoft.com/office/drawing/2014/main" id="{C587A0C9-5791-9181-33AE-80C9CC9817F7}"/>
              </a:ext>
            </a:extLst>
          </p:cNvPr>
          <p:cNvSpPr/>
          <p:nvPr/>
        </p:nvSpPr>
        <p:spPr>
          <a:xfrm>
            <a:off x="1017141" y="2463801"/>
            <a:ext cx="441789" cy="34932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4" name="ZoneTexte 3">
            <a:extLst>
              <a:ext uri="{FF2B5EF4-FFF2-40B4-BE49-F238E27FC236}">
                <a16:creationId xmlns:a16="http://schemas.microsoft.com/office/drawing/2014/main" id="{00B08509-31A7-D1CD-F797-02C08EA2CD86}"/>
              </a:ext>
            </a:extLst>
          </p:cNvPr>
          <p:cNvSpPr txBox="1"/>
          <p:nvPr/>
        </p:nvSpPr>
        <p:spPr>
          <a:xfrm>
            <a:off x="1458930" y="2435283"/>
            <a:ext cx="8177907" cy="461665"/>
          </a:xfrm>
          <a:prstGeom prst="rect">
            <a:avLst/>
          </a:prstGeom>
          <a:noFill/>
        </p:spPr>
        <p:txBody>
          <a:bodyPr wrap="square" rtlCol="0">
            <a:spAutoFit/>
          </a:bodyPr>
          <a:lstStyle/>
          <a:p>
            <a:pPr algn="just"/>
            <a:r>
              <a:rPr lang="fr-FR" sz="2400" dirty="0">
                <a:latin typeface="Arial" panose="020B0604020202020204" pitchFamily="34" charset="0"/>
                <a:cs typeface="Arial" panose="020B0604020202020204" pitchFamily="34" charset="0"/>
              </a:rPr>
              <a:t>Impossibilité de déchéance ? </a:t>
            </a:r>
            <a:r>
              <a:rPr lang="fr-FR" sz="2400" dirty="0">
                <a:solidFill>
                  <a:srgbClr val="FF0000"/>
                </a:solidFill>
                <a:latin typeface="Arial" panose="020B0604020202020204" pitchFamily="34" charset="0"/>
                <a:cs typeface="Arial" panose="020B0604020202020204" pitchFamily="34" charset="0"/>
              </a:rPr>
              <a:t>Non !</a:t>
            </a:r>
            <a:endParaRPr lang="fr-BE" sz="2400" dirty="0">
              <a:solidFill>
                <a:srgbClr val="FF0000"/>
              </a:solidFill>
              <a:latin typeface="Arial" panose="020B06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3E9F9444-6707-96BB-22DB-5E93D8516FE0}"/>
              </a:ext>
            </a:extLst>
          </p:cNvPr>
          <p:cNvSpPr txBox="1"/>
          <p:nvPr/>
        </p:nvSpPr>
        <p:spPr>
          <a:xfrm>
            <a:off x="7755705" y="5788775"/>
            <a:ext cx="4105813" cy="923330"/>
          </a:xfrm>
          <a:prstGeom prst="rect">
            <a:avLst/>
          </a:prstGeom>
          <a:noFill/>
        </p:spPr>
        <p:txBody>
          <a:bodyPr wrap="square" rtlCol="0">
            <a:spAutoFit/>
          </a:bodyPr>
          <a:lstStyle/>
          <a:p>
            <a:pPr algn="ctr"/>
            <a:r>
              <a:rPr lang="fr-FR" dirty="0">
                <a:latin typeface="Arial" panose="020B0604020202020204" pitchFamily="34" charset="0"/>
                <a:cs typeface="Arial" panose="020B0604020202020204" pitchFamily="34" charset="0"/>
              </a:rPr>
              <a:t>E. </a:t>
            </a:r>
            <a:r>
              <a:rPr lang="fr-FR" cap="small" dirty="0" err="1">
                <a:latin typeface="Arial" panose="020B0604020202020204" pitchFamily="34" charset="0"/>
                <a:cs typeface="Arial" panose="020B0604020202020204" pitchFamily="34" charset="0"/>
              </a:rPr>
              <a:t>Huyttens</a:t>
            </a:r>
            <a:r>
              <a:rPr lang="fr-FR" dirty="0">
                <a:latin typeface="Arial" panose="020B0604020202020204" pitchFamily="34" charset="0"/>
                <a:cs typeface="Arial" panose="020B0604020202020204" pitchFamily="34" charset="0"/>
              </a:rPr>
              <a:t>, </a:t>
            </a:r>
            <a:r>
              <a:rPr lang="fr-FR" i="1" dirty="0">
                <a:latin typeface="Arial" panose="020B0604020202020204" pitchFamily="34" charset="0"/>
                <a:cs typeface="Arial" panose="020B0604020202020204" pitchFamily="34" charset="0"/>
              </a:rPr>
              <a:t>Discussions du Congrès national de Belgique </a:t>
            </a:r>
            <a:r>
              <a:rPr lang="fr-FR" dirty="0">
                <a:latin typeface="Arial" panose="020B0604020202020204" pitchFamily="34" charset="0"/>
                <a:cs typeface="Arial" panose="020B0604020202020204" pitchFamily="34" charset="0"/>
              </a:rPr>
              <a:t>(1830-1831), </a:t>
            </a:r>
          </a:p>
          <a:p>
            <a:pPr algn="ctr"/>
            <a:r>
              <a:rPr lang="fr-FR" dirty="0">
                <a:latin typeface="Arial" panose="020B0604020202020204" pitchFamily="34" charset="0"/>
                <a:cs typeface="Arial" panose="020B0604020202020204" pitchFamily="34" charset="0"/>
              </a:rPr>
              <a:t>cinq volumes </a:t>
            </a:r>
            <a:endParaRPr lang="fr-BE" cap="small" dirty="0">
              <a:latin typeface="Arial" panose="020B0604020202020204" pitchFamily="34" charset="0"/>
              <a:cs typeface="Arial" panose="020B0604020202020204" pitchFamily="34" charset="0"/>
            </a:endParaRPr>
          </a:p>
        </p:txBody>
      </p:sp>
      <p:sp>
        <p:nvSpPr>
          <p:cNvPr id="9" name="ZoneTexte 8">
            <a:extLst>
              <a:ext uri="{FF2B5EF4-FFF2-40B4-BE49-F238E27FC236}">
                <a16:creationId xmlns:a16="http://schemas.microsoft.com/office/drawing/2014/main" id="{1FE64A17-A388-51FA-C985-3862C6441DB1}"/>
              </a:ext>
            </a:extLst>
          </p:cNvPr>
          <p:cNvSpPr txBox="1"/>
          <p:nvPr/>
        </p:nvSpPr>
        <p:spPr>
          <a:xfrm>
            <a:off x="431515" y="3742696"/>
            <a:ext cx="7171361" cy="1754326"/>
          </a:xfrm>
          <a:prstGeom prst="rect">
            <a:avLst/>
          </a:prstGeom>
          <a:noFill/>
        </p:spPr>
        <p:txBody>
          <a:bodyPr wrap="square" rtlCol="0">
            <a:spAutoFit/>
          </a:bodyPr>
          <a:lstStyle/>
          <a:p>
            <a:pPr algn="just"/>
            <a:r>
              <a:rPr lang="fr-BE" sz="2800" u="sng" dirty="0">
                <a:latin typeface="Arial Black" panose="020B0A04020102020204" pitchFamily="34" charset="0"/>
                <a:cs typeface="Arial" panose="020B0604020202020204" pitchFamily="34" charset="0"/>
              </a:rPr>
              <a:t>Projet de Constitution belge :</a:t>
            </a:r>
          </a:p>
          <a:p>
            <a:pPr algn="just"/>
            <a:endParaRPr lang="fr-FR" sz="2400" dirty="0">
              <a:latin typeface="Arial" panose="020B0604020202020204" pitchFamily="34" charset="0"/>
              <a:cs typeface="Arial" panose="020B0604020202020204" pitchFamily="34" charset="0"/>
            </a:endParaRPr>
          </a:p>
          <a:p>
            <a:pPr algn="just"/>
            <a:r>
              <a:rPr lang="fr-FR" sz="2800" u="sng" dirty="0">
                <a:latin typeface="Arial" panose="020B0604020202020204" pitchFamily="34" charset="0"/>
                <a:cs typeface="Arial" panose="020B0604020202020204" pitchFamily="34" charset="0"/>
              </a:rPr>
              <a:t>Le Chef de l’État est inviolable</a:t>
            </a:r>
            <a:r>
              <a:rPr lang="fr-FR" sz="2800" dirty="0">
                <a:latin typeface="Arial" panose="020B0604020202020204" pitchFamily="34" charset="0"/>
                <a:cs typeface="Arial" panose="020B0604020202020204" pitchFamily="34" charset="0"/>
              </a:rPr>
              <a:t> ; ses ministres sont responsables </a:t>
            </a:r>
            <a:endParaRPr lang="fr-BE" sz="2800" dirty="0">
              <a:latin typeface="Arial" panose="020B0604020202020204" pitchFamily="34" charset="0"/>
              <a:cs typeface="Arial" panose="020B0604020202020204" pitchFamily="34" charset="0"/>
            </a:endParaRPr>
          </a:p>
        </p:txBody>
      </p:sp>
      <p:sp>
        <p:nvSpPr>
          <p:cNvPr id="10" name="Flèche : droite 9">
            <a:extLst>
              <a:ext uri="{FF2B5EF4-FFF2-40B4-BE49-F238E27FC236}">
                <a16:creationId xmlns:a16="http://schemas.microsoft.com/office/drawing/2014/main" id="{9E26BB32-29EF-C97F-2FED-F13341CC8F22}"/>
              </a:ext>
            </a:extLst>
          </p:cNvPr>
          <p:cNvSpPr/>
          <p:nvPr/>
        </p:nvSpPr>
        <p:spPr>
          <a:xfrm>
            <a:off x="1017140" y="5733466"/>
            <a:ext cx="441789" cy="34932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 name="ZoneTexte 10">
            <a:extLst>
              <a:ext uri="{FF2B5EF4-FFF2-40B4-BE49-F238E27FC236}">
                <a16:creationId xmlns:a16="http://schemas.microsoft.com/office/drawing/2014/main" id="{15D5F94F-8091-ED24-C5B1-C3B28B918008}"/>
              </a:ext>
            </a:extLst>
          </p:cNvPr>
          <p:cNvSpPr txBox="1"/>
          <p:nvPr/>
        </p:nvSpPr>
        <p:spPr>
          <a:xfrm>
            <a:off x="1458930" y="5677294"/>
            <a:ext cx="8177907" cy="461665"/>
          </a:xfrm>
          <a:prstGeom prst="rect">
            <a:avLst/>
          </a:prstGeom>
          <a:noFill/>
        </p:spPr>
        <p:txBody>
          <a:bodyPr wrap="square" rtlCol="0">
            <a:spAutoFit/>
          </a:bodyPr>
          <a:lstStyle/>
          <a:p>
            <a:pPr algn="just"/>
            <a:r>
              <a:rPr lang="fr-FR" sz="2400" dirty="0">
                <a:latin typeface="Arial" panose="020B0604020202020204" pitchFamily="34" charset="0"/>
                <a:cs typeface="Arial" panose="020B0604020202020204" pitchFamily="34" charset="0"/>
              </a:rPr>
              <a:t>Formulation rejetée !</a:t>
            </a:r>
            <a:endParaRPr lang="fr-BE" sz="2400" dirty="0">
              <a:latin typeface="Arial" panose="020B0604020202020204" pitchFamily="34" charset="0"/>
              <a:cs typeface="Arial" panose="020B0604020202020204" pitchFamily="34" charset="0"/>
            </a:endParaRPr>
          </a:p>
        </p:txBody>
      </p:sp>
      <p:pic>
        <p:nvPicPr>
          <p:cNvPr id="13" name="Image 12">
            <a:extLst>
              <a:ext uri="{FF2B5EF4-FFF2-40B4-BE49-F238E27FC236}">
                <a16:creationId xmlns:a16="http://schemas.microsoft.com/office/drawing/2014/main" id="{5150EB48-4B6B-B4F1-E073-65BA7B66088E}"/>
              </a:ext>
            </a:extLst>
          </p:cNvPr>
          <p:cNvPicPr>
            <a:picLocks noChangeAspect="1"/>
          </p:cNvPicPr>
          <p:nvPr/>
        </p:nvPicPr>
        <p:blipFill>
          <a:blip r:embed="rId3"/>
          <a:stretch>
            <a:fillRect/>
          </a:stretch>
        </p:blipFill>
        <p:spPr>
          <a:xfrm>
            <a:off x="7951613" y="211770"/>
            <a:ext cx="3713999" cy="5521696"/>
          </a:xfrm>
          <a:prstGeom prst="rect">
            <a:avLst/>
          </a:prstGeom>
          <a:ln w="28575">
            <a:solidFill>
              <a:schemeClr val="tx1"/>
            </a:solidFill>
          </a:ln>
        </p:spPr>
      </p:pic>
      <p:sp>
        <p:nvSpPr>
          <p:cNvPr id="14" name="ZoneTexte 13">
            <a:extLst>
              <a:ext uri="{FF2B5EF4-FFF2-40B4-BE49-F238E27FC236}">
                <a16:creationId xmlns:a16="http://schemas.microsoft.com/office/drawing/2014/main" id="{0A40B733-4942-FA23-A7FA-11DBC0BC731E}"/>
              </a:ext>
            </a:extLst>
          </p:cNvPr>
          <p:cNvSpPr txBox="1"/>
          <p:nvPr/>
        </p:nvSpPr>
        <p:spPr>
          <a:xfrm>
            <a:off x="431515" y="625648"/>
            <a:ext cx="7243281" cy="1754326"/>
          </a:xfrm>
          <a:prstGeom prst="rect">
            <a:avLst/>
          </a:prstGeom>
          <a:noFill/>
        </p:spPr>
        <p:txBody>
          <a:bodyPr wrap="square" rtlCol="0">
            <a:spAutoFit/>
          </a:bodyPr>
          <a:lstStyle/>
          <a:p>
            <a:pPr algn="just"/>
            <a:r>
              <a:rPr lang="fr-BE" sz="2800" u="sng" dirty="0">
                <a:latin typeface="Arial Black" panose="020B0A04020102020204" pitchFamily="34" charset="0"/>
                <a:cs typeface="Arial" panose="020B0604020202020204" pitchFamily="34" charset="0"/>
              </a:rPr>
              <a:t>Article 86 de la Constitution belge :</a:t>
            </a:r>
          </a:p>
          <a:p>
            <a:pPr algn="just"/>
            <a:endParaRPr lang="fr-FR" sz="2400" dirty="0">
              <a:latin typeface="Arial" panose="020B0604020202020204" pitchFamily="34" charset="0"/>
              <a:cs typeface="Arial" panose="020B0604020202020204" pitchFamily="34" charset="0"/>
            </a:endParaRPr>
          </a:p>
          <a:p>
            <a:pPr algn="just"/>
            <a:r>
              <a:rPr lang="fr-FR" sz="2800" u="sng" dirty="0">
                <a:latin typeface="Arial" panose="020B0604020202020204" pitchFamily="34" charset="0"/>
                <a:cs typeface="Arial" panose="020B0604020202020204" pitchFamily="34" charset="0"/>
              </a:rPr>
              <a:t>La personne du Roi est inviolable</a:t>
            </a:r>
            <a:r>
              <a:rPr lang="fr-FR" sz="2800" dirty="0">
                <a:latin typeface="Arial" panose="020B0604020202020204" pitchFamily="34" charset="0"/>
                <a:cs typeface="Arial" panose="020B0604020202020204" pitchFamily="34" charset="0"/>
              </a:rPr>
              <a:t> ; ses ministres sont responsables </a:t>
            </a:r>
            <a:endParaRPr lang="fr-BE"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901964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FDE8D-8D3B-F165-1A9E-8FD5912F9674}"/>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49EC7B3D-AFB9-7A2C-E756-4AAB742C1C4A}"/>
              </a:ext>
            </a:extLst>
          </p:cNvPr>
          <p:cNvPicPr>
            <a:picLocks noChangeAspect="1"/>
          </p:cNvPicPr>
          <p:nvPr/>
        </p:nvPicPr>
        <p:blipFill>
          <a:blip r:embed="rId2"/>
          <a:stretch>
            <a:fillRect/>
          </a:stretch>
        </p:blipFill>
        <p:spPr>
          <a:xfrm>
            <a:off x="269645" y="306062"/>
            <a:ext cx="4333150" cy="6245876"/>
          </a:xfrm>
          <a:prstGeom prst="rect">
            <a:avLst/>
          </a:prstGeom>
          <a:ln w="28575">
            <a:solidFill>
              <a:schemeClr val="tx1"/>
            </a:solidFill>
          </a:ln>
        </p:spPr>
      </p:pic>
      <p:sp>
        <p:nvSpPr>
          <p:cNvPr id="5" name="Rectangle 4">
            <a:extLst>
              <a:ext uri="{FF2B5EF4-FFF2-40B4-BE49-F238E27FC236}">
                <a16:creationId xmlns:a16="http://schemas.microsoft.com/office/drawing/2014/main" id="{4F9FB465-96A4-165A-6C87-DF864893AAA9}"/>
              </a:ext>
            </a:extLst>
          </p:cNvPr>
          <p:cNvSpPr/>
          <p:nvPr/>
        </p:nvSpPr>
        <p:spPr>
          <a:xfrm>
            <a:off x="269645" y="1304818"/>
            <a:ext cx="1548881" cy="38014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7" name="Image 6">
            <a:extLst>
              <a:ext uri="{FF2B5EF4-FFF2-40B4-BE49-F238E27FC236}">
                <a16:creationId xmlns:a16="http://schemas.microsoft.com/office/drawing/2014/main" id="{0C6D1421-B4EA-707F-78C5-92638939C901}"/>
              </a:ext>
            </a:extLst>
          </p:cNvPr>
          <p:cNvPicPr>
            <a:picLocks noChangeAspect="1"/>
          </p:cNvPicPr>
          <p:nvPr/>
        </p:nvPicPr>
        <p:blipFill>
          <a:blip r:embed="rId3"/>
          <a:stretch>
            <a:fillRect/>
          </a:stretch>
        </p:blipFill>
        <p:spPr>
          <a:xfrm>
            <a:off x="3403353" y="843981"/>
            <a:ext cx="4781796" cy="1301817"/>
          </a:xfrm>
          <a:prstGeom prst="rect">
            <a:avLst/>
          </a:prstGeom>
          <a:ln w="57150">
            <a:solidFill>
              <a:srgbClr val="FF0000"/>
            </a:solidFill>
          </a:ln>
        </p:spPr>
      </p:pic>
      <p:cxnSp>
        <p:nvCxnSpPr>
          <p:cNvPr id="9" name="Connecteur droit 8">
            <a:extLst>
              <a:ext uri="{FF2B5EF4-FFF2-40B4-BE49-F238E27FC236}">
                <a16:creationId xmlns:a16="http://schemas.microsoft.com/office/drawing/2014/main" id="{DF2B2127-0F95-05A0-3E9C-83BDD1B70BE4}"/>
              </a:ext>
            </a:extLst>
          </p:cNvPr>
          <p:cNvCxnSpPr>
            <a:cxnSpLocks/>
          </p:cNvCxnSpPr>
          <p:nvPr/>
        </p:nvCxnSpPr>
        <p:spPr>
          <a:xfrm flipV="1">
            <a:off x="1818526" y="843981"/>
            <a:ext cx="1499767" cy="460837"/>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586E142A-F77A-82BE-9EF8-C5027235A94E}"/>
              </a:ext>
            </a:extLst>
          </p:cNvPr>
          <p:cNvCxnSpPr>
            <a:cxnSpLocks/>
          </p:cNvCxnSpPr>
          <p:nvPr/>
        </p:nvCxnSpPr>
        <p:spPr>
          <a:xfrm>
            <a:off x="1854472" y="1684962"/>
            <a:ext cx="1463821" cy="460836"/>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24" name="Image 23">
            <a:extLst>
              <a:ext uri="{FF2B5EF4-FFF2-40B4-BE49-F238E27FC236}">
                <a16:creationId xmlns:a16="http://schemas.microsoft.com/office/drawing/2014/main" id="{D7709692-12D3-515F-B7F7-43CDC2F0F32A}"/>
              </a:ext>
            </a:extLst>
          </p:cNvPr>
          <p:cNvPicPr>
            <a:picLocks noChangeAspect="1"/>
          </p:cNvPicPr>
          <p:nvPr/>
        </p:nvPicPr>
        <p:blipFill>
          <a:blip r:embed="rId4"/>
          <a:stretch>
            <a:fillRect/>
          </a:stretch>
        </p:blipFill>
        <p:spPr>
          <a:xfrm>
            <a:off x="4339118" y="2432200"/>
            <a:ext cx="3554859" cy="3981054"/>
          </a:xfrm>
          <a:prstGeom prst="rect">
            <a:avLst/>
          </a:prstGeom>
          <a:ln w="57150">
            <a:solidFill>
              <a:srgbClr val="FF0000"/>
            </a:solidFill>
          </a:ln>
        </p:spPr>
      </p:pic>
      <p:sp>
        <p:nvSpPr>
          <p:cNvPr id="25" name="Rectangle 24">
            <a:extLst>
              <a:ext uri="{FF2B5EF4-FFF2-40B4-BE49-F238E27FC236}">
                <a16:creationId xmlns:a16="http://schemas.microsoft.com/office/drawing/2014/main" id="{C4607587-4AA7-220F-F012-9C44DB7DB309}"/>
              </a:ext>
            </a:extLst>
          </p:cNvPr>
          <p:cNvSpPr/>
          <p:nvPr/>
        </p:nvSpPr>
        <p:spPr>
          <a:xfrm>
            <a:off x="1047936" y="1797978"/>
            <a:ext cx="698671" cy="824294"/>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cxnSp>
        <p:nvCxnSpPr>
          <p:cNvPr id="26" name="Connecteur droit 25">
            <a:extLst>
              <a:ext uri="{FF2B5EF4-FFF2-40B4-BE49-F238E27FC236}">
                <a16:creationId xmlns:a16="http://schemas.microsoft.com/office/drawing/2014/main" id="{00F8D83E-7ADA-3CCB-897A-71F874A8CAE0}"/>
              </a:ext>
            </a:extLst>
          </p:cNvPr>
          <p:cNvCxnSpPr>
            <a:cxnSpLocks/>
          </p:cNvCxnSpPr>
          <p:nvPr/>
        </p:nvCxnSpPr>
        <p:spPr>
          <a:xfrm>
            <a:off x="1746607" y="1797978"/>
            <a:ext cx="2571963" cy="634222"/>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Connecteur droit 28">
            <a:extLst>
              <a:ext uri="{FF2B5EF4-FFF2-40B4-BE49-F238E27FC236}">
                <a16:creationId xmlns:a16="http://schemas.microsoft.com/office/drawing/2014/main" id="{3637DF8F-36C8-16C5-1306-7BA30986845E}"/>
              </a:ext>
            </a:extLst>
          </p:cNvPr>
          <p:cNvCxnSpPr>
            <a:cxnSpLocks/>
          </p:cNvCxnSpPr>
          <p:nvPr/>
        </p:nvCxnSpPr>
        <p:spPr>
          <a:xfrm>
            <a:off x="1759047" y="2608249"/>
            <a:ext cx="2559523" cy="38166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9E608153-3F1A-4151-39B6-C0B36D3E19BD}"/>
              </a:ext>
            </a:extLst>
          </p:cNvPr>
          <p:cNvCxnSpPr/>
          <p:nvPr/>
        </p:nvCxnSpPr>
        <p:spPr>
          <a:xfrm>
            <a:off x="4941870" y="4613097"/>
            <a:ext cx="2856215" cy="8219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D8E3CA18-CBCF-1A80-01A2-7E2BDAFA0DEC}"/>
              </a:ext>
            </a:extLst>
          </p:cNvPr>
          <p:cNvCxnSpPr>
            <a:cxnSpLocks/>
          </p:cNvCxnSpPr>
          <p:nvPr/>
        </p:nvCxnSpPr>
        <p:spPr>
          <a:xfrm>
            <a:off x="4339118" y="4854486"/>
            <a:ext cx="1352765" cy="3600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594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22BCC-0FD7-D8E1-3FE6-6A23C9B79B0D}"/>
            </a:ext>
          </a:extLst>
        </p:cNvPr>
        <p:cNvGrpSpPr/>
        <p:nvPr/>
      </p:nvGrpSpPr>
      <p:grpSpPr>
        <a:xfrm>
          <a:off x="0" y="0"/>
          <a:ext cx="0" cy="0"/>
          <a:chOff x="0" y="0"/>
          <a:chExt cx="0" cy="0"/>
        </a:xfrm>
      </p:grpSpPr>
      <p:pic>
        <p:nvPicPr>
          <p:cNvPr id="4116" name="Picture 20" descr="Le roi Baudouin monte sur le trône le 17 juillet 1951 : 70 ans du début de  son règne">
            <a:extLst>
              <a:ext uri="{FF2B5EF4-FFF2-40B4-BE49-F238E27FC236}">
                <a16:creationId xmlns:a16="http://schemas.microsoft.com/office/drawing/2014/main" id="{EEF804D8-F3C7-7CF1-9AA0-93F7A78608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125" t="10904" r="24258" b="16927"/>
          <a:stretch/>
        </p:blipFill>
        <p:spPr bwMode="auto">
          <a:xfrm>
            <a:off x="6766841" y="0"/>
            <a:ext cx="1820426"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06" name="Picture 10" descr="Albert II de Belgique, un roi en images">
            <a:extLst>
              <a:ext uri="{FF2B5EF4-FFF2-40B4-BE49-F238E27FC236}">
                <a16:creationId xmlns:a16="http://schemas.microsoft.com/office/drawing/2014/main" id="{2C754804-487D-ED4B-3EDC-1C0257DC22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201" b="4932"/>
          <a:stretch/>
        </p:blipFill>
        <p:spPr bwMode="auto">
          <a:xfrm>
            <a:off x="8495226" y="0"/>
            <a:ext cx="2115034"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10" name="Picture 14" descr="Photo : Après la prestation de serment, Philippe et Mathilde de Belgique se  présentent au balcon du palais royal à Bruxelles et sont acclamés par la  foule, le 21 juillet 2013. - Purepeople">
            <a:extLst>
              <a:ext uri="{FF2B5EF4-FFF2-40B4-BE49-F238E27FC236}">
                <a16:creationId xmlns:a16="http://schemas.microsoft.com/office/drawing/2014/main" id="{C529567A-FAC2-DD01-E0A3-BAA845D1E90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644"/>
          <a:stretch/>
        </p:blipFill>
        <p:spPr bwMode="auto">
          <a:xfrm>
            <a:off x="10294253" y="0"/>
            <a:ext cx="1897747"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12" name="Picture 16">
            <a:extLst>
              <a:ext uri="{FF2B5EF4-FFF2-40B4-BE49-F238E27FC236}">
                <a16:creationId xmlns:a16="http://schemas.microsoft.com/office/drawing/2014/main" id="{41B40550-A76A-1590-5E3A-FFF7127430C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7231" t="5976" r="2113" b="11250"/>
          <a:stretch/>
        </p:blipFill>
        <p:spPr bwMode="auto">
          <a:xfrm>
            <a:off x="-53392" y="0"/>
            <a:ext cx="1802690"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114" name="Picture 18">
            <a:extLst>
              <a:ext uri="{FF2B5EF4-FFF2-40B4-BE49-F238E27FC236}">
                <a16:creationId xmlns:a16="http://schemas.microsoft.com/office/drawing/2014/main" id="{AB73ABC6-2383-9BF2-0115-6ACEF7D7B09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087" t="1790" r="2586" b="6182"/>
          <a:stretch/>
        </p:blipFill>
        <p:spPr bwMode="auto">
          <a:xfrm>
            <a:off x="1653594" y="0"/>
            <a:ext cx="1819074" cy="288000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EFACC5BC-EBD5-532A-BC4A-DDA288E7F3AC}"/>
              </a:ext>
            </a:extLst>
          </p:cNvPr>
          <p:cNvPicPr>
            <a:picLocks noChangeAspect="1"/>
          </p:cNvPicPr>
          <p:nvPr/>
        </p:nvPicPr>
        <p:blipFill>
          <a:blip r:embed="rId7"/>
          <a:stretch>
            <a:fillRect/>
          </a:stretch>
        </p:blipFill>
        <p:spPr>
          <a:xfrm>
            <a:off x="4883926" y="0"/>
            <a:ext cx="1838538" cy="2880000"/>
          </a:xfrm>
          <a:prstGeom prst="rect">
            <a:avLst/>
          </a:prstGeom>
          <a:ln w="28575">
            <a:solidFill>
              <a:schemeClr val="tx1"/>
            </a:solidFill>
          </a:ln>
        </p:spPr>
      </p:pic>
      <p:pic>
        <p:nvPicPr>
          <p:cNvPr id="6" name="Image 5">
            <a:extLst>
              <a:ext uri="{FF2B5EF4-FFF2-40B4-BE49-F238E27FC236}">
                <a16:creationId xmlns:a16="http://schemas.microsoft.com/office/drawing/2014/main" id="{C0C73613-7758-18E4-EE2C-320FB8AFB206}"/>
              </a:ext>
            </a:extLst>
          </p:cNvPr>
          <p:cNvPicPr>
            <a:picLocks noChangeAspect="1"/>
          </p:cNvPicPr>
          <p:nvPr/>
        </p:nvPicPr>
        <p:blipFill>
          <a:blip r:embed="rId8"/>
          <a:stretch>
            <a:fillRect/>
          </a:stretch>
        </p:blipFill>
        <p:spPr>
          <a:xfrm>
            <a:off x="3368943" y="0"/>
            <a:ext cx="1713418" cy="2880000"/>
          </a:xfrm>
          <a:prstGeom prst="rect">
            <a:avLst/>
          </a:prstGeom>
          <a:ln w="28575">
            <a:solidFill>
              <a:schemeClr val="tx1"/>
            </a:solidFill>
          </a:ln>
        </p:spPr>
      </p:pic>
      <p:sp>
        <p:nvSpPr>
          <p:cNvPr id="5" name="ZoneTexte 4">
            <a:extLst>
              <a:ext uri="{FF2B5EF4-FFF2-40B4-BE49-F238E27FC236}">
                <a16:creationId xmlns:a16="http://schemas.microsoft.com/office/drawing/2014/main" id="{BDA095D8-5B74-F3AB-7F30-1421E9A1499E}"/>
              </a:ext>
            </a:extLst>
          </p:cNvPr>
          <p:cNvSpPr txBox="1"/>
          <p:nvPr/>
        </p:nvSpPr>
        <p:spPr>
          <a:xfrm>
            <a:off x="214044" y="3339028"/>
            <a:ext cx="11763911" cy="2308324"/>
          </a:xfrm>
          <a:prstGeom prst="rect">
            <a:avLst/>
          </a:prstGeom>
          <a:noFill/>
        </p:spPr>
        <p:txBody>
          <a:bodyPr wrap="square" rtlCol="0">
            <a:spAutoFit/>
          </a:bodyPr>
          <a:lstStyle/>
          <a:p>
            <a:pPr algn="just"/>
            <a:r>
              <a:rPr lang="fr-FR" sz="2400" dirty="0">
                <a:latin typeface="Arial" panose="020B0604020202020204" pitchFamily="34" charset="0"/>
                <a:cs typeface="Arial" panose="020B0604020202020204" pitchFamily="34" charset="0"/>
              </a:rPr>
              <a:t>« Cependant, par une impulsion plus instinctive que raisonnée, [le Congrès] n'a pas hésité à </a:t>
            </a:r>
            <a:r>
              <a:rPr lang="fr-FR" sz="2400" dirty="0">
                <a:latin typeface="Arial Black" panose="020B0A04020102020204" pitchFamily="34" charset="0"/>
                <a:cs typeface="Arial" panose="020B0604020202020204" pitchFamily="34" charset="0"/>
              </a:rPr>
              <a:t>imposer au roi des devoirs </a:t>
            </a:r>
            <a:r>
              <a:rPr lang="fr-FR" sz="2400" dirty="0">
                <a:latin typeface="Arial" panose="020B0604020202020204" pitchFamily="34" charset="0"/>
                <a:cs typeface="Arial" panose="020B0604020202020204" pitchFamily="34" charset="0"/>
              </a:rPr>
              <a:t>et malgré tout, des responsabilités morales particulières […] Il jure non seulement d'observer la Constitution et les lois du peuple belge, mais encore « de maintenir l'indépendance nationale et l'intégrité du territoire » […] Les devoirs dont il a la charge lui confèrent une véritable prééminence. Personne au Congrès n'a expliqué cet illogisme qui vient du fond de notre histoire ».</a:t>
            </a:r>
            <a:endParaRPr lang="fr-BE" sz="4000" dirty="0">
              <a:latin typeface="Arial" panose="020B0604020202020204" pitchFamily="34" charset="0"/>
              <a:cs typeface="Arial" panose="020B0604020202020204" pitchFamily="34" charset="0"/>
            </a:endParaRPr>
          </a:p>
        </p:txBody>
      </p:sp>
      <p:sp>
        <p:nvSpPr>
          <p:cNvPr id="2" name="ZoneTexte 1">
            <a:extLst>
              <a:ext uri="{FF2B5EF4-FFF2-40B4-BE49-F238E27FC236}">
                <a16:creationId xmlns:a16="http://schemas.microsoft.com/office/drawing/2014/main" id="{649A698D-B4EC-22AC-2633-5E82D1BEA595}"/>
              </a:ext>
            </a:extLst>
          </p:cNvPr>
          <p:cNvSpPr txBox="1"/>
          <p:nvPr/>
        </p:nvSpPr>
        <p:spPr>
          <a:xfrm>
            <a:off x="5070080" y="5795098"/>
            <a:ext cx="7034373" cy="646331"/>
          </a:xfrm>
          <a:prstGeom prst="rect">
            <a:avLst/>
          </a:prstGeom>
          <a:noFill/>
        </p:spPr>
        <p:txBody>
          <a:bodyPr wrap="square" rtlCol="0">
            <a:spAutoFit/>
          </a:bodyPr>
          <a:lstStyle/>
          <a:p>
            <a:pPr algn="r"/>
            <a:r>
              <a:rPr lang="fr-BE" dirty="0"/>
              <a:t>L. </a:t>
            </a:r>
            <a:r>
              <a:rPr lang="fr-BE" cap="small" dirty="0"/>
              <a:t>de Lichtervelde</a:t>
            </a:r>
            <a:r>
              <a:rPr lang="fr-BE" dirty="0"/>
              <a:t>, </a:t>
            </a:r>
            <a:r>
              <a:rPr lang="fr-BE" i="1" dirty="0"/>
              <a:t>Le Congrès National. L’œuvre et les hommes</a:t>
            </a:r>
            <a:r>
              <a:rPr lang="fr-BE" dirty="0"/>
              <a:t>, Bruxelles, Renaissance du livre, 1945, pp. 74-75.</a:t>
            </a:r>
            <a:endParaRPr lang="fr-BE" sz="14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69928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8040E-A476-D5D2-4805-C30E8415096A}"/>
            </a:ext>
          </a:extLst>
        </p:cNvPr>
        <p:cNvGrpSpPr/>
        <p:nvPr/>
      </p:nvGrpSpPr>
      <p:grpSpPr>
        <a:xfrm>
          <a:off x="0" y="0"/>
          <a:ext cx="0" cy="0"/>
          <a:chOff x="0" y="0"/>
          <a:chExt cx="0" cy="0"/>
        </a:xfrm>
      </p:grpSpPr>
      <p:pic>
        <p:nvPicPr>
          <p:cNvPr id="1026" name="Picture 2" descr="Tableau montrant un homme en uniforme debout en haut d'escaliers, la foule à gauche, à droite et en bas le regarde">
            <a:extLst>
              <a:ext uri="{FF2B5EF4-FFF2-40B4-BE49-F238E27FC236}">
                <a16:creationId xmlns:a16="http://schemas.microsoft.com/office/drawing/2014/main" id="{54B48C4E-CEC9-2E8B-3C95-58C36E388B9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920" t="30742" r="9920" b="14741"/>
          <a:stretch/>
        </p:blipFill>
        <p:spPr bwMode="auto">
          <a:xfrm>
            <a:off x="-531407" y="-39813"/>
            <a:ext cx="12347253" cy="694533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D39E03CB-B8FC-5CC5-0BE1-A10495349460}"/>
              </a:ext>
            </a:extLst>
          </p:cNvPr>
          <p:cNvSpPr/>
          <p:nvPr/>
        </p:nvSpPr>
        <p:spPr>
          <a:xfrm>
            <a:off x="6657652" y="-70935"/>
            <a:ext cx="5714145" cy="6945331"/>
          </a:xfrm>
          <a:prstGeom prst="rect">
            <a:avLst/>
          </a:prstGeom>
          <a:solidFill>
            <a:schemeClr val="bg1"/>
          </a:solidFill>
          <a:ln>
            <a:solidFill>
              <a:srgbClr val="FB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5" name="Arc 4">
            <a:extLst>
              <a:ext uri="{FF2B5EF4-FFF2-40B4-BE49-F238E27FC236}">
                <a16:creationId xmlns:a16="http://schemas.microsoft.com/office/drawing/2014/main" id="{8A335EF1-B257-CE7E-B47E-659A63F18BCD}"/>
              </a:ext>
            </a:extLst>
          </p:cNvPr>
          <p:cNvSpPr/>
          <p:nvPr/>
        </p:nvSpPr>
        <p:spPr>
          <a:xfrm flipH="1">
            <a:off x="5630237" y="-161817"/>
            <a:ext cx="2157574" cy="7181635"/>
          </a:xfrm>
          <a:prstGeom prst="arc">
            <a:avLst>
              <a:gd name="adj1" fmla="val 16200000"/>
              <a:gd name="adj2" fmla="val 5356896"/>
            </a:avLst>
          </a:prstGeom>
          <a:solidFill>
            <a:schemeClr val="bg1"/>
          </a:solidFill>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BE" dirty="0"/>
          </a:p>
        </p:txBody>
      </p:sp>
      <p:sp>
        <p:nvSpPr>
          <p:cNvPr id="3" name="ZoneTexte 2">
            <a:extLst>
              <a:ext uri="{FF2B5EF4-FFF2-40B4-BE49-F238E27FC236}">
                <a16:creationId xmlns:a16="http://schemas.microsoft.com/office/drawing/2014/main" id="{8ADF2131-E689-8ABE-3760-60EBA0931502}"/>
              </a:ext>
            </a:extLst>
          </p:cNvPr>
          <p:cNvSpPr txBox="1"/>
          <p:nvPr/>
        </p:nvSpPr>
        <p:spPr>
          <a:xfrm>
            <a:off x="5393932" y="2828836"/>
            <a:ext cx="7284377" cy="1200329"/>
          </a:xfrm>
          <a:prstGeom prst="rect">
            <a:avLst/>
          </a:prstGeom>
          <a:noFill/>
        </p:spPr>
        <p:txBody>
          <a:bodyPr wrap="square" rtlCol="0" anchor="ctr">
            <a:spAutoFit/>
          </a:bodyPr>
          <a:lstStyle/>
          <a:p>
            <a:pPr algn="ctr"/>
            <a:r>
              <a:rPr lang="fr-BE" sz="3600" u="sng" dirty="0">
                <a:ln w="0"/>
                <a:effectLst>
                  <a:outerShdw blurRad="38100" dist="19050" dir="2700000" algn="tl" rotWithShape="0">
                    <a:schemeClr val="dk1">
                      <a:alpha val="40000"/>
                    </a:schemeClr>
                  </a:outerShdw>
                </a:effectLst>
                <a:latin typeface="Arial Black" panose="020B0A04020102020204" pitchFamily="34" charset="0"/>
              </a:rPr>
              <a:t>Merci de </a:t>
            </a:r>
          </a:p>
          <a:p>
            <a:pPr algn="ctr"/>
            <a:r>
              <a:rPr lang="fr-BE" sz="3600" u="sng" dirty="0">
                <a:ln w="0"/>
                <a:effectLst>
                  <a:outerShdw blurRad="38100" dist="19050" dir="2700000" algn="tl" rotWithShape="0">
                    <a:schemeClr val="dk1">
                      <a:alpha val="40000"/>
                    </a:schemeClr>
                  </a:outerShdw>
                </a:effectLst>
                <a:latin typeface="Arial Black" panose="020B0A04020102020204" pitchFamily="34" charset="0"/>
              </a:rPr>
              <a:t>votre attention !</a:t>
            </a:r>
          </a:p>
        </p:txBody>
      </p:sp>
      <p:sp>
        <p:nvSpPr>
          <p:cNvPr id="4" name="ZoneTexte 3">
            <a:extLst>
              <a:ext uri="{FF2B5EF4-FFF2-40B4-BE49-F238E27FC236}">
                <a16:creationId xmlns:a16="http://schemas.microsoft.com/office/drawing/2014/main" id="{39C9B4D9-3543-5A23-5F1D-602DB38D5EEC}"/>
              </a:ext>
            </a:extLst>
          </p:cNvPr>
          <p:cNvSpPr txBox="1"/>
          <p:nvPr/>
        </p:nvSpPr>
        <p:spPr>
          <a:xfrm>
            <a:off x="5855696" y="5872196"/>
            <a:ext cx="6382821" cy="830997"/>
          </a:xfrm>
          <a:prstGeom prst="rect">
            <a:avLst/>
          </a:prstGeom>
          <a:noFill/>
        </p:spPr>
        <p:txBody>
          <a:bodyPr wrap="square" rtlCol="0">
            <a:spAutoFit/>
          </a:bodyPr>
          <a:lstStyle/>
          <a:p>
            <a:pPr algn="ctr"/>
            <a:r>
              <a:rPr lang="fr-BE" sz="2800" dirty="0">
                <a:ln w="0"/>
                <a:effectLst>
                  <a:outerShdw blurRad="38100" dist="19050" dir="2700000" algn="tl" rotWithShape="0">
                    <a:schemeClr val="dk1">
                      <a:alpha val="40000"/>
                    </a:schemeClr>
                  </a:outerShdw>
                </a:effectLst>
                <a:latin typeface="Arial Black" panose="020B0A04020102020204" pitchFamily="34" charset="0"/>
              </a:rPr>
              <a:t>Quentin Leboutte</a:t>
            </a:r>
          </a:p>
          <a:p>
            <a:pPr algn="ctr"/>
            <a:r>
              <a:rPr lang="fr-BE" sz="2000" dirty="0">
                <a:ln w="0"/>
                <a:effectLst>
                  <a:outerShdw blurRad="38100" dist="19050" dir="2700000" algn="tl" rotWithShape="0">
                    <a:schemeClr val="dk1">
                      <a:alpha val="40000"/>
                    </a:schemeClr>
                  </a:outerShdw>
                </a:effectLst>
                <a:latin typeface="Arial Black" panose="020B0A04020102020204" pitchFamily="34" charset="0"/>
              </a:rPr>
              <a:t>(Quentin.Leboutte@uliege.be)</a:t>
            </a:r>
          </a:p>
        </p:txBody>
      </p:sp>
      <p:pic>
        <p:nvPicPr>
          <p:cNvPr id="6" name="Picture 10">
            <a:extLst>
              <a:ext uri="{FF2B5EF4-FFF2-40B4-BE49-F238E27FC236}">
                <a16:creationId xmlns:a16="http://schemas.microsoft.com/office/drawing/2014/main" id="{EAD5691F-7C4C-FA94-85CD-95917DF51D3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90815" b="82322"/>
          <a:stretch>
            <a:fillRect/>
          </a:stretch>
        </p:blipFill>
        <p:spPr bwMode="auto">
          <a:xfrm>
            <a:off x="249027" y="5538149"/>
            <a:ext cx="997627" cy="1080000"/>
          </a:xfrm>
          <a:prstGeom prst="rect">
            <a:avLst/>
          </a:prstGeom>
          <a:noFill/>
          <a:ln w="28575">
            <a:solidFill>
              <a:schemeClr val="accent5"/>
            </a:solidFill>
          </a:ln>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FDCF5EDA-279D-EBE7-74F2-DE93D05CBEAA}"/>
              </a:ext>
            </a:extLst>
          </p:cNvPr>
          <p:cNvSpPr txBox="1"/>
          <p:nvPr/>
        </p:nvSpPr>
        <p:spPr>
          <a:xfrm>
            <a:off x="5855696" y="154807"/>
            <a:ext cx="6243263" cy="954107"/>
          </a:xfrm>
          <a:prstGeom prst="rect">
            <a:avLst/>
          </a:prstGeom>
          <a:noFill/>
        </p:spPr>
        <p:txBody>
          <a:bodyPr wrap="square" rtlCol="0">
            <a:spAutoFit/>
          </a:bodyPr>
          <a:lstStyle/>
          <a:p>
            <a:pPr algn="ctr"/>
            <a:r>
              <a:rPr lang="fr-BE" sz="2800" dirty="0">
                <a:ln w="0"/>
                <a:effectLst>
                  <a:outerShdw blurRad="38100" dist="19050" dir="2700000" algn="tl" rotWithShape="0">
                    <a:schemeClr val="dk1">
                      <a:alpha val="40000"/>
                    </a:schemeClr>
                  </a:outerShdw>
                </a:effectLst>
                <a:latin typeface="Arial Black" panose="020B0A04020102020204" pitchFamily="34" charset="0"/>
              </a:rPr>
              <a:t>Dépasser les bornes 3.0 : Entre interdit et pouvoir</a:t>
            </a:r>
          </a:p>
        </p:txBody>
      </p:sp>
    </p:spTree>
    <p:extLst>
      <p:ext uri="{BB962C8B-B14F-4D97-AF65-F5344CB8AC3E}">
        <p14:creationId xmlns:p14="http://schemas.microsoft.com/office/powerpoint/2010/main" val="3016481592"/>
      </p:ext>
    </p:extLst>
  </p:cSld>
  <p:clrMapOvr>
    <a:masterClrMapping/>
  </p:clrMapOvr>
</p:sld>
</file>

<file path=ppt/theme/theme1.xml><?xml version="1.0" encoding="utf-8"?>
<a:theme xmlns:a="http://schemas.openxmlformats.org/drawingml/2006/main" name="Dividende">
  <a:themeElements>
    <a:clrScheme name="Personnalisé 1">
      <a:dk1>
        <a:sysClr val="windowText" lastClr="000000"/>
      </a:dk1>
      <a:lt1>
        <a:sysClr val="window" lastClr="FFFFFF"/>
      </a:lt1>
      <a:dk2>
        <a:srgbClr val="632E62"/>
      </a:dk2>
      <a:lt2>
        <a:srgbClr val="EAE5EB"/>
      </a:lt2>
      <a:accent1>
        <a:srgbClr val="C00000"/>
      </a:accent1>
      <a:accent2>
        <a:srgbClr val="FF0000"/>
      </a:accent2>
      <a:accent3>
        <a:srgbClr val="FF0000"/>
      </a:accent3>
      <a:accent4>
        <a:srgbClr val="CC3300"/>
      </a:accent4>
      <a:accent5>
        <a:srgbClr val="A50021"/>
      </a:accent5>
      <a:accent6>
        <a:srgbClr val="DA1414"/>
      </a:accent6>
      <a:hlink>
        <a:srgbClr val="C00000"/>
      </a:hlink>
      <a:folHlink>
        <a:srgbClr val="FFC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ividende">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Dividende</Template>
  <TotalTime>0</TotalTime>
  <Words>2198</Words>
  <Application>Microsoft Office PowerPoint</Application>
  <PresentationFormat>Grand écran</PresentationFormat>
  <Paragraphs>128</Paragraphs>
  <Slides>23</Slides>
  <Notes>6</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23</vt:i4>
      </vt:variant>
    </vt:vector>
  </HeadingPairs>
  <TitlesOfParts>
    <vt:vector size="28" baseType="lpstr">
      <vt:lpstr>Arial</vt:lpstr>
      <vt:lpstr>Arial Black</vt:lpstr>
      <vt:lpstr>Calibri</vt:lpstr>
      <vt:lpstr>Wingdings 2</vt:lpstr>
      <vt:lpstr>Dividende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Quentin Leboutte</dc:creator>
  <cp:lastModifiedBy>Quentin Leboutte</cp:lastModifiedBy>
  <cp:revision>571</cp:revision>
  <dcterms:created xsi:type="dcterms:W3CDTF">2025-05-03T18:44:33Z</dcterms:created>
  <dcterms:modified xsi:type="dcterms:W3CDTF">2026-03-19T20:49:58Z</dcterms:modified>
</cp:coreProperties>
</file>