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599" r:id="rId2"/>
    <p:sldId id="908" r:id="rId3"/>
    <p:sldId id="976" r:id="rId4"/>
    <p:sldId id="977" r:id="rId5"/>
    <p:sldId id="979" r:id="rId6"/>
    <p:sldId id="980" r:id="rId7"/>
    <p:sldId id="981" r:id="rId8"/>
    <p:sldId id="982" r:id="rId9"/>
    <p:sldId id="991" r:id="rId10"/>
    <p:sldId id="992" r:id="rId11"/>
    <p:sldId id="964" r:id="rId12"/>
    <p:sldId id="993" r:id="rId13"/>
    <p:sldId id="889" r:id="rId14"/>
    <p:sldId id="874" r:id="rId15"/>
    <p:sldId id="985" r:id="rId16"/>
    <p:sldId id="987" r:id="rId17"/>
  </p:sldIdLst>
  <p:sldSz cx="9144000" cy="6858000" type="screen4x3"/>
  <p:notesSz cx="7099300" cy="10234613"/>
  <p:embeddedFontLst>
    <p:embeddedFont>
      <p:font typeface="Abadi" panose="020B0604020104020204" pitchFamily="34" charset="0"/>
      <p:regular r:id="rId20"/>
    </p:embeddedFont>
    <p:embeddedFont>
      <p:font typeface="Garamond" panose="02020502050306020203" pitchFamily="18" charset="0"/>
      <p:regular r:id="rId21"/>
      <p:bold r:id="rId22"/>
      <p:italic r:id="rId23"/>
      <p:boldItalic r:id="rId24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638C734-75B3-4C15-A3DB-6B9AC078860A}">
          <p14:sldIdLst>
            <p14:sldId id="599"/>
            <p14:sldId id="908"/>
            <p14:sldId id="976"/>
            <p14:sldId id="977"/>
            <p14:sldId id="979"/>
            <p14:sldId id="980"/>
            <p14:sldId id="981"/>
            <p14:sldId id="982"/>
            <p14:sldId id="991"/>
            <p14:sldId id="992"/>
            <p14:sldId id="964"/>
            <p14:sldId id="993"/>
            <p14:sldId id="889"/>
            <p14:sldId id="874"/>
            <p14:sldId id="985"/>
            <p14:sldId id="9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CC"/>
    <a:srgbClr val="B28A1A"/>
    <a:srgbClr val="F1DCA1"/>
    <a:srgbClr val="A50021"/>
    <a:srgbClr val="6AB475"/>
    <a:srgbClr val="993300"/>
    <a:srgbClr val="203823"/>
    <a:srgbClr val="FFFFFF"/>
    <a:srgbClr val="FEF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291" autoAdjust="0"/>
  </p:normalViewPr>
  <p:slideViewPr>
    <p:cSldViewPr snapToGrid="0">
      <p:cViewPr varScale="1">
        <p:scale>
          <a:sx n="93" d="100"/>
          <a:sy n="93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0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51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05" y="9720514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EC2EEA38-4A5B-45C6-888B-320090764A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1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3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E7F1F28D-627E-46A3-B0E2-2E46C699DF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0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Ajouter figure de synthèse en arrière-fond</a:t>
            </a:r>
          </a:p>
        </p:txBody>
      </p:sp>
    </p:spTree>
    <p:extLst>
      <p:ext uri="{BB962C8B-B14F-4D97-AF65-F5344CB8AC3E}">
        <p14:creationId xmlns:p14="http://schemas.microsoft.com/office/powerpoint/2010/main" val="424194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CF2C2-42D7-4B65-92C5-B15EADDF277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69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CF2C2-42D7-4B65-92C5-B15EADDF277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7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CF2C2-42D7-4B65-92C5-B15EADDF277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2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CF2C2-42D7-4B65-92C5-B15EADDF277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2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5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2ADC-2832-4C29-8D6F-19AC44973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252D-F20E-468A-8E7C-C804EBFA45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FD9F-0ABC-422B-ACB7-4C8D70B5D4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2C21-3EBD-4AEF-A93D-AD4EFDDF64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FC3A-3DBC-468C-A7A2-2AA562C85B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3C9-98E2-4474-A2E3-B3CC95D213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066C-08A2-4F5E-B2EA-BEDC8C9E3A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9FE8-5722-47CB-954F-AB16AA9F83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C06C-A540-43E2-9B7C-B932FC00CB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ADF0-4160-47F1-AF3A-74979FF51A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E1F8-7076-4501-A02A-DE674E027D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FEC3-559A-48BE-87B3-0901599BF2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ED247-7EB4-4B46-992A-77406CBC37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7F6E1"/>
            </a:gs>
            <a:gs pos="0">
              <a:srgbClr val="FFFF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44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4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4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fld id="{110FE7A8-8FB0-43DA-8BD1-1FC324B184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4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>
              <a:lumMod val="50000"/>
            </a:schemeClr>
          </a:solidFill>
          <a:effectLst/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3200">
          <a:solidFill>
            <a:schemeClr val="bg1">
              <a:lumMod val="50000"/>
            </a:schemeClr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>
              <a:lumMod val="50000"/>
            </a:schemeClr>
          </a:solidFill>
          <a:effectLst/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bg1">
              <a:lumMod val="50000"/>
            </a:schemeClr>
          </a:solidFill>
          <a:effectLst/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50000"/>
            </a:schemeClr>
          </a:solidFill>
          <a:effectLst/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bg1">
              <a:lumMod val="50000"/>
            </a:schemeClr>
          </a:solidFill>
          <a:effectLst/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c.ulg.ac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2007483"/>
            <a:ext cx="9144000" cy="16116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FEFDEB"/>
                </a:solidFill>
              </a:rPr>
              <a:t>What code(s) for the representation of </a:t>
            </a:r>
          </a:p>
          <a:p>
            <a:r>
              <a:rPr lang="en-US" sz="3200" dirty="0">
                <a:solidFill>
                  <a:srgbClr val="FEFDEB"/>
                </a:solidFill>
              </a:rPr>
              <a:t>serial order in verbal WM?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09726" y="4560368"/>
            <a:ext cx="3724547" cy="7537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/>
              </a:rPr>
              <a:t>Steve Majerus</a:t>
            </a:r>
          </a:p>
          <a:p>
            <a:pPr eaLnBrk="1" hangingPunct="1">
              <a:spcBef>
                <a:spcPts val="600"/>
              </a:spcBef>
            </a:pPr>
            <a:endParaRPr lang="en-GB" sz="1800" b="1" dirty="0">
              <a:solidFill>
                <a:srgbClr val="000000"/>
              </a:solidFill>
              <a:latin typeface="Calibri" panose="020F0502020204030204"/>
            </a:endParaRPr>
          </a:p>
          <a:p>
            <a:pPr eaLnBrk="1" hangingPunct="1">
              <a:spcBef>
                <a:spcPts val="600"/>
              </a:spcBef>
            </a:pPr>
            <a:r>
              <a:rPr lang="en-GB" sz="160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www.psyncog.uliege.be</a:t>
            </a:r>
            <a:endParaRPr lang="en-GB" sz="1600" dirty="0">
              <a:solidFill>
                <a:srgbClr val="000000"/>
              </a:solidFill>
              <a:latin typeface="Calibri" panose="020F0502020204030204"/>
            </a:endParaRPr>
          </a:p>
          <a:p>
            <a:pPr eaLnBrk="1" hangingPunct="1">
              <a:spcBef>
                <a:spcPts val="600"/>
              </a:spcBef>
            </a:pPr>
            <a:endParaRPr lang="en-GB" sz="16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8291" r="7628" b="11989"/>
          <a:stretch/>
        </p:blipFill>
        <p:spPr>
          <a:xfrm>
            <a:off x="187617" y="194164"/>
            <a:ext cx="2370546" cy="10825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D6CE63-A92C-8555-C9CD-4C60354D8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7" y="182181"/>
            <a:ext cx="3172159" cy="1094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8498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BE5C4D-C235-3ED7-9AEC-E3ADAC16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1" y="1436527"/>
            <a:ext cx="8197604" cy="398494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– </a:t>
            </a:r>
            <a:r>
              <a:rPr lang="en-US" sz="4000" i="1" dirty="0">
                <a:solidFill>
                  <a:srgbClr val="FEFDEB"/>
                </a:solidFill>
              </a:rPr>
              <a:t>Study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CBC388-5AA7-AF6A-7B87-D3C38D54FA4C}"/>
              </a:ext>
            </a:extLst>
          </p:cNvPr>
          <p:cNvSpPr txBox="1"/>
          <p:nvPr/>
        </p:nvSpPr>
        <p:spPr>
          <a:xfrm>
            <a:off x="5190246" y="4700162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regular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9088D4-9D55-6AE1-9F83-52F3E82D305B}"/>
              </a:ext>
            </a:extLst>
          </p:cNvPr>
          <p:cNvSpPr txBox="1"/>
          <p:nvPr/>
        </p:nvSpPr>
        <p:spPr>
          <a:xfrm>
            <a:off x="6552399" y="4700162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irregular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E2E90C-B296-AF1F-EFB1-638D63F4791B}"/>
              </a:ext>
            </a:extLst>
          </p:cNvPr>
          <p:cNvSpPr txBox="1"/>
          <p:nvPr/>
        </p:nvSpPr>
        <p:spPr>
          <a:xfrm>
            <a:off x="6647649" y="4946383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15A504-4DD5-C2F8-4188-9D44059DE675}"/>
              </a:ext>
            </a:extLst>
          </p:cNvPr>
          <p:cNvSpPr txBox="1"/>
          <p:nvPr/>
        </p:nvSpPr>
        <p:spPr>
          <a:xfrm>
            <a:off x="2570871" y="4700162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spatial - canonical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9A0E02-D45E-F5F2-126C-60F5E335E7A2}"/>
              </a:ext>
            </a:extLst>
          </p:cNvPr>
          <p:cNvSpPr txBox="1"/>
          <p:nvPr/>
        </p:nvSpPr>
        <p:spPr>
          <a:xfrm>
            <a:off x="3751391" y="4700162"/>
            <a:ext cx="1515557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spatial - 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noncanonical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9CA2F-59E9-2481-B3BE-229E158C3450}"/>
              </a:ext>
            </a:extLst>
          </p:cNvPr>
          <p:cNvSpPr/>
          <p:nvPr/>
        </p:nvSpPr>
        <p:spPr bwMode="auto">
          <a:xfrm>
            <a:off x="6647649" y="1436526"/>
            <a:ext cx="1266903" cy="3263635"/>
          </a:xfrm>
          <a:prstGeom prst="rect">
            <a:avLst/>
          </a:prstGeom>
          <a:solidFill>
            <a:srgbClr val="33CCCC">
              <a:alpha val="32157"/>
            </a:srgbClr>
          </a:solidFill>
          <a:ln w="9525" cap="flat" cmpd="sng" algn="ctr">
            <a:solidFill>
              <a:srgbClr val="FFFFFF">
                <a:alpha val="1803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AE7A18B0-5449-38A4-9675-751F119628D5}"/>
              </a:ext>
            </a:extLst>
          </p:cNvPr>
          <p:cNvSpPr txBox="1"/>
          <p:nvPr/>
        </p:nvSpPr>
        <p:spPr>
          <a:xfrm>
            <a:off x="6764842" y="5634044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0070C0"/>
                </a:solidFill>
                <a:latin typeface="Abadi" panose="020B0604020104020204" pitchFamily="34" charset="0"/>
              </a:rPr>
              <a:t>10 </a:t>
            </a:r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&gt; 5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E622026-83E1-01DD-C6DF-5E1FAB24A323}"/>
              </a:ext>
            </a:extLst>
          </p:cNvPr>
          <p:cNvSpPr txBox="1"/>
          <p:nvPr/>
        </p:nvSpPr>
        <p:spPr>
          <a:xfrm>
            <a:off x="2570871" y="5634044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459FD50-4E43-F925-7429-F77D63C37CA5}"/>
              </a:ext>
            </a:extLst>
          </p:cNvPr>
          <p:cNvSpPr txBox="1"/>
          <p:nvPr/>
        </p:nvSpPr>
        <p:spPr>
          <a:xfrm>
            <a:off x="3971876" y="5642771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B79D974-B2B3-F916-EB78-127173CC7A5C}"/>
              </a:ext>
            </a:extLst>
          </p:cNvPr>
          <p:cNvSpPr txBox="1"/>
          <p:nvPr/>
        </p:nvSpPr>
        <p:spPr>
          <a:xfrm>
            <a:off x="5368359" y="5642772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</p:txBody>
      </p:sp>
    </p:spTree>
    <p:extLst>
      <p:ext uri="{BB962C8B-B14F-4D97-AF65-F5344CB8AC3E}">
        <p14:creationId xmlns:p14="http://schemas.microsoft.com/office/powerpoint/2010/main" val="111853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173979D2-76B1-F0BB-F164-E3F77B7053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</a:t>
            </a:r>
            <a:r>
              <a:rPr lang="en-US" sz="4000" i="1" dirty="0">
                <a:solidFill>
                  <a:srgbClr val="FEFDEB"/>
                </a:solidFill>
              </a:rPr>
              <a:t>– Study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5BA8AE-919F-C446-AD8F-BB45CE9F9AA4}"/>
              </a:ext>
            </a:extLst>
          </p:cNvPr>
          <p:cNvSpPr/>
          <p:nvPr/>
        </p:nvSpPr>
        <p:spPr bwMode="auto">
          <a:xfrm>
            <a:off x="3708779" y="1175071"/>
            <a:ext cx="358254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B8EB0-1773-886D-935E-D1494993A554}"/>
              </a:ext>
            </a:extLst>
          </p:cNvPr>
          <p:cNvSpPr/>
          <p:nvPr/>
        </p:nvSpPr>
        <p:spPr bwMode="auto">
          <a:xfrm>
            <a:off x="4572000" y="1175071"/>
            <a:ext cx="358254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76EAF-8CF8-1BAA-B408-6F1E340D1449}"/>
              </a:ext>
            </a:extLst>
          </p:cNvPr>
          <p:cNvSpPr/>
          <p:nvPr/>
        </p:nvSpPr>
        <p:spPr bwMode="auto">
          <a:xfrm>
            <a:off x="2634673" y="1175657"/>
            <a:ext cx="358254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C6C02-C0F6-8645-46FC-9299F2045ABE}"/>
              </a:ext>
            </a:extLst>
          </p:cNvPr>
          <p:cNvSpPr/>
          <p:nvPr/>
        </p:nvSpPr>
        <p:spPr bwMode="auto">
          <a:xfrm>
            <a:off x="2059161" y="1188706"/>
            <a:ext cx="358254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E6A0CC-AE24-DA55-B5DE-E9615FEE5E4C}"/>
              </a:ext>
            </a:extLst>
          </p:cNvPr>
          <p:cNvSpPr/>
          <p:nvPr/>
        </p:nvSpPr>
        <p:spPr bwMode="auto">
          <a:xfrm>
            <a:off x="2992927" y="4622371"/>
            <a:ext cx="358254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48BD472A-3E1D-C376-2E3E-4B7D86FC2165}"/>
              </a:ext>
            </a:extLst>
          </p:cNvPr>
          <p:cNvSpPr txBox="1"/>
          <p:nvPr/>
        </p:nvSpPr>
        <p:spPr>
          <a:xfrm>
            <a:off x="226186" y="5284891"/>
            <a:ext cx="4059374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Spatial &amp; temporal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localizers</a:t>
            </a:r>
            <a:endParaRPr lang="fr-BE" altLang="zh-CN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Neural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prediction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  of serial position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N=29 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691C24E-D576-59F9-C294-8383979D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5" t="64088" r="58405" b="13813"/>
          <a:stretch/>
        </p:blipFill>
        <p:spPr>
          <a:xfrm>
            <a:off x="5414996" y="1123331"/>
            <a:ext cx="3646968" cy="161386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D0BD29D-795C-BE32-20A8-8C7C49667271}"/>
              </a:ext>
            </a:extLst>
          </p:cNvPr>
          <p:cNvGrpSpPr/>
          <p:nvPr/>
        </p:nvGrpSpPr>
        <p:grpSpPr>
          <a:xfrm>
            <a:off x="257051" y="1123331"/>
            <a:ext cx="3830207" cy="3949356"/>
            <a:chOff x="1035586" y="1198462"/>
            <a:chExt cx="3373562" cy="361411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10D96AD-94C2-82D4-D001-B92DDBC0E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50" t="14316" r="66666" b="36194"/>
            <a:stretch/>
          </p:blipFill>
          <p:spPr>
            <a:xfrm>
              <a:off x="1035586" y="1198462"/>
              <a:ext cx="3373562" cy="3614111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591CD9-A9E4-A003-1B5A-85BCC3DA40A3}"/>
                </a:ext>
              </a:extLst>
            </p:cNvPr>
            <p:cNvSpPr/>
            <p:nvPr/>
          </p:nvSpPr>
          <p:spPr bwMode="auto">
            <a:xfrm>
              <a:off x="3593805" y="1198462"/>
              <a:ext cx="815343" cy="1933141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B4BDD6-4693-C4FE-9A0F-6D889FDBFDAF}"/>
              </a:ext>
            </a:extLst>
          </p:cNvPr>
          <p:cNvCxnSpPr/>
          <p:nvPr/>
        </p:nvCxnSpPr>
        <p:spPr bwMode="auto">
          <a:xfrm>
            <a:off x="4285560" y="4182627"/>
            <a:ext cx="96948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7E44A-7A1C-370C-991C-78A9F5480B3E}"/>
              </a:ext>
            </a:extLst>
          </p:cNvPr>
          <p:cNvSpPr/>
          <p:nvPr/>
        </p:nvSpPr>
        <p:spPr bwMode="auto">
          <a:xfrm>
            <a:off x="894063" y="1132821"/>
            <a:ext cx="2282009" cy="4394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946C7E-1B08-03AA-BF7D-AD9EF618D472}"/>
              </a:ext>
            </a:extLst>
          </p:cNvPr>
          <p:cNvSpPr/>
          <p:nvPr/>
        </p:nvSpPr>
        <p:spPr bwMode="auto">
          <a:xfrm>
            <a:off x="1058621" y="1234425"/>
            <a:ext cx="2461671" cy="4394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Serial </a:t>
            </a:r>
            <a:r>
              <a:rPr kumimoji="0" lang="fr-BE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kumimoji="0" lang="fr-B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probe recognition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E60249-812D-F6D8-6AAE-0E82EEC618EC}"/>
              </a:ext>
            </a:extLst>
          </p:cNvPr>
          <p:cNvSpPr/>
          <p:nvPr/>
        </p:nvSpPr>
        <p:spPr bwMode="auto">
          <a:xfrm>
            <a:off x="1451950" y="1484265"/>
            <a:ext cx="2282009" cy="4394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E0E88B-6072-B41F-F075-BA26D1E7192F}"/>
              </a:ext>
            </a:extLst>
          </p:cNvPr>
          <p:cNvSpPr/>
          <p:nvPr/>
        </p:nvSpPr>
        <p:spPr bwMode="auto">
          <a:xfrm>
            <a:off x="6080571" y="1175071"/>
            <a:ext cx="2567670" cy="54002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kumimoji="0" lang="fr-BE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localizer</a:t>
            </a:r>
            <a:r>
              <a:rPr kumimoji="0" lang="fr-B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Dot </a:t>
            </a:r>
            <a:r>
              <a:rPr kumimoji="0" lang="fr-BE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endParaRPr kumimoji="0" lang="fr-BE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A135FF1-15DC-5A9F-4C4C-D5439D3B1B83}"/>
              </a:ext>
            </a:extLst>
          </p:cNvPr>
          <p:cNvGrpSpPr/>
          <p:nvPr/>
        </p:nvGrpSpPr>
        <p:grpSpPr>
          <a:xfrm>
            <a:off x="5802933" y="3023630"/>
            <a:ext cx="2871093" cy="3197482"/>
            <a:chOff x="5416862" y="2944351"/>
            <a:chExt cx="2871093" cy="3197482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BFF3185-C6E9-85FF-A8C0-FD7AF2E5369D}"/>
                </a:ext>
              </a:extLst>
            </p:cNvPr>
            <p:cNvGrpSpPr/>
            <p:nvPr/>
          </p:nvGrpSpPr>
          <p:grpSpPr>
            <a:xfrm>
              <a:off x="5416862" y="2944351"/>
              <a:ext cx="2871093" cy="3197482"/>
              <a:chOff x="5884969" y="3246725"/>
              <a:chExt cx="2871093" cy="319748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4533E94-4420-7839-69CD-8A1D9230B2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817" t="14317" r="50069" b="41898"/>
              <a:stretch/>
            </p:blipFill>
            <p:spPr>
              <a:xfrm>
                <a:off x="5884969" y="3246725"/>
                <a:ext cx="2871093" cy="3197482"/>
              </a:xfrm>
              <a:prstGeom prst="rect">
                <a:avLst/>
              </a:prstGeom>
              <a:ln w="28575">
                <a:solidFill>
                  <a:srgbClr val="000000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15AFEB-EF33-2A92-63CD-0C75055996FF}"/>
                  </a:ext>
                </a:extLst>
              </p:cNvPr>
              <p:cNvSpPr/>
              <p:nvPr/>
            </p:nvSpPr>
            <p:spPr bwMode="auto">
              <a:xfrm>
                <a:off x="5884969" y="5479173"/>
                <a:ext cx="685952" cy="965034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AE4558-4ABE-C33E-785B-0584695165EF}"/>
                </a:ext>
              </a:extLst>
            </p:cNvPr>
            <p:cNvSpPr/>
            <p:nvPr/>
          </p:nvSpPr>
          <p:spPr bwMode="auto">
            <a:xfrm>
              <a:off x="5485366" y="2947794"/>
              <a:ext cx="2769140" cy="81654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Temporal </a:t>
              </a:r>
              <a:r>
                <a:rPr kumimoji="0" lang="fr-BE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localizer</a:t>
              </a:r>
              <a:r>
                <a:rPr kumimoji="0" lang="fr-BE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fr-B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Tone </a:t>
              </a:r>
              <a:r>
                <a:rPr kumimoji="0" lang="fr-BE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  <a:endParaRPr kumimoji="0" lang="fr-BE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16562C6-AD9A-3927-DAF9-CEFA0073E853}"/>
              </a:ext>
            </a:extLst>
          </p:cNvPr>
          <p:cNvCxnSpPr/>
          <p:nvPr/>
        </p:nvCxnSpPr>
        <p:spPr bwMode="auto">
          <a:xfrm>
            <a:off x="4285560" y="1894544"/>
            <a:ext cx="96948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86174654-55B6-4D2B-D5DC-D2D30889F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8" t="61091" b="4606"/>
          <a:stretch/>
        </p:blipFill>
        <p:spPr>
          <a:xfrm>
            <a:off x="4247210" y="2489564"/>
            <a:ext cx="1046645" cy="1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E62F964-DF72-8E1A-AE5F-A24E327B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9" y="905457"/>
            <a:ext cx="5741581" cy="595254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73979D2-76B1-F0BB-F164-E3F77B7053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</a:t>
            </a:r>
            <a:r>
              <a:rPr lang="en-US" sz="4000" i="1" dirty="0">
                <a:solidFill>
                  <a:srgbClr val="FEFDEB"/>
                </a:solidFill>
              </a:rPr>
              <a:t>– Study 4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6D320897-3ECE-5E38-1656-AC465E508A9F}"/>
              </a:ext>
            </a:extLst>
          </p:cNvPr>
          <p:cNvSpPr txBox="1"/>
          <p:nvPr/>
        </p:nvSpPr>
        <p:spPr>
          <a:xfrm>
            <a:off x="96976" y="5102442"/>
            <a:ext cx="3123469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Robust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prediction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of serial position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during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encoding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by temporal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localizer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735A98-5335-CBBA-D2DF-90040AF7B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" y="1001212"/>
            <a:ext cx="1030660" cy="1198055"/>
          </a:xfrm>
          <a:prstGeom prst="rect">
            <a:avLst/>
          </a:prstGeom>
        </p:spPr>
      </p:pic>
      <p:sp>
        <p:nvSpPr>
          <p:cNvPr id="14" name="ZoneTexte 3">
            <a:extLst>
              <a:ext uri="{FF2B5EF4-FFF2-40B4-BE49-F238E27FC236}">
                <a16:creationId xmlns:a16="http://schemas.microsoft.com/office/drawing/2014/main" id="{A5422317-5ACD-6345-3C10-3C5C200F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519" y="1937657"/>
            <a:ext cx="21709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Attout et al., </a:t>
            </a:r>
            <a:r>
              <a:rPr lang="fr-BE" altLang="fr-F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submitted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6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17223" y="1610225"/>
            <a:ext cx="8309554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sz="2600" dirty="0"/>
              <a:t>Limited, </a:t>
            </a:r>
            <a:r>
              <a:rPr lang="fr-BE" sz="2600" dirty="0" err="1"/>
              <a:t>task-dependent</a:t>
            </a:r>
            <a:r>
              <a:rPr lang="fr-BE" sz="2600" dirty="0"/>
              <a:t> </a:t>
            </a:r>
            <a:r>
              <a:rPr lang="fr-BE" sz="2600" dirty="0" err="1"/>
              <a:t>evidence</a:t>
            </a:r>
            <a:r>
              <a:rPr lang="fr-BE" sz="2600" dirty="0"/>
              <a:t> for spatial codes</a:t>
            </a:r>
          </a:p>
          <a:p>
            <a:pPr>
              <a:spcAft>
                <a:spcPts val="1200"/>
              </a:spcAft>
            </a:pPr>
            <a:r>
              <a:rPr lang="fr-BE" sz="2600" dirty="0"/>
              <a:t>Evidence for temporal codes, </a:t>
            </a:r>
            <a:r>
              <a:rPr lang="fr-BE" sz="2600" dirty="0" err="1"/>
              <a:t>during</a:t>
            </a:r>
            <a:r>
              <a:rPr lang="fr-BE" sz="2600" dirty="0"/>
              <a:t> WM </a:t>
            </a:r>
            <a:r>
              <a:rPr lang="fr-BE" sz="2600" dirty="0" err="1"/>
              <a:t>encoding</a:t>
            </a:r>
            <a:endParaRPr lang="fr-BE" sz="2600" dirty="0"/>
          </a:p>
          <a:p>
            <a:pPr>
              <a:spcAft>
                <a:spcPts val="1200"/>
              </a:spcAft>
            </a:pPr>
            <a:r>
              <a:rPr lang="fr-BE" sz="2600" dirty="0"/>
              <a:t>Evidence for </a:t>
            </a:r>
            <a:r>
              <a:rPr lang="fr-BE" sz="2600" dirty="0" err="1"/>
              <a:t>other</a:t>
            </a:r>
            <a:r>
              <a:rPr lang="fr-BE" sz="2600" dirty="0"/>
              <a:t> types of codes</a:t>
            </a:r>
          </a:p>
          <a:p>
            <a:pPr lvl="1">
              <a:spcAft>
                <a:spcPts val="1200"/>
              </a:spcAft>
            </a:pPr>
            <a:r>
              <a:rPr lang="fr-BE" sz="2200" dirty="0"/>
              <a:t>activation patterns </a:t>
            </a:r>
            <a:r>
              <a:rPr lang="fr-BE" sz="2200" dirty="0" err="1"/>
              <a:t>supporting</a:t>
            </a:r>
            <a:r>
              <a:rPr lang="fr-BE" sz="2200" dirty="0"/>
              <a:t> </a:t>
            </a:r>
            <a:r>
              <a:rPr lang="fr-BE" sz="2200" dirty="0" err="1"/>
              <a:t>bound</a:t>
            </a:r>
            <a:r>
              <a:rPr lang="fr-BE" sz="2200" dirty="0"/>
              <a:t> item-</a:t>
            </a:r>
            <a:r>
              <a:rPr lang="fr-BE" sz="2200" dirty="0" err="1"/>
              <a:t>order</a:t>
            </a:r>
            <a:r>
              <a:rPr lang="fr-BE" sz="2200" dirty="0"/>
              <a:t> </a:t>
            </a:r>
            <a:r>
              <a:rPr lang="fr-BE" sz="2200" dirty="0" err="1"/>
              <a:t>representations</a:t>
            </a:r>
            <a:r>
              <a:rPr lang="fr-BE" sz="2200" dirty="0"/>
              <a:t> </a:t>
            </a:r>
            <a:r>
              <a:rPr lang="fr-BE" sz="1400" i="1" dirty="0"/>
              <a:t>(</a:t>
            </a:r>
            <a:r>
              <a:rPr lang="fr-BE" sz="1400" i="1" dirty="0" err="1"/>
              <a:t>Botvinick</a:t>
            </a:r>
            <a:r>
              <a:rPr lang="fr-BE" sz="1400" i="1" dirty="0"/>
              <a:t> &amp; </a:t>
            </a:r>
            <a:r>
              <a:rPr lang="fr-BE" sz="1400" i="1" dirty="0" err="1"/>
              <a:t>Plaut</a:t>
            </a:r>
            <a:r>
              <a:rPr lang="fr-BE" sz="1400" i="1" dirty="0"/>
              <a:t>, 2006; Xie et al., 2022) </a:t>
            </a:r>
          </a:p>
          <a:p>
            <a:pPr lvl="1">
              <a:spcAft>
                <a:spcPts val="1200"/>
              </a:spcAft>
            </a:pPr>
            <a:r>
              <a:rPr lang="fr-BE" sz="2200" dirty="0" err="1"/>
              <a:t>linguistic</a:t>
            </a:r>
            <a:r>
              <a:rPr lang="fr-BE" sz="2200" dirty="0"/>
              <a:t> </a:t>
            </a:r>
            <a:r>
              <a:rPr lang="fr-BE" sz="1400" i="1" dirty="0"/>
              <a:t>(Poster 27 – Hong Xiao et al.)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9AB98D-92E2-5BA5-D704-FD285399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743"/>
            <a:ext cx="9144000" cy="9851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rgbClr val="FDFEE8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812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34879" y="1382900"/>
            <a:ext cx="2662518" cy="1143000"/>
          </a:xfrm>
        </p:spPr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0C5941-47A9-7B81-A56D-E24E1688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1" y="5358959"/>
            <a:ext cx="3345648" cy="1053879"/>
          </a:xfrm>
          <a:prstGeom prst="rect">
            <a:avLst/>
          </a:prstGeom>
        </p:spPr>
      </p:pic>
      <p:pic>
        <p:nvPicPr>
          <p:cNvPr id="6" name="Picture 7" descr="C:\Documents and Settings\Administrateur\Bureau\FNRS\Bmp-Tif\fnrs.bmp">
            <a:extLst>
              <a:ext uri="{FF2B5EF4-FFF2-40B4-BE49-F238E27FC236}">
                <a16:creationId xmlns:a16="http://schemas.microsoft.com/office/drawing/2014/main" id="{C747173D-4484-395E-CE54-37882788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81" y="5581651"/>
            <a:ext cx="1742504" cy="60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538903-412C-6F21-BC72-1B68E0CE9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" y="2051826"/>
            <a:ext cx="1030660" cy="11980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5EB7C0-FE99-579F-8658-9512DB750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85" y="3168640"/>
            <a:ext cx="1072090" cy="1243333"/>
          </a:xfrm>
          <a:prstGeom prst="rect">
            <a:avLst/>
          </a:prstGeom>
        </p:spPr>
      </p:pic>
      <p:pic>
        <p:nvPicPr>
          <p:cNvPr id="7" name="Image 6" descr="Une image contenant Visage humain, personne, habits, Menton&#10;&#10;Description générée automatiquement">
            <a:extLst>
              <a:ext uri="{FF2B5EF4-FFF2-40B4-BE49-F238E27FC236}">
                <a16:creationId xmlns:a16="http://schemas.microsoft.com/office/drawing/2014/main" id="{789966A9-9DAC-58A3-5925-6884EFE1DD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41" y="421941"/>
            <a:ext cx="1072089" cy="1381346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B99D883E-A4DF-E82F-F168-2E8F38007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75" y="3298195"/>
            <a:ext cx="13786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pPr algn="ctr"/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Lucie Attout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BBDE0FF4-0A79-785A-6D47-8E550BBC9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75" y="1851601"/>
            <a:ext cx="13786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pPr algn="ctr"/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Hong Xiao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E111D43B-9B93-0E19-F302-51E631FC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920" y="4454857"/>
            <a:ext cx="13786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pPr algn="ctr"/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Benjamin Kowialiewski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717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– </a:t>
            </a:r>
            <a:r>
              <a:rPr lang="en-US" sz="4000" i="1" dirty="0">
                <a:solidFill>
                  <a:srgbClr val="FEFDEB"/>
                </a:solidFill>
              </a:rPr>
              <a:t>Study 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C439EC-998D-9FBD-C5D9-6CCA2FFB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03312"/>
            <a:ext cx="6720840" cy="542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1ADE697-F613-B5F6-EEDB-25459D28B15E}"/>
              </a:ext>
            </a:extLst>
          </p:cNvPr>
          <p:cNvSpPr txBox="1"/>
          <p:nvPr/>
        </p:nvSpPr>
        <p:spPr>
          <a:xfrm>
            <a:off x="5714921" y="3908190"/>
            <a:ext cx="186730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dirty="0" err="1">
                <a:solidFill>
                  <a:srgbClr val="203823"/>
                </a:solidFill>
                <a:latin typeface="Aptos" panose="020B0004020202020204" pitchFamily="34" charset="0"/>
              </a:rPr>
              <a:t>regular</a:t>
            </a:r>
            <a:endParaRPr lang="fr-BE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C39B28-868D-391B-7DB5-3ED9C016AA72}"/>
              </a:ext>
            </a:extLst>
          </p:cNvPr>
          <p:cNvSpPr txBox="1"/>
          <p:nvPr/>
        </p:nvSpPr>
        <p:spPr>
          <a:xfrm>
            <a:off x="5714921" y="4613812"/>
            <a:ext cx="186730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dirty="0" err="1">
                <a:solidFill>
                  <a:srgbClr val="203823"/>
                </a:solidFill>
                <a:latin typeface="Aptos" panose="020B0004020202020204" pitchFamily="34" charset="0"/>
              </a:rPr>
              <a:t>irregular</a:t>
            </a:r>
            <a:endParaRPr lang="fr-BE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FEED7C-3F46-33BE-7388-A76657ECA26C}"/>
              </a:ext>
            </a:extLst>
          </p:cNvPr>
          <p:cNvSpPr txBox="1"/>
          <p:nvPr/>
        </p:nvSpPr>
        <p:spPr>
          <a:xfrm>
            <a:off x="5714920" y="5471059"/>
            <a:ext cx="186730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Spatial - canonical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59947E-63D9-912F-FBD1-9B3326E32784}"/>
              </a:ext>
            </a:extLst>
          </p:cNvPr>
          <p:cNvSpPr txBox="1"/>
          <p:nvPr/>
        </p:nvSpPr>
        <p:spPr>
          <a:xfrm>
            <a:off x="5714920" y="6122023"/>
            <a:ext cx="186730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Spatial – non-canonical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D7C671-568D-1E92-E518-CA40DCC12A21}"/>
              </a:ext>
            </a:extLst>
          </p:cNvPr>
          <p:cNvSpPr txBox="1"/>
          <p:nvPr/>
        </p:nvSpPr>
        <p:spPr>
          <a:xfrm>
            <a:off x="2224639" y="4219229"/>
            <a:ext cx="1867301" cy="307777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500ms</a:t>
            </a:r>
          </a:p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250-750ms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9355EA-FD8E-6C56-3831-29B28F806BB0}"/>
              </a:ext>
            </a:extLst>
          </p:cNvPr>
          <p:cNvSpPr txBox="1"/>
          <p:nvPr/>
        </p:nvSpPr>
        <p:spPr>
          <a:xfrm>
            <a:off x="1641932" y="5748058"/>
            <a:ext cx="2619291" cy="246221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endParaRPr lang="fr-BE" sz="600" dirty="0">
              <a:solidFill>
                <a:srgbClr val="203823"/>
              </a:solidFill>
              <a:latin typeface="Aptos" panose="020B0004020202020204" pitchFamily="34" charset="0"/>
            </a:endParaRPr>
          </a:p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250-750ms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907A0E04-0117-E66F-5D72-ECC77EF3F335}"/>
              </a:ext>
            </a:extLst>
          </p:cNvPr>
          <p:cNvSpPr txBox="1"/>
          <p:nvPr/>
        </p:nvSpPr>
        <p:spPr>
          <a:xfrm>
            <a:off x="7712083" y="1082551"/>
            <a:ext cx="3736685" cy="308731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</a:t>
            </a:r>
            <a:r>
              <a:rPr lang="fr-BE" sz="2000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3.1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94DEFF3-37E9-10CC-A1AC-5EC49BD4297B}"/>
              </a:ext>
            </a:extLst>
          </p:cNvPr>
          <p:cNvSpPr txBox="1"/>
          <p:nvPr/>
        </p:nvSpPr>
        <p:spPr>
          <a:xfrm flipH="1">
            <a:off x="8142973" y="2271118"/>
            <a:ext cx="825542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N=45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29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2C2DC8-36F8-9307-EAA4-AFEE6AF1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79" y="1309878"/>
            <a:ext cx="7986455" cy="387350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– </a:t>
            </a:r>
            <a:r>
              <a:rPr lang="en-US" sz="4000" i="1" dirty="0">
                <a:solidFill>
                  <a:srgbClr val="FEFDEB"/>
                </a:solidFill>
              </a:rPr>
              <a:t>Study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CBC388-5AA7-AF6A-7B87-D3C38D54FA4C}"/>
              </a:ext>
            </a:extLst>
          </p:cNvPr>
          <p:cNvSpPr txBox="1"/>
          <p:nvPr/>
        </p:nvSpPr>
        <p:spPr>
          <a:xfrm>
            <a:off x="5309777" y="4530760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regular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9088D4-9D55-6AE1-9F83-52F3E82D305B}"/>
              </a:ext>
            </a:extLst>
          </p:cNvPr>
          <p:cNvSpPr txBox="1"/>
          <p:nvPr/>
        </p:nvSpPr>
        <p:spPr>
          <a:xfrm>
            <a:off x="6671930" y="4530760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irregular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E2E90C-B296-AF1F-EFB1-638D63F4791B}"/>
              </a:ext>
            </a:extLst>
          </p:cNvPr>
          <p:cNvSpPr txBox="1"/>
          <p:nvPr/>
        </p:nvSpPr>
        <p:spPr>
          <a:xfrm>
            <a:off x="6767180" y="4776981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15A504-4DD5-C2F8-4188-9D44059DE675}"/>
              </a:ext>
            </a:extLst>
          </p:cNvPr>
          <p:cNvSpPr txBox="1"/>
          <p:nvPr/>
        </p:nvSpPr>
        <p:spPr>
          <a:xfrm>
            <a:off x="2690402" y="4530760"/>
            <a:ext cx="136215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spatial - canonical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9A0E02-D45E-F5F2-126C-60F5E335E7A2}"/>
              </a:ext>
            </a:extLst>
          </p:cNvPr>
          <p:cNvSpPr txBox="1"/>
          <p:nvPr/>
        </p:nvSpPr>
        <p:spPr>
          <a:xfrm>
            <a:off x="3870922" y="4530760"/>
            <a:ext cx="1515557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spatial -  </a:t>
            </a:r>
            <a:r>
              <a:rPr lang="fr-BE" sz="1000" dirty="0" err="1">
                <a:solidFill>
                  <a:srgbClr val="203823"/>
                </a:solidFill>
                <a:latin typeface="Aptos" panose="020B0004020202020204" pitchFamily="34" charset="0"/>
              </a:rPr>
              <a:t>noncanonical</a:t>
            </a:r>
            <a:endParaRPr lang="fr-BE" sz="1000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BF422B-CBCD-B5C0-5545-1EF1292A5AE9}"/>
              </a:ext>
            </a:extLst>
          </p:cNvPr>
          <p:cNvSpPr txBox="1"/>
          <p:nvPr/>
        </p:nvSpPr>
        <p:spPr>
          <a:xfrm>
            <a:off x="741179" y="916179"/>
            <a:ext cx="1044426" cy="80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67966-FF9C-C39D-D31E-983FCDFF6F00}"/>
              </a:ext>
            </a:extLst>
          </p:cNvPr>
          <p:cNvSpPr/>
          <p:nvPr/>
        </p:nvSpPr>
        <p:spPr bwMode="auto">
          <a:xfrm>
            <a:off x="6610101" y="1284477"/>
            <a:ext cx="1266903" cy="3246283"/>
          </a:xfrm>
          <a:prstGeom prst="rect">
            <a:avLst/>
          </a:prstGeom>
          <a:solidFill>
            <a:srgbClr val="33CCCC">
              <a:alpha val="32157"/>
            </a:srgbClr>
          </a:solidFill>
          <a:ln w="9525" cap="flat" cmpd="sng" algn="ctr">
            <a:solidFill>
              <a:srgbClr val="FFFFFF">
                <a:alpha val="1803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5ADF6-6AAA-F409-72A5-94E9EC3268E7}"/>
              </a:ext>
            </a:extLst>
          </p:cNvPr>
          <p:cNvSpPr/>
          <p:nvPr/>
        </p:nvSpPr>
        <p:spPr bwMode="auto">
          <a:xfrm>
            <a:off x="2585471" y="1297178"/>
            <a:ext cx="1266903" cy="3246283"/>
          </a:xfrm>
          <a:prstGeom prst="rect">
            <a:avLst/>
          </a:prstGeom>
          <a:solidFill>
            <a:srgbClr val="33CCCC">
              <a:alpha val="32157"/>
            </a:srgbClr>
          </a:solidFill>
          <a:ln w="9525" cap="flat" cmpd="sng" algn="ctr">
            <a:solidFill>
              <a:srgbClr val="FFFFFF">
                <a:alpha val="1803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64908E1-89AC-5AA8-AAFB-E2C22B34D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9" y="5548122"/>
            <a:ext cx="1030660" cy="1198055"/>
          </a:xfrm>
          <a:prstGeom prst="rect">
            <a:avLst/>
          </a:prstGeom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FCBAAD61-ED90-4505-BE41-E28DF69BF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392" y="6484567"/>
            <a:ext cx="21709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Attout et al., in </a:t>
            </a:r>
            <a:r>
              <a:rPr lang="fr-BE" altLang="fr-F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preparation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BDB83C0-C75D-1B2C-2A6A-4DE6073F54CD}"/>
              </a:ext>
            </a:extLst>
          </p:cNvPr>
          <p:cNvSpPr txBox="1"/>
          <p:nvPr/>
        </p:nvSpPr>
        <p:spPr>
          <a:xfrm>
            <a:off x="6763784" y="5275711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0070C0"/>
                </a:solidFill>
                <a:latin typeface="Abadi" panose="020B0604020104020204" pitchFamily="34" charset="0"/>
              </a:rPr>
              <a:t>10 </a:t>
            </a:r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&gt; 40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EDD7239-D1BF-1EBD-55D2-9A36860F0E82}"/>
              </a:ext>
            </a:extLst>
          </p:cNvPr>
          <p:cNvSpPr txBox="1"/>
          <p:nvPr/>
        </p:nvSpPr>
        <p:spPr>
          <a:xfrm>
            <a:off x="2588991" y="5275711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0070C0"/>
                </a:solidFill>
                <a:latin typeface="Abadi" panose="020B0604020104020204" pitchFamily="34" charset="0"/>
              </a:rPr>
              <a:t>10 </a:t>
            </a:r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&gt; 40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38F8545-7671-3805-DF46-F3BC84AFE5F1}"/>
              </a:ext>
            </a:extLst>
          </p:cNvPr>
          <p:cNvSpPr txBox="1"/>
          <p:nvPr/>
        </p:nvSpPr>
        <p:spPr>
          <a:xfrm>
            <a:off x="3989996" y="5284438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6FE5509-B268-E62E-3E22-658B8D7844EB}"/>
              </a:ext>
            </a:extLst>
          </p:cNvPr>
          <p:cNvSpPr txBox="1"/>
          <p:nvPr/>
        </p:nvSpPr>
        <p:spPr>
          <a:xfrm>
            <a:off x="5386479" y="5284439"/>
            <a:ext cx="133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</p:txBody>
      </p:sp>
    </p:spTree>
    <p:extLst>
      <p:ext uri="{BB962C8B-B14F-4D97-AF65-F5344CB8AC3E}">
        <p14:creationId xmlns:p14="http://schemas.microsoft.com/office/powerpoint/2010/main" val="328524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8054" y="1238309"/>
            <a:ext cx="5487637" cy="4130675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fr-BE" sz="2400" dirty="0">
                <a:solidFill>
                  <a:srgbClr val="000000"/>
                </a:solidFill>
              </a:rPr>
              <a:t>Dynamic </a:t>
            </a:r>
            <a:r>
              <a:rPr lang="fr-BE" sz="2400" dirty="0" err="1">
                <a:solidFill>
                  <a:srgbClr val="000000"/>
                </a:solidFill>
              </a:rPr>
              <a:t>contextual</a:t>
            </a:r>
            <a:r>
              <a:rPr lang="fr-BE" sz="2400" dirty="0">
                <a:solidFill>
                  <a:srgbClr val="000000"/>
                </a:solidFill>
              </a:rPr>
              <a:t>/temporal codes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fr-BE" sz="1400" i="1" dirty="0">
                <a:solidFill>
                  <a:srgbClr val="000000"/>
                </a:solidFill>
              </a:rPr>
              <a:t>Burgess &amp; Hitch, 1992, 1999, 2006; Brown et al., 2000; Hartley et al., 2016; </a:t>
            </a:r>
            <a:r>
              <a:rPr lang="fr-BE" sz="1400" dirty="0">
                <a:solidFill>
                  <a:srgbClr val="000000"/>
                </a:solidFill>
              </a:rPr>
              <a:t>Logan &amp; Cox, 2023; </a:t>
            </a:r>
            <a:r>
              <a:rPr lang="fr-BE" sz="1400" dirty="0" err="1">
                <a:solidFill>
                  <a:srgbClr val="000000"/>
                </a:solidFill>
              </a:rPr>
              <a:t>Oberauer</a:t>
            </a:r>
            <a:r>
              <a:rPr lang="fr-BE" sz="1400" dirty="0">
                <a:solidFill>
                  <a:srgbClr val="000000"/>
                </a:solidFill>
              </a:rPr>
              <a:t>, 2018 …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endParaRPr lang="fr-BE" sz="1400" i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endParaRPr lang="fr-BE" sz="400" i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fr-BE" sz="2400" dirty="0">
                <a:solidFill>
                  <a:srgbClr val="000000"/>
                </a:solidFill>
              </a:rPr>
              <a:t>Long-</a:t>
            </a:r>
            <a:r>
              <a:rPr lang="fr-BE" sz="2400" dirty="0" err="1">
                <a:solidFill>
                  <a:srgbClr val="000000"/>
                </a:solidFill>
              </a:rPr>
              <a:t>term</a:t>
            </a:r>
            <a:r>
              <a:rPr lang="fr-BE" sz="2400" dirty="0">
                <a:solidFill>
                  <a:srgbClr val="000000"/>
                </a:solidFill>
              </a:rPr>
              <a:t> spatial codes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fr-BE" sz="1400" i="1" dirty="0" err="1">
                <a:solidFill>
                  <a:srgbClr val="000000"/>
                </a:solidFill>
              </a:rPr>
              <a:t>Abrahamse</a:t>
            </a:r>
            <a:r>
              <a:rPr lang="fr-BE" sz="1400" i="1" dirty="0">
                <a:solidFill>
                  <a:srgbClr val="000000"/>
                </a:solidFill>
              </a:rPr>
              <a:t> et al., 2013; Guida &amp; </a:t>
            </a:r>
            <a:r>
              <a:rPr lang="fr-BE" sz="1400" i="1" dirty="0" err="1">
                <a:solidFill>
                  <a:srgbClr val="000000"/>
                </a:solidFill>
              </a:rPr>
              <a:t>Campitelli</a:t>
            </a:r>
            <a:r>
              <a:rPr lang="fr-BE" sz="1400" i="1" dirty="0">
                <a:solidFill>
                  <a:srgbClr val="000000"/>
                </a:solidFill>
              </a:rPr>
              <a:t>, 2019; Fischer-Baum &amp; Benjamin, 2014, Van </a:t>
            </a:r>
            <a:r>
              <a:rPr lang="fr-BE" sz="1400" i="1" dirty="0" err="1">
                <a:solidFill>
                  <a:srgbClr val="000000"/>
                </a:solidFill>
              </a:rPr>
              <a:t>Dijck</a:t>
            </a:r>
            <a:r>
              <a:rPr lang="fr-BE" sz="1400" i="1" dirty="0">
                <a:solidFill>
                  <a:srgbClr val="000000"/>
                </a:solidFill>
              </a:rPr>
              <a:t> &amp; Fias, 2011; …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BB91C2-E349-C782-6E3C-29DE3C37D5B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432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Serial Order : Time vs. space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559359-0E2E-6EBD-8848-4AA28D053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7" t="19372" r="14792" b="42947"/>
          <a:stretch/>
        </p:blipFill>
        <p:spPr>
          <a:xfrm>
            <a:off x="5838562" y="1042642"/>
            <a:ext cx="3298447" cy="2272781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8A20AEC-6FC8-53D5-E826-2C5096C0FC99}"/>
              </a:ext>
            </a:extLst>
          </p:cNvPr>
          <p:cNvCxnSpPr>
            <a:cxnSpLocks/>
          </p:cNvCxnSpPr>
          <p:nvPr/>
        </p:nvCxnSpPr>
        <p:spPr bwMode="auto">
          <a:xfrm rot="10800000" flipH="1" flipV="1">
            <a:off x="5422941" y="2038781"/>
            <a:ext cx="3240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B31CEC6-1DF1-973D-26E1-4DC4D0CDC742}"/>
              </a:ext>
            </a:extLst>
          </p:cNvPr>
          <p:cNvSpPr txBox="1"/>
          <p:nvPr/>
        </p:nvSpPr>
        <p:spPr>
          <a:xfrm>
            <a:off x="5838562" y="5906812"/>
            <a:ext cx="258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Item1   Item2   Item3   Item4   Item5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790C9E1-526B-6C63-77A1-DFD6233925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78406" y="5502550"/>
            <a:ext cx="312822" cy="423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AB627CF-0430-4195-F3D4-632F450A467C}"/>
              </a:ext>
            </a:extLst>
          </p:cNvPr>
          <p:cNvCxnSpPr>
            <a:cxnSpLocks/>
          </p:cNvCxnSpPr>
          <p:nvPr/>
        </p:nvCxnSpPr>
        <p:spPr bwMode="auto">
          <a:xfrm flipV="1">
            <a:off x="8168681" y="5498804"/>
            <a:ext cx="314422" cy="427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DF16F69-D37E-CE68-41D9-12B64510D5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56086" y="5483300"/>
            <a:ext cx="152599" cy="442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91477F6-F27D-BFEE-2CD6-FE0ECFCF91B4}"/>
              </a:ext>
            </a:extLst>
          </p:cNvPr>
          <p:cNvCxnSpPr>
            <a:cxnSpLocks/>
          </p:cNvCxnSpPr>
          <p:nvPr/>
        </p:nvCxnSpPr>
        <p:spPr bwMode="auto">
          <a:xfrm flipV="1">
            <a:off x="7127896" y="5483301"/>
            <a:ext cx="0" cy="442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10905F8-A9E0-B393-3B86-CF9D12EE7F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07555" y="5483301"/>
            <a:ext cx="158469" cy="442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17CB43A3-33CC-96F3-DB41-B76D6D1D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3" y="4566877"/>
            <a:ext cx="4082298" cy="23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96458255-A25F-4320-3E99-C3D0B3078C74}"/>
              </a:ext>
            </a:extLst>
          </p:cNvPr>
          <p:cNvGrpSpPr/>
          <p:nvPr/>
        </p:nvGrpSpPr>
        <p:grpSpPr>
          <a:xfrm>
            <a:off x="5778406" y="5311933"/>
            <a:ext cx="2704699" cy="144000"/>
            <a:chOff x="6078353" y="5027502"/>
            <a:chExt cx="2704699" cy="144000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3A0BD8F3-802E-4ECC-F5CF-47B8C6677342}"/>
                </a:ext>
              </a:extLst>
            </p:cNvPr>
            <p:cNvCxnSpPr/>
            <p:nvPr/>
          </p:nvCxnSpPr>
          <p:spPr bwMode="auto">
            <a:xfrm>
              <a:off x="6078353" y="5099502"/>
              <a:ext cx="2704699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D0CE43D-E201-ABE1-DD1F-31E8630E89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8353" y="5027502"/>
              <a:ext cx="0" cy="14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6918E2F-6937-BFB3-1E21-AA4BBAB508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83050" y="5027502"/>
              <a:ext cx="0" cy="14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0595BBB-54E4-A03D-12F5-B33E388450B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261331" y="4189069"/>
            <a:ext cx="0" cy="3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014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0B4BE68-84AB-8054-1D97-AC5777B4090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1 - encoding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F45DAD31-F712-993C-F1F5-0D0C5B996AEA}"/>
              </a:ext>
            </a:extLst>
          </p:cNvPr>
          <p:cNvSpPr txBox="1"/>
          <p:nvPr/>
        </p:nvSpPr>
        <p:spPr>
          <a:xfrm>
            <a:off x="181923" y="4928550"/>
            <a:ext cx="6805391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Canonical (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 right) vs non-canonical (right 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)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encoding</a:t>
            </a:r>
            <a:endParaRPr lang="fr-BE" altLang="zh-CN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7 item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lists</a:t>
            </a:r>
            <a:endParaRPr lang="fr-BE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ISR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N=57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0" name="TextBox 78">
            <a:extLst>
              <a:ext uri="{FF2B5EF4-FFF2-40B4-BE49-F238E27FC236}">
                <a16:creationId xmlns:a16="http://schemas.microsoft.com/office/drawing/2014/main" id="{C03385CF-8FCA-10F7-6D35-BB6322CAF07E}"/>
              </a:ext>
            </a:extLst>
          </p:cNvPr>
          <p:cNvSpPr txBox="1"/>
          <p:nvPr/>
        </p:nvSpPr>
        <p:spPr>
          <a:xfrm>
            <a:off x="1833340" y="1981552"/>
            <a:ext cx="21268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Left-to-right 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p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resentation</a:t>
            </a:r>
          </a:p>
        </p:txBody>
      </p:sp>
      <p:sp>
        <p:nvSpPr>
          <p:cNvPr id="41" name="TextBox 79">
            <a:extLst>
              <a:ext uri="{FF2B5EF4-FFF2-40B4-BE49-F238E27FC236}">
                <a16:creationId xmlns:a16="http://schemas.microsoft.com/office/drawing/2014/main" id="{4D1AF89C-9DBB-C30E-2563-F1923C517B4C}"/>
              </a:ext>
            </a:extLst>
          </p:cNvPr>
          <p:cNvSpPr txBox="1"/>
          <p:nvPr/>
        </p:nvSpPr>
        <p:spPr>
          <a:xfrm>
            <a:off x="5377595" y="2393483"/>
            <a:ext cx="901924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</a:t>
            </a:r>
          </a:p>
        </p:txBody>
      </p:sp>
      <p:sp>
        <p:nvSpPr>
          <p:cNvPr id="42" name="TextBox 80">
            <a:extLst>
              <a:ext uri="{FF2B5EF4-FFF2-40B4-BE49-F238E27FC236}">
                <a16:creationId xmlns:a16="http://schemas.microsoft.com/office/drawing/2014/main" id="{5106105E-1704-7988-0503-81B6EC062916}"/>
              </a:ext>
            </a:extLst>
          </p:cNvPr>
          <p:cNvSpPr txBox="1"/>
          <p:nvPr/>
        </p:nvSpPr>
        <p:spPr>
          <a:xfrm>
            <a:off x="5490864" y="2674376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</a:t>
            </a:r>
          </a:p>
        </p:txBody>
      </p:sp>
      <p:sp>
        <p:nvSpPr>
          <p:cNvPr id="43" name="TextBox 81">
            <a:extLst>
              <a:ext uri="{FF2B5EF4-FFF2-40B4-BE49-F238E27FC236}">
                <a16:creationId xmlns:a16="http://schemas.microsoft.com/office/drawing/2014/main" id="{0334A02A-2F8F-F0E8-6AE2-59960FD9E3FC}"/>
              </a:ext>
            </a:extLst>
          </p:cNvPr>
          <p:cNvSpPr txBox="1"/>
          <p:nvPr/>
        </p:nvSpPr>
        <p:spPr>
          <a:xfrm>
            <a:off x="5604132" y="2950334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4" name="TextBox 82">
            <a:extLst>
              <a:ext uri="{FF2B5EF4-FFF2-40B4-BE49-F238E27FC236}">
                <a16:creationId xmlns:a16="http://schemas.microsoft.com/office/drawing/2014/main" id="{80315353-1215-5F06-1CAB-E1CB5EDEFD2E}"/>
              </a:ext>
            </a:extLst>
          </p:cNvPr>
          <p:cNvSpPr txBox="1"/>
          <p:nvPr/>
        </p:nvSpPr>
        <p:spPr>
          <a:xfrm>
            <a:off x="5771395" y="3453203"/>
            <a:ext cx="9036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6</a:t>
            </a:r>
          </a:p>
        </p:txBody>
      </p:sp>
      <p:sp>
        <p:nvSpPr>
          <p:cNvPr id="45" name="TextBox 83">
            <a:extLst>
              <a:ext uri="{FF2B5EF4-FFF2-40B4-BE49-F238E27FC236}">
                <a16:creationId xmlns:a16="http://schemas.microsoft.com/office/drawing/2014/main" id="{910E5FEE-7617-D3E4-B18D-CBD85C802C10}"/>
              </a:ext>
            </a:extLst>
          </p:cNvPr>
          <p:cNvSpPr txBox="1"/>
          <p:nvPr/>
        </p:nvSpPr>
        <p:spPr>
          <a:xfrm rot="2037370">
            <a:off x="6015907" y="3268936"/>
            <a:ext cx="7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. . .</a:t>
            </a:r>
          </a:p>
        </p:txBody>
      </p:sp>
      <p:sp>
        <p:nvSpPr>
          <p:cNvPr id="47" name="TextBox 85">
            <a:extLst>
              <a:ext uri="{FF2B5EF4-FFF2-40B4-BE49-F238E27FC236}">
                <a16:creationId xmlns:a16="http://schemas.microsoft.com/office/drawing/2014/main" id="{6966CD50-8A73-3064-DA06-B0CD28EAF76B}"/>
              </a:ext>
            </a:extLst>
          </p:cNvPr>
          <p:cNvSpPr txBox="1"/>
          <p:nvPr/>
        </p:nvSpPr>
        <p:spPr>
          <a:xfrm>
            <a:off x="5223591" y="1996692"/>
            <a:ext cx="213276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Right-to-left 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p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resentation</a:t>
            </a:r>
          </a:p>
        </p:txBody>
      </p:sp>
      <p:sp>
        <p:nvSpPr>
          <p:cNvPr id="4" name="TextBox 79">
            <a:extLst>
              <a:ext uri="{FF2B5EF4-FFF2-40B4-BE49-F238E27FC236}">
                <a16:creationId xmlns:a16="http://schemas.microsoft.com/office/drawing/2014/main" id="{01AFCCA0-FB72-1FC6-D559-7BFD8717A012}"/>
              </a:ext>
            </a:extLst>
          </p:cNvPr>
          <p:cNvSpPr txBox="1"/>
          <p:nvPr/>
        </p:nvSpPr>
        <p:spPr>
          <a:xfrm>
            <a:off x="2497862" y="2393483"/>
            <a:ext cx="901924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2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TextBox 80">
            <a:extLst>
              <a:ext uri="{FF2B5EF4-FFF2-40B4-BE49-F238E27FC236}">
                <a16:creationId xmlns:a16="http://schemas.microsoft.com/office/drawing/2014/main" id="{A0FFACE0-BEE6-9A2F-094E-45444E56D718}"/>
              </a:ext>
            </a:extLst>
          </p:cNvPr>
          <p:cNvSpPr txBox="1"/>
          <p:nvPr/>
        </p:nvSpPr>
        <p:spPr>
          <a:xfrm>
            <a:off x="2611131" y="2674376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</a:t>
            </a:r>
          </a:p>
        </p:txBody>
      </p:sp>
      <p:sp>
        <p:nvSpPr>
          <p:cNvPr id="6" name="TextBox 81">
            <a:extLst>
              <a:ext uri="{FF2B5EF4-FFF2-40B4-BE49-F238E27FC236}">
                <a16:creationId xmlns:a16="http://schemas.microsoft.com/office/drawing/2014/main" id="{D2044BD1-A71B-B6AA-AD34-30857A220E00}"/>
              </a:ext>
            </a:extLst>
          </p:cNvPr>
          <p:cNvSpPr txBox="1"/>
          <p:nvPr/>
        </p:nvSpPr>
        <p:spPr>
          <a:xfrm>
            <a:off x="2724399" y="2950334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TextBox 82">
            <a:extLst>
              <a:ext uri="{FF2B5EF4-FFF2-40B4-BE49-F238E27FC236}">
                <a16:creationId xmlns:a16="http://schemas.microsoft.com/office/drawing/2014/main" id="{DFF31BCE-23DF-51CA-141C-15515150C2CA}"/>
              </a:ext>
            </a:extLst>
          </p:cNvPr>
          <p:cNvSpPr txBox="1"/>
          <p:nvPr/>
        </p:nvSpPr>
        <p:spPr>
          <a:xfrm>
            <a:off x="2891662" y="3453203"/>
            <a:ext cx="9036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            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6</a:t>
            </a:r>
          </a:p>
        </p:txBody>
      </p:sp>
      <p:sp>
        <p:nvSpPr>
          <p:cNvPr id="8" name="TextBox 83">
            <a:extLst>
              <a:ext uri="{FF2B5EF4-FFF2-40B4-BE49-F238E27FC236}">
                <a16:creationId xmlns:a16="http://schemas.microsoft.com/office/drawing/2014/main" id="{B69A4CAE-3026-58B4-F47F-6C5929DF42DC}"/>
              </a:ext>
            </a:extLst>
          </p:cNvPr>
          <p:cNvSpPr txBox="1"/>
          <p:nvPr/>
        </p:nvSpPr>
        <p:spPr>
          <a:xfrm rot="2037370">
            <a:off x="3136174" y="3268936"/>
            <a:ext cx="7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. . .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9A82D3A5-B1CA-EE9E-80F7-8BFCDF9D066E}"/>
              </a:ext>
            </a:extLst>
          </p:cNvPr>
          <p:cNvSpPr txBox="1"/>
          <p:nvPr/>
        </p:nvSpPr>
        <p:spPr>
          <a:xfrm>
            <a:off x="360012" y="1294500"/>
            <a:ext cx="3736685" cy="308731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</a:t>
            </a:r>
            <a:r>
              <a:rPr lang="fr-BE" sz="2000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1.1 – 1.4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7E4799C2-E6B8-CD9D-3045-1D22A36B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394" y="6486978"/>
            <a:ext cx="17365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Xiao et al., in </a:t>
            </a:r>
            <a:r>
              <a:rPr lang="fr-BE" altLang="fr-F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preparation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 descr="Une image contenant Visage humain, personne, habits, Menton&#10;&#10;Description générée automatiquement">
            <a:extLst>
              <a:ext uri="{FF2B5EF4-FFF2-40B4-BE49-F238E27FC236}">
                <a16:creationId xmlns:a16="http://schemas.microsoft.com/office/drawing/2014/main" id="{4884B2F9-C1D5-B15F-533E-9E2AA213D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88" y="5404074"/>
            <a:ext cx="1072089" cy="13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13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0B4BE68-84AB-8054-1D97-AC5777B4090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1 - encoding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BB6E8-29D0-F200-FA25-F250F19C01C3}"/>
              </a:ext>
            </a:extLst>
          </p:cNvPr>
          <p:cNvSpPr txBox="1"/>
          <p:nvPr/>
        </p:nvSpPr>
        <p:spPr>
          <a:xfrm>
            <a:off x="5015822" y="4367570"/>
            <a:ext cx="1640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Model: Position</a:t>
            </a:r>
          </a:p>
          <a:p>
            <a:r>
              <a:rPr lang="en-BE" sz="1400" dirty="0"/>
              <a:t>BF</a:t>
            </a:r>
            <a:r>
              <a:rPr lang="en-BE" sz="1400" baseline="-25000" dirty="0"/>
              <a:t>10</a:t>
            </a:r>
            <a:r>
              <a:rPr lang="en-BE" sz="1400" dirty="0"/>
              <a:t> = </a:t>
            </a:r>
            <a:r>
              <a:rPr lang="en-BE" sz="1400" dirty="0">
                <a:effectLst/>
              </a:rPr>
              <a:t>2.533×10</a:t>
            </a:r>
            <a:r>
              <a:rPr lang="en-BE" sz="1400" baseline="30000" dirty="0">
                <a:effectLst/>
              </a:rPr>
              <a:t>+36</a:t>
            </a:r>
            <a:r>
              <a:rPr lang="en-BE" sz="1400" dirty="0">
                <a:effectLst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C67CD-1F68-9972-9819-7310D5E44048}"/>
              </a:ext>
            </a:extLst>
          </p:cNvPr>
          <p:cNvSpPr txBox="1"/>
          <p:nvPr/>
        </p:nvSpPr>
        <p:spPr>
          <a:xfrm>
            <a:off x="1998673" y="4378748"/>
            <a:ext cx="1603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Model: Position</a:t>
            </a:r>
          </a:p>
          <a:p>
            <a:r>
              <a:rPr lang="en-BE" sz="1400" dirty="0"/>
              <a:t>BF</a:t>
            </a:r>
            <a:r>
              <a:rPr lang="en-BE" sz="1400" baseline="-25000" dirty="0"/>
              <a:t>10</a:t>
            </a:r>
            <a:r>
              <a:rPr lang="en-BE" sz="1400" dirty="0"/>
              <a:t> = </a:t>
            </a:r>
            <a:r>
              <a:rPr lang="en-BE" sz="1400" dirty="0">
                <a:effectLst/>
              </a:rPr>
              <a:t>1.825×10</a:t>
            </a:r>
            <a:r>
              <a:rPr lang="en-BE" sz="1400" baseline="30000" dirty="0">
                <a:effectLst/>
              </a:rPr>
              <a:t>+61</a:t>
            </a:r>
            <a:endParaRPr lang="en-BE" sz="1400" baseline="30000" dirty="0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706BDCE-6858-256F-618A-17D625FBF737}"/>
              </a:ext>
            </a:extLst>
          </p:cNvPr>
          <p:cNvSpPr txBox="1"/>
          <p:nvPr/>
        </p:nvSpPr>
        <p:spPr>
          <a:xfrm>
            <a:off x="441841" y="5560695"/>
            <a:ext cx="797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Results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replicated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in four variants of the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paradigm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(ISI 500ms – 1000 ms;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words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– digits)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7390999-BD8A-E49E-0FEF-A280B4C3CC82}"/>
              </a:ext>
            </a:extLst>
          </p:cNvPr>
          <p:cNvSpPr txBox="1"/>
          <p:nvPr/>
        </p:nvSpPr>
        <p:spPr>
          <a:xfrm>
            <a:off x="1595763" y="4440913"/>
            <a:ext cx="240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COND: </a:t>
            </a:r>
            <a:r>
              <a:rPr lang="en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6</a:t>
            </a:r>
          </a:p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COND*POSITION: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  <a:endParaRPr lang="en-BE" sz="1400" b="0" dirty="0">
              <a:solidFill>
                <a:srgbClr val="B28A1A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1B8E16F-FF7D-6AB9-3111-85ED257395F3}"/>
              </a:ext>
            </a:extLst>
          </p:cNvPr>
          <p:cNvSpPr txBox="1"/>
          <p:nvPr/>
        </p:nvSpPr>
        <p:spPr>
          <a:xfrm>
            <a:off x="5835918" y="4380480"/>
            <a:ext cx="240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COND: </a:t>
            </a:r>
            <a:r>
              <a:rPr lang="en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6</a:t>
            </a:r>
          </a:p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COND*POSITION: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&gt;10</a:t>
            </a:r>
            <a:endParaRPr lang="en-BE" sz="1400" b="0" dirty="0">
              <a:solidFill>
                <a:srgbClr val="B28A1A"/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6EFC8797-F203-CB7A-9515-1BCFCE54E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0" y="1433077"/>
            <a:ext cx="4043190" cy="2814985"/>
          </a:xfrm>
          <a:prstGeom prst="rect">
            <a:avLst/>
          </a:prstGeom>
        </p:spPr>
      </p:pic>
      <p:pic>
        <p:nvPicPr>
          <p:cNvPr id="8" name="Image 7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2941FDA3-BEA0-04A8-18FA-0A4B3778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53" y="1433077"/>
            <a:ext cx="404622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91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0B4BE68-84AB-8054-1D97-AC5777B4090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2 - recall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13A586E7-3BE5-8DA9-1C77-4A3C7A49E902}"/>
              </a:ext>
            </a:extLst>
          </p:cNvPr>
          <p:cNvSpPr txBox="1"/>
          <p:nvPr/>
        </p:nvSpPr>
        <p:spPr>
          <a:xfrm>
            <a:off x="2439679" y="1255229"/>
            <a:ext cx="753763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419D3CB7-953E-0884-FA0C-C3C5A8DE15E5}"/>
              </a:ext>
            </a:extLst>
          </p:cNvPr>
          <p:cNvSpPr txBox="1"/>
          <p:nvPr/>
        </p:nvSpPr>
        <p:spPr>
          <a:xfrm>
            <a:off x="2778809" y="1508243"/>
            <a:ext cx="753763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</a:t>
            </a:r>
          </a:p>
        </p:txBody>
      </p:sp>
      <p:sp>
        <p:nvSpPr>
          <p:cNvPr id="32" name="TextBox 40">
            <a:extLst>
              <a:ext uri="{FF2B5EF4-FFF2-40B4-BE49-F238E27FC236}">
                <a16:creationId xmlns:a16="http://schemas.microsoft.com/office/drawing/2014/main" id="{905FB14F-E566-5AE8-1915-0823D4EE40B7}"/>
              </a:ext>
            </a:extLst>
          </p:cNvPr>
          <p:cNvSpPr txBox="1"/>
          <p:nvPr/>
        </p:nvSpPr>
        <p:spPr>
          <a:xfrm>
            <a:off x="3039571" y="1790046"/>
            <a:ext cx="753763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</a:t>
            </a: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EB691A21-7D07-7C54-FCA1-0C1EB09023D3}"/>
              </a:ext>
            </a:extLst>
          </p:cNvPr>
          <p:cNvSpPr txBox="1"/>
          <p:nvPr/>
        </p:nvSpPr>
        <p:spPr>
          <a:xfrm>
            <a:off x="3818237" y="2371946"/>
            <a:ext cx="753763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6</a:t>
            </a:r>
          </a:p>
        </p:txBody>
      </p:sp>
      <p:sp>
        <p:nvSpPr>
          <p:cNvPr id="34" name="TextBox 42">
            <a:extLst>
              <a:ext uri="{FF2B5EF4-FFF2-40B4-BE49-F238E27FC236}">
                <a16:creationId xmlns:a16="http://schemas.microsoft.com/office/drawing/2014/main" id="{D416F5C7-CE7E-3BC7-AA4A-56A84726CFD8}"/>
              </a:ext>
            </a:extLst>
          </p:cNvPr>
          <p:cNvSpPr txBox="1"/>
          <p:nvPr/>
        </p:nvSpPr>
        <p:spPr>
          <a:xfrm rot="2037370">
            <a:off x="3507866" y="2170975"/>
            <a:ext cx="7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. . .</a:t>
            </a: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F2EC35F0-58AF-BD77-CA12-C31756E5F420}"/>
              </a:ext>
            </a:extLst>
          </p:cNvPr>
          <p:cNvSpPr txBox="1"/>
          <p:nvPr/>
        </p:nvSpPr>
        <p:spPr>
          <a:xfrm>
            <a:off x="714075" y="3173894"/>
            <a:ext cx="265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Cue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: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recall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by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typing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from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 left-to-right</a:t>
            </a:r>
          </a:p>
        </p:txBody>
      </p:sp>
      <p:cxnSp>
        <p:nvCxnSpPr>
          <p:cNvPr id="38" name="Straight Arrow Connector 46">
            <a:extLst>
              <a:ext uri="{FF2B5EF4-FFF2-40B4-BE49-F238E27FC236}">
                <a16:creationId xmlns:a16="http://schemas.microsoft.com/office/drawing/2014/main" id="{A7F04C83-1819-8387-64BA-4707CDB50B90}"/>
              </a:ext>
            </a:extLst>
          </p:cNvPr>
          <p:cNvCxnSpPr>
            <a:cxnSpLocks/>
          </p:cNvCxnSpPr>
          <p:nvPr/>
        </p:nvCxnSpPr>
        <p:spPr>
          <a:xfrm>
            <a:off x="1611553" y="4050323"/>
            <a:ext cx="62879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0DC5E19-04DF-96E4-6F3C-8EBA1EB6A212}"/>
              </a:ext>
            </a:extLst>
          </p:cNvPr>
          <p:cNvSpPr/>
          <p:nvPr/>
        </p:nvSpPr>
        <p:spPr>
          <a:xfrm>
            <a:off x="1471141" y="3753359"/>
            <a:ext cx="1144739" cy="56802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116E6431-648C-47AB-E7EC-6933016C0B1C}"/>
              </a:ext>
            </a:extLst>
          </p:cNvPr>
          <p:cNvSpPr txBox="1"/>
          <p:nvPr/>
        </p:nvSpPr>
        <p:spPr>
          <a:xfrm>
            <a:off x="3733264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2" name="TextBox 50">
            <a:extLst>
              <a:ext uri="{FF2B5EF4-FFF2-40B4-BE49-F238E27FC236}">
                <a16:creationId xmlns:a16="http://schemas.microsoft.com/office/drawing/2014/main" id="{96759192-683C-C76D-90F0-F1F48BDA3841}"/>
              </a:ext>
            </a:extLst>
          </p:cNvPr>
          <p:cNvSpPr txBox="1"/>
          <p:nvPr/>
        </p:nvSpPr>
        <p:spPr>
          <a:xfrm>
            <a:off x="4129107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3" name="TextBox 51">
            <a:extLst>
              <a:ext uri="{FF2B5EF4-FFF2-40B4-BE49-F238E27FC236}">
                <a16:creationId xmlns:a16="http://schemas.microsoft.com/office/drawing/2014/main" id="{1E57424F-B060-9D5D-37CA-38B5FB8EBB19}"/>
              </a:ext>
            </a:extLst>
          </p:cNvPr>
          <p:cNvSpPr txBox="1"/>
          <p:nvPr/>
        </p:nvSpPr>
        <p:spPr>
          <a:xfrm>
            <a:off x="4524219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1C02554E-594F-2FCB-4354-CF3E5D1199A3}"/>
              </a:ext>
            </a:extLst>
          </p:cNvPr>
          <p:cNvSpPr txBox="1"/>
          <p:nvPr/>
        </p:nvSpPr>
        <p:spPr>
          <a:xfrm>
            <a:off x="4913814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5194B6AA-407A-8877-8A55-2D4707F174A7}"/>
              </a:ext>
            </a:extLst>
          </p:cNvPr>
          <p:cNvSpPr txBox="1"/>
          <p:nvPr/>
        </p:nvSpPr>
        <p:spPr>
          <a:xfrm>
            <a:off x="5303409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DABE015E-65EA-5125-E851-0518EE411FFE}"/>
              </a:ext>
            </a:extLst>
          </p:cNvPr>
          <p:cNvSpPr txBox="1"/>
          <p:nvPr/>
        </p:nvSpPr>
        <p:spPr>
          <a:xfrm>
            <a:off x="5693004" y="3918531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C3479633-2251-39FA-60B4-520624806D94}"/>
              </a:ext>
            </a:extLst>
          </p:cNvPr>
          <p:cNvSpPr txBox="1"/>
          <p:nvPr/>
        </p:nvSpPr>
        <p:spPr>
          <a:xfrm>
            <a:off x="3337421" y="3922867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9E1A55D6-D9B7-C999-BD48-64A1D0DE0D53}"/>
              </a:ext>
            </a:extLst>
          </p:cNvPr>
          <p:cNvSpPr txBox="1"/>
          <p:nvPr/>
        </p:nvSpPr>
        <p:spPr>
          <a:xfrm>
            <a:off x="5981004" y="3175744"/>
            <a:ext cx="269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Cue :</a:t>
            </a:r>
            <a:endParaRPr lang="fr-BE" sz="1400" b="0" dirty="0">
              <a:solidFill>
                <a:prstClr val="black"/>
              </a:solidFill>
              <a:latin typeface="Aptos" panose="021100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recall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by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typing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from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right-to-left</a:t>
            </a:r>
          </a:p>
        </p:txBody>
      </p:sp>
      <p:cxnSp>
        <p:nvCxnSpPr>
          <p:cNvPr id="49" name="Straight Arrow Connector 57">
            <a:extLst>
              <a:ext uri="{FF2B5EF4-FFF2-40B4-BE49-F238E27FC236}">
                <a16:creationId xmlns:a16="http://schemas.microsoft.com/office/drawing/2014/main" id="{9B5A1CEF-5C87-F39E-B1D7-A9410ECC176A}"/>
              </a:ext>
            </a:extLst>
          </p:cNvPr>
          <p:cNvCxnSpPr>
            <a:cxnSpLocks/>
          </p:cNvCxnSpPr>
          <p:nvPr/>
        </p:nvCxnSpPr>
        <p:spPr>
          <a:xfrm flipH="1">
            <a:off x="6911950" y="4037370"/>
            <a:ext cx="68802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2157D16-BB59-1E26-EAD1-F089122AB71B}"/>
              </a:ext>
            </a:extLst>
          </p:cNvPr>
          <p:cNvSpPr/>
          <p:nvPr/>
        </p:nvSpPr>
        <p:spPr>
          <a:xfrm>
            <a:off x="6681439" y="3753359"/>
            <a:ext cx="1149049" cy="56802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TextBox 59">
            <a:extLst>
              <a:ext uri="{FF2B5EF4-FFF2-40B4-BE49-F238E27FC236}">
                <a16:creationId xmlns:a16="http://schemas.microsoft.com/office/drawing/2014/main" id="{DB1B8952-6C67-EAC3-1E0F-BB9C9A271F28}"/>
              </a:ext>
            </a:extLst>
          </p:cNvPr>
          <p:cNvSpPr txBox="1"/>
          <p:nvPr/>
        </p:nvSpPr>
        <p:spPr>
          <a:xfrm>
            <a:off x="4916532" y="1362176"/>
            <a:ext cx="248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i="1" dirty="0">
                <a:solidFill>
                  <a:prstClr val="black"/>
                </a:solidFill>
                <a:latin typeface="Aptos" panose="02110004020202020204"/>
              </a:rPr>
              <a:t>Presentation duration 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: 1000ms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i="1" dirty="0">
                <a:solidFill>
                  <a:prstClr val="black"/>
                </a:solidFill>
                <a:latin typeface="Aptos" panose="02110004020202020204"/>
              </a:rPr>
              <a:t>ISI duration 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: 500ms</a:t>
            </a:r>
          </a:p>
        </p:txBody>
      </p:sp>
      <p:sp>
        <p:nvSpPr>
          <p:cNvPr id="52" name="TextBox 60">
            <a:extLst>
              <a:ext uri="{FF2B5EF4-FFF2-40B4-BE49-F238E27FC236}">
                <a16:creationId xmlns:a16="http://schemas.microsoft.com/office/drawing/2014/main" id="{E0A96418-5518-998D-9439-E876A36EE918}"/>
              </a:ext>
            </a:extLst>
          </p:cNvPr>
          <p:cNvSpPr txBox="1"/>
          <p:nvPr/>
        </p:nvSpPr>
        <p:spPr>
          <a:xfrm>
            <a:off x="4324745" y="2733994"/>
            <a:ext cx="753763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Cue</a:t>
            </a:r>
          </a:p>
        </p:txBody>
      </p:sp>
      <p:sp>
        <p:nvSpPr>
          <p:cNvPr id="53" name="TextBox 61">
            <a:extLst>
              <a:ext uri="{FF2B5EF4-FFF2-40B4-BE49-F238E27FC236}">
                <a16:creationId xmlns:a16="http://schemas.microsoft.com/office/drawing/2014/main" id="{9DF5D5CB-0EC7-349F-EF7C-B6595D48E271}"/>
              </a:ext>
            </a:extLst>
          </p:cNvPr>
          <p:cNvSpPr txBox="1"/>
          <p:nvPr/>
        </p:nvSpPr>
        <p:spPr>
          <a:xfrm>
            <a:off x="4332393" y="3061636"/>
            <a:ext cx="753763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Recall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9DE96483-F5C4-A5F0-0A27-E3256D2D9959}"/>
              </a:ext>
            </a:extLst>
          </p:cNvPr>
          <p:cNvSpPr txBox="1"/>
          <p:nvPr/>
        </p:nvSpPr>
        <p:spPr>
          <a:xfrm>
            <a:off x="175169" y="5034906"/>
            <a:ext cx="6805391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Canonical (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 right) vs non-canonical (right 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)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recall</a:t>
            </a:r>
            <a:endParaRPr lang="fr-BE" altLang="zh-CN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7 item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lists</a:t>
            </a:r>
            <a:endParaRPr lang="fr-BE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ISR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N=44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TextBox 49">
            <a:extLst>
              <a:ext uri="{FF2B5EF4-FFF2-40B4-BE49-F238E27FC236}">
                <a16:creationId xmlns:a16="http://schemas.microsoft.com/office/drawing/2014/main" id="{C1E42B36-8ED4-529F-F98D-60B8922971FB}"/>
              </a:ext>
            </a:extLst>
          </p:cNvPr>
          <p:cNvSpPr txBox="1"/>
          <p:nvPr/>
        </p:nvSpPr>
        <p:spPr>
          <a:xfrm>
            <a:off x="175169" y="1072741"/>
            <a:ext cx="3736685" cy="308731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</a:t>
            </a:r>
            <a:r>
              <a:rPr lang="fr-BE" sz="2000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2.1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9B00E9-CA97-FB31-6C85-A3F54D18B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44" y="5465813"/>
            <a:ext cx="1072090" cy="1243333"/>
          </a:xfrm>
          <a:prstGeom prst="rect">
            <a:avLst/>
          </a:prstGeom>
        </p:spPr>
      </p:pic>
      <p:pic>
        <p:nvPicPr>
          <p:cNvPr id="5" name="Image 4" descr="Une image contenant Visage humain, personne, habits, Menton&#10;&#10;Description générée automatiquement">
            <a:extLst>
              <a:ext uri="{FF2B5EF4-FFF2-40B4-BE49-F238E27FC236}">
                <a16:creationId xmlns:a16="http://schemas.microsoft.com/office/drawing/2014/main" id="{FE908D9D-9CDB-3B5F-EDE1-67E98F1FF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61" y="5327800"/>
            <a:ext cx="1072089" cy="13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24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2 - recall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8056E63-9BE8-CA9E-13B4-A0E3383241B6}"/>
              </a:ext>
            </a:extLst>
          </p:cNvPr>
          <p:cNvSpPr txBox="1"/>
          <p:nvPr/>
        </p:nvSpPr>
        <p:spPr>
          <a:xfrm>
            <a:off x="1430316" y="4831355"/>
            <a:ext cx="240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COND: </a:t>
            </a:r>
            <a:r>
              <a:rPr lang="en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10</a:t>
            </a:r>
          </a:p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COND*POSITION: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&gt;10</a:t>
            </a:r>
            <a:endParaRPr lang="en-BE" sz="1400" b="0" dirty="0">
              <a:solidFill>
                <a:srgbClr val="B28A1A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1A0572C-0AB5-1E2D-59B8-627360A59A24}"/>
              </a:ext>
            </a:extLst>
          </p:cNvPr>
          <p:cNvSpPr txBox="1"/>
          <p:nvPr/>
        </p:nvSpPr>
        <p:spPr>
          <a:xfrm>
            <a:off x="5745216" y="4831355"/>
            <a:ext cx="240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COND: </a:t>
            </a:r>
            <a:r>
              <a:rPr lang="en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= 2.5</a:t>
            </a:r>
          </a:p>
          <a:p>
            <a:r>
              <a:rPr lang="fr-BE" sz="1400" b="0" dirty="0">
                <a:solidFill>
                  <a:srgbClr val="203823"/>
                </a:solidFill>
                <a:latin typeface="Abadi" panose="020B0604020104020204" pitchFamily="34" charset="0"/>
              </a:rPr>
              <a:t>COND*POSITION: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&gt;10</a:t>
            </a:r>
            <a:endParaRPr lang="en-BE" sz="1400" b="0" dirty="0">
              <a:solidFill>
                <a:srgbClr val="B28A1A"/>
              </a:solidFill>
              <a:latin typeface="Abadi" panose="020B0604020104020204" pitchFamily="34" charset="0"/>
            </a:endParaRPr>
          </a:p>
        </p:txBody>
      </p:sp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079A8AEC-A210-3D1C-6857-1A690C22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31" y="1827985"/>
            <a:ext cx="4045153" cy="2816352"/>
          </a:xfrm>
          <a:prstGeom prst="rect">
            <a:avLst/>
          </a:prstGeom>
        </p:spPr>
      </p:pic>
      <p:pic>
        <p:nvPicPr>
          <p:cNvPr id="8" name="Image 7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D4579B3B-0375-88B3-F065-F9378C6AF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2" y="1827985"/>
            <a:ext cx="4045153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2 – recall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1EA65453-F69C-DCC5-9BE1-B7ED3ED53E6B}"/>
              </a:ext>
            </a:extLst>
          </p:cNvPr>
          <p:cNvSpPr txBox="1"/>
          <p:nvPr/>
        </p:nvSpPr>
        <p:spPr>
          <a:xfrm>
            <a:off x="4261807" y="3479408"/>
            <a:ext cx="1752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Spatially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cued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BE" sz="1400" b="0" dirty="0" err="1">
                <a:solidFill>
                  <a:prstClr val="black"/>
                </a:solidFill>
                <a:latin typeface="Aptos" panose="02110004020202020204"/>
              </a:rPr>
              <a:t>recall</a:t>
            </a:r>
            <a:endParaRPr lang="en-BE" sz="1400" b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0716EF33-9804-4B93-969D-DD54C79B6F70}"/>
              </a:ext>
            </a:extLst>
          </p:cNvPr>
          <p:cNvSpPr txBox="1"/>
          <p:nvPr/>
        </p:nvSpPr>
        <p:spPr>
          <a:xfrm>
            <a:off x="4376055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6C76B25C-18D3-E5DF-7CA2-FC737FC8CF50}"/>
              </a:ext>
            </a:extLst>
          </p:cNvPr>
          <p:cNvSpPr txBox="1"/>
          <p:nvPr/>
        </p:nvSpPr>
        <p:spPr>
          <a:xfrm>
            <a:off x="4771898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676252B8-8C2E-E614-9F86-A31A5D53BC4B}"/>
              </a:ext>
            </a:extLst>
          </p:cNvPr>
          <p:cNvSpPr txBox="1"/>
          <p:nvPr/>
        </p:nvSpPr>
        <p:spPr>
          <a:xfrm>
            <a:off x="5167010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B58F6100-352C-F764-7D5A-0FF935B20512}"/>
              </a:ext>
            </a:extLst>
          </p:cNvPr>
          <p:cNvSpPr txBox="1"/>
          <p:nvPr/>
        </p:nvSpPr>
        <p:spPr>
          <a:xfrm>
            <a:off x="5556605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680F2BB8-CF78-81DA-3E00-8D9747968DA3}"/>
              </a:ext>
            </a:extLst>
          </p:cNvPr>
          <p:cNvSpPr txBox="1"/>
          <p:nvPr/>
        </p:nvSpPr>
        <p:spPr>
          <a:xfrm>
            <a:off x="5946200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875597-6669-5261-4A24-DB92B38DDE69}"/>
              </a:ext>
            </a:extLst>
          </p:cNvPr>
          <p:cNvSpPr txBox="1"/>
          <p:nvPr/>
        </p:nvSpPr>
        <p:spPr>
          <a:xfrm>
            <a:off x="6335795" y="4180333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F77EF1CB-61F3-C331-A875-E7CE02E464C3}"/>
              </a:ext>
            </a:extLst>
          </p:cNvPr>
          <p:cNvSpPr txBox="1"/>
          <p:nvPr/>
        </p:nvSpPr>
        <p:spPr>
          <a:xfrm>
            <a:off x="3980212" y="4184669"/>
            <a:ext cx="2880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0" name="Straight Arrow Connector 35">
            <a:extLst>
              <a:ext uri="{FF2B5EF4-FFF2-40B4-BE49-F238E27FC236}">
                <a16:creationId xmlns:a16="http://schemas.microsoft.com/office/drawing/2014/main" id="{6A561B07-7265-571A-7F8C-9D51762976C1}"/>
              </a:ext>
            </a:extLst>
          </p:cNvPr>
          <p:cNvCxnSpPr>
            <a:cxnSpLocks/>
          </p:cNvCxnSpPr>
          <p:nvPr/>
        </p:nvCxnSpPr>
        <p:spPr>
          <a:xfrm>
            <a:off x="4913793" y="3798336"/>
            <a:ext cx="0" cy="35969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TextBox 78">
            <a:extLst>
              <a:ext uri="{FF2B5EF4-FFF2-40B4-BE49-F238E27FC236}">
                <a16:creationId xmlns:a16="http://schemas.microsoft.com/office/drawing/2014/main" id="{C8592940-4EF7-4DE3-C2C5-624DF5F96539}"/>
              </a:ext>
            </a:extLst>
          </p:cNvPr>
          <p:cNvSpPr txBox="1"/>
          <p:nvPr/>
        </p:nvSpPr>
        <p:spPr>
          <a:xfrm>
            <a:off x="2064347" y="1530627"/>
            <a:ext cx="21268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Left-to-right 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p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resentation</a:t>
            </a:r>
          </a:p>
        </p:txBody>
      </p:sp>
      <p:sp>
        <p:nvSpPr>
          <p:cNvPr id="3" name="TextBox 79">
            <a:extLst>
              <a:ext uri="{FF2B5EF4-FFF2-40B4-BE49-F238E27FC236}">
                <a16:creationId xmlns:a16="http://schemas.microsoft.com/office/drawing/2014/main" id="{1483489F-9889-D522-5EDA-2CCC5F34B093}"/>
              </a:ext>
            </a:extLst>
          </p:cNvPr>
          <p:cNvSpPr txBox="1"/>
          <p:nvPr/>
        </p:nvSpPr>
        <p:spPr>
          <a:xfrm>
            <a:off x="5608602" y="1942558"/>
            <a:ext cx="901924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</a:t>
            </a:r>
          </a:p>
        </p:txBody>
      </p:sp>
      <p:sp>
        <p:nvSpPr>
          <p:cNvPr id="4" name="TextBox 80">
            <a:extLst>
              <a:ext uri="{FF2B5EF4-FFF2-40B4-BE49-F238E27FC236}">
                <a16:creationId xmlns:a16="http://schemas.microsoft.com/office/drawing/2014/main" id="{7180464A-8E42-B517-1F7F-990326F23811}"/>
              </a:ext>
            </a:extLst>
          </p:cNvPr>
          <p:cNvSpPr txBox="1"/>
          <p:nvPr/>
        </p:nvSpPr>
        <p:spPr>
          <a:xfrm>
            <a:off x="5721871" y="2223451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</a:t>
            </a: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AB9FFF5E-A119-B9BE-55B3-B3377C383777}"/>
              </a:ext>
            </a:extLst>
          </p:cNvPr>
          <p:cNvSpPr txBox="1"/>
          <p:nvPr/>
        </p:nvSpPr>
        <p:spPr>
          <a:xfrm>
            <a:off x="5835139" y="2499409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4" name="TextBox 82">
            <a:extLst>
              <a:ext uri="{FF2B5EF4-FFF2-40B4-BE49-F238E27FC236}">
                <a16:creationId xmlns:a16="http://schemas.microsoft.com/office/drawing/2014/main" id="{DBF806C5-C2BE-7041-BC5E-02698CEE7623}"/>
              </a:ext>
            </a:extLst>
          </p:cNvPr>
          <p:cNvSpPr txBox="1"/>
          <p:nvPr/>
        </p:nvSpPr>
        <p:spPr>
          <a:xfrm>
            <a:off x="6002402" y="3002278"/>
            <a:ext cx="9036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6</a:t>
            </a:r>
          </a:p>
        </p:txBody>
      </p:sp>
      <p:sp>
        <p:nvSpPr>
          <p:cNvPr id="35" name="TextBox 83">
            <a:extLst>
              <a:ext uri="{FF2B5EF4-FFF2-40B4-BE49-F238E27FC236}">
                <a16:creationId xmlns:a16="http://schemas.microsoft.com/office/drawing/2014/main" id="{17815D93-8203-2509-958D-694E708A02AC}"/>
              </a:ext>
            </a:extLst>
          </p:cNvPr>
          <p:cNvSpPr txBox="1"/>
          <p:nvPr/>
        </p:nvSpPr>
        <p:spPr>
          <a:xfrm rot="2037370">
            <a:off x="6246914" y="2818011"/>
            <a:ext cx="7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. . .</a:t>
            </a: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2A98B2E3-9C1A-E14D-65B6-B09E45F121DD}"/>
              </a:ext>
            </a:extLst>
          </p:cNvPr>
          <p:cNvSpPr txBox="1"/>
          <p:nvPr/>
        </p:nvSpPr>
        <p:spPr>
          <a:xfrm>
            <a:off x="5153655" y="1537235"/>
            <a:ext cx="213276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Right-to-left </a:t>
            </a:r>
            <a:r>
              <a:rPr lang="fr-BE" sz="1400" b="0" dirty="0">
                <a:solidFill>
                  <a:prstClr val="black"/>
                </a:solidFill>
                <a:latin typeface="Aptos" panose="02110004020202020204"/>
              </a:rPr>
              <a:t>p</a:t>
            </a: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resentation</a:t>
            </a:r>
          </a:p>
        </p:txBody>
      </p:sp>
      <p:sp>
        <p:nvSpPr>
          <p:cNvPr id="37" name="TextBox 79">
            <a:extLst>
              <a:ext uri="{FF2B5EF4-FFF2-40B4-BE49-F238E27FC236}">
                <a16:creationId xmlns:a16="http://schemas.microsoft.com/office/drawing/2014/main" id="{10484E69-EF7B-EB62-F52E-D2BA11BF6A53}"/>
              </a:ext>
            </a:extLst>
          </p:cNvPr>
          <p:cNvSpPr txBox="1"/>
          <p:nvPr/>
        </p:nvSpPr>
        <p:spPr>
          <a:xfrm>
            <a:off x="2728869" y="1942558"/>
            <a:ext cx="901924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2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8" name="TextBox 80">
            <a:extLst>
              <a:ext uri="{FF2B5EF4-FFF2-40B4-BE49-F238E27FC236}">
                <a16:creationId xmlns:a16="http://schemas.microsoft.com/office/drawing/2014/main" id="{0C9A27CF-4C92-8D3D-FFD1-AF8C66AAF426}"/>
              </a:ext>
            </a:extLst>
          </p:cNvPr>
          <p:cNvSpPr txBox="1"/>
          <p:nvPr/>
        </p:nvSpPr>
        <p:spPr>
          <a:xfrm>
            <a:off x="2842138" y="2223451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</a:t>
            </a:r>
          </a:p>
        </p:txBody>
      </p:sp>
      <p:sp>
        <p:nvSpPr>
          <p:cNvPr id="39" name="TextBox 81">
            <a:extLst>
              <a:ext uri="{FF2B5EF4-FFF2-40B4-BE49-F238E27FC236}">
                <a16:creationId xmlns:a16="http://schemas.microsoft.com/office/drawing/2014/main" id="{81A3CBB3-BA8C-3086-E6B2-B6D907DAB25F}"/>
              </a:ext>
            </a:extLst>
          </p:cNvPr>
          <p:cNvSpPr txBox="1"/>
          <p:nvPr/>
        </p:nvSpPr>
        <p:spPr>
          <a:xfrm>
            <a:off x="2955406" y="2499409"/>
            <a:ext cx="901924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0" kern="0" dirty="0">
                <a:solidFill>
                  <a:prstClr val="black"/>
                </a:solidFill>
                <a:latin typeface="Aptos" panose="02110004020202020204"/>
              </a:rPr>
              <a:t>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</a:t>
            </a: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endParaRPr kumimoji="0" lang="en-B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0" name="TextBox 82">
            <a:extLst>
              <a:ext uri="{FF2B5EF4-FFF2-40B4-BE49-F238E27FC236}">
                <a16:creationId xmlns:a16="http://schemas.microsoft.com/office/drawing/2014/main" id="{7963A898-7453-551F-FE8C-70B389399831}"/>
              </a:ext>
            </a:extLst>
          </p:cNvPr>
          <p:cNvSpPr txBox="1"/>
          <p:nvPr/>
        </p:nvSpPr>
        <p:spPr>
          <a:xfrm>
            <a:off x="3122669" y="3002278"/>
            <a:ext cx="903600" cy="307777"/>
          </a:xfrm>
          <a:prstGeom prst="rect">
            <a:avLst/>
          </a:prstGeom>
          <a:solidFill>
            <a:schemeClr val="tx1"/>
          </a:solidFill>
          <a:ln>
            <a:solidFill>
              <a:sysClr val="windowText" lastClr="000000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              </a:t>
            </a:r>
            <a:r>
              <a:rPr kumimoji="0" lang="en-B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6</a:t>
            </a:r>
          </a:p>
        </p:txBody>
      </p:sp>
      <p:sp>
        <p:nvSpPr>
          <p:cNvPr id="41" name="TextBox 83">
            <a:extLst>
              <a:ext uri="{FF2B5EF4-FFF2-40B4-BE49-F238E27FC236}">
                <a16:creationId xmlns:a16="http://schemas.microsoft.com/office/drawing/2014/main" id="{69C2C7D4-1E9E-E462-ADD7-2E2417F3B187}"/>
              </a:ext>
            </a:extLst>
          </p:cNvPr>
          <p:cNvSpPr txBox="1"/>
          <p:nvPr/>
        </p:nvSpPr>
        <p:spPr>
          <a:xfrm rot="2037370">
            <a:off x="3367181" y="2818011"/>
            <a:ext cx="7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BE" sz="1400" b="0" dirty="0">
                <a:solidFill>
                  <a:prstClr val="black"/>
                </a:solidFill>
                <a:latin typeface="Aptos" panose="02110004020202020204"/>
              </a:rPr>
              <a:t>. . .</a:t>
            </a: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D7A2FA20-65E6-4197-BB78-742E1029CA89}"/>
              </a:ext>
            </a:extLst>
          </p:cNvPr>
          <p:cNvSpPr txBox="1"/>
          <p:nvPr/>
        </p:nvSpPr>
        <p:spPr>
          <a:xfrm>
            <a:off x="360012" y="1294500"/>
            <a:ext cx="3736685" cy="308731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</a:t>
            </a:r>
            <a:r>
              <a:rPr lang="fr-BE" sz="2000" dirty="0">
                <a:solidFill>
                  <a:prstClr val="black"/>
                </a:solidFill>
                <a:latin typeface="Aptos" panose="02110004020202020204"/>
              </a:rPr>
              <a:t>.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2.2</a:t>
            </a:r>
            <a:r>
              <a:rPr kumimoji="0" lang="en-B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7362D3F0-52E4-E04B-5A6C-1D6217830151}"/>
              </a:ext>
            </a:extLst>
          </p:cNvPr>
          <p:cNvSpPr txBox="1"/>
          <p:nvPr/>
        </p:nvSpPr>
        <p:spPr>
          <a:xfrm>
            <a:off x="341366" y="5012989"/>
            <a:ext cx="6805391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Canonical (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 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 right) vs non-canonical (right 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left</a:t>
            </a:r>
            <a:r>
              <a:rPr lang="fr-BE" altLang="zh-CN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) </a:t>
            </a:r>
            <a:r>
              <a:rPr lang="fr-BE" altLang="zh-CN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encoding</a:t>
            </a:r>
            <a:endParaRPr lang="fr-BE" altLang="zh-CN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7 item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lists</a:t>
            </a:r>
            <a:endParaRPr lang="fr-BE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Cued</a:t>
            </a: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fr-BE" sz="1800" b="0" dirty="0" err="1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recall</a:t>
            </a:r>
            <a:endParaRPr lang="fr-BE" sz="1800" b="0" dirty="0">
              <a:solidFill>
                <a:prstClr val="black"/>
              </a:solidFill>
              <a:latin typeface="Aptos" panose="02110004020202020204"/>
              <a:ea typeface="等线" panose="02010600030101010101" pitchFamily="2" charset="-122"/>
              <a:sym typeface="Wingdings" panose="05000000000000000000" pitchFamily="2" charset="2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N=43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1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codes – </a:t>
            </a:r>
            <a:r>
              <a:rPr lang="en-US" sz="4000" i="1" dirty="0">
                <a:solidFill>
                  <a:srgbClr val="FEFDEB"/>
                </a:solidFill>
              </a:rPr>
              <a:t>Study 2 - recall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79C847C-B925-1AC6-A1F0-59CAF49C6404}"/>
              </a:ext>
            </a:extLst>
          </p:cNvPr>
          <p:cNvSpPr txBox="1"/>
          <p:nvPr/>
        </p:nvSpPr>
        <p:spPr>
          <a:xfrm>
            <a:off x="3474711" y="5504563"/>
            <a:ext cx="240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COND:</a:t>
            </a:r>
            <a:r>
              <a:rPr lang="fr-BE" sz="1400" b="0" dirty="0">
                <a:solidFill>
                  <a:srgbClr val="00B050"/>
                </a:solidFill>
                <a:latin typeface="Abadi" panose="020B0604020104020204" pitchFamily="34" charset="0"/>
              </a:rPr>
              <a:t> </a:t>
            </a:r>
            <a:r>
              <a:rPr lang="en-BE" sz="1400" b="0" dirty="0">
                <a:solidFill>
                  <a:srgbClr val="00B050"/>
                </a:solidFill>
                <a:latin typeface="Abadi" panose="020B0604020104020204" pitchFamily="34" charset="0"/>
              </a:rPr>
              <a:t> 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B28A1A"/>
                </a:solidFill>
                <a:latin typeface="Abadi" panose="020B0604020104020204" pitchFamily="34" charset="0"/>
              </a:rPr>
              <a:t>01</a:t>
            </a:r>
            <a:r>
              <a:rPr lang="fr-BE" sz="1400" b="0" dirty="0">
                <a:solidFill>
                  <a:srgbClr val="B28A1A"/>
                </a:solidFill>
                <a:latin typeface="Abadi" panose="020B0604020104020204" pitchFamily="34" charset="0"/>
              </a:rPr>
              <a:t>&gt; 3</a:t>
            </a:r>
          </a:p>
          <a:p>
            <a:r>
              <a:rPr lang="fr-BE" sz="1400" b="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COND*POSITION: </a:t>
            </a:r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BF</a:t>
            </a:r>
            <a:r>
              <a:rPr lang="fr-BE" sz="1400" b="0" baseline="-25000" dirty="0">
                <a:solidFill>
                  <a:srgbClr val="0070C0"/>
                </a:solidFill>
                <a:latin typeface="Abadi" panose="020B0604020104020204" pitchFamily="34" charset="0"/>
              </a:rPr>
              <a:t>10 </a:t>
            </a:r>
            <a:r>
              <a:rPr lang="fr-BE" sz="1400" b="0" dirty="0">
                <a:solidFill>
                  <a:srgbClr val="0070C0"/>
                </a:solidFill>
                <a:latin typeface="Abadi" panose="020B0604020104020204" pitchFamily="34" charset="0"/>
              </a:rPr>
              <a:t>&gt; 30</a:t>
            </a:r>
            <a:endParaRPr lang="en-BE" sz="1400" b="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 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917E45A3-06F4-6D32-E82A-79F71897F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05" y="1550899"/>
            <a:ext cx="5395067" cy="37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6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7159D39-0666-1E7E-AF67-A5DB89DDA51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61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4000" dirty="0">
                <a:solidFill>
                  <a:srgbClr val="FEFDEB"/>
                </a:solidFill>
              </a:rPr>
              <a:t>Spatial vs temporal codes – </a:t>
            </a:r>
            <a:r>
              <a:rPr lang="en-US" sz="4000" i="1" dirty="0">
                <a:solidFill>
                  <a:srgbClr val="FEFDEB"/>
                </a:solidFill>
              </a:rPr>
              <a:t>Study 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C439EC-998D-9FBD-C5D9-6CCA2FFB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03312"/>
            <a:ext cx="6720840" cy="542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1ADE697-F613-B5F6-EEDB-25459D28B15E}"/>
              </a:ext>
            </a:extLst>
          </p:cNvPr>
          <p:cNvSpPr txBox="1"/>
          <p:nvPr/>
        </p:nvSpPr>
        <p:spPr>
          <a:xfrm>
            <a:off x="5714921" y="3908190"/>
            <a:ext cx="186730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dirty="0" err="1">
                <a:solidFill>
                  <a:srgbClr val="203823"/>
                </a:solidFill>
                <a:latin typeface="Aptos" panose="020B0004020202020204" pitchFamily="34" charset="0"/>
              </a:rPr>
              <a:t>regular</a:t>
            </a:r>
            <a:endParaRPr lang="fr-BE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C39B28-868D-391B-7DB5-3ED9C016AA72}"/>
              </a:ext>
            </a:extLst>
          </p:cNvPr>
          <p:cNvSpPr txBox="1"/>
          <p:nvPr/>
        </p:nvSpPr>
        <p:spPr>
          <a:xfrm>
            <a:off x="5714921" y="4613812"/>
            <a:ext cx="186730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Temporal - </a:t>
            </a:r>
            <a:r>
              <a:rPr lang="fr-BE" dirty="0" err="1">
                <a:solidFill>
                  <a:srgbClr val="203823"/>
                </a:solidFill>
                <a:latin typeface="Aptos" panose="020B0004020202020204" pitchFamily="34" charset="0"/>
              </a:rPr>
              <a:t>irregular</a:t>
            </a:r>
            <a:endParaRPr lang="fr-BE" dirty="0">
              <a:solidFill>
                <a:srgbClr val="203823"/>
              </a:solidFill>
              <a:latin typeface="Aptos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FEED7C-3F46-33BE-7388-A76657ECA26C}"/>
              </a:ext>
            </a:extLst>
          </p:cNvPr>
          <p:cNvSpPr txBox="1"/>
          <p:nvPr/>
        </p:nvSpPr>
        <p:spPr>
          <a:xfrm>
            <a:off x="5714920" y="5471059"/>
            <a:ext cx="186730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Spatial - canonical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59947E-63D9-912F-FBD1-9B3326E32784}"/>
              </a:ext>
            </a:extLst>
          </p:cNvPr>
          <p:cNvSpPr txBox="1"/>
          <p:nvPr/>
        </p:nvSpPr>
        <p:spPr>
          <a:xfrm>
            <a:off x="5714920" y="6122023"/>
            <a:ext cx="186730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03823"/>
                </a:solidFill>
                <a:latin typeface="Aptos" panose="020B0004020202020204" pitchFamily="34" charset="0"/>
              </a:rPr>
              <a:t>Spatial – non-canonical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D7C671-568D-1E92-E518-CA40DCC12A21}"/>
              </a:ext>
            </a:extLst>
          </p:cNvPr>
          <p:cNvSpPr txBox="1"/>
          <p:nvPr/>
        </p:nvSpPr>
        <p:spPr>
          <a:xfrm>
            <a:off x="2224639" y="4219229"/>
            <a:ext cx="1867301" cy="307777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500ms</a:t>
            </a:r>
          </a:p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250-750ms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9355EA-FD8E-6C56-3831-29B28F806BB0}"/>
              </a:ext>
            </a:extLst>
          </p:cNvPr>
          <p:cNvSpPr txBox="1"/>
          <p:nvPr/>
        </p:nvSpPr>
        <p:spPr>
          <a:xfrm>
            <a:off x="1641932" y="5748058"/>
            <a:ext cx="2619291" cy="246221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endParaRPr lang="fr-BE" sz="600" dirty="0">
              <a:solidFill>
                <a:srgbClr val="203823"/>
              </a:solidFill>
              <a:latin typeface="Aptos" panose="020B0004020202020204" pitchFamily="34" charset="0"/>
            </a:endParaRPr>
          </a:p>
          <a:p>
            <a:r>
              <a:rPr lang="fr-BE" sz="1000" dirty="0">
                <a:solidFill>
                  <a:srgbClr val="203823"/>
                </a:solidFill>
                <a:latin typeface="Aptos" panose="020B0004020202020204" pitchFamily="34" charset="0"/>
              </a:rPr>
              <a:t>ISI = 500ms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3D38A07-E8EC-E85F-EE11-B457E06D74CB}"/>
              </a:ext>
            </a:extLst>
          </p:cNvPr>
          <p:cNvSpPr txBox="1"/>
          <p:nvPr/>
        </p:nvSpPr>
        <p:spPr>
          <a:xfrm flipH="1">
            <a:off x="7999709" y="2178242"/>
            <a:ext cx="825542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800" b="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  <a:sym typeface="Wingdings" panose="05000000000000000000" pitchFamily="2" charset="2"/>
              </a:rPr>
              <a:t>N=45</a:t>
            </a:r>
            <a:endParaRPr lang="en-US" sz="1800" b="0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525A46-92BE-B245-79AA-DB6B6A012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68" y="5329458"/>
            <a:ext cx="1030660" cy="1198055"/>
          </a:xfrm>
          <a:prstGeom prst="rect">
            <a:avLst/>
          </a:prstGeom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6E0A79E0-0E7B-4AAC-2A98-CAFA0634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95" y="6567884"/>
            <a:ext cx="21709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B060402020202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B0604020202020204" charset="0"/>
              </a:defRPr>
            </a:lvl9pPr>
          </a:lstStyle>
          <a:p>
            <a:r>
              <a:rPr lang="fr-BE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Attout et al., in </a:t>
            </a:r>
            <a:r>
              <a:rPr lang="fr-BE" altLang="fr-F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preparation</a:t>
            </a:r>
            <a:endParaRPr lang="fr-BE" altLang="fr-FR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40998"/>
      </p:ext>
    </p:extLst>
  </p:cSld>
  <p:clrMapOvr>
    <a:masterClrMapping/>
  </p:clrMapOvr>
</p:sld>
</file>

<file path=ppt/theme/theme1.xml><?xml version="1.0" encoding="utf-8"?>
<a:theme xmlns:a="http://schemas.openxmlformats.org/drawingml/2006/main" name="Travail d'équipe">
  <a:themeElements>
    <a:clrScheme name="Personnalisé 6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70C0"/>
      </a:hlink>
      <a:folHlink>
        <a:srgbClr val="00B0F0"/>
      </a:folHlink>
    </a:clrScheme>
    <a:fontScheme name="Travail d'équip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ravail d'é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ail d'é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ail d'é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ail d'é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ail d'é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ail d'é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vail d'é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ail d'é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vail d'é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12620</TotalTime>
  <Words>659</Words>
  <Application>Microsoft Office PowerPoint</Application>
  <PresentationFormat>Affichage à l'écran (4:3)</PresentationFormat>
  <Paragraphs>155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Calibri</vt:lpstr>
      <vt:lpstr>Abadi</vt:lpstr>
      <vt:lpstr>Arial</vt:lpstr>
      <vt:lpstr>Aptos</vt:lpstr>
      <vt:lpstr>Garamond</vt:lpstr>
      <vt:lpstr>Times New Roman</vt:lpstr>
      <vt:lpstr>Travail d'équipe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Thank you!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EB8730w-MAJERUS</dc:creator>
  <cp:lastModifiedBy>Majerus Steve</cp:lastModifiedBy>
  <cp:revision>2362</cp:revision>
  <dcterms:created xsi:type="dcterms:W3CDTF">2002-12-08T15:18:38Z</dcterms:created>
  <dcterms:modified xsi:type="dcterms:W3CDTF">2024-06-25T07:58:42Z</dcterms:modified>
</cp:coreProperties>
</file>