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06" r:id="rId2"/>
    <p:sldMasterId id="2147483835" r:id="rId3"/>
  </p:sldMasterIdLst>
  <p:notesMasterIdLst>
    <p:notesMasterId r:id="rId23"/>
  </p:notesMasterIdLst>
  <p:sldIdLst>
    <p:sldId id="256" r:id="rId4"/>
    <p:sldId id="286" r:id="rId5"/>
    <p:sldId id="285" r:id="rId6"/>
    <p:sldId id="287" r:id="rId7"/>
    <p:sldId id="288" r:id="rId8"/>
    <p:sldId id="289" r:id="rId9"/>
    <p:sldId id="290" r:id="rId10"/>
    <p:sldId id="259" r:id="rId11"/>
    <p:sldId id="274" r:id="rId12"/>
    <p:sldId id="275" r:id="rId13"/>
    <p:sldId id="279" r:id="rId14"/>
    <p:sldId id="276" r:id="rId15"/>
    <p:sldId id="278" r:id="rId16"/>
    <p:sldId id="282" r:id="rId17"/>
    <p:sldId id="280" r:id="rId18"/>
    <p:sldId id="277" r:id="rId19"/>
    <p:sldId id="291" r:id="rId20"/>
    <p:sldId id="292" r:id="rId21"/>
    <p:sldId id="28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E8D68-2C6C-4D1B-AA30-5CE94D158A13}" type="datetimeFigureOut">
              <a:rPr lang="fr-BE" smtClean="0"/>
              <a:t>06-11-25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AAA0A-9562-4B8B-9EDD-F517052F56F7}" type="slidenum">
              <a:rPr lang="fr-BE" smtClean="0"/>
              <a:t>‹N°›</a:t>
            </a:fld>
            <a:endParaRPr lang="fr-BE"/>
          </a:p>
        </p:txBody>
      </p:sp>
    </p:spTree>
    <p:extLst>
      <p:ext uri="{BB962C8B-B14F-4D97-AF65-F5344CB8AC3E}">
        <p14:creationId xmlns:p14="http://schemas.microsoft.com/office/powerpoint/2010/main" val="32056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61AAA0A-9562-4B8B-9EDD-F517052F56F7}" type="slidenum">
              <a:rPr lang="fr-BE" smtClean="0"/>
              <a:t>9</a:t>
            </a:fld>
            <a:endParaRPr lang="fr-BE"/>
          </a:p>
        </p:txBody>
      </p:sp>
    </p:spTree>
    <p:extLst>
      <p:ext uri="{BB962C8B-B14F-4D97-AF65-F5344CB8AC3E}">
        <p14:creationId xmlns:p14="http://schemas.microsoft.com/office/powerpoint/2010/main" val="2481413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11/6/2025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0341204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11/6/2025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3910818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40674671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711650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88095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11/6/2025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59104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39857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19254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446598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416625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19014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675029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415997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118704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907483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311801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427146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824428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610142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607043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014233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40378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11/6/2025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56780526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498199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951587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11/6/2025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4169340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705984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11/6/2025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dirty="0"/>
          </a:p>
        </p:txBody>
      </p:sp>
    </p:spTree>
    <p:extLst>
      <p:ext uri="{BB962C8B-B14F-4D97-AF65-F5344CB8AC3E}">
        <p14:creationId xmlns:p14="http://schemas.microsoft.com/office/powerpoint/2010/main" val="335667708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11/6/2025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dirty="0"/>
          </a:p>
        </p:txBody>
      </p:sp>
    </p:spTree>
    <p:extLst>
      <p:ext uri="{BB962C8B-B14F-4D97-AF65-F5344CB8AC3E}">
        <p14:creationId xmlns:p14="http://schemas.microsoft.com/office/powerpoint/2010/main" val="56191773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11/6/2025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‹N°›</a:t>
            </a:fld>
            <a:endParaRPr lang="en-US" dirty="0"/>
          </a:p>
        </p:txBody>
      </p:sp>
    </p:spTree>
    <p:extLst>
      <p:ext uri="{BB962C8B-B14F-4D97-AF65-F5344CB8AC3E}">
        <p14:creationId xmlns:p14="http://schemas.microsoft.com/office/powerpoint/2010/main" val="38485491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11/6/2025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2624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11/6/2025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65284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11/6/2025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627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11/6/2025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323042650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11/6/2025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4620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11/6/2025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999228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11/6/2025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1110372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11/6/2025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‹N°›</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1185425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11/6/2025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‹N°›</a:t>
            </a:fld>
            <a:endParaRPr lang="en-US" dirty="0"/>
          </a:p>
        </p:txBody>
      </p:sp>
    </p:spTree>
    <p:extLst>
      <p:ext uri="{BB962C8B-B14F-4D97-AF65-F5344CB8AC3E}">
        <p14:creationId xmlns:p14="http://schemas.microsoft.com/office/powerpoint/2010/main" val="14088130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11/6/2025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242794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11/6/2025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645014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11/6/2025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232508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11/6/2025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402940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11/6/2025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99658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11/6/2025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2782652089"/>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11/6/2025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3408450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40158283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11/6/2025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53440189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01384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0736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26897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71451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72799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49558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3406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11/6/2025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420579837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333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307052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95454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481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52957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8242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44230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36693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81082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980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11/6/2025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1817300027"/>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8586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7739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25690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346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0505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1323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4758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11/6/2025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13452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7538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917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11/6/2025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a:t>
            </a:fld>
            <a:endParaRPr lang="en-US"/>
          </a:p>
        </p:txBody>
      </p:sp>
    </p:spTree>
    <p:extLst>
      <p:ext uri="{BB962C8B-B14F-4D97-AF65-F5344CB8AC3E}">
        <p14:creationId xmlns:p14="http://schemas.microsoft.com/office/powerpoint/2010/main" val="76898713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11/6/2025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‹N°›</a:t>
            </a:fld>
            <a:endParaRPr lang="en-US"/>
          </a:p>
        </p:txBody>
      </p:sp>
    </p:spTree>
    <p:extLst>
      <p:ext uri="{BB962C8B-B14F-4D97-AF65-F5344CB8AC3E}">
        <p14:creationId xmlns:p14="http://schemas.microsoft.com/office/powerpoint/2010/main" val="6871223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2.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9.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11/6/2025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‹N°›</a:t>
            </a:fld>
            <a:endParaRPr lang="en-US" dirty="0"/>
          </a:p>
        </p:txBody>
      </p:sp>
    </p:spTree>
    <p:extLst>
      <p:ext uri="{BB962C8B-B14F-4D97-AF65-F5344CB8AC3E}">
        <p14:creationId xmlns:p14="http://schemas.microsoft.com/office/powerpoint/2010/main" val="1267633797"/>
      </p:ext>
    </p:extLst>
  </p:cSld>
  <p:clrMap bg1="lt1" tx1="dk1" bg2="lt2" tx2="dk2" accent1="accent1" accent2="accent2" accent3="accent3" accent4="accent4" accent5="accent5" accent6="accent6" hlink="hlink" folHlink="folHlink"/>
  <p:sldLayoutIdLst>
    <p:sldLayoutId id="2147483803" r:id="rId1"/>
    <p:sldLayoutId id="2147483802" r:id="rId2"/>
    <p:sldLayoutId id="2147483804"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0543326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59204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image" Target="../media/image10.jpeg"/><Relationship Id="rId1" Type="http://schemas.openxmlformats.org/officeDocument/2006/relationships/slideLayout" Target="../slideLayouts/slideLayout5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9.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seil-constitutionnel.fr/les-constitutions-dans-l-histoire/constitution-du-5-fructidor-an-iii" TargetMode="External"/><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hyperlink" Target="mailto:Antoine.Leclere@uliege.be" TargetMode="External"/><Relationship Id="rId4" Type="http://schemas.openxmlformats.org/officeDocument/2006/relationships/hyperlink" Target="mailto:Robin.Navez@uliege.b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ganigramme : Connecteur 9">
            <a:extLst>
              <a:ext uri="{FF2B5EF4-FFF2-40B4-BE49-F238E27FC236}">
                <a16:creationId xmlns:a16="http://schemas.microsoft.com/office/drawing/2014/main" id="{00C1861A-BB22-6402-EF7C-CBA1222A7F9B}"/>
              </a:ext>
            </a:extLst>
          </p:cNvPr>
          <p:cNvSpPr/>
          <p:nvPr/>
        </p:nvSpPr>
        <p:spPr>
          <a:xfrm>
            <a:off x="276775" y="5425989"/>
            <a:ext cx="1266641" cy="1236396"/>
          </a:xfrm>
          <a:prstGeom prst="flowChartConnector">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2" name="Titre 1">
            <a:extLst>
              <a:ext uri="{FF2B5EF4-FFF2-40B4-BE49-F238E27FC236}">
                <a16:creationId xmlns:a16="http://schemas.microsoft.com/office/drawing/2014/main" id="{296DCD10-E843-E0B2-686F-29ED53CD76A4}"/>
              </a:ext>
            </a:extLst>
          </p:cNvPr>
          <p:cNvSpPr>
            <a:spLocks noGrp="1"/>
          </p:cNvSpPr>
          <p:nvPr>
            <p:ph type="ctrTitle"/>
          </p:nvPr>
        </p:nvSpPr>
        <p:spPr>
          <a:xfrm>
            <a:off x="102358" y="170393"/>
            <a:ext cx="7110484" cy="2668341"/>
          </a:xfrm>
        </p:spPr>
        <p:txBody>
          <a:bodyPr anchor="t">
            <a:noAutofit/>
          </a:bodyPr>
          <a:lstStyle/>
          <a:p>
            <a:r>
              <a:rPr lang="fr-BE" sz="4000" b="1" cap="none" noProof="0" dirty="0"/>
              <a:t>Le Directoire exécutif face au sentiment principautaire liégeois (1793-1799). </a:t>
            </a:r>
            <a:br>
              <a:rPr lang="fr-BE" sz="4000" b="1" cap="none" noProof="0" dirty="0"/>
            </a:br>
            <a:r>
              <a:rPr lang="fr-BE" sz="4000" b="1" i="1" cap="none" noProof="0" dirty="0"/>
              <a:t>Entre interdit et pouvoir</a:t>
            </a:r>
            <a:endParaRPr lang="fr-BE" sz="2800" i="1" cap="none" noProof="0" dirty="0"/>
          </a:p>
        </p:txBody>
      </p:sp>
      <p:sp>
        <p:nvSpPr>
          <p:cNvPr id="3" name="Sous-titre 2">
            <a:extLst>
              <a:ext uri="{FF2B5EF4-FFF2-40B4-BE49-F238E27FC236}">
                <a16:creationId xmlns:a16="http://schemas.microsoft.com/office/drawing/2014/main" id="{58D121DE-09FC-EEBD-C8C3-FA8C953B92B2}"/>
              </a:ext>
            </a:extLst>
          </p:cNvPr>
          <p:cNvSpPr>
            <a:spLocks noGrp="1"/>
          </p:cNvSpPr>
          <p:nvPr>
            <p:ph type="subTitle" idx="1"/>
          </p:nvPr>
        </p:nvSpPr>
        <p:spPr>
          <a:xfrm>
            <a:off x="201496" y="2784038"/>
            <a:ext cx="5489620" cy="909283"/>
          </a:xfrm>
        </p:spPr>
        <p:txBody>
          <a:bodyPr anchor="b">
            <a:normAutofit fontScale="92500" lnSpcReduction="20000"/>
          </a:bodyPr>
          <a:lstStyle/>
          <a:p>
            <a:r>
              <a:rPr lang="fr-BE" sz="2400" noProof="0" dirty="0"/>
              <a:t>Antoine LECLERE &amp; Robin NAVEZ</a:t>
            </a:r>
          </a:p>
          <a:p>
            <a:r>
              <a:rPr lang="fr-BE" sz="2400" noProof="0" dirty="0"/>
              <a:t>Liège, le 20 novembre 2025</a:t>
            </a:r>
          </a:p>
        </p:txBody>
      </p:sp>
      <p:pic>
        <p:nvPicPr>
          <p:cNvPr id="1028" name="Picture 4" descr="Liège (Luik) - Décorations octroyées à la ville">
            <a:extLst>
              <a:ext uri="{FF2B5EF4-FFF2-40B4-BE49-F238E27FC236}">
                <a16:creationId xmlns:a16="http://schemas.microsoft.com/office/drawing/2014/main" id="{6AC42DDA-BD76-D51C-B743-C5C8ACDE49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92" b="7248"/>
          <a:stretch>
            <a:fillRect/>
          </a:stretch>
        </p:blipFill>
        <p:spPr bwMode="auto">
          <a:xfrm>
            <a:off x="7001301" y="0"/>
            <a:ext cx="5190699" cy="687325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sculpture, art, personne, bâtiment&#10;&#10;Le contenu généré par l’IA peut être incorrect.">
            <a:extLst>
              <a:ext uri="{FF2B5EF4-FFF2-40B4-BE49-F238E27FC236}">
                <a16:creationId xmlns:a16="http://schemas.microsoft.com/office/drawing/2014/main" id="{CBD7DD72-3C58-8EC3-20D4-5406975E07EF}"/>
              </a:ext>
            </a:extLst>
          </p:cNvPr>
          <p:cNvPicPr>
            <a:picLocks noChangeAspect="1"/>
          </p:cNvPicPr>
          <p:nvPr/>
        </p:nvPicPr>
        <p:blipFill>
          <a:blip r:embed="rId3">
            <a:extLst>
              <a:ext uri="{28A0092B-C50C-407E-A947-70E740481C1C}">
                <a14:useLocalDpi xmlns:a14="http://schemas.microsoft.com/office/drawing/2010/main" val="0"/>
              </a:ext>
            </a:extLst>
          </a:blip>
          <a:srcRect l="15830" r="15768" b="11146"/>
          <a:stretch>
            <a:fillRect/>
          </a:stretch>
        </p:blipFill>
        <p:spPr>
          <a:xfrm>
            <a:off x="6953099" y="2082887"/>
            <a:ext cx="5238901" cy="4790365"/>
          </a:xfrm>
          <a:prstGeom prst="rect">
            <a:avLst/>
          </a:prstGeom>
        </p:spPr>
      </p:pic>
      <p:pic>
        <p:nvPicPr>
          <p:cNvPr id="7" name="Image 6">
            <a:extLst>
              <a:ext uri="{FF2B5EF4-FFF2-40B4-BE49-F238E27FC236}">
                <a16:creationId xmlns:a16="http://schemas.microsoft.com/office/drawing/2014/main" id="{8F022ED4-0883-B199-952A-86CC82D790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496" y="5352507"/>
            <a:ext cx="1417200" cy="1383360"/>
          </a:xfrm>
          <a:prstGeom prst="rect">
            <a:avLst/>
          </a:prstGeom>
          <a:noFill/>
          <a:ln>
            <a:noFill/>
          </a:ln>
        </p:spPr>
      </p:pic>
      <p:cxnSp>
        <p:nvCxnSpPr>
          <p:cNvPr id="9" name="Connecteur droit 8">
            <a:extLst>
              <a:ext uri="{FF2B5EF4-FFF2-40B4-BE49-F238E27FC236}">
                <a16:creationId xmlns:a16="http://schemas.microsoft.com/office/drawing/2014/main" id="{9404B746-5277-2351-93F6-5C4BC7C0B246}"/>
              </a:ext>
            </a:extLst>
          </p:cNvPr>
          <p:cNvCxnSpPr>
            <a:cxnSpLocks/>
          </p:cNvCxnSpPr>
          <p:nvPr/>
        </p:nvCxnSpPr>
        <p:spPr>
          <a:xfrm>
            <a:off x="201496" y="2622738"/>
            <a:ext cx="3280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Logos">
            <a:extLst>
              <a:ext uri="{FF2B5EF4-FFF2-40B4-BE49-F238E27FC236}">
                <a16:creationId xmlns:a16="http://schemas.microsoft.com/office/drawing/2014/main" id="{DED26BC5-C10B-97CB-FCE0-B47315147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214" y="5592560"/>
            <a:ext cx="1424485" cy="90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9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courbe vers la droite 11">
            <a:extLst>
              <a:ext uri="{FF2B5EF4-FFF2-40B4-BE49-F238E27FC236}">
                <a16:creationId xmlns:a16="http://schemas.microsoft.com/office/drawing/2014/main" id="{33D2B98B-DB23-95FF-2BAB-2253025AADA1}"/>
              </a:ext>
            </a:extLst>
          </p:cNvPr>
          <p:cNvSpPr/>
          <p:nvPr/>
        </p:nvSpPr>
        <p:spPr>
          <a:xfrm>
            <a:off x="7493479" y="3634034"/>
            <a:ext cx="2218139" cy="170078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noProof="0" dirty="0">
              <a:solidFill>
                <a:schemeClr val="tx1"/>
              </a:solidFill>
            </a:endParaRPr>
          </a:p>
        </p:txBody>
      </p:sp>
      <p:pic>
        <p:nvPicPr>
          <p:cNvPr id="8" name="Picture 4" descr="Liège (Luik) - Décorations octroyées à la ville">
            <a:extLst>
              <a:ext uri="{FF2B5EF4-FFF2-40B4-BE49-F238E27FC236}">
                <a16:creationId xmlns:a16="http://schemas.microsoft.com/office/drawing/2014/main" id="{FCC2D3AC-744E-9B1E-457E-0F6AE62BE0E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9992" b="7248"/>
          <a:stretch>
            <a:fillRect/>
          </a:stretch>
        </p:blipFill>
        <p:spPr bwMode="auto">
          <a:xfrm>
            <a:off x="1785668" y="3912162"/>
            <a:ext cx="1782792" cy="236068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60772AF-B9C8-7046-9B58-B1218B1F3CC8}"/>
              </a:ext>
            </a:extLst>
          </p:cNvPr>
          <p:cNvSpPr>
            <a:spLocks noGrp="1"/>
          </p:cNvSpPr>
          <p:nvPr>
            <p:ph type="title"/>
          </p:nvPr>
        </p:nvSpPr>
        <p:spPr>
          <a:xfrm>
            <a:off x="1640156" y="503340"/>
            <a:ext cx="8911687" cy="1026411"/>
          </a:xfrm>
        </p:spPr>
        <p:txBody>
          <a:bodyPr/>
          <a:lstStyle/>
          <a:p>
            <a:r>
              <a:rPr lang="fr-BE" noProof="0" dirty="0"/>
              <a:t>Suspendu… </a:t>
            </a:r>
            <a:br>
              <a:rPr lang="fr-BE" noProof="0" dirty="0"/>
            </a:br>
            <a:r>
              <a:rPr lang="fr-BE" sz="2400" i="1" noProof="0" dirty="0"/>
              <a:t>Loi du 9 vendémiaire IV</a:t>
            </a:r>
            <a:endParaRPr lang="fr-BE" i="1" noProof="0" dirty="0"/>
          </a:p>
        </p:txBody>
      </p:sp>
      <p:pic>
        <p:nvPicPr>
          <p:cNvPr id="1026" name="Picture 2">
            <a:extLst>
              <a:ext uri="{FF2B5EF4-FFF2-40B4-BE49-F238E27FC236}">
                <a16:creationId xmlns:a16="http://schemas.microsoft.com/office/drawing/2014/main" id="{5D811140-85D5-4A13-91C4-A20E29F40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433" y="1257701"/>
            <a:ext cx="4244195" cy="290920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que 4" descr="Utilisateurs contour">
            <a:extLst>
              <a:ext uri="{FF2B5EF4-FFF2-40B4-BE49-F238E27FC236}">
                <a16:creationId xmlns:a16="http://schemas.microsoft.com/office/drawing/2014/main" id="{1B9EB149-E7B4-340F-FDEC-1C82D29D44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0399" y="4642449"/>
            <a:ext cx="1630393" cy="1630393"/>
          </a:xfrm>
          <a:prstGeom prst="rect">
            <a:avLst/>
          </a:prstGeom>
        </p:spPr>
      </p:pic>
      <p:pic>
        <p:nvPicPr>
          <p:cNvPr id="6" name="Graphique 5" descr="Utilisateurs contour">
            <a:extLst>
              <a:ext uri="{FF2B5EF4-FFF2-40B4-BE49-F238E27FC236}">
                <a16:creationId xmlns:a16="http://schemas.microsoft.com/office/drawing/2014/main" id="{89F457DB-2D73-C467-95C6-53BB8D9FC4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0090" y="3775493"/>
            <a:ext cx="1630393" cy="1630393"/>
          </a:xfrm>
          <a:prstGeom prst="rect">
            <a:avLst/>
          </a:prstGeom>
        </p:spPr>
      </p:pic>
      <p:pic>
        <p:nvPicPr>
          <p:cNvPr id="7" name="Graphique 6" descr="Utilisateurs contour">
            <a:extLst>
              <a:ext uri="{FF2B5EF4-FFF2-40B4-BE49-F238E27FC236}">
                <a16:creationId xmlns:a16="http://schemas.microsoft.com/office/drawing/2014/main" id="{AB1CE1D5-2AF1-DB39-2B42-05C739AE0E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8836" y="3955211"/>
            <a:ext cx="1630393" cy="1630393"/>
          </a:xfrm>
          <a:prstGeom prst="rect">
            <a:avLst/>
          </a:prstGeom>
        </p:spPr>
      </p:pic>
      <p:sp>
        <p:nvSpPr>
          <p:cNvPr id="9" name="Flèche : droite 8">
            <a:extLst>
              <a:ext uri="{FF2B5EF4-FFF2-40B4-BE49-F238E27FC236}">
                <a16:creationId xmlns:a16="http://schemas.microsoft.com/office/drawing/2014/main" id="{F0D2FC03-BCF3-4856-8DA8-6632BA277D24}"/>
              </a:ext>
            </a:extLst>
          </p:cNvPr>
          <p:cNvSpPr/>
          <p:nvPr/>
        </p:nvSpPr>
        <p:spPr>
          <a:xfrm>
            <a:off x="5440392" y="4850186"/>
            <a:ext cx="230037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noProof="0" dirty="0"/>
          </a:p>
        </p:txBody>
      </p:sp>
      <p:sp>
        <p:nvSpPr>
          <p:cNvPr id="10" name="Signe de multiplication 9">
            <a:extLst>
              <a:ext uri="{FF2B5EF4-FFF2-40B4-BE49-F238E27FC236}">
                <a16:creationId xmlns:a16="http://schemas.microsoft.com/office/drawing/2014/main" id="{9C9F0448-B798-41F4-C9FA-91B9FBDCD3E9}"/>
              </a:ext>
            </a:extLst>
          </p:cNvPr>
          <p:cNvSpPr/>
          <p:nvPr/>
        </p:nvSpPr>
        <p:spPr>
          <a:xfrm>
            <a:off x="7493479" y="4635302"/>
            <a:ext cx="914400"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pic>
        <p:nvPicPr>
          <p:cNvPr id="14" name="Graphique 13" descr="Femme juge avec un remplissage uni">
            <a:extLst>
              <a:ext uri="{FF2B5EF4-FFF2-40B4-BE49-F238E27FC236}">
                <a16:creationId xmlns:a16="http://schemas.microsoft.com/office/drawing/2014/main" id="{96C7C16E-B0C1-5DDB-8DBC-10E9B3C3A8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6566" y="4921265"/>
            <a:ext cx="914400" cy="914400"/>
          </a:xfrm>
          <a:prstGeom prst="rect">
            <a:avLst/>
          </a:prstGeom>
        </p:spPr>
      </p:pic>
      <p:pic>
        <p:nvPicPr>
          <p:cNvPr id="15" name="Graphique 14" descr="Femme juge avec un remplissage uni">
            <a:extLst>
              <a:ext uri="{FF2B5EF4-FFF2-40B4-BE49-F238E27FC236}">
                <a16:creationId xmlns:a16="http://schemas.microsoft.com/office/drawing/2014/main" id="{809E2AFC-9398-3721-63A8-D54E77D02F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6166" y="4337649"/>
            <a:ext cx="914400" cy="914400"/>
          </a:xfrm>
          <a:prstGeom prst="rect">
            <a:avLst/>
          </a:prstGeom>
        </p:spPr>
      </p:pic>
      <p:pic>
        <p:nvPicPr>
          <p:cNvPr id="16" name="Graphique 15" descr="Femme juge avec un remplissage uni">
            <a:extLst>
              <a:ext uri="{FF2B5EF4-FFF2-40B4-BE49-F238E27FC236}">
                <a16:creationId xmlns:a16="http://schemas.microsoft.com/office/drawing/2014/main" id="{3224A19D-57CF-4861-A830-7CEF32B46E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03457" y="5334818"/>
            <a:ext cx="914400" cy="914400"/>
          </a:xfrm>
          <a:prstGeom prst="rect">
            <a:avLst/>
          </a:prstGeom>
        </p:spPr>
      </p:pic>
    </p:spTree>
    <p:extLst>
      <p:ext uri="{BB962C8B-B14F-4D97-AF65-F5344CB8AC3E}">
        <p14:creationId xmlns:p14="http://schemas.microsoft.com/office/powerpoint/2010/main" val="2732491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2D69F1-0349-E01E-5D48-B12F31B206FE}"/>
              </a:ext>
            </a:extLst>
          </p:cNvPr>
          <p:cNvPicPr>
            <a:picLocks noChangeAspect="1"/>
          </p:cNvPicPr>
          <p:nvPr/>
        </p:nvPicPr>
        <p:blipFill>
          <a:blip r:embed="rId2"/>
          <a:stretch>
            <a:fillRect/>
          </a:stretch>
        </p:blipFill>
        <p:spPr>
          <a:xfrm>
            <a:off x="9359975" y="0"/>
            <a:ext cx="2832025" cy="6858000"/>
          </a:xfrm>
          <a:prstGeom prst="rect">
            <a:avLst/>
          </a:prstGeom>
        </p:spPr>
      </p:pic>
      <p:pic>
        <p:nvPicPr>
          <p:cNvPr id="7" name="Image 6">
            <a:extLst>
              <a:ext uri="{FF2B5EF4-FFF2-40B4-BE49-F238E27FC236}">
                <a16:creationId xmlns:a16="http://schemas.microsoft.com/office/drawing/2014/main" id="{0DDFF343-A33A-C35A-E6BE-C43419796E7D}"/>
              </a:ext>
            </a:extLst>
          </p:cNvPr>
          <p:cNvPicPr>
            <a:picLocks noChangeAspect="1"/>
          </p:cNvPicPr>
          <p:nvPr/>
        </p:nvPicPr>
        <p:blipFill>
          <a:blip r:embed="rId3"/>
          <a:stretch>
            <a:fillRect/>
          </a:stretch>
        </p:blipFill>
        <p:spPr>
          <a:xfrm>
            <a:off x="-17055" y="0"/>
            <a:ext cx="9377030" cy="6858000"/>
          </a:xfrm>
          <a:prstGeom prst="rect">
            <a:avLst/>
          </a:prstGeom>
        </p:spPr>
      </p:pic>
    </p:spTree>
    <p:extLst>
      <p:ext uri="{BB962C8B-B14F-4D97-AF65-F5344CB8AC3E}">
        <p14:creationId xmlns:p14="http://schemas.microsoft.com/office/powerpoint/2010/main" val="415953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noProof="0" dirty="0"/>
          </a:p>
        </p:txBody>
      </p:sp>
      <p:sp useBgFill="1">
        <p:nvSpPr>
          <p:cNvPr id="42" name="Rectangle 4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4" name="Rectangle 4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5" name="Espace réservé du contenu 2">
            <a:extLst>
              <a:ext uri="{FF2B5EF4-FFF2-40B4-BE49-F238E27FC236}">
                <a16:creationId xmlns:a16="http://schemas.microsoft.com/office/drawing/2014/main" id="{EDEC94F5-013B-B617-21EE-902A243F987A}"/>
              </a:ext>
            </a:extLst>
          </p:cNvPr>
          <p:cNvSpPr txBox="1">
            <a:spLocks/>
          </p:cNvSpPr>
          <p:nvPr/>
        </p:nvSpPr>
        <p:spPr>
          <a:xfrm>
            <a:off x="1657024" y="4689873"/>
            <a:ext cx="10362448" cy="2058668"/>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90000"/>
              </a:lnSpc>
              <a:buNone/>
            </a:pPr>
            <a:r>
              <a:rPr lang="fr-BE" sz="1000" noProof="0" dirty="0">
                <a:solidFill>
                  <a:schemeClr val="bg1"/>
                </a:solidFill>
              </a:rPr>
              <a:t> </a:t>
            </a:r>
            <a:r>
              <a:rPr lang="fr-BE" sz="1000" b="1" i="1" noProof="0" dirty="0">
                <a:solidFill>
                  <a:schemeClr val="bg1"/>
                </a:solidFill>
              </a:rPr>
              <a:t>Courrier de l’administration centrale du département de l’Ourthe </a:t>
            </a:r>
            <a:r>
              <a:rPr lang="fr-BE" sz="1000" i="1" noProof="0" dirty="0">
                <a:solidFill>
                  <a:schemeClr val="bg1"/>
                </a:solidFill>
              </a:rPr>
              <a:t>- </a:t>
            </a:r>
            <a:r>
              <a:rPr lang="fr-BE" sz="1000" noProof="0" dirty="0">
                <a:solidFill>
                  <a:schemeClr val="bg1"/>
                </a:solidFill>
              </a:rPr>
              <a:t>(A.È.L, FFAC 166, pp. 9-10).</a:t>
            </a:r>
          </a:p>
          <a:p>
            <a:pPr marL="0" indent="0" algn="just">
              <a:lnSpc>
                <a:spcPct val="90000"/>
              </a:lnSpc>
              <a:buNone/>
            </a:pPr>
            <a:r>
              <a:rPr lang="fr-BE" sz="1600" noProof="0" dirty="0">
                <a:solidFill>
                  <a:schemeClr val="bg1"/>
                </a:solidFill>
              </a:rPr>
              <a:t> « </a:t>
            </a:r>
            <a:r>
              <a:rPr lang="fr-BE" sz="1600" i="1" noProof="0" dirty="0">
                <a:solidFill>
                  <a:schemeClr val="bg1"/>
                </a:solidFill>
              </a:rPr>
              <a:t>Je vous préviens, Citoyen, que les représentants du peuple, commissaires du gouvernement dans les Pays réunis par la loi du 9 vendémiaire dernier, procédant à l’organisation des autorités publiques dans lesdits Pays, conformément à l’article premier du décret du 3 brumaire dernier, vous ont nommé juge civil […] du tribunal civil du département de l’</a:t>
            </a:r>
            <a:r>
              <a:rPr lang="fr-BE" sz="1600" i="1" noProof="0" dirty="0" err="1">
                <a:solidFill>
                  <a:schemeClr val="bg1"/>
                </a:solidFill>
              </a:rPr>
              <a:t>Ourte</a:t>
            </a:r>
            <a:r>
              <a:rPr lang="fr-BE" sz="1600" i="1" noProof="0" dirty="0">
                <a:solidFill>
                  <a:schemeClr val="bg1"/>
                </a:solidFill>
              </a:rPr>
              <a:t>. D’après les instructions que le commissaire du gouvernement m’ont fait passer, l’installation de ce nouveau tribunal est fixée au 13 frimaire présent mois à dix heures du matin, dans la salle ordinaire d’audience, je vous invite à vous y rendre, et à vouloir m’accuser la réception de la Présente. Salut et fraternité </a:t>
            </a:r>
            <a:r>
              <a:rPr lang="fr-BE" sz="1600" noProof="0" dirty="0">
                <a:solidFill>
                  <a:schemeClr val="bg1"/>
                </a:solidFill>
              </a:rPr>
              <a:t>» </a:t>
            </a:r>
          </a:p>
        </p:txBody>
      </p:sp>
      <p:sp>
        <p:nvSpPr>
          <p:cNvPr id="4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p:nvSpPr>
          <p:cNvPr id="4" name="Espace réservé du contenu 2">
            <a:extLst>
              <a:ext uri="{FF2B5EF4-FFF2-40B4-BE49-F238E27FC236}">
                <a16:creationId xmlns:a16="http://schemas.microsoft.com/office/drawing/2014/main" id="{A6AAC463-65B0-7930-335E-12BDAAFF881E}"/>
              </a:ext>
            </a:extLst>
          </p:cNvPr>
          <p:cNvSpPr txBox="1">
            <a:spLocks/>
          </p:cNvSpPr>
          <p:nvPr/>
        </p:nvSpPr>
        <p:spPr>
          <a:xfrm>
            <a:off x="229258" y="515653"/>
            <a:ext cx="11834134" cy="38976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90000"/>
              </a:lnSpc>
            </a:pPr>
            <a:r>
              <a:rPr lang="fr-BE" sz="1500" b="1" i="1" noProof="0" dirty="0"/>
              <a:t>Arrêté des représentants en mission du 7 frimaire IV </a:t>
            </a:r>
            <a:r>
              <a:rPr lang="fr-BE" sz="1500" i="1" noProof="0" dirty="0"/>
              <a:t>(28 novembre 1795) </a:t>
            </a:r>
            <a:r>
              <a:rPr lang="fr-BE" sz="1500" noProof="0" dirty="0"/>
              <a:t>- (A.È.L, FFP 251, chemise 251/3).</a:t>
            </a:r>
          </a:p>
          <a:p>
            <a:pPr marL="0" indent="0" algn="just">
              <a:lnSpc>
                <a:spcPct val="118000"/>
              </a:lnSpc>
              <a:buNone/>
            </a:pPr>
            <a:r>
              <a:rPr lang="fr-BE" noProof="0" dirty="0"/>
              <a:t> « Après avoir pris en considération les listes des citoyens propres à être employés, lesquels nous ont été adressées de divers lieux des nouveaux départements […] Arrêtent ce qui suit […] Les juges qui composent le tribunal civil du département de l’Ourthe sont les citoyens ci-après : </a:t>
            </a:r>
            <a:r>
              <a:rPr lang="fr-BE" noProof="0" dirty="0" err="1"/>
              <a:t>Tainturier</a:t>
            </a:r>
            <a:r>
              <a:rPr lang="fr-BE" noProof="0" dirty="0"/>
              <a:t>, président actuel du tribunal, </a:t>
            </a:r>
            <a:r>
              <a:rPr lang="fr-BE" noProof="0" dirty="0" err="1"/>
              <a:t>Danthine</a:t>
            </a:r>
            <a:r>
              <a:rPr lang="fr-BE" noProof="0" dirty="0"/>
              <a:t>, homme de Loi, </a:t>
            </a:r>
            <a:r>
              <a:rPr lang="fr-BE" noProof="0" dirty="0" err="1"/>
              <a:t>Walbrecht</a:t>
            </a:r>
            <a:r>
              <a:rPr lang="fr-BE" noProof="0" dirty="0"/>
              <a:t>, membre de l’administration de l’arrondissement de Liège, </a:t>
            </a:r>
            <a:r>
              <a:rPr lang="fr-BE" noProof="0" dirty="0" err="1"/>
              <a:t>Spiroux</a:t>
            </a:r>
            <a:r>
              <a:rPr lang="fr-BE" noProof="0" dirty="0"/>
              <a:t>, homme de loi à Liège, </a:t>
            </a:r>
            <a:r>
              <a:rPr lang="fr-BE" noProof="0" dirty="0" err="1"/>
              <a:t>Hauzeur</a:t>
            </a:r>
            <a:r>
              <a:rPr lang="fr-BE" noProof="0" dirty="0"/>
              <a:t>, ancien juge, </a:t>
            </a:r>
            <a:r>
              <a:rPr lang="fr-BE" noProof="0" dirty="0" err="1"/>
              <a:t>Gilkinnet</a:t>
            </a:r>
            <a:r>
              <a:rPr lang="fr-BE" noProof="0" dirty="0"/>
              <a:t>, juge actuel, Piette, juge actuel, </a:t>
            </a:r>
            <a:r>
              <a:rPr lang="fr-BE" noProof="0" dirty="0" err="1"/>
              <a:t>Jupille</a:t>
            </a:r>
            <a:r>
              <a:rPr lang="fr-BE" noProof="0" dirty="0"/>
              <a:t>, homme de Loi, Hardy, homme de Loi à Huy, </a:t>
            </a:r>
            <a:r>
              <a:rPr lang="fr-BE" noProof="0" dirty="0" err="1"/>
              <a:t>Raikem</a:t>
            </a:r>
            <a:r>
              <a:rPr lang="fr-BE" noProof="0" dirty="0"/>
              <a:t>, homme de Loi, </a:t>
            </a:r>
            <a:r>
              <a:rPr lang="fr-BE" noProof="0" dirty="0" err="1"/>
              <a:t>Lonhienne</a:t>
            </a:r>
            <a:r>
              <a:rPr lang="fr-BE" noProof="0" dirty="0"/>
              <a:t>, homme de Loi, Werner Jacob, membre de l’administration centrale d’entre Meuse et du Rhin, Willems, membre de l’administration centrale d’entre Meuse et du Rhin, </a:t>
            </a:r>
            <a:r>
              <a:rPr lang="fr-BE" noProof="0" dirty="0" err="1"/>
              <a:t>Pelser</a:t>
            </a:r>
            <a:r>
              <a:rPr lang="fr-BE" noProof="0" dirty="0"/>
              <a:t>, l’aîné, juge au tribunal de Limbourg, </a:t>
            </a:r>
            <a:r>
              <a:rPr lang="fr-BE" noProof="0" dirty="0" err="1"/>
              <a:t>Schierwel</a:t>
            </a:r>
            <a:r>
              <a:rPr lang="fr-BE" noProof="0" dirty="0"/>
              <a:t>, juge au tribunal de Limbourg, </a:t>
            </a:r>
            <a:r>
              <a:rPr lang="fr-BE" noProof="0" dirty="0" err="1"/>
              <a:t>Destrées</a:t>
            </a:r>
            <a:r>
              <a:rPr lang="fr-BE" noProof="0" dirty="0"/>
              <a:t>, fils, De Theux, </a:t>
            </a:r>
            <a:r>
              <a:rPr lang="fr-BE" noProof="0" dirty="0" err="1"/>
              <a:t>Harzé</a:t>
            </a:r>
            <a:r>
              <a:rPr lang="fr-BE" noProof="0" dirty="0"/>
              <a:t>, juge actuel, </a:t>
            </a:r>
            <a:r>
              <a:rPr lang="fr-BE" noProof="0" dirty="0" err="1"/>
              <a:t>Raskinet</a:t>
            </a:r>
            <a:r>
              <a:rPr lang="fr-BE" noProof="0" dirty="0"/>
              <a:t>, juge actuel, </a:t>
            </a:r>
            <a:r>
              <a:rPr lang="fr-BE" noProof="0" dirty="0" err="1"/>
              <a:t>Beanin</a:t>
            </a:r>
            <a:r>
              <a:rPr lang="fr-BE" noProof="0" dirty="0"/>
              <a:t>, juge actuel, </a:t>
            </a:r>
            <a:r>
              <a:rPr lang="fr-BE" noProof="0" dirty="0" err="1"/>
              <a:t>Levoz</a:t>
            </a:r>
            <a:r>
              <a:rPr lang="fr-BE" noProof="0" dirty="0"/>
              <a:t>, d’Esneux, Loop, homme de Loi ci-devant l’échevin de Limbourg, Nicolaï, homme de Loi du Limbourg commissaire du pouvoir exécutif […] Signé </a:t>
            </a:r>
            <a:r>
              <a:rPr lang="fr-BE" noProof="0" dirty="0" err="1"/>
              <a:t>Perès</a:t>
            </a:r>
            <a:r>
              <a:rPr lang="fr-BE" noProof="0" dirty="0"/>
              <a:t> et Portier »</a:t>
            </a:r>
          </a:p>
        </p:txBody>
      </p:sp>
    </p:spTree>
    <p:extLst>
      <p:ext uri="{BB962C8B-B14F-4D97-AF65-F5344CB8AC3E}">
        <p14:creationId xmlns:p14="http://schemas.microsoft.com/office/powerpoint/2010/main" val="301001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CBB20-D614-5727-2181-4D878518EEB3}"/>
              </a:ext>
            </a:extLst>
          </p:cNvPr>
          <p:cNvSpPr>
            <a:spLocks noGrp="1"/>
          </p:cNvSpPr>
          <p:nvPr>
            <p:ph type="title"/>
          </p:nvPr>
        </p:nvSpPr>
        <p:spPr>
          <a:xfrm>
            <a:off x="1695778" y="594599"/>
            <a:ext cx="8911687" cy="704358"/>
          </a:xfrm>
        </p:spPr>
        <p:txBody>
          <a:bodyPr/>
          <a:lstStyle/>
          <a:p>
            <a:r>
              <a:rPr lang="fr-BE" noProof="0" dirty="0"/>
              <a:t>« Avalanche de refus »</a:t>
            </a:r>
          </a:p>
        </p:txBody>
      </p:sp>
      <p:sp>
        <p:nvSpPr>
          <p:cNvPr id="5" name="Espace réservé du contenu 4">
            <a:extLst>
              <a:ext uri="{FF2B5EF4-FFF2-40B4-BE49-F238E27FC236}">
                <a16:creationId xmlns:a16="http://schemas.microsoft.com/office/drawing/2014/main" id="{78BA986F-C721-1102-F6D3-BBF9ACFB79C0}"/>
              </a:ext>
            </a:extLst>
          </p:cNvPr>
          <p:cNvSpPr>
            <a:spLocks noGrp="1"/>
          </p:cNvSpPr>
          <p:nvPr>
            <p:ph idx="1"/>
          </p:nvPr>
        </p:nvSpPr>
        <p:spPr>
          <a:xfrm>
            <a:off x="1743823" y="1484117"/>
            <a:ext cx="10149128" cy="1944883"/>
          </a:xfrm>
        </p:spPr>
        <p:txBody>
          <a:bodyPr>
            <a:normAutofit/>
          </a:bodyPr>
          <a:lstStyle/>
          <a:p>
            <a:r>
              <a:rPr lang="fr-BE" sz="2400" noProof="0" dirty="0"/>
              <a:t>Attentisme</a:t>
            </a:r>
          </a:p>
          <a:p>
            <a:r>
              <a:rPr lang="fr-BE" sz="2400" noProof="0" dirty="0"/>
              <a:t>Obligation de déménagement au chef-lieu du département</a:t>
            </a:r>
          </a:p>
          <a:p>
            <a:r>
              <a:rPr lang="fr-BE" sz="2400" noProof="0" dirty="0"/>
              <a:t>Exercice d’une autre profession plus lucrative </a:t>
            </a:r>
          </a:p>
          <a:p>
            <a:r>
              <a:rPr lang="fr-BE" sz="2400" noProof="0" dirty="0"/>
              <a:t>Impopularité du régime français et crainte de représailles </a:t>
            </a:r>
          </a:p>
        </p:txBody>
      </p:sp>
      <p:sp>
        <p:nvSpPr>
          <p:cNvPr id="6" name="ZoneTexte 5">
            <a:extLst>
              <a:ext uri="{FF2B5EF4-FFF2-40B4-BE49-F238E27FC236}">
                <a16:creationId xmlns:a16="http://schemas.microsoft.com/office/drawing/2014/main" id="{31C39750-6F61-4ADC-CA53-1959584FC5B1}"/>
              </a:ext>
            </a:extLst>
          </p:cNvPr>
          <p:cNvSpPr txBox="1"/>
          <p:nvPr/>
        </p:nvSpPr>
        <p:spPr>
          <a:xfrm>
            <a:off x="1695778" y="4213541"/>
            <a:ext cx="10149128" cy="1231106"/>
          </a:xfrm>
          <a:prstGeom prst="rect">
            <a:avLst/>
          </a:prstGeom>
          <a:noFill/>
        </p:spPr>
        <p:txBody>
          <a:bodyPr wrap="square" rtlCol="0">
            <a:spAutoFit/>
          </a:bodyPr>
          <a:lstStyle/>
          <a:p>
            <a:r>
              <a:rPr lang="fr-BE" sz="2800" noProof="0" dirty="0"/>
              <a:t>mais Bouteville pourra compter sur une colonne vertébrale de magistrats stables et loyaux</a:t>
            </a:r>
          </a:p>
          <a:p>
            <a:endParaRPr lang="fr-BE" noProof="0" dirty="0"/>
          </a:p>
        </p:txBody>
      </p:sp>
    </p:spTree>
    <p:extLst>
      <p:ext uri="{BB962C8B-B14F-4D97-AF65-F5344CB8AC3E}">
        <p14:creationId xmlns:p14="http://schemas.microsoft.com/office/powerpoint/2010/main" val="195299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Garde nationale (France, 1789-1799) — Wikipédia">
            <a:extLst>
              <a:ext uri="{FF2B5EF4-FFF2-40B4-BE49-F238E27FC236}">
                <a16:creationId xmlns:a16="http://schemas.microsoft.com/office/drawing/2014/main" id="{1FF239A9-6F76-9E15-0597-8F83F73A36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27" t="16099" r="35197" b="51279"/>
          <a:stretch>
            <a:fillRect/>
          </a:stretch>
        </p:blipFill>
        <p:spPr bwMode="auto">
          <a:xfrm>
            <a:off x="4322201" y="1505677"/>
            <a:ext cx="3517119" cy="3846646"/>
          </a:xfrm>
          <a:prstGeom prst="rect">
            <a:avLst/>
          </a:prstGeom>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2" name="Picture 4" descr="Une image contenant Visage humain, peinture, personne, portrait&#10;&#10;Le contenu généré par l’IA peut être incorrect.">
            <a:extLst>
              <a:ext uri="{FF2B5EF4-FFF2-40B4-BE49-F238E27FC236}">
                <a16:creationId xmlns:a16="http://schemas.microsoft.com/office/drawing/2014/main" id="{5A2C2106-6787-7C35-3169-29D68F9487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1721" y="1232079"/>
            <a:ext cx="3537345" cy="4327027"/>
          </a:xfrm>
          <a:prstGeom prst="rect">
            <a:avLst/>
          </a:prstGeom>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Pierre Thomas Nicolaï - Wikipedia">
            <a:extLst>
              <a:ext uri="{FF2B5EF4-FFF2-40B4-BE49-F238E27FC236}">
                <a16:creationId xmlns:a16="http://schemas.microsoft.com/office/drawing/2014/main" id="{58EBA117-09A3-A5E9-B9A8-CAE41BB65A4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7498" y="1201746"/>
            <a:ext cx="3517120" cy="4387694"/>
          </a:xfrm>
          <a:prstGeom prst="rect">
            <a:avLst/>
          </a:prstGeom>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0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D678B7-A3B2-A4E5-FD43-CD7726224241}"/>
              </a:ext>
            </a:extLst>
          </p:cNvPr>
          <p:cNvSpPr>
            <a:spLocks noGrp="1"/>
          </p:cNvSpPr>
          <p:nvPr>
            <p:ph type="title"/>
          </p:nvPr>
        </p:nvSpPr>
        <p:spPr>
          <a:xfrm>
            <a:off x="1640156" y="658616"/>
            <a:ext cx="8911687" cy="710109"/>
          </a:xfrm>
        </p:spPr>
        <p:txBody>
          <a:bodyPr/>
          <a:lstStyle/>
          <a:p>
            <a:r>
              <a:rPr lang="fr-BE" noProof="0" dirty="0"/>
              <a:t>Les élections de l’an V</a:t>
            </a:r>
          </a:p>
        </p:txBody>
      </p:sp>
      <p:sp>
        <p:nvSpPr>
          <p:cNvPr id="3" name="Espace réservé du contenu 2">
            <a:extLst>
              <a:ext uri="{FF2B5EF4-FFF2-40B4-BE49-F238E27FC236}">
                <a16:creationId xmlns:a16="http://schemas.microsoft.com/office/drawing/2014/main" id="{5E247992-91CB-37FA-DD3E-DB1FE7AA8430}"/>
              </a:ext>
            </a:extLst>
          </p:cNvPr>
          <p:cNvSpPr>
            <a:spLocks noGrp="1"/>
          </p:cNvSpPr>
          <p:nvPr>
            <p:ph idx="1"/>
          </p:nvPr>
        </p:nvSpPr>
        <p:spPr>
          <a:xfrm>
            <a:off x="1732321" y="1361908"/>
            <a:ext cx="10183634" cy="3083570"/>
          </a:xfrm>
        </p:spPr>
        <p:txBody>
          <a:bodyPr/>
          <a:lstStyle/>
          <a:p>
            <a:pPr marL="0" indent="0" algn="just">
              <a:buNone/>
            </a:pPr>
            <a:r>
              <a:rPr lang="fr-BE" sz="2400" noProof="0" dirty="0"/>
              <a:t>« Toutes les têtes sont échauffées et ne s’occupent que des élections. Les patriotes désirent un choix général parce qu’ils réclament l’exercice constitutionnel de leurs droit politiques. Les aristocrates demandent aussi un renouvellement général parce qu’ils espèrent que leurs créatures pourront être nommées. Enfin, les êtres froids qui n’ont aucune opinion fixée se laissent entraîner par ceux qui les entourent et veulent aussi des élections nouvelles ».</a:t>
            </a:r>
          </a:p>
          <a:p>
            <a:pPr algn="just"/>
            <a:r>
              <a:rPr lang="fr-BE" noProof="0" dirty="0"/>
              <a:t>A.G.R., papiers Bouteville n°53, </a:t>
            </a:r>
            <a:r>
              <a:rPr lang="fr-BE" i="1" noProof="0" dirty="0"/>
              <a:t>lettre de </a:t>
            </a:r>
            <a:r>
              <a:rPr lang="fr-BE" i="1" noProof="0" dirty="0" err="1"/>
              <a:t>Harzé</a:t>
            </a:r>
            <a:r>
              <a:rPr lang="fr-BE" i="1" noProof="0" dirty="0"/>
              <a:t> du 6 </a:t>
            </a:r>
            <a:r>
              <a:rPr lang="fr-BE" i="1" noProof="0" dirty="0" err="1"/>
              <a:t>pluviose</a:t>
            </a:r>
            <a:r>
              <a:rPr lang="fr-BE" i="1" noProof="0" dirty="0"/>
              <a:t> V</a:t>
            </a:r>
            <a:endParaRPr lang="fr-BE" noProof="0" dirty="0"/>
          </a:p>
          <a:p>
            <a:pPr marL="0" indent="0">
              <a:buNone/>
            </a:pPr>
            <a:endParaRPr lang="fr-BE" noProof="0" dirty="0"/>
          </a:p>
        </p:txBody>
      </p:sp>
      <p:sp>
        <p:nvSpPr>
          <p:cNvPr id="6" name="Espace réservé du contenu 2">
            <a:extLst>
              <a:ext uri="{FF2B5EF4-FFF2-40B4-BE49-F238E27FC236}">
                <a16:creationId xmlns:a16="http://schemas.microsoft.com/office/drawing/2014/main" id="{026A9053-C59C-8596-DC49-5774F53F4D94}"/>
              </a:ext>
            </a:extLst>
          </p:cNvPr>
          <p:cNvSpPr txBox="1">
            <a:spLocks/>
          </p:cNvSpPr>
          <p:nvPr/>
        </p:nvSpPr>
        <p:spPr>
          <a:xfrm>
            <a:off x="1732321" y="4622853"/>
            <a:ext cx="10183634" cy="20455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fr-BE" sz="2400" noProof="0" dirty="0"/>
              <a:t>« La décision d’organiser les élections dans les départements réunis ayant été prise tardivement, la préparation du scrutin se révéla difficile et dans une large mesure, releva de l’improvisation. L’abstention des électeurs aux assemblées primaires fut massive » </a:t>
            </a:r>
          </a:p>
          <a:p>
            <a:pPr algn="just"/>
            <a:r>
              <a:rPr lang="fr-BE" i="1" noProof="0" dirty="0"/>
              <a:t> J. LOGIE, Les magistrats des cours et des tribunaux en Belgique, 1794-1814 : essai d'approche politique et sociale, Genève, p. 188).</a:t>
            </a:r>
          </a:p>
        </p:txBody>
      </p:sp>
    </p:spTree>
    <p:extLst>
      <p:ext uri="{BB962C8B-B14F-4D97-AF65-F5344CB8AC3E}">
        <p14:creationId xmlns:p14="http://schemas.microsoft.com/office/powerpoint/2010/main" val="18403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BE" noProof="0" dirty="0"/>
            </a:p>
          </p:txBody>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BE" noProof="0" dirty="0"/>
            </a:p>
          </p:txBody>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BE" noProof="0" dirty="0"/>
            </a:p>
          </p:txBody>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BE" noProof="0" dirty="0"/>
            </a:p>
          </p:txBody>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BE" noProof="0" dirty="0"/>
            </a:p>
          </p:txBody>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BE" noProof="0" dirty="0"/>
            </a:p>
          </p:txBody>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BE" noProof="0" dirty="0"/>
            </a:p>
          </p:txBody>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BE" noProof="0" dirty="0"/>
            </a:p>
          </p:txBody>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BE" noProof="0" dirty="0"/>
            </a:p>
          </p:txBody>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BE" noProof="0" dirty="0"/>
            </a:p>
          </p:txBody>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BE" noProof="0" dirty="0"/>
            </a:p>
          </p:txBody>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BE" noProof="0" dirty="0"/>
            </a:p>
          </p:txBody>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fr-BE" noProof="0" dirty="0"/>
            </a:p>
          </p:txBody>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fr-BE" noProof="0" dirty="0"/>
            </a:p>
          </p:txBody>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fr-BE" noProof="0" dirty="0"/>
            </a:p>
          </p:txBody>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fr-BE" noProof="0" dirty="0"/>
            </a:p>
          </p:txBody>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fr-BE" noProof="0" dirty="0"/>
            </a:p>
          </p:txBody>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fr-BE" noProof="0" dirty="0"/>
            </a:p>
          </p:txBody>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fr-BE" noProof="0" dirty="0"/>
            </a:p>
          </p:txBody>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fr-BE" noProof="0" dirty="0"/>
            </a:p>
          </p:txBody>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fr-BE" noProof="0" dirty="0"/>
            </a:p>
          </p:txBody>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fr-BE" noProof="0" dirty="0"/>
            </a:p>
          </p:txBody>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fr-BE" noProof="0" dirty="0"/>
            </a:p>
          </p:txBody>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fr-BE" noProof="0" dirty="0"/>
            </a:p>
          </p:txBody>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BE" noProof="0" dirty="0"/>
          </a:p>
        </p:txBody>
      </p:sp>
      <p:sp>
        <p:nvSpPr>
          <p:cNvPr id="4" name="Espace réservé du contenu 2">
            <a:extLst>
              <a:ext uri="{FF2B5EF4-FFF2-40B4-BE49-F238E27FC236}">
                <a16:creationId xmlns:a16="http://schemas.microsoft.com/office/drawing/2014/main" id="{DC227037-85F5-421C-43ED-4BF9CE4BAFB9}"/>
              </a:ext>
            </a:extLst>
          </p:cNvPr>
          <p:cNvSpPr>
            <a:spLocks noGrp="1"/>
          </p:cNvSpPr>
          <p:nvPr>
            <p:ph idx="1"/>
          </p:nvPr>
        </p:nvSpPr>
        <p:spPr>
          <a:xfrm>
            <a:off x="2982345" y="855150"/>
            <a:ext cx="9078810" cy="5745191"/>
          </a:xfrm>
        </p:spPr>
        <p:txBody>
          <a:bodyPr>
            <a:normAutofit fontScale="77500" lnSpcReduction="20000"/>
          </a:bodyPr>
          <a:lstStyle/>
          <a:p>
            <a:pPr marL="0" indent="0" algn="just">
              <a:lnSpc>
                <a:spcPct val="128000"/>
              </a:lnSpc>
              <a:buNone/>
            </a:pPr>
            <a:r>
              <a:rPr lang="fr-BE" sz="2100" noProof="0" dirty="0"/>
              <a:t>« </a:t>
            </a:r>
            <a:r>
              <a:rPr lang="fr-BE" sz="2100" i="1" noProof="0" dirty="0"/>
              <a:t>Citoyen Ministre, je me réfère à ma dernière du 25 courant et j’ai la satisfaction de pouvoir continuer à vous annoncer que votre notre assemblée électorale avance à grands pas dans son honorable carrière, et toujours avec la même décence, avec la même régularité […] Après la nomination du greffier du Tribunal criminel, l’assemblée a procédé au scrutin pour les 22 juges du tribunal civil. Le premier tour a donné à quatre candidats la majorité absolue. Trois étaient membres de l’ancien Tribunal. L’un est le citoyen </a:t>
            </a:r>
            <a:r>
              <a:rPr lang="fr-BE" sz="2100" i="1" noProof="0" dirty="0" err="1"/>
              <a:t>Jupille</a:t>
            </a:r>
            <a:r>
              <a:rPr lang="fr-BE" sz="2100" i="1" noProof="0" dirty="0"/>
              <a:t>, vieillard vénérable, et l’un des hommes les plus éclairés de ce département. L’assemblée </a:t>
            </a:r>
            <a:r>
              <a:rPr lang="fr-BE" sz="2100" i="1" noProof="0" dirty="0" err="1"/>
              <a:t>étoit</a:t>
            </a:r>
            <a:r>
              <a:rPr lang="fr-BE" sz="2100" i="1" noProof="0" dirty="0"/>
              <a:t> composée de 328 voix, il en a obtenu 268 ; le second est le citoyen </a:t>
            </a:r>
            <a:r>
              <a:rPr lang="fr-BE" sz="2100" i="1" noProof="0" dirty="0" err="1"/>
              <a:t>Detrixhe</a:t>
            </a:r>
            <a:r>
              <a:rPr lang="fr-BE" sz="2100" i="1" noProof="0" dirty="0"/>
              <a:t> l’un des proscrits dans nos révolutions en qui le civisme est joint à un vrai talent. Il a réuni 255 voix. Il fut constamment élevé aux fonctions publiques par le peuple. Le troisième est le citoyen Nicolaï, jeune avocat du ci-devant Limbourg. Appelé au Tribunal par les représentants Pérès et Portiez de l’Oise, il a pleinement justifié leur confiance. Le peuple le voit réélu avec plaisir ; 212 suffrages l’ont porté à son poste. Le quatrième enfin est le citoyen </a:t>
            </a:r>
            <a:r>
              <a:rPr lang="fr-BE" sz="2100" i="1" noProof="0" dirty="0" err="1"/>
              <a:t>Raikem</a:t>
            </a:r>
            <a:r>
              <a:rPr lang="fr-BE" sz="2100" i="1" noProof="0" dirty="0"/>
              <a:t> homme de loi, aussi un de nos compatriotes de tous les tems. Cette journée a causé une satisfaction générale </a:t>
            </a:r>
            <a:r>
              <a:rPr lang="fr-BE" sz="2100" noProof="0" dirty="0"/>
              <a:t>».</a:t>
            </a:r>
          </a:p>
          <a:p>
            <a:r>
              <a:rPr lang="fr-BE" noProof="0" dirty="0"/>
              <a:t>Élus premier tour : </a:t>
            </a:r>
            <a:r>
              <a:rPr lang="fr-BE" noProof="0" dirty="0" err="1"/>
              <a:t>Jupille</a:t>
            </a:r>
            <a:r>
              <a:rPr lang="fr-BE" noProof="0" dirty="0"/>
              <a:t>, </a:t>
            </a:r>
            <a:r>
              <a:rPr lang="fr-BE" noProof="0" dirty="0" err="1"/>
              <a:t>Detrixhe</a:t>
            </a:r>
            <a:r>
              <a:rPr lang="fr-BE" noProof="0" dirty="0"/>
              <a:t>, Nicolaï et </a:t>
            </a:r>
            <a:r>
              <a:rPr lang="fr-BE" noProof="0" dirty="0" err="1"/>
              <a:t>Raikem</a:t>
            </a:r>
            <a:endParaRPr lang="fr-BE" noProof="0" dirty="0"/>
          </a:p>
          <a:p>
            <a:r>
              <a:rPr lang="fr-BE" noProof="0" dirty="0"/>
              <a:t>Juge restants : </a:t>
            </a:r>
            <a:r>
              <a:rPr lang="fr-BE" noProof="0" dirty="0" err="1"/>
              <a:t>Dandrimont</a:t>
            </a:r>
            <a:r>
              <a:rPr lang="fr-BE" noProof="0" dirty="0"/>
              <a:t> </a:t>
            </a:r>
            <a:r>
              <a:rPr lang="fr-BE" noProof="0" dirty="0" err="1"/>
              <a:t>Lonhienne</a:t>
            </a:r>
            <a:r>
              <a:rPr lang="fr-BE" noProof="0" dirty="0"/>
              <a:t>, </a:t>
            </a:r>
            <a:r>
              <a:rPr lang="fr-BE" noProof="0" dirty="0" err="1"/>
              <a:t>Spiroux</a:t>
            </a:r>
            <a:r>
              <a:rPr lang="fr-BE" noProof="0" dirty="0"/>
              <a:t>, Terwagne, </a:t>
            </a:r>
            <a:r>
              <a:rPr lang="fr-BE" noProof="0" dirty="0" err="1"/>
              <a:t>Donckier</a:t>
            </a:r>
            <a:r>
              <a:rPr lang="fr-BE" noProof="0" dirty="0"/>
              <a:t>, Defrance, Braconnier, Fabry, </a:t>
            </a:r>
            <a:r>
              <a:rPr lang="fr-BE" noProof="0" dirty="0" err="1"/>
              <a:t>Levoz</a:t>
            </a:r>
            <a:r>
              <a:rPr lang="fr-BE" noProof="0" dirty="0"/>
              <a:t>, Lemoine, </a:t>
            </a:r>
            <a:r>
              <a:rPr lang="fr-BE" noProof="0" dirty="0" err="1"/>
              <a:t>Hauzeur</a:t>
            </a:r>
            <a:r>
              <a:rPr lang="fr-BE" noProof="0" dirty="0"/>
              <a:t>, </a:t>
            </a:r>
            <a:r>
              <a:rPr lang="fr-BE" noProof="0" dirty="0" err="1"/>
              <a:t>Jaymaert</a:t>
            </a:r>
            <a:r>
              <a:rPr lang="fr-BE" noProof="0" dirty="0"/>
              <a:t>, de </a:t>
            </a:r>
            <a:r>
              <a:rPr lang="fr-BE" noProof="0" dirty="0" err="1"/>
              <a:t>Lassaulx</a:t>
            </a:r>
            <a:r>
              <a:rPr lang="fr-BE" noProof="0" dirty="0"/>
              <a:t>, Lefebvre, </a:t>
            </a:r>
            <a:r>
              <a:rPr lang="fr-BE" noProof="0" dirty="0" err="1"/>
              <a:t>Ista</a:t>
            </a:r>
            <a:r>
              <a:rPr lang="fr-BE" noProof="0" dirty="0"/>
              <a:t>, Willems, Dethier et Carlier.</a:t>
            </a:r>
          </a:p>
          <a:p>
            <a:pPr marL="0" indent="0">
              <a:buNone/>
            </a:pPr>
            <a:endParaRPr lang="fr-BE" noProof="0" dirty="0"/>
          </a:p>
          <a:p>
            <a:pPr marL="0" indent="0">
              <a:buNone/>
            </a:pPr>
            <a:r>
              <a:rPr lang="fr-BE" noProof="0" dirty="0"/>
              <a:t>(A.É.L., FFAC 167, pp. 12-13, lettre (n°269) de l’administration centrale du département de l’Ourthe du 27 Germinal an V au ministre de l’Intérieur)</a:t>
            </a:r>
          </a:p>
        </p:txBody>
      </p:sp>
      <p:sp>
        <p:nvSpPr>
          <p:cNvPr id="5" name="ZoneTexte 4">
            <a:extLst>
              <a:ext uri="{FF2B5EF4-FFF2-40B4-BE49-F238E27FC236}">
                <a16:creationId xmlns:a16="http://schemas.microsoft.com/office/drawing/2014/main" id="{4D35B806-9333-4C75-C548-D3BD48B183CD}"/>
              </a:ext>
            </a:extLst>
          </p:cNvPr>
          <p:cNvSpPr txBox="1"/>
          <p:nvPr/>
        </p:nvSpPr>
        <p:spPr>
          <a:xfrm>
            <a:off x="2915570" y="295379"/>
            <a:ext cx="8764596" cy="461665"/>
          </a:xfrm>
          <a:prstGeom prst="rect">
            <a:avLst/>
          </a:prstGeom>
          <a:noFill/>
        </p:spPr>
        <p:txBody>
          <a:bodyPr wrap="square" rtlCol="0">
            <a:spAutoFit/>
          </a:bodyPr>
          <a:lstStyle/>
          <a:p>
            <a:r>
              <a:rPr lang="fr-BE" sz="2400" b="1" noProof="0" dirty="0"/>
              <a:t>Élections de l’an V: résultats</a:t>
            </a:r>
          </a:p>
        </p:txBody>
      </p:sp>
    </p:spTree>
    <p:extLst>
      <p:ext uri="{BB962C8B-B14F-4D97-AF65-F5344CB8AC3E}">
        <p14:creationId xmlns:p14="http://schemas.microsoft.com/office/powerpoint/2010/main" val="289771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366ECC8-6B74-8A39-E16F-803A75A5BF81}"/>
            </a:ext>
          </a:extLst>
        </p:cNvPr>
        <p:cNvGrpSpPr/>
        <p:nvPr/>
      </p:nvGrpSpPr>
      <p:grpSpPr>
        <a:xfrm>
          <a:off x="0" y="0"/>
          <a:ext cx="0" cy="0"/>
          <a:chOff x="0" y="0"/>
          <a:chExt cx="0" cy="0"/>
        </a:xfrm>
      </p:grpSpPr>
      <p:grpSp>
        <p:nvGrpSpPr>
          <p:cNvPr id="3317" name="Group 327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31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a:p>
          </p:txBody>
        </p:sp>
        <p:sp>
          <p:nvSpPr>
            <p:cNvPr id="331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a:p>
          </p:txBody>
        </p:sp>
        <p:sp>
          <p:nvSpPr>
            <p:cNvPr id="332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a:p>
          </p:txBody>
        </p:sp>
        <p:sp>
          <p:nvSpPr>
            <p:cNvPr id="332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a:p>
          </p:txBody>
        </p:sp>
        <p:sp>
          <p:nvSpPr>
            <p:cNvPr id="332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a:p>
          </p:txBody>
        </p:sp>
        <p:sp>
          <p:nvSpPr>
            <p:cNvPr id="332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a:p>
          </p:txBody>
        </p:sp>
        <p:sp>
          <p:nvSpPr>
            <p:cNvPr id="332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a:p>
          </p:txBody>
        </p:sp>
        <p:sp>
          <p:nvSpPr>
            <p:cNvPr id="332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a:p>
          </p:txBody>
        </p:sp>
        <p:sp>
          <p:nvSpPr>
            <p:cNvPr id="332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a:p>
          </p:txBody>
        </p:sp>
        <p:sp>
          <p:nvSpPr>
            <p:cNvPr id="332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a:p>
          </p:txBody>
        </p:sp>
        <p:sp>
          <p:nvSpPr>
            <p:cNvPr id="332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a:p>
          </p:txBody>
        </p:sp>
        <p:sp>
          <p:nvSpPr>
            <p:cNvPr id="332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a:p>
          </p:txBody>
        </p:sp>
      </p:grpSp>
      <p:grpSp>
        <p:nvGrpSpPr>
          <p:cNvPr id="3330" name="Group 329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331"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a:p>
          </p:txBody>
        </p:sp>
        <p:sp>
          <p:nvSpPr>
            <p:cNvPr id="3332"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a:p>
          </p:txBody>
        </p:sp>
        <p:sp>
          <p:nvSpPr>
            <p:cNvPr id="3333"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a:p>
          </p:txBody>
        </p:sp>
        <p:sp>
          <p:nvSpPr>
            <p:cNvPr id="3334"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a:p>
          </p:txBody>
        </p:sp>
        <p:sp>
          <p:nvSpPr>
            <p:cNvPr id="3335"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a:p>
          </p:txBody>
        </p:sp>
        <p:sp>
          <p:nvSpPr>
            <p:cNvPr id="3336"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a:p>
          </p:txBody>
        </p:sp>
        <p:sp>
          <p:nvSpPr>
            <p:cNvPr id="3337"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a:p>
          </p:txBody>
        </p:sp>
        <p:sp>
          <p:nvSpPr>
            <p:cNvPr id="3338"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a:p>
          </p:txBody>
        </p:sp>
        <p:sp>
          <p:nvSpPr>
            <p:cNvPr id="3339"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a:p>
          </p:txBody>
        </p:sp>
        <p:sp>
          <p:nvSpPr>
            <p:cNvPr id="3340"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a:p>
          </p:txBody>
        </p:sp>
        <p:sp>
          <p:nvSpPr>
            <p:cNvPr id="3341"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a:p>
          </p:txBody>
        </p:sp>
        <p:sp>
          <p:nvSpPr>
            <p:cNvPr id="3342"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a:p>
          </p:txBody>
        </p:sp>
      </p:grpSp>
      <p:sp>
        <p:nvSpPr>
          <p:cNvPr id="3343" name="Rectangle 334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34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a:p>
        </p:txBody>
      </p:sp>
      <p:sp useBgFill="1">
        <p:nvSpPr>
          <p:cNvPr id="3345" name="Rectangle 3344">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6" name="Rectangle 3345">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 name="Titre 1">
            <a:extLst>
              <a:ext uri="{FF2B5EF4-FFF2-40B4-BE49-F238E27FC236}">
                <a16:creationId xmlns:a16="http://schemas.microsoft.com/office/drawing/2014/main" id="{81AD8817-E57B-9FDF-3287-E13CC92DECD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b="1" i="1">
                <a:solidFill>
                  <a:srgbClr val="FEFFFF"/>
                </a:solidFill>
              </a:rPr>
              <a:t>Conclusion : en finir avec la principauté de Liège ?</a:t>
            </a:r>
            <a:endParaRPr lang="en-US" sz="4000" noProof="0">
              <a:solidFill>
                <a:srgbClr val="FEFFFF"/>
              </a:solidFill>
            </a:endParaRPr>
          </a:p>
        </p:txBody>
      </p:sp>
      <p:sp>
        <p:nvSpPr>
          <p:cNvPr id="334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Image 2" descr="Une image contenant art&#10;&#10;Le contenu généré par l’IA peut être incorrect.">
            <a:extLst>
              <a:ext uri="{FF2B5EF4-FFF2-40B4-BE49-F238E27FC236}">
                <a16:creationId xmlns:a16="http://schemas.microsoft.com/office/drawing/2014/main" id="{46B2CB43-0104-BE77-824F-7DB02F88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064" y="223003"/>
            <a:ext cx="7361712" cy="5042772"/>
          </a:xfrm>
          <a:prstGeom prst="rect">
            <a:avLst/>
          </a:prstGeom>
        </p:spPr>
      </p:pic>
      <p:sp>
        <p:nvSpPr>
          <p:cNvPr id="5" name="ZoneTexte 4">
            <a:extLst>
              <a:ext uri="{FF2B5EF4-FFF2-40B4-BE49-F238E27FC236}">
                <a16:creationId xmlns:a16="http://schemas.microsoft.com/office/drawing/2014/main" id="{C62CA0E3-6A02-9CFE-28FB-1F2D67A62EF6}"/>
              </a:ext>
            </a:extLst>
          </p:cNvPr>
          <p:cNvSpPr txBox="1"/>
          <p:nvPr/>
        </p:nvSpPr>
        <p:spPr>
          <a:xfrm>
            <a:off x="128608" y="5180774"/>
            <a:ext cx="4821309" cy="600164"/>
          </a:xfrm>
          <a:prstGeom prst="rect">
            <a:avLst/>
          </a:prstGeom>
          <a:noFill/>
        </p:spPr>
        <p:txBody>
          <a:bodyPr wrap="square" rtlCol="0">
            <a:spAutoFit/>
          </a:bodyPr>
          <a:lstStyle/>
          <a:p>
            <a:r>
              <a:rPr lang="en-GB" sz="1100" i="1" noProof="0" dirty="0" err="1"/>
              <a:t>Symbole</a:t>
            </a:r>
            <a:r>
              <a:rPr lang="en-GB" sz="1100" i="1" noProof="0" dirty="0"/>
              <a:t> du </a:t>
            </a:r>
            <a:r>
              <a:rPr lang="en-GB" sz="1100" i="1" noProof="0" dirty="0" err="1"/>
              <a:t>Directoire</a:t>
            </a:r>
            <a:r>
              <a:rPr lang="en-GB" sz="1100" i="1" noProof="0" dirty="0"/>
              <a:t> </a:t>
            </a:r>
            <a:r>
              <a:rPr lang="en-GB" sz="1100" i="1" noProof="0" dirty="0" err="1"/>
              <a:t>exécutif</a:t>
            </a:r>
            <a:r>
              <a:rPr lang="en-GB" sz="1100" i="1" noProof="0" dirty="0"/>
              <a:t>, </a:t>
            </a:r>
            <a:r>
              <a:rPr lang="en-GB" sz="1100" noProof="0" dirty="0"/>
              <a:t>BNF Gallica - </a:t>
            </a:r>
            <a:r>
              <a:rPr lang="en-GB" sz="1100" noProof="0" dirty="0">
                <a:hlinkClick r:id="rId3"/>
              </a:rPr>
              <a:t>https://www.conseil-constitutionnel.fr/les-constitutions-dans-l-histoire/constitution-du-5-fructidor-an-iii</a:t>
            </a:r>
            <a:r>
              <a:rPr lang="en-GB" sz="1100" noProof="0" dirty="0"/>
              <a:t>. </a:t>
            </a:r>
            <a:endParaRPr lang="en-GB" sz="1100" i="1" noProof="0" dirty="0"/>
          </a:p>
        </p:txBody>
      </p:sp>
    </p:spTree>
    <p:extLst>
      <p:ext uri="{BB962C8B-B14F-4D97-AF65-F5344CB8AC3E}">
        <p14:creationId xmlns:p14="http://schemas.microsoft.com/office/powerpoint/2010/main" val="360391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0423A5B-435F-9BF0-F8D3-E810ABDDA52E}"/>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4342814B-AD3C-B408-220F-B6842B3E16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AB7FA110-FDF2-CF4B-9BDB-34F207C7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5" name="Freeform 12">
              <a:extLst>
                <a:ext uri="{FF2B5EF4-FFF2-40B4-BE49-F238E27FC236}">
                  <a16:creationId xmlns:a16="http://schemas.microsoft.com/office/drawing/2014/main" id="{65C7CEF5-3DC8-583E-A869-1148489C9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6" name="Freeform 13">
              <a:extLst>
                <a:ext uri="{FF2B5EF4-FFF2-40B4-BE49-F238E27FC236}">
                  <a16:creationId xmlns:a16="http://schemas.microsoft.com/office/drawing/2014/main" id="{B0A78508-24D6-A1F8-5315-2E7B0CD9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7" name="Freeform 14">
              <a:extLst>
                <a:ext uri="{FF2B5EF4-FFF2-40B4-BE49-F238E27FC236}">
                  <a16:creationId xmlns:a16="http://schemas.microsoft.com/office/drawing/2014/main" id="{52BF6FF4-D0A5-5160-EF65-6258E7594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8" name="Freeform 15">
              <a:extLst>
                <a:ext uri="{FF2B5EF4-FFF2-40B4-BE49-F238E27FC236}">
                  <a16:creationId xmlns:a16="http://schemas.microsoft.com/office/drawing/2014/main" id="{944D00F2-64BD-407A-DF29-2CCB2EBDF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9" name="Freeform 16">
              <a:extLst>
                <a:ext uri="{FF2B5EF4-FFF2-40B4-BE49-F238E27FC236}">
                  <a16:creationId xmlns:a16="http://schemas.microsoft.com/office/drawing/2014/main" id="{22096C9A-E015-AB58-E54F-27F1B154C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20" name="Freeform 17">
              <a:extLst>
                <a:ext uri="{FF2B5EF4-FFF2-40B4-BE49-F238E27FC236}">
                  <a16:creationId xmlns:a16="http://schemas.microsoft.com/office/drawing/2014/main" id="{9E313669-2416-FCDF-97D9-B63F74B5E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21" name="Freeform 18">
              <a:extLst>
                <a:ext uri="{FF2B5EF4-FFF2-40B4-BE49-F238E27FC236}">
                  <a16:creationId xmlns:a16="http://schemas.microsoft.com/office/drawing/2014/main" id="{53E46B77-007A-EC71-2F1E-14E7DD2D1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22" name="Freeform 19">
              <a:extLst>
                <a:ext uri="{FF2B5EF4-FFF2-40B4-BE49-F238E27FC236}">
                  <a16:creationId xmlns:a16="http://schemas.microsoft.com/office/drawing/2014/main" id="{E61A308E-BE6F-7352-B78F-C9A927511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3" name="Freeform 20">
              <a:extLst>
                <a:ext uri="{FF2B5EF4-FFF2-40B4-BE49-F238E27FC236}">
                  <a16:creationId xmlns:a16="http://schemas.microsoft.com/office/drawing/2014/main" id="{0B8FCD24-1BD6-5B4C-BE56-C4493AAE6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4" name="Freeform 21">
              <a:extLst>
                <a:ext uri="{FF2B5EF4-FFF2-40B4-BE49-F238E27FC236}">
                  <a16:creationId xmlns:a16="http://schemas.microsoft.com/office/drawing/2014/main" id="{88EE41DB-0E0B-3DD5-7920-BC4FEDFDA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5" name="Freeform 22">
              <a:extLst>
                <a:ext uri="{FF2B5EF4-FFF2-40B4-BE49-F238E27FC236}">
                  <a16:creationId xmlns:a16="http://schemas.microsoft.com/office/drawing/2014/main" id="{76E10148-80E0-F635-3248-7A8C6982C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7" name="Group 26">
            <a:extLst>
              <a:ext uri="{FF2B5EF4-FFF2-40B4-BE49-F238E27FC236}">
                <a16:creationId xmlns:a16="http://schemas.microsoft.com/office/drawing/2014/main" id="{8517295D-B4EF-CCAD-9C1A-41F385B57A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E2363216-5FFB-234C-BE40-C2880A72F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9" name="Freeform 28">
              <a:extLst>
                <a:ext uri="{FF2B5EF4-FFF2-40B4-BE49-F238E27FC236}">
                  <a16:creationId xmlns:a16="http://schemas.microsoft.com/office/drawing/2014/main" id="{72EF89A7-64AB-D03F-AB88-73A13D1F3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0" name="Freeform 29">
              <a:extLst>
                <a:ext uri="{FF2B5EF4-FFF2-40B4-BE49-F238E27FC236}">
                  <a16:creationId xmlns:a16="http://schemas.microsoft.com/office/drawing/2014/main" id="{FEDE1E63-524E-8CA8-FB72-2207332DE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 name="Freeform 30">
              <a:extLst>
                <a:ext uri="{FF2B5EF4-FFF2-40B4-BE49-F238E27FC236}">
                  <a16:creationId xmlns:a16="http://schemas.microsoft.com/office/drawing/2014/main" id="{ED5ABA6A-EC7F-FACF-EE09-E23F5D6A7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 name="Freeform 31">
              <a:extLst>
                <a:ext uri="{FF2B5EF4-FFF2-40B4-BE49-F238E27FC236}">
                  <a16:creationId xmlns:a16="http://schemas.microsoft.com/office/drawing/2014/main" id="{B2D15AD5-4349-7264-4ECC-ECFB3565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3" name="Freeform 32">
              <a:extLst>
                <a:ext uri="{FF2B5EF4-FFF2-40B4-BE49-F238E27FC236}">
                  <a16:creationId xmlns:a16="http://schemas.microsoft.com/office/drawing/2014/main" id="{2E01B266-AB6B-674D-0270-B5C13B4FD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4" name="Freeform 33">
              <a:extLst>
                <a:ext uri="{FF2B5EF4-FFF2-40B4-BE49-F238E27FC236}">
                  <a16:creationId xmlns:a16="http://schemas.microsoft.com/office/drawing/2014/main" id="{36078EED-BBF0-2F95-14D8-74336FD8E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5" name="Freeform 34">
              <a:extLst>
                <a:ext uri="{FF2B5EF4-FFF2-40B4-BE49-F238E27FC236}">
                  <a16:creationId xmlns:a16="http://schemas.microsoft.com/office/drawing/2014/main" id="{231843DE-42C5-D3EA-8A80-92344946A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6" name="Freeform 35">
              <a:extLst>
                <a:ext uri="{FF2B5EF4-FFF2-40B4-BE49-F238E27FC236}">
                  <a16:creationId xmlns:a16="http://schemas.microsoft.com/office/drawing/2014/main" id="{355B9E54-CB0C-E6AD-0750-0DAF55A802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7" name="Freeform 36">
              <a:extLst>
                <a:ext uri="{FF2B5EF4-FFF2-40B4-BE49-F238E27FC236}">
                  <a16:creationId xmlns:a16="http://schemas.microsoft.com/office/drawing/2014/main" id="{6860A9C2-3CEC-BA4B-F406-CAEA5F98B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8" name="Freeform 37">
              <a:extLst>
                <a:ext uri="{FF2B5EF4-FFF2-40B4-BE49-F238E27FC236}">
                  <a16:creationId xmlns:a16="http://schemas.microsoft.com/office/drawing/2014/main" id="{4D619245-4593-7C03-277D-AC1D7E67A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9" name="Freeform 38">
              <a:extLst>
                <a:ext uri="{FF2B5EF4-FFF2-40B4-BE49-F238E27FC236}">
                  <a16:creationId xmlns:a16="http://schemas.microsoft.com/office/drawing/2014/main" id="{0511B5C4-9E7B-7D98-4B53-40948C415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41" name="Rectangle 40">
            <a:extLst>
              <a:ext uri="{FF2B5EF4-FFF2-40B4-BE49-F238E27FC236}">
                <a16:creationId xmlns:a16="http://schemas.microsoft.com/office/drawing/2014/main" id="{A3995FD6-A5FF-6580-0453-C7563EDF0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3" name="Freeform 11">
            <a:extLst>
              <a:ext uri="{FF2B5EF4-FFF2-40B4-BE49-F238E27FC236}">
                <a16:creationId xmlns:a16="http://schemas.microsoft.com/office/drawing/2014/main" id="{315CBCE4-CECF-D05E-F2B5-FB0B3D936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useBgFill="1">
        <p:nvSpPr>
          <p:cNvPr id="45" name="Rectangle 44">
            <a:extLst>
              <a:ext uri="{FF2B5EF4-FFF2-40B4-BE49-F238E27FC236}">
                <a16:creationId xmlns:a16="http://schemas.microsoft.com/office/drawing/2014/main" id="{50B21123-D37B-9652-059D-751F771D6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7" name="Rectangle 46">
            <a:extLst>
              <a:ext uri="{FF2B5EF4-FFF2-40B4-BE49-F238E27FC236}">
                <a16:creationId xmlns:a16="http://schemas.microsoft.com/office/drawing/2014/main" id="{B33CF3B8-BAEE-4204-4F35-78A294E62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6" name="Espace réservé du texte 5">
            <a:extLst>
              <a:ext uri="{FF2B5EF4-FFF2-40B4-BE49-F238E27FC236}">
                <a16:creationId xmlns:a16="http://schemas.microsoft.com/office/drawing/2014/main" id="{82390C56-783A-8182-3767-D5740E34C101}"/>
              </a:ext>
            </a:extLst>
          </p:cNvPr>
          <p:cNvSpPr>
            <a:spLocks noGrp="1"/>
          </p:cNvSpPr>
          <p:nvPr>
            <p:ph type="body" sz="half" idx="2"/>
          </p:nvPr>
        </p:nvSpPr>
        <p:spPr>
          <a:xfrm>
            <a:off x="283530" y="377114"/>
            <a:ext cx="11641769" cy="5646498"/>
          </a:xfrm>
        </p:spPr>
        <p:txBody>
          <a:bodyPr vert="horz" lIns="91440" tIns="45720" rIns="91440" bIns="45720" rtlCol="0">
            <a:noAutofit/>
          </a:bodyPr>
          <a:lstStyle/>
          <a:p>
            <a:pPr algn="just">
              <a:buFont typeface="Wingdings 3" charset="2"/>
              <a:buChar char=""/>
            </a:pPr>
            <a:r>
              <a:rPr lang="fr-BE" sz="2000" dirty="0"/>
              <a:t>La période du Directoire exécutif se caractérise par une tension entre le désir du pouvoir de s’assurer la loyauté des populations belgo-liégeoises et la nécessité d'intégrer les élites locales.</a:t>
            </a:r>
          </a:p>
          <a:p>
            <a:pPr algn="just">
              <a:buFont typeface="Wingdings 3" charset="2"/>
              <a:buChar char=""/>
            </a:pPr>
            <a:endParaRPr lang="fr-BE" sz="2000" dirty="0"/>
          </a:p>
          <a:p>
            <a:pPr algn="just">
              <a:buFont typeface="Wingdings 3" charset="2"/>
              <a:buChar char=""/>
            </a:pPr>
            <a:r>
              <a:rPr lang="fr-BE" sz="2000" dirty="0"/>
              <a:t>La composition du tribunal civil, équilibre entre l’ancienne capitale de Liège et le territoire départemental témoigne du malaise vis-à-vis des populations réunies.</a:t>
            </a:r>
          </a:p>
          <a:p>
            <a:pPr algn="just"/>
            <a:endParaRPr lang="fr-BE" sz="2000" dirty="0"/>
          </a:p>
          <a:p>
            <a:pPr algn="just">
              <a:buFont typeface="Wingdings 3" charset="2"/>
              <a:buChar char=""/>
            </a:pPr>
            <a:r>
              <a:rPr lang="fr-FR" sz="2000" dirty="0"/>
              <a:t>Le point culminant de ces tensions fut atteint lors des élections de germinal an V.</a:t>
            </a:r>
          </a:p>
          <a:p>
            <a:pPr algn="just">
              <a:buFont typeface="Wingdings 3" charset="2"/>
              <a:buChar char=""/>
            </a:pPr>
            <a:endParaRPr lang="fr-FR" sz="2000" dirty="0"/>
          </a:p>
          <a:p>
            <a:pPr algn="just">
              <a:buFont typeface="Wingdings 3" charset="2"/>
              <a:buChar char=""/>
            </a:pPr>
            <a:r>
              <a:rPr lang="fr-FR" sz="2000" dirty="0"/>
              <a:t>La réunion, qualifiée d’annexion, peut ainsi se lire comme un processus de négociation entre le pouvoir central et les populations locales.</a:t>
            </a:r>
            <a:endParaRPr lang="fr-BE" sz="2000" dirty="0"/>
          </a:p>
        </p:txBody>
      </p:sp>
      <p:sp>
        <p:nvSpPr>
          <p:cNvPr id="49" name="Freeform 11">
            <a:extLst>
              <a:ext uri="{FF2B5EF4-FFF2-40B4-BE49-F238E27FC236}">
                <a16:creationId xmlns:a16="http://schemas.microsoft.com/office/drawing/2014/main" id="{A04FD5AC-BB6A-DCCE-FBD3-76A9D7341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Tree>
    <p:extLst>
      <p:ext uri="{BB962C8B-B14F-4D97-AF65-F5344CB8AC3E}">
        <p14:creationId xmlns:p14="http://schemas.microsoft.com/office/powerpoint/2010/main" val="121777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3593-4CFA-8E01-EA54-84889A485F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515208-970F-F7CB-918C-CC95CF541442}"/>
              </a:ext>
            </a:extLst>
          </p:cNvPr>
          <p:cNvSpPr>
            <a:spLocks noGrp="1"/>
          </p:cNvSpPr>
          <p:nvPr>
            <p:ph type="ctrTitle"/>
          </p:nvPr>
        </p:nvSpPr>
        <p:spPr>
          <a:xfrm>
            <a:off x="102358" y="170393"/>
            <a:ext cx="6741265" cy="2668341"/>
          </a:xfrm>
        </p:spPr>
        <p:txBody>
          <a:bodyPr anchor="t">
            <a:noAutofit/>
          </a:bodyPr>
          <a:lstStyle/>
          <a:p>
            <a:r>
              <a:rPr lang="fr-BE" sz="4000" b="1" cap="none" noProof="0" dirty="0"/>
              <a:t>En finir avec la Principauté ?</a:t>
            </a:r>
            <a:endParaRPr lang="fr-BE" sz="2800" i="1" cap="none" noProof="0" dirty="0"/>
          </a:p>
        </p:txBody>
      </p:sp>
      <p:pic>
        <p:nvPicPr>
          <p:cNvPr id="1028" name="Picture 4" descr="Liège (Luik) - Décorations octroyées à la ville">
            <a:extLst>
              <a:ext uri="{FF2B5EF4-FFF2-40B4-BE49-F238E27FC236}">
                <a16:creationId xmlns:a16="http://schemas.microsoft.com/office/drawing/2014/main" id="{955E5C45-C056-7D85-CAD0-0801123C6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92" b="7248"/>
          <a:stretch>
            <a:fillRect/>
          </a:stretch>
        </p:blipFill>
        <p:spPr bwMode="auto">
          <a:xfrm>
            <a:off x="7001301" y="0"/>
            <a:ext cx="5190699" cy="687325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sculpture, art, personne, bâtiment&#10;&#10;Le contenu généré par l’IA peut être incorrect.">
            <a:extLst>
              <a:ext uri="{FF2B5EF4-FFF2-40B4-BE49-F238E27FC236}">
                <a16:creationId xmlns:a16="http://schemas.microsoft.com/office/drawing/2014/main" id="{CE9C339D-F940-D32A-AB21-E16FBB5EA4A1}"/>
              </a:ext>
            </a:extLst>
          </p:cNvPr>
          <p:cNvPicPr>
            <a:picLocks noChangeAspect="1"/>
          </p:cNvPicPr>
          <p:nvPr/>
        </p:nvPicPr>
        <p:blipFill>
          <a:blip r:embed="rId3">
            <a:extLst>
              <a:ext uri="{28A0092B-C50C-407E-A947-70E740481C1C}">
                <a14:useLocalDpi xmlns:a14="http://schemas.microsoft.com/office/drawing/2010/main" val="0"/>
              </a:ext>
            </a:extLst>
          </a:blip>
          <a:srcRect l="15830" r="15768" b="11146"/>
          <a:stretch>
            <a:fillRect/>
          </a:stretch>
        </p:blipFill>
        <p:spPr>
          <a:xfrm>
            <a:off x="6953099" y="2082887"/>
            <a:ext cx="5238901" cy="4790365"/>
          </a:xfrm>
          <a:prstGeom prst="rect">
            <a:avLst/>
          </a:prstGeom>
        </p:spPr>
      </p:pic>
      <p:cxnSp>
        <p:nvCxnSpPr>
          <p:cNvPr id="9" name="Connecteur droit 8">
            <a:extLst>
              <a:ext uri="{FF2B5EF4-FFF2-40B4-BE49-F238E27FC236}">
                <a16:creationId xmlns:a16="http://schemas.microsoft.com/office/drawing/2014/main" id="{5D8CE510-2AA2-6812-AF60-8F9122F47EB6}"/>
              </a:ext>
            </a:extLst>
          </p:cNvPr>
          <p:cNvCxnSpPr>
            <a:cxnSpLocks/>
          </p:cNvCxnSpPr>
          <p:nvPr/>
        </p:nvCxnSpPr>
        <p:spPr>
          <a:xfrm>
            <a:off x="219425" y="1535810"/>
            <a:ext cx="3280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ous-titre 5">
            <a:extLst>
              <a:ext uri="{FF2B5EF4-FFF2-40B4-BE49-F238E27FC236}">
                <a16:creationId xmlns:a16="http://schemas.microsoft.com/office/drawing/2014/main" id="{DFC0F886-B563-4FB5-4B8C-11F5CD6817B9}"/>
              </a:ext>
            </a:extLst>
          </p:cNvPr>
          <p:cNvSpPr>
            <a:spLocks noGrp="1"/>
          </p:cNvSpPr>
          <p:nvPr>
            <p:ph type="subTitle" idx="1"/>
          </p:nvPr>
        </p:nvSpPr>
        <p:spPr>
          <a:xfrm>
            <a:off x="219425" y="5434642"/>
            <a:ext cx="6250386" cy="1205167"/>
          </a:xfrm>
        </p:spPr>
        <p:txBody>
          <a:bodyPr>
            <a:normAutofit/>
          </a:bodyPr>
          <a:lstStyle/>
          <a:p>
            <a:r>
              <a:rPr lang="fr-BE" sz="2400" noProof="0" dirty="0">
                <a:solidFill>
                  <a:schemeClr val="tx1"/>
                </a:solidFill>
                <a:hlinkClick r:id="rId4">
                  <a:extLst>
                    <a:ext uri="{A12FA001-AC4F-418D-AE19-62706E023703}">
                      <ahyp:hlinkClr xmlns:ahyp="http://schemas.microsoft.com/office/drawing/2018/hyperlinkcolor" val="tx"/>
                    </a:ext>
                  </a:extLst>
                </a:hlinkClick>
              </a:rPr>
              <a:t>Robin.Navez@uliege.be</a:t>
            </a:r>
            <a:r>
              <a:rPr lang="fr-BE" sz="2400" noProof="0" dirty="0">
                <a:solidFill>
                  <a:schemeClr val="tx1"/>
                </a:solidFill>
              </a:rPr>
              <a:t> </a:t>
            </a:r>
          </a:p>
          <a:p>
            <a:r>
              <a:rPr lang="fr-BE" sz="2400" noProof="0" dirty="0">
                <a:solidFill>
                  <a:schemeClr val="tx1"/>
                </a:solidFill>
                <a:hlinkClick r:id="rId5">
                  <a:extLst>
                    <a:ext uri="{A12FA001-AC4F-418D-AE19-62706E023703}">
                      <ahyp:hlinkClr xmlns:ahyp="http://schemas.microsoft.com/office/drawing/2018/hyperlinkcolor" val="tx"/>
                    </a:ext>
                  </a:extLst>
                </a:hlinkClick>
              </a:rPr>
              <a:t>Antoine.Leclere@uliege.be</a:t>
            </a:r>
            <a:r>
              <a:rPr lang="fr-BE" sz="2400" noProof="0" dirty="0">
                <a:solidFill>
                  <a:schemeClr val="tx1"/>
                </a:solidFill>
              </a:rPr>
              <a:t> </a:t>
            </a:r>
          </a:p>
        </p:txBody>
      </p:sp>
      <p:sp>
        <p:nvSpPr>
          <p:cNvPr id="8" name="ZoneTexte 7">
            <a:extLst>
              <a:ext uri="{FF2B5EF4-FFF2-40B4-BE49-F238E27FC236}">
                <a16:creationId xmlns:a16="http://schemas.microsoft.com/office/drawing/2014/main" id="{37960FFE-5BC8-97D6-5657-DEB71845FA99}"/>
              </a:ext>
            </a:extLst>
          </p:cNvPr>
          <p:cNvSpPr txBox="1"/>
          <p:nvPr/>
        </p:nvSpPr>
        <p:spPr>
          <a:xfrm>
            <a:off x="374376" y="2105561"/>
            <a:ext cx="6250386" cy="2646878"/>
          </a:xfrm>
          <a:prstGeom prst="rect">
            <a:avLst/>
          </a:prstGeom>
          <a:noFill/>
        </p:spPr>
        <p:txBody>
          <a:bodyPr wrap="square" rtlCol="0">
            <a:spAutoFit/>
          </a:bodyPr>
          <a:lstStyle/>
          <a:p>
            <a:pPr algn="just"/>
            <a:r>
              <a:rPr lang="fr-BE" noProof="0" dirty="0"/>
              <a:t>« </a:t>
            </a:r>
            <a:r>
              <a:rPr lang="fr-BE" dirty="0"/>
              <a:t>Aucun peuple, avant la réunion, ne se rapprochait des Français par des rapports aussi marqués. Les Liégeois seraient encore nos frères par les habitudes, les mœurs et le caractère s’ils pouvaient cesser de l’être par les affections […]. Mais, ici, comme en France, le peuple s’irrite facilement, est inconsidéré dans ses propos, hardi, prompt à fronder, et très sujet à varier dans ses affections. »</a:t>
            </a:r>
          </a:p>
          <a:p>
            <a:pPr algn="just"/>
            <a:r>
              <a:rPr lang="fr-BE" sz="1100" i="1" noProof="0" dirty="0"/>
              <a:t>Extrait des registres aux arrêtés de l’Administration municipale du canton de </a:t>
            </a:r>
            <a:r>
              <a:rPr lang="fr-BE" sz="1100" i="1" noProof="0" dirty="0" err="1"/>
              <a:t>Louveigné</a:t>
            </a:r>
            <a:r>
              <a:rPr lang="fr-BE" sz="1100" i="1" noProof="0" dirty="0"/>
              <a:t>, 22 floréal an V (11 mai 1797)</a:t>
            </a:r>
            <a:r>
              <a:rPr lang="fr-BE" sz="1100" i="1" dirty="0"/>
              <a:t>, </a:t>
            </a:r>
            <a:r>
              <a:rPr lang="fr-BE" sz="1100" dirty="0"/>
              <a:t>AÉL, FFP 122.</a:t>
            </a:r>
            <a:endParaRPr lang="fr-BE" sz="1100" i="1" noProof="0" dirty="0"/>
          </a:p>
        </p:txBody>
      </p:sp>
    </p:spTree>
    <p:extLst>
      <p:ext uri="{BB962C8B-B14F-4D97-AF65-F5344CB8AC3E}">
        <p14:creationId xmlns:p14="http://schemas.microsoft.com/office/powerpoint/2010/main" val="130322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71684C47-7C76-CA6F-2C63-0B308DBD65CF}"/>
            </a:ext>
          </a:extLst>
        </p:cNvPr>
        <p:cNvGrpSpPr/>
        <p:nvPr/>
      </p:nvGrpSpPr>
      <p:grpSpPr>
        <a:xfrm>
          <a:off x="0" y="0"/>
          <a:ext cx="0" cy="0"/>
          <a:chOff x="0" y="0"/>
          <a:chExt cx="0" cy="0"/>
        </a:xfrm>
      </p:grpSpPr>
      <p:grpSp>
        <p:nvGrpSpPr>
          <p:cNvPr id="3242" name="Group 320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24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324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324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324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324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324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324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325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325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325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325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325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3255" name="Group 321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25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325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25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25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6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26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26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26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26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26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26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26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3268" name="Rectangle 326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326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noProof="0" dirty="0"/>
          </a:p>
        </p:txBody>
      </p:sp>
      <p:sp useBgFill="1">
        <p:nvSpPr>
          <p:cNvPr id="3270" name="Rectangle 3269">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noProof="0" dirty="0"/>
          </a:p>
        </p:txBody>
      </p:sp>
      <p:sp useBgFill="1">
        <p:nvSpPr>
          <p:cNvPr id="3271" name="Rectangle 3270">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noProof="0" dirty="0"/>
          </a:p>
        </p:txBody>
      </p:sp>
      <p:sp>
        <p:nvSpPr>
          <p:cNvPr id="3272" name="Rectangle 3271">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2" name="Titre 1">
            <a:extLst>
              <a:ext uri="{FF2B5EF4-FFF2-40B4-BE49-F238E27FC236}">
                <a16:creationId xmlns:a16="http://schemas.microsoft.com/office/drawing/2014/main" id="{DC046410-0C42-E0C9-F465-C2B21326B681}"/>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nSpc>
                <a:spcPct val="90000"/>
              </a:lnSpc>
            </a:pPr>
            <a:r>
              <a:rPr lang="fr-BE" sz="3400" b="1" i="1" noProof="0" dirty="0">
                <a:solidFill>
                  <a:srgbClr val="FEFFFF"/>
                </a:solidFill>
              </a:rPr>
              <a:t>Des révolutions de Liège et de Brabant au décret de l’an IV : une trajectoire incertaine</a:t>
            </a:r>
            <a:endParaRPr lang="fr-BE" sz="3400" noProof="0" dirty="0">
              <a:solidFill>
                <a:srgbClr val="FEFFFF"/>
              </a:solidFill>
            </a:endParaRPr>
          </a:p>
        </p:txBody>
      </p:sp>
      <p:pic>
        <p:nvPicPr>
          <p:cNvPr id="4" name="Picture 2">
            <a:extLst>
              <a:ext uri="{FF2B5EF4-FFF2-40B4-BE49-F238E27FC236}">
                <a16:creationId xmlns:a16="http://schemas.microsoft.com/office/drawing/2014/main" id="{C06CA0FD-2AE2-9F7F-34D3-6E38DB784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29" t="9091" r="13687"/>
          <a:stretch>
            <a:fillRect/>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3241"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BE" noProof="0" dirty="0"/>
          </a:p>
        </p:txBody>
      </p:sp>
    </p:spTree>
    <p:extLst>
      <p:ext uri="{BB962C8B-B14F-4D97-AF65-F5344CB8AC3E}">
        <p14:creationId xmlns:p14="http://schemas.microsoft.com/office/powerpoint/2010/main" val="60625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2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2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2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7" name="Group 2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41" name="Rectangle 4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useBgFill="1">
        <p:nvSpPr>
          <p:cNvPr id="45" name="Rectangle 4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7" name="Rectangle 4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6" name="Espace réservé du texte 5">
            <a:extLst>
              <a:ext uri="{FF2B5EF4-FFF2-40B4-BE49-F238E27FC236}">
                <a16:creationId xmlns:a16="http://schemas.microsoft.com/office/drawing/2014/main" id="{DF14DEC4-EAF5-7841-9740-B727CFC4B813}"/>
              </a:ext>
            </a:extLst>
          </p:cNvPr>
          <p:cNvSpPr>
            <a:spLocks noGrp="1"/>
          </p:cNvSpPr>
          <p:nvPr>
            <p:ph type="body" sz="half" idx="2"/>
          </p:nvPr>
        </p:nvSpPr>
        <p:spPr>
          <a:xfrm>
            <a:off x="283531" y="377114"/>
            <a:ext cx="4059588" cy="5646498"/>
          </a:xfrm>
        </p:spPr>
        <p:txBody>
          <a:bodyPr vert="horz" lIns="91440" tIns="45720" rIns="91440" bIns="45720" rtlCol="0">
            <a:noAutofit/>
          </a:bodyPr>
          <a:lstStyle/>
          <a:p>
            <a:pPr algn="just">
              <a:buFont typeface="Wingdings 3" charset="2"/>
              <a:buChar char=""/>
            </a:pPr>
            <a:r>
              <a:rPr lang="fr-BE" sz="1500" noProof="0" dirty="0"/>
              <a:t>18 août 1789 : Révolution liégeoise → Le prince-évêque s’enfuit.</a:t>
            </a:r>
          </a:p>
          <a:p>
            <a:pPr algn="just">
              <a:buFont typeface="Wingdings 3" charset="2"/>
              <a:buChar char=""/>
            </a:pPr>
            <a:r>
              <a:rPr lang="fr-BE" sz="1500" dirty="0"/>
              <a:t>La Révolution se scinde en deux groupes :</a:t>
            </a:r>
          </a:p>
          <a:p>
            <a:pPr lvl="1" algn="just">
              <a:buFont typeface="Wingdings 3" charset="2"/>
              <a:buChar char=""/>
            </a:pPr>
            <a:r>
              <a:rPr lang="fr-BE" sz="1500" noProof="0" dirty="0"/>
              <a:t>Les modérés favorables au droit d’Empire et à la sauvegarde des institutions médiévales moyennant des réformes ;</a:t>
            </a:r>
          </a:p>
          <a:p>
            <a:pPr lvl="1" algn="just">
              <a:buFont typeface="Wingdings 3" charset="2"/>
              <a:buChar char=""/>
            </a:pPr>
            <a:r>
              <a:rPr lang="fr-BE" sz="1500" dirty="0"/>
              <a:t>Les radicaux soutenant une rupture avec le Saint-Empire et la suppression de toutes les institutions d’Ancien Régime.</a:t>
            </a:r>
            <a:endParaRPr lang="fr-BE" sz="1500" noProof="0" dirty="0"/>
          </a:p>
          <a:p>
            <a:pPr algn="just">
              <a:buFont typeface="Wingdings 3" charset="2"/>
              <a:buChar char=""/>
            </a:pPr>
            <a:r>
              <a:rPr lang="fr-BE" sz="1500" noProof="0" dirty="0"/>
              <a:t>Les radicaux prennent le pouvoir en 1790 et affrontent les armées du Saint-Empire.</a:t>
            </a:r>
          </a:p>
          <a:p>
            <a:pPr algn="just">
              <a:buFont typeface="Wingdings 3" charset="2"/>
              <a:buChar char=""/>
            </a:pPr>
            <a:r>
              <a:rPr lang="fr-BE" sz="1500" dirty="0"/>
              <a:t>En parallèle, les Pays-Bas autrichiens (Belgique) se soulèvent contre l’empereur du Saint-Empire et chef des Pays-Bas Joseph II.</a:t>
            </a:r>
          </a:p>
          <a:p>
            <a:pPr algn="just">
              <a:buFont typeface="Wingdings 3" charset="2"/>
              <a:buChar char=""/>
            </a:pPr>
            <a:r>
              <a:rPr lang="fr-BE" sz="1500" noProof="0" dirty="0"/>
              <a:t>Les États-Belgique-Unis sont fondés en décembre 1789.</a:t>
            </a:r>
          </a:p>
        </p:txBody>
      </p:sp>
      <p:pic>
        <p:nvPicPr>
          <p:cNvPr id="8" name="Espace réservé du contenu 7" descr="Une image contenant texte, carte, atlas, capture d’écran&#10;&#10;Le contenu généré par l’IA peut être incorrect.">
            <a:extLst>
              <a:ext uri="{FF2B5EF4-FFF2-40B4-BE49-F238E27FC236}">
                <a16:creationId xmlns:a16="http://schemas.microsoft.com/office/drawing/2014/main" id="{7FC87D35-7433-CE8F-C6D3-D9FB128BDA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119" y="407682"/>
            <a:ext cx="7770595" cy="5497692"/>
          </a:xfrm>
          <a:prstGeom prst="rect">
            <a:avLst/>
          </a:prstGeom>
        </p:spPr>
      </p:pic>
      <p:sp>
        <p:nvSpPr>
          <p:cNvPr id="4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Tree>
    <p:extLst>
      <p:ext uri="{BB962C8B-B14F-4D97-AF65-F5344CB8AC3E}">
        <p14:creationId xmlns:p14="http://schemas.microsoft.com/office/powerpoint/2010/main" val="85492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AC6F4A2E-42C1-42BB-C411-CB75236F5C6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28A5FE4-2462-FD96-FDD6-996BCD11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AF34E8D-80EE-7729-B92C-4A24C662A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5" name="Freeform 12">
              <a:extLst>
                <a:ext uri="{FF2B5EF4-FFF2-40B4-BE49-F238E27FC236}">
                  <a16:creationId xmlns:a16="http://schemas.microsoft.com/office/drawing/2014/main" id="{2A25C887-398E-0E08-7D7C-E5954F811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6" name="Freeform 13">
              <a:extLst>
                <a:ext uri="{FF2B5EF4-FFF2-40B4-BE49-F238E27FC236}">
                  <a16:creationId xmlns:a16="http://schemas.microsoft.com/office/drawing/2014/main" id="{7CFDBA18-0832-73BD-2990-0AFD8DA6D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7" name="Freeform 14">
              <a:extLst>
                <a:ext uri="{FF2B5EF4-FFF2-40B4-BE49-F238E27FC236}">
                  <a16:creationId xmlns:a16="http://schemas.microsoft.com/office/drawing/2014/main" id="{507D0007-6254-56B2-294B-7E5489387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8" name="Freeform 15">
              <a:extLst>
                <a:ext uri="{FF2B5EF4-FFF2-40B4-BE49-F238E27FC236}">
                  <a16:creationId xmlns:a16="http://schemas.microsoft.com/office/drawing/2014/main" id="{94B91D52-13AB-1B01-616C-07A79A1317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9" name="Freeform 16">
              <a:extLst>
                <a:ext uri="{FF2B5EF4-FFF2-40B4-BE49-F238E27FC236}">
                  <a16:creationId xmlns:a16="http://schemas.microsoft.com/office/drawing/2014/main" id="{580E693D-CD5B-4FDD-F3B5-1EF82AD58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20" name="Freeform 17">
              <a:extLst>
                <a:ext uri="{FF2B5EF4-FFF2-40B4-BE49-F238E27FC236}">
                  <a16:creationId xmlns:a16="http://schemas.microsoft.com/office/drawing/2014/main" id="{9050D456-F923-B06F-A37F-6089322C4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21" name="Freeform 18">
              <a:extLst>
                <a:ext uri="{FF2B5EF4-FFF2-40B4-BE49-F238E27FC236}">
                  <a16:creationId xmlns:a16="http://schemas.microsoft.com/office/drawing/2014/main" id="{AA918686-F26F-0DC5-541E-B867CE6A3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22" name="Freeform 19">
              <a:extLst>
                <a:ext uri="{FF2B5EF4-FFF2-40B4-BE49-F238E27FC236}">
                  <a16:creationId xmlns:a16="http://schemas.microsoft.com/office/drawing/2014/main" id="{2236FB86-B751-2D7A-0345-2DC0DFBA7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3" name="Freeform 20">
              <a:extLst>
                <a:ext uri="{FF2B5EF4-FFF2-40B4-BE49-F238E27FC236}">
                  <a16:creationId xmlns:a16="http://schemas.microsoft.com/office/drawing/2014/main" id="{5D942A66-8BA1-CCCD-3CEE-11E5169E0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4" name="Freeform 21">
              <a:extLst>
                <a:ext uri="{FF2B5EF4-FFF2-40B4-BE49-F238E27FC236}">
                  <a16:creationId xmlns:a16="http://schemas.microsoft.com/office/drawing/2014/main" id="{1FE776BA-D9AA-3C43-5E6E-C09A201F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5" name="Freeform 22">
              <a:extLst>
                <a:ext uri="{FF2B5EF4-FFF2-40B4-BE49-F238E27FC236}">
                  <a16:creationId xmlns:a16="http://schemas.microsoft.com/office/drawing/2014/main" id="{528D350F-1F33-A1A3-E84C-ADF4B0E91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7" name="Group 26">
            <a:extLst>
              <a:ext uri="{FF2B5EF4-FFF2-40B4-BE49-F238E27FC236}">
                <a16:creationId xmlns:a16="http://schemas.microsoft.com/office/drawing/2014/main" id="{B7425AB8-5BFC-1531-75E9-6D32C082F8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7D263070-D485-77FC-E6D1-9FEDB438E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9" name="Freeform 28">
              <a:extLst>
                <a:ext uri="{FF2B5EF4-FFF2-40B4-BE49-F238E27FC236}">
                  <a16:creationId xmlns:a16="http://schemas.microsoft.com/office/drawing/2014/main" id="{1A91CD26-5346-2B19-7095-E7E794C1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0" name="Freeform 29">
              <a:extLst>
                <a:ext uri="{FF2B5EF4-FFF2-40B4-BE49-F238E27FC236}">
                  <a16:creationId xmlns:a16="http://schemas.microsoft.com/office/drawing/2014/main" id="{A6D209B7-0FA4-A9D8-8BA1-94BC638AED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 name="Freeform 30">
              <a:extLst>
                <a:ext uri="{FF2B5EF4-FFF2-40B4-BE49-F238E27FC236}">
                  <a16:creationId xmlns:a16="http://schemas.microsoft.com/office/drawing/2014/main" id="{967C8783-7CCA-612A-4A10-3E5175875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 name="Freeform 31">
              <a:extLst>
                <a:ext uri="{FF2B5EF4-FFF2-40B4-BE49-F238E27FC236}">
                  <a16:creationId xmlns:a16="http://schemas.microsoft.com/office/drawing/2014/main" id="{0B6C9915-87C1-8E07-42B2-2CCE62DA5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3" name="Freeform 32">
              <a:extLst>
                <a:ext uri="{FF2B5EF4-FFF2-40B4-BE49-F238E27FC236}">
                  <a16:creationId xmlns:a16="http://schemas.microsoft.com/office/drawing/2014/main" id="{509B475C-7E77-E76A-EE27-DB2A0E770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4" name="Freeform 33">
              <a:extLst>
                <a:ext uri="{FF2B5EF4-FFF2-40B4-BE49-F238E27FC236}">
                  <a16:creationId xmlns:a16="http://schemas.microsoft.com/office/drawing/2014/main" id="{C763D4E7-FF84-4E17-399C-4C927426F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5" name="Freeform 34">
              <a:extLst>
                <a:ext uri="{FF2B5EF4-FFF2-40B4-BE49-F238E27FC236}">
                  <a16:creationId xmlns:a16="http://schemas.microsoft.com/office/drawing/2014/main" id="{86B83308-4F5D-9729-6EA1-397968E23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6" name="Freeform 35">
              <a:extLst>
                <a:ext uri="{FF2B5EF4-FFF2-40B4-BE49-F238E27FC236}">
                  <a16:creationId xmlns:a16="http://schemas.microsoft.com/office/drawing/2014/main" id="{57BB43B2-5F8F-5BA7-89C3-F89E24F4C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7" name="Freeform 36">
              <a:extLst>
                <a:ext uri="{FF2B5EF4-FFF2-40B4-BE49-F238E27FC236}">
                  <a16:creationId xmlns:a16="http://schemas.microsoft.com/office/drawing/2014/main" id="{58A87061-D0BA-3C79-869E-4554A9D563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8" name="Freeform 37">
              <a:extLst>
                <a:ext uri="{FF2B5EF4-FFF2-40B4-BE49-F238E27FC236}">
                  <a16:creationId xmlns:a16="http://schemas.microsoft.com/office/drawing/2014/main" id="{C2403839-85BF-654C-D81D-42A29351F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9" name="Freeform 38">
              <a:extLst>
                <a:ext uri="{FF2B5EF4-FFF2-40B4-BE49-F238E27FC236}">
                  <a16:creationId xmlns:a16="http://schemas.microsoft.com/office/drawing/2014/main" id="{78E44BD9-6B74-8341-E8E4-8580E1FFA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41" name="Rectangle 40">
            <a:extLst>
              <a:ext uri="{FF2B5EF4-FFF2-40B4-BE49-F238E27FC236}">
                <a16:creationId xmlns:a16="http://schemas.microsoft.com/office/drawing/2014/main" id="{BC93D951-0BDD-939E-2C08-88700684C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3" name="Freeform 11">
            <a:extLst>
              <a:ext uri="{FF2B5EF4-FFF2-40B4-BE49-F238E27FC236}">
                <a16:creationId xmlns:a16="http://schemas.microsoft.com/office/drawing/2014/main" id="{3FF066A5-7F38-EB18-FD3B-9C379B9CE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useBgFill="1">
        <p:nvSpPr>
          <p:cNvPr id="45" name="Rectangle 44">
            <a:extLst>
              <a:ext uri="{FF2B5EF4-FFF2-40B4-BE49-F238E27FC236}">
                <a16:creationId xmlns:a16="http://schemas.microsoft.com/office/drawing/2014/main" id="{D7C61F1C-0EB4-6845-6EC7-A453DBC03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7" name="Rectangle 46">
            <a:extLst>
              <a:ext uri="{FF2B5EF4-FFF2-40B4-BE49-F238E27FC236}">
                <a16:creationId xmlns:a16="http://schemas.microsoft.com/office/drawing/2014/main" id="{26E3CF78-3835-4915-E963-68C7B09DF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6" name="Espace réservé du texte 5">
            <a:extLst>
              <a:ext uri="{FF2B5EF4-FFF2-40B4-BE49-F238E27FC236}">
                <a16:creationId xmlns:a16="http://schemas.microsoft.com/office/drawing/2014/main" id="{7997D79E-143F-33CC-F80B-A4BAE1B633F6}"/>
              </a:ext>
            </a:extLst>
          </p:cNvPr>
          <p:cNvSpPr>
            <a:spLocks noGrp="1"/>
          </p:cNvSpPr>
          <p:nvPr>
            <p:ph type="body" sz="half" idx="2"/>
          </p:nvPr>
        </p:nvSpPr>
        <p:spPr>
          <a:xfrm>
            <a:off x="283531" y="586013"/>
            <a:ext cx="4059588" cy="5646498"/>
          </a:xfrm>
        </p:spPr>
        <p:txBody>
          <a:bodyPr vert="horz" lIns="91440" tIns="45720" rIns="91440" bIns="45720" rtlCol="0">
            <a:noAutofit/>
          </a:bodyPr>
          <a:lstStyle/>
          <a:p>
            <a:pPr algn="just">
              <a:buFont typeface="Wingdings 3" charset="2"/>
              <a:buChar char=""/>
            </a:pPr>
            <a:r>
              <a:rPr lang="fr-FR" sz="1600" dirty="0"/>
              <a:t>D</a:t>
            </a:r>
            <a:r>
              <a:rPr lang="fr-BE" sz="1600" dirty="0"/>
              <a:t>ès décembre 1789, des projets d’union entre la première Révolution belge (Révolution brabançonne) et la Révolution liégeoise apparaissent.</a:t>
            </a:r>
          </a:p>
          <a:p>
            <a:pPr algn="just">
              <a:buFont typeface="Wingdings 3" charset="2"/>
              <a:buChar char=""/>
            </a:pPr>
            <a:r>
              <a:rPr lang="fr-BE" sz="1600" noProof="0" dirty="0"/>
              <a:t>Les </a:t>
            </a:r>
            <a:r>
              <a:rPr lang="fr-BE" sz="1600" dirty="0"/>
              <a:t>v</a:t>
            </a:r>
            <a:r>
              <a:rPr lang="fr-BE" sz="1600" noProof="0" dirty="0" err="1"/>
              <a:t>onckistes</a:t>
            </a:r>
            <a:r>
              <a:rPr lang="fr-BE" sz="1600" noProof="0" dirty="0"/>
              <a:t> et les modérés liégeois</a:t>
            </a:r>
            <a:r>
              <a:rPr lang="fr-BE" sz="1600" dirty="0"/>
              <a:t> espèrent fonder une république fédérale dirigée par un Congrès.</a:t>
            </a:r>
          </a:p>
          <a:p>
            <a:pPr algn="just">
              <a:buFont typeface="Wingdings 3" charset="2"/>
              <a:buChar char=""/>
            </a:pPr>
            <a:r>
              <a:rPr lang="fr-BE" sz="1600" noProof="0" dirty="0"/>
              <a:t>Les négociations échouent sous la pression des radicaux belges et liégeois.</a:t>
            </a:r>
          </a:p>
          <a:p>
            <a:pPr algn="just">
              <a:buFont typeface="Wingdings 3" charset="2"/>
              <a:buChar char=""/>
            </a:pPr>
            <a:r>
              <a:rPr lang="fr-BE" sz="1600" dirty="0"/>
              <a:t>Les Liégeois craignaient que leur originalité juridique et institutionnelle ne soit dissolue dans un ensemble où les provinces belges étaient majoritaires.</a:t>
            </a:r>
          </a:p>
          <a:p>
            <a:pPr algn="just">
              <a:buFont typeface="Wingdings 3" charset="2"/>
              <a:buChar char=""/>
            </a:pPr>
            <a:r>
              <a:rPr lang="fr-BE" sz="1600" noProof="0" dirty="0"/>
              <a:t>Les Belges hésitaient entre rompre définitivement avec Joseph II et le rétablissement de l’union moyennant la restauration de certains privilèges.</a:t>
            </a:r>
          </a:p>
        </p:txBody>
      </p:sp>
      <p:pic>
        <p:nvPicPr>
          <p:cNvPr id="8" name="Espace réservé du contenu 7" descr="Une image contenant texte, carte, atlas, capture d’écran&#10;&#10;Le contenu généré par l’IA peut être incorrect.">
            <a:extLst>
              <a:ext uri="{FF2B5EF4-FFF2-40B4-BE49-F238E27FC236}">
                <a16:creationId xmlns:a16="http://schemas.microsoft.com/office/drawing/2014/main" id="{3AB36415-A76E-04FA-A5B1-52353EF0D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119" y="407682"/>
            <a:ext cx="7770595" cy="5497692"/>
          </a:xfrm>
          <a:prstGeom prst="rect">
            <a:avLst/>
          </a:prstGeom>
        </p:spPr>
      </p:pic>
      <p:sp>
        <p:nvSpPr>
          <p:cNvPr id="49" name="Freeform 11">
            <a:extLst>
              <a:ext uri="{FF2B5EF4-FFF2-40B4-BE49-F238E27FC236}">
                <a16:creationId xmlns:a16="http://schemas.microsoft.com/office/drawing/2014/main" id="{106A91A5-8D17-B785-7F58-196B730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Tree>
    <p:extLst>
      <p:ext uri="{BB962C8B-B14F-4D97-AF65-F5344CB8AC3E}">
        <p14:creationId xmlns:p14="http://schemas.microsoft.com/office/powerpoint/2010/main" val="197018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F4775CE-DF74-FE13-83D8-865E03356029}"/>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7909BC76-1C16-DA16-F375-036155667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1D553721-5B1F-45C7-760B-8470F919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5" name="Freeform 12">
              <a:extLst>
                <a:ext uri="{FF2B5EF4-FFF2-40B4-BE49-F238E27FC236}">
                  <a16:creationId xmlns:a16="http://schemas.microsoft.com/office/drawing/2014/main" id="{9FBA8D1D-8008-A911-89D8-72B1C5C61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6" name="Freeform 13">
              <a:extLst>
                <a:ext uri="{FF2B5EF4-FFF2-40B4-BE49-F238E27FC236}">
                  <a16:creationId xmlns:a16="http://schemas.microsoft.com/office/drawing/2014/main" id="{F36F8A68-5E9A-92D9-23B7-C705C1901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7" name="Freeform 14">
              <a:extLst>
                <a:ext uri="{FF2B5EF4-FFF2-40B4-BE49-F238E27FC236}">
                  <a16:creationId xmlns:a16="http://schemas.microsoft.com/office/drawing/2014/main" id="{FCFED91B-ECB4-A1D4-78E1-566206A48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8" name="Freeform 15">
              <a:extLst>
                <a:ext uri="{FF2B5EF4-FFF2-40B4-BE49-F238E27FC236}">
                  <a16:creationId xmlns:a16="http://schemas.microsoft.com/office/drawing/2014/main" id="{B8E43F53-B3C0-84F6-35C3-B763E6E4E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9" name="Freeform 16">
              <a:extLst>
                <a:ext uri="{FF2B5EF4-FFF2-40B4-BE49-F238E27FC236}">
                  <a16:creationId xmlns:a16="http://schemas.microsoft.com/office/drawing/2014/main" id="{DC36F6F9-6EE2-B97C-CFD3-740307B4B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20" name="Freeform 17">
              <a:extLst>
                <a:ext uri="{FF2B5EF4-FFF2-40B4-BE49-F238E27FC236}">
                  <a16:creationId xmlns:a16="http://schemas.microsoft.com/office/drawing/2014/main" id="{0A06D345-59CD-9575-EC79-11F983D8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21" name="Freeform 18">
              <a:extLst>
                <a:ext uri="{FF2B5EF4-FFF2-40B4-BE49-F238E27FC236}">
                  <a16:creationId xmlns:a16="http://schemas.microsoft.com/office/drawing/2014/main" id="{915B3F2D-BD00-6D96-1B30-1A13A7696D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22" name="Freeform 19">
              <a:extLst>
                <a:ext uri="{FF2B5EF4-FFF2-40B4-BE49-F238E27FC236}">
                  <a16:creationId xmlns:a16="http://schemas.microsoft.com/office/drawing/2014/main" id="{0E2D763A-48BD-D2A1-3622-412CE6BB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3" name="Freeform 20">
              <a:extLst>
                <a:ext uri="{FF2B5EF4-FFF2-40B4-BE49-F238E27FC236}">
                  <a16:creationId xmlns:a16="http://schemas.microsoft.com/office/drawing/2014/main" id="{1C0AE114-A1A3-95A6-CBF6-DD76A8BF0D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4" name="Freeform 21">
              <a:extLst>
                <a:ext uri="{FF2B5EF4-FFF2-40B4-BE49-F238E27FC236}">
                  <a16:creationId xmlns:a16="http://schemas.microsoft.com/office/drawing/2014/main" id="{289685BF-09B9-C4B2-C977-F7AC26209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5" name="Freeform 22">
              <a:extLst>
                <a:ext uri="{FF2B5EF4-FFF2-40B4-BE49-F238E27FC236}">
                  <a16:creationId xmlns:a16="http://schemas.microsoft.com/office/drawing/2014/main" id="{6024B75C-4A84-9999-1090-674739E91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7" name="Group 26">
            <a:extLst>
              <a:ext uri="{FF2B5EF4-FFF2-40B4-BE49-F238E27FC236}">
                <a16:creationId xmlns:a16="http://schemas.microsoft.com/office/drawing/2014/main" id="{60DF76C1-EF2B-6FAD-5190-24422ADDC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DCE5B66E-9118-73F9-27E2-17247861E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9" name="Freeform 28">
              <a:extLst>
                <a:ext uri="{FF2B5EF4-FFF2-40B4-BE49-F238E27FC236}">
                  <a16:creationId xmlns:a16="http://schemas.microsoft.com/office/drawing/2014/main" id="{CDBBB221-149C-F87B-116B-5266A51A3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0" name="Freeform 29">
              <a:extLst>
                <a:ext uri="{FF2B5EF4-FFF2-40B4-BE49-F238E27FC236}">
                  <a16:creationId xmlns:a16="http://schemas.microsoft.com/office/drawing/2014/main" id="{8A9BBD25-CE88-8A52-E050-8C2027733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 name="Freeform 30">
              <a:extLst>
                <a:ext uri="{FF2B5EF4-FFF2-40B4-BE49-F238E27FC236}">
                  <a16:creationId xmlns:a16="http://schemas.microsoft.com/office/drawing/2014/main" id="{2244E00A-4B60-A59A-8F37-1AE685912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 name="Freeform 31">
              <a:extLst>
                <a:ext uri="{FF2B5EF4-FFF2-40B4-BE49-F238E27FC236}">
                  <a16:creationId xmlns:a16="http://schemas.microsoft.com/office/drawing/2014/main" id="{FFE871D4-E972-F83B-FC87-2EA1ED679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3" name="Freeform 32">
              <a:extLst>
                <a:ext uri="{FF2B5EF4-FFF2-40B4-BE49-F238E27FC236}">
                  <a16:creationId xmlns:a16="http://schemas.microsoft.com/office/drawing/2014/main" id="{7C98E7B7-67B1-A781-ED6A-1E7BB10D6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4" name="Freeform 33">
              <a:extLst>
                <a:ext uri="{FF2B5EF4-FFF2-40B4-BE49-F238E27FC236}">
                  <a16:creationId xmlns:a16="http://schemas.microsoft.com/office/drawing/2014/main" id="{B654E8FE-E64E-A599-807F-8B56D7786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5" name="Freeform 34">
              <a:extLst>
                <a:ext uri="{FF2B5EF4-FFF2-40B4-BE49-F238E27FC236}">
                  <a16:creationId xmlns:a16="http://schemas.microsoft.com/office/drawing/2014/main" id="{58BD003F-E748-8C89-B38E-4C61BA084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6" name="Freeform 35">
              <a:extLst>
                <a:ext uri="{FF2B5EF4-FFF2-40B4-BE49-F238E27FC236}">
                  <a16:creationId xmlns:a16="http://schemas.microsoft.com/office/drawing/2014/main" id="{F792E44B-4085-3EBF-827A-A82F761F2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7" name="Freeform 36">
              <a:extLst>
                <a:ext uri="{FF2B5EF4-FFF2-40B4-BE49-F238E27FC236}">
                  <a16:creationId xmlns:a16="http://schemas.microsoft.com/office/drawing/2014/main" id="{9136AE7D-2996-3DAE-8C4F-E096FE3F1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8" name="Freeform 37">
              <a:extLst>
                <a:ext uri="{FF2B5EF4-FFF2-40B4-BE49-F238E27FC236}">
                  <a16:creationId xmlns:a16="http://schemas.microsoft.com/office/drawing/2014/main" id="{CF483574-932F-499D-9C89-98C01411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9" name="Freeform 38">
              <a:extLst>
                <a:ext uri="{FF2B5EF4-FFF2-40B4-BE49-F238E27FC236}">
                  <a16:creationId xmlns:a16="http://schemas.microsoft.com/office/drawing/2014/main" id="{FE69C081-BCD2-0B40-76CA-8F86293CC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41" name="Rectangle 40">
            <a:extLst>
              <a:ext uri="{FF2B5EF4-FFF2-40B4-BE49-F238E27FC236}">
                <a16:creationId xmlns:a16="http://schemas.microsoft.com/office/drawing/2014/main" id="{40766A35-B775-7A4D-8FB7-EC144DB3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3" name="Freeform 11">
            <a:extLst>
              <a:ext uri="{FF2B5EF4-FFF2-40B4-BE49-F238E27FC236}">
                <a16:creationId xmlns:a16="http://schemas.microsoft.com/office/drawing/2014/main" id="{5BF0FD4B-DADC-9B9E-527E-D2ACCB972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useBgFill="1">
        <p:nvSpPr>
          <p:cNvPr id="45" name="Rectangle 44">
            <a:extLst>
              <a:ext uri="{FF2B5EF4-FFF2-40B4-BE49-F238E27FC236}">
                <a16:creationId xmlns:a16="http://schemas.microsoft.com/office/drawing/2014/main" id="{3227A113-ACEF-ABF6-709F-82F20B014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7" name="Rectangle 46">
            <a:extLst>
              <a:ext uri="{FF2B5EF4-FFF2-40B4-BE49-F238E27FC236}">
                <a16:creationId xmlns:a16="http://schemas.microsoft.com/office/drawing/2014/main" id="{C2DEFD56-E76E-810D-3793-B2315F3E8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6" name="Espace réservé du texte 5">
            <a:extLst>
              <a:ext uri="{FF2B5EF4-FFF2-40B4-BE49-F238E27FC236}">
                <a16:creationId xmlns:a16="http://schemas.microsoft.com/office/drawing/2014/main" id="{0430E9BA-381F-C36F-CB3D-3E0401B64241}"/>
              </a:ext>
            </a:extLst>
          </p:cNvPr>
          <p:cNvSpPr>
            <a:spLocks noGrp="1"/>
          </p:cNvSpPr>
          <p:nvPr>
            <p:ph type="body" sz="half" idx="2"/>
          </p:nvPr>
        </p:nvSpPr>
        <p:spPr>
          <a:xfrm>
            <a:off x="283531" y="586013"/>
            <a:ext cx="4427186" cy="5646498"/>
          </a:xfrm>
        </p:spPr>
        <p:txBody>
          <a:bodyPr vert="horz" lIns="91440" tIns="45720" rIns="91440" bIns="45720" rtlCol="0">
            <a:noAutofit/>
          </a:bodyPr>
          <a:lstStyle/>
          <a:p>
            <a:pPr>
              <a:buFont typeface="Wingdings 3" charset="2"/>
              <a:buChar char=""/>
            </a:pPr>
            <a:r>
              <a:rPr lang="fr-FR" sz="1600" noProof="0" dirty="0"/>
              <a:t>Janvier 1791 : Première Restauration princière → Hoensbroeck revient à Liège avec le soutien de l’armée autrichienne.</a:t>
            </a:r>
          </a:p>
          <a:p>
            <a:pPr>
              <a:buFont typeface="Wingdings 3" charset="2"/>
              <a:buChar char=""/>
            </a:pPr>
            <a:r>
              <a:rPr lang="fr-FR" sz="1600" dirty="0"/>
              <a:t>La répression pousse les radicaux belges et liégeois à s’enfuir à Paris.</a:t>
            </a:r>
          </a:p>
          <a:p>
            <a:pPr>
              <a:buFont typeface="Wingdings 3" charset="2"/>
              <a:buChar char=""/>
            </a:pPr>
            <a:r>
              <a:rPr lang="fr-FR" sz="1600" noProof="0" dirty="0"/>
              <a:t>20 avril 1792 : Déclaration de guerre de la France à Léopold, roi de Bohême et de Hongrie, mais également chef des Pays-Bas et empereur du Saint-Empire romain.</a:t>
            </a:r>
          </a:p>
          <a:p>
            <a:pPr>
              <a:buFont typeface="Wingdings 3" charset="2"/>
              <a:buChar char=""/>
            </a:pPr>
            <a:r>
              <a:rPr lang="fr-FR" sz="1600" dirty="0"/>
              <a:t>Les révolutionnaires exilés rejoignent l’armée française → 26 novembre 1792 : entrée du général Dumouriez à Liège.</a:t>
            </a:r>
          </a:p>
          <a:p>
            <a:pPr>
              <a:buFont typeface="Wingdings 3" charset="2"/>
              <a:buChar char=""/>
            </a:pPr>
            <a:r>
              <a:rPr lang="fr-FR" sz="1600" noProof="0" dirty="0" err="1"/>
              <a:t>Dumour</a:t>
            </a:r>
            <a:r>
              <a:rPr lang="fr-FR" sz="1600" dirty="0" err="1"/>
              <a:t>iez</a:t>
            </a:r>
            <a:r>
              <a:rPr lang="fr-FR" sz="1600" dirty="0"/>
              <a:t> impose la souveraineté du Peuple et favorise des institutions d’inspiration française.</a:t>
            </a:r>
          </a:p>
          <a:p>
            <a:pPr>
              <a:buFont typeface="Wingdings 3" charset="2"/>
              <a:buChar char=""/>
            </a:pPr>
            <a:r>
              <a:rPr lang="fr-FR" sz="1600" noProof="0" dirty="0"/>
              <a:t>Janvier 1793 : Vote sur le rattachement de Liège et de la Belgique à la France → Résultats manipulés.</a:t>
            </a:r>
            <a:endParaRPr lang="fr-BE" sz="1600" noProof="0" dirty="0"/>
          </a:p>
        </p:txBody>
      </p:sp>
      <p:sp>
        <p:nvSpPr>
          <p:cNvPr id="49" name="Freeform 11">
            <a:extLst>
              <a:ext uri="{FF2B5EF4-FFF2-40B4-BE49-F238E27FC236}">
                <a16:creationId xmlns:a16="http://schemas.microsoft.com/office/drawing/2014/main" id="{C6BB92AC-BA1A-BFF2-4C47-82BD97DCF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pic>
        <p:nvPicPr>
          <p:cNvPr id="1026" name="Picture 2" descr="Image illustrative de l’article César-Constantin-François de Hoensbroeck">
            <a:extLst>
              <a:ext uri="{FF2B5EF4-FFF2-40B4-BE49-F238E27FC236}">
                <a16:creationId xmlns:a16="http://schemas.microsoft.com/office/drawing/2014/main" id="{DCC28975-17E7-DB61-2D5A-60D85DA5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875" y="78698"/>
            <a:ext cx="3523801" cy="50306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7315822A-9CF0-5779-A5D0-A6D868F22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668" y="76149"/>
            <a:ext cx="3523801" cy="503067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FEE1046-C842-9E6D-77C1-56B04A6103A2}"/>
              </a:ext>
            </a:extLst>
          </p:cNvPr>
          <p:cNvSpPr txBox="1"/>
          <p:nvPr/>
        </p:nvSpPr>
        <p:spPr>
          <a:xfrm>
            <a:off x="4594875" y="5144019"/>
            <a:ext cx="3305175" cy="430887"/>
          </a:xfrm>
          <a:prstGeom prst="rect">
            <a:avLst/>
          </a:prstGeom>
          <a:noFill/>
        </p:spPr>
        <p:txBody>
          <a:bodyPr wrap="square" rtlCol="0">
            <a:spAutoFit/>
          </a:bodyPr>
          <a:lstStyle/>
          <a:p>
            <a:pPr algn="just"/>
            <a:r>
              <a:rPr lang="fr-FR" sz="1100" dirty="0"/>
              <a:t>Anonyme, </a:t>
            </a:r>
            <a:r>
              <a:rPr lang="fr-FR" sz="1100" i="1" dirty="0"/>
              <a:t>César-Constantin de Hoensbroeck vers 1789</a:t>
            </a:r>
            <a:r>
              <a:rPr lang="fr-FR" sz="1100" dirty="0"/>
              <a:t>, huile sur toile, collection privée.</a:t>
            </a:r>
            <a:endParaRPr lang="fr-BE" sz="1100" dirty="0"/>
          </a:p>
        </p:txBody>
      </p:sp>
      <p:sp>
        <p:nvSpPr>
          <p:cNvPr id="5" name="ZoneTexte 4">
            <a:extLst>
              <a:ext uri="{FF2B5EF4-FFF2-40B4-BE49-F238E27FC236}">
                <a16:creationId xmlns:a16="http://schemas.microsoft.com/office/drawing/2014/main" id="{2C44D9FF-3AAD-3DF3-E211-892E804E4209}"/>
              </a:ext>
            </a:extLst>
          </p:cNvPr>
          <p:cNvSpPr txBox="1"/>
          <p:nvPr/>
        </p:nvSpPr>
        <p:spPr>
          <a:xfrm>
            <a:off x="8493980" y="5144019"/>
            <a:ext cx="3305175" cy="938719"/>
          </a:xfrm>
          <a:prstGeom prst="rect">
            <a:avLst/>
          </a:prstGeom>
          <a:noFill/>
        </p:spPr>
        <p:txBody>
          <a:bodyPr wrap="square" rtlCol="0">
            <a:spAutoFit/>
          </a:bodyPr>
          <a:lstStyle/>
          <a:p>
            <a:pPr algn="just"/>
            <a:r>
              <a:rPr lang="fr-FR" sz="1100" dirty="0" err="1"/>
              <a:t>Pompeo</a:t>
            </a:r>
            <a:r>
              <a:rPr lang="fr-FR" sz="1100" dirty="0"/>
              <a:t> </a:t>
            </a:r>
            <a:r>
              <a:rPr lang="fr-FR" sz="1100" dirty="0" err="1"/>
              <a:t>Batoni</a:t>
            </a:r>
            <a:r>
              <a:rPr lang="fr-FR" sz="1100" dirty="0"/>
              <a:t>, </a:t>
            </a:r>
            <a:r>
              <a:rPr lang="fr-FR" sz="1100" i="1" dirty="0"/>
              <a:t>Léopold de Toscane, frère de Joseph II et futur empereur Léopold II du Saint-Empire (gauche) et Joseph II du Saint-Empire, archiduc d’Autriche (droite)</a:t>
            </a:r>
            <a:r>
              <a:rPr lang="fr-FR" sz="1100" dirty="0"/>
              <a:t>, huile sur toile, </a:t>
            </a:r>
            <a:r>
              <a:rPr lang="fr-FR" sz="1100" dirty="0" err="1"/>
              <a:t>Kunsthistorisches</a:t>
            </a:r>
            <a:r>
              <a:rPr lang="fr-FR" sz="1100" dirty="0"/>
              <a:t> Museum Inv. GG_1628. </a:t>
            </a:r>
          </a:p>
        </p:txBody>
      </p:sp>
    </p:spTree>
    <p:extLst>
      <p:ext uri="{BB962C8B-B14F-4D97-AF65-F5344CB8AC3E}">
        <p14:creationId xmlns:p14="http://schemas.microsoft.com/office/powerpoint/2010/main" val="308901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5078120-9067-7CC8-ED6D-C30613DC1A3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AF2224CD-21A2-543B-A108-1BA80EFDB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1A644CE0-58A8-F161-34B4-19037B8BF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5" name="Freeform 12">
              <a:extLst>
                <a:ext uri="{FF2B5EF4-FFF2-40B4-BE49-F238E27FC236}">
                  <a16:creationId xmlns:a16="http://schemas.microsoft.com/office/drawing/2014/main" id="{2845A2D9-E4D7-BAFF-B99A-DEB6A0D43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6" name="Freeform 13">
              <a:extLst>
                <a:ext uri="{FF2B5EF4-FFF2-40B4-BE49-F238E27FC236}">
                  <a16:creationId xmlns:a16="http://schemas.microsoft.com/office/drawing/2014/main" id="{E55F42F9-C5A0-0DF3-50C1-254B239D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7" name="Freeform 14">
              <a:extLst>
                <a:ext uri="{FF2B5EF4-FFF2-40B4-BE49-F238E27FC236}">
                  <a16:creationId xmlns:a16="http://schemas.microsoft.com/office/drawing/2014/main" id="{D4456B22-3D77-01D6-FEF7-7D2352B87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8" name="Freeform 15">
              <a:extLst>
                <a:ext uri="{FF2B5EF4-FFF2-40B4-BE49-F238E27FC236}">
                  <a16:creationId xmlns:a16="http://schemas.microsoft.com/office/drawing/2014/main" id="{4E0A1DB4-D2A9-32B0-2BDA-049A4AE93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9" name="Freeform 16">
              <a:extLst>
                <a:ext uri="{FF2B5EF4-FFF2-40B4-BE49-F238E27FC236}">
                  <a16:creationId xmlns:a16="http://schemas.microsoft.com/office/drawing/2014/main" id="{FD1E19AB-C1F3-06D0-6CF6-320D1A8E5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20" name="Freeform 17">
              <a:extLst>
                <a:ext uri="{FF2B5EF4-FFF2-40B4-BE49-F238E27FC236}">
                  <a16:creationId xmlns:a16="http://schemas.microsoft.com/office/drawing/2014/main" id="{F87635AF-C872-037D-9F76-1B9C7B38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21" name="Freeform 18">
              <a:extLst>
                <a:ext uri="{FF2B5EF4-FFF2-40B4-BE49-F238E27FC236}">
                  <a16:creationId xmlns:a16="http://schemas.microsoft.com/office/drawing/2014/main" id="{86618263-78B4-F148-A0EF-25C54FF6D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22" name="Freeform 19">
              <a:extLst>
                <a:ext uri="{FF2B5EF4-FFF2-40B4-BE49-F238E27FC236}">
                  <a16:creationId xmlns:a16="http://schemas.microsoft.com/office/drawing/2014/main" id="{0F5F85D3-7631-E408-4191-A3AF987E3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3" name="Freeform 20">
              <a:extLst>
                <a:ext uri="{FF2B5EF4-FFF2-40B4-BE49-F238E27FC236}">
                  <a16:creationId xmlns:a16="http://schemas.microsoft.com/office/drawing/2014/main" id="{BCB6F4FA-F4FE-2893-6551-D0E8B143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4" name="Freeform 21">
              <a:extLst>
                <a:ext uri="{FF2B5EF4-FFF2-40B4-BE49-F238E27FC236}">
                  <a16:creationId xmlns:a16="http://schemas.microsoft.com/office/drawing/2014/main" id="{928A4F21-0F80-47BE-8B92-6D0E4A4C3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5" name="Freeform 22">
              <a:extLst>
                <a:ext uri="{FF2B5EF4-FFF2-40B4-BE49-F238E27FC236}">
                  <a16:creationId xmlns:a16="http://schemas.microsoft.com/office/drawing/2014/main" id="{AEFCEF5D-1E4B-4A96-BFBF-1C963745D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7" name="Group 26">
            <a:extLst>
              <a:ext uri="{FF2B5EF4-FFF2-40B4-BE49-F238E27FC236}">
                <a16:creationId xmlns:a16="http://schemas.microsoft.com/office/drawing/2014/main" id="{4797B984-D594-0A62-7053-9FD585B7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9D58AB1B-1D00-4BC5-2ACC-D15249710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9" name="Freeform 28">
              <a:extLst>
                <a:ext uri="{FF2B5EF4-FFF2-40B4-BE49-F238E27FC236}">
                  <a16:creationId xmlns:a16="http://schemas.microsoft.com/office/drawing/2014/main" id="{573CE9CC-ED96-194E-B8EC-013A979CDE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0" name="Freeform 29">
              <a:extLst>
                <a:ext uri="{FF2B5EF4-FFF2-40B4-BE49-F238E27FC236}">
                  <a16:creationId xmlns:a16="http://schemas.microsoft.com/office/drawing/2014/main" id="{9A9200B6-F450-FF3F-64AE-478E3C6EF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 name="Freeform 30">
              <a:extLst>
                <a:ext uri="{FF2B5EF4-FFF2-40B4-BE49-F238E27FC236}">
                  <a16:creationId xmlns:a16="http://schemas.microsoft.com/office/drawing/2014/main" id="{0DE4174C-9FAC-A7C7-5153-EFC5D4154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 name="Freeform 31">
              <a:extLst>
                <a:ext uri="{FF2B5EF4-FFF2-40B4-BE49-F238E27FC236}">
                  <a16:creationId xmlns:a16="http://schemas.microsoft.com/office/drawing/2014/main" id="{713A834B-69D3-6874-FA85-9871AA7F7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3" name="Freeform 32">
              <a:extLst>
                <a:ext uri="{FF2B5EF4-FFF2-40B4-BE49-F238E27FC236}">
                  <a16:creationId xmlns:a16="http://schemas.microsoft.com/office/drawing/2014/main" id="{674B1111-29D4-E3AE-3F70-3BEEC651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4" name="Freeform 33">
              <a:extLst>
                <a:ext uri="{FF2B5EF4-FFF2-40B4-BE49-F238E27FC236}">
                  <a16:creationId xmlns:a16="http://schemas.microsoft.com/office/drawing/2014/main" id="{71417A99-7310-E617-C552-B418D73D6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5" name="Freeform 34">
              <a:extLst>
                <a:ext uri="{FF2B5EF4-FFF2-40B4-BE49-F238E27FC236}">
                  <a16:creationId xmlns:a16="http://schemas.microsoft.com/office/drawing/2014/main" id="{6613BFD9-20E5-F21A-1F28-11FCC5C85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6" name="Freeform 35">
              <a:extLst>
                <a:ext uri="{FF2B5EF4-FFF2-40B4-BE49-F238E27FC236}">
                  <a16:creationId xmlns:a16="http://schemas.microsoft.com/office/drawing/2014/main" id="{6BFB1CB4-2269-105D-F176-904206CB0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7" name="Freeform 36">
              <a:extLst>
                <a:ext uri="{FF2B5EF4-FFF2-40B4-BE49-F238E27FC236}">
                  <a16:creationId xmlns:a16="http://schemas.microsoft.com/office/drawing/2014/main" id="{F25DED0A-401E-3806-544F-F485A4FE0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8" name="Freeform 37">
              <a:extLst>
                <a:ext uri="{FF2B5EF4-FFF2-40B4-BE49-F238E27FC236}">
                  <a16:creationId xmlns:a16="http://schemas.microsoft.com/office/drawing/2014/main" id="{C3C3AEE8-F74C-A42A-8B81-A26243334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9" name="Freeform 38">
              <a:extLst>
                <a:ext uri="{FF2B5EF4-FFF2-40B4-BE49-F238E27FC236}">
                  <a16:creationId xmlns:a16="http://schemas.microsoft.com/office/drawing/2014/main" id="{9A89B34F-528F-A30C-0593-4DE8CFE91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41" name="Rectangle 40">
            <a:extLst>
              <a:ext uri="{FF2B5EF4-FFF2-40B4-BE49-F238E27FC236}">
                <a16:creationId xmlns:a16="http://schemas.microsoft.com/office/drawing/2014/main" id="{A715804C-E5E9-12F4-BEC8-0D01D101E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3" name="Freeform 11">
            <a:extLst>
              <a:ext uri="{FF2B5EF4-FFF2-40B4-BE49-F238E27FC236}">
                <a16:creationId xmlns:a16="http://schemas.microsoft.com/office/drawing/2014/main" id="{E699BD92-3C28-9032-9804-B87E2B790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useBgFill="1">
        <p:nvSpPr>
          <p:cNvPr id="45" name="Rectangle 44">
            <a:extLst>
              <a:ext uri="{FF2B5EF4-FFF2-40B4-BE49-F238E27FC236}">
                <a16:creationId xmlns:a16="http://schemas.microsoft.com/office/drawing/2014/main" id="{1D3F29F1-7D0D-543C-C4F4-02A4B7CE6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7" name="Rectangle 46">
            <a:extLst>
              <a:ext uri="{FF2B5EF4-FFF2-40B4-BE49-F238E27FC236}">
                <a16:creationId xmlns:a16="http://schemas.microsoft.com/office/drawing/2014/main" id="{15ED9ED1-F643-948B-4927-E03F2889C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6" name="Espace réservé du texte 5">
            <a:extLst>
              <a:ext uri="{FF2B5EF4-FFF2-40B4-BE49-F238E27FC236}">
                <a16:creationId xmlns:a16="http://schemas.microsoft.com/office/drawing/2014/main" id="{CEA009BE-38E7-6141-35E6-3B0D3D06109B}"/>
              </a:ext>
            </a:extLst>
          </p:cNvPr>
          <p:cNvSpPr>
            <a:spLocks noGrp="1"/>
          </p:cNvSpPr>
          <p:nvPr>
            <p:ph type="body" sz="half" idx="2"/>
          </p:nvPr>
        </p:nvSpPr>
        <p:spPr>
          <a:xfrm>
            <a:off x="283531" y="228600"/>
            <a:ext cx="4427186" cy="6003911"/>
          </a:xfrm>
        </p:spPr>
        <p:txBody>
          <a:bodyPr vert="horz" lIns="91440" tIns="45720" rIns="91440" bIns="45720" rtlCol="0">
            <a:noAutofit/>
          </a:bodyPr>
          <a:lstStyle/>
          <a:p>
            <a:pPr>
              <a:buFont typeface="Wingdings 3" charset="2"/>
              <a:buChar char=""/>
            </a:pPr>
            <a:r>
              <a:rPr lang="fr-FR" sz="1600" noProof="0" dirty="0"/>
              <a:t>5 mars 1793 : Deuxième Restauration princière.</a:t>
            </a:r>
          </a:p>
          <a:p>
            <a:pPr>
              <a:buFont typeface="Wingdings 3" charset="2"/>
              <a:buChar char=""/>
            </a:pPr>
            <a:r>
              <a:rPr lang="fr-FR" sz="1600" dirty="0"/>
              <a:t>Le prince-évêque et l’empereur du Saint-Empire accentuent la répression à Liège et dans les Pays-Bas.</a:t>
            </a:r>
          </a:p>
          <a:p>
            <a:pPr>
              <a:buFont typeface="Wingdings 3" charset="2"/>
              <a:buChar char=""/>
            </a:pPr>
            <a:r>
              <a:rPr lang="fr-FR" sz="1600" noProof="0" dirty="0"/>
              <a:t>En France, Robespierre chute au profit du Directoire exécutif (1794).</a:t>
            </a:r>
          </a:p>
          <a:p>
            <a:pPr>
              <a:buFont typeface="Wingdings 3" charset="2"/>
              <a:buChar char=""/>
            </a:pPr>
            <a:r>
              <a:rPr lang="fr-BE" sz="1600" noProof="0" dirty="0"/>
              <a:t> La bataille de Fleurus signe le triomphe de la République sur le Rhin → Méan s’enfuit définitivement de Liège.</a:t>
            </a:r>
          </a:p>
          <a:p>
            <a:pPr>
              <a:buFont typeface="Wingdings 3" charset="2"/>
              <a:buChar char=""/>
            </a:pPr>
            <a:r>
              <a:rPr lang="fr-BE" sz="1600" dirty="0"/>
              <a:t> Le 9 thermidor an II (27 juillet 1794), jour de l’arrestation de Robespierre à Paris, l’armée française pénètre une nouvelle fois dans Liège.</a:t>
            </a:r>
          </a:p>
          <a:p>
            <a:pPr>
              <a:buFont typeface="Wingdings 3" charset="2"/>
              <a:buChar char=""/>
            </a:pPr>
            <a:r>
              <a:rPr lang="fr-BE" sz="1600" dirty="0"/>
              <a:t> Le Directoire décrète la réunion (annexion) de la Belgique et de Liège à la République, abroge les anciennes constitutions et supprime toutes les institutions.</a:t>
            </a:r>
            <a:endParaRPr lang="fr-BE" sz="1600" noProof="0" dirty="0"/>
          </a:p>
        </p:txBody>
      </p:sp>
      <p:sp>
        <p:nvSpPr>
          <p:cNvPr id="49" name="Freeform 11">
            <a:extLst>
              <a:ext uri="{FF2B5EF4-FFF2-40B4-BE49-F238E27FC236}">
                <a16:creationId xmlns:a16="http://schemas.microsoft.com/office/drawing/2014/main" id="{7D59473C-1840-C726-10B6-E709C1049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 name="ZoneTexte 3">
            <a:extLst>
              <a:ext uri="{FF2B5EF4-FFF2-40B4-BE49-F238E27FC236}">
                <a16:creationId xmlns:a16="http://schemas.microsoft.com/office/drawing/2014/main" id="{D2E94BF9-11C0-5074-0513-CF957ED15571}"/>
              </a:ext>
            </a:extLst>
          </p:cNvPr>
          <p:cNvSpPr txBox="1"/>
          <p:nvPr/>
        </p:nvSpPr>
        <p:spPr>
          <a:xfrm>
            <a:off x="4647678" y="4865573"/>
            <a:ext cx="3537078" cy="769441"/>
          </a:xfrm>
          <a:prstGeom prst="rect">
            <a:avLst/>
          </a:prstGeom>
          <a:noFill/>
        </p:spPr>
        <p:txBody>
          <a:bodyPr wrap="square" rtlCol="0">
            <a:spAutoFit/>
          </a:bodyPr>
          <a:lstStyle/>
          <a:p>
            <a:r>
              <a:rPr lang="fr-FR" sz="1100" dirty="0"/>
              <a:t>Jean-Sébastien </a:t>
            </a:r>
            <a:r>
              <a:rPr lang="fr-FR" sz="1100" dirty="0" err="1"/>
              <a:t>Rouillard</a:t>
            </a:r>
            <a:r>
              <a:rPr lang="fr-FR" sz="1100" i="1" dirty="0"/>
              <a:t>, Charles-François Dumouriez, général en chef de l'Armée du Nord, </a:t>
            </a:r>
            <a:r>
              <a:rPr lang="fr-FR" sz="1100" dirty="0"/>
              <a:t>huile sur toile, Collection de l’EPN du Château de Versailles.</a:t>
            </a:r>
            <a:endParaRPr lang="fr-BE" sz="1100" i="1" dirty="0"/>
          </a:p>
        </p:txBody>
      </p:sp>
      <p:sp>
        <p:nvSpPr>
          <p:cNvPr id="5" name="ZoneTexte 4">
            <a:extLst>
              <a:ext uri="{FF2B5EF4-FFF2-40B4-BE49-F238E27FC236}">
                <a16:creationId xmlns:a16="http://schemas.microsoft.com/office/drawing/2014/main" id="{8E469605-E417-F689-4DC9-51CE483A13B3}"/>
              </a:ext>
            </a:extLst>
          </p:cNvPr>
          <p:cNvSpPr txBox="1"/>
          <p:nvPr/>
        </p:nvSpPr>
        <p:spPr>
          <a:xfrm>
            <a:off x="8434429" y="4759299"/>
            <a:ext cx="3305175" cy="600164"/>
          </a:xfrm>
          <a:prstGeom prst="rect">
            <a:avLst/>
          </a:prstGeom>
          <a:noFill/>
        </p:spPr>
        <p:txBody>
          <a:bodyPr wrap="square" rtlCol="0">
            <a:spAutoFit/>
          </a:bodyPr>
          <a:lstStyle/>
          <a:p>
            <a:pPr algn="just"/>
            <a:r>
              <a:rPr lang="fr-FR" sz="1100" dirty="0"/>
              <a:t>Van Bree, Mathieu Ignace, </a:t>
            </a:r>
            <a:r>
              <a:rPr lang="fr-FR" sz="1100" i="1" dirty="0"/>
              <a:t>François-Antoine de Méan de Beaurieux, </a:t>
            </a:r>
            <a:r>
              <a:rPr lang="fr-FR" sz="1100" dirty="0"/>
              <a:t>huile sur toile, Collection privée.</a:t>
            </a:r>
            <a:endParaRPr lang="fr-FR" sz="1100" i="1" dirty="0"/>
          </a:p>
        </p:txBody>
      </p:sp>
      <p:pic>
        <p:nvPicPr>
          <p:cNvPr id="2050" name="Picture 2">
            <a:extLst>
              <a:ext uri="{FF2B5EF4-FFF2-40B4-BE49-F238E27FC236}">
                <a16:creationId xmlns:a16="http://schemas.microsoft.com/office/drawing/2014/main" id="{2F472EAC-F80C-F35B-0F19-F0A3A0AC6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717" y="172876"/>
            <a:ext cx="3474039" cy="4632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8683349-E722-717B-407E-49E187918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429" y="172876"/>
            <a:ext cx="3628963" cy="452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A384FA80-C54F-A869-359D-F40775F719FE}"/>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642371DD-F783-379C-9F90-B2E4CC7E7F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B5EE564-9D0C-07EE-5552-FAE128DAD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15" name="Freeform 12">
              <a:extLst>
                <a:ext uri="{FF2B5EF4-FFF2-40B4-BE49-F238E27FC236}">
                  <a16:creationId xmlns:a16="http://schemas.microsoft.com/office/drawing/2014/main" id="{A0C0047E-7484-FD5F-9654-83DC4525D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16" name="Freeform 13">
              <a:extLst>
                <a:ext uri="{FF2B5EF4-FFF2-40B4-BE49-F238E27FC236}">
                  <a16:creationId xmlns:a16="http://schemas.microsoft.com/office/drawing/2014/main" id="{E47E8DF9-D752-ED06-6913-A0ECEC6100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17" name="Freeform 14">
              <a:extLst>
                <a:ext uri="{FF2B5EF4-FFF2-40B4-BE49-F238E27FC236}">
                  <a16:creationId xmlns:a16="http://schemas.microsoft.com/office/drawing/2014/main" id="{D07F84A3-7D0D-354A-694D-E221482EE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18" name="Freeform 15">
              <a:extLst>
                <a:ext uri="{FF2B5EF4-FFF2-40B4-BE49-F238E27FC236}">
                  <a16:creationId xmlns:a16="http://schemas.microsoft.com/office/drawing/2014/main" id="{8F9CD2A2-4110-150E-99BC-21420E641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19" name="Freeform 16">
              <a:extLst>
                <a:ext uri="{FF2B5EF4-FFF2-40B4-BE49-F238E27FC236}">
                  <a16:creationId xmlns:a16="http://schemas.microsoft.com/office/drawing/2014/main" id="{C9E89DB9-9220-98CC-7581-E8AD31C3A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20" name="Freeform 17">
              <a:extLst>
                <a:ext uri="{FF2B5EF4-FFF2-40B4-BE49-F238E27FC236}">
                  <a16:creationId xmlns:a16="http://schemas.microsoft.com/office/drawing/2014/main" id="{C427FEAF-83B0-6C75-000B-7078AEDE0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21" name="Freeform 18">
              <a:extLst>
                <a:ext uri="{FF2B5EF4-FFF2-40B4-BE49-F238E27FC236}">
                  <a16:creationId xmlns:a16="http://schemas.microsoft.com/office/drawing/2014/main" id="{26AB7E5B-B3B8-D570-DEC8-E662E3197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22" name="Freeform 19">
              <a:extLst>
                <a:ext uri="{FF2B5EF4-FFF2-40B4-BE49-F238E27FC236}">
                  <a16:creationId xmlns:a16="http://schemas.microsoft.com/office/drawing/2014/main" id="{87FA38EB-5957-0FCB-8E1C-AF0478BC9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23" name="Freeform 20">
              <a:extLst>
                <a:ext uri="{FF2B5EF4-FFF2-40B4-BE49-F238E27FC236}">
                  <a16:creationId xmlns:a16="http://schemas.microsoft.com/office/drawing/2014/main" id="{48BECD71-E5FB-43E0-C953-1DFD18D22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24" name="Freeform 21">
              <a:extLst>
                <a:ext uri="{FF2B5EF4-FFF2-40B4-BE49-F238E27FC236}">
                  <a16:creationId xmlns:a16="http://schemas.microsoft.com/office/drawing/2014/main" id="{F6786461-7ADE-F5FE-C4FB-7762288EA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25" name="Freeform 22">
              <a:extLst>
                <a:ext uri="{FF2B5EF4-FFF2-40B4-BE49-F238E27FC236}">
                  <a16:creationId xmlns:a16="http://schemas.microsoft.com/office/drawing/2014/main" id="{C3A879DA-46FB-E8C8-2E10-6C7543A7E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27" name="Group 26">
            <a:extLst>
              <a:ext uri="{FF2B5EF4-FFF2-40B4-BE49-F238E27FC236}">
                <a16:creationId xmlns:a16="http://schemas.microsoft.com/office/drawing/2014/main" id="{602623A0-3251-BB09-F1EE-DE10AFC98B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2F4B46C7-B35F-5834-E65B-848BA9916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29" name="Freeform 28">
              <a:extLst>
                <a:ext uri="{FF2B5EF4-FFF2-40B4-BE49-F238E27FC236}">
                  <a16:creationId xmlns:a16="http://schemas.microsoft.com/office/drawing/2014/main" id="{C4CDB915-A7F7-106E-6C1A-6829EB57A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0" name="Freeform 29">
              <a:extLst>
                <a:ext uri="{FF2B5EF4-FFF2-40B4-BE49-F238E27FC236}">
                  <a16:creationId xmlns:a16="http://schemas.microsoft.com/office/drawing/2014/main" id="{42FD1FBD-DC26-D379-D6E8-14545C709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 name="Freeform 30">
              <a:extLst>
                <a:ext uri="{FF2B5EF4-FFF2-40B4-BE49-F238E27FC236}">
                  <a16:creationId xmlns:a16="http://schemas.microsoft.com/office/drawing/2014/main" id="{9831F590-7EE8-2A9B-95F3-F41152111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2" name="Freeform 31">
              <a:extLst>
                <a:ext uri="{FF2B5EF4-FFF2-40B4-BE49-F238E27FC236}">
                  <a16:creationId xmlns:a16="http://schemas.microsoft.com/office/drawing/2014/main" id="{C2F8BA19-0043-FDEA-3345-4BED441EE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3" name="Freeform 32">
              <a:extLst>
                <a:ext uri="{FF2B5EF4-FFF2-40B4-BE49-F238E27FC236}">
                  <a16:creationId xmlns:a16="http://schemas.microsoft.com/office/drawing/2014/main" id="{2A3CFFED-10B1-943D-ABF0-DE24C8C1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4" name="Freeform 33">
              <a:extLst>
                <a:ext uri="{FF2B5EF4-FFF2-40B4-BE49-F238E27FC236}">
                  <a16:creationId xmlns:a16="http://schemas.microsoft.com/office/drawing/2014/main" id="{1AA1C757-EEAE-2B2D-D1BC-CE0673BC2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5" name="Freeform 34">
              <a:extLst>
                <a:ext uri="{FF2B5EF4-FFF2-40B4-BE49-F238E27FC236}">
                  <a16:creationId xmlns:a16="http://schemas.microsoft.com/office/drawing/2014/main" id="{236CE04D-F921-AA0F-B3F8-07CA8436C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6" name="Freeform 35">
              <a:extLst>
                <a:ext uri="{FF2B5EF4-FFF2-40B4-BE49-F238E27FC236}">
                  <a16:creationId xmlns:a16="http://schemas.microsoft.com/office/drawing/2014/main" id="{A8879E71-01B1-15A2-4224-7BBE3E40E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7" name="Freeform 36">
              <a:extLst>
                <a:ext uri="{FF2B5EF4-FFF2-40B4-BE49-F238E27FC236}">
                  <a16:creationId xmlns:a16="http://schemas.microsoft.com/office/drawing/2014/main" id="{D545A0C5-E11C-E2FC-B925-94D1AF376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8" name="Freeform 37">
              <a:extLst>
                <a:ext uri="{FF2B5EF4-FFF2-40B4-BE49-F238E27FC236}">
                  <a16:creationId xmlns:a16="http://schemas.microsoft.com/office/drawing/2014/main" id="{696B6F5F-DB0C-B778-5B89-EFBE8130F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9" name="Freeform 38">
              <a:extLst>
                <a:ext uri="{FF2B5EF4-FFF2-40B4-BE49-F238E27FC236}">
                  <a16:creationId xmlns:a16="http://schemas.microsoft.com/office/drawing/2014/main" id="{5C20ADBC-A741-0037-C1C0-9BA6C0E5E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41" name="Rectangle 40">
            <a:extLst>
              <a:ext uri="{FF2B5EF4-FFF2-40B4-BE49-F238E27FC236}">
                <a16:creationId xmlns:a16="http://schemas.microsoft.com/office/drawing/2014/main" id="{BFE1F1AE-3AE8-883C-D813-53035232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3" name="Freeform 11">
            <a:extLst>
              <a:ext uri="{FF2B5EF4-FFF2-40B4-BE49-F238E27FC236}">
                <a16:creationId xmlns:a16="http://schemas.microsoft.com/office/drawing/2014/main" id="{7E6A51C2-89A5-3A04-D4E5-56BD5A47D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sp useBgFill="1">
        <p:nvSpPr>
          <p:cNvPr id="45" name="Rectangle 44">
            <a:extLst>
              <a:ext uri="{FF2B5EF4-FFF2-40B4-BE49-F238E27FC236}">
                <a16:creationId xmlns:a16="http://schemas.microsoft.com/office/drawing/2014/main" id="{EEEA54B1-C11D-1886-F725-44DB98A5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7" name="Rectangle 46">
            <a:extLst>
              <a:ext uri="{FF2B5EF4-FFF2-40B4-BE49-F238E27FC236}">
                <a16:creationId xmlns:a16="http://schemas.microsoft.com/office/drawing/2014/main" id="{0E167E15-76DC-5496-CEB5-9BDBD0485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49" name="Freeform 11">
            <a:extLst>
              <a:ext uri="{FF2B5EF4-FFF2-40B4-BE49-F238E27FC236}">
                <a16:creationId xmlns:a16="http://schemas.microsoft.com/office/drawing/2014/main" id="{C9E4C366-F6CF-F61C-BB06-B0C7F3453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7" name="ZoneTexte 6">
            <a:extLst>
              <a:ext uri="{FF2B5EF4-FFF2-40B4-BE49-F238E27FC236}">
                <a16:creationId xmlns:a16="http://schemas.microsoft.com/office/drawing/2014/main" id="{7CC381C1-B200-B6F3-396F-663F865F5CC3}"/>
              </a:ext>
            </a:extLst>
          </p:cNvPr>
          <p:cNvSpPr txBox="1"/>
          <p:nvPr/>
        </p:nvSpPr>
        <p:spPr>
          <a:xfrm>
            <a:off x="1296905" y="714375"/>
            <a:ext cx="9595011" cy="4683398"/>
          </a:xfrm>
          <a:prstGeom prst="rect">
            <a:avLst/>
          </a:prstGeom>
          <a:noFill/>
        </p:spPr>
        <p:txBody>
          <a:bodyPr wrap="square">
            <a:spAutoFit/>
          </a:bodyPr>
          <a:lstStyle/>
          <a:p>
            <a:pPr marL="540385" marR="540385" algn="just">
              <a:lnSpc>
                <a:spcPct val="107000"/>
              </a:lnSpc>
              <a:spcAft>
                <a:spcPts val="800"/>
              </a:spcAft>
              <a:buNone/>
            </a:pPr>
            <a:r>
              <a:rPr lang="fr-BE" sz="2800" kern="100" dirty="0">
                <a:effectLst/>
                <a:latin typeface="Times New Roman" panose="02020603050405020304" pitchFamily="18" charset="0"/>
                <a:ea typeface="Aptos" panose="020B0004020202020204" pitchFamily="34" charset="0"/>
                <a:cs typeface="Times New Roman" panose="02020603050405020304" pitchFamily="18" charset="0"/>
              </a:rPr>
              <a:t>« Les privilèges dont jouissaient, sous la domination impériale, la première des provinces, la différence de langage dans la seconde, les vexations auxquelles l’une et l’autre ont été exposées dans le temps des troubles et l’indifférence que leur témoignait les administrations précédentes, tout avait contribué à entretenir leur attachement pour leurs anciens maîtres et leur éloignement pour la République et pour une liberté dont ils n’avoient pas juger les avantages. Ils étaient soumis, plutôt que réunis à la France ».</a:t>
            </a:r>
            <a:endParaRPr lang="fr-B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Espace réservé du texte 8">
            <a:extLst>
              <a:ext uri="{FF2B5EF4-FFF2-40B4-BE49-F238E27FC236}">
                <a16:creationId xmlns:a16="http://schemas.microsoft.com/office/drawing/2014/main" id="{D7D7F98E-9226-6D63-17AA-0451F85DCAB7}"/>
              </a:ext>
            </a:extLst>
          </p:cNvPr>
          <p:cNvSpPr>
            <a:spLocks noGrp="1"/>
          </p:cNvSpPr>
          <p:nvPr>
            <p:ph type="body" sz="half" idx="2"/>
          </p:nvPr>
        </p:nvSpPr>
        <p:spPr>
          <a:xfrm>
            <a:off x="6094410" y="5524881"/>
            <a:ext cx="4902451" cy="1160629"/>
          </a:xfrm>
        </p:spPr>
        <p:txBody>
          <a:bodyPr/>
          <a:lstStyle/>
          <a:p>
            <a:r>
              <a:rPr lang="fr-FR" i="1" dirty="0"/>
              <a:t>Rapport du préfet sur le deuxième arrondissement du département de l'Ourthe (ci-devant Luxembourg et Verviers), Liège, 21 vendémiaire an IX (13 octobre 1800)</a:t>
            </a:r>
            <a:r>
              <a:rPr lang="fr-FR" dirty="0"/>
              <a:t>, AÉL, FFP 63/1, fol. 1.</a:t>
            </a:r>
            <a:endParaRPr lang="fr-BE" i="1" dirty="0"/>
          </a:p>
        </p:txBody>
      </p:sp>
    </p:spTree>
    <p:extLst>
      <p:ext uri="{BB962C8B-B14F-4D97-AF65-F5344CB8AC3E}">
        <p14:creationId xmlns:p14="http://schemas.microsoft.com/office/powerpoint/2010/main" val="404005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166" name="Group 316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16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noProof="0" dirty="0"/>
            </a:p>
          </p:txBody>
        </p:sp>
        <p:sp>
          <p:nvSpPr>
            <p:cNvPr id="316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noProof="0" dirty="0"/>
            </a:p>
          </p:txBody>
        </p:sp>
        <p:sp>
          <p:nvSpPr>
            <p:cNvPr id="316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noProof="0" dirty="0"/>
            </a:p>
          </p:txBody>
        </p:sp>
        <p:sp>
          <p:nvSpPr>
            <p:cNvPr id="317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noProof="0" dirty="0"/>
            </a:p>
          </p:txBody>
        </p:sp>
        <p:sp>
          <p:nvSpPr>
            <p:cNvPr id="317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noProof="0" dirty="0"/>
            </a:p>
          </p:txBody>
        </p:sp>
        <p:sp>
          <p:nvSpPr>
            <p:cNvPr id="317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noProof="0" dirty="0"/>
            </a:p>
          </p:txBody>
        </p:sp>
        <p:sp>
          <p:nvSpPr>
            <p:cNvPr id="317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noProof="0" dirty="0"/>
            </a:p>
          </p:txBody>
        </p:sp>
        <p:sp>
          <p:nvSpPr>
            <p:cNvPr id="317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noProof="0" dirty="0"/>
            </a:p>
          </p:txBody>
        </p:sp>
        <p:sp>
          <p:nvSpPr>
            <p:cNvPr id="317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noProof="0" dirty="0"/>
            </a:p>
          </p:txBody>
        </p:sp>
        <p:sp>
          <p:nvSpPr>
            <p:cNvPr id="317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noProof="0" dirty="0"/>
            </a:p>
          </p:txBody>
        </p:sp>
        <p:sp>
          <p:nvSpPr>
            <p:cNvPr id="317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noProof="0" dirty="0"/>
            </a:p>
          </p:txBody>
        </p:sp>
        <p:sp>
          <p:nvSpPr>
            <p:cNvPr id="317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noProof="0" dirty="0"/>
            </a:p>
          </p:txBody>
        </p:sp>
      </p:grpSp>
      <p:grpSp>
        <p:nvGrpSpPr>
          <p:cNvPr id="3180" name="Group 317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8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noProof="0" dirty="0"/>
            </a:p>
          </p:txBody>
        </p:sp>
        <p:sp>
          <p:nvSpPr>
            <p:cNvPr id="318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noProof="0" dirty="0"/>
            </a:p>
          </p:txBody>
        </p:sp>
        <p:sp>
          <p:nvSpPr>
            <p:cNvPr id="318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noProof="0" dirty="0"/>
            </a:p>
          </p:txBody>
        </p:sp>
        <p:sp>
          <p:nvSpPr>
            <p:cNvPr id="318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noProof="0" dirty="0"/>
            </a:p>
          </p:txBody>
        </p:sp>
        <p:sp>
          <p:nvSpPr>
            <p:cNvPr id="318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noProof="0" dirty="0"/>
            </a:p>
          </p:txBody>
        </p:sp>
        <p:sp>
          <p:nvSpPr>
            <p:cNvPr id="318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noProof="0" dirty="0"/>
            </a:p>
          </p:txBody>
        </p:sp>
        <p:sp>
          <p:nvSpPr>
            <p:cNvPr id="318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noProof="0" dirty="0"/>
            </a:p>
          </p:txBody>
        </p:sp>
        <p:sp>
          <p:nvSpPr>
            <p:cNvPr id="318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noProof="0" dirty="0"/>
            </a:p>
          </p:txBody>
        </p:sp>
        <p:sp>
          <p:nvSpPr>
            <p:cNvPr id="318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noProof="0" dirty="0"/>
            </a:p>
          </p:txBody>
        </p:sp>
        <p:sp>
          <p:nvSpPr>
            <p:cNvPr id="319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noProof="0" dirty="0"/>
            </a:p>
          </p:txBody>
        </p:sp>
        <p:sp>
          <p:nvSpPr>
            <p:cNvPr id="319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noProof="0" dirty="0"/>
            </a:p>
          </p:txBody>
        </p:sp>
        <p:sp>
          <p:nvSpPr>
            <p:cNvPr id="319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noProof="0" dirty="0"/>
            </a:p>
          </p:txBody>
        </p:sp>
      </p:grpSp>
      <p:sp>
        <p:nvSpPr>
          <p:cNvPr id="3194" name="Rectangle 319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3196"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noProof="0" dirty="0"/>
          </a:p>
        </p:txBody>
      </p:sp>
      <p:sp useBgFill="1">
        <p:nvSpPr>
          <p:cNvPr id="3198" name="Rectangle 3197">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noProof="0" dirty="0"/>
          </a:p>
        </p:txBody>
      </p:sp>
      <p:pic>
        <p:nvPicPr>
          <p:cNvPr id="4" name="Picture 2" descr="Tribunal révolutionnaire — Wikipédia">
            <a:extLst>
              <a:ext uri="{FF2B5EF4-FFF2-40B4-BE49-F238E27FC236}">
                <a16:creationId xmlns:a16="http://schemas.microsoft.com/office/drawing/2014/main" id="{222285B5-6ABF-C6C5-589A-536A47FFC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91" t="20719" r="240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2"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fr-BE" noProof="0" dirty="0"/>
          </a:p>
        </p:txBody>
      </p:sp>
      <p:sp>
        <p:nvSpPr>
          <p:cNvPr id="2" name="Titre 1">
            <a:extLst>
              <a:ext uri="{FF2B5EF4-FFF2-40B4-BE49-F238E27FC236}">
                <a16:creationId xmlns:a16="http://schemas.microsoft.com/office/drawing/2014/main" id="{FD21FA44-29F6-DE6D-F9EA-349294CC70A2}"/>
              </a:ext>
            </a:extLst>
          </p:cNvPr>
          <p:cNvSpPr>
            <a:spLocks noGrp="1"/>
          </p:cNvSpPr>
          <p:nvPr>
            <p:ph type="title"/>
          </p:nvPr>
        </p:nvSpPr>
        <p:spPr>
          <a:xfrm>
            <a:off x="379045" y="3758382"/>
            <a:ext cx="8577465" cy="1743593"/>
          </a:xfrm>
        </p:spPr>
        <p:txBody>
          <a:bodyPr vert="horz" lIns="91440" tIns="45720" rIns="91440" bIns="45720" rtlCol="0" anchor="b">
            <a:normAutofit/>
          </a:bodyPr>
          <a:lstStyle/>
          <a:p>
            <a:pPr lvl="0">
              <a:lnSpc>
                <a:spcPct val="90000"/>
              </a:lnSpc>
            </a:pPr>
            <a:r>
              <a:rPr lang="fr-BE" sz="5400" b="1" i="1" noProof="0" dirty="0">
                <a:solidFill>
                  <a:srgbClr val="FEFFFF"/>
                </a:solidFill>
              </a:rPr>
              <a:t>Illustration : le choix du corps judiciaire</a:t>
            </a:r>
            <a:endParaRPr lang="fr-BE" sz="5400" noProof="0" dirty="0">
              <a:solidFill>
                <a:srgbClr val="FEFFFF"/>
              </a:solidFill>
            </a:endParaRPr>
          </a:p>
        </p:txBody>
      </p:sp>
    </p:spTree>
    <p:extLst>
      <p:ext uri="{BB962C8B-B14F-4D97-AF65-F5344CB8AC3E}">
        <p14:creationId xmlns:p14="http://schemas.microsoft.com/office/powerpoint/2010/main" val="419008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2" name="Titre 1">
            <a:extLst>
              <a:ext uri="{FF2B5EF4-FFF2-40B4-BE49-F238E27FC236}">
                <a16:creationId xmlns:a16="http://schemas.microsoft.com/office/drawing/2014/main" id="{4DAA1F9E-451B-DE10-CDD5-05089A5C4C93}"/>
              </a:ext>
            </a:extLst>
          </p:cNvPr>
          <p:cNvSpPr>
            <a:spLocks noGrp="1"/>
          </p:cNvSpPr>
          <p:nvPr>
            <p:ph type="title"/>
          </p:nvPr>
        </p:nvSpPr>
        <p:spPr>
          <a:xfrm>
            <a:off x="1644771" y="327578"/>
            <a:ext cx="9712998" cy="1280890"/>
          </a:xfrm>
        </p:spPr>
        <p:txBody>
          <a:bodyPr>
            <a:normAutofit/>
          </a:bodyPr>
          <a:lstStyle/>
          <a:p>
            <a:r>
              <a:rPr lang="fr-BE" sz="4000" noProof="0" dirty="0"/>
              <a:t>La Constitution de l’an III</a:t>
            </a:r>
            <a:br>
              <a:rPr lang="fr-BE" sz="4000" noProof="0" dirty="0"/>
            </a:br>
            <a:r>
              <a:rPr lang="fr-BE" sz="2000" i="1" noProof="0" dirty="0"/>
              <a:t>Constitution de la République française du 5 fructidor an III</a:t>
            </a:r>
            <a:r>
              <a:rPr lang="fr-BE" sz="2000" noProof="0" dirty="0"/>
              <a:t>.</a:t>
            </a:r>
            <a:endParaRPr lang="fr-BE" sz="4000" noProof="0" dirty="0"/>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noProof="0" dirty="0"/>
          </a:p>
        </p:txBody>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noProof="0" dirty="0"/>
          </a:p>
        </p:txBody>
      </p:sp>
      <p:graphicFrame>
        <p:nvGraphicFramePr>
          <p:cNvPr id="5" name="Espace réservé du contenu 4">
            <a:extLst>
              <a:ext uri="{FF2B5EF4-FFF2-40B4-BE49-F238E27FC236}">
                <a16:creationId xmlns:a16="http://schemas.microsoft.com/office/drawing/2014/main" id="{E10C6239-9737-EE66-0531-67FE18074884}"/>
              </a:ext>
            </a:extLst>
          </p:cNvPr>
          <p:cNvGraphicFramePr>
            <a:graphicFrameLocks noGrp="1"/>
          </p:cNvGraphicFramePr>
          <p:nvPr>
            <p:ph idx="1"/>
            <p:extLst>
              <p:ext uri="{D42A27DB-BD31-4B8C-83A1-F6EECF244321}">
                <p14:modId xmlns:p14="http://schemas.microsoft.com/office/powerpoint/2010/main" val="1334421437"/>
              </p:ext>
              <p:ext uri="{E7BDC344-281C-4309-B0C6-D0EE65EED2A8}">
                <p202:designPr xmlns:p202="http://schemas.microsoft.com/office/powerpoint/2020/02/main">
                  <p202:designTagLst>
                    <p202:designTag name="ARCH:1:CLS" val="StackedSequentialContentTable"/>
                  </p202:designTagLst>
                </p202:designPr>
              </p:ext>
            </p:extLst>
          </p:nvPr>
        </p:nvGraphicFramePr>
        <p:xfrm>
          <a:off x="1644770" y="1387990"/>
          <a:ext cx="10488090" cy="5226170"/>
        </p:xfrm>
        <a:graphic>
          <a:graphicData uri="http://schemas.openxmlformats.org/drawingml/2006/table">
            <a:tbl>
              <a:tblPr bandRow="1">
                <a:noFill/>
                <a:tableStyleId>{5C22544A-7EE6-4342-B048-85BDC9FD1C3A}</a:tableStyleId>
              </a:tblPr>
              <a:tblGrid>
                <a:gridCol w="772544">
                  <a:extLst>
                    <a:ext uri="{9D8B030D-6E8A-4147-A177-3AD203B41FA5}">
                      <a16:colId xmlns:a16="http://schemas.microsoft.com/office/drawing/2014/main" val="569856323"/>
                    </a:ext>
                  </a:extLst>
                </a:gridCol>
                <a:gridCol w="9715546">
                  <a:extLst>
                    <a:ext uri="{9D8B030D-6E8A-4147-A177-3AD203B41FA5}">
                      <a16:colId xmlns:a16="http://schemas.microsoft.com/office/drawing/2014/main" val="1211392020"/>
                    </a:ext>
                  </a:extLst>
                </a:gridCol>
              </a:tblGrid>
              <a:tr h="725397">
                <a:tc>
                  <a:txBody>
                    <a:bodyPr/>
                    <a:lstStyle/>
                    <a:p>
                      <a:pPr algn="ctr">
                        <a:buNone/>
                      </a:pPr>
                      <a:r>
                        <a:rPr lang="fr-BE" sz="2500" b="1" cap="none" spc="0" noProof="0" dirty="0">
                          <a:solidFill>
                            <a:schemeClr val="accent1"/>
                          </a:solidFill>
                          <a:effectLst/>
                        </a:rPr>
                        <a:t>202</a:t>
                      </a: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fr-BE" sz="1700" b="0" i="1" kern="1200" noProof="0" dirty="0">
                          <a:solidFill>
                            <a:schemeClr val="dk1"/>
                          </a:solidFill>
                          <a:effectLst/>
                          <a:latin typeface="+mn-lt"/>
                          <a:ea typeface="+mn-ea"/>
                          <a:cs typeface="+mn-cs"/>
                        </a:rPr>
                        <a:t>Les fonctions judiciaires ne peuvent être exercées, ni par le Corps législatif, ni par le Pouvoir exécutif.</a:t>
                      </a:r>
                      <a:endParaRPr lang="fr-BE" sz="1700" b="0" i="1" cap="none" spc="0" noProof="0" dirty="0">
                        <a:solidFill>
                          <a:schemeClr val="tx1"/>
                        </a:solidFill>
                      </a:endParaRP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514164669"/>
                  </a:ext>
                </a:extLst>
              </a:tr>
              <a:tr h="725397">
                <a:tc>
                  <a:txBody>
                    <a:bodyPr/>
                    <a:lstStyle/>
                    <a:p>
                      <a:pPr algn="ctr">
                        <a:buNone/>
                      </a:pPr>
                      <a:r>
                        <a:rPr lang="fr-BE" sz="2500" b="1" cap="none" spc="0" noProof="0" dirty="0">
                          <a:solidFill>
                            <a:schemeClr val="accent1"/>
                          </a:solidFill>
                          <a:effectLst/>
                        </a:rPr>
                        <a:t>41</a:t>
                      </a: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fr-BE" sz="1700" b="0" i="1" kern="1200" noProof="0" dirty="0">
                          <a:solidFill>
                            <a:schemeClr val="dk1"/>
                          </a:solidFill>
                          <a:effectLst/>
                          <a:latin typeface="+mn-lt"/>
                          <a:ea typeface="+mn-ea"/>
                          <a:cs typeface="+mn-cs"/>
                        </a:rPr>
                        <a:t>Les Assemblées électorales élisent, selon qu'il y a lieu […]</a:t>
                      </a:r>
                    </a:p>
                    <a:p>
                      <a:pPr algn="just">
                        <a:buNone/>
                      </a:pPr>
                      <a:r>
                        <a:rPr lang="fr-BE" sz="1700" b="0" i="1" kern="1200" noProof="0" dirty="0">
                          <a:solidFill>
                            <a:schemeClr val="dk1"/>
                          </a:solidFill>
                          <a:effectLst/>
                          <a:latin typeface="+mn-lt"/>
                          <a:ea typeface="+mn-ea"/>
                          <a:cs typeface="+mn-cs"/>
                        </a:rPr>
                        <a:t>2 ° Les membres du Tribunal de cassation; […]</a:t>
                      </a:r>
                    </a:p>
                    <a:p>
                      <a:pPr algn="just">
                        <a:buNone/>
                      </a:pPr>
                      <a:r>
                        <a:rPr lang="fr-BE" sz="1700" b="0" i="1" kern="1200" noProof="0" dirty="0">
                          <a:solidFill>
                            <a:schemeClr val="dk1"/>
                          </a:solidFill>
                          <a:effectLst/>
                          <a:latin typeface="+mn-lt"/>
                          <a:ea typeface="+mn-ea"/>
                          <a:cs typeface="+mn-cs"/>
                        </a:rPr>
                        <a:t>5 ° Les président, accusateur public et greffier du tribunal criminel;</a:t>
                      </a:r>
                    </a:p>
                    <a:p>
                      <a:pPr algn="just">
                        <a:buNone/>
                      </a:pPr>
                      <a:r>
                        <a:rPr lang="fr-BE" sz="1700" b="0" i="1" kern="1200" noProof="0" dirty="0">
                          <a:solidFill>
                            <a:schemeClr val="dk1"/>
                          </a:solidFill>
                          <a:effectLst/>
                          <a:latin typeface="+mn-lt"/>
                          <a:ea typeface="+mn-ea"/>
                          <a:cs typeface="+mn-cs"/>
                        </a:rPr>
                        <a:t>6 ° Les juges des tribunaux civils.</a:t>
                      </a:r>
                      <a:endParaRPr lang="fr-BE" sz="1700" b="0" i="1" cap="none" spc="0" noProof="0" dirty="0">
                        <a:solidFill>
                          <a:schemeClr val="tx1"/>
                        </a:solidFill>
                      </a:endParaRP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730403719"/>
                  </a:ext>
                </a:extLst>
              </a:tr>
              <a:tr h="725397">
                <a:tc>
                  <a:txBody>
                    <a:bodyPr/>
                    <a:lstStyle/>
                    <a:p>
                      <a:pPr algn="ctr">
                        <a:buNone/>
                      </a:pPr>
                      <a:r>
                        <a:rPr lang="fr-BE" sz="2500" b="1" cap="none" spc="0" noProof="0" dirty="0">
                          <a:solidFill>
                            <a:schemeClr val="accent1"/>
                          </a:solidFill>
                          <a:effectLst/>
                        </a:rPr>
                        <a:t>212</a:t>
                      </a: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fr-BE" sz="1700" b="0" i="1" kern="1200" noProof="0" dirty="0">
                          <a:solidFill>
                            <a:schemeClr val="dk1"/>
                          </a:solidFill>
                          <a:effectLst/>
                          <a:latin typeface="+mn-lt"/>
                          <a:ea typeface="+mn-ea"/>
                          <a:cs typeface="+mn-cs"/>
                        </a:rPr>
                        <a:t>Il y a, dans chaque arrondissement déterminé par la loi un juge de paix et ses assesseurs. Ils sont tous élus pour deux ans, et peuvent être immédiatement et indéfiniment réélus.</a:t>
                      </a:r>
                      <a:endParaRPr lang="fr-BE" sz="1700" b="0" i="1" cap="none" spc="0" noProof="0" dirty="0">
                        <a:solidFill>
                          <a:schemeClr val="tx1"/>
                        </a:solidFill>
                      </a:endParaRP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818602208"/>
                  </a:ext>
                </a:extLst>
              </a:tr>
              <a:tr h="725397">
                <a:tc>
                  <a:txBody>
                    <a:bodyPr/>
                    <a:lstStyle/>
                    <a:p>
                      <a:pPr algn="ctr">
                        <a:buNone/>
                      </a:pPr>
                      <a:r>
                        <a:rPr lang="fr-BE" sz="2500" b="1" cap="none" spc="0" noProof="0" dirty="0">
                          <a:solidFill>
                            <a:schemeClr val="accent1"/>
                          </a:solidFill>
                          <a:effectLst/>
                        </a:rPr>
                        <a:t>216</a:t>
                      </a: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fr-BE" sz="1700" b="0" i="1" kern="1200" noProof="0" dirty="0">
                          <a:solidFill>
                            <a:schemeClr val="dk1"/>
                          </a:solidFill>
                          <a:effectLst/>
                          <a:latin typeface="+mn-lt"/>
                          <a:ea typeface="+mn-ea"/>
                          <a:cs typeface="+mn-cs"/>
                        </a:rPr>
                        <a:t>Il y a un tribunal civil par département. Chaque tribunal civil est composé de vingt juges au moins, d'un commissaire et d'un substitut nommés et destituables par le Directoire exécutif, et d'un greffier. Tous les cinq ans on procède à l'élection de tous les membres du tribunal. Les juges peuvent être réélus.</a:t>
                      </a:r>
                      <a:endParaRPr lang="fr-BE" sz="1700" b="0" i="1" cap="none" spc="0" noProof="0" dirty="0">
                        <a:solidFill>
                          <a:schemeClr val="tx1"/>
                        </a:solidFill>
                      </a:endParaRP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026199866"/>
                  </a:ext>
                </a:extLst>
              </a:tr>
              <a:tr h="725397">
                <a:tc>
                  <a:txBody>
                    <a:bodyPr/>
                    <a:lstStyle/>
                    <a:p>
                      <a:pPr algn="ctr">
                        <a:buNone/>
                      </a:pPr>
                      <a:r>
                        <a:rPr lang="fr-BE" sz="2500" b="1" cap="none" spc="0" noProof="0" dirty="0">
                          <a:solidFill>
                            <a:schemeClr val="accent1"/>
                          </a:solidFill>
                          <a:effectLst/>
                        </a:rPr>
                        <a:t>259</a:t>
                      </a: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fr-BE" sz="1700" b="0" i="1" kern="1200" noProof="0" dirty="0">
                          <a:solidFill>
                            <a:schemeClr val="dk1"/>
                          </a:solidFill>
                          <a:effectLst/>
                          <a:latin typeface="+mn-lt"/>
                          <a:ea typeface="+mn-ea"/>
                          <a:cs typeface="+mn-cs"/>
                        </a:rPr>
                        <a:t>Ce Tribunal [de cassation] est renouvelé par cinquième tous les ans. Les Assemblées électorales des départements nomment successivement et alternativement les juges qui doivent remplacer ceux qui sortent du Tribunal de cassation. Les juges de ce Tribunal peuvent toujours être réélus.</a:t>
                      </a:r>
                      <a:endParaRPr lang="fr-BE" sz="1700" b="0" i="1" cap="none" spc="0" noProof="0" dirty="0">
                        <a:solidFill>
                          <a:schemeClr val="tx1"/>
                        </a:solidFill>
                      </a:endParaRPr>
                    </a:p>
                  </a:txBody>
                  <a:tcPr marL="108089" marR="108089" marT="108089" marB="10808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52895049"/>
                  </a:ext>
                </a:extLst>
              </a:tr>
            </a:tbl>
          </a:graphicData>
        </a:graphic>
      </p:graphicFrame>
      <p:sp>
        <p:nvSpPr>
          <p:cNvPr id="4" name="ZoneTexte 3">
            <a:extLst>
              <a:ext uri="{FF2B5EF4-FFF2-40B4-BE49-F238E27FC236}">
                <a16:creationId xmlns:a16="http://schemas.microsoft.com/office/drawing/2014/main" id="{845C4AE7-5B4D-1F4C-87BD-F330A1B9C142}"/>
              </a:ext>
            </a:extLst>
          </p:cNvPr>
          <p:cNvSpPr txBox="1"/>
          <p:nvPr/>
        </p:nvSpPr>
        <p:spPr>
          <a:xfrm>
            <a:off x="277209" y="1526581"/>
            <a:ext cx="1184940" cy="477054"/>
          </a:xfrm>
          <a:prstGeom prst="rect">
            <a:avLst/>
          </a:prstGeom>
          <a:noFill/>
        </p:spPr>
        <p:txBody>
          <a:bodyPr wrap="none" rtlCol="0">
            <a:spAutoFit/>
          </a:bodyPr>
          <a:lstStyle/>
          <a:p>
            <a:r>
              <a:rPr lang="fr-BE" sz="2500" b="1" noProof="0" dirty="0">
                <a:solidFill>
                  <a:schemeClr val="accent1"/>
                </a:solidFill>
              </a:rPr>
              <a:t>Article</a:t>
            </a:r>
          </a:p>
        </p:txBody>
      </p:sp>
      <p:sp>
        <p:nvSpPr>
          <p:cNvPr id="6" name="ZoneTexte 5">
            <a:extLst>
              <a:ext uri="{FF2B5EF4-FFF2-40B4-BE49-F238E27FC236}">
                <a16:creationId xmlns:a16="http://schemas.microsoft.com/office/drawing/2014/main" id="{D29AFE0D-E561-1C72-5807-1B8BB135E21D}"/>
              </a:ext>
            </a:extLst>
          </p:cNvPr>
          <p:cNvSpPr txBox="1"/>
          <p:nvPr/>
        </p:nvSpPr>
        <p:spPr>
          <a:xfrm>
            <a:off x="277209" y="2484198"/>
            <a:ext cx="1184940" cy="477054"/>
          </a:xfrm>
          <a:prstGeom prst="rect">
            <a:avLst/>
          </a:prstGeom>
          <a:noFill/>
        </p:spPr>
        <p:txBody>
          <a:bodyPr wrap="none" rtlCol="0">
            <a:spAutoFit/>
          </a:bodyPr>
          <a:lstStyle/>
          <a:p>
            <a:r>
              <a:rPr lang="fr-BE" sz="2500" b="1" noProof="0" dirty="0">
                <a:solidFill>
                  <a:schemeClr val="accent1"/>
                </a:solidFill>
              </a:rPr>
              <a:t>Article</a:t>
            </a:r>
          </a:p>
        </p:txBody>
      </p:sp>
      <p:sp>
        <p:nvSpPr>
          <p:cNvPr id="7" name="ZoneTexte 6">
            <a:extLst>
              <a:ext uri="{FF2B5EF4-FFF2-40B4-BE49-F238E27FC236}">
                <a16:creationId xmlns:a16="http://schemas.microsoft.com/office/drawing/2014/main" id="{02109223-E619-32D9-96B1-4BBC981D34C6}"/>
              </a:ext>
            </a:extLst>
          </p:cNvPr>
          <p:cNvSpPr txBox="1"/>
          <p:nvPr/>
        </p:nvSpPr>
        <p:spPr>
          <a:xfrm>
            <a:off x="277209" y="3524021"/>
            <a:ext cx="1184940" cy="477054"/>
          </a:xfrm>
          <a:prstGeom prst="rect">
            <a:avLst/>
          </a:prstGeom>
          <a:noFill/>
        </p:spPr>
        <p:txBody>
          <a:bodyPr wrap="none" rtlCol="0">
            <a:spAutoFit/>
          </a:bodyPr>
          <a:lstStyle/>
          <a:p>
            <a:r>
              <a:rPr lang="fr-BE" sz="2500" b="1" noProof="0" dirty="0">
                <a:solidFill>
                  <a:schemeClr val="accent1"/>
                </a:solidFill>
              </a:rPr>
              <a:t>Article</a:t>
            </a:r>
          </a:p>
        </p:txBody>
      </p:sp>
      <p:sp>
        <p:nvSpPr>
          <p:cNvPr id="8" name="ZoneTexte 7">
            <a:extLst>
              <a:ext uri="{FF2B5EF4-FFF2-40B4-BE49-F238E27FC236}">
                <a16:creationId xmlns:a16="http://schemas.microsoft.com/office/drawing/2014/main" id="{194946F1-F4E0-AAB1-CF8C-76EE069DFAFD}"/>
              </a:ext>
            </a:extLst>
          </p:cNvPr>
          <p:cNvSpPr txBox="1"/>
          <p:nvPr/>
        </p:nvSpPr>
        <p:spPr>
          <a:xfrm>
            <a:off x="277209" y="4483596"/>
            <a:ext cx="1184940" cy="477054"/>
          </a:xfrm>
          <a:prstGeom prst="rect">
            <a:avLst/>
          </a:prstGeom>
          <a:noFill/>
        </p:spPr>
        <p:txBody>
          <a:bodyPr wrap="none" rtlCol="0">
            <a:spAutoFit/>
          </a:bodyPr>
          <a:lstStyle/>
          <a:p>
            <a:r>
              <a:rPr lang="fr-BE" sz="2500" b="1" noProof="0" dirty="0">
                <a:solidFill>
                  <a:schemeClr val="accent1"/>
                </a:solidFill>
              </a:rPr>
              <a:t>Article</a:t>
            </a:r>
          </a:p>
        </p:txBody>
      </p:sp>
      <p:sp>
        <p:nvSpPr>
          <p:cNvPr id="9" name="ZoneTexte 8">
            <a:extLst>
              <a:ext uri="{FF2B5EF4-FFF2-40B4-BE49-F238E27FC236}">
                <a16:creationId xmlns:a16="http://schemas.microsoft.com/office/drawing/2014/main" id="{CC8447F3-A218-2073-F9AB-8F292927ACFA}"/>
              </a:ext>
            </a:extLst>
          </p:cNvPr>
          <p:cNvSpPr txBox="1"/>
          <p:nvPr/>
        </p:nvSpPr>
        <p:spPr>
          <a:xfrm>
            <a:off x="277209" y="5670798"/>
            <a:ext cx="1184940" cy="477054"/>
          </a:xfrm>
          <a:prstGeom prst="rect">
            <a:avLst/>
          </a:prstGeom>
          <a:noFill/>
        </p:spPr>
        <p:txBody>
          <a:bodyPr wrap="none" rtlCol="0">
            <a:spAutoFit/>
          </a:bodyPr>
          <a:lstStyle/>
          <a:p>
            <a:r>
              <a:rPr lang="fr-BE" sz="2500" b="1" noProof="0" dirty="0">
                <a:solidFill>
                  <a:schemeClr val="accent1"/>
                </a:solidFill>
              </a:rPr>
              <a:t>Article</a:t>
            </a:r>
          </a:p>
        </p:txBody>
      </p:sp>
    </p:spTree>
    <p:extLst>
      <p:ext uri="{BB962C8B-B14F-4D97-AF65-F5344CB8AC3E}">
        <p14:creationId xmlns:p14="http://schemas.microsoft.com/office/powerpoint/2010/main" val="3072558241"/>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Brin">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Galeri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92</TotalTime>
  <Words>2113</Words>
  <Application>Microsoft Office PowerPoint</Application>
  <PresentationFormat>Grand écran</PresentationFormat>
  <Paragraphs>91</Paragraphs>
  <Slides>19</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19</vt:i4>
      </vt:variant>
    </vt:vector>
  </HeadingPairs>
  <TitlesOfParts>
    <vt:vector size="29" baseType="lpstr">
      <vt:lpstr>Aptos</vt:lpstr>
      <vt:lpstr>Arial</vt:lpstr>
      <vt:lpstr>Century Gothic</vt:lpstr>
      <vt:lpstr>Gill Sans MT</vt:lpstr>
      <vt:lpstr>Neue Haas Grotesk Text Pro</vt:lpstr>
      <vt:lpstr>Times New Roman</vt:lpstr>
      <vt:lpstr>Wingdings 3</vt:lpstr>
      <vt:lpstr>Oasis</vt:lpstr>
      <vt:lpstr>Brin</vt:lpstr>
      <vt:lpstr>1_Galerie</vt:lpstr>
      <vt:lpstr>Le Directoire exécutif face au sentiment principautaire liégeois (1793-1799).  Entre interdit et pouvoir</vt:lpstr>
      <vt:lpstr>Des révolutions de Liège et de Brabant au décret de l’an IV : une trajectoire incertaine</vt:lpstr>
      <vt:lpstr>Présentation PowerPoint</vt:lpstr>
      <vt:lpstr>Présentation PowerPoint</vt:lpstr>
      <vt:lpstr>Présentation PowerPoint</vt:lpstr>
      <vt:lpstr>Présentation PowerPoint</vt:lpstr>
      <vt:lpstr>Présentation PowerPoint</vt:lpstr>
      <vt:lpstr>Illustration : le choix du corps judiciaire</vt:lpstr>
      <vt:lpstr>La Constitution de l’an III Constitution de la République française du 5 fructidor an III.</vt:lpstr>
      <vt:lpstr>Suspendu…  Loi du 9 vendémiaire IV</vt:lpstr>
      <vt:lpstr>Présentation PowerPoint</vt:lpstr>
      <vt:lpstr>Présentation PowerPoint</vt:lpstr>
      <vt:lpstr>« Avalanche de refus »</vt:lpstr>
      <vt:lpstr>Présentation PowerPoint</vt:lpstr>
      <vt:lpstr>Les élections de l’an V</vt:lpstr>
      <vt:lpstr>Présentation PowerPoint</vt:lpstr>
      <vt:lpstr>Conclusion : en finir avec la principauté de Liège ?</vt:lpstr>
      <vt:lpstr>Présentation PowerPoint</vt:lpstr>
      <vt:lpstr>En finir avec la Principauté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Navez</dc:creator>
  <cp:lastModifiedBy>Antoine Leclère</cp:lastModifiedBy>
  <cp:revision>22</cp:revision>
  <dcterms:created xsi:type="dcterms:W3CDTF">2025-11-05T15:57:52Z</dcterms:created>
  <dcterms:modified xsi:type="dcterms:W3CDTF">2025-11-06T15:59:41Z</dcterms:modified>
</cp:coreProperties>
</file>