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7" r:id="rId2"/>
    <p:sldId id="259" r:id="rId3"/>
    <p:sldId id="264" r:id="rId4"/>
    <p:sldId id="273" r:id="rId5"/>
    <p:sldId id="276" r:id="rId6"/>
    <p:sldId id="277" r:id="rId7"/>
    <p:sldId id="278" r:id="rId8"/>
    <p:sldId id="280" r:id="rId9"/>
    <p:sldId id="281" r:id="rId10"/>
    <p:sldId id="282" r:id="rId11"/>
    <p:sldId id="262" r:id="rId12"/>
    <p:sldId id="266" r:id="rId13"/>
    <p:sldId id="267" r:id="rId14"/>
    <p:sldId id="268" r:id="rId15"/>
    <p:sldId id="270" r:id="rId16"/>
    <p:sldId id="271" r:id="rId17"/>
    <p:sldId id="272" r:id="rId18"/>
    <p:sldId id="261" r:id="rId19"/>
  </p:sldIdLst>
  <p:sldSz cx="12192000" cy="6858000"/>
  <p:notesSz cx="6858000" cy="9144000"/>
  <p:embeddedFontLst>
    <p:embeddedFont>
      <p:font typeface="Noto Sans" panose="020B0502040504020204" pitchFamily="34" charset="0"/>
      <p:regular r:id="rId21"/>
      <p:bold r:id="rId22"/>
      <p:italic r:id="rId23"/>
      <p:boldItalic r:id="rId24"/>
    </p:embeddedFont>
    <p:embeddedFont>
      <p:font typeface="Source Sans Pro" panose="020B0503030403020204" pitchFamily="34" charset="0"/>
      <p:regular r:id="rId25"/>
      <p:bold r:id="rId26"/>
      <p:italic r:id="rId27"/>
      <p:boldItalic r:id="rId28"/>
    </p:embeddedFont>
    <p:embeddedFont>
      <p:font typeface="Source Sans Pro Black" panose="020B0803030403020204" pitchFamily="34" charset="0"/>
      <p:bold r:id="rId29"/>
    </p:embeddedFont>
    <p:embeddedFont>
      <p:font typeface="Source Sans Pro Semibold" panose="020B0603030403020204" pitchFamily="34" charset="0"/>
      <p:bold r:id="rId30"/>
    </p:embeddedFont>
    <p:embeddedFont>
      <p:font typeface="Tabula Peutingeriana" panose="020B0603050302020204" pitchFamily="34" charset="0"/>
      <p:regular r:id="rId3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43B"/>
    <a:srgbClr val="4D4330"/>
    <a:srgbClr val="FDEDC1"/>
    <a:srgbClr val="483631"/>
    <a:srgbClr val="F3040C"/>
    <a:srgbClr val="FBDE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C1881-0C83-4B58-9D60-5DC3D9E05EE5}" v="20" dt="2025-11-17T07:42:08.85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4" autoAdjust="0"/>
    <p:restoredTop sz="95379" autoAdjust="0"/>
  </p:normalViewPr>
  <p:slideViewPr>
    <p:cSldViewPr snapToGrid="0">
      <p:cViewPr varScale="1">
        <p:scale>
          <a:sx n="85" d="100"/>
          <a:sy n="85" d="100"/>
        </p:scale>
        <p:origin x="59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Hugo" userId="89bb37c8-c7fe-4fe8-bb85-bedc5d2b0a90" providerId="ADAL" clId="{0D265B01-30D7-47FF-9772-E4295D527EC3}"/>
    <pc:docChg chg="delSld modSld">
      <pc:chgData name="Simons Hugo" userId="89bb37c8-c7fe-4fe8-bb85-bedc5d2b0a90" providerId="ADAL" clId="{0D265B01-30D7-47FF-9772-E4295D527EC3}" dt="2025-11-14T09:40:10.741" v="3" actId="47"/>
      <pc:docMkLst>
        <pc:docMk/>
      </pc:docMkLst>
      <pc:sldChg chg="modSp mod">
        <pc:chgData name="Simons Hugo" userId="89bb37c8-c7fe-4fe8-bb85-bedc5d2b0a90" providerId="ADAL" clId="{0D265B01-30D7-47FF-9772-E4295D527EC3}" dt="2025-11-14T09:39:19.746" v="1" actId="20577"/>
        <pc:sldMkLst>
          <pc:docMk/>
          <pc:sldMk cId="15005545" sldId="264"/>
        </pc:sldMkLst>
      </pc:sldChg>
    </pc:docChg>
  </pc:docChgLst>
  <pc:docChgLst>
    <pc:chgData name="Simons Hugo" userId="89bb37c8-c7fe-4fe8-bb85-bedc5d2b0a90" providerId="ADAL" clId="{878EF251-0185-4F5F-AF13-273BF219A7BA}"/>
    <pc:docChg chg="undo custSel addSld delSld modSld sldOrd">
      <pc:chgData name="Simons Hugo" userId="89bb37c8-c7fe-4fe8-bb85-bedc5d2b0a90" providerId="ADAL" clId="{878EF251-0185-4F5F-AF13-273BF219A7BA}" dt="2025-11-17T07:42:08.393" v="1362" actId="1076"/>
      <pc:docMkLst>
        <pc:docMk/>
      </pc:docMkLst>
      <pc:sldChg chg="addSp modSp mod">
        <pc:chgData name="Simons Hugo" userId="89bb37c8-c7fe-4fe8-bb85-bedc5d2b0a90" providerId="ADAL" clId="{878EF251-0185-4F5F-AF13-273BF219A7BA}" dt="2025-11-17T07:42:08.393" v="1362" actId="1076"/>
        <pc:sldMkLst>
          <pc:docMk/>
          <pc:sldMk cId="1316787702" sldId="259"/>
        </pc:sldMkLst>
        <pc:spChg chg="add mod">
          <ac:chgData name="Simons Hugo" userId="89bb37c8-c7fe-4fe8-bb85-bedc5d2b0a90" providerId="ADAL" clId="{878EF251-0185-4F5F-AF13-273BF219A7BA}" dt="2025-11-17T07:42:08.393" v="1362" actId="1076"/>
          <ac:spMkLst>
            <pc:docMk/>
            <pc:sldMk cId="1316787702" sldId="259"/>
            <ac:spMk id="2" creationId="{A0803201-EBEE-2348-8739-2287EA59B557}"/>
          </ac:spMkLst>
        </pc:spChg>
        <pc:spChg chg="mod">
          <ac:chgData name="Simons Hugo" userId="89bb37c8-c7fe-4fe8-bb85-bedc5d2b0a90" providerId="ADAL" clId="{878EF251-0185-4F5F-AF13-273BF219A7BA}" dt="2025-11-16T17:07:18.175" v="1278" actId="20577"/>
          <ac:spMkLst>
            <pc:docMk/>
            <pc:sldMk cId="1316787702" sldId="259"/>
            <ac:spMk id="6" creationId="{698F0612-62B5-8C73-D2D8-DAFBB761C995}"/>
          </ac:spMkLst>
        </pc:spChg>
        <pc:spChg chg="mod">
          <ac:chgData name="Simons Hugo" userId="89bb37c8-c7fe-4fe8-bb85-bedc5d2b0a90" providerId="ADAL" clId="{878EF251-0185-4F5F-AF13-273BF219A7BA}" dt="2025-11-16T15:16:39.884" v="2" actId="3064"/>
          <ac:spMkLst>
            <pc:docMk/>
            <pc:sldMk cId="1316787702" sldId="259"/>
            <ac:spMk id="7" creationId="{230F7FD7-F9C6-5DD6-F234-B1B2EDBEB2F8}"/>
          </ac:spMkLst>
        </pc:spChg>
        <pc:spChg chg="mod">
          <ac:chgData name="Simons Hugo" userId="89bb37c8-c7fe-4fe8-bb85-bedc5d2b0a90" providerId="ADAL" clId="{878EF251-0185-4F5F-AF13-273BF219A7BA}" dt="2025-11-16T17:06:22.280" v="1228" actId="3064"/>
          <ac:spMkLst>
            <pc:docMk/>
            <pc:sldMk cId="1316787702" sldId="259"/>
            <ac:spMk id="8" creationId="{C2F5C886-8ABD-6916-27E0-28B0F1697D77}"/>
          </ac:spMkLst>
        </pc:spChg>
        <pc:spChg chg="mod">
          <ac:chgData name="Simons Hugo" userId="89bb37c8-c7fe-4fe8-bb85-bedc5d2b0a90" providerId="ADAL" clId="{878EF251-0185-4F5F-AF13-273BF219A7BA}" dt="2025-11-17T07:42:07.190" v="1360" actId="1076"/>
          <ac:spMkLst>
            <pc:docMk/>
            <pc:sldMk cId="1316787702" sldId="259"/>
            <ac:spMk id="15" creationId="{AD190412-CCFD-A8D7-4531-6680C846C17A}"/>
          </ac:spMkLst>
        </pc:spChg>
        <pc:spChg chg="mod">
          <ac:chgData name="Simons Hugo" userId="89bb37c8-c7fe-4fe8-bb85-bedc5d2b0a90" providerId="ADAL" clId="{878EF251-0185-4F5F-AF13-273BF219A7BA}" dt="2025-11-17T07:42:07.190" v="1360" actId="1076"/>
          <ac:spMkLst>
            <pc:docMk/>
            <pc:sldMk cId="1316787702" sldId="259"/>
            <ac:spMk id="18" creationId="{DF60B1FD-EF5E-DE30-40E9-16CCDAEE0F63}"/>
          </ac:spMkLst>
        </pc:spChg>
      </pc:sldChg>
      <pc:sldChg chg="modSp mod">
        <pc:chgData name="Simons Hugo" userId="89bb37c8-c7fe-4fe8-bb85-bedc5d2b0a90" providerId="ADAL" clId="{878EF251-0185-4F5F-AF13-273BF219A7BA}" dt="2025-11-16T16:05:22.840" v="354" actId="20577"/>
        <pc:sldMkLst>
          <pc:docMk/>
          <pc:sldMk cId="554800135" sldId="262"/>
        </pc:sldMkLst>
        <pc:spChg chg="mod">
          <ac:chgData name="Simons Hugo" userId="89bb37c8-c7fe-4fe8-bb85-bedc5d2b0a90" providerId="ADAL" clId="{878EF251-0185-4F5F-AF13-273BF219A7BA}" dt="2025-11-16T16:05:22.840" v="354" actId="20577"/>
          <ac:spMkLst>
            <pc:docMk/>
            <pc:sldMk cId="554800135" sldId="262"/>
            <ac:spMk id="2" creationId="{73C33296-DF87-C41B-11D8-6AD63D8C59BC}"/>
          </ac:spMkLst>
        </pc:spChg>
        <pc:spChg chg="mod">
          <ac:chgData name="Simons Hugo" userId="89bb37c8-c7fe-4fe8-bb85-bedc5d2b0a90" providerId="ADAL" clId="{878EF251-0185-4F5F-AF13-273BF219A7BA}" dt="2025-11-16T16:04:57.368" v="352" actId="3064"/>
          <ac:spMkLst>
            <pc:docMk/>
            <pc:sldMk cId="554800135" sldId="262"/>
            <ac:spMk id="6" creationId="{E90AEA34-AC11-6085-3EDF-5BA2D2659408}"/>
          </ac:spMkLst>
        </pc:spChg>
        <pc:spChg chg="mod">
          <ac:chgData name="Simons Hugo" userId="89bb37c8-c7fe-4fe8-bb85-bedc5d2b0a90" providerId="ADAL" clId="{878EF251-0185-4F5F-AF13-273BF219A7BA}" dt="2025-11-16T16:05:04.296" v="353" actId="20577"/>
          <ac:spMkLst>
            <pc:docMk/>
            <pc:sldMk cId="554800135" sldId="262"/>
            <ac:spMk id="11" creationId="{CCD72E8F-AC25-26A0-0377-6634D01BE158}"/>
          </ac:spMkLst>
        </pc:spChg>
      </pc:sldChg>
      <pc:sldChg chg="modSp del mod">
        <pc:chgData name="Simons Hugo" userId="89bb37c8-c7fe-4fe8-bb85-bedc5d2b0a90" providerId="ADAL" clId="{878EF251-0185-4F5F-AF13-273BF219A7BA}" dt="2025-11-16T15:24:40.129" v="73" actId="47"/>
        <pc:sldMkLst>
          <pc:docMk/>
          <pc:sldMk cId="207765489" sldId="263"/>
        </pc:sldMkLst>
        <pc:spChg chg="mod">
          <ac:chgData name="Simons Hugo" userId="89bb37c8-c7fe-4fe8-bb85-bedc5d2b0a90" providerId="ADAL" clId="{878EF251-0185-4F5F-AF13-273BF219A7BA}" dt="2025-11-16T15:17:00.140" v="5" actId="255"/>
          <ac:spMkLst>
            <pc:docMk/>
            <pc:sldMk cId="207765489" sldId="263"/>
            <ac:spMk id="6" creationId="{F941257B-EE47-325D-4D34-8C29EBD83A7D}"/>
          </ac:spMkLst>
        </pc:spChg>
        <pc:spChg chg="mod">
          <ac:chgData name="Simons Hugo" userId="89bb37c8-c7fe-4fe8-bb85-bedc5d2b0a90" providerId="ADAL" clId="{878EF251-0185-4F5F-AF13-273BF219A7BA}" dt="2025-11-16T15:16:48.297" v="3" actId="3064"/>
          <ac:spMkLst>
            <pc:docMk/>
            <pc:sldMk cId="207765489" sldId="263"/>
            <ac:spMk id="7" creationId="{9660C12D-B6EB-2A1C-D910-14F52A507A9F}"/>
          </ac:spMkLst>
        </pc:spChg>
        <pc:spChg chg="mod">
          <ac:chgData name="Simons Hugo" userId="89bb37c8-c7fe-4fe8-bb85-bedc5d2b0a90" providerId="ADAL" clId="{878EF251-0185-4F5F-AF13-273BF219A7BA}" dt="2025-11-16T15:23:14.729" v="65" actId="5793"/>
          <ac:spMkLst>
            <pc:docMk/>
            <pc:sldMk cId="207765489" sldId="263"/>
            <ac:spMk id="8" creationId="{E165115C-EAD8-6978-27F7-5484DAB393CA}"/>
          </ac:spMkLst>
        </pc:spChg>
      </pc:sldChg>
      <pc:sldChg chg="addSp delSp modSp mod">
        <pc:chgData name="Simons Hugo" userId="89bb37c8-c7fe-4fe8-bb85-bedc5d2b0a90" providerId="ADAL" clId="{878EF251-0185-4F5F-AF13-273BF219A7BA}" dt="2025-11-16T17:08:07.575" v="1331" actId="20577"/>
        <pc:sldMkLst>
          <pc:docMk/>
          <pc:sldMk cId="15005545" sldId="264"/>
        </pc:sldMkLst>
        <pc:spChg chg="add mod">
          <ac:chgData name="Simons Hugo" userId="89bb37c8-c7fe-4fe8-bb85-bedc5d2b0a90" providerId="ADAL" clId="{878EF251-0185-4F5F-AF13-273BF219A7BA}" dt="2025-11-16T17:06:01.264" v="1227" actId="403"/>
          <ac:spMkLst>
            <pc:docMk/>
            <pc:sldMk cId="15005545" sldId="264"/>
            <ac:spMk id="4" creationId="{56A28244-CFBB-0929-A360-1BED25E249D1}"/>
          </ac:spMkLst>
        </pc:spChg>
        <pc:spChg chg="mod">
          <ac:chgData name="Simons Hugo" userId="89bb37c8-c7fe-4fe8-bb85-bedc5d2b0a90" providerId="ADAL" clId="{878EF251-0185-4F5F-AF13-273BF219A7BA}" dt="2025-11-16T17:07:39.735" v="1295" actId="255"/>
          <ac:spMkLst>
            <pc:docMk/>
            <pc:sldMk cId="15005545" sldId="264"/>
            <ac:spMk id="6" creationId="{4A8CE524-42BA-2057-B4F5-9E49F3FAF005}"/>
          </ac:spMkLst>
        </pc:spChg>
        <pc:spChg chg="mod">
          <ac:chgData name="Simons Hugo" userId="89bb37c8-c7fe-4fe8-bb85-bedc5d2b0a90" providerId="ADAL" clId="{878EF251-0185-4F5F-AF13-273BF219A7BA}" dt="2025-11-16T17:08:07.575" v="1331" actId="20577"/>
          <ac:spMkLst>
            <pc:docMk/>
            <pc:sldMk cId="15005545" sldId="264"/>
            <ac:spMk id="7" creationId="{132E0B1E-4207-97A3-5CA1-9B4D4BFCA8E8}"/>
          </ac:spMkLst>
        </pc:spChg>
        <pc:spChg chg="del mod">
          <ac:chgData name="Simons Hugo" userId="89bb37c8-c7fe-4fe8-bb85-bedc5d2b0a90" providerId="ADAL" clId="{878EF251-0185-4F5F-AF13-273BF219A7BA}" dt="2025-11-16T15:23:58.502" v="67" actId="478"/>
          <ac:spMkLst>
            <pc:docMk/>
            <pc:sldMk cId="15005545" sldId="264"/>
            <ac:spMk id="8" creationId="{0CADD170-8D03-7BA3-FD47-D8F3D1AB291F}"/>
          </ac:spMkLst>
        </pc:spChg>
        <pc:picChg chg="mod">
          <ac:chgData name="Simons Hugo" userId="89bb37c8-c7fe-4fe8-bb85-bedc5d2b0a90" providerId="ADAL" clId="{878EF251-0185-4F5F-AF13-273BF219A7BA}" dt="2025-11-16T16:06:10.056" v="355" actId="1076"/>
          <ac:picMkLst>
            <pc:docMk/>
            <pc:sldMk cId="15005545" sldId="264"/>
            <ac:picMk id="3" creationId="{62CA6D35-E9C1-B238-8EC3-9A3FAAD77C62}"/>
          </ac:picMkLst>
        </pc:picChg>
        <pc:picChg chg="mod">
          <ac:chgData name="Simons Hugo" userId="89bb37c8-c7fe-4fe8-bb85-bedc5d2b0a90" providerId="ADAL" clId="{878EF251-0185-4F5F-AF13-273BF219A7BA}" dt="2025-11-16T15:24:26.914" v="72" actId="1076"/>
          <ac:picMkLst>
            <pc:docMk/>
            <pc:sldMk cId="15005545" sldId="264"/>
            <ac:picMk id="2050" creationId="{7F86999D-5ABA-E5F4-76EC-85B4810D2114}"/>
          </ac:picMkLst>
        </pc:picChg>
      </pc:sldChg>
      <pc:sldChg chg="addSp delSp modSp mod">
        <pc:chgData name="Simons Hugo" userId="89bb37c8-c7fe-4fe8-bb85-bedc5d2b0a90" providerId="ADAL" clId="{878EF251-0185-4F5F-AF13-273BF219A7BA}" dt="2025-11-16T17:03:23.620" v="1212" actId="12"/>
        <pc:sldMkLst>
          <pc:docMk/>
          <pc:sldMk cId="2403268136" sldId="266"/>
        </pc:sldMkLst>
        <pc:spChg chg="add mod">
          <ac:chgData name="Simons Hugo" userId="89bb37c8-c7fe-4fe8-bb85-bedc5d2b0a90" providerId="ADAL" clId="{878EF251-0185-4F5F-AF13-273BF219A7BA}" dt="2025-11-16T16:50:11.310" v="1010" actId="113"/>
          <ac:spMkLst>
            <pc:docMk/>
            <pc:sldMk cId="2403268136" sldId="266"/>
            <ac:spMk id="4" creationId="{4074E551-0160-2A1F-E7B5-1568F6D19671}"/>
          </ac:spMkLst>
        </pc:spChg>
        <pc:spChg chg="mod">
          <ac:chgData name="Simons Hugo" userId="89bb37c8-c7fe-4fe8-bb85-bedc5d2b0a90" providerId="ADAL" clId="{878EF251-0185-4F5F-AF13-273BF219A7BA}" dt="2025-11-16T16:09:01.210" v="370" actId="3064"/>
          <ac:spMkLst>
            <pc:docMk/>
            <pc:sldMk cId="2403268136" sldId="266"/>
            <ac:spMk id="6" creationId="{CCD7208B-9774-EA9C-3CED-2B34FA6E6EA7}"/>
          </ac:spMkLst>
        </pc:spChg>
        <pc:spChg chg="mod">
          <ac:chgData name="Simons Hugo" userId="89bb37c8-c7fe-4fe8-bb85-bedc5d2b0a90" providerId="ADAL" clId="{878EF251-0185-4F5F-AF13-273BF219A7BA}" dt="2025-11-16T16:09:01.210" v="370" actId="3064"/>
          <ac:spMkLst>
            <pc:docMk/>
            <pc:sldMk cId="2403268136" sldId="266"/>
            <ac:spMk id="11" creationId="{4EA8DE34-9890-E38F-5F50-319A8E35F135}"/>
          </ac:spMkLst>
        </pc:spChg>
        <pc:spChg chg="mod">
          <ac:chgData name="Simons Hugo" userId="89bb37c8-c7fe-4fe8-bb85-bedc5d2b0a90" providerId="ADAL" clId="{878EF251-0185-4F5F-AF13-273BF219A7BA}" dt="2025-11-16T17:03:23.620" v="1212" actId="12"/>
          <ac:spMkLst>
            <pc:docMk/>
            <pc:sldMk cId="2403268136" sldId="266"/>
            <ac:spMk id="19" creationId="{103992CD-6856-262C-38D9-464A490D2755}"/>
          </ac:spMkLst>
        </pc:spChg>
        <pc:grpChg chg="add mod">
          <ac:chgData name="Simons Hugo" userId="89bb37c8-c7fe-4fe8-bb85-bedc5d2b0a90" providerId="ADAL" clId="{878EF251-0185-4F5F-AF13-273BF219A7BA}" dt="2025-11-16T16:50:53.695" v="1014" actId="164"/>
          <ac:grpSpMkLst>
            <pc:docMk/>
            <pc:sldMk cId="2403268136" sldId="266"/>
            <ac:grpSpMk id="5" creationId="{73764F04-396C-7AD8-3A5E-B9AEF3A6DC97}"/>
          </ac:grpSpMkLst>
        </pc:grpChg>
        <pc:grpChg chg="del">
          <ac:chgData name="Simons Hugo" userId="89bb37c8-c7fe-4fe8-bb85-bedc5d2b0a90" providerId="ADAL" clId="{878EF251-0185-4F5F-AF13-273BF219A7BA}" dt="2025-11-16T16:50:29.354" v="1012" actId="165"/>
          <ac:grpSpMkLst>
            <pc:docMk/>
            <pc:sldMk cId="2403268136" sldId="266"/>
            <ac:grpSpMk id="17" creationId="{A75FE2F3-2A5E-D864-05A8-7D1B73BCE9C7}"/>
          </ac:grpSpMkLst>
        </pc:grpChg>
        <pc:picChg chg="mod topLvl">
          <ac:chgData name="Simons Hugo" userId="89bb37c8-c7fe-4fe8-bb85-bedc5d2b0a90" providerId="ADAL" clId="{878EF251-0185-4F5F-AF13-273BF219A7BA}" dt="2025-11-16T16:50:53.695" v="1014" actId="164"/>
          <ac:picMkLst>
            <pc:docMk/>
            <pc:sldMk cId="2403268136" sldId="266"/>
            <ac:picMk id="12" creationId="{1613FEAF-E94F-5C39-FE1A-B72B0C65EE46}"/>
          </ac:picMkLst>
        </pc:picChg>
        <pc:picChg chg="mod topLvl">
          <ac:chgData name="Simons Hugo" userId="89bb37c8-c7fe-4fe8-bb85-bedc5d2b0a90" providerId="ADAL" clId="{878EF251-0185-4F5F-AF13-273BF219A7BA}" dt="2025-11-16T16:50:53.695" v="1014" actId="164"/>
          <ac:picMkLst>
            <pc:docMk/>
            <pc:sldMk cId="2403268136" sldId="266"/>
            <ac:picMk id="16" creationId="{CC8D5BBC-22A4-C7DD-1D8B-08D21C7751CB}"/>
          </ac:picMkLst>
        </pc:picChg>
      </pc:sldChg>
      <pc:sldChg chg="addSp modSp mod">
        <pc:chgData name="Simons Hugo" userId="89bb37c8-c7fe-4fe8-bb85-bedc5d2b0a90" providerId="ADAL" clId="{878EF251-0185-4F5F-AF13-273BF219A7BA}" dt="2025-11-16T17:02:10.217" v="1176" actId="3064"/>
        <pc:sldMkLst>
          <pc:docMk/>
          <pc:sldMk cId="1232491150" sldId="267"/>
        </pc:sldMkLst>
        <pc:spChg chg="add mod">
          <ac:chgData name="Simons Hugo" userId="89bb37c8-c7fe-4fe8-bb85-bedc5d2b0a90" providerId="ADAL" clId="{878EF251-0185-4F5F-AF13-273BF219A7BA}" dt="2025-11-16T16:47:57.067" v="909" actId="113"/>
          <ac:spMkLst>
            <pc:docMk/>
            <pc:sldMk cId="1232491150" sldId="267"/>
            <ac:spMk id="4" creationId="{01C9D8C9-AA13-9945-AB2D-043858141203}"/>
          </ac:spMkLst>
        </pc:spChg>
        <pc:spChg chg="mod">
          <ac:chgData name="Simons Hugo" userId="89bb37c8-c7fe-4fe8-bb85-bedc5d2b0a90" providerId="ADAL" clId="{878EF251-0185-4F5F-AF13-273BF219A7BA}" dt="2025-11-16T16:09:11.986" v="371" actId="3064"/>
          <ac:spMkLst>
            <pc:docMk/>
            <pc:sldMk cId="1232491150" sldId="267"/>
            <ac:spMk id="6" creationId="{51B0110D-3F86-30D4-E74E-1FAAA174C6E1}"/>
          </ac:spMkLst>
        </pc:spChg>
        <pc:spChg chg="mod">
          <ac:chgData name="Simons Hugo" userId="89bb37c8-c7fe-4fe8-bb85-bedc5d2b0a90" providerId="ADAL" clId="{878EF251-0185-4F5F-AF13-273BF219A7BA}" dt="2025-11-16T16:09:11.986" v="371" actId="3064"/>
          <ac:spMkLst>
            <pc:docMk/>
            <pc:sldMk cId="1232491150" sldId="267"/>
            <ac:spMk id="11" creationId="{6966A11D-7972-9729-41A0-09752E163B69}"/>
          </ac:spMkLst>
        </pc:spChg>
        <pc:spChg chg="mod">
          <ac:chgData name="Simons Hugo" userId="89bb37c8-c7fe-4fe8-bb85-bedc5d2b0a90" providerId="ADAL" clId="{878EF251-0185-4F5F-AF13-273BF219A7BA}" dt="2025-11-16T17:02:10.217" v="1176" actId="3064"/>
          <ac:spMkLst>
            <pc:docMk/>
            <pc:sldMk cId="1232491150" sldId="267"/>
            <ac:spMk id="19" creationId="{6850B47D-D358-61E3-CCA2-4F386E3DBDDE}"/>
          </ac:spMkLst>
        </pc:spChg>
        <pc:picChg chg="mod">
          <ac:chgData name="Simons Hugo" userId="89bb37c8-c7fe-4fe8-bb85-bedc5d2b0a90" providerId="ADAL" clId="{878EF251-0185-4F5F-AF13-273BF219A7BA}" dt="2025-11-16T16:48:25.436" v="912" actId="14100"/>
          <ac:picMkLst>
            <pc:docMk/>
            <pc:sldMk cId="1232491150" sldId="267"/>
            <ac:picMk id="7170" creationId="{B1E76542-49A2-34AD-9A63-2BE3792D1CE9}"/>
          </ac:picMkLst>
        </pc:picChg>
      </pc:sldChg>
      <pc:sldChg chg="modSp mod">
        <pc:chgData name="Simons Hugo" userId="89bb37c8-c7fe-4fe8-bb85-bedc5d2b0a90" providerId="ADAL" clId="{878EF251-0185-4F5F-AF13-273BF219A7BA}" dt="2025-11-16T16:57:15.584" v="1123" actId="20577"/>
        <pc:sldMkLst>
          <pc:docMk/>
          <pc:sldMk cId="2095092951" sldId="268"/>
        </pc:sldMkLst>
        <pc:spChg chg="mod">
          <ac:chgData name="Simons Hugo" userId="89bb37c8-c7fe-4fe8-bb85-bedc5d2b0a90" providerId="ADAL" clId="{878EF251-0185-4F5F-AF13-273BF219A7BA}" dt="2025-11-16T16:09:24.632" v="373" actId="3064"/>
          <ac:spMkLst>
            <pc:docMk/>
            <pc:sldMk cId="2095092951" sldId="268"/>
            <ac:spMk id="5" creationId="{6D038EDE-24B5-4E8E-6F57-4518B26AA067}"/>
          </ac:spMkLst>
        </pc:spChg>
        <pc:spChg chg="mod">
          <ac:chgData name="Simons Hugo" userId="89bb37c8-c7fe-4fe8-bb85-bedc5d2b0a90" providerId="ADAL" clId="{878EF251-0185-4F5F-AF13-273BF219A7BA}" dt="2025-11-16T16:09:24.632" v="373" actId="3064"/>
          <ac:spMkLst>
            <pc:docMk/>
            <pc:sldMk cId="2095092951" sldId="268"/>
            <ac:spMk id="6" creationId="{59589354-B3C0-A779-6380-AB02B37F3E57}"/>
          </ac:spMkLst>
        </pc:spChg>
        <pc:spChg chg="mod">
          <ac:chgData name="Simons Hugo" userId="89bb37c8-c7fe-4fe8-bb85-bedc5d2b0a90" providerId="ADAL" clId="{878EF251-0185-4F5F-AF13-273BF219A7BA}" dt="2025-11-16T16:09:24.632" v="373" actId="3064"/>
          <ac:spMkLst>
            <pc:docMk/>
            <pc:sldMk cId="2095092951" sldId="268"/>
            <ac:spMk id="11" creationId="{A7A6D3BC-8E2D-5688-CCFE-613EF997D5C7}"/>
          </ac:spMkLst>
        </pc:spChg>
        <pc:spChg chg="mod">
          <ac:chgData name="Simons Hugo" userId="89bb37c8-c7fe-4fe8-bb85-bedc5d2b0a90" providerId="ADAL" clId="{878EF251-0185-4F5F-AF13-273BF219A7BA}" dt="2025-11-16T16:57:15.584" v="1123" actId="20577"/>
          <ac:spMkLst>
            <pc:docMk/>
            <pc:sldMk cId="2095092951" sldId="268"/>
            <ac:spMk id="19" creationId="{01BBF847-8C8E-0FED-B4AD-D2A05684988E}"/>
          </ac:spMkLst>
        </pc:spChg>
        <pc:picChg chg="mod">
          <ac:chgData name="Simons Hugo" userId="89bb37c8-c7fe-4fe8-bb85-bedc5d2b0a90" providerId="ADAL" clId="{878EF251-0185-4F5F-AF13-273BF219A7BA}" dt="2025-11-16T16:14:07.493" v="462" actId="14100"/>
          <ac:picMkLst>
            <pc:docMk/>
            <pc:sldMk cId="2095092951" sldId="268"/>
            <ac:picMk id="8194" creationId="{276A622D-9260-6A58-15F7-723AE61C14E2}"/>
          </ac:picMkLst>
        </pc:picChg>
      </pc:sldChg>
      <pc:sldChg chg="modSp mod">
        <pc:chgData name="Simons Hugo" userId="89bb37c8-c7fe-4fe8-bb85-bedc5d2b0a90" providerId="ADAL" clId="{878EF251-0185-4F5F-AF13-273BF219A7BA}" dt="2025-11-16T17:23:13.459" v="1336" actId="20577"/>
        <pc:sldMkLst>
          <pc:docMk/>
          <pc:sldMk cId="8492563" sldId="270"/>
        </pc:sldMkLst>
        <pc:spChg chg="mod">
          <ac:chgData name="Simons Hugo" userId="89bb37c8-c7fe-4fe8-bb85-bedc5d2b0a90" providerId="ADAL" clId="{878EF251-0185-4F5F-AF13-273BF219A7BA}" dt="2025-11-16T17:23:13.459" v="1336" actId="20577"/>
          <ac:spMkLst>
            <pc:docMk/>
            <pc:sldMk cId="8492563" sldId="270"/>
            <ac:spMk id="3" creationId="{3352E34B-D4AB-E903-C896-9D66B024586C}"/>
          </ac:spMkLst>
        </pc:spChg>
        <pc:spChg chg="mod">
          <ac:chgData name="Simons Hugo" userId="89bb37c8-c7fe-4fe8-bb85-bedc5d2b0a90" providerId="ADAL" clId="{878EF251-0185-4F5F-AF13-273BF219A7BA}" dt="2025-11-16T16:10:40.849" v="380" actId="3064"/>
          <ac:spMkLst>
            <pc:docMk/>
            <pc:sldMk cId="8492563" sldId="270"/>
            <ac:spMk id="6" creationId="{DE963A1A-89A2-838D-AB16-AFFAB259AE3C}"/>
          </ac:spMkLst>
        </pc:spChg>
        <pc:spChg chg="mod">
          <ac:chgData name="Simons Hugo" userId="89bb37c8-c7fe-4fe8-bb85-bedc5d2b0a90" providerId="ADAL" clId="{878EF251-0185-4F5F-AF13-273BF219A7BA}" dt="2025-11-16T17:01:55.881" v="1175" actId="6549"/>
          <ac:spMkLst>
            <pc:docMk/>
            <pc:sldMk cId="8492563" sldId="270"/>
            <ac:spMk id="8" creationId="{36D2F795-73A4-768E-47CD-E07D33F64DCD}"/>
          </ac:spMkLst>
        </pc:spChg>
        <pc:spChg chg="mod">
          <ac:chgData name="Simons Hugo" userId="89bb37c8-c7fe-4fe8-bb85-bedc5d2b0a90" providerId="ADAL" clId="{878EF251-0185-4F5F-AF13-273BF219A7BA}" dt="2025-11-16T17:15:54.249" v="1334" actId="20577"/>
          <ac:spMkLst>
            <pc:docMk/>
            <pc:sldMk cId="8492563" sldId="270"/>
            <ac:spMk id="15" creationId="{52C9C0BA-3E8D-8C45-C98E-D155E9C77027}"/>
          </ac:spMkLst>
        </pc:spChg>
      </pc:sldChg>
      <pc:sldChg chg="modSp mod">
        <pc:chgData name="Simons Hugo" userId="89bb37c8-c7fe-4fe8-bb85-bedc5d2b0a90" providerId="ADAL" clId="{878EF251-0185-4F5F-AF13-273BF219A7BA}" dt="2025-11-16T16:59:30.791" v="1169" actId="255"/>
        <pc:sldMkLst>
          <pc:docMk/>
          <pc:sldMk cId="3945788693" sldId="271"/>
        </pc:sldMkLst>
        <pc:spChg chg="mod">
          <ac:chgData name="Simons Hugo" userId="89bb37c8-c7fe-4fe8-bb85-bedc5d2b0a90" providerId="ADAL" clId="{878EF251-0185-4F5F-AF13-273BF219A7BA}" dt="2025-11-16T16:59:30.791" v="1169" actId="255"/>
          <ac:spMkLst>
            <pc:docMk/>
            <pc:sldMk cId="3945788693" sldId="271"/>
            <ac:spMk id="6" creationId="{3970ADA4-123A-4DA0-958A-AE8EBF64FC1B}"/>
          </ac:spMkLst>
        </pc:spChg>
        <pc:spChg chg="mod">
          <ac:chgData name="Simons Hugo" userId="89bb37c8-c7fe-4fe8-bb85-bedc5d2b0a90" providerId="ADAL" clId="{878EF251-0185-4F5F-AF13-273BF219A7BA}" dt="2025-11-16T16:58:14.091" v="1132" actId="20577"/>
          <ac:spMkLst>
            <pc:docMk/>
            <pc:sldMk cId="3945788693" sldId="271"/>
            <ac:spMk id="8" creationId="{AE95707D-F97C-FD3E-903E-F1174BF9AD34}"/>
          </ac:spMkLst>
        </pc:spChg>
      </pc:sldChg>
      <pc:sldChg chg="modSp mod">
        <pc:chgData name="Simons Hugo" userId="89bb37c8-c7fe-4fe8-bb85-bedc5d2b0a90" providerId="ADAL" clId="{878EF251-0185-4F5F-AF13-273BF219A7BA}" dt="2025-11-16T17:01:16.206" v="1172" actId="3064"/>
        <pc:sldMkLst>
          <pc:docMk/>
          <pc:sldMk cId="1046904460" sldId="272"/>
        </pc:sldMkLst>
        <pc:spChg chg="mod">
          <ac:chgData name="Simons Hugo" userId="89bb37c8-c7fe-4fe8-bb85-bedc5d2b0a90" providerId="ADAL" clId="{878EF251-0185-4F5F-AF13-273BF219A7BA}" dt="2025-11-16T16:32:13.688" v="791" actId="3064"/>
          <ac:spMkLst>
            <pc:docMk/>
            <pc:sldMk cId="1046904460" sldId="272"/>
            <ac:spMk id="3" creationId="{7207243C-C99C-DB43-8C5C-0FD3B2AE8369}"/>
          </ac:spMkLst>
        </pc:spChg>
        <pc:spChg chg="mod">
          <ac:chgData name="Simons Hugo" userId="89bb37c8-c7fe-4fe8-bb85-bedc5d2b0a90" providerId="ADAL" clId="{878EF251-0185-4F5F-AF13-273BF219A7BA}" dt="2025-11-16T16:35:01.565" v="829" actId="5793"/>
          <ac:spMkLst>
            <pc:docMk/>
            <pc:sldMk cId="1046904460" sldId="272"/>
            <ac:spMk id="6" creationId="{F28592D3-87A4-99E6-C000-553B503C2D40}"/>
          </ac:spMkLst>
        </pc:spChg>
        <pc:spChg chg="mod">
          <ac:chgData name="Simons Hugo" userId="89bb37c8-c7fe-4fe8-bb85-bedc5d2b0a90" providerId="ADAL" clId="{878EF251-0185-4F5F-AF13-273BF219A7BA}" dt="2025-11-16T16:32:13.688" v="791" actId="3064"/>
          <ac:spMkLst>
            <pc:docMk/>
            <pc:sldMk cId="1046904460" sldId="272"/>
            <ac:spMk id="7" creationId="{3B8281ED-9141-7A4D-3DEF-3AC9B4E2C0BE}"/>
          </ac:spMkLst>
        </pc:spChg>
        <pc:spChg chg="mod">
          <ac:chgData name="Simons Hugo" userId="89bb37c8-c7fe-4fe8-bb85-bedc5d2b0a90" providerId="ADAL" clId="{878EF251-0185-4F5F-AF13-273BF219A7BA}" dt="2025-11-16T17:01:16.206" v="1172" actId="3064"/>
          <ac:spMkLst>
            <pc:docMk/>
            <pc:sldMk cId="1046904460" sldId="272"/>
            <ac:spMk id="8" creationId="{FCE8C5BB-7E14-F94E-C83E-9AE57FAD626E}"/>
          </ac:spMkLst>
        </pc:spChg>
      </pc:sldChg>
      <pc:sldChg chg="modSp mod">
        <pc:chgData name="Simons Hugo" userId="89bb37c8-c7fe-4fe8-bb85-bedc5d2b0a90" providerId="ADAL" clId="{878EF251-0185-4F5F-AF13-273BF219A7BA}" dt="2025-11-16T16:02:59.959" v="335" actId="3064"/>
        <pc:sldMkLst>
          <pc:docMk/>
          <pc:sldMk cId="2122255367" sldId="273"/>
        </pc:sldMkLst>
        <pc:spChg chg="mod">
          <ac:chgData name="Simons Hugo" userId="89bb37c8-c7fe-4fe8-bb85-bedc5d2b0a90" providerId="ADAL" clId="{878EF251-0185-4F5F-AF13-273BF219A7BA}" dt="2025-11-16T16:02:59.959" v="335" actId="3064"/>
          <ac:spMkLst>
            <pc:docMk/>
            <pc:sldMk cId="2122255367" sldId="273"/>
            <ac:spMk id="4" creationId="{0CD9A59B-86E1-B2D2-7C45-70627A52F754}"/>
          </ac:spMkLst>
        </pc:spChg>
        <pc:spChg chg="mod">
          <ac:chgData name="Simons Hugo" userId="89bb37c8-c7fe-4fe8-bb85-bedc5d2b0a90" providerId="ADAL" clId="{878EF251-0185-4F5F-AF13-273BF219A7BA}" dt="2025-11-16T15:26:14.283" v="79" actId="3064"/>
          <ac:spMkLst>
            <pc:docMk/>
            <pc:sldMk cId="2122255367" sldId="273"/>
            <ac:spMk id="6" creationId="{C68D5D41-79AB-BC6F-9A12-ACD2A7D072ED}"/>
          </ac:spMkLst>
        </pc:spChg>
        <pc:spChg chg="mod">
          <ac:chgData name="Simons Hugo" userId="89bb37c8-c7fe-4fe8-bb85-bedc5d2b0a90" providerId="ADAL" clId="{878EF251-0185-4F5F-AF13-273BF219A7BA}" dt="2025-11-16T15:26:14.283" v="79" actId="3064"/>
          <ac:spMkLst>
            <pc:docMk/>
            <pc:sldMk cId="2122255367" sldId="273"/>
            <ac:spMk id="7" creationId="{E53A4C6B-0F5D-222A-ED33-A18D87092ED7}"/>
          </ac:spMkLst>
        </pc:spChg>
        <pc:spChg chg="mod">
          <ac:chgData name="Simons Hugo" userId="89bb37c8-c7fe-4fe8-bb85-bedc5d2b0a90" providerId="ADAL" clId="{878EF251-0185-4F5F-AF13-273BF219A7BA}" dt="2025-11-16T15:26:14.283" v="79" actId="3064"/>
          <ac:spMkLst>
            <pc:docMk/>
            <pc:sldMk cId="2122255367" sldId="273"/>
            <ac:spMk id="10" creationId="{5B75EE2A-EA0E-F173-F244-870D2A808E70}"/>
          </ac:spMkLst>
        </pc:spChg>
      </pc:sldChg>
      <pc:sldChg chg="modSp mod modTransition">
        <pc:chgData name="Simons Hugo" userId="89bb37c8-c7fe-4fe8-bb85-bedc5d2b0a90" providerId="ADAL" clId="{878EF251-0185-4F5F-AF13-273BF219A7BA}" dt="2025-11-16T19:42:19.272" v="1351" actId="20577"/>
        <pc:sldMkLst>
          <pc:docMk/>
          <pc:sldMk cId="985907793" sldId="276"/>
        </pc:sldMkLst>
        <pc:spChg chg="mod">
          <ac:chgData name="Simons Hugo" userId="89bb37c8-c7fe-4fe8-bb85-bedc5d2b0a90" providerId="ADAL" clId="{878EF251-0185-4F5F-AF13-273BF219A7BA}" dt="2025-11-16T16:02:52.445" v="334" actId="3064"/>
          <ac:spMkLst>
            <pc:docMk/>
            <pc:sldMk cId="985907793" sldId="276"/>
            <ac:spMk id="4" creationId="{4A1BEFAA-F587-1868-0B02-616801590586}"/>
          </ac:spMkLst>
        </pc:spChg>
        <pc:spChg chg="mod">
          <ac:chgData name="Simons Hugo" userId="89bb37c8-c7fe-4fe8-bb85-bedc5d2b0a90" providerId="ADAL" clId="{878EF251-0185-4F5F-AF13-273BF219A7BA}" dt="2025-11-16T19:42:19.272" v="1351" actId="20577"/>
          <ac:spMkLst>
            <pc:docMk/>
            <pc:sldMk cId="985907793" sldId="276"/>
            <ac:spMk id="6" creationId="{FDBC1B50-C128-9603-0FB9-6E0AC3E8B3CA}"/>
          </ac:spMkLst>
        </pc:spChg>
        <pc:spChg chg="mod">
          <ac:chgData name="Simons Hugo" userId="89bb37c8-c7fe-4fe8-bb85-bedc5d2b0a90" providerId="ADAL" clId="{878EF251-0185-4F5F-AF13-273BF219A7BA}" dt="2025-11-16T15:26:22.387" v="81" actId="3064"/>
          <ac:spMkLst>
            <pc:docMk/>
            <pc:sldMk cId="985907793" sldId="276"/>
            <ac:spMk id="7" creationId="{0958D9D8-EBFC-8C22-88E3-C75FB003978D}"/>
          </ac:spMkLst>
        </pc:spChg>
      </pc:sldChg>
      <pc:sldChg chg="modSp mod">
        <pc:chgData name="Simons Hugo" userId="89bb37c8-c7fe-4fe8-bb85-bedc5d2b0a90" providerId="ADAL" clId="{878EF251-0185-4F5F-AF13-273BF219A7BA}" dt="2025-11-16T16:07:18.139" v="360" actId="1036"/>
        <pc:sldMkLst>
          <pc:docMk/>
          <pc:sldMk cId="2498643447" sldId="277"/>
        </pc:sldMkLst>
        <pc:spChg chg="mod">
          <ac:chgData name="Simons Hugo" userId="89bb37c8-c7fe-4fe8-bb85-bedc5d2b0a90" providerId="ADAL" clId="{878EF251-0185-4F5F-AF13-273BF219A7BA}" dt="2025-11-16T16:02:44.141" v="333" actId="3064"/>
          <ac:spMkLst>
            <pc:docMk/>
            <pc:sldMk cId="2498643447" sldId="277"/>
            <ac:spMk id="4" creationId="{31781CC8-5589-0330-400B-E9F12DB6AFE1}"/>
          </ac:spMkLst>
        </pc:spChg>
        <pc:spChg chg="mod">
          <ac:chgData name="Simons Hugo" userId="89bb37c8-c7fe-4fe8-bb85-bedc5d2b0a90" providerId="ADAL" clId="{878EF251-0185-4F5F-AF13-273BF219A7BA}" dt="2025-11-16T16:02:04.377" v="329" actId="3064"/>
          <ac:spMkLst>
            <pc:docMk/>
            <pc:sldMk cId="2498643447" sldId="277"/>
            <ac:spMk id="6" creationId="{D51414F6-2E8C-28DF-15D4-CED8FA537323}"/>
          </ac:spMkLst>
        </pc:spChg>
        <pc:spChg chg="mod">
          <ac:chgData name="Simons Hugo" userId="89bb37c8-c7fe-4fe8-bb85-bedc5d2b0a90" providerId="ADAL" clId="{878EF251-0185-4F5F-AF13-273BF219A7BA}" dt="2025-11-16T16:02:22.738" v="330" actId="3064"/>
          <ac:spMkLst>
            <pc:docMk/>
            <pc:sldMk cId="2498643447" sldId="277"/>
            <ac:spMk id="7" creationId="{E527BA3E-77F4-64AF-2795-3AB7E0460312}"/>
          </ac:spMkLst>
        </pc:spChg>
        <pc:spChg chg="mod">
          <ac:chgData name="Simons Hugo" userId="89bb37c8-c7fe-4fe8-bb85-bedc5d2b0a90" providerId="ADAL" clId="{878EF251-0185-4F5F-AF13-273BF219A7BA}" dt="2025-11-16T16:07:18.139" v="360" actId="1036"/>
          <ac:spMkLst>
            <pc:docMk/>
            <pc:sldMk cId="2498643447" sldId="277"/>
            <ac:spMk id="10" creationId="{C0313A03-9593-6B03-4867-51B8A8BC8E36}"/>
          </ac:spMkLst>
        </pc:spChg>
      </pc:sldChg>
      <pc:sldChg chg="modSp mod">
        <pc:chgData name="Simons Hugo" userId="89bb37c8-c7fe-4fe8-bb85-bedc5d2b0a90" providerId="ADAL" clId="{878EF251-0185-4F5F-AF13-273BF219A7BA}" dt="2025-11-16T16:07:14.906" v="359" actId="1036"/>
        <pc:sldMkLst>
          <pc:docMk/>
          <pc:sldMk cId="2636855423" sldId="278"/>
        </pc:sldMkLst>
        <pc:spChg chg="mod">
          <ac:chgData name="Simons Hugo" userId="89bb37c8-c7fe-4fe8-bb85-bedc5d2b0a90" providerId="ADAL" clId="{878EF251-0185-4F5F-AF13-273BF219A7BA}" dt="2025-11-16T16:02:33.987" v="332" actId="3064"/>
          <ac:spMkLst>
            <pc:docMk/>
            <pc:sldMk cId="2636855423" sldId="278"/>
            <ac:spMk id="4" creationId="{6C1CA5B9-3238-F9BA-BF6A-291760EC9097}"/>
          </ac:spMkLst>
        </pc:spChg>
        <pc:spChg chg="mod">
          <ac:chgData name="Simons Hugo" userId="89bb37c8-c7fe-4fe8-bb85-bedc5d2b0a90" providerId="ADAL" clId="{878EF251-0185-4F5F-AF13-273BF219A7BA}" dt="2025-11-16T16:02:29.485" v="331" actId="3064"/>
          <ac:spMkLst>
            <pc:docMk/>
            <pc:sldMk cId="2636855423" sldId="278"/>
            <ac:spMk id="6" creationId="{0E7CAD20-D1F4-FA88-4B52-17947D19E13B}"/>
          </ac:spMkLst>
        </pc:spChg>
        <pc:spChg chg="mod">
          <ac:chgData name="Simons Hugo" userId="89bb37c8-c7fe-4fe8-bb85-bedc5d2b0a90" providerId="ADAL" clId="{878EF251-0185-4F5F-AF13-273BF219A7BA}" dt="2025-11-16T16:02:29.485" v="331" actId="3064"/>
          <ac:spMkLst>
            <pc:docMk/>
            <pc:sldMk cId="2636855423" sldId="278"/>
            <ac:spMk id="7" creationId="{FFDAEF4F-3B6E-ED0E-B8E0-B207C700DF07}"/>
          </ac:spMkLst>
        </pc:spChg>
        <pc:spChg chg="mod">
          <ac:chgData name="Simons Hugo" userId="89bb37c8-c7fe-4fe8-bb85-bedc5d2b0a90" providerId="ADAL" clId="{878EF251-0185-4F5F-AF13-273BF219A7BA}" dt="2025-11-16T16:07:14.906" v="359" actId="1036"/>
          <ac:spMkLst>
            <pc:docMk/>
            <pc:sldMk cId="2636855423" sldId="278"/>
            <ac:spMk id="10" creationId="{2579BC9B-C552-3B75-A285-4432B6304720}"/>
          </ac:spMkLst>
        </pc:spChg>
      </pc:sldChg>
      <pc:sldChg chg="modSp mod">
        <pc:chgData name="Simons Hugo" userId="89bb37c8-c7fe-4fe8-bb85-bedc5d2b0a90" providerId="ADAL" clId="{878EF251-0185-4F5F-AF13-273BF219A7BA}" dt="2025-11-16T19:42:10.152" v="1337" actId="20577"/>
        <pc:sldMkLst>
          <pc:docMk/>
          <pc:sldMk cId="889882540" sldId="280"/>
        </pc:sldMkLst>
        <pc:spChg chg="mod">
          <ac:chgData name="Simons Hugo" userId="89bb37c8-c7fe-4fe8-bb85-bedc5d2b0a90" providerId="ADAL" clId="{878EF251-0185-4F5F-AF13-273BF219A7BA}" dt="2025-11-16T16:03:24.739" v="337" actId="3064"/>
          <ac:spMkLst>
            <pc:docMk/>
            <pc:sldMk cId="889882540" sldId="280"/>
            <ac:spMk id="4" creationId="{8E257E31-6B79-67A9-D4EC-750C68523485}"/>
          </ac:spMkLst>
        </pc:spChg>
        <pc:spChg chg="mod">
          <ac:chgData name="Simons Hugo" userId="89bb37c8-c7fe-4fe8-bb85-bedc5d2b0a90" providerId="ADAL" clId="{878EF251-0185-4F5F-AF13-273BF219A7BA}" dt="2025-11-16T19:42:10.152" v="1337" actId="20577"/>
          <ac:spMkLst>
            <pc:docMk/>
            <pc:sldMk cId="889882540" sldId="280"/>
            <ac:spMk id="6" creationId="{E6D336B9-85B2-BC7E-4A9C-0EB913FB3E15}"/>
          </ac:spMkLst>
        </pc:spChg>
        <pc:spChg chg="mod">
          <ac:chgData name="Simons Hugo" userId="89bb37c8-c7fe-4fe8-bb85-bedc5d2b0a90" providerId="ADAL" clId="{878EF251-0185-4F5F-AF13-273BF219A7BA}" dt="2025-11-16T16:03:24.739" v="337" actId="3064"/>
          <ac:spMkLst>
            <pc:docMk/>
            <pc:sldMk cId="889882540" sldId="280"/>
            <ac:spMk id="7" creationId="{3FFB22A3-F782-3AA4-4783-81AE6A43D25D}"/>
          </ac:spMkLst>
        </pc:spChg>
      </pc:sldChg>
      <pc:sldChg chg="modSp mod">
        <pc:chgData name="Simons Hugo" userId="89bb37c8-c7fe-4fe8-bb85-bedc5d2b0a90" providerId="ADAL" clId="{878EF251-0185-4F5F-AF13-273BF219A7BA}" dt="2025-11-16T16:04:07.754" v="344" actId="255"/>
        <pc:sldMkLst>
          <pc:docMk/>
          <pc:sldMk cId="1511005542" sldId="281"/>
        </pc:sldMkLst>
        <pc:spChg chg="mod">
          <ac:chgData name="Simons Hugo" userId="89bb37c8-c7fe-4fe8-bb85-bedc5d2b0a90" providerId="ADAL" clId="{878EF251-0185-4F5F-AF13-273BF219A7BA}" dt="2025-11-16T16:03:59.588" v="342" actId="3064"/>
          <ac:spMkLst>
            <pc:docMk/>
            <pc:sldMk cId="1511005542" sldId="281"/>
            <ac:spMk id="4" creationId="{C625500E-7A61-58ED-885F-A564A2BC1238}"/>
          </ac:spMkLst>
        </pc:spChg>
        <pc:spChg chg="mod">
          <ac:chgData name="Simons Hugo" userId="89bb37c8-c7fe-4fe8-bb85-bedc5d2b0a90" providerId="ADAL" clId="{878EF251-0185-4F5F-AF13-273BF219A7BA}" dt="2025-11-16T16:04:07.754" v="344" actId="255"/>
          <ac:spMkLst>
            <pc:docMk/>
            <pc:sldMk cId="1511005542" sldId="281"/>
            <ac:spMk id="6" creationId="{9955CBCD-127D-B50A-4A17-7384BA2B5446}"/>
          </ac:spMkLst>
        </pc:spChg>
        <pc:spChg chg="mod">
          <ac:chgData name="Simons Hugo" userId="89bb37c8-c7fe-4fe8-bb85-bedc5d2b0a90" providerId="ADAL" clId="{878EF251-0185-4F5F-AF13-273BF219A7BA}" dt="2025-11-16T16:03:59.588" v="342" actId="3064"/>
          <ac:spMkLst>
            <pc:docMk/>
            <pc:sldMk cId="1511005542" sldId="281"/>
            <ac:spMk id="7" creationId="{AA06CCD6-72B5-EF7C-DF03-45162F831F7A}"/>
          </ac:spMkLst>
        </pc:spChg>
      </pc:sldChg>
      <pc:sldChg chg="addSp delSp modSp add mod ord">
        <pc:chgData name="Simons Hugo" userId="89bb37c8-c7fe-4fe8-bb85-bedc5d2b0a90" providerId="ADAL" clId="{878EF251-0185-4F5F-AF13-273BF219A7BA}" dt="2025-11-16T17:00:46.291" v="1171"/>
        <pc:sldMkLst>
          <pc:docMk/>
          <pc:sldMk cId="578033795" sldId="282"/>
        </pc:sldMkLst>
        <pc:spChg chg="del">
          <ac:chgData name="Simons Hugo" userId="89bb37c8-c7fe-4fe8-bb85-bedc5d2b0a90" providerId="ADAL" clId="{878EF251-0185-4F5F-AF13-273BF219A7BA}" dt="2025-11-16T15:50:15.214" v="182" actId="478"/>
          <ac:spMkLst>
            <pc:docMk/>
            <pc:sldMk cId="578033795" sldId="282"/>
            <ac:spMk id="4" creationId="{E432C6DC-0180-EE77-73B3-7E11FDFA3525}"/>
          </ac:spMkLst>
        </pc:spChg>
        <pc:spChg chg="mod">
          <ac:chgData name="Simons Hugo" userId="89bb37c8-c7fe-4fe8-bb85-bedc5d2b0a90" providerId="ADAL" clId="{878EF251-0185-4F5F-AF13-273BF219A7BA}" dt="2025-11-16T16:03:13.032" v="336" actId="3064"/>
          <ac:spMkLst>
            <pc:docMk/>
            <pc:sldMk cId="578033795" sldId="282"/>
            <ac:spMk id="6" creationId="{70A9601C-FBC2-C2EA-B18D-64C127E8BF02}"/>
          </ac:spMkLst>
        </pc:spChg>
        <pc:spChg chg="mod">
          <ac:chgData name="Simons Hugo" userId="89bb37c8-c7fe-4fe8-bb85-bedc5d2b0a90" providerId="ADAL" clId="{878EF251-0185-4F5F-AF13-273BF219A7BA}" dt="2025-11-16T16:03:13.032" v="336" actId="3064"/>
          <ac:spMkLst>
            <pc:docMk/>
            <pc:sldMk cId="578033795" sldId="282"/>
            <ac:spMk id="7" creationId="{4E6C1DC1-E97B-F0F2-EB82-8C16E5EAEC70}"/>
          </ac:spMkLst>
        </pc:spChg>
        <pc:spChg chg="mod">
          <ac:chgData name="Simons Hugo" userId="89bb37c8-c7fe-4fe8-bb85-bedc5d2b0a90" providerId="ADAL" clId="{878EF251-0185-4F5F-AF13-273BF219A7BA}" dt="2025-11-16T16:07:06.312" v="358" actId="1036"/>
          <ac:spMkLst>
            <pc:docMk/>
            <pc:sldMk cId="578033795" sldId="282"/>
            <ac:spMk id="10" creationId="{60D17178-285A-6F9B-1DA7-89A3E7B90E8A}"/>
          </ac:spMkLst>
        </pc:spChg>
        <pc:spChg chg="add del mod">
          <ac:chgData name="Simons Hugo" userId="89bb37c8-c7fe-4fe8-bb85-bedc5d2b0a90" providerId="ADAL" clId="{878EF251-0185-4F5F-AF13-273BF219A7BA}" dt="2025-11-16T15:56:55.793" v="191" actId="478"/>
          <ac:spMkLst>
            <pc:docMk/>
            <pc:sldMk cId="578033795" sldId="282"/>
            <ac:spMk id="11" creationId="{B24C5513-2316-030B-A665-A15F49A0569F}"/>
          </ac:spMkLst>
        </pc:spChg>
        <pc:spChg chg="add mod">
          <ac:chgData name="Simons Hugo" userId="89bb37c8-c7fe-4fe8-bb85-bedc5d2b0a90" providerId="ADAL" clId="{878EF251-0185-4F5F-AF13-273BF219A7BA}" dt="2025-11-16T15:57:33.731" v="197" actId="12789"/>
          <ac:spMkLst>
            <pc:docMk/>
            <pc:sldMk cId="578033795" sldId="282"/>
            <ac:spMk id="12" creationId="{C82E6340-9DEC-F44D-8C85-A9119DDD4DBF}"/>
          </ac:spMkLst>
        </pc:spChg>
        <pc:spChg chg="mod">
          <ac:chgData name="Simons Hugo" userId="89bb37c8-c7fe-4fe8-bb85-bedc5d2b0a90" providerId="ADAL" clId="{878EF251-0185-4F5F-AF13-273BF219A7BA}" dt="2025-11-16T16:00:48.963" v="328" actId="20577"/>
          <ac:spMkLst>
            <pc:docMk/>
            <pc:sldMk cId="578033795" sldId="282"/>
            <ac:spMk id="15" creationId="{0C289F98-1955-561C-4B86-A6E331197846}"/>
          </ac:spMkLst>
        </pc:spChg>
        <pc:graphicFrameChg chg="del">
          <ac:chgData name="Simons Hugo" userId="89bb37c8-c7fe-4fe8-bb85-bedc5d2b0a90" providerId="ADAL" clId="{878EF251-0185-4F5F-AF13-273BF219A7BA}" dt="2025-11-16T15:50:19.422" v="184" actId="478"/>
          <ac:graphicFrameMkLst>
            <pc:docMk/>
            <pc:sldMk cId="578033795" sldId="282"/>
            <ac:graphicFrameMk id="3" creationId="{8F7527A9-DF3F-37A1-A6F9-1BC92CC85E10}"/>
          </ac:graphicFrameMkLst>
        </pc:graphicFrameChg>
        <pc:picChg chg="add mod modCrop">
          <ac:chgData name="Simons Hugo" userId="89bb37c8-c7fe-4fe8-bb85-bedc5d2b0a90" providerId="ADAL" clId="{878EF251-0185-4F5F-AF13-273BF219A7BA}" dt="2025-11-16T15:50:17.437" v="183" actId="1076"/>
          <ac:picMkLst>
            <pc:docMk/>
            <pc:sldMk cId="578033795" sldId="282"/>
            <ac:picMk id="8" creationId="{6482496C-EB8F-E070-6FC7-DE03F34677D2}"/>
          </ac:picMkLst>
        </pc:picChg>
        <pc:picChg chg="add mod ord">
          <ac:chgData name="Simons Hugo" userId="89bb37c8-c7fe-4fe8-bb85-bedc5d2b0a90" providerId="ADAL" clId="{878EF251-0185-4F5F-AF13-273BF219A7BA}" dt="2025-11-16T15:57:33.731" v="197" actId="12789"/>
          <ac:picMkLst>
            <pc:docMk/>
            <pc:sldMk cId="578033795" sldId="282"/>
            <ac:picMk id="9" creationId="{37A0ED35-FC8B-C6B3-9AE1-F9D1A7C50C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B0D23-CE3F-4959-BCE5-FF9A49151093}" type="datetimeFigureOut">
              <a:rPr lang="fr-BE" smtClean="0"/>
              <a:t>17-11-25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E2EDFA-8069-45A2-9609-EA7E936E1817}" type="slidenum">
              <a:rPr lang="fr-BE" smtClean="0"/>
              <a:t>‹N°›</a:t>
            </a:fld>
            <a:endParaRPr lang="fr-BE"/>
          </a:p>
        </p:txBody>
      </p:sp>
    </p:spTree>
    <p:extLst>
      <p:ext uri="{BB962C8B-B14F-4D97-AF65-F5344CB8AC3E}">
        <p14:creationId xmlns:p14="http://schemas.microsoft.com/office/powerpoint/2010/main" val="3163060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97B21-AD81-D37F-FBD6-626FF9DE4C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3A5CF3-63BC-C17E-57F5-5FAE1A0C18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8A20011-E996-2C7B-8949-9CFFD784BCF7}"/>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7060C622-8AF3-5FFC-F6F8-DCAE1533EB80}"/>
              </a:ext>
            </a:extLst>
          </p:cNvPr>
          <p:cNvSpPr>
            <a:spLocks noGrp="1"/>
          </p:cNvSpPr>
          <p:nvPr>
            <p:ph type="sldNum" sz="quarter" idx="5"/>
          </p:nvPr>
        </p:nvSpPr>
        <p:spPr/>
        <p:txBody>
          <a:bodyPr/>
          <a:lstStyle/>
          <a:p>
            <a:fld id="{DAE2EDFA-8069-45A2-9609-EA7E936E1817}" type="slidenum">
              <a:rPr lang="fr-BE" smtClean="0"/>
              <a:t>2</a:t>
            </a:fld>
            <a:endParaRPr lang="fr-BE"/>
          </a:p>
        </p:txBody>
      </p:sp>
    </p:spTree>
    <p:extLst>
      <p:ext uri="{BB962C8B-B14F-4D97-AF65-F5344CB8AC3E}">
        <p14:creationId xmlns:p14="http://schemas.microsoft.com/office/powerpoint/2010/main" val="2033892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68E0E-7370-86AA-6560-81A6A375C8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7762F9-357E-2F3E-1612-1E67F0D254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A5CB21-0552-E8BF-9558-176AF88883F2}"/>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3D4A18C1-EBC6-C3E1-FB31-BDF95F419608}"/>
              </a:ext>
            </a:extLst>
          </p:cNvPr>
          <p:cNvSpPr>
            <a:spLocks noGrp="1"/>
          </p:cNvSpPr>
          <p:nvPr>
            <p:ph type="sldNum" sz="quarter" idx="5"/>
          </p:nvPr>
        </p:nvSpPr>
        <p:spPr/>
        <p:txBody>
          <a:bodyPr/>
          <a:lstStyle/>
          <a:p>
            <a:fld id="{DAE2EDFA-8069-45A2-9609-EA7E936E1817}" type="slidenum">
              <a:rPr lang="fr-BE" smtClean="0"/>
              <a:t>11</a:t>
            </a:fld>
            <a:endParaRPr lang="fr-BE"/>
          </a:p>
        </p:txBody>
      </p:sp>
    </p:spTree>
    <p:extLst>
      <p:ext uri="{BB962C8B-B14F-4D97-AF65-F5344CB8AC3E}">
        <p14:creationId xmlns:p14="http://schemas.microsoft.com/office/powerpoint/2010/main" val="2839020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3A7A4-BA7F-9F57-F9D1-369F4EFE1D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C1811F-1476-D475-C843-6F08DF2196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7615CB-A728-8696-7EB8-E1FFF6374E0E}"/>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794EE329-245C-F239-6A42-DC044362DD80}"/>
              </a:ext>
            </a:extLst>
          </p:cNvPr>
          <p:cNvSpPr>
            <a:spLocks noGrp="1"/>
          </p:cNvSpPr>
          <p:nvPr>
            <p:ph type="sldNum" sz="quarter" idx="5"/>
          </p:nvPr>
        </p:nvSpPr>
        <p:spPr/>
        <p:txBody>
          <a:bodyPr/>
          <a:lstStyle/>
          <a:p>
            <a:fld id="{DAE2EDFA-8069-45A2-9609-EA7E936E1817}" type="slidenum">
              <a:rPr lang="fr-BE" smtClean="0"/>
              <a:t>12</a:t>
            </a:fld>
            <a:endParaRPr lang="fr-BE"/>
          </a:p>
        </p:txBody>
      </p:sp>
    </p:spTree>
    <p:extLst>
      <p:ext uri="{BB962C8B-B14F-4D97-AF65-F5344CB8AC3E}">
        <p14:creationId xmlns:p14="http://schemas.microsoft.com/office/powerpoint/2010/main" val="310025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BB3EF-F20B-EAF8-DF69-53FDA2C4B5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81A28B-31B9-405E-2F18-76A7947944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0044EE-1250-CA6B-0421-76797121DA1D}"/>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13AB8EB-1932-CF54-BFAB-36DF2476EAC9}"/>
              </a:ext>
            </a:extLst>
          </p:cNvPr>
          <p:cNvSpPr>
            <a:spLocks noGrp="1"/>
          </p:cNvSpPr>
          <p:nvPr>
            <p:ph type="sldNum" sz="quarter" idx="5"/>
          </p:nvPr>
        </p:nvSpPr>
        <p:spPr/>
        <p:txBody>
          <a:bodyPr/>
          <a:lstStyle/>
          <a:p>
            <a:fld id="{DAE2EDFA-8069-45A2-9609-EA7E936E1817}" type="slidenum">
              <a:rPr lang="fr-BE" smtClean="0"/>
              <a:t>13</a:t>
            </a:fld>
            <a:endParaRPr lang="fr-BE"/>
          </a:p>
        </p:txBody>
      </p:sp>
    </p:spTree>
    <p:extLst>
      <p:ext uri="{BB962C8B-B14F-4D97-AF65-F5344CB8AC3E}">
        <p14:creationId xmlns:p14="http://schemas.microsoft.com/office/powerpoint/2010/main" val="413333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A6E8A-A916-63A2-3B0A-3B89897AFE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927391-E2B4-5A05-F329-7FD6FB4BD5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E0C942D-9B88-BBC6-C6DC-E12928A7942F}"/>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A9EE85E4-0147-5A00-6EAD-28E6858F9C3E}"/>
              </a:ext>
            </a:extLst>
          </p:cNvPr>
          <p:cNvSpPr>
            <a:spLocks noGrp="1"/>
          </p:cNvSpPr>
          <p:nvPr>
            <p:ph type="sldNum" sz="quarter" idx="5"/>
          </p:nvPr>
        </p:nvSpPr>
        <p:spPr/>
        <p:txBody>
          <a:bodyPr/>
          <a:lstStyle/>
          <a:p>
            <a:fld id="{DAE2EDFA-8069-45A2-9609-EA7E936E1817}" type="slidenum">
              <a:rPr lang="fr-BE" smtClean="0"/>
              <a:t>14</a:t>
            </a:fld>
            <a:endParaRPr lang="fr-BE"/>
          </a:p>
        </p:txBody>
      </p:sp>
    </p:spTree>
    <p:extLst>
      <p:ext uri="{BB962C8B-B14F-4D97-AF65-F5344CB8AC3E}">
        <p14:creationId xmlns:p14="http://schemas.microsoft.com/office/powerpoint/2010/main" val="3087630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981AE-6D5B-F5F1-8C36-C84F37CE19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1D47BE-A327-67D9-A809-F558AB4AAAE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6D052D4-148A-154D-5852-496658C61AAE}"/>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71C80E05-7C81-0A1F-3E55-D18DCBC522BF}"/>
              </a:ext>
            </a:extLst>
          </p:cNvPr>
          <p:cNvSpPr>
            <a:spLocks noGrp="1"/>
          </p:cNvSpPr>
          <p:nvPr>
            <p:ph type="sldNum" sz="quarter" idx="5"/>
          </p:nvPr>
        </p:nvSpPr>
        <p:spPr/>
        <p:txBody>
          <a:bodyPr/>
          <a:lstStyle/>
          <a:p>
            <a:fld id="{DAE2EDFA-8069-45A2-9609-EA7E936E1817}" type="slidenum">
              <a:rPr lang="fr-BE" smtClean="0"/>
              <a:t>15</a:t>
            </a:fld>
            <a:endParaRPr lang="fr-BE"/>
          </a:p>
        </p:txBody>
      </p:sp>
    </p:spTree>
    <p:extLst>
      <p:ext uri="{BB962C8B-B14F-4D97-AF65-F5344CB8AC3E}">
        <p14:creationId xmlns:p14="http://schemas.microsoft.com/office/powerpoint/2010/main" val="2087025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A0A69-63FF-92C2-7356-FC5298E049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B9B185-2AB8-023D-6CBF-E6575A8C0B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F0CD14-753A-A211-B5BB-39F084404A36}"/>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7E80467D-2A78-7B99-2455-3CFF721B8A47}"/>
              </a:ext>
            </a:extLst>
          </p:cNvPr>
          <p:cNvSpPr>
            <a:spLocks noGrp="1"/>
          </p:cNvSpPr>
          <p:nvPr>
            <p:ph type="sldNum" sz="quarter" idx="5"/>
          </p:nvPr>
        </p:nvSpPr>
        <p:spPr/>
        <p:txBody>
          <a:bodyPr/>
          <a:lstStyle/>
          <a:p>
            <a:fld id="{DAE2EDFA-8069-45A2-9609-EA7E936E1817}" type="slidenum">
              <a:rPr lang="fr-BE" smtClean="0"/>
              <a:t>16</a:t>
            </a:fld>
            <a:endParaRPr lang="fr-BE"/>
          </a:p>
        </p:txBody>
      </p:sp>
    </p:spTree>
    <p:extLst>
      <p:ext uri="{BB962C8B-B14F-4D97-AF65-F5344CB8AC3E}">
        <p14:creationId xmlns:p14="http://schemas.microsoft.com/office/powerpoint/2010/main" val="3452356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2D5FA-0B73-DA17-6A6F-7DEC4B64B7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83B80F-193D-86F7-C697-77F77A9A9F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13053E-957C-B9DD-14B1-601AB46FB186}"/>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A780CAAE-70CF-C6E6-7F91-FE34DFFB7AE1}"/>
              </a:ext>
            </a:extLst>
          </p:cNvPr>
          <p:cNvSpPr>
            <a:spLocks noGrp="1"/>
          </p:cNvSpPr>
          <p:nvPr>
            <p:ph type="sldNum" sz="quarter" idx="5"/>
          </p:nvPr>
        </p:nvSpPr>
        <p:spPr/>
        <p:txBody>
          <a:bodyPr/>
          <a:lstStyle/>
          <a:p>
            <a:fld id="{DAE2EDFA-8069-45A2-9609-EA7E936E1817}" type="slidenum">
              <a:rPr lang="fr-BE" smtClean="0"/>
              <a:t>17</a:t>
            </a:fld>
            <a:endParaRPr lang="fr-BE"/>
          </a:p>
        </p:txBody>
      </p:sp>
    </p:spTree>
    <p:extLst>
      <p:ext uri="{BB962C8B-B14F-4D97-AF65-F5344CB8AC3E}">
        <p14:creationId xmlns:p14="http://schemas.microsoft.com/office/powerpoint/2010/main" val="130193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EE9B-7F12-162F-DD02-AE5092AC52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7242DB-8457-AD87-A4B4-52DBA705CE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F044FB-DCAC-70C6-1261-2194784A5DC8}"/>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6368AD4-EC31-7324-20B1-DD69804650A3}"/>
              </a:ext>
            </a:extLst>
          </p:cNvPr>
          <p:cNvSpPr>
            <a:spLocks noGrp="1"/>
          </p:cNvSpPr>
          <p:nvPr>
            <p:ph type="sldNum" sz="quarter" idx="5"/>
          </p:nvPr>
        </p:nvSpPr>
        <p:spPr/>
        <p:txBody>
          <a:bodyPr/>
          <a:lstStyle/>
          <a:p>
            <a:fld id="{DAE2EDFA-8069-45A2-9609-EA7E936E1817}" type="slidenum">
              <a:rPr lang="fr-BE" smtClean="0"/>
              <a:t>3</a:t>
            </a:fld>
            <a:endParaRPr lang="fr-BE"/>
          </a:p>
        </p:txBody>
      </p:sp>
    </p:spTree>
    <p:extLst>
      <p:ext uri="{BB962C8B-B14F-4D97-AF65-F5344CB8AC3E}">
        <p14:creationId xmlns:p14="http://schemas.microsoft.com/office/powerpoint/2010/main" val="174491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EEEBF-EA71-8DAE-A171-1E4A662617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5DBEE0-3E03-749F-9077-48F8F9062F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7EF559-3F5A-015B-43DA-DDDE3F4565C8}"/>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8BEF2B4E-6783-5766-6199-68A1EB4D54AC}"/>
              </a:ext>
            </a:extLst>
          </p:cNvPr>
          <p:cNvSpPr>
            <a:spLocks noGrp="1"/>
          </p:cNvSpPr>
          <p:nvPr>
            <p:ph type="sldNum" sz="quarter" idx="5"/>
          </p:nvPr>
        </p:nvSpPr>
        <p:spPr/>
        <p:txBody>
          <a:bodyPr/>
          <a:lstStyle/>
          <a:p>
            <a:fld id="{DAE2EDFA-8069-45A2-9609-EA7E936E1817}" type="slidenum">
              <a:rPr lang="fr-BE" smtClean="0"/>
              <a:t>4</a:t>
            </a:fld>
            <a:endParaRPr lang="fr-BE"/>
          </a:p>
        </p:txBody>
      </p:sp>
    </p:spTree>
    <p:extLst>
      <p:ext uri="{BB962C8B-B14F-4D97-AF65-F5344CB8AC3E}">
        <p14:creationId xmlns:p14="http://schemas.microsoft.com/office/powerpoint/2010/main" val="271208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38D31-E41D-1A97-572B-3957D36390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A059D5-7374-C673-D545-1D8EFEC48A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1A95FA-50F7-9751-FC4A-EC72666ABDA2}"/>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AB03B09-2018-E12F-3ED2-0F1B56AC3276}"/>
              </a:ext>
            </a:extLst>
          </p:cNvPr>
          <p:cNvSpPr>
            <a:spLocks noGrp="1"/>
          </p:cNvSpPr>
          <p:nvPr>
            <p:ph type="sldNum" sz="quarter" idx="5"/>
          </p:nvPr>
        </p:nvSpPr>
        <p:spPr/>
        <p:txBody>
          <a:bodyPr/>
          <a:lstStyle/>
          <a:p>
            <a:fld id="{DAE2EDFA-8069-45A2-9609-EA7E936E1817}" type="slidenum">
              <a:rPr lang="fr-BE" smtClean="0"/>
              <a:t>5</a:t>
            </a:fld>
            <a:endParaRPr lang="fr-BE"/>
          </a:p>
        </p:txBody>
      </p:sp>
    </p:spTree>
    <p:extLst>
      <p:ext uri="{BB962C8B-B14F-4D97-AF65-F5344CB8AC3E}">
        <p14:creationId xmlns:p14="http://schemas.microsoft.com/office/powerpoint/2010/main" val="27765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31D2F-61F0-F2FE-2386-28508F644D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5603BB-104A-6F97-7E32-8086C8B2F5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6E495A-8CAA-FE6D-4779-1656CA5A93FB}"/>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2A9483F-319D-6CB0-EA79-C4A96F3C0F26}"/>
              </a:ext>
            </a:extLst>
          </p:cNvPr>
          <p:cNvSpPr>
            <a:spLocks noGrp="1"/>
          </p:cNvSpPr>
          <p:nvPr>
            <p:ph type="sldNum" sz="quarter" idx="5"/>
          </p:nvPr>
        </p:nvSpPr>
        <p:spPr/>
        <p:txBody>
          <a:bodyPr/>
          <a:lstStyle/>
          <a:p>
            <a:fld id="{DAE2EDFA-8069-45A2-9609-EA7E936E1817}" type="slidenum">
              <a:rPr lang="fr-BE" smtClean="0"/>
              <a:t>6</a:t>
            </a:fld>
            <a:endParaRPr lang="fr-BE"/>
          </a:p>
        </p:txBody>
      </p:sp>
    </p:spTree>
    <p:extLst>
      <p:ext uri="{BB962C8B-B14F-4D97-AF65-F5344CB8AC3E}">
        <p14:creationId xmlns:p14="http://schemas.microsoft.com/office/powerpoint/2010/main" val="407932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20D8-CF09-398D-2140-7E8B913F9C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230F49-CD3F-46CD-6AA5-B5FA808871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36ED28-77C9-72E3-FD58-4E9FBD1D5D9F}"/>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DA0613A4-22E7-F28E-972C-D66F46BB8088}"/>
              </a:ext>
            </a:extLst>
          </p:cNvPr>
          <p:cNvSpPr>
            <a:spLocks noGrp="1"/>
          </p:cNvSpPr>
          <p:nvPr>
            <p:ph type="sldNum" sz="quarter" idx="5"/>
          </p:nvPr>
        </p:nvSpPr>
        <p:spPr/>
        <p:txBody>
          <a:bodyPr/>
          <a:lstStyle/>
          <a:p>
            <a:fld id="{DAE2EDFA-8069-45A2-9609-EA7E936E1817}" type="slidenum">
              <a:rPr lang="fr-BE" smtClean="0"/>
              <a:t>7</a:t>
            </a:fld>
            <a:endParaRPr lang="fr-BE"/>
          </a:p>
        </p:txBody>
      </p:sp>
    </p:spTree>
    <p:extLst>
      <p:ext uri="{BB962C8B-B14F-4D97-AF65-F5344CB8AC3E}">
        <p14:creationId xmlns:p14="http://schemas.microsoft.com/office/powerpoint/2010/main" val="194718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43D2C-A63C-793F-0BC4-472ED92ADB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ED1601-F37A-DC33-FF0A-D419EEFEFCE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57712E-CF9E-6F9E-30A4-324183A2EA3E}"/>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C6B109D-A482-D8BF-4306-A1841C121C53}"/>
              </a:ext>
            </a:extLst>
          </p:cNvPr>
          <p:cNvSpPr>
            <a:spLocks noGrp="1"/>
          </p:cNvSpPr>
          <p:nvPr>
            <p:ph type="sldNum" sz="quarter" idx="5"/>
          </p:nvPr>
        </p:nvSpPr>
        <p:spPr/>
        <p:txBody>
          <a:bodyPr/>
          <a:lstStyle/>
          <a:p>
            <a:fld id="{DAE2EDFA-8069-45A2-9609-EA7E936E1817}" type="slidenum">
              <a:rPr lang="fr-BE" smtClean="0"/>
              <a:t>8</a:t>
            </a:fld>
            <a:endParaRPr lang="fr-BE"/>
          </a:p>
        </p:txBody>
      </p:sp>
    </p:spTree>
    <p:extLst>
      <p:ext uri="{BB962C8B-B14F-4D97-AF65-F5344CB8AC3E}">
        <p14:creationId xmlns:p14="http://schemas.microsoft.com/office/powerpoint/2010/main" val="2214958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2486-6ECA-5B84-F78B-F4020A6DDDB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ABBE75-3169-300B-8289-123EB2DD4E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9259D9-47EA-2BCD-7D38-839500C999E1}"/>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9F197CD8-81AA-685C-641F-1F235BC7E85A}"/>
              </a:ext>
            </a:extLst>
          </p:cNvPr>
          <p:cNvSpPr>
            <a:spLocks noGrp="1"/>
          </p:cNvSpPr>
          <p:nvPr>
            <p:ph type="sldNum" sz="quarter" idx="5"/>
          </p:nvPr>
        </p:nvSpPr>
        <p:spPr/>
        <p:txBody>
          <a:bodyPr/>
          <a:lstStyle/>
          <a:p>
            <a:fld id="{DAE2EDFA-8069-45A2-9609-EA7E936E1817}" type="slidenum">
              <a:rPr lang="fr-BE" smtClean="0"/>
              <a:t>9</a:t>
            </a:fld>
            <a:endParaRPr lang="fr-BE"/>
          </a:p>
        </p:txBody>
      </p:sp>
    </p:spTree>
    <p:extLst>
      <p:ext uri="{BB962C8B-B14F-4D97-AF65-F5344CB8AC3E}">
        <p14:creationId xmlns:p14="http://schemas.microsoft.com/office/powerpoint/2010/main" val="147401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2D2EC-64FE-518E-7772-73BE77B919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1E46CD-7EAC-3A41-9FBE-8FF8836FFF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4EEEB5D-5613-E20D-82B9-D136198572A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33D77117-32FD-3B8E-4151-0DF1AF2F4E5D}"/>
              </a:ext>
            </a:extLst>
          </p:cNvPr>
          <p:cNvSpPr>
            <a:spLocks noGrp="1"/>
          </p:cNvSpPr>
          <p:nvPr>
            <p:ph type="sldNum" sz="quarter" idx="5"/>
          </p:nvPr>
        </p:nvSpPr>
        <p:spPr/>
        <p:txBody>
          <a:bodyPr/>
          <a:lstStyle/>
          <a:p>
            <a:fld id="{DAE2EDFA-8069-45A2-9609-EA7E936E1817}" type="slidenum">
              <a:rPr lang="fr-BE" smtClean="0"/>
              <a:t>10</a:t>
            </a:fld>
            <a:endParaRPr lang="fr-BE"/>
          </a:p>
        </p:txBody>
      </p:sp>
    </p:spTree>
    <p:extLst>
      <p:ext uri="{BB962C8B-B14F-4D97-AF65-F5344CB8AC3E}">
        <p14:creationId xmlns:p14="http://schemas.microsoft.com/office/powerpoint/2010/main" val="124078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6B6684-AE30-22A6-DC59-ED78436C6C6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CBE1BDEA-A577-6120-5926-D70614F6B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8FFD5AA8-3F02-511A-B95C-739A2911CB9C}"/>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5" name="Espace réservé du pied de page 4">
            <a:extLst>
              <a:ext uri="{FF2B5EF4-FFF2-40B4-BE49-F238E27FC236}">
                <a16:creationId xmlns:a16="http://schemas.microsoft.com/office/drawing/2014/main" id="{299A9C0E-55A2-1CE7-ED60-93EBF1A9C7A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270E9FA-D68A-5EAD-B629-745B25A6699F}"/>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232116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E3A42-14BD-C19E-43EA-3E7176AF8516}"/>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13B36A22-4E3B-5079-7781-168EB94867E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37A9316-02E6-C2C5-1001-39294FB63790}"/>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5" name="Espace réservé du pied de page 4">
            <a:extLst>
              <a:ext uri="{FF2B5EF4-FFF2-40B4-BE49-F238E27FC236}">
                <a16:creationId xmlns:a16="http://schemas.microsoft.com/office/drawing/2014/main" id="{605FCABD-1B81-7BFC-1CE6-BAF96EB6F77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7564639-89C4-491F-AABC-C9693B8B9264}"/>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116433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7893CEB-0061-46DC-2431-1FAD8B9D91F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F255D125-4EB4-6B9E-C064-9A8C68099C8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15D8A3E-05EA-7A6F-EF89-5588910822E3}"/>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5" name="Espace réservé du pied de page 4">
            <a:extLst>
              <a:ext uri="{FF2B5EF4-FFF2-40B4-BE49-F238E27FC236}">
                <a16:creationId xmlns:a16="http://schemas.microsoft.com/office/drawing/2014/main" id="{C729C024-8A92-2327-2C4C-39E5CF612CF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F99B8B4-5D06-1EFD-8ECB-BDF6A8D843EB}"/>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240212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967AB9-570F-EDAA-BD5B-E2CB7AF57165}"/>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ABD26742-FCCB-407C-C800-8891E794EE2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D9F55B3-95D9-502E-31C5-BBC24372AE01}"/>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5" name="Espace réservé du pied de page 4">
            <a:extLst>
              <a:ext uri="{FF2B5EF4-FFF2-40B4-BE49-F238E27FC236}">
                <a16:creationId xmlns:a16="http://schemas.microsoft.com/office/drawing/2014/main" id="{B8A27E87-D45A-2F53-3901-90952B390CD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C564CF3-0534-21F2-2A75-FF6B80D342D7}"/>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243735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0CB6F1-D44C-ED57-5CD3-4ED7B28226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C6352262-FD18-469A-A5F4-A88C588872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6407E1C-09B3-7B08-F1AD-8EDFA11B366D}"/>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5" name="Espace réservé du pied de page 4">
            <a:extLst>
              <a:ext uri="{FF2B5EF4-FFF2-40B4-BE49-F238E27FC236}">
                <a16:creationId xmlns:a16="http://schemas.microsoft.com/office/drawing/2014/main" id="{2BAAB78B-5E47-6195-8787-C95FE8AD854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F0CF1BA-CCD8-5A98-2963-E727EFA2CD80}"/>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365879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AE4D0B-4A8B-881A-93CD-484F15B9F1CC}"/>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F2A934E-F299-903D-4E87-D5B0D0D3AF6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88DC7FF9-98DE-3312-8EF7-E161CA70D8B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D966E595-D49F-39E4-A3C0-65D8082430D2}"/>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6" name="Espace réservé du pied de page 5">
            <a:extLst>
              <a:ext uri="{FF2B5EF4-FFF2-40B4-BE49-F238E27FC236}">
                <a16:creationId xmlns:a16="http://schemas.microsoft.com/office/drawing/2014/main" id="{307D960A-924D-37D5-5B9C-B4F7843FEC26}"/>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922B54F7-4F30-0C7D-32C9-EC8938F72825}"/>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177404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51953-3E24-F956-BD80-B36912C6889B}"/>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E7D3CA1A-B8BF-6B50-F127-64C282A83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E83FAE4-E837-5774-E214-0F6EE4A6E6F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5D0810DC-F5A5-7411-EF3C-495B497F2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27185E7-E8B5-E26D-7D60-0A57977F1DD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39B8C123-6BF2-AEC0-8ACF-2CE6B4D5D0A1}"/>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8" name="Espace réservé du pied de page 7">
            <a:extLst>
              <a:ext uri="{FF2B5EF4-FFF2-40B4-BE49-F238E27FC236}">
                <a16:creationId xmlns:a16="http://schemas.microsoft.com/office/drawing/2014/main" id="{33D0AE97-E64B-E647-1856-50231A63D05D}"/>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10738FDB-13E0-D42A-F98E-3F43BC899B77}"/>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2375065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CE3DA-FF7A-93F6-5794-99547328FF8F}"/>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E15F08B8-90D3-2B42-DCF1-44C7EC7C4B4E}"/>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4" name="Espace réservé du pied de page 3">
            <a:extLst>
              <a:ext uri="{FF2B5EF4-FFF2-40B4-BE49-F238E27FC236}">
                <a16:creationId xmlns:a16="http://schemas.microsoft.com/office/drawing/2014/main" id="{E13DB49B-7894-E3AA-A879-70AE5FC4117B}"/>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F663CD3B-BFF9-ABDE-C05C-58C18265864A}"/>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121125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669988-AE12-3E88-4ABC-8DF9B4DF9A76}"/>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3" name="Espace réservé du pied de page 2">
            <a:extLst>
              <a:ext uri="{FF2B5EF4-FFF2-40B4-BE49-F238E27FC236}">
                <a16:creationId xmlns:a16="http://schemas.microsoft.com/office/drawing/2014/main" id="{5D47DE1B-9DEA-396C-C51C-CEA7A34C7965}"/>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8455D59E-A7D7-0727-D40B-74EA0A2430C7}"/>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548139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9B138-6526-5DCC-1102-4EFEE393B6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0409CE5E-82DF-79E8-11AA-6CC9ED2C17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A75B72E1-E47F-0263-8CAD-D821B215F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059E11B-9E1E-517B-AB22-9321CF5D80A1}"/>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6" name="Espace réservé du pied de page 5">
            <a:extLst>
              <a:ext uri="{FF2B5EF4-FFF2-40B4-BE49-F238E27FC236}">
                <a16:creationId xmlns:a16="http://schemas.microsoft.com/office/drawing/2014/main" id="{98E75342-BAEB-9F5C-5915-C8BD4B7CCD9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73A7FBB-32EF-FBF1-181F-0BB71F5BBAC4}"/>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336208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1C933-DFB3-718C-ADC7-2E84D49DEDE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920D0761-52EA-4D78-B6A7-7094BDCD47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87495E19-C299-E491-ADCC-6E7506278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D733D5-4F3D-D9F8-242D-7C94DD3D0DA0}"/>
              </a:ext>
            </a:extLst>
          </p:cNvPr>
          <p:cNvSpPr>
            <a:spLocks noGrp="1"/>
          </p:cNvSpPr>
          <p:nvPr>
            <p:ph type="dt" sz="half" idx="10"/>
          </p:nvPr>
        </p:nvSpPr>
        <p:spPr/>
        <p:txBody>
          <a:bodyPr/>
          <a:lstStyle/>
          <a:p>
            <a:fld id="{3169AE24-8261-4B74-BFC3-37406A314FD3}" type="datetimeFigureOut">
              <a:rPr lang="fr-BE" smtClean="0"/>
              <a:t>17-11-25</a:t>
            </a:fld>
            <a:endParaRPr lang="fr-BE"/>
          </a:p>
        </p:txBody>
      </p:sp>
      <p:sp>
        <p:nvSpPr>
          <p:cNvPr id="6" name="Espace réservé du pied de page 5">
            <a:extLst>
              <a:ext uri="{FF2B5EF4-FFF2-40B4-BE49-F238E27FC236}">
                <a16:creationId xmlns:a16="http://schemas.microsoft.com/office/drawing/2014/main" id="{DFF61DE9-3328-39E7-5CDA-39FE126FAA77}"/>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FC617361-5129-0812-9FBE-B164B73ACCC2}"/>
              </a:ext>
            </a:extLst>
          </p:cNvPr>
          <p:cNvSpPr>
            <a:spLocks noGrp="1"/>
          </p:cNvSpPr>
          <p:nvPr>
            <p:ph type="sldNum" sz="quarter" idx="12"/>
          </p:nvPr>
        </p:nvSpPr>
        <p:spPr/>
        <p:txBody>
          <a:bodyPr/>
          <a:lstStyle/>
          <a:p>
            <a:fld id="{F1B491FC-0707-4757-A8A3-ED6FA1BF5B59}" type="slidenum">
              <a:rPr lang="fr-BE" smtClean="0"/>
              <a:t>‹N°›</a:t>
            </a:fld>
            <a:endParaRPr lang="fr-BE"/>
          </a:p>
        </p:txBody>
      </p:sp>
    </p:spTree>
    <p:extLst>
      <p:ext uri="{BB962C8B-B14F-4D97-AF65-F5344CB8AC3E}">
        <p14:creationId xmlns:p14="http://schemas.microsoft.com/office/powerpoint/2010/main" val="134329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90DEB8-9994-A781-8133-9657681F5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C27B2AB5-0689-41E1-49F2-C29414F63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CF9EE65-6B2E-8F66-BE95-5265A03B01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69AE24-8261-4B74-BFC3-37406A314FD3}" type="datetimeFigureOut">
              <a:rPr lang="fr-BE" smtClean="0"/>
              <a:t>17-11-25</a:t>
            </a:fld>
            <a:endParaRPr lang="fr-BE"/>
          </a:p>
        </p:txBody>
      </p:sp>
      <p:sp>
        <p:nvSpPr>
          <p:cNvPr id="5" name="Espace réservé du pied de page 4">
            <a:extLst>
              <a:ext uri="{FF2B5EF4-FFF2-40B4-BE49-F238E27FC236}">
                <a16:creationId xmlns:a16="http://schemas.microsoft.com/office/drawing/2014/main" id="{6434AA45-92B4-1245-515C-515136ACF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236B49F8-14F5-E00D-6147-E3F10078B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B491FC-0707-4757-A8A3-ED6FA1BF5B59}" type="slidenum">
              <a:rPr lang="fr-BE" smtClean="0"/>
              <a:t>‹N°›</a:t>
            </a:fld>
            <a:endParaRPr lang="fr-BE"/>
          </a:p>
        </p:txBody>
      </p:sp>
    </p:spTree>
    <p:extLst>
      <p:ext uri="{BB962C8B-B14F-4D97-AF65-F5344CB8AC3E}">
        <p14:creationId xmlns:p14="http://schemas.microsoft.com/office/powerpoint/2010/main" val="3713733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mailto:hugo.simons@uliege.b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doi.org/10.5281/zenodo.1756951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hyperlink" Target="https://latinnow.eu/2023/09/22/bilingualism-in-digital-epigraphy/"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latinnow.eu/2023/09/22/bilingualism-in-digital-epigraph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latinnow.eu/2023/09/22/bilingualism-in-digital-epigraph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91AD3030-FB59-82E9-AFEB-2D45B1CD7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20" name="Rectangle 19">
            <a:extLst>
              <a:ext uri="{FF2B5EF4-FFF2-40B4-BE49-F238E27FC236}">
                <a16:creationId xmlns:a16="http://schemas.microsoft.com/office/drawing/2014/main" id="{C7D59A7D-79EB-F80D-C7DA-11C226EA2CC3}"/>
              </a:ext>
            </a:extLst>
          </p:cNvPr>
          <p:cNvSpPr>
            <a:spLocks/>
          </p:cNvSpPr>
          <p:nvPr/>
        </p:nvSpPr>
        <p:spPr>
          <a:xfrm>
            <a:off x="-2" y="0"/>
            <a:ext cx="12192002" cy="4996752"/>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4">
            <a:extLst>
              <a:ext uri="{FF2B5EF4-FFF2-40B4-BE49-F238E27FC236}">
                <a16:creationId xmlns:a16="http://schemas.microsoft.com/office/drawing/2014/main" id="{A5901407-317D-710B-0F37-01E06E0F5F10}"/>
              </a:ext>
            </a:extLst>
          </p:cNvPr>
          <p:cNvSpPr>
            <a:spLocks/>
          </p:cNvSpPr>
          <p:nvPr/>
        </p:nvSpPr>
        <p:spPr>
          <a:xfrm>
            <a:off x="-2" y="5238000"/>
            <a:ext cx="12192000" cy="16200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ectangle 5">
            <a:extLst>
              <a:ext uri="{FF2B5EF4-FFF2-40B4-BE49-F238E27FC236}">
                <a16:creationId xmlns:a16="http://schemas.microsoft.com/office/drawing/2014/main" id="{67429EDC-7AD5-435D-BDF6-BA16442791F6}"/>
              </a:ext>
            </a:extLst>
          </p:cNvPr>
          <p:cNvSpPr>
            <a:spLocks/>
          </p:cNvSpPr>
          <p:nvPr/>
        </p:nvSpPr>
        <p:spPr>
          <a:xfrm>
            <a:off x="0" y="5000400"/>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Image 11" descr="Une image contenant Police, Graphique, capture d’écran, graphisme&#10;&#10;Le contenu généré par l’IA peut être incorrect.">
            <a:extLst>
              <a:ext uri="{FF2B5EF4-FFF2-40B4-BE49-F238E27FC236}">
                <a16:creationId xmlns:a16="http://schemas.microsoft.com/office/drawing/2014/main" id="{6576998B-3B34-97AE-E1E9-2C732176131D}"/>
              </a:ext>
            </a:extLst>
          </p:cNvPr>
          <p:cNvPicPr>
            <a:picLocks noChangeAspect="1"/>
          </p:cNvPicPr>
          <p:nvPr/>
        </p:nvPicPr>
        <p:blipFill>
          <a:blip r:embed="rId3">
            <a:extLst>
              <a:ext uri="{28A0092B-C50C-407E-A947-70E740481C1C}">
                <a14:useLocalDpi xmlns:a14="http://schemas.microsoft.com/office/drawing/2010/main" val="0"/>
              </a:ext>
            </a:extLst>
          </a:blip>
          <a:srcRect l="4759" t="13057" r="5074" b="19204"/>
          <a:stretch>
            <a:fillRect/>
          </a:stretch>
        </p:blipFill>
        <p:spPr>
          <a:xfrm>
            <a:off x="8033746" y="5676845"/>
            <a:ext cx="2634252" cy="742310"/>
          </a:xfrm>
          <a:prstGeom prst="rect">
            <a:avLst/>
          </a:prstGeom>
        </p:spPr>
      </p:pic>
      <p:grpSp>
        <p:nvGrpSpPr>
          <p:cNvPr id="10" name="Groupe 9">
            <a:extLst>
              <a:ext uri="{FF2B5EF4-FFF2-40B4-BE49-F238E27FC236}">
                <a16:creationId xmlns:a16="http://schemas.microsoft.com/office/drawing/2014/main" id="{A5680B47-359C-4347-F881-4ABB8D3AA08A}"/>
              </a:ext>
            </a:extLst>
          </p:cNvPr>
          <p:cNvGrpSpPr/>
          <p:nvPr/>
        </p:nvGrpSpPr>
        <p:grpSpPr>
          <a:xfrm>
            <a:off x="1523998" y="5676845"/>
            <a:ext cx="9144000" cy="742310"/>
            <a:chOff x="1523998" y="5619600"/>
            <a:chExt cx="9144000" cy="742310"/>
          </a:xfrm>
        </p:grpSpPr>
        <p:sp>
          <p:nvSpPr>
            <p:cNvPr id="7" name="ZoneTexte 6">
              <a:extLst>
                <a:ext uri="{FF2B5EF4-FFF2-40B4-BE49-F238E27FC236}">
                  <a16:creationId xmlns:a16="http://schemas.microsoft.com/office/drawing/2014/main" id="{4A460724-9F56-0D35-32FC-2EAADD643980}"/>
                </a:ext>
              </a:extLst>
            </p:cNvPr>
            <p:cNvSpPr txBox="1"/>
            <p:nvPr/>
          </p:nvSpPr>
          <p:spPr>
            <a:xfrm>
              <a:off x="1523999" y="5619600"/>
              <a:ext cx="9143999" cy="246221"/>
            </a:xfrm>
            <a:prstGeom prst="rect">
              <a:avLst/>
            </a:prstGeom>
            <a:noFill/>
          </p:spPr>
          <p:txBody>
            <a:bodyPr wrap="square" lIns="0" tIns="0" rIns="0" bIns="0" rtlCol="0">
              <a:spAutoFit/>
            </a:bodyPr>
            <a:lstStyle/>
            <a:p>
              <a:r>
                <a:rPr lang="en-GB" sz="1600" noProof="0" dirty="0">
                  <a:solidFill>
                    <a:schemeClr val="bg1"/>
                  </a:solidFill>
                  <a:latin typeface="Source Sans Pro Black" panose="020B0803030403020204" pitchFamily="34" charset="0"/>
                </a:rPr>
                <a:t>Hugo SIMONS</a:t>
              </a:r>
              <a:r>
                <a:rPr lang="en-GB" sz="1600" noProof="0" dirty="0">
                  <a:solidFill>
                    <a:schemeClr val="bg1"/>
                  </a:solidFill>
                  <a:latin typeface="Source Sans Pro Semibold" panose="020B0603030403020204" pitchFamily="34" charset="0"/>
                </a:rPr>
                <a:t> – Assistant-PhD Candidate</a:t>
              </a:r>
            </a:p>
          </p:txBody>
        </p:sp>
        <p:sp>
          <p:nvSpPr>
            <p:cNvPr id="8" name="ZoneTexte 7">
              <a:extLst>
                <a:ext uri="{FF2B5EF4-FFF2-40B4-BE49-F238E27FC236}">
                  <a16:creationId xmlns:a16="http://schemas.microsoft.com/office/drawing/2014/main" id="{2611295D-866F-DC05-02F8-27E3E50261A3}"/>
                </a:ext>
              </a:extLst>
            </p:cNvPr>
            <p:cNvSpPr txBox="1"/>
            <p:nvPr/>
          </p:nvSpPr>
          <p:spPr>
            <a:xfrm>
              <a:off x="1523998" y="5865821"/>
              <a:ext cx="9143999" cy="246221"/>
            </a:xfrm>
            <a:prstGeom prst="rect">
              <a:avLst/>
            </a:prstGeom>
            <a:noFill/>
          </p:spPr>
          <p:txBody>
            <a:bodyPr wrap="square" lIns="0" tIns="0" rIns="0" bIns="0" rtlCol="0">
              <a:spAutoFit/>
            </a:bodyPr>
            <a:lstStyle/>
            <a:p>
              <a:r>
                <a:rPr lang="en-GB" sz="1600" noProof="0" dirty="0">
                  <a:solidFill>
                    <a:schemeClr val="bg1"/>
                  </a:solidFill>
                  <a:latin typeface="Source Sans Pro Semibold" panose="020B0603030403020204" pitchFamily="34" charset="0"/>
                </a:rPr>
                <a:t>University of Liège – UR </a:t>
              </a:r>
              <a:r>
                <a:rPr lang="en-GB" sz="1600" noProof="0" dirty="0" err="1">
                  <a:solidFill>
                    <a:schemeClr val="bg1"/>
                  </a:solidFill>
                  <a:latin typeface="Source Sans Pro Semibold" panose="020B0603030403020204" pitchFamily="34" charset="0"/>
                </a:rPr>
                <a:t>Mondes</a:t>
              </a:r>
              <a:r>
                <a:rPr lang="en-GB" sz="1600" noProof="0" dirty="0">
                  <a:solidFill>
                    <a:schemeClr val="bg1"/>
                  </a:solidFill>
                  <a:latin typeface="Source Sans Pro Semibold" panose="020B0603030403020204" pitchFamily="34" charset="0"/>
                </a:rPr>
                <a:t> </a:t>
              </a:r>
              <a:r>
                <a:rPr lang="en-GB" sz="1600" noProof="0" dirty="0" err="1">
                  <a:solidFill>
                    <a:schemeClr val="bg1"/>
                  </a:solidFill>
                  <a:latin typeface="Source Sans Pro Semibold" panose="020B0603030403020204" pitchFamily="34" charset="0"/>
                </a:rPr>
                <a:t>anciens</a:t>
              </a:r>
              <a:endParaRPr lang="en-GB" sz="1600" noProof="0" dirty="0">
                <a:solidFill>
                  <a:schemeClr val="bg1"/>
                </a:solidFill>
                <a:latin typeface="Source Sans Pro Semibold" panose="020B0603030403020204" pitchFamily="34" charset="0"/>
              </a:endParaRPr>
            </a:p>
          </p:txBody>
        </p:sp>
        <p:sp>
          <p:nvSpPr>
            <p:cNvPr id="9" name="ZoneTexte 8">
              <a:extLst>
                <a:ext uri="{FF2B5EF4-FFF2-40B4-BE49-F238E27FC236}">
                  <a16:creationId xmlns:a16="http://schemas.microsoft.com/office/drawing/2014/main" id="{D1C97AF7-154F-8D15-9A10-186AE49FC995}"/>
                </a:ext>
              </a:extLst>
            </p:cNvPr>
            <p:cNvSpPr txBox="1"/>
            <p:nvPr/>
          </p:nvSpPr>
          <p:spPr>
            <a:xfrm>
              <a:off x="1523998" y="6115689"/>
              <a:ext cx="9143999" cy="246221"/>
            </a:xfrm>
            <a:prstGeom prst="rect">
              <a:avLst/>
            </a:prstGeom>
            <a:noFill/>
          </p:spPr>
          <p:txBody>
            <a:bodyPr wrap="square" lIns="0" tIns="0" rIns="0" bIns="0" rtlCol="0">
              <a:spAutoFit/>
            </a:bodyPr>
            <a:lstStyle/>
            <a:p>
              <a:r>
                <a:rPr lang="en-GB" sz="1600" noProof="0" dirty="0">
                  <a:solidFill>
                    <a:schemeClr val="bg1"/>
                  </a:solidFill>
                  <a:latin typeface="Source Sans Pro Semibold" panose="020B0603030403020204" pitchFamily="34" charset="0"/>
                </a:rPr>
                <a:t>Contact: </a:t>
              </a:r>
              <a:r>
                <a:rPr lang="en-GB" sz="1600" noProof="0" dirty="0">
                  <a:solidFill>
                    <a:srgbClr val="00843B"/>
                  </a:solidFill>
                  <a:latin typeface="Source Sans Pro Semibold" panose="020B0603030403020204" pitchFamily="34" charset="0"/>
                  <a:hlinkClick r:id="rId4">
                    <a:extLst>
                      <a:ext uri="{A12FA001-AC4F-418D-AE19-62706E023703}">
                        <ahyp:hlinkClr xmlns:ahyp="http://schemas.microsoft.com/office/drawing/2018/hyperlinkcolor" val="tx"/>
                      </a:ext>
                    </a:extLst>
                  </a:hlinkClick>
                </a:rPr>
                <a:t>hugo.simons@uliege.be</a:t>
              </a:r>
              <a:r>
                <a:rPr lang="en-GB" sz="1600" noProof="0" dirty="0">
                  <a:solidFill>
                    <a:schemeClr val="bg1"/>
                  </a:solidFill>
                  <a:latin typeface="Source Sans Pro Semibold" panose="020B0603030403020204" pitchFamily="34" charset="0"/>
                </a:rPr>
                <a:t> </a:t>
              </a:r>
            </a:p>
          </p:txBody>
        </p:sp>
      </p:grpSp>
      <p:sp>
        <p:nvSpPr>
          <p:cNvPr id="13" name="ZoneTexte 12">
            <a:extLst>
              <a:ext uri="{FF2B5EF4-FFF2-40B4-BE49-F238E27FC236}">
                <a16:creationId xmlns:a16="http://schemas.microsoft.com/office/drawing/2014/main" id="{93BF9262-7DB5-804D-7D76-716DEF097C18}"/>
              </a:ext>
            </a:extLst>
          </p:cNvPr>
          <p:cNvSpPr txBox="1"/>
          <p:nvPr/>
        </p:nvSpPr>
        <p:spPr>
          <a:xfrm>
            <a:off x="1523998" y="3568894"/>
            <a:ext cx="9143999"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17</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th</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November 2025</a:t>
            </a:r>
          </a:p>
        </p:txBody>
      </p:sp>
      <p:sp>
        <p:nvSpPr>
          <p:cNvPr id="15" name="ZoneTexte 14">
            <a:extLst>
              <a:ext uri="{FF2B5EF4-FFF2-40B4-BE49-F238E27FC236}">
                <a16:creationId xmlns:a16="http://schemas.microsoft.com/office/drawing/2014/main" id="{4C5D79F6-EC59-B970-FE68-5E3398AE5AE3}"/>
              </a:ext>
            </a:extLst>
          </p:cNvPr>
          <p:cNvSpPr txBox="1"/>
          <p:nvPr/>
        </p:nvSpPr>
        <p:spPr>
          <a:xfrm>
            <a:off x="1523998" y="3265680"/>
            <a:ext cx="9143999"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Semibold" panose="020B0603030403020204" pitchFamily="34" charset="0"/>
              </a:rPr>
              <a:t>Oxford Epigraphy Workshop</a:t>
            </a:r>
          </a:p>
        </p:txBody>
      </p:sp>
      <p:sp>
        <p:nvSpPr>
          <p:cNvPr id="4" name="ZoneTexte 3">
            <a:extLst>
              <a:ext uri="{FF2B5EF4-FFF2-40B4-BE49-F238E27FC236}">
                <a16:creationId xmlns:a16="http://schemas.microsoft.com/office/drawing/2014/main" id="{2DAED73E-EA80-595D-68BA-B3BA8639BC7F}"/>
              </a:ext>
            </a:extLst>
          </p:cNvPr>
          <p:cNvSpPr txBox="1"/>
          <p:nvPr/>
        </p:nvSpPr>
        <p:spPr>
          <a:xfrm>
            <a:off x="1523999" y="2082853"/>
            <a:ext cx="9143999" cy="369332"/>
          </a:xfrm>
          <a:prstGeom prst="rect">
            <a:avLst/>
          </a:prstGeom>
          <a:noFill/>
        </p:spPr>
        <p:txBody>
          <a:bodyPr wrap="square" lIns="0" tIns="0" rIns="0" bIns="0" rtlCol="0">
            <a:spAutoFit/>
          </a:bodyPr>
          <a:lstStyle/>
          <a:p>
            <a:r>
              <a:rPr lang="en-GB" sz="24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Greek-Latin Contact and Identities in Southern Italian Epitaphs</a:t>
            </a:r>
          </a:p>
        </p:txBody>
      </p:sp>
      <p:sp>
        <p:nvSpPr>
          <p:cNvPr id="3" name="ZoneTexte 2">
            <a:extLst>
              <a:ext uri="{FF2B5EF4-FFF2-40B4-BE49-F238E27FC236}">
                <a16:creationId xmlns:a16="http://schemas.microsoft.com/office/drawing/2014/main" id="{32284F75-38C1-FA0C-BB0D-7B40AA6341FE}"/>
              </a:ext>
            </a:extLst>
          </p:cNvPr>
          <p:cNvSpPr txBox="1"/>
          <p:nvPr/>
        </p:nvSpPr>
        <p:spPr>
          <a:xfrm>
            <a:off x="1524000" y="1122363"/>
            <a:ext cx="9143999" cy="1043532"/>
          </a:xfrm>
          <a:prstGeom prst="rect">
            <a:avLst/>
          </a:prstGeom>
          <a:noFill/>
        </p:spPr>
        <p:txBody>
          <a:bodyPr wrap="square" lIns="0" tIns="180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What</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Happens</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When</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Two</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Languages Share</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the</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Same</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Stone</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Tree>
    <p:extLst>
      <p:ext uri="{BB962C8B-B14F-4D97-AF65-F5344CB8AC3E}">
        <p14:creationId xmlns:p14="http://schemas.microsoft.com/office/powerpoint/2010/main" val="4033167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25C27-B1BA-3C3A-9EB3-DEBB9D905111}"/>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741709A4-C24D-D5F8-9A16-1F8ABD054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60D17178-285A-6F9B-1DA7-89A3E7B90E8A}"/>
              </a:ext>
            </a:extLst>
          </p:cNvPr>
          <p:cNvSpPr>
            <a:spLocks/>
          </p:cNvSpPr>
          <p:nvPr/>
        </p:nvSpPr>
        <p:spPr>
          <a:xfrm>
            <a:off x="0" y="-399"/>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8DE2458F-6BE0-E031-9773-872D9AF241B8}"/>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2585E686-D551-DF64-0B5F-3F27C15F4111}"/>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0C289F98-1955-561C-4B86-A6E331197846}"/>
              </a:ext>
            </a:extLst>
          </p:cNvPr>
          <p:cNvSpPr txBox="1"/>
          <p:nvPr/>
        </p:nvSpPr>
        <p:spPr>
          <a:xfrm rot="5400000">
            <a:off x="7470175" y="4237676"/>
            <a:ext cx="751176" cy="4218725"/>
          </a:xfrm>
          <a:prstGeom prst="rect">
            <a:avLst/>
          </a:prstGeom>
          <a:noFill/>
        </p:spPr>
        <p:txBody>
          <a:bodyPr vert="vert270" wrap="square" lIns="0" tIns="0" rIns="0" bIns="0" rtlCol="0">
            <a:noAutofit/>
          </a:bodyPr>
          <a:lstStyle/>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Mullen, </a:t>
            </a:r>
            <a:r>
              <a:rPr kumimoji="0" lang="it-IT"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FAIR Epigraphic Vocabularies: Bilingualism in epigraphy (1.0.0) [Data set]. Zenodo</a:t>
            </a:r>
            <a:r>
              <a:rPr kumimoji="0" lang="it-IT" sz="800" b="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2025, 	available at: </a:t>
            </a:r>
            <a:r>
              <a:rPr kumimoji="0" lang="it-IT" sz="800" b="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hlinkClick r:id="rId4">
                  <a:extLst>
                    <a:ext uri="{A12FA001-AC4F-418D-AE19-62706E023703}">
                      <ahyp:hlinkClr xmlns:ahyp="http://schemas.microsoft.com/office/drawing/2018/hyperlinkcolor" val="tx"/>
                    </a:ext>
                  </a:extLst>
                </a:hlinkClick>
              </a:rPr>
              <a:t>https://doi.org/10.5281/zenodo.17569510</a:t>
            </a:r>
            <a:r>
              <a:rPr kumimoji="0" lang="it-IT" sz="800" b="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t>
            </a:r>
            <a:endParaRPr kumimoji="0" lang="en-GB"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endParaRPr>
          </a:p>
        </p:txBody>
      </p:sp>
      <p:sp>
        <p:nvSpPr>
          <p:cNvPr id="6" name="ZoneTexte 5">
            <a:extLst>
              <a:ext uri="{FF2B5EF4-FFF2-40B4-BE49-F238E27FC236}">
                <a16:creationId xmlns:a16="http://schemas.microsoft.com/office/drawing/2014/main" id="{70A9601C-FBC2-C2EA-B18D-64C127E8BF02}"/>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An</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unexpected</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addendum</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303F9D14-BE88-584B-9497-CC38C1FAB7AA}"/>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10</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4E6C1DC1-E97B-F0F2-EB82-8C16E5EAEC70}"/>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dirty="0">
                <a:solidFill>
                  <a:srgbClr val="483631"/>
                </a:solidFill>
                <a:effectLst>
                  <a:outerShdw blurRad="50800" dist="38100" dir="5400000" algn="t" rotWithShape="0">
                    <a:prstClr val="black">
                      <a:alpha val="40000"/>
                    </a:prstClr>
                  </a:outerShdw>
                </a:effectLst>
                <a:latin typeface="Source Sans Pro" panose="020B0503030403020204" pitchFamily="34" charset="0"/>
              </a:rPr>
              <a:t>The FAIR Epigraphy project</a:t>
            </a:r>
            <a:endParaRPr lang="en-GB" sz="2000" dirty="0">
              <a:effectLst>
                <a:outerShdw blurRad="50800" dist="38100" dir="5400000" algn="t" rotWithShape="0">
                  <a:prstClr val="black">
                    <a:alpha val="40000"/>
                  </a:prstClr>
                </a:outerShdw>
              </a:effectLst>
              <a:latin typeface="Source Sans Pro" panose="020B0503030403020204" pitchFamily="34" charset="0"/>
            </a:endParaRPr>
          </a:p>
        </p:txBody>
      </p:sp>
      <p:pic>
        <p:nvPicPr>
          <p:cNvPr id="8" name="Image 7">
            <a:extLst>
              <a:ext uri="{FF2B5EF4-FFF2-40B4-BE49-F238E27FC236}">
                <a16:creationId xmlns:a16="http://schemas.microsoft.com/office/drawing/2014/main" id="{6482496C-EB8F-E070-6FC7-DE03F34677D2}"/>
              </a:ext>
            </a:extLst>
          </p:cNvPr>
          <p:cNvPicPr>
            <a:picLocks noChangeAspect="1"/>
          </p:cNvPicPr>
          <p:nvPr/>
        </p:nvPicPr>
        <p:blipFill>
          <a:blip r:embed="rId5"/>
          <a:stretch>
            <a:fillRect/>
          </a:stretch>
        </p:blipFill>
        <p:spPr>
          <a:xfrm>
            <a:off x="1524000" y="2032520"/>
            <a:ext cx="6614162" cy="3348713"/>
          </a:xfrm>
          <a:prstGeom prst="rect">
            <a:avLst/>
          </a:prstGeom>
        </p:spPr>
      </p:pic>
      <p:sp>
        <p:nvSpPr>
          <p:cNvPr id="12" name="Rectangle : coins arrondis 11">
            <a:extLst>
              <a:ext uri="{FF2B5EF4-FFF2-40B4-BE49-F238E27FC236}">
                <a16:creationId xmlns:a16="http://schemas.microsoft.com/office/drawing/2014/main" id="{C82E6340-9DEC-F44D-8C85-A9119DDD4DBF}"/>
              </a:ext>
            </a:extLst>
          </p:cNvPr>
          <p:cNvSpPr/>
          <p:nvPr/>
        </p:nvSpPr>
        <p:spPr>
          <a:xfrm>
            <a:off x="8478305" y="3112770"/>
            <a:ext cx="1143000" cy="1143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a:extLst>
              <a:ext uri="{FF2B5EF4-FFF2-40B4-BE49-F238E27FC236}">
                <a16:creationId xmlns:a16="http://schemas.microsoft.com/office/drawing/2014/main" id="{37A0ED35-FC8B-C6B3-9AE1-F9D1A7C50CBD}"/>
              </a:ext>
            </a:extLst>
          </p:cNvPr>
          <p:cNvPicPr>
            <a:picLocks noChangeAspect="1"/>
          </p:cNvPicPr>
          <p:nvPr/>
        </p:nvPicPr>
        <p:blipFill>
          <a:blip r:embed="rId6"/>
          <a:stretch>
            <a:fillRect/>
          </a:stretch>
        </p:blipFill>
        <p:spPr>
          <a:xfrm>
            <a:off x="8578252" y="3212717"/>
            <a:ext cx="943107" cy="943107"/>
          </a:xfrm>
          <a:prstGeom prst="rect">
            <a:avLst/>
          </a:prstGeom>
        </p:spPr>
      </p:pic>
    </p:spTree>
    <p:extLst>
      <p:ext uri="{BB962C8B-B14F-4D97-AF65-F5344CB8AC3E}">
        <p14:creationId xmlns:p14="http://schemas.microsoft.com/office/powerpoint/2010/main" val="578033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5A754-6799-6DE4-E06B-50F68BE17E2A}"/>
            </a:ext>
          </a:extLst>
        </p:cNvPr>
        <p:cNvGrpSpPr/>
        <p:nvPr/>
      </p:nvGrpSpPr>
      <p:grpSpPr>
        <a:xfrm>
          <a:off x="0" y="0"/>
          <a:ext cx="0" cy="0"/>
          <a:chOff x="0" y="0"/>
          <a:chExt cx="0" cy="0"/>
        </a:xfrm>
      </p:grpSpPr>
      <p:pic>
        <p:nvPicPr>
          <p:cNvPr id="4" name="Image 3" descr="Une image contenant carte, texte&#10;&#10;Le contenu généré par l’IA peut être incorrect.">
            <a:extLst>
              <a:ext uri="{FF2B5EF4-FFF2-40B4-BE49-F238E27FC236}">
                <a16:creationId xmlns:a16="http://schemas.microsoft.com/office/drawing/2014/main" id="{75F62A7F-49E1-3A1E-7BC1-734D0EA7F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45601144-2CEF-2C8E-EE67-38B4CAE8F0B5}"/>
              </a:ext>
            </a:extLst>
          </p:cNvPr>
          <p:cNvSpPr>
            <a:spLocks/>
          </p:cNvSpPr>
          <p:nvPr/>
        </p:nvSpPr>
        <p:spPr>
          <a:xfrm>
            <a:off x="-2"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FA982E20-F585-E5A4-ADDA-A0665CA93CFF}"/>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9E051673-61FB-74B1-30FF-E5A0C5ABDCE2}"/>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4C6B21EC-8C81-0997-C3DD-258332385668}"/>
              </a:ext>
            </a:extLst>
          </p:cNvPr>
          <p:cNvSpPr txBox="1"/>
          <p:nvPr/>
        </p:nvSpPr>
        <p:spPr>
          <a:xfrm rot="5400000">
            <a:off x="3186369" y="4311235"/>
            <a:ext cx="123111" cy="3447849"/>
          </a:xfrm>
          <a:prstGeom prst="rect">
            <a:avLst/>
          </a:prstGeom>
          <a:noFill/>
        </p:spPr>
        <p:txBody>
          <a:bodyPr vert="vert270" wrap="square" lIns="0" tIns="0" rIns="0" bIns="0" rtlCol="0">
            <a:spAutoFit/>
          </a:bodyPr>
          <a:lstStyle/>
          <a:p>
            <a:r>
              <a:rPr lang="en-GB" sz="800" b="1" noProof="0" dirty="0">
                <a:solidFill>
                  <a:schemeClr val="bg1"/>
                </a:solidFill>
                <a:latin typeface="Source Sans Pro" panose="020B0503030403020204" pitchFamily="34" charset="0"/>
              </a:rPr>
              <a:t>Fig. 1. © M. </a:t>
            </a:r>
            <a:r>
              <a:rPr lang="en-GB" sz="800" b="1" noProof="0" dirty="0" err="1">
                <a:solidFill>
                  <a:schemeClr val="bg1"/>
                </a:solidFill>
                <a:latin typeface="Source Sans Pro" panose="020B0503030403020204" pitchFamily="34" charset="0"/>
              </a:rPr>
              <a:t>Chelotti</a:t>
            </a:r>
            <a:r>
              <a:rPr lang="en-GB" sz="800" b="1" noProof="0" dirty="0">
                <a:solidFill>
                  <a:schemeClr val="bg1"/>
                </a:solidFill>
                <a:latin typeface="Source Sans Pro" panose="020B0503030403020204" pitchFamily="34" charset="0"/>
              </a:rPr>
              <a:t> (1983)</a:t>
            </a:r>
          </a:p>
        </p:txBody>
      </p:sp>
      <p:sp>
        <p:nvSpPr>
          <p:cNvPr id="6" name="ZoneTexte 5">
            <a:extLst>
              <a:ext uri="{FF2B5EF4-FFF2-40B4-BE49-F238E27FC236}">
                <a16:creationId xmlns:a16="http://schemas.microsoft.com/office/drawing/2014/main" id="{E90AEA34-AC11-6085-3EDF-5BA2D2659408}"/>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Bi-version</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bilingual</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texts</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11" name="ZoneTexte 10">
            <a:extLst>
              <a:ext uri="{FF2B5EF4-FFF2-40B4-BE49-F238E27FC236}">
                <a16:creationId xmlns:a16="http://schemas.microsoft.com/office/drawing/2014/main" id="{CCD72E8F-AC25-26A0-0377-6634D01BE158}"/>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Spinazzola. Cleon’s bilingual epitaph (1</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st</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c. BC–1</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st</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c. AD)</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
        <p:nvSpPr>
          <p:cNvPr id="25" name="Espace réservé du numéro de diapositive 24">
            <a:extLst>
              <a:ext uri="{FF2B5EF4-FFF2-40B4-BE49-F238E27FC236}">
                <a16:creationId xmlns:a16="http://schemas.microsoft.com/office/drawing/2014/main" id="{E8358A06-958B-C6A2-2590-81CACFDA5365}"/>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11</a:t>
            </a:fld>
            <a:endParaRPr lang="en-GB" noProof="0" dirty="0">
              <a:solidFill>
                <a:schemeClr val="bg1"/>
              </a:solidFill>
              <a:latin typeface="Source Sans Pro" panose="020B0503030403020204" pitchFamily="34" charset="0"/>
            </a:endParaRPr>
          </a:p>
        </p:txBody>
      </p:sp>
      <p:sp>
        <p:nvSpPr>
          <p:cNvPr id="2" name="ZoneTexte 1">
            <a:extLst>
              <a:ext uri="{FF2B5EF4-FFF2-40B4-BE49-F238E27FC236}">
                <a16:creationId xmlns:a16="http://schemas.microsoft.com/office/drawing/2014/main" id="{73C33296-DF87-C41B-11D8-6AD63D8C59BC}"/>
              </a:ext>
            </a:extLst>
          </p:cNvPr>
          <p:cNvSpPr txBox="1">
            <a:spLocks/>
          </p:cNvSpPr>
          <p:nvPr/>
        </p:nvSpPr>
        <p:spPr>
          <a:xfrm>
            <a:off x="3881337" y="2037954"/>
            <a:ext cx="6080114" cy="3326801"/>
          </a:xfrm>
          <a:prstGeom prst="rect">
            <a:avLst/>
          </a:prstGeom>
          <a:noFill/>
        </p:spPr>
        <p:txBody>
          <a:bodyPr wrap="square" tIns="90000" bIns="90000" rtlCol="0">
            <a:noAutofit/>
          </a:bodyPr>
          <a:lstStyle/>
          <a:p>
            <a:pPr defTabSz="360000"/>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Definition:</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Two separate parts in different languages, sharing (at least partly) the same content</a:t>
            </a:r>
          </a:p>
          <a:p>
            <a:pPr lvl="1" defTabSz="360000"/>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Duplicating</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b="1"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Partial</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Overlapping</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Complementary</a:t>
            </a:r>
          </a:p>
          <a:p>
            <a:pPr defTabSz="360000"/>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metrical form, cultural prestige, professional identity (</a:t>
            </a:r>
            <a:r>
              <a:rPr lang="en-GB"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medicus</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legal status (</a:t>
            </a:r>
            <a:r>
              <a:rPr lang="en-GB"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tria</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nomina</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freedman condition, wife’s name</a:t>
            </a:r>
          </a:p>
          <a:p>
            <a:pPr defTabSz="360000"/>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Interpretation:</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Composite identity → Greek = cultural and professional capital; Latin = social integration</a:t>
            </a:r>
          </a:p>
        </p:txBody>
      </p:sp>
      <p:sp>
        <p:nvSpPr>
          <p:cNvPr id="3" name="ZoneTexte 2">
            <a:extLst>
              <a:ext uri="{FF2B5EF4-FFF2-40B4-BE49-F238E27FC236}">
                <a16:creationId xmlns:a16="http://schemas.microsoft.com/office/drawing/2014/main" id="{137F1528-85B4-A67C-883B-4EC8F742B0F8}"/>
              </a:ext>
            </a:extLst>
          </p:cNvPr>
          <p:cNvSpPr txBox="1"/>
          <p:nvPr/>
        </p:nvSpPr>
        <p:spPr>
          <a:xfrm rot="5400000">
            <a:off x="7544311" y="4172018"/>
            <a:ext cx="615553" cy="4218725"/>
          </a:xfrm>
          <a:prstGeom prst="rect">
            <a:avLst/>
          </a:prstGeom>
          <a:noFill/>
        </p:spPr>
        <p:txBody>
          <a:bodyPr vert="vert270" wrap="square" lIns="0" tIns="0" rIns="0" bIns="0" rtlCol="0">
            <a:spAutoFit/>
          </a:bodyPr>
          <a:lstStyle/>
          <a:p>
            <a:pPr algn="just" defTabSz="270000"/>
            <a:r>
              <a:rPr lang="en-GB" sz="800" noProof="0" dirty="0">
                <a:solidFill>
                  <a:schemeClr val="bg1"/>
                </a:solidFill>
                <a:latin typeface="Source Sans Pro" panose="020B0503030403020204" pitchFamily="34" charset="0"/>
              </a:rPr>
              <a:t>M. </a:t>
            </a:r>
            <a:r>
              <a:rPr lang="en-GB" sz="800" noProof="0" dirty="0" err="1">
                <a:solidFill>
                  <a:schemeClr val="bg1"/>
                </a:solidFill>
                <a:latin typeface="Source Sans Pro" panose="020B0503030403020204" pitchFamily="34" charset="0"/>
              </a:rPr>
              <a:t>Chelotti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Iscrizioni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latine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inedite</a:t>
            </a:r>
            <a:r>
              <a:rPr lang="en-GB" sz="800" noProof="0" dirty="0">
                <a:solidFill>
                  <a:schemeClr val="bg1"/>
                </a:solidFill>
                <a:latin typeface="Source Sans Pro" panose="020B0503030403020204" pitchFamily="34" charset="0"/>
              </a:rPr>
              <a:t> dal </a:t>
            </a:r>
            <a:r>
              <a:rPr lang="en-GB" sz="800" noProof="0" dirty="0" err="1">
                <a:solidFill>
                  <a:schemeClr val="bg1"/>
                </a:solidFill>
                <a:latin typeface="Source Sans Pro" panose="020B0503030403020204" pitchFamily="34" charset="0"/>
              </a:rPr>
              <a:t>territorio</a:t>
            </a:r>
            <a:r>
              <a:rPr lang="en-GB" sz="800" noProof="0" dirty="0">
                <a:solidFill>
                  <a:schemeClr val="bg1"/>
                </a:solidFill>
                <a:latin typeface="Source Sans Pro" panose="020B0503030403020204" pitchFamily="34" charset="0"/>
              </a:rPr>
              <a:t> di Spinazzola (Bari)”, in A.A. V.V., </a:t>
            </a:r>
            <a:r>
              <a:rPr lang="en-GB" sz="800" i="1" noProof="0" dirty="0" err="1">
                <a:solidFill>
                  <a:schemeClr val="bg1"/>
                </a:solidFill>
                <a:latin typeface="Source Sans Pro" panose="020B0503030403020204" pitchFamily="34" charset="0"/>
              </a:rPr>
              <a:t>Epigrafia</a:t>
            </a:r>
            <a:r>
              <a:rPr lang="en-GB" sz="800" i="1" noProof="0" dirty="0">
                <a:solidFill>
                  <a:schemeClr val="bg1"/>
                </a:solidFill>
                <a:latin typeface="Source Sans Pro" panose="020B0503030403020204" pitchFamily="34" charset="0"/>
              </a:rPr>
              <a:t> e 	</a:t>
            </a:r>
            <a:r>
              <a:rPr lang="en-GB" sz="800" i="1" noProof="0" dirty="0" err="1">
                <a:solidFill>
                  <a:schemeClr val="bg1"/>
                </a:solidFill>
                <a:latin typeface="Source Sans Pro" panose="020B0503030403020204" pitchFamily="34" charset="0"/>
              </a:rPr>
              <a:t>territorio</a:t>
            </a:r>
            <a:r>
              <a:rPr lang="en-GB" sz="800" i="1"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politica</a:t>
            </a:r>
            <a:r>
              <a:rPr lang="en-GB" sz="800" i="1" noProof="0" dirty="0">
                <a:solidFill>
                  <a:schemeClr val="bg1"/>
                </a:solidFill>
                <a:latin typeface="Source Sans Pro" panose="020B0503030403020204" pitchFamily="34" charset="0"/>
              </a:rPr>
              <a:t> e </a:t>
            </a:r>
            <a:r>
              <a:rPr lang="en-GB" sz="800" i="1" noProof="0" dirty="0" err="1">
                <a:solidFill>
                  <a:schemeClr val="bg1"/>
                </a:solidFill>
                <a:latin typeface="Source Sans Pro" panose="020B0503030403020204" pitchFamily="34" charset="0"/>
              </a:rPr>
              <a:t>società</a:t>
            </a:r>
            <a:r>
              <a:rPr lang="en-GB" sz="800" noProof="0" dirty="0">
                <a:solidFill>
                  <a:schemeClr val="bg1"/>
                </a:solidFill>
                <a:latin typeface="Source Sans Pro" panose="020B0503030403020204" pitchFamily="34" charset="0"/>
              </a:rPr>
              <a:t>, Bari, 1983, p. 15-46.</a:t>
            </a:r>
          </a:p>
          <a:p>
            <a:pPr algn="just" defTabSz="270000"/>
            <a:r>
              <a:rPr lang="en-GB" sz="800" noProof="0" dirty="0">
                <a:solidFill>
                  <a:schemeClr val="bg1"/>
                </a:solidFill>
                <a:latin typeface="Source Sans Pro" panose="020B0503030403020204" pitchFamily="34" charset="0"/>
              </a:rPr>
              <a:t>J. Kaimio, </a:t>
            </a:r>
            <a:r>
              <a:rPr lang="en-GB" sz="800" i="1" noProof="0" dirty="0">
                <a:solidFill>
                  <a:schemeClr val="bg1"/>
                </a:solidFill>
                <a:latin typeface="Source Sans Pro" panose="020B0503030403020204" pitchFamily="34" charset="0"/>
              </a:rPr>
              <a:t>The Romans and the Greek Language</a:t>
            </a:r>
            <a:r>
              <a:rPr lang="en-GB" sz="800" noProof="0" dirty="0">
                <a:solidFill>
                  <a:schemeClr val="bg1"/>
                </a:solidFill>
                <a:latin typeface="Source Sans Pro" panose="020B0503030403020204" pitchFamily="34" charset="0"/>
              </a:rPr>
              <a:t>, Helsinki, 1979, p. 322.</a:t>
            </a:r>
          </a:p>
          <a:p>
            <a:pPr algn="just" defTabSz="270000"/>
            <a:r>
              <a:rPr lang="en-GB" sz="800" noProof="0" dirty="0">
                <a:solidFill>
                  <a:schemeClr val="bg1"/>
                </a:solidFill>
                <a:latin typeface="Source Sans Pro" panose="020B0503030403020204" pitchFamily="34" charset="0"/>
              </a:rPr>
              <a:t>A. Martin, “À </a:t>
            </a:r>
            <a:r>
              <a:rPr lang="en-GB" sz="800" noProof="0" dirty="0" err="1">
                <a:solidFill>
                  <a:schemeClr val="bg1"/>
                </a:solidFill>
                <a:latin typeface="Source Sans Pro" panose="020B0503030403020204" pitchFamily="34" charset="0"/>
              </a:rPr>
              <a:t>propos</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d’une</a:t>
            </a:r>
            <a:r>
              <a:rPr lang="en-GB" sz="800" noProof="0" dirty="0">
                <a:solidFill>
                  <a:schemeClr val="bg1"/>
                </a:solidFill>
                <a:latin typeface="Source Sans Pro" panose="020B0503030403020204" pitchFamily="34" charset="0"/>
              </a:rPr>
              <a:t> inscription </a:t>
            </a:r>
            <a:r>
              <a:rPr lang="en-GB" sz="800" noProof="0" dirty="0" err="1">
                <a:solidFill>
                  <a:schemeClr val="bg1"/>
                </a:solidFill>
                <a:latin typeface="Source Sans Pro" panose="020B0503030403020204" pitchFamily="34" charset="0"/>
              </a:rPr>
              <a:t>bilingue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d’Apulie</a:t>
            </a:r>
            <a:r>
              <a:rPr lang="en-GB" sz="800"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Epigraphica</a:t>
            </a:r>
            <a:r>
              <a:rPr lang="en-GB" sz="800" noProof="0" dirty="0">
                <a:solidFill>
                  <a:schemeClr val="bg1"/>
                </a:solidFill>
                <a:latin typeface="Source Sans Pro" panose="020B0503030403020204" pitchFamily="34" charset="0"/>
              </a:rPr>
              <a:t> 46 (1984), p. 194‑198.</a:t>
            </a:r>
          </a:p>
          <a:p>
            <a:pPr algn="just" defTabSz="270000"/>
            <a:r>
              <a:rPr lang="en-GB" sz="800" noProof="0" dirty="0">
                <a:solidFill>
                  <a:schemeClr val="bg1"/>
                </a:solidFill>
                <a:latin typeface="Source Sans Pro" panose="020B0503030403020204" pitchFamily="34" charset="0"/>
              </a:rPr>
              <a:t>É. Samama, </a:t>
            </a:r>
            <a:r>
              <a:rPr lang="en-GB" sz="800" i="1" noProof="0" dirty="0">
                <a:solidFill>
                  <a:schemeClr val="bg1"/>
                </a:solidFill>
                <a:latin typeface="Source Sans Pro" panose="020B0503030403020204" pitchFamily="34" charset="0"/>
              </a:rPr>
              <a:t>Les </a:t>
            </a:r>
            <a:r>
              <a:rPr lang="en-GB" sz="800" i="1" noProof="0" dirty="0" err="1">
                <a:solidFill>
                  <a:schemeClr val="bg1"/>
                </a:solidFill>
                <a:latin typeface="Source Sans Pro" panose="020B0503030403020204" pitchFamily="34" charset="0"/>
              </a:rPr>
              <a:t>médecins</a:t>
            </a:r>
            <a:r>
              <a:rPr lang="en-GB" sz="800" i="1" noProof="0" dirty="0">
                <a:solidFill>
                  <a:schemeClr val="bg1"/>
                </a:solidFill>
                <a:latin typeface="Source Sans Pro" panose="020B0503030403020204" pitchFamily="34" charset="0"/>
              </a:rPr>
              <a:t> dans le monde </a:t>
            </a:r>
            <a:r>
              <a:rPr lang="en-GB" sz="800" i="1" noProof="0" dirty="0" err="1">
                <a:solidFill>
                  <a:schemeClr val="bg1"/>
                </a:solidFill>
                <a:latin typeface="Source Sans Pro" panose="020B0503030403020204" pitchFamily="34" charset="0"/>
              </a:rPr>
              <a:t>grec</a:t>
            </a:r>
            <a:r>
              <a:rPr lang="en-GB" sz="800" noProof="0" dirty="0">
                <a:solidFill>
                  <a:schemeClr val="bg1"/>
                </a:solidFill>
                <a:latin typeface="Source Sans Pro" panose="020B0503030403020204" pitchFamily="34" charset="0"/>
              </a:rPr>
              <a:t>, Genève, 2003, p. 5-6.</a:t>
            </a:r>
          </a:p>
        </p:txBody>
      </p:sp>
      <p:pic>
        <p:nvPicPr>
          <p:cNvPr id="5" name="Image 4">
            <a:extLst>
              <a:ext uri="{FF2B5EF4-FFF2-40B4-BE49-F238E27FC236}">
                <a16:creationId xmlns:a16="http://schemas.microsoft.com/office/drawing/2014/main" id="{8DF03BEC-A678-88F2-6B10-D8D826894AD4}"/>
              </a:ext>
            </a:extLst>
          </p:cNvPr>
          <p:cNvPicPr>
            <a:picLocks noChangeAspect="1"/>
          </p:cNvPicPr>
          <p:nvPr/>
        </p:nvPicPr>
        <p:blipFill>
          <a:blip r:embed="rId4"/>
          <a:srcRect l="5184" r="5698"/>
          <a:stretch>
            <a:fillRect/>
          </a:stretch>
        </p:blipFill>
        <p:spPr>
          <a:xfrm>
            <a:off x="1523998" y="2037288"/>
            <a:ext cx="2062265" cy="3327467"/>
          </a:xfrm>
          <a:prstGeom prst="rect">
            <a:avLst/>
          </a:prstGeom>
        </p:spPr>
      </p:pic>
    </p:spTree>
    <p:extLst>
      <p:ext uri="{BB962C8B-B14F-4D97-AF65-F5344CB8AC3E}">
        <p14:creationId xmlns:p14="http://schemas.microsoft.com/office/powerpoint/2010/main" val="554800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6BF4A-98DA-F139-A569-76CD54A39F01}"/>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B242DDB4-011E-0B2C-54AF-8B08DC18C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D30B6C0D-6FE3-A047-3A4F-796044C2A69F}"/>
              </a:ext>
            </a:extLst>
          </p:cNvPr>
          <p:cNvSpPr>
            <a:spLocks/>
          </p:cNvSpPr>
          <p:nvPr/>
        </p:nvSpPr>
        <p:spPr>
          <a:xfrm>
            <a:off x="-2"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6F61D110-8BF4-21FD-009C-26F8841E9A1A}"/>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5931C87C-052E-9122-907C-54F1F9F2E08E}"/>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5A3D4F10-0B81-3921-C276-1780C4808D96}"/>
              </a:ext>
            </a:extLst>
          </p:cNvPr>
          <p:cNvSpPr txBox="1"/>
          <p:nvPr/>
        </p:nvSpPr>
        <p:spPr>
          <a:xfrm rot="5400000">
            <a:off x="2873989" y="4623615"/>
            <a:ext cx="747871" cy="3447849"/>
          </a:xfrm>
          <a:prstGeom prst="rect">
            <a:avLst/>
          </a:prstGeom>
          <a:noFill/>
        </p:spPr>
        <p:txBody>
          <a:bodyPr vert="vert270" wrap="square" lIns="0" tIns="0" rIns="0" bIns="0" rtlCol="0">
            <a:noAutofit/>
          </a:bodyPr>
          <a:lstStyle/>
          <a:p>
            <a:r>
              <a:rPr lang="en-GB" sz="800" b="1" noProof="0" dirty="0">
                <a:solidFill>
                  <a:schemeClr val="bg1"/>
                </a:solidFill>
                <a:latin typeface="Source Sans Pro" panose="020B0503030403020204" pitchFamily="34" charset="0"/>
              </a:rPr>
              <a:t>Fig. 1. © </a:t>
            </a:r>
            <a:r>
              <a:rPr lang="en-GB" sz="800" b="1" i="1" noProof="0" dirty="0">
                <a:solidFill>
                  <a:schemeClr val="bg1"/>
                </a:solidFill>
                <a:latin typeface="Source Sans Pro" panose="020B0503030403020204" pitchFamily="34" charset="0"/>
              </a:rPr>
              <a:t>IG</a:t>
            </a:r>
            <a:r>
              <a:rPr lang="en-GB" sz="800" b="1" noProof="0" dirty="0">
                <a:solidFill>
                  <a:schemeClr val="bg1"/>
                </a:solidFill>
                <a:latin typeface="Source Sans Pro" panose="020B0503030403020204" pitchFamily="34" charset="0"/>
              </a:rPr>
              <a:t> XIV, 678</a:t>
            </a:r>
          </a:p>
          <a:p>
            <a:pPr algn="just"/>
            <a:r>
              <a:rPr lang="en-GB" sz="800" noProof="0" dirty="0">
                <a:solidFill>
                  <a:schemeClr val="bg1"/>
                </a:solidFill>
                <a:latin typeface="Source Sans Pro" panose="020B0503030403020204" pitchFamily="34" charset="0"/>
              </a:rPr>
              <a:t>Strabo, </a:t>
            </a:r>
            <a:r>
              <a:rPr lang="fr-BE" sz="800" dirty="0">
                <a:solidFill>
                  <a:schemeClr val="bg1"/>
                </a:solidFill>
                <a:latin typeface="Source Sans Pro" panose="020B0503030403020204" pitchFamily="34" charset="0"/>
              </a:rPr>
              <a:t>VI</a:t>
            </a:r>
            <a:r>
              <a:rPr lang="en-GB" sz="800" noProof="0" dirty="0">
                <a:solidFill>
                  <a:schemeClr val="bg1"/>
                </a:solidFill>
                <a:latin typeface="Source Sans Pro" panose="020B0503030403020204" pitchFamily="34" charset="0"/>
              </a:rPr>
              <a:t>.3.7: </a:t>
            </a:r>
            <a:r>
              <a:rPr lang="el-GR" sz="700" dirty="0">
                <a:solidFill>
                  <a:schemeClr val="bg1"/>
                </a:solidFill>
                <a:latin typeface="Noto Sans" panose="020B0502040504020204" pitchFamily="34" charset="0"/>
                <a:ea typeface="Noto Sans" panose="020B0502040504020204" pitchFamily="34" charset="0"/>
                <a:cs typeface="Noto Sans" panose="020B0502040504020204" pitchFamily="34" charset="0"/>
              </a:rPr>
              <a:t>Ἐν</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en-GB" sz="700" noProof="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δὲ</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en-GB" sz="700" noProof="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τοῖς</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 ἀπὸ </a:t>
            </a:r>
            <a:r>
              <a:rPr lang="en-GB" sz="700" noProof="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τῆς</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en-GB" sz="700" noProof="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Ἑλλάδος</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 καὶ </a:t>
            </a:r>
            <a:r>
              <a:rPr lang="en-GB" sz="700" noProof="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τῆς</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lang="en-GB" sz="700" noProof="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Ἀσί</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ας διαίρουσιν εὐθύπλοια μᾶλλόν ἐστιν ἐπὶ τὸ Βρεντέσιον, καὶ δὴ καὶ δεῦρο πάντες καταίρουσιν</a:t>
            </a:r>
            <a:r>
              <a:rPr lang="el-GR"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 οἷς εἰς τὴν Ῥώμην π</a:t>
            </a:r>
            <a:r>
              <a:rPr lang="en-GB" sz="700" noProof="0" dirty="0" err="1">
                <a:solidFill>
                  <a:schemeClr val="bg1"/>
                </a:solidFill>
                <a:latin typeface="Noto Sans" panose="020B0502040504020204" pitchFamily="34" charset="0"/>
                <a:ea typeface="Noto Sans" panose="020B0502040504020204" pitchFamily="34" charset="0"/>
                <a:cs typeface="Noto Sans" panose="020B0502040504020204" pitchFamily="34" charset="0"/>
              </a:rPr>
              <a:t>ρόκειτ</a:t>
            </a:r>
            <a:r>
              <a:rPr lang="en-GB" sz="700" noProof="0" dirty="0">
                <a:solidFill>
                  <a:schemeClr val="bg1"/>
                </a:solidFill>
                <a:latin typeface="Noto Sans" panose="020B0502040504020204" pitchFamily="34" charset="0"/>
                <a:ea typeface="Noto Sans" panose="020B0502040504020204" pitchFamily="34" charset="0"/>
                <a:cs typeface="Noto Sans" panose="020B0502040504020204" pitchFamily="34" charset="0"/>
              </a:rPr>
              <a:t>αι ὁδός</a:t>
            </a:r>
            <a:r>
              <a:rPr lang="fr-BE" sz="800" noProof="0" dirty="0">
                <a:solidFill>
                  <a:schemeClr val="bg1"/>
                </a:solidFill>
                <a:latin typeface="Source Sans Pro" panose="020B0503030403020204" pitchFamily="34" charset="0"/>
                <a:ea typeface="Noto Sans" panose="020B0502040504020204" pitchFamily="34" charset="0"/>
                <a:cs typeface="Noto Sans" panose="020B0502040504020204" pitchFamily="34" charset="0"/>
              </a:rPr>
              <a:t>,</a:t>
            </a:r>
            <a:r>
              <a:rPr lang="fr-BE" sz="800" b="1" noProof="0" dirty="0">
                <a:solidFill>
                  <a:schemeClr val="bg1"/>
                </a:solidFill>
                <a:latin typeface="Source Sans Pro" panose="020B0503030403020204" pitchFamily="34" charset="0"/>
                <a:ea typeface="Noto Sans" panose="020B0502040504020204" pitchFamily="34" charset="0"/>
                <a:cs typeface="Noto Sans" panose="020B0502040504020204" pitchFamily="34" charset="0"/>
              </a:rPr>
              <a:t> </a:t>
            </a:r>
            <a:r>
              <a:rPr lang="fr-BE" sz="800" noProof="0" dirty="0">
                <a:solidFill>
                  <a:schemeClr val="bg1"/>
                </a:solidFill>
                <a:latin typeface="Source Sans Pro" panose="020B0503030403020204" pitchFamily="34" charset="0"/>
                <a:ea typeface="Noto Sans" panose="020B0502040504020204" pitchFamily="34" charset="0"/>
                <a:cs typeface="Noto Sans" panose="020B0502040504020204" pitchFamily="34" charset="0"/>
              </a:rPr>
              <a:t>“</a:t>
            </a:r>
            <a:r>
              <a:rPr lang="en-US" sz="800" dirty="0">
                <a:solidFill>
                  <a:schemeClr val="bg1"/>
                </a:solidFill>
                <a:latin typeface="Source Sans Pro" panose="020B0503030403020204" pitchFamily="34" charset="0"/>
                <a:ea typeface="Noto Sans" panose="020B0502040504020204" pitchFamily="34" charset="0"/>
                <a:cs typeface="Noto Sans" panose="020B0502040504020204" pitchFamily="34" charset="0"/>
              </a:rPr>
              <a:t>In the case of those who sail across from Greece or Asia, the more direct route is to </a:t>
            </a:r>
            <a:r>
              <a:rPr lang="en-US" sz="800" dirty="0" err="1">
                <a:solidFill>
                  <a:schemeClr val="bg1"/>
                </a:solidFill>
                <a:latin typeface="Source Sans Pro" panose="020B0503030403020204" pitchFamily="34" charset="0"/>
                <a:ea typeface="Noto Sans" panose="020B0502040504020204" pitchFamily="34" charset="0"/>
                <a:cs typeface="Noto Sans" panose="020B0502040504020204" pitchFamily="34" charset="0"/>
              </a:rPr>
              <a:t>Brentesium</a:t>
            </a:r>
            <a:r>
              <a:rPr lang="en-US" sz="800" dirty="0">
                <a:solidFill>
                  <a:schemeClr val="bg1"/>
                </a:solidFill>
                <a:latin typeface="Source Sans Pro" panose="020B0503030403020204" pitchFamily="34" charset="0"/>
                <a:ea typeface="Noto Sans" panose="020B0502040504020204" pitchFamily="34" charset="0"/>
                <a:cs typeface="Noto Sans" panose="020B0502040504020204" pitchFamily="34" charset="0"/>
              </a:rPr>
              <a:t>, and, in fact, all who propose to go to Rome by land put into port here”</a:t>
            </a:r>
            <a:r>
              <a:rPr lang="fr-BE" sz="800" dirty="0">
                <a:solidFill>
                  <a:schemeClr val="bg1"/>
                </a:solidFill>
                <a:latin typeface="Source Sans Pro" panose="020B0503030403020204" pitchFamily="34" charset="0"/>
                <a:ea typeface="Noto Sans" panose="020B0502040504020204" pitchFamily="34" charset="0"/>
                <a:cs typeface="Noto Sans" panose="020B0502040504020204" pitchFamily="34" charset="0"/>
              </a:rPr>
              <a:t> (Trans. H.L. Jones, 1924, LCL 182)</a:t>
            </a:r>
            <a:r>
              <a:rPr lang="el-G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endParaRPr lang="en-GB" sz="800" noProof="0" dirty="0">
              <a:solidFill>
                <a:schemeClr val="bg1"/>
              </a:solidFill>
              <a:latin typeface="Source Sans Pro" panose="020B0503030403020204" pitchFamily="34" charset="0"/>
              <a:ea typeface="Noto Sans" panose="020B0502040504020204" pitchFamily="34" charset="0"/>
              <a:cs typeface="Noto Sans" panose="020B0502040504020204" pitchFamily="34" charset="0"/>
            </a:endParaRPr>
          </a:p>
        </p:txBody>
      </p:sp>
      <p:sp>
        <p:nvSpPr>
          <p:cNvPr id="6" name="ZoneTexte 5">
            <a:extLst>
              <a:ext uri="{FF2B5EF4-FFF2-40B4-BE49-F238E27FC236}">
                <a16:creationId xmlns:a16="http://schemas.microsoft.com/office/drawing/2014/main" id="{CCD7208B-9774-EA9C-3CED-2B34FA6E6EA7}"/>
              </a:ext>
            </a:extLst>
          </p:cNvPr>
          <p:cNvSpPr txBox="1"/>
          <p:nvPr/>
        </p:nvSpPr>
        <p:spPr>
          <a:xfrm>
            <a:off x="1524001" y="1000135"/>
            <a:ext cx="9477982"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Text</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with</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bilingual</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phenomena</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11" name="ZoneTexte 10">
            <a:extLst>
              <a:ext uri="{FF2B5EF4-FFF2-40B4-BE49-F238E27FC236}">
                <a16:creationId xmlns:a16="http://schemas.microsoft.com/office/drawing/2014/main" id="{4EA8DE34-9890-E38F-5F50-319A8E35F135}"/>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Brindisi. </a:t>
            </a:r>
            <a:r>
              <a:rPr lang="en-GB" sz="2000" noProof="0" dirty="0" err="1">
                <a:solidFill>
                  <a:srgbClr val="483631"/>
                </a:solidFill>
                <a:effectLst>
                  <a:outerShdw blurRad="50800" dist="38100" dir="5400000" algn="t" rotWithShape="0">
                    <a:prstClr val="black">
                      <a:alpha val="40000"/>
                    </a:prstClr>
                  </a:outerShdw>
                </a:effectLst>
                <a:latin typeface="Source Sans Pro" panose="020B0503030403020204" pitchFamily="34" charset="0"/>
              </a:rPr>
              <a:t>Heraklas</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of Alexandria’s bilingual epitaph (1</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st</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c. AD)</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
        <p:nvSpPr>
          <p:cNvPr id="25" name="Espace réservé du numéro de diapositive 24">
            <a:extLst>
              <a:ext uri="{FF2B5EF4-FFF2-40B4-BE49-F238E27FC236}">
                <a16:creationId xmlns:a16="http://schemas.microsoft.com/office/drawing/2014/main" id="{E05AD7A2-60C1-B19A-53E5-D8BDC98B3585}"/>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12</a:t>
            </a:fld>
            <a:endParaRPr lang="en-GB" noProof="0" dirty="0">
              <a:solidFill>
                <a:schemeClr val="bg1"/>
              </a:solidFill>
              <a:latin typeface="Source Sans Pro" panose="020B0503030403020204" pitchFamily="34" charset="0"/>
            </a:endParaRPr>
          </a:p>
        </p:txBody>
      </p:sp>
      <p:sp>
        <p:nvSpPr>
          <p:cNvPr id="3" name="ZoneTexte 2">
            <a:extLst>
              <a:ext uri="{FF2B5EF4-FFF2-40B4-BE49-F238E27FC236}">
                <a16:creationId xmlns:a16="http://schemas.microsoft.com/office/drawing/2014/main" id="{697D8CE4-36F6-BEF2-E564-79CC1FEC4783}"/>
              </a:ext>
            </a:extLst>
          </p:cNvPr>
          <p:cNvSpPr txBox="1"/>
          <p:nvPr/>
        </p:nvSpPr>
        <p:spPr>
          <a:xfrm rot="5400000">
            <a:off x="7544312" y="4172018"/>
            <a:ext cx="615553" cy="4218725"/>
          </a:xfrm>
          <a:prstGeom prst="rect">
            <a:avLst/>
          </a:prstGeom>
          <a:noFill/>
        </p:spPr>
        <p:txBody>
          <a:bodyPr vert="vert270" wrap="square" lIns="0" tIns="0" rIns="0" bIns="0" rtlCol="0">
            <a:spAutoFit/>
          </a:bodyPr>
          <a:lstStyle/>
          <a:p>
            <a:pPr algn="just" defTabSz="270000"/>
            <a:r>
              <a:rPr lang="en-GB" sz="800" noProof="0" dirty="0">
                <a:solidFill>
                  <a:schemeClr val="bg1"/>
                </a:solidFill>
                <a:latin typeface="Source Sans Pro" panose="020B0503030403020204" pitchFamily="34" charset="0"/>
              </a:rPr>
              <a:t>F. </a:t>
            </a:r>
            <a:r>
              <a:rPr lang="en-GB" sz="800" noProof="0" dirty="0" err="1">
                <a:solidFill>
                  <a:schemeClr val="bg1"/>
                </a:solidFill>
                <a:latin typeface="Source Sans Pro" panose="020B0503030403020204" pitchFamily="34" charset="0"/>
              </a:rPr>
              <a:t>Ferrandini</a:t>
            </a:r>
            <a:r>
              <a:rPr lang="en-GB" sz="800" noProof="0" dirty="0">
                <a:solidFill>
                  <a:schemeClr val="bg1"/>
                </a:solidFill>
                <a:latin typeface="Source Sans Pro" panose="020B0503030403020204" pitchFamily="34" charset="0"/>
              </a:rPr>
              <a:t> Troisi, </a:t>
            </a:r>
            <a:r>
              <a:rPr lang="en-GB" sz="800" i="1" noProof="0" dirty="0" err="1">
                <a:solidFill>
                  <a:schemeClr val="bg1"/>
                </a:solidFill>
                <a:latin typeface="Source Sans Pro" panose="020B0503030403020204" pitchFamily="34" charset="0"/>
              </a:rPr>
              <a:t>Iscrizioni</a:t>
            </a:r>
            <a:r>
              <a:rPr lang="en-GB" sz="800" i="1"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Greche</a:t>
            </a:r>
            <a:r>
              <a:rPr lang="en-GB" sz="800" i="1" noProof="0" dirty="0">
                <a:solidFill>
                  <a:schemeClr val="bg1"/>
                </a:solidFill>
                <a:latin typeface="Source Sans Pro" panose="020B0503030403020204" pitchFamily="34" charset="0"/>
              </a:rPr>
              <a:t> d’Italia. G Puglia</a:t>
            </a:r>
            <a:r>
              <a:rPr lang="en-GB" sz="800" noProof="0" dirty="0">
                <a:solidFill>
                  <a:schemeClr val="bg1"/>
                </a:solidFill>
                <a:latin typeface="Source Sans Pro" panose="020B0503030403020204" pitchFamily="34" charset="0"/>
              </a:rPr>
              <a:t>, Roma, 2015, p. 57, no. 51</a:t>
            </a:r>
          </a:p>
          <a:p>
            <a:pPr algn="just" defTabSz="270000"/>
            <a:r>
              <a:rPr lang="en-GB" sz="800" noProof="0" dirty="0">
                <a:solidFill>
                  <a:schemeClr val="bg1"/>
                </a:solidFill>
                <a:latin typeface="Source Sans Pro" panose="020B0503030403020204" pitchFamily="34" charset="0"/>
              </a:rPr>
              <a:t>L. Gasperini, “</a:t>
            </a:r>
            <a:r>
              <a:rPr lang="en-GB" sz="800" noProof="0" dirty="0" err="1">
                <a:solidFill>
                  <a:schemeClr val="bg1"/>
                </a:solidFill>
                <a:latin typeface="Source Sans Pro" panose="020B0503030403020204" pitchFamily="34" charset="0"/>
              </a:rPr>
              <a:t>Presenze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ellenofone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nel</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Brundisino</a:t>
            </a:r>
            <a:r>
              <a:rPr lang="en-GB" sz="800" noProof="0" dirty="0">
                <a:solidFill>
                  <a:schemeClr val="bg1"/>
                </a:solidFill>
                <a:latin typeface="Source Sans Pro" panose="020B0503030403020204" pitchFamily="34" charset="0"/>
              </a:rPr>
              <a:t>”, in M. Lombardo &amp; C. </a:t>
            </a:r>
            <a:r>
              <a:rPr lang="en-GB" sz="800" noProof="0" dirty="0" err="1">
                <a:solidFill>
                  <a:schemeClr val="bg1"/>
                </a:solidFill>
                <a:latin typeface="Source Sans Pro" panose="020B0503030403020204" pitchFamily="34" charset="0"/>
              </a:rPr>
              <a:t>Marangio</a:t>
            </a:r>
            <a:r>
              <a:rPr lang="en-GB" sz="800" noProof="0" dirty="0">
                <a:solidFill>
                  <a:schemeClr val="bg1"/>
                </a:solidFill>
                <a:latin typeface="Source Sans Pro" panose="020B0503030403020204" pitchFamily="34" charset="0"/>
              </a:rPr>
              <a:t> (ed.), </a:t>
            </a:r>
            <a:r>
              <a:rPr lang="en-GB" sz="800" i="1" noProof="0" dirty="0">
                <a:solidFill>
                  <a:schemeClr val="bg1"/>
                </a:solidFill>
                <a:latin typeface="Source Sans Pro" panose="020B0503030403020204" pitchFamily="34" charset="0"/>
              </a:rPr>
              <a:t>Il </a:t>
            </a:r>
            <a:r>
              <a:rPr lang="en-GB" sz="800" i="1" noProof="0" dirty="0" err="1">
                <a:solidFill>
                  <a:schemeClr val="bg1"/>
                </a:solidFill>
                <a:latin typeface="Source Sans Pro" panose="020B0503030403020204" pitchFamily="34" charset="0"/>
              </a:rPr>
              <a:t>territorio</a:t>
            </a:r>
            <a:r>
              <a:rPr lang="en-GB" sz="800" i="1"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Brundisino</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Mesagne</a:t>
            </a:r>
            <a:r>
              <a:rPr lang="en-GB" sz="800" noProof="0" dirty="0">
                <a:solidFill>
                  <a:schemeClr val="bg1"/>
                </a:solidFill>
                <a:latin typeface="Source Sans Pro" panose="020B0503030403020204" pitchFamily="34" charset="0"/>
              </a:rPr>
              <a:t>, 1998, p. 58-59.</a:t>
            </a:r>
          </a:p>
          <a:p>
            <a:pPr algn="just" defTabSz="270000"/>
            <a:r>
              <a:rPr lang="en-GB" sz="800" noProof="0" dirty="0">
                <a:solidFill>
                  <a:schemeClr val="bg1"/>
                </a:solidFill>
                <a:latin typeface="Source Sans Pro" panose="020B0503030403020204" pitchFamily="34" charset="0"/>
              </a:rPr>
              <a:t>E.A. Meyer, “Explaining the Epigraphic Habit in the Roman Empire: The Evidence of Epitaphs”, </a:t>
            </a:r>
            <a:r>
              <a:rPr lang="en-GB" sz="800" i="1" noProof="0" dirty="0">
                <a:solidFill>
                  <a:schemeClr val="bg1"/>
                </a:solidFill>
                <a:latin typeface="Source Sans Pro" panose="020B0503030403020204" pitchFamily="34" charset="0"/>
              </a:rPr>
              <a:t>JRS</a:t>
            </a:r>
            <a:r>
              <a:rPr lang="en-GB" sz="800" noProof="0" dirty="0">
                <a:solidFill>
                  <a:schemeClr val="bg1"/>
                </a:solidFill>
                <a:latin typeface="Source Sans Pro" panose="020B0503030403020204" pitchFamily="34" charset="0"/>
              </a:rPr>
              <a:t> 	80 (1990), p. 75.</a:t>
            </a:r>
          </a:p>
        </p:txBody>
      </p:sp>
      <p:grpSp>
        <p:nvGrpSpPr>
          <p:cNvPr id="5" name="Groupe 4">
            <a:extLst>
              <a:ext uri="{FF2B5EF4-FFF2-40B4-BE49-F238E27FC236}">
                <a16:creationId xmlns:a16="http://schemas.microsoft.com/office/drawing/2014/main" id="{73764F04-396C-7AD8-3A5E-B9AEF3A6DC97}"/>
              </a:ext>
            </a:extLst>
          </p:cNvPr>
          <p:cNvGrpSpPr/>
          <p:nvPr/>
        </p:nvGrpSpPr>
        <p:grpSpPr>
          <a:xfrm>
            <a:off x="1523997" y="2514986"/>
            <a:ext cx="4448704" cy="2835772"/>
            <a:chOff x="1523997" y="2514986"/>
            <a:chExt cx="4448704" cy="2835772"/>
          </a:xfrm>
        </p:grpSpPr>
        <p:pic>
          <p:nvPicPr>
            <p:cNvPr id="12" name="Image 11">
              <a:extLst>
                <a:ext uri="{FF2B5EF4-FFF2-40B4-BE49-F238E27FC236}">
                  <a16:creationId xmlns:a16="http://schemas.microsoft.com/office/drawing/2014/main" id="{1613FEAF-E94F-5C39-FE1A-B72B0C65EE46}"/>
                </a:ext>
              </a:extLst>
            </p:cNvPr>
            <p:cNvPicPr>
              <a:picLocks noChangeAspect="1"/>
            </p:cNvPicPr>
            <p:nvPr/>
          </p:nvPicPr>
          <p:blipFill>
            <a:blip r:embed="rId4"/>
            <a:srcRect l="32518" t="22120" r="31872" b="36957"/>
            <a:stretch>
              <a:fillRect/>
            </a:stretch>
          </p:blipFill>
          <p:spPr>
            <a:xfrm>
              <a:off x="1523999" y="3103877"/>
              <a:ext cx="4448701" cy="2246881"/>
            </a:xfrm>
            <a:prstGeom prst="rect">
              <a:avLst/>
            </a:prstGeom>
          </p:spPr>
        </p:pic>
        <p:pic>
          <p:nvPicPr>
            <p:cNvPr id="16" name="Image 15">
              <a:extLst>
                <a:ext uri="{FF2B5EF4-FFF2-40B4-BE49-F238E27FC236}">
                  <a16:creationId xmlns:a16="http://schemas.microsoft.com/office/drawing/2014/main" id="{CC8D5BBC-22A4-C7DD-1D8B-08D21C7751CB}"/>
                </a:ext>
              </a:extLst>
            </p:cNvPr>
            <p:cNvPicPr>
              <a:picLocks noChangeAspect="1"/>
            </p:cNvPicPr>
            <p:nvPr/>
          </p:nvPicPr>
          <p:blipFill>
            <a:blip r:embed="rId4"/>
            <a:srcRect t="9675" r="64390" b="75323"/>
            <a:stretch>
              <a:fillRect/>
            </a:stretch>
          </p:blipFill>
          <p:spPr>
            <a:xfrm>
              <a:off x="1523997" y="2514986"/>
              <a:ext cx="4448704" cy="823641"/>
            </a:xfrm>
            <a:prstGeom prst="rect">
              <a:avLst/>
            </a:prstGeom>
          </p:spPr>
        </p:pic>
      </p:grpSp>
      <p:sp>
        <p:nvSpPr>
          <p:cNvPr id="19" name="ZoneTexte 18">
            <a:extLst>
              <a:ext uri="{FF2B5EF4-FFF2-40B4-BE49-F238E27FC236}">
                <a16:creationId xmlns:a16="http://schemas.microsoft.com/office/drawing/2014/main" id="{103992CD-6856-262C-38D9-464A490D2755}"/>
              </a:ext>
            </a:extLst>
          </p:cNvPr>
          <p:cNvSpPr txBox="1">
            <a:spLocks/>
          </p:cNvSpPr>
          <p:nvPr/>
        </p:nvSpPr>
        <p:spPr>
          <a:xfrm>
            <a:off x="6219301" y="2494919"/>
            <a:ext cx="3742149" cy="2869836"/>
          </a:xfrm>
          <a:prstGeom prst="rect">
            <a:avLst/>
          </a:prstGeom>
          <a:noFill/>
          <a:effectLst>
            <a:outerShdw blurRad="63500" sx="102000" sy="102000" algn="ctr" rotWithShape="0">
              <a:schemeClr val="tx1">
                <a:alpha val="40000"/>
              </a:schemeClr>
            </a:outerShdw>
          </a:effectLst>
        </p:spPr>
        <p:txBody>
          <a:bodyPr wrap="square" tIns="90000" rIns="0" bIns="90000" rtlCol="0">
            <a:noAutofit/>
          </a:bodyPr>
          <a:lstStyle/>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for name, patronymic, origin</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formula: </a:t>
            </a:r>
            <a:r>
              <a:rPr lang="en-GB"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vixit</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an(nis) L h(</a:t>
            </a:r>
            <a:r>
              <a:rPr lang="en-GB"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ic</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s(</a:t>
            </a:r>
            <a:r>
              <a:rPr lang="en-GB"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itus</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defTabSz="360000"/>
            <a:endPar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Interpretation:</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 personal identity</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 conformity to Roman epigraphic norms</a:t>
            </a:r>
          </a:p>
          <a:p>
            <a:pPr defTabSz="360000"/>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script:</a:t>
            </a:r>
          </a:p>
          <a:p>
            <a:pPr marL="285750" indent="-285750" defTabSz="360000">
              <a:buFont typeface="Noto Sans" panose="020B0502040504020204" pitchFamily="34" charset="0"/>
              <a:buChar char="‣"/>
            </a:pPr>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Writer’s lack of dual competence? </a:t>
            </a:r>
          </a:p>
          <a:p>
            <a:pPr marL="285750" indent="-285750" defTabSz="360000">
              <a:buFont typeface="Noto Sans" panose="020B0502040504020204" pitchFamily="34" charset="0"/>
              <a:buChar char="‣"/>
            </a:pPr>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Mixed identity willingly displayed?</a:t>
            </a:r>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p:txBody>
      </p:sp>
      <p:sp>
        <p:nvSpPr>
          <p:cNvPr id="4" name="ZoneTexte 3">
            <a:extLst>
              <a:ext uri="{FF2B5EF4-FFF2-40B4-BE49-F238E27FC236}">
                <a16:creationId xmlns:a16="http://schemas.microsoft.com/office/drawing/2014/main" id="{4074E551-0160-2A1F-E7B5-1568F6D19671}"/>
              </a:ext>
            </a:extLst>
          </p:cNvPr>
          <p:cNvSpPr txBox="1">
            <a:spLocks/>
          </p:cNvSpPr>
          <p:nvPr/>
        </p:nvSpPr>
        <p:spPr>
          <a:xfrm>
            <a:off x="1523998" y="2037954"/>
            <a:ext cx="9030513" cy="456965"/>
          </a:xfrm>
          <a:prstGeom prst="rect">
            <a:avLst/>
          </a:prstGeom>
          <a:noFill/>
          <a:effectLst>
            <a:outerShdw blurRad="63500" sx="102000" sy="102000" algn="ctr" rotWithShape="0">
              <a:schemeClr val="tx1">
                <a:alpha val="40000"/>
              </a:schemeClr>
            </a:outerShdw>
          </a:effectLst>
        </p:spPr>
        <p:txBody>
          <a:bodyPr wrap="square" lIns="0" tIns="90000" rIns="0" bIns="90000" rtlCol="0">
            <a:noAutofit/>
          </a:bodyPr>
          <a:lstStyle/>
          <a:p>
            <a:pPr defTabSz="360000"/>
            <a:r>
              <a:rPr lang="en-US"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Intra-sentential code-switching: </a:t>
            </a:r>
            <a:r>
              <a:rPr lang="en-US"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and Greek sections belong to a same syntactic unit</a:t>
            </a:r>
          </a:p>
        </p:txBody>
      </p:sp>
    </p:spTree>
    <p:extLst>
      <p:ext uri="{BB962C8B-B14F-4D97-AF65-F5344CB8AC3E}">
        <p14:creationId xmlns:p14="http://schemas.microsoft.com/office/powerpoint/2010/main" val="2403268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E9F93-AF25-EDE0-2978-BA9BC8CA2CE6}"/>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1CCE9848-B1E9-F12C-5FA8-1539D7944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FE6EC003-97F1-EBB6-D84F-1649B1959293}"/>
              </a:ext>
            </a:extLst>
          </p:cNvPr>
          <p:cNvSpPr>
            <a:spLocks/>
          </p:cNvSpPr>
          <p:nvPr/>
        </p:nvSpPr>
        <p:spPr>
          <a:xfrm>
            <a:off x="-2"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B11DF3DE-D062-9DA2-3F93-577303AEC7BB}"/>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4A2B997A-4C9B-9451-D126-E827DFDF1C45}"/>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97453D6E-FF96-DA09-51DD-35AC11249B21}"/>
              </a:ext>
            </a:extLst>
          </p:cNvPr>
          <p:cNvSpPr txBox="1"/>
          <p:nvPr/>
        </p:nvSpPr>
        <p:spPr>
          <a:xfrm rot="5400000">
            <a:off x="3186369" y="4311235"/>
            <a:ext cx="123111" cy="3447849"/>
          </a:xfrm>
          <a:prstGeom prst="rect">
            <a:avLst/>
          </a:prstGeom>
          <a:noFill/>
        </p:spPr>
        <p:txBody>
          <a:bodyPr vert="vert270" wrap="square" lIns="0" tIns="0" rIns="0" bIns="0" rtlCol="0">
            <a:spAutoFit/>
          </a:bodyPr>
          <a:lstStyle/>
          <a:p>
            <a:r>
              <a:rPr lang="en-GB" sz="800" b="1" noProof="0" dirty="0">
                <a:solidFill>
                  <a:schemeClr val="bg1"/>
                </a:solidFill>
                <a:latin typeface="Source Sans Pro" panose="020B0503030403020204" pitchFamily="34" charset="0"/>
              </a:rPr>
              <a:t>Fig. 1. © Museo </a:t>
            </a:r>
            <a:r>
              <a:rPr lang="en-GB" sz="800" b="1" noProof="0" dirty="0" err="1">
                <a:solidFill>
                  <a:schemeClr val="bg1"/>
                </a:solidFill>
                <a:latin typeface="Source Sans Pro" panose="020B0503030403020204" pitchFamily="34" charset="0"/>
              </a:rPr>
              <a:t>Archeologico</a:t>
            </a:r>
            <a:r>
              <a:rPr lang="en-GB" sz="800" b="1" noProof="0" dirty="0">
                <a:solidFill>
                  <a:schemeClr val="bg1"/>
                </a:solidFill>
                <a:latin typeface="Source Sans Pro" panose="020B0503030403020204" pitchFamily="34" charset="0"/>
              </a:rPr>
              <a:t> Nazionale di Napoli, </a:t>
            </a:r>
            <a:r>
              <a:rPr lang="en-GB" sz="800" b="1" noProof="0" dirty="0" err="1">
                <a:solidFill>
                  <a:schemeClr val="bg1"/>
                </a:solidFill>
                <a:latin typeface="Source Sans Pro" panose="020B0503030403020204" pitchFamily="34" charset="0"/>
              </a:rPr>
              <a:t>depositi</a:t>
            </a:r>
            <a:r>
              <a:rPr lang="en-GB" sz="800" b="1" noProof="0" dirty="0">
                <a:solidFill>
                  <a:schemeClr val="bg1"/>
                </a:solidFill>
                <a:latin typeface="Source Sans Pro" panose="020B0503030403020204" pitchFamily="34" charset="0"/>
              </a:rPr>
              <a:t> – inv. 3451</a:t>
            </a:r>
            <a:endParaRPr lang="en-GB" sz="800" b="1" i="1" noProof="0" dirty="0">
              <a:solidFill>
                <a:schemeClr val="bg1"/>
              </a:solidFill>
              <a:latin typeface="Source Sans Pro" panose="020B0503030403020204" pitchFamily="34" charset="0"/>
            </a:endParaRPr>
          </a:p>
        </p:txBody>
      </p:sp>
      <p:sp>
        <p:nvSpPr>
          <p:cNvPr id="6" name="ZoneTexte 5">
            <a:extLst>
              <a:ext uri="{FF2B5EF4-FFF2-40B4-BE49-F238E27FC236}">
                <a16:creationId xmlns:a16="http://schemas.microsoft.com/office/drawing/2014/main" id="{51B0110D-3F86-30D4-E74E-1FAAA174C6E1}"/>
              </a:ext>
            </a:extLst>
          </p:cNvPr>
          <p:cNvSpPr txBox="1"/>
          <p:nvPr/>
        </p:nvSpPr>
        <p:spPr>
          <a:xfrm>
            <a:off x="1524001" y="1000135"/>
            <a:ext cx="9477982" cy="539942"/>
          </a:xfrm>
          <a:prstGeom prst="rect">
            <a:avLst/>
          </a:prstGeom>
          <a:noFill/>
        </p:spPr>
        <p:txBody>
          <a:bodyPr wrap="square" lIns="0" tIns="1080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Text</a:t>
            </a:r>
            <a:r>
              <a:rPr kumimoji="0" lang="en-GB" sz="14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 </a:t>
            </a: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with</a:t>
            </a:r>
            <a:r>
              <a:rPr kumimoji="0" lang="en-GB" sz="14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 </a:t>
            </a: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bilingual</a:t>
            </a:r>
            <a:r>
              <a:rPr kumimoji="0" lang="en-GB" sz="14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 </a:t>
            </a: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phenomena</a:t>
            </a:r>
            <a:endParaRPr kumimoji="0" lang="en-GB" sz="2800" b="0" i="0" u="none" strike="noStrike" kern="1200" cap="none" spc="0" normalizeH="0" baseline="0" noProof="0" dirty="0">
              <a:ln>
                <a:noFill/>
              </a:ln>
              <a:solidFill>
                <a:prstClr val="black"/>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endParaRPr>
          </a:p>
        </p:txBody>
      </p:sp>
      <p:sp>
        <p:nvSpPr>
          <p:cNvPr id="11" name="ZoneTexte 10">
            <a:extLst>
              <a:ext uri="{FF2B5EF4-FFF2-40B4-BE49-F238E27FC236}">
                <a16:creationId xmlns:a16="http://schemas.microsoft.com/office/drawing/2014/main" id="{6966A11D-7972-9729-41A0-09752E163B69}"/>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Pozzuoli. Iulia Gemella’s bilingual epitaph (2</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nd</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c. AD)</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
        <p:nvSpPr>
          <p:cNvPr id="25" name="Espace réservé du numéro de diapositive 24">
            <a:extLst>
              <a:ext uri="{FF2B5EF4-FFF2-40B4-BE49-F238E27FC236}">
                <a16:creationId xmlns:a16="http://schemas.microsoft.com/office/drawing/2014/main" id="{31C6F2BF-4489-6A7E-769A-C77103E7FFD3}"/>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13</a:t>
            </a:fld>
            <a:endParaRPr lang="en-GB" noProof="0" dirty="0">
              <a:solidFill>
                <a:schemeClr val="bg1"/>
              </a:solidFill>
              <a:latin typeface="Source Sans Pro" panose="020B0503030403020204" pitchFamily="34" charset="0"/>
            </a:endParaRPr>
          </a:p>
        </p:txBody>
      </p:sp>
      <p:sp>
        <p:nvSpPr>
          <p:cNvPr id="3" name="ZoneTexte 2">
            <a:extLst>
              <a:ext uri="{FF2B5EF4-FFF2-40B4-BE49-F238E27FC236}">
                <a16:creationId xmlns:a16="http://schemas.microsoft.com/office/drawing/2014/main" id="{837B808A-6BDD-463E-759C-4CA96DA20B78}"/>
              </a:ext>
            </a:extLst>
          </p:cNvPr>
          <p:cNvSpPr txBox="1"/>
          <p:nvPr/>
        </p:nvSpPr>
        <p:spPr>
          <a:xfrm rot="5400000">
            <a:off x="7482757" y="4233574"/>
            <a:ext cx="738664" cy="4218725"/>
          </a:xfrm>
          <a:prstGeom prst="rect">
            <a:avLst/>
          </a:prstGeom>
          <a:noFill/>
        </p:spPr>
        <p:txBody>
          <a:bodyPr vert="vert270" wrap="square" lIns="0" tIns="0" rIns="0" bIns="0" rtlCol="0">
            <a:spAutoFit/>
          </a:bodyPr>
          <a:lstStyle/>
          <a:p>
            <a:pPr algn="just" defTabSz="270000"/>
            <a:r>
              <a:rPr lang="en-GB" sz="800" noProof="0" dirty="0">
                <a:solidFill>
                  <a:schemeClr val="bg1"/>
                </a:solidFill>
                <a:latin typeface="Source Sans Pro" panose="020B0503030403020204" pitchFamily="34" charset="0"/>
              </a:rPr>
              <a:t>J.N. Adams, </a:t>
            </a:r>
            <a:r>
              <a:rPr lang="en-GB" sz="800" i="1" noProof="0" dirty="0">
                <a:solidFill>
                  <a:schemeClr val="bg1"/>
                </a:solidFill>
                <a:latin typeface="Source Sans Pro" panose="020B0503030403020204" pitchFamily="34" charset="0"/>
              </a:rPr>
              <a:t>Bilingualism and the Latin Language</a:t>
            </a:r>
            <a:r>
              <a:rPr lang="en-GB" sz="800" noProof="0" dirty="0">
                <a:solidFill>
                  <a:schemeClr val="bg1"/>
                </a:solidFill>
                <a:latin typeface="Source Sans Pro" panose="020B0503030403020204" pitchFamily="34" charset="0"/>
              </a:rPr>
              <a:t>, Cambridge, 2003, p. 363.</a:t>
            </a:r>
          </a:p>
          <a:p>
            <a:pPr algn="just" defTabSz="270000"/>
            <a:r>
              <a:rPr lang="en-GB" sz="800" noProof="0" dirty="0">
                <a:solidFill>
                  <a:schemeClr val="bg1"/>
                </a:solidFill>
                <a:latin typeface="Source Sans Pro" panose="020B0503030403020204" pitchFamily="34" charset="0"/>
              </a:rPr>
              <a:t>R. De Vita, “</a:t>
            </a:r>
            <a:r>
              <a:rPr lang="en-GB" sz="800" i="1" noProof="0" dirty="0" err="1">
                <a:solidFill>
                  <a:schemeClr val="bg1"/>
                </a:solidFill>
                <a:latin typeface="Source Sans Pro" panose="020B0503030403020204" pitchFamily="34" charset="0"/>
              </a:rPr>
              <a:t>Peregrini</a:t>
            </a:r>
            <a:r>
              <a:rPr lang="en-GB" sz="800" i="1" noProof="0" dirty="0">
                <a:solidFill>
                  <a:schemeClr val="bg1"/>
                </a:solidFill>
                <a:latin typeface="Source Sans Pro" panose="020B0503030403020204" pitchFamily="34" charset="0"/>
              </a:rPr>
              <a:t> </a:t>
            </a:r>
            <a:r>
              <a:rPr lang="en-GB" sz="800" noProof="0" dirty="0">
                <a:solidFill>
                  <a:schemeClr val="bg1"/>
                </a:solidFill>
                <a:latin typeface="Source Sans Pro" panose="020B0503030403020204" pitchFamily="34" charset="0"/>
              </a:rPr>
              <a:t>e </a:t>
            </a:r>
            <a:r>
              <a:rPr lang="en-GB" sz="800" noProof="0" dirty="0" err="1">
                <a:solidFill>
                  <a:schemeClr val="bg1"/>
                </a:solidFill>
                <a:latin typeface="Source Sans Pro" panose="020B0503030403020204" pitchFamily="34" charset="0"/>
              </a:rPr>
              <a:t>forestieri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dall’Oriente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greco</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l’uso</a:t>
            </a:r>
            <a:r>
              <a:rPr lang="en-GB" sz="800" noProof="0" dirty="0">
                <a:solidFill>
                  <a:schemeClr val="bg1"/>
                </a:solidFill>
                <a:latin typeface="Source Sans Pro" panose="020B0503030403020204" pitchFamily="34" charset="0"/>
              </a:rPr>
              <a:t> della lingua </a:t>
            </a:r>
            <a:r>
              <a:rPr lang="en-GB" sz="800" noProof="0" dirty="0" err="1">
                <a:solidFill>
                  <a:schemeClr val="bg1"/>
                </a:solidFill>
                <a:latin typeface="Source Sans Pro" panose="020B0503030403020204" pitchFamily="34" charset="0"/>
              </a:rPr>
              <a:t>greca</a:t>
            </a:r>
            <a:r>
              <a:rPr lang="en-GB" sz="800" noProof="0" dirty="0">
                <a:solidFill>
                  <a:schemeClr val="bg1"/>
                </a:solidFill>
                <a:latin typeface="Source Sans Pro" panose="020B0503030403020204" pitchFamily="34" charset="0"/>
              </a:rPr>
              <a:t> a Puteoli”, </a:t>
            </a:r>
            <a:r>
              <a:rPr lang="en-GB" sz="800" i="1" noProof="0" dirty="0">
                <a:solidFill>
                  <a:schemeClr val="bg1"/>
                </a:solidFill>
                <a:latin typeface="Source Sans Pro" panose="020B0503030403020204" pitchFamily="34" charset="0"/>
              </a:rPr>
              <a:t>AION</a:t>
            </a:r>
            <a:r>
              <a:rPr lang="en-GB" sz="800" noProof="0" dirty="0">
                <a:solidFill>
                  <a:schemeClr val="bg1"/>
                </a:solidFill>
                <a:latin typeface="Source Sans Pro" panose="020B0503030403020204" pitchFamily="34" charset="0"/>
              </a:rPr>
              <a:t> 23‑24 	(2016), p. 262.</a:t>
            </a:r>
          </a:p>
          <a:p>
            <a:pPr algn="just" defTabSz="270000"/>
            <a:r>
              <a:rPr lang="en-GB" sz="800" noProof="0" dirty="0">
                <a:solidFill>
                  <a:schemeClr val="bg1"/>
                </a:solidFill>
                <a:latin typeface="Source Sans Pro" panose="020B0503030403020204" pitchFamily="34" charset="0"/>
              </a:rPr>
              <a:t>A. </a:t>
            </a:r>
            <a:r>
              <a:rPr lang="en-GB" sz="800" noProof="0" dirty="0" err="1">
                <a:solidFill>
                  <a:schemeClr val="bg1"/>
                </a:solidFill>
                <a:latin typeface="Source Sans Pro" panose="020B0503030403020204" pitchFamily="34" charset="0"/>
              </a:rPr>
              <a:t>Rizakis</a:t>
            </a:r>
            <a:r>
              <a:rPr lang="en-GB" sz="800" noProof="0" dirty="0">
                <a:solidFill>
                  <a:schemeClr val="bg1"/>
                </a:solidFill>
                <a:latin typeface="Source Sans Pro" panose="020B0503030403020204" pitchFamily="34" charset="0"/>
              </a:rPr>
              <a:t>, “New Identities in the Greco-Roman East: Cultural and Legal Implications of the Use of 	Roman Names”, in R. Parker (ed.), </a:t>
            </a:r>
            <a:r>
              <a:rPr lang="en-GB" sz="800" i="1" noProof="0" dirty="0">
                <a:solidFill>
                  <a:schemeClr val="bg1"/>
                </a:solidFill>
                <a:latin typeface="Source Sans Pro" panose="020B0503030403020204" pitchFamily="34" charset="0"/>
              </a:rPr>
              <a:t>Changing Names: Tradition and Innovation in Ancient Greek 	Onomastics</a:t>
            </a:r>
            <a:r>
              <a:rPr lang="en-GB" sz="800" noProof="0" dirty="0">
                <a:solidFill>
                  <a:schemeClr val="bg1"/>
                </a:solidFill>
                <a:latin typeface="Source Sans Pro" panose="020B0503030403020204" pitchFamily="34" charset="0"/>
              </a:rPr>
              <a:t>, Oxford, 2019, p. 239 n. 13.</a:t>
            </a:r>
          </a:p>
        </p:txBody>
      </p:sp>
      <p:sp>
        <p:nvSpPr>
          <p:cNvPr id="19" name="ZoneTexte 18">
            <a:extLst>
              <a:ext uri="{FF2B5EF4-FFF2-40B4-BE49-F238E27FC236}">
                <a16:creationId xmlns:a16="http://schemas.microsoft.com/office/drawing/2014/main" id="{6850B47D-D358-61E3-CCA2-4F386E3DBDDE}"/>
              </a:ext>
            </a:extLst>
          </p:cNvPr>
          <p:cNvSpPr txBox="1">
            <a:spLocks/>
          </p:cNvSpPr>
          <p:nvPr/>
        </p:nvSpPr>
        <p:spPr>
          <a:xfrm>
            <a:off x="7002684" y="2494919"/>
            <a:ext cx="2958766" cy="2869836"/>
          </a:xfrm>
          <a:prstGeom prst="rect">
            <a:avLst/>
          </a:prstGeom>
          <a:noFill/>
          <a:effectLst>
            <a:outerShdw blurRad="63500" sx="102000" sy="102000" algn="ctr" rotWithShape="0">
              <a:schemeClr val="tx1">
                <a:alpha val="40000"/>
              </a:schemeClr>
            </a:outerShdw>
          </a:effectLst>
        </p:spPr>
        <p:txBody>
          <a:bodyPr wrap="square" tIns="90000" rIns="0" bIns="90000" rtlCol="0">
            <a:noAutofit/>
          </a:bodyPr>
          <a:lstStyle/>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main text following closely Roman practice</a:t>
            </a:r>
            <a:endPar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notable remark about fecundity</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closing verse</a:t>
            </a:r>
          </a:p>
          <a:p>
            <a:pPr defTabSz="360000"/>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Interpretation:</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adds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emotional tone</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possibly intimacy</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Testimony of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integration</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and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cultural negotiation</a:t>
            </a:r>
          </a:p>
        </p:txBody>
      </p:sp>
      <p:pic>
        <p:nvPicPr>
          <p:cNvPr id="7170" name="Picture 2">
            <a:extLst>
              <a:ext uri="{FF2B5EF4-FFF2-40B4-BE49-F238E27FC236}">
                <a16:creationId xmlns:a16="http://schemas.microsoft.com/office/drawing/2014/main" id="{B1E76542-49A2-34AD-9A63-2BE3792D1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1" t="8499" r="15648" b="5339"/>
          <a:stretch>
            <a:fillRect/>
          </a:stretch>
        </p:blipFill>
        <p:spPr bwMode="auto">
          <a:xfrm>
            <a:off x="1524000" y="2494921"/>
            <a:ext cx="5216606" cy="286983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1C9D8C9-AA13-9945-AB2D-043858141203}"/>
              </a:ext>
            </a:extLst>
          </p:cNvPr>
          <p:cNvSpPr txBox="1">
            <a:spLocks/>
          </p:cNvSpPr>
          <p:nvPr/>
        </p:nvSpPr>
        <p:spPr>
          <a:xfrm>
            <a:off x="1523998" y="2037954"/>
            <a:ext cx="9030513" cy="456965"/>
          </a:xfrm>
          <a:prstGeom prst="rect">
            <a:avLst/>
          </a:prstGeom>
          <a:noFill/>
          <a:effectLst>
            <a:outerShdw blurRad="63500" sx="102000" sy="102000" algn="ctr" rotWithShape="0">
              <a:schemeClr val="tx1">
                <a:alpha val="40000"/>
              </a:schemeClr>
            </a:outerShdw>
          </a:effectLst>
        </p:spPr>
        <p:txBody>
          <a:bodyPr wrap="square" lIns="0" tIns="90000" rIns="0" bIns="90000" rtlCol="0">
            <a:noAutofit/>
          </a:bodyPr>
          <a:lstStyle/>
          <a:p>
            <a:pPr defTabSz="360000"/>
            <a:r>
              <a:rPr lang="en-US"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Inter-sentential code-switching: </a:t>
            </a:r>
            <a:r>
              <a:rPr lang="en-US"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Distinct linguistic segments follow one another</a:t>
            </a:r>
          </a:p>
        </p:txBody>
      </p:sp>
    </p:spTree>
    <p:extLst>
      <p:ext uri="{BB962C8B-B14F-4D97-AF65-F5344CB8AC3E}">
        <p14:creationId xmlns:p14="http://schemas.microsoft.com/office/powerpoint/2010/main" val="1232491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644CE-38BC-76A5-96BD-B5FF1009C608}"/>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E3654391-1471-5B0D-E1BC-38474EA9E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BF7F0300-287D-8758-C988-767FE30E26A3}"/>
              </a:ext>
            </a:extLst>
          </p:cNvPr>
          <p:cNvSpPr>
            <a:spLocks/>
          </p:cNvSpPr>
          <p:nvPr/>
        </p:nvSpPr>
        <p:spPr>
          <a:xfrm>
            <a:off x="-2"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734B0FFF-AD89-CE60-1D46-490784B2531D}"/>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400D14FC-EDE7-2B84-AFD8-AAB349C1E920}"/>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D1B0E59D-9AF3-7997-EC84-2B81DFA18B4F}"/>
              </a:ext>
            </a:extLst>
          </p:cNvPr>
          <p:cNvSpPr txBox="1"/>
          <p:nvPr/>
        </p:nvSpPr>
        <p:spPr>
          <a:xfrm rot="5400000">
            <a:off x="3186367" y="4311235"/>
            <a:ext cx="123111" cy="3447849"/>
          </a:xfrm>
          <a:prstGeom prst="rect">
            <a:avLst/>
          </a:prstGeom>
          <a:noFill/>
        </p:spPr>
        <p:txBody>
          <a:bodyPr vert="vert270" wrap="square" lIns="0" tIns="0" rIns="0" bIns="0" rtlCol="0">
            <a:spAutoFit/>
          </a:bodyPr>
          <a:lstStyle/>
          <a:p>
            <a:r>
              <a:rPr lang="en-GB" sz="800" b="1" noProof="0" dirty="0">
                <a:solidFill>
                  <a:schemeClr val="bg1"/>
                </a:solidFill>
                <a:latin typeface="Source Sans Pro" panose="020B0503030403020204" pitchFamily="34" charset="0"/>
              </a:rPr>
              <a:t>Fig. 1. © Museo </a:t>
            </a:r>
            <a:r>
              <a:rPr lang="en-GB" sz="800" b="1" noProof="0" dirty="0" err="1">
                <a:solidFill>
                  <a:schemeClr val="bg1"/>
                </a:solidFill>
                <a:latin typeface="Source Sans Pro" panose="020B0503030403020204" pitchFamily="34" charset="0"/>
              </a:rPr>
              <a:t>provinciale</a:t>
            </a:r>
            <a:r>
              <a:rPr lang="en-GB" sz="800" b="1" noProof="0" dirty="0">
                <a:solidFill>
                  <a:schemeClr val="bg1"/>
                </a:solidFill>
                <a:latin typeface="Source Sans Pro" panose="020B0503030403020204" pitchFamily="34" charset="0"/>
              </a:rPr>
              <a:t> </a:t>
            </a:r>
            <a:r>
              <a:rPr lang="en-GB" sz="800" b="1" noProof="0" dirty="0" err="1">
                <a:solidFill>
                  <a:schemeClr val="bg1"/>
                </a:solidFill>
                <a:latin typeface="Source Sans Pro" panose="020B0503030403020204" pitchFamily="34" charset="0"/>
              </a:rPr>
              <a:t>Irpino</a:t>
            </a:r>
            <a:r>
              <a:rPr lang="en-GB" sz="800" b="1" noProof="0" dirty="0">
                <a:solidFill>
                  <a:schemeClr val="bg1"/>
                </a:solidFill>
                <a:latin typeface="Source Sans Pro" panose="020B0503030403020204" pitchFamily="34" charset="0"/>
              </a:rPr>
              <a:t> di Avellino</a:t>
            </a:r>
            <a:endParaRPr lang="en-GB" sz="800" b="1" i="1" noProof="0" dirty="0">
              <a:solidFill>
                <a:schemeClr val="bg1"/>
              </a:solidFill>
              <a:latin typeface="Source Sans Pro" panose="020B0503030403020204" pitchFamily="34" charset="0"/>
            </a:endParaRPr>
          </a:p>
        </p:txBody>
      </p:sp>
      <p:sp>
        <p:nvSpPr>
          <p:cNvPr id="6" name="ZoneTexte 5">
            <a:extLst>
              <a:ext uri="{FF2B5EF4-FFF2-40B4-BE49-F238E27FC236}">
                <a16:creationId xmlns:a16="http://schemas.microsoft.com/office/drawing/2014/main" id="{59589354-B3C0-A779-6380-AB02B37F3E57}"/>
              </a:ext>
            </a:extLst>
          </p:cNvPr>
          <p:cNvSpPr txBox="1"/>
          <p:nvPr/>
        </p:nvSpPr>
        <p:spPr>
          <a:xfrm>
            <a:off x="1524001" y="1000135"/>
            <a:ext cx="9477982" cy="539942"/>
          </a:xfrm>
          <a:prstGeom prst="rect">
            <a:avLst/>
          </a:prstGeom>
          <a:noFill/>
        </p:spPr>
        <p:txBody>
          <a:bodyPr wrap="square" lIns="0" tIns="1080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Text</a:t>
            </a:r>
            <a:r>
              <a:rPr kumimoji="0" lang="en-GB" sz="14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 </a:t>
            </a: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with</a:t>
            </a:r>
            <a:r>
              <a:rPr kumimoji="0" lang="en-GB" sz="14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 </a:t>
            </a: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bilingual</a:t>
            </a:r>
            <a:r>
              <a:rPr kumimoji="0" lang="en-GB" sz="14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 </a:t>
            </a:r>
            <a:r>
              <a:rPr kumimoji="0" lang="en-GB" sz="2800" b="0" i="0" u="none" strike="noStrike" kern="1200" cap="none" spc="0" normalizeH="0" baseline="0" noProof="0" dirty="0">
                <a:ln>
                  <a:noFill/>
                </a:ln>
                <a:solidFill>
                  <a:srgbClr val="483631"/>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rPr>
              <a:t>phenomena</a:t>
            </a:r>
            <a:endParaRPr kumimoji="0" lang="en-GB" sz="2800" b="0" i="0" u="none" strike="noStrike" kern="1200" cap="none" spc="0" normalizeH="0" baseline="0" noProof="0" dirty="0">
              <a:ln>
                <a:noFill/>
              </a:ln>
              <a:solidFill>
                <a:prstClr val="black"/>
              </a:solidFill>
              <a:effectLst>
                <a:outerShdw blurRad="50800" dist="38100" dir="5400000" algn="t" rotWithShape="0">
                  <a:prstClr val="black">
                    <a:alpha val="40000"/>
                  </a:prstClr>
                </a:outerShdw>
              </a:effectLst>
              <a:uLnTx/>
              <a:uFillTx/>
              <a:latin typeface="Tabula Peutingeriana" panose="020B0603050302020204" pitchFamily="34" charset="0"/>
              <a:ea typeface="+mn-ea"/>
              <a:cs typeface="+mn-cs"/>
            </a:endParaRPr>
          </a:p>
        </p:txBody>
      </p:sp>
      <p:sp>
        <p:nvSpPr>
          <p:cNvPr id="11" name="ZoneTexte 10">
            <a:extLst>
              <a:ext uri="{FF2B5EF4-FFF2-40B4-BE49-F238E27FC236}">
                <a16:creationId xmlns:a16="http://schemas.microsoft.com/office/drawing/2014/main" id="{A7A6D3BC-8E2D-5688-CCFE-613EF997D5C7}"/>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noProof="0" dirty="0" err="1">
                <a:solidFill>
                  <a:srgbClr val="483631"/>
                </a:solidFill>
                <a:effectLst>
                  <a:outerShdw blurRad="50800" dist="38100" dir="5400000" algn="t" rotWithShape="0">
                    <a:prstClr val="black">
                      <a:alpha val="40000"/>
                    </a:prstClr>
                  </a:outerShdw>
                </a:effectLst>
                <a:latin typeface="Source Sans Pro" panose="020B0503030403020204" pitchFamily="34" charset="0"/>
              </a:rPr>
              <a:t>Pietradefusi</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Lucius </a:t>
            </a:r>
            <a:r>
              <a:rPr lang="en-GB" sz="2000" noProof="0" dirty="0" err="1">
                <a:solidFill>
                  <a:srgbClr val="483631"/>
                </a:solidFill>
                <a:effectLst>
                  <a:outerShdw blurRad="50800" dist="38100" dir="5400000" algn="t" rotWithShape="0">
                    <a:prstClr val="black">
                      <a:alpha val="40000"/>
                    </a:prstClr>
                  </a:outerShdw>
                </a:effectLst>
                <a:latin typeface="Source Sans Pro" panose="020B0503030403020204" pitchFamily="34" charset="0"/>
              </a:rPr>
              <a:t>Pullidius</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a:t>
            </a:r>
            <a:r>
              <a:rPr lang="en-GB" sz="2000" noProof="0" dirty="0" err="1">
                <a:solidFill>
                  <a:srgbClr val="483631"/>
                </a:solidFill>
                <a:effectLst>
                  <a:outerShdw blurRad="50800" dist="38100" dir="5400000" algn="t" rotWithShape="0">
                    <a:prstClr val="black">
                      <a:alpha val="40000"/>
                    </a:prstClr>
                  </a:outerShdw>
                </a:effectLst>
                <a:latin typeface="Source Sans Pro" panose="020B0503030403020204" pitchFamily="34" charset="0"/>
              </a:rPr>
              <a:t>Phoebianus’s</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bilingual epitaph (2</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nd</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–3</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rd</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c. AD)</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
        <p:nvSpPr>
          <p:cNvPr id="25" name="Espace réservé du numéro de diapositive 24">
            <a:extLst>
              <a:ext uri="{FF2B5EF4-FFF2-40B4-BE49-F238E27FC236}">
                <a16:creationId xmlns:a16="http://schemas.microsoft.com/office/drawing/2014/main" id="{CC54EF4E-6765-D417-1AE1-58C6F01C7844}"/>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14</a:t>
            </a:fld>
            <a:endParaRPr lang="en-GB" noProof="0" dirty="0">
              <a:solidFill>
                <a:schemeClr val="bg1"/>
              </a:solidFill>
              <a:latin typeface="Source Sans Pro" panose="020B0503030403020204" pitchFamily="34" charset="0"/>
            </a:endParaRPr>
          </a:p>
        </p:txBody>
      </p:sp>
      <p:sp>
        <p:nvSpPr>
          <p:cNvPr id="3" name="ZoneTexte 2">
            <a:extLst>
              <a:ext uri="{FF2B5EF4-FFF2-40B4-BE49-F238E27FC236}">
                <a16:creationId xmlns:a16="http://schemas.microsoft.com/office/drawing/2014/main" id="{581900F3-FE22-58D9-CA0F-8C8045568300}"/>
              </a:ext>
            </a:extLst>
          </p:cNvPr>
          <p:cNvSpPr txBox="1"/>
          <p:nvPr/>
        </p:nvSpPr>
        <p:spPr>
          <a:xfrm rot="5400000">
            <a:off x="7544312" y="4172018"/>
            <a:ext cx="615553" cy="4218725"/>
          </a:xfrm>
          <a:prstGeom prst="rect">
            <a:avLst/>
          </a:prstGeom>
          <a:noFill/>
        </p:spPr>
        <p:txBody>
          <a:bodyPr vert="vert270" wrap="square" lIns="0" tIns="0" rIns="0" bIns="0" rtlCol="0">
            <a:noAutofit/>
          </a:bodyPr>
          <a:lstStyle/>
          <a:p>
            <a:pPr algn="just" defTabSz="270000"/>
            <a:r>
              <a:rPr lang="en-GB" sz="800" noProof="0" dirty="0">
                <a:solidFill>
                  <a:schemeClr val="bg1"/>
                </a:solidFill>
                <a:latin typeface="Source Sans Pro" panose="020B0503030403020204" pitchFamily="34" charset="0"/>
              </a:rPr>
              <a:t>I. </a:t>
            </a:r>
            <a:r>
              <a:rPr lang="en-GB" sz="800" noProof="0" dirty="0" err="1">
                <a:solidFill>
                  <a:schemeClr val="bg1"/>
                </a:solidFill>
                <a:latin typeface="Source Sans Pro" panose="020B0503030403020204" pitchFamily="34" charset="0"/>
              </a:rPr>
              <a:t>Kajanto</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Supernomina</a:t>
            </a:r>
            <a:r>
              <a:rPr lang="en-GB" sz="800" noProof="0" dirty="0">
                <a:solidFill>
                  <a:schemeClr val="bg1"/>
                </a:solidFill>
                <a:latin typeface="Source Sans Pro" panose="020B0503030403020204" pitchFamily="34" charset="0"/>
              </a:rPr>
              <a:t>. </a:t>
            </a:r>
            <a:r>
              <a:rPr lang="en-GB" sz="800" i="1" noProof="0" dirty="0">
                <a:solidFill>
                  <a:schemeClr val="bg1"/>
                </a:solidFill>
                <a:latin typeface="Source Sans Pro" panose="020B0503030403020204" pitchFamily="34" charset="0"/>
              </a:rPr>
              <a:t>A study in Latin epigraphy</a:t>
            </a:r>
            <a:r>
              <a:rPr lang="en-GB" sz="800" noProof="0" dirty="0">
                <a:solidFill>
                  <a:schemeClr val="bg1"/>
                </a:solidFill>
                <a:latin typeface="Source Sans Pro" panose="020B0503030403020204" pitchFamily="34" charset="0"/>
              </a:rPr>
              <a:t>, Helsinki, 1966, p. 64.</a:t>
            </a:r>
          </a:p>
          <a:p>
            <a:pPr algn="just" defTabSz="270000"/>
            <a:r>
              <a:rPr lang="en-GB" sz="800" noProof="0" dirty="0">
                <a:solidFill>
                  <a:schemeClr val="bg1"/>
                </a:solidFill>
                <a:latin typeface="Source Sans Pro" panose="020B0503030403020204" pitchFamily="34" charset="0"/>
              </a:rPr>
              <a:t>M. Kajava &amp; H. Solin, “Le </a:t>
            </a:r>
            <a:r>
              <a:rPr lang="en-GB" sz="800" noProof="0" dirty="0" err="1">
                <a:solidFill>
                  <a:schemeClr val="bg1"/>
                </a:solidFill>
                <a:latin typeface="Source Sans Pro" panose="020B0503030403020204" pitchFamily="34" charset="0"/>
              </a:rPr>
              <a:t>iscrizioni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aliene</a:t>
            </a:r>
            <a:r>
              <a:rPr lang="en-GB" sz="800" noProof="0" dirty="0">
                <a:solidFill>
                  <a:schemeClr val="bg1"/>
                </a:solidFill>
                <a:latin typeface="Source Sans Pro" panose="020B0503030403020204" pitchFamily="34" charset="0"/>
              </a:rPr>
              <a:t> del Museo </a:t>
            </a:r>
            <a:r>
              <a:rPr lang="en-GB" sz="800" noProof="0" dirty="0" err="1">
                <a:solidFill>
                  <a:schemeClr val="bg1"/>
                </a:solidFill>
                <a:latin typeface="Source Sans Pro" panose="020B0503030403020204" pitchFamily="34" charset="0"/>
              </a:rPr>
              <a:t>Irpino</a:t>
            </a:r>
            <a:r>
              <a:rPr lang="en-GB" sz="800"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Epigraphica</a:t>
            </a:r>
            <a:r>
              <a:rPr lang="en-GB" sz="800" noProof="0" dirty="0">
                <a:solidFill>
                  <a:schemeClr val="bg1"/>
                </a:solidFill>
                <a:latin typeface="Source Sans Pro" panose="020B0503030403020204" pitchFamily="34" charset="0"/>
              </a:rPr>
              <a:t> 59 (1997), p. 331-333, no. 	20.</a:t>
            </a:r>
          </a:p>
        </p:txBody>
      </p:sp>
      <p:sp>
        <p:nvSpPr>
          <p:cNvPr id="19" name="ZoneTexte 18">
            <a:extLst>
              <a:ext uri="{FF2B5EF4-FFF2-40B4-BE49-F238E27FC236}">
                <a16:creationId xmlns:a16="http://schemas.microsoft.com/office/drawing/2014/main" id="{01BBF847-8C8E-0FED-B4AD-D2A05684988E}"/>
              </a:ext>
            </a:extLst>
          </p:cNvPr>
          <p:cNvSpPr txBox="1">
            <a:spLocks/>
          </p:cNvSpPr>
          <p:nvPr/>
        </p:nvSpPr>
        <p:spPr>
          <a:xfrm>
            <a:off x="8610600" y="2494918"/>
            <a:ext cx="2391383" cy="2855839"/>
          </a:xfrm>
          <a:prstGeom prst="rect">
            <a:avLst/>
          </a:prstGeom>
          <a:noFill/>
          <a:effectLst>
            <a:outerShdw blurRad="63500" sx="102000" sy="102000" algn="ctr" rotWithShape="0">
              <a:schemeClr val="tx1">
                <a:alpha val="40000"/>
              </a:schemeClr>
            </a:outerShdw>
          </a:effectLst>
        </p:spPr>
        <p:txBody>
          <a:bodyPr wrap="square" lIns="90000" tIns="90000" rIns="0" bIns="90000" rtlCol="0">
            <a:noAutofit/>
          </a:bodyPr>
          <a:lstStyle/>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main text</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χα</a:t>
            </a:r>
            <a:r>
              <a:rPr lang="en-GB" sz="1600"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ῖρε</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 side panel</a:t>
            </a:r>
          </a:p>
          <a:p>
            <a:pPr marL="285750" indent="-285750" defTabSz="360000">
              <a:buFont typeface="Arial" panose="020B0604020202020204" pitchFamily="34" charset="0"/>
              <a:buChar char="•"/>
            </a:pPr>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Man’s name pointing to a Greek affiliation</a:t>
            </a:r>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Interpretation:</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Dialogue between husband and wife</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Composite identity</a:t>
            </a:r>
          </a:p>
        </p:txBody>
      </p:sp>
      <p:pic>
        <p:nvPicPr>
          <p:cNvPr id="8194" name="Picture 2">
            <a:extLst>
              <a:ext uri="{FF2B5EF4-FFF2-40B4-BE49-F238E27FC236}">
                <a16:creationId xmlns:a16="http://schemas.microsoft.com/office/drawing/2014/main" id="{276A622D-9260-6A58-15F7-723AE61C14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2" t="12426" r="6619" b="9770"/>
          <a:stretch>
            <a:fillRect/>
          </a:stretch>
        </p:blipFill>
        <p:spPr bwMode="auto">
          <a:xfrm>
            <a:off x="1523997" y="2494919"/>
            <a:ext cx="6928151" cy="28872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D038EDE-24B5-4E8E-6F57-4518B26AA067}"/>
              </a:ext>
            </a:extLst>
          </p:cNvPr>
          <p:cNvSpPr txBox="1">
            <a:spLocks/>
          </p:cNvSpPr>
          <p:nvPr/>
        </p:nvSpPr>
        <p:spPr>
          <a:xfrm>
            <a:off x="1523998" y="2037954"/>
            <a:ext cx="9030513" cy="456965"/>
          </a:xfrm>
          <a:prstGeom prst="rect">
            <a:avLst/>
          </a:prstGeom>
          <a:noFill/>
          <a:effectLst>
            <a:outerShdw blurRad="63500" sx="102000" sy="102000" algn="ctr" rotWithShape="0">
              <a:schemeClr val="tx1">
                <a:alpha val="40000"/>
              </a:schemeClr>
            </a:outerShdw>
          </a:effectLst>
        </p:spPr>
        <p:txBody>
          <a:bodyPr wrap="square" lIns="0" tIns="90000" rIns="0" bIns="90000" rtlCol="0">
            <a:noAutofit/>
          </a:bodyPr>
          <a:lstStyle/>
          <a:p>
            <a:pPr defTabSz="360000"/>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Tag-switching: </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Insertion of a short element from a different language into a monolingual text</a:t>
            </a:r>
          </a:p>
        </p:txBody>
      </p:sp>
    </p:spTree>
    <p:extLst>
      <p:ext uri="{BB962C8B-B14F-4D97-AF65-F5344CB8AC3E}">
        <p14:creationId xmlns:p14="http://schemas.microsoft.com/office/powerpoint/2010/main" val="209509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4EF12-116D-326F-A9F4-2352960F6887}"/>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8B09A32A-A3D6-C720-EF4C-BD9DEF177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5A86AFF6-A922-8AD6-EA11-DD8845B2B7B8}"/>
              </a:ext>
            </a:extLst>
          </p:cNvPr>
          <p:cNvSpPr>
            <a:spLocks/>
          </p:cNvSpPr>
          <p:nvPr/>
        </p:nvSpPr>
        <p:spPr>
          <a:xfrm>
            <a:off x="0"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53A5FA6B-A20E-DBB9-B0AC-B33CF646E782}"/>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33743C0E-062E-F1F2-CA77-0CAB6258756E}"/>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52C9C0BA-3E8D-8C45-C98E-D155E9C77027}"/>
              </a:ext>
            </a:extLst>
          </p:cNvPr>
          <p:cNvSpPr txBox="1"/>
          <p:nvPr/>
        </p:nvSpPr>
        <p:spPr>
          <a:xfrm rot="5400000">
            <a:off x="3183126" y="4311235"/>
            <a:ext cx="123111" cy="3447849"/>
          </a:xfrm>
          <a:prstGeom prst="rect">
            <a:avLst/>
          </a:prstGeom>
          <a:noFill/>
        </p:spPr>
        <p:txBody>
          <a:bodyPr vert="vert270" wrap="square" lIns="0" tIns="0" rIns="0" bIns="0" rtlCol="0">
            <a:spAutoFit/>
          </a:bodyPr>
          <a:lstStyle/>
          <a:p>
            <a:r>
              <a:rPr lang="en-GB" sz="800" b="1" noProof="0" dirty="0">
                <a:solidFill>
                  <a:schemeClr val="bg1"/>
                </a:solidFill>
                <a:latin typeface="Source Sans Pro" panose="020B0503030403020204" pitchFamily="34" charset="0"/>
              </a:rPr>
              <a:t>Fig. 1. © </a:t>
            </a:r>
            <a:r>
              <a:rPr lang="en-US" sz="800" b="1" noProof="0" dirty="0">
                <a:solidFill>
                  <a:schemeClr val="bg1"/>
                </a:solidFill>
                <a:latin typeface="Source Sans Pro" panose="020B0503030403020204" pitchFamily="34" charset="0"/>
              </a:rPr>
              <a:t>Ann Arbor (USA), Kelsey Museum of Archeology</a:t>
            </a:r>
            <a:endParaRPr lang="en-GB" sz="800" b="1" noProof="0" dirty="0">
              <a:solidFill>
                <a:schemeClr val="bg1"/>
              </a:solidFill>
              <a:latin typeface="Source Sans Pro" panose="020B0503030403020204" pitchFamily="34" charset="0"/>
            </a:endParaRPr>
          </a:p>
        </p:txBody>
      </p:sp>
      <p:sp>
        <p:nvSpPr>
          <p:cNvPr id="6" name="ZoneTexte 5">
            <a:extLst>
              <a:ext uri="{FF2B5EF4-FFF2-40B4-BE49-F238E27FC236}">
                <a16:creationId xmlns:a16="http://schemas.microsoft.com/office/drawing/2014/main" id="{DE963A1A-89A2-838D-AB16-AFFAB259AE3C}"/>
              </a:ext>
            </a:extLst>
          </p:cNvPr>
          <p:cNvSpPr txBox="1"/>
          <p:nvPr/>
        </p:nvSpPr>
        <p:spPr>
          <a:xfrm>
            <a:off x="1524001" y="1000135"/>
            <a:ext cx="8434206" cy="539942"/>
          </a:xfrm>
          <a:prstGeom prst="rect">
            <a:avLst/>
          </a:prstGeom>
          <a:noFill/>
        </p:spPr>
        <p:txBody>
          <a:bodyPr wrap="square" lIns="0" tIns="108000" rIns="0" bIns="0" rtlCol="0">
            <a:spAutoFit/>
          </a:bodyPr>
          <a:lstStyle/>
          <a:p>
            <a:r>
              <a:rPr lang="en-GB" sz="2800" noProof="0" dirty="0" err="1">
                <a:solidFill>
                  <a:srgbClr val="483631"/>
                </a:solidFill>
                <a:effectLst>
                  <a:outerShdw blurRad="50800" dist="38100" dir="5400000" algn="t" rotWithShape="0">
                    <a:prstClr val="black">
                      <a:alpha val="40000"/>
                    </a:prstClr>
                  </a:outerShdw>
                </a:effectLst>
                <a:latin typeface="Tabula Peutingeriana" panose="020B0603050302020204" pitchFamily="34" charset="0"/>
              </a:rPr>
              <a:t>Translit</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&amp; </a:t>
            </a:r>
            <a:r>
              <a:rPr lang="en-GB" sz="2800" noProof="0" dirty="0" err="1">
                <a:solidFill>
                  <a:srgbClr val="483631"/>
                </a:solidFill>
                <a:effectLst>
                  <a:outerShdw blurRad="50800" dist="38100" dir="5400000" algn="t" rotWithShape="0">
                    <a:prstClr val="black">
                      <a:alpha val="40000"/>
                    </a:prstClr>
                  </a:outerShdw>
                </a:effectLst>
                <a:latin typeface="Tabula Peutingeriana" panose="020B0603050302020204" pitchFamily="34" charset="0"/>
              </a:rPr>
              <a:t>biscriptal</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phenomena</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B087A308-CA34-0002-7E90-E0B9E6A5F29F}"/>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15</a:t>
            </a:fld>
            <a:endParaRPr lang="en-GB" noProof="0" dirty="0">
              <a:solidFill>
                <a:schemeClr val="bg1"/>
              </a:solidFill>
              <a:latin typeface="Source Sans Pro" panose="020B0503030403020204" pitchFamily="34" charset="0"/>
            </a:endParaRPr>
          </a:p>
        </p:txBody>
      </p:sp>
      <p:sp>
        <p:nvSpPr>
          <p:cNvPr id="8" name="ZoneTexte 7">
            <a:extLst>
              <a:ext uri="{FF2B5EF4-FFF2-40B4-BE49-F238E27FC236}">
                <a16:creationId xmlns:a16="http://schemas.microsoft.com/office/drawing/2014/main" id="{36D2F795-73A4-768E-47CD-E07D33F64DCD}"/>
              </a:ext>
            </a:extLst>
          </p:cNvPr>
          <p:cNvSpPr txBox="1">
            <a:spLocks/>
          </p:cNvSpPr>
          <p:nvPr/>
        </p:nvSpPr>
        <p:spPr>
          <a:xfrm>
            <a:off x="6210300" y="2037954"/>
            <a:ext cx="3751150" cy="3326801"/>
          </a:xfrm>
          <a:prstGeom prst="rect">
            <a:avLst/>
          </a:prstGeom>
          <a:noFill/>
          <a:effectLst>
            <a:outerShdw blurRad="63500" sx="102000" sy="102000" algn="ctr" rotWithShape="0">
              <a:schemeClr val="tx1">
                <a:alpha val="40000"/>
              </a:schemeClr>
            </a:outerShdw>
          </a:effectLst>
        </p:spPr>
        <p:txBody>
          <a:bodyPr wrap="square" tIns="90000" rIns="0" bIns="90000" rtlCol="0">
            <a:noAutofit/>
          </a:bodyPr>
          <a:lstStyle/>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Affected by Greek phonology:</a:t>
            </a:r>
          </a:p>
          <a:p>
            <a:pPr marL="742950" lvl="1" indent="-285750" defTabSz="360000">
              <a:buFont typeface="Noto Sans" panose="020B0502040504020204" pitchFamily="34" charset="0"/>
              <a:buChar char="‣"/>
            </a:pPr>
            <a:r>
              <a:rPr lang="el-GR"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Ιολιε </a:t>
            </a:r>
            <a:r>
              <a:rPr lang="fr-FR"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for </a:t>
            </a:r>
            <a:r>
              <a:rPr lang="fr-FR" sz="1600" i="1"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Iuliae</a:t>
            </a:r>
            <a:endParaRPr lang="fr-FR"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marL="742950" lvl="1" indent="-285750" defTabSz="360000">
              <a:buFont typeface="Noto Sans" panose="020B0502040504020204" pitchFamily="34" charset="0"/>
              <a:buChar char="‣"/>
            </a:pPr>
            <a:r>
              <a:rPr lang="el-GR"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Ζοσκορουτι</a:t>
            </a:r>
            <a:r>
              <a:rPr lang="fr-BE"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for </a:t>
            </a:r>
            <a:r>
              <a:rPr lang="fr-BE"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Dioscoruti</a:t>
            </a:r>
            <a:r>
              <a:rPr lang="fr-BE" sz="1600" i="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p>
          <a:p>
            <a:pPr lvl="1" defTabSz="360000"/>
            <a:r>
              <a:rPr lang="fr-BE"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a:t>
            </a:r>
            <a:r>
              <a:rPr lang="fr-BE" sz="1600" baseline="300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nd</a:t>
            </a:r>
            <a:r>
              <a:rPr lang="fr-BE"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 AD: </a:t>
            </a:r>
            <a:r>
              <a:rPr lang="el-GR"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ζ</a:t>
            </a:r>
            <a:r>
              <a:rPr lang="fr-FR"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&gt; </a:t>
            </a:r>
            <a:r>
              <a:rPr lang="fr-FR" sz="1600" i="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di</a:t>
            </a:r>
            <a:r>
              <a:rPr lang="fr-FR"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 substandard Latin (reverse process </a:t>
            </a:r>
            <a:r>
              <a:rPr lang="fr-FR" sz="16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here</a:t>
            </a:r>
            <a:r>
              <a:rPr lang="fr-FR"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marL="285750" indent="-285750" defTabSz="360000">
              <a:spcBef>
                <a:spcPts val="1600"/>
              </a:spcBef>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Very close to the Roman usual</a:t>
            </a:r>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practice</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Written in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characters</a:t>
            </a:r>
          </a:p>
          <a:p>
            <a:pPr marL="742950" lvl="1" indent="-285750" defTabSz="360000">
              <a:buFont typeface="Noto Sans" panose="020B0502040504020204" pitchFamily="34" charset="0"/>
              <a:buChar char="‣"/>
            </a:pPr>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Intended for ‘fellow bilinguals’?</a:t>
            </a:r>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Roman numerals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XVIII</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VI</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marL="742950" lvl="1" indent="-285750" defTabSz="360000">
              <a:buFont typeface="Noto Sans" panose="020B0502040504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Habit of the workshop?</a:t>
            </a:r>
          </a:p>
        </p:txBody>
      </p:sp>
      <p:sp>
        <p:nvSpPr>
          <p:cNvPr id="18" name="ZoneTexte 17">
            <a:extLst>
              <a:ext uri="{FF2B5EF4-FFF2-40B4-BE49-F238E27FC236}">
                <a16:creationId xmlns:a16="http://schemas.microsoft.com/office/drawing/2014/main" id="{CF818255-365E-BC65-6798-2222C07CB38D}"/>
              </a:ext>
            </a:extLst>
          </p:cNvPr>
          <p:cNvSpPr txBox="1"/>
          <p:nvPr/>
        </p:nvSpPr>
        <p:spPr>
          <a:xfrm rot="5400000">
            <a:off x="7602623" y="4110463"/>
            <a:ext cx="492443" cy="4218725"/>
          </a:xfrm>
          <a:prstGeom prst="rect">
            <a:avLst/>
          </a:prstGeom>
          <a:noFill/>
        </p:spPr>
        <p:txBody>
          <a:bodyPr vert="vert270" wrap="square" lIns="0" tIns="0" rIns="0" bIns="0" rtlCol="0">
            <a:spAutoFit/>
          </a:bodyPr>
          <a:lstStyle/>
          <a:p>
            <a:pPr indent="-360000" algn="just" defTabSz="270000"/>
            <a:r>
              <a:rPr lang="en-GB" sz="800" noProof="0" dirty="0">
                <a:solidFill>
                  <a:schemeClr val="bg1"/>
                </a:solidFill>
                <a:latin typeface="Source Sans Pro" panose="020B0503030403020204" pitchFamily="34" charset="0"/>
              </a:rPr>
              <a:t>F. </a:t>
            </a:r>
            <a:r>
              <a:rPr lang="en-GB" sz="800" noProof="0" dirty="0" err="1">
                <a:solidFill>
                  <a:schemeClr val="bg1"/>
                </a:solidFill>
                <a:latin typeface="Source Sans Pro" panose="020B0503030403020204" pitchFamily="34" charset="0"/>
              </a:rPr>
              <a:t>Biville</a:t>
            </a:r>
            <a:r>
              <a:rPr lang="en-GB" sz="800" noProof="0" dirty="0">
                <a:solidFill>
                  <a:schemeClr val="bg1"/>
                </a:solidFill>
                <a:latin typeface="Source Sans Pro" panose="020B0503030403020204" pitchFamily="34" charset="0"/>
              </a:rPr>
              <a:t>, “La </a:t>
            </a:r>
            <a:r>
              <a:rPr lang="en-GB" sz="800" noProof="0" dirty="0" err="1">
                <a:solidFill>
                  <a:schemeClr val="bg1"/>
                </a:solidFill>
                <a:latin typeface="Source Sans Pro" panose="020B0503030403020204" pitchFamily="34" charset="0"/>
              </a:rPr>
              <a:t>graphie</a:t>
            </a:r>
            <a:r>
              <a:rPr lang="en-GB" sz="800" noProof="0" dirty="0">
                <a:solidFill>
                  <a:schemeClr val="bg1"/>
                </a:solidFill>
                <a:latin typeface="Source Sans Pro" panose="020B0503030403020204" pitchFamily="34" charset="0"/>
              </a:rPr>
              <a:t> des noms </a:t>
            </a:r>
            <a:r>
              <a:rPr lang="en-GB" sz="800" noProof="0" dirty="0" err="1">
                <a:solidFill>
                  <a:schemeClr val="bg1"/>
                </a:solidFill>
                <a:latin typeface="Source Sans Pro" panose="020B0503030403020204" pitchFamily="34" charset="0"/>
              </a:rPr>
              <a:t>propres</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en</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contexte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multilingue</a:t>
            </a:r>
            <a:r>
              <a:rPr lang="en-GB" sz="800" noProof="0" dirty="0">
                <a:solidFill>
                  <a:schemeClr val="bg1"/>
                </a:solidFill>
                <a:latin typeface="Source Sans Pro" panose="020B0503030403020204" pitchFamily="34" charset="0"/>
              </a:rPr>
              <a:t>”, in C. Ruiz </a:t>
            </a:r>
            <a:r>
              <a:rPr lang="en-GB" sz="800" noProof="0" dirty="0" err="1">
                <a:solidFill>
                  <a:schemeClr val="bg1"/>
                </a:solidFill>
                <a:latin typeface="Source Sans Pro" panose="020B0503030403020204" pitchFamily="34" charset="0"/>
              </a:rPr>
              <a:t>Darasse</a:t>
            </a:r>
            <a:r>
              <a:rPr lang="en-GB" sz="800" noProof="0" dirty="0">
                <a:solidFill>
                  <a:schemeClr val="bg1"/>
                </a:solidFill>
                <a:latin typeface="Source Sans Pro" panose="020B0503030403020204" pitchFamily="34" charset="0"/>
              </a:rPr>
              <a:t> (ed.), </a:t>
            </a:r>
            <a:r>
              <a:rPr lang="en-GB" sz="800" i="1" noProof="0" dirty="0">
                <a:solidFill>
                  <a:schemeClr val="bg1"/>
                </a:solidFill>
                <a:latin typeface="Source Sans Pro" panose="020B0503030403020204" pitchFamily="34" charset="0"/>
              </a:rPr>
              <a:t>Comment 	</a:t>
            </a:r>
            <a:r>
              <a:rPr lang="en-GB" sz="800" i="1" noProof="0" dirty="0" err="1">
                <a:solidFill>
                  <a:schemeClr val="bg1"/>
                </a:solidFill>
                <a:latin typeface="Source Sans Pro" panose="020B0503030403020204" pitchFamily="34" charset="0"/>
              </a:rPr>
              <a:t>s’écrit</a:t>
            </a:r>
            <a:r>
              <a:rPr lang="en-GB" sz="800" i="1"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l’autre</a:t>
            </a:r>
            <a:r>
              <a:rPr lang="en-GB" sz="800" i="1" noProof="0" dirty="0">
                <a:solidFill>
                  <a:schemeClr val="bg1"/>
                </a:solidFill>
                <a:latin typeface="Source Sans Pro" panose="020B0503030403020204" pitchFamily="34" charset="0"/>
              </a:rPr>
              <a:t> ?</a:t>
            </a:r>
            <a:r>
              <a:rPr lang="en-GB" sz="800" noProof="0" dirty="0">
                <a:solidFill>
                  <a:schemeClr val="bg1"/>
                </a:solidFill>
                <a:latin typeface="Source Sans Pro" panose="020B0503030403020204" pitchFamily="34" charset="0"/>
              </a:rPr>
              <a:t>, Bordeaux, 2020, p. 22‑23.</a:t>
            </a:r>
          </a:p>
          <a:p>
            <a:pPr indent="-360000" algn="just" defTabSz="270000"/>
            <a:r>
              <a:rPr lang="en-GB" sz="800" noProof="0" dirty="0">
                <a:solidFill>
                  <a:schemeClr val="bg1"/>
                </a:solidFill>
                <a:latin typeface="Source Sans Pro" panose="020B0503030403020204" pitchFamily="34" charset="0"/>
              </a:rPr>
              <a:t>M. </a:t>
            </a:r>
            <a:r>
              <a:rPr lang="en-GB" sz="800" noProof="0" dirty="0" err="1">
                <a:solidFill>
                  <a:schemeClr val="bg1"/>
                </a:solidFill>
                <a:latin typeface="Source Sans Pro" panose="020B0503030403020204" pitchFamily="34" charset="0"/>
              </a:rPr>
              <a:t>Leiwo</a:t>
            </a:r>
            <a:r>
              <a:rPr lang="en-GB" sz="800" noProof="0" dirty="0">
                <a:solidFill>
                  <a:schemeClr val="bg1"/>
                </a:solidFill>
                <a:latin typeface="Source Sans Pro" panose="020B0503030403020204" pitchFamily="34" charset="0"/>
              </a:rPr>
              <a:t>, “The Mixed Languages in Roman Inscriptions”, in H. Solin, O. </a:t>
            </a:r>
            <a:r>
              <a:rPr lang="en-GB" sz="800" noProof="0" dirty="0" err="1">
                <a:solidFill>
                  <a:schemeClr val="bg1"/>
                </a:solidFill>
                <a:latin typeface="Source Sans Pro" panose="020B0503030403020204" pitchFamily="34" charset="0"/>
              </a:rPr>
              <a:t>Salomies</a:t>
            </a:r>
            <a:r>
              <a:rPr lang="en-GB" sz="800" noProof="0" dirty="0">
                <a:solidFill>
                  <a:schemeClr val="bg1"/>
                </a:solidFill>
                <a:latin typeface="Source Sans Pro" panose="020B0503030403020204" pitchFamily="34" charset="0"/>
              </a:rPr>
              <a:t> &amp; U.-M. </a:t>
            </a:r>
            <a:r>
              <a:rPr lang="en-GB" sz="800" noProof="0" dirty="0" err="1">
                <a:solidFill>
                  <a:schemeClr val="bg1"/>
                </a:solidFill>
                <a:latin typeface="Source Sans Pro" panose="020B0503030403020204" pitchFamily="34" charset="0"/>
              </a:rPr>
              <a:t>Liertz</a:t>
            </a:r>
            <a:r>
              <a:rPr lang="en-GB" sz="800" noProof="0" dirty="0">
                <a:solidFill>
                  <a:schemeClr val="bg1"/>
                </a:solidFill>
                <a:latin typeface="Source Sans Pro" panose="020B0503030403020204" pitchFamily="34" charset="0"/>
              </a:rPr>
              <a:t> 	(ed.), </a:t>
            </a:r>
            <a:r>
              <a:rPr lang="en-GB" sz="800" i="1" noProof="0" dirty="0">
                <a:solidFill>
                  <a:schemeClr val="bg1"/>
                </a:solidFill>
                <a:latin typeface="Source Sans Pro" panose="020B0503030403020204" pitchFamily="34" charset="0"/>
              </a:rPr>
              <a:t>Acta </a:t>
            </a:r>
            <a:r>
              <a:rPr lang="en-GB" sz="800" i="1" noProof="0" dirty="0" err="1">
                <a:solidFill>
                  <a:schemeClr val="bg1"/>
                </a:solidFill>
                <a:latin typeface="Source Sans Pro" panose="020B0503030403020204" pitchFamily="34" charset="0"/>
              </a:rPr>
              <a:t>Colloquii</a:t>
            </a:r>
            <a:r>
              <a:rPr lang="en-GB" sz="800" i="1"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Epigraphici</a:t>
            </a:r>
            <a:r>
              <a:rPr lang="en-GB" sz="800" i="1" noProof="0" dirty="0">
                <a:solidFill>
                  <a:schemeClr val="bg1"/>
                </a:solidFill>
                <a:latin typeface="Source Sans Pro" panose="020B0503030403020204" pitchFamily="34" charset="0"/>
              </a:rPr>
              <a:t> Latini</a:t>
            </a:r>
            <a:r>
              <a:rPr lang="en-GB" sz="800" noProof="0" dirty="0">
                <a:solidFill>
                  <a:schemeClr val="bg1"/>
                </a:solidFill>
                <a:latin typeface="Source Sans Pro" panose="020B0503030403020204" pitchFamily="34" charset="0"/>
              </a:rPr>
              <a:t>, Helsinki, 1995, p. 296.</a:t>
            </a:r>
          </a:p>
        </p:txBody>
      </p:sp>
      <p:pic>
        <p:nvPicPr>
          <p:cNvPr id="9218" name="Picture 2">
            <a:extLst>
              <a:ext uri="{FF2B5EF4-FFF2-40B4-BE49-F238E27FC236}">
                <a16:creationId xmlns:a16="http://schemas.microsoft.com/office/drawing/2014/main" id="{12CA396A-ED62-2AD5-D0B4-D14F613E8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757" y="2037953"/>
            <a:ext cx="4565995" cy="332746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352E34B-D4AB-E903-C896-9D66B024586C}"/>
              </a:ext>
            </a:extLst>
          </p:cNvPr>
          <p:cNvSpPr txBox="1"/>
          <p:nvPr/>
        </p:nvSpPr>
        <p:spPr>
          <a:xfrm>
            <a:off x="1523999" y="1492578"/>
            <a:ext cx="8738681"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Pozzuoli. Iulia Dioscorutis’ epitaph (2</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nd</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c. AD)</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Tree>
    <p:extLst>
      <p:ext uri="{BB962C8B-B14F-4D97-AF65-F5344CB8AC3E}">
        <p14:creationId xmlns:p14="http://schemas.microsoft.com/office/powerpoint/2010/main" val="8492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5133-EA40-7784-CF65-1FDB1BED1FF6}"/>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B2A12F5C-A81A-59A1-3640-62A61D72B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1353F2CB-2CCD-4C23-A4F6-5BE72AD077A8}"/>
              </a:ext>
            </a:extLst>
          </p:cNvPr>
          <p:cNvSpPr>
            <a:spLocks/>
          </p:cNvSpPr>
          <p:nvPr/>
        </p:nvSpPr>
        <p:spPr>
          <a:xfrm>
            <a:off x="0"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DE7182B0-25E4-DBFC-8C73-FB615F30C87A}"/>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DCBFDB7C-4555-8A84-49B5-6D4B8F82A266}"/>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E90B91BE-1E76-AA00-8909-7D66C158CC78}"/>
              </a:ext>
            </a:extLst>
          </p:cNvPr>
          <p:cNvSpPr txBox="1"/>
          <p:nvPr/>
        </p:nvSpPr>
        <p:spPr>
          <a:xfrm rot="5400000">
            <a:off x="3183126" y="4311235"/>
            <a:ext cx="123111" cy="3447849"/>
          </a:xfrm>
          <a:prstGeom prst="rect">
            <a:avLst/>
          </a:prstGeom>
          <a:noFill/>
        </p:spPr>
        <p:txBody>
          <a:bodyPr vert="vert270" wrap="square" lIns="0" tIns="0" rIns="0" bIns="0" rtlCol="0">
            <a:spAutoFit/>
          </a:bodyPr>
          <a:lstStyle/>
          <a:p>
            <a:r>
              <a:rPr lang="en-GB" sz="800" b="1" noProof="0" dirty="0">
                <a:solidFill>
                  <a:schemeClr val="bg1"/>
                </a:solidFill>
                <a:latin typeface="Source Sans Pro" panose="020B0503030403020204" pitchFamily="34" charset="0"/>
              </a:rPr>
              <a:t>Fig. 1. © Museo </a:t>
            </a:r>
            <a:r>
              <a:rPr lang="en-GB" sz="800" b="1" noProof="0" dirty="0" err="1">
                <a:solidFill>
                  <a:schemeClr val="bg1"/>
                </a:solidFill>
                <a:latin typeface="Source Sans Pro" panose="020B0503030403020204" pitchFamily="34" charset="0"/>
              </a:rPr>
              <a:t>Archeologico</a:t>
            </a:r>
            <a:r>
              <a:rPr lang="en-GB" sz="800" b="1" noProof="0" dirty="0">
                <a:solidFill>
                  <a:schemeClr val="bg1"/>
                </a:solidFill>
                <a:latin typeface="Source Sans Pro" panose="020B0503030403020204" pitchFamily="34" charset="0"/>
              </a:rPr>
              <a:t> Nazionale Reggio Calabria, 2021</a:t>
            </a:r>
          </a:p>
        </p:txBody>
      </p:sp>
      <p:sp>
        <p:nvSpPr>
          <p:cNvPr id="6" name="ZoneTexte 5">
            <a:extLst>
              <a:ext uri="{FF2B5EF4-FFF2-40B4-BE49-F238E27FC236}">
                <a16:creationId xmlns:a16="http://schemas.microsoft.com/office/drawing/2014/main" id="{3970ADA4-123A-4DA0-958A-AE8EBF64FC1B}"/>
              </a:ext>
            </a:extLst>
          </p:cNvPr>
          <p:cNvSpPr txBox="1"/>
          <p:nvPr/>
        </p:nvSpPr>
        <p:spPr>
          <a:xfrm>
            <a:off x="1524001" y="1000135"/>
            <a:ext cx="8437450" cy="539942"/>
          </a:xfrm>
          <a:prstGeom prst="rect">
            <a:avLst/>
          </a:prstGeom>
          <a:noFill/>
        </p:spPr>
        <p:txBody>
          <a:bodyPr wrap="square" lIns="9000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(final)</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multilayered</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testimony</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66A110D3-4796-B124-E5D9-3A16996E426F}"/>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16</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87917286-2119-52C8-EE7F-568DA177340C}"/>
              </a:ext>
            </a:extLst>
          </p:cNvPr>
          <p:cNvSpPr txBox="1"/>
          <p:nvPr/>
        </p:nvSpPr>
        <p:spPr>
          <a:xfrm>
            <a:off x="1523999" y="1492578"/>
            <a:ext cx="8738681" cy="307777"/>
          </a:xfrm>
          <a:prstGeom prst="rect">
            <a:avLst/>
          </a:prstGeom>
          <a:noFill/>
        </p:spPr>
        <p:txBody>
          <a:bodyPr wrap="square" lIns="9000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Reggio Calabria. Fabia </a:t>
            </a:r>
            <a:r>
              <a:rPr lang="en-GB" sz="2000" noProof="0" dirty="0" err="1">
                <a:solidFill>
                  <a:srgbClr val="483631"/>
                </a:solidFill>
                <a:effectLst>
                  <a:outerShdw blurRad="50800" dist="38100" dir="5400000" algn="t" rotWithShape="0">
                    <a:prstClr val="black">
                      <a:alpha val="40000"/>
                    </a:prstClr>
                  </a:outerShdw>
                </a:effectLst>
                <a:latin typeface="Source Sans Pro" panose="020B0503030403020204" pitchFamily="34" charset="0"/>
              </a:rPr>
              <a:t>Sperata’s</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and Sallustius Agathocles’ epitaph (2</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nd</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–3</a:t>
            </a:r>
            <a:r>
              <a:rPr lang="en-GB" sz="2000" baseline="30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rd</a:t>
            </a:r>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 c. AD)</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
        <p:nvSpPr>
          <p:cNvPr id="8" name="ZoneTexte 7">
            <a:extLst>
              <a:ext uri="{FF2B5EF4-FFF2-40B4-BE49-F238E27FC236}">
                <a16:creationId xmlns:a16="http://schemas.microsoft.com/office/drawing/2014/main" id="{AE95707D-F97C-FD3E-903E-F1174BF9AD34}"/>
              </a:ext>
            </a:extLst>
          </p:cNvPr>
          <p:cNvSpPr txBox="1">
            <a:spLocks/>
          </p:cNvSpPr>
          <p:nvPr/>
        </p:nvSpPr>
        <p:spPr>
          <a:xfrm>
            <a:off x="5749047" y="2037954"/>
            <a:ext cx="4212403" cy="3326801"/>
          </a:xfrm>
          <a:prstGeom prst="rect">
            <a:avLst/>
          </a:prstGeom>
          <a:noFill/>
          <a:effectLst>
            <a:outerShdw blurRad="63500" sx="102000" sy="102000" algn="ctr" rotWithShape="0">
              <a:schemeClr val="tx1">
                <a:alpha val="40000"/>
              </a:schemeClr>
            </a:outerShdw>
          </a:effectLst>
        </p:spPr>
        <p:txBody>
          <a:bodyPr wrap="square" tIns="90000" rIns="0" bIns="90000" rtlCol="0">
            <a:noAutofit/>
          </a:bodyPr>
          <a:lstStyle/>
          <a:p>
            <a:pPr defTabSz="360000"/>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Combines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various phenomena</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marL="742950" lvl="1" indent="-285750" defTabSz="360000">
              <a:buFont typeface="Arial" panose="020B0604020202020204" pitchFamily="34" charset="0"/>
              <a:buChar char="•"/>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 Greek segments</a:t>
            </a:r>
          </a:p>
          <a:p>
            <a:pPr marL="742950" lvl="1" indent="-285750" defTabSz="360000">
              <a:buFont typeface="Arial" panose="020B0604020202020204" pitchFamily="34" charset="0"/>
              <a:buChar char="•"/>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Code-switching</a:t>
            </a:r>
            <a:r>
              <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(inter-sentential)</a:t>
            </a:r>
          </a:p>
          <a:p>
            <a:pPr marL="742950" lvl="1" indent="-285750" defTabSz="360000">
              <a:buFont typeface="Arial" panose="020B0604020202020204" pitchFamily="34" charset="0"/>
              <a:buChar char="•"/>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Transliteration</a:t>
            </a:r>
            <a:r>
              <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(Greek in Latin script)</a:t>
            </a:r>
          </a:p>
          <a:p>
            <a:pPr marL="742950" lvl="1" indent="-285750" defTabSz="360000">
              <a:buFont typeface="Arial" panose="020B0604020202020204" pitchFamily="34" charset="0"/>
              <a:buChar char="•"/>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Script-switch</a:t>
            </a:r>
            <a:endPar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Key Features:</a:t>
            </a:r>
          </a:p>
          <a:p>
            <a:pPr marL="742950" lvl="1"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 opening: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D(is) M(</a:t>
            </a:r>
            <a:r>
              <a:rPr lang="en-GB"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anibus</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names</a:t>
            </a:r>
          </a:p>
          <a:p>
            <a:pPr marL="742950" lvl="1"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 nickname in Latin script: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 </a:t>
            </a:r>
            <a:r>
              <a:rPr lang="en-GB" sz="1600" i="1"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cae</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Rodios </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(ὁ καὶ </a:t>
            </a:r>
            <a:r>
              <a:rPr lang="en-GB" sz="1600"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Ῥόδιος</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marL="742950" lvl="1"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Final line in Greek script: ἁ</a:t>
            </a:r>
            <a:r>
              <a:rPr lang="en-GB" sz="1600"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τοῖς</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ἐπ</a:t>
            </a:r>
            <a:r>
              <a:rPr lang="en-GB" sz="1600" noProof="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όησ</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αν (</a:t>
            </a:r>
            <a:r>
              <a:rPr lang="en-GB" sz="1600" i="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sibi fecerunt</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Result of a deliberate choice</a:t>
            </a:r>
          </a:p>
          <a:p>
            <a:pPr marL="285750" indent="-285750" defTabSz="360000">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Reflects mobility &amp; Eastern connections</a:t>
            </a:r>
          </a:p>
        </p:txBody>
      </p:sp>
      <p:pic>
        <p:nvPicPr>
          <p:cNvPr id="17" name="Picture 2" descr="Aucune description de photo disponible.">
            <a:extLst>
              <a:ext uri="{FF2B5EF4-FFF2-40B4-BE49-F238E27FC236}">
                <a16:creationId xmlns:a16="http://schemas.microsoft.com/office/drawing/2014/main" id="{B5178F9B-3889-9D71-2545-6A352CE388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720" t="8698" r="2777" b="9218"/>
          <a:stretch/>
        </p:blipFill>
        <p:spPr bwMode="auto">
          <a:xfrm>
            <a:off x="1524000" y="2037955"/>
            <a:ext cx="3533241" cy="332746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CAB2B966-603F-F0EA-0D3B-10ED9A44CA64}"/>
              </a:ext>
            </a:extLst>
          </p:cNvPr>
          <p:cNvSpPr txBox="1"/>
          <p:nvPr/>
        </p:nvSpPr>
        <p:spPr>
          <a:xfrm rot="5400000">
            <a:off x="7602623" y="4110463"/>
            <a:ext cx="492443" cy="4218725"/>
          </a:xfrm>
          <a:prstGeom prst="rect">
            <a:avLst/>
          </a:prstGeom>
          <a:noFill/>
        </p:spPr>
        <p:txBody>
          <a:bodyPr vert="vert270" wrap="square" lIns="0" tIns="0" rIns="0" bIns="0" rtlCol="0">
            <a:spAutoFit/>
          </a:bodyPr>
          <a:lstStyle/>
          <a:p>
            <a:pPr indent="-360000" algn="just" defTabSz="270000"/>
            <a:r>
              <a:rPr lang="en-GB" sz="800" noProof="0" dirty="0">
                <a:solidFill>
                  <a:schemeClr val="bg1"/>
                </a:solidFill>
                <a:latin typeface="Source Sans Pro" panose="020B0503030403020204" pitchFamily="34" charset="0"/>
              </a:rPr>
              <a:t>C. Consani, “The Greek of Italy between archaism, internal evolution and contact phenomena”, 	</a:t>
            </a:r>
            <a:r>
              <a:rPr lang="en-GB" sz="800" i="1" noProof="0" dirty="0">
                <a:solidFill>
                  <a:schemeClr val="bg1"/>
                </a:solidFill>
                <a:latin typeface="Source Sans Pro" panose="020B0503030403020204" pitchFamily="34" charset="0"/>
              </a:rPr>
              <a:t>Graeco-Latina </a:t>
            </a:r>
            <a:r>
              <a:rPr lang="en-GB" sz="800" i="1" noProof="0" dirty="0" err="1">
                <a:solidFill>
                  <a:schemeClr val="bg1"/>
                </a:solidFill>
                <a:latin typeface="Source Sans Pro" panose="020B0503030403020204" pitchFamily="34" charset="0"/>
              </a:rPr>
              <a:t>Brunensia</a:t>
            </a:r>
            <a:r>
              <a:rPr lang="en-GB" sz="800" i="1" noProof="0" dirty="0">
                <a:solidFill>
                  <a:schemeClr val="bg1"/>
                </a:solidFill>
                <a:latin typeface="Source Sans Pro" panose="020B0503030403020204" pitchFamily="34" charset="0"/>
              </a:rPr>
              <a:t> </a:t>
            </a:r>
            <a:r>
              <a:rPr lang="en-GB" sz="800" noProof="0" dirty="0">
                <a:solidFill>
                  <a:schemeClr val="bg1"/>
                </a:solidFill>
                <a:latin typeface="Source Sans Pro" panose="020B0503030403020204" pitchFamily="34" charset="0"/>
              </a:rPr>
              <a:t>2 (2016), p. 111.</a:t>
            </a:r>
          </a:p>
          <a:p>
            <a:pPr indent="-360000" algn="just" defTabSz="270000"/>
            <a:r>
              <a:rPr lang="en-GB" sz="800" noProof="0" dirty="0">
                <a:solidFill>
                  <a:schemeClr val="bg1"/>
                </a:solidFill>
                <a:latin typeface="Source Sans Pro" panose="020B0503030403020204" pitchFamily="34" charset="0"/>
              </a:rPr>
              <a:t>L. </a:t>
            </a:r>
            <a:r>
              <a:rPr lang="en-GB" sz="800" noProof="0" dirty="0" err="1">
                <a:solidFill>
                  <a:schemeClr val="bg1"/>
                </a:solidFill>
                <a:latin typeface="Source Sans Pro" panose="020B0503030403020204" pitchFamily="34" charset="0"/>
              </a:rPr>
              <a:t>D’Amore</a:t>
            </a:r>
            <a:r>
              <a:rPr lang="en-GB" sz="800"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Iscrizioni</a:t>
            </a:r>
            <a:r>
              <a:rPr lang="en-GB" sz="800" i="1" noProof="0" dirty="0">
                <a:solidFill>
                  <a:schemeClr val="bg1"/>
                </a:solidFill>
                <a:latin typeface="Source Sans Pro" panose="020B0503030403020204" pitchFamily="34" charset="0"/>
              </a:rPr>
              <a:t> </a:t>
            </a:r>
            <a:r>
              <a:rPr lang="en-GB" sz="800" i="1" noProof="0" dirty="0" err="1">
                <a:solidFill>
                  <a:schemeClr val="bg1"/>
                </a:solidFill>
                <a:latin typeface="Source Sans Pro" panose="020B0503030403020204" pitchFamily="34" charset="0"/>
              </a:rPr>
              <a:t>greche</a:t>
            </a:r>
            <a:r>
              <a:rPr lang="en-GB" sz="800" i="1" noProof="0" dirty="0">
                <a:solidFill>
                  <a:schemeClr val="bg1"/>
                </a:solidFill>
                <a:latin typeface="Source Sans Pro" panose="020B0503030403020204" pitchFamily="34" charset="0"/>
              </a:rPr>
              <a:t> d’Italia. Reggio Calabria</a:t>
            </a:r>
            <a:r>
              <a:rPr lang="en-GB" sz="800" noProof="0" dirty="0">
                <a:solidFill>
                  <a:schemeClr val="bg1"/>
                </a:solidFill>
                <a:latin typeface="Source Sans Pro" panose="020B0503030403020204" pitchFamily="34" charset="0"/>
              </a:rPr>
              <a:t>, Roma, 2007, p. 67, no. 38.</a:t>
            </a:r>
          </a:p>
          <a:p>
            <a:pPr indent="-360000" algn="just" defTabSz="270000"/>
            <a:r>
              <a:rPr lang="en-GB" sz="800" noProof="0" dirty="0">
                <a:solidFill>
                  <a:schemeClr val="bg1"/>
                </a:solidFill>
                <a:latin typeface="Source Sans Pro" panose="020B0503030403020204" pitchFamily="34" charset="0"/>
              </a:rPr>
              <a:t>F. </a:t>
            </a:r>
            <a:r>
              <a:rPr lang="en-GB" sz="800" noProof="0" dirty="0" err="1">
                <a:solidFill>
                  <a:schemeClr val="bg1"/>
                </a:solidFill>
                <a:latin typeface="Source Sans Pro" panose="020B0503030403020204" pitchFamily="34" charset="0"/>
              </a:rPr>
              <a:t>Mosino</a:t>
            </a:r>
            <a:r>
              <a:rPr lang="en-GB" sz="800" noProof="0" dirty="0">
                <a:solidFill>
                  <a:schemeClr val="bg1"/>
                </a:solidFill>
                <a:latin typeface="Source Sans Pro" panose="020B0503030403020204" pitchFamily="34" charset="0"/>
              </a:rPr>
              <a:t>, “Il </a:t>
            </a:r>
            <a:r>
              <a:rPr lang="en-GB" sz="800" noProof="0" dirty="0" err="1">
                <a:solidFill>
                  <a:schemeClr val="bg1"/>
                </a:solidFill>
                <a:latin typeface="Source Sans Pro" panose="020B0503030403020204" pitchFamily="34" charset="0"/>
              </a:rPr>
              <a:t>più</a:t>
            </a:r>
            <a:r>
              <a:rPr lang="en-GB" sz="800" noProof="0" dirty="0">
                <a:solidFill>
                  <a:schemeClr val="bg1"/>
                </a:solidFill>
                <a:latin typeface="Source Sans Pro" panose="020B0503030403020204" pitchFamily="34" charset="0"/>
              </a:rPr>
              <a:t> antico testo </a:t>
            </a:r>
            <a:r>
              <a:rPr lang="en-GB" sz="800" noProof="0" dirty="0" err="1">
                <a:solidFill>
                  <a:schemeClr val="bg1"/>
                </a:solidFill>
                <a:latin typeface="Source Sans Pro" panose="020B0503030403020204" pitchFamily="34" charset="0"/>
              </a:rPr>
              <a:t>grecanico</a:t>
            </a:r>
            <a:r>
              <a:rPr lang="en-GB" sz="800" noProof="0" dirty="0">
                <a:solidFill>
                  <a:schemeClr val="bg1"/>
                </a:solidFill>
                <a:latin typeface="Source Sans Pro" panose="020B0503030403020204" pitchFamily="34" charset="0"/>
              </a:rPr>
              <a:t> della Calabria (</a:t>
            </a:r>
            <a:r>
              <a:rPr lang="en-GB" sz="800" i="1" noProof="0" dirty="0">
                <a:solidFill>
                  <a:schemeClr val="bg1"/>
                </a:solidFill>
                <a:latin typeface="Source Sans Pro" panose="020B0503030403020204" pitchFamily="34" charset="0"/>
              </a:rPr>
              <a:t>CIL</a:t>
            </a:r>
            <a:r>
              <a:rPr lang="en-GB" sz="800" noProof="0" dirty="0">
                <a:solidFill>
                  <a:schemeClr val="bg1"/>
                </a:solidFill>
                <a:latin typeface="Source Sans Pro" panose="020B0503030403020204" pitchFamily="34" charset="0"/>
              </a:rPr>
              <a:t> X, 11)”, </a:t>
            </a:r>
            <a:r>
              <a:rPr lang="en-GB" sz="800" i="1" noProof="0" dirty="0" err="1">
                <a:solidFill>
                  <a:schemeClr val="bg1"/>
                </a:solidFill>
                <a:latin typeface="Source Sans Pro" panose="020B0503030403020204" pitchFamily="34" charset="0"/>
              </a:rPr>
              <a:t>Klearchos</a:t>
            </a:r>
            <a:r>
              <a:rPr lang="en-GB" sz="800" noProof="0" dirty="0">
                <a:solidFill>
                  <a:schemeClr val="bg1"/>
                </a:solidFill>
                <a:latin typeface="Source Sans Pro" panose="020B0503030403020204" pitchFamily="34" charset="0"/>
              </a:rPr>
              <a:t> 22 (1980), p. 111‑115.</a:t>
            </a:r>
          </a:p>
        </p:txBody>
      </p:sp>
    </p:spTree>
    <p:extLst>
      <p:ext uri="{BB962C8B-B14F-4D97-AF65-F5344CB8AC3E}">
        <p14:creationId xmlns:p14="http://schemas.microsoft.com/office/powerpoint/2010/main" val="3945788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D01A-87F8-06E1-34C9-0A9A9900D66A}"/>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93C526EF-5506-68B7-AED4-BB18DC5D7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7EA68FE1-B49D-1533-847B-4045988A2372}"/>
              </a:ext>
            </a:extLst>
          </p:cNvPr>
          <p:cNvSpPr>
            <a:spLocks/>
          </p:cNvSpPr>
          <p:nvPr/>
        </p:nvSpPr>
        <p:spPr>
          <a:xfrm>
            <a:off x="0"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11360115-687C-A856-77E0-C879BD0117C6}"/>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ABD405E8-7B09-29FA-4835-73BB8926640E}"/>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F28592D3-87A4-99E6-C000-553B503C2D40}"/>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To</a:t>
            </a:r>
            <a:r>
              <a:rPr lang="en-GB" sz="140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quickly</a:t>
            </a:r>
            <a:r>
              <a:rPr lang="en-GB" sz="140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conclude…</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305F91FE-12E0-7364-0C7A-17698603E334}"/>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17</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3B8281ED-9141-7A4D-3DEF-3AC9B4E2C0BE}"/>
              </a:ext>
            </a:extLst>
          </p:cNvPr>
          <p:cNvSpPr txBox="1"/>
          <p:nvPr/>
        </p:nvSpPr>
        <p:spPr>
          <a:xfrm>
            <a:off x="1523999" y="1492578"/>
            <a:ext cx="8738681"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Latin and Greek intertwined</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
        <p:nvSpPr>
          <p:cNvPr id="8" name="ZoneTexte 7">
            <a:extLst>
              <a:ext uri="{FF2B5EF4-FFF2-40B4-BE49-F238E27FC236}">
                <a16:creationId xmlns:a16="http://schemas.microsoft.com/office/drawing/2014/main" id="{FCE8C5BB-7E14-F94E-C83E-9AE57FAD626E}"/>
              </a:ext>
            </a:extLst>
          </p:cNvPr>
          <p:cNvSpPr txBox="1">
            <a:spLocks/>
          </p:cNvSpPr>
          <p:nvPr/>
        </p:nvSpPr>
        <p:spPr>
          <a:xfrm>
            <a:off x="5749047" y="2037954"/>
            <a:ext cx="4212403" cy="3326801"/>
          </a:xfrm>
          <a:prstGeom prst="rect">
            <a:avLst/>
          </a:prstGeom>
          <a:noFill/>
          <a:effectLst>
            <a:outerShdw blurRad="63500" sx="102000" sy="102000" algn="ctr" rotWithShape="0">
              <a:schemeClr val="tx1">
                <a:alpha val="40000"/>
              </a:schemeClr>
            </a:outerShdw>
          </a:effectLst>
        </p:spPr>
        <p:txBody>
          <a:bodyPr wrap="square" tIns="90000" rIns="0" bIns="90000" rtlCol="0">
            <a:noAutofit/>
          </a:bodyPr>
          <a:lstStyle/>
          <a:p>
            <a:pPr defTabSz="360000">
              <a:lnSpc>
                <a:spcPct val="120000"/>
              </a:lnSpc>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Composite identities</a:t>
            </a:r>
          </a:p>
          <a:p>
            <a:pPr marL="570150" indent="-285750" defTabSz="360000">
              <a:lnSpc>
                <a:spcPct val="120000"/>
              </a:lnSpc>
              <a:buFont typeface="Noto Sans" panose="020B0502040504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Bilingualism as a symbolic tool, not random mixing</a:t>
            </a:r>
          </a:p>
          <a:p>
            <a:pPr defTabSz="360000">
              <a:lnSpc>
                <a:spcPct val="120000"/>
              </a:lnSpc>
            </a:pPr>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lnSpc>
                <a:spcPct val="120000"/>
              </a:lnSpc>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wide range of interrogations</a:t>
            </a:r>
          </a:p>
          <a:p>
            <a:pPr marL="568800" lvl="1" indent="-285750" defTabSz="360000">
              <a:lnSpc>
                <a:spcPct val="120000"/>
              </a:lnSpc>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Levels of bilingual competence</a:t>
            </a:r>
          </a:p>
          <a:p>
            <a:pPr marL="568800" lvl="1" indent="-285750" defTabSz="360000">
              <a:lnSpc>
                <a:spcPct val="120000"/>
              </a:lnSpc>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Role of stonecutters and intermediaries</a:t>
            </a:r>
          </a:p>
          <a:p>
            <a:pPr marL="568800" lvl="1" indent="-285750" defTabSz="360000">
              <a:lnSpc>
                <a:spcPct val="120000"/>
              </a:lnSpc>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Audience: for whom were these texts intended?</a:t>
            </a:r>
          </a:p>
          <a:p>
            <a:pPr marL="568800" lvl="1" indent="-285750" defTabSz="360000">
              <a:lnSpc>
                <a:spcPct val="120000"/>
              </a:lnSpc>
              <a:buFont typeface="Arial" panose="020B0604020202020204" pitchFamily="34" charset="0"/>
              <a:buChar char="•"/>
            </a:pPr>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Individual mobility</a:t>
            </a:r>
            <a:endPar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p:txBody>
      </p:sp>
      <p:sp>
        <p:nvSpPr>
          <p:cNvPr id="3" name="ZoneTexte 2">
            <a:extLst>
              <a:ext uri="{FF2B5EF4-FFF2-40B4-BE49-F238E27FC236}">
                <a16:creationId xmlns:a16="http://schemas.microsoft.com/office/drawing/2014/main" id="{7207243C-C99C-DB43-8C5C-0FD3B2AE8369}"/>
              </a:ext>
            </a:extLst>
          </p:cNvPr>
          <p:cNvSpPr txBox="1">
            <a:spLocks/>
          </p:cNvSpPr>
          <p:nvPr/>
        </p:nvSpPr>
        <p:spPr>
          <a:xfrm>
            <a:off x="1520757" y="2037954"/>
            <a:ext cx="4212403" cy="3326801"/>
          </a:xfrm>
          <a:prstGeom prst="rect">
            <a:avLst/>
          </a:prstGeom>
          <a:noFill/>
          <a:effectLst>
            <a:outerShdw blurRad="63500" sx="102000" sy="102000" algn="ctr" rotWithShape="0">
              <a:schemeClr val="tx1">
                <a:alpha val="40000"/>
              </a:schemeClr>
            </a:outerShdw>
          </a:effectLst>
        </p:spPr>
        <p:txBody>
          <a:bodyPr wrap="square" lIns="0" tIns="90000" bIns="90000" rtlCol="0">
            <a:noAutofit/>
          </a:bodyPr>
          <a:lstStyle/>
          <a:p>
            <a:pPr defTabSz="360000">
              <a:lnSpc>
                <a:spcPct val="120000"/>
              </a:lnSpc>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Epitaphs = spaces of negotiation</a:t>
            </a:r>
          </a:p>
          <a:p>
            <a:pPr marL="570150" indent="-285750" defTabSz="284400">
              <a:lnSpc>
                <a:spcPct val="120000"/>
              </a:lnSpc>
              <a:buFont typeface="Noto Sans" panose="020B0502040504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Between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languages</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scripts</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and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identities</a:t>
            </a:r>
          </a:p>
          <a:p>
            <a:pPr defTabSz="284400">
              <a:lnSpc>
                <a:spcPct val="120000"/>
              </a:lnSpc>
            </a:pPr>
            <a:endPar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lnSpc>
                <a:spcPct val="120000"/>
              </a:lnSpc>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 choice rarely neutral</a:t>
            </a:r>
          </a:p>
          <a:p>
            <a:pPr marL="568800" lvl="1" indent="-285750" defTabSz="360000">
              <a:lnSpc>
                <a:spcPct val="120000"/>
              </a:lnSpc>
              <a:buFont typeface="Arial" panose="020B0604020202020204" pitchFamily="34" charset="0"/>
              <a:buChar char="•"/>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Greek</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cultural prestige, personal origin, professional identity</a:t>
            </a:r>
          </a:p>
          <a:p>
            <a:pPr marL="568800" lvl="1" indent="-285750" defTabSz="360000">
              <a:lnSpc>
                <a:spcPct val="120000"/>
              </a:lnSpc>
              <a:buFont typeface="Arial" panose="020B0604020202020204" pitchFamily="34" charset="0"/>
              <a:buChar char="•"/>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Latin</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legal status, integration into Roman norms</a:t>
            </a:r>
          </a:p>
        </p:txBody>
      </p:sp>
    </p:spTree>
    <p:extLst>
      <p:ext uri="{BB962C8B-B14F-4D97-AF65-F5344CB8AC3E}">
        <p14:creationId xmlns:p14="http://schemas.microsoft.com/office/powerpoint/2010/main" val="1046904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2A08C-7EE5-379B-A2BF-DC0A642A8DC8}"/>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D05F6BFC-18C2-1CCB-A644-92CD5341C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20" name="Rectangle 19">
            <a:extLst>
              <a:ext uri="{FF2B5EF4-FFF2-40B4-BE49-F238E27FC236}">
                <a16:creationId xmlns:a16="http://schemas.microsoft.com/office/drawing/2014/main" id="{E2D19EBF-AC50-59AD-7D04-24B38C2316A9}"/>
              </a:ext>
            </a:extLst>
          </p:cNvPr>
          <p:cNvSpPr>
            <a:spLocks/>
          </p:cNvSpPr>
          <p:nvPr/>
        </p:nvSpPr>
        <p:spPr>
          <a:xfrm>
            <a:off x="-2" y="0"/>
            <a:ext cx="12192002" cy="4996752"/>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Rectangle 4">
            <a:extLst>
              <a:ext uri="{FF2B5EF4-FFF2-40B4-BE49-F238E27FC236}">
                <a16:creationId xmlns:a16="http://schemas.microsoft.com/office/drawing/2014/main" id="{12A75D8E-046C-046D-3B82-34A0C132788B}"/>
              </a:ext>
            </a:extLst>
          </p:cNvPr>
          <p:cNvSpPr>
            <a:spLocks/>
          </p:cNvSpPr>
          <p:nvPr/>
        </p:nvSpPr>
        <p:spPr>
          <a:xfrm>
            <a:off x="-2" y="5238000"/>
            <a:ext cx="12192000" cy="16200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ectangle 5">
            <a:extLst>
              <a:ext uri="{FF2B5EF4-FFF2-40B4-BE49-F238E27FC236}">
                <a16:creationId xmlns:a16="http://schemas.microsoft.com/office/drawing/2014/main" id="{3A30377F-01B1-5FFE-0B9F-B86AF04614E7}"/>
              </a:ext>
            </a:extLst>
          </p:cNvPr>
          <p:cNvSpPr>
            <a:spLocks/>
          </p:cNvSpPr>
          <p:nvPr/>
        </p:nvSpPr>
        <p:spPr>
          <a:xfrm>
            <a:off x="0" y="5000400"/>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Image 11" descr="Une image contenant Police, Graphique, capture d’écran, graphisme&#10;&#10;Le contenu généré par l’IA peut être incorrect.">
            <a:extLst>
              <a:ext uri="{FF2B5EF4-FFF2-40B4-BE49-F238E27FC236}">
                <a16:creationId xmlns:a16="http://schemas.microsoft.com/office/drawing/2014/main" id="{6F1175F7-5260-7504-7260-69C7B59B6388}"/>
              </a:ext>
            </a:extLst>
          </p:cNvPr>
          <p:cNvPicPr>
            <a:picLocks noChangeAspect="1"/>
          </p:cNvPicPr>
          <p:nvPr/>
        </p:nvPicPr>
        <p:blipFill>
          <a:blip r:embed="rId3">
            <a:extLst>
              <a:ext uri="{28A0092B-C50C-407E-A947-70E740481C1C}">
                <a14:useLocalDpi xmlns:a14="http://schemas.microsoft.com/office/drawing/2010/main" val="0"/>
              </a:ext>
            </a:extLst>
          </a:blip>
          <a:srcRect l="4759" t="13057" r="5074" b="19204"/>
          <a:stretch>
            <a:fillRect/>
          </a:stretch>
        </p:blipFill>
        <p:spPr>
          <a:xfrm>
            <a:off x="4778874" y="5676845"/>
            <a:ext cx="2634252" cy="742310"/>
          </a:xfrm>
          <a:prstGeom prst="rect">
            <a:avLst/>
          </a:prstGeom>
        </p:spPr>
      </p:pic>
    </p:spTree>
    <p:extLst>
      <p:ext uri="{BB962C8B-B14F-4D97-AF65-F5344CB8AC3E}">
        <p14:creationId xmlns:p14="http://schemas.microsoft.com/office/powerpoint/2010/main" val="2456085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4A5DE-EA9D-2F1E-F50C-B8F36AA54D32}"/>
            </a:ext>
          </a:extLst>
        </p:cNvPr>
        <p:cNvGrpSpPr/>
        <p:nvPr/>
      </p:nvGrpSpPr>
      <p:grpSpPr>
        <a:xfrm>
          <a:off x="0" y="0"/>
          <a:ext cx="0" cy="0"/>
          <a:chOff x="0" y="0"/>
          <a:chExt cx="0" cy="0"/>
        </a:xfrm>
      </p:grpSpPr>
      <p:pic>
        <p:nvPicPr>
          <p:cNvPr id="5" name="Image 4" descr="Une image contenant carte, texte&#10;&#10;Le contenu généré par l’IA peut être incorrect.">
            <a:extLst>
              <a:ext uri="{FF2B5EF4-FFF2-40B4-BE49-F238E27FC236}">
                <a16:creationId xmlns:a16="http://schemas.microsoft.com/office/drawing/2014/main" id="{4C10A2FF-74B3-35F7-5B34-19E8A5D74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78914FAA-2EBF-2A77-EC76-F1FF839E20F9}"/>
              </a:ext>
            </a:extLst>
          </p:cNvPr>
          <p:cNvSpPr>
            <a:spLocks/>
          </p:cNvSpPr>
          <p:nvPr/>
        </p:nvSpPr>
        <p:spPr>
          <a:xfrm>
            <a:off x="0" y="1"/>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2A530053-B3FD-B99D-335B-7988E83E6C46}"/>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4248E7C4-850E-4C9E-C7F4-5F2BF45B158F}"/>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AD190412-CCFD-A8D7-4531-6680C846C17A}"/>
              </a:ext>
            </a:extLst>
          </p:cNvPr>
          <p:cNvSpPr txBox="1"/>
          <p:nvPr/>
        </p:nvSpPr>
        <p:spPr>
          <a:xfrm rot="5400000">
            <a:off x="3183126" y="4311235"/>
            <a:ext cx="123111" cy="3447849"/>
          </a:xfrm>
          <a:prstGeom prst="rect">
            <a:avLst/>
          </a:prstGeom>
          <a:noFill/>
        </p:spPr>
        <p:txBody>
          <a:bodyPr vert="vert270" wrap="square" lIns="0" tIns="0" rIns="0" bIns="0" rtlCol="0">
            <a:spAutoFit/>
          </a:bodyPr>
          <a:lstStyle/>
          <a:p>
            <a:r>
              <a:rPr lang="en-GB" sz="800" b="1" noProof="0" dirty="0">
                <a:solidFill>
                  <a:schemeClr val="bg1"/>
                </a:solidFill>
                <a:latin typeface="Source Sans Pro" panose="020B0503030403020204" pitchFamily="34" charset="0"/>
              </a:rPr>
              <a:t>Fig. 1. © Museo </a:t>
            </a:r>
            <a:r>
              <a:rPr lang="en-GB" sz="800" b="1" noProof="0" dirty="0" err="1">
                <a:solidFill>
                  <a:schemeClr val="bg1"/>
                </a:solidFill>
                <a:latin typeface="Source Sans Pro" panose="020B0503030403020204" pitchFamily="34" charset="0"/>
              </a:rPr>
              <a:t>Archeologico</a:t>
            </a:r>
            <a:r>
              <a:rPr lang="en-GB" sz="800" b="1" noProof="0" dirty="0">
                <a:solidFill>
                  <a:schemeClr val="bg1"/>
                </a:solidFill>
                <a:latin typeface="Source Sans Pro" panose="020B0503030403020204" pitchFamily="34" charset="0"/>
              </a:rPr>
              <a:t> Nazionale Reggio Calabria, 2021</a:t>
            </a:r>
          </a:p>
        </p:txBody>
      </p:sp>
      <p:sp>
        <p:nvSpPr>
          <p:cNvPr id="6" name="ZoneTexte 5">
            <a:extLst>
              <a:ext uri="{FF2B5EF4-FFF2-40B4-BE49-F238E27FC236}">
                <a16:creationId xmlns:a16="http://schemas.microsoft.com/office/drawing/2014/main" id="{698F0612-62B5-8C73-D2D8-DAFBB761C995}"/>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Languages</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in</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contact</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9BBA7C22-5FAC-1A2B-1B57-6333CFE5A36E}"/>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2</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230F7FD7-F9C6-5DD6-F234-B1B2EDBEB2F8}"/>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What happens when two languages share the same stone?</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sp>
        <p:nvSpPr>
          <p:cNvPr id="8" name="ZoneTexte 7">
            <a:extLst>
              <a:ext uri="{FF2B5EF4-FFF2-40B4-BE49-F238E27FC236}">
                <a16:creationId xmlns:a16="http://schemas.microsoft.com/office/drawing/2014/main" id="{C2F5C886-8ABD-6916-27E0-28B0F1697D77}"/>
              </a:ext>
            </a:extLst>
          </p:cNvPr>
          <p:cNvSpPr txBox="1">
            <a:spLocks/>
          </p:cNvSpPr>
          <p:nvPr/>
        </p:nvSpPr>
        <p:spPr>
          <a:xfrm>
            <a:off x="5749047" y="2037954"/>
            <a:ext cx="4212403" cy="3326801"/>
          </a:xfrm>
          <a:prstGeom prst="rect">
            <a:avLst/>
          </a:prstGeom>
          <a:noFill/>
          <a:effectLst>
            <a:outerShdw blurRad="63500" sx="102000" sy="102000" algn="ctr" rotWithShape="0">
              <a:schemeClr val="tx1">
                <a:alpha val="40000"/>
              </a:schemeClr>
            </a:outerShdw>
          </a:effectLst>
        </p:spPr>
        <p:txBody>
          <a:bodyPr wrap="square" tIns="90000" rIns="0" bIns="90000" rtlCol="0">
            <a:noAutofit/>
          </a:bodyPr>
          <a:lstStyle/>
          <a:p>
            <a:pPr marL="285750" indent="-285750" defTabSz="360000">
              <a:lnSpc>
                <a:spcPct val="125000"/>
              </a:lnSpc>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How do Greek and Latin interact in funerary inscriptions?</a:t>
            </a:r>
          </a:p>
          <a:p>
            <a:pPr marL="285750" indent="-285750" defTabSz="360000">
              <a:lnSpc>
                <a:spcPct val="125000"/>
              </a:lnSpc>
              <a:buFont typeface="Arial" panose="020B0604020202020204" pitchFamily="34" charset="0"/>
              <a:buChar char="•"/>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What do these linguistic choices reveal about:</a:t>
            </a:r>
          </a:p>
          <a:p>
            <a:pPr marL="742950" lvl="1" indent="-285750" defTabSz="360000">
              <a:lnSpc>
                <a:spcPct val="125000"/>
              </a:lnSpc>
              <a:buFont typeface="Arial" panose="020B0604020202020204" pitchFamily="34" charset="0"/>
              <a:buChar char="•"/>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Identity</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(social, cultural, legal)</a:t>
            </a:r>
          </a:p>
          <a:p>
            <a:pPr marL="742950" lvl="1" indent="-285750" defTabSz="360000">
              <a:lnSpc>
                <a:spcPct val="125000"/>
              </a:lnSpc>
              <a:buFont typeface="Arial" panose="020B0604020202020204" pitchFamily="34" charset="0"/>
              <a:buChar char="•"/>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practices</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(code-switching, transliteration, etc.)</a:t>
            </a:r>
          </a:p>
          <a:p>
            <a:pPr marL="742950" lvl="1" indent="-285750" defTabSz="360000">
              <a:lnSpc>
                <a:spcPct val="125000"/>
              </a:lnSpc>
              <a:buFont typeface="Arial" panose="020B0604020202020204" pitchFamily="34" charset="0"/>
              <a:buChar char="•"/>
            </a:pP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Epigraphic</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habits</a:t>
            </a: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 a multilingual environment</a:t>
            </a:r>
          </a:p>
        </p:txBody>
      </p:sp>
      <p:pic>
        <p:nvPicPr>
          <p:cNvPr id="17" name="Picture 2" descr="Aucune description de photo disponible.">
            <a:extLst>
              <a:ext uri="{FF2B5EF4-FFF2-40B4-BE49-F238E27FC236}">
                <a16:creationId xmlns:a16="http://schemas.microsoft.com/office/drawing/2014/main" id="{1741E0D4-6367-57D8-0ADF-D79A6064EF3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720" t="8698" r="2777" b="9218"/>
          <a:stretch/>
        </p:blipFill>
        <p:spPr bwMode="auto">
          <a:xfrm>
            <a:off x="1524000" y="2037955"/>
            <a:ext cx="3533241" cy="332746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DF60B1FD-EF5E-DE30-40E9-16CCDAEE0F63}"/>
              </a:ext>
            </a:extLst>
          </p:cNvPr>
          <p:cNvSpPr txBox="1"/>
          <p:nvPr/>
        </p:nvSpPr>
        <p:spPr>
          <a:xfrm rot="5400000">
            <a:off x="7607404" y="4115246"/>
            <a:ext cx="492443" cy="4209160"/>
          </a:xfrm>
          <a:prstGeom prst="rect">
            <a:avLst/>
          </a:prstGeom>
          <a:noFill/>
        </p:spPr>
        <p:txBody>
          <a:bodyPr vert="vert270" wrap="square" lIns="0" tIns="0" rIns="0" bIns="0" rtlCol="0">
            <a:spAutoFit/>
          </a:bodyPr>
          <a:lstStyle/>
          <a:p>
            <a:pPr indent="-360000" algn="just" defTabSz="360000"/>
            <a:r>
              <a:rPr lang="en-GB" sz="800" noProof="0" dirty="0">
                <a:solidFill>
                  <a:schemeClr val="bg1"/>
                </a:solidFill>
                <a:latin typeface="Source Sans Pro" panose="020B0503030403020204" pitchFamily="34" charset="0"/>
              </a:rPr>
              <a:t>G.J. Oliver, “An Introduction to the Epigraphy of Death: Funerary Inscriptions as Evidence”, in 	G.J. Oliver (ed.), </a:t>
            </a:r>
            <a:r>
              <a:rPr lang="en-GB" sz="800" i="1" noProof="0" dirty="0">
                <a:solidFill>
                  <a:schemeClr val="bg1"/>
                </a:solidFill>
                <a:latin typeface="Source Sans Pro" panose="020B0503030403020204" pitchFamily="34" charset="0"/>
              </a:rPr>
              <a:t>The Epigraphy of Death</a:t>
            </a:r>
            <a:r>
              <a:rPr lang="en-GB" sz="800" noProof="0" dirty="0">
                <a:solidFill>
                  <a:schemeClr val="bg1"/>
                </a:solidFill>
                <a:latin typeface="Source Sans Pro" panose="020B0503030403020204" pitchFamily="34" charset="0"/>
              </a:rPr>
              <a:t>, Liverpool, 2000, p. 1-23.</a:t>
            </a:r>
          </a:p>
          <a:p>
            <a:pPr indent="-360000" algn="just" defTabSz="360000"/>
            <a:r>
              <a:rPr lang="en-GB" sz="800" noProof="0" dirty="0">
                <a:solidFill>
                  <a:schemeClr val="bg1"/>
                </a:solidFill>
                <a:latin typeface="Source Sans Pro" panose="020B0503030403020204" pitchFamily="34" charset="0"/>
              </a:rPr>
              <a:t>G. Tozzi, “</a:t>
            </a:r>
            <a:r>
              <a:rPr lang="en-GB" sz="800" noProof="0" dirty="0" err="1">
                <a:solidFill>
                  <a:schemeClr val="bg1"/>
                </a:solidFill>
                <a:latin typeface="Source Sans Pro" panose="020B0503030403020204" pitchFamily="34" charset="0"/>
              </a:rPr>
              <a:t>Epigrafi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bilingui</a:t>
            </a:r>
            <a:r>
              <a:rPr lang="en-GB" sz="800" noProof="0" dirty="0">
                <a:solidFill>
                  <a:schemeClr val="bg1"/>
                </a:solidFill>
                <a:latin typeface="Source Sans Pro" panose="020B0503030403020204" pitchFamily="34" charset="0"/>
              </a:rPr>
              <a:t> a Roma. </a:t>
            </a:r>
            <a:r>
              <a:rPr lang="en-GB" sz="800" noProof="0" dirty="0" err="1">
                <a:solidFill>
                  <a:schemeClr val="bg1"/>
                </a:solidFill>
                <a:latin typeface="Source Sans Pro" panose="020B0503030403020204" pitchFamily="34" charset="0"/>
              </a:rPr>
              <a:t>Traduzione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compresenza</a:t>
            </a:r>
            <a:r>
              <a:rPr lang="en-GB" sz="800" noProof="0" dirty="0">
                <a:solidFill>
                  <a:schemeClr val="bg1"/>
                </a:solidFill>
                <a:latin typeface="Source Sans Pro" panose="020B0503030403020204" pitchFamily="34" charset="0"/>
              </a:rPr>
              <a:t> e </a:t>
            </a:r>
            <a:r>
              <a:rPr lang="en-GB" sz="800" noProof="0" dirty="0" err="1">
                <a:solidFill>
                  <a:schemeClr val="bg1"/>
                </a:solidFill>
                <a:latin typeface="Source Sans Pro" panose="020B0503030403020204" pitchFamily="34" charset="0"/>
              </a:rPr>
              <a:t>trascrizioni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tra</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greco</a:t>
            </a:r>
            <a:r>
              <a:rPr lang="en-GB" sz="800" noProof="0" dirty="0">
                <a:solidFill>
                  <a:schemeClr val="bg1"/>
                </a:solidFill>
                <a:latin typeface="Source Sans Pro" panose="020B0503030403020204" pitchFamily="34" charset="0"/>
              </a:rPr>
              <a:t> e </a:t>
            </a:r>
            <a:r>
              <a:rPr lang="en-GB" sz="800" noProof="0" dirty="0" err="1">
                <a:solidFill>
                  <a:schemeClr val="bg1"/>
                </a:solidFill>
                <a:latin typeface="Source Sans Pro" panose="020B0503030403020204" pitchFamily="34" charset="0"/>
              </a:rPr>
              <a:t>latino</a:t>
            </a:r>
            <a:r>
              <a:rPr lang="en-GB" sz="800" noProof="0" dirty="0">
                <a:solidFill>
                  <a:schemeClr val="bg1"/>
                </a:solidFill>
                <a:latin typeface="Source Sans Pro" panose="020B0503030403020204" pitchFamily="34" charset="0"/>
              </a:rPr>
              <a:t>”, </a:t>
            </a:r>
            <a:r>
              <a:rPr lang="en-GB" sz="800" i="1" noProof="0" dirty="0">
                <a:solidFill>
                  <a:schemeClr val="bg1"/>
                </a:solidFill>
                <a:latin typeface="Source Sans Pro" panose="020B0503030403020204" pitchFamily="34" charset="0"/>
              </a:rPr>
              <a:t>Axon</a:t>
            </a:r>
            <a:r>
              <a:rPr lang="en-GB" sz="800" noProof="0" dirty="0">
                <a:solidFill>
                  <a:schemeClr val="bg1"/>
                </a:solidFill>
                <a:latin typeface="Source Sans Pro" panose="020B0503030403020204" pitchFamily="34" charset="0"/>
              </a:rPr>
              <a:t> 	3.2 (2019), p. 411-428.&lt;</a:t>
            </a:r>
          </a:p>
        </p:txBody>
      </p:sp>
    </p:spTree>
    <p:extLst>
      <p:ext uri="{BB962C8B-B14F-4D97-AF65-F5344CB8AC3E}">
        <p14:creationId xmlns:p14="http://schemas.microsoft.com/office/powerpoint/2010/main" val="131678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5A6F0-BD35-9971-FE22-701437D51673}"/>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622C2D40-8D40-C083-2390-2130317F2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D5656156-0BC8-0D8B-2177-A3442A50E0B1}"/>
              </a:ext>
            </a:extLst>
          </p:cNvPr>
          <p:cNvSpPr>
            <a:spLocks/>
          </p:cNvSpPr>
          <p:nvPr/>
        </p:nvSpPr>
        <p:spPr>
          <a:xfrm>
            <a:off x="0"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488DE743-CC82-7119-B792-BD5F3CC78507}"/>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74C5F694-C27A-3C06-A468-ECFB777D8F1B}"/>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3789B875-C047-8CBA-746B-24CE11571C68}"/>
              </a:ext>
            </a:extLst>
          </p:cNvPr>
          <p:cNvSpPr txBox="1"/>
          <p:nvPr/>
        </p:nvSpPr>
        <p:spPr>
          <a:xfrm rot="5400000">
            <a:off x="2940146" y="4555302"/>
            <a:ext cx="615553" cy="3447849"/>
          </a:xfrm>
          <a:prstGeom prst="rect">
            <a:avLst/>
          </a:prstGeom>
          <a:noFill/>
        </p:spPr>
        <p:txBody>
          <a:bodyPr vert="vert270" wrap="square" lIns="0" tIns="0" rIns="0" bIns="0" rtlCol="0">
            <a:spAutoFit/>
          </a:bodyPr>
          <a:lstStyle/>
          <a:p>
            <a:pPr indent="-360000"/>
            <a:r>
              <a:rPr lang="en-GB" sz="800" b="1" noProof="0" dirty="0">
                <a:solidFill>
                  <a:schemeClr val="bg1"/>
                </a:solidFill>
                <a:latin typeface="Source Sans Pro" panose="020B0503030403020204" pitchFamily="34" charset="0"/>
              </a:rPr>
              <a:t>Fig. 1. © Cambridge University Press; J.N. Adams (2003)</a:t>
            </a:r>
          </a:p>
          <a:p>
            <a:pPr indent="-360000"/>
            <a:r>
              <a:rPr lang="en-GB" sz="800" b="1" noProof="0" dirty="0">
                <a:solidFill>
                  <a:schemeClr val="bg1"/>
                </a:solidFill>
                <a:latin typeface="Source Sans Pro" panose="020B0503030403020204" pitchFamily="34" charset="0"/>
              </a:rPr>
              <a:t>Fig. 2. © Cambridge University Press; A. Mullen (2013)</a:t>
            </a:r>
          </a:p>
          <a:p>
            <a:pPr indent="-360000" algn="just" defTabSz="360000"/>
            <a:r>
              <a:rPr lang="en-GB" sz="800" noProof="0" dirty="0">
                <a:solidFill>
                  <a:schemeClr val="bg1"/>
                </a:solidFill>
                <a:latin typeface="Source Sans Pro" panose="020B0503030403020204" pitchFamily="34" charset="0"/>
              </a:rPr>
              <a:t>J.N. Adams, </a:t>
            </a:r>
            <a:r>
              <a:rPr lang="en-GB" sz="800" i="1" noProof="0" dirty="0">
                <a:solidFill>
                  <a:schemeClr val="bg1"/>
                </a:solidFill>
                <a:latin typeface="Source Sans Pro" panose="020B0503030403020204" pitchFamily="34" charset="0"/>
              </a:rPr>
              <a:t>Bilingualism and the Latin Language</a:t>
            </a:r>
            <a:r>
              <a:rPr lang="en-GB" sz="800" noProof="0" dirty="0">
                <a:solidFill>
                  <a:schemeClr val="bg1"/>
                </a:solidFill>
                <a:latin typeface="Source Sans Pro" panose="020B0503030403020204" pitchFamily="34" charset="0"/>
              </a:rPr>
              <a:t>, Cambridge, 2003.</a:t>
            </a:r>
          </a:p>
          <a:p>
            <a:pPr indent="-360000" algn="just" defTabSz="360000"/>
            <a:r>
              <a:rPr lang="en-GB" sz="800" noProof="0" dirty="0">
                <a:solidFill>
                  <a:schemeClr val="bg1"/>
                </a:solidFill>
                <a:latin typeface="Source Sans Pro" panose="020B0503030403020204" pitchFamily="34" charset="0"/>
              </a:rPr>
              <a:t>M. </a:t>
            </a:r>
            <a:r>
              <a:rPr lang="en-GB" sz="800" noProof="0" dirty="0" err="1">
                <a:solidFill>
                  <a:schemeClr val="bg1"/>
                </a:solidFill>
                <a:latin typeface="Source Sans Pro" panose="020B0503030403020204" pitchFamily="34" charset="0"/>
              </a:rPr>
              <a:t>Leiwo</a:t>
            </a:r>
            <a:r>
              <a:rPr lang="en-GB" sz="800" noProof="0" dirty="0">
                <a:solidFill>
                  <a:schemeClr val="bg1"/>
                </a:solidFill>
                <a:latin typeface="Source Sans Pro" panose="020B0503030403020204" pitchFamily="34" charset="0"/>
              </a:rPr>
              <a:t>, “From Contact to Mixture”, in J.N. Adams, M. Janse &amp; S. Swain (ed.), 	</a:t>
            </a:r>
            <a:r>
              <a:rPr lang="en-GB" sz="800" i="1" noProof="0" dirty="0">
                <a:solidFill>
                  <a:schemeClr val="bg1"/>
                </a:solidFill>
                <a:latin typeface="Source Sans Pro" panose="020B0503030403020204" pitchFamily="34" charset="0"/>
              </a:rPr>
              <a:t>Bilingualism in Ancient Society</a:t>
            </a:r>
            <a:r>
              <a:rPr lang="en-GB" sz="800" noProof="0" dirty="0">
                <a:solidFill>
                  <a:schemeClr val="bg1"/>
                </a:solidFill>
                <a:latin typeface="Source Sans Pro" panose="020B0503030403020204" pitchFamily="34" charset="0"/>
              </a:rPr>
              <a:t>, Cambridge, 2002, p. 168‑194.</a:t>
            </a:r>
          </a:p>
        </p:txBody>
      </p:sp>
      <p:sp>
        <p:nvSpPr>
          <p:cNvPr id="6" name="ZoneTexte 5">
            <a:extLst>
              <a:ext uri="{FF2B5EF4-FFF2-40B4-BE49-F238E27FC236}">
                <a16:creationId xmlns:a16="http://schemas.microsoft.com/office/drawing/2014/main" id="{4A8CE524-42BA-2057-B4F5-9E49F3FAF005}"/>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How</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to</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proceed?</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9EE750A1-11D8-D439-F73E-9FCF282468B6}"/>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3</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132E0B1E-4207-97A3-5CA1-9B4D4BFCA8E8}"/>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noProof="0" dirty="0">
                <a:solidFill>
                  <a:srgbClr val="483631"/>
                </a:solidFill>
                <a:effectLst>
                  <a:outerShdw blurRad="50800" dist="38100" dir="5400000" algn="t" rotWithShape="0">
                    <a:prstClr val="black">
                      <a:alpha val="40000"/>
                    </a:prstClr>
                  </a:outerShdw>
                </a:effectLst>
                <a:latin typeface="Source Sans Pro" panose="020B0503030403020204" pitchFamily="34" charset="0"/>
              </a:rPr>
              <a:t>Establishing a selection and discussing methodological principles</a:t>
            </a:r>
            <a:endParaRPr lang="en-GB" sz="2000" noProof="0" dirty="0">
              <a:effectLst>
                <a:outerShdw blurRad="50800" dist="38100" dir="5400000" algn="t" rotWithShape="0">
                  <a:prstClr val="black">
                    <a:alpha val="40000"/>
                  </a:prstClr>
                </a:outerShdw>
              </a:effectLst>
              <a:latin typeface="Source Sans Pro" panose="020B0503030403020204" pitchFamily="34" charset="0"/>
            </a:endParaRPr>
          </a:p>
        </p:txBody>
      </p:sp>
      <p:pic>
        <p:nvPicPr>
          <p:cNvPr id="2050" name="Picture 2" descr="Bilingualism and the Latin Language">
            <a:extLst>
              <a:ext uri="{FF2B5EF4-FFF2-40B4-BE49-F238E27FC236}">
                <a16:creationId xmlns:a16="http://schemas.microsoft.com/office/drawing/2014/main" id="{7F86999D-5ABA-E5F4-76EC-85B4810D2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8" y="2037806"/>
            <a:ext cx="1821058" cy="2744292"/>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AA6C56CC-3BF1-99CB-D9C1-687A29AD3CAD}"/>
              </a:ext>
            </a:extLst>
          </p:cNvPr>
          <p:cNvSpPr txBox="1"/>
          <p:nvPr/>
        </p:nvSpPr>
        <p:spPr>
          <a:xfrm rot="5400000">
            <a:off x="7544311" y="4169864"/>
            <a:ext cx="615553" cy="4218725"/>
          </a:xfrm>
          <a:prstGeom prst="rect">
            <a:avLst/>
          </a:prstGeom>
          <a:noFill/>
        </p:spPr>
        <p:txBody>
          <a:bodyPr vert="vert270" wrap="square" lIns="0" tIns="0" rIns="0" bIns="0" rtlCol="0">
            <a:spAutoFit/>
          </a:bodyPr>
          <a:lstStyle/>
          <a:p>
            <a:pPr indent="-360000" algn="just" defTabSz="270000"/>
            <a:r>
              <a:rPr lang="en-GB" sz="800" noProof="0" dirty="0">
                <a:solidFill>
                  <a:schemeClr val="bg1"/>
                </a:solidFill>
                <a:latin typeface="Source Sans Pro" panose="020B0503030403020204" pitchFamily="34" charset="0"/>
              </a:rPr>
              <a:t>A. Mullen, </a:t>
            </a:r>
            <a:r>
              <a:rPr lang="en-GB" sz="800" i="1" noProof="0" dirty="0">
                <a:solidFill>
                  <a:schemeClr val="bg1"/>
                </a:solidFill>
                <a:latin typeface="Source Sans Pro" panose="020B0503030403020204" pitchFamily="34" charset="0"/>
              </a:rPr>
              <a:t>Southern Gaul and the Mediterranean</a:t>
            </a:r>
            <a:r>
              <a:rPr lang="en-GB" sz="800" noProof="0" dirty="0">
                <a:solidFill>
                  <a:schemeClr val="bg1"/>
                </a:solidFill>
                <a:latin typeface="Source Sans Pro" panose="020B0503030403020204" pitchFamily="34" charset="0"/>
              </a:rPr>
              <a:t>, Cambridge, 2013.</a:t>
            </a:r>
          </a:p>
          <a:p>
            <a:pPr indent="-360000" algn="just" defTabSz="270000"/>
            <a:r>
              <a:rPr lang="en-GB" sz="800" noProof="0" dirty="0">
                <a:solidFill>
                  <a:schemeClr val="bg1"/>
                </a:solidFill>
                <a:latin typeface="Source Sans Pro" panose="020B0503030403020204" pitchFamily="34" charset="0"/>
              </a:rPr>
              <a:t>A. Mullen, </a:t>
            </a:r>
            <a:r>
              <a:rPr lang="en-GB" sz="800" i="1" noProof="0" dirty="0">
                <a:solidFill>
                  <a:schemeClr val="bg1"/>
                </a:solidFill>
                <a:latin typeface="Source Sans Pro" panose="020B0503030403020204" pitchFamily="34" charset="0"/>
              </a:rPr>
              <a:t>Bilingualism in Digital Epigraphy </a:t>
            </a:r>
            <a:r>
              <a:rPr lang="en-GB" sz="800" noProof="0" dirty="0">
                <a:solidFill>
                  <a:schemeClr val="bg1"/>
                </a:solidFill>
                <a:latin typeface="Source Sans Pro" panose="020B0503030403020204" pitchFamily="34" charset="0"/>
              </a:rPr>
              <a:t>[</a:t>
            </a:r>
            <a:r>
              <a:rPr lang="en-GB" sz="800" dirty="0">
                <a:solidFill>
                  <a:schemeClr val="bg1"/>
                </a:solidFill>
                <a:latin typeface="Source Sans Pro" panose="020B0503030403020204" pitchFamily="34" charset="0"/>
              </a:rPr>
              <a:t>O</a:t>
            </a:r>
            <a:r>
              <a:rPr lang="en-GB" sz="800" noProof="0" dirty="0" err="1">
                <a:solidFill>
                  <a:schemeClr val="bg1"/>
                </a:solidFill>
                <a:latin typeface="Source Sans Pro" panose="020B0503030403020204" pitchFamily="34" charset="0"/>
              </a:rPr>
              <a:t>nline</a:t>
            </a:r>
            <a:r>
              <a:rPr lang="en-GB" sz="800" noProof="0" dirty="0">
                <a:solidFill>
                  <a:schemeClr val="bg1"/>
                </a:solidFill>
                <a:latin typeface="Source Sans Pro" panose="020B0503030403020204" pitchFamily="34" charset="0"/>
              </a:rPr>
              <a:t>], 2023, available at: </a:t>
            </a:r>
            <a:r>
              <a:rPr lang="en-GB" sz="800" noProof="0" dirty="0">
                <a:solidFill>
                  <a:srgbClr val="00843B"/>
                </a:solidFill>
                <a:latin typeface="Source Sans Pro" panose="020B0503030403020204" pitchFamily="34" charset="0"/>
                <a:hlinkClick r:id="rId5">
                  <a:extLst>
                    <a:ext uri="{A12FA001-AC4F-418D-AE19-62706E023703}">
                      <ahyp:hlinkClr xmlns:ahyp="http://schemas.microsoft.com/office/drawing/2018/hyperlinkcolor" val="tx"/>
                    </a:ext>
                  </a:extLst>
                </a:hlinkClick>
              </a:rPr>
              <a:t>https://latinnow.eu/</a:t>
            </a:r>
            <a:br>
              <a:rPr lang="en-GB" sz="800" noProof="0" dirty="0">
                <a:solidFill>
                  <a:srgbClr val="00843B"/>
                </a:solidFill>
                <a:latin typeface="Source Sans Pro" panose="020B0503030403020204" pitchFamily="34" charset="0"/>
                <a:hlinkClick r:id="rId5">
                  <a:extLst>
                    <a:ext uri="{A12FA001-AC4F-418D-AE19-62706E023703}">
                      <ahyp:hlinkClr xmlns:ahyp="http://schemas.microsoft.com/office/drawing/2018/hyperlinkcolor" val="tx"/>
                    </a:ext>
                  </a:extLst>
                </a:hlinkClick>
              </a:rPr>
            </a:br>
            <a:r>
              <a:rPr lang="en-GB" sz="800" noProof="0" dirty="0">
                <a:solidFill>
                  <a:srgbClr val="00843B"/>
                </a:solidFill>
                <a:latin typeface="Source Sans Pro" panose="020B0503030403020204" pitchFamily="34" charset="0"/>
              </a:rPr>
              <a:t>	</a:t>
            </a:r>
            <a:r>
              <a:rPr lang="en-GB" sz="800" noProof="0" dirty="0">
                <a:solidFill>
                  <a:srgbClr val="00843B"/>
                </a:solidFill>
                <a:latin typeface="Source Sans Pro" panose="020B0503030403020204" pitchFamily="34" charset="0"/>
                <a:hlinkClick r:id="rId5">
                  <a:extLst>
                    <a:ext uri="{A12FA001-AC4F-418D-AE19-62706E023703}">
                      <ahyp:hlinkClr xmlns:ahyp="http://schemas.microsoft.com/office/drawing/2018/hyperlinkcolor" val="tx"/>
                    </a:ext>
                  </a:extLst>
                </a:hlinkClick>
              </a:rPr>
              <a:t>2023/09/22/bilingualism-in-digital-epigraphy/</a:t>
            </a:r>
            <a:r>
              <a:rPr lang="en-GB" sz="800" noProof="0" dirty="0">
                <a:solidFill>
                  <a:schemeClr val="bg1"/>
                </a:solidFill>
                <a:latin typeface="Source Sans Pro" panose="020B0503030403020204" pitchFamily="34" charset="0"/>
              </a:rPr>
              <a:t>.</a:t>
            </a:r>
          </a:p>
          <a:p>
            <a:pPr indent="-360000" algn="just" defTabSz="270000"/>
            <a:r>
              <a:rPr lang="en-GB" sz="800" noProof="0" dirty="0">
                <a:solidFill>
                  <a:schemeClr val="bg1"/>
                </a:solidFill>
                <a:latin typeface="Source Sans Pro" panose="020B0503030403020204" pitchFamily="34" charset="0"/>
              </a:rPr>
              <a:t>G. Tozzi, “</a:t>
            </a:r>
            <a:r>
              <a:rPr lang="en-GB" sz="800" noProof="0" dirty="0" err="1">
                <a:solidFill>
                  <a:schemeClr val="bg1"/>
                </a:solidFill>
                <a:latin typeface="Source Sans Pro" panose="020B0503030403020204" pitchFamily="34" charset="0"/>
              </a:rPr>
              <a:t>Epigrafi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bilingui</a:t>
            </a:r>
            <a:r>
              <a:rPr lang="en-GB" sz="800" noProof="0" dirty="0">
                <a:solidFill>
                  <a:schemeClr val="bg1"/>
                </a:solidFill>
                <a:latin typeface="Source Sans Pro" panose="020B0503030403020204" pitchFamily="34" charset="0"/>
              </a:rPr>
              <a:t> a Roma. </a:t>
            </a:r>
            <a:r>
              <a:rPr lang="en-GB" sz="800" noProof="0" dirty="0" err="1">
                <a:solidFill>
                  <a:schemeClr val="bg1"/>
                </a:solidFill>
                <a:latin typeface="Source Sans Pro" panose="020B0503030403020204" pitchFamily="34" charset="0"/>
              </a:rPr>
              <a:t>Traduzione</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compresenza</a:t>
            </a:r>
            <a:r>
              <a:rPr lang="en-GB" sz="800" noProof="0" dirty="0">
                <a:solidFill>
                  <a:schemeClr val="bg1"/>
                </a:solidFill>
                <a:latin typeface="Source Sans Pro" panose="020B0503030403020204" pitchFamily="34" charset="0"/>
              </a:rPr>
              <a:t> e </a:t>
            </a:r>
            <a:r>
              <a:rPr lang="en-GB" sz="800" noProof="0" dirty="0" err="1">
                <a:solidFill>
                  <a:schemeClr val="bg1"/>
                </a:solidFill>
                <a:latin typeface="Source Sans Pro" panose="020B0503030403020204" pitchFamily="34" charset="0"/>
              </a:rPr>
              <a:t>trascrizioni</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tra</a:t>
            </a:r>
            <a:r>
              <a:rPr lang="en-GB" sz="800" noProof="0" dirty="0">
                <a:solidFill>
                  <a:schemeClr val="bg1"/>
                </a:solidFill>
                <a:latin typeface="Source Sans Pro" panose="020B0503030403020204" pitchFamily="34" charset="0"/>
              </a:rPr>
              <a:t> </a:t>
            </a:r>
            <a:r>
              <a:rPr lang="en-GB" sz="800" noProof="0" dirty="0" err="1">
                <a:solidFill>
                  <a:schemeClr val="bg1"/>
                </a:solidFill>
                <a:latin typeface="Source Sans Pro" panose="020B0503030403020204" pitchFamily="34" charset="0"/>
              </a:rPr>
              <a:t>greco</a:t>
            </a:r>
            <a:r>
              <a:rPr lang="en-GB" sz="800" noProof="0" dirty="0">
                <a:solidFill>
                  <a:schemeClr val="bg1"/>
                </a:solidFill>
                <a:latin typeface="Source Sans Pro" panose="020B0503030403020204" pitchFamily="34" charset="0"/>
              </a:rPr>
              <a:t> e </a:t>
            </a:r>
            <a:r>
              <a:rPr lang="en-GB" sz="800" noProof="0" dirty="0" err="1">
                <a:solidFill>
                  <a:schemeClr val="bg1"/>
                </a:solidFill>
                <a:latin typeface="Source Sans Pro" panose="020B0503030403020204" pitchFamily="34" charset="0"/>
              </a:rPr>
              <a:t>latino</a:t>
            </a:r>
            <a:r>
              <a:rPr lang="en-GB" sz="800" noProof="0" dirty="0">
                <a:solidFill>
                  <a:schemeClr val="bg1"/>
                </a:solidFill>
                <a:latin typeface="Source Sans Pro" panose="020B0503030403020204" pitchFamily="34" charset="0"/>
              </a:rPr>
              <a:t>”,</a:t>
            </a:r>
            <a:br>
              <a:rPr lang="en-GB" sz="800" noProof="0" dirty="0">
                <a:solidFill>
                  <a:schemeClr val="bg1"/>
                </a:solidFill>
                <a:latin typeface="Source Sans Pro" panose="020B0503030403020204" pitchFamily="34" charset="0"/>
              </a:rPr>
            </a:br>
            <a:r>
              <a:rPr lang="en-GB" sz="800" noProof="0" dirty="0">
                <a:solidFill>
                  <a:schemeClr val="bg1"/>
                </a:solidFill>
                <a:latin typeface="Source Sans Pro" panose="020B0503030403020204" pitchFamily="34" charset="0"/>
              </a:rPr>
              <a:t>	</a:t>
            </a:r>
            <a:r>
              <a:rPr lang="en-GB" sz="800" i="1" noProof="0" dirty="0">
                <a:solidFill>
                  <a:schemeClr val="bg1"/>
                </a:solidFill>
                <a:latin typeface="Source Sans Pro" panose="020B0503030403020204" pitchFamily="34" charset="0"/>
              </a:rPr>
              <a:t>Axon</a:t>
            </a:r>
            <a:r>
              <a:rPr lang="en-GB" sz="800" noProof="0" dirty="0">
                <a:solidFill>
                  <a:schemeClr val="bg1"/>
                </a:solidFill>
                <a:latin typeface="Source Sans Pro" panose="020B0503030403020204" pitchFamily="34" charset="0"/>
              </a:rPr>
              <a:t> 3.2 (2019), p. 411‑428.</a:t>
            </a:r>
          </a:p>
        </p:txBody>
      </p:sp>
      <p:pic>
        <p:nvPicPr>
          <p:cNvPr id="3" name="Image 2">
            <a:extLst>
              <a:ext uri="{FF2B5EF4-FFF2-40B4-BE49-F238E27FC236}">
                <a16:creationId xmlns:a16="http://schemas.microsoft.com/office/drawing/2014/main" id="{62CA6D35-E9C1-B238-8EC3-9A3FAAD77C62}"/>
              </a:ext>
            </a:extLst>
          </p:cNvPr>
          <p:cNvPicPr>
            <a:picLocks noChangeAspect="1"/>
          </p:cNvPicPr>
          <p:nvPr/>
        </p:nvPicPr>
        <p:blipFill>
          <a:blip r:embed="rId6"/>
          <a:stretch>
            <a:fillRect/>
          </a:stretch>
        </p:blipFill>
        <p:spPr>
          <a:xfrm>
            <a:off x="3586365" y="2620461"/>
            <a:ext cx="1921373" cy="2744294"/>
          </a:xfrm>
          <a:prstGeom prst="rect">
            <a:avLst/>
          </a:prstGeom>
        </p:spPr>
      </p:pic>
      <p:sp>
        <p:nvSpPr>
          <p:cNvPr id="4" name="ZoneTexte 3">
            <a:extLst>
              <a:ext uri="{FF2B5EF4-FFF2-40B4-BE49-F238E27FC236}">
                <a16:creationId xmlns:a16="http://schemas.microsoft.com/office/drawing/2014/main" id="{56A28244-CFBB-0929-A360-1BED25E249D1}"/>
              </a:ext>
            </a:extLst>
          </p:cNvPr>
          <p:cNvSpPr txBox="1">
            <a:spLocks/>
          </p:cNvSpPr>
          <p:nvPr/>
        </p:nvSpPr>
        <p:spPr>
          <a:xfrm>
            <a:off x="5749047" y="2037954"/>
            <a:ext cx="4212403" cy="3326801"/>
          </a:xfrm>
          <a:prstGeom prst="rect">
            <a:avLst/>
          </a:prstGeom>
          <a:noFill/>
          <a:effectLst>
            <a:outerShdw blurRad="63500" sx="102000" sy="102000" algn="ctr" rotWithShape="0">
              <a:schemeClr val="tx1">
                <a:alpha val="40000"/>
              </a:schemeClr>
            </a:outerShdw>
          </a:effectLst>
        </p:spPr>
        <p:txBody>
          <a:bodyPr wrap="square" tIns="90000" rIns="0" bIns="90000" rtlCol="0">
            <a:noAutofit/>
          </a:bodyPr>
          <a:lstStyle/>
          <a:p>
            <a:pPr defTabSz="360000">
              <a:lnSpc>
                <a:spcPct val="125000"/>
              </a:lnSpc>
            </a:pPr>
            <a:r>
              <a:rPr lang="en-GB" sz="16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Inscriptions from </a:t>
            </a:r>
            <a:r>
              <a:rPr lang="en-GB" sz="16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Southern Italy: </a:t>
            </a:r>
          </a:p>
          <a:p>
            <a:pPr marL="285750" indent="-285750" defTabSz="360000">
              <a:lnSpc>
                <a:spcPct val="125000"/>
              </a:lnSpc>
              <a:buFont typeface="Arial" panose="020B0604020202020204" pitchFamily="34" charset="0"/>
              <a:buChar char="•"/>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Chronology: </a:t>
            </a:r>
            <a:r>
              <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Late 1</a:t>
            </a:r>
            <a:r>
              <a:rPr lang="en-GB" sz="1400" baseline="300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st</a:t>
            </a:r>
            <a:r>
              <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 BC–3</a:t>
            </a:r>
            <a:r>
              <a:rPr lang="en-GB" sz="1400" baseline="300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rd</a:t>
            </a:r>
            <a:r>
              <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 AD</a:t>
            </a:r>
          </a:p>
          <a:p>
            <a:pPr marL="285750" indent="-285750" defTabSz="360000">
              <a:lnSpc>
                <a:spcPct val="125000"/>
              </a:lnSpc>
              <a:buFont typeface="Arial" panose="020B0604020202020204" pitchFamily="34" charset="0"/>
              <a:buChar char="•"/>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Focus:</a:t>
            </a:r>
            <a:r>
              <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Epitaphs showing Greek–Latin contact phenomena</a:t>
            </a:r>
          </a:p>
          <a:p>
            <a:pPr lvl="1" defTabSz="360000">
              <a:lnSpc>
                <a:spcPct val="125000"/>
              </a:lnSpc>
            </a:pPr>
            <a:endParaRPr lang="en-GB" sz="14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lnSpc>
                <a:spcPct val="125000"/>
              </a:lnSpc>
            </a:pPr>
            <a:r>
              <a:rPr lang="en-GB" sz="1600" b="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Epigraphic analysis </a:t>
            </a:r>
            <a:r>
              <a:rPr lang="en-GB" sz="16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combined with </a:t>
            </a:r>
            <a:r>
              <a:rPr lang="en-GB" sz="1600" b="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socio-linguistic perspective:</a:t>
            </a:r>
          </a:p>
          <a:p>
            <a:pPr marL="285750" indent="-285750" defTabSz="360000">
              <a:lnSpc>
                <a:spcPct val="125000"/>
              </a:lnSpc>
              <a:buFont typeface="Arial" panose="020B0604020202020204" pitchFamily="34" charset="0"/>
              <a:buChar char="•"/>
            </a:pPr>
            <a:r>
              <a:rPr lang="en-GB" sz="14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Leiwo</a:t>
            </a:r>
            <a:r>
              <a:rPr lang="en-GB" sz="14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(2002), Adams (2003), Mullen (2013), Tozzi (2019), Mullen (2023)</a:t>
            </a:r>
          </a:p>
          <a:p>
            <a:pPr marL="285750" indent="-285750" defTabSz="360000">
              <a:lnSpc>
                <a:spcPct val="125000"/>
              </a:lnSpc>
              <a:buFont typeface="Arial" panose="020B0604020202020204" pitchFamily="34" charset="0"/>
              <a:buChar char="•"/>
            </a:pPr>
            <a:r>
              <a:rPr lang="en-GB" sz="14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Attention to </a:t>
            </a:r>
            <a:r>
              <a:rPr lang="en-GB" sz="1400" b="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linguistic strategies</a:t>
            </a:r>
            <a:r>
              <a:rPr lang="en-GB" sz="14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en-GB" sz="1400" b="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cultural context</a:t>
            </a:r>
            <a:r>
              <a:rPr lang="en-GB" sz="14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and </a:t>
            </a:r>
            <a:r>
              <a:rPr lang="en-GB" sz="1400" b="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identity markers</a:t>
            </a:r>
          </a:p>
        </p:txBody>
      </p:sp>
    </p:spTree>
    <p:extLst>
      <p:ext uri="{BB962C8B-B14F-4D97-AF65-F5344CB8AC3E}">
        <p14:creationId xmlns:p14="http://schemas.microsoft.com/office/powerpoint/2010/main" val="15005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48FA-61B8-89A8-F6B5-9D1E4C9FFA58}"/>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CDA58A01-2EE5-EABA-B809-60F1192B5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5B75EE2A-EA0E-F173-F244-870D2A808E70}"/>
              </a:ext>
            </a:extLst>
          </p:cNvPr>
          <p:cNvSpPr>
            <a:spLocks/>
          </p:cNvSpPr>
          <p:nvPr/>
        </p:nvSpPr>
        <p:spPr>
          <a:xfrm>
            <a:off x="0"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noProof="0" dirty="0"/>
          </a:p>
        </p:txBody>
      </p:sp>
      <p:sp>
        <p:nvSpPr>
          <p:cNvPr id="13" name="Rectangle 12">
            <a:extLst>
              <a:ext uri="{FF2B5EF4-FFF2-40B4-BE49-F238E27FC236}">
                <a16:creationId xmlns:a16="http://schemas.microsoft.com/office/drawing/2014/main" id="{65F2EE05-8ABD-5ADC-2A21-913D77F938A4}"/>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B8E1A23A-3D5B-40A1-7E55-17974954ABD7}"/>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33A347DD-40B0-253F-043A-4708F6B8FC25}"/>
              </a:ext>
            </a:extLst>
          </p:cNvPr>
          <p:cNvSpPr txBox="1"/>
          <p:nvPr/>
        </p:nvSpPr>
        <p:spPr>
          <a:xfrm rot="5400000">
            <a:off x="7689211" y="4018639"/>
            <a:ext cx="246221" cy="4151843"/>
          </a:xfrm>
          <a:prstGeom prst="rect">
            <a:avLst/>
          </a:prstGeom>
          <a:noFill/>
        </p:spPr>
        <p:txBody>
          <a:bodyPr vert="vert270" wrap="square" lIns="0" tIns="0" rIns="0" bIns="0" rtlCol="0">
            <a:spAutoFit/>
          </a:bodyPr>
          <a:lstStyle/>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M. </a:t>
            </a:r>
            <a:r>
              <a:rPr kumimoji="0" lang="en-GB" sz="800" b="0"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rPr>
              <a:t>Leiwo</a:t>
            </a: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“From Contact to Mixture”, in J.N. Adams, M. Janse &amp; S. Swain (ed.), </a:t>
            </a:r>
            <a:r>
              <a:rPr kumimoji="0" lang="en-GB"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Bilingualism in 	Ancient Society</a:t>
            </a: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Cambridge, 2002, p. 168‑194.</a:t>
            </a:r>
          </a:p>
        </p:txBody>
      </p:sp>
      <p:sp>
        <p:nvSpPr>
          <p:cNvPr id="6" name="ZoneTexte 5">
            <a:extLst>
              <a:ext uri="{FF2B5EF4-FFF2-40B4-BE49-F238E27FC236}">
                <a16:creationId xmlns:a16="http://schemas.microsoft.com/office/drawing/2014/main" id="{C68D5D41-79AB-BC6F-9A12-ACD2A7D072ED}"/>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err="1">
                <a:solidFill>
                  <a:srgbClr val="483631"/>
                </a:solidFill>
                <a:effectLst>
                  <a:outerShdw blurRad="50800" dist="38100" dir="5400000" algn="t" rotWithShape="0">
                    <a:prstClr val="black">
                      <a:alpha val="40000"/>
                    </a:prstClr>
                  </a:outerShdw>
                </a:effectLst>
                <a:latin typeface="Tabula Peutingeriana" panose="020B0603050302020204" pitchFamily="34" charset="0"/>
              </a:rPr>
              <a:t>Leiwo</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(2002)</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6F2262D4-4C88-0114-F650-1D4E8CA45A38}"/>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4</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E53A4C6B-0F5D-222A-ED33-A18D87092ED7}"/>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dirty="0">
                <a:solidFill>
                  <a:srgbClr val="483631"/>
                </a:solidFill>
                <a:effectLst>
                  <a:outerShdw blurRad="50800" dist="38100" dir="5400000" algn="t" rotWithShape="0">
                    <a:prstClr val="black">
                      <a:alpha val="40000"/>
                    </a:prstClr>
                  </a:outerShdw>
                </a:effectLst>
                <a:latin typeface="Source Sans Pro" panose="020B0503030403020204" pitchFamily="34" charset="0"/>
              </a:rPr>
              <a:t>Micro-level perspective</a:t>
            </a:r>
            <a:endParaRPr lang="en-GB" sz="2000" dirty="0">
              <a:effectLst>
                <a:outerShdw blurRad="50800" dist="38100" dir="5400000" algn="t" rotWithShape="0">
                  <a:prstClr val="black">
                    <a:alpha val="40000"/>
                  </a:prstClr>
                </a:outerShdw>
              </a:effectLst>
              <a:latin typeface="Source Sans Pro" panose="020B0503030403020204" pitchFamily="34" charset="0"/>
            </a:endParaRPr>
          </a:p>
        </p:txBody>
      </p:sp>
      <p:sp>
        <p:nvSpPr>
          <p:cNvPr id="4" name="ZoneTexte 3">
            <a:extLst>
              <a:ext uri="{FF2B5EF4-FFF2-40B4-BE49-F238E27FC236}">
                <a16:creationId xmlns:a16="http://schemas.microsoft.com/office/drawing/2014/main" id="{0CD9A59B-86E1-B2D2-7C45-70627A52F754}"/>
              </a:ext>
            </a:extLst>
          </p:cNvPr>
          <p:cNvSpPr txBox="1">
            <a:spLocks/>
          </p:cNvSpPr>
          <p:nvPr/>
        </p:nvSpPr>
        <p:spPr>
          <a:xfrm>
            <a:off x="1523998" y="2037954"/>
            <a:ext cx="4212403" cy="3326801"/>
          </a:xfrm>
          <a:prstGeom prst="rect">
            <a:avLst/>
          </a:prstGeom>
          <a:noFill/>
          <a:effectLst>
            <a:outerShdw blurRad="63500" sx="102000" sy="102000" algn="ctr" rotWithShape="0">
              <a:schemeClr val="tx1">
                <a:alpha val="40000"/>
              </a:schemeClr>
            </a:outerShdw>
          </a:effectLst>
        </p:spPr>
        <p:txBody>
          <a:bodyPr wrap="square" lIns="0" tIns="90000" bIns="90000" rtlCol="0">
            <a:noAutofit/>
          </a:bodyPr>
          <a:lstStyle/>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Focus:</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Epigraphical records</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Christian &amp; Jewish communities (3</a:t>
            </a:r>
            <a:r>
              <a:rPr lang="en-US" sz="1200" baseline="300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rd</a:t>
            </a: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–6</a:t>
            </a:r>
            <a:r>
              <a:rPr lang="en-US" sz="1200" baseline="300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th</a:t>
            </a: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 AD, Italy)</a:t>
            </a:r>
          </a:p>
          <a:p>
            <a:pPr defTabSz="360000">
              <a:lnSpc>
                <a:spcPct val="125000"/>
              </a:lnSpc>
            </a:pPr>
            <a:r>
              <a:rPr lang="en-US"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Approach:</a:t>
            </a:r>
            <a:endParaRPr lang="en-GB" sz="1600" b="1" noProof="0" dirty="0">
              <a:solidFill>
                <a:srgbClr val="4D4330"/>
              </a:solidFill>
              <a:latin typeface="Noto Sans" panose="020B0502040504020204" pitchFamily="34" charset="0"/>
              <a:ea typeface="Noto Sans" panose="020B0502040504020204" pitchFamily="34" charset="0"/>
              <a:cs typeface="Noto Sans" panose="020B0502040504020204" pitchFamily="34" charset="0"/>
            </a:endParaRPr>
          </a:p>
          <a:p>
            <a:pPr marL="285750" indent="-285750" defTabSz="360000">
              <a:lnSpc>
                <a:spcPct val="125000"/>
              </a:lnSpc>
              <a:buFont typeface="Arial" panose="020B0604020202020204" pitchFamily="34" charset="0"/>
              <a:buChar char="•"/>
            </a:pPr>
            <a:r>
              <a:rPr lang="en-GB"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Textual and contextual details:</a:t>
            </a:r>
          </a:p>
          <a:p>
            <a:pPr marL="742950" lvl="1" indent="-285750" defTabSz="360000">
              <a:lnSpc>
                <a:spcPct val="125000"/>
              </a:lnSpc>
              <a:buFont typeface="Noto Sans" panose="020B0502040504020204" pitchFamily="34" charset="0"/>
              <a:buChar char="‣"/>
            </a:pPr>
            <a:r>
              <a:rPr lang="en-GB"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very fine-grained categorisation</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Strength:</a:t>
            </a:r>
          </a:p>
          <a:p>
            <a:pPr marL="285750" indent="-285750" defTabSz="360000">
              <a:lnSpc>
                <a:spcPct val="125000"/>
              </a:lnSpc>
              <a:buFont typeface="Arial" panose="020B0604020202020204" pitchFamily="34" charset="0"/>
              <a:buChar char="•"/>
            </a:pPr>
            <a:r>
              <a:rPr lang="en-GB"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First attempt at establishing such typology</a:t>
            </a:r>
          </a:p>
          <a:p>
            <a:pPr marL="285750" indent="-285750" defTabSz="360000">
              <a:lnSpc>
                <a:spcPct val="125000"/>
              </a:lnSpc>
              <a:buFont typeface="Arial" panose="020B0604020202020204" pitchFamily="34" charset="0"/>
              <a:buChar char="•"/>
            </a:pPr>
            <a:r>
              <a:rPr lang="en-GB"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Useful for complex cases requiring precision</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Limitation:</a:t>
            </a:r>
          </a:p>
          <a:p>
            <a:pPr marL="285750" indent="-285750" defTabSz="360000">
              <a:lnSpc>
                <a:spcPct val="125000"/>
              </a:lnSpc>
              <a:buFont typeface="Arial" panose="020B0604020202020204" pitchFamily="34" charset="0"/>
              <a:buChar char="•"/>
            </a:pPr>
            <a:r>
              <a:rPr lang="en-GB"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Breaks phenomena into many small categories</a:t>
            </a:r>
          </a:p>
          <a:p>
            <a:pPr marL="742950" lvl="1" indent="-285750" defTabSz="360000">
              <a:lnSpc>
                <a:spcPct val="125000"/>
              </a:lnSpc>
              <a:buFont typeface="Noto Sans" panose="020B0502040504020204" pitchFamily="34" charset="0"/>
              <a:buChar char="‣"/>
            </a:pPr>
            <a:r>
              <a:rPr lang="en-GB"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hard to see the bigger picture</a:t>
            </a:r>
          </a:p>
          <a:p>
            <a:pPr marL="285750" indent="-285750" defTabSz="360000">
              <a:lnSpc>
                <a:spcPct val="125000"/>
              </a:lnSpc>
              <a:buFont typeface="Arial" panose="020B0604020202020204" pitchFamily="34" charset="0"/>
              <a:buChar char="•"/>
            </a:pPr>
            <a:r>
              <a:rPr lang="en-GB"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Lacks macro-level synthesis</a:t>
            </a:r>
          </a:p>
        </p:txBody>
      </p:sp>
      <p:graphicFrame>
        <p:nvGraphicFramePr>
          <p:cNvPr id="16" name="Tableau 15">
            <a:extLst>
              <a:ext uri="{FF2B5EF4-FFF2-40B4-BE49-F238E27FC236}">
                <a16:creationId xmlns:a16="http://schemas.microsoft.com/office/drawing/2014/main" id="{D0136B75-3AD4-AB34-A5E4-70A4A3F7C75C}"/>
              </a:ext>
            </a:extLst>
          </p:cNvPr>
          <p:cNvGraphicFramePr>
            <a:graphicFrameLocks noGrp="1"/>
          </p:cNvGraphicFramePr>
          <p:nvPr>
            <p:extLst>
              <p:ext uri="{D42A27DB-BD31-4B8C-83A1-F6EECF244321}">
                <p14:modId xmlns:p14="http://schemas.microsoft.com/office/powerpoint/2010/main" val="802898180"/>
              </p:ext>
            </p:extLst>
          </p:nvPr>
        </p:nvGraphicFramePr>
        <p:xfrm>
          <a:off x="5736401" y="2037805"/>
          <a:ext cx="4151843" cy="3326801"/>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20040">
                  <a:extLst>
                    <a:ext uri="{9D8B030D-6E8A-4147-A177-3AD203B41FA5}">
                      <a16:colId xmlns:a16="http://schemas.microsoft.com/office/drawing/2014/main" val="2994071088"/>
                    </a:ext>
                  </a:extLst>
                </a:gridCol>
                <a:gridCol w="3831803">
                  <a:extLst>
                    <a:ext uri="{9D8B030D-6E8A-4147-A177-3AD203B41FA5}">
                      <a16:colId xmlns:a16="http://schemas.microsoft.com/office/drawing/2014/main" val="90334590"/>
                    </a:ext>
                  </a:extLst>
                </a:gridCol>
              </a:tblGrid>
              <a:tr h="3326801">
                <a:tc>
                  <a:txBody>
                    <a:bodyPr/>
                    <a:lstStyle/>
                    <a:p>
                      <a:pPr algn="ctr"/>
                      <a:r>
                        <a:rPr lang="en-GB" sz="1100" b="1" kern="12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Leiwo</a:t>
                      </a:r>
                      <a:r>
                        <a:rPr lang="en-GB" sz="11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(2002)</a:t>
                      </a:r>
                      <a:endParaRPr lang="fr-BE" sz="1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Same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two</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languages</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(L/G or G/L)</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Almost</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same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info in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two</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languages</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(L|G or G|L)</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Different</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info in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two</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languages</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(L+G or G+L)</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switching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(intra/inter-</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sentential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(L–G or G–L)</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E.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Transliteration</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(Lg or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Morphological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LGmorph</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GLmorph</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 Graphic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LGphon</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GLphon</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H.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Phonological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LGgraph</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GLgraph</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 Lexical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LGlex</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GLlex</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J. Translation and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transference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LGtrans</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GLtrans</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K.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Abbreviated</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formulae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Lf</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Gf)</a:t>
                      </a:r>
                    </a:p>
                  </a:txBody>
                  <a:tcPr marL="68580" marR="68580" marT="72000" marB="72000" anchor="ctr">
                    <a:lnL w="6350" cap="flat" cmpd="sng" algn="ctr">
                      <a:solidFill>
                        <a:srgbClr val="4D433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7837413"/>
                  </a:ext>
                </a:extLst>
              </a:tr>
            </a:tbl>
          </a:graphicData>
        </a:graphic>
      </p:graphicFrame>
    </p:spTree>
    <p:extLst>
      <p:ext uri="{BB962C8B-B14F-4D97-AF65-F5344CB8AC3E}">
        <p14:creationId xmlns:p14="http://schemas.microsoft.com/office/powerpoint/2010/main" val="212225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75434-026D-990F-D292-CD11E4824AEB}"/>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F3C178C6-1FB6-8B81-3C7B-2101A80A1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A424D8B9-774F-BB68-CA2C-FF08EDBDBDA7}"/>
              </a:ext>
            </a:extLst>
          </p:cNvPr>
          <p:cNvSpPr>
            <a:spLocks/>
          </p:cNvSpPr>
          <p:nvPr/>
        </p:nvSpPr>
        <p:spPr>
          <a:xfrm>
            <a:off x="0"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D59DB5BE-5FF8-85CA-5394-1C5353FBB37A}"/>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F70B7D71-CADF-1F50-595D-811A6526AE50}"/>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C92DF722-17BA-A400-B0C9-65F57AF05B5A}"/>
              </a:ext>
            </a:extLst>
          </p:cNvPr>
          <p:cNvSpPr txBox="1"/>
          <p:nvPr/>
        </p:nvSpPr>
        <p:spPr>
          <a:xfrm rot="5400000">
            <a:off x="7470752" y="4243422"/>
            <a:ext cx="750025" cy="4206081"/>
          </a:xfrm>
          <a:prstGeom prst="rect">
            <a:avLst/>
          </a:prstGeom>
          <a:noFill/>
        </p:spPr>
        <p:txBody>
          <a:bodyPr vert="vert270" wrap="square" lIns="0" tIns="0" rIns="0" bIns="0" rtlCol="0">
            <a:noAutofit/>
          </a:bodyPr>
          <a:lstStyle/>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J.N. Adams, </a:t>
            </a:r>
            <a:r>
              <a:rPr kumimoji="0" lang="en-US"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Bilingualism and the Latin Language</a:t>
            </a:r>
            <a:r>
              <a:rPr kumimoji="0" lang="en-US"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Cambridge, 2003.</a:t>
            </a:r>
          </a:p>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Mullen, “Multiple languages, multiple identities”, in A. Mullen &amp; P. James (ed.), </a:t>
            </a:r>
            <a:r>
              <a:rPr kumimoji="0" lang="en-GB"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Multilingualism in 	the Graeco-Roman Worlds</a:t>
            </a: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Cambridge, 2012, p. 1‑35.</a:t>
            </a:r>
          </a:p>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Mullen, </a:t>
            </a:r>
            <a:r>
              <a:rPr kumimoji="0" lang="en-GB"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Southern Gaul and the Mediterranean</a:t>
            </a: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Cambridge, 2013.</a:t>
            </a:r>
          </a:p>
          <a:p>
            <a:pPr marL="0" marR="0" lvl="0" indent="-360000" algn="just" defTabSz="3600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p:txBody>
      </p:sp>
      <p:sp>
        <p:nvSpPr>
          <p:cNvPr id="6" name="ZoneTexte 5">
            <a:extLst>
              <a:ext uri="{FF2B5EF4-FFF2-40B4-BE49-F238E27FC236}">
                <a16:creationId xmlns:a16="http://schemas.microsoft.com/office/drawing/2014/main" id="{FDBC1B50-C128-9603-0FB9-6E0AC3E8B3CA}"/>
              </a:ext>
            </a:extLst>
          </p:cNvPr>
          <p:cNvSpPr txBox="1"/>
          <p:nvPr/>
        </p:nvSpPr>
        <p:spPr>
          <a:xfrm>
            <a:off x="1524001" y="1000135"/>
            <a:ext cx="8553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Adams</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(2003)</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&amp; Mullen (2013)</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DE63571C-CAEC-F991-EE26-96B11B7881F2}"/>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5</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0958D9D8-EBFC-8C22-88E3-C75FB003978D}"/>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dirty="0">
                <a:solidFill>
                  <a:srgbClr val="483631"/>
                </a:solidFill>
                <a:effectLst>
                  <a:outerShdw blurRad="50800" dist="38100" dir="5400000" algn="t" rotWithShape="0">
                    <a:prstClr val="black">
                      <a:alpha val="40000"/>
                    </a:prstClr>
                  </a:outerShdw>
                </a:effectLst>
                <a:latin typeface="Source Sans Pro" panose="020B0503030403020204" pitchFamily="34" charset="0"/>
              </a:rPr>
              <a:t>Macro-level perspective</a:t>
            </a:r>
            <a:endParaRPr lang="en-GB" sz="2000" dirty="0">
              <a:effectLst>
                <a:outerShdw blurRad="50800" dist="38100" dir="5400000" algn="t" rotWithShape="0">
                  <a:prstClr val="black">
                    <a:alpha val="40000"/>
                  </a:prstClr>
                </a:outerShdw>
              </a:effectLst>
              <a:latin typeface="Source Sans Pro" panose="020B0503030403020204" pitchFamily="34" charset="0"/>
            </a:endParaRPr>
          </a:p>
        </p:txBody>
      </p:sp>
      <p:sp>
        <p:nvSpPr>
          <p:cNvPr id="4" name="ZoneTexte 3">
            <a:extLst>
              <a:ext uri="{FF2B5EF4-FFF2-40B4-BE49-F238E27FC236}">
                <a16:creationId xmlns:a16="http://schemas.microsoft.com/office/drawing/2014/main" id="{4A1BEFAA-F587-1868-0B02-616801590586}"/>
              </a:ext>
            </a:extLst>
          </p:cNvPr>
          <p:cNvSpPr txBox="1">
            <a:spLocks/>
          </p:cNvSpPr>
          <p:nvPr/>
        </p:nvSpPr>
        <p:spPr>
          <a:xfrm>
            <a:off x="1523998" y="2037954"/>
            <a:ext cx="4212403" cy="3326801"/>
          </a:xfrm>
          <a:prstGeom prst="rect">
            <a:avLst/>
          </a:prstGeom>
          <a:noFill/>
          <a:effectLst>
            <a:outerShdw blurRad="63500" sx="102000" sy="102000" algn="ctr" rotWithShape="0">
              <a:schemeClr val="tx1">
                <a:alpha val="40000"/>
              </a:schemeClr>
            </a:outerShdw>
          </a:effectLst>
        </p:spPr>
        <p:txBody>
          <a:bodyPr wrap="square" lIns="0" tIns="90000" bIns="90000" rtlCol="0">
            <a:noAutofit/>
          </a:bodyPr>
          <a:lstStyle/>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Approach:</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Broader, macro-level view</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 contact seen as a continuum</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Strength:</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First systematic attempt at a macro-level typology</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Flexible framework for large corpora</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Useful for quick classification</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Limitation:</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Less attention paid to micro-level details</a:t>
            </a:r>
          </a:p>
          <a:p>
            <a:pPr defTabSz="360000">
              <a:lnSpc>
                <a:spcPct val="125000"/>
              </a:lnSpc>
            </a:pPr>
            <a:r>
              <a:rPr lang="en-US" sz="1400" b="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Mullen’s revision:</a:t>
            </a:r>
          </a:p>
          <a:p>
            <a:pPr marL="171450" indent="-1714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Refines title of category 2</a:t>
            </a:r>
          </a:p>
          <a:p>
            <a:pPr marL="171450" indent="-1714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Moves code-switching from 3 to 2 to clarify what are “mixed-language” texts</a:t>
            </a:r>
          </a:p>
        </p:txBody>
      </p:sp>
      <p:graphicFrame>
        <p:nvGraphicFramePr>
          <p:cNvPr id="8" name="Tableau 7">
            <a:extLst>
              <a:ext uri="{FF2B5EF4-FFF2-40B4-BE49-F238E27FC236}">
                <a16:creationId xmlns:a16="http://schemas.microsoft.com/office/drawing/2014/main" id="{4F0FF668-F218-405D-15AB-A3C99B5B150E}"/>
              </a:ext>
            </a:extLst>
          </p:cNvPr>
          <p:cNvGraphicFramePr>
            <a:graphicFrameLocks noGrp="1"/>
          </p:cNvGraphicFramePr>
          <p:nvPr>
            <p:extLst>
              <p:ext uri="{D42A27DB-BD31-4B8C-83A1-F6EECF244321}">
                <p14:modId xmlns:p14="http://schemas.microsoft.com/office/powerpoint/2010/main" val="3589798854"/>
              </p:ext>
            </p:extLst>
          </p:nvPr>
        </p:nvGraphicFramePr>
        <p:xfrm>
          <a:off x="5736401" y="2100783"/>
          <a:ext cx="4212405" cy="312844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63133">
                  <a:extLst>
                    <a:ext uri="{9D8B030D-6E8A-4147-A177-3AD203B41FA5}">
                      <a16:colId xmlns:a16="http://schemas.microsoft.com/office/drawing/2014/main" val="2994071088"/>
                    </a:ext>
                  </a:extLst>
                </a:gridCol>
                <a:gridCol w="987318">
                  <a:extLst>
                    <a:ext uri="{9D8B030D-6E8A-4147-A177-3AD203B41FA5}">
                      <a16:colId xmlns:a16="http://schemas.microsoft.com/office/drawing/2014/main" val="90334590"/>
                    </a:ext>
                  </a:extLst>
                </a:gridCol>
                <a:gridCol w="987318">
                  <a:extLst>
                    <a:ext uri="{9D8B030D-6E8A-4147-A177-3AD203B41FA5}">
                      <a16:colId xmlns:a16="http://schemas.microsoft.com/office/drawing/2014/main" val="1005311652"/>
                    </a:ext>
                  </a:extLst>
                </a:gridCol>
                <a:gridCol w="987318">
                  <a:extLst>
                    <a:ext uri="{9D8B030D-6E8A-4147-A177-3AD203B41FA5}">
                      <a16:colId xmlns:a16="http://schemas.microsoft.com/office/drawing/2014/main" val="888644269"/>
                    </a:ext>
                  </a:extLst>
                </a:gridCol>
                <a:gridCol w="987318">
                  <a:extLst>
                    <a:ext uri="{9D8B030D-6E8A-4147-A177-3AD203B41FA5}">
                      <a16:colId xmlns:a16="http://schemas.microsoft.com/office/drawing/2014/main" val="79647599"/>
                    </a:ext>
                  </a:extLst>
                </a:gridCol>
              </a:tblGrid>
              <a:tr h="425628">
                <a:tc rowSpan="2">
                  <a:txBody>
                    <a:bodyPr/>
                    <a:lstStyle/>
                    <a:p>
                      <a:pPr algn="ctr"/>
                      <a:r>
                        <a:rPr lang="en-GB" sz="7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Adams (2003)</a:t>
                      </a:r>
                      <a:endParaRPr lang="fr-BE" sz="7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1. 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 texts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implicitly reflecting bilingual situations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3. </a:t>
                      </a:r>
                      <a:r>
                        <a:rPr lang="en-GB" sz="700" i="1" kern="10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Mixed-language texts</a:t>
                      </a:r>
                      <a:endParaRPr lang="fr-BE" sz="700" kern="10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4. 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Transliterated</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7837413"/>
                  </a:ext>
                </a:extLst>
              </a:tr>
              <a:tr h="1101970">
                <a:tc vMerge="1">
                  <a:txBody>
                    <a:bodyPr/>
                    <a:lstStyle/>
                    <a:p>
                      <a:endParaRPr lang="fr-BE" sz="700" dirty="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Two separate parts in different languages and ‘a content which is usually, at least in part, common to both’ </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‘An “implicitly bilingual” text is on the face of it in a single language, but there is reason to think that another language played a part in its formation’</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showing any form of code-switching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or </a:t>
                      </a: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code-mixing</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Composed in language A, but the script is that of language B</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287923"/>
                  </a:ext>
                </a:extLst>
              </a:tr>
              <a:tr h="195689">
                <a:tc>
                  <a:txBody>
                    <a:bodyPr/>
                    <a:lstStyle/>
                    <a:p>
                      <a:pPr algn="ctr"/>
                      <a:endParaRPr lang="fr-BE" sz="7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9926663"/>
                  </a:ext>
                </a:extLst>
              </a:tr>
              <a:tr h="425628">
                <a:tc rowSpan="2">
                  <a:txBody>
                    <a:bodyPr/>
                    <a:lstStyle/>
                    <a:p>
                      <a:pPr algn="ctr"/>
                      <a:r>
                        <a:rPr lang="en-GB" sz="7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Revised</a:t>
                      </a:r>
                      <a:endParaRPr lang="fr-BE" sz="7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1. </a:t>
                      </a:r>
                      <a:r>
                        <a:rPr lang="fr-BE"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 (/ tri-) version</a:t>
                      </a:r>
                      <a:br>
                        <a:rPr lang="fr-BE"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br>
                      <a:r>
                        <a:rPr lang="fr-BE"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 (/ tri-) lingual </a:t>
                      </a:r>
                      <a:r>
                        <a:rPr lang="fr-BE" sz="700" b="1" i="1"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2. </a:t>
                      </a:r>
                      <a:r>
                        <a:rPr lang="en-GB"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displaying bilingual phenomena</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3. </a:t>
                      </a:r>
                      <a:r>
                        <a:rPr lang="en-GB"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Mixed-language texts</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4. </a:t>
                      </a:r>
                      <a:r>
                        <a:rPr lang="en-GB"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Transliterated texts</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451204"/>
                  </a:ext>
                </a:extLst>
              </a:tr>
              <a:tr h="979530">
                <a:tc vMerge="1">
                  <a:txBody>
                    <a:bodyPr/>
                    <a:lstStyle/>
                    <a:p>
                      <a:endParaRPr lang="fr-BE" sz="700" dirty="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As above (plus specification of number of versions and languages)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Composed in language A, but showing interference/code-switching/borrow-</a:t>
                      </a:r>
                      <a:r>
                        <a:rPr lang="en-GB" sz="70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ing</a:t>
                      </a: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from language B</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3a Written in genetically mixed languages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or</a:t>
                      </a: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3b codes that are so mixed that it is impossible to identify the dominant language</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As above. Can involve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displaying bilingual phenomena</a:t>
                      </a: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bi-version bilingual texts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7886606"/>
                  </a:ext>
                </a:extLst>
              </a:tr>
            </a:tbl>
          </a:graphicData>
        </a:graphic>
      </p:graphicFrame>
    </p:spTree>
    <p:extLst>
      <p:ext uri="{BB962C8B-B14F-4D97-AF65-F5344CB8AC3E}">
        <p14:creationId xmlns:p14="http://schemas.microsoft.com/office/powerpoint/2010/main" val="98590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2512F-C40F-2876-1F6B-4974502DEB52}"/>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D478FB97-2C13-0543-5CC2-207D87E3A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C0313A03-9593-6B03-4867-51B8A8BC8E36}"/>
              </a:ext>
            </a:extLst>
          </p:cNvPr>
          <p:cNvSpPr>
            <a:spLocks/>
          </p:cNvSpPr>
          <p:nvPr/>
        </p:nvSpPr>
        <p:spPr>
          <a:xfrm>
            <a:off x="0" y="-1814"/>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99545DF9-85E9-2DCD-C770-3779C1EFF158}"/>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45C19559-17B7-49AD-BEF5-D40F37FD0201}"/>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E32A597B-0D62-E284-8A1D-8EDB2022D73A}"/>
              </a:ext>
            </a:extLst>
          </p:cNvPr>
          <p:cNvSpPr txBox="1"/>
          <p:nvPr/>
        </p:nvSpPr>
        <p:spPr>
          <a:xfrm rot="5400000">
            <a:off x="7725814" y="3982036"/>
            <a:ext cx="246221" cy="4225049"/>
          </a:xfrm>
          <a:prstGeom prst="rect">
            <a:avLst/>
          </a:prstGeom>
          <a:noFill/>
        </p:spPr>
        <p:txBody>
          <a:bodyPr vert="vert270" wrap="square" lIns="0" tIns="0" rIns="0" bIns="0" rtlCol="0">
            <a:spAutoFit/>
          </a:bodyPr>
          <a:lstStyle/>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G. Tozzi, “Epigrafi bilingui a Roma. Traduzione, compresenza e trascrizioni tra greco e latino”,</a:t>
            </a:r>
            <a:b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b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a:t>
            </a:r>
            <a:r>
              <a:rPr kumimoji="0" lang="it-IT"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Axon</a:t>
            </a: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3.2 (2019), p. 411‑428.</a:t>
            </a:r>
            <a:endPar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p:txBody>
      </p:sp>
      <p:sp>
        <p:nvSpPr>
          <p:cNvPr id="6" name="ZoneTexte 5">
            <a:extLst>
              <a:ext uri="{FF2B5EF4-FFF2-40B4-BE49-F238E27FC236}">
                <a16:creationId xmlns:a16="http://schemas.microsoft.com/office/drawing/2014/main" id="{D51414F6-2E8C-28DF-15D4-CED8FA537323}"/>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Tozzi</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(2019)</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122E43C1-F66E-8A63-33B7-2A1066F0DB3E}"/>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6</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E527BA3E-77F4-64AF-2795-3AB7E0460312}"/>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dirty="0">
                <a:solidFill>
                  <a:srgbClr val="483631"/>
                </a:solidFill>
                <a:effectLst>
                  <a:outerShdw blurRad="50800" dist="38100" dir="5400000" algn="t" rotWithShape="0">
                    <a:prstClr val="black">
                      <a:alpha val="40000"/>
                    </a:prstClr>
                  </a:outerShdw>
                </a:effectLst>
                <a:latin typeface="Source Sans Pro" panose="020B0503030403020204" pitchFamily="34" charset="0"/>
              </a:rPr>
              <a:t>Macro-level perspective</a:t>
            </a:r>
            <a:endParaRPr lang="en-GB" sz="2000" dirty="0">
              <a:effectLst>
                <a:outerShdw blurRad="50800" dist="38100" dir="5400000" algn="t" rotWithShape="0">
                  <a:prstClr val="black">
                    <a:alpha val="40000"/>
                  </a:prstClr>
                </a:outerShdw>
              </a:effectLst>
              <a:latin typeface="Source Sans Pro" panose="020B0503030403020204" pitchFamily="34" charset="0"/>
            </a:endParaRPr>
          </a:p>
        </p:txBody>
      </p:sp>
      <p:sp>
        <p:nvSpPr>
          <p:cNvPr id="4" name="ZoneTexte 3">
            <a:extLst>
              <a:ext uri="{FF2B5EF4-FFF2-40B4-BE49-F238E27FC236}">
                <a16:creationId xmlns:a16="http://schemas.microsoft.com/office/drawing/2014/main" id="{31781CC8-5589-0330-400B-E9F12DB6AFE1}"/>
              </a:ext>
            </a:extLst>
          </p:cNvPr>
          <p:cNvSpPr txBox="1">
            <a:spLocks/>
          </p:cNvSpPr>
          <p:nvPr/>
        </p:nvSpPr>
        <p:spPr>
          <a:xfrm>
            <a:off x="1523998" y="2037954"/>
            <a:ext cx="4212403" cy="3326801"/>
          </a:xfrm>
          <a:prstGeom prst="rect">
            <a:avLst/>
          </a:prstGeom>
          <a:noFill/>
          <a:effectLst>
            <a:outerShdw blurRad="63500" sx="102000" sy="102000" algn="ctr" rotWithShape="0">
              <a:schemeClr val="tx1">
                <a:alpha val="40000"/>
              </a:schemeClr>
            </a:outerShdw>
          </a:effectLst>
        </p:spPr>
        <p:txBody>
          <a:bodyPr wrap="square" lIns="0" tIns="90000" bIns="90000" rtlCol="0">
            <a:noAutofit/>
          </a:bodyPr>
          <a:lstStyle/>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Focus:</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Pagan inscriptions (Republican period–Late Empire, Rome)</a:t>
            </a:r>
            <a:endPar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lnSpc>
                <a:spcPct val="125000"/>
              </a:lnSpc>
            </a:pPr>
            <a:r>
              <a:rPr lang="en-US"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Approach:</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Cultural framework emphasized</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Warns against overly rigid typologies</a:t>
            </a:r>
            <a:endPar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Strength:</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Highlights cultural dimension in bilingual inscriptions</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Limitation:</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Adds little extra cultural analysis</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Distinction between “parallel” and “juxtaposed” texts as macro-categories seems unnecessary</a:t>
            </a:r>
            <a:endPar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8" name="Tableau 7">
            <a:extLst>
              <a:ext uri="{FF2B5EF4-FFF2-40B4-BE49-F238E27FC236}">
                <a16:creationId xmlns:a16="http://schemas.microsoft.com/office/drawing/2014/main" id="{13A41E5F-21C7-5665-3A03-01C25A83BA7C}"/>
              </a:ext>
            </a:extLst>
          </p:cNvPr>
          <p:cNvGraphicFramePr>
            <a:graphicFrameLocks noGrp="1"/>
          </p:cNvGraphicFramePr>
          <p:nvPr>
            <p:extLst>
              <p:ext uri="{D42A27DB-BD31-4B8C-83A1-F6EECF244321}">
                <p14:modId xmlns:p14="http://schemas.microsoft.com/office/powerpoint/2010/main" val="3727037187"/>
              </p:ext>
            </p:extLst>
          </p:nvPr>
        </p:nvGraphicFramePr>
        <p:xfrm>
          <a:off x="5736401" y="2037805"/>
          <a:ext cx="4225049" cy="3326801"/>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93246">
                  <a:extLst>
                    <a:ext uri="{9D8B030D-6E8A-4147-A177-3AD203B41FA5}">
                      <a16:colId xmlns:a16="http://schemas.microsoft.com/office/drawing/2014/main" val="2994071088"/>
                    </a:ext>
                  </a:extLst>
                </a:gridCol>
                <a:gridCol w="1967684">
                  <a:extLst>
                    <a:ext uri="{9D8B030D-6E8A-4147-A177-3AD203B41FA5}">
                      <a16:colId xmlns:a16="http://schemas.microsoft.com/office/drawing/2014/main" val="90334590"/>
                    </a:ext>
                  </a:extLst>
                </a:gridCol>
                <a:gridCol w="1864119">
                  <a:extLst>
                    <a:ext uri="{9D8B030D-6E8A-4147-A177-3AD203B41FA5}">
                      <a16:colId xmlns:a16="http://schemas.microsoft.com/office/drawing/2014/main" val="1005311652"/>
                    </a:ext>
                  </a:extLst>
                </a:gridCol>
              </a:tblGrid>
              <a:tr h="442770">
                <a:tc rowSpan="5">
                  <a:txBody>
                    <a:bodyPr/>
                    <a:lstStyle/>
                    <a:p>
                      <a:pPr algn="ctr"/>
                      <a:r>
                        <a:rPr lang="en-GB" sz="9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Tozzi (2019)</a:t>
                      </a:r>
                      <a:endParaRPr lang="fr-BE" sz="9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1. </a:t>
                      </a:r>
                      <a:r>
                        <a:rPr lang="en-GB" sz="9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Parallel bilingual texts</a:t>
                      </a:r>
                      <a:endParaRPr lang="fr-BE" sz="9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 </a:t>
                      </a:r>
                      <a:r>
                        <a:rPr lang="en-GB" sz="9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Juxtaposed bilingual texts</a:t>
                      </a:r>
                      <a:endParaRPr lang="fr-BE" sz="9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7837413"/>
                  </a:ext>
                </a:extLst>
              </a:tr>
              <a:tr h="1324407">
                <a:tc vMerge="1">
                  <a:txBody>
                    <a:bodyPr/>
                    <a:lstStyle/>
                    <a:p>
                      <a:endParaRPr lang="fr-BE" sz="700" dirty="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US"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 inscriptions in the strict sense, </a:t>
                      </a:r>
                      <a:r>
                        <a:rPr lang="en-US" sz="9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i.e.</a:t>
                      </a:r>
                      <a:r>
                        <a:rPr lang="en-US"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two identical texts, one of which is a translation of the other, or two similar texts with minor additions or slight variations in one of the two versions</a:t>
                      </a:r>
                      <a:endParaRPr lang="fr-BE"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US"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Two different texts, one in Greek and the other in Latin, juxtaposed in various ways on the same medium (among these, funeral dedications in prose, usually in Latin, associated with an epigram, usually in Greek, are particularly noteworthy)</a:t>
                      </a:r>
                      <a:endParaRPr lang="fr-BE"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287923"/>
                  </a:ext>
                </a:extLst>
              </a:tr>
              <a:tr h="210086">
                <a:tc vMerge="1">
                  <a:txBody>
                    <a:bodyPr/>
                    <a:lstStyle/>
                    <a:p>
                      <a:endParaRPr lang="fr-BE"/>
                    </a:p>
                  </a:txBody>
                  <a:tcPr/>
                </a:tc>
                <a:tc>
                  <a:txBody>
                    <a:bodyPr/>
                    <a:lstStyle/>
                    <a:p>
                      <a:pPr algn="l">
                        <a:spcBef>
                          <a:spcPts val="600"/>
                        </a:spcBef>
                        <a:spcAft>
                          <a:spcPts val="600"/>
                        </a:spcAft>
                        <a:buNone/>
                      </a:pPr>
                      <a:endParaRPr lang="fr-BE"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474718"/>
                  </a:ext>
                </a:extLst>
              </a:tr>
              <a:tr h="442270">
                <a:tc vMerge="1">
                  <a:txBody>
                    <a:bodyPr/>
                    <a:lstStyle/>
                    <a:p>
                      <a:pPr algn="ctr"/>
                      <a:endParaRPr lang="fr-BE" sz="7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US" sz="9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 </a:t>
                      </a:r>
                      <a:r>
                        <a:rPr lang="en-US" sz="9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Inscriptions in one language containing lexical elements from another</a:t>
                      </a:r>
                      <a:endParaRPr lang="fr-BE" sz="9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9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4. </a:t>
                      </a:r>
                      <a:r>
                        <a:rPr lang="en-GB" sz="9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Transliterated texts</a:t>
                      </a:r>
                      <a:endParaRPr lang="fr-BE" sz="9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451204"/>
                  </a:ext>
                </a:extLst>
              </a:tr>
              <a:tr h="907268">
                <a:tc vMerge="1">
                  <a:txBody>
                    <a:bodyPr/>
                    <a:lstStyle/>
                    <a:p>
                      <a:endParaRPr lang="fr-BE" sz="700" dirty="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As above (plus specification of number of versions and languages)</a:t>
                      </a:r>
                      <a:endParaRPr lang="fr-BE"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US"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in Latin written entirely or partly in the Greek alphabet (in some cases these are also isolated letters) or, much less frequently, Greek texts written in the Latin alphabet</a:t>
                      </a:r>
                      <a:endParaRPr lang="fr-BE" sz="9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7886606"/>
                  </a:ext>
                </a:extLst>
              </a:tr>
            </a:tbl>
          </a:graphicData>
        </a:graphic>
      </p:graphicFrame>
    </p:spTree>
    <p:extLst>
      <p:ext uri="{BB962C8B-B14F-4D97-AF65-F5344CB8AC3E}">
        <p14:creationId xmlns:p14="http://schemas.microsoft.com/office/powerpoint/2010/main" val="249864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0D250-23AA-A198-4A2B-B3FA74AA6DE4}"/>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4A297C72-5604-A03B-04DE-BA777E57E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2579BC9B-C552-3B75-A285-4432B6304720}"/>
              </a:ext>
            </a:extLst>
          </p:cNvPr>
          <p:cNvSpPr>
            <a:spLocks/>
          </p:cNvSpPr>
          <p:nvPr/>
        </p:nvSpPr>
        <p:spPr>
          <a:xfrm>
            <a:off x="0" y="-1814"/>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97B3BA5C-270A-EA52-3F90-B618E7A59E5E}"/>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0940E4FA-E48D-DD54-85A7-4F2FAFA21EAF}"/>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88E95795-2C70-6ABA-6E3F-B294EE04AEE4}"/>
              </a:ext>
            </a:extLst>
          </p:cNvPr>
          <p:cNvSpPr txBox="1"/>
          <p:nvPr/>
        </p:nvSpPr>
        <p:spPr>
          <a:xfrm rot="5400000">
            <a:off x="7470175" y="4237676"/>
            <a:ext cx="751176" cy="4218725"/>
          </a:xfrm>
          <a:prstGeom prst="rect">
            <a:avLst/>
          </a:prstGeom>
          <a:noFill/>
        </p:spPr>
        <p:txBody>
          <a:bodyPr vert="vert270" wrap="square" lIns="0" tIns="0" rIns="0" bIns="0" rtlCol="0">
            <a:noAutofit/>
          </a:bodyPr>
          <a:lstStyle/>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Mullen, </a:t>
            </a:r>
            <a:r>
              <a:rPr kumimoji="0" lang="it-IT"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Bilingualism in Digital Epigraphy </a:t>
            </a: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[Online], 2023, available at: </a:t>
            </a:r>
            <a: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hlinkClick r:id="rId4">
                  <a:extLst>
                    <a:ext uri="{A12FA001-AC4F-418D-AE19-62706E023703}">
                      <ahyp:hlinkClr xmlns:ahyp="http://schemas.microsoft.com/office/drawing/2018/hyperlinkcolor" val="tx"/>
                    </a:ext>
                  </a:extLst>
                </a:hlinkClick>
              </a:rPr>
              <a:t>https://latinnow.eu/</a:t>
            </a:r>
            <a:b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hlinkClick r:id="rId4">
                  <a:extLst>
                    <a:ext uri="{A12FA001-AC4F-418D-AE19-62706E023703}">
                      <ahyp:hlinkClr xmlns:ahyp="http://schemas.microsoft.com/office/drawing/2018/hyperlinkcolor" val="tx"/>
                    </a:ext>
                  </a:extLst>
                </a:hlinkClick>
              </a:rPr>
            </a:br>
            <a: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rPr>
              <a:t>	</a:t>
            </a:r>
            <a: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hlinkClick r:id="rId4">
                  <a:extLst>
                    <a:ext uri="{A12FA001-AC4F-418D-AE19-62706E023703}">
                      <ahyp:hlinkClr xmlns:ahyp="http://schemas.microsoft.com/office/drawing/2018/hyperlinkcolor" val="tx"/>
                    </a:ext>
                  </a:extLst>
                </a:hlinkClick>
              </a:rPr>
              <a:t>2023/09/22/bilingualism-in-digital-epigraphy/</a:t>
            </a:r>
            <a:r>
              <a:rPr kumimoji="0" lang="it-IT"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a:t>
            </a:r>
          </a:p>
          <a:p>
            <a:pPr lvl="0" indent="-360000" algn="just" defTabSz="360000">
              <a:defRPr/>
            </a:pPr>
            <a:r>
              <a:rPr kumimoji="0" lang="en-GB"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 A. </a:t>
            </a:r>
            <a:r>
              <a:rPr kumimoji="0" lang="en-US"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Mullen, “Appendix 1. Texts Reflecting Bi/multilingualism”, in A. Mullen &amp;</a:t>
            </a:r>
            <a:r>
              <a:rPr lang="en-US" sz="800" dirty="0">
                <a:solidFill>
                  <a:schemeClr val="bg1"/>
                </a:solidFill>
                <a:latin typeface="Source Sans Pro" panose="020B0503030403020204" pitchFamily="34" charset="0"/>
              </a:rPr>
              <a:t> </a:t>
            </a:r>
            <a:r>
              <a:rPr kumimoji="0" lang="en-US"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A. Willi (ed.), 	</a:t>
            </a:r>
            <a:r>
              <a:rPr lang="en-US" sz="800" i="1" dirty="0">
                <a:solidFill>
                  <a:schemeClr val="bg1"/>
                </a:solidFill>
                <a:latin typeface="Source Sans Pro" panose="020B0503030403020204" pitchFamily="34" charset="0"/>
              </a:rPr>
              <a:t>Latinization, Local Languages, and Literacies in the Roman West</a:t>
            </a:r>
            <a:r>
              <a:rPr kumimoji="0" lang="en-US"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 Oxford, 2024, p. 413-415.</a:t>
            </a:r>
            <a:endParaRPr kumimoji="0" lang="en-GB"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endParaRPr>
          </a:p>
        </p:txBody>
      </p:sp>
      <p:sp>
        <p:nvSpPr>
          <p:cNvPr id="6" name="ZoneTexte 5">
            <a:extLst>
              <a:ext uri="{FF2B5EF4-FFF2-40B4-BE49-F238E27FC236}">
                <a16:creationId xmlns:a16="http://schemas.microsoft.com/office/drawing/2014/main" id="{0E7CAD20-D1F4-FA88-4B52-17947D19E13B}"/>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Mullen</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(2023)</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C2E76920-C618-6E27-87FD-4F06F8D36C65}"/>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7</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FFDAEF4F-3B6E-ED0E-B8E0-B207C700DF07}"/>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dirty="0">
                <a:solidFill>
                  <a:srgbClr val="483631"/>
                </a:solidFill>
                <a:effectLst>
                  <a:outerShdw blurRad="50800" dist="38100" dir="5400000" algn="t" rotWithShape="0">
                    <a:prstClr val="black">
                      <a:alpha val="40000"/>
                    </a:prstClr>
                  </a:outerShdw>
                </a:effectLst>
                <a:latin typeface="Source Sans Pro" panose="020B0503030403020204" pitchFamily="34" charset="0"/>
              </a:rPr>
              <a:t>Macro &amp; micro integration</a:t>
            </a:r>
            <a:endParaRPr lang="en-GB" sz="2000" dirty="0">
              <a:effectLst>
                <a:outerShdw blurRad="50800" dist="38100" dir="5400000" algn="t" rotWithShape="0">
                  <a:prstClr val="black">
                    <a:alpha val="40000"/>
                  </a:prstClr>
                </a:outerShdw>
              </a:effectLst>
              <a:latin typeface="Source Sans Pro" panose="020B0503030403020204" pitchFamily="34" charset="0"/>
            </a:endParaRPr>
          </a:p>
        </p:txBody>
      </p:sp>
      <p:sp>
        <p:nvSpPr>
          <p:cNvPr id="4" name="ZoneTexte 3">
            <a:extLst>
              <a:ext uri="{FF2B5EF4-FFF2-40B4-BE49-F238E27FC236}">
                <a16:creationId xmlns:a16="http://schemas.microsoft.com/office/drawing/2014/main" id="{6C1CA5B9-3238-F9BA-BF6A-291760EC9097}"/>
              </a:ext>
            </a:extLst>
          </p:cNvPr>
          <p:cNvSpPr txBox="1">
            <a:spLocks/>
          </p:cNvSpPr>
          <p:nvPr/>
        </p:nvSpPr>
        <p:spPr>
          <a:xfrm>
            <a:off x="1523998" y="2037954"/>
            <a:ext cx="4212403" cy="3326801"/>
          </a:xfrm>
          <a:prstGeom prst="rect">
            <a:avLst/>
          </a:prstGeom>
          <a:noFill/>
          <a:effectLst>
            <a:outerShdw blurRad="63500" sx="102000" sy="102000" algn="ctr" rotWithShape="0">
              <a:schemeClr val="tx1">
                <a:alpha val="40000"/>
              </a:schemeClr>
            </a:outerShdw>
          </a:effectLst>
        </p:spPr>
        <p:txBody>
          <a:bodyPr wrap="square" lIns="0" tIns="90000" bIns="90000" rtlCol="0">
            <a:noAutofit/>
          </a:bodyPr>
          <a:lstStyle/>
          <a:p>
            <a:pPr defTabSz="360000">
              <a:lnSpc>
                <a:spcPct val="125000"/>
              </a:lnSpc>
            </a:pPr>
            <a:r>
              <a:rPr lang="en-US"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Approach:</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Combines macro-level and micro-level perspectives</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Includes script-related phenomena (graphic interference, script choice)</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Strength:</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Captures fine-grained linguistic variation while situating details within broader structural patterns</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Adds materiality dimension (script, layout)</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Internal coherence providing a strong analytical value across diverse corpora</a:t>
            </a:r>
          </a:p>
          <a:p>
            <a:pPr algn="just" defTabSz="360000">
              <a:lnSpc>
                <a:spcPct val="125000"/>
              </a:lnSpc>
              <a:spcBef>
                <a:spcPts val="1000"/>
              </a:spcBef>
            </a:pPr>
            <a:r>
              <a:rPr lang="en-US"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Most comprehensive and operational model for multilingual epigraphy</a:t>
            </a:r>
          </a:p>
        </p:txBody>
      </p:sp>
      <p:graphicFrame>
        <p:nvGraphicFramePr>
          <p:cNvPr id="3" name="Tableau 2">
            <a:extLst>
              <a:ext uri="{FF2B5EF4-FFF2-40B4-BE49-F238E27FC236}">
                <a16:creationId xmlns:a16="http://schemas.microsoft.com/office/drawing/2014/main" id="{76B5D2B0-0D1A-07F2-FBD6-9AFDD46E0970}"/>
              </a:ext>
            </a:extLst>
          </p:cNvPr>
          <p:cNvGraphicFramePr>
            <a:graphicFrameLocks noGrp="1"/>
          </p:cNvGraphicFramePr>
          <p:nvPr>
            <p:extLst>
              <p:ext uri="{D42A27DB-BD31-4B8C-83A1-F6EECF244321}">
                <p14:modId xmlns:p14="http://schemas.microsoft.com/office/powerpoint/2010/main" val="2120748252"/>
              </p:ext>
            </p:extLst>
          </p:nvPr>
        </p:nvGraphicFramePr>
        <p:xfrm>
          <a:off x="5736401" y="2037805"/>
          <a:ext cx="4151843" cy="3326801"/>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20040">
                  <a:extLst>
                    <a:ext uri="{9D8B030D-6E8A-4147-A177-3AD203B41FA5}">
                      <a16:colId xmlns:a16="http://schemas.microsoft.com/office/drawing/2014/main" val="2994071088"/>
                    </a:ext>
                  </a:extLst>
                </a:gridCol>
                <a:gridCol w="3831803">
                  <a:extLst>
                    <a:ext uri="{9D8B030D-6E8A-4147-A177-3AD203B41FA5}">
                      <a16:colId xmlns:a16="http://schemas.microsoft.com/office/drawing/2014/main" val="90334590"/>
                    </a:ext>
                  </a:extLst>
                </a:gridCol>
              </a:tblGrid>
              <a:tr h="3326801">
                <a:tc>
                  <a:txBody>
                    <a:bodyPr/>
                    <a:lstStyle/>
                    <a:p>
                      <a:pPr algn="ctr"/>
                      <a:r>
                        <a:rPr lang="en-GB" sz="11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Mullen (2023)</a:t>
                      </a:r>
                      <a:endParaRPr lang="fr-BE" sz="1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1. Bi-version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marL="457200" lvl="1" indent="0"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duplicating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b. partial; c.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overlapping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b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b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complementary</a:t>
                      </a:r>
                      <a:endPar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with</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phenomena</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lvl="1"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switching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(tag-</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switching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inter-</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sentential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intra-</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sentential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[lexical;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syntactic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morphological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phonetic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b.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interference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[idem]; c.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borrowing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[idem + calque;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loan-shifting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d.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translingualism</a:t>
                      </a:r>
                      <a:endPar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 Mixed-</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4.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Translingual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5.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Biscriptal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6.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Transliterated</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7.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with</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biscriptal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phenomena</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lvl="1"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graphic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interference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b.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transliteration</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b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b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graphic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borrowing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or</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switching</a:t>
                      </a:r>
                      <a:endPar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72000" anchor="ctr">
                    <a:lnL w="6350" cap="flat" cmpd="sng" algn="ctr">
                      <a:solidFill>
                        <a:srgbClr val="4D433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7837413"/>
                  </a:ext>
                </a:extLst>
              </a:tr>
            </a:tbl>
          </a:graphicData>
        </a:graphic>
      </p:graphicFrame>
    </p:spTree>
    <p:extLst>
      <p:ext uri="{BB962C8B-B14F-4D97-AF65-F5344CB8AC3E}">
        <p14:creationId xmlns:p14="http://schemas.microsoft.com/office/powerpoint/2010/main" val="263685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6A0-66D8-AE89-24D6-4855C79E7DFA}"/>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47469364-CD6B-4232-9BA1-B303266B4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30040D42-3585-648B-F948-64E93354A8E2}"/>
              </a:ext>
            </a:extLst>
          </p:cNvPr>
          <p:cNvSpPr>
            <a:spLocks/>
          </p:cNvSpPr>
          <p:nvPr/>
        </p:nvSpPr>
        <p:spPr>
          <a:xfrm>
            <a:off x="0" y="0"/>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CA462D61-E839-3C7B-4EEE-DD1B9FC12EBD}"/>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70DCBD9A-C390-497B-8604-C964A787B366}"/>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D6B62AA8-DE12-111F-BFAC-A0CED8CF1C71}"/>
              </a:ext>
            </a:extLst>
          </p:cNvPr>
          <p:cNvSpPr txBox="1"/>
          <p:nvPr/>
        </p:nvSpPr>
        <p:spPr>
          <a:xfrm rot="5400000">
            <a:off x="7470752" y="4243422"/>
            <a:ext cx="750025" cy="4206081"/>
          </a:xfrm>
          <a:prstGeom prst="rect">
            <a:avLst/>
          </a:prstGeom>
          <a:noFill/>
        </p:spPr>
        <p:txBody>
          <a:bodyPr vert="vert270" wrap="square" lIns="0" tIns="0" rIns="0" bIns="0" rtlCol="0">
            <a:noAutofit/>
          </a:bodyPr>
          <a:lstStyle/>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J.N. Adams, </a:t>
            </a:r>
            <a:r>
              <a:rPr kumimoji="0" lang="en-US"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Bilingualism and the Latin Language</a:t>
            </a:r>
            <a:r>
              <a:rPr kumimoji="0" lang="en-US"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Cambridge, 2003.</a:t>
            </a:r>
          </a:p>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Mullen, “Multiple languages, multiple identities”, in A. Mullen &amp;  P. James (ed.), </a:t>
            </a:r>
            <a:r>
              <a:rPr kumimoji="0" lang="en-GB"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Multilingualism in 	the Graeco-Roman Worlds</a:t>
            </a: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Cambridge, 2012, p. 1‑35.</a:t>
            </a:r>
          </a:p>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Mullen, </a:t>
            </a:r>
            <a:r>
              <a:rPr kumimoji="0" lang="en-GB"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Southern Gaul and the Mediterranean</a:t>
            </a:r>
            <a:r>
              <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Cambridge, 2013.</a:t>
            </a:r>
          </a:p>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 </a:t>
            </a:r>
            <a:r>
              <a:rPr kumimoji="0" lang="en-US" sz="800" b="0"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rPr>
              <a:t>Poplack</a:t>
            </a:r>
            <a:r>
              <a:rPr kumimoji="0" lang="en-US"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“‘Sometimes I’ll start a sentence in Spanish Y TERMINO EN ESPAÑOL’: Toward a 	Typology of Code-Switching”, </a:t>
            </a:r>
            <a:r>
              <a:rPr kumimoji="0" lang="en-US"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Linguistics</a:t>
            </a:r>
            <a:r>
              <a:rPr kumimoji="0" lang="en-US"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51 (2013), p. 11-14.</a:t>
            </a:r>
            <a:endPar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a:p>
            <a:pPr marL="0" marR="0" lvl="0" indent="-360000" algn="just" defTabSz="3600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endParaRPr>
          </a:p>
        </p:txBody>
      </p:sp>
      <p:sp>
        <p:nvSpPr>
          <p:cNvPr id="6" name="ZoneTexte 5">
            <a:extLst>
              <a:ext uri="{FF2B5EF4-FFF2-40B4-BE49-F238E27FC236}">
                <a16:creationId xmlns:a16="http://schemas.microsoft.com/office/drawing/2014/main" id="{E6D336B9-85B2-BC7E-4A9C-0EB913FB3E15}"/>
              </a:ext>
            </a:extLst>
          </p:cNvPr>
          <p:cNvSpPr txBox="1"/>
          <p:nvPr/>
        </p:nvSpPr>
        <p:spPr>
          <a:xfrm>
            <a:off x="1524001" y="1000135"/>
            <a:ext cx="8553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Adams</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(2003)</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&amp; Mullen</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(2013)</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667D294B-F9E0-D537-5D17-3947DB1B06B0}"/>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8</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3FFB22A3-F782-3AA4-4783-81AE6A43D25D}"/>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dirty="0">
                <a:solidFill>
                  <a:srgbClr val="483631"/>
                </a:solidFill>
                <a:effectLst>
                  <a:outerShdw blurRad="50800" dist="38100" dir="5400000" algn="t" rotWithShape="0">
                    <a:prstClr val="black">
                      <a:alpha val="40000"/>
                    </a:prstClr>
                  </a:outerShdw>
                </a:effectLst>
                <a:latin typeface="Source Sans Pro" panose="020B0503030403020204" pitchFamily="34" charset="0"/>
              </a:rPr>
              <a:t>Macro-level perspective</a:t>
            </a:r>
            <a:endParaRPr lang="en-GB" sz="2000" dirty="0">
              <a:effectLst>
                <a:outerShdw blurRad="50800" dist="38100" dir="5400000" algn="t" rotWithShape="0">
                  <a:prstClr val="black">
                    <a:alpha val="40000"/>
                  </a:prstClr>
                </a:outerShdw>
              </a:effectLst>
              <a:latin typeface="Source Sans Pro" panose="020B0503030403020204" pitchFamily="34" charset="0"/>
            </a:endParaRPr>
          </a:p>
        </p:txBody>
      </p:sp>
      <p:sp>
        <p:nvSpPr>
          <p:cNvPr id="4" name="ZoneTexte 3">
            <a:extLst>
              <a:ext uri="{FF2B5EF4-FFF2-40B4-BE49-F238E27FC236}">
                <a16:creationId xmlns:a16="http://schemas.microsoft.com/office/drawing/2014/main" id="{8E257E31-6B79-67A9-D4EC-750C68523485}"/>
              </a:ext>
            </a:extLst>
          </p:cNvPr>
          <p:cNvSpPr txBox="1">
            <a:spLocks/>
          </p:cNvSpPr>
          <p:nvPr/>
        </p:nvSpPr>
        <p:spPr>
          <a:xfrm>
            <a:off x="1523998" y="2037954"/>
            <a:ext cx="4212403" cy="3326801"/>
          </a:xfrm>
          <a:prstGeom prst="rect">
            <a:avLst/>
          </a:prstGeom>
          <a:noFill/>
          <a:effectLst>
            <a:outerShdw blurRad="63500" sx="102000" sy="102000" algn="ctr" rotWithShape="0">
              <a:schemeClr val="tx1">
                <a:alpha val="40000"/>
              </a:schemeClr>
            </a:outerShdw>
          </a:effectLst>
        </p:spPr>
        <p:txBody>
          <a:bodyPr wrap="square" lIns="0" tIns="90000" bIns="90000" rtlCol="0">
            <a:noAutofit/>
          </a:bodyPr>
          <a:lstStyle/>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Approach:</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Broader, macro-level view</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 contact seen as a continuum</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Strength:</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First systematic attempt at a macro-level typology</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Flexible framework for large corpora</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Useful for quick classification</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Limitation:</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Less attention paid to micro-level details</a:t>
            </a:r>
          </a:p>
          <a:p>
            <a:pPr defTabSz="360000">
              <a:lnSpc>
                <a:spcPct val="125000"/>
              </a:lnSpc>
            </a:pPr>
            <a:r>
              <a:rPr lang="en-US" sz="1400" b="1"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Mullen’s revision:</a:t>
            </a:r>
          </a:p>
          <a:p>
            <a:pPr marL="171450" indent="-1714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Refines title of category 2</a:t>
            </a:r>
          </a:p>
          <a:p>
            <a:pPr marL="171450" indent="-1714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Moves code-switching from 3 to 2 to clarify what are “mixed-language” texts</a:t>
            </a:r>
          </a:p>
        </p:txBody>
      </p:sp>
      <p:graphicFrame>
        <p:nvGraphicFramePr>
          <p:cNvPr id="8" name="Tableau 7">
            <a:extLst>
              <a:ext uri="{FF2B5EF4-FFF2-40B4-BE49-F238E27FC236}">
                <a16:creationId xmlns:a16="http://schemas.microsoft.com/office/drawing/2014/main" id="{6D552B75-DCE7-E695-7569-A86AF2B5166D}"/>
              </a:ext>
            </a:extLst>
          </p:cNvPr>
          <p:cNvGraphicFramePr>
            <a:graphicFrameLocks noGrp="1"/>
          </p:cNvGraphicFramePr>
          <p:nvPr/>
        </p:nvGraphicFramePr>
        <p:xfrm>
          <a:off x="5736401" y="2100783"/>
          <a:ext cx="4212405" cy="312844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63133">
                  <a:extLst>
                    <a:ext uri="{9D8B030D-6E8A-4147-A177-3AD203B41FA5}">
                      <a16:colId xmlns:a16="http://schemas.microsoft.com/office/drawing/2014/main" val="2994071088"/>
                    </a:ext>
                  </a:extLst>
                </a:gridCol>
                <a:gridCol w="987318">
                  <a:extLst>
                    <a:ext uri="{9D8B030D-6E8A-4147-A177-3AD203B41FA5}">
                      <a16:colId xmlns:a16="http://schemas.microsoft.com/office/drawing/2014/main" val="90334590"/>
                    </a:ext>
                  </a:extLst>
                </a:gridCol>
                <a:gridCol w="987318">
                  <a:extLst>
                    <a:ext uri="{9D8B030D-6E8A-4147-A177-3AD203B41FA5}">
                      <a16:colId xmlns:a16="http://schemas.microsoft.com/office/drawing/2014/main" val="1005311652"/>
                    </a:ext>
                  </a:extLst>
                </a:gridCol>
                <a:gridCol w="987318">
                  <a:extLst>
                    <a:ext uri="{9D8B030D-6E8A-4147-A177-3AD203B41FA5}">
                      <a16:colId xmlns:a16="http://schemas.microsoft.com/office/drawing/2014/main" val="888644269"/>
                    </a:ext>
                  </a:extLst>
                </a:gridCol>
                <a:gridCol w="987318">
                  <a:extLst>
                    <a:ext uri="{9D8B030D-6E8A-4147-A177-3AD203B41FA5}">
                      <a16:colId xmlns:a16="http://schemas.microsoft.com/office/drawing/2014/main" val="79647599"/>
                    </a:ext>
                  </a:extLst>
                </a:gridCol>
              </a:tblGrid>
              <a:tr h="425628">
                <a:tc rowSpan="2">
                  <a:txBody>
                    <a:bodyPr/>
                    <a:lstStyle/>
                    <a:p>
                      <a:pPr algn="ctr"/>
                      <a:r>
                        <a:rPr lang="en-GB" sz="7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Adams (2003)</a:t>
                      </a:r>
                      <a:endParaRPr lang="fr-BE" sz="7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1. 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 texts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implicitly reflecting bilingual situations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3. </a:t>
                      </a:r>
                      <a:r>
                        <a:rPr lang="en-GB" sz="700" i="1" kern="10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Mixed-language texts</a:t>
                      </a:r>
                      <a:endParaRPr lang="fr-BE" sz="700" kern="10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4. 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Transliterated</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7837413"/>
                  </a:ext>
                </a:extLst>
              </a:tr>
              <a:tr h="1101970">
                <a:tc vMerge="1">
                  <a:txBody>
                    <a:bodyPr/>
                    <a:lstStyle/>
                    <a:p>
                      <a:endParaRPr lang="fr-BE" sz="700" dirty="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Two separate parts in different languages and ‘a content which is usually, at least in part, common to both’ </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‘An “implicitly bilingual” text is on the face of it in a single language, but there is reason to think that another language played a part in its formation’</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showing any form of code-switching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or </a:t>
                      </a: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code-mixing</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Composed in language A, but the script is that of language B</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287923"/>
                  </a:ext>
                </a:extLst>
              </a:tr>
              <a:tr h="195689">
                <a:tc>
                  <a:txBody>
                    <a:bodyPr/>
                    <a:lstStyle/>
                    <a:p>
                      <a:pPr algn="ctr"/>
                      <a:endParaRPr lang="fr-BE" sz="7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9926663"/>
                  </a:ext>
                </a:extLst>
              </a:tr>
              <a:tr h="425628">
                <a:tc rowSpan="2">
                  <a:txBody>
                    <a:bodyPr/>
                    <a:lstStyle/>
                    <a:p>
                      <a:pPr algn="ctr"/>
                      <a:r>
                        <a:rPr lang="en-GB" sz="7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Revised</a:t>
                      </a:r>
                      <a:endParaRPr lang="fr-BE" sz="7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1. </a:t>
                      </a:r>
                      <a:r>
                        <a:rPr lang="fr-BE"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 (/ tri-) version</a:t>
                      </a:r>
                      <a:br>
                        <a:rPr lang="fr-BE"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br>
                      <a:r>
                        <a:rPr lang="fr-BE"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 (/ tri-) lingual </a:t>
                      </a:r>
                      <a:r>
                        <a:rPr lang="fr-BE" sz="700" b="1" i="1"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2. </a:t>
                      </a:r>
                      <a:r>
                        <a:rPr lang="en-GB"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displaying bilingual phenomena</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3. </a:t>
                      </a:r>
                      <a:r>
                        <a:rPr lang="en-GB"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Mixed-language texts</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4. </a:t>
                      </a:r>
                      <a:r>
                        <a:rPr lang="en-GB" sz="700" b="1"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Transliterated texts</a:t>
                      </a:r>
                      <a:endParaRPr lang="fr-BE" sz="700" b="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0" marB="0" anchor="ctr">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4D43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451204"/>
                  </a:ext>
                </a:extLst>
              </a:tr>
              <a:tr h="979530">
                <a:tc vMerge="1">
                  <a:txBody>
                    <a:bodyPr/>
                    <a:lstStyle/>
                    <a:p>
                      <a:endParaRPr lang="fr-BE" sz="700" dirty="0">
                        <a:solidFill>
                          <a:sysClr val="windowText" lastClr="000000"/>
                        </a:solidFill>
                        <a:latin typeface="Noto Sans" panose="020B0502040504020204" pitchFamily="34" charset="0"/>
                        <a:ea typeface="Noto Sans" panose="020B0502040504020204" pitchFamily="34" charset="0"/>
                        <a:cs typeface="Noto Sans" panose="020B05020405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As above (plus specification of number of versions and languages)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Composed in language A, but showing interference/codeswitching/ borrowing from language B</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3a Written in genetically mixed languages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or</a:t>
                      </a: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3b codes that are so mixed that it is impossible to identify the dominant language</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600"/>
                        </a:spcBef>
                        <a:spcAft>
                          <a:spcPts val="600"/>
                        </a:spcAft>
                        <a:buNone/>
                      </a:pP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As above. Can involve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texts displaying bilingual phenomena</a:t>
                      </a:r>
                      <a:r>
                        <a:rPr lang="en-GB"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or </a:t>
                      </a:r>
                      <a:r>
                        <a:rPr lang="en-GB" sz="70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bi-version bilingual texts</a:t>
                      </a:r>
                      <a:endParaRPr lang="fr-BE" sz="70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0">
                    <a:lnL w="6350" cap="flat" cmpd="sng" algn="ctr">
                      <a:solidFill>
                        <a:srgbClr val="4D433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D433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7886606"/>
                  </a:ext>
                </a:extLst>
              </a:tr>
            </a:tbl>
          </a:graphicData>
        </a:graphic>
      </p:graphicFrame>
    </p:spTree>
    <p:extLst>
      <p:ext uri="{BB962C8B-B14F-4D97-AF65-F5344CB8AC3E}">
        <p14:creationId xmlns:p14="http://schemas.microsoft.com/office/powerpoint/2010/main" val="88988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CE4A5-8F95-F06D-ED1E-A85469509124}"/>
            </a:ext>
          </a:extLst>
        </p:cNvPr>
        <p:cNvGrpSpPr/>
        <p:nvPr/>
      </p:nvGrpSpPr>
      <p:grpSpPr>
        <a:xfrm>
          <a:off x="0" y="0"/>
          <a:ext cx="0" cy="0"/>
          <a:chOff x="0" y="0"/>
          <a:chExt cx="0" cy="0"/>
        </a:xfrm>
      </p:grpSpPr>
      <p:pic>
        <p:nvPicPr>
          <p:cNvPr id="2" name="Image 1" descr="Une image contenant carte, texte&#10;&#10;Le contenu généré par l’IA peut être incorrect.">
            <a:extLst>
              <a:ext uri="{FF2B5EF4-FFF2-40B4-BE49-F238E27FC236}">
                <a16:creationId xmlns:a16="http://schemas.microsoft.com/office/drawing/2014/main" id="{11918756-71B5-3B45-9B8F-439F723B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19749"/>
          </a:xfrm>
          <a:prstGeom prst="rect">
            <a:avLst/>
          </a:prstGeom>
        </p:spPr>
      </p:pic>
      <p:sp>
        <p:nvSpPr>
          <p:cNvPr id="10" name="Rectangle 9">
            <a:extLst>
              <a:ext uri="{FF2B5EF4-FFF2-40B4-BE49-F238E27FC236}">
                <a16:creationId xmlns:a16="http://schemas.microsoft.com/office/drawing/2014/main" id="{AF9B3364-4048-6B2F-55B2-66DA546DFFED}"/>
              </a:ext>
            </a:extLst>
          </p:cNvPr>
          <p:cNvSpPr>
            <a:spLocks/>
          </p:cNvSpPr>
          <p:nvPr/>
        </p:nvSpPr>
        <p:spPr>
          <a:xfrm>
            <a:off x="0" y="-11974"/>
            <a:ext cx="12192002" cy="5619598"/>
          </a:xfrm>
          <a:prstGeom prst="rect">
            <a:avLst/>
          </a:prstGeom>
          <a:solidFill>
            <a:srgbClr val="FDEDC1">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032CDF4B-FC79-07FF-0272-7F086AB999EC}"/>
              </a:ext>
            </a:extLst>
          </p:cNvPr>
          <p:cNvSpPr>
            <a:spLocks/>
          </p:cNvSpPr>
          <p:nvPr/>
        </p:nvSpPr>
        <p:spPr>
          <a:xfrm>
            <a:off x="-2" y="5857199"/>
            <a:ext cx="12192000" cy="1000800"/>
          </a:xfrm>
          <a:prstGeom prst="rect">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8C9C1E75-D969-3B4E-AE44-2A14B2F12104}"/>
              </a:ext>
            </a:extLst>
          </p:cNvPr>
          <p:cNvSpPr>
            <a:spLocks/>
          </p:cNvSpPr>
          <p:nvPr/>
        </p:nvSpPr>
        <p:spPr>
          <a:xfrm>
            <a:off x="0" y="5619599"/>
            <a:ext cx="12192000" cy="237600"/>
          </a:xfrm>
          <a:prstGeom prst="rect">
            <a:avLst/>
          </a:prstGeom>
          <a:solidFill>
            <a:srgbClr val="008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ZoneTexte 14">
            <a:extLst>
              <a:ext uri="{FF2B5EF4-FFF2-40B4-BE49-F238E27FC236}">
                <a16:creationId xmlns:a16="http://schemas.microsoft.com/office/drawing/2014/main" id="{50D192DF-A120-6C6F-A9CB-E5054596BC15}"/>
              </a:ext>
            </a:extLst>
          </p:cNvPr>
          <p:cNvSpPr txBox="1"/>
          <p:nvPr/>
        </p:nvSpPr>
        <p:spPr>
          <a:xfrm rot="5400000">
            <a:off x="7436734" y="4271117"/>
            <a:ext cx="751176" cy="4151843"/>
          </a:xfrm>
          <a:prstGeom prst="rect">
            <a:avLst/>
          </a:prstGeom>
          <a:noFill/>
        </p:spPr>
        <p:txBody>
          <a:bodyPr vert="vert270" wrap="square" lIns="0" tIns="0" rIns="0" bIns="0" rtlCol="0">
            <a:noAutofit/>
          </a:bodyPr>
          <a:lstStyle/>
          <a:p>
            <a:pPr marL="0" marR="0" lvl="0" indent="-360000" algn="just" defTabSz="3600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A. Mullen, </a:t>
            </a:r>
            <a:r>
              <a:rPr kumimoji="0" lang="it-IT" sz="800" b="0" i="1"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Bilingualism in Digital Epigraphy </a:t>
            </a:r>
            <a:r>
              <a:rPr kumimoji="0" lang="it-IT" sz="8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[Online], 2023, available at: </a:t>
            </a:r>
            <a: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hlinkClick r:id="rId4">
                  <a:extLst>
                    <a:ext uri="{A12FA001-AC4F-418D-AE19-62706E023703}">
                      <ahyp:hlinkClr xmlns:ahyp="http://schemas.microsoft.com/office/drawing/2018/hyperlinkcolor" val="tx"/>
                    </a:ext>
                  </a:extLst>
                </a:hlinkClick>
              </a:rPr>
              <a:t>https://latinnow.eu/</a:t>
            </a:r>
            <a:b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hlinkClick r:id="rId4">
                  <a:extLst>
                    <a:ext uri="{A12FA001-AC4F-418D-AE19-62706E023703}">
                      <ahyp:hlinkClr xmlns:ahyp="http://schemas.microsoft.com/office/drawing/2018/hyperlinkcolor" val="tx"/>
                    </a:ext>
                  </a:extLst>
                </a:hlinkClick>
              </a:rPr>
            </a:br>
            <a: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rPr>
              <a:t>	2023/09/22</a:t>
            </a:r>
            <a:r>
              <a:rPr kumimoji="0" lang="it-IT" sz="800" b="0" i="0" u="none" strike="noStrike" kern="1200" cap="none" spc="0" normalizeH="0" baseline="0" noProof="0" dirty="0">
                <a:ln>
                  <a:noFill/>
                </a:ln>
                <a:solidFill>
                  <a:srgbClr val="00843B"/>
                </a:solidFill>
                <a:effectLst/>
                <a:uLnTx/>
                <a:uFillTx/>
                <a:latin typeface="Source Sans Pro" panose="020B0503030403020204" pitchFamily="34" charset="0"/>
                <a:ea typeface="+mn-ea"/>
                <a:cs typeface="+mn-cs"/>
                <a:hlinkClick r:id="rId4">
                  <a:extLst>
                    <a:ext uri="{A12FA001-AC4F-418D-AE19-62706E023703}">
                      <ahyp:hlinkClr xmlns:ahyp="http://schemas.microsoft.com/office/drawing/2018/hyperlinkcolor" val="tx"/>
                    </a:ext>
                  </a:extLst>
                </a:hlinkClick>
              </a:rPr>
              <a:t>/bilingualism-in-digital-epigraphy/</a:t>
            </a:r>
            <a:r>
              <a:rPr kumimoji="0" lang="it-IT"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a:t>
            </a:r>
          </a:p>
          <a:p>
            <a:pPr lvl="0" indent="-360000" algn="just" defTabSz="360000">
              <a:defRPr/>
            </a:pPr>
            <a:r>
              <a:rPr kumimoji="0" lang="en-GB"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 A. </a:t>
            </a:r>
            <a:r>
              <a:rPr kumimoji="0" lang="en-US"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Mullen, “Appendix 1. Texts Reflecting Bi/multilingualism”, in A. Mullen &amp; A. Willi (ed.), 	</a:t>
            </a:r>
            <a:r>
              <a:rPr lang="en-US" sz="800" i="1" dirty="0">
                <a:solidFill>
                  <a:schemeClr val="bg1"/>
                </a:solidFill>
                <a:latin typeface="Source Sans Pro" panose="020B0503030403020204" pitchFamily="34" charset="0"/>
              </a:rPr>
              <a:t>Latinization, Local Languages, and Literacies in the Roman West</a:t>
            </a:r>
            <a:r>
              <a:rPr kumimoji="0" lang="en-US"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rPr>
              <a:t>, Oxford, 2024, p. 413-415.</a:t>
            </a:r>
            <a:endParaRPr kumimoji="0" lang="en-GB" sz="800" b="0" i="0" u="none" strike="noStrike" kern="1200" cap="none" spc="0" normalizeH="0" baseline="0" noProof="0" dirty="0">
              <a:ln>
                <a:noFill/>
              </a:ln>
              <a:solidFill>
                <a:schemeClr val="bg1"/>
              </a:solidFill>
              <a:effectLst/>
              <a:uLnTx/>
              <a:uFillTx/>
              <a:latin typeface="Source Sans Pro" panose="020B0503030403020204" pitchFamily="34" charset="0"/>
              <a:ea typeface="+mn-ea"/>
              <a:cs typeface="+mn-cs"/>
            </a:endParaRPr>
          </a:p>
        </p:txBody>
      </p:sp>
      <p:sp>
        <p:nvSpPr>
          <p:cNvPr id="6" name="ZoneTexte 5">
            <a:extLst>
              <a:ext uri="{FF2B5EF4-FFF2-40B4-BE49-F238E27FC236}">
                <a16:creationId xmlns:a16="http://schemas.microsoft.com/office/drawing/2014/main" id="{9955CBCD-127D-B50A-4A17-7384BA2B5446}"/>
              </a:ext>
            </a:extLst>
          </p:cNvPr>
          <p:cNvSpPr txBox="1"/>
          <p:nvPr/>
        </p:nvSpPr>
        <p:spPr>
          <a:xfrm>
            <a:off x="1524001" y="1000135"/>
            <a:ext cx="8437450" cy="539942"/>
          </a:xfrm>
          <a:prstGeom prst="rect">
            <a:avLst/>
          </a:prstGeom>
          <a:noFill/>
        </p:spPr>
        <p:txBody>
          <a:bodyPr wrap="square" lIns="0" tIns="108000" rIns="0" bIns="0" rtlCol="0">
            <a:spAutoFit/>
          </a:bodyPr>
          <a:lstStyle/>
          <a:p>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Mullen</a:t>
            </a:r>
            <a:r>
              <a:rPr lang="en-GB" sz="14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 </a:t>
            </a:r>
            <a:r>
              <a:rPr lang="en-GB" sz="2800" noProof="0" dirty="0">
                <a:solidFill>
                  <a:srgbClr val="483631"/>
                </a:solidFill>
                <a:effectLst>
                  <a:outerShdw blurRad="50800" dist="38100" dir="5400000" algn="t" rotWithShape="0">
                    <a:prstClr val="black">
                      <a:alpha val="40000"/>
                    </a:prstClr>
                  </a:outerShdw>
                </a:effectLst>
                <a:latin typeface="Tabula Peutingeriana" panose="020B0603050302020204" pitchFamily="34" charset="0"/>
              </a:rPr>
              <a:t>(2023)</a:t>
            </a:r>
            <a:endParaRPr lang="en-GB" sz="2800" noProof="0" dirty="0">
              <a:effectLst>
                <a:outerShdw blurRad="50800" dist="38100" dir="5400000" algn="t" rotWithShape="0">
                  <a:prstClr val="black">
                    <a:alpha val="40000"/>
                  </a:prstClr>
                </a:outerShdw>
              </a:effectLst>
              <a:latin typeface="Tabula Peutingeriana" panose="020B0603050302020204" pitchFamily="34" charset="0"/>
            </a:endParaRPr>
          </a:p>
        </p:txBody>
      </p:sp>
      <p:sp>
        <p:nvSpPr>
          <p:cNvPr id="25" name="Espace réservé du numéro de diapositive 24">
            <a:extLst>
              <a:ext uri="{FF2B5EF4-FFF2-40B4-BE49-F238E27FC236}">
                <a16:creationId xmlns:a16="http://schemas.microsoft.com/office/drawing/2014/main" id="{F367DD6B-2368-5E67-4FAD-E1DB09F4C088}"/>
              </a:ext>
            </a:extLst>
          </p:cNvPr>
          <p:cNvSpPr>
            <a:spLocks noGrp="1"/>
          </p:cNvSpPr>
          <p:nvPr>
            <p:ph type="sldNum" sz="quarter" idx="12"/>
          </p:nvPr>
        </p:nvSpPr>
        <p:spPr/>
        <p:txBody>
          <a:bodyPr/>
          <a:lstStyle/>
          <a:p>
            <a:fld id="{F1B491FC-0707-4757-A8A3-ED6FA1BF5B59}" type="slidenum">
              <a:rPr lang="en-GB" noProof="0" smtClean="0">
                <a:solidFill>
                  <a:schemeClr val="bg1"/>
                </a:solidFill>
                <a:latin typeface="Source Sans Pro" panose="020B0503030403020204" pitchFamily="34" charset="0"/>
              </a:rPr>
              <a:t>9</a:t>
            </a:fld>
            <a:endParaRPr lang="en-GB" noProof="0" dirty="0">
              <a:solidFill>
                <a:schemeClr val="bg1"/>
              </a:solidFill>
              <a:latin typeface="Source Sans Pro" panose="020B0503030403020204" pitchFamily="34" charset="0"/>
            </a:endParaRPr>
          </a:p>
        </p:txBody>
      </p:sp>
      <p:sp>
        <p:nvSpPr>
          <p:cNvPr id="7" name="ZoneTexte 6">
            <a:extLst>
              <a:ext uri="{FF2B5EF4-FFF2-40B4-BE49-F238E27FC236}">
                <a16:creationId xmlns:a16="http://schemas.microsoft.com/office/drawing/2014/main" id="{AA06CCD6-72B5-EF7C-DF03-45162F831F7A}"/>
              </a:ext>
            </a:extLst>
          </p:cNvPr>
          <p:cNvSpPr txBox="1"/>
          <p:nvPr/>
        </p:nvSpPr>
        <p:spPr>
          <a:xfrm>
            <a:off x="1524000" y="1492578"/>
            <a:ext cx="8437450" cy="307777"/>
          </a:xfrm>
          <a:prstGeom prst="rect">
            <a:avLst/>
          </a:prstGeom>
          <a:noFill/>
        </p:spPr>
        <p:txBody>
          <a:bodyPr wrap="square" lIns="0" tIns="0" rIns="0" bIns="0" rtlCol="0">
            <a:spAutoFit/>
          </a:bodyPr>
          <a:lstStyle/>
          <a:p>
            <a:r>
              <a:rPr lang="en-GB" sz="2000" dirty="0">
                <a:solidFill>
                  <a:srgbClr val="483631"/>
                </a:solidFill>
                <a:effectLst>
                  <a:outerShdw blurRad="50800" dist="38100" dir="5400000" algn="t" rotWithShape="0">
                    <a:prstClr val="black">
                      <a:alpha val="40000"/>
                    </a:prstClr>
                  </a:outerShdw>
                </a:effectLst>
                <a:latin typeface="Source Sans Pro" panose="020B0503030403020204" pitchFamily="34" charset="0"/>
              </a:rPr>
              <a:t>Macro &amp; micro integration</a:t>
            </a:r>
            <a:endParaRPr lang="en-GB" sz="2000" dirty="0">
              <a:effectLst>
                <a:outerShdw blurRad="50800" dist="38100" dir="5400000" algn="t" rotWithShape="0">
                  <a:prstClr val="black">
                    <a:alpha val="40000"/>
                  </a:prstClr>
                </a:outerShdw>
              </a:effectLst>
              <a:latin typeface="Source Sans Pro" panose="020B0503030403020204" pitchFamily="34" charset="0"/>
            </a:endParaRPr>
          </a:p>
        </p:txBody>
      </p:sp>
      <p:sp>
        <p:nvSpPr>
          <p:cNvPr id="4" name="ZoneTexte 3">
            <a:extLst>
              <a:ext uri="{FF2B5EF4-FFF2-40B4-BE49-F238E27FC236}">
                <a16:creationId xmlns:a16="http://schemas.microsoft.com/office/drawing/2014/main" id="{C625500E-7A61-58ED-885F-A564A2BC1238}"/>
              </a:ext>
            </a:extLst>
          </p:cNvPr>
          <p:cNvSpPr txBox="1">
            <a:spLocks/>
          </p:cNvSpPr>
          <p:nvPr/>
        </p:nvSpPr>
        <p:spPr>
          <a:xfrm>
            <a:off x="1523998" y="2037954"/>
            <a:ext cx="4212403" cy="3326801"/>
          </a:xfrm>
          <a:prstGeom prst="rect">
            <a:avLst/>
          </a:prstGeom>
          <a:noFill/>
          <a:effectLst>
            <a:outerShdw blurRad="63500" sx="102000" sy="102000" algn="ctr" rotWithShape="0">
              <a:schemeClr val="tx1">
                <a:alpha val="40000"/>
              </a:schemeClr>
            </a:outerShdw>
          </a:effectLst>
        </p:spPr>
        <p:txBody>
          <a:bodyPr wrap="square" lIns="0" tIns="90000" bIns="90000" rtlCol="0">
            <a:noAutofit/>
          </a:bodyPr>
          <a:lstStyle/>
          <a:p>
            <a:pPr defTabSz="360000">
              <a:lnSpc>
                <a:spcPct val="125000"/>
              </a:lnSpc>
            </a:pPr>
            <a:r>
              <a:rPr lang="en-US"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Approach:</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Combines macro-level and micro-level perspectives</a:t>
            </a:r>
          </a:p>
          <a:p>
            <a:pPr marL="285750" indent="-285750" defTabSz="360000">
              <a:lnSpc>
                <a:spcPct val="125000"/>
              </a:lnSpc>
              <a:buFont typeface="Arial" panose="020B0604020202020204" pitchFamily="34" charset="0"/>
              <a:buChar char="•"/>
            </a:pPr>
            <a:r>
              <a:rPr lang="en-US" sz="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Includes script-related phenomena (graphic interference, script choice)</a:t>
            </a:r>
          </a:p>
          <a:p>
            <a:pPr defTabSz="360000">
              <a:lnSpc>
                <a:spcPct val="125000"/>
              </a:lnSpc>
            </a:pPr>
            <a:r>
              <a:rPr lang="en-GB"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Strength:</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Captures fine-grained linguistic variation while situating details within broader structural patterns</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Adds materiality dimension (script, layout)</a:t>
            </a:r>
          </a:p>
          <a:p>
            <a:pPr marL="285750" indent="-285750" defTabSz="360000">
              <a:lnSpc>
                <a:spcPct val="125000"/>
              </a:lnSpc>
              <a:buFont typeface="Arial" panose="020B0604020202020204" pitchFamily="34" charset="0"/>
              <a:buChar char="•"/>
            </a:pPr>
            <a:r>
              <a:rPr lang="en-US" sz="1200"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Internal coherence providing a strong analytical value across diverse corpora</a:t>
            </a:r>
          </a:p>
          <a:p>
            <a:pPr algn="just" defTabSz="360000">
              <a:lnSpc>
                <a:spcPct val="125000"/>
              </a:lnSpc>
              <a:spcBef>
                <a:spcPts val="1000"/>
              </a:spcBef>
            </a:pPr>
            <a:r>
              <a:rPr lang="en-US" sz="1400" b="1" noProof="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Most comprehensive and operational model for multilingual epigraphy</a:t>
            </a:r>
          </a:p>
        </p:txBody>
      </p:sp>
      <p:graphicFrame>
        <p:nvGraphicFramePr>
          <p:cNvPr id="3" name="Tableau 2">
            <a:extLst>
              <a:ext uri="{FF2B5EF4-FFF2-40B4-BE49-F238E27FC236}">
                <a16:creationId xmlns:a16="http://schemas.microsoft.com/office/drawing/2014/main" id="{BAF3F082-0DD9-4450-CCC7-D426D23ED2C2}"/>
              </a:ext>
            </a:extLst>
          </p:cNvPr>
          <p:cNvGraphicFramePr>
            <a:graphicFrameLocks noGrp="1"/>
          </p:cNvGraphicFramePr>
          <p:nvPr/>
        </p:nvGraphicFramePr>
        <p:xfrm>
          <a:off x="5736401" y="2037805"/>
          <a:ext cx="4151843" cy="3326801"/>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20040">
                  <a:extLst>
                    <a:ext uri="{9D8B030D-6E8A-4147-A177-3AD203B41FA5}">
                      <a16:colId xmlns:a16="http://schemas.microsoft.com/office/drawing/2014/main" val="2994071088"/>
                    </a:ext>
                  </a:extLst>
                </a:gridCol>
                <a:gridCol w="3831803">
                  <a:extLst>
                    <a:ext uri="{9D8B030D-6E8A-4147-A177-3AD203B41FA5}">
                      <a16:colId xmlns:a16="http://schemas.microsoft.com/office/drawing/2014/main" val="90334590"/>
                    </a:ext>
                  </a:extLst>
                </a:gridCol>
              </a:tblGrid>
              <a:tr h="3326801">
                <a:tc>
                  <a:txBody>
                    <a:bodyPr/>
                    <a:lstStyle/>
                    <a:p>
                      <a:pPr algn="ctr"/>
                      <a:r>
                        <a:rPr lang="en-GB" sz="1100" b="1" kern="12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Mullen (2023)</a:t>
                      </a:r>
                      <a:endParaRPr lang="fr-BE" sz="1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vert="vert270" anchor="ctr">
                    <a:lnL w="6350" cap="flat" cmpd="sng" algn="ctr">
                      <a:noFill/>
                      <a:prstDash val="solid"/>
                      <a:round/>
                      <a:headEnd type="none" w="med" len="med"/>
                      <a:tailEnd type="none" w="med" len="med"/>
                    </a:lnL>
                    <a:lnR w="6350" cap="flat" cmpd="sng" algn="ctr">
                      <a:solidFill>
                        <a:srgbClr val="4D4330"/>
                      </a:solid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1. Bi-version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marL="457200" lvl="1" indent="0"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duplicating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b. partial; c.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overlapping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b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b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d.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complementary</a:t>
                      </a:r>
                      <a:endPar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2.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with</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bilingual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phenomena</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lvl="1"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switching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(tag-</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switching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inter-</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sentential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intra-</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sentential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[lexical;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syntactic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morphological</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phonetic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b.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interference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[idem]; c.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borrowing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[idem + calque;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loan-shifting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d.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translingualism</a:t>
                      </a:r>
                      <a:endPar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3. Mixed-</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language</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4.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Translingual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5.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Biscriptal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6.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Transliterated</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endPar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p>
                      <a:pPr algn="l">
                        <a:lnSpc>
                          <a:spcPct val="125000"/>
                        </a:lnSpc>
                        <a:spcBef>
                          <a:spcPts val="0"/>
                        </a:spcBef>
                        <a:spcAft>
                          <a:spcPts val="0"/>
                        </a:spcAft>
                        <a:buNone/>
                      </a:pP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7.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Text</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with</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biscriptal</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1"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phenomena</a:t>
                      </a:r>
                      <a:r>
                        <a:rPr lang="fr-BE" sz="1100" b="1"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p>
                    <a:p>
                      <a:pPr lvl="1" algn="l">
                        <a:lnSpc>
                          <a:spcPct val="125000"/>
                        </a:lnSpc>
                        <a:spcBef>
                          <a:spcPts val="0"/>
                        </a:spcBef>
                        <a:spcAft>
                          <a:spcPts val="0"/>
                        </a:spcAft>
                        <a:buNone/>
                      </a:pP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graphic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interference</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b.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transliteration</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a:t>
                      </a:r>
                      <a:b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b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c.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graphic</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borrowing</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a:t>
                      </a:r>
                      <a:r>
                        <a:rPr lang="fr-BE" sz="1100" b="0" i="1"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or</a:t>
                      </a:r>
                      <a:r>
                        <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 code-</a:t>
                      </a:r>
                      <a:r>
                        <a:rPr lang="fr-BE" sz="1100" b="0" i="0" kern="100" dirty="0" err="1">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rPr>
                        <a:t>switching</a:t>
                      </a:r>
                      <a:endParaRPr lang="fr-BE" sz="1100" b="0" i="0" kern="100" dirty="0">
                        <a:solidFill>
                          <a:srgbClr val="4D4330"/>
                        </a:solidFill>
                        <a:effectLst>
                          <a:outerShdw blurRad="50800" dist="38100" dir="5400000" algn="t" rotWithShape="0">
                            <a:prstClr val="black">
                              <a:alpha val="40000"/>
                            </a:prstClr>
                          </a:outerShdw>
                        </a:effectLst>
                        <a:latin typeface="Noto Sans" panose="020B0502040504020204" pitchFamily="34" charset="0"/>
                        <a:ea typeface="Noto Sans" panose="020B0502040504020204" pitchFamily="34" charset="0"/>
                        <a:cs typeface="Noto Sans" panose="020B0502040504020204" pitchFamily="34" charset="0"/>
                      </a:endParaRPr>
                    </a:p>
                  </a:txBody>
                  <a:tcPr marL="68580" marR="68580" marT="72000" marB="72000" anchor="ctr">
                    <a:lnL w="6350" cap="flat" cmpd="sng" algn="ctr">
                      <a:solidFill>
                        <a:srgbClr val="4D433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7837413"/>
                  </a:ext>
                </a:extLst>
              </a:tr>
            </a:tbl>
          </a:graphicData>
        </a:graphic>
      </p:graphicFrame>
    </p:spTree>
    <p:extLst>
      <p:ext uri="{BB962C8B-B14F-4D97-AF65-F5344CB8AC3E}">
        <p14:creationId xmlns:p14="http://schemas.microsoft.com/office/powerpoint/2010/main" val="151100554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48D7CF-8A21-4D28-B3DC-07F2EB19B085}">
  <we:reference id="wa104051163" version="1.2.0.3" store="fr-FR"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1573</TotalTime>
  <Words>3380</Words>
  <Application>Microsoft Office PowerPoint</Application>
  <PresentationFormat>Grand écran</PresentationFormat>
  <Paragraphs>342</Paragraphs>
  <Slides>18</Slides>
  <Notes>16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vt:i4>
      </vt:variant>
    </vt:vector>
  </HeadingPairs>
  <TitlesOfParts>
    <vt:vector size="27" baseType="lpstr">
      <vt:lpstr>Source Sans Pro Black</vt:lpstr>
      <vt:lpstr>Tabula Peutingeriana</vt:lpstr>
      <vt:lpstr>Aptos Display</vt:lpstr>
      <vt:lpstr>Source Sans Pro Semibold</vt:lpstr>
      <vt:lpstr>Aptos</vt:lpstr>
      <vt:lpstr>Arial</vt:lpstr>
      <vt:lpstr>Source Sans Pro</vt:lpstr>
      <vt:lpstr>Noto Sans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Simons Hugo</dc:creator>
  <cp:lastModifiedBy>Simons Hugo</cp:lastModifiedBy>
  <cp:revision>6</cp:revision>
  <dcterms:created xsi:type="dcterms:W3CDTF">2025-06-23T11:58:14Z</dcterms:created>
  <dcterms:modified xsi:type="dcterms:W3CDTF">2025-11-17T11:08:25Z</dcterms:modified>
</cp:coreProperties>
</file>