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sldIdLst>
    <p:sldId id="1122" r:id="rId5"/>
    <p:sldId id="1026" r:id="rId6"/>
    <p:sldId id="1010" r:id="rId7"/>
    <p:sldId id="982" r:id="rId8"/>
    <p:sldId id="1065" r:id="rId9"/>
    <p:sldId id="983" r:id="rId10"/>
    <p:sldId id="1071" r:id="rId11"/>
    <p:sldId id="1138" r:id="rId12"/>
    <p:sldId id="1047" r:id="rId13"/>
    <p:sldId id="989" r:id="rId14"/>
    <p:sldId id="1011" r:id="rId15"/>
    <p:sldId id="998" r:id="rId16"/>
    <p:sldId id="994" r:id="rId17"/>
    <p:sldId id="1008" r:id="rId18"/>
    <p:sldId id="1086" r:id="rId19"/>
    <p:sldId id="1101" r:id="rId20"/>
    <p:sldId id="1091" r:id="rId21"/>
    <p:sldId id="1114" r:id="rId22"/>
    <p:sldId id="1121" r:id="rId23"/>
    <p:sldId id="1089" r:id="rId24"/>
    <p:sldId id="1021" r:id="rId25"/>
    <p:sldId id="1064" r:id="rId26"/>
    <p:sldId id="1115" r:id="rId27"/>
    <p:sldId id="1090" r:id="rId28"/>
    <p:sldId id="880" r:id="rId29"/>
    <p:sldId id="1126" r:id="rId30"/>
    <p:sldId id="889" r:id="rId31"/>
    <p:sldId id="903" r:id="rId32"/>
    <p:sldId id="1022" r:id="rId33"/>
    <p:sldId id="1058" r:id="rId34"/>
    <p:sldId id="1062" r:id="rId35"/>
    <p:sldId id="1054" r:id="rId36"/>
    <p:sldId id="1094" r:id="rId37"/>
    <p:sldId id="1136" r:id="rId38"/>
    <p:sldId id="1095" r:id="rId39"/>
    <p:sldId id="1085" r:id="rId40"/>
    <p:sldId id="1102" r:id="rId41"/>
    <p:sldId id="1092" r:id="rId42"/>
    <p:sldId id="1049" r:id="rId43"/>
    <p:sldId id="1103" r:id="rId44"/>
    <p:sldId id="1075" r:id="rId45"/>
    <p:sldId id="1112" r:id="rId46"/>
    <p:sldId id="1023" r:id="rId47"/>
    <p:sldId id="1042" r:id="rId48"/>
    <p:sldId id="1098" r:id="rId49"/>
    <p:sldId id="1118" r:id="rId50"/>
    <p:sldId id="1105" r:id="rId51"/>
    <p:sldId id="1119" r:id="rId52"/>
    <p:sldId id="1120" r:id="rId53"/>
    <p:sldId id="1024" r:id="rId54"/>
    <p:sldId id="1033" r:id="rId55"/>
    <p:sldId id="1108" r:id="rId56"/>
    <p:sldId id="1137" r:id="rId57"/>
    <p:sldId id="1078" r:id="rId58"/>
    <p:sldId id="1134" r:id="rId59"/>
    <p:sldId id="1125" r:id="rId60"/>
    <p:sldId id="1130" r:id="rId61"/>
    <p:sldId id="1124" r:id="rId62"/>
    <p:sldId id="1132" r:id="rId63"/>
    <p:sldId id="1133"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7FD36D-E94E-D507-B72D-97B22E2E8C00}" name="Ernst Damien" initials="ED" userId="S::dernst@uliege.be::8b486b58-2e36-47a9-9606-e504256b87f8" providerId="AD"/>
  <p188:author id="{FE716178-763E-2F0D-05B7-FD11B138C3C8}" name="Vassallo Maurizio" initials="VM" userId="S::mvassallo@uliege.be::0c3b203e-4d12-4952-b64e-0e8e8927441a" providerId="AD"/>
  <p188:author id="{353173B6-1B03-43D8-8C0B-99D01797F80F}" name="Mokeddem Samy" initials="MS" userId="S::samy.mokeddem@uliege.be::29e5ea3f-c434-48c6-beb1-da119f8f649a" providerId="AD"/>
  <p188:author id="{F4C758C6-6A09-34BC-92CD-1561A24E8D71}" name="Larbanois Antoine" initials="LA" userId="S::antoine.larbanois@uliege.be::a156cfc2-e214-4f71-8096-f57b77f7abf4"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39F"/>
    <a:srgbClr val="C565CD"/>
    <a:srgbClr val="BB48C4"/>
    <a:srgbClr val="7166C8"/>
    <a:srgbClr val="8F66CA"/>
    <a:srgbClr val="FAD8D6"/>
    <a:srgbClr val="8E66C6"/>
    <a:srgbClr val="1D67C4"/>
    <a:srgbClr val="CE65C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9:43:35.257"/>
    </inkml:context>
    <inkml:brush xml:id="br0">
      <inkml:brushProperty name="width" value="0.11465" units="cm"/>
      <inkml:brushProperty name="height" value="0.11465" units="cm"/>
      <inkml:brushProperty name="color" value="#FFFFFF"/>
    </inkml:brush>
  </inkml:definitions>
  <inkml:trace contextRef="#ctx0" brushRef="#br0">220 337 24575,'0'-3'0,"1"0"0,-1 0 0,1 0 0,0 0 0,0 0 0,0 0 0,0 1 0,0-1 0,0 0 0,1 0 0,-1 1 0,1-1 0,0 1 0,0-1 0,0 0 0,0 1 0,0 0 0,0 0 0,1 0 0,0 1 0,4-4 0,13-11 0,-19 15 0,0-1 0,0 0 0,1 0 0,-1 0 0,0 0 0,0-2 0,-1 2 0,1 0 0,0 0 0,-1 0 0,0-1 0,1 1 0,-1-5 0,0-37 0,-1 27 0,1 13 0,-1-1 0,0 1 0,0 0 0,0 0 0,-1 0 0,-2-6 0,2 7 0,1 1 0,0 0 0,0 0 0,0 0 0,0-1 0,0 1 0,0-2 0,0 2 0,1-1 0,0 1 0,-1-1 0,1 1 0,0-1 0,0 1 0,0-1 0,0 1 0,1-1 0,-1 0 0,1 1 0,1-5 0,0 6 0,1-1 0,-1 1 0,1 0 0,-1-1 0,1 1 0,0 0 0,0 0 0,-1 1 0,2-1 0,-1 1 0,0 0 0,0 0 0,0 0 0,0 0 0,-1 0 0,1 1 0,3 0 0,23 0 0,8-9 0,-2-1 0,72-29 0,-103 36 0,1 0 0,0 1 0,-1-1 0,1 1 0,0 0 0,0 0 0,1 1 0,4-1 0,-9 1 0,0 0 0,1 1 0,-1-1 0,0 0 0,0 0 0,0 1 0,0-1 0,0 0 0,0 1 0,0-1 0,0 1 0,0 0 0,0-1 0,0 1 0,0 0 0,0 0 0,0-1 0,0 1 0,-1 0 0,1 0 0,0 0 0,-1 0 0,1 0 0,-1 0 0,1 0 0,-1 0 0,1 1 0,-1-1 0,1 0 0,-1 0 0,0 1 0,0-1 0,0 1 0,0-1 0,0 0 0,0 0 0,0 0 0,0 2 0,0 1 0,0 0 0,0-1 0,0 1 0,1 0 0,-1 0 0,1 0 0,0-1 0,0 2 0,0-1 0,2-1 0,-2 1 0,5 6 0,-5-8 0,1-1 0,-1 1 0,1 0 0,0-1 0,0 1 0,0-1 0,0 1 0,0-1 0,0 0 0,0 0 0,0 0 0,0 0 0,0 0 0,1 0 0,-1-1 0,0 1 0,1-1 0,0 0 0,-1 0 0,5 0 0,-5 0 0,-1 0 0,0 0 0,0 0 0,1 1 0,-1-1 0,0 0 0,0 1 0,1-1 0,-1 2 0,0-2 0,0 1 0,0-1 0,0 1 0,0 0 0,0 0 0,0-1 0,0 1 0,0 0 0,0 0 0,0 0 0,0 0 0,-1 0 0,1 0 0,0 1 0,-1-1 0,1 0 0,-1 0 0,1 0 0,-1 1 0,1-1 0,-1 0 0,0 2 0,1-1 0,0 0 0,-1 0 0,1 0 0,0 0 0,1 0 0,-1 0 0,0 0 0,1 0 0,-1 1 0,0-2 0,1 1 0,-1-1 0,1 1 0,-1-1 0,1 1 0,0-1 0,3 2 0,2 0 0,0-1 0,1-1 0,0 1 0,-1-1 0,1-1 0,-1 1 0,0-1 0,1 0 0,0-1 0,-1 0 0,15-4 0,-19 4 0,-3 1 0,1 0 0,-1 0 0,1 0 0,-1 0 0,0 0 0,1 0 0,-1 0 0,0 0 0,1 0 0,-1 0 0,1 0 0,-1 0 0,0 1 0,1-1 0,-1 0 0,0 0 0,2 0 0,-2 0 0,0 1 0,1-1 0,-1 0 0,0 0 0,0 1 0,1-1 0,-1 0 0,0 0 0,0 1 0,1-1 0,-1 0 0,0 1 0,0-1 0,0 0 0,1 1 0,-1-1 0,0 1 0,0-1 0,0 21 0,-1-15 0,0-1 0,-1 0 0,0 0 0,0 0 0,-4 8 0,2-8 0,1 2 0,0-2 0,0 1 0,0 0 0,1 0 0,-1 0 0,1 0 0,1 2 0,-1-2 0,1 1 0,0-1 0,1 1 0,-1-1 0,1 1 0,1 0 0,-1 0 0,1-1 0,0 1 0,0-1 0,1 0 0,0 1 0,0 0 0,0-1 0,1 0 0,-1 0 0,1-1 0,1 1 0,6 9 0,-8-11 0,1-1 0,-2 1 0,1 0 0,-1-1 0,0 1 0,0 0 0,0 0 0,0 0 0,-1 0 0,0 0 0,0 1 0,0-1 0,-1 8 0,1-9 0,-1 0 0,1 1 0,0-1 0,0 0 0,0 1 0,0-1 0,1 0 0,-1 2 0,1-2 0,0 0 0,0 0 0,0 0 0,0 1 0,1-1 0,-1 0 0,1-1 0,-1 1 0,3 3 0,-1-3 0,-1-1 0,0 2 0,0-1 0,0 1 0,-1-1 0,1 0 0,-1 0 0,0 1 0,1-1 0,-1 5 0,-1-7 0,1 1 0,-1 0 0,0 0 0,1 0 0,-1 0 0,1-1 0,1 2 0,-2-1 0,1 0 0,0-1 0,0 1 0,0 0 0,0-1 0,0 0 0,1 1 0,-1-1 0,0 1 0,1-1 0,-1 0 0,1 0 0,-1 0 0,1 0 0,-1 0 0,1 0 0,0-1 0,-1 1 0,1 0 0,0-1 0,0 1 0,-1-1 0,1 0 0,0 0 0,0 1 0,2-2 0,1 1 0,-1 0 0,0 0 0,1 0 0,-1 1 0,0-1 0,0 1 0,0 0 0,0 0 0,6 3 0,-7-2 0,-2-1 0,0 1 0,1-1 0,-1 1 0,0-1 0,0 2 0,0-1 0,0 0 0,0-1 0,0 1 0,0 0 0,-1 0 0,1 0 0,-1 0 0,1 0 0,-1 0 0,0 0 0,1 0 0,-1 0 0,0 0 0,0 0 0,-1 3 0,1-2 0,0 0 0,0 0 0,0 1 0,-1-1 0,1 0 0,-1 0 0,1 0 0,-1 0 0,0-1 0,0 1 0,0 0 0,-1-1 0,1 1 0,-1 0 0,1-1 0,-1 0 0,-1 1 0,1-1 0,0 1 0,0-1 0,0 0 0,0 0 0,-1-1 0,1 1 0,0 0 0,-1-1 0,0 0 0,1 0 0,-1 0 0,0 0 0,1 0 0,-6 1 0,7-2 0,0 0 0,0 1 0,-1-1 0,1 0 0,0 1 0,0 0 0,1-1 0,-1 1 0,0-1 0,0 1 0,0 0 0,1 0 0,-1 0 0,0-1 0,1 1 0,-1 0 0,1 0 0,-1 0 0,1 0 0,-1 0 0,1 0 0,0 0 0,-1 0 0,1 0 0,0 0 0,0 0 0,0 0 0,0 0 0,0 0 0,0 1 0,0 0 0,0-1 0,0 0 0,1 2 0,-1-2 0,0 0 0,1-1 0,-1 1 0,0 0 0,0 0 0,0 0 0,0 0 0,0 0 0,0 0 0,0 0 0,0 0 0,0-1 0,-1 1 0,1 0 0,0 0 0,0 0 0,-1 0 0,1 0 0,-1-1 0,1 1 0,0 0 0,-1 0 0,0-1 0,1 1 0,-1 0 0,1-1 0,-1 1 0,0-1 0,1 1 0,-1 0 0,0-1 0,0 0 0,1 1 0,-1-1 0,0 1 0,0-1 0,-1 0 0,1 0 0,1 0 0,0 0 0,-1 0 0,1 0 0,0 0 0,-1 0 0,1 0 0,0 0 0,-1 0 0,1 0 0,0 1 0,-1-1 0,1 0 0,0 0 0,-1 0 0,1 0 0,0 0 0,0 1 0,-1-1 0,1 0 0,0 0 0,-1 0 0,1 1 0,0-1 0,0 0 0,0 0 0,-1 1 0,1-1 0,0 0 0,0 1 0,0-1 0,0 0 0,-1 1 0,1-1 0,0 0 0,0 1 0,0-1 0,0 0 0,0 1 0,0-1 0,0 0 0,0 1 0,0 0 0,10 16 0,4 5 0,-14-21 0,0-1 0,0 1 0,0 0 0,0-1 0,0 1 0,0 0 0,-1-1 0,1 1 0,0 0 0,0-1 0,0 1 0,0 1 0,-1-2 0,1 1 0,0-1 0,-1 1 0,1-1 0,0 1 0,-1-1 0,1 1 0,-1-1 0,1 1 0,-1-1 0,1 1 0,-1-1 0,1 0 0,-1 1 0,1-1 0,-1 0 0,1 0 0,-1 1 0,0-1 0,1 0 0,-1 0 0,1 0 0,-2 1 0,-3 0 0,1 2 0,-1-1 0,0 0 0,1 1 0,0 0 0,0 0 0,0 0 0,0 1 0,0-1 0,1 1 0,-4 6 0,-8 6 0,13-14 0,0-1 0,0 0 0,0 0 0,1 0 0,-1 0 0,0 0 0,0-1 0,0 1 0,0 0 0,0-1 0,0 0 0,-1 1 0,1-1 0,0 0 0,0 0 0,0 0 0,-3-1 0,1 0 0,2 1 0,0 0 0,0 0 0,0 0 0,-1 0 0,1 0 0,0 0 0,0 1 0,0-1 0,0 1 0,-1-1 0,1 1 0,0 0 0,0 0 0,0 0 0,0 0 0,0 0 0,1 1 0,-4 2 0,-1 3 0,0-2 0,1 0 0,-1 0 0,0 0 0,0 0 0,-1-1 0,0 0 0,0-1 0,-13 7 0,20-10 0,-3 1 0,1 0 0,-1 0 0,0 1 0,0-1 0,0 1 0,0 0 0,1 0 0,-1 0 0,1 0 0,0 0 0,0 1 0,0-1 0,0 1 0,0-1 0,-2 5 0,3 0 0,-1-2 0,1 1 0,0-1 0,0 1 0,1-1 0,-1 1 0,2 11 0,-1-14 0,0 1 0,0-1 0,-1 1 0,1-1 0,-1 1 0,0-1 0,0 1 0,0-1 0,0 0 0,0 2 0,-1-2 0,0 0 0,1 0 0,-2 0 0,1 0 0,0 0 0,-1-1 0,1 1 0,0-1 0,-1 1 0,0-1 0,1 0 0,-1 0 0,0 0 0,0 0 0,0-1 0,0 1 0,0-1 0,-1 0 0,-4 2 0,5-2 0,-22 1 0,24-2 0,1 0 0,-1 0 0,0-1 0,1 1 0,-1 0 0,0 0 0,1-1 0,-1 1 0,0 0 0,1-1 0,-1 1 0,1-1 0,-1 1 0,1-2 0,-1 2 0,1-1 0,-1 1 0,1-1 0,-1 1 0,1-1 0,-2 0 0,2 1 0,0-1 0,0 0 0,-1 1 0,1-1 0,0 0 0,0 1 0,0-1 0,-1-1 0,1 1 0,-1 0 0,0 0 0,0 0 0,0 0 0,0 0 0,0 0 0,0 0 0,0 0 0,0 0 0,-1 0 0,1 0 0,0 1 0,0-1 0,-1 1 0,1-1 0,0 1 0,-1-1 0,1 1 0,0 0 0,-1 0 0,1 0 0,0 0 0,-1 0 0,1 0 0,-1 0 0,1 0 0,-2 1 0,1-1 0,1-1 0,-1 1 0,1 1 0,-2-1 0,1 0 0,1 0 0,-1 1 0,1-1 0,-1 0 0,0 1 0,1 0 0,-1-1 0,1 1 0,0 0 0,-1 0 0,1 0 0,0 0 0,-1 0 0,1 0 0,0 0 0,0 1 0,0-1 0,0 0 0,-1 2 0,1 4 0,1-4 0,0-2 0,0 1 0,-1-1 0,1 1 0,0-1 0,0 1 0,-1-1 0,1 1 0,-1-1 0,1 1 0,-1-1 0,0 1 0,1-1 0,-1 0 0,0 1 0,0-1 0,0 0 0,0 0 0,0 0 0,0 0 0,0 0 0,-2 0 0,2 0 0,0 0 0,0 0 0,-1 0 0,1-1 0,0 1 0,-1 0 0,1-1 0,-1 0 0,1 1 0,-1-1 0,1 0 0,-1 0 0,1 0 0,-4 0 0,-20 6 0,20-3 0,-1-1 0,0-1 0,0 0 0,0 0 0,-12 0 0,16-2 0,0 1 0,0 0 0,0-1 0,0 1 0,1-1 0,-1 0 0,0 0 0,0 1 0,1-1 0,-1 0 0,0-2 0,1 2 0,-1 0 0,1 0 0,0-1 0,-1 1 0,1-1 0,0 1 0,0-1 0,0 1 0,0-1 0,0 0 0,-1-2 0,-1 1 0,1 0 0,0 0 0,0 0 0,-1 1 0,1-1 0,-1 0 0,1 1 0,-1-1 0,0 0 0,0 1 0,0 0 0,0 1 0,-1-1 0,1 0 0,0 1 0,-2 0 0,2 0 0,-1 0 0,1 0 0,-5 0 0,3 1 0,1-1 0,-1 0 0,1-1 0,-1 1 0,0-1 0,1 0 0,-1 0 0,1 0 0,0-1 0,0 0 0,1 0 0,-6-5 0,-49-56 0,12 21 0,29 23 0,12 16 0,1-1 0,0 1 0,1-1 0,-1 1 0,1-1 0,-1 0 0,1 0 0,0-1 0,0 1 0,1-1 0,0 0 0,0 0 0,1 1 0,-1-1 0,0-6 0,1 3 0,1 1 0,-1 0 0,1 0 0,0 0 0,1 0 0,0 0 0,0 0 0,3-10 0,-2 14 0,-1 0 0,1-1 0,0 1 0,1 0 0,-1 0 0,0 0 0,2 1 0,-1-1 0,0 1 0,0 0 0,0 0 0,0 0 0,1 0 0,-1 1 0,1-1 0,5-3 0,17-5 0,-23 10 0,1 0 0,-1 0 0,1 0 0,-1-1 0,0 0 0,0 1 0,0-1 0,1 0 0,-1-1 0,0 1 0,0 0 0,-1-1 0,1 0 0,-1 1 0,1-1 0,-1-1 0,0 1 0,0-1 0,0 1 0,-1 0 0,1-1 0,0-3 0,7-23 0,-5 21 0,-1 1 0,-1-1 0,0-1 0,0 0 0,1-17 0,-3 25 0,0 0 0,-1 0 0,1-1 0,0 1 0,-1 0 0,1 1 0,-1-1 0,0 0 0,0 0 0,1 0 0,-1 0 0,0 1 0,0-1 0,-1 0 0,1 1 0,0-1 0,-2 1 0,2-1 0,0 1 0,-1 0 0,1 0 0,-1-1 0,0 1 0,1 0 0,-1 1 0,0-1 0,0 0 0,0 0 0,0 1 0,1-1 0,-1 1 0,-4-1 0,4 1 0,0 0 0,0-1 0,0 0 0,0 0 0,0 0 0,0 0 0,-1-1 0,1 1 0,0 0 0,0 0 0,1-1 0,-1 1 0,0-1 0,1 1 0,-1-1 0,1 0 0,-1 0 0,1 0 0,0 0 0,0 0 0,0 0 0,0 0 0,0 0 0,0-3 0,-2-6 0,1-1 0,1 1 0,0 0 0,0-15 0,1 18 0,0 0 0,0-1 0,-1 0 0,0 1 0,-1-1 0,-4-12 0,-5 3 0,9 16 0,0 0 0,0-1 0,1 1 0,-1-1 0,1 0 0,-1 0 0,1 1 0,0-1 0,0 0 0,0 0 0,0 0 0,1-1 0,-1 1 0,1-5 0,0 7 0,1 1 0,0-1 0,0 0 0,0 0 0,0 0 0,0 1 0,0-1 0,0 1 0,0-1 0,0 1 0,0-1 0,1 1 0,-1-1 0,0 1 0,0 0 0,0 0 0,0 0 0,1 0 0,-1 0 0,0 0 0,0 0 0,0 0 0,1 0 0,0 0 0,-1 1 0,0-1 0,2 1 0,33 10 0,-29-8-105,0-1 0,0 0 0,0 0 0,0 1 0,1-2 0,0 0 0,-1-1 0,0 0 0,1 0 0,-1 0 0,0-1 0,9-3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D94CD-76A9-4C6D-BD6F-FBF036CFBA89}" type="datetimeFigureOut">
              <a:rPr lang="en-GB" smtClean="0"/>
              <a:t>09/11/2025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FA22-5A0A-4057-AAE3-ECC016E77C4E}" type="slidenum">
              <a:rPr lang="en-GB" smtClean="0"/>
              <a:t>‹N°›</a:t>
            </a:fld>
            <a:endParaRPr lang="en-GB"/>
          </a:p>
        </p:txBody>
      </p:sp>
    </p:spTree>
    <p:extLst>
      <p:ext uri="{BB962C8B-B14F-4D97-AF65-F5344CB8AC3E}">
        <p14:creationId xmlns:p14="http://schemas.microsoft.com/office/powerpoint/2010/main" val="93494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a:t>
            </a:fld>
            <a:endParaRPr lang="en-GB"/>
          </a:p>
        </p:txBody>
      </p:sp>
    </p:spTree>
    <p:extLst>
      <p:ext uri="{BB962C8B-B14F-4D97-AF65-F5344CB8AC3E}">
        <p14:creationId xmlns:p14="http://schemas.microsoft.com/office/powerpoint/2010/main" val="357435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12</a:t>
            </a:fld>
            <a:endParaRPr lang="en-GB"/>
          </a:p>
        </p:txBody>
      </p:sp>
    </p:spTree>
    <p:extLst>
      <p:ext uri="{BB962C8B-B14F-4D97-AF65-F5344CB8AC3E}">
        <p14:creationId xmlns:p14="http://schemas.microsoft.com/office/powerpoint/2010/main" val="409738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13</a:t>
            </a:fld>
            <a:endParaRPr lang="en-GB"/>
          </a:p>
        </p:txBody>
      </p:sp>
    </p:spTree>
    <p:extLst>
      <p:ext uri="{BB962C8B-B14F-4D97-AF65-F5344CB8AC3E}">
        <p14:creationId xmlns:p14="http://schemas.microsoft.com/office/powerpoint/2010/main" val="121930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14</a:t>
            </a:fld>
            <a:endParaRPr lang="en-GB"/>
          </a:p>
        </p:txBody>
      </p:sp>
    </p:spTree>
    <p:extLst>
      <p:ext uri="{BB962C8B-B14F-4D97-AF65-F5344CB8AC3E}">
        <p14:creationId xmlns:p14="http://schemas.microsoft.com/office/powerpoint/2010/main" val="378108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15</a:t>
            </a:fld>
            <a:endParaRPr lang="en-GB"/>
          </a:p>
        </p:txBody>
      </p:sp>
    </p:spTree>
    <p:extLst>
      <p:ext uri="{BB962C8B-B14F-4D97-AF65-F5344CB8AC3E}">
        <p14:creationId xmlns:p14="http://schemas.microsoft.com/office/powerpoint/2010/main" val="86075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5096-D0BA-72B4-53AE-0A11B51E88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0F7487-F2C1-F98F-75CE-9FAFE1BED7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CE1FC3-4A09-63C3-5084-103921A7F9A3}"/>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37A422CB-7760-3D58-B8A4-4952D059F388}"/>
              </a:ext>
            </a:extLst>
          </p:cNvPr>
          <p:cNvSpPr>
            <a:spLocks noGrp="1"/>
          </p:cNvSpPr>
          <p:nvPr>
            <p:ph type="sldNum" sz="quarter" idx="5"/>
          </p:nvPr>
        </p:nvSpPr>
        <p:spPr/>
        <p:txBody>
          <a:bodyPr/>
          <a:lstStyle/>
          <a:p>
            <a:fld id="{1159FA22-5A0A-4057-AAE3-ECC016E77C4E}" type="slidenum">
              <a:rPr lang="en-GB" smtClean="0"/>
              <a:t>17</a:t>
            </a:fld>
            <a:endParaRPr lang="en-GB"/>
          </a:p>
        </p:txBody>
      </p:sp>
    </p:spTree>
    <p:extLst>
      <p:ext uri="{BB962C8B-B14F-4D97-AF65-F5344CB8AC3E}">
        <p14:creationId xmlns:p14="http://schemas.microsoft.com/office/powerpoint/2010/main" val="1657041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26EC-A17C-05D0-AA91-F43DF098DA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2E3E5E-B45C-08D7-492B-3E26CA3D4B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C1526C-8D0B-3301-0093-0E1F312D89AC}"/>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FB193DE5-0BE5-E124-F647-48FB0922A1F0}"/>
              </a:ext>
            </a:extLst>
          </p:cNvPr>
          <p:cNvSpPr>
            <a:spLocks noGrp="1"/>
          </p:cNvSpPr>
          <p:nvPr>
            <p:ph type="sldNum" sz="quarter" idx="5"/>
          </p:nvPr>
        </p:nvSpPr>
        <p:spPr/>
        <p:txBody>
          <a:bodyPr/>
          <a:lstStyle/>
          <a:p>
            <a:fld id="{1159FA22-5A0A-4057-AAE3-ECC016E77C4E}" type="slidenum">
              <a:rPr lang="en-GB" smtClean="0"/>
              <a:t>19</a:t>
            </a:fld>
            <a:endParaRPr lang="en-GB"/>
          </a:p>
        </p:txBody>
      </p:sp>
    </p:spTree>
    <p:extLst>
      <p:ext uri="{BB962C8B-B14F-4D97-AF65-F5344CB8AC3E}">
        <p14:creationId xmlns:p14="http://schemas.microsoft.com/office/powerpoint/2010/main" val="119895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20</a:t>
            </a:fld>
            <a:endParaRPr lang="en-GB"/>
          </a:p>
        </p:txBody>
      </p:sp>
    </p:spTree>
    <p:extLst>
      <p:ext uri="{BB962C8B-B14F-4D97-AF65-F5344CB8AC3E}">
        <p14:creationId xmlns:p14="http://schemas.microsoft.com/office/powerpoint/2010/main" val="132633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21</a:t>
            </a:fld>
            <a:endParaRPr lang="en-GB"/>
          </a:p>
        </p:txBody>
      </p:sp>
    </p:spTree>
    <p:extLst>
      <p:ext uri="{BB962C8B-B14F-4D97-AF65-F5344CB8AC3E}">
        <p14:creationId xmlns:p14="http://schemas.microsoft.com/office/powerpoint/2010/main" val="197749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24</a:t>
            </a:fld>
            <a:endParaRPr lang="en-GB"/>
          </a:p>
        </p:txBody>
      </p:sp>
    </p:spTree>
    <p:extLst>
      <p:ext uri="{BB962C8B-B14F-4D97-AF65-F5344CB8AC3E}">
        <p14:creationId xmlns:p14="http://schemas.microsoft.com/office/powerpoint/2010/main" val="3775171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Samy : Refaire diagramme sans chiffre</a:t>
            </a:r>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25</a:t>
            </a:fld>
            <a:endParaRPr lang="en-GB"/>
          </a:p>
        </p:txBody>
      </p:sp>
    </p:spTree>
    <p:extLst>
      <p:ext uri="{BB962C8B-B14F-4D97-AF65-F5344CB8AC3E}">
        <p14:creationId xmlns:p14="http://schemas.microsoft.com/office/powerpoint/2010/main" val="322245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2</a:t>
            </a:fld>
            <a:endParaRPr lang="en-GB"/>
          </a:p>
        </p:txBody>
      </p:sp>
    </p:spTree>
    <p:extLst>
      <p:ext uri="{BB962C8B-B14F-4D97-AF65-F5344CB8AC3E}">
        <p14:creationId xmlns:p14="http://schemas.microsoft.com/office/powerpoint/2010/main" val="322684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88F16FE-508D-8145-83B2-09397832312C}" type="slidenum">
              <a:rPr lang="en-BE" smtClean="0"/>
              <a:t>27</a:t>
            </a:fld>
            <a:endParaRPr lang="en-BE"/>
          </a:p>
        </p:txBody>
      </p:sp>
    </p:spTree>
    <p:extLst>
      <p:ext uri="{BB962C8B-B14F-4D97-AF65-F5344CB8AC3E}">
        <p14:creationId xmlns:p14="http://schemas.microsoft.com/office/powerpoint/2010/main" val="308884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32</a:t>
            </a:fld>
            <a:endParaRPr lang="en-GB"/>
          </a:p>
        </p:txBody>
      </p:sp>
    </p:spTree>
    <p:extLst>
      <p:ext uri="{BB962C8B-B14F-4D97-AF65-F5344CB8AC3E}">
        <p14:creationId xmlns:p14="http://schemas.microsoft.com/office/powerpoint/2010/main" val="2346852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33</a:t>
            </a:fld>
            <a:endParaRPr lang="en-GB"/>
          </a:p>
        </p:txBody>
      </p:sp>
    </p:spTree>
    <p:extLst>
      <p:ext uri="{BB962C8B-B14F-4D97-AF65-F5344CB8AC3E}">
        <p14:creationId xmlns:p14="http://schemas.microsoft.com/office/powerpoint/2010/main" val="771430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E563-58DA-9433-24FF-174E68D8A0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D28B8E-96C1-49F0-AE9C-2A13D5EC65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079CB9-8E21-42D1-17C5-11EB5532374D}"/>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5B1BF7C8-CEB4-118B-40FD-7E36C5746F48}"/>
              </a:ext>
            </a:extLst>
          </p:cNvPr>
          <p:cNvSpPr>
            <a:spLocks noGrp="1"/>
          </p:cNvSpPr>
          <p:nvPr>
            <p:ph type="sldNum" sz="quarter" idx="5"/>
          </p:nvPr>
        </p:nvSpPr>
        <p:spPr/>
        <p:txBody>
          <a:bodyPr/>
          <a:lstStyle/>
          <a:p>
            <a:fld id="{1159FA22-5A0A-4057-AAE3-ECC016E77C4E}" type="slidenum">
              <a:rPr lang="en-GB" smtClean="0"/>
              <a:t>34</a:t>
            </a:fld>
            <a:endParaRPr lang="en-GB"/>
          </a:p>
        </p:txBody>
      </p:sp>
    </p:spTree>
    <p:extLst>
      <p:ext uri="{BB962C8B-B14F-4D97-AF65-F5344CB8AC3E}">
        <p14:creationId xmlns:p14="http://schemas.microsoft.com/office/powerpoint/2010/main" val="4078172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35</a:t>
            </a:fld>
            <a:endParaRPr lang="en-GB"/>
          </a:p>
        </p:txBody>
      </p:sp>
    </p:spTree>
    <p:extLst>
      <p:ext uri="{BB962C8B-B14F-4D97-AF65-F5344CB8AC3E}">
        <p14:creationId xmlns:p14="http://schemas.microsoft.com/office/powerpoint/2010/main" val="113634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fr-FR"/>
          </a:p>
        </p:txBody>
      </p:sp>
      <p:sp>
        <p:nvSpPr>
          <p:cNvPr id="4" name="Slide Number Placeholder 3"/>
          <p:cNvSpPr>
            <a:spLocks noGrp="1"/>
          </p:cNvSpPr>
          <p:nvPr>
            <p:ph type="sldNum" sz="quarter" idx="5"/>
          </p:nvPr>
        </p:nvSpPr>
        <p:spPr/>
        <p:txBody>
          <a:bodyPr/>
          <a:lstStyle/>
          <a:p>
            <a:fld id="{1159FA22-5A0A-4057-AAE3-ECC016E77C4E}" type="slidenum">
              <a:rPr lang="en-GB" smtClean="0"/>
              <a:t>38</a:t>
            </a:fld>
            <a:endParaRPr lang="en-GB"/>
          </a:p>
        </p:txBody>
      </p:sp>
    </p:spTree>
    <p:extLst>
      <p:ext uri="{BB962C8B-B14F-4D97-AF65-F5344CB8AC3E}">
        <p14:creationId xmlns:p14="http://schemas.microsoft.com/office/powerpoint/2010/main" val="3272084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1159FA22-5A0A-4057-AAE3-ECC016E77C4E}" type="slidenum">
              <a:rPr lang="en-GB" smtClean="0"/>
              <a:t>41</a:t>
            </a:fld>
            <a:endParaRPr lang="en-GB"/>
          </a:p>
        </p:txBody>
      </p:sp>
    </p:spTree>
    <p:extLst>
      <p:ext uri="{BB962C8B-B14F-4D97-AF65-F5344CB8AC3E}">
        <p14:creationId xmlns:p14="http://schemas.microsoft.com/office/powerpoint/2010/main" val="471491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6D56-7550-BB89-3CF8-AA481B9D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5CDC4-13F9-5428-E457-EFB00AF5A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AE2DC-F7A9-1B74-AD4A-EF6420A431FA}"/>
              </a:ext>
            </a:extLst>
          </p:cNvPr>
          <p:cNvSpPr>
            <a:spLocks noGrp="1"/>
          </p:cNvSpPr>
          <p:nvPr>
            <p:ph type="body" idx="1"/>
          </p:nvPr>
        </p:nvSpPr>
        <p:spPr/>
        <p:txBody>
          <a:bodyPr/>
          <a:lstStyle/>
          <a:p>
            <a:endParaRPr lang="fr-FR"/>
          </a:p>
        </p:txBody>
      </p:sp>
      <p:sp>
        <p:nvSpPr>
          <p:cNvPr id="4" name="Slide Number Placeholder 3">
            <a:extLst>
              <a:ext uri="{FF2B5EF4-FFF2-40B4-BE49-F238E27FC236}">
                <a16:creationId xmlns:a16="http://schemas.microsoft.com/office/drawing/2014/main" id="{40F6EE71-7243-B696-80F5-CD7D2A82C23F}"/>
              </a:ext>
            </a:extLst>
          </p:cNvPr>
          <p:cNvSpPr>
            <a:spLocks noGrp="1"/>
          </p:cNvSpPr>
          <p:nvPr>
            <p:ph type="sldNum" sz="quarter" idx="5"/>
          </p:nvPr>
        </p:nvSpPr>
        <p:spPr/>
        <p:txBody>
          <a:bodyPr/>
          <a:lstStyle/>
          <a:p>
            <a:fld id="{1159FA22-5A0A-4057-AAE3-ECC016E77C4E}" type="slidenum">
              <a:rPr lang="en-GB" smtClean="0"/>
              <a:t>42</a:t>
            </a:fld>
            <a:endParaRPr lang="en-GB"/>
          </a:p>
        </p:txBody>
      </p:sp>
    </p:spTree>
    <p:extLst>
      <p:ext uri="{BB962C8B-B14F-4D97-AF65-F5344CB8AC3E}">
        <p14:creationId xmlns:p14="http://schemas.microsoft.com/office/powerpoint/2010/main" val="2317394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D2C2-74C8-94E3-5103-B629CBCD8E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F71F85-4CC8-11BC-191B-FCF2910BEE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3AAEA7-B87C-FA3E-0A87-4C8515B5B2CA}"/>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7C288F45-D17B-542A-7933-B2105D57A5C2}"/>
              </a:ext>
            </a:extLst>
          </p:cNvPr>
          <p:cNvSpPr>
            <a:spLocks noGrp="1"/>
          </p:cNvSpPr>
          <p:nvPr>
            <p:ph type="sldNum" sz="quarter" idx="5"/>
          </p:nvPr>
        </p:nvSpPr>
        <p:spPr/>
        <p:txBody>
          <a:bodyPr/>
          <a:lstStyle/>
          <a:p>
            <a:fld id="{1159FA22-5A0A-4057-AAE3-ECC016E77C4E}" type="slidenum">
              <a:rPr lang="en-GB" smtClean="0"/>
              <a:t>46</a:t>
            </a:fld>
            <a:endParaRPr lang="en-GB"/>
          </a:p>
        </p:txBody>
      </p:sp>
    </p:spTree>
    <p:extLst>
      <p:ext uri="{BB962C8B-B14F-4D97-AF65-F5344CB8AC3E}">
        <p14:creationId xmlns:p14="http://schemas.microsoft.com/office/powerpoint/2010/main" val="184651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47</a:t>
            </a:fld>
            <a:endParaRPr lang="en-GB"/>
          </a:p>
        </p:txBody>
      </p:sp>
    </p:spTree>
    <p:extLst>
      <p:ext uri="{BB962C8B-B14F-4D97-AF65-F5344CB8AC3E}">
        <p14:creationId xmlns:p14="http://schemas.microsoft.com/office/powerpoint/2010/main" val="534495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4</a:t>
            </a:fld>
            <a:endParaRPr lang="en-GB"/>
          </a:p>
        </p:txBody>
      </p:sp>
    </p:spTree>
    <p:extLst>
      <p:ext uri="{BB962C8B-B14F-4D97-AF65-F5344CB8AC3E}">
        <p14:creationId xmlns:p14="http://schemas.microsoft.com/office/powerpoint/2010/main" val="1721607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5FCB-9955-BA7C-AF6C-629A8ADEF0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6C1CE6-6C7F-35E2-3248-07C4ACF560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AEE2E3-41EB-D0AC-FFD7-721753A74027}"/>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809A201C-DCC2-9C53-F823-841892645588}"/>
              </a:ext>
            </a:extLst>
          </p:cNvPr>
          <p:cNvSpPr>
            <a:spLocks noGrp="1"/>
          </p:cNvSpPr>
          <p:nvPr>
            <p:ph type="sldNum" sz="quarter" idx="5"/>
          </p:nvPr>
        </p:nvSpPr>
        <p:spPr/>
        <p:txBody>
          <a:bodyPr/>
          <a:lstStyle/>
          <a:p>
            <a:fld id="{1159FA22-5A0A-4057-AAE3-ECC016E77C4E}" type="slidenum">
              <a:rPr lang="en-GB" smtClean="0"/>
              <a:t>48</a:t>
            </a:fld>
            <a:endParaRPr lang="en-GB"/>
          </a:p>
        </p:txBody>
      </p:sp>
    </p:spTree>
    <p:extLst>
      <p:ext uri="{BB962C8B-B14F-4D97-AF65-F5344CB8AC3E}">
        <p14:creationId xmlns:p14="http://schemas.microsoft.com/office/powerpoint/2010/main" val="51053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255D-ED55-F234-3A67-F699E57EDC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88BD63-78C0-478E-0916-7AAAC050B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5E83C7-257B-09E0-F8E4-96418ECD13F6}"/>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50E6460F-996B-DFDD-6D43-52523E9BF01F}"/>
              </a:ext>
            </a:extLst>
          </p:cNvPr>
          <p:cNvSpPr>
            <a:spLocks noGrp="1"/>
          </p:cNvSpPr>
          <p:nvPr>
            <p:ph type="sldNum" sz="quarter" idx="5"/>
          </p:nvPr>
        </p:nvSpPr>
        <p:spPr/>
        <p:txBody>
          <a:bodyPr/>
          <a:lstStyle/>
          <a:p>
            <a:fld id="{1159FA22-5A0A-4057-AAE3-ECC016E77C4E}" type="slidenum">
              <a:rPr lang="en-GB" smtClean="0"/>
              <a:t>49</a:t>
            </a:fld>
            <a:endParaRPr lang="en-GB"/>
          </a:p>
        </p:txBody>
      </p:sp>
    </p:spTree>
    <p:extLst>
      <p:ext uri="{BB962C8B-B14F-4D97-AF65-F5344CB8AC3E}">
        <p14:creationId xmlns:p14="http://schemas.microsoft.com/office/powerpoint/2010/main" val="684523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54</a:t>
            </a:fld>
            <a:endParaRPr lang="en-GB"/>
          </a:p>
        </p:txBody>
      </p:sp>
    </p:spTree>
    <p:extLst>
      <p:ext uri="{BB962C8B-B14F-4D97-AF65-F5344CB8AC3E}">
        <p14:creationId xmlns:p14="http://schemas.microsoft.com/office/powerpoint/2010/main" val="18943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5</a:t>
            </a:fld>
            <a:endParaRPr lang="en-GB"/>
          </a:p>
        </p:txBody>
      </p:sp>
    </p:spTree>
    <p:extLst>
      <p:ext uri="{BB962C8B-B14F-4D97-AF65-F5344CB8AC3E}">
        <p14:creationId xmlns:p14="http://schemas.microsoft.com/office/powerpoint/2010/main" val="56402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6</a:t>
            </a:fld>
            <a:endParaRPr lang="en-GB"/>
          </a:p>
        </p:txBody>
      </p:sp>
    </p:spTree>
    <p:extLst>
      <p:ext uri="{BB962C8B-B14F-4D97-AF65-F5344CB8AC3E}">
        <p14:creationId xmlns:p14="http://schemas.microsoft.com/office/powerpoint/2010/main" val="325122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7</a:t>
            </a:fld>
            <a:endParaRPr lang="en-GB"/>
          </a:p>
        </p:txBody>
      </p:sp>
    </p:spTree>
    <p:extLst>
      <p:ext uri="{BB962C8B-B14F-4D97-AF65-F5344CB8AC3E}">
        <p14:creationId xmlns:p14="http://schemas.microsoft.com/office/powerpoint/2010/main" val="199950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448D-2D1E-65F8-EB60-1A9E3CF62D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C21003-2A0A-C2A2-8512-590A7A5EF8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748635-6BF3-AEC5-5A2B-665FC0C89112}"/>
              </a:ext>
            </a:extLst>
          </p:cNvPr>
          <p:cNvSpPr>
            <a:spLocks noGrp="1"/>
          </p:cNvSpPr>
          <p:nvPr>
            <p:ph type="body" idx="1"/>
          </p:nvPr>
        </p:nvSpPr>
        <p:spPr/>
        <p:txBody>
          <a:bodyPr/>
          <a:lstStyle/>
          <a:p>
            <a:endParaRPr lang="en-GB" b="0"/>
          </a:p>
        </p:txBody>
      </p:sp>
      <p:sp>
        <p:nvSpPr>
          <p:cNvPr id="4" name="Espace réservé du numéro de diapositive 3">
            <a:extLst>
              <a:ext uri="{FF2B5EF4-FFF2-40B4-BE49-F238E27FC236}">
                <a16:creationId xmlns:a16="http://schemas.microsoft.com/office/drawing/2014/main" id="{F2D07A4F-132F-5091-19E4-17F802DEB4A9}"/>
              </a:ext>
            </a:extLst>
          </p:cNvPr>
          <p:cNvSpPr>
            <a:spLocks noGrp="1"/>
          </p:cNvSpPr>
          <p:nvPr>
            <p:ph type="sldNum" sz="quarter" idx="5"/>
          </p:nvPr>
        </p:nvSpPr>
        <p:spPr/>
        <p:txBody>
          <a:bodyPr/>
          <a:lstStyle/>
          <a:p>
            <a:fld id="{1159FA22-5A0A-4057-AAE3-ECC016E77C4E}" type="slidenum">
              <a:rPr lang="en-GB" smtClean="0"/>
              <a:t>8</a:t>
            </a:fld>
            <a:endParaRPr lang="en-GB"/>
          </a:p>
        </p:txBody>
      </p:sp>
    </p:spTree>
    <p:extLst>
      <p:ext uri="{BB962C8B-B14F-4D97-AF65-F5344CB8AC3E}">
        <p14:creationId xmlns:p14="http://schemas.microsoft.com/office/powerpoint/2010/main" val="74141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9</a:t>
            </a:fld>
            <a:endParaRPr lang="en-GB"/>
          </a:p>
        </p:txBody>
      </p:sp>
    </p:spTree>
    <p:extLst>
      <p:ext uri="{BB962C8B-B14F-4D97-AF65-F5344CB8AC3E}">
        <p14:creationId xmlns:p14="http://schemas.microsoft.com/office/powerpoint/2010/main" val="42308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1159FA22-5A0A-4057-AAE3-ECC016E77C4E}" type="slidenum">
              <a:rPr lang="en-GB" smtClean="0"/>
              <a:t>10</a:t>
            </a:fld>
            <a:endParaRPr lang="en-GB"/>
          </a:p>
        </p:txBody>
      </p:sp>
    </p:spTree>
    <p:extLst>
      <p:ext uri="{BB962C8B-B14F-4D97-AF65-F5344CB8AC3E}">
        <p14:creationId xmlns:p14="http://schemas.microsoft.com/office/powerpoint/2010/main" val="318693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E2A9C-3538-C5A5-86B1-A44084BF3B2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3B1DFE61-85AE-46C4-F56B-5E11B2DD95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71BC63F2-C453-5B6A-6EC1-7E5EF1B73D01}"/>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686FAF22-B493-151D-6C30-0B1878B1E80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EF9C2B2-710C-9A73-9E1A-5DEA682D1EC7}"/>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110230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C5AE7E-2DFE-6213-81B8-7108ECE005B9}"/>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4A7B0D2C-226F-4949-7EEC-C28D74F9D3C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2D4FA7A-49E1-E6C1-0176-A0AEE5EDD4DC}"/>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ACEDDBCE-DB7E-AAD8-E733-FFB50C0092A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6B889BC-2CE5-E808-A727-D11237EF5496}"/>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68848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4390DFC-95FD-4793-1287-5B6EB19470EE}"/>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BC1F7C3E-1634-3D9E-5A73-995686C644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91E4455F-4FBF-670C-F690-30B37DE7C0E0}"/>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8AA32334-ACA0-079E-5849-001E87E70CF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C87EBF6-5B53-9F87-A101-B0BFE137A0F2}"/>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82544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1" name="Titre 10">
            <a:extLst>
              <a:ext uri="{FF2B5EF4-FFF2-40B4-BE49-F238E27FC236}">
                <a16:creationId xmlns:a16="http://schemas.microsoft.com/office/drawing/2014/main" id="{63841CD3-239C-37BA-F580-4B132ECC6E32}"/>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356204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82431-52C9-2A22-4848-FC34F93458A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40FB19EA-9A3E-9E24-8368-1C720DD22A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949A219-0E62-0F38-B460-351720B29DF7}"/>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D836CC2D-9E13-D5C7-6859-8DE90DC63F65}"/>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96A2B43-B896-5CD0-C429-E557C3F76353}"/>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54643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8230E-8F95-F370-C377-F828AF05439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98B44CB2-67D3-7557-E28F-B4B6DBE6FC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974A77-960A-339C-BD8E-1347B593694C}"/>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F36B8F3F-99DC-0F1D-2D8C-28E340746B14}"/>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DA605BAF-D5D0-1F9C-FE75-B29A0D105FCD}"/>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63108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39EEA-7E3E-45A1-895E-19D36B9F648E}"/>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BF3659F-0B53-A81A-0AD7-807A1D75DF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9B43A0A2-1446-A2F4-0E8E-DD165E6600C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4E057E9B-AEBC-7FB2-426B-9C65EEC1D1D7}"/>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6" name="Espace réservé du pied de page 5">
            <a:extLst>
              <a:ext uri="{FF2B5EF4-FFF2-40B4-BE49-F238E27FC236}">
                <a16:creationId xmlns:a16="http://schemas.microsoft.com/office/drawing/2014/main" id="{03C638E8-2A0C-29E4-6F50-20136AF3D572}"/>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53F294E9-3918-EC32-1056-02D17B7B657B}"/>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99742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6E55C-64D6-7CDC-5BFD-E64EA88C2842}"/>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FC5488A-7C77-5A69-FD70-70E0B1B3A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8CA53AA-EDB4-8C27-752A-7F51CA24729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E97164EA-BEFD-FFF7-BFF9-5C14855D4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44F769-92D2-B42F-1474-80C286C83C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2000B261-B166-B81E-3A2B-34E9110135C0}"/>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8" name="Espace réservé du pied de page 7">
            <a:extLst>
              <a:ext uri="{FF2B5EF4-FFF2-40B4-BE49-F238E27FC236}">
                <a16:creationId xmlns:a16="http://schemas.microsoft.com/office/drawing/2014/main" id="{F15D6D5B-C9B4-5DE0-5133-5E1B4B32B0D6}"/>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0A75E507-A079-61A8-E49A-D5C6EE7E9224}"/>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31058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127DC-414D-982F-D7D6-1F9C88E367C0}"/>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BEEDA701-E2F8-E482-0C21-5CCAF8F9EE13}"/>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4" name="Espace réservé du pied de page 3">
            <a:extLst>
              <a:ext uri="{FF2B5EF4-FFF2-40B4-BE49-F238E27FC236}">
                <a16:creationId xmlns:a16="http://schemas.microsoft.com/office/drawing/2014/main" id="{AA547BD4-FFF9-61C9-1457-49D6C90B7DC8}"/>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A9CE1DC2-0E4B-8A7E-D7B6-E5DFCD2708F6}"/>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53811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4C0F368-A28E-77F1-BAEC-7DC96A7A8517}"/>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3" name="Espace réservé du pied de page 2">
            <a:extLst>
              <a:ext uri="{FF2B5EF4-FFF2-40B4-BE49-F238E27FC236}">
                <a16:creationId xmlns:a16="http://schemas.microsoft.com/office/drawing/2014/main" id="{3734632E-B959-4D54-402D-66D0413F1451}"/>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46F9190E-C3A5-8A32-6A52-CAB06CF80357}"/>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34527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0B518-1CF5-10EB-B5CA-5211959FCD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6E777BCE-4481-9FBD-509B-8C4997D93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9F94AE2C-367E-9EA1-4302-F114617E8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F3501D0-3636-4733-5985-CD1D1BFAD603}"/>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6" name="Espace réservé du pied de page 5">
            <a:extLst>
              <a:ext uri="{FF2B5EF4-FFF2-40B4-BE49-F238E27FC236}">
                <a16:creationId xmlns:a16="http://schemas.microsoft.com/office/drawing/2014/main" id="{AA293DA6-E6F5-3A85-999C-623428BBED43}"/>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DAC6F978-8D81-2B3D-7F35-6197ADD0D35E}"/>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2895359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32A8D-E7AA-6969-B679-6F77FFF6A0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1D6A9287-B476-31C7-9811-A9713AF9EB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967DCE3D-000F-B6D2-D974-0BD5AE690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59C2F7-B95B-4CD9-1ABC-5A254B42A441}"/>
              </a:ext>
            </a:extLst>
          </p:cNvPr>
          <p:cNvSpPr>
            <a:spLocks noGrp="1"/>
          </p:cNvSpPr>
          <p:nvPr>
            <p:ph type="dt" sz="half" idx="10"/>
          </p:nvPr>
        </p:nvSpPr>
        <p:spPr/>
        <p:txBody>
          <a:bodyPr/>
          <a:lstStyle/>
          <a:p>
            <a:fld id="{385E0CD6-67A5-41B7-BDA8-64D5B8354C3C}" type="datetimeFigureOut">
              <a:rPr lang="en-GB" smtClean="0"/>
              <a:t>09/11/2025</a:t>
            </a:fld>
            <a:endParaRPr lang="en-GB"/>
          </a:p>
        </p:txBody>
      </p:sp>
      <p:sp>
        <p:nvSpPr>
          <p:cNvPr id="6" name="Espace réservé du pied de page 5">
            <a:extLst>
              <a:ext uri="{FF2B5EF4-FFF2-40B4-BE49-F238E27FC236}">
                <a16:creationId xmlns:a16="http://schemas.microsoft.com/office/drawing/2014/main" id="{DB8B484D-3E1A-967C-C011-26F8897064F0}"/>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11CEE984-8D51-72F4-4417-625E7A46D924}"/>
              </a:ext>
            </a:extLst>
          </p:cNvPr>
          <p:cNvSpPr>
            <a:spLocks noGrp="1"/>
          </p:cNvSpPr>
          <p:nvPr>
            <p:ph type="sldNum" sz="quarter" idx="12"/>
          </p:nvPr>
        </p:nvSpPr>
        <p:spPr/>
        <p:txBody>
          <a:bodyPr/>
          <a:lstStyle/>
          <a:p>
            <a:fld id="{51DB2332-70CD-4F2E-9C84-6E37A7A36667}" type="slidenum">
              <a:rPr lang="en-GB" smtClean="0"/>
              <a:t>‹N°›</a:t>
            </a:fld>
            <a:endParaRPr lang="en-GB"/>
          </a:p>
        </p:txBody>
      </p:sp>
    </p:spTree>
    <p:extLst>
      <p:ext uri="{BB962C8B-B14F-4D97-AF65-F5344CB8AC3E}">
        <p14:creationId xmlns:p14="http://schemas.microsoft.com/office/powerpoint/2010/main" val="400424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76CD7A-92BF-3BE7-0C48-12D5BFEFB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FD173725-9107-5080-327C-2B13FC18F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BF88225-5AFB-1ED1-E2BB-72590D2B7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5E0CD6-67A5-41B7-BDA8-64D5B8354C3C}" type="datetimeFigureOut">
              <a:rPr lang="en-GB" smtClean="0"/>
              <a:t>09/11/2025</a:t>
            </a:fld>
            <a:endParaRPr lang="en-GB"/>
          </a:p>
        </p:txBody>
      </p:sp>
      <p:sp>
        <p:nvSpPr>
          <p:cNvPr id="5" name="Espace réservé du pied de page 4">
            <a:extLst>
              <a:ext uri="{FF2B5EF4-FFF2-40B4-BE49-F238E27FC236}">
                <a16:creationId xmlns:a16="http://schemas.microsoft.com/office/drawing/2014/main" id="{9327F14A-7200-C7E5-4308-8CAC761D7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838327DE-203C-7B81-A0D5-F44B113A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B2332-70CD-4F2E-9C84-6E37A7A36667}" type="slidenum">
              <a:rPr lang="en-GB" smtClean="0"/>
              <a:t>‹N°›</a:t>
            </a:fld>
            <a:endParaRPr lang="en-GB"/>
          </a:p>
        </p:txBody>
      </p:sp>
    </p:spTree>
    <p:extLst>
      <p:ext uri="{BB962C8B-B14F-4D97-AF65-F5344CB8AC3E}">
        <p14:creationId xmlns:p14="http://schemas.microsoft.com/office/powerpoint/2010/main" val="173466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nativesolar.com/whats-happening-with-the-cost-of-solar-and-battery-storage-in-2025/" TargetMode="External"/><Relationship Id="rId5" Type="http://schemas.openxmlformats.org/officeDocument/2006/relationships/hyperlink" Target="https://about.bnef.com/blog/lithium-ion-battery-pack-prices-see-largest-drop-since-2017-falling-to-115-per-kilowatt-hour-bloombergnef/"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dl.handle.net/2268/33173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customXml" Target="../ink/ink1.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heconversation.com/why-onshore-wind-isnt-as-cheap-as-it-should-be-in-the-uk-43560"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dl.handle.net/2268/309761"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oi.org/10.1088/1742-6596/2362/1/01203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orbi.uliege.be/handle/2268/327232" TargetMode="External"/><Relationship Id="rId4" Type="http://schemas.openxmlformats.org/officeDocument/2006/relationships/hyperlink" Target="https://hdl.handle.net/2268/32723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lesoir.be/440230/article/2022-05-05/40-de-luranium-utilise-dans-les-centrales-nucleaires-belges-est-lie-la-russie"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nature.com/articles/s41893-025-01567-z#citea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hdl.handle.net/2268/309761" TargetMode="External"/><Relationship Id="rId2" Type="http://schemas.openxmlformats.org/officeDocument/2006/relationships/hyperlink" Target="https://hdl.handle.net/2268/331735"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hdl.handle.net/2268/331891"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hdl.handle.net/2268/32723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damien-ernst.be/teaching/genv0002-1-sustainable-energy/"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hyperlink" Target="https://damien-ernst.be/teaching/genv0002-1-sustainable-ener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eurasiareview.com/23042025-how-will-start-up-timing-of-new-us-lng-export-facilities-affect-forecasts-analysi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ei.edu/publications/qatars-lng-expansion-plans-and-issue-market-oversupply?u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1016/j.egyr.2023.12.0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42F43958-739F-8D4A-8EE7-9F04A59960A7}"/>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0" y="0"/>
            <a:ext cx="1223107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03A94363-1B2E-55AE-6DCE-8648C02BDC65}"/>
              </a:ext>
            </a:extLst>
          </p:cNvPr>
          <p:cNvGrpSpPr/>
          <p:nvPr/>
        </p:nvGrpSpPr>
        <p:grpSpPr>
          <a:xfrm>
            <a:off x="9618507" y="5264504"/>
            <a:ext cx="953465" cy="1228976"/>
            <a:chOff x="1187450" y="4443481"/>
            <a:chExt cx="1587500" cy="2046220"/>
          </a:xfrm>
        </p:grpSpPr>
        <p:sp>
          <p:nvSpPr>
            <p:cNvPr id="14" name="Rectangle : coins arrondis 13">
              <a:extLst>
                <a:ext uri="{FF2B5EF4-FFF2-40B4-BE49-F238E27FC236}">
                  <a16:creationId xmlns:a16="http://schemas.microsoft.com/office/drawing/2014/main" id="{C5469296-83CE-51C7-8D91-02BDBFCD3D9C}"/>
                </a:ext>
              </a:extLst>
            </p:cNvPr>
            <p:cNvSpPr/>
            <p:nvPr/>
          </p:nvSpPr>
          <p:spPr>
            <a:xfrm>
              <a:off x="1187450" y="4443481"/>
              <a:ext cx="1587500" cy="2046220"/>
            </a:xfrm>
            <a:prstGeom prst="roundRect">
              <a:avLst>
                <a:gd name="adj" fmla="val 32284"/>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30" name="Picture 6" descr="University of Liège - BridgET">
              <a:extLst>
                <a:ext uri="{FF2B5EF4-FFF2-40B4-BE49-F238E27FC236}">
                  <a16:creationId xmlns:a16="http://schemas.microsoft.com/office/drawing/2014/main" id="{336EC6DC-9C2A-2E0B-97B5-76AE403CC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86" r="16563"/>
            <a:stretch>
              <a:fillRect/>
            </a:stretch>
          </p:blipFill>
          <p:spPr bwMode="auto">
            <a:xfrm>
              <a:off x="1441270" y="4619866"/>
              <a:ext cx="1079859" cy="1629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B0DC2F8E-96C8-23FF-68B8-608CD7EF1646}"/>
              </a:ext>
            </a:extLst>
          </p:cNvPr>
          <p:cNvGrpSpPr/>
          <p:nvPr/>
        </p:nvGrpSpPr>
        <p:grpSpPr>
          <a:xfrm>
            <a:off x="10902503" y="5264503"/>
            <a:ext cx="953466" cy="1228977"/>
            <a:chOff x="10344150" y="4724400"/>
            <a:chExt cx="1399464" cy="1803850"/>
          </a:xfrm>
        </p:grpSpPr>
        <p:sp>
          <p:nvSpPr>
            <p:cNvPr id="16" name="Rectangle : coins arrondis 15">
              <a:extLst>
                <a:ext uri="{FF2B5EF4-FFF2-40B4-BE49-F238E27FC236}">
                  <a16:creationId xmlns:a16="http://schemas.microsoft.com/office/drawing/2014/main" id="{72626AC3-7529-4ADC-1527-12BAE9D08318}"/>
                </a:ext>
              </a:extLst>
            </p:cNvPr>
            <p:cNvSpPr/>
            <p:nvPr/>
          </p:nvSpPr>
          <p:spPr>
            <a:xfrm>
              <a:off x="10344150" y="4724400"/>
              <a:ext cx="1399464" cy="1803850"/>
            </a:xfrm>
            <a:prstGeom prst="roundRect">
              <a:avLst>
                <a:gd name="adj" fmla="val 32284"/>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28" name="Picture 4" descr="verviers-logo-2016 - LOGONEWS">
              <a:extLst>
                <a:ext uri="{FF2B5EF4-FFF2-40B4-BE49-F238E27FC236}">
                  <a16:creationId xmlns:a16="http://schemas.microsoft.com/office/drawing/2014/main" id="{835B9BAF-6D75-467E-73A0-E9120A7B9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3278" y="5071222"/>
              <a:ext cx="966873" cy="11161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e 21">
            <a:extLst>
              <a:ext uri="{FF2B5EF4-FFF2-40B4-BE49-F238E27FC236}">
                <a16:creationId xmlns:a16="http://schemas.microsoft.com/office/drawing/2014/main" id="{4BD03894-B237-9502-7886-34914E428962}"/>
              </a:ext>
            </a:extLst>
          </p:cNvPr>
          <p:cNvGrpSpPr/>
          <p:nvPr/>
        </p:nvGrpSpPr>
        <p:grpSpPr>
          <a:xfrm>
            <a:off x="270586" y="5323890"/>
            <a:ext cx="3277488" cy="1210935"/>
            <a:chOff x="328232" y="5077797"/>
            <a:chExt cx="3277488" cy="1210935"/>
          </a:xfrm>
        </p:grpSpPr>
        <p:sp>
          <p:nvSpPr>
            <p:cNvPr id="19" name="Rectangle : coins arrondis 18">
              <a:extLst>
                <a:ext uri="{FF2B5EF4-FFF2-40B4-BE49-F238E27FC236}">
                  <a16:creationId xmlns:a16="http://schemas.microsoft.com/office/drawing/2014/main" id="{1C911941-4FB0-E546-7052-3211805A785B}"/>
                </a:ext>
              </a:extLst>
            </p:cNvPr>
            <p:cNvSpPr/>
            <p:nvPr/>
          </p:nvSpPr>
          <p:spPr>
            <a:xfrm>
              <a:off x="365836" y="5077797"/>
              <a:ext cx="3202281" cy="1210935"/>
            </a:xfrm>
            <a:prstGeom prst="roundRect">
              <a:avLst>
                <a:gd name="adj" fmla="val 34502"/>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a:extLst>
                <a:ext uri="{FF2B5EF4-FFF2-40B4-BE49-F238E27FC236}">
                  <a16:creationId xmlns:a16="http://schemas.microsoft.com/office/drawing/2014/main" id="{39B0D468-89E7-CE8D-11C7-454906BAB3E5}"/>
                </a:ext>
              </a:extLst>
            </p:cNvPr>
            <p:cNvSpPr txBox="1"/>
            <p:nvPr/>
          </p:nvSpPr>
          <p:spPr>
            <a:xfrm>
              <a:off x="328232" y="5248179"/>
              <a:ext cx="3277488" cy="769441"/>
            </a:xfrm>
            <a:prstGeom prst="rect">
              <a:avLst/>
            </a:prstGeom>
            <a:noFill/>
          </p:spPr>
          <p:txBody>
            <a:bodyPr wrap="square" lIns="91440" tIns="45720" rIns="91440" bIns="45720" anchor="t">
              <a:spAutoFit/>
            </a:bodyPr>
            <a:lstStyle/>
            <a:p>
              <a:pPr algn="ctr"/>
              <a:r>
                <a:rPr lang="en-GB" sz="2200" dirty="0">
                  <a:latin typeface="Arial Rounded MT Bold" panose="020F0704030504030204" pitchFamily="34" charset="0"/>
                </a:rPr>
                <a:t>Auteur :</a:t>
              </a:r>
            </a:p>
            <a:p>
              <a:pPr algn="ctr"/>
              <a:r>
                <a:rPr lang="en-GB" sz="2200" dirty="0">
                  <a:latin typeface="Arial Rounded MT Bold" panose="020F0704030504030204" pitchFamily="34" charset="0"/>
                </a:rPr>
                <a:t>Prof</a:t>
              </a:r>
              <a:r>
                <a:rPr lang="en-GB" sz="2200" noProof="0" dirty="0">
                  <a:latin typeface="Arial Rounded MT Bold" panose="020F0704030504030204" pitchFamily="34" charset="0"/>
                </a:rPr>
                <a:t>. </a:t>
              </a:r>
              <a:r>
                <a:rPr lang="en-GB" sz="2200" dirty="0">
                  <a:latin typeface="Arial Rounded MT Bold" panose="020F0704030504030204" pitchFamily="34" charset="0"/>
                </a:rPr>
                <a:t>Damien Ernst</a:t>
              </a:r>
              <a:endParaRPr lang="en-GB" sz="2200" noProof="0" dirty="0">
                <a:latin typeface="Arial Rounded MT Bold" panose="020F0704030504030204" pitchFamily="34" charset="0"/>
              </a:endParaRPr>
            </a:p>
          </p:txBody>
        </p:sp>
      </p:grpSp>
      <p:grpSp>
        <p:nvGrpSpPr>
          <p:cNvPr id="26" name="Groupe 25">
            <a:extLst>
              <a:ext uri="{FF2B5EF4-FFF2-40B4-BE49-F238E27FC236}">
                <a16:creationId xmlns:a16="http://schemas.microsoft.com/office/drawing/2014/main" id="{82F2AAFD-F20F-A550-603C-C26C1BA19A08}"/>
              </a:ext>
            </a:extLst>
          </p:cNvPr>
          <p:cNvGrpSpPr/>
          <p:nvPr/>
        </p:nvGrpSpPr>
        <p:grpSpPr>
          <a:xfrm>
            <a:off x="2075459" y="1270705"/>
            <a:ext cx="8080160" cy="2266950"/>
            <a:chOff x="1482940" y="1359605"/>
            <a:chExt cx="8080160" cy="2266950"/>
          </a:xfrm>
        </p:grpSpPr>
        <p:sp>
          <p:nvSpPr>
            <p:cNvPr id="23" name="Rectangle : coins arrondis 22">
              <a:extLst>
                <a:ext uri="{FF2B5EF4-FFF2-40B4-BE49-F238E27FC236}">
                  <a16:creationId xmlns:a16="http://schemas.microsoft.com/office/drawing/2014/main" id="{73A95F91-0525-CC3A-AE1F-2E6A6BCDA85A}"/>
                </a:ext>
              </a:extLst>
            </p:cNvPr>
            <p:cNvSpPr/>
            <p:nvPr/>
          </p:nvSpPr>
          <p:spPr>
            <a:xfrm>
              <a:off x="1482940" y="1359605"/>
              <a:ext cx="8080160" cy="2266950"/>
            </a:xfrm>
            <a:prstGeom prst="roundRect">
              <a:avLst>
                <a:gd name="adj" fmla="val 29016"/>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5" name="ZoneTexte 24">
              <a:extLst>
                <a:ext uri="{FF2B5EF4-FFF2-40B4-BE49-F238E27FC236}">
                  <a16:creationId xmlns:a16="http://schemas.microsoft.com/office/drawing/2014/main" id="{0D5C81E6-4AE1-9963-B237-C0981C0186A7}"/>
                </a:ext>
              </a:extLst>
            </p:cNvPr>
            <p:cNvSpPr txBox="1"/>
            <p:nvPr/>
          </p:nvSpPr>
          <p:spPr>
            <a:xfrm>
              <a:off x="1901933" y="1708250"/>
              <a:ext cx="7242175" cy="1569660"/>
            </a:xfrm>
            <a:prstGeom prst="rect">
              <a:avLst/>
            </a:prstGeom>
            <a:noFill/>
          </p:spPr>
          <p:txBody>
            <a:bodyPr wrap="square">
              <a:spAutoFit/>
            </a:bodyPr>
            <a:lstStyle/>
            <a:p>
              <a:pPr algn="ctr"/>
              <a:r>
                <a:rPr lang="fr-FR" sz="3200" dirty="0">
                  <a:latin typeface="Arial Rounded MT Bold" panose="020F0704030504030204" pitchFamily="34" charset="0"/>
                </a:rPr>
                <a:t>Quand la recherche et l’innovation</a:t>
              </a:r>
            </a:p>
            <a:p>
              <a:pPr algn="ctr"/>
              <a:r>
                <a:rPr lang="fr-FR" sz="3200" dirty="0">
                  <a:latin typeface="Arial Rounded MT Bold" panose="020F0704030504030204" pitchFamily="34" charset="0"/>
                </a:rPr>
                <a:t>relèvent les nouveaux défis</a:t>
              </a:r>
            </a:p>
            <a:p>
              <a:pPr algn="ctr"/>
              <a:r>
                <a:rPr lang="fr-FR" sz="3200" dirty="0">
                  <a:latin typeface="Arial Rounded MT Bold" panose="020F0704030504030204" pitchFamily="34" charset="0"/>
                </a:rPr>
                <a:t>du monde de l’énergie</a:t>
              </a:r>
              <a:endParaRPr lang="en-GB" sz="3200" dirty="0">
                <a:latin typeface="Arial Rounded MT Bold" panose="020F0704030504030204" pitchFamily="34" charset="0"/>
              </a:endParaRPr>
            </a:p>
          </p:txBody>
        </p:sp>
      </p:grpSp>
    </p:spTree>
    <p:extLst>
      <p:ext uri="{BB962C8B-B14F-4D97-AF65-F5344CB8AC3E}">
        <p14:creationId xmlns:p14="http://schemas.microsoft.com/office/powerpoint/2010/main" val="326452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594F8950-F7BE-08EC-48B1-E6B0EB3EAD08}"/>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79B8D541-F59B-9CC3-DAD7-75DDDCFE8054}"/>
              </a:ext>
            </a:extLst>
          </p:cNvPr>
          <p:cNvSpPr txBox="1"/>
          <p:nvPr/>
        </p:nvSpPr>
        <p:spPr>
          <a:xfrm>
            <a:off x="917623" y="2344557"/>
            <a:ext cx="5207898" cy="2400657"/>
          </a:xfrm>
          <a:prstGeom prst="rect">
            <a:avLst/>
          </a:prstGeom>
          <a:noFill/>
        </p:spPr>
        <p:txBody>
          <a:bodyPr wrap="square">
            <a:spAutoFit/>
          </a:bodyPr>
          <a:lstStyle/>
          <a:p>
            <a:pPr algn="just"/>
            <a:r>
              <a:rPr lang="fr-FR" sz="2000" b="1" dirty="0">
                <a:solidFill>
                  <a:srgbClr val="97339F"/>
                </a:solidFill>
              </a:rPr>
              <a:t>Objectif</a:t>
            </a:r>
            <a:r>
              <a:rPr lang="fr-FR" sz="2000" dirty="0">
                <a:solidFill>
                  <a:srgbClr val="97339F"/>
                </a:solidFill>
              </a:rPr>
              <a:t> </a:t>
            </a:r>
            <a:r>
              <a:rPr lang="fr-FR" sz="2000" dirty="0"/>
              <a:t>: Exploiter jusqu’à 100 milliards de m³ de réserves. En considérant qu’un mètre cube de gaz contient environ 11 kWh, cela correspond à environ 1 100 TWh.</a:t>
            </a:r>
          </a:p>
          <a:p>
            <a:pPr algn="just">
              <a:buNone/>
            </a:pPr>
            <a:endParaRPr lang="fr-FR" sz="1000" dirty="0"/>
          </a:p>
          <a:p>
            <a:pPr algn="just">
              <a:buNone/>
            </a:pPr>
            <a:r>
              <a:rPr lang="fr-FR" sz="2000" dirty="0"/>
              <a:t>Cela représente près d’un tiers de la consommation moyenne annuelle de gaz de l’Union européenne (3 500 TWh/an).</a:t>
            </a:r>
          </a:p>
        </p:txBody>
      </p:sp>
      <p:pic>
        <p:nvPicPr>
          <p:cNvPr id="9" name="Image 8">
            <a:extLst>
              <a:ext uri="{FF2B5EF4-FFF2-40B4-BE49-F238E27FC236}">
                <a16:creationId xmlns:a16="http://schemas.microsoft.com/office/drawing/2014/main" id="{E75B6B67-93F2-D7DC-F163-8373FE41B93E}"/>
              </a:ext>
            </a:extLst>
          </p:cNvPr>
          <p:cNvPicPr>
            <a:picLocks noChangeAspect="1"/>
          </p:cNvPicPr>
          <p:nvPr/>
        </p:nvPicPr>
        <p:blipFill>
          <a:blip r:embed="rId3"/>
          <a:srcRect l="21480" r="1755" b="20885"/>
          <a:stretch>
            <a:fillRect/>
          </a:stretch>
        </p:blipFill>
        <p:spPr>
          <a:xfrm>
            <a:off x="6748206" y="2396483"/>
            <a:ext cx="4526165" cy="2623974"/>
          </a:xfrm>
          <a:prstGeom prst="roundRect">
            <a:avLst>
              <a:gd name="adj" fmla="val 7888"/>
            </a:avLst>
          </a:prstGeom>
        </p:spPr>
      </p:pic>
      <p:sp>
        <p:nvSpPr>
          <p:cNvPr id="5" name="ZoneTexte 4">
            <a:extLst>
              <a:ext uri="{FF2B5EF4-FFF2-40B4-BE49-F238E27FC236}">
                <a16:creationId xmlns:a16="http://schemas.microsoft.com/office/drawing/2014/main" id="{5FC71C5F-1DDE-AFBA-A8EF-E23CF931C8CE}"/>
              </a:ext>
            </a:extLst>
          </p:cNvPr>
          <p:cNvSpPr txBox="1"/>
          <p:nvPr/>
        </p:nvSpPr>
        <p:spPr>
          <a:xfrm>
            <a:off x="6748208" y="5113675"/>
            <a:ext cx="4526165" cy="657216"/>
          </a:xfrm>
          <a:prstGeom prst="rect">
            <a:avLst/>
          </a:prstGeom>
          <a:noFill/>
        </p:spPr>
        <p:txBody>
          <a:bodyPr wrap="square" lIns="91440" tIns="45720" rIns="91440" bIns="45720" anchor="t">
            <a:spAutoFit/>
          </a:bodyPr>
          <a:lstStyle/>
          <a:p>
            <a:pPr algn="just"/>
            <a:r>
              <a:rPr lang="fr-FR" sz="1200" i="1" dirty="0"/>
              <a:t>Installation de la plateforme gazière N05-A, en août 2024. Son approvisionnement en électricité se fera  par l'énergie éolienne offshore.</a:t>
            </a:r>
            <a:endParaRPr lang="en-GB" sz="1200" i="1" dirty="0"/>
          </a:p>
        </p:txBody>
      </p:sp>
      <p:sp>
        <p:nvSpPr>
          <p:cNvPr id="12" name="ZoneTexte 11">
            <a:extLst>
              <a:ext uri="{FF2B5EF4-FFF2-40B4-BE49-F238E27FC236}">
                <a16:creationId xmlns:a16="http://schemas.microsoft.com/office/drawing/2014/main" id="{5C5A639B-2935-189F-8843-45F0DB15B8BE}"/>
              </a:ext>
            </a:extLst>
          </p:cNvPr>
          <p:cNvSpPr txBox="1"/>
          <p:nvPr/>
        </p:nvSpPr>
        <p:spPr>
          <a:xfrm>
            <a:off x="917623" y="884003"/>
            <a:ext cx="10356750" cy="1046440"/>
          </a:xfrm>
          <a:prstGeom prst="rect">
            <a:avLst/>
          </a:prstGeom>
          <a:noFill/>
        </p:spPr>
        <p:txBody>
          <a:bodyPr wrap="square">
            <a:spAutoFit/>
          </a:bodyPr>
          <a:lstStyle/>
          <a:p>
            <a:pPr algn="just"/>
            <a:r>
              <a:rPr lang="fr-FR" sz="2200" dirty="0">
                <a:latin typeface="Arial Rounded MT Bold" panose="020F0704030504030204" pitchFamily="34" charset="0"/>
              </a:rPr>
              <a:t>L’Europe relance sa production gazière en mer du Nord.</a:t>
            </a:r>
            <a:endParaRPr lang="fr-FR" sz="2200" dirty="0"/>
          </a:p>
          <a:p>
            <a:pPr algn="just">
              <a:buNone/>
            </a:pPr>
            <a:endParaRPr lang="fr-FR" sz="2000" dirty="0"/>
          </a:p>
          <a:p>
            <a:pPr algn="just">
              <a:buNone/>
            </a:pPr>
            <a:r>
              <a:rPr lang="fr-FR" sz="2000" dirty="0"/>
              <a:t>En avril 2025, les Pays-Bas ont relancé la production de gaz dans leur zone maritime.</a:t>
            </a:r>
            <a:endParaRPr lang="fr-BE" sz="2000" dirty="0"/>
          </a:p>
        </p:txBody>
      </p:sp>
      <p:sp>
        <p:nvSpPr>
          <p:cNvPr id="15" name="Rectangle : coins arrondis 14">
            <a:extLst>
              <a:ext uri="{FF2B5EF4-FFF2-40B4-BE49-F238E27FC236}">
                <a16:creationId xmlns:a16="http://schemas.microsoft.com/office/drawing/2014/main" id="{7E78A6E2-5402-80FE-C9F9-B309B3384D23}"/>
              </a:ext>
            </a:extLst>
          </p:cNvPr>
          <p:cNvSpPr/>
          <p:nvPr/>
        </p:nvSpPr>
        <p:spPr>
          <a:xfrm flipV="1">
            <a:off x="6748207" y="2396483"/>
            <a:ext cx="4526165" cy="2623974"/>
          </a:xfrm>
          <a:prstGeom prst="roundRect">
            <a:avLst>
              <a:gd name="adj" fmla="val 6900"/>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space réservé du numéro de diapositive 3">
            <a:extLst>
              <a:ext uri="{FF2B5EF4-FFF2-40B4-BE49-F238E27FC236}">
                <a16:creationId xmlns:a16="http://schemas.microsoft.com/office/drawing/2014/main" id="{AD795FB1-92D3-E98A-45F0-A3FE68B1CE96}"/>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10</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92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2523-16EC-AB4D-0DC8-F6ECAFAF75A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37BB8B5E-C45E-1F4F-6DF5-2E519EBCA081}"/>
              </a:ext>
            </a:extLst>
          </p:cNvPr>
          <p:cNvSpPr txBox="1"/>
          <p:nvPr/>
        </p:nvSpPr>
        <p:spPr>
          <a:xfrm>
            <a:off x="2230118" y="2428726"/>
            <a:ext cx="7731762" cy="2000548"/>
          </a:xfrm>
          <a:prstGeom prst="rect">
            <a:avLst/>
          </a:prstGeom>
          <a:noFill/>
        </p:spPr>
        <p:txBody>
          <a:bodyPr wrap="square">
            <a:spAutoFit/>
          </a:bodyPr>
          <a:lstStyle/>
          <a:p>
            <a:pPr algn="ctr"/>
            <a:r>
              <a:rPr lang="fr-BE" sz="3600" dirty="0">
                <a:latin typeface="Arial Rounded MT Bold" panose="020F0704030504030204" pitchFamily="34" charset="0"/>
              </a:rPr>
              <a:t>2</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BE" sz="3600" dirty="0">
                <a:latin typeface="Arial Rounded MT Bold" panose="020F0704030504030204" pitchFamily="34" charset="0"/>
              </a:rPr>
              <a:t>Le décrochage des onduleurs liés aux panneaux photovoltaïques</a:t>
            </a:r>
          </a:p>
        </p:txBody>
      </p:sp>
      <p:sp>
        <p:nvSpPr>
          <p:cNvPr id="3" name="Rectangle : coins arrondis 2">
            <a:extLst>
              <a:ext uri="{FF2B5EF4-FFF2-40B4-BE49-F238E27FC236}">
                <a16:creationId xmlns:a16="http://schemas.microsoft.com/office/drawing/2014/main" id="{073C441C-2162-9188-B4D3-34DD24625606}"/>
              </a:ext>
            </a:extLst>
          </p:cNvPr>
          <p:cNvSpPr/>
          <p:nvPr/>
        </p:nvSpPr>
        <p:spPr>
          <a:xfrm flipV="1">
            <a:off x="1744969" y="1994449"/>
            <a:ext cx="8702061"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32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14A7990-9E82-A812-0B95-F125CAF19382}"/>
              </a:ext>
            </a:extLst>
          </p:cNvPr>
          <p:cNvSpPr txBox="1"/>
          <p:nvPr/>
        </p:nvSpPr>
        <p:spPr>
          <a:xfrm>
            <a:off x="661330" y="713525"/>
            <a:ext cx="5997252" cy="2400657"/>
          </a:xfrm>
          <a:prstGeom prst="rect">
            <a:avLst/>
          </a:prstGeom>
          <a:noFill/>
        </p:spPr>
        <p:txBody>
          <a:bodyPr wrap="square">
            <a:spAutoFit/>
          </a:bodyPr>
          <a:lstStyle/>
          <a:p>
            <a:pPr algn="just"/>
            <a:r>
              <a:rPr lang="fr-FR" sz="2000" dirty="0">
                <a:latin typeface="+mj-lt"/>
              </a:rPr>
              <a:t>Lorsque la production photovoltaïque (PV) dépasse la consommation locale, le surplus d’électricité est injecté dans le réseau basse tension. Cela provoque une augmentation de la tension.</a:t>
            </a:r>
          </a:p>
          <a:p>
            <a:pPr algn="just">
              <a:buNone/>
            </a:pPr>
            <a:endParaRPr lang="fr-FR" sz="1000" dirty="0"/>
          </a:p>
          <a:p>
            <a:pPr algn="just"/>
            <a:r>
              <a:rPr lang="fr-FR" sz="2000" dirty="0"/>
              <a:t>Dès que la tension dépasse certains seuils, les onduleurs se déconnectent automatiquement pour protéger les équipements.</a:t>
            </a:r>
          </a:p>
        </p:txBody>
      </p:sp>
      <p:grpSp>
        <p:nvGrpSpPr>
          <p:cNvPr id="11" name="Groupe 10">
            <a:extLst>
              <a:ext uri="{FF2B5EF4-FFF2-40B4-BE49-F238E27FC236}">
                <a16:creationId xmlns:a16="http://schemas.microsoft.com/office/drawing/2014/main" id="{9696B87F-952B-439C-6499-132398FB506D}"/>
              </a:ext>
            </a:extLst>
          </p:cNvPr>
          <p:cNvGrpSpPr/>
          <p:nvPr/>
        </p:nvGrpSpPr>
        <p:grpSpPr>
          <a:xfrm>
            <a:off x="6976556" y="778261"/>
            <a:ext cx="4565355" cy="3120871"/>
            <a:chOff x="6796198" y="2889119"/>
            <a:chExt cx="4565355" cy="3120871"/>
          </a:xfrm>
        </p:grpSpPr>
        <p:grpSp>
          <p:nvGrpSpPr>
            <p:cNvPr id="9" name="Groupe 8">
              <a:extLst>
                <a:ext uri="{FF2B5EF4-FFF2-40B4-BE49-F238E27FC236}">
                  <a16:creationId xmlns:a16="http://schemas.microsoft.com/office/drawing/2014/main" id="{7927A0ED-F464-C5BB-690F-28AFAE308031}"/>
                </a:ext>
              </a:extLst>
            </p:cNvPr>
            <p:cNvGrpSpPr/>
            <p:nvPr/>
          </p:nvGrpSpPr>
          <p:grpSpPr>
            <a:xfrm>
              <a:off x="6882063" y="2889119"/>
              <a:ext cx="4393627" cy="2603650"/>
              <a:chOff x="6974578" y="1328159"/>
              <a:chExt cx="4220624" cy="2340579"/>
            </a:xfrm>
          </p:grpSpPr>
          <p:grpSp>
            <p:nvGrpSpPr>
              <p:cNvPr id="6" name="Groupe 5">
                <a:extLst>
                  <a:ext uri="{FF2B5EF4-FFF2-40B4-BE49-F238E27FC236}">
                    <a16:creationId xmlns:a16="http://schemas.microsoft.com/office/drawing/2014/main" id="{3D729D54-E8A1-06B9-733C-AFB6C0ED091B}"/>
                  </a:ext>
                </a:extLst>
              </p:cNvPr>
              <p:cNvGrpSpPr/>
              <p:nvPr/>
            </p:nvGrpSpPr>
            <p:grpSpPr>
              <a:xfrm>
                <a:off x="7083511" y="1420527"/>
                <a:ext cx="3950174" cy="2132915"/>
                <a:chOff x="6805208" y="1440405"/>
                <a:chExt cx="3950174" cy="2132915"/>
              </a:xfrm>
            </p:grpSpPr>
            <p:pic>
              <p:nvPicPr>
                <p:cNvPr id="3" name="Image 2" descr="Une image contenant texte, diagramme, ligne, capture d’écran&#10;&#10;Le contenu généré par l’IA peut être incorrect.">
                  <a:extLst>
                    <a:ext uri="{FF2B5EF4-FFF2-40B4-BE49-F238E27FC236}">
                      <a16:creationId xmlns:a16="http://schemas.microsoft.com/office/drawing/2014/main" id="{25C6A410-B476-D72F-28C9-ABA492BB3948}"/>
                    </a:ext>
                  </a:extLst>
                </p:cNvPr>
                <p:cNvPicPr>
                  <a:picLocks noChangeAspect="1"/>
                </p:cNvPicPr>
                <p:nvPr/>
              </p:nvPicPr>
              <p:blipFill>
                <a:blip r:embed="rId3">
                  <a:extLst>
                    <a:ext uri="{28A0092B-C50C-407E-A947-70E740481C1C}">
                      <a14:useLocalDpi xmlns:a14="http://schemas.microsoft.com/office/drawing/2010/main" val="0"/>
                    </a:ext>
                  </a:extLst>
                </a:blip>
                <a:srcRect l="13524" t="1824" r="11000" b="92650"/>
                <a:stretch/>
              </p:blipFill>
              <p:spPr>
                <a:xfrm rot="16200000">
                  <a:off x="5910480" y="2335133"/>
                  <a:ext cx="2127105" cy="337649"/>
                </a:xfrm>
                <a:prstGeom prst="rect">
                  <a:avLst/>
                </a:prstGeom>
              </p:spPr>
            </p:pic>
            <p:pic>
              <p:nvPicPr>
                <p:cNvPr id="4" name="Image 3" descr="Une image contenant texte, diagramme, ligne, capture d’écran&#10;&#10;Le contenu généré par l’IA peut être incorrect.">
                  <a:extLst>
                    <a:ext uri="{FF2B5EF4-FFF2-40B4-BE49-F238E27FC236}">
                      <a16:creationId xmlns:a16="http://schemas.microsoft.com/office/drawing/2014/main" id="{8A559748-E448-29DC-40FD-35952AFC3B9B}"/>
                    </a:ext>
                  </a:extLst>
                </p:cNvPr>
                <p:cNvPicPr>
                  <a:picLocks noChangeAspect="1"/>
                </p:cNvPicPr>
                <p:nvPr/>
              </p:nvPicPr>
              <p:blipFill>
                <a:blip r:embed="rId3">
                  <a:extLst>
                    <a:ext uri="{28A0092B-C50C-407E-A947-70E740481C1C}">
                      <a14:useLocalDpi xmlns:a14="http://schemas.microsoft.com/office/drawing/2010/main" val="0"/>
                    </a:ext>
                  </a:extLst>
                </a:blip>
                <a:srcRect l="13525" t="28516" r="14656" b="11442"/>
                <a:stretch/>
              </p:blipFill>
              <p:spPr>
                <a:xfrm rot="16200000">
                  <a:off x="7991055" y="808994"/>
                  <a:ext cx="2024029" cy="3504624"/>
                </a:xfrm>
                <a:prstGeom prst="rect">
                  <a:avLst/>
                </a:prstGeom>
              </p:spPr>
            </p:pic>
          </p:grpSp>
          <p:sp>
            <p:nvSpPr>
              <p:cNvPr id="14" name="Rectangle : coins arrondis 13">
                <a:extLst>
                  <a:ext uri="{FF2B5EF4-FFF2-40B4-BE49-F238E27FC236}">
                    <a16:creationId xmlns:a16="http://schemas.microsoft.com/office/drawing/2014/main" id="{9DB54178-7CBA-3829-C827-4FE332B84E67}"/>
                  </a:ext>
                </a:extLst>
              </p:cNvPr>
              <p:cNvSpPr/>
              <p:nvPr/>
            </p:nvSpPr>
            <p:spPr>
              <a:xfrm>
                <a:off x="6974578" y="1328159"/>
                <a:ext cx="4220624" cy="2340579"/>
              </a:xfrm>
              <a:prstGeom prst="roundRect">
                <a:avLst>
                  <a:gd name="adj" fmla="val 667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ZoneTexte 6">
              <a:extLst>
                <a:ext uri="{FF2B5EF4-FFF2-40B4-BE49-F238E27FC236}">
                  <a16:creationId xmlns:a16="http://schemas.microsoft.com/office/drawing/2014/main" id="{87F7A424-62A4-5029-2B57-677225C757AD}"/>
                </a:ext>
              </a:extLst>
            </p:cNvPr>
            <p:cNvSpPr txBox="1"/>
            <p:nvPr/>
          </p:nvSpPr>
          <p:spPr>
            <a:xfrm>
              <a:off x="6796198" y="5548325"/>
              <a:ext cx="4565355" cy="461665"/>
            </a:xfrm>
            <a:prstGeom prst="rect">
              <a:avLst/>
            </a:prstGeom>
            <a:noFill/>
          </p:spPr>
          <p:txBody>
            <a:bodyPr wrap="square">
              <a:spAutoFit/>
            </a:bodyPr>
            <a:lstStyle/>
            <a:p>
              <a:pPr algn="just"/>
              <a:r>
                <a:rPr lang="fr-FR" sz="1200" i="1" dirty="0"/>
                <a:t>Courbe de production d’une installation PV équipée de deux onduleurs. Peu avant 14h, l’un des deux se déconnecte.</a:t>
              </a:r>
              <a:endParaRPr lang="en-GB" sz="1200" i="1" dirty="0"/>
            </a:p>
          </p:txBody>
        </p:sp>
      </p:grpSp>
      <p:sp>
        <p:nvSpPr>
          <p:cNvPr id="10" name="ZoneTexte 9">
            <a:extLst>
              <a:ext uri="{FF2B5EF4-FFF2-40B4-BE49-F238E27FC236}">
                <a16:creationId xmlns:a16="http://schemas.microsoft.com/office/drawing/2014/main" id="{F8B4A4A7-4EC1-7B77-47AD-9D84411FC557}"/>
              </a:ext>
            </a:extLst>
          </p:cNvPr>
          <p:cNvSpPr txBox="1"/>
          <p:nvPr/>
        </p:nvSpPr>
        <p:spPr>
          <a:xfrm>
            <a:off x="661330" y="4294003"/>
            <a:ext cx="10794718" cy="1846659"/>
          </a:xfrm>
          <a:prstGeom prst="rect">
            <a:avLst/>
          </a:prstGeom>
          <a:noFill/>
        </p:spPr>
        <p:txBody>
          <a:bodyPr wrap="square" lIns="91440" tIns="45720" rIns="91440" bIns="45720" anchor="t">
            <a:spAutoFit/>
          </a:bodyPr>
          <a:lstStyle/>
          <a:p>
            <a:pPr algn="just"/>
            <a:r>
              <a:rPr lang="fr-FR" sz="2000" dirty="0"/>
              <a:t>Si la tension reste au-dessus de 253 V (+10 % par rapport à la tension nominale de 230 V) pendant 10 minutes consécutives, l’onduleur se déconnecte. Une fois cette période écoulée, si la surtension persiste, une nouvelle fenêtre de dix minutes supplémentaires est ajoutée avant de permettre une reconnexion.</a:t>
            </a:r>
          </a:p>
          <a:p>
            <a:pPr algn="just"/>
            <a:endParaRPr lang="fr-FR" sz="1000" dirty="0"/>
          </a:p>
          <a:p>
            <a:pPr algn="just"/>
            <a:r>
              <a:rPr lang="fr-FR" sz="2000" dirty="0"/>
              <a:t>Si la tension atteint 264 V (+15 %), la coupure est instantanée.</a:t>
            </a:r>
            <a:endParaRPr lang="fr-FR" sz="2000" dirty="0">
              <a:cs typeface="Arial"/>
            </a:endParaRPr>
          </a:p>
        </p:txBody>
      </p:sp>
      <p:sp>
        <p:nvSpPr>
          <p:cNvPr id="15" name="Rectangle : coins arrondis 14">
            <a:extLst>
              <a:ext uri="{FF2B5EF4-FFF2-40B4-BE49-F238E27FC236}">
                <a16:creationId xmlns:a16="http://schemas.microsoft.com/office/drawing/2014/main" id="{5C8D5F05-6F30-9472-E427-C0BFED899F53}"/>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 coins arrondis 16">
            <a:extLst>
              <a:ext uri="{FF2B5EF4-FFF2-40B4-BE49-F238E27FC236}">
                <a16:creationId xmlns:a16="http://schemas.microsoft.com/office/drawing/2014/main" id="{1610423D-B2E8-4026-646B-360CBBEEF622}"/>
              </a:ext>
            </a:extLst>
          </p:cNvPr>
          <p:cNvSpPr/>
          <p:nvPr/>
        </p:nvSpPr>
        <p:spPr>
          <a:xfrm flipV="1">
            <a:off x="7075404" y="778257"/>
            <a:ext cx="4380643" cy="2603649"/>
          </a:xfrm>
          <a:prstGeom prst="roundRect">
            <a:avLst>
              <a:gd name="adj" fmla="val 6298"/>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space réservé du numéro de diapositive 3">
            <a:extLst>
              <a:ext uri="{FF2B5EF4-FFF2-40B4-BE49-F238E27FC236}">
                <a16:creationId xmlns:a16="http://schemas.microsoft.com/office/drawing/2014/main" id="{2A689597-8AC3-B067-24A2-D2CEB49F84BD}"/>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12</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70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FF7F-7C5D-F083-132C-3AAA309EC825}"/>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70ECF7F-5CD4-C544-7D0B-3B1E52128D63}"/>
              </a:ext>
            </a:extLst>
          </p:cNvPr>
          <p:cNvSpPr txBox="1"/>
          <p:nvPr/>
        </p:nvSpPr>
        <p:spPr>
          <a:xfrm>
            <a:off x="761206" y="1366236"/>
            <a:ext cx="10669583" cy="1015663"/>
          </a:xfrm>
          <a:prstGeom prst="rect">
            <a:avLst/>
          </a:prstGeom>
          <a:noFill/>
        </p:spPr>
        <p:txBody>
          <a:bodyPr wrap="square">
            <a:spAutoFit/>
          </a:bodyPr>
          <a:lstStyle/>
          <a:p>
            <a:pPr algn="just">
              <a:buNone/>
            </a:pPr>
            <a:r>
              <a:rPr lang="fr-FR" sz="2000" dirty="0"/>
              <a:t>Le coût des batteries n’a jamais été aussi bas. À l’instar des panneaux PV, leur prix a fortement diminué au cours de la dernière décennie, rendant ce type de solutions parfaitement abordable.</a:t>
            </a:r>
          </a:p>
        </p:txBody>
      </p:sp>
      <p:sp>
        <p:nvSpPr>
          <p:cNvPr id="10" name="ZoneTexte 9">
            <a:extLst>
              <a:ext uri="{FF2B5EF4-FFF2-40B4-BE49-F238E27FC236}">
                <a16:creationId xmlns:a16="http://schemas.microsoft.com/office/drawing/2014/main" id="{D565CC85-1171-9626-FF6C-32A4007F12E7}"/>
              </a:ext>
            </a:extLst>
          </p:cNvPr>
          <p:cNvSpPr txBox="1"/>
          <p:nvPr/>
        </p:nvSpPr>
        <p:spPr>
          <a:xfrm>
            <a:off x="761207" y="455344"/>
            <a:ext cx="10669582" cy="769441"/>
          </a:xfrm>
          <a:prstGeom prst="rect">
            <a:avLst/>
          </a:prstGeom>
          <a:noFill/>
        </p:spPr>
        <p:txBody>
          <a:bodyPr wrap="square">
            <a:spAutoFit/>
          </a:bodyPr>
          <a:lstStyle/>
          <a:p>
            <a:pPr algn="ctr"/>
            <a:r>
              <a:rPr lang="fr-FR" sz="2200" dirty="0">
                <a:latin typeface="Arial Rounded MT Bold" panose="020F0704030504030204" pitchFamily="34" charset="0"/>
              </a:rPr>
              <a:t>Installer une batterie permet d’absorber localement l’excédent de production au lieu de l’injecter sur le réseau, mitigeant ainsi le problème de surtensions. </a:t>
            </a:r>
            <a:endParaRPr lang="en-GB" sz="2200" dirty="0">
              <a:latin typeface="Arial Rounded MT Bold" panose="020F0704030504030204" pitchFamily="34" charset="0"/>
            </a:endParaRPr>
          </a:p>
        </p:txBody>
      </p:sp>
      <p:grpSp>
        <p:nvGrpSpPr>
          <p:cNvPr id="8" name="Groupe 7">
            <a:extLst>
              <a:ext uri="{FF2B5EF4-FFF2-40B4-BE49-F238E27FC236}">
                <a16:creationId xmlns:a16="http://schemas.microsoft.com/office/drawing/2014/main" id="{332F0071-1F01-547B-2896-FC2AF139ECC0}"/>
              </a:ext>
            </a:extLst>
          </p:cNvPr>
          <p:cNvGrpSpPr/>
          <p:nvPr/>
        </p:nvGrpSpPr>
        <p:grpSpPr>
          <a:xfrm>
            <a:off x="6529066" y="2646608"/>
            <a:ext cx="4779697" cy="2925936"/>
            <a:chOff x="985773" y="3063452"/>
            <a:chExt cx="4779697" cy="2925936"/>
          </a:xfrm>
        </p:grpSpPr>
        <p:sp>
          <p:nvSpPr>
            <p:cNvPr id="11" name="Rectangle : coins arrondis 10">
              <a:extLst>
                <a:ext uri="{FF2B5EF4-FFF2-40B4-BE49-F238E27FC236}">
                  <a16:creationId xmlns:a16="http://schemas.microsoft.com/office/drawing/2014/main" id="{45CD4F62-DA6A-5CD5-D285-C070297E40DA}"/>
                </a:ext>
              </a:extLst>
            </p:cNvPr>
            <p:cNvSpPr/>
            <p:nvPr/>
          </p:nvSpPr>
          <p:spPr>
            <a:xfrm>
              <a:off x="985773" y="3063452"/>
              <a:ext cx="4779697" cy="2925936"/>
            </a:xfrm>
            <a:prstGeom prst="roundRect">
              <a:avLst>
                <a:gd name="adj" fmla="val 4816"/>
              </a:avLst>
            </a:prstGeom>
            <a:solidFill>
              <a:srgbClr val="F8F8F8"/>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What's happening with the cost for going solar?">
              <a:extLst>
                <a:ext uri="{FF2B5EF4-FFF2-40B4-BE49-F238E27FC236}">
                  <a16:creationId xmlns:a16="http://schemas.microsoft.com/office/drawing/2014/main" id="{6D05957D-7040-A448-164F-A9B65B06D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 t="7231" r="2454" b="10500"/>
            <a:stretch/>
          </p:blipFill>
          <p:spPr bwMode="auto">
            <a:xfrm>
              <a:off x="1066669" y="3195942"/>
              <a:ext cx="4581525" cy="2689530"/>
            </a:xfrm>
            <a:prstGeom prst="roundRect">
              <a:avLst>
                <a:gd name="adj" fmla="val 3320"/>
              </a:avLst>
            </a:prstGeom>
            <a:noFill/>
            <a:extLst>
              <a:ext uri="{909E8E84-426E-40DD-AFC4-6F175D3DCCD1}">
                <a14:hiddenFill xmlns:a14="http://schemas.microsoft.com/office/drawing/2010/main">
                  <a:solidFill>
                    <a:srgbClr val="FFFFFF"/>
                  </a:solidFill>
                </a14:hiddenFill>
              </a:ext>
            </a:extLst>
          </p:spPr>
        </p:pic>
      </p:grpSp>
      <p:grpSp>
        <p:nvGrpSpPr>
          <p:cNvPr id="14" name="Groupe 13">
            <a:extLst>
              <a:ext uri="{FF2B5EF4-FFF2-40B4-BE49-F238E27FC236}">
                <a16:creationId xmlns:a16="http://schemas.microsoft.com/office/drawing/2014/main" id="{D34ACF6E-E2DB-99AE-C5BE-82A2C88C1342}"/>
              </a:ext>
            </a:extLst>
          </p:cNvPr>
          <p:cNvGrpSpPr/>
          <p:nvPr/>
        </p:nvGrpSpPr>
        <p:grpSpPr>
          <a:xfrm>
            <a:off x="850867" y="2646609"/>
            <a:ext cx="4914900" cy="2925936"/>
            <a:chOff x="6134100" y="3015827"/>
            <a:chExt cx="4914900" cy="2925936"/>
          </a:xfrm>
        </p:grpSpPr>
        <p:pic>
          <p:nvPicPr>
            <p:cNvPr id="9" name="Image 8">
              <a:extLst>
                <a:ext uri="{FF2B5EF4-FFF2-40B4-BE49-F238E27FC236}">
                  <a16:creationId xmlns:a16="http://schemas.microsoft.com/office/drawing/2014/main" id="{E01947D3-792D-3412-3191-5A1EF373853A}"/>
                </a:ext>
              </a:extLst>
            </p:cNvPr>
            <p:cNvPicPr>
              <a:picLocks noChangeAspect="1"/>
            </p:cNvPicPr>
            <p:nvPr/>
          </p:nvPicPr>
          <p:blipFill>
            <a:blip r:embed="rId4"/>
            <a:srcRect t="7774" r="1550" b="6422"/>
            <a:stretch/>
          </p:blipFill>
          <p:spPr>
            <a:xfrm>
              <a:off x="6217411" y="3148316"/>
              <a:ext cx="4748278" cy="2641905"/>
            </a:xfrm>
            <a:prstGeom prst="rect">
              <a:avLst/>
            </a:prstGeom>
          </p:spPr>
        </p:pic>
        <p:sp>
          <p:nvSpPr>
            <p:cNvPr id="12" name="Rectangle : coins arrondis 11">
              <a:extLst>
                <a:ext uri="{FF2B5EF4-FFF2-40B4-BE49-F238E27FC236}">
                  <a16:creationId xmlns:a16="http://schemas.microsoft.com/office/drawing/2014/main" id="{60285BD1-0DDF-F99A-C1C7-274538FB9932}"/>
                </a:ext>
              </a:extLst>
            </p:cNvPr>
            <p:cNvSpPr/>
            <p:nvPr/>
          </p:nvSpPr>
          <p:spPr>
            <a:xfrm>
              <a:off x="6134100" y="3015827"/>
              <a:ext cx="4914900" cy="2925936"/>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ZoneTexte 15">
            <a:extLst>
              <a:ext uri="{FF2B5EF4-FFF2-40B4-BE49-F238E27FC236}">
                <a16:creationId xmlns:a16="http://schemas.microsoft.com/office/drawing/2014/main" id="{7919F2AA-A399-D015-3496-0BD16AFEF6B1}"/>
              </a:ext>
            </a:extLst>
          </p:cNvPr>
          <p:cNvSpPr txBox="1"/>
          <p:nvPr/>
        </p:nvSpPr>
        <p:spPr>
          <a:xfrm>
            <a:off x="796341" y="5606419"/>
            <a:ext cx="5023951" cy="461665"/>
          </a:xfrm>
          <a:prstGeom prst="rect">
            <a:avLst/>
          </a:prstGeom>
          <a:noFill/>
        </p:spPr>
        <p:txBody>
          <a:bodyPr wrap="square" lIns="91440" tIns="45720" rIns="91440" bIns="45720" anchor="t">
            <a:spAutoFit/>
          </a:bodyPr>
          <a:lstStyle/>
          <a:p>
            <a:pPr algn="just"/>
            <a:r>
              <a:rPr lang="fr-FR" sz="1200" i="1" dirty="0"/>
              <a:t>Évolution du prix moyen  des packs et cellules de batteries lithium-ion, 2013-2024</a:t>
            </a:r>
            <a:r>
              <a:rPr lang="fr-FR" sz="1200" baseline="30000" dirty="0"/>
              <a:t>[1]</a:t>
            </a:r>
            <a:r>
              <a:rPr lang="fr-FR" sz="1200" i="1" dirty="0"/>
              <a:t>.</a:t>
            </a:r>
            <a:endParaRPr lang="en-GB" sz="1200" baseline="30000" dirty="0"/>
          </a:p>
        </p:txBody>
      </p:sp>
      <p:sp>
        <p:nvSpPr>
          <p:cNvPr id="18" name="ZoneTexte 17">
            <a:extLst>
              <a:ext uri="{FF2B5EF4-FFF2-40B4-BE49-F238E27FC236}">
                <a16:creationId xmlns:a16="http://schemas.microsoft.com/office/drawing/2014/main" id="{AC7AE6B1-22F3-4B92-B176-D098760C431B}"/>
              </a:ext>
            </a:extLst>
          </p:cNvPr>
          <p:cNvSpPr txBox="1"/>
          <p:nvPr/>
        </p:nvSpPr>
        <p:spPr>
          <a:xfrm>
            <a:off x="6518482" y="5606419"/>
            <a:ext cx="4764484" cy="461665"/>
          </a:xfrm>
          <a:prstGeom prst="rect">
            <a:avLst/>
          </a:prstGeom>
          <a:noFill/>
        </p:spPr>
        <p:txBody>
          <a:bodyPr wrap="square">
            <a:spAutoFit/>
          </a:bodyPr>
          <a:lstStyle/>
          <a:p>
            <a:pPr algn="just"/>
            <a:r>
              <a:rPr lang="fr-FR" sz="1200" i="1" dirty="0"/>
              <a:t>Tendances des prix et croissance du déploiement du photovoltaïque aux États-Unis, 2010-2024</a:t>
            </a:r>
            <a:r>
              <a:rPr lang="fr-FR" sz="1200" baseline="30000" dirty="0"/>
              <a:t>[2]</a:t>
            </a:r>
            <a:r>
              <a:rPr lang="fr-FR" sz="1200" i="1" dirty="0"/>
              <a:t>.</a:t>
            </a:r>
            <a:endParaRPr lang="en-GB" sz="1200" baseline="30000" dirty="0"/>
          </a:p>
        </p:txBody>
      </p:sp>
      <p:sp>
        <p:nvSpPr>
          <p:cNvPr id="3" name="ZoneTexte 2">
            <a:extLst>
              <a:ext uri="{FF2B5EF4-FFF2-40B4-BE49-F238E27FC236}">
                <a16:creationId xmlns:a16="http://schemas.microsoft.com/office/drawing/2014/main" id="{B47D7EFE-9780-608C-881F-65DA530362E4}"/>
              </a:ext>
            </a:extLst>
          </p:cNvPr>
          <p:cNvSpPr txBox="1"/>
          <p:nvPr/>
        </p:nvSpPr>
        <p:spPr>
          <a:xfrm>
            <a:off x="34998" y="6330711"/>
            <a:ext cx="9822937" cy="246221"/>
          </a:xfrm>
          <a:prstGeom prst="rect">
            <a:avLst/>
          </a:prstGeom>
          <a:noFill/>
        </p:spPr>
        <p:txBody>
          <a:bodyPr wrap="square">
            <a:spAutoFit/>
          </a:bodyPr>
          <a:lstStyle/>
          <a:p>
            <a:r>
              <a:rPr lang="fr-BE" sz="1000" dirty="0">
                <a:solidFill>
                  <a:srgbClr val="05103E"/>
                </a:solidFill>
                <a:effectLst/>
                <a:latin typeface="+mj-lt"/>
              </a:rPr>
              <a:t>[1] </a:t>
            </a:r>
            <a:r>
              <a:rPr lang="fr-BE" sz="1000" b="0" dirty="0" err="1">
                <a:solidFill>
                  <a:srgbClr val="05103E"/>
                </a:solidFill>
                <a:effectLst/>
                <a:latin typeface="+mj-lt"/>
                <a:hlinkClick r:id="rId5"/>
              </a:rPr>
              <a:t>BloombergNEF</a:t>
            </a:r>
            <a:r>
              <a:rPr lang="fr-BE" sz="1000" b="0" dirty="0">
                <a:solidFill>
                  <a:srgbClr val="05103E"/>
                </a:solidFill>
                <a:effectLst/>
                <a:latin typeface="+mj-lt"/>
                <a:hlinkClick r:id="rId5"/>
              </a:rPr>
              <a:t>. (2024, </a:t>
            </a:r>
            <a:r>
              <a:rPr lang="fr-BE" sz="1000" dirty="0">
                <a:solidFill>
                  <a:srgbClr val="05103E"/>
                </a:solidFill>
                <a:latin typeface="+mj-lt"/>
                <a:hlinkClick r:id="rId5"/>
              </a:rPr>
              <a:t>10 Décembre</a:t>
            </a:r>
            <a:r>
              <a:rPr lang="fr-BE" sz="1000" b="0" dirty="0">
                <a:solidFill>
                  <a:srgbClr val="05103E"/>
                </a:solidFill>
                <a:effectLst/>
                <a:latin typeface="+mj-lt"/>
                <a:hlinkClick r:id="rId5"/>
              </a:rPr>
              <a:t>). </a:t>
            </a:r>
            <a:r>
              <a:rPr lang="fr-BE" sz="1000" b="0" i="1" dirty="0">
                <a:solidFill>
                  <a:srgbClr val="05103E"/>
                </a:solidFill>
                <a:effectLst/>
                <a:latin typeface="+mj-lt"/>
                <a:hlinkClick r:id="rId5"/>
              </a:rPr>
              <a:t>Lithium-Ion Battery Pack </a:t>
            </a:r>
            <a:r>
              <a:rPr lang="fr-BE" sz="1000" b="0" i="1" dirty="0" err="1">
                <a:solidFill>
                  <a:srgbClr val="05103E"/>
                </a:solidFill>
                <a:effectLst/>
                <a:latin typeface="+mj-lt"/>
                <a:hlinkClick r:id="rId5"/>
              </a:rPr>
              <a:t>Prices</a:t>
            </a:r>
            <a:r>
              <a:rPr lang="fr-BE" sz="1000" b="0" i="1" dirty="0">
                <a:solidFill>
                  <a:srgbClr val="05103E"/>
                </a:solidFill>
                <a:effectLst/>
                <a:latin typeface="+mj-lt"/>
                <a:hlinkClick r:id="rId5"/>
              </a:rPr>
              <a:t> </a:t>
            </a:r>
            <a:r>
              <a:rPr lang="fr-BE" sz="1000" b="0" i="1" dirty="0" err="1">
                <a:solidFill>
                  <a:srgbClr val="05103E"/>
                </a:solidFill>
                <a:effectLst/>
                <a:latin typeface="+mj-lt"/>
                <a:hlinkClick r:id="rId5"/>
              </a:rPr>
              <a:t>See</a:t>
            </a:r>
            <a:r>
              <a:rPr lang="fr-BE" sz="1000" b="0" i="1" dirty="0">
                <a:solidFill>
                  <a:srgbClr val="05103E"/>
                </a:solidFill>
                <a:effectLst/>
                <a:latin typeface="+mj-lt"/>
                <a:hlinkClick r:id="rId5"/>
              </a:rPr>
              <a:t> </a:t>
            </a:r>
            <a:r>
              <a:rPr lang="fr-BE" sz="1000" b="0" i="1" dirty="0" err="1">
                <a:solidFill>
                  <a:srgbClr val="05103E"/>
                </a:solidFill>
                <a:effectLst/>
                <a:latin typeface="+mj-lt"/>
                <a:hlinkClick r:id="rId5"/>
              </a:rPr>
              <a:t>Largest</a:t>
            </a:r>
            <a:r>
              <a:rPr lang="fr-BE" sz="1000" b="0" i="1" dirty="0">
                <a:solidFill>
                  <a:srgbClr val="05103E"/>
                </a:solidFill>
                <a:effectLst/>
                <a:latin typeface="+mj-lt"/>
                <a:hlinkClick r:id="rId5"/>
              </a:rPr>
              <a:t> Drop </a:t>
            </a:r>
            <a:r>
              <a:rPr lang="fr-BE" sz="1000" b="0" i="1" dirty="0" err="1">
                <a:solidFill>
                  <a:srgbClr val="05103E"/>
                </a:solidFill>
                <a:effectLst/>
                <a:latin typeface="+mj-lt"/>
                <a:hlinkClick r:id="rId5"/>
              </a:rPr>
              <a:t>Since</a:t>
            </a:r>
            <a:r>
              <a:rPr lang="fr-BE" sz="1000" b="0" i="1" dirty="0">
                <a:solidFill>
                  <a:srgbClr val="05103E"/>
                </a:solidFill>
                <a:effectLst/>
                <a:latin typeface="+mj-lt"/>
                <a:hlinkClick r:id="rId5"/>
              </a:rPr>
              <a:t> 2017, </a:t>
            </a:r>
            <a:r>
              <a:rPr lang="fr-BE" sz="1000" b="0" i="1" dirty="0" err="1">
                <a:solidFill>
                  <a:srgbClr val="05103E"/>
                </a:solidFill>
                <a:effectLst/>
                <a:latin typeface="+mj-lt"/>
                <a:hlinkClick r:id="rId5"/>
              </a:rPr>
              <a:t>Falling</a:t>
            </a:r>
            <a:r>
              <a:rPr lang="fr-BE" sz="1000" b="0" i="1" dirty="0">
                <a:solidFill>
                  <a:srgbClr val="05103E"/>
                </a:solidFill>
                <a:effectLst/>
                <a:latin typeface="+mj-lt"/>
                <a:hlinkClick r:id="rId5"/>
              </a:rPr>
              <a:t> to $ 115 per Kilowatt-</a:t>
            </a:r>
            <a:r>
              <a:rPr lang="fr-BE" sz="1000" b="0" i="1" dirty="0" err="1">
                <a:solidFill>
                  <a:srgbClr val="05103E"/>
                </a:solidFill>
                <a:effectLst/>
                <a:latin typeface="+mj-lt"/>
                <a:hlinkClick r:id="rId5"/>
              </a:rPr>
              <a:t>Hour</a:t>
            </a:r>
            <a:r>
              <a:rPr lang="fr-BE" sz="1000" b="0" dirty="0">
                <a:solidFill>
                  <a:srgbClr val="05103E"/>
                </a:solidFill>
                <a:effectLst/>
                <a:latin typeface="Times New Roman" panose="02020603050405020304" pitchFamily="18" charset="0"/>
                <a:hlinkClick r:id="rId5"/>
              </a:rPr>
              <a:t>.</a:t>
            </a:r>
            <a:endParaRPr lang="en-GB" sz="1000" dirty="0"/>
          </a:p>
        </p:txBody>
      </p:sp>
      <p:sp>
        <p:nvSpPr>
          <p:cNvPr id="6" name="ZoneTexte 5">
            <a:extLst>
              <a:ext uri="{FF2B5EF4-FFF2-40B4-BE49-F238E27FC236}">
                <a16:creationId xmlns:a16="http://schemas.microsoft.com/office/drawing/2014/main" id="{8B728F5D-A45C-FAC5-AA60-71969B50B77D}"/>
              </a:ext>
            </a:extLst>
          </p:cNvPr>
          <p:cNvSpPr txBox="1"/>
          <p:nvPr/>
        </p:nvSpPr>
        <p:spPr>
          <a:xfrm>
            <a:off x="34998" y="6524521"/>
            <a:ext cx="7473142" cy="246221"/>
          </a:xfrm>
          <a:prstGeom prst="rect">
            <a:avLst/>
          </a:prstGeom>
          <a:noFill/>
        </p:spPr>
        <p:txBody>
          <a:bodyPr wrap="square">
            <a:spAutoFit/>
          </a:bodyPr>
          <a:lstStyle/>
          <a:p>
            <a:r>
              <a:rPr lang="fr-BE" sz="1000" dirty="0">
                <a:solidFill>
                  <a:srgbClr val="05103E"/>
                </a:solidFill>
              </a:rPr>
              <a:t>[2]</a:t>
            </a:r>
            <a:r>
              <a:rPr lang="en-US" sz="1000" b="0" dirty="0">
                <a:effectLst/>
                <a:latin typeface="+mj-lt"/>
              </a:rPr>
              <a:t> </a:t>
            </a:r>
            <a:r>
              <a:rPr lang="en-US" sz="1000" b="0" dirty="0">
                <a:solidFill>
                  <a:srgbClr val="467886"/>
                </a:solidFill>
                <a:effectLst/>
                <a:latin typeface="+mj-lt"/>
                <a:hlinkClick r:id="rId6">
                  <a:extLst>
                    <a:ext uri="{A12FA001-AC4F-418D-AE19-62706E023703}">
                      <ahyp:hlinkClr xmlns:ahyp="http://schemas.microsoft.com/office/drawing/2018/hyperlinkcolor" val="tx"/>
                    </a:ext>
                  </a:extLst>
                </a:hlinkClick>
              </a:rPr>
              <a:t>Native Solar. (2025, </a:t>
            </a:r>
            <a:r>
              <a:rPr lang="en-US" sz="1000" dirty="0">
                <a:solidFill>
                  <a:srgbClr val="467886"/>
                </a:solidFill>
                <a:latin typeface="+mj-lt"/>
                <a:hlinkClick r:id="rId6">
                  <a:extLst>
                    <a:ext uri="{A12FA001-AC4F-418D-AE19-62706E023703}">
                      <ahyp:hlinkClr xmlns:ahyp="http://schemas.microsoft.com/office/drawing/2018/hyperlinkcolor" val="tx"/>
                    </a:ext>
                  </a:extLst>
                </a:hlinkClick>
              </a:rPr>
              <a:t>2 Mai</a:t>
            </a:r>
            <a:r>
              <a:rPr lang="en-US" sz="1000" b="0" dirty="0">
                <a:solidFill>
                  <a:srgbClr val="467886"/>
                </a:solidFill>
                <a:effectLst/>
                <a:latin typeface="+mj-lt"/>
                <a:hlinkClick r:id="rId6">
                  <a:extLst>
                    <a:ext uri="{A12FA001-AC4F-418D-AE19-62706E023703}">
                      <ahyp:hlinkClr xmlns:ahyp="http://schemas.microsoft.com/office/drawing/2018/hyperlinkcolor" val="tx"/>
                    </a:ext>
                  </a:extLst>
                </a:hlinkClick>
              </a:rPr>
              <a:t>). </a:t>
            </a:r>
            <a:r>
              <a:rPr lang="en-US" sz="1000" b="0" i="1" dirty="0">
                <a:solidFill>
                  <a:srgbClr val="467886"/>
                </a:solidFill>
                <a:effectLst/>
                <a:latin typeface="+mj-lt"/>
                <a:hlinkClick r:id="rId6">
                  <a:extLst>
                    <a:ext uri="{A12FA001-AC4F-418D-AE19-62706E023703}">
                      <ahyp:hlinkClr xmlns:ahyp="http://schemas.microsoft.com/office/drawing/2018/hyperlinkcolor" val="tx"/>
                    </a:ext>
                  </a:extLst>
                </a:hlinkClick>
              </a:rPr>
              <a:t>What</a:t>
            </a:r>
            <a:r>
              <a:rPr lang="en-US" sz="1000" i="1" dirty="0">
                <a:solidFill>
                  <a:srgbClr val="467886"/>
                </a:solidFill>
                <a:latin typeface="+mj-lt"/>
                <a:hlinkClick r:id="rId6">
                  <a:extLst>
                    <a:ext uri="{A12FA001-AC4F-418D-AE19-62706E023703}">
                      <ahyp:hlinkClr xmlns:ahyp="http://schemas.microsoft.com/office/drawing/2018/hyperlinkcolor" val="tx"/>
                    </a:ext>
                  </a:extLst>
                </a:hlinkClick>
              </a:rPr>
              <a:t>’</a:t>
            </a:r>
            <a:r>
              <a:rPr lang="en-US" sz="1000" b="0" i="1" dirty="0">
                <a:solidFill>
                  <a:srgbClr val="467886"/>
                </a:solidFill>
                <a:effectLst/>
                <a:latin typeface="+mj-lt"/>
                <a:hlinkClick r:id="rId6">
                  <a:extLst>
                    <a:ext uri="{A12FA001-AC4F-418D-AE19-62706E023703}">
                      <ahyp:hlinkClr xmlns:ahyp="http://schemas.microsoft.com/office/drawing/2018/hyperlinkcolor" val="tx"/>
                    </a:ext>
                  </a:extLst>
                </a:hlinkClick>
              </a:rPr>
              <a:t>s happening with the cost of solar and battery storage in 2025 </a:t>
            </a:r>
            <a:r>
              <a:rPr lang="en-US" sz="1000" b="0" i="1" dirty="0">
                <a:effectLst/>
                <a:latin typeface="+mj-lt"/>
                <a:hlinkClick r:id="rId6">
                  <a:extLst>
                    <a:ext uri="{A12FA001-AC4F-418D-AE19-62706E023703}">
                      <ahyp:hlinkClr xmlns:ahyp="http://schemas.microsoft.com/office/drawing/2018/hyperlinkcolor" val="tx"/>
                    </a:ext>
                  </a:extLst>
                </a:hlinkClick>
              </a:rPr>
              <a:t>?</a:t>
            </a:r>
            <a:endParaRPr lang="en-GB" sz="1000" i="1" dirty="0">
              <a:latin typeface="+mj-lt"/>
            </a:endParaRPr>
          </a:p>
        </p:txBody>
      </p:sp>
      <p:sp>
        <p:nvSpPr>
          <p:cNvPr id="4" name="Rectangle : coins arrondis 3">
            <a:extLst>
              <a:ext uri="{FF2B5EF4-FFF2-40B4-BE49-F238E27FC236}">
                <a16:creationId xmlns:a16="http://schemas.microsoft.com/office/drawing/2014/main" id="{711A6E4B-9956-0B19-3C10-F425B2F71239}"/>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 coins arrondis 14">
            <a:extLst>
              <a:ext uri="{FF2B5EF4-FFF2-40B4-BE49-F238E27FC236}">
                <a16:creationId xmlns:a16="http://schemas.microsoft.com/office/drawing/2014/main" id="{BCB5E103-55C6-42CA-89DF-AF05D5B7C60A}"/>
              </a:ext>
            </a:extLst>
          </p:cNvPr>
          <p:cNvSpPr/>
          <p:nvPr/>
        </p:nvSpPr>
        <p:spPr>
          <a:xfrm flipV="1">
            <a:off x="850867" y="2646605"/>
            <a:ext cx="4914900" cy="2925937"/>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 coins arrondis 16">
            <a:extLst>
              <a:ext uri="{FF2B5EF4-FFF2-40B4-BE49-F238E27FC236}">
                <a16:creationId xmlns:a16="http://schemas.microsoft.com/office/drawing/2014/main" id="{DFEFE7CD-C58A-D012-B353-EAACD5EE2A15}"/>
              </a:ext>
            </a:extLst>
          </p:cNvPr>
          <p:cNvSpPr/>
          <p:nvPr/>
        </p:nvSpPr>
        <p:spPr>
          <a:xfrm flipV="1">
            <a:off x="6526972" y="2646604"/>
            <a:ext cx="4781791" cy="2925937"/>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space réservé du numéro de diapositive 3">
            <a:extLst>
              <a:ext uri="{FF2B5EF4-FFF2-40B4-BE49-F238E27FC236}">
                <a16:creationId xmlns:a16="http://schemas.microsoft.com/office/drawing/2014/main" id="{358FA73A-41B9-298A-891C-2721AA11C4C5}"/>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13</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82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50653643-1CA6-1294-F326-EEC5CA42616D}"/>
              </a:ext>
            </a:extLst>
          </p:cNvPr>
          <p:cNvGrpSpPr/>
          <p:nvPr/>
        </p:nvGrpSpPr>
        <p:grpSpPr>
          <a:xfrm>
            <a:off x="7966530" y="793424"/>
            <a:ext cx="3251963" cy="5271152"/>
            <a:chOff x="8183594" y="655356"/>
            <a:chExt cx="3251963" cy="5271152"/>
          </a:xfrm>
        </p:grpSpPr>
        <p:grpSp>
          <p:nvGrpSpPr>
            <p:cNvPr id="43" name="Groupe 42">
              <a:extLst>
                <a:ext uri="{FF2B5EF4-FFF2-40B4-BE49-F238E27FC236}">
                  <a16:creationId xmlns:a16="http://schemas.microsoft.com/office/drawing/2014/main" id="{731E47AA-2A61-A07A-E462-D7ACD12CFD90}"/>
                </a:ext>
              </a:extLst>
            </p:cNvPr>
            <p:cNvGrpSpPr/>
            <p:nvPr/>
          </p:nvGrpSpPr>
          <p:grpSpPr>
            <a:xfrm>
              <a:off x="9388241" y="2977839"/>
              <a:ext cx="1332680" cy="729085"/>
              <a:chOff x="6282801" y="3659427"/>
              <a:chExt cx="1332680" cy="729085"/>
            </a:xfrm>
          </p:grpSpPr>
          <p:sp>
            <p:nvSpPr>
              <p:cNvPr id="40" name="Flèche : droite 39">
                <a:extLst>
                  <a:ext uri="{FF2B5EF4-FFF2-40B4-BE49-F238E27FC236}">
                    <a16:creationId xmlns:a16="http://schemas.microsoft.com/office/drawing/2014/main" id="{FD32D518-82BC-108F-62D6-BD777F82F461}"/>
                  </a:ext>
                </a:extLst>
              </p:cNvPr>
              <p:cNvSpPr/>
              <p:nvPr/>
            </p:nvSpPr>
            <p:spPr>
              <a:xfrm rot="5400000">
                <a:off x="6091329" y="3850899"/>
                <a:ext cx="729085" cy="346141"/>
              </a:xfrm>
              <a:prstGeom prst="rightArrow">
                <a:avLst/>
              </a:prstGeom>
              <a:pattFill prst="wdDn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ZoneTexte 41">
                <a:extLst>
                  <a:ext uri="{FF2B5EF4-FFF2-40B4-BE49-F238E27FC236}">
                    <a16:creationId xmlns:a16="http://schemas.microsoft.com/office/drawing/2014/main" id="{012C0761-1232-C95F-7F7C-2C0C5DDADBC8}"/>
                  </a:ext>
                </a:extLst>
              </p:cNvPr>
              <p:cNvSpPr txBox="1"/>
              <p:nvPr/>
            </p:nvSpPr>
            <p:spPr>
              <a:xfrm>
                <a:off x="6619404" y="3680133"/>
                <a:ext cx="996077" cy="584775"/>
              </a:xfrm>
              <a:prstGeom prst="rect">
                <a:avLst/>
              </a:prstGeom>
              <a:noFill/>
            </p:spPr>
            <p:txBody>
              <a:bodyPr wrap="square" rtlCol="0">
                <a:spAutoFit/>
              </a:bodyPr>
              <a:lstStyle/>
              <a:p>
                <a:pPr algn="ctr"/>
                <a:r>
                  <a:rPr lang="fr-BE" sz="1600" b="1"/>
                  <a:t>Mode</a:t>
                </a:r>
              </a:p>
              <a:p>
                <a:pPr algn="ctr"/>
                <a:r>
                  <a:rPr lang="fr-BE" sz="1600" b="1"/>
                  <a:t>îlotage</a:t>
                </a:r>
                <a:endParaRPr lang="en-GB" sz="1600" b="1"/>
              </a:p>
            </p:txBody>
          </p:sp>
        </p:grpSp>
        <p:grpSp>
          <p:nvGrpSpPr>
            <p:cNvPr id="5" name="Groupe 4">
              <a:extLst>
                <a:ext uri="{FF2B5EF4-FFF2-40B4-BE49-F238E27FC236}">
                  <a16:creationId xmlns:a16="http://schemas.microsoft.com/office/drawing/2014/main" id="{16C89913-B28A-25B6-0C1D-CCC824837E20}"/>
                </a:ext>
              </a:extLst>
            </p:cNvPr>
            <p:cNvGrpSpPr/>
            <p:nvPr/>
          </p:nvGrpSpPr>
          <p:grpSpPr>
            <a:xfrm>
              <a:off x="8638761" y="879976"/>
              <a:ext cx="2629315" cy="1955767"/>
              <a:chOff x="8067261" y="903789"/>
              <a:chExt cx="2629315" cy="1955767"/>
            </a:xfrm>
          </p:grpSpPr>
          <p:pic>
            <p:nvPicPr>
              <p:cNvPr id="2050" name="Picture 2">
                <a:extLst>
                  <a:ext uri="{FF2B5EF4-FFF2-40B4-BE49-F238E27FC236}">
                    <a16:creationId xmlns:a16="http://schemas.microsoft.com/office/drawing/2014/main" id="{34FD633B-1CC2-DD00-C33A-32FB3585A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261" y="903789"/>
                <a:ext cx="2197967" cy="195576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a:extLst>
                  <a:ext uri="{FF2B5EF4-FFF2-40B4-BE49-F238E27FC236}">
                    <a16:creationId xmlns:a16="http://schemas.microsoft.com/office/drawing/2014/main" id="{93BB894F-0B7D-E337-E6B0-51AA1B030FB8}"/>
                  </a:ext>
                </a:extLst>
              </p:cNvPr>
              <p:cNvGrpSpPr/>
              <p:nvPr/>
            </p:nvGrpSpPr>
            <p:grpSpPr>
              <a:xfrm>
                <a:off x="8095978" y="958199"/>
                <a:ext cx="2103165" cy="1853415"/>
                <a:chOff x="2482393" y="3588916"/>
                <a:chExt cx="2633129" cy="2320446"/>
              </a:xfrm>
            </p:grpSpPr>
            <p:pic>
              <p:nvPicPr>
                <p:cNvPr id="16" name="Image 15">
                  <a:extLst>
                    <a:ext uri="{FF2B5EF4-FFF2-40B4-BE49-F238E27FC236}">
                      <a16:creationId xmlns:a16="http://schemas.microsoft.com/office/drawing/2014/main" id="{C6EE2434-62FD-E646-E83A-EB00F4B261D4}"/>
                    </a:ext>
                  </a:extLst>
                </p:cNvPr>
                <p:cNvPicPr>
                  <a:picLocks noChangeAspect="1"/>
                </p:cNvPicPr>
                <p:nvPr/>
              </p:nvPicPr>
              <p:blipFill>
                <a:blip r:embed="rId4"/>
                <a:srcRect l="12169" t="10821" r="12227" b="11608"/>
                <a:stretch/>
              </p:blipFill>
              <p:spPr>
                <a:xfrm>
                  <a:off x="3400317" y="4491284"/>
                  <a:ext cx="490635" cy="506371"/>
                </a:xfrm>
                <a:prstGeom prst="ellipse">
                  <a:avLst/>
                </a:prstGeom>
              </p:spPr>
            </p:pic>
            <p:grpSp>
              <p:nvGrpSpPr>
                <p:cNvPr id="17" name="Groupe 16">
                  <a:extLst>
                    <a:ext uri="{FF2B5EF4-FFF2-40B4-BE49-F238E27FC236}">
                      <a16:creationId xmlns:a16="http://schemas.microsoft.com/office/drawing/2014/main" id="{02B7EE25-EA49-323F-3D9A-CA914DB4DBE1}"/>
                    </a:ext>
                  </a:extLst>
                </p:cNvPr>
                <p:cNvGrpSpPr/>
                <p:nvPr/>
              </p:nvGrpSpPr>
              <p:grpSpPr>
                <a:xfrm>
                  <a:off x="2499101" y="3588916"/>
                  <a:ext cx="520441" cy="514733"/>
                  <a:chOff x="7204027" y="2759034"/>
                  <a:chExt cx="545126" cy="534004"/>
                </a:xfrm>
              </p:grpSpPr>
              <p:sp>
                <p:nvSpPr>
                  <p:cNvPr id="18" name="Ellipse 17">
                    <a:extLst>
                      <a:ext uri="{FF2B5EF4-FFF2-40B4-BE49-F238E27FC236}">
                        <a16:creationId xmlns:a16="http://schemas.microsoft.com/office/drawing/2014/main" id="{1104CE9A-A01F-42CD-B9F6-F02BFB728D09}"/>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a:extLst>
                      <a:ext uri="{FF2B5EF4-FFF2-40B4-BE49-F238E27FC236}">
                        <a16:creationId xmlns:a16="http://schemas.microsoft.com/office/drawing/2014/main" id="{2B0913C3-7B79-F4FC-9458-B8E54A3177E7}"/>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grpSp>
              <p:nvGrpSpPr>
                <p:cNvPr id="20" name="Groupe 19">
                  <a:extLst>
                    <a:ext uri="{FF2B5EF4-FFF2-40B4-BE49-F238E27FC236}">
                      <a16:creationId xmlns:a16="http://schemas.microsoft.com/office/drawing/2014/main" id="{CC663D82-A044-2902-4007-6431D0807061}"/>
                    </a:ext>
                  </a:extLst>
                </p:cNvPr>
                <p:cNvGrpSpPr/>
                <p:nvPr/>
              </p:nvGrpSpPr>
              <p:grpSpPr>
                <a:xfrm>
                  <a:off x="2482393" y="5385930"/>
                  <a:ext cx="534335" cy="523432"/>
                  <a:chOff x="8069349" y="4128051"/>
                  <a:chExt cx="545126" cy="534004"/>
                </a:xfrm>
              </p:grpSpPr>
              <p:sp>
                <p:nvSpPr>
                  <p:cNvPr id="21" name="Ellipse 20">
                    <a:extLst>
                      <a:ext uri="{FF2B5EF4-FFF2-40B4-BE49-F238E27FC236}">
                        <a16:creationId xmlns:a16="http://schemas.microsoft.com/office/drawing/2014/main" id="{2ACFAD36-95B0-A88D-3C4C-F664473F534E}"/>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 name="Groupe 21">
                    <a:extLst>
                      <a:ext uri="{FF2B5EF4-FFF2-40B4-BE49-F238E27FC236}">
                        <a16:creationId xmlns:a16="http://schemas.microsoft.com/office/drawing/2014/main" id="{C2CAFDAF-8741-8721-7C83-7D994B437002}"/>
                      </a:ext>
                    </a:extLst>
                  </p:cNvPr>
                  <p:cNvGrpSpPr/>
                  <p:nvPr/>
                </p:nvGrpSpPr>
                <p:grpSpPr>
                  <a:xfrm>
                    <a:off x="8177414" y="4188577"/>
                    <a:ext cx="354403" cy="381956"/>
                    <a:chOff x="9733515" y="3293038"/>
                    <a:chExt cx="611609" cy="639405"/>
                  </a:xfrm>
                </p:grpSpPr>
                <p:pic>
                  <p:nvPicPr>
                    <p:cNvPr id="23" name="Image 22">
                      <a:extLst>
                        <a:ext uri="{FF2B5EF4-FFF2-40B4-BE49-F238E27FC236}">
                          <a16:creationId xmlns:a16="http://schemas.microsoft.com/office/drawing/2014/main" id="{93E4A73D-6E1E-013C-60B6-15DEC4C108E8}"/>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24" name="Image 23">
                      <a:extLst>
                        <a:ext uri="{FF2B5EF4-FFF2-40B4-BE49-F238E27FC236}">
                          <a16:creationId xmlns:a16="http://schemas.microsoft.com/office/drawing/2014/main" id="{68E9D68C-BD09-EFB2-96C0-6DDD242B8612}"/>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25" name="Image 24">
                      <a:extLst>
                        <a:ext uri="{FF2B5EF4-FFF2-40B4-BE49-F238E27FC236}">
                          <a16:creationId xmlns:a16="http://schemas.microsoft.com/office/drawing/2014/main" id="{8FD5363D-57D6-6682-15C1-0FF2816D99B8}"/>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26" name="Image 25">
                      <a:extLst>
                        <a:ext uri="{FF2B5EF4-FFF2-40B4-BE49-F238E27FC236}">
                          <a16:creationId xmlns:a16="http://schemas.microsoft.com/office/drawing/2014/main" id="{06AB3757-7331-8CB8-8217-D2AE54DF8BB5}"/>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pic>
              <p:nvPicPr>
                <p:cNvPr id="27" name="Image 26">
                  <a:extLst>
                    <a:ext uri="{FF2B5EF4-FFF2-40B4-BE49-F238E27FC236}">
                      <a16:creationId xmlns:a16="http://schemas.microsoft.com/office/drawing/2014/main" id="{8CBC61DB-3E54-2579-324F-F4B5852CAA32}"/>
                    </a:ext>
                  </a:extLst>
                </p:cNvPr>
                <p:cNvPicPr>
                  <a:picLocks noChangeAspect="1"/>
                </p:cNvPicPr>
                <p:nvPr/>
              </p:nvPicPr>
              <p:blipFill>
                <a:blip r:embed="rId7"/>
                <a:srcRect l="11894" t="11444" r="11894" b="11519"/>
                <a:stretch/>
              </p:blipFill>
              <p:spPr>
                <a:xfrm>
                  <a:off x="4624888" y="4501701"/>
                  <a:ext cx="490634" cy="495953"/>
                </a:xfrm>
                <a:prstGeom prst="ellipse">
                  <a:avLst/>
                </a:prstGeom>
              </p:spPr>
            </p:pic>
          </p:grpSp>
          <p:sp>
            <p:nvSpPr>
              <p:cNvPr id="45" name="ZoneTexte 44">
                <a:extLst>
                  <a:ext uri="{FF2B5EF4-FFF2-40B4-BE49-F238E27FC236}">
                    <a16:creationId xmlns:a16="http://schemas.microsoft.com/office/drawing/2014/main" id="{3959AC09-75B4-74F4-6D17-A49AC25E3456}"/>
                  </a:ext>
                </a:extLst>
              </p:cNvPr>
              <p:cNvSpPr txBox="1"/>
              <p:nvPr/>
            </p:nvSpPr>
            <p:spPr>
              <a:xfrm>
                <a:off x="9685910" y="903789"/>
                <a:ext cx="1010666" cy="461665"/>
              </a:xfrm>
              <a:prstGeom prst="rect">
                <a:avLst/>
              </a:prstGeom>
              <a:noFill/>
            </p:spPr>
            <p:txBody>
              <a:bodyPr wrap="square" rtlCol="0">
                <a:spAutoFit/>
              </a:bodyPr>
              <a:lstStyle/>
              <a:p>
                <a:r>
                  <a:rPr lang="fr-BE" sz="1200" b="1">
                    <a:solidFill>
                      <a:srgbClr val="FF0900"/>
                    </a:solidFill>
                  </a:rPr>
                  <a:t>Tension</a:t>
                </a:r>
              </a:p>
              <a:p>
                <a:r>
                  <a:rPr lang="fr-BE" sz="1200" b="1">
                    <a:solidFill>
                      <a:srgbClr val="FF0900"/>
                    </a:solidFill>
                  </a:rPr>
                  <a:t>trop élevée</a:t>
                </a:r>
                <a:endParaRPr lang="en-GB" sz="1200" b="1">
                  <a:solidFill>
                    <a:srgbClr val="FF0900"/>
                  </a:solidFill>
                </a:endParaRPr>
              </a:p>
            </p:txBody>
          </p:sp>
          <p:pic>
            <p:nvPicPr>
              <p:cNvPr id="47" name="Picture 2" descr="Warning Icon transparent PNG - StickPNG">
                <a:extLst>
                  <a:ext uri="{FF2B5EF4-FFF2-40B4-BE49-F238E27FC236}">
                    <a16:creationId xmlns:a16="http://schemas.microsoft.com/office/drawing/2014/main" id="{9F2793AC-CA9E-98D7-A628-F382642299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122"/>
              <a:stretch/>
            </p:blipFill>
            <p:spPr bwMode="auto">
              <a:xfrm>
                <a:off x="9235302" y="947011"/>
                <a:ext cx="450607" cy="41851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 coins arrondis 1">
              <a:extLst>
                <a:ext uri="{FF2B5EF4-FFF2-40B4-BE49-F238E27FC236}">
                  <a16:creationId xmlns:a16="http://schemas.microsoft.com/office/drawing/2014/main" id="{57FA9BB7-07AB-E22F-6155-978F90343A35}"/>
                </a:ext>
              </a:extLst>
            </p:cNvPr>
            <p:cNvSpPr/>
            <p:nvPr/>
          </p:nvSpPr>
          <p:spPr>
            <a:xfrm>
              <a:off x="8183594" y="655356"/>
              <a:ext cx="3251963" cy="5271152"/>
            </a:xfrm>
            <a:prstGeom prst="roundRect">
              <a:avLst>
                <a:gd name="adj" fmla="val 614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e 3">
              <a:extLst>
                <a:ext uri="{FF2B5EF4-FFF2-40B4-BE49-F238E27FC236}">
                  <a16:creationId xmlns:a16="http://schemas.microsoft.com/office/drawing/2014/main" id="{43976C10-DDC4-98E1-8844-AAF0263F32BD}"/>
                </a:ext>
              </a:extLst>
            </p:cNvPr>
            <p:cNvGrpSpPr/>
            <p:nvPr/>
          </p:nvGrpSpPr>
          <p:grpSpPr>
            <a:xfrm>
              <a:off x="8638761" y="3743154"/>
              <a:ext cx="2172166" cy="1932809"/>
              <a:chOff x="8083537" y="4047686"/>
              <a:chExt cx="2172166" cy="1932809"/>
            </a:xfrm>
          </p:grpSpPr>
          <p:pic>
            <p:nvPicPr>
              <p:cNvPr id="2052" name="Picture 4">
                <a:extLst>
                  <a:ext uri="{FF2B5EF4-FFF2-40B4-BE49-F238E27FC236}">
                    <a16:creationId xmlns:a16="http://schemas.microsoft.com/office/drawing/2014/main" id="{ACA717B8-7E7D-428B-7C7A-9AB1C52579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3537" y="4047686"/>
                <a:ext cx="2172166" cy="193280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e 38">
                <a:extLst>
                  <a:ext uri="{FF2B5EF4-FFF2-40B4-BE49-F238E27FC236}">
                    <a16:creationId xmlns:a16="http://schemas.microsoft.com/office/drawing/2014/main" id="{3064E8E7-3285-421C-1AD3-9143F0C05F45}"/>
                  </a:ext>
                </a:extLst>
              </p:cNvPr>
              <p:cNvGrpSpPr/>
              <p:nvPr/>
            </p:nvGrpSpPr>
            <p:grpSpPr>
              <a:xfrm>
                <a:off x="8114528" y="4097862"/>
                <a:ext cx="1120774" cy="1845477"/>
                <a:chOff x="7031522" y="3588915"/>
                <a:chExt cx="1403191" cy="2310508"/>
              </a:xfrm>
            </p:grpSpPr>
            <p:grpSp>
              <p:nvGrpSpPr>
                <p:cNvPr id="28" name="Groupe 27">
                  <a:extLst>
                    <a:ext uri="{FF2B5EF4-FFF2-40B4-BE49-F238E27FC236}">
                      <a16:creationId xmlns:a16="http://schemas.microsoft.com/office/drawing/2014/main" id="{0D46529B-2F51-F23A-6400-CC009C17C5EE}"/>
                    </a:ext>
                  </a:extLst>
                </p:cNvPr>
                <p:cNvGrpSpPr/>
                <p:nvPr/>
              </p:nvGrpSpPr>
              <p:grpSpPr>
                <a:xfrm>
                  <a:off x="7031522" y="5375991"/>
                  <a:ext cx="534335" cy="523432"/>
                  <a:chOff x="8069349" y="4128051"/>
                  <a:chExt cx="545126" cy="534004"/>
                </a:xfrm>
              </p:grpSpPr>
              <p:sp>
                <p:nvSpPr>
                  <p:cNvPr id="29" name="Ellipse 28">
                    <a:extLst>
                      <a:ext uri="{FF2B5EF4-FFF2-40B4-BE49-F238E27FC236}">
                        <a16:creationId xmlns:a16="http://schemas.microsoft.com/office/drawing/2014/main" id="{B98ED21F-F51F-DDBA-97D5-0017B5CAE3F1}"/>
                      </a:ext>
                    </a:extLst>
                  </p:cNvPr>
                  <p:cNvSpPr/>
                  <p:nvPr/>
                </p:nvSpPr>
                <p:spPr>
                  <a:xfrm>
                    <a:off x="8069349" y="4128051"/>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0" name="Groupe 29">
                    <a:extLst>
                      <a:ext uri="{FF2B5EF4-FFF2-40B4-BE49-F238E27FC236}">
                        <a16:creationId xmlns:a16="http://schemas.microsoft.com/office/drawing/2014/main" id="{17FC0C26-7289-BBDE-73BB-F90E455CC06B}"/>
                      </a:ext>
                    </a:extLst>
                  </p:cNvPr>
                  <p:cNvGrpSpPr/>
                  <p:nvPr/>
                </p:nvGrpSpPr>
                <p:grpSpPr>
                  <a:xfrm>
                    <a:off x="8177414" y="4188577"/>
                    <a:ext cx="354403" cy="381956"/>
                    <a:chOff x="9733515" y="3293038"/>
                    <a:chExt cx="611609" cy="639405"/>
                  </a:xfrm>
                </p:grpSpPr>
                <p:pic>
                  <p:nvPicPr>
                    <p:cNvPr id="31" name="Image 30">
                      <a:extLst>
                        <a:ext uri="{FF2B5EF4-FFF2-40B4-BE49-F238E27FC236}">
                          <a16:creationId xmlns:a16="http://schemas.microsoft.com/office/drawing/2014/main" id="{16D33EB6-B405-3AE2-3FF9-899B74598C5E}"/>
                        </a:ext>
                      </a:extLst>
                    </p:cNvPr>
                    <p:cNvPicPr>
                      <a:picLocks noChangeAspect="1"/>
                    </p:cNvPicPr>
                    <p:nvPr/>
                  </p:nvPicPr>
                  <p:blipFill rotWithShape="1">
                    <a:blip r:embed="rId6"/>
                    <a:srcRect t="76681" r="1549"/>
                    <a:stretch/>
                  </p:blipFill>
                  <p:spPr>
                    <a:xfrm>
                      <a:off x="9733515" y="3737866"/>
                      <a:ext cx="602135" cy="194577"/>
                    </a:xfrm>
                    <a:prstGeom prst="rect">
                      <a:avLst/>
                    </a:prstGeom>
                  </p:spPr>
                </p:pic>
                <p:pic>
                  <p:nvPicPr>
                    <p:cNvPr id="32" name="Image 31">
                      <a:extLst>
                        <a:ext uri="{FF2B5EF4-FFF2-40B4-BE49-F238E27FC236}">
                          <a16:creationId xmlns:a16="http://schemas.microsoft.com/office/drawing/2014/main" id="{CF608122-640D-B8A7-0BE4-7E994C76EF89}"/>
                        </a:ext>
                      </a:extLst>
                    </p:cNvPr>
                    <p:cNvPicPr>
                      <a:picLocks noChangeAspect="1"/>
                    </p:cNvPicPr>
                    <p:nvPr/>
                  </p:nvPicPr>
                  <p:blipFill rotWithShape="1">
                    <a:blip r:embed="rId6"/>
                    <a:srcRect b="69102"/>
                    <a:stretch/>
                  </p:blipFill>
                  <p:spPr>
                    <a:xfrm>
                      <a:off x="9733515" y="3293038"/>
                      <a:ext cx="611609" cy="257813"/>
                    </a:xfrm>
                    <a:prstGeom prst="rect">
                      <a:avLst/>
                    </a:prstGeom>
                  </p:spPr>
                </p:pic>
                <p:pic>
                  <p:nvPicPr>
                    <p:cNvPr id="33" name="Image 32">
                      <a:extLst>
                        <a:ext uri="{FF2B5EF4-FFF2-40B4-BE49-F238E27FC236}">
                          <a16:creationId xmlns:a16="http://schemas.microsoft.com/office/drawing/2014/main" id="{E3644262-02DD-56F2-390D-2CFA367A3B8A}"/>
                        </a:ext>
                      </a:extLst>
                    </p:cNvPr>
                    <p:cNvPicPr>
                      <a:picLocks noChangeAspect="1"/>
                    </p:cNvPicPr>
                    <p:nvPr/>
                  </p:nvPicPr>
                  <p:blipFill rotWithShape="1">
                    <a:blip r:embed="rId6"/>
                    <a:srcRect t="76681" b="13391"/>
                    <a:stretch/>
                  </p:blipFill>
                  <p:spPr>
                    <a:xfrm>
                      <a:off x="9733515" y="3529950"/>
                      <a:ext cx="611609" cy="257813"/>
                    </a:xfrm>
                    <a:prstGeom prst="rect">
                      <a:avLst/>
                    </a:prstGeom>
                  </p:spPr>
                </p:pic>
                <p:pic>
                  <p:nvPicPr>
                    <p:cNvPr id="34" name="Image 33">
                      <a:extLst>
                        <a:ext uri="{FF2B5EF4-FFF2-40B4-BE49-F238E27FC236}">
                          <a16:creationId xmlns:a16="http://schemas.microsoft.com/office/drawing/2014/main" id="{A95928D9-2C85-305A-D7B1-C1EDF7FFC5CC}"/>
                        </a:ext>
                      </a:extLst>
                    </p:cNvPr>
                    <p:cNvPicPr>
                      <a:picLocks noChangeAspect="1"/>
                    </p:cNvPicPr>
                    <p:nvPr/>
                  </p:nvPicPr>
                  <p:blipFill rotWithShape="1">
                    <a:blip r:embed="rId6"/>
                    <a:srcRect l="24813" t="34257" r="21712" b="25752"/>
                    <a:stretch/>
                  </p:blipFill>
                  <p:spPr>
                    <a:xfrm>
                      <a:off x="9882181" y="3490443"/>
                      <a:ext cx="316309" cy="322721"/>
                    </a:xfrm>
                    <a:prstGeom prst="rect">
                      <a:avLst/>
                    </a:prstGeom>
                  </p:spPr>
                </p:pic>
              </p:grpSp>
            </p:grpSp>
            <p:grpSp>
              <p:nvGrpSpPr>
                <p:cNvPr id="35" name="Groupe 34">
                  <a:extLst>
                    <a:ext uri="{FF2B5EF4-FFF2-40B4-BE49-F238E27FC236}">
                      <a16:creationId xmlns:a16="http://schemas.microsoft.com/office/drawing/2014/main" id="{2647E5D8-EEA8-2A06-164A-27E0DB188F72}"/>
                    </a:ext>
                  </a:extLst>
                </p:cNvPr>
                <p:cNvGrpSpPr/>
                <p:nvPr/>
              </p:nvGrpSpPr>
              <p:grpSpPr>
                <a:xfrm>
                  <a:off x="7045416" y="3588915"/>
                  <a:ext cx="520441" cy="514733"/>
                  <a:chOff x="7204027" y="2759034"/>
                  <a:chExt cx="545126" cy="534004"/>
                </a:xfrm>
              </p:grpSpPr>
              <p:sp>
                <p:nvSpPr>
                  <p:cNvPr id="36" name="Ellipse 35">
                    <a:extLst>
                      <a:ext uri="{FF2B5EF4-FFF2-40B4-BE49-F238E27FC236}">
                        <a16:creationId xmlns:a16="http://schemas.microsoft.com/office/drawing/2014/main" id="{F99AACAF-CF38-99EE-F5A0-3CD151BFBC05}"/>
                      </a:ext>
                    </a:extLst>
                  </p:cNvPr>
                  <p:cNvSpPr/>
                  <p:nvPr/>
                </p:nvSpPr>
                <p:spPr>
                  <a:xfrm>
                    <a:off x="7204027" y="2759034"/>
                    <a:ext cx="545126" cy="534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7" name="Image 36">
                    <a:extLst>
                      <a:ext uri="{FF2B5EF4-FFF2-40B4-BE49-F238E27FC236}">
                        <a16:creationId xmlns:a16="http://schemas.microsoft.com/office/drawing/2014/main" id="{FA77A5D6-159B-6427-59D1-38679064B5A5}"/>
                      </a:ext>
                    </a:extLst>
                  </p:cNvPr>
                  <p:cNvPicPr>
                    <a:picLocks noChangeAspect="1"/>
                  </p:cNvPicPr>
                  <p:nvPr/>
                </p:nvPicPr>
                <p:blipFill rotWithShape="1">
                  <a:blip r:embed="rId5"/>
                  <a:srcRect l="12996" t="14400" r="13519" b="16205"/>
                  <a:stretch/>
                </p:blipFill>
                <p:spPr>
                  <a:xfrm>
                    <a:off x="7278485" y="2841506"/>
                    <a:ext cx="408674" cy="376935"/>
                  </a:xfrm>
                  <a:prstGeom prst="rect">
                    <a:avLst/>
                  </a:prstGeom>
                  <a:ln>
                    <a:noFill/>
                  </a:ln>
                </p:spPr>
              </p:pic>
            </p:grpSp>
            <p:pic>
              <p:nvPicPr>
                <p:cNvPr id="38" name="Image 37">
                  <a:extLst>
                    <a:ext uri="{FF2B5EF4-FFF2-40B4-BE49-F238E27FC236}">
                      <a16:creationId xmlns:a16="http://schemas.microsoft.com/office/drawing/2014/main" id="{7FADD9F6-1CA6-8CE0-B5FC-D17453B79333}"/>
                    </a:ext>
                  </a:extLst>
                </p:cNvPr>
                <p:cNvPicPr>
                  <a:picLocks noChangeAspect="1"/>
                </p:cNvPicPr>
                <p:nvPr/>
              </p:nvPicPr>
              <p:blipFill>
                <a:blip r:embed="rId4"/>
                <a:srcRect l="12169" t="10821" r="12227" b="11608"/>
                <a:stretch/>
              </p:blipFill>
              <p:spPr>
                <a:xfrm>
                  <a:off x="7944078" y="4491283"/>
                  <a:ext cx="490635" cy="506371"/>
                </a:xfrm>
                <a:prstGeom prst="ellipse">
                  <a:avLst/>
                </a:prstGeom>
              </p:spPr>
            </p:pic>
          </p:grpSp>
          <p:pic>
            <p:nvPicPr>
              <p:cNvPr id="3" name="Image 2">
                <a:extLst>
                  <a:ext uri="{FF2B5EF4-FFF2-40B4-BE49-F238E27FC236}">
                    <a16:creationId xmlns:a16="http://schemas.microsoft.com/office/drawing/2014/main" id="{118FD0BD-EB58-058B-5FD7-E180EAE6C58C}"/>
                  </a:ext>
                </a:extLst>
              </p:cNvPr>
              <p:cNvPicPr>
                <a:picLocks noChangeAspect="1"/>
              </p:cNvPicPr>
              <p:nvPr/>
            </p:nvPicPr>
            <p:blipFill>
              <a:blip r:embed="rId7"/>
              <a:srcRect l="11894" t="11444" r="11894" b="11519"/>
              <a:stretch/>
            </p:blipFill>
            <p:spPr>
              <a:xfrm>
                <a:off x="9807258" y="4822182"/>
                <a:ext cx="391885" cy="396134"/>
              </a:xfrm>
              <a:prstGeom prst="ellipse">
                <a:avLst/>
              </a:prstGeom>
            </p:spPr>
          </p:pic>
        </p:grpSp>
      </p:grpSp>
      <p:sp>
        <p:nvSpPr>
          <p:cNvPr id="11" name="ZoneTexte 10">
            <a:extLst>
              <a:ext uri="{FF2B5EF4-FFF2-40B4-BE49-F238E27FC236}">
                <a16:creationId xmlns:a16="http://schemas.microsoft.com/office/drawing/2014/main" id="{FF2CDC73-3131-7C65-BE01-DC0005E6522F}"/>
              </a:ext>
            </a:extLst>
          </p:cNvPr>
          <p:cNvSpPr txBox="1"/>
          <p:nvPr/>
        </p:nvSpPr>
        <p:spPr>
          <a:xfrm>
            <a:off x="834561" y="1163141"/>
            <a:ext cx="6417332" cy="1107996"/>
          </a:xfrm>
          <a:prstGeom prst="rect">
            <a:avLst/>
          </a:prstGeom>
          <a:noFill/>
        </p:spPr>
        <p:txBody>
          <a:bodyPr wrap="square">
            <a:spAutoFit/>
          </a:bodyPr>
          <a:lstStyle/>
          <a:p>
            <a:pPr algn="just">
              <a:buNone/>
            </a:pPr>
            <a:r>
              <a:rPr lang="fr-FR" sz="2200" dirty="0">
                <a:latin typeface="Arial Rounded MT Bold" panose="020F0704030504030204" pitchFamily="34" charset="0"/>
              </a:rPr>
              <a:t>Si le problème de surtensions persiste, il est toujours possible pour des systèmes plus sophistiqués de passer en mode îlotage.</a:t>
            </a:r>
          </a:p>
        </p:txBody>
      </p:sp>
      <p:sp>
        <p:nvSpPr>
          <p:cNvPr id="8" name="ZoneTexte 7">
            <a:extLst>
              <a:ext uri="{FF2B5EF4-FFF2-40B4-BE49-F238E27FC236}">
                <a16:creationId xmlns:a16="http://schemas.microsoft.com/office/drawing/2014/main" id="{D06E85A9-BA47-AD6C-1B7F-001B024EB256}"/>
              </a:ext>
            </a:extLst>
          </p:cNvPr>
          <p:cNvSpPr txBox="1"/>
          <p:nvPr/>
        </p:nvSpPr>
        <p:spPr>
          <a:xfrm>
            <a:off x="834561" y="2602448"/>
            <a:ext cx="6417333" cy="3046988"/>
          </a:xfrm>
          <a:prstGeom prst="rect">
            <a:avLst/>
          </a:prstGeom>
          <a:noFill/>
        </p:spPr>
        <p:txBody>
          <a:bodyPr wrap="square" lIns="91440" tIns="45720" rIns="91440" bIns="45720" anchor="t">
            <a:spAutoFit/>
          </a:bodyPr>
          <a:lstStyle/>
          <a:p>
            <a:pPr algn="just">
              <a:buNone/>
            </a:pPr>
            <a:r>
              <a:rPr lang="fr-FR" sz="2000" dirty="0"/>
              <a:t>Le mode îlotage, c’est la capacité pour un site de se déconnecter temporairement du réseau tout en continuant à fonctionner grâce à sa propre production PV et à son système de stockage.</a:t>
            </a:r>
          </a:p>
          <a:p>
            <a:pPr algn="just">
              <a:buNone/>
            </a:pPr>
            <a:endParaRPr lang="fr-FR" sz="1050" dirty="0"/>
          </a:p>
          <a:p>
            <a:pPr algn="just"/>
            <a:r>
              <a:rPr lang="fr-FR" sz="2000" dirty="0"/>
              <a:t>Le site devient autonome pendant quelques minutes à quelques heures selon la capacité de la batterie et de l'installation PV. Puis il se reconnecte automatiquement lorsque la tension redescend en dessous du seuil critique.</a:t>
            </a:r>
            <a:endParaRPr lang="fr-FR" sz="2000" dirty="0">
              <a:cs typeface="Arial"/>
            </a:endParaRPr>
          </a:p>
        </p:txBody>
      </p:sp>
      <p:sp>
        <p:nvSpPr>
          <p:cNvPr id="10" name="Rectangle : coins arrondis 9">
            <a:extLst>
              <a:ext uri="{FF2B5EF4-FFF2-40B4-BE49-F238E27FC236}">
                <a16:creationId xmlns:a16="http://schemas.microsoft.com/office/drawing/2014/main" id="{D9121F2C-4E21-5D02-584E-1E7D38B4C264}"/>
              </a:ext>
            </a:extLst>
          </p:cNvPr>
          <p:cNvSpPr/>
          <p:nvPr/>
        </p:nvSpPr>
        <p:spPr>
          <a:xfrm flipV="1">
            <a:off x="7966530" y="812973"/>
            <a:ext cx="3251963" cy="5251602"/>
          </a:xfrm>
          <a:prstGeom prst="roundRect">
            <a:avLst>
              <a:gd name="adj" fmla="val 6175"/>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du numéro de diapositive 3">
            <a:extLst>
              <a:ext uri="{FF2B5EF4-FFF2-40B4-BE49-F238E27FC236}">
                <a16:creationId xmlns:a16="http://schemas.microsoft.com/office/drawing/2014/main" id="{B9EE422F-1F3E-848C-A8E1-2B8B3F5A109E}"/>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14</a:t>
            </a:fld>
            <a:endParaRPr lang="en-GB" sz="1100" b="1" noProof="0" dirty="0">
              <a:solidFill>
                <a:srgbClr val="97339F"/>
              </a:solidFill>
              <a:latin typeface="Arial" panose="020B0604020202020204" pitchFamily="34" charset="0"/>
              <a:cs typeface="Arial" panose="020B0604020202020204" pitchFamily="34" charset="0"/>
            </a:endParaRPr>
          </a:p>
        </p:txBody>
      </p:sp>
      <p:sp>
        <p:nvSpPr>
          <p:cNvPr id="14" name="Rectangle : coins arrondis 13">
            <a:extLst>
              <a:ext uri="{FF2B5EF4-FFF2-40B4-BE49-F238E27FC236}">
                <a16:creationId xmlns:a16="http://schemas.microsoft.com/office/drawing/2014/main" id="{76608CEE-3C1A-0CE6-38EA-44E0C243690B}"/>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099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45DFCEEE-433D-EF12-6A65-9A19A88D2A99}"/>
              </a:ext>
            </a:extLst>
          </p:cNvPr>
          <p:cNvSpPr txBox="1"/>
          <p:nvPr/>
        </p:nvSpPr>
        <p:spPr>
          <a:xfrm>
            <a:off x="1304449" y="502325"/>
            <a:ext cx="9583099" cy="2246769"/>
          </a:xfrm>
          <a:prstGeom prst="rect">
            <a:avLst/>
          </a:prstGeom>
          <a:noFill/>
        </p:spPr>
        <p:txBody>
          <a:bodyPr wrap="square">
            <a:spAutoFit/>
          </a:bodyPr>
          <a:lstStyle/>
          <a:p>
            <a:pPr algn="just">
              <a:buNone/>
            </a:pPr>
            <a:r>
              <a:rPr lang="fr-FR" sz="2000" dirty="0"/>
              <a:t>Un bon système PV couplé à une batterie peut atténuer le problème de surtensions sur le réseau et permettre un fonctionnement en mode îlotage si besoin.</a:t>
            </a:r>
          </a:p>
          <a:p>
            <a:pPr algn="just">
              <a:buNone/>
            </a:pPr>
            <a:endParaRPr lang="fr-FR" sz="1000" dirty="0"/>
          </a:p>
          <a:p>
            <a:pPr algn="just"/>
            <a:r>
              <a:rPr lang="fr-FR" sz="2000" dirty="0"/>
              <a:t>Il permet aussi de maximiser l’autoconsommation, ce qui permet d’éviter les taxes et les frais d’utilisation du réseau sur l’électricité consommée localement.</a:t>
            </a:r>
          </a:p>
          <a:p>
            <a:pPr algn="just"/>
            <a:endParaRPr lang="fr-FR" sz="1000" dirty="0"/>
          </a:p>
          <a:p>
            <a:pPr algn="just"/>
            <a:r>
              <a:rPr lang="fr-FR" sz="2000" dirty="0"/>
              <a:t>Couplé à un tarif dynamique, il offre des opportunités économiques en chargeant ou déchargeant la batterie aux moments les plus avantageux.</a:t>
            </a:r>
          </a:p>
        </p:txBody>
      </p:sp>
      <p:grpSp>
        <p:nvGrpSpPr>
          <p:cNvPr id="10" name="Groupe 9">
            <a:extLst>
              <a:ext uri="{FF2B5EF4-FFF2-40B4-BE49-F238E27FC236}">
                <a16:creationId xmlns:a16="http://schemas.microsoft.com/office/drawing/2014/main" id="{5C91DADE-38FB-75B6-641A-4CF6F5ACE17E}"/>
              </a:ext>
            </a:extLst>
          </p:cNvPr>
          <p:cNvGrpSpPr/>
          <p:nvPr/>
        </p:nvGrpSpPr>
        <p:grpSpPr>
          <a:xfrm>
            <a:off x="3494061" y="3107510"/>
            <a:ext cx="5203877" cy="3231948"/>
            <a:chOff x="3489591" y="3269352"/>
            <a:chExt cx="4916059" cy="3053194"/>
          </a:xfrm>
        </p:grpSpPr>
        <p:grpSp>
          <p:nvGrpSpPr>
            <p:cNvPr id="2" name="Groupe 1">
              <a:extLst>
                <a:ext uri="{FF2B5EF4-FFF2-40B4-BE49-F238E27FC236}">
                  <a16:creationId xmlns:a16="http://schemas.microsoft.com/office/drawing/2014/main" id="{6A12C58A-50B4-A631-F157-19B6A4B6066E}"/>
                </a:ext>
              </a:extLst>
            </p:cNvPr>
            <p:cNvGrpSpPr/>
            <p:nvPr/>
          </p:nvGrpSpPr>
          <p:grpSpPr>
            <a:xfrm>
              <a:off x="3489591" y="3269352"/>
              <a:ext cx="4916059" cy="2735714"/>
              <a:chOff x="5887841" y="2346679"/>
              <a:chExt cx="5628949" cy="3132427"/>
            </a:xfrm>
          </p:grpSpPr>
          <p:pic>
            <p:nvPicPr>
              <p:cNvPr id="1026" name="Picture 2">
                <a:extLst>
                  <a:ext uri="{FF2B5EF4-FFF2-40B4-BE49-F238E27FC236}">
                    <a16:creationId xmlns:a16="http://schemas.microsoft.com/office/drawing/2014/main" id="{F367EB4A-5F67-A26C-264D-A19A86E91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1" y="2346679"/>
                <a:ext cx="5628948" cy="31324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 coins arrondis 8">
                <a:extLst>
                  <a:ext uri="{FF2B5EF4-FFF2-40B4-BE49-F238E27FC236}">
                    <a16:creationId xmlns:a16="http://schemas.microsoft.com/office/drawing/2014/main" id="{37ABE690-99B6-8488-AB49-9F644DC8EE84}"/>
                  </a:ext>
                </a:extLst>
              </p:cNvPr>
              <p:cNvSpPr/>
              <p:nvPr/>
            </p:nvSpPr>
            <p:spPr>
              <a:xfrm>
                <a:off x="5887842" y="2346679"/>
                <a:ext cx="5628948" cy="3132427"/>
              </a:xfrm>
              <a:prstGeom prst="roundRect">
                <a:avLst>
                  <a:gd name="adj" fmla="val 695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ZoneTexte 4">
              <a:extLst>
                <a:ext uri="{FF2B5EF4-FFF2-40B4-BE49-F238E27FC236}">
                  <a16:creationId xmlns:a16="http://schemas.microsoft.com/office/drawing/2014/main" id="{6CD9C95D-6D74-AA7D-93F7-FFFABDF8B015}"/>
                </a:ext>
              </a:extLst>
            </p:cNvPr>
            <p:cNvSpPr txBox="1"/>
            <p:nvPr/>
          </p:nvSpPr>
          <p:spPr>
            <a:xfrm>
              <a:off x="3489592" y="6060867"/>
              <a:ext cx="4916058" cy="261679"/>
            </a:xfrm>
            <a:prstGeom prst="rect">
              <a:avLst/>
            </a:prstGeom>
            <a:noFill/>
          </p:spPr>
          <p:txBody>
            <a:bodyPr wrap="square" lIns="91440" tIns="45720" rIns="91440" bIns="45720" anchor="t">
              <a:spAutoFit/>
            </a:bodyPr>
            <a:lstStyle/>
            <a:p>
              <a:pPr algn="just"/>
              <a:r>
                <a:rPr lang="fr-BE" sz="1200" i="1" dirty="0">
                  <a:latin typeface="+mj-lt"/>
                </a:rPr>
                <a:t>Le</a:t>
              </a:r>
              <a:r>
                <a:rPr lang="fr-BE" sz="1200" b="0" i="1" dirty="0">
                  <a:effectLst/>
                  <a:latin typeface="+mj-lt"/>
                </a:rPr>
                <a:t> tarif Dynamic </a:t>
              </a:r>
              <a:r>
                <a:rPr lang="fr-BE" sz="1200" i="1" dirty="0">
                  <a:latin typeface="+mj-lt"/>
                </a:rPr>
                <a:t>d'Engie au cours d'une journée.</a:t>
              </a:r>
              <a:endParaRPr lang="fr-BE" sz="1400" i="1" dirty="0">
                <a:latin typeface="+mj-lt"/>
                <a:cs typeface="Arial"/>
              </a:endParaRPr>
            </a:p>
          </p:txBody>
        </p:sp>
      </p:grpSp>
      <p:sp>
        <p:nvSpPr>
          <p:cNvPr id="4" name="Rectangle : coins arrondis 3">
            <a:extLst>
              <a:ext uri="{FF2B5EF4-FFF2-40B4-BE49-F238E27FC236}">
                <a16:creationId xmlns:a16="http://schemas.microsoft.com/office/drawing/2014/main" id="{A11DA6D5-2810-04E4-5E57-9C06E5F8D085}"/>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ACB3B219-ABF7-D536-C336-683B9419A683}"/>
              </a:ext>
            </a:extLst>
          </p:cNvPr>
          <p:cNvSpPr/>
          <p:nvPr/>
        </p:nvSpPr>
        <p:spPr>
          <a:xfrm flipV="1">
            <a:off x="3494060" y="3107506"/>
            <a:ext cx="5203876" cy="2895883"/>
          </a:xfrm>
          <a:prstGeom prst="roundRect">
            <a:avLst>
              <a:gd name="adj" fmla="val 6948"/>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du numéro de diapositive 3">
            <a:extLst>
              <a:ext uri="{FF2B5EF4-FFF2-40B4-BE49-F238E27FC236}">
                <a16:creationId xmlns:a16="http://schemas.microsoft.com/office/drawing/2014/main" id="{189105AC-EFC1-4AC6-6D99-834B2B9635F5}"/>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15</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89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D01C-B749-C611-83C4-50834B809811}"/>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429D4894-63C1-D508-D8CD-5FEF2316920B}"/>
              </a:ext>
            </a:extLst>
          </p:cNvPr>
          <p:cNvGrpSpPr/>
          <p:nvPr/>
        </p:nvGrpSpPr>
        <p:grpSpPr>
          <a:xfrm>
            <a:off x="1744969" y="1994449"/>
            <a:ext cx="8702061" cy="2869102"/>
            <a:chOff x="1744969" y="1387549"/>
            <a:chExt cx="8702061" cy="2869102"/>
          </a:xfrm>
        </p:grpSpPr>
        <p:sp>
          <p:nvSpPr>
            <p:cNvPr id="5" name="ZoneTexte 4">
              <a:extLst>
                <a:ext uri="{FF2B5EF4-FFF2-40B4-BE49-F238E27FC236}">
                  <a16:creationId xmlns:a16="http://schemas.microsoft.com/office/drawing/2014/main" id="{51FDC7E7-A236-0A5C-5933-09D206B3B640}"/>
                </a:ext>
              </a:extLst>
            </p:cNvPr>
            <p:cNvSpPr txBox="1"/>
            <p:nvPr/>
          </p:nvSpPr>
          <p:spPr>
            <a:xfrm>
              <a:off x="3047998" y="1791048"/>
              <a:ext cx="6096000" cy="2062103"/>
            </a:xfrm>
            <a:prstGeom prst="rect">
              <a:avLst/>
            </a:prstGeom>
            <a:noFill/>
          </p:spPr>
          <p:txBody>
            <a:bodyPr wrap="square">
              <a:spAutoFit/>
            </a:bodyPr>
            <a:lstStyle/>
            <a:p>
              <a:pPr algn="ctr"/>
              <a:r>
                <a:rPr lang="fr-BE" sz="3600" dirty="0">
                  <a:latin typeface="Arial Rounded MT Bold" panose="020F0704030504030204" pitchFamily="34" charset="0"/>
                </a:rPr>
                <a:t>3</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BE" sz="3600" dirty="0">
                  <a:latin typeface="Arial Rounded MT Bold" panose="020F0704030504030204" pitchFamily="34" charset="0"/>
                </a:rPr>
                <a:t>Le réseau est saturé et </a:t>
              </a:r>
            </a:p>
            <a:p>
              <a:pPr algn="ctr"/>
              <a:r>
                <a:rPr lang="fr-BE" sz="3600" dirty="0">
                  <a:latin typeface="Arial Rounded MT Bold" panose="020F0704030504030204" pitchFamily="34" charset="0"/>
                </a:rPr>
                <a:t>l’injection est refusée</a:t>
              </a:r>
            </a:p>
          </p:txBody>
        </p:sp>
        <p:sp>
          <p:nvSpPr>
            <p:cNvPr id="3" name="Rectangle : coins arrondis 2">
              <a:extLst>
                <a:ext uri="{FF2B5EF4-FFF2-40B4-BE49-F238E27FC236}">
                  <a16:creationId xmlns:a16="http://schemas.microsoft.com/office/drawing/2014/main" id="{84F02BE6-987C-A3A8-5B72-5C135E8999D6}"/>
                </a:ext>
              </a:extLst>
            </p:cNvPr>
            <p:cNvSpPr/>
            <p:nvPr/>
          </p:nvSpPr>
          <p:spPr>
            <a:xfrm flipV="1">
              <a:off x="1744969" y="1387549"/>
              <a:ext cx="8702061"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291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9C8A-07B2-E248-6C6D-44BC22BBDBAB}"/>
            </a:ext>
          </a:extLst>
        </p:cNvPr>
        <p:cNvGrpSpPr/>
        <p:nvPr/>
      </p:nvGrpSpPr>
      <p:grpSpPr>
        <a:xfrm>
          <a:off x="0" y="0"/>
          <a:ext cx="0" cy="0"/>
          <a:chOff x="0" y="0"/>
          <a:chExt cx="0" cy="0"/>
        </a:xfrm>
      </p:grpSpPr>
      <p:sp>
        <p:nvSpPr>
          <p:cNvPr id="13" name="ZoneTexte 12">
            <a:extLst>
              <a:ext uri="{FF2B5EF4-FFF2-40B4-BE49-F238E27FC236}">
                <a16:creationId xmlns:a16="http://schemas.microsoft.com/office/drawing/2014/main" id="{03574B52-6F48-1362-4C3F-CB4849A2FFDA}"/>
              </a:ext>
            </a:extLst>
          </p:cNvPr>
          <p:cNvSpPr txBox="1"/>
          <p:nvPr/>
        </p:nvSpPr>
        <p:spPr>
          <a:xfrm>
            <a:off x="929128" y="741703"/>
            <a:ext cx="5452187" cy="3939540"/>
          </a:xfrm>
          <a:prstGeom prst="rect">
            <a:avLst/>
          </a:prstGeom>
          <a:noFill/>
        </p:spPr>
        <p:txBody>
          <a:bodyPr wrap="square" lIns="91440" tIns="45720" rIns="91440" bIns="45720" anchor="t">
            <a:spAutoFit/>
          </a:bodyPr>
          <a:lstStyle/>
          <a:p>
            <a:pPr algn="just"/>
            <a:r>
              <a:rPr lang="fr-FR" sz="2000" dirty="0">
                <a:ea typeface="+mn-lt"/>
                <a:cs typeface="+mn-lt"/>
              </a:rPr>
              <a:t>L’intégration massive de sources renouvelables décentralisées comme le PV, combinée à l’essor de nouveaux usages tels que les véhicules électriques (VE), transforme profondément les flux d’électricité dans les réseaux de distribution.</a:t>
            </a:r>
            <a:endParaRPr lang="fr-FR" sz="2000" dirty="0">
              <a:cs typeface="Arial"/>
            </a:endParaRPr>
          </a:p>
          <a:p>
            <a:pPr algn="just"/>
            <a:endParaRPr lang="fr-FR" sz="1000" dirty="0">
              <a:ea typeface="+mn-lt"/>
              <a:cs typeface="+mn-lt"/>
            </a:endParaRPr>
          </a:p>
          <a:p>
            <a:pPr algn="just"/>
            <a:r>
              <a:rPr lang="fr-FR" sz="2000" dirty="0">
                <a:ea typeface="+mn-lt"/>
                <a:cs typeface="+mn-lt"/>
              </a:rPr>
              <a:t>Cela engendre de nouvelles contraintes techniques, notamment des surtensions et des congestions locales. Le gestionnaire du réseau de distribution (GRD) peut alors bloquer des demandes de connexion PV et de bornes de recharge pour VE. </a:t>
            </a:r>
          </a:p>
        </p:txBody>
      </p:sp>
      <p:sp>
        <p:nvSpPr>
          <p:cNvPr id="17" name="ZoneTexte 16">
            <a:extLst>
              <a:ext uri="{FF2B5EF4-FFF2-40B4-BE49-F238E27FC236}">
                <a16:creationId xmlns:a16="http://schemas.microsoft.com/office/drawing/2014/main" id="{8BC40756-102B-5F45-C310-A083466C511B}"/>
              </a:ext>
            </a:extLst>
          </p:cNvPr>
          <p:cNvSpPr txBox="1"/>
          <p:nvPr/>
        </p:nvSpPr>
        <p:spPr>
          <a:xfrm>
            <a:off x="929128" y="5105968"/>
            <a:ext cx="10333743" cy="1107996"/>
          </a:xfrm>
          <a:prstGeom prst="rect">
            <a:avLst/>
          </a:prstGeom>
          <a:noFill/>
        </p:spPr>
        <p:txBody>
          <a:bodyPr wrap="square" lIns="91440" tIns="45720" rIns="91440" bIns="45720" anchor="t">
            <a:spAutoFit/>
          </a:bodyPr>
          <a:lstStyle/>
          <a:p>
            <a:pPr algn="just"/>
            <a:r>
              <a:rPr lang="fr-FR" sz="2200" dirty="0">
                <a:latin typeface="Arial Rounded MT Bold"/>
              </a:rPr>
              <a:t>Dans une interview accordée au journal Le Soir du 31 mars 2025, le CEO d’ORES reconnaît qu’il ne sera pas possible d’investir suffisamment dans les infrastructures pour éviter ces blocages.</a:t>
            </a:r>
            <a:endParaRPr lang="en-GB" sz="2200" dirty="0">
              <a:latin typeface="Arial Rounded MT Bold"/>
            </a:endParaRPr>
          </a:p>
        </p:txBody>
      </p:sp>
      <p:sp>
        <p:nvSpPr>
          <p:cNvPr id="7" name="Rectangle : coins arrondis 6">
            <a:extLst>
              <a:ext uri="{FF2B5EF4-FFF2-40B4-BE49-F238E27FC236}">
                <a16:creationId xmlns:a16="http://schemas.microsoft.com/office/drawing/2014/main" id="{D5FF1C19-6BE6-3DDE-4CF1-6AF481735EB6}"/>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e 11">
            <a:extLst>
              <a:ext uri="{FF2B5EF4-FFF2-40B4-BE49-F238E27FC236}">
                <a16:creationId xmlns:a16="http://schemas.microsoft.com/office/drawing/2014/main" id="{1F58E69E-8C82-69F3-1087-85490B06F5CD}"/>
              </a:ext>
            </a:extLst>
          </p:cNvPr>
          <p:cNvGrpSpPr/>
          <p:nvPr/>
        </p:nvGrpSpPr>
        <p:grpSpPr>
          <a:xfrm>
            <a:off x="6981086" y="834761"/>
            <a:ext cx="4336139" cy="3753423"/>
            <a:chOff x="7128252" y="869199"/>
            <a:chExt cx="4213248" cy="3647047"/>
          </a:xfrm>
        </p:grpSpPr>
        <p:grpSp>
          <p:nvGrpSpPr>
            <p:cNvPr id="2" name="Groupe 1">
              <a:extLst>
                <a:ext uri="{FF2B5EF4-FFF2-40B4-BE49-F238E27FC236}">
                  <a16:creationId xmlns:a16="http://schemas.microsoft.com/office/drawing/2014/main" id="{87E77690-F636-9360-1FFE-7D9BC9D7A0F3}"/>
                </a:ext>
              </a:extLst>
            </p:cNvPr>
            <p:cNvGrpSpPr/>
            <p:nvPr/>
          </p:nvGrpSpPr>
          <p:grpSpPr>
            <a:xfrm>
              <a:off x="7128252" y="869199"/>
              <a:ext cx="4213248" cy="3647047"/>
              <a:chOff x="5517200" y="963231"/>
              <a:chExt cx="5929624" cy="5083555"/>
            </a:xfrm>
          </p:grpSpPr>
          <p:grpSp>
            <p:nvGrpSpPr>
              <p:cNvPr id="3" name="Groupe 2">
                <a:extLst>
                  <a:ext uri="{FF2B5EF4-FFF2-40B4-BE49-F238E27FC236}">
                    <a16:creationId xmlns:a16="http://schemas.microsoft.com/office/drawing/2014/main" id="{3B07CB60-E23B-10AB-035D-2BE1D14BCE0D}"/>
                  </a:ext>
                </a:extLst>
              </p:cNvPr>
              <p:cNvGrpSpPr/>
              <p:nvPr/>
            </p:nvGrpSpPr>
            <p:grpSpPr>
              <a:xfrm>
                <a:off x="5517200" y="963231"/>
                <a:ext cx="5929624" cy="5083555"/>
                <a:chOff x="1048109" y="766918"/>
                <a:chExt cx="6503055" cy="5575166"/>
              </a:xfrm>
            </p:grpSpPr>
            <p:pic>
              <p:nvPicPr>
                <p:cNvPr id="6" name="Image 5">
                  <a:extLst>
                    <a:ext uri="{FF2B5EF4-FFF2-40B4-BE49-F238E27FC236}">
                      <a16:creationId xmlns:a16="http://schemas.microsoft.com/office/drawing/2014/main" id="{A1A17A88-6CB7-67E3-69B2-3B952ABF34AC}"/>
                    </a:ext>
                  </a:extLst>
                </p:cNvPr>
                <p:cNvPicPr>
                  <a:picLocks noChangeAspect="1"/>
                </p:cNvPicPr>
                <p:nvPr/>
              </p:nvPicPr>
              <p:blipFill>
                <a:blip r:embed="rId3"/>
                <a:srcRect t="38212" b="29672"/>
                <a:stretch/>
              </p:blipFill>
              <p:spPr>
                <a:xfrm>
                  <a:off x="1215247" y="1449498"/>
                  <a:ext cx="6335917" cy="1708630"/>
                </a:xfrm>
                <a:prstGeom prst="roundRect">
                  <a:avLst/>
                </a:prstGeom>
              </p:spPr>
            </p:pic>
            <p:pic>
              <p:nvPicPr>
                <p:cNvPr id="9" name="Picture 2" descr="Le patron d’Ores met en garde les consommateurs en leur demandant d’intégrer progressivement l’idée que le « tout, tout le temps, tout de suite, partout » a ses limites.">
                  <a:extLst>
                    <a:ext uri="{FF2B5EF4-FFF2-40B4-BE49-F238E27FC236}">
                      <a16:creationId xmlns:a16="http://schemas.microsoft.com/office/drawing/2014/main" id="{8471BF88-0A02-EC43-D6B6-E8060FFF7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269"/>
                <a:stretch/>
              </p:blipFill>
              <p:spPr bwMode="auto">
                <a:xfrm>
                  <a:off x="1048109" y="3281519"/>
                  <a:ext cx="6273428" cy="3060565"/>
                </a:xfrm>
                <a:prstGeom prst="round2SameRect">
                  <a:avLst>
                    <a:gd name="adj1" fmla="val 0"/>
                    <a:gd name="adj2" fmla="val 7281"/>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1D2D8DA-0D43-5289-B59C-207BE0E00FCD}"/>
                    </a:ext>
                  </a:extLst>
                </p:cNvPr>
                <p:cNvPicPr>
                  <a:picLocks noChangeAspect="1"/>
                </p:cNvPicPr>
                <p:nvPr/>
              </p:nvPicPr>
              <p:blipFill>
                <a:blip r:embed="rId3"/>
                <a:srcRect t="3540" b="85949"/>
                <a:stretch/>
              </p:blipFill>
              <p:spPr>
                <a:xfrm>
                  <a:off x="1048109" y="766918"/>
                  <a:ext cx="6273427" cy="559189"/>
                </a:xfrm>
                <a:prstGeom prst="round2SameRect">
                  <a:avLst>
                    <a:gd name="adj1" fmla="val 38586"/>
                    <a:gd name="adj2" fmla="val 0"/>
                  </a:avLst>
                </a:prstGeom>
              </p:spPr>
            </p:pic>
          </p:grpSp>
          <p:sp>
            <p:nvSpPr>
              <p:cNvPr id="4" name="Rectangle : coins arrondis 3">
                <a:extLst>
                  <a:ext uri="{FF2B5EF4-FFF2-40B4-BE49-F238E27FC236}">
                    <a16:creationId xmlns:a16="http://schemas.microsoft.com/office/drawing/2014/main" id="{B6AEFD69-4145-041F-EFE3-4B0DF20C5EC2}"/>
                  </a:ext>
                </a:extLst>
              </p:cNvPr>
              <p:cNvSpPr/>
              <p:nvPr/>
            </p:nvSpPr>
            <p:spPr>
              <a:xfrm>
                <a:off x="5517200" y="963232"/>
                <a:ext cx="5720244" cy="5083554"/>
              </a:xfrm>
              <a:prstGeom prst="roundRect">
                <a:avLst>
                  <a:gd name="adj" fmla="val 367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 coins arrondis 10">
              <a:extLst>
                <a:ext uri="{FF2B5EF4-FFF2-40B4-BE49-F238E27FC236}">
                  <a16:creationId xmlns:a16="http://schemas.microsoft.com/office/drawing/2014/main" id="{BA95EEAD-E26A-5B32-188B-94D4008B830E}"/>
                </a:ext>
              </a:extLst>
            </p:cNvPr>
            <p:cNvSpPr/>
            <p:nvPr/>
          </p:nvSpPr>
          <p:spPr>
            <a:xfrm flipV="1">
              <a:off x="7128252" y="876628"/>
              <a:ext cx="4064475" cy="3639618"/>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Espace réservé du numéro de diapositive 3">
            <a:extLst>
              <a:ext uri="{FF2B5EF4-FFF2-40B4-BE49-F238E27FC236}">
                <a16:creationId xmlns:a16="http://schemas.microsoft.com/office/drawing/2014/main" id="{3C096DEC-9E0B-02FB-F7F5-006D66249C09}"/>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17</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46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26C4D7A-6566-0ACC-F8E0-C404CAEA291C}"/>
              </a:ext>
            </a:extLst>
          </p:cNvPr>
          <p:cNvSpPr txBox="1"/>
          <p:nvPr/>
        </p:nvSpPr>
        <p:spPr>
          <a:xfrm>
            <a:off x="1136932" y="1643896"/>
            <a:ext cx="9918136" cy="1785104"/>
          </a:xfrm>
          <a:prstGeom prst="rect">
            <a:avLst/>
          </a:prstGeom>
          <a:noFill/>
        </p:spPr>
        <p:txBody>
          <a:bodyPr wrap="square" lIns="91440" tIns="45720" rIns="91440" bIns="45720" anchor="t">
            <a:spAutoFit/>
          </a:bodyPr>
          <a:lstStyle/>
          <a:p>
            <a:pPr algn="just">
              <a:buNone/>
            </a:pPr>
            <a:r>
              <a:rPr lang="fr-FR" sz="2000" dirty="0"/>
              <a:t>Pour éviter les problèmes de surtension et de congestion, il n’est pas toujours nécessaire d’investir massivement dans le renforcement des câbles ou des transformateurs.</a:t>
            </a:r>
          </a:p>
          <a:p>
            <a:pPr algn="just">
              <a:buNone/>
            </a:pPr>
            <a:endParaRPr lang="fr-FR" sz="1000" dirty="0"/>
          </a:p>
          <a:p>
            <a:pPr algn="just"/>
            <a:r>
              <a:rPr lang="fr-FR" sz="2000" dirty="0"/>
              <a:t>Une alternative consiste à mieux valoriser la capacité existante en la répartissant intelligemment entre les utilisateurs.</a:t>
            </a:r>
          </a:p>
        </p:txBody>
      </p:sp>
      <p:sp>
        <p:nvSpPr>
          <p:cNvPr id="7" name="Rectangle : coins arrondis 6">
            <a:extLst>
              <a:ext uri="{FF2B5EF4-FFF2-40B4-BE49-F238E27FC236}">
                <a16:creationId xmlns:a16="http://schemas.microsoft.com/office/drawing/2014/main" id="{A785D3B5-DC1B-D0CD-3761-369EC693A36F}"/>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ZoneTexte 14">
            <a:extLst>
              <a:ext uri="{FF2B5EF4-FFF2-40B4-BE49-F238E27FC236}">
                <a16:creationId xmlns:a16="http://schemas.microsoft.com/office/drawing/2014/main" id="{3F3EA4C5-3CF9-5F4B-C01C-B867D85E9583}"/>
              </a:ext>
            </a:extLst>
          </p:cNvPr>
          <p:cNvSpPr txBox="1"/>
          <p:nvPr/>
        </p:nvSpPr>
        <p:spPr>
          <a:xfrm>
            <a:off x="1136932" y="3692072"/>
            <a:ext cx="9918136" cy="1446550"/>
          </a:xfrm>
          <a:prstGeom prst="rect">
            <a:avLst/>
          </a:prstGeom>
          <a:noFill/>
        </p:spPr>
        <p:txBody>
          <a:bodyPr wrap="square">
            <a:spAutoFit/>
          </a:bodyPr>
          <a:lstStyle/>
          <a:p>
            <a:pPr algn="just"/>
            <a:r>
              <a:rPr lang="fr-FR" sz="2200" dirty="0">
                <a:latin typeface="Arial Rounded MT Bold" panose="020F0704030504030204" pitchFamily="34" charset="0"/>
              </a:rPr>
              <a:t>Un nouveau paradigme de gestion opérationnelle des réseaux, développé au sein du </a:t>
            </a:r>
            <a:r>
              <a:rPr lang="fr-FR" altLang="fr-FR" sz="2200" dirty="0">
                <a:latin typeface="Arial Rounded MT Bold" panose="020F0704030504030204" pitchFamily="34" charset="0"/>
              </a:rPr>
              <a:t>laboratoire Smart </a:t>
            </a:r>
            <a:r>
              <a:rPr lang="fr-FR" altLang="fr-FR" sz="2200" dirty="0" err="1">
                <a:latin typeface="Arial Rounded MT Bold" panose="020F0704030504030204" pitchFamily="34" charset="0"/>
              </a:rPr>
              <a:t>Grids</a:t>
            </a:r>
            <a:r>
              <a:rPr lang="fr-FR" altLang="fr-FR" sz="2200" dirty="0">
                <a:latin typeface="Arial Rounded MT Bold" panose="020F0704030504030204" pitchFamily="34" charset="0"/>
              </a:rPr>
              <a:t> de l’Institut Montefiore de l’Université de Liège</a:t>
            </a:r>
            <a:r>
              <a:rPr lang="fr-FR" sz="2200" dirty="0">
                <a:latin typeface="Arial Rounded MT Bold" panose="020F0704030504030204" pitchFamily="34" charset="0"/>
              </a:rPr>
              <a:t>, permet d’exploiter plus efficacement les infrastructures actuelles.</a:t>
            </a:r>
          </a:p>
        </p:txBody>
      </p:sp>
      <p:sp>
        <p:nvSpPr>
          <p:cNvPr id="16" name="Espace réservé du numéro de diapositive 3">
            <a:extLst>
              <a:ext uri="{FF2B5EF4-FFF2-40B4-BE49-F238E27FC236}">
                <a16:creationId xmlns:a16="http://schemas.microsoft.com/office/drawing/2014/main" id="{D0647A22-93DA-0612-1820-F72580654949}"/>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206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6EF5-A40A-E3A7-9493-1B3411E3DE3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EF21A3B-4F48-98EE-B12E-1E711F3EE108}"/>
              </a:ext>
            </a:extLst>
          </p:cNvPr>
          <p:cNvSpPr txBox="1"/>
          <p:nvPr/>
        </p:nvSpPr>
        <p:spPr>
          <a:xfrm>
            <a:off x="592856" y="776684"/>
            <a:ext cx="5503144" cy="5170646"/>
          </a:xfrm>
          <a:prstGeom prst="rect">
            <a:avLst/>
          </a:prstGeom>
          <a:noFill/>
        </p:spPr>
        <p:txBody>
          <a:bodyPr wrap="square" lIns="91440" tIns="45720" rIns="91440" bIns="45720" anchor="t">
            <a:spAutoFit/>
          </a:bodyPr>
          <a:lstStyle/>
          <a:p>
            <a:pPr algn="just"/>
            <a:r>
              <a:rPr lang="fr-FR" sz="2000" dirty="0"/>
              <a:t>Sans limites, PV et VE peuvent causer des problèmes sur le réseau. Voici la solution en trois étapes du nouveau paradigme</a:t>
            </a:r>
            <a:r>
              <a:rPr lang="fr-FR" sz="2000" baseline="30000" dirty="0"/>
              <a:t>[1]</a:t>
            </a:r>
            <a:r>
              <a:rPr lang="fr-FR" sz="2000" dirty="0"/>
              <a:t>.</a:t>
            </a:r>
          </a:p>
          <a:p>
            <a:pPr algn="just"/>
            <a:endParaRPr lang="fr-FR" sz="1000" dirty="0">
              <a:cs typeface="Arial"/>
            </a:endParaRPr>
          </a:p>
          <a:p>
            <a:pPr algn="just"/>
            <a:r>
              <a:rPr lang="fr-FR" sz="2000" b="1" dirty="0">
                <a:solidFill>
                  <a:srgbClr val="97339F"/>
                </a:solidFill>
              </a:rPr>
              <a:t>Étape 1 </a:t>
            </a:r>
            <a:r>
              <a:rPr lang="fr-FR" sz="2000" dirty="0"/>
              <a:t>: Le GRD attribue à chaque utilisateur des limites dynamiques de consommation et d’injection, calculées pour éviter tout problème sur  le réseau à chaque période du marché.</a:t>
            </a:r>
            <a:endParaRPr lang="fr-FR" sz="2000" dirty="0">
              <a:cs typeface="Arial"/>
            </a:endParaRPr>
          </a:p>
          <a:p>
            <a:pPr algn="just">
              <a:buNone/>
            </a:pPr>
            <a:endParaRPr lang="fr-FR" sz="1000" dirty="0"/>
          </a:p>
          <a:p>
            <a:pPr algn="just"/>
            <a:r>
              <a:rPr lang="fr-FR" sz="2000" b="1" dirty="0">
                <a:solidFill>
                  <a:srgbClr val="97339F"/>
                </a:solidFill>
              </a:rPr>
              <a:t>Étape 2 </a:t>
            </a:r>
            <a:r>
              <a:rPr lang="fr-FR" sz="2000" dirty="0"/>
              <a:t>: Un système d’échange permet ensuite aux utilisateurs de vendre ou d’acheter une partie de leurs capacités selon leurs besoins.</a:t>
            </a:r>
          </a:p>
          <a:p>
            <a:pPr algn="just"/>
            <a:endParaRPr lang="fr-FR" sz="1000" dirty="0"/>
          </a:p>
          <a:p>
            <a:pPr algn="just"/>
            <a:r>
              <a:rPr lang="fr-FR" sz="2000" b="1" dirty="0">
                <a:solidFill>
                  <a:srgbClr val="97339F"/>
                </a:solidFill>
              </a:rPr>
              <a:t>Étape 3 </a:t>
            </a:r>
            <a:r>
              <a:rPr lang="fr-FR" sz="2000" dirty="0"/>
              <a:t>: Chaque transaction est contrôlée par le GRD pour garantir qu’elle n’entraîne ni surcharge ni déséquilibre, à condition que les utilisateurs respectent leurs limites.</a:t>
            </a:r>
            <a:endParaRPr lang="fr-FR" sz="2000" dirty="0">
              <a:cs typeface="Arial"/>
            </a:endParaRPr>
          </a:p>
        </p:txBody>
      </p:sp>
      <p:sp>
        <p:nvSpPr>
          <p:cNvPr id="7" name="ZoneTexte 6">
            <a:extLst>
              <a:ext uri="{FF2B5EF4-FFF2-40B4-BE49-F238E27FC236}">
                <a16:creationId xmlns:a16="http://schemas.microsoft.com/office/drawing/2014/main" id="{F5B20B1B-7643-50E5-6E31-A18787F4B2F5}"/>
              </a:ext>
            </a:extLst>
          </p:cNvPr>
          <p:cNvSpPr txBox="1"/>
          <p:nvPr/>
        </p:nvSpPr>
        <p:spPr>
          <a:xfrm>
            <a:off x="56819" y="6375073"/>
            <a:ext cx="11649075" cy="400110"/>
          </a:xfrm>
          <a:prstGeom prst="rect">
            <a:avLst/>
          </a:prstGeom>
          <a:noFill/>
        </p:spPr>
        <p:txBody>
          <a:bodyPr wrap="square">
            <a:spAutoFit/>
          </a:bodyPr>
          <a:lstStyle/>
          <a:p>
            <a:pPr algn="just"/>
            <a:r>
              <a:rPr lang="fr-FR" sz="1000" dirty="0"/>
              <a:t>[1] </a:t>
            </a:r>
            <a:r>
              <a:rPr lang="en-GB" sz="1000" dirty="0"/>
              <a:t>Vassallo, M. , Bolland, A. , Bahmanyar, A., </a:t>
            </a:r>
            <a:r>
              <a:rPr lang="en-GB" sz="1000" dirty="0" err="1"/>
              <a:t>Wehenkel</a:t>
            </a:r>
            <a:r>
              <a:rPr lang="en-GB" sz="1000" dirty="0"/>
              <a:t>, L., Duchesne, L., Liu, D., Khaskheli, S., Ha Thuc, A., Vergara, P. P., Anvari-Moghaddam, A., Gerard, S., &amp; Ernst, D. (2025). </a:t>
            </a:r>
            <a:r>
              <a:rPr lang="en-GB" sz="1000" i="1" dirty="0" err="1"/>
              <a:t>SecuLEx</a:t>
            </a:r>
            <a:r>
              <a:rPr lang="en-GB" sz="1000" i="1" dirty="0"/>
              <a:t>: a Secure Limit Exchange Market for Dynamic Operating Envelopes. </a:t>
            </a:r>
            <a:r>
              <a:rPr lang="en-GB" sz="1000" dirty="0" err="1"/>
              <a:t>ORBi</a:t>
            </a:r>
            <a:r>
              <a:rPr lang="en-GB" sz="1000" dirty="0"/>
              <a:t>-University of Liège. </a:t>
            </a:r>
            <a:r>
              <a:rPr lang="en-GB" sz="1000" dirty="0">
                <a:hlinkClick r:id="rId3"/>
              </a:rPr>
              <a:t>https://hdl.handle.net/2268/331735</a:t>
            </a:r>
            <a:endParaRPr lang="en-GB" sz="1000" dirty="0"/>
          </a:p>
        </p:txBody>
      </p:sp>
      <p:pic>
        <p:nvPicPr>
          <p:cNvPr id="16" name="Image 15">
            <a:extLst>
              <a:ext uri="{FF2B5EF4-FFF2-40B4-BE49-F238E27FC236}">
                <a16:creationId xmlns:a16="http://schemas.microsoft.com/office/drawing/2014/main" id="{DF7DC127-5AEB-9A51-4C32-DBA4C8E72477}"/>
              </a:ext>
            </a:extLst>
          </p:cNvPr>
          <p:cNvPicPr>
            <a:picLocks noChangeAspect="1"/>
          </p:cNvPicPr>
          <p:nvPr/>
        </p:nvPicPr>
        <p:blipFill>
          <a:blip r:embed="rId4"/>
          <a:stretch>
            <a:fillRect/>
          </a:stretch>
        </p:blipFill>
        <p:spPr>
          <a:xfrm>
            <a:off x="6658021" y="731757"/>
            <a:ext cx="4533679" cy="5322943"/>
          </a:xfrm>
          <a:prstGeom prst="rect">
            <a:avLst/>
          </a:prstGeom>
        </p:spPr>
      </p:pic>
      <p:sp>
        <p:nvSpPr>
          <p:cNvPr id="5" name="Rectangle : coins arrondis 4">
            <a:extLst>
              <a:ext uri="{FF2B5EF4-FFF2-40B4-BE49-F238E27FC236}">
                <a16:creationId xmlns:a16="http://schemas.microsoft.com/office/drawing/2014/main" id="{762BA7E2-4075-AAAD-A7E2-C7DA596FD4CF}"/>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A0DA128E-7671-B23A-C445-630D10499AAC}"/>
              </a:ext>
            </a:extLst>
          </p:cNvPr>
          <p:cNvSpPr/>
          <p:nvPr/>
        </p:nvSpPr>
        <p:spPr>
          <a:xfrm flipV="1">
            <a:off x="6424182" y="590717"/>
            <a:ext cx="4997162" cy="5576815"/>
          </a:xfrm>
          <a:prstGeom prst="roundRect">
            <a:avLst>
              <a:gd name="adj" fmla="val 5992"/>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space réservé du numéro de diapositive 3">
            <a:extLst>
              <a:ext uri="{FF2B5EF4-FFF2-40B4-BE49-F238E27FC236}">
                <a16:creationId xmlns:a16="http://schemas.microsoft.com/office/drawing/2014/main" id="{0B577D35-6C90-13F5-80FC-B463EE4F6CB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19</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0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4D4B-18C1-BA10-44B1-A1F44DCEE061}"/>
            </a:ext>
          </a:extLst>
        </p:cNvPr>
        <p:cNvGrpSpPr/>
        <p:nvPr/>
      </p:nvGrpSpPr>
      <p:grpSpPr>
        <a:xfrm>
          <a:off x="0" y="0"/>
          <a:ext cx="0" cy="0"/>
          <a:chOff x="0" y="0"/>
          <a:chExt cx="0" cy="0"/>
        </a:xfrm>
      </p:grpSpPr>
      <p:sp>
        <p:nvSpPr>
          <p:cNvPr id="5" name="Rectangle 1">
            <a:extLst>
              <a:ext uri="{FF2B5EF4-FFF2-40B4-BE49-F238E27FC236}">
                <a16:creationId xmlns:a16="http://schemas.microsoft.com/office/drawing/2014/main" id="{51F7BD90-27B4-DCE0-7F58-718F82407EA9}"/>
              </a:ext>
            </a:extLst>
          </p:cNvPr>
          <p:cNvSpPr>
            <a:spLocks noChangeArrowheads="1"/>
          </p:cNvSpPr>
          <p:nvPr/>
        </p:nvSpPr>
        <p:spPr bwMode="auto">
          <a:xfrm>
            <a:off x="1878392" y="920621"/>
            <a:ext cx="84352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a:ln>
                  <a:noFill/>
                </a:ln>
                <a:solidFill>
                  <a:schemeClr val="tx1"/>
                </a:solidFill>
                <a:effectLst/>
                <a:latin typeface="Arial" panose="020B0604020202020204" pitchFamily="34" charset="0"/>
              </a:rPr>
              <a:t>Dans le secteur de l’énergie, on évoque souvent des obstacles</a:t>
            </a:r>
            <a:r>
              <a:rPr lang="fr-FR" altLang="fr-FR" sz="2400" dirty="0">
                <a:latin typeface="Arial" panose="020B0604020202020204" pitchFamily="34" charset="0"/>
              </a:rPr>
              <a:t> </a:t>
            </a:r>
            <a:r>
              <a:rPr kumimoji="0" lang="fr-FR" altLang="fr-FR" sz="2400" i="0" u="none" strike="noStrike" cap="none" normalizeH="0" baseline="0" dirty="0">
                <a:ln>
                  <a:noFill/>
                </a:ln>
                <a:solidFill>
                  <a:schemeClr val="tx1"/>
                </a:solidFill>
                <a:effectLst/>
                <a:latin typeface="Arial" panose="020B0604020202020204" pitchFamily="34" charset="0"/>
              </a:rPr>
              <a:t>économiques et techniques comme s’ils étaient </a:t>
            </a:r>
            <a:r>
              <a:rPr lang="fr-FR" altLang="fr-FR" sz="2400" dirty="0">
                <a:latin typeface="Arial"/>
                <a:cs typeface="Arial"/>
              </a:rPr>
              <a:t>inévitables et</a:t>
            </a:r>
            <a:r>
              <a:rPr kumimoji="0" lang="fr-FR" altLang="fr-FR" sz="2400" i="0" u="none" strike="noStrike" cap="none" normalizeH="0" baseline="0" dirty="0">
                <a:ln>
                  <a:noFill/>
                </a:ln>
                <a:effectLst/>
                <a:latin typeface="Arial"/>
                <a:cs typeface="Arial"/>
              </a:rPr>
              <a:t> insurmontables.</a:t>
            </a:r>
            <a:endParaRPr lang="fr-FR" altLang="fr-FR" sz="2400" i="0" u="none" strike="noStrike" cap="none" normalizeH="0" baseline="0" dirty="0">
              <a:ln>
                <a:noFill/>
              </a:ln>
              <a:effectLst/>
              <a:latin typeface="Arial"/>
              <a:cs typeface="Arial"/>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3200" dirty="0">
                <a:latin typeface="Arial Rounded MT Bold" panose="020F0704030504030204" pitchFamily="34" charset="0"/>
              </a:rPr>
              <a:t>D</a:t>
            </a:r>
            <a:r>
              <a:rPr kumimoji="0" lang="fr-FR" altLang="fr-FR" sz="3200" i="0" u="none" strike="noStrike" cap="none" normalizeH="0" baseline="0" dirty="0">
                <a:ln>
                  <a:noFill/>
                </a:ln>
                <a:solidFill>
                  <a:schemeClr val="tx1"/>
                </a:solidFill>
                <a:effectLst/>
                <a:latin typeface="Arial Rounded MT Bold" panose="020F0704030504030204" pitchFamily="34" charset="0"/>
              </a:rPr>
              <a:t>es solutions existent.</a:t>
            </a:r>
            <a:endParaRPr lang="fr-FR" altLang="fr-FR" sz="2000"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a:ln>
                  <a:noFill/>
                </a:ln>
                <a:solidFill>
                  <a:schemeClr val="tx1"/>
                </a:solidFill>
                <a:effectLst/>
                <a:latin typeface="Arial" panose="020B0604020202020204" pitchFamily="34" charset="0"/>
              </a:rPr>
              <a:t>Cet exposé présente </a:t>
            </a:r>
            <a:r>
              <a:rPr lang="fr-FR" altLang="fr-FR" sz="2400" dirty="0">
                <a:latin typeface="Arial" panose="020B0604020202020204" pitchFamily="34" charset="0"/>
              </a:rPr>
              <a:t>huit</a:t>
            </a:r>
            <a:r>
              <a:rPr kumimoji="0" lang="fr-FR" altLang="fr-FR" sz="2400" i="0" u="none" strike="noStrike" cap="none" normalizeH="0" baseline="0" dirty="0">
                <a:ln>
                  <a:noFill/>
                </a:ln>
                <a:solidFill>
                  <a:schemeClr val="tx1"/>
                </a:solidFill>
                <a:effectLst/>
                <a:latin typeface="Arial" panose="020B0604020202020204" pitchFamily="34" charset="0"/>
              </a:rPr>
              <a:t> problèmes souvent évoqués dans les débats énergétiques, et </a:t>
            </a:r>
            <a:r>
              <a:rPr lang="fr-FR" altLang="fr-FR" sz="2400" dirty="0">
                <a:latin typeface="Arial" panose="020B0604020202020204" pitchFamily="34" charset="0"/>
              </a:rPr>
              <a:t>explique </a:t>
            </a:r>
            <a:r>
              <a:rPr kumimoji="0" lang="fr-FR" altLang="fr-FR" sz="2400" i="0" u="none" strike="noStrike" cap="none" normalizeH="0" baseline="0" dirty="0">
                <a:ln>
                  <a:noFill/>
                </a:ln>
                <a:solidFill>
                  <a:schemeClr val="tx1"/>
                </a:solidFill>
                <a:effectLst/>
                <a:latin typeface="Arial" panose="020B0604020202020204" pitchFamily="34" charset="0"/>
              </a:rPr>
              <a:t>comment chacun d’entre eux peut être résolu.</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40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a:ln>
                  <a:noFill/>
                </a:ln>
                <a:solidFill>
                  <a:schemeClr val="tx1"/>
                </a:solidFill>
                <a:effectLst/>
                <a:latin typeface="Arial" panose="020B0604020202020204" pitchFamily="34" charset="0"/>
              </a:rPr>
              <a:t>Certaines des solutions présent</a:t>
            </a:r>
            <a:r>
              <a:rPr lang="fr-FR" altLang="fr-FR" sz="2400" dirty="0">
                <a:latin typeface="Arial" panose="020B0604020202020204" pitchFamily="34" charset="0"/>
              </a:rPr>
              <a:t>ées</a:t>
            </a:r>
            <a:r>
              <a:rPr kumimoji="0" lang="fr-FR" altLang="fr-FR" sz="2400" i="0" u="none" strike="noStrike" cap="none" normalizeH="0" baseline="0" dirty="0">
                <a:ln>
                  <a:noFill/>
                </a:ln>
                <a:solidFill>
                  <a:schemeClr val="tx1"/>
                </a:solidFill>
                <a:effectLst/>
                <a:latin typeface="Arial" panose="020B0604020202020204" pitchFamily="34" charset="0"/>
              </a:rPr>
              <a:t> sont issues des travaux de recherche menés au sein du laboratoire Smart </a:t>
            </a:r>
            <a:r>
              <a:rPr kumimoji="0" lang="fr-FR" altLang="fr-FR" sz="2400" i="0" u="none" strike="noStrike" cap="none" normalizeH="0" baseline="0" dirty="0" err="1">
                <a:ln>
                  <a:noFill/>
                </a:ln>
                <a:solidFill>
                  <a:schemeClr val="tx1"/>
                </a:solidFill>
                <a:effectLst/>
                <a:latin typeface="Arial" panose="020B0604020202020204" pitchFamily="34" charset="0"/>
              </a:rPr>
              <a:t>Grids</a:t>
            </a:r>
            <a:r>
              <a:rPr lang="fr-FR" altLang="fr-FR" sz="2400" dirty="0">
                <a:latin typeface="Arial" panose="020B0604020202020204" pitchFamily="34" charset="0"/>
              </a:rPr>
              <a:t> </a:t>
            </a:r>
            <a:r>
              <a:rPr kumimoji="0" lang="fr-FR" altLang="fr-FR" sz="2400" i="0" u="none" strike="noStrike" cap="none" normalizeH="0" baseline="0" dirty="0">
                <a:ln>
                  <a:noFill/>
                </a:ln>
                <a:solidFill>
                  <a:schemeClr val="tx1"/>
                </a:solidFill>
                <a:effectLst/>
                <a:latin typeface="Arial" panose="020B0604020202020204" pitchFamily="34" charset="0"/>
              </a:rPr>
              <a:t>d</a:t>
            </a:r>
            <a:r>
              <a:rPr lang="fr-FR" altLang="fr-FR" sz="2400" dirty="0">
                <a:latin typeface="Arial" panose="020B0604020202020204" pitchFamily="34" charset="0"/>
              </a:rPr>
              <a:t>e l’Institut</a:t>
            </a:r>
            <a:r>
              <a:rPr kumimoji="0" lang="fr-FR" altLang="fr-FR" sz="2400" i="0" u="none" strike="noStrike" cap="none" normalizeH="0" baseline="0" dirty="0">
                <a:ln>
                  <a:noFill/>
                </a:ln>
                <a:solidFill>
                  <a:schemeClr val="tx1"/>
                </a:solidFill>
                <a:effectLst/>
                <a:latin typeface="Arial" panose="020B0604020202020204" pitchFamily="34" charset="0"/>
              </a:rPr>
              <a:t> Montefiore de l’Université de Liège.</a:t>
            </a:r>
          </a:p>
        </p:txBody>
      </p:sp>
      <p:sp>
        <p:nvSpPr>
          <p:cNvPr id="2" name="Espace réservé du numéro de diapositive 3">
            <a:extLst>
              <a:ext uri="{FF2B5EF4-FFF2-40B4-BE49-F238E27FC236}">
                <a16:creationId xmlns:a16="http://schemas.microsoft.com/office/drawing/2014/main" id="{3D24BBAC-9B04-8DC4-EE35-F95553C32447}"/>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a:t>
            </a:fld>
            <a:endParaRPr lang="en-GB" sz="1100" b="1" noProof="0" dirty="0">
              <a:solidFill>
                <a:srgbClr val="97339F"/>
              </a:solidFill>
              <a:latin typeface="Arial" panose="020B0604020202020204" pitchFamily="34" charset="0"/>
              <a:cs typeface="Arial" panose="020B0604020202020204" pitchFamily="34" charset="0"/>
            </a:endParaRPr>
          </a:p>
        </p:txBody>
      </p:sp>
      <p:sp>
        <p:nvSpPr>
          <p:cNvPr id="4" name="Rectangle : coins arrondis 3">
            <a:extLst>
              <a:ext uri="{FF2B5EF4-FFF2-40B4-BE49-F238E27FC236}">
                <a16:creationId xmlns:a16="http://schemas.microsoft.com/office/drawing/2014/main" id="{E4BCC91A-7237-A9A4-C2E3-237BC28FAE4C}"/>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0746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FF4AB-A8CF-7890-7A8F-2891EB329B5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95AEB5DC-8961-9B89-BAEB-58CBD26A5343}"/>
              </a:ext>
            </a:extLst>
          </p:cNvPr>
          <p:cNvSpPr txBox="1"/>
          <p:nvPr/>
        </p:nvSpPr>
        <p:spPr>
          <a:xfrm>
            <a:off x="2333402" y="1074509"/>
            <a:ext cx="7525196" cy="4770537"/>
          </a:xfrm>
          <a:prstGeom prst="rect">
            <a:avLst/>
          </a:prstGeom>
          <a:noFill/>
        </p:spPr>
        <p:txBody>
          <a:bodyPr wrap="square" lIns="91440" tIns="45720" rIns="91440" bIns="45720" anchor="t">
            <a:spAutoFit/>
          </a:bodyPr>
          <a:lstStyle/>
          <a:p>
            <a:pPr algn="just">
              <a:buNone/>
            </a:pPr>
            <a:r>
              <a:rPr lang="fr-FR" sz="2200" dirty="0">
                <a:latin typeface="Arial Rounded MT Bold" panose="020F0704030504030204" pitchFamily="34" charset="0"/>
              </a:rPr>
              <a:t>Le paradigme proposé présente plusieurs avantages pour les clients et pour le réseau :</a:t>
            </a:r>
          </a:p>
          <a:p>
            <a:pPr algn="just"/>
            <a:endParaRPr lang="fr-FR" sz="2000" dirty="0"/>
          </a:p>
          <a:p>
            <a:pPr marL="514350" indent="-514350" algn="just">
              <a:buAutoNum type="romanLcParenBoth"/>
            </a:pPr>
            <a:r>
              <a:rPr lang="fr-FR" sz="2000" dirty="0"/>
              <a:t>Les refus de consommation ou d’injection sont réduits car la capacité du réseau est mieux exploitée ;</a:t>
            </a:r>
          </a:p>
          <a:p>
            <a:pPr marL="514350" indent="-514350" algn="just">
              <a:buAutoNum type="romanLcParenBoth"/>
            </a:pPr>
            <a:endParaRPr lang="fr-FR" sz="2000" dirty="0"/>
          </a:p>
          <a:p>
            <a:pPr marL="514350" indent="-514350" algn="just">
              <a:buAutoNum type="romanLcParenBoth"/>
            </a:pPr>
            <a:r>
              <a:rPr lang="fr-FR" sz="2000" dirty="0"/>
              <a:t>La production locale est mieux valorisée, limitant les pertes d’énergie ;</a:t>
            </a:r>
          </a:p>
          <a:p>
            <a:pPr marL="514350" indent="-514350" algn="just">
              <a:buAutoNum type="romanLcParenBoth"/>
            </a:pPr>
            <a:endParaRPr lang="fr-FR" sz="2000" dirty="0"/>
          </a:p>
          <a:p>
            <a:pPr marL="514350" indent="-514350" algn="just">
              <a:buAutoNum type="romanLcParenBoth"/>
            </a:pPr>
            <a:r>
              <a:rPr lang="fr-FR" sz="2000" dirty="0"/>
              <a:t>Les participants au marché des limites bénéficient d’une rémunération, ce qui encourage la flexibilité ;</a:t>
            </a:r>
          </a:p>
          <a:p>
            <a:pPr marL="514350" indent="-514350" algn="just">
              <a:buAutoNum type="romanLcParenBoth"/>
            </a:pPr>
            <a:endParaRPr lang="fr-FR" sz="2000" dirty="0"/>
          </a:p>
          <a:p>
            <a:pPr marL="514350" indent="-514350" algn="just">
              <a:buAutoNum type="romanLcParenBoth"/>
            </a:pPr>
            <a:r>
              <a:rPr lang="fr-FR" sz="2000" dirty="0"/>
              <a:t>Le système peut être déployé rapidement sans lourds investissements et s’appuie sur les infrastructures existantes (comme les compteurs intelligents).</a:t>
            </a:r>
          </a:p>
        </p:txBody>
      </p:sp>
      <p:sp>
        <p:nvSpPr>
          <p:cNvPr id="5" name="Rectangle : coins arrondis 4">
            <a:extLst>
              <a:ext uri="{FF2B5EF4-FFF2-40B4-BE49-F238E27FC236}">
                <a16:creationId xmlns:a16="http://schemas.microsoft.com/office/drawing/2014/main" id="{D5D35E43-C090-FA8B-4473-3A75D7FAC944}"/>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space réservé du numéro de diapositive 3">
            <a:extLst>
              <a:ext uri="{FF2B5EF4-FFF2-40B4-BE49-F238E27FC236}">
                <a16:creationId xmlns:a16="http://schemas.microsoft.com/office/drawing/2014/main" id="{0C724340-9CC8-05E9-C20E-98A69406D602}"/>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20</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55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A3FE-E2F0-3C1F-1DD8-B20C16EE6A93}"/>
            </a:ext>
          </a:extLst>
        </p:cNvPr>
        <p:cNvGrpSpPr/>
        <p:nvPr/>
      </p:nvGrpSpPr>
      <p:grpSpPr>
        <a:xfrm>
          <a:off x="0" y="0"/>
          <a:ext cx="0" cy="0"/>
          <a:chOff x="0" y="0"/>
          <a:chExt cx="0" cy="0"/>
        </a:xfrm>
      </p:grpSpPr>
      <p:grpSp>
        <p:nvGrpSpPr>
          <p:cNvPr id="10" name="Groupe 9">
            <a:extLst>
              <a:ext uri="{FF2B5EF4-FFF2-40B4-BE49-F238E27FC236}">
                <a16:creationId xmlns:a16="http://schemas.microsoft.com/office/drawing/2014/main" id="{D69F8BF6-A29D-C3FC-310D-9D9C5748F5F1}"/>
              </a:ext>
            </a:extLst>
          </p:cNvPr>
          <p:cNvGrpSpPr/>
          <p:nvPr/>
        </p:nvGrpSpPr>
        <p:grpSpPr>
          <a:xfrm>
            <a:off x="1744969" y="1994449"/>
            <a:ext cx="8702061" cy="2869102"/>
            <a:chOff x="1744969" y="1387549"/>
            <a:chExt cx="8702061" cy="2869102"/>
          </a:xfrm>
        </p:grpSpPr>
        <p:sp>
          <p:nvSpPr>
            <p:cNvPr id="2" name="ZoneTexte 1">
              <a:extLst>
                <a:ext uri="{FF2B5EF4-FFF2-40B4-BE49-F238E27FC236}">
                  <a16:creationId xmlns:a16="http://schemas.microsoft.com/office/drawing/2014/main" id="{92B78D45-7C1E-F681-0548-8EBE801416DD}"/>
                </a:ext>
              </a:extLst>
            </p:cNvPr>
            <p:cNvSpPr txBox="1"/>
            <p:nvPr/>
          </p:nvSpPr>
          <p:spPr>
            <a:xfrm>
              <a:off x="2200275" y="1821826"/>
              <a:ext cx="7791448" cy="2000548"/>
            </a:xfrm>
            <a:prstGeom prst="rect">
              <a:avLst/>
            </a:prstGeom>
            <a:noFill/>
          </p:spPr>
          <p:txBody>
            <a:bodyPr wrap="square">
              <a:spAutoFit/>
            </a:bodyPr>
            <a:lstStyle/>
            <a:p>
              <a:pPr algn="ctr"/>
              <a:r>
                <a:rPr lang="fr-BE" sz="3600" dirty="0">
                  <a:latin typeface="Arial Rounded MT Bold" panose="020F0704030504030204" pitchFamily="34" charset="0"/>
                </a:rPr>
                <a:t>4</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FR" sz="3600" dirty="0">
                  <a:latin typeface="Arial Rounded MT Bold" panose="020F0704030504030204" pitchFamily="34" charset="0"/>
                </a:rPr>
                <a:t>Électrifier et/ou décarboner tous les secteurs est trop compliqué</a:t>
              </a:r>
              <a:endParaRPr lang="fr-BE" sz="3600" dirty="0">
                <a:latin typeface="Arial Rounded MT Bold" panose="020F0704030504030204" pitchFamily="34" charset="0"/>
              </a:endParaRPr>
            </a:p>
          </p:txBody>
        </p:sp>
        <p:sp>
          <p:nvSpPr>
            <p:cNvPr id="4" name="Rectangle : coins arrondis 3">
              <a:extLst>
                <a:ext uri="{FF2B5EF4-FFF2-40B4-BE49-F238E27FC236}">
                  <a16:creationId xmlns:a16="http://schemas.microsoft.com/office/drawing/2014/main" id="{32F5214B-EC69-3FB8-1FE9-C65586339A3C}"/>
                </a:ext>
              </a:extLst>
            </p:cNvPr>
            <p:cNvSpPr/>
            <p:nvPr/>
          </p:nvSpPr>
          <p:spPr>
            <a:xfrm flipV="1">
              <a:off x="1744969" y="1387549"/>
              <a:ext cx="8702061"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057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35CD186-8E0D-8599-8F92-633E8EB9ACBA}"/>
              </a:ext>
            </a:extLst>
          </p:cNvPr>
          <p:cNvGrpSpPr/>
          <p:nvPr/>
        </p:nvGrpSpPr>
        <p:grpSpPr>
          <a:xfrm>
            <a:off x="734320" y="2257203"/>
            <a:ext cx="10723359" cy="3290161"/>
            <a:chOff x="627065" y="2459768"/>
            <a:chExt cx="10723359" cy="3290161"/>
          </a:xfrm>
        </p:grpSpPr>
        <p:grpSp>
          <p:nvGrpSpPr>
            <p:cNvPr id="42" name="Groupe 41">
              <a:extLst>
                <a:ext uri="{FF2B5EF4-FFF2-40B4-BE49-F238E27FC236}">
                  <a16:creationId xmlns:a16="http://schemas.microsoft.com/office/drawing/2014/main" id="{BD2A34C0-CD08-A6D0-E83E-2FBBC4EA3A14}"/>
                </a:ext>
              </a:extLst>
            </p:cNvPr>
            <p:cNvGrpSpPr/>
            <p:nvPr/>
          </p:nvGrpSpPr>
          <p:grpSpPr>
            <a:xfrm>
              <a:off x="627065" y="2459769"/>
              <a:ext cx="2559430" cy="3290160"/>
              <a:chOff x="671950" y="2306125"/>
              <a:chExt cx="2680844" cy="3446241"/>
            </a:xfrm>
          </p:grpSpPr>
          <p:sp>
            <p:nvSpPr>
              <p:cNvPr id="26" name="ZoneTexte 25">
                <a:extLst>
                  <a:ext uri="{FF2B5EF4-FFF2-40B4-BE49-F238E27FC236}">
                    <a16:creationId xmlns:a16="http://schemas.microsoft.com/office/drawing/2014/main" id="{4A331075-CE9B-AE6D-90AB-6B99DBDE43FF}"/>
                  </a:ext>
                </a:extLst>
              </p:cNvPr>
              <p:cNvSpPr txBox="1"/>
              <p:nvPr/>
            </p:nvSpPr>
            <p:spPr>
              <a:xfrm>
                <a:off x="823500" y="4712060"/>
                <a:ext cx="2237509"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latin typeface="+mj-lt"/>
                  </a:rPr>
                  <a:t>Hydrogène (H</a:t>
                </a:r>
                <a:r>
                  <a:rPr lang="fr-FR" sz="1600" baseline="-25000">
                    <a:latin typeface="+mj-lt"/>
                  </a:rPr>
                  <a:t>2</a:t>
                </a:r>
                <a:r>
                  <a:rPr lang="fr-FR" sz="1600">
                    <a:latin typeface="+mj-lt"/>
                  </a:rPr>
                  <a:t>)</a:t>
                </a:r>
                <a:r>
                  <a:rPr lang="fr-FR" sz="1600">
                    <a:latin typeface="+mj-lt"/>
                    <a:cs typeface="Arial"/>
                  </a:rPr>
                  <a:t>​</a:t>
                </a:r>
              </a:p>
              <a:p>
                <a:r>
                  <a:rPr lang="fr-FR" sz="1600">
                    <a:latin typeface="+mj-lt"/>
                    <a:ea typeface="+mn-lt"/>
                    <a:cs typeface="+mn-lt"/>
                  </a:rPr>
                  <a:t>→ raffinage</a:t>
                </a:r>
              </a:p>
            </p:txBody>
          </p:sp>
          <p:pic>
            <p:nvPicPr>
              <p:cNvPr id="6146" name="Picture 2" descr="Une grande usine industrielle dotée de machines et d'équipements lourds. Deux énormes tuyaux cylindriques sont soulevés par un pont roulant jaune. L'intérieur est spacieux, avec des poutres et des lumières au plafond. Des travailleurs et diverses machines sont visibles autour de l'installation.">
                <a:extLst>
                  <a:ext uri="{FF2B5EF4-FFF2-40B4-BE49-F238E27FC236}">
                    <a16:creationId xmlns:a16="http://schemas.microsoft.com/office/drawing/2014/main" id="{524BB6E8-F7FF-EEA2-761D-AD4D3BD46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585" b="11289"/>
              <a:stretch/>
            </p:blipFill>
            <p:spPr bwMode="auto">
              <a:xfrm>
                <a:off x="678872" y="2306125"/>
                <a:ext cx="2673922" cy="1783276"/>
              </a:xfrm>
              <a:prstGeom prst="round2SameRect">
                <a:avLst>
                  <a:gd name="adj1" fmla="val 11571"/>
                  <a:gd name="adj2" fmla="val 0"/>
                </a:avLst>
              </a:prstGeom>
              <a:noFill/>
              <a:extLst>
                <a:ext uri="{909E8E84-426E-40DD-AFC4-6F175D3DCCD1}">
                  <a14:hiddenFill xmlns:a14="http://schemas.microsoft.com/office/drawing/2010/main">
                    <a:solidFill>
                      <a:srgbClr val="FFFFFF"/>
                    </a:solidFill>
                  </a14:hiddenFill>
                </a:ext>
              </a:extLst>
            </p:spPr>
          </p:pic>
          <p:sp>
            <p:nvSpPr>
              <p:cNvPr id="33" name="Rectangle : coins arrondis 32">
                <a:extLst>
                  <a:ext uri="{FF2B5EF4-FFF2-40B4-BE49-F238E27FC236}">
                    <a16:creationId xmlns:a16="http://schemas.microsoft.com/office/drawing/2014/main" id="{6AD96314-5400-24DA-3C60-A5E2BD24DB2A}"/>
                  </a:ext>
                </a:extLst>
              </p:cNvPr>
              <p:cNvSpPr/>
              <p:nvPr/>
            </p:nvSpPr>
            <p:spPr>
              <a:xfrm>
                <a:off x="671950" y="2306128"/>
                <a:ext cx="2673921"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ZoneTexte 36">
                <a:extLst>
                  <a:ext uri="{FF2B5EF4-FFF2-40B4-BE49-F238E27FC236}">
                    <a16:creationId xmlns:a16="http://schemas.microsoft.com/office/drawing/2014/main" id="{EB561493-6371-C485-75DE-E2605A68BC5C}"/>
                  </a:ext>
                </a:extLst>
              </p:cNvPr>
              <p:cNvSpPr txBox="1"/>
              <p:nvPr/>
            </p:nvSpPr>
            <p:spPr>
              <a:xfrm>
                <a:off x="789710" y="4257541"/>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Industrie lourde</a:t>
                </a:r>
                <a:endParaRPr lang="fr-FR" b="1"/>
              </a:p>
            </p:txBody>
          </p:sp>
        </p:grpSp>
        <p:grpSp>
          <p:nvGrpSpPr>
            <p:cNvPr id="43" name="Groupe 42">
              <a:extLst>
                <a:ext uri="{FF2B5EF4-FFF2-40B4-BE49-F238E27FC236}">
                  <a16:creationId xmlns:a16="http://schemas.microsoft.com/office/drawing/2014/main" id="{7D7937D0-7677-F400-2B21-3D03E1E97D2C}"/>
                </a:ext>
              </a:extLst>
            </p:cNvPr>
            <p:cNvGrpSpPr/>
            <p:nvPr/>
          </p:nvGrpSpPr>
          <p:grpSpPr>
            <a:xfrm>
              <a:off x="3358551" y="2459768"/>
              <a:ext cx="2559426" cy="3290156"/>
              <a:chOff x="3480950" y="2320825"/>
              <a:chExt cx="2680846" cy="3446239"/>
            </a:xfrm>
          </p:grpSpPr>
          <p:sp>
            <p:nvSpPr>
              <p:cNvPr id="27" name="ZoneTexte 26">
                <a:extLst>
                  <a:ext uri="{FF2B5EF4-FFF2-40B4-BE49-F238E27FC236}">
                    <a16:creationId xmlns:a16="http://schemas.microsoft.com/office/drawing/2014/main" id="{B5FAFF29-E890-704D-6F8B-7DE6DBE62EF4}"/>
                  </a:ext>
                </a:extLst>
              </p:cNvPr>
              <p:cNvSpPr txBox="1"/>
              <p:nvPr/>
            </p:nvSpPr>
            <p:spPr>
              <a:xfrm>
                <a:off x="3648201" y="4720340"/>
                <a:ext cx="2438401" cy="61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Ammoniac (NH</a:t>
                </a:r>
                <a:r>
                  <a:rPr lang="fr-FR" sz="1600" baseline="-25000"/>
                  <a:t>3</a:t>
                </a:r>
                <a:r>
                  <a:rPr lang="fr-FR" sz="1600"/>
                  <a:t>)</a:t>
                </a:r>
                <a:endParaRPr lang="fr-FR">
                  <a:cs typeface="Arial" panose="020B0604020202020204"/>
                </a:endParaRPr>
              </a:p>
              <a:p>
                <a:r>
                  <a:rPr lang="fr-FR" sz="1600">
                    <a:latin typeface="+mj-lt"/>
                    <a:ea typeface="+mn-lt"/>
                    <a:cs typeface="+mn-lt"/>
                  </a:rPr>
                  <a:t>→ </a:t>
                </a:r>
                <a:r>
                  <a:rPr lang="fr-BE" sz="1600"/>
                  <a:t>engrais azotés</a:t>
                </a:r>
                <a:endParaRPr lang="fr-FR"/>
              </a:p>
            </p:txBody>
          </p:sp>
          <p:pic>
            <p:nvPicPr>
              <p:cNvPr id="6150" name="Picture 6" descr="Fertilizer - Chemical Safety Facts">
                <a:extLst>
                  <a:ext uri="{FF2B5EF4-FFF2-40B4-BE49-F238E27FC236}">
                    <a16:creationId xmlns:a16="http://schemas.microsoft.com/office/drawing/2014/main" id="{55BA54BC-433A-1D28-8E4D-3E10F4440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337"/>
              <a:stretch/>
            </p:blipFill>
            <p:spPr bwMode="auto">
              <a:xfrm>
                <a:off x="3487873" y="2320825"/>
                <a:ext cx="2673923" cy="1762628"/>
              </a:xfrm>
              <a:prstGeom prst="round2SameRect">
                <a:avLst>
                  <a:gd name="adj1" fmla="val 10918"/>
                  <a:gd name="adj2" fmla="val 0"/>
                </a:avLst>
              </a:prstGeom>
              <a:noFill/>
              <a:extLst>
                <a:ext uri="{909E8E84-426E-40DD-AFC4-6F175D3DCCD1}">
                  <a14:hiddenFill xmlns:a14="http://schemas.microsoft.com/office/drawing/2010/main">
                    <a:solidFill>
                      <a:srgbClr val="FFFFFF"/>
                    </a:solidFill>
                  </a14:hiddenFill>
                </a:ext>
              </a:extLst>
            </p:spPr>
          </p:pic>
          <p:sp>
            <p:nvSpPr>
              <p:cNvPr id="34" name="Rectangle : coins arrondis 33">
                <a:extLst>
                  <a:ext uri="{FF2B5EF4-FFF2-40B4-BE49-F238E27FC236}">
                    <a16:creationId xmlns:a16="http://schemas.microsoft.com/office/drawing/2014/main" id="{7C900736-F0D5-5BA9-289B-34CAF8B38788}"/>
                  </a:ext>
                </a:extLst>
              </p:cNvPr>
              <p:cNvSpPr/>
              <p:nvPr/>
            </p:nvSpPr>
            <p:spPr>
              <a:xfrm>
                <a:off x="3480950" y="2320825"/>
                <a:ext cx="2673923" cy="3446239"/>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ZoneTexte 37">
                <a:extLst>
                  <a:ext uri="{FF2B5EF4-FFF2-40B4-BE49-F238E27FC236}">
                    <a16:creationId xmlns:a16="http://schemas.microsoft.com/office/drawing/2014/main" id="{83F2029A-1228-A1BB-87A0-9249A945ED3A}"/>
                  </a:ext>
                </a:extLst>
              </p:cNvPr>
              <p:cNvSpPr txBox="1"/>
              <p:nvPr/>
            </p:nvSpPr>
            <p:spPr>
              <a:xfrm>
                <a:off x="3605632" y="4272542"/>
                <a:ext cx="24384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Agriculture</a:t>
                </a:r>
                <a:endParaRPr lang="fr-FR" b="1"/>
              </a:p>
            </p:txBody>
          </p:sp>
        </p:grpSp>
        <p:grpSp>
          <p:nvGrpSpPr>
            <p:cNvPr id="44" name="Groupe 43">
              <a:extLst>
                <a:ext uri="{FF2B5EF4-FFF2-40B4-BE49-F238E27FC236}">
                  <a16:creationId xmlns:a16="http://schemas.microsoft.com/office/drawing/2014/main" id="{2330B31A-3AFE-B9F2-9A5A-5E2F019BBF9B}"/>
                </a:ext>
              </a:extLst>
            </p:cNvPr>
            <p:cNvGrpSpPr/>
            <p:nvPr/>
          </p:nvGrpSpPr>
          <p:grpSpPr>
            <a:xfrm>
              <a:off x="6096649" y="2459770"/>
              <a:ext cx="2559426" cy="3290157"/>
              <a:chOff x="6298619" y="2306127"/>
              <a:chExt cx="2680845" cy="3446236"/>
            </a:xfrm>
          </p:grpSpPr>
          <p:sp>
            <p:nvSpPr>
              <p:cNvPr id="28" name="ZoneTexte 27">
                <a:extLst>
                  <a:ext uri="{FF2B5EF4-FFF2-40B4-BE49-F238E27FC236}">
                    <a16:creationId xmlns:a16="http://schemas.microsoft.com/office/drawing/2014/main" id="{671DE97A-EA12-423F-1837-E98A42BDAE12}"/>
                  </a:ext>
                </a:extLst>
              </p:cNvPr>
              <p:cNvSpPr txBox="1"/>
              <p:nvPr/>
            </p:nvSpPr>
            <p:spPr>
              <a:xfrm>
                <a:off x="6501515" y="4694998"/>
                <a:ext cx="2007764"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Méthanol (CH</a:t>
                </a:r>
                <a:r>
                  <a:rPr lang="fr-FR" sz="1600" baseline="-25000"/>
                  <a:t>3</a:t>
                </a:r>
                <a:r>
                  <a:rPr lang="fr-FR" sz="1600"/>
                  <a:t>OH)​</a:t>
                </a:r>
                <a:r>
                  <a:rPr lang="fr-FR" sz="1600">
                    <a:cs typeface="Arial"/>
                  </a:rPr>
                  <a:t>​</a:t>
                </a:r>
                <a:endParaRPr lang="fr-FR" sz="1600"/>
              </a:p>
              <a:p>
                <a:r>
                  <a:rPr lang="fr-FR" sz="1600">
                    <a:latin typeface="+mj-lt"/>
                    <a:ea typeface="+mn-lt"/>
                    <a:cs typeface="+mn-lt"/>
                  </a:rPr>
                  <a:t>→ </a:t>
                </a:r>
                <a:r>
                  <a:rPr lang="fr-BE" sz="1600"/>
                  <a:t>acide acétique</a:t>
                </a:r>
              </a:p>
              <a:p>
                <a:r>
                  <a:rPr lang="fr-FR" sz="1600">
                    <a:latin typeface="+mj-lt"/>
                    <a:ea typeface="+mn-lt"/>
                    <a:cs typeface="+mn-lt"/>
                  </a:rPr>
                  <a:t>→ </a:t>
                </a:r>
                <a:r>
                  <a:rPr lang="fr-BE" sz="1600"/>
                  <a:t>plastiques</a:t>
                </a:r>
              </a:p>
            </p:txBody>
          </p:sp>
          <p:pic>
            <p:nvPicPr>
              <p:cNvPr id="6152" name="Picture 8" descr="Des polymères innovants pour des plastiques performants | TotalEnergies.com">
                <a:extLst>
                  <a:ext uri="{FF2B5EF4-FFF2-40B4-BE49-F238E27FC236}">
                    <a16:creationId xmlns:a16="http://schemas.microsoft.com/office/drawing/2014/main" id="{15C2FB9D-EE9E-C696-03B7-D7AE03922E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41" y="2310831"/>
                <a:ext cx="2673923" cy="1782615"/>
              </a:xfrm>
              <a:prstGeom prst="round2SameRect">
                <a:avLst>
                  <a:gd name="adj1" fmla="val 12857"/>
                  <a:gd name="adj2" fmla="val 0"/>
                </a:avLst>
              </a:prstGeom>
              <a:noFill/>
              <a:extLst>
                <a:ext uri="{909E8E84-426E-40DD-AFC4-6F175D3DCCD1}">
                  <a14:hiddenFill xmlns:a14="http://schemas.microsoft.com/office/drawing/2010/main">
                    <a:solidFill>
                      <a:srgbClr val="FFFFFF"/>
                    </a:solidFill>
                  </a14:hiddenFill>
                </a:ext>
              </a:extLst>
            </p:spPr>
          </p:pic>
          <p:sp>
            <p:nvSpPr>
              <p:cNvPr id="35" name="Rectangle : coins arrondis 34">
                <a:extLst>
                  <a:ext uri="{FF2B5EF4-FFF2-40B4-BE49-F238E27FC236}">
                    <a16:creationId xmlns:a16="http://schemas.microsoft.com/office/drawing/2014/main" id="{2DF96F86-CDCF-12AE-9588-4534621FA561}"/>
                  </a:ext>
                </a:extLst>
              </p:cNvPr>
              <p:cNvSpPr/>
              <p:nvPr/>
            </p:nvSpPr>
            <p:spPr>
              <a:xfrm>
                <a:off x="6298619" y="2306127"/>
                <a:ext cx="2673922" cy="3446236"/>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ZoneTexte 39">
                <a:extLst>
                  <a:ext uri="{FF2B5EF4-FFF2-40B4-BE49-F238E27FC236}">
                    <a16:creationId xmlns:a16="http://schemas.microsoft.com/office/drawing/2014/main" id="{67A89C7A-E68A-6C4A-70BB-01FAE166EA8C}"/>
                  </a:ext>
                </a:extLst>
              </p:cNvPr>
              <p:cNvSpPr txBox="1"/>
              <p:nvPr/>
            </p:nvSpPr>
            <p:spPr>
              <a:xfrm>
                <a:off x="6416379" y="4257539"/>
                <a:ext cx="2438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Industrie chimique</a:t>
                </a:r>
                <a:endParaRPr lang="fr-FR" b="1"/>
              </a:p>
            </p:txBody>
          </p:sp>
        </p:grpSp>
        <p:grpSp>
          <p:nvGrpSpPr>
            <p:cNvPr id="45" name="Groupe 44">
              <a:extLst>
                <a:ext uri="{FF2B5EF4-FFF2-40B4-BE49-F238E27FC236}">
                  <a16:creationId xmlns:a16="http://schemas.microsoft.com/office/drawing/2014/main" id="{88124C13-F0D9-40AF-F0D1-A5860F669631}"/>
                </a:ext>
              </a:extLst>
            </p:cNvPr>
            <p:cNvGrpSpPr/>
            <p:nvPr/>
          </p:nvGrpSpPr>
          <p:grpSpPr>
            <a:xfrm>
              <a:off x="8834764" y="2459768"/>
              <a:ext cx="2515660" cy="3290158"/>
              <a:chOff x="8984951" y="2306126"/>
              <a:chExt cx="2634998" cy="3446239"/>
            </a:xfrm>
          </p:grpSpPr>
          <p:sp>
            <p:nvSpPr>
              <p:cNvPr id="29" name="ZoneTexte 28">
                <a:extLst>
                  <a:ext uri="{FF2B5EF4-FFF2-40B4-BE49-F238E27FC236}">
                    <a16:creationId xmlns:a16="http://schemas.microsoft.com/office/drawing/2014/main" id="{3E0AD619-C5A2-0C77-797C-5A7D847AA337}"/>
                  </a:ext>
                </a:extLst>
              </p:cNvPr>
              <p:cNvSpPr txBox="1"/>
              <p:nvPr/>
            </p:nvSpPr>
            <p:spPr>
              <a:xfrm>
                <a:off x="9146913" y="4695000"/>
                <a:ext cx="2473036" cy="87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t>Hydrocarbure saturé</a:t>
                </a:r>
              </a:p>
              <a:p>
                <a:r>
                  <a:rPr lang="fr-FR" sz="1600">
                    <a:ea typeface="+mn-lt"/>
                    <a:cs typeface="+mn-lt"/>
                  </a:rPr>
                  <a:t>(</a:t>
                </a:r>
                <a:r>
                  <a:rPr lang="fr-BE" sz="1600"/>
                  <a:t>C</a:t>
                </a:r>
                <a:r>
                  <a:rPr lang="fr-BE" sz="1600" baseline="-25000"/>
                  <a:t>n</a:t>
                </a:r>
                <a:r>
                  <a:rPr lang="fr-BE" sz="1600"/>
                  <a:t>H</a:t>
                </a:r>
                <a:r>
                  <a:rPr lang="fr-BE" sz="1600" baseline="-25000"/>
                  <a:t>2n+2</a:t>
                </a:r>
                <a:r>
                  <a:rPr lang="fr-BE" sz="1600"/>
                  <a:t>)</a:t>
                </a:r>
                <a:r>
                  <a:rPr lang="fr-FR" sz="1600"/>
                  <a:t>  </a:t>
                </a:r>
                <a:endParaRPr lang="fr-FR" sz="1600">
                  <a:cs typeface="Arial"/>
                </a:endParaRPr>
              </a:p>
              <a:p>
                <a:r>
                  <a:rPr lang="fr-FR" sz="1600">
                    <a:latin typeface="+mj-lt"/>
                    <a:ea typeface="+mn-lt"/>
                    <a:cs typeface="+mn-lt"/>
                  </a:rPr>
                  <a:t>→ kérosène</a:t>
                </a:r>
                <a:endParaRPr lang="fr-BE" sz="1600">
                  <a:cs typeface="Arial"/>
                </a:endParaRPr>
              </a:p>
            </p:txBody>
          </p:sp>
          <p:pic>
            <p:nvPicPr>
              <p:cNvPr id="32" name="Image 31">
                <a:extLst>
                  <a:ext uri="{FF2B5EF4-FFF2-40B4-BE49-F238E27FC236}">
                    <a16:creationId xmlns:a16="http://schemas.microsoft.com/office/drawing/2014/main" id="{C2BA96BA-7823-FF8C-D37D-DCFCB8CF8BBB}"/>
                  </a:ext>
                </a:extLst>
              </p:cNvPr>
              <p:cNvPicPr>
                <a:picLocks noChangeAspect="1"/>
              </p:cNvPicPr>
              <p:nvPr/>
            </p:nvPicPr>
            <p:blipFill>
              <a:blip r:embed="rId5"/>
              <a:srcRect l="25972" r="28854"/>
              <a:stretch/>
            </p:blipFill>
            <p:spPr>
              <a:xfrm>
                <a:off x="8984952" y="2306126"/>
                <a:ext cx="2565976" cy="1787319"/>
              </a:xfrm>
              <a:prstGeom prst="round2SameRect">
                <a:avLst>
                  <a:gd name="adj1" fmla="val 12619"/>
                  <a:gd name="adj2" fmla="val 0"/>
                </a:avLst>
              </a:prstGeom>
            </p:spPr>
          </p:pic>
          <p:sp>
            <p:nvSpPr>
              <p:cNvPr id="36" name="Rectangle : coins arrondis 35">
                <a:extLst>
                  <a:ext uri="{FF2B5EF4-FFF2-40B4-BE49-F238E27FC236}">
                    <a16:creationId xmlns:a16="http://schemas.microsoft.com/office/drawing/2014/main" id="{B223A309-2C23-C4C9-BEFB-1E488D987747}"/>
                  </a:ext>
                </a:extLst>
              </p:cNvPr>
              <p:cNvSpPr/>
              <p:nvPr/>
            </p:nvSpPr>
            <p:spPr>
              <a:xfrm>
                <a:off x="8984951" y="2306127"/>
                <a:ext cx="2565976" cy="3446238"/>
              </a:xfrm>
              <a:prstGeom prst="roundRect">
                <a:avLst>
                  <a:gd name="adj" fmla="val 7697"/>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ZoneTexte 40">
                <a:extLst>
                  <a:ext uri="{FF2B5EF4-FFF2-40B4-BE49-F238E27FC236}">
                    <a16:creationId xmlns:a16="http://schemas.microsoft.com/office/drawing/2014/main" id="{6AC5D288-95C2-D952-7E44-492840148127}"/>
                  </a:ext>
                </a:extLst>
              </p:cNvPr>
              <p:cNvSpPr txBox="1"/>
              <p:nvPr/>
            </p:nvSpPr>
            <p:spPr>
              <a:xfrm>
                <a:off x="9048739" y="4249510"/>
                <a:ext cx="2438400" cy="354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BE" sz="1600" b="1"/>
                  <a:t>Transport aérien</a:t>
                </a:r>
                <a:endParaRPr lang="fr-FR" b="1"/>
              </a:p>
            </p:txBody>
          </p:sp>
        </p:grpSp>
      </p:grpSp>
      <p:sp>
        <p:nvSpPr>
          <p:cNvPr id="5" name="ZoneTexte 4">
            <a:extLst>
              <a:ext uri="{FF2B5EF4-FFF2-40B4-BE49-F238E27FC236}">
                <a16:creationId xmlns:a16="http://schemas.microsoft.com/office/drawing/2014/main" id="{A7C82E39-40B9-4B7E-9093-58B8EF8AECEA}"/>
              </a:ext>
            </a:extLst>
          </p:cNvPr>
          <p:cNvSpPr txBox="1"/>
          <p:nvPr/>
        </p:nvSpPr>
        <p:spPr>
          <a:xfrm>
            <a:off x="846747" y="946562"/>
            <a:ext cx="10341058" cy="769441"/>
          </a:xfrm>
          <a:prstGeom prst="rect">
            <a:avLst/>
          </a:prstGeom>
          <a:noFill/>
        </p:spPr>
        <p:txBody>
          <a:bodyPr wrap="square">
            <a:spAutoFit/>
          </a:bodyPr>
          <a:lstStyle/>
          <a:p>
            <a:pPr algn="just"/>
            <a:r>
              <a:rPr lang="fr-FR" sz="2200" dirty="0">
                <a:latin typeface="Arial Rounded MT Bold" panose="020F0704030504030204" pitchFamily="34" charset="0"/>
              </a:rPr>
              <a:t>L’électrification ne suffit pas pour tous les secteurs : certains nécessitent l’usage de molécules indispensables à leurs procédés.</a:t>
            </a:r>
            <a:endParaRPr lang="en-GB" sz="2200" dirty="0">
              <a:latin typeface="Arial Rounded MT Bold" panose="020F0704030504030204" pitchFamily="34" charset="0"/>
            </a:endParaRPr>
          </a:p>
        </p:txBody>
      </p:sp>
      <p:sp>
        <p:nvSpPr>
          <p:cNvPr id="6" name="Rectangle : coins arrondis 5">
            <a:extLst>
              <a:ext uri="{FF2B5EF4-FFF2-40B4-BE49-F238E27FC236}">
                <a16:creationId xmlns:a16="http://schemas.microsoft.com/office/drawing/2014/main" id="{313ED435-D7CD-7D68-19B9-B6DB5E351608}"/>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57C89B3F-B834-84B6-5692-3F21BA9495FC}"/>
              </a:ext>
            </a:extLst>
          </p:cNvPr>
          <p:cNvSpPr/>
          <p:nvPr/>
        </p:nvSpPr>
        <p:spPr>
          <a:xfrm flipV="1">
            <a:off x="733753" y="2257201"/>
            <a:ext cx="2546758" cy="3290155"/>
          </a:xfrm>
          <a:prstGeom prst="roundRect">
            <a:avLst>
              <a:gd name="adj" fmla="val 66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 coins arrondis 7">
            <a:extLst>
              <a:ext uri="{FF2B5EF4-FFF2-40B4-BE49-F238E27FC236}">
                <a16:creationId xmlns:a16="http://schemas.microsoft.com/office/drawing/2014/main" id="{A88C5B40-E6C8-0803-0465-C09AB9FC4B07}"/>
              </a:ext>
            </a:extLst>
          </p:cNvPr>
          <p:cNvSpPr/>
          <p:nvPr/>
        </p:nvSpPr>
        <p:spPr>
          <a:xfrm flipV="1">
            <a:off x="3468837" y="2257200"/>
            <a:ext cx="2546758" cy="3290155"/>
          </a:xfrm>
          <a:prstGeom prst="roundRect">
            <a:avLst>
              <a:gd name="adj" fmla="val 66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7B6C2C9C-189C-1D6D-BFC4-AA451E3360FD}"/>
              </a:ext>
            </a:extLst>
          </p:cNvPr>
          <p:cNvSpPr/>
          <p:nvPr/>
        </p:nvSpPr>
        <p:spPr>
          <a:xfrm flipV="1">
            <a:off x="6205366" y="2257199"/>
            <a:ext cx="2546758" cy="3290155"/>
          </a:xfrm>
          <a:prstGeom prst="roundRect">
            <a:avLst>
              <a:gd name="adj" fmla="val 66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72B780C4-5B3D-DAAE-68CF-E1AFD074AC7D}"/>
              </a:ext>
            </a:extLst>
          </p:cNvPr>
          <p:cNvSpPr/>
          <p:nvPr/>
        </p:nvSpPr>
        <p:spPr>
          <a:xfrm flipV="1">
            <a:off x="8933820" y="2257198"/>
            <a:ext cx="2449764" cy="3290155"/>
          </a:xfrm>
          <a:prstGeom prst="roundRect">
            <a:avLst>
              <a:gd name="adj" fmla="val 8309"/>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space réservé du numéro de diapositive 3">
            <a:extLst>
              <a:ext uri="{FF2B5EF4-FFF2-40B4-BE49-F238E27FC236}">
                <a16:creationId xmlns:a16="http://schemas.microsoft.com/office/drawing/2014/main" id="{0A378881-5E16-90D9-BA75-191AD1B75253}"/>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22</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21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D859F27-9A22-CD08-76C6-8ACF4187648F}"/>
              </a:ext>
            </a:extLst>
          </p:cNvPr>
          <p:cNvSpPr txBox="1"/>
          <p:nvPr/>
        </p:nvSpPr>
        <p:spPr>
          <a:xfrm>
            <a:off x="2275623" y="2621262"/>
            <a:ext cx="7790868" cy="2862322"/>
          </a:xfrm>
          <a:prstGeom prst="rect">
            <a:avLst/>
          </a:prstGeom>
          <a:noFill/>
        </p:spPr>
        <p:txBody>
          <a:bodyPr wrap="square">
            <a:spAutoFit/>
          </a:bodyPr>
          <a:lstStyle/>
          <a:p>
            <a:pPr algn="just">
              <a:buNone/>
            </a:pPr>
            <a:r>
              <a:rPr lang="fr-FR" sz="2000" dirty="0"/>
              <a:t>Les e-fuels peuvent utiliser différentes molécules de base pour leur production :</a:t>
            </a:r>
          </a:p>
          <a:p>
            <a:pPr algn="just">
              <a:buNone/>
            </a:pPr>
            <a:endParaRPr lang="fr-FR" sz="2000" dirty="0"/>
          </a:p>
          <a:p>
            <a:pPr marL="514350" indent="-514350" algn="just">
              <a:buAutoNum type="romanLcParenBoth"/>
            </a:pPr>
            <a:r>
              <a:rPr lang="fr-FR" sz="2000" dirty="0"/>
              <a:t>L’eau (H</a:t>
            </a:r>
            <a:r>
              <a:rPr lang="fr-FR" sz="2000" baseline="-25000" dirty="0">
                <a:latin typeface="+mj-lt"/>
              </a:rPr>
              <a:t>2</a:t>
            </a:r>
            <a:r>
              <a:rPr lang="fr-FR" sz="2000" dirty="0"/>
              <a:t>O) pour générer de l’hydrogène (</a:t>
            </a:r>
            <a:r>
              <a:rPr lang="fr-FR" sz="2000" dirty="0">
                <a:latin typeface="+mj-lt"/>
              </a:rPr>
              <a:t>H</a:t>
            </a:r>
            <a:r>
              <a:rPr lang="fr-FR" sz="2000" baseline="-25000" dirty="0">
                <a:latin typeface="+mj-lt"/>
              </a:rPr>
              <a:t>2</a:t>
            </a:r>
            <a:r>
              <a:rPr lang="fr-FR" sz="2000" dirty="0"/>
              <a:t>) par électrolyse ;</a:t>
            </a:r>
          </a:p>
          <a:p>
            <a:pPr marL="514350" indent="-514350" algn="just">
              <a:buAutoNum type="romanLcParenBoth"/>
            </a:pPr>
            <a:endParaRPr lang="fr-FR" sz="2000" dirty="0"/>
          </a:p>
          <a:p>
            <a:pPr marL="514350" indent="-514350" algn="just">
              <a:buAutoNum type="romanLcParenBoth"/>
            </a:pPr>
            <a:r>
              <a:rPr lang="fr-FR" sz="2000" dirty="0"/>
              <a:t>L’azote (N</a:t>
            </a:r>
            <a:r>
              <a:rPr lang="fr-FR" sz="2000" baseline="-25000" dirty="0">
                <a:latin typeface="+mj-lt"/>
              </a:rPr>
              <a:t>2</a:t>
            </a:r>
            <a:r>
              <a:rPr lang="fr-FR" sz="2000" dirty="0"/>
              <a:t>) pour transformer l’hydrogène en ammoniac (NH</a:t>
            </a:r>
            <a:r>
              <a:rPr lang="fr-FR" sz="2000" baseline="-25000" dirty="0"/>
              <a:t>3</a:t>
            </a:r>
            <a:r>
              <a:rPr lang="fr-FR" sz="2000" dirty="0"/>
              <a:t>) ;</a:t>
            </a:r>
          </a:p>
          <a:p>
            <a:pPr marL="514350" indent="-514350" algn="just">
              <a:buAutoNum type="romanLcParenBoth"/>
            </a:pPr>
            <a:endParaRPr lang="fr-FR" sz="2000" dirty="0"/>
          </a:p>
          <a:p>
            <a:pPr marL="514350" indent="-514350" algn="just">
              <a:buAutoNum type="romanLcParenBoth"/>
            </a:pPr>
            <a:r>
              <a:rPr lang="fr-FR" sz="2000" dirty="0"/>
              <a:t>Le dioxyde de carbone (CO</a:t>
            </a:r>
            <a:r>
              <a:rPr lang="fr-FR" sz="2000" baseline="-25000" dirty="0">
                <a:latin typeface="+mj-lt"/>
              </a:rPr>
              <a:t>2</a:t>
            </a:r>
            <a:r>
              <a:rPr lang="fr-FR" sz="2000" dirty="0"/>
              <a:t>), capté par exemple dans l’air, pour produire des hydrocarbures saturés de type </a:t>
            </a:r>
            <a:r>
              <a:rPr lang="fr-BE" sz="2000" dirty="0"/>
              <a:t>C</a:t>
            </a:r>
            <a:r>
              <a:rPr lang="fr-BE" sz="2000" baseline="-25000" dirty="0"/>
              <a:t>n</a:t>
            </a:r>
            <a:r>
              <a:rPr lang="fr-BE" sz="2000" dirty="0"/>
              <a:t>H</a:t>
            </a:r>
            <a:r>
              <a:rPr lang="fr-BE" sz="2000" baseline="-25000" dirty="0"/>
              <a:t>2n+2</a:t>
            </a:r>
            <a:r>
              <a:rPr lang="fr-BE" sz="2000" dirty="0"/>
              <a:t>.</a:t>
            </a:r>
            <a:endParaRPr lang="fr-FR" sz="2000" dirty="0"/>
          </a:p>
        </p:txBody>
      </p:sp>
      <p:sp>
        <p:nvSpPr>
          <p:cNvPr id="3" name="ZoneTexte 2">
            <a:extLst>
              <a:ext uri="{FF2B5EF4-FFF2-40B4-BE49-F238E27FC236}">
                <a16:creationId xmlns:a16="http://schemas.microsoft.com/office/drawing/2014/main" id="{2ECAF7E7-07C8-DA3D-B4B1-3805396A956A}"/>
              </a:ext>
            </a:extLst>
          </p:cNvPr>
          <p:cNvSpPr txBox="1"/>
          <p:nvPr/>
        </p:nvSpPr>
        <p:spPr>
          <a:xfrm>
            <a:off x="2275623" y="1173738"/>
            <a:ext cx="7790868" cy="1107996"/>
          </a:xfrm>
          <a:prstGeom prst="rect">
            <a:avLst/>
          </a:prstGeom>
          <a:noFill/>
        </p:spPr>
        <p:txBody>
          <a:bodyPr wrap="square">
            <a:spAutoFit/>
          </a:bodyPr>
          <a:lstStyle/>
          <a:p>
            <a:pPr algn="just">
              <a:buNone/>
            </a:pPr>
            <a:r>
              <a:rPr lang="fr-FR" sz="2200" dirty="0">
                <a:latin typeface="Arial Rounded MT Bold" panose="020F0704030504030204" pitchFamily="34" charset="0"/>
              </a:rPr>
              <a:t>Pour décarboner ces usages, il faut se tourner vers les e-fuels. Ce sont des carburants synthétiques produits à partir d’électricité renouvelable.</a:t>
            </a:r>
          </a:p>
        </p:txBody>
      </p:sp>
      <p:sp>
        <p:nvSpPr>
          <p:cNvPr id="6" name="Rectangle : coins arrondis 5">
            <a:extLst>
              <a:ext uri="{FF2B5EF4-FFF2-40B4-BE49-F238E27FC236}">
                <a16:creationId xmlns:a16="http://schemas.microsoft.com/office/drawing/2014/main" id="{B8F45B0A-5B7F-8662-6D51-4B89CD5FFAA3}"/>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space réservé du numéro de diapositive 3">
            <a:extLst>
              <a:ext uri="{FF2B5EF4-FFF2-40B4-BE49-F238E27FC236}">
                <a16:creationId xmlns:a16="http://schemas.microsoft.com/office/drawing/2014/main" id="{B7617ED4-F2E2-A7C9-A366-00466E3152EA}"/>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23</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02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72684CC-22C1-6857-0DFA-F58CFB377622}"/>
              </a:ext>
            </a:extLst>
          </p:cNvPr>
          <p:cNvSpPr txBox="1"/>
          <p:nvPr/>
        </p:nvSpPr>
        <p:spPr>
          <a:xfrm>
            <a:off x="863145" y="793859"/>
            <a:ext cx="10465708" cy="1477328"/>
          </a:xfrm>
          <a:prstGeom prst="rect">
            <a:avLst/>
          </a:prstGeom>
          <a:noFill/>
        </p:spPr>
        <p:txBody>
          <a:bodyPr wrap="square" lIns="91440" tIns="45720" rIns="91440" bIns="45720" anchor="t">
            <a:spAutoFit/>
          </a:bodyPr>
          <a:lstStyle/>
          <a:p>
            <a:pPr algn="just">
              <a:buNone/>
            </a:pPr>
            <a:r>
              <a:rPr lang="fr-FR" sz="2000" dirty="0"/>
              <a:t>La fabrication d’e-fuels est un défi à la fois économique et technologique. Elle se heurte à deux obstacles majeurs.</a:t>
            </a:r>
          </a:p>
          <a:p>
            <a:pPr algn="just">
              <a:buNone/>
            </a:pPr>
            <a:endParaRPr lang="fr-FR" sz="1000" dirty="0"/>
          </a:p>
          <a:p>
            <a:pPr algn="just"/>
            <a:r>
              <a:rPr lang="fr-FR" sz="2000" dirty="0"/>
              <a:t>Premièrement, il faut une électricité à faible coût, ce qui n’est pas un problème en soi car le prix du PV est bon marché.</a:t>
            </a:r>
            <a:endParaRPr lang="fr-FR" sz="2000" dirty="0">
              <a:cs typeface="Arial"/>
            </a:endParaRPr>
          </a:p>
        </p:txBody>
      </p:sp>
      <p:sp>
        <p:nvSpPr>
          <p:cNvPr id="2" name="ZoneTexte 1">
            <a:extLst>
              <a:ext uri="{FF2B5EF4-FFF2-40B4-BE49-F238E27FC236}">
                <a16:creationId xmlns:a16="http://schemas.microsoft.com/office/drawing/2014/main" id="{934F9724-042E-2204-EFB0-169D2B8C4463}"/>
              </a:ext>
            </a:extLst>
          </p:cNvPr>
          <p:cNvSpPr txBox="1"/>
          <p:nvPr/>
        </p:nvSpPr>
        <p:spPr>
          <a:xfrm>
            <a:off x="863143" y="4263787"/>
            <a:ext cx="5816789" cy="1631216"/>
          </a:xfrm>
          <a:prstGeom prst="rect">
            <a:avLst/>
          </a:prstGeom>
          <a:noFill/>
        </p:spPr>
        <p:txBody>
          <a:bodyPr wrap="square" rtlCol="0">
            <a:spAutoFit/>
          </a:bodyPr>
          <a:lstStyle/>
          <a:p>
            <a:pPr algn="just"/>
            <a:r>
              <a:rPr lang="fr-FR" sz="2000" b="1" dirty="0">
                <a:solidFill>
                  <a:srgbClr val="97339F"/>
                </a:solidFill>
              </a:rPr>
              <a:t>Exemple </a:t>
            </a:r>
            <a:r>
              <a:rPr lang="fr-FR" sz="2000" dirty="0"/>
              <a:t>: Il faudrait couvrir environ 405 km² de surface de la Belgique avec des panneaux PV pour répondre à l’ensemble de la demande nationale en kérosène, en convertissant cette énergie solaire en e-kérosène</a:t>
            </a:r>
            <a:r>
              <a:rPr lang="fr-FR" sz="2000" baseline="30000" dirty="0"/>
              <a:t>[1]</a:t>
            </a:r>
            <a:r>
              <a:rPr lang="fr-FR" sz="2000" dirty="0"/>
              <a:t>.</a:t>
            </a:r>
            <a:endParaRPr lang="en-GB" sz="2000" baseline="30000" dirty="0"/>
          </a:p>
        </p:txBody>
      </p:sp>
      <p:sp>
        <p:nvSpPr>
          <p:cNvPr id="11" name="ZoneTexte 10">
            <a:extLst>
              <a:ext uri="{FF2B5EF4-FFF2-40B4-BE49-F238E27FC236}">
                <a16:creationId xmlns:a16="http://schemas.microsoft.com/office/drawing/2014/main" id="{4DCFBC42-FB9C-10D3-00A2-D856D15FE600}"/>
              </a:ext>
            </a:extLst>
          </p:cNvPr>
          <p:cNvSpPr txBox="1"/>
          <p:nvPr/>
        </p:nvSpPr>
        <p:spPr>
          <a:xfrm>
            <a:off x="44049" y="6522445"/>
            <a:ext cx="8888138" cy="246221"/>
          </a:xfrm>
          <a:prstGeom prst="rect">
            <a:avLst/>
          </a:prstGeom>
          <a:noFill/>
        </p:spPr>
        <p:txBody>
          <a:bodyPr wrap="square">
            <a:spAutoFit/>
          </a:bodyPr>
          <a:lstStyle/>
          <a:p>
            <a:r>
              <a:rPr lang="fr-FR" sz="1000" dirty="0"/>
              <a:t>[1] La méthodologie, ainsi que les données et hypothèses utilisées pour effectuer les calculs, sont détaillées en Annexe 1.</a:t>
            </a:r>
            <a:endParaRPr lang="en-GB" sz="1000" dirty="0"/>
          </a:p>
        </p:txBody>
      </p:sp>
      <p:grpSp>
        <p:nvGrpSpPr>
          <p:cNvPr id="13" name="Groupe 12">
            <a:extLst>
              <a:ext uri="{FF2B5EF4-FFF2-40B4-BE49-F238E27FC236}">
                <a16:creationId xmlns:a16="http://schemas.microsoft.com/office/drawing/2014/main" id="{45219100-0DC6-A12F-79D9-C4A8BDEF65F5}"/>
              </a:ext>
            </a:extLst>
          </p:cNvPr>
          <p:cNvGrpSpPr/>
          <p:nvPr/>
        </p:nvGrpSpPr>
        <p:grpSpPr>
          <a:xfrm>
            <a:off x="7320648" y="2570390"/>
            <a:ext cx="3915988" cy="3164577"/>
            <a:chOff x="7359500" y="3208867"/>
            <a:chExt cx="3915988" cy="3164577"/>
          </a:xfrm>
        </p:grpSpPr>
        <p:pic>
          <p:nvPicPr>
            <p:cNvPr id="4" name="Image 3" descr="Une image contenant noir, obscurité&#10;&#10;Le contenu généré par l’IA peut être incorrect.">
              <a:extLst>
                <a:ext uri="{FF2B5EF4-FFF2-40B4-BE49-F238E27FC236}">
                  <a16:creationId xmlns:a16="http://schemas.microsoft.com/office/drawing/2014/main" id="{36EFE448-7022-E4F0-8ADE-3031396B6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22" y="3471739"/>
              <a:ext cx="3288745" cy="2689264"/>
            </a:xfrm>
            <a:prstGeom prst="rect">
              <a:avLst/>
            </a:prstGeom>
          </p:spPr>
        </p:pic>
        <p:sp>
          <p:nvSpPr>
            <p:cNvPr id="5" name="Rectangle 4">
              <a:extLst>
                <a:ext uri="{FF2B5EF4-FFF2-40B4-BE49-F238E27FC236}">
                  <a16:creationId xmlns:a16="http://schemas.microsoft.com/office/drawing/2014/main" id="{DEA0455D-E2D7-3D57-EA97-7D6E9D03F2FA}"/>
                </a:ext>
              </a:extLst>
            </p:cNvPr>
            <p:cNvSpPr/>
            <p:nvPr/>
          </p:nvSpPr>
          <p:spPr>
            <a:xfrm>
              <a:off x="9561791" y="4879760"/>
              <a:ext cx="189491" cy="179773"/>
            </a:xfrm>
            <a:prstGeom prst="rect">
              <a:avLst/>
            </a:prstGeom>
            <a:solidFill>
              <a:srgbClr val="AC0000"/>
            </a:solidFill>
            <a:ln>
              <a:solidFill>
                <a:srgbClr val="A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D74FD5F0-F48D-3ED5-1F64-7D598250DC16}"/>
                </a:ext>
              </a:extLst>
            </p:cNvPr>
            <p:cNvSpPr/>
            <p:nvPr/>
          </p:nvSpPr>
          <p:spPr>
            <a:xfrm>
              <a:off x="7359500" y="3208867"/>
              <a:ext cx="3915988" cy="3164577"/>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ZoneTexte 14">
            <a:extLst>
              <a:ext uri="{FF2B5EF4-FFF2-40B4-BE49-F238E27FC236}">
                <a16:creationId xmlns:a16="http://schemas.microsoft.com/office/drawing/2014/main" id="{11F129E0-4B17-EE56-74BB-E4009873960F}"/>
              </a:ext>
            </a:extLst>
          </p:cNvPr>
          <p:cNvSpPr txBox="1"/>
          <p:nvPr/>
        </p:nvSpPr>
        <p:spPr>
          <a:xfrm>
            <a:off x="863143" y="2350853"/>
            <a:ext cx="5816789" cy="1631216"/>
          </a:xfrm>
          <a:prstGeom prst="rect">
            <a:avLst/>
          </a:prstGeom>
          <a:noFill/>
        </p:spPr>
        <p:txBody>
          <a:bodyPr wrap="square">
            <a:spAutoFit/>
          </a:bodyPr>
          <a:lstStyle/>
          <a:p>
            <a:pPr algn="just"/>
            <a:r>
              <a:rPr lang="fr-FR" sz="2000" dirty="0"/>
              <a:t>Mais surtout, il faut de très grandes quantités d’électricité bas carbone et disponible de manière continue. Or, cela devient difficile à garantir dans les régions densément peuplées ou disposant de ressources renouvelables limitées.</a:t>
            </a:r>
          </a:p>
        </p:txBody>
      </p:sp>
      <p:sp>
        <p:nvSpPr>
          <p:cNvPr id="8" name="Rectangle : coins arrondis 7">
            <a:extLst>
              <a:ext uri="{FF2B5EF4-FFF2-40B4-BE49-F238E27FC236}">
                <a16:creationId xmlns:a16="http://schemas.microsoft.com/office/drawing/2014/main" id="{D03D89B0-7C40-0832-EFC0-CAB125D52FED}"/>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2EECBB17-7C4D-777F-C0BD-960D160E35BA}"/>
              </a:ext>
            </a:extLst>
          </p:cNvPr>
          <p:cNvSpPr/>
          <p:nvPr/>
        </p:nvSpPr>
        <p:spPr>
          <a:xfrm flipV="1">
            <a:off x="7320648" y="2570388"/>
            <a:ext cx="3915988" cy="3164578"/>
          </a:xfrm>
          <a:prstGeom prst="roundRect">
            <a:avLst>
              <a:gd name="adj" fmla="val 66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numéro de diapositive 3">
            <a:extLst>
              <a:ext uri="{FF2B5EF4-FFF2-40B4-BE49-F238E27FC236}">
                <a16:creationId xmlns:a16="http://schemas.microsoft.com/office/drawing/2014/main" id="{32F25575-44A4-5E91-A945-7445449AE5D5}"/>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24</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4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E3AA28F-B7D4-5E42-CBBE-B8077727461A}"/>
              </a:ext>
            </a:extLst>
          </p:cNvPr>
          <p:cNvSpPr txBox="1"/>
          <p:nvPr/>
        </p:nvSpPr>
        <p:spPr>
          <a:xfrm>
            <a:off x="848528" y="550259"/>
            <a:ext cx="10516158" cy="2308324"/>
          </a:xfrm>
          <a:prstGeom prst="rect">
            <a:avLst/>
          </a:prstGeom>
          <a:noFill/>
        </p:spPr>
        <p:txBody>
          <a:bodyPr wrap="square">
            <a:spAutoFit/>
          </a:bodyPr>
          <a:lstStyle/>
          <a:p>
            <a:pPr algn="just"/>
            <a:r>
              <a:rPr lang="fr-FR" sz="2200" dirty="0">
                <a:latin typeface="Arial Rounded MT Bold" panose="020F0704030504030204" pitchFamily="34" charset="0"/>
              </a:rPr>
              <a:t>Pour surmonter ces obstacles, les e-fuels peuvent être produits dans des Centres d’Énergie Renouvelable Distants (</a:t>
            </a:r>
            <a:r>
              <a:rPr lang="fr-FR" sz="2200" dirty="0" err="1">
                <a:latin typeface="Arial Rounded MT Bold" panose="020F0704030504030204" pitchFamily="34" charset="0"/>
              </a:rPr>
              <a:t>CERDs</a:t>
            </a:r>
            <a:r>
              <a:rPr lang="fr-FR" sz="2200" dirty="0">
                <a:latin typeface="Arial Rounded MT Bold" panose="020F0704030504030204" pitchFamily="34" charset="0"/>
              </a:rPr>
              <a:t>).</a:t>
            </a:r>
            <a:endParaRPr lang="fr-FR" altLang="fr-FR" sz="2200" dirty="0">
              <a:latin typeface="Arial Rounded MT Bold" panose="020F0704030504030204" pitchFamily="34" charset="0"/>
            </a:endParaRPr>
          </a:p>
          <a:p>
            <a:pPr algn="just">
              <a:buNone/>
            </a:pPr>
            <a:endParaRPr lang="fr-FR" sz="2000" dirty="0"/>
          </a:p>
          <a:p>
            <a:pPr algn="just">
              <a:buNone/>
            </a:pPr>
            <a:r>
              <a:rPr lang="fr-FR" sz="2000" dirty="0"/>
              <a:t>Un CERD (</a:t>
            </a:r>
            <a:r>
              <a:rPr lang="fr-FR" sz="2000" dirty="0" err="1"/>
              <a:t>Remote</a:t>
            </a:r>
            <a:r>
              <a:rPr lang="fr-FR" sz="2000" dirty="0"/>
              <a:t> </a:t>
            </a:r>
            <a:r>
              <a:rPr lang="fr-FR" sz="2000" dirty="0" err="1"/>
              <a:t>Renewable</a:t>
            </a:r>
            <a:r>
              <a:rPr lang="fr-FR" sz="2000" dirty="0"/>
              <a:t> Energy Hub en anglais) est un site éloigné des centres de consommation, caractérisé par un fort potentiel en vent et en soleil, ainsi que par une grande disponibilité foncière. L’énergie renouvelable y est collectée puis transformée souvent sous forme d’e-fuels avant d’être acheminée vers les centres de consommation.</a:t>
            </a:r>
          </a:p>
        </p:txBody>
      </p:sp>
      <p:sp>
        <p:nvSpPr>
          <p:cNvPr id="16" name="ZoneTexte 15">
            <a:extLst>
              <a:ext uri="{FF2B5EF4-FFF2-40B4-BE49-F238E27FC236}">
                <a16:creationId xmlns:a16="http://schemas.microsoft.com/office/drawing/2014/main" id="{2FEDFE3C-299B-7D54-66AF-B1B8DA5FA104}"/>
              </a:ext>
            </a:extLst>
          </p:cNvPr>
          <p:cNvSpPr txBox="1"/>
          <p:nvPr/>
        </p:nvSpPr>
        <p:spPr>
          <a:xfrm>
            <a:off x="848528" y="3171366"/>
            <a:ext cx="3469472" cy="2554545"/>
          </a:xfrm>
          <a:prstGeom prst="rect">
            <a:avLst/>
          </a:prstGeom>
          <a:noFill/>
        </p:spPr>
        <p:txBody>
          <a:bodyPr wrap="square">
            <a:spAutoFit/>
          </a:bodyPr>
          <a:lstStyle/>
          <a:p>
            <a:pPr algn="just"/>
            <a:r>
              <a:rPr lang="fr-FR" sz="2000" b="1" dirty="0">
                <a:solidFill>
                  <a:srgbClr val="97339F"/>
                </a:solidFill>
              </a:rPr>
              <a:t>Exemple </a:t>
            </a:r>
            <a:r>
              <a:rPr lang="fr-FR" sz="2000" dirty="0"/>
              <a:t>: Un CERD dans le désert marocain collecte l’énergie solaire et éolienne, la transporte jusqu’au littoral via une liaison HVDC, la convertit en e-méthane, puis l’exporte vers l’Europe par voie maritime.</a:t>
            </a:r>
          </a:p>
        </p:txBody>
      </p:sp>
      <p:grpSp>
        <p:nvGrpSpPr>
          <p:cNvPr id="5" name="Groupe 4">
            <a:extLst>
              <a:ext uri="{FF2B5EF4-FFF2-40B4-BE49-F238E27FC236}">
                <a16:creationId xmlns:a16="http://schemas.microsoft.com/office/drawing/2014/main" id="{A06E7FBF-AC24-6B83-B781-A9FC7C99206F}"/>
              </a:ext>
            </a:extLst>
          </p:cNvPr>
          <p:cNvGrpSpPr/>
          <p:nvPr/>
        </p:nvGrpSpPr>
        <p:grpSpPr>
          <a:xfrm>
            <a:off x="4734205" y="3304624"/>
            <a:ext cx="6792152" cy="2790757"/>
            <a:chOff x="4719691" y="3319138"/>
            <a:chExt cx="6792152" cy="2790757"/>
          </a:xfrm>
        </p:grpSpPr>
        <p:pic>
          <p:nvPicPr>
            <p:cNvPr id="4" name="Picture 9">
              <a:extLst>
                <a:ext uri="{FF2B5EF4-FFF2-40B4-BE49-F238E27FC236}">
                  <a16:creationId xmlns:a16="http://schemas.microsoft.com/office/drawing/2014/main" id="{5FBA642C-4751-C1FF-6A7A-CC827C2A69A0}"/>
                </a:ext>
              </a:extLst>
            </p:cNvPr>
            <p:cNvPicPr>
              <a:picLocks noChangeAspect="1"/>
            </p:cNvPicPr>
            <p:nvPr/>
          </p:nvPicPr>
          <p:blipFill>
            <a:blip r:embed="rId3"/>
            <a:stretch>
              <a:fillRect/>
            </a:stretch>
          </p:blipFill>
          <p:spPr>
            <a:xfrm>
              <a:off x="4719691" y="3466295"/>
              <a:ext cx="6792152" cy="2643600"/>
            </a:xfrm>
            <a:prstGeom prst="rect">
              <a:avLst/>
            </a:prstGeom>
          </p:spPr>
        </p:pic>
        <p:sp>
          <p:nvSpPr>
            <p:cNvPr id="3" name="Rectangle : coins arrondis 2">
              <a:extLst>
                <a:ext uri="{FF2B5EF4-FFF2-40B4-BE49-F238E27FC236}">
                  <a16:creationId xmlns:a16="http://schemas.microsoft.com/office/drawing/2014/main" id="{9E809773-94C4-62E9-6EFB-736CB05A76E7}"/>
                </a:ext>
              </a:extLst>
            </p:cNvPr>
            <p:cNvSpPr/>
            <p:nvPr/>
          </p:nvSpPr>
          <p:spPr>
            <a:xfrm>
              <a:off x="4891314" y="3319138"/>
              <a:ext cx="6374350" cy="2786670"/>
            </a:xfrm>
            <a:prstGeom prst="roundRect">
              <a:avLst>
                <a:gd name="adj" fmla="val 615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 coins arrondis 5">
            <a:extLst>
              <a:ext uri="{FF2B5EF4-FFF2-40B4-BE49-F238E27FC236}">
                <a16:creationId xmlns:a16="http://schemas.microsoft.com/office/drawing/2014/main" id="{38CCF5FC-D113-977D-8F23-3763EB1992BA}"/>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4E01E205-1CA8-7D8A-E3F4-93190ED6BB83}"/>
              </a:ext>
            </a:extLst>
          </p:cNvPr>
          <p:cNvSpPr/>
          <p:nvPr/>
        </p:nvSpPr>
        <p:spPr>
          <a:xfrm flipV="1">
            <a:off x="4905828" y="3300534"/>
            <a:ext cx="6374350" cy="2794846"/>
          </a:xfrm>
          <a:prstGeom prst="roundRect">
            <a:avLst>
              <a:gd name="adj" fmla="val 66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space réservé du numéro de diapositive 3">
            <a:extLst>
              <a:ext uri="{FF2B5EF4-FFF2-40B4-BE49-F238E27FC236}">
                <a16:creationId xmlns:a16="http://schemas.microsoft.com/office/drawing/2014/main" id="{F9BD6BC8-2AFB-7BA8-B06C-72F6761DBE41}"/>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25</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73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38FD01D-3B22-ED5F-80B6-CCB46C238E56}"/>
              </a:ext>
            </a:extLst>
          </p:cNvPr>
          <p:cNvSpPr txBox="1"/>
          <p:nvPr/>
        </p:nvSpPr>
        <p:spPr>
          <a:xfrm>
            <a:off x="1279848" y="457434"/>
            <a:ext cx="9632304" cy="769441"/>
          </a:xfrm>
          <a:prstGeom prst="rect">
            <a:avLst/>
          </a:prstGeom>
          <a:noFill/>
        </p:spPr>
        <p:txBody>
          <a:bodyPr wrap="square">
            <a:spAutoFit/>
          </a:bodyPr>
          <a:lstStyle/>
          <a:p>
            <a:pPr algn="just"/>
            <a:r>
              <a:rPr lang="fr-FR" sz="2200" dirty="0">
                <a:latin typeface="Arial Rounded MT Bold" panose="020F0704030504030204" pitchFamily="34" charset="0"/>
              </a:rPr>
              <a:t>Un exemple du graphe technologique d’un CERD pour la production de e-méthane basée sur la capture directe du CO</a:t>
            </a:r>
            <a:r>
              <a:rPr lang="fr-FR" sz="2200" baseline="-25000" dirty="0">
                <a:latin typeface="Arial Rounded MT Bold" panose="020F0704030504030204" pitchFamily="34" charset="0"/>
              </a:rPr>
              <a:t>2</a:t>
            </a:r>
            <a:r>
              <a:rPr lang="fr-FR" sz="2200" dirty="0">
                <a:latin typeface="Arial Rounded MT Bold" panose="020F0704030504030204" pitchFamily="34" charset="0"/>
              </a:rPr>
              <a:t> dans l’air (DAC).</a:t>
            </a:r>
            <a:endParaRPr lang="en-GB" sz="2200" b="1" noProof="0" dirty="0">
              <a:latin typeface="Arial Rounded MT Bold" panose="020F0704030504030204" pitchFamily="34" charset="0"/>
            </a:endParaRPr>
          </a:p>
        </p:txBody>
      </p:sp>
      <p:sp>
        <p:nvSpPr>
          <p:cNvPr id="3" name="Rectangle : coins arrondis 2">
            <a:extLst>
              <a:ext uri="{FF2B5EF4-FFF2-40B4-BE49-F238E27FC236}">
                <a16:creationId xmlns:a16="http://schemas.microsoft.com/office/drawing/2014/main" id="{DE74E47C-71AE-BA85-BF86-DB9E26658923}"/>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e 39">
            <a:extLst>
              <a:ext uri="{FF2B5EF4-FFF2-40B4-BE49-F238E27FC236}">
                <a16:creationId xmlns:a16="http://schemas.microsoft.com/office/drawing/2014/main" id="{E197FF6C-0FAB-4922-7BB0-62904CDA0B32}"/>
              </a:ext>
            </a:extLst>
          </p:cNvPr>
          <p:cNvGrpSpPr/>
          <p:nvPr/>
        </p:nvGrpSpPr>
        <p:grpSpPr>
          <a:xfrm>
            <a:off x="575073" y="1517918"/>
            <a:ext cx="11041854" cy="3989083"/>
            <a:chOff x="343640" y="2409736"/>
            <a:chExt cx="11504717" cy="4156301"/>
          </a:xfrm>
        </p:grpSpPr>
        <p:grpSp>
          <p:nvGrpSpPr>
            <p:cNvPr id="11" name="Groupe 10">
              <a:extLst>
                <a:ext uri="{FF2B5EF4-FFF2-40B4-BE49-F238E27FC236}">
                  <a16:creationId xmlns:a16="http://schemas.microsoft.com/office/drawing/2014/main" id="{99C54485-6233-3259-39D5-2E975A5E4B5C}"/>
                </a:ext>
              </a:extLst>
            </p:cNvPr>
            <p:cNvGrpSpPr/>
            <p:nvPr/>
          </p:nvGrpSpPr>
          <p:grpSpPr>
            <a:xfrm>
              <a:off x="343640" y="2409736"/>
              <a:ext cx="11504717" cy="4156301"/>
              <a:chOff x="361073" y="2254058"/>
              <a:chExt cx="11504717" cy="4156301"/>
            </a:xfrm>
          </p:grpSpPr>
          <p:pic>
            <p:nvPicPr>
              <p:cNvPr id="12" name="Picture 10">
                <a:extLst>
                  <a:ext uri="{FF2B5EF4-FFF2-40B4-BE49-F238E27FC236}">
                    <a16:creationId xmlns:a16="http://schemas.microsoft.com/office/drawing/2014/main" id="{F018B1E7-0480-9624-7BAE-445C99043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73" y="2254058"/>
                <a:ext cx="11504717" cy="415630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noir, obscurité&#10;&#10;Le contenu généré par l’IA peut être incorrect.">
                <a:extLst>
                  <a:ext uri="{FF2B5EF4-FFF2-40B4-BE49-F238E27FC236}">
                    <a16:creationId xmlns:a16="http://schemas.microsoft.com/office/drawing/2014/main" id="{50F91B9E-8ED8-B965-524A-DC3AAD4C0375}"/>
                  </a:ext>
                </a:extLst>
              </p:cNvPr>
              <p:cNvPicPr>
                <a:picLocks noChangeAspect="1"/>
              </p:cNvPicPr>
              <p:nvPr/>
            </p:nvPicPr>
            <p:blipFill>
              <a:blip r:embed="rId3">
                <a:extLst>
                  <a:ext uri="{28A0092B-C50C-407E-A947-70E740481C1C}">
                    <a14:useLocalDpi xmlns:a14="http://schemas.microsoft.com/office/drawing/2010/main" val="0"/>
                  </a:ext>
                </a:extLst>
              </a:blip>
              <a:srcRect l="54946" t="30108" r="36990" b="58279"/>
              <a:stretch>
                <a:fillRect/>
              </a:stretch>
            </p:blipFill>
            <p:spPr>
              <a:xfrm>
                <a:off x="2062340" y="3982065"/>
                <a:ext cx="464301" cy="501445"/>
              </a:xfrm>
              <a:prstGeom prst="rect">
                <a:avLst/>
              </a:prstGeom>
            </p:spPr>
          </p:pic>
          <p:pic>
            <p:nvPicPr>
              <p:cNvPr id="14" name="Image 13" descr="Une image contenant noir, obscurité&#10;&#10;Le contenu généré par l’IA peut être incorrect.">
                <a:extLst>
                  <a:ext uri="{FF2B5EF4-FFF2-40B4-BE49-F238E27FC236}">
                    <a16:creationId xmlns:a16="http://schemas.microsoft.com/office/drawing/2014/main" id="{013244E4-EB4F-F082-A32D-CF665DE67B69}"/>
                  </a:ext>
                </a:extLst>
              </p:cNvPr>
              <p:cNvPicPr>
                <a:picLocks noChangeAspect="1"/>
              </p:cNvPicPr>
              <p:nvPr/>
            </p:nvPicPr>
            <p:blipFill>
              <a:blip r:embed="rId3">
                <a:extLst>
                  <a:ext uri="{28A0092B-C50C-407E-A947-70E740481C1C}">
                    <a14:useLocalDpi xmlns:a14="http://schemas.microsoft.com/office/drawing/2010/main" val="0"/>
                  </a:ext>
                </a:extLst>
              </a:blip>
              <a:srcRect l="8656" t="29822" r="81102" b="57526"/>
              <a:stretch>
                <a:fillRect/>
              </a:stretch>
            </p:blipFill>
            <p:spPr>
              <a:xfrm>
                <a:off x="1138878" y="2986549"/>
                <a:ext cx="730911" cy="677196"/>
              </a:xfrm>
              <a:prstGeom prst="rect">
                <a:avLst/>
              </a:prstGeom>
            </p:spPr>
          </p:pic>
          <p:pic>
            <p:nvPicPr>
              <p:cNvPr id="15" name="Image 14" descr="Une image contenant noir, obscurité&#10;&#10;Le contenu généré par l’IA peut être incorrect.">
                <a:extLst>
                  <a:ext uri="{FF2B5EF4-FFF2-40B4-BE49-F238E27FC236}">
                    <a16:creationId xmlns:a16="http://schemas.microsoft.com/office/drawing/2014/main" id="{0A1A126F-D92F-EE99-8DA7-F69A5B7E9520}"/>
                  </a:ext>
                </a:extLst>
              </p:cNvPr>
              <p:cNvPicPr>
                <a:picLocks noChangeAspect="1"/>
              </p:cNvPicPr>
              <p:nvPr/>
            </p:nvPicPr>
            <p:blipFill>
              <a:blip r:embed="rId3">
                <a:extLst>
                  <a:ext uri="{28A0092B-C50C-407E-A947-70E740481C1C}">
                    <a14:useLocalDpi xmlns:a14="http://schemas.microsoft.com/office/drawing/2010/main" val="0"/>
                  </a:ext>
                </a:extLst>
              </a:blip>
              <a:srcRect l="20430" t="30109" r="70780" b="58709"/>
              <a:stretch>
                <a:fillRect/>
              </a:stretch>
            </p:blipFill>
            <p:spPr>
              <a:xfrm>
                <a:off x="1175004" y="4739600"/>
                <a:ext cx="650539" cy="620699"/>
              </a:xfrm>
              <a:prstGeom prst="rect">
                <a:avLst/>
              </a:prstGeom>
            </p:spPr>
          </p:pic>
          <p:pic>
            <p:nvPicPr>
              <p:cNvPr id="16" name="Image 15" descr="Une image contenant noir, obscurité&#10;&#10;Le contenu généré par l’IA peut être incorrect.">
                <a:extLst>
                  <a:ext uri="{FF2B5EF4-FFF2-40B4-BE49-F238E27FC236}">
                    <a16:creationId xmlns:a16="http://schemas.microsoft.com/office/drawing/2014/main" id="{9E0518E4-0E69-F09E-39AA-D908AA147E4B}"/>
                  </a:ext>
                </a:extLst>
              </p:cNvPr>
              <p:cNvPicPr>
                <a:picLocks noChangeAspect="1"/>
              </p:cNvPicPr>
              <p:nvPr/>
            </p:nvPicPr>
            <p:blipFill>
              <a:blip r:embed="rId3">
                <a:extLst>
                  <a:ext uri="{28A0092B-C50C-407E-A947-70E740481C1C}">
                    <a14:useLocalDpi xmlns:a14="http://schemas.microsoft.com/office/drawing/2010/main" val="0"/>
                  </a:ext>
                </a:extLst>
              </a:blip>
              <a:srcRect l="31116" t="30252" r="59448" b="59210"/>
              <a:stretch>
                <a:fillRect/>
              </a:stretch>
            </p:blipFill>
            <p:spPr>
              <a:xfrm>
                <a:off x="361073" y="3996813"/>
                <a:ext cx="528234" cy="442452"/>
              </a:xfrm>
              <a:prstGeom prst="rect">
                <a:avLst/>
              </a:prstGeom>
            </p:spPr>
          </p:pic>
          <p:pic>
            <p:nvPicPr>
              <p:cNvPr id="17" name="Image 16" descr="Une image contenant noir, obscurité&#10;&#10;Le contenu généré par l’IA peut être incorrect.">
                <a:extLst>
                  <a:ext uri="{FF2B5EF4-FFF2-40B4-BE49-F238E27FC236}">
                    <a16:creationId xmlns:a16="http://schemas.microsoft.com/office/drawing/2014/main" id="{C402846C-8BED-8E7E-37EC-32425B59C752}"/>
                  </a:ext>
                </a:extLst>
              </p:cNvPr>
              <p:cNvPicPr>
                <a:picLocks noChangeAspect="1"/>
              </p:cNvPicPr>
              <p:nvPr/>
            </p:nvPicPr>
            <p:blipFill>
              <a:blip r:embed="rId4">
                <a:extLst>
                  <a:ext uri="{28A0092B-C50C-407E-A947-70E740481C1C}">
                    <a14:useLocalDpi xmlns:a14="http://schemas.microsoft.com/office/drawing/2010/main" val="0"/>
                  </a:ext>
                </a:extLst>
              </a:blip>
              <a:srcRect l="43136" t="44257" r="48049" b="43210"/>
              <a:stretch>
                <a:fillRect/>
              </a:stretch>
            </p:blipFill>
            <p:spPr>
              <a:xfrm>
                <a:off x="9160060" y="4086501"/>
                <a:ext cx="413760" cy="441252"/>
              </a:xfrm>
              <a:prstGeom prst="rect">
                <a:avLst/>
              </a:prstGeom>
            </p:spPr>
          </p:pic>
          <p:pic>
            <p:nvPicPr>
              <p:cNvPr id="18" name="Image 17" descr="Une image contenant noir, obscurité&#10;&#10;Le contenu généré par l’IA peut être incorrect.">
                <a:extLst>
                  <a:ext uri="{FF2B5EF4-FFF2-40B4-BE49-F238E27FC236}">
                    <a16:creationId xmlns:a16="http://schemas.microsoft.com/office/drawing/2014/main" id="{83117C0A-01D8-3743-3099-B0B84BCF6A61}"/>
                  </a:ext>
                </a:extLst>
              </p:cNvPr>
              <p:cNvPicPr>
                <a:picLocks noChangeAspect="1"/>
              </p:cNvPicPr>
              <p:nvPr/>
            </p:nvPicPr>
            <p:blipFill>
              <a:blip r:embed="rId4">
                <a:extLst>
                  <a:ext uri="{28A0092B-C50C-407E-A947-70E740481C1C}">
                    <a14:useLocalDpi xmlns:a14="http://schemas.microsoft.com/office/drawing/2010/main" val="0"/>
                  </a:ext>
                </a:extLst>
              </a:blip>
              <a:srcRect l="19779" t="44867" r="70490" b="43210"/>
              <a:stretch>
                <a:fillRect/>
              </a:stretch>
            </p:blipFill>
            <p:spPr>
              <a:xfrm>
                <a:off x="4060787" y="3581658"/>
                <a:ext cx="657806" cy="604552"/>
              </a:xfrm>
              <a:prstGeom prst="rect">
                <a:avLst/>
              </a:prstGeom>
            </p:spPr>
          </p:pic>
          <p:pic>
            <p:nvPicPr>
              <p:cNvPr id="19" name="Image 18" descr="Une image contenant noir, obscurité&#10;&#10;Le contenu généré par l’IA peut être incorrect.">
                <a:extLst>
                  <a:ext uri="{FF2B5EF4-FFF2-40B4-BE49-F238E27FC236}">
                    <a16:creationId xmlns:a16="http://schemas.microsoft.com/office/drawing/2014/main" id="{FA98B52E-0CC2-8BFD-F53C-284B8607E79C}"/>
                  </a:ext>
                </a:extLst>
              </p:cNvPr>
              <p:cNvPicPr>
                <a:picLocks noChangeAspect="1"/>
              </p:cNvPicPr>
              <p:nvPr/>
            </p:nvPicPr>
            <p:blipFill>
              <a:blip r:embed="rId4">
                <a:extLst>
                  <a:ext uri="{28A0092B-C50C-407E-A947-70E740481C1C}">
                    <a14:useLocalDpi xmlns:a14="http://schemas.microsoft.com/office/drawing/2010/main" val="0"/>
                  </a:ext>
                </a:extLst>
              </a:blip>
              <a:srcRect l="65293" t="45648" r="24603" b="43210"/>
              <a:stretch>
                <a:fillRect/>
              </a:stretch>
            </p:blipFill>
            <p:spPr>
              <a:xfrm>
                <a:off x="6341179" y="3566909"/>
                <a:ext cx="778308" cy="64375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4F4A50DB-85C6-2D6C-7D7D-48CD4757F406}"/>
                  </a:ext>
                </a:extLst>
              </p:cNvPr>
              <p:cNvPicPr>
                <a:picLocks noChangeAspect="1"/>
              </p:cNvPicPr>
              <p:nvPr/>
            </p:nvPicPr>
            <p:blipFill>
              <a:blip r:embed="rId4">
                <a:extLst>
                  <a:ext uri="{28A0092B-C50C-407E-A947-70E740481C1C}">
                    <a14:useLocalDpi xmlns:a14="http://schemas.microsoft.com/office/drawing/2010/main" val="0"/>
                  </a:ext>
                </a:extLst>
              </a:blip>
              <a:srcRect l="76268" t="45581" r="14068" b="43210"/>
              <a:stretch>
                <a:fillRect/>
              </a:stretch>
            </p:blipFill>
            <p:spPr>
              <a:xfrm>
                <a:off x="5280151" y="2692856"/>
                <a:ext cx="641326" cy="557890"/>
              </a:xfrm>
              <a:prstGeom prst="rect">
                <a:avLst/>
              </a:prstGeom>
            </p:spPr>
          </p:pic>
          <p:pic>
            <p:nvPicPr>
              <p:cNvPr id="21" name="Image 20" descr="Une image contenant noir, obscurité&#10;&#10;Le contenu généré par l’IA peut être incorrect.">
                <a:extLst>
                  <a:ext uri="{FF2B5EF4-FFF2-40B4-BE49-F238E27FC236}">
                    <a16:creationId xmlns:a16="http://schemas.microsoft.com/office/drawing/2014/main" id="{5ADCBB82-1C5A-0B33-0424-9759DBC6E770}"/>
                  </a:ext>
                </a:extLst>
              </p:cNvPr>
              <p:cNvPicPr>
                <a:picLocks noChangeAspect="1"/>
              </p:cNvPicPr>
              <p:nvPr/>
            </p:nvPicPr>
            <p:blipFill>
              <a:blip r:embed="rId4">
                <a:extLst>
                  <a:ext uri="{28A0092B-C50C-407E-A947-70E740481C1C}">
                    <a14:useLocalDpi xmlns:a14="http://schemas.microsoft.com/office/drawing/2010/main" val="0"/>
                  </a:ext>
                </a:extLst>
              </a:blip>
              <a:srcRect l="8772" t="45200" r="81235" b="44810"/>
              <a:stretch>
                <a:fillRect/>
              </a:stretch>
            </p:blipFill>
            <p:spPr>
              <a:xfrm>
                <a:off x="3418895" y="4865700"/>
                <a:ext cx="725086" cy="543671"/>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A5E4851-64C7-FA36-FD9A-D6F89247EBAC}"/>
                  </a:ext>
                </a:extLst>
              </p:cNvPr>
              <p:cNvPicPr>
                <a:picLocks noChangeAspect="1"/>
              </p:cNvPicPr>
              <p:nvPr/>
            </p:nvPicPr>
            <p:blipFill>
              <a:blip r:embed="rId4">
                <a:extLst>
                  <a:ext uri="{28A0092B-C50C-407E-A947-70E740481C1C}">
                    <a14:useLocalDpi xmlns:a14="http://schemas.microsoft.com/office/drawing/2010/main" val="0"/>
                  </a:ext>
                </a:extLst>
              </a:blip>
              <a:srcRect l="53796" t="44815" r="36189" b="43210"/>
              <a:stretch>
                <a:fillRect/>
              </a:stretch>
            </p:blipFill>
            <p:spPr>
              <a:xfrm>
                <a:off x="9887715" y="3256427"/>
                <a:ext cx="487776" cy="437416"/>
              </a:xfrm>
              <a:prstGeom prst="rect">
                <a:avLst/>
              </a:prstGeom>
            </p:spPr>
          </p:pic>
          <p:pic>
            <p:nvPicPr>
              <p:cNvPr id="23" name="Image 22" descr="Une image contenant noir, obscurité&#10;&#10;Le contenu généré par l’IA peut être incorrect.">
                <a:extLst>
                  <a:ext uri="{FF2B5EF4-FFF2-40B4-BE49-F238E27FC236}">
                    <a16:creationId xmlns:a16="http://schemas.microsoft.com/office/drawing/2014/main" id="{4F64B3E6-4EB1-A647-4299-331C935C60B9}"/>
                  </a:ext>
                </a:extLst>
              </p:cNvPr>
              <p:cNvPicPr>
                <a:picLocks noChangeAspect="1"/>
              </p:cNvPicPr>
              <p:nvPr/>
            </p:nvPicPr>
            <p:blipFill>
              <a:blip r:embed="rId4">
                <a:extLst>
                  <a:ext uri="{28A0092B-C50C-407E-A947-70E740481C1C}">
                    <a14:useLocalDpi xmlns:a14="http://schemas.microsoft.com/office/drawing/2010/main" val="0"/>
                  </a:ext>
                </a:extLst>
              </a:blip>
              <a:srcRect l="53796" t="44815" r="36189" b="43210"/>
              <a:stretch>
                <a:fillRect/>
              </a:stretch>
            </p:blipFill>
            <p:spPr>
              <a:xfrm>
                <a:off x="8292431" y="5049949"/>
                <a:ext cx="487776" cy="437416"/>
              </a:xfrm>
              <a:prstGeom prst="rect">
                <a:avLst/>
              </a:prstGeom>
            </p:spPr>
          </p:pic>
          <p:pic>
            <p:nvPicPr>
              <p:cNvPr id="24" name="Image 23" descr="Une image contenant noir, obscurité&#10;&#10;Le contenu généré par l’IA peut être incorrect.">
                <a:extLst>
                  <a:ext uri="{FF2B5EF4-FFF2-40B4-BE49-F238E27FC236}">
                    <a16:creationId xmlns:a16="http://schemas.microsoft.com/office/drawing/2014/main" id="{78249CEB-FC13-3C8B-514F-6362C5553EC0}"/>
                  </a:ext>
                </a:extLst>
              </p:cNvPr>
              <p:cNvPicPr>
                <a:picLocks noChangeAspect="1"/>
              </p:cNvPicPr>
              <p:nvPr/>
            </p:nvPicPr>
            <p:blipFill>
              <a:blip r:embed="rId4">
                <a:extLst>
                  <a:ext uri="{28A0092B-C50C-407E-A947-70E740481C1C}">
                    <a14:useLocalDpi xmlns:a14="http://schemas.microsoft.com/office/drawing/2010/main" val="0"/>
                  </a:ext>
                </a:extLst>
              </a:blip>
              <a:srcRect l="53796" t="44815" r="36189" b="43210"/>
              <a:stretch>
                <a:fillRect/>
              </a:stretch>
            </p:blipFill>
            <p:spPr>
              <a:xfrm>
                <a:off x="7287082" y="2753093"/>
                <a:ext cx="487776" cy="437416"/>
              </a:xfrm>
              <a:prstGeom prst="rect">
                <a:avLst/>
              </a:prstGeom>
            </p:spPr>
          </p:pic>
          <p:pic>
            <p:nvPicPr>
              <p:cNvPr id="25" name="Image 24" descr="Une image contenant noir, obscurité&#10;&#10;Le contenu généré par l’IA peut être incorrect.">
                <a:extLst>
                  <a:ext uri="{FF2B5EF4-FFF2-40B4-BE49-F238E27FC236}">
                    <a16:creationId xmlns:a16="http://schemas.microsoft.com/office/drawing/2014/main" id="{8F9FEC53-471C-A824-BA4A-BE6BAFF4954E}"/>
                  </a:ext>
                </a:extLst>
              </p:cNvPr>
              <p:cNvPicPr>
                <a:picLocks noChangeAspect="1"/>
              </p:cNvPicPr>
              <p:nvPr/>
            </p:nvPicPr>
            <p:blipFill>
              <a:blip r:embed="rId4">
                <a:extLst>
                  <a:ext uri="{28A0092B-C50C-407E-A947-70E740481C1C}">
                    <a14:useLocalDpi xmlns:a14="http://schemas.microsoft.com/office/drawing/2010/main" val="0"/>
                  </a:ext>
                </a:extLst>
              </a:blip>
              <a:srcRect l="53796" t="44815" r="36189" b="43210"/>
              <a:stretch>
                <a:fillRect/>
              </a:stretch>
            </p:blipFill>
            <p:spPr>
              <a:xfrm>
                <a:off x="5362948" y="4402395"/>
                <a:ext cx="487776" cy="437416"/>
              </a:xfrm>
              <a:prstGeom prst="rect">
                <a:avLst/>
              </a:prstGeom>
            </p:spPr>
          </p:pic>
          <p:pic>
            <p:nvPicPr>
              <p:cNvPr id="26" name="Image 25" descr="Une image contenant noir, obscurité&#10;&#10;Le contenu généré par l’IA peut être incorrect.">
                <a:extLst>
                  <a:ext uri="{FF2B5EF4-FFF2-40B4-BE49-F238E27FC236}">
                    <a16:creationId xmlns:a16="http://schemas.microsoft.com/office/drawing/2014/main" id="{8366D99A-F930-5394-9C6E-D53FA1610074}"/>
                  </a:ext>
                </a:extLst>
              </p:cNvPr>
              <p:cNvPicPr>
                <a:picLocks noChangeAspect="1"/>
              </p:cNvPicPr>
              <p:nvPr/>
            </p:nvPicPr>
            <p:blipFill>
              <a:blip r:embed="rId4">
                <a:extLst>
                  <a:ext uri="{28A0092B-C50C-407E-A947-70E740481C1C}">
                    <a14:useLocalDpi xmlns:a14="http://schemas.microsoft.com/office/drawing/2010/main" val="0"/>
                  </a:ext>
                </a:extLst>
              </a:blip>
              <a:srcRect l="53796" t="44815" r="36189" b="43210"/>
              <a:stretch>
                <a:fillRect/>
              </a:stretch>
            </p:blipFill>
            <p:spPr>
              <a:xfrm>
                <a:off x="4733341" y="5705170"/>
                <a:ext cx="487776" cy="437416"/>
              </a:xfrm>
              <a:prstGeom prst="rect">
                <a:avLst/>
              </a:prstGeom>
            </p:spPr>
          </p:pic>
          <p:grpSp>
            <p:nvGrpSpPr>
              <p:cNvPr id="27" name="Groupe 26">
                <a:extLst>
                  <a:ext uri="{FF2B5EF4-FFF2-40B4-BE49-F238E27FC236}">
                    <a16:creationId xmlns:a16="http://schemas.microsoft.com/office/drawing/2014/main" id="{385FE998-0DF9-433C-E9F6-2A0777BF50D7}"/>
                  </a:ext>
                </a:extLst>
              </p:cNvPr>
              <p:cNvGrpSpPr/>
              <p:nvPr/>
            </p:nvGrpSpPr>
            <p:grpSpPr>
              <a:xfrm>
                <a:off x="9842254" y="4803420"/>
                <a:ext cx="637673" cy="620699"/>
                <a:chOff x="6316231" y="269538"/>
                <a:chExt cx="1821430" cy="1772942"/>
              </a:xfrm>
            </p:grpSpPr>
            <p:pic>
              <p:nvPicPr>
                <p:cNvPr id="31" name="Image 30" descr="Une image contenant noir, obscurité&#10;&#10;Le contenu généré par l’IA peut être incorrect.">
                  <a:extLst>
                    <a:ext uri="{FF2B5EF4-FFF2-40B4-BE49-F238E27FC236}">
                      <a16:creationId xmlns:a16="http://schemas.microsoft.com/office/drawing/2014/main" id="{CB937006-2A3C-3187-4AF3-824FF5AEDB53}"/>
                    </a:ext>
                  </a:extLst>
                </p:cNvPr>
                <p:cNvPicPr>
                  <a:picLocks noChangeAspect="1"/>
                </p:cNvPicPr>
                <p:nvPr/>
              </p:nvPicPr>
              <p:blipFill>
                <a:blip r:embed="rId3">
                  <a:extLst>
                    <a:ext uri="{28A0092B-C50C-407E-A947-70E740481C1C}">
                      <a14:useLocalDpi xmlns:a14="http://schemas.microsoft.com/office/drawing/2010/main" val="0"/>
                    </a:ext>
                  </a:extLst>
                </a:blip>
                <a:srcRect l="72314" t="59204" r="25851" b="39219"/>
                <a:stretch>
                  <a:fillRect/>
                </a:stretch>
              </p:blipFill>
              <p:spPr>
                <a:xfrm>
                  <a:off x="6316231" y="964249"/>
                  <a:ext cx="420329" cy="270826"/>
                </a:xfrm>
                <a:prstGeom prst="rect">
                  <a:avLst/>
                </a:prstGeom>
              </p:spPr>
            </p:pic>
            <p:pic>
              <p:nvPicPr>
                <p:cNvPr id="32" name="Image 31" descr="Une image contenant noir, obscurité&#10;&#10;Le contenu généré par l’IA peut être incorrect.">
                  <a:extLst>
                    <a:ext uri="{FF2B5EF4-FFF2-40B4-BE49-F238E27FC236}">
                      <a16:creationId xmlns:a16="http://schemas.microsoft.com/office/drawing/2014/main" id="{0F16CD44-5DB6-39EA-3013-421DAC1D6C5C}"/>
                    </a:ext>
                  </a:extLst>
                </p:cNvPr>
                <p:cNvPicPr>
                  <a:picLocks noChangeAspect="1"/>
                </p:cNvPicPr>
                <p:nvPr/>
              </p:nvPicPr>
              <p:blipFill>
                <a:blip r:embed="rId3">
                  <a:extLst>
                    <a:ext uri="{28A0092B-C50C-407E-A947-70E740481C1C}">
                      <a14:useLocalDpi xmlns:a14="http://schemas.microsoft.com/office/drawing/2010/main" val="0"/>
                    </a:ext>
                  </a:extLst>
                </a:blip>
                <a:srcRect l="68505" t="55161" r="25134" b="34517"/>
                <a:stretch>
                  <a:fillRect/>
                </a:stretch>
              </p:blipFill>
              <p:spPr>
                <a:xfrm>
                  <a:off x="6681019" y="269538"/>
                  <a:ext cx="1456642" cy="1772942"/>
                </a:xfrm>
                <a:prstGeom prst="rect">
                  <a:avLst/>
                </a:prstGeom>
              </p:spPr>
            </p:pic>
          </p:grpSp>
          <p:grpSp>
            <p:nvGrpSpPr>
              <p:cNvPr id="28" name="Groupe 27">
                <a:extLst>
                  <a:ext uri="{FF2B5EF4-FFF2-40B4-BE49-F238E27FC236}">
                    <a16:creationId xmlns:a16="http://schemas.microsoft.com/office/drawing/2014/main" id="{E82BD745-F4EF-AB43-AE45-DFCEE8B48C92}"/>
                  </a:ext>
                </a:extLst>
              </p:cNvPr>
              <p:cNvGrpSpPr/>
              <p:nvPr/>
            </p:nvGrpSpPr>
            <p:grpSpPr>
              <a:xfrm>
                <a:off x="8255951" y="3212631"/>
                <a:ext cx="637673" cy="620699"/>
                <a:chOff x="6316231" y="269538"/>
                <a:chExt cx="1821430" cy="1772942"/>
              </a:xfrm>
            </p:grpSpPr>
            <p:pic>
              <p:nvPicPr>
                <p:cNvPr id="29" name="Image 28" descr="Une image contenant noir, obscurité&#10;&#10;Le contenu généré par l’IA peut être incorrect.">
                  <a:extLst>
                    <a:ext uri="{FF2B5EF4-FFF2-40B4-BE49-F238E27FC236}">
                      <a16:creationId xmlns:a16="http://schemas.microsoft.com/office/drawing/2014/main" id="{3EC0CDEE-8BE7-70EC-2ECD-CDC03344A199}"/>
                    </a:ext>
                  </a:extLst>
                </p:cNvPr>
                <p:cNvPicPr>
                  <a:picLocks noChangeAspect="1"/>
                </p:cNvPicPr>
                <p:nvPr/>
              </p:nvPicPr>
              <p:blipFill>
                <a:blip r:embed="rId3">
                  <a:extLst>
                    <a:ext uri="{28A0092B-C50C-407E-A947-70E740481C1C}">
                      <a14:useLocalDpi xmlns:a14="http://schemas.microsoft.com/office/drawing/2010/main" val="0"/>
                    </a:ext>
                  </a:extLst>
                </a:blip>
                <a:srcRect l="72314" t="59204" r="25851" b="39219"/>
                <a:stretch>
                  <a:fillRect/>
                </a:stretch>
              </p:blipFill>
              <p:spPr>
                <a:xfrm>
                  <a:off x="6316231" y="964249"/>
                  <a:ext cx="420329" cy="270826"/>
                </a:xfrm>
                <a:prstGeom prst="rect">
                  <a:avLst/>
                </a:prstGeom>
              </p:spPr>
            </p:pic>
            <p:pic>
              <p:nvPicPr>
                <p:cNvPr id="30" name="Image 29" descr="Une image contenant noir, obscurité&#10;&#10;Le contenu généré par l’IA peut être incorrect.">
                  <a:extLst>
                    <a:ext uri="{FF2B5EF4-FFF2-40B4-BE49-F238E27FC236}">
                      <a16:creationId xmlns:a16="http://schemas.microsoft.com/office/drawing/2014/main" id="{2F855F2A-B286-EC8C-312C-B20454448337}"/>
                    </a:ext>
                  </a:extLst>
                </p:cNvPr>
                <p:cNvPicPr>
                  <a:picLocks noChangeAspect="1"/>
                </p:cNvPicPr>
                <p:nvPr/>
              </p:nvPicPr>
              <p:blipFill>
                <a:blip r:embed="rId3">
                  <a:extLst>
                    <a:ext uri="{28A0092B-C50C-407E-A947-70E740481C1C}">
                      <a14:useLocalDpi xmlns:a14="http://schemas.microsoft.com/office/drawing/2010/main" val="0"/>
                    </a:ext>
                  </a:extLst>
                </a:blip>
                <a:srcRect l="68505" t="55161" r="25134" b="34517"/>
                <a:stretch>
                  <a:fillRect/>
                </a:stretch>
              </p:blipFill>
              <p:spPr>
                <a:xfrm>
                  <a:off x="6681019" y="269538"/>
                  <a:ext cx="1456642" cy="1772942"/>
                </a:xfrm>
                <a:prstGeom prst="rect">
                  <a:avLst/>
                </a:prstGeom>
              </p:spPr>
            </p:pic>
          </p:grpSp>
        </p:grpSp>
        <p:sp>
          <p:nvSpPr>
            <p:cNvPr id="33" name="ZoneTexte 32">
              <a:extLst>
                <a:ext uri="{FF2B5EF4-FFF2-40B4-BE49-F238E27FC236}">
                  <a16:creationId xmlns:a16="http://schemas.microsoft.com/office/drawing/2014/main" id="{98D27546-8D05-1CA4-DD6C-6046BB973EF4}"/>
                </a:ext>
              </a:extLst>
            </p:cNvPr>
            <p:cNvSpPr txBox="1"/>
            <p:nvPr/>
          </p:nvSpPr>
          <p:spPr>
            <a:xfrm>
              <a:off x="4778496" y="5988894"/>
              <a:ext cx="362600"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H</a:t>
              </a:r>
              <a:r>
                <a:rPr lang="fr-BE" sz="800" baseline="-25000">
                  <a:latin typeface="Tahoma" panose="020B0604030504040204" pitchFamily="34" charset="0"/>
                  <a:ea typeface="Tahoma" panose="020B0604030504040204" pitchFamily="34" charset="0"/>
                  <a:cs typeface="Tahoma" panose="020B0604030504040204" pitchFamily="34" charset="0"/>
                </a:rPr>
                <a:t>2</a:t>
              </a:r>
              <a:r>
                <a:rPr lang="fr-BE" sz="800">
                  <a:latin typeface="Tahoma" panose="020B0604030504040204" pitchFamily="34" charset="0"/>
                  <a:ea typeface="Tahoma" panose="020B0604030504040204" pitchFamily="34" charset="0"/>
                  <a:cs typeface="Tahoma" panose="020B0604030504040204" pitchFamily="34" charset="0"/>
                </a:rPr>
                <a:t>O</a:t>
              </a:r>
              <a:endParaRPr lang="en-GB" sz="80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a:extLst>
                <a:ext uri="{FF2B5EF4-FFF2-40B4-BE49-F238E27FC236}">
                  <a16:creationId xmlns:a16="http://schemas.microsoft.com/office/drawing/2014/main" id="{623465B5-FC8E-6E2E-5FE4-089826DE2CE4}"/>
                </a:ext>
              </a:extLst>
            </p:cNvPr>
            <p:cNvSpPr txBox="1"/>
            <p:nvPr/>
          </p:nvSpPr>
          <p:spPr>
            <a:xfrm>
              <a:off x="5451452" y="4686843"/>
              <a:ext cx="290464"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H</a:t>
              </a:r>
              <a:r>
                <a:rPr lang="fr-BE" sz="800" baseline="-25000">
                  <a:latin typeface="Tahoma" panose="020B0604030504040204" pitchFamily="34" charset="0"/>
                  <a:ea typeface="Tahoma" panose="020B0604030504040204" pitchFamily="34" charset="0"/>
                  <a:cs typeface="Tahoma" panose="020B0604030504040204" pitchFamily="34" charset="0"/>
                </a:rPr>
                <a:t>2</a:t>
              </a:r>
              <a:endParaRPr lang="en-GB" sz="80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a:extLst>
                <a:ext uri="{FF2B5EF4-FFF2-40B4-BE49-F238E27FC236}">
                  <a16:creationId xmlns:a16="http://schemas.microsoft.com/office/drawing/2014/main" id="{A9CEE100-F294-677A-BD1E-0DD79272E4B6}"/>
                </a:ext>
              </a:extLst>
            </p:cNvPr>
            <p:cNvSpPr txBox="1"/>
            <p:nvPr/>
          </p:nvSpPr>
          <p:spPr>
            <a:xfrm>
              <a:off x="7336245" y="3037917"/>
              <a:ext cx="354584"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CO</a:t>
              </a:r>
              <a:r>
                <a:rPr lang="fr-BE" sz="800" baseline="-25000">
                  <a:latin typeface="Tahoma" panose="020B0604030504040204" pitchFamily="34" charset="0"/>
                  <a:ea typeface="Tahoma" panose="020B0604030504040204" pitchFamily="34" charset="0"/>
                  <a:cs typeface="Tahoma" panose="020B0604030504040204" pitchFamily="34" charset="0"/>
                </a:rPr>
                <a:t>2</a:t>
              </a:r>
              <a:endParaRPr lang="en-GB" sz="800">
                <a:latin typeface="Tahoma" panose="020B0604030504040204" pitchFamily="34" charset="0"/>
                <a:ea typeface="Tahoma" panose="020B0604030504040204" pitchFamily="34" charset="0"/>
                <a:cs typeface="Tahoma" panose="020B0604030504040204" pitchFamily="34" charset="0"/>
              </a:endParaRPr>
            </a:p>
          </p:txBody>
        </p:sp>
        <p:sp>
          <p:nvSpPr>
            <p:cNvPr id="36" name="ZoneTexte 35">
              <a:extLst>
                <a:ext uri="{FF2B5EF4-FFF2-40B4-BE49-F238E27FC236}">
                  <a16:creationId xmlns:a16="http://schemas.microsoft.com/office/drawing/2014/main" id="{B71789C6-9201-0F3C-30B9-BB4C0173C2E1}"/>
                </a:ext>
              </a:extLst>
            </p:cNvPr>
            <p:cNvSpPr txBox="1"/>
            <p:nvPr/>
          </p:nvSpPr>
          <p:spPr>
            <a:xfrm>
              <a:off x="5405466" y="3028989"/>
              <a:ext cx="354584"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CO</a:t>
              </a:r>
              <a:r>
                <a:rPr lang="fr-BE" sz="800" baseline="-25000">
                  <a:latin typeface="Tahoma" panose="020B0604030504040204" pitchFamily="34" charset="0"/>
                  <a:ea typeface="Tahoma" panose="020B0604030504040204" pitchFamily="34" charset="0"/>
                  <a:cs typeface="Tahoma" panose="020B0604030504040204" pitchFamily="34" charset="0"/>
                </a:rPr>
                <a:t>2</a:t>
              </a:r>
              <a:endParaRPr lang="en-GB" sz="800">
                <a:latin typeface="Tahoma" panose="020B0604030504040204" pitchFamily="34" charset="0"/>
                <a:ea typeface="Tahoma" panose="020B0604030504040204" pitchFamily="34" charset="0"/>
                <a:cs typeface="Tahoma" panose="020B0604030504040204" pitchFamily="34" charset="0"/>
              </a:endParaRPr>
            </a:p>
          </p:txBody>
        </p:sp>
        <p:sp>
          <p:nvSpPr>
            <p:cNvPr id="37" name="ZoneTexte 36">
              <a:extLst>
                <a:ext uri="{FF2B5EF4-FFF2-40B4-BE49-F238E27FC236}">
                  <a16:creationId xmlns:a16="http://schemas.microsoft.com/office/drawing/2014/main" id="{31F7962D-245F-46EF-DD92-BAAFC6CE81CC}"/>
                </a:ext>
              </a:extLst>
            </p:cNvPr>
            <p:cNvSpPr txBox="1"/>
            <p:nvPr/>
          </p:nvSpPr>
          <p:spPr>
            <a:xfrm>
              <a:off x="8343197" y="5334082"/>
              <a:ext cx="351378"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CH</a:t>
              </a:r>
              <a:r>
                <a:rPr lang="fr-BE" sz="800" baseline="-25000">
                  <a:latin typeface="Tahoma" panose="020B0604030504040204" pitchFamily="34" charset="0"/>
                  <a:ea typeface="Tahoma" panose="020B0604030504040204" pitchFamily="34" charset="0"/>
                  <a:cs typeface="Tahoma" panose="020B0604030504040204" pitchFamily="34" charset="0"/>
                </a:rPr>
                <a:t>4</a:t>
              </a:r>
              <a:endParaRPr lang="en-GB" sz="800">
                <a:latin typeface="Tahoma" panose="020B0604030504040204" pitchFamily="34" charset="0"/>
                <a:ea typeface="Tahoma" panose="020B0604030504040204" pitchFamily="34" charset="0"/>
                <a:cs typeface="Tahoma" panose="020B0604030504040204" pitchFamily="34" charset="0"/>
              </a:endParaRPr>
            </a:p>
          </p:txBody>
        </p:sp>
        <p:sp>
          <p:nvSpPr>
            <p:cNvPr id="38" name="ZoneTexte 37">
              <a:extLst>
                <a:ext uri="{FF2B5EF4-FFF2-40B4-BE49-F238E27FC236}">
                  <a16:creationId xmlns:a16="http://schemas.microsoft.com/office/drawing/2014/main" id="{ED896146-A2F5-9BB8-9AD5-89DDEB98DD4D}"/>
                </a:ext>
              </a:extLst>
            </p:cNvPr>
            <p:cNvSpPr txBox="1"/>
            <p:nvPr/>
          </p:nvSpPr>
          <p:spPr>
            <a:xfrm>
              <a:off x="9941893" y="3547797"/>
              <a:ext cx="351378" cy="215444"/>
            </a:xfrm>
            <a:prstGeom prst="rect">
              <a:avLst/>
            </a:prstGeom>
            <a:noFill/>
          </p:spPr>
          <p:txBody>
            <a:bodyPr wrap="none" rtlCol="0">
              <a:spAutoFit/>
            </a:bodyPr>
            <a:lstStyle/>
            <a:p>
              <a:r>
                <a:rPr lang="fr-BE" sz="800">
                  <a:latin typeface="Tahoma" panose="020B0604030504040204" pitchFamily="34" charset="0"/>
                  <a:ea typeface="Tahoma" panose="020B0604030504040204" pitchFamily="34" charset="0"/>
                  <a:cs typeface="Tahoma" panose="020B0604030504040204" pitchFamily="34" charset="0"/>
                </a:rPr>
                <a:t>CH</a:t>
              </a:r>
              <a:r>
                <a:rPr lang="fr-BE" sz="800" baseline="-25000">
                  <a:latin typeface="Tahoma" panose="020B0604030504040204" pitchFamily="34" charset="0"/>
                  <a:ea typeface="Tahoma" panose="020B0604030504040204" pitchFamily="34" charset="0"/>
                  <a:cs typeface="Tahoma" panose="020B0604030504040204" pitchFamily="34" charset="0"/>
                </a:rPr>
                <a:t>4</a:t>
              </a:r>
              <a:endParaRPr lang="en-GB" sz="800">
                <a:latin typeface="Tahoma" panose="020B0604030504040204" pitchFamily="34" charset="0"/>
                <a:ea typeface="Tahoma" panose="020B0604030504040204" pitchFamily="34" charset="0"/>
                <a:cs typeface="Tahoma" panose="020B0604030504040204" pitchFamily="34" charset="0"/>
              </a:endParaRPr>
            </a:p>
          </p:txBody>
        </p:sp>
      </p:grpSp>
      <p:grpSp>
        <p:nvGrpSpPr>
          <p:cNvPr id="42" name="Groupe 41">
            <a:extLst>
              <a:ext uri="{FF2B5EF4-FFF2-40B4-BE49-F238E27FC236}">
                <a16:creationId xmlns:a16="http://schemas.microsoft.com/office/drawing/2014/main" id="{BD78C435-A0C6-D3CD-1709-724214B2A174}"/>
              </a:ext>
            </a:extLst>
          </p:cNvPr>
          <p:cNvGrpSpPr/>
          <p:nvPr/>
        </p:nvGrpSpPr>
        <p:grpSpPr>
          <a:xfrm>
            <a:off x="3023709" y="5715983"/>
            <a:ext cx="6144582" cy="774953"/>
            <a:chOff x="2389981" y="1464743"/>
            <a:chExt cx="6907760" cy="871205"/>
          </a:xfrm>
        </p:grpSpPr>
        <p:pic>
          <p:nvPicPr>
            <p:cNvPr id="39" name="Picture 12">
              <a:extLst>
                <a:ext uri="{FF2B5EF4-FFF2-40B4-BE49-F238E27FC236}">
                  <a16:creationId xmlns:a16="http://schemas.microsoft.com/office/drawing/2014/main" id="{8046745B-EBE8-D446-712D-C40B7CF45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199" y="1464743"/>
              <a:ext cx="6791325" cy="78105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 coins arrondis 40">
              <a:extLst>
                <a:ext uri="{FF2B5EF4-FFF2-40B4-BE49-F238E27FC236}">
                  <a16:creationId xmlns:a16="http://schemas.microsoft.com/office/drawing/2014/main" id="{31F47B0E-DFB4-F97C-82B2-FDFCDB7E9F9D}"/>
                </a:ext>
              </a:extLst>
            </p:cNvPr>
            <p:cNvSpPr/>
            <p:nvPr/>
          </p:nvSpPr>
          <p:spPr>
            <a:xfrm flipV="1">
              <a:off x="2389981" y="1465406"/>
              <a:ext cx="6907760" cy="870542"/>
            </a:xfrm>
            <a:prstGeom prst="roundRect">
              <a:avLst>
                <a:gd name="adj" fmla="val 28036"/>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Espace réservé du numéro de diapositive 3">
            <a:extLst>
              <a:ext uri="{FF2B5EF4-FFF2-40B4-BE49-F238E27FC236}">
                <a16:creationId xmlns:a16="http://schemas.microsoft.com/office/drawing/2014/main" id="{89DA8DE8-1687-2945-F951-8991B0C25A7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26</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741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57C-022E-E92B-B548-836B274D9851}"/>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760E810A-A09D-1372-D82D-765344FE08ED}"/>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ZoneTexte 6">
            <a:extLst>
              <a:ext uri="{FF2B5EF4-FFF2-40B4-BE49-F238E27FC236}">
                <a16:creationId xmlns:a16="http://schemas.microsoft.com/office/drawing/2014/main" id="{73501A06-D233-1CF9-3C2E-162EA9E96411}"/>
              </a:ext>
            </a:extLst>
          </p:cNvPr>
          <p:cNvSpPr txBox="1"/>
          <p:nvPr/>
        </p:nvSpPr>
        <p:spPr>
          <a:xfrm>
            <a:off x="1092539" y="374691"/>
            <a:ext cx="9877284" cy="769441"/>
          </a:xfrm>
          <a:prstGeom prst="rect">
            <a:avLst/>
          </a:prstGeom>
          <a:noFill/>
        </p:spPr>
        <p:txBody>
          <a:bodyPr wrap="square">
            <a:spAutoFit/>
          </a:bodyPr>
          <a:lstStyle/>
          <a:p>
            <a:pPr algn="just"/>
            <a:r>
              <a:rPr lang="fr-FR" sz="2200" dirty="0">
                <a:latin typeface="Arial Rounded MT Bold" panose="020F0704030504030204" pitchFamily="34" charset="0"/>
              </a:rPr>
              <a:t>Les </a:t>
            </a:r>
            <a:r>
              <a:rPr lang="fr-FR" sz="2200" dirty="0" err="1">
                <a:latin typeface="Arial Rounded MT Bold" panose="020F0704030504030204" pitchFamily="34" charset="0"/>
              </a:rPr>
              <a:t>CERDs</a:t>
            </a:r>
            <a:r>
              <a:rPr lang="fr-FR" sz="2200" dirty="0">
                <a:latin typeface="Arial Rounded MT Bold" panose="020F0704030504030204" pitchFamily="34" charset="0"/>
              </a:rPr>
              <a:t> peuvent être implantés dans des zones éloignées ou en Europe même, pour renforcer la sécurité énergétique.</a:t>
            </a:r>
          </a:p>
        </p:txBody>
      </p:sp>
      <p:grpSp>
        <p:nvGrpSpPr>
          <p:cNvPr id="20" name="Groupe 19">
            <a:extLst>
              <a:ext uri="{FF2B5EF4-FFF2-40B4-BE49-F238E27FC236}">
                <a16:creationId xmlns:a16="http://schemas.microsoft.com/office/drawing/2014/main" id="{B8EB63C3-49E6-C6ED-D808-25C5297B308B}"/>
              </a:ext>
            </a:extLst>
          </p:cNvPr>
          <p:cNvGrpSpPr/>
          <p:nvPr/>
        </p:nvGrpSpPr>
        <p:grpSpPr>
          <a:xfrm>
            <a:off x="1063582" y="1462172"/>
            <a:ext cx="10054439" cy="4859540"/>
            <a:chOff x="860846" y="1502632"/>
            <a:chExt cx="10054439" cy="4859540"/>
          </a:xfrm>
        </p:grpSpPr>
        <p:sp>
          <p:nvSpPr>
            <p:cNvPr id="19" name="ZoneTexte 18">
              <a:extLst>
                <a:ext uri="{FF2B5EF4-FFF2-40B4-BE49-F238E27FC236}">
                  <a16:creationId xmlns:a16="http://schemas.microsoft.com/office/drawing/2014/main" id="{1D5F1157-5B10-5713-628C-8E2B1D9A9B32}"/>
                </a:ext>
              </a:extLst>
            </p:cNvPr>
            <p:cNvSpPr txBox="1"/>
            <p:nvPr/>
          </p:nvSpPr>
          <p:spPr>
            <a:xfrm>
              <a:off x="5828445" y="1629004"/>
              <a:ext cx="4759228" cy="1938992"/>
            </a:xfrm>
            <a:prstGeom prst="rect">
              <a:avLst/>
            </a:prstGeom>
            <a:noFill/>
          </p:spPr>
          <p:txBody>
            <a:bodyPr wrap="square">
              <a:spAutoFit/>
            </a:bodyPr>
            <a:lstStyle/>
            <a:p>
              <a:pPr algn="just"/>
              <a:r>
                <a:rPr lang="fr-FR" sz="1900" dirty="0">
                  <a:latin typeface="+mj-lt"/>
                </a:rPr>
                <a:t>Exemple : </a:t>
              </a:r>
              <a:r>
                <a:rPr lang="fr-BE" sz="1900" b="1" i="0" dirty="0">
                  <a:solidFill>
                    <a:srgbClr val="97339F"/>
                  </a:solidFill>
                  <a:effectLst/>
                  <a:latin typeface="+mj-lt"/>
                </a:rPr>
                <a:t>Extremadura</a:t>
              </a:r>
              <a:r>
                <a:rPr lang="fr-FR" sz="1900" b="1" dirty="0">
                  <a:solidFill>
                    <a:srgbClr val="97339F"/>
                  </a:solidFill>
                  <a:latin typeface="+mj-lt"/>
                </a:rPr>
                <a:t>, Espagne.</a:t>
              </a:r>
            </a:p>
            <a:p>
              <a:pPr algn="just"/>
              <a:endParaRPr lang="fr-FR" sz="400" dirty="0">
                <a:latin typeface="+mj-lt"/>
              </a:endParaRPr>
            </a:p>
            <a:p>
              <a:pPr marL="514350" indent="-514350" algn="just">
                <a:buAutoNum type="romanLcParenBoth"/>
              </a:pPr>
              <a:r>
                <a:rPr lang="fr-FR" sz="1900" dirty="0">
                  <a:latin typeface="+mj-lt"/>
                </a:rPr>
                <a:t>Irradiation solaire élevée : 200 W/m² (contre 110 W/m² en Belgique) ;</a:t>
              </a:r>
            </a:p>
            <a:p>
              <a:pPr marL="514350" indent="-514350" algn="just">
                <a:buAutoNum type="romanLcParenBoth"/>
              </a:pPr>
              <a:r>
                <a:rPr lang="fr-FR" sz="1900" dirty="0">
                  <a:latin typeface="+mj-lt"/>
                </a:rPr>
                <a:t>Faible densité de population ;</a:t>
              </a:r>
            </a:p>
            <a:p>
              <a:pPr marL="514350" indent="-514350" algn="just">
                <a:buAutoNum type="romanLcParenBoth"/>
              </a:pPr>
              <a:r>
                <a:rPr lang="fr-FR" sz="1900" dirty="0">
                  <a:latin typeface="+mj-lt"/>
                </a:rPr>
                <a:t>Accès direct au réseau gazier pour transporter les e-fuels.</a:t>
              </a:r>
              <a:endParaRPr lang="en-GB" sz="1900" dirty="0">
                <a:latin typeface="+mj-lt"/>
              </a:endParaRPr>
            </a:p>
          </p:txBody>
        </p:sp>
        <p:pic>
          <p:nvPicPr>
            <p:cNvPr id="11" name="Picture 6" descr="11,200+ Extremadura Landscape Stock Photos, Pictures &amp; Royalty-Free Images  - iStock">
              <a:extLst>
                <a:ext uri="{FF2B5EF4-FFF2-40B4-BE49-F238E27FC236}">
                  <a16:creationId xmlns:a16="http://schemas.microsoft.com/office/drawing/2014/main" id="{87698987-1C9A-95AC-74EB-FE5931D8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00" t="4752" r="1649"/>
            <a:stretch/>
          </p:blipFill>
          <p:spPr bwMode="auto">
            <a:xfrm>
              <a:off x="5514858" y="3922343"/>
              <a:ext cx="2545577" cy="2439829"/>
            </a:xfrm>
            <a:prstGeom prst="roundRect">
              <a:avLst>
                <a:gd name="adj" fmla="val 8935"/>
              </a:avLst>
            </a:prstGeom>
            <a:noFill/>
            <a:extLst>
              <a:ext uri="{909E8E84-426E-40DD-AFC4-6F175D3DCCD1}">
                <a14:hiddenFill xmlns:a14="http://schemas.microsoft.com/office/drawing/2010/main">
                  <a:solidFill>
                    <a:srgbClr val="FFFFFF"/>
                  </a:solidFill>
                </a14:hiddenFill>
              </a:ext>
            </a:extLst>
          </p:spPr>
        </p:pic>
        <p:pic>
          <p:nvPicPr>
            <p:cNvPr id="7170" name="Picture 2" descr="&#10;Cartes des pipelines en Europe (Oléoducs, gazoducs et produits dérivés)&#10;">
              <a:extLst>
                <a:ext uri="{FF2B5EF4-FFF2-40B4-BE49-F238E27FC236}">
                  <a16:creationId xmlns:a16="http://schemas.microsoft.com/office/drawing/2014/main" id="{69E1CC94-FA8B-B01C-37CC-340ACB761F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80" r="15063"/>
            <a:stretch/>
          </p:blipFill>
          <p:spPr bwMode="auto">
            <a:xfrm>
              <a:off x="8370342" y="3903292"/>
              <a:ext cx="2544943" cy="2439829"/>
            </a:xfrm>
            <a:prstGeom prst="roundRect">
              <a:avLst>
                <a:gd name="adj" fmla="val 7882"/>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6D6C6A7C-6C80-E269-032A-6AF3F21AC8FA}"/>
                </a:ext>
              </a:extLst>
            </p:cNvPr>
            <p:cNvGrpSpPr/>
            <p:nvPr/>
          </p:nvGrpSpPr>
          <p:grpSpPr>
            <a:xfrm>
              <a:off x="860846" y="1502633"/>
              <a:ext cx="4352596" cy="4859539"/>
              <a:chOff x="956570" y="1609506"/>
              <a:chExt cx="4256872" cy="4752666"/>
            </a:xfrm>
          </p:grpSpPr>
          <p:grpSp>
            <p:nvGrpSpPr>
              <p:cNvPr id="17" name="Groupe 16">
                <a:extLst>
                  <a:ext uri="{FF2B5EF4-FFF2-40B4-BE49-F238E27FC236}">
                    <a16:creationId xmlns:a16="http://schemas.microsoft.com/office/drawing/2014/main" id="{9EB657A5-717F-5775-EF98-849CB4C5ECE3}"/>
                  </a:ext>
                </a:extLst>
              </p:cNvPr>
              <p:cNvGrpSpPr/>
              <p:nvPr/>
            </p:nvGrpSpPr>
            <p:grpSpPr>
              <a:xfrm>
                <a:off x="959654" y="1610737"/>
                <a:ext cx="4253788" cy="4647405"/>
                <a:chOff x="1142999" y="190500"/>
                <a:chExt cx="5432733" cy="5696900"/>
              </a:xfrm>
            </p:grpSpPr>
            <p:pic>
              <p:nvPicPr>
                <p:cNvPr id="10" name="Picture 2" descr="Solar resource maps &amp; GIS data for 200+ countries | Solargis">
                  <a:extLst>
                    <a:ext uri="{FF2B5EF4-FFF2-40B4-BE49-F238E27FC236}">
                      <a16:creationId xmlns:a16="http://schemas.microsoft.com/office/drawing/2014/main" id="{D6FE82B4-A0D1-641B-0AE8-A080984B8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0" t="7778" r="41181" b="15301"/>
                <a:stretch/>
              </p:blipFill>
              <p:spPr bwMode="auto">
                <a:xfrm>
                  <a:off x="1142999" y="190500"/>
                  <a:ext cx="5432733" cy="5105400"/>
                </a:xfrm>
                <a:prstGeom prst="round2SameRect">
                  <a:avLst>
                    <a:gd name="adj1" fmla="val 5315"/>
                    <a:gd name="adj2" fmla="val 0"/>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5" name="Encre 14">
                      <a:extLst>
                        <a:ext uri="{FF2B5EF4-FFF2-40B4-BE49-F238E27FC236}">
                          <a16:creationId xmlns:a16="http://schemas.microsoft.com/office/drawing/2014/main" id="{EAA865A6-A9BB-BF4B-3C01-A22CB17F47F9}"/>
                        </a:ext>
                      </a:extLst>
                    </p14:cNvPr>
                    <p14:cNvContentPartPr/>
                    <p14:nvPr/>
                  </p14:nvContentPartPr>
                  <p14:xfrm>
                    <a:off x="1684680" y="3859639"/>
                    <a:ext cx="447480" cy="542880"/>
                  </p14:xfrm>
                </p:contentPart>
              </mc:Choice>
              <mc:Fallback xmlns="">
                <p:pic>
                  <p:nvPicPr>
                    <p:cNvPr id="15" name="Encre 14">
                      <a:extLst>
                        <a:ext uri="{FF2B5EF4-FFF2-40B4-BE49-F238E27FC236}">
                          <a16:creationId xmlns:a16="http://schemas.microsoft.com/office/drawing/2014/main" id="{EAA865A6-A9BB-BF4B-3C01-A22CB17F47F9}"/>
                        </a:ext>
                      </a:extLst>
                    </p:cNvPr>
                    <p:cNvPicPr/>
                    <p:nvPr/>
                  </p:nvPicPr>
                  <p:blipFill>
                    <a:blip r:embed="rId7"/>
                    <a:stretch>
                      <a:fillRect/>
                    </a:stretch>
                  </p:blipFill>
                  <p:spPr>
                    <a:xfrm>
                      <a:off x="1658493" y="3834502"/>
                      <a:ext cx="499854" cy="593155"/>
                    </a:xfrm>
                    <a:prstGeom prst="rect">
                      <a:avLst/>
                    </a:prstGeom>
                  </p:spPr>
                </p:pic>
              </mc:Fallback>
            </mc:AlternateContent>
            <p:pic>
              <p:nvPicPr>
                <p:cNvPr id="16" name="Picture 2" descr="Solar resource maps &amp; GIS data for 200+ countries | Solargis">
                  <a:extLst>
                    <a:ext uri="{FF2B5EF4-FFF2-40B4-BE49-F238E27FC236}">
                      <a16:creationId xmlns:a16="http://schemas.microsoft.com/office/drawing/2014/main" id="{DD36206B-B402-AEFE-CD4C-20A7B3EF57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4" t="86516" r="29039" b="3726"/>
                <a:stretch/>
              </p:blipFill>
              <p:spPr bwMode="auto">
                <a:xfrm>
                  <a:off x="1231108" y="5360048"/>
                  <a:ext cx="5330651" cy="52735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 coins arrondis 7">
                <a:extLst>
                  <a:ext uri="{FF2B5EF4-FFF2-40B4-BE49-F238E27FC236}">
                    <a16:creationId xmlns:a16="http://schemas.microsoft.com/office/drawing/2014/main" id="{7EC7B7DF-18AF-50B0-AA8D-83F17B306F3C}"/>
                  </a:ext>
                </a:extLst>
              </p:cNvPr>
              <p:cNvSpPr/>
              <p:nvPr/>
            </p:nvSpPr>
            <p:spPr>
              <a:xfrm flipV="1">
                <a:off x="956570" y="1609506"/>
                <a:ext cx="4253788" cy="4752666"/>
              </a:xfrm>
              <a:prstGeom prst="roundRect">
                <a:avLst>
                  <a:gd name="adj" fmla="val 4184"/>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 coins arrondis 11">
              <a:extLst>
                <a:ext uri="{FF2B5EF4-FFF2-40B4-BE49-F238E27FC236}">
                  <a16:creationId xmlns:a16="http://schemas.microsoft.com/office/drawing/2014/main" id="{DA7ECE76-74D6-EA8C-C0CA-9F35D0DDB176}"/>
                </a:ext>
              </a:extLst>
            </p:cNvPr>
            <p:cNvSpPr/>
            <p:nvPr/>
          </p:nvSpPr>
          <p:spPr>
            <a:xfrm flipV="1">
              <a:off x="5511774" y="3941391"/>
              <a:ext cx="2545577" cy="2420779"/>
            </a:xfrm>
            <a:prstGeom prst="roundRect">
              <a:avLst>
                <a:gd name="adj" fmla="val 1020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 coins arrondis 12">
              <a:extLst>
                <a:ext uri="{FF2B5EF4-FFF2-40B4-BE49-F238E27FC236}">
                  <a16:creationId xmlns:a16="http://schemas.microsoft.com/office/drawing/2014/main" id="{0ADB8383-F2C9-C18F-0362-0E1AD97DBCBE}"/>
                </a:ext>
              </a:extLst>
            </p:cNvPr>
            <p:cNvSpPr/>
            <p:nvPr/>
          </p:nvSpPr>
          <p:spPr>
            <a:xfrm flipV="1">
              <a:off x="8358768" y="3903289"/>
              <a:ext cx="2545577" cy="2420779"/>
            </a:xfrm>
            <a:prstGeom prst="roundRect">
              <a:avLst>
                <a:gd name="adj" fmla="val 9866"/>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 coins arrondis 13">
              <a:extLst>
                <a:ext uri="{FF2B5EF4-FFF2-40B4-BE49-F238E27FC236}">
                  <a16:creationId xmlns:a16="http://schemas.microsoft.com/office/drawing/2014/main" id="{C11DD618-CE48-1E8E-5BBB-6DFAF4EA0E5F}"/>
                </a:ext>
              </a:extLst>
            </p:cNvPr>
            <p:cNvSpPr/>
            <p:nvPr/>
          </p:nvSpPr>
          <p:spPr>
            <a:xfrm flipV="1">
              <a:off x="5511774" y="1502632"/>
              <a:ext cx="5392571" cy="2130691"/>
            </a:xfrm>
            <a:prstGeom prst="roundRect">
              <a:avLst>
                <a:gd name="adj" fmla="val 10370"/>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Espace réservé du numéro de diapositive 3">
            <a:extLst>
              <a:ext uri="{FF2B5EF4-FFF2-40B4-BE49-F238E27FC236}">
                <a16:creationId xmlns:a16="http://schemas.microsoft.com/office/drawing/2014/main" id="{B1747F4C-2A94-832B-500E-1C97AAE9E85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27</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538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773F78D-78FF-CCBB-47C9-19445DB1D3CB}"/>
              </a:ext>
            </a:extLst>
          </p:cNvPr>
          <p:cNvSpPr txBox="1"/>
          <p:nvPr/>
        </p:nvSpPr>
        <p:spPr>
          <a:xfrm>
            <a:off x="52141" y="6506261"/>
            <a:ext cx="8888138" cy="246221"/>
          </a:xfrm>
          <a:prstGeom prst="rect">
            <a:avLst/>
          </a:prstGeom>
          <a:noFill/>
        </p:spPr>
        <p:txBody>
          <a:bodyPr wrap="square">
            <a:spAutoFit/>
          </a:bodyPr>
          <a:lstStyle/>
          <a:p>
            <a:r>
              <a:rPr lang="fr-FR" sz="1000" dirty="0"/>
              <a:t>[1] La méthodologie, ainsi que les données et hypothèses utilisées pour effectuer les calculs, sont détaillées en Annexe 2.</a:t>
            </a:r>
            <a:endParaRPr lang="en-GB" sz="1000" dirty="0"/>
          </a:p>
        </p:txBody>
      </p:sp>
      <p:sp>
        <p:nvSpPr>
          <p:cNvPr id="6" name="Rectangle : coins arrondis 5">
            <a:extLst>
              <a:ext uri="{FF2B5EF4-FFF2-40B4-BE49-F238E27FC236}">
                <a16:creationId xmlns:a16="http://schemas.microsoft.com/office/drawing/2014/main" id="{EAA13D25-9891-8ABE-9850-6A84905ABB58}"/>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e 9">
            <a:extLst>
              <a:ext uri="{FF2B5EF4-FFF2-40B4-BE49-F238E27FC236}">
                <a16:creationId xmlns:a16="http://schemas.microsoft.com/office/drawing/2014/main" id="{705B17E6-FC5B-02E8-D66E-BC6271FF54B7}"/>
              </a:ext>
            </a:extLst>
          </p:cNvPr>
          <p:cNvGrpSpPr/>
          <p:nvPr/>
        </p:nvGrpSpPr>
        <p:grpSpPr>
          <a:xfrm>
            <a:off x="1306093" y="671057"/>
            <a:ext cx="9579814" cy="5293208"/>
            <a:chOff x="1522460" y="549677"/>
            <a:chExt cx="9579814" cy="5293208"/>
          </a:xfrm>
        </p:grpSpPr>
        <p:sp>
          <p:nvSpPr>
            <p:cNvPr id="11" name="ZoneTexte 10">
              <a:extLst>
                <a:ext uri="{FF2B5EF4-FFF2-40B4-BE49-F238E27FC236}">
                  <a16:creationId xmlns:a16="http://schemas.microsoft.com/office/drawing/2014/main" id="{2813AE44-A0DA-14A1-48D7-593518464124}"/>
                </a:ext>
              </a:extLst>
            </p:cNvPr>
            <p:cNvSpPr txBox="1"/>
            <p:nvPr/>
          </p:nvSpPr>
          <p:spPr>
            <a:xfrm>
              <a:off x="1522460" y="1934123"/>
              <a:ext cx="5452875" cy="3908762"/>
            </a:xfrm>
            <a:prstGeom prst="rect">
              <a:avLst/>
            </a:prstGeom>
            <a:noFill/>
          </p:spPr>
          <p:txBody>
            <a:bodyPr wrap="square" lIns="91440" tIns="45720" rIns="91440" bIns="45720" anchor="t">
              <a:spAutoFit/>
            </a:bodyPr>
            <a:lstStyle/>
            <a:p>
              <a:pPr algn="just">
                <a:buNone/>
              </a:pPr>
              <a:r>
                <a:rPr lang="fr-FR" sz="2000" dirty="0"/>
                <a:t>La consommation moyenne de gaz de l’Union européenne est de 3500 TWh/an.</a:t>
              </a:r>
            </a:p>
            <a:p>
              <a:pPr algn="just">
                <a:buNone/>
              </a:pPr>
              <a:endParaRPr lang="fr-FR" sz="1000" dirty="0"/>
            </a:p>
            <a:p>
              <a:pPr algn="just"/>
              <a:r>
                <a:rPr lang="fr-FR" sz="2000" dirty="0"/>
                <a:t>Pour couvrir cette demande uniquement à partir d’une production PV via la technologie Power-to-Gas, il faudrait une surface de panneaux d’environ 16 000 km², en supposant une irradiance solaire de 200 W/m², un facteur de charge pour le PV de 25 %, et 50 % de pertes dans le processus de conversion</a:t>
              </a:r>
              <a:r>
                <a:rPr lang="fr-FR" sz="2000" baseline="30000" dirty="0"/>
                <a:t>[1]</a:t>
              </a:r>
              <a:r>
                <a:rPr lang="fr-FR" sz="2000" dirty="0"/>
                <a:t>.</a:t>
              </a:r>
              <a:endParaRPr lang="fr-FR" sz="2000" dirty="0">
                <a:cs typeface="Arial"/>
              </a:endParaRPr>
            </a:p>
            <a:p>
              <a:pPr algn="just"/>
              <a:endParaRPr lang="fr-FR" sz="1000" dirty="0"/>
            </a:p>
            <a:p>
              <a:pPr algn="just"/>
              <a:r>
                <a:rPr lang="fr-FR" sz="2000" dirty="0"/>
                <a:t>Cela ne représente "que" </a:t>
              </a:r>
              <a:r>
                <a:rPr lang="fr-FR" sz="2000" b="1" dirty="0"/>
                <a:t>40 % </a:t>
              </a:r>
              <a:r>
                <a:rPr lang="fr-FR" sz="2000" dirty="0"/>
                <a:t>de la superficie de la région d’Extremadura en Espagne.</a:t>
              </a:r>
              <a:endParaRPr lang="fr-FR" sz="2000" dirty="0">
                <a:cs typeface="Arial"/>
              </a:endParaRPr>
            </a:p>
          </p:txBody>
        </p:sp>
        <p:sp>
          <p:nvSpPr>
            <p:cNvPr id="13" name="ZoneTexte 12">
              <a:extLst>
                <a:ext uri="{FF2B5EF4-FFF2-40B4-BE49-F238E27FC236}">
                  <a16:creationId xmlns:a16="http://schemas.microsoft.com/office/drawing/2014/main" id="{1EFC741E-8E91-73F0-3A84-5FF88445DD17}"/>
                </a:ext>
              </a:extLst>
            </p:cNvPr>
            <p:cNvSpPr txBox="1"/>
            <p:nvPr/>
          </p:nvSpPr>
          <p:spPr>
            <a:xfrm>
              <a:off x="1522460" y="549677"/>
              <a:ext cx="9579814" cy="1107996"/>
            </a:xfrm>
            <a:prstGeom prst="rect">
              <a:avLst/>
            </a:prstGeom>
            <a:noFill/>
          </p:spPr>
          <p:txBody>
            <a:bodyPr wrap="square">
              <a:spAutoFit/>
            </a:bodyPr>
            <a:lstStyle/>
            <a:p>
              <a:pPr algn="just"/>
              <a:r>
                <a:rPr lang="fr-FR" sz="2200" dirty="0">
                  <a:latin typeface="Arial Rounded MT Bold" panose="020F0704030504030204" pitchFamily="34" charset="0"/>
                </a:rPr>
                <a:t>Faisons un petit calcul :</a:t>
              </a:r>
            </a:p>
            <a:p>
              <a:pPr algn="just"/>
              <a:r>
                <a:rPr lang="fr-FR" sz="2200" dirty="0">
                  <a:latin typeface="Arial Rounded MT Bold" panose="020F0704030504030204" pitchFamily="34" charset="0"/>
                </a:rPr>
                <a:t>Quelle surface de panneaux PV faudrait-il pour couvrir l’ensemble de la demande en gaz de l’UE ?</a:t>
              </a:r>
              <a:endParaRPr lang="en-GB" sz="2200" dirty="0">
                <a:latin typeface="Arial Rounded MT Bold" panose="020F0704030504030204" pitchFamily="34" charset="0"/>
              </a:endParaRPr>
            </a:p>
          </p:txBody>
        </p:sp>
        <p:grpSp>
          <p:nvGrpSpPr>
            <p:cNvPr id="8" name="Groupe 7">
              <a:extLst>
                <a:ext uri="{FF2B5EF4-FFF2-40B4-BE49-F238E27FC236}">
                  <a16:creationId xmlns:a16="http://schemas.microsoft.com/office/drawing/2014/main" id="{534A19B3-A6D2-7110-3B41-08914188252B}"/>
                </a:ext>
              </a:extLst>
            </p:cNvPr>
            <p:cNvGrpSpPr/>
            <p:nvPr/>
          </p:nvGrpSpPr>
          <p:grpSpPr>
            <a:xfrm>
              <a:off x="7428490" y="2257493"/>
              <a:ext cx="3673784" cy="3035878"/>
              <a:chOff x="7258557" y="2321049"/>
              <a:chExt cx="3673784" cy="3035878"/>
            </a:xfrm>
          </p:grpSpPr>
          <p:pic>
            <p:nvPicPr>
              <p:cNvPr id="3" name="Image 2">
                <a:extLst>
                  <a:ext uri="{FF2B5EF4-FFF2-40B4-BE49-F238E27FC236}">
                    <a16:creationId xmlns:a16="http://schemas.microsoft.com/office/drawing/2014/main" id="{D4082CC4-4875-5ED2-0B44-83FF69E099DE}"/>
                  </a:ext>
                </a:extLst>
              </p:cNvPr>
              <p:cNvPicPr>
                <a:picLocks noChangeAspect="1"/>
              </p:cNvPicPr>
              <p:nvPr/>
            </p:nvPicPr>
            <p:blipFill>
              <a:blip r:embed="rId2"/>
              <a:stretch>
                <a:fillRect/>
              </a:stretch>
            </p:blipFill>
            <p:spPr>
              <a:xfrm>
                <a:off x="7370652" y="2604707"/>
                <a:ext cx="3395962" cy="2514156"/>
              </a:xfrm>
              <a:prstGeom prst="rect">
                <a:avLst/>
              </a:prstGeom>
            </p:spPr>
          </p:pic>
          <p:sp>
            <p:nvSpPr>
              <p:cNvPr id="7" name="Rectangle : coins arrondis 6">
                <a:extLst>
                  <a:ext uri="{FF2B5EF4-FFF2-40B4-BE49-F238E27FC236}">
                    <a16:creationId xmlns:a16="http://schemas.microsoft.com/office/drawing/2014/main" id="{15ABD43A-29B0-ED3E-4D7D-DE1D61E33AE7}"/>
                  </a:ext>
                </a:extLst>
              </p:cNvPr>
              <p:cNvSpPr/>
              <p:nvPr/>
            </p:nvSpPr>
            <p:spPr>
              <a:xfrm flipV="1">
                <a:off x="7258557" y="2321049"/>
                <a:ext cx="3673784" cy="3035878"/>
              </a:xfrm>
              <a:prstGeom prst="roundRect">
                <a:avLst>
                  <a:gd name="adj" fmla="val 8238"/>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2" name="Espace réservé du numéro de diapositive 3">
            <a:extLst>
              <a:ext uri="{FF2B5EF4-FFF2-40B4-BE49-F238E27FC236}">
                <a16:creationId xmlns:a16="http://schemas.microsoft.com/office/drawing/2014/main" id="{B8987EFB-3926-2263-EE27-237FF48292C9}"/>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28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30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1ED0-7F32-19B5-1EC3-7F3E1AA90D70}"/>
            </a:ext>
          </a:extLst>
        </p:cNvPr>
        <p:cNvGrpSpPr/>
        <p:nvPr/>
      </p:nvGrpSpPr>
      <p:grpSpPr>
        <a:xfrm>
          <a:off x="0" y="0"/>
          <a:ext cx="0" cy="0"/>
          <a:chOff x="0" y="0"/>
          <a:chExt cx="0" cy="0"/>
        </a:xfrm>
      </p:grpSpPr>
      <p:grpSp>
        <p:nvGrpSpPr>
          <p:cNvPr id="11" name="Groupe 10">
            <a:extLst>
              <a:ext uri="{FF2B5EF4-FFF2-40B4-BE49-F238E27FC236}">
                <a16:creationId xmlns:a16="http://schemas.microsoft.com/office/drawing/2014/main" id="{13686961-969A-9B51-6FED-734A040D533E}"/>
              </a:ext>
            </a:extLst>
          </p:cNvPr>
          <p:cNvGrpSpPr/>
          <p:nvPr/>
        </p:nvGrpSpPr>
        <p:grpSpPr>
          <a:xfrm>
            <a:off x="1744969" y="1737644"/>
            <a:ext cx="8702061" cy="3382711"/>
            <a:chOff x="1744969" y="841571"/>
            <a:chExt cx="8702061" cy="3382711"/>
          </a:xfrm>
        </p:grpSpPr>
        <p:sp>
          <p:nvSpPr>
            <p:cNvPr id="9" name="ZoneTexte 8">
              <a:extLst>
                <a:ext uri="{FF2B5EF4-FFF2-40B4-BE49-F238E27FC236}">
                  <a16:creationId xmlns:a16="http://schemas.microsoft.com/office/drawing/2014/main" id="{98FC05EA-CF0D-9DD4-40E2-598E85C8B9D5}"/>
                </a:ext>
              </a:extLst>
            </p:cNvPr>
            <p:cNvSpPr txBox="1"/>
            <p:nvPr/>
          </p:nvSpPr>
          <p:spPr>
            <a:xfrm>
              <a:off x="2168283" y="1255653"/>
              <a:ext cx="7855431" cy="2554545"/>
            </a:xfrm>
            <a:prstGeom prst="rect">
              <a:avLst/>
            </a:prstGeom>
            <a:noFill/>
          </p:spPr>
          <p:txBody>
            <a:bodyPr wrap="square">
              <a:spAutoFit/>
            </a:bodyPr>
            <a:lstStyle/>
            <a:p>
              <a:pPr algn="ctr"/>
              <a:r>
                <a:rPr lang="fr-BE" sz="3600" dirty="0">
                  <a:latin typeface="Arial Rounded MT Bold" panose="020F0704030504030204" pitchFamily="34" charset="0"/>
                </a:rPr>
                <a:t>5</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FR" sz="3600" dirty="0">
                  <a:effectLst/>
                  <a:latin typeface="Arial Rounded MT Bold" panose="020F0704030504030204" pitchFamily="34" charset="0"/>
                </a:rPr>
                <a:t>Les e-fuels produits en Belgique </a:t>
              </a:r>
              <a:r>
                <a:rPr lang="fr-FR" sz="3600" dirty="0">
                  <a:latin typeface="Arial Rounded MT Bold" panose="020F0704030504030204" pitchFamily="34" charset="0"/>
                </a:rPr>
                <a:t>ne seront jamais compétitifs avec les e-fuels importés</a:t>
              </a:r>
              <a:endParaRPr lang="en-GB" sz="3600" dirty="0">
                <a:latin typeface="Arial Rounded MT Bold" panose="020F0704030504030204" pitchFamily="34" charset="0"/>
              </a:endParaRPr>
            </a:p>
          </p:txBody>
        </p:sp>
        <p:sp>
          <p:nvSpPr>
            <p:cNvPr id="8" name="Rectangle : coins arrondis 7">
              <a:extLst>
                <a:ext uri="{FF2B5EF4-FFF2-40B4-BE49-F238E27FC236}">
                  <a16:creationId xmlns:a16="http://schemas.microsoft.com/office/drawing/2014/main" id="{C83E7D68-CFC0-FD40-9338-3ECC0050A52A}"/>
                </a:ext>
              </a:extLst>
            </p:cNvPr>
            <p:cNvSpPr/>
            <p:nvPr/>
          </p:nvSpPr>
          <p:spPr>
            <a:xfrm flipV="1">
              <a:off x="1744969" y="841571"/>
              <a:ext cx="8702061" cy="3382711"/>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94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C81E-298E-FFD2-5519-DED269D0541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07243A8-89C9-E6AA-69E3-75F4997795D8}"/>
              </a:ext>
            </a:extLst>
          </p:cNvPr>
          <p:cNvSpPr txBox="1"/>
          <p:nvPr/>
        </p:nvSpPr>
        <p:spPr>
          <a:xfrm>
            <a:off x="2700334" y="2705725"/>
            <a:ext cx="6791325" cy="1446550"/>
          </a:xfrm>
          <a:prstGeom prst="rect">
            <a:avLst/>
          </a:prstGeom>
          <a:noFill/>
        </p:spPr>
        <p:txBody>
          <a:bodyPr wrap="square">
            <a:spAutoFit/>
          </a:bodyPr>
          <a:lstStyle/>
          <a:p>
            <a:pPr algn="ctr"/>
            <a:r>
              <a:rPr lang="fr-BE" sz="3600" dirty="0">
                <a:latin typeface="Arial Rounded MT Bold" panose="020F0704030504030204" pitchFamily="34" charset="0"/>
              </a:rPr>
              <a:t>1</a:t>
            </a:r>
            <a:r>
              <a:rPr lang="fr-BE" sz="3600" baseline="30000" dirty="0">
                <a:latin typeface="Arial Rounded MT Bold" panose="020F0704030504030204" pitchFamily="34" charset="0"/>
              </a:rPr>
              <a:t>er</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BE" sz="3600" dirty="0">
                <a:latin typeface="Arial Rounded MT Bold" panose="020F0704030504030204" pitchFamily="34" charset="0"/>
              </a:rPr>
              <a:t>Un prix du gaz bien trop élevé</a:t>
            </a:r>
          </a:p>
        </p:txBody>
      </p:sp>
      <p:sp>
        <p:nvSpPr>
          <p:cNvPr id="7" name="Rectangle : coins arrondis 6">
            <a:extLst>
              <a:ext uri="{FF2B5EF4-FFF2-40B4-BE49-F238E27FC236}">
                <a16:creationId xmlns:a16="http://schemas.microsoft.com/office/drawing/2014/main" id="{957F273E-9517-289E-CD95-943F749E66EC}"/>
              </a:ext>
            </a:extLst>
          </p:cNvPr>
          <p:cNvSpPr/>
          <p:nvPr/>
        </p:nvSpPr>
        <p:spPr>
          <a:xfrm flipV="1">
            <a:off x="1744969" y="2135821"/>
            <a:ext cx="8702061" cy="2586357"/>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695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43C2-E82B-A457-4E0A-A9D5CCB045A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6293EAD-3856-E3F2-BABF-7BA0F88EF1F2}"/>
              </a:ext>
            </a:extLst>
          </p:cNvPr>
          <p:cNvSpPr txBox="1"/>
          <p:nvPr/>
        </p:nvSpPr>
        <p:spPr>
          <a:xfrm>
            <a:off x="866414" y="1063962"/>
            <a:ext cx="10305062" cy="769441"/>
          </a:xfrm>
          <a:prstGeom prst="rect">
            <a:avLst/>
          </a:prstGeom>
          <a:noFill/>
        </p:spPr>
        <p:txBody>
          <a:bodyPr wrap="square">
            <a:spAutoFit/>
          </a:bodyPr>
          <a:lstStyle/>
          <a:p>
            <a:pPr algn="just">
              <a:buNone/>
            </a:pPr>
            <a:r>
              <a:rPr lang="fr-FR" sz="2200" dirty="0">
                <a:latin typeface="Arial Rounded MT Bold" panose="020F0704030504030204" pitchFamily="34" charset="0"/>
              </a:rPr>
              <a:t>Produire des e-fuels localement, dans une région à faible potentiel renouvelable comme la Belgique, peut sembler peu pertinent.</a:t>
            </a:r>
          </a:p>
        </p:txBody>
      </p:sp>
      <p:sp>
        <p:nvSpPr>
          <p:cNvPr id="18" name="ZoneTexte 17">
            <a:extLst>
              <a:ext uri="{FF2B5EF4-FFF2-40B4-BE49-F238E27FC236}">
                <a16:creationId xmlns:a16="http://schemas.microsoft.com/office/drawing/2014/main" id="{B4A0C63B-E2AF-CE21-C6D1-18B4C46CD41A}"/>
              </a:ext>
            </a:extLst>
          </p:cNvPr>
          <p:cNvSpPr txBox="1"/>
          <p:nvPr/>
        </p:nvSpPr>
        <p:spPr>
          <a:xfrm>
            <a:off x="7108964" y="4954780"/>
            <a:ext cx="4070979" cy="461665"/>
          </a:xfrm>
          <a:prstGeom prst="rect">
            <a:avLst/>
          </a:prstGeom>
          <a:noFill/>
        </p:spPr>
        <p:txBody>
          <a:bodyPr wrap="square">
            <a:spAutoFit/>
          </a:bodyPr>
          <a:lstStyle/>
          <a:p>
            <a:pPr algn="just"/>
            <a:r>
              <a:rPr lang="fr-FR" sz="1200" i="1" dirty="0"/>
              <a:t>Carte du nombre d’heures de production équivalente pleine puissance pour le potentiel éolien en Europe</a:t>
            </a:r>
            <a:r>
              <a:rPr lang="fr-FR" sz="1200" baseline="30000" dirty="0"/>
              <a:t>[1]</a:t>
            </a:r>
            <a:r>
              <a:rPr lang="fr-FR" sz="1200" i="1" dirty="0"/>
              <a:t>.</a:t>
            </a:r>
            <a:endParaRPr lang="en-GB" sz="1200" baseline="30000" dirty="0"/>
          </a:p>
        </p:txBody>
      </p:sp>
      <p:grpSp>
        <p:nvGrpSpPr>
          <p:cNvPr id="23" name="Groupe 22">
            <a:extLst>
              <a:ext uri="{FF2B5EF4-FFF2-40B4-BE49-F238E27FC236}">
                <a16:creationId xmlns:a16="http://schemas.microsoft.com/office/drawing/2014/main" id="{5E63C198-2D4C-4706-2FBB-477E638BFB45}"/>
              </a:ext>
            </a:extLst>
          </p:cNvPr>
          <p:cNvGrpSpPr/>
          <p:nvPr/>
        </p:nvGrpSpPr>
        <p:grpSpPr>
          <a:xfrm>
            <a:off x="7169014" y="2204331"/>
            <a:ext cx="4002462" cy="2703207"/>
            <a:chOff x="5533695" y="2229157"/>
            <a:chExt cx="5401005" cy="3647768"/>
          </a:xfrm>
        </p:grpSpPr>
        <p:pic>
          <p:nvPicPr>
            <p:cNvPr id="4100" name="Picture 4">
              <a:extLst>
                <a:ext uri="{FF2B5EF4-FFF2-40B4-BE49-F238E27FC236}">
                  <a16:creationId xmlns:a16="http://schemas.microsoft.com/office/drawing/2014/main" id="{BB32BAC9-66E0-B3E7-7CCB-F2FC5194D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57" t="1501" r="-108" b="18463"/>
            <a:stretch/>
          </p:blipFill>
          <p:spPr bwMode="auto">
            <a:xfrm>
              <a:off x="9140214" y="2336039"/>
              <a:ext cx="1659644" cy="27904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D58172C-0A03-10C6-51C5-802F57464E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4" t="31168" r="47281"/>
            <a:stretch/>
          </p:blipFill>
          <p:spPr bwMode="auto">
            <a:xfrm>
              <a:off x="5631350" y="2453610"/>
              <a:ext cx="3437439" cy="33655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 coins arrondis 21">
              <a:extLst>
                <a:ext uri="{FF2B5EF4-FFF2-40B4-BE49-F238E27FC236}">
                  <a16:creationId xmlns:a16="http://schemas.microsoft.com/office/drawing/2014/main" id="{B4029198-8BD5-2F6D-8F4B-D4FE2DA665E5}"/>
                </a:ext>
              </a:extLst>
            </p:cNvPr>
            <p:cNvSpPr/>
            <p:nvPr/>
          </p:nvSpPr>
          <p:spPr>
            <a:xfrm>
              <a:off x="5533695" y="2229157"/>
              <a:ext cx="5401005" cy="3647768"/>
            </a:xfrm>
            <a:prstGeom prst="roundRect">
              <a:avLst>
                <a:gd name="adj" fmla="val 51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ZoneTexte 25">
            <a:extLst>
              <a:ext uri="{FF2B5EF4-FFF2-40B4-BE49-F238E27FC236}">
                <a16:creationId xmlns:a16="http://schemas.microsoft.com/office/drawing/2014/main" id="{9AE8A89A-0171-9121-E004-99C3D34AC658}"/>
              </a:ext>
            </a:extLst>
          </p:cNvPr>
          <p:cNvSpPr txBox="1"/>
          <p:nvPr/>
        </p:nvSpPr>
        <p:spPr>
          <a:xfrm>
            <a:off x="866414" y="2153586"/>
            <a:ext cx="5849976" cy="2739211"/>
          </a:xfrm>
          <a:prstGeom prst="rect">
            <a:avLst/>
          </a:prstGeom>
          <a:noFill/>
        </p:spPr>
        <p:txBody>
          <a:bodyPr wrap="square">
            <a:spAutoFit/>
          </a:bodyPr>
          <a:lstStyle/>
          <a:p>
            <a:pPr algn="just"/>
            <a:r>
              <a:rPr lang="fr-FR" sz="2000" dirty="0"/>
              <a:t>La production d’e-fuels demande beaucoup d’énergie. Or en Belgique, l’ensoleillement est modéré et les régimes de vent sont généralement faibles, surtout pour l’éolien terrestre.</a:t>
            </a:r>
          </a:p>
          <a:p>
            <a:pPr algn="just"/>
            <a:endParaRPr lang="fr-FR" sz="1000" dirty="0"/>
          </a:p>
          <a:p>
            <a:pPr algn="just"/>
            <a:r>
              <a:rPr lang="fr-FR" sz="2000" dirty="0"/>
              <a:t>Dans ces conditions, le coût d’approvisionnement en énergie renouvelable peut rapidement devenir important. De plus, le territoire belge a peu d’espace disponible pour capturer cette énergie.</a:t>
            </a:r>
          </a:p>
        </p:txBody>
      </p:sp>
      <p:sp>
        <p:nvSpPr>
          <p:cNvPr id="5" name="ZoneTexte 4">
            <a:extLst>
              <a:ext uri="{FF2B5EF4-FFF2-40B4-BE49-F238E27FC236}">
                <a16:creationId xmlns:a16="http://schemas.microsoft.com/office/drawing/2014/main" id="{F76CD6FE-8731-8407-FEC7-AE959D04E836}"/>
              </a:ext>
            </a:extLst>
          </p:cNvPr>
          <p:cNvSpPr txBox="1"/>
          <p:nvPr/>
        </p:nvSpPr>
        <p:spPr>
          <a:xfrm>
            <a:off x="43313" y="6504683"/>
            <a:ext cx="7521575" cy="246221"/>
          </a:xfrm>
          <a:prstGeom prst="rect">
            <a:avLst/>
          </a:prstGeom>
          <a:noFill/>
        </p:spPr>
        <p:txBody>
          <a:bodyPr wrap="square">
            <a:spAutoFit/>
          </a:bodyPr>
          <a:lstStyle/>
          <a:p>
            <a:r>
              <a:rPr lang="en-US" sz="1000" dirty="0">
                <a:effectLst/>
                <a:latin typeface="Segoe UI" panose="020B0502040204020203" pitchFamily="34" charset="0"/>
              </a:rPr>
              <a:t>[1] </a:t>
            </a:r>
            <a:r>
              <a:rPr lang="en-US" sz="1000" dirty="0">
                <a:effectLst/>
                <a:latin typeface="Segoe UI" panose="020B0502040204020203" pitchFamily="34" charset="0"/>
                <a:hlinkClick r:id="rId3"/>
              </a:rPr>
              <a:t>Smith, A. Z. (</a:t>
            </a:r>
            <a:r>
              <a:rPr lang="en-US" sz="1000" dirty="0">
                <a:latin typeface="Segoe UI" panose="020B0502040204020203" pitchFamily="34" charset="0"/>
                <a:hlinkClick r:id="rId3"/>
              </a:rPr>
              <a:t>2015, 22 Juin</a:t>
            </a:r>
            <a:r>
              <a:rPr lang="en-US" sz="1000" dirty="0">
                <a:effectLst/>
                <a:latin typeface="Segoe UI" panose="020B0502040204020203" pitchFamily="34" charset="0"/>
                <a:hlinkClick r:id="rId3"/>
              </a:rPr>
              <a:t>). </a:t>
            </a:r>
            <a:r>
              <a:rPr lang="en-US" sz="1000" i="1" dirty="0">
                <a:effectLst/>
                <a:latin typeface="Segoe UI" panose="020B0502040204020203" pitchFamily="34" charset="0"/>
                <a:hlinkClick r:id="rId3"/>
              </a:rPr>
              <a:t>Why onshore wind isn’t as cheap as it should be in the UK.</a:t>
            </a:r>
            <a:r>
              <a:rPr lang="en-US" sz="1000" dirty="0">
                <a:effectLst/>
                <a:latin typeface="Segoe UI" panose="020B0502040204020203" pitchFamily="34" charset="0"/>
                <a:hlinkClick r:id="rId3"/>
              </a:rPr>
              <a:t> The Conversation.</a:t>
            </a:r>
            <a:endParaRPr lang="en-GB" sz="1000" dirty="0"/>
          </a:p>
        </p:txBody>
      </p:sp>
      <p:sp>
        <p:nvSpPr>
          <p:cNvPr id="6" name="Rectangle : coins arrondis 5">
            <a:extLst>
              <a:ext uri="{FF2B5EF4-FFF2-40B4-BE49-F238E27FC236}">
                <a16:creationId xmlns:a16="http://schemas.microsoft.com/office/drawing/2014/main" id="{ED3BEF0A-57AB-A866-BA3A-8BC29185E381}"/>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5EBF7FD1-7EDF-E0DB-124E-500929C7178E}"/>
              </a:ext>
            </a:extLst>
          </p:cNvPr>
          <p:cNvSpPr/>
          <p:nvPr/>
        </p:nvSpPr>
        <p:spPr>
          <a:xfrm flipV="1">
            <a:off x="7169014" y="2204331"/>
            <a:ext cx="4002462" cy="2688466"/>
          </a:xfrm>
          <a:prstGeom prst="roundRect">
            <a:avLst>
              <a:gd name="adj" fmla="val 5228"/>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space réservé du numéro de diapositive 3">
            <a:extLst>
              <a:ext uri="{FF2B5EF4-FFF2-40B4-BE49-F238E27FC236}">
                <a16:creationId xmlns:a16="http://schemas.microsoft.com/office/drawing/2014/main" id="{0DE5B8A4-C983-6C50-76FA-66283DD7E94A}"/>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30</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47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6809-E8B0-FE72-2713-0DF3343D5A79}"/>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49CF72D8-D0A8-3930-9729-733EDE01D27E}"/>
              </a:ext>
            </a:extLst>
          </p:cNvPr>
          <p:cNvSpPr>
            <a:spLocks noChangeArrowheads="1"/>
          </p:cNvSpPr>
          <p:nvPr/>
        </p:nvSpPr>
        <p:spPr bwMode="auto">
          <a:xfrm>
            <a:off x="1810064" y="650196"/>
            <a:ext cx="85591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2000" dirty="0">
                <a:latin typeface="+mj-lt"/>
              </a:rPr>
              <a:t>Il est illusoire de penser que ce schéma de base pour la production d’e-fuels puisse se développer en Belgique.  </a:t>
            </a:r>
            <a:endParaRPr lang="fr-FR" sz="2000" dirty="0">
              <a:latin typeface="+mj-lt"/>
              <a:cs typeface="Arial"/>
            </a:endParaRPr>
          </a:p>
        </p:txBody>
      </p:sp>
      <p:sp>
        <p:nvSpPr>
          <p:cNvPr id="7" name="ZoneTexte 6">
            <a:extLst>
              <a:ext uri="{FF2B5EF4-FFF2-40B4-BE49-F238E27FC236}">
                <a16:creationId xmlns:a16="http://schemas.microsoft.com/office/drawing/2014/main" id="{46F0F0B4-3A11-B12F-6DF0-4B0A7B2A750D}"/>
              </a:ext>
            </a:extLst>
          </p:cNvPr>
          <p:cNvSpPr txBox="1"/>
          <p:nvPr/>
        </p:nvSpPr>
        <p:spPr>
          <a:xfrm>
            <a:off x="1810064" y="5439521"/>
            <a:ext cx="8559185" cy="769441"/>
          </a:xfrm>
          <a:prstGeom prst="rect">
            <a:avLst/>
          </a:prstGeom>
          <a:noFill/>
        </p:spPr>
        <p:txBody>
          <a:bodyPr wrap="square">
            <a:spAutoFit/>
          </a:bodyPr>
          <a:lstStyle/>
          <a:p>
            <a:pPr algn="just"/>
            <a:r>
              <a:rPr lang="fr-FR" sz="2200" dirty="0">
                <a:latin typeface="Arial Rounded MT Bold" panose="020F0704030504030204" pitchFamily="34" charset="0"/>
                <a:cs typeface="Arial"/>
              </a:rPr>
              <a:t>Mais une alternative se dessine :</a:t>
            </a:r>
          </a:p>
          <a:p>
            <a:pPr algn="just"/>
            <a:r>
              <a:rPr lang="fr-FR" sz="2200" dirty="0">
                <a:latin typeface="Arial Rounded MT Bold" panose="020F0704030504030204" pitchFamily="34" charset="0"/>
                <a:cs typeface="Arial"/>
              </a:rPr>
              <a:t>la production intégrée d'e-fuels en valorisant des co-produits.</a:t>
            </a:r>
          </a:p>
        </p:txBody>
      </p:sp>
      <p:grpSp>
        <p:nvGrpSpPr>
          <p:cNvPr id="12" name="Groupe 11">
            <a:extLst>
              <a:ext uri="{FF2B5EF4-FFF2-40B4-BE49-F238E27FC236}">
                <a16:creationId xmlns:a16="http://schemas.microsoft.com/office/drawing/2014/main" id="{17712DBA-E867-660A-F94B-F6A5D6271E56}"/>
              </a:ext>
            </a:extLst>
          </p:cNvPr>
          <p:cNvGrpSpPr/>
          <p:nvPr/>
        </p:nvGrpSpPr>
        <p:grpSpPr>
          <a:xfrm>
            <a:off x="1991991" y="1702597"/>
            <a:ext cx="8195333" cy="3496349"/>
            <a:chOff x="2266699" y="1847094"/>
            <a:chExt cx="7788162" cy="3362552"/>
          </a:xfrm>
        </p:grpSpPr>
        <p:sp>
          <p:nvSpPr>
            <p:cNvPr id="5" name="Rectangle : coins arrondis 4">
              <a:extLst>
                <a:ext uri="{FF2B5EF4-FFF2-40B4-BE49-F238E27FC236}">
                  <a16:creationId xmlns:a16="http://schemas.microsoft.com/office/drawing/2014/main" id="{15CBD66A-713F-362F-5A2D-9BB0B96A0699}"/>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ZoneTexte 8">
              <a:extLst>
                <a:ext uri="{FF2B5EF4-FFF2-40B4-BE49-F238E27FC236}">
                  <a16:creationId xmlns:a16="http://schemas.microsoft.com/office/drawing/2014/main" id="{618BC96A-8F67-D326-9351-C1A559801CE0}"/>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pic>
          <p:nvPicPr>
            <p:cNvPr id="10" name="Image 9" descr="Une image contenant texte, capture d’écran, Police, dessin humoristique&#10;&#10;Le contenu généré par l’IA peut être incorrect.">
              <a:extLst>
                <a:ext uri="{FF2B5EF4-FFF2-40B4-BE49-F238E27FC236}">
                  <a16:creationId xmlns:a16="http://schemas.microsoft.com/office/drawing/2014/main" id="{514093C3-FE3B-AEAC-02B2-32F9932519DE}"/>
                </a:ext>
              </a:extLst>
            </p:cNvPr>
            <p:cNvPicPr>
              <a:picLocks noChangeAspect="1"/>
            </p:cNvPicPr>
            <p:nvPr/>
          </p:nvPicPr>
          <p:blipFill>
            <a:blip r:embed="rId2"/>
            <a:stretch>
              <a:fillRect/>
            </a:stretch>
          </p:blipFill>
          <p:spPr>
            <a:xfrm>
              <a:off x="2559843" y="2282339"/>
              <a:ext cx="7072314" cy="2211924"/>
            </a:xfrm>
            <a:prstGeom prst="rect">
              <a:avLst/>
            </a:prstGeom>
          </p:spPr>
        </p:pic>
      </p:grpSp>
      <p:sp>
        <p:nvSpPr>
          <p:cNvPr id="8" name="Rectangle : coins arrondis 7">
            <a:extLst>
              <a:ext uri="{FF2B5EF4-FFF2-40B4-BE49-F238E27FC236}">
                <a16:creationId xmlns:a16="http://schemas.microsoft.com/office/drawing/2014/main" id="{5C144E71-76EF-C0FF-7E1D-DDE5C91E39C9}"/>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1DD05D87-0518-4ACC-4A43-3E851C78B18D}"/>
              </a:ext>
            </a:extLst>
          </p:cNvPr>
          <p:cNvSpPr/>
          <p:nvPr/>
        </p:nvSpPr>
        <p:spPr>
          <a:xfrm flipV="1">
            <a:off x="1991992" y="1702596"/>
            <a:ext cx="8208018" cy="3130933"/>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space réservé du numéro de diapositive 3">
            <a:extLst>
              <a:ext uri="{FF2B5EF4-FFF2-40B4-BE49-F238E27FC236}">
                <a16:creationId xmlns:a16="http://schemas.microsoft.com/office/drawing/2014/main" id="{7FB1B0AF-A906-7FB5-7251-5F0A4F54802E}"/>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31</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FCE64-15F6-B073-BEA9-AA3803B7C37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5054DCC-AD49-AD35-EC37-5BE6E0C7C672}"/>
              </a:ext>
            </a:extLst>
          </p:cNvPr>
          <p:cNvSpPr>
            <a:spLocks noChangeArrowheads="1"/>
          </p:cNvSpPr>
          <p:nvPr/>
        </p:nvSpPr>
        <p:spPr bwMode="auto">
          <a:xfrm>
            <a:off x="969803" y="426800"/>
            <a:ext cx="102397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2000" dirty="0">
                <a:ea typeface="+mn-lt"/>
                <a:cs typeface="+mn-lt"/>
              </a:rPr>
              <a:t>Pour réduire les besoins en énergie et en matières premières, la production intégrée vise à  réutiliser des co-produits industriels actuellement peu valorisés, comme les gaz riches en CO</a:t>
            </a:r>
            <a:r>
              <a:rPr lang="fr-FR" sz="2000" baseline="-25000" dirty="0">
                <a:ea typeface="+mn-lt"/>
                <a:cs typeface="+mn-lt"/>
              </a:rPr>
              <a:t>2</a:t>
            </a:r>
            <a:r>
              <a:rPr lang="fr-FR" sz="2000" dirty="0">
                <a:ea typeface="+mn-lt"/>
                <a:cs typeface="+mn-lt"/>
              </a:rPr>
              <a:t> issus d’industries difficiles à décarboner.</a:t>
            </a:r>
            <a:endParaRPr lang="fr-FR" sz="2000" dirty="0">
              <a:cs typeface="Arial" panose="020B0604020202020204"/>
            </a:endParaRPr>
          </a:p>
        </p:txBody>
      </p:sp>
      <p:sp>
        <p:nvSpPr>
          <p:cNvPr id="7" name="ZoneTexte 6">
            <a:extLst>
              <a:ext uri="{FF2B5EF4-FFF2-40B4-BE49-F238E27FC236}">
                <a16:creationId xmlns:a16="http://schemas.microsoft.com/office/drawing/2014/main" id="{5BC82712-C815-B701-693B-303D7962B9C4}"/>
              </a:ext>
            </a:extLst>
          </p:cNvPr>
          <p:cNvSpPr txBox="1"/>
          <p:nvPr/>
        </p:nvSpPr>
        <p:spPr>
          <a:xfrm>
            <a:off x="887097" y="5379063"/>
            <a:ext cx="10417804" cy="1015663"/>
          </a:xfrm>
          <a:prstGeom prst="rect">
            <a:avLst/>
          </a:prstGeom>
          <a:noFill/>
        </p:spPr>
        <p:txBody>
          <a:bodyPr wrap="square" lIns="91440" tIns="45720" rIns="91440" bIns="45720" anchor="t">
            <a:spAutoFit/>
          </a:bodyPr>
          <a:lstStyle/>
          <a:p>
            <a:pPr algn="just"/>
            <a:r>
              <a:rPr lang="fr-FR" sz="2000" dirty="0">
                <a:ea typeface="+mn-lt"/>
                <a:cs typeface="+mn-lt"/>
              </a:rPr>
              <a:t>Ces industries peuvent être équipées de systèmes de capture de CO</a:t>
            </a:r>
            <a:r>
              <a:rPr lang="fr-FR" sz="2000" baseline="-25000" dirty="0">
                <a:ea typeface="+mn-lt"/>
                <a:cs typeface="+mn-lt"/>
              </a:rPr>
              <a:t>2</a:t>
            </a:r>
            <a:r>
              <a:rPr lang="fr-FR" sz="2000" dirty="0">
                <a:ea typeface="+mn-lt"/>
                <a:cs typeface="+mn-lt"/>
              </a:rPr>
              <a:t> en sortie de combustion (PCCC), </a:t>
            </a:r>
            <a:r>
              <a:rPr lang="fr-FR" sz="2000" dirty="0"/>
              <a:t>ce qui en fait une source de carbone bien moins énergivore que la capture directe dans l’air (DAC). </a:t>
            </a:r>
            <a:r>
              <a:rPr lang="fr-FR" sz="2000" dirty="0">
                <a:cs typeface="Arial" panose="020B0604020202020204"/>
              </a:rPr>
              <a:t>Cela permet d'avoir un</a:t>
            </a:r>
            <a:r>
              <a:rPr lang="fr-FR" sz="2000" b="1" dirty="0">
                <a:solidFill>
                  <a:srgbClr val="009600"/>
                </a:solidFill>
                <a:cs typeface="Arial" panose="020B0604020202020204"/>
              </a:rPr>
              <a:t> meilleur rendement</a:t>
            </a:r>
            <a:r>
              <a:rPr lang="fr-FR" sz="2000" dirty="0">
                <a:cs typeface="Arial" panose="020B0604020202020204"/>
              </a:rPr>
              <a:t>.</a:t>
            </a:r>
          </a:p>
        </p:txBody>
      </p:sp>
      <p:grpSp>
        <p:nvGrpSpPr>
          <p:cNvPr id="10" name="Groupe 9">
            <a:extLst>
              <a:ext uri="{FF2B5EF4-FFF2-40B4-BE49-F238E27FC236}">
                <a16:creationId xmlns:a16="http://schemas.microsoft.com/office/drawing/2014/main" id="{53DC82DF-F3D9-F3ED-2302-33C27EF59C18}"/>
              </a:ext>
            </a:extLst>
          </p:cNvPr>
          <p:cNvGrpSpPr/>
          <p:nvPr/>
        </p:nvGrpSpPr>
        <p:grpSpPr>
          <a:xfrm>
            <a:off x="1991991" y="1702597"/>
            <a:ext cx="8195333" cy="3496349"/>
            <a:chOff x="2266699" y="1847094"/>
            <a:chExt cx="7788162" cy="3362552"/>
          </a:xfrm>
        </p:grpSpPr>
        <p:sp>
          <p:nvSpPr>
            <p:cNvPr id="11" name="Rectangle : coins arrondis 10">
              <a:extLst>
                <a:ext uri="{FF2B5EF4-FFF2-40B4-BE49-F238E27FC236}">
                  <a16:creationId xmlns:a16="http://schemas.microsoft.com/office/drawing/2014/main" id="{3BAF9E2D-9603-5C5B-5268-E34EED4BC2D4}"/>
                </a:ext>
              </a:extLst>
            </p:cNvPr>
            <p:cNvSpPr/>
            <p:nvPr/>
          </p:nvSpPr>
          <p:spPr>
            <a:xfrm>
              <a:off x="2266699" y="1847094"/>
              <a:ext cx="7788162" cy="3011120"/>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a:extLst>
                <a:ext uri="{FF2B5EF4-FFF2-40B4-BE49-F238E27FC236}">
                  <a16:creationId xmlns:a16="http://schemas.microsoft.com/office/drawing/2014/main" id="{7DB3D6A7-004D-EE65-9F3C-02359847AD44}"/>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pic>
        <p:nvPicPr>
          <p:cNvPr id="8" name="Image 7" descr="Une image contenant texte, capture d’écran, dessin humoristique, Police&#10;&#10;Le contenu généré par l’IA peut être incorrect.">
            <a:extLst>
              <a:ext uri="{FF2B5EF4-FFF2-40B4-BE49-F238E27FC236}">
                <a16:creationId xmlns:a16="http://schemas.microsoft.com/office/drawing/2014/main" id="{53CC0CC7-8293-2E28-5A7C-4B7C7D787387}"/>
              </a:ext>
            </a:extLst>
          </p:cNvPr>
          <p:cNvPicPr>
            <a:picLocks noChangeAspect="1"/>
          </p:cNvPicPr>
          <p:nvPr/>
        </p:nvPicPr>
        <p:blipFill>
          <a:blip r:embed="rId3"/>
          <a:stretch>
            <a:fillRect/>
          </a:stretch>
        </p:blipFill>
        <p:spPr>
          <a:xfrm>
            <a:off x="2405529" y="2001853"/>
            <a:ext cx="7373471" cy="2377325"/>
          </a:xfrm>
          <a:prstGeom prst="rect">
            <a:avLst/>
          </a:prstGeom>
        </p:spPr>
      </p:pic>
      <p:sp>
        <p:nvSpPr>
          <p:cNvPr id="5" name="Rectangle : coins arrondis 4">
            <a:extLst>
              <a:ext uri="{FF2B5EF4-FFF2-40B4-BE49-F238E27FC236}">
                <a16:creationId xmlns:a16="http://schemas.microsoft.com/office/drawing/2014/main" id="{2D8034A4-EF2F-138B-14E6-DFB5B2DA041D}"/>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03BFD889-D930-0206-82A8-1A3036C1082C}"/>
              </a:ext>
            </a:extLst>
          </p:cNvPr>
          <p:cNvSpPr/>
          <p:nvPr/>
        </p:nvSpPr>
        <p:spPr>
          <a:xfrm flipV="1">
            <a:off x="1991992" y="1702596"/>
            <a:ext cx="8208018" cy="3130933"/>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space réservé du numéro de diapositive 3">
            <a:extLst>
              <a:ext uri="{FF2B5EF4-FFF2-40B4-BE49-F238E27FC236}">
                <a16:creationId xmlns:a16="http://schemas.microsoft.com/office/drawing/2014/main" id="{15562717-901E-0103-0EA6-F39549EC6FE9}"/>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32</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85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99B3-E190-A636-7D4D-49AA5B8B208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58716EF8-8B3F-07FB-ABEE-A0A2AF447D6D}"/>
              </a:ext>
            </a:extLst>
          </p:cNvPr>
          <p:cNvSpPr txBox="1"/>
          <p:nvPr/>
        </p:nvSpPr>
        <p:spPr>
          <a:xfrm>
            <a:off x="880674" y="823538"/>
            <a:ext cx="10430651" cy="1015663"/>
          </a:xfrm>
          <a:prstGeom prst="rect">
            <a:avLst/>
          </a:prstGeom>
          <a:noFill/>
        </p:spPr>
        <p:txBody>
          <a:bodyPr wrap="square" lIns="91440" tIns="45720" rIns="91440" bIns="45720" anchor="t">
            <a:spAutoFit/>
          </a:bodyPr>
          <a:lstStyle/>
          <a:p>
            <a:pPr algn="just">
              <a:buNone/>
            </a:pPr>
            <a:r>
              <a:rPr lang="fr-FR" sz="2000" dirty="0"/>
              <a:t>Les co-produits issus de la production d’e-fuels peuvent également être valorisés. C’est le cas de l’oxygène généré lors de l’électrolyse qui peut être revendu sur les marchés locaux. Cela contribue à réduire le coût de production.</a:t>
            </a:r>
          </a:p>
        </p:txBody>
      </p:sp>
      <p:pic>
        <p:nvPicPr>
          <p:cNvPr id="9" name="Image 8" descr="Une image contenant texte, capture d’écran, Graphique, Police&#10;&#10;Le contenu généré par l’IA peut être incorrect.">
            <a:extLst>
              <a:ext uri="{FF2B5EF4-FFF2-40B4-BE49-F238E27FC236}">
                <a16:creationId xmlns:a16="http://schemas.microsoft.com/office/drawing/2014/main" id="{7D38852C-ACA6-710E-5F50-2AF6FFA365B3}"/>
              </a:ext>
            </a:extLst>
          </p:cNvPr>
          <p:cNvPicPr>
            <a:picLocks noChangeAspect="1"/>
          </p:cNvPicPr>
          <p:nvPr/>
        </p:nvPicPr>
        <p:blipFill>
          <a:blip r:embed="rId3"/>
          <a:stretch>
            <a:fillRect/>
          </a:stretch>
        </p:blipFill>
        <p:spPr>
          <a:xfrm>
            <a:off x="2526633" y="2546292"/>
            <a:ext cx="7126048" cy="2667029"/>
          </a:xfrm>
          <a:prstGeom prst="rect">
            <a:avLst/>
          </a:prstGeom>
        </p:spPr>
      </p:pic>
      <p:grpSp>
        <p:nvGrpSpPr>
          <p:cNvPr id="11" name="Groupe 10">
            <a:extLst>
              <a:ext uri="{FF2B5EF4-FFF2-40B4-BE49-F238E27FC236}">
                <a16:creationId xmlns:a16="http://schemas.microsoft.com/office/drawing/2014/main" id="{E5D45B3F-D78D-37E4-BDED-7C86A335D3CC}"/>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3F1D73A9-4D24-2663-079E-72B3D6F188C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0B93BB19-9121-3A72-2BBF-90255139F224}"/>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
        <p:nvSpPr>
          <p:cNvPr id="5" name="Rectangle : coins arrondis 4">
            <a:extLst>
              <a:ext uri="{FF2B5EF4-FFF2-40B4-BE49-F238E27FC236}">
                <a16:creationId xmlns:a16="http://schemas.microsoft.com/office/drawing/2014/main" id="{0418EBDA-365F-3DFF-0FB0-D75E385D9285}"/>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00DF0CC7-9144-A032-5FE9-D5357249589D}"/>
              </a:ext>
            </a:extLst>
          </p:cNvPr>
          <p:cNvSpPr/>
          <p:nvPr/>
        </p:nvSpPr>
        <p:spPr>
          <a:xfrm flipV="1">
            <a:off x="1991992" y="2146432"/>
            <a:ext cx="8208018" cy="3466746"/>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space réservé du numéro de diapositive 3">
            <a:extLst>
              <a:ext uri="{FF2B5EF4-FFF2-40B4-BE49-F238E27FC236}">
                <a16:creationId xmlns:a16="http://schemas.microsoft.com/office/drawing/2014/main" id="{AB6CAFDB-731A-D872-A5B7-2C2BA9001490}"/>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33</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52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FAD7B-5D32-6B5A-84B3-3A6BC680467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EE77BEA2-41A5-454F-4F39-8E798B8707A6}"/>
              </a:ext>
            </a:extLst>
          </p:cNvPr>
          <p:cNvSpPr txBox="1"/>
          <p:nvPr/>
        </p:nvSpPr>
        <p:spPr>
          <a:xfrm>
            <a:off x="899967" y="1001145"/>
            <a:ext cx="10379379" cy="707886"/>
          </a:xfrm>
          <a:prstGeom prst="rect">
            <a:avLst/>
          </a:prstGeom>
          <a:noFill/>
        </p:spPr>
        <p:txBody>
          <a:bodyPr wrap="square" lIns="91440" tIns="45720" rIns="91440" bIns="45720" anchor="t">
            <a:spAutoFit/>
          </a:bodyPr>
          <a:lstStyle/>
          <a:p>
            <a:pPr algn="just"/>
            <a:r>
              <a:rPr lang="fr-FR" sz="2000" dirty="0"/>
              <a:t>De plus, la production locale d’e-fuels décarbonés peut ouvrir l’accès à des quotas d’émission de CO</a:t>
            </a:r>
            <a:r>
              <a:rPr lang="fr-FR" sz="2000" baseline="-25000" dirty="0"/>
              <a:t>2</a:t>
            </a:r>
            <a:r>
              <a:rPr lang="fr-FR" sz="2000" dirty="0"/>
              <a:t>, ce qui renforce l’intérêt économique du procédé.</a:t>
            </a:r>
            <a:endParaRPr lang="fr-FR" sz="2000" dirty="0">
              <a:cs typeface="Arial"/>
            </a:endParaRPr>
          </a:p>
        </p:txBody>
      </p:sp>
      <p:pic>
        <p:nvPicPr>
          <p:cNvPr id="10" name="Image 9" descr="Une image contenant texte, capture d’écran, Police, Graphique&#10;&#10;Le contenu généré par l’IA peut être incorrect.">
            <a:extLst>
              <a:ext uri="{FF2B5EF4-FFF2-40B4-BE49-F238E27FC236}">
                <a16:creationId xmlns:a16="http://schemas.microsoft.com/office/drawing/2014/main" id="{274C92D8-011B-8087-31AA-144073D65933}"/>
              </a:ext>
            </a:extLst>
          </p:cNvPr>
          <p:cNvPicPr>
            <a:picLocks noChangeAspect="1"/>
          </p:cNvPicPr>
          <p:nvPr/>
        </p:nvPicPr>
        <p:blipFill>
          <a:blip r:embed="rId3"/>
          <a:stretch>
            <a:fillRect/>
          </a:stretch>
        </p:blipFill>
        <p:spPr>
          <a:xfrm>
            <a:off x="2777726" y="2332604"/>
            <a:ext cx="6636548" cy="3151521"/>
          </a:xfrm>
          <a:prstGeom prst="rect">
            <a:avLst/>
          </a:prstGeom>
        </p:spPr>
      </p:pic>
      <p:grpSp>
        <p:nvGrpSpPr>
          <p:cNvPr id="16" name="Groupe 15">
            <a:extLst>
              <a:ext uri="{FF2B5EF4-FFF2-40B4-BE49-F238E27FC236}">
                <a16:creationId xmlns:a16="http://schemas.microsoft.com/office/drawing/2014/main" id="{7A4E0F6B-A88F-2CA7-6B24-E74EDB8B56A9}"/>
              </a:ext>
            </a:extLst>
          </p:cNvPr>
          <p:cNvGrpSpPr/>
          <p:nvPr/>
        </p:nvGrpSpPr>
        <p:grpSpPr>
          <a:xfrm>
            <a:off x="1991991" y="2146434"/>
            <a:ext cx="8195333" cy="3832161"/>
            <a:chOff x="2266699" y="1524133"/>
            <a:chExt cx="7788162" cy="3685513"/>
          </a:xfrm>
        </p:grpSpPr>
        <p:sp>
          <p:nvSpPr>
            <p:cNvPr id="17" name="Rectangle : coins arrondis 16">
              <a:extLst>
                <a:ext uri="{FF2B5EF4-FFF2-40B4-BE49-F238E27FC236}">
                  <a16:creationId xmlns:a16="http://schemas.microsoft.com/office/drawing/2014/main" id="{B9208776-535B-9996-7330-12505DC4ACA5}"/>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A427352F-F436-84AD-961D-809406B3C1EE}"/>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
        <p:nvSpPr>
          <p:cNvPr id="5" name="Rectangle : coins arrondis 4">
            <a:extLst>
              <a:ext uri="{FF2B5EF4-FFF2-40B4-BE49-F238E27FC236}">
                <a16:creationId xmlns:a16="http://schemas.microsoft.com/office/drawing/2014/main" id="{42F5AA05-D2B4-4EC5-F355-D22A9CB6BBD0}"/>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3EF2FFEE-9198-2406-5CE2-F959453D3AD7}"/>
              </a:ext>
            </a:extLst>
          </p:cNvPr>
          <p:cNvSpPr/>
          <p:nvPr/>
        </p:nvSpPr>
        <p:spPr>
          <a:xfrm flipV="1">
            <a:off x="1991992" y="2146432"/>
            <a:ext cx="8208018" cy="3466746"/>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space réservé du numéro de diapositive 3">
            <a:extLst>
              <a:ext uri="{FF2B5EF4-FFF2-40B4-BE49-F238E27FC236}">
                <a16:creationId xmlns:a16="http://schemas.microsoft.com/office/drawing/2014/main" id="{E39238D5-BB09-2148-57C7-44168DD58E74}"/>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34</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747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237F-FAD2-05FD-F752-80D56D0C73A1}"/>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B2E6C6B6-3E07-A856-6DA4-8B91519E0985}"/>
              </a:ext>
            </a:extLst>
          </p:cNvPr>
          <p:cNvSpPr>
            <a:spLocks noChangeArrowheads="1"/>
          </p:cNvSpPr>
          <p:nvPr/>
        </p:nvSpPr>
        <p:spPr bwMode="auto">
          <a:xfrm>
            <a:off x="935065" y="1022042"/>
            <a:ext cx="103091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fr-FR" sz="2000" dirty="0"/>
              <a:t>Enfin, la chaleur fatale générée lors des différentes étapes de conversion peut être récupérée et réutilisée dans un réseau de chaleur local.</a:t>
            </a:r>
            <a:endParaRPr lang="fr-FR" sz="2000" dirty="0">
              <a:cs typeface="Arial"/>
            </a:endParaRPr>
          </a:p>
        </p:txBody>
      </p:sp>
      <p:pic>
        <p:nvPicPr>
          <p:cNvPr id="9" name="Image 8" descr="Une image contenant texte, capture d’écran, diagramme, Police&#10;&#10;Le contenu généré par l’IA peut être incorrect.">
            <a:extLst>
              <a:ext uri="{FF2B5EF4-FFF2-40B4-BE49-F238E27FC236}">
                <a16:creationId xmlns:a16="http://schemas.microsoft.com/office/drawing/2014/main" id="{326455E5-73D3-647E-6139-7DD2AD6B9DC1}"/>
              </a:ext>
            </a:extLst>
          </p:cNvPr>
          <p:cNvPicPr>
            <a:picLocks noChangeAspect="1"/>
          </p:cNvPicPr>
          <p:nvPr/>
        </p:nvPicPr>
        <p:blipFill>
          <a:blip r:embed="rId3"/>
          <a:stretch>
            <a:fillRect/>
          </a:stretch>
        </p:blipFill>
        <p:spPr>
          <a:xfrm>
            <a:off x="2752434" y="2271561"/>
            <a:ext cx="6687131" cy="3203231"/>
          </a:xfrm>
          <a:prstGeom prst="rect">
            <a:avLst/>
          </a:prstGeom>
        </p:spPr>
      </p:pic>
      <p:grpSp>
        <p:nvGrpSpPr>
          <p:cNvPr id="11" name="Groupe 10">
            <a:extLst>
              <a:ext uri="{FF2B5EF4-FFF2-40B4-BE49-F238E27FC236}">
                <a16:creationId xmlns:a16="http://schemas.microsoft.com/office/drawing/2014/main" id="{1F2E1B94-A27F-A264-F89D-D821222F285A}"/>
              </a:ext>
            </a:extLst>
          </p:cNvPr>
          <p:cNvGrpSpPr/>
          <p:nvPr/>
        </p:nvGrpSpPr>
        <p:grpSpPr>
          <a:xfrm>
            <a:off x="1991991" y="2146434"/>
            <a:ext cx="8195333" cy="3832161"/>
            <a:chOff x="2266699" y="1524133"/>
            <a:chExt cx="7788162" cy="3685513"/>
          </a:xfrm>
        </p:grpSpPr>
        <p:sp>
          <p:nvSpPr>
            <p:cNvPr id="12" name="Rectangle : coins arrondis 11">
              <a:extLst>
                <a:ext uri="{FF2B5EF4-FFF2-40B4-BE49-F238E27FC236}">
                  <a16:creationId xmlns:a16="http://schemas.microsoft.com/office/drawing/2014/main" id="{20906760-FFAF-9D6C-5277-7FF1FA9100EC}"/>
                </a:ext>
              </a:extLst>
            </p:cNvPr>
            <p:cNvSpPr/>
            <p:nvPr/>
          </p:nvSpPr>
          <p:spPr>
            <a:xfrm>
              <a:off x="2266699" y="1524133"/>
              <a:ext cx="7788162" cy="3334082"/>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a:extLst>
                <a:ext uri="{FF2B5EF4-FFF2-40B4-BE49-F238E27FC236}">
                  <a16:creationId xmlns:a16="http://schemas.microsoft.com/office/drawing/2014/main" id="{CB1E35E3-D927-9E73-6E66-AB4E031B1698}"/>
                </a:ext>
              </a:extLst>
            </p:cNvPr>
            <p:cNvSpPr txBox="1"/>
            <p:nvPr/>
          </p:nvSpPr>
          <p:spPr>
            <a:xfrm>
              <a:off x="3064520" y="4932647"/>
              <a:ext cx="6192520" cy="276999"/>
            </a:xfrm>
            <a:prstGeom prst="rect">
              <a:avLst/>
            </a:prstGeom>
            <a:noFill/>
          </p:spPr>
          <p:txBody>
            <a:bodyPr wrap="square">
              <a:spAutoFit/>
            </a:bodyPr>
            <a:lstStyle/>
            <a:p>
              <a:pPr algn="ctr"/>
              <a:r>
                <a:rPr lang="fr-FR" sz="1200" i="1">
                  <a:latin typeface="+mj-lt"/>
                </a:rPr>
                <a:t>Production d’e-diesel, e-kérosène et e-naphta au moyen du procédé Fischer-</a:t>
              </a:r>
              <a:r>
                <a:rPr lang="fr-FR" sz="1200" i="1" err="1">
                  <a:latin typeface="+mj-lt"/>
                </a:rPr>
                <a:t>Tropsch</a:t>
              </a:r>
              <a:r>
                <a:rPr lang="fr-FR" sz="1200" i="1">
                  <a:latin typeface="+mj-lt"/>
                </a:rPr>
                <a:t>.</a:t>
              </a:r>
              <a:endParaRPr lang="en-GB" sz="1200" i="1"/>
            </a:p>
          </p:txBody>
        </p:sp>
      </p:grpSp>
      <p:sp>
        <p:nvSpPr>
          <p:cNvPr id="5" name="Rectangle : coins arrondis 4">
            <a:extLst>
              <a:ext uri="{FF2B5EF4-FFF2-40B4-BE49-F238E27FC236}">
                <a16:creationId xmlns:a16="http://schemas.microsoft.com/office/drawing/2014/main" id="{DBEBE666-169A-20F1-9375-30F1F63D48EB}"/>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210E710F-C4A9-E5CE-5D3A-D7A7D364A61F}"/>
              </a:ext>
            </a:extLst>
          </p:cNvPr>
          <p:cNvSpPr/>
          <p:nvPr/>
        </p:nvSpPr>
        <p:spPr>
          <a:xfrm flipV="1">
            <a:off x="1991992" y="2146432"/>
            <a:ext cx="8208018" cy="3466746"/>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space réservé du numéro de diapositive 3">
            <a:extLst>
              <a:ext uri="{FF2B5EF4-FFF2-40B4-BE49-F238E27FC236}">
                <a16:creationId xmlns:a16="http://schemas.microsoft.com/office/drawing/2014/main" id="{2F0541F1-0025-D00F-0A0E-6E6DCFFFEAF6}"/>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35</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480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83893-C98A-4AC7-780B-C70DC5456947}"/>
            </a:ext>
          </a:extLst>
        </p:cNvPr>
        <p:cNvGrpSpPr/>
        <p:nvPr/>
      </p:nvGrpSpPr>
      <p:grpSpPr>
        <a:xfrm>
          <a:off x="0" y="0"/>
          <a:ext cx="0" cy="0"/>
          <a:chOff x="0" y="0"/>
          <a:chExt cx="0" cy="0"/>
        </a:xfrm>
      </p:grpSpPr>
      <p:graphicFrame>
        <p:nvGraphicFramePr>
          <p:cNvPr id="12" name="Table 2">
            <a:extLst>
              <a:ext uri="{FF2B5EF4-FFF2-40B4-BE49-F238E27FC236}">
                <a16:creationId xmlns:a16="http://schemas.microsoft.com/office/drawing/2014/main" id="{F1526122-E013-AB2B-EF68-71EFB9E78107}"/>
              </a:ext>
            </a:extLst>
          </p:cNvPr>
          <p:cNvGraphicFramePr>
            <a:graphicFrameLocks noGrp="1"/>
          </p:cNvGraphicFramePr>
          <p:nvPr>
            <p:extLst>
              <p:ext uri="{D42A27DB-BD31-4B8C-83A1-F6EECF244321}">
                <p14:modId xmlns:p14="http://schemas.microsoft.com/office/powerpoint/2010/main" val="455557686"/>
              </p:ext>
            </p:extLst>
          </p:nvPr>
        </p:nvGraphicFramePr>
        <p:xfrm>
          <a:off x="1590748" y="2334365"/>
          <a:ext cx="9008740" cy="2843031"/>
        </p:xfrm>
        <a:graphic>
          <a:graphicData uri="http://schemas.openxmlformats.org/drawingml/2006/table">
            <a:tbl>
              <a:tblPr firstRow="1" bandRow="1">
                <a:tableStyleId>{5C22544A-7EE6-4342-B048-85BDC9FD1C3A}</a:tableStyleId>
              </a:tblPr>
              <a:tblGrid>
                <a:gridCol w="2727943">
                  <a:extLst>
                    <a:ext uri="{9D8B030D-6E8A-4147-A177-3AD203B41FA5}">
                      <a16:colId xmlns:a16="http://schemas.microsoft.com/office/drawing/2014/main" val="1589897193"/>
                    </a:ext>
                  </a:extLst>
                </a:gridCol>
                <a:gridCol w="1154357">
                  <a:extLst>
                    <a:ext uri="{9D8B030D-6E8A-4147-A177-3AD203B41FA5}">
                      <a16:colId xmlns:a16="http://schemas.microsoft.com/office/drawing/2014/main" val="1233221476"/>
                    </a:ext>
                  </a:extLst>
                </a:gridCol>
                <a:gridCol w="1245252">
                  <a:extLst>
                    <a:ext uri="{9D8B030D-6E8A-4147-A177-3AD203B41FA5}">
                      <a16:colId xmlns:a16="http://schemas.microsoft.com/office/drawing/2014/main" val="4207785480"/>
                    </a:ext>
                  </a:extLst>
                </a:gridCol>
                <a:gridCol w="1281610">
                  <a:extLst>
                    <a:ext uri="{9D8B030D-6E8A-4147-A177-3AD203B41FA5}">
                      <a16:colId xmlns:a16="http://schemas.microsoft.com/office/drawing/2014/main" val="2691309233"/>
                    </a:ext>
                  </a:extLst>
                </a:gridCol>
                <a:gridCol w="1272521">
                  <a:extLst>
                    <a:ext uri="{9D8B030D-6E8A-4147-A177-3AD203B41FA5}">
                      <a16:colId xmlns:a16="http://schemas.microsoft.com/office/drawing/2014/main" val="410525827"/>
                    </a:ext>
                  </a:extLst>
                </a:gridCol>
                <a:gridCol w="1327057">
                  <a:extLst>
                    <a:ext uri="{9D8B030D-6E8A-4147-A177-3AD203B41FA5}">
                      <a16:colId xmlns:a16="http://schemas.microsoft.com/office/drawing/2014/main" val="3106363198"/>
                    </a:ext>
                  </a:extLst>
                </a:gridCol>
              </a:tblGrid>
              <a:tr h="598049">
                <a:tc>
                  <a:txBody>
                    <a:bodyPr/>
                    <a:lstStyle/>
                    <a:p>
                      <a:pPr lvl="0" algn="r">
                        <a:buNone/>
                      </a:pPr>
                      <a:r>
                        <a:rPr lang="fr-FR" sz="1500">
                          <a:solidFill>
                            <a:schemeClr val="tx1"/>
                          </a:solidFill>
                          <a:latin typeface="+mj-lt"/>
                        </a:rPr>
                        <a:t>Scénario</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S1</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S2</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S3</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fr-FR" sz="1500">
                          <a:solidFill>
                            <a:schemeClr val="tx1"/>
                          </a:solidFill>
                          <a:latin typeface="+mj-lt"/>
                        </a:rPr>
                        <a:t>S4</a:t>
                      </a:r>
                    </a:p>
                  </a:txBody>
                  <a:tcPr marL="80476" marR="80476" marT="40237" marB="40237" anchor="ctr">
                    <a:lnL w="12700">
                      <a:solidFill>
                        <a:schemeClr val="tx1"/>
                      </a:solidFill>
                    </a:lnL>
                    <a:lnR w="12700">
                      <a:solidFill>
                        <a:schemeClr val="tx1"/>
                      </a:solidFill>
                    </a:lnR>
                    <a:lnT w="12700">
                      <a:solidFill>
                        <a:schemeClr val="bg1"/>
                      </a:solidFill>
                    </a:lnT>
                    <a:lnB w="12700">
                      <a:solidFill>
                        <a:schemeClr val="tx1"/>
                      </a:solidFill>
                    </a:lnB>
                    <a:lnTlToBr w="0">
                      <a:noFill/>
                    </a:lnTlToBr>
                    <a:lnBlToTr w="0">
                      <a:noFill/>
                    </a:lnBlToTr>
                    <a:solidFill>
                      <a:schemeClr val="bg1">
                        <a:lumMod val="95000"/>
                      </a:schemeClr>
                    </a:solidFill>
                  </a:tcPr>
                </a:tc>
                <a:tc>
                  <a:txBody>
                    <a:bodyPr/>
                    <a:lstStyle/>
                    <a:p>
                      <a:pPr lvl="0" algn="ctr">
                        <a:buNone/>
                      </a:pPr>
                      <a:r>
                        <a:rPr lang="fr-FR" sz="1500">
                          <a:solidFill>
                            <a:schemeClr val="tx1"/>
                          </a:solidFill>
                          <a:latin typeface="+mj-lt"/>
                        </a:rPr>
                        <a:t>S5</a:t>
                      </a:r>
                    </a:p>
                  </a:txBody>
                  <a:tcPr marL="80476" marR="80476" marT="40237" marB="40237" anchor="ctr">
                    <a:lnL w="12700">
                      <a:solidFill>
                        <a:schemeClr val="tx1"/>
                      </a:solidFill>
                    </a:lnL>
                    <a:lnR w="12700">
                      <a:solidFill>
                        <a:schemeClr val="bg1"/>
                      </a:solidFill>
                    </a:lnR>
                    <a:lnT w="12700">
                      <a:solidFill>
                        <a:schemeClr val="bg1"/>
                      </a:solidFill>
                    </a:lnT>
                    <a:lnB w="12700">
                      <a:solidFill>
                        <a:schemeClr val="tx1"/>
                      </a:solidFill>
                    </a:lnB>
                    <a:lnTlToBr w="0">
                      <a:noFill/>
                    </a:lnTlToBr>
                    <a:lnBlToTr w="0">
                      <a:noFill/>
                    </a:lnBlToTr>
                    <a:solidFill>
                      <a:schemeClr val="bg1">
                        <a:lumMod val="95000"/>
                      </a:schemeClr>
                    </a:solidFill>
                  </a:tcPr>
                </a:tc>
                <a:extLst>
                  <a:ext uri="{0D108BD9-81ED-4DB2-BD59-A6C34878D82A}">
                    <a16:rowId xmlns:a16="http://schemas.microsoft.com/office/drawing/2014/main" val="1759948337"/>
                  </a:ext>
                </a:extLst>
              </a:tr>
              <a:tr h="421200">
                <a:tc>
                  <a:txBody>
                    <a:bodyPr/>
                    <a:lstStyle/>
                    <a:p>
                      <a:pPr lvl="0" algn="r">
                        <a:buNone/>
                      </a:pPr>
                      <a:r>
                        <a:rPr lang="fr-FR" sz="1500">
                          <a:latin typeface="+mj-lt"/>
                        </a:rPr>
                        <a:t>Valorisation chaleur fatale</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02274001"/>
                  </a:ext>
                </a:extLst>
              </a:tr>
              <a:tr h="421200">
                <a:tc>
                  <a:txBody>
                    <a:bodyPr/>
                    <a:lstStyle/>
                    <a:p>
                      <a:pPr lvl="0" algn="r">
                        <a:buNone/>
                      </a:pPr>
                      <a:r>
                        <a:rPr lang="fr-FR" sz="1500">
                          <a:latin typeface="+mj-lt"/>
                        </a:rPr>
                        <a:t>Valorisation oxygène</a:t>
                      </a:r>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1072894373"/>
                  </a:ext>
                </a:extLst>
              </a:tr>
              <a:tr h="421200">
                <a:tc>
                  <a:txBody>
                    <a:bodyPr/>
                    <a:lstStyle/>
                    <a:p>
                      <a:pPr algn="r"/>
                      <a:r>
                        <a:rPr lang="fr-FR" sz="1500">
                          <a:latin typeface="+mj-lt"/>
                        </a:rPr>
                        <a:t>Intégration quota carbone</a:t>
                      </a:r>
                      <a:endParaRPr lang="fr-FR" sz="1700"/>
                    </a:p>
                  </a:txBody>
                  <a:tcPr marL="80476" marR="80476" marT="40238" marB="4023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700" b="1">
                          <a:solidFill>
                            <a:srgbClr val="AC0000"/>
                          </a:solidFill>
                          <a:latin typeface="+mj-lt"/>
                        </a:rPr>
                        <a:t>✘</a:t>
                      </a: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9E47"/>
                          </a:solidFill>
                          <a:effectLst/>
                          <a:latin typeface="+mn-lt"/>
                          <a:ea typeface="+mn-ea"/>
                          <a:cs typeface="+mn-cs"/>
                        </a:rPr>
                        <a:t>✔</a:t>
                      </a:r>
                      <a:endParaRPr lang="fr-FR" sz="1700" b="1">
                        <a:solidFill>
                          <a:srgbClr val="009E47"/>
                        </a:solidFill>
                        <a:latin typeface="+mj-lt"/>
                      </a:endParaRPr>
                    </a:p>
                  </a:txBody>
                  <a:tcPr marL="80476" marR="80476" marT="40238" marB="402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BE" sz="1900" b="1" i="0" kern="1200">
                          <a:solidFill>
                            <a:srgbClr val="00B050"/>
                          </a:solidFill>
                          <a:effectLst/>
                          <a:latin typeface="+mn-lt"/>
                          <a:ea typeface="+mn-ea"/>
                          <a:cs typeface="+mn-cs"/>
                        </a:rPr>
                        <a:t>✔</a:t>
                      </a:r>
                      <a:endParaRPr lang="fr-FR" sz="1700" b="1">
                        <a:solidFill>
                          <a:srgbClr val="00B050"/>
                        </a:solidFill>
                        <a:latin typeface="+mj-lt"/>
                      </a:endParaRP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211918837"/>
                  </a:ext>
                </a:extLst>
              </a:tr>
              <a:tr h="421199">
                <a:tc>
                  <a:txBody>
                    <a:bodyPr/>
                    <a:lstStyle/>
                    <a:p>
                      <a:pPr lvl="0" algn="r">
                        <a:buNone/>
                      </a:pPr>
                      <a:r>
                        <a:rPr lang="fr-FR" sz="1500">
                          <a:latin typeface="+mj-lt"/>
                        </a:rPr>
                        <a:t>Source CO</a:t>
                      </a:r>
                      <a:r>
                        <a:rPr lang="fr-FR" sz="1500" baseline="-25000">
                          <a:latin typeface="+mj-lt"/>
                        </a:rPr>
                        <a:t>2</a:t>
                      </a:r>
                      <a:endParaRPr lang="fr-FR" sz="1200" baseline="-25000">
                        <a:latin typeface="+mj-lt"/>
                      </a:endParaRPr>
                    </a:p>
                  </a:txBody>
                  <a:tcPr marL="80476" marR="80476" marT="40237" marB="40237" anchor="ctr">
                    <a:lnL w="12700">
                      <a:solidFill>
                        <a:schemeClr val="bg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DAC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bg1"/>
                    </a:solidFill>
                  </a:tcPr>
                </a:tc>
                <a:tc>
                  <a:txBody>
                    <a:bodyPr/>
                    <a:lstStyle/>
                    <a:p>
                      <a:pPr lvl="0" algn="ctr">
                        <a:buNone/>
                      </a:pPr>
                      <a:r>
                        <a:rPr lang="fr-FR" sz="1500">
                          <a:latin typeface="+mj-lt"/>
                        </a:rPr>
                        <a:t>PCCC</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tx1"/>
                      </a:solidFill>
                    </a:lnB>
                    <a:lnTlToBr w="0">
                      <a:noFill/>
                    </a:lnTlToBr>
                    <a:lnBlToTr w="0">
                      <a:noFill/>
                    </a:lnBlToTr>
                    <a:solidFill>
                      <a:schemeClr val="bg1"/>
                    </a:solidFill>
                  </a:tcPr>
                </a:tc>
                <a:extLst>
                  <a:ext uri="{0D108BD9-81ED-4DB2-BD59-A6C34878D82A}">
                    <a16:rowId xmlns:a16="http://schemas.microsoft.com/office/drawing/2014/main" val="3585594016"/>
                  </a:ext>
                </a:extLst>
              </a:tr>
              <a:tr h="560183">
                <a:tc>
                  <a:txBody>
                    <a:bodyPr/>
                    <a:lstStyle/>
                    <a:p>
                      <a:pPr lvl="0" algn="r">
                        <a:buNone/>
                      </a:pPr>
                      <a:r>
                        <a:rPr lang="fr-FR" sz="1500">
                          <a:latin typeface="+mj-lt"/>
                        </a:rPr>
                        <a:t>Coût de production </a:t>
                      </a:r>
                      <a:r>
                        <a:rPr lang="fr-FR" sz="1900">
                          <a:latin typeface="+mj-lt"/>
                        </a:rPr>
                        <a:t>(</a:t>
                      </a:r>
                      <a:r>
                        <a:rPr lang="fr-FR" sz="1500">
                          <a:latin typeface="+mj-lt"/>
                        </a:rPr>
                        <a:t>€/MWh</a:t>
                      </a:r>
                      <a:r>
                        <a:rPr lang="fr-FR" sz="1900">
                          <a:latin typeface="+mj-lt"/>
                        </a:rPr>
                        <a:t>)</a:t>
                      </a:r>
                    </a:p>
                  </a:txBody>
                  <a:tcPr marL="80476" marR="80476" marT="40237" marB="40237" anchor="ctr">
                    <a:lnL w="12700">
                      <a:solidFill>
                        <a:schemeClr val="bg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t>234  </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solidFill>
                            <a:srgbClr val="000000"/>
                          </a:solidFill>
                          <a:latin typeface="Arial"/>
                        </a:rPr>
                        <a:t>209</a:t>
                      </a:r>
                    </a:p>
                    <a:p>
                      <a:pPr lvl="0" algn="ctr">
                        <a:buNone/>
                      </a:pPr>
                      <a:r>
                        <a:rPr lang="fr-FR" sz="1500" b="0" i="0" u="none" strike="noStrike" noProof="0">
                          <a:solidFill>
                            <a:srgbClr val="000000"/>
                          </a:solidFill>
                          <a:latin typeface="Arial"/>
                        </a:rPr>
                        <a:t>(-10.7%)</a:t>
                      </a:r>
                      <a:endParaRPr lang="fr-FR" sz="1700">
                        <a:latin typeface="Arial"/>
                      </a:endParaRP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buNone/>
                      </a:pPr>
                      <a:r>
                        <a:rPr lang="fr-FR" sz="1500" b="0" i="0" u="none" strike="noStrike" noProof="0">
                          <a:solidFill>
                            <a:srgbClr val="000000"/>
                          </a:solidFill>
                          <a:latin typeface="Arial"/>
                        </a:rPr>
                        <a:t>191</a:t>
                      </a:r>
                    </a:p>
                    <a:p>
                      <a:pPr lvl="0" algn="ctr">
                        <a:buNone/>
                      </a:pPr>
                      <a:r>
                        <a:rPr lang="fr-FR" sz="1500" b="0" i="0" u="none" strike="noStrike" noProof="0">
                          <a:solidFill>
                            <a:srgbClr val="000000"/>
                          </a:solidFill>
                          <a:latin typeface="Arial"/>
                        </a:rPr>
                        <a:t>(-18.4%)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fr-FR" sz="1500" b="0" i="0" u="none" strike="noStrike" noProof="0">
                          <a:solidFill>
                            <a:srgbClr val="000000"/>
                          </a:solidFill>
                          <a:latin typeface="Arial"/>
                        </a:rPr>
                        <a:t>177</a:t>
                      </a:r>
                    </a:p>
                    <a:p>
                      <a:pPr lvl="0" algn="ctr">
                        <a:lnSpc>
                          <a:spcPct val="100000"/>
                        </a:lnSpc>
                        <a:spcBef>
                          <a:spcPts val="0"/>
                        </a:spcBef>
                        <a:spcAft>
                          <a:spcPts val="0"/>
                        </a:spcAft>
                        <a:buNone/>
                      </a:pPr>
                      <a:r>
                        <a:rPr lang="fr-FR" sz="1500" b="0" i="0" u="none" strike="noStrike" noProof="0">
                          <a:solidFill>
                            <a:srgbClr val="000000"/>
                          </a:solidFill>
                          <a:latin typeface="Arial"/>
                        </a:rPr>
                        <a:t>(-24.4%)</a:t>
                      </a:r>
                    </a:p>
                  </a:txBody>
                  <a:tcPr marL="80476" marR="80476" marT="40237" marB="40237" anchor="ctr">
                    <a:lnL w="12700">
                      <a:solidFill>
                        <a:schemeClr val="tx1"/>
                      </a:solidFill>
                    </a:lnL>
                    <a:lnR w="12700">
                      <a:solidFill>
                        <a:schemeClr val="tx1"/>
                      </a:solidFill>
                    </a:lnR>
                    <a:lnT w="12700">
                      <a:solidFill>
                        <a:schemeClr val="tx1"/>
                      </a:solidFill>
                    </a:lnT>
                    <a:lnB w="12700">
                      <a:solidFill>
                        <a:schemeClr val="bg1"/>
                      </a:solidFill>
                    </a:lnB>
                    <a:lnTlToBr w="0">
                      <a:noFill/>
                    </a:lnTlToBr>
                    <a:lnBlToTr w="0">
                      <a:noFill/>
                    </a:lnBlToTr>
                    <a:solidFill>
                      <a:schemeClr val="bg1"/>
                    </a:solidFill>
                  </a:tcPr>
                </a:tc>
                <a:tc>
                  <a:txBody>
                    <a:bodyPr/>
                    <a:lstStyle/>
                    <a:p>
                      <a:pPr lvl="0" algn="ctr">
                        <a:lnSpc>
                          <a:spcPct val="100000"/>
                        </a:lnSpc>
                        <a:spcBef>
                          <a:spcPts val="0"/>
                        </a:spcBef>
                        <a:spcAft>
                          <a:spcPts val="0"/>
                        </a:spcAft>
                        <a:buNone/>
                      </a:pPr>
                      <a:r>
                        <a:rPr lang="fr-FR" sz="1500" b="0" i="0" u="none" strike="noStrike" noProof="0">
                          <a:solidFill>
                            <a:srgbClr val="000000"/>
                          </a:solidFill>
                          <a:latin typeface="Arial"/>
                        </a:rPr>
                        <a:t>141</a:t>
                      </a:r>
                    </a:p>
                    <a:p>
                      <a:pPr lvl="0" algn="ctr">
                        <a:lnSpc>
                          <a:spcPct val="100000"/>
                        </a:lnSpc>
                        <a:spcBef>
                          <a:spcPts val="0"/>
                        </a:spcBef>
                        <a:spcAft>
                          <a:spcPts val="0"/>
                        </a:spcAft>
                        <a:buNone/>
                      </a:pPr>
                      <a:r>
                        <a:rPr lang="fr-FR" sz="1500" b="0" i="0" u="none" strike="noStrike" noProof="0">
                          <a:solidFill>
                            <a:srgbClr val="000000"/>
                          </a:solidFill>
                          <a:latin typeface="Arial"/>
                        </a:rPr>
                        <a:t>(-39.7%)</a:t>
                      </a:r>
                    </a:p>
                  </a:txBody>
                  <a:tcPr marL="80476" marR="80476" marT="40237" marB="40237" anchor="ctr">
                    <a:lnL w="12700">
                      <a:solidFill>
                        <a:schemeClr val="tx1"/>
                      </a:solidFill>
                    </a:lnL>
                    <a:lnR w="12700">
                      <a:solidFill>
                        <a:schemeClr val="bg1"/>
                      </a:solidFill>
                    </a:lnR>
                    <a:lnT w="12700">
                      <a:solidFill>
                        <a:schemeClr val="tx1"/>
                      </a:solidFill>
                    </a:lnT>
                    <a:lnB w="12700">
                      <a:solidFill>
                        <a:schemeClr val="bg1"/>
                      </a:solidFill>
                    </a:lnB>
                    <a:lnTlToBr w="0">
                      <a:noFill/>
                    </a:lnTlToBr>
                    <a:lnBlToTr w="0">
                      <a:noFill/>
                    </a:lnBlToTr>
                    <a:solidFill>
                      <a:schemeClr val="bg1"/>
                    </a:solidFill>
                  </a:tcPr>
                </a:tc>
                <a:extLst>
                  <a:ext uri="{0D108BD9-81ED-4DB2-BD59-A6C34878D82A}">
                    <a16:rowId xmlns:a16="http://schemas.microsoft.com/office/drawing/2014/main" val="1109781545"/>
                  </a:ext>
                </a:extLst>
              </a:tr>
            </a:tbl>
          </a:graphicData>
        </a:graphic>
      </p:graphicFrame>
      <p:pic>
        <p:nvPicPr>
          <p:cNvPr id="7" name="Image 6">
            <a:extLst>
              <a:ext uri="{FF2B5EF4-FFF2-40B4-BE49-F238E27FC236}">
                <a16:creationId xmlns:a16="http://schemas.microsoft.com/office/drawing/2014/main" id="{47029BFA-A795-487D-72DD-235ADDC50EC9}"/>
              </a:ext>
            </a:extLst>
          </p:cNvPr>
          <p:cNvPicPr>
            <a:picLocks noChangeAspect="1"/>
          </p:cNvPicPr>
          <p:nvPr/>
        </p:nvPicPr>
        <p:blipFill>
          <a:blip r:embed="rId2"/>
          <a:stretch>
            <a:fillRect/>
          </a:stretch>
        </p:blipFill>
        <p:spPr>
          <a:xfrm>
            <a:off x="1389111" y="2181964"/>
            <a:ext cx="9412013" cy="3077004"/>
          </a:xfrm>
          <a:prstGeom prst="roundRect">
            <a:avLst>
              <a:gd name="adj" fmla="val 6970"/>
            </a:avLst>
          </a:prstGeom>
        </p:spPr>
      </p:pic>
      <p:sp>
        <p:nvSpPr>
          <p:cNvPr id="4" name="ZoneTexte 3">
            <a:extLst>
              <a:ext uri="{FF2B5EF4-FFF2-40B4-BE49-F238E27FC236}">
                <a16:creationId xmlns:a16="http://schemas.microsoft.com/office/drawing/2014/main" id="{794969FA-BCA4-6C36-264C-17CAC2E76F63}"/>
              </a:ext>
            </a:extLst>
          </p:cNvPr>
          <p:cNvSpPr txBox="1"/>
          <p:nvPr/>
        </p:nvSpPr>
        <p:spPr>
          <a:xfrm>
            <a:off x="1096433" y="737370"/>
            <a:ext cx="9999132" cy="1015663"/>
          </a:xfrm>
          <a:prstGeom prst="rect">
            <a:avLst/>
          </a:prstGeom>
          <a:noFill/>
        </p:spPr>
        <p:txBody>
          <a:bodyPr wrap="square">
            <a:spAutoFit/>
          </a:bodyPr>
          <a:lstStyle/>
          <a:p>
            <a:pPr algn="just"/>
            <a:r>
              <a:rPr lang="fr-FR" sz="2000" dirty="0"/>
              <a:t>Les premiers résultats expérimentaux montrent qu’une production intégrée d’e-fuels permet de réduire les coûts de production jusqu’à environ </a:t>
            </a:r>
            <a:r>
              <a:rPr lang="fr-FR" sz="2000" b="1" dirty="0"/>
              <a:t>40 % </a:t>
            </a:r>
            <a:r>
              <a:rPr lang="fr-FR" sz="2000" dirty="0"/>
              <a:t>par rapport à une approche non intégrée</a:t>
            </a:r>
            <a:r>
              <a:rPr lang="fr-FR" sz="2000" baseline="30000" dirty="0"/>
              <a:t>[1]</a:t>
            </a:r>
            <a:r>
              <a:rPr lang="fr-FR" sz="2000" dirty="0"/>
              <a:t>.</a:t>
            </a:r>
            <a:endParaRPr lang="en-GB" sz="2000" dirty="0"/>
          </a:p>
        </p:txBody>
      </p:sp>
      <p:sp>
        <p:nvSpPr>
          <p:cNvPr id="5" name="ZoneTexte 4">
            <a:extLst>
              <a:ext uri="{FF2B5EF4-FFF2-40B4-BE49-F238E27FC236}">
                <a16:creationId xmlns:a16="http://schemas.microsoft.com/office/drawing/2014/main" id="{3903463B-65A1-3D8C-10ED-1FEAAC7CCBAC}"/>
              </a:ext>
            </a:extLst>
          </p:cNvPr>
          <p:cNvSpPr txBox="1"/>
          <p:nvPr/>
        </p:nvSpPr>
        <p:spPr>
          <a:xfrm>
            <a:off x="59269" y="6370138"/>
            <a:ext cx="11400044" cy="400110"/>
          </a:xfrm>
          <a:prstGeom prst="rect">
            <a:avLst/>
          </a:prstGeom>
          <a:noFill/>
        </p:spPr>
        <p:txBody>
          <a:bodyPr wrap="square" lIns="91440" tIns="45720" rIns="91440" bIns="45720" anchor="t">
            <a:spAutoFit/>
          </a:bodyPr>
          <a:lstStyle/>
          <a:p>
            <a:pPr algn="just"/>
            <a:r>
              <a:rPr lang="fr-FR" sz="1000" dirty="0">
                <a:latin typeface="Helvetica"/>
                <a:cs typeface="Helvetica"/>
              </a:rPr>
              <a:t>[1] </a:t>
            </a:r>
            <a:r>
              <a:rPr lang="en-GB" sz="1000" kern="100" dirty="0" err="1">
                <a:ea typeface="Aptos" panose="020B0004020202020204" pitchFamily="34" charset="0"/>
                <a:cs typeface="Times New Roman" panose="02020603050405020304" pitchFamily="18" charset="0"/>
              </a:rPr>
              <a:t>Mokeddem</a:t>
            </a:r>
            <a:r>
              <a:rPr lang="en-GB" sz="1000" kern="100" dirty="0">
                <a:ea typeface="Aptos" panose="020B0004020202020204" pitchFamily="34" charset="0"/>
                <a:cs typeface="Times New Roman" panose="02020603050405020304" pitchFamily="18" charset="0"/>
              </a:rPr>
              <a:t>, S., Miftari, B., Dachet, V., Derval, G., &amp; Ernst, D. (2025). </a:t>
            </a:r>
            <a:r>
              <a:rPr lang="en-GB" sz="1000" i="1" kern="100" dirty="0">
                <a:ea typeface="Aptos" panose="020B0004020202020204" pitchFamily="34" charset="0"/>
                <a:cs typeface="Times New Roman" panose="02020603050405020304" pitchFamily="18" charset="0"/>
              </a:rPr>
              <a:t>Distributed e-fuel hubs: Concept and case study</a:t>
            </a:r>
            <a:r>
              <a:rPr lang="en-GB" sz="1000" kern="100" dirty="0">
                <a:ea typeface="Aptos" panose="020B0004020202020204" pitchFamily="34" charset="0"/>
                <a:cs typeface="Times New Roman" panose="02020603050405020304" pitchFamily="18" charset="0"/>
              </a:rPr>
              <a:t>.  (Preprint). </a:t>
            </a:r>
            <a:r>
              <a:rPr lang="en-GB" sz="1000" kern="100" dirty="0" err="1">
                <a:ea typeface="Aptos" panose="020B0004020202020204" pitchFamily="34" charset="0"/>
                <a:cs typeface="Times New Roman" panose="02020603050405020304" pitchFamily="18" charset="0"/>
              </a:rPr>
              <a:t>ORBi</a:t>
            </a:r>
            <a:r>
              <a:rPr lang="en-GB" sz="1000" kern="100" dirty="0">
                <a:ea typeface="Aptos" panose="020B0004020202020204" pitchFamily="34" charset="0"/>
                <a:cs typeface="Times New Roman" panose="02020603050405020304" pitchFamily="18" charset="0"/>
              </a:rPr>
              <a:t>-University of Liège. </a:t>
            </a:r>
            <a:r>
              <a:rPr lang="en-GB" sz="1000" kern="100" dirty="0">
                <a:ea typeface="Aptos" panose="020B0004020202020204" pitchFamily="34" charset="0"/>
                <a:cs typeface="Times New Roman" panose="02020603050405020304" pitchFamily="18" charset="0"/>
                <a:hlinkClick r:id="rId3"/>
              </a:rPr>
              <a:t>https://hdl.handle.net/2268/309761</a:t>
            </a:r>
            <a:r>
              <a:rPr lang="en-GB" sz="1000" kern="100" dirty="0">
                <a:ea typeface="Aptos" panose="020B0004020202020204" pitchFamily="34" charset="0"/>
                <a:cs typeface="Times New Roman" panose="02020603050405020304" pitchFamily="18" charset="0"/>
              </a:rPr>
              <a:t>.</a:t>
            </a:r>
          </a:p>
          <a:p>
            <a:pPr algn="just"/>
            <a:r>
              <a:rPr lang="fr-FR" sz="1000" dirty="0">
                <a:latin typeface="Helvetica"/>
                <a:cs typeface="Helvetica"/>
              </a:rPr>
              <a:t>Le coût de production est exprimé par MWh de mix Fischer-</a:t>
            </a:r>
            <a:r>
              <a:rPr lang="fr-FR" sz="1000" dirty="0" err="1">
                <a:latin typeface="Helvetica"/>
                <a:cs typeface="Helvetica"/>
              </a:rPr>
              <a:t>Tropsh</a:t>
            </a:r>
            <a:r>
              <a:rPr lang="fr-FR" sz="1000" dirty="0">
                <a:latin typeface="Helvetica"/>
                <a:cs typeface="Helvetica"/>
              </a:rPr>
              <a:t>, en tenant compte d’un prix de vente de la chaleur à 40€/MWh, de l'oxygène à 40€/tO</a:t>
            </a:r>
            <a:r>
              <a:rPr lang="fr-FR" sz="1000" baseline="-25000" dirty="0">
                <a:latin typeface="Helvetica"/>
                <a:cs typeface="Helvetica"/>
              </a:rPr>
              <a:t>2  </a:t>
            </a:r>
            <a:r>
              <a:rPr lang="fr-FR" sz="1000" dirty="0">
                <a:latin typeface="Helvetica"/>
                <a:cs typeface="Helvetica"/>
              </a:rPr>
              <a:t>et des quotas carbone à 80€/tCO</a:t>
            </a:r>
            <a:r>
              <a:rPr lang="fr-FR" sz="1000" baseline="-25000" dirty="0">
                <a:latin typeface="Helvetica"/>
                <a:cs typeface="Helvetica"/>
              </a:rPr>
              <a:t>2</a:t>
            </a:r>
            <a:r>
              <a:rPr lang="fr-FR" sz="1000" dirty="0">
                <a:latin typeface="Helvetica"/>
                <a:cs typeface="Helvetica"/>
              </a:rPr>
              <a:t>.</a:t>
            </a:r>
            <a:endParaRPr lang="fr-FR" sz="1000" noProof="0" dirty="0">
              <a:effectLst/>
              <a:latin typeface="Helvetica"/>
              <a:cs typeface="Helvetica"/>
            </a:endParaRPr>
          </a:p>
        </p:txBody>
      </p:sp>
      <p:sp>
        <p:nvSpPr>
          <p:cNvPr id="10" name="Rectangle : coins arrondis 9">
            <a:extLst>
              <a:ext uri="{FF2B5EF4-FFF2-40B4-BE49-F238E27FC236}">
                <a16:creationId xmlns:a16="http://schemas.microsoft.com/office/drawing/2014/main" id="{83455850-00F2-8624-01B8-23415F7FF586}"/>
              </a:ext>
            </a:extLst>
          </p:cNvPr>
          <p:cNvSpPr/>
          <p:nvPr/>
        </p:nvSpPr>
        <p:spPr>
          <a:xfrm>
            <a:off x="1389111" y="2181964"/>
            <a:ext cx="9412013" cy="3077004"/>
          </a:xfrm>
          <a:prstGeom prst="roundRect">
            <a:avLst>
              <a:gd name="adj" fmla="val 74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 coins arrondis 7">
            <a:extLst>
              <a:ext uri="{FF2B5EF4-FFF2-40B4-BE49-F238E27FC236}">
                <a16:creationId xmlns:a16="http://schemas.microsoft.com/office/drawing/2014/main" id="{D50468D7-F5E2-AD6E-44B7-747528F008FF}"/>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26FDF905-8A57-62CD-DA8C-DD986F0496F5}"/>
              </a:ext>
            </a:extLst>
          </p:cNvPr>
          <p:cNvSpPr/>
          <p:nvPr/>
        </p:nvSpPr>
        <p:spPr>
          <a:xfrm flipV="1">
            <a:off x="1389111" y="2181964"/>
            <a:ext cx="9412013" cy="3077004"/>
          </a:xfrm>
          <a:prstGeom prst="roundRect">
            <a:avLst>
              <a:gd name="adj" fmla="val 71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space réservé du numéro de diapositive 3">
            <a:extLst>
              <a:ext uri="{FF2B5EF4-FFF2-40B4-BE49-F238E27FC236}">
                <a16:creationId xmlns:a16="http://schemas.microsoft.com/office/drawing/2014/main" id="{0323EEB7-DA1D-9D94-0FF2-25E99B82106E}"/>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36</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375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8FB8-98D9-2D42-569F-40CC0F997F07}"/>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6B5476C9-2C1D-0F4B-0774-5C5D8A8860FC}"/>
              </a:ext>
            </a:extLst>
          </p:cNvPr>
          <p:cNvGrpSpPr/>
          <p:nvPr/>
        </p:nvGrpSpPr>
        <p:grpSpPr>
          <a:xfrm>
            <a:off x="1283118" y="1994449"/>
            <a:ext cx="9625763" cy="2869102"/>
            <a:chOff x="1283116" y="1387549"/>
            <a:chExt cx="9625763" cy="2869102"/>
          </a:xfrm>
        </p:grpSpPr>
        <p:sp>
          <p:nvSpPr>
            <p:cNvPr id="2" name="ZoneTexte 1">
              <a:extLst>
                <a:ext uri="{FF2B5EF4-FFF2-40B4-BE49-F238E27FC236}">
                  <a16:creationId xmlns:a16="http://schemas.microsoft.com/office/drawing/2014/main" id="{50795010-AE9C-E328-3788-4D970EC4828B}"/>
                </a:ext>
              </a:extLst>
            </p:cNvPr>
            <p:cNvSpPr txBox="1"/>
            <p:nvPr/>
          </p:nvSpPr>
          <p:spPr>
            <a:xfrm>
              <a:off x="1854992" y="1821826"/>
              <a:ext cx="8482013" cy="2000548"/>
            </a:xfrm>
            <a:prstGeom prst="rect">
              <a:avLst/>
            </a:prstGeom>
            <a:noFill/>
          </p:spPr>
          <p:txBody>
            <a:bodyPr wrap="square">
              <a:spAutoFit/>
            </a:bodyPr>
            <a:lstStyle/>
            <a:p>
              <a:pPr algn="ctr"/>
              <a:r>
                <a:rPr lang="fr-BE" sz="3600" dirty="0">
                  <a:latin typeface="Arial Rounded MT Bold" panose="020F0704030504030204" pitchFamily="34" charset="0"/>
                </a:rPr>
                <a:t>6</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FR" sz="3600" b="1" dirty="0">
                  <a:latin typeface="+mj-lt"/>
                </a:rPr>
                <a:t>Un prix prohibitif pour la construction d’une grille off-shore en mer du Nord</a:t>
              </a:r>
              <a:endParaRPr lang="en-GB" sz="3600" dirty="0">
                <a:latin typeface="+mj-lt"/>
              </a:endParaRPr>
            </a:p>
          </p:txBody>
        </p:sp>
        <p:sp>
          <p:nvSpPr>
            <p:cNvPr id="5" name="Rectangle : coins arrondis 4">
              <a:extLst>
                <a:ext uri="{FF2B5EF4-FFF2-40B4-BE49-F238E27FC236}">
                  <a16:creationId xmlns:a16="http://schemas.microsoft.com/office/drawing/2014/main" id="{A4C8B2F1-0DB3-DBC2-48BD-13E1884763B4}"/>
                </a:ext>
              </a:extLst>
            </p:cNvPr>
            <p:cNvSpPr/>
            <p:nvPr/>
          </p:nvSpPr>
          <p:spPr>
            <a:xfrm flipV="1">
              <a:off x="1283116" y="1387549"/>
              <a:ext cx="9625763"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8466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9150-5AC2-CEA7-1A04-FE104C5388C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CA876B3-A68C-3393-7CF3-D09ED61C441F}"/>
              </a:ext>
            </a:extLst>
          </p:cNvPr>
          <p:cNvSpPr txBox="1"/>
          <p:nvPr/>
        </p:nvSpPr>
        <p:spPr>
          <a:xfrm>
            <a:off x="951200" y="1028342"/>
            <a:ext cx="5602446" cy="4801314"/>
          </a:xfrm>
          <a:prstGeom prst="rect">
            <a:avLst/>
          </a:prstGeom>
          <a:noFill/>
        </p:spPr>
        <p:txBody>
          <a:bodyPr wrap="square" lIns="91440" tIns="45720" rIns="91440" bIns="45720" anchor="t">
            <a:spAutoFit/>
          </a:bodyPr>
          <a:lstStyle/>
          <a:p>
            <a:pPr algn="just">
              <a:buNone/>
            </a:pPr>
            <a:r>
              <a:rPr lang="fr-FR" sz="2000" dirty="0"/>
              <a:t>L’Europe affiche une volonté claire de développer massivement l’éolien offshore, avec un objectif d'environ 400 GW, ce qui implique la création d’immenses </a:t>
            </a:r>
            <a:r>
              <a:rPr lang="en-GB" sz="2000" dirty="0">
                <a:latin typeface="+mj-lt"/>
              </a:rPr>
              <a:t>grilles </a:t>
            </a:r>
            <a:r>
              <a:rPr lang="fr-BE" sz="2000" noProof="0" dirty="0">
                <a:latin typeface="+mj-lt"/>
              </a:rPr>
              <a:t>off-shore en mer</a:t>
            </a:r>
            <a:r>
              <a:rPr lang="fr-FR" sz="2000" dirty="0"/>
              <a:t>.</a:t>
            </a:r>
          </a:p>
          <a:p>
            <a:pPr algn="just">
              <a:buNone/>
            </a:pPr>
            <a:endParaRPr lang="fr-FR" sz="1000" dirty="0"/>
          </a:p>
          <a:p>
            <a:pPr algn="just">
              <a:buNone/>
            </a:pPr>
            <a:r>
              <a:rPr lang="fr-FR" sz="2000" dirty="0"/>
              <a:t>La Belgique souhaite s’inscrire dans cette dynamique. À titre d’exemple, elle prévoit d’ajouter jusqu’à 3,5 GW d’éolien dans la zone Princesse Elisabeth.</a:t>
            </a:r>
            <a:endParaRPr lang="fr-FR" sz="2000" dirty="0">
              <a:cs typeface="Arial"/>
            </a:endParaRPr>
          </a:p>
          <a:p>
            <a:pPr algn="just">
              <a:buNone/>
            </a:pPr>
            <a:endParaRPr lang="fr-FR" sz="1000" dirty="0"/>
          </a:p>
          <a:p>
            <a:pPr algn="just"/>
            <a:r>
              <a:rPr lang="fr-FR" sz="2000" dirty="0"/>
              <a:t>Cependant, on constate aujourd’hui une explosion des coûts liés aux infrastructures électriques, un phénomène largement sous-estimé au départ. Face à cette hausse, le gouvernement commence à faire marche arrière sur certains projets.</a:t>
            </a:r>
            <a:endParaRPr lang="fr-FR" sz="2000" dirty="0">
              <a:cs typeface="Arial"/>
            </a:endParaRPr>
          </a:p>
        </p:txBody>
      </p:sp>
      <p:grpSp>
        <p:nvGrpSpPr>
          <p:cNvPr id="21" name="Groupe 20">
            <a:extLst>
              <a:ext uri="{FF2B5EF4-FFF2-40B4-BE49-F238E27FC236}">
                <a16:creationId xmlns:a16="http://schemas.microsoft.com/office/drawing/2014/main" id="{F8443D22-7928-8F10-1EED-D6764543C73E}"/>
              </a:ext>
            </a:extLst>
          </p:cNvPr>
          <p:cNvGrpSpPr/>
          <p:nvPr/>
        </p:nvGrpSpPr>
        <p:grpSpPr>
          <a:xfrm>
            <a:off x="7244425" y="787523"/>
            <a:ext cx="3832577" cy="5282954"/>
            <a:chOff x="7345046" y="789512"/>
            <a:chExt cx="3704287" cy="5106114"/>
          </a:xfrm>
        </p:grpSpPr>
        <p:grpSp>
          <p:nvGrpSpPr>
            <p:cNvPr id="20" name="Groupe 19">
              <a:extLst>
                <a:ext uri="{FF2B5EF4-FFF2-40B4-BE49-F238E27FC236}">
                  <a16:creationId xmlns:a16="http://schemas.microsoft.com/office/drawing/2014/main" id="{4F958953-9F88-EBE4-B1E5-3F0CD0D14E64}"/>
                </a:ext>
              </a:extLst>
            </p:cNvPr>
            <p:cNvGrpSpPr/>
            <p:nvPr/>
          </p:nvGrpSpPr>
          <p:grpSpPr>
            <a:xfrm>
              <a:off x="7345046" y="789513"/>
              <a:ext cx="3704287" cy="5106113"/>
              <a:chOff x="7241081" y="1250847"/>
              <a:chExt cx="3704287" cy="5106113"/>
            </a:xfrm>
          </p:grpSpPr>
          <p:pic>
            <p:nvPicPr>
              <p:cNvPr id="19" name="Image 18">
                <a:extLst>
                  <a:ext uri="{FF2B5EF4-FFF2-40B4-BE49-F238E27FC236}">
                    <a16:creationId xmlns:a16="http://schemas.microsoft.com/office/drawing/2014/main" id="{9A693413-2041-880E-06B2-1B512EC2B917}"/>
                  </a:ext>
                </a:extLst>
              </p:cNvPr>
              <p:cNvPicPr>
                <a:picLocks noChangeAspect="1"/>
              </p:cNvPicPr>
              <p:nvPr/>
            </p:nvPicPr>
            <p:blipFill>
              <a:blip r:embed="rId3"/>
              <a:srcRect r="11826"/>
              <a:stretch/>
            </p:blipFill>
            <p:spPr>
              <a:xfrm>
                <a:off x="7241081" y="1250847"/>
                <a:ext cx="3704287" cy="5106113"/>
              </a:xfrm>
              <a:prstGeom prst="roundRect">
                <a:avLst>
                  <a:gd name="adj" fmla="val 4571"/>
                </a:avLst>
              </a:prstGeom>
            </p:spPr>
          </p:pic>
          <p:pic>
            <p:nvPicPr>
              <p:cNvPr id="17" name="Image 16">
                <a:extLst>
                  <a:ext uri="{FF2B5EF4-FFF2-40B4-BE49-F238E27FC236}">
                    <a16:creationId xmlns:a16="http://schemas.microsoft.com/office/drawing/2014/main" id="{BF871A5A-4849-E7B7-0696-F11CC0721355}"/>
                  </a:ext>
                </a:extLst>
              </p:cNvPr>
              <p:cNvPicPr>
                <a:picLocks noChangeAspect="1"/>
              </p:cNvPicPr>
              <p:nvPr/>
            </p:nvPicPr>
            <p:blipFill>
              <a:blip r:embed="rId4"/>
              <a:stretch>
                <a:fillRect/>
              </a:stretch>
            </p:blipFill>
            <p:spPr>
              <a:xfrm>
                <a:off x="7260209" y="1275626"/>
                <a:ext cx="2250757" cy="1565216"/>
              </a:xfrm>
              <a:prstGeom prst="roundRect">
                <a:avLst>
                  <a:gd name="adj" fmla="val 10063"/>
                </a:avLst>
              </a:prstGeom>
            </p:spPr>
          </p:pic>
        </p:grpSp>
        <p:sp>
          <p:nvSpPr>
            <p:cNvPr id="11" name="Rectangle : coins arrondis 10">
              <a:extLst>
                <a:ext uri="{FF2B5EF4-FFF2-40B4-BE49-F238E27FC236}">
                  <a16:creationId xmlns:a16="http://schemas.microsoft.com/office/drawing/2014/main" id="{A8B6A14E-36EC-D1B6-26E4-F8043FA2680E}"/>
                </a:ext>
              </a:extLst>
            </p:cNvPr>
            <p:cNvSpPr/>
            <p:nvPr/>
          </p:nvSpPr>
          <p:spPr>
            <a:xfrm>
              <a:off x="7345046" y="789512"/>
              <a:ext cx="3704287" cy="5106113"/>
            </a:xfrm>
            <a:prstGeom prst="roundRect">
              <a:avLst>
                <a:gd name="adj" fmla="val 481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 coins arrondis 4">
            <a:extLst>
              <a:ext uri="{FF2B5EF4-FFF2-40B4-BE49-F238E27FC236}">
                <a16:creationId xmlns:a16="http://schemas.microsoft.com/office/drawing/2014/main" id="{79BA6AB6-150E-E197-43B1-E132A2F1FCDB}"/>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93261262-9CD2-0AA0-E94C-846D66CC8B1C}"/>
              </a:ext>
            </a:extLst>
          </p:cNvPr>
          <p:cNvSpPr/>
          <p:nvPr/>
        </p:nvSpPr>
        <p:spPr>
          <a:xfrm flipV="1">
            <a:off x="7244425" y="787521"/>
            <a:ext cx="3832577" cy="5282953"/>
          </a:xfrm>
          <a:prstGeom prst="roundRect">
            <a:avLst>
              <a:gd name="adj" fmla="val 469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Espace réservé du numéro de diapositive 3">
            <a:extLst>
              <a:ext uri="{FF2B5EF4-FFF2-40B4-BE49-F238E27FC236}">
                <a16:creationId xmlns:a16="http://schemas.microsoft.com/office/drawing/2014/main" id="{EC7EA16F-ECD6-FF2D-17FB-10AB97C807C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617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D0BD059-6833-392B-57D5-6FA3CBD036A9}"/>
              </a:ext>
            </a:extLst>
          </p:cNvPr>
          <p:cNvSpPr>
            <a:spLocks noChangeArrowheads="1"/>
          </p:cNvSpPr>
          <p:nvPr/>
        </p:nvSpPr>
        <p:spPr bwMode="auto">
          <a:xfrm>
            <a:off x="1053553" y="1500720"/>
            <a:ext cx="5158116"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sz="2200" dirty="0">
                <a:latin typeface="Arial Rounded MT Bold" panose="020F0704030504030204" pitchFamily="34" charset="0"/>
              </a:rPr>
              <a:t>Une alternative aux grilles </a:t>
            </a:r>
            <a:r>
              <a:rPr lang="fr-FR" sz="2200" dirty="0">
                <a:latin typeface="Arial Rounded MT Bold" panose="020F0704030504030204" pitchFamily="34" charset="0"/>
              </a:rPr>
              <a:t>off-shore pourrait être l’utilisation </a:t>
            </a:r>
            <a:r>
              <a:rPr lang="en-GB" sz="2200" dirty="0">
                <a:latin typeface="Arial Rounded MT Bold" panose="020F0704030504030204" pitchFamily="34" charset="0"/>
              </a:rPr>
              <a:t>de bateaux-batteries.</a:t>
            </a:r>
          </a:p>
          <a:p>
            <a:pPr algn="just" eaLnBrk="0" fontAlgn="base" hangingPunct="0">
              <a:spcBef>
                <a:spcPct val="0"/>
              </a:spcBef>
              <a:spcAft>
                <a:spcPct val="0"/>
              </a:spcAft>
            </a:pPr>
            <a:endParaRPr lang="en-GB" sz="2000" dirty="0">
              <a:latin typeface="+mj-lt"/>
            </a:endParaRPr>
          </a:p>
          <a:p>
            <a:pPr algn="just" eaLnBrk="0" fontAlgn="base" hangingPunct="0">
              <a:spcBef>
                <a:spcPct val="0"/>
              </a:spcBef>
              <a:spcAft>
                <a:spcPct val="0"/>
              </a:spcAft>
            </a:pPr>
            <a:r>
              <a:rPr lang="en-GB" sz="2000" dirty="0">
                <a:latin typeface="+mj-lt"/>
              </a:rPr>
              <a:t>Les bateaux-batteries</a:t>
            </a:r>
            <a:r>
              <a:rPr kumimoji="0" lang="fr-FR" altLang="fr-FR" sz="2000" i="0" u="none" strike="noStrike" cap="none" normalizeH="0" baseline="0" dirty="0">
                <a:ln>
                  <a:noFill/>
                </a:ln>
                <a:effectLst/>
                <a:latin typeface="+mj-lt"/>
              </a:rPr>
              <a:t> sont des navires équipés de batteries de grande capacité</a:t>
            </a:r>
            <a:r>
              <a:rPr lang="fr-FR" altLang="fr-FR" sz="2000" dirty="0">
                <a:latin typeface="+mj-lt"/>
              </a:rPr>
              <a:t> qui</a:t>
            </a:r>
            <a:r>
              <a:rPr kumimoji="0" lang="fr-FR" altLang="fr-FR" sz="2000" i="0" u="none" strike="noStrike" cap="none" normalizeH="0" baseline="0" dirty="0">
                <a:ln>
                  <a:noFill/>
                </a:ln>
                <a:effectLst/>
                <a:latin typeface="+mj-lt"/>
              </a:rPr>
              <a:t> peuvent venir se connecter à un câble collecteur en sortie de parc éolien. </a:t>
            </a:r>
          </a:p>
          <a:p>
            <a:pPr algn="just" eaLnBrk="0" fontAlgn="base" hangingPunct="0">
              <a:spcBef>
                <a:spcPct val="0"/>
              </a:spcBef>
              <a:spcAft>
                <a:spcPct val="0"/>
              </a:spcAft>
            </a:pPr>
            <a:endParaRPr kumimoji="0" lang="fr-FR" altLang="fr-FR" sz="1000" i="0" u="none" strike="noStrike" cap="none" normalizeH="0" baseline="0" dirty="0">
              <a:ln>
                <a:noFill/>
              </a:ln>
              <a:solidFill>
                <a:schemeClr val="tx1"/>
              </a:solidFill>
              <a:effectLst/>
              <a:latin typeface="+mj-lt"/>
            </a:endParaRPr>
          </a:p>
          <a:p>
            <a:pPr algn="just"/>
            <a:r>
              <a:rPr lang="fr-FR" sz="2000" dirty="0">
                <a:latin typeface="+mj-lt"/>
              </a:rPr>
              <a:t>Une fois chargés, </a:t>
            </a:r>
            <a:r>
              <a:rPr kumimoji="0" lang="fr-FR" altLang="fr-FR" sz="2000" i="0" u="none" strike="noStrike" cap="none" normalizeH="0" baseline="0" dirty="0">
                <a:ln>
                  <a:noFill/>
                </a:ln>
                <a:effectLst/>
                <a:latin typeface="+mj-lt"/>
              </a:rPr>
              <a:t>les bateaux-batteries</a:t>
            </a:r>
            <a:r>
              <a:rPr lang="fr-FR" sz="2000" dirty="0">
                <a:latin typeface="+mj-lt"/>
              </a:rPr>
              <a:t> retournent à quai pour réinjecter l’énergie au moment optimal dans le réseau.</a:t>
            </a:r>
            <a:endParaRPr lang="fr-FR" sz="2000" dirty="0">
              <a:latin typeface="+mj-lt"/>
              <a:cs typeface="Arial"/>
            </a:endParaRPr>
          </a:p>
        </p:txBody>
      </p:sp>
      <p:grpSp>
        <p:nvGrpSpPr>
          <p:cNvPr id="7" name="Groupe 6">
            <a:extLst>
              <a:ext uri="{FF2B5EF4-FFF2-40B4-BE49-F238E27FC236}">
                <a16:creationId xmlns:a16="http://schemas.microsoft.com/office/drawing/2014/main" id="{80EFA0FD-708A-AF0E-397B-3B23FCE29959}"/>
              </a:ext>
            </a:extLst>
          </p:cNvPr>
          <p:cNvGrpSpPr/>
          <p:nvPr/>
        </p:nvGrpSpPr>
        <p:grpSpPr>
          <a:xfrm>
            <a:off x="7174356" y="1305368"/>
            <a:ext cx="3953358" cy="4114800"/>
            <a:chOff x="7321077" y="1369714"/>
            <a:chExt cx="3953358" cy="4114800"/>
          </a:xfrm>
        </p:grpSpPr>
        <p:pic>
          <p:nvPicPr>
            <p:cNvPr id="12" name="Espace réservé du contenu 3" descr="Une image contenant ciel, plein air, nuage, sol&#10;&#10;Le contenu généré par l’IA peut être incorrect.">
              <a:extLst>
                <a:ext uri="{FF2B5EF4-FFF2-40B4-BE49-F238E27FC236}">
                  <a16:creationId xmlns:a16="http://schemas.microsoft.com/office/drawing/2014/main" id="{A34395CE-5C4D-7A34-299C-ED00ED1E937C}"/>
                </a:ext>
              </a:extLst>
            </p:cNvPr>
            <p:cNvPicPr>
              <a:picLocks noChangeAspect="1"/>
            </p:cNvPicPr>
            <p:nvPr/>
          </p:nvPicPr>
          <p:blipFill>
            <a:blip r:embed="rId2"/>
            <a:stretch>
              <a:fillRect/>
            </a:stretch>
          </p:blipFill>
          <p:spPr>
            <a:xfrm>
              <a:off x="7321077" y="1369714"/>
              <a:ext cx="3953358" cy="4114800"/>
            </a:xfrm>
            <a:prstGeom prst="roundRect">
              <a:avLst>
                <a:gd name="adj" fmla="val 5797"/>
              </a:avLst>
            </a:prstGeom>
          </p:spPr>
        </p:pic>
        <p:sp>
          <p:nvSpPr>
            <p:cNvPr id="16" name="Rectangle : coins arrondis 15">
              <a:extLst>
                <a:ext uri="{FF2B5EF4-FFF2-40B4-BE49-F238E27FC236}">
                  <a16:creationId xmlns:a16="http://schemas.microsoft.com/office/drawing/2014/main" id="{AEB9CA48-AD76-60AD-D2C0-7EA139400421}"/>
                </a:ext>
              </a:extLst>
            </p:cNvPr>
            <p:cNvSpPr/>
            <p:nvPr/>
          </p:nvSpPr>
          <p:spPr>
            <a:xfrm>
              <a:off x="7321078" y="1369714"/>
              <a:ext cx="3953357" cy="4114800"/>
            </a:xfrm>
            <a:prstGeom prst="roundRect">
              <a:avLst>
                <a:gd name="adj" fmla="val 6018"/>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 coins arrondis 7">
            <a:extLst>
              <a:ext uri="{FF2B5EF4-FFF2-40B4-BE49-F238E27FC236}">
                <a16:creationId xmlns:a16="http://schemas.microsoft.com/office/drawing/2014/main" id="{3D305052-04DB-7EEF-CF55-FB1C317C0634}"/>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256DF7A8-8CF0-F8F0-189C-D5A4EC025CB0}"/>
              </a:ext>
            </a:extLst>
          </p:cNvPr>
          <p:cNvSpPr/>
          <p:nvPr/>
        </p:nvSpPr>
        <p:spPr>
          <a:xfrm flipV="1">
            <a:off x="7174354" y="1305368"/>
            <a:ext cx="3953359" cy="4114800"/>
          </a:xfrm>
          <a:prstGeom prst="roundRect">
            <a:avLst>
              <a:gd name="adj" fmla="val 6050"/>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space réservé du numéro de diapositive 3">
            <a:extLst>
              <a:ext uri="{FF2B5EF4-FFF2-40B4-BE49-F238E27FC236}">
                <a16:creationId xmlns:a16="http://schemas.microsoft.com/office/drawing/2014/main" id="{82A9BFCA-15A4-B533-1491-4984308D9A5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39</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01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963487A-6BC1-EAB3-7FC6-52B340B654A7}"/>
              </a:ext>
            </a:extLst>
          </p:cNvPr>
          <p:cNvSpPr txBox="1"/>
          <p:nvPr/>
        </p:nvSpPr>
        <p:spPr>
          <a:xfrm>
            <a:off x="1992239" y="623774"/>
            <a:ext cx="8207517" cy="1015663"/>
          </a:xfrm>
          <a:prstGeom prst="rect">
            <a:avLst/>
          </a:prstGeom>
          <a:noFill/>
        </p:spPr>
        <p:txBody>
          <a:bodyPr wrap="square">
            <a:spAutoFit/>
          </a:bodyPr>
          <a:lstStyle/>
          <a:p>
            <a:pPr algn="just">
              <a:buNone/>
            </a:pPr>
            <a:r>
              <a:rPr lang="fr-FR" sz="2000" dirty="0"/>
              <a:t>En février 2022, l’invasion de l’Ukraine par la Russie provoque une envolée des prix du gaz naturel sur le marché européen, dont la cotation de référence est le Dutch TTF.</a:t>
            </a:r>
          </a:p>
        </p:txBody>
      </p:sp>
      <p:sp>
        <p:nvSpPr>
          <p:cNvPr id="7" name="Rectangle : coins arrondis 6">
            <a:extLst>
              <a:ext uri="{FF2B5EF4-FFF2-40B4-BE49-F238E27FC236}">
                <a16:creationId xmlns:a16="http://schemas.microsoft.com/office/drawing/2014/main" id="{8EC18DDA-9546-114E-CF40-1343C8F669B0}"/>
              </a:ext>
            </a:extLst>
          </p:cNvPr>
          <p:cNvSpPr/>
          <p:nvPr/>
        </p:nvSpPr>
        <p:spPr>
          <a:xfrm>
            <a:off x="2111712" y="2017310"/>
            <a:ext cx="7968573" cy="3963084"/>
          </a:xfrm>
          <a:prstGeom prst="roundRect">
            <a:avLst>
              <a:gd name="adj" fmla="val 801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88452808-35B7-474C-4D40-873C48FF6531}"/>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8F07342E-20CF-080A-7482-C57C8CEE46D1}"/>
              </a:ext>
            </a:extLst>
          </p:cNvPr>
          <p:cNvSpPr/>
          <p:nvPr/>
        </p:nvSpPr>
        <p:spPr>
          <a:xfrm flipV="1">
            <a:off x="2111712" y="2017309"/>
            <a:ext cx="7968573" cy="3963084"/>
          </a:xfrm>
          <a:prstGeom prst="roundRect">
            <a:avLst>
              <a:gd name="adj" fmla="val 851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space réservé du numéro de diapositive 3">
            <a:extLst>
              <a:ext uri="{FF2B5EF4-FFF2-40B4-BE49-F238E27FC236}">
                <a16:creationId xmlns:a16="http://schemas.microsoft.com/office/drawing/2014/main" id="{043252D4-2B21-BB18-07B8-7783BE963897}"/>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a:t>
            </a:fld>
            <a:endParaRPr lang="en-GB" sz="1100" b="1" noProof="0" dirty="0">
              <a:solidFill>
                <a:srgbClr val="97339F"/>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017B230D-4C63-B3EB-0165-A3971DEB135D}"/>
              </a:ext>
            </a:extLst>
          </p:cNvPr>
          <p:cNvPicPr>
            <a:picLocks noChangeAspect="1"/>
          </p:cNvPicPr>
          <p:nvPr/>
        </p:nvPicPr>
        <p:blipFill>
          <a:blip r:embed="rId3"/>
          <a:stretch>
            <a:fillRect/>
          </a:stretch>
        </p:blipFill>
        <p:spPr>
          <a:xfrm>
            <a:off x="2377697" y="2156341"/>
            <a:ext cx="7436605" cy="3609457"/>
          </a:xfrm>
          <a:prstGeom prst="rect">
            <a:avLst/>
          </a:prstGeom>
        </p:spPr>
      </p:pic>
      <p:sp>
        <p:nvSpPr>
          <p:cNvPr id="15" name="ZoneTexte 14">
            <a:extLst>
              <a:ext uri="{FF2B5EF4-FFF2-40B4-BE49-F238E27FC236}">
                <a16:creationId xmlns:a16="http://schemas.microsoft.com/office/drawing/2014/main" id="{F9A18FD1-3A08-B1DD-7010-B0B4B6B0BD37}"/>
              </a:ext>
            </a:extLst>
          </p:cNvPr>
          <p:cNvSpPr txBox="1"/>
          <p:nvPr/>
        </p:nvSpPr>
        <p:spPr>
          <a:xfrm>
            <a:off x="1857371" y="6037565"/>
            <a:ext cx="8477251" cy="276999"/>
          </a:xfrm>
          <a:prstGeom prst="rect">
            <a:avLst/>
          </a:prstGeom>
          <a:noFill/>
        </p:spPr>
        <p:txBody>
          <a:bodyPr wrap="square">
            <a:spAutoFit/>
          </a:bodyPr>
          <a:lstStyle/>
          <a:p>
            <a:pPr algn="ctr"/>
            <a:r>
              <a:rPr lang="fr-FR" sz="1200" i="1" dirty="0"/>
              <a:t>Les contrats futures sur le gaz naturel en Europe s’établissaient à 31,210 € par mégawattheure le 8 novembre 2025.</a:t>
            </a:r>
            <a:endParaRPr lang="fr-BE" sz="1200" i="1" dirty="0"/>
          </a:p>
        </p:txBody>
      </p:sp>
    </p:spTree>
    <p:extLst>
      <p:ext uri="{BB962C8B-B14F-4D97-AF65-F5344CB8AC3E}">
        <p14:creationId xmlns:p14="http://schemas.microsoft.com/office/powerpoint/2010/main" val="3622699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6B4D1D44-D477-4D83-436F-EA177FB8581D}"/>
              </a:ext>
            </a:extLst>
          </p:cNvPr>
          <p:cNvSpPr txBox="1"/>
          <p:nvPr/>
        </p:nvSpPr>
        <p:spPr>
          <a:xfrm>
            <a:off x="810473" y="2648440"/>
            <a:ext cx="5353260" cy="3339376"/>
          </a:xfrm>
          <a:prstGeom prst="rect">
            <a:avLst/>
          </a:prstGeom>
          <a:noFill/>
        </p:spPr>
        <p:txBody>
          <a:bodyPr wrap="square" lIns="91440" tIns="45720" rIns="91440" bIns="45720" anchor="t">
            <a:spAutoFit/>
          </a:bodyPr>
          <a:lstStyle/>
          <a:p>
            <a:pPr algn="just"/>
            <a:r>
              <a:rPr lang="fr-FR" sz="2000" dirty="0"/>
              <a:t>Les éoliennes classiques ne peuvent être installés que dans des zones peu profondes proches des côtes, jusqu’à environ 60 mètres de profondeur.</a:t>
            </a:r>
          </a:p>
          <a:p>
            <a:pPr algn="just"/>
            <a:endParaRPr lang="fr-FR" sz="1000" dirty="0"/>
          </a:p>
          <a:p>
            <a:pPr algn="just"/>
            <a:r>
              <a:rPr lang="fr-FR" sz="2000" dirty="0"/>
              <a:t>Des éoliennes flottantes non-amarrées sont actuellement à l’étude. Grâce à un système de propulsion à hélices permettant de maintenir leur position, elles pourraient être déployées dans des zones bien plus profondes et aussi très au large des côtes.</a:t>
            </a:r>
            <a:endParaRPr lang="fr-FR" sz="2000" dirty="0">
              <a:cs typeface="Arial"/>
            </a:endParaRPr>
          </a:p>
        </p:txBody>
      </p:sp>
      <p:sp>
        <p:nvSpPr>
          <p:cNvPr id="3" name="ZoneTexte 2">
            <a:extLst>
              <a:ext uri="{FF2B5EF4-FFF2-40B4-BE49-F238E27FC236}">
                <a16:creationId xmlns:a16="http://schemas.microsoft.com/office/drawing/2014/main" id="{2C1D4BC1-DF1F-E400-FDFE-9572A3A6119B}"/>
              </a:ext>
            </a:extLst>
          </p:cNvPr>
          <p:cNvSpPr txBox="1"/>
          <p:nvPr/>
        </p:nvSpPr>
        <p:spPr>
          <a:xfrm>
            <a:off x="810473" y="658679"/>
            <a:ext cx="5353260" cy="1785104"/>
          </a:xfrm>
          <a:prstGeom prst="rect">
            <a:avLst/>
          </a:prstGeom>
          <a:noFill/>
        </p:spPr>
        <p:txBody>
          <a:bodyPr wrap="square">
            <a:spAutoFit/>
          </a:bodyPr>
          <a:lstStyle/>
          <a:p>
            <a:pPr algn="just">
              <a:buNone/>
            </a:pPr>
            <a:r>
              <a:rPr lang="fr-FR" sz="2200" dirty="0">
                <a:latin typeface="Arial Rounded MT Bold" panose="020F0704030504030204" pitchFamily="34" charset="0"/>
              </a:rPr>
              <a:t>L’utilisation conjointe de bateaux-batteries et d’éoliennes flottantes non-amarrées permettrait d’exploiter pleinement le potentiel renouvelable des mers et des océans.</a:t>
            </a:r>
          </a:p>
        </p:txBody>
      </p:sp>
      <p:sp>
        <p:nvSpPr>
          <p:cNvPr id="6" name="ZoneTexte 5">
            <a:extLst>
              <a:ext uri="{FF2B5EF4-FFF2-40B4-BE49-F238E27FC236}">
                <a16:creationId xmlns:a16="http://schemas.microsoft.com/office/drawing/2014/main" id="{7765B612-DA63-FBAD-24DC-7598D44564CE}"/>
              </a:ext>
            </a:extLst>
          </p:cNvPr>
          <p:cNvSpPr txBox="1"/>
          <p:nvPr/>
        </p:nvSpPr>
        <p:spPr>
          <a:xfrm>
            <a:off x="42584" y="6512643"/>
            <a:ext cx="11595574" cy="246221"/>
          </a:xfrm>
          <a:prstGeom prst="rect">
            <a:avLst/>
          </a:prstGeom>
          <a:noFill/>
        </p:spPr>
        <p:txBody>
          <a:bodyPr wrap="square">
            <a:spAutoFit/>
          </a:bodyPr>
          <a:lstStyle/>
          <a:p>
            <a:r>
              <a:rPr lang="en-US" sz="1000" dirty="0"/>
              <a:t>[1] </a:t>
            </a:r>
            <a:r>
              <a:rPr lang="en-US" sz="1000" dirty="0">
                <a:hlinkClick r:id="rId2"/>
              </a:rPr>
              <a:t>Raisanen, J. H., Sundman, S., &amp; Raisanen, T. (2022). Unmoored: a free-floating wind turbine invention and autonomous open-ocean wind farm concept. Journal of Physics Conference Series.</a:t>
            </a:r>
            <a:endParaRPr lang="en-GB" sz="1000" dirty="0"/>
          </a:p>
        </p:txBody>
      </p:sp>
      <p:sp>
        <p:nvSpPr>
          <p:cNvPr id="8" name="ZoneTexte 7">
            <a:extLst>
              <a:ext uri="{FF2B5EF4-FFF2-40B4-BE49-F238E27FC236}">
                <a16:creationId xmlns:a16="http://schemas.microsoft.com/office/drawing/2014/main" id="{269370BD-2257-EA80-5D96-D66BF6A29163}"/>
              </a:ext>
            </a:extLst>
          </p:cNvPr>
          <p:cNvSpPr txBox="1"/>
          <p:nvPr/>
        </p:nvSpPr>
        <p:spPr>
          <a:xfrm>
            <a:off x="7135200" y="5613602"/>
            <a:ext cx="3803537" cy="276999"/>
          </a:xfrm>
          <a:prstGeom prst="rect">
            <a:avLst/>
          </a:prstGeom>
          <a:noFill/>
        </p:spPr>
        <p:txBody>
          <a:bodyPr wrap="square">
            <a:spAutoFit/>
          </a:bodyPr>
          <a:lstStyle/>
          <a:p>
            <a:pPr algn="ctr"/>
            <a:r>
              <a:rPr lang="fr-FR" sz="1200" i="1" dirty="0"/>
              <a:t>Proposition d’une éolienne flottante non-amarrée</a:t>
            </a:r>
            <a:r>
              <a:rPr lang="fr-FR" sz="1200" baseline="30000" dirty="0"/>
              <a:t>[1]</a:t>
            </a:r>
            <a:r>
              <a:rPr lang="fr-FR" sz="1200" i="1" dirty="0"/>
              <a:t>.</a:t>
            </a:r>
            <a:endParaRPr lang="en-GB" sz="1200" i="1" dirty="0"/>
          </a:p>
        </p:txBody>
      </p:sp>
      <p:sp>
        <p:nvSpPr>
          <p:cNvPr id="4" name="Rectangle : coins arrondis 3">
            <a:extLst>
              <a:ext uri="{FF2B5EF4-FFF2-40B4-BE49-F238E27FC236}">
                <a16:creationId xmlns:a16="http://schemas.microsoft.com/office/drawing/2014/main" id="{1CEF0284-89D9-EA1A-0349-EE4F1CF1CE25}"/>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e 6">
            <a:extLst>
              <a:ext uri="{FF2B5EF4-FFF2-40B4-BE49-F238E27FC236}">
                <a16:creationId xmlns:a16="http://schemas.microsoft.com/office/drawing/2014/main" id="{C939760E-DCA0-F556-307D-7D191F97DF63}"/>
              </a:ext>
            </a:extLst>
          </p:cNvPr>
          <p:cNvGrpSpPr/>
          <p:nvPr/>
        </p:nvGrpSpPr>
        <p:grpSpPr>
          <a:xfrm>
            <a:off x="6944728" y="811080"/>
            <a:ext cx="4184484" cy="4734137"/>
            <a:chOff x="7149993" y="1035929"/>
            <a:chExt cx="3773958" cy="4269686"/>
          </a:xfrm>
        </p:grpSpPr>
        <p:grpSp>
          <p:nvGrpSpPr>
            <p:cNvPr id="33" name="Groupe 32">
              <a:extLst>
                <a:ext uri="{FF2B5EF4-FFF2-40B4-BE49-F238E27FC236}">
                  <a16:creationId xmlns:a16="http://schemas.microsoft.com/office/drawing/2014/main" id="{5E094D5A-F8F1-9BD6-BEB7-323E65944B85}"/>
                </a:ext>
              </a:extLst>
            </p:cNvPr>
            <p:cNvGrpSpPr/>
            <p:nvPr/>
          </p:nvGrpSpPr>
          <p:grpSpPr>
            <a:xfrm>
              <a:off x="7149993" y="1035930"/>
              <a:ext cx="3773957" cy="4269685"/>
              <a:chOff x="6813230" y="923926"/>
              <a:chExt cx="4169095" cy="4716726"/>
            </a:xfrm>
          </p:grpSpPr>
          <p:sp>
            <p:nvSpPr>
              <p:cNvPr id="19" name="Rectangle : coins arrondis 18">
                <a:extLst>
                  <a:ext uri="{FF2B5EF4-FFF2-40B4-BE49-F238E27FC236}">
                    <a16:creationId xmlns:a16="http://schemas.microsoft.com/office/drawing/2014/main" id="{0219BB5D-D442-960E-9CB7-9D2240BD9BD2}"/>
                  </a:ext>
                </a:extLst>
              </p:cNvPr>
              <p:cNvSpPr/>
              <p:nvPr/>
            </p:nvSpPr>
            <p:spPr>
              <a:xfrm>
                <a:off x="6813230" y="923926"/>
                <a:ext cx="4169095" cy="471672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Image 30">
                <a:extLst>
                  <a:ext uri="{FF2B5EF4-FFF2-40B4-BE49-F238E27FC236}">
                    <a16:creationId xmlns:a16="http://schemas.microsoft.com/office/drawing/2014/main" id="{BBFBE9B9-774C-6B28-1852-3CB7CEF07F3C}"/>
                  </a:ext>
                </a:extLst>
              </p:cNvPr>
              <p:cNvPicPr>
                <a:picLocks noChangeAspect="1"/>
              </p:cNvPicPr>
              <p:nvPr/>
            </p:nvPicPr>
            <p:blipFill rotWithShape="1">
              <a:blip r:embed="rId3"/>
              <a:srcRect l="40139" r="7265" b="22536"/>
              <a:stretch/>
            </p:blipFill>
            <p:spPr>
              <a:xfrm>
                <a:off x="8307397" y="986264"/>
                <a:ext cx="2435980" cy="4532467"/>
              </a:xfrm>
              <a:prstGeom prst="rect">
                <a:avLst/>
              </a:prstGeom>
            </p:spPr>
          </p:pic>
          <p:pic>
            <p:nvPicPr>
              <p:cNvPr id="32" name="Image 31">
                <a:extLst>
                  <a:ext uri="{FF2B5EF4-FFF2-40B4-BE49-F238E27FC236}">
                    <a16:creationId xmlns:a16="http://schemas.microsoft.com/office/drawing/2014/main" id="{E1CB9616-86E5-D57F-4726-0CEFCF57E56D}"/>
                  </a:ext>
                </a:extLst>
              </p:cNvPr>
              <p:cNvPicPr>
                <a:picLocks noChangeAspect="1"/>
              </p:cNvPicPr>
              <p:nvPr/>
            </p:nvPicPr>
            <p:blipFill rotWithShape="1">
              <a:blip r:embed="rId3"/>
              <a:srcRect l="5000" r="64014" b="22536"/>
              <a:stretch/>
            </p:blipFill>
            <p:spPr>
              <a:xfrm>
                <a:off x="6936385" y="986264"/>
                <a:ext cx="1435115" cy="4532467"/>
              </a:xfrm>
              <a:prstGeom prst="rect">
                <a:avLst/>
              </a:prstGeom>
            </p:spPr>
          </p:pic>
        </p:grpSp>
        <p:sp>
          <p:nvSpPr>
            <p:cNvPr id="5" name="Rectangle : coins arrondis 4">
              <a:extLst>
                <a:ext uri="{FF2B5EF4-FFF2-40B4-BE49-F238E27FC236}">
                  <a16:creationId xmlns:a16="http://schemas.microsoft.com/office/drawing/2014/main" id="{0E360B09-3850-55A3-94C1-682BBBB7FD32}"/>
                </a:ext>
              </a:extLst>
            </p:cNvPr>
            <p:cNvSpPr/>
            <p:nvPr/>
          </p:nvSpPr>
          <p:spPr>
            <a:xfrm flipV="1">
              <a:off x="7149993" y="1035929"/>
              <a:ext cx="3773958" cy="4269685"/>
            </a:xfrm>
            <a:prstGeom prst="roundRect">
              <a:avLst>
                <a:gd name="adj" fmla="val 4685"/>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Espace réservé du numéro de diapositive 3">
            <a:extLst>
              <a:ext uri="{FF2B5EF4-FFF2-40B4-BE49-F238E27FC236}">
                <a16:creationId xmlns:a16="http://schemas.microsoft.com/office/drawing/2014/main" id="{5BB8406F-ABC1-1709-CC9D-622EB7410FBC}"/>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40</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65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hip&#10;&#10;Description automatically generated">
            <a:extLst>
              <a:ext uri="{FF2B5EF4-FFF2-40B4-BE49-F238E27FC236}">
                <a16:creationId xmlns:a16="http://schemas.microsoft.com/office/drawing/2014/main" id="{D3833C21-926A-EFD4-8ECD-BCFF8DDFB12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0854"/>
          <a:stretch/>
        </p:blipFill>
        <p:spPr>
          <a:xfrm>
            <a:off x="2010090" y="3359121"/>
            <a:ext cx="8171815" cy="2799021"/>
          </a:xfrm>
        </p:spPr>
      </p:pic>
      <p:sp>
        <p:nvSpPr>
          <p:cNvPr id="3" name="ZoneTexte 2">
            <a:extLst>
              <a:ext uri="{FF2B5EF4-FFF2-40B4-BE49-F238E27FC236}">
                <a16:creationId xmlns:a16="http://schemas.microsoft.com/office/drawing/2014/main" id="{3AE120AC-83FF-B0FF-EE96-D7BD7C9FC005}"/>
              </a:ext>
            </a:extLst>
          </p:cNvPr>
          <p:cNvSpPr txBox="1"/>
          <p:nvPr/>
        </p:nvSpPr>
        <p:spPr>
          <a:xfrm>
            <a:off x="1272298" y="1450750"/>
            <a:ext cx="9647398" cy="1323439"/>
          </a:xfrm>
          <a:prstGeom prst="rect">
            <a:avLst/>
          </a:prstGeom>
          <a:noFill/>
        </p:spPr>
        <p:txBody>
          <a:bodyPr wrap="square">
            <a:spAutoFit/>
          </a:bodyPr>
          <a:lstStyle/>
          <a:p>
            <a:pPr algn="just"/>
            <a:r>
              <a:rPr lang="fr-FR" sz="2000" dirty="0"/>
              <a:t>Dans un CERD en mer, l’électricité peut être produite par des éoliennes flottantes, maintenues en position à l’aide d’hélices. Elle est ensuite stockée à bord de bateaux-batteries, qui transportent l’énergie jusqu’à la côte. Une fois à quai, l’électricité est convertie et injectée dans le réseau via un onduleur.</a:t>
            </a:r>
            <a:endParaRPr lang="fr-FR" sz="2000" dirty="0">
              <a:latin typeface="+mj-lt"/>
            </a:endParaRPr>
          </a:p>
        </p:txBody>
      </p:sp>
      <p:pic>
        <p:nvPicPr>
          <p:cNvPr id="13" name="Content Placeholder 4" descr="A diagram of a ship&#10;&#10;Description automatically generated">
            <a:extLst>
              <a:ext uri="{FF2B5EF4-FFF2-40B4-BE49-F238E27FC236}">
                <a16:creationId xmlns:a16="http://schemas.microsoft.com/office/drawing/2014/main" id="{F3A34770-7203-9CE0-95DF-4ED68B63FCBD}"/>
              </a:ext>
            </a:extLst>
          </p:cNvPr>
          <p:cNvPicPr>
            <a:picLocks noChangeAspect="1"/>
          </p:cNvPicPr>
          <p:nvPr/>
        </p:nvPicPr>
        <p:blipFill>
          <a:blip r:embed="rId3">
            <a:extLst>
              <a:ext uri="{28A0092B-C50C-407E-A947-70E740481C1C}">
                <a14:useLocalDpi xmlns:a14="http://schemas.microsoft.com/office/drawing/2010/main" val="0"/>
              </a:ext>
            </a:extLst>
          </a:blip>
          <a:srcRect l="25100" t="91124" r="36005" b="-669"/>
          <a:stretch/>
        </p:blipFill>
        <p:spPr>
          <a:xfrm>
            <a:off x="4714874" y="5801623"/>
            <a:ext cx="2973075" cy="280319"/>
          </a:xfrm>
          <a:prstGeom prst="rect">
            <a:avLst/>
          </a:prstGeom>
        </p:spPr>
      </p:pic>
      <p:sp>
        <p:nvSpPr>
          <p:cNvPr id="15" name="ZoneTexte 14">
            <a:extLst>
              <a:ext uri="{FF2B5EF4-FFF2-40B4-BE49-F238E27FC236}">
                <a16:creationId xmlns:a16="http://schemas.microsoft.com/office/drawing/2014/main" id="{AE57107C-F17B-8F56-867C-A3400FF53609}"/>
              </a:ext>
            </a:extLst>
          </p:cNvPr>
          <p:cNvSpPr txBox="1"/>
          <p:nvPr/>
        </p:nvSpPr>
        <p:spPr>
          <a:xfrm>
            <a:off x="1272298" y="479733"/>
            <a:ext cx="9647398" cy="769441"/>
          </a:xfrm>
          <a:prstGeom prst="rect">
            <a:avLst/>
          </a:prstGeom>
          <a:noFill/>
        </p:spPr>
        <p:txBody>
          <a:bodyPr wrap="square">
            <a:spAutoFit/>
          </a:bodyPr>
          <a:lstStyle/>
          <a:p>
            <a:pPr algn="just"/>
            <a:r>
              <a:rPr lang="fr-FR" sz="2200" dirty="0">
                <a:latin typeface="Arial Rounded MT Bold" panose="020F0704030504030204" pitchFamily="34" charset="0"/>
              </a:rPr>
              <a:t>Les bateaux-batteries et les éoliennes flottantes non-amarrées ouvrent la voie à la création de </a:t>
            </a:r>
            <a:r>
              <a:rPr lang="fr-FR" sz="2200" dirty="0" err="1">
                <a:latin typeface="Arial Rounded MT Bold" panose="020F0704030504030204" pitchFamily="34" charset="0"/>
              </a:rPr>
              <a:t>CERDs</a:t>
            </a:r>
            <a:r>
              <a:rPr lang="fr-FR" sz="2200" dirty="0">
                <a:latin typeface="Arial Rounded MT Bold" panose="020F0704030504030204" pitchFamily="34" charset="0"/>
              </a:rPr>
              <a:t> directement en mer.</a:t>
            </a:r>
          </a:p>
        </p:txBody>
      </p:sp>
      <p:sp>
        <p:nvSpPr>
          <p:cNvPr id="20" name="Rectangle : coins arrondis 19">
            <a:extLst>
              <a:ext uri="{FF2B5EF4-FFF2-40B4-BE49-F238E27FC236}">
                <a16:creationId xmlns:a16="http://schemas.microsoft.com/office/drawing/2014/main" id="{7846FD97-4668-254D-1252-B9366B6B9894}"/>
              </a:ext>
            </a:extLst>
          </p:cNvPr>
          <p:cNvSpPr/>
          <p:nvPr/>
        </p:nvSpPr>
        <p:spPr>
          <a:xfrm>
            <a:off x="1643061" y="3071247"/>
            <a:ext cx="8905875" cy="3200457"/>
          </a:xfrm>
          <a:prstGeom prst="roundRect">
            <a:avLst>
              <a:gd name="adj" fmla="val 634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7CA96CE2-CF42-A82C-70EA-F84DE8DA16B0}"/>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E247BFA2-F6B3-A74C-F7F1-35AABDBF49D9}"/>
              </a:ext>
            </a:extLst>
          </p:cNvPr>
          <p:cNvSpPr/>
          <p:nvPr/>
        </p:nvSpPr>
        <p:spPr>
          <a:xfrm flipV="1">
            <a:off x="1643061" y="3071243"/>
            <a:ext cx="8905875" cy="3200456"/>
          </a:xfrm>
          <a:prstGeom prst="roundRect">
            <a:avLst>
              <a:gd name="adj" fmla="val 625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Espace réservé du numéro de diapositive 3">
            <a:extLst>
              <a:ext uri="{FF2B5EF4-FFF2-40B4-BE49-F238E27FC236}">
                <a16:creationId xmlns:a16="http://schemas.microsoft.com/office/drawing/2014/main" id="{86FA0EF5-57A8-8D44-F6BF-8945059D4424}"/>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41</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810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18BB-44E9-513A-3EB6-18D9778CC3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F2FDBF-1951-928B-3FF1-DFE6CC4CC9A2}"/>
              </a:ext>
            </a:extLst>
          </p:cNvPr>
          <p:cNvSpPr txBox="1"/>
          <p:nvPr/>
        </p:nvSpPr>
        <p:spPr>
          <a:xfrm>
            <a:off x="1410050" y="1251896"/>
            <a:ext cx="9371896" cy="1323439"/>
          </a:xfrm>
          <a:prstGeom prst="rect">
            <a:avLst/>
          </a:prstGeom>
          <a:noFill/>
        </p:spPr>
        <p:txBody>
          <a:bodyPr wrap="square" rtlCol="0">
            <a:spAutoFit/>
          </a:bodyPr>
          <a:lstStyle/>
          <a:p>
            <a:pPr algn="just"/>
            <a:r>
              <a:rPr lang="fr-FR" sz="2000" noProof="0" dirty="0">
                <a:effectLst/>
                <a:latin typeface="+mj-lt"/>
              </a:rPr>
              <a:t>Un travail de recherche récent, réalisé au sein du</a:t>
            </a:r>
            <a:r>
              <a:rPr kumimoji="0" lang="fr-FR" sz="2000" i="0" u="none" strike="noStrike" cap="none" normalizeH="0" baseline="0" noProof="0" dirty="0">
                <a:ln>
                  <a:noFill/>
                </a:ln>
                <a:solidFill>
                  <a:schemeClr val="tx1"/>
                </a:solidFill>
                <a:effectLst/>
                <a:latin typeface="+mj-lt"/>
              </a:rPr>
              <a:t> laboratoire Smart </a:t>
            </a:r>
            <a:r>
              <a:rPr kumimoji="0" lang="fr-FR" sz="2000" i="0" u="none" strike="noStrike" cap="none" normalizeH="0" baseline="0" noProof="0" dirty="0" err="1">
                <a:ln>
                  <a:noFill/>
                </a:ln>
                <a:solidFill>
                  <a:schemeClr val="tx1"/>
                </a:solidFill>
                <a:effectLst/>
                <a:latin typeface="+mj-lt"/>
              </a:rPr>
              <a:t>Grids</a:t>
            </a:r>
            <a:r>
              <a:rPr lang="fr-FR" sz="2000" noProof="0" dirty="0">
                <a:latin typeface="+mj-lt"/>
              </a:rPr>
              <a:t> </a:t>
            </a:r>
            <a:r>
              <a:rPr kumimoji="0" lang="fr-FR" sz="2000" i="0" u="none" strike="noStrike" cap="none" normalizeH="0" baseline="0" noProof="0" dirty="0">
                <a:ln>
                  <a:noFill/>
                </a:ln>
                <a:solidFill>
                  <a:schemeClr val="tx1"/>
                </a:solidFill>
                <a:effectLst/>
                <a:latin typeface="+mj-lt"/>
              </a:rPr>
              <a:t>d</a:t>
            </a:r>
            <a:r>
              <a:rPr lang="fr-FR" sz="2000" noProof="0" dirty="0">
                <a:latin typeface="+mj-lt"/>
              </a:rPr>
              <a:t>e l’Institut</a:t>
            </a:r>
            <a:r>
              <a:rPr kumimoji="0" lang="fr-FR" sz="2000" i="0" u="none" strike="noStrike" cap="none" normalizeH="0" baseline="0" noProof="0" dirty="0">
                <a:ln>
                  <a:noFill/>
                </a:ln>
                <a:solidFill>
                  <a:schemeClr val="tx1"/>
                </a:solidFill>
                <a:effectLst/>
                <a:latin typeface="+mj-lt"/>
              </a:rPr>
              <a:t> Montefiore de l’Université de Liège, </a:t>
            </a:r>
            <a:r>
              <a:rPr lang="fr-FR" sz="2000" noProof="0" dirty="0">
                <a:effectLst/>
                <a:latin typeface="+mj-lt"/>
              </a:rPr>
              <a:t>propose de quantifier le facteur de charge</a:t>
            </a:r>
            <a:r>
              <a:rPr lang="fr-FR" sz="2000" baseline="30000" noProof="0" dirty="0">
                <a:effectLst/>
                <a:latin typeface="+mj-lt"/>
              </a:rPr>
              <a:t>[1] </a:t>
            </a:r>
            <a:r>
              <a:rPr lang="fr-FR" sz="2000" noProof="0" dirty="0">
                <a:effectLst/>
                <a:latin typeface="+mj-lt"/>
              </a:rPr>
              <a:t>d’un système CERD en haute mer</a:t>
            </a:r>
            <a:r>
              <a:rPr lang="fr-FR" sz="2000" dirty="0">
                <a:effectLst/>
                <a:latin typeface="+mj-lt"/>
              </a:rPr>
              <a:t> et de son coût</a:t>
            </a:r>
            <a:r>
              <a:rPr lang="fr-FR" sz="2000" dirty="0">
                <a:latin typeface="+mj-lt"/>
              </a:rPr>
              <a:t>, en fonction de la distance par rapport à la côte.</a:t>
            </a:r>
            <a:endParaRPr lang="fr-FR" sz="2000" noProof="0" dirty="0">
              <a:effectLst/>
              <a:latin typeface="+mj-lt"/>
            </a:endParaRPr>
          </a:p>
        </p:txBody>
      </p:sp>
      <p:sp>
        <p:nvSpPr>
          <p:cNvPr id="7" name="ZoneTexte 16">
            <a:extLst>
              <a:ext uri="{FF2B5EF4-FFF2-40B4-BE49-F238E27FC236}">
                <a16:creationId xmlns:a16="http://schemas.microsoft.com/office/drawing/2014/main" id="{570769CE-619E-ED42-B48A-C5E4157A0308}"/>
              </a:ext>
            </a:extLst>
          </p:cNvPr>
          <p:cNvSpPr txBox="1"/>
          <p:nvPr/>
        </p:nvSpPr>
        <p:spPr>
          <a:xfrm>
            <a:off x="3202368" y="5012757"/>
            <a:ext cx="5787260" cy="276999"/>
          </a:xfrm>
          <a:prstGeom prst="rect">
            <a:avLst/>
          </a:prstGeom>
          <a:noFill/>
        </p:spPr>
        <p:txBody>
          <a:bodyPr wrap="square">
            <a:spAutoFit/>
          </a:bodyPr>
          <a:lstStyle/>
          <a:p>
            <a:pPr algn="ctr"/>
            <a:r>
              <a:rPr lang="fr-FR" sz="1200" i="1" noProof="0" dirty="0"/>
              <a:t>Estimation du coût par MWh en fonction de la distance jusqu’au réseau côtier</a:t>
            </a:r>
            <a:r>
              <a:rPr lang="fr-FR" sz="1200" baseline="30000" dirty="0"/>
              <a:t>[2]</a:t>
            </a:r>
            <a:r>
              <a:rPr lang="fr-FR" sz="1200" i="1" noProof="0" dirty="0"/>
              <a:t>.</a:t>
            </a:r>
            <a:endParaRPr lang="fr-FR" sz="1200" baseline="30000" noProof="0" dirty="0"/>
          </a:p>
        </p:txBody>
      </p:sp>
      <p:grpSp>
        <p:nvGrpSpPr>
          <p:cNvPr id="22" name="Groupe 21">
            <a:extLst>
              <a:ext uri="{FF2B5EF4-FFF2-40B4-BE49-F238E27FC236}">
                <a16:creationId xmlns:a16="http://schemas.microsoft.com/office/drawing/2014/main" id="{518C7CE9-B2A6-2760-0161-E1AE4DD311B8}"/>
              </a:ext>
            </a:extLst>
          </p:cNvPr>
          <p:cNvGrpSpPr/>
          <p:nvPr/>
        </p:nvGrpSpPr>
        <p:grpSpPr>
          <a:xfrm>
            <a:off x="2546348" y="3052376"/>
            <a:ext cx="7099300" cy="1873323"/>
            <a:chOff x="2489200" y="2902284"/>
            <a:chExt cx="7099300" cy="1873323"/>
          </a:xfrm>
        </p:grpSpPr>
        <p:pic>
          <p:nvPicPr>
            <p:cNvPr id="21" name="Image 20">
              <a:extLst>
                <a:ext uri="{FF2B5EF4-FFF2-40B4-BE49-F238E27FC236}">
                  <a16:creationId xmlns:a16="http://schemas.microsoft.com/office/drawing/2014/main" id="{966B855C-5054-D35A-B541-F47DA0AB620F}"/>
                </a:ext>
              </a:extLst>
            </p:cNvPr>
            <p:cNvPicPr>
              <a:picLocks noChangeAspect="1"/>
            </p:cNvPicPr>
            <p:nvPr/>
          </p:nvPicPr>
          <p:blipFill>
            <a:blip r:embed="rId3"/>
            <a:stretch>
              <a:fillRect/>
            </a:stretch>
          </p:blipFill>
          <p:spPr>
            <a:xfrm>
              <a:off x="2489200" y="2903868"/>
              <a:ext cx="7099300" cy="1870153"/>
            </a:xfrm>
            <a:prstGeom prst="roundRect">
              <a:avLst>
                <a:gd name="adj" fmla="val 7160"/>
              </a:avLst>
            </a:prstGeom>
          </p:spPr>
        </p:pic>
        <p:sp>
          <p:nvSpPr>
            <p:cNvPr id="18" name="Rectangle : coins arrondis 17">
              <a:extLst>
                <a:ext uri="{FF2B5EF4-FFF2-40B4-BE49-F238E27FC236}">
                  <a16:creationId xmlns:a16="http://schemas.microsoft.com/office/drawing/2014/main" id="{D79A1ACE-6629-0444-4D6F-C3F3A56A2AA0}"/>
                </a:ext>
              </a:extLst>
            </p:cNvPr>
            <p:cNvSpPr/>
            <p:nvPr/>
          </p:nvSpPr>
          <p:spPr>
            <a:xfrm>
              <a:off x="2489200" y="2902284"/>
              <a:ext cx="7099300" cy="1873323"/>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grpSp>
      <p:sp>
        <p:nvSpPr>
          <p:cNvPr id="24" name="ZoneTexte 23">
            <a:extLst>
              <a:ext uri="{FF2B5EF4-FFF2-40B4-BE49-F238E27FC236}">
                <a16:creationId xmlns:a16="http://schemas.microsoft.com/office/drawing/2014/main" id="{7A214670-00CF-ED8E-6911-563533B20620}"/>
              </a:ext>
            </a:extLst>
          </p:cNvPr>
          <p:cNvSpPr txBox="1"/>
          <p:nvPr/>
        </p:nvSpPr>
        <p:spPr>
          <a:xfrm>
            <a:off x="62923" y="6391118"/>
            <a:ext cx="10503477" cy="553998"/>
          </a:xfrm>
          <a:prstGeom prst="rect">
            <a:avLst/>
          </a:prstGeom>
          <a:noFill/>
        </p:spPr>
        <p:txBody>
          <a:bodyPr wrap="square">
            <a:spAutoFit/>
          </a:bodyPr>
          <a:lstStyle/>
          <a:p>
            <a:pPr algn="just">
              <a:tabLst>
                <a:tab pos="457200" algn="l"/>
              </a:tabLst>
            </a:pPr>
            <a:r>
              <a:rPr lang="en-GB" sz="1000" kern="100" dirty="0">
                <a:ea typeface="Aptos" panose="020B0004020202020204" pitchFamily="34" charset="0"/>
                <a:cs typeface="Times New Roman" panose="02020603050405020304" pitchFamily="18" charset="0"/>
              </a:rPr>
              <a:t>[2]</a:t>
            </a:r>
            <a:r>
              <a:rPr lang="en-GB" sz="1000" kern="100" noProof="0" dirty="0">
                <a:effectLst/>
                <a:ea typeface="Aptos" panose="020B0004020202020204" pitchFamily="34" charset="0"/>
                <a:cs typeface="Times New Roman" panose="02020603050405020304" pitchFamily="18" charset="0"/>
              </a:rPr>
              <a:t> </a:t>
            </a:r>
            <a:r>
              <a:rPr lang="en-GB" sz="1000" kern="100" dirty="0">
                <a:ea typeface="Aptos" panose="020B0004020202020204" pitchFamily="34" charset="0"/>
                <a:cs typeface="Times New Roman" panose="02020603050405020304" pitchFamily="18" charset="0"/>
              </a:rPr>
              <a:t>Dachet, V., Maio, A., </a:t>
            </a:r>
            <a:r>
              <a:rPr lang="en-GB" sz="1000" kern="100" dirty="0" err="1">
                <a:ea typeface="Aptos" panose="020B0004020202020204" pitchFamily="34" charset="0"/>
                <a:cs typeface="Times New Roman" panose="02020603050405020304" pitchFamily="18" charset="0"/>
              </a:rPr>
              <a:t>Counotte</a:t>
            </a:r>
            <a:r>
              <a:rPr lang="en-GB" sz="1000" kern="100" dirty="0">
                <a:ea typeface="Aptos" panose="020B0004020202020204" pitchFamily="34" charset="0"/>
                <a:cs typeface="Times New Roman" panose="02020603050405020304" pitchFamily="18" charset="0"/>
              </a:rPr>
              <a:t>, P., Fonteneau, R., &amp; Ernst, D. (2025). </a:t>
            </a:r>
            <a:r>
              <a:rPr lang="en-GB" sz="1000" i="1" kern="100" dirty="0">
                <a:ea typeface="Aptos" panose="020B0004020202020204" pitchFamily="34" charset="0"/>
                <a:cs typeface="Times New Roman" panose="02020603050405020304" pitchFamily="18" charset="0"/>
              </a:rPr>
              <a:t>Remote Renewable Energy Hubs in the High Seas Using Batteries as Energy Vector</a:t>
            </a:r>
            <a:r>
              <a:rPr lang="en-GB" sz="1000" kern="100" dirty="0">
                <a:ea typeface="Aptos" panose="020B0004020202020204" pitchFamily="34" charset="0"/>
                <a:cs typeface="Times New Roman" panose="02020603050405020304" pitchFamily="18" charset="0"/>
              </a:rPr>
              <a:t>. </a:t>
            </a:r>
            <a:r>
              <a:rPr lang="en-GB" sz="1000" kern="100" dirty="0" err="1">
                <a:ea typeface="Aptos" panose="020B0004020202020204" pitchFamily="34" charset="0"/>
                <a:cs typeface="Times New Roman" panose="02020603050405020304" pitchFamily="18" charset="0"/>
              </a:rPr>
              <a:t>ORBi</a:t>
            </a:r>
            <a:r>
              <a:rPr lang="en-GB" sz="1000" kern="100" dirty="0">
                <a:ea typeface="Aptos" panose="020B0004020202020204" pitchFamily="34" charset="0"/>
                <a:cs typeface="Times New Roman" panose="02020603050405020304" pitchFamily="18" charset="0"/>
              </a:rPr>
              <a:t>-University of Liège. </a:t>
            </a:r>
            <a:r>
              <a:rPr lang="en-GB" sz="1000" kern="100" dirty="0">
                <a:ea typeface="Aptos" panose="020B0004020202020204" pitchFamily="34" charset="0"/>
                <a:cs typeface="Times New Roman" panose="02020603050405020304" pitchFamily="18" charset="0"/>
                <a:hlinkClick r:id="rId4"/>
              </a:rPr>
              <a:t>https://hdl.handle.net/2268/327232</a:t>
            </a:r>
            <a:endParaRPr lang="en-GB" sz="1000" kern="100" dirty="0">
              <a:ea typeface="Aptos" panose="020B0004020202020204" pitchFamily="34" charset="0"/>
              <a:cs typeface="Times New Roman" panose="02020603050405020304" pitchFamily="18" charset="0"/>
            </a:endParaRPr>
          </a:p>
          <a:p>
            <a:pPr marL="0" lvl="0" indent="0" algn="just">
              <a:buNone/>
              <a:tabLst>
                <a:tab pos="457200" algn="l"/>
              </a:tabLst>
            </a:pPr>
            <a:r>
              <a:rPr lang="en-GB" sz="1000" kern="100" noProof="0" dirty="0">
                <a:effectLst/>
                <a:ea typeface="Aptos" panose="020B0004020202020204" pitchFamily="34" charset="0"/>
                <a:cs typeface="Times New Roman" panose="02020603050405020304" pitchFamily="18" charset="0"/>
                <a:hlinkClick r:id="rId5"/>
              </a:rPr>
              <a:t>.</a:t>
            </a:r>
            <a:endParaRPr lang="en-GB" sz="1000" kern="100" noProof="0" dirty="0">
              <a:effectLst/>
              <a:ea typeface="Aptos" panose="020B0004020202020204" pitchFamily="34" charset="0"/>
              <a:cs typeface="Times New Roman" panose="02020603050405020304" pitchFamily="18" charset="0"/>
            </a:endParaRPr>
          </a:p>
        </p:txBody>
      </p:sp>
      <p:sp>
        <p:nvSpPr>
          <p:cNvPr id="26" name="ZoneTexte 25">
            <a:extLst>
              <a:ext uri="{FF2B5EF4-FFF2-40B4-BE49-F238E27FC236}">
                <a16:creationId xmlns:a16="http://schemas.microsoft.com/office/drawing/2014/main" id="{4277BB0F-9165-BDEA-110D-62923F28565E}"/>
              </a:ext>
            </a:extLst>
          </p:cNvPr>
          <p:cNvSpPr txBox="1"/>
          <p:nvPr/>
        </p:nvSpPr>
        <p:spPr>
          <a:xfrm>
            <a:off x="62923" y="6189358"/>
            <a:ext cx="10241398" cy="246221"/>
          </a:xfrm>
          <a:prstGeom prst="rect">
            <a:avLst/>
          </a:prstGeom>
          <a:noFill/>
        </p:spPr>
        <p:txBody>
          <a:bodyPr wrap="square">
            <a:spAutoFit/>
          </a:bodyPr>
          <a:lstStyle/>
          <a:p>
            <a:r>
              <a:rPr lang="fr-FR" sz="1000" dirty="0">
                <a:latin typeface="+mj-lt"/>
              </a:rPr>
              <a:t>[1] Le facteur de charge r</a:t>
            </a:r>
            <a:r>
              <a:rPr lang="fr-FR" sz="1000" noProof="0" dirty="0" err="1">
                <a:effectLst/>
                <a:latin typeface="+mj-lt"/>
              </a:rPr>
              <a:t>eprésente</a:t>
            </a:r>
            <a:r>
              <a:rPr lang="fr-FR" sz="1000" noProof="0" dirty="0">
                <a:effectLst/>
                <a:latin typeface="+mj-lt"/>
              </a:rPr>
              <a:t> le pourcentage d’énergie injectée dans le réseau par rapport à la production théorique maximale des éoliennes</a:t>
            </a:r>
            <a:r>
              <a:rPr lang="fr-FR" sz="1000" noProof="0" dirty="0">
                <a:effectLst/>
                <a:latin typeface="Helvetica" pitchFamily="2" charset="0"/>
              </a:rPr>
              <a:t>.</a:t>
            </a:r>
          </a:p>
        </p:txBody>
      </p:sp>
      <p:sp>
        <p:nvSpPr>
          <p:cNvPr id="3" name="Rectangle : coins arrondis 2">
            <a:extLst>
              <a:ext uri="{FF2B5EF4-FFF2-40B4-BE49-F238E27FC236}">
                <a16:creationId xmlns:a16="http://schemas.microsoft.com/office/drawing/2014/main" id="{2649B236-7A23-8907-DEF2-8E971202CFC0}"/>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 coins arrondis 4">
            <a:extLst>
              <a:ext uri="{FF2B5EF4-FFF2-40B4-BE49-F238E27FC236}">
                <a16:creationId xmlns:a16="http://schemas.microsoft.com/office/drawing/2014/main" id="{2F11D049-73D2-2A24-D437-93BDB24290C8}"/>
              </a:ext>
            </a:extLst>
          </p:cNvPr>
          <p:cNvSpPr/>
          <p:nvPr/>
        </p:nvSpPr>
        <p:spPr>
          <a:xfrm flipV="1">
            <a:off x="2546348" y="3052376"/>
            <a:ext cx="7099300" cy="1867568"/>
          </a:xfrm>
          <a:prstGeom prst="roundRect">
            <a:avLst>
              <a:gd name="adj" fmla="val 4897"/>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Espace réservé du numéro de diapositive 3">
            <a:extLst>
              <a:ext uri="{FF2B5EF4-FFF2-40B4-BE49-F238E27FC236}">
                <a16:creationId xmlns:a16="http://schemas.microsoft.com/office/drawing/2014/main" id="{05B224DB-1C03-13DF-AC49-BDFF5836B7AF}"/>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42</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A424-EF51-6360-4648-D392AE9C850B}"/>
            </a:ext>
          </a:extLst>
        </p:cNvPr>
        <p:cNvGrpSpPr/>
        <p:nvPr/>
      </p:nvGrpSpPr>
      <p:grpSpPr>
        <a:xfrm>
          <a:off x="0" y="0"/>
          <a:ext cx="0" cy="0"/>
          <a:chOff x="0" y="0"/>
          <a:chExt cx="0" cy="0"/>
        </a:xfrm>
      </p:grpSpPr>
      <p:grpSp>
        <p:nvGrpSpPr>
          <p:cNvPr id="10" name="Groupe 9">
            <a:extLst>
              <a:ext uri="{FF2B5EF4-FFF2-40B4-BE49-F238E27FC236}">
                <a16:creationId xmlns:a16="http://schemas.microsoft.com/office/drawing/2014/main" id="{33DF5352-5507-E9AA-CF24-B11E39F27440}"/>
              </a:ext>
            </a:extLst>
          </p:cNvPr>
          <p:cNvGrpSpPr/>
          <p:nvPr/>
        </p:nvGrpSpPr>
        <p:grpSpPr>
          <a:xfrm>
            <a:off x="1744969" y="1994449"/>
            <a:ext cx="8702061" cy="2869102"/>
            <a:chOff x="1744969" y="1387549"/>
            <a:chExt cx="8702061" cy="2869102"/>
          </a:xfrm>
        </p:grpSpPr>
        <p:sp>
          <p:nvSpPr>
            <p:cNvPr id="2" name="ZoneTexte 1">
              <a:extLst>
                <a:ext uri="{FF2B5EF4-FFF2-40B4-BE49-F238E27FC236}">
                  <a16:creationId xmlns:a16="http://schemas.microsoft.com/office/drawing/2014/main" id="{4174A6A6-4263-A1E6-CADB-BD8D92FB6E0D}"/>
                </a:ext>
              </a:extLst>
            </p:cNvPr>
            <p:cNvSpPr txBox="1"/>
            <p:nvPr/>
          </p:nvSpPr>
          <p:spPr>
            <a:xfrm>
              <a:off x="2200275" y="1821826"/>
              <a:ext cx="7791448" cy="2000548"/>
            </a:xfrm>
            <a:prstGeom prst="rect">
              <a:avLst/>
            </a:prstGeom>
            <a:noFill/>
          </p:spPr>
          <p:txBody>
            <a:bodyPr wrap="square">
              <a:spAutoFit/>
            </a:bodyPr>
            <a:lstStyle/>
            <a:p>
              <a:pPr algn="ctr"/>
              <a:r>
                <a:rPr lang="fr-BE" sz="3600" dirty="0">
                  <a:latin typeface="Arial Rounded MT Bold" panose="020F0704030504030204" pitchFamily="34" charset="0"/>
                </a:rPr>
                <a:t>7</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FR" sz="3600" dirty="0">
                  <a:latin typeface="Arial Rounded MT Bold" panose="020F0704030504030204" pitchFamily="34" charset="0"/>
                </a:rPr>
                <a:t>Le nouveau nucléaire sera toujours trop cher</a:t>
              </a:r>
              <a:endParaRPr lang="fr-BE" sz="3600" dirty="0">
                <a:latin typeface="Arial Rounded MT Bold" panose="020F0704030504030204" pitchFamily="34" charset="0"/>
              </a:endParaRPr>
            </a:p>
          </p:txBody>
        </p:sp>
        <p:sp>
          <p:nvSpPr>
            <p:cNvPr id="5" name="Rectangle : coins arrondis 4">
              <a:extLst>
                <a:ext uri="{FF2B5EF4-FFF2-40B4-BE49-F238E27FC236}">
                  <a16:creationId xmlns:a16="http://schemas.microsoft.com/office/drawing/2014/main" id="{005E99D5-8464-785C-6469-8A4ABD9E10C5}"/>
                </a:ext>
              </a:extLst>
            </p:cNvPr>
            <p:cNvSpPr/>
            <p:nvPr/>
          </p:nvSpPr>
          <p:spPr>
            <a:xfrm flipV="1">
              <a:off x="1744969" y="1387549"/>
              <a:ext cx="8702061"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34249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F2DE-B0EE-F0F7-C95C-E1EFD4EF5FC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5151B7A-C5E3-3B68-9933-75358BF4CB36}"/>
              </a:ext>
            </a:extLst>
          </p:cNvPr>
          <p:cNvSpPr txBox="1"/>
          <p:nvPr/>
        </p:nvSpPr>
        <p:spPr>
          <a:xfrm>
            <a:off x="1030625" y="1690061"/>
            <a:ext cx="5243175" cy="3477875"/>
          </a:xfrm>
          <a:prstGeom prst="rect">
            <a:avLst/>
          </a:prstGeom>
          <a:noFill/>
        </p:spPr>
        <p:txBody>
          <a:bodyPr wrap="square">
            <a:spAutoFit/>
          </a:bodyPr>
          <a:lstStyle/>
          <a:p>
            <a:pPr algn="just"/>
            <a:r>
              <a:rPr lang="fr-FR" sz="2000" dirty="0"/>
              <a:t>Les projets récents, notamment les EPR (</a:t>
            </a:r>
            <a:r>
              <a:rPr lang="fr-FR" sz="2000" dirty="0" err="1"/>
              <a:t>European</a:t>
            </a:r>
            <a:r>
              <a:rPr lang="fr-FR" sz="2000" dirty="0"/>
              <a:t> </a:t>
            </a:r>
            <a:r>
              <a:rPr lang="fr-FR" sz="2000" dirty="0" err="1"/>
              <a:t>Pressurized</a:t>
            </a:r>
            <a:r>
              <a:rPr lang="fr-FR" sz="2000" dirty="0"/>
              <a:t> </a:t>
            </a:r>
            <a:r>
              <a:rPr lang="fr-FR" sz="2000" dirty="0" err="1"/>
              <a:t>Reactor</a:t>
            </a:r>
            <a:r>
              <a:rPr lang="fr-FR" sz="2000" dirty="0"/>
              <a:t>), connaissent d'importants retards et surcoûts.</a:t>
            </a:r>
          </a:p>
          <a:p>
            <a:pPr algn="just"/>
            <a:endParaRPr lang="fr-FR" sz="2000" dirty="0"/>
          </a:p>
          <a:p>
            <a:pPr algn="just"/>
            <a:r>
              <a:rPr lang="fr-FR" sz="2000" dirty="0"/>
              <a:t>Certains chantiers, comme celui de Flamanville, accusent jusqu’à 12 ans de retard, avec des coûts multipliés par six.</a:t>
            </a:r>
          </a:p>
          <a:p>
            <a:pPr algn="just"/>
            <a:endParaRPr lang="fr-FR" sz="2000" dirty="0"/>
          </a:p>
          <a:p>
            <a:pPr algn="just"/>
            <a:r>
              <a:rPr lang="fr-FR" sz="2000" dirty="0"/>
              <a:t>Ces dérives alimentent les critiques sur la faisabilité économique et industrielle des grands réacteurs nucléaires.</a:t>
            </a:r>
            <a:endParaRPr lang="en-GB" sz="2000" dirty="0"/>
          </a:p>
        </p:txBody>
      </p:sp>
      <p:sp>
        <p:nvSpPr>
          <p:cNvPr id="10" name="Rectangle : coins arrondis 9">
            <a:extLst>
              <a:ext uri="{FF2B5EF4-FFF2-40B4-BE49-F238E27FC236}">
                <a16:creationId xmlns:a16="http://schemas.microsoft.com/office/drawing/2014/main" id="{DE88132B-E22D-1C8D-2EE5-4C02DFB92AA1}"/>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e 11">
            <a:extLst>
              <a:ext uri="{FF2B5EF4-FFF2-40B4-BE49-F238E27FC236}">
                <a16:creationId xmlns:a16="http://schemas.microsoft.com/office/drawing/2014/main" id="{6C75DEAD-EA63-C619-A0C3-6978577B6CD2}"/>
              </a:ext>
            </a:extLst>
          </p:cNvPr>
          <p:cNvGrpSpPr/>
          <p:nvPr/>
        </p:nvGrpSpPr>
        <p:grpSpPr>
          <a:xfrm>
            <a:off x="7110508" y="863843"/>
            <a:ext cx="3983134" cy="5130310"/>
            <a:chOff x="7178241" y="863842"/>
            <a:chExt cx="3983134" cy="5130310"/>
          </a:xfrm>
        </p:grpSpPr>
        <p:grpSp>
          <p:nvGrpSpPr>
            <p:cNvPr id="8" name="Groupe 7">
              <a:extLst>
                <a:ext uri="{FF2B5EF4-FFF2-40B4-BE49-F238E27FC236}">
                  <a16:creationId xmlns:a16="http://schemas.microsoft.com/office/drawing/2014/main" id="{526A6DF1-05C7-DF68-96A3-571CA2D42845}"/>
                </a:ext>
              </a:extLst>
            </p:cNvPr>
            <p:cNvGrpSpPr/>
            <p:nvPr/>
          </p:nvGrpSpPr>
          <p:grpSpPr>
            <a:xfrm>
              <a:off x="7178242" y="863846"/>
              <a:ext cx="3983133" cy="5130306"/>
              <a:chOff x="7268902" y="914400"/>
              <a:chExt cx="3983133" cy="5130306"/>
            </a:xfrm>
          </p:grpSpPr>
          <p:pic>
            <p:nvPicPr>
              <p:cNvPr id="4" name="Image 3" descr="Une image contenant texte, capture d’écran, habits, personne&#10;&#10;Le contenu généré par l’IA peut être incorrect.">
                <a:extLst>
                  <a:ext uri="{FF2B5EF4-FFF2-40B4-BE49-F238E27FC236}">
                    <a16:creationId xmlns:a16="http://schemas.microsoft.com/office/drawing/2014/main" id="{D9333C01-34EA-404A-C5CE-6BEC76D4FAFC}"/>
                  </a:ext>
                </a:extLst>
              </p:cNvPr>
              <p:cNvPicPr>
                <a:picLocks noChangeAspect="1"/>
              </p:cNvPicPr>
              <p:nvPr/>
            </p:nvPicPr>
            <p:blipFill>
              <a:blip r:embed="rId2"/>
              <a:srcRect t="1769" b="8470"/>
              <a:stretch/>
            </p:blipFill>
            <p:spPr>
              <a:xfrm>
                <a:off x="7268902" y="914400"/>
                <a:ext cx="3983133" cy="5130306"/>
              </a:xfrm>
              <a:prstGeom prst="roundRect">
                <a:avLst>
                  <a:gd name="adj" fmla="val 5334"/>
                </a:avLst>
              </a:prstGeom>
            </p:spPr>
          </p:pic>
          <p:sp>
            <p:nvSpPr>
              <p:cNvPr id="7" name="Rectangle : coins arrondis 6">
                <a:extLst>
                  <a:ext uri="{FF2B5EF4-FFF2-40B4-BE49-F238E27FC236}">
                    <a16:creationId xmlns:a16="http://schemas.microsoft.com/office/drawing/2014/main" id="{F83F6468-9F83-F5EC-C6F6-B33445784791}"/>
                  </a:ext>
                </a:extLst>
              </p:cNvPr>
              <p:cNvSpPr/>
              <p:nvPr/>
            </p:nvSpPr>
            <p:spPr>
              <a:xfrm>
                <a:off x="7268903" y="914401"/>
                <a:ext cx="3983132" cy="5130305"/>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 coins arrondis 10">
              <a:extLst>
                <a:ext uri="{FF2B5EF4-FFF2-40B4-BE49-F238E27FC236}">
                  <a16:creationId xmlns:a16="http://schemas.microsoft.com/office/drawing/2014/main" id="{8003C450-8F87-98E9-0A99-50C48338E1CA}"/>
                </a:ext>
              </a:extLst>
            </p:cNvPr>
            <p:cNvSpPr/>
            <p:nvPr/>
          </p:nvSpPr>
          <p:spPr>
            <a:xfrm flipV="1">
              <a:off x="7178241" y="863842"/>
              <a:ext cx="3983133" cy="5130304"/>
            </a:xfrm>
            <a:prstGeom prst="roundRect">
              <a:avLst>
                <a:gd name="adj" fmla="val 4472"/>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Espace réservé du numéro de diapositive 3">
            <a:extLst>
              <a:ext uri="{FF2B5EF4-FFF2-40B4-BE49-F238E27FC236}">
                <a16:creationId xmlns:a16="http://schemas.microsoft.com/office/drawing/2014/main" id="{CC2B8E9E-AD02-910A-1A58-6DBB39B85A1A}"/>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44</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224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D52A-9309-593D-3A58-EFDCA44A8D5F}"/>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DBF66B55-3DC3-68CE-C7CD-5BE91015D690}"/>
              </a:ext>
            </a:extLst>
          </p:cNvPr>
          <p:cNvSpPr txBox="1"/>
          <p:nvPr/>
        </p:nvSpPr>
        <p:spPr>
          <a:xfrm>
            <a:off x="930811" y="2182222"/>
            <a:ext cx="5488144" cy="3639458"/>
          </a:xfrm>
          <a:prstGeom prst="rect">
            <a:avLst/>
          </a:prstGeom>
          <a:noFill/>
        </p:spPr>
        <p:txBody>
          <a:bodyPr wrap="square" lIns="91440" tIns="45720" rIns="91440" bIns="45720" anchor="t">
            <a:spAutoFit/>
          </a:bodyPr>
          <a:lstStyle/>
          <a:p>
            <a:pPr algn="just">
              <a:buNone/>
            </a:pPr>
            <a:r>
              <a:rPr lang="fr-FR" sz="2000" dirty="0"/>
              <a:t>Un SMR est un réacteur de petite puissance (jusqu’à 300 MW électriques), conçu sous forme de modules compacts préfabriqués en usine, capables de produire à la fois de la chaleur et de l’électricité.</a:t>
            </a:r>
          </a:p>
          <a:p>
            <a:pPr algn="just"/>
            <a:endParaRPr lang="fr-FR" sz="1000" dirty="0"/>
          </a:p>
          <a:p>
            <a:pPr algn="just"/>
            <a:r>
              <a:rPr lang="fr-FR" sz="2000" dirty="0"/>
              <a:t>Contrairement aux réacteurs traditionnels construits sur mesure sur site, les SMR reposent sur une standardisation poussée. Cela permettrait de réduire considérablement les coûts, les délais de construction et les risques industriels.</a:t>
            </a:r>
          </a:p>
        </p:txBody>
      </p:sp>
      <p:sp>
        <p:nvSpPr>
          <p:cNvPr id="5" name="ZoneTexte 4">
            <a:extLst>
              <a:ext uri="{FF2B5EF4-FFF2-40B4-BE49-F238E27FC236}">
                <a16:creationId xmlns:a16="http://schemas.microsoft.com/office/drawing/2014/main" id="{674D4839-5118-9515-8921-A319ABA8F2CA}"/>
              </a:ext>
            </a:extLst>
          </p:cNvPr>
          <p:cNvSpPr txBox="1"/>
          <p:nvPr/>
        </p:nvSpPr>
        <p:spPr>
          <a:xfrm>
            <a:off x="930811" y="1042529"/>
            <a:ext cx="10196226" cy="769441"/>
          </a:xfrm>
          <a:prstGeom prst="rect">
            <a:avLst/>
          </a:prstGeom>
          <a:noFill/>
        </p:spPr>
        <p:txBody>
          <a:bodyPr wrap="square">
            <a:spAutoFit/>
          </a:bodyPr>
          <a:lstStyle/>
          <a:p>
            <a:pPr algn="just">
              <a:buNone/>
            </a:pPr>
            <a:r>
              <a:rPr lang="fr-FR" sz="2200" dirty="0">
                <a:latin typeface="Arial Rounded MT Bold" panose="020F0704030504030204" pitchFamily="34" charset="0"/>
              </a:rPr>
              <a:t>Mais attention, une nouvelle génération de réacteurs nucléaires appelés SMR (Small </a:t>
            </a:r>
            <a:r>
              <a:rPr lang="fr-FR" sz="2200" dirty="0" err="1">
                <a:latin typeface="Arial Rounded MT Bold" panose="020F0704030504030204" pitchFamily="34" charset="0"/>
              </a:rPr>
              <a:t>Modular</a:t>
            </a:r>
            <a:r>
              <a:rPr lang="fr-FR" sz="2200" dirty="0">
                <a:latin typeface="Arial Rounded MT Bold" panose="020F0704030504030204" pitchFamily="34" charset="0"/>
              </a:rPr>
              <a:t> </a:t>
            </a:r>
            <a:r>
              <a:rPr lang="fr-FR" sz="2200" dirty="0" err="1">
                <a:latin typeface="Arial Rounded MT Bold" panose="020F0704030504030204" pitchFamily="34" charset="0"/>
              </a:rPr>
              <a:t>Reactor</a:t>
            </a:r>
            <a:r>
              <a:rPr lang="fr-FR" sz="2200" dirty="0">
                <a:latin typeface="Arial Rounded MT Bold" panose="020F0704030504030204" pitchFamily="34" charset="0"/>
              </a:rPr>
              <a:t>) est en cours de développement.</a:t>
            </a:r>
          </a:p>
        </p:txBody>
      </p:sp>
      <p:grpSp>
        <p:nvGrpSpPr>
          <p:cNvPr id="12" name="Groupe 11">
            <a:extLst>
              <a:ext uri="{FF2B5EF4-FFF2-40B4-BE49-F238E27FC236}">
                <a16:creationId xmlns:a16="http://schemas.microsoft.com/office/drawing/2014/main" id="{7EEB0E87-1487-F62D-D2A1-F6598DC18F0A}"/>
              </a:ext>
            </a:extLst>
          </p:cNvPr>
          <p:cNvGrpSpPr/>
          <p:nvPr/>
        </p:nvGrpSpPr>
        <p:grpSpPr>
          <a:xfrm>
            <a:off x="7033935" y="2326984"/>
            <a:ext cx="4093104" cy="3234214"/>
            <a:chOff x="7118235" y="2199328"/>
            <a:chExt cx="4168156" cy="3350432"/>
          </a:xfrm>
        </p:grpSpPr>
        <p:sp>
          <p:nvSpPr>
            <p:cNvPr id="8" name="Rectangle : coins arrondis 7">
              <a:extLst>
                <a:ext uri="{FF2B5EF4-FFF2-40B4-BE49-F238E27FC236}">
                  <a16:creationId xmlns:a16="http://schemas.microsoft.com/office/drawing/2014/main" id="{55B98EFE-0FAF-A697-7F00-A9E430DD2323}"/>
                </a:ext>
              </a:extLst>
            </p:cNvPr>
            <p:cNvSpPr/>
            <p:nvPr/>
          </p:nvSpPr>
          <p:spPr>
            <a:xfrm>
              <a:off x="7118236" y="2199328"/>
              <a:ext cx="4168155" cy="3350432"/>
            </a:xfrm>
            <a:prstGeom prst="roundRect">
              <a:avLst>
                <a:gd name="adj" fmla="val 4434"/>
              </a:avLst>
            </a:prstGeom>
            <a:solidFill>
              <a:srgbClr val="F4F5F7"/>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6">
              <a:extLst>
                <a:ext uri="{FF2B5EF4-FFF2-40B4-BE49-F238E27FC236}">
                  <a16:creationId xmlns:a16="http://schemas.microsoft.com/office/drawing/2014/main" id="{8D7E3C38-481B-CBCF-5333-F848ADDCE298}"/>
                </a:ext>
              </a:extLst>
            </p:cNvPr>
            <p:cNvPicPr>
              <a:picLocks noChangeAspect="1"/>
            </p:cNvPicPr>
            <p:nvPr/>
          </p:nvPicPr>
          <p:blipFill>
            <a:blip r:embed="rId2"/>
            <a:stretch>
              <a:fillRect/>
            </a:stretch>
          </p:blipFill>
          <p:spPr>
            <a:xfrm>
              <a:off x="7118236" y="2402377"/>
              <a:ext cx="4168155" cy="3147383"/>
            </a:xfrm>
            <a:prstGeom prst="roundRect">
              <a:avLst>
                <a:gd name="adj" fmla="val 5299"/>
              </a:avLst>
            </a:prstGeom>
          </p:spPr>
        </p:pic>
        <p:sp>
          <p:nvSpPr>
            <p:cNvPr id="10" name="Rectangle : coins arrondis 9">
              <a:extLst>
                <a:ext uri="{FF2B5EF4-FFF2-40B4-BE49-F238E27FC236}">
                  <a16:creationId xmlns:a16="http://schemas.microsoft.com/office/drawing/2014/main" id="{F5239BD1-6C6B-5A7A-B4D6-8201245CB766}"/>
                </a:ext>
              </a:extLst>
            </p:cNvPr>
            <p:cNvSpPr/>
            <p:nvPr/>
          </p:nvSpPr>
          <p:spPr>
            <a:xfrm>
              <a:off x="7118235" y="2199328"/>
              <a:ext cx="4168155" cy="3343806"/>
            </a:xfrm>
            <a:prstGeom prst="roundRect">
              <a:avLst>
                <a:gd name="adj" fmla="val 443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 coins arrondis 3">
            <a:extLst>
              <a:ext uri="{FF2B5EF4-FFF2-40B4-BE49-F238E27FC236}">
                <a16:creationId xmlns:a16="http://schemas.microsoft.com/office/drawing/2014/main" id="{41DB5A4C-2FFB-AC4A-2CB2-2696A37334FA}"/>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 coins arrondis 10">
            <a:extLst>
              <a:ext uri="{FF2B5EF4-FFF2-40B4-BE49-F238E27FC236}">
                <a16:creationId xmlns:a16="http://schemas.microsoft.com/office/drawing/2014/main" id="{108A19A8-9630-5A40-E959-FB9BBDD5C962}"/>
              </a:ext>
            </a:extLst>
          </p:cNvPr>
          <p:cNvSpPr/>
          <p:nvPr/>
        </p:nvSpPr>
        <p:spPr>
          <a:xfrm flipV="1">
            <a:off x="7033934" y="2326981"/>
            <a:ext cx="4093103" cy="3234214"/>
          </a:xfrm>
          <a:prstGeom prst="roundRect">
            <a:avLst>
              <a:gd name="adj" fmla="val 4635"/>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Espace réservé du numéro de diapositive 3">
            <a:extLst>
              <a:ext uri="{FF2B5EF4-FFF2-40B4-BE49-F238E27FC236}">
                <a16:creationId xmlns:a16="http://schemas.microsoft.com/office/drawing/2014/main" id="{1880E840-BB7D-9E9B-9CE2-73C2CCF584B2}"/>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45</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28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4468-2B5A-AC50-9976-B0EAE7988CE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55E389D-E9BB-EF98-3CF7-7F534126BE98}"/>
              </a:ext>
            </a:extLst>
          </p:cNvPr>
          <p:cNvSpPr txBox="1"/>
          <p:nvPr/>
        </p:nvSpPr>
        <p:spPr>
          <a:xfrm rot="10800000" flipV="1">
            <a:off x="772884" y="2922910"/>
            <a:ext cx="1064622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fr-FR" sz="2000">
              <a:cs typeface="Arial" panose="020B0604020202020204"/>
            </a:endParaRPr>
          </a:p>
          <a:p>
            <a:pPr algn="just"/>
            <a:endParaRPr lang="fr-FR" sz="2000">
              <a:cs typeface="Arial" panose="020B0604020202020204"/>
            </a:endParaRPr>
          </a:p>
          <a:p>
            <a:pPr algn="just"/>
            <a:endParaRPr lang="fr-FR" sz="2000"/>
          </a:p>
          <a:p>
            <a:pPr algn="just"/>
            <a:r>
              <a:rPr lang="en-US" sz="2000"/>
              <a:t>​</a:t>
            </a:r>
            <a:endParaRPr lang="en-US" sz="2000">
              <a:ea typeface="+mn-lt"/>
              <a:cs typeface="+mn-lt"/>
            </a:endParaRPr>
          </a:p>
          <a:p>
            <a:endParaRPr lang="fr-FR">
              <a:ea typeface="+mn-lt"/>
              <a:cs typeface="+mn-lt"/>
            </a:endParaRPr>
          </a:p>
        </p:txBody>
      </p:sp>
      <p:sp>
        <p:nvSpPr>
          <p:cNvPr id="9" name="ZoneTexte 8">
            <a:extLst>
              <a:ext uri="{FF2B5EF4-FFF2-40B4-BE49-F238E27FC236}">
                <a16:creationId xmlns:a16="http://schemas.microsoft.com/office/drawing/2014/main" id="{57EC47A6-B190-B51A-04CE-BC620E3A9846}"/>
              </a:ext>
            </a:extLst>
          </p:cNvPr>
          <p:cNvSpPr txBox="1"/>
          <p:nvPr/>
        </p:nvSpPr>
        <p:spPr>
          <a:xfrm>
            <a:off x="1231778" y="1450276"/>
            <a:ext cx="8763547" cy="430887"/>
          </a:xfrm>
          <a:prstGeom prst="rect">
            <a:avLst/>
          </a:prstGeom>
          <a:noFill/>
        </p:spPr>
        <p:txBody>
          <a:bodyPr wrap="square">
            <a:spAutoFit/>
          </a:bodyPr>
          <a:lstStyle/>
          <a:p>
            <a:pPr algn="just"/>
            <a:r>
              <a:rPr lang="fr-BE" sz="2200" dirty="0">
                <a:latin typeface="Arial Rounded MT Bold" panose="020F0704030504030204" pitchFamily="34" charset="0"/>
              </a:rPr>
              <a:t>Trois autres avantages des SMR apparaissent sur les marchés.</a:t>
            </a:r>
          </a:p>
        </p:txBody>
      </p:sp>
      <p:sp>
        <p:nvSpPr>
          <p:cNvPr id="11" name="ZoneTexte 10">
            <a:extLst>
              <a:ext uri="{FF2B5EF4-FFF2-40B4-BE49-F238E27FC236}">
                <a16:creationId xmlns:a16="http://schemas.microsoft.com/office/drawing/2014/main" id="{02DED1FF-20F1-E4BD-7550-99F3C2E0A4D7}"/>
              </a:ext>
            </a:extLst>
          </p:cNvPr>
          <p:cNvSpPr txBox="1"/>
          <p:nvPr/>
        </p:nvSpPr>
        <p:spPr>
          <a:xfrm>
            <a:off x="1231778" y="2313425"/>
            <a:ext cx="9728440" cy="2862322"/>
          </a:xfrm>
          <a:prstGeom prst="rect">
            <a:avLst/>
          </a:prstGeom>
          <a:noFill/>
        </p:spPr>
        <p:txBody>
          <a:bodyPr wrap="square" lIns="91440" tIns="45720" rIns="91440" bIns="45720" anchor="t">
            <a:spAutoFit/>
          </a:bodyPr>
          <a:lstStyle/>
          <a:p>
            <a:pPr marL="457200" indent="-457200" algn="just">
              <a:buAutoNum type="arabicParenR"/>
            </a:pPr>
            <a:r>
              <a:rPr kumimoji="0" lang="fr-FR" altLang="fr-FR" sz="2000" i="0" u="none" strike="noStrike" cap="none" normalizeH="0" baseline="0">
                <a:ln>
                  <a:noFill/>
                </a:ln>
                <a:effectLst/>
                <a:latin typeface="+mj-lt"/>
              </a:rPr>
              <a:t>Certains modèles intègrent des systèmes de sécurité passifs, c’est-à-dire capables de fonctionner sans intervention humaine ni alimentation électrique</a:t>
            </a:r>
            <a:r>
              <a:rPr lang="fr-FR" altLang="fr-FR" sz="2000">
                <a:latin typeface="+mj-lt"/>
              </a:rPr>
              <a:t> ;</a:t>
            </a:r>
            <a:endParaRPr kumimoji="0" lang="fr-FR" altLang="fr-FR" sz="2000" i="0" u="none" strike="noStrike" cap="none" normalizeH="0" baseline="0">
              <a:ln>
                <a:noFill/>
              </a:ln>
              <a:effectLst/>
              <a:latin typeface="+mj-lt"/>
            </a:endParaRPr>
          </a:p>
          <a:p>
            <a:pPr marL="457200" indent="-457200" algn="just">
              <a:buAutoNum type="arabicParenR"/>
            </a:pPr>
            <a:endParaRPr lang="fr-FR" altLang="fr-FR" sz="2000">
              <a:latin typeface="+mj-lt"/>
            </a:endParaRPr>
          </a:p>
          <a:p>
            <a:pPr marL="457200" indent="-457200" algn="just">
              <a:buAutoNum type="arabicParenR"/>
            </a:pPr>
            <a:r>
              <a:rPr kumimoji="0" lang="fr-FR" altLang="fr-FR" sz="2000" i="0" u="none" strike="noStrike" cap="none" normalizeH="0" baseline="0">
                <a:ln>
                  <a:noFill/>
                </a:ln>
                <a:effectLst/>
                <a:latin typeface="+mj-lt"/>
              </a:rPr>
              <a:t>Certains concepts de SMR visent à réduire la quantité de déchets radioactifs à vie longue </a:t>
            </a:r>
            <a:r>
              <a:rPr lang="fr-FR" altLang="fr-FR" sz="2000">
                <a:latin typeface="+mj-lt"/>
              </a:rPr>
              <a:t>et </a:t>
            </a:r>
            <a:r>
              <a:rPr kumimoji="0" lang="fr-FR" altLang="fr-FR" sz="2000" i="0" u="none" strike="noStrike" cap="none" normalizeH="0" baseline="0">
                <a:ln>
                  <a:noFill/>
                </a:ln>
                <a:effectLst/>
                <a:latin typeface="+mj-lt"/>
              </a:rPr>
              <a:t>de recycler du combustible déjà utilisé ;</a:t>
            </a:r>
            <a:endParaRPr lang="fr-FR" altLang="fr-FR" sz="2000" i="0" u="none" strike="noStrike" cap="none" normalizeH="0" baseline="0">
              <a:ln>
                <a:noFill/>
              </a:ln>
              <a:effectLst/>
              <a:latin typeface="+mj-lt"/>
              <a:cs typeface="Arial"/>
            </a:endParaRPr>
          </a:p>
          <a:p>
            <a:pPr marL="457200" indent="-457200" algn="just">
              <a:buAutoNum type="arabicParenR"/>
            </a:pPr>
            <a:endParaRPr lang="fr-FR" altLang="fr-FR" sz="2000">
              <a:latin typeface="+mj-lt"/>
            </a:endParaRPr>
          </a:p>
          <a:p>
            <a:pPr marL="457200" indent="-457200" algn="just">
              <a:buAutoNum type="arabicParenR"/>
            </a:pPr>
            <a:r>
              <a:rPr kumimoji="0" lang="fr-FR" altLang="fr-FR" sz="2000" i="0" u="none" strike="noStrike" cap="none" normalizeH="0" baseline="0">
                <a:ln>
                  <a:noFill/>
                </a:ln>
                <a:effectLst/>
                <a:latin typeface="+mj-lt"/>
              </a:rPr>
              <a:t>Grâce à leur taille plus compacte et à leur capacité à produire de la chaleur à haute température, les SMR peuvent être installés près d’industries</a:t>
            </a:r>
            <a:r>
              <a:rPr lang="fr-FR" altLang="fr-FR" sz="2000">
                <a:latin typeface="+mj-lt"/>
              </a:rPr>
              <a:t> capables de valoriser une grande quantité de la chaleur produite.</a:t>
            </a:r>
            <a:endParaRPr lang="en-GB" sz="2000">
              <a:latin typeface="+mj-lt"/>
            </a:endParaRPr>
          </a:p>
        </p:txBody>
      </p:sp>
      <p:sp>
        <p:nvSpPr>
          <p:cNvPr id="5" name="Rectangle : coins arrondis 4">
            <a:extLst>
              <a:ext uri="{FF2B5EF4-FFF2-40B4-BE49-F238E27FC236}">
                <a16:creationId xmlns:a16="http://schemas.microsoft.com/office/drawing/2014/main" id="{619B45C6-0AF7-3F92-22AF-71D68E434D65}"/>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3">
            <a:extLst>
              <a:ext uri="{FF2B5EF4-FFF2-40B4-BE49-F238E27FC236}">
                <a16:creationId xmlns:a16="http://schemas.microsoft.com/office/drawing/2014/main" id="{60C55005-24CA-8FC2-205F-98210ADC5211}"/>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46</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28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F3BA-37FD-5856-1D97-4F2365D98C4D}"/>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9D9700F6-0DED-B83D-954C-452B3CA6A42B}"/>
              </a:ext>
            </a:extLst>
          </p:cNvPr>
          <p:cNvSpPr txBox="1"/>
          <p:nvPr/>
        </p:nvSpPr>
        <p:spPr>
          <a:xfrm>
            <a:off x="1343783" y="1362924"/>
            <a:ext cx="9561287" cy="4093428"/>
          </a:xfrm>
          <a:prstGeom prst="rect">
            <a:avLst/>
          </a:prstGeom>
          <a:noFill/>
        </p:spPr>
        <p:txBody>
          <a:bodyPr wrap="square">
            <a:spAutoFit/>
          </a:bodyPr>
          <a:lstStyle/>
          <a:p>
            <a:pPr algn="just"/>
            <a:r>
              <a:rPr lang="fr-FR" sz="2000" dirty="0"/>
              <a:t>Des systèmes énergétiques intégrant des </a:t>
            </a:r>
            <a:r>
              <a:rPr lang="fr-FR" sz="2000" dirty="0" err="1"/>
              <a:t>SMRs</a:t>
            </a:r>
            <a:r>
              <a:rPr lang="fr-FR" sz="2000" dirty="0"/>
              <a:t> de type LFR </a:t>
            </a:r>
            <a:r>
              <a:rPr lang="fr-BE" sz="2000" dirty="0"/>
              <a:t>(Lead-</a:t>
            </a:r>
            <a:r>
              <a:rPr lang="fr-BE" sz="2000" dirty="0" err="1"/>
              <a:t>cooled</a:t>
            </a:r>
            <a:r>
              <a:rPr lang="fr-BE" sz="2000" dirty="0"/>
              <a:t> Fast </a:t>
            </a:r>
            <a:r>
              <a:rPr lang="fr-BE" sz="2000" dirty="0" err="1"/>
              <a:t>Reactor</a:t>
            </a:r>
            <a:r>
              <a:rPr lang="fr-BE" sz="2000" dirty="0"/>
              <a:t>)</a:t>
            </a:r>
            <a:r>
              <a:rPr lang="fr-FR" sz="2000" dirty="0"/>
              <a:t> fortement connectés à des sites industriels sont étudiés au sein du laboratoire Smart </a:t>
            </a:r>
            <a:r>
              <a:rPr lang="fr-FR" sz="2000" dirty="0" err="1"/>
              <a:t>Grids</a:t>
            </a:r>
            <a:r>
              <a:rPr lang="fr-FR" sz="2000" dirty="0"/>
              <a:t> de l’Institut Montefiore de l’Université de Liège.</a:t>
            </a:r>
          </a:p>
          <a:p>
            <a:pPr algn="just"/>
            <a:endParaRPr lang="fr-FR" sz="2000" dirty="0"/>
          </a:p>
          <a:p>
            <a:pPr algn="just"/>
            <a:endParaRPr lang="fr-FR" sz="2000" dirty="0"/>
          </a:p>
          <a:p>
            <a:pPr algn="just"/>
            <a:endParaRPr lang="fr-FR" sz="2000" dirty="0"/>
          </a:p>
          <a:p>
            <a:pPr algn="just"/>
            <a:endParaRPr lang="fr-FR" sz="2000" dirty="0"/>
          </a:p>
          <a:p>
            <a:pPr algn="just"/>
            <a:endParaRPr lang="fr-FR" sz="2000" dirty="0"/>
          </a:p>
          <a:p>
            <a:pPr algn="just"/>
            <a:endParaRPr lang="fr-FR" sz="2000" dirty="0"/>
          </a:p>
          <a:p>
            <a:pPr algn="just"/>
            <a:endParaRPr lang="fr-FR" sz="2000" dirty="0"/>
          </a:p>
          <a:p>
            <a:pPr algn="just"/>
            <a:r>
              <a:rPr lang="fr-FR" sz="2000" dirty="0"/>
              <a:t>Cette chaleur peut être utilisée pour différentes applications industrielles importantes, comme la production d’hydrogène, la synthèse d’ammoniac, l’alimentation de réseaux de chaleur, ou encore la désalinisation de l’eau de mer.</a:t>
            </a:r>
            <a:endParaRPr lang="en-GB" sz="2000" dirty="0"/>
          </a:p>
        </p:txBody>
      </p:sp>
      <p:sp>
        <p:nvSpPr>
          <p:cNvPr id="13" name="ZoneTexte 12">
            <a:extLst>
              <a:ext uri="{FF2B5EF4-FFF2-40B4-BE49-F238E27FC236}">
                <a16:creationId xmlns:a16="http://schemas.microsoft.com/office/drawing/2014/main" id="{289593BC-F139-788F-08DB-52FF82F590DF}"/>
              </a:ext>
            </a:extLst>
          </p:cNvPr>
          <p:cNvSpPr txBox="1"/>
          <p:nvPr/>
        </p:nvSpPr>
        <p:spPr>
          <a:xfrm>
            <a:off x="1343783" y="2855640"/>
            <a:ext cx="9561287" cy="1107996"/>
          </a:xfrm>
          <a:prstGeom prst="rect">
            <a:avLst/>
          </a:prstGeom>
          <a:noFill/>
        </p:spPr>
        <p:txBody>
          <a:bodyPr wrap="square" lIns="91440" tIns="45720" rIns="91440" bIns="45720" anchor="t">
            <a:spAutoFit/>
          </a:bodyPr>
          <a:lstStyle/>
          <a:p>
            <a:pPr algn="just"/>
            <a:r>
              <a:rPr lang="fr-FR" sz="2200" dirty="0">
                <a:latin typeface="Arial Rounded MT Bold"/>
              </a:rPr>
              <a:t>L’objectif de ces travaux de recherche est d'étudier différentes stratégies pour  réduire les coûts notamment en valorisant la chaleur de haute qualité produite par ces réacteurs.</a:t>
            </a:r>
          </a:p>
        </p:txBody>
      </p:sp>
      <p:sp>
        <p:nvSpPr>
          <p:cNvPr id="5" name="Rectangle : coins arrondis 4">
            <a:extLst>
              <a:ext uri="{FF2B5EF4-FFF2-40B4-BE49-F238E27FC236}">
                <a16:creationId xmlns:a16="http://schemas.microsoft.com/office/drawing/2014/main" id="{DB85AED6-D563-48C6-CD34-7D65DD584E54}"/>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3">
            <a:extLst>
              <a:ext uri="{FF2B5EF4-FFF2-40B4-BE49-F238E27FC236}">
                <a16:creationId xmlns:a16="http://schemas.microsoft.com/office/drawing/2014/main" id="{F677F841-E2ED-E8DA-0BF2-A5243AD8D1EC}"/>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47</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502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88B7-9E08-0904-4BED-A77E30DBEE9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6938549B-BD74-6F3E-A95B-0FD97D93F67F}"/>
              </a:ext>
            </a:extLst>
          </p:cNvPr>
          <p:cNvSpPr txBox="1"/>
          <p:nvPr/>
        </p:nvSpPr>
        <p:spPr>
          <a:xfrm>
            <a:off x="736600" y="574351"/>
            <a:ext cx="10718800" cy="769441"/>
          </a:xfrm>
          <a:prstGeom prst="rect">
            <a:avLst/>
          </a:prstGeom>
          <a:noFill/>
        </p:spPr>
        <p:txBody>
          <a:bodyPr wrap="square" lIns="91440" tIns="45720" rIns="91440" bIns="45720" rtlCol="0" anchor="t">
            <a:spAutoFit/>
          </a:bodyPr>
          <a:lstStyle/>
          <a:p>
            <a:pPr algn="just"/>
            <a:r>
              <a:rPr lang="fr-BE" sz="2200" dirty="0">
                <a:latin typeface="Arial Rounded MT Bold"/>
                <a:cs typeface="Arial"/>
              </a:rPr>
              <a:t>Etude de différentes stratégies pour alimenter un site industriel off-</a:t>
            </a:r>
            <a:r>
              <a:rPr lang="fr-BE" sz="2200" dirty="0" err="1">
                <a:latin typeface="Arial Rounded MT Bold"/>
                <a:cs typeface="Arial"/>
              </a:rPr>
              <a:t>grid</a:t>
            </a:r>
            <a:r>
              <a:rPr lang="fr-BE" sz="2200" dirty="0">
                <a:latin typeface="Arial Rounded MT Bold"/>
                <a:cs typeface="Arial"/>
              </a:rPr>
              <a:t> en électricité et en chaleur.</a:t>
            </a:r>
          </a:p>
        </p:txBody>
      </p:sp>
      <p:sp>
        <p:nvSpPr>
          <p:cNvPr id="15" name="ZoneTexte 14">
            <a:extLst>
              <a:ext uri="{FF2B5EF4-FFF2-40B4-BE49-F238E27FC236}">
                <a16:creationId xmlns:a16="http://schemas.microsoft.com/office/drawing/2014/main" id="{9778142F-A8B5-F55A-6AEA-60CDAD8F44DE}"/>
              </a:ext>
            </a:extLst>
          </p:cNvPr>
          <p:cNvSpPr txBox="1"/>
          <p:nvPr/>
        </p:nvSpPr>
        <p:spPr>
          <a:xfrm>
            <a:off x="2341032" y="5651562"/>
            <a:ext cx="7509933" cy="276999"/>
          </a:xfrm>
          <a:prstGeom prst="rect">
            <a:avLst/>
          </a:prstGeom>
          <a:noFill/>
        </p:spPr>
        <p:txBody>
          <a:bodyPr wrap="square">
            <a:spAutoFit/>
          </a:bodyPr>
          <a:lstStyle/>
          <a:p>
            <a:pPr algn="ctr"/>
            <a:r>
              <a:rPr lang="fr-BE" sz="1200" i="1">
                <a:ea typeface="+mn-lt"/>
                <a:cs typeface="+mn-lt"/>
              </a:rPr>
              <a:t>SMR-LFR dans un site industriel non-connecté au réseau, avec trois configurations de stockage possibles. </a:t>
            </a:r>
            <a:endParaRPr lang="en-GB" sz="1200" i="1"/>
          </a:p>
        </p:txBody>
      </p:sp>
      <p:grpSp>
        <p:nvGrpSpPr>
          <p:cNvPr id="19" name="Groupe 18">
            <a:extLst>
              <a:ext uri="{FF2B5EF4-FFF2-40B4-BE49-F238E27FC236}">
                <a16:creationId xmlns:a16="http://schemas.microsoft.com/office/drawing/2014/main" id="{621B995C-78EA-3EF0-B139-8F278EC621DD}"/>
              </a:ext>
            </a:extLst>
          </p:cNvPr>
          <p:cNvGrpSpPr/>
          <p:nvPr/>
        </p:nvGrpSpPr>
        <p:grpSpPr>
          <a:xfrm>
            <a:off x="736600" y="1702066"/>
            <a:ext cx="10718800" cy="3881024"/>
            <a:chOff x="711200" y="1381761"/>
            <a:chExt cx="10718800" cy="3881024"/>
          </a:xfrm>
        </p:grpSpPr>
        <p:grpSp>
          <p:nvGrpSpPr>
            <p:cNvPr id="17" name="Groupe 16">
              <a:extLst>
                <a:ext uri="{FF2B5EF4-FFF2-40B4-BE49-F238E27FC236}">
                  <a16:creationId xmlns:a16="http://schemas.microsoft.com/office/drawing/2014/main" id="{334CFB3A-9214-1EC8-F5AE-5FB91B1277A3}"/>
                </a:ext>
              </a:extLst>
            </p:cNvPr>
            <p:cNvGrpSpPr/>
            <p:nvPr/>
          </p:nvGrpSpPr>
          <p:grpSpPr>
            <a:xfrm>
              <a:off x="911830" y="1568206"/>
              <a:ext cx="10368339" cy="3032390"/>
              <a:chOff x="783364" y="1359128"/>
              <a:chExt cx="10368339" cy="3032390"/>
            </a:xfrm>
          </p:grpSpPr>
          <p:pic>
            <p:nvPicPr>
              <p:cNvPr id="6" name="Image 5" descr="Une image contenant texte, diagramme, capture d’écran, ligne&#10;&#10;Le contenu généré par l’IA peut être incorrect.">
                <a:extLst>
                  <a:ext uri="{FF2B5EF4-FFF2-40B4-BE49-F238E27FC236}">
                    <a16:creationId xmlns:a16="http://schemas.microsoft.com/office/drawing/2014/main" id="{1C5DD59E-C8C3-A114-6357-2A0A14910E2D}"/>
                  </a:ext>
                </a:extLst>
              </p:cNvPr>
              <p:cNvPicPr>
                <a:picLocks noChangeAspect="1"/>
              </p:cNvPicPr>
              <p:nvPr/>
            </p:nvPicPr>
            <p:blipFill>
              <a:blip r:embed="rId3"/>
              <a:stretch>
                <a:fillRect/>
              </a:stretch>
            </p:blipFill>
            <p:spPr>
              <a:xfrm>
                <a:off x="3540848" y="1929058"/>
                <a:ext cx="3341391" cy="2462276"/>
              </a:xfrm>
              <a:prstGeom prst="rect">
                <a:avLst/>
              </a:prstGeom>
            </p:spPr>
          </p:pic>
          <p:pic>
            <p:nvPicPr>
              <p:cNvPr id="9" name="Image 8">
                <a:extLst>
                  <a:ext uri="{FF2B5EF4-FFF2-40B4-BE49-F238E27FC236}">
                    <a16:creationId xmlns:a16="http://schemas.microsoft.com/office/drawing/2014/main" id="{47D32E4A-7AC3-57D8-7BFD-2121EB499342}"/>
                  </a:ext>
                </a:extLst>
              </p:cNvPr>
              <p:cNvPicPr>
                <a:picLocks noChangeAspect="1"/>
              </p:cNvPicPr>
              <p:nvPr/>
            </p:nvPicPr>
            <p:blipFill>
              <a:blip r:embed="rId4"/>
              <a:srcRect b="10462"/>
              <a:stretch/>
            </p:blipFill>
            <p:spPr>
              <a:xfrm>
                <a:off x="6962401" y="1928551"/>
                <a:ext cx="4189302" cy="2462967"/>
              </a:xfrm>
              <a:prstGeom prst="rect">
                <a:avLst/>
              </a:prstGeom>
            </p:spPr>
          </p:pic>
          <p:pic>
            <p:nvPicPr>
              <p:cNvPr id="4" name="Image 3" descr="Une image contenant texte, capture d’écran, Police, ligne&#10;&#10;Le contenu généré par l’IA peut être incorrect.">
                <a:extLst>
                  <a:ext uri="{FF2B5EF4-FFF2-40B4-BE49-F238E27FC236}">
                    <a16:creationId xmlns:a16="http://schemas.microsoft.com/office/drawing/2014/main" id="{7CA6155C-BD1C-FB2E-C80B-B5F5A55043F3}"/>
                  </a:ext>
                </a:extLst>
              </p:cNvPr>
              <p:cNvPicPr>
                <a:picLocks noChangeAspect="1"/>
              </p:cNvPicPr>
              <p:nvPr/>
            </p:nvPicPr>
            <p:blipFill>
              <a:blip r:embed="rId5"/>
              <a:stretch>
                <a:fillRect/>
              </a:stretch>
            </p:blipFill>
            <p:spPr>
              <a:xfrm>
                <a:off x="783364" y="1959031"/>
                <a:ext cx="2678939" cy="2432303"/>
              </a:xfrm>
              <a:prstGeom prst="rect">
                <a:avLst/>
              </a:prstGeom>
            </p:spPr>
          </p:pic>
          <p:sp>
            <p:nvSpPr>
              <p:cNvPr id="11" name="ZoneTexte 10">
                <a:extLst>
                  <a:ext uri="{FF2B5EF4-FFF2-40B4-BE49-F238E27FC236}">
                    <a16:creationId xmlns:a16="http://schemas.microsoft.com/office/drawing/2014/main" id="{682572AD-B77F-4018-80D9-1EC43DE0AB62}"/>
                  </a:ext>
                </a:extLst>
              </p:cNvPr>
              <p:cNvSpPr txBox="1"/>
              <p:nvPr/>
            </p:nvSpPr>
            <p:spPr>
              <a:xfrm>
                <a:off x="799907" y="1359128"/>
                <a:ext cx="26458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 </a:t>
                </a:r>
                <a:r>
                  <a:rPr lang="fr-FR" sz="1400">
                    <a:solidFill>
                      <a:schemeClr val="tx1"/>
                    </a:solidFill>
                  </a:rPr>
                  <a:t>"</a:t>
                </a:r>
                <a:r>
                  <a:rPr lang="fr-FR" sz="1400" b="1">
                    <a:cs typeface="Arial"/>
                  </a:rPr>
                  <a:t>batterie</a:t>
                </a:r>
                <a:r>
                  <a:rPr lang="fr-FR" sz="1400">
                    <a:solidFill>
                      <a:schemeClr val="tx1"/>
                    </a:solidFill>
                  </a:rPr>
                  <a:t>" </a:t>
                </a:r>
                <a:r>
                  <a:rPr lang="fr-FR" sz="1400">
                    <a:cs typeface="Arial"/>
                  </a:rPr>
                  <a:t>: uniquement stockage batterie</a:t>
                </a:r>
              </a:p>
            </p:txBody>
          </p:sp>
          <p:sp>
            <p:nvSpPr>
              <p:cNvPr id="12" name="ZoneTexte 11">
                <a:extLst>
                  <a:ext uri="{FF2B5EF4-FFF2-40B4-BE49-F238E27FC236}">
                    <a16:creationId xmlns:a16="http://schemas.microsoft.com/office/drawing/2014/main" id="{8D004A0A-4B93-718D-D95E-3213D0EF7086}"/>
                  </a:ext>
                </a:extLst>
              </p:cNvPr>
              <p:cNvSpPr txBox="1"/>
              <p:nvPr/>
            </p:nvSpPr>
            <p:spPr>
              <a:xfrm>
                <a:off x="3782971" y="1359128"/>
                <a:ext cx="28571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a:t>
                </a:r>
                <a:r>
                  <a:rPr lang="fr-FR" sz="1400">
                    <a:cs typeface="Arial"/>
                  </a:rPr>
                  <a:t> </a:t>
                </a:r>
                <a:r>
                  <a:rPr lang="fr-FR" sz="1400">
                    <a:solidFill>
                      <a:schemeClr val="tx1"/>
                    </a:solidFill>
                  </a:rPr>
                  <a:t>"</a:t>
                </a:r>
                <a:r>
                  <a:rPr lang="fr-FR" sz="1400" b="1">
                    <a:cs typeface="Arial"/>
                  </a:rPr>
                  <a:t>hydrogène</a:t>
                </a:r>
                <a:r>
                  <a:rPr lang="fr-FR" sz="1400">
                    <a:solidFill>
                      <a:schemeClr val="tx1"/>
                    </a:solidFill>
                  </a:rPr>
                  <a:t>"</a:t>
                </a:r>
                <a:r>
                  <a:rPr lang="fr-FR" sz="1400" b="1">
                    <a:cs typeface="Arial"/>
                  </a:rPr>
                  <a:t> </a:t>
                </a:r>
                <a:r>
                  <a:rPr lang="fr-FR" sz="1400">
                    <a:cs typeface="Arial"/>
                  </a:rPr>
                  <a:t>: stockage batterie et hydrogène</a:t>
                </a:r>
              </a:p>
            </p:txBody>
          </p:sp>
          <p:sp>
            <p:nvSpPr>
              <p:cNvPr id="13" name="ZoneTexte 12">
                <a:extLst>
                  <a:ext uri="{FF2B5EF4-FFF2-40B4-BE49-F238E27FC236}">
                    <a16:creationId xmlns:a16="http://schemas.microsoft.com/office/drawing/2014/main" id="{90758CE0-9616-8C5C-2E81-8522FD68F8D7}"/>
                  </a:ext>
                </a:extLst>
              </p:cNvPr>
              <p:cNvSpPr txBox="1"/>
              <p:nvPr/>
            </p:nvSpPr>
            <p:spPr>
              <a:xfrm>
                <a:off x="7261698" y="1359128"/>
                <a:ext cx="35907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cs typeface="Arial"/>
                  </a:rPr>
                  <a:t>Configuration</a:t>
                </a:r>
                <a:r>
                  <a:rPr lang="fr-FR" sz="1400">
                    <a:cs typeface="Arial"/>
                  </a:rPr>
                  <a:t> </a:t>
                </a:r>
                <a:r>
                  <a:rPr lang="fr-FR" sz="1400">
                    <a:solidFill>
                      <a:schemeClr val="tx1"/>
                    </a:solidFill>
                  </a:rPr>
                  <a:t>"</a:t>
                </a:r>
                <a:r>
                  <a:rPr lang="fr-FR" sz="1400" b="1">
                    <a:cs typeface="Arial"/>
                  </a:rPr>
                  <a:t>ammoniac</a:t>
                </a:r>
                <a:r>
                  <a:rPr lang="fr-FR" sz="1400">
                    <a:solidFill>
                      <a:schemeClr val="tx1"/>
                    </a:solidFill>
                  </a:rPr>
                  <a:t>"</a:t>
                </a:r>
                <a:r>
                  <a:rPr lang="fr-FR" sz="1400" b="1">
                    <a:cs typeface="Arial"/>
                  </a:rPr>
                  <a:t> </a:t>
                </a:r>
                <a:r>
                  <a:rPr lang="fr-FR" sz="1400">
                    <a:cs typeface="Arial"/>
                  </a:rPr>
                  <a:t>: </a:t>
                </a:r>
                <a:endParaRPr lang="fr-FR"/>
              </a:p>
              <a:p>
                <a:pPr algn="ctr"/>
                <a:r>
                  <a:rPr lang="fr-FR" sz="1400">
                    <a:cs typeface="Arial"/>
                  </a:rPr>
                  <a:t>stockage batterie, hydrogène et ammoniac</a:t>
                </a:r>
                <a:endParaRPr lang="fr-FR"/>
              </a:p>
            </p:txBody>
          </p:sp>
        </p:grpSp>
        <p:pic>
          <p:nvPicPr>
            <p:cNvPr id="16" name="Image 15">
              <a:extLst>
                <a:ext uri="{FF2B5EF4-FFF2-40B4-BE49-F238E27FC236}">
                  <a16:creationId xmlns:a16="http://schemas.microsoft.com/office/drawing/2014/main" id="{24DFD5FE-16AE-8109-C4E8-099DC1A96CA0}"/>
                </a:ext>
              </a:extLst>
            </p:cNvPr>
            <p:cNvPicPr>
              <a:picLocks noChangeAspect="1"/>
            </p:cNvPicPr>
            <p:nvPr/>
          </p:nvPicPr>
          <p:blipFill>
            <a:blip r:embed="rId4"/>
            <a:srcRect t="90656"/>
            <a:stretch/>
          </p:blipFill>
          <p:spPr>
            <a:xfrm>
              <a:off x="2983379" y="4689850"/>
              <a:ext cx="5918250" cy="363123"/>
            </a:xfrm>
            <a:prstGeom prst="rect">
              <a:avLst/>
            </a:prstGeom>
          </p:spPr>
        </p:pic>
        <p:sp>
          <p:nvSpPr>
            <p:cNvPr id="18" name="Rectangle : coins arrondis 17">
              <a:extLst>
                <a:ext uri="{FF2B5EF4-FFF2-40B4-BE49-F238E27FC236}">
                  <a16:creationId xmlns:a16="http://schemas.microsoft.com/office/drawing/2014/main" id="{485103DB-6A2C-F846-A005-D9968979E034}"/>
                </a:ext>
              </a:extLst>
            </p:cNvPr>
            <p:cNvSpPr/>
            <p:nvPr/>
          </p:nvSpPr>
          <p:spPr>
            <a:xfrm>
              <a:off x="711200" y="1381761"/>
              <a:ext cx="10718800" cy="3881024"/>
            </a:xfrm>
            <a:prstGeom prst="roundRect">
              <a:avLst>
                <a:gd name="adj" fmla="val 594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 coins arrondis 4">
            <a:extLst>
              <a:ext uri="{FF2B5EF4-FFF2-40B4-BE49-F238E27FC236}">
                <a16:creationId xmlns:a16="http://schemas.microsoft.com/office/drawing/2014/main" id="{BAF5FA95-2645-366C-D6BC-9E9F0067F29B}"/>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 coins arrondis 7">
            <a:extLst>
              <a:ext uri="{FF2B5EF4-FFF2-40B4-BE49-F238E27FC236}">
                <a16:creationId xmlns:a16="http://schemas.microsoft.com/office/drawing/2014/main" id="{22EA8C04-F783-6F18-5EF4-9E3002191449}"/>
              </a:ext>
            </a:extLst>
          </p:cNvPr>
          <p:cNvSpPr/>
          <p:nvPr/>
        </p:nvSpPr>
        <p:spPr>
          <a:xfrm flipV="1">
            <a:off x="736600" y="1702063"/>
            <a:ext cx="10718800" cy="3881023"/>
          </a:xfrm>
          <a:prstGeom prst="roundRect">
            <a:avLst>
              <a:gd name="adj" fmla="val 5508"/>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space réservé du numéro de diapositive 3">
            <a:extLst>
              <a:ext uri="{FF2B5EF4-FFF2-40B4-BE49-F238E27FC236}">
                <a16:creationId xmlns:a16="http://schemas.microsoft.com/office/drawing/2014/main" id="{43678DBC-EBFE-F773-FFC2-B94B99BCF1A6}"/>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28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BEEE-2A19-37AC-52E3-A2E90B32AACF}"/>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19AEEDE3-CBB7-E01E-AD5C-1EC470E568D4}"/>
              </a:ext>
            </a:extLst>
          </p:cNvPr>
          <p:cNvPicPr>
            <a:picLocks noChangeAspect="1"/>
          </p:cNvPicPr>
          <p:nvPr/>
        </p:nvPicPr>
        <p:blipFill>
          <a:blip r:embed="rId3"/>
          <a:stretch>
            <a:fillRect/>
          </a:stretch>
        </p:blipFill>
        <p:spPr>
          <a:xfrm>
            <a:off x="1256621" y="3380603"/>
            <a:ext cx="9678751" cy="1952898"/>
          </a:xfrm>
          <a:prstGeom prst="roundRect">
            <a:avLst>
              <a:gd name="adj" fmla="val 9381"/>
            </a:avLst>
          </a:prstGeom>
        </p:spPr>
      </p:pic>
      <p:sp>
        <p:nvSpPr>
          <p:cNvPr id="4" name="ZoneTexte 3">
            <a:extLst>
              <a:ext uri="{FF2B5EF4-FFF2-40B4-BE49-F238E27FC236}">
                <a16:creationId xmlns:a16="http://schemas.microsoft.com/office/drawing/2014/main" id="{03C62274-8F9D-DCC6-6AD1-CC3199633F13}"/>
              </a:ext>
            </a:extLst>
          </p:cNvPr>
          <p:cNvSpPr txBox="1"/>
          <p:nvPr/>
        </p:nvSpPr>
        <p:spPr>
          <a:xfrm>
            <a:off x="1568823" y="5381126"/>
            <a:ext cx="9054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i="1">
                <a:cs typeface="Arial"/>
              </a:rPr>
              <a:t>Table des coûts moyens par unité d'électricité et de chaleur.</a:t>
            </a:r>
          </a:p>
        </p:txBody>
      </p:sp>
      <p:sp>
        <p:nvSpPr>
          <p:cNvPr id="15" name="ZoneTexte 14">
            <a:extLst>
              <a:ext uri="{FF2B5EF4-FFF2-40B4-BE49-F238E27FC236}">
                <a16:creationId xmlns:a16="http://schemas.microsoft.com/office/drawing/2014/main" id="{47A641CF-B538-0651-01F0-784DAFF82DDD}"/>
              </a:ext>
            </a:extLst>
          </p:cNvPr>
          <p:cNvSpPr txBox="1"/>
          <p:nvPr/>
        </p:nvSpPr>
        <p:spPr>
          <a:xfrm>
            <a:off x="908047" y="776292"/>
            <a:ext cx="10375900" cy="2246769"/>
          </a:xfrm>
          <a:prstGeom prst="rect">
            <a:avLst/>
          </a:prstGeom>
          <a:noFill/>
        </p:spPr>
        <p:txBody>
          <a:bodyPr wrap="square">
            <a:spAutoFit/>
          </a:bodyPr>
          <a:lstStyle/>
          <a:p>
            <a:pPr algn="just">
              <a:buNone/>
            </a:pPr>
            <a:r>
              <a:rPr lang="fr-FR" sz="2000" dirty="0"/>
              <a:t>Ces travaux de recherche visent à optimiser de manière conjointe le dimensionnement de des différents composants de ces trois configurations et leur pilotage respectif pour couvrir l’ensemble des besoins en chaleur et en électricité d’un site industriel.</a:t>
            </a:r>
          </a:p>
          <a:p>
            <a:pPr algn="just">
              <a:buNone/>
            </a:pPr>
            <a:endParaRPr lang="fr-FR" sz="2000" dirty="0"/>
          </a:p>
          <a:p>
            <a:pPr algn="just"/>
            <a:r>
              <a:rPr lang="fr-FR" sz="2000" dirty="0"/>
              <a:t>Dans les configurations intégrant l’hydrogène et/ou l’ammoniac, le système permet également de produire, stocker et réutiliser ces molécules au moment le plus opportun, en fonction des besoins du site</a:t>
            </a:r>
            <a:r>
              <a:rPr lang="fr-FR" sz="2000" baseline="30000" dirty="0"/>
              <a:t>[1]</a:t>
            </a:r>
            <a:r>
              <a:rPr lang="fr-FR" sz="2000" dirty="0"/>
              <a:t>.</a:t>
            </a:r>
          </a:p>
        </p:txBody>
      </p:sp>
      <p:sp>
        <p:nvSpPr>
          <p:cNvPr id="21" name="Rectangle : coins arrondis 20">
            <a:extLst>
              <a:ext uri="{FF2B5EF4-FFF2-40B4-BE49-F238E27FC236}">
                <a16:creationId xmlns:a16="http://schemas.microsoft.com/office/drawing/2014/main" id="{4E96903D-CED1-35E1-FF58-C1A46304C9F0}"/>
              </a:ext>
            </a:extLst>
          </p:cNvPr>
          <p:cNvSpPr/>
          <p:nvPr/>
        </p:nvSpPr>
        <p:spPr>
          <a:xfrm>
            <a:off x="1256621" y="3380603"/>
            <a:ext cx="9678751" cy="1952898"/>
          </a:xfrm>
          <a:prstGeom prst="roundRect">
            <a:avLst>
              <a:gd name="adj" fmla="val 5437"/>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8" name="ZoneTexte 7">
            <a:extLst>
              <a:ext uri="{FF2B5EF4-FFF2-40B4-BE49-F238E27FC236}">
                <a16:creationId xmlns:a16="http://schemas.microsoft.com/office/drawing/2014/main" id="{24EE5D9A-E7A5-F7F2-D42F-D066729A6399}"/>
              </a:ext>
            </a:extLst>
          </p:cNvPr>
          <p:cNvSpPr txBox="1"/>
          <p:nvPr/>
        </p:nvSpPr>
        <p:spPr>
          <a:xfrm>
            <a:off x="82270" y="6335460"/>
            <a:ext cx="11572145" cy="415498"/>
          </a:xfrm>
          <a:prstGeom prst="rect">
            <a:avLst/>
          </a:prstGeom>
          <a:noFill/>
        </p:spPr>
        <p:txBody>
          <a:bodyPr wrap="square">
            <a:spAutoFit/>
          </a:bodyPr>
          <a:lstStyle/>
          <a:p>
            <a:pPr algn="just"/>
            <a:r>
              <a:rPr lang="fr-FR" sz="1000" dirty="0">
                <a:ea typeface="+mn-lt"/>
                <a:cs typeface="+mn-lt"/>
              </a:rPr>
              <a:t>[1] Pour évaluer les coûts de chaque configuration, (i) on définit le coût total du système, (ii) on r</a:t>
            </a:r>
            <a:r>
              <a:rPr lang="fr-FR" sz="1000" dirty="0"/>
              <a:t>apporte ce coût à la quantité de chaleur utile, c’est-à-dire la chaleur consommée par le site industriel et la chaleur utilisée par la turbine pour produire de l’électricité, (iii) on calcule le prix du MWh électrique en divisant le coût de la chaleur utile par le rendement de la turbine.</a:t>
            </a:r>
            <a:r>
              <a:rPr lang="fr-FR" sz="1000" dirty="0">
                <a:cs typeface="Arial"/>
              </a:rPr>
              <a:t> </a:t>
            </a:r>
          </a:p>
        </p:txBody>
      </p:sp>
      <p:sp>
        <p:nvSpPr>
          <p:cNvPr id="7" name="Rectangle : coins arrondis 6">
            <a:extLst>
              <a:ext uri="{FF2B5EF4-FFF2-40B4-BE49-F238E27FC236}">
                <a16:creationId xmlns:a16="http://schemas.microsoft.com/office/drawing/2014/main" id="{BB223461-7605-7F2B-87C0-A4453B0B47C4}"/>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 coins arrondis 8">
            <a:extLst>
              <a:ext uri="{FF2B5EF4-FFF2-40B4-BE49-F238E27FC236}">
                <a16:creationId xmlns:a16="http://schemas.microsoft.com/office/drawing/2014/main" id="{7674269F-E360-36AB-15A1-9E18FFD51450}"/>
              </a:ext>
            </a:extLst>
          </p:cNvPr>
          <p:cNvSpPr/>
          <p:nvPr/>
        </p:nvSpPr>
        <p:spPr>
          <a:xfrm flipV="1">
            <a:off x="1256622" y="3380603"/>
            <a:ext cx="9678750" cy="1952898"/>
          </a:xfrm>
          <a:prstGeom prst="roundRect">
            <a:avLst>
              <a:gd name="adj" fmla="val 5069"/>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space réservé du numéro de diapositive 3">
            <a:extLst>
              <a:ext uri="{FF2B5EF4-FFF2-40B4-BE49-F238E27FC236}">
                <a16:creationId xmlns:a16="http://schemas.microsoft.com/office/drawing/2014/main" id="{49494004-9472-1043-1A7C-DAE3C5AB7FA9}"/>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49</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55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19953096-3A09-AC9E-0459-A67ADB8BE2AF}"/>
              </a:ext>
            </a:extLst>
          </p:cNvPr>
          <p:cNvGrpSpPr/>
          <p:nvPr/>
        </p:nvGrpSpPr>
        <p:grpSpPr>
          <a:xfrm>
            <a:off x="2659059" y="2017310"/>
            <a:ext cx="6873878" cy="3963084"/>
            <a:chOff x="2111713" y="863591"/>
            <a:chExt cx="7489488" cy="4318009"/>
          </a:xfrm>
        </p:grpSpPr>
        <p:grpSp>
          <p:nvGrpSpPr>
            <p:cNvPr id="14" name="Groupe 13">
              <a:extLst>
                <a:ext uri="{FF2B5EF4-FFF2-40B4-BE49-F238E27FC236}">
                  <a16:creationId xmlns:a16="http://schemas.microsoft.com/office/drawing/2014/main" id="{E74729EC-F937-F876-E0F2-6F930828347B}"/>
                </a:ext>
              </a:extLst>
            </p:cNvPr>
            <p:cNvGrpSpPr/>
            <p:nvPr/>
          </p:nvGrpSpPr>
          <p:grpSpPr>
            <a:xfrm>
              <a:off x="2442391" y="1025212"/>
              <a:ext cx="6828132" cy="3994765"/>
              <a:chOff x="2519068" y="1025700"/>
              <a:chExt cx="7153862" cy="4159053"/>
            </a:xfrm>
          </p:grpSpPr>
          <p:pic>
            <p:nvPicPr>
              <p:cNvPr id="11" name="Image 10">
                <a:extLst>
                  <a:ext uri="{FF2B5EF4-FFF2-40B4-BE49-F238E27FC236}">
                    <a16:creationId xmlns:a16="http://schemas.microsoft.com/office/drawing/2014/main" id="{140775F1-04EE-537F-6086-05A9876C280B}"/>
                  </a:ext>
                </a:extLst>
              </p:cNvPr>
              <p:cNvPicPr>
                <a:picLocks noChangeAspect="1"/>
              </p:cNvPicPr>
              <p:nvPr/>
            </p:nvPicPr>
            <p:blipFill>
              <a:blip r:embed="rId3"/>
              <a:srcRect b="13080"/>
              <a:stretch/>
            </p:blipFill>
            <p:spPr>
              <a:xfrm>
                <a:off x="2519068" y="1025700"/>
                <a:ext cx="7153862" cy="3863414"/>
              </a:xfrm>
              <a:prstGeom prst="rect">
                <a:avLst/>
              </a:prstGeom>
            </p:spPr>
          </p:pic>
          <p:pic>
            <p:nvPicPr>
              <p:cNvPr id="13" name="Image 12">
                <a:extLst>
                  <a:ext uri="{FF2B5EF4-FFF2-40B4-BE49-F238E27FC236}">
                    <a16:creationId xmlns:a16="http://schemas.microsoft.com/office/drawing/2014/main" id="{2E5D2B26-B739-7FDA-0CF4-8CD999AE85A7}"/>
                  </a:ext>
                </a:extLst>
              </p:cNvPr>
              <p:cNvPicPr>
                <a:picLocks noChangeAspect="1"/>
              </p:cNvPicPr>
              <p:nvPr/>
            </p:nvPicPr>
            <p:blipFill>
              <a:blip r:embed="rId3"/>
              <a:srcRect t="89920" b="3428"/>
              <a:stretch/>
            </p:blipFill>
            <p:spPr>
              <a:xfrm>
                <a:off x="2519068" y="4889114"/>
                <a:ext cx="7153862" cy="295639"/>
              </a:xfrm>
              <a:prstGeom prst="rect">
                <a:avLst/>
              </a:prstGeom>
            </p:spPr>
          </p:pic>
        </p:grpSp>
        <p:sp>
          <p:nvSpPr>
            <p:cNvPr id="15" name="Rectangle : coins arrondis 14">
              <a:extLst>
                <a:ext uri="{FF2B5EF4-FFF2-40B4-BE49-F238E27FC236}">
                  <a16:creationId xmlns:a16="http://schemas.microsoft.com/office/drawing/2014/main" id="{F7CEA634-F453-D8EA-4A3D-42FA1006885B}"/>
                </a:ext>
              </a:extLst>
            </p:cNvPr>
            <p:cNvSpPr/>
            <p:nvPr/>
          </p:nvSpPr>
          <p:spPr>
            <a:xfrm>
              <a:off x="2111713" y="863591"/>
              <a:ext cx="7489488" cy="4318009"/>
            </a:xfrm>
            <a:prstGeom prst="roundRect">
              <a:avLst>
                <a:gd name="adj" fmla="val 4353"/>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ZoneTexte 19">
            <a:extLst>
              <a:ext uri="{FF2B5EF4-FFF2-40B4-BE49-F238E27FC236}">
                <a16:creationId xmlns:a16="http://schemas.microsoft.com/office/drawing/2014/main" id="{44721157-73C9-9BE0-B830-67E58967281F}"/>
              </a:ext>
            </a:extLst>
          </p:cNvPr>
          <p:cNvSpPr txBox="1"/>
          <p:nvPr/>
        </p:nvSpPr>
        <p:spPr>
          <a:xfrm>
            <a:off x="1221745" y="606819"/>
            <a:ext cx="9748504" cy="1015663"/>
          </a:xfrm>
          <a:prstGeom prst="rect">
            <a:avLst/>
          </a:prstGeom>
          <a:noFill/>
        </p:spPr>
        <p:txBody>
          <a:bodyPr wrap="square">
            <a:spAutoFit/>
          </a:bodyPr>
          <a:lstStyle/>
          <a:p>
            <a:pPr algn="just">
              <a:buNone/>
            </a:pPr>
            <a:r>
              <a:rPr lang="fr-FR" sz="2000" dirty="0"/>
              <a:t>En 2025, le gaz reste en moyenne trois fois plus cher en Europe qu’aux États-Unis</a:t>
            </a:r>
            <a:r>
              <a:rPr lang="fr-FR" sz="2000" baseline="30000" dirty="0"/>
              <a:t>[1]</a:t>
            </a:r>
            <a:r>
              <a:rPr lang="fr-FR" sz="2000" dirty="0"/>
              <a:t>, ce qui constitue un désavantage compétitif majeur pour les entreprises européennes et fait peser un risque de désindustrialisation progressive sur le continent.</a:t>
            </a:r>
            <a:endParaRPr lang="fr-FR" sz="2000" dirty="0">
              <a:latin typeface="+mj-lt"/>
            </a:endParaRPr>
          </a:p>
        </p:txBody>
      </p:sp>
      <p:sp>
        <p:nvSpPr>
          <p:cNvPr id="3" name="ZoneTexte 2">
            <a:extLst>
              <a:ext uri="{FF2B5EF4-FFF2-40B4-BE49-F238E27FC236}">
                <a16:creationId xmlns:a16="http://schemas.microsoft.com/office/drawing/2014/main" id="{98E5193C-41C6-CAD1-9855-7FE65C0B5787}"/>
              </a:ext>
            </a:extLst>
          </p:cNvPr>
          <p:cNvSpPr txBox="1"/>
          <p:nvPr/>
        </p:nvSpPr>
        <p:spPr>
          <a:xfrm>
            <a:off x="49434" y="6506677"/>
            <a:ext cx="11283850" cy="246221"/>
          </a:xfrm>
          <a:prstGeom prst="rect">
            <a:avLst/>
          </a:prstGeom>
          <a:noFill/>
        </p:spPr>
        <p:txBody>
          <a:bodyPr wrap="square">
            <a:spAutoFit/>
          </a:bodyPr>
          <a:lstStyle/>
          <a:p>
            <a:r>
              <a:rPr lang="fr-FR" sz="1000" dirty="0"/>
              <a:t>[1] Le prix du gaz sur la figure est noté en $/</a:t>
            </a:r>
            <a:r>
              <a:rPr lang="fr-FR" sz="1000" dirty="0" err="1"/>
              <a:t>MMBtu</a:t>
            </a:r>
            <a:r>
              <a:rPr lang="fr-FR" sz="1000" dirty="0"/>
              <a:t>, une unité utilisée sur les marchés nord-américains. Dans un </a:t>
            </a:r>
            <a:r>
              <a:rPr lang="fr-FR" sz="1000" dirty="0" err="1"/>
              <a:t>MMBtu</a:t>
            </a:r>
            <a:r>
              <a:rPr lang="fr-FR" sz="1000" dirty="0"/>
              <a:t>, il y a environ 0,293 MWh.</a:t>
            </a:r>
            <a:endParaRPr lang="en-GB" sz="1000" dirty="0"/>
          </a:p>
        </p:txBody>
      </p:sp>
      <p:sp>
        <p:nvSpPr>
          <p:cNvPr id="4" name="Rectangle : coins arrondis 3">
            <a:extLst>
              <a:ext uri="{FF2B5EF4-FFF2-40B4-BE49-F238E27FC236}">
                <a16:creationId xmlns:a16="http://schemas.microsoft.com/office/drawing/2014/main" id="{3669A087-9BA4-1938-3A67-2872031EA498}"/>
              </a:ext>
            </a:extLst>
          </p:cNvPr>
          <p:cNvSpPr/>
          <p:nvPr/>
        </p:nvSpPr>
        <p:spPr>
          <a:xfrm flipV="1">
            <a:off x="1" y="-8092"/>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BB6F6743-07CB-E200-AC81-3E80FF0794E7}"/>
              </a:ext>
            </a:extLst>
          </p:cNvPr>
          <p:cNvSpPr/>
          <p:nvPr/>
        </p:nvSpPr>
        <p:spPr>
          <a:xfrm flipV="1">
            <a:off x="2659060" y="2017307"/>
            <a:ext cx="6873877" cy="3963084"/>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3">
            <a:extLst>
              <a:ext uri="{FF2B5EF4-FFF2-40B4-BE49-F238E27FC236}">
                <a16:creationId xmlns:a16="http://schemas.microsoft.com/office/drawing/2014/main" id="{DD6D28D4-89B2-17C2-FD44-C2BF3EECC5A7}"/>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963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DEC20-7B11-B174-5D0D-D6B3303473B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B745174-8716-E30D-C18B-B340714DC442}"/>
              </a:ext>
            </a:extLst>
          </p:cNvPr>
          <p:cNvSpPr txBox="1"/>
          <p:nvPr/>
        </p:nvSpPr>
        <p:spPr>
          <a:xfrm>
            <a:off x="2200273" y="2428726"/>
            <a:ext cx="7791448" cy="2000548"/>
          </a:xfrm>
          <a:prstGeom prst="rect">
            <a:avLst/>
          </a:prstGeom>
          <a:noFill/>
        </p:spPr>
        <p:txBody>
          <a:bodyPr wrap="square">
            <a:spAutoFit/>
          </a:bodyPr>
          <a:lstStyle/>
          <a:p>
            <a:pPr algn="ctr"/>
            <a:r>
              <a:rPr lang="fr-BE" sz="3600" dirty="0">
                <a:latin typeface="Arial Rounded MT Bold" panose="020F0704030504030204" pitchFamily="34" charset="0"/>
              </a:rPr>
              <a:t>8</a:t>
            </a:r>
            <a:r>
              <a:rPr lang="fr-BE" sz="3600" baseline="30000" dirty="0">
                <a:latin typeface="Arial Rounded MT Bold" panose="020F0704030504030204" pitchFamily="34" charset="0"/>
              </a:rPr>
              <a:t>ème</a:t>
            </a:r>
            <a:r>
              <a:rPr lang="fr-BE" sz="3600" dirty="0">
                <a:latin typeface="Arial Rounded MT Bold" panose="020F0704030504030204" pitchFamily="34" charset="0"/>
              </a:rPr>
              <a:t> problème</a:t>
            </a:r>
          </a:p>
          <a:p>
            <a:pPr algn="ctr"/>
            <a:endParaRPr lang="fr-BE" sz="1600" dirty="0">
              <a:latin typeface="Arial Rounded MT Bold" panose="020F0704030504030204" pitchFamily="34" charset="0"/>
            </a:endParaRPr>
          </a:p>
          <a:p>
            <a:pPr algn="ctr"/>
            <a:r>
              <a:rPr lang="fr-FR" sz="3600" dirty="0">
                <a:latin typeface="Arial Rounded MT Bold" panose="020F0704030504030204" pitchFamily="34" charset="0"/>
              </a:rPr>
              <a:t>Le</a:t>
            </a:r>
            <a:r>
              <a:rPr lang="fr-FR" sz="3600" dirty="0">
                <a:latin typeface="Arial Rounded MT Bold" panose="020F0704030504030204" pitchFamily="34" charset="0"/>
                <a:ea typeface="+mn-lt"/>
                <a:cs typeface="+mn-lt"/>
              </a:rPr>
              <a:t> nucléaire dépend des ressources de l’étranger</a:t>
            </a:r>
            <a:endParaRPr lang="fr-FR" sz="3600" dirty="0">
              <a:latin typeface="Arial Rounded MT Bold" panose="020F0704030504030204" pitchFamily="34" charset="0"/>
            </a:endParaRPr>
          </a:p>
        </p:txBody>
      </p:sp>
      <p:sp>
        <p:nvSpPr>
          <p:cNvPr id="4" name="Rectangle : coins arrondis 3">
            <a:extLst>
              <a:ext uri="{FF2B5EF4-FFF2-40B4-BE49-F238E27FC236}">
                <a16:creationId xmlns:a16="http://schemas.microsoft.com/office/drawing/2014/main" id="{62FB5A79-9531-66A3-273A-73F6357C538C}"/>
              </a:ext>
            </a:extLst>
          </p:cNvPr>
          <p:cNvSpPr/>
          <p:nvPr/>
        </p:nvSpPr>
        <p:spPr>
          <a:xfrm flipV="1">
            <a:off x="1744967" y="1994449"/>
            <a:ext cx="8702061" cy="2869102"/>
          </a:xfrm>
          <a:prstGeom prst="roundRect">
            <a:avLst>
              <a:gd name="adj" fmla="val 28967"/>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0011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50E10FB3-E0BC-65C2-87B2-26FA6D2488AF}"/>
              </a:ext>
            </a:extLst>
          </p:cNvPr>
          <p:cNvGrpSpPr/>
          <p:nvPr/>
        </p:nvGrpSpPr>
        <p:grpSpPr>
          <a:xfrm>
            <a:off x="7162800" y="1302813"/>
            <a:ext cx="3893321" cy="4290873"/>
            <a:chOff x="6685280" y="1439366"/>
            <a:chExt cx="3893321" cy="4290873"/>
          </a:xfrm>
        </p:grpSpPr>
        <p:sp>
          <p:nvSpPr>
            <p:cNvPr id="9" name="Rectangle : coins arrondis 8">
              <a:extLst>
                <a:ext uri="{FF2B5EF4-FFF2-40B4-BE49-F238E27FC236}">
                  <a16:creationId xmlns:a16="http://schemas.microsoft.com/office/drawing/2014/main" id="{B09DDDDA-1CD9-F234-5634-CCA6A7DFA7F0}"/>
                </a:ext>
              </a:extLst>
            </p:cNvPr>
            <p:cNvSpPr/>
            <p:nvPr/>
          </p:nvSpPr>
          <p:spPr>
            <a:xfrm>
              <a:off x="6685280" y="1439366"/>
              <a:ext cx="3893321" cy="4290873"/>
            </a:xfrm>
            <a:prstGeom prst="roundRect">
              <a:avLst>
                <a:gd name="adj" fmla="val 5941"/>
              </a:avLst>
            </a:prstGeom>
            <a:solidFill>
              <a:srgbClr val="F4F8FB"/>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 2" descr="Une image contenant texte, capture d’écran, Police, diagramme&#10;&#10;Le contenu généré par l’IA peut être incorrect.">
              <a:extLst>
                <a:ext uri="{FF2B5EF4-FFF2-40B4-BE49-F238E27FC236}">
                  <a16:creationId xmlns:a16="http://schemas.microsoft.com/office/drawing/2014/main" id="{BFEBAC17-284A-62AC-289D-0074F61FE935}"/>
                </a:ext>
              </a:extLst>
            </p:cNvPr>
            <p:cNvPicPr>
              <a:picLocks noChangeAspect="1"/>
            </p:cNvPicPr>
            <p:nvPr/>
          </p:nvPicPr>
          <p:blipFill>
            <a:blip r:embed="rId2"/>
            <a:srcRect t="2752" r="17842" b="8950"/>
            <a:stretch/>
          </p:blipFill>
          <p:spPr>
            <a:xfrm>
              <a:off x="6762523" y="1543355"/>
              <a:ext cx="3816078" cy="4065419"/>
            </a:xfrm>
            <a:prstGeom prst="roundRect">
              <a:avLst>
                <a:gd name="adj" fmla="val 9479"/>
              </a:avLst>
            </a:prstGeom>
          </p:spPr>
        </p:pic>
      </p:grpSp>
      <p:sp>
        <p:nvSpPr>
          <p:cNvPr id="6" name="ZoneTexte 5">
            <a:extLst>
              <a:ext uri="{FF2B5EF4-FFF2-40B4-BE49-F238E27FC236}">
                <a16:creationId xmlns:a16="http://schemas.microsoft.com/office/drawing/2014/main" id="{06FDD7A5-93D7-95B0-C167-3C419B022BF3}"/>
              </a:ext>
            </a:extLst>
          </p:cNvPr>
          <p:cNvSpPr txBox="1"/>
          <p:nvPr/>
        </p:nvSpPr>
        <p:spPr>
          <a:xfrm>
            <a:off x="1012578" y="2001698"/>
            <a:ext cx="5387688" cy="2893100"/>
          </a:xfrm>
          <a:prstGeom prst="rect">
            <a:avLst/>
          </a:prstGeom>
          <a:noFill/>
        </p:spPr>
        <p:txBody>
          <a:bodyPr wrap="square">
            <a:spAutoFit/>
          </a:bodyPr>
          <a:lstStyle/>
          <a:p>
            <a:pPr algn="just">
              <a:buNone/>
            </a:pPr>
            <a:r>
              <a:rPr lang="fr-FR" sz="2000" dirty="0"/>
              <a:t>En 2021, 100 % de l’uranium naturel consommé dans l’UE provenait de pays tiers (Canada, Russie, Kazakhstan, etc.). </a:t>
            </a:r>
          </a:p>
          <a:p>
            <a:pPr algn="just">
              <a:buNone/>
            </a:pPr>
            <a:endParaRPr lang="fr-FR" sz="1000" dirty="0"/>
          </a:p>
          <a:p>
            <a:pPr algn="just">
              <a:buNone/>
            </a:pPr>
            <a:r>
              <a:rPr lang="fr-FR" sz="2000" dirty="0"/>
              <a:t>Ce constat alimente les critiques des opposants au nucléaire :</a:t>
            </a:r>
          </a:p>
          <a:p>
            <a:pPr algn="just">
              <a:buNone/>
            </a:pPr>
            <a:endParaRPr lang="fr-FR" sz="1000" dirty="0"/>
          </a:p>
          <a:p>
            <a:pPr algn="just"/>
            <a:r>
              <a:rPr lang="fr-FR" sz="2000" i="1" dirty="0"/>
              <a:t>"À quoi bon produire notre électricité en Belgique si nous restons dépendants de matières premières étrangères ?"</a:t>
            </a:r>
          </a:p>
        </p:txBody>
      </p:sp>
      <p:sp>
        <p:nvSpPr>
          <p:cNvPr id="4" name="Rectangle : coins arrondis 3">
            <a:extLst>
              <a:ext uri="{FF2B5EF4-FFF2-40B4-BE49-F238E27FC236}">
                <a16:creationId xmlns:a16="http://schemas.microsoft.com/office/drawing/2014/main" id="{90F9B192-117D-F16C-75E9-EDFD83F609B4}"/>
              </a:ext>
            </a:extLst>
          </p:cNvPr>
          <p:cNvSpPr/>
          <p:nvPr/>
        </p:nvSpPr>
        <p:spPr>
          <a:xfrm flipV="1">
            <a:off x="7162799" y="1302812"/>
            <a:ext cx="3893321" cy="4290873"/>
          </a:xfrm>
          <a:prstGeom prst="roundRect">
            <a:avLst>
              <a:gd name="adj" fmla="val 5939"/>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Espace réservé du numéro de diapositive 3">
            <a:extLst>
              <a:ext uri="{FF2B5EF4-FFF2-40B4-BE49-F238E27FC236}">
                <a16:creationId xmlns:a16="http://schemas.microsoft.com/office/drawing/2014/main" id="{AE4DC137-5930-6C3B-09A2-64F985C9889A}"/>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51</a:t>
            </a:fld>
            <a:endParaRPr lang="en-GB" sz="1100" b="1" noProof="0" dirty="0">
              <a:solidFill>
                <a:srgbClr val="97339F"/>
              </a:solidFill>
              <a:latin typeface="Arial" panose="020B060402020202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75C047C6-A248-4DE7-7507-3E04E82D3B01}"/>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0611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D522-5778-C2BF-DE56-B3C13C42941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1C52D0AB-7292-7E74-97B6-D05AE00A64A7}"/>
              </a:ext>
            </a:extLst>
          </p:cNvPr>
          <p:cNvSpPr txBox="1"/>
          <p:nvPr/>
        </p:nvSpPr>
        <p:spPr>
          <a:xfrm>
            <a:off x="1058261" y="1069973"/>
            <a:ext cx="10072555" cy="2246769"/>
          </a:xfrm>
          <a:prstGeom prst="rect">
            <a:avLst/>
          </a:prstGeom>
          <a:noFill/>
        </p:spPr>
        <p:txBody>
          <a:bodyPr wrap="square">
            <a:spAutoFit/>
          </a:bodyPr>
          <a:lstStyle/>
          <a:p>
            <a:pPr algn="just">
              <a:buNone/>
            </a:pPr>
            <a:r>
              <a:rPr lang="fr-FR" sz="2000" dirty="0"/>
              <a:t>Cette dépendance aux importations d’uranium peut être relativisée, en raison de sa très forte densité énergétique, qui permet de constituer des stocks importants, bien plus facilement que pour les combustibles fossiles.</a:t>
            </a:r>
          </a:p>
          <a:p>
            <a:pPr algn="just">
              <a:buNone/>
            </a:pPr>
            <a:endParaRPr lang="fr-FR" sz="2000" dirty="0"/>
          </a:p>
          <a:p>
            <a:pPr algn="just">
              <a:buNone/>
            </a:pPr>
            <a:r>
              <a:rPr lang="fr-FR" sz="2000" dirty="0"/>
              <a:t>La Belgique dispose ainsi d’un stock d’uranium enrichi couvrant environ deux années de consommation. Un tel niveau de réserve serait difficilement atteignable avec le gaz ou le pétrole, en raison des volumes colossaux nécessaires.</a:t>
            </a:r>
          </a:p>
        </p:txBody>
      </p:sp>
      <p:grpSp>
        <p:nvGrpSpPr>
          <p:cNvPr id="16" name="Groupe 15">
            <a:extLst>
              <a:ext uri="{FF2B5EF4-FFF2-40B4-BE49-F238E27FC236}">
                <a16:creationId xmlns:a16="http://schemas.microsoft.com/office/drawing/2014/main" id="{8109B4F9-E341-52A8-8135-27966BB5DE1F}"/>
              </a:ext>
            </a:extLst>
          </p:cNvPr>
          <p:cNvGrpSpPr/>
          <p:nvPr/>
        </p:nvGrpSpPr>
        <p:grpSpPr>
          <a:xfrm>
            <a:off x="2717068" y="3726772"/>
            <a:ext cx="6754943" cy="1946555"/>
            <a:chOff x="2894141" y="3590899"/>
            <a:chExt cx="6400802" cy="1844503"/>
          </a:xfrm>
        </p:grpSpPr>
        <p:grpSp>
          <p:nvGrpSpPr>
            <p:cNvPr id="15" name="Groupe 14">
              <a:extLst>
                <a:ext uri="{FF2B5EF4-FFF2-40B4-BE49-F238E27FC236}">
                  <a16:creationId xmlns:a16="http://schemas.microsoft.com/office/drawing/2014/main" id="{991F6F45-E811-FA0A-8FA2-E85EDECEA07B}"/>
                </a:ext>
              </a:extLst>
            </p:cNvPr>
            <p:cNvGrpSpPr/>
            <p:nvPr/>
          </p:nvGrpSpPr>
          <p:grpSpPr>
            <a:xfrm>
              <a:off x="2894141" y="3590899"/>
              <a:ext cx="6400802" cy="1844503"/>
              <a:chOff x="2894141" y="3590899"/>
              <a:chExt cx="6400802" cy="1844503"/>
            </a:xfrm>
          </p:grpSpPr>
          <p:pic>
            <p:nvPicPr>
              <p:cNvPr id="2" name="Image 1" descr="Une image contenant texte, capture d’écran, Police, multimédia&#10;&#10;Le contenu généré par l’IA peut être incorrect.">
                <a:extLst>
                  <a:ext uri="{FF2B5EF4-FFF2-40B4-BE49-F238E27FC236}">
                    <a16:creationId xmlns:a16="http://schemas.microsoft.com/office/drawing/2014/main" id="{A42236AA-A8BB-805E-0408-4B64386585A9}"/>
                  </a:ext>
                </a:extLst>
              </p:cNvPr>
              <p:cNvPicPr>
                <a:picLocks noChangeAspect="1"/>
              </p:cNvPicPr>
              <p:nvPr/>
            </p:nvPicPr>
            <p:blipFill>
              <a:blip r:embed="rId2"/>
              <a:srcRect l="2310" t="4978" r="2061" b="21551"/>
              <a:stretch/>
            </p:blipFill>
            <p:spPr>
              <a:xfrm>
                <a:off x="2894141" y="3590899"/>
                <a:ext cx="6400801" cy="1844503"/>
              </a:xfrm>
              <a:prstGeom prst="round2SameRect">
                <a:avLst>
                  <a:gd name="adj1" fmla="val 6339"/>
                  <a:gd name="adj2" fmla="val 9088"/>
                </a:avLst>
              </a:prstGeom>
            </p:spPr>
          </p:pic>
          <p:sp>
            <p:nvSpPr>
              <p:cNvPr id="9" name="Rectangle : coins arrondis 8">
                <a:extLst>
                  <a:ext uri="{FF2B5EF4-FFF2-40B4-BE49-F238E27FC236}">
                    <a16:creationId xmlns:a16="http://schemas.microsoft.com/office/drawing/2014/main" id="{DBEE20E2-60C5-AF4A-0ABF-3911FE7CC539}"/>
                  </a:ext>
                </a:extLst>
              </p:cNvPr>
              <p:cNvSpPr/>
              <p:nvPr/>
            </p:nvSpPr>
            <p:spPr>
              <a:xfrm>
                <a:off x="2894143" y="3590899"/>
                <a:ext cx="6400800" cy="1844503"/>
              </a:xfrm>
              <a:prstGeom prst="roundRect">
                <a:avLst>
                  <a:gd name="adj" fmla="val 893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ZoneTexte 13">
              <a:extLst>
                <a:ext uri="{FF2B5EF4-FFF2-40B4-BE49-F238E27FC236}">
                  <a16:creationId xmlns:a16="http://schemas.microsoft.com/office/drawing/2014/main" id="{000339B7-A06F-208C-106D-677ECAEEA260}"/>
                </a:ext>
              </a:extLst>
            </p:cNvPr>
            <p:cNvSpPr txBox="1"/>
            <p:nvPr/>
          </p:nvSpPr>
          <p:spPr>
            <a:xfrm>
              <a:off x="7981220" y="5139353"/>
              <a:ext cx="1313722" cy="262477"/>
            </a:xfrm>
            <a:prstGeom prst="rect">
              <a:avLst/>
            </a:prstGeom>
            <a:noFill/>
          </p:spPr>
          <p:txBody>
            <a:bodyPr wrap="square" lIns="91440" tIns="45720" rIns="91440" bIns="45720" anchor="t">
              <a:spAutoFit/>
            </a:bodyPr>
            <a:lstStyle/>
            <a:p>
              <a:r>
                <a:rPr lang="fr-FR" sz="1200" b="1">
                  <a:solidFill>
                    <a:srgbClr val="A52657"/>
                  </a:solidFill>
                  <a:latin typeface="Segoe UI"/>
                  <a:cs typeface="Segoe UI"/>
                </a:rPr>
                <a:t>Forum</a:t>
              </a:r>
              <a:r>
                <a:rPr lang="fr-FR" sz="1200" b="1">
                  <a:solidFill>
                    <a:srgbClr val="A52657"/>
                  </a:solidFill>
                  <a:effectLst/>
                  <a:latin typeface="Segoe UI"/>
                  <a:cs typeface="Segoe UI"/>
                </a:rPr>
                <a:t> </a:t>
              </a:r>
              <a:r>
                <a:rPr lang="fr-FR" sz="1200" b="1">
                  <a:solidFill>
                    <a:srgbClr val="A52657"/>
                  </a:solidFill>
                  <a:latin typeface="Segoe UI"/>
                  <a:cs typeface="Segoe UI"/>
                </a:rPr>
                <a:t>nucléaire</a:t>
              </a:r>
              <a:r>
                <a:rPr lang="fr-FR" sz="1200" b="1">
                  <a:latin typeface="Segoe UI"/>
                  <a:cs typeface="Segoe UI"/>
                </a:rPr>
                <a:t> </a:t>
              </a:r>
              <a:endParaRPr lang="fr-FR" sz="1400" b="1">
                <a:effectLst/>
                <a:latin typeface="Segoe UI"/>
                <a:cs typeface="Segoe UI"/>
              </a:endParaRPr>
            </a:p>
          </p:txBody>
        </p:sp>
      </p:grpSp>
      <p:sp>
        <p:nvSpPr>
          <p:cNvPr id="4" name="Rectangle : coins arrondis 3">
            <a:extLst>
              <a:ext uri="{FF2B5EF4-FFF2-40B4-BE49-F238E27FC236}">
                <a16:creationId xmlns:a16="http://schemas.microsoft.com/office/drawing/2014/main" id="{5F0BC8C0-D756-84F2-BCB8-9B0BC9F75D02}"/>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 coins arrondis 5">
            <a:extLst>
              <a:ext uri="{FF2B5EF4-FFF2-40B4-BE49-F238E27FC236}">
                <a16:creationId xmlns:a16="http://schemas.microsoft.com/office/drawing/2014/main" id="{547137CA-E99D-3BA8-086B-EA4A78121D61}"/>
              </a:ext>
            </a:extLst>
          </p:cNvPr>
          <p:cNvSpPr/>
          <p:nvPr/>
        </p:nvSpPr>
        <p:spPr>
          <a:xfrm flipV="1">
            <a:off x="2717068" y="3726770"/>
            <a:ext cx="6754941" cy="1946554"/>
          </a:xfrm>
          <a:prstGeom prst="roundRect">
            <a:avLst>
              <a:gd name="adj" fmla="val 8549"/>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Espace réservé du numéro de diapositive 3">
            <a:extLst>
              <a:ext uri="{FF2B5EF4-FFF2-40B4-BE49-F238E27FC236}">
                <a16:creationId xmlns:a16="http://schemas.microsoft.com/office/drawing/2014/main" id="{E6F09901-460B-53A8-8D9D-506D794D1680}"/>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52</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522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C9376DE8-E486-04EA-4FD2-44A8F2810E2F}"/>
              </a:ext>
            </a:extLst>
          </p:cNvPr>
          <p:cNvSpPr txBox="1"/>
          <p:nvPr/>
        </p:nvSpPr>
        <p:spPr>
          <a:xfrm>
            <a:off x="881948" y="1964889"/>
            <a:ext cx="5971240" cy="4093428"/>
          </a:xfrm>
          <a:prstGeom prst="rect">
            <a:avLst/>
          </a:prstGeom>
          <a:noFill/>
        </p:spPr>
        <p:txBody>
          <a:bodyPr wrap="square">
            <a:spAutoFit/>
          </a:bodyPr>
          <a:lstStyle/>
          <a:p>
            <a:pPr algn="just">
              <a:buNone/>
            </a:pPr>
            <a:r>
              <a:rPr lang="fr-FR" sz="2000" dirty="0"/>
              <a:t>Dans une expérience japonaise menée à la fin des années 1990, des chercheurs ont réussi à récolter                  1 kg d’uranium en 240 jours, soit environ 1,5 kg par an, à l’aide d’un dispositif d’une surface de 64 m².</a:t>
            </a:r>
          </a:p>
          <a:p>
            <a:pPr algn="just">
              <a:buNone/>
            </a:pPr>
            <a:endParaRPr lang="fr-FR" sz="1000" dirty="0"/>
          </a:p>
          <a:p>
            <a:pPr algn="just"/>
            <a:r>
              <a:rPr lang="fr-FR" sz="2000" dirty="0"/>
              <a:t>En 2022, lorsque tous les réacteurs des centrales de Doel et Tihange étaient encore en service, la consommation annuelle d’uranium naturel en Belgique atteignait environ 1000 tonnes</a:t>
            </a:r>
            <a:r>
              <a:rPr lang="fr-FR" sz="2000" baseline="30000" dirty="0"/>
              <a:t>[1]</a:t>
            </a:r>
            <a:r>
              <a:rPr lang="fr-FR" sz="2000" dirty="0"/>
              <a:t>.</a:t>
            </a:r>
          </a:p>
          <a:p>
            <a:pPr algn="just"/>
            <a:endParaRPr lang="fr-FR" sz="1000" dirty="0"/>
          </a:p>
          <a:p>
            <a:pPr algn="just"/>
            <a:r>
              <a:rPr lang="fr-FR" sz="2000" dirty="0"/>
              <a:t>Pour couvrir cette demande, il faudrait immerger ce dispositif sur une surface totale de </a:t>
            </a:r>
            <a:r>
              <a:rPr lang="fr-FR" sz="2000" b="1" dirty="0"/>
              <a:t>43 km²</a:t>
            </a:r>
            <a:r>
              <a:rPr lang="fr-FR" sz="2000" dirty="0"/>
              <a:t>. Cela est peu si l’on considère que la zone belge en mer du Nord s’étend sur environ 3500 km²</a:t>
            </a:r>
            <a:r>
              <a:rPr lang="fr-FR" sz="2000" baseline="30000" dirty="0"/>
              <a:t>[2]</a:t>
            </a:r>
            <a:r>
              <a:rPr lang="fr-FR" sz="2000" dirty="0"/>
              <a:t>.</a:t>
            </a:r>
            <a:endParaRPr lang="fr-FR" sz="2000" baseline="30000" dirty="0"/>
          </a:p>
        </p:txBody>
      </p:sp>
      <p:sp>
        <p:nvSpPr>
          <p:cNvPr id="13" name="ZoneTexte 12">
            <a:extLst>
              <a:ext uri="{FF2B5EF4-FFF2-40B4-BE49-F238E27FC236}">
                <a16:creationId xmlns:a16="http://schemas.microsoft.com/office/drawing/2014/main" id="{3D7040D0-50A4-57A8-DD15-4D0BF26CF281}"/>
              </a:ext>
            </a:extLst>
          </p:cNvPr>
          <p:cNvSpPr txBox="1"/>
          <p:nvPr/>
        </p:nvSpPr>
        <p:spPr>
          <a:xfrm>
            <a:off x="881948" y="573500"/>
            <a:ext cx="10428102" cy="1323439"/>
          </a:xfrm>
          <a:prstGeom prst="rect">
            <a:avLst/>
          </a:prstGeom>
          <a:noFill/>
        </p:spPr>
        <p:txBody>
          <a:bodyPr wrap="square">
            <a:spAutoFit/>
          </a:bodyPr>
          <a:lstStyle/>
          <a:p>
            <a:pPr algn="just"/>
            <a:r>
              <a:rPr lang="fr-FR" sz="2000" dirty="0"/>
              <a:t>Une manière de réduire notre dépendance aux importations d’uranium pourrait reposer sur des technologies capables de l’extraire directement depuis l’eau de mer. Les océans contiendraient environ 4,5 milliards de tonnes d’uranium, à une concentration estimée de 0,003 gramme par tonne d’eau de mer.</a:t>
            </a:r>
          </a:p>
        </p:txBody>
      </p:sp>
      <p:grpSp>
        <p:nvGrpSpPr>
          <p:cNvPr id="20" name="Groupe 19">
            <a:extLst>
              <a:ext uri="{FF2B5EF4-FFF2-40B4-BE49-F238E27FC236}">
                <a16:creationId xmlns:a16="http://schemas.microsoft.com/office/drawing/2014/main" id="{425FEF23-670E-D8FD-3706-E25B912E68F3}"/>
              </a:ext>
            </a:extLst>
          </p:cNvPr>
          <p:cNvGrpSpPr/>
          <p:nvPr/>
        </p:nvGrpSpPr>
        <p:grpSpPr>
          <a:xfrm>
            <a:off x="7613584" y="2345314"/>
            <a:ext cx="3413023" cy="3359871"/>
            <a:chOff x="7652084" y="2261998"/>
            <a:chExt cx="3413023" cy="3359871"/>
          </a:xfrm>
        </p:grpSpPr>
        <p:sp>
          <p:nvSpPr>
            <p:cNvPr id="17" name="ZoneTexte 16">
              <a:extLst>
                <a:ext uri="{FF2B5EF4-FFF2-40B4-BE49-F238E27FC236}">
                  <a16:creationId xmlns:a16="http://schemas.microsoft.com/office/drawing/2014/main" id="{136636AA-A7DA-C28A-DDA5-620AA8E35F6D}"/>
                </a:ext>
              </a:extLst>
            </p:cNvPr>
            <p:cNvSpPr txBox="1"/>
            <p:nvPr/>
          </p:nvSpPr>
          <p:spPr>
            <a:xfrm>
              <a:off x="7652084" y="4975538"/>
              <a:ext cx="3413022" cy="646331"/>
            </a:xfrm>
            <a:prstGeom prst="rect">
              <a:avLst/>
            </a:prstGeom>
            <a:noFill/>
          </p:spPr>
          <p:txBody>
            <a:bodyPr wrap="square">
              <a:spAutoFit/>
            </a:bodyPr>
            <a:lstStyle/>
            <a:p>
              <a:pPr algn="just"/>
              <a:r>
                <a:rPr lang="fr-FR" sz="1200" i="1" dirty="0"/>
                <a:t>Dispositif flottant amarré utilisé au large des côtes japonaises pour l’extraction d’uranium dans l’eau de mer.</a:t>
              </a:r>
              <a:endParaRPr lang="fr-BE" sz="1200" i="1"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8539EDB3-DA65-366B-E365-0C8332D73801}"/>
                </a:ext>
              </a:extLst>
            </p:cNvPr>
            <p:cNvGrpSpPr/>
            <p:nvPr/>
          </p:nvGrpSpPr>
          <p:grpSpPr>
            <a:xfrm>
              <a:off x="7652085" y="2261998"/>
              <a:ext cx="3413022" cy="2654573"/>
              <a:chOff x="7652085" y="2261998"/>
              <a:chExt cx="3413022" cy="2654573"/>
            </a:xfrm>
          </p:grpSpPr>
          <p:pic>
            <p:nvPicPr>
              <p:cNvPr id="15" name="Picture 2">
                <a:extLst>
                  <a:ext uri="{FF2B5EF4-FFF2-40B4-BE49-F238E27FC236}">
                    <a16:creationId xmlns:a16="http://schemas.microsoft.com/office/drawing/2014/main" id="{AF0DCFC9-16E6-65A3-5786-F6ACB6D16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79" t="11111" r="9852" b="11111"/>
              <a:stretch/>
            </p:blipFill>
            <p:spPr bwMode="auto">
              <a:xfrm>
                <a:off x="7652085" y="2261998"/>
                <a:ext cx="3413022" cy="2654572"/>
              </a:xfrm>
              <a:prstGeom prst="roundRect">
                <a:avLst>
                  <a:gd name="adj" fmla="val 687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 coins arrondis 17">
                <a:extLst>
                  <a:ext uri="{FF2B5EF4-FFF2-40B4-BE49-F238E27FC236}">
                    <a16:creationId xmlns:a16="http://schemas.microsoft.com/office/drawing/2014/main" id="{E9396877-A05F-E8EF-F8E2-190E48D4CD4F}"/>
                  </a:ext>
                </a:extLst>
              </p:cNvPr>
              <p:cNvSpPr/>
              <p:nvPr/>
            </p:nvSpPr>
            <p:spPr>
              <a:xfrm>
                <a:off x="7652085" y="2261999"/>
                <a:ext cx="3413022" cy="2654572"/>
              </a:xfrm>
              <a:prstGeom prst="roundRect">
                <a:avLst>
                  <a:gd name="adj" fmla="val 8205"/>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1" name="ZoneTexte 20">
            <a:extLst>
              <a:ext uri="{FF2B5EF4-FFF2-40B4-BE49-F238E27FC236}">
                <a16:creationId xmlns:a16="http://schemas.microsoft.com/office/drawing/2014/main" id="{ECC2C0D4-BEB2-DD30-A44E-6AA0CB3D8076}"/>
              </a:ext>
            </a:extLst>
          </p:cNvPr>
          <p:cNvSpPr txBox="1"/>
          <p:nvPr/>
        </p:nvSpPr>
        <p:spPr>
          <a:xfrm>
            <a:off x="57200" y="6527707"/>
            <a:ext cx="8888138" cy="246221"/>
          </a:xfrm>
          <a:prstGeom prst="rect">
            <a:avLst/>
          </a:prstGeom>
          <a:noFill/>
        </p:spPr>
        <p:txBody>
          <a:bodyPr wrap="square" lIns="91440" tIns="45720" rIns="91440" bIns="45720" anchor="t">
            <a:spAutoFit/>
          </a:bodyPr>
          <a:lstStyle/>
          <a:p>
            <a:r>
              <a:rPr lang="fr-FR" sz="1000" dirty="0"/>
              <a:t>[2] La méthodologie, ainsi que les données et hypothèses utilisées pour effectuer les calculs, sont détaillées en Annexe 3.</a:t>
            </a:r>
            <a:endParaRPr lang="en-GB" sz="1000" dirty="0"/>
          </a:p>
        </p:txBody>
      </p:sp>
      <p:sp>
        <p:nvSpPr>
          <p:cNvPr id="23" name="ZoneTexte 22">
            <a:extLst>
              <a:ext uri="{FF2B5EF4-FFF2-40B4-BE49-F238E27FC236}">
                <a16:creationId xmlns:a16="http://schemas.microsoft.com/office/drawing/2014/main" id="{64F60711-6E64-EB5A-2930-BD9B597DC44A}"/>
              </a:ext>
            </a:extLst>
          </p:cNvPr>
          <p:cNvSpPr txBox="1"/>
          <p:nvPr/>
        </p:nvSpPr>
        <p:spPr>
          <a:xfrm>
            <a:off x="57200" y="6337658"/>
            <a:ext cx="8694018" cy="246221"/>
          </a:xfrm>
          <a:prstGeom prst="rect">
            <a:avLst/>
          </a:prstGeom>
          <a:noFill/>
        </p:spPr>
        <p:txBody>
          <a:bodyPr wrap="square">
            <a:spAutoFit/>
          </a:bodyPr>
          <a:lstStyle/>
          <a:p>
            <a:r>
              <a:rPr lang="fr-FR" sz="1000" dirty="0">
                <a:effectLst/>
                <a:latin typeface="+mj-lt"/>
              </a:rPr>
              <a:t>[1] </a:t>
            </a:r>
            <a:r>
              <a:rPr lang="fr-FR" sz="1000" b="0" dirty="0" err="1">
                <a:effectLst/>
                <a:latin typeface="+mj-lt"/>
                <a:hlinkClick r:id="rId3"/>
              </a:rPr>
              <a:t>Counasse</a:t>
            </a:r>
            <a:r>
              <a:rPr lang="fr-FR" sz="1000" b="0" dirty="0">
                <a:effectLst/>
                <a:latin typeface="+mj-lt"/>
                <a:hlinkClick r:id="rId3"/>
              </a:rPr>
              <a:t>, X. (2022, 5 Mai). 40 % de l’uranium utilisé dans les centrales nucléaires belges est lié à la Russie. Le Soir.</a:t>
            </a:r>
            <a:endParaRPr lang="en-GB" sz="1000" dirty="0">
              <a:latin typeface="+mj-lt"/>
            </a:endParaRPr>
          </a:p>
        </p:txBody>
      </p:sp>
      <p:sp>
        <p:nvSpPr>
          <p:cNvPr id="3" name="Rectangle : coins arrondis 2">
            <a:extLst>
              <a:ext uri="{FF2B5EF4-FFF2-40B4-BE49-F238E27FC236}">
                <a16:creationId xmlns:a16="http://schemas.microsoft.com/office/drawing/2014/main" id="{1F86C1C1-110A-4649-52DF-10C739DC4BD7}"/>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 coins arrondis 3">
            <a:extLst>
              <a:ext uri="{FF2B5EF4-FFF2-40B4-BE49-F238E27FC236}">
                <a16:creationId xmlns:a16="http://schemas.microsoft.com/office/drawing/2014/main" id="{9BE1F71B-D018-3E04-BD79-5E51FC8DE457}"/>
              </a:ext>
            </a:extLst>
          </p:cNvPr>
          <p:cNvSpPr/>
          <p:nvPr/>
        </p:nvSpPr>
        <p:spPr>
          <a:xfrm flipV="1">
            <a:off x="7613584" y="2345313"/>
            <a:ext cx="3413022" cy="2654573"/>
          </a:xfrm>
          <a:prstGeom prst="roundRect">
            <a:avLst>
              <a:gd name="adj" fmla="val 76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Espace réservé du numéro de diapositive 3">
            <a:extLst>
              <a:ext uri="{FF2B5EF4-FFF2-40B4-BE49-F238E27FC236}">
                <a16:creationId xmlns:a16="http://schemas.microsoft.com/office/drawing/2014/main" id="{37610A61-B050-3D5E-F371-BDA24A64858C}"/>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53</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563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2661-E815-6E08-FD8B-24693600D83B}"/>
            </a:ext>
          </a:extLst>
        </p:cNvPr>
        <p:cNvGrpSpPr/>
        <p:nvPr/>
      </p:nvGrpSpPr>
      <p:grpSpPr>
        <a:xfrm>
          <a:off x="0" y="0"/>
          <a:ext cx="0" cy="0"/>
          <a:chOff x="0" y="0"/>
          <a:chExt cx="0" cy="0"/>
        </a:xfrm>
      </p:grpSpPr>
      <p:sp>
        <p:nvSpPr>
          <p:cNvPr id="15" name="ZoneTexte 14">
            <a:extLst>
              <a:ext uri="{FF2B5EF4-FFF2-40B4-BE49-F238E27FC236}">
                <a16:creationId xmlns:a16="http://schemas.microsoft.com/office/drawing/2014/main" id="{973FEBF5-4A80-A412-29F8-2DFD7D4700EB}"/>
              </a:ext>
            </a:extLst>
          </p:cNvPr>
          <p:cNvSpPr txBox="1"/>
          <p:nvPr/>
        </p:nvSpPr>
        <p:spPr>
          <a:xfrm>
            <a:off x="886496" y="1474619"/>
            <a:ext cx="6077203" cy="390876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sz="2000" dirty="0"/>
              <a:t>D'autres techniques d'extraction de l’uranium depuis l’eau de mer, ne reposant pas sur des matériaux à haute surface spécifique, </a:t>
            </a:r>
            <a:r>
              <a:rPr lang="fr-FR" sz="2000" dirty="0">
                <a:latin typeface="+mj-lt"/>
              </a:rPr>
              <a:t>sont en train d’être développées.</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000" dirty="0">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lang="fr-FR" sz="2000" dirty="0">
                <a:latin typeface="+mj-lt"/>
              </a:rPr>
              <a:t>Parmi elles, une méthode innovante repose sur une cellule électrochimique bipolaire fonctionnant à très basse tension (0,6 V), capable de capturer l’uranium par réduction électrochimique directe et indirecte.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000" dirty="0">
              <a:latin typeface="+mj-lt"/>
            </a:endParaRPr>
          </a:p>
          <a:p>
            <a:pPr algn="just" eaLnBrk="0" fontAlgn="base" hangingPunct="0">
              <a:spcBef>
                <a:spcPct val="0"/>
              </a:spcBef>
              <a:spcAft>
                <a:spcPct val="0"/>
              </a:spcAft>
            </a:pPr>
            <a:r>
              <a:rPr lang="fr-FR" sz="2000" dirty="0">
                <a:latin typeface="+mj-lt"/>
              </a:rPr>
              <a:t>Cette technologie ne nécessite ni membranes complexes, ni réactifs chimiques coûteux, tout en atteignant un taux de capture supérieur à 85 %</a:t>
            </a:r>
            <a:r>
              <a:rPr lang="fr-FR" sz="2000" baseline="30000" dirty="0">
                <a:latin typeface="+mj-lt"/>
              </a:rPr>
              <a:t>[1]</a:t>
            </a:r>
            <a:r>
              <a:rPr lang="fr-FR" sz="2000" dirty="0">
                <a:latin typeface="+mj-lt"/>
              </a:rPr>
              <a:t>.</a:t>
            </a:r>
            <a:endParaRPr lang="fr-FR" sz="2000" baseline="30000" dirty="0">
              <a:latin typeface="+mj-lt"/>
            </a:endParaRPr>
          </a:p>
        </p:txBody>
      </p:sp>
      <p:sp>
        <p:nvSpPr>
          <p:cNvPr id="17" name="ZoneTexte 16">
            <a:extLst>
              <a:ext uri="{FF2B5EF4-FFF2-40B4-BE49-F238E27FC236}">
                <a16:creationId xmlns:a16="http://schemas.microsoft.com/office/drawing/2014/main" id="{C58BFF1D-5CFF-47BF-2D31-F77E988A3335}"/>
              </a:ext>
            </a:extLst>
          </p:cNvPr>
          <p:cNvSpPr txBox="1"/>
          <p:nvPr/>
        </p:nvSpPr>
        <p:spPr>
          <a:xfrm>
            <a:off x="7684631" y="4328390"/>
            <a:ext cx="3518878" cy="1015663"/>
          </a:xfrm>
          <a:prstGeom prst="rect">
            <a:avLst/>
          </a:prstGeom>
          <a:noFill/>
        </p:spPr>
        <p:txBody>
          <a:bodyPr wrap="square">
            <a:spAutoFit/>
          </a:bodyPr>
          <a:lstStyle/>
          <a:p>
            <a:pPr algn="just"/>
            <a:r>
              <a:rPr lang="fr-FR" sz="1200" i="1" dirty="0"/>
              <a:t>Schéma du procédé d’extraction bipolaire de l’uranium, combinant une réduction indirecte de l’uranium assistée par électrochimie anodique et une réduction électrochimique directe à la cathode.</a:t>
            </a:r>
            <a:endParaRPr lang="en-GB" sz="1200" i="1" dirty="0"/>
          </a:p>
        </p:txBody>
      </p:sp>
      <p:grpSp>
        <p:nvGrpSpPr>
          <p:cNvPr id="21" name="Groupe 20">
            <a:extLst>
              <a:ext uri="{FF2B5EF4-FFF2-40B4-BE49-F238E27FC236}">
                <a16:creationId xmlns:a16="http://schemas.microsoft.com/office/drawing/2014/main" id="{506AD2C5-E851-8BC8-AFED-25C7657FB8DD}"/>
              </a:ext>
            </a:extLst>
          </p:cNvPr>
          <p:cNvGrpSpPr/>
          <p:nvPr/>
        </p:nvGrpSpPr>
        <p:grpSpPr>
          <a:xfrm>
            <a:off x="7740794" y="1558330"/>
            <a:ext cx="3406553" cy="2716717"/>
            <a:chOff x="7914049" y="1575972"/>
            <a:chExt cx="3406553" cy="2716717"/>
          </a:xfrm>
        </p:grpSpPr>
        <p:pic>
          <p:nvPicPr>
            <p:cNvPr id="4098" name="Picture 2" descr="figure 4">
              <a:extLst>
                <a:ext uri="{FF2B5EF4-FFF2-40B4-BE49-F238E27FC236}">
                  <a16:creationId xmlns:a16="http://schemas.microsoft.com/office/drawing/2014/main" id="{68EFD438-1858-66E9-4F35-30EC7E722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 t="-137" r="50544" b="47418"/>
            <a:stretch/>
          </p:blipFill>
          <p:spPr bwMode="auto">
            <a:xfrm>
              <a:off x="8143736" y="1661959"/>
              <a:ext cx="2947178" cy="2583218"/>
            </a:xfrm>
            <a:prstGeom prst="roundRect">
              <a:avLst>
                <a:gd name="adj" fmla="val 13692"/>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42AA70EC-C528-5F77-A490-8E6CF9715FAC}"/>
                </a:ext>
              </a:extLst>
            </p:cNvPr>
            <p:cNvSpPr/>
            <p:nvPr/>
          </p:nvSpPr>
          <p:spPr>
            <a:xfrm>
              <a:off x="7914049" y="1575972"/>
              <a:ext cx="3406553" cy="2716717"/>
            </a:xfrm>
            <a:prstGeom prst="roundRect">
              <a:avLst>
                <a:gd name="adj" fmla="val 7531"/>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ZoneTexte 19">
            <a:extLst>
              <a:ext uri="{FF2B5EF4-FFF2-40B4-BE49-F238E27FC236}">
                <a16:creationId xmlns:a16="http://schemas.microsoft.com/office/drawing/2014/main" id="{D974C528-3470-2830-C772-CFF4BA0FBDB8}"/>
              </a:ext>
            </a:extLst>
          </p:cNvPr>
          <p:cNvSpPr txBox="1"/>
          <p:nvPr/>
        </p:nvSpPr>
        <p:spPr>
          <a:xfrm>
            <a:off x="42382" y="6496142"/>
            <a:ext cx="11516282" cy="246221"/>
          </a:xfrm>
          <a:prstGeom prst="rect">
            <a:avLst/>
          </a:prstGeom>
          <a:noFill/>
        </p:spPr>
        <p:txBody>
          <a:bodyPr wrap="square">
            <a:spAutoFit/>
          </a:bodyPr>
          <a:lstStyle/>
          <a:p>
            <a:r>
              <a:rPr lang="fr-BE" sz="1000" dirty="0">
                <a:solidFill>
                  <a:srgbClr val="222222"/>
                </a:solidFill>
                <a:effectLst/>
                <a:latin typeface="+mj-lt"/>
              </a:rPr>
              <a:t>[1] </a:t>
            </a:r>
            <a:r>
              <a:rPr lang="fr-BE" sz="1000" b="0" dirty="0">
                <a:solidFill>
                  <a:srgbClr val="222222"/>
                </a:solidFill>
                <a:effectLst/>
                <a:latin typeface="+mj-lt"/>
                <a:hlinkClick r:id="rId4"/>
              </a:rPr>
              <a:t>Wang, Y., Wen, G., Liu, Z. et al. </a:t>
            </a:r>
            <a:r>
              <a:rPr lang="fr-BE" sz="1000" dirty="0">
                <a:solidFill>
                  <a:srgbClr val="222222"/>
                </a:solidFill>
                <a:latin typeface="+mj-lt"/>
                <a:hlinkClick r:id="rId4"/>
              </a:rPr>
              <a:t>(Mai 2025). </a:t>
            </a:r>
            <a:r>
              <a:rPr lang="fr-BE" sz="1000" b="0" i="1" dirty="0" err="1">
                <a:solidFill>
                  <a:srgbClr val="222222"/>
                </a:solidFill>
                <a:effectLst/>
                <a:latin typeface="+mj-lt"/>
                <a:hlinkClick r:id="rId4"/>
              </a:rPr>
              <a:t>Bipolar</a:t>
            </a:r>
            <a:r>
              <a:rPr lang="fr-BE" sz="1000" b="0" i="1" dirty="0">
                <a:solidFill>
                  <a:srgbClr val="222222"/>
                </a:solidFill>
                <a:effectLst/>
                <a:latin typeface="+mj-lt"/>
                <a:hlinkClick r:id="rId4"/>
              </a:rPr>
              <a:t> </a:t>
            </a:r>
            <a:r>
              <a:rPr lang="fr-BE" sz="1000" b="0" i="1" dirty="0" err="1">
                <a:solidFill>
                  <a:srgbClr val="222222"/>
                </a:solidFill>
                <a:effectLst/>
                <a:latin typeface="+mj-lt"/>
                <a:hlinkClick r:id="rId4"/>
              </a:rPr>
              <a:t>electrochemical</a:t>
            </a:r>
            <a:r>
              <a:rPr lang="fr-BE" sz="1000" b="0" i="1" dirty="0">
                <a:solidFill>
                  <a:srgbClr val="222222"/>
                </a:solidFill>
                <a:effectLst/>
                <a:latin typeface="+mj-lt"/>
                <a:hlinkClick r:id="rId4"/>
              </a:rPr>
              <a:t> uranium extraction </a:t>
            </a:r>
            <a:r>
              <a:rPr lang="fr-BE" sz="1000" b="0" i="1" dirty="0" err="1">
                <a:solidFill>
                  <a:srgbClr val="222222"/>
                </a:solidFill>
                <a:effectLst/>
                <a:latin typeface="+mj-lt"/>
                <a:hlinkClick r:id="rId4"/>
              </a:rPr>
              <a:t>from</a:t>
            </a:r>
            <a:r>
              <a:rPr lang="fr-BE" sz="1000" b="0" i="1" dirty="0">
                <a:solidFill>
                  <a:srgbClr val="222222"/>
                </a:solidFill>
                <a:effectLst/>
                <a:latin typeface="+mj-lt"/>
                <a:hlinkClick r:id="rId4"/>
              </a:rPr>
              <a:t> </a:t>
            </a:r>
            <a:r>
              <a:rPr lang="fr-BE" sz="1000" b="0" i="1" dirty="0" err="1">
                <a:solidFill>
                  <a:srgbClr val="222222"/>
                </a:solidFill>
                <a:effectLst/>
                <a:latin typeface="+mj-lt"/>
                <a:hlinkClick r:id="rId4"/>
              </a:rPr>
              <a:t>seawater</a:t>
            </a:r>
            <a:r>
              <a:rPr lang="fr-BE" sz="1000" b="0" i="1" dirty="0">
                <a:solidFill>
                  <a:srgbClr val="222222"/>
                </a:solidFill>
                <a:effectLst/>
                <a:latin typeface="+mj-lt"/>
                <a:hlinkClick r:id="rId4"/>
              </a:rPr>
              <a:t> </a:t>
            </a:r>
            <a:r>
              <a:rPr lang="fr-BE" sz="1000" b="0" i="1" dirty="0" err="1">
                <a:solidFill>
                  <a:srgbClr val="222222"/>
                </a:solidFill>
                <a:effectLst/>
                <a:latin typeface="+mj-lt"/>
                <a:hlinkClick r:id="rId4"/>
              </a:rPr>
              <a:t>with</a:t>
            </a:r>
            <a:r>
              <a:rPr lang="fr-BE" sz="1000" b="0" i="1" dirty="0">
                <a:solidFill>
                  <a:srgbClr val="222222"/>
                </a:solidFill>
                <a:effectLst/>
                <a:latin typeface="+mj-lt"/>
                <a:hlinkClick r:id="rId4"/>
              </a:rPr>
              <a:t> ultra-</a:t>
            </a:r>
            <a:r>
              <a:rPr lang="fr-BE" sz="1000" b="0" i="1" dirty="0" err="1">
                <a:solidFill>
                  <a:srgbClr val="222222"/>
                </a:solidFill>
                <a:effectLst/>
                <a:latin typeface="+mj-lt"/>
                <a:hlinkClick r:id="rId4"/>
              </a:rPr>
              <a:t>low</a:t>
            </a:r>
            <a:r>
              <a:rPr lang="fr-BE" sz="1000" b="0" i="1" dirty="0">
                <a:solidFill>
                  <a:srgbClr val="222222"/>
                </a:solidFill>
                <a:effectLst/>
                <a:latin typeface="+mj-lt"/>
                <a:hlinkClick r:id="rId4"/>
              </a:rPr>
              <a:t> </a:t>
            </a:r>
            <a:r>
              <a:rPr lang="fr-BE" sz="1000" b="0" i="1" dirty="0" err="1">
                <a:solidFill>
                  <a:srgbClr val="222222"/>
                </a:solidFill>
                <a:effectLst/>
                <a:latin typeface="+mj-lt"/>
                <a:hlinkClick r:id="rId4"/>
              </a:rPr>
              <a:t>cell</a:t>
            </a:r>
            <a:r>
              <a:rPr lang="fr-BE" sz="1000" b="0" i="1" dirty="0">
                <a:solidFill>
                  <a:srgbClr val="222222"/>
                </a:solidFill>
                <a:effectLst/>
                <a:latin typeface="+mj-lt"/>
                <a:hlinkClick r:id="rId4"/>
              </a:rPr>
              <a:t> voltage</a:t>
            </a:r>
            <a:r>
              <a:rPr lang="fr-BE" sz="1000" b="0" dirty="0">
                <a:solidFill>
                  <a:srgbClr val="222222"/>
                </a:solidFill>
                <a:effectLst/>
                <a:latin typeface="+mj-lt"/>
                <a:hlinkClick r:id="rId4"/>
              </a:rPr>
              <a:t>. Nature </a:t>
            </a:r>
            <a:r>
              <a:rPr lang="fr-BE" sz="1000" b="0" dirty="0" err="1">
                <a:solidFill>
                  <a:srgbClr val="222222"/>
                </a:solidFill>
                <a:effectLst/>
                <a:latin typeface="+mj-lt"/>
                <a:hlinkClick r:id="rId4"/>
              </a:rPr>
              <a:t>Sustainability</a:t>
            </a:r>
            <a:r>
              <a:rPr lang="fr-BE" sz="1000" b="0" dirty="0">
                <a:solidFill>
                  <a:srgbClr val="222222"/>
                </a:solidFill>
                <a:effectLst/>
                <a:latin typeface="+mj-lt"/>
                <a:hlinkClick r:id="rId4"/>
              </a:rPr>
              <a:t>.</a:t>
            </a:r>
            <a:endParaRPr lang="en-GB" sz="1000" dirty="0">
              <a:latin typeface="+mj-lt"/>
            </a:endParaRPr>
          </a:p>
        </p:txBody>
      </p:sp>
      <p:sp>
        <p:nvSpPr>
          <p:cNvPr id="4" name="Rectangle : coins arrondis 3">
            <a:extLst>
              <a:ext uri="{FF2B5EF4-FFF2-40B4-BE49-F238E27FC236}">
                <a16:creationId xmlns:a16="http://schemas.microsoft.com/office/drawing/2014/main" id="{56CEDDC9-5782-D978-CCFA-F7D0507ED486}"/>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 coins arrondis 4">
            <a:extLst>
              <a:ext uri="{FF2B5EF4-FFF2-40B4-BE49-F238E27FC236}">
                <a16:creationId xmlns:a16="http://schemas.microsoft.com/office/drawing/2014/main" id="{6BC5D51F-D77B-6285-8C6B-7A2DE3488678}"/>
              </a:ext>
            </a:extLst>
          </p:cNvPr>
          <p:cNvSpPr/>
          <p:nvPr/>
        </p:nvSpPr>
        <p:spPr>
          <a:xfrm flipV="1">
            <a:off x="7740794" y="1558329"/>
            <a:ext cx="3406552" cy="2716717"/>
          </a:xfrm>
          <a:prstGeom prst="roundRect">
            <a:avLst>
              <a:gd name="adj" fmla="val 7621"/>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Espace réservé du numéro de diapositive 3">
            <a:extLst>
              <a:ext uri="{FF2B5EF4-FFF2-40B4-BE49-F238E27FC236}">
                <a16:creationId xmlns:a16="http://schemas.microsoft.com/office/drawing/2014/main" id="{81BDC6DE-0618-72CA-578D-DF33D03C329D}"/>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54</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430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5DB2340-034B-81FC-9CF7-387A22EB04D0}"/>
              </a:ext>
            </a:extLst>
          </p:cNvPr>
          <p:cNvSpPr txBox="1"/>
          <p:nvPr/>
        </p:nvSpPr>
        <p:spPr>
          <a:xfrm>
            <a:off x="2182916" y="396990"/>
            <a:ext cx="7826149" cy="430887"/>
          </a:xfrm>
          <a:prstGeom prst="rect">
            <a:avLst/>
          </a:prstGeom>
          <a:noFill/>
        </p:spPr>
        <p:txBody>
          <a:bodyPr wrap="square" lIns="91440" tIns="45720" rIns="91440" bIns="45720" anchor="t">
            <a:spAutoFit/>
          </a:bodyPr>
          <a:lstStyle/>
          <a:p>
            <a:pPr algn="ctr"/>
            <a:r>
              <a:rPr lang="fr-FR" sz="2200" dirty="0">
                <a:latin typeface="Arial Rounded MT Bold"/>
              </a:rPr>
              <a:t>Contributions scientifiques de notre laboratoire (1/2)</a:t>
            </a:r>
          </a:p>
        </p:txBody>
      </p:sp>
      <p:sp>
        <p:nvSpPr>
          <p:cNvPr id="7" name="ZoneTexte 6">
            <a:extLst>
              <a:ext uri="{FF2B5EF4-FFF2-40B4-BE49-F238E27FC236}">
                <a16:creationId xmlns:a16="http://schemas.microsoft.com/office/drawing/2014/main" id="{93773383-C4C9-BF92-5583-BE8BBD0301F8}"/>
              </a:ext>
            </a:extLst>
          </p:cNvPr>
          <p:cNvSpPr txBox="1"/>
          <p:nvPr/>
        </p:nvSpPr>
        <p:spPr>
          <a:xfrm>
            <a:off x="3157530" y="1308582"/>
            <a:ext cx="8399470" cy="954107"/>
          </a:xfrm>
          <a:prstGeom prst="rect">
            <a:avLst/>
          </a:prstGeom>
          <a:noFill/>
        </p:spPr>
        <p:txBody>
          <a:bodyPr wrap="square">
            <a:spAutoFit/>
          </a:bodyPr>
          <a:lstStyle/>
          <a:p>
            <a:pPr algn="just"/>
            <a:r>
              <a:rPr lang="en-GB" sz="1400" dirty="0"/>
              <a:t>Vassallo, M. , Bolland, A. , Bahmanyar, A., </a:t>
            </a:r>
            <a:r>
              <a:rPr lang="en-GB" sz="1400" dirty="0" err="1"/>
              <a:t>Wehenkel</a:t>
            </a:r>
            <a:r>
              <a:rPr lang="en-GB" sz="1400" dirty="0"/>
              <a:t>, L., Duchesne, L., Liu, D., Khaskheli, S., Ha Thuc, A., Vergara, P. P., Anvari-Moghaddam, A., Gerard, S., &amp; Ernst, D. (2025). </a:t>
            </a:r>
            <a:r>
              <a:rPr lang="en-GB" sz="1400" i="1" dirty="0" err="1"/>
              <a:t>SecuLEx</a:t>
            </a:r>
            <a:r>
              <a:rPr lang="en-GB" sz="1400" i="1" dirty="0"/>
              <a:t>: a Secure Limit Exchange Market for Dynamic Operating Envelopes. </a:t>
            </a:r>
            <a:r>
              <a:rPr lang="en-GB" sz="1400" dirty="0" err="1"/>
              <a:t>ORBi</a:t>
            </a:r>
            <a:r>
              <a:rPr lang="en-GB" sz="1400" dirty="0"/>
              <a:t>-University of Liège. </a:t>
            </a:r>
            <a:r>
              <a:rPr lang="en-GB" sz="1400" dirty="0">
                <a:hlinkClick r:id="rId2"/>
              </a:rPr>
              <a:t>https://hdl.handle.net/2268/331735</a:t>
            </a:r>
            <a:endParaRPr lang="en-GB" sz="1400" dirty="0"/>
          </a:p>
        </p:txBody>
      </p:sp>
      <p:sp>
        <p:nvSpPr>
          <p:cNvPr id="8" name="ZoneTexte 7">
            <a:extLst>
              <a:ext uri="{FF2B5EF4-FFF2-40B4-BE49-F238E27FC236}">
                <a16:creationId xmlns:a16="http://schemas.microsoft.com/office/drawing/2014/main" id="{E6AF9CFA-A489-6AE6-9F67-36C6445AF2E8}"/>
              </a:ext>
            </a:extLst>
          </p:cNvPr>
          <p:cNvSpPr txBox="1"/>
          <p:nvPr/>
        </p:nvSpPr>
        <p:spPr>
          <a:xfrm>
            <a:off x="3157530" y="3424147"/>
            <a:ext cx="8399470" cy="738664"/>
          </a:xfrm>
          <a:prstGeom prst="rect">
            <a:avLst/>
          </a:prstGeom>
          <a:noFill/>
        </p:spPr>
        <p:txBody>
          <a:bodyPr wrap="square">
            <a:spAutoFit/>
          </a:bodyPr>
          <a:lstStyle/>
          <a:p>
            <a:pPr algn="just"/>
            <a:r>
              <a:rPr lang="en-GB" sz="1400" kern="100" dirty="0">
                <a:ea typeface="Aptos" panose="020B0004020202020204" pitchFamily="34" charset="0"/>
                <a:cs typeface="Times New Roman" panose="02020603050405020304" pitchFamily="18" charset="0"/>
              </a:rPr>
              <a:t>Berger, M., Radu, D.-C., Detienne, G., </a:t>
            </a:r>
            <a:r>
              <a:rPr lang="en-GB" sz="1400" kern="100" dirty="0" err="1">
                <a:ea typeface="Aptos" panose="020B0004020202020204" pitchFamily="34" charset="0"/>
                <a:cs typeface="Times New Roman" panose="02020603050405020304" pitchFamily="18" charset="0"/>
              </a:rPr>
              <a:t>Deschuyteneer</a:t>
            </a:r>
            <a:r>
              <a:rPr lang="en-GB" sz="1400" kern="100" dirty="0">
                <a:ea typeface="Aptos" panose="020B0004020202020204" pitchFamily="34" charset="0"/>
                <a:cs typeface="Times New Roman" panose="02020603050405020304" pitchFamily="18" charset="0"/>
              </a:rPr>
              <a:t>, T., Richel, A., &amp; Ernst, D. (2021). </a:t>
            </a:r>
            <a:r>
              <a:rPr lang="en-GB" sz="1400" i="1" kern="100" dirty="0">
                <a:ea typeface="Aptos" panose="020B0004020202020204" pitchFamily="34" charset="0"/>
                <a:cs typeface="Times New Roman" panose="02020603050405020304" pitchFamily="18" charset="0"/>
              </a:rPr>
              <a:t>Remote Renewable Hubs for Carbon-Neutral Synthetic Fuel Production.</a:t>
            </a:r>
            <a:r>
              <a:rPr lang="en-GB" sz="1400" kern="100" dirty="0">
                <a:ea typeface="Aptos" panose="020B0004020202020204" pitchFamily="34" charset="0"/>
                <a:cs typeface="Times New Roman" panose="02020603050405020304" pitchFamily="18" charset="0"/>
              </a:rPr>
              <a:t> Frontiers in Energy Research. </a:t>
            </a:r>
            <a:r>
              <a:rPr lang="en-GB" sz="1400" kern="100" dirty="0">
                <a:ea typeface="Aptos" panose="020B0004020202020204" pitchFamily="34" charset="0"/>
                <a:cs typeface="Times New Roman" panose="02020603050405020304" pitchFamily="18" charset="0"/>
                <a:hlinkClick r:id="rId3"/>
              </a:rPr>
              <a:t>https://hdl.handle.net/2268/309761</a:t>
            </a:r>
            <a:endParaRPr lang="en-GB" sz="1400" kern="100" dirty="0">
              <a:ea typeface="Aptos" panose="020B00040202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1796FD0C-881B-E766-75A8-498519052083}"/>
              </a:ext>
            </a:extLst>
          </p:cNvPr>
          <p:cNvSpPr txBox="1"/>
          <p:nvPr/>
        </p:nvSpPr>
        <p:spPr>
          <a:xfrm>
            <a:off x="3147579" y="2751719"/>
            <a:ext cx="8399470" cy="523220"/>
          </a:xfrm>
          <a:prstGeom prst="rect">
            <a:avLst/>
          </a:prstGeom>
          <a:noFill/>
        </p:spPr>
        <p:txBody>
          <a:bodyPr wrap="square">
            <a:spAutoFit/>
          </a:bodyPr>
          <a:lstStyle/>
          <a:p>
            <a:pPr lvl="0" algn="just">
              <a:tabLst>
                <a:tab pos="457200" algn="l"/>
              </a:tabLst>
            </a:pPr>
            <a:r>
              <a:rPr lang="en-GB" sz="1400" kern="100" dirty="0">
                <a:ea typeface="Aptos" panose="020B0004020202020204" pitchFamily="34" charset="0"/>
                <a:cs typeface="Times New Roman" panose="02020603050405020304" pitchFamily="18" charset="0"/>
              </a:rPr>
              <a:t>Dachet, V., Dubois, A., Miftari, B., Fonteneau, R., &amp; Ernst, D. (2024, 19 </a:t>
            </a:r>
            <a:r>
              <a:rPr lang="en-GB" sz="1400" kern="100" dirty="0" err="1">
                <a:ea typeface="Aptos" panose="020B0004020202020204" pitchFamily="34" charset="0"/>
                <a:cs typeface="Times New Roman" panose="02020603050405020304" pitchFamily="18" charset="0"/>
              </a:rPr>
              <a:t>Décembre</a:t>
            </a:r>
            <a:r>
              <a:rPr lang="en-GB" sz="1400" kern="100" dirty="0">
                <a:ea typeface="Aptos" panose="020B0004020202020204" pitchFamily="34" charset="0"/>
                <a:cs typeface="Times New Roman" panose="02020603050405020304" pitchFamily="18" charset="0"/>
              </a:rPr>
              <a:t>). </a:t>
            </a:r>
            <a:r>
              <a:rPr lang="en-GB" sz="1400" i="1" kern="100" dirty="0">
                <a:ea typeface="Aptos" panose="020B0004020202020204" pitchFamily="34" charset="0"/>
                <a:cs typeface="Times New Roman" panose="02020603050405020304" pitchFamily="18" charset="0"/>
              </a:rPr>
              <a:t>Remote Renewable Energy Hubs: a Taxonomy. </a:t>
            </a:r>
            <a:r>
              <a:rPr lang="en-GB" sz="1400" kern="100" dirty="0">
                <a:ea typeface="Aptos" panose="020B0004020202020204" pitchFamily="34" charset="0"/>
                <a:cs typeface="Times New Roman" panose="02020603050405020304" pitchFamily="18" charset="0"/>
              </a:rPr>
              <a:t>Energy Reports, 13, 3112-2120. </a:t>
            </a:r>
            <a:r>
              <a:rPr lang="en-GB" sz="1400" kern="100" dirty="0">
                <a:ea typeface="Aptos" panose="020B0004020202020204" pitchFamily="34" charset="0"/>
                <a:cs typeface="Times New Roman" panose="02020603050405020304" pitchFamily="18" charset="0"/>
                <a:hlinkClick r:id="rId3"/>
              </a:rPr>
              <a:t>https://hdl.handle.net/2268/309761</a:t>
            </a:r>
            <a:endParaRPr lang="en-GB" sz="1400" kern="100" dirty="0">
              <a:ea typeface="Aptos" panose="020B0004020202020204" pitchFamily="34" charset="0"/>
              <a:cs typeface="Times New Roman" panose="02020603050405020304" pitchFamily="18" charset="0"/>
            </a:endParaRPr>
          </a:p>
        </p:txBody>
      </p:sp>
      <p:sp>
        <p:nvSpPr>
          <p:cNvPr id="3" name="Rectangle : coins arrondis 2">
            <a:extLst>
              <a:ext uri="{FF2B5EF4-FFF2-40B4-BE49-F238E27FC236}">
                <a16:creationId xmlns:a16="http://schemas.microsoft.com/office/drawing/2014/main" id="{7B7F8DA8-ABDF-591D-8968-92BD478E986D}"/>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3">
            <a:extLst>
              <a:ext uri="{FF2B5EF4-FFF2-40B4-BE49-F238E27FC236}">
                <a16:creationId xmlns:a16="http://schemas.microsoft.com/office/drawing/2014/main" id="{2AD75DCA-B667-B87C-AE18-B53DF9DD4625}"/>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55</a:t>
            </a:fld>
            <a:endParaRPr lang="en-GB" sz="1100" b="1" noProof="0" dirty="0">
              <a:solidFill>
                <a:srgbClr val="97339F"/>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2A0F998-7165-FA88-CCE7-A1A0DDD709C7}"/>
              </a:ext>
            </a:extLst>
          </p:cNvPr>
          <p:cNvPicPr>
            <a:picLocks noChangeAspect="1"/>
          </p:cNvPicPr>
          <p:nvPr/>
        </p:nvPicPr>
        <p:blipFill>
          <a:blip r:embed="rId4"/>
          <a:stretch>
            <a:fillRect/>
          </a:stretch>
        </p:blipFill>
        <p:spPr>
          <a:xfrm>
            <a:off x="523877" y="1308582"/>
            <a:ext cx="2425151" cy="847780"/>
          </a:xfrm>
          <a:prstGeom prst="rect">
            <a:avLst/>
          </a:prstGeom>
        </p:spPr>
      </p:pic>
      <p:pic>
        <p:nvPicPr>
          <p:cNvPr id="15" name="Image 14">
            <a:extLst>
              <a:ext uri="{FF2B5EF4-FFF2-40B4-BE49-F238E27FC236}">
                <a16:creationId xmlns:a16="http://schemas.microsoft.com/office/drawing/2014/main" id="{9CD0349E-647A-85C9-0406-B5164A3DCE7A}"/>
              </a:ext>
            </a:extLst>
          </p:cNvPr>
          <p:cNvPicPr>
            <a:picLocks noChangeAspect="1"/>
          </p:cNvPicPr>
          <p:nvPr/>
        </p:nvPicPr>
        <p:blipFill>
          <a:blip r:embed="rId5"/>
          <a:stretch>
            <a:fillRect/>
          </a:stretch>
        </p:blipFill>
        <p:spPr>
          <a:xfrm>
            <a:off x="523877" y="3013329"/>
            <a:ext cx="2425151" cy="859002"/>
          </a:xfrm>
          <a:prstGeom prst="rect">
            <a:avLst/>
          </a:prstGeom>
        </p:spPr>
      </p:pic>
      <p:pic>
        <p:nvPicPr>
          <p:cNvPr id="18" name="Image 17">
            <a:extLst>
              <a:ext uri="{FF2B5EF4-FFF2-40B4-BE49-F238E27FC236}">
                <a16:creationId xmlns:a16="http://schemas.microsoft.com/office/drawing/2014/main" id="{8B1D7322-8482-7C1A-6FEE-59D5E4664904}"/>
              </a:ext>
            </a:extLst>
          </p:cNvPr>
          <p:cNvPicPr>
            <a:picLocks noChangeAspect="1"/>
          </p:cNvPicPr>
          <p:nvPr/>
        </p:nvPicPr>
        <p:blipFill>
          <a:blip r:embed="rId6"/>
          <a:stretch>
            <a:fillRect/>
          </a:stretch>
        </p:blipFill>
        <p:spPr>
          <a:xfrm>
            <a:off x="464598" y="4889529"/>
            <a:ext cx="2484430" cy="1021402"/>
          </a:xfrm>
          <a:prstGeom prst="rect">
            <a:avLst/>
          </a:prstGeom>
        </p:spPr>
      </p:pic>
      <p:sp>
        <p:nvSpPr>
          <p:cNvPr id="20" name="ZoneTexte 19">
            <a:extLst>
              <a:ext uri="{FF2B5EF4-FFF2-40B4-BE49-F238E27FC236}">
                <a16:creationId xmlns:a16="http://schemas.microsoft.com/office/drawing/2014/main" id="{13C14E83-14BF-EA77-39F8-C97B1ACB5118}"/>
              </a:ext>
            </a:extLst>
          </p:cNvPr>
          <p:cNvSpPr txBox="1"/>
          <p:nvPr/>
        </p:nvSpPr>
        <p:spPr>
          <a:xfrm>
            <a:off x="3157530" y="4627919"/>
            <a:ext cx="8389518" cy="523220"/>
          </a:xfrm>
          <a:prstGeom prst="rect">
            <a:avLst/>
          </a:prstGeom>
          <a:noFill/>
        </p:spPr>
        <p:txBody>
          <a:bodyPr wrap="square">
            <a:spAutoFit/>
          </a:bodyPr>
          <a:lstStyle/>
          <a:p>
            <a:pPr algn="just"/>
            <a:r>
              <a:rPr lang="en-GB" sz="1400" kern="100" dirty="0" err="1">
                <a:ea typeface="Aptos" panose="020B0004020202020204" pitchFamily="34" charset="0"/>
                <a:cs typeface="Times New Roman" panose="02020603050405020304" pitchFamily="18" charset="0"/>
              </a:rPr>
              <a:t>Mokeddem</a:t>
            </a:r>
            <a:r>
              <a:rPr lang="en-GB" sz="1400" kern="100" dirty="0">
                <a:ea typeface="Aptos" panose="020B0004020202020204" pitchFamily="34" charset="0"/>
                <a:cs typeface="Times New Roman" panose="02020603050405020304" pitchFamily="18" charset="0"/>
              </a:rPr>
              <a:t>, S., Miftari, B., Dachet, V., Derval, G., &amp; Ernst, D. (2025). </a:t>
            </a:r>
            <a:r>
              <a:rPr lang="en-GB" sz="1400" i="1" kern="100" dirty="0">
                <a:ea typeface="Aptos" panose="020B0004020202020204" pitchFamily="34" charset="0"/>
                <a:cs typeface="Times New Roman" panose="02020603050405020304" pitchFamily="18" charset="0"/>
              </a:rPr>
              <a:t>Distributed e-fuel hubs: Concept and case study</a:t>
            </a:r>
            <a:r>
              <a:rPr lang="en-GB" sz="1400" kern="100" dirty="0">
                <a:ea typeface="Aptos" panose="020B0004020202020204" pitchFamily="34" charset="0"/>
                <a:cs typeface="Times New Roman" panose="02020603050405020304" pitchFamily="18" charset="0"/>
              </a:rPr>
              <a:t>. (Preprint). </a:t>
            </a:r>
            <a:r>
              <a:rPr lang="en-GB" sz="1400" kern="100" dirty="0" err="1">
                <a:ea typeface="Aptos" panose="020B0004020202020204" pitchFamily="34" charset="0"/>
                <a:cs typeface="Times New Roman" panose="02020603050405020304" pitchFamily="18" charset="0"/>
              </a:rPr>
              <a:t>ORBi</a:t>
            </a:r>
            <a:r>
              <a:rPr lang="en-GB" sz="1400" kern="100" dirty="0">
                <a:ea typeface="Aptos" panose="020B0004020202020204" pitchFamily="34" charset="0"/>
                <a:cs typeface="Times New Roman" panose="02020603050405020304" pitchFamily="18" charset="0"/>
              </a:rPr>
              <a:t>-University of Liège. </a:t>
            </a:r>
            <a:r>
              <a:rPr lang="en-GB" sz="1400" kern="100" dirty="0">
                <a:ea typeface="Aptos" panose="020B0004020202020204" pitchFamily="34" charset="0"/>
                <a:cs typeface="Times New Roman" panose="02020603050405020304" pitchFamily="18" charset="0"/>
                <a:hlinkClick r:id="rId3"/>
              </a:rPr>
              <a:t>https://hdl.handle.net/2268/309761</a:t>
            </a:r>
            <a:endParaRPr lang="en-GB" sz="1400" kern="100" dirty="0">
              <a:ea typeface="Aptos" panose="020B0004020202020204" pitchFamily="34" charset="0"/>
              <a:cs typeface="Times New Roman" panose="02020603050405020304" pitchFamily="18" charset="0"/>
            </a:endParaRPr>
          </a:p>
        </p:txBody>
      </p:sp>
      <p:sp>
        <p:nvSpPr>
          <p:cNvPr id="21" name="ZoneTexte 20">
            <a:extLst>
              <a:ext uri="{FF2B5EF4-FFF2-40B4-BE49-F238E27FC236}">
                <a16:creationId xmlns:a16="http://schemas.microsoft.com/office/drawing/2014/main" id="{33D73BE3-3F1A-3703-927D-6866FF4B9047}"/>
              </a:ext>
            </a:extLst>
          </p:cNvPr>
          <p:cNvSpPr txBox="1"/>
          <p:nvPr/>
        </p:nvSpPr>
        <p:spPr>
          <a:xfrm>
            <a:off x="3157530" y="5287116"/>
            <a:ext cx="8389519" cy="954107"/>
          </a:xfrm>
          <a:prstGeom prst="rect">
            <a:avLst/>
          </a:prstGeom>
          <a:noFill/>
        </p:spPr>
        <p:txBody>
          <a:bodyPr wrap="square">
            <a:spAutoFit/>
          </a:bodyPr>
          <a:lstStyle/>
          <a:p>
            <a:pPr lvl="0" algn="just">
              <a:tabLst>
                <a:tab pos="457200" algn="l"/>
              </a:tabLst>
            </a:pPr>
            <a:r>
              <a:rPr lang="en-GB" sz="1400" kern="100" dirty="0" err="1">
                <a:latin typeface="+mj-lt"/>
                <a:ea typeface="Aptos" panose="020B0004020202020204" pitchFamily="34" charset="0"/>
                <a:cs typeface="Times New Roman" panose="02020603050405020304" pitchFamily="18" charset="0"/>
              </a:rPr>
              <a:t>Dauchat</a:t>
            </a:r>
            <a:r>
              <a:rPr lang="en-GB" sz="1400" kern="100" dirty="0">
                <a:latin typeface="+mj-lt"/>
                <a:ea typeface="Aptos" panose="020B0004020202020204" pitchFamily="34" charset="0"/>
                <a:cs typeface="Times New Roman" panose="02020603050405020304" pitchFamily="18" charset="0"/>
              </a:rPr>
              <a:t>, L., Dachet, V., Fonteneau, R., &amp; Ernst, D. (2024). </a:t>
            </a:r>
            <a:r>
              <a:rPr lang="en-GB" sz="1400" i="1" kern="100" dirty="0">
                <a:latin typeface="+mj-lt"/>
                <a:ea typeface="Aptos" panose="020B0004020202020204" pitchFamily="34" charset="0"/>
                <a:cs typeface="Times New Roman" panose="02020603050405020304" pitchFamily="18" charset="0"/>
              </a:rPr>
              <a:t>Waste Heat Recovery in Remote Renewable Energy Hubs</a:t>
            </a:r>
            <a:r>
              <a:rPr lang="en-GB" sz="1400" kern="100" dirty="0">
                <a:latin typeface="+mj-lt"/>
                <a:ea typeface="Aptos" panose="020B0004020202020204" pitchFamily="34" charset="0"/>
                <a:cs typeface="Times New Roman" panose="02020603050405020304" pitchFamily="18" charset="0"/>
              </a:rPr>
              <a:t> [Paper presentation]. Proceedings of ECOS 2024 - The 37th International Conference on Efficiency, Cost, Optimization, Simulation and Environmental Impact of Energy Systems, Rhodes, Greece. </a:t>
            </a:r>
            <a:r>
              <a:rPr lang="en-GB" sz="1400" kern="100" dirty="0">
                <a:latin typeface="+mj-lt"/>
                <a:ea typeface="Aptos" panose="020B0004020202020204" pitchFamily="34" charset="0"/>
                <a:cs typeface="Times New Roman" panose="02020603050405020304" pitchFamily="18" charset="0"/>
                <a:hlinkClick r:id="rId3"/>
              </a:rPr>
              <a:t>https://hdl.handle.net/2268/309761</a:t>
            </a:r>
            <a:endParaRPr lang="en-GB" sz="1400"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64506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4D18E8F-0B7E-4810-1F1A-70F1CD11D040}"/>
              </a:ext>
            </a:extLst>
          </p:cNvPr>
          <p:cNvSpPr txBox="1"/>
          <p:nvPr/>
        </p:nvSpPr>
        <p:spPr>
          <a:xfrm>
            <a:off x="3157530" y="3717716"/>
            <a:ext cx="8399470" cy="738664"/>
          </a:xfrm>
          <a:prstGeom prst="rect">
            <a:avLst/>
          </a:prstGeom>
          <a:noFill/>
        </p:spPr>
        <p:txBody>
          <a:bodyPr wrap="square">
            <a:spAutoFit/>
          </a:bodyPr>
          <a:lstStyle/>
          <a:p>
            <a:pPr algn="just"/>
            <a:r>
              <a:rPr lang="fr-BE" sz="1400" dirty="0">
                <a:latin typeface="+mj-lt"/>
              </a:rPr>
              <a:t>Larbanois, A., </a:t>
            </a:r>
            <a:r>
              <a:rPr lang="fr-BE" sz="1400" dirty="0" err="1">
                <a:latin typeface="+mj-lt"/>
              </a:rPr>
              <a:t>Miftari</a:t>
            </a:r>
            <a:r>
              <a:rPr lang="fr-BE" sz="1400" dirty="0">
                <a:latin typeface="+mj-lt"/>
              </a:rPr>
              <a:t>, B., Mouchamps, A., </a:t>
            </a:r>
            <a:r>
              <a:rPr lang="fr-BE" sz="1400" dirty="0" err="1">
                <a:latin typeface="+mj-lt"/>
              </a:rPr>
              <a:t>Ayyildiz</a:t>
            </a:r>
            <a:r>
              <a:rPr lang="fr-BE" sz="1400" dirty="0">
                <a:latin typeface="+mj-lt"/>
              </a:rPr>
              <a:t> </a:t>
            </a:r>
            <a:r>
              <a:rPr lang="fr-BE" sz="1400" dirty="0" err="1">
                <a:latin typeface="+mj-lt"/>
              </a:rPr>
              <a:t>Kerem</a:t>
            </a:r>
            <a:r>
              <a:rPr lang="fr-BE" sz="1400" dirty="0">
                <a:latin typeface="+mj-lt"/>
              </a:rPr>
              <a:t> </a:t>
            </a:r>
            <a:r>
              <a:rPr lang="fr-BE" sz="1400" dirty="0" err="1">
                <a:latin typeface="+mj-lt"/>
              </a:rPr>
              <a:t>Enes</a:t>
            </a:r>
            <a:r>
              <a:rPr lang="fr-BE" sz="1400" dirty="0">
                <a:latin typeface="+mj-lt"/>
              </a:rPr>
              <a:t>, Vincent Schryvers, Derval, G., &amp; Ernst, D. (2025). </a:t>
            </a:r>
            <a:r>
              <a:rPr lang="fr-BE" sz="1400" i="1" dirty="0">
                <a:latin typeface="+mj-lt"/>
              </a:rPr>
              <a:t>Lead-</a:t>
            </a:r>
            <a:r>
              <a:rPr lang="fr-BE" sz="1400" i="1" dirty="0" err="1">
                <a:latin typeface="+mj-lt"/>
              </a:rPr>
              <a:t>cooled</a:t>
            </a:r>
            <a:r>
              <a:rPr lang="fr-BE" sz="1400" i="1" dirty="0">
                <a:latin typeface="+mj-lt"/>
              </a:rPr>
              <a:t> fast </a:t>
            </a:r>
            <a:r>
              <a:rPr lang="fr-BE" sz="1400" i="1" dirty="0" err="1">
                <a:latin typeface="+mj-lt"/>
              </a:rPr>
              <a:t>reactor</a:t>
            </a:r>
            <a:r>
              <a:rPr lang="fr-BE" sz="1400" i="1" dirty="0">
                <a:latin typeface="+mj-lt"/>
              </a:rPr>
              <a:t> SMR </a:t>
            </a:r>
            <a:r>
              <a:rPr lang="fr-BE" sz="1400" i="1" dirty="0" err="1">
                <a:latin typeface="+mj-lt"/>
              </a:rPr>
              <a:t>integration</a:t>
            </a:r>
            <a:r>
              <a:rPr lang="fr-BE" sz="1400" i="1" dirty="0">
                <a:latin typeface="+mj-lt"/>
              </a:rPr>
              <a:t>: An off </a:t>
            </a:r>
            <a:r>
              <a:rPr lang="fr-BE" sz="1400" i="1" dirty="0" err="1">
                <a:latin typeface="+mj-lt"/>
              </a:rPr>
              <a:t>grid</a:t>
            </a:r>
            <a:r>
              <a:rPr lang="fr-BE" sz="1400" i="1" dirty="0">
                <a:latin typeface="+mj-lt"/>
              </a:rPr>
              <a:t> </a:t>
            </a:r>
            <a:r>
              <a:rPr lang="fr-BE" sz="1400" i="1" dirty="0" err="1">
                <a:latin typeface="+mj-lt"/>
              </a:rPr>
              <a:t>study</a:t>
            </a:r>
            <a:r>
              <a:rPr lang="fr-BE" sz="1400" i="1" dirty="0">
                <a:latin typeface="+mj-lt"/>
              </a:rPr>
              <a:t> case </a:t>
            </a:r>
            <a:r>
              <a:rPr lang="fr-BE" sz="1400" i="1" dirty="0" err="1">
                <a:latin typeface="+mj-lt"/>
              </a:rPr>
              <a:t>based</a:t>
            </a:r>
            <a:r>
              <a:rPr lang="fr-BE" sz="1400" i="1" dirty="0">
                <a:latin typeface="+mj-lt"/>
              </a:rPr>
              <a:t> on a real-life </a:t>
            </a:r>
            <a:r>
              <a:rPr lang="fr-BE" sz="1400" i="1" dirty="0" err="1">
                <a:latin typeface="+mj-lt"/>
              </a:rPr>
              <a:t>demand</a:t>
            </a:r>
            <a:r>
              <a:rPr lang="fr-BE" sz="1400" dirty="0">
                <a:latin typeface="+mj-lt"/>
              </a:rPr>
              <a:t>. </a:t>
            </a:r>
            <a:r>
              <a:rPr lang="fr-BE" sz="1400" dirty="0" err="1">
                <a:latin typeface="+mj-lt"/>
              </a:rPr>
              <a:t>ORBi-University</a:t>
            </a:r>
            <a:r>
              <a:rPr lang="fr-BE" sz="1400" dirty="0">
                <a:latin typeface="+mj-lt"/>
              </a:rPr>
              <a:t> of Liège. </a:t>
            </a:r>
            <a:r>
              <a:rPr lang="fr-BE" sz="1400" dirty="0">
                <a:latin typeface="+mj-lt"/>
                <a:hlinkClick r:id="rId2"/>
              </a:rPr>
              <a:t>https://hdl.handle.net/2268/331891</a:t>
            </a:r>
            <a:endParaRPr lang="fr-BE" sz="1400" dirty="0">
              <a:latin typeface="+mj-lt"/>
            </a:endParaRPr>
          </a:p>
        </p:txBody>
      </p:sp>
      <p:sp>
        <p:nvSpPr>
          <p:cNvPr id="3" name="Rectangle : coins arrondis 2">
            <a:extLst>
              <a:ext uri="{FF2B5EF4-FFF2-40B4-BE49-F238E27FC236}">
                <a16:creationId xmlns:a16="http://schemas.microsoft.com/office/drawing/2014/main" id="{449D8AF6-E65D-7BC8-394D-1725C570DF1C}"/>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3">
            <a:extLst>
              <a:ext uri="{FF2B5EF4-FFF2-40B4-BE49-F238E27FC236}">
                <a16:creationId xmlns:a16="http://schemas.microsoft.com/office/drawing/2014/main" id="{FF31C074-7C92-9C62-AAD3-5119583E3D27}"/>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56</a:t>
            </a:fld>
            <a:endParaRPr lang="en-GB" sz="1100" b="1" noProof="0" dirty="0">
              <a:solidFill>
                <a:srgbClr val="97339F"/>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3B7E4FF7-53A2-4E48-8629-359026BF878B}"/>
              </a:ext>
            </a:extLst>
          </p:cNvPr>
          <p:cNvPicPr>
            <a:picLocks noChangeAspect="1"/>
          </p:cNvPicPr>
          <p:nvPr/>
        </p:nvPicPr>
        <p:blipFill>
          <a:blip r:embed="rId3"/>
          <a:stretch>
            <a:fillRect/>
          </a:stretch>
        </p:blipFill>
        <p:spPr>
          <a:xfrm>
            <a:off x="566733" y="2301542"/>
            <a:ext cx="2405068" cy="847780"/>
          </a:xfrm>
          <a:prstGeom prst="rect">
            <a:avLst/>
          </a:prstGeom>
        </p:spPr>
      </p:pic>
      <p:sp>
        <p:nvSpPr>
          <p:cNvPr id="10" name="ZoneTexte 9">
            <a:extLst>
              <a:ext uri="{FF2B5EF4-FFF2-40B4-BE49-F238E27FC236}">
                <a16:creationId xmlns:a16="http://schemas.microsoft.com/office/drawing/2014/main" id="{A2B45838-F444-E9DB-A303-57D3F8F30C47}"/>
              </a:ext>
            </a:extLst>
          </p:cNvPr>
          <p:cNvSpPr txBox="1"/>
          <p:nvPr/>
        </p:nvSpPr>
        <p:spPr>
          <a:xfrm>
            <a:off x="3157530" y="2366914"/>
            <a:ext cx="8399470" cy="738664"/>
          </a:xfrm>
          <a:prstGeom prst="rect">
            <a:avLst/>
          </a:prstGeom>
          <a:noFill/>
        </p:spPr>
        <p:txBody>
          <a:bodyPr wrap="square">
            <a:spAutoFit/>
          </a:bodyPr>
          <a:lstStyle/>
          <a:p>
            <a:pPr lvl="0" algn="just">
              <a:tabLst>
                <a:tab pos="457200" algn="l"/>
              </a:tabLst>
            </a:pPr>
            <a:r>
              <a:rPr lang="en-GB" sz="1400" kern="100" dirty="0">
                <a:ea typeface="Aptos" panose="020B0004020202020204" pitchFamily="34" charset="0"/>
                <a:cs typeface="Times New Roman" panose="02020603050405020304" pitchFamily="18" charset="0"/>
              </a:rPr>
              <a:t>Dachet, V., Maio, A., </a:t>
            </a:r>
            <a:r>
              <a:rPr lang="en-GB" sz="1400" kern="100" dirty="0" err="1">
                <a:ea typeface="Aptos" panose="020B0004020202020204" pitchFamily="34" charset="0"/>
                <a:cs typeface="Times New Roman" panose="02020603050405020304" pitchFamily="18" charset="0"/>
              </a:rPr>
              <a:t>Counotte</a:t>
            </a:r>
            <a:r>
              <a:rPr lang="en-GB" sz="1400" kern="100" dirty="0">
                <a:ea typeface="Aptos" panose="020B0004020202020204" pitchFamily="34" charset="0"/>
                <a:cs typeface="Times New Roman" panose="02020603050405020304" pitchFamily="18" charset="0"/>
              </a:rPr>
              <a:t>, P., Fonteneau, R., &amp; Ernst, D. (2025). </a:t>
            </a:r>
            <a:r>
              <a:rPr lang="en-GB" sz="1400" i="1" kern="100" dirty="0">
                <a:ea typeface="Aptos" panose="020B0004020202020204" pitchFamily="34" charset="0"/>
                <a:cs typeface="Times New Roman" panose="02020603050405020304" pitchFamily="18" charset="0"/>
              </a:rPr>
              <a:t>Remote Renewable Energy Hubs in the High Seas Using Batteries as Energy Vector</a:t>
            </a:r>
            <a:r>
              <a:rPr lang="en-GB" sz="1400" kern="100" dirty="0">
                <a:ea typeface="Aptos" panose="020B0004020202020204" pitchFamily="34" charset="0"/>
                <a:cs typeface="Times New Roman" panose="02020603050405020304" pitchFamily="18" charset="0"/>
              </a:rPr>
              <a:t>. </a:t>
            </a:r>
            <a:r>
              <a:rPr lang="en-GB" sz="1400" kern="100" dirty="0" err="1">
                <a:ea typeface="Aptos" panose="020B0004020202020204" pitchFamily="34" charset="0"/>
                <a:cs typeface="Times New Roman" panose="02020603050405020304" pitchFamily="18" charset="0"/>
              </a:rPr>
              <a:t>ORBi</a:t>
            </a:r>
            <a:r>
              <a:rPr lang="en-GB" sz="1400" kern="100" dirty="0">
                <a:ea typeface="Aptos" panose="020B0004020202020204" pitchFamily="34" charset="0"/>
                <a:cs typeface="Times New Roman" panose="02020603050405020304" pitchFamily="18" charset="0"/>
              </a:rPr>
              <a:t>-University of Liège. </a:t>
            </a:r>
            <a:r>
              <a:rPr lang="en-GB" sz="1400" kern="100" dirty="0">
                <a:ea typeface="Aptos" panose="020B0004020202020204" pitchFamily="34" charset="0"/>
                <a:cs typeface="Times New Roman" panose="02020603050405020304" pitchFamily="18" charset="0"/>
                <a:hlinkClick r:id="rId4"/>
              </a:rPr>
              <a:t>https://hdl.handle.net/2268/327232</a:t>
            </a:r>
            <a:endParaRPr lang="en-GB" sz="1400" kern="100" dirty="0">
              <a:ea typeface="Aptos" panose="020B0004020202020204" pitchFamily="34" charset="0"/>
              <a:cs typeface="Times New Roman" panose="02020603050405020304" pitchFamily="18" charset="0"/>
            </a:endParaRPr>
          </a:p>
        </p:txBody>
      </p:sp>
      <p:pic>
        <p:nvPicPr>
          <p:cNvPr id="16" name="Image 15">
            <a:extLst>
              <a:ext uri="{FF2B5EF4-FFF2-40B4-BE49-F238E27FC236}">
                <a16:creationId xmlns:a16="http://schemas.microsoft.com/office/drawing/2014/main" id="{A9275682-184F-0A15-706A-9CE33D0D5FD4}"/>
              </a:ext>
            </a:extLst>
          </p:cNvPr>
          <p:cNvPicPr>
            <a:picLocks noChangeAspect="1"/>
          </p:cNvPicPr>
          <p:nvPr/>
        </p:nvPicPr>
        <p:blipFill>
          <a:blip r:embed="rId5"/>
          <a:stretch>
            <a:fillRect/>
          </a:stretch>
        </p:blipFill>
        <p:spPr>
          <a:xfrm>
            <a:off x="566732" y="3657323"/>
            <a:ext cx="2405068" cy="854284"/>
          </a:xfrm>
          <a:prstGeom prst="rect">
            <a:avLst/>
          </a:prstGeom>
        </p:spPr>
      </p:pic>
      <p:sp>
        <p:nvSpPr>
          <p:cNvPr id="18" name="ZoneTexte 17">
            <a:extLst>
              <a:ext uri="{FF2B5EF4-FFF2-40B4-BE49-F238E27FC236}">
                <a16:creationId xmlns:a16="http://schemas.microsoft.com/office/drawing/2014/main" id="{D36A8964-BFDB-242A-92C2-E9A1720F4EBB}"/>
              </a:ext>
            </a:extLst>
          </p:cNvPr>
          <p:cNvSpPr txBox="1"/>
          <p:nvPr/>
        </p:nvSpPr>
        <p:spPr>
          <a:xfrm>
            <a:off x="2182916" y="396990"/>
            <a:ext cx="7826149" cy="430887"/>
          </a:xfrm>
          <a:prstGeom prst="rect">
            <a:avLst/>
          </a:prstGeom>
          <a:noFill/>
        </p:spPr>
        <p:txBody>
          <a:bodyPr wrap="square" lIns="91440" tIns="45720" rIns="91440" bIns="45720" anchor="t">
            <a:spAutoFit/>
          </a:bodyPr>
          <a:lstStyle/>
          <a:p>
            <a:pPr algn="ctr"/>
            <a:r>
              <a:rPr lang="fr-FR" sz="2200" dirty="0">
                <a:latin typeface="Arial Rounded MT Bold"/>
              </a:rPr>
              <a:t>Contributions scientifiques de notre laboratoire (2/2)</a:t>
            </a:r>
          </a:p>
        </p:txBody>
      </p:sp>
    </p:spTree>
    <p:extLst>
      <p:ext uri="{BB962C8B-B14F-4D97-AF65-F5344CB8AC3E}">
        <p14:creationId xmlns:p14="http://schemas.microsoft.com/office/powerpoint/2010/main" val="1420379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BCF7-16E6-5934-7253-36B81CB1945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5FD7483-430F-F11C-D94E-D85F22E06C9D}"/>
              </a:ext>
            </a:extLst>
          </p:cNvPr>
          <p:cNvSpPr txBox="1"/>
          <p:nvPr/>
        </p:nvSpPr>
        <p:spPr>
          <a:xfrm>
            <a:off x="2200274" y="3095201"/>
            <a:ext cx="7791448" cy="646331"/>
          </a:xfrm>
          <a:prstGeom prst="rect">
            <a:avLst/>
          </a:prstGeom>
          <a:noFill/>
        </p:spPr>
        <p:txBody>
          <a:bodyPr wrap="square">
            <a:spAutoFit/>
          </a:bodyPr>
          <a:lstStyle/>
          <a:p>
            <a:pPr algn="ctr"/>
            <a:r>
              <a:rPr lang="fr-BE" sz="3600">
                <a:latin typeface="Arial Rounded MT Bold" panose="020F0704030504030204" pitchFamily="34" charset="0"/>
              </a:rPr>
              <a:t>Annexes</a:t>
            </a:r>
            <a:endParaRPr lang="fr-FR" sz="3600">
              <a:latin typeface="Arial Rounded MT Bold" panose="020F0704030504030204" pitchFamily="34" charset="0"/>
            </a:endParaRPr>
          </a:p>
        </p:txBody>
      </p:sp>
      <p:sp>
        <p:nvSpPr>
          <p:cNvPr id="4" name="Rectangle : coins arrondis 3">
            <a:extLst>
              <a:ext uri="{FF2B5EF4-FFF2-40B4-BE49-F238E27FC236}">
                <a16:creationId xmlns:a16="http://schemas.microsoft.com/office/drawing/2014/main" id="{E1A9BCE2-D41C-1F5A-07CC-AC264D5EDCC3}"/>
              </a:ext>
            </a:extLst>
          </p:cNvPr>
          <p:cNvSpPr/>
          <p:nvPr/>
        </p:nvSpPr>
        <p:spPr>
          <a:xfrm flipV="1">
            <a:off x="2684348" y="2351891"/>
            <a:ext cx="6823300" cy="2154218"/>
          </a:xfrm>
          <a:prstGeom prst="roundRect">
            <a:avLst>
              <a:gd name="adj" fmla="val 32504"/>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7030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FDE85965-E8EC-53A5-B2E9-B57A4B344BC5}"/>
              </a:ext>
            </a:extLst>
          </p:cNvPr>
          <p:cNvSpPr txBox="1"/>
          <p:nvPr/>
        </p:nvSpPr>
        <p:spPr>
          <a:xfrm>
            <a:off x="749397" y="1032623"/>
            <a:ext cx="10693200" cy="4401205"/>
          </a:xfrm>
          <a:prstGeom prst="rect">
            <a:avLst/>
          </a:prstGeom>
          <a:noFill/>
        </p:spPr>
        <p:txBody>
          <a:bodyPr wrap="square">
            <a:spAutoFit/>
          </a:bodyPr>
          <a:lstStyle/>
          <a:p>
            <a:pPr algn="just">
              <a:buNone/>
            </a:pPr>
            <a:r>
              <a:rPr lang="fr-FR" sz="2000" dirty="0">
                <a:latin typeface="+mj-lt"/>
              </a:rPr>
              <a:t>Quelle surface de la Belgique faudrait-il couvrir de panneaux PV pour satisfaire entièrement la demande annuelle belge en kérosène de 2024 grâce à des e-fuels produits à partir d’énergie solaire ?</a:t>
            </a:r>
          </a:p>
          <a:p>
            <a:pPr algn="just">
              <a:buNone/>
            </a:pPr>
            <a:endParaRPr lang="fr-FR" sz="1000" dirty="0">
              <a:latin typeface="+mj-lt"/>
            </a:endParaRPr>
          </a:p>
          <a:p>
            <a:pPr algn="just">
              <a:buNone/>
            </a:pPr>
            <a:r>
              <a:rPr lang="fr-FR" sz="2000" dirty="0">
                <a:latin typeface="+mj-lt"/>
              </a:rPr>
              <a:t>La consommation de kérosène en Belgique s’élevait à 2 267,2 millions de litres en 2024. Sachant qu’un litre de kérosène contient 10,3 kWh, cela représente une consommation annuelle de 23,4 TWh.</a:t>
            </a:r>
          </a:p>
          <a:p>
            <a:pPr algn="just">
              <a:buNone/>
            </a:pPr>
            <a:endParaRPr lang="fr-FR" sz="1000" dirty="0">
              <a:latin typeface="+mj-lt"/>
            </a:endParaRPr>
          </a:p>
          <a:p>
            <a:pPr algn="just">
              <a:buNone/>
            </a:pPr>
            <a:r>
              <a:rPr lang="fr-FR" sz="2000" dirty="0">
                <a:latin typeface="+mj-lt"/>
              </a:rPr>
              <a:t>Nous faisons les hypothèses suivantes :</a:t>
            </a:r>
          </a:p>
          <a:p>
            <a:pPr marL="285750" indent="-285750" algn="just">
              <a:buFont typeface="Arial" panose="020B0604020202020204" pitchFamily="34" charset="0"/>
              <a:buChar char="‒"/>
            </a:pPr>
            <a:r>
              <a:rPr lang="fr-FR" sz="2000" dirty="0">
                <a:latin typeface="+mj-lt"/>
              </a:rPr>
              <a:t>irradiance solaire : 110 W/m² ;</a:t>
            </a:r>
          </a:p>
          <a:p>
            <a:pPr marL="285750" indent="-285750" algn="just">
              <a:buFont typeface="Arial" panose="020B0604020202020204" pitchFamily="34" charset="0"/>
              <a:buChar char="‒"/>
            </a:pPr>
            <a:r>
              <a:rPr lang="fr-FR" sz="2000" dirty="0">
                <a:latin typeface="+mj-lt"/>
              </a:rPr>
              <a:t>rendement des panneaux PV : 25 % ;</a:t>
            </a:r>
          </a:p>
          <a:p>
            <a:pPr marL="285750" indent="-285750" algn="just">
              <a:buFont typeface="Arial" panose="020B0604020202020204" pitchFamily="34" charset="0"/>
              <a:buChar char="‒"/>
            </a:pPr>
            <a:r>
              <a:rPr lang="fr-FR" sz="2000" dirty="0">
                <a:latin typeface="+mj-lt"/>
              </a:rPr>
              <a:t>rendement </a:t>
            </a:r>
            <a:r>
              <a:rPr kumimoji="0" lang="fr-FR" altLang="fr-FR" sz="2000" i="0" u="none" strike="noStrike" cap="none" normalizeH="0" baseline="0" dirty="0">
                <a:ln>
                  <a:noFill/>
                </a:ln>
                <a:solidFill>
                  <a:schemeClr val="tx1"/>
                </a:solidFill>
                <a:effectLst/>
                <a:latin typeface="Arial" panose="020B0604020202020204" pitchFamily="34" charset="0"/>
              </a:rPr>
              <a:t>global de la chaîne de conversion (</a:t>
            </a:r>
            <a:r>
              <a:rPr lang="fr-FR" sz="2000" dirty="0">
                <a:latin typeface="+mj-lt"/>
              </a:rPr>
              <a:t>power-to-kérosène) : 24 %.</a:t>
            </a:r>
          </a:p>
          <a:p>
            <a:pPr marL="285750" indent="-285750" algn="just">
              <a:buFont typeface="Arial" panose="020B0604020202020204" pitchFamily="34" charset="0"/>
              <a:buChar char="‒"/>
            </a:pPr>
            <a:endParaRPr lang="fr-FR" sz="1000" dirty="0">
              <a:latin typeface="+mj-lt"/>
            </a:endParaRPr>
          </a:p>
          <a:p>
            <a:pPr algn="just">
              <a:buNone/>
            </a:pPr>
            <a:r>
              <a:rPr lang="fr-FR" sz="2000" dirty="0">
                <a:latin typeface="+mj-lt"/>
              </a:rPr>
              <a:t>La surface de panneaux PV nécessaire pour couvrir cette demande annuelle de 23,4 TWh serait de :</a:t>
            </a:r>
          </a:p>
        </p:txBody>
      </p:sp>
      <p:sp>
        <p:nvSpPr>
          <p:cNvPr id="11" name="ZoneTexte 10">
            <a:extLst>
              <a:ext uri="{FF2B5EF4-FFF2-40B4-BE49-F238E27FC236}">
                <a16:creationId xmlns:a16="http://schemas.microsoft.com/office/drawing/2014/main" id="{066473C1-9327-3C25-B8D2-D0FB65EB24D8}"/>
              </a:ext>
            </a:extLst>
          </p:cNvPr>
          <p:cNvSpPr txBox="1"/>
          <p:nvPr/>
        </p:nvSpPr>
        <p:spPr>
          <a:xfrm>
            <a:off x="117930" y="6287952"/>
            <a:ext cx="7322398" cy="646331"/>
          </a:xfrm>
          <a:prstGeom prst="rect">
            <a:avLst/>
          </a:prstGeom>
          <a:noFill/>
        </p:spPr>
        <p:txBody>
          <a:bodyPr wrap="square">
            <a:spAutoFit/>
          </a:bodyPr>
          <a:lstStyle/>
          <a:p>
            <a:r>
              <a:rPr lang="fr-FR" sz="1200"/>
              <a:t>Plus d’informations sur la méthodologie utilisée pour réaliser les calculs sont disponibles au chapitre 07 des notes de cours suivantes : </a:t>
            </a:r>
            <a:r>
              <a:rPr lang="fr-FR" sz="1200">
                <a:hlinkClick r:id="rId2"/>
              </a:rPr>
              <a:t>https://damien-ernst.be/teaching/genv0002-1-sustainable-energy/</a:t>
            </a:r>
            <a:endParaRPr lang="fr-FR" sz="1200"/>
          </a:p>
          <a:p>
            <a:endParaRPr lang="en-GB" sz="1200"/>
          </a:p>
        </p:txBody>
      </p:sp>
      <p:sp>
        <p:nvSpPr>
          <p:cNvPr id="12" name="ZoneTexte 11">
            <a:extLst>
              <a:ext uri="{FF2B5EF4-FFF2-40B4-BE49-F238E27FC236}">
                <a16:creationId xmlns:a16="http://schemas.microsoft.com/office/drawing/2014/main" id="{0088156F-C5AC-3B3E-E663-9EC90F53B8B2}"/>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1</a:t>
            </a:r>
            <a:endParaRPr lang="fr-FR" sz="220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799344D-BF74-04B9-8838-3941DE65BB56}"/>
                  </a:ext>
                </a:extLst>
              </p:cNvPr>
              <p:cNvSpPr txBox="1"/>
              <p:nvPr/>
            </p:nvSpPr>
            <p:spPr>
              <a:xfrm>
                <a:off x="747762" y="5322545"/>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smtClean="0">
                              <a:latin typeface="Cambria Math" panose="02040503050406030204" pitchFamily="18" charset="0"/>
                            </a:rPr>
                          </m:ctrlPr>
                        </m:fPr>
                        <m:num>
                          <m:r>
                            <m:rPr>
                              <m:nor/>
                            </m:rPr>
                            <a:rPr lang="fr-BE" sz="2000" i="0" smtClean="0">
                              <a:latin typeface="+mj-lt"/>
                            </a:rPr>
                            <m:t>23,4 </m:t>
                          </m:r>
                          <m:r>
                            <m:rPr>
                              <m:nor/>
                            </m:rPr>
                            <a:rPr lang="fr-BE" sz="2000" i="0" smtClean="0">
                              <a:latin typeface="+mj-lt"/>
                              <a:ea typeface="Cambria Math" panose="02040503050406030204" pitchFamily="18" charset="0"/>
                            </a:rPr>
                            <m:t>×</m:t>
                          </m:r>
                          <m:r>
                            <a:rPr lang="fr-BE" sz="2000" b="0" i="1" smtClean="0">
                              <a:latin typeface="Cambria Math" panose="02040503050406030204" pitchFamily="18" charset="0"/>
                              <a:ea typeface="Cambria Math" panose="02040503050406030204" pitchFamily="18" charset="0"/>
                            </a:rPr>
                            <m:t> </m:t>
                          </m:r>
                          <m:r>
                            <m:rPr>
                              <m:nor/>
                            </m:rPr>
                            <a:rPr lang="fr-BE" sz="2000" b="0" i="0" smtClean="0">
                              <a:latin typeface="+mj-lt"/>
                              <a:ea typeface="Cambria Math" panose="02040503050406030204" pitchFamily="18" charset="0"/>
                            </a:rPr>
                            <m:t>10</m:t>
                          </m:r>
                          <m:r>
                            <m:rPr>
                              <m:nor/>
                            </m:rPr>
                            <a:rPr lang="fr-BE" sz="2000" b="0" i="0" baseline="30000" smtClean="0">
                              <a:latin typeface="+mj-lt"/>
                              <a:ea typeface="Cambria Math" panose="02040503050406030204" pitchFamily="18" charset="0"/>
                            </a:rPr>
                            <m:t>12</m:t>
                          </m:r>
                        </m:num>
                        <m:den>
                          <m:r>
                            <m:rPr>
                              <m:nor/>
                            </m:rPr>
                            <a:rPr lang="fr-BE" sz="2000" i="0" smtClean="0">
                              <a:latin typeface="+mj-lt"/>
                            </a:rPr>
                            <m:t>110 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m:t>
                          </m:r>
                          <m:r>
                            <m:rPr>
                              <m:nor/>
                            </m:rPr>
                            <a:rPr lang="fr-BE" sz="2000" b="0" i="0" smtClean="0">
                              <a:latin typeface="+mj-lt"/>
                              <a:ea typeface="Cambria Math" panose="02040503050406030204" pitchFamily="18" charset="0"/>
                            </a:rPr>
                            <m:t>4</m:t>
                          </m:r>
                          <m:r>
                            <m:rPr>
                              <m:nor/>
                            </m:rPr>
                            <a:rPr lang="fr-BE" sz="2000" i="0" smtClean="0">
                              <a:latin typeface="+mj-lt"/>
                              <a:ea typeface="Cambria Math" panose="02040503050406030204" pitchFamily="18" charset="0"/>
                            </a:rPr>
                            <m:t>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8</m:t>
                          </m:r>
                          <m:r>
                            <m:rPr>
                              <m:nor/>
                            </m:rPr>
                            <a:rPr lang="fr-BE" sz="2000" b="0" i="0" smtClean="0">
                              <a:latin typeface="+mj-lt"/>
                              <a:ea typeface="Cambria Math" panose="02040503050406030204" pitchFamily="18" charset="0"/>
                            </a:rPr>
                            <m:t> </m:t>
                          </m:r>
                          <m:r>
                            <m:rPr>
                              <m:nor/>
                            </m:rPr>
                            <a:rPr lang="fr-BE" sz="2000" i="0" smtClean="0">
                              <a:latin typeface="+mj-lt"/>
                              <a:ea typeface="Cambria Math" panose="02040503050406030204" pitchFamily="18" charset="0"/>
                            </a:rPr>
                            <m:t>760</m:t>
                          </m:r>
                          <m:r>
                            <m:rPr>
                              <m:nor/>
                            </m:rPr>
                            <a:rPr lang="fr-BE" sz="2000" b="0" i="0" smtClean="0">
                              <a:latin typeface="+mj-lt"/>
                              <a:ea typeface="Cambria Math" panose="02040503050406030204" pitchFamily="18" charset="0"/>
                            </a:rPr>
                            <m:t>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6</m:t>
                          </m:r>
                        </m:den>
                      </m:f>
                      <m:r>
                        <a:rPr lang="fr-BE" sz="2000" b="0" i="1" smtClean="0">
                          <a:latin typeface="Cambria Math" panose="02040503050406030204" pitchFamily="18" charset="0"/>
                          <a:ea typeface="Cambria Math" panose="02040503050406030204" pitchFamily="18" charset="0"/>
                        </a:rPr>
                        <m:t>≈</m:t>
                      </m:r>
                      <m:r>
                        <m:rPr>
                          <m:nor/>
                        </m:rPr>
                        <a:rPr lang="fr-BE" sz="2000" b="0" i="0" smtClean="0">
                          <a:latin typeface="+mj-lt"/>
                          <a:ea typeface="Cambria Math" panose="02040503050406030204" pitchFamily="18" charset="0"/>
                        </a:rPr>
                        <m:t>405</m:t>
                      </m:r>
                      <m:r>
                        <m:rPr>
                          <m:nor/>
                        </m:rPr>
                        <a:rPr lang="fr-BE" sz="2000" i="0" smtClean="0">
                          <a:latin typeface="+mj-lt"/>
                          <a:ea typeface="Cambria Math" panose="02040503050406030204" pitchFamily="18" charset="0"/>
                        </a:rPr>
                        <m:t> </m:t>
                      </m:r>
                      <m:r>
                        <m:rPr>
                          <m:nor/>
                        </m:rPr>
                        <a:rPr lang="fr-BE" sz="2000" i="0" smtClean="0">
                          <a:latin typeface="+mj-lt"/>
                          <a:ea typeface="Cambria Math" panose="02040503050406030204" pitchFamily="18" charset="0"/>
                        </a:rPr>
                        <m:t>km</m:t>
                      </m:r>
                      <m:r>
                        <m:rPr>
                          <m:nor/>
                        </m:rPr>
                        <a:rPr lang="fr-BE" sz="2000" i="0" smtClean="0">
                          <a:latin typeface="+mj-lt"/>
                          <a:ea typeface="Cambria Math" panose="02040503050406030204" pitchFamily="18" charset="0"/>
                        </a:rPr>
                        <m:t>².</m:t>
                      </m:r>
                    </m:oMath>
                  </m:oMathPara>
                </a14:m>
                <a:endParaRPr lang="en-GB" sz="2000" dirty="0"/>
              </a:p>
            </p:txBody>
          </p:sp>
        </mc:Choice>
        <mc:Fallback xmlns="">
          <p:sp>
            <p:nvSpPr>
              <p:cNvPr id="3" name="ZoneTexte 2">
                <a:extLst>
                  <a:ext uri="{FF2B5EF4-FFF2-40B4-BE49-F238E27FC236}">
                    <a16:creationId xmlns:a16="http://schemas.microsoft.com/office/drawing/2014/main" id="{1799344D-BF74-04B9-8838-3941DE65BB56}"/>
                  </a:ext>
                </a:extLst>
              </p:cNvPr>
              <p:cNvSpPr txBox="1">
                <a:spLocks noRot="1" noChangeAspect="1" noMove="1" noResize="1" noEditPoints="1" noAdjustHandles="1" noChangeArrowheads="1" noChangeShapeType="1" noTextEdit="1"/>
              </p:cNvSpPr>
              <p:nvPr/>
            </p:nvSpPr>
            <p:spPr>
              <a:xfrm>
                <a:off x="747762" y="5322545"/>
                <a:ext cx="6193856" cy="716286"/>
              </a:xfrm>
              <a:prstGeom prst="rect">
                <a:avLst/>
              </a:prstGeom>
              <a:blipFill>
                <a:blip r:embed="rId3"/>
                <a:stretch>
                  <a:fillRect/>
                </a:stretch>
              </a:blipFill>
            </p:spPr>
            <p:txBody>
              <a:bodyPr/>
              <a:lstStyle/>
              <a:p>
                <a:r>
                  <a:rPr lang="fr-BE">
                    <a:noFill/>
                  </a:rPr>
                  <a:t> </a:t>
                </a:r>
              </a:p>
            </p:txBody>
          </p:sp>
        </mc:Fallback>
      </mc:AlternateContent>
      <p:sp>
        <p:nvSpPr>
          <p:cNvPr id="6" name="Rectangle : coins arrondis 5">
            <a:extLst>
              <a:ext uri="{FF2B5EF4-FFF2-40B4-BE49-F238E27FC236}">
                <a16:creationId xmlns:a16="http://schemas.microsoft.com/office/drawing/2014/main" id="{D1088FD2-1AEE-5CD7-253B-45C7DEC609DE}"/>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space réservé du numéro de diapositive 3">
            <a:extLst>
              <a:ext uri="{FF2B5EF4-FFF2-40B4-BE49-F238E27FC236}">
                <a16:creationId xmlns:a16="http://schemas.microsoft.com/office/drawing/2014/main" id="{643CDA5A-D40E-D608-466C-8D02C9539A80}"/>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063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A176-F004-7F87-7A6B-ACC0D5C29AD3}"/>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847A9863-C913-7184-68DB-E5DF14423E24}"/>
              </a:ext>
            </a:extLst>
          </p:cNvPr>
          <p:cNvSpPr txBox="1"/>
          <p:nvPr/>
        </p:nvSpPr>
        <p:spPr>
          <a:xfrm>
            <a:off x="731988" y="1697707"/>
            <a:ext cx="10728019" cy="3170099"/>
          </a:xfrm>
          <a:prstGeom prst="rect">
            <a:avLst/>
          </a:prstGeom>
          <a:noFill/>
        </p:spPr>
        <p:txBody>
          <a:bodyPr wrap="square">
            <a:spAutoFit/>
          </a:bodyPr>
          <a:lstStyle/>
          <a:p>
            <a:pPr algn="just">
              <a:buNone/>
            </a:pPr>
            <a:r>
              <a:rPr lang="fr-FR" sz="2000" dirty="0"/>
              <a:t>Quelle surface de la région d’Extremadura en Espagne faudrait-il couvrir de panneaux PV pour satisfaire l’entièreté de la demande en gaz de l’Union européenne, soit 3 500 TWh/an, en convertissant l’électricité renouvelable en gaz synthétique ?</a:t>
            </a:r>
          </a:p>
          <a:p>
            <a:pPr algn="just">
              <a:buNone/>
            </a:pPr>
            <a:endParaRPr lang="fr-FR" sz="1000" dirty="0">
              <a:latin typeface="+mj-lt"/>
            </a:endParaRPr>
          </a:p>
          <a:p>
            <a:pPr algn="just">
              <a:buNone/>
            </a:pPr>
            <a:r>
              <a:rPr lang="fr-FR" sz="2000" dirty="0">
                <a:latin typeface="+mj-lt"/>
              </a:rPr>
              <a:t>Nous faisons les hypothèses suivantes :</a:t>
            </a:r>
            <a:endParaRPr lang="fr-FR" altLang="fr-FR" sz="2000" dirty="0">
              <a:latin typeface="Arial" panose="020B0604020202020204" pitchFamily="34" charset="0"/>
            </a:endParaRPr>
          </a:p>
          <a:p>
            <a:pPr marL="342900" indent="-342900" algn="just">
              <a:buFont typeface="Arial" panose="020B0604020202020204" pitchFamily="34" charset="0"/>
              <a:buChar char="‒"/>
            </a:pPr>
            <a:r>
              <a:rPr lang="fr-FR" altLang="fr-FR" sz="2000" dirty="0">
                <a:latin typeface="Arial" panose="020B0604020202020204" pitchFamily="34" charset="0"/>
              </a:rPr>
              <a:t>i</a:t>
            </a:r>
            <a:r>
              <a:rPr kumimoji="0" lang="fr-FR" altLang="fr-FR" sz="2000" i="0" u="none" strike="noStrike" cap="none" normalizeH="0" baseline="0" dirty="0">
                <a:ln>
                  <a:noFill/>
                </a:ln>
                <a:solidFill>
                  <a:schemeClr val="tx1"/>
                </a:solidFill>
                <a:effectLst/>
                <a:latin typeface="Arial" panose="020B0604020202020204" pitchFamily="34" charset="0"/>
              </a:rPr>
              <a:t>rradiation solaire moyenne : 200 W/m² ;</a:t>
            </a:r>
            <a:endParaRPr lang="fr-FR" altLang="fr-FR" sz="2000" dirty="0">
              <a:latin typeface="Arial" panose="020B0604020202020204" pitchFamily="34" charset="0"/>
            </a:endParaRPr>
          </a:p>
          <a:p>
            <a:pPr marL="342900" indent="-342900" algn="just">
              <a:buFont typeface="Arial" panose="020B0604020202020204" pitchFamily="34" charset="0"/>
              <a:buChar char="‒"/>
            </a:pPr>
            <a:r>
              <a:rPr lang="fr-FR" altLang="fr-FR" sz="2000" dirty="0">
                <a:latin typeface="Arial" panose="020B0604020202020204" pitchFamily="34" charset="0"/>
              </a:rPr>
              <a:t>r</a:t>
            </a:r>
            <a:r>
              <a:rPr kumimoji="0" lang="fr-FR" altLang="fr-FR" sz="2000" i="0" u="none" strike="noStrike" cap="none" normalizeH="0" baseline="0" dirty="0">
                <a:ln>
                  <a:noFill/>
                </a:ln>
                <a:solidFill>
                  <a:schemeClr val="tx1"/>
                </a:solidFill>
                <a:effectLst/>
                <a:latin typeface="Arial" panose="020B0604020202020204" pitchFamily="34" charset="0"/>
              </a:rPr>
              <a:t>endement des panneaux PV : 25 % ;</a:t>
            </a:r>
            <a:endParaRPr lang="fr-FR" altLang="fr-FR" sz="2000" dirty="0">
              <a:latin typeface="Arial" panose="020B0604020202020204" pitchFamily="34" charset="0"/>
            </a:endParaRPr>
          </a:p>
          <a:p>
            <a:pPr marL="342900" indent="-342900" algn="just">
              <a:buFont typeface="Arial" panose="020B0604020202020204" pitchFamily="34" charset="0"/>
              <a:buChar char="‒"/>
            </a:pPr>
            <a:r>
              <a:rPr lang="fr-FR" altLang="fr-FR" sz="2000" dirty="0">
                <a:latin typeface="Arial" panose="020B0604020202020204" pitchFamily="34" charset="0"/>
              </a:rPr>
              <a:t>r</a:t>
            </a:r>
            <a:r>
              <a:rPr kumimoji="0" lang="fr-FR" altLang="fr-FR" sz="2000" i="0" u="none" strike="noStrike" cap="none" normalizeH="0" baseline="0" dirty="0">
                <a:ln>
                  <a:noFill/>
                </a:ln>
                <a:solidFill>
                  <a:schemeClr val="tx1"/>
                </a:solidFill>
                <a:effectLst/>
                <a:latin typeface="Arial" panose="020B0604020202020204" pitchFamily="34" charset="0"/>
              </a:rPr>
              <a:t>endement global de la chaîne de conversion (power-to-</a:t>
            </a:r>
            <a:r>
              <a:rPr kumimoji="0" lang="fr-FR" altLang="fr-FR" sz="2000" i="0" u="none" strike="noStrike" cap="none" normalizeH="0" baseline="0" dirty="0" err="1">
                <a:ln>
                  <a:noFill/>
                </a:ln>
                <a:solidFill>
                  <a:schemeClr val="tx1"/>
                </a:solidFill>
                <a:effectLst/>
                <a:latin typeface="Arial" panose="020B0604020202020204" pitchFamily="34" charset="0"/>
              </a:rPr>
              <a:t>gas</a:t>
            </a:r>
            <a:r>
              <a:rPr kumimoji="0" lang="fr-FR" altLang="fr-FR" sz="2000" i="0" u="none" strike="noStrike" cap="none" normalizeH="0" baseline="0" dirty="0">
                <a:ln>
                  <a:noFill/>
                </a:ln>
                <a:solidFill>
                  <a:schemeClr val="tx1"/>
                </a:solidFill>
                <a:effectLst/>
                <a:latin typeface="Arial" panose="020B0604020202020204" pitchFamily="34" charset="0"/>
              </a:rPr>
              <a:t>) : 50 %.</a:t>
            </a:r>
          </a:p>
          <a:p>
            <a:pPr marL="285750" indent="-285750" algn="just">
              <a:buFont typeface="Arial" panose="020B0604020202020204" pitchFamily="34" charset="0"/>
              <a:buChar char="‒"/>
            </a:pPr>
            <a:endParaRPr lang="fr-FR" sz="1000" dirty="0">
              <a:latin typeface="+mj-lt"/>
            </a:endParaRPr>
          </a:p>
          <a:p>
            <a:pPr algn="just">
              <a:buNone/>
            </a:pPr>
            <a:endParaRPr lang="en-US" sz="500" dirty="0"/>
          </a:p>
          <a:p>
            <a:pPr algn="just">
              <a:buNone/>
            </a:pPr>
            <a:r>
              <a:rPr lang="fr-FR" sz="2000" dirty="0">
                <a:latin typeface="+mj-lt"/>
              </a:rPr>
              <a:t>La surface de panneaux PV nécessaire pour couvrir la demande en gaz de l’UE serait de : </a:t>
            </a:r>
          </a:p>
          <a:p>
            <a:pPr algn="just">
              <a:buNone/>
            </a:pPr>
            <a:endParaRPr lang="fr-FR" sz="1000" dirty="0">
              <a:latin typeface="+mj-lt"/>
            </a:endParaRPr>
          </a:p>
        </p:txBody>
      </p:sp>
      <p:sp>
        <p:nvSpPr>
          <p:cNvPr id="12" name="ZoneTexte 11">
            <a:extLst>
              <a:ext uri="{FF2B5EF4-FFF2-40B4-BE49-F238E27FC236}">
                <a16:creationId xmlns:a16="http://schemas.microsoft.com/office/drawing/2014/main" id="{40362AF1-2965-BF48-A54F-33BD58B52E52}"/>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2</a:t>
            </a:r>
            <a:endParaRPr lang="fr-FR" sz="2200">
              <a:latin typeface="Arial Rounded MT Bold" panose="020F0704030504030204" pitchFamily="34" charset="0"/>
            </a:endParaRPr>
          </a:p>
        </p:txBody>
      </p:sp>
      <p:sp>
        <p:nvSpPr>
          <p:cNvPr id="3" name="ZoneTexte 2">
            <a:extLst>
              <a:ext uri="{FF2B5EF4-FFF2-40B4-BE49-F238E27FC236}">
                <a16:creationId xmlns:a16="http://schemas.microsoft.com/office/drawing/2014/main" id="{97870E4A-2355-3760-9A6C-736A8840ADCD}"/>
              </a:ext>
            </a:extLst>
          </p:cNvPr>
          <p:cNvSpPr txBox="1"/>
          <p:nvPr/>
        </p:nvSpPr>
        <p:spPr>
          <a:xfrm>
            <a:off x="117930" y="6287952"/>
            <a:ext cx="7264647" cy="646331"/>
          </a:xfrm>
          <a:prstGeom prst="rect">
            <a:avLst/>
          </a:prstGeom>
          <a:noFill/>
        </p:spPr>
        <p:txBody>
          <a:bodyPr wrap="square">
            <a:spAutoFit/>
          </a:bodyPr>
          <a:lstStyle/>
          <a:p>
            <a:r>
              <a:rPr lang="fr-FR" sz="1200"/>
              <a:t>Plus d’informations sur la méthodologie utilisée pour réaliser les calculs sont disponibles au chapitre 07 des notes de cours suivantes : </a:t>
            </a:r>
            <a:r>
              <a:rPr lang="fr-FR" sz="1200">
                <a:hlinkClick r:id="rId2"/>
              </a:rPr>
              <a:t>https://damien-ernst.be/teaching/genv0002-1-sustainable-energy/</a:t>
            </a:r>
            <a:endParaRPr lang="fr-FR" sz="1200"/>
          </a:p>
          <a:p>
            <a:endParaRPr lang="en-GB" sz="1200"/>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84E10960-E41C-5FBE-749A-DE03A92D128E}"/>
                  </a:ext>
                </a:extLst>
              </p:cNvPr>
              <p:cNvSpPr txBox="1"/>
              <p:nvPr/>
            </p:nvSpPr>
            <p:spPr>
              <a:xfrm>
                <a:off x="731988" y="4803843"/>
                <a:ext cx="6193856" cy="7162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smtClean="0">
                              <a:latin typeface="Cambria Math" panose="02040503050406030204" pitchFamily="18" charset="0"/>
                            </a:rPr>
                          </m:ctrlPr>
                        </m:fPr>
                        <m:num>
                          <m:r>
                            <m:rPr>
                              <m:nor/>
                            </m:rPr>
                            <a:rPr lang="fr-BE" sz="2000" i="0" smtClean="0">
                              <a:latin typeface="+mj-lt"/>
                            </a:rPr>
                            <m:t>3</m:t>
                          </m:r>
                          <m:r>
                            <m:rPr>
                              <m:nor/>
                            </m:rPr>
                            <a:rPr lang="fr-BE" sz="2000" b="0" i="0" smtClean="0">
                              <a:latin typeface="+mj-lt"/>
                            </a:rPr>
                            <m:t> 50</m:t>
                          </m:r>
                          <m:r>
                            <m:rPr>
                              <m:nor/>
                            </m:rPr>
                            <a:rPr lang="fr-BE" sz="2000" i="0" smtClean="0">
                              <a:latin typeface="+mj-lt"/>
                            </a:rPr>
                            <m:t>0 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12</m:t>
                          </m:r>
                        </m:num>
                        <m:den>
                          <m:r>
                            <m:rPr>
                              <m:nor/>
                            </m:rPr>
                            <a:rPr lang="fr-BE" sz="2000" i="0" smtClean="0">
                              <a:latin typeface="+mj-lt"/>
                            </a:rPr>
                            <m:t>200 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0,25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0,5 </m:t>
                          </m:r>
                          <m:r>
                            <m:rPr>
                              <m:nor/>
                            </m:rPr>
                            <a:rPr lang="fr-BE" sz="2000" i="0">
                              <a:latin typeface="+mj-lt"/>
                              <a:ea typeface="Cambria Math" panose="02040503050406030204" pitchFamily="18" charset="0"/>
                            </a:rPr>
                            <m:t>×</m:t>
                          </m:r>
                          <m:r>
                            <m:rPr>
                              <m:nor/>
                            </m:rPr>
                            <a:rPr lang="fr-BE" sz="2000" i="0" smtClean="0">
                              <a:latin typeface="+mj-lt"/>
                              <a:ea typeface="Cambria Math" panose="02040503050406030204" pitchFamily="18" charset="0"/>
                            </a:rPr>
                            <m:t> 8</m:t>
                          </m:r>
                          <m:r>
                            <m:rPr>
                              <m:nor/>
                            </m:rPr>
                            <a:rPr lang="fr-BE" sz="2000" b="0" i="0" smtClean="0">
                              <a:latin typeface="+mj-lt"/>
                              <a:ea typeface="Cambria Math" panose="02040503050406030204" pitchFamily="18" charset="0"/>
                            </a:rPr>
                            <m:t> </m:t>
                          </m:r>
                          <m:r>
                            <m:rPr>
                              <m:nor/>
                            </m:rPr>
                            <a:rPr lang="fr-BE" sz="2000" i="0" smtClean="0">
                              <a:latin typeface="+mj-lt"/>
                              <a:ea typeface="Cambria Math" panose="02040503050406030204" pitchFamily="18" charset="0"/>
                            </a:rPr>
                            <m:t>760</m:t>
                          </m:r>
                          <m:r>
                            <m:rPr>
                              <m:nor/>
                            </m:rPr>
                            <a:rPr lang="fr-BE" sz="2000" b="0" i="0" smtClean="0">
                              <a:latin typeface="+mj-lt"/>
                              <a:ea typeface="Cambria Math" panose="02040503050406030204" pitchFamily="18" charset="0"/>
                            </a:rPr>
                            <m:t> </m:t>
                          </m:r>
                          <m:r>
                            <m:rPr>
                              <m:nor/>
                            </m:rPr>
                            <a:rPr lang="fr-BE" sz="2000">
                              <a:ea typeface="Cambria Math" panose="02040503050406030204" pitchFamily="18" charset="0"/>
                            </a:rPr>
                            <m:t>×</m:t>
                          </m:r>
                          <m:r>
                            <a:rPr lang="fr-BE" sz="2000" i="1">
                              <a:latin typeface="Cambria Math" panose="02040503050406030204" pitchFamily="18" charset="0"/>
                              <a:ea typeface="Cambria Math" panose="02040503050406030204" pitchFamily="18" charset="0"/>
                            </a:rPr>
                            <m:t> </m:t>
                          </m:r>
                          <m:r>
                            <m:rPr>
                              <m:nor/>
                            </m:rPr>
                            <a:rPr lang="fr-BE" sz="2000">
                              <a:ea typeface="Cambria Math" panose="02040503050406030204" pitchFamily="18" charset="0"/>
                            </a:rPr>
                            <m:t>10</m:t>
                          </m:r>
                          <m:r>
                            <m:rPr>
                              <m:nor/>
                            </m:rPr>
                            <a:rPr lang="fr-BE" sz="2000" baseline="30000">
                              <a:ea typeface="Cambria Math" panose="02040503050406030204" pitchFamily="18" charset="0"/>
                            </a:rPr>
                            <m:t>6</m:t>
                          </m:r>
                        </m:den>
                      </m:f>
                      <m:r>
                        <a:rPr lang="fr-BE" sz="2000" b="0" i="1" smtClean="0">
                          <a:latin typeface="Cambria Math" panose="02040503050406030204" pitchFamily="18" charset="0"/>
                          <a:ea typeface="Cambria Math" panose="02040503050406030204" pitchFamily="18" charset="0"/>
                        </a:rPr>
                        <m:t>≈</m:t>
                      </m:r>
                      <m:r>
                        <m:rPr>
                          <m:nor/>
                        </m:rPr>
                        <a:rPr lang="fr-BE" sz="2000"/>
                        <m:t>1</m:t>
                      </m:r>
                      <m:r>
                        <m:rPr>
                          <m:nor/>
                        </m:rPr>
                        <a:rPr lang="fr-BE" sz="2000" b="0" i="0" smtClean="0"/>
                        <m:t>5.982</m:t>
                      </m:r>
                      <m:r>
                        <m:rPr>
                          <m:nor/>
                        </m:rPr>
                        <a:rPr lang="fr-BE" sz="2000" i="0" smtClean="0"/>
                        <m:t> </m:t>
                      </m:r>
                      <m:r>
                        <m:rPr>
                          <m:nor/>
                        </m:rPr>
                        <a:rPr lang="fr-BE" sz="2000" i="0" smtClean="0">
                          <a:latin typeface="+mj-lt"/>
                          <a:ea typeface="Cambria Math" panose="02040503050406030204" pitchFamily="18" charset="0"/>
                        </a:rPr>
                        <m:t>km</m:t>
                      </m:r>
                      <m:r>
                        <m:rPr>
                          <m:nor/>
                        </m:rPr>
                        <a:rPr lang="fr-BE" sz="2000" i="0" smtClean="0">
                          <a:latin typeface="+mj-lt"/>
                          <a:ea typeface="Cambria Math" panose="02040503050406030204" pitchFamily="18" charset="0"/>
                        </a:rPr>
                        <m:t>².</m:t>
                      </m:r>
                    </m:oMath>
                  </m:oMathPara>
                </a14:m>
                <a:endParaRPr lang="en-GB" sz="2000" dirty="0"/>
              </a:p>
            </p:txBody>
          </p:sp>
        </mc:Choice>
        <mc:Fallback xmlns="">
          <p:sp>
            <p:nvSpPr>
              <p:cNvPr id="6" name="ZoneTexte 5">
                <a:extLst>
                  <a:ext uri="{FF2B5EF4-FFF2-40B4-BE49-F238E27FC236}">
                    <a16:creationId xmlns:a16="http://schemas.microsoft.com/office/drawing/2014/main" id="{84E10960-E41C-5FBE-749A-DE03A92D128E}"/>
                  </a:ext>
                </a:extLst>
              </p:cNvPr>
              <p:cNvSpPr txBox="1">
                <a:spLocks noRot="1" noChangeAspect="1" noMove="1" noResize="1" noEditPoints="1" noAdjustHandles="1" noChangeArrowheads="1" noChangeShapeType="1" noTextEdit="1"/>
              </p:cNvSpPr>
              <p:nvPr/>
            </p:nvSpPr>
            <p:spPr>
              <a:xfrm>
                <a:off x="731988" y="4803843"/>
                <a:ext cx="6193856" cy="716286"/>
              </a:xfrm>
              <a:prstGeom prst="rect">
                <a:avLst/>
              </a:prstGeom>
              <a:blipFill>
                <a:blip r:embed="rId3"/>
                <a:stretch>
                  <a:fillRect/>
                </a:stretch>
              </a:blipFill>
            </p:spPr>
            <p:txBody>
              <a:bodyPr/>
              <a:lstStyle/>
              <a:p>
                <a:r>
                  <a:rPr lang="fr-BE">
                    <a:noFill/>
                  </a:rPr>
                  <a:t> </a:t>
                </a:r>
              </a:p>
            </p:txBody>
          </p:sp>
        </mc:Fallback>
      </mc:AlternateContent>
      <p:sp>
        <p:nvSpPr>
          <p:cNvPr id="7" name="Rectangle : coins arrondis 6">
            <a:extLst>
              <a:ext uri="{FF2B5EF4-FFF2-40B4-BE49-F238E27FC236}">
                <a16:creationId xmlns:a16="http://schemas.microsoft.com/office/drawing/2014/main" id="{D3336ACA-550A-B238-41BA-E2A5E85CF106}"/>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numéro de diapositive 3">
            <a:extLst>
              <a:ext uri="{FF2B5EF4-FFF2-40B4-BE49-F238E27FC236}">
                <a16:creationId xmlns:a16="http://schemas.microsoft.com/office/drawing/2014/main" id="{CDFD75DE-53E4-36C2-3EFA-5C531512E5B6}"/>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59</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86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7720276-589C-362C-714F-59F62A7E7DA4}"/>
              </a:ext>
            </a:extLst>
          </p:cNvPr>
          <p:cNvSpPr txBox="1"/>
          <p:nvPr/>
        </p:nvSpPr>
        <p:spPr>
          <a:xfrm>
            <a:off x="1759096" y="2028616"/>
            <a:ext cx="8673808" cy="2800767"/>
          </a:xfrm>
          <a:prstGeom prst="rect">
            <a:avLst/>
          </a:prstGeom>
          <a:noFill/>
        </p:spPr>
        <p:txBody>
          <a:bodyPr wrap="square">
            <a:spAutoFit/>
          </a:bodyPr>
          <a:lstStyle/>
          <a:p>
            <a:pPr algn="just"/>
            <a:r>
              <a:rPr lang="fr-FR" sz="2800" dirty="0">
                <a:latin typeface="Arial Rounded MT Bold" panose="020F0704030504030204" pitchFamily="34" charset="0"/>
              </a:rPr>
              <a:t>Le prix du gaz en Europe restera-t-il indéfiniment élevé, condamnant la compétitivité européenne face aux États-Unis </a:t>
            </a:r>
            <a:r>
              <a:rPr lang="fr-FR" sz="3200" dirty="0">
                <a:latin typeface="Arial Rounded MT Bold" panose="020F0704030504030204" pitchFamily="34" charset="0"/>
              </a:rPr>
              <a:t>?</a:t>
            </a:r>
          </a:p>
          <a:p>
            <a:pPr algn="just"/>
            <a:endParaRPr lang="fr-FR" sz="3200" dirty="0">
              <a:latin typeface="Arial Rounded MT Bold" panose="020F0704030504030204" pitchFamily="34" charset="0"/>
            </a:endParaRPr>
          </a:p>
          <a:p>
            <a:pPr algn="just"/>
            <a:r>
              <a:rPr lang="fr-FR" sz="2800" dirty="0">
                <a:latin typeface="Arial Rounded MT Bold" panose="020F0704030504030204" pitchFamily="34" charset="0"/>
              </a:rPr>
              <a:t>Des signaux très positifs laissent penser que des solutions sont en train d’émerger.</a:t>
            </a:r>
            <a:endParaRPr lang="en-GB" sz="2800" dirty="0">
              <a:latin typeface="Arial Rounded MT Bold" panose="020F0704030504030204" pitchFamily="34" charset="0"/>
            </a:endParaRPr>
          </a:p>
        </p:txBody>
      </p:sp>
      <p:sp>
        <p:nvSpPr>
          <p:cNvPr id="8" name="Rectangle : coins arrondis 7">
            <a:extLst>
              <a:ext uri="{FF2B5EF4-FFF2-40B4-BE49-F238E27FC236}">
                <a16:creationId xmlns:a16="http://schemas.microsoft.com/office/drawing/2014/main" id="{0D3F41E7-3D1C-327C-AD12-075E1161E97C}"/>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space réservé du numéro de diapositive 3">
            <a:extLst>
              <a:ext uri="{FF2B5EF4-FFF2-40B4-BE49-F238E27FC236}">
                <a16:creationId xmlns:a16="http://schemas.microsoft.com/office/drawing/2014/main" id="{DE8C8872-A242-BF43-4221-8D9FCF397512}"/>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6</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495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8BC70-B549-E363-D1F8-FD0C4C68168F}"/>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255AED90-E825-570C-CB25-F66ABD3D5205}"/>
              </a:ext>
            </a:extLst>
          </p:cNvPr>
          <p:cNvSpPr txBox="1"/>
          <p:nvPr/>
        </p:nvSpPr>
        <p:spPr>
          <a:xfrm>
            <a:off x="5250376" y="268251"/>
            <a:ext cx="1691242" cy="430887"/>
          </a:xfrm>
          <a:prstGeom prst="rect">
            <a:avLst/>
          </a:prstGeom>
          <a:noFill/>
        </p:spPr>
        <p:txBody>
          <a:bodyPr wrap="square">
            <a:spAutoFit/>
          </a:bodyPr>
          <a:lstStyle/>
          <a:p>
            <a:pPr algn="ctr"/>
            <a:r>
              <a:rPr lang="fr-BE" sz="2200">
                <a:latin typeface="Arial Rounded MT Bold" panose="020F0704030504030204" pitchFamily="34" charset="0"/>
              </a:rPr>
              <a:t>Annexe 3</a:t>
            </a:r>
            <a:endParaRPr lang="fr-FR" sz="2200">
              <a:latin typeface="Arial Rounded MT Bold" panose="020F0704030504030204" pitchFamily="34" charset="0"/>
            </a:endParaRPr>
          </a:p>
        </p:txBody>
      </p:sp>
      <p:sp>
        <p:nvSpPr>
          <p:cNvPr id="3" name="ZoneTexte 2">
            <a:extLst>
              <a:ext uri="{FF2B5EF4-FFF2-40B4-BE49-F238E27FC236}">
                <a16:creationId xmlns:a16="http://schemas.microsoft.com/office/drawing/2014/main" id="{05EEC372-8202-F359-7210-3382EEF65867}"/>
              </a:ext>
            </a:extLst>
          </p:cNvPr>
          <p:cNvSpPr txBox="1"/>
          <p:nvPr/>
        </p:nvSpPr>
        <p:spPr>
          <a:xfrm>
            <a:off x="874770" y="1179146"/>
            <a:ext cx="10442453" cy="4093428"/>
          </a:xfrm>
          <a:prstGeom prst="rect">
            <a:avLst/>
          </a:prstGeom>
          <a:noFill/>
        </p:spPr>
        <p:txBody>
          <a:bodyPr wrap="square" lIns="91440" tIns="45720" rIns="91440" bIns="45720" anchor="t">
            <a:spAutoFit/>
          </a:bodyPr>
          <a:lstStyle/>
          <a:p>
            <a:pPr algn="just">
              <a:buNone/>
            </a:pPr>
            <a:r>
              <a:rPr lang="fr-FR" sz="2000"/>
              <a:t>Quelle surface en mer du Nord serait nécessaire pour répondre aux besoins annuels de la Belgique en uranium naturel, en utilisant un dispositif similaire à celui testé au large des côtes japonaises dans les années 1990 ?</a:t>
            </a:r>
          </a:p>
          <a:p>
            <a:pPr algn="just">
              <a:buNone/>
            </a:pPr>
            <a:endParaRPr lang="fr-FR" sz="2000"/>
          </a:p>
          <a:p>
            <a:pPr algn="just"/>
            <a:r>
              <a:rPr lang="fr-FR" sz="2000"/>
              <a:t>Le dispositif expérimental japonais permettait d’extraire 1,5 kg d’uranium par an pour une surface active de 64 m². </a:t>
            </a:r>
          </a:p>
          <a:p>
            <a:pPr algn="just"/>
            <a:endParaRPr lang="fr-FR" sz="2000">
              <a:latin typeface="+mj-lt"/>
              <a:cs typeface="Arial"/>
            </a:endParaRPr>
          </a:p>
          <a:p>
            <a:pPr algn="just"/>
            <a:r>
              <a:rPr lang="fr-FR" sz="2000">
                <a:latin typeface="+mj-lt"/>
                <a:cs typeface="Arial"/>
              </a:rPr>
              <a:t>La quantité d’uranium qui pourrait être extrait par km² par an est de :</a:t>
            </a:r>
          </a:p>
          <a:p>
            <a:pPr algn="just"/>
            <a:endParaRPr lang="fr-FR" sz="2000">
              <a:latin typeface="+mj-lt"/>
              <a:cs typeface="Arial"/>
            </a:endParaRPr>
          </a:p>
          <a:p>
            <a:pPr algn="just"/>
            <a:endParaRPr lang="fr-FR" sz="2000"/>
          </a:p>
          <a:p>
            <a:pPr algn="just"/>
            <a:endParaRPr lang="fr-FR" sz="2000"/>
          </a:p>
          <a:p>
            <a:pPr algn="just"/>
            <a:r>
              <a:rPr lang="fr-FR" sz="2000"/>
              <a:t>En supposant que la Belgique consomme environ 1000 tonnes d’uranium naturel par an, la surface nécessaire pour couvrir cette demande serait de :</a:t>
            </a:r>
            <a:endParaRPr lang="fr-FR" sz="2000">
              <a:latin typeface="+mj-lt"/>
              <a:cs typeface="Arial"/>
            </a:endParaRP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496880C-EF16-E315-6D86-E3943B4A98B0}"/>
                  </a:ext>
                </a:extLst>
              </p:cNvPr>
              <p:cNvSpPr txBox="1"/>
              <p:nvPr/>
            </p:nvSpPr>
            <p:spPr>
              <a:xfrm>
                <a:off x="874770" y="3779427"/>
                <a:ext cx="5349240" cy="683072"/>
              </a:xfrm>
              <a:prstGeom prst="rect">
                <a:avLst/>
              </a:prstGeom>
              <a:noFill/>
            </p:spPr>
            <p:txBody>
              <a:bodyPr wrap="square">
                <a:spAutoFit/>
              </a:bodyPr>
              <a:lstStyle/>
              <a:p>
                <a:pPr algn="just">
                  <a:buNone/>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b="0" i="0" noProof="0" smtClean="0">
                              <a:latin typeface="+mj-lt"/>
                            </a:rPr>
                            <m:t>1</m:t>
                          </m:r>
                          <m:r>
                            <m:rPr>
                              <m:nor/>
                            </m:rPr>
                            <a:rPr lang="fr-BE" sz="2000" b="0" i="0" noProof="0" smtClean="0">
                              <a:latin typeface="+mj-lt"/>
                            </a:rPr>
                            <m:t>,</m:t>
                          </m:r>
                          <m:r>
                            <m:rPr>
                              <m:nor/>
                            </m:rPr>
                            <a:rPr lang="en-GB" sz="2000" b="0" i="0" noProof="0" smtClean="0">
                              <a:latin typeface="+mj-lt"/>
                            </a:rPr>
                            <m:t>5</m:t>
                          </m:r>
                          <m:r>
                            <a:rPr lang="en-GB" sz="2000" b="0" i="1" noProof="0" smtClean="0">
                              <a:latin typeface="Cambria Math" panose="02040503050406030204" pitchFamily="18" charset="0"/>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aseline="30000" noProof="0" smtClean="0">
                              <a:latin typeface="+mj-lt"/>
                              <a:cs typeface="Arial" panose="020B0604020202020204" pitchFamily="34" charset="0"/>
                            </a:rPr>
                            <m:t>6</m:t>
                          </m:r>
                        </m:num>
                        <m:den>
                          <m:r>
                            <m:rPr>
                              <m:nor/>
                            </m:rPr>
                            <a:rPr lang="en-GB" sz="2000" b="0" i="0" noProof="0" smtClean="0">
                              <a:latin typeface="+mj-lt"/>
                            </a:rPr>
                            <m:t>64</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23</m:t>
                      </m:r>
                      <m:r>
                        <m:rPr>
                          <m:nor/>
                        </m:rPr>
                        <a:rPr lang="fr-BE" sz="2000" b="0" i="0" noProof="0" smtClean="0">
                          <a:latin typeface="+mj-lt"/>
                          <a:ea typeface="Cambria Math" panose="02040503050406030204" pitchFamily="18" charset="0"/>
                        </a:rPr>
                        <m:t> </m:t>
                      </m:r>
                      <m:r>
                        <m:rPr>
                          <m:nor/>
                        </m:rPr>
                        <a:rPr lang="en-GB" sz="2000" b="0" i="0" noProof="0" smtClean="0">
                          <a:latin typeface="+mj-lt"/>
                          <a:ea typeface="Cambria Math" panose="02040503050406030204" pitchFamily="18" charset="0"/>
                        </a:rPr>
                        <m:t>438 </m:t>
                      </m:r>
                      <m:r>
                        <m:rPr>
                          <m:nor/>
                        </m:rPr>
                        <a:rPr lang="en-GB" sz="2000" b="0" i="0" noProof="0" smtClean="0">
                          <a:latin typeface="+mj-lt"/>
                          <a:ea typeface="Cambria Math" panose="02040503050406030204" pitchFamily="18" charset="0"/>
                        </a:rPr>
                        <m:t>kg</m:t>
                      </m:r>
                      <m:r>
                        <m:rPr>
                          <m:nor/>
                        </m:rPr>
                        <a:rPr lang="en-GB" sz="2000" b="0" i="0" noProof="0" smtClean="0">
                          <a:latin typeface="+mj-lt"/>
                          <a:ea typeface="Cambria Math" panose="02040503050406030204" pitchFamily="18" charset="0"/>
                        </a:rPr>
                        <m:t>/</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1800" noProof="0" dirty="0">
                  <a:latin typeface="+mj-lt"/>
                </a:endParaRPr>
              </a:p>
            </p:txBody>
          </p:sp>
        </mc:Choice>
        <mc:Fallback xmlns="">
          <p:sp>
            <p:nvSpPr>
              <p:cNvPr id="6" name="ZoneTexte 5">
                <a:extLst>
                  <a:ext uri="{FF2B5EF4-FFF2-40B4-BE49-F238E27FC236}">
                    <a16:creationId xmlns:a16="http://schemas.microsoft.com/office/drawing/2014/main" id="{A496880C-EF16-E315-6D86-E3943B4A98B0}"/>
                  </a:ext>
                </a:extLst>
              </p:cNvPr>
              <p:cNvSpPr txBox="1">
                <a:spLocks noRot="1" noChangeAspect="1" noMove="1" noResize="1" noEditPoints="1" noAdjustHandles="1" noChangeArrowheads="1" noChangeShapeType="1" noTextEdit="1"/>
              </p:cNvSpPr>
              <p:nvPr/>
            </p:nvSpPr>
            <p:spPr>
              <a:xfrm>
                <a:off x="874770" y="3779427"/>
                <a:ext cx="5349240" cy="683072"/>
              </a:xfrm>
              <a:prstGeom prst="rect">
                <a:avLst/>
              </a:prstGeom>
              <a:blipFill>
                <a:blip r:embed="rId2"/>
                <a:stretch>
                  <a:fillRect/>
                </a:stretch>
              </a:blipFill>
            </p:spPr>
            <p:txBody>
              <a:bodyPr/>
              <a:lstStyle/>
              <a:p>
                <a:r>
                  <a:rPr lang="fr-BE">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DBFE852-169F-7502-B9EC-AF6A03FED2A8}"/>
                  </a:ext>
                </a:extLst>
              </p:cNvPr>
              <p:cNvSpPr txBox="1"/>
              <p:nvPr/>
            </p:nvSpPr>
            <p:spPr>
              <a:xfrm>
                <a:off x="874770" y="5291824"/>
                <a:ext cx="5349240" cy="68320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GB" sz="2000" i="1" noProof="0" smtClean="0">
                              <a:latin typeface="Cambria Math" panose="02040503050406030204" pitchFamily="18" charset="0"/>
                            </a:rPr>
                          </m:ctrlPr>
                        </m:fPr>
                        <m:num>
                          <m:r>
                            <m:rPr>
                              <m:nor/>
                            </m:rPr>
                            <a:rPr lang="en-GB" sz="2000" noProof="0" smtClean="0">
                              <a:latin typeface="+mj-lt"/>
                            </a:rPr>
                            <m:t>1</m:t>
                          </m:r>
                          <m:r>
                            <m:rPr>
                              <m:nor/>
                            </m:rPr>
                            <a:rPr lang="fr-BE" sz="2000" b="0" i="0" noProof="0" smtClean="0">
                              <a:latin typeface="+mj-lt"/>
                            </a:rPr>
                            <m:t> 000</m:t>
                          </m:r>
                          <m:r>
                            <m:rPr>
                              <m:nor/>
                            </m:rPr>
                            <a:rPr lang="en-GB" sz="2000" b="0" i="0" noProof="0" smtClean="0">
                              <a:latin typeface="+mj-lt"/>
                            </a:rPr>
                            <m:t> </m:t>
                          </m:r>
                          <m:r>
                            <m:rPr>
                              <m:nor/>
                            </m:rPr>
                            <a:rPr lang="en-GB" sz="2000" noProof="0" smtClean="0">
                              <a:latin typeface="+mj-lt"/>
                              <a:ea typeface="Cambria Math" panose="02040503050406030204" pitchFamily="18" charset="0"/>
                              <a:cs typeface="Arial" panose="020B0604020202020204" pitchFamily="34" charset="0"/>
                            </a:rPr>
                            <m:t>×</m:t>
                          </m:r>
                          <m:r>
                            <m:rPr>
                              <m:nor/>
                            </m:rPr>
                            <a:rPr lang="en-GB" sz="2000" b="0" i="0" noProof="0" smtClean="0">
                              <a:latin typeface="+mj-lt"/>
                              <a:ea typeface="Cambria Math" panose="02040503050406030204" pitchFamily="18" charset="0"/>
                              <a:cs typeface="Arial" panose="020B0604020202020204" pitchFamily="34" charset="0"/>
                            </a:rPr>
                            <m:t> </m:t>
                          </m:r>
                          <m:r>
                            <m:rPr>
                              <m:nor/>
                            </m:rPr>
                            <a:rPr lang="en-GB" sz="2000" noProof="0">
                              <a:latin typeface="+mj-lt"/>
                              <a:cs typeface="Arial" panose="020B0604020202020204" pitchFamily="34" charset="0"/>
                            </a:rPr>
                            <m:t>1</m:t>
                          </m:r>
                          <m:r>
                            <m:rPr>
                              <m:nor/>
                            </m:rPr>
                            <a:rPr lang="en-GB" sz="2000" noProof="0" smtClean="0">
                              <a:latin typeface="+mj-lt"/>
                              <a:cs typeface="Arial" panose="020B0604020202020204" pitchFamily="34" charset="0"/>
                            </a:rPr>
                            <m:t>0</m:t>
                          </m:r>
                          <m:r>
                            <m:rPr>
                              <m:nor/>
                            </m:rPr>
                            <a:rPr lang="en-GB" sz="2000" b="0" i="0" baseline="30000" noProof="0" smtClean="0">
                              <a:latin typeface="+mj-lt"/>
                              <a:cs typeface="Arial" panose="020B0604020202020204" pitchFamily="34" charset="0"/>
                            </a:rPr>
                            <m:t>3</m:t>
                          </m:r>
                        </m:num>
                        <m:den>
                          <m:r>
                            <m:rPr>
                              <m:nor/>
                            </m:rPr>
                            <a:rPr lang="en-GB" sz="2000" noProof="0" smtClean="0">
                              <a:latin typeface="+mj-lt"/>
                              <a:ea typeface="Cambria Math" panose="02040503050406030204" pitchFamily="18" charset="0"/>
                            </a:rPr>
                            <m:t>23</m:t>
                          </m:r>
                          <m:r>
                            <m:rPr>
                              <m:nor/>
                            </m:rPr>
                            <a:rPr lang="fr-BE" sz="2000" b="0" i="0" noProof="0" smtClean="0">
                              <a:latin typeface="+mj-lt"/>
                              <a:ea typeface="Cambria Math" panose="02040503050406030204" pitchFamily="18" charset="0"/>
                            </a:rPr>
                            <m:t> </m:t>
                          </m:r>
                          <m:r>
                            <m:rPr>
                              <m:nor/>
                            </m:rPr>
                            <a:rPr lang="en-GB" sz="2000" noProof="0" smtClean="0">
                              <a:latin typeface="+mj-lt"/>
                              <a:ea typeface="Cambria Math" panose="02040503050406030204" pitchFamily="18" charset="0"/>
                            </a:rPr>
                            <m:t>438</m:t>
                          </m:r>
                        </m:den>
                      </m:f>
                      <m:r>
                        <m:rPr>
                          <m:nor/>
                        </m:rPr>
                        <a:rPr lang="en-GB" sz="2000" b="0" i="0" noProof="0" smtClean="0">
                          <a:latin typeface="+mj-lt"/>
                        </a:rPr>
                        <m:t> </m:t>
                      </m:r>
                      <m:r>
                        <m:rPr>
                          <m:nor/>
                        </m:rPr>
                        <a:rPr lang="en-GB" sz="2000" i="0" noProof="0" smtClean="0">
                          <a:latin typeface="Cambria Math" panose="02040503050406030204" pitchFamily="18" charset="0"/>
                          <a:ea typeface="Cambria Math" panose="02040503050406030204" pitchFamily="18" charset="0"/>
                        </a:rPr>
                        <m:t>≈</m:t>
                      </m:r>
                      <m:r>
                        <m:rPr>
                          <m:nor/>
                        </m:rPr>
                        <a:rPr lang="en-GB" sz="2000" b="0" i="0" noProof="0" smtClean="0">
                          <a:latin typeface="+mj-lt"/>
                          <a:ea typeface="Cambria Math" panose="02040503050406030204" pitchFamily="18" charset="0"/>
                        </a:rPr>
                        <m:t> </m:t>
                      </m:r>
                      <m:r>
                        <m:rPr>
                          <m:nor/>
                        </m:rPr>
                        <a:rPr lang="fr-BE" sz="2000" b="0" i="0" noProof="0" smtClean="0">
                          <a:latin typeface="+mj-lt"/>
                          <a:ea typeface="Cambria Math" panose="02040503050406030204" pitchFamily="18" charset="0"/>
                        </a:rPr>
                        <m:t>43</m:t>
                      </m:r>
                      <m:r>
                        <m:rPr>
                          <m:nor/>
                        </m:rPr>
                        <a:rPr lang="en-GB" sz="2000" b="0" i="0" noProof="0" smtClean="0">
                          <a:latin typeface="+mj-lt"/>
                          <a:ea typeface="Cambria Math" panose="02040503050406030204" pitchFamily="18" charset="0"/>
                        </a:rPr>
                        <m:t> </m:t>
                      </m:r>
                      <m:r>
                        <m:rPr>
                          <m:nor/>
                        </m:rPr>
                        <a:rPr lang="en-GB" sz="2000" b="0" i="0" noProof="0" smtClean="0">
                          <a:latin typeface="+mj-lt"/>
                          <a:ea typeface="Cambria Math" panose="02040503050406030204" pitchFamily="18" charset="0"/>
                        </a:rPr>
                        <m:t>km</m:t>
                      </m:r>
                      <m:r>
                        <m:rPr>
                          <m:nor/>
                        </m:rPr>
                        <a:rPr lang="en-GB" sz="2000" b="0" i="0" noProof="0" smtClean="0">
                          <a:latin typeface="+mj-lt"/>
                          <a:ea typeface="Cambria Math" panose="02040503050406030204" pitchFamily="18" charset="0"/>
                        </a:rPr>
                        <m:t>².</m:t>
                      </m:r>
                    </m:oMath>
                  </m:oMathPara>
                </a14:m>
                <a:endParaRPr lang="en-GB" sz="2000" noProof="0" dirty="0"/>
              </a:p>
            </p:txBody>
          </p:sp>
        </mc:Choice>
        <mc:Fallback xmlns="">
          <p:sp>
            <p:nvSpPr>
              <p:cNvPr id="7" name="ZoneTexte 6">
                <a:extLst>
                  <a:ext uri="{FF2B5EF4-FFF2-40B4-BE49-F238E27FC236}">
                    <a16:creationId xmlns:a16="http://schemas.microsoft.com/office/drawing/2014/main" id="{BDBFE852-169F-7502-B9EC-AF6A03FED2A8}"/>
                  </a:ext>
                </a:extLst>
              </p:cNvPr>
              <p:cNvSpPr txBox="1">
                <a:spLocks noRot="1" noChangeAspect="1" noMove="1" noResize="1" noEditPoints="1" noAdjustHandles="1" noChangeArrowheads="1" noChangeShapeType="1" noTextEdit="1"/>
              </p:cNvSpPr>
              <p:nvPr/>
            </p:nvSpPr>
            <p:spPr>
              <a:xfrm>
                <a:off x="874770" y="5291824"/>
                <a:ext cx="5349240" cy="683200"/>
              </a:xfrm>
              <a:prstGeom prst="rect">
                <a:avLst/>
              </a:prstGeom>
              <a:blipFill>
                <a:blip r:embed="rId3"/>
                <a:stretch>
                  <a:fillRect/>
                </a:stretch>
              </a:blipFill>
            </p:spPr>
            <p:txBody>
              <a:bodyPr/>
              <a:lstStyle/>
              <a:p>
                <a:r>
                  <a:rPr lang="fr-BE">
                    <a:noFill/>
                  </a:rPr>
                  <a:t> </a:t>
                </a:r>
              </a:p>
            </p:txBody>
          </p:sp>
        </mc:Fallback>
      </mc:AlternateContent>
      <p:sp>
        <p:nvSpPr>
          <p:cNvPr id="8" name="ZoneTexte 7">
            <a:extLst>
              <a:ext uri="{FF2B5EF4-FFF2-40B4-BE49-F238E27FC236}">
                <a16:creationId xmlns:a16="http://schemas.microsoft.com/office/drawing/2014/main" id="{28089EC2-AC04-35F7-67C8-3C31EAF4C225}"/>
              </a:ext>
            </a:extLst>
          </p:cNvPr>
          <p:cNvSpPr txBox="1"/>
          <p:nvPr/>
        </p:nvSpPr>
        <p:spPr>
          <a:xfrm>
            <a:off x="117930" y="6287952"/>
            <a:ext cx="7312773" cy="646331"/>
          </a:xfrm>
          <a:prstGeom prst="rect">
            <a:avLst/>
          </a:prstGeom>
          <a:noFill/>
        </p:spPr>
        <p:txBody>
          <a:bodyPr wrap="square">
            <a:spAutoFit/>
          </a:bodyPr>
          <a:lstStyle/>
          <a:p>
            <a:r>
              <a:rPr lang="fr-FR" sz="1200"/>
              <a:t>Plus d’informations sur la méthodologie utilisée pour réaliser les calculs sont disponibles au chapitre 23 des notes de cours suivantes : </a:t>
            </a:r>
            <a:r>
              <a:rPr lang="fr-FR" sz="1200">
                <a:hlinkClick r:id="rId4"/>
              </a:rPr>
              <a:t>https://damien-ernst.be/teaching/genv0002-1-sustainable-energy/</a:t>
            </a:r>
            <a:endParaRPr lang="fr-FR" sz="1200"/>
          </a:p>
          <a:p>
            <a:endParaRPr lang="en-GB" sz="1200"/>
          </a:p>
        </p:txBody>
      </p:sp>
      <p:sp>
        <p:nvSpPr>
          <p:cNvPr id="9" name="Rectangle : coins arrondis 8">
            <a:extLst>
              <a:ext uri="{FF2B5EF4-FFF2-40B4-BE49-F238E27FC236}">
                <a16:creationId xmlns:a16="http://schemas.microsoft.com/office/drawing/2014/main" id="{5361DE83-D085-8056-54DB-3C71F536B293}"/>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space réservé du numéro de diapositive 3">
            <a:extLst>
              <a:ext uri="{FF2B5EF4-FFF2-40B4-BE49-F238E27FC236}">
                <a16:creationId xmlns:a16="http://schemas.microsoft.com/office/drawing/2014/main" id="{7A257AC3-9288-0B4C-351B-FCF5BC896582}"/>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60</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99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ZoneTexte 34">
            <a:extLst>
              <a:ext uri="{FF2B5EF4-FFF2-40B4-BE49-F238E27FC236}">
                <a16:creationId xmlns:a16="http://schemas.microsoft.com/office/drawing/2014/main" id="{3F7230C9-024E-3976-A9B1-705D449B6C93}"/>
              </a:ext>
            </a:extLst>
          </p:cNvPr>
          <p:cNvSpPr txBox="1"/>
          <p:nvPr/>
        </p:nvSpPr>
        <p:spPr>
          <a:xfrm>
            <a:off x="759733" y="1902457"/>
            <a:ext cx="5715689" cy="3108543"/>
          </a:xfrm>
          <a:prstGeom prst="rect">
            <a:avLst/>
          </a:prstGeom>
          <a:noFill/>
        </p:spPr>
        <p:txBody>
          <a:bodyPr wrap="square" lIns="91440" tIns="45720" rIns="91440" bIns="45720" anchor="t">
            <a:spAutoFit/>
          </a:bodyPr>
          <a:lstStyle/>
          <a:p>
            <a:pPr algn="just">
              <a:buNone/>
            </a:pPr>
            <a:r>
              <a:rPr lang="fr-FR" sz="2000" dirty="0"/>
              <a:t>En 2024, 53% du GNL exporté par les États-Unis était destiné à l’Europe.</a:t>
            </a:r>
          </a:p>
          <a:p>
            <a:pPr algn="just"/>
            <a:endParaRPr lang="fr-FR" sz="1000" dirty="0"/>
          </a:p>
          <a:p>
            <a:pPr algn="just"/>
            <a:r>
              <a:rPr lang="fr-FR" sz="2000" dirty="0"/>
              <a:t>Si l’Europe et le reste du monde manifestent l’envie d’augmenter leur volume d’achat de GNL nord-américain à bon prix, les producteurs des États-Unis privilégieront l’export.</a:t>
            </a:r>
            <a:endParaRPr lang="fr-FR" sz="2000" dirty="0">
              <a:cs typeface="Arial"/>
            </a:endParaRPr>
          </a:p>
          <a:p>
            <a:pPr algn="just"/>
            <a:endParaRPr lang="fr-FR" sz="500" dirty="0"/>
          </a:p>
          <a:p>
            <a:pPr algn="just"/>
            <a:r>
              <a:rPr lang="fr-FR" sz="2000" dirty="0"/>
              <a:t>Ils développeront alors de nouveaux terminaux GNL, réduisant ainsi l’offre disponible sur leur marché intérieur.</a:t>
            </a:r>
            <a:endParaRPr lang="fr-FR" sz="2000" dirty="0">
              <a:cs typeface="Arial"/>
            </a:endParaRPr>
          </a:p>
        </p:txBody>
      </p:sp>
      <p:sp>
        <p:nvSpPr>
          <p:cNvPr id="37" name="ZoneTexte 36">
            <a:extLst>
              <a:ext uri="{FF2B5EF4-FFF2-40B4-BE49-F238E27FC236}">
                <a16:creationId xmlns:a16="http://schemas.microsoft.com/office/drawing/2014/main" id="{4B16F752-082D-4C21-5ACE-5EBEDAD82E78}"/>
              </a:ext>
            </a:extLst>
          </p:cNvPr>
          <p:cNvSpPr txBox="1"/>
          <p:nvPr/>
        </p:nvSpPr>
        <p:spPr>
          <a:xfrm>
            <a:off x="723941" y="516286"/>
            <a:ext cx="5787271" cy="1107996"/>
          </a:xfrm>
          <a:prstGeom prst="rect">
            <a:avLst/>
          </a:prstGeom>
          <a:noFill/>
        </p:spPr>
        <p:txBody>
          <a:bodyPr wrap="square">
            <a:spAutoFit/>
          </a:bodyPr>
          <a:lstStyle/>
          <a:p>
            <a:pPr algn="just"/>
            <a:r>
              <a:rPr lang="fr-FR" sz="2200" dirty="0">
                <a:latin typeface="Arial Rounded MT Bold" panose="020F0704030504030204" pitchFamily="34" charset="0"/>
              </a:rPr>
              <a:t>L’Europe est aujourd’hui le premier client mondial de gaz naturel liquéfié (GNL) des États-Unis.</a:t>
            </a:r>
            <a:endParaRPr lang="en-GB" sz="2200" dirty="0">
              <a:latin typeface="Arial Rounded MT Bold" panose="020F0704030504030204" pitchFamily="34" charset="0"/>
            </a:endParaRPr>
          </a:p>
        </p:txBody>
      </p:sp>
      <p:grpSp>
        <p:nvGrpSpPr>
          <p:cNvPr id="5" name="Groupe 4">
            <a:extLst>
              <a:ext uri="{FF2B5EF4-FFF2-40B4-BE49-F238E27FC236}">
                <a16:creationId xmlns:a16="http://schemas.microsoft.com/office/drawing/2014/main" id="{0989AB1D-2E8A-1FF3-EC53-BEC50373D5FF}"/>
              </a:ext>
            </a:extLst>
          </p:cNvPr>
          <p:cNvGrpSpPr/>
          <p:nvPr/>
        </p:nvGrpSpPr>
        <p:grpSpPr>
          <a:xfrm>
            <a:off x="7026881" y="620383"/>
            <a:ext cx="4333345" cy="3877305"/>
            <a:chOff x="7257580" y="2228784"/>
            <a:chExt cx="4333345" cy="3877305"/>
          </a:xfrm>
        </p:grpSpPr>
        <p:grpSp>
          <p:nvGrpSpPr>
            <p:cNvPr id="33" name="Groupe 32">
              <a:extLst>
                <a:ext uri="{FF2B5EF4-FFF2-40B4-BE49-F238E27FC236}">
                  <a16:creationId xmlns:a16="http://schemas.microsoft.com/office/drawing/2014/main" id="{A9973C25-F738-B072-7D6E-D65864AF0FF3}"/>
                </a:ext>
              </a:extLst>
            </p:cNvPr>
            <p:cNvGrpSpPr/>
            <p:nvPr/>
          </p:nvGrpSpPr>
          <p:grpSpPr>
            <a:xfrm>
              <a:off x="7257580" y="2228784"/>
              <a:ext cx="4333345" cy="3877305"/>
              <a:chOff x="6151664" y="2370787"/>
              <a:chExt cx="4996185" cy="4483754"/>
            </a:xfrm>
          </p:grpSpPr>
          <p:sp>
            <p:nvSpPr>
              <p:cNvPr id="18" name="Rectangle : coins arrondis 17">
                <a:extLst>
                  <a:ext uri="{FF2B5EF4-FFF2-40B4-BE49-F238E27FC236}">
                    <a16:creationId xmlns:a16="http://schemas.microsoft.com/office/drawing/2014/main" id="{0D1F910E-4CAC-F4BC-A391-84D0A4D88887}"/>
                  </a:ext>
                </a:extLst>
              </p:cNvPr>
              <p:cNvSpPr/>
              <p:nvPr/>
            </p:nvSpPr>
            <p:spPr>
              <a:xfrm>
                <a:off x="6151664" y="2370787"/>
                <a:ext cx="4996185" cy="4483754"/>
              </a:xfrm>
              <a:prstGeom prst="roundRect">
                <a:avLst>
                  <a:gd name="adj" fmla="val 4454"/>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e 31">
                <a:extLst>
                  <a:ext uri="{FF2B5EF4-FFF2-40B4-BE49-F238E27FC236}">
                    <a16:creationId xmlns:a16="http://schemas.microsoft.com/office/drawing/2014/main" id="{D4893C0B-3673-1BDA-5184-6AAA167AD1E6}"/>
                  </a:ext>
                </a:extLst>
              </p:cNvPr>
              <p:cNvGrpSpPr/>
              <p:nvPr/>
            </p:nvGrpSpPr>
            <p:grpSpPr>
              <a:xfrm>
                <a:off x="6678473" y="2636905"/>
                <a:ext cx="3934131" cy="3612336"/>
                <a:chOff x="6626391" y="2414797"/>
                <a:chExt cx="3934131" cy="3612336"/>
              </a:xfrm>
            </p:grpSpPr>
            <p:pic>
              <p:nvPicPr>
                <p:cNvPr id="26" name="Image 25">
                  <a:extLst>
                    <a:ext uri="{FF2B5EF4-FFF2-40B4-BE49-F238E27FC236}">
                      <a16:creationId xmlns:a16="http://schemas.microsoft.com/office/drawing/2014/main" id="{E7D76281-72D9-B58C-435A-79A8BFF66A93}"/>
                    </a:ext>
                  </a:extLst>
                </p:cNvPr>
                <p:cNvPicPr>
                  <a:picLocks noChangeAspect="1"/>
                </p:cNvPicPr>
                <p:nvPr/>
              </p:nvPicPr>
              <p:blipFill>
                <a:blip r:embed="rId3"/>
                <a:srcRect l="35343" t="11785" r="27698"/>
                <a:stretch/>
              </p:blipFill>
              <p:spPr>
                <a:xfrm>
                  <a:off x="7100103" y="2414797"/>
                  <a:ext cx="3460419" cy="3612336"/>
                </a:xfrm>
                <a:prstGeom prst="rect">
                  <a:avLst/>
                </a:prstGeom>
              </p:spPr>
            </p:pic>
            <p:pic>
              <p:nvPicPr>
                <p:cNvPr id="29" name="Image 28">
                  <a:extLst>
                    <a:ext uri="{FF2B5EF4-FFF2-40B4-BE49-F238E27FC236}">
                      <a16:creationId xmlns:a16="http://schemas.microsoft.com/office/drawing/2014/main" id="{2D0652FE-077E-5E32-78E9-6573C5AE49AC}"/>
                    </a:ext>
                  </a:extLst>
                </p:cNvPr>
                <p:cNvPicPr>
                  <a:picLocks noChangeAspect="1"/>
                </p:cNvPicPr>
                <p:nvPr/>
              </p:nvPicPr>
              <p:blipFill>
                <a:blip r:embed="rId3"/>
                <a:srcRect l="198" t="11567" r="96222" b="6513"/>
                <a:stretch/>
              </p:blipFill>
              <p:spPr>
                <a:xfrm>
                  <a:off x="6626391" y="2434678"/>
                  <a:ext cx="321062" cy="3250096"/>
                </a:xfrm>
                <a:prstGeom prst="rect">
                  <a:avLst/>
                </a:prstGeom>
              </p:spPr>
            </p:pic>
          </p:grpSp>
        </p:grpSp>
        <p:sp>
          <p:nvSpPr>
            <p:cNvPr id="3" name="ZoneTexte 2">
              <a:extLst>
                <a:ext uri="{FF2B5EF4-FFF2-40B4-BE49-F238E27FC236}">
                  <a16:creationId xmlns:a16="http://schemas.microsoft.com/office/drawing/2014/main" id="{928B6F79-0652-E88E-5730-EB60CB83B3C2}"/>
                </a:ext>
              </a:extLst>
            </p:cNvPr>
            <p:cNvSpPr txBox="1"/>
            <p:nvPr/>
          </p:nvSpPr>
          <p:spPr>
            <a:xfrm>
              <a:off x="7409762" y="5669604"/>
              <a:ext cx="4028977" cy="276999"/>
            </a:xfrm>
            <a:prstGeom prst="rect">
              <a:avLst/>
            </a:prstGeom>
            <a:noFill/>
          </p:spPr>
          <p:txBody>
            <a:bodyPr wrap="square">
              <a:spAutoFit/>
            </a:bodyPr>
            <a:lstStyle/>
            <a:p>
              <a:pPr algn="ctr">
                <a:buNone/>
              </a:pPr>
              <a:r>
                <a:rPr lang="fr-FR" sz="1200" dirty="0"/>
                <a:t>1.600 TWh/an début 2025 </a:t>
              </a:r>
              <a:r>
                <a:rPr lang="fr-FR" sz="1200" dirty="0">
                  <a:latin typeface="+mj-lt"/>
                  <a:ea typeface="Calibri" panose="020F0502020204030204" pitchFamily="34" charset="0"/>
                  <a:cs typeface="Calibri" panose="020F0502020204030204" pitchFamily="34" charset="0"/>
                </a:rPr>
                <a:t>→</a:t>
              </a:r>
              <a:r>
                <a:rPr lang="fr-FR" sz="1200" dirty="0"/>
                <a:t> 2.000 TWh/an fin 2026</a:t>
              </a:r>
              <a:r>
                <a:rPr lang="fr-FR" sz="1200" baseline="30000" dirty="0"/>
                <a:t>[1]</a:t>
              </a:r>
            </a:p>
          </p:txBody>
        </p:sp>
      </p:grpSp>
      <p:sp>
        <p:nvSpPr>
          <p:cNvPr id="6" name="ZoneTexte 5">
            <a:extLst>
              <a:ext uri="{FF2B5EF4-FFF2-40B4-BE49-F238E27FC236}">
                <a16:creationId xmlns:a16="http://schemas.microsoft.com/office/drawing/2014/main" id="{93066DF6-FEA5-FAEA-B252-AA68DC7F19C0}"/>
              </a:ext>
            </a:extLst>
          </p:cNvPr>
          <p:cNvSpPr txBox="1"/>
          <p:nvPr/>
        </p:nvSpPr>
        <p:spPr>
          <a:xfrm>
            <a:off x="28163" y="6505475"/>
            <a:ext cx="10422565" cy="261610"/>
          </a:xfrm>
          <a:prstGeom prst="rect">
            <a:avLst/>
          </a:prstGeom>
          <a:noFill/>
        </p:spPr>
        <p:txBody>
          <a:bodyPr wrap="square">
            <a:spAutoFit/>
          </a:bodyPr>
          <a:lstStyle/>
          <a:p>
            <a:r>
              <a:rPr lang="en-US" sz="1000" dirty="0">
                <a:solidFill>
                  <a:srgbClr val="05103E"/>
                </a:solidFill>
                <a:effectLst/>
                <a:latin typeface="+mj-lt"/>
              </a:rPr>
              <a:t>[2] </a:t>
            </a:r>
            <a:r>
              <a:rPr lang="en-US" sz="1000" b="0" dirty="0">
                <a:solidFill>
                  <a:srgbClr val="05103E"/>
                </a:solidFill>
                <a:effectLst/>
                <a:latin typeface="+mj-lt"/>
                <a:hlinkClick r:id="rId4"/>
              </a:rPr>
              <a:t>Eia. (2025, </a:t>
            </a:r>
            <a:r>
              <a:rPr lang="en-US" sz="1000" dirty="0">
                <a:solidFill>
                  <a:srgbClr val="05103E"/>
                </a:solidFill>
                <a:latin typeface="+mj-lt"/>
                <a:hlinkClick r:id="rId4"/>
              </a:rPr>
              <a:t>Avril </a:t>
            </a:r>
            <a:r>
              <a:rPr lang="en-US" sz="1000" b="0" dirty="0">
                <a:solidFill>
                  <a:srgbClr val="05103E"/>
                </a:solidFill>
                <a:effectLst/>
                <a:latin typeface="+mj-lt"/>
                <a:hlinkClick r:id="rId4"/>
              </a:rPr>
              <a:t>23). </a:t>
            </a:r>
            <a:r>
              <a:rPr lang="en-US" sz="1000" b="0" i="1" dirty="0">
                <a:solidFill>
                  <a:srgbClr val="05103E"/>
                </a:solidFill>
                <a:effectLst/>
                <a:latin typeface="+mj-lt"/>
                <a:hlinkClick r:id="rId4"/>
              </a:rPr>
              <a:t>How will Start-Up timing of new US LNG export facilities affect forecasts ?. </a:t>
            </a:r>
            <a:r>
              <a:rPr lang="en-US" sz="1000" b="0" dirty="0">
                <a:solidFill>
                  <a:srgbClr val="05103E"/>
                </a:solidFill>
                <a:effectLst/>
                <a:latin typeface="+mj-lt"/>
                <a:hlinkClick r:id="rId4"/>
              </a:rPr>
              <a:t>Eurasia Review</a:t>
            </a:r>
            <a:r>
              <a:rPr lang="en-US" sz="1100" b="0" dirty="0">
                <a:solidFill>
                  <a:srgbClr val="05103E"/>
                </a:solidFill>
                <a:effectLst/>
                <a:latin typeface="+mj-lt"/>
                <a:hlinkClick r:id="rId4"/>
              </a:rPr>
              <a:t>.</a:t>
            </a:r>
            <a:endParaRPr lang="en-GB" sz="1100" dirty="0">
              <a:latin typeface="+mj-lt"/>
            </a:endParaRPr>
          </a:p>
        </p:txBody>
      </p:sp>
      <p:sp>
        <p:nvSpPr>
          <p:cNvPr id="8" name="ZoneTexte 7">
            <a:extLst>
              <a:ext uri="{FF2B5EF4-FFF2-40B4-BE49-F238E27FC236}">
                <a16:creationId xmlns:a16="http://schemas.microsoft.com/office/drawing/2014/main" id="{3EDF6986-4B1C-26A1-878E-DE8620934DE7}"/>
              </a:ext>
            </a:extLst>
          </p:cNvPr>
          <p:cNvSpPr txBox="1"/>
          <p:nvPr/>
        </p:nvSpPr>
        <p:spPr>
          <a:xfrm>
            <a:off x="7026880" y="4549335"/>
            <a:ext cx="4333345" cy="461665"/>
          </a:xfrm>
          <a:prstGeom prst="rect">
            <a:avLst/>
          </a:prstGeom>
          <a:noFill/>
        </p:spPr>
        <p:txBody>
          <a:bodyPr wrap="square">
            <a:spAutoFit/>
          </a:bodyPr>
          <a:lstStyle/>
          <a:p>
            <a:pPr algn="just"/>
            <a:r>
              <a:rPr lang="fr-FR" sz="1200" i="1" dirty="0"/>
              <a:t>Prévisions des exportations américaines de GNL (janv. 2023 – déc. 2026), en milliards de pieds cubes par jour</a:t>
            </a:r>
            <a:r>
              <a:rPr lang="fr-FR" sz="1200" baseline="30000" dirty="0"/>
              <a:t>[2]</a:t>
            </a:r>
            <a:r>
              <a:rPr lang="fr-FR" sz="1200" i="1" dirty="0"/>
              <a:t>.</a:t>
            </a:r>
            <a:endParaRPr lang="en-GB" sz="1200" baseline="30000" dirty="0"/>
          </a:p>
        </p:txBody>
      </p:sp>
      <p:sp>
        <p:nvSpPr>
          <p:cNvPr id="7" name="ZoneTexte 6">
            <a:extLst>
              <a:ext uri="{FF2B5EF4-FFF2-40B4-BE49-F238E27FC236}">
                <a16:creationId xmlns:a16="http://schemas.microsoft.com/office/drawing/2014/main" id="{7670EF7A-AD13-B1E7-69C1-659F476C8048}"/>
              </a:ext>
            </a:extLst>
          </p:cNvPr>
          <p:cNvSpPr txBox="1"/>
          <p:nvPr/>
        </p:nvSpPr>
        <p:spPr>
          <a:xfrm>
            <a:off x="28163" y="6325674"/>
            <a:ext cx="11620070" cy="246221"/>
          </a:xfrm>
          <a:prstGeom prst="rect">
            <a:avLst/>
          </a:prstGeom>
          <a:noFill/>
        </p:spPr>
        <p:txBody>
          <a:bodyPr wrap="square">
            <a:spAutoFit/>
          </a:bodyPr>
          <a:lstStyle/>
          <a:p>
            <a:pPr algn="just"/>
            <a:r>
              <a:rPr lang="fr-FR" sz="1000" dirty="0"/>
              <a:t>[1] Le volume de gaz sur la figure est exprimé en milliards de pieds cubes par jour (</a:t>
            </a:r>
            <a:r>
              <a:rPr lang="fr-FR" sz="1000" dirty="0" err="1"/>
              <a:t>bcf</a:t>
            </a:r>
            <a:r>
              <a:rPr lang="fr-FR" sz="1000" dirty="0"/>
              <a:t>/j), une unité utilisée sur les marchés nord-américains. Un milliard de pieds cubes correspond à environ 293 GWh.</a:t>
            </a:r>
            <a:endParaRPr lang="en-GB" sz="1000" dirty="0"/>
          </a:p>
        </p:txBody>
      </p:sp>
      <p:sp>
        <p:nvSpPr>
          <p:cNvPr id="9" name="Rectangle : coins arrondis 8">
            <a:extLst>
              <a:ext uri="{FF2B5EF4-FFF2-40B4-BE49-F238E27FC236}">
                <a16:creationId xmlns:a16="http://schemas.microsoft.com/office/drawing/2014/main" id="{100C44B5-CB55-5A3B-3510-2C75DD4BE3EF}"/>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8F9796F3-94C5-3162-3EB2-B94AE5F2F733}"/>
              </a:ext>
            </a:extLst>
          </p:cNvPr>
          <p:cNvSpPr txBox="1"/>
          <p:nvPr/>
        </p:nvSpPr>
        <p:spPr>
          <a:xfrm>
            <a:off x="760192" y="5291899"/>
            <a:ext cx="10600033" cy="707886"/>
          </a:xfrm>
          <a:prstGeom prst="rect">
            <a:avLst/>
          </a:prstGeom>
          <a:noFill/>
        </p:spPr>
        <p:txBody>
          <a:bodyPr wrap="square">
            <a:spAutoFit/>
          </a:bodyPr>
          <a:lstStyle/>
          <a:p>
            <a:pPr algn="just"/>
            <a:r>
              <a:rPr lang="fr-FR" sz="2000" b="1" dirty="0">
                <a:solidFill>
                  <a:srgbClr val="97339F"/>
                </a:solidFill>
              </a:rPr>
              <a:t>Résultat</a:t>
            </a:r>
            <a:r>
              <a:rPr lang="fr-FR" sz="2000" dirty="0"/>
              <a:t> : Le prix du gaz aux États-Unis augmentera et se rapprochera du prix payé en l’Europe, réduisant ainsi l’écart de compétitivité.</a:t>
            </a:r>
            <a:endParaRPr lang="fr-FR" sz="2000" dirty="0">
              <a:cs typeface="Arial"/>
            </a:endParaRPr>
          </a:p>
        </p:txBody>
      </p:sp>
      <p:sp>
        <p:nvSpPr>
          <p:cNvPr id="12" name="Rectangle : coins arrondis 11">
            <a:extLst>
              <a:ext uri="{FF2B5EF4-FFF2-40B4-BE49-F238E27FC236}">
                <a16:creationId xmlns:a16="http://schemas.microsoft.com/office/drawing/2014/main" id="{C2821602-3EB1-21F3-2309-4FDFE62649E6}"/>
              </a:ext>
            </a:extLst>
          </p:cNvPr>
          <p:cNvSpPr/>
          <p:nvPr/>
        </p:nvSpPr>
        <p:spPr>
          <a:xfrm flipV="1">
            <a:off x="7026880" y="620382"/>
            <a:ext cx="4333345" cy="3877305"/>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du numéro de diapositive 3">
            <a:extLst>
              <a:ext uri="{FF2B5EF4-FFF2-40B4-BE49-F238E27FC236}">
                <a16:creationId xmlns:a16="http://schemas.microsoft.com/office/drawing/2014/main" id="{BE7F9FB5-B698-0515-6147-05A351024C67}"/>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7</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05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59EB2-8A7F-9BB6-51B4-634BAABAD887}"/>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1E32A82-8000-B7F9-32D4-0157A4CD50A6}"/>
              </a:ext>
            </a:extLst>
          </p:cNvPr>
          <p:cNvSpPr txBox="1"/>
          <p:nvPr/>
        </p:nvSpPr>
        <p:spPr>
          <a:xfrm>
            <a:off x="697109" y="563412"/>
            <a:ext cx="10797776" cy="430887"/>
          </a:xfrm>
          <a:prstGeom prst="rect">
            <a:avLst/>
          </a:prstGeom>
          <a:noFill/>
        </p:spPr>
        <p:txBody>
          <a:bodyPr wrap="square" lIns="91440" tIns="45720" rIns="91440" bIns="45720" anchor="t">
            <a:spAutoFit/>
          </a:bodyPr>
          <a:lstStyle/>
          <a:p>
            <a:pPr algn="just">
              <a:buNone/>
            </a:pPr>
            <a:r>
              <a:rPr lang="fr-FR" sz="2200" dirty="0">
                <a:latin typeface="Arial Rounded MT Bold"/>
              </a:rPr>
              <a:t>Des contrats d’exportation de GNL sont signés avec de nouveaux producteurs.</a:t>
            </a:r>
          </a:p>
        </p:txBody>
      </p:sp>
      <p:sp>
        <p:nvSpPr>
          <p:cNvPr id="10" name="ZoneTexte 9">
            <a:extLst>
              <a:ext uri="{FF2B5EF4-FFF2-40B4-BE49-F238E27FC236}">
                <a16:creationId xmlns:a16="http://schemas.microsoft.com/office/drawing/2014/main" id="{B86349C9-88EA-098E-39AB-F37094FE2F54}"/>
              </a:ext>
            </a:extLst>
          </p:cNvPr>
          <p:cNvSpPr txBox="1"/>
          <p:nvPr/>
        </p:nvSpPr>
        <p:spPr>
          <a:xfrm>
            <a:off x="697108" y="4233724"/>
            <a:ext cx="10797776" cy="1938992"/>
          </a:xfrm>
          <a:prstGeom prst="rect">
            <a:avLst/>
          </a:prstGeom>
          <a:noFill/>
        </p:spPr>
        <p:txBody>
          <a:bodyPr wrap="square">
            <a:spAutoFit/>
          </a:bodyPr>
          <a:lstStyle/>
          <a:p>
            <a:pPr algn="just"/>
            <a:r>
              <a:rPr lang="fr-FR" sz="2000" dirty="0"/>
              <a:t>Avec l’essor de ces sources abondantes et bon marché, on peut même espérer que le prix du gaz </a:t>
            </a:r>
            <a:r>
              <a:rPr lang="fr-BE" sz="2000" dirty="0">
                <a:effectLst/>
              </a:rPr>
              <a:t>accessible à l’Europe </a:t>
            </a:r>
            <a:r>
              <a:rPr lang="fr-FR" sz="2000" dirty="0"/>
              <a:t>soit dans le futur déterminé par son coût marginal de production.</a:t>
            </a:r>
          </a:p>
          <a:p>
            <a:pPr algn="just"/>
            <a:endParaRPr lang="fr-FR" sz="1000" b="1" dirty="0"/>
          </a:p>
          <a:p>
            <a:pPr algn="just"/>
            <a:r>
              <a:rPr lang="fr-FR" sz="2000" dirty="0"/>
              <a:t>C’est déjà le cas pour le charbon qui est pour l’instant le seul combustible fossile pour lequel les marchés ne sont pas manipulés.</a:t>
            </a:r>
          </a:p>
          <a:p>
            <a:pPr algn="just"/>
            <a:endParaRPr lang="fr-FR" sz="1000" dirty="0"/>
          </a:p>
          <a:p>
            <a:pPr algn="just"/>
            <a:r>
              <a:rPr lang="fr-FR" sz="2000" b="1" dirty="0">
                <a:solidFill>
                  <a:srgbClr val="97339F"/>
                </a:solidFill>
              </a:rPr>
              <a:t>Résultat</a:t>
            </a:r>
            <a:r>
              <a:rPr lang="fr-FR" sz="2000" dirty="0"/>
              <a:t> : Le prix du charbon était à 84 €/tonne le 09/11/2025, soit environ 10 €/MWh.</a:t>
            </a:r>
            <a:endParaRPr lang="en-GB" sz="2000" dirty="0"/>
          </a:p>
        </p:txBody>
      </p:sp>
      <p:sp>
        <p:nvSpPr>
          <p:cNvPr id="4" name="ZoneTexte 3">
            <a:extLst>
              <a:ext uri="{FF2B5EF4-FFF2-40B4-BE49-F238E27FC236}">
                <a16:creationId xmlns:a16="http://schemas.microsoft.com/office/drawing/2014/main" id="{737E9839-CBDB-12C3-EA02-34778AFC8AA3}"/>
              </a:ext>
            </a:extLst>
          </p:cNvPr>
          <p:cNvSpPr txBox="1"/>
          <p:nvPr/>
        </p:nvSpPr>
        <p:spPr>
          <a:xfrm>
            <a:off x="38482" y="6513723"/>
            <a:ext cx="10564003" cy="246221"/>
          </a:xfrm>
          <a:prstGeom prst="rect">
            <a:avLst/>
          </a:prstGeom>
          <a:noFill/>
        </p:spPr>
        <p:txBody>
          <a:bodyPr wrap="square">
            <a:spAutoFit/>
          </a:bodyPr>
          <a:lstStyle/>
          <a:p>
            <a:r>
              <a:rPr lang="fr-BE" sz="1000" u="none" strike="noStrike" dirty="0">
                <a:effectLst/>
                <a:latin typeface="+mj-lt"/>
              </a:rPr>
              <a:t>[1] </a:t>
            </a:r>
            <a:r>
              <a:rPr lang="fr-BE" sz="1000" b="0" u="none" strike="noStrike" dirty="0" err="1">
                <a:solidFill>
                  <a:srgbClr val="467886"/>
                </a:solidFill>
                <a:effectLst/>
                <a:latin typeface="+mj-lt"/>
                <a:hlinkClick r:id="rId3">
                  <a:extLst>
                    <a:ext uri="{A12FA001-AC4F-418D-AE19-62706E023703}">
                      <ahyp:hlinkClr xmlns:ahyp="http://schemas.microsoft.com/office/drawing/2018/hyperlinkcolor" val="tx"/>
                    </a:ext>
                  </a:extLst>
                </a:hlinkClick>
              </a:rPr>
              <a:t>Nikolay</a:t>
            </a:r>
            <a:r>
              <a:rPr lang="fr-BE" sz="1000" b="0" u="none" strike="noStrike" dirty="0">
                <a:solidFill>
                  <a:srgbClr val="467886"/>
                </a:solidFill>
                <a:effectLst/>
                <a:latin typeface="+mj-lt"/>
                <a:hlinkClick r:id="rId3">
                  <a:extLst>
                    <a:ext uri="{A12FA001-AC4F-418D-AE19-62706E023703}">
                      <ahyp:hlinkClr xmlns:ahyp="http://schemas.microsoft.com/office/drawing/2018/hyperlinkcolor" val="tx"/>
                    </a:ext>
                  </a:extLst>
                </a:hlinkClick>
              </a:rPr>
              <a:t> </a:t>
            </a:r>
            <a:r>
              <a:rPr lang="fr-BE" sz="1000" b="0" u="none" strike="noStrike" dirty="0" err="1">
                <a:solidFill>
                  <a:srgbClr val="467886"/>
                </a:solidFill>
                <a:effectLst/>
                <a:latin typeface="+mj-lt"/>
                <a:hlinkClick r:id="rId3">
                  <a:extLst>
                    <a:ext uri="{A12FA001-AC4F-418D-AE19-62706E023703}">
                      <ahyp:hlinkClr xmlns:ahyp="http://schemas.microsoft.com/office/drawing/2018/hyperlinkcolor" val="tx"/>
                    </a:ext>
                  </a:extLst>
                </a:hlinkClick>
              </a:rPr>
              <a:t>Kozhanov</a:t>
            </a:r>
            <a:r>
              <a:rPr lang="fr-BE" sz="1000" u="none" strike="noStrike" dirty="0">
                <a:solidFill>
                  <a:srgbClr val="467886"/>
                </a:solidFill>
                <a:latin typeface="+mj-lt"/>
                <a:hlinkClick r:id="rId3">
                  <a:extLst>
                    <a:ext uri="{A12FA001-AC4F-418D-AE19-62706E023703}">
                      <ahyp:hlinkClr xmlns:ahyp="http://schemas.microsoft.com/office/drawing/2018/hyperlinkcolor" val="tx"/>
                    </a:ext>
                  </a:extLst>
                </a:hlinkClick>
              </a:rPr>
              <a:t> (</a:t>
            </a:r>
            <a:r>
              <a:rPr lang="fr-BE" sz="1000" dirty="0">
                <a:solidFill>
                  <a:srgbClr val="467886"/>
                </a:solidFill>
                <a:latin typeface="+mj-lt"/>
                <a:hlinkClick r:id="rId3">
                  <a:extLst>
                    <a:ext uri="{A12FA001-AC4F-418D-AE19-62706E023703}">
                      <ahyp:hlinkClr xmlns:ahyp="http://schemas.microsoft.com/office/drawing/2018/hyperlinkcolor" val="tx"/>
                    </a:ext>
                  </a:extLst>
                </a:hlinkClick>
              </a:rPr>
              <a:t>2024, 21 Mai) </a:t>
            </a:r>
            <a:r>
              <a:rPr lang="en-US" sz="1000" b="0" i="1" dirty="0">
                <a:solidFill>
                  <a:srgbClr val="467886"/>
                </a:solidFill>
                <a:effectLst/>
                <a:latin typeface="+mj-lt"/>
                <a:hlinkClick r:id="rId3">
                  <a:extLst>
                    <a:ext uri="{A12FA001-AC4F-418D-AE19-62706E023703}">
                      <ahyp:hlinkClr xmlns:ahyp="http://schemas.microsoft.com/office/drawing/2018/hyperlinkcolor" val="tx"/>
                    </a:ext>
                  </a:extLst>
                </a:hlinkClick>
              </a:rPr>
              <a:t>Qatar’s LNG expansion plans and the issue of market oversupply</a:t>
            </a:r>
            <a:r>
              <a:rPr lang="en-US" sz="1000" b="0" dirty="0">
                <a:solidFill>
                  <a:srgbClr val="467886"/>
                </a:solidFill>
                <a:effectLst/>
                <a:latin typeface="+mj-lt"/>
                <a:hlinkClick r:id="rId3">
                  <a:extLst>
                    <a:ext uri="{A12FA001-AC4F-418D-AE19-62706E023703}">
                      <ahyp:hlinkClr xmlns:ahyp="http://schemas.microsoft.com/office/drawing/2018/hyperlinkcolor" val="tx"/>
                    </a:ext>
                  </a:extLst>
                </a:hlinkClick>
              </a:rPr>
              <a:t>. Middle East Institute</a:t>
            </a:r>
            <a:r>
              <a:rPr lang="en-US" sz="1000" b="0" dirty="0">
                <a:effectLst/>
                <a:latin typeface="+mj-lt"/>
                <a:hlinkClick r:id="rId3">
                  <a:extLst>
                    <a:ext uri="{A12FA001-AC4F-418D-AE19-62706E023703}">
                      <ahyp:hlinkClr xmlns:ahyp="http://schemas.microsoft.com/office/drawing/2018/hyperlinkcolor" val="tx"/>
                    </a:ext>
                  </a:extLst>
                </a:hlinkClick>
              </a:rPr>
              <a:t>.</a:t>
            </a:r>
            <a:endParaRPr lang="en-GB" sz="1000" dirty="0">
              <a:latin typeface="+mj-lt"/>
            </a:endParaRPr>
          </a:p>
        </p:txBody>
      </p:sp>
      <p:sp>
        <p:nvSpPr>
          <p:cNvPr id="13" name="Rectangle : coins arrondis 12">
            <a:extLst>
              <a:ext uri="{FF2B5EF4-FFF2-40B4-BE49-F238E27FC236}">
                <a16:creationId xmlns:a16="http://schemas.microsoft.com/office/drawing/2014/main" id="{2E42F48C-4BCD-312C-3332-D4DFBAD7AFE7}"/>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e 7">
            <a:extLst>
              <a:ext uri="{FF2B5EF4-FFF2-40B4-BE49-F238E27FC236}">
                <a16:creationId xmlns:a16="http://schemas.microsoft.com/office/drawing/2014/main" id="{E1D78D55-6472-A399-FE95-E8941115B405}"/>
              </a:ext>
            </a:extLst>
          </p:cNvPr>
          <p:cNvGrpSpPr/>
          <p:nvPr/>
        </p:nvGrpSpPr>
        <p:grpSpPr>
          <a:xfrm>
            <a:off x="1653469" y="1401715"/>
            <a:ext cx="8885055" cy="2502891"/>
            <a:chOff x="2241493" y="1362854"/>
            <a:chExt cx="8885055" cy="2502891"/>
          </a:xfrm>
        </p:grpSpPr>
        <p:sp>
          <p:nvSpPr>
            <p:cNvPr id="7" name="ZoneTexte 6">
              <a:extLst>
                <a:ext uri="{FF2B5EF4-FFF2-40B4-BE49-F238E27FC236}">
                  <a16:creationId xmlns:a16="http://schemas.microsoft.com/office/drawing/2014/main" id="{8CE9101D-FB44-1EC8-1313-9CAAFC00FA1C}"/>
                </a:ext>
              </a:extLst>
            </p:cNvPr>
            <p:cNvSpPr txBox="1"/>
            <p:nvPr/>
          </p:nvSpPr>
          <p:spPr>
            <a:xfrm>
              <a:off x="4712367" y="1670691"/>
              <a:ext cx="6182314" cy="1938992"/>
            </a:xfrm>
            <a:prstGeom prst="rect">
              <a:avLst/>
            </a:prstGeom>
            <a:noFill/>
          </p:spPr>
          <p:txBody>
            <a:bodyPr wrap="square">
              <a:spAutoFit/>
            </a:bodyPr>
            <a:lstStyle/>
            <a:p>
              <a:pPr algn="just"/>
              <a:r>
                <a:rPr lang="fr-FR" sz="2000" dirty="0"/>
                <a:t>Exemples de nouvelles sources d’exportation :</a:t>
              </a:r>
              <a:endParaRPr lang="en-GB" sz="2000" dirty="0"/>
            </a:p>
            <a:p>
              <a:pPr algn="just"/>
              <a:endParaRPr lang="fr-FR" sz="1000" dirty="0">
                <a:solidFill>
                  <a:srgbClr val="C12737"/>
                </a:solidFill>
              </a:endParaRPr>
            </a:p>
            <a:p>
              <a:pPr algn="just">
                <a:buNone/>
              </a:pPr>
              <a:r>
                <a:rPr lang="fr-FR" sz="2000" b="1" dirty="0">
                  <a:solidFill>
                    <a:srgbClr val="97339F"/>
                  </a:solidFill>
                </a:rPr>
                <a:t>Qatar</a:t>
              </a:r>
              <a:r>
                <a:rPr lang="fr-FR" sz="2000" dirty="0">
                  <a:solidFill>
                    <a:srgbClr val="C12737"/>
                  </a:solidFill>
                </a:rPr>
                <a:t> </a:t>
              </a:r>
              <a:r>
                <a:rPr lang="fr-FR" sz="2000" dirty="0"/>
                <a:t>:</a:t>
              </a:r>
              <a:r>
                <a:rPr lang="fr-FR" sz="2000" dirty="0">
                  <a:solidFill>
                    <a:srgbClr val="C12737"/>
                  </a:solidFill>
                </a:rPr>
                <a:t> </a:t>
              </a:r>
              <a:r>
                <a:rPr lang="fr-FR" sz="2000" dirty="0"/>
                <a:t>Coût de production parmi les plus bas au monde, pouvant descendre jusqu’à </a:t>
              </a:r>
              <a:r>
                <a:rPr lang="fr-FR" sz="2000" b="1" dirty="0"/>
                <a:t>1 €/MWh</a:t>
              </a:r>
              <a:r>
                <a:rPr lang="fr-FR" sz="2000" baseline="30000" dirty="0"/>
                <a:t>[1]</a:t>
              </a:r>
              <a:r>
                <a:rPr lang="fr-FR" sz="2000" dirty="0"/>
                <a:t> ;</a:t>
              </a:r>
            </a:p>
            <a:p>
              <a:pPr algn="just">
                <a:buNone/>
              </a:pPr>
              <a:endParaRPr lang="fr-FR" sz="1000" b="1" dirty="0"/>
            </a:p>
            <a:p>
              <a:pPr algn="just"/>
              <a:r>
                <a:rPr lang="fr-FR" sz="2000" b="1" dirty="0">
                  <a:solidFill>
                    <a:srgbClr val="97339F"/>
                  </a:solidFill>
                </a:rPr>
                <a:t>Mozambique</a:t>
              </a:r>
              <a:r>
                <a:rPr lang="fr-FR" sz="2000" dirty="0">
                  <a:solidFill>
                    <a:srgbClr val="C12737"/>
                  </a:solidFill>
                </a:rPr>
                <a:t> </a:t>
              </a:r>
              <a:r>
                <a:rPr lang="fr-FR" sz="2000" dirty="0"/>
                <a:t>:</a:t>
              </a:r>
              <a:r>
                <a:rPr lang="fr-FR" sz="2000" dirty="0">
                  <a:solidFill>
                    <a:srgbClr val="C12737"/>
                  </a:solidFill>
                </a:rPr>
                <a:t> </a:t>
              </a:r>
              <a:r>
                <a:rPr lang="fr-FR" sz="2000" dirty="0"/>
                <a:t>Fort investissement de </a:t>
              </a:r>
              <a:r>
                <a:rPr lang="fr-FR" sz="2000" dirty="0" err="1"/>
                <a:t>TotalEnergies</a:t>
              </a:r>
              <a:r>
                <a:rPr lang="fr-FR" sz="2000" dirty="0"/>
                <a:t>, avec un coût de production estimé à </a:t>
              </a:r>
              <a:r>
                <a:rPr lang="fr-FR" sz="2000" b="1" dirty="0"/>
                <a:t>15 €/MWh</a:t>
              </a:r>
              <a:r>
                <a:rPr lang="fr-FR" sz="2000" dirty="0"/>
                <a:t>.</a:t>
              </a:r>
            </a:p>
          </p:txBody>
        </p:sp>
        <p:pic>
          <p:nvPicPr>
            <p:cNvPr id="55298" name="Picture 2" descr="Mozambique — Wikipédia">
              <a:extLst>
                <a:ext uri="{FF2B5EF4-FFF2-40B4-BE49-F238E27FC236}">
                  <a16:creationId xmlns:a16="http://schemas.microsoft.com/office/drawing/2014/main" id="{DD653318-B70A-8C79-4687-E48BA0197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626" y="1691972"/>
              <a:ext cx="1877234" cy="18772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E591AB62-F850-9445-2EDF-473522284DA9}"/>
                </a:ext>
              </a:extLst>
            </p:cNvPr>
            <p:cNvSpPr/>
            <p:nvPr/>
          </p:nvSpPr>
          <p:spPr>
            <a:xfrm>
              <a:off x="2241493" y="1362854"/>
              <a:ext cx="8885055" cy="2502891"/>
            </a:xfrm>
            <a:prstGeom prst="roundRect">
              <a:avLst>
                <a:gd name="adj" fmla="val 10006"/>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 coins arrondis 13">
            <a:extLst>
              <a:ext uri="{FF2B5EF4-FFF2-40B4-BE49-F238E27FC236}">
                <a16:creationId xmlns:a16="http://schemas.microsoft.com/office/drawing/2014/main" id="{96E80EE1-1FA9-5778-6878-84D59BFDDCE7}"/>
              </a:ext>
            </a:extLst>
          </p:cNvPr>
          <p:cNvSpPr/>
          <p:nvPr/>
        </p:nvSpPr>
        <p:spPr>
          <a:xfrm flipV="1">
            <a:off x="1653470" y="1401713"/>
            <a:ext cx="8885054" cy="2502890"/>
          </a:xfrm>
          <a:prstGeom prst="roundRect">
            <a:avLst>
              <a:gd name="adj" fmla="val 928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space réservé du numéro de diapositive 3">
            <a:extLst>
              <a:ext uri="{FF2B5EF4-FFF2-40B4-BE49-F238E27FC236}">
                <a16:creationId xmlns:a16="http://schemas.microsoft.com/office/drawing/2014/main" id="{199CEDFE-1021-E7B6-D389-ABC42330AB61}"/>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8</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196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7F82FD34-3BFC-349D-23F8-E0564DBE8F23}"/>
              </a:ext>
            </a:extLst>
          </p:cNvPr>
          <p:cNvGrpSpPr/>
          <p:nvPr/>
        </p:nvGrpSpPr>
        <p:grpSpPr>
          <a:xfrm>
            <a:off x="7730929" y="1777801"/>
            <a:ext cx="3646473" cy="3953383"/>
            <a:chOff x="6975707" y="927005"/>
            <a:chExt cx="3843267" cy="4099524"/>
          </a:xfrm>
        </p:grpSpPr>
        <p:pic>
          <p:nvPicPr>
            <p:cNvPr id="3074" name="Picture 2" descr="Image">
              <a:extLst>
                <a:ext uri="{FF2B5EF4-FFF2-40B4-BE49-F238E27FC236}">
                  <a16:creationId xmlns:a16="http://schemas.microsoft.com/office/drawing/2014/main" id="{07E79D51-09CB-60E7-9206-223E3ACE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82" b="4596"/>
            <a:stretch/>
          </p:blipFill>
          <p:spPr bwMode="auto">
            <a:xfrm>
              <a:off x="6975707" y="927005"/>
              <a:ext cx="3843266" cy="4099524"/>
            </a:xfrm>
            <a:prstGeom prst="roundRect">
              <a:avLst>
                <a:gd name="adj" fmla="val 5029"/>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8C6BE97A-B43C-AC2D-7A12-6092F0B59D1E}"/>
                </a:ext>
              </a:extLst>
            </p:cNvPr>
            <p:cNvSpPr/>
            <p:nvPr/>
          </p:nvSpPr>
          <p:spPr>
            <a:xfrm>
              <a:off x="6975708" y="934404"/>
              <a:ext cx="3843266" cy="4092125"/>
            </a:xfrm>
            <a:prstGeom prst="roundRect">
              <a:avLst>
                <a:gd name="adj" fmla="val 3680"/>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ZoneTexte 2">
            <a:extLst>
              <a:ext uri="{FF2B5EF4-FFF2-40B4-BE49-F238E27FC236}">
                <a16:creationId xmlns:a16="http://schemas.microsoft.com/office/drawing/2014/main" id="{E47B001C-C428-DB57-ADD0-6C8E60B5A180}"/>
              </a:ext>
            </a:extLst>
          </p:cNvPr>
          <p:cNvSpPr txBox="1"/>
          <p:nvPr/>
        </p:nvSpPr>
        <p:spPr>
          <a:xfrm>
            <a:off x="693220" y="1707778"/>
            <a:ext cx="6689714" cy="4093428"/>
          </a:xfrm>
          <a:prstGeom prst="rect">
            <a:avLst/>
          </a:prstGeom>
          <a:noFill/>
        </p:spPr>
        <p:txBody>
          <a:bodyPr wrap="square" lIns="91440" tIns="45720" rIns="91440" bIns="45720" anchor="t">
            <a:spAutoFit/>
          </a:bodyPr>
          <a:lstStyle/>
          <a:p>
            <a:pPr algn="just"/>
            <a:r>
              <a:rPr lang="fr-FR" sz="2000" dirty="0"/>
              <a:t>Techniquement, trois routes permettent encore d’acheminer directement du gaz russe vers l’Europe, et pourraient couvrir une partie significative des quelque 3500 TWh</a:t>
            </a:r>
            <a:r>
              <a:rPr lang="fr-FR" sz="2000" baseline="30000" dirty="0"/>
              <a:t>[1]</a:t>
            </a:r>
            <a:r>
              <a:rPr lang="fr-FR" sz="2000" dirty="0"/>
              <a:t> de la consommation annuelle de l’UE.</a:t>
            </a:r>
            <a:endParaRPr lang="fr-BE" sz="2000" b="1" dirty="0"/>
          </a:p>
          <a:p>
            <a:pPr algn="just">
              <a:buNone/>
            </a:pPr>
            <a:endParaRPr lang="fr-BE" sz="2000" b="1" dirty="0"/>
          </a:p>
          <a:p>
            <a:pPr algn="just">
              <a:buNone/>
            </a:pPr>
            <a:r>
              <a:rPr lang="fr-BE" sz="2000" b="1" dirty="0">
                <a:solidFill>
                  <a:srgbClr val="97339F"/>
                </a:solidFill>
              </a:rPr>
              <a:t>Nord Stream 2 </a:t>
            </a:r>
            <a:r>
              <a:rPr lang="fr-BE" sz="2000" dirty="0"/>
              <a:t>:</a:t>
            </a:r>
            <a:r>
              <a:rPr lang="fr-BE" sz="2000" b="1" dirty="0"/>
              <a:t> </a:t>
            </a:r>
            <a:r>
              <a:rPr lang="fr-BE" sz="2000" dirty="0"/>
              <a:t>Une moitié du gazoduc reste opérationnelle (Capacité de 250 TWh/an) ;</a:t>
            </a:r>
          </a:p>
          <a:p>
            <a:pPr algn="just">
              <a:buNone/>
            </a:pPr>
            <a:endParaRPr lang="fr-BE" sz="1000" b="1" dirty="0"/>
          </a:p>
          <a:p>
            <a:pPr algn="just">
              <a:buNone/>
            </a:pPr>
            <a:r>
              <a:rPr lang="fr-BE" sz="2000" b="1" dirty="0" err="1">
                <a:solidFill>
                  <a:srgbClr val="97339F"/>
                </a:solidFill>
              </a:rPr>
              <a:t>Yamal</a:t>
            </a:r>
            <a:r>
              <a:rPr lang="fr-BE" sz="2000" b="1" dirty="0">
                <a:solidFill>
                  <a:srgbClr val="97339F"/>
                </a:solidFill>
              </a:rPr>
              <a:t>-Europe</a:t>
            </a:r>
            <a:r>
              <a:rPr lang="fr-BE" sz="2000" b="1" dirty="0">
                <a:solidFill>
                  <a:srgbClr val="C565CD"/>
                </a:solidFill>
              </a:rPr>
              <a:t> </a:t>
            </a:r>
            <a:r>
              <a:rPr lang="fr-BE" sz="2000" dirty="0"/>
              <a:t>:</a:t>
            </a:r>
            <a:r>
              <a:rPr lang="fr-BE" sz="2000" b="1" dirty="0"/>
              <a:t> </a:t>
            </a:r>
            <a:r>
              <a:rPr lang="fr-BE" sz="2000" dirty="0"/>
              <a:t>Le transit par la Pologne a été suspendu, mais l’infrastructure est toujours fonctionnelle (Capacité de 350 TWh/an) ;</a:t>
            </a:r>
            <a:endParaRPr lang="fr-BE" sz="1400" dirty="0"/>
          </a:p>
          <a:p>
            <a:pPr algn="just">
              <a:buNone/>
            </a:pPr>
            <a:endParaRPr lang="fr-BE" sz="1000" b="1" dirty="0"/>
          </a:p>
          <a:p>
            <a:pPr algn="just">
              <a:buNone/>
            </a:pPr>
            <a:r>
              <a:rPr lang="fr-BE" sz="2000" b="1" dirty="0" err="1">
                <a:solidFill>
                  <a:srgbClr val="97339F"/>
                </a:solidFill>
              </a:rPr>
              <a:t>Brotherhood</a:t>
            </a:r>
            <a:r>
              <a:rPr lang="fr-BE" sz="2000" b="1" dirty="0"/>
              <a:t> </a:t>
            </a:r>
            <a:r>
              <a:rPr lang="fr-BE" sz="2000" dirty="0"/>
              <a:t>:</a:t>
            </a:r>
            <a:r>
              <a:rPr lang="fr-BE" sz="2000" b="1" dirty="0"/>
              <a:t> </a:t>
            </a:r>
            <a:r>
              <a:rPr lang="fr-BE" sz="2000" dirty="0"/>
              <a:t>Le réseau ukrainien est quasi entièrement opérationnel (Capacité de 1 100 TWh/an).</a:t>
            </a:r>
            <a:endParaRPr lang="fr-BE" sz="2000" dirty="0">
              <a:cs typeface="Arial"/>
            </a:endParaRPr>
          </a:p>
        </p:txBody>
      </p:sp>
      <p:sp>
        <p:nvSpPr>
          <p:cNvPr id="6" name="ZoneTexte 5">
            <a:extLst>
              <a:ext uri="{FF2B5EF4-FFF2-40B4-BE49-F238E27FC236}">
                <a16:creationId xmlns:a16="http://schemas.microsoft.com/office/drawing/2014/main" id="{1B84D6FE-25FC-E779-AA67-1EA8D1F939E8}"/>
              </a:ext>
            </a:extLst>
          </p:cNvPr>
          <p:cNvSpPr txBox="1"/>
          <p:nvPr/>
        </p:nvSpPr>
        <p:spPr>
          <a:xfrm>
            <a:off x="693220" y="672073"/>
            <a:ext cx="10684181" cy="769441"/>
          </a:xfrm>
          <a:prstGeom prst="rect">
            <a:avLst/>
          </a:prstGeom>
          <a:noFill/>
        </p:spPr>
        <p:txBody>
          <a:bodyPr wrap="square">
            <a:spAutoFit/>
          </a:bodyPr>
          <a:lstStyle/>
          <a:p>
            <a:pPr algn="just"/>
            <a:r>
              <a:rPr lang="fr-FR" sz="2200" dirty="0">
                <a:latin typeface="Arial Rounded MT Bold" panose="020F0704030504030204" pitchFamily="34" charset="0"/>
              </a:rPr>
              <a:t>L’UE pourrait envisager une reprise partielle des importations de gaz russe dans l’hypothèse d’un accord de paix durable.</a:t>
            </a:r>
            <a:endParaRPr lang="en-GB" sz="2200" dirty="0">
              <a:latin typeface="Arial Rounded MT Bold" panose="020F0704030504030204" pitchFamily="34" charset="0"/>
            </a:endParaRPr>
          </a:p>
        </p:txBody>
      </p:sp>
      <p:sp>
        <p:nvSpPr>
          <p:cNvPr id="4" name="ZoneTexte 3">
            <a:extLst>
              <a:ext uri="{FF2B5EF4-FFF2-40B4-BE49-F238E27FC236}">
                <a16:creationId xmlns:a16="http://schemas.microsoft.com/office/drawing/2014/main" id="{E18874F1-4BFD-ECB2-9956-D8736509487B}"/>
              </a:ext>
            </a:extLst>
          </p:cNvPr>
          <p:cNvSpPr txBox="1"/>
          <p:nvPr/>
        </p:nvSpPr>
        <p:spPr>
          <a:xfrm>
            <a:off x="78429" y="6509439"/>
            <a:ext cx="9044214" cy="246221"/>
          </a:xfrm>
          <a:prstGeom prst="rect">
            <a:avLst/>
          </a:prstGeom>
          <a:noFill/>
        </p:spPr>
        <p:txBody>
          <a:bodyPr wrap="square">
            <a:spAutoFit/>
          </a:bodyPr>
          <a:lstStyle/>
          <a:p>
            <a:r>
              <a:rPr lang="en-GB" sz="1000" dirty="0"/>
              <a:t>[1] </a:t>
            </a:r>
            <a:r>
              <a:rPr lang="en-GB" sz="1000" dirty="0">
                <a:hlinkClick r:id="rId4"/>
              </a:rPr>
              <a:t>R. Fernández-Blanco. et al. (Juin 2024) </a:t>
            </a:r>
            <a:r>
              <a:rPr lang="en-GB" sz="1000" i="1" dirty="0">
                <a:hlinkClick r:id="rId4"/>
              </a:rPr>
              <a:t>Natural gas consumption estimation in the European Union.</a:t>
            </a:r>
            <a:r>
              <a:rPr lang="en-GB" sz="1000" dirty="0">
                <a:hlinkClick r:id="rId4"/>
              </a:rPr>
              <a:t> Energy Reports, Volume 11.</a:t>
            </a:r>
            <a:endParaRPr lang="en-GB" sz="1000" dirty="0"/>
          </a:p>
        </p:txBody>
      </p:sp>
      <p:sp>
        <p:nvSpPr>
          <p:cNvPr id="5" name="Rectangle : coins arrondis 4">
            <a:extLst>
              <a:ext uri="{FF2B5EF4-FFF2-40B4-BE49-F238E27FC236}">
                <a16:creationId xmlns:a16="http://schemas.microsoft.com/office/drawing/2014/main" id="{82F8C305-8877-01DA-291D-AFD03A82D735}"/>
              </a:ext>
            </a:extLst>
          </p:cNvPr>
          <p:cNvSpPr/>
          <p:nvPr/>
        </p:nvSpPr>
        <p:spPr>
          <a:xfrm flipV="1">
            <a:off x="1" y="0"/>
            <a:ext cx="12192000" cy="6858000"/>
          </a:xfrm>
          <a:prstGeom prst="roundRect">
            <a:avLst>
              <a:gd name="adj" fmla="val 0"/>
            </a:avLst>
          </a:prstGeom>
          <a:noFill/>
          <a:ln w="127000">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 coins arrondis 11">
            <a:extLst>
              <a:ext uri="{FF2B5EF4-FFF2-40B4-BE49-F238E27FC236}">
                <a16:creationId xmlns:a16="http://schemas.microsoft.com/office/drawing/2014/main" id="{0CBCABB1-7C56-E078-5AFC-534DB2E6079E}"/>
              </a:ext>
            </a:extLst>
          </p:cNvPr>
          <p:cNvSpPr/>
          <p:nvPr/>
        </p:nvSpPr>
        <p:spPr>
          <a:xfrm flipV="1">
            <a:off x="7730928" y="1784935"/>
            <a:ext cx="3646472" cy="3946248"/>
          </a:xfrm>
          <a:prstGeom prst="roundRect">
            <a:avLst>
              <a:gd name="adj" fmla="val 4433"/>
            </a:avLst>
          </a:prstGeom>
          <a:noFill/>
          <a:ln w="28575">
            <a:gradFill>
              <a:gsLst>
                <a:gs pos="0">
                  <a:srgbClr val="FAD8D6"/>
                </a:gs>
                <a:gs pos="51000">
                  <a:srgbClr val="CE65CD"/>
                </a:gs>
                <a:gs pos="100000">
                  <a:srgbClr val="1D67C4"/>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du numéro de diapositive 3">
            <a:extLst>
              <a:ext uri="{FF2B5EF4-FFF2-40B4-BE49-F238E27FC236}">
                <a16:creationId xmlns:a16="http://schemas.microsoft.com/office/drawing/2014/main" id="{ED1FB3BB-FEA1-5B4F-9D61-91B62B304983}"/>
              </a:ext>
            </a:extLst>
          </p:cNvPr>
          <p:cNvSpPr txBox="1">
            <a:spLocks/>
          </p:cNvSpPr>
          <p:nvPr/>
        </p:nvSpPr>
        <p:spPr>
          <a:xfrm>
            <a:off x="11714361" y="6536325"/>
            <a:ext cx="409903" cy="273844"/>
          </a:xfrm>
          <a:prstGeom prst="rect">
            <a:avLst/>
          </a:prstGeom>
        </p:spPr>
        <p:txBody>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F908FD1-164F-BE43-AC52-2EE186B47BF4}" type="slidenum">
              <a:rPr lang="en-GB" sz="1100" b="1" noProof="0" smtClean="0">
                <a:solidFill>
                  <a:srgbClr val="97339F"/>
                </a:solidFill>
                <a:latin typeface="Arial" panose="020B0604020202020204" pitchFamily="34" charset="0"/>
                <a:cs typeface="Arial" panose="020B0604020202020204" pitchFamily="34" charset="0"/>
              </a:rPr>
              <a:pPr algn="r"/>
              <a:t>9</a:t>
            </a:fld>
            <a:endParaRPr lang="en-GB" sz="1100" b="1" noProof="0" dirty="0">
              <a:solidFill>
                <a:srgbClr val="9733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7037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a893c70-4bd3-4c1a-a397-112894c05c5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0E658E55167749AA53CEAA5189C558" ma:contentTypeVersion="10" ma:contentTypeDescription="Een nieuw document maken." ma:contentTypeScope="" ma:versionID="6471436600e92eec8dd19c6735760fd5">
  <xsd:schema xmlns:xsd="http://www.w3.org/2001/XMLSchema" xmlns:xs="http://www.w3.org/2001/XMLSchema" xmlns:p="http://schemas.microsoft.com/office/2006/metadata/properties" xmlns:ns3="ba893c70-4bd3-4c1a-a397-112894c05c54" targetNamespace="http://schemas.microsoft.com/office/2006/metadata/properties" ma:root="true" ma:fieldsID="15244b878b71cab7007aa5b0a71305fa" ns3:_="">
    <xsd:import namespace="ba893c70-4bd3-4c1a-a397-112894c05c5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93c70-4bd3-4c1a-a397-112894c05c5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C6F17-A4D9-489B-BCB0-5BAF53736809}">
  <ds:schemaRefs>
    <ds:schemaRef ds:uri="http://schemas.microsoft.com/office/2006/documentManagement/types"/>
    <ds:schemaRef ds:uri="http://www.w3.org/XML/1998/namespace"/>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ba893c70-4bd3-4c1a-a397-112894c05c54"/>
    <ds:schemaRef ds:uri="http://purl.org/dc/dcmitype/"/>
  </ds:schemaRefs>
</ds:datastoreItem>
</file>

<file path=customXml/itemProps2.xml><?xml version="1.0" encoding="utf-8"?>
<ds:datastoreItem xmlns:ds="http://schemas.openxmlformats.org/officeDocument/2006/customXml" ds:itemID="{765EA3AF-AA4B-4FEB-A904-58BAC2DE2D5B}">
  <ds:schemaRefs>
    <ds:schemaRef ds:uri="ba893c70-4bd3-4c1a-a397-112894c05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78AE16D-5043-408A-BF11-5758F86CE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5621</Words>
  <Application>Microsoft Office PowerPoint</Application>
  <PresentationFormat>Grand écran</PresentationFormat>
  <Paragraphs>470</Paragraphs>
  <Slides>60</Slides>
  <Notes>32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60</vt:i4>
      </vt:variant>
    </vt:vector>
  </HeadingPairs>
  <TitlesOfParts>
    <vt:vector size="69" baseType="lpstr">
      <vt:lpstr>Aptos</vt:lpstr>
      <vt:lpstr>Arial</vt:lpstr>
      <vt:lpstr>Arial Rounded MT Bold</vt:lpstr>
      <vt:lpstr>Cambria Math</vt:lpstr>
      <vt:lpstr>Helvetica</vt:lpstr>
      <vt:lpstr>Segoe UI</vt:lpstr>
      <vt:lpstr>Tahoma</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Techy Thibaut</dc:creator>
  <cp:lastModifiedBy>Techy Thibaut</cp:lastModifiedBy>
  <cp:revision>17</cp:revision>
  <cp:lastPrinted>2025-05-21T13:20:58Z</cp:lastPrinted>
  <dcterms:created xsi:type="dcterms:W3CDTF">2025-05-05T11:44:20Z</dcterms:created>
  <dcterms:modified xsi:type="dcterms:W3CDTF">2025-11-09T10:46:26Z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0x010100A10E658E55167749AA53CEAA5189C558</vt:lpwstr>
  </property>
</Properties>
</file>