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2"/>
  </p:notesMasterIdLst>
  <p:sldIdLst>
    <p:sldId id="305" r:id="rId2"/>
    <p:sldId id="308" r:id="rId3"/>
    <p:sldId id="309" r:id="rId4"/>
    <p:sldId id="312" r:id="rId5"/>
    <p:sldId id="307" r:id="rId6"/>
    <p:sldId id="276" r:id="rId7"/>
    <p:sldId id="352" r:id="rId8"/>
    <p:sldId id="311" r:id="rId9"/>
    <p:sldId id="339" r:id="rId10"/>
    <p:sldId id="319" r:id="rId11"/>
    <p:sldId id="354" r:id="rId12"/>
    <p:sldId id="321" r:id="rId13"/>
    <p:sldId id="332" r:id="rId14"/>
    <p:sldId id="335" r:id="rId15"/>
    <p:sldId id="337" r:id="rId16"/>
    <p:sldId id="336" r:id="rId17"/>
    <p:sldId id="348" r:id="rId18"/>
    <p:sldId id="333" r:id="rId19"/>
    <p:sldId id="341" r:id="rId20"/>
    <p:sldId id="353" r:id="rId21"/>
    <p:sldId id="340" r:id="rId22"/>
    <p:sldId id="343" r:id="rId23"/>
    <p:sldId id="344" r:id="rId24"/>
    <p:sldId id="350" r:id="rId25"/>
    <p:sldId id="349" r:id="rId26"/>
    <p:sldId id="345" r:id="rId27"/>
    <p:sldId id="346" r:id="rId28"/>
    <p:sldId id="347" r:id="rId29"/>
    <p:sldId id="351" r:id="rId30"/>
    <p:sldId id="323"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F988F-2E34-4F15-AFC1-F70C15C8B7EC}" v="33" dt="2025-11-04T04:52:01.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015" autoAdjust="0"/>
  </p:normalViewPr>
  <p:slideViewPr>
    <p:cSldViewPr snapToGrid="0">
      <p:cViewPr varScale="1">
        <p:scale>
          <a:sx n="72" d="100"/>
          <a:sy n="72" d="100"/>
        </p:scale>
        <p:origin x="5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art Johanne" userId="c1a294c5-8fc5-47e6-b6f0-0c796456abf2" providerId="ADAL" clId="{199F90EC-15E1-44AE-B85D-97D1E9D3312C}"/>
    <pc:docChg chg="undo custSel addSld delSld modSld">
      <pc:chgData name="Huart Johanne" userId="c1a294c5-8fc5-47e6-b6f0-0c796456abf2" providerId="ADAL" clId="{199F90EC-15E1-44AE-B85D-97D1E9D3312C}" dt="2025-11-04T06:11:02.362" v="1854" actId="20577"/>
      <pc:docMkLst>
        <pc:docMk/>
      </pc:docMkLst>
      <pc:sldChg chg="modSp mod">
        <pc:chgData name="Huart Johanne" userId="c1a294c5-8fc5-47e6-b6f0-0c796456abf2" providerId="ADAL" clId="{199F90EC-15E1-44AE-B85D-97D1E9D3312C}" dt="2025-10-31T08:10:23.894" v="245" actId="20577"/>
        <pc:sldMkLst>
          <pc:docMk/>
          <pc:sldMk cId="3734408103" sldId="305"/>
        </pc:sldMkLst>
        <pc:spChg chg="mod">
          <ac:chgData name="Huart Johanne" userId="c1a294c5-8fc5-47e6-b6f0-0c796456abf2" providerId="ADAL" clId="{199F90EC-15E1-44AE-B85D-97D1E9D3312C}" dt="2025-10-31T08:08:52.255" v="160" actId="20577"/>
          <ac:spMkLst>
            <pc:docMk/>
            <pc:sldMk cId="3734408103" sldId="305"/>
            <ac:spMk id="6" creationId="{BBF2A899-4D51-EA19-B732-431FA8FFC71E}"/>
          </ac:spMkLst>
        </pc:spChg>
        <pc:spChg chg="mod">
          <ac:chgData name="Huart Johanne" userId="c1a294c5-8fc5-47e6-b6f0-0c796456abf2" providerId="ADAL" clId="{199F90EC-15E1-44AE-B85D-97D1E9D3312C}" dt="2025-10-31T08:10:23.894" v="245" actId="20577"/>
          <ac:spMkLst>
            <pc:docMk/>
            <pc:sldMk cId="3734408103" sldId="305"/>
            <ac:spMk id="7" creationId="{CAE88CF9-3F6F-C06D-6839-C635D04DD7AE}"/>
          </ac:spMkLst>
        </pc:spChg>
      </pc:sldChg>
      <pc:sldChg chg="modSp mod modNotesTx">
        <pc:chgData name="Huart Johanne" userId="c1a294c5-8fc5-47e6-b6f0-0c796456abf2" providerId="ADAL" clId="{199F90EC-15E1-44AE-B85D-97D1E9D3312C}" dt="2025-10-31T08:13:38.540" v="413" actId="20577"/>
        <pc:sldMkLst>
          <pc:docMk/>
          <pc:sldMk cId="1784392675" sldId="307"/>
        </pc:sldMkLst>
        <pc:graphicFrameChg chg="mod modGraphic">
          <ac:chgData name="Huart Johanne" userId="c1a294c5-8fc5-47e6-b6f0-0c796456abf2" providerId="ADAL" clId="{199F90EC-15E1-44AE-B85D-97D1E9D3312C}" dt="2025-10-31T08:13:04.954" v="339" actId="400"/>
          <ac:graphicFrameMkLst>
            <pc:docMk/>
            <pc:sldMk cId="1784392675" sldId="307"/>
            <ac:graphicFrameMk id="5" creationId="{ADB8BBF1-319E-9B3B-E955-1D22FE72A9C8}"/>
          </ac:graphicFrameMkLst>
        </pc:graphicFrameChg>
      </pc:sldChg>
      <pc:sldChg chg="modSp mod">
        <pc:chgData name="Huart Johanne" userId="c1a294c5-8fc5-47e6-b6f0-0c796456abf2" providerId="ADAL" clId="{199F90EC-15E1-44AE-B85D-97D1E9D3312C}" dt="2025-10-31T08:11:00.565" v="272" actId="20577"/>
        <pc:sldMkLst>
          <pc:docMk/>
          <pc:sldMk cId="1668661418" sldId="308"/>
        </pc:sldMkLst>
        <pc:graphicFrameChg chg="mod modGraphic">
          <ac:chgData name="Huart Johanne" userId="c1a294c5-8fc5-47e6-b6f0-0c796456abf2" providerId="ADAL" clId="{199F90EC-15E1-44AE-B85D-97D1E9D3312C}" dt="2025-10-31T08:11:00.565" v="272" actId="20577"/>
          <ac:graphicFrameMkLst>
            <pc:docMk/>
            <pc:sldMk cId="1668661418" sldId="308"/>
            <ac:graphicFrameMk id="5" creationId="{7F7C9734-2A0A-3D0E-77A5-DDD40B188D68}"/>
          </ac:graphicFrameMkLst>
        </pc:graphicFrameChg>
      </pc:sldChg>
      <pc:sldChg chg="modSp mod modAnim">
        <pc:chgData name="Huart Johanne" userId="c1a294c5-8fc5-47e6-b6f0-0c796456abf2" providerId="ADAL" clId="{199F90EC-15E1-44AE-B85D-97D1E9D3312C}" dt="2025-11-04T04:52:01.595" v="1793"/>
        <pc:sldMkLst>
          <pc:docMk/>
          <pc:sldMk cId="513479593" sldId="311"/>
        </pc:sldMkLst>
        <pc:spChg chg="mod">
          <ac:chgData name="Huart Johanne" userId="c1a294c5-8fc5-47e6-b6f0-0c796456abf2" providerId="ADAL" clId="{199F90EC-15E1-44AE-B85D-97D1E9D3312C}" dt="2025-11-03T12:58:46.523" v="1347" actId="20577"/>
          <ac:spMkLst>
            <pc:docMk/>
            <pc:sldMk cId="513479593" sldId="311"/>
            <ac:spMk id="2" creationId="{44A99857-40C6-2275-446C-62FF41298FCE}"/>
          </ac:spMkLst>
        </pc:spChg>
      </pc:sldChg>
      <pc:sldChg chg="modAnim">
        <pc:chgData name="Huart Johanne" userId="c1a294c5-8fc5-47e6-b6f0-0c796456abf2" providerId="ADAL" clId="{199F90EC-15E1-44AE-B85D-97D1E9D3312C}" dt="2025-11-03T12:00:36.066" v="909"/>
        <pc:sldMkLst>
          <pc:docMk/>
          <pc:sldMk cId="1525075133" sldId="319"/>
        </pc:sldMkLst>
      </pc:sldChg>
      <pc:sldChg chg="modSp del mod">
        <pc:chgData name="Huart Johanne" userId="c1a294c5-8fc5-47e6-b6f0-0c796456abf2" providerId="ADAL" clId="{199F90EC-15E1-44AE-B85D-97D1E9D3312C}" dt="2025-11-04T05:05:45.694" v="1831" actId="47"/>
        <pc:sldMkLst>
          <pc:docMk/>
          <pc:sldMk cId="3246285733" sldId="320"/>
        </pc:sldMkLst>
        <pc:spChg chg="mod">
          <ac:chgData name="Huart Johanne" userId="c1a294c5-8fc5-47e6-b6f0-0c796456abf2" providerId="ADAL" clId="{199F90EC-15E1-44AE-B85D-97D1E9D3312C}" dt="2025-11-04T05:05:22.984" v="1830" actId="20577"/>
          <ac:spMkLst>
            <pc:docMk/>
            <pc:sldMk cId="3246285733" sldId="320"/>
            <ac:spMk id="24" creationId="{795E8DB3-FB8F-C35F-D6B9-671531394460}"/>
          </ac:spMkLst>
        </pc:spChg>
      </pc:sldChg>
      <pc:sldChg chg="modSp mod">
        <pc:chgData name="Huart Johanne" userId="c1a294c5-8fc5-47e6-b6f0-0c796456abf2" providerId="ADAL" clId="{199F90EC-15E1-44AE-B85D-97D1E9D3312C}" dt="2025-11-04T05:50:05.724" v="1843" actId="1035"/>
        <pc:sldMkLst>
          <pc:docMk/>
          <pc:sldMk cId="3797885207" sldId="323"/>
        </pc:sldMkLst>
        <pc:spChg chg="mod">
          <ac:chgData name="Huart Johanne" userId="c1a294c5-8fc5-47e6-b6f0-0c796456abf2" providerId="ADAL" clId="{199F90EC-15E1-44AE-B85D-97D1E9D3312C}" dt="2025-11-04T05:50:05.724" v="1843" actId="1035"/>
          <ac:spMkLst>
            <pc:docMk/>
            <pc:sldMk cId="3797885207" sldId="323"/>
            <ac:spMk id="29" creationId="{8539262A-CCDD-4DEC-8F79-0558E8594AC1}"/>
          </ac:spMkLst>
        </pc:spChg>
        <pc:spChg chg="mod">
          <ac:chgData name="Huart Johanne" userId="c1a294c5-8fc5-47e6-b6f0-0c796456abf2" providerId="ADAL" clId="{199F90EC-15E1-44AE-B85D-97D1E9D3312C}" dt="2025-11-03T17:50:36.795" v="1789" actId="1076"/>
          <ac:spMkLst>
            <pc:docMk/>
            <pc:sldMk cId="3797885207" sldId="323"/>
            <ac:spMk id="33" creationId="{0CADD12E-42C6-C36B-035D-6C1A387E09A8}"/>
          </ac:spMkLst>
        </pc:spChg>
      </pc:sldChg>
      <pc:sldChg chg="modAnim">
        <pc:chgData name="Huart Johanne" userId="c1a294c5-8fc5-47e6-b6f0-0c796456abf2" providerId="ADAL" clId="{199F90EC-15E1-44AE-B85D-97D1E9D3312C}" dt="2025-11-03T13:29:45.263" v="1353"/>
        <pc:sldMkLst>
          <pc:docMk/>
          <pc:sldMk cId="294768199" sldId="332"/>
        </pc:sldMkLst>
      </pc:sldChg>
      <pc:sldChg chg="addSp delSp modSp add del mod modAnim">
        <pc:chgData name="Huart Johanne" userId="c1a294c5-8fc5-47e6-b6f0-0c796456abf2" providerId="ADAL" clId="{199F90EC-15E1-44AE-B85D-97D1E9D3312C}" dt="2025-11-03T12:48:06.403" v="1221" actId="20577"/>
        <pc:sldMkLst>
          <pc:docMk/>
          <pc:sldMk cId="3001689019" sldId="333"/>
        </pc:sldMkLst>
        <pc:spChg chg="add mod">
          <ac:chgData name="Huart Johanne" userId="c1a294c5-8fc5-47e6-b6f0-0c796456abf2" providerId="ADAL" clId="{199F90EC-15E1-44AE-B85D-97D1E9D3312C}" dt="2025-11-03T12:48:06.403" v="1221" actId="20577"/>
          <ac:spMkLst>
            <pc:docMk/>
            <pc:sldMk cId="3001689019" sldId="333"/>
            <ac:spMk id="7" creationId="{516C6261-D042-6F44-F915-9D6117296680}"/>
          </ac:spMkLst>
        </pc:spChg>
        <pc:spChg chg="del mod">
          <ac:chgData name="Huart Johanne" userId="c1a294c5-8fc5-47e6-b6f0-0c796456abf2" providerId="ADAL" clId="{199F90EC-15E1-44AE-B85D-97D1E9D3312C}" dt="2025-11-03T12:47:57.603" v="1207" actId="478"/>
          <ac:spMkLst>
            <pc:docMk/>
            <pc:sldMk cId="3001689019" sldId="333"/>
            <ac:spMk id="42" creationId="{7E56AB85-AA90-59AC-1237-D0297279119F}"/>
          </ac:spMkLst>
        </pc:spChg>
        <pc:picChg chg="add mod">
          <ac:chgData name="Huart Johanne" userId="c1a294c5-8fc5-47e6-b6f0-0c796456abf2" providerId="ADAL" clId="{199F90EC-15E1-44AE-B85D-97D1E9D3312C}" dt="2025-11-03T12:08:17.522" v="980"/>
          <ac:picMkLst>
            <pc:docMk/>
            <pc:sldMk cId="3001689019" sldId="333"/>
            <ac:picMk id="2" creationId="{4908DE84-BD58-4F04-120F-77C3CEDABB71}"/>
          </ac:picMkLst>
        </pc:picChg>
        <pc:cxnChg chg="add mod">
          <ac:chgData name="Huart Johanne" userId="c1a294c5-8fc5-47e6-b6f0-0c796456abf2" providerId="ADAL" clId="{199F90EC-15E1-44AE-B85D-97D1E9D3312C}" dt="2025-11-03T12:48:00.527" v="1209"/>
          <ac:cxnSpMkLst>
            <pc:docMk/>
            <pc:sldMk cId="3001689019" sldId="333"/>
            <ac:cxnSpMk id="5" creationId="{497AD4CD-C1E3-EEC2-EB7B-870E1847F6B9}"/>
          </ac:cxnSpMkLst>
        </pc:cxnChg>
        <pc:cxnChg chg="del mod">
          <ac:chgData name="Huart Johanne" userId="c1a294c5-8fc5-47e6-b6f0-0c796456abf2" providerId="ADAL" clId="{199F90EC-15E1-44AE-B85D-97D1E9D3312C}" dt="2025-11-03T12:47:59.465" v="1208" actId="478"/>
          <ac:cxnSpMkLst>
            <pc:docMk/>
            <pc:sldMk cId="3001689019" sldId="333"/>
            <ac:cxnSpMk id="41" creationId="{5AB8A51B-835F-EBB3-80DC-2AE687EB0CE4}"/>
          </ac:cxnSpMkLst>
        </pc:cxnChg>
      </pc:sldChg>
      <pc:sldChg chg="modSp mod modNotesTx">
        <pc:chgData name="Huart Johanne" userId="c1a294c5-8fc5-47e6-b6f0-0c796456abf2" providerId="ADAL" clId="{199F90EC-15E1-44AE-B85D-97D1E9D3312C}" dt="2025-11-03T12:47:30.642" v="1206" actId="1076"/>
        <pc:sldMkLst>
          <pc:docMk/>
          <pc:sldMk cId="1678475751" sldId="336"/>
        </pc:sldMkLst>
        <pc:spChg chg="mod">
          <ac:chgData name="Huart Johanne" userId="c1a294c5-8fc5-47e6-b6f0-0c796456abf2" providerId="ADAL" clId="{199F90EC-15E1-44AE-B85D-97D1E9D3312C}" dt="2025-11-03T12:47:30.642" v="1206" actId="1076"/>
          <ac:spMkLst>
            <pc:docMk/>
            <pc:sldMk cId="1678475751" sldId="336"/>
            <ac:spMk id="42" creationId="{0FB9A22C-91FD-CDB7-8687-7DF1BD712598}"/>
          </ac:spMkLst>
        </pc:spChg>
        <pc:cxnChg chg="mod">
          <ac:chgData name="Huart Johanne" userId="c1a294c5-8fc5-47e6-b6f0-0c796456abf2" providerId="ADAL" clId="{199F90EC-15E1-44AE-B85D-97D1E9D3312C}" dt="2025-11-03T12:47:26.282" v="1205" actId="1076"/>
          <ac:cxnSpMkLst>
            <pc:docMk/>
            <pc:sldMk cId="1678475751" sldId="336"/>
            <ac:cxnSpMk id="41" creationId="{93AA1898-99E0-0417-6127-2BB22E2C824A}"/>
          </ac:cxnSpMkLst>
        </pc:cxnChg>
      </pc:sldChg>
      <pc:sldChg chg="modSp mod">
        <pc:chgData name="Huart Johanne" userId="c1a294c5-8fc5-47e6-b6f0-0c796456abf2" providerId="ADAL" clId="{199F90EC-15E1-44AE-B85D-97D1E9D3312C}" dt="2025-11-03T12:45:23.072" v="1166" actId="1076"/>
        <pc:sldMkLst>
          <pc:docMk/>
          <pc:sldMk cId="613325459" sldId="337"/>
        </pc:sldMkLst>
        <pc:spChg chg="mod">
          <ac:chgData name="Huart Johanne" userId="c1a294c5-8fc5-47e6-b6f0-0c796456abf2" providerId="ADAL" clId="{199F90EC-15E1-44AE-B85D-97D1E9D3312C}" dt="2025-11-03T12:45:23.072" v="1166" actId="1076"/>
          <ac:spMkLst>
            <pc:docMk/>
            <pc:sldMk cId="613325459" sldId="337"/>
            <ac:spMk id="42" creationId="{8476DF23-FCF7-FED3-E8AF-9BCDB2AFA836}"/>
          </ac:spMkLst>
        </pc:spChg>
      </pc:sldChg>
      <pc:sldChg chg="modAnim">
        <pc:chgData name="Huart Johanne" userId="c1a294c5-8fc5-47e6-b6f0-0c796456abf2" providerId="ADAL" clId="{199F90EC-15E1-44AE-B85D-97D1E9D3312C}" dt="2025-11-03T12:00:43.165" v="910"/>
        <pc:sldMkLst>
          <pc:docMk/>
          <pc:sldMk cId="1242492365" sldId="339"/>
        </pc:sldMkLst>
      </pc:sldChg>
      <pc:sldChg chg="addSp delSp modSp mod">
        <pc:chgData name="Huart Johanne" userId="c1a294c5-8fc5-47e6-b6f0-0c796456abf2" providerId="ADAL" clId="{199F90EC-15E1-44AE-B85D-97D1E9D3312C}" dt="2025-11-03T12:48:54.342" v="1231"/>
        <pc:sldMkLst>
          <pc:docMk/>
          <pc:sldMk cId="1240775897" sldId="340"/>
        </pc:sldMkLst>
        <pc:spChg chg="del">
          <ac:chgData name="Huart Johanne" userId="c1a294c5-8fc5-47e6-b6f0-0c796456abf2" providerId="ADAL" clId="{199F90EC-15E1-44AE-B85D-97D1E9D3312C}" dt="2025-11-03T12:48:51.395" v="1229" actId="478"/>
          <ac:spMkLst>
            <pc:docMk/>
            <pc:sldMk cId="1240775897" sldId="340"/>
            <ac:spMk id="5" creationId="{FE9801B8-6D27-4419-E6D9-691A03726586}"/>
          </ac:spMkLst>
        </pc:spChg>
        <pc:spChg chg="add mod">
          <ac:chgData name="Huart Johanne" userId="c1a294c5-8fc5-47e6-b6f0-0c796456abf2" providerId="ADAL" clId="{199F90EC-15E1-44AE-B85D-97D1E9D3312C}" dt="2025-11-03T12:48:54.342" v="1231"/>
          <ac:spMkLst>
            <pc:docMk/>
            <pc:sldMk cId="1240775897" sldId="340"/>
            <ac:spMk id="15" creationId="{206D1500-1DB3-6C4C-1CFD-679923C020C6}"/>
          </ac:spMkLst>
        </pc:spChg>
        <pc:picChg chg="add del mod">
          <ac:chgData name="Huart Johanne" userId="c1a294c5-8fc5-47e6-b6f0-0c796456abf2" providerId="ADAL" clId="{199F90EC-15E1-44AE-B85D-97D1E9D3312C}" dt="2025-11-03T11:38:38.379" v="475" actId="21"/>
          <ac:picMkLst>
            <pc:docMk/>
            <pc:sldMk cId="1240775897" sldId="340"/>
            <ac:picMk id="8" creationId="{2F389C5B-3EFE-DCC3-F17F-4A76A199DB16}"/>
          </ac:picMkLst>
        </pc:picChg>
        <pc:picChg chg="add mod">
          <ac:chgData name="Huart Johanne" userId="c1a294c5-8fc5-47e6-b6f0-0c796456abf2" providerId="ADAL" clId="{199F90EC-15E1-44AE-B85D-97D1E9D3312C}" dt="2025-11-03T11:43:04.577" v="851"/>
          <ac:picMkLst>
            <pc:docMk/>
            <pc:sldMk cId="1240775897" sldId="340"/>
            <ac:picMk id="11" creationId="{F147F354-F444-4ECB-CE6B-99D12CB158AC}"/>
          </ac:picMkLst>
        </pc:picChg>
        <pc:cxnChg chg="add mod">
          <ac:chgData name="Huart Johanne" userId="c1a294c5-8fc5-47e6-b6f0-0c796456abf2" providerId="ADAL" clId="{199F90EC-15E1-44AE-B85D-97D1E9D3312C}" dt="2025-11-03T12:48:54.342" v="1231"/>
          <ac:cxnSpMkLst>
            <pc:docMk/>
            <pc:sldMk cId="1240775897" sldId="340"/>
            <ac:cxnSpMk id="13" creationId="{B942A997-02C4-8965-CA25-7045E3DD84B6}"/>
          </ac:cxnSpMkLst>
        </pc:cxnChg>
        <pc:cxnChg chg="del">
          <ac:chgData name="Huart Johanne" userId="c1a294c5-8fc5-47e6-b6f0-0c796456abf2" providerId="ADAL" clId="{199F90EC-15E1-44AE-B85D-97D1E9D3312C}" dt="2025-11-03T12:48:52.558" v="1230" actId="478"/>
          <ac:cxnSpMkLst>
            <pc:docMk/>
            <pc:sldMk cId="1240775897" sldId="340"/>
            <ac:cxnSpMk id="41" creationId="{59FA0C1E-5321-54F2-BCBF-69D1DB6EF0E3}"/>
          </ac:cxnSpMkLst>
        </pc:cxnChg>
      </pc:sldChg>
      <pc:sldChg chg="addSp delSp modSp mod">
        <pc:chgData name="Huart Johanne" userId="c1a294c5-8fc5-47e6-b6f0-0c796456abf2" providerId="ADAL" clId="{199F90EC-15E1-44AE-B85D-97D1E9D3312C}" dt="2025-11-03T12:48:23.635" v="1224"/>
        <pc:sldMkLst>
          <pc:docMk/>
          <pc:sldMk cId="1033279618" sldId="341"/>
        </pc:sldMkLst>
        <pc:spChg chg="del">
          <ac:chgData name="Huart Johanne" userId="c1a294c5-8fc5-47e6-b6f0-0c796456abf2" providerId="ADAL" clId="{199F90EC-15E1-44AE-B85D-97D1E9D3312C}" dt="2025-11-03T12:48:19.940" v="1222" actId="478"/>
          <ac:spMkLst>
            <pc:docMk/>
            <pc:sldMk cId="1033279618" sldId="341"/>
            <ac:spMk id="8" creationId="{0F960378-DDCD-0317-7099-146FC09EF286}"/>
          </ac:spMkLst>
        </pc:spChg>
        <pc:spChg chg="add mod">
          <ac:chgData name="Huart Johanne" userId="c1a294c5-8fc5-47e6-b6f0-0c796456abf2" providerId="ADAL" clId="{199F90EC-15E1-44AE-B85D-97D1E9D3312C}" dt="2025-11-03T12:48:23.635" v="1224"/>
          <ac:spMkLst>
            <pc:docMk/>
            <pc:sldMk cId="1033279618" sldId="341"/>
            <ac:spMk id="13" creationId="{E28B5E54-88EA-1DA0-77A6-7CC48BE8183D}"/>
          </ac:spMkLst>
        </pc:spChg>
        <pc:picChg chg="add mod">
          <ac:chgData name="Huart Johanne" userId="c1a294c5-8fc5-47e6-b6f0-0c796456abf2" providerId="ADAL" clId="{199F90EC-15E1-44AE-B85D-97D1E9D3312C}" dt="2025-11-03T11:43:00.875" v="850" actId="1076"/>
          <ac:picMkLst>
            <pc:docMk/>
            <pc:sldMk cId="1033279618" sldId="341"/>
            <ac:picMk id="9" creationId="{2F389C5B-3EFE-DCC3-F17F-4A76A199DB16}"/>
          </ac:picMkLst>
        </pc:picChg>
        <pc:cxnChg chg="add mod">
          <ac:chgData name="Huart Johanne" userId="c1a294c5-8fc5-47e6-b6f0-0c796456abf2" providerId="ADAL" clId="{199F90EC-15E1-44AE-B85D-97D1E9D3312C}" dt="2025-11-03T12:48:23.635" v="1224"/>
          <ac:cxnSpMkLst>
            <pc:docMk/>
            <pc:sldMk cId="1033279618" sldId="341"/>
            <ac:cxnSpMk id="11" creationId="{CE6D3438-783A-FFD3-5520-BD113AF8A01A}"/>
          </ac:cxnSpMkLst>
        </pc:cxnChg>
        <pc:cxnChg chg="del">
          <ac:chgData name="Huart Johanne" userId="c1a294c5-8fc5-47e6-b6f0-0c796456abf2" providerId="ADAL" clId="{199F90EC-15E1-44AE-B85D-97D1E9D3312C}" dt="2025-11-03T12:48:21.747" v="1223" actId="478"/>
          <ac:cxnSpMkLst>
            <pc:docMk/>
            <pc:sldMk cId="1033279618" sldId="341"/>
            <ac:cxnSpMk id="41" creationId="{76D8C017-649C-7FEC-848A-D34B31BB395E}"/>
          </ac:cxnSpMkLst>
        </pc:cxnChg>
      </pc:sldChg>
      <pc:sldChg chg="del">
        <pc:chgData name="Huart Johanne" userId="c1a294c5-8fc5-47e6-b6f0-0c796456abf2" providerId="ADAL" clId="{199F90EC-15E1-44AE-B85D-97D1E9D3312C}" dt="2025-11-03T11:35:35.190" v="456" actId="47"/>
        <pc:sldMkLst>
          <pc:docMk/>
          <pc:sldMk cId="2933233048" sldId="342"/>
        </pc:sldMkLst>
      </pc:sldChg>
      <pc:sldChg chg="modSp mod">
        <pc:chgData name="Huart Johanne" userId="c1a294c5-8fc5-47e6-b6f0-0c796456abf2" providerId="ADAL" clId="{199F90EC-15E1-44AE-B85D-97D1E9D3312C}" dt="2025-11-03T17:25:48.735" v="1640" actId="1076"/>
        <pc:sldMkLst>
          <pc:docMk/>
          <pc:sldMk cId="1679353890" sldId="343"/>
        </pc:sldMkLst>
        <pc:spChg chg="mod">
          <ac:chgData name="Huart Johanne" userId="c1a294c5-8fc5-47e6-b6f0-0c796456abf2" providerId="ADAL" clId="{199F90EC-15E1-44AE-B85D-97D1E9D3312C}" dt="2025-11-03T13:49:54.032" v="1547" actId="14100"/>
          <ac:spMkLst>
            <pc:docMk/>
            <pc:sldMk cId="1679353890" sldId="343"/>
            <ac:spMk id="3" creationId="{FE940910-66D9-8C57-EC03-7F13CD1A5F21}"/>
          </ac:spMkLst>
        </pc:spChg>
        <pc:spChg chg="mod">
          <ac:chgData name="Huart Johanne" userId="c1a294c5-8fc5-47e6-b6f0-0c796456abf2" providerId="ADAL" clId="{199F90EC-15E1-44AE-B85D-97D1E9D3312C}" dt="2025-11-03T13:50:25.092" v="1573" actId="20577"/>
          <ac:spMkLst>
            <pc:docMk/>
            <pc:sldMk cId="1679353890" sldId="343"/>
            <ac:spMk id="8" creationId="{32A4D385-FF0F-6298-F50A-B5AF5E53761C}"/>
          </ac:spMkLst>
        </pc:spChg>
        <pc:spChg chg="mod">
          <ac:chgData name="Huart Johanne" userId="c1a294c5-8fc5-47e6-b6f0-0c796456abf2" providerId="ADAL" clId="{199F90EC-15E1-44AE-B85D-97D1E9D3312C}" dt="2025-11-03T12:11:59.844" v="1008" actId="20577"/>
          <ac:spMkLst>
            <pc:docMk/>
            <pc:sldMk cId="1679353890" sldId="343"/>
            <ac:spMk id="11" creationId="{19F70E8A-E054-9BFC-02ED-44F70EDE4559}"/>
          </ac:spMkLst>
        </pc:spChg>
        <pc:spChg chg="mod">
          <ac:chgData name="Huart Johanne" userId="c1a294c5-8fc5-47e6-b6f0-0c796456abf2" providerId="ADAL" clId="{199F90EC-15E1-44AE-B85D-97D1E9D3312C}" dt="2025-11-03T13:47:17.077" v="1366" actId="1076"/>
          <ac:spMkLst>
            <pc:docMk/>
            <pc:sldMk cId="1679353890" sldId="343"/>
            <ac:spMk id="13" creationId="{C83AACAC-B8C9-58E4-0E66-049EF75B0C5D}"/>
          </ac:spMkLst>
        </pc:spChg>
        <pc:spChg chg="mod">
          <ac:chgData name="Huart Johanne" userId="c1a294c5-8fc5-47e6-b6f0-0c796456abf2" providerId="ADAL" clId="{199F90EC-15E1-44AE-B85D-97D1E9D3312C}" dt="2025-11-03T17:25:48.735" v="1640" actId="1076"/>
          <ac:spMkLst>
            <pc:docMk/>
            <pc:sldMk cId="1679353890" sldId="343"/>
            <ac:spMk id="14" creationId="{0D563B81-C6B1-63F5-B419-CF2E8E468C34}"/>
          </ac:spMkLst>
        </pc:spChg>
        <pc:spChg chg="mod">
          <ac:chgData name="Huart Johanne" userId="c1a294c5-8fc5-47e6-b6f0-0c796456abf2" providerId="ADAL" clId="{199F90EC-15E1-44AE-B85D-97D1E9D3312C}" dt="2025-11-03T13:50:59.698" v="1608" actId="1076"/>
          <ac:spMkLst>
            <pc:docMk/>
            <pc:sldMk cId="1679353890" sldId="343"/>
            <ac:spMk id="15" creationId="{E3AE4B20-D45E-91C8-E114-3F1017FFF1FF}"/>
          </ac:spMkLst>
        </pc:spChg>
        <pc:spChg chg="mod">
          <ac:chgData name="Huart Johanne" userId="c1a294c5-8fc5-47e6-b6f0-0c796456abf2" providerId="ADAL" clId="{199F90EC-15E1-44AE-B85D-97D1E9D3312C}" dt="2025-11-03T12:50:03.702" v="1345" actId="1076"/>
          <ac:spMkLst>
            <pc:docMk/>
            <pc:sldMk cId="1679353890" sldId="343"/>
            <ac:spMk id="20" creationId="{0D0039C4-1910-CD8C-2B42-D8741935F256}"/>
          </ac:spMkLst>
        </pc:spChg>
      </pc:sldChg>
      <pc:sldChg chg="modSp mod">
        <pc:chgData name="Huart Johanne" userId="c1a294c5-8fc5-47e6-b6f0-0c796456abf2" providerId="ADAL" clId="{199F90EC-15E1-44AE-B85D-97D1E9D3312C}" dt="2025-11-03T17:47:48.406" v="1719" actId="20577"/>
        <pc:sldMkLst>
          <pc:docMk/>
          <pc:sldMk cId="2434110290" sldId="344"/>
        </pc:sldMkLst>
        <pc:spChg chg="mod">
          <ac:chgData name="Huart Johanne" userId="c1a294c5-8fc5-47e6-b6f0-0c796456abf2" providerId="ADAL" clId="{199F90EC-15E1-44AE-B85D-97D1E9D3312C}" dt="2025-11-03T17:47:48.406" v="1719" actId="20577"/>
          <ac:spMkLst>
            <pc:docMk/>
            <pc:sldMk cId="2434110290" sldId="344"/>
            <ac:spMk id="24" creationId="{F8E8DCC9-8213-089D-E3A9-D32113CD23DC}"/>
          </ac:spMkLst>
        </pc:spChg>
      </pc:sldChg>
      <pc:sldChg chg="modSp mod">
        <pc:chgData name="Huart Johanne" userId="c1a294c5-8fc5-47e6-b6f0-0c796456abf2" providerId="ADAL" clId="{199F90EC-15E1-44AE-B85D-97D1E9D3312C}" dt="2025-11-03T17:25:26.020" v="1638" actId="20577"/>
        <pc:sldMkLst>
          <pc:docMk/>
          <pc:sldMk cId="2882015324" sldId="348"/>
        </pc:sldMkLst>
        <pc:spChg chg="mod">
          <ac:chgData name="Huart Johanne" userId="c1a294c5-8fc5-47e6-b6f0-0c796456abf2" providerId="ADAL" clId="{199F90EC-15E1-44AE-B85D-97D1E9D3312C}" dt="2025-11-03T17:25:26.020" v="1638" actId="20577"/>
          <ac:spMkLst>
            <pc:docMk/>
            <pc:sldMk cId="2882015324" sldId="348"/>
            <ac:spMk id="4" creationId="{B977CA3C-0FEF-2A51-CDC2-2D971E032E1D}"/>
          </ac:spMkLst>
        </pc:spChg>
        <pc:spChg chg="mod">
          <ac:chgData name="Huart Johanne" userId="c1a294c5-8fc5-47e6-b6f0-0c796456abf2" providerId="ADAL" clId="{199F90EC-15E1-44AE-B85D-97D1E9D3312C}" dt="2025-11-03T12:42:13.760" v="1093" actId="20577"/>
          <ac:spMkLst>
            <pc:docMk/>
            <pc:sldMk cId="2882015324" sldId="348"/>
            <ac:spMk id="11" creationId="{7A0C10CB-83BB-703D-D72B-D451735DA1EA}"/>
          </ac:spMkLst>
        </pc:spChg>
        <pc:spChg chg="mod">
          <ac:chgData name="Huart Johanne" userId="c1a294c5-8fc5-47e6-b6f0-0c796456abf2" providerId="ADAL" clId="{199F90EC-15E1-44AE-B85D-97D1E9D3312C}" dt="2025-11-03T13:48:59.110" v="1499" actId="20577"/>
          <ac:spMkLst>
            <pc:docMk/>
            <pc:sldMk cId="2882015324" sldId="348"/>
            <ac:spMk id="13" creationId="{B4A7B861-2170-1222-A153-46D15389165C}"/>
          </ac:spMkLst>
        </pc:spChg>
        <pc:spChg chg="mod">
          <ac:chgData name="Huart Johanne" userId="c1a294c5-8fc5-47e6-b6f0-0c796456abf2" providerId="ADAL" clId="{199F90EC-15E1-44AE-B85D-97D1E9D3312C}" dt="2025-11-03T12:43:31.932" v="1116" actId="14100"/>
          <ac:spMkLst>
            <pc:docMk/>
            <pc:sldMk cId="2882015324" sldId="348"/>
            <ac:spMk id="15" creationId="{47B67121-FD98-224A-43E0-98EE78BBEC5A}"/>
          </ac:spMkLst>
        </pc:spChg>
      </pc:sldChg>
      <pc:sldChg chg="modSp add mod">
        <pc:chgData name="Huart Johanne" userId="c1a294c5-8fc5-47e6-b6f0-0c796456abf2" providerId="ADAL" clId="{199F90EC-15E1-44AE-B85D-97D1E9D3312C}" dt="2025-11-04T06:11:02.362" v="1854" actId="20577"/>
        <pc:sldMkLst>
          <pc:docMk/>
          <pc:sldMk cId="3832841449" sldId="353"/>
        </pc:sldMkLst>
        <pc:spChg chg="mod">
          <ac:chgData name="Huart Johanne" userId="c1a294c5-8fc5-47e6-b6f0-0c796456abf2" providerId="ADAL" clId="{199F90EC-15E1-44AE-B85D-97D1E9D3312C}" dt="2025-11-04T06:11:02.362" v="1854" actId="20577"/>
          <ac:spMkLst>
            <pc:docMk/>
            <pc:sldMk cId="3832841449" sldId="353"/>
            <ac:spMk id="8" creationId="{709BC014-69D3-ED27-6A3D-FD5A3B69839B}"/>
          </ac:spMkLst>
        </pc:spChg>
        <pc:spChg chg="mod">
          <ac:chgData name="Huart Johanne" userId="c1a294c5-8fc5-47e6-b6f0-0c796456abf2" providerId="ADAL" clId="{199F90EC-15E1-44AE-B85D-97D1E9D3312C}" dt="2025-11-03T11:41:24.880" v="696" actId="5793"/>
          <ac:spMkLst>
            <pc:docMk/>
            <pc:sldMk cId="3832841449" sldId="353"/>
            <ac:spMk id="11" creationId="{4185766B-D8C7-4BF1-66A7-C833ED3BC9EA}"/>
          </ac:spMkLst>
        </pc:spChg>
        <pc:spChg chg="mod">
          <ac:chgData name="Huart Johanne" userId="c1a294c5-8fc5-47e6-b6f0-0c796456abf2" providerId="ADAL" clId="{199F90EC-15E1-44AE-B85D-97D1E9D3312C}" dt="2025-11-03T13:49:26.200" v="1500" actId="5793"/>
          <ac:spMkLst>
            <pc:docMk/>
            <pc:sldMk cId="3832841449" sldId="353"/>
            <ac:spMk id="13" creationId="{A271835C-412A-0E82-C6F6-6CA7FA6BB498}"/>
          </ac:spMkLst>
        </pc:spChg>
        <pc:spChg chg="mod">
          <ac:chgData name="Huart Johanne" userId="c1a294c5-8fc5-47e6-b6f0-0c796456abf2" providerId="ADAL" clId="{199F90EC-15E1-44AE-B85D-97D1E9D3312C}" dt="2025-11-03T17:25:07.666" v="1634" actId="404"/>
          <ac:spMkLst>
            <pc:docMk/>
            <pc:sldMk cId="3832841449" sldId="353"/>
            <ac:spMk id="14" creationId="{FA3955DE-7198-36C1-39DD-4B62E2F5B6FA}"/>
          </ac:spMkLst>
        </pc:spChg>
        <pc:spChg chg="mod">
          <ac:chgData name="Huart Johanne" userId="c1a294c5-8fc5-47e6-b6f0-0c796456abf2" providerId="ADAL" clId="{199F90EC-15E1-44AE-B85D-97D1E9D3312C}" dt="2025-11-03T11:42:44.784" v="849" actId="1036"/>
          <ac:spMkLst>
            <pc:docMk/>
            <pc:sldMk cId="3832841449" sldId="353"/>
            <ac:spMk id="15" creationId="{26746164-0F54-1E8C-FFA2-505F816973EB}"/>
          </ac:spMkLst>
        </pc:spChg>
        <pc:spChg chg="mod">
          <ac:chgData name="Huart Johanne" userId="c1a294c5-8fc5-47e6-b6f0-0c796456abf2" providerId="ADAL" clId="{199F90EC-15E1-44AE-B85D-97D1E9D3312C}" dt="2025-11-03T12:48:30.457" v="1226" actId="1076"/>
          <ac:spMkLst>
            <pc:docMk/>
            <pc:sldMk cId="3832841449" sldId="353"/>
            <ac:spMk id="20" creationId="{43873950-A49D-2532-156B-ED187AF28E77}"/>
          </ac:spMkLst>
        </pc:spChg>
      </pc:sldChg>
      <pc:sldChg chg="add">
        <pc:chgData name="Huart Johanne" userId="c1a294c5-8fc5-47e6-b6f0-0c796456abf2" providerId="ADAL" clId="{199F90EC-15E1-44AE-B85D-97D1E9D3312C}" dt="2025-11-04T05:05:04.342" v="1794" actId="2890"/>
        <pc:sldMkLst>
          <pc:docMk/>
          <pc:sldMk cId="899742043" sldId="35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8.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8.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100AEC-EFE0-4A52-962A-7016241741C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70847B2-097C-41FE-9759-367CB4EAFED8}">
      <dgm:prSet custT="1"/>
      <dgm:spPr/>
      <dgm:t>
        <a:bodyPr/>
        <a:lstStyle/>
        <a:p>
          <a:pPr>
            <a:lnSpc>
              <a:spcPct val="100000"/>
            </a:lnSpc>
          </a:pPr>
          <a:r>
            <a:rPr lang="en-US" sz="1600" dirty="0"/>
            <a:t>Valeur du diplôme de </a:t>
          </a:r>
          <a:r>
            <a:rPr lang="en-US" sz="1600" dirty="0" err="1"/>
            <a:t>l’ES</a:t>
          </a:r>
          <a:r>
            <a:rPr lang="en-US" sz="1600" dirty="0"/>
            <a:t> ++ </a:t>
          </a:r>
        </a:p>
        <a:p>
          <a:pPr>
            <a:lnSpc>
              <a:spcPct val="100000"/>
            </a:lnSpc>
          </a:pPr>
          <a:endParaRPr lang="en-US" sz="1400" dirty="0"/>
        </a:p>
      </dgm:t>
    </dgm:pt>
    <dgm:pt modelId="{B1193C04-93CE-46D9-AEB9-A2BB42148334}" type="parTrans" cxnId="{B8F73656-ED96-4D72-8624-5411E2EEFE7A}">
      <dgm:prSet/>
      <dgm:spPr/>
      <dgm:t>
        <a:bodyPr/>
        <a:lstStyle/>
        <a:p>
          <a:endParaRPr lang="en-US"/>
        </a:p>
      </dgm:t>
    </dgm:pt>
    <dgm:pt modelId="{CF324D39-EF81-4155-87B4-F5522DBFA1A4}" type="sibTrans" cxnId="{B8F73656-ED96-4D72-8624-5411E2EEFE7A}">
      <dgm:prSet/>
      <dgm:spPr/>
      <dgm:t>
        <a:bodyPr/>
        <a:lstStyle/>
        <a:p>
          <a:endParaRPr lang="en-US"/>
        </a:p>
      </dgm:t>
    </dgm:pt>
    <dgm:pt modelId="{11B9B620-A06C-4E47-A8CF-8389FD6E9CBF}">
      <dgm:prSet custT="1"/>
      <dgm:spPr/>
      <dgm:t>
        <a:bodyPr/>
        <a:lstStyle/>
        <a:p>
          <a:pPr>
            <a:lnSpc>
              <a:spcPct val="100000"/>
            </a:lnSpc>
          </a:pPr>
          <a:r>
            <a:rPr lang="fr-BE" sz="1600" dirty="0"/>
            <a:t>ES « portes ouvertes » (sans condition, $)</a:t>
          </a:r>
        </a:p>
      </dgm:t>
    </dgm:pt>
    <dgm:pt modelId="{6C5A294C-F5B4-4AC4-A551-58ABFB998FB5}" type="parTrans" cxnId="{2F9ABFF7-34F9-4CB0-B8B6-53535CFB4EAA}">
      <dgm:prSet/>
      <dgm:spPr/>
      <dgm:t>
        <a:bodyPr/>
        <a:lstStyle/>
        <a:p>
          <a:endParaRPr lang="en-US"/>
        </a:p>
      </dgm:t>
    </dgm:pt>
    <dgm:pt modelId="{FC7781DC-92C4-47E8-8E06-59BEE7B3B962}" type="sibTrans" cxnId="{2F9ABFF7-34F9-4CB0-B8B6-53535CFB4EAA}">
      <dgm:prSet/>
      <dgm:spPr/>
      <dgm:t>
        <a:bodyPr/>
        <a:lstStyle/>
        <a:p>
          <a:endParaRPr lang="en-US"/>
        </a:p>
      </dgm:t>
    </dgm:pt>
    <dgm:pt modelId="{45CF28C8-5544-42A3-AAB9-4B15C88B0DF4}">
      <dgm:prSet custT="1"/>
      <dgm:spPr/>
      <dgm:t>
        <a:bodyPr/>
        <a:lstStyle/>
        <a:p>
          <a:pPr>
            <a:lnSpc>
              <a:spcPct val="100000"/>
            </a:lnSpc>
          </a:pPr>
          <a:r>
            <a:rPr lang="fr-BE" sz="1600" dirty="0"/>
            <a:t>75% des étudiants en E.S. </a:t>
          </a:r>
        </a:p>
        <a:p>
          <a:pPr>
            <a:lnSpc>
              <a:spcPct val="100000"/>
            </a:lnSpc>
          </a:pPr>
          <a:r>
            <a:rPr lang="fr-BE" sz="1200" dirty="0">
              <a:solidFill>
                <a:schemeClr val="tx1"/>
              </a:solidFill>
            </a:rPr>
            <a:t>(ARES., 2013)</a:t>
          </a:r>
          <a:endParaRPr lang="en-US" sz="1400" dirty="0"/>
        </a:p>
      </dgm:t>
    </dgm:pt>
    <dgm:pt modelId="{FF88381D-97E8-46D2-A499-F9E24B391243}" type="parTrans" cxnId="{5F731A0D-82D3-4DB1-89A5-A4228F2FD484}">
      <dgm:prSet/>
      <dgm:spPr/>
      <dgm:t>
        <a:bodyPr/>
        <a:lstStyle/>
        <a:p>
          <a:endParaRPr lang="en-US"/>
        </a:p>
      </dgm:t>
    </dgm:pt>
    <dgm:pt modelId="{970CDEBE-2B00-46A7-98BD-207B3A39C550}" type="sibTrans" cxnId="{5F731A0D-82D3-4DB1-89A5-A4228F2FD484}">
      <dgm:prSet/>
      <dgm:spPr/>
      <dgm:t>
        <a:bodyPr/>
        <a:lstStyle/>
        <a:p>
          <a:endParaRPr lang="en-US"/>
        </a:p>
      </dgm:t>
    </dgm:pt>
    <dgm:pt modelId="{C7DB2CF1-60C4-4141-935C-887F716B47E4}">
      <dgm:prSet custT="1"/>
      <dgm:spPr/>
      <dgm:t>
        <a:bodyPr/>
        <a:lstStyle/>
        <a:p>
          <a:pPr>
            <a:lnSpc>
              <a:spcPct val="100000"/>
            </a:lnSpc>
          </a:pPr>
          <a:r>
            <a:rPr lang="fr-BE" sz="1600" dirty="0"/>
            <a:t>Une multitude de difficultés</a:t>
          </a:r>
          <a:endParaRPr lang="en-US" sz="1400" dirty="0"/>
        </a:p>
      </dgm:t>
    </dgm:pt>
    <dgm:pt modelId="{384F842B-6939-4746-AD5C-2F5E9BB5BB2C}" type="parTrans" cxnId="{57704C3D-66F3-4758-AD22-F690121B6A0F}">
      <dgm:prSet/>
      <dgm:spPr/>
      <dgm:t>
        <a:bodyPr/>
        <a:lstStyle/>
        <a:p>
          <a:endParaRPr lang="fr-BE"/>
        </a:p>
      </dgm:t>
    </dgm:pt>
    <dgm:pt modelId="{33DD4F47-2A25-4B65-B99C-7C176D8CE772}" type="sibTrans" cxnId="{57704C3D-66F3-4758-AD22-F690121B6A0F}">
      <dgm:prSet/>
      <dgm:spPr/>
      <dgm:t>
        <a:bodyPr/>
        <a:lstStyle/>
        <a:p>
          <a:endParaRPr lang="fr-BE"/>
        </a:p>
      </dgm:t>
    </dgm:pt>
    <dgm:pt modelId="{CE155FC8-8366-4E5F-AEB4-EC2AF1B9467F}" type="pres">
      <dgm:prSet presAssocID="{1D100AEC-EFE0-4A52-962A-7016241741C9}" presName="root" presStyleCnt="0">
        <dgm:presLayoutVars>
          <dgm:dir/>
          <dgm:resizeHandles val="exact"/>
        </dgm:presLayoutVars>
      </dgm:prSet>
      <dgm:spPr/>
    </dgm:pt>
    <dgm:pt modelId="{45C61DC9-1F90-4656-B44C-967972E55BEA}" type="pres">
      <dgm:prSet presAssocID="{470847B2-097C-41FE-9759-367CB4EAFED8}" presName="compNode" presStyleCnt="0"/>
      <dgm:spPr/>
    </dgm:pt>
    <dgm:pt modelId="{0E82809B-35E7-4A1F-880D-38B0C01D6CC3}" type="pres">
      <dgm:prSet presAssocID="{470847B2-097C-41FE-9759-367CB4EAFED8}"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oque d'étudiant contour"/>
        </a:ext>
      </dgm:extLst>
    </dgm:pt>
    <dgm:pt modelId="{998CA73A-481A-4D16-9727-31E536558B68}" type="pres">
      <dgm:prSet presAssocID="{470847B2-097C-41FE-9759-367CB4EAFED8}" presName="spaceRect" presStyleCnt="0"/>
      <dgm:spPr/>
    </dgm:pt>
    <dgm:pt modelId="{2EEAA8F3-4F69-4B06-8572-3BE691B86CB6}" type="pres">
      <dgm:prSet presAssocID="{470847B2-097C-41FE-9759-367CB4EAFED8}" presName="textRect" presStyleLbl="revTx" presStyleIdx="0" presStyleCnt="4">
        <dgm:presLayoutVars>
          <dgm:chMax val="1"/>
          <dgm:chPref val="1"/>
        </dgm:presLayoutVars>
      </dgm:prSet>
      <dgm:spPr/>
    </dgm:pt>
    <dgm:pt modelId="{CA8BC5E8-6B8C-474D-B0AA-33EEC140245C}" type="pres">
      <dgm:prSet presAssocID="{CF324D39-EF81-4155-87B4-F5522DBFA1A4}" presName="sibTrans" presStyleCnt="0"/>
      <dgm:spPr/>
    </dgm:pt>
    <dgm:pt modelId="{5103A369-DA56-4A69-AEE6-92E16D8C36F3}" type="pres">
      <dgm:prSet presAssocID="{11B9B620-A06C-4E47-A8CF-8389FD6E9CBF}" presName="compNode" presStyleCnt="0"/>
      <dgm:spPr/>
    </dgm:pt>
    <dgm:pt modelId="{C5CE39CC-DC60-4C06-9869-928A934D00B2}" type="pres">
      <dgm:prSet presAssocID="{11B9B620-A06C-4E47-A8CF-8389FD6E9CB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École contour"/>
        </a:ext>
      </dgm:extLst>
    </dgm:pt>
    <dgm:pt modelId="{2D446238-5333-4E96-ACE3-C1BEA1D7D95A}" type="pres">
      <dgm:prSet presAssocID="{11B9B620-A06C-4E47-A8CF-8389FD6E9CBF}" presName="spaceRect" presStyleCnt="0"/>
      <dgm:spPr/>
    </dgm:pt>
    <dgm:pt modelId="{3A6E0EB7-6E97-4122-B4E3-CCBAB4C08FDA}" type="pres">
      <dgm:prSet presAssocID="{11B9B620-A06C-4E47-A8CF-8389FD6E9CBF}" presName="textRect" presStyleLbl="revTx" presStyleIdx="1" presStyleCnt="4" custScaleX="89616">
        <dgm:presLayoutVars>
          <dgm:chMax val="1"/>
          <dgm:chPref val="1"/>
        </dgm:presLayoutVars>
      </dgm:prSet>
      <dgm:spPr/>
    </dgm:pt>
    <dgm:pt modelId="{7196A949-0A9E-4355-B028-C940A4920A99}" type="pres">
      <dgm:prSet presAssocID="{FC7781DC-92C4-47E8-8E06-59BEE7B3B962}" presName="sibTrans" presStyleCnt="0"/>
      <dgm:spPr/>
    </dgm:pt>
    <dgm:pt modelId="{3DBDB9CE-AAFC-49A2-A3A7-FBF715AEC552}" type="pres">
      <dgm:prSet presAssocID="{45CF28C8-5544-42A3-AAB9-4B15C88B0DF4}" presName="compNode" presStyleCnt="0"/>
      <dgm:spPr/>
    </dgm:pt>
    <dgm:pt modelId="{25096831-9E4F-43D5-9824-8D3029F07213}" type="pres">
      <dgm:prSet presAssocID="{45CF28C8-5544-42A3-AAB9-4B15C88B0DF4}" presName="iconRect" presStyleLbl="node1" presStyleIdx="2" presStyleCnt="4" custScaleX="111677" custScaleY="11154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asse contour"/>
        </a:ext>
      </dgm:extLst>
    </dgm:pt>
    <dgm:pt modelId="{42363584-B505-49E2-B5FB-D687A8EB59C9}" type="pres">
      <dgm:prSet presAssocID="{45CF28C8-5544-42A3-AAB9-4B15C88B0DF4}" presName="spaceRect" presStyleCnt="0"/>
      <dgm:spPr/>
    </dgm:pt>
    <dgm:pt modelId="{03B7659E-1B3E-4A4C-87CA-0470CABD3F73}" type="pres">
      <dgm:prSet presAssocID="{45CF28C8-5544-42A3-AAB9-4B15C88B0DF4}" presName="textRect" presStyleLbl="revTx" presStyleIdx="2" presStyleCnt="4" custScaleX="104186" custLinFactNeighborX="1600" custLinFactNeighborY="-12257">
        <dgm:presLayoutVars>
          <dgm:chMax val="1"/>
          <dgm:chPref val="1"/>
        </dgm:presLayoutVars>
      </dgm:prSet>
      <dgm:spPr/>
    </dgm:pt>
    <dgm:pt modelId="{1E32904B-6470-4F50-B99B-0C9919CC35E5}" type="pres">
      <dgm:prSet presAssocID="{970CDEBE-2B00-46A7-98BD-207B3A39C550}" presName="sibTrans" presStyleCnt="0"/>
      <dgm:spPr/>
    </dgm:pt>
    <dgm:pt modelId="{ABA18C49-3339-437D-A5ED-75609DC401BC}" type="pres">
      <dgm:prSet presAssocID="{C7DB2CF1-60C4-4141-935C-887F716B47E4}" presName="compNode" presStyleCnt="0"/>
      <dgm:spPr/>
    </dgm:pt>
    <dgm:pt modelId="{86F5D1EB-77A3-4755-BE49-F4D93978F965}" type="pres">
      <dgm:prSet presAssocID="{C7DB2CF1-60C4-4141-935C-887F716B47E4}"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Iceberg contour"/>
        </a:ext>
      </dgm:extLst>
    </dgm:pt>
    <dgm:pt modelId="{866586B5-2F19-4A61-A982-1B0CD288655B}" type="pres">
      <dgm:prSet presAssocID="{C7DB2CF1-60C4-4141-935C-887F716B47E4}" presName="spaceRect" presStyleCnt="0"/>
      <dgm:spPr/>
    </dgm:pt>
    <dgm:pt modelId="{66290C39-254D-45FD-9C12-98829C5AEA1C}" type="pres">
      <dgm:prSet presAssocID="{C7DB2CF1-60C4-4141-935C-887F716B47E4}" presName="textRect" presStyleLbl="revTx" presStyleIdx="3" presStyleCnt="4" custScaleX="94524" custLinFactNeighborX="746" custLinFactNeighborY="-10885">
        <dgm:presLayoutVars>
          <dgm:chMax val="1"/>
          <dgm:chPref val="1"/>
        </dgm:presLayoutVars>
      </dgm:prSet>
      <dgm:spPr/>
    </dgm:pt>
  </dgm:ptLst>
  <dgm:cxnLst>
    <dgm:cxn modelId="{5F731A0D-82D3-4DB1-89A5-A4228F2FD484}" srcId="{1D100AEC-EFE0-4A52-962A-7016241741C9}" destId="{45CF28C8-5544-42A3-AAB9-4B15C88B0DF4}" srcOrd="2" destOrd="0" parTransId="{FF88381D-97E8-46D2-A499-F9E24B391243}" sibTransId="{970CDEBE-2B00-46A7-98BD-207B3A39C550}"/>
    <dgm:cxn modelId="{57704C3D-66F3-4758-AD22-F690121B6A0F}" srcId="{1D100AEC-EFE0-4A52-962A-7016241741C9}" destId="{C7DB2CF1-60C4-4141-935C-887F716B47E4}" srcOrd="3" destOrd="0" parTransId="{384F842B-6939-4746-AD5C-2F5E9BB5BB2C}" sibTransId="{33DD4F47-2A25-4B65-B99C-7C176D8CE772}"/>
    <dgm:cxn modelId="{3B91D763-AA75-4B74-97E2-4CBBDAA97426}" type="presOf" srcId="{1D100AEC-EFE0-4A52-962A-7016241741C9}" destId="{CE155FC8-8366-4E5F-AEB4-EC2AF1B9467F}" srcOrd="0" destOrd="0" presId="urn:microsoft.com/office/officeart/2018/2/layout/IconLabelList"/>
    <dgm:cxn modelId="{B8F73656-ED96-4D72-8624-5411E2EEFE7A}" srcId="{1D100AEC-EFE0-4A52-962A-7016241741C9}" destId="{470847B2-097C-41FE-9759-367CB4EAFED8}" srcOrd="0" destOrd="0" parTransId="{B1193C04-93CE-46D9-AEB9-A2BB42148334}" sibTransId="{CF324D39-EF81-4155-87B4-F5522DBFA1A4}"/>
    <dgm:cxn modelId="{08697A96-BCA3-4E29-ABB8-1BC3EE25AEB9}" type="presOf" srcId="{470847B2-097C-41FE-9759-367CB4EAFED8}" destId="{2EEAA8F3-4F69-4B06-8572-3BE691B86CB6}" srcOrd="0" destOrd="0" presId="urn:microsoft.com/office/officeart/2018/2/layout/IconLabelList"/>
    <dgm:cxn modelId="{292F3998-6DD5-4EE8-86A7-D1198E892904}" type="presOf" srcId="{11B9B620-A06C-4E47-A8CF-8389FD6E9CBF}" destId="{3A6E0EB7-6E97-4122-B4E3-CCBAB4C08FDA}" srcOrd="0" destOrd="0" presId="urn:microsoft.com/office/officeart/2018/2/layout/IconLabelList"/>
    <dgm:cxn modelId="{5E073DB2-7712-452F-BE37-5F5FEF671561}" type="presOf" srcId="{45CF28C8-5544-42A3-AAB9-4B15C88B0DF4}" destId="{03B7659E-1B3E-4A4C-87CA-0470CABD3F73}" srcOrd="0" destOrd="0" presId="urn:microsoft.com/office/officeart/2018/2/layout/IconLabelList"/>
    <dgm:cxn modelId="{E57D62D4-4C0C-4FCA-A9D8-10BA909D3323}" type="presOf" srcId="{C7DB2CF1-60C4-4141-935C-887F716B47E4}" destId="{66290C39-254D-45FD-9C12-98829C5AEA1C}" srcOrd="0" destOrd="0" presId="urn:microsoft.com/office/officeart/2018/2/layout/IconLabelList"/>
    <dgm:cxn modelId="{2F9ABFF7-34F9-4CB0-B8B6-53535CFB4EAA}" srcId="{1D100AEC-EFE0-4A52-962A-7016241741C9}" destId="{11B9B620-A06C-4E47-A8CF-8389FD6E9CBF}" srcOrd="1" destOrd="0" parTransId="{6C5A294C-F5B4-4AC4-A551-58ABFB998FB5}" sibTransId="{FC7781DC-92C4-47E8-8E06-59BEE7B3B962}"/>
    <dgm:cxn modelId="{4F0D2CC5-446C-49CC-B90B-3404DEC204E6}" type="presParOf" srcId="{CE155FC8-8366-4E5F-AEB4-EC2AF1B9467F}" destId="{45C61DC9-1F90-4656-B44C-967972E55BEA}" srcOrd="0" destOrd="0" presId="urn:microsoft.com/office/officeart/2018/2/layout/IconLabelList"/>
    <dgm:cxn modelId="{240276AF-992F-421C-BC44-125E5F7B3566}" type="presParOf" srcId="{45C61DC9-1F90-4656-B44C-967972E55BEA}" destId="{0E82809B-35E7-4A1F-880D-38B0C01D6CC3}" srcOrd="0" destOrd="0" presId="urn:microsoft.com/office/officeart/2018/2/layout/IconLabelList"/>
    <dgm:cxn modelId="{846A3FD2-96F4-40ED-B4B6-0A6C95FD7107}" type="presParOf" srcId="{45C61DC9-1F90-4656-B44C-967972E55BEA}" destId="{998CA73A-481A-4D16-9727-31E536558B68}" srcOrd="1" destOrd="0" presId="urn:microsoft.com/office/officeart/2018/2/layout/IconLabelList"/>
    <dgm:cxn modelId="{477DD57A-59A0-4DF0-ABCD-505297CB1188}" type="presParOf" srcId="{45C61DC9-1F90-4656-B44C-967972E55BEA}" destId="{2EEAA8F3-4F69-4B06-8572-3BE691B86CB6}" srcOrd="2" destOrd="0" presId="urn:microsoft.com/office/officeart/2018/2/layout/IconLabelList"/>
    <dgm:cxn modelId="{3FBD4727-9108-4039-8037-F2AE7C811D6D}" type="presParOf" srcId="{CE155FC8-8366-4E5F-AEB4-EC2AF1B9467F}" destId="{CA8BC5E8-6B8C-474D-B0AA-33EEC140245C}" srcOrd="1" destOrd="0" presId="urn:microsoft.com/office/officeart/2018/2/layout/IconLabelList"/>
    <dgm:cxn modelId="{89C3059D-9498-48D7-AACF-3C4782B571EE}" type="presParOf" srcId="{CE155FC8-8366-4E5F-AEB4-EC2AF1B9467F}" destId="{5103A369-DA56-4A69-AEE6-92E16D8C36F3}" srcOrd="2" destOrd="0" presId="urn:microsoft.com/office/officeart/2018/2/layout/IconLabelList"/>
    <dgm:cxn modelId="{79556671-AD33-480B-89C7-BB292CB40E44}" type="presParOf" srcId="{5103A369-DA56-4A69-AEE6-92E16D8C36F3}" destId="{C5CE39CC-DC60-4C06-9869-928A934D00B2}" srcOrd="0" destOrd="0" presId="urn:microsoft.com/office/officeart/2018/2/layout/IconLabelList"/>
    <dgm:cxn modelId="{BFA14707-AC1C-4398-B6A7-799ABF8BB6E2}" type="presParOf" srcId="{5103A369-DA56-4A69-AEE6-92E16D8C36F3}" destId="{2D446238-5333-4E96-ACE3-C1BEA1D7D95A}" srcOrd="1" destOrd="0" presId="urn:microsoft.com/office/officeart/2018/2/layout/IconLabelList"/>
    <dgm:cxn modelId="{EA40A237-7728-4149-A069-87549ECFDCAE}" type="presParOf" srcId="{5103A369-DA56-4A69-AEE6-92E16D8C36F3}" destId="{3A6E0EB7-6E97-4122-B4E3-CCBAB4C08FDA}" srcOrd="2" destOrd="0" presId="urn:microsoft.com/office/officeart/2018/2/layout/IconLabelList"/>
    <dgm:cxn modelId="{946C4482-1AC5-4511-9F9C-FFD4B283DDDC}" type="presParOf" srcId="{CE155FC8-8366-4E5F-AEB4-EC2AF1B9467F}" destId="{7196A949-0A9E-4355-B028-C940A4920A99}" srcOrd="3" destOrd="0" presId="urn:microsoft.com/office/officeart/2018/2/layout/IconLabelList"/>
    <dgm:cxn modelId="{DA3C5D15-D26F-48C9-AFD5-582924BCDB5E}" type="presParOf" srcId="{CE155FC8-8366-4E5F-AEB4-EC2AF1B9467F}" destId="{3DBDB9CE-AAFC-49A2-A3A7-FBF715AEC552}" srcOrd="4" destOrd="0" presId="urn:microsoft.com/office/officeart/2018/2/layout/IconLabelList"/>
    <dgm:cxn modelId="{2FA32C86-6A95-4ACA-95F7-3BF012A150A2}" type="presParOf" srcId="{3DBDB9CE-AAFC-49A2-A3A7-FBF715AEC552}" destId="{25096831-9E4F-43D5-9824-8D3029F07213}" srcOrd="0" destOrd="0" presId="urn:microsoft.com/office/officeart/2018/2/layout/IconLabelList"/>
    <dgm:cxn modelId="{26377959-2FB1-48BC-80E9-FC4EC86EE041}" type="presParOf" srcId="{3DBDB9CE-AAFC-49A2-A3A7-FBF715AEC552}" destId="{42363584-B505-49E2-B5FB-D687A8EB59C9}" srcOrd="1" destOrd="0" presId="urn:microsoft.com/office/officeart/2018/2/layout/IconLabelList"/>
    <dgm:cxn modelId="{5ED9AA41-29AC-4A6D-B9EB-11486F32E496}" type="presParOf" srcId="{3DBDB9CE-AAFC-49A2-A3A7-FBF715AEC552}" destId="{03B7659E-1B3E-4A4C-87CA-0470CABD3F73}" srcOrd="2" destOrd="0" presId="urn:microsoft.com/office/officeart/2018/2/layout/IconLabelList"/>
    <dgm:cxn modelId="{0FEB9894-F3B2-4267-AE7A-4AC72D2B049B}" type="presParOf" srcId="{CE155FC8-8366-4E5F-AEB4-EC2AF1B9467F}" destId="{1E32904B-6470-4F50-B99B-0C9919CC35E5}" srcOrd="5" destOrd="0" presId="urn:microsoft.com/office/officeart/2018/2/layout/IconLabelList"/>
    <dgm:cxn modelId="{829EE40C-5457-4485-8958-CB1D7C094BB0}" type="presParOf" srcId="{CE155FC8-8366-4E5F-AEB4-EC2AF1B9467F}" destId="{ABA18C49-3339-437D-A5ED-75609DC401BC}" srcOrd="6" destOrd="0" presId="urn:microsoft.com/office/officeart/2018/2/layout/IconLabelList"/>
    <dgm:cxn modelId="{D8537EAC-677B-4194-84D0-1534FF751B92}" type="presParOf" srcId="{ABA18C49-3339-437D-A5ED-75609DC401BC}" destId="{86F5D1EB-77A3-4755-BE49-F4D93978F965}" srcOrd="0" destOrd="0" presId="urn:microsoft.com/office/officeart/2018/2/layout/IconLabelList"/>
    <dgm:cxn modelId="{C083D031-AC45-4C50-B445-3AC51ACA2773}" type="presParOf" srcId="{ABA18C49-3339-437D-A5ED-75609DC401BC}" destId="{866586B5-2F19-4A61-A982-1B0CD288655B}" srcOrd="1" destOrd="0" presId="urn:microsoft.com/office/officeart/2018/2/layout/IconLabelList"/>
    <dgm:cxn modelId="{BF28D02A-08F4-4AAF-8AA0-61B577376E9C}" type="presParOf" srcId="{ABA18C49-3339-437D-A5ED-75609DC401BC}" destId="{66290C39-254D-45FD-9C12-98829C5AEA1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100AEC-EFE0-4A52-962A-7016241741C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155FC8-8366-4E5F-AEB4-EC2AF1B9467F}" type="pres">
      <dgm:prSet presAssocID="{1D100AEC-EFE0-4A52-962A-7016241741C9}" presName="root" presStyleCnt="0">
        <dgm:presLayoutVars>
          <dgm:dir/>
          <dgm:resizeHandles val="exact"/>
        </dgm:presLayoutVars>
      </dgm:prSet>
      <dgm:spPr/>
    </dgm:pt>
  </dgm:ptLst>
  <dgm:cxnLst>
    <dgm:cxn modelId="{3B91D763-AA75-4B74-97E2-4CBBDAA97426}" type="presOf" srcId="{1D100AEC-EFE0-4A52-962A-7016241741C9}" destId="{CE155FC8-8366-4E5F-AEB4-EC2AF1B9467F}" srcOrd="0"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100AEC-EFE0-4A52-962A-7016241741C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155FC8-8366-4E5F-AEB4-EC2AF1B9467F}" type="pres">
      <dgm:prSet presAssocID="{1D100AEC-EFE0-4A52-962A-7016241741C9}" presName="root" presStyleCnt="0">
        <dgm:presLayoutVars>
          <dgm:dir/>
          <dgm:resizeHandles val="exact"/>
        </dgm:presLayoutVars>
      </dgm:prSet>
      <dgm:spPr/>
    </dgm:pt>
  </dgm:ptLst>
  <dgm:cxnLst>
    <dgm:cxn modelId="{3B91D763-AA75-4B74-97E2-4CBBDAA97426}" type="presOf" srcId="{1D100AEC-EFE0-4A52-962A-7016241741C9}" destId="{CE155FC8-8366-4E5F-AEB4-EC2AF1B9467F}" srcOrd="0"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100AEC-EFE0-4A52-962A-7016241741C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70847B2-097C-41FE-9759-367CB4EAFED8}">
      <dgm:prSet custT="1"/>
      <dgm:spPr/>
      <dgm:t>
        <a:bodyPr/>
        <a:lstStyle/>
        <a:p>
          <a:pPr>
            <a:lnSpc>
              <a:spcPct val="100000"/>
            </a:lnSpc>
          </a:pPr>
          <a:r>
            <a:rPr lang="fr-BE" sz="1600" dirty="0"/>
            <a:t>Degrés de préparation ≠</a:t>
          </a:r>
          <a:endParaRPr lang="en-US" sz="1600" dirty="0"/>
        </a:p>
      </dgm:t>
    </dgm:pt>
    <dgm:pt modelId="{B1193C04-93CE-46D9-AEB9-A2BB42148334}" type="parTrans" cxnId="{B8F73656-ED96-4D72-8624-5411E2EEFE7A}">
      <dgm:prSet/>
      <dgm:spPr/>
      <dgm:t>
        <a:bodyPr/>
        <a:lstStyle/>
        <a:p>
          <a:endParaRPr lang="en-US"/>
        </a:p>
      </dgm:t>
    </dgm:pt>
    <dgm:pt modelId="{CF324D39-EF81-4155-87B4-F5522DBFA1A4}" type="sibTrans" cxnId="{B8F73656-ED96-4D72-8624-5411E2EEFE7A}">
      <dgm:prSet/>
      <dgm:spPr/>
      <dgm:t>
        <a:bodyPr/>
        <a:lstStyle/>
        <a:p>
          <a:endParaRPr lang="en-US"/>
        </a:p>
      </dgm:t>
    </dgm:pt>
    <dgm:pt modelId="{11B9B620-A06C-4E47-A8CF-8389FD6E9CBF}">
      <dgm:prSet custT="1"/>
      <dgm:spPr/>
      <dgm:t>
        <a:bodyPr/>
        <a:lstStyle/>
        <a:p>
          <a:pPr>
            <a:lnSpc>
              <a:spcPct val="100000"/>
            </a:lnSpc>
          </a:pPr>
          <a:r>
            <a:rPr lang="fr-BE" sz="1600" dirty="0"/>
            <a:t>Choix de la filière parfois peu réfléchi</a:t>
          </a:r>
        </a:p>
        <a:p>
          <a:pPr>
            <a:lnSpc>
              <a:spcPct val="100000"/>
            </a:lnSpc>
          </a:pPr>
          <a:r>
            <a:rPr lang="fr-BE" sz="1200" dirty="0"/>
            <a:t>(De Clercq, 2017)</a:t>
          </a:r>
          <a:endParaRPr lang="fr-BE" sz="1600" dirty="0"/>
        </a:p>
      </dgm:t>
    </dgm:pt>
    <dgm:pt modelId="{6C5A294C-F5B4-4AC4-A551-58ABFB998FB5}" type="parTrans" cxnId="{2F9ABFF7-34F9-4CB0-B8B6-53535CFB4EAA}">
      <dgm:prSet/>
      <dgm:spPr/>
      <dgm:t>
        <a:bodyPr/>
        <a:lstStyle/>
        <a:p>
          <a:endParaRPr lang="en-US"/>
        </a:p>
      </dgm:t>
    </dgm:pt>
    <dgm:pt modelId="{FC7781DC-92C4-47E8-8E06-59BEE7B3B962}" type="sibTrans" cxnId="{2F9ABFF7-34F9-4CB0-B8B6-53535CFB4EAA}">
      <dgm:prSet/>
      <dgm:spPr/>
      <dgm:t>
        <a:bodyPr/>
        <a:lstStyle/>
        <a:p>
          <a:endParaRPr lang="en-US"/>
        </a:p>
      </dgm:t>
    </dgm:pt>
    <dgm:pt modelId="{45CF28C8-5544-42A3-AAB9-4B15C88B0DF4}">
      <dgm:prSet custT="1"/>
      <dgm:spPr/>
      <dgm:t>
        <a:bodyPr/>
        <a:lstStyle/>
        <a:p>
          <a:pPr>
            <a:lnSpc>
              <a:spcPct val="100000"/>
            </a:lnSpc>
          </a:pPr>
          <a:r>
            <a:rPr lang="fr-BE" sz="1600" dirty="0"/>
            <a:t>Faire atteindre les objectifs au + grand nombre</a:t>
          </a:r>
          <a:endParaRPr lang="en-US" sz="1400" dirty="0"/>
        </a:p>
      </dgm:t>
    </dgm:pt>
    <dgm:pt modelId="{FF88381D-97E8-46D2-A499-F9E24B391243}" type="parTrans" cxnId="{5F731A0D-82D3-4DB1-89A5-A4228F2FD484}">
      <dgm:prSet/>
      <dgm:spPr/>
      <dgm:t>
        <a:bodyPr/>
        <a:lstStyle/>
        <a:p>
          <a:endParaRPr lang="en-US"/>
        </a:p>
      </dgm:t>
    </dgm:pt>
    <dgm:pt modelId="{970CDEBE-2B00-46A7-98BD-207B3A39C550}" type="sibTrans" cxnId="{5F731A0D-82D3-4DB1-89A5-A4228F2FD484}">
      <dgm:prSet/>
      <dgm:spPr/>
      <dgm:t>
        <a:bodyPr/>
        <a:lstStyle/>
        <a:p>
          <a:endParaRPr lang="en-US"/>
        </a:p>
      </dgm:t>
    </dgm:pt>
    <dgm:pt modelId="{C7DB2CF1-60C4-4141-935C-887F716B47E4}">
      <dgm:prSet custT="1"/>
      <dgm:spPr/>
      <dgm:t>
        <a:bodyPr/>
        <a:lstStyle/>
        <a:p>
          <a:pPr>
            <a:lnSpc>
              <a:spcPct val="100000"/>
            </a:lnSpc>
          </a:pPr>
          <a:r>
            <a:rPr lang="fr-BE" sz="1600" dirty="0"/>
            <a:t>Le monde professionnel attend des pros à la sortie</a:t>
          </a:r>
          <a:endParaRPr lang="en-US" sz="1400" dirty="0"/>
        </a:p>
      </dgm:t>
    </dgm:pt>
    <dgm:pt modelId="{384F842B-6939-4746-AD5C-2F5E9BB5BB2C}" type="parTrans" cxnId="{57704C3D-66F3-4758-AD22-F690121B6A0F}">
      <dgm:prSet/>
      <dgm:spPr/>
      <dgm:t>
        <a:bodyPr/>
        <a:lstStyle/>
        <a:p>
          <a:endParaRPr lang="fr-BE"/>
        </a:p>
      </dgm:t>
    </dgm:pt>
    <dgm:pt modelId="{33DD4F47-2A25-4B65-B99C-7C176D8CE772}" type="sibTrans" cxnId="{57704C3D-66F3-4758-AD22-F690121B6A0F}">
      <dgm:prSet/>
      <dgm:spPr/>
      <dgm:t>
        <a:bodyPr/>
        <a:lstStyle/>
        <a:p>
          <a:endParaRPr lang="fr-BE"/>
        </a:p>
      </dgm:t>
    </dgm:pt>
    <dgm:pt modelId="{CE155FC8-8366-4E5F-AEB4-EC2AF1B9467F}" type="pres">
      <dgm:prSet presAssocID="{1D100AEC-EFE0-4A52-962A-7016241741C9}" presName="root" presStyleCnt="0">
        <dgm:presLayoutVars>
          <dgm:dir/>
          <dgm:resizeHandles val="exact"/>
        </dgm:presLayoutVars>
      </dgm:prSet>
      <dgm:spPr/>
    </dgm:pt>
    <dgm:pt modelId="{45C61DC9-1F90-4656-B44C-967972E55BEA}" type="pres">
      <dgm:prSet presAssocID="{470847B2-097C-41FE-9759-367CB4EAFED8}" presName="compNode" presStyleCnt="0"/>
      <dgm:spPr/>
    </dgm:pt>
    <dgm:pt modelId="{0E82809B-35E7-4A1F-880D-38B0C01D6CC3}" type="pres">
      <dgm:prSet presAssocID="{470847B2-097C-41FE-9759-367CB4EAFED8}"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tagnes contour"/>
        </a:ext>
      </dgm:extLst>
    </dgm:pt>
    <dgm:pt modelId="{998CA73A-481A-4D16-9727-31E536558B68}" type="pres">
      <dgm:prSet presAssocID="{470847B2-097C-41FE-9759-367CB4EAFED8}" presName="spaceRect" presStyleCnt="0"/>
      <dgm:spPr/>
    </dgm:pt>
    <dgm:pt modelId="{2EEAA8F3-4F69-4B06-8572-3BE691B86CB6}" type="pres">
      <dgm:prSet presAssocID="{470847B2-097C-41FE-9759-367CB4EAFED8}" presName="textRect" presStyleLbl="revTx" presStyleIdx="0" presStyleCnt="4">
        <dgm:presLayoutVars>
          <dgm:chMax val="1"/>
          <dgm:chPref val="1"/>
        </dgm:presLayoutVars>
      </dgm:prSet>
      <dgm:spPr/>
    </dgm:pt>
    <dgm:pt modelId="{CA8BC5E8-6B8C-474D-B0AA-33EEC140245C}" type="pres">
      <dgm:prSet presAssocID="{CF324D39-EF81-4155-87B4-F5522DBFA1A4}" presName="sibTrans" presStyleCnt="0"/>
      <dgm:spPr/>
    </dgm:pt>
    <dgm:pt modelId="{5103A369-DA56-4A69-AEE6-92E16D8C36F3}" type="pres">
      <dgm:prSet presAssocID="{11B9B620-A06C-4E47-A8CF-8389FD6E9CBF}" presName="compNode" presStyleCnt="0"/>
      <dgm:spPr/>
    </dgm:pt>
    <dgm:pt modelId="{C5CE39CC-DC60-4C06-9869-928A934D00B2}" type="pres">
      <dgm:prSet presAssocID="{11B9B620-A06C-4E47-A8CF-8389FD6E9CB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rainstorming contour"/>
        </a:ext>
      </dgm:extLst>
    </dgm:pt>
    <dgm:pt modelId="{2D446238-5333-4E96-ACE3-C1BEA1D7D95A}" type="pres">
      <dgm:prSet presAssocID="{11B9B620-A06C-4E47-A8CF-8389FD6E9CBF}" presName="spaceRect" presStyleCnt="0"/>
      <dgm:spPr/>
    </dgm:pt>
    <dgm:pt modelId="{3A6E0EB7-6E97-4122-B4E3-CCBAB4C08FDA}" type="pres">
      <dgm:prSet presAssocID="{11B9B620-A06C-4E47-A8CF-8389FD6E9CBF}" presName="textRect" presStyleLbl="revTx" presStyleIdx="1" presStyleCnt="4">
        <dgm:presLayoutVars>
          <dgm:chMax val="1"/>
          <dgm:chPref val="1"/>
        </dgm:presLayoutVars>
      </dgm:prSet>
      <dgm:spPr/>
    </dgm:pt>
    <dgm:pt modelId="{7196A949-0A9E-4355-B028-C940A4920A99}" type="pres">
      <dgm:prSet presAssocID="{FC7781DC-92C4-47E8-8E06-59BEE7B3B962}" presName="sibTrans" presStyleCnt="0"/>
      <dgm:spPr/>
    </dgm:pt>
    <dgm:pt modelId="{3DBDB9CE-AAFC-49A2-A3A7-FBF715AEC552}" type="pres">
      <dgm:prSet presAssocID="{45CF28C8-5544-42A3-AAB9-4B15C88B0DF4}" presName="compNode" presStyleCnt="0"/>
      <dgm:spPr/>
    </dgm:pt>
    <dgm:pt modelId="{25096831-9E4F-43D5-9824-8D3029F07213}" type="pres">
      <dgm:prSet presAssocID="{45CF28C8-5544-42A3-AAB9-4B15C88B0DF4}" presName="iconRect" presStyleLbl="node1" presStyleIdx="2" presStyleCnt="4" custScaleX="111677" custScaleY="11154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aphique à barres avec tendance à la hausse contour"/>
        </a:ext>
      </dgm:extLst>
    </dgm:pt>
    <dgm:pt modelId="{42363584-B505-49E2-B5FB-D687A8EB59C9}" type="pres">
      <dgm:prSet presAssocID="{45CF28C8-5544-42A3-AAB9-4B15C88B0DF4}" presName="spaceRect" presStyleCnt="0"/>
      <dgm:spPr/>
    </dgm:pt>
    <dgm:pt modelId="{03B7659E-1B3E-4A4C-87CA-0470CABD3F73}" type="pres">
      <dgm:prSet presAssocID="{45CF28C8-5544-42A3-AAB9-4B15C88B0DF4}" presName="textRect" presStyleLbl="revTx" presStyleIdx="2" presStyleCnt="4" custScaleX="104186" custLinFactNeighborX="1600" custLinFactNeighborY="-12257">
        <dgm:presLayoutVars>
          <dgm:chMax val="1"/>
          <dgm:chPref val="1"/>
        </dgm:presLayoutVars>
      </dgm:prSet>
      <dgm:spPr/>
    </dgm:pt>
    <dgm:pt modelId="{1E32904B-6470-4F50-B99B-0C9919CC35E5}" type="pres">
      <dgm:prSet presAssocID="{970CDEBE-2B00-46A7-98BD-207B3A39C550}" presName="sibTrans" presStyleCnt="0"/>
      <dgm:spPr/>
    </dgm:pt>
    <dgm:pt modelId="{ABA18C49-3339-437D-A5ED-75609DC401BC}" type="pres">
      <dgm:prSet presAssocID="{C7DB2CF1-60C4-4141-935C-887F716B47E4}" presName="compNode" presStyleCnt="0"/>
      <dgm:spPr/>
    </dgm:pt>
    <dgm:pt modelId="{86F5D1EB-77A3-4755-BE49-F4D93978F965}" type="pres">
      <dgm:prSet presAssocID="{C7DB2CF1-60C4-4141-935C-887F716B47E4}"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Ville contour"/>
        </a:ext>
      </dgm:extLst>
    </dgm:pt>
    <dgm:pt modelId="{866586B5-2F19-4A61-A982-1B0CD288655B}" type="pres">
      <dgm:prSet presAssocID="{C7DB2CF1-60C4-4141-935C-887F716B47E4}" presName="spaceRect" presStyleCnt="0"/>
      <dgm:spPr/>
    </dgm:pt>
    <dgm:pt modelId="{66290C39-254D-45FD-9C12-98829C5AEA1C}" type="pres">
      <dgm:prSet presAssocID="{C7DB2CF1-60C4-4141-935C-887F716B47E4}" presName="textRect" presStyleLbl="revTx" presStyleIdx="3" presStyleCnt="4" custLinFactNeighborX="746" custLinFactNeighborY="-10885">
        <dgm:presLayoutVars>
          <dgm:chMax val="1"/>
          <dgm:chPref val="1"/>
        </dgm:presLayoutVars>
      </dgm:prSet>
      <dgm:spPr/>
    </dgm:pt>
  </dgm:ptLst>
  <dgm:cxnLst>
    <dgm:cxn modelId="{5F731A0D-82D3-4DB1-89A5-A4228F2FD484}" srcId="{1D100AEC-EFE0-4A52-962A-7016241741C9}" destId="{45CF28C8-5544-42A3-AAB9-4B15C88B0DF4}" srcOrd="2" destOrd="0" parTransId="{FF88381D-97E8-46D2-A499-F9E24B391243}" sibTransId="{970CDEBE-2B00-46A7-98BD-207B3A39C550}"/>
    <dgm:cxn modelId="{57704C3D-66F3-4758-AD22-F690121B6A0F}" srcId="{1D100AEC-EFE0-4A52-962A-7016241741C9}" destId="{C7DB2CF1-60C4-4141-935C-887F716B47E4}" srcOrd="3" destOrd="0" parTransId="{384F842B-6939-4746-AD5C-2F5E9BB5BB2C}" sibTransId="{33DD4F47-2A25-4B65-B99C-7C176D8CE772}"/>
    <dgm:cxn modelId="{3B91D763-AA75-4B74-97E2-4CBBDAA97426}" type="presOf" srcId="{1D100AEC-EFE0-4A52-962A-7016241741C9}" destId="{CE155FC8-8366-4E5F-AEB4-EC2AF1B9467F}" srcOrd="0" destOrd="0" presId="urn:microsoft.com/office/officeart/2018/2/layout/IconLabelList"/>
    <dgm:cxn modelId="{B8F73656-ED96-4D72-8624-5411E2EEFE7A}" srcId="{1D100AEC-EFE0-4A52-962A-7016241741C9}" destId="{470847B2-097C-41FE-9759-367CB4EAFED8}" srcOrd="0" destOrd="0" parTransId="{B1193C04-93CE-46D9-AEB9-A2BB42148334}" sibTransId="{CF324D39-EF81-4155-87B4-F5522DBFA1A4}"/>
    <dgm:cxn modelId="{08697A96-BCA3-4E29-ABB8-1BC3EE25AEB9}" type="presOf" srcId="{470847B2-097C-41FE-9759-367CB4EAFED8}" destId="{2EEAA8F3-4F69-4B06-8572-3BE691B86CB6}" srcOrd="0" destOrd="0" presId="urn:microsoft.com/office/officeart/2018/2/layout/IconLabelList"/>
    <dgm:cxn modelId="{292F3998-6DD5-4EE8-86A7-D1198E892904}" type="presOf" srcId="{11B9B620-A06C-4E47-A8CF-8389FD6E9CBF}" destId="{3A6E0EB7-6E97-4122-B4E3-CCBAB4C08FDA}" srcOrd="0" destOrd="0" presId="urn:microsoft.com/office/officeart/2018/2/layout/IconLabelList"/>
    <dgm:cxn modelId="{5E073DB2-7712-452F-BE37-5F5FEF671561}" type="presOf" srcId="{45CF28C8-5544-42A3-AAB9-4B15C88B0DF4}" destId="{03B7659E-1B3E-4A4C-87CA-0470CABD3F73}" srcOrd="0" destOrd="0" presId="urn:microsoft.com/office/officeart/2018/2/layout/IconLabelList"/>
    <dgm:cxn modelId="{E57D62D4-4C0C-4FCA-A9D8-10BA909D3323}" type="presOf" srcId="{C7DB2CF1-60C4-4141-935C-887F716B47E4}" destId="{66290C39-254D-45FD-9C12-98829C5AEA1C}" srcOrd="0" destOrd="0" presId="urn:microsoft.com/office/officeart/2018/2/layout/IconLabelList"/>
    <dgm:cxn modelId="{2F9ABFF7-34F9-4CB0-B8B6-53535CFB4EAA}" srcId="{1D100AEC-EFE0-4A52-962A-7016241741C9}" destId="{11B9B620-A06C-4E47-A8CF-8389FD6E9CBF}" srcOrd="1" destOrd="0" parTransId="{6C5A294C-F5B4-4AC4-A551-58ABFB998FB5}" sibTransId="{FC7781DC-92C4-47E8-8E06-59BEE7B3B962}"/>
    <dgm:cxn modelId="{4F0D2CC5-446C-49CC-B90B-3404DEC204E6}" type="presParOf" srcId="{CE155FC8-8366-4E5F-AEB4-EC2AF1B9467F}" destId="{45C61DC9-1F90-4656-B44C-967972E55BEA}" srcOrd="0" destOrd="0" presId="urn:microsoft.com/office/officeart/2018/2/layout/IconLabelList"/>
    <dgm:cxn modelId="{240276AF-992F-421C-BC44-125E5F7B3566}" type="presParOf" srcId="{45C61DC9-1F90-4656-B44C-967972E55BEA}" destId="{0E82809B-35E7-4A1F-880D-38B0C01D6CC3}" srcOrd="0" destOrd="0" presId="urn:microsoft.com/office/officeart/2018/2/layout/IconLabelList"/>
    <dgm:cxn modelId="{846A3FD2-96F4-40ED-B4B6-0A6C95FD7107}" type="presParOf" srcId="{45C61DC9-1F90-4656-B44C-967972E55BEA}" destId="{998CA73A-481A-4D16-9727-31E536558B68}" srcOrd="1" destOrd="0" presId="urn:microsoft.com/office/officeart/2018/2/layout/IconLabelList"/>
    <dgm:cxn modelId="{477DD57A-59A0-4DF0-ABCD-505297CB1188}" type="presParOf" srcId="{45C61DC9-1F90-4656-B44C-967972E55BEA}" destId="{2EEAA8F3-4F69-4B06-8572-3BE691B86CB6}" srcOrd="2" destOrd="0" presId="urn:microsoft.com/office/officeart/2018/2/layout/IconLabelList"/>
    <dgm:cxn modelId="{3FBD4727-9108-4039-8037-F2AE7C811D6D}" type="presParOf" srcId="{CE155FC8-8366-4E5F-AEB4-EC2AF1B9467F}" destId="{CA8BC5E8-6B8C-474D-B0AA-33EEC140245C}" srcOrd="1" destOrd="0" presId="urn:microsoft.com/office/officeart/2018/2/layout/IconLabelList"/>
    <dgm:cxn modelId="{89C3059D-9498-48D7-AACF-3C4782B571EE}" type="presParOf" srcId="{CE155FC8-8366-4E5F-AEB4-EC2AF1B9467F}" destId="{5103A369-DA56-4A69-AEE6-92E16D8C36F3}" srcOrd="2" destOrd="0" presId="urn:microsoft.com/office/officeart/2018/2/layout/IconLabelList"/>
    <dgm:cxn modelId="{79556671-AD33-480B-89C7-BB292CB40E44}" type="presParOf" srcId="{5103A369-DA56-4A69-AEE6-92E16D8C36F3}" destId="{C5CE39CC-DC60-4C06-9869-928A934D00B2}" srcOrd="0" destOrd="0" presId="urn:microsoft.com/office/officeart/2018/2/layout/IconLabelList"/>
    <dgm:cxn modelId="{BFA14707-AC1C-4398-B6A7-799ABF8BB6E2}" type="presParOf" srcId="{5103A369-DA56-4A69-AEE6-92E16D8C36F3}" destId="{2D446238-5333-4E96-ACE3-C1BEA1D7D95A}" srcOrd="1" destOrd="0" presId="urn:microsoft.com/office/officeart/2018/2/layout/IconLabelList"/>
    <dgm:cxn modelId="{EA40A237-7728-4149-A069-87549ECFDCAE}" type="presParOf" srcId="{5103A369-DA56-4A69-AEE6-92E16D8C36F3}" destId="{3A6E0EB7-6E97-4122-B4E3-CCBAB4C08FDA}" srcOrd="2" destOrd="0" presId="urn:microsoft.com/office/officeart/2018/2/layout/IconLabelList"/>
    <dgm:cxn modelId="{946C4482-1AC5-4511-9F9C-FFD4B283DDDC}" type="presParOf" srcId="{CE155FC8-8366-4E5F-AEB4-EC2AF1B9467F}" destId="{7196A949-0A9E-4355-B028-C940A4920A99}" srcOrd="3" destOrd="0" presId="urn:microsoft.com/office/officeart/2018/2/layout/IconLabelList"/>
    <dgm:cxn modelId="{DA3C5D15-D26F-48C9-AFD5-582924BCDB5E}" type="presParOf" srcId="{CE155FC8-8366-4E5F-AEB4-EC2AF1B9467F}" destId="{3DBDB9CE-AAFC-49A2-A3A7-FBF715AEC552}" srcOrd="4" destOrd="0" presId="urn:microsoft.com/office/officeart/2018/2/layout/IconLabelList"/>
    <dgm:cxn modelId="{2FA32C86-6A95-4ACA-95F7-3BF012A150A2}" type="presParOf" srcId="{3DBDB9CE-AAFC-49A2-A3A7-FBF715AEC552}" destId="{25096831-9E4F-43D5-9824-8D3029F07213}" srcOrd="0" destOrd="0" presId="urn:microsoft.com/office/officeart/2018/2/layout/IconLabelList"/>
    <dgm:cxn modelId="{26377959-2FB1-48BC-80E9-FC4EC86EE041}" type="presParOf" srcId="{3DBDB9CE-AAFC-49A2-A3A7-FBF715AEC552}" destId="{42363584-B505-49E2-B5FB-D687A8EB59C9}" srcOrd="1" destOrd="0" presId="urn:microsoft.com/office/officeart/2018/2/layout/IconLabelList"/>
    <dgm:cxn modelId="{5ED9AA41-29AC-4A6D-B9EB-11486F32E496}" type="presParOf" srcId="{3DBDB9CE-AAFC-49A2-A3A7-FBF715AEC552}" destId="{03B7659E-1B3E-4A4C-87CA-0470CABD3F73}" srcOrd="2" destOrd="0" presId="urn:microsoft.com/office/officeart/2018/2/layout/IconLabelList"/>
    <dgm:cxn modelId="{0FEB9894-F3B2-4267-AE7A-4AC72D2B049B}" type="presParOf" srcId="{CE155FC8-8366-4E5F-AEB4-EC2AF1B9467F}" destId="{1E32904B-6470-4F50-B99B-0C9919CC35E5}" srcOrd="5" destOrd="0" presId="urn:microsoft.com/office/officeart/2018/2/layout/IconLabelList"/>
    <dgm:cxn modelId="{829EE40C-5457-4485-8958-CB1D7C094BB0}" type="presParOf" srcId="{CE155FC8-8366-4E5F-AEB4-EC2AF1B9467F}" destId="{ABA18C49-3339-437D-A5ED-75609DC401BC}" srcOrd="6" destOrd="0" presId="urn:microsoft.com/office/officeart/2018/2/layout/IconLabelList"/>
    <dgm:cxn modelId="{D8537EAC-677B-4194-84D0-1534FF751B92}" type="presParOf" srcId="{ABA18C49-3339-437D-A5ED-75609DC401BC}" destId="{86F5D1EB-77A3-4755-BE49-F4D93978F965}" srcOrd="0" destOrd="0" presId="urn:microsoft.com/office/officeart/2018/2/layout/IconLabelList"/>
    <dgm:cxn modelId="{C083D031-AC45-4C50-B445-3AC51ACA2773}" type="presParOf" srcId="{ABA18C49-3339-437D-A5ED-75609DC401BC}" destId="{866586B5-2F19-4A61-A982-1B0CD288655B}" srcOrd="1" destOrd="0" presId="urn:microsoft.com/office/officeart/2018/2/layout/IconLabelList"/>
    <dgm:cxn modelId="{BF28D02A-08F4-4AAF-8AA0-61B577376E9C}" type="presParOf" srcId="{ABA18C49-3339-437D-A5ED-75609DC401BC}" destId="{66290C39-254D-45FD-9C12-98829C5AEA1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100AEC-EFE0-4A52-962A-7016241741C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1B9B620-A06C-4E47-A8CF-8389FD6E9CBF}">
      <dgm:prSet custT="1"/>
      <dgm:spPr/>
      <dgm:t>
        <a:bodyPr/>
        <a:lstStyle/>
        <a:p>
          <a:pPr>
            <a:lnSpc>
              <a:spcPct val="100000"/>
            </a:lnSpc>
          </a:pPr>
          <a:r>
            <a:rPr lang="fr-BE" sz="1600" dirty="0"/>
            <a:t>« La psycho, c’est facile »</a:t>
          </a:r>
        </a:p>
        <a:p>
          <a:pPr>
            <a:lnSpc>
              <a:spcPct val="100000"/>
            </a:lnSpc>
          </a:pPr>
          <a:r>
            <a:rPr lang="fr-BE" sz="1200" dirty="0"/>
            <a:t>(La Libre, 2023)</a:t>
          </a:r>
          <a:endParaRPr lang="en-US" sz="1100" dirty="0"/>
        </a:p>
      </dgm:t>
    </dgm:pt>
    <dgm:pt modelId="{6C5A294C-F5B4-4AC4-A551-58ABFB998FB5}" type="parTrans" cxnId="{2F9ABFF7-34F9-4CB0-B8B6-53535CFB4EAA}">
      <dgm:prSet/>
      <dgm:spPr/>
      <dgm:t>
        <a:bodyPr/>
        <a:lstStyle/>
        <a:p>
          <a:endParaRPr lang="en-US"/>
        </a:p>
      </dgm:t>
    </dgm:pt>
    <dgm:pt modelId="{FC7781DC-92C4-47E8-8E06-59BEE7B3B962}" type="sibTrans" cxnId="{2F9ABFF7-34F9-4CB0-B8B6-53535CFB4EAA}">
      <dgm:prSet/>
      <dgm:spPr/>
      <dgm:t>
        <a:bodyPr/>
        <a:lstStyle/>
        <a:p>
          <a:endParaRPr lang="en-US"/>
        </a:p>
      </dgm:t>
    </dgm:pt>
    <dgm:pt modelId="{D2B9D783-85D9-4CDC-83BA-504AB1FD8325}">
      <dgm:prSet custT="1"/>
      <dgm:spPr/>
      <dgm:t>
        <a:bodyPr/>
        <a:lstStyle/>
        <a:p>
          <a:pPr>
            <a:lnSpc>
              <a:spcPct val="100000"/>
            </a:lnSpc>
          </a:pPr>
          <a:r>
            <a:rPr lang="fr-BE" sz="1600" dirty="0"/>
            <a:t>Une représentation stéréotypée du métier</a:t>
          </a:r>
        </a:p>
        <a:p>
          <a:pPr>
            <a:lnSpc>
              <a:spcPct val="100000"/>
            </a:lnSpc>
          </a:pPr>
          <a:r>
            <a:rPr lang="fr-FR" sz="1200" dirty="0"/>
            <a:t>(</a:t>
          </a:r>
          <a:r>
            <a:rPr lang="fr-FR" sz="1200" dirty="0" err="1"/>
            <a:t>Piermattéo</a:t>
          </a:r>
          <a:r>
            <a:rPr lang="fr-FR" sz="1200" dirty="0"/>
            <a:t> et al., 2018)</a:t>
          </a:r>
          <a:endParaRPr lang="en-US" sz="1200" dirty="0"/>
        </a:p>
      </dgm:t>
    </dgm:pt>
    <dgm:pt modelId="{AF3CE946-4FF5-4CC6-8321-73FA846D42A5}" type="parTrans" cxnId="{BA86AEB1-48CB-402B-974F-7A2E0B261D7B}">
      <dgm:prSet/>
      <dgm:spPr/>
      <dgm:t>
        <a:bodyPr/>
        <a:lstStyle/>
        <a:p>
          <a:endParaRPr lang="en-US"/>
        </a:p>
      </dgm:t>
    </dgm:pt>
    <dgm:pt modelId="{D4ED586B-A930-48C7-92C0-055BC38C5040}" type="sibTrans" cxnId="{BA86AEB1-48CB-402B-974F-7A2E0B261D7B}">
      <dgm:prSet/>
      <dgm:spPr/>
      <dgm:t>
        <a:bodyPr/>
        <a:lstStyle/>
        <a:p>
          <a:endParaRPr lang="en-US"/>
        </a:p>
      </dgm:t>
    </dgm:pt>
    <dgm:pt modelId="{45CF28C8-5544-42A3-AAB9-4B15C88B0DF4}">
      <dgm:prSet custT="1"/>
      <dgm:spPr/>
      <dgm:t>
        <a:bodyPr/>
        <a:lstStyle/>
        <a:p>
          <a:pPr>
            <a:lnSpc>
              <a:spcPct val="100000"/>
            </a:lnSpc>
          </a:pPr>
          <a:r>
            <a:rPr lang="fr-BE" sz="1600" dirty="0"/>
            <a:t>Choc de la réalité</a:t>
          </a:r>
        </a:p>
        <a:p>
          <a:pPr>
            <a:lnSpc>
              <a:spcPct val="100000"/>
            </a:lnSpc>
          </a:pPr>
          <a:r>
            <a:rPr lang="fr-BE" sz="1600" strike="sngStrike" dirty="0"/>
            <a:t>Sens</a:t>
          </a:r>
          <a:r>
            <a:rPr lang="fr-BE" sz="1600" strike="noStrike" dirty="0"/>
            <a:t>, é</a:t>
          </a:r>
          <a:r>
            <a:rPr lang="fr-BE" sz="1600" dirty="0"/>
            <a:t>chec++</a:t>
          </a:r>
          <a:endParaRPr lang="en-US" sz="1400" strike="sngStrike" dirty="0"/>
        </a:p>
      </dgm:t>
    </dgm:pt>
    <dgm:pt modelId="{FF88381D-97E8-46D2-A499-F9E24B391243}" type="parTrans" cxnId="{5F731A0D-82D3-4DB1-89A5-A4228F2FD484}">
      <dgm:prSet/>
      <dgm:spPr/>
      <dgm:t>
        <a:bodyPr/>
        <a:lstStyle/>
        <a:p>
          <a:endParaRPr lang="en-US"/>
        </a:p>
      </dgm:t>
    </dgm:pt>
    <dgm:pt modelId="{970CDEBE-2B00-46A7-98BD-207B3A39C550}" type="sibTrans" cxnId="{5F731A0D-82D3-4DB1-89A5-A4228F2FD484}">
      <dgm:prSet/>
      <dgm:spPr/>
      <dgm:t>
        <a:bodyPr/>
        <a:lstStyle/>
        <a:p>
          <a:endParaRPr lang="en-US"/>
        </a:p>
      </dgm:t>
    </dgm:pt>
    <dgm:pt modelId="{CE155FC8-8366-4E5F-AEB4-EC2AF1B9467F}" type="pres">
      <dgm:prSet presAssocID="{1D100AEC-EFE0-4A52-962A-7016241741C9}" presName="root" presStyleCnt="0">
        <dgm:presLayoutVars>
          <dgm:dir/>
          <dgm:resizeHandles val="exact"/>
        </dgm:presLayoutVars>
      </dgm:prSet>
      <dgm:spPr/>
    </dgm:pt>
    <dgm:pt modelId="{5103A369-DA56-4A69-AEE6-92E16D8C36F3}" type="pres">
      <dgm:prSet presAssocID="{11B9B620-A06C-4E47-A8CF-8389FD6E9CBF}" presName="compNode" presStyleCnt="0"/>
      <dgm:spPr/>
    </dgm:pt>
    <dgm:pt modelId="{C5CE39CC-DC60-4C06-9869-928A934D00B2}" type="pres">
      <dgm:prSet presAssocID="{11B9B620-A06C-4E47-A8CF-8389FD6E9CBF}" presName="iconRect" presStyleLbl="node1" presStyleIdx="0" presStyleCnt="3" custLinFactNeighborX="-40369" custLinFactNeighborY="775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Vacances contour"/>
        </a:ext>
      </dgm:extLst>
    </dgm:pt>
    <dgm:pt modelId="{2D446238-5333-4E96-ACE3-C1BEA1D7D95A}" type="pres">
      <dgm:prSet presAssocID="{11B9B620-A06C-4E47-A8CF-8389FD6E9CBF}" presName="spaceRect" presStyleCnt="0"/>
      <dgm:spPr/>
    </dgm:pt>
    <dgm:pt modelId="{3A6E0EB7-6E97-4122-B4E3-CCBAB4C08FDA}" type="pres">
      <dgm:prSet presAssocID="{11B9B620-A06C-4E47-A8CF-8389FD6E9CBF}" presName="textRect" presStyleLbl="revTx" presStyleIdx="0" presStyleCnt="3" custScaleX="103395" custLinFactNeighborX="-16344" custLinFactNeighborY="-555">
        <dgm:presLayoutVars>
          <dgm:chMax val="1"/>
          <dgm:chPref val="1"/>
        </dgm:presLayoutVars>
      </dgm:prSet>
      <dgm:spPr/>
    </dgm:pt>
    <dgm:pt modelId="{7196A949-0A9E-4355-B028-C940A4920A99}" type="pres">
      <dgm:prSet presAssocID="{FC7781DC-92C4-47E8-8E06-59BEE7B3B962}" presName="sibTrans" presStyleCnt="0"/>
      <dgm:spPr/>
    </dgm:pt>
    <dgm:pt modelId="{80261B8A-DDAE-422E-978D-3D9358664303}" type="pres">
      <dgm:prSet presAssocID="{D2B9D783-85D9-4CDC-83BA-504AB1FD8325}" presName="compNode" presStyleCnt="0"/>
      <dgm:spPr/>
    </dgm:pt>
    <dgm:pt modelId="{000AC4C4-33DC-452F-8063-33979B014D47}" type="pres">
      <dgm:prSet presAssocID="{D2B9D783-85D9-4CDC-83BA-504AB1FD8325}" presName="iconRect" presStyleLbl="node1" presStyleIdx="1" presStyleCnt="3" custScaleX="121311" custScaleY="132438" custLinFactNeighborX="69746" custLinFactNeighborY="-8274"/>
      <dgm:spPr>
        <a:blipFill>
          <a:blip xmlns:r="http://schemas.openxmlformats.org/officeDocument/2006/relationships" r:embed="rId3">
            <a:extLst>
              <a:ext uri="{96DAC541-7B7A-43D3-8B79-37D633B846F1}">
                <asvg:svgBlip xmlns:asvg="http://schemas.microsoft.com/office/drawing/2016/SVG/main" r:embed="rId4"/>
              </a:ext>
            </a:extLst>
          </a:blip>
          <a:srcRect/>
          <a:stretch>
            <a:fillRect l="-5000" r="-5000"/>
          </a:stretch>
        </a:blipFill>
        <a:ln>
          <a:noFill/>
        </a:ln>
      </dgm:spPr>
      <dgm:extLst>
        <a:ext uri="{E40237B7-FDA0-4F09-8148-C483321AD2D9}">
          <dgm14:cNvPr xmlns:dgm14="http://schemas.microsoft.com/office/drawing/2010/diagram" id="0" name="" descr="Canapé contour"/>
        </a:ext>
      </dgm:extLst>
    </dgm:pt>
    <dgm:pt modelId="{196FD040-6E19-42DD-A212-C477529B772C}" type="pres">
      <dgm:prSet presAssocID="{D2B9D783-85D9-4CDC-83BA-504AB1FD8325}" presName="spaceRect" presStyleCnt="0"/>
      <dgm:spPr/>
    </dgm:pt>
    <dgm:pt modelId="{33A54E06-CDEA-442F-9CBB-8382A6438278}" type="pres">
      <dgm:prSet presAssocID="{D2B9D783-85D9-4CDC-83BA-504AB1FD8325}" presName="textRect" presStyleLbl="revTx" presStyleIdx="1" presStyleCnt="3" custScaleX="120981" custLinFactNeighborX="22843" custLinFactNeighborY="-9382">
        <dgm:presLayoutVars>
          <dgm:chMax val="1"/>
          <dgm:chPref val="1"/>
        </dgm:presLayoutVars>
      </dgm:prSet>
      <dgm:spPr/>
    </dgm:pt>
    <dgm:pt modelId="{47D25051-366C-4BDE-8FD4-766ADCADE73D}" type="pres">
      <dgm:prSet presAssocID="{D4ED586B-A930-48C7-92C0-055BC38C5040}" presName="sibTrans" presStyleCnt="0"/>
      <dgm:spPr/>
    </dgm:pt>
    <dgm:pt modelId="{3DBDB9CE-AAFC-49A2-A3A7-FBF715AEC552}" type="pres">
      <dgm:prSet presAssocID="{45CF28C8-5544-42A3-AAB9-4B15C88B0DF4}" presName="compNode" presStyleCnt="0"/>
      <dgm:spPr/>
    </dgm:pt>
    <dgm:pt modelId="{25096831-9E4F-43D5-9824-8D3029F07213}" type="pres">
      <dgm:prSet presAssocID="{45CF28C8-5544-42A3-AAB9-4B15C88B0DF4}" presName="iconRect" presStyleLbl="node1" presStyleIdx="2" presStyleCnt="3" custScaleX="138989" custScaleY="130530" custLinFactNeighborX="7260"/>
      <dgm:spPr>
        <a:blipFill>
          <a:blip xmlns:r="http://schemas.openxmlformats.org/officeDocument/2006/relationships" r:embed="rId5">
            <a:extLst>
              <a:ext uri="{96DAC541-7B7A-43D3-8B79-37D633B846F1}">
                <asvg:svgBlip xmlns:asvg="http://schemas.microsoft.com/office/drawing/2016/SVG/main" r:embed="rId6"/>
              </a:ext>
            </a:extLst>
          </a:blip>
          <a:srcRect/>
          <a:stretch>
            <a:fillRect t="-3000" b="-3000"/>
          </a:stretch>
        </a:blipFill>
        <a:ln>
          <a:noFill/>
        </a:ln>
      </dgm:spPr>
      <dgm:extLst>
        <a:ext uri="{E40237B7-FDA0-4F09-8148-C483321AD2D9}">
          <dgm14:cNvPr xmlns:dgm14="http://schemas.microsoft.com/office/drawing/2010/diagram" id="0" name="" descr="Collision contour"/>
        </a:ext>
      </dgm:extLst>
    </dgm:pt>
    <dgm:pt modelId="{42363584-B505-49E2-B5FB-D687A8EB59C9}" type="pres">
      <dgm:prSet presAssocID="{45CF28C8-5544-42A3-AAB9-4B15C88B0DF4}" presName="spaceRect" presStyleCnt="0"/>
      <dgm:spPr/>
    </dgm:pt>
    <dgm:pt modelId="{03B7659E-1B3E-4A4C-87CA-0470CABD3F73}" type="pres">
      <dgm:prSet presAssocID="{45CF28C8-5544-42A3-AAB9-4B15C88B0DF4}" presName="textRect" presStyleLbl="revTx" presStyleIdx="2" presStyleCnt="3" custLinFactNeighborX="4360">
        <dgm:presLayoutVars>
          <dgm:chMax val="1"/>
          <dgm:chPref val="1"/>
        </dgm:presLayoutVars>
      </dgm:prSet>
      <dgm:spPr/>
    </dgm:pt>
  </dgm:ptLst>
  <dgm:cxnLst>
    <dgm:cxn modelId="{5F731A0D-82D3-4DB1-89A5-A4228F2FD484}" srcId="{1D100AEC-EFE0-4A52-962A-7016241741C9}" destId="{45CF28C8-5544-42A3-AAB9-4B15C88B0DF4}" srcOrd="2" destOrd="0" parTransId="{FF88381D-97E8-46D2-A499-F9E24B391243}" sibTransId="{970CDEBE-2B00-46A7-98BD-207B3A39C550}"/>
    <dgm:cxn modelId="{3B91D763-AA75-4B74-97E2-4CBBDAA97426}" type="presOf" srcId="{1D100AEC-EFE0-4A52-962A-7016241741C9}" destId="{CE155FC8-8366-4E5F-AEB4-EC2AF1B9467F}" srcOrd="0" destOrd="0" presId="urn:microsoft.com/office/officeart/2018/2/layout/IconLabelList"/>
    <dgm:cxn modelId="{292F3998-6DD5-4EE8-86A7-D1198E892904}" type="presOf" srcId="{11B9B620-A06C-4E47-A8CF-8389FD6E9CBF}" destId="{3A6E0EB7-6E97-4122-B4E3-CCBAB4C08FDA}" srcOrd="0" destOrd="0" presId="urn:microsoft.com/office/officeart/2018/2/layout/IconLabelList"/>
    <dgm:cxn modelId="{BA86AEB1-48CB-402B-974F-7A2E0B261D7B}" srcId="{1D100AEC-EFE0-4A52-962A-7016241741C9}" destId="{D2B9D783-85D9-4CDC-83BA-504AB1FD8325}" srcOrd="1" destOrd="0" parTransId="{AF3CE946-4FF5-4CC6-8321-73FA846D42A5}" sibTransId="{D4ED586B-A930-48C7-92C0-055BC38C5040}"/>
    <dgm:cxn modelId="{5E073DB2-7712-452F-BE37-5F5FEF671561}" type="presOf" srcId="{45CF28C8-5544-42A3-AAB9-4B15C88B0DF4}" destId="{03B7659E-1B3E-4A4C-87CA-0470CABD3F73}" srcOrd="0" destOrd="0" presId="urn:microsoft.com/office/officeart/2018/2/layout/IconLabelList"/>
    <dgm:cxn modelId="{D80945F6-45BA-4EFD-A939-512AEF02D90D}" type="presOf" srcId="{D2B9D783-85D9-4CDC-83BA-504AB1FD8325}" destId="{33A54E06-CDEA-442F-9CBB-8382A6438278}" srcOrd="0" destOrd="0" presId="urn:microsoft.com/office/officeart/2018/2/layout/IconLabelList"/>
    <dgm:cxn modelId="{2F9ABFF7-34F9-4CB0-B8B6-53535CFB4EAA}" srcId="{1D100AEC-EFE0-4A52-962A-7016241741C9}" destId="{11B9B620-A06C-4E47-A8CF-8389FD6E9CBF}" srcOrd="0" destOrd="0" parTransId="{6C5A294C-F5B4-4AC4-A551-58ABFB998FB5}" sibTransId="{FC7781DC-92C4-47E8-8E06-59BEE7B3B962}"/>
    <dgm:cxn modelId="{89C3059D-9498-48D7-AACF-3C4782B571EE}" type="presParOf" srcId="{CE155FC8-8366-4E5F-AEB4-EC2AF1B9467F}" destId="{5103A369-DA56-4A69-AEE6-92E16D8C36F3}" srcOrd="0" destOrd="0" presId="urn:microsoft.com/office/officeart/2018/2/layout/IconLabelList"/>
    <dgm:cxn modelId="{79556671-AD33-480B-89C7-BB292CB40E44}" type="presParOf" srcId="{5103A369-DA56-4A69-AEE6-92E16D8C36F3}" destId="{C5CE39CC-DC60-4C06-9869-928A934D00B2}" srcOrd="0" destOrd="0" presId="urn:microsoft.com/office/officeart/2018/2/layout/IconLabelList"/>
    <dgm:cxn modelId="{BFA14707-AC1C-4398-B6A7-799ABF8BB6E2}" type="presParOf" srcId="{5103A369-DA56-4A69-AEE6-92E16D8C36F3}" destId="{2D446238-5333-4E96-ACE3-C1BEA1D7D95A}" srcOrd="1" destOrd="0" presId="urn:microsoft.com/office/officeart/2018/2/layout/IconLabelList"/>
    <dgm:cxn modelId="{EA40A237-7728-4149-A069-87549ECFDCAE}" type="presParOf" srcId="{5103A369-DA56-4A69-AEE6-92E16D8C36F3}" destId="{3A6E0EB7-6E97-4122-B4E3-CCBAB4C08FDA}" srcOrd="2" destOrd="0" presId="urn:microsoft.com/office/officeart/2018/2/layout/IconLabelList"/>
    <dgm:cxn modelId="{946C4482-1AC5-4511-9F9C-FFD4B283DDDC}" type="presParOf" srcId="{CE155FC8-8366-4E5F-AEB4-EC2AF1B9467F}" destId="{7196A949-0A9E-4355-B028-C940A4920A99}" srcOrd="1" destOrd="0" presId="urn:microsoft.com/office/officeart/2018/2/layout/IconLabelList"/>
    <dgm:cxn modelId="{10D03873-B6CE-4829-A57A-75DAEE27160F}" type="presParOf" srcId="{CE155FC8-8366-4E5F-AEB4-EC2AF1B9467F}" destId="{80261B8A-DDAE-422E-978D-3D9358664303}" srcOrd="2" destOrd="0" presId="urn:microsoft.com/office/officeart/2018/2/layout/IconLabelList"/>
    <dgm:cxn modelId="{99AB8308-A22F-4897-B18D-BF217381C7FD}" type="presParOf" srcId="{80261B8A-DDAE-422E-978D-3D9358664303}" destId="{000AC4C4-33DC-452F-8063-33979B014D47}" srcOrd="0" destOrd="0" presId="urn:microsoft.com/office/officeart/2018/2/layout/IconLabelList"/>
    <dgm:cxn modelId="{C0F04C4E-3526-486C-B060-E9727C72E622}" type="presParOf" srcId="{80261B8A-DDAE-422E-978D-3D9358664303}" destId="{196FD040-6E19-42DD-A212-C477529B772C}" srcOrd="1" destOrd="0" presId="urn:microsoft.com/office/officeart/2018/2/layout/IconLabelList"/>
    <dgm:cxn modelId="{1EAF1DB3-9756-4244-A888-BB80A7FB2A60}" type="presParOf" srcId="{80261B8A-DDAE-422E-978D-3D9358664303}" destId="{33A54E06-CDEA-442F-9CBB-8382A6438278}" srcOrd="2" destOrd="0" presId="urn:microsoft.com/office/officeart/2018/2/layout/IconLabelList"/>
    <dgm:cxn modelId="{006458BA-7B15-4999-84D0-3ADA5E5606ED}" type="presParOf" srcId="{CE155FC8-8366-4E5F-AEB4-EC2AF1B9467F}" destId="{47D25051-366C-4BDE-8FD4-766ADCADE73D}" srcOrd="3" destOrd="0" presId="urn:microsoft.com/office/officeart/2018/2/layout/IconLabelList"/>
    <dgm:cxn modelId="{DA3C5D15-D26F-48C9-AFD5-582924BCDB5E}" type="presParOf" srcId="{CE155FC8-8366-4E5F-AEB4-EC2AF1B9467F}" destId="{3DBDB9CE-AAFC-49A2-A3A7-FBF715AEC552}" srcOrd="4" destOrd="0" presId="urn:microsoft.com/office/officeart/2018/2/layout/IconLabelList"/>
    <dgm:cxn modelId="{2FA32C86-6A95-4ACA-95F7-3BF012A150A2}" type="presParOf" srcId="{3DBDB9CE-AAFC-49A2-A3A7-FBF715AEC552}" destId="{25096831-9E4F-43D5-9824-8D3029F07213}" srcOrd="0" destOrd="0" presId="urn:microsoft.com/office/officeart/2018/2/layout/IconLabelList"/>
    <dgm:cxn modelId="{26377959-2FB1-48BC-80E9-FC4EC86EE041}" type="presParOf" srcId="{3DBDB9CE-AAFC-49A2-A3A7-FBF715AEC552}" destId="{42363584-B505-49E2-B5FB-D687A8EB59C9}" srcOrd="1" destOrd="0" presId="urn:microsoft.com/office/officeart/2018/2/layout/IconLabelList"/>
    <dgm:cxn modelId="{5ED9AA41-29AC-4A6D-B9EB-11486F32E496}" type="presParOf" srcId="{3DBDB9CE-AAFC-49A2-A3A7-FBF715AEC552}" destId="{03B7659E-1B3E-4A4C-87CA-0470CABD3F7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100AEC-EFE0-4A52-962A-7016241741C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5CF28C8-5544-42A3-AAB9-4B15C88B0DF4}">
      <dgm:prSet custT="1"/>
      <dgm:spPr/>
      <dgm:t>
        <a:bodyPr/>
        <a:lstStyle/>
        <a:p>
          <a:pPr>
            <a:lnSpc>
              <a:spcPct val="100000"/>
            </a:lnSpc>
          </a:pPr>
          <a:r>
            <a:rPr lang="fr-BE" sz="1600" dirty="0"/>
            <a:t>Intersections entre lutter contre l’échec et professionnaliser</a:t>
          </a:r>
        </a:p>
        <a:p>
          <a:pPr>
            <a:lnSpc>
              <a:spcPct val="100000"/>
            </a:lnSpc>
          </a:pPr>
          <a:r>
            <a:rPr lang="fr-BE" sz="1400" dirty="0"/>
            <a:t>(</a:t>
          </a:r>
          <a:r>
            <a:rPr lang="fr-BE" sz="1200" dirty="0"/>
            <a:t>Perret, 2016)</a:t>
          </a:r>
          <a:endParaRPr lang="en-US" sz="1400" dirty="0"/>
        </a:p>
      </dgm:t>
    </dgm:pt>
    <dgm:pt modelId="{FF88381D-97E8-46D2-A499-F9E24B391243}" type="parTrans" cxnId="{5F731A0D-82D3-4DB1-89A5-A4228F2FD484}">
      <dgm:prSet/>
      <dgm:spPr/>
      <dgm:t>
        <a:bodyPr/>
        <a:lstStyle/>
        <a:p>
          <a:endParaRPr lang="en-US"/>
        </a:p>
      </dgm:t>
    </dgm:pt>
    <dgm:pt modelId="{970CDEBE-2B00-46A7-98BD-207B3A39C550}" type="sibTrans" cxnId="{5F731A0D-82D3-4DB1-89A5-A4228F2FD484}">
      <dgm:prSet/>
      <dgm:spPr/>
      <dgm:t>
        <a:bodyPr/>
        <a:lstStyle/>
        <a:p>
          <a:endParaRPr lang="en-US"/>
        </a:p>
      </dgm:t>
    </dgm:pt>
    <dgm:pt modelId="{C7DB2CF1-60C4-4141-935C-887F716B47E4}">
      <dgm:prSet custT="1"/>
      <dgm:spPr/>
      <dgm:t>
        <a:bodyPr/>
        <a:lstStyle/>
        <a:p>
          <a:pPr algn="ctr">
            <a:lnSpc>
              <a:spcPct val="100000"/>
            </a:lnSpc>
          </a:pPr>
          <a:r>
            <a:rPr lang="fr-BE" sz="1600" dirty="0">
              <a:sym typeface="Wingdings" panose="05000000000000000000" pitchFamily="2" charset="2"/>
            </a:rPr>
            <a:t>Projet professionnel utile à la réussite</a:t>
          </a:r>
        </a:p>
        <a:p>
          <a:pPr algn="ctr">
            <a:lnSpc>
              <a:spcPct val="100000"/>
            </a:lnSpc>
          </a:pPr>
          <a:r>
            <a:rPr lang="fr-BE" sz="1200" dirty="0"/>
            <a:t>(</a:t>
          </a:r>
          <a:r>
            <a:rPr lang="en-US" sz="1200" dirty="0" err="1"/>
            <a:t>Nieuwoudt</a:t>
          </a:r>
          <a:r>
            <a:rPr lang="en-US" sz="1200" dirty="0"/>
            <a:t> &amp; </a:t>
          </a:r>
          <a:r>
            <a:rPr lang="en-US" sz="1200" dirty="0" err="1"/>
            <a:t>Pedler</a:t>
          </a:r>
          <a:r>
            <a:rPr lang="en-US" sz="1200" dirty="0"/>
            <a:t>, 2023 ;  De Clercq et al., 2022</a:t>
          </a:r>
          <a:r>
            <a:rPr lang="fr-BE" sz="1200" dirty="0"/>
            <a:t>)</a:t>
          </a:r>
          <a:endParaRPr lang="en-US" sz="1200" dirty="0"/>
        </a:p>
      </dgm:t>
    </dgm:pt>
    <dgm:pt modelId="{384F842B-6939-4746-AD5C-2F5E9BB5BB2C}" type="parTrans" cxnId="{57704C3D-66F3-4758-AD22-F690121B6A0F}">
      <dgm:prSet/>
      <dgm:spPr/>
      <dgm:t>
        <a:bodyPr/>
        <a:lstStyle/>
        <a:p>
          <a:endParaRPr lang="fr-BE"/>
        </a:p>
      </dgm:t>
    </dgm:pt>
    <dgm:pt modelId="{33DD4F47-2A25-4B65-B99C-7C176D8CE772}" type="sibTrans" cxnId="{57704C3D-66F3-4758-AD22-F690121B6A0F}">
      <dgm:prSet/>
      <dgm:spPr/>
      <dgm:t>
        <a:bodyPr/>
        <a:lstStyle/>
        <a:p>
          <a:endParaRPr lang="fr-BE"/>
        </a:p>
      </dgm:t>
    </dgm:pt>
    <dgm:pt modelId="{5091D14B-54AE-4FBC-A60E-2A953DB267E6}">
      <dgm:prSet custT="1"/>
      <dgm:spPr/>
      <dgm:t>
        <a:bodyPr/>
        <a:lstStyle/>
        <a:p>
          <a:pPr>
            <a:lnSpc>
              <a:spcPct val="100000"/>
            </a:lnSpc>
          </a:pPr>
          <a:r>
            <a:rPr lang="fr-BE" sz="1600" dirty="0"/>
            <a:t>Effets négatifs :  approche stratégique - utilitariste </a:t>
          </a:r>
        </a:p>
        <a:p>
          <a:pPr>
            <a:lnSpc>
              <a:spcPct val="100000"/>
            </a:lnSpc>
          </a:pPr>
          <a:r>
            <a:rPr lang="fr-BE" sz="1200" dirty="0"/>
            <a:t>(</a:t>
          </a:r>
          <a:r>
            <a:rPr lang="fr-BE" sz="1200" dirty="0" err="1"/>
            <a:t>Biémar</a:t>
          </a:r>
          <a:r>
            <a:rPr lang="fr-BE" sz="1200" dirty="0"/>
            <a:t>, 2003)</a:t>
          </a:r>
          <a:endParaRPr lang="en-US" sz="1200" dirty="0"/>
        </a:p>
      </dgm:t>
    </dgm:pt>
    <dgm:pt modelId="{69D37DD4-7F42-42B5-936A-25012B37F2CF}" type="parTrans" cxnId="{5AEED03B-D362-491D-AF4A-AF01F43E5E02}">
      <dgm:prSet/>
      <dgm:spPr/>
      <dgm:t>
        <a:bodyPr/>
        <a:lstStyle/>
        <a:p>
          <a:endParaRPr lang="fr-BE"/>
        </a:p>
      </dgm:t>
    </dgm:pt>
    <dgm:pt modelId="{C41AADA6-E4FB-4861-81F8-862778CA8E7B}" type="sibTrans" cxnId="{5AEED03B-D362-491D-AF4A-AF01F43E5E02}">
      <dgm:prSet/>
      <dgm:spPr/>
      <dgm:t>
        <a:bodyPr/>
        <a:lstStyle/>
        <a:p>
          <a:endParaRPr lang="fr-BE"/>
        </a:p>
      </dgm:t>
    </dgm:pt>
    <dgm:pt modelId="{CE155FC8-8366-4E5F-AEB4-EC2AF1B9467F}" type="pres">
      <dgm:prSet presAssocID="{1D100AEC-EFE0-4A52-962A-7016241741C9}" presName="root" presStyleCnt="0">
        <dgm:presLayoutVars>
          <dgm:dir/>
          <dgm:resizeHandles val="exact"/>
        </dgm:presLayoutVars>
      </dgm:prSet>
      <dgm:spPr/>
    </dgm:pt>
    <dgm:pt modelId="{3DBDB9CE-AAFC-49A2-A3A7-FBF715AEC552}" type="pres">
      <dgm:prSet presAssocID="{45CF28C8-5544-42A3-AAB9-4B15C88B0DF4}" presName="compNode" presStyleCnt="0"/>
      <dgm:spPr/>
    </dgm:pt>
    <dgm:pt modelId="{25096831-9E4F-43D5-9824-8D3029F07213}" type="pres">
      <dgm:prSet presAssocID="{45CF28C8-5544-42A3-AAB9-4B15C88B0DF4}" presName="iconRect" presStyleLbl="node1" presStyleIdx="0" presStyleCnt="3" custScaleX="128525" custScaleY="114460"/>
      <dgm:spPr>
        <a:blipFill>
          <a:blip xmlns:r="http://schemas.openxmlformats.org/officeDocument/2006/relationships" r:embed="rId1">
            <a:extLst>
              <a:ext uri="{96DAC541-7B7A-43D3-8B79-37D633B846F1}">
                <asvg:svgBlip xmlns:asvg="http://schemas.microsoft.com/office/drawing/2016/SVG/main" r:embed="rId2"/>
              </a:ext>
            </a:extLst>
          </a:blip>
          <a:srcRect/>
          <a:stretch>
            <a:fillRect t="-6000" b="-6000"/>
          </a:stretch>
        </a:blipFill>
        <a:ln>
          <a:noFill/>
        </a:ln>
      </dgm:spPr>
      <dgm:extLst>
        <a:ext uri="{E40237B7-FDA0-4F09-8148-C483321AD2D9}">
          <dgm14:cNvPr xmlns:dgm14="http://schemas.microsoft.com/office/drawing/2010/diagram" id="0" name="" descr="Diagramme de Venn contour"/>
        </a:ext>
      </dgm:extLst>
    </dgm:pt>
    <dgm:pt modelId="{42363584-B505-49E2-B5FB-D687A8EB59C9}" type="pres">
      <dgm:prSet presAssocID="{45CF28C8-5544-42A3-AAB9-4B15C88B0DF4}" presName="spaceRect" presStyleCnt="0"/>
      <dgm:spPr/>
    </dgm:pt>
    <dgm:pt modelId="{03B7659E-1B3E-4A4C-87CA-0470CABD3F73}" type="pres">
      <dgm:prSet presAssocID="{45CF28C8-5544-42A3-AAB9-4B15C88B0DF4}" presName="textRect" presStyleLbl="revTx" presStyleIdx="0" presStyleCnt="3">
        <dgm:presLayoutVars>
          <dgm:chMax val="1"/>
          <dgm:chPref val="1"/>
        </dgm:presLayoutVars>
      </dgm:prSet>
      <dgm:spPr/>
    </dgm:pt>
    <dgm:pt modelId="{1E32904B-6470-4F50-B99B-0C9919CC35E5}" type="pres">
      <dgm:prSet presAssocID="{970CDEBE-2B00-46A7-98BD-207B3A39C550}" presName="sibTrans" presStyleCnt="0"/>
      <dgm:spPr/>
    </dgm:pt>
    <dgm:pt modelId="{ABA18C49-3339-437D-A5ED-75609DC401BC}" type="pres">
      <dgm:prSet presAssocID="{C7DB2CF1-60C4-4141-935C-887F716B47E4}" presName="compNode" presStyleCnt="0"/>
      <dgm:spPr/>
    </dgm:pt>
    <dgm:pt modelId="{86F5D1EB-77A3-4755-BE49-F4D93978F965}" type="pres">
      <dgm:prSet presAssocID="{C7DB2CF1-60C4-4141-935C-887F716B47E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arte avec repère contour"/>
        </a:ext>
      </dgm:extLst>
    </dgm:pt>
    <dgm:pt modelId="{866586B5-2F19-4A61-A982-1B0CD288655B}" type="pres">
      <dgm:prSet presAssocID="{C7DB2CF1-60C4-4141-935C-887F716B47E4}" presName="spaceRect" presStyleCnt="0"/>
      <dgm:spPr/>
    </dgm:pt>
    <dgm:pt modelId="{66290C39-254D-45FD-9C12-98829C5AEA1C}" type="pres">
      <dgm:prSet presAssocID="{C7DB2CF1-60C4-4141-935C-887F716B47E4}" presName="textRect" presStyleLbl="revTx" presStyleIdx="1" presStyleCnt="3" custScaleY="91055" custLinFactNeighborX="1259" custLinFactNeighborY="-1312">
        <dgm:presLayoutVars>
          <dgm:chMax val="1"/>
          <dgm:chPref val="1"/>
        </dgm:presLayoutVars>
      </dgm:prSet>
      <dgm:spPr/>
    </dgm:pt>
    <dgm:pt modelId="{AEFB40C4-FA70-45D8-87C8-AC008A0370C1}" type="pres">
      <dgm:prSet presAssocID="{33DD4F47-2A25-4B65-B99C-7C176D8CE772}" presName="sibTrans" presStyleCnt="0"/>
      <dgm:spPr/>
    </dgm:pt>
    <dgm:pt modelId="{A64532F4-DF86-46C7-9A30-03A64F30E935}" type="pres">
      <dgm:prSet presAssocID="{5091D14B-54AE-4FBC-A60E-2A953DB267E6}" presName="compNode" presStyleCnt="0"/>
      <dgm:spPr/>
    </dgm:pt>
    <dgm:pt modelId="{FE17CD5B-F175-4F5E-8A57-D1BC829E57C8}" type="pres">
      <dgm:prSet presAssocID="{5091D14B-54AE-4FBC-A60E-2A953DB267E6}"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tterie en charge contour"/>
        </a:ext>
      </dgm:extLst>
    </dgm:pt>
    <dgm:pt modelId="{9FD7EB8E-2B12-4436-B55C-AF3A51B8F796}" type="pres">
      <dgm:prSet presAssocID="{5091D14B-54AE-4FBC-A60E-2A953DB267E6}" presName="spaceRect" presStyleCnt="0"/>
      <dgm:spPr/>
    </dgm:pt>
    <dgm:pt modelId="{0132AE86-D6A0-4F52-93BD-9E617147F04C}" type="pres">
      <dgm:prSet presAssocID="{5091D14B-54AE-4FBC-A60E-2A953DB267E6}" presName="textRect" presStyleLbl="revTx" presStyleIdx="2" presStyleCnt="3" custLinFactNeighborX="233" custLinFactNeighborY="3681">
        <dgm:presLayoutVars>
          <dgm:chMax val="1"/>
          <dgm:chPref val="1"/>
        </dgm:presLayoutVars>
      </dgm:prSet>
      <dgm:spPr/>
    </dgm:pt>
  </dgm:ptLst>
  <dgm:cxnLst>
    <dgm:cxn modelId="{5F731A0D-82D3-4DB1-89A5-A4228F2FD484}" srcId="{1D100AEC-EFE0-4A52-962A-7016241741C9}" destId="{45CF28C8-5544-42A3-AAB9-4B15C88B0DF4}" srcOrd="0" destOrd="0" parTransId="{FF88381D-97E8-46D2-A499-F9E24B391243}" sibTransId="{970CDEBE-2B00-46A7-98BD-207B3A39C550}"/>
    <dgm:cxn modelId="{534ECA13-EE8D-48BB-964D-D92B7C3A84C2}" type="presOf" srcId="{5091D14B-54AE-4FBC-A60E-2A953DB267E6}" destId="{0132AE86-D6A0-4F52-93BD-9E617147F04C}" srcOrd="0" destOrd="0" presId="urn:microsoft.com/office/officeart/2018/2/layout/IconLabelList"/>
    <dgm:cxn modelId="{5AEED03B-D362-491D-AF4A-AF01F43E5E02}" srcId="{1D100AEC-EFE0-4A52-962A-7016241741C9}" destId="{5091D14B-54AE-4FBC-A60E-2A953DB267E6}" srcOrd="2" destOrd="0" parTransId="{69D37DD4-7F42-42B5-936A-25012B37F2CF}" sibTransId="{C41AADA6-E4FB-4861-81F8-862778CA8E7B}"/>
    <dgm:cxn modelId="{57704C3D-66F3-4758-AD22-F690121B6A0F}" srcId="{1D100AEC-EFE0-4A52-962A-7016241741C9}" destId="{C7DB2CF1-60C4-4141-935C-887F716B47E4}" srcOrd="1" destOrd="0" parTransId="{384F842B-6939-4746-AD5C-2F5E9BB5BB2C}" sibTransId="{33DD4F47-2A25-4B65-B99C-7C176D8CE772}"/>
    <dgm:cxn modelId="{3B91D763-AA75-4B74-97E2-4CBBDAA97426}" type="presOf" srcId="{1D100AEC-EFE0-4A52-962A-7016241741C9}" destId="{CE155FC8-8366-4E5F-AEB4-EC2AF1B9467F}" srcOrd="0" destOrd="0" presId="urn:microsoft.com/office/officeart/2018/2/layout/IconLabelList"/>
    <dgm:cxn modelId="{5E073DB2-7712-452F-BE37-5F5FEF671561}" type="presOf" srcId="{45CF28C8-5544-42A3-AAB9-4B15C88B0DF4}" destId="{03B7659E-1B3E-4A4C-87CA-0470CABD3F73}" srcOrd="0" destOrd="0" presId="urn:microsoft.com/office/officeart/2018/2/layout/IconLabelList"/>
    <dgm:cxn modelId="{E57D62D4-4C0C-4FCA-A9D8-10BA909D3323}" type="presOf" srcId="{C7DB2CF1-60C4-4141-935C-887F716B47E4}" destId="{66290C39-254D-45FD-9C12-98829C5AEA1C}" srcOrd="0" destOrd="0" presId="urn:microsoft.com/office/officeart/2018/2/layout/IconLabelList"/>
    <dgm:cxn modelId="{DA3C5D15-D26F-48C9-AFD5-582924BCDB5E}" type="presParOf" srcId="{CE155FC8-8366-4E5F-AEB4-EC2AF1B9467F}" destId="{3DBDB9CE-AAFC-49A2-A3A7-FBF715AEC552}" srcOrd="0" destOrd="0" presId="urn:microsoft.com/office/officeart/2018/2/layout/IconLabelList"/>
    <dgm:cxn modelId="{2FA32C86-6A95-4ACA-95F7-3BF012A150A2}" type="presParOf" srcId="{3DBDB9CE-AAFC-49A2-A3A7-FBF715AEC552}" destId="{25096831-9E4F-43D5-9824-8D3029F07213}" srcOrd="0" destOrd="0" presId="urn:microsoft.com/office/officeart/2018/2/layout/IconLabelList"/>
    <dgm:cxn modelId="{26377959-2FB1-48BC-80E9-FC4EC86EE041}" type="presParOf" srcId="{3DBDB9CE-AAFC-49A2-A3A7-FBF715AEC552}" destId="{42363584-B505-49E2-B5FB-D687A8EB59C9}" srcOrd="1" destOrd="0" presId="urn:microsoft.com/office/officeart/2018/2/layout/IconLabelList"/>
    <dgm:cxn modelId="{5ED9AA41-29AC-4A6D-B9EB-11486F32E496}" type="presParOf" srcId="{3DBDB9CE-AAFC-49A2-A3A7-FBF715AEC552}" destId="{03B7659E-1B3E-4A4C-87CA-0470CABD3F73}" srcOrd="2" destOrd="0" presId="urn:microsoft.com/office/officeart/2018/2/layout/IconLabelList"/>
    <dgm:cxn modelId="{0FEB9894-F3B2-4267-AE7A-4AC72D2B049B}" type="presParOf" srcId="{CE155FC8-8366-4E5F-AEB4-EC2AF1B9467F}" destId="{1E32904B-6470-4F50-B99B-0C9919CC35E5}" srcOrd="1" destOrd="0" presId="urn:microsoft.com/office/officeart/2018/2/layout/IconLabelList"/>
    <dgm:cxn modelId="{829EE40C-5457-4485-8958-CB1D7C094BB0}" type="presParOf" srcId="{CE155FC8-8366-4E5F-AEB4-EC2AF1B9467F}" destId="{ABA18C49-3339-437D-A5ED-75609DC401BC}" srcOrd="2" destOrd="0" presId="urn:microsoft.com/office/officeart/2018/2/layout/IconLabelList"/>
    <dgm:cxn modelId="{D8537EAC-677B-4194-84D0-1534FF751B92}" type="presParOf" srcId="{ABA18C49-3339-437D-A5ED-75609DC401BC}" destId="{86F5D1EB-77A3-4755-BE49-F4D93978F965}" srcOrd="0" destOrd="0" presId="urn:microsoft.com/office/officeart/2018/2/layout/IconLabelList"/>
    <dgm:cxn modelId="{C083D031-AC45-4C50-B445-3AC51ACA2773}" type="presParOf" srcId="{ABA18C49-3339-437D-A5ED-75609DC401BC}" destId="{866586B5-2F19-4A61-A982-1B0CD288655B}" srcOrd="1" destOrd="0" presId="urn:microsoft.com/office/officeart/2018/2/layout/IconLabelList"/>
    <dgm:cxn modelId="{BF28D02A-08F4-4AAF-8AA0-61B577376E9C}" type="presParOf" srcId="{ABA18C49-3339-437D-A5ED-75609DC401BC}" destId="{66290C39-254D-45FD-9C12-98829C5AEA1C}" srcOrd="2" destOrd="0" presId="urn:microsoft.com/office/officeart/2018/2/layout/IconLabelList"/>
    <dgm:cxn modelId="{BA787D14-5CD7-4680-94F2-83668CFADEDF}" type="presParOf" srcId="{CE155FC8-8366-4E5F-AEB4-EC2AF1B9467F}" destId="{AEFB40C4-FA70-45D8-87C8-AC008A0370C1}" srcOrd="3" destOrd="0" presId="urn:microsoft.com/office/officeart/2018/2/layout/IconLabelList"/>
    <dgm:cxn modelId="{9D75D604-294C-4392-8D85-213055677DC3}" type="presParOf" srcId="{CE155FC8-8366-4E5F-AEB4-EC2AF1B9467F}" destId="{A64532F4-DF86-46C7-9A30-03A64F30E935}" srcOrd="4" destOrd="0" presId="urn:microsoft.com/office/officeart/2018/2/layout/IconLabelList"/>
    <dgm:cxn modelId="{F718F3C1-2007-4D03-9BDF-1A62BD15CDA9}" type="presParOf" srcId="{A64532F4-DF86-46C7-9A30-03A64F30E935}" destId="{FE17CD5B-F175-4F5E-8A57-D1BC829E57C8}" srcOrd="0" destOrd="0" presId="urn:microsoft.com/office/officeart/2018/2/layout/IconLabelList"/>
    <dgm:cxn modelId="{9B1134DC-E733-4598-A7C1-D6211E8BA5AB}" type="presParOf" srcId="{A64532F4-DF86-46C7-9A30-03A64F30E935}" destId="{9FD7EB8E-2B12-4436-B55C-AF3A51B8F796}" srcOrd="1" destOrd="0" presId="urn:microsoft.com/office/officeart/2018/2/layout/IconLabelList"/>
    <dgm:cxn modelId="{6A85C61B-16D7-444D-9B0C-D1A5C1152C3F}" type="presParOf" srcId="{A64532F4-DF86-46C7-9A30-03A64F30E935}" destId="{0132AE86-D6A0-4F52-93BD-9E617147F04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100AEC-EFE0-4A52-962A-7016241741C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5CF28C8-5544-42A3-AAB9-4B15C88B0DF4}">
      <dgm:prSet custT="1"/>
      <dgm:spPr/>
      <dgm:t>
        <a:bodyPr/>
        <a:lstStyle/>
        <a:p>
          <a:pPr>
            <a:lnSpc>
              <a:spcPct val="100000"/>
            </a:lnSpc>
          </a:pPr>
          <a:r>
            <a:rPr lang="fr-BE" sz="1600" dirty="0"/>
            <a:t>Intersections entre lutter contre l’échec et professionnaliser</a:t>
          </a:r>
        </a:p>
        <a:p>
          <a:pPr>
            <a:lnSpc>
              <a:spcPct val="100000"/>
            </a:lnSpc>
          </a:pPr>
          <a:r>
            <a:rPr lang="fr-BE" sz="1400" dirty="0"/>
            <a:t>(</a:t>
          </a:r>
          <a:r>
            <a:rPr lang="fr-BE" sz="1200" dirty="0"/>
            <a:t>Perret, 2016)</a:t>
          </a:r>
          <a:endParaRPr lang="en-US" sz="1400" dirty="0"/>
        </a:p>
      </dgm:t>
    </dgm:pt>
    <dgm:pt modelId="{FF88381D-97E8-46D2-A499-F9E24B391243}" type="parTrans" cxnId="{5F731A0D-82D3-4DB1-89A5-A4228F2FD484}">
      <dgm:prSet/>
      <dgm:spPr/>
      <dgm:t>
        <a:bodyPr/>
        <a:lstStyle/>
        <a:p>
          <a:endParaRPr lang="en-US"/>
        </a:p>
      </dgm:t>
    </dgm:pt>
    <dgm:pt modelId="{970CDEBE-2B00-46A7-98BD-207B3A39C550}" type="sibTrans" cxnId="{5F731A0D-82D3-4DB1-89A5-A4228F2FD484}">
      <dgm:prSet/>
      <dgm:spPr/>
      <dgm:t>
        <a:bodyPr/>
        <a:lstStyle/>
        <a:p>
          <a:endParaRPr lang="en-US"/>
        </a:p>
      </dgm:t>
    </dgm:pt>
    <dgm:pt modelId="{C7DB2CF1-60C4-4141-935C-887F716B47E4}">
      <dgm:prSet custT="1"/>
      <dgm:spPr/>
      <dgm:t>
        <a:bodyPr/>
        <a:lstStyle/>
        <a:p>
          <a:pPr algn="ctr">
            <a:lnSpc>
              <a:spcPct val="100000"/>
            </a:lnSpc>
          </a:pPr>
          <a:r>
            <a:rPr lang="fr-BE" sz="1600" dirty="0">
              <a:sym typeface="Wingdings" panose="05000000000000000000" pitchFamily="2" charset="2"/>
            </a:rPr>
            <a:t>Projet professionnel utile à la réussite</a:t>
          </a:r>
        </a:p>
        <a:p>
          <a:pPr algn="ctr">
            <a:lnSpc>
              <a:spcPct val="100000"/>
            </a:lnSpc>
          </a:pPr>
          <a:r>
            <a:rPr lang="fr-BE" sz="1200" dirty="0"/>
            <a:t>(</a:t>
          </a:r>
          <a:r>
            <a:rPr lang="en-US" sz="1200" dirty="0" err="1"/>
            <a:t>Nieuwoudt</a:t>
          </a:r>
          <a:r>
            <a:rPr lang="en-US" sz="1200" dirty="0"/>
            <a:t> &amp; </a:t>
          </a:r>
          <a:r>
            <a:rPr lang="en-US" sz="1200" dirty="0" err="1"/>
            <a:t>Pedler</a:t>
          </a:r>
          <a:r>
            <a:rPr lang="en-US" sz="1200" dirty="0"/>
            <a:t>, 2023 ;  De Clercq et al., 2022</a:t>
          </a:r>
          <a:r>
            <a:rPr lang="fr-BE" sz="1200" dirty="0"/>
            <a:t>)</a:t>
          </a:r>
          <a:endParaRPr lang="en-US" sz="1200" dirty="0"/>
        </a:p>
      </dgm:t>
    </dgm:pt>
    <dgm:pt modelId="{384F842B-6939-4746-AD5C-2F5E9BB5BB2C}" type="parTrans" cxnId="{57704C3D-66F3-4758-AD22-F690121B6A0F}">
      <dgm:prSet/>
      <dgm:spPr/>
      <dgm:t>
        <a:bodyPr/>
        <a:lstStyle/>
        <a:p>
          <a:endParaRPr lang="fr-BE"/>
        </a:p>
      </dgm:t>
    </dgm:pt>
    <dgm:pt modelId="{33DD4F47-2A25-4B65-B99C-7C176D8CE772}" type="sibTrans" cxnId="{57704C3D-66F3-4758-AD22-F690121B6A0F}">
      <dgm:prSet/>
      <dgm:spPr/>
      <dgm:t>
        <a:bodyPr/>
        <a:lstStyle/>
        <a:p>
          <a:endParaRPr lang="fr-BE"/>
        </a:p>
      </dgm:t>
    </dgm:pt>
    <dgm:pt modelId="{5091D14B-54AE-4FBC-A60E-2A953DB267E6}">
      <dgm:prSet custT="1"/>
      <dgm:spPr/>
      <dgm:t>
        <a:bodyPr/>
        <a:lstStyle/>
        <a:p>
          <a:pPr>
            <a:lnSpc>
              <a:spcPct val="100000"/>
            </a:lnSpc>
          </a:pPr>
          <a:r>
            <a:rPr lang="fr-BE" sz="1600" dirty="0"/>
            <a:t>Effets négatifs :  approche stratégique - utilitariste </a:t>
          </a:r>
        </a:p>
        <a:p>
          <a:pPr>
            <a:lnSpc>
              <a:spcPct val="100000"/>
            </a:lnSpc>
          </a:pPr>
          <a:r>
            <a:rPr lang="fr-BE" sz="1200" dirty="0"/>
            <a:t>(</a:t>
          </a:r>
          <a:r>
            <a:rPr lang="fr-BE" sz="1200" dirty="0" err="1"/>
            <a:t>Biémar</a:t>
          </a:r>
          <a:r>
            <a:rPr lang="fr-BE" sz="1200" dirty="0"/>
            <a:t>, 2003)</a:t>
          </a:r>
          <a:endParaRPr lang="en-US" sz="1200" dirty="0"/>
        </a:p>
      </dgm:t>
    </dgm:pt>
    <dgm:pt modelId="{69D37DD4-7F42-42B5-936A-25012B37F2CF}" type="parTrans" cxnId="{5AEED03B-D362-491D-AF4A-AF01F43E5E02}">
      <dgm:prSet/>
      <dgm:spPr/>
      <dgm:t>
        <a:bodyPr/>
        <a:lstStyle/>
        <a:p>
          <a:endParaRPr lang="fr-BE"/>
        </a:p>
      </dgm:t>
    </dgm:pt>
    <dgm:pt modelId="{C41AADA6-E4FB-4861-81F8-862778CA8E7B}" type="sibTrans" cxnId="{5AEED03B-D362-491D-AF4A-AF01F43E5E02}">
      <dgm:prSet/>
      <dgm:spPr/>
      <dgm:t>
        <a:bodyPr/>
        <a:lstStyle/>
        <a:p>
          <a:endParaRPr lang="fr-BE"/>
        </a:p>
      </dgm:t>
    </dgm:pt>
    <dgm:pt modelId="{CE155FC8-8366-4E5F-AEB4-EC2AF1B9467F}" type="pres">
      <dgm:prSet presAssocID="{1D100AEC-EFE0-4A52-962A-7016241741C9}" presName="root" presStyleCnt="0">
        <dgm:presLayoutVars>
          <dgm:dir/>
          <dgm:resizeHandles val="exact"/>
        </dgm:presLayoutVars>
      </dgm:prSet>
      <dgm:spPr/>
    </dgm:pt>
    <dgm:pt modelId="{3DBDB9CE-AAFC-49A2-A3A7-FBF715AEC552}" type="pres">
      <dgm:prSet presAssocID="{45CF28C8-5544-42A3-AAB9-4B15C88B0DF4}" presName="compNode" presStyleCnt="0"/>
      <dgm:spPr/>
    </dgm:pt>
    <dgm:pt modelId="{25096831-9E4F-43D5-9824-8D3029F07213}" type="pres">
      <dgm:prSet presAssocID="{45CF28C8-5544-42A3-AAB9-4B15C88B0DF4}" presName="iconRect" presStyleLbl="node1" presStyleIdx="0" presStyleCnt="3" custScaleX="128525" custScaleY="114460"/>
      <dgm:spPr>
        <a:blipFill>
          <a:blip xmlns:r="http://schemas.openxmlformats.org/officeDocument/2006/relationships" r:embed="rId1">
            <a:extLst>
              <a:ext uri="{96DAC541-7B7A-43D3-8B79-37D633B846F1}">
                <asvg:svgBlip xmlns:asvg="http://schemas.microsoft.com/office/drawing/2016/SVG/main" r:embed="rId2"/>
              </a:ext>
            </a:extLst>
          </a:blip>
          <a:srcRect/>
          <a:stretch>
            <a:fillRect t="-6000" b="-6000"/>
          </a:stretch>
        </a:blipFill>
        <a:ln>
          <a:noFill/>
        </a:ln>
      </dgm:spPr>
      <dgm:extLst>
        <a:ext uri="{E40237B7-FDA0-4F09-8148-C483321AD2D9}">
          <dgm14:cNvPr xmlns:dgm14="http://schemas.microsoft.com/office/drawing/2010/diagram" id="0" name="" descr="Diagramme de Venn contour"/>
        </a:ext>
      </dgm:extLst>
    </dgm:pt>
    <dgm:pt modelId="{42363584-B505-49E2-B5FB-D687A8EB59C9}" type="pres">
      <dgm:prSet presAssocID="{45CF28C8-5544-42A3-AAB9-4B15C88B0DF4}" presName="spaceRect" presStyleCnt="0"/>
      <dgm:spPr/>
    </dgm:pt>
    <dgm:pt modelId="{03B7659E-1B3E-4A4C-87CA-0470CABD3F73}" type="pres">
      <dgm:prSet presAssocID="{45CF28C8-5544-42A3-AAB9-4B15C88B0DF4}" presName="textRect" presStyleLbl="revTx" presStyleIdx="0" presStyleCnt="3">
        <dgm:presLayoutVars>
          <dgm:chMax val="1"/>
          <dgm:chPref val="1"/>
        </dgm:presLayoutVars>
      </dgm:prSet>
      <dgm:spPr/>
    </dgm:pt>
    <dgm:pt modelId="{1E32904B-6470-4F50-B99B-0C9919CC35E5}" type="pres">
      <dgm:prSet presAssocID="{970CDEBE-2B00-46A7-98BD-207B3A39C550}" presName="sibTrans" presStyleCnt="0"/>
      <dgm:spPr/>
    </dgm:pt>
    <dgm:pt modelId="{ABA18C49-3339-437D-A5ED-75609DC401BC}" type="pres">
      <dgm:prSet presAssocID="{C7DB2CF1-60C4-4141-935C-887F716B47E4}" presName="compNode" presStyleCnt="0"/>
      <dgm:spPr/>
    </dgm:pt>
    <dgm:pt modelId="{86F5D1EB-77A3-4755-BE49-F4D93978F965}" type="pres">
      <dgm:prSet presAssocID="{C7DB2CF1-60C4-4141-935C-887F716B47E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arte avec repère contour"/>
        </a:ext>
      </dgm:extLst>
    </dgm:pt>
    <dgm:pt modelId="{866586B5-2F19-4A61-A982-1B0CD288655B}" type="pres">
      <dgm:prSet presAssocID="{C7DB2CF1-60C4-4141-935C-887F716B47E4}" presName="spaceRect" presStyleCnt="0"/>
      <dgm:spPr/>
    </dgm:pt>
    <dgm:pt modelId="{66290C39-254D-45FD-9C12-98829C5AEA1C}" type="pres">
      <dgm:prSet presAssocID="{C7DB2CF1-60C4-4141-935C-887F716B47E4}" presName="textRect" presStyleLbl="revTx" presStyleIdx="1" presStyleCnt="3" custScaleY="91055" custLinFactNeighborX="1259" custLinFactNeighborY="-1312">
        <dgm:presLayoutVars>
          <dgm:chMax val="1"/>
          <dgm:chPref val="1"/>
        </dgm:presLayoutVars>
      </dgm:prSet>
      <dgm:spPr/>
    </dgm:pt>
    <dgm:pt modelId="{AEFB40C4-FA70-45D8-87C8-AC008A0370C1}" type="pres">
      <dgm:prSet presAssocID="{33DD4F47-2A25-4B65-B99C-7C176D8CE772}" presName="sibTrans" presStyleCnt="0"/>
      <dgm:spPr/>
    </dgm:pt>
    <dgm:pt modelId="{A64532F4-DF86-46C7-9A30-03A64F30E935}" type="pres">
      <dgm:prSet presAssocID="{5091D14B-54AE-4FBC-A60E-2A953DB267E6}" presName="compNode" presStyleCnt="0"/>
      <dgm:spPr/>
    </dgm:pt>
    <dgm:pt modelId="{FE17CD5B-F175-4F5E-8A57-D1BC829E57C8}" type="pres">
      <dgm:prSet presAssocID="{5091D14B-54AE-4FBC-A60E-2A953DB267E6}"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tterie en charge contour"/>
        </a:ext>
      </dgm:extLst>
    </dgm:pt>
    <dgm:pt modelId="{9FD7EB8E-2B12-4436-B55C-AF3A51B8F796}" type="pres">
      <dgm:prSet presAssocID="{5091D14B-54AE-4FBC-A60E-2A953DB267E6}" presName="spaceRect" presStyleCnt="0"/>
      <dgm:spPr/>
    </dgm:pt>
    <dgm:pt modelId="{0132AE86-D6A0-4F52-93BD-9E617147F04C}" type="pres">
      <dgm:prSet presAssocID="{5091D14B-54AE-4FBC-A60E-2A953DB267E6}" presName="textRect" presStyleLbl="revTx" presStyleIdx="2" presStyleCnt="3" custLinFactNeighborX="233" custLinFactNeighborY="3681">
        <dgm:presLayoutVars>
          <dgm:chMax val="1"/>
          <dgm:chPref val="1"/>
        </dgm:presLayoutVars>
      </dgm:prSet>
      <dgm:spPr/>
    </dgm:pt>
  </dgm:ptLst>
  <dgm:cxnLst>
    <dgm:cxn modelId="{5F731A0D-82D3-4DB1-89A5-A4228F2FD484}" srcId="{1D100AEC-EFE0-4A52-962A-7016241741C9}" destId="{45CF28C8-5544-42A3-AAB9-4B15C88B0DF4}" srcOrd="0" destOrd="0" parTransId="{FF88381D-97E8-46D2-A499-F9E24B391243}" sibTransId="{970CDEBE-2B00-46A7-98BD-207B3A39C550}"/>
    <dgm:cxn modelId="{534ECA13-EE8D-48BB-964D-D92B7C3A84C2}" type="presOf" srcId="{5091D14B-54AE-4FBC-A60E-2A953DB267E6}" destId="{0132AE86-D6A0-4F52-93BD-9E617147F04C}" srcOrd="0" destOrd="0" presId="urn:microsoft.com/office/officeart/2018/2/layout/IconLabelList"/>
    <dgm:cxn modelId="{5AEED03B-D362-491D-AF4A-AF01F43E5E02}" srcId="{1D100AEC-EFE0-4A52-962A-7016241741C9}" destId="{5091D14B-54AE-4FBC-A60E-2A953DB267E6}" srcOrd="2" destOrd="0" parTransId="{69D37DD4-7F42-42B5-936A-25012B37F2CF}" sibTransId="{C41AADA6-E4FB-4861-81F8-862778CA8E7B}"/>
    <dgm:cxn modelId="{57704C3D-66F3-4758-AD22-F690121B6A0F}" srcId="{1D100AEC-EFE0-4A52-962A-7016241741C9}" destId="{C7DB2CF1-60C4-4141-935C-887F716B47E4}" srcOrd="1" destOrd="0" parTransId="{384F842B-6939-4746-AD5C-2F5E9BB5BB2C}" sibTransId="{33DD4F47-2A25-4B65-B99C-7C176D8CE772}"/>
    <dgm:cxn modelId="{3B91D763-AA75-4B74-97E2-4CBBDAA97426}" type="presOf" srcId="{1D100AEC-EFE0-4A52-962A-7016241741C9}" destId="{CE155FC8-8366-4E5F-AEB4-EC2AF1B9467F}" srcOrd="0" destOrd="0" presId="urn:microsoft.com/office/officeart/2018/2/layout/IconLabelList"/>
    <dgm:cxn modelId="{5E073DB2-7712-452F-BE37-5F5FEF671561}" type="presOf" srcId="{45CF28C8-5544-42A3-AAB9-4B15C88B0DF4}" destId="{03B7659E-1B3E-4A4C-87CA-0470CABD3F73}" srcOrd="0" destOrd="0" presId="urn:microsoft.com/office/officeart/2018/2/layout/IconLabelList"/>
    <dgm:cxn modelId="{E57D62D4-4C0C-4FCA-A9D8-10BA909D3323}" type="presOf" srcId="{C7DB2CF1-60C4-4141-935C-887F716B47E4}" destId="{66290C39-254D-45FD-9C12-98829C5AEA1C}" srcOrd="0" destOrd="0" presId="urn:microsoft.com/office/officeart/2018/2/layout/IconLabelList"/>
    <dgm:cxn modelId="{DA3C5D15-D26F-48C9-AFD5-582924BCDB5E}" type="presParOf" srcId="{CE155FC8-8366-4E5F-AEB4-EC2AF1B9467F}" destId="{3DBDB9CE-AAFC-49A2-A3A7-FBF715AEC552}" srcOrd="0" destOrd="0" presId="urn:microsoft.com/office/officeart/2018/2/layout/IconLabelList"/>
    <dgm:cxn modelId="{2FA32C86-6A95-4ACA-95F7-3BF012A150A2}" type="presParOf" srcId="{3DBDB9CE-AAFC-49A2-A3A7-FBF715AEC552}" destId="{25096831-9E4F-43D5-9824-8D3029F07213}" srcOrd="0" destOrd="0" presId="urn:microsoft.com/office/officeart/2018/2/layout/IconLabelList"/>
    <dgm:cxn modelId="{26377959-2FB1-48BC-80E9-FC4EC86EE041}" type="presParOf" srcId="{3DBDB9CE-AAFC-49A2-A3A7-FBF715AEC552}" destId="{42363584-B505-49E2-B5FB-D687A8EB59C9}" srcOrd="1" destOrd="0" presId="urn:microsoft.com/office/officeart/2018/2/layout/IconLabelList"/>
    <dgm:cxn modelId="{5ED9AA41-29AC-4A6D-B9EB-11486F32E496}" type="presParOf" srcId="{3DBDB9CE-AAFC-49A2-A3A7-FBF715AEC552}" destId="{03B7659E-1B3E-4A4C-87CA-0470CABD3F73}" srcOrd="2" destOrd="0" presId="urn:microsoft.com/office/officeart/2018/2/layout/IconLabelList"/>
    <dgm:cxn modelId="{0FEB9894-F3B2-4267-AE7A-4AC72D2B049B}" type="presParOf" srcId="{CE155FC8-8366-4E5F-AEB4-EC2AF1B9467F}" destId="{1E32904B-6470-4F50-B99B-0C9919CC35E5}" srcOrd="1" destOrd="0" presId="urn:microsoft.com/office/officeart/2018/2/layout/IconLabelList"/>
    <dgm:cxn modelId="{829EE40C-5457-4485-8958-CB1D7C094BB0}" type="presParOf" srcId="{CE155FC8-8366-4E5F-AEB4-EC2AF1B9467F}" destId="{ABA18C49-3339-437D-A5ED-75609DC401BC}" srcOrd="2" destOrd="0" presId="urn:microsoft.com/office/officeart/2018/2/layout/IconLabelList"/>
    <dgm:cxn modelId="{D8537EAC-677B-4194-84D0-1534FF751B92}" type="presParOf" srcId="{ABA18C49-3339-437D-A5ED-75609DC401BC}" destId="{86F5D1EB-77A3-4755-BE49-F4D93978F965}" srcOrd="0" destOrd="0" presId="urn:microsoft.com/office/officeart/2018/2/layout/IconLabelList"/>
    <dgm:cxn modelId="{C083D031-AC45-4C50-B445-3AC51ACA2773}" type="presParOf" srcId="{ABA18C49-3339-437D-A5ED-75609DC401BC}" destId="{866586B5-2F19-4A61-A982-1B0CD288655B}" srcOrd="1" destOrd="0" presId="urn:microsoft.com/office/officeart/2018/2/layout/IconLabelList"/>
    <dgm:cxn modelId="{BF28D02A-08F4-4AAF-8AA0-61B577376E9C}" type="presParOf" srcId="{ABA18C49-3339-437D-A5ED-75609DC401BC}" destId="{66290C39-254D-45FD-9C12-98829C5AEA1C}" srcOrd="2" destOrd="0" presId="urn:microsoft.com/office/officeart/2018/2/layout/IconLabelList"/>
    <dgm:cxn modelId="{BA787D14-5CD7-4680-94F2-83668CFADEDF}" type="presParOf" srcId="{CE155FC8-8366-4E5F-AEB4-EC2AF1B9467F}" destId="{AEFB40C4-FA70-45D8-87C8-AC008A0370C1}" srcOrd="3" destOrd="0" presId="urn:microsoft.com/office/officeart/2018/2/layout/IconLabelList"/>
    <dgm:cxn modelId="{9D75D604-294C-4392-8D85-213055677DC3}" type="presParOf" srcId="{CE155FC8-8366-4E5F-AEB4-EC2AF1B9467F}" destId="{A64532F4-DF86-46C7-9A30-03A64F30E935}" srcOrd="4" destOrd="0" presId="urn:microsoft.com/office/officeart/2018/2/layout/IconLabelList"/>
    <dgm:cxn modelId="{F718F3C1-2007-4D03-9BDF-1A62BD15CDA9}" type="presParOf" srcId="{A64532F4-DF86-46C7-9A30-03A64F30E935}" destId="{FE17CD5B-F175-4F5E-8A57-D1BC829E57C8}" srcOrd="0" destOrd="0" presId="urn:microsoft.com/office/officeart/2018/2/layout/IconLabelList"/>
    <dgm:cxn modelId="{9B1134DC-E733-4598-A7C1-D6211E8BA5AB}" type="presParOf" srcId="{A64532F4-DF86-46C7-9A30-03A64F30E935}" destId="{9FD7EB8E-2B12-4436-B55C-AF3A51B8F796}" srcOrd="1" destOrd="0" presId="urn:microsoft.com/office/officeart/2018/2/layout/IconLabelList"/>
    <dgm:cxn modelId="{6A85C61B-16D7-444D-9B0C-D1A5C1152C3F}" type="presParOf" srcId="{A64532F4-DF86-46C7-9A30-03A64F30E935}" destId="{0132AE86-D6A0-4F52-93BD-9E617147F04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100AEC-EFE0-4A52-962A-7016241741C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155FC8-8366-4E5F-AEB4-EC2AF1B9467F}" type="pres">
      <dgm:prSet presAssocID="{1D100AEC-EFE0-4A52-962A-7016241741C9}" presName="root" presStyleCnt="0">
        <dgm:presLayoutVars>
          <dgm:dir/>
          <dgm:resizeHandles val="exact"/>
        </dgm:presLayoutVars>
      </dgm:prSet>
      <dgm:spPr/>
    </dgm:pt>
  </dgm:ptLst>
  <dgm:cxnLst>
    <dgm:cxn modelId="{3B91D763-AA75-4B74-97E2-4CBBDAA97426}" type="presOf" srcId="{1D100AEC-EFE0-4A52-962A-7016241741C9}" destId="{CE155FC8-8366-4E5F-AEB4-EC2AF1B9467F}" srcOrd="0"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100AEC-EFE0-4A52-962A-7016241741C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5CF28C8-5544-42A3-AAB9-4B15C88B0DF4}">
      <dgm:prSet custT="1"/>
      <dgm:spPr/>
      <dgm:t>
        <a:bodyPr/>
        <a:lstStyle/>
        <a:p>
          <a:pPr>
            <a:lnSpc>
              <a:spcPct val="100000"/>
            </a:lnSpc>
          </a:pPr>
          <a:endParaRPr lang="fr-BE" sz="2400" dirty="0">
            <a:solidFill>
              <a:schemeClr val="accent2"/>
            </a:solidFill>
          </a:endParaRPr>
        </a:p>
      </dgm:t>
    </dgm:pt>
    <dgm:pt modelId="{970CDEBE-2B00-46A7-98BD-207B3A39C550}" type="sibTrans" cxnId="{5F731A0D-82D3-4DB1-89A5-A4228F2FD484}">
      <dgm:prSet/>
      <dgm:spPr/>
      <dgm:t>
        <a:bodyPr/>
        <a:lstStyle/>
        <a:p>
          <a:endParaRPr lang="en-US"/>
        </a:p>
      </dgm:t>
    </dgm:pt>
    <dgm:pt modelId="{FF88381D-97E8-46D2-A499-F9E24B391243}" type="parTrans" cxnId="{5F731A0D-82D3-4DB1-89A5-A4228F2FD484}">
      <dgm:prSet/>
      <dgm:spPr/>
      <dgm:t>
        <a:bodyPr/>
        <a:lstStyle/>
        <a:p>
          <a:endParaRPr lang="en-US"/>
        </a:p>
      </dgm:t>
    </dgm:pt>
    <dgm:pt modelId="{CE155FC8-8366-4E5F-AEB4-EC2AF1B9467F}" type="pres">
      <dgm:prSet presAssocID="{1D100AEC-EFE0-4A52-962A-7016241741C9}" presName="root" presStyleCnt="0">
        <dgm:presLayoutVars>
          <dgm:dir/>
          <dgm:resizeHandles val="exact"/>
        </dgm:presLayoutVars>
      </dgm:prSet>
      <dgm:spPr/>
    </dgm:pt>
    <dgm:pt modelId="{3DBDB9CE-AAFC-49A2-A3A7-FBF715AEC552}" type="pres">
      <dgm:prSet presAssocID="{45CF28C8-5544-42A3-AAB9-4B15C88B0DF4}" presName="compNode" presStyleCnt="0"/>
      <dgm:spPr/>
    </dgm:pt>
    <dgm:pt modelId="{25096831-9E4F-43D5-9824-8D3029F07213}" type="pres">
      <dgm:prSet presAssocID="{45CF28C8-5544-42A3-AAB9-4B15C88B0DF4}" presName="iconRect" presStyleLbl="node1" presStyleIdx="0" presStyleCnt="1" custScaleX="128525" custScaleY="114460"/>
      <dgm:spPr>
        <a:noFill/>
        <a:ln>
          <a:noFill/>
        </a:ln>
      </dgm:spPr>
    </dgm:pt>
    <dgm:pt modelId="{42363584-B505-49E2-B5FB-D687A8EB59C9}" type="pres">
      <dgm:prSet presAssocID="{45CF28C8-5544-42A3-AAB9-4B15C88B0DF4}" presName="spaceRect" presStyleCnt="0"/>
      <dgm:spPr/>
    </dgm:pt>
    <dgm:pt modelId="{03B7659E-1B3E-4A4C-87CA-0470CABD3F73}" type="pres">
      <dgm:prSet presAssocID="{45CF28C8-5544-42A3-AAB9-4B15C88B0DF4}" presName="textRect" presStyleLbl="revTx" presStyleIdx="0" presStyleCnt="1" custLinFactNeighborX="0" custLinFactNeighborY="40370">
        <dgm:presLayoutVars>
          <dgm:chMax val="1"/>
          <dgm:chPref val="1"/>
        </dgm:presLayoutVars>
      </dgm:prSet>
      <dgm:spPr/>
    </dgm:pt>
  </dgm:ptLst>
  <dgm:cxnLst>
    <dgm:cxn modelId="{5F731A0D-82D3-4DB1-89A5-A4228F2FD484}" srcId="{1D100AEC-EFE0-4A52-962A-7016241741C9}" destId="{45CF28C8-5544-42A3-AAB9-4B15C88B0DF4}" srcOrd="0" destOrd="0" parTransId="{FF88381D-97E8-46D2-A499-F9E24B391243}" sibTransId="{970CDEBE-2B00-46A7-98BD-207B3A39C550}"/>
    <dgm:cxn modelId="{3B91D763-AA75-4B74-97E2-4CBBDAA97426}" type="presOf" srcId="{1D100AEC-EFE0-4A52-962A-7016241741C9}" destId="{CE155FC8-8366-4E5F-AEB4-EC2AF1B9467F}" srcOrd="0" destOrd="0" presId="urn:microsoft.com/office/officeart/2018/2/layout/IconLabelList"/>
    <dgm:cxn modelId="{5E073DB2-7712-452F-BE37-5F5FEF671561}" type="presOf" srcId="{45CF28C8-5544-42A3-AAB9-4B15C88B0DF4}" destId="{03B7659E-1B3E-4A4C-87CA-0470CABD3F73}" srcOrd="0" destOrd="0" presId="urn:microsoft.com/office/officeart/2018/2/layout/IconLabelList"/>
    <dgm:cxn modelId="{DA3C5D15-D26F-48C9-AFD5-582924BCDB5E}" type="presParOf" srcId="{CE155FC8-8366-4E5F-AEB4-EC2AF1B9467F}" destId="{3DBDB9CE-AAFC-49A2-A3A7-FBF715AEC552}" srcOrd="0" destOrd="0" presId="urn:microsoft.com/office/officeart/2018/2/layout/IconLabelList"/>
    <dgm:cxn modelId="{2FA32C86-6A95-4ACA-95F7-3BF012A150A2}" type="presParOf" srcId="{3DBDB9CE-AAFC-49A2-A3A7-FBF715AEC552}" destId="{25096831-9E4F-43D5-9824-8D3029F07213}" srcOrd="0" destOrd="0" presId="urn:microsoft.com/office/officeart/2018/2/layout/IconLabelList"/>
    <dgm:cxn modelId="{26377959-2FB1-48BC-80E9-FC4EC86EE041}" type="presParOf" srcId="{3DBDB9CE-AAFC-49A2-A3A7-FBF715AEC552}" destId="{42363584-B505-49E2-B5FB-D687A8EB59C9}" srcOrd="1" destOrd="0" presId="urn:microsoft.com/office/officeart/2018/2/layout/IconLabelList"/>
    <dgm:cxn modelId="{5ED9AA41-29AC-4A6D-B9EB-11486F32E496}" type="presParOf" srcId="{3DBDB9CE-AAFC-49A2-A3A7-FBF715AEC552}" destId="{03B7659E-1B3E-4A4C-87CA-0470CABD3F7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100AEC-EFE0-4A52-962A-7016241741C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5CF28C8-5544-42A3-AAB9-4B15C88B0DF4}">
      <dgm:prSet custT="1"/>
      <dgm:spPr/>
      <dgm:t>
        <a:bodyPr/>
        <a:lstStyle/>
        <a:p>
          <a:pPr>
            <a:lnSpc>
              <a:spcPct val="100000"/>
            </a:lnSpc>
          </a:pPr>
          <a:endParaRPr lang="fr-BE" sz="2400" dirty="0">
            <a:solidFill>
              <a:schemeClr val="accent2"/>
            </a:solidFill>
          </a:endParaRPr>
        </a:p>
      </dgm:t>
    </dgm:pt>
    <dgm:pt modelId="{970CDEBE-2B00-46A7-98BD-207B3A39C550}" type="sibTrans" cxnId="{5F731A0D-82D3-4DB1-89A5-A4228F2FD484}">
      <dgm:prSet/>
      <dgm:spPr/>
      <dgm:t>
        <a:bodyPr/>
        <a:lstStyle/>
        <a:p>
          <a:endParaRPr lang="en-US"/>
        </a:p>
      </dgm:t>
    </dgm:pt>
    <dgm:pt modelId="{FF88381D-97E8-46D2-A499-F9E24B391243}" type="parTrans" cxnId="{5F731A0D-82D3-4DB1-89A5-A4228F2FD484}">
      <dgm:prSet/>
      <dgm:spPr/>
      <dgm:t>
        <a:bodyPr/>
        <a:lstStyle/>
        <a:p>
          <a:endParaRPr lang="en-US"/>
        </a:p>
      </dgm:t>
    </dgm:pt>
    <dgm:pt modelId="{CE155FC8-8366-4E5F-AEB4-EC2AF1B9467F}" type="pres">
      <dgm:prSet presAssocID="{1D100AEC-EFE0-4A52-962A-7016241741C9}" presName="root" presStyleCnt="0">
        <dgm:presLayoutVars>
          <dgm:dir/>
          <dgm:resizeHandles val="exact"/>
        </dgm:presLayoutVars>
      </dgm:prSet>
      <dgm:spPr/>
    </dgm:pt>
    <dgm:pt modelId="{3DBDB9CE-AAFC-49A2-A3A7-FBF715AEC552}" type="pres">
      <dgm:prSet presAssocID="{45CF28C8-5544-42A3-AAB9-4B15C88B0DF4}" presName="compNode" presStyleCnt="0"/>
      <dgm:spPr/>
    </dgm:pt>
    <dgm:pt modelId="{25096831-9E4F-43D5-9824-8D3029F07213}" type="pres">
      <dgm:prSet presAssocID="{45CF28C8-5544-42A3-AAB9-4B15C88B0DF4}" presName="iconRect" presStyleLbl="node1" presStyleIdx="0" presStyleCnt="1" custScaleX="128525" custScaleY="114460"/>
      <dgm:spPr>
        <a:blipFill>
          <a:blip xmlns:r="http://schemas.openxmlformats.org/officeDocument/2006/relationships" r:embed="rId1">
            <a:extLst>
              <a:ext uri="{96DAC541-7B7A-43D3-8B79-37D633B846F1}">
                <asvg:svgBlip xmlns:asvg="http://schemas.microsoft.com/office/drawing/2016/SVG/main" r:embed="rId2"/>
              </a:ext>
            </a:extLst>
          </a:blip>
          <a:srcRect/>
          <a:stretch>
            <a:fillRect t="-6000" b="-6000"/>
          </a:stretch>
        </a:blipFill>
        <a:ln>
          <a:noFill/>
        </a:ln>
      </dgm:spPr>
      <dgm:extLst>
        <a:ext uri="{E40237B7-FDA0-4F09-8148-C483321AD2D9}">
          <dgm14:cNvPr xmlns:dgm14="http://schemas.microsoft.com/office/drawing/2010/diagram" id="0" name="" descr="Diagramme de Venn contour"/>
        </a:ext>
      </dgm:extLst>
    </dgm:pt>
    <dgm:pt modelId="{42363584-B505-49E2-B5FB-D687A8EB59C9}" type="pres">
      <dgm:prSet presAssocID="{45CF28C8-5544-42A3-AAB9-4B15C88B0DF4}" presName="spaceRect" presStyleCnt="0"/>
      <dgm:spPr/>
    </dgm:pt>
    <dgm:pt modelId="{03B7659E-1B3E-4A4C-87CA-0470CABD3F73}" type="pres">
      <dgm:prSet presAssocID="{45CF28C8-5544-42A3-AAB9-4B15C88B0DF4}" presName="textRect" presStyleLbl="revTx" presStyleIdx="0" presStyleCnt="1" custLinFactNeighborX="0" custLinFactNeighborY="40370">
        <dgm:presLayoutVars>
          <dgm:chMax val="1"/>
          <dgm:chPref val="1"/>
        </dgm:presLayoutVars>
      </dgm:prSet>
      <dgm:spPr/>
    </dgm:pt>
  </dgm:ptLst>
  <dgm:cxnLst>
    <dgm:cxn modelId="{5F731A0D-82D3-4DB1-89A5-A4228F2FD484}" srcId="{1D100AEC-EFE0-4A52-962A-7016241741C9}" destId="{45CF28C8-5544-42A3-AAB9-4B15C88B0DF4}" srcOrd="0" destOrd="0" parTransId="{FF88381D-97E8-46D2-A499-F9E24B391243}" sibTransId="{970CDEBE-2B00-46A7-98BD-207B3A39C550}"/>
    <dgm:cxn modelId="{3B91D763-AA75-4B74-97E2-4CBBDAA97426}" type="presOf" srcId="{1D100AEC-EFE0-4A52-962A-7016241741C9}" destId="{CE155FC8-8366-4E5F-AEB4-EC2AF1B9467F}" srcOrd="0" destOrd="0" presId="urn:microsoft.com/office/officeart/2018/2/layout/IconLabelList"/>
    <dgm:cxn modelId="{5E073DB2-7712-452F-BE37-5F5FEF671561}" type="presOf" srcId="{45CF28C8-5544-42A3-AAB9-4B15C88B0DF4}" destId="{03B7659E-1B3E-4A4C-87CA-0470CABD3F73}" srcOrd="0" destOrd="0" presId="urn:microsoft.com/office/officeart/2018/2/layout/IconLabelList"/>
    <dgm:cxn modelId="{DA3C5D15-D26F-48C9-AFD5-582924BCDB5E}" type="presParOf" srcId="{CE155FC8-8366-4E5F-AEB4-EC2AF1B9467F}" destId="{3DBDB9CE-AAFC-49A2-A3A7-FBF715AEC552}" srcOrd="0" destOrd="0" presId="urn:microsoft.com/office/officeart/2018/2/layout/IconLabelList"/>
    <dgm:cxn modelId="{2FA32C86-6A95-4ACA-95F7-3BF012A150A2}" type="presParOf" srcId="{3DBDB9CE-AAFC-49A2-A3A7-FBF715AEC552}" destId="{25096831-9E4F-43D5-9824-8D3029F07213}" srcOrd="0" destOrd="0" presId="urn:microsoft.com/office/officeart/2018/2/layout/IconLabelList"/>
    <dgm:cxn modelId="{26377959-2FB1-48BC-80E9-FC4EC86EE041}" type="presParOf" srcId="{3DBDB9CE-AAFC-49A2-A3A7-FBF715AEC552}" destId="{42363584-B505-49E2-B5FB-D687A8EB59C9}" srcOrd="1" destOrd="0" presId="urn:microsoft.com/office/officeart/2018/2/layout/IconLabelList"/>
    <dgm:cxn modelId="{5ED9AA41-29AC-4A6D-B9EB-11486F32E496}" type="presParOf" srcId="{3DBDB9CE-AAFC-49A2-A3A7-FBF715AEC552}" destId="{03B7659E-1B3E-4A4C-87CA-0470CABD3F7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100AEC-EFE0-4A52-962A-7016241741C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155FC8-8366-4E5F-AEB4-EC2AF1B9467F}" type="pres">
      <dgm:prSet presAssocID="{1D100AEC-EFE0-4A52-962A-7016241741C9}" presName="root" presStyleCnt="0">
        <dgm:presLayoutVars>
          <dgm:dir/>
          <dgm:resizeHandles val="exact"/>
        </dgm:presLayoutVars>
      </dgm:prSet>
      <dgm:spPr/>
    </dgm:pt>
  </dgm:ptLst>
  <dgm:cxnLst>
    <dgm:cxn modelId="{3B91D763-AA75-4B74-97E2-4CBBDAA97426}" type="presOf" srcId="{1D100AEC-EFE0-4A52-962A-7016241741C9}" destId="{CE155FC8-8366-4E5F-AEB4-EC2AF1B9467F}" srcOrd="0"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2809B-35E7-4A1F-880D-38B0C01D6CC3}">
      <dsp:nvSpPr>
        <dsp:cNvPr id="0" name=""/>
        <dsp:cNvSpPr/>
      </dsp:nvSpPr>
      <dsp:spPr>
        <a:xfrm>
          <a:off x="1258265" y="353822"/>
          <a:ext cx="991237" cy="9912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EAA8F3-4F69-4B06-8572-3BE691B86CB6}">
      <dsp:nvSpPr>
        <dsp:cNvPr id="0" name=""/>
        <dsp:cNvSpPr/>
      </dsp:nvSpPr>
      <dsp:spPr>
        <a:xfrm>
          <a:off x="652509" y="1674244"/>
          <a:ext cx="22027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Valeur du diplôme de </a:t>
          </a:r>
          <a:r>
            <a:rPr lang="en-US" sz="1600" kern="1200" dirty="0" err="1"/>
            <a:t>l’ES</a:t>
          </a:r>
          <a:r>
            <a:rPr lang="en-US" sz="1600" kern="1200" dirty="0"/>
            <a:t> ++ </a:t>
          </a:r>
        </a:p>
        <a:p>
          <a:pPr marL="0" lvl="0" indent="0" algn="ctr" defTabSz="711200">
            <a:lnSpc>
              <a:spcPct val="100000"/>
            </a:lnSpc>
            <a:spcBef>
              <a:spcPct val="0"/>
            </a:spcBef>
            <a:spcAft>
              <a:spcPct val="35000"/>
            </a:spcAft>
            <a:buNone/>
          </a:pPr>
          <a:endParaRPr lang="en-US" sz="1400" kern="1200" dirty="0"/>
        </a:p>
      </dsp:txBody>
      <dsp:txXfrm>
        <a:off x="652509" y="1674244"/>
        <a:ext cx="2202750" cy="765000"/>
      </dsp:txXfrm>
    </dsp:sp>
    <dsp:sp modelId="{C5CE39CC-DC60-4C06-9869-928A934D00B2}">
      <dsp:nvSpPr>
        <dsp:cNvPr id="0" name=""/>
        <dsp:cNvSpPr/>
      </dsp:nvSpPr>
      <dsp:spPr>
        <a:xfrm>
          <a:off x="3846496" y="353822"/>
          <a:ext cx="991237" cy="9912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6E0EB7-6E97-4122-B4E3-CCBAB4C08FDA}">
      <dsp:nvSpPr>
        <dsp:cNvPr id="0" name=""/>
        <dsp:cNvSpPr/>
      </dsp:nvSpPr>
      <dsp:spPr>
        <a:xfrm>
          <a:off x="3355107" y="1674244"/>
          <a:ext cx="1974016"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ES « portes ouvertes » (sans condition, $)</a:t>
          </a:r>
        </a:p>
      </dsp:txBody>
      <dsp:txXfrm>
        <a:off x="3355107" y="1674244"/>
        <a:ext cx="1974016" cy="765000"/>
      </dsp:txXfrm>
    </dsp:sp>
    <dsp:sp modelId="{25096831-9E4F-43D5-9824-8D3029F07213}">
      <dsp:nvSpPr>
        <dsp:cNvPr id="0" name=""/>
        <dsp:cNvSpPr/>
      </dsp:nvSpPr>
      <dsp:spPr>
        <a:xfrm>
          <a:off x="1200392" y="2989931"/>
          <a:ext cx="1106984" cy="110568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B7659E-1B3E-4A4C-87CA-0470CABD3F73}">
      <dsp:nvSpPr>
        <dsp:cNvPr id="0" name=""/>
        <dsp:cNvSpPr/>
      </dsp:nvSpPr>
      <dsp:spPr>
        <a:xfrm>
          <a:off x="641649" y="4273811"/>
          <a:ext cx="2294957"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75% des étudiants en E.S. </a:t>
          </a:r>
        </a:p>
        <a:p>
          <a:pPr marL="0" lvl="0" indent="0" algn="ctr" defTabSz="711200">
            <a:lnSpc>
              <a:spcPct val="100000"/>
            </a:lnSpc>
            <a:spcBef>
              <a:spcPct val="0"/>
            </a:spcBef>
            <a:spcAft>
              <a:spcPct val="35000"/>
            </a:spcAft>
            <a:buNone/>
          </a:pPr>
          <a:r>
            <a:rPr lang="fr-BE" sz="1200" kern="1200" dirty="0">
              <a:solidFill>
                <a:schemeClr val="tx1"/>
              </a:solidFill>
            </a:rPr>
            <a:t>(ARES., 2013)</a:t>
          </a:r>
          <a:endParaRPr lang="en-US" sz="1400" kern="1200" dirty="0"/>
        </a:p>
      </dsp:txBody>
      <dsp:txXfrm>
        <a:off x="641649" y="4273811"/>
        <a:ext cx="2294957" cy="765000"/>
      </dsp:txXfrm>
    </dsp:sp>
    <dsp:sp modelId="{86F5D1EB-77A3-4755-BE49-F4D93978F965}">
      <dsp:nvSpPr>
        <dsp:cNvPr id="0" name=""/>
        <dsp:cNvSpPr/>
      </dsp:nvSpPr>
      <dsp:spPr>
        <a:xfrm>
          <a:off x="3892600" y="3018543"/>
          <a:ext cx="991237" cy="99123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90C39-254D-45FD-9C12-98829C5AEA1C}">
      <dsp:nvSpPr>
        <dsp:cNvPr id="0" name=""/>
        <dsp:cNvSpPr/>
      </dsp:nvSpPr>
      <dsp:spPr>
        <a:xfrm>
          <a:off x="3363587" y="4255695"/>
          <a:ext cx="2082127"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Une multitude de difficultés</a:t>
          </a:r>
          <a:endParaRPr lang="en-US" sz="1400" kern="1200" dirty="0"/>
        </a:p>
      </dsp:txBody>
      <dsp:txXfrm>
        <a:off x="3363587" y="4255695"/>
        <a:ext cx="2082127" cy="765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2809B-35E7-4A1F-880D-38B0C01D6CC3}">
      <dsp:nvSpPr>
        <dsp:cNvPr id="0" name=""/>
        <dsp:cNvSpPr/>
      </dsp:nvSpPr>
      <dsp:spPr>
        <a:xfrm>
          <a:off x="1149187" y="297385"/>
          <a:ext cx="1051650" cy="105165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EAA8F3-4F69-4B06-8572-3BE691B86CB6}">
      <dsp:nvSpPr>
        <dsp:cNvPr id="0" name=""/>
        <dsp:cNvSpPr/>
      </dsp:nvSpPr>
      <dsp:spPr>
        <a:xfrm>
          <a:off x="506512" y="1678219"/>
          <a:ext cx="2337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Degrés de préparation ≠</a:t>
          </a:r>
          <a:endParaRPr lang="en-US" sz="1600" kern="1200" dirty="0"/>
        </a:p>
      </dsp:txBody>
      <dsp:txXfrm>
        <a:off x="506512" y="1678219"/>
        <a:ext cx="2337000" cy="742500"/>
      </dsp:txXfrm>
    </dsp:sp>
    <dsp:sp modelId="{C5CE39CC-DC60-4C06-9869-928A934D00B2}">
      <dsp:nvSpPr>
        <dsp:cNvPr id="0" name=""/>
        <dsp:cNvSpPr/>
      </dsp:nvSpPr>
      <dsp:spPr>
        <a:xfrm>
          <a:off x="3895162" y="297385"/>
          <a:ext cx="1051650" cy="105165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6E0EB7-6E97-4122-B4E3-CCBAB4C08FDA}">
      <dsp:nvSpPr>
        <dsp:cNvPr id="0" name=""/>
        <dsp:cNvSpPr/>
      </dsp:nvSpPr>
      <dsp:spPr>
        <a:xfrm>
          <a:off x="3252487" y="1678219"/>
          <a:ext cx="2337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Choix de la filière parfois peu réfléchi</a:t>
          </a:r>
        </a:p>
        <a:p>
          <a:pPr marL="0" lvl="0" indent="0" algn="ctr" defTabSz="711200">
            <a:lnSpc>
              <a:spcPct val="100000"/>
            </a:lnSpc>
            <a:spcBef>
              <a:spcPct val="0"/>
            </a:spcBef>
            <a:spcAft>
              <a:spcPct val="35000"/>
            </a:spcAft>
            <a:buNone/>
          </a:pPr>
          <a:r>
            <a:rPr lang="fr-BE" sz="1200" kern="1200" dirty="0"/>
            <a:t>(De Clercq, 2017)</a:t>
          </a:r>
          <a:endParaRPr lang="fr-BE" sz="1600" kern="1200" dirty="0"/>
        </a:p>
      </dsp:txBody>
      <dsp:txXfrm>
        <a:off x="3252487" y="1678219"/>
        <a:ext cx="2337000" cy="742500"/>
      </dsp:txXfrm>
    </dsp:sp>
    <dsp:sp modelId="{25096831-9E4F-43D5-9824-8D3029F07213}">
      <dsp:nvSpPr>
        <dsp:cNvPr id="0" name=""/>
        <dsp:cNvSpPr/>
      </dsp:nvSpPr>
      <dsp:spPr>
        <a:xfrm>
          <a:off x="1087786" y="3004969"/>
          <a:ext cx="1174451" cy="117307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B7659E-1B3E-4A4C-87CA-0470CABD3F73}">
      <dsp:nvSpPr>
        <dsp:cNvPr id="0" name=""/>
        <dsp:cNvSpPr/>
      </dsp:nvSpPr>
      <dsp:spPr>
        <a:xfrm>
          <a:off x="494991" y="4355506"/>
          <a:ext cx="2434826"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Faire atteindre les objectifs au + grand nombre</a:t>
          </a:r>
          <a:endParaRPr lang="en-US" sz="1400" kern="1200" dirty="0"/>
        </a:p>
      </dsp:txBody>
      <dsp:txXfrm>
        <a:off x="494991" y="4355506"/>
        <a:ext cx="2434826" cy="742500"/>
      </dsp:txXfrm>
    </dsp:sp>
    <dsp:sp modelId="{86F5D1EB-77A3-4755-BE49-F4D93978F965}">
      <dsp:nvSpPr>
        <dsp:cNvPr id="0" name=""/>
        <dsp:cNvSpPr/>
      </dsp:nvSpPr>
      <dsp:spPr>
        <a:xfrm>
          <a:off x="3944075" y="3035325"/>
          <a:ext cx="1051650" cy="105165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90C39-254D-45FD-9C12-98829C5AEA1C}">
      <dsp:nvSpPr>
        <dsp:cNvPr id="0" name=""/>
        <dsp:cNvSpPr/>
      </dsp:nvSpPr>
      <dsp:spPr>
        <a:xfrm>
          <a:off x="3318834" y="4335337"/>
          <a:ext cx="2337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Le monde professionnel attend des pros à la sortie</a:t>
          </a:r>
          <a:endParaRPr lang="en-US" sz="1400" kern="1200" dirty="0"/>
        </a:p>
      </dsp:txBody>
      <dsp:txXfrm>
        <a:off x="3318834" y="4335337"/>
        <a:ext cx="2337000" cy="74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E39CC-DC60-4C06-9869-928A934D00B2}">
      <dsp:nvSpPr>
        <dsp:cNvPr id="0" name=""/>
        <dsp:cNvSpPr/>
      </dsp:nvSpPr>
      <dsp:spPr>
        <a:xfrm>
          <a:off x="774583" y="483259"/>
          <a:ext cx="930825" cy="9308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6E0EB7-6E97-4122-B4E3-CCBAB4C08FDA}">
      <dsp:nvSpPr>
        <dsp:cNvPr id="0" name=""/>
        <dsp:cNvSpPr/>
      </dsp:nvSpPr>
      <dsp:spPr>
        <a:xfrm>
          <a:off x="208321" y="1666971"/>
          <a:ext cx="2138725"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 La psycho, c’est facile »</a:t>
          </a:r>
        </a:p>
        <a:p>
          <a:pPr marL="0" lvl="0" indent="0" algn="ctr" defTabSz="711200">
            <a:lnSpc>
              <a:spcPct val="100000"/>
            </a:lnSpc>
            <a:spcBef>
              <a:spcPct val="0"/>
            </a:spcBef>
            <a:spcAft>
              <a:spcPct val="35000"/>
            </a:spcAft>
            <a:buNone/>
          </a:pPr>
          <a:r>
            <a:rPr lang="fr-BE" sz="1200" kern="1200" dirty="0"/>
            <a:t>(La Libre, 2023)</a:t>
          </a:r>
          <a:endParaRPr lang="en-US" sz="1100" kern="1200" dirty="0"/>
        </a:p>
      </dsp:txBody>
      <dsp:txXfrm>
        <a:off x="208321" y="1666971"/>
        <a:ext cx="2138725" cy="742500"/>
      </dsp:txXfrm>
    </dsp:sp>
    <dsp:sp modelId="{000AC4C4-33DC-452F-8063-33979B014D47}">
      <dsp:nvSpPr>
        <dsp:cNvPr id="0" name=""/>
        <dsp:cNvSpPr/>
      </dsp:nvSpPr>
      <dsp:spPr>
        <a:xfrm>
          <a:off x="4382973" y="258581"/>
          <a:ext cx="1129193" cy="123276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5000" r="-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A54E06-CDEA-442F-9CBB-8382A6438278}">
      <dsp:nvSpPr>
        <dsp:cNvPr id="0" name=""/>
        <dsp:cNvSpPr/>
      </dsp:nvSpPr>
      <dsp:spPr>
        <a:xfrm>
          <a:off x="3519618" y="1676916"/>
          <a:ext cx="2502491"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Une représentation stéréotypée du métier</a:t>
          </a:r>
        </a:p>
        <a:p>
          <a:pPr marL="0" lvl="0" indent="0" algn="ctr" defTabSz="711200">
            <a:lnSpc>
              <a:spcPct val="100000"/>
            </a:lnSpc>
            <a:spcBef>
              <a:spcPct val="0"/>
            </a:spcBef>
            <a:spcAft>
              <a:spcPct val="35000"/>
            </a:spcAft>
            <a:buNone/>
          </a:pPr>
          <a:r>
            <a:rPr lang="fr-FR" sz="1200" kern="1200" dirty="0"/>
            <a:t>(</a:t>
          </a:r>
          <a:r>
            <a:rPr lang="fr-FR" sz="1200" kern="1200" dirty="0" err="1"/>
            <a:t>Piermattéo</a:t>
          </a:r>
          <a:r>
            <a:rPr lang="fr-FR" sz="1200" kern="1200" dirty="0"/>
            <a:t> et al., 2018)</a:t>
          </a:r>
          <a:endParaRPr lang="en-US" sz="1200" kern="1200" dirty="0"/>
        </a:p>
      </dsp:txBody>
      <dsp:txXfrm>
        <a:off x="3519618" y="1676916"/>
        <a:ext cx="2502491" cy="742500"/>
      </dsp:txXfrm>
    </dsp:sp>
    <dsp:sp modelId="{25096831-9E4F-43D5-9824-8D3029F07213}">
      <dsp:nvSpPr>
        <dsp:cNvPr id="0" name=""/>
        <dsp:cNvSpPr/>
      </dsp:nvSpPr>
      <dsp:spPr>
        <a:xfrm>
          <a:off x="2468705" y="3006202"/>
          <a:ext cx="1293744" cy="121500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B7659E-1B3E-4A4C-87CA-0470CABD3F73}">
      <dsp:nvSpPr>
        <dsp:cNvPr id="0" name=""/>
        <dsp:cNvSpPr/>
      </dsp:nvSpPr>
      <dsp:spPr>
        <a:xfrm>
          <a:off x="2103936" y="4408301"/>
          <a:ext cx="2068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Choc de la réalité</a:t>
          </a:r>
        </a:p>
        <a:p>
          <a:pPr marL="0" lvl="0" indent="0" algn="ctr" defTabSz="711200">
            <a:lnSpc>
              <a:spcPct val="100000"/>
            </a:lnSpc>
            <a:spcBef>
              <a:spcPct val="0"/>
            </a:spcBef>
            <a:spcAft>
              <a:spcPct val="35000"/>
            </a:spcAft>
            <a:buNone/>
          </a:pPr>
          <a:r>
            <a:rPr lang="fr-BE" sz="1600" strike="sngStrike" kern="1200" dirty="0"/>
            <a:t>Sens</a:t>
          </a:r>
          <a:r>
            <a:rPr lang="fr-BE" sz="1600" strike="noStrike" kern="1200" dirty="0"/>
            <a:t>, é</a:t>
          </a:r>
          <a:r>
            <a:rPr lang="fr-BE" sz="1600" kern="1200" dirty="0"/>
            <a:t>chec++</a:t>
          </a:r>
          <a:endParaRPr lang="en-US" sz="1400" strike="sngStrike" kern="1200" dirty="0"/>
        </a:p>
      </dsp:txBody>
      <dsp:txXfrm>
        <a:off x="2103936" y="4408301"/>
        <a:ext cx="2068500" cy="74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96831-9E4F-43D5-9824-8D3029F07213}">
      <dsp:nvSpPr>
        <dsp:cNvPr id="0" name=""/>
        <dsp:cNvSpPr/>
      </dsp:nvSpPr>
      <dsp:spPr>
        <a:xfrm>
          <a:off x="412473" y="1683360"/>
          <a:ext cx="1041052" cy="9271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6000" b="-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B7659E-1B3E-4A4C-87CA-0470CABD3F73}">
      <dsp:nvSpPr>
        <dsp:cNvPr id="0" name=""/>
        <dsp:cNvSpPr/>
      </dsp:nvSpPr>
      <dsp:spPr>
        <a:xfrm>
          <a:off x="33000" y="2881107"/>
          <a:ext cx="1800000" cy="92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Intersections entre lutter contre l’échec et professionnaliser</a:t>
          </a:r>
        </a:p>
        <a:p>
          <a:pPr marL="0" lvl="0" indent="0" algn="ctr" defTabSz="711200">
            <a:lnSpc>
              <a:spcPct val="100000"/>
            </a:lnSpc>
            <a:spcBef>
              <a:spcPct val="0"/>
            </a:spcBef>
            <a:spcAft>
              <a:spcPct val="35000"/>
            </a:spcAft>
            <a:buNone/>
          </a:pPr>
          <a:r>
            <a:rPr lang="fr-BE" sz="1400" kern="1200" dirty="0"/>
            <a:t>(</a:t>
          </a:r>
          <a:r>
            <a:rPr lang="fr-BE" sz="1200" kern="1200" dirty="0"/>
            <a:t>Perret, 2016)</a:t>
          </a:r>
          <a:endParaRPr lang="en-US" sz="1400" kern="1200" dirty="0"/>
        </a:p>
      </dsp:txBody>
      <dsp:txXfrm>
        <a:off x="33000" y="2881107"/>
        <a:ext cx="1800000" cy="921931"/>
      </dsp:txXfrm>
    </dsp:sp>
    <dsp:sp modelId="{86F5D1EB-77A3-4755-BE49-F4D93978F965}">
      <dsp:nvSpPr>
        <dsp:cNvPr id="0" name=""/>
        <dsp:cNvSpPr/>
      </dsp:nvSpPr>
      <dsp:spPr>
        <a:xfrm>
          <a:off x="2643000" y="1733258"/>
          <a:ext cx="810000" cy="81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90C39-254D-45FD-9C12-98829C5AEA1C}">
      <dsp:nvSpPr>
        <dsp:cNvPr id="0" name=""/>
        <dsp:cNvSpPr/>
      </dsp:nvSpPr>
      <dsp:spPr>
        <a:xfrm>
          <a:off x="2170662" y="2901580"/>
          <a:ext cx="1800000" cy="83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sym typeface="Wingdings" panose="05000000000000000000" pitchFamily="2" charset="2"/>
            </a:rPr>
            <a:t>Projet professionnel utile à la réussite</a:t>
          </a:r>
        </a:p>
        <a:p>
          <a:pPr marL="0" lvl="0" indent="0" algn="ctr" defTabSz="711200">
            <a:lnSpc>
              <a:spcPct val="100000"/>
            </a:lnSpc>
            <a:spcBef>
              <a:spcPct val="0"/>
            </a:spcBef>
            <a:spcAft>
              <a:spcPct val="35000"/>
            </a:spcAft>
            <a:buNone/>
          </a:pPr>
          <a:r>
            <a:rPr lang="fr-BE" sz="1200" kern="1200" dirty="0"/>
            <a:t>(</a:t>
          </a:r>
          <a:r>
            <a:rPr lang="en-US" sz="1200" kern="1200" dirty="0" err="1"/>
            <a:t>Nieuwoudt</a:t>
          </a:r>
          <a:r>
            <a:rPr lang="en-US" sz="1200" kern="1200" dirty="0"/>
            <a:t> &amp; </a:t>
          </a:r>
          <a:r>
            <a:rPr lang="en-US" sz="1200" kern="1200" dirty="0" err="1"/>
            <a:t>Pedler</a:t>
          </a:r>
          <a:r>
            <a:rPr lang="en-US" sz="1200" kern="1200" dirty="0"/>
            <a:t>, 2023 ;  De Clercq et al., 2022</a:t>
          </a:r>
          <a:r>
            <a:rPr lang="fr-BE" sz="1200" kern="1200" dirty="0"/>
            <a:t>)</a:t>
          </a:r>
          <a:endParaRPr lang="en-US" sz="1200" kern="1200" dirty="0"/>
        </a:p>
      </dsp:txBody>
      <dsp:txXfrm>
        <a:off x="2170662" y="2901580"/>
        <a:ext cx="1800000" cy="839465"/>
      </dsp:txXfrm>
    </dsp:sp>
    <dsp:sp modelId="{FE17CD5B-F175-4F5E-8A57-D1BC829E57C8}">
      <dsp:nvSpPr>
        <dsp:cNvPr id="0" name=""/>
        <dsp:cNvSpPr/>
      </dsp:nvSpPr>
      <dsp:spPr>
        <a:xfrm>
          <a:off x="4758000" y="1712642"/>
          <a:ext cx="810000" cy="81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32AE86-D6A0-4F52-93BD-9E617147F04C}">
      <dsp:nvSpPr>
        <dsp:cNvPr id="0" name=""/>
        <dsp:cNvSpPr/>
      </dsp:nvSpPr>
      <dsp:spPr>
        <a:xfrm>
          <a:off x="4267194" y="2885762"/>
          <a:ext cx="1800000" cy="92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Effets négatifs :  approche stratégique - utilitariste </a:t>
          </a:r>
        </a:p>
        <a:p>
          <a:pPr marL="0" lvl="0" indent="0" algn="ctr" defTabSz="711200">
            <a:lnSpc>
              <a:spcPct val="100000"/>
            </a:lnSpc>
            <a:spcBef>
              <a:spcPct val="0"/>
            </a:spcBef>
            <a:spcAft>
              <a:spcPct val="35000"/>
            </a:spcAft>
            <a:buNone/>
          </a:pPr>
          <a:r>
            <a:rPr lang="fr-BE" sz="1200" kern="1200" dirty="0"/>
            <a:t>(</a:t>
          </a:r>
          <a:r>
            <a:rPr lang="fr-BE" sz="1200" kern="1200" dirty="0" err="1"/>
            <a:t>Biémar</a:t>
          </a:r>
          <a:r>
            <a:rPr lang="fr-BE" sz="1200" kern="1200" dirty="0"/>
            <a:t>, 2003)</a:t>
          </a:r>
          <a:endParaRPr lang="en-US" sz="1200" kern="1200" dirty="0"/>
        </a:p>
      </dsp:txBody>
      <dsp:txXfrm>
        <a:off x="4267194" y="2885762"/>
        <a:ext cx="1800000" cy="9219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96831-9E4F-43D5-9824-8D3029F07213}">
      <dsp:nvSpPr>
        <dsp:cNvPr id="0" name=""/>
        <dsp:cNvSpPr/>
      </dsp:nvSpPr>
      <dsp:spPr>
        <a:xfrm>
          <a:off x="412473" y="1683360"/>
          <a:ext cx="1041052" cy="9271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6000" b="-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B7659E-1B3E-4A4C-87CA-0470CABD3F73}">
      <dsp:nvSpPr>
        <dsp:cNvPr id="0" name=""/>
        <dsp:cNvSpPr/>
      </dsp:nvSpPr>
      <dsp:spPr>
        <a:xfrm>
          <a:off x="33000" y="2881107"/>
          <a:ext cx="1800000" cy="92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Intersections entre lutter contre l’échec et professionnaliser</a:t>
          </a:r>
        </a:p>
        <a:p>
          <a:pPr marL="0" lvl="0" indent="0" algn="ctr" defTabSz="711200">
            <a:lnSpc>
              <a:spcPct val="100000"/>
            </a:lnSpc>
            <a:spcBef>
              <a:spcPct val="0"/>
            </a:spcBef>
            <a:spcAft>
              <a:spcPct val="35000"/>
            </a:spcAft>
            <a:buNone/>
          </a:pPr>
          <a:r>
            <a:rPr lang="fr-BE" sz="1400" kern="1200" dirty="0"/>
            <a:t>(</a:t>
          </a:r>
          <a:r>
            <a:rPr lang="fr-BE" sz="1200" kern="1200" dirty="0"/>
            <a:t>Perret, 2016)</a:t>
          </a:r>
          <a:endParaRPr lang="en-US" sz="1400" kern="1200" dirty="0"/>
        </a:p>
      </dsp:txBody>
      <dsp:txXfrm>
        <a:off x="33000" y="2881107"/>
        <a:ext cx="1800000" cy="921931"/>
      </dsp:txXfrm>
    </dsp:sp>
    <dsp:sp modelId="{86F5D1EB-77A3-4755-BE49-F4D93978F965}">
      <dsp:nvSpPr>
        <dsp:cNvPr id="0" name=""/>
        <dsp:cNvSpPr/>
      </dsp:nvSpPr>
      <dsp:spPr>
        <a:xfrm>
          <a:off x="2643000" y="1733258"/>
          <a:ext cx="810000" cy="81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90C39-254D-45FD-9C12-98829C5AEA1C}">
      <dsp:nvSpPr>
        <dsp:cNvPr id="0" name=""/>
        <dsp:cNvSpPr/>
      </dsp:nvSpPr>
      <dsp:spPr>
        <a:xfrm>
          <a:off x="2170662" y="2901580"/>
          <a:ext cx="1800000" cy="83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sym typeface="Wingdings" panose="05000000000000000000" pitchFamily="2" charset="2"/>
            </a:rPr>
            <a:t>Projet professionnel utile à la réussite</a:t>
          </a:r>
        </a:p>
        <a:p>
          <a:pPr marL="0" lvl="0" indent="0" algn="ctr" defTabSz="711200">
            <a:lnSpc>
              <a:spcPct val="100000"/>
            </a:lnSpc>
            <a:spcBef>
              <a:spcPct val="0"/>
            </a:spcBef>
            <a:spcAft>
              <a:spcPct val="35000"/>
            </a:spcAft>
            <a:buNone/>
          </a:pPr>
          <a:r>
            <a:rPr lang="fr-BE" sz="1200" kern="1200" dirty="0"/>
            <a:t>(</a:t>
          </a:r>
          <a:r>
            <a:rPr lang="en-US" sz="1200" kern="1200" dirty="0" err="1"/>
            <a:t>Nieuwoudt</a:t>
          </a:r>
          <a:r>
            <a:rPr lang="en-US" sz="1200" kern="1200" dirty="0"/>
            <a:t> &amp; </a:t>
          </a:r>
          <a:r>
            <a:rPr lang="en-US" sz="1200" kern="1200" dirty="0" err="1"/>
            <a:t>Pedler</a:t>
          </a:r>
          <a:r>
            <a:rPr lang="en-US" sz="1200" kern="1200" dirty="0"/>
            <a:t>, 2023 ;  De Clercq et al., 2022</a:t>
          </a:r>
          <a:r>
            <a:rPr lang="fr-BE" sz="1200" kern="1200" dirty="0"/>
            <a:t>)</a:t>
          </a:r>
          <a:endParaRPr lang="en-US" sz="1200" kern="1200" dirty="0"/>
        </a:p>
      </dsp:txBody>
      <dsp:txXfrm>
        <a:off x="2170662" y="2901580"/>
        <a:ext cx="1800000" cy="839465"/>
      </dsp:txXfrm>
    </dsp:sp>
    <dsp:sp modelId="{FE17CD5B-F175-4F5E-8A57-D1BC829E57C8}">
      <dsp:nvSpPr>
        <dsp:cNvPr id="0" name=""/>
        <dsp:cNvSpPr/>
      </dsp:nvSpPr>
      <dsp:spPr>
        <a:xfrm>
          <a:off x="4758000" y="1712642"/>
          <a:ext cx="810000" cy="81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32AE86-D6A0-4F52-93BD-9E617147F04C}">
      <dsp:nvSpPr>
        <dsp:cNvPr id="0" name=""/>
        <dsp:cNvSpPr/>
      </dsp:nvSpPr>
      <dsp:spPr>
        <a:xfrm>
          <a:off x="4267194" y="2885762"/>
          <a:ext cx="1800000" cy="92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1600" kern="1200" dirty="0"/>
            <a:t>Effets négatifs :  approche stratégique - utilitariste </a:t>
          </a:r>
        </a:p>
        <a:p>
          <a:pPr marL="0" lvl="0" indent="0" algn="ctr" defTabSz="711200">
            <a:lnSpc>
              <a:spcPct val="100000"/>
            </a:lnSpc>
            <a:spcBef>
              <a:spcPct val="0"/>
            </a:spcBef>
            <a:spcAft>
              <a:spcPct val="35000"/>
            </a:spcAft>
            <a:buNone/>
          </a:pPr>
          <a:r>
            <a:rPr lang="fr-BE" sz="1200" kern="1200" dirty="0"/>
            <a:t>(</a:t>
          </a:r>
          <a:r>
            <a:rPr lang="fr-BE" sz="1200" kern="1200" dirty="0" err="1"/>
            <a:t>Biémar</a:t>
          </a:r>
          <a:r>
            <a:rPr lang="fr-BE" sz="1200" kern="1200" dirty="0"/>
            <a:t>, 2003)</a:t>
          </a:r>
          <a:endParaRPr lang="en-US" sz="1200" kern="1200" dirty="0"/>
        </a:p>
      </dsp:txBody>
      <dsp:txXfrm>
        <a:off x="4267194" y="2885762"/>
        <a:ext cx="1800000" cy="9219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96831-9E4F-43D5-9824-8D3029F07213}">
      <dsp:nvSpPr>
        <dsp:cNvPr id="0" name=""/>
        <dsp:cNvSpPr/>
      </dsp:nvSpPr>
      <dsp:spPr>
        <a:xfrm>
          <a:off x="1798737" y="1105770"/>
          <a:ext cx="2498525" cy="222510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B7659E-1B3E-4A4C-87CA-0470CABD3F73}">
      <dsp:nvSpPr>
        <dsp:cNvPr id="0" name=""/>
        <dsp:cNvSpPr/>
      </dsp:nvSpPr>
      <dsp:spPr>
        <a:xfrm>
          <a:off x="888000" y="395129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endParaRPr lang="fr-BE" sz="2400" kern="1200" dirty="0">
            <a:solidFill>
              <a:schemeClr val="accent2"/>
            </a:solidFill>
          </a:endParaRPr>
        </a:p>
      </dsp:txBody>
      <dsp:txXfrm>
        <a:off x="888000" y="3951293"/>
        <a:ext cx="432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96831-9E4F-43D5-9824-8D3029F07213}">
      <dsp:nvSpPr>
        <dsp:cNvPr id="0" name=""/>
        <dsp:cNvSpPr/>
      </dsp:nvSpPr>
      <dsp:spPr>
        <a:xfrm>
          <a:off x="1798737" y="1105770"/>
          <a:ext cx="2498525" cy="222510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6000" b="-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B7659E-1B3E-4A4C-87CA-0470CABD3F73}">
      <dsp:nvSpPr>
        <dsp:cNvPr id="0" name=""/>
        <dsp:cNvSpPr/>
      </dsp:nvSpPr>
      <dsp:spPr>
        <a:xfrm>
          <a:off x="888000" y="395129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endParaRPr lang="fr-BE" sz="2400" kern="1200" dirty="0">
            <a:solidFill>
              <a:schemeClr val="accent2"/>
            </a:solidFill>
          </a:endParaRPr>
        </a:p>
      </dsp:txBody>
      <dsp:txXfrm>
        <a:off x="888000" y="3951293"/>
        <a:ext cx="432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86B12-1D67-4FCE-B0F0-41CEA46495C0}" type="datetimeFigureOut">
              <a:rPr lang="fr-BE" smtClean="0"/>
              <a:t>31-10-25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68424-9D71-4BA4-9AC4-3406293B5BB1}" type="slidenum">
              <a:rPr lang="fr-BE" smtClean="0"/>
              <a:t>‹N°›</a:t>
            </a:fld>
            <a:endParaRPr lang="fr-BE"/>
          </a:p>
        </p:txBody>
      </p:sp>
    </p:spTree>
    <p:extLst>
      <p:ext uri="{BB962C8B-B14F-4D97-AF65-F5344CB8AC3E}">
        <p14:creationId xmlns:p14="http://schemas.microsoft.com/office/powerpoint/2010/main" val="120941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82A65-0318-0EA2-6A73-CDB35F9543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B33500-684B-C3E9-1310-B9DA3DB4150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D29D344-5EAA-D6E9-CACE-F73CDE83A335}"/>
              </a:ext>
            </a:extLst>
          </p:cNvPr>
          <p:cNvSpPr>
            <a:spLocks noGrp="1"/>
          </p:cNvSpPr>
          <p:nvPr>
            <p:ph type="body" idx="1"/>
          </p:nvPr>
        </p:nvSpPr>
        <p:spPr/>
        <p:txBody>
          <a:bodyPr/>
          <a:lstStyle/>
          <a:p>
            <a:r>
              <a:rPr lang="fr-BE" dirty="0"/>
              <a:t>Prof° = polysémique =&gt; </a:t>
            </a:r>
            <a:r>
              <a:rPr lang="fr-BE" dirty="0" err="1"/>
              <a:t>Dév</a:t>
            </a:r>
            <a:r>
              <a:rPr lang="fr-BE" dirty="0"/>
              <a:t> compet, app expérientiel, </a:t>
            </a:r>
            <a:r>
              <a:rPr lang="fr-BE" dirty="0" err="1"/>
              <a:t>dév</a:t>
            </a:r>
            <a:r>
              <a:rPr lang="fr-BE" dirty="0"/>
              <a:t> pro et posture, prof° de tous les acteurs</a:t>
            </a:r>
          </a:p>
          <a:p>
            <a:r>
              <a:rPr lang="fr-BE" dirty="0"/>
              <a:t>Eval après (dernière année) dans q mesure ça a eu un effet</a:t>
            </a:r>
          </a:p>
          <a:p>
            <a:r>
              <a:rPr lang="fr-BE" dirty="0"/>
              <a:t>Eval </a:t>
            </a:r>
            <a:r>
              <a:rPr lang="fr-BE" dirty="0" err="1"/>
              <a:t>évo</a:t>
            </a:r>
            <a:r>
              <a:rPr lang="fr-BE"/>
              <a:t> cours après cours même si pas coté</a:t>
            </a:r>
            <a:endParaRPr lang="fr-BE" dirty="0"/>
          </a:p>
        </p:txBody>
      </p:sp>
      <p:sp>
        <p:nvSpPr>
          <p:cNvPr id="4" name="Espace réservé du numéro de diapositive 3">
            <a:extLst>
              <a:ext uri="{FF2B5EF4-FFF2-40B4-BE49-F238E27FC236}">
                <a16:creationId xmlns:a16="http://schemas.microsoft.com/office/drawing/2014/main" id="{579C8AA3-3C65-2330-3B2D-38C9FDA7D09C}"/>
              </a:ext>
            </a:extLst>
          </p:cNvPr>
          <p:cNvSpPr>
            <a:spLocks noGrp="1"/>
          </p:cNvSpPr>
          <p:nvPr>
            <p:ph type="sldNum" sz="quarter" idx="5"/>
          </p:nvPr>
        </p:nvSpPr>
        <p:spPr/>
        <p:txBody>
          <a:bodyPr/>
          <a:lstStyle/>
          <a:p>
            <a:fld id="{89668424-9D71-4BA4-9AC4-3406293B5BB1}" type="slidenum">
              <a:rPr lang="fr-BE" smtClean="0"/>
              <a:t>1</a:t>
            </a:fld>
            <a:endParaRPr lang="fr-BE"/>
          </a:p>
        </p:txBody>
      </p:sp>
    </p:spTree>
    <p:extLst>
      <p:ext uri="{BB962C8B-B14F-4D97-AF65-F5344CB8AC3E}">
        <p14:creationId xmlns:p14="http://schemas.microsoft.com/office/powerpoint/2010/main" val="4045521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E8424-08D4-BFA3-ED7B-EF983A618C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BCFAE96-068D-52C8-E4AD-31D2A894367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34BEB8-B6DA-23B1-4914-DE64C4CBF282}"/>
              </a:ext>
            </a:extLst>
          </p:cNvPr>
          <p:cNvSpPr>
            <a:spLocks noGrp="1"/>
          </p:cNvSpPr>
          <p:nvPr>
            <p:ph type="body" idx="1"/>
          </p:nvPr>
        </p:nvSpPr>
        <p:spPr/>
        <p:txBody>
          <a:bodyPr/>
          <a:lstStyle/>
          <a:p>
            <a:pPr marL="0" indent="0">
              <a:buFont typeface="Arial" panose="020B0604020202020204" pitchFamily="34" charset="0"/>
              <a:buNone/>
            </a:pPr>
            <a:r>
              <a:rPr lang="fr-BE" dirty="0"/>
              <a:t>Donne du sens aux cours et aux apprentissages (stats)</a:t>
            </a:r>
          </a:p>
        </p:txBody>
      </p:sp>
      <p:sp>
        <p:nvSpPr>
          <p:cNvPr id="4" name="Espace réservé du numéro de diapositive 3">
            <a:extLst>
              <a:ext uri="{FF2B5EF4-FFF2-40B4-BE49-F238E27FC236}">
                <a16:creationId xmlns:a16="http://schemas.microsoft.com/office/drawing/2014/main" id="{BC358AC5-5756-0240-4091-C533D29EBA2B}"/>
              </a:ext>
            </a:extLst>
          </p:cNvPr>
          <p:cNvSpPr>
            <a:spLocks noGrp="1"/>
          </p:cNvSpPr>
          <p:nvPr>
            <p:ph type="sldNum" sz="quarter" idx="5"/>
          </p:nvPr>
        </p:nvSpPr>
        <p:spPr/>
        <p:txBody>
          <a:bodyPr/>
          <a:lstStyle/>
          <a:p>
            <a:fld id="{89668424-9D71-4BA4-9AC4-3406293B5BB1}" type="slidenum">
              <a:rPr lang="fr-BE" smtClean="0"/>
              <a:t>10</a:t>
            </a:fld>
            <a:endParaRPr lang="fr-BE"/>
          </a:p>
        </p:txBody>
      </p:sp>
    </p:spTree>
    <p:extLst>
      <p:ext uri="{BB962C8B-B14F-4D97-AF65-F5344CB8AC3E}">
        <p14:creationId xmlns:p14="http://schemas.microsoft.com/office/powerpoint/2010/main" val="149132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85E76-D85A-8F82-B0D8-A48591B468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060EB3-86E4-E855-5C6F-171AAEEA8E2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D4F1B27-A38B-3326-BC90-9470B5F635BD}"/>
              </a:ext>
            </a:extLst>
          </p:cNvPr>
          <p:cNvSpPr>
            <a:spLocks noGrp="1"/>
          </p:cNvSpPr>
          <p:nvPr>
            <p:ph type="body" idx="1"/>
          </p:nvPr>
        </p:nvSpPr>
        <p:spPr/>
        <p:txBody>
          <a:bodyPr/>
          <a:lstStyle/>
          <a:p>
            <a:pPr marL="0" indent="0">
              <a:buFont typeface="Arial" panose="020B0604020202020204" pitchFamily="34" charset="0"/>
              <a:buNone/>
            </a:pPr>
            <a:r>
              <a:rPr lang="fr-BE" dirty="0"/>
              <a:t>Peut être utile au projet pro car commence à déconstruire vision stéréo du métier</a:t>
            </a:r>
          </a:p>
        </p:txBody>
      </p:sp>
      <p:sp>
        <p:nvSpPr>
          <p:cNvPr id="4" name="Espace réservé du numéro de diapositive 3">
            <a:extLst>
              <a:ext uri="{FF2B5EF4-FFF2-40B4-BE49-F238E27FC236}">
                <a16:creationId xmlns:a16="http://schemas.microsoft.com/office/drawing/2014/main" id="{AFD1A57F-7A8F-8F7A-6814-5EA9F6E0E682}"/>
              </a:ext>
            </a:extLst>
          </p:cNvPr>
          <p:cNvSpPr>
            <a:spLocks noGrp="1"/>
          </p:cNvSpPr>
          <p:nvPr>
            <p:ph type="sldNum" sz="quarter" idx="5"/>
          </p:nvPr>
        </p:nvSpPr>
        <p:spPr/>
        <p:txBody>
          <a:bodyPr/>
          <a:lstStyle/>
          <a:p>
            <a:fld id="{89668424-9D71-4BA4-9AC4-3406293B5BB1}" type="slidenum">
              <a:rPr lang="fr-BE" smtClean="0"/>
              <a:t>11</a:t>
            </a:fld>
            <a:endParaRPr lang="fr-BE"/>
          </a:p>
        </p:txBody>
      </p:sp>
    </p:spTree>
    <p:extLst>
      <p:ext uri="{BB962C8B-B14F-4D97-AF65-F5344CB8AC3E}">
        <p14:creationId xmlns:p14="http://schemas.microsoft.com/office/powerpoint/2010/main" val="252956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AD5BD-1B79-52EA-BB55-8049A4D9A2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CE26A9-4EAB-9B2E-CA03-A9B8E8D1D09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E001365-03EC-9B4D-E5F2-1B47A6F365EA}"/>
              </a:ext>
            </a:extLst>
          </p:cNvPr>
          <p:cNvSpPr>
            <a:spLocks noGrp="1"/>
          </p:cNvSpPr>
          <p:nvPr>
            <p:ph type="body" idx="1"/>
          </p:nvPr>
        </p:nvSpPr>
        <p:spPr/>
        <p:txBody>
          <a:bodyPr/>
          <a:lstStyle/>
          <a:p>
            <a:pPr marL="0" indent="0">
              <a:buFont typeface="Arial" panose="020B0604020202020204" pitchFamily="34" charset="0"/>
              <a:buNone/>
            </a:pPr>
            <a:r>
              <a:rPr lang="fr-BE" dirty="0"/>
              <a:t>Permet d’amener qu’une compétence du référentiel = démarche réflexive et la notion de compétence habilitante</a:t>
            </a:r>
          </a:p>
        </p:txBody>
      </p:sp>
      <p:sp>
        <p:nvSpPr>
          <p:cNvPr id="4" name="Espace réservé du numéro de diapositive 3">
            <a:extLst>
              <a:ext uri="{FF2B5EF4-FFF2-40B4-BE49-F238E27FC236}">
                <a16:creationId xmlns:a16="http://schemas.microsoft.com/office/drawing/2014/main" id="{5F8CC913-DAF8-FDB3-8454-7D7D591A8A5A}"/>
              </a:ext>
            </a:extLst>
          </p:cNvPr>
          <p:cNvSpPr>
            <a:spLocks noGrp="1"/>
          </p:cNvSpPr>
          <p:nvPr>
            <p:ph type="sldNum" sz="quarter" idx="5"/>
          </p:nvPr>
        </p:nvSpPr>
        <p:spPr/>
        <p:txBody>
          <a:bodyPr/>
          <a:lstStyle/>
          <a:p>
            <a:fld id="{89668424-9D71-4BA4-9AC4-3406293B5BB1}" type="slidenum">
              <a:rPr lang="fr-BE" smtClean="0"/>
              <a:t>12</a:t>
            </a:fld>
            <a:endParaRPr lang="fr-BE"/>
          </a:p>
        </p:txBody>
      </p:sp>
    </p:spTree>
    <p:extLst>
      <p:ext uri="{BB962C8B-B14F-4D97-AF65-F5344CB8AC3E}">
        <p14:creationId xmlns:p14="http://schemas.microsoft.com/office/powerpoint/2010/main" val="805244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En très gros. Initialement pratiques enseignantes</a:t>
            </a:r>
          </a:p>
        </p:txBody>
      </p:sp>
      <p:sp>
        <p:nvSpPr>
          <p:cNvPr id="4" name="Espace réservé du numéro de diapositive 3"/>
          <p:cNvSpPr>
            <a:spLocks noGrp="1"/>
          </p:cNvSpPr>
          <p:nvPr>
            <p:ph type="sldNum" sz="quarter" idx="5"/>
          </p:nvPr>
        </p:nvSpPr>
        <p:spPr/>
        <p:txBody>
          <a:bodyPr/>
          <a:lstStyle/>
          <a:p>
            <a:fld id="{B6019659-5357-44F1-B249-170B4A6AB469}" type="slidenum">
              <a:rPr lang="fr-BE" smtClean="0"/>
              <a:t>13</a:t>
            </a:fld>
            <a:endParaRPr lang="fr-BE"/>
          </a:p>
        </p:txBody>
      </p:sp>
    </p:spTree>
    <p:extLst>
      <p:ext uri="{BB962C8B-B14F-4D97-AF65-F5344CB8AC3E}">
        <p14:creationId xmlns:p14="http://schemas.microsoft.com/office/powerpoint/2010/main" val="701024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7CBA6-E3A9-9778-2E30-09CEE47812B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8208F2-E084-B2A6-920E-6877D1E053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300EC07-D3EB-6D80-0C54-DA7D53318140}"/>
              </a:ext>
            </a:extLst>
          </p:cNvPr>
          <p:cNvSpPr>
            <a:spLocks noGrp="1"/>
          </p:cNvSpPr>
          <p:nvPr>
            <p:ph type="body" idx="1"/>
          </p:nvPr>
        </p:nvSpPr>
        <p:spPr/>
        <p:txBody>
          <a:bodyPr/>
          <a:lstStyle/>
          <a:p>
            <a:pPr marL="0" indent="0">
              <a:buFont typeface="Arial" panose="020B0604020202020204" pitchFamily="34" charset="0"/>
              <a:buNone/>
            </a:pPr>
            <a:r>
              <a:rPr lang="fr-BE" dirty="0"/>
              <a:t>On va voir que cette démarche peut s’appliquer et au métier d’étudiant, et au métier de psy. Pour ce faire, on a fait intervenir</a:t>
            </a:r>
          </a:p>
        </p:txBody>
      </p:sp>
      <p:sp>
        <p:nvSpPr>
          <p:cNvPr id="4" name="Espace réservé du numéro de diapositive 3">
            <a:extLst>
              <a:ext uri="{FF2B5EF4-FFF2-40B4-BE49-F238E27FC236}">
                <a16:creationId xmlns:a16="http://schemas.microsoft.com/office/drawing/2014/main" id="{24468DAD-3402-6F54-40B4-00CE1FF9C78B}"/>
              </a:ext>
            </a:extLst>
          </p:cNvPr>
          <p:cNvSpPr>
            <a:spLocks noGrp="1"/>
          </p:cNvSpPr>
          <p:nvPr>
            <p:ph type="sldNum" sz="quarter" idx="5"/>
          </p:nvPr>
        </p:nvSpPr>
        <p:spPr/>
        <p:txBody>
          <a:bodyPr/>
          <a:lstStyle/>
          <a:p>
            <a:fld id="{89668424-9D71-4BA4-9AC4-3406293B5BB1}" type="slidenum">
              <a:rPr lang="fr-BE" smtClean="0"/>
              <a:t>14</a:t>
            </a:fld>
            <a:endParaRPr lang="fr-BE"/>
          </a:p>
        </p:txBody>
      </p:sp>
    </p:spTree>
    <p:extLst>
      <p:ext uri="{BB962C8B-B14F-4D97-AF65-F5344CB8AC3E}">
        <p14:creationId xmlns:p14="http://schemas.microsoft.com/office/powerpoint/2010/main" val="33036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18A78-91B1-1426-7F22-0DCB1939F9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5F1483A-B8E3-B088-2C86-62D77596BDE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EDDB24-1167-0E74-A0BD-64DC9F386830}"/>
              </a:ext>
            </a:extLst>
          </p:cNvPr>
          <p:cNvSpPr>
            <a:spLocks noGrp="1"/>
          </p:cNvSpPr>
          <p:nvPr>
            <p:ph type="body" idx="1"/>
          </p:nvPr>
        </p:nvSpPr>
        <p:spPr/>
        <p:txBody>
          <a:bodyPr/>
          <a:lstStyle/>
          <a:p>
            <a:pPr marL="0" indent="0">
              <a:buFont typeface="Arial" panose="020B0604020202020204" pitchFamily="34" charset="0"/>
              <a:buNone/>
            </a:pPr>
            <a:r>
              <a:rPr lang="fr-BE" dirty="0"/>
              <a:t>Des pros</a:t>
            </a:r>
          </a:p>
        </p:txBody>
      </p:sp>
      <p:sp>
        <p:nvSpPr>
          <p:cNvPr id="4" name="Espace réservé du numéro de diapositive 3">
            <a:extLst>
              <a:ext uri="{FF2B5EF4-FFF2-40B4-BE49-F238E27FC236}">
                <a16:creationId xmlns:a16="http://schemas.microsoft.com/office/drawing/2014/main" id="{11B46E57-0FF2-5978-ABD3-A8908AC3C2A3}"/>
              </a:ext>
            </a:extLst>
          </p:cNvPr>
          <p:cNvSpPr>
            <a:spLocks noGrp="1"/>
          </p:cNvSpPr>
          <p:nvPr>
            <p:ph type="sldNum" sz="quarter" idx="5"/>
          </p:nvPr>
        </p:nvSpPr>
        <p:spPr/>
        <p:txBody>
          <a:bodyPr/>
          <a:lstStyle/>
          <a:p>
            <a:fld id="{89668424-9D71-4BA4-9AC4-3406293B5BB1}" type="slidenum">
              <a:rPr lang="fr-BE" smtClean="0"/>
              <a:t>15</a:t>
            </a:fld>
            <a:endParaRPr lang="fr-BE"/>
          </a:p>
        </p:txBody>
      </p:sp>
    </p:spTree>
    <p:extLst>
      <p:ext uri="{BB962C8B-B14F-4D97-AF65-F5344CB8AC3E}">
        <p14:creationId xmlns:p14="http://schemas.microsoft.com/office/powerpoint/2010/main" val="3201526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AA52E-F9EC-7E7C-0103-C7C5FD910C1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F13D32-18B8-8E63-0924-B655C1CABD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742EDF-6901-DE00-E415-52155F1035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BE" dirty="0"/>
              <a:t>Des pros de la péda de l’ES et de l’accompagnement des étudiants: FB session, locus of ctrl, procrastination, etc.</a:t>
            </a:r>
          </a:p>
          <a:p>
            <a:pPr marL="0" indent="0">
              <a:buFont typeface="Arial" panose="020B0604020202020204" pitchFamily="34" charset="0"/>
              <a:buNone/>
            </a:pPr>
            <a:r>
              <a:rPr lang="fr-BE" dirty="0"/>
              <a:t>Les étudiants sont invités à appliquer la démarche réflexive. Par ex, je croyais avoir bien étudié, je me suis ramassé, quel est le prob? Méthode? Attributions? =&gt; Bilan =&gt; ce que je devrais mettre en place</a:t>
            </a:r>
          </a:p>
        </p:txBody>
      </p:sp>
      <p:sp>
        <p:nvSpPr>
          <p:cNvPr id="4" name="Espace réservé du numéro de diapositive 3">
            <a:extLst>
              <a:ext uri="{FF2B5EF4-FFF2-40B4-BE49-F238E27FC236}">
                <a16:creationId xmlns:a16="http://schemas.microsoft.com/office/drawing/2014/main" id="{2DF839E8-9D60-5F4B-632D-A5F3469C6D9A}"/>
              </a:ext>
            </a:extLst>
          </p:cNvPr>
          <p:cNvSpPr>
            <a:spLocks noGrp="1"/>
          </p:cNvSpPr>
          <p:nvPr>
            <p:ph type="sldNum" sz="quarter" idx="5"/>
          </p:nvPr>
        </p:nvSpPr>
        <p:spPr/>
        <p:txBody>
          <a:bodyPr/>
          <a:lstStyle/>
          <a:p>
            <a:fld id="{89668424-9D71-4BA4-9AC4-3406293B5BB1}" type="slidenum">
              <a:rPr lang="fr-BE" smtClean="0"/>
              <a:t>16</a:t>
            </a:fld>
            <a:endParaRPr lang="fr-BE"/>
          </a:p>
        </p:txBody>
      </p:sp>
    </p:spTree>
    <p:extLst>
      <p:ext uri="{BB962C8B-B14F-4D97-AF65-F5344CB8AC3E}">
        <p14:creationId xmlns:p14="http://schemas.microsoft.com/office/powerpoint/2010/main" val="1729536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C51F5-6FDA-70BA-20FC-79BA5C18F7C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7229DDE-BDE3-3E16-E62D-747AD38ADF9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3C5DCA-7EBD-2482-A3D7-E399DA5BC580}"/>
              </a:ext>
            </a:extLst>
          </p:cNvPr>
          <p:cNvSpPr>
            <a:spLocks noGrp="1"/>
          </p:cNvSpPr>
          <p:nvPr>
            <p:ph type="body" idx="1"/>
          </p:nvPr>
        </p:nvSpPr>
        <p:spPr/>
        <p:txBody>
          <a:bodyPr/>
          <a:lstStyle/>
          <a:p>
            <a:r>
              <a:rPr lang="fr-BE" dirty="0"/>
              <a:t>Plus précisément, on leur demande de faire un bilan</a:t>
            </a:r>
          </a:p>
        </p:txBody>
      </p:sp>
      <p:sp>
        <p:nvSpPr>
          <p:cNvPr id="4" name="Espace réservé du numéro de diapositive 3">
            <a:extLst>
              <a:ext uri="{FF2B5EF4-FFF2-40B4-BE49-F238E27FC236}">
                <a16:creationId xmlns:a16="http://schemas.microsoft.com/office/drawing/2014/main" id="{5D3EFA6A-7F84-C1CB-7776-C4CB0F77137B}"/>
              </a:ext>
            </a:extLst>
          </p:cNvPr>
          <p:cNvSpPr>
            <a:spLocks noGrp="1"/>
          </p:cNvSpPr>
          <p:nvPr>
            <p:ph type="sldNum" sz="quarter" idx="5"/>
          </p:nvPr>
        </p:nvSpPr>
        <p:spPr/>
        <p:txBody>
          <a:bodyPr/>
          <a:lstStyle/>
          <a:p>
            <a:fld id="{B6019659-5357-44F1-B249-170B4A6AB469}" type="slidenum">
              <a:rPr lang="fr-BE" smtClean="0"/>
              <a:t>17</a:t>
            </a:fld>
            <a:endParaRPr lang="fr-BE"/>
          </a:p>
        </p:txBody>
      </p:sp>
    </p:spTree>
    <p:extLst>
      <p:ext uri="{BB962C8B-B14F-4D97-AF65-F5344CB8AC3E}">
        <p14:creationId xmlns:p14="http://schemas.microsoft.com/office/powerpoint/2010/main" val="4282471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49533-7F8D-14AE-5A13-3E2CE3920D8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49E99F3-030F-AA06-57A4-94C7F0BDC5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8D6A55E-FF55-C44F-411B-F1FD09FDF8C9}"/>
              </a:ext>
            </a:extLst>
          </p:cNvPr>
          <p:cNvSpPr>
            <a:spLocks noGrp="1"/>
          </p:cNvSpPr>
          <p:nvPr>
            <p:ph type="body" idx="1"/>
          </p:nvPr>
        </p:nvSpPr>
        <p:spPr/>
        <p:txBody>
          <a:bodyPr/>
          <a:lstStyle/>
          <a:p>
            <a:pPr marL="0" indent="0">
              <a:buFont typeface="Arial" panose="020B0604020202020204" pitchFamily="34" charset="0"/>
              <a:buNone/>
            </a:pPr>
            <a:r>
              <a:rPr lang="fr-BE" dirty="0"/>
              <a:t>Viennent aussi quantité d’intervenants psys en tous genre : psy qui travaillent en hôpitaux, en entreprise, psy du vieillissement, psy de l’enfant, psy de la famille, psy du handicap, chercheur, psy toxico, psy première ligne, neuropsy, psychanalystes, psy du sport, psy en prison… Témoignent parcours + réalité métier + cours dont ils n’avaient pas perçu nécessairement l’utilité mais dont ils ont eu besoin dans la pratique</a:t>
            </a:r>
          </a:p>
        </p:txBody>
      </p:sp>
      <p:sp>
        <p:nvSpPr>
          <p:cNvPr id="4" name="Espace réservé du numéro de diapositive 3">
            <a:extLst>
              <a:ext uri="{FF2B5EF4-FFF2-40B4-BE49-F238E27FC236}">
                <a16:creationId xmlns:a16="http://schemas.microsoft.com/office/drawing/2014/main" id="{5E3445BE-2DCD-76A3-73FC-A90E0E5F8ADC}"/>
              </a:ext>
            </a:extLst>
          </p:cNvPr>
          <p:cNvSpPr>
            <a:spLocks noGrp="1"/>
          </p:cNvSpPr>
          <p:nvPr>
            <p:ph type="sldNum" sz="quarter" idx="5"/>
          </p:nvPr>
        </p:nvSpPr>
        <p:spPr/>
        <p:txBody>
          <a:bodyPr/>
          <a:lstStyle/>
          <a:p>
            <a:fld id="{89668424-9D71-4BA4-9AC4-3406293B5BB1}" type="slidenum">
              <a:rPr lang="fr-BE" smtClean="0"/>
              <a:t>18</a:t>
            </a:fld>
            <a:endParaRPr lang="fr-BE"/>
          </a:p>
        </p:txBody>
      </p:sp>
    </p:spTree>
    <p:extLst>
      <p:ext uri="{BB962C8B-B14F-4D97-AF65-F5344CB8AC3E}">
        <p14:creationId xmlns:p14="http://schemas.microsoft.com/office/powerpoint/2010/main" val="1064163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87294-E0A5-1CE6-B45E-9FBA5B745A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9337CF-2E67-7A14-204E-AFCF3400518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638B5BE-A3FF-81EC-969A-4910A94EF76A}"/>
              </a:ext>
            </a:extLst>
          </p:cNvPr>
          <p:cNvSpPr>
            <a:spLocks noGrp="1"/>
          </p:cNvSpPr>
          <p:nvPr>
            <p:ph type="body" idx="1"/>
          </p:nvPr>
        </p:nvSpPr>
        <p:spPr/>
        <p:txBody>
          <a:bodyPr/>
          <a:lstStyle/>
          <a:p>
            <a:pPr marL="0" indent="0">
              <a:buFont typeface="Arial" panose="020B0604020202020204" pitchFamily="34" charset="0"/>
              <a:buNone/>
            </a:pPr>
            <a:r>
              <a:rPr lang="fr-BE" dirty="0"/>
              <a:t>Ce qui de nouveau donne du sens aux apprentissages et est supposé impacter la réussite</a:t>
            </a:r>
          </a:p>
        </p:txBody>
      </p:sp>
      <p:sp>
        <p:nvSpPr>
          <p:cNvPr id="4" name="Espace réservé du numéro de diapositive 3">
            <a:extLst>
              <a:ext uri="{FF2B5EF4-FFF2-40B4-BE49-F238E27FC236}">
                <a16:creationId xmlns:a16="http://schemas.microsoft.com/office/drawing/2014/main" id="{5D9DBFEC-43F6-FA5C-4CD5-7204DA13F1F3}"/>
              </a:ext>
            </a:extLst>
          </p:cNvPr>
          <p:cNvSpPr>
            <a:spLocks noGrp="1"/>
          </p:cNvSpPr>
          <p:nvPr>
            <p:ph type="sldNum" sz="quarter" idx="5"/>
          </p:nvPr>
        </p:nvSpPr>
        <p:spPr/>
        <p:txBody>
          <a:bodyPr/>
          <a:lstStyle/>
          <a:p>
            <a:fld id="{89668424-9D71-4BA4-9AC4-3406293B5BB1}" type="slidenum">
              <a:rPr lang="fr-BE" smtClean="0"/>
              <a:t>19</a:t>
            </a:fld>
            <a:endParaRPr lang="fr-BE"/>
          </a:p>
        </p:txBody>
      </p:sp>
    </p:spTree>
    <p:extLst>
      <p:ext uri="{BB962C8B-B14F-4D97-AF65-F5344CB8AC3E}">
        <p14:creationId xmlns:p14="http://schemas.microsoft.com/office/powerpoint/2010/main" val="118567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A9DC3-E350-7416-8B97-883392A3272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F3A456-F1B8-894D-02B7-23EA94ECBED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977A947-B872-9D0A-F192-3DA2F9363590}"/>
              </a:ext>
            </a:extLst>
          </p:cNvPr>
          <p:cNvSpPr>
            <a:spLocks noGrp="1"/>
          </p:cNvSpPr>
          <p:nvPr>
            <p:ph type="body" idx="1"/>
          </p:nvPr>
        </p:nvSpPr>
        <p:spPr/>
        <p:txBody>
          <a:bodyPr/>
          <a:lstStyle/>
          <a:p>
            <a:r>
              <a:rPr lang="fr-BE" dirty="0" err="1"/>
              <a:t>Context</a:t>
            </a:r>
            <a:r>
              <a:rPr lang="fr-BE" dirty="0"/>
              <a:t> Belge =&gt; « tous </a:t>
            </a:r>
            <a:r>
              <a:rPr lang="fr-BE" dirty="0" err="1"/>
              <a:t>tous</a:t>
            </a:r>
            <a:r>
              <a:rPr lang="fr-BE" dirty="0"/>
              <a:t> </a:t>
            </a:r>
            <a:r>
              <a:rPr lang="fr-BE" dirty="0" err="1"/>
              <a:t>tous</a:t>
            </a:r>
            <a:r>
              <a:rPr lang="fr-BE" dirty="0"/>
              <a:t> à l’</a:t>
            </a:r>
            <a:r>
              <a:rPr lang="fr-BE" dirty="0" err="1"/>
              <a:t>unif</a:t>
            </a:r>
            <a:r>
              <a:rPr lang="fr-BE" dirty="0"/>
              <a:t> »</a:t>
            </a:r>
          </a:p>
        </p:txBody>
      </p:sp>
      <p:sp>
        <p:nvSpPr>
          <p:cNvPr id="4" name="Espace réservé du numéro de diapositive 3">
            <a:extLst>
              <a:ext uri="{FF2B5EF4-FFF2-40B4-BE49-F238E27FC236}">
                <a16:creationId xmlns:a16="http://schemas.microsoft.com/office/drawing/2014/main" id="{79AE2C30-B8F4-712D-1DBC-7B71069770C1}"/>
              </a:ext>
            </a:extLst>
          </p:cNvPr>
          <p:cNvSpPr>
            <a:spLocks noGrp="1"/>
          </p:cNvSpPr>
          <p:nvPr>
            <p:ph type="sldNum" sz="quarter" idx="5"/>
          </p:nvPr>
        </p:nvSpPr>
        <p:spPr/>
        <p:txBody>
          <a:bodyPr/>
          <a:lstStyle/>
          <a:p>
            <a:fld id="{89668424-9D71-4BA4-9AC4-3406293B5BB1}" type="slidenum">
              <a:rPr lang="fr-BE" smtClean="0"/>
              <a:t>2</a:t>
            </a:fld>
            <a:endParaRPr lang="fr-BE"/>
          </a:p>
        </p:txBody>
      </p:sp>
    </p:spTree>
    <p:extLst>
      <p:ext uri="{BB962C8B-B14F-4D97-AF65-F5344CB8AC3E}">
        <p14:creationId xmlns:p14="http://schemas.microsoft.com/office/powerpoint/2010/main" val="2916508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B6DF2-3778-86F7-DA1C-AFEE9D81578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5D46C6-72EC-5594-FF85-FDD7353B473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C0BFA4C-6F12-9989-B2D0-D05AEB25E786}"/>
              </a:ext>
            </a:extLst>
          </p:cNvPr>
          <p:cNvSpPr>
            <a:spLocks noGrp="1"/>
          </p:cNvSpPr>
          <p:nvPr>
            <p:ph type="body" idx="1"/>
          </p:nvPr>
        </p:nvSpPr>
        <p:spPr/>
        <p:txBody>
          <a:bodyPr/>
          <a:lstStyle/>
          <a:p>
            <a:r>
              <a:rPr lang="fr-BE" dirty="0"/>
              <a:t>Plus précisément, on leur demande de…, ce qui devrait faire évoluer leur projet</a:t>
            </a:r>
          </a:p>
        </p:txBody>
      </p:sp>
      <p:sp>
        <p:nvSpPr>
          <p:cNvPr id="4" name="Espace réservé du numéro de diapositive 3">
            <a:extLst>
              <a:ext uri="{FF2B5EF4-FFF2-40B4-BE49-F238E27FC236}">
                <a16:creationId xmlns:a16="http://schemas.microsoft.com/office/drawing/2014/main" id="{6BCE54D6-E7FF-B3B4-4E6E-93B567F41A2A}"/>
              </a:ext>
            </a:extLst>
          </p:cNvPr>
          <p:cNvSpPr>
            <a:spLocks noGrp="1"/>
          </p:cNvSpPr>
          <p:nvPr>
            <p:ph type="sldNum" sz="quarter" idx="5"/>
          </p:nvPr>
        </p:nvSpPr>
        <p:spPr/>
        <p:txBody>
          <a:bodyPr/>
          <a:lstStyle/>
          <a:p>
            <a:fld id="{B6019659-5357-44F1-B249-170B4A6AB469}" type="slidenum">
              <a:rPr lang="fr-BE" smtClean="0"/>
              <a:t>20</a:t>
            </a:fld>
            <a:endParaRPr lang="fr-BE"/>
          </a:p>
        </p:txBody>
      </p:sp>
    </p:spTree>
    <p:extLst>
      <p:ext uri="{BB962C8B-B14F-4D97-AF65-F5344CB8AC3E}">
        <p14:creationId xmlns:p14="http://schemas.microsoft.com/office/powerpoint/2010/main" val="229116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A5518-D991-D75D-2B99-78CE5A1577F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5EE7344-F19C-7AEF-4352-D4504D02D05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16211E9-C686-8C56-6D26-E0BE43360420}"/>
              </a:ext>
            </a:extLst>
          </p:cNvPr>
          <p:cNvSpPr>
            <a:spLocks noGrp="1"/>
          </p:cNvSpPr>
          <p:nvPr>
            <p:ph type="body" idx="1"/>
          </p:nvPr>
        </p:nvSpPr>
        <p:spPr/>
        <p:txBody>
          <a:bodyPr/>
          <a:lstStyle/>
          <a:p>
            <a:pPr marL="0" indent="0">
              <a:buFont typeface="Arial" panose="020B0604020202020204" pitchFamily="34" charset="0"/>
              <a:buNone/>
            </a:pPr>
            <a:r>
              <a:rPr lang="fr-BE" dirty="0"/>
              <a:t>Mais ils doivent qui plus est appliquer la démarche réflexive à ce qu’ils apprennent du métier</a:t>
            </a:r>
          </a:p>
        </p:txBody>
      </p:sp>
      <p:sp>
        <p:nvSpPr>
          <p:cNvPr id="4" name="Espace réservé du numéro de diapositive 3">
            <a:extLst>
              <a:ext uri="{FF2B5EF4-FFF2-40B4-BE49-F238E27FC236}">
                <a16:creationId xmlns:a16="http://schemas.microsoft.com/office/drawing/2014/main" id="{14E5CA42-9D58-4D4E-06F9-C111169A98D8}"/>
              </a:ext>
            </a:extLst>
          </p:cNvPr>
          <p:cNvSpPr>
            <a:spLocks noGrp="1"/>
          </p:cNvSpPr>
          <p:nvPr>
            <p:ph type="sldNum" sz="quarter" idx="5"/>
          </p:nvPr>
        </p:nvSpPr>
        <p:spPr/>
        <p:txBody>
          <a:bodyPr/>
          <a:lstStyle/>
          <a:p>
            <a:fld id="{89668424-9D71-4BA4-9AC4-3406293B5BB1}" type="slidenum">
              <a:rPr lang="fr-BE" smtClean="0"/>
              <a:t>21</a:t>
            </a:fld>
            <a:endParaRPr lang="fr-BE"/>
          </a:p>
        </p:txBody>
      </p:sp>
    </p:spTree>
    <p:extLst>
      <p:ext uri="{BB962C8B-B14F-4D97-AF65-F5344CB8AC3E}">
        <p14:creationId xmlns:p14="http://schemas.microsoft.com/office/powerpoint/2010/main" val="2504930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C4ACC-62B8-B49A-4FF8-D0157BAFDB8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553DFC-FAE7-9E49-38B8-A4E20EA922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DF02F78-D430-72CC-F22D-EEC3A7813008}"/>
              </a:ext>
            </a:extLst>
          </p:cNvPr>
          <p:cNvSpPr>
            <a:spLocks noGrp="1"/>
          </p:cNvSpPr>
          <p:nvPr>
            <p:ph type="body" idx="1"/>
          </p:nvPr>
        </p:nvSpPr>
        <p:spPr/>
        <p:txBody>
          <a:bodyPr/>
          <a:lstStyle/>
          <a:p>
            <a:r>
              <a:rPr lang="fr-BE" dirty="0"/>
              <a:t>Plus précisément, on leur demande de…, ce qui devrait faire évoluer leur projet</a:t>
            </a:r>
          </a:p>
        </p:txBody>
      </p:sp>
      <p:sp>
        <p:nvSpPr>
          <p:cNvPr id="4" name="Espace réservé du numéro de diapositive 3">
            <a:extLst>
              <a:ext uri="{FF2B5EF4-FFF2-40B4-BE49-F238E27FC236}">
                <a16:creationId xmlns:a16="http://schemas.microsoft.com/office/drawing/2014/main" id="{DF222027-7EAF-0D7B-C293-D9702B0C5B08}"/>
              </a:ext>
            </a:extLst>
          </p:cNvPr>
          <p:cNvSpPr>
            <a:spLocks noGrp="1"/>
          </p:cNvSpPr>
          <p:nvPr>
            <p:ph type="sldNum" sz="quarter" idx="5"/>
          </p:nvPr>
        </p:nvSpPr>
        <p:spPr/>
        <p:txBody>
          <a:bodyPr/>
          <a:lstStyle/>
          <a:p>
            <a:fld id="{B6019659-5357-44F1-B249-170B4A6AB469}" type="slidenum">
              <a:rPr lang="fr-BE" smtClean="0"/>
              <a:t>22</a:t>
            </a:fld>
            <a:endParaRPr lang="fr-BE"/>
          </a:p>
        </p:txBody>
      </p:sp>
    </p:spTree>
    <p:extLst>
      <p:ext uri="{BB962C8B-B14F-4D97-AF65-F5344CB8AC3E}">
        <p14:creationId xmlns:p14="http://schemas.microsoft.com/office/powerpoint/2010/main" val="3252741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D8C28-E904-0770-6ADC-9445C301975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58E4B4-F79E-9E9D-93C4-F0F00B8E0D1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0BC1A2-EABA-4AAB-D630-5A3DE913FDE7}"/>
              </a:ext>
            </a:extLst>
          </p:cNvPr>
          <p:cNvSpPr>
            <a:spLocks noGrp="1"/>
          </p:cNvSpPr>
          <p:nvPr>
            <p:ph type="body" idx="1"/>
          </p:nvPr>
        </p:nvSpPr>
        <p:spPr/>
        <p:txBody>
          <a:bodyPr/>
          <a:lstStyle/>
          <a:p>
            <a:pPr marL="0" indent="0">
              <a:buFont typeface="Arial" panose="020B0604020202020204" pitchFamily="34" charset="0"/>
              <a:buNone/>
            </a:pPr>
            <a:r>
              <a:rPr lang="fr-BE" dirty="0"/>
              <a:t>Si l’on reprend ce qui est en jeu, </a:t>
            </a:r>
            <a:r>
              <a:rPr lang="fr-BE" dirty="0" err="1"/>
              <a:t>obj</a:t>
            </a:r>
            <a:r>
              <a:rPr lang="fr-BE" dirty="0"/>
              <a:t> ultime, </a:t>
            </a:r>
            <a:r>
              <a:rPr lang="fr-BE" dirty="0" err="1"/>
              <a:t>obj</a:t>
            </a:r>
            <a:r>
              <a:rPr lang="fr-BE" dirty="0"/>
              <a:t> un peu + </a:t>
            </a:r>
          </a:p>
        </p:txBody>
      </p:sp>
      <p:sp>
        <p:nvSpPr>
          <p:cNvPr id="4" name="Espace réservé du numéro de diapositive 3">
            <a:extLst>
              <a:ext uri="{FF2B5EF4-FFF2-40B4-BE49-F238E27FC236}">
                <a16:creationId xmlns:a16="http://schemas.microsoft.com/office/drawing/2014/main" id="{83A81041-68E8-E00B-00A0-857F0B35FD9C}"/>
              </a:ext>
            </a:extLst>
          </p:cNvPr>
          <p:cNvSpPr>
            <a:spLocks noGrp="1"/>
          </p:cNvSpPr>
          <p:nvPr>
            <p:ph type="sldNum" sz="quarter" idx="5"/>
          </p:nvPr>
        </p:nvSpPr>
        <p:spPr/>
        <p:txBody>
          <a:bodyPr/>
          <a:lstStyle/>
          <a:p>
            <a:fld id="{89668424-9D71-4BA4-9AC4-3406293B5BB1}" type="slidenum">
              <a:rPr lang="fr-BE" smtClean="0"/>
              <a:t>23</a:t>
            </a:fld>
            <a:endParaRPr lang="fr-BE"/>
          </a:p>
        </p:txBody>
      </p:sp>
    </p:spTree>
    <p:extLst>
      <p:ext uri="{BB962C8B-B14F-4D97-AF65-F5344CB8AC3E}">
        <p14:creationId xmlns:p14="http://schemas.microsoft.com/office/powerpoint/2010/main" val="455804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11430-F5CA-E43F-2717-D266D49D8C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7E1069-3D17-02FE-1DE0-DF9AE3A595F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258692C-2CD8-FC13-2762-AE1E9EED94CB}"/>
              </a:ext>
            </a:extLst>
          </p:cNvPr>
          <p:cNvSpPr>
            <a:spLocks noGrp="1"/>
          </p:cNvSpPr>
          <p:nvPr>
            <p:ph type="body" idx="1"/>
          </p:nvPr>
        </p:nvSpPr>
        <p:spPr/>
        <p:txBody>
          <a:bodyPr/>
          <a:lstStyle/>
          <a:p>
            <a:pPr marL="0" indent="0">
              <a:buFont typeface="Arial" panose="020B0604020202020204" pitchFamily="34" charset="0"/>
              <a:buNone/>
            </a:pPr>
            <a:r>
              <a:rPr lang="fr-BE" dirty="0"/>
              <a:t>Si l’on reprend ce qui est en jeu, </a:t>
            </a:r>
            <a:r>
              <a:rPr lang="fr-BE" dirty="0" err="1"/>
              <a:t>obj</a:t>
            </a:r>
            <a:r>
              <a:rPr lang="fr-BE" dirty="0"/>
              <a:t> ultime, </a:t>
            </a:r>
            <a:r>
              <a:rPr lang="fr-BE" dirty="0" err="1"/>
              <a:t>obj</a:t>
            </a:r>
            <a:r>
              <a:rPr lang="fr-BE" dirty="0"/>
              <a:t> un peu + </a:t>
            </a:r>
          </a:p>
        </p:txBody>
      </p:sp>
      <p:sp>
        <p:nvSpPr>
          <p:cNvPr id="4" name="Espace réservé du numéro de diapositive 3">
            <a:extLst>
              <a:ext uri="{FF2B5EF4-FFF2-40B4-BE49-F238E27FC236}">
                <a16:creationId xmlns:a16="http://schemas.microsoft.com/office/drawing/2014/main" id="{43F184FB-CFC6-1B97-FA66-57C6D538CC56}"/>
              </a:ext>
            </a:extLst>
          </p:cNvPr>
          <p:cNvSpPr>
            <a:spLocks noGrp="1"/>
          </p:cNvSpPr>
          <p:nvPr>
            <p:ph type="sldNum" sz="quarter" idx="5"/>
          </p:nvPr>
        </p:nvSpPr>
        <p:spPr/>
        <p:txBody>
          <a:bodyPr/>
          <a:lstStyle/>
          <a:p>
            <a:fld id="{89668424-9D71-4BA4-9AC4-3406293B5BB1}" type="slidenum">
              <a:rPr lang="fr-BE" smtClean="0"/>
              <a:t>24</a:t>
            </a:fld>
            <a:endParaRPr lang="fr-BE"/>
          </a:p>
        </p:txBody>
      </p:sp>
    </p:spTree>
    <p:extLst>
      <p:ext uri="{BB962C8B-B14F-4D97-AF65-F5344CB8AC3E}">
        <p14:creationId xmlns:p14="http://schemas.microsoft.com/office/powerpoint/2010/main" val="2674668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BEB1D-4278-56B3-F097-CAAA755A8A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C919E9-863D-A6AF-F351-2DC737D6B1E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292761F-0ADC-FA89-2364-6991DD640499}"/>
              </a:ext>
            </a:extLst>
          </p:cNvPr>
          <p:cNvSpPr>
            <a:spLocks noGrp="1"/>
          </p:cNvSpPr>
          <p:nvPr>
            <p:ph type="body" idx="1"/>
          </p:nvPr>
        </p:nvSpPr>
        <p:spPr/>
        <p:txBody>
          <a:bodyPr/>
          <a:lstStyle/>
          <a:p>
            <a:pPr marL="0" indent="0">
              <a:buFont typeface="Arial" panose="020B0604020202020204" pitchFamily="34" charset="0"/>
              <a:buNone/>
            </a:pPr>
            <a:r>
              <a:rPr lang="fr-BE" dirty="0"/>
              <a:t>Correction =&gt; Difficile de savoir si maitrise de la compétence et consolidation du projet pro, répondent pour coller à la grille et avoir des points. Assez décevant.</a:t>
            </a:r>
          </a:p>
        </p:txBody>
      </p:sp>
      <p:sp>
        <p:nvSpPr>
          <p:cNvPr id="4" name="Espace réservé du numéro de diapositive 3">
            <a:extLst>
              <a:ext uri="{FF2B5EF4-FFF2-40B4-BE49-F238E27FC236}">
                <a16:creationId xmlns:a16="http://schemas.microsoft.com/office/drawing/2014/main" id="{F669ECFD-67FC-78D8-89A8-076FD0BD8076}"/>
              </a:ext>
            </a:extLst>
          </p:cNvPr>
          <p:cNvSpPr>
            <a:spLocks noGrp="1"/>
          </p:cNvSpPr>
          <p:nvPr>
            <p:ph type="sldNum" sz="quarter" idx="5"/>
          </p:nvPr>
        </p:nvSpPr>
        <p:spPr/>
        <p:txBody>
          <a:bodyPr/>
          <a:lstStyle/>
          <a:p>
            <a:fld id="{89668424-9D71-4BA4-9AC4-3406293B5BB1}" type="slidenum">
              <a:rPr lang="fr-BE" smtClean="0"/>
              <a:t>25</a:t>
            </a:fld>
            <a:endParaRPr lang="fr-BE"/>
          </a:p>
        </p:txBody>
      </p:sp>
    </p:spTree>
    <p:extLst>
      <p:ext uri="{BB962C8B-B14F-4D97-AF65-F5344CB8AC3E}">
        <p14:creationId xmlns:p14="http://schemas.microsoft.com/office/powerpoint/2010/main" val="4095697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B7A93-E53D-BC36-06DF-CB77A613DD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2C916B-7671-729F-A9DE-AEF7C8B680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6BAD76-AED6-06DC-16A2-1AF607820544}"/>
              </a:ext>
            </a:extLst>
          </p:cNvPr>
          <p:cNvSpPr>
            <a:spLocks noGrp="1"/>
          </p:cNvSpPr>
          <p:nvPr>
            <p:ph type="body" idx="1"/>
          </p:nvPr>
        </p:nvSpPr>
        <p:spPr/>
        <p:txBody>
          <a:bodyPr/>
          <a:lstStyle/>
          <a:p>
            <a:pPr marL="0" indent="0">
              <a:buFont typeface="Arial" panose="020B0604020202020204" pitchFamily="34" charset="0"/>
              <a:buNone/>
            </a:pPr>
            <a:r>
              <a:rPr lang="fr-BE" dirty="0"/>
              <a:t>Par contre on a une info sur l’</a:t>
            </a:r>
            <a:r>
              <a:rPr lang="fr-BE" dirty="0" err="1"/>
              <a:t>évo</a:t>
            </a:r>
            <a:r>
              <a:rPr lang="fr-BE" dirty="0"/>
              <a:t> de leur représentation du métier. Rappelez-vous qu’elle est stéréo</a:t>
            </a:r>
          </a:p>
        </p:txBody>
      </p:sp>
      <p:sp>
        <p:nvSpPr>
          <p:cNvPr id="4" name="Espace réservé du numéro de diapositive 3">
            <a:extLst>
              <a:ext uri="{FF2B5EF4-FFF2-40B4-BE49-F238E27FC236}">
                <a16:creationId xmlns:a16="http://schemas.microsoft.com/office/drawing/2014/main" id="{484CE39D-208E-21B5-2C2C-BD7D6E628BA3}"/>
              </a:ext>
            </a:extLst>
          </p:cNvPr>
          <p:cNvSpPr>
            <a:spLocks noGrp="1"/>
          </p:cNvSpPr>
          <p:nvPr>
            <p:ph type="sldNum" sz="quarter" idx="5"/>
          </p:nvPr>
        </p:nvSpPr>
        <p:spPr/>
        <p:txBody>
          <a:bodyPr/>
          <a:lstStyle/>
          <a:p>
            <a:fld id="{89668424-9D71-4BA4-9AC4-3406293B5BB1}" type="slidenum">
              <a:rPr lang="fr-BE" smtClean="0"/>
              <a:t>26</a:t>
            </a:fld>
            <a:endParaRPr lang="fr-BE"/>
          </a:p>
        </p:txBody>
      </p:sp>
    </p:spTree>
    <p:extLst>
      <p:ext uri="{BB962C8B-B14F-4D97-AF65-F5344CB8AC3E}">
        <p14:creationId xmlns:p14="http://schemas.microsoft.com/office/powerpoint/2010/main" val="4089745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BB00C-0CBD-8F44-41DD-226D539E614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54E353-C4A2-D15B-15C0-A7BD0A0767C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0D3DA6-22EB-A1A8-472E-57603DB5BB83}"/>
              </a:ext>
            </a:extLst>
          </p:cNvPr>
          <p:cNvSpPr>
            <a:spLocks noGrp="1"/>
          </p:cNvSpPr>
          <p:nvPr>
            <p:ph type="body" idx="1"/>
          </p:nvPr>
        </p:nvSpPr>
        <p:spPr/>
        <p:txBody>
          <a:bodyPr/>
          <a:lstStyle/>
          <a:p>
            <a:pPr marL="0" indent="0">
              <a:buFont typeface="Arial" panose="020B0604020202020204" pitchFamily="34" charset="0"/>
              <a:buNone/>
            </a:pPr>
            <a:r>
              <a:rPr lang="fr-BE" dirty="0"/>
              <a:t>Demandé en début d’année mots (=&gt; gros nuage car nombreux) =&gt; dominent des choses qui il est vrai, dont partie du métier, mais ils viennent de décrire ma mère, qui n’est pas psy</a:t>
            </a:r>
          </a:p>
        </p:txBody>
      </p:sp>
      <p:sp>
        <p:nvSpPr>
          <p:cNvPr id="4" name="Espace réservé du numéro de diapositive 3">
            <a:extLst>
              <a:ext uri="{FF2B5EF4-FFF2-40B4-BE49-F238E27FC236}">
                <a16:creationId xmlns:a16="http://schemas.microsoft.com/office/drawing/2014/main" id="{AECC2EB3-1F95-8A65-E05B-31A34C3565E3}"/>
              </a:ext>
            </a:extLst>
          </p:cNvPr>
          <p:cNvSpPr>
            <a:spLocks noGrp="1"/>
          </p:cNvSpPr>
          <p:nvPr>
            <p:ph type="sldNum" sz="quarter" idx="5"/>
          </p:nvPr>
        </p:nvSpPr>
        <p:spPr/>
        <p:txBody>
          <a:bodyPr/>
          <a:lstStyle/>
          <a:p>
            <a:fld id="{89668424-9D71-4BA4-9AC4-3406293B5BB1}" type="slidenum">
              <a:rPr lang="fr-BE" smtClean="0"/>
              <a:t>27</a:t>
            </a:fld>
            <a:endParaRPr lang="fr-BE"/>
          </a:p>
        </p:txBody>
      </p:sp>
    </p:spTree>
    <p:extLst>
      <p:ext uri="{BB962C8B-B14F-4D97-AF65-F5344CB8AC3E}">
        <p14:creationId xmlns:p14="http://schemas.microsoft.com/office/powerpoint/2010/main" val="2218915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06B7C-C3B0-F516-E9F2-9B6E8B1CC2D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3F09BD-5F65-3848-4D16-E22B452EC22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B59B319-EEC9-F519-26ED-05BBDDD99697}"/>
              </a:ext>
            </a:extLst>
          </p:cNvPr>
          <p:cNvSpPr>
            <a:spLocks noGrp="1"/>
          </p:cNvSpPr>
          <p:nvPr>
            <p:ph type="body" idx="1"/>
          </p:nvPr>
        </p:nvSpPr>
        <p:spPr/>
        <p:txBody>
          <a:bodyPr/>
          <a:lstStyle/>
          <a:p>
            <a:pPr marL="0" indent="0">
              <a:buFont typeface="Arial" panose="020B0604020202020204" pitchFamily="34" charset="0"/>
              <a:buNone/>
            </a:pPr>
            <a:r>
              <a:rPr lang="fr-BE" dirty="0"/>
              <a:t>A la fin de l’année, nouveau tableau (- nombreux). De nouveaux mots importants sont apparus, qui sont des mots que l’on retrouve chez les pros à qui j’ai demandé de faire l’exercice, comme curiosité, ouverture, adaptation et passion, In retrouve aussi formation, ce qui les a fort marqué car pensaient que pas toute la vie.</a:t>
            </a:r>
          </a:p>
        </p:txBody>
      </p:sp>
      <p:sp>
        <p:nvSpPr>
          <p:cNvPr id="4" name="Espace réservé du numéro de diapositive 3">
            <a:extLst>
              <a:ext uri="{FF2B5EF4-FFF2-40B4-BE49-F238E27FC236}">
                <a16:creationId xmlns:a16="http://schemas.microsoft.com/office/drawing/2014/main" id="{F39295D8-5A9C-2060-6ADE-6350B89C475C}"/>
              </a:ext>
            </a:extLst>
          </p:cNvPr>
          <p:cNvSpPr>
            <a:spLocks noGrp="1"/>
          </p:cNvSpPr>
          <p:nvPr>
            <p:ph type="sldNum" sz="quarter" idx="5"/>
          </p:nvPr>
        </p:nvSpPr>
        <p:spPr/>
        <p:txBody>
          <a:bodyPr/>
          <a:lstStyle/>
          <a:p>
            <a:fld id="{89668424-9D71-4BA4-9AC4-3406293B5BB1}" type="slidenum">
              <a:rPr lang="fr-BE" smtClean="0"/>
              <a:t>28</a:t>
            </a:fld>
            <a:endParaRPr lang="fr-BE"/>
          </a:p>
        </p:txBody>
      </p:sp>
    </p:spTree>
    <p:extLst>
      <p:ext uri="{BB962C8B-B14F-4D97-AF65-F5344CB8AC3E}">
        <p14:creationId xmlns:p14="http://schemas.microsoft.com/office/powerpoint/2010/main" val="602172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1CED6-16C0-44E7-53E6-A52F0A0F9D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FE426C1-1398-6FEF-24DB-60A90C3099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C6A7B11-6F6A-F52E-ECD6-BCDFC4CF08DD}"/>
              </a:ext>
            </a:extLst>
          </p:cNvPr>
          <p:cNvSpPr>
            <a:spLocks noGrp="1"/>
          </p:cNvSpPr>
          <p:nvPr>
            <p:ph type="body" idx="1"/>
          </p:nvPr>
        </p:nvSpPr>
        <p:spPr/>
        <p:txBody>
          <a:bodyPr/>
          <a:lstStyle/>
          <a:p>
            <a:pPr marL="0" indent="0">
              <a:buFont typeface="Arial" panose="020B0604020202020204" pitchFamily="34" charset="0"/>
              <a:buNone/>
            </a:pPr>
            <a:r>
              <a:rPr lang="fr-BE" dirty="0"/>
              <a:t>A la fin de l’année, nouveau tableau (- nombreux). De nouveaux mots importants sont apparus, qui sont des mots que l’on retrouve chez les pros à qui j’ai demandé de faire l’exercice, comme curiosité, ouverture, adaptation et passion, In retrouve aussi formation, ce qui les a fort marqué car pensaient que pas toute la vie.</a:t>
            </a:r>
          </a:p>
        </p:txBody>
      </p:sp>
      <p:sp>
        <p:nvSpPr>
          <p:cNvPr id="4" name="Espace réservé du numéro de diapositive 3">
            <a:extLst>
              <a:ext uri="{FF2B5EF4-FFF2-40B4-BE49-F238E27FC236}">
                <a16:creationId xmlns:a16="http://schemas.microsoft.com/office/drawing/2014/main" id="{C7657E38-12B8-269D-C7E1-FEC042545FB7}"/>
              </a:ext>
            </a:extLst>
          </p:cNvPr>
          <p:cNvSpPr>
            <a:spLocks noGrp="1"/>
          </p:cNvSpPr>
          <p:nvPr>
            <p:ph type="sldNum" sz="quarter" idx="5"/>
          </p:nvPr>
        </p:nvSpPr>
        <p:spPr/>
        <p:txBody>
          <a:bodyPr/>
          <a:lstStyle/>
          <a:p>
            <a:fld id="{89668424-9D71-4BA4-9AC4-3406293B5BB1}" type="slidenum">
              <a:rPr lang="fr-BE" smtClean="0"/>
              <a:t>29</a:t>
            </a:fld>
            <a:endParaRPr lang="fr-BE"/>
          </a:p>
        </p:txBody>
      </p:sp>
    </p:spTree>
    <p:extLst>
      <p:ext uri="{BB962C8B-B14F-4D97-AF65-F5344CB8AC3E}">
        <p14:creationId xmlns:p14="http://schemas.microsoft.com/office/powerpoint/2010/main" val="336006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F5B7A-473C-DC26-F9AE-5B5006FEBC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1387448-98C8-A4F1-1C8A-F621DBFB0FC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7BE8F03-4261-46AD-026B-62F2B5E39745}"/>
              </a:ext>
            </a:extLst>
          </p:cNvPr>
          <p:cNvSpPr>
            <a:spLocks noGrp="1"/>
          </p:cNvSpPr>
          <p:nvPr>
            <p:ph type="body" idx="1"/>
          </p:nvPr>
        </p:nvSpPr>
        <p:spPr/>
        <p:txBody>
          <a:bodyPr/>
          <a:lstStyle/>
          <a:p>
            <a:r>
              <a:rPr lang="fr-BE" dirty="0"/>
              <a:t>Problèmes : d° prépa divers (si les études étaient l’ascension d’une montagne, certains viennent avec tout l’attirail, d’autres viennent en tongs), choix de filière parfois peu élaboré (VT car j’aime bien les animaux) =&gt; dur d’amener tout le monde à un bon niveau de compétences or, c’est ce que le monde pro attend à la sortie</a:t>
            </a:r>
          </a:p>
        </p:txBody>
      </p:sp>
      <p:sp>
        <p:nvSpPr>
          <p:cNvPr id="4" name="Espace réservé du numéro de diapositive 3">
            <a:extLst>
              <a:ext uri="{FF2B5EF4-FFF2-40B4-BE49-F238E27FC236}">
                <a16:creationId xmlns:a16="http://schemas.microsoft.com/office/drawing/2014/main" id="{CECBF61C-E57E-8B2C-757B-70E2743264AD}"/>
              </a:ext>
            </a:extLst>
          </p:cNvPr>
          <p:cNvSpPr>
            <a:spLocks noGrp="1"/>
          </p:cNvSpPr>
          <p:nvPr>
            <p:ph type="sldNum" sz="quarter" idx="5"/>
          </p:nvPr>
        </p:nvSpPr>
        <p:spPr/>
        <p:txBody>
          <a:bodyPr/>
          <a:lstStyle/>
          <a:p>
            <a:fld id="{89668424-9D71-4BA4-9AC4-3406293B5BB1}" type="slidenum">
              <a:rPr lang="fr-BE" smtClean="0"/>
              <a:t>3</a:t>
            </a:fld>
            <a:endParaRPr lang="fr-BE"/>
          </a:p>
        </p:txBody>
      </p:sp>
    </p:spTree>
    <p:extLst>
      <p:ext uri="{BB962C8B-B14F-4D97-AF65-F5344CB8AC3E}">
        <p14:creationId xmlns:p14="http://schemas.microsoft.com/office/powerpoint/2010/main" val="1009605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099D0-306A-524D-02B1-559BA1A286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0811246-AB70-1A4E-55A2-453D089C247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AAA921-7663-4FB6-CBF7-BED505DE52F6}"/>
              </a:ext>
            </a:extLst>
          </p:cNvPr>
          <p:cNvSpPr>
            <a:spLocks noGrp="1"/>
          </p:cNvSpPr>
          <p:nvPr>
            <p:ph type="body" idx="1"/>
          </p:nvPr>
        </p:nvSpPr>
        <p:spPr/>
        <p:txBody>
          <a:bodyPr/>
          <a:lstStyle/>
          <a:p>
            <a:pPr marL="0" indent="0">
              <a:buFont typeface="Arial" panose="020B0604020202020204" pitchFamily="34" charset="0"/>
              <a:buNone/>
            </a:pPr>
            <a:r>
              <a:rPr lang="fr-BE" dirty="0"/>
              <a:t>Sensibiliser aux métiers + </a:t>
            </a:r>
            <a:r>
              <a:rPr lang="fr-BE" dirty="0" err="1"/>
              <a:t>fav</a:t>
            </a:r>
            <a:r>
              <a:rPr lang="fr-BE" dirty="0"/>
              <a:t> prof°</a:t>
            </a:r>
          </a:p>
        </p:txBody>
      </p:sp>
      <p:sp>
        <p:nvSpPr>
          <p:cNvPr id="4" name="Espace réservé du numéro de diapositive 3">
            <a:extLst>
              <a:ext uri="{FF2B5EF4-FFF2-40B4-BE49-F238E27FC236}">
                <a16:creationId xmlns:a16="http://schemas.microsoft.com/office/drawing/2014/main" id="{DC093F5E-D808-ECCF-8896-181E569587F6}"/>
              </a:ext>
            </a:extLst>
          </p:cNvPr>
          <p:cNvSpPr>
            <a:spLocks noGrp="1"/>
          </p:cNvSpPr>
          <p:nvPr>
            <p:ph type="sldNum" sz="quarter" idx="5"/>
          </p:nvPr>
        </p:nvSpPr>
        <p:spPr/>
        <p:txBody>
          <a:bodyPr/>
          <a:lstStyle/>
          <a:p>
            <a:fld id="{89668424-9D71-4BA4-9AC4-3406293B5BB1}" type="slidenum">
              <a:rPr lang="fr-BE" smtClean="0"/>
              <a:t>30</a:t>
            </a:fld>
            <a:endParaRPr lang="fr-BE"/>
          </a:p>
        </p:txBody>
      </p:sp>
    </p:spTree>
    <p:extLst>
      <p:ext uri="{BB962C8B-B14F-4D97-AF65-F5344CB8AC3E}">
        <p14:creationId xmlns:p14="http://schemas.microsoft.com/office/powerpoint/2010/main" val="382484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C’est vrai dans tous les domaines sans doute mais notamment et en particulier depuis le covid en psycho</a:t>
            </a:r>
          </a:p>
        </p:txBody>
      </p:sp>
      <p:sp>
        <p:nvSpPr>
          <p:cNvPr id="4" name="Espace réservé du numéro de diapositive 3"/>
          <p:cNvSpPr>
            <a:spLocks noGrp="1"/>
          </p:cNvSpPr>
          <p:nvPr>
            <p:ph type="sldNum" sz="quarter" idx="5"/>
          </p:nvPr>
        </p:nvSpPr>
        <p:spPr/>
        <p:txBody>
          <a:bodyPr/>
          <a:lstStyle/>
          <a:p>
            <a:fld id="{89668424-9D71-4BA4-9AC4-3406293B5BB1}" type="slidenum">
              <a:rPr lang="fr-BE" smtClean="0"/>
              <a:t>4</a:t>
            </a:fld>
            <a:endParaRPr lang="fr-BE"/>
          </a:p>
        </p:txBody>
      </p:sp>
    </p:spTree>
    <p:extLst>
      <p:ext uri="{BB962C8B-B14F-4D97-AF65-F5344CB8AC3E}">
        <p14:creationId xmlns:p14="http://schemas.microsoft.com/office/powerpoint/2010/main" val="36001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96BFA-B21C-1D7B-D39F-20246F1E841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62D1A9D-7DE8-AAE0-D5BD-B1AE3BC9817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0CC44A3-A626-FA1D-E32F-7247B0EDB9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Times New Roman" panose="02020603050405020304" pitchFamily="18" charset="0"/>
                <a:cs typeface="Calibri" panose="020F0502020204030204" pitchFamily="34" charset="0"/>
              </a:rPr>
              <a:t>Or, en + des difficultés mentionnées, en psycho, un prob est que stéréo relatif à la formation, ce serait facile + vision stéréo du métier teintée de psychanalyse =&gt; dès le premier quadri, c’est le choc, les étudiants ne voient pas </a:t>
            </a:r>
            <a:r>
              <a:rPr lang="fr-FR" sz="1800" dirty="0" err="1">
                <a:solidFill>
                  <a:srgbClr val="000000"/>
                </a:solidFill>
                <a:effectLst/>
                <a:latin typeface="Times New Roman" panose="02020603050405020304" pitchFamily="18" charset="0"/>
                <a:cs typeface="Calibri" panose="020F0502020204030204" pitchFamily="34" charset="0"/>
              </a:rPr>
              <a:t>tjs</a:t>
            </a:r>
            <a:r>
              <a:rPr lang="fr-FR" sz="1800" dirty="0">
                <a:solidFill>
                  <a:srgbClr val="000000"/>
                </a:solidFill>
                <a:effectLst/>
                <a:latin typeface="Times New Roman" panose="02020603050405020304" pitchFamily="18" charset="0"/>
                <a:cs typeface="Calibri" panose="020F0502020204030204" pitchFamily="34" charset="0"/>
              </a:rPr>
              <a:t> le sens de ce qu’on leur enseigne et ça se solde par un taux d’échec massif</a:t>
            </a:r>
            <a:endParaRPr lang="fr-BE" dirty="0"/>
          </a:p>
        </p:txBody>
      </p:sp>
      <p:sp>
        <p:nvSpPr>
          <p:cNvPr id="4" name="Espace réservé du numéro de diapositive 3">
            <a:extLst>
              <a:ext uri="{FF2B5EF4-FFF2-40B4-BE49-F238E27FC236}">
                <a16:creationId xmlns:a16="http://schemas.microsoft.com/office/drawing/2014/main" id="{2286E14C-EC95-2EC2-058B-4ACC77152D0D}"/>
              </a:ext>
            </a:extLst>
          </p:cNvPr>
          <p:cNvSpPr>
            <a:spLocks noGrp="1"/>
          </p:cNvSpPr>
          <p:nvPr>
            <p:ph type="sldNum" sz="quarter" idx="5"/>
          </p:nvPr>
        </p:nvSpPr>
        <p:spPr/>
        <p:txBody>
          <a:bodyPr/>
          <a:lstStyle/>
          <a:p>
            <a:fld id="{89668424-9D71-4BA4-9AC4-3406293B5BB1}" type="slidenum">
              <a:rPr lang="fr-BE" smtClean="0"/>
              <a:t>5</a:t>
            </a:fld>
            <a:endParaRPr lang="fr-BE"/>
          </a:p>
        </p:txBody>
      </p:sp>
    </p:spTree>
    <p:extLst>
      <p:ext uri="{BB962C8B-B14F-4D97-AF65-F5344CB8AC3E}">
        <p14:creationId xmlns:p14="http://schemas.microsoft.com/office/powerpoint/2010/main" val="245248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BE" dirty="0"/>
              <a:t>Y en a qui opposent université et professionnalisation mais selon Perret, il y a des intersections entre la lutte contre l’échec en L1 et la professionnalisation. </a:t>
            </a:r>
          </a:p>
          <a:p>
            <a:pPr marL="0" indent="0">
              <a:buFont typeface="Arial" panose="020B0604020202020204" pitchFamily="34" charset="0"/>
              <a:buNone/>
            </a:pPr>
            <a:r>
              <a:rPr lang="fr-BE" dirty="0"/>
              <a:t>Des travaux ont montré qu’un plan de carrière ou projet pro pouvait être favorable au succès et des </a:t>
            </a:r>
            <a:r>
              <a:rPr lang="fr-BE" dirty="0" err="1"/>
              <a:t>initatives</a:t>
            </a:r>
            <a:r>
              <a:rPr lang="fr-BE" dirty="0"/>
              <a:t> en vue de le </a:t>
            </a:r>
            <a:r>
              <a:rPr lang="fr-BE" dirty="0" err="1"/>
              <a:t>dév</a:t>
            </a:r>
            <a:r>
              <a:rPr lang="fr-BE" dirty="0"/>
              <a:t> en L1 ont lieu en Belgique et en France</a:t>
            </a:r>
          </a:p>
          <a:p>
            <a:pPr marL="0" indent="0">
              <a:buFont typeface="Arial" panose="020B0604020202020204" pitchFamily="34" charset="0"/>
              <a:buNone/>
            </a:pPr>
            <a:r>
              <a:rPr lang="fr-BE" dirty="0"/>
              <a:t>! Effets – si pas en accord avec valeurs universitaires =&gt; vision utilitariste </a:t>
            </a:r>
            <a:r>
              <a:rPr lang="fr-BE" dirty="0">
                <a:sym typeface="Wingdings" panose="05000000000000000000" pitchFamily="2" charset="2"/>
              </a:rPr>
              <a:t> engagement dans l’apprentissage =&gt; peut diminuer succès</a:t>
            </a:r>
          </a:p>
          <a:p>
            <a:pPr marL="0" indent="0">
              <a:buFont typeface="Arial" panose="020B0604020202020204" pitchFamily="34" charset="0"/>
              <a:buNone/>
            </a:pPr>
            <a:endParaRPr lang="fr-BE" dirty="0">
              <a:sym typeface="Wingdings" panose="05000000000000000000" pitchFamily="2" charset="2"/>
            </a:endParaRPr>
          </a:p>
          <a:p>
            <a:pPr marL="0" indent="0">
              <a:buFont typeface="Arial" panose="020B0604020202020204" pitchFamily="34" charset="0"/>
              <a:buNone/>
            </a:pPr>
            <a:endParaRPr lang="fr-BE" dirty="0"/>
          </a:p>
        </p:txBody>
      </p:sp>
      <p:sp>
        <p:nvSpPr>
          <p:cNvPr id="4" name="Espace réservé du numéro de diapositive 3"/>
          <p:cNvSpPr>
            <a:spLocks noGrp="1"/>
          </p:cNvSpPr>
          <p:nvPr>
            <p:ph type="sldNum" sz="quarter" idx="5"/>
          </p:nvPr>
        </p:nvSpPr>
        <p:spPr/>
        <p:txBody>
          <a:bodyPr/>
          <a:lstStyle/>
          <a:p>
            <a:fld id="{89668424-9D71-4BA4-9AC4-3406293B5BB1}" type="slidenum">
              <a:rPr lang="fr-BE" smtClean="0"/>
              <a:t>6</a:t>
            </a:fld>
            <a:endParaRPr lang="fr-BE"/>
          </a:p>
        </p:txBody>
      </p:sp>
    </p:spTree>
    <p:extLst>
      <p:ext uri="{BB962C8B-B14F-4D97-AF65-F5344CB8AC3E}">
        <p14:creationId xmlns:p14="http://schemas.microsoft.com/office/powerpoint/2010/main" val="29167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214C8-12B0-2D44-E68C-4B9CF62E51B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157D9CE-18FD-3C25-5CB6-DF93B30A6E0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3F50DC5-9FAA-A208-507B-E4C8E52D7CC4}"/>
              </a:ext>
            </a:extLst>
          </p:cNvPr>
          <p:cNvSpPr>
            <a:spLocks noGrp="1"/>
          </p:cNvSpPr>
          <p:nvPr>
            <p:ph type="body" idx="1"/>
          </p:nvPr>
        </p:nvSpPr>
        <p:spPr/>
        <p:txBody>
          <a:bodyPr/>
          <a:lstStyle/>
          <a:p>
            <a:pPr marL="0" indent="0">
              <a:buFont typeface="Arial" panose="020B0604020202020204" pitchFamily="34" charset="0"/>
              <a:buNone/>
            </a:pPr>
            <a:r>
              <a:rPr lang="fr-BE" dirty="0"/>
              <a:t>Y en a qui opposent université et professionnalisation mais selon Perret, il y a des intersections entre la lutte contre l’échec en L1 et la professionnalisation. </a:t>
            </a:r>
          </a:p>
          <a:p>
            <a:pPr marL="0" indent="0">
              <a:buFont typeface="Arial" panose="020B0604020202020204" pitchFamily="34" charset="0"/>
              <a:buNone/>
            </a:pPr>
            <a:r>
              <a:rPr lang="fr-BE" dirty="0"/>
              <a:t>Des travaux ont montré qu’un plan de carrière ou projet pro pouvait être favorable au succès et des </a:t>
            </a:r>
            <a:r>
              <a:rPr lang="fr-BE" dirty="0" err="1"/>
              <a:t>initatives</a:t>
            </a:r>
            <a:r>
              <a:rPr lang="fr-BE" dirty="0"/>
              <a:t> en vue de le </a:t>
            </a:r>
            <a:r>
              <a:rPr lang="fr-BE" dirty="0" err="1"/>
              <a:t>dév</a:t>
            </a:r>
            <a:r>
              <a:rPr lang="fr-BE" dirty="0"/>
              <a:t> en L1 ont lieu en Belgique et en France</a:t>
            </a:r>
          </a:p>
          <a:p>
            <a:pPr marL="0" indent="0">
              <a:buFont typeface="Arial" panose="020B0604020202020204" pitchFamily="34" charset="0"/>
              <a:buNone/>
            </a:pPr>
            <a:r>
              <a:rPr lang="fr-BE" dirty="0"/>
              <a:t>! Effets – si pas en accord avec valeurs universitaires =&gt; vision utilitariste </a:t>
            </a:r>
            <a:r>
              <a:rPr lang="fr-BE" dirty="0">
                <a:sym typeface="Wingdings" panose="05000000000000000000" pitchFamily="2" charset="2"/>
              </a:rPr>
              <a:t> engagement dans l’apprentissage =&gt; peut diminuer succès</a:t>
            </a:r>
          </a:p>
          <a:p>
            <a:pPr marL="0" indent="0">
              <a:buFont typeface="Arial" panose="020B0604020202020204" pitchFamily="34" charset="0"/>
              <a:buNone/>
            </a:pPr>
            <a:endParaRPr lang="fr-BE" dirty="0">
              <a:sym typeface="Wingdings" panose="05000000000000000000" pitchFamily="2" charset="2"/>
            </a:endParaRPr>
          </a:p>
          <a:p>
            <a:pPr marL="0" indent="0">
              <a:buFont typeface="Arial" panose="020B0604020202020204" pitchFamily="34" charset="0"/>
              <a:buNone/>
            </a:pPr>
            <a:endParaRPr lang="fr-BE" dirty="0"/>
          </a:p>
        </p:txBody>
      </p:sp>
      <p:sp>
        <p:nvSpPr>
          <p:cNvPr id="4" name="Espace réservé du numéro de diapositive 3">
            <a:extLst>
              <a:ext uri="{FF2B5EF4-FFF2-40B4-BE49-F238E27FC236}">
                <a16:creationId xmlns:a16="http://schemas.microsoft.com/office/drawing/2014/main" id="{79A8D310-1DF0-1543-6E9F-FA06414B4307}"/>
              </a:ext>
            </a:extLst>
          </p:cNvPr>
          <p:cNvSpPr>
            <a:spLocks noGrp="1"/>
          </p:cNvSpPr>
          <p:nvPr>
            <p:ph type="sldNum" sz="quarter" idx="5"/>
          </p:nvPr>
        </p:nvSpPr>
        <p:spPr/>
        <p:txBody>
          <a:bodyPr/>
          <a:lstStyle/>
          <a:p>
            <a:fld id="{89668424-9D71-4BA4-9AC4-3406293B5BB1}" type="slidenum">
              <a:rPr lang="fr-BE" smtClean="0"/>
              <a:t>7</a:t>
            </a:fld>
            <a:endParaRPr lang="fr-BE"/>
          </a:p>
        </p:txBody>
      </p:sp>
    </p:spTree>
    <p:extLst>
      <p:ext uri="{BB962C8B-B14F-4D97-AF65-F5344CB8AC3E}">
        <p14:creationId xmlns:p14="http://schemas.microsoft.com/office/powerpoint/2010/main" val="67238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BE235-B1CC-52E8-60A0-D6691C3478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C81137-5BB5-50A3-A27F-C5BAB59966A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15CE941-D84E-0EEB-13A5-B6DAED4A6864}"/>
              </a:ext>
            </a:extLst>
          </p:cNvPr>
          <p:cNvSpPr>
            <a:spLocks noGrp="1"/>
          </p:cNvSpPr>
          <p:nvPr>
            <p:ph type="body" idx="1"/>
          </p:nvPr>
        </p:nvSpPr>
        <p:spPr/>
        <p:txBody>
          <a:bodyPr/>
          <a:lstStyle/>
          <a:p>
            <a:pPr marL="0" indent="0">
              <a:buFont typeface="Arial" panose="020B0604020202020204" pitchFamily="34" charset="0"/>
              <a:buNone/>
            </a:pPr>
            <a:r>
              <a:rPr lang="fr-BE" dirty="0"/>
              <a:t>DPP, </a:t>
            </a:r>
            <a:r>
              <a:rPr lang="fr-BE" dirty="0" err="1"/>
              <a:t>essaid’une</a:t>
            </a:r>
            <a:r>
              <a:rPr lang="fr-BE" dirty="0"/>
              <a:t> pierre 3 cous : réduire l’échec, </a:t>
            </a:r>
            <a:r>
              <a:rPr lang="fr-BE" dirty="0" err="1"/>
              <a:t>dév</a:t>
            </a:r>
            <a:r>
              <a:rPr lang="fr-BE" dirty="0"/>
              <a:t> projet pro EN formant à une compet pro qui permet de contrecarrer les effets potentiellement – du projet sur l’approche de l’apprentissage : la démarche réflexive</a:t>
            </a:r>
          </a:p>
        </p:txBody>
      </p:sp>
      <p:sp>
        <p:nvSpPr>
          <p:cNvPr id="4" name="Espace réservé du numéro de diapositive 3">
            <a:extLst>
              <a:ext uri="{FF2B5EF4-FFF2-40B4-BE49-F238E27FC236}">
                <a16:creationId xmlns:a16="http://schemas.microsoft.com/office/drawing/2014/main" id="{A14C73AD-C8D5-C2DE-2AEE-549742A21D3D}"/>
              </a:ext>
            </a:extLst>
          </p:cNvPr>
          <p:cNvSpPr>
            <a:spLocks noGrp="1"/>
          </p:cNvSpPr>
          <p:nvPr>
            <p:ph type="sldNum" sz="quarter" idx="5"/>
          </p:nvPr>
        </p:nvSpPr>
        <p:spPr/>
        <p:txBody>
          <a:bodyPr/>
          <a:lstStyle/>
          <a:p>
            <a:fld id="{89668424-9D71-4BA4-9AC4-3406293B5BB1}" type="slidenum">
              <a:rPr lang="fr-BE" smtClean="0"/>
              <a:t>8</a:t>
            </a:fld>
            <a:endParaRPr lang="fr-BE"/>
          </a:p>
        </p:txBody>
      </p:sp>
    </p:spTree>
    <p:extLst>
      <p:ext uri="{BB962C8B-B14F-4D97-AF65-F5344CB8AC3E}">
        <p14:creationId xmlns:p14="http://schemas.microsoft.com/office/powerpoint/2010/main" val="3033824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EED91-7175-75F1-C478-C5018D5510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410F1C-D5F1-998B-B363-FA2218C8EFA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0004B55-7CCC-9450-39F0-FA163018C1A6}"/>
              </a:ext>
            </a:extLst>
          </p:cNvPr>
          <p:cNvSpPr>
            <a:spLocks noGrp="1"/>
          </p:cNvSpPr>
          <p:nvPr>
            <p:ph type="body" idx="1"/>
          </p:nvPr>
        </p:nvSpPr>
        <p:spPr/>
        <p:txBody>
          <a:bodyPr/>
          <a:lstStyle/>
          <a:p>
            <a:pPr marL="0" indent="0">
              <a:buFont typeface="Arial" panose="020B0604020202020204" pitchFamily="34" charset="0"/>
              <a:buNone/>
            </a:pPr>
            <a:r>
              <a:rPr lang="fr-BE" dirty="0"/>
              <a:t>On a pensé que ça peut avoir un impact sur la réussite car</a:t>
            </a:r>
          </a:p>
        </p:txBody>
      </p:sp>
      <p:sp>
        <p:nvSpPr>
          <p:cNvPr id="4" name="Espace réservé du numéro de diapositive 3">
            <a:extLst>
              <a:ext uri="{FF2B5EF4-FFF2-40B4-BE49-F238E27FC236}">
                <a16:creationId xmlns:a16="http://schemas.microsoft.com/office/drawing/2014/main" id="{E65B3B77-7420-BAFE-4A7B-D3EBD79328F7}"/>
              </a:ext>
            </a:extLst>
          </p:cNvPr>
          <p:cNvSpPr>
            <a:spLocks noGrp="1"/>
          </p:cNvSpPr>
          <p:nvPr>
            <p:ph type="sldNum" sz="quarter" idx="5"/>
          </p:nvPr>
        </p:nvSpPr>
        <p:spPr/>
        <p:txBody>
          <a:bodyPr/>
          <a:lstStyle/>
          <a:p>
            <a:fld id="{89668424-9D71-4BA4-9AC4-3406293B5BB1}" type="slidenum">
              <a:rPr lang="fr-BE" smtClean="0"/>
              <a:t>9</a:t>
            </a:fld>
            <a:endParaRPr lang="fr-BE"/>
          </a:p>
        </p:txBody>
      </p:sp>
    </p:spTree>
    <p:extLst>
      <p:ext uri="{BB962C8B-B14F-4D97-AF65-F5344CB8AC3E}">
        <p14:creationId xmlns:p14="http://schemas.microsoft.com/office/powerpoint/2010/main" val="160922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10/31/2025</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‹N°›</a:t>
            </a:fld>
            <a:endParaRPr lang="en-US" dirty="0"/>
          </a:p>
        </p:txBody>
      </p:sp>
    </p:spTree>
    <p:extLst>
      <p:ext uri="{BB962C8B-B14F-4D97-AF65-F5344CB8AC3E}">
        <p14:creationId xmlns:p14="http://schemas.microsoft.com/office/powerpoint/2010/main" val="330296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10/31/2025</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174898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10/31/2025</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392110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10/31/2025</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273668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10/31/2025</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413232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10/31/2025</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417606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10/31/2025</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72264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10/31/2025</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260518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10/31/2025</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131010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10/31/2025</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661874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10/31/2025</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1647680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10/31/2025</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‹N°›</a:t>
            </a:fld>
            <a:endParaRPr lang="en-US"/>
          </a:p>
        </p:txBody>
      </p:sp>
    </p:spTree>
    <p:extLst>
      <p:ext uri="{BB962C8B-B14F-4D97-AF65-F5344CB8AC3E}">
        <p14:creationId xmlns:p14="http://schemas.microsoft.com/office/powerpoint/2010/main" val="50592266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37.svg"/><Relationship Id="rId4" Type="http://schemas.openxmlformats.org/officeDocument/2006/relationships/diagramLayout" Target="../diagrams/layout9.xml"/><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63.sv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62.png"/><Relationship Id="rId2" Type="http://schemas.openxmlformats.org/officeDocument/2006/relationships/notesSlide" Target="../notesSlides/notesSlide18.xml"/><Relationship Id="rId16" Type="http://schemas.openxmlformats.org/officeDocument/2006/relationships/image" Target="../media/image53.svg"/><Relationship Id="rId20" Type="http://schemas.openxmlformats.org/officeDocument/2006/relationships/image" Target="../media/image57.svg"/><Relationship Id="rId29"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48.png"/><Relationship Id="rId24" Type="http://schemas.openxmlformats.org/officeDocument/2006/relationships/image" Target="../media/image61.sv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svg"/><Relationship Id="rId10" Type="http://schemas.openxmlformats.org/officeDocument/2006/relationships/image" Target="../media/image47.svg"/><Relationship Id="rId19" Type="http://schemas.openxmlformats.org/officeDocument/2006/relationships/image" Target="../media/image56.png"/><Relationship Id="rId31" Type="http://schemas.openxmlformats.org/officeDocument/2006/relationships/image" Target="../media/image6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 Id="rId22" Type="http://schemas.openxmlformats.org/officeDocument/2006/relationships/image" Target="../media/image59.svg"/><Relationship Id="rId27" Type="http://schemas.openxmlformats.org/officeDocument/2006/relationships/image" Target="../media/image64.png"/><Relationship Id="rId30" Type="http://schemas.openxmlformats.org/officeDocument/2006/relationships/image" Target="../media/image66.pn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18" Type="http://schemas.openxmlformats.org/officeDocument/2006/relationships/image" Target="../media/image42.png"/><Relationship Id="rId26" Type="http://schemas.openxmlformats.org/officeDocument/2006/relationships/image" Target="../media/image52.png"/><Relationship Id="rId3" Type="http://schemas.openxmlformats.org/officeDocument/2006/relationships/image" Target="../media/image2.png"/><Relationship Id="rId21" Type="http://schemas.openxmlformats.org/officeDocument/2006/relationships/image" Target="../media/image45.svg"/><Relationship Id="rId7" Type="http://schemas.openxmlformats.org/officeDocument/2006/relationships/image" Target="../media/image57.svg"/><Relationship Id="rId12" Type="http://schemas.openxmlformats.org/officeDocument/2006/relationships/image" Target="../media/image62.png"/><Relationship Id="rId17" Type="http://schemas.openxmlformats.org/officeDocument/2006/relationships/image" Target="../media/image41.svg"/><Relationship Id="rId25" Type="http://schemas.openxmlformats.org/officeDocument/2006/relationships/image" Target="../media/image49.svg"/><Relationship Id="rId2" Type="http://schemas.openxmlformats.org/officeDocument/2006/relationships/notesSlide" Target="../notesSlides/notesSlide19.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5.sv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svg"/><Relationship Id="rId24" Type="http://schemas.openxmlformats.org/officeDocument/2006/relationships/image" Target="../media/image48.png"/><Relationship Id="rId5" Type="http://schemas.openxmlformats.org/officeDocument/2006/relationships/image" Target="../media/image51.svg"/><Relationship Id="rId15" Type="http://schemas.openxmlformats.org/officeDocument/2006/relationships/image" Target="../media/image65.svg"/><Relationship Id="rId23" Type="http://schemas.openxmlformats.org/officeDocument/2006/relationships/image" Target="../media/image47.svg"/><Relationship Id="rId28" Type="http://schemas.openxmlformats.org/officeDocument/2006/relationships/image" Target="../media/image54.png"/><Relationship Id="rId10" Type="http://schemas.openxmlformats.org/officeDocument/2006/relationships/image" Target="../media/image60.png"/><Relationship Id="rId19" Type="http://schemas.openxmlformats.org/officeDocument/2006/relationships/image" Target="../media/image43.svg"/><Relationship Id="rId31" Type="http://schemas.openxmlformats.org/officeDocument/2006/relationships/image" Target="../media/image67.svg"/><Relationship Id="rId4" Type="http://schemas.openxmlformats.org/officeDocument/2006/relationships/image" Target="../media/image50.png"/><Relationship Id="rId9" Type="http://schemas.openxmlformats.org/officeDocument/2006/relationships/image" Target="../media/image59.svg"/><Relationship Id="rId14" Type="http://schemas.openxmlformats.org/officeDocument/2006/relationships/image" Target="../media/image64.png"/><Relationship Id="rId22" Type="http://schemas.openxmlformats.org/officeDocument/2006/relationships/image" Target="../media/image46.png"/><Relationship Id="rId27" Type="http://schemas.openxmlformats.org/officeDocument/2006/relationships/image" Target="../media/image53.svg"/><Relationship Id="rId30"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18" Type="http://schemas.openxmlformats.org/officeDocument/2006/relationships/image" Target="../media/image42.png"/><Relationship Id="rId26" Type="http://schemas.openxmlformats.org/officeDocument/2006/relationships/image" Target="../media/image52.png"/><Relationship Id="rId3" Type="http://schemas.openxmlformats.org/officeDocument/2006/relationships/image" Target="../media/image2.png"/><Relationship Id="rId21" Type="http://schemas.openxmlformats.org/officeDocument/2006/relationships/image" Target="../media/image45.svg"/><Relationship Id="rId7" Type="http://schemas.openxmlformats.org/officeDocument/2006/relationships/image" Target="../media/image57.svg"/><Relationship Id="rId12" Type="http://schemas.openxmlformats.org/officeDocument/2006/relationships/image" Target="../media/image62.png"/><Relationship Id="rId17" Type="http://schemas.openxmlformats.org/officeDocument/2006/relationships/image" Target="../media/image41.svg"/><Relationship Id="rId25" Type="http://schemas.openxmlformats.org/officeDocument/2006/relationships/image" Target="../media/image49.svg"/><Relationship Id="rId2" Type="http://schemas.openxmlformats.org/officeDocument/2006/relationships/notesSlide" Target="../notesSlides/notesSlide21.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7.sv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svg"/><Relationship Id="rId24" Type="http://schemas.openxmlformats.org/officeDocument/2006/relationships/image" Target="../media/image48.png"/><Relationship Id="rId5" Type="http://schemas.openxmlformats.org/officeDocument/2006/relationships/image" Target="../media/image51.svg"/><Relationship Id="rId15" Type="http://schemas.openxmlformats.org/officeDocument/2006/relationships/image" Target="../media/image65.svg"/><Relationship Id="rId23" Type="http://schemas.openxmlformats.org/officeDocument/2006/relationships/image" Target="../media/image47.svg"/><Relationship Id="rId28" Type="http://schemas.openxmlformats.org/officeDocument/2006/relationships/image" Target="../media/image66.png"/><Relationship Id="rId10" Type="http://schemas.openxmlformats.org/officeDocument/2006/relationships/image" Target="../media/image60.png"/><Relationship Id="rId19" Type="http://schemas.openxmlformats.org/officeDocument/2006/relationships/image" Target="../media/image43.svg"/><Relationship Id="rId4" Type="http://schemas.openxmlformats.org/officeDocument/2006/relationships/image" Target="../media/image50.png"/><Relationship Id="rId9" Type="http://schemas.openxmlformats.org/officeDocument/2006/relationships/image" Target="../media/image59.svg"/><Relationship Id="rId14" Type="http://schemas.openxmlformats.org/officeDocument/2006/relationships/image" Target="../media/image64.png"/><Relationship Id="rId22" Type="http://schemas.openxmlformats.org/officeDocument/2006/relationships/image" Target="../media/image46.png"/><Relationship Id="rId27" Type="http://schemas.openxmlformats.org/officeDocument/2006/relationships/image" Target="../media/image5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9.sv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59E170-D5D2-630D-3AAF-F42F2DE421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27B92AB-B54E-D0DA-D357-9D1ABB7C7C91}"/>
              </a:ext>
            </a:extLst>
          </p:cNvPr>
          <p:cNvSpPr>
            <a:spLocks noGrp="1"/>
          </p:cNvSpPr>
          <p:nvPr>
            <p:ph type="ctrTitle"/>
          </p:nvPr>
        </p:nvSpPr>
        <p:spPr>
          <a:xfrm>
            <a:off x="6096000" y="1371599"/>
            <a:ext cx="4762500" cy="2360429"/>
          </a:xfrm>
        </p:spPr>
        <p:txBody>
          <a:bodyPr>
            <a:normAutofit/>
          </a:bodyPr>
          <a:lstStyle/>
          <a:p>
            <a:pPr>
              <a:spcBef>
                <a:spcPts val="600"/>
              </a:spcBef>
              <a:spcAft>
                <a:spcPts val="600"/>
              </a:spcAft>
            </a:pPr>
            <a:r>
              <a:rPr lang="fr-FR" sz="2500" b="1" kern="1400" spc="-50" dirty="0">
                <a:effectLst/>
                <a:latin typeface="Calibri Light" panose="020F0302020204030204" pitchFamily="34" charset="0"/>
                <a:ea typeface="Times New Roman" panose="02020603050405020304" pitchFamily="18" charset="0"/>
                <a:cs typeface="Times New Roman" panose="02020603050405020304" pitchFamily="18" charset="0"/>
              </a:rPr>
              <a:t>Une démarche de mapping des pratiques d’accompagnement de la réussite des étudiants de première année : illustrations dans quatre facultés d’une université belge francophone</a:t>
            </a:r>
            <a:endParaRPr lang="fr-BE" sz="2500" b="1"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Sous-titre 2">
            <a:extLst>
              <a:ext uri="{FF2B5EF4-FFF2-40B4-BE49-F238E27FC236}">
                <a16:creationId xmlns:a16="http://schemas.microsoft.com/office/drawing/2014/main" id="{76D4D44D-EB4B-8582-EC43-572BDEA78BA7}"/>
              </a:ext>
            </a:extLst>
          </p:cNvPr>
          <p:cNvSpPr>
            <a:spLocks noGrp="1"/>
          </p:cNvSpPr>
          <p:nvPr>
            <p:ph type="subTitle" idx="1"/>
          </p:nvPr>
        </p:nvSpPr>
        <p:spPr>
          <a:xfrm>
            <a:off x="6096000" y="4114800"/>
            <a:ext cx="4762500" cy="1371601"/>
          </a:xfrm>
        </p:spPr>
        <p:txBody>
          <a:bodyPr>
            <a:normAutofit/>
          </a:bodyPr>
          <a:lstStyle/>
          <a:p>
            <a:r>
              <a:rPr lang="fr-BE" sz="2000" dirty="0">
                <a:solidFill>
                  <a:schemeClr val="tx2">
                    <a:lumMod val="75000"/>
                    <a:lumOff val="25000"/>
                  </a:schemeClr>
                </a:solidFill>
              </a:rPr>
              <a:t>Leduc, Huart, Nyssen, Schoenaers, Detroz</a:t>
            </a:r>
          </a:p>
          <a:p>
            <a:endParaRPr lang="fr-BE" sz="1400" dirty="0">
              <a:solidFill>
                <a:schemeClr val="tx2">
                  <a:lumMod val="75000"/>
                  <a:lumOff val="25000"/>
                </a:schemeClr>
              </a:solidFill>
            </a:endParaRPr>
          </a:p>
          <a:p>
            <a:r>
              <a:rPr lang="fr-BE" sz="1400" dirty="0" err="1">
                <a:solidFill>
                  <a:schemeClr val="tx2">
                    <a:lumMod val="75000"/>
                    <a:lumOff val="25000"/>
                  </a:schemeClr>
                </a:solidFill>
              </a:rPr>
              <a:t>XIIIèmes</a:t>
            </a:r>
            <a:r>
              <a:rPr lang="fr-BE" sz="1400" dirty="0">
                <a:solidFill>
                  <a:schemeClr val="tx2">
                    <a:lumMod val="75000"/>
                    <a:lumOff val="25000"/>
                  </a:schemeClr>
                </a:solidFill>
              </a:rPr>
              <a:t> Rencontres du REF, juillet 2024 - Fribourg</a:t>
            </a:r>
          </a:p>
        </p:txBody>
      </p:sp>
      <p:sp>
        <p:nvSpPr>
          <p:cNvPr id="4" name="Rectangle 3">
            <a:extLst>
              <a:ext uri="{FF2B5EF4-FFF2-40B4-BE49-F238E27FC236}">
                <a16:creationId xmlns:a16="http://schemas.microsoft.com/office/drawing/2014/main" id="{01161EC5-6195-2EE3-FC7C-594EEE4BC3CC}"/>
              </a:ext>
            </a:extLst>
          </p:cNvPr>
          <p:cNvSpPr/>
          <p:nvPr/>
        </p:nvSpPr>
        <p:spPr>
          <a:xfrm>
            <a:off x="4709459" y="-72427"/>
            <a:ext cx="7482541" cy="6998328"/>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938BF18-852F-AFD1-7657-02AA4B9787A1}"/>
              </a:ext>
            </a:extLst>
          </p:cNvPr>
          <p:cNvSpPr/>
          <p:nvPr/>
        </p:nvSpPr>
        <p:spPr>
          <a:xfrm>
            <a:off x="5576935" y="751438"/>
            <a:ext cx="5776111" cy="53981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accent6">
                  <a:lumMod val="75000"/>
                </a:schemeClr>
              </a:solidFill>
            </a:endParaRPr>
          </a:p>
        </p:txBody>
      </p:sp>
      <p:sp>
        <p:nvSpPr>
          <p:cNvPr id="6" name="Titre 1">
            <a:extLst>
              <a:ext uri="{FF2B5EF4-FFF2-40B4-BE49-F238E27FC236}">
                <a16:creationId xmlns:a16="http://schemas.microsoft.com/office/drawing/2014/main" id="{BBF2A899-4D51-EA19-B732-431FA8FFC71E}"/>
              </a:ext>
            </a:extLst>
          </p:cNvPr>
          <p:cNvSpPr txBox="1">
            <a:spLocks/>
          </p:cNvSpPr>
          <p:nvPr/>
        </p:nvSpPr>
        <p:spPr>
          <a:xfrm>
            <a:off x="6248400" y="1523999"/>
            <a:ext cx="4762500" cy="2360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cap="all" spc="300" baseline="0">
                <a:solidFill>
                  <a:schemeClr val="tx2"/>
                </a:solidFill>
                <a:latin typeface="+mj-lt"/>
                <a:ea typeface="+mj-ea"/>
                <a:cs typeface="+mj-cs"/>
              </a:defRPr>
            </a:lvl1pPr>
          </a:lstStyle>
          <a:p>
            <a:pPr>
              <a:spcBef>
                <a:spcPts val="600"/>
              </a:spcBef>
              <a:spcAft>
                <a:spcPts val="600"/>
              </a:spcAft>
            </a:pPr>
            <a:r>
              <a:rPr lang="fr-FR" sz="1800" dirty="0">
                <a:effectLst/>
                <a:latin typeface="Times New Roman" panose="02020603050405020304" pitchFamily="18" charset="0"/>
                <a:ea typeface="Times New Roman" panose="02020603050405020304" pitchFamily="18" charset="0"/>
                <a:cs typeface="Calibri" panose="020F0502020204030204" pitchFamily="34" charset="0"/>
              </a:rPr>
              <a:t>Former à une compétence professionnelle via la rencontre avec des professionnels</a:t>
            </a:r>
          </a:p>
          <a:p>
            <a:pPr>
              <a:spcBef>
                <a:spcPts val="600"/>
              </a:spcBef>
              <a:spcAft>
                <a:spcPts val="600"/>
              </a:spcAft>
            </a:pPr>
            <a:r>
              <a:rPr lang="fr-FR" sz="1800" dirty="0">
                <a:effectLst/>
                <a:latin typeface="Times New Roman" panose="02020603050405020304" pitchFamily="18" charset="0"/>
                <a:ea typeface="Times New Roman" panose="02020603050405020304" pitchFamily="18" charset="0"/>
                <a:cs typeface="Calibri" panose="020F0502020204030204" pitchFamily="34" charset="0"/>
              </a:rPr>
              <a:t>La réflexivité appliquée au projet de l’étudiant en psychologie</a:t>
            </a:r>
          </a:p>
        </p:txBody>
      </p:sp>
      <p:sp>
        <p:nvSpPr>
          <p:cNvPr id="7" name="Sous-titre 2">
            <a:extLst>
              <a:ext uri="{FF2B5EF4-FFF2-40B4-BE49-F238E27FC236}">
                <a16:creationId xmlns:a16="http://schemas.microsoft.com/office/drawing/2014/main" id="{CAE88CF9-3F6F-C06D-6839-C635D04DD7AE}"/>
              </a:ext>
            </a:extLst>
          </p:cNvPr>
          <p:cNvSpPr txBox="1">
            <a:spLocks/>
          </p:cNvSpPr>
          <p:nvPr/>
        </p:nvSpPr>
        <p:spPr>
          <a:xfrm>
            <a:off x="6248400" y="4267200"/>
            <a:ext cx="4762500" cy="137160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SzPct val="70000"/>
              <a:buFont typeface="Arial" panose="020B0604020202020204" pitchFamily="34" charset="0"/>
              <a:buNone/>
              <a:defRPr sz="2400" i="1" kern="1200">
                <a:solidFill>
                  <a:schemeClr val="tx2"/>
                </a:solidFill>
                <a:latin typeface="+mj-lt"/>
                <a:ea typeface="+mn-ea"/>
                <a:cs typeface="+mn-cs"/>
              </a:defRPr>
            </a:lvl1pPr>
            <a:lvl2pPr marL="457200" indent="0" algn="ctr" defTabSz="914400" rtl="0" eaLnBrk="1" latinLnBrk="0" hangingPunct="1">
              <a:lnSpc>
                <a:spcPct val="100000"/>
              </a:lnSpc>
              <a:spcBef>
                <a:spcPts val="500"/>
              </a:spcBef>
              <a:buSzPct val="70000"/>
              <a:buFont typeface="Arial" panose="020B0604020202020204" pitchFamily="34" charset="0"/>
              <a:buNone/>
              <a:defRPr sz="2000" kern="1200">
                <a:solidFill>
                  <a:schemeClr val="tx2"/>
                </a:solidFill>
                <a:latin typeface="+mj-lt"/>
                <a:ea typeface="+mn-ea"/>
                <a:cs typeface="+mn-cs"/>
              </a:defRPr>
            </a:lvl2pPr>
            <a:lvl3pPr marL="914400" indent="0" algn="ctr" defTabSz="914400" rtl="0" eaLnBrk="1" latinLnBrk="0" hangingPunct="1">
              <a:lnSpc>
                <a:spcPct val="100000"/>
              </a:lnSpc>
              <a:spcBef>
                <a:spcPts val="500"/>
              </a:spcBef>
              <a:buSzPct val="70000"/>
              <a:buFont typeface="Arial" panose="020B0604020202020204" pitchFamily="34" charset="0"/>
              <a:buNone/>
              <a:defRPr sz="1800" kern="1200">
                <a:solidFill>
                  <a:schemeClr val="tx2"/>
                </a:solidFill>
                <a:latin typeface="+mj-lt"/>
                <a:ea typeface="+mn-ea"/>
                <a:cs typeface="+mn-cs"/>
              </a:defRPr>
            </a:lvl3pPr>
            <a:lvl4pPr marL="1371600" indent="0" algn="ctr" defTabSz="914400" rtl="0" eaLnBrk="1" latinLnBrk="0" hangingPunct="1">
              <a:lnSpc>
                <a:spcPct val="100000"/>
              </a:lnSpc>
              <a:spcBef>
                <a:spcPts val="500"/>
              </a:spcBef>
              <a:buSzPct val="70000"/>
              <a:buFont typeface="Arial" panose="020B0604020202020204" pitchFamily="34" charset="0"/>
              <a:buNone/>
              <a:defRPr sz="1600" kern="1200">
                <a:solidFill>
                  <a:schemeClr val="tx2"/>
                </a:solidFill>
                <a:latin typeface="+mj-lt"/>
                <a:ea typeface="+mn-ea"/>
                <a:cs typeface="+mn-cs"/>
              </a:defRPr>
            </a:lvl4pPr>
            <a:lvl5pPr marL="1828800" indent="0" algn="ctr" defTabSz="914400" rtl="0" eaLnBrk="1" latinLnBrk="0" hangingPunct="1">
              <a:lnSpc>
                <a:spcPct val="100000"/>
              </a:lnSpc>
              <a:spcBef>
                <a:spcPts val="500"/>
              </a:spcBef>
              <a:buSzPct val="70000"/>
              <a:buFont typeface="Arial" panose="020B0604020202020204" pitchFamily="34" charset="0"/>
              <a:buNone/>
              <a:defRPr sz="1600" kern="1200">
                <a:solidFill>
                  <a:schemeClr val="tx2"/>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sz="1800" i="0" dirty="0">
                <a:solidFill>
                  <a:schemeClr val="bg2">
                    <a:lumMod val="25000"/>
                  </a:schemeClr>
                </a:solidFill>
              </a:rPr>
              <a:t>Huart, J., Leduc, L., Basteyns, A., &amp; Peters, S.</a:t>
            </a:r>
          </a:p>
          <a:p>
            <a:endParaRPr lang="fr-BE" sz="1400" i="0" dirty="0">
              <a:solidFill>
                <a:schemeClr val="bg2">
                  <a:lumMod val="25000"/>
                </a:schemeClr>
              </a:solidFill>
            </a:endParaRPr>
          </a:p>
          <a:p>
            <a:r>
              <a:rPr lang="fr-BE" sz="1400" i="0" dirty="0">
                <a:solidFill>
                  <a:schemeClr val="bg2">
                    <a:lumMod val="25000"/>
                  </a:schemeClr>
                </a:solidFill>
              </a:rPr>
              <a:t>Rallye pédagogique du </a:t>
            </a:r>
            <a:r>
              <a:rPr lang="fr-BE" sz="1400" i="0" dirty="0" err="1">
                <a:solidFill>
                  <a:schemeClr val="bg2">
                    <a:lumMod val="25000"/>
                  </a:schemeClr>
                </a:solidFill>
              </a:rPr>
              <a:t>Polell</a:t>
            </a:r>
            <a:r>
              <a:rPr lang="fr-BE" sz="1400" i="0" dirty="0">
                <a:solidFill>
                  <a:schemeClr val="bg2">
                    <a:lumMod val="25000"/>
                  </a:schemeClr>
                </a:solidFill>
              </a:rPr>
              <a:t> : approche du monde professionnel, 4 novembre 2025</a:t>
            </a:r>
          </a:p>
        </p:txBody>
      </p:sp>
      <p:sp>
        <p:nvSpPr>
          <p:cNvPr id="9" name="Triangle isocèle 8">
            <a:extLst>
              <a:ext uri="{FF2B5EF4-FFF2-40B4-BE49-F238E27FC236}">
                <a16:creationId xmlns:a16="http://schemas.microsoft.com/office/drawing/2014/main" id="{CD2FCFE0-C3E4-F95C-EE0B-71E94A32B861}"/>
              </a:ext>
            </a:extLst>
          </p:cNvPr>
          <p:cNvSpPr/>
          <p:nvPr/>
        </p:nvSpPr>
        <p:spPr>
          <a:xfrm rot="2264754">
            <a:off x="3415093" y="1571343"/>
            <a:ext cx="1450901" cy="6905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riangle isocèle 9">
            <a:extLst>
              <a:ext uri="{FF2B5EF4-FFF2-40B4-BE49-F238E27FC236}">
                <a16:creationId xmlns:a16="http://schemas.microsoft.com/office/drawing/2014/main" id="{95ACAA1C-0C98-37EF-D953-A2D159A7D829}"/>
              </a:ext>
            </a:extLst>
          </p:cNvPr>
          <p:cNvSpPr/>
          <p:nvPr/>
        </p:nvSpPr>
        <p:spPr>
          <a:xfrm rot="19006213">
            <a:off x="17325" y="1498514"/>
            <a:ext cx="1450901" cy="6905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Triangle isocèle 10">
            <a:extLst>
              <a:ext uri="{FF2B5EF4-FFF2-40B4-BE49-F238E27FC236}">
                <a16:creationId xmlns:a16="http://schemas.microsoft.com/office/drawing/2014/main" id="{38F93C19-59DB-3294-DA79-C8472D5B9344}"/>
              </a:ext>
            </a:extLst>
          </p:cNvPr>
          <p:cNvSpPr/>
          <p:nvPr/>
        </p:nvSpPr>
        <p:spPr>
          <a:xfrm rot="8130870">
            <a:off x="3389741" y="4949445"/>
            <a:ext cx="1450901" cy="6905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Triangle isocèle 11">
            <a:extLst>
              <a:ext uri="{FF2B5EF4-FFF2-40B4-BE49-F238E27FC236}">
                <a16:creationId xmlns:a16="http://schemas.microsoft.com/office/drawing/2014/main" id="{A9A4C49D-466B-AC09-C164-3BAA251BECD2}"/>
              </a:ext>
            </a:extLst>
          </p:cNvPr>
          <p:cNvSpPr/>
          <p:nvPr/>
        </p:nvSpPr>
        <p:spPr>
          <a:xfrm rot="13317951">
            <a:off x="44828" y="4992548"/>
            <a:ext cx="1450901" cy="690529"/>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descr="Une image contenant dessin, clipart, croquis, Graphique&#10;&#10;Description générée automatiquement">
            <a:extLst>
              <a:ext uri="{FF2B5EF4-FFF2-40B4-BE49-F238E27FC236}">
                <a16:creationId xmlns:a16="http://schemas.microsoft.com/office/drawing/2014/main" id="{469A61B5-8E74-5186-B990-35DB52FA2949}"/>
              </a:ext>
            </a:extLst>
          </p:cNvPr>
          <p:cNvPicPr>
            <a:picLocks noChangeAspect="1"/>
          </p:cNvPicPr>
          <p:nvPr/>
        </p:nvPicPr>
        <p:blipFill>
          <a:blip r:embed="rId3">
            <a:extLst>
              <a:ext uri="{28A0092B-C50C-407E-A947-70E740481C1C}">
                <a14:useLocalDpi xmlns:a14="http://schemas.microsoft.com/office/drawing/2010/main" val="0"/>
              </a:ext>
            </a:extLst>
          </a:blip>
          <a:srcRect l="30606" r="31010" b="51321"/>
          <a:stretch/>
        </p:blipFill>
        <p:spPr>
          <a:xfrm flipH="1">
            <a:off x="213211" y="1725364"/>
            <a:ext cx="3627366" cy="3450273"/>
          </a:xfrm>
          <a:prstGeom prst="rect">
            <a:avLst/>
          </a:prstGeom>
        </p:spPr>
      </p:pic>
      <p:pic>
        <p:nvPicPr>
          <p:cNvPr id="15" name="Image 14" descr="Une image contenant Graphique, Caractère coloré, graphisme, capture d’écran&#10;&#10;Description générée automatiquement">
            <a:extLst>
              <a:ext uri="{FF2B5EF4-FFF2-40B4-BE49-F238E27FC236}">
                <a16:creationId xmlns:a16="http://schemas.microsoft.com/office/drawing/2014/main" id="{A6281FC4-7221-0E35-DF1F-037D1BE7D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431" y="5175637"/>
            <a:ext cx="2049841" cy="995233"/>
          </a:xfrm>
          <a:prstGeom prst="rect">
            <a:avLst/>
          </a:prstGeom>
        </p:spPr>
      </p:pic>
    </p:spTree>
    <p:extLst>
      <p:ext uri="{BB962C8B-B14F-4D97-AF65-F5344CB8AC3E}">
        <p14:creationId xmlns:p14="http://schemas.microsoft.com/office/powerpoint/2010/main" val="373440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6604D0-C863-A244-42AB-E60761D5ABB2}"/>
            </a:ext>
          </a:extLst>
        </p:cNvPr>
        <p:cNvGrpSpPr/>
        <p:nvPr/>
      </p:nvGrpSpPr>
      <p:grpSpPr>
        <a:xfrm>
          <a:off x="0" y="0"/>
          <a:ext cx="0" cy="0"/>
          <a:chOff x="0" y="0"/>
          <a:chExt cx="0" cy="0"/>
        </a:xfrm>
      </p:grpSpPr>
      <p:graphicFrame>
        <p:nvGraphicFramePr>
          <p:cNvPr id="5" name="Espace réservé du contenu 2">
            <a:extLst>
              <a:ext uri="{FF2B5EF4-FFF2-40B4-BE49-F238E27FC236}">
                <a16:creationId xmlns:a16="http://schemas.microsoft.com/office/drawing/2014/main" id="{AB3ECB84-E807-D96E-CE8A-656C48B40897}"/>
              </a:ext>
            </a:extLst>
          </p:cNvPr>
          <p:cNvGraphicFramePr>
            <a:graphicFrameLocks noGrp="1"/>
          </p:cNvGraphicFramePr>
          <p:nvPr>
            <p:ph idx="1"/>
            <p:extLst>
              <p:ext uri="{D42A27DB-BD31-4B8C-83A1-F6EECF244321}">
                <p14:modId xmlns:p14="http://schemas.microsoft.com/office/powerpoint/2010/main" val="3319189010"/>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re 1">
            <a:extLst>
              <a:ext uri="{FF2B5EF4-FFF2-40B4-BE49-F238E27FC236}">
                <a16:creationId xmlns:a16="http://schemas.microsoft.com/office/drawing/2014/main" id="{E5DC8B4F-B662-90BA-9267-CBB6ED588055}"/>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6" name="Rectangle 15">
            <a:extLst>
              <a:ext uri="{FF2B5EF4-FFF2-40B4-BE49-F238E27FC236}">
                <a16:creationId xmlns:a16="http://schemas.microsoft.com/office/drawing/2014/main" id="{DFF6CCB3-C0EE-8C91-2A71-0B91E1672E87}"/>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20" name="Connecteur droit 19">
            <a:extLst>
              <a:ext uri="{FF2B5EF4-FFF2-40B4-BE49-F238E27FC236}">
                <a16:creationId xmlns:a16="http://schemas.microsoft.com/office/drawing/2014/main" id="{72A82AA6-5626-F14A-E14E-08138A4BC825}"/>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8112215E-E371-8BE2-E329-4AC4A88AB5AA}"/>
              </a:ext>
            </a:extLst>
          </p:cNvPr>
          <p:cNvSpPr txBox="1"/>
          <p:nvPr/>
        </p:nvSpPr>
        <p:spPr>
          <a:xfrm>
            <a:off x="7474527" y="1048511"/>
            <a:ext cx="1967345" cy="923330"/>
          </a:xfrm>
          <a:prstGeom prst="rect">
            <a:avLst/>
          </a:prstGeom>
          <a:noFill/>
        </p:spPr>
        <p:txBody>
          <a:bodyPr wrap="square" rtlCol="0">
            <a:spAutoFit/>
          </a:bodyPr>
          <a:lstStyle/>
          <a:p>
            <a:pPr algn="ctr"/>
            <a:r>
              <a:rPr lang="fr-BE" dirty="0"/>
              <a:t>Projet professionnel réaliste</a:t>
            </a:r>
          </a:p>
        </p:txBody>
      </p:sp>
      <p:sp>
        <p:nvSpPr>
          <p:cNvPr id="6" name="ZoneTexte 5">
            <a:extLst>
              <a:ext uri="{FF2B5EF4-FFF2-40B4-BE49-F238E27FC236}">
                <a16:creationId xmlns:a16="http://schemas.microsoft.com/office/drawing/2014/main" id="{4A74203D-D741-F71B-FC15-76A252B67262}"/>
              </a:ext>
            </a:extLst>
          </p:cNvPr>
          <p:cNvSpPr txBox="1"/>
          <p:nvPr/>
        </p:nvSpPr>
        <p:spPr>
          <a:xfrm>
            <a:off x="9092609" y="3479800"/>
            <a:ext cx="1967345" cy="646331"/>
          </a:xfrm>
          <a:prstGeom prst="rect">
            <a:avLst/>
          </a:prstGeom>
          <a:noFill/>
        </p:spPr>
        <p:txBody>
          <a:bodyPr wrap="square" rtlCol="0">
            <a:spAutoFit/>
          </a:bodyPr>
          <a:lstStyle/>
          <a:p>
            <a:pPr algn="r"/>
            <a:r>
              <a:rPr lang="fr-BE" dirty="0"/>
              <a:t>Compétence professionnelle</a:t>
            </a:r>
          </a:p>
        </p:txBody>
      </p:sp>
      <p:cxnSp>
        <p:nvCxnSpPr>
          <p:cNvPr id="9" name="Connecteur : en angle 8">
            <a:extLst>
              <a:ext uri="{FF2B5EF4-FFF2-40B4-BE49-F238E27FC236}">
                <a16:creationId xmlns:a16="http://schemas.microsoft.com/office/drawing/2014/main" id="{D8D7880F-F0FB-5F81-0246-C7F93F67040B}"/>
              </a:ext>
            </a:extLst>
          </p:cNvPr>
          <p:cNvCxnSpPr/>
          <p:nvPr/>
        </p:nvCxnSpPr>
        <p:spPr>
          <a:xfrm rot="16200000" flipV="1">
            <a:off x="9280176" y="2048102"/>
            <a:ext cx="1325541" cy="117301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 name="Connecteur : en angle 9">
            <a:extLst>
              <a:ext uri="{FF2B5EF4-FFF2-40B4-BE49-F238E27FC236}">
                <a16:creationId xmlns:a16="http://schemas.microsoft.com/office/drawing/2014/main" id="{B200FD24-7A17-9354-F4D1-6C7D41C04B20}"/>
              </a:ext>
            </a:extLst>
          </p:cNvPr>
          <p:cNvCxnSpPr>
            <a:cxnSpLocks/>
          </p:cNvCxnSpPr>
          <p:nvPr/>
        </p:nvCxnSpPr>
        <p:spPr>
          <a:xfrm rot="10800000">
            <a:off x="7515655" y="4021977"/>
            <a:ext cx="2053219" cy="32591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99EF69A1-6D2A-BC1D-FEC7-A79C79743A62}"/>
              </a:ext>
            </a:extLst>
          </p:cNvPr>
          <p:cNvSpPr/>
          <p:nvPr/>
        </p:nvSpPr>
        <p:spPr>
          <a:xfrm>
            <a:off x="9653395" y="4201785"/>
            <a:ext cx="1449952" cy="14491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La démarche réflexive</a:t>
            </a:r>
          </a:p>
        </p:txBody>
      </p:sp>
      <p:sp>
        <p:nvSpPr>
          <p:cNvPr id="18" name="Ellipse 17">
            <a:extLst>
              <a:ext uri="{FF2B5EF4-FFF2-40B4-BE49-F238E27FC236}">
                <a16:creationId xmlns:a16="http://schemas.microsoft.com/office/drawing/2014/main" id="{3E776B4A-9334-A76E-E279-B86E22A57453}"/>
              </a:ext>
            </a:extLst>
          </p:cNvPr>
          <p:cNvSpPr/>
          <p:nvPr/>
        </p:nvSpPr>
        <p:spPr>
          <a:xfrm>
            <a:off x="8928419" y="102170"/>
            <a:ext cx="1449952" cy="1449154"/>
          </a:xfrm>
          <a:prstGeom prst="ellipse">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a:t>
            </a:r>
          </a:p>
          <a:p>
            <a:pPr algn="ctr"/>
            <a:r>
              <a:rPr lang="fr-BE" sz="1600" dirty="0"/>
              <a:t>de </a:t>
            </a:r>
            <a:r>
              <a:rPr lang="fr-FR" sz="1600" dirty="0">
                <a:solidFill>
                  <a:schemeClr val="bg1"/>
                </a:solidFill>
              </a:rPr>
              <a:t>Ψ </a:t>
            </a:r>
          </a:p>
          <a:p>
            <a:pPr algn="ctr"/>
            <a:r>
              <a:rPr lang="fr-FR" sz="1200" dirty="0">
                <a:solidFill>
                  <a:schemeClr val="bg1"/>
                </a:solidFill>
              </a:rPr>
              <a:t>(ou les métiers)</a:t>
            </a:r>
          </a:p>
        </p:txBody>
      </p:sp>
      <p:sp>
        <p:nvSpPr>
          <p:cNvPr id="7" name="ZoneTexte 6">
            <a:extLst>
              <a:ext uri="{FF2B5EF4-FFF2-40B4-BE49-F238E27FC236}">
                <a16:creationId xmlns:a16="http://schemas.microsoft.com/office/drawing/2014/main" id="{FDBE556B-DDCB-D761-7B2A-0491DD3CFB9F}"/>
              </a:ext>
            </a:extLst>
          </p:cNvPr>
          <p:cNvSpPr txBox="1"/>
          <p:nvPr/>
        </p:nvSpPr>
        <p:spPr>
          <a:xfrm>
            <a:off x="971675" y="2297817"/>
            <a:ext cx="3504949" cy="2862322"/>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Un point de départ : le référentiel de compétences</a:t>
            </a:r>
          </a:p>
          <a:p>
            <a:endParaRPr lang="fr-BE" dirty="0"/>
          </a:p>
          <a:p>
            <a:r>
              <a:rPr lang="fr-BE" sz="2000" dirty="0"/>
              <a:t>(Peters et al., 2014)</a:t>
            </a:r>
          </a:p>
          <a:p>
            <a:endParaRPr lang="fr-BE" dirty="0"/>
          </a:p>
        </p:txBody>
      </p:sp>
      <p:sp>
        <p:nvSpPr>
          <p:cNvPr id="8" name="Rectangle 7">
            <a:extLst>
              <a:ext uri="{FF2B5EF4-FFF2-40B4-BE49-F238E27FC236}">
                <a16:creationId xmlns:a16="http://schemas.microsoft.com/office/drawing/2014/main" id="{3F14C4D0-2FA5-E759-87E6-8FD1B75A8244}"/>
              </a:ext>
            </a:extLst>
          </p:cNvPr>
          <p:cNvSpPr/>
          <p:nvPr/>
        </p:nvSpPr>
        <p:spPr>
          <a:xfrm>
            <a:off x="7474527" y="0"/>
            <a:ext cx="4301837" cy="6105236"/>
          </a:xfrm>
          <a:prstGeom prst="rect">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9" name="Image 18">
            <a:extLst>
              <a:ext uri="{FF2B5EF4-FFF2-40B4-BE49-F238E27FC236}">
                <a16:creationId xmlns:a16="http://schemas.microsoft.com/office/drawing/2014/main" id="{52474E9F-3B2C-175B-F2A5-10AFCF12BE72}"/>
              </a:ext>
            </a:extLst>
          </p:cNvPr>
          <p:cNvPicPr>
            <a:picLocks noChangeAspect="1"/>
          </p:cNvPicPr>
          <p:nvPr/>
        </p:nvPicPr>
        <p:blipFill>
          <a:blip r:embed="rId8"/>
          <a:srcRect r="21167"/>
          <a:stretch/>
        </p:blipFill>
        <p:spPr>
          <a:xfrm>
            <a:off x="7710210" y="2155685"/>
            <a:ext cx="4094104" cy="2911624"/>
          </a:xfrm>
          <a:prstGeom prst="rect">
            <a:avLst/>
          </a:prstGeom>
        </p:spPr>
      </p:pic>
      <p:sp>
        <p:nvSpPr>
          <p:cNvPr id="2" name="ZoneTexte 1">
            <a:extLst>
              <a:ext uri="{FF2B5EF4-FFF2-40B4-BE49-F238E27FC236}">
                <a16:creationId xmlns:a16="http://schemas.microsoft.com/office/drawing/2014/main" id="{1B0801AC-4452-57C6-2B52-E1830FCA493F}"/>
              </a:ext>
            </a:extLst>
          </p:cNvPr>
          <p:cNvSpPr txBox="1"/>
          <p:nvPr/>
        </p:nvSpPr>
        <p:spPr>
          <a:xfrm>
            <a:off x="7816883" y="5104980"/>
            <a:ext cx="4094104" cy="584775"/>
          </a:xfrm>
          <a:prstGeom prst="rect">
            <a:avLst/>
          </a:prstGeom>
          <a:noFill/>
        </p:spPr>
        <p:txBody>
          <a:bodyPr wrap="square" rtlCol="0">
            <a:spAutoFit/>
          </a:bodyPr>
          <a:lstStyle/>
          <a:p>
            <a:r>
              <a:rPr lang="fr-BE" sz="1600" dirty="0" err="1"/>
              <a:t>Poumay</a:t>
            </a:r>
            <a:r>
              <a:rPr lang="fr-BE" sz="1600" dirty="0"/>
              <a:t> (2014)</a:t>
            </a:r>
          </a:p>
          <a:p>
            <a:r>
              <a:rPr lang="fr-BE" sz="1600" dirty="0"/>
              <a:t>Déterminant de la motivation de Viau (2009)</a:t>
            </a:r>
          </a:p>
        </p:txBody>
      </p:sp>
      <p:sp>
        <p:nvSpPr>
          <p:cNvPr id="11" name="Rectangle 10">
            <a:extLst>
              <a:ext uri="{FF2B5EF4-FFF2-40B4-BE49-F238E27FC236}">
                <a16:creationId xmlns:a16="http://schemas.microsoft.com/office/drawing/2014/main" id="{D805ACF7-109F-D545-0E7C-88975DDB4539}"/>
              </a:ext>
            </a:extLst>
          </p:cNvPr>
          <p:cNvSpPr/>
          <p:nvPr/>
        </p:nvSpPr>
        <p:spPr>
          <a:xfrm>
            <a:off x="11590721" y="2587485"/>
            <a:ext cx="728916" cy="24309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a:extLst>
              <a:ext uri="{FF2B5EF4-FFF2-40B4-BE49-F238E27FC236}">
                <a16:creationId xmlns:a16="http://schemas.microsoft.com/office/drawing/2014/main" id="{03F14F63-4283-2D1A-4BBE-40AA1A4C8FB8}"/>
              </a:ext>
            </a:extLst>
          </p:cNvPr>
          <p:cNvSpPr txBox="1"/>
          <p:nvPr/>
        </p:nvSpPr>
        <p:spPr>
          <a:xfrm>
            <a:off x="5587409" y="3479800"/>
            <a:ext cx="1967345" cy="369332"/>
          </a:xfrm>
          <a:prstGeom prst="rect">
            <a:avLst/>
          </a:prstGeom>
          <a:noFill/>
        </p:spPr>
        <p:txBody>
          <a:bodyPr wrap="square" rtlCol="0">
            <a:spAutoFit/>
          </a:bodyPr>
          <a:lstStyle/>
          <a:p>
            <a:pPr algn="r"/>
            <a:r>
              <a:rPr lang="fr-BE" dirty="0"/>
              <a:t>Réduire l’échec</a:t>
            </a:r>
          </a:p>
        </p:txBody>
      </p:sp>
      <p:sp>
        <p:nvSpPr>
          <p:cNvPr id="21" name="Rectangle 20">
            <a:extLst>
              <a:ext uri="{FF2B5EF4-FFF2-40B4-BE49-F238E27FC236}">
                <a16:creationId xmlns:a16="http://schemas.microsoft.com/office/drawing/2014/main" id="{AC05B651-35EB-C550-A63E-772DF742BE95}"/>
              </a:ext>
            </a:extLst>
          </p:cNvPr>
          <p:cNvSpPr/>
          <p:nvPr/>
        </p:nvSpPr>
        <p:spPr>
          <a:xfrm>
            <a:off x="7816883" y="3496437"/>
            <a:ext cx="3617672" cy="369331"/>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2" name="Image 21" descr="Une image contenant Graphique, Caractère coloré, graphisme, capture d’écran&#10;&#10;Description générée automatiquement">
            <a:extLst>
              <a:ext uri="{FF2B5EF4-FFF2-40B4-BE49-F238E27FC236}">
                <a16:creationId xmlns:a16="http://schemas.microsoft.com/office/drawing/2014/main" id="{D91581FC-1179-C149-FDA9-34C46C79DC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
        <p:nvSpPr>
          <p:cNvPr id="3" name="Ellipse 2">
            <a:extLst>
              <a:ext uri="{FF2B5EF4-FFF2-40B4-BE49-F238E27FC236}">
                <a16:creationId xmlns:a16="http://schemas.microsoft.com/office/drawing/2014/main" id="{2F68E243-19D4-1737-F1D2-9FEC51E4F7CF}"/>
              </a:ext>
            </a:extLst>
          </p:cNvPr>
          <p:cNvSpPr/>
          <p:nvPr/>
        </p:nvSpPr>
        <p:spPr>
          <a:xfrm>
            <a:off x="6024575" y="3855936"/>
            <a:ext cx="1449952" cy="1449154"/>
          </a:xfrm>
          <a:prstGeom prst="ellipse">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d’étudiant </a:t>
            </a:r>
            <a:r>
              <a:rPr lang="fr-BE" sz="1200" dirty="0"/>
              <a:t>(Coulon, 1992)</a:t>
            </a:r>
            <a:endParaRPr lang="fr-BE" sz="1600" dirty="0"/>
          </a:p>
        </p:txBody>
      </p:sp>
    </p:spTree>
    <p:extLst>
      <p:ext uri="{BB962C8B-B14F-4D97-AF65-F5344CB8AC3E}">
        <p14:creationId xmlns:p14="http://schemas.microsoft.com/office/powerpoint/2010/main" val="152507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23445-D365-07E3-6DAC-F461889A6180}"/>
            </a:ext>
          </a:extLst>
        </p:cNvPr>
        <p:cNvGrpSpPr/>
        <p:nvPr/>
      </p:nvGrpSpPr>
      <p:grpSpPr>
        <a:xfrm>
          <a:off x="0" y="0"/>
          <a:ext cx="0" cy="0"/>
          <a:chOff x="0" y="0"/>
          <a:chExt cx="0" cy="0"/>
        </a:xfrm>
      </p:grpSpPr>
      <p:graphicFrame>
        <p:nvGraphicFramePr>
          <p:cNvPr id="5" name="Espace réservé du contenu 2">
            <a:extLst>
              <a:ext uri="{FF2B5EF4-FFF2-40B4-BE49-F238E27FC236}">
                <a16:creationId xmlns:a16="http://schemas.microsoft.com/office/drawing/2014/main" id="{0C41B1CB-4F2D-1752-8B17-2E7AFF9491C2}"/>
              </a:ext>
            </a:extLst>
          </p:cNvPr>
          <p:cNvGraphicFramePr>
            <a:graphicFrameLocks noGrp="1"/>
          </p:cNvGraphicFramePr>
          <p:nvPr>
            <p:ph idx="1"/>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794C0FCC-ADE4-5F87-BEDB-EF1C113A5779}"/>
              </a:ext>
            </a:extLst>
          </p:cNvPr>
          <p:cNvSpPr txBox="1"/>
          <p:nvPr/>
        </p:nvSpPr>
        <p:spPr>
          <a:xfrm>
            <a:off x="5587409" y="3479800"/>
            <a:ext cx="1967345" cy="369332"/>
          </a:xfrm>
          <a:prstGeom prst="rect">
            <a:avLst/>
          </a:prstGeom>
          <a:noFill/>
        </p:spPr>
        <p:txBody>
          <a:bodyPr wrap="square" rtlCol="0">
            <a:spAutoFit/>
          </a:bodyPr>
          <a:lstStyle/>
          <a:p>
            <a:pPr algn="r"/>
            <a:r>
              <a:rPr lang="fr-BE" dirty="0"/>
              <a:t>Réduire l’échec</a:t>
            </a:r>
          </a:p>
        </p:txBody>
      </p:sp>
      <p:sp>
        <p:nvSpPr>
          <p:cNvPr id="4" name="ZoneTexte 3">
            <a:extLst>
              <a:ext uri="{FF2B5EF4-FFF2-40B4-BE49-F238E27FC236}">
                <a16:creationId xmlns:a16="http://schemas.microsoft.com/office/drawing/2014/main" id="{D4897B00-B93B-F363-E76D-46F58C014E05}"/>
              </a:ext>
            </a:extLst>
          </p:cNvPr>
          <p:cNvSpPr txBox="1"/>
          <p:nvPr/>
        </p:nvSpPr>
        <p:spPr>
          <a:xfrm>
            <a:off x="7474527" y="1048511"/>
            <a:ext cx="1967345" cy="923330"/>
          </a:xfrm>
          <a:prstGeom prst="rect">
            <a:avLst/>
          </a:prstGeom>
          <a:noFill/>
        </p:spPr>
        <p:txBody>
          <a:bodyPr wrap="square" rtlCol="0">
            <a:spAutoFit/>
          </a:bodyPr>
          <a:lstStyle/>
          <a:p>
            <a:pPr algn="ctr"/>
            <a:r>
              <a:rPr lang="fr-BE" dirty="0"/>
              <a:t>Projet professionnel réaliste</a:t>
            </a:r>
          </a:p>
        </p:txBody>
      </p:sp>
      <p:sp>
        <p:nvSpPr>
          <p:cNvPr id="6" name="ZoneTexte 5">
            <a:extLst>
              <a:ext uri="{FF2B5EF4-FFF2-40B4-BE49-F238E27FC236}">
                <a16:creationId xmlns:a16="http://schemas.microsoft.com/office/drawing/2014/main" id="{4583243B-4EAA-8E6D-7F84-C8D41FCD5DED}"/>
              </a:ext>
            </a:extLst>
          </p:cNvPr>
          <p:cNvSpPr txBox="1"/>
          <p:nvPr/>
        </p:nvSpPr>
        <p:spPr>
          <a:xfrm>
            <a:off x="9092609" y="3479800"/>
            <a:ext cx="1967345" cy="646331"/>
          </a:xfrm>
          <a:prstGeom prst="rect">
            <a:avLst/>
          </a:prstGeom>
          <a:noFill/>
        </p:spPr>
        <p:txBody>
          <a:bodyPr wrap="square" rtlCol="0">
            <a:spAutoFit/>
          </a:bodyPr>
          <a:lstStyle/>
          <a:p>
            <a:pPr algn="r"/>
            <a:r>
              <a:rPr lang="fr-BE" dirty="0"/>
              <a:t>Compétence professionnelle</a:t>
            </a:r>
          </a:p>
        </p:txBody>
      </p:sp>
      <p:sp>
        <p:nvSpPr>
          <p:cNvPr id="12" name="Ellipse 11">
            <a:extLst>
              <a:ext uri="{FF2B5EF4-FFF2-40B4-BE49-F238E27FC236}">
                <a16:creationId xmlns:a16="http://schemas.microsoft.com/office/drawing/2014/main" id="{4FD2028D-D17C-4287-1B32-7D36A9C2547E}"/>
              </a:ext>
            </a:extLst>
          </p:cNvPr>
          <p:cNvSpPr/>
          <p:nvPr/>
        </p:nvSpPr>
        <p:spPr>
          <a:xfrm>
            <a:off x="9653395" y="4201785"/>
            <a:ext cx="1449952" cy="14491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La démarche réflexive</a:t>
            </a:r>
          </a:p>
        </p:txBody>
      </p:sp>
      <p:sp>
        <p:nvSpPr>
          <p:cNvPr id="14" name="Ellipse 13">
            <a:extLst>
              <a:ext uri="{FF2B5EF4-FFF2-40B4-BE49-F238E27FC236}">
                <a16:creationId xmlns:a16="http://schemas.microsoft.com/office/drawing/2014/main" id="{64557F11-8C08-2890-C41B-45CBC0277039}"/>
              </a:ext>
            </a:extLst>
          </p:cNvPr>
          <p:cNvSpPr/>
          <p:nvPr/>
        </p:nvSpPr>
        <p:spPr>
          <a:xfrm>
            <a:off x="6024575" y="3855936"/>
            <a:ext cx="1449952" cy="1449154"/>
          </a:xfrm>
          <a:prstGeom prst="ellipse">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d’étudiant </a:t>
            </a:r>
            <a:r>
              <a:rPr lang="fr-BE" sz="1200" dirty="0"/>
              <a:t>(Coulon, 1992)</a:t>
            </a:r>
            <a:endParaRPr lang="fr-BE" sz="1600" dirty="0"/>
          </a:p>
        </p:txBody>
      </p:sp>
      <p:sp>
        <p:nvSpPr>
          <p:cNvPr id="18" name="Ellipse 17">
            <a:extLst>
              <a:ext uri="{FF2B5EF4-FFF2-40B4-BE49-F238E27FC236}">
                <a16:creationId xmlns:a16="http://schemas.microsoft.com/office/drawing/2014/main" id="{341CE4EA-4462-4528-CA37-7A97E66C4A7C}"/>
              </a:ext>
            </a:extLst>
          </p:cNvPr>
          <p:cNvSpPr/>
          <p:nvPr/>
        </p:nvSpPr>
        <p:spPr>
          <a:xfrm>
            <a:off x="8928419" y="102170"/>
            <a:ext cx="1449952" cy="1449154"/>
          </a:xfrm>
          <a:prstGeom prst="ellipse">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a:t>
            </a:r>
          </a:p>
          <a:p>
            <a:pPr algn="ctr"/>
            <a:r>
              <a:rPr lang="fr-BE" sz="1600" dirty="0"/>
              <a:t>de </a:t>
            </a:r>
            <a:r>
              <a:rPr lang="fr-FR" sz="1600" dirty="0">
                <a:solidFill>
                  <a:schemeClr val="bg1"/>
                </a:solidFill>
              </a:rPr>
              <a:t>Ψ </a:t>
            </a:r>
          </a:p>
          <a:p>
            <a:pPr algn="ctr"/>
            <a:r>
              <a:rPr lang="fr-FR" sz="1200" dirty="0">
                <a:solidFill>
                  <a:schemeClr val="bg1"/>
                </a:solidFill>
              </a:rPr>
              <a:t>(ou les métiers)</a:t>
            </a:r>
          </a:p>
        </p:txBody>
      </p:sp>
      <p:sp>
        <p:nvSpPr>
          <p:cNvPr id="21" name="Ellipse 20">
            <a:extLst>
              <a:ext uri="{FF2B5EF4-FFF2-40B4-BE49-F238E27FC236}">
                <a16:creationId xmlns:a16="http://schemas.microsoft.com/office/drawing/2014/main" id="{4CAE4ABE-B82C-826C-7E00-922B0ED0F4EF}"/>
              </a:ext>
            </a:extLst>
          </p:cNvPr>
          <p:cNvSpPr/>
          <p:nvPr/>
        </p:nvSpPr>
        <p:spPr>
          <a:xfrm>
            <a:off x="7564556" y="2729345"/>
            <a:ext cx="1043742" cy="1070868"/>
          </a:xfrm>
          <a:prstGeom prst="ellipse">
            <a:avLst/>
          </a:prstGeom>
          <a:noFill/>
          <a:ln w="28575">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a:extLst>
              <a:ext uri="{FF2B5EF4-FFF2-40B4-BE49-F238E27FC236}">
                <a16:creationId xmlns:a16="http://schemas.microsoft.com/office/drawing/2014/main" id="{BB454123-BF40-6AB6-7506-569424A1DF6A}"/>
              </a:ext>
            </a:extLst>
          </p:cNvPr>
          <p:cNvSpPr/>
          <p:nvPr/>
        </p:nvSpPr>
        <p:spPr>
          <a:xfrm>
            <a:off x="8312696" y="2729345"/>
            <a:ext cx="1043742" cy="1070868"/>
          </a:xfrm>
          <a:prstGeom prst="ellipse">
            <a:avLst/>
          </a:prstGeom>
          <a:noFill/>
          <a:ln w="28575">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a:extLst>
              <a:ext uri="{FF2B5EF4-FFF2-40B4-BE49-F238E27FC236}">
                <a16:creationId xmlns:a16="http://schemas.microsoft.com/office/drawing/2014/main" id="{48F3E5C5-CC2C-1E45-3456-570E98F9B551}"/>
              </a:ext>
            </a:extLst>
          </p:cNvPr>
          <p:cNvSpPr/>
          <p:nvPr/>
        </p:nvSpPr>
        <p:spPr>
          <a:xfrm>
            <a:off x="7938626" y="2126796"/>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1005B9E1-AA99-939D-FBFE-18EED8411F70}"/>
              </a:ext>
            </a:extLst>
          </p:cNvPr>
          <p:cNvSpPr/>
          <p:nvPr/>
        </p:nvSpPr>
        <p:spPr>
          <a:xfrm>
            <a:off x="9441873" y="3560619"/>
            <a:ext cx="1715063" cy="2544617"/>
          </a:xfrm>
          <a:prstGeom prst="rect">
            <a:avLst/>
          </a:prstGeom>
          <a:solidFill>
            <a:schemeClr val="bg1">
              <a:alpha val="8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Titre 1">
            <a:extLst>
              <a:ext uri="{FF2B5EF4-FFF2-40B4-BE49-F238E27FC236}">
                <a16:creationId xmlns:a16="http://schemas.microsoft.com/office/drawing/2014/main" id="{72C711A1-3FB7-2E0A-8FF7-741949BE1C5F}"/>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7" name="Rectangle 16">
            <a:extLst>
              <a:ext uri="{FF2B5EF4-FFF2-40B4-BE49-F238E27FC236}">
                <a16:creationId xmlns:a16="http://schemas.microsoft.com/office/drawing/2014/main" id="{7E34B8AB-ABCC-0329-99AF-A768BCC649E8}"/>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19" name="Connecteur droit 18">
            <a:extLst>
              <a:ext uri="{FF2B5EF4-FFF2-40B4-BE49-F238E27FC236}">
                <a16:creationId xmlns:a16="http://schemas.microsoft.com/office/drawing/2014/main" id="{D2A65B89-316C-6EF4-B28A-E53367ADA8A9}"/>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5B0179FA-8558-CF36-6CC2-E3E4B8C60DA7}"/>
              </a:ext>
            </a:extLst>
          </p:cNvPr>
          <p:cNvSpPr txBox="1"/>
          <p:nvPr/>
        </p:nvSpPr>
        <p:spPr>
          <a:xfrm>
            <a:off x="971675" y="2297817"/>
            <a:ext cx="3504949" cy="2862322"/>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Un point de départ : le référentiel de compétences</a:t>
            </a:r>
          </a:p>
          <a:p>
            <a:endParaRPr lang="fr-BE" dirty="0"/>
          </a:p>
          <a:p>
            <a:r>
              <a:rPr lang="fr-BE" sz="2000" dirty="0"/>
              <a:t>(Peters et al., 2014)</a:t>
            </a:r>
          </a:p>
          <a:p>
            <a:endParaRPr lang="fr-BE" dirty="0"/>
          </a:p>
        </p:txBody>
      </p:sp>
      <p:sp>
        <p:nvSpPr>
          <p:cNvPr id="25" name="Rectangle 24">
            <a:extLst>
              <a:ext uri="{FF2B5EF4-FFF2-40B4-BE49-F238E27FC236}">
                <a16:creationId xmlns:a16="http://schemas.microsoft.com/office/drawing/2014/main" id="{12447778-0D8D-F8FF-7167-6802353890B7}"/>
              </a:ext>
            </a:extLst>
          </p:cNvPr>
          <p:cNvSpPr/>
          <p:nvPr/>
        </p:nvSpPr>
        <p:spPr>
          <a:xfrm>
            <a:off x="5776191" y="3378200"/>
            <a:ext cx="1715063" cy="2544617"/>
          </a:xfrm>
          <a:prstGeom prst="rect">
            <a:avLst/>
          </a:prstGeom>
          <a:solidFill>
            <a:schemeClr val="bg1">
              <a:alpha val="8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6" name="Image 25" descr="Une image contenant Graphique, Caractère coloré, graphisme, capture d’écran&#10;&#10;Description générée automatiquement">
            <a:extLst>
              <a:ext uri="{FF2B5EF4-FFF2-40B4-BE49-F238E27FC236}">
                <a16:creationId xmlns:a16="http://schemas.microsoft.com/office/drawing/2014/main" id="{B09E2037-BC2B-D890-E857-B810BA9714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
        <p:nvSpPr>
          <p:cNvPr id="2" name="ZoneTexte 1">
            <a:extLst>
              <a:ext uri="{FF2B5EF4-FFF2-40B4-BE49-F238E27FC236}">
                <a16:creationId xmlns:a16="http://schemas.microsoft.com/office/drawing/2014/main" id="{F3259FBE-BBD9-3A9F-57DB-59C045AE5322}"/>
              </a:ext>
            </a:extLst>
          </p:cNvPr>
          <p:cNvSpPr txBox="1"/>
          <p:nvPr/>
        </p:nvSpPr>
        <p:spPr>
          <a:xfrm>
            <a:off x="10908066" y="629182"/>
            <a:ext cx="713112" cy="369332"/>
          </a:xfrm>
          <a:prstGeom prst="rect">
            <a:avLst/>
          </a:prstGeom>
          <a:noFill/>
        </p:spPr>
        <p:txBody>
          <a:bodyPr wrap="square" rtlCol="0">
            <a:spAutoFit/>
          </a:bodyPr>
          <a:lstStyle/>
          <a:p>
            <a:pPr algn="ctr"/>
            <a:r>
              <a:rPr lang="fr-BE" dirty="0"/>
              <a:t>+++</a:t>
            </a:r>
          </a:p>
        </p:txBody>
      </p:sp>
      <p:pic>
        <p:nvPicPr>
          <p:cNvPr id="15" name="Graphique 14" descr="Oreille contour">
            <a:extLst>
              <a:ext uri="{FF2B5EF4-FFF2-40B4-BE49-F238E27FC236}">
                <a16:creationId xmlns:a16="http://schemas.microsoft.com/office/drawing/2014/main" id="{E5EB7B8E-AB6E-3AAA-C259-288A396528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99404" y="713170"/>
            <a:ext cx="914400" cy="914400"/>
          </a:xfrm>
          <a:prstGeom prst="rect">
            <a:avLst/>
          </a:prstGeom>
        </p:spPr>
      </p:pic>
    </p:spTree>
    <p:extLst>
      <p:ext uri="{BB962C8B-B14F-4D97-AF65-F5344CB8AC3E}">
        <p14:creationId xmlns:p14="http://schemas.microsoft.com/office/powerpoint/2010/main" val="89974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E5502-FD7D-CB85-85A6-20A687E060B7}"/>
            </a:ext>
          </a:extLst>
        </p:cNvPr>
        <p:cNvGrpSpPr/>
        <p:nvPr/>
      </p:nvGrpSpPr>
      <p:grpSpPr>
        <a:xfrm>
          <a:off x="0" y="0"/>
          <a:ext cx="0" cy="0"/>
          <a:chOff x="0" y="0"/>
          <a:chExt cx="0" cy="0"/>
        </a:xfrm>
      </p:grpSpPr>
      <p:graphicFrame>
        <p:nvGraphicFramePr>
          <p:cNvPr id="5" name="Espace réservé du contenu 2">
            <a:extLst>
              <a:ext uri="{FF2B5EF4-FFF2-40B4-BE49-F238E27FC236}">
                <a16:creationId xmlns:a16="http://schemas.microsoft.com/office/drawing/2014/main" id="{2A517079-7320-F9A0-BF20-4E95E269C4B2}"/>
              </a:ext>
            </a:extLst>
          </p:cNvPr>
          <p:cNvGraphicFramePr>
            <a:graphicFrameLocks noGrp="1"/>
          </p:cNvGraphicFramePr>
          <p:nvPr>
            <p:ph idx="1"/>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8E687BD2-746F-DAD2-548F-BD525FD6BF6C}"/>
              </a:ext>
            </a:extLst>
          </p:cNvPr>
          <p:cNvSpPr txBox="1"/>
          <p:nvPr/>
        </p:nvSpPr>
        <p:spPr>
          <a:xfrm>
            <a:off x="5587409" y="3479800"/>
            <a:ext cx="1967345" cy="369332"/>
          </a:xfrm>
          <a:prstGeom prst="rect">
            <a:avLst/>
          </a:prstGeom>
          <a:noFill/>
        </p:spPr>
        <p:txBody>
          <a:bodyPr wrap="square" rtlCol="0">
            <a:spAutoFit/>
          </a:bodyPr>
          <a:lstStyle/>
          <a:p>
            <a:pPr algn="r"/>
            <a:r>
              <a:rPr lang="fr-BE" dirty="0"/>
              <a:t>Réduire l’échec</a:t>
            </a:r>
          </a:p>
        </p:txBody>
      </p:sp>
      <p:sp>
        <p:nvSpPr>
          <p:cNvPr id="4" name="ZoneTexte 3">
            <a:extLst>
              <a:ext uri="{FF2B5EF4-FFF2-40B4-BE49-F238E27FC236}">
                <a16:creationId xmlns:a16="http://schemas.microsoft.com/office/drawing/2014/main" id="{548FD0A2-F0C8-108C-16CB-1EDB6E91EF89}"/>
              </a:ext>
            </a:extLst>
          </p:cNvPr>
          <p:cNvSpPr txBox="1"/>
          <p:nvPr/>
        </p:nvSpPr>
        <p:spPr>
          <a:xfrm>
            <a:off x="7474527" y="1048511"/>
            <a:ext cx="1967345" cy="923330"/>
          </a:xfrm>
          <a:prstGeom prst="rect">
            <a:avLst/>
          </a:prstGeom>
          <a:noFill/>
        </p:spPr>
        <p:txBody>
          <a:bodyPr wrap="square" rtlCol="0">
            <a:spAutoFit/>
          </a:bodyPr>
          <a:lstStyle/>
          <a:p>
            <a:pPr algn="ctr"/>
            <a:r>
              <a:rPr lang="fr-BE" dirty="0"/>
              <a:t>Projet professionnel réaliste</a:t>
            </a:r>
          </a:p>
        </p:txBody>
      </p:sp>
      <p:sp>
        <p:nvSpPr>
          <p:cNvPr id="6" name="ZoneTexte 5">
            <a:extLst>
              <a:ext uri="{FF2B5EF4-FFF2-40B4-BE49-F238E27FC236}">
                <a16:creationId xmlns:a16="http://schemas.microsoft.com/office/drawing/2014/main" id="{00EB3E93-E1D0-A5BC-AEF1-2CBDE8C1DF1F}"/>
              </a:ext>
            </a:extLst>
          </p:cNvPr>
          <p:cNvSpPr txBox="1"/>
          <p:nvPr/>
        </p:nvSpPr>
        <p:spPr>
          <a:xfrm>
            <a:off x="9092609" y="3479800"/>
            <a:ext cx="1967345" cy="646331"/>
          </a:xfrm>
          <a:prstGeom prst="rect">
            <a:avLst/>
          </a:prstGeom>
          <a:noFill/>
        </p:spPr>
        <p:txBody>
          <a:bodyPr wrap="square" rtlCol="0">
            <a:spAutoFit/>
          </a:bodyPr>
          <a:lstStyle/>
          <a:p>
            <a:pPr algn="r"/>
            <a:r>
              <a:rPr lang="fr-BE" dirty="0"/>
              <a:t>Compétence professionnelle</a:t>
            </a:r>
          </a:p>
        </p:txBody>
      </p:sp>
      <p:sp>
        <p:nvSpPr>
          <p:cNvPr id="12" name="Ellipse 11">
            <a:extLst>
              <a:ext uri="{FF2B5EF4-FFF2-40B4-BE49-F238E27FC236}">
                <a16:creationId xmlns:a16="http://schemas.microsoft.com/office/drawing/2014/main" id="{ACC1F766-F480-1E45-EEED-9134063D624F}"/>
              </a:ext>
            </a:extLst>
          </p:cNvPr>
          <p:cNvSpPr/>
          <p:nvPr/>
        </p:nvSpPr>
        <p:spPr>
          <a:xfrm>
            <a:off x="9653395" y="4201785"/>
            <a:ext cx="1449952" cy="14491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La démarche </a:t>
            </a:r>
            <a:r>
              <a:rPr lang="fr-BE" sz="1600" b="1" u="sng" dirty="0"/>
              <a:t>réflexive</a:t>
            </a:r>
          </a:p>
        </p:txBody>
      </p:sp>
      <p:sp>
        <p:nvSpPr>
          <p:cNvPr id="14" name="Ellipse 13">
            <a:extLst>
              <a:ext uri="{FF2B5EF4-FFF2-40B4-BE49-F238E27FC236}">
                <a16:creationId xmlns:a16="http://schemas.microsoft.com/office/drawing/2014/main" id="{12A5E97E-F8BD-A60B-8764-D4073E236F7B}"/>
              </a:ext>
            </a:extLst>
          </p:cNvPr>
          <p:cNvSpPr/>
          <p:nvPr/>
        </p:nvSpPr>
        <p:spPr>
          <a:xfrm>
            <a:off x="6024575" y="3855936"/>
            <a:ext cx="1449952" cy="1449154"/>
          </a:xfrm>
          <a:prstGeom prst="ellipse">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d’étudiant </a:t>
            </a:r>
            <a:r>
              <a:rPr lang="fr-BE" sz="1200" dirty="0"/>
              <a:t>(Coulon, 1992)</a:t>
            </a:r>
            <a:endParaRPr lang="fr-BE" sz="1600" dirty="0"/>
          </a:p>
        </p:txBody>
      </p:sp>
      <p:sp>
        <p:nvSpPr>
          <p:cNvPr id="18" name="Ellipse 17">
            <a:extLst>
              <a:ext uri="{FF2B5EF4-FFF2-40B4-BE49-F238E27FC236}">
                <a16:creationId xmlns:a16="http://schemas.microsoft.com/office/drawing/2014/main" id="{F7C54375-F093-07A1-3040-EFD0422841DB}"/>
              </a:ext>
            </a:extLst>
          </p:cNvPr>
          <p:cNvSpPr/>
          <p:nvPr/>
        </p:nvSpPr>
        <p:spPr>
          <a:xfrm>
            <a:off x="8928419" y="102170"/>
            <a:ext cx="1449952" cy="1449154"/>
          </a:xfrm>
          <a:prstGeom prst="ellipse">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a:t>
            </a:r>
          </a:p>
          <a:p>
            <a:pPr algn="ctr"/>
            <a:r>
              <a:rPr lang="fr-BE" sz="1600" dirty="0"/>
              <a:t>de </a:t>
            </a:r>
            <a:r>
              <a:rPr lang="fr-FR" sz="1600" dirty="0">
                <a:solidFill>
                  <a:schemeClr val="bg1"/>
                </a:solidFill>
              </a:rPr>
              <a:t>Ψ </a:t>
            </a:r>
          </a:p>
          <a:p>
            <a:pPr algn="ctr"/>
            <a:r>
              <a:rPr lang="fr-FR" sz="1200" dirty="0">
                <a:solidFill>
                  <a:schemeClr val="bg1"/>
                </a:solidFill>
              </a:rPr>
              <a:t>(ou les métiers)</a:t>
            </a:r>
          </a:p>
        </p:txBody>
      </p:sp>
      <p:sp>
        <p:nvSpPr>
          <p:cNvPr id="21" name="Ellipse 20">
            <a:extLst>
              <a:ext uri="{FF2B5EF4-FFF2-40B4-BE49-F238E27FC236}">
                <a16:creationId xmlns:a16="http://schemas.microsoft.com/office/drawing/2014/main" id="{CF90988C-6CAB-C903-41B6-10104292CC61}"/>
              </a:ext>
            </a:extLst>
          </p:cNvPr>
          <p:cNvSpPr/>
          <p:nvPr/>
        </p:nvSpPr>
        <p:spPr>
          <a:xfrm>
            <a:off x="7564556" y="2729345"/>
            <a:ext cx="1043742" cy="1070868"/>
          </a:xfrm>
          <a:prstGeom prst="ellipse">
            <a:avLst/>
          </a:prstGeom>
          <a:noFill/>
          <a:ln w="28575">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a:extLst>
              <a:ext uri="{FF2B5EF4-FFF2-40B4-BE49-F238E27FC236}">
                <a16:creationId xmlns:a16="http://schemas.microsoft.com/office/drawing/2014/main" id="{F3FCC5EB-CC61-DB90-D604-B3527E627C65}"/>
              </a:ext>
            </a:extLst>
          </p:cNvPr>
          <p:cNvSpPr/>
          <p:nvPr/>
        </p:nvSpPr>
        <p:spPr>
          <a:xfrm>
            <a:off x="831269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a:extLst>
              <a:ext uri="{FF2B5EF4-FFF2-40B4-BE49-F238E27FC236}">
                <a16:creationId xmlns:a16="http://schemas.microsoft.com/office/drawing/2014/main" id="{4F7556C8-21BA-4606-3B91-62814465C505}"/>
              </a:ext>
            </a:extLst>
          </p:cNvPr>
          <p:cNvSpPr/>
          <p:nvPr/>
        </p:nvSpPr>
        <p:spPr>
          <a:xfrm>
            <a:off x="7938626" y="2126796"/>
            <a:ext cx="1043742" cy="1070868"/>
          </a:xfrm>
          <a:prstGeom prst="ellipse">
            <a:avLst/>
          </a:prstGeom>
          <a:noFill/>
          <a:ln w="28575">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Titre 1">
            <a:extLst>
              <a:ext uri="{FF2B5EF4-FFF2-40B4-BE49-F238E27FC236}">
                <a16:creationId xmlns:a16="http://schemas.microsoft.com/office/drawing/2014/main" id="{63B9BE97-083F-0B08-7469-47A97237ED89}"/>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7" name="Rectangle 16">
            <a:extLst>
              <a:ext uri="{FF2B5EF4-FFF2-40B4-BE49-F238E27FC236}">
                <a16:creationId xmlns:a16="http://schemas.microsoft.com/office/drawing/2014/main" id="{18E4ED22-4480-D172-31F0-3354E865F565}"/>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19" name="Connecteur droit 18">
            <a:extLst>
              <a:ext uri="{FF2B5EF4-FFF2-40B4-BE49-F238E27FC236}">
                <a16:creationId xmlns:a16="http://schemas.microsoft.com/office/drawing/2014/main" id="{09D2893C-07B5-B046-5653-32B07BF5978E}"/>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7B0FCA8E-51CC-DAEE-FBF2-B6EAA2271148}"/>
              </a:ext>
            </a:extLst>
          </p:cNvPr>
          <p:cNvSpPr txBox="1"/>
          <p:nvPr/>
        </p:nvSpPr>
        <p:spPr>
          <a:xfrm>
            <a:off x="971675" y="2297817"/>
            <a:ext cx="3504949" cy="2862322"/>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Un point de départ : le référentiel de compétences</a:t>
            </a:r>
          </a:p>
          <a:p>
            <a:endParaRPr lang="fr-BE" dirty="0"/>
          </a:p>
          <a:p>
            <a:r>
              <a:rPr lang="fr-BE" sz="2000" dirty="0"/>
              <a:t>(Peters et al., 2014)</a:t>
            </a:r>
          </a:p>
          <a:p>
            <a:endParaRPr lang="fr-BE" dirty="0"/>
          </a:p>
        </p:txBody>
      </p:sp>
      <p:sp>
        <p:nvSpPr>
          <p:cNvPr id="15" name="ZoneTexte 14">
            <a:extLst>
              <a:ext uri="{FF2B5EF4-FFF2-40B4-BE49-F238E27FC236}">
                <a16:creationId xmlns:a16="http://schemas.microsoft.com/office/drawing/2014/main" id="{36FB68AB-2504-46DD-A227-A0D8975C194B}"/>
              </a:ext>
            </a:extLst>
          </p:cNvPr>
          <p:cNvSpPr txBox="1"/>
          <p:nvPr/>
        </p:nvSpPr>
        <p:spPr>
          <a:xfrm>
            <a:off x="6633722" y="5713937"/>
            <a:ext cx="4321173" cy="923330"/>
          </a:xfrm>
          <a:prstGeom prst="rect">
            <a:avLst/>
          </a:prstGeom>
          <a:noFill/>
        </p:spPr>
        <p:txBody>
          <a:bodyPr wrap="square" rtlCol="0">
            <a:spAutoFit/>
          </a:bodyPr>
          <a:lstStyle/>
          <a:p>
            <a:pPr algn="r"/>
            <a:r>
              <a:rPr lang="fr-BE" dirty="0"/>
              <a:t>« Compétences habilitantes » </a:t>
            </a:r>
          </a:p>
          <a:p>
            <a:pPr algn="r"/>
            <a:r>
              <a:rPr lang="fr-BE" dirty="0"/>
              <a:t>Donnent à la pratique des gages de qualité </a:t>
            </a:r>
            <a:r>
              <a:rPr lang="fr-BE" dirty="0">
                <a:sym typeface="Wingdings" panose="05000000000000000000" pitchFamily="2" charset="2"/>
              </a:rPr>
              <a:t> </a:t>
            </a:r>
            <a:r>
              <a:rPr lang="fr-BE" dirty="0"/>
              <a:t>Trans-situationnelles</a:t>
            </a:r>
          </a:p>
        </p:txBody>
      </p:sp>
      <p:sp>
        <p:nvSpPr>
          <p:cNvPr id="16" name="Rectangle 15">
            <a:extLst>
              <a:ext uri="{FF2B5EF4-FFF2-40B4-BE49-F238E27FC236}">
                <a16:creationId xmlns:a16="http://schemas.microsoft.com/office/drawing/2014/main" id="{1FB46AE0-5462-2A92-F6B2-CB54F9DF2C19}"/>
              </a:ext>
            </a:extLst>
          </p:cNvPr>
          <p:cNvSpPr/>
          <p:nvPr/>
        </p:nvSpPr>
        <p:spPr>
          <a:xfrm>
            <a:off x="5776191" y="3378200"/>
            <a:ext cx="1715063" cy="2544617"/>
          </a:xfrm>
          <a:prstGeom prst="rect">
            <a:avLst/>
          </a:prstGeom>
          <a:solidFill>
            <a:schemeClr val="bg1">
              <a:alpha val="8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19">
            <a:extLst>
              <a:ext uri="{FF2B5EF4-FFF2-40B4-BE49-F238E27FC236}">
                <a16:creationId xmlns:a16="http://schemas.microsoft.com/office/drawing/2014/main" id="{07C1751E-2EA9-5401-6CEA-C0439516455D}"/>
              </a:ext>
            </a:extLst>
          </p:cNvPr>
          <p:cNvSpPr/>
          <p:nvPr/>
        </p:nvSpPr>
        <p:spPr>
          <a:xfrm rot="5400000">
            <a:off x="8257941" y="-366483"/>
            <a:ext cx="1815790" cy="2727239"/>
          </a:xfrm>
          <a:prstGeom prst="rect">
            <a:avLst/>
          </a:prstGeom>
          <a:solidFill>
            <a:schemeClr val="bg1">
              <a:alpha val="8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5" name="Image 24" descr="Une image contenant Graphique, Caractère coloré, graphisme, capture d’écran&#10;&#10;Description générée automatiquement">
            <a:extLst>
              <a:ext uri="{FF2B5EF4-FFF2-40B4-BE49-F238E27FC236}">
                <a16:creationId xmlns:a16="http://schemas.microsoft.com/office/drawing/2014/main" id="{0534D74C-E3AC-A4FC-85D7-39B847E383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Tree>
    <p:extLst>
      <p:ext uri="{BB962C8B-B14F-4D97-AF65-F5344CB8AC3E}">
        <p14:creationId xmlns:p14="http://schemas.microsoft.com/office/powerpoint/2010/main" val="248739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Ellipse 50">
            <a:extLst>
              <a:ext uri="{FF2B5EF4-FFF2-40B4-BE49-F238E27FC236}">
                <a16:creationId xmlns:a16="http://schemas.microsoft.com/office/drawing/2014/main" id="{3D57A8AF-0BB3-56AB-170E-903847DAEB57}"/>
              </a:ext>
            </a:extLst>
          </p:cNvPr>
          <p:cNvSpPr/>
          <p:nvPr/>
        </p:nvSpPr>
        <p:spPr>
          <a:xfrm>
            <a:off x="6893938" y="1965175"/>
            <a:ext cx="2784764" cy="2815937"/>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 coins arrondis 52">
            <a:extLst>
              <a:ext uri="{FF2B5EF4-FFF2-40B4-BE49-F238E27FC236}">
                <a16:creationId xmlns:a16="http://schemas.microsoft.com/office/drawing/2014/main" id="{259BAB0F-E2EF-CC7E-6DD5-E7083A4708A2}"/>
              </a:ext>
            </a:extLst>
          </p:cNvPr>
          <p:cNvSpPr/>
          <p:nvPr/>
        </p:nvSpPr>
        <p:spPr>
          <a:xfrm>
            <a:off x="9511297" y="2718670"/>
            <a:ext cx="1644773" cy="914400"/>
          </a:xfrm>
          <a:prstGeom prst="roundRect">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P</a:t>
            </a:r>
          </a:p>
          <a:p>
            <a:pPr algn="ctr"/>
            <a:r>
              <a:rPr lang="fr-BE" dirty="0"/>
              <a:t>Problématiser</a:t>
            </a:r>
          </a:p>
        </p:txBody>
      </p:sp>
      <p:sp>
        <p:nvSpPr>
          <p:cNvPr id="54" name="Rectangle : coins arrondis 53">
            <a:extLst>
              <a:ext uri="{FF2B5EF4-FFF2-40B4-BE49-F238E27FC236}">
                <a16:creationId xmlns:a16="http://schemas.microsoft.com/office/drawing/2014/main" id="{5535D1B4-22FA-A0F0-4860-B32F6F7F9CC4}"/>
              </a:ext>
            </a:extLst>
          </p:cNvPr>
          <p:cNvSpPr/>
          <p:nvPr/>
        </p:nvSpPr>
        <p:spPr>
          <a:xfrm>
            <a:off x="7985226" y="1248327"/>
            <a:ext cx="998290" cy="914400"/>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D</a:t>
            </a:r>
          </a:p>
          <a:p>
            <a:pPr algn="ctr"/>
            <a:r>
              <a:rPr lang="fr-BE" dirty="0"/>
              <a:t>Décrire</a:t>
            </a:r>
          </a:p>
        </p:txBody>
      </p:sp>
      <p:sp>
        <p:nvSpPr>
          <p:cNvPr id="3" name="ZoneTexte 2">
            <a:extLst>
              <a:ext uri="{FF2B5EF4-FFF2-40B4-BE49-F238E27FC236}">
                <a16:creationId xmlns:a16="http://schemas.microsoft.com/office/drawing/2014/main" id="{1B96F4F0-979F-D3C2-5991-00C844445213}"/>
              </a:ext>
            </a:extLst>
          </p:cNvPr>
          <p:cNvSpPr txBox="1"/>
          <p:nvPr/>
        </p:nvSpPr>
        <p:spPr>
          <a:xfrm>
            <a:off x="10486883" y="3798944"/>
            <a:ext cx="1397000" cy="584775"/>
          </a:xfrm>
          <a:prstGeom prst="rect">
            <a:avLst/>
          </a:prstGeom>
          <a:noFill/>
        </p:spPr>
        <p:txBody>
          <a:bodyPr wrap="square" rtlCol="0">
            <a:spAutoFit/>
          </a:bodyPr>
          <a:lstStyle/>
          <a:p>
            <a:r>
              <a:rPr lang="fr-BE" sz="1600" dirty="0"/>
              <a:t>En quoi cela pose question</a:t>
            </a:r>
          </a:p>
        </p:txBody>
      </p:sp>
      <p:cxnSp>
        <p:nvCxnSpPr>
          <p:cNvPr id="7" name="Connecteur droit 6">
            <a:extLst>
              <a:ext uri="{FF2B5EF4-FFF2-40B4-BE49-F238E27FC236}">
                <a16:creationId xmlns:a16="http://schemas.microsoft.com/office/drawing/2014/main" id="{DFF68EAF-E956-EF98-059C-41637505A15C}"/>
              </a:ext>
            </a:extLst>
          </p:cNvPr>
          <p:cNvCxnSpPr>
            <a:cxnSpLocks/>
          </p:cNvCxnSpPr>
          <p:nvPr/>
        </p:nvCxnSpPr>
        <p:spPr>
          <a:xfrm>
            <a:off x="10524073" y="3754393"/>
            <a:ext cx="109883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AF5337B2-CF38-D5D8-1379-F1D1BAA30624}"/>
              </a:ext>
            </a:extLst>
          </p:cNvPr>
          <p:cNvSpPr/>
          <p:nvPr/>
        </p:nvSpPr>
        <p:spPr>
          <a:xfrm>
            <a:off x="8799651" y="4463342"/>
            <a:ext cx="1124124" cy="91440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A</a:t>
            </a:r>
          </a:p>
          <a:p>
            <a:pPr algn="ctr"/>
            <a:r>
              <a:rPr lang="fr-BE" dirty="0"/>
              <a:t>Analyser</a:t>
            </a:r>
          </a:p>
        </p:txBody>
      </p:sp>
      <p:sp>
        <p:nvSpPr>
          <p:cNvPr id="8" name="ZoneTexte 7">
            <a:extLst>
              <a:ext uri="{FF2B5EF4-FFF2-40B4-BE49-F238E27FC236}">
                <a16:creationId xmlns:a16="http://schemas.microsoft.com/office/drawing/2014/main" id="{47933B86-A2CC-0B64-FC1E-6BE541465E0C}"/>
              </a:ext>
            </a:extLst>
          </p:cNvPr>
          <p:cNvSpPr txBox="1"/>
          <p:nvPr/>
        </p:nvSpPr>
        <p:spPr>
          <a:xfrm>
            <a:off x="10057237" y="4716676"/>
            <a:ext cx="2197666" cy="1077218"/>
          </a:xfrm>
          <a:prstGeom prst="rect">
            <a:avLst/>
          </a:prstGeom>
          <a:noFill/>
        </p:spPr>
        <p:txBody>
          <a:bodyPr wrap="square" rtlCol="0">
            <a:spAutoFit/>
          </a:bodyPr>
          <a:lstStyle/>
          <a:p>
            <a:pPr marL="285750" indent="-285750">
              <a:buFont typeface="Arial" panose="020B0604020202020204" pitchFamily="34" charset="0"/>
              <a:buChar char="•"/>
            </a:pPr>
            <a:r>
              <a:rPr lang="fr-BE" sz="1600" dirty="0"/>
              <a:t>Faire des liens</a:t>
            </a:r>
          </a:p>
          <a:p>
            <a:pPr marL="285750" indent="-285750">
              <a:buFont typeface="Arial" panose="020B0604020202020204" pitchFamily="34" charset="0"/>
              <a:buChar char="•"/>
            </a:pPr>
            <a:r>
              <a:rPr lang="fr-BE" sz="1600" dirty="0"/>
              <a:t>Mobiliser des ressources</a:t>
            </a:r>
          </a:p>
          <a:p>
            <a:pPr marL="285750" indent="-285750">
              <a:buFont typeface="Arial" panose="020B0604020202020204" pitchFamily="34" charset="0"/>
              <a:buChar char="•"/>
            </a:pPr>
            <a:r>
              <a:rPr lang="fr-BE" sz="1600" dirty="0"/>
              <a:t>Créer du sens</a:t>
            </a:r>
          </a:p>
        </p:txBody>
      </p:sp>
      <p:cxnSp>
        <p:nvCxnSpPr>
          <p:cNvPr id="9" name="Connecteur droit 8">
            <a:extLst>
              <a:ext uri="{FF2B5EF4-FFF2-40B4-BE49-F238E27FC236}">
                <a16:creationId xmlns:a16="http://schemas.microsoft.com/office/drawing/2014/main" id="{9CE7F235-CC49-CAD6-AD6D-72470D91F939}"/>
              </a:ext>
            </a:extLst>
          </p:cNvPr>
          <p:cNvCxnSpPr>
            <a:cxnSpLocks/>
          </p:cNvCxnSpPr>
          <p:nvPr/>
        </p:nvCxnSpPr>
        <p:spPr>
          <a:xfrm>
            <a:off x="10017903" y="4505043"/>
            <a:ext cx="0" cy="1288851"/>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 coins arrondis 9">
            <a:extLst>
              <a:ext uri="{FF2B5EF4-FFF2-40B4-BE49-F238E27FC236}">
                <a16:creationId xmlns:a16="http://schemas.microsoft.com/office/drawing/2014/main" id="{ECE64E96-A26B-29A3-3BD9-CA89631B316C}"/>
              </a:ext>
            </a:extLst>
          </p:cNvPr>
          <p:cNvSpPr/>
          <p:nvPr/>
        </p:nvSpPr>
        <p:spPr>
          <a:xfrm>
            <a:off x="6053989" y="4006142"/>
            <a:ext cx="1558955" cy="91440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T</a:t>
            </a:r>
          </a:p>
          <a:p>
            <a:pPr algn="ctr"/>
            <a:r>
              <a:rPr lang="fr-BE" dirty="0"/>
              <a:t>Théoriser</a:t>
            </a:r>
          </a:p>
        </p:txBody>
      </p:sp>
      <p:sp>
        <p:nvSpPr>
          <p:cNvPr id="11" name="ZoneTexte 10">
            <a:extLst>
              <a:ext uri="{FF2B5EF4-FFF2-40B4-BE49-F238E27FC236}">
                <a16:creationId xmlns:a16="http://schemas.microsoft.com/office/drawing/2014/main" id="{73809C2D-95D5-83EE-2D89-4E2550EBE615}"/>
              </a:ext>
            </a:extLst>
          </p:cNvPr>
          <p:cNvSpPr txBox="1"/>
          <p:nvPr/>
        </p:nvSpPr>
        <p:spPr>
          <a:xfrm>
            <a:off x="5317182" y="5158751"/>
            <a:ext cx="2889116" cy="584775"/>
          </a:xfrm>
          <a:prstGeom prst="rect">
            <a:avLst/>
          </a:prstGeom>
          <a:noFill/>
        </p:spPr>
        <p:txBody>
          <a:bodyPr wrap="square" rtlCol="0">
            <a:spAutoFit/>
          </a:bodyPr>
          <a:lstStyle/>
          <a:p>
            <a:pPr marL="285750" indent="-285750">
              <a:buFont typeface="Arial" panose="020B0604020202020204" pitchFamily="34" charset="0"/>
              <a:buChar char="•"/>
            </a:pPr>
            <a:r>
              <a:rPr lang="fr-BE" sz="1600" dirty="0"/>
              <a:t>Formaliser ce qu’on a appris </a:t>
            </a:r>
          </a:p>
          <a:p>
            <a:pPr marL="285750" indent="-285750">
              <a:buFont typeface="Arial" panose="020B0604020202020204" pitchFamily="34" charset="0"/>
              <a:buChar char="•"/>
            </a:pPr>
            <a:r>
              <a:rPr lang="fr-BE" sz="1600" dirty="0"/>
              <a:t>Transmettre / transférer</a:t>
            </a:r>
          </a:p>
        </p:txBody>
      </p:sp>
      <p:cxnSp>
        <p:nvCxnSpPr>
          <p:cNvPr id="12" name="Connecteur droit 11">
            <a:extLst>
              <a:ext uri="{FF2B5EF4-FFF2-40B4-BE49-F238E27FC236}">
                <a16:creationId xmlns:a16="http://schemas.microsoft.com/office/drawing/2014/main" id="{02BA29D9-4886-7287-6359-2FD41CF977CE}"/>
              </a:ext>
            </a:extLst>
          </p:cNvPr>
          <p:cNvCxnSpPr>
            <a:cxnSpLocks/>
          </p:cNvCxnSpPr>
          <p:nvPr/>
        </p:nvCxnSpPr>
        <p:spPr>
          <a:xfrm>
            <a:off x="5392902" y="5082899"/>
            <a:ext cx="270833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 coins arrondis 5">
            <a:extLst>
              <a:ext uri="{FF2B5EF4-FFF2-40B4-BE49-F238E27FC236}">
                <a16:creationId xmlns:a16="http://schemas.microsoft.com/office/drawing/2014/main" id="{9CE1CBD6-A944-66A6-85D6-ADF27F9D2808}"/>
              </a:ext>
            </a:extLst>
          </p:cNvPr>
          <p:cNvSpPr/>
          <p:nvPr/>
        </p:nvSpPr>
        <p:spPr>
          <a:xfrm>
            <a:off x="5619091" y="2326586"/>
            <a:ext cx="1475836" cy="914400"/>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R</a:t>
            </a:r>
          </a:p>
          <a:p>
            <a:pPr algn="ctr"/>
            <a:r>
              <a:rPr lang="fr-BE" dirty="0"/>
              <a:t>Réinvestir dans l’action</a:t>
            </a:r>
          </a:p>
        </p:txBody>
      </p:sp>
      <p:sp>
        <p:nvSpPr>
          <p:cNvPr id="15" name="ZoneTexte 14">
            <a:extLst>
              <a:ext uri="{FF2B5EF4-FFF2-40B4-BE49-F238E27FC236}">
                <a16:creationId xmlns:a16="http://schemas.microsoft.com/office/drawing/2014/main" id="{7C22CAA3-A6AB-B329-0B5B-A67AD8AAE37E}"/>
              </a:ext>
            </a:extLst>
          </p:cNvPr>
          <p:cNvSpPr txBox="1"/>
          <p:nvPr/>
        </p:nvSpPr>
        <p:spPr>
          <a:xfrm>
            <a:off x="5427579" y="1068142"/>
            <a:ext cx="2328029" cy="1077218"/>
          </a:xfrm>
          <a:prstGeom prst="rect">
            <a:avLst/>
          </a:prstGeom>
          <a:noFill/>
        </p:spPr>
        <p:txBody>
          <a:bodyPr wrap="square" rtlCol="0">
            <a:spAutoFit/>
          </a:bodyPr>
          <a:lstStyle/>
          <a:p>
            <a:pPr marL="285750" indent="-285750">
              <a:buFont typeface="Arial" panose="020B0604020202020204" pitchFamily="34" charset="0"/>
              <a:buChar char="•"/>
            </a:pPr>
            <a:r>
              <a:rPr lang="fr-BE" sz="1600" dirty="0"/>
              <a:t>Prendre conscience de ce qu’on peut améliorer</a:t>
            </a:r>
          </a:p>
          <a:p>
            <a:pPr marL="285750" indent="-285750">
              <a:buFont typeface="Arial" panose="020B0604020202020204" pitchFamily="34" charset="0"/>
              <a:buChar char="•"/>
            </a:pPr>
            <a:r>
              <a:rPr lang="fr-BE" sz="1600" dirty="0"/>
              <a:t>Voir comment</a:t>
            </a:r>
          </a:p>
        </p:txBody>
      </p:sp>
      <p:sp>
        <p:nvSpPr>
          <p:cNvPr id="13" name="ZoneTexte 12">
            <a:extLst>
              <a:ext uri="{FF2B5EF4-FFF2-40B4-BE49-F238E27FC236}">
                <a16:creationId xmlns:a16="http://schemas.microsoft.com/office/drawing/2014/main" id="{1A637184-CC4E-462B-02BE-577F23360774}"/>
              </a:ext>
            </a:extLst>
          </p:cNvPr>
          <p:cNvSpPr txBox="1"/>
          <p:nvPr/>
        </p:nvSpPr>
        <p:spPr>
          <a:xfrm>
            <a:off x="9106700" y="1113814"/>
            <a:ext cx="1839191" cy="861774"/>
          </a:xfrm>
          <a:prstGeom prst="rect">
            <a:avLst/>
          </a:prstGeom>
          <a:noFill/>
        </p:spPr>
        <p:txBody>
          <a:bodyPr wrap="square" rtlCol="0">
            <a:spAutoFit/>
          </a:bodyPr>
          <a:lstStyle/>
          <a:p>
            <a:pPr marL="285750" indent="-285750">
              <a:buFont typeface="Arial" panose="020B0604020202020204" pitchFamily="34" charset="0"/>
              <a:buChar char="•"/>
            </a:pPr>
            <a:r>
              <a:rPr lang="fr-BE" sz="1600" dirty="0"/>
              <a:t>La situation</a:t>
            </a:r>
          </a:p>
          <a:p>
            <a:pPr marL="285750" indent="-285750">
              <a:buFont typeface="Arial" panose="020B0604020202020204" pitchFamily="34" charset="0"/>
              <a:buChar char="•"/>
            </a:pPr>
            <a:r>
              <a:rPr lang="fr-BE" sz="1600" dirty="0"/>
              <a:t>Les faits</a:t>
            </a:r>
          </a:p>
          <a:p>
            <a:pPr marL="285750" indent="-285750">
              <a:buFont typeface="Arial" panose="020B0604020202020204" pitchFamily="34" charset="0"/>
              <a:buChar char="•"/>
            </a:pPr>
            <a:r>
              <a:rPr lang="fr-BE" sz="1600" dirty="0"/>
              <a:t>Les émotions</a:t>
            </a:r>
          </a:p>
        </p:txBody>
      </p:sp>
      <p:sp>
        <p:nvSpPr>
          <p:cNvPr id="19" name="Titre 1">
            <a:extLst>
              <a:ext uri="{FF2B5EF4-FFF2-40B4-BE49-F238E27FC236}">
                <a16:creationId xmlns:a16="http://schemas.microsoft.com/office/drawing/2014/main" id="{00FDA86C-9B53-1C09-DCD2-2D44B018E552}"/>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20" name="Rectangle 19">
            <a:extLst>
              <a:ext uri="{FF2B5EF4-FFF2-40B4-BE49-F238E27FC236}">
                <a16:creationId xmlns:a16="http://schemas.microsoft.com/office/drawing/2014/main" id="{1FDB4A99-57B9-40B7-0126-CFDE89C9C87B}"/>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21" name="Connecteur droit 20">
            <a:extLst>
              <a:ext uri="{FF2B5EF4-FFF2-40B4-BE49-F238E27FC236}">
                <a16:creationId xmlns:a16="http://schemas.microsoft.com/office/drawing/2014/main" id="{EEAF8B4A-1F3E-8AC1-8FC6-94C967BA7817}"/>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CF4F8173-655A-E976-B235-835206F24B0C}"/>
              </a:ext>
            </a:extLst>
          </p:cNvPr>
          <p:cNvSpPr txBox="1"/>
          <p:nvPr/>
        </p:nvSpPr>
        <p:spPr>
          <a:xfrm>
            <a:off x="971675" y="2071724"/>
            <a:ext cx="3504949" cy="3354765"/>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La démarche réflexive</a:t>
            </a:r>
          </a:p>
          <a:p>
            <a:r>
              <a:rPr lang="fr-BE" dirty="0"/>
              <a:t>DPATR</a:t>
            </a:r>
          </a:p>
          <a:p>
            <a:endParaRPr lang="fr-BE" dirty="0"/>
          </a:p>
          <a:p>
            <a:endParaRPr lang="fr-BE" dirty="0"/>
          </a:p>
          <a:p>
            <a:r>
              <a:rPr lang="fr-BE" sz="2000" dirty="0"/>
              <a:t>(Charlier et al., 2013, 2020)</a:t>
            </a:r>
          </a:p>
          <a:p>
            <a:endParaRPr lang="fr-BE" dirty="0"/>
          </a:p>
        </p:txBody>
      </p:sp>
      <p:cxnSp>
        <p:nvCxnSpPr>
          <p:cNvPr id="31" name="Connecteur droit 30">
            <a:extLst>
              <a:ext uri="{FF2B5EF4-FFF2-40B4-BE49-F238E27FC236}">
                <a16:creationId xmlns:a16="http://schemas.microsoft.com/office/drawing/2014/main" id="{84FA3C09-6F89-233A-756B-EF2DA9DD772E}"/>
              </a:ext>
            </a:extLst>
          </p:cNvPr>
          <p:cNvCxnSpPr>
            <a:cxnSpLocks/>
          </p:cNvCxnSpPr>
          <p:nvPr/>
        </p:nvCxnSpPr>
        <p:spPr>
          <a:xfrm flipV="1">
            <a:off x="7612944" y="1113814"/>
            <a:ext cx="0" cy="861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BA94A3AB-F053-6D04-B6E4-99BD331796B6}"/>
              </a:ext>
            </a:extLst>
          </p:cNvPr>
          <p:cNvCxnSpPr>
            <a:cxnSpLocks/>
          </p:cNvCxnSpPr>
          <p:nvPr/>
        </p:nvCxnSpPr>
        <p:spPr>
          <a:xfrm flipH="1">
            <a:off x="9166991" y="1965175"/>
            <a:ext cx="1815688" cy="0"/>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Image 33" descr="Une image contenant Graphique, Caractère coloré, graphisme, capture d’écran&#10;&#10;Description générée automatiquement">
            <a:extLst>
              <a:ext uri="{FF2B5EF4-FFF2-40B4-BE49-F238E27FC236}">
                <a16:creationId xmlns:a16="http://schemas.microsoft.com/office/drawing/2014/main" id="{7C9BB92C-0F92-5D07-83CB-4B3D3E468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
        <p:nvSpPr>
          <p:cNvPr id="2" name="ZoneTexte 1">
            <a:extLst>
              <a:ext uri="{FF2B5EF4-FFF2-40B4-BE49-F238E27FC236}">
                <a16:creationId xmlns:a16="http://schemas.microsoft.com/office/drawing/2014/main" id="{F47C9C25-B457-743F-3EA7-25FC911DED28}"/>
              </a:ext>
            </a:extLst>
          </p:cNvPr>
          <p:cNvSpPr txBox="1"/>
          <p:nvPr/>
        </p:nvSpPr>
        <p:spPr>
          <a:xfrm>
            <a:off x="7379859" y="2810574"/>
            <a:ext cx="1839191" cy="1077218"/>
          </a:xfrm>
          <a:prstGeom prst="rect">
            <a:avLst/>
          </a:prstGeom>
          <a:noFill/>
        </p:spPr>
        <p:txBody>
          <a:bodyPr wrap="square" rtlCol="0">
            <a:spAutoFit/>
          </a:bodyPr>
          <a:lstStyle/>
          <a:p>
            <a:pPr algn="ctr"/>
            <a:r>
              <a:rPr lang="fr-BE" sz="1600" b="1" dirty="0"/>
              <a:t>Réflexivité</a:t>
            </a:r>
            <a:r>
              <a:rPr lang="fr-BE" sz="1600" dirty="0"/>
              <a:t> </a:t>
            </a:r>
          </a:p>
          <a:p>
            <a:pPr algn="ctr"/>
            <a:r>
              <a:rPr lang="fr-BE" sz="1600" dirty="0"/>
              <a:t>sur ses pratiques (enseignantes </a:t>
            </a:r>
            <a:r>
              <a:rPr lang="fr-BE" sz="1600" dirty="0">
                <a:sym typeface="Wingdings" panose="05000000000000000000" pitchFamily="2" charset="2"/>
              </a:rPr>
              <a:t> transférable)</a:t>
            </a:r>
            <a:endParaRPr lang="fr-BE" sz="1600" dirty="0"/>
          </a:p>
        </p:txBody>
      </p:sp>
    </p:spTree>
    <p:extLst>
      <p:ext uri="{BB962C8B-B14F-4D97-AF65-F5344CB8AC3E}">
        <p14:creationId xmlns:p14="http://schemas.microsoft.com/office/powerpoint/2010/main" val="2947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3" grpId="0"/>
      <p:bldP spid="5" grpId="0" animBg="1"/>
      <p:bldP spid="8" grpId="0"/>
      <p:bldP spid="10" grpId="0" animBg="1"/>
      <p:bldP spid="11" grpId="0"/>
      <p:bldP spid="6" grpId="0" animBg="1"/>
      <p:bldP spid="15"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B818F-EAA1-316A-C564-BE3DFD48B17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6965652E-6CF6-9EB1-FB55-9BA52C484FC3}"/>
              </a:ext>
            </a:extLst>
          </p:cNvPr>
          <p:cNvSpPr txBox="1"/>
          <p:nvPr/>
        </p:nvSpPr>
        <p:spPr>
          <a:xfrm>
            <a:off x="5587409" y="3479800"/>
            <a:ext cx="1967345" cy="369332"/>
          </a:xfrm>
          <a:prstGeom prst="rect">
            <a:avLst/>
          </a:prstGeom>
          <a:noFill/>
        </p:spPr>
        <p:txBody>
          <a:bodyPr wrap="square" rtlCol="0">
            <a:spAutoFit/>
          </a:bodyPr>
          <a:lstStyle/>
          <a:p>
            <a:pPr algn="r"/>
            <a:r>
              <a:rPr lang="fr-BE" dirty="0"/>
              <a:t>Réduire l’échec</a:t>
            </a:r>
          </a:p>
        </p:txBody>
      </p:sp>
      <p:sp>
        <p:nvSpPr>
          <p:cNvPr id="4" name="ZoneTexte 3">
            <a:extLst>
              <a:ext uri="{FF2B5EF4-FFF2-40B4-BE49-F238E27FC236}">
                <a16:creationId xmlns:a16="http://schemas.microsoft.com/office/drawing/2014/main" id="{12AC7B37-F2CC-47D6-EB47-6ECB3EF95033}"/>
              </a:ext>
            </a:extLst>
          </p:cNvPr>
          <p:cNvSpPr txBox="1"/>
          <p:nvPr/>
        </p:nvSpPr>
        <p:spPr>
          <a:xfrm>
            <a:off x="7474527" y="1048511"/>
            <a:ext cx="1967345" cy="923330"/>
          </a:xfrm>
          <a:prstGeom prst="rect">
            <a:avLst/>
          </a:prstGeom>
          <a:noFill/>
        </p:spPr>
        <p:txBody>
          <a:bodyPr wrap="square" rtlCol="0">
            <a:spAutoFit/>
          </a:bodyPr>
          <a:lstStyle/>
          <a:p>
            <a:pPr algn="ctr"/>
            <a:r>
              <a:rPr lang="fr-BE" dirty="0"/>
              <a:t>Projet professionnel réaliste</a:t>
            </a:r>
          </a:p>
        </p:txBody>
      </p:sp>
      <p:sp>
        <p:nvSpPr>
          <p:cNvPr id="6" name="ZoneTexte 5">
            <a:extLst>
              <a:ext uri="{FF2B5EF4-FFF2-40B4-BE49-F238E27FC236}">
                <a16:creationId xmlns:a16="http://schemas.microsoft.com/office/drawing/2014/main" id="{160CAA7A-431E-84E4-A4FB-1FDCE90C160C}"/>
              </a:ext>
            </a:extLst>
          </p:cNvPr>
          <p:cNvSpPr txBox="1"/>
          <p:nvPr/>
        </p:nvSpPr>
        <p:spPr>
          <a:xfrm>
            <a:off x="9092609" y="3479800"/>
            <a:ext cx="1967345" cy="646331"/>
          </a:xfrm>
          <a:prstGeom prst="rect">
            <a:avLst/>
          </a:prstGeom>
          <a:noFill/>
        </p:spPr>
        <p:txBody>
          <a:bodyPr wrap="square" rtlCol="0">
            <a:spAutoFit/>
          </a:bodyPr>
          <a:lstStyle/>
          <a:p>
            <a:pPr algn="r"/>
            <a:r>
              <a:rPr lang="fr-BE" dirty="0"/>
              <a:t>Compétence professionnelle</a:t>
            </a:r>
          </a:p>
        </p:txBody>
      </p:sp>
      <p:cxnSp>
        <p:nvCxnSpPr>
          <p:cNvPr id="9" name="Connecteur : en angle 8">
            <a:extLst>
              <a:ext uri="{FF2B5EF4-FFF2-40B4-BE49-F238E27FC236}">
                <a16:creationId xmlns:a16="http://schemas.microsoft.com/office/drawing/2014/main" id="{2B0FA6E2-BA9E-E523-ACF1-A9A190E0687E}"/>
              </a:ext>
            </a:extLst>
          </p:cNvPr>
          <p:cNvCxnSpPr/>
          <p:nvPr/>
        </p:nvCxnSpPr>
        <p:spPr>
          <a:xfrm rot="16200000" flipV="1">
            <a:off x="9280176" y="2048102"/>
            <a:ext cx="1325541" cy="1173019"/>
          </a:xfrm>
          <a:prstGeom prst="bentConnector3">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Connecteur : en angle 9">
            <a:extLst>
              <a:ext uri="{FF2B5EF4-FFF2-40B4-BE49-F238E27FC236}">
                <a16:creationId xmlns:a16="http://schemas.microsoft.com/office/drawing/2014/main" id="{40DC761E-ECDD-66A9-A7F9-85CC0930C76C}"/>
              </a:ext>
            </a:extLst>
          </p:cNvPr>
          <p:cNvCxnSpPr>
            <a:cxnSpLocks/>
          </p:cNvCxnSpPr>
          <p:nvPr/>
        </p:nvCxnSpPr>
        <p:spPr>
          <a:xfrm rot="10800000">
            <a:off x="7515655" y="4021977"/>
            <a:ext cx="2053219" cy="325918"/>
          </a:xfrm>
          <a:prstGeom prst="bentConnector3">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33FFA947-A316-9537-3C75-18A757613C0A}"/>
              </a:ext>
            </a:extLst>
          </p:cNvPr>
          <p:cNvSpPr/>
          <p:nvPr/>
        </p:nvSpPr>
        <p:spPr>
          <a:xfrm>
            <a:off x="9653395" y="4201785"/>
            <a:ext cx="1449952" cy="14491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La démarche réflexive</a:t>
            </a:r>
          </a:p>
        </p:txBody>
      </p:sp>
      <p:sp>
        <p:nvSpPr>
          <p:cNvPr id="14" name="Ellipse 13">
            <a:extLst>
              <a:ext uri="{FF2B5EF4-FFF2-40B4-BE49-F238E27FC236}">
                <a16:creationId xmlns:a16="http://schemas.microsoft.com/office/drawing/2014/main" id="{571AF53E-629A-65AC-18B3-3135CE0E006B}"/>
              </a:ext>
            </a:extLst>
          </p:cNvPr>
          <p:cNvSpPr/>
          <p:nvPr/>
        </p:nvSpPr>
        <p:spPr>
          <a:xfrm>
            <a:off x="6024575" y="3855936"/>
            <a:ext cx="1449952" cy="1449154"/>
          </a:xfrm>
          <a:prstGeom prst="ellipse">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d’étudiant </a:t>
            </a:r>
            <a:r>
              <a:rPr lang="fr-BE" sz="1200" dirty="0"/>
              <a:t>(Coulon, 1992)</a:t>
            </a:r>
            <a:endParaRPr lang="fr-BE" sz="1600" dirty="0"/>
          </a:p>
        </p:txBody>
      </p:sp>
      <p:sp>
        <p:nvSpPr>
          <p:cNvPr id="18" name="Ellipse 17">
            <a:extLst>
              <a:ext uri="{FF2B5EF4-FFF2-40B4-BE49-F238E27FC236}">
                <a16:creationId xmlns:a16="http://schemas.microsoft.com/office/drawing/2014/main" id="{11F64A02-E219-11F1-88E8-9EB0263E20B3}"/>
              </a:ext>
            </a:extLst>
          </p:cNvPr>
          <p:cNvSpPr/>
          <p:nvPr/>
        </p:nvSpPr>
        <p:spPr>
          <a:xfrm>
            <a:off x="8928419" y="102170"/>
            <a:ext cx="1449952" cy="1449154"/>
          </a:xfrm>
          <a:prstGeom prst="ellipse">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a:t>
            </a:r>
          </a:p>
          <a:p>
            <a:pPr algn="ctr"/>
            <a:r>
              <a:rPr lang="fr-BE" sz="1600" dirty="0"/>
              <a:t>de </a:t>
            </a:r>
            <a:r>
              <a:rPr lang="fr-FR" sz="1600" dirty="0">
                <a:solidFill>
                  <a:schemeClr val="bg1"/>
                </a:solidFill>
              </a:rPr>
              <a:t>Ψ </a:t>
            </a:r>
          </a:p>
          <a:p>
            <a:pPr algn="ctr"/>
            <a:r>
              <a:rPr lang="fr-FR" sz="1200" dirty="0">
                <a:solidFill>
                  <a:schemeClr val="bg1"/>
                </a:solidFill>
              </a:rPr>
              <a:t>(ou les métiers)</a:t>
            </a:r>
          </a:p>
        </p:txBody>
      </p:sp>
      <p:sp>
        <p:nvSpPr>
          <p:cNvPr id="21" name="Ellipse 20">
            <a:extLst>
              <a:ext uri="{FF2B5EF4-FFF2-40B4-BE49-F238E27FC236}">
                <a16:creationId xmlns:a16="http://schemas.microsoft.com/office/drawing/2014/main" id="{9A07B399-7324-CF6D-B740-6E1C261CDD53}"/>
              </a:ext>
            </a:extLst>
          </p:cNvPr>
          <p:cNvSpPr/>
          <p:nvPr/>
        </p:nvSpPr>
        <p:spPr>
          <a:xfrm>
            <a:off x="756455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a:extLst>
              <a:ext uri="{FF2B5EF4-FFF2-40B4-BE49-F238E27FC236}">
                <a16:creationId xmlns:a16="http://schemas.microsoft.com/office/drawing/2014/main" id="{C69A3AFF-C27D-9E2B-2AF0-C7DE8BFF2814}"/>
              </a:ext>
            </a:extLst>
          </p:cNvPr>
          <p:cNvSpPr/>
          <p:nvPr/>
        </p:nvSpPr>
        <p:spPr>
          <a:xfrm>
            <a:off x="831269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a:extLst>
              <a:ext uri="{FF2B5EF4-FFF2-40B4-BE49-F238E27FC236}">
                <a16:creationId xmlns:a16="http://schemas.microsoft.com/office/drawing/2014/main" id="{E5BDA486-CF27-D8FF-3279-DC622C411B34}"/>
              </a:ext>
            </a:extLst>
          </p:cNvPr>
          <p:cNvSpPr/>
          <p:nvPr/>
        </p:nvSpPr>
        <p:spPr>
          <a:xfrm>
            <a:off x="7938626" y="2126796"/>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Rectangle 1">
            <a:extLst>
              <a:ext uri="{FF2B5EF4-FFF2-40B4-BE49-F238E27FC236}">
                <a16:creationId xmlns:a16="http://schemas.microsoft.com/office/drawing/2014/main" id="{B83EFD00-FBB8-1E3C-B468-678B27786555}"/>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5" name="Connecteur droit 4">
            <a:extLst>
              <a:ext uri="{FF2B5EF4-FFF2-40B4-BE49-F238E27FC236}">
                <a16:creationId xmlns:a16="http://schemas.microsoft.com/office/drawing/2014/main" id="{50D5B857-64A0-0C84-ED73-C7FD3BE07732}"/>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ADF257C4-F59F-35C6-9EE6-4570593A2049}"/>
              </a:ext>
            </a:extLst>
          </p:cNvPr>
          <p:cNvSpPr txBox="1"/>
          <p:nvPr/>
        </p:nvSpPr>
        <p:spPr>
          <a:xfrm>
            <a:off x="971675" y="2071724"/>
            <a:ext cx="3504949" cy="3354765"/>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La démarche réflexive</a:t>
            </a:r>
          </a:p>
          <a:p>
            <a:r>
              <a:rPr lang="fr-BE" dirty="0"/>
              <a:t>DPATR</a:t>
            </a:r>
          </a:p>
          <a:p>
            <a:endParaRPr lang="fr-BE" dirty="0"/>
          </a:p>
          <a:p>
            <a:endParaRPr lang="fr-BE" dirty="0"/>
          </a:p>
          <a:p>
            <a:r>
              <a:rPr lang="fr-BE" sz="2000" dirty="0"/>
              <a:t>(Charlier et al., 2013, 2020)</a:t>
            </a:r>
          </a:p>
          <a:p>
            <a:endParaRPr lang="fr-BE" dirty="0"/>
          </a:p>
        </p:txBody>
      </p:sp>
      <p:pic>
        <p:nvPicPr>
          <p:cNvPr id="11" name="Image 10" descr="Une image contenant Graphique, Caractère coloré, graphisme, capture d’écran&#10;&#10;Description générée automatiquement">
            <a:extLst>
              <a:ext uri="{FF2B5EF4-FFF2-40B4-BE49-F238E27FC236}">
                <a16:creationId xmlns:a16="http://schemas.microsoft.com/office/drawing/2014/main" id="{3415CE94-0CB4-ED6A-949C-28043BA11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Tree>
    <p:extLst>
      <p:ext uri="{BB962C8B-B14F-4D97-AF65-F5344CB8AC3E}">
        <p14:creationId xmlns:p14="http://schemas.microsoft.com/office/powerpoint/2010/main" val="117024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02648-2425-E565-AD92-F86676285D9A}"/>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EA6D52A-E835-1EE0-4A38-31B29F640731}"/>
              </a:ext>
            </a:extLst>
          </p:cNvPr>
          <p:cNvSpPr txBox="1"/>
          <p:nvPr/>
        </p:nvSpPr>
        <p:spPr>
          <a:xfrm>
            <a:off x="5587409" y="3479800"/>
            <a:ext cx="1967345" cy="369332"/>
          </a:xfrm>
          <a:prstGeom prst="rect">
            <a:avLst/>
          </a:prstGeom>
          <a:noFill/>
        </p:spPr>
        <p:txBody>
          <a:bodyPr wrap="square" rtlCol="0">
            <a:spAutoFit/>
          </a:bodyPr>
          <a:lstStyle/>
          <a:p>
            <a:pPr algn="r"/>
            <a:r>
              <a:rPr lang="fr-BE" dirty="0"/>
              <a:t>Réduire l’échec</a:t>
            </a:r>
          </a:p>
        </p:txBody>
      </p:sp>
      <p:sp>
        <p:nvSpPr>
          <p:cNvPr id="4" name="ZoneTexte 3">
            <a:extLst>
              <a:ext uri="{FF2B5EF4-FFF2-40B4-BE49-F238E27FC236}">
                <a16:creationId xmlns:a16="http://schemas.microsoft.com/office/drawing/2014/main" id="{8FD71FA4-AF72-1C40-7CF9-18CA912DE0C6}"/>
              </a:ext>
            </a:extLst>
          </p:cNvPr>
          <p:cNvSpPr txBox="1"/>
          <p:nvPr/>
        </p:nvSpPr>
        <p:spPr>
          <a:xfrm>
            <a:off x="7474527" y="1048511"/>
            <a:ext cx="1967345" cy="923330"/>
          </a:xfrm>
          <a:prstGeom prst="rect">
            <a:avLst/>
          </a:prstGeom>
          <a:noFill/>
        </p:spPr>
        <p:txBody>
          <a:bodyPr wrap="square" rtlCol="0">
            <a:spAutoFit/>
          </a:bodyPr>
          <a:lstStyle/>
          <a:p>
            <a:pPr algn="ctr"/>
            <a:r>
              <a:rPr lang="fr-BE" dirty="0"/>
              <a:t>Projet professionnel réaliste</a:t>
            </a:r>
          </a:p>
        </p:txBody>
      </p:sp>
      <p:sp>
        <p:nvSpPr>
          <p:cNvPr id="6" name="ZoneTexte 5">
            <a:extLst>
              <a:ext uri="{FF2B5EF4-FFF2-40B4-BE49-F238E27FC236}">
                <a16:creationId xmlns:a16="http://schemas.microsoft.com/office/drawing/2014/main" id="{A38B3EEA-9E69-48DD-169E-A8CB10DE8E6A}"/>
              </a:ext>
            </a:extLst>
          </p:cNvPr>
          <p:cNvSpPr txBox="1"/>
          <p:nvPr/>
        </p:nvSpPr>
        <p:spPr>
          <a:xfrm>
            <a:off x="9092609" y="3479800"/>
            <a:ext cx="1967345" cy="646331"/>
          </a:xfrm>
          <a:prstGeom prst="rect">
            <a:avLst/>
          </a:prstGeom>
          <a:noFill/>
        </p:spPr>
        <p:txBody>
          <a:bodyPr wrap="square" rtlCol="0">
            <a:spAutoFit/>
          </a:bodyPr>
          <a:lstStyle/>
          <a:p>
            <a:pPr algn="r"/>
            <a:r>
              <a:rPr lang="fr-BE" dirty="0"/>
              <a:t>Compétence professionnelle</a:t>
            </a:r>
          </a:p>
        </p:txBody>
      </p:sp>
      <p:cxnSp>
        <p:nvCxnSpPr>
          <p:cNvPr id="9" name="Connecteur : en angle 8">
            <a:extLst>
              <a:ext uri="{FF2B5EF4-FFF2-40B4-BE49-F238E27FC236}">
                <a16:creationId xmlns:a16="http://schemas.microsoft.com/office/drawing/2014/main" id="{212350F1-9CDA-1C09-3DA0-58ADF4B520AC}"/>
              </a:ext>
            </a:extLst>
          </p:cNvPr>
          <p:cNvCxnSpPr/>
          <p:nvPr/>
        </p:nvCxnSpPr>
        <p:spPr>
          <a:xfrm rot="16200000" flipV="1">
            <a:off x="9280176" y="2048102"/>
            <a:ext cx="1325541" cy="1173019"/>
          </a:xfrm>
          <a:prstGeom prst="bentConnector3">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 en angle 9">
            <a:extLst>
              <a:ext uri="{FF2B5EF4-FFF2-40B4-BE49-F238E27FC236}">
                <a16:creationId xmlns:a16="http://schemas.microsoft.com/office/drawing/2014/main" id="{0D73FF2E-D1DE-040A-A5FE-A8540D480B78}"/>
              </a:ext>
            </a:extLst>
          </p:cNvPr>
          <p:cNvCxnSpPr>
            <a:cxnSpLocks/>
          </p:cNvCxnSpPr>
          <p:nvPr/>
        </p:nvCxnSpPr>
        <p:spPr>
          <a:xfrm rot="10800000">
            <a:off x="7515655" y="4021977"/>
            <a:ext cx="2053219" cy="325918"/>
          </a:xfrm>
          <a:prstGeom prst="bentConnector3">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448C71AC-A897-411B-0E7F-9C82DA35B6CC}"/>
              </a:ext>
            </a:extLst>
          </p:cNvPr>
          <p:cNvSpPr/>
          <p:nvPr/>
        </p:nvSpPr>
        <p:spPr>
          <a:xfrm>
            <a:off x="9653395" y="4201785"/>
            <a:ext cx="1449952" cy="14491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La démarche réflexive</a:t>
            </a:r>
          </a:p>
        </p:txBody>
      </p:sp>
      <p:sp>
        <p:nvSpPr>
          <p:cNvPr id="14" name="Ellipse 13">
            <a:extLst>
              <a:ext uri="{FF2B5EF4-FFF2-40B4-BE49-F238E27FC236}">
                <a16:creationId xmlns:a16="http://schemas.microsoft.com/office/drawing/2014/main" id="{009731B6-B789-25F8-87B2-FF456CCBAAAD}"/>
              </a:ext>
            </a:extLst>
          </p:cNvPr>
          <p:cNvSpPr/>
          <p:nvPr/>
        </p:nvSpPr>
        <p:spPr>
          <a:xfrm>
            <a:off x="6024575" y="3855936"/>
            <a:ext cx="1449952" cy="1449154"/>
          </a:xfrm>
          <a:prstGeom prst="ellipse">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d’étudiant </a:t>
            </a:r>
            <a:r>
              <a:rPr lang="fr-BE" sz="1200" dirty="0"/>
              <a:t>(Coulon, 1992)</a:t>
            </a:r>
            <a:endParaRPr lang="fr-BE" sz="1600" dirty="0"/>
          </a:p>
        </p:txBody>
      </p:sp>
      <p:sp>
        <p:nvSpPr>
          <p:cNvPr id="18" name="Ellipse 17">
            <a:extLst>
              <a:ext uri="{FF2B5EF4-FFF2-40B4-BE49-F238E27FC236}">
                <a16:creationId xmlns:a16="http://schemas.microsoft.com/office/drawing/2014/main" id="{AD178724-958D-D5AC-56FC-DFE6699A71BE}"/>
              </a:ext>
            </a:extLst>
          </p:cNvPr>
          <p:cNvSpPr/>
          <p:nvPr/>
        </p:nvSpPr>
        <p:spPr>
          <a:xfrm>
            <a:off x="8928419" y="102170"/>
            <a:ext cx="1449952" cy="1449154"/>
          </a:xfrm>
          <a:prstGeom prst="ellipse">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a:t>
            </a:r>
          </a:p>
          <a:p>
            <a:pPr algn="ctr"/>
            <a:r>
              <a:rPr lang="fr-BE" sz="1600" dirty="0"/>
              <a:t>de </a:t>
            </a:r>
            <a:r>
              <a:rPr lang="fr-FR" sz="1600" dirty="0">
                <a:solidFill>
                  <a:schemeClr val="bg1"/>
                </a:solidFill>
              </a:rPr>
              <a:t>Ψ </a:t>
            </a:r>
          </a:p>
          <a:p>
            <a:pPr algn="ctr"/>
            <a:r>
              <a:rPr lang="fr-FR" sz="1200" dirty="0">
                <a:solidFill>
                  <a:schemeClr val="bg1"/>
                </a:solidFill>
              </a:rPr>
              <a:t>(ou les métiers)</a:t>
            </a:r>
          </a:p>
        </p:txBody>
      </p:sp>
      <p:sp>
        <p:nvSpPr>
          <p:cNvPr id="21" name="Ellipse 20">
            <a:extLst>
              <a:ext uri="{FF2B5EF4-FFF2-40B4-BE49-F238E27FC236}">
                <a16:creationId xmlns:a16="http://schemas.microsoft.com/office/drawing/2014/main" id="{285F6821-9E57-1AF5-877B-13320034548E}"/>
              </a:ext>
            </a:extLst>
          </p:cNvPr>
          <p:cNvSpPr/>
          <p:nvPr/>
        </p:nvSpPr>
        <p:spPr>
          <a:xfrm>
            <a:off x="756455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a:extLst>
              <a:ext uri="{FF2B5EF4-FFF2-40B4-BE49-F238E27FC236}">
                <a16:creationId xmlns:a16="http://schemas.microsoft.com/office/drawing/2014/main" id="{CF5F31B3-F940-8967-51E9-979AF8E4E3D9}"/>
              </a:ext>
            </a:extLst>
          </p:cNvPr>
          <p:cNvSpPr/>
          <p:nvPr/>
        </p:nvSpPr>
        <p:spPr>
          <a:xfrm>
            <a:off x="831269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a:extLst>
              <a:ext uri="{FF2B5EF4-FFF2-40B4-BE49-F238E27FC236}">
                <a16:creationId xmlns:a16="http://schemas.microsoft.com/office/drawing/2014/main" id="{029C2613-89A7-A517-494C-3AD479E67968}"/>
              </a:ext>
            </a:extLst>
          </p:cNvPr>
          <p:cNvSpPr/>
          <p:nvPr/>
        </p:nvSpPr>
        <p:spPr>
          <a:xfrm>
            <a:off x="7938626" y="2126796"/>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Rectangle 39">
            <a:extLst>
              <a:ext uri="{FF2B5EF4-FFF2-40B4-BE49-F238E27FC236}">
                <a16:creationId xmlns:a16="http://schemas.microsoft.com/office/drawing/2014/main" id="{7C679AC1-4E71-E763-6AC6-F10906A0DDD7}"/>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41" name="Connecteur droit 40">
            <a:extLst>
              <a:ext uri="{FF2B5EF4-FFF2-40B4-BE49-F238E27FC236}">
                <a16:creationId xmlns:a16="http://schemas.microsoft.com/office/drawing/2014/main" id="{DC0278B9-AF6A-6418-7DF7-8534010D0EC5}"/>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8476DF23-FCF7-FED3-E8AF-9BCDB2AFA836}"/>
              </a:ext>
            </a:extLst>
          </p:cNvPr>
          <p:cNvSpPr txBox="1"/>
          <p:nvPr/>
        </p:nvSpPr>
        <p:spPr>
          <a:xfrm>
            <a:off x="971675" y="2297817"/>
            <a:ext cx="3504949" cy="1569660"/>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Un second temps : les intervenants professionnels</a:t>
            </a:r>
          </a:p>
        </p:txBody>
      </p:sp>
      <p:pic>
        <p:nvPicPr>
          <p:cNvPr id="2" name="Image 1" descr="Une image contenant Graphique, Caractère coloré, graphisme, capture d’écran&#10;&#10;Description générée automatiquement">
            <a:extLst>
              <a:ext uri="{FF2B5EF4-FFF2-40B4-BE49-F238E27FC236}">
                <a16:creationId xmlns:a16="http://schemas.microsoft.com/office/drawing/2014/main" id="{E9657557-D298-8463-5D31-333E3F691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Tree>
    <p:extLst>
      <p:ext uri="{BB962C8B-B14F-4D97-AF65-F5344CB8AC3E}">
        <p14:creationId xmlns:p14="http://schemas.microsoft.com/office/powerpoint/2010/main" val="61332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29838-7E11-39D9-B5BD-59A41581B02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CFFFEFA-BF9C-6F7A-B2EF-0CB7D9024AAD}"/>
              </a:ext>
            </a:extLst>
          </p:cNvPr>
          <p:cNvSpPr txBox="1"/>
          <p:nvPr/>
        </p:nvSpPr>
        <p:spPr>
          <a:xfrm>
            <a:off x="5587409" y="3479800"/>
            <a:ext cx="1967345" cy="369332"/>
          </a:xfrm>
          <a:prstGeom prst="rect">
            <a:avLst/>
          </a:prstGeom>
          <a:noFill/>
        </p:spPr>
        <p:txBody>
          <a:bodyPr wrap="square" rtlCol="0">
            <a:spAutoFit/>
          </a:bodyPr>
          <a:lstStyle/>
          <a:p>
            <a:pPr algn="r"/>
            <a:r>
              <a:rPr lang="fr-BE" dirty="0"/>
              <a:t>Réduire l’échec</a:t>
            </a:r>
          </a:p>
        </p:txBody>
      </p:sp>
      <p:sp>
        <p:nvSpPr>
          <p:cNvPr id="4" name="ZoneTexte 3">
            <a:extLst>
              <a:ext uri="{FF2B5EF4-FFF2-40B4-BE49-F238E27FC236}">
                <a16:creationId xmlns:a16="http://schemas.microsoft.com/office/drawing/2014/main" id="{EF0F3A0C-1146-1D8C-E037-2CAFD6AA813E}"/>
              </a:ext>
            </a:extLst>
          </p:cNvPr>
          <p:cNvSpPr txBox="1"/>
          <p:nvPr/>
        </p:nvSpPr>
        <p:spPr>
          <a:xfrm>
            <a:off x="7474527" y="1048511"/>
            <a:ext cx="1967345" cy="923330"/>
          </a:xfrm>
          <a:prstGeom prst="rect">
            <a:avLst/>
          </a:prstGeom>
          <a:noFill/>
        </p:spPr>
        <p:txBody>
          <a:bodyPr wrap="square" rtlCol="0">
            <a:spAutoFit/>
          </a:bodyPr>
          <a:lstStyle/>
          <a:p>
            <a:pPr algn="ctr"/>
            <a:r>
              <a:rPr lang="fr-BE" dirty="0"/>
              <a:t>Projet professionnel réaliste</a:t>
            </a:r>
          </a:p>
        </p:txBody>
      </p:sp>
      <p:sp>
        <p:nvSpPr>
          <p:cNvPr id="6" name="ZoneTexte 5">
            <a:extLst>
              <a:ext uri="{FF2B5EF4-FFF2-40B4-BE49-F238E27FC236}">
                <a16:creationId xmlns:a16="http://schemas.microsoft.com/office/drawing/2014/main" id="{91ADA554-24CA-B283-833E-F3D51B5225F6}"/>
              </a:ext>
            </a:extLst>
          </p:cNvPr>
          <p:cNvSpPr txBox="1"/>
          <p:nvPr/>
        </p:nvSpPr>
        <p:spPr>
          <a:xfrm>
            <a:off x="9092609" y="3479800"/>
            <a:ext cx="1967345" cy="646331"/>
          </a:xfrm>
          <a:prstGeom prst="rect">
            <a:avLst/>
          </a:prstGeom>
          <a:noFill/>
        </p:spPr>
        <p:txBody>
          <a:bodyPr wrap="square" rtlCol="0">
            <a:spAutoFit/>
          </a:bodyPr>
          <a:lstStyle/>
          <a:p>
            <a:pPr algn="r"/>
            <a:r>
              <a:rPr lang="fr-BE" dirty="0"/>
              <a:t>Compétence professionnelle</a:t>
            </a:r>
          </a:p>
        </p:txBody>
      </p:sp>
      <p:cxnSp>
        <p:nvCxnSpPr>
          <p:cNvPr id="10" name="Connecteur : en angle 9">
            <a:extLst>
              <a:ext uri="{FF2B5EF4-FFF2-40B4-BE49-F238E27FC236}">
                <a16:creationId xmlns:a16="http://schemas.microsoft.com/office/drawing/2014/main" id="{F0DE4A72-A934-FD48-AA7B-65ADC3D3D500}"/>
              </a:ext>
            </a:extLst>
          </p:cNvPr>
          <p:cNvCxnSpPr>
            <a:cxnSpLocks/>
          </p:cNvCxnSpPr>
          <p:nvPr/>
        </p:nvCxnSpPr>
        <p:spPr>
          <a:xfrm rot="10800000">
            <a:off x="7515655" y="4021977"/>
            <a:ext cx="2053219" cy="325918"/>
          </a:xfrm>
          <a:prstGeom prst="bentConnector3">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12" name="Ellipse 11">
            <a:extLst>
              <a:ext uri="{FF2B5EF4-FFF2-40B4-BE49-F238E27FC236}">
                <a16:creationId xmlns:a16="http://schemas.microsoft.com/office/drawing/2014/main" id="{4314D0FB-109E-8EC2-22AB-7C2E08FECE2A}"/>
              </a:ext>
            </a:extLst>
          </p:cNvPr>
          <p:cNvSpPr/>
          <p:nvPr/>
        </p:nvSpPr>
        <p:spPr>
          <a:xfrm>
            <a:off x="9653395" y="4201785"/>
            <a:ext cx="1449952" cy="14491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La démarche réflexive</a:t>
            </a:r>
          </a:p>
        </p:txBody>
      </p:sp>
      <p:sp>
        <p:nvSpPr>
          <p:cNvPr id="14" name="Ellipse 13">
            <a:extLst>
              <a:ext uri="{FF2B5EF4-FFF2-40B4-BE49-F238E27FC236}">
                <a16:creationId xmlns:a16="http://schemas.microsoft.com/office/drawing/2014/main" id="{D569FD3C-580D-81BB-5131-10ADD1965D5D}"/>
              </a:ext>
            </a:extLst>
          </p:cNvPr>
          <p:cNvSpPr/>
          <p:nvPr/>
        </p:nvSpPr>
        <p:spPr>
          <a:xfrm>
            <a:off x="6024575" y="3855936"/>
            <a:ext cx="1449952" cy="1449154"/>
          </a:xfrm>
          <a:prstGeom prst="ellipse">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d’étudiant </a:t>
            </a:r>
            <a:r>
              <a:rPr lang="fr-BE" sz="1200" dirty="0"/>
              <a:t>(Coulon, 1992)</a:t>
            </a:r>
            <a:endParaRPr lang="fr-BE" sz="1600" dirty="0"/>
          </a:p>
        </p:txBody>
      </p:sp>
      <p:sp>
        <p:nvSpPr>
          <p:cNvPr id="18" name="Ellipse 17">
            <a:extLst>
              <a:ext uri="{FF2B5EF4-FFF2-40B4-BE49-F238E27FC236}">
                <a16:creationId xmlns:a16="http://schemas.microsoft.com/office/drawing/2014/main" id="{3166B84D-B745-BC25-CBC6-62E26F316482}"/>
              </a:ext>
            </a:extLst>
          </p:cNvPr>
          <p:cNvSpPr/>
          <p:nvPr/>
        </p:nvSpPr>
        <p:spPr>
          <a:xfrm>
            <a:off x="8928419" y="102170"/>
            <a:ext cx="1449952" cy="1449154"/>
          </a:xfrm>
          <a:prstGeom prst="ellipse">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a:t>
            </a:r>
          </a:p>
          <a:p>
            <a:pPr algn="ctr"/>
            <a:r>
              <a:rPr lang="fr-BE" sz="1600" dirty="0"/>
              <a:t>de </a:t>
            </a:r>
            <a:r>
              <a:rPr lang="fr-FR" sz="1600" dirty="0">
                <a:solidFill>
                  <a:schemeClr val="bg1"/>
                </a:solidFill>
              </a:rPr>
              <a:t>Ψ </a:t>
            </a:r>
          </a:p>
          <a:p>
            <a:pPr algn="ctr"/>
            <a:r>
              <a:rPr lang="fr-FR" sz="1200" dirty="0">
                <a:solidFill>
                  <a:schemeClr val="bg1"/>
                </a:solidFill>
              </a:rPr>
              <a:t>(ou les métiers)</a:t>
            </a:r>
          </a:p>
        </p:txBody>
      </p:sp>
      <p:sp>
        <p:nvSpPr>
          <p:cNvPr id="21" name="Ellipse 20">
            <a:extLst>
              <a:ext uri="{FF2B5EF4-FFF2-40B4-BE49-F238E27FC236}">
                <a16:creationId xmlns:a16="http://schemas.microsoft.com/office/drawing/2014/main" id="{98E16FAD-095E-C8FC-3E1D-7D812E7FC749}"/>
              </a:ext>
            </a:extLst>
          </p:cNvPr>
          <p:cNvSpPr/>
          <p:nvPr/>
        </p:nvSpPr>
        <p:spPr>
          <a:xfrm>
            <a:off x="756455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a:extLst>
              <a:ext uri="{FF2B5EF4-FFF2-40B4-BE49-F238E27FC236}">
                <a16:creationId xmlns:a16="http://schemas.microsoft.com/office/drawing/2014/main" id="{908BB9FD-98EB-2B06-76E8-2FE0458BB45D}"/>
              </a:ext>
            </a:extLst>
          </p:cNvPr>
          <p:cNvSpPr/>
          <p:nvPr/>
        </p:nvSpPr>
        <p:spPr>
          <a:xfrm>
            <a:off x="831269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a:extLst>
              <a:ext uri="{FF2B5EF4-FFF2-40B4-BE49-F238E27FC236}">
                <a16:creationId xmlns:a16="http://schemas.microsoft.com/office/drawing/2014/main" id="{938DFD2C-2B32-D5BF-5BE9-41DCCFC5B621}"/>
              </a:ext>
            </a:extLst>
          </p:cNvPr>
          <p:cNvSpPr/>
          <p:nvPr/>
        </p:nvSpPr>
        <p:spPr>
          <a:xfrm>
            <a:off x="7938626" y="2126796"/>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Graphique 6" descr="Classe contour">
            <a:extLst>
              <a:ext uri="{FF2B5EF4-FFF2-40B4-BE49-F238E27FC236}">
                <a16:creationId xmlns:a16="http://schemas.microsoft.com/office/drawing/2014/main" id="{4ED96EC9-74C4-2AC8-920C-19C21D50A9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3759" y="5472339"/>
            <a:ext cx="954188" cy="954188"/>
          </a:xfrm>
          <a:prstGeom prst="rect">
            <a:avLst/>
          </a:prstGeom>
        </p:spPr>
      </p:pic>
      <p:sp>
        <p:nvSpPr>
          <p:cNvPr id="40" name="Rectangle 39">
            <a:extLst>
              <a:ext uri="{FF2B5EF4-FFF2-40B4-BE49-F238E27FC236}">
                <a16:creationId xmlns:a16="http://schemas.microsoft.com/office/drawing/2014/main" id="{FA6FCD36-5E20-5263-C635-0F0AEE397DAA}"/>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41" name="Connecteur droit 40">
            <a:extLst>
              <a:ext uri="{FF2B5EF4-FFF2-40B4-BE49-F238E27FC236}">
                <a16:creationId xmlns:a16="http://schemas.microsoft.com/office/drawing/2014/main" id="{93AA1898-99E0-0417-6127-2BB22E2C824A}"/>
              </a:ext>
            </a:extLst>
          </p:cNvPr>
          <p:cNvCxnSpPr/>
          <p:nvPr/>
        </p:nvCxnSpPr>
        <p:spPr>
          <a:xfrm>
            <a:off x="1798461" y="4075922"/>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0FB9A22C-91FD-CDB7-8687-7DF1BD712598}"/>
              </a:ext>
            </a:extLst>
          </p:cNvPr>
          <p:cNvSpPr txBox="1"/>
          <p:nvPr/>
        </p:nvSpPr>
        <p:spPr>
          <a:xfrm>
            <a:off x="971675" y="2094806"/>
            <a:ext cx="3504949" cy="1569660"/>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endParaRPr lang="fr-BE" dirty="0"/>
          </a:p>
          <a:p>
            <a:r>
              <a:rPr lang="fr-BE" dirty="0"/>
              <a:t>Interventions de pédagogues de l’ES</a:t>
            </a:r>
          </a:p>
        </p:txBody>
      </p:sp>
      <p:pic>
        <p:nvPicPr>
          <p:cNvPr id="2" name="Image 1" descr="Une image contenant Graphique, Caractère coloré, graphisme, capture d’écran&#10;&#10;Description générée automatiquement">
            <a:extLst>
              <a:ext uri="{FF2B5EF4-FFF2-40B4-BE49-F238E27FC236}">
                <a16:creationId xmlns:a16="http://schemas.microsoft.com/office/drawing/2014/main" id="{06142FF9-2EE8-51D7-0624-9744CCEDD5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Tree>
    <p:extLst>
      <p:ext uri="{BB962C8B-B14F-4D97-AF65-F5344CB8AC3E}">
        <p14:creationId xmlns:p14="http://schemas.microsoft.com/office/powerpoint/2010/main" val="1678475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FA003-1B22-D17D-E198-2AE6A3267C22}"/>
            </a:ext>
          </a:extLst>
        </p:cNvPr>
        <p:cNvGrpSpPr/>
        <p:nvPr/>
      </p:nvGrpSpPr>
      <p:grpSpPr>
        <a:xfrm>
          <a:off x="0" y="0"/>
          <a:ext cx="0" cy="0"/>
          <a:chOff x="0" y="0"/>
          <a:chExt cx="0" cy="0"/>
        </a:xfrm>
      </p:grpSpPr>
      <p:sp>
        <p:nvSpPr>
          <p:cNvPr id="51" name="Ellipse 50">
            <a:extLst>
              <a:ext uri="{FF2B5EF4-FFF2-40B4-BE49-F238E27FC236}">
                <a16:creationId xmlns:a16="http://schemas.microsoft.com/office/drawing/2014/main" id="{168E7EC0-4FE2-BBF6-CAE2-2B510F7A7958}"/>
              </a:ext>
            </a:extLst>
          </p:cNvPr>
          <p:cNvSpPr/>
          <p:nvPr/>
        </p:nvSpPr>
        <p:spPr>
          <a:xfrm>
            <a:off x="6893938" y="1796210"/>
            <a:ext cx="2784764" cy="2815937"/>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 coins arrondis 52">
            <a:extLst>
              <a:ext uri="{FF2B5EF4-FFF2-40B4-BE49-F238E27FC236}">
                <a16:creationId xmlns:a16="http://schemas.microsoft.com/office/drawing/2014/main" id="{B367573C-2546-C728-3DC9-F82B66C2C3D8}"/>
              </a:ext>
            </a:extLst>
          </p:cNvPr>
          <p:cNvSpPr/>
          <p:nvPr/>
        </p:nvSpPr>
        <p:spPr>
          <a:xfrm>
            <a:off x="9511297" y="2549705"/>
            <a:ext cx="1644773" cy="914400"/>
          </a:xfrm>
          <a:prstGeom prst="roundRect">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P</a:t>
            </a:r>
          </a:p>
          <a:p>
            <a:pPr algn="ctr"/>
            <a:r>
              <a:rPr lang="fr-BE" dirty="0"/>
              <a:t>Problématiser</a:t>
            </a:r>
          </a:p>
        </p:txBody>
      </p:sp>
      <p:sp>
        <p:nvSpPr>
          <p:cNvPr id="54" name="Rectangle : coins arrondis 53">
            <a:extLst>
              <a:ext uri="{FF2B5EF4-FFF2-40B4-BE49-F238E27FC236}">
                <a16:creationId xmlns:a16="http://schemas.microsoft.com/office/drawing/2014/main" id="{005FAE99-48A9-6928-D3D4-234F8F255DEC}"/>
              </a:ext>
            </a:extLst>
          </p:cNvPr>
          <p:cNvSpPr/>
          <p:nvPr/>
        </p:nvSpPr>
        <p:spPr>
          <a:xfrm>
            <a:off x="7985226" y="1079362"/>
            <a:ext cx="998290" cy="914400"/>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D</a:t>
            </a:r>
          </a:p>
          <a:p>
            <a:pPr algn="ctr"/>
            <a:r>
              <a:rPr lang="fr-BE" dirty="0"/>
              <a:t>Décrire</a:t>
            </a:r>
          </a:p>
        </p:txBody>
      </p:sp>
      <p:sp>
        <p:nvSpPr>
          <p:cNvPr id="3" name="ZoneTexte 2">
            <a:extLst>
              <a:ext uri="{FF2B5EF4-FFF2-40B4-BE49-F238E27FC236}">
                <a16:creationId xmlns:a16="http://schemas.microsoft.com/office/drawing/2014/main" id="{4FDE4EAE-7FB3-F17A-7471-97BF0B6F71D7}"/>
              </a:ext>
            </a:extLst>
          </p:cNvPr>
          <p:cNvSpPr txBox="1"/>
          <p:nvPr/>
        </p:nvSpPr>
        <p:spPr>
          <a:xfrm>
            <a:off x="10393538" y="3629979"/>
            <a:ext cx="1644771" cy="830997"/>
          </a:xfrm>
          <a:prstGeom prst="rect">
            <a:avLst/>
          </a:prstGeom>
          <a:noFill/>
        </p:spPr>
        <p:txBody>
          <a:bodyPr wrap="square" rtlCol="0">
            <a:spAutoFit/>
          </a:bodyPr>
          <a:lstStyle/>
          <a:p>
            <a:pPr marL="285750" indent="-285750">
              <a:buFont typeface="Arial" panose="020B0604020202020204" pitchFamily="34" charset="0"/>
              <a:buChar char="•"/>
            </a:pPr>
            <a:r>
              <a:rPr lang="fr-BE" sz="1600" dirty="0"/>
              <a:t>Pourquoi?</a:t>
            </a:r>
          </a:p>
          <a:p>
            <a:pPr marL="285750" indent="-285750">
              <a:buFont typeface="Arial" panose="020B0604020202020204" pitchFamily="34" charset="0"/>
              <a:buChar char="•"/>
            </a:pPr>
            <a:r>
              <a:rPr lang="fr-BE" sz="1600" dirty="0"/>
              <a:t>Prof? Moi? Méthode?</a:t>
            </a:r>
          </a:p>
        </p:txBody>
      </p:sp>
      <p:cxnSp>
        <p:nvCxnSpPr>
          <p:cNvPr id="7" name="Connecteur droit 6">
            <a:extLst>
              <a:ext uri="{FF2B5EF4-FFF2-40B4-BE49-F238E27FC236}">
                <a16:creationId xmlns:a16="http://schemas.microsoft.com/office/drawing/2014/main" id="{CC00F59B-7DC0-1111-BD01-6DC4A464CC82}"/>
              </a:ext>
            </a:extLst>
          </p:cNvPr>
          <p:cNvCxnSpPr>
            <a:cxnSpLocks/>
          </p:cNvCxnSpPr>
          <p:nvPr/>
        </p:nvCxnSpPr>
        <p:spPr>
          <a:xfrm>
            <a:off x="10524073" y="3585428"/>
            <a:ext cx="109883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1149213F-A71C-67D2-805D-1154B9CA06A0}"/>
              </a:ext>
            </a:extLst>
          </p:cNvPr>
          <p:cNvSpPr/>
          <p:nvPr/>
        </p:nvSpPr>
        <p:spPr>
          <a:xfrm>
            <a:off x="8799651" y="4294377"/>
            <a:ext cx="1124124" cy="91440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A</a:t>
            </a:r>
          </a:p>
          <a:p>
            <a:pPr algn="ctr"/>
            <a:r>
              <a:rPr lang="fr-BE" dirty="0"/>
              <a:t>Analyser</a:t>
            </a:r>
          </a:p>
        </p:txBody>
      </p:sp>
      <p:sp>
        <p:nvSpPr>
          <p:cNvPr id="8" name="ZoneTexte 7">
            <a:extLst>
              <a:ext uri="{FF2B5EF4-FFF2-40B4-BE49-F238E27FC236}">
                <a16:creationId xmlns:a16="http://schemas.microsoft.com/office/drawing/2014/main" id="{E92D9454-8CED-20A0-849F-9364D7E6CF24}"/>
              </a:ext>
            </a:extLst>
          </p:cNvPr>
          <p:cNvSpPr txBox="1"/>
          <p:nvPr/>
        </p:nvSpPr>
        <p:spPr>
          <a:xfrm>
            <a:off x="10031765" y="4775459"/>
            <a:ext cx="2197666" cy="1077218"/>
          </a:xfrm>
          <a:prstGeom prst="rect">
            <a:avLst/>
          </a:prstGeom>
          <a:noFill/>
        </p:spPr>
        <p:txBody>
          <a:bodyPr wrap="square" rtlCol="0">
            <a:spAutoFit/>
          </a:bodyPr>
          <a:lstStyle/>
          <a:p>
            <a:pPr marL="285750" indent="-285750">
              <a:buFont typeface="Arial" panose="020B0604020202020204" pitchFamily="34" charset="0"/>
              <a:buChar char="•"/>
            </a:pPr>
            <a:r>
              <a:rPr lang="fr-BE" sz="1600" dirty="0"/>
              <a:t>Bilan d’attribution</a:t>
            </a:r>
          </a:p>
          <a:p>
            <a:pPr marL="285750" indent="-285750">
              <a:buFont typeface="Arial" panose="020B0604020202020204" pitchFamily="34" charset="0"/>
              <a:buChar char="•"/>
            </a:pPr>
            <a:r>
              <a:rPr lang="fr-BE" sz="1600" dirty="0"/>
              <a:t>Comparaison méthode perso - recommandée</a:t>
            </a:r>
          </a:p>
        </p:txBody>
      </p:sp>
      <p:cxnSp>
        <p:nvCxnSpPr>
          <p:cNvPr id="9" name="Connecteur droit 8">
            <a:extLst>
              <a:ext uri="{FF2B5EF4-FFF2-40B4-BE49-F238E27FC236}">
                <a16:creationId xmlns:a16="http://schemas.microsoft.com/office/drawing/2014/main" id="{D9E715D4-9094-26D1-85DC-4519B9ED783A}"/>
              </a:ext>
            </a:extLst>
          </p:cNvPr>
          <p:cNvCxnSpPr>
            <a:cxnSpLocks/>
          </p:cNvCxnSpPr>
          <p:nvPr/>
        </p:nvCxnSpPr>
        <p:spPr>
          <a:xfrm>
            <a:off x="10017903" y="4336078"/>
            <a:ext cx="0" cy="1423463"/>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 coins arrondis 9">
            <a:extLst>
              <a:ext uri="{FF2B5EF4-FFF2-40B4-BE49-F238E27FC236}">
                <a16:creationId xmlns:a16="http://schemas.microsoft.com/office/drawing/2014/main" id="{3E47F67C-EF12-8A72-BF28-6292272BB033}"/>
              </a:ext>
            </a:extLst>
          </p:cNvPr>
          <p:cNvSpPr/>
          <p:nvPr/>
        </p:nvSpPr>
        <p:spPr>
          <a:xfrm>
            <a:off x="6053989" y="3837177"/>
            <a:ext cx="1558955" cy="91440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T</a:t>
            </a:r>
          </a:p>
          <a:p>
            <a:pPr algn="ctr"/>
            <a:r>
              <a:rPr lang="fr-BE" dirty="0"/>
              <a:t>Théoriser</a:t>
            </a:r>
          </a:p>
        </p:txBody>
      </p:sp>
      <p:sp>
        <p:nvSpPr>
          <p:cNvPr id="11" name="ZoneTexte 10">
            <a:extLst>
              <a:ext uri="{FF2B5EF4-FFF2-40B4-BE49-F238E27FC236}">
                <a16:creationId xmlns:a16="http://schemas.microsoft.com/office/drawing/2014/main" id="{7A0C10CB-83BB-703D-D72B-D451735DA1EA}"/>
              </a:ext>
            </a:extLst>
          </p:cNvPr>
          <p:cNvSpPr txBox="1"/>
          <p:nvPr/>
        </p:nvSpPr>
        <p:spPr>
          <a:xfrm>
            <a:off x="5317182" y="4989786"/>
            <a:ext cx="2889116" cy="338554"/>
          </a:xfrm>
          <a:prstGeom prst="rect">
            <a:avLst/>
          </a:prstGeom>
          <a:noFill/>
        </p:spPr>
        <p:txBody>
          <a:bodyPr wrap="square" rtlCol="0">
            <a:spAutoFit/>
          </a:bodyPr>
          <a:lstStyle/>
          <a:p>
            <a:r>
              <a:rPr lang="fr-BE" sz="1600" dirty="0"/>
              <a:t>Métier d’étudiant = </a:t>
            </a:r>
            <a:r>
              <a:rPr lang="fr-BE" sz="1600" dirty="0" err="1"/>
              <a:t>xyz</a:t>
            </a:r>
            <a:endParaRPr lang="fr-BE" sz="1600" dirty="0"/>
          </a:p>
        </p:txBody>
      </p:sp>
      <p:cxnSp>
        <p:nvCxnSpPr>
          <p:cNvPr id="12" name="Connecteur droit 11">
            <a:extLst>
              <a:ext uri="{FF2B5EF4-FFF2-40B4-BE49-F238E27FC236}">
                <a16:creationId xmlns:a16="http://schemas.microsoft.com/office/drawing/2014/main" id="{AB6BB038-3DE2-6384-7183-E79AD7452802}"/>
              </a:ext>
            </a:extLst>
          </p:cNvPr>
          <p:cNvCxnSpPr>
            <a:cxnSpLocks/>
          </p:cNvCxnSpPr>
          <p:nvPr/>
        </p:nvCxnSpPr>
        <p:spPr>
          <a:xfrm>
            <a:off x="5392902" y="4913934"/>
            <a:ext cx="270833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 coins arrondis 5">
            <a:extLst>
              <a:ext uri="{FF2B5EF4-FFF2-40B4-BE49-F238E27FC236}">
                <a16:creationId xmlns:a16="http://schemas.microsoft.com/office/drawing/2014/main" id="{9834AC43-2691-B4FB-12D7-60D6174BD06B}"/>
              </a:ext>
            </a:extLst>
          </p:cNvPr>
          <p:cNvSpPr/>
          <p:nvPr/>
        </p:nvSpPr>
        <p:spPr>
          <a:xfrm>
            <a:off x="5619091" y="2157621"/>
            <a:ext cx="1475836" cy="914400"/>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R</a:t>
            </a:r>
          </a:p>
          <a:p>
            <a:pPr algn="ctr"/>
            <a:r>
              <a:rPr lang="fr-BE" dirty="0"/>
              <a:t>Réinvestir dans l’action</a:t>
            </a:r>
          </a:p>
        </p:txBody>
      </p:sp>
      <p:sp>
        <p:nvSpPr>
          <p:cNvPr id="15" name="ZoneTexte 14">
            <a:extLst>
              <a:ext uri="{FF2B5EF4-FFF2-40B4-BE49-F238E27FC236}">
                <a16:creationId xmlns:a16="http://schemas.microsoft.com/office/drawing/2014/main" id="{47B67121-FD98-224A-43E0-98EE78BBEC5A}"/>
              </a:ext>
            </a:extLst>
          </p:cNvPr>
          <p:cNvSpPr txBox="1"/>
          <p:nvPr/>
        </p:nvSpPr>
        <p:spPr>
          <a:xfrm>
            <a:off x="4669560" y="1157833"/>
            <a:ext cx="2572503" cy="1077218"/>
          </a:xfrm>
          <a:prstGeom prst="rect">
            <a:avLst/>
          </a:prstGeom>
          <a:noFill/>
        </p:spPr>
        <p:txBody>
          <a:bodyPr wrap="square" rtlCol="0">
            <a:spAutoFit/>
          </a:bodyPr>
          <a:lstStyle/>
          <a:p>
            <a:pPr algn="r"/>
            <a:r>
              <a:rPr lang="fr-BE" sz="1600" dirty="0"/>
              <a:t>En juin, je vais faire </a:t>
            </a:r>
            <a:r>
              <a:rPr lang="fr-BE" sz="1600" dirty="0" err="1"/>
              <a:t>xyz</a:t>
            </a:r>
            <a:r>
              <a:rPr lang="fr-BE" sz="1600" dirty="0"/>
              <a:t>  (implémentation d’intention, Legrand et al., 2022)</a:t>
            </a:r>
          </a:p>
          <a:p>
            <a:pPr algn="r"/>
            <a:endParaRPr lang="fr-BE" sz="1600" dirty="0"/>
          </a:p>
        </p:txBody>
      </p:sp>
      <p:sp>
        <p:nvSpPr>
          <p:cNvPr id="13" name="ZoneTexte 12">
            <a:extLst>
              <a:ext uri="{FF2B5EF4-FFF2-40B4-BE49-F238E27FC236}">
                <a16:creationId xmlns:a16="http://schemas.microsoft.com/office/drawing/2014/main" id="{B4A7B861-2170-1222-A153-46D15389165C}"/>
              </a:ext>
            </a:extLst>
          </p:cNvPr>
          <p:cNvSpPr txBox="1"/>
          <p:nvPr/>
        </p:nvSpPr>
        <p:spPr>
          <a:xfrm>
            <a:off x="9166991" y="226189"/>
            <a:ext cx="2524595" cy="1569660"/>
          </a:xfrm>
          <a:prstGeom prst="rect">
            <a:avLst/>
          </a:prstGeom>
          <a:noFill/>
        </p:spPr>
        <p:txBody>
          <a:bodyPr wrap="square" rtlCol="0">
            <a:spAutoFit/>
          </a:bodyPr>
          <a:lstStyle/>
          <a:p>
            <a:r>
              <a:rPr lang="fr-BE" sz="1600" dirty="0"/>
              <a:t>Cours 1</a:t>
            </a:r>
          </a:p>
          <a:p>
            <a:pPr marL="285750" indent="-285750">
              <a:buFont typeface="Arial" panose="020B0604020202020204" pitchFamily="34" charset="0"/>
              <a:buChar char="•"/>
            </a:pPr>
            <a:r>
              <a:rPr lang="fr-BE" sz="1600" dirty="0"/>
              <a:t>Comment ils ont préparé la session</a:t>
            </a:r>
          </a:p>
          <a:p>
            <a:pPr marL="285750" indent="-285750">
              <a:buFont typeface="Arial" panose="020B0604020202020204" pitchFamily="34" charset="0"/>
              <a:buChar char="•"/>
            </a:pPr>
            <a:r>
              <a:rPr lang="fr-BE" sz="1600" dirty="0"/>
              <a:t>Résultats attendus</a:t>
            </a:r>
          </a:p>
          <a:p>
            <a:pPr marL="285750" indent="-285750">
              <a:buFont typeface="Arial" panose="020B0604020202020204" pitchFamily="34" charset="0"/>
              <a:buChar char="•"/>
            </a:pPr>
            <a:r>
              <a:rPr lang="fr-BE" sz="1600" dirty="0"/>
              <a:t>Résultats obtenus</a:t>
            </a:r>
          </a:p>
          <a:p>
            <a:pPr marL="285750" indent="-285750">
              <a:buFont typeface="Arial" panose="020B0604020202020204" pitchFamily="34" charset="0"/>
              <a:buChar char="•"/>
            </a:pPr>
            <a:r>
              <a:rPr lang="fr-BE" sz="1600" dirty="0"/>
              <a:t>Ressenti</a:t>
            </a:r>
          </a:p>
        </p:txBody>
      </p:sp>
      <p:sp>
        <p:nvSpPr>
          <p:cNvPr id="19" name="Titre 1">
            <a:extLst>
              <a:ext uri="{FF2B5EF4-FFF2-40B4-BE49-F238E27FC236}">
                <a16:creationId xmlns:a16="http://schemas.microsoft.com/office/drawing/2014/main" id="{F525D414-187D-5769-BB3C-58713A184922}"/>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20" name="Rectangle 19">
            <a:extLst>
              <a:ext uri="{FF2B5EF4-FFF2-40B4-BE49-F238E27FC236}">
                <a16:creationId xmlns:a16="http://schemas.microsoft.com/office/drawing/2014/main" id="{A0305684-31F8-75AA-ADAA-28D66DD3AF68}"/>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21" name="Connecteur droit 20">
            <a:extLst>
              <a:ext uri="{FF2B5EF4-FFF2-40B4-BE49-F238E27FC236}">
                <a16:creationId xmlns:a16="http://schemas.microsoft.com/office/drawing/2014/main" id="{0969F556-7A12-3D6B-CD99-B9106D7777D5}"/>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62EBFE14-1802-E028-9B44-8592555B7080}"/>
              </a:ext>
            </a:extLst>
          </p:cNvPr>
          <p:cNvCxnSpPr>
            <a:cxnSpLocks/>
          </p:cNvCxnSpPr>
          <p:nvPr/>
        </p:nvCxnSpPr>
        <p:spPr>
          <a:xfrm flipV="1">
            <a:off x="7299458" y="1209950"/>
            <a:ext cx="0" cy="861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EB29DB3B-DE88-2132-5E56-3187ACDDD44F}"/>
              </a:ext>
            </a:extLst>
          </p:cNvPr>
          <p:cNvCxnSpPr>
            <a:cxnSpLocks/>
          </p:cNvCxnSpPr>
          <p:nvPr/>
        </p:nvCxnSpPr>
        <p:spPr>
          <a:xfrm flipH="1">
            <a:off x="9166991" y="1796210"/>
            <a:ext cx="1815688"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descr="Une image contenant Graphique, Caractère coloré, graphisme, capture d’écran&#10;&#10;Description générée automatiquement">
            <a:extLst>
              <a:ext uri="{FF2B5EF4-FFF2-40B4-BE49-F238E27FC236}">
                <a16:creationId xmlns:a16="http://schemas.microsoft.com/office/drawing/2014/main" id="{646F3AD5-7055-AEAA-9224-DF2343EF2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
        <p:nvSpPr>
          <p:cNvPr id="4" name="ZoneTexte 3">
            <a:extLst>
              <a:ext uri="{FF2B5EF4-FFF2-40B4-BE49-F238E27FC236}">
                <a16:creationId xmlns:a16="http://schemas.microsoft.com/office/drawing/2014/main" id="{B977CA3C-0FEF-2A51-CDC2-2D971E032E1D}"/>
              </a:ext>
            </a:extLst>
          </p:cNvPr>
          <p:cNvSpPr txBox="1"/>
          <p:nvPr/>
        </p:nvSpPr>
        <p:spPr>
          <a:xfrm>
            <a:off x="778740" y="2419348"/>
            <a:ext cx="3890820" cy="2800767"/>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La démarche réflexive appliquée au </a:t>
            </a:r>
          </a:p>
          <a:p>
            <a:r>
              <a:rPr lang="fr-BE" b="1" dirty="0"/>
              <a:t>métier d’étudiant</a:t>
            </a:r>
          </a:p>
          <a:p>
            <a:endParaRPr lang="fr-BE" dirty="0"/>
          </a:p>
          <a:p>
            <a:r>
              <a:rPr lang="fr-BE" sz="2400" dirty="0"/>
              <a:t>Devoir obligatoire </a:t>
            </a:r>
          </a:p>
          <a:p>
            <a:r>
              <a:rPr lang="fr-BE" sz="2400" dirty="0"/>
              <a:t>(grille de correction)</a:t>
            </a:r>
          </a:p>
        </p:txBody>
      </p:sp>
    </p:spTree>
    <p:extLst>
      <p:ext uri="{BB962C8B-B14F-4D97-AF65-F5344CB8AC3E}">
        <p14:creationId xmlns:p14="http://schemas.microsoft.com/office/powerpoint/2010/main" val="2882015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EC34A-850E-1D52-F77C-B37D368F04A9}"/>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D7691BCB-4663-E9D9-7973-056503BC2790}"/>
              </a:ext>
            </a:extLst>
          </p:cNvPr>
          <p:cNvSpPr txBox="1"/>
          <p:nvPr/>
        </p:nvSpPr>
        <p:spPr>
          <a:xfrm>
            <a:off x="5587409" y="3479800"/>
            <a:ext cx="1967345" cy="369332"/>
          </a:xfrm>
          <a:prstGeom prst="rect">
            <a:avLst/>
          </a:prstGeom>
          <a:noFill/>
        </p:spPr>
        <p:txBody>
          <a:bodyPr wrap="square" rtlCol="0">
            <a:spAutoFit/>
          </a:bodyPr>
          <a:lstStyle/>
          <a:p>
            <a:pPr algn="r"/>
            <a:r>
              <a:rPr lang="fr-BE" dirty="0"/>
              <a:t>Réduire l’échec</a:t>
            </a:r>
          </a:p>
        </p:txBody>
      </p:sp>
      <p:sp>
        <p:nvSpPr>
          <p:cNvPr id="4" name="ZoneTexte 3">
            <a:extLst>
              <a:ext uri="{FF2B5EF4-FFF2-40B4-BE49-F238E27FC236}">
                <a16:creationId xmlns:a16="http://schemas.microsoft.com/office/drawing/2014/main" id="{0B571DF3-BE86-69FF-9CC1-CE9277C25455}"/>
              </a:ext>
            </a:extLst>
          </p:cNvPr>
          <p:cNvSpPr txBox="1"/>
          <p:nvPr/>
        </p:nvSpPr>
        <p:spPr>
          <a:xfrm>
            <a:off x="7474527" y="1048511"/>
            <a:ext cx="1967345" cy="923330"/>
          </a:xfrm>
          <a:prstGeom prst="rect">
            <a:avLst/>
          </a:prstGeom>
          <a:noFill/>
        </p:spPr>
        <p:txBody>
          <a:bodyPr wrap="square" rtlCol="0">
            <a:spAutoFit/>
          </a:bodyPr>
          <a:lstStyle/>
          <a:p>
            <a:pPr algn="ctr"/>
            <a:r>
              <a:rPr lang="fr-BE" dirty="0"/>
              <a:t>Projet professionnel réaliste</a:t>
            </a:r>
          </a:p>
        </p:txBody>
      </p:sp>
      <p:sp>
        <p:nvSpPr>
          <p:cNvPr id="6" name="ZoneTexte 5">
            <a:extLst>
              <a:ext uri="{FF2B5EF4-FFF2-40B4-BE49-F238E27FC236}">
                <a16:creationId xmlns:a16="http://schemas.microsoft.com/office/drawing/2014/main" id="{C6CD2634-EBE5-D7AF-24BF-171E7620F406}"/>
              </a:ext>
            </a:extLst>
          </p:cNvPr>
          <p:cNvSpPr txBox="1"/>
          <p:nvPr/>
        </p:nvSpPr>
        <p:spPr>
          <a:xfrm>
            <a:off x="9092609" y="3479800"/>
            <a:ext cx="1967345" cy="646331"/>
          </a:xfrm>
          <a:prstGeom prst="rect">
            <a:avLst/>
          </a:prstGeom>
          <a:noFill/>
        </p:spPr>
        <p:txBody>
          <a:bodyPr wrap="square" rtlCol="0">
            <a:spAutoFit/>
          </a:bodyPr>
          <a:lstStyle/>
          <a:p>
            <a:pPr algn="r"/>
            <a:r>
              <a:rPr lang="fr-BE" dirty="0"/>
              <a:t>Compétence professionnelle</a:t>
            </a:r>
          </a:p>
        </p:txBody>
      </p:sp>
      <p:cxnSp>
        <p:nvCxnSpPr>
          <p:cNvPr id="9" name="Connecteur : en angle 8">
            <a:extLst>
              <a:ext uri="{FF2B5EF4-FFF2-40B4-BE49-F238E27FC236}">
                <a16:creationId xmlns:a16="http://schemas.microsoft.com/office/drawing/2014/main" id="{DE0016AC-438F-5E06-6DA8-6A4BC2DA2521}"/>
              </a:ext>
            </a:extLst>
          </p:cNvPr>
          <p:cNvCxnSpPr/>
          <p:nvPr/>
        </p:nvCxnSpPr>
        <p:spPr>
          <a:xfrm rot="16200000" flipV="1">
            <a:off x="9280176" y="2048102"/>
            <a:ext cx="1325541" cy="1173019"/>
          </a:xfrm>
          <a:prstGeom prst="bentConnector3">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 en angle 9">
            <a:extLst>
              <a:ext uri="{FF2B5EF4-FFF2-40B4-BE49-F238E27FC236}">
                <a16:creationId xmlns:a16="http://schemas.microsoft.com/office/drawing/2014/main" id="{F7C4FA8E-9BBC-BC62-1643-2895D98095FD}"/>
              </a:ext>
            </a:extLst>
          </p:cNvPr>
          <p:cNvCxnSpPr>
            <a:cxnSpLocks/>
          </p:cNvCxnSpPr>
          <p:nvPr/>
        </p:nvCxnSpPr>
        <p:spPr>
          <a:xfrm rot="10800000">
            <a:off x="7515655" y="4021977"/>
            <a:ext cx="2053219" cy="325918"/>
          </a:xfrm>
          <a:prstGeom prst="bentConnector3">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C235B176-71F5-214E-9E6C-5CD24A77A8E6}"/>
              </a:ext>
            </a:extLst>
          </p:cNvPr>
          <p:cNvSpPr/>
          <p:nvPr/>
        </p:nvSpPr>
        <p:spPr>
          <a:xfrm>
            <a:off x="9653395" y="4201785"/>
            <a:ext cx="1449952" cy="14491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La démarche réflexive</a:t>
            </a:r>
          </a:p>
        </p:txBody>
      </p:sp>
      <p:sp>
        <p:nvSpPr>
          <p:cNvPr id="14" name="Ellipse 13">
            <a:extLst>
              <a:ext uri="{FF2B5EF4-FFF2-40B4-BE49-F238E27FC236}">
                <a16:creationId xmlns:a16="http://schemas.microsoft.com/office/drawing/2014/main" id="{55FCA0C2-3E8F-6AE4-2B66-9E3668A3F1C1}"/>
              </a:ext>
            </a:extLst>
          </p:cNvPr>
          <p:cNvSpPr/>
          <p:nvPr/>
        </p:nvSpPr>
        <p:spPr>
          <a:xfrm>
            <a:off x="6024575" y="3855936"/>
            <a:ext cx="1449952" cy="1449154"/>
          </a:xfrm>
          <a:prstGeom prst="ellipse">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d’étudiant </a:t>
            </a:r>
            <a:r>
              <a:rPr lang="fr-BE" sz="1200" dirty="0"/>
              <a:t>(Coulon, 1992)</a:t>
            </a:r>
            <a:endParaRPr lang="fr-BE" sz="1600" dirty="0"/>
          </a:p>
        </p:txBody>
      </p:sp>
      <p:sp>
        <p:nvSpPr>
          <p:cNvPr id="18" name="Ellipse 17">
            <a:extLst>
              <a:ext uri="{FF2B5EF4-FFF2-40B4-BE49-F238E27FC236}">
                <a16:creationId xmlns:a16="http://schemas.microsoft.com/office/drawing/2014/main" id="{B9ECAF58-D2C4-6D62-FA03-612804C12839}"/>
              </a:ext>
            </a:extLst>
          </p:cNvPr>
          <p:cNvSpPr/>
          <p:nvPr/>
        </p:nvSpPr>
        <p:spPr>
          <a:xfrm>
            <a:off x="8928419" y="102170"/>
            <a:ext cx="1449952" cy="1449154"/>
          </a:xfrm>
          <a:prstGeom prst="ellipse">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a:t>
            </a:r>
          </a:p>
          <a:p>
            <a:pPr algn="ctr"/>
            <a:r>
              <a:rPr lang="fr-BE" sz="1600" dirty="0"/>
              <a:t>de </a:t>
            </a:r>
            <a:r>
              <a:rPr lang="fr-FR" sz="1600" dirty="0">
                <a:solidFill>
                  <a:schemeClr val="bg1"/>
                </a:solidFill>
              </a:rPr>
              <a:t>Ψ </a:t>
            </a:r>
          </a:p>
          <a:p>
            <a:pPr algn="ctr"/>
            <a:r>
              <a:rPr lang="fr-FR" sz="1200" dirty="0">
                <a:solidFill>
                  <a:schemeClr val="bg1"/>
                </a:solidFill>
              </a:rPr>
              <a:t>(ou les métiers)</a:t>
            </a:r>
          </a:p>
        </p:txBody>
      </p:sp>
      <p:sp>
        <p:nvSpPr>
          <p:cNvPr id="21" name="Ellipse 20">
            <a:extLst>
              <a:ext uri="{FF2B5EF4-FFF2-40B4-BE49-F238E27FC236}">
                <a16:creationId xmlns:a16="http://schemas.microsoft.com/office/drawing/2014/main" id="{CD40D0B5-FE2F-E5A2-1A09-CBD8CE88D142}"/>
              </a:ext>
            </a:extLst>
          </p:cNvPr>
          <p:cNvSpPr/>
          <p:nvPr/>
        </p:nvSpPr>
        <p:spPr>
          <a:xfrm>
            <a:off x="756455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a:extLst>
              <a:ext uri="{FF2B5EF4-FFF2-40B4-BE49-F238E27FC236}">
                <a16:creationId xmlns:a16="http://schemas.microsoft.com/office/drawing/2014/main" id="{3317E34B-56AB-A007-FD36-F2662F9D5043}"/>
              </a:ext>
            </a:extLst>
          </p:cNvPr>
          <p:cNvSpPr/>
          <p:nvPr/>
        </p:nvSpPr>
        <p:spPr>
          <a:xfrm>
            <a:off x="831269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a:extLst>
              <a:ext uri="{FF2B5EF4-FFF2-40B4-BE49-F238E27FC236}">
                <a16:creationId xmlns:a16="http://schemas.microsoft.com/office/drawing/2014/main" id="{2D08DF3A-FD09-BD88-82A9-9CBD0E19DA82}"/>
              </a:ext>
            </a:extLst>
          </p:cNvPr>
          <p:cNvSpPr/>
          <p:nvPr/>
        </p:nvSpPr>
        <p:spPr>
          <a:xfrm>
            <a:off x="7938626" y="2126796"/>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6" name="Graphique 15" descr="Enfant avec ballon contour">
            <a:extLst>
              <a:ext uri="{FF2B5EF4-FFF2-40B4-BE49-F238E27FC236}">
                <a16:creationId xmlns:a16="http://schemas.microsoft.com/office/drawing/2014/main" id="{F215CC02-8F69-7C55-E542-B2F5964E4E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0858" y="1037258"/>
            <a:ext cx="607720" cy="607720"/>
          </a:xfrm>
          <a:prstGeom prst="rect">
            <a:avLst/>
          </a:prstGeom>
        </p:spPr>
      </p:pic>
      <p:pic>
        <p:nvPicPr>
          <p:cNvPr id="25" name="Graphique 24" descr="Homme avec canne contour">
            <a:extLst>
              <a:ext uri="{FF2B5EF4-FFF2-40B4-BE49-F238E27FC236}">
                <a16:creationId xmlns:a16="http://schemas.microsoft.com/office/drawing/2014/main" id="{C6E18298-6F7E-0A87-F436-4D2F72CC86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35744" y="1053309"/>
            <a:ext cx="607720" cy="607720"/>
          </a:xfrm>
          <a:prstGeom prst="rect">
            <a:avLst/>
          </a:prstGeom>
        </p:spPr>
      </p:pic>
      <p:pic>
        <p:nvPicPr>
          <p:cNvPr id="27" name="Graphique 26" descr="Personne en fauteuil roulant contour">
            <a:extLst>
              <a:ext uri="{FF2B5EF4-FFF2-40B4-BE49-F238E27FC236}">
                <a16:creationId xmlns:a16="http://schemas.microsoft.com/office/drawing/2014/main" id="{868D6810-EE2F-E77F-79AC-EE01F200E7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75926" y="1795639"/>
            <a:ext cx="491469" cy="491469"/>
          </a:xfrm>
          <a:prstGeom prst="rect">
            <a:avLst/>
          </a:prstGeom>
        </p:spPr>
      </p:pic>
      <p:pic>
        <p:nvPicPr>
          <p:cNvPr id="29" name="Graphique 28" descr="Famille avec un garçon contour">
            <a:extLst>
              <a:ext uri="{FF2B5EF4-FFF2-40B4-BE49-F238E27FC236}">
                <a16:creationId xmlns:a16="http://schemas.microsoft.com/office/drawing/2014/main" id="{F3F296A3-5A31-F5A2-1CCF-432DBC3FC6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03227" y="1669627"/>
            <a:ext cx="607720" cy="607720"/>
          </a:xfrm>
          <a:prstGeom prst="rect">
            <a:avLst/>
          </a:prstGeom>
        </p:spPr>
      </p:pic>
      <p:pic>
        <p:nvPicPr>
          <p:cNvPr id="31" name="Graphique 30" descr="Usine contour">
            <a:extLst>
              <a:ext uri="{FF2B5EF4-FFF2-40B4-BE49-F238E27FC236}">
                <a16:creationId xmlns:a16="http://schemas.microsoft.com/office/drawing/2014/main" id="{92BE1681-9B9F-512B-A96B-A49BC53E649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82663" y="446008"/>
            <a:ext cx="613655" cy="613655"/>
          </a:xfrm>
          <a:prstGeom prst="rect">
            <a:avLst/>
          </a:prstGeom>
        </p:spPr>
      </p:pic>
      <p:pic>
        <p:nvPicPr>
          <p:cNvPr id="33" name="Graphique 32" descr="Seringue contour">
            <a:extLst>
              <a:ext uri="{FF2B5EF4-FFF2-40B4-BE49-F238E27FC236}">
                <a16:creationId xmlns:a16="http://schemas.microsoft.com/office/drawing/2014/main" id="{602F9F5F-2328-1DDB-67E8-36D0C3E14AC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523016" y="567707"/>
            <a:ext cx="423390" cy="423390"/>
          </a:xfrm>
          <a:prstGeom prst="rect">
            <a:avLst/>
          </a:prstGeom>
        </p:spPr>
      </p:pic>
      <p:pic>
        <p:nvPicPr>
          <p:cNvPr id="35" name="Graphique 34" descr="Impatient contour">
            <a:extLst>
              <a:ext uri="{FF2B5EF4-FFF2-40B4-BE49-F238E27FC236}">
                <a16:creationId xmlns:a16="http://schemas.microsoft.com/office/drawing/2014/main" id="{91EE6860-AC8A-FB3B-D74B-4A5F6C69AE5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52434" y="505409"/>
            <a:ext cx="607720" cy="607720"/>
          </a:xfrm>
          <a:prstGeom prst="rect">
            <a:avLst/>
          </a:prstGeom>
        </p:spPr>
      </p:pic>
      <p:pic>
        <p:nvPicPr>
          <p:cNvPr id="39" name="Graphique 38" descr="Loupe contour">
            <a:extLst>
              <a:ext uri="{FF2B5EF4-FFF2-40B4-BE49-F238E27FC236}">
                <a16:creationId xmlns:a16="http://schemas.microsoft.com/office/drawing/2014/main" id="{A06A3F69-4254-C1E1-0B58-5904260546A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70852" y="451382"/>
            <a:ext cx="588961" cy="588961"/>
          </a:xfrm>
          <a:prstGeom prst="rect">
            <a:avLst/>
          </a:prstGeom>
        </p:spPr>
      </p:pic>
      <p:sp>
        <p:nvSpPr>
          <p:cNvPr id="40" name="Rectangle 39">
            <a:extLst>
              <a:ext uri="{FF2B5EF4-FFF2-40B4-BE49-F238E27FC236}">
                <a16:creationId xmlns:a16="http://schemas.microsoft.com/office/drawing/2014/main" id="{5ADD403A-84F0-BC36-BD2B-9D98855DCF9E}"/>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pic>
        <p:nvPicPr>
          <p:cNvPr id="46" name="Graphique 45" descr="Cerveau dans une tête contour">
            <a:extLst>
              <a:ext uri="{FF2B5EF4-FFF2-40B4-BE49-F238E27FC236}">
                <a16:creationId xmlns:a16="http://schemas.microsoft.com/office/drawing/2014/main" id="{31BCA915-29EE-9770-C5A4-70092757159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399628" y="1048511"/>
            <a:ext cx="542148" cy="542148"/>
          </a:xfrm>
          <a:prstGeom prst="rect">
            <a:avLst/>
          </a:prstGeom>
        </p:spPr>
      </p:pic>
      <p:pic>
        <p:nvPicPr>
          <p:cNvPr id="48" name="Graphique 47" descr="Médaille contour">
            <a:extLst>
              <a:ext uri="{FF2B5EF4-FFF2-40B4-BE49-F238E27FC236}">
                <a16:creationId xmlns:a16="http://schemas.microsoft.com/office/drawing/2014/main" id="{85A8071E-FF12-607F-DE85-0385099BBFE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437232" y="1726782"/>
            <a:ext cx="530657" cy="530657"/>
          </a:xfrm>
          <a:prstGeom prst="rect">
            <a:avLst/>
          </a:prstGeom>
        </p:spPr>
      </p:pic>
      <p:pic>
        <p:nvPicPr>
          <p:cNvPr id="50" name="Graphique 49" descr="Ambulance contour">
            <a:extLst>
              <a:ext uri="{FF2B5EF4-FFF2-40B4-BE49-F238E27FC236}">
                <a16:creationId xmlns:a16="http://schemas.microsoft.com/office/drawing/2014/main" id="{124C48F2-842A-4E71-99F9-AD576357014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279745" y="479309"/>
            <a:ext cx="613656" cy="613656"/>
          </a:xfrm>
          <a:prstGeom prst="rect">
            <a:avLst/>
          </a:prstGeom>
        </p:spPr>
      </p:pic>
      <p:pic>
        <p:nvPicPr>
          <p:cNvPr id="52" name="Graphique 51" descr="Canapé contour">
            <a:extLst>
              <a:ext uri="{FF2B5EF4-FFF2-40B4-BE49-F238E27FC236}">
                <a16:creationId xmlns:a16="http://schemas.microsoft.com/office/drawing/2014/main" id="{3FA8D41F-0817-C455-17F0-0E84AC824DE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196256" y="1037642"/>
            <a:ext cx="750749" cy="750749"/>
          </a:xfrm>
          <a:prstGeom prst="rect">
            <a:avLst/>
          </a:prstGeom>
        </p:spPr>
      </p:pic>
      <p:pic>
        <p:nvPicPr>
          <p:cNvPr id="58" name="Graphique 57" descr="Prison contour">
            <a:extLst>
              <a:ext uri="{FF2B5EF4-FFF2-40B4-BE49-F238E27FC236}">
                <a16:creationId xmlns:a16="http://schemas.microsoft.com/office/drawing/2014/main" id="{4E5DDBD7-F96C-6767-C7F4-E96F971098C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1249958" y="1613701"/>
            <a:ext cx="750749" cy="750749"/>
          </a:xfrm>
          <a:prstGeom prst="rect">
            <a:avLst/>
          </a:prstGeom>
        </p:spPr>
      </p:pic>
      <p:pic>
        <p:nvPicPr>
          <p:cNvPr id="59" name="Image 58" descr="Une image contenant Graphique, Caractère coloré, graphisme, capture d’écran&#10;&#10;Description générée automatiquement">
            <a:extLst>
              <a:ext uri="{FF2B5EF4-FFF2-40B4-BE49-F238E27FC236}">
                <a16:creationId xmlns:a16="http://schemas.microsoft.com/office/drawing/2014/main" id="{B229EACC-9183-C8D3-FE3F-ACC64F68AF6A}"/>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pic>
        <p:nvPicPr>
          <p:cNvPr id="2" name="Graphique 1" descr="Femme scientifique contour">
            <a:extLst>
              <a:ext uri="{FF2B5EF4-FFF2-40B4-BE49-F238E27FC236}">
                <a16:creationId xmlns:a16="http://schemas.microsoft.com/office/drawing/2014/main" id="{4908DE84-BD58-4F04-120F-77C3CEDABB7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731864" y="2452740"/>
            <a:ext cx="669249" cy="669249"/>
          </a:xfrm>
          <a:prstGeom prst="rect">
            <a:avLst/>
          </a:prstGeom>
        </p:spPr>
      </p:pic>
      <p:cxnSp>
        <p:nvCxnSpPr>
          <p:cNvPr id="5" name="Connecteur droit 4">
            <a:extLst>
              <a:ext uri="{FF2B5EF4-FFF2-40B4-BE49-F238E27FC236}">
                <a16:creationId xmlns:a16="http://schemas.microsoft.com/office/drawing/2014/main" id="{497AD4CD-C1E3-EEC2-EB7B-870E1847F6B9}"/>
              </a:ext>
            </a:extLst>
          </p:cNvPr>
          <p:cNvCxnSpPr/>
          <p:nvPr/>
        </p:nvCxnSpPr>
        <p:spPr>
          <a:xfrm>
            <a:off x="1798461" y="4075922"/>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516C6261-D042-6F44-F915-9D6117296680}"/>
              </a:ext>
            </a:extLst>
          </p:cNvPr>
          <p:cNvSpPr txBox="1"/>
          <p:nvPr/>
        </p:nvSpPr>
        <p:spPr>
          <a:xfrm>
            <a:off x="971675" y="2094806"/>
            <a:ext cx="3504949" cy="1569660"/>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endParaRPr lang="fr-BE" dirty="0"/>
          </a:p>
          <a:p>
            <a:r>
              <a:rPr lang="fr-BE" dirty="0"/>
              <a:t>Interventions de psychologues</a:t>
            </a:r>
          </a:p>
        </p:txBody>
      </p:sp>
    </p:spTree>
    <p:extLst>
      <p:ext uri="{BB962C8B-B14F-4D97-AF65-F5344CB8AC3E}">
        <p14:creationId xmlns:p14="http://schemas.microsoft.com/office/powerpoint/2010/main" val="300168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2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nodeType="afterEffect">
                                  <p:stCondLst>
                                    <p:cond delay="20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2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nodeType="afterEffect">
                                  <p:stCondLst>
                                    <p:cond delay="20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20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1200"/>
                            </p:stCondLst>
                            <p:childTnLst>
                              <p:par>
                                <p:cTn id="23" presetID="1" presetClass="entr" presetSubtype="0" fill="hold" nodeType="afterEffect">
                                  <p:stCondLst>
                                    <p:cond delay="200"/>
                                  </p:stCondLst>
                                  <p:childTnLst>
                                    <p:set>
                                      <p:cBhvr>
                                        <p:cTn id="24" dur="1" fill="hold">
                                          <p:stCondLst>
                                            <p:cond delay="0"/>
                                          </p:stCondLst>
                                        </p:cTn>
                                        <p:tgtEl>
                                          <p:spTgt spid="33"/>
                                        </p:tgtEl>
                                        <p:attrNameLst>
                                          <p:attrName>style.visibility</p:attrName>
                                        </p:attrNameLst>
                                      </p:cBhvr>
                                      <p:to>
                                        <p:strVal val="visible"/>
                                      </p:to>
                                    </p:set>
                                  </p:childTnLst>
                                </p:cTn>
                              </p:par>
                            </p:childTnLst>
                          </p:cTn>
                        </p:par>
                        <p:par>
                          <p:cTn id="25" fill="hold">
                            <p:stCondLst>
                              <p:cond delay="1400"/>
                            </p:stCondLst>
                            <p:childTnLst>
                              <p:par>
                                <p:cTn id="26" presetID="1" presetClass="entr" presetSubtype="0" fill="hold" nodeType="afterEffect">
                                  <p:stCondLst>
                                    <p:cond delay="200"/>
                                  </p:stCondLst>
                                  <p:childTnLst>
                                    <p:set>
                                      <p:cBhvr>
                                        <p:cTn id="27" dur="1" fill="hold">
                                          <p:stCondLst>
                                            <p:cond delay="0"/>
                                          </p:stCondLst>
                                        </p:cTn>
                                        <p:tgtEl>
                                          <p:spTgt spid="50"/>
                                        </p:tgtEl>
                                        <p:attrNameLst>
                                          <p:attrName>style.visibility</p:attrName>
                                        </p:attrNameLst>
                                      </p:cBhvr>
                                      <p:to>
                                        <p:strVal val="visible"/>
                                      </p:to>
                                    </p:set>
                                  </p:childTnLst>
                                </p:cTn>
                              </p:par>
                            </p:childTnLst>
                          </p:cTn>
                        </p:par>
                        <p:par>
                          <p:cTn id="28" fill="hold">
                            <p:stCondLst>
                              <p:cond delay="1600"/>
                            </p:stCondLst>
                            <p:childTnLst>
                              <p:par>
                                <p:cTn id="29" presetID="1" presetClass="entr" presetSubtype="0" fill="hold" nodeType="afterEffect">
                                  <p:stCondLst>
                                    <p:cond delay="200"/>
                                  </p:stCondLst>
                                  <p:childTnLst>
                                    <p:set>
                                      <p:cBhvr>
                                        <p:cTn id="30" dur="1" fill="hold">
                                          <p:stCondLst>
                                            <p:cond delay="0"/>
                                          </p:stCondLst>
                                        </p:cTn>
                                        <p:tgtEl>
                                          <p:spTgt spid="46"/>
                                        </p:tgtEl>
                                        <p:attrNameLst>
                                          <p:attrName>style.visibility</p:attrName>
                                        </p:attrNameLst>
                                      </p:cBhvr>
                                      <p:to>
                                        <p:strVal val="visible"/>
                                      </p:to>
                                    </p:set>
                                  </p:childTnLst>
                                </p:cTn>
                              </p:par>
                            </p:childTnLst>
                          </p:cTn>
                        </p:par>
                        <p:par>
                          <p:cTn id="31" fill="hold">
                            <p:stCondLst>
                              <p:cond delay="1800"/>
                            </p:stCondLst>
                            <p:childTnLst>
                              <p:par>
                                <p:cTn id="32" presetID="1" presetClass="entr" presetSubtype="0" fill="hold" nodeType="afterEffect">
                                  <p:stCondLst>
                                    <p:cond delay="200"/>
                                  </p:stCondLst>
                                  <p:childTnLst>
                                    <p:set>
                                      <p:cBhvr>
                                        <p:cTn id="33" dur="1" fill="hold">
                                          <p:stCondLst>
                                            <p:cond delay="0"/>
                                          </p:stCondLst>
                                        </p:cTn>
                                        <p:tgtEl>
                                          <p:spTgt spid="52"/>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nodeType="afterEffect">
                                  <p:stCondLst>
                                    <p:cond delay="200"/>
                                  </p:stCondLst>
                                  <p:childTnLst>
                                    <p:set>
                                      <p:cBhvr>
                                        <p:cTn id="36" dur="1" fill="hold">
                                          <p:stCondLst>
                                            <p:cond delay="0"/>
                                          </p:stCondLst>
                                        </p:cTn>
                                        <p:tgtEl>
                                          <p:spTgt spid="48"/>
                                        </p:tgtEl>
                                        <p:attrNameLst>
                                          <p:attrName>style.visibility</p:attrName>
                                        </p:attrNameLst>
                                      </p:cBhvr>
                                      <p:to>
                                        <p:strVal val="visible"/>
                                      </p:to>
                                    </p:set>
                                  </p:childTnLst>
                                </p:cTn>
                              </p:par>
                            </p:childTnLst>
                          </p:cTn>
                        </p:par>
                        <p:par>
                          <p:cTn id="37" fill="hold">
                            <p:stCondLst>
                              <p:cond delay="2200"/>
                            </p:stCondLst>
                            <p:childTnLst>
                              <p:par>
                                <p:cTn id="38" presetID="1" presetClass="entr" presetSubtype="0" fill="hold" nodeType="afterEffect">
                                  <p:stCondLst>
                                    <p:cond delay="200"/>
                                  </p:stCondLst>
                                  <p:childTnLst>
                                    <p:set>
                                      <p:cBhvr>
                                        <p:cTn id="39" dur="1" fill="hold">
                                          <p:stCondLst>
                                            <p:cond delay="0"/>
                                          </p:stCondLst>
                                        </p:cTn>
                                        <p:tgtEl>
                                          <p:spTgt spid="58"/>
                                        </p:tgtEl>
                                        <p:attrNameLst>
                                          <p:attrName>style.visibility</p:attrName>
                                        </p:attrNameLst>
                                      </p:cBhvr>
                                      <p:to>
                                        <p:strVal val="visible"/>
                                      </p:to>
                                    </p:set>
                                  </p:childTnLst>
                                </p:cTn>
                              </p:par>
                            </p:childTnLst>
                          </p:cTn>
                        </p:par>
                        <p:par>
                          <p:cTn id="40" fill="hold">
                            <p:stCondLst>
                              <p:cond delay="2400"/>
                            </p:stCondLst>
                            <p:childTnLst>
                              <p:par>
                                <p:cTn id="41" presetID="1"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1E0D6-B2CF-D650-036E-37CAD079A165}"/>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03DB0ED-694A-CBBF-44BA-884DF9526346}"/>
              </a:ext>
            </a:extLst>
          </p:cNvPr>
          <p:cNvSpPr txBox="1"/>
          <p:nvPr/>
        </p:nvSpPr>
        <p:spPr>
          <a:xfrm>
            <a:off x="5587409" y="3479800"/>
            <a:ext cx="1967345" cy="369332"/>
          </a:xfrm>
          <a:prstGeom prst="rect">
            <a:avLst/>
          </a:prstGeom>
          <a:noFill/>
        </p:spPr>
        <p:txBody>
          <a:bodyPr wrap="square" rtlCol="0">
            <a:spAutoFit/>
          </a:bodyPr>
          <a:lstStyle/>
          <a:p>
            <a:pPr algn="r"/>
            <a:r>
              <a:rPr lang="fr-BE" dirty="0"/>
              <a:t>Réduire l’échec</a:t>
            </a:r>
          </a:p>
        </p:txBody>
      </p:sp>
      <p:sp>
        <p:nvSpPr>
          <p:cNvPr id="4" name="ZoneTexte 3">
            <a:extLst>
              <a:ext uri="{FF2B5EF4-FFF2-40B4-BE49-F238E27FC236}">
                <a16:creationId xmlns:a16="http://schemas.microsoft.com/office/drawing/2014/main" id="{F5AAA7F2-F514-12AD-3E26-EAE63B5D2082}"/>
              </a:ext>
            </a:extLst>
          </p:cNvPr>
          <p:cNvSpPr txBox="1"/>
          <p:nvPr/>
        </p:nvSpPr>
        <p:spPr>
          <a:xfrm>
            <a:off x="7474527" y="1048511"/>
            <a:ext cx="1967345" cy="923330"/>
          </a:xfrm>
          <a:prstGeom prst="rect">
            <a:avLst/>
          </a:prstGeom>
          <a:noFill/>
        </p:spPr>
        <p:txBody>
          <a:bodyPr wrap="square" rtlCol="0">
            <a:spAutoFit/>
          </a:bodyPr>
          <a:lstStyle/>
          <a:p>
            <a:pPr algn="ctr"/>
            <a:r>
              <a:rPr lang="fr-BE" dirty="0"/>
              <a:t>Projet professionnel réaliste</a:t>
            </a:r>
          </a:p>
        </p:txBody>
      </p:sp>
      <p:sp>
        <p:nvSpPr>
          <p:cNvPr id="6" name="ZoneTexte 5">
            <a:extLst>
              <a:ext uri="{FF2B5EF4-FFF2-40B4-BE49-F238E27FC236}">
                <a16:creationId xmlns:a16="http://schemas.microsoft.com/office/drawing/2014/main" id="{7711C053-311C-5343-8709-271F8DDDDDE2}"/>
              </a:ext>
            </a:extLst>
          </p:cNvPr>
          <p:cNvSpPr txBox="1"/>
          <p:nvPr/>
        </p:nvSpPr>
        <p:spPr>
          <a:xfrm>
            <a:off x="9092609" y="3479800"/>
            <a:ext cx="1967345" cy="646331"/>
          </a:xfrm>
          <a:prstGeom prst="rect">
            <a:avLst/>
          </a:prstGeom>
          <a:noFill/>
        </p:spPr>
        <p:txBody>
          <a:bodyPr wrap="square" rtlCol="0">
            <a:spAutoFit/>
          </a:bodyPr>
          <a:lstStyle/>
          <a:p>
            <a:pPr algn="r"/>
            <a:r>
              <a:rPr lang="fr-BE" dirty="0"/>
              <a:t>Compétence professionnelle</a:t>
            </a:r>
          </a:p>
        </p:txBody>
      </p:sp>
      <p:cxnSp>
        <p:nvCxnSpPr>
          <p:cNvPr id="10" name="Connecteur : en angle 9">
            <a:extLst>
              <a:ext uri="{FF2B5EF4-FFF2-40B4-BE49-F238E27FC236}">
                <a16:creationId xmlns:a16="http://schemas.microsoft.com/office/drawing/2014/main" id="{57E7A7BF-F94C-1FA5-3419-C73B48FCECFA}"/>
              </a:ext>
            </a:extLst>
          </p:cNvPr>
          <p:cNvCxnSpPr>
            <a:cxnSpLocks/>
          </p:cNvCxnSpPr>
          <p:nvPr/>
        </p:nvCxnSpPr>
        <p:spPr>
          <a:xfrm rot="10800000">
            <a:off x="7515655" y="4021977"/>
            <a:ext cx="2053219" cy="325918"/>
          </a:xfrm>
          <a:prstGeom prst="bentConnector3">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F3BFC4BF-A74C-244D-1919-A832D1F5B4EC}"/>
              </a:ext>
            </a:extLst>
          </p:cNvPr>
          <p:cNvSpPr/>
          <p:nvPr/>
        </p:nvSpPr>
        <p:spPr>
          <a:xfrm>
            <a:off x="9653395" y="4201785"/>
            <a:ext cx="1449952" cy="14491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La démarche réflexive</a:t>
            </a:r>
          </a:p>
        </p:txBody>
      </p:sp>
      <p:sp>
        <p:nvSpPr>
          <p:cNvPr id="14" name="Ellipse 13">
            <a:extLst>
              <a:ext uri="{FF2B5EF4-FFF2-40B4-BE49-F238E27FC236}">
                <a16:creationId xmlns:a16="http://schemas.microsoft.com/office/drawing/2014/main" id="{7FA82B49-06A0-651E-FB63-B35C01CA26D5}"/>
              </a:ext>
            </a:extLst>
          </p:cNvPr>
          <p:cNvSpPr/>
          <p:nvPr/>
        </p:nvSpPr>
        <p:spPr>
          <a:xfrm>
            <a:off x="6024575" y="3855936"/>
            <a:ext cx="1449952" cy="1449154"/>
          </a:xfrm>
          <a:prstGeom prst="ellipse">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d’étudiant </a:t>
            </a:r>
            <a:r>
              <a:rPr lang="fr-BE" sz="1200" dirty="0"/>
              <a:t>(Coulon, 1992)</a:t>
            </a:r>
            <a:endParaRPr lang="fr-BE" sz="1600" dirty="0"/>
          </a:p>
        </p:txBody>
      </p:sp>
      <p:sp>
        <p:nvSpPr>
          <p:cNvPr id="18" name="Ellipse 17">
            <a:extLst>
              <a:ext uri="{FF2B5EF4-FFF2-40B4-BE49-F238E27FC236}">
                <a16:creationId xmlns:a16="http://schemas.microsoft.com/office/drawing/2014/main" id="{44643CCB-EB00-3118-54A1-9E385A82CDD4}"/>
              </a:ext>
            </a:extLst>
          </p:cNvPr>
          <p:cNvSpPr/>
          <p:nvPr/>
        </p:nvSpPr>
        <p:spPr>
          <a:xfrm>
            <a:off x="8928419" y="102170"/>
            <a:ext cx="1449952" cy="1449154"/>
          </a:xfrm>
          <a:prstGeom prst="ellipse">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a:t>
            </a:r>
          </a:p>
          <a:p>
            <a:pPr algn="ctr"/>
            <a:r>
              <a:rPr lang="fr-BE" sz="1600" dirty="0"/>
              <a:t>de </a:t>
            </a:r>
            <a:r>
              <a:rPr lang="fr-FR" sz="1600" dirty="0">
                <a:solidFill>
                  <a:schemeClr val="bg1"/>
                </a:solidFill>
              </a:rPr>
              <a:t>Ψ </a:t>
            </a:r>
          </a:p>
          <a:p>
            <a:pPr algn="ctr"/>
            <a:r>
              <a:rPr lang="fr-FR" sz="1200" dirty="0">
                <a:solidFill>
                  <a:schemeClr val="bg1"/>
                </a:solidFill>
              </a:rPr>
              <a:t>(ou les métiers)</a:t>
            </a:r>
          </a:p>
        </p:txBody>
      </p:sp>
      <p:sp>
        <p:nvSpPr>
          <p:cNvPr id="21" name="Ellipse 20">
            <a:extLst>
              <a:ext uri="{FF2B5EF4-FFF2-40B4-BE49-F238E27FC236}">
                <a16:creationId xmlns:a16="http://schemas.microsoft.com/office/drawing/2014/main" id="{4E7FD249-B1C9-8FD1-9D4F-73DDAF2CD1DC}"/>
              </a:ext>
            </a:extLst>
          </p:cNvPr>
          <p:cNvSpPr/>
          <p:nvPr/>
        </p:nvSpPr>
        <p:spPr>
          <a:xfrm>
            <a:off x="756455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a:extLst>
              <a:ext uri="{FF2B5EF4-FFF2-40B4-BE49-F238E27FC236}">
                <a16:creationId xmlns:a16="http://schemas.microsoft.com/office/drawing/2014/main" id="{3412235B-27B7-2CC1-21C6-C707AF5EFB5C}"/>
              </a:ext>
            </a:extLst>
          </p:cNvPr>
          <p:cNvSpPr/>
          <p:nvPr/>
        </p:nvSpPr>
        <p:spPr>
          <a:xfrm>
            <a:off x="831269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a:extLst>
              <a:ext uri="{FF2B5EF4-FFF2-40B4-BE49-F238E27FC236}">
                <a16:creationId xmlns:a16="http://schemas.microsoft.com/office/drawing/2014/main" id="{88315CE6-7E43-B5C7-618C-D939E47908A2}"/>
              </a:ext>
            </a:extLst>
          </p:cNvPr>
          <p:cNvSpPr/>
          <p:nvPr/>
        </p:nvSpPr>
        <p:spPr>
          <a:xfrm>
            <a:off x="7938626" y="2126796"/>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Rectangle 39">
            <a:extLst>
              <a:ext uri="{FF2B5EF4-FFF2-40B4-BE49-F238E27FC236}">
                <a16:creationId xmlns:a16="http://schemas.microsoft.com/office/drawing/2014/main" id="{271364C0-C6BB-5BD3-9BED-36D79FAB1136}"/>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2" name="Connecteur : en angle 1">
            <a:extLst>
              <a:ext uri="{FF2B5EF4-FFF2-40B4-BE49-F238E27FC236}">
                <a16:creationId xmlns:a16="http://schemas.microsoft.com/office/drawing/2014/main" id="{41F61355-E488-7D78-2FC6-ACDA54DACC06}"/>
              </a:ext>
            </a:extLst>
          </p:cNvPr>
          <p:cNvCxnSpPr>
            <a:cxnSpLocks/>
          </p:cNvCxnSpPr>
          <p:nvPr/>
        </p:nvCxnSpPr>
        <p:spPr>
          <a:xfrm rot="5400000" flipH="1" flipV="1">
            <a:off x="6385392" y="2118220"/>
            <a:ext cx="1234331" cy="1123995"/>
          </a:xfrm>
          <a:prstGeom prst="bentConnector3">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5" name="Connecteur : en angle 4">
            <a:extLst>
              <a:ext uri="{FF2B5EF4-FFF2-40B4-BE49-F238E27FC236}">
                <a16:creationId xmlns:a16="http://schemas.microsoft.com/office/drawing/2014/main" id="{5DB3D02B-C149-3570-6D52-05DA282615FE}"/>
              </a:ext>
            </a:extLst>
          </p:cNvPr>
          <p:cNvCxnSpPr/>
          <p:nvPr/>
        </p:nvCxnSpPr>
        <p:spPr>
          <a:xfrm rot="16200000" flipV="1">
            <a:off x="9280176" y="2048102"/>
            <a:ext cx="1325541" cy="1173019"/>
          </a:xfrm>
          <a:prstGeom prst="bentConnector3">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Image 6" descr="Une image contenant Graphique, Caractère coloré, graphisme, capture d’écran&#10;&#10;Description générée automatiquement">
            <a:extLst>
              <a:ext uri="{FF2B5EF4-FFF2-40B4-BE49-F238E27FC236}">
                <a16:creationId xmlns:a16="http://schemas.microsoft.com/office/drawing/2014/main" id="{9C474951-4CF0-7CAC-D575-E234986B6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pic>
        <p:nvPicPr>
          <p:cNvPr id="31" name="Graphique 30" descr="Seringue contour">
            <a:extLst>
              <a:ext uri="{FF2B5EF4-FFF2-40B4-BE49-F238E27FC236}">
                <a16:creationId xmlns:a16="http://schemas.microsoft.com/office/drawing/2014/main" id="{AF0730DE-9A1C-9243-0060-5035DF107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23016" y="567707"/>
            <a:ext cx="423390" cy="423390"/>
          </a:xfrm>
          <a:prstGeom prst="rect">
            <a:avLst/>
          </a:prstGeom>
        </p:spPr>
      </p:pic>
      <p:pic>
        <p:nvPicPr>
          <p:cNvPr id="36" name="Graphique 35" descr="Cerveau dans une tête contour">
            <a:extLst>
              <a:ext uri="{FF2B5EF4-FFF2-40B4-BE49-F238E27FC236}">
                <a16:creationId xmlns:a16="http://schemas.microsoft.com/office/drawing/2014/main" id="{E89643FC-ADFE-6416-ED7D-F0D0F69304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99628" y="1048511"/>
            <a:ext cx="542148" cy="542148"/>
          </a:xfrm>
          <a:prstGeom prst="rect">
            <a:avLst/>
          </a:prstGeom>
        </p:spPr>
      </p:pic>
      <p:pic>
        <p:nvPicPr>
          <p:cNvPr id="37" name="Graphique 36" descr="Médaille contour">
            <a:extLst>
              <a:ext uri="{FF2B5EF4-FFF2-40B4-BE49-F238E27FC236}">
                <a16:creationId xmlns:a16="http://schemas.microsoft.com/office/drawing/2014/main" id="{C0299C74-E9C8-B06A-60EE-879597626E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37232" y="1726782"/>
            <a:ext cx="530657" cy="530657"/>
          </a:xfrm>
          <a:prstGeom prst="rect">
            <a:avLst/>
          </a:prstGeom>
        </p:spPr>
      </p:pic>
      <p:pic>
        <p:nvPicPr>
          <p:cNvPr id="38" name="Graphique 37" descr="Ambulance contour">
            <a:extLst>
              <a:ext uri="{FF2B5EF4-FFF2-40B4-BE49-F238E27FC236}">
                <a16:creationId xmlns:a16="http://schemas.microsoft.com/office/drawing/2014/main" id="{F6ADEC00-31C5-D512-3B44-764BDA87EC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79745" y="479309"/>
            <a:ext cx="613656" cy="613656"/>
          </a:xfrm>
          <a:prstGeom prst="rect">
            <a:avLst/>
          </a:prstGeom>
        </p:spPr>
      </p:pic>
      <p:pic>
        <p:nvPicPr>
          <p:cNvPr id="39" name="Graphique 38" descr="Canapé contour">
            <a:extLst>
              <a:ext uri="{FF2B5EF4-FFF2-40B4-BE49-F238E27FC236}">
                <a16:creationId xmlns:a16="http://schemas.microsoft.com/office/drawing/2014/main" id="{201E5D05-7FEE-E097-D3BE-C46196082D2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96256" y="1037642"/>
            <a:ext cx="750749" cy="750749"/>
          </a:xfrm>
          <a:prstGeom prst="rect">
            <a:avLst/>
          </a:prstGeom>
        </p:spPr>
      </p:pic>
      <p:pic>
        <p:nvPicPr>
          <p:cNvPr id="43" name="Graphique 42" descr="Prison contour">
            <a:extLst>
              <a:ext uri="{FF2B5EF4-FFF2-40B4-BE49-F238E27FC236}">
                <a16:creationId xmlns:a16="http://schemas.microsoft.com/office/drawing/2014/main" id="{8CF487EC-CE77-4A86-5C43-4F35E1A45D0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49958" y="1613701"/>
            <a:ext cx="750749" cy="750749"/>
          </a:xfrm>
          <a:prstGeom prst="rect">
            <a:avLst/>
          </a:prstGeom>
        </p:spPr>
      </p:pic>
      <p:pic>
        <p:nvPicPr>
          <p:cNvPr id="44" name="Graphique 43" descr="Enfant avec ballon contour">
            <a:extLst>
              <a:ext uri="{FF2B5EF4-FFF2-40B4-BE49-F238E27FC236}">
                <a16:creationId xmlns:a16="http://schemas.microsoft.com/office/drawing/2014/main" id="{E140EB90-2132-220A-B1DB-BA62F8E5F4E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720858" y="1037258"/>
            <a:ext cx="607720" cy="607720"/>
          </a:xfrm>
          <a:prstGeom prst="rect">
            <a:avLst/>
          </a:prstGeom>
        </p:spPr>
      </p:pic>
      <p:pic>
        <p:nvPicPr>
          <p:cNvPr id="45" name="Graphique 44" descr="Homme avec canne contour">
            <a:extLst>
              <a:ext uri="{FF2B5EF4-FFF2-40B4-BE49-F238E27FC236}">
                <a16:creationId xmlns:a16="http://schemas.microsoft.com/office/drawing/2014/main" id="{35A4A983-0DBA-AD86-473F-E683E4B0870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935744" y="1053309"/>
            <a:ext cx="607720" cy="607720"/>
          </a:xfrm>
          <a:prstGeom prst="rect">
            <a:avLst/>
          </a:prstGeom>
        </p:spPr>
      </p:pic>
      <p:pic>
        <p:nvPicPr>
          <p:cNvPr id="46" name="Graphique 45" descr="Personne en fauteuil roulant contour">
            <a:extLst>
              <a:ext uri="{FF2B5EF4-FFF2-40B4-BE49-F238E27FC236}">
                <a16:creationId xmlns:a16="http://schemas.microsoft.com/office/drawing/2014/main" id="{9F96F9C1-F12C-0209-D396-5B06BC4FE7F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875926" y="1795639"/>
            <a:ext cx="491469" cy="491469"/>
          </a:xfrm>
          <a:prstGeom prst="rect">
            <a:avLst/>
          </a:prstGeom>
        </p:spPr>
      </p:pic>
      <p:pic>
        <p:nvPicPr>
          <p:cNvPr id="47" name="Graphique 46" descr="Famille avec un garçon contour">
            <a:extLst>
              <a:ext uri="{FF2B5EF4-FFF2-40B4-BE49-F238E27FC236}">
                <a16:creationId xmlns:a16="http://schemas.microsoft.com/office/drawing/2014/main" id="{618BCE9A-FABB-8688-5AA4-F373DCFC289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003227" y="1669627"/>
            <a:ext cx="607720" cy="607720"/>
          </a:xfrm>
          <a:prstGeom prst="rect">
            <a:avLst/>
          </a:prstGeom>
        </p:spPr>
      </p:pic>
      <p:pic>
        <p:nvPicPr>
          <p:cNvPr id="48" name="Graphique 47" descr="Usine contour">
            <a:extLst>
              <a:ext uri="{FF2B5EF4-FFF2-40B4-BE49-F238E27FC236}">
                <a16:creationId xmlns:a16="http://schemas.microsoft.com/office/drawing/2014/main" id="{B8EC19C6-A024-5D84-777E-9A7B097276E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782663" y="446008"/>
            <a:ext cx="613655" cy="613655"/>
          </a:xfrm>
          <a:prstGeom prst="rect">
            <a:avLst/>
          </a:prstGeom>
        </p:spPr>
      </p:pic>
      <p:pic>
        <p:nvPicPr>
          <p:cNvPr id="49" name="Graphique 48" descr="Impatient contour">
            <a:extLst>
              <a:ext uri="{FF2B5EF4-FFF2-40B4-BE49-F238E27FC236}">
                <a16:creationId xmlns:a16="http://schemas.microsoft.com/office/drawing/2014/main" id="{F2ABAEBD-2049-E875-1567-DC0F40F51A1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952434" y="505409"/>
            <a:ext cx="607720" cy="607720"/>
          </a:xfrm>
          <a:prstGeom prst="rect">
            <a:avLst/>
          </a:prstGeom>
        </p:spPr>
      </p:pic>
      <p:pic>
        <p:nvPicPr>
          <p:cNvPr id="50" name="Graphique 49" descr="Loupe contour">
            <a:extLst>
              <a:ext uri="{FF2B5EF4-FFF2-40B4-BE49-F238E27FC236}">
                <a16:creationId xmlns:a16="http://schemas.microsoft.com/office/drawing/2014/main" id="{453E1212-A671-F4D0-C284-DC467474E67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670852" y="451382"/>
            <a:ext cx="588961" cy="588961"/>
          </a:xfrm>
          <a:prstGeom prst="rect">
            <a:avLst/>
          </a:prstGeom>
        </p:spPr>
      </p:pic>
      <p:pic>
        <p:nvPicPr>
          <p:cNvPr id="9" name="Graphique 8" descr="Femme scientifique contour">
            <a:extLst>
              <a:ext uri="{FF2B5EF4-FFF2-40B4-BE49-F238E27FC236}">
                <a16:creationId xmlns:a16="http://schemas.microsoft.com/office/drawing/2014/main" id="{2F389C5B-3EFE-DCC3-F17F-4A76A199DB1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731864" y="2452740"/>
            <a:ext cx="669249" cy="669249"/>
          </a:xfrm>
          <a:prstGeom prst="rect">
            <a:avLst/>
          </a:prstGeom>
        </p:spPr>
      </p:pic>
      <p:cxnSp>
        <p:nvCxnSpPr>
          <p:cNvPr id="11" name="Connecteur droit 10">
            <a:extLst>
              <a:ext uri="{FF2B5EF4-FFF2-40B4-BE49-F238E27FC236}">
                <a16:creationId xmlns:a16="http://schemas.microsoft.com/office/drawing/2014/main" id="{CE6D3438-783A-FFD3-5520-BD113AF8A01A}"/>
              </a:ext>
            </a:extLst>
          </p:cNvPr>
          <p:cNvCxnSpPr/>
          <p:nvPr/>
        </p:nvCxnSpPr>
        <p:spPr>
          <a:xfrm>
            <a:off x="1798461" y="4075922"/>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E28B5E54-88EA-1DA0-77A6-7CC48BE8183D}"/>
              </a:ext>
            </a:extLst>
          </p:cNvPr>
          <p:cNvSpPr txBox="1"/>
          <p:nvPr/>
        </p:nvSpPr>
        <p:spPr>
          <a:xfrm>
            <a:off x="971675" y="2094806"/>
            <a:ext cx="3504949" cy="1569660"/>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endParaRPr lang="fr-BE" dirty="0"/>
          </a:p>
          <a:p>
            <a:r>
              <a:rPr lang="fr-BE" dirty="0"/>
              <a:t>Interventions de psychologues</a:t>
            </a:r>
          </a:p>
        </p:txBody>
      </p:sp>
    </p:spTree>
    <p:extLst>
      <p:ext uri="{BB962C8B-B14F-4D97-AF65-F5344CB8AC3E}">
        <p14:creationId xmlns:p14="http://schemas.microsoft.com/office/powerpoint/2010/main" val="1033279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5E176E-588F-AA8B-5347-9241A92B3451}"/>
            </a:ext>
          </a:extLst>
        </p:cNvPr>
        <p:cNvGrpSpPr/>
        <p:nvPr/>
      </p:nvGrpSpPr>
      <p:grpSpPr>
        <a:xfrm>
          <a:off x="0" y="0"/>
          <a:ext cx="0" cy="0"/>
          <a:chOff x="0" y="0"/>
          <a:chExt cx="0" cy="0"/>
        </a:xfrm>
      </p:grpSpPr>
      <p:graphicFrame>
        <p:nvGraphicFramePr>
          <p:cNvPr id="5" name="Espace réservé du contenu 2">
            <a:extLst>
              <a:ext uri="{FF2B5EF4-FFF2-40B4-BE49-F238E27FC236}">
                <a16:creationId xmlns:a16="http://schemas.microsoft.com/office/drawing/2014/main" id="{7F7C9734-2A0A-3D0E-77A5-DDD40B188D68}"/>
              </a:ext>
            </a:extLst>
          </p:cNvPr>
          <p:cNvGraphicFramePr>
            <a:graphicFrameLocks noGrp="1"/>
          </p:cNvGraphicFramePr>
          <p:nvPr>
            <p:ph idx="1"/>
            <p:extLst>
              <p:ext uri="{D42A27DB-BD31-4B8C-83A1-F6EECF244321}">
                <p14:modId xmlns:p14="http://schemas.microsoft.com/office/powerpoint/2010/main" val="632848818"/>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C687B826-D17E-F40B-419F-3F820FFA616A}"/>
              </a:ext>
            </a:extLst>
          </p:cNvPr>
          <p:cNvSpPr/>
          <p:nvPr/>
        </p:nvSpPr>
        <p:spPr>
          <a:xfrm>
            <a:off x="685800" y="6858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id="{8380BDF7-6CFB-8D78-4E2B-30E65620A8D4}"/>
              </a:ext>
            </a:extLst>
          </p:cNvPr>
          <p:cNvSpPr txBox="1"/>
          <p:nvPr/>
        </p:nvSpPr>
        <p:spPr>
          <a:xfrm>
            <a:off x="1028546" y="2193275"/>
            <a:ext cx="3391208" cy="584775"/>
          </a:xfrm>
          <a:prstGeom prst="rect">
            <a:avLst/>
          </a:prstGeom>
          <a:noFill/>
        </p:spPr>
        <p:txBody>
          <a:bodyPr wrap="square" rtlCol="0">
            <a:spAutoFit/>
          </a:bodyPr>
          <a:lstStyle/>
          <a:p>
            <a:pPr algn="ctr"/>
            <a:r>
              <a:rPr lang="fr-BE" sz="3200" dirty="0">
                <a:solidFill>
                  <a:schemeClr val="accent6">
                    <a:lumMod val="75000"/>
                  </a:schemeClr>
                </a:solidFill>
                <a:latin typeface="+mj-lt"/>
              </a:rPr>
              <a:t>Contexte </a:t>
            </a:r>
          </a:p>
        </p:txBody>
      </p:sp>
      <p:cxnSp>
        <p:nvCxnSpPr>
          <p:cNvPr id="12" name="Connecteur droit 11">
            <a:extLst>
              <a:ext uri="{FF2B5EF4-FFF2-40B4-BE49-F238E27FC236}">
                <a16:creationId xmlns:a16="http://schemas.microsoft.com/office/drawing/2014/main" id="{C35E9065-CCF3-E7D8-0B33-C7B1FB6E0DC7}"/>
              </a:ext>
            </a:extLst>
          </p:cNvPr>
          <p:cNvCxnSpPr/>
          <p:nvPr/>
        </p:nvCxnSpPr>
        <p:spPr>
          <a:xfrm>
            <a:off x="1817511" y="4696178"/>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Image 3" descr="Une image contenant noir, obscurité&#10;&#10;Description générée automatiquement">
            <a:extLst>
              <a:ext uri="{FF2B5EF4-FFF2-40B4-BE49-F238E27FC236}">
                <a16:creationId xmlns:a16="http://schemas.microsoft.com/office/drawing/2014/main" id="{C88C45ED-74C4-52DE-2C7D-65AB89C0F3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7419" y="2993764"/>
            <a:ext cx="1291761" cy="1291761"/>
          </a:xfrm>
          <a:prstGeom prst="rect">
            <a:avLst/>
          </a:prstGeom>
        </p:spPr>
      </p:pic>
      <p:pic>
        <p:nvPicPr>
          <p:cNvPr id="7" name="Image 6" descr="Une image contenant Graphique, Caractère coloré, graphisme, capture d’écran&#10;&#10;Description générée automatiquement">
            <a:extLst>
              <a:ext uri="{FF2B5EF4-FFF2-40B4-BE49-F238E27FC236}">
                <a16:creationId xmlns:a16="http://schemas.microsoft.com/office/drawing/2014/main" id="{D2D12989-3A5D-7005-8905-2BA34B7B4A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Tree>
    <p:extLst>
      <p:ext uri="{BB962C8B-B14F-4D97-AF65-F5344CB8AC3E}">
        <p14:creationId xmlns:p14="http://schemas.microsoft.com/office/powerpoint/2010/main" val="166866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E352B-8CC9-F3FB-9ED8-95877F8EDDD4}"/>
            </a:ext>
          </a:extLst>
        </p:cNvPr>
        <p:cNvGrpSpPr/>
        <p:nvPr/>
      </p:nvGrpSpPr>
      <p:grpSpPr>
        <a:xfrm>
          <a:off x="0" y="0"/>
          <a:ext cx="0" cy="0"/>
          <a:chOff x="0" y="0"/>
          <a:chExt cx="0" cy="0"/>
        </a:xfrm>
      </p:grpSpPr>
      <p:sp>
        <p:nvSpPr>
          <p:cNvPr id="51" name="Ellipse 50">
            <a:extLst>
              <a:ext uri="{FF2B5EF4-FFF2-40B4-BE49-F238E27FC236}">
                <a16:creationId xmlns:a16="http://schemas.microsoft.com/office/drawing/2014/main" id="{AF8A3EE6-56B9-F217-A702-5FE1138A1C76}"/>
              </a:ext>
            </a:extLst>
          </p:cNvPr>
          <p:cNvSpPr/>
          <p:nvPr/>
        </p:nvSpPr>
        <p:spPr>
          <a:xfrm>
            <a:off x="6893938" y="1796210"/>
            <a:ext cx="2784764" cy="2815937"/>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 coins arrondis 52">
            <a:extLst>
              <a:ext uri="{FF2B5EF4-FFF2-40B4-BE49-F238E27FC236}">
                <a16:creationId xmlns:a16="http://schemas.microsoft.com/office/drawing/2014/main" id="{3BAC95B0-526B-5673-4080-790D864A7D2F}"/>
              </a:ext>
            </a:extLst>
          </p:cNvPr>
          <p:cNvSpPr/>
          <p:nvPr/>
        </p:nvSpPr>
        <p:spPr>
          <a:xfrm>
            <a:off x="9511297" y="2549705"/>
            <a:ext cx="1644773" cy="914400"/>
          </a:xfrm>
          <a:prstGeom prst="roundRect">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P</a:t>
            </a:r>
          </a:p>
          <a:p>
            <a:pPr algn="ctr"/>
            <a:r>
              <a:rPr lang="fr-BE" dirty="0"/>
              <a:t>Problématiser</a:t>
            </a:r>
          </a:p>
        </p:txBody>
      </p:sp>
      <p:sp>
        <p:nvSpPr>
          <p:cNvPr id="54" name="Rectangle : coins arrondis 53">
            <a:extLst>
              <a:ext uri="{FF2B5EF4-FFF2-40B4-BE49-F238E27FC236}">
                <a16:creationId xmlns:a16="http://schemas.microsoft.com/office/drawing/2014/main" id="{20D9086F-5058-2DF2-2D34-D3F7859824FD}"/>
              </a:ext>
            </a:extLst>
          </p:cNvPr>
          <p:cNvSpPr/>
          <p:nvPr/>
        </p:nvSpPr>
        <p:spPr>
          <a:xfrm>
            <a:off x="7985226" y="1079362"/>
            <a:ext cx="998290" cy="914400"/>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D</a:t>
            </a:r>
          </a:p>
          <a:p>
            <a:pPr algn="ctr"/>
            <a:r>
              <a:rPr lang="fr-BE" dirty="0"/>
              <a:t>Décrire</a:t>
            </a:r>
          </a:p>
        </p:txBody>
      </p:sp>
      <p:sp>
        <p:nvSpPr>
          <p:cNvPr id="3" name="ZoneTexte 2">
            <a:extLst>
              <a:ext uri="{FF2B5EF4-FFF2-40B4-BE49-F238E27FC236}">
                <a16:creationId xmlns:a16="http://schemas.microsoft.com/office/drawing/2014/main" id="{D3B39C8D-D466-6E92-06D0-B6BD29352820}"/>
              </a:ext>
            </a:extLst>
          </p:cNvPr>
          <p:cNvSpPr txBox="1"/>
          <p:nvPr/>
        </p:nvSpPr>
        <p:spPr>
          <a:xfrm>
            <a:off x="10393538" y="3629979"/>
            <a:ext cx="1644771" cy="830997"/>
          </a:xfrm>
          <a:prstGeom prst="rect">
            <a:avLst/>
          </a:prstGeom>
          <a:noFill/>
        </p:spPr>
        <p:txBody>
          <a:bodyPr wrap="square" rtlCol="0">
            <a:spAutoFit/>
          </a:bodyPr>
          <a:lstStyle/>
          <a:p>
            <a:r>
              <a:rPr lang="fr-BE" sz="1600" dirty="0"/>
              <a:t>En quoi c’est remis en question</a:t>
            </a:r>
          </a:p>
        </p:txBody>
      </p:sp>
      <p:cxnSp>
        <p:nvCxnSpPr>
          <p:cNvPr id="7" name="Connecteur droit 6">
            <a:extLst>
              <a:ext uri="{FF2B5EF4-FFF2-40B4-BE49-F238E27FC236}">
                <a16:creationId xmlns:a16="http://schemas.microsoft.com/office/drawing/2014/main" id="{1B41D68F-D4DF-4D5D-3F60-9E383446B966}"/>
              </a:ext>
            </a:extLst>
          </p:cNvPr>
          <p:cNvCxnSpPr>
            <a:cxnSpLocks/>
          </p:cNvCxnSpPr>
          <p:nvPr/>
        </p:nvCxnSpPr>
        <p:spPr>
          <a:xfrm>
            <a:off x="10524073" y="3585428"/>
            <a:ext cx="109883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B90953B1-1F86-3F90-0789-8B095A398438}"/>
              </a:ext>
            </a:extLst>
          </p:cNvPr>
          <p:cNvSpPr/>
          <p:nvPr/>
        </p:nvSpPr>
        <p:spPr>
          <a:xfrm>
            <a:off x="8799651" y="4294377"/>
            <a:ext cx="1124124" cy="91440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A</a:t>
            </a:r>
          </a:p>
          <a:p>
            <a:pPr algn="ctr"/>
            <a:r>
              <a:rPr lang="fr-BE" dirty="0"/>
              <a:t>Analyser</a:t>
            </a:r>
          </a:p>
        </p:txBody>
      </p:sp>
      <p:sp>
        <p:nvSpPr>
          <p:cNvPr id="8" name="ZoneTexte 7">
            <a:extLst>
              <a:ext uri="{FF2B5EF4-FFF2-40B4-BE49-F238E27FC236}">
                <a16:creationId xmlns:a16="http://schemas.microsoft.com/office/drawing/2014/main" id="{709BC014-69D3-ED27-6A3D-FD5A3B69839B}"/>
              </a:ext>
            </a:extLst>
          </p:cNvPr>
          <p:cNvSpPr txBox="1"/>
          <p:nvPr/>
        </p:nvSpPr>
        <p:spPr>
          <a:xfrm>
            <a:off x="10031765" y="4775459"/>
            <a:ext cx="2197666" cy="1077218"/>
          </a:xfrm>
          <a:prstGeom prst="rect">
            <a:avLst/>
          </a:prstGeom>
          <a:noFill/>
        </p:spPr>
        <p:txBody>
          <a:bodyPr wrap="square" rtlCol="0">
            <a:spAutoFit/>
          </a:bodyPr>
          <a:lstStyle/>
          <a:p>
            <a:pPr marL="285750" indent="-285750">
              <a:buFont typeface="Arial" panose="020B0604020202020204" pitchFamily="34" charset="0"/>
              <a:buChar char="•"/>
            </a:pPr>
            <a:r>
              <a:rPr lang="fr-BE" sz="1600" dirty="0"/>
              <a:t>Liens témoignages</a:t>
            </a:r>
          </a:p>
          <a:p>
            <a:pPr marL="285750" indent="-285750">
              <a:buFont typeface="Arial" panose="020B0604020202020204" pitchFamily="34" charset="0"/>
              <a:buChar char="•"/>
            </a:pPr>
            <a:r>
              <a:rPr lang="fr-BE" sz="1600" dirty="0"/>
              <a:t>Ressources (cours, articles,…)</a:t>
            </a:r>
          </a:p>
          <a:p>
            <a:pPr marL="285750" indent="-285750">
              <a:buFont typeface="Arial" panose="020B0604020202020204" pitchFamily="34" charset="0"/>
              <a:buChar char="•"/>
            </a:pPr>
            <a:r>
              <a:rPr lang="fr-BE" sz="1600"/>
              <a:t>Référentiel</a:t>
            </a:r>
            <a:endParaRPr lang="fr-BE" sz="1600" dirty="0"/>
          </a:p>
        </p:txBody>
      </p:sp>
      <p:cxnSp>
        <p:nvCxnSpPr>
          <p:cNvPr id="9" name="Connecteur droit 8">
            <a:extLst>
              <a:ext uri="{FF2B5EF4-FFF2-40B4-BE49-F238E27FC236}">
                <a16:creationId xmlns:a16="http://schemas.microsoft.com/office/drawing/2014/main" id="{3E81F803-4D5C-0A21-F17C-E0E4A2D7DB70}"/>
              </a:ext>
            </a:extLst>
          </p:cNvPr>
          <p:cNvCxnSpPr>
            <a:cxnSpLocks/>
          </p:cNvCxnSpPr>
          <p:nvPr/>
        </p:nvCxnSpPr>
        <p:spPr>
          <a:xfrm>
            <a:off x="10017903" y="4336078"/>
            <a:ext cx="0" cy="1423463"/>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 coins arrondis 9">
            <a:extLst>
              <a:ext uri="{FF2B5EF4-FFF2-40B4-BE49-F238E27FC236}">
                <a16:creationId xmlns:a16="http://schemas.microsoft.com/office/drawing/2014/main" id="{5375BE58-287F-63AA-B2D6-EC6CD294AD66}"/>
              </a:ext>
            </a:extLst>
          </p:cNvPr>
          <p:cNvSpPr/>
          <p:nvPr/>
        </p:nvSpPr>
        <p:spPr>
          <a:xfrm>
            <a:off x="6053989" y="3837177"/>
            <a:ext cx="1558955" cy="91440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T</a:t>
            </a:r>
          </a:p>
          <a:p>
            <a:pPr algn="ctr"/>
            <a:r>
              <a:rPr lang="fr-BE" dirty="0"/>
              <a:t>Théoriser</a:t>
            </a:r>
          </a:p>
        </p:txBody>
      </p:sp>
      <p:sp>
        <p:nvSpPr>
          <p:cNvPr id="11" name="ZoneTexte 10">
            <a:extLst>
              <a:ext uri="{FF2B5EF4-FFF2-40B4-BE49-F238E27FC236}">
                <a16:creationId xmlns:a16="http://schemas.microsoft.com/office/drawing/2014/main" id="{4185766B-D8C7-4BF1-66A7-C833ED3BC9EA}"/>
              </a:ext>
            </a:extLst>
          </p:cNvPr>
          <p:cNvSpPr txBox="1"/>
          <p:nvPr/>
        </p:nvSpPr>
        <p:spPr>
          <a:xfrm>
            <a:off x="5317182" y="4989786"/>
            <a:ext cx="2889116" cy="830997"/>
          </a:xfrm>
          <a:prstGeom prst="rect">
            <a:avLst/>
          </a:prstGeom>
          <a:noFill/>
        </p:spPr>
        <p:txBody>
          <a:bodyPr wrap="square" rtlCol="0">
            <a:spAutoFit/>
          </a:bodyPr>
          <a:lstStyle/>
          <a:p>
            <a:r>
              <a:rPr lang="fr-BE" sz="1600" dirty="0"/>
              <a:t>Les psys doivent avoir des compétences en recherche car…</a:t>
            </a:r>
          </a:p>
        </p:txBody>
      </p:sp>
      <p:cxnSp>
        <p:nvCxnSpPr>
          <p:cNvPr id="12" name="Connecteur droit 11">
            <a:extLst>
              <a:ext uri="{FF2B5EF4-FFF2-40B4-BE49-F238E27FC236}">
                <a16:creationId xmlns:a16="http://schemas.microsoft.com/office/drawing/2014/main" id="{32DC3362-8C15-A0AA-EEB7-26BC252FF17C}"/>
              </a:ext>
            </a:extLst>
          </p:cNvPr>
          <p:cNvCxnSpPr>
            <a:cxnSpLocks/>
          </p:cNvCxnSpPr>
          <p:nvPr/>
        </p:nvCxnSpPr>
        <p:spPr>
          <a:xfrm>
            <a:off x="5392902" y="4913934"/>
            <a:ext cx="270833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 coins arrondis 5">
            <a:extLst>
              <a:ext uri="{FF2B5EF4-FFF2-40B4-BE49-F238E27FC236}">
                <a16:creationId xmlns:a16="http://schemas.microsoft.com/office/drawing/2014/main" id="{1C3CD1F0-2A7F-9422-731E-EF75704452E4}"/>
              </a:ext>
            </a:extLst>
          </p:cNvPr>
          <p:cNvSpPr/>
          <p:nvPr/>
        </p:nvSpPr>
        <p:spPr>
          <a:xfrm>
            <a:off x="5619091" y="2157621"/>
            <a:ext cx="1475836" cy="914400"/>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R</a:t>
            </a:r>
          </a:p>
          <a:p>
            <a:pPr algn="ctr"/>
            <a:r>
              <a:rPr lang="fr-BE" dirty="0"/>
              <a:t>Réinvestir dans l’action</a:t>
            </a:r>
          </a:p>
        </p:txBody>
      </p:sp>
      <p:sp>
        <p:nvSpPr>
          <p:cNvPr id="15" name="ZoneTexte 14">
            <a:extLst>
              <a:ext uri="{FF2B5EF4-FFF2-40B4-BE49-F238E27FC236}">
                <a16:creationId xmlns:a16="http://schemas.microsoft.com/office/drawing/2014/main" id="{26746164-0F54-1E8C-FFA2-505F816973EB}"/>
              </a:ext>
            </a:extLst>
          </p:cNvPr>
          <p:cNvSpPr txBox="1"/>
          <p:nvPr/>
        </p:nvSpPr>
        <p:spPr>
          <a:xfrm>
            <a:off x="5448300" y="797562"/>
            <a:ext cx="2328029" cy="1077218"/>
          </a:xfrm>
          <a:prstGeom prst="rect">
            <a:avLst/>
          </a:prstGeom>
          <a:noFill/>
        </p:spPr>
        <p:txBody>
          <a:bodyPr wrap="square" rtlCol="0">
            <a:spAutoFit/>
          </a:bodyPr>
          <a:lstStyle/>
          <a:p>
            <a:pPr algn="r"/>
            <a:r>
              <a:rPr lang="fr-BE" sz="1600" dirty="0"/>
              <a:t>Je vais faire tous les exercices de stats et choisir les </a:t>
            </a:r>
            <a:r>
              <a:rPr lang="fr-BE" sz="1600" dirty="0" err="1"/>
              <a:t>xp</a:t>
            </a:r>
            <a:r>
              <a:rPr lang="fr-BE" sz="1600" dirty="0"/>
              <a:t> qui m’intéressent</a:t>
            </a:r>
          </a:p>
        </p:txBody>
      </p:sp>
      <p:sp>
        <p:nvSpPr>
          <p:cNvPr id="13" name="ZoneTexte 12">
            <a:extLst>
              <a:ext uri="{FF2B5EF4-FFF2-40B4-BE49-F238E27FC236}">
                <a16:creationId xmlns:a16="http://schemas.microsoft.com/office/drawing/2014/main" id="{A271835C-412A-0E82-C6F6-6CA7FA6BB498}"/>
              </a:ext>
            </a:extLst>
          </p:cNvPr>
          <p:cNvSpPr txBox="1"/>
          <p:nvPr/>
        </p:nvSpPr>
        <p:spPr>
          <a:xfrm>
            <a:off x="9069713" y="333341"/>
            <a:ext cx="2647649" cy="1323439"/>
          </a:xfrm>
          <a:prstGeom prst="rect">
            <a:avLst/>
          </a:prstGeom>
          <a:noFill/>
        </p:spPr>
        <p:txBody>
          <a:bodyPr wrap="square" rtlCol="0">
            <a:spAutoFit/>
          </a:bodyPr>
          <a:lstStyle/>
          <a:p>
            <a:r>
              <a:rPr lang="fr-BE" sz="1600" dirty="0"/>
              <a:t>Cours 1</a:t>
            </a:r>
          </a:p>
          <a:p>
            <a:pPr marL="285750" indent="-285750">
              <a:buFont typeface="Arial" panose="020B0604020202020204" pitchFamily="34" charset="0"/>
              <a:buChar char="•"/>
            </a:pPr>
            <a:r>
              <a:rPr lang="fr-BE" sz="1600" dirty="0"/>
              <a:t>Préconceptions sur le participant pool</a:t>
            </a:r>
          </a:p>
          <a:p>
            <a:pPr marL="285750" indent="-285750">
              <a:buFont typeface="Arial" panose="020B0604020202020204" pitchFamily="34" charset="0"/>
              <a:buChar char="•"/>
            </a:pPr>
            <a:r>
              <a:rPr lang="fr-BE" sz="1600" dirty="0"/>
              <a:t>Cours jugés inutiles (stats, méthodo, anglais) </a:t>
            </a:r>
          </a:p>
        </p:txBody>
      </p:sp>
      <p:sp>
        <p:nvSpPr>
          <p:cNvPr id="19" name="Titre 1">
            <a:extLst>
              <a:ext uri="{FF2B5EF4-FFF2-40B4-BE49-F238E27FC236}">
                <a16:creationId xmlns:a16="http://schemas.microsoft.com/office/drawing/2014/main" id="{E15A6D4A-3976-1D4F-2740-AB5E44644A71}"/>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20" name="Rectangle 19">
            <a:extLst>
              <a:ext uri="{FF2B5EF4-FFF2-40B4-BE49-F238E27FC236}">
                <a16:creationId xmlns:a16="http://schemas.microsoft.com/office/drawing/2014/main" id="{43873950-A49D-2532-156B-ED187AF28E77}"/>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21" name="Connecteur droit 20">
            <a:extLst>
              <a:ext uri="{FF2B5EF4-FFF2-40B4-BE49-F238E27FC236}">
                <a16:creationId xmlns:a16="http://schemas.microsoft.com/office/drawing/2014/main" id="{D8BB3C7A-FFE0-7199-60AF-2537776A06DA}"/>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F248D6A4-1232-7D92-CEFE-A93175EA353E}"/>
              </a:ext>
            </a:extLst>
          </p:cNvPr>
          <p:cNvCxnSpPr>
            <a:cxnSpLocks/>
          </p:cNvCxnSpPr>
          <p:nvPr/>
        </p:nvCxnSpPr>
        <p:spPr>
          <a:xfrm flipV="1">
            <a:off x="7746930" y="927550"/>
            <a:ext cx="0" cy="861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3BF4215E-B64C-BDC3-11B4-0804F16B2C7C}"/>
              </a:ext>
            </a:extLst>
          </p:cNvPr>
          <p:cNvCxnSpPr>
            <a:cxnSpLocks/>
          </p:cNvCxnSpPr>
          <p:nvPr/>
        </p:nvCxnSpPr>
        <p:spPr>
          <a:xfrm flipH="1">
            <a:off x="9166991" y="1796210"/>
            <a:ext cx="1815688"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descr="Une image contenant Graphique, Caractère coloré, graphisme, capture d’écran&#10;&#10;Description générée automatiquement">
            <a:extLst>
              <a:ext uri="{FF2B5EF4-FFF2-40B4-BE49-F238E27FC236}">
                <a16:creationId xmlns:a16="http://schemas.microsoft.com/office/drawing/2014/main" id="{6F1F8887-04E1-ED0C-EFC0-AB82E324A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
        <p:nvSpPr>
          <p:cNvPr id="14" name="ZoneTexte 13">
            <a:extLst>
              <a:ext uri="{FF2B5EF4-FFF2-40B4-BE49-F238E27FC236}">
                <a16:creationId xmlns:a16="http://schemas.microsoft.com/office/drawing/2014/main" id="{FA3955DE-7198-36C1-39DD-4B62E2F5B6FA}"/>
              </a:ext>
            </a:extLst>
          </p:cNvPr>
          <p:cNvSpPr txBox="1"/>
          <p:nvPr/>
        </p:nvSpPr>
        <p:spPr>
          <a:xfrm>
            <a:off x="868258" y="1874780"/>
            <a:ext cx="3890820" cy="3293209"/>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La démarche réflexive appliquée au </a:t>
            </a:r>
          </a:p>
          <a:p>
            <a:r>
              <a:rPr lang="fr-BE" b="1" dirty="0"/>
              <a:t>rôle de la recherche dans le métier de psy</a:t>
            </a:r>
          </a:p>
          <a:p>
            <a:endParaRPr lang="fr-BE" dirty="0"/>
          </a:p>
          <a:p>
            <a:r>
              <a:rPr lang="fr-BE" sz="2400" dirty="0"/>
              <a:t>Devoir obligatoire</a:t>
            </a:r>
          </a:p>
          <a:p>
            <a:r>
              <a:rPr lang="fr-BE" sz="2400" dirty="0"/>
              <a:t>(grille de correction)</a:t>
            </a:r>
          </a:p>
        </p:txBody>
      </p:sp>
    </p:spTree>
    <p:extLst>
      <p:ext uri="{BB962C8B-B14F-4D97-AF65-F5344CB8AC3E}">
        <p14:creationId xmlns:p14="http://schemas.microsoft.com/office/powerpoint/2010/main" val="3832841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3086C-FAAF-BAAC-01B9-0A05FDA0E86A}"/>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287E58A-414F-EC7F-0BD5-BBDE78C725B7}"/>
              </a:ext>
            </a:extLst>
          </p:cNvPr>
          <p:cNvSpPr txBox="1"/>
          <p:nvPr/>
        </p:nvSpPr>
        <p:spPr>
          <a:xfrm>
            <a:off x="5587409" y="3479800"/>
            <a:ext cx="1967345" cy="369332"/>
          </a:xfrm>
          <a:prstGeom prst="rect">
            <a:avLst/>
          </a:prstGeom>
          <a:noFill/>
        </p:spPr>
        <p:txBody>
          <a:bodyPr wrap="square" rtlCol="0">
            <a:spAutoFit/>
          </a:bodyPr>
          <a:lstStyle/>
          <a:p>
            <a:pPr algn="r"/>
            <a:r>
              <a:rPr lang="fr-BE" dirty="0"/>
              <a:t>Réduire l’échec</a:t>
            </a:r>
          </a:p>
        </p:txBody>
      </p:sp>
      <p:sp>
        <p:nvSpPr>
          <p:cNvPr id="4" name="ZoneTexte 3">
            <a:extLst>
              <a:ext uri="{FF2B5EF4-FFF2-40B4-BE49-F238E27FC236}">
                <a16:creationId xmlns:a16="http://schemas.microsoft.com/office/drawing/2014/main" id="{748C4E76-48ED-9B4F-3427-0B651889770F}"/>
              </a:ext>
            </a:extLst>
          </p:cNvPr>
          <p:cNvSpPr txBox="1"/>
          <p:nvPr/>
        </p:nvSpPr>
        <p:spPr>
          <a:xfrm>
            <a:off x="7474527" y="1048511"/>
            <a:ext cx="1967345" cy="923330"/>
          </a:xfrm>
          <a:prstGeom prst="rect">
            <a:avLst/>
          </a:prstGeom>
          <a:noFill/>
        </p:spPr>
        <p:txBody>
          <a:bodyPr wrap="square" rtlCol="0">
            <a:spAutoFit/>
          </a:bodyPr>
          <a:lstStyle/>
          <a:p>
            <a:pPr algn="ctr"/>
            <a:r>
              <a:rPr lang="fr-BE" dirty="0"/>
              <a:t>Projet professionnel réaliste</a:t>
            </a:r>
          </a:p>
        </p:txBody>
      </p:sp>
      <p:sp>
        <p:nvSpPr>
          <p:cNvPr id="6" name="ZoneTexte 5">
            <a:extLst>
              <a:ext uri="{FF2B5EF4-FFF2-40B4-BE49-F238E27FC236}">
                <a16:creationId xmlns:a16="http://schemas.microsoft.com/office/drawing/2014/main" id="{08C265D6-70A0-AC1F-16FB-E82391E764E1}"/>
              </a:ext>
            </a:extLst>
          </p:cNvPr>
          <p:cNvSpPr txBox="1"/>
          <p:nvPr/>
        </p:nvSpPr>
        <p:spPr>
          <a:xfrm>
            <a:off x="9092609" y="3479800"/>
            <a:ext cx="1967345" cy="646331"/>
          </a:xfrm>
          <a:prstGeom prst="rect">
            <a:avLst/>
          </a:prstGeom>
          <a:noFill/>
        </p:spPr>
        <p:txBody>
          <a:bodyPr wrap="square" rtlCol="0">
            <a:spAutoFit/>
          </a:bodyPr>
          <a:lstStyle/>
          <a:p>
            <a:pPr algn="r"/>
            <a:r>
              <a:rPr lang="fr-BE" dirty="0"/>
              <a:t>Compétence professionnelle</a:t>
            </a:r>
          </a:p>
        </p:txBody>
      </p:sp>
      <p:cxnSp>
        <p:nvCxnSpPr>
          <p:cNvPr id="9" name="Connecteur : en angle 8">
            <a:extLst>
              <a:ext uri="{FF2B5EF4-FFF2-40B4-BE49-F238E27FC236}">
                <a16:creationId xmlns:a16="http://schemas.microsoft.com/office/drawing/2014/main" id="{7EBB1FC2-DD54-FD13-7F71-36B9BB609ECC}"/>
              </a:ext>
            </a:extLst>
          </p:cNvPr>
          <p:cNvCxnSpPr/>
          <p:nvPr/>
        </p:nvCxnSpPr>
        <p:spPr>
          <a:xfrm rot="16200000" flipV="1">
            <a:off x="9280176" y="2048102"/>
            <a:ext cx="1325541" cy="1173019"/>
          </a:xfrm>
          <a:prstGeom prst="bentConnector3">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0" name="Connecteur : en angle 9">
            <a:extLst>
              <a:ext uri="{FF2B5EF4-FFF2-40B4-BE49-F238E27FC236}">
                <a16:creationId xmlns:a16="http://schemas.microsoft.com/office/drawing/2014/main" id="{1BE0A125-BA10-7534-EC82-78D4B9E9B0B1}"/>
              </a:ext>
            </a:extLst>
          </p:cNvPr>
          <p:cNvCxnSpPr>
            <a:cxnSpLocks/>
          </p:cNvCxnSpPr>
          <p:nvPr/>
        </p:nvCxnSpPr>
        <p:spPr>
          <a:xfrm rot="10800000">
            <a:off x="7515655" y="4021977"/>
            <a:ext cx="2053219" cy="325918"/>
          </a:xfrm>
          <a:prstGeom prst="bentConnector3">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5117C6AC-1E7E-1E42-3FEE-46EA41EEFB2B}"/>
              </a:ext>
            </a:extLst>
          </p:cNvPr>
          <p:cNvSpPr/>
          <p:nvPr/>
        </p:nvSpPr>
        <p:spPr>
          <a:xfrm>
            <a:off x="9653395" y="4201785"/>
            <a:ext cx="1449952" cy="14491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La démarche réflexive</a:t>
            </a:r>
          </a:p>
        </p:txBody>
      </p:sp>
      <p:sp>
        <p:nvSpPr>
          <p:cNvPr id="14" name="Ellipse 13">
            <a:extLst>
              <a:ext uri="{FF2B5EF4-FFF2-40B4-BE49-F238E27FC236}">
                <a16:creationId xmlns:a16="http://schemas.microsoft.com/office/drawing/2014/main" id="{2DDE2C21-8055-3921-7B9D-5D095F0C8A92}"/>
              </a:ext>
            </a:extLst>
          </p:cNvPr>
          <p:cNvSpPr/>
          <p:nvPr/>
        </p:nvSpPr>
        <p:spPr>
          <a:xfrm>
            <a:off x="6024575" y="3855936"/>
            <a:ext cx="1449952" cy="1449154"/>
          </a:xfrm>
          <a:prstGeom prst="ellipse">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d’étudiant </a:t>
            </a:r>
            <a:r>
              <a:rPr lang="fr-BE" sz="1200" dirty="0"/>
              <a:t>(Coulon, 1992)</a:t>
            </a:r>
            <a:endParaRPr lang="fr-BE" sz="1600" dirty="0"/>
          </a:p>
        </p:txBody>
      </p:sp>
      <p:sp>
        <p:nvSpPr>
          <p:cNvPr id="18" name="Ellipse 17">
            <a:extLst>
              <a:ext uri="{FF2B5EF4-FFF2-40B4-BE49-F238E27FC236}">
                <a16:creationId xmlns:a16="http://schemas.microsoft.com/office/drawing/2014/main" id="{F6BF43CA-161B-D7D5-9BA8-B6B73C8EDA7A}"/>
              </a:ext>
            </a:extLst>
          </p:cNvPr>
          <p:cNvSpPr/>
          <p:nvPr/>
        </p:nvSpPr>
        <p:spPr>
          <a:xfrm>
            <a:off x="8928419" y="102170"/>
            <a:ext cx="1449952" cy="1449154"/>
          </a:xfrm>
          <a:prstGeom prst="ellipse">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a:t>
            </a:r>
          </a:p>
          <a:p>
            <a:pPr algn="ctr"/>
            <a:r>
              <a:rPr lang="fr-BE" sz="1600" dirty="0"/>
              <a:t>de </a:t>
            </a:r>
            <a:r>
              <a:rPr lang="fr-FR" sz="1600" dirty="0">
                <a:solidFill>
                  <a:schemeClr val="bg1"/>
                </a:solidFill>
              </a:rPr>
              <a:t>Ψ </a:t>
            </a:r>
          </a:p>
          <a:p>
            <a:pPr algn="ctr"/>
            <a:r>
              <a:rPr lang="fr-FR" sz="1200" dirty="0">
                <a:solidFill>
                  <a:schemeClr val="bg1"/>
                </a:solidFill>
              </a:rPr>
              <a:t>(ou les métiers)</a:t>
            </a:r>
          </a:p>
        </p:txBody>
      </p:sp>
      <p:sp>
        <p:nvSpPr>
          <p:cNvPr id="21" name="Ellipse 20">
            <a:extLst>
              <a:ext uri="{FF2B5EF4-FFF2-40B4-BE49-F238E27FC236}">
                <a16:creationId xmlns:a16="http://schemas.microsoft.com/office/drawing/2014/main" id="{19851679-C764-A0CC-0AF7-8297F4081BB4}"/>
              </a:ext>
            </a:extLst>
          </p:cNvPr>
          <p:cNvSpPr/>
          <p:nvPr/>
        </p:nvSpPr>
        <p:spPr>
          <a:xfrm>
            <a:off x="756455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a:extLst>
              <a:ext uri="{FF2B5EF4-FFF2-40B4-BE49-F238E27FC236}">
                <a16:creationId xmlns:a16="http://schemas.microsoft.com/office/drawing/2014/main" id="{E4320B73-1AE9-92CA-BAFF-54682B21E153}"/>
              </a:ext>
            </a:extLst>
          </p:cNvPr>
          <p:cNvSpPr/>
          <p:nvPr/>
        </p:nvSpPr>
        <p:spPr>
          <a:xfrm>
            <a:off x="831269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a:extLst>
              <a:ext uri="{FF2B5EF4-FFF2-40B4-BE49-F238E27FC236}">
                <a16:creationId xmlns:a16="http://schemas.microsoft.com/office/drawing/2014/main" id="{8828806F-DE91-C1FF-FBAC-368A3F6E84A2}"/>
              </a:ext>
            </a:extLst>
          </p:cNvPr>
          <p:cNvSpPr/>
          <p:nvPr/>
        </p:nvSpPr>
        <p:spPr>
          <a:xfrm>
            <a:off x="7938626" y="2126796"/>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Rectangle 39">
            <a:extLst>
              <a:ext uri="{FF2B5EF4-FFF2-40B4-BE49-F238E27FC236}">
                <a16:creationId xmlns:a16="http://schemas.microsoft.com/office/drawing/2014/main" id="{57847F55-C2DC-26A0-CAE3-C7C271F2DD2A}"/>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pic>
        <p:nvPicPr>
          <p:cNvPr id="2" name="Image 1" descr="Une image contenant Graphique, Caractère coloré, graphisme, capture d’écran&#10;&#10;Description générée automatiquement">
            <a:extLst>
              <a:ext uri="{FF2B5EF4-FFF2-40B4-BE49-F238E27FC236}">
                <a16:creationId xmlns:a16="http://schemas.microsoft.com/office/drawing/2014/main" id="{8FBB8158-7DAC-AF80-B725-A5AB464BA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pic>
        <p:nvPicPr>
          <p:cNvPr id="32" name="Graphique 31" descr="Seringue contour">
            <a:extLst>
              <a:ext uri="{FF2B5EF4-FFF2-40B4-BE49-F238E27FC236}">
                <a16:creationId xmlns:a16="http://schemas.microsoft.com/office/drawing/2014/main" id="{91933D3F-3964-88B1-8E60-F58D38C914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23016" y="567707"/>
            <a:ext cx="423390" cy="423390"/>
          </a:xfrm>
          <a:prstGeom prst="rect">
            <a:avLst/>
          </a:prstGeom>
        </p:spPr>
      </p:pic>
      <p:pic>
        <p:nvPicPr>
          <p:cNvPr id="35" name="Graphique 34" descr="Cerveau dans une tête contour">
            <a:extLst>
              <a:ext uri="{FF2B5EF4-FFF2-40B4-BE49-F238E27FC236}">
                <a16:creationId xmlns:a16="http://schemas.microsoft.com/office/drawing/2014/main" id="{E6F8EDE7-E557-448C-D6FB-F8559BE411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99628" y="1048511"/>
            <a:ext cx="542148" cy="542148"/>
          </a:xfrm>
          <a:prstGeom prst="rect">
            <a:avLst/>
          </a:prstGeom>
        </p:spPr>
      </p:pic>
      <p:pic>
        <p:nvPicPr>
          <p:cNvPr id="36" name="Graphique 35" descr="Médaille contour">
            <a:extLst>
              <a:ext uri="{FF2B5EF4-FFF2-40B4-BE49-F238E27FC236}">
                <a16:creationId xmlns:a16="http://schemas.microsoft.com/office/drawing/2014/main" id="{65BAF378-A4A5-C820-4BDE-2D173AAF20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37232" y="1726782"/>
            <a:ext cx="530657" cy="530657"/>
          </a:xfrm>
          <a:prstGeom prst="rect">
            <a:avLst/>
          </a:prstGeom>
        </p:spPr>
      </p:pic>
      <p:pic>
        <p:nvPicPr>
          <p:cNvPr id="37" name="Graphique 36" descr="Ambulance contour">
            <a:extLst>
              <a:ext uri="{FF2B5EF4-FFF2-40B4-BE49-F238E27FC236}">
                <a16:creationId xmlns:a16="http://schemas.microsoft.com/office/drawing/2014/main" id="{8EA420FC-6657-B03A-08A6-1DA7CD05914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79745" y="479309"/>
            <a:ext cx="613656" cy="613656"/>
          </a:xfrm>
          <a:prstGeom prst="rect">
            <a:avLst/>
          </a:prstGeom>
        </p:spPr>
      </p:pic>
      <p:pic>
        <p:nvPicPr>
          <p:cNvPr id="38" name="Graphique 37" descr="Canapé contour">
            <a:extLst>
              <a:ext uri="{FF2B5EF4-FFF2-40B4-BE49-F238E27FC236}">
                <a16:creationId xmlns:a16="http://schemas.microsoft.com/office/drawing/2014/main" id="{3BD8DCD1-20A5-DC3C-6DB4-39EBFFB44D5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96256" y="1037642"/>
            <a:ext cx="750749" cy="750749"/>
          </a:xfrm>
          <a:prstGeom prst="rect">
            <a:avLst/>
          </a:prstGeom>
        </p:spPr>
      </p:pic>
      <p:pic>
        <p:nvPicPr>
          <p:cNvPr id="39" name="Graphique 38" descr="Prison contour">
            <a:extLst>
              <a:ext uri="{FF2B5EF4-FFF2-40B4-BE49-F238E27FC236}">
                <a16:creationId xmlns:a16="http://schemas.microsoft.com/office/drawing/2014/main" id="{031080FD-7CF2-0C42-E109-E4D0F05FE87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49958" y="1613701"/>
            <a:ext cx="750749" cy="750749"/>
          </a:xfrm>
          <a:prstGeom prst="rect">
            <a:avLst/>
          </a:prstGeom>
        </p:spPr>
      </p:pic>
      <p:pic>
        <p:nvPicPr>
          <p:cNvPr id="50" name="Graphique 49" descr="Enfant avec ballon contour">
            <a:extLst>
              <a:ext uri="{FF2B5EF4-FFF2-40B4-BE49-F238E27FC236}">
                <a16:creationId xmlns:a16="http://schemas.microsoft.com/office/drawing/2014/main" id="{30C7C662-57E8-C652-1260-3E00719EDC7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720858" y="1037258"/>
            <a:ext cx="607720" cy="607720"/>
          </a:xfrm>
          <a:prstGeom prst="rect">
            <a:avLst/>
          </a:prstGeom>
        </p:spPr>
      </p:pic>
      <p:pic>
        <p:nvPicPr>
          <p:cNvPr id="51" name="Graphique 50" descr="Homme avec canne contour">
            <a:extLst>
              <a:ext uri="{FF2B5EF4-FFF2-40B4-BE49-F238E27FC236}">
                <a16:creationId xmlns:a16="http://schemas.microsoft.com/office/drawing/2014/main" id="{2D442FA8-92DD-B359-D304-E575A8E5211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935744" y="1053309"/>
            <a:ext cx="607720" cy="607720"/>
          </a:xfrm>
          <a:prstGeom prst="rect">
            <a:avLst/>
          </a:prstGeom>
        </p:spPr>
      </p:pic>
      <p:pic>
        <p:nvPicPr>
          <p:cNvPr id="52" name="Graphique 51" descr="Personne en fauteuil roulant contour">
            <a:extLst>
              <a:ext uri="{FF2B5EF4-FFF2-40B4-BE49-F238E27FC236}">
                <a16:creationId xmlns:a16="http://schemas.microsoft.com/office/drawing/2014/main" id="{76ED3A36-82A6-DB84-D1D6-B5B3AD3B55D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875926" y="1795639"/>
            <a:ext cx="491469" cy="491469"/>
          </a:xfrm>
          <a:prstGeom prst="rect">
            <a:avLst/>
          </a:prstGeom>
        </p:spPr>
      </p:pic>
      <p:pic>
        <p:nvPicPr>
          <p:cNvPr id="53" name="Graphique 52" descr="Famille avec un garçon contour">
            <a:extLst>
              <a:ext uri="{FF2B5EF4-FFF2-40B4-BE49-F238E27FC236}">
                <a16:creationId xmlns:a16="http://schemas.microsoft.com/office/drawing/2014/main" id="{D67DB984-6F56-FA7A-3F50-DC5332E973D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003227" y="1669627"/>
            <a:ext cx="607720" cy="607720"/>
          </a:xfrm>
          <a:prstGeom prst="rect">
            <a:avLst/>
          </a:prstGeom>
        </p:spPr>
      </p:pic>
      <p:pic>
        <p:nvPicPr>
          <p:cNvPr id="54" name="Graphique 53" descr="Usine contour">
            <a:extLst>
              <a:ext uri="{FF2B5EF4-FFF2-40B4-BE49-F238E27FC236}">
                <a16:creationId xmlns:a16="http://schemas.microsoft.com/office/drawing/2014/main" id="{DCEAA837-7B04-76DF-10CC-689AEC551E0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782663" y="446008"/>
            <a:ext cx="613655" cy="613655"/>
          </a:xfrm>
          <a:prstGeom prst="rect">
            <a:avLst/>
          </a:prstGeom>
        </p:spPr>
      </p:pic>
      <p:pic>
        <p:nvPicPr>
          <p:cNvPr id="55" name="Graphique 54" descr="Impatient contour">
            <a:extLst>
              <a:ext uri="{FF2B5EF4-FFF2-40B4-BE49-F238E27FC236}">
                <a16:creationId xmlns:a16="http://schemas.microsoft.com/office/drawing/2014/main" id="{ADD58DAA-8C6F-E6DC-8917-963B255D20A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952434" y="505409"/>
            <a:ext cx="607720" cy="607720"/>
          </a:xfrm>
          <a:prstGeom prst="rect">
            <a:avLst/>
          </a:prstGeom>
        </p:spPr>
      </p:pic>
      <p:pic>
        <p:nvPicPr>
          <p:cNvPr id="11" name="Graphique 10" descr="Femme scientifique contour">
            <a:extLst>
              <a:ext uri="{FF2B5EF4-FFF2-40B4-BE49-F238E27FC236}">
                <a16:creationId xmlns:a16="http://schemas.microsoft.com/office/drawing/2014/main" id="{F147F354-F444-4ECB-CE6B-99D12CB158A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31864" y="2452740"/>
            <a:ext cx="669249" cy="669249"/>
          </a:xfrm>
          <a:prstGeom prst="rect">
            <a:avLst/>
          </a:prstGeom>
        </p:spPr>
      </p:pic>
      <p:cxnSp>
        <p:nvCxnSpPr>
          <p:cNvPr id="13" name="Connecteur droit 12">
            <a:extLst>
              <a:ext uri="{FF2B5EF4-FFF2-40B4-BE49-F238E27FC236}">
                <a16:creationId xmlns:a16="http://schemas.microsoft.com/office/drawing/2014/main" id="{B942A997-02C4-8965-CA25-7045E3DD84B6}"/>
              </a:ext>
            </a:extLst>
          </p:cNvPr>
          <p:cNvCxnSpPr/>
          <p:nvPr/>
        </p:nvCxnSpPr>
        <p:spPr>
          <a:xfrm>
            <a:off x="1798461" y="4075922"/>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206D1500-1DB3-6C4C-1CFD-679923C020C6}"/>
              </a:ext>
            </a:extLst>
          </p:cNvPr>
          <p:cNvSpPr txBox="1"/>
          <p:nvPr/>
        </p:nvSpPr>
        <p:spPr>
          <a:xfrm>
            <a:off x="971675" y="2094806"/>
            <a:ext cx="3504949" cy="1569660"/>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endParaRPr lang="fr-BE" dirty="0"/>
          </a:p>
          <a:p>
            <a:r>
              <a:rPr lang="fr-BE" dirty="0"/>
              <a:t>Interventions de psychologues</a:t>
            </a:r>
          </a:p>
        </p:txBody>
      </p:sp>
    </p:spTree>
    <p:extLst>
      <p:ext uri="{BB962C8B-B14F-4D97-AF65-F5344CB8AC3E}">
        <p14:creationId xmlns:p14="http://schemas.microsoft.com/office/powerpoint/2010/main" val="1240775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9EC36-48F3-F2A4-3800-95785C6C9C2C}"/>
            </a:ext>
          </a:extLst>
        </p:cNvPr>
        <p:cNvGrpSpPr/>
        <p:nvPr/>
      </p:nvGrpSpPr>
      <p:grpSpPr>
        <a:xfrm>
          <a:off x="0" y="0"/>
          <a:ext cx="0" cy="0"/>
          <a:chOff x="0" y="0"/>
          <a:chExt cx="0" cy="0"/>
        </a:xfrm>
      </p:grpSpPr>
      <p:sp>
        <p:nvSpPr>
          <p:cNvPr id="51" name="Ellipse 50">
            <a:extLst>
              <a:ext uri="{FF2B5EF4-FFF2-40B4-BE49-F238E27FC236}">
                <a16:creationId xmlns:a16="http://schemas.microsoft.com/office/drawing/2014/main" id="{FEA95BE8-62A0-6430-F5DD-B81F31BA5BAF}"/>
              </a:ext>
            </a:extLst>
          </p:cNvPr>
          <p:cNvSpPr/>
          <p:nvPr/>
        </p:nvSpPr>
        <p:spPr>
          <a:xfrm>
            <a:off x="6893938" y="1796210"/>
            <a:ext cx="2784764" cy="2815937"/>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 coins arrondis 52">
            <a:extLst>
              <a:ext uri="{FF2B5EF4-FFF2-40B4-BE49-F238E27FC236}">
                <a16:creationId xmlns:a16="http://schemas.microsoft.com/office/drawing/2014/main" id="{A1028710-41DB-B908-D4BE-1A5E102025F6}"/>
              </a:ext>
            </a:extLst>
          </p:cNvPr>
          <p:cNvSpPr/>
          <p:nvPr/>
        </p:nvSpPr>
        <p:spPr>
          <a:xfrm>
            <a:off x="9511297" y="2549705"/>
            <a:ext cx="1644773" cy="914400"/>
          </a:xfrm>
          <a:prstGeom prst="roundRect">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P</a:t>
            </a:r>
          </a:p>
          <a:p>
            <a:pPr algn="ctr"/>
            <a:r>
              <a:rPr lang="fr-BE" dirty="0"/>
              <a:t>Problématiser</a:t>
            </a:r>
          </a:p>
        </p:txBody>
      </p:sp>
      <p:sp>
        <p:nvSpPr>
          <p:cNvPr id="54" name="Rectangle : coins arrondis 53">
            <a:extLst>
              <a:ext uri="{FF2B5EF4-FFF2-40B4-BE49-F238E27FC236}">
                <a16:creationId xmlns:a16="http://schemas.microsoft.com/office/drawing/2014/main" id="{F304E1B2-7D1D-B2A4-594F-B35656571121}"/>
              </a:ext>
            </a:extLst>
          </p:cNvPr>
          <p:cNvSpPr/>
          <p:nvPr/>
        </p:nvSpPr>
        <p:spPr>
          <a:xfrm>
            <a:off x="7985226" y="1079362"/>
            <a:ext cx="998290" cy="914400"/>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D</a:t>
            </a:r>
          </a:p>
          <a:p>
            <a:pPr algn="ctr"/>
            <a:r>
              <a:rPr lang="fr-BE" dirty="0"/>
              <a:t>Décrire</a:t>
            </a:r>
          </a:p>
        </p:txBody>
      </p:sp>
      <p:sp>
        <p:nvSpPr>
          <p:cNvPr id="3" name="ZoneTexte 2">
            <a:extLst>
              <a:ext uri="{FF2B5EF4-FFF2-40B4-BE49-F238E27FC236}">
                <a16:creationId xmlns:a16="http://schemas.microsoft.com/office/drawing/2014/main" id="{FE940910-66D9-8C57-EC03-7F13CD1A5F21}"/>
              </a:ext>
            </a:extLst>
          </p:cNvPr>
          <p:cNvSpPr txBox="1"/>
          <p:nvPr/>
        </p:nvSpPr>
        <p:spPr>
          <a:xfrm>
            <a:off x="9840644" y="3629979"/>
            <a:ext cx="2197665" cy="584775"/>
          </a:xfrm>
          <a:prstGeom prst="rect">
            <a:avLst/>
          </a:prstGeom>
          <a:noFill/>
        </p:spPr>
        <p:txBody>
          <a:bodyPr wrap="square" rtlCol="0">
            <a:spAutoFit/>
          </a:bodyPr>
          <a:lstStyle/>
          <a:p>
            <a:r>
              <a:rPr lang="fr-BE" sz="1600" dirty="0"/>
              <a:t>Qu’est-ce qui est remis en question, en quoi?</a:t>
            </a:r>
          </a:p>
        </p:txBody>
      </p:sp>
      <p:cxnSp>
        <p:nvCxnSpPr>
          <p:cNvPr id="7" name="Connecteur droit 6">
            <a:extLst>
              <a:ext uri="{FF2B5EF4-FFF2-40B4-BE49-F238E27FC236}">
                <a16:creationId xmlns:a16="http://schemas.microsoft.com/office/drawing/2014/main" id="{2D745CE8-7E87-385D-02AF-F0A8F368A805}"/>
              </a:ext>
            </a:extLst>
          </p:cNvPr>
          <p:cNvCxnSpPr>
            <a:cxnSpLocks/>
          </p:cNvCxnSpPr>
          <p:nvPr/>
        </p:nvCxnSpPr>
        <p:spPr>
          <a:xfrm>
            <a:off x="10524073" y="3585428"/>
            <a:ext cx="109883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56D4DCBD-4A84-BCE7-B556-5AFBFF47929D}"/>
              </a:ext>
            </a:extLst>
          </p:cNvPr>
          <p:cNvSpPr/>
          <p:nvPr/>
        </p:nvSpPr>
        <p:spPr>
          <a:xfrm>
            <a:off x="8799651" y="4294377"/>
            <a:ext cx="1124124" cy="91440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A</a:t>
            </a:r>
          </a:p>
          <a:p>
            <a:pPr algn="ctr"/>
            <a:r>
              <a:rPr lang="fr-BE" dirty="0"/>
              <a:t>Analyser</a:t>
            </a:r>
          </a:p>
        </p:txBody>
      </p:sp>
      <p:sp>
        <p:nvSpPr>
          <p:cNvPr id="8" name="ZoneTexte 7">
            <a:extLst>
              <a:ext uri="{FF2B5EF4-FFF2-40B4-BE49-F238E27FC236}">
                <a16:creationId xmlns:a16="http://schemas.microsoft.com/office/drawing/2014/main" id="{32A4D385-FF0F-6298-F50A-B5AF5E53761C}"/>
              </a:ext>
            </a:extLst>
          </p:cNvPr>
          <p:cNvSpPr txBox="1"/>
          <p:nvPr/>
        </p:nvSpPr>
        <p:spPr>
          <a:xfrm>
            <a:off x="10074835" y="4336078"/>
            <a:ext cx="2197666" cy="1323439"/>
          </a:xfrm>
          <a:prstGeom prst="rect">
            <a:avLst/>
          </a:prstGeom>
          <a:noFill/>
        </p:spPr>
        <p:txBody>
          <a:bodyPr wrap="square" rtlCol="0">
            <a:spAutoFit/>
          </a:bodyPr>
          <a:lstStyle/>
          <a:p>
            <a:pPr marL="285750" indent="-285750">
              <a:buFont typeface="Arial" panose="020B0604020202020204" pitchFamily="34" charset="0"/>
              <a:buChar char="•"/>
            </a:pPr>
            <a:r>
              <a:rPr lang="fr-BE" sz="1600" dirty="0"/>
              <a:t>Liens témoignages</a:t>
            </a:r>
          </a:p>
          <a:p>
            <a:pPr marL="285750" indent="-285750">
              <a:buFont typeface="Arial" panose="020B0604020202020204" pitchFamily="34" charset="0"/>
              <a:buChar char="•"/>
            </a:pPr>
            <a:r>
              <a:rPr lang="fr-BE" sz="1600" dirty="0"/>
              <a:t>Ressources (cours, articles,…)</a:t>
            </a:r>
          </a:p>
          <a:p>
            <a:pPr marL="285750" indent="-285750">
              <a:buFont typeface="Arial" panose="020B0604020202020204" pitchFamily="34" charset="0"/>
              <a:buChar char="•"/>
            </a:pPr>
            <a:r>
              <a:rPr lang="fr-BE" sz="1600" dirty="0"/>
              <a:t>Liens avec le référentiel</a:t>
            </a:r>
          </a:p>
        </p:txBody>
      </p:sp>
      <p:cxnSp>
        <p:nvCxnSpPr>
          <p:cNvPr id="9" name="Connecteur droit 8">
            <a:extLst>
              <a:ext uri="{FF2B5EF4-FFF2-40B4-BE49-F238E27FC236}">
                <a16:creationId xmlns:a16="http://schemas.microsoft.com/office/drawing/2014/main" id="{C647124D-D348-CD14-F39A-E91718677F32}"/>
              </a:ext>
            </a:extLst>
          </p:cNvPr>
          <p:cNvCxnSpPr>
            <a:cxnSpLocks/>
          </p:cNvCxnSpPr>
          <p:nvPr/>
        </p:nvCxnSpPr>
        <p:spPr>
          <a:xfrm>
            <a:off x="10017903" y="4336078"/>
            <a:ext cx="0" cy="1423463"/>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 coins arrondis 9">
            <a:extLst>
              <a:ext uri="{FF2B5EF4-FFF2-40B4-BE49-F238E27FC236}">
                <a16:creationId xmlns:a16="http://schemas.microsoft.com/office/drawing/2014/main" id="{E7133343-B54C-25CD-1D45-40D801EF9CFF}"/>
              </a:ext>
            </a:extLst>
          </p:cNvPr>
          <p:cNvSpPr/>
          <p:nvPr/>
        </p:nvSpPr>
        <p:spPr>
          <a:xfrm>
            <a:off x="6053989" y="3837177"/>
            <a:ext cx="1558955" cy="91440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T</a:t>
            </a:r>
          </a:p>
          <a:p>
            <a:pPr algn="ctr"/>
            <a:r>
              <a:rPr lang="fr-BE" dirty="0"/>
              <a:t>Théoriser</a:t>
            </a:r>
          </a:p>
        </p:txBody>
      </p:sp>
      <p:sp>
        <p:nvSpPr>
          <p:cNvPr id="11" name="ZoneTexte 10">
            <a:extLst>
              <a:ext uri="{FF2B5EF4-FFF2-40B4-BE49-F238E27FC236}">
                <a16:creationId xmlns:a16="http://schemas.microsoft.com/office/drawing/2014/main" id="{19F70E8A-E054-9BFC-02ED-44F70EDE4559}"/>
              </a:ext>
            </a:extLst>
          </p:cNvPr>
          <p:cNvSpPr txBox="1"/>
          <p:nvPr/>
        </p:nvSpPr>
        <p:spPr>
          <a:xfrm>
            <a:off x="5317182" y="4989786"/>
            <a:ext cx="2889116" cy="338554"/>
          </a:xfrm>
          <a:prstGeom prst="rect">
            <a:avLst/>
          </a:prstGeom>
          <a:noFill/>
        </p:spPr>
        <p:txBody>
          <a:bodyPr wrap="square" rtlCol="0">
            <a:spAutoFit/>
          </a:bodyPr>
          <a:lstStyle/>
          <a:p>
            <a:r>
              <a:rPr lang="fr-BE" sz="1600" dirty="0" err="1"/>
              <a:t>Etre</a:t>
            </a:r>
            <a:r>
              <a:rPr lang="fr-BE" sz="1600" dirty="0"/>
              <a:t> psy, c’est…</a:t>
            </a:r>
          </a:p>
        </p:txBody>
      </p:sp>
      <p:cxnSp>
        <p:nvCxnSpPr>
          <p:cNvPr id="12" name="Connecteur droit 11">
            <a:extLst>
              <a:ext uri="{FF2B5EF4-FFF2-40B4-BE49-F238E27FC236}">
                <a16:creationId xmlns:a16="http://schemas.microsoft.com/office/drawing/2014/main" id="{6C473F96-026B-1274-6CBD-078F9E0E3B88}"/>
              </a:ext>
            </a:extLst>
          </p:cNvPr>
          <p:cNvCxnSpPr>
            <a:cxnSpLocks/>
          </p:cNvCxnSpPr>
          <p:nvPr/>
        </p:nvCxnSpPr>
        <p:spPr>
          <a:xfrm>
            <a:off x="5392902" y="4913934"/>
            <a:ext cx="270833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 coins arrondis 5">
            <a:extLst>
              <a:ext uri="{FF2B5EF4-FFF2-40B4-BE49-F238E27FC236}">
                <a16:creationId xmlns:a16="http://schemas.microsoft.com/office/drawing/2014/main" id="{E7524988-55D0-6D97-50EE-602AFFC2049C}"/>
              </a:ext>
            </a:extLst>
          </p:cNvPr>
          <p:cNvSpPr/>
          <p:nvPr/>
        </p:nvSpPr>
        <p:spPr>
          <a:xfrm>
            <a:off x="5619091" y="2157621"/>
            <a:ext cx="1475836" cy="914400"/>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R</a:t>
            </a:r>
          </a:p>
          <a:p>
            <a:pPr algn="ctr"/>
            <a:r>
              <a:rPr lang="fr-BE" dirty="0"/>
              <a:t>Réinvestir dans l’action</a:t>
            </a:r>
          </a:p>
        </p:txBody>
      </p:sp>
      <p:sp>
        <p:nvSpPr>
          <p:cNvPr id="15" name="ZoneTexte 14">
            <a:extLst>
              <a:ext uri="{FF2B5EF4-FFF2-40B4-BE49-F238E27FC236}">
                <a16:creationId xmlns:a16="http://schemas.microsoft.com/office/drawing/2014/main" id="{E3AE4B20-D45E-91C8-E114-3F1017FFF1FF}"/>
              </a:ext>
            </a:extLst>
          </p:cNvPr>
          <p:cNvSpPr txBox="1"/>
          <p:nvPr/>
        </p:nvSpPr>
        <p:spPr>
          <a:xfrm>
            <a:off x="5092505" y="958327"/>
            <a:ext cx="2647648" cy="830997"/>
          </a:xfrm>
          <a:prstGeom prst="rect">
            <a:avLst/>
          </a:prstGeom>
          <a:noFill/>
        </p:spPr>
        <p:txBody>
          <a:bodyPr wrap="square" rtlCol="0">
            <a:spAutoFit/>
          </a:bodyPr>
          <a:lstStyle/>
          <a:p>
            <a:pPr marL="285750" indent="-285750">
              <a:buFont typeface="Arial" panose="020B0604020202020204" pitchFamily="34" charset="0"/>
              <a:buChar char="•"/>
            </a:pPr>
            <a:r>
              <a:rPr lang="fr-BE" sz="1600" dirty="0"/>
              <a:t>Ce que cela implique pour leur projet</a:t>
            </a:r>
          </a:p>
          <a:p>
            <a:pPr marL="285750" indent="-285750">
              <a:buFont typeface="Arial" panose="020B0604020202020204" pitchFamily="34" charset="0"/>
              <a:buChar char="•"/>
            </a:pPr>
            <a:r>
              <a:rPr lang="fr-BE" sz="1600" dirty="0"/>
              <a:t>Freins et leviers éventuels</a:t>
            </a:r>
          </a:p>
        </p:txBody>
      </p:sp>
      <p:sp>
        <p:nvSpPr>
          <p:cNvPr id="13" name="ZoneTexte 12">
            <a:extLst>
              <a:ext uri="{FF2B5EF4-FFF2-40B4-BE49-F238E27FC236}">
                <a16:creationId xmlns:a16="http://schemas.microsoft.com/office/drawing/2014/main" id="{C83AACAC-B8C9-58E4-0E66-049EF75B0C5D}"/>
              </a:ext>
            </a:extLst>
          </p:cNvPr>
          <p:cNvSpPr txBox="1"/>
          <p:nvPr/>
        </p:nvSpPr>
        <p:spPr>
          <a:xfrm>
            <a:off x="9166991" y="417642"/>
            <a:ext cx="3402275" cy="1323439"/>
          </a:xfrm>
          <a:prstGeom prst="rect">
            <a:avLst/>
          </a:prstGeom>
          <a:noFill/>
        </p:spPr>
        <p:txBody>
          <a:bodyPr wrap="square" rtlCol="0">
            <a:spAutoFit/>
          </a:bodyPr>
          <a:lstStyle/>
          <a:p>
            <a:r>
              <a:rPr lang="fr-BE" sz="1600" dirty="0"/>
              <a:t>Cours 1</a:t>
            </a:r>
          </a:p>
          <a:p>
            <a:pPr marL="285750" indent="-285750">
              <a:buFont typeface="Arial" panose="020B0604020202020204" pitchFamily="34" charset="0"/>
              <a:buChar char="•"/>
            </a:pPr>
            <a:r>
              <a:rPr lang="fr-BE" sz="1600" dirty="0"/>
              <a:t>Représentations initiales</a:t>
            </a:r>
          </a:p>
          <a:p>
            <a:pPr marL="285750" indent="-285750">
              <a:buFont typeface="Arial" panose="020B0604020202020204" pitchFamily="34" charset="0"/>
              <a:buChar char="•"/>
            </a:pPr>
            <a:r>
              <a:rPr lang="fr-BE" sz="1600" dirty="0"/>
              <a:t>Compétences</a:t>
            </a:r>
          </a:p>
          <a:p>
            <a:pPr marL="285750" indent="-285750">
              <a:buFont typeface="Arial" panose="020B0604020202020204" pitchFamily="34" charset="0"/>
              <a:buChar char="•"/>
            </a:pPr>
            <a:r>
              <a:rPr lang="fr-BE" sz="1600" dirty="0"/>
              <a:t>Lieux et publics</a:t>
            </a:r>
          </a:p>
          <a:p>
            <a:pPr marL="285750" indent="-285750">
              <a:buFont typeface="Arial" panose="020B0604020202020204" pitchFamily="34" charset="0"/>
              <a:buChar char="•"/>
            </a:pPr>
            <a:r>
              <a:rPr lang="fr-BE" sz="1600" dirty="0"/>
              <a:t>Projet initial</a:t>
            </a:r>
          </a:p>
        </p:txBody>
      </p:sp>
      <p:sp>
        <p:nvSpPr>
          <p:cNvPr id="19" name="Titre 1">
            <a:extLst>
              <a:ext uri="{FF2B5EF4-FFF2-40B4-BE49-F238E27FC236}">
                <a16:creationId xmlns:a16="http://schemas.microsoft.com/office/drawing/2014/main" id="{6C78DA12-4249-607D-1077-15A59C1DF918}"/>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20" name="Rectangle 19">
            <a:extLst>
              <a:ext uri="{FF2B5EF4-FFF2-40B4-BE49-F238E27FC236}">
                <a16:creationId xmlns:a16="http://schemas.microsoft.com/office/drawing/2014/main" id="{0D0039C4-1910-CD8C-2B42-D8741935F256}"/>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21" name="Connecteur droit 20">
            <a:extLst>
              <a:ext uri="{FF2B5EF4-FFF2-40B4-BE49-F238E27FC236}">
                <a16:creationId xmlns:a16="http://schemas.microsoft.com/office/drawing/2014/main" id="{4BE3316C-9C23-7BED-F838-4FC53569F195}"/>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2A72A782-3F63-41C0-C9A6-12687FBC3F30}"/>
              </a:ext>
            </a:extLst>
          </p:cNvPr>
          <p:cNvCxnSpPr>
            <a:cxnSpLocks/>
          </p:cNvCxnSpPr>
          <p:nvPr/>
        </p:nvCxnSpPr>
        <p:spPr>
          <a:xfrm flipV="1">
            <a:off x="7746930" y="927550"/>
            <a:ext cx="0" cy="861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299C8E0F-EB1A-C1FC-6D04-647A42322F3D}"/>
              </a:ext>
            </a:extLst>
          </p:cNvPr>
          <p:cNvCxnSpPr>
            <a:cxnSpLocks/>
          </p:cNvCxnSpPr>
          <p:nvPr/>
        </p:nvCxnSpPr>
        <p:spPr>
          <a:xfrm flipH="1">
            <a:off x="9166991" y="1796210"/>
            <a:ext cx="1815688"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descr="Une image contenant Graphique, Caractère coloré, graphisme, capture d’écran&#10;&#10;Description générée automatiquement">
            <a:extLst>
              <a:ext uri="{FF2B5EF4-FFF2-40B4-BE49-F238E27FC236}">
                <a16:creationId xmlns:a16="http://schemas.microsoft.com/office/drawing/2014/main" id="{CDBECEA9-89ED-2BEE-233E-8B7F1B45E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
        <p:nvSpPr>
          <p:cNvPr id="14" name="ZoneTexte 13">
            <a:extLst>
              <a:ext uri="{FF2B5EF4-FFF2-40B4-BE49-F238E27FC236}">
                <a16:creationId xmlns:a16="http://schemas.microsoft.com/office/drawing/2014/main" id="{0D563B81-C6B1-63F5-B419-CF2E8E468C34}"/>
              </a:ext>
            </a:extLst>
          </p:cNvPr>
          <p:cNvSpPr txBox="1"/>
          <p:nvPr/>
        </p:nvSpPr>
        <p:spPr>
          <a:xfrm>
            <a:off x="773390" y="1434463"/>
            <a:ext cx="3890820" cy="3539430"/>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La démarche réflexive appliquée au </a:t>
            </a:r>
            <a:r>
              <a:rPr lang="fr-BE" b="1" dirty="0"/>
              <a:t>métier de psychologue et à leur projet professionnel</a:t>
            </a:r>
          </a:p>
          <a:p>
            <a:endParaRPr lang="fr-BE" dirty="0"/>
          </a:p>
          <a:p>
            <a:r>
              <a:rPr lang="fr-BE" dirty="0"/>
              <a:t>Evaluation finale</a:t>
            </a:r>
          </a:p>
        </p:txBody>
      </p:sp>
    </p:spTree>
    <p:extLst>
      <p:ext uri="{BB962C8B-B14F-4D97-AF65-F5344CB8AC3E}">
        <p14:creationId xmlns:p14="http://schemas.microsoft.com/office/powerpoint/2010/main" val="167935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5DC45-202E-00DC-80CD-59681785F480}"/>
            </a:ext>
          </a:extLst>
        </p:cNvPr>
        <p:cNvGrpSpPr/>
        <p:nvPr/>
      </p:nvGrpSpPr>
      <p:grpSpPr>
        <a:xfrm>
          <a:off x="0" y="0"/>
          <a:ext cx="0" cy="0"/>
          <a:chOff x="0" y="0"/>
          <a:chExt cx="0" cy="0"/>
        </a:xfrm>
      </p:grpSpPr>
      <p:sp>
        <p:nvSpPr>
          <p:cNvPr id="11" name="Titre 1">
            <a:extLst>
              <a:ext uri="{FF2B5EF4-FFF2-40B4-BE49-F238E27FC236}">
                <a16:creationId xmlns:a16="http://schemas.microsoft.com/office/drawing/2014/main" id="{1AF54CCB-1E32-B4A1-0CAC-B841B33287E8}"/>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7" name="Rectangle 16">
            <a:extLst>
              <a:ext uri="{FF2B5EF4-FFF2-40B4-BE49-F238E27FC236}">
                <a16:creationId xmlns:a16="http://schemas.microsoft.com/office/drawing/2014/main" id="{DC624083-9CEC-9814-1004-D3725FC98247}"/>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19" name="Connecteur droit 18">
            <a:extLst>
              <a:ext uri="{FF2B5EF4-FFF2-40B4-BE49-F238E27FC236}">
                <a16:creationId xmlns:a16="http://schemas.microsoft.com/office/drawing/2014/main" id="{8866CFB5-85B2-2B31-C7B3-467415E52E4A}"/>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F8E8DCC9-8213-089D-E3A9-D32113CD23DC}"/>
              </a:ext>
            </a:extLst>
          </p:cNvPr>
          <p:cNvSpPr txBox="1"/>
          <p:nvPr/>
        </p:nvSpPr>
        <p:spPr>
          <a:xfrm>
            <a:off x="969726" y="2151727"/>
            <a:ext cx="3504949" cy="2554545"/>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Le DPPP, c’est </a:t>
            </a:r>
          </a:p>
          <a:p>
            <a:r>
              <a:rPr lang="fr-BE" dirty="0"/>
              <a:t>rencontrer des professionnels</a:t>
            </a:r>
          </a:p>
          <a:p>
            <a:r>
              <a:rPr lang="fr-BE" dirty="0"/>
              <a:t>Mais pas que…</a:t>
            </a:r>
          </a:p>
          <a:p>
            <a:endParaRPr lang="fr-BE" dirty="0"/>
          </a:p>
        </p:txBody>
      </p:sp>
      <p:pic>
        <p:nvPicPr>
          <p:cNvPr id="13" name="Image 12" descr="Une image contenant Graphique, Caractère coloré, graphisme, capture d’écran&#10;&#10;Description générée automatiquement">
            <a:extLst>
              <a:ext uri="{FF2B5EF4-FFF2-40B4-BE49-F238E27FC236}">
                <a16:creationId xmlns:a16="http://schemas.microsoft.com/office/drawing/2014/main" id="{86EA720A-11A4-F2E0-B1BA-A8CEA2E88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graphicFrame>
        <p:nvGraphicFramePr>
          <p:cNvPr id="2" name="Espace réservé du contenu 2">
            <a:extLst>
              <a:ext uri="{FF2B5EF4-FFF2-40B4-BE49-F238E27FC236}">
                <a16:creationId xmlns:a16="http://schemas.microsoft.com/office/drawing/2014/main" id="{BC89559D-20ED-9BBE-FC84-AB19D61E74AB}"/>
              </a:ext>
            </a:extLst>
          </p:cNvPr>
          <p:cNvGraphicFramePr>
            <a:graphicFrameLocks noGrp="1"/>
          </p:cNvGraphicFramePr>
          <p:nvPr>
            <p:ph idx="1"/>
            <p:extLst>
              <p:ext uri="{D42A27DB-BD31-4B8C-83A1-F6EECF244321}">
                <p14:modId xmlns:p14="http://schemas.microsoft.com/office/powerpoint/2010/main" val="1515212922"/>
              </p:ext>
            </p:extLst>
          </p:nvPr>
        </p:nvGraphicFramePr>
        <p:xfrm>
          <a:off x="5410200" y="1250005"/>
          <a:ext cx="60960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 coins arrondis 14">
            <a:extLst>
              <a:ext uri="{FF2B5EF4-FFF2-40B4-BE49-F238E27FC236}">
                <a16:creationId xmlns:a16="http://schemas.microsoft.com/office/drawing/2014/main" id="{6E6052FE-0138-52C8-D155-9BB0B110BFCE}"/>
              </a:ext>
            </a:extLst>
          </p:cNvPr>
          <p:cNvSpPr>
            <a:spLocks noChangeArrowheads="1"/>
          </p:cNvSpPr>
          <p:nvPr/>
        </p:nvSpPr>
        <p:spPr bwMode="auto">
          <a:xfrm>
            <a:off x="5968983" y="1254067"/>
            <a:ext cx="2023283" cy="699931"/>
          </a:xfrm>
          <a:prstGeom prst="roundRect">
            <a:avLst>
              <a:gd name="adj" fmla="val 16667"/>
            </a:avLst>
          </a:prstGeom>
          <a:solidFill>
            <a:schemeClr val="accent6">
              <a:lumMod val="50000"/>
            </a:schemeClr>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Faciliter la transition</a:t>
            </a: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16" name="AutoShape 5">
            <a:extLst>
              <a:ext uri="{FF2B5EF4-FFF2-40B4-BE49-F238E27FC236}">
                <a16:creationId xmlns:a16="http://schemas.microsoft.com/office/drawing/2014/main" id="{DC60B277-3E46-6FE4-4984-4EC52DA0E4F6}"/>
              </a:ext>
            </a:extLst>
          </p:cNvPr>
          <p:cNvSpPr>
            <a:spLocks noChangeArrowheads="1"/>
          </p:cNvSpPr>
          <p:nvPr/>
        </p:nvSpPr>
        <p:spPr bwMode="auto">
          <a:xfrm>
            <a:off x="6029217" y="2566721"/>
            <a:ext cx="3362351" cy="1814275"/>
          </a:xfrm>
          <a:prstGeom prst="roundRect">
            <a:avLst>
              <a:gd name="adj" fmla="val 16667"/>
            </a:avLst>
          </a:prstGeom>
          <a:solidFill>
            <a:schemeClr val="accent6">
              <a:lumMod val="60000"/>
              <a:lumOff val="40000"/>
            </a:schemeClr>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Former à la réflexivité</a:t>
            </a:r>
            <a:endParaRPr lang="fr-FR" altLang="fr-FR" sz="16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DPATR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(Charlier et al., 2020)</a:t>
            </a: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16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18" name="AutoShape 1">
            <a:extLst>
              <a:ext uri="{FF2B5EF4-FFF2-40B4-BE49-F238E27FC236}">
                <a16:creationId xmlns:a16="http://schemas.microsoft.com/office/drawing/2014/main" id="{A46D0B06-E8FC-F7FC-2138-8155C77E44CD}"/>
              </a:ext>
            </a:extLst>
          </p:cNvPr>
          <p:cNvSpPr>
            <a:spLocks noChangeArrowheads="1"/>
          </p:cNvSpPr>
          <p:nvPr/>
        </p:nvSpPr>
        <p:spPr bwMode="auto">
          <a:xfrm>
            <a:off x="5836502" y="4567875"/>
            <a:ext cx="1615299" cy="1164949"/>
          </a:xfrm>
          <a:prstGeom prst="roundRect">
            <a:avLst>
              <a:gd name="adj" fmla="val 16667"/>
            </a:avLst>
          </a:prstGeom>
          <a:solidFill>
            <a:schemeClr val="accent6">
              <a:lumMod val="75000"/>
            </a:schemeClr>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fr-FR" altLang="fr-FR" sz="1600" dirty="0">
                <a:solidFill>
                  <a:schemeClr val="bg1"/>
                </a:solidFill>
                <a:latin typeface="Aptos" panose="020B0004020202020204" pitchFamily="34" charset="0"/>
                <a:cs typeface="Times New Roman" panose="02020603050405020304" pitchFamily="18" charset="0"/>
              </a:rPr>
              <a:t>Professionnels de la pédagogie universitaire</a:t>
            </a:r>
          </a:p>
        </p:txBody>
      </p:sp>
      <p:sp>
        <p:nvSpPr>
          <p:cNvPr id="21" name="Flèche : droite 20">
            <a:extLst>
              <a:ext uri="{FF2B5EF4-FFF2-40B4-BE49-F238E27FC236}">
                <a16:creationId xmlns:a16="http://schemas.microsoft.com/office/drawing/2014/main" id="{47132CB5-84A0-93A1-6DE7-014914FB0B64}"/>
              </a:ext>
            </a:extLst>
          </p:cNvPr>
          <p:cNvSpPr/>
          <p:nvPr/>
        </p:nvSpPr>
        <p:spPr>
          <a:xfrm rot="16200000">
            <a:off x="5291788" y="3110221"/>
            <a:ext cx="2731697" cy="183611"/>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800"/>
          </a:p>
        </p:txBody>
      </p:sp>
      <p:sp>
        <p:nvSpPr>
          <p:cNvPr id="22" name="AutoShape 1">
            <a:extLst>
              <a:ext uri="{FF2B5EF4-FFF2-40B4-BE49-F238E27FC236}">
                <a16:creationId xmlns:a16="http://schemas.microsoft.com/office/drawing/2014/main" id="{AF7C8046-DAF2-13F5-5BA5-FFE4519EA9D2}"/>
              </a:ext>
            </a:extLst>
          </p:cNvPr>
          <p:cNvSpPr>
            <a:spLocks noChangeArrowheads="1"/>
          </p:cNvSpPr>
          <p:nvPr/>
        </p:nvSpPr>
        <p:spPr bwMode="auto">
          <a:xfrm>
            <a:off x="6264975" y="3565224"/>
            <a:ext cx="1482818" cy="699931"/>
          </a:xfrm>
          <a:prstGeom prst="roundRect">
            <a:avLst>
              <a:gd name="adj" fmla="val 16667"/>
            </a:avLst>
          </a:prstGeom>
          <a:solidFill>
            <a:schemeClr val="accent6">
              <a:lumMod val="75000"/>
            </a:schemeClr>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fr-FR" altLang="fr-FR" sz="1600" dirty="0">
                <a:solidFill>
                  <a:schemeClr val="bg1"/>
                </a:solidFill>
                <a:latin typeface="Aptos" panose="020B0004020202020204" pitchFamily="34" charset="0"/>
                <a:cs typeface="Times New Roman" panose="02020603050405020304" pitchFamily="18" charset="0"/>
              </a:rPr>
              <a:t>Métier d’étudiant</a:t>
            </a:r>
          </a:p>
        </p:txBody>
      </p:sp>
      <p:sp>
        <p:nvSpPr>
          <p:cNvPr id="23" name="Flèche : droite 22">
            <a:extLst>
              <a:ext uri="{FF2B5EF4-FFF2-40B4-BE49-F238E27FC236}">
                <a16:creationId xmlns:a16="http://schemas.microsoft.com/office/drawing/2014/main" id="{67996ED8-F018-10DD-E9E8-05E0F79A4B39}"/>
              </a:ext>
            </a:extLst>
          </p:cNvPr>
          <p:cNvSpPr/>
          <p:nvPr/>
        </p:nvSpPr>
        <p:spPr>
          <a:xfrm rot="10800000">
            <a:off x="7981409" y="1434355"/>
            <a:ext cx="592617" cy="211683"/>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800"/>
          </a:p>
        </p:txBody>
      </p:sp>
      <p:sp>
        <p:nvSpPr>
          <p:cNvPr id="27" name="AutoShape 3">
            <a:extLst>
              <a:ext uri="{FF2B5EF4-FFF2-40B4-BE49-F238E27FC236}">
                <a16:creationId xmlns:a16="http://schemas.microsoft.com/office/drawing/2014/main" id="{A9B185EE-3A93-8EC3-B1F2-D16E7425041A}"/>
              </a:ext>
            </a:extLst>
          </p:cNvPr>
          <p:cNvSpPr>
            <a:spLocks noChangeArrowheads="1"/>
          </p:cNvSpPr>
          <p:nvPr/>
        </p:nvSpPr>
        <p:spPr bwMode="auto">
          <a:xfrm>
            <a:off x="8340779" y="1248954"/>
            <a:ext cx="2101576" cy="699931"/>
          </a:xfrm>
          <a:prstGeom prst="roundRect">
            <a:avLst>
              <a:gd name="adj" fmla="val 16667"/>
            </a:avLst>
          </a:prstGeom>
          <a:solidFill>
            <a:schemeClr val="accent3"/>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Développer </a:t>
            </a:r>
            <a:r>
              <a:rPr lang="fr-FR" altLang="fr-FR" sz="1600" dirty="0">
                <a:solidFill>
                  <a:schemeClr val="bg1"/>
                </a:solidFill>
                <a:latin typeface="Aptos" panose="020B0004020202020204" pitchFamily="34" charset="0"/>
                <a:ea typeface="Aptos" panose="020B0004020202020204" pitchFamily="34" charset="0"/>
                <a:cs typeface="Times New Roman" panose="02020603050405020304" pitchFamily="18" charset="0"/>
              </a:rPr>
              <a:t> le projet professionnel</a:t>
            </a: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28" name="Flèche : droite 27">
            <a:extLst>
              <a:ext uri="{FF2B5EF4-FFF2-40B4-BE49-F238E27FC236}">
                <a16:creationId xmlns:a16="http://schemas.microsoft.com/office/drawing/2014/main" id="{ECF56D04-7AA6-F364-268E-8E1EDC913321}"/>
              </a:ext>
            </a:extLst>
          </p:cNvPr>
          <p:cNvSpPr/>
          <p:nvPr/>
        </p:nvSpPr>
        <p:spPr>
          <a:xfrm rot="16200000">
            <a:off x="7603093" y="3125321"/>
            <a:ext cx="2829571" cy="204713"/>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800"/>
          </a:p>
        </p:txBody>
      </p:sp>
      <p:sp>
        <p:nvSpPr>
          <p:cNvPr id="29" name="AutoShape 2">
            <a:extLst>
              <a:ext uri="{FF2B5EF4-FFF2-40B4-BE49-F238E27FC236}">
                <a16:creationId xmlns:a16="http://schemas.microsoft.com/office/drawing/2014/main" id="{4E59E789-74B3-4D97-A7CA-D744FEA2DAF0}"/>
              </a:ext>
            </a:extLst>
          </p:cNvPr>
          <p:cNvSpPr>
            <a:spLocks noChangeArrowheads="1"/>
          </p:cNvSpPr>
          <p:nvPr/>
        </p:nvSpPr>
        <p:spPr bwMode="auto">
          <a:xfrm>
            <a:off x="7823444" y="3551686"/>
            <a:ext cx="1429862" cy="699931"/>
          </a:xfrm>
          <a:prstGeom prst="roundRect">
            <a:avLst>
              <a:gd name="adj" fmla="val 16667"/>
            </a:avLst>
          </a:prstGeom>
          <a:solidFill>
            <a:schemeClr val="accent3"/>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Métier de psychologue</a:t>
            </a: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30" name="AutoShape 4">
            <a:extLst>
              <a:ext uri="{FF2B5EF4-FFF2-40B4-BE49-F238E27FC236}">
                <a16:creationId xmlns:a16="http://schemas.microsoft.com/office/drawing/2014/main" id="{6D2B616D-C615-9638-AC99-7A14775EEA14}"/>
              </a:ext>
            </a:extLst>
          </p:cNvPr>
          <p:cNvSpPr>
            <a:spLocks noChangeArrowheads="1"/>
          </p:cNvSpPr>
          <p:nvPr/>
        </p:nvSpPr>
        <p:spPr bwMode="auto">
          <a:xfrm>
            <a:off x="9649409" y="4561824"/>
            <a:ext cx="1570915" cy="1164949"/>
          </a:xfrm>
          <a:prstGeom prst="roundRect">
            <a:avLst>
              <a:gd name="adj" fmla="val 16667"/>
            </a:avLst>
          </a:prstGeom>
          <a:solidFill>
            <a:schemeClr val="accent3"/>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Référentiels de compétences</a:t>
            </a: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31" name="AutoShape 1">
            <a:extLst>
              <a:ext uri="{FF2B5EF4-FFF2-40B4-BE49-F238E27FC236}">
                <a16:creationId xmlns:a16="http://schemas.microsoft.com/office/drawing/2014/main" id="{FA416E7F-5DB1-2CF3-E656-132EC7783D07}"/>
              </a:ext>
            </a:extLst>
          </p:cNvPr>
          <p:cNvSpPr>
            <a:spLocks noChangeArrowheads="1"/>
          </p:cNvSpPr>
          <p:nvPr/>
        </p:nvSpPr>
        <p:spPr bwMode="auto">
          <a:xfrm>
            <a:off x="7661922" y="4561825"/>
            <a:ext cx="1615299" cy="1164949"/>
          </a:xfrm>
          <a:prstGeom prst="roundRect">
            <a:avLst>
              <a:gd name="adj" fmla="val 16667"/>
            </a:avLst>
          </a:prstGeom>
          <a:solidFill>
            <a:schemeClr val="accent3"/>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600" dirty="0">
                <a:solidFill>
                  <a:schemeClr val="bg1"/>
                </a:solidFill>
                <a:latin typeface="Aptos" panose="020B0004020202020204" pitchFamily="34" charset="0"/>
                <a:cs typeface="Times New Roman" panose="02020603050405020304" pitchFamily="18" charset="0"/>
              </a:rPr>
              <a:t>Professionnels de la psychologie</a:t>
            </a: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32" name="Flèche : double flèche horizontale 31">
            <a:extLst>
              <a:ext uri="{FF2B5EF4-FFF2-40B4-BE49-F238E27FC236}">
                <a16:creationId xmlns:a16="http://schemas.microsoft.com/office/drawing/2014/main" id="{CD89E873-DF20-EF5F-F5DC-A4267036B294}"/>
              </a:ext>
            </a:extLst>
          </p:cNvPr>
          <p:cNvSpPr/>
          <p:nvPr/>
        </p:nvSpPr>
        <p:spPr>
          <a:xfrm>
            <a:off x="9271906" y="4854633"/>
            <a:ext cx="414188" cy="222500"/>
          </a:xfrm>
          <a:prstGeom prst="lef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800"/>
          </a:p>
        </p:txBody>
      </p:sp>
      <p:sp>
        <p:nvSpPr>
          <p:cNvPr id="33" name="Flèche : droite 32">
            <a:extLst>
              <a:ext uri="{FF2B5EF4-FFF2-40B4-BE49-F238E27FC236}">
                <a16:creationId xmlns:a16="http://schemas.microsoft.com/office/drawing/2014/main" id="{0166D978-F736-2694-BB2D-233D954D3DE5}"/>
              </a:ext>
            </a:extLst>
          </p:cNvPr>
          <p:cNvSpPr/>
          <p:nvPr/>
        </p:nvSpPr>
        <p:spPr>
          <a:xfrm rot="16200000">
            <a:off x="9662165" y="2314921"/>
            <a:ext cx="1162200" cy="204713"/>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800"/>
          </a:p>
        </p:txBody>
      </p:sp>
      <p:sp>
        <p:nvSpPr>
          <p:cNvPr id="34" name="AutoShape 4">
            <a:extLst>
              <a:ext uri="{FF2B5EF4-FFF2-40B4-BE49-F238E27FC236}">
                <a16:creationId xmlns:a16="http://schemas.microsoft.com/office/drawing/2014/main" id="{AD9EB82C-2994-5C77-CEE1-9888EB9F12F4}"/>
              </a:ext>
            </a:extLst>
          </p:cNvPr>
          <p:cNvSpPr>
            <a:spLocks noChangeArrowheads="1"/>
          </p:cNvSpPr>
          <p:nvPr/>
        </p:nvSpPr>
        <p:spPr bwMode="auto">
          <a:xfrm>
            <a:off x="9331754" y="2831857"/>
            <a:ext cx="1488645" cy="699893"/>
          </a:xfrm>
          <a:prstGeom prst="roundRect">
            <a:avLst>
              <a:gd name="adj" fmla="val 16667"/>
            </a:avLst>
          </a:prstGeom>
          <a:solidFill>
            <a:schemeClr val="accent3"/>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Déconstruire les préjugés</a:t>
            </a: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35" name="Flèche : droite 34">
            <a:extLst>
              <a:ext uri="{FF2B5EF4-FFF2-40B4-BE49-F238E27FC236}">
                <a16:creationId xmlns:a16="http://schemas.microsoft.com/office/drawing/2014/main" id="{355D02B4-CA85-D5D8-1A30-6549E9512DB0}"/>
              </a:ext>
            </a:extLst>
          </p:cNvPr>
          <p:cNvSpPr/>
          <p:nvPr/>
        </p:nvSpPr>
        <p:spPr>
          <a:xfrm>
            <a:off x="8966731" y="3151608"/>
            <a:ext cx="385633" cy="225716"/>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800"/>
          </a:p>
        </p:txBody>
      </p:sp>
    </p:spTree>
    <p:extLst>
      <p:ext uri="{BB962C8B-B14F-4D97-AF65-F5344CB8AC3E}">
        <p14:creationId xmlns:p14="http://schemas.microsoft.com/office/powerpoint/2010/main" val="2434110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71738-C400-FBDB-FE6C-6D62AF36828A}"/>
            </a:ext>
          </a:extLst>
        </p:cNvPr>
        <p:cNvGrpSpPr/>
        <p:nvPr/>
      </p:nvGrpSpPr>
      <p:grpSpPr>
        <a:xfrm>
          <a:off x="0" y="0"/>
          <a:ext cx="0" cy="0"/>
          <a:chOff x="0" y="0"/>
          <a:chExt cx="0" cy="0"/>
        </a:xfrm>
      </p:grpSpPr>
      <p:sp>
        <p:nvSpPr>
          <p:cNvPr id="11" name="Titre 1">
            <a:extLst>
              <a:ext uri="{FF2B5EF4-FFF2-40B4-BE49-F238E27FC236}">
                <a16:creationId xmlns:a16="http://schemas.microsoft.com/office/drawing/2014/main" id="{BE15BA9C-2D02-4979-D2AC-CE83A5D20513}"/>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7" name="Rectangle 16">
            <a:extLst>
              <a:ext uri="{FF2B5EF4-FFF2-40B4-BE49-F238E27FC236}">
                <a16:creationId xmlns:a16="http://schemas.microsoft.com/office/drawing/2014/main" id="{2D37C12B-8E97-21C4-CCBC-3BF247F3182C}"/>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19" name="Connecteur droit 18">
            <a:extLst>
              <a:ext uri="{FF2B5EF4-FFF2-40B4-BE49-F238E27FC236}">
                <a16:creationId xmlns:a16="http://schemas.microsoft.com/office/drawing/2014/main" id="{1A38960E-0CF9-D4D6-6323-119E2E554F0F}"/>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 name="Image 12" descr="Une image contenant Graphique, Caractère coloré, graphisme, capture d’écran&#10;&#10;Description générée automatiquement">
            <a:extLst>
              <a:ext uri="{FF2B5EF4-FFF2-40B4-BE49-F238E27FC236}">
                <a16:creationId xmlns:a16="http://schemas.microsoft.com/office/drawing/2014/main" id="{13F3A2F0-7677-F49F-9C63-12D0442F3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
        <p:nvSpPr>
          <p:cNvPr id="3" name="ZoneTexte 2">
            <a:extLst>
              <a:ext uri="{FF2B5EF4-FFF2-40B4-BE49-F238E27FC236}">
                <a16:creationId xmlns:a16="http://schemas.microsoft.com/office/drawing/2014/main" id="{41B9E976-53AF-3702-3B93-C669B244FEF0}"/>
              </a:ext>
            </a:extLst>
          </p:cNvPr>
          <p:cNvSpPr txBox="1"/>
          <p:nvPr/>
        </p:nvSpPr>
        <p:spPr>
          <a:xfrm>
            <a:off x="971675" y="2837037"/>
            <a:ext cx="3504949" cy="2062103"/>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b="1" dirty="0"/>
              <a:t>Est-ce que cela fonctionne?</a:t>
            </a:r>
          </a:p>
          <a:p>
            <a:endParaRPr lang="fr-BE" b="1" dirty="0"/>
          </a:p>
          <a:p>
            <a:endParaRPr lang="fr-BE" b="1" dirty="0"/>
          </a:p>
        </p:txBody>
      </p:sp>
      <p:sp>
        <p:nvSpPr>
          <p:cNvPr id="2" name="Rectangle : coins arrondis 1">
            <a:extLst>
              <a:ext uri="{FF2B5EF4-FFF2-40B4-BE49-F238E27FC236}">
                <a16:creationId xmlns:a16="http://schemas.microsoft.com/office/drawing/2014/main" id="{FE2DC267-C9E5-EF53-F16E-8BEFCDAD51CD}"/>
              </a:ext>
            </a:extLst>
          </p:cNvPr>
          <p:cNvSpPr>
            <a:spLocks noChangeArrowheads="1"/>
          </p:cNvSpPr>
          <p:nvPr/>
        </p:nvSpPr>
        <p:spPr bwMode="auto">
          <a:xfrm>
            <a:off x="5968983" y="1254067"/>
            <a:ext cx="2023283" cy="699931"/>
          </a:xfrm>
          <a:prstGeom prst="roundRect">
            <a:avLst>
              <a:gd name="adj" fmla="val 16667"/>
            </a:avLst>
          </a:prstGeom>
          <a:solidFill>
            <a:schemeClr val="accent6">
              <a:lumMod val="50000"/>
            </a:schemeClr>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Faciliter la transition</a:t>
            </a: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15" name="AutoShape 5">
            <a:extLst>
              <a:ext uri="{FF2B5EF4-FFF2-40B4-BE49-F238E27FC236}">
                <a16:creationId xmlns:a16="http://schemas.microsoft.com/office/drawing/2014/main" id="{765A18E6-1CEA-E38B-0C63-6B9D09FA275D}"/>
              </a:ext>
            </a:extLst>
          </p:cNvPr>
          <p:cNvSpPr>
            <a:spLocks noChangeArrowheads="1"/>
          </p:cNvSpPr>
          <p:nvPr/>
        </p:nvSpPr>
        <p:spPr bwMode="auto">
          <a:xfrm>
            <a:off x="6029217" y="2566721"/>
            <a:ext cx="3362351" cy="1814275"/>
          </a:xfrm>
          <a:prstGeom prst="roundRect">
            <a:avLst>
              <a:gd name="adj" fmla="val 16667"/>
            </a:avLst>
          </a:prstGeom>
          <a:solidFill>
            <a:schemeClr val="accent6">
              <a:lumMod val="60000"/>
              <a:lumOff val="40000"/>
            </a:schemeClr>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Former à la réflexivité</a:t>
            </a:r>
            <a:endParaRPr lang="fr-FR" altLang="fr-FR" sz="16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DPATR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(Charlier et al., 2020)</a:t>
            </a: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16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16" name="AutoShape 1">
            <a:extLst>
              <a:ext uri="{FF2B5EF4-FFF2-40B4-BE49-F238E27FC236}">
                <a16:creationId xmlns:a16="http://schemas.microsoft.com/office/drawing/2014/main" id="{6549CC83-D10A-28F9-0D79-083762EB8BE5}"/>
              </a:ext>
            </a:extLst>
          </p:cNvPr>
          <p:cNvSpPr>
            <a:spLocks noChangeArrowheads="1"/>
          </p:cNvSpPr>
          <p:nvPr/>
        </p:nvSpPr>
        <p:spPr bwMode="auto">
          <a:xfrm>
            <a:off x="5836502" y="4567875"/>
            <a:ext cx="1615299" cy="1164949"/>
          </a:xfrm>
          <a:prstGeom prst="roundRect">
            <a:avLst>
              <a:gd name="adj" fmla="val 16667"/>
            </a:avLst>
          </a:prstGeom>
          <a:solidFill>
            <a:schemeClr val="accent6">
              <a:lumMod val="75000"/>
            </a:schemeClr>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fr-FR" altLang="fr-FR" sz="1600" dirty="0">
                <a:solidFill>
                  <a:schemeClr val="bg1"/>
                </a:solidFill>
                <a:latin typeface="Aptos" panose="020B0004020202020204" pitchFamily="34" charset="0"/>
                <a:cs typeface="Times New Roman" panose="02020603050405020304" pitchFamily="18" charset="0"/>
              </a:rPr>
              <a:t>Professionnels de la pédagogie universitaire</a:t>
            </a:r>
          </a:p>
        </p:txBody>
      </p:sp>
      <p:sp>
        <p:nvSpPr>
          <p:cNvPr id="18" name="Flèche : droite 17">
            <a:extLst>
              <a:ext uri="{FF2B5EF4-FFF2-40B4-BE49-F238E27FC236}">
                <a16:creationId xmlns:a16="http://schemas.microsoft.com/office/drawing/2014/main" id="{5188DF38-0F51-C15E-75A6-930F9040BB9E}"/>
              </a:ext>
            </a:extLst>
          </p:cNvPr>
          <p:cNvSpPr/>
          <p:nvPr/>
        </p:nvSpPr>
        <p:spPr>
          <a:xfrm rot="16200000">
            <a:off x="5291788" y="3110221"/>
            <a:ext cx="2731697" cy="183611"/>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800"/>
          </a:p>
        </p:txBody>
      </p:sp>
      <p:sp>
        <p:nvSpPr>
          <p:cNvPr id="21" name="AutoShape 1">
            <a:extLst>
              <a:ext uri="{FF2B5EF4-FFF2-40B4-BE49-F238E27FC236}">
                <a16:creationId xmlns:a16="http://schemas.microsoft.com/office/drawing/2014/main" id="{143D4A84-CB18-B099-557C-4C1E18FABD34}"/>
              </a:ext>
            </a:extLst>
          </p:cNvPr>
          <p:cNvSpPr>
            <a:spLocks noChangeArrowheads="1"/>
          </p:cNvSpPr>
          <p:nvPr/>
        </p:nvSpPr>
        <p:spPr bwMode="auto">
          <a:xfrm>
            <a:off x="6264975" y="3565224"/>
            <a:ext cx="1482818" cy="699931"/>
          </a:xfrm>
          <a:prstGeom prst="roundRect">
            <a:avLst>
              <a:gd name="adj" fmla="val 16667"/>
            </a:avLst>
          </a:prstGeom>
          <a:solidFill>
            <a:schemeClr val="accent6">
              <a:lumMod val="75000"/>
            </a:schemeClr>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fr-FR" altLang="fr-FR" sz="1600" dirty="0">
                <a:solidFill>
                  <a:schemeClr val="bg1"/>
                </a:solidFill>
                <a:latin typeface="Aptos" panose="020B0004020202020204" pitchFamily="34" charset="0"/>
                <a:cs typeface="Times New Roman" panose="02020603050405020304" pitchFamily="18" charset="0"/>
              </a:rPr>
              <a:t>Métier d’étudiant</a:t>
            </a:r>
          </a:p>
        </p:txBody>
      </p:sp>
      <p:sp>
        <p:nvSpPr>
          <p:cNvPr id="22" name="Flèche : droite 21">
            <a:extLst>
              <a:ext uri="{FF2B5EF4-FFF2-40B4-BE49-F238E27FC236}">
                <a16:creationId xmlns:a16="http://schemas.microsoft.com/office/drawing/2014/main" id="{63B2940E-D90D-4F18-9CD7-5FC98E7C13E4}"/>
              </a:ext>
            </a:extLst>
          </p:cNvPr>
          <p:cNvSpPr/>
          <p:nvPr/>
        </p:nvSpPr>
        <p:spPr>
          <a:xfrm rot="10800000">
            <a:off x="7981409" y="1434355"/>
            <a:ext cx="592617" cy="211683"/>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800"/>
          </a:p>
        </p:txBody>
      </p:sp>
      <p:sp>
        <p:nvSpPr>
          <p:cNvPr id="23" name="AutoShape 3">
            <a:extLst>
              <a:ext uri="{FF2B5EF4-FFF2-40B4-BE49-F238E27FC236}">
                <a16:creationId xmlns:a16="http://schemas.microsoft.com/office/drawing/2014/main" id="{DB7F58C2-DEAE-2CB9-180D-BEB590C808A0}"/>
              </a:ext>
            </a:extLst>
          </p:cNvPr>
          <p:cNvSpPr>
            <a:spLocks noChangeArrowheads="1"/>
          </p:cNvSpPr>
          <p:nvPr/>
        </p:nvSpPr>
        <p:spPr bwMode="auto">
          <a:xfrm>
            <a:off x="8340779" y="1248954"/>
            <a:ext cx="2101576" cy="699931"/>
          </a:xfrm>
          <a:prstGeom prst="roundRect">
            <a:avLst>
              <a:gd name="adj" fmla="val 16667"/>
            </a:avLst>
          </a:prstGeom>
          <a:solidFill>
            <a:schemeClr val="accent3"/>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Développer </a:t>
            </a:r>
            <a:r>
              <a:rPr lang="fr-FR" altLang="fr-FR" sz="1600" dirty="0">
                <a:solidFill>
                  <a:schemeClr val="bg1"/>
                </a:solidFill>
                <a:latin typeface="Aptos" panose="020B0004020202020204" pitchFamily="34" charset="0"/>
                <a:ea typeface="Aptos" panose="020B0004020202020204" pitchFamily="34" charset="0"/>
                <a:cs typeface="Times New Roman" panose="02020603050405020304" pitchFamily="18" charset="0"/>
              </a:rPr>
              <a:t> le projet professionnel</a:t>
            </a: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24" name="Flèche : droite 23">
            <a:extLst>
              <a:ext uri="{FF2B5EF4-FFF2-40B4-BE49-F238E27FC236}">
                <a16:creationId xmlns:a16="http://schemas.microsoft.com/office/drawing/2014/main" id="{1AE8240F-9A0D-46BC-877A-CD17795FB63F}"/>
              </a:ext>
            </a:extLst>
          </p:cNvPr>
          <p:cNvSpPr/>
          <p:nvPr/>
        </p:nvSpPr>
        <p:spPr>
          <a:xfrm rot="16200000">
            <a:off x="7603093" y="3125321"/>
            <a:ext cx="2829571" cy="204713"/>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800"/>
          </a:p>
        </p:txBody>
      </p:sp>
      <p:sp>
        <p:nvSpPr>
          <p:cNvPr id="27" name="AutoShape 2">
            <a:extLst>
              <a:ext uri="{FF2B5EF4-FFF2-40B4-BE49-F238E27FC236}">
                <a16:creationId xmlns:a16="http://schemas.microsoft.com/office/drawing/2014/main" id="{D34F9A25-64C8-CD26-7751-CD4CE46AF7B8}"/>
              </a:ext>
            </a:extLst>
          </p:cNvPr>
          <p:cNvSpPr>
            <a:spLocks noChangeArrowheads="1"/>
          </p:cNvSpPr>
          <p:nvPr/>
        </p:nvSpPr>
        <p:spPr bwMode="auto">
          <a:xfrm>
            <a:off x="7823444" y="3551686"/>
            <a:ext cx="1429862" cy="699931"/>
          </a:xfrm>
          <a:prstGeom prst="roundRect">
            <a:avLst>
              <a:gd name="adj" fmla="val 16667"/>
            </a:avLst>
          </a:prstGeom>
          <a:solidFill>
            <a:schemeClr val="accent3"/>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Métier de psychologue</a:t>
            </a: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28" name="AutoShape 4">
            <a:extLst>
              <a:ext uri="{FF2B5EF4-FFF2-40B4-BE49-F238E27FC236}">
                <a16:creationId xmlns:a16="http://schemas.microsoft.com/office/drawing/2014/main" id="{83C9B282-32DD-AE44-970E-DA4DAF3D75B3}"/>
              </a:ext>
            </a:extLst>
          </p:cNvPr>
          <p:cNvSpPr>
            <a:spLocks noChangeArrowheads="1"/>
          </p:cNvSpPr>
          <p:nvPr/>
        </p:nvSpPr>
        <p:spPr bwMode="auto">
          <a:xfrm>
            <a:off x="9649409" y="4561824"/>
            <a:ext cx="1570915" cy="1164949"/>
          </a:xfrm>
          <a:prstGeom prst="roundRect">
            <a:avLst>
              <a:gd name="adj" fmla="val 16667"/>
            </a:avLst>
          </a:prstGeom>
          <a:solidFill>
            <a:schemeClr val="accent3"/>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Référentiels de compétences</a:t>
            </a: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29" name="AutoShape 1">
            <a:extLst>
              <a:ext uri="{FF2B5EF4-FFF2-40B4-BE49-F238E27FC236}">
                <a16:creationId xmlns:a16="http://schemas.microsoft.com/office/drawing/2014/main" id="{0D8971AE-B45B-6F9B-7FAA-CE02E8724A17}"/>
              </a:ext>
            </a:extLst>
          </p:cNvPr>
          <p:cNvSpPr>
            <a:spLocks noChangeArrowheads="1"/>
          </p:cNvSpPr>
          <p:nvPr/>
        </p:nvSpPr>
        <p:spPr bwMode="auto">
          <a:xfrm>
            <a:off x="7661922" y="4561825"/>
            <a:ext cx="1615299" cy="1164949"/>
          </a:xfrm>
          <a:prstGeom prst="roundRect">
            <a:avLst>
              <a:gd name="adj" fmla="val 16667"/>
            </a:avLst>
          </a:prstGeom>
          <a:solidFill>
            <a:schemeClr val="accent3"/>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600" dirty="0">
                <a:solidFill>
                  <a:schemeClr val="bg1"/>
                </a:solidFill>
                <a:latin typeface="Aptos" panose="020B0004020202020204" pitchFamily="34" charset="0"/>
                <a:cs typeface="Times New Roman" panose="02020603050405020304" pitchFamily="18" charset="0"/>
              </a:rPr>
              <a:t>Professionnels de la psychologie</a:t>
            </a: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30" name="Flèche : double flèche horizontale 29">
            <a:extLst>
              <a:ext uri="{FF2B5EF4-FFF2-40B4-BE49-F238E27FC236}">
                <a16:creationId xmlns:a16="http://schemas.microsoft.com/office/drawing/2014/main" id="{C56E9EF9-4604-1A78-513D-7B3D0FACA530}"/>
              </a:ext>
            </a:extLst>
          </p:cNvPr>
          <p:cNvSpPr/>
          <p:nvPr/>
        </p:nvSpPr>
        <p:spPr>
          <a:xfrm>
            <a:off x="9271906" y="4854633"/>
            <a:ext cx="414188" cy="222500"/>
          </a:xfrm>
          <a:prstGeom prst="lef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800"/>
          </a:p>
        </p:txBody>
      </p:sp>
      <p:sp>
        <p:nvSpPr>
          <p:cNvPr id="31" name="Flèche : droite 30">
            <a:extLst>
              <a:ext uri="{FF2B5EF4-FFF2-40B4-BE49-F238E27FC236}">
                <a16:creationId xmlns:a16="http://schemas.microsoft.com/office/drawing/2014/main" id="{DE58137C-B6C1-1202-3C6B-0C4C723D763D}"/>
              </a:ext>
            </a:extLst>
          </p:cNvPr>
          <p:cNvSpPr/>
          <p:nvPr/>
        </p:nvSpPr>
        <p:spPr>
          <a:xfrm rot="16200000">
            <a:off x="9662165" y="2314921"/>
            <a:ext cx="1162200" cy="204713"/>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800"/>
          </a:p>
        </p:txBody>
      </p:sp>
      <p:sp>
        <p:nvSpPr>
          <p:cNvPr id="32" name="AutoShape 4">
            <a:extLst>
              <a:ext uri="{FF2B5EF4-FFF2-40B4-BE49-F238E27FC236}">
                <a16:creationId xmlns:a16="http://schemas.microsoft.com/office/drawing/2014/main" id="{9860F8A4-58BD-BE60-9E7D-504282BF7392}"/>
              </a:ext>
            </a:extLst>
          </p:cNvPr>
          <p:cNvSpPr>
            <a:spLocks noChangeArrowheads="1"/>
          </p:cNvSpPr>
          <p:nvPr/>
        </p:nvSpPr>
        <p:spPr bwMode="auto">
          <a:xfrm>
            <a:off x="9331754" y="2831857"/>
            <a:ext cx="1488645" cy="699893"/>
          </a:xfrm>
          <a:prstGeom prst="roundRect">
            <a:avLst>
              <a:gd name="adj" fmla="val 16667"/>
            </a:avLst>
          </a:prstGeom>
          <a:solidFill>
            <a:schemeClr val="accent3"/>
          </a:solidFill>
          <a:ln w="12700">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Déconstruire les préjugés</a:t>
            </a:r>
            <a:endParaRPr kumimoji="0" lang="fr-FR" altLang="fr-FR" sz="2800" b="0" i="0" u="none" strike="noStrike" cap="none" normalizeH="0" baseline="0" dirty="0">
              <a:ln>
                <a:noFill/>
              </a:ln>
              <a:solidFill>
                <a:schemeClr val="bg1"/>
              </a:solidFill>
              <a:effectLst/>
              <a:latin typeface="Arial" panose="020B0604020202020204" pitchFamily="34" charset="0"/>
            </a:endParaRPr>
          </a:p>
        </p:txBody>
      </p:sp>
      <p:sp>
        <p:nvSpPr>
          <p:cNvPr id="33" name="Flèche : droite 32">
            <a:extLst>
              <a:ext uri="{FF2B5EF4-FFF2-40B4-BE49-F238E27FC236}">
                <a16:creationId xmlns:a16="http://schemas.microsoft.com/office/drawing/2014/main" id="{6FA9641B-1D19-7185-2DE8-6CB91E804B0F}"/>
              </a:ext>
            </a:extLst>
          </p:cNvPr>
          <p:cNvSpPr/>
          <p:nvPr/>
        </p:nvSpPr>
        <p:spPr>
          <a:xfrm>
            <a:off x="8966731" y="3151608"/>
            <a:ext cx="385633" cy="225716"/>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800"/>
          </a:p>
        </p:txBody>
      </p:sp>
    </p:spTree>
    <p:extLst>
      <p:ext uri="{BB962C8B-B14F-4D97-AF65-F5344CB8AC3E}">
        <p14:creationId xmlns:p14="http://schemas.microsoft.com/office/powerpoint/2010/main" val="964702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054AF-FA2F-8A64-8996-7CE213840B99}"/>
            </a:ext>
          </a:extLst>
        </p:cNvPr>
        <p:cNvGrpSpPr/>
        <p:nvPr/>
      </p:nvGrpSpPr>
      <p:grpSpPr>
        <a:xfrm>
          <a:off x="0" y="0"/>
          <a:ext cx="0" cy="0"/>
          <a:chOff x="0" y="0"/>
          <a:chExt cx="0" cy="0"/>
        </a:xfrm>
      </p:grpSpPr>
      <p:sp>
        <p:nvSpPr>
          <p:cNvPr id="11" name="Titre 1">
            <a:extLst>
              <a:ext uri="{FF2B5EF4-FFF2-40B4-BE49-F238E27FC236}">
                <a16:creationId xmlns:a16="http://schemas.microsoft.com/office/drawing/2014/main" id="{9BA477F2-1726-EB93-F038-6B8A985678C0}"/>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7" name="Rectangle 16">
            <a:extLst>
              <a:ext uri="{FF2B5EF4-FFF2-40B4-BE49-F238E27FC236}">
                <a16:creationId xmlns:a16="http://schemas.microsoft.com/office/drawing/2014/main" id="{EB7969C8-76D8-B682-6F06-325DF9CCFC3D}"/>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19" name="Connecteur droit 18">
            <a:extLst>
              <a:ext uri="{FF2B5EF4-FFF2-40B4-BE49-F238E27FC236}">
                <a16:creationId xmlns:a16="http://schemas.microsoft.com/office/drawing/2014/main" id="{8B0B8B4D-31D3-74C6-AD8A-F7C03995EAA6}"/>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3FB3EE32-4C03-D1C0-EC3C-923D2F4C9247}"/>
              </a:ext>
            </a:extLst>
          </p:cNvPr>
          <p:cNvSpPr txBox="1"/>
          <p:nvPr/>
        </p:nvSpPr>
        <p:spPr>
          <a:xfrm>
            <a:off x="971675" y="2837037"/>
            <a:ext cx="3504949" cy="2062103"/>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Est-ce que cela fonctionne?</a:t>
            </a:r>
          </a:p>
          <a:p>
            <a:endParaRPr lang="fr-BE" dirty="0"/>
          </a:p>
          <a:p>
            <a:endParaRPr lang="fr-BE" dirty="0"/>
          </a:p>
        </p:txBody>
      </p:sp>
      <p:pic>
        <p:nvPicPr>
          <p:cNvPr id="13" name="Image 12" descr="Une image contenant Graphique, Caractère coloré, graphisme, capture d’écran&#10;&#10;Description générée automatiquement">
            <a:extLst>
              <a:ext uri="{FF2B5EF4-FFF2-40B4-BE49-F238E27FC236}">
                <a16:creationId xmlns:a16="http://schemas.microsoft.com/office/drawing/2014/main" id="{05F9DBD0-5D6A-3AA1-9976-8E08086B6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grpSp>
        <p:nvGrpSpPr>
          <p:cNvPr id="20" name="Groupe 19">
            <a:extLst>
              <a:ext uri="{FF2B5EF4-FFF2-40B4-BE49-F238E27FC236}">
                <a16:creationId xmlns:a16="http://schemas.microsoft.com/office/drawing/2014/main" id="{40732DBF-E508-DD33-3C95-53DA137939D6}"/>
              </a:ext>
            </a:extLst>
          </p:cNvPr>
          <p:cNvGrpSpPr/>
          <p:nvPr/>
        </p:nvGrpSpPr>
        <p:grpSpPr>
          <a:xfrm>
            <a:off x="7090995" y="2883230"/>
            <a:ext cx="3255640" cy="917020"/>
            <a:chOff x="3519618" y="1502396"/>
            <a:chExt cx="2661517" cy="917020"/>
          </a:xfrm>
        </p:grpSpPr>
        <p:sp>
          <p:nvSpPr>
            <p:cNvPr id="25" name="Rectangle 24">
              <a:extLst>
                <a:ext uri="{FF2B5EF4-FFF2-40B4-BE49-F238E27FC236}">
                  <a16:creationId xmlns:a16="http://schemas.microsoft.com/office/drawing/2014/main" id="{1CD96DE7-5370-A8A6-6983-B156CBBD6B23}"/>
                </a:ext>
              </a:extLst>
            </p:cNvPr>
            <p:cNvSpPr/>
            <p:nvPr/>
          </p:nvSpPr>
          <p:spPr>
            <a:xfrm>
              <a:off x="3519618" y="1676916"/>
              <a:ext cx="2502491" cy="742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fr-BE" sz="2800"/>
            </a:p>
          </p:txBody>
        </p:sp>
        <p:sp>
          <p:nvSpPr>
            <p:cNvPr id="26" name="ZoneTexte 25">
              <a:extLst>
                <a:ext uri="{FF2B5EF4-FFF2-40B4-BE49-F238E27FC236}">
                  <a16:creationId xmlns:a16="http://schemas.microsoft.com/office/drawing/2014/main" id="{86549E3C-13A6-4F1D-0EFA-CB7C57396355}"/>
                </a:ext>
              </a:extLst>
            </p:cNvPr>
            <p:cNvSpPr txBox="1"/>
            <p:nvPr/>
          </p:nvSpPr>
          <p:spPr>
            <a:xfrm>
              <a:off x="3678644" y="1502396"/>
              <a:ext cx="2502491" cy="742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2400" kern="1200" dirty="0"/>
                <a:t>Une approche en surface - stratégique</a:t>
              </a:r>
            </a:p>
            <a:p>
              <a:pPr marL="0" lvl="0" indent="0" algn="ctr" defTabSz="711200">
                <a:lnSpc>
                  <a:spcPct val="100000"/>
                </a:lnSpc>
                <a:spcBef>
                  <a:spcPct val="0"/>
                </a:spcBef>
                <a:spcAft>
                  <a:spcPct val="35000"/>
                </a:spcAft>
                <a:buNone/>
              </a:pPr>
              <a:r>
                <a:rPr lang="fr-FR" kern="1200" dirty="0"/>
                <a:t>(Ramsden, 1992)</a:t>
              </a:r>
              <a:endParaRPr lang="en-US" kern="1200" dirty="0"/>
            </a:p>
          </p:txBody>
        </p:sp>
      </p:grpSp>
      <p:pic>
        <p:nvPicPr>
          <p:cNvPr id="3" name="Graphique 2" descr="Presse-papiers mixte contour">
            <a:extLst>
              <a:ext uri="{FF2B5EF4-FFF2-40B4-BE49-F238E27FC236}">
                <a16:creationId xmlns:a16="http://schemas.microsoft.com/office/drawing/2014/main" id="{37A63C11-9158-0168-C7A3-AC0F0F61B9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9120" y="2748578"/>
            <a:ext cx="1360844" cy="1360844"/>
          </a:xfrm>
          <a:prstGeom prst="rect">
            <a:avLst/>
          </a:prstGeom>
        </p:spPr>
      </p:pic>
    </p:spTree>
    <p:extLst>
      <p:ext uri="{BB962C8B-B14F-4D97-AF65-F5344CB8AC3E}">
        <p14:creationId xmlns:p14="http://schemas.microsoft.com/office/powerpoint/2010/main" val="2569498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53360-99E5-818C-C40D-027E9A597921}"/>
            </a:ext>
          </a:extLst>
        </p:cNvPr>
        <p:cNvGrpSpPr/>
        <p:nvPr/>
      </p:nvGrpSpPr>
      <p:grpSpPr>
        <a:xfrm>
          <a:off x="0" y="0"/>
          <a:ext cx="0" cy="0"/>
          <a:chOff x="0" y="0"/>
          <a:chExt cx="0" cy="0"/>
        </a:xfrm>
      </p:grpSpPr>
      <p:sp>
        <p:nvSpPr>
          <p:cNvPr id="11" name="Titre 1">
            <a:extLst>
              <a:ext uri="{FF2B5EF4-FFF2-40B4-BE49-F238E27FC236}">
                <a16:creationId xmlns:a16="http://schemas.microsoft.com/office/drawing/2014/main" id="{6BB1BF6A-734B-1857-CF35-A4130900B988}"/>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7" name="Rectangle 16">
            <a:extLst>
              <a:ext uri="{FF2B5EF4-FFF2-40B4-BE49-F238E27FC236}">
                <a16:creationId xmlns:a16="http://schemas.microsoft.com/office/drawing/2014/main" id="{6870577C-8907-CD81-14A7-EB02E36A0381}"/>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19" name="Connecteur droit 18">
            <a:extLst>
              <a:ext uri="{FF2B5EF4-FFF2-40B4-BE49-F238E27FC236}">
                <a16:creationId xmlns:a16="http://schemas.microsoft.com/office/drawing/2014/main" id="{434E003C-0428-4F67-A335-08E7F3A5EF3C}"/>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EDB4432E-EE60-32F4-F421-CCD76CC27752}"/>
              </a:ext>
            </a:extLst>
          </p:cNvPr>
          <p:cNvSpPr txBox="1"/>
          <p:nvPr/>
        </p:nvSpPr>
        <p:spPr>
          <a:xfrm>
            <a:off x="971675" y="2837037"/>
            <a:ext cx="3504949" cy="2062103"/>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Est-ce que cela fonctionne?</a:t>
            </a:r>
          </a:p>
          <a:p>
            <a:endParaRPr lang="fr-BE" dirty="0"/>
          </a:p>
          <a:p>
            <a:endParaRPr lang="fr-BE" dirty="0"/>
          </a:p>
        </p:txBody>
      </p:sp>
      <p:pic>
        <p:nvPicPr>
          <p:cNvPr id="13" name="Image 12" descr="Une image contenant Graphique, Caractère coloré, graphisme, capture d’écran&#10;&#10;Description générée automatiquement">
            <a:extLst>
              <a:ext uri="{FF2B5EF4-FFF2-40B4-BE49-F238E27FC236}">
                <a16:creationId xmlns:a16="http://schemas.microsoft.com/office/drawing/2014/main" id="{7D3CF426-01CC-F637-9B16-4CA8BA02A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grpSp>
        <p:nvGrpSpPr>
          <p:cNvPr id="20" name="Groupe 19">
            <a:extLst>
              <a:ext uri="{FF2B5EF4-FFF2-40B4-BE49-F238E27FC236}">
                <a16:creationId xmlns:a16="http://schemas.microsoft.com/office/drawing/2014/main" id="{5C452FD9-87FD-DBE7-6F8F-B808CEC26656}"/>
              </a:ext>
            </a:extLst>
          </p:cNvPr>
          <p:cNvGrpSpPr/>
          <p:nvPr/>
        </p:nvGrpSpPr>
        <p:grpSpPr>
          <a:xfrm>
            <a:off x="7090995" y="2883230"/>
            <a:ext cx="2661517" cy="917020"/>
            <a:chOff x="3519618" y="1502396"/>
            <a:chExt cx="2661517" cy="917020"/>
          </a:xfrm>
        </p:grpSpPr>
        <p:sp>
          <p:nvSpPr>
            <p:cNvPr id="25" name="Rectangle 24">
              <a:extLst>
                <a:ext uri="{FF2B5EF4-FFF2-40B4-BE49-F238E27FC236}">
                  <a16:creationId xmlns:a16="http://schemas.microsoft.com/office/drawing/2014/main" id="{4CB4FEA2-498E-5894-5B13-CB3D5E3B693B}"/>
                </a:ext>
              </a:extLst>
            </p:cNvPr>
            <p:cNvSpPr/>
            <p:nvPr/>
          </p:nvSpPr>
          <p:spPr>
            <a:xfrm>
              <a:off x="3519618" y="1676916"/>
              <a:ext cx="2502491" cy="742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fr-BE" sz="2800"/>
            </a:p>
          </p:txBody>
        </p:sp>
        <p:sp>
          <p:nvSpPr>
            <p:cNvPr id="26" name="ZoneTexte 25">
              <a:extLst>
                <a:ext uri="{FF2B5EF4-FFF2-40B4-BE49-F238E27FC236}">
                  <a16:creationId xmlns:a16="http://schemas.microsoft.com/office/drawing/2014/main" id="{45012125-AE76-D518-43C6-787CFB76FAE9}"/>
                </a:ext>
              </a:extLst>
            </p:cNvPr>
            <p:cNvSpPr txBox="1"/>
            <p:nvPr/>
          </p:nvSpPr>
          <p:spPr>
            <a:xfrm>
              <a:off x="3678644" y="1502396"/>
              <a:ext cx="2502491" cy="742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BE" sz="2400" kern="1200" dirty="0"/>
                <a:t>Une représentation - stéréotypée ?</a:t>
              </a:r>
            </a:p>
            <a:p>
              <a:pPr marL="0" lvl="0" indent="0" algn="ctr" defTabSz="711200">
                <a:lnSpc>
                  <a:spcPct val="100000"/>
                </a:lnSpc>
                <a:spcBef>
                  <a:spcPct val="0"/>
                </a:spcBef>
                <a:spcAft>
                  <a:spcPct val="35000"/>
                </a:spcAft>
                <a:buNone/>
              </a:pPr>
              <a:r>
                <a:rPr lang="fr-FR" kern="1200" dirty="0"/>
                <a:t>(</a:t>
              </a:r>
              <a:r>
                <a:rPr lang="fr-FR" kern="1200" dirty="0" err="1"/>
                <a:t>Piermattéo</a:t>
              </a:r>
              <a:r>
                <a:rPr lang="fr-FR" kern="1200" dirty="0"/>
                <a:t> et al., 2018)</a:t>
              </a:r>
              <a:endParaRPr lang="en-US" kern="1200" dirty="0"/>
            </a:p>
          </p:txBody>
        </p:sp>
      </p:grpSp>
      <p:pic>
        <p:nvPicPr>
          <p:cNvPr id="27" name="Image 26" descr="Une image contenant Dessin au trait, croquis, dessin, illustration&#10;&#10;Description générée automatiquement">
            <a:extLst>
              <a:ext uri="{FF2B5EF4-FFF2-40B4-BE49-F238E27FC236}">
                <a16:creationId xmlns:a16="http://schemas.microsoft.com/office/drawing/2014/main" id="{E74B0090-C91E-053A-8613-67C62AF477E4}"/>
              </a:ext>
            </a:extLst>
          </p:cNvPr>
          <p:cNvPicPr>
            <a:picLocks noChangeAspect="1"/>
          </p:cNvPicPr>
          <p:nvPr/>
        </p:nvPicPr>
        <p:blipFill>
          <a:blip r:embed="rId4">
            <a:extLst>
              <a:ext uri="{28A0092B-C50C-407E-A947-70E740481C1C}">
                <a14:useLocalDpi xmlns:a14="http://schemas.microsoft.com/office/drawing/2010/main" val="0"/>
              </a:ext>
            </a:extLst>
          </a:blip>
          <a:srcRect t="18532" b="14007"/>
          <a:stretch/>
        </p:blipFill>
        <p:spPr>
          <a:xfrm flipH="1">
            <a:off x="5162424" y="2588089"/>
            <a:ext cx="1758696" cy="1584707"/>
          </a:xfrm>
          <a:prstGeom prst="rect">
            <a:avLst/>
          </a:prstGeom>
        </p:spPr>
      </p:pic>
    </p:spTree>
    <p:extLst>
      <p:ext uri="{BB962C8B-B14F-4D97-AF65-F5344CB8AC3E}">
        <p14:creationId xmlns:p14="http://schemas.microsoft.com/office/powerpoint/2010/main" val="1508966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64B57-150D-4D92-1084-C7928EEBE1A8}"/>
            </a:ext>
          </a:extLst>
        </p:cNvPr>
        <p:cNvGrpSpPr/>
        <p:nvPr/>
      </p:nvGrpSpPr>
      <p:grpSpPr>
        <a:xfrm>
          <a:off x="0" y="0"/>
          <a:ext cx="0" cy="0"/>
          <a:chOff x="0" y="0"/>
          <a:chExt cx="0" cy="0"/>
        </a:xfrm>
      </p:grpSpPr>
      <p:sp>
        <p:nvSpPr>
          <p:cNvPr id="11" name="Titre 1">
            <a:extLst>
              <a:ext uri="{FF2B5EF4-FFF2-40B4-BE49-F238E27FC236}">
                <a16:creationId xmlns:a16="http://schemas.microsoft.com/office/drawing/2014/main" id="{B4695458-2201-36F9-43C1-594B3BB8A723}"/>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7" name="Rectangle 16">
            <a:extLst>
              <a:ext uri="{FF2B5EF4-FFF2-40B4-BE49-F238E27FC236}">
                <a16:creationId xmlns:a16="http://schemas.microsoft.com/office/drawing/2014/main" id="{5574601D-24CA-3DE2-164B-F8DCFFC29160}"/>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19" name="Connecteur droit 18">
            <a:extLst>
              <a:ext uri="{FF2B5EF4-FFF2-40B4-BE49-F238E27FC236}">
                <a16:creationId xmlns:a16="http://schemas.microsoft.com/office/drawing/2014/main" id="{7E4B6642-4D68-CED7-9A87-4A5B21684858}"/>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48D80DE9-9F5F-48BA-CAA1-32A641077945}"/>
              </a:ext>
            </a:extLst>
          </p:cNvPr>
          <p:cNvSpPr txBox="1"/>
          <p:nvPr/>
        </p:nvSpPr>
        <p:spPr>
          <a:xfrm>
            <a:off x="971675" y="2837037"/>
            <a:ext cx="3504949" cy="2062103"/>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Est-ce que cela fonctionne?</a:t>
            </a:r>
          </a:p>
          <a:p>
            <a:endParaRPr lang="fr-BE" dirty="0"/>
          </a:p>
          <a:p>
            <a:endParaRPr lang="fr-BE" dirty="0"/>
          </a:p>
        </p:txBody>
      </p:sp>
      <p:pic>
        <p:nvPicPr>
          <p:cNvPr id="13" name="Image 12" descr="Une image contenant Graphique, Caractère coloré, graphisme, capture d’écran&#10;&#10;Description générée automatiquement">
            <a:extLst>
              <a:ext uri="{FF2B5EF4-FFF2-40B4-BE49-F238E27FC236}">
                <a16:creationId xmlns:a16="http://schemas.microsoft.com/office/drawing/2014/main" id="{59F20E80-3FC6-D221-B103-684DD2A27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pic>
        <p:nvPicPr>
          <p:cNvPr id="28" name="Image 27" descr="Une image contenant texte, Police, capture d’écran, conception&#10;&#10;Description générée automatiquement">
            <a:extLst>
              <a:ext uri="{FF2B5EF4-FFF2-40B4-BE49-F238E27FC236}">
                <a16:creationId xmlns:a16="http://schemas.microsoft.com/office/drawing/2014/main" id="{9DE3DE02-D55D-236C-0002-52506C6AC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6152" y="2018385"/>
            <a:ext cx="6280048" cy="3140024"/>
          </a:xfrm>
          <a:prstGeom prst="rect">
            <a:avLst/>
          </a:prstGeom>
        </p:spPr>
      </p:pic>
      <p:sp>
        <p:nvSpPr>
          <p:cNvPr id="2" name="ZoneTexte 1">
            <a:extLst>
              <a:ext uri="{FF2B5EF4-FFF2-40B4-BE49-F238E27FC236}">
                <a16:creationId xmlns:a16="http://schemas.microsoft.com/office/drawing/2014/main" id="{7D01D420-7198-96BF-A2E9-0CA338592CA4}"/>
              </a:ext>
            </a:extLst>
          </p:cNvPr>
          <p:cNvSpPr txBox="1"/>
          <p:nvPr/>
        </p:nvSpPr>
        <p:spPr>
          <a:xfrm>
            <a:off x="8082455" y="5580993"/>
            <a:ext cx="1828800" cy="369332"/>
          </a:xfrm>
          <a:prstGeom prst="rect">
            <a:avLst/>
          </a:prstGeom>
          <a:noFill/>
        </p:spPr>
        <p:txBody>
          <a:bodyPr wrap="square" rtlCol="0">
            <a:spAutoFit/>
          </a:bodyPr>
          <a:lstStyle/>
          <a:p>
            <a:pPr algn="ctr"/>
            <a:r>
              <a:rPr lang="fr-BE" dirty="0">
                <a:solidFill>
                  <a:schemeClr val="accent6"/>
                </a:solidFill>
              </a:rPr>
              <a:t>Etudiants début</a:t>
            </a:r>
          </a:p>
        </p:txBody>
      </p:sp>
    </p:spTree>
    <p:extLst>
      <p:ext uri="{BB962C8B-B14F-4D97-AF65-F5344CB8AC3E}">
        <p14:creationId xmlns:p14="http://schemas.microsoft.com/office/powerpoint/2010/main" val="1262275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B57B4-FE0C-DA09-9EFB-EF7FC6062A1B}"/>
            </a:ext>
          </a:extLst>
        </p:cNvPr>
        <p:cNvGrpSpPr/>
        <p:nvPr/>
      </p:nvGrpSpPr>
      <p:grpSpPr>
        <a:xfrm>
          <a:off x="0" y="0"/>
          <a:ext cx="0" cy="0"/>
          <a:chOff x="0" y="0"/>
          <a:chExt cx="0" cy="0"/>
        </a:xfrm>
      </p:grpSpPr>
      <p:sp>
        <p:nvSpPr>
          <p:cNvPr id="11" name="Titre 1">
            <a:extLst>
              <a:ext uri="{FF2B5EF4-FFF2-40B4-BE49-F238E27FC236}">
                <a16:creationId xmlns:a16="http://schemas.microsoft.com/office/drawing/2014/main" id="{2A248B8B-4A7E-A0A4-2FD6-8EB1630B75BD}"/>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7" name="Rectangle 16">
            <a:extLst>
              <a:ext uri="{FF2B5EF4-FFF2-40B4-BE49-F238E27FC236}">
                <a16:creationId xmlns:a16="http://schemas.microsoft.com/office/drawing/2014/main" id="{DE754359-2E44-AF68-DE76-C7C85F79039B}"/>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19" name="Connecteur droit 18">
            <a:extLst>
              <a:ext uri="{FF2B5EF4-FFF2-40B4-BE49-F238E27FC236}">
                <a16:creationId xmlns:a16="http://schemas.microsoft.com/office/drawing/2014/main" id="{F510E0B6-8E34-5E92-EDA3-1BBE49EBB7DA}"/>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33291B59-9784-099F-4ED4-40434BCE0244}"/>
              </a:ext>
            </a:extLst>
          </p:cNvPr>
          <p:cNvSpPr txBox="1"/>
          <p:nvPr/>
        </p:nvSpPr>
        <p:spPr>
          <a:xfrm>
            <a:off x="971675" y="2837037"/>
            <a:ext cx="3504949" cy="2062103"/>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Est-ce que cela fonctionne?</a:t>
            </a:r>
          </a:p>
          <a:p>
            <a:endParaRPr lang="fr-BE" dirty="0"/>
          </a:p>
          <a:p>
            <a:endParaRPr lang="fr-BE" dirty="0"/>
          </a:p>
        </p:txBody>
      </p:sp>
      <p:pic>
        <p:nvPicPr>
          <p:cNvPr id="13" name="Image 12" descr="Une image contenant Graphique, Caractère coloré, graphisme, capture d’écran&#10;&#10;Description générée automatiquement">
            <a:extLst>
              <a:ext uri="{FF2B5EF4-FFF2-40B4-BE49-F238E27FC236}">
                <a16:creationId xmlns:a16="http://schemas.microsoft.com/office/drawing/2014/main" id="{AA3DDF36-4560-DDFF-C912-3431B7D50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pic>
        <p:nvPicPr>
          <p:cNvPr id="2" name="Image 1" descr="Word Cloud">
            <a:extLst>
              <a:ext uri="{FF2B5EF4-FFF2-40B4-BE49-F238E27FC236}">
                <a16:creationId xmlns:a16="http://schemas.microsoft.com/office/drawing/2014/main" id="{5B900986-8A36-6FD8-50EB-D04BC7BEFC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8068" y="1895848"/>
            <a:ext cx="5485560" cy="3400853"/>
          </a:xfrm>
          <a:prstGeom prst="rect">
            <a:avLst/>
          </a:prstGeom>
          <a:noFill/>
          <a:ln>
            <a:noFill/>
          </a:ln>
        </p:spPr>
      </p:pic>
      <p:sp>
        <p:nvSpPr>
          <p:cNvPr id="3" name="ZoneTexte 2">
            <a:extLst>
              <a:ext uri="{FF2B5EF4-FFF2-40B4-BE49-F238E27FC236}">
                <a16:creationId xmlns:a16="http://schemas.microsoft.com/office/drawing/2014/main" id="{8E947C1D-F17B-3884-283E-378622E26C05}"/>
              </a:ext>
            </a:extLst>
          </p:cNvPr>
          <p:cNvSpPr txBox="1"/>
          <p:nvPr/>
        </p:nvSpPr>
        <p:spPr>
          <a:xfrm>
            <a:off x="8082455" y="5580993"/>
            <a:ext cx="1828800" cy="369332"/>
          </a:xfrm>
          <a:prstGeom prst="rect">
            <a:avLst/>
          </a:prstGeom>
          <a:noFill/>
        </p:spPr>
        <p:txBody>
          <a:bodyPr wrap="square" rtlCol="0">
            <a:spAutoFit/>
          </a:bodyPr>
          <a:lstStyle/>
          <a:p>
            <a:pPr algn="ctr"/>
            <a:r>
              <a:rPr lang="fr-BE" dirty="0">
                <a:solidFill>
                  <a:schemeClr val="accent6"/>
                </a:solidFill>
              </a:rPr>
              <a:t>Etudiants fin</a:t>
            </a:r>
          </a:p>
        </p:txBody>
      </p:sp>
    </p:spTree>
    <p:extLst>
      <p:ext uri="{BB962C8B-B14F-4D97-AF65-F5344CB8AC3E}">
        <p14:creationId xmlns:p14="http://schemas.microsoft.com/office/powerpoint/2010/main" val="3421386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D5B9C-A19D-4386-93F6-969BBBF949A0}"/>
            </a:ext>
          </a:extLst>
        </p:cNvPr>
        <p:cNvGrpSpPr/>
        <p:nvPr/>
      </p:nvGrpSpPr>
      <p:grpSpPr>
        <a:xfrm>
          <a:off x="0" y="0"/>
          <a:ext cx="0" cy="0"/>
          <a:chOff x="0" y="0"/>
          <a:chExt cx="0" cy="0"/>
        </a:xfrm>
      </p:grpSpPr>
      <p:sp>
        <p:nvSpPr>
          <p:cNvPr id="11" name="Titre 1">
            <a:extLst>
              <a:ext uri="{FF2B5EF4-FFF2-40B4-BE49-F238E27FC236}">
                <a16:creationId xmlns:a16="http://schemas.microsoft.com/office/drawing/2014/main" id="{30719755-3FDA-6234-25EB-E163DE122DE2}"/>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7" name="Rectangle 16">
            <a:extLst>
              <a:ext uri="{FF2B5EF4-FFF2-40B4-BE49-F238E27FC236}">
                <a16:creationId xmlns:a16="http://schemas.microsoft.com/office/drawing/2014/main" id="{13D5E451-9386-CD74-98D4-0859539741EA}"/>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19" name="Connecteur droit 18">
            <a:extLst>
              <a:ext uri="{FF2B5EF4-FFF2-40B4-BE49-F238E27FC236}">
                <a16:creationId xmlns:a16="http://schemas.microsoft.com/office/drawing/2014/main" id="{5CEE4323-3055-442B-2801-858A66EC3C9E}"/>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1009FA30-7EB2-5605-1F17-8730894290BB}"/>
              </a:ext>
            </a:extLst>
          </p:cNvPr>
          <p:cNvSpPr txBox="1"/>
          <p:nvPr/>
        </p:nvSpPr>
        <p:spPr>
          <a:xfrm>
            <a:off x="971675" y="2837037"/>
            <a:ext cx="3504949" cy="2062103"/>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Est-ce que cela fonctionne?</a:t>
            </a:r>
          </a:p>
          <a:p>
            <a:endParaRPr lang="fr-BE" dirty="0"/>
          </a:p>
          <a:p>
            <a:endParaRPr lang="fr-BE" dirty="0"/>
          </a:p>
        </p:txBody>
      </p:sp>
      <p:pic>
        <p:nvPicPr>
          <p:cNvPr id="13" name="Image 12" descr="Une image contenant Graphique, Caractère coloré, graphisme, capture d’écran&#10;&#10;Description générée automatiquement">
            <a:extLst>
              <a:ext uri="{FF2B5EF4-FFF2-40B4-BE49-F238E27FC236}">
                <a16:creationId xmlns:a16="http://schemas.microsoft.com/office/drawing/2014/main" id="{5EBEAA7F-0D9F-960D-F7E2-7175627AC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pic>
        <p:nvPicPr>
          <p:cNvPr id="2" name="Image 1" descr="Word Cloud">
            <a:extLst>
              <a:ext uri="{FF2B5EF4-FFF2-40B4-BE49-F238E27FC236}">
                <a16:creationId xmlns:a16="http://schemas.microsoft.com/office/drawing/2014/main" id="{9776A63F-C798-5A0D-E6CC-949C442CCB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8068" y="1895848"/>
            <a:ext cx="5485560" cy="3400853"/>
          </a:xfrm>
          <a:prstGeom prst="rect">
            <a:avLst/>
          </a:prstGeom>
          <a:noFill/>
          <a:ln>
            <a:noFill/>
          </a:ln>
        </p:spPr>
      </p:pic>
      <p:pic>
        <p:nvPicPr>
          <p:cNvPr id="4" name="Picture 2" descr="Word Cloud">
            <a:extLst>
              <a:ext uri="{FF2B5EF4-FFF2-40B4-BE49-F238E27FC236}">
                <a16:creationId xmlns:a16="http://schemas.microsoft.com/office/drawing/2014/main" id="{89157B00-D86E-3431-33DB-F02F208C80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309"/>
          <a:stretch/>
        </p:blipFill>
        <p:spPr bwMode="auto">
          <a:xfrm>
            <a:off x="134286" y="1895848"/>
            <a:ext cx="5393782" cy="306630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droit 5">
            <a:extLst>
              <a:ext uri="{FF2B5EF4-FFF2-40B4-BE49-F238E27FC236}">
                <a16:creationId xmlns:a16="http://schemas.microsoft.com/office/drawing/2014/main" id="{9A22A8D4-78D5-0E53-67C9-5CD7A0A87E75}"/>
              </a:ext>
            </a:extLst>
          </p:cNvPr>
          <p:cNvCxnSpPr>
            <a:cxnSpLocks/>
          </p:cNvCxnSpPr>
          <p:nvPr/>
        </p:nvCxnSpPr>
        <p:spPr>
          <a:xfrm>
            <a:off x="4076700" y="2774025"/>
            <a:ext cx="2701787" cy="82394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976F72-7807-0FB2-F862-9FF04C7BB7C3}"/>
              </a:ext>
            </a:extLst>
          </p:cNvPr>
          <p:cNvCxnSpPr>
            <a:cxnSpLocks/>
          </p:cNvCxnSpPr>
          <p:nvPr/>
        </p:nvCxnSpPr>
        <p:spPr>
          <a:xfrm flipV="1">
            <a:off x="3289404" y="2685204"/>
            <a:ext cx="2806596" cy="122420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189EF9DE-17A1-8F9C-BD59-377CF36BD15D}"/>
              </a:ext>
            </a:extLst>
          </p:cNvPr>
          <p:cNvCxnSpPr>
            <a:cxnSpLocks/>
          </p:cNvCxnSpPr>
          <p:nvPr/>
        </p:nvCxnSpPr>
        <p:spPr>
          <a:xfrm flipV="1">
            <a:off x="2594113" y="3185995"/>
            <a:ext cx="6937513" cy="332457"/>
          </a:xfrm>
          <a:prstGeom prst="line">
            <a:avLst/>
          </a:prstGeom>
          <a:ln w="28575">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D6198044-BF19-B9B5-B76E-BB78E45DF8D3}"/>
              </a:ext>
            </a:extLst>
          </p:cNvPr>
          <p:cNvCxnSpPr>
            <a:cxnSpLocks/>
          </p:cNvCxnSpPr>
          <p:nvPr/>
        </p:nvCxnSpPr>
        <p:spPr>
          <a:xfrm>
            <a:off x="8507392" y="4251503"/>
            <a:ext cx="2037145" cy="0"/>
          </a:xfrm>
          <a:prstGeom prst="line">
            <a:avLst/>
          </a:prstGeom>
          <a:ln w="7620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500D11C-63C3-8481-C7AA-B9CDBCC4880C}"/>
              </a:ext>
            </a:extLst>
          </p:cNvPr>
          <p:cNvSpPr txBox="1"/>
          <p:nvPr/>
        </p:nvSpPr>
        <p:spPr>
          <a:xfrm>
            <a:off x="8082455" y="5580993"/>
            <a:ext cx="1828800" cy="369332"/>
          </a:xfrm>
          <a:prstGeom prst="rect">
            <a:avLst/>
          </a:prstGeom>
          <a:noFill/>
        </p:spPr>
        <p:txBody>
          <a:bodyPr wrap="square" rtlCol="0">
            <a:spAutoFit/>
          </a:bodyPr>
          <a:lstStyle/>
          <a:p>
            <a:pPr algn="ctr"/>
            <a:r>
              <a:rPr lang="fr-BE" dirty="0">
                <a:solidFill>
                  <a:schemeClr val="accent6"/>
                </a:solidFill>
              </a:rPr>
              <a:t>Etudiants fin</a:t>
            </a:r>
          </a:p>
        </p:txBody>
      </p:sp>
      <p:sp>
        <p:nvSpPr>
          <p:cNvPr id="5" name="ZoneTexte 4">
            <a:extLst>
              <a:ext uri="{FF2B5EF4-FFF2-40B4-BE49-F238E27FC236}">
                <a16:creationId xmlns:a16="http://schemas.microsoft.com/office/drawing/2014/main" id="{15548FA6-1683-D901-5E02-0D6EFDDE5094}"/>
              </a:ext>
            </a:extLst>
          </p:cNvPr>
          <p:cNvSpPr txBox="1"/>
          <p:nvPr/>
        </p:nvSpPr>
        <p:spPr>
          <a:xfrm>
            <a:off x="1809749" y="5580993"/>
            <a:ext cx="1828800" cy="369332"/>
          </a:xfrm>
          <a:prstGeom prst="rect">
            <a:avLst/>
          </a:prstGeom>
          <a:noFill/>
        </p:spPr>
        <p:txBody>
          <a:bodyPr wrap="square" rtlCol="0">
            <a:spAutoFit/>
          </a:bodyPr>
          <a:lstStyle/>
          <a:p>
            <a:pPr algn="ctr"/>
            <a:r>
              <a:rPr lang="fr-BE" dirty="0">
                <a:solidFill>
                  <a:schemeClr val="accent6"/>
                </a:solidFill>
              </a:rPr>
              <a:t>Professionnels</a:t>
            </a:r>
          </a:p>
        </p:txBody>
      </p:sp>
    </p:spTree>
    <p:extLst>
      <p:ext uri="{BB962C8B-B14F-4D97-AF65-F5344CB8AC3E}">
        <p14:creationId xmlns:p14="http://schemas.microsoft.com/office/powerpoint/2010/main" val="159480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8C7DFC-2274-FDE0-ABA7-02ABAB61EC82}"/>
            </a:ext>
          </a:extLst>
        </p:cNvPr>
        <p:cNvGrpSpPr/>
        <p:nvPr/>
      </p:nvGrpSpPr>
      <p:grpSpPr>
        <a:xfrm>
          <a:off x="0" y="0"/>
          <a:ext cx="0" cy="0"/>
          <a:chOff x="0" y="0"/>
          <a:chExt cx="0" cy="0"/>
        </a:xfrm>
      </p:grpSpPr>
      <p:graphicFrame>
        <p:nvGraphicFramePr>
          <p:cNvPr id="5" name="Espace réservé du contenu 2">
            <a:extLst>
              <a:ext uri="{FF2B5EF4-FFF2-40B4-BE49-F238E27FC236}">
                <a16:creationId xmlns:a16="http://schemas.microsoft.com/office/drawing/2014/main" id="{C3FACB9E-DB83-9238-31A7-81C7918CBA02}"/>
              </a:ext>
            </a:extLst>
          </p:cNvPr>
          <p:cNvGraphicFramePr>
            <a:graphicFrameLocks noGrp="1"/>
          </p:cNvGraphicFramePr>
          <p:nvPr>
            <p:ph idx="1"/>
            <p:extLst>
              <p:ext uri="{D42A27DB-BD31-4B8C-83A1-F6EECF244321}">
                <p14:modId xmlns:p14="http://schemas.microsoft.com/office/powerpoint/2010/main" val="445051830"/>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F3FBC180-3E66-AF9D-F35F-B663DFD23B8E}"/>
              </a:ext>
            </a:extLst>
          </p:cNvPr>
          <p:cNvSpPr/>
          <p:nvPr/>
        </p:nvSpPr>
        <p:spPr>
          <a:xfrm>
            <a:off x="685800" y="6858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id="{B4A9A327-7CA0-7821-A2C6-5A3FEFBFAA0D}"/>
              </a:ext>
            </a:extLst>
          </p:cNvPr>
          <p:cNvSpPr txBox="1"/>
          <p:nvPr/>
        </p:nvSpPr>
        <p:spPr>
          <a:xfrm>
            <a:off x="1028546" y="2193275"/>
            <a:ext cx="3391208" cy="584775"/>
          </a:xfrm>
          <a:prstGeom prst="rect">
            <a:avLst/>
          </a:prstGeom>
          <a:noFill/>
        </p:spPr>
        <p:txBody>
          <a:bodyPr wrap="square" rtlCol="0">
            <a:spAutoFit/>
          </a:bodyPr>
          <a:lstStyle/>
          <a:p>
            <a:pPr algn="ctr"/>
            <a:r>
              <a:rPr lang="fr-BE" sz="3200" dirty="0">
                <a:solidFill>
                  <a:schemeClr val="accent6">
                    <a:lumMod val="75000"/>
                  </a:schemeClr>
                </a:solidFill>
                <a:latin typeface="+mj-lt"/>
              </a:rPr>
              <a:t>Contexte </a:t>
            </a:r>
          </a:p>
        </p:txBody>
      </p:sp>
      <p:cxnSp>
        <p:nvCxnSpPr>
          <p:cNvPr id="12" name="Connecteur droit 11">
            <a:extLst>
              <a:ext uri="{FF2B5EF4-FFF2-40B4-BE49-F238E27FC236}">
                <a16:creationId xmlns:a16="http://schemas.microsoft.com/office/drawing/2014/main" id="{A2B9271D-71F6-D90B-9066-BB8431E9C3F6}"/>
              </a:ext>
            </a:extLst>
          </p:cNvPr>
          <p:cNvCxnSpPr/>
          <p:nvPr/>
        </p:nvCxnSpPr>
        <p:spPr>
          <a:xfrm>
            <a:off x="1817511" y="4696178"/>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noir, obscurité&#10;&#10;Description générée automatiquement">
            <a:extLst>
              <a:ext uri="{FF2B5EF4-FFF2-40B4-BE49-F238E27FC236}">
                <a16:creationId xmlns:a16="http://schemas.microsoft.com/office/drawing/2014/main" id="{318EA894-DE09-9540-AC32-6C52607EB2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7419" y="2993764"/>
            <a:ext cx="1291761" cy="1291761"/>
          </a:xfrm>
          <a:prstGeom prst="rect">
            <a:avLst/>
          </a:prstGeom>
        </p:spPr>
      </p:pic>
      <p:pic>
        <p:nvPicPr>
          <p:cNvPr id="2" name="Image 1" descr="Une image contenant Graphique, Caractère coloré, graphisme, capture d’écran&#10;&#10;Description générée automatiquement">
            <a:extLst>
              <a:ext uri="{FF2B5EF4-FFF2-40B4-BE49-F238E27FC236}">
                <a16:creationId xmlns:a16="http://schemas.microsoft.com/office/drawing/2014/main" id="{099333D6-4887-0FB4-4411-F11BDC3BA0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Tree>
    <p:extLst>
      <p:ext uri="{BB962C8B-B14F-4D97-AF65-F5344CB8AC3E}">
        <p14:creationId xmlns:p14="http://schemas.microsoft.com/office/powerpoint/2010/main" val="246798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59E53-8A46-76D6-EAEC-41689EEE370A}"/>
            </a:ext>
          </a:extLst>
        </p:cNvPr>
        <p:cNvGrpSpPr/>
        <p:nvPr/>
      </p:nvGrpSpPr>
      <p:grpSpPr>
        <a:xfrm>
          <a:off x="0" y="0"/>
          <a:ext cx="0" cy="0"/>
          <a:chOff x="0" y="0"/>
          <a:chExt cx="0" cy="0"/>
        </a:xfrm>
      </p:grpSpPr>
      <p:sp>
        <p:nvSpPr>
          <p:cNvPr id="11" name="Titre 1">
            <a:extLst>
              <a:ext uri="{FF2B5EF4-FFF2-40B4-BE49-F238E27FC236}">
                <a16:creationId xmlns:a16="http://schemas.microsoft.com/office/drawing/2014/main" id="{CCFBACCF-7D3B-2517-9999-9E3E03E1894A}"/>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7" name="Rectangle 16">
            <a:extLst>
              <a:ext uri="{FF2B5EF4-FFF2-40B4-BE49-F238E27FC236}">
                <a16:creationId xmlns:a16="http://schemas.microsoft.com/office/drawing/2014/main" id="{4A0C0913-0802-D73B-B671-3CFA7F378784}"/>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19" name="Connecteur droit 18">
            <a:extLst>
              <a:ext uri="{FF2B5EF4-FFF2-40B4-BE49-F238E27FC236}">
                <a16:creationId xmlns:a16="http://schemas.microsoft.com/office/drawing/2014/main" id="{6DB921E6-371A-71E0-3B0D-F209F07F021C}"/>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FFF5D209-D9EC-2AA9-7FDD-07EC7DA803BF}"/>
              </a:ext>
            </a:extLst>
          </p:cNvPr>
          <p:cNvSpPr txBox="1"/>
          <p:nvPr/>
        </p:nvSpPr>
        <p:spPr>
          <a:xfrm>
            <a:off x="971675" y="2837037"/>
            <a:ext cx="3504949" cy="1569660"/>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En conclusion</a:t>
            </a:r>
          </a:p>
          <a:p>
            <a:endParaRPr lang="fr-BE" dirty="0"/>
          </a:p>
          <a:p>
            <a:endParaRPr lang="fr-BE" dirty="0"/>
          </a:p>
        </p:txBody>
      </p:sp>
      <p:pic>
        <p:nvPicPr>
          <p:cNvPr id="13" name="Image 12" descr="Une image contenant Graphique, Caractère coloré, graphisme, capture d’écran&#10;&#10;Description générée automatiquement">
            <a:extLst>
              <a:ext uri="{FF2B5EF4-FFF2-40B4-BE49-F238E27FC236}">
                <a16:creationId xmlns:a16="http://schemas.microsoft.com/office/drawing/2014/main" id="{0A763BBB-7B76-AA04-B26B-B1D8AF7FC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
        <p:nvSpPr>
          <p:cNvPr id="29" name="Ellipse 28">
            <a:extLst>
              <a:ext uri="{FF2B5EF4-FFF2-40B4-BE49-F238E27FC236}">
                <a16:creationId xmlns:a16="http://schemas.microsoft.com/office/drawing/2014/main" id="{8539262A-CCDD-4DEC-8F79-0558E8594AC1}"/>
              </a:ext>
            </a:extLst>
          </p:cNvPr>
          <p:cNvSpPr/>
          <p:nvPr/>
        </p:nvSpPr>
        <p:spPr>
          <a:xfrm>
            <a:off x="5875020" y="1605712"/>
            <a:ext cx="1118563" cy="109232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BE" dirty="0"/>
              <a:t>3 en 1</a:t>
            </a:r>
          </a:p>
        </p:txBody>
      </p:sp>
      <p:sp>
        <p:nvSpPr>
          <p:cNvPr id="30" name="Ellipse 29">
            <a:extLst>
              <a:ext uri="{FF2B5EF4-FFF2-40B4-BE49-F238E27FC236}">
                <a16:creationId xmlns:a16="http://schemas.microsoft.com/office/drawing/2014/main" id="{7724A50C-A0D7-450F-E62A-5C822E850908}"/>
              </a:ext>
            </a:extLst>
          </p:cNvPr>
          <p:cNvSpPr/>
          <p:nvPr/>
        </p:nvSpPr>
        <p:spPr>
          <a:xfrm>
            <a:off x="5875020" y="3927803"/>
            <a:ext cx="1118563" cy="109232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BE"/>
              <a:t>Effets ?</a:t>
            </a:r>
            <a:endParaRPr lang="fr-BE" dirty="0"/>
          </a:p>
        </p:txBody>
      </p:sp>
      <p:grpSp>
        <p:nvGrpSpPr>
          <p:cNvPr id="31" name="Groupe 30">
            <a:extLst>
              <a:ext uri="{FF2B5EF4-FFF2-40B4-BE49-F238E27FC236}">
                <a16:creationId xmlns:a16="http://schemas.microsoft.com/office/drawing/2014/main" id="{5ABE3393-4B70-F7B6-531E-2ABB1EE245A3}"/>
              </a:ext>
            </a:extLst>
          </p:cNvPr>
          <p:cNvGrpSpPr/>
          <p:nvPr/>
        </p:nvGrpSpPr>
        <p:grpSpPr>
          <a:xfrm>
            <a:off x="7290393" y="1058793"/>
            <a:ext cx="4423188" cy="1323255"/>
            <a:chOff x="74341" y="2898685"/>
            <a:chExt cx="3169164" cy="2311432"/>
          </a:xfrm>
        </p:grpSpPr>
        <p:sp>
          <p:nvSpPr>
            <p:cNvPr id="32" name="Rectangle 31">
              <a:extLst>
                <a:ext uri="{FF2B5EF4-FFF2-40B4-BE49-F238E27FC236}">
                  <a16:creationId xmlns:a16="http://schemas.microsoft.com/office/drawing/2014/main" id="{14BB9797-4496-929E-2620-C96B71831090}"/>
                </a:ext>
              </a:extLst>
            </p:cNvPr>
            <p:cNvSpPr/>
            <p:nvPr/>
          </p:nvSpPr>
          <p:spPr>
            <a:xfrm>
              <a:off x="74341" y="3139461"/>
              <a:ext cx="2746921" cy="20706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342900" indent="-342900">
                <a:buFont typeface="Arial" panose="020B0604020202020204" pitchFamily="34" charset="0"/>
                <a:buChar char="•"/>
              </a:pPr>
              <a:endParaRPr lang="fr-BE" sz="2400"/>
            </a:p>
          </p:txBody>
        </p:sp>
        <p:sp>
          <p:nvSpPr>
            <p:cNvPr id="33" name="ZoneTexte 32">
              <a:extLst>
                <a:ext uri="{FF2B5EF4-FFF2-40B4-BE49-F238E27FC236}">
                  <a16:creationId xmlns:a16="http://schemas.microsoft.com/office/drawing/2014/main" id="{0CADD12E-42C6-C36B-035D-6C1A387E09A8}"/>
                </a:ext>
              </a:extLst>
            </p:cNvPr>
            <p:cNvSpPr txBox="1"/>
            <p:nvPr/>
          </p:nvSpPr>
          <p:spPr>
            <a:xfrm>
              <a:off x="74341" y="2898685"/>
              <a:ext cx="3169164" cy="20706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0" indent="-285750" defTabSz="622300">
                <a:lnSpc>
                  <a:spcPct val="100000"/>
                </a:lnSpc>
                <a:spcBef>
                  <a:spcPct val="0"/>
                </a:spcBef>
                <a:spcAft>
                  <a:spcPct val="35000"/>
                </a:spcAft>
                <a:buFont typeface="Arial" panose="020B0604020202020204" pitchFamily="34" charset="0"/>
                <a:buChar char="•"/>
              </a:pPr>
              <a:r>
                <a:rPr lang="fr-BE" dirty="0"/>
                <a:t>Il est possible de former à une compétence professionnelle dès la 1</a:t>
              </a:r>
              <a:r>
                <a:rPr lang="fr-BE" baseline="30000" dirty="0"/>
                <a:t>ère</a:t>
              </a:r>
              <a:r>
                <a:rPr lang="fr-BE" dirty="0"/>
                <a:t> année</a:t>
              </a:r>
              <a:endParaRPr lang="fr-BE" kern="1200" dirty="0"/>
            </a:p>
            <a:p>
              <a:pPr marL="285750" indent="-285750" defTabSz="622300">
                <a:spcBef>
                  <a:spcPct val="0"/>
                </a:spcBef>
                <a:spcAft>
                  <a:spcPct val="35000"/>
                </a:spcAft>
                <a:buFont typeface="Arial" panose="020B0604020202020204" pitchFamily="34" charset="0"/>
                <a:buChar char="•"/>
              </a:pPr>
              <a:r>
                <a:rPr lang="fr-BE" kern="1200" dirty="0"/>
                <a:t>En développant le projet professio</a:t>
              </a:r>
              <a:r>
                <a:rPr lang="fr-BE" dirty="0"/>
                <a:t>nnel utile à la réussite </a:t>
              </a:r>
              <a:r>
                <a:rPr lang="fr-BE" sz="1400" dirty="0"/>
                <a:t>(</a:t>
              </a:r>
              <a:r>
                <a:rPr lang="en-US" sz="1400" dirty="0" err="1"/>
                <a:t>Nieuwoudt</a:t>
              </a:r>
              <a:r>
                <a:rPr lang="en-US" sz="1400" dirty="0"/>
                <a:t> &amp; </a:t>
              </a:r>
              <a:r>
                <a:rPr lang="en-US" sz="1400" dirty="0" err="1"/>
                <a:t>Pedler</a:t>
              </a:r>
              <a:r>
                <a:rPr lang="en-US" sz="1400" dirty="0"/>
                <a:t>, 2023)</a:t>
              </a:r>
              <a:endParaRPr lang="fr-BE" kern="1200" dirty="0"/>
            </a:p>
            <a:p>
              <a:pPr marL="285750" lvl="0" indent="-285750" defTabSz="622300">
                <a:lnSpc>
                  <a:spcPct val="100000"/>
                </a:lnSpc>
                <a:spcBef>
                  <a:spcPct val="0"/>
                </a:spcBef>
                <a:spcAft>
                  <a:spcPct val="35000"/>
                </a:spcAft>
                <a:buFont typeface="Arial" panose="020B0604020202020204" pitchFamily="34" charset="0"/>
                <a:buChar char="•"/>
              </a:pPr>
              <a:r>
                <a:rPr lang="fr-BE" dirty="0"/>
                <a:t>En faisant réfléchir au métier d’étudiant (contrer effets -, </a:t>
              </a:r>
              <a:r>
                <a:rPr lang="fr-BE" sz="1400" dirty="0" err="1"/>
                <a:t>Biémar</a:t>
              </a:r>
              <a:r>
                <a:rPr lang="fr-BE" sz="1400" dirty="0"/>
                <a:t>, 2003</a:t>
              </a:r>
              <a:r>
                <a:rPr lang="fr-BE" dirty="0"/>
                <a:t>)</a:t>
              </a:r>
            </a:p>
            <a:p>
              <a:pPr marL="285750" lvl="0" indent="-285750" defTabSz="622300">
                <a:lnSpc>
                  <a:spcPct val="100000"/>
                </a:lnSpc>
                <a:spcBef>
                  <a:spcPct val="0"/>
                </a:spcBef>
                <a:spcAft>
                  <a:spcPct val="35000"/>
                </a:spcAft>
                <a:buFont typeface="Arial" panose="020B0604020202020204" pitchFamily="34" charset="0"/>
                <a:buChar char="•"/>
              </a:pPr>
              <a:r>
                <a:rPr lang="fr-BE" kern="1200" dirty="0"/>
                <a:t>Via la rencontre avec </a:t>
              </a:r>
              <a:r>
                <a:rPr lang="fr-BE" dirty="0"/>
                <a:t>des professionnels</a:t>
              </a:r>
              <a:endParaRPr lang="fr-BE" kern="1200" dirty="0"/>
            </a:p>
          </p:txBody>
        </p:sp>
      </p:grpSp>
      <p:grpSp>
        <p:nvGrpSpPr>
          <p:cNvPr id="34" name="Groupe 33">
            <a:extLst>
              <a:ext uri="{FF2B5EF4-FFF2-40B4-BE49-F238E27FC236}">
                <a16:creationId xmlns:a16="http://schemas.microsoft.com/office/drawing/2014/main" id="{401D6748-C8EC-A47B-9BD7-262467F8D506}"/>
              </a:ext>
            </a:extLst>
          </p:cNvPr>
          <p:cNvGrpSpPr/>
          <p:nvPr/>
        </p:nvGrpSpPr>
        <p:grpSpPr>
          <a:xfrm>
            <a:off x="7290393" y="3821651"/>
            <a:ext cx="4719355" cy="1664749"/>
            <a:chOff x="3296038" y="3143954"/>
            <a:chExt cx="3321319" cy="1664749"/>
          </a:xfrm>
        </p:grpSpPr>
        <p:sp>
          <p:nvSpPr>
            <p:cNvPr id="35" name="Rectangle 34">
              <a:extLst>
                <a:ext uri="{FF2B5EF4-FFF2-40B4-BE49-F238E27FC236}">
                  <a16:creationId xmlns:a16="http://schemas.microsoft.com/office/drawing/2014/main" id="{809D4E0C-C9D9-B022-62AF-3F16FFA795AB}"/>
                </a:ext>
              </a:extLst>
            </p:cNvPr>
            <p:cNvSpPr/>
            <p:nvPr/>
          </p:nvSpPr>
          <p:spPr>
            <a:xfrm>
              <a:off x="3296038" y="3143954"/>
              <a:ext cx="2745000" cy="15269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342900" indent="-342900">
                <a:buFont typeface="Arial" panose="020B0604020202020204" pitchFamily="34" charset="0"/>
                <a:buChar char="•"/>
              </a:pPr>
              <a:endParaRPr lang="fr-BE" sz="2400"/>
            </a:p>
          </p:txBody>
        </p:sp>
        <p:sp>
          <p:nvSpPr>
            <p:cNvPr id="36" name="ZoneTexte 35">
              <a:extLst>
                <a:ext uri="{FF2B5EF4-FFF2-40B4-BE49-F238E27FC236}">
                  <a16:creationId xmlns:a16="http://schemas.microsoft.com/office/drawing/2014/main" id="{E20AF9A9-8E7C-9822-37EE-1D33B687169A}"/>
                </a:ext>
              </a:extLst>
            </p:cNvPr>
            <p:cNvSpPr txBox="1"/>
            <p:nvPr/>
          </p:nvSpPr>
          <p:spPr>
            <a:xfrm>
              <a:off x="3296038" y="3281794"/>
              <a:ext cx="3321319" cy="15269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0" indent="-285750" defTabSz="622300">
                <a:lnSpc>
                  <a:spcPct val="100000"/>
                </a:lnSpc>
                <a:spcBef>
                  <a:spcPct val="0"/>
                </a:spcBef>
                <a:spcAft>
                  <a:spcPct val="35000"/>
                </a:spcAft>
                <a:buFont typeface="Arial" panose="020B0604020202020204" pitchFamily="34" charset="0"/>
                <a:buChar char="•"/>
              </a:pPr>
              <a:r>
                <a:rPr lang="fr-BE" kern="1200" dirty="0"/>
                <a:t>Pas évidents à investiguer</a:t>
              </a:r>
            </a:p>
            <a:p>
              <a:pPr marL="285750" lvl="0" indent="-285750" defTabSz="622300">
                <a:lnSpc>
                  <a:spcPct val="100000"/>
                </a:lnSpc>
                <a:spcBef>
                  <a:spcPct val="0"/>
                </a:spcBef>
                <a:spcAft>
                  <a:spcPct val="35000"/>
                </a:spcAft>
                <a:buFont typeface="Arial" panose="020B0604020202020204" pitchFamily="34" charset="0"/>
                <a:buChar char="•"/>
              </a:pPr>
              <a:r>
                <a:rPr lang="fr-BE" kern="1200" dirty="0"/>
                <a:t>Une vision moins stéréotypée du métier</a:t>
              </a:r>
            </a:p>
            <a:p>
              <a:pPr marL="285750" lvl="0" indent="-285750" defTabSz="622300">
                <a:lnSpc>
                  <a:spcPct val="100000"/>
                </a:lnSpc>
                <a:spcBef>
                  <a:spcPct val="0"/>
                </a:spcBef>
                <a:spcAft>
                  <a:spcPct val="35000"/>
                </a:spcAft>
                <a:buFont typeface="Arial" panose="020B0604020202020204" pitchFamily="34" charset="0"/>
                <a:buChar char="•"/>
              </a:pPr>
              <a:r>
                <a:rPr lang="fr-BE" kern="1200" dirty="0"/>
                <a:t>Des idées?</a:t>
              </a:r>
            </a:p>
          </p:txBody>
        </p:sp>
      </p:grpSp>
    </p:spTree>
    <p:extLst>
      <p:ext uri="{BB962C8B-B14F-4D97-AF65-F5344CB8AC3E}">
        <p14:creationId xmlns:p14="http://schemas.microsoft.com/office/powerpoint/2010/main" val="379788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BA09117-0B94-648E-AE7B-B1D2CE9BB2F4}"/>
              </a:ext>
            </a:extLst>
          </p:cNvPr>
          <p:cNvPicPr>
            <a:picLocks noChangeAspect="1"/>
          </p:cNvPicPr>
          <p:nvPr/>
        </p:nvPicPr>
        <p:blipFill>
          <a:blip r:embed="rId3"/>
          <a:srcRect b="11648"/>
          <a:stretch/>
        </p:blipFill>
        <p:spPr>
          <a:xfrm>
            <a:off x="5903871" y="685800"/>
            <a:ext cx="4559643" cy="5573620"/>
          </a:xfrm>
          <a:prstGeom prst="rect">
            <a:avLst/>
          </a:prstGeom>
        </p:spPr>
      </p:pic>
      <p:sp>
        <p:nvSpPr>
          <p:cNvPr id="6" name="Rectangle 5">
            <a:extLst>
              <a:ext uri="{FF2B5EF4-FFF2-40B4-BE49-F238E27FC236}">
                <a16:creationId xmlns:a16="http://schemas.microsoft.com/office/drawing/2014/main" id="{232E96F7-21C4-4FB1-7716-E2DB6043E3F9}"/>
              </a:ext>
            </a:extLst>
          </p:cNvPr>
          <p:cNvSpPr/>
          <p:nvPr/>
        </p:nvSpPr>
        <p:spPr>
          <a:xfrm>
            <a:off x="685800" y="6858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900478D6-BEAE-DA26-5F97-F8FF799C9DDB}"/>
              </a:ext>
            </a:extLst>
          </p:cNvPr>
          <p:cNvSpPr txBox="1"/>
          <p:nvPr/>
        </p:nvSpPr>
        <p:spPr>
          <a:xfrm>
            <a:off x="1028546" y="2193275"/>
            <a:ext cx="3391208" cy="584775"/>
          </a:xfrm>
          <a:prstGeom prst="rect">
            <a:avLst/>
          </a:prstGeom>
          <a:noFill/>
        </p:spPr>
        <p:txBody>
          <a:bodyPr wrap="square" rtlCol="0">
            <a:spAutoFit/>
          </a:bodyPr>
          <a:lstStyle/>
          <a:p>
            <a:pPr algn="ctr"/>
            <a:r>
              <a:rPr lang="fr-BE" sz="3200" dirty="0">
                <a:solidFill>
                  <a:schemeClr val="accent6">
                    <a:lumMod val="75000"/>
                  </a:schemeClr>
                </a:solidFill>
                <a:latin typeface="+mj-lt"/>
              </a:rPr>
              <a:t>Contexte </a:t>
            </a:r>
          </a:p>
        </p:txBody>
      </p:sp>
      <p:cxnSp>
        <p:nvCxnSpPr>
          <p:cNvPr id="8" name="Connecteur droit 7">
            <a:extLst>
              <a:ext uri="{FF2B5EF4-FFF2-40B4-BE49-F238E27FC236}">
                <a16:creationId xmlns:a16="http://schemas.microsoft.com/office/drawing/2014/main" id="{19FA14CD-566F-DD5D-2790-E2CB55BCB5A6}"/>
              </a:ext>
            </a:extLst>
          </p:cNvPr>
          <p:cNvCxnSpPr/>
          <p:nvPr/>
        </p:nvCxnSpPr>
        <p:spPr>
          <a:xfrm>
            <a:off x="1817511" y="4696178"/>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CBF3BD71-4C0C-5902-4B03-C540D92D4952}"/>
              </a:ext>
            </a:extLst>
          </p:cNvPr>
          <p:cNvSpPr txBox="1"/>
          <p:nvPr/>
        </p:nvSpPr>
        <p:spPr>
          <a:xfrm>
            <a:off x="1864719" y="2733965"/>
            <a:ext cx="1756962" cy="1862048"/>
          </a:xfrm>
          <a:prstGeom prst="rect">
            <a:avLst/>
          </a:prstGeom>
          <a:noFill/>
        </p:spPr>
        <p:txBody>
          <a:bodyPr wrap="square" rtlCol="0">
            <a:spAutoFit/>
          </a:bodyPr>
          <a:lstStyle/>
          <a:p>
            <a:pPr algn="ctr"/>
            <a:r>
              <a:rPr lang="fr-FR" sz="11500" dirty="0">
                <a:solidFill>
                  <a:schemeClr val="accent6">
                    <a:lumMod val="75000"/>
                  </a:schemeClr>
                </a:solidFill>
              </a:rPr>
              <a:t>Ψ</a:t>
            </a:r>
            <a:endParaRPr lang="fr-BE" sz="11500" dirty="0">
              <a:solidFill>
                <a:schemeClr val="accent6">
                  <a:lumMod val="75000"/>
                </a:schemeClr>
              </a:solidFill>
            </a:endParaRPr>
          </a:p>
        </p:txBody>
      </p:sp>
      <p:pic>
        <p:nvPicPr>
          <p:cNvPr id="10" name="Image 9">
            <a:extLst>
              <a:ext uri="{FF2B5EF4-FFF2-40B4-BE49-F238E27FC236}">
                <a16:creationId xmlns:a16="http://schemas.microsoft.com/office/drawing/2014/main" id="{6F0DF242-8233-628C-6C24-BA623436BF9A}"/>
              </a:ext>
            </a:extLst>
          </p:cNvPr>
          <p:cNvPicPr>
            <a:picLocks noChangeAspect="1"/>
          </p:cNvPicPr>
          <p:nvPr/>
        </p:nvPicPr>
        <p:blipFill>
          <a:blip r:embed="rId4"/>
          <a:stretch>
            <a:fillRect/>
          </a:stretch>
        </p:blipFill>
        <p:spPr>
          <a:xfrm>
            <a:off x="5896530" y="4717846"/>
            <a:ext cx="5616915" cy="840138"/>
          </a:xfrm>
          <a:prstGeom prst="rect">
            <a:avLst/>
          </a:prstGeom>
        </p:spPr>
      </p:pic>
      <p:pic>
        <p:nvPicPr>
          <p:cNvPr id="11" name="Image 10" descr="Une image contenant Graphique, Caractère coloré, graphisme, capture d’écran&#10;&#10;Description générée automatiquement">
            <a:extLst>
              <a:ext uri="{FF2B5EF4-FFF2-40B4-BE49-F238E27FC236}">
                <a16:creationId xmlns:a16="http://schemas.microsoft.com/office/drawing/2014/main" id="{5D5B78F4-97E9-B435-E11D-1C3861B515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Tree>
    <p:extLst>
      <p:ext uri="{BB962C8B-B14F-4D97-AF65-F5344CB8AC3E}">
        <p14:creationId xmlns:p14="http://schemas.microsoft.com/office/powerpoint/2010/main" val="318274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33A9F8-394D-8F4A-7316-EBF1646C5999}"/>
            </a:ext>
          </a:extLst>
        </p:cNvPr>
        <p:cNvGrpSpPr/>
        <p:nvPr/>
      </p:nvGrpSpPr>
      <p:grpSpPr>
        <a:xfrm>
          <a:off x="0" y="0"/>
          <a:ext cx="0" cy="0"/>
          <a:chOff x="0" y="0"/>
          <a:chExt cx="0" cy="0"/>
        </a:xfrm>
      </p:grpSpPr>
      <p:graphicFrame>
        <p:nvGraphicFramePr>
          <p:cNvPr id="5" name="Espace réservé du contenu 2">
            <a:extLst>
              <a:ext uri="{FF2B5EF4-FFF2-40B4-BE49-F238E27FC236}">
                <a16:creationId xmlns:a16="http://schemas.microsoft.com/office/drawing/2014/main" id="{ADB8BBF1-319E-9B3B-E955-1D22FE72A9C8}"/>
              </a:ext>
            </a:extLst>
          </p:cNvPr>
          <p:cNvGraphicFramePr>
            <a:graphicFrameLocks noGrp="1"/>
          </p:cNvGraphicFramePr>
          <p:nvPr>
            <p:ph idx="1"/>
            <p:extLst>
              <p:ext uri="{D42A27DB-BD31-4B8C-83A1-F6EECF244321}">
                <p14:modId xmlns:p14="http://schemas.microsoft.com/office/powerpoint/2010/main" val="3816501565"/>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05382F37-0D76-1562-4685-4321793BB6AA}"/>
              </a:ext>
            </a:extLst>
          </p:cNvPr>
          <p:cNvSpPr/>
          <p:nvPr/>
        </p:nvSpPr>
        <p:spPr>
          <a:xfrm>
            <a:off x="685800" y="6858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0ACFA0A5-2021-3365-293E-FC26ABB8236B}"/>
              </a:ext>
            </a:extLst>
          </p:cNvPr>
          <p:cNvSpPr txBox="1"/>
          <p:nvPr/>
        </p:nvSpPr>
        <p:spPr>
          <a:xfrm>
            <a:off x="1028546" y="2193275"/>
            <a:ext cx="3391208" cy="584775"/>
          </a:xfrm>
          <a:prstGeom prst="rect">
            <a:avLst/>
          </a:prstGeom>
          <a:noFill/>
        </p:spPr>
        <p:txBody>
          <a:bodyPr wrap="square" rtlCol="0">
            <a:spAutoFit/>
          </a:bodyPr>
          <a:lstStyle/>
          <a:p>
            <a:pPr algn="ctr"/>
            <a:r>
              <a:rPr lang="fr-BE" sz="3200" dirty="0">
                <a:solidFill>
                  <a:schemeClr val="accent6">
                    <a:lumMod val="75000"/>
                  </a:schemeClr>
                </a:solidFill>
                <a:latin typeface="+mj-lt"/>
              </a:rPr>
              <a:t>Contexte </a:t>
            </a:r>
          </a:p>
        </p:txBody>
      </p:sp>
      <p:cxnSp>
        <p:nvCxnSpPr>
          <p:cNvPr id="10" name="Connecteur droit 9">
            <a:extLst>
              <a:ext uri="{FF2B5EF4-FFF2-40B4-BE49-F238E27FC236}">
                <a16:creationId xmlns:a16="http://schemas.microsoft.com/office/drawing/2014/main" id="{CA48053E-C854-3439-76A0-52D318B60FB6}"/>
              </a:ext>
            </a:extLst>
          </p:cNvPr>
          <p:cNvCxnSpPr/>
          <p:nvPr/>
        </p:nvCxnSpPr>
        <p:spPr>
          <a:xfrm>
            <a:off x="1817511" y="4696178"/>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5AF149EA-8235-A04E-E907-518E29909B12}"/>
              </a:ext>
            </a:extLst>
          </p:cNvPr>
          <p:cNvSpPr txBox="1"/>
          <p:nvPr/>
        </p:nvSpPr>
        <p:spPr>
          <a:xfrm>
            <a:off x="1864719" y="2733965"/>
            <a:ext cx="1756962" cy="1862048"/>
          </a:xfrm>
          <a:prstGeom prst="rect">
            <a:avLst/>
          </a:prstGeom>
          <a:noFill/>
        </p:spPr>
        <p:txBody>
          <a:bodyPr wrap="square" rtlCol="0">
            <a:spAutoFit/>
          </a:bodyPr>
          <a:lstStyle/>
          <a:p>
            <a:pPr algn="ctr"/>
            <a:r>
              <a:rPr lang="fr-FR" sz="11500" dirty="0">
                <a:solidFill>
                  <a:schemeClr val="accent6">
                    <a:lumMod val="75000"/>
                  </a:schemeClr>
                </a:solidFill>
              </a:rPr>
              <a:t>Ψ</a:t>
            </a:r>
            <a:endParaRPr lang="fr-BE" sz="11500" dirty="0">
              <a:solidFill>
                <a:schemeClr val="accent6">
                  <a:lumMod val="75000"/>
                </a:schemeClr>
              </a:solidFill>
            </a:endParaRPr>
          </a:p>
        </p:txBody>
      </p:sp>
      <p:sp>
        <p:nvSpPr>
          <p:cNvPr id="19" name="Rectangle 18">
            <a:extLst>
              <a:ext uri="{FF2B5EF4-FFF2-40B4-BE49-F238E27FC236}">
                <a16:creationId xmlns:a16="http://schemas.microsoft.com/office/drawing/2014/main" id="{AFF56BFF-6FF6-FA23-E341-4997D6BCC483}"/>
              </a:ext>
            </a:extLst>
          </p:cNvPr>
          <p:cNvSpPr/>
          <p:nvPr/>
        </p:nvSpPr>
        <p:spPr>
          <a:xfrm>
            <a:off x="9605818" y="1209964"/>
            <a:ext cx="1496291" cy="812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0" name="Image 19" descr="Une image contenant Dessin au trait, croquis, dessin, illustration&#10;&#10;Description générée automatiquement">
            <a:extLst>
              <a:ext uri="{FF2B5EF4-FFF2-40B4-BE49-F238E27FC236}">
                <a16:creationId xmlns:a16="http://schemas.microsoft.com/office/drawing/2014/main" id="{905B2158-E93F-3724-D7F3-0F31E324A349}"/>
              </a:ext>
            </a:extLst>
          </p:cNvPr>
          <p:cNvPicPr>
            <a:picLocks noChangeAspect="1"/>
          </p:cNvPicPr>
          <p:nvPr/>
        </p:nvPicPr>
        <p:blipFill>
          <a:blip r:embed="rId8">
            <a:extLst>
              <a:ext uri="{28A0092B-C50C-407E-A947-70E740481C1C}">
                <a14:useLocalDpi xmlns:a14="http://schemas.microsoft.com/office/drawing/2010/main" val="0"/>
              </a:ext>
            </a:extLst>
          </a:blip>
          <a:srcRect t="18532" b="14007"/>
          <a:stretch/>
        </p:blipFill>
        <p:spPr>
          <a:xfrm flipH="1">
            <a:off x="9457254" y="1075675"/>
            <a:ext cx="1240304" cy="1117600"/>
          </a:xfrm>
          <a:prstGeom prst="rect">
            <a:avLst/>
          </a:prstGeom>
        </p:spPr>
      </p:pic>
      <p:pic>
        <p:nvPicPr>
          <p:cNvPr id="21" name="Image 20" descr="Une image contenant Graphique, Caractère coloré, graphisme, capture d’écran&#10;&#10;Description générée automatiquement">
            <a:extLst>
              <a:ext uri="{FF2B5EF4-FFF2-40B4-BE49-F238E27FC236}">
                <a16:creationId xmlns:a16="http://schemas.microsoft.com/office/drawing/2014/main" id="{3D2D92D8-B65B-BDA5-C68A-BBF7CF8469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Tree>
    <p:extLst>
      <p:ext uri="{BB962C8B-B14F-4D97-AF65-F5344CB8AC3E}">
        <p14:creationId xmlns:p14="http://schemas.microsoft.com/office/powerpoint/2010/main" val="178439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Espace réservé du contenu 2">
            <a:extLst>
              <a:ext uri="{FF2B5EF4-FFF2-40B4-BE49-F238E27FC236}">
                <a16:creationId xmlns:a16="http://schemas.microsoft.com/office/drawing/2014/main" id="{F2220E7F-4E07-1E6B-76B9-83A94E28E336}"/>
              </a:ext>
            </a:extLst>
          </p:cNvPr>
          <p:cNvGraphicFramePr>
            <a:graphicFrameLocks noGrp="1"/>
          </p:cNvGraphicFramePr>
          <p:nvPr>
            <p:ph idx="1"/>
            <p:extLst>
              <p:ext uri="{D42A27DB-BD31-4B8C-83A1-F6EECF244321}">
                <p14:modId xmlns:p14="http://schemas.microsoft.com/office/powerpoint/2010/main" val="2968472715"/>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5E4AE408-6816-5238-697E-9E7C7030ACE2}"/>
              </a:ext>
            </a:extLst>
          </p:cNvPr>
          <p:cNvSpPr/>
          <p:nvPr/>
        </p:nvSpPr>
        <p:spPr>
          <a:xfrm>
            <a:off x="393405" y="467833"/>
            <a:ext cx="4508204" cy="61668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Titre 1">
            <a:extLst>
              <a:ext uri="{FF2B5EF4-FFF2-40B4-BE49-F238E27FC236}">
                <a16:creationId xmlns:a16="http://schemas.microsoft.com/office/drawing/2014/main" id="{33724F60-EB03-87C8-3774-8F2C196DA62A}"/>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6" name="Rectangle 15">
            <a:extLst>
              <a:ext uri="{FF2B5EF4-FFF2-40B4-BE49-F238E27FC236}">
                <a16:creationId xmlns:a16="http://schemas.microsoft.com/office/drawing/2014/main" id="{1897DF4A-827D-9759-7476-C1AE955183CD}"/>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20" name="Connecteur droit 19">
            <a:extLst>
              <a:ext uri="{FF2B5EF4-FFF2-40B4-BE49-F238E27FC236}">
                <a16:creationId xmlns:a16="http://schemas.microsoft.com/office/drawing/2014/main" id="{EBCD8176-098B-AC28-EF4D-58E3653C1CA2}"/>
              </a:ext>
            </a:extLst>
          </p:cNvPr>
          <p:cNvCxnSpPr/>
          <p:nvPr/>
        </p:nvCxnSpPr>
        <p:spPr>
          <a:xfrm>
            <a:off x="1798461" y="4486829"/>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3D76F335-AF45-6516-BE29-A9C8568D6A6D}"/>
              </a:ext>
            </a:extLst>
          </p:cNvPr>
          <p:cNvSpPr txBox="1"/>
          <p:nvPr/>
        </p:nvSpPr>
        <p:spPr>
          <a:xfrm>
            <a:off x="1028546" y="2632125"/>
            <a:ext cx="3391208" cy="1569660"/>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Professionnaliser</a:t>
            </a:r>
          </a:p>
          <a:p>
            <a:r>
              <a:rPr lang="fr-BE" dirty="0"/>
              <a:t>en 1</a:t>
            </a:r>
            <a:r>
              <a:rPr lang="fr-BE" baseline="30000" dirty="0"/>
              <a:t>ère</a:t>
            </a:r>
            <a:r>
              <a:rPr lang="fr-BE" dirty="0"/>
              <a:t> année</a:t>
            </a:r>
          </a:p>
          <a:p>
            <a:r>
              <a:rPr lang="fr-BE" dirty="0"/>
              <a:t>?</a:t>
            </a:r>
          </a:p>
        </p:txBody>
      </p:sp>
      <p:sp>
        <p:nvSpPr>
          <p:cNvPr id="6" name="Rectangle 5">
            <a:extLst>
              <a:ext uri="{FF2B5EF4-FFF2-40B4-BE49-F238E27FC236}">
                <a16:creationId xmlns:a16="http://schemas.microsoft.com/office/drawing/2014/main" id="{38799587-87D3-1360-CFD3-745A5D6FB160}"/>
              </a:ext>
            </a:extLst>
          </p:cNvPr>
          <p:cNvSpPr/>
          <p:nvPr/>
        </p:nvSpPr>
        <p:spPr>
          <a:xfrm>
            <a:off x="5634182" y="2179782"/>
            <a:ext cx="1376218" cy="12492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a:extLst>
              <a:ext uri="{FF2B5EF4-FFF2-40B4-BE49-F238E27FC236}">
                <a16:creationId xmlns:a16="http://schemas.microsoft.com/office/drawing/2014/main" id="{EF12E037-D27D-7B68-4F16-29A418499227}"/>
              </a:ext>
            </a:extLst>
          </p:cNvPr>
          <p:cNvSpPr/>
          <p:nvPr/>
        </p:nvSpPr>
        <p:spPr>
          <a:xfrm>
            <a:off x="5861037" y="2549236"/>
            <a:ext cx="572654" cy="572655"/>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a:extLst>
              <a:ext uri="{FF2B5EF4-FFF2-40B4-BE49-F238E27FC236}">
                <a16:creationId xmlns:a16="http://schemas.microsoft.com/office/drawing/2014/main" id="{21B95585-BBE5-70A7-D95B-0DB0FDC527E0}"/>
              </a:ext>
            </a:extLst>
          </p:cNvPr>
          <p:cNvSpPr/>
          <p:nvPr/>
        </p:nvSpPr>
        <p:spPr>
          <a:xfrm>
            <a:off x="6147364" y="2549236"/>
            <a:ext cx="572654" cy="572655"/>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descr="Une image contenant Graphique, Caractère coloré, graphisme, capture d’écran&#10;&#10;Description générée automatiquement">
            <a:extLst>
              <a:ext uri="{FF2B5EF4-FFF2-40B4-BE49-F238E27FC236}">
                <a16:creationId xmlns:a16="http://schemas.microsoft.com/office/drawing/2014/main" id="{E0899E9B-F00A-8C98-1C5D-CFA040305D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Tree>
    <p:extLst>
      <p:ext uri="{BB962C8B-B14F-4D97-AF65-F5344CB8AC3E}">
        <p14:creationId xmlns:p14="http://schemas.microsoft.com/office/powerpoint/2010/main" val="360461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022EF7-D269-A150-7D1C-B3BF5BFEE6F1}"/>
            </a:ext>
          </a:extLst>
        </p:cNvPr>
        <p:cNvGrpSpPr/>
        <p:nvPr/>
      </p:nvGrpSpPr>
      <p:grpSpPr>
        <a:xfrm>
          <a:off x="0" y="0"/>
          <a:ext cx="0" cy="0"/>
          <a:chOff x="0" y="0"/>
          <a:chExt cx="0" cy="0"/>
        </a:xfrm>
      </p:grpSpPr>
      <p:graphicFrame>
        <p:nvGraphicFramePr>
          <p:cNvPr id="5" name="Espace réservé du contenu 2">
            <a:extLst>
              <a:ext uri="{FF2B5EF4-FFF2-40B4-BE49-F238E27FC236}">
                <a16:creationId xmlns:a16="http://schemas.microsoft.com/office/drawing/2014/main" id="{37E5D416-A581-C51E-CE43-00C3C46B2B2F}"/>
              </a:ext>
            </a:extLst>
          </p:cNvPr>
          <p:cNvGraphicFramePr>
            <a:graphicFrameLocks noGrp="1"/>
          </p:cNvGraphicFramePr>
          <p:nvPr>
            <p:ph idx="1"/>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B8AE46D5-6DFD-18E8-4D25-5965E1DFE93E}"/>
              </a:ext>
            </a:extLst>
          </p:cNvPr>
          <p:cNvSpPr/>
          <p:nvPr/>
        </p:nvSpPr>
        <p:spPr>
          <a:xfrm>
            <a:off x="393405" y="467833"/>
            <a:ext cx="4508204" cy="61668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Titre 1">
            <a:extLst>
              <a:ext uri="{FF2B5EF4-FFF2-40B4-BE49-F238E27FC236}">
                <a16:creationId xmlns:a16="http://schemas.microsoft.com/office/drawing/2014/main" id="{41617090-09AD-CB52-185C-D843139A8E8B}"/>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6" name="Rectangle 15">
            <a:extLst>
              <a:ext uri="{FF2B5EF4-FFF2-40B4-BE49-F238E27FC236}">
                <a16:creationId xmlns:a16="http://schemas.microsoft.com/office/drawing/2014/main" id="{CE081AD7-2638-9FAD-F841-3C2D5FA9DD8F}"/>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20" name="Connecteur droit 19">
            <a:extLst>
              <a:ext uri="{FF2B5EF4-FFF2-40B4-BE49-F238E27FC236}">
                <a16:creationId xmlns:a16="http://schemas.microsoft.com/office/drawing/2014/main" id="{566A84EF-3B50-9C10-E223-63CA1C7B4C1C}"/>
              </a:ext>
            </a:extLst>
          </p:cNvPr>
          <p:cNvCxnSpPr/>
          <p:nvPr/>
        </p:nvCxnSpPr>
        <p:spPr>
          <a:xfrm>
            <a:off x="1798461" y="4486829"/>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B2477B7D-4964-9301-B2F2-C8D210E5214D}"/>
              </a:ext>
            </a:extLst>
          </p:cNvPr>
          <p:cNvSpPr txBox="1"/>
          <p:nvPr/>
        </p:nvSpPr>
        <p:spPr>
          <a:xfrm>
            <a:off x="1028546" y="2632125"/>
            <a:ext cx="3391208" cy="1569660"/>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Professionnaliser</a:t>
            </a:r>
          </a:p>
          <a:p>
            <a:r>
              <a:rPr lang="fr-BE" dirty="0"/>
              <a:t>en 1</a:t>
            </a:r>
            <a:r>
              <a:rPr lang="fr-BE" baseline="30000" dirty="0"/>
              <a:t>ère</a:t>
            </a:r>
            <a:r>
              <a:rPr lang="fr-BE" dirty="0"/>
              <a:t> année</a:t>
            </a:r>
          </a:p>
          <a:p>
            <a:r>
              <a:rPr lang="fr-BE" dirty="0"/>
              <a:t>?</a:t>
            </a:r>
          </a:p>
        </p:txBody>
      </p:sp>
      <p:sp>
        <p:nvSpPr>
          <p:cNvPr id="6" name="Rectangle 5">
            <a:extLst>
              <a:ext uri="{FF2B5EF4-FFF2-40B4-BE49-F238E27FC236}">
                <a16:creationId xmlns:a16="http://schemas.microsoft.com/office/drawing/2014/main" id="{E9AA025B-9F7F-F5A8-A276-2B01B832B76E}"/>
              </a:ext>
            </a:extLst>
          </p:cNvPr>
          <p:cNvSpPr/>
          <p:nvPr/>
        </p:nvSpPr>
        <p:spPr>
          <a:xfrm>
            <a:off x="5634182" y="2179782"/>
            <a:ext cx="1376218" cy="12492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a:extLst>
              <a:ext uri="{FF2B5EF4-FFF2-40B4-BE49-F238E27FC236}">
                <a16:creationId xmlns:a16="http://schemas.microsoft.com/office/drawing/2014/main" id="{02FD7C76-6B16-120A-5A03-42088E149EF5}"/>
              </a:ext>
            </a:extLst>
          </p:cNvPr>
          <p:cNvSpPr/>
          <p:nvPr/>
        </p:nvSpPr>
        <p:spPr>
          <a:xfrm>
            <a:off x="5861037" y="2549236"/>
            <a:ext cx="572654" cy="572655"/>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a:extLst>
              <a:ext uri="{FF2B5EF4-FFF2-40B4-BE49-F238E27FC236}">
                <a16:creationId xmlns:a16="http://schemas.microsoft.com/office/drawing/2014/main" id="{317BDA01-8DB1-1ECB-4E22-C3891701A0F9}"/>
              </a:ext>
            </a:extLst>
          </p:cNvPr>
          <p:cNvSpPr/>
          <p:nvPr/>
        </p:nvSpPr>
        <p:spPr>
          <a:xfrm>
            <a:off x="6147364" y="2549236"/>
            <a:ext cx="572654" cy="572655"/>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descr="Une image contenant Graphique, Caractère coloré, graphisme, capture d’écran&#10;&#10;Description générée automatiquement">
            <a:extLst>
              <a:ext uri="{FF2B5EF4-FFF2-40B4-BE49-F238E27FC236}">
                <a16:creationId xmlns:a16="http://schemas.microsoft.com/office/drawing/2014/main" id="{E45B348C-B9FA-67F5-DEBC-8B1312C33A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
        <p:nvSpPr>
          <p:cNvPr id="3" name="ZoneTexte 2">
            <a:extLst>
              <a:ext uri="{FF2B5EF4-FFF2-40B4-BE49-F238E27FC236}">
                <a16:creationId xmlns:a16="http://schemas.microsoft.com/office/drawing/2014/main" id="{F94235C9-20AC-DDDC-4438-7C98CBADF8C9}"/>
              </a:ext>
            </a:extLst>
          </p:cNvPr>
          <p:cNvSpPr txBox="1"/>
          <p:nvPr/>
        </p:nvSpPr>
        <p:spPr>
          <a:xfrm>
            <a:off x="6546631" y="5324896"/>
            <a:ext cx="3823138" cy="923330"/>
          </a:xfrm>
          <a:prstGeom prst="rect">
            <a:avLst/>
          </a:prstGeom>
          <a:noFill/>
        </p:spPr>
        <p:txBody>
          <a:bodyPr wrap="square" rtlCol="0">
            <a:spAutoFit/>
          </a:bodyPr>
          <a:lstStyle/>
          <a:p>
            <a:pPr algn="ctr"/>
            <a:r>
              <a:rPr lang="fr-BE" i="1" dirty="0">
                <a:solidFill>
                  <a:schemeClr val="accent6"/>
                </a:solidFill>
              </a:rPr>
              <a:t>Est-ce professionnaliser?</a:t>
            </a:r>
          </a:p>
          <a:p>
            <a:pPr algn="ctr"/>
            <a:r>
              <a:rPr lang="fr-BE" dirty="0">
                <a:solidFill>
                  <a:schemeClr val="accent6"/>
                </a:solidFill>
              </a:rPr>
              <a:t>Former à une compétence professionnelle?</a:t>
            </a:r>
          </a:p>
        </p:txBody>
      </p:sp>
      <p:cxnSp>
        <p:nvCxnSpPr>
          <p:cNvPr id="10" name="Connecteur droit 9">
            <a:extLst>
              <a:ext uri="{FF2B5EF4-FFF2-40B4-BE49-F238E27FC236}">
                <a16:creationId xmlns:a16="http://schemas.microsoft.com/office/drawing/2014/main" id="{C326AE4A-8388-3490-685A-2E5366996FEC}"/>
              </a:ext>
            </a:extLst>
          </p:cNvPr>
          <p:cNvCxnSpPr/>
          <p:nvPr/>
        </p:nvCxnSpPr>
        <p:spPr>
          <a:xfrm>
            <a:off x="8458200" y="4635063"/>
            <a:ext cx="0" cy="5675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7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8B4889-7391-59C7-3095-0AD11A31A797}"/>
            </a:ext>
          </a:extLst>
        </p:cNvPr>
        <p:cNvGrpSpPr/>
        <p:nvPr/>
      </p:nvGrpSpPr>
      <p:grpSpPr>
        <a:xfrm>
          <a:off x="0" y="0"/>
          <a:ext cx="0" cy="0"/>
          <a:chOff x="0" y="0"/>
          <a:chExt cx="0" cy="0"/>
        </a:xfrm>
      </p:grpSpPr>
      <p:graphicFrame>
        <p:nvGraphicFramePr>
          <p:cNvPr id="5" name="Espace réservé du contenu 2">
            <a:extLst>
              <a:ext uri="{FF2B5EF4-FFF2-40B4-BE49-F238E27FC236}">
                <a16:creationId xmlns:a16="http://schemas.microsoft.com/office/drawing/2014/main" id="{4CADC32C-7D04-F936-131B-0B0EB674EE4E}"/>
              </a:ext>
            </a:extLst>
          </p:cNvPr>
          <p:cNvGraphicFramePr>
            <a:graphicFrameLocks noGrp="1"/>
          </p:cNvGraphicFramePr>
          <p:nvPr>
            <p:ph idx="1"/>
            <p:extLst>
              <p:ext uri="{D42A27DB-BD31-4B8C-83A1-F6EECF244321}">
                <p14:modId xmlns:p14="http://schemas.microsoft.com/office/powerpoint/2010/main" val="1112805018"/>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1ACE22E3-91F5-278D-EB5A-5C2356951CDF}"/>
              </a:ext>
            </a:extLst>
          </p:cNvPr>
          <p:cNvSpPr/>
          <p:nvPr/>
        </p:nvSpPr>
        <p:spPr>
          <a:xfrm>
            <a:off x="393405" y="467833"/>
            <a:ext cx="4508204" cy="61668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Titre 1">
            <a:extLst>
              <a:ext uri="{FF2B5EF4-FFF2-40B4-BE49-F238E27FC236}">
                <a16:creationId xmlns:a16="http://schemas.microsoft.com/office/drawing/2014/main" id="{EBF18333-494D-385C-C576-B4E04E558AB4}"/>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6" name="Rectangle 15">
            <a:extLst>
              <a:ext uri="{FF2B5EF4-FFF2-40B4-BE49-F238E27FC236}">
                <a16:creationId xmlns:a16="http://schemas.microsoft.com/office/drawing/2014/main" id="{8451C6E0-E8C9-1F34-5A6B-2ABBB2A9C2CA}"/>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20" name="Connecteur droit 19">
            <a:extLst>
              <a:ext uri="{FF2B5EF4-FFF2-40B4-BE49-F238E27FC236}">
                <a16:creationId xmlns:a16="http://schemas.microsoft.com/office/drawing/2014/main" id="{744018EA-63BA-B843-1338-2785B8CD9395}"/>
              </a:ext>
            </a:extLst>
          </p:cNvPr>
          <p:cNvCxnSpPr/>
          <p:nvPr/>
        </p:nvCxnSpPr>
        <p:spPr>
          <a:xfrm>
            <a:off x="1798461" y="4486829"/>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4A99857-40C6-2275-446C-62FF41298FCE}"/>
              </a:ext>
            </a:extLst>
          </p:cNvPr>
          <p:cNvSpPr txBox="1"/>
          <p:nvPr/>
        </p:nvSpPr>
        <p:spPr>
          <a:xfrm>
            <a:off x="971675" y="2371817"/>
            <a:ext cx="3504949" cy="2554545"/>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Le DPPP,</a:t>
            </a:r>
          </a:p>
          <a:p>
            <a:r>
              <a:rPr lang="fr-BE" dirty="0"/>
              <a:t>d’une pierre, trois coups</a:t>
            </a:r>
          </a:p>
          <a:p>
            <a:r>
              <a:rPr lang="fr-BE" dirty="0"/>
              <a:t>?</a:t>
            </a:r>
          </a:p>
          <a:p>
            <a:endParaRPr lang="fr-BE" dirty="0"/>
          </a:p>
        </p:txBody>
      </p:sp>
      <p:sp>
        <p:nvSpPr>
          <p:cNvPr id="3" name="ZoneTexte 2">
            <a:extLst>
              <a:ext uri="{FF2B5EF4-FFF2-40B4-BE49-F238E27FC236}">
                <a16:creationId xmlns:a16="http://schemas.microsoft.com/office/drawing/2014/main" id="{2B9CAB1F-7119-DF7B-BF14-C229BEC16423}"/>
              </a:ext>
            </a:extLst>
          </p:cNvPr>
          <p:cNvSpPr txBox="1"/>
          <p:nvPr/>
        </p:nvSpPr>
        <p:spPr>
          <a:xfrm>
            <a:off x="5587409" y="3479800"/>
            <a:ext cx="1967345" cy="369332"/>
          </a:xfrm>
          <a:prstGeom prst="rect">
            <a:avLst/>
          </a:prstGeom>
          <a:noFill/>
        </p:spPr>
        <p:txBody>
          <a:bodyPr wrap="square" rtlCol="0">
            <a:spAutoFit/>
          </a:bodyPr>
          <a:lstStyle/>
          <a:p>
            <a:pPr algn="r"/>
            <a:r>
              <a:rPr lang="fr-BE" dirty="0"/>
              <a:t>Réduire l’échec</a:t>
            </a:r>
          </a:p>
        </p:txBody>
      </p:sp>
      <p:sp>
        <p:nvSpPr>
          <p:cNvPr id="4" name="ZoneTexte 3">
            <a:extLst>
              <a:ext uri="{FF2B5EF4-FFF2-40B4-BE49-F238E27FC236}">
                <a16:creationId xmlns:a16="http://schemas.microsoft.com/office/drawing/2014/main" id="{A3D901A7-0714-25A2-3841-9F28A519C52F}"/>
              </a:ext>
            </a:extLst>
          </p:cNvPr>
          <p:cNvSpPr txBox="1"/>
          <p:nvPr/>
        </p:nvSpPr>
        <p:spPr>
          <a:xfrm>
            <a:off x="7474527" y="1048511"/>
            <a:ext cx="1967345" cy="923330"/>
          </a:xfrm>
          <a:prstGeom prst="rect">
            <a:avLst/>
          </a:prstGeom>
          <a:noFill/>
        </p:spPr>
        <p:txBody>
          <a:bodyPr wrap="square" rtlCol="0">
            <a:spAutoFit/>
          </a:bodyPr>
          <a:lstStyle/>
          <a:p>
            <a:pPr algn="ctr"/>
            <a:r>
              <a:rPr lang="fr-BE" dirty="0"/>
              <a:t>Projet professionnel réaliste</a:t>
            </a:r>
          </a:p>
        </p:txBody>
      </p:sp>
      <p:sp>
        <p:nvSpPr>
          <p:cNvPr id="6" name="ZoneTexte 5">
            <a:extLst>
              <a:ext uri="{FF2B5EF4-FFF2-40B4-BE49-F238E27FC236}">
                <a16:creationId xmlns:a16="http://schemas.microsoft.com/office/drawing/2014/main" id="{269E513D-AB40-D950-6E8B-EBABD360C658}"/>
              </a:ext>
            </a:extLst>
          </p:cNvPr>
          <p:cNvSpPr txBox="1"/>
          <p:nvPr/>
        </p:nvSpPr>
        <p:spPr>
          <a:xfrm>
            <a:off x="9092609" y="3479800"/>
            <a:ext cx="1967345" cy="646331"/>
          </a:xfrm>
          <a:prstGeom prst="rect">
            <a:avLst/>
          </a:prstGeom>
          <a:noFill/>
        </p:spPr>
        <p:txBody>
          <a:bodyPr wrap="square" rtlCol="0">
            <a:spAutoFit/>
          </a:bodyPr>
          <a:lstStyle/>
          <a:p>
            <a:pPr algn="r"/>
            <a:r>
              <a:rPr lang="fr-BE" dirty="0"/>
              <a:t>Compétence professionnelle</a:t>
            </a:r>
          </a:p>
        </p:txBody>
      </p:sp>
      <p:sp>
        <p:nvSpPr>
          <p:cNvPr id="21" name="Ellipse 20">
            <a:extLst>
              <a:ext uri="{FF2B5EF4-FFF2-40B4-BE49-F238E27FC236}">
                <a16:creationId xmlns:a16="http://schemas.microsoft.com/office/drawing/2014/main" id="{69E79F0D-4972-F8A5-3DB3-289F3B013E99}"/>
              </a:ext>
            </a:extLst>
          </p:cNvPr>
          <p:cNvSpPr/>
          <p:nvPr/>
        </p:nvSpPr>
        <p:spPr>
          <a:xfrm>
            <a:off x="756455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a:extLst>
              <a:ext uri="{FF2B5EF4-FFF2-40B4-BE49-F238E27FC236}">
                <a16:creationId xmlns:a16="http://schemas.microsoft.com/office/drawing/2014/main" id="{1401B78F-A19A-D723-33F5-C7B96333463B}"/>
              </a:ext>
            </a:extLst>
          </p:cNvPr>
          <p:cNvSpPr/>
          <p:nvPr/>
        </p:nvSpPr>
        <p:spPr>
          <a:xfrm>
            <a:off x="831269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a:extLst>
              <a:ext uri="{FF2B5EF4-FFF2-40B4-BE49-F238E27FC236}">
                <a16:creationId xmlns:a16="http://schemas.microsoft.com/office/drawing/2014/main" id="{0C516F38-24FA-B7A2-4EE7-C88DFE4CF28C}"/>
              </a:ext>
            </a:extLst>
          </p:cNvPr>
          <p:cNvSpPr/>
          <p:nvPr/>
        </p:nvSpPr>
        <p:spPr>
          <a:xfrm>
            <a:off x="7938626" y="2126796"/>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7" name="Image 26" descr="Une image contenant Graphique, Caractère coloré, graphisme, capture d’écran&#10;&#10;Description générée automatiquement">
            <a:extLst>
              <a:ext uri="{FF2B5EF4-FFF2-40B4-BE49-F238E27FC236}">
                <a16:creationId xmlns:a16="http://schemas.microsoft.com/office/drawing/2014/main" id="{0E3314DD-BC11-8C51-67FE-00513020B5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
        <p:nvSpPr>
          <p:cNvPr id="7" name="Ellipse 6">
            <a:extLst>
              <a:ext uri="{FF2B5EF4-FFF2-40B4-BE49-F238E27FC236}">
                <a16:creationId xmlns:a16="http://schemas.microsoft.com/office/drawing/2014/main" id="{E22DC257-5153-E6E4-8722-D1C73F025C18}"/>
              </a:ext>
            </a:extLst>
          </p:cNvPr>
          <p:cNvSpPr/>
          <p:nvPr/>
        </p:nvSpPr>
        <p:spPr>
          <a:xfrm>
            <a:off x="9653395" y="4201785"/>
            <a:ext cx="1449952" cy="14491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La démarche réflexive</a:t>
            </a:r>
          </a:p>
        </p:txBody>
      </p:sp>
      <p:sp>
        <p:nvSpPr>
          <p:cNvPr id="8" name="Ellipse 7">
            <a:extLst>
              <a:ext uri="{FF2B5EF4-FFF2-40B4-BE49-F238E27FC236}">
                <a16:creationId xmlns:a16="http://schemas.microsoft.com/office/drawing/2014/main" id="{8D295962-7EAA-CEB2-B610-E128D46F0F86}"/>
              </a:ext>
            </a:extLst>
          </p:cNvPr>
          <p:cNvSpPr/>
          <p:nvPr/>
        </p:nvSpPr>
        <p:spPr>
          <a:xfrm>
            <a:off x="6024575" y="3855936"/>
            <a:ext cx="1449952" cy="1449154"/>
          </a:xfrm>
          <a:prstGeom prst="ellipse">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d’étudiant </a:t>
            </a:r>
            <a:r>
              <a:rPr lang="fr-BE" sz="1200" dirty="0"/>
              <a:t>(Coulon, 1992)</a:t>
            </a:r>
            <a:endParaRPr lang="fr-BE" sz="1600" dirty="0"/>
          </a:p>
        </p:txBody>
      </p:sp>
      <p:sp>
        <p:nvSpPr>
          <p:cNvPr id="11" name="Ellipse 10">
            <a:extLst>
              <a:ext uri="{FF2B5EF4-FFF2-40B4-BE49-F238E27FC236}">
                <a16:creationId xmlns:a16="http://schemas.microsoft.com/office/drawing/2014/main" id="{47DE5945-9194-A133-8106-908256958E61}"/>
              </a:ext>
            </a:extLst>
          </p:cNvPr>
          <p:cNvSpPr/>
          <p:nvPr/>
        </p:nvSpPr>
        <p:spPr>
          <a:xfrm>
            <a:off x="8928419" y="102170"/>
            <a:ext cx="1449952" cy="1449154"/>
          </a:xfrm>
          <a:prstGeom prst="ellipse">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a:t>
            </a:r>
          </a:p>
          <a:p>
            <a:pPr algn="ctr"/>
            <a:r>
              <a:rPr lang="fr-BE" sz="1600" dirty="0"/>
              <a:t>de </a:t>
            </a:r>
            <a:r>
              <a:rPr lang="fr-FR" sz="1600" dirty="0">
                <a:solidFill>
                  <a:schemeClr val="bg1"/>
                </a:solidFill>
              </a:rPr>
              <a:t>Ψ </a:t>
            </a:r>
          </a:p>
          <a:p>
            <a:pPr algn="ctr"/>
            <a:r>
              <a:rPr lang="fr-FR" sz="1200" dirty="0">
                <a:solidFill>
                  <a:schemeClr val="bg1"/>
                </a:solidFill>
              </a:rPr>
              <a:t>(ou les métiers)</a:t>
            </a:r>
          </a:p>
        </p:txBody>
      </p:sp>
    </p:spTree>
    <p:extLst>
      <p:ext uri="{BB962C8B-B14F-4D97-AF65-F5344CB8AC3E}">
        <p14:creationId xmlns:p14="http://schemas.microsoft.com/office/powerpoint/2010/main" val="51347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760906-56E1-B5F4-7AB5-03F4B5FC8B23}"/>
            </a:ext>
          </a:extLst>
        </p:cNvPr>
        <p:cNvGrpSpPr/>
        <p:nvPr/>
      </p:nvGrpSpPr>
      <p:grpSpPr>
        <a:xfrm>
          <a:off x="0" y="0"/>
          <a:ext cx="0" cy="0"/>
          <a:chOff x="0" y="0"/>
          <a:chExt cx="0" cy="0"/>
        </a:xfrm>
      </p:grpSpPr>
      <p:graphicFrame>
        <p:nvGraphicFramePr>
          <p:cNvPr id="5" name="Espace réservé du contenu 2">
            <a:extLst>
              <a:ext uri="{FF2B5EF4-FFF2-40B4-BE49-F238E27FC236}">
                <a16:creationId xmlns:a16="http://schemas.microsoft.com/office/drawing/2014/main" id="{A5AC0E36-28B0-D7F4-15DE-9F7CF70EF6A1}"/>
              </a:ext>
            </a:extLst>
          </p:cNvPr>
          <p:cNvGraphicFramePr>
            <a:graphicFrameLocks noGrp="1"/>
          </p:cNvGraphicFramePr>
          <p:nvPr>
            <p:ph idx="1"/>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263FD57C-40AA-2C04-5EE6-078E4E7137DA}"/>
              </a:ext>
            </a:extLst>
          </p:cNvPr>
          <p:cNvSpPr/>
          <p:nvPr/>
        </p:nvSpPr>
        <p:spPr>
          <a:xfrm>
            <a:off x="393405" y="467833"/>
            <a:ext cx="4508204" cy="61668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Titre 1">
            <a:extLst>
              <a:ext uri="{FF2B5EF4-FFF2-40B4-BE49-F238E27FC236}">
                <a16:creationId xmlns:a16="http://schemas.microsoft.com/office/drawing/2014/main" id="{6BFC9A23-3AAB-2D9B-BC20-2CD703EA91BD}"/>
              </a:ext>
            </a:extLst>
          </p:cNvPr>
          <p:cNvSpPr txBox="1">
            <a:spLocks/>
          </p:cNvSpPr>
          <p:nvPr/>
        </p:nvSpPr>
        <p:spPr>
          <a:xfrm>
            <a:off x="1371600" y="1371600"/>
            <a:ext cx="2705100"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fr-BE" sz="1300">
                <a:solidFill>
                  <a:schemeClr val="bg2"/>
                </a:solidFill>
              </a:rPr>
              <a:t>Les Pratiques et dispositifs d’accompagnement à la réussite (par)</a:t>
            </a:r>
            <a:endParaRPr lang="fr-BE" sz="1300" dirty="0">
              <a:solidFill>
                <a:schemeClr val="bg2"/>
              </a:solidFill>
            </a:endParaRPr>
          </a:p>
        </p:txBody>
      </p:sp>
      <p:sp>
        <p:nvSpPr>
          <p:cNvPr id="16" name="Rectangle 15">
            <a:extLst>
              <a:ext uri="{FF2B5EF4-FFF2-40B4-BE49-F238E27FC236}">
                <a16:creationId xmlns:a16="http://schemas.microsoft.com/office/drawing/2014/main" id="{91530DCB-7DFA-E60C-8A34-CA644B9E8E24}"/>
              </a:ext>
            </a:extLst>
          </p:cNvPr>
          <p:cNvSpPr/>
          <p:nvPr/>
        </p:nvSpPr>
        <p:spPr>
          <a:xfrm>
            <a:off x="685800" y="736600"/>
            <a:ext cx="4076700" cy="54864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2400" kern="1400" spc="-50" dirty="0">
              <a:solidFill>
                <a:schemeClr val="accent4"/>
              </a:solidFill>
              <a:latin typeface="Calibri Light" panose="020F0302020204030204" pitchFamily="34" charset="0"/>
              <a:cs typeface="Times New Roman" panose="02020603050405020304" pitchFamily="18" charset="0"/>
            </a:endParaRPr>
          </a:p>
        </p:txBody>
      </p:sp>
      <p:cxnSp>
        <p:nvCxnSpPr>
          <p:cNvPr id="20" name="Connecteur droit 19">
            <a:extLst>
              <a:ext uri="{FF2B5EF4-FFF2-40B4-BE49-F238E27FC236}">
                <a16:creationId xmlns:a16="http://schemas.microsoft.com/office/drawing/2014/main" id="{7E0C7EB0-6F5E-B64D-E2E6-CCD258951F95}"/>
              </a:ext>
            </a:extLst>
          </p:cNvPr>
          <p:cNvCxnSpPr/>
          <p:nvPr/>
        </p:nvCxnSpPr>
        <p:spPr>
          <a:xfrm>
            <a:off x="1798461" y="4172796"/>
            <a:ext cx="18513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67975BA-5ABF-11F3-C84B-A18DB82B4A6A}"/>
              </a:ext>
            </a:extLst>
          </p:cNvPr>
          <p:cNvSpPr txBox="1"/>
          <p:nvPr/>
        </p:nvSpPr>
        <p:spPr>
          <a:xfrm>
            <a:off x="5587409" y="3479800"/>
            <a:ext cx="1967345" cy="369332"/>
          </a:xfrm>
          <a:prstGeom prst="rect">
            <a:avLst/>
          </a:prstGeom>
          <a:noFill/>
        </p:spPr>
        <p:txBody>
          <a:bodyPr wrap="square" rtlCol="0">
            <a:spAutoFit/>
          </a:bodyPr>
          <a:lstStyle/>
          <a:p>
            <a:pPr algn="r"/>
            <a:r>
              <a:rPr lang="fr-BE" dirty="0"/>
              <a:t>Réduire l’échec</a:t>
            </a:r>
          </a:p>
        </p:txBody>
      </p:sp>
      <p:sp>
        <p:nvSpPr>
          <p:cNvPr id="4" name="ZoneTexte 3">
            <a:extLst>
              <a:ext uri="{FF2B5EF4-FFF2-40B4-BE49-F238E27FC236}">
                <a16:creationId xmlns:a16="http://schemas.microsoft.com/office/drawing/2014/main" id="{27BF5B5A-9B85-4010-A829-BA9934341527}"/>
              </a:ext>
            </a:extLst>
          </p:cNvPr>
          <p:cNvSpPr txBox="1"/>
          <p:nvPr/>
        </p:nvSpPr>
        <p:spPr>
          <a:xfrm>
            <a:off x="7474527" y="1048511"/>
            <a:ext cx="1967345" cy="923330"/>
          </a:xfrm>
          <a:prstGeom prst="rect">
            <a:avLst/>
          </a:prstGeom>
          <a:noFill/>
        </p:spPr>
        <p:txBody>
          <a:bodyPr wrap="square" rtlCol="0">
            <a:spAutoFit/>
          </a:bodyPr>
          <a:lstStyle/>
          <a:p>
            <a:pPr algn="ctr"/>
            <a:r>
              <a:rPr lang="fr-BE" dirty="0"/>
              <a:t>Projet professionnel réaliste</a:t>
            </a:r>
          </a:p>
        </p:txBody>
      </p:sp>
      <p:sp>
        <p:nvSpPr>
          <p:cNvPr id="6" name="ZoneTexte 5">
            <a:extLst>
              <a:ext uri="{FF2B5EF4-FFF2-40B4-BE49-F238E27FC236}">
                <a16:creationId xmlns:a16="http://schemas.microsoft.com/office/drawing/2014/main" id="{61ADF25F-7913-B234-4D59-A866B61744A7}"/>
              </a:ext>
            </a:extLst>
          </p:cNvPr>
          <p:cNvSpPr txBox="1"/>
          <p:nvPr/>
        </p:nvSpPr>
        <p:spPr>
          <a:xfrm>
            <a:off x="9092609" y="3479800"/>
            <a:ext cx="1967345" cy="646331"/>
          </a:xfrm>
          <a:prstGeom prst="rect">
            <a:avLst/>
          </a:prstGeom>
          <a:noFill/>
        </p:spPr>
        <p:txBody>
          <a:bodyPr wrap="square" rtlCol="0">
            <a:spAutoFit/>
          </a:bodyPr>
          <a:lstStyle/>
          <a:p>
            <a:pPr algn="r"/>
            <a:r>
              <a:rPr lang="fr-BE" dirty="0"/>
              <a:t>Compétence professionnelle</a:t>
            </a:r>
          </a:p>
        </p:txBody>
      </p:sp>
      <p:sp>
        <p:nvSpPr>
          <p:cNvPr id="7" name="ZoneTexte 6">
            <a:extLst>
              <a:ext uri="{FF2B5EF4-FFF2-40B4-BE49-F238E27FC236}">
                <a16:creationId xmlns:a16="http://schemas.microsoft.com/office/drawing/2014/main" id="{1D3946A5-788C-FE50-CE5D-C14353B85E27}"/>
              </a:ext>
            </a:extLst>
          </p:cNvPr>
          <p:cNvSpPr txBox="1"/>
          <p:nvPr/>
        </p:nvSpPr>
        <p:spPr>
          <a:xfrm>
            <a:off x="971675" y="2297817"/>
            <a:ext cx="3504949" cy="2862322"/>
          </a:xfrm>
          <a:prstGeom prst="rect">
            <a:avLst/>
          </a:prstGeom>
          <a:noFill/>
        </p:spPr>
        <p:txBody>
          <a:bodyPr wrap="square" rtlCol="0">
            <a:spAutoFit/>
          </a:bodyPr>
          <a:lstStyle>
            <a:defPPr>
              <a:defRPr lang="fr-FR"/>
            </a:defPPr>
            <a:lvl1pPr algn="ctr">
              <a:defRPr sz="3200">
                <a:solidFill>
                  <a:schemeClr val="accent6">
                    <a:lumMod val="75000"/>
                  </a:schemeClr>
                </a:solidFill>
                <a:latin typeface="+mj-lt"/>
              </a:defRPr>
            </a:lvl1pPr>
          </a:lstStyle>
          <a:p>
            <a:r>
              <a:rPr lang="fr-BE" dirty="0"/>
              <a:t>Un point de départ : le référentiel de compétences</a:t>
            </a:r>
          </a:p>
          <a:p>
            <a:endParaRPr lang="fr-BE" dirty="0"/>
          </a:p>
          <a:p>
            <a:r>
              <a:rPr lang="fr-BE" sz="2000" dirty="0"/>
              <a:t>(Peters et al., 2014)</a:t>
            </a:r>
          </a:p>
          <a:p>
            <a:endParaRPr lang="fr-BE" dirty="0"/>
          </a:p>
        </p:txBody>
      </p:sp>
      <p:sp>
        <p:nvSpPr>
          <p:cNvPr id="21" name="Ellipse 20">
            <a:extLst>
              <a:ext uri="{FF2B5EF4-FFF2-40B4-BE49-F238E27FC236}">
                <a16:creationId xmlns:a16="http://schemas.microsoft.com/office/drawing/2014/main" id="{FD56A182-52B4-1528-7425-60F334F28F2E}"/>
              </a:ext>
            </a:extLst>
          </p:cNvPr>
          <p:cNvSpPr/>
          <p:nvPr/>
        </p:nvSpPr>
        <p:spPr>
          <a:xfrm>
            <a:off x="7564556" y="2729345"/>
            <a:ext cx="1043742" cy="1070868"/>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a:extLst>
              <a:ext uri="{FF2B5EF4-FFF2-40B4-BE49-F238E27FC236}">
                <a16:creationId xmlns:a16="http://schemas.microsoft.com/office/drawing/2014/main" id="{550DABC7-A5FA-9B9A-9CBF-5DB9339F765E}"/>
              </a:ext>
            </a:extLst>
          </p:cNvPr>
          <p:cNvSpPr/>
          <p:nvPr/>
        </p:nvSpPr>
        <p:spPr>
          <a:xfrm>
            <a:off x="8312696" y="2729345"/>
            <a:ext cx="1043742" cy="1070868"/>
          </a:xfrm>
          <a:prstGeom prst="ellipse">
            <a:avLst/>
          </a:prstGeom>
          <a:noFill/>
          <a:ln w="28575">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a:extLst>
              <a:ext uri="{FF2B5EF4-FFF2-40B4-BE49-F238E27FC236}">
                <a16:creationId xmlns:a16="http://schemas.microsoft.com/office/drawing/2014/main" id="{CC511792-C3AC-0E86-F82F-5031431420FC}"/>
              </a:ext>
            </a:extLst>
          </p:cNvPr>
          <p:cNvSpPr/>
          <p:nvPr/>
        </p:nvSpPr>
        <p:spPr>
          <a:xfrm>
            <a:off x="7938626" y="2126796"/>
            <a:ext cx="1043742" cy="1070868"/>
          </a:xfrm>
          <a:prstGeom prst="ellipse">
            <a:avLst/>
          </a:prstGeom>
          <a:noFill/>
          <a:ln w="28575">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Image 10" descr="Une image contenant Graphique, Caractère coloré, graphisme, capture d’écran&#10;&#10;Description générée automatiquement">
            <a:extLst>
              <a:ext uri="{FF2B5EF4-FFF2-40B4-BE49-F238E27FC236}">
                <a16:creationId xmlns:a16="http://schemas.microsoft.com/office/drawing/2014/main" id="{E26DD4B1-FC42-720E-9685-FF8A85EA63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8066" y="6258736"/>
            <a:ext cx="1190147" cy="577837"/>
          </a:xfrm>
          <a:prstGeom prst="rect">
            <a:avLst/>
          </a:prstGeom>
        </p:spPr>
      </p:pic>
      <p:sp>
        <p:nvSpPr>
          <p:cNvPr id="2" name="Rectangle 1">
            <a:extLst>
              <a:ext uri="{FF2B5EF4-FFF2-40B4-BE49-F238E27FC236}">
                <a16:creationId xmlns:a16="http://schemas.microsoft.com/office/drawing/2014/main" id="{907AF181-DA7E-EBF2-1DC5-F64517F9746F}"/>
              </a:ext>
            </a:extLst>
          </p:cNvPr>
          <p:cNvSpPr/>
          <p:nvPr/>
        </p:nvSpPr>
        <p:spPr>
          <a:xfrm>
            <a:off x="9441873" y="3560619"/>
            <a:ext cx="1715063" cy="2544617"/>
          </a:xfrm>
          <a:prstGeom prst="rect">
            <a:avLst/>
          </a:prstGeom>
          <a:solidFill>
            <a:schemeClr val="bg1">
              <a:alpha val="8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Rectangle 16">
            <a:extLst>
              <a:ext uri="{FF2B5EF4-FFF2-40B4-BE49-F238E27FC236}">
                <a16:creationId xmlns:a16="http://schemas.microsoft.com/office/drawing/2014/main" id="{0E48DFEC-F32F-E678-4DFE-DE24BE00D440}"/>
              </a:ext>
            </a:extLst>
          </p:cNvPr>
          <p:cNvSpPr/>
          <p:nvPr/>
        </p:nvSpPr>
        <p:spPr>
          <a:xfrm rot="5400000">
            <a:off x="8134860" y="-301106"/>
            <a:ext cx="1942404" cy="2544617"/>
          </a:xfrm>
          <a:prstGeom prst="rect">
            <a:avLst/>
          </a:prstGeom>
          <a:solidFill>
            <a:schemeClr val="bg1">
              <a:alpha val="8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a:extLst>
              <a:ext uri="{FF2B5EF4-FFF2-40B4-BE49-F238E27FC236}">
                <a16:creationId xmlns:a16="http://schemas.microsoft.com/office/drawing/2014/main" id="{D413CE1F-4887-3586-6045-BAFF2CD4AF00}"/>
              </a:ext>
            </a:extLst>
          </p:cNvPr>
          <p:cNvSpPr/>
          <p:nvPr/>
        </p:nvSpPr>
        <p:spPr>
          <a:xfrm>
            <a:off x="6024575" y="3855936"/>
            <a:ext cx="1449952" cy="1449154"/>
          </a:xfrm>
          <a:prstGeom prst="ellipse">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BE" sz="1600" dirty="0"/>
              <a:t>Métier d’étudiant </a:t>
            </a:r>
            <a:r>
              <a:rPr lang="fr-BE" sz="1200" dirty="0"/>
              <a:t>(Coulon, 1992)</a:t>
            </a:r>
            <a:endParaRPr lang="fr-BE" sz="1600" dirty="0"/>
          </a:p>
        </p:txBody>
      </p:sp>
    </p:spTree>
    <p:extLst>
      <p:ext uri="{BB962C8B-B14F-4D97-AF65-F5344CB8AC3E}">
        <p14:creationId xmlns:p14="http://schemas.microsoft.com/office/powerpoint/2010/main" val="1242492365"/>
      </p:ext>
    </p:extLst>
  </p:cSld>
  <p:clrMapOvr>
    <a:masterClrMapping/>
  </p:clrMapOvr>
</p:sld>
</file>

<file path=ppt/theme/theme1.xml><?xml version="1.0" encoding="utf-8"?>
<a:theme xmlns:a="http://schemas.openxmlformats.org/drawingml/2006/main" name="ClassicFrameVTI">
  <a:themeElements>
    <a:clrScheme name="AnalogousFromLightSeedRightStep">
      <a:dk1>
        <a:srgbClr val="000000"/>
      </a:dk1>
      <a:lt1>
        <a:srgbClr val="FFFFFF"/>
      </a:lt1>
      <a:dk2>
        <a:srgbClr val="323820"/>
      </a:dk2>
      <a:lt2>
        <a:srgbClr val="E2E6E8"/>
      </a:lt2>
      <a:accent1>
        <a:srgbClr val="BD9A84"/>
      </a:accent1>
      <a:accent2>
        <a:srgbClr val="ABA175"/>
      </a:accent2>
      <a:accent3>
        <a:srgbClr val="9CA57D"/>
      </a:accent3>
      <a:accent4>
        <a:srgbClr val="88AC75"/>
      </a:accent4>
      <a:accent5>
        <a:srgbClr val="81AC84"/>
      </a:accent5>
      <a:accent6>
        <a:srgbClr val="77AE91"/>
      </a:accent6>
      <a:hlink>
        <a:srgbClr val="5987A4"/>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25358</TotalTime>
  <Words>2432</Words>
  <Application>Microsoft Office PowerPoint</Application>
  <PresentationFormat>Grand écran</PresentationFormat>
  <Paragraphs>409</Paragraphs>
  <Slides>30</Slides>
  <Notes>30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Aptos</vt:lpstr>
      <vt:lpstr>Arial</vt:lpstr>
      <vt:lpstr>Calibri Light</vt:lpstr>
      <vt:lpstr>Gill Sans MT</vt:lpstr>
      <vt:lpstr>Goudy Old Style</vt:lpstr>
      <vt:lpstr>Times New Roman</vt:lpstr>
      <vt:lpstr>Wingdings</vt:lpstr>
      <vt:lpstr>ClassicFrameVTI</vt:lpstr>
      <vt:lpstr>Une démarche de mapping des pratiques d’accompagnement de la réussite des étudiants de première année : illustrations dans quatre facultés d’une université belge francophone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Huart Johanne</dc:creator>
  <cp:lastModifiedBy>Huart Johanne</cp:lastModifiedBy>
  <cp:revision>5</cp:revision>
  <dcterms:created xsi:type="dcterms:W3CDTF">2024-06-28T09:22:11Z</dcterms:created>
  <dcterms:modified xsi:type="dcterms:W3CDTF">2025-11-04T06:11:03Z</dcterms:modified>
</cp:coreProperties>
</file>