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5"/>
  </p:notesMasterIdLst>
  <p:sldIdLst>
    <p:sldId id="390" r:id="rId2"/>
    <p:sldId id="398" r:id="rId3"/>
    <p:sldId id="392" r:id="rId4"/>
    <p:sldId id="399" r:id="rId5"/>
    <p:sldId id="401" r:id="rId6"/>
    <p:sldId id="258" r:id="rId7"/>
    <p:sldId id="426" r:id="rId8"/>
    <p:sldId id="259" r:id="rId9"/>
    <p:sldId id="260" r:id="rId10"/>
    <p:sldId id="391" r:id="rId11"/>
    <p:sldId id="266" r:id="rId12"/>
    <p:sldId id="400" r:id="rId13"/>
    <p:sldId id="271" r:id="rId14"/>
    <p:sldId id="272" r:id="rId15"/>
    <p:sldId id="405" r:id="rId16"/>
    <p:sldId id="397" r:id="rId17"/>
    <p:sldId id="276" r:id="rId18"/>
    <p:sldId id="274" r:id="rId19"/>
    <p:sldId id="277" r:id="rId20"/>
    <p:sldId id="283" r:id="rId21"/>
    <p:sldId id="396" r:id="rId22"/>
    <p:sldId id="279" r:id="rId23"/>
    <p:sldId id="280" r:id="rId24"/>
    <p:sldId id="284" r:id="rId25"/>
    <p:sldId id="290" r:id="rId26"/>
    <p:sldId id="304" r:id="rId27"/>
    <p:sldId id="288" r:id="rId28"/>
    <p:sldId id="305" r:id="rId29"/>
    <p:sldId id="306" r:id="rId30"/>
    <p:sldId id="291" r:id="rId31"/>
    <p:sldId id="292" r:id="rId32"/>
    <p:sldId id="307" r:id="rId33"/>
    <p:sldId id="331" r:id="rId34"/>
    <p:sldId id="308" r:id="rId35"/>
    <p:sldId id="285" r:id="rId36"/>
    <p:sldId id="302" r:id="rId37"/>
    <p:sldId id="338" r:id="rId38"/>
    <p:sldId id="269" r:id="rId39"/>
    <p:sldId id="303" r:id="rId40"/>
    <p:sldId id="406" r:id="rId41"/>
    <p:sldId id="411" r:id="rId42"/>
    <p:sldId id="408" r:id="rId43"/>
    <p:sldId id="289" r:id="rId44"/>
    <p:sldId id="332" r:id="rId45"/>
    <p:sldId id="309" r:id="rId46"/>
    <p:sldId id="261" r:id="rId47"/>
    <p:sldId id="333" r:id="rId48"/>
    <p:sldId id="413" r:id="rId49"/>
    <p:sldId id="423" r:id="rId50"/>
    <p:sldId id="395" r:id="rId51"/>
    <p:sldId id="385" r:id="rId52"/>
    <p:sldId id="386" r:id="rId53"/>
    <p:sldId id="327" r:id="rId54"/>
    <p:sldId id="357" r:id="rId55"/>
    <p:sldId id="340" r:id="rId56"/>
    <p:sldId id="414" r:id="rId57"/>
    <p:sldId id="341" r:id="rId58"/>
    <p:sldId id="342" r:id="rId59"/>
    <p:sldId id="360" r:id="rId60"/>
    <p:sldId id="339" r:id="rId61"/>
    <p:sldId id="364" r:id="rId62"/>
    <p:sldId id="355" r:id="rId63"/>
    <p:sldId id="356" r:id="rId64"/>
    <p:sldId id="359" r:id="rId65"/>
    <p:sldId id="344" r:id="rId66"/>
    <p:sldId id="362" r:id="rId67"/>
    <p:sldId id="361" r:id="rId68"/>
    <p:sldId id="348" r:id="rId69"/>
    <p:sldId id="345" r:id="rId70"/>
    <p:sldId id="346" r:id="rId71"/>
    <p:sldId id="415" r:id="rId72"/>
    <p:sldId id="347" r:id="rId73"/>
    <p:sldId id="365" r:id="rId74"/>
    <p:sldId id="354" r:id="rId75"/>
    <p:sldId id="418" r:id="rId76"/>
    <p:sldId id="409" r:id="rId77"/>
    <p:sldId id="350" r:id="rId78"/>
    <p:sldId id="368" r:id="rId79"/>
    <p:sldId id="353" r:id="rId80"/>
    <p:sldId id="416" r:id="rId81"/>
    <p:sldId id="417" r:id="rId82"/>
    <p:sldId id="352" r:id="rId83"/>
    <p:sldId id="377" r:id="rId84"/>
    <p:sldId id="367" r:id="rId85"/>
    <p:sldId id="369" r:id="rId86"/>
    <p:sldId id="378" r:id="rId87"/>
    <p:sldId id="370" r:id="rId88"/>
    <p:sldId id="371" r:id="rId89"/>
    <p:sldId id="372" r:id="rId90"/>
    <p:sldId id="373" r:id="rId91"/>
    <p:sldId id="421" r:id="rId92"/>
    <p:sldId id="381" r:id="rId93"/>
    <p:sldId id="380" r:id="rId94"/>
    <p:sldId id="382" r:id="rId95"/>
    <p:sldId id="379" r:id="rId96"/>
    <p:sldId id="374" r:id="rId97"/>
    <p:sldId id="375" r:id="rId98"/>
    <p:sldId id="376" r:id="rId99"/>
    <p:sldId id="387" r:id="rId100"/>
    <p:sldId id="424" r:id="rId101"/>
    <p:sldId id="422" r:id="rId102"/>
    <p:sldId id="420" r:id="rId103"/>
    <p:sldId id="425" r:id="rId10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5" autoAdjust="0"/>
    <p:restoredTop sz="96247" autoAdjust="0"/>
  </p:normalViewPr>
  <p:slideViewPr>
    <p:cSldViewPr snapToGrid="0">
      <p:cViewPr varScale="1">
        <p:scale>
          <a:sx n="102" d="100"/>
          <a:sy n="102" d="100"/>
        </p:scale>
        <p:origin x="894"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viewProps" Target="view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ableStyles" Target="tableStyle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6299D-A399-4EAD-B2E1-7E1CF94DA808}"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503AB-FA4B-484F-8B5B-3D11EE58395E}" type="slidenum">
              <a:rPr lang="en-GB" smtClean="0"/>
              <a:t>‹#›</a:t>
            </a:fld>
            <a:endParaRPr lang="en-GB"/>
          </a:p>
        </p:txBody>
      </p:sp>
    </p:spTree>
    <p:extLst>
      <p:ext uri="{BB962C8B-B14F-4D97-AF65-F5344CB8AC3E}">
        <p14:creationId xmlns:p14="http://schemas.microsoft.com/office/powerpoint/2010/main" val="4174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243A6-8073-CB33-6406-0AEE403F48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ADB66C-22EF-22E0-5BE9-5044E8E56A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29B107-EEB5-B038-651B-46E12605CAA2}"/>
              </a:ext>
            </a:extLst>
          </p:cNvPr>
          <p:cNvSpPr>
            <a:spLocks noGrp="1"/>
          </p:cNvSpPr>
          <p:nvPr>
            <p:ph type="body" idx="1"/>
          </p:nvPr>
        </p:nvSpPr>
        <p:spPr/>
        <p:txBody>
          <a:bodyPr/>
          <a:lstStyle/>
          <a:p>
            <a:endParaRPr lang="de-DE" dirty="0"/>
          </a:p>
        </p:txBody>
      </p:sp>
      <p:sp>
        <p:nvSpPr>
          <p:cNvPr id="4" name="Slide Number Placeholder 3">
            <a:extLst>
              <a:ext uri="{FF2B5EF4-FFF2-40B4-BE49-F238E27FC236}">
                <a16:creationId xmlns:a16="http://schemas.microsoft.com/office/drawing/2014/main" id="{D428178E-C62D-479A-353E-4136D195A3BA}"/>
              </a:ext>
            </a:extLst>
          </p:cNvPr>
          <p:cNvSpPr>
            <a:spLocks noGrp="1"/>
          </p:cNvSpPr>
          <p:nvPr>
            <p:ph type="sldNum" sz="quarter" idx="5"/>
          </p:nvPr>
        </p:nvSpPr>
        <p:spPr/>
        <p:txBody>
          <a:bodyPr/>
          <a:lstStyle/>
          <a:p>
            <a:fld id="{5FFCC75F-A574-41C4-8EE0-FDE17092BA23}" type="slidenum">
              <a:rPr lang="de-DE" smtClean="0"/>
              <a:t>17</a:t>
            </a:fld>
            <a:endParaRPr lang="de-DE"/>
          </a:p>
        </p:txBody>
      </p:sp>
    </p:spTree>
    <p:extLst>
      <p:ext uri="{BB962C8B-B14F-4D97-AF65-F5344CB8AC3E}">
        <p14:creationId xmlns:p14="http://schemas.microsoft.com/office/powerpoint/2010/main" val="79582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5FFCC75F-A574-41C4-8EE0-FDE17092BA23}" type="slidenum">
              <a:rPr lang="de-DE" smtClean="0"/>
              <a:t>18</a:t>
            </a:fld>
            <a:endParaRPr lang="de-DE"/>
          </a:p>
        </p:txBody>
      </p:sp>
    </p:spTree>
    <p:extLst>
      <p:ext uri="{BB962C8B-B14F-4D97-AF65-F5344CB8AC3E}">
        <p14:creationId xmlns:p14="http://schemas.microsoft.com/office/powerpoint/2010/main" val="2935401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AC308-62F3-3A76-C35F-3AA108657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6A106C-8554-21C1-7541-8E2C514A9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772B6A-F4FD-1D0A-670A-5E4B2C71B150}"/>
              </a:ext>
            </a:extLst>
          </p:cNvPr>
          <p:cNvSpPr>
            <a:spLocks noGrp="1"/>
          </p:cNvSpPr>
          <p:nvPr>
            <p:ph type="body" idx="1"/>
          </p:nvPr>
        </p:nvSpPr>
        <p:spPr/>
        <p:txBody>
          <a:bodyPr/>
          <a:lstStyle/>
          <a:p>
            <a:endParaRPr lang="de-DE" dirty="0"/>
          </a:p>
        </p:txBody>
      </p:sp>
      <p:sp>
        <p:nvSpPr>
          <p:cNvPr id="4" name="Slide Number Placeholder 3">
            <a:extLst>
              <a:ext uri="{FF2B5EF4-FFF2-40B4-BE49-F238E27FC236}">
                <a16:creationId xmlns:a16="http://schemas.microsoft.com/office/drawing/2014/main" id="{9FF4C733-FC2C-12F3-683A-77A4387D1FD3}"/>
              </a:ext>
            </a:extLst>
          </p:cNvPr>
          <p:cNvSpPr>
            <a:spLocks noGrp="1"/>
          </p:cNvSpPr>
          <p:nvPr>
            <p:ph type="sldNum" sz="quarter" idx="5"/>
          </p:nvPr>
        </p:nvSpPr>
        <p:spPr/>
        <p:txBody>
          <a:bodyPr/>
          <a:lstStyle/>
          <a:p>
            <a:fld id="{5FFCC75F-A574-41C4-8EE0-FDE17092BA23}" type="slidenum">
              <a:rPr lang="de-DE" smtClean="0"/>
              <a:t>19</a:t>
            </a:fld>
            <a:endParaRPr lang="de-DE"/>
          </a:p>
        </p:txBody>
      </p:sp>
    </p:spTree>
    <p:extLst>
      <p:ext uri="{BB962C8B-B14F-4D97-AF65-F5344CB8AC3E}">
        <p14:creationId xmlns:p14="http://schemas.microsoft.com/office/powerpoint/2010/main" val="3902598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85277-92BB-CB20-1051-616CED32D7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90A4D6-2AD3-68D0-94EC-132EBF6641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C24DA0-5DA0-A4C3-A159-D51CF278AEC9}"/>
              </a:ext>
            </a:extLst>
          </p:cNvPr>
          <p:cNvSpPr>
            <a:spLocks noGrp="1"/>
          </p:cNvSpPr>
          <p:nvPr>
            <p:ph type="body" idx="1"/>
          </p:nvPr>
        </p:nvSpPr>
        <p:spPr/>
        <p:txBody>
          <a:bodyPr/>
          <a:lstStyle/>
          <a:p>
            <a:endParaRPr lang="de-DE" dirty="0"/>
          </a:p>
        </p:txBody>
      </p:sp>
      <p:sp>
        <p:nvSpPr>
          <p:cNvPr id="4" name="Slide Number Placeholder 3">
            <a:extLst>
              <a:ext uri="{FF2B5EF4-FFF2-40B4-BE49-F238E27FC236}">
                <a16:creationId xmlns:a16="http://schemas.microsoft.com/office/drawing/2014/main" id="{3B82EE51-1AC6-7B74-4B18-BFE5562490A9}"/>
              </a:ext>
            </a:extLst>
          </p:cNvPr>
          <p:cNvSpPr>
            <a:spLocks noGrp="1"/>
          </p:cNvSpPr>
          <p:nvPr>
            <p:ph type="sldNum" sz="quarter" idx="5"/>
          </p:nvPr>
        </p:nvSpPr>
        <p:spPr/>
        <p:txBody>
          <a:bodyPr/>
          <a:lstStyle/>
          <a:p>
            <a:fld id="{5FFCC75F-A574-41C4-8EE0-FDE17092BA23}" type="slidenum">
              <a:rPr lang="de-DE" smtClean="0"/>
              <a:t>20</a:t>
            </a:fld>
            <a:endParaRPr lang="de-DE"/>
          </a:p>
        </p:txBody>
      </p:sp>
    </p:spTree>
    <p:extLst>
      <p:ext uri="{BB962C8B-B14F-4D97-AF65-F5344CB8AC3E}">
        <p14:creationId xmlns:p14="http://schemas.microsoft.com/office/powerpoint/2010/main" val="1430267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In OK </a:t>
            </a:r>
            <a:r>
              <a:rPr lang="de-DE" dirty="0" err="1"/>
              <a:t>hieros</a:t>
            </a:r>
            <a:r>
              <a:rPr lang="de-DE" dirty="0"/>
              <a:t>: the ball </a:t>
            </a:r>
            <a:r>
              <a:rPr lang="de-DE" dirty="0" err="1"/>
              <a:t>of</a:t>
            </a:r>
            <a:r>
              <a:rPr lang="de-DE" dirty="0"/>
              <a:t> </a:t>
            </a:r>
            <a:r>
              <a:rPr lang="de-DE" dirty="0" err="1"/>
              <a:t>yarn</a:t>
            </a:r>
            <a:r>
              <a:rPr lang="de-DE" dirty="0"/>
              <a:t> </a:t>
            </a:r>
            <a:r>
              <a:rPr lang="de-DE" dirty="0" err="1"/>
              <a:t>is</a:t>
            </a:r>
            <a:r>
              <a:rPr lang="de-DE" dirty="0"/>
              <a:t> </a:t>
            </a:r>
            <a:r>
              <a:rPr lang="de-DE" dirty="0" err="1"/>
              <a:t>depicted</a:t>
            </a:r>
            <a:r>
              <a:rPr lang="de-DE" dirty="0"/>
              <a:t> at different </a:t>
            </a:r>
            <a:r>
              <a:rPr lang="de-DE" dirty="0" err="1"/>
              <a:t>heights</a:t>
            </a:r>
            <a:r>
              <a:rPr lang="de-DE" dirty="0"/>
              <a:t>. For </a:t>
            </a:r>
            <a:r>
              <a:rPr lang="de-DE" dirty="0" err="1"/>
              <a:t>this</a:t>
            </a:r>
            <a:r>
              <a:rPr lang="de-DE" dirty="0"/>
              <a:t> </a:t>
            </a:r>
            <a:r>
              <a:rPr lang="de-DE" dirty="0" err="1"/>
              <a:t>case</a:t>
            </a:r>
            <a:r>
              <a:rPr lang="de-DE" dirty="0"/>
              <a:t> </a:t>
            </a:r>
            <a:r>
              <a:rPr lang="de-DE" dirty="0" err="1"/>
              <a:t>study</a:t>
            </a:r>
            <a:r>
              <a:rPr lang="de-DE" dirty="0"/>
              <a:t>, I </a:t>
            </a:r>
            <a:r>
              <a:rPr lang="de-DE" dirty="0" err="1"/>
              <a:t>divided</a:t>
            </a:r>
            <a:r>
              <a:rPr lang="de-DE" dirty="0"/>
              <a:t> </a:t>
            </a:r>
            <a:r>
              <a:rPr lang="de-DE" dirty="0" err="1"/>
              <a:t>it</a:t>
            </a:r>
            <a:r>
              <a:rPr lang="de-DE" dirty="0"/>
              <a:t> </a:t>
            </a:r>
            <a:r>
              <a:rPr lang="de-DE" dirty="0" err="1"/>
              <a:t>into</a:t>
            </a:r>
            <a:r>
              <a:rPr lang="de-DE" dirty="0"/>
              <a:t> </a:t>
            </a:r>
            <a:r>
              <a:rPr lang="de-DE" dirty="0" err="1"/>
              <a:t>two</a:t>
            </a:r>
            <a:r>
              <a:rPr lang="de-DE" dirty="0"/>
              <a:t> </a:t>
            </a:r>
            <a:r>
              <a:rPr lang="de-DE" dirty="0" err="1"/>
              <a:t>groups</a:t>
            </a:r>
            <a:r>
              <a:rPr lang="de-DE" dirty="0"/>
              <a:t>: A) </a:t>
            </a:r>
            <a:r>
              <a:rPr lang="de-DE" dirty="0" err="1"/>
              <a:t>yarn</a:t>
            </a:r>
            <a:r>
              <a:rPr lang="de-DE" dirty="0"/>
              <a:t> in the </a:t>
            </a:r>
            <a:r>
              <a:rPr lang="de-DE" dirty="0" err="1"/>
              <a:t>middle</a:t>
            </a:r>
            <a:r>
              <a:rPr lang="de-DE" dirty="0"/>
              <a:t>; B) </a:t>
            </a:r>
            <a:r>
              <a:rPr lang="de-DE" dirty="0" err="1"/>
              <a:t>yarn</a:t>
            </a:r>
            <a:r>
              <a:rPr lang="de-DE" dirty="0"/>
              <a:t> in the </a:t>
            </a:r>
            <a:r>
              <a:rPr lang="de-DE" dirty="0" err="1"/>
              <a:t>upper</a:t>
            </a:r>
            <a:r>
              <a:rPr lang="de-DE" dirty="0"/>
              <a:t> </a:t>
            </a:r>
            <a:r>
              <a:rPr lang="de-DE" dirty="0" err="1"/>
              <a:t>third</a:t>
            </a:r>
            <a:r>
              <a:rPr lang="de-DE" dirty="0"/>
              <a:t> </a:t>
            </a:r>
            <a:r>
              <a:rPr lang="de-DE" dirty="0" err="1"/>
              <a:t>of</a:t>
            </a:r>
            <a:r>
              <a:rPr lang="de-DE" dirty="0"/>
              <a:t> the stick; variant </a:t>
            </a:r>
            <a:r>
              <a:rPr lang="de-DE" dirty="0" err="1"/>
              <a:t>middle-cord</a:t>
            </a:r>
            <a:r>
              <a:rPr lang="de-DE" dirty="0"/>
              <a:t>; variant top-</a:t>
            </a:r>
            <a:r>
              <a:rPr lang="de-DE" dirty="0" err="1"/>
              <a:t>cord</a:t>
            </a:r>
            <a:r>
              <a:rPr lang="de-DE" dirty="0"/>
              <a:t>!</a:t>
            </a:r>
          </a:p>
        </p:txBody>
      </p:sp>
      <p:sp>
        <p:nvSpPr>
          <p:cNvPr id="4" name="Slide Number Placeholder 3"/>
          <p:cNvSpPr>
            <a:spLocks noGrp="1"/>
          </p:cNvSpPr>
          <p:nvPr>
            <p:ph type="sldNum" sz="quarter" idx="5"/>
          </p:nvPr>
        </p:nvSpPr>
        <p:spPr/>
        <p:txBody>
          <a:bodyPr/>
          <a:lstStyle/>
          <a:p>
            <a:fld id="{5FFCC75F-A574-41C4-8EE0-FDE17092BA23}" type="slidenum">
              <a:rPr lang="de-DE" smtClean="0"/>
              <a:t>25</a:t>
            </a:fld>
            <a:endParaRPr lang="de-DE"/>
          </a:p>
        </p:txBody>
      </p:sp>
    </p:spTree>
    <p:extLst>
      <p:ext uri="{BB962C8B-B14F-4D97-AF65-F5344CB8AC3E}">
        <p14:creationId xmlns:p14="http://schemas.microsoft.com/office/powerpoint/2010/main" val="3228524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In </a:t>
            </a:r>
            <a:r>
              <a:rPr lang="de-DE" dirty="0" err="1"/>
              <a:t>nearly</a:t>
            </a:r>
            <a:r>
              <a:rPr lang="de-DE" dirty="0"/>
              <a:t> all </a:t>
            </a:r>
            <a:r>
              <a:rPr lang="de-DE" dirty="0" err="1"/>
              <a:t>documents</a:t>
            </a:r>
            <a:r>
              <a:rPr lang="de-DE" dirty="0"/>
              <a:t>, </a:t>
            </a:r>
            <a:r>
              <a:rPr lang="de-DE" dirty="0" err="1"/>
              <a:t>only</a:t>
            </a:r>
            <a:r>
              <a:rPr lang="de-DE" dirty="0"/>
              <a:t> </a:t>
            </a:r>
            <a:r>
              <a:rPr lang="de-DE" dirty="0" err="1"/>
              <a:t>one</a:t>
            </a:r>
            <a:r>
              <a:rPr lang="de-DE" dirty="0"/>
              <a:t> </a:t>
            </a:r>
            <a:r>
              <a:rPr lang="de-DE" dirty="0" err="1"/>
              <a:t>sign</a:t>
            </a:r>
            <a:r>
              <a:rPr lang="de-DE" dirty="0"/>
              <a:t> variant </a:t>
            </a:r>
            <a:r>
              <a:rPr lang="de-DE" dirty="0" err="1"/>
              <a:t>appears</a:t>
            </a:r>
            <a:r>
              <a:rPr lang="de-DE" dirty="0"/>
              <a:t>! </a:t>
            </a:r>
            <a:r>
              <a:rPr lang="de-DE" dirty="0" err="1"/>
              <a:t>Exceptions</a:t>
            </a:r>
            <a:r>
              <a:rPr lang="de-DE" dirty="0"/>
              <a:t>!</a:t>
            </a:r>
          </a:p>
        </p:txBody>
      </p:sp>
      <p:sp>
        <p:nvSpPr>
          <p:cNvPr id="4" name="Slide Number Placeholder 3"/>
          <p:cNvSpPr>
            <a:spLocks noGrp="1"/>
          </p:cNvSpPr>
          <p:nvPr>
            <p:ph type="sldNum" sz="quarter" idx="5"/>
          </p:nvPr>
        </p:nvSpPr>
        <p:spPr/>
        <p:txBody>
          <a:bodyPr/>
          <a:lstStyle/>
          <a:p>
            <a:fld id="{5FFCC75F-A574-41C4-8EE0-FDE17092BA23}" type="slidenum">
              <a:rPr lang="de-DE" smtClean="0"/>
              <a:t>27</a:t>
            </a:fld>
            <a:endParaRPr lang="de-DE"/>
          </a:p>
        </p:txBody>
      </p:sp>
    </p:spTree>
    <p:extLst>
      <p:ext uri="{BB962C8B-B14F-4D97-AF65-F5344CB8AC3E}">
        <p14:creationId xmlns:p14="http://schemas.microsoft.com/office/powerpoint/2010/main" val="2819566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5FFCC75F-A574-41C4-8EE0-FDE17092BA23}" type="slidenum">
              <a:rPr lang="de-DE" smtClean="0"/>
              <a:t>32</a:t>
            </a:fld>
            <a:endParaRPr lang="de-DE"/>
          </a:p>
        </p:txBody>
      </p:sp>
    </p:spTree>
    <p:extLst>
      <p:ext uri="{BB962C8B-B14F-4D97-AF65-F5344CB8AC3E}">
        <p14:creationId xmlns:p14="http://schemas.microsoft.com/office/powerpoint/2010/main" val="1340320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Note </a:t>
            </a:r>
            <a:r>
              <a:rPr lang="de-DE" dirty="0" err="1"/>
              <a:t>that</a:t>
            </a:r>
            <a:r>
              <a:rPr lang="de-DE" dirty="0"/>
              <a:t> I was not </a:t>
            </a:r>
            <a:r>
              <a:rPr lang="de-DE" dirty="0" err="1"/>
              <a:t>able</a:t>
            </a:r>
            <a:r>
              <a:rPr lang="de-DE" dirty="0"/>
              <a:t> </a:t>
            </a:r>
            <a:r>
              <a:rPr lang="de-DE" dirty="0" err="1"/>
              <a:t>to</a:t>
            </a:r>
            <a:r>
              <a:rPr lang="de-DE" dirty="0"/>
              <a:t> find an </a:t>
            </a:r>
            <a:r>
              <a:rPr lang="de-DE" dirty="0" err="1"/>
              <a:t>example</a:t>
            </a:r>
            <a:r>
              <a:rPr lang="de-DE" dirty="0"/>
              <a:t> </a:t>
            </a:r>
            <a:r>
              <a:rPr lang="de-DE" dirty="0" err="1"/>
              <a:t>of</a:t>
            </a:r>
            <a:r>
              <a:rPr lang="de-DE" dirty="0"/>
              <a:t> </a:t>
            </a:r>
            <a:r>
              <a:rPr lang="de-DE" dirty="0" err="1"/>
              <a:t>this</a:t>
            </a:r>
            <a:r>
              <a:rPr lang="de-DE" dirty="0"/>
              <a:t> </a:t>
            </a:r>
            <a:r>
              <a:rPr lang="de-DE" dirty="0" err="1"/>
              <a:t>sign</a:t>
            </a:r>
            <a:r>
              <a:rPr lang="de-DE" dirty="0"/>
              <a:t> from the </a:t>
            </a:r>
            <a:r>
              <a:rPr lang="de-DE" dirty="0" err="1"/>
              <a:t>Heracleopolitan</a:t>
            </a:r>
            <a:r>
              <a:rPr lang="de-DE" dirty="0"/>
              <a:t> </a:t>
            </a:r>
            <a:r>
              <a:rPr lang="de-DE" dirty="0" err="1"/>
              <a:t>territory</a:t>
            </a:r>
            <a:r>
              <a:rPr lang="de-DE" dirty="0"/>
              <a:t>!</a:t>
            </a:r>
          </a:p>
        </p:txBody>
      </p:sp>
      <p:sp>
        <p:nvSpPr>
          <p:cNvPr id="4" name="Slide Number Placeholder 3"/>
          <p:cNvSpPr>
            <a:spLocks noGrp="1"/>
          </p:cNvSpPr>
          <p:nvPr>
            <p:ph type="sldNum" sz="quarter" idx="5"/>
          </p:nvPr>
        </p:nvSpPr>
        <p:spPr/>
        <p:txBody>
          <a:bodyPr/>
          <a:lstStyle/>
          <a:p>
            <a:fld id="{5FFCC75F-A574-41C4-8EE0-FDE17092BA23}" type="slidenum">
              <a:rPr lang="de-DE" smtClean="0"/>
              <a:t>34</a:t>
            </a:fld>
            <a:endParaRPr lang="de-DE"/>
          </a:p>
        </p:txBody>
      </p:sp>
    </p:spTree>
    <p:extLst>
      <p:ext uri="{BB962C8B-B14F-4D97-AF65-F5344CB8AC3E}">
        <p14:creationId xmlns:p14="http://schemas.microsoft.com/office/powerpoint/2010/main" val="2333098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In </a:t>
            </a:r>
            <a:r>
              <a:rPr lang="de-DE" dirty="0" err="1"/>
              <a:t>sum</a:t>
            </a:r>
            <a:r>
              <a:rPr lang="de-DE" dirty="0"/>
              <a:t>: the </a:t>
            </a:r>
            <a:r>
              <a:rPr lang="de-DE" dirty="0" err="1"/>
              <a:t>circles</a:t>
            </a:r>
            <a:r>
              <a:rPr lang="de-DE" dirty="0"/>
              <a:t> </a:t>
            </a:r>
            <a:r>
              <a:rPr lang="de-DE" dirty="0" err="1"/>
              <a:t>moves</a:t>
            </a:r>
            <a:r>
              <a:rPr lang="de-DE" dirty="0"/>
              <a:t> </a:t>
            </a:r>
            <a:r>
              <a:rPr lang="de-DE" dirty="0" err="1"/>
              <a:t>up</a:t>
            </a:r>
            <a:r>
              <a:rPr lang="de-DE" dirty="0"/>
              <a:t>; </a:t>
            </a:r>
            <a:r>
              <a:rPr lang="de-DE" dirty="0" err="1"/>
              <a:t>reason</a:t>
            </a:r>
            <a:r>
              <a:rPr lang="de-DE" dirty="0"/>
              <a:t>: </a:t>
            </a:r>
            <a:r>
              <a:rPr lang="de-DE" dirty="0" err="1"/>
              <a:t>accelerates</a:t>
            </a:r>
            <a:r>
              <a:rPr lang="de-DE" dirty="0"/>
              <a:t> the </a:t>
            </a:r>
            <a:r>
              <a:rPr lang="de-DE" dirty="0" err="1"/>
              <a:t>ductus</a:t>
            </a:r>
            <a:endParaRPr lang="de-DE" dirty="0"/>
          </a:p>
        </p:txBody>
      </p:sp>
      <p:sp>
        <p:nvSpPr>
          <p:cNvPr id="4" name="Slide Number Placeholder 3"/>
          <p:cNvSpPr>
            <a:spLocks noGrp="1"/>
          </p:cNvSpPr>
          <p:nvPr>
            <p:ph type="sldNum" sz="quarter" idx="5"/>
          </p:nvPr>
        </p:nvSpPr>
        <p:spPr/>
        <p:txBody>
          <a:bodyPr/>
          <a:lstStyle/>
          <a:p>
            <a:fld id="{5FFCC75F-A574-41C4-8EE0-FDE17092BA23}" type="slidenum">
              <a:rPr lang="de-DE" smtClean="0"/>
              <a:t>36</a:t>
            </a:fld>
            <a:endParaRPr lang="de-DE"/>
          </a:p>
        </p:txBody>
      </p:sp>
    </p:spTree>
    <p:extLst>
      <p:ext uri="{BB962C8B-B14F-4D97-AF65-F5344CB8AC3E}">
        <p14:creationId xmlns:p14="http://schemas.microsoft.com/office/powerpoint/2010/main" val="1040374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37</a:t>
            </a:fld>
            <a:endParaRPr lang="en-GB"/>
          </a:p>
        </p:txBody>
      </p:sp>
    </p:spTree>
    <p:extLst>
      <p:ext uri="{BB962C8B-B14F-4D97-AF65-F5344CB8AC3E}">
        <p14:creationId xmlns:p14="http://schemas.microsoft.com/office/powerpoint/2010/main" val="577048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Note: </a:t>
            </a:r>
            <a:r>
              <a:rPr lang="de-DE" dirty="0" err="1"/>
              <a:t>names</a:t>
            </a:r>
            <a:r>
              <a:rPr lang="de-DE" dirty="0"/>
              <a:t>!</a:t>
            </a:r>
          </a:p>
        </p:txBody>
      </p:sp>
      <p:sp>
        <p:nvSpPr>
          <p:cNvPr id="4" name="Slide Number Placeholder 3"/>
          <p:cNvSpPr>
            <a:spLocks noGrp="1"/>
          </p:cNvSpPr>
          <p:nvPr>
            <p:ph type="sldNum" sz="quarter" idx="5"/>
          </p:nvPr>
        </p:nvSpPr>
        <p:spPr/>
        <p:txBody>
          <a:bodyPr/>
          <a:lstStyle/>
          <a:p>
            <a:fld id="{5FFCC75F-A574-41C4-8EE0-FDE17092BA23}" type="slidenum">
              <a:rPr lang="de-DE" smtClean="0"/>
              <a:t>39</a:t>
            </a:fld>
            <a:endParaRPr lang="de-DE"/>
          </a:p>
        </p:txBody>
      </p:sp>
    </p:spTree>
    <p:extLst>
      <p:ext uri="{BB962C8B-B14F-4D97-AF65-F5344CB8AC3E}">
        <p14:creationId xmlns:p14="http://schemas.microsoft.com/office/powerpoint/2010/main" val="5874774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44</a:t>
            </a:fld>
            <a:endParaRPr lang="en-GB"/>
          </a:p>
        </p:txBody>
      </p:sp>
    </p:spTree>
    <p:extLst>
      <p:ext uri="{BB962C8B-B14F-4D97-AF65-F5344CB8AC3E}">
        <p14:creationId xmlns:p14="http://schemas.microsoft.com/office/powerpoint/2010/main" val="3512784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5FFCC75F-A574-41C4-8EE0-FDE17092BA23}" type="slidenum">
              <a:rPr lang="de-DE" smtClean="0"/>
              <a:t>45</a:t>
            </a:fld>
            <a:endParaRPr lang="de-DE"/>
          </a:p>
        </p:txBody>
      </p:sp>
    </p:spTree>
    <p:extLst>
      <p:ext uri="{BB962C8B-B14F-4D97-AF65-F5344CB8AC3E}">
        <p14:creationId xmlns:p14="http://schemas.microsoft.com/office/powerpoint/2010/main" val="7619059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47</a:t>
            </a:fld>
            <a:endParaRPr lang="en-GB"/>
          </a:p>
        </p:txBody>
      </p:sp>
    </p:spTree>
    <p:extLst>
      <p:ext uri="{BB962C8B-B14F-4D97-AF65-F5344CB8AC3E}">
        <p14:creationId xmlns:p14="http://schemas.microsoft.com/office/powerpoint/2010/main" val="3848547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57</a:t>
            </a:fld>
            <a:endParaRPr lang="en-GB"/>
          </a:p>
        </p:txBody>
      </p:sp>
    </p:spTree>
    <p:extLst>
      <p:ext uri="{BB962C8B-B14F-4D97-AF65-F5344CB8AC3E}">
        <p14:creationId xmlns:p14="http://schemas.microsoft.com/office/powerpoint/2010/main" val="2703203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58</a:t>
            </a:fld>
            <a:endParaRPr lang="en-GB"/>
          </a:p>
        </p:txBody>
      </p:sp>
    </p:spTree>
    <p:extLst>
      <p:ext uri="{BB962C8B-B14F-4D97-AF65-F5344CB8AC3E}">
        <p14:creationId xmlns:p14="http://schemas.microsoft.com/office/powerpoint/2010/main" val="21419606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67</a:t>
            </a:fld>
            <a:endParaRPr lang="en-GB"/>
          </a:p>
        </p:txBody>
      </p:sp>
    </p:spTree>
    <p:extLst>
      <p:ext uri="{BB962C8B-B14F-4D97-AF65-F5344CB8AC3E}">
        <p14:creationId xmlns:p14="http://schemas.microsoft.com/office/powerpoint/2010/main" val="2830945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68</a:t>
            </a:fld>
            <a:endParaRPr lang="en-GB"/>
          </a:p>
        </p:txBody>
      </p:sp>
    </p:spTree>
    <p:extLst>
      <p:ext uri="{BB962C8B-B14F-4D97-AF65-F5344CB8AC3E}">
        <p14:creationId xmlns:p14="http://schemas.microsoft.com/office/powerpoint/2010/main" val="14543821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72</a:t>
            </a:fld>
            <a:endParaRPr lang="en-GB"/>
          </a:p>
        </p:txBody>
      </p:sp>
    </p:spTree>
    <p:extLst>
      <p:ext uri="{BB962C8B-B14F-4D97-AF65-F5344CB8AC3E}">
        <p14:creationId xmlns:p14="http://schemas.microsoft.com/office/powerpoint/2010/main" val="17132387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503AB-FA4B-484F-8B5B-3D11EE58395E}" type="slidenum">
              <a:rPr lang="en-GB" smtClean="0"/>
              <a:t>77</a:t>
            </a:fld>
            <a:endParaRPr lang="en-GB"/>
          </a:p>
        </p:txBody>
      </p:sp>
    </p:spTree>
    <p:extLst>
      <p:ext uri="{BB962C8B-B14F-4D97-AF65-F5344CB8AC3E}">
        <p14:creationId xmlns:p14="http://schemas.microsoft.com/office/powerpoint/2010/main" val="39527637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5E20F-A3A1-CDD6-8978-98F2AE9D96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208218-359B-B6B3-D272-029BCF2008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F4494D-450B-ECE4-5FB0-B8FC101AE9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B1102E-DE49-C91C-78DB-EF0D5EC2DD5D}"/>
              </a:ext>
            </a:extLst>
          </p:cNvPr>
          <p:cNvSpPr>
            <a:spLocks noGrp="1"/>
          </p:cNvSpPr>
          <p:nvPr>
            <p:ph type="sldNum" sz="quarter" idx="5"/>
          </p:nvPr>
        </p:nvSpPr>
        <p:spPr/>
        <p:txBody>
          <a:bodyPr/>
          <a:lstStyle/>
          <a:p>
            <a:fld id="{516503AB-FA4B-484F-8B5B-3D11EE58395E}" type="slidenum">
              <a:rPr lang="en-GB" smtClean="0"/>
              <a:t>78</a:t>
            </a:fld>
            <a:endParaRPr lang="en-GB"/>
          </a:p>
        </p:txBody>
      </p:sp>
    </p:spTree>
    <p:extLst>
      <p:ext uri="{BB962C8B-B14F-4D97-AF65-F5344CB8AC3E}">
        <p14:creationId xmlns:p14="http://schemas.microsoft.com/office/powerpoint/2010/main" val="187183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1470E-A7C8-5FE2-D489-BEB3251FA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5EDAAD-D06F-8B8A-9013-7E7322D44F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1A28D0-1CF5-85FF-4D7B-D6E509D372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85F7F6-798C-9229-852C-961D11F980A5}"/>
              </a:ext>
            </a:extLst>
          </p:cNvPr>
          <p:cNvSpPr>
            <a:spLocks noGrp="1"/>
          </p:cNvSpPr>
          <p:nvPr>
            <p:ph type="sldNum" sz="quarter" idx="5"/>
          </p:nvPr>
        </p:nvSpPr>
        <p:spPr/>
        <p:txBody>
          <a:bodyPr/>
          <a:lstStyle/>
          <a:p>
            <a:fld id="{516503AB-FA4B-484F-8B5B-3D11EE58395E}" type="slidenum">
              <a:rPr lang="en-GB" smtClean="0"/>
              <a:t>83</a:t>
            </a:fld>
            <a:endParaRPr lang="en-GB"/>
          </a:p>
        </p:txBody>
      </p:sp>
    </p:spTree>
    <p:extLst>
      <p:ext uri="{BB962C8B-B14F-4D97-AF65-F5344CB8AC3E}">
        <p14:creationId xmlns:p14="http://schemas.microsoft.com/office/powerpoint/2010/main" val="19311456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CB482-ED8E-E963-AC41-6E1914EA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87DFF8-DACE-4ECD-4CDB-21728609B3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CA8147-68E3-C473-5A0C-D93710182C2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8D931F-E6B0-82A5-2696-D686CCAF3E3E}"/>
              </a:ext>
            </a:extLst>
          </p:cNvPr>
          <p:cNvSpPr>
            <a:spLocks noGrp="1"/>
          </p:cNvSpPr>
          <p:nvPr>
            <p:ph type="sldNum" sz="quarter" idx="5"/>
          </p:nvPr>
        </p:nvSpPr>
        <p:spPr/>
        <p:txBody>
          <a:bodyPr/>
          <a:lstStyle/>
          <a:p>
            <a:fld id="{516503AB-FA4B-484F-8B5B-3D11EE58395E}" type="slidenum">
              <a:rPr lang="en-GB" smtClean="0"/>
              <a:t>84</a:t>
            </a:fld>
            <a:endParaRPr lang="en-GB"/>
          </a:p>
        </p:txBody>
      </p:sp>
    </p:spTree>
    <p:extLst>
      <p:ext uri="{BB962C8B-B14F-4D97-AF65-F5344CB8AC3E}">
        <p14:creationId xmlns:p14="http://schemas.microsoft.com/office/powerpoint/2010/main" val="3467089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CE45-4757-F7D9-ABF1-8DB4C766E9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EC1115-DF1C-E250-D18A-5594DBB801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1DC30D-E3C0-18C6-C1C2-B7803E74C484}"/>
              </a:ext>
            </a:extLst>
          </p:cNvPr>
          <p:cNvSpPr>
            <a:spLocks noGrp="1"/>
          </p:cNvSpPr>
          <p:nvPr>
            <p:ph type="dt" sz="half" idx="10"/>
          </p:nvPr>
        </p:nvSpPr>
        <p:spPr/>
        <p:txBody>
          <a:bodyPr/>
          <a:lstStyle/>
          <a:p>
            <a:fld id="{CD6D573B-7D10-4144-917B-93AD01369A27}" type="datetime1">
              <a:rPr lang="en-GB" smtClean="0"/>
              <a:t>02/11/2025</a:t>
            </a:fld>
            <a:endParaRPr lang="en-GB"/>
          </a:p>
        </p:txBody>
      </p:sp>
      <p:sp>
        <p:nvSpPr>
          <p:cNvPr id="5" name="Footer Placeholder 4">
            <a:extLst>
              <a:ext uri="{FF2B5EF4-FFF2-40B4-BE49-F238E27FC236}">
                <a16:creationId xmlns:a16="http://schemas.microsoft.com/office/drawing/2014/main" id="{6F56DBEB-CBC1-3D56-7B86-93712F5836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BDD69-1184-D1B2-A7AF-3DA2E260D103}"/>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210037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1FF49-E7D4-6EB3-BFCF-62D5ECA13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D37395-9A6E-DCEC-41B8-07E23801A6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0ADE7-07B8-527E-7B49-E77472A02BF5}"/>
              </a:ext>
            </a:extLst>
          </p:cNvPr>
          <p:cNvSpPr>
            <a:spLocks noGrp="1"/>
          </p:cNvSpPr>
          <p:nvPr>
            <p:ph type="dt" sz="half" idx="10"/>
          </p:nvPr>
        </p:nvSpPr>
        <p:spPr/>
        <p:txBody>
          <a:bodyPr/>
          <a:lstStyle/>
          <a:p>
            <a:fld id="{E6994C99-D367-4EDA-B27A-59B750D19B94}" type="datetime1">
              <a:rPr lang="en-GB" smtClean="0"/>
              <a:t>02/11/2025</a:t>
            </a:fld>
            <a:endParaRPr lang="en-GB"/>
          </a:p>
        </p:txBody>
      </p:sp>
      <p:sp>
        <p:nvSpPr>
          <p:cNvPr id="5" name="Footer Placeholder 4">
            <a:extLst>
              <a:ext uri="{FF2B5EF4-FFF2-40B4-BE49-F238E27FC236}">
                <a16:creationId xmlns:a16="http://schemas.microsoft.com/office/drawing/2014/main" id="{F3AA5AAD-BD7F-D6D5-3842-051E1D2EE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82F777-D718-B0EF-2F4F-645FDD8BADF6}"/>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2300243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31DA-8497-58A8-D5CD-3A9BE88C7A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B71B30-CBBA-FBE4-22F6-6CB18EA38E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BF9A38-9E8C-7EC0-B819-C4E09D682CA4}"/>
              </a:ext>
            </a:extLst>
          </p:cNvPr>
          <p:cNvSpPr>
            <a:spLocks noGrp="1"/>
          </p:cNvSpPr>
          <p:nvPr>
            <p:ph type="dt" sz="half" idx="10"/>
          </p:nvPr>
        </p:nvSpPr>
        <p:spPr/>
        <p:txBody>
          <a:bodyPr/>
          <a:lstStyle/>
          <a:p>
            <a:fld id="{7C917B4F-F3B7-48BE-8C2C-B22B847625DB}" type="datetime1">
              <a:rPr lang="en-GB" smtClean="0"/>
              <a:t>02/11/2025</a:t>
            </a:fld>
            <a:endParaRPr lang="en-GB"/>
          </a:p>
        </p:txBody>
      </p:sp>
      <p:sp>
        <p:nvSpPr>
          <p:cNvPr id="5" name="Footer Placeholder 4">
            <a:extLst>
              <a:ext uri="{FF2B5EF4-FFF2-40B4-BE49-F238E27FC236}">
                <a16:creationId xmlns:a16="http://schemas.microsoft.com/office/drawing/2014/main" id="{33065EB0-CE32-BB95-BBB1-B8D1A258B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7E0F8-A21D-3F60-6230-76A687595E7C}"/>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194496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60EA7-6EC4-2F7E-10A3-7376654938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9F939-F4B0-5B66-38E0-E931F8A3A9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3D49D6-9273-26EC-CD5D-DA14096785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49028C-0EF9-1DF8-3340-68E72964656C}"/>
              </a:ext>
            </a:extLst>
          </p:cNvPr>
          <p:cNvSpPr>
            <a:spLocks noGrp="1"/>
          </p:cNvSpPr>
          <p:nvPr>
            <p:ph type="dt" sz="half" idx="10"/>
          </p:nvPr>
        </p:nvSpPr>
        <p:spPr/>
        <p:txBody>
          <a:bodyPr/>
          <a:lstStyle/>
          <a:p>
            <a:fld id="{40229BFA-238B-4C79-A5C9-70C523150836}" type="datetime1">
              <a:rPr lang="en-GB" smtClean="0"/>
              <a:t>02/11/2025</a:t>
            </a:fld>
            <a:endParaRPr lang="en-GB"/>
          </a:p>
        </p:txBody>
      </p:sp>
      <p:sp>
        <p:nvSpPr>
          <p:cNvPr id="6" name="Footer Placeholder 5">
            <a:extLst>
              <a:ext uri="{FF2B5EF4-FFF2-40B4-BE49-F238E27FC236}">
                <a16:creationId xmlns:a16="http://schemas.microsoft.com/office/drawing/2014/main" id="{D51501E5-A043-EE97-DA4E-9CCDFE4F2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BF2F7-44FC-1136-B348-8733118FFD82}"/>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3563443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B9DFF-96E0-DC9C-4F46-A5DFAE73D4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7B4DF8-0178-468B-B07D-917EA3CBD8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52DE43-44BF-26B7-E3FC-99C1DEB611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5751EF-FCC8-D1BA-C5EF-7F08B91EB5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F66A79-7055-DF03-C139-3600D9573E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42B4EE-F81F-24EC-1216-99AD4E2E764A}"/>
              </a:ext>
            </a:extLst>
          </p:cNvPr>
          <p:cNvSpPr>
            <a:spLocks noGrp="1"/>
          </p:cNvSpPr>
          <p:nvPr>
            <p:ph type="dt" sz="half" idx="10"/>
          </p:nvPr>
        </p:nvSpPr>
        <p:spPr/>
        <p:txBody>
          <a:bodyPr/>
          <a:lstStyle/>
          <a:p>
            <a:fld id="{A642321B-6D25-4495-A37E-619CB426591E}" type="datetime1">
              <a:rPr lang="en-GB" smtClean="0"/>
              <a:t>02/11/2025</a:t>
            </a:fld>
            <a:endParaRPr lang="en-GB"/>
          </a:p>
        </p:txBody>
      </p:sp>
      <p:sp>
        <p:nvSpPr>
          <p:cNvPr id="8" name="Footer Placeholder 7">
            <a:extLst>
              <a:ext uri="{FF2B5EF4-FFF2-40B4-BE49-F238E27FC236}">
                <a16:creationId xmlns:a16="http://schemas.microsoft.com/office/drawing/2014/main" id="{C0EA64DC-9002-8D45-F7FE-4EB4D88FB7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064954-BC6C-5D1F-CE01-B953D790A3C5}"/>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1351871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4B3C2-64B7-1AAE-64DB-D13588D21C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8D22D-99DD-BE4A-3F89-C577B3373C7B}"/>
              </a:ext>
            </a:extLst>
          </p:cNvPr>
          <p:cNvSpPr>
            <a:spLocks noGrp="1"/>
          </p:cNvSpPr>
          <p:nvPr>
            <p:ph type="dt" sz="half" idx="10"/>
          </p:nvPr>
        </p:nvSpPr>
        <p:spPr/>
        <p:txBody>
          <a:bodyPr/>
          <a:lstStyle/>
          <a:p>
            <a:fld id="{A4302161-E822-4E4A-B5FB-91D31501978E}" type="datetime1">
              <a:rPr lang="en-GB" smtClean="0"/>
              <a:t>02/11/2025</a:t>
            </a:fld>
            <a:endParaRPr lang="en-GB"/>
          </a:p>
        </p:txBody>
      </p:sp>
      <p:sp>
        <p:nvSpPr>
          <p:cNvPr id="4" name="Footer Placeholder 3">
            <a:extLst>
              <a:ext uri="{FF2B5EF4-FFF2-40B4-BE49-F238E27FC236}">
                <a16:creationId xmlns:a16="http://schemas.microsoft.com/office/drawing/2014/main" id="{F04D9B31-5013-F83A-90E4-BD57249A70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842128-81EF-9BD9-BD3D-ED83BAB36351}"/>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152448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08C1A6-87DA-83AA-D886-6715F8D670FB}"/>
              </a:ext>
            </a:extLst>
          </p:cNvPr>
          <p:cNvSpPr>
            <a:spLocks noGrp="1"/>
          </p:cNvSpPr>
          <p:nvPr>
            <p:ph type="dt" sz="half" idx="10"/>
          </p:nvPr>
        </p:nvSpPr>
        <p:spPr/>
        <p:txBody>
          <a:bodyPr/>
          <a:lstStyle/>
          <a:p>
            <a:fld id="{5FD1D264-B004-4DEC-A2FF-790B6448E7B8}" type="datetime1">
              <a:rPr lang="en-GB" smtClean="0"/>
              <a:t>02/11/2025</a:t>
            </a:fld>
            <a:endParaRPr lang="en-GB"/>
          </a:p>
        </p:txBody>
      </p:sp>
      <p:sp>
        <p:nvSpPr>
          <p:cNvPr id="3" name="Footer Placeholder 2">
            <a:extLst>
              <a:ext uri="{FF2B5EF4-FFF2-40B4-BE49-F238E27FC236}">
                <a16:creationId xmlns:a16="http://schemas.microsoft.com/office/drawing/2014/main" id="{90E88010-0FDE-B41F-A661-429E1E05F2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F26DC0-DA5D-CAD2-8529-6F0519F15A3B}"/>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1887441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2529-D43B-4B04-8C88-037AB40002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A115E4-0EA8-9102-409E-B029C8E6D1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0E2AE7-1E05-E8A2-A98A-14BE1DC991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9C35C8-B759-D35D-A66F-8402ABBC60F3}"/>
              </a:ext>
            </a:extLst>
          </p:cNvPr>
          <p:cNvSpPr>
            <a:spLocks noGrp="1"/>
          </p:cNvSpPr>
          <p:nvPr>
            <p:ph type="dt" sz="half" idx="10"/>
          </p:nvPr>
        </p:nvSpPr>
        <p:spPr/>
        <p:txBody>
          <a:bodyPr/>
          <a:lstStyle/>
          <a:p>
            <a:fld id="{1A4F54CC-E3EB-42B5-A3F1-56B67D03CF07}" type="datetime1">
              <a:rPr lang="en-GB" smtClean="0"/>
              <a:t>02/11/2025</a:t>
            </a:fld>
            <a:endParaRPr lang="en-GB"/>
          </a:p>
        </p:txBody>
      </p:sp>
      <p:sp>
        <p:nvSpPr>
          <p:cNvPr id="6" name="Footer Placeholder 5">
            <a:extLst>
              <a:ext uri="{FF2B5EF4-FFF2-40B4-BE49-F238E27FC236}">
                <a16:creationId xmlns:a16="http://schemas.microsoft.com/office/drawing/2014/main" id="{1C5E1F4F-E467-EF39-2071-1256E5F5E9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5A2FAE-4819-8E64-FE67-001ED0F4C3E6}"/>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604478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D7962-05C1-53D0-73D3-E95EE5ADE6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3D23EC-D14C-0DF4-0E23-72DD590BE4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41D1D8-47CE-DD00-275E-045D603D9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32B21F-455D-CBDA-80DD-8D71537D0FB9}"/>
              </a:ext>
            </a:extLst>
          </p:cNvPr>
          <p:cNvSpPr>
            <a:spLocks noGrp="1"/>
          </p:cNvSpPr>
          <p:nvPr>
            <p:ph type="dt" sz="half" idx="10"/>
          </p:nvPr>
        </p:nvSpPr>
        <p:spPr/>
        <p:txBody>
          <a:bodyPr/>
          <a:lstStyle/>
          <a:p>
            <a:fld id="{5E098030-2D39-4BDA-A223-8A2B95F0F024}" type="datetime1">
              <a:rPr lang="en-GB" smtClean="0"/>
              <a:t>02/11/2025</a:t>
            </a:fld>
            <a:endParaRPr lang="en-GB"/>
          </a:p>
        </p:txBody>
      </p:sp>
      <p:sp>
        <p:nvSpPr>
          <p:cNvPr id="6" name="Footer Placeholder 5">
            <a:extLst>
              <a:ext uri="{FF2B5EF4-FFF2-40B4-BE49-F238E27FC236}">
                <a16:creationId xmlns:a16="http://schemas.microsoft.com/office/drawing/2014/main" id="{5792CC67-5170-95D5-DECA-9E203585C8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CE0CE-612F-4E0C-5043-2C5797B5E44B}"/>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460281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CDC30-DF50-E7D5-E40C-249EA549B8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D735B0-EAEB-7C51-8AA1-AC2809D5F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80BEEB-2C69-57EE-5D35-FCFD6AA8B78E}"/>
              </a:ext>
            </a:extLst>
          </p:cNvPr>
          <p:cNvSpPr>
            <a:spLocks noGrp="1"/>
          </p:cNvSpPr>
          <p:nvPr>
            <p:ph type="dt" sz="half" idx="10"/>
          </p:nvPr>
        </p:nvSpPr>
        <p:spPr/>
        <p:txBody>
          <a:bodyPr/>
          <a:lstStyle/>
          <a:p>
            <a:fld id="{18BCC3A6-CBB9-4B70-8821-B595343DA456}" type="datetime1">
              <a:rPr lang="en-GB" smtClean="0"/>
              <a:t>02/11/2025</a:t>
            </a:fld>
            <a:endParaRPr lang="en-GB"/>
          </a:p>
        </p:txBody>
      </p:sp>
      <p:sp>
        <p:nvSpPr>
          <p:cNvPr id="5" name="Footer Placeholder 4">
            <a:extLst>
              <a:ext uri="{FF2B5EF4-FFF2-40B4-BE49-F238E27FC236}">
                <a16:creationId xmlns:a16="http://schemas.microsoft.com/office/drawing/2014/main" id="{E4447A8B-E562-AE50-5E8A-9ACE51A102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E3B4B-38FC-D568-FE97-DC9FEE538459}"/>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1640681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A20079-CCF2-3A42-D48A-9931B96184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BB359-2705-9200-7F95-6A8E8893F6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926461-530A-6A55-4ED6-B71C653E7122}"/>
              </a:ext>
            </a:extLst>
          </p:cNvPr>
          <p:cNvSpPr>
            <a:spLocks noGrp="1"/>
          </p:cNvSpPr>
          <p:nvPr>
            <p:ph type="dt" sz="half" idx="10"/>
          </p:nvPr>
        </p:nvSpPr>
        <p:spPr/>
        <p:txBody>
          <a:bodyPr/>
          <a:lstStyle/>
          <a:p>
            <a:fld id="{050FFDF7-51C0-4640-8B30-0E078028C7AE}" type="datetime1">
              <a:rPr lang="en-GB" smtClean="0"/>
              <a:t>02/11/2025</a:t>
            </a:fld>
            <a:endParaRPr lang="en-GB"/>
          </a:p>
        </p:txBody>
      </p:sp>
      <p:sp>
        <p:nvSpPr>
          <p:cNvPr id="5" name="Footer Placeholder 4">
            <a:extLst>
              <a:ext uri="{FF2B5EF4-FFF2-40B4-BE49-F238E27FC236}">
                <a16:creationId xmlns:a16="http://schemas.microsoft.com/office/drawing/2014/main" id="{45B6BE28-4E04-1711-4D70-37194D69E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86342-75E6-DA46-36A0-5359B59D770F}"/>
              </a:ext>
            </a:extLst>
          </p:cNvPr>
          <p:cNvSpPr>
            <a:spLocks noGrp="1"/>
          </p:cNvSpPr>
          <p:nvPr>
            <p:ph type="sldNum" sz="quarter" idx="12"/>
          </p:nvPr>
        </p:nvSpPr>
        <p:spPr/>
        <p:txBody>
          <a:bodyPr/>
          <a:lstStyle/>
          <a:p>
            <a:fld id="{DE75013C-7246-4EDF-801C-45A2FCCDE15D}" type="slidenum">
              <a:rPr lang="en-GB" smtClean="0"/>
              <a:t>‹#›</a:t>
            </a:fld>
            <a:endParaRPr lang="en-GB"/>
          </a:p>
        </p:txBody>
      </p:sp>
    </p:spTree>
    <p:extLst>
      <p:ext uri="{BB962C8B-B14F-4D97-AF65-F5344CB8AC3E}">
        <p14:creationId xmlns:p14="http://schemas.microsoft.com/office/powerpoint/2010/main" val="2142770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495C4E-28F1-22BC-AA77-F3A8CFDC3C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E07A4B-FA31-5067-C3A7-33AA697317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69187-9C0C-4647-625F-1966825704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A20AD0-0B73-4E54-BFE0-00B02ADF0BBD}" type="datetime1">
              <a:rPr lang="en-GB" smtClean="0"/>
              <a:t>02/11/2025</a:t>
            </a:fld>
            <a:endParaRPr lang="en-GB"/>
          </a:p>
        </p:txBody>
      </p:sp>
      <p:sp>
        <p:nvSpPr>
          <p:cNvPr id="5" name="Footer Placeholder 4">
            <a:extLst>
              <a:ext uri="{FF2B5EF4-FFF2-40B4-BE49-F238E27FC236}">
                <a16:creationId xmlns:a16="http://schemas.microsoft.com/office/drawing/2014/main" id="{E499D205-3913-171C-6639-D9A134F959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C159FB-BA22-8250-43D0-99F6F8FD8B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75013C-7246-4EDF-801C-45A2FCCDE15D}" type="slidenum">
              <a:rPr lang="en-GB" smtClean="0"/>
              <a:t>‹#›</a:t>
            </a:fld>
            <a:endParaRPr lang="en-GB"/>
          </a:p>
        </p:txBody>
      </p:sp>
    </p:spTree>
    <p:extLst>
      <p:ext uri="{BB962C8B-B14F-4D97-AF65-F5344CB8AC3E}">
        <p14:creationId xmlns:p14="http://schemas.microsoft.com/office/powerpoint/2010/main" val="843612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emf"/><Relationship Id="rId7" Type="http://schemas.openxmlformats.org/officeDocument/2006/relationships/image" Target="../media/image9.sv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emf"/><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17.svg"/><Relationship Id="rId11" Type="http://schemas.microsoft.com/office/2007/relationships/hdphoto" Target="../media/hdphoto2.wdp"/><Relationship Id="rId5" Type="http://schemas.openxmlformats.org/officeDocument/2006/relationships/image" Target="../media/image16.png"/><Relationship Id="rId10" Type="http://schemas.openxmlformats.org/officeDocument/2006/relationships/image" Target="../media/image20.png"/><Relationship Id="rId4" Type="http://schemas.openxmlformats.org/officeDocument/2006/relationships/image" Target="../media/image15.svg"/><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38.svg"/><Relationship Id="rId13" Type="http://schemas.openxmlformats.org/officeDocument/2006/relationships/image" Target="../media/image43.png"/><Relationship Id="rId18" Type="http://schemas.openxmlformats.org/officeDocument/2006/relationships/image" Target="../media/image48.png"/><Relationship Id="rId3" Type="http://schemas.openxmlformats.org/officeDocument/2006/relationships/image" Target="../media/image33.png"/><Relationship Id="rId21" Type="http://schemas.openxmlformats.org/officeDocument/2006/relationships/image" Target="../media/image50.png"/><Relationship Id="rId7" Type="http://schemas.openxmlformats.org/officeDocument/2006/relationships/image" Target="../media/image37.png"/><Relationship Id="rId12" Type="http://schemas.openxmlformats.org/officeDocument/2006/relationships/image" Target="../media/image42.svg"/><Relationship Id="rId17" Type="http://schemas.openxmlformats.org/officeDocument/2006/relationships/image" Target="../media/image47.png"/><Relationship Id="rId2" Type="http://schemas.openxmlformats.org/officeDocument/2006/relationships/image" Target="../media/image32.emf"/><Relationship Id="rId16" Type="http://schemas.openxmlformats.org/officeDocument/2006/relationships/image" Target="../media/image46.svg"/><Relationship Id="rId20" Type="http://schemas.microsoft.com/office/2007/relationships/hdphoto" Target="../media/hdphoto3.wdp"/><Relationship Id="rId1" Type="http://schemas.openxmlformats.org/officeDocument/2006/relationships/slideLayout" Target="../slideLayouts/slideLayout2.xml"/><Relationship Id="rId6" Type="http://schemas.openxmlformats.org/officeDocument/2006/relationships/image" Target="../media/image36.svg"/><Relationship Id="rId11" Type="http://schemas.openxmlformats.org/officeDocument/2006/relationships/image" Target="../media/image41.png"/><Relationship Id="rId24" Type="http://schemas.microsoft.com/office/2007/relationships/hdphoto" Target="../media/hdphoto5.wdp"/><Relationship Id="rId5" Type="http://schemas.openxmlformats.org/officeDocument/2006/relationships/image" Target="../media/image35.png"/><Relationship Id="rId15" Type="http://schemas.openxmlformats.org/officeDocument/2006/relationships/image" Target="../media/image45.png"/><Relationship Id="rId23" Type="http://schemas.openxmlformats.org/officeDocument/2006/relationships/image" Target="../media/image51.png"/><Relationship Id="rId10" Type="http://schemas.openxmlformats.org/officeDocument/2006/relationships/image" Target="../media/image40.svg"/><Relationship Id="rId19" Type="http://schemas.openxmlformats.org/officeDocument/2006/relationships/image" Target="../media/image49.png"/><Relationship Id="rId4" Type="http://schemas.openxmlformats.org/officeDocument/2006/relationships/image" Target="../media/image34.svg"/><Relationship Id="rId9" Type="http://schemas.openxmlformats.org/officeDocument/2006/relationships/image" Target="../media/image39.png"/><Relationship Id="rId14" Type="http://schemas.openxmlformats.org/officeDocument/2006/relationships/image" Target="../media/image44.svg"/><Relationship Id="rId22" Type="http://schemas.microsoft.com/office/2007/relationships/hdphoto" Target="../media/hdphoto4.wdp"/></Relationships>
</file>

<file path=ppt/slides/_rels/slide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g"/><Relationship Id="rId1" Type="http://schemas.openxmlformats.org/officeDocument/2006/relationships/slideLayout" Target="../slideLayouts/slideLayout2.xml"/><Relationship Id="rId4" Type="http://schemas.microsoft.com/office/2007/relationships/hdphoto" Target="../media/hdphoto7.wdp"/></Relationships>
</file>

<file path=ppt/slides/_rels/slide17.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61.JPG"/><Relationship Id="rId13" Type="http://schemas.openxmlformats.org/officeDocument/2006/relationships/image" Target="../media/image71.emf"/><Relationship Id="rId3" Type="http://schemas.openxmlformats.org/officeDocument/2006/relationships/image" Target="../media/image62.emf"/><Relationship Id="rId7" Type="http://schemas.openxmlformats.org/officeDocument/2006/relationships/image" Target="../media/image66.emf"/><Relationship Id="rId12" Type="http://schemas.openxmlformats.org/officeDocument/2006/relationships/image" Target="../media/image70.em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5.emf"/><Relationship Id="rId11" Type="http://schemas.openxmlformats.org/officeDocument/2006/relationships/image" Target="../media/image69.emf"/><Relationship Id="rId5" Type="http://schemas.openxmlformats.org/officeDocument/2006/relationships/image" Target="../media/image64.emf"/><Relationship Id="rId10" Type="http://schemas.openxmlformats.org/officeDocument/2006/relationships/image" Target="../media/image68.emf"/><Relationship Id="rId4" Type="http://schemas.openxmlformats.org/officeDocument/2006/relationships/image" Target="../media/image63.emf"/><Relationship Id="rId9" Type="http://schemas.openxmlformats.org/officeDocument/2006/relationships/image" Target="../media/image67.emf"/></Relationships>
</file>

<file path=ppt/slides/_rels/slide20.xml.rels><?xml version="1.0" encoding="UTF-8" standalone="yes"?>
<Relationships xmlns="http://schemas.openxmlformats.org/package/2006/relationships"><Relationship Id="rId8" Type="http://schemas.openxmlformats.org/officeDocument/2006/relationships/image" Target="../media/image67.emf"/><Relationship Id="rId3" Type="http://schemas.openxmlformats.org/officeDocument/2006/relationships/image" Target="../media/image62.emf"/><Relationship Id="rId7" Type="http://schemas.openxmlformats.org/officeDocument/2006/relationships/image" Target="../media/image66.emf"/><Relationship Id="rId12" Type="http://schemas.openxmlformats.org/officeDocument/2006/relationships/image" Target="../media/image71.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5.emf"/><Relationship Id="rId11" Type="http://schemas.openxmlformats.org/officeDocument/2006/relationships/image" Target="../media/image70.emf"/><Relationship Id="rId5" Type="http://schemas.openxmlformats.org/officeDocument/2006/relationships/image" Target="../media/image64.emf"/><Relationship Id="rId10" Type="http://schemas.openxmlformats.org/officeDocument/2006/relationships/image" Target="../media/image69.emf"/><Relationship Id="rId4" Type="http://schemas.openxmlformats.org/officeDocument/2006/relationships/image" Target="../media/image63.emf"/><Relationship Id="rId9" Type="http://schemas.openxmlformats.org/officeDocument/2006/relationships/image" Target="../media/image68.e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30.png"/><Relationship Id="rId9"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6.emf"/></Relationships>
</file>

<file path=ppt/slides/_rels/slide25.xml.rels><?xml version="1.0" encoding="UTF-8" standalone="yes"?>
<Relationships xmlns="http://schemas.openxmlformats.org/package/2006/relationships"><Relationship Id="rId8" Type="http://schemas.microsoft.com/office/2007/relationships/hdphoto" Target="../media/hdphoto8.wdp"/><Relationship Id="rId13" Type="http://schemas.microsoft.com/office/2007/relationships/hdphoto" Target="../media/hdphoto10.wdp"/><Relationship Id="rId18" Type="http://schemas.openxmlformats.org/officeDocument/2006/relationships/image" Target="../media/image88.png"/><Relationship Id="rId3" Type="http://schemas.openxmlformats.org/officeDocument/2006/relationships/image" Target="../media/image77.png"/><Relationship Id="rId21" Type="http://schemas.openxmlformats.org/officeDocument/2006/relationships/image" Target="../media/image90.png"/><Relationship Id="rId7" Type="http://schemas.openxmlformats.org/officeDocument/2006/relationships/image" Target="../media/image81.png"/><Relationship Id="rId12" Type="http://schemas.openxmlformats.org/officeDocument/2006/relationships/image" Target="../media/image84.png"/><Relationship Id="rId17" Type="http://schemas.microsoft.com/office/2007/relationships/hdphoto" Target="../media/hdphoto11.wdp"/><Relationship Id="rId2" Type="http://schemas.openxmlformats.org/officeDocument/2006/relationships/notesSlide" Target="../notesSlides/notesSlide5.xml"/><Relationship Id="rId16" Type="http://schemas.openxmlformats.org/officeDocument/2006/relationships/image" Target="../media/image87.png"/><Relationship Id="rId20" Type="http://schemas.microsoft.com/office/2007/relationships/hdphoto" Target="../media/hdphoto12.wdp"/><Relationship Id="rId1" Type="http://schemas.openxmlformats.org/officeDocument/2006/relationships/slideLayout" Target="../slideLayouts/slideLayout2.xml"/><Relationship Id="rId6" Type="http://schemas.openxmlformats.org/officeDocument/2006/relationships/image" Target="../media/image80.svg"/><Relationship Id="rId11" Type="http://schemas.microsoft.com/office/2007/relationships/hdphoto" Target="../media/hdphoto9.wdp"/><Relationship Id="rId5" Type="http://schemas.openxmlformats.org/officeDocument/2006/relationships/image" Target="../media/image79.png"/><Relationship Id="rId15" Type="http://schemas.openxmlformats.org/officeDocument/2006/relationships/image" Target="../media/image86.png"/><Relationship Id="rId23" Type="http://schemas.openxmlformats.org/officeDocument/2006/relationships/image" Target="../media/image91.png"/><Relationship Id="rId10" Type="http://schemas.openxmlformats.org/officeDocument/2006/relationships/image" Target="../media/image83.png"/><Relationship Id="rId19" Type="http://schemas.openxmlformats.org/officeDocument/2006/relationships/image" Target="../media/image89.png"/><Relationship Id="rId4" Type="http://schemas.openxmlformats.org/officeDocument/2006/relationships/image" Target="../media/image78.svg"/><Relationship Id="rId9" Type="http://schemas.openxmlformats.org/officeDocument/2006/relationships/image" Target="../media/image82.png"/><Relationship Id="rId14" Type="http://schemas.openxmlformats.org/officeDocument/2006/relationships/image" Target="../media/image85.png"/><Relationship Id="rId22" Type="http://schemas.microsoft.com/office/2007/relationships/hdphoto" Target="../media/hdphoto13.wdp"/></Relationships>
</file>

<file path=ppt/slides/_rels/slide2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2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6.svg"/><Relationship Id="rId4" Type="http://schemas.openxmlformats.org/officeDocument/2006/relationships/image" Target="../media/image95.png"/></Relationships>
</file>

<file path=ppt/slides/_rels/slide2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98.svg"/></Relationships>
</file>

<file path=ppt/slides/_rels/slide2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100.svg"/></Relationships>
</file>

<file path=ppt/slides/_rels/slide30.xml.rels><?xml version="1.0" encoding="UTF-8" standalone="yes"?>
<Relationships xmlns="http://schemas.openxmlformats.org/package/2006/relationships"><Relationship Id="rId3" Type="http://schemas.openxmlformats.org/officeDocument/2006/relationships/image" Target="../media/image96.svg"/><Relationship Id="rId2" Type="http://schemas.openxmlformats.org/officeDocument/2006/relationships/image" Target="../media/image95.png"/><Relationship Id="rId1" Type="http://schemas.openxmlformats.org/officeDocument/2006/relationships/slideLayout" Target="../slideLayouts/slideLayout2.xml"/><Relationship Id="rId5" Type="http://schemas.openxmlformats.org/officeDocument/2006/relationships/image" Target="../media/image102.jpeg"/><Relationship Id="rId4" Type="http://schemas.openxmlformats.org/officeDocument/2006/relationships/image" Target="../media/image101.jpeg"/></Relationships>
</file>

<file path=ppt/slides/_rels/slide31.xml.rels><?xml version="1.0" encoding="UTF-8" standalone="yes"?>
<Relationships xmlns="http://schemas.openxmlformats.org/package/2006/relationships"><Relationship Id="rId3" Type="http://schemas.openxmlformats.org/officeDocument/2006/relationships/image" Target="../media/image96.svg"/><Relationship Id="rId2" Type="http://schemas.openxmlformats.org/officeDocument/2006/relationships/image" Target="../media/image95.png"/><Relationship Id="rId1" Type="http://schemas.openxmlformats.org/officeDocument/2006/relationships/slideLayout" Target="../slideLayouts/slideLayout2.xml"/><Relationship Id="rId4" Type="http://schemas.openxmlformats.org/officeDocument/2006/relationships/image" Target="../media/image103.jpeg"/></Relationships>
</file>

<file path=ppt/slides/_rels/slide32.xml.rels><?xml version="1.0" encoding="UTF-8" standalone="yes"?>
<Relationships xmlns="http://schemas.openxmlformats.org/package/2006/relationships"><Relationship Id="rId8" Type="http://schemas.openxmlformats.org/officeDocument/2006/relationships/image" Target="../media/image107.JPG"/><Relationship Id="rId3" Type="http://schemas.openxmlformats.org/officeDocument/2006/relationships/image" Target="../media/image95.png"/><Relationship Id="rId7" Type="http://schemas.openxmlformats.org/officeDocument/2006/relationships/image" Target="../media/image106.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5.png"/><Relationship Id="rId5" Type="http://schemas.openxmlformats.org/officeDocument/2006/relationships/image" Target="../media/image104.jpg"/><Relationship Id="rId4" Type="http://schemas.openxmlformats.org/officeDocument/2006/relationships/image" Target="../media/image96.svg"/><Relationship Id="rId9" Type="http://schemas.openxmlformats.org/officeDocument/2006/relationships/image" Target="../media/image108.JPG"/></Relationships>
</file>

<file path=ppt/slides/_rels/slide33.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9.png"/><Relationship Id="rId7" Type="http://schemas.openxmlformats.org/officeDocument/2006/relationships/image" Target="../media/image76.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110.svg"/></Relationships>
</file>

<file path=ppt/slides/_rels/slide35.xml.rels><?xml version="1.0" encoding="UTF-8" standalone="yes"?>
<Relationships xmlns="http://schemas.openxmlformats.org/package/2006/relationships"><Relationship Id="rId3" Type="http://schemas.openxmlformats.org/officeDocument/2006/relationships/image" Target="../media/image113.svg"/><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3.svg"/><Relationship Id="rId5" Type="http://schemas.openxmlformats.org/officeDocument/2006/relationships/image" Target="../media/image112.png"/><Relationship Id="rId4" Type="http://schemas.openxmlformats.org/officeDocument/2006/relationships/image" Target="../media/image115.svg"/></Relationships>
</file>

<file path=ppt/slides/_rels/slide37.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14.png"/><Relationship Id="rId7" Type="http://schemas.openxmlformats.org/officeDocument/2006/relationships/image" Target="../media/image76.em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115.svg"/></Relationships>
</file>

<file path=ppt/slides/_rels/slide38.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xml"/><Relationship Id="rId5" Type="http://schemas.openxmlformats.org/officeDocument/2006/relationships/image" Target="../media/image119.png"/><Relationship Id="rId4" Type="http://schemas.openxmlformats.org/officeDocument/2006/relationships/image" Target="../media/image118.jpg"/></Relationships>
</file>

<file path=ppt/slides/_rels/slide3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7.png"/></Relationships>
</file>

<file path=ppt/slides/_rels/slide40.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21.png"/><Relationship Id="rId1" Type="http://schemas.openxmlformats.org/officeDocument/2006/relationships/slideLayout" Target="../slideLayouts/slideLayout2.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41.xml.rels><?xml version="1.0" encoding="UTF-8" standalone="yes"?>
<Relationships xmlns="http://schemas.openxmlformats.org/package/2006/relationships"><Relationship Id="rId8" Type="http://schemas.openxmlformats.org/officeDocument/2006/relationships/image" Target="../media/image131.emf"/><Relationship Id="rId3" Type="http://schemas.openxmlformats.org/officeDocument/2006/relationships/image" Target="../media/image126.png"/><Relationship Id="rId7" Type="http://schemas.openxmlformats.org/officeDocument/2006/relationships/image" Target="../media/image130.emf"/><Relationship Id="rId2" Type="http://schemas.openxmlformats.org/officeDocument/2006/relationships/image" Target="../media/image125.png"/><Relationship Id="rId1" Type="http://schemas.openxmlformats.org/officeDocument/2006/relationships/slideLayout" Target="../slideLayouts/slideLayout2.xml"/><Relationship Id="rId6" Type="http://schemas.openxmlformats.org/officeDocument/2006/relationships/image" Target="../media/image129.png"/><Relationship Id="rId5" Type="http://schemas.openxmlformats.org/officeDocument/2006/relationships/image" Target="../media/image128.JPG"/><Relationship Id="rId4" Type="http://schemas.openxmlformats.org/officeDocument/2006/relationships/image" Target="../media/image127.png"/></Relationships>
</file>

<file path=ppt/slides/_rels/slide42.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9.png"/><Relationship Id="rId7" Type="http://schemas.openxmlformats.org/officeDocument/2006/relationships/image" Target="../media/image76.emf"/><Relationship Id="rId2" Type="http://schemas.openxmlformats.org/officeDocument/2006/relationships/image" Target="../media/image92.png"/><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110.svg"/></Relationships>
</file>

<file path=ppt/slides/_rels/slide43.xml.rels><?xml version="1.0" encoding="UTF-8" standalone="yes"?>
<Relationships xmlns="http://schemas.openxmlformats.org/package/2006/relationships"><Relationship Id="rId3" Type="http://schemas.openxmlformats.org/officeDocument/2006/relationships/image" Target="../media/image133.png"/><Relationship Id="rId7" Type="http://schemas.microsoft.com/office/2007/relationships/hdphoto" Target="../media/hdphoto16.wdp"/><Relationship Id="rId2" Type="http://schemas.openxmlformats.org/officeDocument/2006/relationships/image" Target="../media/image132.png"/><Relationship Id="rId1" Type="http://schemas.openxmlformats.org/officeDocument/2006/relationships/slideLayout" Target="../slideLayouts/slideLayout2.xml"/><Relationship Id="rId6" Type="http://schemas.openxmlformats.org/officeDocument/2006/relationships/image" Target="../media/image135.png"/><Relationship Id="rId5" Type="http://schemas.microsoft.com/office/2007/relationships/hdphoto" Target="../media/hdphoto15.wdp"/><Relationship Id="rId4" Type="http://schemas.openxmlformats.org/officeDocument/2006/relationships/image" Target="../media/image134.png"/></Relationships>
</file>

<file path=ppt/slides/_rels/slide44.xml.rels><?xml version="1.0" encoding="UTF-8" standalone="yes"?>
<Relationships xmlns="http://schemas.openxmlformats.org/package/2006/relationships"><Relationship Id="rId8" Type="http://schemas.microsoft.com/office/2007/relationships/hdphoto" Target="../media/hdphoto19.wdp"/><Relationship Id="rId13" Type="http://schemas.openxmlformats.org/officeDocument/2006/relationships/image" Target="../media/image143.png"/><Relationship Id="rId3" Type="http://schemas.openxmlformats.org/officeDocument/2006/relationships/image" Target="../media/image136.png"/><Relationship Id="rId7" Type="http://schemas.openxmlformats.org/officeDocument/2006/relationships/image" Target="../media/image138.png"/><Relationship Id="rId12" Type="http://schemas.openxmlformats.org/officeDocument/2006/relationships/image" Target="../media/image142.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18.wdp"/><Relationship Id="rId11" Type="http://schemas.openxmlformats.org/officeDocument/2006/relationships/image" Target="../media/image141.png"/><Relationship Id="rId5" Type="http://schemas.openxmlformats.org/officeDocument/2006/relationships/image" Target="../media/image137.png"/><Relationship Id="rId10" Type="http://schemas.openxmlformats.org/officeDocument/2006/relationships/image" Target="../media/image140.svg"/><Relationship Id="rId4" Type="http://schemas.microsoft.com/office/2007/relationships/hdphoto" Target="../media/hdphoto17.wdp"/><Relationship Id="rId9" Type="http://schemas.openxmlformats.org/officeDocument/2006/relationships/image" Target="../media/image139.png"/><Relationship Id="rId14" Type="http://schemas.openxmlformats.org/officeDocument/2006/relationships/image" Target="../media/image144.svg"/></Relationships>
</file>

<file path=ppt/slides/_rels/slide45.xml.rels><?xml version="1.0" encoding="UTF-8" standalone="yes"?>
<Relationships xmlns="http://schemas.openxmlformats.org/package/2006/relationships"><Relationship Id="rId8" Type="http://schemas.openxmlformats.org/officeDocument/2006/relationships/image" Target="../media/image145.png"/><Relationship Id="rId3" Type="http://schemas.openxmlformats.org/officeDocument/2006/relationships/image" Target="../media/image133.png"/><Relationship Id="rId7" Type="http://schemas.microsoft.com/office/2007/relationships/hdphoto" Target="../media/hdphoto16.wdp"/><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5.png"/><Relationship Id="rId5" Type="http://schemas.microsoft.com/office/2007/relationships/hdphoto" Target="../media/hdphoto15.wdp"/><Relationship Id="rId4" Type="http://schemas.openxmlformats.org/officeDocument/2006/relationships/image" Target="../media/image134.png"/><Relationship Id="rId9" Type="http://schemas.openxmlformats.org/officeDocument/2006/relationships/image" Target="../media/image146.svg"/></Relationships>
</file>

<file path=ppt/slides/_rels/slide46.xml.rels><?xml version="1.0" encoding="UTF-8" standalone="yes"?>
<Relationships xmlns="http://schemas.openxmlformats.org/package/2006/relationships"><Relationship Id="rId8" Type="http://schemas.microsoft.com/office/2007/relationships/hdphoto" Target="../media/hdphoto22.wdp"/><Relationship Id="rId13" Type="http://schemas.openxmlformats.org/officeDocument/2006/relationships/image" Target="../media/image153.png"/><Relationship Id="rId18" Type="http://schemas.openxmlformats.org/officeDocument/2006/relationships/image" Target="../media/image156.png"/><Relationship Id="rId3" Type="http://schemas.openxmlformats.org/officeDocument/2006/relationships/image" Target="../media/image148.png"/><Relationship Id="rId7" Type="http://schemas.openxmlformats.org/officeDocument/2006/relationships/image" Target="../media/image150.png"/><Relationship Id="rId12" Type="http://schemas.microsoft.com/office/2007/relationships/hdphoto" Target="../media/hdphoto24.wdp"/><Relationship Id="rId17" Type="http://schemas.microsoft.com/office/2007/relationships/hdphoto" Target="../media/hdphoto26.wdp"/><Relationship Id="rId2" Type="http://schemas.openxmlformats.org/officeDocument/2006/relationships/image" Target="../media/image147.png"/><Relationship Id="rId16" Type="http://schemas.openxmlformats.org/officeDocument/2006/relationships/image" Target="../media/image155.png"/><Relationship Id="rId1" Type="http://schemas.openxmlformats.org/officeDocument/2006/relationships/slideLayout" Target="../slideLayouts/slideLayout2.xml"/><Relationship Id="rId6" Type="http://schemas.microsoft.com/office/2007/relationships/hdphoto" Target="../media/hdphoto21.wdp"/><Relationship Id="rId11" Type="http://schemas.openxmlformats.org/officeDocument/2006/relationships/image" Target="../media/image152.png"/><Relationship Id="rId5" Type="http://schemas.openxmlformats.org/officeDocument/2006/relationships/image" Target="../media/image149.png"/><Relationship Id="rId15" Type="http://schemas.microsoft.com/office/2007/relationships/hdphoto" Target="../media/hdphoto25.wdp"/><Relationship Id="rId10" Type="http://schemas.microsoft.com/office/2007/relationships/hdphoto" Target="../media/hdphoto23.wdp"/><Relationship Id="rId19" Type="http://schemas.microsoft.com/office/2007/relationships/hdphoto" Target="../media/hdphoto27.wdp"/><Relationship Id="rId4" Type="http://schemas.microsoft.com/office/2007/relationships/hdphoto" Target="../media/hdphoto20.wdp"/><Relationship Id="rId9" Type="http://schemas.openxmlformats.org/officeDocument/2006/relationships/image" Target="../media/image151.png"/><Relationship Id="rId14" Type="http://schemas.openxmlformats.org/officeDocument/2006/relationships/image" Target="../media/image154.png"/></Relationships>
</file>

<file path=ppt/slides/_rels/slide47.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8.svg"/></Relationships>
</file>

<file path=ppt/slides/_rels/slide48.xml.rels><?xml version="1.0" encoding="UTF-8" standalone="yes"?>
<Relationships xmlns="http://schemas.openxmlformats.org/package/2006/relationships"><Relationship Id="rId3" Type="http://schemas.openxmlformats.org/officeDocument/2006/relationships/image" Target="../media/image160.svg"/><Relationship Id="rId2" Type="http://schemas.openxmlformats.org/officeDocument/2006/relationships/image" Target="../media/image159.png"/><Relationship Id="rId1" Type="http://schemas.openxmlformats.org/officeDocument/2006/relationships/slideLayout" Target="../slideLayouts/slideLayout2.xml"/><Relationship Id="rId4" Type="http://schemas.openxmlformats.org/officeDocument/2006/relationships/image" Target="../media/image161.png"/></Relationships>
</file>

<file path=ppt/slides/_rels/slide49.xml.rels><?xml version="1.0" encoding="UTF-8" standalone="yes"?>
<Relationships xmlns="http://schemas.openxmlformats.org/package/2006/relationships"><Relationship Id="rId3" Type="http://schemas.openxmlformats.org/officeDocument/2006/relationships/image" Target="../media/image160.svg"/><Relationship Id="rId7" Type="http://schemas.openxmlformats.org/officeDocument/2006/relationships/image" Target="../media/image164.png"/><Relationship Id="rId2" Type="http://schemas.openxmlformats.org/officeDocument/2006/relationships/image" Target="../media/image159.png"/><Relationship Id="rId1" Type="http://schemas.openxmlformats.org/officeDocument/2006/relationships/slideLayout" Target="../slideLayouts/slideLayout2.xml"/><Relationship Id="rId6" Type="http://schemas.openxmlformats.org/officeDocument/2006/relationships/image" Target="../media/image163.png"/><Relationship Id="rId5" Type="http://schemas.openxmlformats.org/officeDocument/2006/relationships/image" Target="../media/image162.png"/><Relationship Id="rId4" Type="http://schemas.openxmlformats.org/officeDocument/2006/relationships/image" Target="../media/image161.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169.png"/><Relationship Id="rId3" Type="http://schemas.openxmlformats.org/officeDocument/2006/relationships/image" Target="../media/image30.png"/><Relationship Id="rId7" Type="http://schemas.openxmlformats.org/officeDocument/2006/relationships/image" Target="../media/image168.png"/><Relationship Id="rId2" Type="http://schemas.openxmlformats.org/officeDocument/2006/relationships/image" Target="../media/image165.png"/><Relationship Id="rId1" Type="http://schemas.openxmlformats.org/officeDocument/2006/relationships/slideLayout" Target="../slideLayouts/slideLayout2.xml"/><Relationship Id="rId6" Type="http://schemas.openxmlformats.org/officeDocument/2006/relationships/image" Target="../media/image167.png"/><Relationship Id="rId5" Type="http://schemas.openxmlformats.org/officeDocument/2006/relationships/image" Target="../media/image166.png"/><Relationship Id="rId10" Type="http://schemas.openxmlformats.org/officeDocument/2006/relationships/image" Target="../media/image171.png"/><Relationship Id="rId4" Type="http://schemas.openxmlformats.org/officeDocument/2006/relationships/image" Target="../media/image27.png"/><Relationship Id="rId9" Type="http://schemas.openxmlformats.org/officeDocument/2006/relationships/image" Target="../media/image170.png"/></Relationships>
</file>

<file path=ppt/slides/_rels/slide52.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74.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178.png"/><Relationship Id="rId13" Type="http://schemas.microsoft.com/office/2007/relationships/hdphoto" Target="../media/hdphoto33.wdp"/><Relationship Id="rId3" Type="http://schemas.microsoft.com/office/2007/relationships/hdphoto" Target="../media/hdphoto28.wdp"/><Relationship Id="rId7" Type="http://schemas.microsoft.com/office/2007/relationships/hdphoto" Target="../media/hdphoto30.wdp"/><Relationship Id="rId12" Type="http://schemas.openxmlformats.org/officeDocument/2006/relationships/image" Target="../media/image180.png"/><Relationship Id="rId17" Type="http://schemas.microsoft.com/office/2007/relationships/hdphoto" Target="../media/hdphoto34.wdp"/><Relationship Id="rId2" Type="http://schemas.openxmlformats.org/officeDocument/2006/relationships/image" Target="../media/image175.png"/><Relationship Id="rId16" Type="http://schemas.openxmlformats.org/officeDocument/2006/relationships/image" Target="../media/image183.png"/><Relationship Id="rId1" Type="http://schemas.openxmlformats.org/officeDocument/2006/relationships/slideLayout" Target="../slideLayouts/slideLayout2.xml"/><Relationship Id="rId6" Type="http://schemas.openxmlformats.org/officeDocument/2006/relationships/image" Target="../media/image177.png"/><Relationship Id="rId11" Type="http://schemas.microsoft.com/office/2007/relationships/hdphoto" Target="../media/hdphoto32.wdp"/><Relationship Id="rId5" Type="http://schemas.microsoft.com/office/2007/relationships/hdphoto" Target="../media/hdphoto29.wdp"/><Relationship Id="rId15" Type="http://schemas.openxmlformats.org/officeDocument/2006/relationships/image" Target="../media/image182.png"/><Relationship Id="rId10" Type="http://schemas.openxmlformats.org/officeDocument/2006/relationships/image" Target="../media/image179.png"/><Relationship Id="rId4" Type="http://schemas.openxmlformats.org/officeDocument/2006/relationships/image" Target="../media/image176.png"/><Relationship Id="rId9" Type="http://schemas.microsoft.com/office/2007/relationships/hdphoto" Target="../media/hdphoto31.wdp"/><Relationship Id="rId14" Type="http://schemas.openxmlformats.org/officeDocument/2006/relationships/image" Target="../media/image181.png"/></Relationships>
</file>

<file path=ppt/slides/_rels/slide55.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image" Target="../media/image18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85.svg"/><Relationship Id="rId2" Type="http://schemas.openxmlformats.org/officeDocument/2006/relationships/image" Target="../media/image184.png"/><Relationship Id="rId1" Type="http://schemas.openxmlformats.org/officeDocument/2006/relationships/slideLayout" Target="../slideLayouts/slideLayout2.xml"/><Relationship Id="rId6" Type="http://schemas.microsoft.com/office/2007/relationships/hdphoto" Target="../media/hdphoto35.wdp"/><Relationship Id="rId5" Type="http://schemas.openxmlformats.org/officeDocument/2006/relationships/image" Target="../media/image187.png"/><Relationship Id="rId4" Type="http://schemas.openxmlformats.org/officeDocument/2006/relationships/image" Target="../media/image186.png"/></Relationships>
</file>

<file path=ppt/slides/_rels/slide57.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microsoft.com/office/2007/relationships/hdphoto" Target="../media/hdphoto35.wdp"/><Relationship Id="rId4" Type="http://schemas.openxmlformats.org/officeDocument/2006/relationships/image" Target="../media/image187.png"/></Relationships>
</file>

<file path=ppt/slides/_rels/slide58.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91.svg"/><Relationship Id="rId5" Type="http://schemas.openxmlformats.org/officeDocument/2006/relationships/image" Target="../media/image190.png"/><Relationship Id="rId4" Type="http://schemas.openxmlformats.org/officeDocument/2006/relationships/image" Target="../media/image189.svg"/></Relationships>
</file>

<file path=ppt/slides/_rels/slide59.xml.rels><?xml version="1.0" encoding="UTF-8" standalone="yes"?>
<Relationships xmlns="http://schemas.openxmlformats.org/package/2006/relationships"><Relationship Id="rId3" Type="http://schemas.openxmlformats.org/officeDocument/2006/relationships/image" Target="../media/image193.svg"/><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95.svg"/><Relationship Id="rId2" Type="http://schemas.openxmlformats.org/officeDocument/2006/relationships/image" Target="../media/image19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178.png"/><Relationship Id="rId13" Type="http://schemas.microsoft.com/office/2007/relationships/hdphoto" Target="../media/hdphoto33.wdp"/><Relationship Id="rId18" Type="http://schemas.openxmlformats.org/officeDocument/2006/relationships/image" Target="../media/image196.png"/><Relationship Id="rId3" Type="http://schemas.microsoft.com/office/2007/relationships/hdphoto" Target="../media/hdphoto28.wdp"/><Relationship Id="rId7" Type="http://schemas.microsoft.com/office/2007/relationships/hdphoto" Target="../media/hdphoto30.wdp"/><Relationship Id="rId12" Type="http://schemas.openxmlformats.org/officeDocument/2006/relationships/image" Target="../media/image180.png"/><Relationship Id="rId17" Type="http://schemas.microsoft.com/office/2007/relationships/hdphoto" Target="../media/hdphoto34.wdp"/><Relationship Id="rId2" Type="http://schemas.openxmlformats.org/officeDocument/2006/relationships/image" Target="../media/image175.png"/><Relationship Id="rId16" Type="http://schemas.openxmlformats.org/officeDocument/2006/relationships/image" Target="../media/image183.png"/><Relationship Id="rId1" Type="http://schemas.openxmlformats.org/officeDocument/2006/relationships/slideLayout" Target="../slideLayouts/slideLayout2.xml"/><Relationship Id="rId6" Type="http://schemas.openxmlformats.org/officeDocument/2006/relationships/image" Target="../media/image177.png"/><Relationship Id="rId11" Type="http://schemas.microsoft.com/office/2007/relationships/hdphoto" Target="../media/hdphoto32.wdp"/><Relationship Id="rId5" Type="http://schemas.microsoft.com/office/2007/relationships/hdphoto" Target="../media/hdphoto29.wdp"/><Relationship Id="rId15" Type="http://schemas.openxmlformats.org/officeDocument/2006/relationships/image" Target="../media/image182.png"/><Relationship Id="rId10" Type="http://schemas.openxmlformats.org/officeDocument/2006/relationships/image" Target="../media/image179.png"/><Relationship Id="rId4" Type="http://schemas.openxmlformats.org/officeDocument/2006/relationships/image" Target="../media/image176.png"/><Relationship Id="rId9" Type="http://schemas.microsoft.com/office/2007/relationships/hdphoto" Target="../media/hdphoto31.wdp"/><Relationship Id="rId14" Type="http://schemas.openxmlformats.org/officeDocument/2006/relationships/image" Target="../media/image181.png"/></Relationships>
</file>

<file path=ppt/slides/_rels/slide62.xml.rels><?xml version="1.0" encoding="UTF-8" standalone="yes"?>
<Relationships xmlns="http://schemas.openxmlformats.org/package/2006/relationships"><Relationship Id="rId3" Type="http://schemas.openxmlformats.org/officeDocument/2006/relationships/image" Target="../media/image198.svg"/><Relationship Id="rId2" Type="http://schemas.openxmlformats.org/officeDocument/2006/relationships/image" Target="../media/image19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00.svg"/><Relationship Id="rId2" Type="http://schemas.openxmlformats.org/officeDocument/2006/relationships/image" Target="../media/image19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00.svg"/><Relationship Id="rId2" Type="http://schemas.openxmlformats.org/officeDocument/2006/relationships/image" Target="../media/image199.png"/><Relationship Id="rId1" Type="http://schemas.openxmlformats.org/officeDocument/2006/relationships/slideLayout" Target="../slideLayouts/slideLayout2.xml"/><Relationship Id="rId5" Type="http://schemas.openxmlformats.org/officeDocument/2006/relationships/image" Target="../media/image202.emf"/><Relationship Id="rId4" Type="http://schemas.openxmlformats.org/officeDocument/2006/relationships/image" Target="../media/image201.emf"/></Relationships>
</file>

<file path=ppt/slides/_rels/slide65.xml.rels><?xml version="1.0" encoding="UTF-8" standalone="yes"?>
<Relationships xmlns="http://schemas.openxmlformats.org/package/2006/relationships"><Relationship Id="rId3" Type="http://schemas.microsoft.com/office/2007/relationships/hdphoto" Target="../media/hdphoto36.wdp"/><Relationship Id="rId2" Type="http://schemas.openxmlformats.org/officeDocument/2006/relationships/image" Target="../media/image203.png"/><Relationship Id="rId1" Type="http://schemas.openxmlformats.org/officeDocument/2006/relationships/slideLayout" Target="../slideLayouts/slideLayout2.xml"/><Relationship Id="rId4" Type="http://schemas.openxmlformats.org/officeDocument/2006/relationships/image" Target="../media/image204.png"/></Relationships>
</file>

<file path=ppt/slides/_rels/slide66.xml.rels><?xml version="1.0" encoding="UTF-8" standalone="yes"?>
<Relationships xmlns="http://schemas.openxmlformats.org/package/2006/relationships"><Relationship Id="rId3" Type="http://schemas.microsoft.com/office/2007/relationships/hdphoto" Target="../media/hdphoto36.wdp"/><Relationship Id="rId2" Type="http://schemas.openxmlformats.org/officeDocument/2006/relationships/image" Target="../media/image203.png"/><Relationship Id="rId1" Type="http://schemas.openxmlformats.org/officeDocument/2006/relationships/slideLayout" Target="../slideLayouts/slideLayout2.xml"/><Relationship Id="rId4" Type="http://schemas.openxmlformats.org/officeDocument/2006/relationships/image" Target="../media/image204.png"/></Relationships>
</file>

<file path=ppt/slides/_rels/slide67.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06.png"/><Relationship Id="rId4" Type="http://schemas.microsoft.com/office/2007/relationships/hdphoto" Target="../media/hdphoto37.wdp"/></Relationships>
</file>

<file path=ppt/slides/_rels/slide68.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207.png"/><Relationship Id="rId7" Type="http://schemas.microsoft.com/office/2007/relationships/hdphoto" Target="../media/hdphoto38.wdp"/><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0.png"/><Relationship Id="rId5" Type="http://schemas.openxmlformats.org/officeDocument/2006/relationships/image" Target="../media/image209.png"/><Relationship Id="rId4" Type="http://schemas.openxmlformats.org/officeDocument/2006/relationships/image" Target="../media/image208.svg"/></Relationships>
</file>

<file path=ppt/slides/_rels/slide69.xml.rels><?xml version="1.0" encoding="UTF-8" standalone="yes"?>
<Relationships xmlns="http://schemas.openxmlformats.org/package/2006/relationships"><Relationship Id="rId3" Type="http://schemas.openxmlformats.org/officeDocument/2006/relationships/image" Target="../media/image213.svg"/><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15.svg"/><Relationship Id="rId2" Type="http://schemas.openxmlformats.org/officeDocument/2006/relationships/image" Target="../media/image214.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image" Target="../media/image21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20.png"/><Relationship Id="rId4" Type="http://schemas.openxmlformats.org/officeDocument/2006/relationships/image" Target="../media/image219.svg"/></Relationships>
</file>

<file path=ppt/slides/_rels/slide73.xml.rels><?xml version="1.0" encoding="UTF-8" standalone="yes"?>
<Relationships xmlns="http://schemas.openxmlformats.org/package/2006/relationships"><Relationship Id="rId3" Type="http://schemas.openxmlformats.org/officeDocument/2006/relationships/image" Target="../media/image213.svg"/><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222.svg"/><Relationship Id="rId2" Type="http://schemas.openxmlformats.org/officeDocument/2006/relationships/image" Target="../media/image22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13.svg"/><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200.svg"/><Relationship Id="rId2" Type="http://schemas.openxmlformats.org/officeDocument/2006/relationships/image" Target="../media/image199.png"/><Relationship Id="rId1" Type="http://schemas.openxmlformats.org/officeDocument/2006/relationships/slideLayout" Target="../slideLayouts/slideLayout2.xml"/><Relationship Id="rId5" Type="http://schemas.openxmlformats.org/officeDocument/2006/relationships/image" Target="../media/image202.emf"/><Relationship Id="rId4" Type="http://schemas.openxmlformats.org/officeDocument/2006/relationships/image" Target="../media/image201.emf"/></Relationships>
</file>

<file path=ppt/slides/_rels/slide77.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25.png"/><Relationship Id="rId4" Type="http://schemas.openxmlformats.org/officeDocument/2006/relationships/image" Target="../media/image224.svg"/></Relationships>
</file>

<file path=ppt/slides/_rels/slide78.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25.png"/><Relationship Id="rId4" Type="http://schemas.openxmlformats.org/officeDocument/2006/relationships/image" Target="../media/image224.svg"/></Relationships>
</file>

<file path=ppt/slides/_rels/slide79.xml.rels><?xml version="1.0" encoding="UTF-8" standalone="yes"?>
<Relationships xmlns="http://schemas.openxmlformats.org/package/2006/relationships"><Relationship Id="rId3" Type="http://schemas.openxmlformats.org/officeDocument/2006/relationships/image" Target="../media/image227.svg"/><Relationship Id="rId2" Type="http://schemas.openxmlformats.org/officeDocument/2006/relationships/image" Target="../media/image226.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230.emf"/><Relationship Id="rId2" Type="http://schemas.openxmlformats.org/officeDocument/2006/relationships/image" Target="../media/image229.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32.svg"/><Relationship Id="rId2" Type="http://schemas.openxmlformats.org/officeDocument/2006/relationships/image" Target="../media/image231.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23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4.svg"/></Relationships>
</file>

<file path=ppt/slides/_rels/slide84.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36.png"/><Relationship Id="rId5" Type="http://schemas.openxmlformats.org/officeDocument/2006/relationships/image" Target="../media/image235.png"/><Relationship Id="rId4" Type="http://schemas.openxmlformats.org/officeDocument/2006/relationships/image" Target="../media/image224.svg"/></Relationships>
</file>

<file path=ppt/slides/_rels/slide85.xml.rels><?xml version="1.0" encoding="UTF-8" standalone="yes"?>
<Relationships xmlns="http://schemas.openxmlformats.org/package/2006/relationships"><Relationship Id="rId3" Type="http://schemas.openxmlformats.org/officeDocument/2006/relationships/image" Target="../media/image189.svg"/><Relationship Id="rId2" Type="http://schemas.openxmlformats.org/officeDocument/2006/relationships/image" Target="../media/image188.png"/><Relationship Id="rId1" Type="http://schemas.openxmlformats.org/officeDocument/2006/relationships/slideLayout" Target="../slideLayouts/slideLayout2.xml"/><Relationship Id="rId5" Type="http://schemas.openxmlformats.org/officeDocument/2006/relationships/image" Target="../media/image191.svg"/><Relationship Id="rId4" Type="http://schemas.openxmlformats.org/officeDocument/2006/relationships/image" Target="../media/image190.png"/></Relationships>
</file>

<file path=ppt/slides/_rels/slide86.xml.rels><?xml version="1.0" encoding="UTF-8" standalone="yes"?>
<Relationships xmlns="http://schemas.openxmlformats.org/package/2006/relationships"><Relationship Id="rId3" Type="http://schemas.openxmlformats.org/officeDocument/2006/relationships/image" Target="../media/image189.svg"/><Relationship Id="rId2" Type="http://schemas.openxmlformats.org/officeDocument/2006/relationships/image" Target="../media/image188.png"/><Relationship Id="rId1" Type="http://schemas.openxmlformats.org/officeDocument/2006/relationships/slideLayout" Target="../slideLayouts/slideLayout2.xml"/><Relationship Id="rId5" Type="http://schemas.openxmlformats.org/officeDocument/2006/relationships/image" Target="../media/image191.svg"/><Relationship Id="rId4" Type="http://schemas.openxmlformats.org/officeDocument/2006/relationships/image" Target="../media/image190.png"/></Relationships>
</file>

<file path=ppt/slides/_rels/slide87.xml.rels><?xml version="1.0" encoding="UTF-8" standalone="yes"?>
<Relationships xmlns="http://schemas.openxmlformats.org/package/2006/relationships"><Relationship Id="rId3" Type="http://schemas.openxmlformats.org/officeDocument/2006/relationships/image" Target="../media/image238.svg"/><Relationship Id="rId2" Type="http://schemas.openxmlformats.org/officeDocument/2006/relationships/image" Target="../media/image237.png"/><Relationship Id="rId1" Type="http://schemas.openxmlformats.org/officeDocument/2006/relationships/slideLayout" Target="../slideLayouts/slideLayout2.xml"/><Relationship Id="rId5" Type="http://schemas.openxmlformats.org/officeDocument/2006/relationships/image" Target="../media/image240.svg"/><Relationship Id="rId4" Type="http://schemas.openxmlformats.org/officeDocument/2006/relationships/image" Target="../media/image239.png"/></Relationships>
</file>

<file path=ppt/slides/_rels/slide88.xml.rels><?xml version="1.0" encoding="UTF-8" standalone="yes"?>
<Relationships xmlns="http://schemas.openxmlformats.org/package/2006/relationships"><Relationship Id="rId2" Type="http://schemas.openxmlformats.org/officeDocument/2006/relationships/image" Target="../media/image241.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image" Target="../media/image241.png"/><Relationship Id="rId1" Type="http://schemas.openxmlformats.org/officeDocument/2006/relationships/slideLayout" Target="../slideLayouts/slideLayout2.xml"/><Relationship Id="rId4" Type="http://schemas.openxmlformats.org/officeDocument/2006/relationships/image" Target="../media/image243.png"/></Relationships>
</file>

<file path=ppt/slides/_rels/slide90.xml.rels><?xml version="1.0" encoding="UTF-8" standalone="yes"?>
<Relationships xmlns="http://schemas.openxmlformats.org/package/2006/relationships"><Relationship Id="rId3" Type="http://schemas.openxmlformats.org/officeDocument/2006/relationships/image" Target="../media/image245.svg"/><Relationship Id="rId2" Type="http://schemas.openxmlformats.org/officeDocument/2006/relationships/image" Target="../media/image244.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245.svg"/><Relationship Id="rId2" Type="http://schemas.openxmlformats.org/officeDocument/2006/relationships/image" Target="../media/image244.png"/><Relationship Id="rId1" Type="http://schemas.openxmlformats.org/officeDocument/2006/relationships/slideLayout" Target="../slideLayouts/slideLayout2.xml"/><Relationship Id="rId5" Type="http://schemas.openxmlformats.org/officeDocument/2006/relationships/image" Target="../media/image247.png"/><Relationship Id="rId4" Type="http://schemas.openxmlformats.org/officeDocument/2006/relationships/image" Target="../media/image246.png"/></Relationships>
</file>

<file path=ppt/slides/_rels/slide92.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image" Target="../media/image248.jp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9.png"/><Relationship Id="rId1" Type="http://schemas.openxmlformats.org/officeDocument/2006/relationships/slideLayout" Target="../slideLayouts/slideLayout2.xml"/><Relationship Id="rId4" Type="http://schemas.openxmlformats.org/officeDocument/2006/relationships/image" Target="../media/image251.svg"/></Relationships>
</file>

<file path=ppt/slides/_rels/slide94.xml.rels><?xml version="1.0" encoding="UTF-8" standalone="yes"?>
<Relationships xmlns="http://schemas.openxmlformats.org/package/2006/relationships"><Relationship Id="rId3" Type="http://schemas.microsoft.com/office/2007/relationships/hdphoto" Target="../media/hdphoto39.wdp"/><Relationship Id="rId2" Type="http://schemas.openxmlformats.org/officeDocument/2006/relationships/image" Target="../media/image252.png"/><Relationship Id="rId1" Type="http://schemas.openxmlformats.org/officeDocument/2006/relationships/slideLayout" Target="../slideLayouts/slideLayout2.xml"/><Relationship Id="rId6" Type="http://schemas.openxmlformats.org/officeDocument/2006/relationships/image" Target="../media/image251.svg"/><Relationship Id="rId5" Type="http://schemas.openxmlformats.org/officeDocument/2006/relationships/image" Target="../media/image250.png"/><Relationship Id="rId4" Type="http://schemas.openxmlformats.org/officeDocument/2006/relationships/image" Target="../media/image253.png"/></Relationships>
</file>

<file path=ppt/slides/_rels/slide95.xml.rels><?xml version="1.0" encoding="UTF-8" standalone="yes"?>
<Relationships xmlns="http://schemas.openxmlformats.org/package/2006/relationships"><Relationship Id="rId8" Type="http://schemas.openxmlformats.org/officeDocument/2006/relationships/image" Target="../media/image259.svg"/><Relationship Id="rId13" Type="http://schemas.openxmlformats.org/officeDocument/2006/relationships/image" Target="../media/image264.svg"/><Relationship Id="rId3" Type="http://schemas.openxmlformats.org/officeDocument/2006/relationships/image" Target="../media/image254.emf"/><Relationship Id="rId7" Type="http://schemas.openxmlformats.org/officeDocument/2006/relationships/image" Target="../media/image258.png"/><Relationship Id="rId12" Type="http://schemas.openxmlformats.org/officeDocument/2006/relationships/image" Target="../media/image263.png"/><Relationship Id="rId2" Type="http://schemas.openxmlformats.org/officeDocument/2006/relationships/image" Target="../media/image201.emf"/><Relationship Id="rId1" Type="http://schemas.openxmlformats.org/officeDocument/2006/relationships/slideLayout" Target="../slideLayouts/slideLayout2.xml"/><Relationship Id="rId6" Type="http://schemas.openxmlformats.org/officeDocument/2006/relationships/image" Target="../media/image257.svg"/><Relationship Id="rId11" Type="http://schemas.openxmlformats.org/officeDocument/2006/relationships/image" Target="../media/image262.emf"/><Relationship Id="rId5" Type="http://schemas.openxmlformats.org/officeDocument/2006/relationships/image" Target="../media/image256.png"/><Relationship Id="rId10" Type="http://schemas.openxmlformats.org/officeDocument/2006/relationships/image" Target="../media/image261.svg"/><Relationship Id="rId4" Type="http://schemas.openxmlformats.org/officeDocument/2006/relationships/image" Target="../media/image255.emf"/><Relationship Id="rId9" Type="http://schemas.openxmlformats.org/officeDocument/2006/relationships/image" Target="../media/image260.png"/></Relationships>
</file>

<file path=ppt/slides/_rels/slide96.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image" Target="../media/image265.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8" Type="http://schemas.microsoft.com/office/2007/relationships/hdphoto" Target="../media/hdphoto42.wdp"/><Relationship Id="rId3" Type="http://schemas.openxmlformats.org/officeDocument/2006/relationships/image" Target="../media/image268.png"/><Relationship Id="rId7" Type="http://schemas.openxmlformats.org/officeDocument/2006/relationships/image" Target="../media/image270.png"/><Relationship Id="rId2" Type="http://schemas.openxmlformats.org/officeDocument/2006/relationships/image" Target="../media/image267.JPG"/><Relationship Id="rId1" Type="http://schemas.openxmlformats.org/officeDocument/2006/relationships/slideLayout" Target="../slideLayouts/slideLayout2.xml"/><Relationship Id="rId6" Type="http://schemas.microsoft.com/office/2007/relationships/hdphoto" Target="../media/hdphoto41.wdp"/><Relationship Id="rId5" Type="http://schemas.openxmlformats.org/officeDocument/2006/relationships/image" Target="../media/image269.png"/><Relationship Id="rId10" Type="http://schemas.microsoft.com/office/2007/relationships/hdphoto" Target="../media/hdphoto43.wdp"/><Relationship Id="rId4" Type="http://schemas.microsoft.com/office/2007/relationships/hdphoto" Target="../media/hdphoto40.wdp"/><Relationship Id="rId9" Type="http://schemas.openxmlformats.org/officeDocument/2006/relationships/image" Target="../media/image271.png"/></Relationships>
</file>

<file path=ppt/slides/_rels/slide98.xml.rels><?xml version="1.0" encoding="UTF-8" standalone="yes"?>
<Relationships xmlns="http://schemas.openxmlformats.org/package/2006/relationships"><Relationship Id="rId3" Type="http://schemas.microsoft.com/office/2007/relationships/hdphoto" Target="../media/hdphoto44.wdp"/><Relationship Id="rId2" Type="http://schemas.openxmlformats.org/officeDocument/2006/relationships/image" Target="../media/image272.png"/><Relationship Id="rId1" Type="http://schemas.openxmlformats.org/officeDocument/2006/relationships/slideLayout" Target="../slideLayouts/slideLayout2.xml"/><Relationship Id="rId6" Type="http://schemas.openxmlformats.org/officeDocument/2006/relationships/image" Target="../media/image275.png"/><Relationship Id="rId5" Type="http://schemas.openxmlformats.org/officeDocument/2006/relationships/image" Target="../media/image274.png"/><Relationship Id="rId4" Type="http://schemas.openxmlformats.org/officeDocument/2006/relationships/image" Target="../media/image273.png"/></Relationships>
</file>

<file path=ppt/slides/_rels/slide99.xml.rels><?xml version="1.0" encoding="UTF-8" standalone="yes"?>
<Relationships xmlns="http://schemas.openxmlformats.org/package/2006/relationships"><Relationship Id="rId8" Type="http://schemas.openxmlformats.org/officeDocument/2006/relationships/image" Target="../media/image279.png"/><Relationship Id="rId3" Type="http://schemas.openxmlformats.org/officeDocument/2006/relationships/image" Target="../media/image277.png"/><Relationship Id="rId7" Type="http://schemas.openxmlformats.org/officeDocument/2006/relationships/image" Target="../media/image278.png"/><Relationship Id="rId2" Type="http://schemas.openxmlformats.org/officeDocument/2006/relationships/image" Target="../media/image276.png"/><Relationship Id="rId1" Type="http://schemas.openxmlformats.org/officeDocument/2006/relationships/slideLayout" Target="../slideLayouts/slideLayout2.xml"/><Relationship Id="rId6" Type="http://schemas.openxmlformats.org/officeDocument/2006/relationships/image" Target="../media/image202.emf"/><Relationship Id="rId11" Type="http://schemas.microsoft.com/office/2007/relationships/hdphoto" Target="../media/hdphoto47.wdp"/><Relationship Id="rId5" Type="http://schemas.openxmlformats.org/officeDocument/2006/relationships/image" Target="../media/image201.emf"/><Relationship Id="rId10" Type="http://schemas.openxmlformats.org/officeDocument/2006/relationships/image" Target="../media/image280.png"/><Relationship Id="rId4" Type="http://schemas.microsoft.com/office/2007/relationships/hdphoto" Target="../media/hdphoto45.wdp"/><Relationship Id="rId9" Type="http://schemas.microsoft.com/office/2007/relationships/hdphoto" Target="../media/hdphoto46.wdp"/></Relationships>
</file>

<file path=ppt/slides/_rels/slide100.xml.rels><?xml version="1.0" encoding="UTF-8" standalone="yes"?>
<Relationships xmlns="http://schemas.openxmlformats.org/package/2006/relationships"><Relationship Id="rId3" Type="http://schemas.openxmlformats.org/officeDocument/2006/relationships/image" Target="../media/image282.svg"/><Relationship Id="rId2" Type="http://schemas.openxmlformats.org/officeDocument/2006/relationships/image" Target="../media/image28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8" Type="http://schemas.openxmlformats.org/officeDocument/2006/relationships/image" Target="../media/image288.png"/><Relationship Id="rId3" Type="http://schemas.openxmlformats.org/officeDocument/2006/relationships/image" Target="../media/image284.svg"/><Relationship Id="rId7" Type="http://schemas.microsoft.com/office/2007/relationships/hdphoto" Target="../media/hdphoto48.wdp"/><Relationship Id="rId2" Type="http://schemas.openxmlformats.org/officeDocument/2006/relationships/image" Target="../media/image283.png"/><Relationship Id="rId1" Type="http://schemas.openxmlformats.org/officeDocument/2006/relationships/slideLayout" Target="../slideLayouts/slideLayout2.xml"/><Relationship Id="rId6" Type="http://schemas.openxmlformats.org/officeDocument/2006/relationships/image" Target="../media/image287.png"/><Relationship Id="rId5" Type="http://schemas.openxmlformats.org/officeDocument/2006/relationships/image" Target="../media/image286.svg"/><Relationship Id="rId4" Type="http://schemas.openxmlformats.org/officeDocument/2006/relationships/image" Target="../media/image285.png"/><Relationship Id="rId9" Type="http://schemas.microsoft.com/office/2007/relationships/hdphoto" Target="../media/hdphoto49.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C1590-35DE-AE1A-0CBE-6BF2DB77FF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079FE0-7431-1AD5-C60D-3C95E99B0D53}"/>
              </a:ext>
            </a:extLst>
          </p:cNvPr>
          <p:cNvSpPr>
            <a:spLocks noGrp="1"/>
          </p:cNvSpPr>
          <p:nvPr>
            <p:ph idx="1"/>
          </p:nvPr>
        </p:nvSpPr>
        <p:spPr/>
        <p:txBody>
          <a:bodyPr/>
          <a:lstStyle/>
          <a:p>
            <a:endParaRPr lang="en-GB"/>
          </a:p>
        </p:txBody>
      </p:sp>
      <p:pic>
        <p:nvPicPr>
          <p:cNvPr id="4" name="Picture 3" descr="A stone wall with writing on it&#10;&#10;AI-generated content may be incorrect.">
            <a:extLst>
              <a:ext uri="{FF2B5EF4-FFF2-40B4-BE49-F238E27FC236}">
                <a16:creationId xmlns:a16="http://schemas.microsoft.com/office/drawing/2014/main" id="{9BFE7F5C-8BF0-86CE-439B-BA9AFDFF375B}"/>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l="19831" r="38160"/>
          <a:stretch>
            <a:fillRect/>
          </a:stretch>
        </p:blipFill>
        <p:spPr>
          <a:xfrm rot="16200000">
            <a:off x="2221831" y="-2538664"/>
            <a:ext cx="7748338" cy="12296274"/>
          </a:xfrm>
          <a:prstGeom prst="rect">
            <a:avLst/>
          </a:prstGeom>
        </p:spPr>
      </p:pic>
      <p:sp>
        <p:nvSpPr>
          <p:cNvPr id="6" name="TextBox 5">
            <a:extLst>
              <a:ext uri="{FF2B5EF4-FFF2-40B4-BE49-F238E27FC236}">
                <a16:creationId xmlns:a16="http://schemas.microsoft.com/office/drawing/2014/main" id="{C5387B24-C042-36DF-96DC-4AD5EA678E58}"/>
              </a:ext>
            </a:extLst>
          </p:cNvPr>
          <p:cNvSpPr txBox="1"/>
          <p:nvPr/>
        </p:nvSpPr>
        <p:spPr>
          <a:xfrm>
            <a:off x="838200" y="3622418"/>
            <a:ext cx="6212797" cy="2554545"/>
          </a:xfrm>
          <a:prstGeom prst="rect">
            <a:avLst/>
          </a:prstGeom>
          <a:solidFill>
            <a:schemeClr val="accent1">
              <a:lumMod val="20000"/>
              <a:lumOff val="80000"/>
            </a:schemeClr>
          </a:solidFill>
          <a:ln>
            <a:solidFill>
              <a:schemeClr val="tx1"/>
            </a:solidFill>
          </a:ln>
          <a:effectLst>
            <a:outerShdw blurRad="50800" dist="38100" dir="2700000" algn="tl" rotWithShape="0">
              <a:prstClr val="black">
                <a:alpha val="40000"/>
              </a:prstClr>
            </a:outerShdw>
          </a:effectLst>
        </p:spPr>
        <p:txBody>
          <a:bodyPr wrap="square">
            <a:spAutoFit/>
          </a:bodyPr>
          <a:lstStyle/>
          <a:p>
            <a:pPr marL="0" marR="0">
              <a:buNone/>
            </a:pPr>
            <a:r>
              <a:rPr lang="de-DE" sz="4000" b="1" kern="100" dirty="0">
                <a:effectLst/>
                <a:latin typeface="Palatino Linotype" panose="02040502050505030304" pitchFamily="18" charset="0"/>
                <a:ea typeface="Calibri" panose="020F0502020204030204" pitchFamily="34" charset="0"/>
                <a:cs typeface="Arial" panose="020B0604020202020204" pitchFamily="34" charset="0"/>
              </a:rPr>
              <a:t>Methodologisches</a:t>
            </a:r>
          </a:p>
          <a:p>
            <a:pPr marL="0" marR="0">
              <a:buNone/>
            </a:pPr>
            <a:r>
              <a:rPr lang="de-DE" sz="4000" b="1" kern="100" dirty="0">
                <a:effectLst/>
                <a:latin typeface="Palatino Linotype" panose="02040502050505030304" pitchFamily="18" charset="0"/>
                <a:ea typeface="Calibri" panose="020F0502020204030204" pitchFamily="34" charset="0"/>
                <a:cs typeface="Arial" panose="020B0604020202020204" pitchFamily="34" charset="0"/>
              </a:rPr>
              <a:t>zum Einfluss der Kursive</a:t>
            </a:r>
          </a:p>
          <a:p>
            <a:pPr marL="0" marR="0">
              <a:buNone/>
            </a:pPr>
            <a:r>
              <a:rPr lang="de-DE" sz="4000" b="1" kern="100" dirty="0">
                <a:effectLst/>
                <a:latin typeface="Palatino Linotype" panose="02040502050505030304" pitchFamily="18" charset="0"/>
                <a:ea typeface="Calibri" panose="020F0502020204030204" pitchFamily="34" charset="0"/>
                <a:cs typeface="Arial" panose="020B0604020202020204" pitchFamily="34" charset="0"/>
              </a:rPr>
              <a:t>auf die Entwicklung der Hieroglyphenschrift</a:t>
            </a:r>
          </a:p>
        </p:txBody>
      </p:sp>
      <p:grpSp>
        <p:nvGrpSpPr>
          <p:cNvPr id="7" name="Group 6">
            <a:extLst>
              <a:ext uri="{FF2B5EF4-FFF2-40B4-BE49-F238E27FC236}">
                <a16:creationId xmlns:a16="http://schemas.microsoft.com/office/drawing/2014/main" id="{7662EF21-113F-291E-5226-7FA6D20EEACC}"/>
              </a:ext>
            </a:extLst>
          </p:cNvPr>
          <p:cNvGrpSpPr/>
          <p:nvPr/>
        </p:nvGrpSpPr>
        <p:grpSpPr>
          <a:xfrm rot="1827202">
            <a:off x="5546842" y="1048609"/>
            <a:ext cx="10128018" cy="855026"/>
            <a:chOff x="6791325" y="5592030"/>
            <a:chExt cx="6019799" cy="855026"/>
          </a:xfrm>
        </p:grpSpPr>
        <p:sp>
          <p:nvSpPr>
            <p:cNvPr id="8" name="Rectangle 7">
              <a:extLst>
                <a:ext uri="{FF2B5EF4-FFF2-40B4-BE49-F238E27FC236}">
                  <a16:creationId xmlns:a16="http://schemas.microsoft.com/office/drawing/2014/main" id="{68CB65D8-366A-6DCA-4604-C50D36DFE305}"/>
                </a:ext>
              </a:extLst>
            </p:cNvPr>
            <p:cNvSpPr/>
            <p:nvPr/>
          </p:nvSpPr>
          <p:spPr>
            <a:xfrm>
              <a:off x="6791325" y="5616059"/>
              <a:ext cx="6019799" cy="830997"/>
            </a:xfrm>
            <a:prstGeom prst="rect">
              <a:avLst/>
            </a:prstGeom>
            <a:solidFill>
              <a:schemeClr val="accent1">
                <a:lumMod val="20000"/>
                <a:lumOff val="8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7901FCAB-65DD-AC9C-3DC1-04143D29F9B2}"/>
                </a:ext>
              </a:extLst>
            </p:cNvPr>
            <p:cNvSpPr txBox="1"/>
            <p:nvPr/>
          </p:nvSpPr>
          <p:spPr>
            <a:xfrm>
              <a:off x="8440172" y="5592030"/>
              <a:ext cx="4229101" cy="830997"/>
            </a:xfrm>
            <a:prstGeom prst="rect">
              <a:avLst/>
            </a:prstGeom>
            <a:noFill/>
          </p:spPr>
          <p:txBody>
            <a:bodyPr wrap="square">
              <a:spAutoFit/>
            </a:bodyPr>
            <a:lstStyle/>
            <a:p>
              <a:pPr marL="0" marR="0">
                <a:buNone/>
              </a:pPr>
              <a:r>
                <a:rPr lang="de-DE" sz="2400" b="1" kern="100" dirty="0">
                  <a:effectLst/>
                  <a:latin typeface="Palatino Linotype" panose="02040502050505030304" pitchFamily="18" charset="0"/>
                  <a:ea typeface="Calibri" panose="020F0502020204030204" pitchFamily="34" charset="0"/>
                  <a:cs typeface="Arial" panose="020B0604020202020204" pitchFamily="34" charset="0"/>
                </a:rPr>
                <a:t>Einige Fallstudien aus dem</a:t>
              </a:r>
            </a:p>
            <a:p>
              <a:pPr marL="0" marR="0">
                <a:buNone/>
              </a:pPr>
              <a:r>
                <a:rPr lang="de-DE" sz="2400" b="1" kern="100" dirty="0">
                  <a:effectLst/>
                  <a:latin typeface="Palatino Linotype" panose="02040502050505030304" pitchFamily="18" charset="0"/>
                  <a:ea typeface="Calibri" panose="020F0502020204030204" pitchFamily="34" charset="0"/>
                  <a:cs typeface="Arial" panose="020B0604020202020204" pitchFamily="34" charset="0"/>
                </a:rPr>
                <a:t>späten 3. Jahrtausend v. Chr.</a:t>
              </a:r>
              <a:endParaRPr lang="en-GB" sz="2400" kern="100" dirty="0">
                <a:effectLst/>
                <a:latin typeface="Palatino Linotype" panose="02040502050505030304" pitchFamily="18" charset="0"/>
                <a:ea typeface="Calibri" panose="020F0502020204030204" pitchFamily="34" charset="0"/>
                <a:cs typeface="Arial" panose="020B0604020202020204" pitchFamily="34" charset="0"/>
              </a:endParaRPr>
            </a:p>
          </p:txBody>
        </p:sp>
      </p:grpSp>
      <p:pic>
        <p:nvPicPr>
          <p:cNvPr id="10" name="Picture 9">
            <a:extLst>
              <a:ext uri="{FF2B5EF4-FFF2-40B4-BE49-F238E27FC236}">
                <a16:creationId xmlns:a16="http://schemas.microsoft.com/office/drawing/2014/main" id="{34FCBE43-BBEA-A890-A45D-6908C17921C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0401054" y="5963627"/>
            <a:ext cx="1595653" cy="69809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Fonds de la recherche scientifique — Wikipédia">
            <a:extLst>
              <a:ext uri="{FF2B5EF4-FFF2-40B4-BE49-F238E27FC236}">
                <a16:creationId xmlns:a16="http://schemas.microsoft.com/office/drawing/2014/main" id="{8052D2E3-9919-F7AF-8BF0-9C4ED41F88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3299" y="5963627"/>
            <a:ext cx="1105976" cy="698098"/>
          </a:xfrm>
          <a:prstGeom prst="rect">
            <a:avLst/>
          </a:prstGeom>
          <a:noFill/>
          <a:extLst>
            <a:ext uri="{909E8E84-426E-40DD-AFC4-6F175D3DCCD1}">
              <a14:hiddenFill xmlns:a14="http://schemas.microsoft.com/office/drawing/2010/main">
                <a:solidFill>
                  <a:srgbClr val="FFFFFF"/>
                </a:solidFill>
              </a14:hiddenFill>
            </a:ext>
          </a:extLst>
        </p:spPr>
      </p:pic>
      <p:sp>
        <p:nvSpPr>
          <p:cNvPr id="12" name="Textplatzhalter 1">
            <a:extLst>
              <a:ext uri="{FF2B5EF4-FFF2-40B4-BE49-F238E27FC236}">
                <a16:creationId xmlns:a16="http://schemas.microsoft.com/office/drawing/2014/main" id="{5B612AFD-DB6C-8409-DC62-35A598349834}"/>
              </a:ext>
            </a:extLst>
          </p:cNvPr>
          <p:cNvSpPr txBox="1">
            <a:spLocks/>
          </p:cNvSpPr>
          <p:nvPr/>
        </p:nvSpPr>
        <p:spPr>
          <a:xfrm>
            <a:off x="8803758" y="5150607"/>
            <a:ext cx="3192949" cy="664863"/>
          </a:xfrm>
          <a:prstGeom prst="rect">
            <a:avLst/>
          </a:prstGeom>
        </p:spPr>
        <p:txBody>
          <a:bodyPr vert="horz" lIns="91440" tIns="45720" rIns="91440" bIns="45720" rtlCol="0" anchor="ctr"/>
          <a:lstStyle>
            <a:defPPr>
              <a:defRPr lang="de-DE"/>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de-AT" b="1" dirty="0">
                <a:solidFill>
                  <a:schemeClr val="tx1"/>
                </a:solidFill>
                <a:latin typeface="Palatino Linotype" panose="02040502050505030304" pitchFamily="18" charset="0"/>
              </a:rPr>
              <a:t>Philipp Seyr, MA</a:t>
            </a:r>
          </a:p>
          <a:p>
            <a:pPr algn="r"/>
            <a:r>
              <a:rPr lang="de-AT" b="1" dirty="0">
                <a:solidFill>
                  <a:schemeClr val="tx1"/>
                </a:solidFill>
                <a:latin typeface="Palatino Linotype" panose="02040502050505030304" pitchFamily="18" charset="0"/>
              </a:rPr>
              <a:t>philipp.seyr@gmail.com</a:t>
            </a:r>
          </a:p>
          <a:p>
            <a:pPr algn="r"/>
            <a:r>
              <a:rPr lang="de-AT" b="1" dirty="0" err="1">
                <a:solidFill>
                  <a:schemeClr val="tx1"/>
                </a:solidFill>
                <a:latin typeface="Palatino Linotype" panose="02040502050505030304" pitchFamily="18" charset="0"/>
              </a:rPr>
              <a:t>FNRS</a:t>
            </a:r>
            <a:r>
              <a:rPr lang="de-AT" b="1" dirty="0">
                <a:solidFill>
                  <a:schemeClr val="tx1"/>
                </a:solidFill>
                <a:latin typeface="Palatino Linotype" panose="02040502050505030304" pitchFamily="18" charset="0"/>
              </a:rPr>
              <a:t> / </a:t>
            </a:r>
            <a:r>
              <a:rPr lang="de-AT" b="1" dirty="0" err="1">
                <a:solidFill>
                  <a:schemeClr val="tx1"/>
                </a:solidFill>
                <a:latin typeface="Palatino Linotype" panose="02040502050505030304" pitchFamily="18" charset="0"/>
              </a:rPr>
              <a:t>Université</a:t>
            </a:r>
            <a:r>
              <a:rPr lang="de-AT" b="1" dirty="0">
                <a:solidFill>
                  <a:schemeClr val="tx1"/>
                </a:solidFill>
                <a:latin typeface="Palatino Linotype" panose="02040502050505030304" pitchFamily="18" charset="0"/>
              </a:rPr>
              <a:t> de </a:t>
            </a:r>
            <a:r>
              <a:rPr lang="de-AT" b="1" dirty="0" err="1">
                <a:solidFill>
                  <a:schemeClr val="tx1"/>
                </a:solidFill>
                <a:latin typeface="Palatino Linotype" panose="02040502050505030304" pitchFamily="18" charset="0"/>
              </a:rPr>
              <a:t>Liège</a:t>
            </a:r>
            <a:endParaRPr lang="de-AT" b="1" dirty="0">
              <a:solidFill>
                <a:schemeClr val="tx1"/>
              </a:solidFill>
              <a:latin typeface="Palatino Linotype" panose="02040502050505030304" pitchFamily="18" charset="0"/>
            </a:endParaRPr>
          </a:p>
          <a:p>
            <a:pPr algn="r"/>
            <a:r>
              <a:rPr lang="de-AT" b="1" dirty="0">
                <a:solidFill>
                  <a:schemeClr val="tx1"/>
                </a:solidFill>
                <a:latin typeface="Palatino Linotype" panose="02040502050505030304" pitchFamily="18" charset="0"/>
              </a:rPr>
              <a:t>Workshop </a:t>
            </a:r>
            <a:r>
              <a:rPr lang="de-AT" b="1" i="1" dirty="0">
                <a:solidFill>
                  <a:schemeClr val="tx1"/>
                </a:solidFill>
                <a:latin typeface="Palatino Linotype" panose="02040502050505030304" pitchFamily="18" charset="0"/>
              </a:rPr>
              <a:t>Hieroglyphen – Schrift - Sprache</a:t>
            </a:r>
          </a:p>
          <a:p>
            <a:pPr algn="r"/>
            <a:r>
              <a:rPr lang="de-AT" b="1" dirty="0">
                <a:solidFill>
                  <a:schemeClr val="tx1"/>
                </a:solidFill>
                <a:latin typeface="Palatino Linotype" panose="02040502050505030304" pitchFamily="18" charset="0"/>
              </a:rPr>
              <a:t>University </a:t>
            </a:r>
            <a:r>
              <a:rPr lang="de-AT" b="1" dirty="0" err="1">
                <a:solidFill>
                  <a:schemeClr val="tx1"/>
                </a:solidFill>
                <a:latin typeface="Palatino Linotype" panose="02040502050505030304" pitchFamily="18" charset="0"/>
              </a:rPr>
              <a:t>of</a:t>
            </a:r>
            <a:r>
              <a:rPr lang="de-AT" b="1" dirty="0">
                <a:solidFill>
                  <a:schemeClr val="tx1"/>
                </a:solidFill>
                <a:latin typeface="Palatino Linotype" panose="02040502050505030304" pitchFamily="18" charset="0"/>
              </a:rPr>
              <a:t> Münster, 02.11.2025</a:t>
            </a:r>
          </a:p>
          <a:p>
            <a:pPr algn="r"/>
            <a:endParaRPr lang="de-AT" dirty="0">
              <a:solidFill>
                <a:schemeClr val="tx1"/>
              </a:solidFill>
              <a:latin typeface="Palatino Linotype" panose="02040502050505030304" pitchFamily="18" charset="0"/>
            </a:endParaRPr>
          </a:p>
        </p:txBody>
      </p:sp>
      <p:sp>
        <p:nvSpPr>
          <p:cNvPr id="5" name="Slide Number Placeholder 4">
            <a:extLst>
              <a:ext uri="{FF2B5EF4-FFF2-40B4-BE49-F238E27FC236}">
                <a16:creationId xmlns:a16="http://schemas.microsoft.com/office/drawing/2014/main" id="{0A794463-5E27-CF7B-7A33-8744D5F9E436}"/>
              </a:ext>
            </a:extLst>
          </p:cNvPr>
          <p:cNvSpPr>
            <a:spLocks noGrp="1"/>
          </p:cNvSpPr>
          <p:nvPr>
            <p:ph type="sldNum" sz="quarter" idx="12"/>
          </p:nvPr>
        </p:nvSpPr>
        <p:spPr/>
        <p:txBody>
          <a:bodyPr/>
          <a:lstStyle/>
          <a:p>
            <a:fld id="{DE75013C-7246-4EDF-801C-45A2FCCDE15D}" type="slidenum">
              <a:rPr lang="en-GB" smtClean="0"/>
              <a:t>1</a:t>
            </a:fld>
            <a:endParaRPr lang="en-GB"/>
          </a:p>
        </p:txBody>
      </p:sp>
    </p:spTree>
    <p:extLst>
      <p:ext uri="{BB962C8B-B14F-4D97-AF65-F5344CB8AC3E}">
        <p14:creationId xmlns:p14="http://schemas.microsoft.com/office/powerpoint/2010/main" val="123298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tone wall with hieroglyphics&#10;&#10;AI-generated content may be incorrect.">
            <a:extLst>
              <a:ext uri="{FF2B5EF4-FFF2-40B4-BE49-F238E27FC236}">
                <a16:creationId xmlns:a16="http://schemas.microsoft.com/office/drawing/2014/main" id="{03E2BF1F-D120-9234-A7FF-C0C0974EB6FF}"/>
              </a:ext>
            </a:extLst>
          </p:cNvPr>
          <p:cNvPicPr>
            <a:picLocks noChangeAspect="1"/>
          </p:cNvPicPr>
          <p:nvPr/>
        </p:nvPicPr>
        <p:blipFill>
          <a:blip r:embed="rId2">
            <a:extLst>
              <a:ext uri="{28A0092B-C50C-407E-A947-70E740481C1C}">
                <a14:useLocalDpi xmlns:a14="http://schemas.microsoft.com/office/drawing/2010/main" val="0"/>
              </a:ext>
            </a:extLst>
          </a:blip>
          <a:srcRect l="6086" t="14597" r="14943" b="10035"/>
          <a:stretch>
            <a:fillRect/>
          </a:stretch>
        </p:blipFill>
        <p:spPr>
          <a:xfrm>
            <a:off x="0" y="-213324"/>
            <a:ext cx="12192000" cy="7757234"/>
          </a:xfrm>
          <a:prstGeom prst="rect">
            <a:avLst/>
          </a:prstGeom>
        </p:spPr>
      </p:pic>
      <p:sp>
        <p:nvSpPr>
          <p:cNvPr id="2" name="TextBox 1">
            <a:extLst>
              <a:ext uri="{FF2B5EF4-FFF2-40B4-BE49-F238E27FC236}">
                <a16:creationId xmlns:a16="http://schemas.microsoft.com/office/drawing/2014/main" id="{1F9C5F94-D3CE-0131-C1C1-3B6250BC64FF}"/>
              </a:ext>
            </a:extLst>
          </p:cNvPr>
          <p:cNvSpPr txBox="1"/>
          <p:nvPr/>
        </p:nvSpPr>
        <p:spPr>
          <a:xfrm>
            <a:off x="10910496" y="98817"/>
            <a:ext cx="1175322" cy="276999"/>
          </a:xfrm>
          <a:prstGeom prst="rect">
            <a:avLst/>
          </a:prstGeom>
          <a:noFill/>
        </p:spPr>
        <p:txBody>
          <a:bodyPr wrap="none" rtlCol="0">
            <a:spAutoFit/>
          </a:bodyPr>
          <a:lstStyle/>
          <a:p>
            <a:r>
              <a:rPr lang="de-DE" sz="1200" cap="small" dirty="0" err="1">
                <a:solidFill>
                  <a:schemeClr val="bg1"/>
                </a:solidFill>
                <a:latin typeface="Palatino Linotype" panose="02040502050505030304" pitchFamily="18" charset="0"/>
              </a:rPr>
              <a:t>introduction</a:t>
            </a:r>
            <a:endParaRPr lang="de-DE" sz="1200" cap="small" dirty="0">
              <a:solidFill>
                <a:schemeClr val="bg1"/>
              </a:solidFill>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DFA1F895-7E7D-8C93-831A-9DDDA0F9D30A}"/>
              </a:ext>
            </a:extLst>
          </p:cNvPr>
          <p:cNvSpPr txBox="1">
            <a:spLocks/>
          </p:cNvSpPr>
          <p:nvPr/>
        </p:nvSpPr>
        <p:spPr>
          <a:xfrm>
            <a:off x="9293777"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14F9104-22E4-4809-9DD5-CA74CAAF0C09}" type="slidenum">
              <a:rPr lang="de-DE" smtClean="0">
                <a:solidFill>
                  <a:schemeClr val="bg1"/>
                </a:solidFill>
                <a:latin typeface="Palatino Linotype" panose="02040502050505030304" pitchFamily="18" charset="0"/>
              </a:rPr>
              <a:pPr/>
              <a:t>2</a:t>
            </a:fld>
            <a:endParaRPr lang="de-DE"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3016900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wall with hieroglyphics&#10;&#10;AI-generated content may be incorrect.">
            <a:extLst>
              <a:ext uri="{FF2B5EF4-FFF2-40B4-BE49-F238E27FC236}">
                <a16:creationId xmlns:a16="http://schemas.microsoft.com/office/drawing/2014/main" id="{D58C1625-D1E2-6B68-AAD9-9F6B2E1B155A}"/>
              </a:ext>
            </a:extLst>
          </p:cNvPr>
          <p:cNvPicPr>
            <a:picLocks noChangeAspect="1"/>
          </p:cNvPicPr>
          <p:nvPr/>
        </p:nvPicPr>
        <p:blipFill>
          <a:blip r:embed="rId2">
            <a:extLst>
              <a:ext uri="{28A0092B-C50C-407E-A947-70E740481C1C}">
                <a14:useLocalDpi xmlns:a14="http://schemas.microsoft.com/office/drawing/2010/main" val="0"/>
              </a:ext>
            </a:extLst>
          </a:blip>
          <a:srcRect l="11634" t="21718" r="54727" b="13676"/>
          <a:stretch>
            <a:fillRect/>
          </a:stretch>
        </p:blipFill>
        <p:spPr>
          <a:xfrm>
            <a:off x="6835707" y="0"/>
            <a:ext cx="5356293" cy="6858000"/>
          </a:xfrm>
          <a:prstGeom prst="rect">
            <a:avLst/>
          </a:prstGeom>
        </p:spPr>
      </p:pic>
      <p:sp>
        <p:nvSpPr>
          <p:cNvPr id="4" name="TextBox 3">
            <a:extLst>
              <a:ext uri="{FF2B5EF4-FFF2-40B4-BE49-F238E27FC236}">
                <a16:creationId xmlns:a16="http://schemas.microsoft.com/office/drawing/2014/main" id="{3BC8C4E6-798B-FD74-76F7-EBF51F083473}"/>
              </a:ext>
            </a:extLst>
          </p:cNvPr>
          <p:cNvSpPr txBox="1"/>
          <p:nvPr/>
        </p:nvSpPr>
        <p:spPr>
          <a:xfrm>
            <a:off x="6712897" y="6538912"/>
            <a:ext cx="1680101" cy="307777"/>
          </a:xfrm>
          <a:prstGeom prst="rect">
            <a:avLst/>
          </a:prstGeom>
          <a:noFill/>
        </p:spPr>
        <p:txBody>
          <a:bodyPr wrap="square">
            <a:spAutoFit/>
          </a:bodyPr>
          <a:lstStyle/>
          <a:p>
            <a:pPr algn="r"/>
            <a:r>
              <a:rPr lang="de-DE" sz="1400" dirty="0">
                <a:solidFill>
                  <a:schemeClr val="bg1"/>
                </a:solidFill>
                <a:latin typeface="Palatino Linotype" panose="02040502050505030304" pitchFamily="18" charset="0"/>
                <a:ea typeface="Calibri" panose="020F0502020204030204" pitchFamily="34" charset="0"/>
              </a:rPr>
              <a:t>D</a:t>
            </a:r>
            <a:r>
              <a:rPr lang="en-GB" sz="1400" dirty="0" err="1">
                <a:solidFill>
                  <a:schemeClr val="bg1"/>
                </a:solidFill>
                <a:latin typeface="Palatino Linotype" panose="02040502050505030304" pitchFamily="18" charset="0"/>
                <a:ea typeface="Calibri" panose="020F0502020204030204" pitchFamily="34" charset="0"/>
              </a:rPr>
              <a:t>endera</a:t>
            </a:r>
            <a:r>
              <a:rPr lang="en-GB" sz="1400" dirty="0">
                <a:solidFill>
                  <a:schemeClr val="bg1"/>
                </a:solidFill>
                <a:latin typeface="Palatino Linotype" panose="02040502050505030304" pitchFamily="18" charset="0"/>
                <a:ea typeface="Calibri" panose="020F0502020204030204" pitchFamily="34" charset="0"/>
              </a:rPr>
              <a:t> X, 32-36</a:t>
            </a:r>
            <a:endParaRPr lang="de-DE" sz="800" dirty="0">
              <a:solidFill>
                <a:schemeClr val="bg1"/>
              </a:solidFill>
              <a:latin typeface="Palatino Linotype" panose="02040502050505030304" pitchFamily="18" charset="0"/>
            </a:endParaRPr>
          </a:p>
        </p:txBody>
      </p:sp>
      <p:sp>
        <p:nvSpPr>
          <p:cNvPr id="5" name="Rectangle 4">
            <a:extLst>
              <a:ext uri="{FF2B5EF4-FFF2-40B4-BE49-F238E27FC236}">
                <a16:creationId xmlns:a16="http://schemas.microsoft.com/office/drawing/2014/main" id="{CF70C914-7DF5-6F0B-BF85-0A90F5EA4FE3}"/>
              </a:ext>
            </a:extLst>
          </p:cNvPr>
          <p:cNvSpPr/>
          <p:nvPr/>
        </p:nvSpPr>
        <p:spPr>
          <a:xfrm>
            <a:off x="7117236" y="2055043"/>
            <a:ext cx="707011" cy="716438"/>
          </a:xfrm>
          <a:prstGeom prst="rect">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8E5272F-94E5-E4A9-0D11-C82B80C63003}"/>
              </a:ext>
            </a:extLst>
          </p:cNvPr>
          <p:cNvSpPr txBox="1"/>
          <p:nvPr/>
        </p:nvSpPr>
        <p:spPr>
          <a:xfrm>
            <a:off x="739707" y="3930978"/>
            <a:ext cx="5356293" cy="1969770"/>
          </a:xfrm>
          <a:prstGeom prst="rect">
            <a:avLst/>
          </a:prstGeom>
          <a:noFill/>
        </p:spPr>
        <p:txBody>
          <a:bodyPr wrap="square">
            <a:spAutoFit/>
          </a:bodyPr>
          <a:lstStyle/>
          <a:p>
            <a:pPr lvl="0" algn="just" eaLnBrk="0" fontAlgn="base" hangingPunct="0">
              <a:spcBef>
                <a:spcPct val="0"/>
              </a:spcBef>
              <a:spcAft>
                <a:spcPct val="0"/>
              </a:spcAft>
            </a:pPr>
            <a:r>
              <a:rPr lang="de-DE" altLang="en-US" sz="1400" dirty="0">
                <a:latin typeface="Palatino Linotype" panose="02040502050505030304" pitchFamily="18" charset="0"/>
                <a:ea typeface="Calibri" panose="020F0502020204030204" pitchFamily="34" charset="0"/>
                <a:cs typeface="Calibri" panose="020F0502020204030204" pitchFamily="34" charset="0"/>
              </a:rPr>
              <a:t>“</a:t>
            </a:r>
            <a:r>
              <a:rPr lang="fr-FR" sz="1400" dirty="0">
                <a:latin typeface="Palatino Linotype" panose="02040502050505030304" pitchFamily="18" charset="0"/>
              </a:rPr>
              <a:t>Feu  de  Rouge  a  fait  </a:t>
            </a:r>
            <a:r>
              <a:rPr lang="fr-FR" sz="1400" dirty="0" err="1">
                <a:latin typeface="Palatino Linotype" panose="02040502050505030304" pitchFamily="18" charset="0"/>
              </a:rPr>
              <a:t>I'observation</a:t>
            </a:r>
            <a:r>
              <a:rPr lang="fr-FR" sz="1400" dirty="0">
                <a:latin typeface="Palatino Linotype" panose="02040502050505030304" pitchFamily="18" charset="0"/>
              </a:rPr>
              <a:t>,  et  j'ai  une quantité  de  preuves  directes  de  la  justesse  de  ce  qu'il  a  avance, que  les  textes  hiéroglyphiques  sont  des  transcriptions  des  textes hiératiques  soit  en  écriture  soit  monumentales,  et  que  les  fausses variantes  ne  sont  que  des  fautes  de  transcription.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Ainsi</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pour</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faire la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recherche</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sur</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un</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signe</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inexplicable</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on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trouvera</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l‘explication</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en le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transcrivant</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en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hiératique</a:t>
            </a:r>
            <a:r>
              <a:rPr lang="de-DE" altLang="en-US" sz="1400" dirty="0">
                <a:latin typeface="Palatino Linotype" panose="02040502050505030304" pitchFamily="18" charset="0"/>
                <a:ea typeface="Calibri" panose="020F0502020204030204" pitchFamily="34" charset="0"/>
                <a:cs typeface="Calibri" panose="020F0502020204030204" pitchFamily="34" charset="0"/>
              </a:rPr>
              <a:t>.“</a:t>
            </a:r>
          </a:p>
          <a:p>
            <a:pPr lvl="0" eaLnBrk="0" fontAlgn="base" hangingPunct="0">
              <a:spcBef>
                <a:spcPct val="0"/>
              </a:spcBef>
              <a:spcAft>
                <a:spcPct val="0"/>
              </a:spcAft>
            </a:pPr>
            <a:r>
              <a:rPr lang="de-DE" altLang="en-US" sz="1200" dirty="0">
                <a:latin typeface="Palatino Linotype" panose="02040502050505030304" pitchFamily="18" charset="0"/>
                <a:ea typeface="Calibri" panose="020F0502020204030204" pitchFamily="34" charset="0"/>
                <a:cs typeface="Calibri" panose="020F0502020204030204" pitchFamily="34" charset="0"/>
              </a:rPr>
              <a:t>(</a:t>
            </a:r>
            <a:r>
              <a:rPr lang="de-DE" altLang="en-US" sz="1200" dirty="0" err="1">
                <a:latin typeface="Palatino Linotype" panose="02040502050505030304" pitchFamily="18" charset="0"/>
                <a:ea typeface="Calibri" panose="020F0502020204030204" pitchFamily="34" charset="0"/>
                <a:cs typeface="Calibri" panose="020F0502020204030204" pitchFamily="34" charset="0"/>
              </a:rPr>
              <a:t>Pleyte</a:t>
            </a:r>
            <a:r>
              <a:rPr lang="de-DE" altLang="en-US" sz="1200" dirty="0">
                <a:latin typeface="Palatino Linotype" panose="02040502050505030304" pitchFamily="18" charset="0"/>
                <a:ea typeface="Calibri" panose="020F0502020204030204" pitchFamily="34" charset="0"/>
                <a:cs typeface="Calibri" panose="020F0502020204030204" pitchFamily="34" charset="0"/>
              </a:rPr>
              <a:t> 1891, 280)</a:t>
            </a:r>
          </a:p>
          <a:p>
            <a:pPr lvl="0" eaLnBrk="0" fontAlgn="base" hangingPunct="0">
              <a:spcBef>
                <a:spcPct val="0"/>
              </a:spcBef>
              <a:spcAft>
                <a:spcPct val="0"/>
              </a:spcAft>
            </a:pPr>
            <a:r>
              <a:rPr lang="de-DE" altLang="en-US" sz="1200" dirty="0">
                <a:latin typeface="Palatino Linotype" panose="02040502050505030304" pitchFamily="18" charset="0"/>
                <a:ea typeface="Calibri" panose="020F0502020204030204" pitchFamily="34" charset="0"/>
                <a:cs typeface="Calibri" panose="020F0502020204030204" pitchFamily="34" charset="0"/>
              </a:rPr>
              <a:t>see also Posener 1950, 194; Meeks 2004, 229 §</a:t>
            </a:r>
            <a:r>
              <a:rPr lang="de-DE" altLang="en-US" sz="1200" dirty="0" err="1">
                <a:latin typeface="Palatino Linotype" panose="02040502050505030304" pitchFamily="18" charset="0"/>
                <a:ea typeface="Calibri" panose="020F0502020204030204" pitchFamily="34" charset="0"/>
                <a:cs typeface="Calibri" panose="020F0502020204030204" pitchFamily="34" charset="0"/>
              </a:rPr>
              <a:t>623.a</a:t>
            </a:r>
            <a:endParaRPr lang="de-DE" altLang="en-US" sz="1200" dirty="0">
              <a:latin typeface="Palatino Linotype" panose="02040502050505030304" pitchFamily="18" charset="0"/>
            </a:endParaRPr>
          </a:p>
        </p:txBody>
      </p:sp>
      <p:sp>
        <p:nvSpPr>
          <p:cNvPr id="9" name="TextBox 8">
            <a:extLst>
              <a:ext uri="{FF2B5EF4-FFF2-40B4-BE49-F238E27FC236}">
                <a16:creationId xmlns:a16="http://schemas.microsoft.com/office/drawing/2014/main" id="{719EC992-249C-5725-C0F4-93412AC8DAFE}"/>
              </a:ext>
            </a:extLst>
          </p:cNvPr>
          <p:cNvSpPr txBox="1"/>
          <p:nvPr/>
        </p:nvSpPr>
        <p:spPr>
          <a:xfrm>
            <a:off x="1840152" y="2751899"/>
            <a:ext cx="3383796" cy="369332"/>
          </a:xfrm>
          <a:prstGeom prst="rect">
            <a:avLst/>
          </a:prstGeom>
          <a:noFill/>
        </p:spPr>
        <p:txBody>
          <a:bodyPr wrap="square">
            <a:spAutoFit/>
          </a:bodyPr>
          <a:lstStyle/>
          <a:p>
            <a:pPr lvl="0" algn="just" eaLnBrk="0" fontAlgn="base" hangingPunct="0">
              <a:spcBef>
                <a:spcPct val="0"/>
              </a:spcBef>
              <a:spcAft>
                <a:spcPct val="0"/>
              </a:spcAft>
            </a:pPr>
            <a:r>
              <a:rPr lang="en-GB" altLang="en-US" b="1" i="1" dirty="0" err="1">
                <a:latin typeface="Palatino Linotype" panose="02040502050505030304" pitchFamily="18" charset="0"/>
                <a:ea typeface="Calibri" panose="020F0502020204030204" pitchFamily="34" charset="0"/>
                <a:cs typeface="Calibri" panose="020F0502020204030204" pitchFamily="34" charset="0"/>
              </a:rPr>
              <a:t>ẖnm</a:t>
            </a:r>
            <a:r>
              <a:rPr lang="de-DE" altLang="en-US" b="1" dirty="0">
                <a:latin typeface="Palatino Linotype" panose="02040502050505030304" pitchFamily="18" charset="0"/>
                <a:ea typeface="Calibri" panose="020F0502020204030204" pitchFamily="34" charset="0"/>
                <a:cs typeface="Calibri" panose="020F0502020204030204" pitchFamily="34" charset="0"/>
              </a:rPr>
              <a:t> “</a:t>
            </a:r>
            <a:r>
              <a:rPr lang="de-DE" b="1" dirty="0" err="1">
                <a:latin typeface="Palatino Linotype" panose="02040502050505030304" pitchFamily="18" charset="0"/>
              </a:rPr>
              <a:t>to</a:t>
            </a:r>
            <a:r>
              <a:rPr lang="de-DE" b="1" dirty="0">
                <a:latin typeface="Palatino Linotype" panose="02040502050505030304" pitchFamily="18" charset="0"/>
              </a:rPr>
              <a:t> </a:t>
            </a:r>
            <a:r>
              <a:rPr lang="en-GB" b="1" dirty="0">
                <a:latin typeface="Palatino Linotype" panose="02040502050505030304" pitchFamily="18" charset="0"/>
              </a:rPr>
              <a:t>join</a:t>
            </a:r>
            <a:r>
              <a:rPr lang="de-DE" b="1" dirty="0">
                <a:latin typeface="Palatino Linotype" panose="02040502050505030304" pitchFamily="18" charset="0"/>
              </a:rPr>
              <a:t>; </a:t>
            </a:r>
            <a:r>
              <a:rPr lang="de-DE" b="1" dirty="0" err="1">
                <a:latin typeface="Palatino Linotype" panose="02040502050505030304" pitchFamily="18" charset="0"/>
              </a:rPr>
              <a:t>to</a:t>
            </a:r>
            <a:r>
              <a:rPr lang="de-DE" b="1" dirty="0">
                <a:latin typeface="Palatino Linotype" panose="02040502050505030304" pitchFamily="18" charset="0"/>
              </a:rPr>
              <a:t> </a:t>
            </a:r>
            <a:r>
              <a:rPr lang="de-DE" b="1" dirty="0" err="1">
                <a:latin typeface="Palatino Linotype" panose="02040502050505030304" pitchFamily="18" charset="0"/>
              </a:rPr>
              <a:t>unite</a:t>
            </a:r>
            <a:r>
              <a:rPr lang="de-DE" b="1" dirty="0">
                <a:latin typeface="Palatino Linotype" panose="02040502050505030304" pitchFamily="18" charset="0"/>
              </a:rPr>
              <a:t> </a:t>
            </a:r>
            <a:r>
              <a:rPr lang="de-DE" b="1" dirty="0" err="1">
                <a:latin typeface="Palatino Linotype" panose="02040502050505030304" pitchFamily="18" charset="0"/>
              </a:rPr>
              <a:t>with</a:t>
            </a:r>
            <a:r>
              <a:rPr lang="de-DE" altLang="en-US" b="1" dirty="0">
                <a:latin typeface="Palatino Linotype" panose="02040502050505030304" pitchFamily="18" charset="0"/>
                <a:ea typeface="Calibri" panose="020F0502020204030204" pitchFamily="34" charset="0"/>
                <a:cs typeface="Calibri" panose="020F0502020204030204" pitchFamily="34" charset="0"/>
              </a:rPr>
              <a:t>“</a:t>
            </a:r>
          </a:p>
        </p:txBody>
      </p:sp>
      <p:grpSp>
        <p:nvGrpSpPr>
          <p:cNvPr id="18" name="Group 17">
            <a:extLst>
              <a:ext uri="{FF2B5EF4-FFF2-40B4-BE49-F238E27FC236}">
                <a16:creationId xmlns:a16="http://schemas.microsoft.com/office/drawing/2014/main" id="{8A217A15-C947-31A8-5430-BED5ED2EE397}"/>
              </a:ext>
            </a:extLst>
          </p:cNvPr>
          <p:cNvGrpSpPr/>
          <p:nvPr/>
        </p:nvGrpSpPr>
        <p:grpSpPr>
          <a:xfrm>
            <a:off x="1114771" y="957252"/>
            <a:ext cx="4310991" cy="1354232"/>
            <a:chOff x="879101" y="774612"/>
            <a:chExt cx="4310991" cy="1354232"/>
          </a:xfrm>
        </p:grpSpPr>
        <p:pic>
          <p:nvPicPr>
            <p:cNvPr id="8" name="Picture 7">
              <a:extLst>
                <a:ext uri="{FF2B5EF4-FFF2-40B4-BE49-F238E27FC236}">
                  <a16:creationId xmlns:a16="http://schemas.microsoft.com/office/drawing/2014/main" id="{1BEAB19C-E524-D522-4C26-318AF14D0CB9}"/>
                </a:ext>
              </a:extLst>
            </p:cNvPr>
            <p:cNvPicPr>
              <a:picLocks noChangeAspect="1"/>
            </p:cNvPicPr>
            <p:nvPr/>
          </p:nvPicPr>
          <p:blipFill>
            <a:blip r:embed="rId3"/>
            <a:stretch>
              <a:fillRect/>
            </a:stretch>
          </p:blipFill>
          <p:spPr>
            <a:xfrm>
              <a:off x="3835860" y="774612"/>
              <a:ext cx="1354232" cy="1354232"/>
            </a:xfrm>
            <a:prstGeom prst="rect">
              <a:avLst/>
            </a:prstGeom>
          </p:spPr>
        </p:pic>
        <p:sp>
          <p:nvSpPr>
            <p:cNvPr id="10" name="Arrow: Right 9">
              <a:extLst>
                <a:ext uri="{FF2B5EF4-FFF2-40B4-BE49-F238E27FC236}">
                  <a16:creationId xmlns:a16="http://schemas.microsoft.com/office/drawing/2014/main" id="{7927087E-C293-D444-8296-BB41D48A67C8}"/>
                </a:ext>
              </a:extLst>
            </p:cNvPr>
            <p:cNvSpPr/>
            <p:nvPr/>
          </p:nvSpPr>
          <p:spPr>
            <a:xfrm>
              <a:off x="2818614" y="1291472"/>
              <a:ext cx="725864" cy="32051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Graphic 12">
              <a:extLst>
                <a:ext uri="{FF2B5EF4-FFF2-40B4-BE49-F238E27FC236}">
                  <a16:creationId xmlns:a16="http://schemas.microsoft.com/office/drawing/2014/main" id="{B39CA5D4-3529-A7E5-DCFE-6666A0871F3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98522" y="900532"/>
              <a:ext cx="782934" cy="1198868"/>
            </a:xfrm>
            <a:prstGeom prst="rect">
              <a:avLst/>
            </a:prstGeom>
          </p:spPr>
        </p:pic>
        <p:pic>
          <p:nvPicPr>
            <p:cNvPr id="17" name="Graphic 16">
              <a:extLst>
                <a:ext uri="{FF2B5EF4-FFF2-40B4-BE49-F238E27FC236}">
                  <a16:creationId xmlns:a16="http://schemas.microsoft.com/office/drawing/2014/main" id="{B0AB98ED-9E62-DD3F-AE18-A387BEA2313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9101" y="1101998"/>
              <a:ext cx="542628" cy="868204"/>
            </a:xfrm>
            <a:prstGeom prst="rect">
              <a:avLst/>
            </a:prstGeom>
          </p:spPr>
        </p:pic>
      </p:grpSp>
      <p:sp>
        <p:nvSpPr>
          <p:cNvPr id="7" name="TextBox 6">
            <a:extLst>
              <a:ext uri="{FF2B5EF4-FFF2-40B4-BE49-F238E27FC236}">
                <a16:creationId xmlns:a16="http://schemas.microsoft.com/office/drawing/2014/main" id="{D1AD9CF1-E98D-80A9-8687-CC0956E055B4}"/>
              </a:ext>
            </a:extLst>
          </p:cNvPr>
          <p:cNvSpPr txBox="1"/>
          <p:nvPr/>
        </p:nvSpPr>
        <p:spPr>
          <a:xfrm>
            <a:off x="10910496" y="98817"/>
            <a:ext cx="1175322" cy="276999"/>
          </a:xfrm>
          <a:prstGeom prst="rect">
            <a:avLst/>
          </a:prstGeom>
          <a:noFill/>
        </p:spPr>
        <p:txBody>
          <a:bodyPr wrap="none" rtlCol="0">
            <a:spAutoFit/>
          </a:bodyPr>
          <a:lstStyle/>
          <a:p>
            <a:r>
              <a:rPr lang="de-DE" sz="1200" cap="small" dirty="0" err="1">
                <a:solidFill>
                  <a:schemeClr val="bg1"/>
                </a:solidFill>
                <a:latin typeface="Palatino Linotype" panose="02040502050505030304" pitchFamily="18" charset="0"/>
              </a:rPr>
              <a:t>introduction</a:t>
            </a:r>
            <a:endParaRPr lang="de-DE" sz="1200" cap="small" dirty="0">
              <a:solidFill>
                <a:schemeClr val="bg1"/>
              </a:solidFill>
              <a:latin typeface="Palatino Linotype" panose="02040502050505030304" pitchFamily="18" charset="0"/>
            </a:endParaRPr>
          </a:p>
        </p:txBody>
      </p:sp>
      <p:pic>
        <p:nvPicPr>
          <p:cNvPr id="11" name="Graphic 10">
            <a:extLst>
              <a:ext uri="{FF2B5EF4-FFF2-40B4-BE49-F238E27FC236}">
                <a16:creationId xmlns:a16="http://schemas.microsoft.com/office/drawing/2014/main" id="{7538B82F-6356-3800-5282-98F05E6B0D5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710" y="2118774"/>
            <a:ext cx="815309" cy="385419"/>
          </a:xfrm>
          <a:prstGeom prst="rect">
            <a:avLst/>
          </a:prstGeom>
        </p:spPr>
      </p:pic>
      <p:pic>
        <p:nvPicPr>
          <p:cNvPr id="14" name="Graphic 13">
            <a:extLst>
              <a:ext uri="{FF2B5EF4-FFF2-40B4-BE49-F238E27FC236}">
                <a16:creationId xmlns:a16="http://schemas.microsoft.com/office/drawing/2014/main" id="{B3448772-9A1D-9E1F-3AF3-30E094CECDF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171273" y="499281"/>
            <a:ext cx="440915" cy="755854"/>
          </a:xfrm>
          <a:prstGeom prst="rect">
            <a:avLst/>
          </a:prstGeom>
        </p:spPr>
      </p:pic>
      <p:sp>
        <p:nvSpPr>
          <p:cNvPr id="2" name="Slide Number Placeholder 1">
            <a:extLst>
              <a:ext uri="{FF2B5EF4-FFF2-40B4-BE49-F238E27FC236}">
                <a16:creationId xmlns:a16="http://schemas.microsoft.com/office/drawing/2014/main" id="{6949070B-56C8-56BF-CF0E-676C5BB467A4}"/>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solidFill>
                  <a:schemeClr val="bg1"/>
                </a:solidFill>
                <a:latin typeface="Palatino Linotype" panose="02040502050505030304" pitchFamily="18" charset="0"/>
              </a:rPr>
              <a:t>3</a:t>
            </a:fld>
            <a:endParaRPr lang="de-DE"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361072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8BF3E-24C7-7591-AA7D-C8E9D2D1C1DE}"/>
            </a:ext>
          </a:extLst>
        </p:cNvPr>
        <p:cNvGrpSpPr/>
        <p:nvPr/>
      </p:nvGrpSpPr>
      <p:grpSpPr>
        <a:xfrm>
          <a:off x="0" y="0"/>
          <a:ext cx="0" cy="0"/>
          <a:chOff x="0" y="0"/>
          <a:chExt cx="0" cy="0"/>
        </a:xfrm>
      </p:grpSpPr>
      <p:pic>
        <p:nvPicPr>
          <p:cNvPr id="3" name="Picture 2" descr="A stone wall with hieroglyphics&#10;&#10;AI-generated content may be incorrect.">
            <a:extLst>
              <a:ext uri="{FF2B5EF4-FFF2-40B4-BE49-F238E27FC236}">
                <a16:creationId xmlns:a16="http://schemas.microsoft.com/office/drawing/2014/main" id="{BA920695-21EE-1DC7-8B81-51488E101C92}"/>
              </a:ext>
            </a:extLst>
          </p:cNvPr>
          <p:cNvPicPr>
            <a:picLocks noChangeAspect="1"/>
          </p:cNvPicPr>
          <p:nvPr/>
        </p:nvPicPr>
        <p:blipFill>
          <a:blip r:embed="rId2">
            <a:extLst>
              <a:ext uri="{28A0092B-C50C-407E-A947-70E740481C1C}">
                <a14:useLocalDpi xmlns:a14="http://schemas.microsoft.com/office/drawing/2010/main" val="0"/>
              </a:ext>
            </a:extLst>
          </a:blip>
          <a:srcRect l="11634" t="21718" r="54727" b="13676"/>
          <a:stretch>
            <a:fillRect/>
          </a:stretch>
        </p:blipFill>
        <p:spPr>
          <a:xfrm>
            <a:off x="6835707" y="0"/>
            <a:ext cx="5356293" cy="6858000"/>
          </a:xfrm>
          <a:prstGeom prst="rect">
            <a:avLst/>
          </a:prstGeom>
        </p:spPr>
      </p:pic>
      <p:sp>
        <p:nvSpPr>
          <p:cNvPr id="5" name="Rectangle 4">
            <a:extLst>
              <a:ext uri="{FF2B5EF4-FFF2-40B4-BE49-F238E27FC236}">
                <a16:creationId xmlns:a16="http://schemas.microsoft.com/office/drawing/2014/main" id="{56F7E6A4-0A9B-AA78-2FDB-A5076D6E06E1}"/>
              </a:ext>
            </a:extLst>
          </p:cNvPr>
          <p:cNvSpPr/>
          <p:nvPr/>
        </p:nvSpPr>
        <p:spPr>
          <a:xfrm>
            <a:off x="9181706" y="1263192"/>
            <a:ext cx="395927" cy="358218"/>
          </a:xfrm>
          <a:prstGeom prst="rect">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2" name="Group 21">
            <a:extLst>
              <a:ext uri="{FF2B5EF4-FFF2-40B4-BE49-F238E27FC236}">
                <a16:creationId xmlns:a16="http://schemas.microsoft.com/office/drawing/2014/main" id="{18E1BF75-23AF-7DF0-ADF7-D0B616CF47F7}"/>
              </a:ext>
            </a:extLst>
          </p:cNvPr>
          <p:cNvGrpSpPr/>
          <p:nvPr/>
        </p:nvGrpSpPr>
        <p:grpSpPr>
          <a:xfrm>
            <a:off x="1328695" y="497945"/>
            <a:ext cx="4023399" cy="1756732"/>
            <a:chOff x="1186150" y="966934"/>
            <a:chExt cx="4023399" cy="1756732"/>
          </a:xfrm>
        </p:grpSpPr>
        <p:pic>
          <p:nvPicPr>
            <p:cNvPr id="11" name="Graphic 10">
              <a:extLst>
                <a:ext uri="{FF2B5EF4-FFF2-40B4-BE49-F238E27FC236}">
                  <a16:creationId xmlns:a16="http://schemas.microsoft.com/office/drawing/2014/main" id="{8FEB454E-2F37-FEF2-F93B-CD4A97218D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86150" y="966934"/>
              <a:ext cx="775681" cy="937281"/>
            </a:xfrm>
            <a:prstGeom prst="rect">
              <a:avLst/>
            </a:prstGeom>
          </p:spPr>
        </p:pic>
        <p:pic>
          <p:nvPicPr>
            <p:cNvPr id="14" name="Graphic 13">
              <a:extLst>
                <a:ext uri="{FF2B5EF4-FFF2-40B4-BE49-F238E27FC236}">
                  <a16:creationId xmlns:a16="http://schemas.microsoft.com/office/drawing/2014/main" id="{8F5F20C3-D3EC-B120-57CD-B8549E35AD6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29685" y="1786385"/>
              <a:ext cx="661610" cy="937281"/>
            </a:xfrm>
            <a:prstGeom prst="rect">
              <a:avLst/>
            </a:prstGeom>
          </p:spPr>
        </p:pic>
        <p:pic>
          <p:nvPicPr>
            <p:cNvPr id="16" name="Picture 15">
              <a:extLst>
                <a:ext uri="{FF2B5EF4-FFF2-40B4-BE49-F238E27FC236}">
                  <a16:creationId xmlns:a16="http://schemas.microsoft.com/office/drawing/2014/main" id="{946AB4A2-5E16-B1EB-5BB2-D0CC63CF108F}"/>
                </a:ext>
              </a:extLst>
            </p:cNvPr>
            <p:cNvPicPr>
              <a:picLocks noChangeAspect="1"/>
            </p:cNvPicPr>
            <p:nvPr/>
          </p:nvPicPr>
          <p:blipFill>
            <a:blip r:embed="rId7"/>
            <a:srcRect t="52841"/>
            <a:stretch>
              <a:fillRect/>
            </a:stretch>
          </p:blipFill>
          <p:spPr>
            <a:xfrm>
              <a:off x="4175684" y="1326622"/>
              <a:ext cx="1033865" cy="1052949"/>
            </a:xfrm>
            <a:prstGeom prst="rect">
              <a:avLst/>
            </a:prstGeom>
          </p:spPr>
        </p:pic>
        <p:sp>
          <p:nvSpPr>
            <p:cNvPr id="21" name="Arrow: Right 20">
              <a:extLst>
                <a:ext uri="{FF2B5EF4-FFF2-40B4-BE49-F238E27FC236}">
                  <a16:creationId xmlns:a16="http://schemas.microsoft.com/office/drawing/2014/main" id="{8A592D52-D65D-809A-3C78-62C121B79691}"/>
                </a:ext>
              </a:extLst>
            </p:cNvPr>
            <p:cNvSpPr/>
            <p:nvPr/>
          </p:nvSpPr>
          <p:spPr>
            <a:xfrm>
              <a:off x="3002685" y="1621410"/>
              <a:ext cx="725864" cy="32051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1" name="Group 30">
            <a:extLst>
              <a:ext uri="{FF2B5EF4-FFF2-40B4-BE49-F238E27FC236}">
                <a16:creationId xmlns:a16="http://schemas.microsoft.com/office/drawing/2014/main" id="{017B1560-F431-5462-3CEF-7C68443E9738}"/>
              </a:ext>
            </a:extLst>
          </p:cNvPr>
          <p:cNvGrpSpPr/>
          <p:nvPr/>
        </p:nvGrpSpPr>
        <p:grpSpPr>
          <a:xfrm>
            <a:off x="739707" y="3000584"/>
            <a:ext cx="5356293" cy="3354765"/>
            <a:chOff x="471283" y="3311665"/>
            <a:chExt cx="5356293" cy="3354765"/>
          </a:xfrm>
        </p:grpSpPr>
        <p:sp>
          <p:nvSpPr>
            <p:cNvPr id="2" name="TextBox 1">
              <a:extLst>
                <a:ext uri="{FF2B5EF4-FFF2-40B4-BE49-F238E27FC236}">
                  <a16:creationId xmlns:a16="http://schemas.microsoft.com/office/drawing/2014/main" id="{79C52698-30E6-6C72-C5D5-E3025DBD6CC7}"/>
                </a:ext>
              </a:extLst>
            </p:cNvPr>
            <p:cNvSpPr txBox="1"/>
            <p:nvPr/>
          </p:nvSpPr>
          <p:spPr>
            <a:xfrm>
              <a:off x="471283" y="3311665"/>
              <a:ext cx="5356293" cy="3354765"/>
            </a:xfrm>
            <a:prstGeom prst="rect">
              <a:avLst/>
            </a:prstGeom>
            <a:noFill/>
          </p:spPr>
          <p:txBody>
            <a:bodyPr wrap="square">
              <a:spAutoFit/>
            </a:bodyPr>
            <a:lstStyle/>
            <a:p>
              <a:pPr lvl="0" algn="just" eaLnBrk="0" fontAlgn="base" hangingPunct="0">
                <a:spcBef>
                  <a:spcPct val="0"/>
                </a:spcBef>
                <a:spcAft>
                  <a:spcPct val="0"/>
                </a:spcAft>
              </a:pPr>
              <a:r>
                <a:rPr lang="de-DE" altLang="en-US" sz="1400" dirty="0">
                  <a:latin typeface="Palatino Linotype" panose="02040502050505030304" pitchFamily="18" charset="0"/>
                  <a:ea typeface="Calibri" panose="020F0502020204030204" pitchFamily="34" charset="0"/>
                  <a:cs typeface="Calibri" panose="020F0502020204030204" pitchFamily="34" charset="0"/>
                </a:rPr>
                <a:t>“Die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schriftkundigen</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Steinmetzen des alten und mittleren Reiches, dies  gewiss in vielen Fällen bei der Anfertigung hieroglyphischer Inschriften </a:t>
              </a:r>
              <a:r>
                <a:rPr lang="de-DE" altLang="en-US" sz="1400" dirty="0" err="1">
                  <a:latin typeface="Palatino Linotype" panose="02040502050505030304" pitchFamily="18" charset="0"/>
                  <a:ea typeface="Calibri" panose="020F0502020204030204" pitchFamily="34" charset="0"/>
                  <a:cs typeface="Calibri" panose="020F0502020204030204" pitchFamily="34" charset="0"/>
                </a:rPr>
                <a:t>cursiv</a:t>
              </a:r>
              <a:r>
                <a:rPr lang="de-DE" altLang="en-US" sz="1400" dirty="0">
                  <a:latin typeface="Palatino Linotype" panose="02040502050505030304" pitchFamily="18" charset="0"/>
                  <a:ea typeface="Calibri" panose="020F0502020204030204" pitchFamily="34" charset="0"/>
                  <a:cs typeface="Calibri" panose="020F0502020204030204" pitchFamily="34" charset="0"/>
                </a:rPr>
                <a:t> geschriebene</a:t>
              </a:r>
              <a:r>
                <a:rPr lang="fr-FR" sz="1400" dirty="0">
                  <a:latin typeface="Palatino Linotype" panose="02040502050505030304" pitchFamily="18" charset="0"/>
                </a:rPr>
                <a:t> </a:t>
              </a:r>
              <a:r>
                <a:rPr lang="fr-FR" sz="1400" dirty="0" err="1">
                  <a:latin typeface="Palatino Linotype" panose="02040502050505030304" pitchFamily="18" charset="0"/>
                </a:rPr>
                <a:t>Vorlagen</a:t>
              </a:r>
              <a:r>
                <a:rPr lang="fr-FR" sz="1400" dirty="0">
                  <a:latin typeface="Palatino Linotype" panose="02040502050505030304" pitchFamily="18" charset="0"/>
                </a:rPr>
                <a:t> </a:t>
              </a:r>
              <a:r>
                <a:rPr lang="fr-FR" sz="1400" dirty="0" err="1">
                  <a:latin typeface="Palatino Linotype" panose="02040502050505030304" pitchFamily="18" charset="0"/>
                </a:rPr>
                <a:t>hatten</a:t>
              </a:r>
              <a:r>
                <a:rPr lang="fr-FR" sz="1400" dirty="0">
                  <a:latin typeface="Palatino Linotype" panose="02040502050505030304" pitchFamily="18" charset="0"/>
                </a:rPr>
                <a:t>, </a:t>
              </a:r>
              <a:r>
                <a:rPr lang="fr-FR" sz="1400" dirty="0" err="1">
                  <a:latin typeface="Palatino Linotype" panose="02040502050505030304" pitchFamily="18" charset="0"/>
                </a:rPr>
                <a:t>kannten</a:t>
              </a:r>
              <a:r>
                <a:rPr lang="fr-FR" sz="1400" dirty="0">
                  <a:latin typeface="Palatino Linotype" panose="02040502050505030304" pitchFamily="18" charset="0"/>
                </a:rPr>
                <a:t> </a:t>
              </a:r>
              <a:r>
                <a:rPr lang="fr-FR" sz="1400" dirty="0" err="1">
                  <a:latin typeface="Palatino Linotype" panose="02040502050505030304" pitchFamily="18" charset="0"/>
                </a:rPr>
                <a:t>nur</a:t>
              </a:r>
              <a:r>
                <a:rPr lang="fr-FR" sz="1400" dirty="0">
                  <a:latin typeface="Palatino Linotype" panose="02040502050505030304" pitchFamily="18" charset="0"/>
                </a:rPr>
                <a:t> </a:t>
              </a:r>
              <a:r>
                <a:rPr lang="fr-FR" sz="1400" i="1" dirty="0" err="1">
                  <a:latin typeface="Palatino Linotype" panose="02040502050505030304" pitchFamily="18" charset="0"/>
                </a:rPr>
                <a:t>ein</a:t>
              </a:r>
              <a:r>
                <a:rPr lang="fr-FR" sz="1400" dirty="0">
                  <a:latin typeface="Palatino Linotype" panose="02040502050505030304" pitchFamily="18" charset="0"/>
                </a:rPr>
                <a:t> </a:t>
              </a:r>
              <a:r>
                <a:rPr lang="fr-FR" sz="1400" dirty="0" err="1">
                  <a:latin typeface="Palatino Linotype" panose="02040502050505030304" pitchFamily="18" charset="0"/>
                </a:rPr>
                <a:t>Zeichen</a:t>
              </a:r>
              <a:r>
                <a:rPr lang="fr-FR" sz="1400" dirty="0">
                  <a:latin typeface="Palatino Linotype" panose="02040502050505030304" pitchFamily="18" charset="0"/>
                </a:rPr>
                <a:t> </a:t>
              </a:r>
              <a:r>
                <a:rPr lang="en-GB" sz="1400" dirty="0"/>
                <a:t>𓅱</a:t>
              </a:r>
              <a:r>
                <a:rPr lang="en-GB" dirty="0"/>
                <a:t> </a:t>
              </a:r>
              <a:r>
                <a:rPr lang="en-GB" sz="1400" dirty="0">
                  <a:latin typeface="Palatino Linotype" panose="02040502050505030304" pitchFamily="18" charset="0"/>
                </a:rPr>
                <a:t>und </a:t>
              </a:r>
              <a:r>
                <a:rPr lang="en-GB" sz="1400" dirty="0" err="1">
                  <a:latin typeface="Palatino Linotype" panose="02040502050505030304" pitchFamily="18" charset="0"/>
                </a:rPr>
                <a:t>wussten</a:t>
              </a:r>
              <a:r>
                <a:rPr lang="en-GB" sz="1400" dirty="0">
                  <a:latin typeface="Palatino Linotype" panose="02040502050505030304" pitchFamily="18" charset="0"/>
                </a:rPr>
                <a:t> </a:t>
              </a:r>
              <a:r>
                <a:rPr lang="en-GB" sz="1400" dirty="0" err="1">
                  <a:latin typeface="Palatino Linotype" panose="02040502050505030304" pitchFamily="18" charset="0"/>
                </a:rPr>
                <a:t>genau</a:t>
              </a:r>
              <a:r>
                <a:rPr lang="en-GB" sz="1400" dirty="0">
                  <a:latin typeface="Palatino Linotype" panose="02040502050505030304" pitchFamily="18" charset="0"/>
                </a:rPr>
                <a:t> </a:t>
              </a:r>
              <a:r>
                <a:rPr lang="en-GB" sz="1400" dirty="0" err="1">
                  <a:latin typeface="Palatino Linotype" panose="02040502050505030304" pitchFamily="18" charset="0"/>
                </a:rPr>
                <a:t>dass</a:t>
              </a:r>
              <a:r>
                <a:rPr lang="en-GB" sz="1400" dirty="0">
                  <a:latin typeface="Palatino Linotype" panose="02040502050505030304" pitchFamily="18" charset="0"/>
                </a:rPr>
                <a:t> die </a:t>
              </a:r>
              <a:r>
                <a:rPr lang="en-GB" sz="1400" dirty="0" err="1">
                  <a:latin typeface="Palatino Linotype" panose="02040502050505030304" pitchFamily="18" charset="0"/>
                </a:rPr>
                <a:t>hieratischen</a:t>
              </a:r>
              <a:r>
                <a:rPr lang="en-GB" sz="1400" dirty="0">
                  <a:latin typeface="Palatino Linotype" panose="02040502050505030304" pitchFamily="18" charset="0"/>
                </a:rPr>
                <a:t> </a:t>
              </a:r>
              <a:r>
                <a:rPr lang="en-GB" sz="1400" dirty="0" err="1">
                  <a:latin typeface="Palatino Linotype" panose="02040502050505030304" pitchFamily="18" charset="0"/>
                </a:rPr>
                <a:t>Zeichen</a:t>
              </a:r>
              <a:r>
                <a:rPr lang="en-GB" sz="1400" dirty="0">
                  <a:latin typeface="Palatino Linotype" panose="02040502050505030304" pitchFamily="18" charset="0"/>
                </a:rPr>
                <a:t>   und   </a:t>
              </a:r>
              <a:r>
                <a:rPr lang="en-GB" sz="1400" dirty="0" err="1">
                  <a:latin typeface="Palatino Linotype" panose="02040502050505030304" pitchFamily="18" charset="0"/>
                </a:rPr>
                <a:t>nur</a:t>
              </a:r>
              <a:r>
                <a:rPr lang="en-GB" sz="1400" dirty="0">
                  <a:latin typeface="Palatino Linotype" panose="02040502050505030304" pitchFamily="18" charset="0"/>
                </a:rPr>
                <a:t> </a:t>
              </a:r>
              <a:r>
                <a:rPr lang="en-GB" sz="1400" dirty="0" err="1">
                  <a:latin typeface="Palatino Linotype" panose="02040502050505030304" pitchFamily="18" charset="0"/>
                </a:rPr>
                <a:t>verschiedene</a:t>
              </a:r>
              <a:r>
                <a:rPr lang="en-GB" sz="1400" dirty="0">
                  <a:latin typeface="Palatino Linotype" panose="02040502050505030304" pitchFamily="18" charset="0"/>
                </a:rPr>
                <a:t> </a:t>
              </a:r>
              <a:r>
                <a:rPr lang="en-GB" sz="1400" dirty="0" err="1">
                  <a:latin typeface="Palatino Linotype" panose="02040502050505030304" pitchFamily="18" charset="0"/>
                </a:rPr>
                <a:t>Formen</a:t>
              </a:r>
              <a:r>
                <a:rPr lang="en-GB" sz="1400" dirty="0">
                  <a:latin typeface="Palatino Linotype" panose="02040502050505030304" pitchFamily="18" charset="0"/>
                </a:rPr>
                <a:t> </a:t>
              </a:r>
              <a:r>
                <a:rPr lang="en-GB" sz="1400" i="1" dirty="0" err="1">
                  <a:latin typeface="Palatino Linotype" panose="02040502050505030304" pitchFamily="18" charset="0"/>
                </a:rPr>
                <a:t>eines</a:t>
              </a:r>
              <a:r>
                <a:rPr lang="en-GB" sz="1400" dirty="0">
                  <a:latin typeface="Palatino Linotype" panose="02040502050505030304" pitchFamily="18" charset="0"/>
                </a:rPr>
                <a:t> </a:t>
              </a:r>
              <a:r>
                <a:rPr lang="en-GB" sz="1400" dirty="0" err="1">
                  <a:latin typeface="Palatino Linotype" panose="02040502050505030304" pitchFamily="18" charset="0"/>
                </a:rPr>
                <a:t>Zeichens</a:t>
              </a:r>
              <a:r>
                <a:rPr lang="en-GB" sz="1400" dirty="0">
                  <a:latin typeface="Palatino Linotype" panose="02040502050505030304" pitchFamily="18" charset="0"/>
                </a:rPr>
                <a:t> </a:t>
              </a:r>
              <a:r>
                <a:rPr lang="en-GB" sz="1400" dirty="0" err="1">
                  <a:latin typeface="Palatino Linotype" panose="02040502050505030304" pitchFamily="18" charset="0"/>
                </a:rPr>
                <a:t>seien</a:t>
              </a:r>
              <a:r>
                <a:rPr lang="fr-FR" sz="1400" dirty="0">
                  <a:latin typeface="Palatino Linotype" panose="02040502050505030304" pitchFamily="18" charset="0"/>
                </a:rPr>
                <a:t>. </a:t>
              </a:r>
              <a:r>
                <a:rPr lang="fr-FR" sz="1400" dirty="0" err="1">
                  <a:latin typeface="Palatino Linotype" panose="02040502050505030304" pitchFamily="18" charset="0"/>
                </a:rPr>
                <a:t>Zu</a:t>
              </a:r>
              <a:r>
                <a:rPr lang="fr-FR" sz="1400" dirty="0">
                  <a:latin typeface="Palatino Linotype" panose="02040502050505030304" pitchFamily="18" charset="0"/>
                </a:rPr>
                <a:t> </a:t>
              </a:r>
              <a:r>
                <a:rPr lang="fr-FR" sz="1400" dirty="0" err="1">
                  <a:latin typeface="Palatino Linotype" panose="02040502050505030304" pitchFamily="18" charset="0"/>
                </a:rPr>
                <a:t>Beginn</a:t>
              </a:r>
              <a:r>
                <a:rPr lang="fr-FR" sz="1400" dirty="0">
                  <a:latin typeface="Palatino Linotype" panose="02040502050505030304" pitchFamily="18" charset="0"/>
                </a:rPr>
                <a:t> des </a:t>
              </a:r>
              <a:r>
                <a:rPr lang="fr-FR" sz="1400" dirty="0" err="1">
                  <a:latin typeface="Palatino Linotype" panose="02040502050505030304" pitchFamily="18" charset="0"/>
                </a:rPr>
                <a:t>Neuen</a:t>
              </a:r>
              <a:r>
                <a:rPr lang="fr-FR" sz="1400" dirty="0">
                  <a:latin typeface="Palatino Linotype" panose="02040502050505030304" pitchFamily="18" charset="0"/>
                </a:rPr>
                <a:t> </a:t>
              </a:r>
              <a:r>
                <a:rPr lang="fr-FR" sz="1400" dirty="0" err="1">
                  <a:latin typeface="Palatino Linotype" panose="02040502050505030304" pitchFamily="18" charset="0"/>
                </a:rPr>
                <a:t>Reiches</a:t>
              </a:r>
              <a:r>
                <a:rPr lang="fr-FR" sz="1400" dirty="0">
                  <a:latin typeface="Palatino Linotype" panose="02040502050505030304" pitchFamily="18" charset="0"/>
                </a:rPr>
                <a:t>, </a:t>
              </a:r>
              <a:r>
                <a:rPr lang="fr-FR" sz="1400" dirty="0" err="1">
                  <a:latin typeface="Palatino Linotype" panose="02040502050505030304" pitchFamily="18" charset="0"/>
                </a:rPr>
                <a:t>als</a:t>
              </a:r>
              <a:r>
                <a:rPr lang="fr-FR" sz="1400" dirty="0">
                  <a:latin typeface="Palatino Linotype" panose="02040502050505030304" pitchFamily="18" charset="0"/>
                </a:rPr>
                <a:t> die </a:t>
              </a:r>
              <a:r>
                <a:rPr lang="fr-FR" sz="1400" dirty="0" err="1">
                  <a:latin typeface="Palatino Linotype" panose="02040502050505030304" pitchFamily="18" charset="0"/>
                </a:rPr>
                <a:t>verkürzte</a:t>
              </a:r>
              <a:r>
                <a:rPr lang="fr-FR" sz="1400" dirty="0">
                  <a:latin typeface="Palatino Linotype" panose="02040502050505030304" pitchFamily="18" charset="0"/>
                </a:rPr>
                <a:t> cursive </a:t>
              </a:r>
              <a:r>
                <a:rPr lang="fr-FR" sz="1400" dirty="0" err="1">
                  <a:latin typeface="Palatino Linotype" panose="02040502050505030304" pitchFamily="18" charset="0"/>
                </a:rPr>
                <a:t>Form</a:t>
              </a:r>
              <a:r>
                <a:rPr lang="fr-FR" sz="1400" dirty="0">
                  <a:latin typeface="Palatino Linotype" panose="02040502050505030304" pitchFamily="18" charset="0"/>
                </a:rPr>
                <a:t> des </a:t>
              </a:r>
              <a:r>
                <a:rPr lang="en-GB" sz="1400" dirty="0"/>
                <a:t>𓅱 </a:t>
              </a:r>
              <a:r>
                <a:rPr lang="en-GB" sz="1400" dirty="0">
                  <a:latin typeface="Palatino Linotype" panose="02040502050505030304" pitchFamily="18" charset="0"/>
                </a:rPr>
                <a:t>immer </a:t>
              </a:r>
              <a:r>
                <a:rPr lang="en-GB" sz="1400" dirty="0" err="1">
                  <a:latin typeface="Palatino Linotype" panose="02040502050505030304" pitchFamily="18" charset="0"/>
                </a:rPr>
                <a:t>häufiger</a:t>
              </a:r>
              <a:r>
                <a:rPr lang="en-GB" sz="1400" dirty="0">
                  <a:latin typeface="Palatino Linotype" panose="02040502050505030304" pitchFamily="18" charset="0"/>
                </a:rPr>
                <a:t> an Stelle des </a:t>
              </a:r>
              <a:r>
                <a:rPr lang="en-GB" sz="1400" dirty="0" err="1">
                  <a:latin typeface="Palatino Linotype" panose="02040502050505030304" pitchFamily="18" charset="0"/>
                </a:rPr>
                <a:t>complicirten</a:t>
              </a:r>
              <a:r>
                <a:rPr lang="en-GB" sz="1400" dirty="0">
                  <a:latin typeface="Palatino Linotype" panose="02040502050505030304" pitchFamily="18" charset="0"/>
                </a:rPr>
                <a:t> trat, </a:t>
              </a:r>
              <a:r>
                <a:rPr lang="en-GB" sz="1400" dirty="0" err="1">
                  <a:latin typeface="Palatino Linotype" panose="02040502050505030304" pitchFamily="18" charset="0"/>
                </a:rPr>
                <a:t>scheint</a:t>
              </a:r>
              <a:r>
                <a:rPr lang="en-GB" sz="1400" dirty="0">
                  <a:latin typeface="Palatino Linotype" panose="02040502050505030304" pitchFamily="18" charset="0"/>
                </a:rPr>
                <a:t> die </a:t>
              </a:r>
              <a:r>
                <a:rPr lang="en-GB" sz="1400" dirty="0" err="1">
                  <a:latin typeface="Palatino Linotype" panose="02040502050505030304" pitchFamily="18" charset="0"/>
                </a:rPr>
                <a:t>Kenntniss</a:t>
              </a:r>
              <a:r>
                <a:rPr lang="en-GB" sz="1400" dirty="0">
                  <a:latin typeface="Palatino Linotype" panose="02040502050505030304" pitchFamily="18" charset="0"/>
                </a:rPr>
                <a:t> von der </a:t>
              </a:r>
              <a:r>
                <a:rPr lang="en-GB" sz="1400" dirty="0" err="1">
                  <a:latin typeface="Palatino Linotype" panose="02040502050505030304" pitchFamily="18" charset="0"/>
                </a:rPr>
                <a:t>Gleichheit</a:t>
              </a:r>
              <a:r>
                <a:rPr lang="en-GB" sz="1400" dirty="0">
                  <a:latin typeface="Palatino Linotype" panose="02040502050505030304" pitchFamily="18" charset="0"/>
                </a:rPr>
                <a:t> des     und      </a:t>
              </a:r>
              <a:r>
                <a:rPr lang="en-GB" sz="1400" dirty="0" err="1">
                  <a:latin typeface="Palatino Linotype" panose="02040502050505030304" pitchFamily="18" charset="0"/>
                </a:rPr>
                <a:t>mehr</a:t>
              </a:r>
              <a:r>
                <a:rPr lang="en-GB" sz="1400" dirty="0">
                  <a:latin typeface="Palatino Linotype" panose="02040502050505030304" pitchFamily="18" charset="0"/>
                </a:rPr>
                <a:t> und </a:t>
              </a:r>
              <a:r>
                <a:rPr lang="en-GB" sz="1400" dirty="0" err="1">
                  <a:latin typeface="Palatino Linotype" panose="02040502050505030304" pitchFamily="18" charset="0"/>
                </a:rPr>
                <a:t>mehr</a:t>
              </a:r>
              <a:r>
                <a:rPr lang="en-GB" sz="1400" dirty="0">
                  <a:latin typeface="Palatino Linotype" panose="02040502050505030304" pitchFamily="18" charset="0"/>
                </a:rPr>
                <a:t> </a:t>
              </a:r>
              <a:r>
                <a:rPr lang="en-GB" sz="1400" dirty="0" err="1">
                  <a:latin typeface="Palatino Linotype" panose="02040502050505030304" pitchFamily="18" charset="0"/>
                </a:rPr>
                <a:t>veloren</a:t>
              </a:r>
              <a:r>
                <a:rPr lang="en-GB" sz="1400" dirty="0">
                  <a:latin typeface="Palatino Linotype" panose="02040502050505030304" pitchFamily="18" charset="0"/>
                </a:rPr>
                <a:t> </a:t>
              </a:r>
              <a:r>
                <a:rPr lang="en-GB" sz="1400" dirty="0" err="1">
                  <a:latin typeface="Palatino Linotype" panose="02040502050505030304" pitchFamily="18" charset="0"/>
                </a:rPr>
                <a:t>gegangen</a:t>
              </a:r>
              <a:r>
                <a:rPr lang="en-GB" sz="1400" dirty="0">
                  <a:latin typeface="Palatino Linotype" panose="02040502050505030304" pitchFamily="18" charset="0"/>
                </a:rPr>
                <a:t> </a:t>
              </a:r>
              <a:r>
                <a:rPr lang="en-GB" sz="1400" dirty="0" err="1">
                  <a:latin typeface="Palatino Linotype" panose="02040502050505030304" pitchFamily="18" charset="0"/>
                </a:rPr>
                <a:t>zu</a:t>
              </a:r>
              <a:r>
                <a:rPr lang="en-GB" sz="1400" dirty="0">
                  <a:latin typeface="Palatino Linotype" panose="02040502050505030304" pitchFamily="18" charset="0"/>
                </a:rPr>
                <a:t> sein. Man </a:t>
              </a:r>
              <a:r>
                <a:rPr lang="en-GB" sz="1400" dirty="0" err="1">
                  <a:latin typeface="Palatino Linotype" panose="02040502050505030304" pitchFamily="18" charset="0"/>
                </a:rPr>
                <a:t>hielt</a:t>
              </a:r>
              <a:r>
                <a:rPr lang="en-GB" sz="1400" dirty="0">
                  <a:latin typeface="Palatino Linotype" panose="02040502050505030304" pitchFamily="18" charset="0"/>
                </a:rPr>
                <a:t> </a:t>
              </a:r>
              <a:r>
                <a:rPr lang="en-GB" sz="1400" dirty="0" err="1">
                  <a:latin typeface="Palatino Linotype" panose="02040502050505030304" pitchFamily="18" charset="0"/>
                </a:rPr>
                <a:t>vielfach</a:t>
              </a:r>
              <a:r>
                <a:rPr lang="en-GB" sz="1400" dirty="0">
                  <a:latin typeface="Palatino Linotype" panose="02040502050505030304" pitchFamily="18" charset="0"/>
                </a:rPr>
                <a:t> </a:t>
              </a:r>
              <a:r>
                <a:rPr lang="en-GB" sz="1400" dirty="0" err="1">
                  <a:latin typeface="Palatino Linotype" panose="02040502050505030304" pitchFamily="18" charset="0"/>
                </a:rPr>
                <a:t>beide</a:t>
              </a:r>
              <a:r>
                <a:rPr lang="en-GB" sz="1400" dirty="0">
                  <a:latin typeface="Palatino Linotype" panose="02040502050505030304" pitchFamily="18" charset="0"/>
                </a:rPr>
                <a:t> für </a:t>
              </a:r>
              <a:r>
                <a:rPr lang="en-GB" sz="1400" dirty="0" err="1">
                  <a:latin typeface="Palatino Linotype" panose="02040502050505030304" pitchFamily="18" charset="0"/>
                </a:rPr>
                <a:t>verschiedene</a:t>
              </a:r>
              <a:r>
                <a:rPr lang="en-GB" sz="1400" dirty="0">
                  <a:latin typeface="Palatino Linotype" panose="02040502050505030304" pitchFamily="18" charset="0"/>
                </a:rPr>
                <a:t> </a:t>
              </a:r>
              <a:r>
                <a:rPr lang="en-GB" sz="1400" dirty="0" err="1">
                  <a:latin typeface="Palatino Linotype" panose="02040502050505030304" pitchFamily="18" charset="0"/>
                </a:rPr>
                <a:t>Zeichen</a:t>
              </a:r>
              <a:r>
                <a:rPr lang="en-GB" sz="1400" dirty="0">
                  <a:latin typeface="Palatino Linotype" panose="02040502050505030304" pitchFamily="18" charset="0"/>
                </a:rPr>
                <a:t> und </a:t>
              </a:r>
              <a:r>
                <a:rPr lang="en-GB" sz="1400" dirty="0" err="1">
                  <a:latin typeface="Palatino Linotype" panose="02040502050505030304" pitchFamily="18" charset="0"/>
                </a:rPr>
                <a:t>suchte</a:t>
              </a:r>
              <a:r>
                <a:rPr lang="en-GB" sz="1400" dirty="0">
                  <a:latin typeface="Palatino Linotype" panose="02040502050505030304" pitchFamily="18" charset="0"/>
                </a:rPr>
                <a:t> </a:t>
              </a:r>
              <a:r>
                <a:rPr lang="en-GB" sz="1400" dirty="0" err="1">
                  <a:latin typeface="Palatino Linotype" panose="02040502050505030304" pitchFamily="18" charset="0"/>
                </a:rPr>
                <a:t>sie</a:t>
              </a:r>
              <a:r>
                <a:rPr lang="en-GB" sz="1400" dirty="0">
                  <a:latin typeface="Palatino Linotype" panose="02040502050505030304" pitchFamily="18" charset="0"/>
                </a:rPr>
                <a:t> </a:t>
              </a:r>
              <a:r>
                <a:rPr lang="en-GB" sz="1400" dirty="0" err="1">
                  <a:latin typeface="Palatino Linotype" panose="02040502050505030304" pitchFamily="18" charset="0"/>
                </a:rPr>
                <a:t>auch</a:t>
              </a:r>
              <a:r>
                <a:rPr lang="en-GB" sz="1400" dirty="0">
                  <a:latin typeface="Palatino Linotype" panose="02040502050505030304" pitchFamily="18" charset="0"/>
                </a:rPr>
                <a:t> in der </a:t>
              </a:r>
              <a:r>
                <a:rPr lang="en-GB" sz="1400" dirty="0" err="1">
                  <a:latin typeface="Palatino Linotype" panose="02040502050505030304" pitchFamily="18" charset="0"/>
                </a:rPr>
                <a:t>Hieroglyphenschrift</a:t>
              </a:r>
              <a:r>
                <a:rPr lang="en-GB" sz="1400" dirty="0">
                  <a:latin typeface="Palatino Linotype" panose="02040502050505030304" pitchFamily="18" charset="0"/>
                </a:rPr>
                <a:t> </a:t>
              </a:r>
              <a:r>
                <a:rPr lang="en-GB" sz="1400" dirty="0" err="1">
                  <a:latin typeface="Palatino Linotype" panose="02040502050505030304" pitchFamily="18" charset="0"/>
                </a:rPr>
                <a:t>zu</a:t>
              </a:r>
              <a:r>
                <a:rPr lang="en-GB" sz="1400" dirty="0">
                  <a:latin typeface="Palatino Linotype" panose="02040502050505030304" pitchFamily="18" charset="0"/>
                </a:rPr>
                <a:t> </a:t>
              </a:r>
              <a:r>
                <a:rPr lang="en-GB" sz="1400" dirty="0" err="1">
                  <a:latin typeface="Palatino Linotype" panose="02040502050505030304" pitchFamily="18" charset="0"/>
                </a:rPr>
                <a:t>trennen</a:t>
              </a:r>
              <a:r>
                <a:rPr lang="en-GB" sz="1400" dirty="0">
                  <a:latin typeface="Palatino Linotype" panose="02040502050505030304" pitchFamily="18" charset="0"/>
                </a:rPr>
                <a:t>. Man </a:t>
              </a:r>
              <a:r>
                <a:rPr lang="en-GB" sz="1400" dirty="0" err="1">
                  <a:latin typeface="Palatino Linotype" panose="02040502050505030304" pitchFamily="18" charset="0"/>
                </a:rPr>
                <a:t>umschrieb</a:t>
              </a:r>
              <a:r>
                <a:rPr lang="en-GB" sz="1400" dirty="0">
                  <a:latin typeface="Palatino Linotype" panose="02040502050505030304" pitchFamily="18" charset="0"/>
                </a:rPr>
                <a:t>     </a:t>
              </a:r>
              <a:r>
                <a:rPr lang="en-GB" sz="1400" dirty="0" err="1">
                  <a:latin typeface="Palatino Linotype" panose="02040502050505030304" pitchFamily="18" charset="0"/>
                </a:rPr>
                <a:t>richtig</a:t>
              </a:r>
              <a:r>
                <a:rPr lang="en-GB" sz="1400" dirty="0">
                  <a:latin typeface="Palatino Linotype" panose="02040502050505030304" pitchFamily="18" charset="0"/>
                </a:rPr>
                <a:t> </a:t>
              </a:r>
              <a:r>
                <a:rPr lang="en-GB" sz="1400" dirty="0" err="1">
                  <a:latin typeface="Palatino Linotype" panose="02040502050505030304" pitchFamily="18" charset="0"/>
                </a:rPr>
                <a:t>durch</a:t>
              </a:r>
              <a:r>
                <a:rPr lang="en-GB" sz="1400" dirty="0">
                  <a:latin typeface="Palatino Linotype" panose="02040502050505030304" pitchFamily="18" charset="0"/>
                </a:rPr>
                <a:t> </a:t>
              </a:r>
              <a:r>
                <a:rPr lang="en-GB" sz="1400" dirty="0"/>
                <a:t>𓅱</a:t>
              </a:r>
              <a:r>
                <a:rPr lang="en-GB" sz="1400" dirty="0">
                  <a:latin typeface="Palatino Linotype" panose="02040502050505030304" pitchFamily="18" charset="0"/>
                </a:rPr>
                <a:t>,     </a:t>
              </a:r>
              <a:r>
                <a:rPr lang="en-GB" sz="1400" dirty="0" err="1">
                  <a:latin typeface="Palatino Linotype" panose="02040502050505030304" pitchFamily="18" charset="0"/>
                </a:rPr>
                <a:t>dagegen</a:t>
              </a:r>
              <a:r>
                <a:rPr lang="en-GB" sz="1400" dirty="0">
                  <a:latin typeface="Palatino Linotype" panose="02040502050505030304" pitchFamily="18" charset="0"/>
                </a:rPr>
                <a:t> </a:t>
              </a:r>
              <a:r>
                <a:rPr lang="en-GB" sz="1400" dirty="0" err="1">
                  <a:latin typeface="Palatino Linotype" panose="02040502050505030304" pitchFamily="18" charset="0"/>
                </a:rPr>
                <a:t>durch</a:t>
              </a:r>
              <a:r>
                <a:rPr lang="en-GB" sz="1400" dirty="0">
                  <a:latin typeface="Palatino Linotype" panose="02040502050505030304" pitchFamily="18" charset="0"/>
                </a:rPr>
                <a:t> </a:t>
              </a:r>
              <a:r>
                <a:rPr lang="en-GB" sz="1400" dirty="0" err="1">
                  <a:latin typeface="Palatino Linotype" panose="02040502050505030304" pitchFamily="18" charset="0"/>
                </a:rPr>
                <a:t>ein</a:t>
              </a:r>
              <a:r>
                <a:rPr lang="en-GB" sz="1400" dirty="0">
                  <a:latin typeface="Palatino Linotype" panose="02040502050505030304" pitchFamily="18" charset="0"/>
                </a:rPr>
                <a:t> </a:t>
              </a:r>
              <a:r>
                <a:rPr lang="en-GB" sz="1400" dirty="0" err="1">
                  <a:latin typeface="Palatino Linotype" panose="02040502050505030304" pitchFamily="18" charset="0"/>
                </a:rPr>
                <a:t>neues</a:t>
              </a:r>
              <a:r>
                <a:rPr lang="en-GB" sz="1400" dirty="0">
                  <a:latin typeface="Palatino Linotype" panose="02040502050505030304" pitchFamily="18" charset="0"/>
                </a:rPr>
                <a:t> </a:t>
              </a:r>
              <a:r>
                <a:rPr lang="en-GB" sz="1400" dirty="0" err="1">
                  <a:latin typeface="Palatino Linotype" panose="02040502050505030304" pitchFamily="18" charset="0"/>
                </a:rPr>
                <a:t>Zeichen</a:t>
              </a:r>
              <a:r>
                <a:rPr lang="en-GB" sz="1400" dirty="0">
                  <a:latin typeface="Palatino Linotype" panose="02040502050505030304" pitchFamily="18" charset="0"/>
                </a:rPr>
                <a:t> </a:t>
              </a:r>
              <a:r>
                <a:rPr lang="en-GB" sz="1400" dirty="0"/>
                <a:t>𓏲</a:t>
              </a:r>
              <a:r>
                <a:rPr lang="en-GB" sz="1400" dirty="0">
                  <a:latin typeface="Palatino Linotype" panose="02040502050505030304" pitchFamily="18" charset="0"/>
                </a:rPr>
                <a:t>, das, </a:t>
              </a:r>
              <a:r>
                <a:rPr lang="en-GB" sz="1400" dirty="0" err="1">
                  <a:latin typeface="Palatino Linotype" panose="02040502050505030304" pitchFamily="18" charset="0"/>
                </a:rPr>
                <a:t>einmal</a:t>
              </a:r>
              <a:r>
                <a:rPr lang="en-GB" sz="1400" dirty="0">
                  <a:latin typeface="Palatino Linotype" panose="02040502050505030304" pitchFamily="18" charset="0"/>
                </a:rPr>
                <a:t> in die Schrift </a:t>
              </a:r>
              <a:r>
                <a:rPr lang="en-GB" sz="1400" dirty="0" err="1">
                  <a:latin typeface="Palatino Linotype" panose="02040502050505030304" pitchFamily="18" charset="0"/>
                </a:rPr>
                <a:t>eingeführt</a:t>
              </a:r>
              <a:r>
                <a:rPr lang="en-GB" sz="1400" dirty="0">
                  <a:latin typeface="Palatino Linotype" panose="02040502050505030304" pitchFamily="18" charset="0"/>
                </a:rPr>
                <a:t>, immer </a:t>
              </a:r>
              <a:r>
                <a:rPr lang="en-GB" sz="1400" dirty="0" err="1">
                  <a:latin typeface="Palatino Linotype" panose="02040502050505030304" pitchFamily="18" charset="0"/>
                </a:rPr>
                <a:t>gebräuchlicher</a:t>
              </a:r>
              <a:r>
                <a:rPr lang="en-GB" sz="1400" dirty="0">
                  <a:latin typeface="Palatino Linotype" panose="02040502050505030304" pitchFamily="18" charset="0"/>
                </a:rPr>
                <a:t> </a:t>
              </a:r>
              <a:r>
                <a:rPr lang="en-GB" sz="1400" dirty="0" err="1">
                  <a:latin typeface="Palatino Linotype" panose="02040502050505030304" pitchFamily="18" charset="0"/>
                </a:rPr>
                <a:t>wurde</a:t>
              </a:r>
              <a:r>
                <a:rPr lang="en-GB" sz="1400" dirty="0">
                  <a:latin typeface="Palatino Linotype" panose="02040502050505030304" pitchFamily="18" charset="0"/>
                </a:rPr>
                <a:t> und bald </a:t>
              </a:r>
              <a:r>
                <a:rPr lang="en-GB" sz="1400" dirty="0" err="1">
                  <a:latin typeface="Palatino Linotype" panose="02040502050505030304" pitchFamily="18" charset="0"/>
                </a:rPr>
                <a:t>mit</a:t>
              </a:r>
              <a:r>
                <a:rPr lang="en-GB" sz="1400" dirty="0">
                  <a:latin typeface="Palatino Linotype" panose="02040502050505030304" pitchFamily="18" charset="0"/>
                </a:rPr>
                <a:t> </a:t>
              </a:r>
              <a:r>
                <a:rPr lang="en-GB" sz="1400" dirty="0"/>
                <a:t>𓅱 </a:t>
              </a:r>
              <a:r>
                <a:rPr lang="en-GB" sz="1400" dirty="0" err="1">
                  <a:latin typeface="Palatino Linotype" panose="02040502050505030304" pitchFamily="18" charset="0"/>
                </a:rPr>
                <a:t>ständig</a:t>
              </a:r>
              <a:r>
                <a:rPr lang="en-GB" sz="1400" dirty="0">
                  <a:latin typeface="Palatino Linotype" panose="02040502050505030304" pitchFamily="18" charset="0"/>
                </a:rPr>
                <a:t> </a:t>
              </a:r>
              <a:r>
                <a:rPr lang="en-GB" sz="1400" dirty="0" err="1">
                  <a:latin typeface="Palatino Linotype" panose="02040502050505030304" pitchFamily="18" charset="0"/>
                </a:rPr>
                <a:t>wechselte</a:t>
              </a:r>
              <a:r>
                <a:rPr lang="en-GB" sz="1400" dirty="0">
                  <a:latin typeface="Palatino Linotype" panose="02040502050505030304" pitchFamily="18" charset="0"/>
                </a:rPr>
                <a:t>.</a:t>
              </a:r>
              <a:r>
                <a:rPr lang="de-DE" altLang="en-US" sz="1400" dirty="0">
                  <a:latin typeface="Palatino Linotype" panose="02040502050505030304" pitchFamily="18" charset="0"/>
                  <a:ea typeface="Calibri" panose="020F0502020204030204" pitchFamily="34" charset="0"/>
                  <a:cs typeface="Calibri" panose="020F0502020204030204" pitchFamily="34" charset="0"/>
                </a:rPr>
                <a:t>“</a:t>
              </a:r>
            </a:p>
            <a:p>
              <a:pPr lvl="0" eaLnBrk="0" fontAlgn="base" hangingPunct="0">
                <a:spcBef>
                  <a:spcPct val="0"/>
                </a:spcBef>
                <a:spcAft>
                  <a:spcPct val="0"/>
                </a:spcAft>
              </a:pPr>
              <a:r>
                <a:rPr lang="de-DE" altLang="en-US" sz="1200" dirty="0">
                  <a:latin typeface="Palatino Linotype" panose="02040502050505030304" pitchFamily="18" charset="0"/>
                  <a:ea typeface="Calibri" panose="020F0502020204030204" pitchFamily="34" charset="0"/>
                  <a:cs typeface="Calibri" panose="020F0502020204030204" pitchFamily="34" charset="0"/>
                </a:rPr>
                <a:t>(G. Steindorff 1891, 48)</a:t>
              </a:r>
            </a:p>
          </p:txBody>
        </p:sp>
        <p:pic>
          <p:nvPicPr>
            <p:cNvPr id="24" name="Picture 23">
              <a:extLst>
                <a:ext uri="{FF2B5EF4-FFF2-40B4-BE49-F238E27FC236}">
                  <a16:creationId xmlns:a16="http://schemas.microsoft.com/office/drawing/2014/main" id="{BE0331A1-34C9-03CB-917B-62BA3A13B7D3}"/>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tretch>
              <a:fillRect/>
            </a:stretch>
          </p:blipFill>
          <p:spPr>
            <a:xfrm>
              <a:off x="2260100" y="4228158"/>
              <a:ext cx="240604" cy="290963"/>
            </a:xfrm>
            <a:prstGeom prst="rect">
              <a:avLst/>
            </a:prstGeom>
          </p:spPr>
        </p:pic>
        <p:pic>
          <p:nvPicPr>
            <p:cNvPr id="26" name="Picture 25">
              <a:extLst>
                <a:ext uri="{FF2B5EF4-FFF2-40B4-BE49-F238E27FC236}">
                  <a16:creationId xmlns:a16="http://schemas.microsoft.com/office/drawing/2014/main" id="{63CB3D2C-86DC-B296-0401-4DA522F1C573}"/>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Lst>
            </a:blip>
            <a:stretch>
              <a:fillRect/>
            </a:stretch>
          </p:blipFill>
          <p:spPr>
            <a:xfrm>
              <a:off x="2919032" y="4292466"/>
              <a:ext cx="171474" cy="200053"/>
            </a:xfrm>
            <a:prstGeom prst="rect">
              <a:avLst/>
            </a:prstGeom>
          </p:spPr>
        </p:pic>
        <p:pic>
          <p:nvPicPr>
            <p:cNvPr id="27" name="Picture 26">
              <a:extLst>
                <a:ext uri="{FF2B5EF4-FFF2-40B4-BE49-F238E27FC236}">
                  <a16:creationId xmlns:a16="http://schemas.microsoft.com/office/drawing/2014/main" id="{9482D8F7-A28C-AC01-4C09-B3EDD470A084}"/>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tretch>
              <a:fillRect/>
            </a:stretch>
          </p:blipFill>
          <p:spPr>
            <a:xfrm>
              <a:off x="4459303" y="4884406"/>
              <a:ext cx="240604" cy="290963"/>
            </a:xfrm>
            <a:prstGeom prst="rect">
              <a:avLst/>
            </a:prstGeom>
          </p:spPr>
        </p:pic>
        <p:pic>
          <p:nvPicPr>
            <p:cNvPr id="28" name="Picture 27">
              <a:extLst>
                <a:ext uri="{FF2B5EF4-FFF2-40B4-BE49-F238E27FC236}">
                  <a16:creationId xmlns:a16="http://schemas.microsoft.com/office/drawing/2014/main" id="{AA4FA1BE-8A25-1D4A-0852-8C0653C8476C}"/>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Lst>
            </a:blip>
            <a:stretch>
              <a:fillRect/>
            </a:stretch>
          </p:blipFill>
          <p:spPr>
            <a:xfrm>
              <a:off x="5083670" y="4927822"/>
              <a:ext cx="171474" cy="200053"/>
            </a:xfrm>
            <a:prstGeom prst="rect">
              <a:avLst/>
            </a:prstGeom>
          </p:spPr>
        </p:pic>
        <p:pic>
          <p:nvPicPr>
            <p:cNvPr id="29" name="Picture 28">
              <a:extLst>
                <a:ext uri="{FF2B5EF4-FFF2-40B4-BE49-F238E27FC236}">
                  <a16:creationId xmlns:a16="http://schemas.microsoft.com/office/drawing/2014/main" id="{CC0E8A6A-44E9-F5FC-95DC-4F2EA7CB0E68}"/>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tretch>
              <a:fillRect/>
            </a:stretch>
          </p:blipFill>
          <p:spPr>
            <a:xfrm>
              <a:off x="4430761" y="5515919"/>
              <a:ext cx="240604" cy="290963"/>
            </a:xfrm>
            <a:prstGeom prst="rect">
              <a:avLst/>
            </a:prstGeom>
          </p:spPr>
        </p:pic>
        <p:pic>
          <p:nvPicPr>
            <p:cNvPr id="30" name="Picture 29">
              <a:extLst>
                <a:ext uri="{FF2B5EF4-FFF2-40B4-BE49-F238E27FC236}">
                  <a16:creationId xmlns:a16="http://schemas.microsoft.com/office/drawing/2014/main" id="{2F855B3D-6682-C0C5-5736-BD1B41F1B0D5}"/>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Lst>
            </a:blip>
            <a:stretch>
              <a:fillRect/>
            </a:stretch>
          </p:blipFill>
          <p:spPr>
            <a:xfrm>
              <a:off x="754788" y="5787445"/>
              <a:ext cx="171474" cy="200053"/>
            </a:xfrm>
            <a:prstGeom prst="rect">
              <a:avLst/>
            </a:prstGeom>
          </p:spPr>
        </p:pic>
      </p:grpSp>
      <p:sp>
        <p:nvSpPr>
          <p:cNvPr id="34" name="TextBox 33">
            <a:extLst>
              <a:ext uri="{FF2B5EF4-FFF2-40B4-BE49-F238E27FC236}">
                <a16:creationId xmlns:a16="http://schemas.microsoft.com/office/drawing/2014/main" id="{F2BF80C0-4055-85A4-3F30-13A275CF414F}"/>
              </a:ext>
            </a:extLst>
          </p:cNvPr>
          <p:cNvSpPr txBox="1"/>
          <p:nvPr/>
        </p:nvSpPr>
        <p:spPr>
          <a:xfrm>
            <a:off x="6712897" y="6538912"/>
            <a:ext cx="1680101" cy="307777"/>
          </a:xfrm>
          <a:prstGeom prst="rect">
            <a:avLst/>
          </a:prstGeom>
          <a:noFill/>
        </p:spPr>
        <p:txBody>
          <a:bodyPr wrap="square">
            <a:spAutoFit/>
          </a:bodyPr>
          <a:lstStyle/>
          <a:p>
            <a:pPr algn="r"/>
            <a:r>
              <a:rPr lang="de-DE" sz="1400" dirty="0">
                <a:solidFill>
                  <a:schemeClr val="bg1"/>
                </a:solidFill>
                <a:latin typeface="Palatino Linotype" panose="02040502050505030304" pitchFamily="18" charset="0"/>
                <a:ea typeface="Calibri" panose="020F0502020204030204" pitchFamily="34" charset="0"/>
              </a:rPr>
              <a:t>D</a:t>
            </a:r>
            <a:r>
              <a:rPr lang="en-GB" sz="1400" dirty="0" err="1">
                <a:solidFill>
                  <a:schemeClr val="bg1"/>
                </a:solidFill>
                <a:latin typeface="Palatino Linotype" panose="02040502050505030304" pitchFamily="18" charset="0"/>
                <a:ea typeface="Calibri" panose="020F0502020204030204" pitchFamily="34" charset="0"/>
              </a:rPr>
              <a:t>endera</a:t>
            </a:r>
            <a:r>
              <a:rPr lang="en-GB" sz="1400" dirty="0">
                <a:solidFill>
                  <a:schemeClr val="bg1"/>
                </a:solidFill>
                <a:latin typeface="Palatino Linotype" panose="02040502050505030304" pitchFamily="18" charset="0"/>
                <a:ea typeface="Calibri" panose="020F0502020204030204" pitchFamily="34" charset="0"/>
              </a:rPr>
              <a:t> X, 32-36</a:t>
            </a:r>
            <a:endParaRPr lang="de-DE" sz="800" dirty="0">
              <a:solidFill>
                <a:schemeClr val="bg1"/>
              </a:solidFill>
              <a:latin typeface="Palatino Linotype" panose="02040502050505030304" pitchFamily="18" charset="0"/>
            </a:endParaRPr>
          </a:p>
        </p:txBody>
      </p:sp>
      <p:sp>
        <p:nvSpPr>
          <p:cNvPr id="35" name="TextBox 34">
            <a:extLst>
              <a:ext uri="{FF2B5EF4-FFF2-40B4-BE49-F238E27FC236}">
                <a16:creationId xmlns:a16="http://schemas.microsoft.com/office/drawing/2014/main" id="{AD9BDDE0-3D39-E583-3035-0ECE16F43CE0}"/>
              </a:ext>
            </a:extLst>
          </p:cNvPr>
          <p:cNvSpPr txBox="1"/>
          <p:nvPr/>
        </p:nvSpPr>
        <p:spPr>
          <a:xfrm>
            <a:off x="2672897" y="2348695"/>
            <a:ext cx="2054830" cy="369332"/>
          </a:xfrm>
          <a:prstGeom prst="rect">
            <a:avLst/>
          </a:prstGeom>
          <a:noFill/>
        </p:spPr>
        <p:txBody>
          <a:bodyPr wrap="square">
            <a:spAutoFit/>
          </a:bodyPr>
          <a:lstStyle/>
          <a:p>
            <a:pPr lvl="0" algn="just" eaLnBrk="0" fontAlgn="base" hangingPunct="0">
              <a:spcBef>
                <a:spcPct val="0"/>
              </a:spcBef>
              <a:spcAft>
                <a:spcPct val="0"/>
              </a:spcAft>
            </a:pPr>
            <a:r>
              <a:rPr lang="en-GB" altLang="en-US" b="1" dirty="0">
                <a:latin typeface="Palatino Linotype" panose="02040502050505030304" pitchFamily="18" charset="0"/>
                <a:ea typeface="Calibri" panose="020F0502020204030204" pitchFamily="34" charset="0"/>
                <a:cs typeface="Calibri" panose="020F0502020204030204" pitchFamily="34" charset="0"/>
              </a:rPr>
              <a:t>phonogram </a:t>
            </a:r>
            <a:r>
              <a:rPr lang="en-GB" altLang="en-US" b="1" i="1" dirty="0">
                <a:latin typeface="Palatino Linotype" panose="02040502050505030304" pitchFamily="18" charset="0"/>
                <a:ea typeface="Calibri" panose="020F0502020204030204" pitchFamily="34" charset="0"/>
                <a:cs typeface="Calibri" panose="020F0502020204030204" pitchFamily="34" charset="0"/>
              </a:rPr>
              <a:t>w</a:t>
            </a:r>
            <a:endParaRPr lang="de-DE" altLang="en-US" b="1" dirty="0">
              <a:latin typeface="Palatino Linotype" panose="02040502050505030304" pitchFamily="18"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FCE60119-9792-6E8B-5C6F-5EFD2C90E98E}"/>
              </a:ext>
            </a:extLst>
          </p:cNvPr>
          <p:cNvSpPr txBox="1"/>
          <p:nvPr/>
        </p:nvSpPr>
        <p:spPr>
          <a:xfrm>
            <a:off x="10910496" y="98817"/>
            <a:ext cx="1175322" cy="276999"/>
          </a:xfrm>
          <a:prstGeom prst="rect">
            <a:avLst/>
          </a:prstGeom>
          <a:noFill/>
        </p:spPr>
        <p:txBody>
          <a:bodyPr wrap="none" rtlCol="0">
            <a:spAutoFit/>
          </a:bodyPr>
          <a:lstStyle/>
          <a:p>
            <a:r>
              <a:rPr lang="de-DE" sz="1200" cap="small" dirty="0" err="1">
                <a:solidFill>
                  <a:schemeClr val="bg1"/>
                </a:solidFill>
                <a:latin typeface="Palatino Linotype" panose="02040502050505030304" pitchFamily="18" charset="0"/>
              </a:rPr>
              <a:t>introduction</a:t>
            </a:r>
            <a:endParaRPr lang="de-DE" sz="1200" cap="small" dirty="0">
              <a:solidFill>
                <a:schemeClr val="bg1"/>
              </a:solidFill>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2DA199EC-07BE-77D9-3731-541F3FBC55BE}"/>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solidFill>
                  <a:schemeClr val="bg1"/>
                </a:solidFill>
                <a:latin typeface="Palatino Linotype" panose="02040502050505030304" pitchFamily="18" charset="0"/>
              </a:rPr>
              <a:t>4</a:t>
            </a:fld>
            <a:endParaRPr lang="de-DE"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985157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080733-AA78-1634-6C3F-85EF6559F5D1}"/>
              </a:ext>
            </a:extLst>
          </p:cNvPr>
          <p:cNvPicPr>
            <a:picLocks noChangeAspect="1"/>
          </p:cNvPicPr>
          <p:nvPr/>
        </p:nvPicPr>
        <p:blipFill>
          <a:blip r:embed="rId2"/>
          <a:stretch>
            <a:fillRect/>
          </a:stretch>
        </p:blipFill>
        <p:spPr>
          <a:xfrm>
            <a:off x="366154" y="2315960"/>
            <a:ext cx="2845241" cy="3036748"/>
          </a:xfrm>
          <a:prstGeom prst="rect">
            <a:avLst/>
          </a:prstGeom>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64B223CA-E52C-DA6D-CF4F-D900BB4BBC09}"/>
              </a:ext>
            </a:extLst>
          </p:cNvPr>
          <p:cNvPicPr>
            <a:picLocks noChangeAspect="1"/>
          </p:cNvPicPr>
          <p:nvPr/>
        </p:nvPicPr>
        <p:blipFill>
          <a:blip r:embed="rId3"/>
          <a:stretch>
            <a:fillRect/>
          </a:stretch>
        </p:blipFill>
        <p:spPr>
          <a:xfrm>
            <a:off x="274015" y="396030"/>
            <a:ext cx="2808792" cy="1271793"/>
          </a:xfrm>
          <a:prstGeom prst="rect">
            <a:avLst/>
          </a:prstGeom>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36FF5BDB-50E2-4D99-F84D-762B8F717889}"/>
              </a:ext>
            </a:extLst>
          </p:cNvPr>
          <p:cNvPicPr>
            <a:picLocks noChangeAspect="1"/>
          </p:cNvPicPr>
          <p:nvPr/>
        </p:nvPicPr>
        <p:blipFill>
          <a:blip r:embed="rId4"/>
          <a:stretch>
            <a:fillRect/>
          </a:stretch>
        </p:blipFill>
        <p:spPr>
          <a:xfrm>
            <a:off x="2936929" y="4760422"/>
            <a:ext cx="2442461" cy="1701548"/>
          </a:xfrm>
          <a:prstGeom prst="rect">
            <a:avLst/>
          </a:prstGeom>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6BB67F75-8476-A4DB-F234-C66936785534}"/>
              </a:ext>
            </a:extLst>
          </p:cNvPr>
          <p:cNvPicPr>
            <a:picLocks noChangeAspect="1"/>
          </p:cNvPicPr>
          <p:nvPr/>
        </p:nvPicPr>
        <p:blipFill>
          <a:blip r:embed="rId5"/>
          <a:stretch>
            <a:fillRect/>
          </a:stretch>
        </p:blipFill>
        <p:spPr>
          <a:xfrm>
            <a:off x="6872292" y="250883"/>
            <a:ext cx="3476616" cy="1399462"/>
          </a:xfrm>
          <a:prstGeom prst="rect">
            <a:avLst/>
          </a:prstGeom>
          <a:effectLst>
            <a:outerShdw blurRad="50800" dist="38100" dir="2700000" algn="tl" rotWithShape="0">
              <a:prstClr val="black">
                <a:alpha val="40000"/>
              </a:prstClr>
            </a:outerShdw>
          </a:effectLst>
        </p:spPr>
      </p:pic>
      <p:pic>
        <p:nvPicPr>
          <p:cNvPr id="9" name="Picture 8">
            <a:extLst>
              <a:ext uri="{FF2B5EF4-FFF2-40B4-BE49-F238E27FC236}">
                <a16:creationId xmlns:a16="http://schemas.microsoft.com/office/drawing/2014/main" id="{BEB451F8-6186-B07A-CED3-9C54EC2CC73F}"/>
              </a:ext>
            </a:extLst>
          </p:cNvPr>
          <p:cNvPicPr>
            <a:picLocks noChangeAspect="1"/>
          </p:cNvPicPr>
          <p:nvPr/>
        </p:nvPicPr>
        <p:blipFill>
          <a:blip r:embed="rId6"/>
          <a:stretch>
            <a:fillRect/>
          </a:stretch>
        </p:blipFill>
        <p:spPr>
          <a:xfrm>
            <a:off x="5142217" y="3078406"/>
            <a:ext cx="2949350" cy="1701548"/>
          </a:xfrm>
          <a:prstGeom prst="rect">
            <a:avLst/>
          </a:prstGeom>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C67820A9-65CE-5AB3-5823-0093B4DF467B}"/>
              </a:ext>
            </a:extLst>
          </p:cNvPr>
          <p:cNvPicPr>
            <a:picLocks noChangeAspect="1"/>
          </p:cNvPicPr>
          <p:nvPr/>
        </p:nvPicPr>
        <p:blipFill>
          <a:blip r:embed="rId7"/>
          <a:stretch>
            <a:fillRect/>
          </a:stretch>
        </p:blipFill>
        <p:spPr>
          <a:xfrm>
            <a:off x="8251657" y="1796582"/>
            <a:ext cx="3554301" cy="1233947"/>
          </a:xfrm>
          <a:prstGeom prst="rect">
            <a:avLst/>
          </a:prstGeom>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66B6E3C6-F048-F65A-DB13-8DAA04DB8F68}"/>
              </a:ext>
            </a:extLst>
          </p:cNvPr>
          <p:cNvPicPr>
            <a:picLocks noChangeAspect="1"/>
          </p:cNvPicPr>
          <p:nvPr/>
        </p:nvPicPr>
        <p:blipFill>
          <a:blip r:embed="rId8"/>
          <a:stretch>
            <a:fillRect/>
          </a:stretch>
        </p:blipFill>
        <p:spPr>
          <a:xfrm>
            <a:off x="8778155" y="3429000"/>
            <a:ext cx="3115843" cy="1231217"/>
          </a:xfrm>
          <a:prstGeom prst="rect">
            <a:avLst/>
          </a:prstGeom>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02B469D6-386F-2C4E-7908-D0DC1881974F}"/>
              </a:ext>
            </a:extLst>
          </p:cNvPr>
          <p:cNvPicPr>
            <a:picLocks noChangeAspect="1"/>
          </p:cNvPicPr>
          <p:nvPr/>
        </p:nvPicPr>
        <p:blipFill>
          <a:blip r:embed="rId9"/>
          <a:stretch>
            <a:fillRect/>
          </a:stretch>
        </p:blipFill>
        <p:spPr>
          <a:xfrm>
            <a:off x="7347361" y="4899690"/>
            <a:ext cx="2861587" cy="1564763"/>
          </a:xfrm>
          <a:prstGeom prst="rect">
            <a:avLst/>
          </a:prstGeom>
          <a:effectLst>
            <a:outerShdw blurRad="50800" dist="38100" dir="2700000" algn="tl" rotWithShape="0">
              <a:prstClr val="black">
                <a:alpha val="40000"/>
              </a:prstClr>
            </a:outerShdw>
          </a:effectLst>
        </p:spPr>
      </p:pic>
      <p:sp>
        <p:nvSpPr>
          <p:cNvPr id="2" name="TextBox 1">
            <a:extLst>
              <a:ext uri="{FF2B5EF4-FFF2-40B4-BE49-F238E27FC236}">
                <a16:creationId xmlns:a16="http://schemas.microsoft.com/office/drawing/2014/main" id="{23BCE1DC-01BB-6667-DA67-5FCD2ABF7965}"/>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pic>
        <p:nvPicPr>
          <p:cNvPr id="14" name="Picture 13">
            <a:extLst>
              <a:ext uri="{FF2B5EF4-FFF2-40B4-BE49-F238E27FC236}">
                <a16:creationId xmlns:a16="http://schemas.microsoft.com/office/drawing/2014/main" id="{C3DF2261-ED59-686E-685A-E18C5AD8B18F}"/>
              </a:ext>
            </a:extLst>
          </p:cNvPr>
          <p:cNvPicPr>
            <a:picLocks noChangeAspect="1"/>
          </p:cNvPicPr>
          <p:nvPr/>
        </p:nvPicPr>
        <p:blipFill>
          <a:blip r:embed="rId10"/>
          <a:stretch>
            <a:fillRect/>
          </a:stretch>
        </p:blipFill>
        <p:spPr>
          <a:xfrm>
            <a:off x="3321365" y="316346"/>
            <a:ext cx="2410161" cy="1867161"/>
          </a:xfrm>
          <a:prstGeom prst="rect">
            <a:avLst/>
          </a:prstGeom>
          <a:effectLst>
            <a:outerShdw blurRad="50800" dist="38100" dir="2700000" algn="tl" rotWithShape="0">
              <a:prstClr val="black">
                <a:alpha val="40000"/>
              </a:prstClr>
            </a:outerShdw>
          </a:effectLst>
        </p:spPr>
      </p:pic>
      <p:pic>
        <p:nvPicPr>
          <p:cNvPr id="15" name="Picture 14">
            <a:extLst>
              <a:ext uri="{FF2B5EF4-FFF2-40B4-BE49-F238E27FC236}">
                <a16:creationId xmlns:a16="http://schemas.microsoft.com/office/drawing/2014/main" id="{9C4F3D8E-325B-D6F8-854A-1386B0FBEDCD}"/>
              </a:ext>
            </a:extLst>
          </p:cNvPr>
          <p:cNvPicPr>
            <a:picLocks noChangeAspect="1"/>
          </p:cNvPicPr>
          <p:nvPr/>
        </p:nvPicPr>
        <p:blipFill>
          <a:blip r:embed="rId11"/>
          <a:stretch>
            <a:fillRect/>
          </a:stretch>
        </p:blipFill>
        <p:spPr>
          <a:xfrm>
            <a:off x="4256935" y="2097578"/>
            <a:ext cx="2942551" cy="802514"/>
          </a:xfrm>
          <a:prstGeom prst="rect">
            <a:avLst/>
          </a:prstGeom>
          <a:effectLst>
            <a:outerShdw blurRad="50800" dist="38100" dir="2700000" algn="tl" rotWithShape="0">
              <a:prstClr val="black">
                <a:alpha val="40000"/>
              </a:prstClr>
            </a:outerShdw>
          </a:effectLst>
        </p:spPr>
      </p:pic>
      <p:sp>
        <p:nvSpPr>
          <p:cNvPr id="3" name="Slide Number Placeholder 1">
            <a:extLst>
              <a:ext uri="{FF2B5EF4-FFF2-40B4-BE49-F238E27FC236}">
                <a16:creationId xmlns:a16="http://schemas.microsoft.com/office/drawing/2014/main" id="{9CCB85D4-61D5-1C0F-8B79-B1A9DF65D37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a:t>
            </a:fld>
            <a:endParaRPr lang="de-DE" dirty="0">
              <a:latin typeface="Palatino Linotype" panose="02040502050505030304" pitchFamily="18" charset="0"/>
            </a:endParaRPr>
          </a:p>
        </p:txBody>
      </p:sp>
    </p:spTree>
    <p:extLst>
      <p:ext uri="{BB962C8B-B14F-4D97-AF65-F5344CB8AC3E}">
        <p14:creationId xmlns:p14="http://schemas.microsoft.com/office/powerpoint/2010/main" val="79119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797302-5438-9905-EDD9-D581953F1CC8}"/>
              </a:ext>
            </a:extLst>
          </p:cNvPr>
          <p:cNvSpPr txBox="1"/>
          <p:nvPr/>
        </p:nvSpPr>
        <p:spPr>
          <a:xfrm>
            <a:off x="1643407" y="2743189"/>
            <a:ext cx="3321484" cy="1759200"/>
          </a:xfrm>
          <a:prstGeom prst="rect">
            <a:avLst/>
          </a:prstGeom>
          <a:noFill/>
          <a:ln>
            <a:solidFill>
              <a:schemeClr val="bg1"/>
            </a:solidFill>
          </a:ln>
        </p:spPr>
        <p:txBody>
          <a:bodyPr wrap="square">
            <a:spAutoFit/>
          </a:bodyPr>
          <a:lstStyle/>
          <a:p>
            <a:pPr marR="0">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I 	Graphs</a:t>
            </a:r>
          </a:p>
          <a:p>
            <a:pPr marR="0">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II 	</a:t>
            </a:r>
            <a:r>
              <a:rPr lang="de-DE" dirty="0" err="1">
                <a:solidFill>
                  <a:srgbClr val="00B0F0"/>
                </a:solidFill>
                <a:latin typeface="Palatino Linotype" panose="02040502050505030304" pitchFamily="18" charset="0"/>
                <a:ea typeface="Calibri" panose="020F0502020204030204" pitchFamily="34" charset="0"/>
                <a:cs typeface="Arial" panose="020B0604020202020204" pitchFamily="34" charset="0"/>
              </a:rPr>
              <a:t>Graphetic</a:t>
            </a:r>
            <a:r>
              <a:rPr lang="de-DE" dirty="0">
                <a:solidFill>
                  <a:srgbClr val="00B0F0"/>
                </a:solidFill>
                <a:latin typeface="Palatino Linotype" panose="02040502050505030304" pitchFamily="18" charset="0"/>
                <a:ea typeface="Calibri" panose="020F0502020204030204" pitchFamily="34" charset="0"/>
                <a:cs typeface="Arial" panose="020B0604020202020204" pitchFamily="34" charset="0"/>
              </a:rPr>
              <a:t> </a:t>
            </a:r>
            <a:r>
              <a:rPr lang="de-DE" dirty="0" err="1">
                <a:solidFill>
                  <a:srgbClr val="00B0F0"/>
                </a:solidFill>
                <a:latin typeface="Palatino Linotype" panose="02040502050505030304" pitchFamily="18" charset="0"/>
                <a:ea typeface="Calibri" panose="020F0502020204030204" pitchFamily="34" charset="0"/>
                <a:cs typeface="Arial" panose="020B0604020202020204" pitchFamily="34" charset="0"/>
              </a:rPr>
              <a:t>blocks</a:t>
            </a:r>
            <a:endParaRPr lang="de-DE" dirty="0">
              <a:solidFill>
                <a:srgbClr val="00B0F0"/>
              </a:solidFill>
              <a:latin typeface="Palatino Linotype" panose="02040502050505030304" pitchFamily="18" charset="0"/>
              <a:ea typeface="Calibri" panose="020F0502020204030204" pitchFamily="34" charset="0"/>
              <a:cs typeface="Arial" panose="020B0604020202020204" pitchFamily="34" charset="0"/>
            </a:endParaRPr>
          </a:p>
          <a:p>
            <a:pPr marR="0">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III	</a:t>
            </a:r>
            <a:r>
              <a:rPr lang="de-DE" dirty="0" err="1">
                <a:solidFill>
                  <a:srgbClr val="00B050"/>
                </a:solidFill>
                <a:latin typeface="Palatino Linotype" panose="02040502050505030304" pitchFamily="18" charset="0"/>
                <a:ea typeface="Calibri" panose="020F0502020204030204" pitchFamily="34" charset="0"/>
                <a:cs typeface="Arial" panose="020B0604020202020204" pitchFamily="34" charset="0"/>
              </a:rPr>
              <a:t>Graphetic</a:t>
            </a:r>
            <a:r>
              <a:rPr lang="de-DE" dirty="0">
                <a:solidFill>
                  <a:srgbClr val="00B050"/>
                </a:solidFill>
                <a:latin typeface="Palatino Linotype" panose="02040502050505030304" pitchFamily="18" charset="0"/>
                <a:ea typeface="Calibri" panose="020F0502020204030204" pitchFamily="34" charset="0"/>
                <a:cs typeface="Arial" panose="020B0604020202020204" pitchFamily="34" charset="0"/>
              </a:rPr>
              <a:t> </a:t>
            </a:r>
            <a:r>
              <a:rPr lang="de-DE" dirty="0" err="1">
                <a:solidFill>
                  <a:srgbClr val="00B050"/>
                </a:solidFill>
                <a:latin typeface="Palatino Linotype" panose="02040502050505030304" pitchFamily="18" charset="0"/>
                <a:ea typeface="Calibri" panose="020F0502020204030204" pitchFamily="34" charset="0"/>
                <a:cs typeface="Arial" panose="020B0604020202020204" pitchFamily="34" charset="0"/>
              </a:rPr>
              <a:t>sequences</a:t>
            </a:r>
            <a:endParaRPr lang="de-DE" dirty="0">
              <a:solidFill>
                <a:srgbClr val="00B050"/>
              </a:solidFill>
              <a:latin typeface="Palatino Linotype" panose="02040502050505030304" pitchFamily="18" charset="0"/>
              <a:ea typeface="Calibri" panose="020F0502020204030204" pitchFamily="34" charset="0"/>
              <a:cs typeface="Arial" panose="020B0604020202020204" pitchFamily="34" charset="0"/>
            </a:endParaRPr>
          </a:p>
          <a:p>
            <a:pPr marR="0">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IV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Graphetic</a:t>
            </a:r>
            <a:r>
              <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rPr>
              <a:t>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complexes</a:t>
            </a:r>
            <a:endPar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endParaRPr>
          </a:p>
          <a:p>
            <a:pPr>
              <a:lnSpc>
                <a:spcPct val="107000"/>
              </a:lnSpc>
            </a:pPr>
            <a:r>
              <a:rPr lang="de-DE" sz="1200" dirty="0" err="1">
                <a:latin typeface="Palatino Linotype" panose="02040502050505030304" pitchFamily="18" charset="0"/>
                <a:ea typeface="Calibri" panose="020F0502020204030204" pitchFamily="34" charset="0"/>
                <a:cs typeface="Arial" panose="020B0604020202020204" pitchFamily="34" charset="0"/>
              </a:rPr>
              <a:t>model</a:t>
            </a:r>
            <a:r>
              <a:rPr lang="de-DE" sz="1200" dirty="0">
                <a:latin typeface="Palatino Linotype" panose="02040502050505030304" pitchFamily="18" charset="0"/>
                <a:ea typeface="Calibri" panose="020F0502020204030204" pitchFamily="34" charset="0"/>
                <a:cs typeface="Arial" panose="020B0604020202020204" pitchFamily="34" charset="0"/>
              </a:rPr>
              <a:t> after Klinkenberg &amp; Polis 2025</a:t>
            </a:r>
          </a:p>
          <a:p>
            <a:pPr marR="0">
              <a:lnSpc>
                <a:spcPct val="107000"/>
              </a:lnSpc>
              <a:spcBef>
                <a:spcPts val="0"/>
              </a:spcBef>
              <a:spcAft>
                <a:spcPts val="0"/>
              </a:spcAft>
            </a:pPr>
            <a:endParaRPr lang="de-DE" dirty="0">
              <a:latin typeface="Palatino Linotype" panose="02040502050505030304" pitchFamily="18"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5926F189-1A47-AD1F-ADEB-B1975E599E43}"/>
              </a:ext>
            </a:extLst>
          </p:cNvPr>
          <p:cNvSpPr txBox="1"/>
          <p:nvPr/>
        </p:nvSpPr>
        <p:spPr>
          <a:xfrm>
            <a:off x="1175051" y="2241222"/>
            <a:ext cx="1987591" cy="376129"/>
          </a:xfrm>
          <a:prstGeom prst="rect">
            <a:avLst/>
          </a:prstGeom>
          <a:noFill/>
        </p:spPr>
        <p:txBody>
          <a:bodyPr wrap="square">
            <a:spAutoFit/>
          </a:bodyPr>
          <a:lstStyle/>
          <a:p>
            <a:pPr marR="0">
              <a:lnSpc>
                <a:spcPct val="107000"/>
              </a:lnSpc>
              <a:spcBef>
                <a:spcPts val="0"/>
              </a:spcBef>
              <a:spcAft>
                <a:spcPts val="0"/>
              </a:spcAft>
            </a:pPr>
            <a:r>
              <a:rPr lang="de-DE" b="1" dirty="0">
                <a:latin typeface="Palatino Linotype" panose="02040502050505030304" pitchFamily="18" charset="0"/>
                <a:ea typeface="Calibri" panose="020F0502020204030204" pitchFamily="34" charset="0"/>
                <a:cs typeface="Arial" panose="020B0604020202020204" pitchFamily="34" charset="0"/>
              </a:rPr>
              <a:t>Graphetic </a:t>
            </a:r>
            <a:r>
              <a:rPr lang="de-DE" b="1" dirty="0" err="1">
                <a:latin typeface="Palatino Linotype" panose="02040502050505030304" pitchFamily="18" charset="0"/>
                <a:ea typeface="Calibri" panose="020F0502020204030204" pitchFamily="34" charset="0"/>
                <a:cs typeface="Arial" panose="020B0604020202020204" pitchFamily="34" charset="0"/>
              </a:rPr>
              <a:t>levels</a:t>
            </a:r>
            <a:endParaRPr lang="de-DE" b="1" dirty="0">
              <a:latin typeface="Palatino Linotype" panose="02040502050505030304" pitchFamily="18"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7D9CBA8-27C5-1C43-4C23-A21249CBFD65}"/>
              </a:ext>
            </a:extLst>
          </p:cNvPr>
          <p:cNvPicPr>
            <a:picLocks noChangeAspect="1"/>
          </p:cNvPicPr>
          <p:nvPr/>
        </p:nvPicPr>
        <p:blipFill>
          <a:blip r:embed="rId2"/>
          <a:stretch>
            <a:fillRect/>
          </a:stretch>
        </p:blipFill>
        <p:spPr>
          <a:xfrm>
            <a:off x="6096000" y="698516"/>
            <a:ext cx="5684520" cy="5218576"/>
          </a:xfrm>
          <a:prstGeom prst="rect">
            <a:avLst/>
          </a:prstGeom>
        </p:spPr>
      </p:pic>
      <p:sp>
        <p:nvSpPr>
          <p:cNvPr id="8" name="Rectangle 7">
            <a:extLst>
              <a:ext uri="{FF2B5EF4-FFF2-40B4-BE49-F238E27FC236}">
                <a16:creationId xmlns:a16="http://schemas.microsoft.com/office/drawing/2014/main" id="{067D8E8A-4CD2-E8C9-7018-D2EE5813961A}"/>
              </a:ext>
            </a:extLst>
          </p:cNvPr>
          <p:cNvSpPr/>
          <p:nvPr/>
        </p:nvSpPr>
        <p:spPr>
          <a:xfrm flipH="1">
            <a:off x="9885855" y="2617351"/>
            <a:ext cx="364565" cy="24239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sp>
        <p:nvSpPr>
          <p:cNvPr id="9" name="Rectangle 8">
            <a:extLst>
              <a:ext uri="{FF2B5EF4-FFF2-40B4-BE49-F238E27FC236}">
                <a16:creationId xmlns:a16="http://schemas.microsoft.com/office/drawing/2014/main" id="{85A0646F-A49B-EC6C-67A4-F679CE7AE7A9}"/>
              </a:ext>
            </a:extLst>
          </p:cNvPr>
          <p:cNvSpPr/>
          <p:nvPr/>
        </p:nvSpPr>
        <p:spPr>
          <a:xfrm>
            <a:off x="9729694" y="2999786"/>
            <a:ext cx="364565" cy="552934"/>
          </a:xfrm>
          <a:prstGeom prst="rect">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rgbClr val="7030A0"/>
              </a:solidFill>
            </a:endParaRPr>
          </a:p>
        </p:txBody>
      </p:sp>
      <p:sp>
        <p:nvSpPr>
          <p:cNvPr id="10" name="Rectangle 9">
            <a:extLst>
              <a:ext uri="{FF2B5EF4-FFF2-40B4-BE49-F238E27FC236}">
                <a16:creationId xmlns:a16="http://schemas.microsoft.com/office/drawing/2014/main" id="{8A66BD2E-76A9-87AA-4AA6-864A683DA147}"/>
              </a:ext>
            </a:extLst>
          </p:cNvPr>
          <p:cNvSpPr/>
          <p:nvPr/>
        </p:nvSpPr>
        <p:spPr>
          <a:xfrm>
            <a:off x="8889477" y="3998257"/>
            <a:ext cx="914400" cy="430620"/>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rgbClr val="00B050"/>
              </a:solidFill>
            </a:endParaRPr>
          </a:p>
        </p:txBody>
      </p:sp>
      <p:sp>
        <p:nvSpPr>
          <p:cNvPr id="11" name="Rectangle 10">
            <a:extLst>
              <a:ext uri="{FF2B5EF4-FFF2-40B4-BE49-F238E27FC236}">
                <a16:creationId xmlns:a16="http://schemas.microsoft.com/office/drawing/2014/main" id="{74772E59-AC45-7257-0434-90A6AF0F0848}"/>
              </a:ext>
            </a:extLst>
          </p:cNvPr>
          <p:cNvSpPr/>
          <p:nvPr/>
        </p:nvSpPr>
        <p:spPr>
          <a:xfrm>
            <a:off x="6096000" y="698515"/>
            <a:ext cx="5684520" cy="5218575"/>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rgbClr val="7030A0"/>
              </a:solidFill>
            </a:endParaRPr>
          </a:p>
        </p:txBody>
      </p:sp>
      <p:sp>
        <p:nvSpPr>
          <p:cNvPr id="14" name="TextBox 13">
            <a:extLst>
              <a:ext uri="{FF2B5EF4-FFF2-40B4-BE49-F238E27FC236}">
                <a16:creationId xmlns:a16="http://schemas.microsoft.com/office/drawing/2014/main" id="{B4B35E8D-71E8-DE13-9B21-F1A0964EBD32}"/>
              </a:ext>
            </a:extLst>
          </p:cNvPr>
          <p:cNvSpPr txBox="1"/>
          <p:nvPr/>
        </p:nvSpPr>
        <p:spPr>
          <a:xfrm>
            <a:off x="6096000" y="5965583"/>
            <a:ext cx="1460853" cy="313034"/>
          </a:xfrm>
          <a:prstGeom prst="rect">
            <a:avLst/>
          </a:prstGeom>
          <a:noFill/>
        </p:spPr>
        <p:txBody>
          <a:bodyPr wrap="square">
            <a:spAutoFit/>
          </a:bodyPr>
          <a:lstStyle/>
          <a:p>
            <a:pPr marL="0" marR="0">
              <a:lnSpc>
                <a:spcPct val="107000"/>
              </a:lnSpc>
              <a:spcBef>
                <a:spcPts val="0"/>
              </a:spcBef>
              <a:spcAft>
                <a:spcPts val="0"/>
              </a:spcAft>
            </a:pPr>
            <a:r>
              <a:rPr lang="de-DE" sz="1400" dirty="0">
                <a:latin typeface="Palatino Linotype" panose="02040502050505030304" pitchFamily="18" charset="0"/>
                <a:ea typeface="Calibri" panose="020F0502020204030204" pitchFamily="34" charset="0"/>
                <a:cs typeface="Arial" panose="020B0604020202020204" pitchFamily="34" charset="0"/>
              </a:rPr>
              <a:t>Louvre C 14</a:t>
            </a:r>
            <a:endParaRPr lang="de-DE" sz="1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517FCAB-78FF-3F1A-F5D5-63C6D8670D78}"/>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6EB3B802-90D5-D326-8511-5532CA5CA8C4}"/>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6</a:t>
            </a:fld>
            <a:endParaRPr lang="de-DE" dirty="0">
              <a:latin typeface="Palatino Linotype" panose="02040502050505030304" pitchFamily="18" charset="0"/>
            </a:endParaRPr>
          </a:p>
        </p:txBody>
      </p:sp>
    </p:spTree>
    <p:extLst>
      <p:ext uri="{BB962C8B-B14F-4D97-AF65-F5344CB8AC3E}">
        <p14:creationId xmlns:p14="http://schemas.microsoft.com/office/powerpoint/2010/main" val="742923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FF30E9-03FA-A19E-F7B4-06445318766B}"/>
              </a:ext>
            </a:extLst>
          </p:cNvPr>
          <p:cNvSpPr txBox="1"/>
          <p:nvPr/>
        </p:nvSpPr>
        <p:spPr>
          <a:xfrm>
            <a:off x="5067302" y="821827"/>
            <a:ext cx="4128306" cy="659861"/>
          </a:xfrm>
          <a:prstGeom prst="rect">
            <a:avLst/>
          </a:prstGeom>
          <a:noFill/>
          <a:ln w="12700">
            <a:solidFill>
              <a:schemeClr val="tx1"/>
            </a:solidFill>
          </a:ln>
        </p:spPr>
        <p:txBody>
          <a:bodyPr wrap="square">
            <a:spAutoFit/>
          </a:bodyPr>
          <a:lstStyle/>
          <a:p>
            <a:pPr marR="0" algn="ctr">
              <a:lnSpc>
                <a:spcPct val="107000"/>
              </a:lnSpc>
              <a:spcBef>
                <a:spcPts val="0"/>
              </a:spcBef>
              <a:spcAft>
                <a:spcPts val="0"/>
              </a:spcAft>
            </a:pPr>
            <a:r>
              <a:rPr lang="de-DE" sz="3600" dirty="0" err="1">
                <a:latin typeface="Palatino Linotype" panose="02040502050505030304" pitchFamily="18" charset="0"/>
                <a:ea typeface="Calibri" panose="020F0502020204030204" pitchFamily="34" charset="0"/>
                <a:cs typeface="Arial" panose="020B0604020202020204" pitchFamily="34" charset="0"/>
              </a:rPr>
              <a:t>semogram</a:t>
            </a:r>
            <a:r>
              <a:rPr lang="de-DE" sz="3600" dirty="0">
                <a:latin typeface="Palatino Linotype" panose="02040502050505030304" pitchFamily="18" charset="0"/>
                <a:ea typeface="Calibri" panose="020F0502020204030204" pitchFamily="34" charset="0"/>
                <a:cs typeface="Arial" panose="020B0604020202020204" pitchFamily="34" charset="0"/>
              </a:rPr>
              <a:t> </a:t>
            </a:r>
            <a:r>
              <a:rPr lang="de-DE" sz="3600" cap="small" dirty="0">
                <a:latin typeface="Palatino Linotype" panose="02040502050505030304" pitchFamily="18" charset="0"/>
                <a:ea typeface="Calibri" panose="020F0502020204030204" pitchFamily="34" charset="0"/>
                <a:cs typeface="Arial" panose="020B0604020202020204" pitchFamily="34" charset="0"/>
              </a:rPr>
              <a:t>pure</a:t>
            </a:r>
          </a:p>
        </p:txBody>
      </p:sp>
      <p:sp>
        <p:nvSpPr>
          <p:cNvPr id="6" name="TextBox 5">
            <a:extLst>
              <a:ext uri="{FF2B5EF4-FFF2-40B4-BE49-F238E27FC236}">
                <a16:creationId xmlns:a16="http://schemas.microsoft.com/office/drawing/2014/main" id="{85B99564-9FBC-75E3-B33B-4C6539B7AD7B}"/>
              </a:ext>
            </a:extLst>
          </p:cNvPr>
          <p:cNvSpPr txBox="1"/>
          <p:nvPr/>
        </p:nvSpPr>
        <p:spPr>
          <a:xfrm>
            <a:off x="751833" y="994215"/>
            <a:ext cx="2546717" cy="470706"/>
          </a:xfrm>
          <a:prstGeom prst="rect">
            <a:avLst/>
          </a:prstGeom>
          <a:noFill/>
        </p:spPr>
        <p:txBody>
          <a:bodyPr wrap="square">
            <a:spAutoFit/>
          </a:bodyPr>
          <a:lstStyle/>
          <a:p>
            <a:pPr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grapheme</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2FBBEF43-B29F-3706-36AC-98B082C873E3}"/>
              </a:ext>
            </a:extLst>
          </p:cNvPr>
          <p:cNvSpPr txBox="1"/>
          <p:nvPr/>
        </p:nvSpPr>
        <p:spPr>
          <a:xfrm>
            <a:off x="751833" y="3022549"/>
            <a:ext cx="2546717" cy="470706"/>
          </a:xfrm>
          <a:prstGeom prst="rect">
            <a:avLst/>
          </a:prstGeom>
          <a:noFill/>
        </p:spPr>
        <p:txBody>
          <a:bodyPr wrap="square">
            <a:spAutoFit/>
          </a:bodyPr>
          <a:lstStyle/>
          <a:p>
            <a:pPr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shapes</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601B7CA0-7873-2DB1-8E23-D32C34EBCCF5}"/>
              </a:ext>
            </a:extLst>
          </p:cNvPr>
          <p:cNvSpPr txBox="1"/>
          <p:nvPr/>
        </p:nvSpPr>
        <p:spPr>
          <a:xfrm>
            <a:off x="548741" y="5050883"/>
            <a:ext cx="2952902" cy="470706"/>
          </a:xfrm>
          <a:prstGeom prst="rect">
            <a:avLst/>
          </a:prstGeom>
          <a:noFill/>
        </p:spPr>
        <p:txBody>
          <a:bodyPr wrap="square">
            <a:spAutoFit/>
          </a:bodyPr>
          <a:lstStyle/>
          <a:p>
            <a:pPr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occurrences</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p:txBody>
      </p:sp>
      <p:cxnSp>
        <p:nvCxnSpPr>
          <p:cNvPr id="10" name="Straight Arrow Connector 9">
            <a:extLst>
              <a:ext uri="{FF2B5EF4-FFF2-40B4-BE49-F238E27FC236}">
                <a16:creationId xmlns:a16="http://schemas.microsoft.com/office/drawing/2014/main" id="{430B2F09-9E85-19B7-A06C-6FF0FC66D15A}"/>
              </a:ext>
            </a:extLst>
          </p:cNvPr>
          <p:cNvCxnSpPr>
            <a:stCxn id="6" idx="2"/>
            <a:endCxn id="7" idx="0"/>
          </p:cNvCxnSpPr>
          <p:nvPr/>
        </p:nvCxnSpPr>
        <p:spPr>
          <a:xfrm>
            <a:off x="2025192" y="1464921"/>
            <a:ext cx="0" cy="1557628"/>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3AD3089B-4356-B834-A9EF-24E078B507CA}"/>
              </a:ext>
            </a:extLst>
          </p:cNvPr>
          <p:cNvCxnSpPr/>
          <p:nvPr/>
        </p:nvCxnSpPr>
        <p:spPr>
          <a:xfrm>
            <a:off x="2025192" y="3540488"/>
            <a:ext cx="0" cy="1557628"/>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88F7B74-EA30-846D-AB25-B7E3AB62DAD6}"/>
              </a:ext>
            </a:extLst>
          </p:cNvPr>
          <p:cNvSpPr txBox="1"/>
          <p:nvPr/>
        </p:nvSpPr>
        <p:spPr>
          <a:xfrm>
            <a:off x="1837487" y="1403133"/>
            <a:ext cx="613482" cy="250005"/>
          </a:xfrm>
          <a:prstGeom prst="rect">
            <a:avLst/>
          </a:prstGeom>
          <a:noFill/>
        </p:spPr>
        <p:txBody>
          <a:bodyPr wrap="square">
            <a:spAutoFit/>
          </a:bodyPr>
          <a:lstStyle/>
          <a:p>
            <a:pPr marR="0" algn="ct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1</a:t>
            </a:r>
          </a:p>
        </p:txBody>
      </p:sp>
      <p:sp>
        <p:nvSpPr>
          <p:cNvPr id="15" name="TextBox 14">
            <a:extLst>
              <a:ext uri="{FF2B5EF4-FFF2-40B4-BE49-F238E27FC236}">
                <a16:creationId xmlns:a16="http://schemas.microsoft.com/office/drawing/2014/main" id="{92185CF2-2DAB-B9D7-669E-5BACF2C473BB}"/>
              </a:ext>
            </a:extLst>
          </p:cNvPr>
          <p:cNvSpPr txBox="1"/>
          <p:nvPr/>
        </p:nvSpPr>
        <p:spPr>
          <a:xfrm>
            <a:off x="1837487" y="3502780"/>
            <a:ext cx="613482" cy="250005"/>
          </a:xfrm>
          <a:prstGeom prst="rect">
            <a:avLst/>
          </a:prstGeom>
          <a:noFill/>
        </p:spPr>
        <p:txBody>
          <a:bodyPr wrap="square">
            <a:spAutoFit/>
          </a:bodyPr>
          <a:lstStyle/>
          <a:p>
            <a:pPr marR="0" algn="ct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1</a:t>
            </a:r>
          </a:p>
        </p:txBody>
      </p:sp>
      <p:sp>
        <p:nvSpPr>
          <p:cNvPr id="16" name="TextBox 15">
            <a:extLst>
              <a:ext uri="{FF2B5EF4-FFF2-40B4-BE49-F238E27FC236}">
                <a16:creationId xmlns:a16="http://schemas.microsoft.com/office/drawing/2014/main" id="{DB6C06BA-1287-AF8A-25A9-C1308BE17D7E}"/>
              </a:ext>
            </a:extLst>
          </p:cNvPr>
          <p:cNvSpPr txBox="1"/>
          <p:nvPr/>
        </p:nvSpPr>
        <p:spPr>
          <a:xfrm>
            <a:off x="1912068" y="2838533"/>
            <a:ext cx="613482" cy="250005"/>
          </a:xfrm>
          <a:prstGeom prst="rect">
            <a:avLst/>
          </a:prstGeom>
          <a:noFill/>
        </p:spPr>
        <p:txBody>
          <a:bodyPr wrap="square">
            <a:spAutoFit/>
          </a:bodyPr>
          <a:lstStyle/>
          <a:p>
            <a:pPr marR="0" algn="ct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a:t>
            </a:r>
          </a:p>
        </p:txBody>
      </p:sp>
      <p:sp>
        <p:nvSpPr>
          <p:cNvPr id="17" name="TextBox 16">
            <a:extLst>
              <a:ext uri="{FF2B5EF4-FFF2-40B4-BE49-F238E27FC236}">
                <a16:creationId xmlns:a16="http://schemas.microsoft.com/office/drawing/2014/main" id="{8BB4906D-1A29-32B0-6BD9-7F334FCA03CD}"/>
              </a:ext>
            </a:extLst>
          </p:cNvPr>
          <p:cNvSpPr txBox="1"/>
          <p:nvPr/>
        </p:nvSpPr>
        <p:spPr>
          <a:xfrm>
            <a:off x="1912068" y="4924981"/>
            <a:ext cx="613482" cy="250005"/>
          </a:xfrm>
          <a:prstGeom prst="rect">
            <a:avLst/>
          </a:prstGeom>
          <a:noFill/>
        </p:spPr>
        <p:txBody>
          <a:bodyPr wrap="square">
            <a:spAutoFit/>
          </a:bodyPr>
          <a:lstStyle/>
          <a:p>
            <a:pPr marR="0" algn="ct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a:t>
            </a:r>
          </a:p>
        </p:txBody>
      </p:sp>
      <p:pic>
        <p:nvPicPr>
          <p:cNvPr id="21" name="Picture 20">
            <a:extLst>
              <a:ext uri="{FF2B5EF4-FFF2-40B4-BE49-F238E27FC236}">
                <a16:creationId xmlns:a16="http://schemas.microsoft.com/office/drawing/2014/main" id="{D19C4ECF-3FCB-3F91-7776-4E66B7925AA3}"/>
              </a:ext>
            </a:extLst>
          </p:cNvPr>
          <p:cNvPicPr>
            <a:picLocks noChangeAspect="1"/>
          </p:cNvPicPr>
          <p:nvPr/>
        </p:nvPicPr>
        <p:blipFill>
          <a:blip r:embed="rId2"/>
          <a:stretch>
            <a:fillRect/>
          </a:stretch>
        </p:blipFill>
        <p:spPr>
          <a:xfrm>
            <a:off x="6259225" y="2862152"/>
            <a:ext cx="609653" cy="659860"/>
          </a:xfrm>
          <a:prstGeom prst="rect">
            <a:avLst/>
          </a:prstGeom>
        </p:spPr>
      </p:pic>
      <p:pic>
        <p:nvPicPr>
          <p:cNvPr id="23" name="Graphic 22">
            <a:extLst>
              <a:ext uri="{FF2B5EF4-FFF2-40B4-BE49-F238E27FC236}">
                <a16:creationId xmlns:a16="http://schemas.microsoft.com/office/drawing/2014/main" id="{A8A884F5-43B1-B297-7AFE-C9F043AA68F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29561" y="2890828"/>
            <a:ext cx="518474" cy="592542"/>
          </a:xfrm>
          <a:prstGeom prst="rect">
            <a:avLst/>
          </a:prstGeom>
        </p:spPr>
      </p:pic>
      <p:pic>
        <p:nvPicPr>
          <p:cNvPr id="25" name="Graphic 24">
            <a:extLst>
              <a:ext uri="{FF2B5EF4-FFF2-40B4-BE49-F238E27FC236}">
                <a16:creationId xmlns:a16="http://schemas.microsoft.com/office/drawing/2014/main" id="{904DB1E6-8B66-64D3-2025-8268D8B1121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84704" y="2897545"/>
            <a:ext cx="609648" cy="609648"/>
          </a:xfrm>
          <a:prstGeom prst="rect">
            <a:avLst/>
          </a:prstGeom>
        </p:spPr>
      </p:pic>
      <p:pic>
        <p:nvPicPr>
          <p:cNvPr id="27" name="Graphic 26">
            <a:extLst>
              <a:ext uri="{FF2B5EF4-FFF2-40B4-BE49-F238E27FC236}">
                <a16:creationId xmlns:a16="http://schemas.microsoft.com/office/drawing/2014/main" id="{28F1EAFA-BDE1-327C-C944-A03ACA7B202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44148" y="2923557"/>
            <a:ext cx="451460" cy="592541"/>
          </a:xfrm>
          <a:prstGeom prst="rect">
            <a:avLst/>
          </a:prstGeom>
        </p:spPr>
      </p:pic>
      <p:pic>
        <p:nvPicPr>
          <p:cNvPr id="29" name="Graphic 28">
            <a:extLst>
              <a:ext uri="{FF2B5EF4-FFF2-40B4-BE49-F238E27FC236}">
                <a16:creationId xmlns:a16="http://schemas.microsoft.com/office/drawing/2014/main" id="{FCF97AD4-1633-2647-DAEF-59D920B7B17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89296" y="2917757"/>
            <a:ext cx="385152" cy="592542"/>
          </a:xfrm>
          <a:prstGeom prst="rect">
            <a:avLst/>
          </a:prstGeom>
        </p:spPr>
      </p:pic>
      <p:pic>
        <p:nvPicPr>
          <p:cNvPr id="33" name="Graphic 32">
            <a:extLst>
              <a:ext uri="{FF2B5EF4-FFF2-40B4-BE49-F238E27FC236}">
                <a16:creationId xmlns:a16="http://schemas.microsoft.com/office/drawing/2014/main" id="{5FED0FC0-529C-0BE3-092E-23161D14844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527600" y="2917756"/>
            <a:ext cx="404416" cy="577737"/>
          </a:xfrm>
          <a:prstGeom prst="rect">
            <a:avLst/>
          </a:prstGeom>
        </p:spPr>
      </p:pic>
      <p:pic>
        <p:nvPicPr>
          <p:cNvPr id="35" name="Graphic 34">
            <a:extLst>
              <a:ext uri="{FF2B5EF4-FFF2-40B4-BE49-F238E27FC236}">
                <a16:creationId xmlns:a16="http://schemas.microsoft.com/office/drawing/2014/main" id="{444CB1FF-1EA9-9AC0-71DF-2891CB9BA06A}"/>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64008" y="2929456"/>
            <a:ext cx="548850" cy="577737"/>
          </a:xfrm>
          <a:prstGeom prst="rect">
            <a:avLst/>
          </a:prstGeom>
        </p:spPr>
      </p:pic>
      <p:pic>
        <p:nvPicPr>
          <p:cNvPr id="39" name="Graphic 38">
            <a:extLst>
              <a:ext uri="{FF2B5EF4-FFF2-40B4-BE49-F238E27FC236}">
                <a16:creationId xmlns:a16="http://schemas.microsoft.com/office/drawing/2014/main" id="{344715CB-3F79-37BA-C589-BF7DB386468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780368" y="2847757"/>
            <a:ext cx="540272" cy="635613"/>
          </a:xfrm>
          <a:prstGeom prst="rect">
            <a:avLst/>
          </a:prstGeom>
        </p:spPr>
      </p:pic>
      <p:cxnSp>
        <p:nvCxnSpPr>
          <p:cNvPr id="40" name="Straight Arrow Connector 39">
            <a:extLst>
              <a:ext uri="{FF2B5EF4-FFF2-40B4-BE49-F238E27FC236}">
                <a16:creationId xmlns:a16="http://schemas.microsoft.com/office/drawing/2014/main" id="{0240D661-4D6D-05E3-4B2A-CEEE05F2C5DC}"/>
              </a:ext>
            </a:extLst>
          </p:cNvPr>
          <p:cNvCxnSpPr>
            <a:cxnSpLocks/>
            <a:stCxn id="5" idx="2"/>
          </p:cNvCxnSpPr>
          <p:nvPr/>
        </p:nvCxnSpPr>
        <p:spPr>
          <a:xfrm flipH="1">
            <a:off x="4384204" y="1481688"/>
            <a:ext cx="2747251" cy="125271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2" name="Straight Arrow Connector 41">
            <a:extLst>
              <a:ext uri="{FF2B5EF4-FFF2-40B4-BE49-F238E27FC236}">
                <a16:creationId xmlns:a16="http://schemas.microsoft.com/office/drawing/2014/main" id="{880BA554-AF6A-8E01-2721-89345C7A614D}"/>
              </a:ext>
            </a:extLst>
          </p:cNvPr>
          <p:cNvCxnSpPr>
            <a:cxnSpLocks/>
            <a:stCxn id="5" idx="2"/>
          </p:cNvCxnSpPr>
          <p:nvPr/>
        </p:nvCxnSpPr>
        <p:spPr>
          <a:xfrm flipH="1">
            <a:off x="5074699" y="1481688"/>
            <a:ext cx="2056756" cy="126378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A1EEAE66-43AD-C1C7-11CC-5C114A3D1B9B}"/>
              </a:ext>
            </a:extLst>
          </p:cNvPr>
          <p:cNvCxnSpPr>
            <a:cxnSpLocks/>
            <a:stCxn id="5" idx="2"/>
          </p:cNvCxnSpPr>
          <p:nvPr/>
        </p:nvCxnSpPr>
        <p:spPr>
          <a:xfrm flipH="1">
            <a:off x="5971194" y="1481688"/>
            <a:ext cx="1160261" cy="1185395"/>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9" name="Straight Arrow Connector 48">
            <a:extLst>
              <a:ext uri="{FF2B5EF4-FFF2-40B4-BE49-F238E27FC236}">
                <a16:creationId xmlns:a16="http://schemas.microsoft.com/office/drawing/2014/main" id="{3309275A-1248-4100-C5FF-548E5E895943}"/>
              </a:ext>
            </a:extLst>
          </p:cNvPr>
          <p:cNvCxnSpPr>
            <a:cxnSpLocks/>
            <a:stCxn id="5" idx="2"/>
          </p:cNvCxnSpPr>
          <p:nvPr/>
        </p:nvCxnSpPr>
        <p:spPr>
          <a:xfrm flipH="1">
            <a:off x="6556173" y="1481688"/>
            <a:ext cx="575282" cy="121905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C654C77-EF7F-BB1B-A901-9438ED6A8657}"/>
              </a:ext>
            </a:extLst>
          </p:cNvPr>
          <p:cNvCxnSpPr>
            <a:cxnSpLocks/>
            <a:stCxn id="5" idx="2"/>
          </p:cNvCxnSpPr>
          <p:nvPr/>
        </p:nvCxnSpPr>
        <p:spPr>
          <a:xfrm>
            <a:off x="7131455" y="1481688"/>
            <a:ext cx="1029443" cy="125271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9678E466-F31D-83EB-8D4F-D6950A2422C0}"/>
              </a:ext>
            </a:extLst>
          </p:cNvPr>
          <p:cNvCxnSpPr>
            <a:cxnSpLocks/>
            <a:stCxn id="5" idx="2"/>
          </p:cNvCxnSpPr>
          <p:nvPr/>
        </p:nvCxnSpPr>
        <p:spPr>
          <a:xfrm>
            <a:off x="7131455" y="1481688"/>
            <a:ext cx="1807333" cy="126378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8" name="Straight Arrow Connector 57">
            <a:extLst>
              <a:ext uri="{FF2B5EF4-FFF2-40B4-BE49-F238E27FC236}">
                <a16:creationId xmlns:a16="http://schemas.microsoft.com/office/drawing/2014/main" id="{C7CE237E-4C0E-52AC-1287-0B068323C7AF}"/>
              </a:ext>
            </a:extLst>
          </p:cNvPr>
          <p:cNvCxnSpPr>
            <a:cxnSpLocks/>
            <a:stCxn id="5" idx="2"/>
          </p:cNvCxnSpPr>
          <p:nvPr/>
        </p:nvCxnSpPr>
        <p:spPr>
          <a:xfrm>
            <a:off x="7131455" y="1481688"/>
            <a:ext cx="2468101" cy="121905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7AE6F369-DD0A-BA5D-C50A-ECE5EB32CBFC}"/>
              </a:ext>
            </a:extLst>
          </p:cNvPr>
          <p:cNvCxnSpPr>
            <a:cxnSpLocks/>
            <a:stCxn id="5" idx="2"/>
          </p:cNvCxnSpPr>
          <p:nvPr/>
        </p:nvCxnSpPr>
        <p:spPr>
          <a:xfrm>
            <a:off x="7131455" y="1481688"/>
            <a:ext cx="3270009" cy="1219054"/>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66" name="Picture 65">
            <a:extLst>
              <a:ext uri="{FF2B5EF4-FFF2-40B4-BE49-F238E27FC236}">
                <a16:creationId xmlns:a16="http://schemas.microsoft.com/office/drawing/2014/main" id="{C86A9FAC-2602-12CD-0E28-67CC5F8AE48D}"/>
              </a:ext>
            </a:extLst>
          </p:cNvPr>
          <p:cNvPicPr>
            <a:picLocks noChangeAspect="1"/>
          </p:cNvPicPr>
          <p:nvPr/>
        </p:nvPicPr>
        <p:blipFill>
          <a:blip r:embed="rId17"/>
          <a:stretch>
            <a:fillRect/>
          </a:stretch>
        </p:blipFill>
        <p:spPr>
          <a:xfrm>
            <a:off x="3782055" y="4616197"/>
            <a:ext cx="1502097" cy="1557628"/>
          </a:xfrm>
          <a:prstGeom prst="rect">
            <a:avLst/>
          </a:prstGeom>
        </p:spPr>
      </p:pic>
      <p:pic>
        <p:nvPicPr>
          <p:cNvPr id="70" name="Picture 69">
            <a:extLst>
              <a:ext uri="{FF2B5EF4-FFF2-40B4-BE49-F238E27FC236}">
                <a16:creationId xmlns:a16="http://schemas.microsoft.com/office/drawing/2014/main" id="{FDE4C099-F180-4CF1-047F-536FB9B50131}"/>
              </a:ext>
            </a:extLst>
          </p:cNvPr>
          <p:cNvPicPr>
            <a:picLocks noChangeAspect="1"/>
          </p:cNvPicPr>
          <p:nvPr/>
        </p:nvPicPr>
        <p:blipFill>
          <a:blip r:embed="rId18"/>
          <a:stretch>
            <a:fillRect/>
          </a:stretch>
        </p:blipFill>
        <p:spPr>
          <a:xfrm flipH="1">
            <a:off x="5441457" y="4616197"/>
            <a:ext cx="1246683" cy="1557628"/>
          </a:xfrm>
          <a:prstGeom prst="rect">
            <a:avLst/>
          </a:prstGeom>
        </p:spPr>
      </p:pic>
      <p:pic>
        <p:nvPicPr>
          <p:cNvPr id="71" name="Picture 70">
            <a:extLst>
              <a:ext uri="{FF2B5EF4-FFF2-40B4-BE49-F238E27FC236}">
                <a16:creationId xmlns:a16="http://schemas.microsoft.com/office/drawing/2014/main" id="{33B10A80-B8D1-9E7E-D834-B43A6552237B}"/>
              </a:ext>
            </a:extLst>
          </p:cNvPr>
          <p:cNvPicPr>
            <a:picLocks noChangeAspect="1"/>
          </p:cNvPicPr>
          <p:nvPr/>
        </p:nvPicPr>
        <p:blipFill>
          <a:blip r:embed="rId19">
            <a:extLst>
              <a:ext uri="{BEBA8EAE-BF5A-486C-A8C5-ECC9F3942E4B}">
                <a14:imgProps xmlns:a14="http://schemas.microsoft.com/office/drawing/2010/main">
                  <a14:imgLayer r:embed="rId20">
                    <a14:imgEffect>
                      <a14:saturation sat="33000"/>
                    </a14:imgEffect>
                  </a14:imgLayer>
                </a14:imgProps>
              </a:ext>
            </a:extLst>
          </a:blip>
          <a:srcRect t="1969" b="1"/>
          <a:stretch/>
        </p:blipFill>
        <p:spPr>
          <a:xfrm>
            <a:off x="6845445" y="4616197"/>
            <a:ext cx="1436162" cy="1545192"/>
          </a:xfrm>
          <a:prstGeom prst="rect">
            <a:avLst/>
          </a:prstGeom>
        </p:spPr>
      </p:pic>
      <p:pic>
        <p:nvPicPr>
          <p:cNvPr id="72" name="Picture 71">
            <a:extLst>
              <a:ext uri="{FF2B5EF4-FFF2-40B4-BE49-F238E27FC236}">
                <a16:creationId xmlns:a16="http://schemas.microsoft.com/office/drawing/2014/main" id="{7BB8CFC1-647A-8845-784D-4ED5CADC6B16}"/>
              </a:ext>
            </a:extLst>
          </p:cNvPr>
          <p:cNvPicPr>
            <a:picLocks noChangeAspect="1"/>
          </p:cNvPicPr>
          <p:nvPr/>
        </p:nvPicPr>
        <p:blipFill>
          <a:blip r:embed="rId21">
            <a:extLst>
              <a:ext uri="{BEBA8EAE-BF5A-486C-A8C5-ECC9F3942E4B}">
                <a14:imgProps xmlns:a14="http://schemas.microsoft.com/office/drawing/2010/main">
                  <a14:imgLayer r:embed="rId22">
                    <a14:imgEffect>
                      <a14:brightnessContrast bright="20000" contrast="20000"/>
                    </a14:imgEffect>
                  </a14:imgLayer>
                </a14:imgProps>
              </a:ext>
            </a:extLst>
          </a:blip>
          <a:stretch>
            <a:fillRect/>
          </a:stretch>
        </p:blipFill>
        <p:spPr>
          <a:xfrm>
            <a:off x="8438912" y="4616198"/>
            <a:ext cx="1525390" cy="1525390"/>
          </a:xfrm>
          <a:prstGeom prst="rect">
            <a:avLst/>
          </a:prstGeom>
        </p:spPr>
      </p:pic>
      <p:pic>
        <p:nvPicPr>
          <p:cNvPr id="73" name="Picture 72">
            <a:extLst>
              <a:ext uri="{FF2B5EF4-FFF2-40B4-BE49-F238E27FC236}">
                <a16:creationId xmlns:a16="http://schemas.microsoft.com/office/drawing/2014/main" id="{3AA64E93-356C-406E-1C64-B4BA7EF1EC3A}"/>
              </a:ext>
            </a:extLst>
          </p:cNvPr>
          <p:cNvPicPr>
            <a:picLocks noChangeAspect="1"/>
          </p:cNvPicPr>
          <p:nvPr/>
        </p:nvPicPr>
        <p:blipFill>
          <a:blip r:embed="rId23">
            <a:extLst>
              <a:ext uri="{BEBA8EAE-BF5A-486C-A8C5-ECC9F3942E4B}">
                <a14:imgProps xmlns:a14="http://schemas.microsoft.com/office/drawing/2010/main">
                  <a14:imgLayer r:embed="rId24">
                    <a14:imgEffect>
                      <a14:saturation sat="66000"/>
                    </a14:imgEffect>
                    <a14:imgEffect>
                      <a14:brightnessContrast contrast="40000"/>
                    </a14:imgEffect>
                  </a14:imgLayer>
                </a14:imgProps>
              </a:ext>
            </a:extLst>
          </a:blip>
          <a:stretch>
            <a:fillRect/>
          </a:stretch>
        </p:blipFill>
        <p:spPr>
          <a:xfrm>
            <a:off x="10121607" y="4616197"/>
            <a:ext cx="1226488" cy="1492684"/>
          </a:xfrm>
          <a:prstGeom prst="rect">
            <a:avLst/>
          </a:prstGeom>
        </p:spPr>
      </p:pic>
      <p:cxnSp>
        <p:nvCxnSpPr>
          <p:cNvPr id="87" name="Straight Arrow Connector 86">
            <a:extLst>
              <a:ext uri="{FF2B5EF4-FFF2-40B4-BE49-F238E27FC236}">
                <a16:creationId xmlns:a16="http://schemas.microsoft.com/office/drawing/2014/main" id="{F87E66A2-DDA4-AEDE-ECAC-78DD5CCC25A8}"/>
              </a:ext>
            </a:extLst>
          </p:cNvPr>
          <p:cNvCxnSpPr>
            <a:cxnSpLocks/>
            <a:stCxn id="21" idx="2"/>
          </p:cNvCxnSpPr>
          <p:nvPr/>
        </p:nvCxnSpPr>
        <p:spPr>
          <a:xfrm flipH="1">
            <a:off x="4592630" y="3522012"/>
            <a:ext cx="1971422" cy="104711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89" name="Straight Arrow Connector 88">
            <a:extLst>
              <a:ext uri="{FF2B5EF4-FFF2-40B4-BE49-F238E27FC236}">
                <a16:creationId xmlns:a16="http://schemas.microsoft.com/office/drawing/2014/main" id="{63E9D371-044F-6212-F44E-E94D8335FAA8}"/>
              </a:ext>
            </a:extLst>
          </p:cNvPr>
          <p:cNvCxnSpPr>
            <a:cxnSpLocks/>
            <a:stCxn id="21" idx="2"/>
          </p:cNvCxnSpPr>
          <p:nvPr/>
        </p:nvCxnSpPr>
        <p:spPr>
          <a:xfrm flipH="1">
            <a:off x="6064798" y="3522012"/>
            <a:ext cx="499254" cy="1026867"/>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2" name="Straight Arrow Connector 91">
            <a:extLst>
              <a:ext uri="{FF2B5EF4-FFF2-40B4-BE49-F238E27FC236}">
                <a16:creationId xmlns:a16="http://schemas.microsoft.com/office/drawing/2014/main" id="{DB906513-4B1A-838D-7E25-CB9CF382D44E}"/>
              </a:ext>
            </a:extLst>
          </p:cNvPr>
          <p:cNvCxnSpPr>
            <a:cxnSpLocks/>
            <a:stCxn id="21" idx="2"/>
          </p:cNvCxnSpPr>
          <p:nvPr/>
        </p:nvCxnSpPr>
        <p:spPr>
          <a:xfrm>
            <a:off x="6564052" y="3522012"/>
            <a:ext cx="964509" cy="1026867"/>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DE344A6-9FBE-06B9-ADD6-18ED028AE031}"/>
              </a:ext>
            </a:extLst>
          </p:cNvPr>
          <p:cNvCxnSpPr>
            <a:cxnSpLocks/>
            <a:stCxn id="21" idx="2"/>
          </p:cNvCxnSpPr>
          <p:nvPr/>
        </p:nvCxnSpPr>
        <p:spPr>
          <a:xfrm>
            <a:off x="6564052" y="3522012"/>
            <a:ext cx="2567437" cy="94521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8" name="Straight Arrow Connector 97">
            <a:extLst>
              <a:ext uri="{FF2B5EF4-FFF2-40B4-BE49-F238E27FC236}">
                <a16:creationId xmlns:a16="http://schemas.microsoft.com/office/drawing/2014/main" id="{D654663A-1319-BFA6-8767-9E91C55A945C}"/>
              </a:ext>
            </a:extLst>
          </p:cNvPr>
          <p:cNvCxnSpPr>
            <a:cxnSpLocks/>
            <a:stCxn id="21" idx="2"/>
          </p:cNvCxnSpPr>
          <p:nvPr/>
        </p:nvCxnSpPr>
        <p:spPr>
          <a:xfrm>
            <a:off x="6564052" y="3522012"/>
            <a:ext cx="4170799" cy="94521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D2964FF3-94AE-7474-B753-DB22A36BB760}"/>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AE55F6EE-203D-1803-0806-C9F035B05B9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7</a:t>
            </a:fld>
            <a:endParaRPr lang="de-DE" dirty="0">
              <a:latin typeface="Palatino Linotype" panose="02040502050505030304" pitchFamily="18" charset="0"/>
            </a:endParaRPr>
          </a:p>
        </p:txBody>
      </p:sp>
    </p:spTree>
    <p:extLst>
      <p:ext uri="{BB962C8B-B14F-4D97-AF65-F5344CB8AC3E}">
        <p14:creationId xmlns:p14="http://schemas.microsoft.com/office/powerpoint/2010/main" val="2843464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B69DA0B-653A-702D-1B5B-D70E9DDC2FB6}"/>
              </a:ext>
            </a:extLst>
          </p:cNvPr>
          <p:cNvSpPr txBox="1"/>
          <p:nvPr/>
        </p:nvSpPr>
        <p:spPr>
          <a:xfrm>
            <a:off x="448927" y="2759532"/>
            <a:ext cx="2605826" cy="2154308"/>
          </a:xfrm>
          <a:prstGeom prst="rect">
            <a:avLst/>
          </a:prstGeom>
          <a:noFill/>
        </p:spPr>
        <p:txBody>
          <a:bodyPr wrap="square">
            <a:spAutoFit/>
          </a:bodyPr>
          <a:lstStyle/>
          <a:p>
            <a:pPr marL="0"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cursive</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L="0" marR="0" algn="r">
              <a:lnSpc>
                <a:spcPct val="107000"/>
              </a:lnSpc>
              <a:spcBef>
                <a:spcPts val="0"/>
              </a:spcBef>
              <a:spcAft>
                <a:spcPts val="0"/>
              </a:spcAft>
            </a:pPr>
            <a:r>
              <a:rPr lang="de-DE" dirty="0" err="1">
                <a:latin typeface="Palatino Linotype" panose="02040502050505030304" pitchFamily="18" charset="0"/>
                <a:ea typeface="Calibri" panose="020F0502020204030204" pitchFamily="34" charset="0"/>
                <a:cs typeface="Arial" panose="020B0604020202020204" pitchFamily="34" charset="0"/>
              </a:rPr>
              <a:t>components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smallest</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graphetic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unit</a:t>
            </a:r>
            <a:r>
              <a:rPr lang="de-DE" dirty="0">
                <a:latin typeface="Palatino Linotype" panose="02040502050505030304" pitchFamily="18" charset="0"/>
                <a:ea typeface="Calibri" panose="020F0502020204030204" pitchFamily="34" charset="0"/>
                <a:cs typeface="Arial" panose="020B0604020202020204" pitchFamily="34" charset="0"/>
              </a:rPr>
              <a:t>:</a:t>
            </a:r>
          </a:p>
          <a:p>
            <a:pPr marL="0" marR="0" algn="r">
              <a:lnSpc>
                <a:spcPct val="107000"/>
              </a:lnSpc>
              <a:spcBef>
                <a:spcPts val="0"/>
              </a:spcBef>
              <a:spcAft>
                <a:spcPts val="0"/>
              </a:spcAft>
            </a:pPr>
            <a:r>
              <a:rPr lang="de-DE" i="1" dirty="0" err="1">
                <a:latin typeface="Palatino Linotype" panose="02040502050505030304" pitchFamily="18" charset="0"/>
                <a:ea typeface="Calibri" panose="020F0502020204030204" pitchFamily="34" charset="0"/>
                <a:cs typeface="Arial" panose="020B0604020202020204" pitchFamily="34" charset="0"/>
              </a:rPr>
              <a:t>line</a:t>
            </a:r>
            <a:r>
              <a:rPr lang="de-DE" i="1" dirty="0">
                <a:latin typeface="Palatino Linotype" panose="02040502050505030304" pitchFamily="18" charset="0"/>
                <a:ea typeface="Calibri" panose="020F0502020204030204" pitchFamily="34" charset="0"/>
                <a:cs typeface="Arial" panose="020B0604020202020204" pitchFamily="34" charset="0"/>
              </a:rPr>
              <a:t>; </a:t>
            </a:r>
            <a:r>
              <a:rPr lang="de-DE" i="1" dirty="0" err="1">
                <a:latin typeface="Palatino Linotype" panose="02040502050505030304" pitchFamily="18" charset="0"/>
                <a:ea typeface="Calibri" panose="020F0502020204030204" pitchFamily="34" charset="0"/>
                <a:cs typeface="Arial" panose="020B0604020202020204" pitchFamily="34" charset="0"/>
              </a:rPr>
              <a:t>dot</a:t>
            </a:r>
            <a:r>
              <a:rPr lang="de-DE" i="1" dirty="0">
                <a:latin typeface="Palatino Linotype" panose="02040502050505030304" pitchFamily="18" charset="0"/>
                <a:ea typeface="Calibri" panose="020F0502020204030204" pitchFamily="34" charset="0"/>
                <a:cs typeface="Arial" panose="020B0604020202020204" pitchFamily="34" charset="0"/>
              </a:rPr>
              <a:t> </a:t>
            </a:r>
          </a:p>
          <a:p>
            <a:pPr marL="0" marR="0" algn="r">
              <a:lnSpc>
                <a:spcPct val="107000"/>
              </a:lnSpc>
              <a:spcBef>
                <a:spcPts val="0"/>
              </a:spcBef>
              <a:spcAft>
                <a:spcPts val="0"/>
              </a:spcAft>
            </a:pPr>
            <a:endParaRPr lang="de-DE" dirty="0">
              <a:latin typeface="Palatino Linotype" panose="02040502050505030304" pitchFamily="18" charset="0"/>
              <a:ea typeface="Calibri" panose="020F0502020204030204" pitchFamily="34" charset="0"/>
              <a:cs typeface="Arial" panose="020B0604020202020204" pitchFamily="34" charset="0"/>
            </a:endParaRPr>
          </a:p>
          <a:p>
            <a:pPr marL="0" marR="0" algn="r">
              <a:lnSpc>
                <a:spcPct val="107000"/>
              </a:lnSpc>
              <a:spcBef>
                <a:spcPts val="0"/>
              </a:spcBef>
              <a:spcAft>
                <a:spcPts val="0"/>
              </a:spcAft>
            </a:pPr>
            <a:r>
              <a:rPr lang="de-DE" dirty="0" err="1">
                <a:effectLst/>
                <a:latin typeface="Palatino Linotype" panose="02040502050505030304" pitchFamily="18" charset="0"/>
                <a:ea typeface="Calibri" panose="020F0502020204030204" pitchFamily="34" charset="0"/>
                <a:cs typeface="Arial" panose="020B0604020202020204" pitchFamily="34" charset="0"/>
              </a:rPr>
              <a:t>two</a:t>
            </a:r>
            <a:r>
              <a:rPr lang="de-DE" dirty="0">
                <a:effectLst/>
                <a:latin typeface="Palatino Linotype" panose="02040502050505030304" pitchFamily="18" charset="0"/>
                <a:ea typeface="Calibri" panose="020F0502020204030204" pitchFamily="34" charset="0"/>
                <a:cs typeface="Arial" panose="020B0604020202020204" pitchFamily="34" charset="0"/>
              </a:rPr>
              <a:t> dimension</a:t>
            </a:r>
            <a:r>
              <a:rPr lang="de-DE" dirty="0">
                <a:latin typeface="Palatino Linotype" panose="02040502050505030304" pitchFamily="18" charset="0"/>
                <a:ea typeface="Calibri" panose="020F0502020204030204" pitchFamily="34" charset="0"/>
                <a:cs typeface="Arial" panose="020B0604020202020204" pitchFamily="34" charset="0"/>
              </a:rPr>
              <a:t>al</a:t>
            </a:r>
            <a:r>
              <a:rPr lang="de-DE" dirty="0">
                <a:effectLst/>
                <a:latin typeface="Times New Roman" panose="02020603050405020304" pitchFamily="18" charset="0"/>
                <a:ea typeface="Calibri" panose="020F0502020204030204" pitchFamily="34" charset="0"/>
                <a:cs typeface="Times New Roman" panose="02020603050405020304" pitchFamily="18" charset="0"/>
              </a:rPr>
              <a:t> ←</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0" marR="0" algn="ctr">
              <a:lnSpc>
                <a:spcPct val="107000"/>
              </a:lnSpc>
              <a:spcBef>
                <a:spcPts val="0"/>
              </a:spcBef>
              <a:spcAft>
                <a:spcPts val="0"/>
              </a:spcAft>
            </a:pPr>
            <a:endParaRPr lang="de-DE" dirty="0">
              <a:latin typeface="Palatino Linotype" panose="02040502050505030304" pitchFamily="18"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16ED1ACB-D602-B08E-B279-6EED37201520}"/>
              </a:ext>
            </a:extLst>
          </p:cNvPr>
          <p:cNvSpPr txBox="1"/>
          <p:nvPr/>
        </p:nvSpPr>
        <p:spPr>
          <a:xfrm>
            <a:off x="9127414" y="2759532"/>
            <a:ext cx="2605826" cy="1856342"/>
          </a:xfrm>
          <a:prstGeom prst="rect">
            <a:avLst/>
          </a:prstGeom>
          <a:noFill/>
        </p:spPr>
        <p:txBody>
          <a:bodyPr wrap="square">
            <a:spAutoFit/>
          </a:bodyPr>
          <a:lstStyle/>
          <a:p>
            <a:pPr marL="0" marR="0">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hieroglyphic</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L="0" marR="0">
              <a:lnSpc>
                <a:spcPct val="107000"/>
              </a:lnSpc>
              <a:spcBef>
                <a:spcPts val="0"/>
              </a:spcBef>
              <a:spcAft>
                <a:spcPts val="0"/>
              </a:spcAft>
            </a:pPr>
            <a:r>
              <a:rPr lang="de-DE" dirty="0" err="1">
                <a:latin typeface="Palatino Linotype" panose="02040502050505030304" pitchFamily="18" charset="0"/>
                <a:ea typeface="Calibri" panose="020F0502020204030204" pitchFamily="34" charset="0"/>
                <a:cs typeface="Arial" panose="020B0604020202020204" pitchFamily="34" charset="0"/>
              </a:rPr>
              <a:t>components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smallest</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graphetic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unit</a:t>
            </a:r>
            <a:r>
              <a:rPr lang="de-DE" dirty="0">
                <a:latin typeface="Palatino Linotype" panose="02040502050505030304" pitchFamily="18" charset="0"/>
                <a:ea typeface="Calibri" panose="020F0502020204030204" pitchFamily="34" charset="0"/>
                <a:cs typeface="Arial" panose="020B0604020202020204" pitchFamily="34" charset="0"/>
              </a:rPr>
              <a:t>:</a:t>
            </a:r>
          </a:p>
          <a:p>
            <a:pPr marL="0" marR="0">
              <a:lnSpc>
                <a:spcPct val="107000"/>
              </a:lnSpc>
              <a:spcBef>
                <a:spcPts val="0"/>
              </a:spcBef>
              <a:spcAft>
                <a:spcPts val="0"/>
              </a:spcAft>
            </a:pPr>
            <a:r>
              <a:rPr lang="de-DE" i="1" dirty="0" err="1">
                <a:latin typeface="Palatino Linotype" panose="02040502050505030304" pitchFamily="18" charset="0"/>
                <a:ea typeface="Calibri" panose="020F0502020204030204" pitchFamily="34" charset="0"/>
                <a:cs typeface="Arial" panose="020B0604020202020204" pitchFamily="34" charset="0"/>
              </a:rPr>
              <a:t>area</a:t>
            </a:r>
            <a:endParaRPr lang="de-DE" i="1" dirty="0">
              <a:latin typeface="Palatino Linotype" panose="02040502050505030304" pitchFamily="18" charset="0"/>
              <a:ea typeface="Calibri" panose="020F0502020204030204" pitchFamily="34" charset="0"/>
              <a:cs typeface="Arial" panose="020B0604020202020204" pitchFamily="34" charset="0"/>
            </a:endParaRPr>
          </a:p>
          <a:p>
            <a:pPr marL="0" marR="0">
              <a:lnSpc>
                <a:spcPct val="107000"/>
              </a:lnSpc>
              <a:spcBef>
                <a:spcPts val="0"/>
              </a:spcBef>
              <a:spcAft>
                <a:spcPts val="0"/>
              </a:spcAft>
            </a:pPr>
            <a:endParaRPr lang="de-DE" dirty="0">
              <a:latin typeface="Palatino Linotype" panose="02040502050505030304" pitchFamily="18"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de-DE" dirty="0">
                <a:effectLst/>
                <a:latin typeface="Times New Roman" panose="02020603050405020304" pitchFamily="18" charset="0"/>
                <a:ea typeface="Calibri" panose="020F0502020204030204" pitchFamily="34" charset="0"/>
                <a:cs typeface="Times New Roman" panose="02020603050405020304" pitchFamily="18"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three</a:t>
            </a:r>
            <a:r>
              <a:rPr lang="de-DE" dirty="0">
                <a:latin typeface="Palatino Linotype" panose="02040502050505030304" pitchFamily="18" charset="0"/>
                <a:ea typeface="Calibri" panose="020F0502020204030204" pitchFamily="34" charset="0"/>
                <a:cs typeface="Arial" panose="020B0604020202020204" pitchFamily="34" charset="0"/>
              </a:rPr>
              <a:t> dimensional </a:t>
            </a:r>
            <a:endParaRPr lang="de-DE" sz="2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6189AA7-2CF0-044F-4C8E-5217BEC716AC}"/>
              </a:ext>
            </a:extLst>
          </p:cNvPr>
          <p:cNvSpPr txBox="1"/>
          <p:nvPr/>
        </p:nvSpPr>
        <p:spPr>
          <a:xfrm>
            <a:off x="555522" y="478002"/>
            <a:ext cx="11139948" cy="470706"/>
          </a:xfrm>
          <a:prstGeom prst="rect">
            <a:avLst/>
          </a:prstGeom>
          <a:noFill/>
        </p:spPr>
        <p:txBody>
          <a:bodyPr wrap="square">
            <a:spAutoFit/>
          </a:bodyPr>
          <a:lstStyle/>
          <a:p>
            <a:pPr marL="0" marR="0" algn="ctr">
              <a:lnSpc>
                <a:spcPct val="107000"/>
              </a:lnSpc>
              <a:spcBef>
                <a:spcPts val="0"/>
              </a:spcBef>
              <a:spcAft>
                <a:spcPts val="0"/>
              </a:spcAft>
            </a:pPr>
            <a:r>
              <a:rPr lang="de-DE" sz="2400" b="1" dirty="0">
                <a:latin typeface="Palatino Linotype" panose="02040502050505030304" pitchFamily="18" charset="0"/>
                <a:ea typeface="Calibri" panose="020F0502020204030204" pitchFamily="34" charset="0"/>
                <a:cs typeface="Arial" panose="020B0604020202020204" pitchFamily="34" charset="0"/>
              </a:rPr>
              <a:t>The </a:t>
            </a:r>
            <a:r>
              <a:rPr lang="de-DE" sz="2400" b="1" dirty="0" err="1">
                <a:latin typeface="Palatino Linotype" panose="02040502050505030304" pitchFamily="18" charset="0"/>
                <a:ea typeface="Calibri" panose="020F0502020204030204" pitchFamily="34" charset="0"/>
                <a:cs typeface="Arial" panose="020B0604020202020204" pitchFamily="34" charset="0"/>
              </a:rPr>
              <a:t>scalar</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biscriptality</a:t>
            </a:r>
            <a:r>
              <a:rPr lang="de-DE" sz="2400" b="1" dirty="0">
                <a:latin typeface="Palatino Linotype" panose="02040502050505030304" pitchFamily="18" charset="0"/>
                <a:ea typeface="Calibri" panose="020F0502020204030204" pitchFamily="34" charset="0"/>
                <a:cs typeface="Arial" panose="020B0604020202020204" pitchFamily="34" charset="0"/>
              </a:rPr>
              <a:t> in </a:t>
            </a:r>
            <a:r>
              <a:rPr lang="de-DE" sz="2400" b="1" dirty="0" err="1">
                <a:latin typeface="Palatino Linotype" panose="02040502050505030304" pitchFamily="18" charset="0"/>
                <a:ea typeface="Calibri" panose="020F0502020204030204" pitchFamily="34" charset="0"/>
                <a:cs typeface="Arial" panose="020B0604020202020204" pitchFamily="34" charset="0"/>
              </a:rPr>
              <a:t>Egyptian</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writing</a:t>
            </a:r>
            <a:r>
              <a:rPr lang="de-DE" sz="2400" b="1" dirty="0">
                <a:latin typeface="Palatino Linotype" panose="02040502050505030304" pitchFamily="18" charset="0"/>
                <a:ea typeface="Calibri" panose="020F0502020204030204" pitchFamily="34" charset="0"/>
                <a:cs typeface="Arial" panose="020B0604020202020204" pitchFamily="34" charset="0"/>
              </a:rPr>
              <a:t>: a </a:t>
            </a:r>
            <a:r>
              <a:rPr lang="de-DE" sz="2400" b="1" dirty="0" err="1">
                <a:latin typeface="Palatino Linotype" panose="02040502050505030304" pitchFamily="18" charset="0"/>
                <a:ea typeface="Calibri" panose="020F0502020204030204" pitchFamily="34" charset="0"/>
                <a:cs typeface="Arial" panose="020B0604020202020204" pitchFamily="34" charset="0"/>
              </a:rPr>
              <a:t>visual</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perspective</a:t>
            </a:r>
            <a:endParaRPr lang="de-DE" sz="2400" b="1" dirty="0">
              <a:effectLst/>
              <a:latin typeface="Palatino Linotype" panose="02040502050505030304" pitchFamily="18" charset="0"/>
              <a:ea typeface="Calibri" panose="020F050202020403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548BAC38-6AB9-73FE-2237-25575BE99D3B}"/>
              </a:ext>
            </a:extLst>
          </p:cNvPr>
          <p:cNvGrpSpPr/>
          <p:nvPr/>
        </p:nvGrpSpPr>
        <p:grpSpPr>
          <a:xfrm>
            <a:off x="3411987" y="1068171"/>
            <a:ext cx="5368026" cy="5354054"/>
            <a:chOff x="3411987" y="1068171"/>
            <a:chExt cx="5368026" cy="5354054"/>
          </a:xfrm>
        </p:grpSpPr>
        <p:pic>
          <p:nvPicPr>
            <p:cNvPr id="4" name="Picture 3">
              <a:extLst>
                <a:ext uri="{FF2B5EF4-FFF2-40B4-BE49-F238E27FC236}">
                  <a16:creationId xmlns:a16="http://schemas.microsoft.com/office/drawing/2014/main" id="{D592E5B5-89F7-6648-1F15-5FD3503A7C1E}"/>
                </a:ext>
              </a:extLst>
            </p:cNvPr>
            <p:cNvPicPr>
              <a:picLocks noChangeAspect="1"/>
            </p:cNvPicPr>
            <p:nvPr/>
          </p:nvPicPr>
          <p:blipFill>
            <a:blip r:embed="rId2"/>
            <a:stretch>
              <a:fillRect/>
            </a:stretch>
          </p:blipFill>
          <p:spPr>
            <a:xfrm>
              <a:off x="3411987" y="1388699"/>
              <a:ext cx="5368026" cy="4625533"/>
            </a:xfrm>
            <a:prstGeom prst="rect">
              <a:avLst/>
            </a:prstGeom>
          </p:spPr>
        </p:pic>
        <p:sp>
          <p:nvSpPr>
            <p:cNvPr id="5" name="Rectangle 4">
              <a:extLst>
                <a:ext uri="{FF2B5EF4-FFF2-40B4-BE49-F238E27FC236}">
                  <a16:creationId xmlns:a16="http://schemas.microsoft.com/office/drawing/2014/main" id="{4D95CD8C-5D19-D5E8-DAE6-93C408240412}"/>
                </a:ext>
              </a:extLst>
            </p:cNvPr>
            <p:cNvSpPr/>
            <p:nvPr/>
          </p:nvSpPr>
          <p:spPr>
            <a:xfrm>
              <a:off x="6774511" y="154865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6" name="Rectangle 5">
              <a:extLst>
                <a:ext uri="{FF2B5EF4-FFF2-40B4-BE49-F238E27FC236}">
                  <a16:creationId xmlns:a16="http://schemas.microsoft.com/office/drawing/2014/main" id="{86EEC38B-13CE-EBA4-CCD9-BC7A030CB1CA}"/>
                </a:ext>
              </a:extLst>
            </p:cNvPr>
            <p:cNvSpPr/>
            <p:nvPr/>
          </p:nvSpPr>
          <p:spPr>
            <a:xfrm>
              <a:off x="3501225" y="154865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Rectangle 2">
              <a:extLst>
                <a:ext uri="{FF2B5EF4-FFF2-40B4-BE49-F238E27FC236}">
                  <a16:creationId xmlns:a16="http://schemas.microsoft.com/office/drawing/2014/main" id="{356CC9A3-11E6-32E5-3973-FABDCCA686CA}"/>
                </a:ext>
              </a:extLst>
            </p:cNvPr>
            <p:cNvSpPr/>
            <p:nvPr/>
          </p:nvSpPr>
          <p:spPr>
            <a:xfrm>
              <a:off x="5475711" y="1434211"/>
              <a:ext cx="106484" cy="48986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9B753EA-68F3-2CE1-ADA7-B91E242EC517}"/>
                </a:ext>
              </a:extLst>
            </p:cNvPr>
            <p:cNvSpPr/>
            <p:nvPr/>
          </p:nvSpPr>
          <p:spPr>
            <a:xfrm>
              <a:off x="5169658" y="1068171"/>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FF482FA-91CF-E549-D352-35ADB4D59343}"/>
                </a:ext>
              </a:extLst>
            </p:cNvPr>
            <p:cNvSpPr/>
            <p:nvPr/>
          </p:nvSpPr>
          <p:spPr>
            <a:xfrm>
              <a:off x="5388620" y="5951519"/>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C980FC7E-12F9-1FC3-2E49-4580E65403E0}"/>
              </a:ext>
            </a:extLst>
          </p:cNvPr>
          <p:cNvSpPr txBox="1"/>
          <p:nvPr/>
        </p:nvSpPr>
        <p:spPr>
          <a:xfrm>
            <a:off x="3411987" y="6037689"/>
            <a:ext cx="6097772" cy="313034"/>
          </a:xfrm>
          <a:prstGeom prst="rect">
            <a:avLst/>
          </a:prstGeom>
          <a:noFill/>
        </p:spPr>
        <p:txBody>
          <a:bodyPr wrap="square">
            <a:spAutoFit/>
          </a:bodyPr>
          <a:lstStyle/>
          <a:p>
            <a:pPr marL="0" marR="0">
              <a:lnSpc>
                <a:spcPct val="107000"/>
              </a:lnSpc>
              <a:spcBef>
                <a:spcPts val="0"/>
              </a:spcBef>
              <a:spcAft>
                <a:spcPts val="0"/>
              </a:spcAft>
            </a:pPr>
            <a:r>
              <a:rPr lang="de-DE" sz="1400" dirty="0">
                <a:latin typeface="Palatino Linotype" panose="02040502050505030304" pitchFamily="18" charset="0"/>
                <a:ea typeface="Calibri" panose="020F0502020204030204" pitchFamily="34" charset="0"/>
                <a:cs typeface="Arial" panose="020B0604020202020204" pitchFamily="34" charset="0"/>
              </a:rPr>
              <a:t>Fischer 1976</a:t>
            </a:r>
            <a:r>
              <a:rPr lang="en-GB" sz="1400" dirty="0">
                <a:effectLst/>
                <a:latin typeface="Palatino Linotype" panose="02040502050505030304" pitchFamily="18" charset="0"/>
                <a:ea typeface="Calibri" panose="020F0502020204030204" pitchFamily="34" charset="0"/>
                <a:cs typeface="Arial" panose="020B0604020202020204" pitchFamily="34" charset="0"/>
              </a:rPr>
              <a:t>: 41, fig. 4; modified by Ph. Seyr</a:t>
            </a:r>
            <a:endParaRPr lang="de-DE" sz="1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0DB40158-061A-C5F9-675A-DB6BDAC5B98D}"/>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C68FB923-06CA-0B14-2CBF-C9FCB3CCA13D}"/>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8</a:t>
            </a:fld>
            <a:endParaRPr lang="de-DE" dirty="0">
              <a:latin typeface="Palatino Linotype" panose="02040502050505030304" pitchFamily="18" charset="0"/>
            </a:endParaRPr>
          </a:p>
        </p:txBody>
      </p:sp>
    </p:spTree>
    <p:extLst>
      <p:ext uri="{BB962C8B-B14F-4D97-AF65-F5344CB8AC3E}">
        <p14:creationId xmlns:p14="http://schemas.microsoft.com/office/powerpoint/2010/main" val="2122410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15C669-5170-E4B8-4670-83C9C2A2A64C}"/>
              </a:ext>
            </a:extLst>
          </p:cNvPr>
          <p:cNvPicPr>
            <a:picLocks noChangeAspect="1"/>
          </p:cNvPicPr>
          <p:nvPr/>
        </p:nvPicPr>
        <p:blipFill>
          <a:blip r:embed="rId2"/>
          <a:stretch>
            <a:fillRect/>
          </a:stretch>
        </p:blipFill>
        <p:spPr>
          <a:xfrm>
            <a:off x="2890199" y="1528349"/>
            <a:ext cx="5368026" cy="4625533"/>
          </a:xfrm>
          <a:prstGeom prst="rect">
            <a:avLst/>
          </a:prstGeom>
        </p:spPr>
      </p:pic>
      <p:sp>
        <p:nvSpPr>
          <p:cNvPr id="5" name="Rectangle 4">
            <a:extLst>
              <a:ext uri="{FF2B5EF4-FFF2-40B4-BE49-F238E27FC236}">
                <a16:creationId xmlns:a16="http://schemas.microsoft.com/office/drawing/2014/main" id="{9EB35CA9-E01B-E58D-F3D6-B686A964F55F}"/>
              </a:ext>
            </a:extLst>
          </p:cNvPr>
          <p:cNvSpPr/>
          <p:nvPr/>
        </p:nvSpPr>
        <p:spPr>
          <a:xfrm>
            <a:off x="6252723" y="168830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6" name="Rectangle 5">
            <a:extLst>
              <a:ext uri="{FF2B5EF4-FFF2-40B4-BE49-F238E27FC236}">
                <a16:creationId xmlns:a16="http://schemas.microsoft.com/office/drawing/2014/main" id="{7507D438-2755-22D8-A088-EF1D0B9621B9}"/>
              </a:ext>
            </a:extLst>
          </p:cNvPr>
          <p:cNvSpPr/>
          <p:nvPr/>
        </p:nvSpPr>
        <p:spPr>
          <a:xfrm>
            <a:off x="2979437" y="168830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8B604546-E5CE-6FB6-285E-13D8DAA106E3}"/>
              </a:ext>
            </a:extLst>
          </p:cNvPr>
          <p:cNvSpPr txBox="1"/>
          <p:nvPr/>
        </p:nvSpPr>
        <p:spPr>
          <a:xfrm>
            <a:off x="26853" y="3283786"/>
            <a:ext cx="2761752" cy="1139094"/>
          </a:xfrm>
          <a:prstGeom prst="rect">
            <a:avLst/>
          </a:prstGeom>
          <a:noFill/>
        </p:spPr>
        <p:txBody>
          <a:bodyPr wrap="square">
            <a:spAutoFit/>
          </a:bodyPr>
          <a:lstStyle/>
          <a:p>
            <a:pPr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cursive</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1) </a:t>
            </a:r>
            <a:r>
              <a:rPr lang="de-DE" dirty="0" err="1">
                <a:latin typeface="Palatino Linotype" panose="02040502050505030304" pitchFamily="18" charset="0"/>
                <a:ea typeface="Calibri" panose="020F0502020204030204" pitchFamily="34" charset="0"/>
                <a:cs typeface="Arial" panose="020B0604020202020204" pitchFamily="34" charset="0"/>
              </a:rPr>
              <a:t>economy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reduction</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2) </a:t>
            </a:r>
            <a:r>
              <a:rPr lang="de-DE" dirty="0" err="1">
                <a:latin typeface="Palatino Linotype" panose="02040502050505030304" pitchFamily="18" charset="0"/>
                <a:ea typeface="Calibri" panose="020F0502020204030204" pitchFamily="34" charset="0"/>
                <a:cs typeface="Arial" panose="020B0604020202020204" pitchFamily="34" charset="0"/>
              </a:rPr>
              <a:t>efficiency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increase</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Salomon 2012</a:t>
            </a:r>
          </a:p>
        </p:txBody>
      </p:sp>
      <p:sp>
        <p:nvSpPr>
          <p:cNvPr id="9" name="TextBox 8">
            <a:extLst>
              <a:ext uri="{FF2B5EF4-FFF2-40B4-BE49-F238E27FC236}">
                <a16:creationId xmlns:a16="http://schemas.microsoft.com/office/drawing/2014/main" id="{3FF09AF4-53C0-7D5C-7F76-8A49CCCFD86B}"/>
              </a:ext>
            </a:extLst>
          </p:cNvPr>
          <p:cNvSpPr txBox="1"/>
          <p:nvPr/>
        </p:nvSpPr>
        <p:spPr>
          <a:xfrm>
            <a:off x="2395557" y="322820"/>
            <a:ext cx="5951906" cy="865878"/>
          </a:xfrm>
          <a:prstGeom prst="rect">
            <a:avLst/>
          </a:prstGeom>
          <a:noFill/>
        </p:spPr>
        <p:txBody>
          <a:bodyPr wrap="square">
            <a:spAutoFit/>
          </a:bodyPr>
          <a:lstStyle/>
          <a:p>
            <a:pPr marL="0"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Factors</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of</a:t>
            </a:r>
            <a:r>
              <a:rPr lang="de-DE" sz="2400" b="1" dirty="0">
                <a:latin typeface="Palatino Linotype" panose="02040502050505030304" pitchFamily="18" charset="0"/>
                <a:ea typeface="Calibri" panose="020F0502020204030204" pitchFamily="34" charset="0"/>
                <a:cs typeface="Arial" panose="020B0604020202020204" pitchFamily="34" charset="0"/>
              </a:rPr>
              <a:t> graphetic </a:t>
            </a:r>
            <a:r>
              <a:rPr lang="de-DE" sz="2400" b="1" dirty="0" err="1">
                <a:latin typeface="Palatino Linotype" panose="02040502050505030304" pitchFamily="18" charset="0"/>
                <a:ea typeface="Calibri" panose="020F0502020204030204" pitchFamily="34" charset="0"/>
                <a:cs typeface="Arial" panose="020B0604020202020204" pitchFamily="34" charset="0"/>
              </a:rPr>
              <a:t>change</a:t>
            </a:r>
            <a:r>
              <a:rPr lang="de-DE" sz="2400" b="1" dirty="0">
                <a:latin typeface="Palatino Linotype" panose="02040502050505030304" pitchFamily="18" charset="0"/>
                <a:ea typeface="Calibri" panose="020F0502020204030204" pitchFamily="34" charset="0"/>
                <a:cs typeface="Arial" panose="020B0604020202020204" pitchFamily="34" charset="0"/>
              </a:rPr>
              <a:t> in the </a:t>
            </a:r>
            <a:r>
              <a:rPr lang="de-DE" sz="2400" b="1" dirty="0" err="1">
                <a:latin typeface="Palatino Linotype" panose="02040502050505030304" pitchFamily="18" charset="0"/>
                <a:ea typeface="Calibri" panose="020F0502020204030204" pitchFamily="34" charset="0"/>
                <a:cs typeface="Arial" panose="020B0604020202020204" pitchFamily="34" charset="0"/>
              </a:rPr>
              <a:t>norms</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a:p>
            <a:pPr marL="0" marR="0" algn="ctr">
              <a:lnSpc>
                <a:spcPct val="107000"/>
              </a:lnSpc>
              <a:spcBef>
                <a:spcPts val="0"/>
              </a:spcBef>
              <a:spcAft>
                <a:spcPts val="0"/>
              </a:spcAft>
            </a:pP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of</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ancient</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Egyptian</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writing</a:t>
            </a:r>
            <a:endParaRPr lang="de-DE" sz="2400" b="1"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C65C999-20CA-2233-C10C-4568845395F8}"/>
              </a:ext>
            </a:extLst>
          </p:cNvPr>
          <p:cNvSpPr txBox="1"/>
          <p:nvPr/>
        </p:nvSpPr>
        <p:spPr>
          <a:xfrm>
            <a:off x="8347463" y="2077316"/>
            <a:ext cx="3637316" cy="3636124"/>
          </a:xfrm>
          <a:prstGeom prst="rect">
            <a:avLst/>
          </a:prstGeom>
          <a:noFill/>
        </p:spPr>
        <p:txBody>
          <a:bodyPr wrap="square">
            <a:spAutoFit/>
          </a:bodyPr>
          <a:lstStyle/>
          <a:p>
            <a:pPr marR="0">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hieroglyphic</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adaption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to</a:t>
            </a:r>
            <a:r>
              <a:rPr lang="de-DE" dirty="0">
                <a:latin typeface="Palatino Linotype" panose="02040502050505030304" pitchFamily="18" charset="0"/>
                <a:ea typeface="Calibri" panose="020F0502020204030204" pitchFamily="34" charset="0"/>
                <a:cs typeface="Arial" panose="020B0604020202020204" pitchFamily="34" charset="0"/>
              </a:rPr>
              <a:t> material </a:t>
            </a:r>
            <a:r>
              <a:rPr lang="de-DE" dirty="0" err="1">
                <a:latin typeface="Palatino Linotype" panose="02040502050505030304" pitchFamily="18" charset="0"/>
                <a:ea typeface="Calibri" panose="020F0502020204030204" pitchFamily="34" charset="0"/>
                <a:cs typeface="Arial" panose="020B0604020202020204" pitchFamily="34" charset="0"/>
              </a:rPr>
              <a:t>changes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modification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norms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representation</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adaption to the changes of the cursive </a:t>
            </a:r>
            <a:r>
              <a:rPr lang="de-DE" dirty="0" err="1">
                <a:latin typeface="Palatino Linotype" panose="02040502050505030304" pitchFamily="18" charset="0"/>
                <a:ea typeface="Calibri" panose="020F0502020204030204" pitchFamily="34" charset="0"/>
                <a:cs typeface="Arial" panose="020B0604020202020204" pitchFamily="34" charset="0"/>
              </a:rPr>
              <a:t>sign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shapes</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value</a:t>
            </a:r>
            <a:r>
              <a:rPr lang="de-DE" dirty="0">
                <a:latin typeface="Palatino Linotype" panose="02040502050505030304" pitchFamily="18" charset="0"/>
                <a:ea typeface="Calibri" panose="020F0502020204030204" pitchFamily="34" charset="0"/>
                <a:cs typeface="Arial" panose="020B0604020202020204" pitchFamily="34" charset="0"/>
              </a:rPr>
              <a:t> (e.g. </a:t>
            </a:r>
            <a:r>
              <a:rPr lang="en-GB" dirty="0">
                <a:latin typeface="Palatino Linotype" panose="02040502050505030304" pitchFamily="18" charset="0"/>
                <a:ea typeface="Calibri" panose="020F0502020204030204" pitchFamily="34" charset="0"/>
                <a:cs typeface="Arial" panose="020B0604020202020204" pitchFamily="34" charset="0"/>
              </a:rPr>
              <a:t>‘sign mutilation’)</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revival of ancient sign shapes</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a:t>
            </a:r>
          </a:p>
        </p:txBody>
      </p:sp>
      <p:grpSp>
        <p:nvGrpSpPr>
          <p:cNvPr id="3" name="Group 2">
            <a:extLst>
              <a:ext uri="{FF2B5EF4-FFF2-40B4-BE49-F238E27FC236}">
                <a16:creationId xmlns:a16="http://schemas.microsoft.com/office/drawing/2014/main" id="{E54925CF-1490-5BF0-89A9-D8FC45E63BD0}"/>
              </a:ext>
            </a:extLst>
          </p:cNvPr>
          <p:cNvGrpSpPr/>
          <p:nvPr/>
        </p:nvGrpSpPr>
        <p:grpSpPr>
          <a:xfrm>
            <a:off x="2877843" y="1218351"/>
            <a:ext cx="5368026" cy="5354054"/>
            <a:chOff x="3411987" y="1068171"/>
            <a:chExt cx="5368026" cy="5354054"/>
          </a:xfrm>
        </p:grpSpPr>
        <p:pic>
          <p:nvPicPr>
            <p:cNvPr id="8" name="Picture 7">
              <a:extLst>
                <a:ext uri="{FF2B5EF4-FFF2-40B4-BE49-F238E27FC236}">
                  <a16:creationId xmlns:a16="http://schemas.microsoft.com/office/drawing/2014/main" id="{6650D95D-E964-AE9B-3DF1-503C16EA9BA9}"/>
                </a:ext>
              </a:extLst>
            </p:cNvPr>
            <p:cNvPicPr>
              <a:picLocks noChangeAspect="1"/>
            </p:cNvPicPr>
            <p:nvPr/>
          </p:nvPicPr>
          <p:blipFill>
            <a:blip r:embed="rId2"/>
            <a:stretch>
              <a:fillRect/>
            </a:stretch>
          </p:blipFill>
          <p:spPr>
            <a:xfrm>
              <a:off x="3411987" y="1388699"/>
              <a:ext cx="5368026" cy="4625533"/>
            </a:xfrm>
            <a:prstGeom prst="rect">
              <a:avLst/>
            </a:prstGeom>
          </p:spPr>
        </p:pic>
        <p:sp>
          <p:nvSpPr>
            <p:cNvPr id="12" name="Rectangle 11">
              <a:extLst>
                <a:ext uri="{FF2B5EF4-FFF2-40B4-BE49-F238E27FC236}">
                  <a16:creationId xmlns:a16="http://schemas.microsoft.com/office/drawing/2014/main" id="{243C2B6D-6AEE-3972-A1B9-2F79A7540834}"/>
                </a:ext>
              </a:extLst>
            </p:cNvPr>
            <p:cNvSpPr/>
            <p:nvPr/>
          </p:nvSpPr>
          <p:spPr>
            <a:xfrm>
              <a:off x="6774511" y="154865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Rectangle 12">
              <a:extLst>
                <a:ext uri="{FF2B5EF4-FFF2-40B4-BE49-F238E27FC236}">
                  <a16:creationId xmlns:a16="http://schemas.microsoft.com/office/drawing/2014/main" id="{0862E3DC-2D1B-7DF7-C160-DC8B67265207}"/>
                </a:ext>
              </a:extLst>
            </p:cNvPr>
            <p:cNvSpPr/>
            <p:nvPr/>
          </p:nvSpPr>
          <p:spPr>
            <a:xfrm>
              <a:off x="3501225" y="154865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BABF0276-F6B9-5AAB-D959-82D1FF9DBABB}"/>
                </a:ext>
              </a:extLst>
            </p:cNvPr>
            <p:cNvSpPr/>
            <p:nvPr/>
          </p:nvSpPr>
          <p:spPr>
            <a:xfrm>
              <a:off x="5475711" y="1434211"/>
              <a:ext cx="106484" cy="48986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6E149B8-0CC8-2B31-E935-0C9CB723A0D5}"/>
                </a:ext>
              </a:extLst>
            </p:cNvPr>
            <p:cNvSpPr/>
            <p:nvPr/>
          </p:nvSpPr>
          <p:spPr>
            <a:xfrm>
              <a:off x="5169658" y="1068171"/>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4185B4F-7BEA-C183-D54E-411D5C358DC5}"/>
                </a:ext>
              </a:extLst>
            </p:cNvPr>
            <p:cNvSpPr/>
            <p:nvPr/>
          </p:nvSpPr>
          <p:spPr>
            <a:xfrm>
              <a:off x="5388620" y="5951519"/>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01735014-22A7-64DA-3847-87CEB3DF0E87}"/>
              </a:ext>
            </a:extLst>
          </p:cNvPr>
          <p:cNvSpPr txBox="1"/>
          <p:nvPr/>
        </p:nvSpPr>
        <p:spPr>
          <a:xfrm>
            <a:off x="2890199" y="6153882"/>
            <a:ext cx="6097772" cy="313034"/>
          </a:xfrm>
          <a:prstGeom prst="rect">
            <a:avLst/>
          </a:prstGeom>
          <a:noFill/>
        </p:spPr>
        <p:txBody>
          <a:bodyPr wrap="square">
            <a:spAutoFit/>
          </a:bodyPr>
          <a:lstStyle/>
          <a:p>
            <a:pPr>
              <a:lnSpc>
                <a:spcPct val="107000"/>
              </a:lnSpc>
            </a:pPr>
            <a:r>
              <a:rPr lang="de-DE" sz="1400" dirty="0">
                <a:latin typeface="Palatino Linotype" panose="02040502050505030304" pitchFamily="18" charset="0"/>
                <a:ea typeface="Calibri" panose="020F0502020204030204" pitchFamily="34" charset="0"/>
                <a:cs typeface="Arial" panose="020B0604020202020204" pitchFamily="34" charset="0"/>
              </a:rPr>
              <a:t>Fischer 1976</a:t>
            </a:r>
            <a:r>
              <a:rPr lang="en-GB" sz="1400" dirty="0">
                <a:effectLst/>
                <a:latin typeface="Palatino Linotype" panose="02040502050505030304" pitchFamily="18" charset="0"/>
                <a:ea typeface="Calibri" panose="020F0502020204030204" pitchFamily="34" charset="0"/>
                <a:cs typeface="Arial" panose="020B0604020202020204" pitchFamily="34" charset="0"/>
              </a:rPr>
              <a:t>: 41, fig. 4</a:t>
            </a:r>
            <a:r>
              <a:rPr lang="en-GB" sz="1400" dirty="0">
                <a:latin typeface="Palatino Linotype" panose="02040502050505030304" pitchFamily="18" charset="0"/>
                <a:ea typeface="Calibri" panose="020F0502020204030204" pitchFamily="34" charset="0"/>
                <a:cs typeface="Arial" panose="020B0604020202020204" pitchFamily="34" charset="0"/>
              </a:rPr>
              <a:t>; modified by Ph. Seyr</a:t>
            </a:r>
            <a:endParaRPr lang="de-DE" sz="1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285167D-BDAE-2C50-48CD-398CE8366D3D}"/>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3EF5F923-ABCA-C8F7-8B45-88E826DB1D38}"/>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9</a:t>
            </a:fld>
            <a:endParaRPr lang="de-DE" dirty="0">
              <a:latin typeface="Palatino Linotype" panose="02040502050505030304" pitchFamily="18" charset="0"/>
            </a:endParaRPr>
          </a:p>
        </p:txBody>
      </p:sp>
    </p:spTree>
    <p:extLst>
      <p:ext uri="{BB962C8B-B14F-4D97-AF65-F5344CB8AC3E}">
        <p14:creationId xmlns:p14="http://schemas.microsoft.com/office/powerpoint/2010/main" val="288025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7E1CEE6B-1C2F-704D-2843-5791ABA2D54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91733" y="1319486"/>
            <a:ext cx="7501420" cy="4950235"/>
          </a:xfrm>
          <a:prstGeom prst="rect">
            <a:avLst/>
          </a:prstGeom>
        </p:spPr>
      </p:pic>
      <p:sp>
        <p:nvSpPr>
          <p:cNvPr id="4" name="TextBox 3">
            <a:extLst>
              <a:ext uri="{FF2B5EF4-FFF2-40B4-BE49-F238E27FC236}">
                <a16:creationId xmlns:a16="http://schemas.microsoft.com/office/drawing/2014/main" id="{EC43EEB9-71EA-C261-8FA8-2E91A24FFA19}"/>
              </a:ext>
            </a:extLst>
          </p:cNvPr>
          <p:cNvSpPr txBox="1"/>
          <p:nvPr/>
        </p:nvSpPr>
        <p:spPr>
          <a:xfrm>
            <a:off x="555522" y="478002"/>
            <a:ext cx="11139948" cy="470706"/>
          </a:xfrm>
          <a:prstGeom prst="rect">
            <a:avLst/>
          </a:prstGeom>
          <a:noFill/>
        </p:spPr>
        <p:txBody>
          <a:bodyPr wrap="square">
            <a:spAutoFit/>
          </a:bodyPr>
          <a:lstStyle/>
          <a:p>
            <a:pPr marL="0" marR="0" algn="ctr">
              <a:lnSpc>
                <a:spcPct val="107000"/>
              </a:lnSpc>
              <a:spcBef>
                <a:spcPts val="0"/>
              </a:spcBef>
              <a:spcAft>
                <a:spcPts val="0"/>
              </a:spcAft>
            </a:pPr>
            <a:r>
              <a:rPr lang="de-DE" sz="2400" b="1" dirty="0">
                <a:latin typeface="Palatino Linotype" panose="02040502050505030304" pitchFamily="18" charset="0"/>
                <a:ea typeface="Calibri" panose="020F0502020204030204" pitchFamily="34" charset="0"/>
                <a:cs typeface="Arial" panose="020B0604020202020204" pitchFamily="34" charset="0"/>
              </a:rPr>
              <a:t>The </a:t>
            </a:r>
            <a:r>
              <a:rPr lang="de-DE" sz="2400" b="1" dirty="0" err="1">
                <a:latin typeface="Palatino Linotype" panose="02040502050505030304" pitchFamily="18" charset="0"/>
                <a:ea typeface="Calibri" panose="020F0502020204030204" pitchFamily="34" charset="0"/>
                <a:cs typeface="Arial" panose="020B0604020202020204" pitchFamily="34" charset="0"/>
              </a:rPr>
              <a:t>scalar</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biscriptality</a:t>
            </a:r>
            <a:r>
              <a:rPr lang="de-DE" sz="2400" b="1" dirty="0">
                <a:latin typeface="Palatino Linotype" panose="02040502050505030304" pitchFamily="18" charset="0"/>
                <a:ea typeface="Calibri" panose="020F0502020204030204" pitchFamily="34" charset="0"/>
                <a:cs typeface="Arial" panose="020B0604020202020204" pitchFamily="34" charset="0"/>
              </a:rPr>
              <a:t> in </a:t>
            </a:r>
            <a:r>
              <a:rPr lang="de-DE" sz="2400" b="1" dirty="0" err="1">
                <a:latin typeface="Palatino Linotype" panose="02040502050505030304" pitchFamily="18" charset="0"/>
                <a:ea typeface="Calibri" panose="020F0502020204030204" pitchFamily="34" charset="0"/>
                <a:cs typeface="Arial" panose="020B0604020202020204" pitchFamily="34" charset="0"/>
              </a:rPr>
              <a:t>Egyptian</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writing</a:t>
            </a:r>
            <a:r>
              <a:rPr lang="de-DE" sz="2400" b="1" dirty="0">
                <a:latin typeface="Palatino Linotype" panose="02040502050505030304" pitchFamily="18" charset="0"/>
                <a:ea typeface="Calibri" panose="020F0502020204030204" pitchFamily="34" charset="0"/>
                <a:cs typeface="Arial" panose="020B0604020202020204" pitchFamily="34" charset="0"/>
              </a:rPr>
              <a:t> on a </a:t>
            </a:r>
            <a:r>
              <a:rPr lang="de-DE" sz="2400" b="1" dirty="0" err="1">
                <a:latin typeface="Palatino Linotype" panose="02040502050505030304" pitchFamily="18" charset="0"/>
                <a:ea typeface="Calibri" panose="020F0502020204030204" pitchFamily="34" charset="0"/>
                <a:cs typeface="Arial" panose="020B0604020202020204" pitchFamily="34" charset="0"/>
              </a:rPr>
              <a:t>diachronic</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level</a:t>
            </a:r>
            <a:endParaRPr lang="de-DE" sz="2400" b="1"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CBFC5D18-299E-7AB1-C85D-B02BAF7FD32D}"/>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C669D6DA-E224-2997-3D81-173E49ABAF8F}"/>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10</a:t>
            </a:fld>
            <a:endParaRPr lang="de-DE" dirty="0">
              <a:latin typeface="Palatino Linotype" panose="02040502050505030304" pitchFamily="18" charset="0"/>
            </a:endParaRPr>
          </a:p>
        </p:txBody>
      </p:sp>
    </p:spTree>
    <p:extLst>
      <p:ext uri="{BB962C8B-B14F-4D97-AF65-F5344CB8AC3E}">
        <p14:creationId xmlns:p14="http://schemas.microsoft.com/office/powerpoint/2010/main" val="381816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162D10-E20F-1158-317A-2D401306E231}"/>
              </a:ext>
            </a:extLst>
          </p:cNvPr>
          <p:cNvSpPr txBox="1"/>
          <p:nvPr/>
        </p:nvSpPr>
        <p:spPr>
          <a:xfrm>
            <a:off x="892564" y="290536"/>
            <a:ext cx="10879870" cy="470706"/>
          </a:xfrm>
          <a:prstGeom prst="rect">
            <a:avLst/>
          </a:prstGeom>
          <a:noFill/>
        </p:spPr>
        <p:txBody>
          <a:bodyPr wrap="square">
            <a:spAutoFit/>
          </a:bodyPr>
          <a:lstStyle/>
          <a:p>
            <a:pPr marL="0" marR="0" algn="ctr">
              <a:lnSpc>
                <a:spcPct val="107000"/>
              </a:lnSpc>
              <a:spcBef>
                <a:spcPts val="0"/>
              </a:spcBef>
              <a:spcAft>
                <a:spcPts val="0"/>
              </a:spcAft>
            </a:pPr>
            <a:r>
              <a:rPr lang="de-DE" sz="2400" b="1" dirty="0">
                <a:latin typeface="Palatino Linotype" panose="02040502050505030304" pitchFamily="18" charset="0"/>
                <a:ea typeface="Calibri" panose="020F0502020204030204" pitchFamily="34" charset="0"/>
                <a:cs typeface="Arial" panose="020B0604020202020204" pitchFamily="34" charset="0"/>
              </a:rPr>
              <a:t>A </a:t>
            </a:r>
            <a:r>
              <a:rPr lang="de-DE" sz="2400" b="1" dirty="0" err="1">
                <a:latin typeface="Palatino Linotype" panose="02040502050505030304" pitchFamily="18" charset="0"/>
                <a:ea typeface="Calibri" panose="020F0502020204030204" pitchFamily="34" charset="0"/>
                <a:cs typeface="Arial" panose="020B0604020202020204" pitchFamily="34" charset="0"/>
              </a:rPr>
              <a:t>graphosyntactic</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example</a:t>
            </a:r>
            <a:r>
              <a:rPr lang="de-DE" sz="2400" b="1" dirty="0">
                <a:latin typeface="Palatino Linotype" panose="02040502050505030304" pitchFamily="18" charset="0"/>
                <a:ea typeface="Calibri" panose="020F0502020204030204" pitchFamily="34" charset="0"/>
                <a:cs typeface="Arial" panose="020B0604020202020204" pitchFamily="34" charset="0"/>
              </a:rPr>
              <a:t>: the </a:t>
            </a:r>
            <a:r>
              <a:rPr lang="de-DE" sz="2400" b="1" dirty="0" err="1">
                <a:latin typeface="Palatino Linotype" panose="02040502050505030304" pitchFamily="18" charset="0"/>
                <a:ea typeface="Calibri" panose="020F0502020204030204" pitchFamily="34" charset="0"/>
                <a:cs typeface="Arial" panose="020B0604020202020204" pitchFamily="34" charset="0"/>
              </a:rPr>
              <a:t>spelling</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of</a:t>
            </a:r>
            <a:r>
              <a:rPr lang="de-DE" sz="2400" b="1" dirty="0">
                <a:latin typeface="Palatino Linotype" panose="02040502050505030304" pitchFamily="18" charset="0"/>
                <a:ea typeface="Calibri" panose="020F0502020204030204" pitchFamily="34" charset="0"/>
                <a:cs typeface="Arial" panose="020B0604020202020204" pitchFamily="34" charset="0"/>
              </a:rPr>
              <a:t> the </a:t>
            </a:r>
            <a:r>
              <a:rPr lang="de-DE" sz="2400" b="1" dirty="0" err="1">
                <a:latin typeface="Palatino Linotype" panose="02040502050505030304" pitchFamily="18" charset="0"/>
                <a:ea typeface="Calibri" panose="020F0502020204030204" pitchFamily="34" charset="0"/>
                <a:cs typeface="Arial" panose="020B0604020202020204" pitchFamily="34" charset="0"/>
              </a:rPr>
              <a:t>placename</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i="1" dirty="0" err="1">
                <a:latin typeface="Palatino Linotype" panose="02040502050505030304" pitchFamily="18" charset="0"/>
                <a:ea typeface="Calibri" panose="020F0502020204030204" pitchFamily="34" charset="0"/>
                <a:cs typeface="Arial" panose="020B0604020202020204" pitchFamily="34" charset="0"/>
              </a:rPr>
              <a:t>gbtw</a:t>
            </a:r>
            <a:r>
              <a:rPr lang="de-DE" sz="2400" b="1" i="1" dirty="0">
                <a:latin typeface="Palatino Linotype" panose="02040502050505030304" pitchFamily="18" charset="0"/>
                <a:ea typeface="Calibri" panose="020F0502020204030204" pitchFamily="34" charset="0"/>
                <a:cs typeface="Arial" panose="020B0604020202020204" pitchFamily="34" charset="0"/>
              </a:rPr>
              <a:t> </a:t>
            </a:r>
            <a:r>
              <a:rPr lang="en-GB" sz="2400" b="1" dirty="0">
                <a:latin typeface="Palatino Linotype" panose="02040502050505030304" pitchFamily="18" charset="0"/>
                <a:ea typeface="Calibri" panose="020F0502020204030204" pitchFamily="34" charset="0"/>
                <a:cs typeface="Arial" panose="020B0604020202020204" pitchFamily="34" charset="0"/>
              </a:rPr>
              <a:t>“</a:t>
            </a:r>
            <a:r>
              <a:rPr lang="en-GB" sz="2400" b="1" dirty="0" err="1">
                <a:latin typeface="Palatino Linotype" panose="02040502050505030304" pitchFamily="18" charset="0"/>
                <a:ea typeface="Calibri" panose="020F0502020204030204" pitchFamily="34" charset="0"/>
                <a:cs typeface="Arial" panose="020B0604020202020204" pitchFamily="34" charset="0"/>
              </a:rPr>
              <a:t>Coptos</a:t>
            </a:r>
            <a:r>
              <a:rPr lang="en-GB" sz="2400" b="1" dirty="0">
                <a:latin typeface="Palatino Linotype" panose="02040502050505030304" pitchFamily="18" charset="0"/>
                <a:ea typeface="Calibri" panose="020F0502020204030204" pitchFamily="34" charset="0"/>
                <a:cs typeface="Arial" panose="020B0604020202020204" pitchFamily="34" charset="0"/>
              </a:rPr>
              <a:t>”</a:t>
            </a:r>
            <a:r>
              <a:rPr lang="de-DE" sz="2400" b="1" dirty="0">
                <a:latin typeface="Palatino Linotype" panose="02040502050505030304" pitchFamily="18" charset="0"/>
                <a:ea typeface="Calibri" panose="020F0502020204030204" pitchFamily="34" charset="0"/>
                <a:cs typeface="Arial" panose="020B0604020202020204" pitchFamily="34" charset="0"/>
              </a:rPr>
              <a:t> </a:t>
            </a:r>
            <a:endParaRPr lang="de-DE" sz="2400" b="1" dirty="0">
              <a:solidFill>
                <a:srgbClr val="FF0000"/>
              </a:solidFill>
              <a:latin typeface="Palatino Linotype" panose="02040502050505030304" pitchFamily="18"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2686324-A208-F1EE-39AF-24D888A60EEC}"/>
              </a:ext>
            </a:extLst>
          </p:cNvPr>
          <p:cNvPicPr>
            <a:picLocks noChangeAspect="1"/>
          </p:cNvPicPr>
          <p:nvPr/>
        </p:nvPicPr>
        <p:blipFill>
          <a:blip r:embed="rId2"/>
          <a:stretch>
            <a:fillRect/>
          </a:stretch>
        </p:blipFill>
        <p:spPr>
          <a:xfrm>
            <a:off x="2060052" y="964300"/>
            <a:ext cx="9458866" cy="2423152"/>
          </a:xfrm>
          <a:prstGeom prst="rect">
            <a:avLst/>
          </a:prstGeom>
        </p:spPr>
      </p:pic>
      <p:pic>
        <p:nvPicPr>
          <p:cNvPr id="6" name="Picture 5">
            <a:extLst>
              <a:ext uri="{FF2B5EF4-FFF2-40B4-BE49-F238E27FC236}">
                <a16:creationId xmlns:a16="http://schemas.microsoft.com/office/drawing/2014/main" id="{004F6226-B5CC-DB07-14D2-A4AE349DAB1D}"/>
              </a:ext>
            </a:extLst>
          </p:cNvPr>
          <p:cNvPicPr>
            <a:picLocks noChangeAspect="1"/>
          </p:cNvPicPr>
          <p:nvPr/>
        </p:nvPicPr>
        <p:blipFill>
          <a:blip r:embed="rId3"/>
          <a:stretch>
            <a:fillRect/>
          </a:stretch>
        </p:blipFill>
        <p:spPr>
          <a:xfrm>
            <a:off x="2094777" y="3537318"/>
            <a:ext cx="9389417" cy="2919651"/>
          </a:xfrm>
          <a:prstGeom prst="rect">
            <a:avLst/>
          </a:prstGeom>
        </p:spPr>
      </p:pic>
      <p:cxnSp>
        <p:nvCxnSpPr>
          <p:cNvPr id="7" name="Straight Arrow Connector 6">
            <a:extLst>
              <a:ext uri="{FF2B5EF4-FFF2-40B4-BE49-F238E27FC236}">
                <a16:creationId xmlns:a16="http://schemas.microsoft.com/office/drawing/2014/main" id="{95F58BEF-39A5-3990-8305-69D6579315F4}"/>
              </a:ext>
            </a:extLst>
          </p:cNvPr>
          <p:cNvCxnSpPr>
            <a:cxnSpLocks/>
          </p:cNvCxnSpPr>
          <p:nvPr/>
        </p:nvCxnSpPr>
        <p:spPr>
          <a:xfrm>
            <a:off x="3283090" y="1312098"/>
            <a:ext cx="7591753" cy="189280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F984F9D-5756-3642-33D7-2816676E47D8}"/>
              </a:ext>
            </a:extLst>
          </p:cNvPr>
          <p:cNvCxnSpPr>
            <a:cxnSpLocks/>
          </p:cNvCxnSpPr>
          <p:nvPr/>
        </p:nvCxnSpPr>
        <p:spPr>
          <a:xfrm>
            <a:off x="3088018" y="3878514"/>
            <a:ext cx="7985760" cy="230733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21117BB-80F6-B67B-6BF3-1A3A140AD3C9}"/>
              </a:ext>
            </a:extLst>
          </p:cNvPr>
          <p:cNvCxnSpPr>
            <a:cxnSpLocks/>
          </p:cNvCxnSpPr>
          <p:nvPr/>
        </p:nvCxnSpPr>
        <p:spPr>
          <a:xfrm>
            <a:off x="3850018" y="4114595"/>
            <a:ext cx="0" cy="219368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35A64A4-54FD-E719-7DC2-11A81F196589}"/>
              </a:ext>
            </a:extLst>
          </p:cNvPr>
          <p:cNvCxnSpPr>
            <a:cxnSpLocks/>
          </p:cNvCxnSpPr>
          <p:nvPr/>
        </p:nvCxnSpPr>
        <p:spPr>
          <a:xfrm>
            <a:off x="6928498" y="4980227"/>
            <a:ext cx="0" cy="132805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E82E9C8-D3A8-AEB8-C32C-9F13992B12A9}"/>
              </a:ext>
            </a:extLst>
          </p:cNvPr>
          <p:cNvCxnSpPr>
            <a:cxnSpLocks/>
          </p:cNvCxnSpPr>
          <p:nvPr/>
        </p:nvCxnSpPr>
        <p:spPr>
          <a:xfrm>
            <a:off x="8845690" y="5521821"/>
            <a:ext cx="0" cy="78646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F040720-4FC6-0159-5BB3-12F665F5E74C}"/>
              </a:ext>
            </a:extLst>
          </p:cNvPr>
          <p:cNvSpPr txBox="1"/>
          <p:nvPr/>
        </p:nvSpPr>
        <p:spPr>
          <a:xfrm>
            <a:off x="400237" y="1987811"/>
            <a:ext cx="1077792" cy="376129"/>
          </a:xfrm>
          <a:prstGeom prst="rect">
            <a:avLst/>
          </a:prstGeom>
          <a:noFill/>
        </p:spPr>
        <p:txBody>
          <a:bodyPr wrap="square">
            <a:spAutoFit/>
          </a:bodyPr>
          <a:lstStyle/>
          <a:p>
            <a:pPr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cursive</a:t>
            </a:r>
            <a:endParaRPr lang="de-DE" sz="1400" dirty="0">
              <a:latin typeface="Palatino Linotype" panose="02040502050505030304" pitchFamily="18"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1598BD26-11E0-ADA8-B3AF-FF29F3DFAD87}"/>
              </a:ext>
            </a:extLst>
          </p:cNvPr>
          <p:cNvSpPr txBox="1"/>
          <p:nvPr/>
        </p:nvSpPr>
        <p:spPr>
          <a:xfrm>
            <a:off x="9539" y="4980227"/>
            <a:ext cx="1766050" cy="376129"/>
          </a:xfrm>
          <a:prstGeom prst="rect">
            <a:avLst/>
          </a:prstGeom>
          <a:noFill/>
        </p:spPr>
        <p:txBody>
          <a:bodyPr wrap="square">
            <a:spAutoFit/>
          </a:bodyPr>
          <a:lstStyle/>
          <a:p>
            <a:pPr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hieroglyphic</a:t>
            </a:r>
            <a:endParaRPr lang="de-DE" sz="1400" dirty="0">
              <a:latin typeface="Palatino Linotype" panose="02040502050505030304" pitchFamily="18" charset="0"/>
              <a:ea typeface="Calibri" panose="020F050202020403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8F68C66-5BE6-3EC9-7EE4-9E14922C96B7}"/>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12" name="Slide Number Placeholder 1">
            <a:extLst>
              <a:ext uri="{FF2B5EF4-FFF2-40B4-BE49-F238E27FC236}">
                <a16:creationId xmlns:a16="http://schemas.microsoft.com/office/drawing/2014/main" id="{D68F5836-7D39-1BAE-002E-1FCD647876F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11</a:t>
            </a:fld>
            <a:endParaRPr lang="de-DE" dirty="0">
              <a:latin typeface="Palatino Linotype" panose="02040502050505030304" pitchFamily="18" charset="0"/>
            </a:endParaRPr>
          </a:p>
        </p:txBody>
      </p:sp>
    </p:spTree>
    <p:extLst>
      <p:ext uri="{BB962C8B-B14F-4D97-AF65-F5344CB8AC3E}">
        <p14:creationId xmlns:p14="http://schemas.microsoft.com/office/powerpoint/2010/main" val="3428579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20B11-0009-B474-3D83-4C128D1F144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D6492CB-4525-E432-5D01-7EE892AF348C}"/>
              </a:ext>
            </a:extLst>
          </p:cNvPr>
          <p:cNvPicPr>
            <a:picLocks noChangeAspect="1"/>
          </p:cNvPicPr>
          <p:nvPr/>
        </p:nvPicPr>
        <p:blipFill>
          <a:blip r:embed="rId2"/>
          <a:stretch>
            <a:fillRect/>
          </a:stretch>
        </p:blipFill>
        <p:spPr>
          <a:xfrm>
            <a:off x="2890199" y="1528349"/>
            <a:ext cx="5368026" cy="4625533"/>
          </a:xfrm>
          <a:prstGeom prst="rect">
            <a:avLst/>
          </a:prstGeom>
        </p:spPr>
      </p:pic>
      <p:sp>
        <p:nvSpPr>
          <p:cNvPr id="5" name="Rectangle 4">
            <a:extLst>
              <a:ext uri="{FF2B5EF4-FFF2-40B4-BE49-F238E27FC236}">
                <a16:creationId xmlns:a16="http://schemas.microsoft.com/office/drawing/2014/main" id="{00D89D09-5ED9-21E9-C7F4-F25D03B8835C}"/>
              </a:ext>
            </a:extLst>
          </p:cNvPr>
          <p:cNvSpPr/>
          <p:nvPr/>
        </p:nvSpPr>
        <p:spPr>
          <a:xfrm>
            <a:off x="6252723" y="168830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6" name="Rectangle 5">
            <a:extLst>
              <a:ext uri="{FF2B5EF4-FFF2-40B4-BE49-F238E27FC236}">
                <a16:creationId xmlns:a16="http://schemas.microsoft.com/office/drawing/2014/main" id="{92DDC386-4607-2875-6186-3FABE918768B}"/>
              </a:ext>
            </a:extLst>
          </p:cNvPr>
          <p:cNvSpPr/>
          <p:nvPr/>
        </p:nvSpPr>
        <p:spPr>
          <a:xfrm>
            <a:off x="2979437" y="168830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3B3D2F72-9A8D-462D-71D0-7D3ED22CAC60}"/>
              </a:ext>
            </a:extLst>
          </p:cNvPr>
          <p:cNvSpPr txBox="1"/>
          <p:nvPr/>
        </p:nvSpPr>
        <p:spPr>
          <a:xfrm>
            <a:off x="26853" y="3283786"/>
            <a:ext cx="2761752" cy="1139094"/>
          </a:xfrm>
          <a:prstGeom prst="rect">
            <a:avLst/>
          </a:prstGeom>
          <a:noFill/>
        </p:spPr>
        <p:txBody>
          <a:bodyPr wrap="square">
            <a:spAutoFit/>
          </a:bodyPr>
          <a:lstStyle/>
          <a:p>
            <a:pPr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cursive</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1) </a:t>
            </a:r>
            <a:r>
              <a:rPr lang="de-DE" dirty="0" err="1">
                <a:latin typeface="Palatino Linotype" panose="02040502050505030304" pitchFamily="18" charset="0"/>
                <a:ea typeface="Calibri" panose="020F0502020204030204" pitchFamily="34" charset="0"/>
                <a:cs typeface="Arial" panose="020B0604020202020204" pitchFamily="34" charset="0"/>
              </a:rPr>
              <a:t>economy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reduction</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2) </a:t>
            </a:r>
            <a:r>
              <a:rPr lang="de-DE" dirty="0" err="1">
                <a:latin typeface="Palatino Linotype" panose="02040502050505030304" pitchFamily="18" charset="0"/>
                <a:ea typeface="Calibri" panose="020F0502020204030204" pitchFamily="34" charset="0"/>
                <a:cs typeface="Arial" panose="020B0604020202020204" pitchFamily="34" charset="0"/>
              </a:rPr>
              <a:t>efficiency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increase</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Salomon 2012</a:t>
            </a:r>
          </a:p>
        </p:txBody>
      </p:sp>
      <p:sp>
        <p:nvSpPr>
          <p:cNvPr id="10" name="TextBox 9">
            <a:extLst>
              <a:ext uri="{FF2B5EF4-FFF2-40B4-BE49-F238E27FC236}">
                <a16:creationId xmlns:a16="http://schemas.microsoft.com/office/drawing/2014/main" id="{530E42E9-7473-D23F-9DAD-76270CF634B4}"/>
              </a:ext>
            </a:extLst>
          </p:cNvPr>
          <p:cNvSpPr txBox="1"/>
          <p:nvPr/>
        </p:nvSpPr>
        <p:spPr>
          <a:xfrm>
            <a:off x="8347463" y="2077316"/>
            <a:ext cx="3637316" cy="3636124"/>
          </a:xfrm>
          <a:prstGeom prst="rect">
            <a:avLst/>
          </a:prstGeom>
          <a:noFill/>
        </p:spPr>
        <p:txBody>
          <a:bodyPr wrap="square">
            <a:spAutoFit/>
          </a:bodyPr>
          <a:lstStyle/>
          <a:p>
            <a:pPr marR="0">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hieroglyphic</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adaption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to</a:t>
            </a:r>
            <a:r>
              <a:rPr lang="de-DE" dirty="0">
                <a:latin typeface="Palatino Linotype" panose="02040502050505030304" pitchFamily="18" charset="0"/>
                <a:ea typeface="Calibri" panose="020F0502020204030204" pitchFamily="34" charset="0"/>
                <a:cs typeface="Arial" panose="020B0604020202020204" pitchFamily="34" charset="0"/>
              </a:rPr>
              <a:t> material </a:t>
            </a:r>
            <a:r>
              <a:rPr lang="de-DE" dirty="0" err="1">
                <a:latin typeface="Palatino Linotype" panose="02040502050505030304" pitchFamily="18" charset="0"/>
                <a:ea typeface="Calibri" panose="020F0502020204030204" pitchFamily="34" charset="0"/>
                <a:cs typeface="Arial" panose="020B0604020202020204" pitchFamily="34" charset="0"/>
              </a:rPr>
              <a:t>changes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modification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norms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representation</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en-GB" dirty="0">
                <a:solidFill>
                  <a:srgbClr val="FF0000"/>
                </a:solidFill>
                <a:latin typeface="Palatino Linotype" panose="02040502050505030304" pitchFamily="18" charset="0"/>
                <a:ea typeface="Calibri" panose="020F0502020204030204" pitchFamily="34" charset="0"/>
                <a:cs typeface="Arial" panose="020B0604020202020204" pitchFamily="34" charset="0"/>
              </a:rPr>
              <a:t>adaption to the changes of the cursive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sign</a:t>
            </a:r>
            <a:r>
              <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rPr>
              <a:t>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shapes</a:t>
            </a:r>
            <a:endPar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endParaRP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value</a:t>
            </a:r>
            <a:r>
              <a:rPr lang="de-DE" dirty="0">
                <a:latin typeface="Palatino Linotype" panose="02040502050505030304" pitchFamily="18" charset="0"/>
                <a:ea typeface="Calibri" panose="020F0502020204030204" pitchFamily="34" charset="0"/>
                <a:cs typeface="Arial" panose="020B0604020202020204" pitchFamily="34" charset="0"/>
              </a:rPr>
              <a:t> (e.g. </a:t>
            </a:r>
            <a:r>
              <a:rPr lang="en-GB" dirty="0">
                <a:latin typeface="Palatino Linotype" panose="02040502050505030304" pitchFamily="18" charset="0"/>
                <a:ea typeface="Calibri" panose="020F0502020204030204" pitchFamily="34" charset="0"/>
                <a:cs typeface="Arial" panose="020B0604020202020204" pitchFamily="34" charset="0"/>
              </a:rPr>
              <a:t>‘sign mutilation’)</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revival of ancient sign shapes</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a:t>
            </a:r>
          </a:p>
        </p:txBody>
      </p:sp>
      <p:grpSp>
        <p:nvGrpSpPr>
          <p:cNvPr id="3" name="Group 2">
            <a:extLst>
              <a:ext uri="{FF2B5EF4-FFF2-40B4-BE49-F238E27FC236}">
                <a16:creationId xmlns:a16="http://schemas.microsoft.com/office/drawing/2014/main" id="{1F6477A7-AABE-F057-7054-782E778D2371}"/>
              </a:ext>
            </a:extLst>
          </p:cNvPr>
          <p:cNvGrpSpPr/>
          <p:nvPr/>
        </p:nvGrpSpPr>
        <p:grpSpPr>
          <a:xfrm>
            <a:off x="2877843" y="1218351"/>
            <a:ext cx="5368026" cy="5354054"/>
            <a:chOff x="3411987" y="1068171"/>
            <a:chExt cx="5368026" cy="5354054"/>
          </a:xfrm>
        </p:grpSpPr>
        <p:pic>
          <p:nvPicPr>
            <p:cNvPr id="8" name="Picture 7">
              <a:extLst>
                <a:ext uri="{FF2B5EF4-FFF2-40B4-BE49-F238E27FC236}">
                  <a16:creationId xmlns:a16="http://schemas.microsoft.com/office/drawing/2014/main" id="{23697630-1C7F-4BF1-B9D0-FBFC20C7E6DC}"/>
                </a:ext>
              </a:extLst>
            </p:cNvPr>
            <p:cNvPicPr>
              <a:picLocks noChangeAspect="1"/>
            </p:cNvPicPr>
            <p:nvPr/>
          </p:nvPicPr>
          <p:blipFill>
            <a:blip r:embed="rId2"/>
            <a:stretch>
              <a:fillRect/>
            </a:stretch>
          </p:blipFill>
          <p:spPr>
            <a:xfrm>
              <a:off x="3411987" y="1388699"/>
              <a:ext cx="5368026" cy="4625533"/>
            </a:xfrm>
            <a:prstGeom prst="rect">
              <a:avLst/>
            </a:prstGeom>
          </p:spPr>
        </p:pic>
        <p:sp>
          <p:nvSpPr>
            <p:cNvPr id="12" name="Rectangle 11">
              <a:extLst>
                <a:ext uri="{FF2B5EF4-FFF2-40B4-BE49-F238E27FC236}">
                  <a16:creationId xmlns:a16="http://schemas.microsoft.com/office/drawing/2014/main" id="{61D4738C-A24F-E21A-BBFC-9838497F53DD}"/>
                </a:ext>
              </a:extLst>
            </p:cNvPr>
            <p:cNvSpPr/>
            <p:nvPr/>
          </p:nvSpPr>
          <p:spPr>
            <a:xfrm>
              <a:off x="6774511" y="154865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Rectangle 12">
              <a:extLst>
                <a:ext uri="{FF2B5EF4-FFF2-40B4-BE49-F238E27FC236}">
                  <a16:creationId xmlns:a16="http://schemas.microsoft.com/office/drawing/2014/main" id="{F8DCC93F-A96C-BC85-2076-4F7CC2B4A8F4}"/>
                </a:ext>
              </a:extLst>
            </p:cNvPr>
            <p:cNvSpPr/>
            <p:nvPr/>
          </p:nvSpPr>
          <p:spPr>
            <a:xfrm>
              <a:off x="3501225" y="154865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3E51C7BE-70DB-01AC-47FE-6E05BB1C2CA2}"/>
                </a:ext>
              </a:extLst>
            </p:cNvPr>
            <p:cNvSpPr/>
            <p:nvPr/>
          </p:nvSpPr>
          <p:spPr>
            <a:xfrm>
              <a:off x="5475711" y="1434211"/>
              <a:ext cx="106484" cy="48986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BCFD173-C906-4FBE-C159-99641A9EEE49}"/>
                </a:ext>
              </a:extLst>
            </p:cNvPr>
            <p:cNvSpPr/>
            <p:nvPr/>
          </p:nvSpPr>
          <p:spPr>
            <a:xfrm>
              <a:off x="5169658" y="1068171"/>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2D0A421-8906-75E0-0CFA-48316BC893C4}"/>
                </a:ext>
              </a:extLst>
            </p:cNvPr>
            <p:cNvSpPr/>
            <p:nvPr/>
          </p:nvSpPr>
          <p:spPr>
            <a:xfrm>
              <a:off x="5388620" y="5951519"/>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F3670542-ABB6-D344-EB46-F7A392176BE5}"/>
              </a:ext>
            </a:extLst>
          </p:cNvPr>
          <p:cNvSpPr txBox="1"/>
          <p:nvPr/>
        </p:nvSpPr>
        <p:spPr>
          <a:xfrm>
            <a:off x="2890199" y="6153882"/>
            <a:ext cx="6097772" cy="313034"/>
          </a:xfrm>
          <a:prstGeom prst="rect">
            <a:avLst/>
          </a:prstGeom>
          <a:noFill/>
        </p:spPr>
        <p:txBody>
          <a:bodyPr wrap="square">
            <a:spAutoFit/>
          </a:bodyPr>
          <a:lstStyle/>
          <a:p>
            <a:pPr>
              <a:lnSpc>
                <a:spcPct val="107000"/>
              </a:lnSpc>
            </a:pPr>
            <a:r>
              <a:rPr lang="de-DE" sz="1400" dirty="0">
                <a:latin typeface="Palatino Linotype" panose="02040502050505030304" pitchFamily="18" charset="0"/>
                <a:ea typeface="Calibri" panose="020F0502020204030204" pitchFamily="34" charset="0"/>
                <a:cs typeface="Arial" panose="020B0604020202020204" pitchFamily="34" charset="0"/>
              </a:rPr>
              <a:t>Fischer 1976</a:t>
            </a:r>
            <a:r>
              <a:rPr lang="en-GB" sz="1400" dirty="0">
                <a:effectLst/>
                <a:latin typeface="Palatino Linotype" panose="02040502050505030304" pitchFamily="18" charset="0"/>
                <a:ea typeface="Calibri" panose="020F0502020204030204" pitchFamily="34" charset="0"/>
                <a:cs typeface="Arial" panose="020B0604020202020204" pitchFamily="34" charset="0"/>
              </a:rPr>
              <a:t>: 41, fig. 4</a:t>
            </a:r>
            <a:r>
              <a:rPr lang="en-GB" sz="1400" dirty="0">
                <a:latin typeface="Palatino Linotype" panose="02040502050505030304" pitchFamily="18" charset="0"/>
                <a:ea typeface="Calibri" panose="020F0502020204030204" pitchFamily="34" charset="0"/>
                <a:cs typeface="Arial" panose="020B0604020202020204" pitchFamily="34" charset="0"/>
              </a:rPr>
              <a:t>; modified by Ph. Seyr</a:t>
            </a:r>
            <a:endParaRPr lang="de-DE" sz="1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B570202-B564-95AD-8802-A11996B08CFF}"/>
              </a:ext>
            </a:extLst>
          </p:cNvPr>
          <p:cNvSpPr txBox="1"/>
          <p:nvPr/>
        </p:nvSpPr>
        <p:spPr>
          <a:xfrm>
            <a:off x="2395557" y="322820"/>
            <a:ext cx="5951906" cy="865878"/>
          </a:xfrm>
          <a:prstGeom prst="rect">
            <a:avLst/>
          </a:prstGeom>
          <a:noFill/>
        </p:spPr>
        <p:txBody>
          <a:bodyPr wrap="square">
            <a:spAutoFit/>
          </a:bodyPr>
          <a:lstStyle/>
          <a:p>
            <a:pPr marL="0"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Factors</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of</a:t>
            </a:r>
            <a:r>
              <a:rPr lang="de-DE" sz="2400" b="1" dirty="0">
                <a:latin typeface="Palatino Linotype" panose="02040502050505030304" pitchFamily="18" charset="0"/>
                <a:ea typeface="Calibri" panose="020F0502020204030204" pitchFamily="34" charset="0"/>
                <a:cs typeface="Arial" panose="020B0604020202020204" pitchFamily="34" charset="0"/>
              </a:rPr>
              <a:t> graphetic </a:t>
            </a:r>
            <a:r>
              <a:rPr lang="de-DE" sz="2400" b="1" dirty="0" err="1">
                <a:latin typeface="Palatino Linotype" panose="02040502050505030304" pitchFamily="18" charset="0"/>
                <a:ea typeface="Calibri" panose="020F0502020204030204" pitchFamily="34" charset="0"/>
                <a:cs typeface="Arial" panose="020B0604020202020204" pitchFamily="34" charset="0"/>
              </a:rPr>
              <a:t>change</a:t>
            </a:r>
            <a:r>
              <a:rPr lang="de-DE" sz="2400" b="1" dirty="0">
                <a:latin typeface="Palatino Linotype" panose="02040502050505030304" pitchFamily="18" charset="0"/>
                <a:ea typeface="Calibri" panose="020F0502020204030204" pitchFamily="34" charset="0"/>
                <a:cs typeface="Arial" panose="020B0604020202020204" pitchFamily="34" charset="0"/>
              </a:rPr>
              <a:t> in the </a:t>
            </a:r>
            <a:r>
              <a:rPr lang="de-DE" sz="2400" b="1" dirty="0" err="1">
                <a:latin typeface="Palatino Linotype" panose="02040502050505030304" pitchFamily="18" charset="0"/>
                <a:ea typeface="Calibri" panose="020F0502020204030204" pitchFamily="34" charset="0"/>
                <a:cs typeface="Arial" panose="020B0604020202020204" pitchFamily="34" charset="0"/>
              </a:rPr>
              <a:t>norms</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a:p>
            <a:pPr marL="0" marR="0" algn="ctr">
              <a:lnSpc>
                <a:spcPct val="107000"/>
              </a:lnSpc>
              <a:spcBef>
                <a:spcPts val="0"/>
              </a:spcBef>
              <a:spcAft>
                <a:spcPts val="0"/>
              </a:spcAft>
            </a:pP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of</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ancient</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Egyptian</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writing</a:t>
            </a:r>
            <a:endParaRPr lang="de-DE" sz="2400" b="1"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EB3094DD-8B60-F044-D6AC-C9960D4C2182}"/>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A1D28EAB-3EC7-0DAA-924A-C208A8ED828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12</a:t>
            </a:fld>
            <a:endParaRPr lang="de-DE" dirty="0">
              <a:latin typeface="Palatino Linotype" panose="02040502050505030304" pitchFamily="18" charset="0"/>
            </a:endParaRPr>
          </a:p>
        </p:txBody>
      </p:sp>
    </p:spTree>
    <p:extLst>
      <p:ext uri="{BB962C8B-B14F-4D97-AF65-F5344CB8AC3E}">
        <p14:creationId xmlns:p14="http://schemas.microsoft.com/office/powerpoint/2010/main" val="3561758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carving of buildings and people&#10;&#10;Description automatically generated with medium confidence">
            <a:extLst>
              <a:ext uri="{FF2B5EF4-FFF2-40B4-BE49-F238E27FC236}">
                <a16:creationId xmlns:a16="http://schemas.microsoft.com/office/drawing/2014/main" id="{92043FBC-3465-F923-B2B4-4274C3505F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166" y="2378962"/>
            <a:ext cx="10625683" cy="2276282"/>
          </a:xfrm>
          <a:prstGeom prst="rect">
            <a:avLst/>
          </a:prstGeom>
        </p:spPr>
      </p:pic>
      <p:sp>
        <p:nvSpPr>
          <p:cNvPr id="4" name="TextBox 3">
            <a:extLst>
              <a:ext uri="{FF2B5EF4-FFF2-40B4-BE49-F238E27FC236}">
                <a16:creationId xmlns:a16="http://schemas.microsoft.com/office/drawing/2014/main" id="{571DF188-B755-2ADF-041E-A47AF16B7319}"/>
              </a:ext>
            </a:extLst>
          </p:cNvPr>
          <p:cNvSpPr txBox="1"/>
          <p:nvPr/>
        </p:nvSpPr>
        <p:spPr>
          <a:xfrm>
            <a:off x="761441" y="4754761"/>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Lintel CG 1495</a:t>
            </a:r>
          </a:p>
          <a:p>
            <a:r>
              <a:rPr lang="en-GB" sz="800" dirty="0">
                <a:effectLst/>
                <a:latin typeface="Palatino Linotype" panose="02040502050505030304" pitchFamily="18" charset="0"/>
                <a:ea typeface="Calibri" panose="020F0502020204030204" pitchFamily="34" charset="0"/>
              </a:rPr>
              <a:t>Borchardt 1937, Bl. 43</a:t>
            </a:r>
            <a:endParaRPr lang="de-DE" sz="800" dirty="0">
              <a:latin typeface="Palatino Linotype" panose="02040502050505030304" pitchFamily="18" charset="0"/>
            </a:endParaRPr>
          </a:p>
        </p:txBody>
      </p:sp>
      <p:sp>
        <p:nvSpPr>
          <p:cNvPr id="14" name="TextBox 13">
            <a:extLst>
              <a:ext uri="{FF2B5EF4-FFF2-40B4-BE49-F238E27FC236}">
                <a16:creationId xmlns:a16="http://schemas.microsoft.com/office/drawing/2014/main" id="{D38FB2CA-F8E9-40AA-DC88-B50CEC3D22A5}"/>
              </a:ext>
            </a:extLst>
          </p:cNvPr>
          <p:cNvSpPr txBox="1"/>
          <p:nvPr/>
        </p:nvSpPr>
        <p:spPr>
          <a:xfrm>
            <a:off x="1512094" y="869168"/>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systematic cursive influence</a:t>
            </a:r>
          </a:p>
        </p:txBody>
      </p:sp>
      <p:sp>
        <p:nvSpPr>
          <p:cNvPr id="2" name="TextBox 1">
            <a:extLst>
              <a:ext uri="{FF2B5EF4-FFF2-40B4-BE49-F238E27FC236}">
                <a16:creationId xmlns:a16="http://schemas.microsoft.com/office/drawing/2014/main" id="{E0E03720-9147-A0A4-E35F-9E0E3CBE5C00}"/>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B7A0EB99-A5B6-9309-180C-308B3527ABE1}"/>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13</a:t>
            </a:fld>
            <a:endParaRPr lang="de-DE" dirty="0">
              <a:latin typeface="Palatino Linotype" panose="02040502050505030304" pitchFamily="18" charset="0"/>
            </a:endParaRPr>
          </a:p>
        </p:txBody>
      </p:sp>
    </p:spTree>
    <p:extLst>
      <p:ext uri="{BB962C8B-B14F-4D97-AF65-F5344CB8AC3E}">
        <p14:creationId xmlns:p14="http://schemas.microsoft.com/office/powerpoint/2010/main" val="554186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F6AAB-68F0-ADE6-1601-9EC966F6BC35}"/>
            </a:ext>
          </a:extLst>
        </p:cNvPr>
        <p:cNvGrpSpPr/>
        <p:nvPr/>
      </p:nvGrpSpPr>
      <p:grpSpPr>
        <a:xfrm>
          <a:off x="0" y="0"/>
          <a:ext cx="0" cy="0"/>
          <a:chOff x="0" y="0"/>
          <a:chExt cx="0" cy="0"/>
        </a:xfrm>
      </p:grpSpPr>
      <p:pic>
        <p:nvPicPr>
          <p:cNvPr id="3" name="Picture 2" descr="A stone carving of buildings and people&#10;&#10;Description automatically generated with medium confidence">
            <a:extLst>
              <a:ext uri="{FF2B5EF4-FFF2-40B4-BE49-F238E27FC236}">
                <a16:creationId xmlns:a16="http://schemas.microsoft.com/office/drawing/2014/main" id="{EF8787B7-A3AC-F9DC-1BDF-24CC407B5D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166" y="2378962"/>
            <a:ext cx="10625683" cy="2276282"/>
          </a:xfrm>
          <a:prstGeom prst="rect">
            <a:avLst/>
          </a:prstGeom>
        </p:spPr>
      </p:pic>
      <p:sp>
        <p:nvSpPr>
          <p:cNvPr id="4" name="TextBox 3">
            <a:extLst>
              <a:ext uri="{FF2B5EF4-FFF2-40B4-BE49-F238E27FC236}">
                <a16:creationId xmlns:a16="http://schemas.microsoft.com/office/drawing/2014/main" id="{3613989D-2CEA-6B03-60D7-63C5F43B8046}"/>
              </a:ext>
            </a:extLst>
          </p:cNvPr>
          <p:cNvSpPr txBox="1"/>
          <p:nvPr/>
        </p:nvSpPr>
        <p:spPr>
          <a:xfrm>
            <a:off x="761441" y="4754761"/>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Lintel CG 1495</a:t>
            </a:r>
          </a:p>
          <a:p>
            <a:r>
              <a:rPr lang="en-GB" sz="800" dirty="0">
                <a:effectLst/>
                <a:latin typeface="Palatino Linotype" panose="02040502050505030304" pitchFamily="18" charset="0"/>
                <a:ea typeface="Calibri" panose="020F0502020204030204" pitchFamily="34" charset="0"/>
              </a:rPr>
              <a:t>Borchardt 1937, Bl. 43</a:t>
            </a:r>
            <a:endParaRPr lang="de-DE" sz="800" dirty="0">
              <a:latin typeface="Palatino Linotype" panose="02040502050505030304" pitchFamily="18" charset="0"/>
            </a:endParaRPr>
          </a:p>
        </p:txBody>
      </p:sp>
      <p:sp>
        <p:nvSpPr>
          <p:cNvPr id="5" name="Rectangle 4">
            <a:extLst>
              <a:ext uri="{FF2B5EF4-FFF2-40B4-BE49-F238E27FC236}">
                <a16:creationId xmlns:a16="http://schemas.microsoft.com/office/drawing/2014/main" id="{8D4D4F4C-C3EC-531B-B9C9-02B7F189A111}"/>
              </a:ext>
            </a:extLst>
          </p:cNvPr>
          <p:cNvSpPr/>
          <p:nvPr/>
        </p:nvSpPr>
        <p:spPr>
          <a:xfrm>
            <a:off x="5885703" y="3285550"/>
            <a:ext cx="585694" cy="87256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tangle 6">
            <a:extLst>
              <a:ext uri="{FF2B5EF4-FFF2-40B4-BE49-F238E27FC236}">
                <a16:creationId xmlns:a16="http://schemas.microsoft.com/office/drawing/2014/main" id="{4680E4B7-B49B-D5CC-EE80-8F0E17CA27C8}"/>
              </a:ext>
            </a:extLst>
          </p:cNvPr>
          <p:cNvSpPr/>
          <p:nvPr/>
        </p:nvSpPr>
        <p:spPr>
          <a:xfrm>
            <a:off x="5300009" y="3630692"/>
            <a:ext cx="328706" cy="58718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Rectangle 7">
            <a:extLst>
              <a:ext uri="{FF2B5EF4-FFF2-40B4-BE49-F238E27FC236}">
                <a16:creationId xmlns:a16="http://schemas.microsoft.com/office/drawing/2014/main" id="{036CA1C8-8517-1162-1958-85602E1F975D}"/>
              </a:ext>
            </a:extLst>
          </p:cNvPr>
          <p:cNvSpPr/>
          <p:nvPr/>
        </p:nvSpPr>
        <p:spPr>
          <a:xfrm>
            <a:off x="3680385" y="3536562"/>
            <a:ext cx="436283" cy="50202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Rectangle 8">
            <a:extLst>
              <a:ext uri="{FF2B5EF4-FFF2-40B4-BE49-F238E27FC236}">
                <a16:creationId xmlns:a16="http://schemas.microsoft.com/office/drawing/2014/main" id="{A751A2EE-A24F-670A-C2B5-4BC99BC3B469}"/>
              </a:ext>
            </a:extLst>
          </p:cNvPr>
          <p:cNvSpPr/>
          <p:nvPr/>
        </p:nvSpPr>
        <p:spPr>
          <a:xfrm>
            <a:off x="7633821" y="3256566"/>
            <a:ext cx="463176" cy="50202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0" name="Rectangle 9">
            <a:extLst>
              <a:ext uri="{FF2B5EF4-FFF2-40B4-BE49-F238E27FC236}">
                <a16:creationId xmlns:a16="http://schemas.microsoft.com/office/drawing/2014/main" id="{C63720DE-1364-CF68-D1F2-CF713B44805D}"/>
              </a:ext>
            </a:extLst>
          </p:cNvPr>
          <p:cNvSpPr/>
          <p:nvPr/>
        </p:nvSpPr>
        <p:spPr>
          <a:xfrm>
            <a:off x="6895726" y="3254476"/>
            <a:ext cx="370542" cy="37621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Rectangle 10">
            <a:extLst>
              <a:ext uri="{FF2B5EF4-FFF2-40B4-BE49-F238E27FC236}">
                <a16:creationId xmlns:a16="http://schemas.microsoft.com/office/drawing/2014/main" id="{2902D297-6061-FF00-4162-273D2D53BEE3}"/>
              </a:ext>
            </a:extLst>
          </p:cNvPr>
          <p:cNvSpPr/>
          <p:nvPr/>
        </p:nvSpPr>
        <p:spPr>
          <a:xfrm>
            <a:off x="8592055" y="3319469"/>
            <a:ext cx="582199" cy="37621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TextBox 1">
            <a:extLst>
              <a:ext uri="{FF2B5EF4-FFF2-40B4-BE49-F238E27FC236}">
                <a16:creationId xmlns:a16="http://schemas.microsoft.com/office/drawing/2014/main" id="{8A94C5F0-7245-3F44-0EEF-95FA252303F2}"/>
              </a:ext>
            </a:extLst>
          </p:cNvPr>
          <p:cNvSpPr txBox="1"/>
          <p:nvPr/>
        </p:nvSpPr>
        <p:spPr>
          <a:xfrm>
            <a:off x="1512094" y="869168"/>
            <a:ext cx="9167812" cy="461665"/>
          </a:xfrm>
          <a:prstGeom prst="rect">
            <a:avLst/>
          </a:prstGeom>
          <a:noFill/>
        </p:spPr>
        <p:txBody>
          <a:bodyPr wrap="square">
            <a:spAutoFit/>
          </a:bodyPr>
          <a:lstStyle/>
          <a:p>
            <a:pPr algn="ctr"/>
            <a:r>
              <a:rPr lang="en-GB" sz="2400" b="1" dirty="0">
                <a:solidFill>
                  <a:srgbClr val="FF0000"/>
                </a:solidFill>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systematic cursive influence</a:t>
            </a:r>
          </a:p>
        </p:txBody>
      </p:sp>
      <p:sp>
        <p:nvSpPr>
          <p:cNvPr id="6" name="TextBox 5">
            <a:extLst>
              <a:ext uri="{FF2B5EF4-FFF2-40B4-BE49-F238E27FC236}">
                <a16:creationId xmlns:a16="http://schemas.microsoft.com/office/drawing/2014/main" id="{1299C8D7-1DFA-F344-229B-95325F42BC79}"/>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13" name="Slide Number Placeholder 1">
            <a:extLst>
              <a:ext uri="{FF2B5EF4-FFF2-40B4-BE49-F238E27FC236}">
                <a16:creationId xmlns:a16="http://schemas.microsoft.com/office/drawing/2014/main" id="{3440352E-3426-2C43-B379-05700FF2D1F2}"/>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14</a:t>
            </a:fld>
            <a:endParaRPr lang="de-DE" dirty="0">
              <a:latin typeface="Palatino Linotype" panose="02040502050505030304" pitchFamily="18" charset="0"/>
            </a:endParaRPr>
          </a:p>
        </p:txBody>
      </p:sp>
    </p:spTree>
    <p:extLst>
      <p:ext uri="{BB962C8B-B14F-4D97-AF65-F5344CB8AC3E}">
        <p14:creationId xmlns:p14="http://schemas.microsoft.com/office/powerpoint/2010/main" val="95559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6D38E-479D-F9AD-3159-DBEAA457CF55}"/>
            </a:ext>
          </a:extLst>
        </p:cNvPr>
        <p:cNvGrpSpPr/>
        <p:nvPr/>
      </p:nvGrpSpPr>
      <p:grpSpPr>
        <a:xfrm>
          <a:off x="0" y="0"/>
          <a:ext cx="0" cy="0"/>
          <a:chOff x="0" y="0"/>
          <a:chExt cx="0" cy="0"/>
        </a:xfrm>
      </p:grpSpPr>
      <p:pic>
        <p:nvPicPr>
          <p:cNvPr id="14" name="Picture 13" descr="A close-up of a stone wall&#10;&#10;AI-generated content may be incorrect.">
            <a:extLst>
              <a:ext uri="{FF2B5EF4-FFF2-40B4-BE49-F238E27FC236}">
                <a16:creationId xmlns:a16="http://schemas.microsoft.com/office/drawing/2014/main" id="{21BEA348-0508-0569-2479-DC165892F042}"/>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r="17713" b="2956"/>
          <a:stretch>
            <a:fillRect/>
          </a:stretch>
        </p:blipFill>
        <p:spPr>
          <a:xfrm>
            <a:off x="1724637" y="0"/>
            <a:ext cx="8742726" cy="6873777"/>
          </a:xfrm>
          <a:prstGeom prst="rect">
            <a:avLst/>
          </a:prstGeom>
        </p:spPr>
      </p:pic>
      <p:sp>
        <p:nvSpPr>
          <p:cNvPr id="15" name="TextBox 14">
            <a:extLst>
              <a:ext uri="{FF2B5EF4-FFF2-40B4-BE49-F238E27FC236}">
                <a16:creationId xmlns:a16="http://schemas.microsoft.com/office/drawing/2014/main" id="{F13F1B62-DAEB-1E26-DEDD-BBEDF415B6F8}"/>
              </a:ext>
            </a:extLst>
          </p:cNvPr>
          <p:cNvSpPr txBox="1"/>
          <p:nvPr/>
        </p:nvSpPr>
        <p:spPr>
          <a:xfrm>
            <a:off x="601185" y="6538912"/>
            <a:ext cx="1189908" cy="307777"/>
          </a:xfrm>
          <a:prstGeom prst="rect">
            <a:avLst/>
          </a:prstGeom>
          <a:noFill/>
        </p:spPr>
        <p:txBody>
          <a:bodyPr wrap="square">
            <a:spAutoFit/>
          </a:bodyPr>
          <a:lstStyle/>
          <a:p>
            <a:r>
              <a:rPr lang="en-GB" sz="1400" dirty="0" err="1">
                <a:effectLst/>
                <a:latin typeface="Palatino Linotype" panose="02040502050505030304" pitchFamily="18" charset="0"/>
                <a:ea typeface="Calibri" panose="020F0502020204030204" pitchFamily="34" charset="0"/>
              </a:rPr>
              <a:t>WH</a:t>
            </a:r>
            <a:r>
              <a:rPr lang="en-GB" sz="1400" dirty="0">
                <a:effectLst/>
                <a:latin typeface="Palatino Linotype" panose="02040502050505030304" pitchFamily="18" charset="0"/>
                <a:ea typeface="Calibri" panose="020F0502020204030204" pitchFamily="34" charset="0"/>
              </a:rPr>
              <a:t> CM 206</a:t>
            </a:r>
            <a:endParaRPr lang="de-DE" sz="800" dirty="0">
              <a:latin typeface="Palatino Linotype" panose="02040502050505030304" pitchFamily="18" charset="0"/>
            </a:endParaRPr>
          </a:p>
        </p:txBody>
      </p:sp>
      <p:sp>
        <p:nvSpPr>
          <p:cNvPr id="16" name="TextBox 15">
            <a:extLst>
              <a:ext uri="{FF2B5EF4-FFF2-40B4-BE49-F238E27FC236}">
                <a16:creationId xmlns:a16="http://schemas.microsoft.com/office/drawing/2014/main" id="{3934E7E0-3A02-617F-6F57-1FB7E468204F}"/>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317FA3D4-F0A4-08F4-F845-3CAEBCD65C4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15</a:t>
            </a:fld>
            <a:endParaRPr lang="de-DE" dirty="0">
              <a:latin typeface="Palatino Linotype" panose="02040502050505030304" pitchFamily="18" charset="0"/>
            </a:endParaRPr>
          </a:p>
        </p:txBody>
      </p:sp>
    </p:spTree>
    <p:extLst>
      <p:ext uri="{BB962C8B-B14F-4D97-AF65-F5344CB8AC3E}">
        <p14:creationId xmlns:p14="http://schemas.microsoft.com/office/powerpoint/2010/main" val="303272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9F7E2B-2A69-2A8A-EC52-7E19212157CB}"/>
              </a:ext>
            </a:extLst>
          </p:cNvPr>
          <p:cNvSpPr txBox="1"/>
          <p:nvPr/>
        </p:nvSpPr>
        <p:spPr>
          <a:xfrm>
            <a:off x="1512094" y="869169"/>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systematic cursive influence</a:t>
            </a:r>
          </a:p>
        </p:txBody>
      </p:sp>
      <p:sp>
        <p:nvSpPr>
          <p:cNvPr id="5" name="TextBox 4">
            <a:extLst>
              <a:ext uri="{FF2B5EF4-FFF2-40B4-BE49-F238E27FC236}">
                <a16:creationId xmlns:a16="http://schemas.microsoft.com/office/drawing/2014/main" id="{BE0423E6-1C00-F0B6-3BFE-6B5118C9F9A7}"/>
              </a:ext>
            </a:extLst>
          </p:cNvPr>
          <p:cNvSpPr txBox="1"/>
          <p:nvPr/>
        </p:nvSpPr>
        <p:spPr>
          <a:xfrm>
            <a:off x="1512094" y="1330834"/>
            <a:ext cx="9167812" cy="400110"/>
          </a:xfrm>
          <a:prstGeom prst="rect">
            <a:avLst/>
          </a:prstGeom>
          <a:noFill/>
        </p:spPr>
        <p:txBody>
          <a:bodyPr wrap="square">
            <a:spAutoFit/>
          </a:bodyPr>
          <a:lstStyle/>
          <a:p>
            <a:pPr algn="ctr"/>
            <a:r>
              <a:rPr lang="en-GB" sz="2000" b="1" dirty="0">
                <a:solidFill>
                  <a:srgbClr val="FF0000"/>
                </a:solidFill>
                <a:effectLst/>
                <a:latin typeface="Palatino Linotype" panose="02040502050505030304" pitchFamily="18" charset="0"/>
                <a:ea typeface="Calibri" panose="020F0502020204030204" pitchFamily="34" charset="0"/>
              </a:rPr>
              <a:t>the intermediate step: regional hieroglyphic inventories</a:t>
            </a:r>
            <a:endParaRPr lang="en-GB" sz="2000" b="1" dirty="0">
              <a:solidFill>
                <a:srgbClr val="FF0000"/>
              </a:solidFill>
              <a:latin typeface="Palatino Linotype" panose="02040502050505030304" pitchFamily="18" charset="0"/>
              <a:ea typeface="Calibri" panose="020F0502020204030204" pitchFamily="34" charset="0"/>
            </a:endParaRPr>
          </a:p>
        </p:txBody>
      </p:sp>
      <p:pic>
        <p:nvPicPr>
          <p:cNvPr id="9" name="Picture 8" descr="A stone surface with hieroglyphics&#10;&#10;AI-generated content may be incorrect.">
            <a:extLst>
              <a:ext uri="{FF2B5EF4-FFF2-40B4-BE49-F238E27FC236}">
                <a16:creationId xmlns:a16="http://schemas.microsoft.com/office/drawing/2014/main" id="{464A4AA8-C5BF-CA5E-C330-9E5655A28031}"/>
              </a:ext>
            </a:extLst>
          </p:cNvPr>
          <p:cNvPicPr>
            <a:picLocks noChangeAspect="1"/>
          </p:cNvPicPr>
          <p:nvPr/>
        </p:nvPicPr>
        <p:blipFill>
          <a:blip r:embed="rId2">
            <a:extLst>
              <a:ext uri="{28A0092B-C50C-407E-A947-70E740481C1C}">
                <a14:useLocalDpi xmlns:a14="http://schemas.microsoft.com/office/drawing/2010/main" val="0"/>
              </a:ext>
            </a:extLst>
          </a:blip>
          <a:srcRect l="8847" t="7560" r="5096" b="45129"/>
          <a:stretch>
            <a:fillRect/>
          </a:stretch>
        </p:blipFill>
        <p:spPr>
          <a:xfrm>
            <a:off x="799792" y="2172903"/>
            <a:ext cx="6610965" cy="3863155"/>
          </a:xfrm>
          <a:prstGeom prst="rect">
            <a:avLst/>
          </a:prstGeom>
        </p:spPr>
      </p:pic>
      <p:pic>
        <p:nvPicPr>
          <p:cNvPr id="12" name="Picture 11" descr="A close-up of a stone pillar with hieroglyphics&#10;&#10;AI-generated content may be incorrect.">
            <a:extLst>
              <a:ext uri="{FF2B5EF4-FFF2-40B4-BE49-F238E27FC236}">
                <a16:creationId xmlns:a16="http://schemas.microsoft.com/office/drawing/2014/main" id="{3907E043-F81B-60EE-ECAA-4C7FD3C2EA3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l="29537" t="9029" r="21019" b="1990"/>
          <a:stretch>
            <a:fillRect/>
          </a:stretch>
        </p:blipFill>
        <p:spPr>
          <a:xfrm>
            <a:off x="7904239" y="2035174"/>
            <a:ext cx="3449561" cy="4138612"/>
          </a:xfrm>
          <a:prstGeom prst="rect">
            <a:avLst/>
          </a:prstGeom>
        </p:spPr>
      </p:pic>
      <p:sp>
        <p:nvSpPr>
          <p:cNvPr id="13" name="TextBox 12">
            <a:extLst>
              <a:ext uri="{FF2B5EF4-FFF2-40B4-BE49-F238E27FC236}">
                <a16:creationId xmlns:a16="http://schemas.microsoft.com/office/drawing/2014/main" id="{6BD276FB-60E5-6DF7-5525-C10677FEC222}"/>
              </a:ext>
            </a:extLst>
          </p:cNvPr>
          <p:cNvSpPr txBox="1"/>
          <p:nvPr/>
        </p:nvSpPr>
        <p:spPr>
          <a:xfrm>
            <a:off x="693260" y="6077247"/>
            <a:ext cx="2783365" cy="461665"/>
          </a:xfrm>
          <a:prstGeom prst="rect">
            <a:avLst/>
          </a:prstGeom>
          <a:noFill/>
        </p:spPr>
        <p:txBody>
          <a:bodyPr wrap="square">
            <a:spAutoFit/>
          </a:bodyPr>
          <a:lstStyle/>
          <a:p>
            <a:r>
              <a:rPr lang="en-US" sz="1400" dirty="0">
                <a:effectLst/>
                <a:latin typeface="Palatino Linotype" panose="02040502050505030304" pitchFamily="18" charset="0"/>
                <a:ea typeface="Calibri" panose="020F0502020204030204" pitchFamily="34" charset="0"/>
                <a:cs typeface="Arial" panose="020B0604020202020204" pitchFamily="34" charset="0"/>
              </a:rPr>
              <a:t>Stela BM EA 1671</a:t>
            </a:r>
          </a:p>
          <a:p>
            <a:r>
              <a:rPr lang="en-US" sz="1000" dirty="0" err="1">
                <a:effectLst/>
                <a:latin typeface="Palatino Linotype" panose="02040502050505030304" pitchFamily="18" charset="0"/>
                <a:ea typeface="Calibri" panose="020F0502020204030204" pitchFamily="34" charset="0"/>
                <a:cs typeface="Arial" panose="020B0604020202020204" pitchFamily="34" charset="0"/>
              </a:rPr>
              <a:t>www.britishmuseum.org</a:t>
            </a:r>
            <a:endParaRPr lang="en-GB" sz="1000" dirty="0">
              <a:latin typeface="Palatino Linotype" panose="02040502050505030304" pitchFamily="18" charset="0"/>
            </a:endParaRPr>
          </a:p>
        </p:txBody>
      </p:sp>
      <p:sp>
        <p:nvSpPr>
          <p:cNvPr id="14" name="TextBox 13">
            <a:extLst>
              <a:ext uri="{FF2B5EF4-FFF2-40B4-BE49-F238E27FC236}">
                <a16:creationId xmlns:a16="http://schemas.microsoft.com/office/drawing/2014/main" id="{8ECFF042-F4E8-B561-3A34-0A34E6E6B794}"/>
              </a:ext>
            </a:extLst>
          </p:cNvPr>
          <p:cNvSpPr txBox="1"/>
          <p:nvPr/>
        </p:nvSpPr>
        <p:spPr>
          <a:xfrm>
            <a:off x="7817960" y="6218236"/>
            <a:ext cx="2783365" cy="307777"/>
          </a:xfrm>
          <a:prstGeom prst="rect">
            <a:avLst/>
          </a:prstGeom>
          <a:noFill/>
        </p:spPr>
        <p:txBody>
          <a:bodyPr wrap="square">
            <a:spAutoFit/>
          </a:bodyPr>
          <a:lstStyle/>
          <a:p>
            <a:r>
              <a:rPr lang="en-US" sz="1400" dirty="0">
                <a:latin typeface="Palatino Linotype" panose="02040502050505030304" pitchFamily="18" charset="0"/>
                <a:ea typeface="Calibri" panose="020F0502020204030204" pitchFamily="34" charset="0"/>
                <a:cs typeface="Arial" panose="020B0604020202020204" pitchFamily="34" charset="0"/>
              </a:rPr>
              <a:t>Tomb of Ankhtyfy, pillar III</a:t>
            </a:r>
            <a:endParaRPr lang="en-GB" sz="1000" dirty="0">
              <a:latin typeface="Palatino Linotype" panose="02040502050505030304" pitchFamily="18" charset="0"/>
            </a:endParaRPr>
          </a:p>
        </p:txBody>
      </p:sp>
      <p:sp>
        <p:nvSpPr>
          <p:cNvPr id="15" name="Rectangle 14">
            <a:extLst>
              <a:ext uri="{FF2B5EF4-FFF2-40B4-BE49-F238E27FC236}">
                <a16:creationId xmlns:a16="http://schemas.microsoft.com/office/drawing/2014/main" id="{1259F564-5BD7-4C06-E07A-C80B4590A497}"/>
              </a:ext>
            </a:extLst>
          </p:cNvPr>
          <p:cNvSpPr/>
          <p:nvPr/>
        </p:nvSpPr>
        <p:spPr>
          <a:xfrm>
            <a:off x="8317752" y="2172904"/>
            <a:ext cx="921497" cy="4655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6" name="Rectangle 15">
            <a:extLst>
              <a:ext uri="{FF2B5EF4-FFF2-40B4-BE49-F238E27FC236}">
                <a16:creationId xmlns:a16="http://schemas.microsoft.com/office/drawing/2014/main" id="{A9C763BB-96B2-C162-0CAE-4A6CC28F5180}"/>
              </a:ext>
            </a:extLst>
          </p:cNvPr>
          <p:cNvSpPr/>
          <p:nvPr/>
        </p:nvSpPr>
        <p:spPr>
          <a:xfrm>
            <a:off x="9732731" y="2264078"/>
            <a:ext cx="439969" cy="8220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Rectangle 16">
            <a:extLst>
              <a:ext uri="{FF2B5EF4-FFF2-40B4-BE49-F238E27FC236}">
                <a16:creationId xmlns:a16="http://schemas.microsoft.com/office/drawing/2014/main" id="{9CE14A38-8B8D-7DC9-3393-483D14D7F77E}"/>
              </a:ext>
            </a:extLst>
          </p:cNvPr>
          <p:cNvSpPr/>
          <p:nvPr/>
        </p:nvSpPr>
        <p:spPr>
          <a:xfrm>
            <a:off x="8020051" y="5570536"/>
            <a:ext cx="590550" cy="4655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8" name="Rectangle 17">
            <a:extLst>
              <a:ext uri="{FF2B5EF4-FFF2-40B4-BE49-F238E27FC236}">
                <a16:creationId xmlns:a16="http://schemas.microsoft.com/office/drawing/2014/main" id="{8B81F22F-4A3A-FACA-84D2-D36901E4B719}"/>
              </a:ext>
            </a:extLst>
          </p:cNvPr>
          <p:cNvSpPr/>
          <p:nvPr/>
        </p:nvSpPr>
        <p:spPr>
          <a:xfrm>
            <a:off x="4804607" y="5295899"/>
            <a:ext cx="615118" cy="37147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9" name="Rectangle 18">
            <a:extLst>
              <a:ext uri="{FF2B5EF4-FFF2-40B4-BE49-F238E27FC236}">
                <a16:creationId xmlns:a16="http://schemas.microsoft.com/office/drawing/2014/main" id="{8BC987F2-78D4-EFDC-2B12-3DB7B541EAB8}"/>
              </a:ext>
            </a:extLst>
          </p:cNvPr>
          <p:cNvSpPr/>
          <p:nvPr/>
        </p:nvSpPr>
        <p:spPr>
          <a:xfrm>
            <a:off x="7115175" y="3819628"/>
            <a:ext cx="228600" cy="59997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0" name="Rectangle 19">
            <a:extLst>
              <a:ext uri="{FF2B5EF4-FFF2-40B4-BE49-F238E27FC236}">
                <a16:creationId xmlns:a16="http://schemas.microsoft.com/office/drawing/2014/main" id="{B48175B8-138D-3537-B403-392E56393076}"/>
              </a:ext>
            </a:extLst>
          </p:cNvPr>
          <p:cNvSpPr/>
          <p:nvPr/>
        </p:nvSpPr>
        <p:spPr>
          <a:xfrm>
            <a:off x="4738239" y="2571748"/>
            <a:ext cx="681486" cy="37147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1" name="Rectangle 20">
            <a:extLst>
              <a:ext uri="{FF2B5EF4-FFF2-40B4-BE49-F238E27FC236}">
                <a16:creationId xmlns:a16="http://schemas.microsoft.com/office/drawing/2014/main" id="{98B46D9F-7F89-DA6D-19F3-4126DB2DA063}"/>
              </a:ext>
            </a:extLst>
          </p:cNvPr>
          <p:cNvSpPr/>
          <p:nvPr/>
        </p:nvSpPr>
        <p:spPr>
          <a:xfrm>
            <a:off x="5755257" y="2675089"/>
            <a:ext cx="340743" cy="477686"/>
          </a:xfrm>
          <a:prstGeom prst="rect">
            <a:avLst/>
          </a:prstGeom>
          <a:noFill/>
          <a:ln w="28575">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2" name="Rectangle 21">
            <a:extLst>
              <a:ext uri="{FF2B5EF4-FFF2-40B4-BE49-F238E27FC236}">
                <a16:creationId xmlns:a16="http://schemas.microsoft.com/office/drawing/2014/main" id="{E39E56AC-3778-C33F-3ED4-5E84384FBCA8}"/>
              </a:ext>
            </a:extLst>
          </p:cNvPr>
          <p:cNvSpPr/>
          <p:nvPr/>
        </p:nvSpPr>
        <p:spPr>
          <a:xfrm>
            <a:off x="3446369" y="3819628"/>
            <a:ext cx="544606" cy="428523"/>
          </a:xfrm>
          <a:prstGeom prst="rect">
            <a:avLst/>
          </a:prstGeom>
          <a:noFill/>
          <a:ln w="28575">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3" name="Rectangle 22">
            <a:extLst>
              <a:ext uri="{FF2B5EF4-FFF2-40B4-BE49-F238E27FC236}">
                <a16:creationId xmlns:a16="http://schemas.microsoft.com/office/drawing/2014/main" id="{22E1B109-13EE-BFDB-58DE-B606743D86EA}"/>
              </a:ext>
            </a:extLst>
          </p:cNvPr>
          <p:cNvSpPr/>
          <p:nvPr/>
        </p:nvSpPr>
        <p:spPr>
          <a:xfrm>
            <a:off x="1257328" y="2881312"/>
            <a:ext cx="681486" cy="37147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4" name="Rectangle 23">
            <a:extLst>
              <a:ext uri="{FF2B5EF4-FFF2-40B4-BE49-F238E27FC236}">
                <a16:creationId xmlns:a16="http://schemas.microsoft.com/office/drawing/2014/main" id="{254347D6-1727-E1E6-71CB-A59AE26123AE}"/>
              </a:ext>
            </a:extLst>
          </p:cNvPr>
          <p:cNvSpPr/>
          <p:nvPr/>
        </p:nvSpPr>
        <p:spPr>
          <a:xfrm>
            <a:off x="5560231" y="5049480"/>
            <a:ext cx="352976" cy="477686"/>
          </a:xfrm>
          <a:prstGeom prst="rect">
            <a:avLst/>
          </a:prstGeom>
          <a:noFill/>
          <a:ln w="28575">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5" name="Rectangle 24">
            <a:extLst>
              <a:ext uri="{FF2B5EF4-FFF2-40B4-BE49-F238E27FC236}">
                <a16:creationId xmlns:a16="http://schemas.microsoft.com/office/drawing/2014/main" id="{C3ED8866-13EA-5C8C-DF75-C73ACCB95C6F}"/>
              </a:ext>
            </a:extLst>
          </p:cNvPr>
          <p:cNvSpPr/>
          <p:nvPr/>
        </p:nvSpPr>
        <p:spPr>
          <a:xfrm>
            <a:off x="3370169" y="2246566"/>
            <a:ext cx="620806" cy="496634"/>
          </a:xfrm>
          <a:prstGeom prst="rect">
            <a:avLst/>
          </a:prstGeom>
          <a:noFill/>
          <a:ln w="28575">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6" name="Rectangle 25">
            <a:extLst>
              <a:ext uri="{FF2B5EF4-FFF2-40B4-BE49-F238E27FC236}">
                <a16:creationId xmlns:a16="http://schemas.microsoft.com/office/drawing/2014/main" id="{D8BED040-9F56-F9A6-10D0-9CBE58671603}"/>
              </a:ext>
            </a:extLst>
          </p:cNvPr>
          <p:cNvSpPr/>
          <p:nvPr/>
        </p:nvSpPr>
        <p:spPr>
          <a:xfrm>
            <a:off x="6137827" y="2899695"/>
            <a:ext cx="585311" cy="3530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7" name="Rectangle 26">
            <a:extLst>
              <a:ext uri="{FF2B5EF4-FFF2-40B4-BE49-F238E27FC236}">
                <a16:creationId xmlns:a16="http://schemas.microsoft.com/office/drawing/2014/main" id="{FD76C93D-4752-A4BF-57D4-EB5997287106}"/>
              </a:ext>
            </a:extLst>
          </p:cNvPr>
          <p:cNvSpPr/>
          <p:nvPr/>
        </p:nvSpPr>
        <p:spPr>
          <a:xfrm>
            <a:off x="10078810" y="4863408"/>
            <a:ext cx="585311" cy="3530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EC43BB14-F57B-2E0D-DD11-C22BD83E2138}"/>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35D93F4E-B78C-F7BA-3F9C-CF4823626D1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16</a:t>
            </a:fld>
            <a:endParaRPr lang="de-DE" dirty="0">
              <a:latin typeface="Palatino Linotype" panose="02040502050505030304" pitchFamily="18" charset="0"/>
            </a:endParaRPr>
          </a:p>
        </p:txBody>
      </p:sp>
    </p:spTree>
    <p:extLst>
      <p:ext uri="{BB962C8B-B14F-4D97-AF65-F5344CB8AC3E}">
        <p14:creationId xmlns:p14="http://schemas.microsoft.com/office/powerpoint/2010/main" val="557892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97D98-55E4-5D5D-E0BF-0ADD5BD8BEBB}"/>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C1D8966-BA72-68A1-5BCF-CCAD4B8E959F}"/>
              </a:ext>
            </a:extLst>
          </p:cNvPr>
          <p:cNvSpPr txBox="1"/>
          <p:nvPr/>
        </p:nvSpPr>
        <p:spPr>
          <a:xfrm>
            <a:off x="1512094" y="869169"/>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solidFill>
                  <a:srgbClr val="FF0000"/>
                </a:solidFill>
                <a:latin typeface="Palatino Linotype" panose="02040502050505030304" pitchFamily="18" charset="0"/>
                <a:ea typeface="Calibri" panose="020F0502020204030204" pitchFamily="34" charset="0"/>
              </a:rPr>
              <a:t>systematic cursive influence</a:t>
            </a:r>
          </a:p>
        </p:txBody>
      </p:sp>
      <p:pic>
        <p:nvPicPr>
          <p:cNvPr id="9" name="Picture 8" descr="A stone wall with hieroglyphics&#10;&#10;Description automatically generated">
            <a:extLst>
              <a:ext uri="{FF2B5EF4-FFF2-40B4-BE49-F238E27FC236}">
                <a16:creationId xmlns:a16="http://schemas.microsoft.com/office/drawing/2014/main" id="{E386161A-B8CF-9FBF-43FA-4496765684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2022" y="1673400"/>
            <a:ext cx="7267956" cy="3926048"/>
          </a:xfrm>
          <a:prstGeom prst="rect">
            <a:avLst/>
          </a:prstGeom>
        </p:spPr>
      </p:pic>
      <p:sp>
        <p:nvSpPr>
          <p:cNvPr id="10" name="TextBox 9">
            <a:extLst>
              <a:ext uri="{FF2B5EF4-FFF2-40B4-BE49-F238E27FC236}">
                <a16:creationId xmlns:a16="http://schemas.microsoft.com/office/drawing/2014/main" id="{21A44E6F-1834-AB31-EF1D-E7E2CA355A2B}"/>
              </a:ext>
            </a:extLst>
          </p:cNvPr>
          <p:cNvSpPr txBox="1"/>
          <p:nvPr/>
        </p:nvSpPr>
        <p:spPr>
          <a:xfrm>
            <a:off x="2340102" y="5695792"/>
            <a:ext cx="375589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Abydos, temple of R. II, S outer wall</a:t>
            </a:r>
          </a:p>
        </p:txBody>
      </p:sp>
      <p:sp>
        <p:nvSpPr>
          <p:cNvPr id="2" name="TextBox 1">
            <a:extLst>
              <a:ext uri="{FF2B5EF4-FFF2-40B4-BE49-F238E27FC236}">
                <a16:creationId xmlns:a16="http://schemas.microsoft.com/office/drawing/2014/main" id="{919FF7D7-4772-3EFF-DDAC-721427D01258}"/>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D0B464B7-D140-A653-9EEC-45ACCCB62F7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17</a:t>
            </a:fld>
            <a:endParaRPr lang="de-DE" dirty="0">
              <a:latin typeface="Palatino Linotype" panose="02040502050505030304" pitchFamily="18" charset="0"/>
            </a:endParaRPr>
          </a:p>
        </p:txBody>
      </p:sp>
    </p:spTree>
    <p:extLst>
      <p:ext uri="{BB962C8B-B14F-4D97-AF65-F5344CB8AC3E}">
        <p14:creationId xmlns:p14="http://schemas.microsoft.com/office/powerpoint/2010/main" val="3875383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772D6-1DDC-F4F0-8963-07B780FCE540}"/>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957BC860-4002-1558-F235-E6E5D933FA01}"/>
              </a:ext>
            </a:extLst>
          </p:cNvPr>
          <p:cNvSpPr txBox="1"/>
          <p:nvPr/>
        </p:nvSpPr>
        <p:spPr>
          <a:xfrm>
            <a:off x="1512094" y="869169"/>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solidFill>
                  <a:srgbClr val="FF0000"/>
                </a:solidFill>
                <a:latin typeface="Palatino Linotype" panose="02040502050505030304" pitchFamily="18" charset="0"/>
                <a:ea typeface="Calibri" panose="020F0502020204030204" pitchFamily="34" charset="0"/>
              </a:rPr>
              <a:t>systematic cursive influence</a:t>
            </a:r>
          </a:p>
        </p:txBody>
      </p:sp>
      <p:pic>
        <p:nvPicPr>
          <p:cNvPr id="9" name="Picture 8" descr="A stone wall with hieroglyphics&#10;&#10;Description automatically generated">
            <a:extLst>
              <a:ext uri="{FF2B5EF4-FFF2-40B4-BE49-F238E27FC236}">
                <a16:creationId xmlns:a16="http://schemas.microsoft.com/office/drawing/2014/main" id="{180BBF81-7791-49A9-E126-E0540822C0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2022" y="1673400"/>
            <a:ext cx="7267956" cy="3926048"/>
          </a:xfrm>
          <a:prstGeom prst="rect">
            <a:avLst/>
          </a:prstGeom>
        </p:spPr>
      </p:pic>
      <p:sp>
        <p:nvSpPr>
          <p:cNvPr id="10" name="TextBox 9">
            <a:extLst>
              <a:ext uri="{FF2B5EF4-FFF2-40B4-BE49-F238E27FC236}">
                <a16:creationId xmlns:a16="http://schemas.microsoft.com/office/drawing/2014/main" id="{72B7A423-3BBE-44D7-68AD-2DA4CA35A427}"/>
              </a:ext>
            </a:extLst>
          </p:cNvPr>
          <p:cNvSpPr txBox="1"/>
          <p:nvPr/>
        </p:nvSpPr>
        <p:spPr>
          <a:xfrm>
            <a:off x="2340102" y="5695792"/>
            <a:ext cx="375589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Abydos, temple of R. II, S outer wall</a:t>
            </a:r>
          </a:p>
        </p:txBody>
      </p:sp>
      <p:sp>
        <p:nvSpPr>
          <p:cNvPr id="3" name="Rectangle 2">
            <a:extLst>
              <a:ext uri="{FF2B5EF4-FFF2-40B4-BE49-F238E27FC236}">
                <a16:creationId xmlns:a16="http://schemas.microsoft.com/office/drawing/2014/main" id="{34A295A8-9138-2CF8-CF24-ECC4FA0AC043}"/>
              </a:ext>
            </a:extLst>
          </p:cNvPr>
          <p:cNvSpPr/>
          <p:nvPr/>
        </p:nvSpPr>
        <p:spPr>
          <a:xfrm>
            <a:off x="7574959" y="4302357"/>
            <a:ext cx="699091" cy="39257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4" name="Rectangle 3">
            <a:extLst>
              <a:ext uri="{FF2B5EF4-FFF2-40B4-BE49-F238E27FC236}">
                <a16:creationId xmlns:a16="http://schemas.microsoft.com/office/drawing/2014/main" id="{66C99C17-26C3-8C22-075C-0D48C7C0C3E2}"/>
              </a:ext>
            </a:extLst>
          </p:cNvPr>
          <p:cNvSpPr/>
          <p:nvPr/>
        </p:nvSpPr>
        <p:spPr>
          <a:xfrm>
            <a:off x="7517809" y="3038707"/>
            <a:ext cx="273641" cy="65292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5" name="Rectangle 4">
            <a:extLst>
              <a:ext uri="{FF2B5EF4-FFF2-40B4-BE49-F238E27FC236}">
                <a16:creationId xmlns:a16="http://schemas.microsoft.com/office/drawing/2014/main" id="{D14FB5A2-733C-49B3-1594-D468F4C87BEF}"/>
              </a:ext>
            </a:extLst>
          </p:cNvPr>
          <p:cNvSpPr/>
          <p:nvPr/>
        </p:nvSpPr>
        <p:spPr>
          <a:xfrm>
            <a:off x="4317409" y="2307337"/>
            <a:ext cx="343491" cy="311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tangle 6">
            <a:extLst>
              <a:ext uri="{FF2B5EF4-FFF2-40B4-BE49-F238E27FC236}">
                <a16:creationId xmlns:a16="http://schemas.microsoft.com/office/drawing/2014/main" id="{5DACB230-995C-1BC6-4BE1-680641DEF0D4}"/>
              </a:ext>
            </a:extLst>
          </p:cNvPr>
          <p:cNvSpPr/>
          <p:nvPr/>
        </p:nvSpPr>
        <p:spPr>
          <a:xfrm>
            <a:off x="5556250" y="2618486"/>
            <a:ext cx="539749" cy="57149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Rectangle 7">
            <a:extLst>
              <a:ext uri="{FF2B5EF4-FFF2-40B4-BE49-F238E27FC236}">
                <a16:creationId xmlns:a16="http://schemas.microsoft.com/office/drawing/2014/main" id="{2EC4BB13-0C4C-03FF-A771-5BDD35D1D779}"/>
              </a:ext>
            </a:extLst>
          </p:cNvPr>
          <p:cNvSpPr/>
          <p:nvPr/>
        </p:nvSpPr>
        <p:spPr>
          <a:xfrm>
            <a:off x="6119031" y="4289657"/>
            <a:ext cx="631019" cy="25923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Rectangle 10">
            <a:extLst>
              <a:ext uri="{FF2B5EF4-FFF2-40B4-BE49-F238E27FC236}">
                <a16:creationId xmlns:a16="http://schemas.microsoft.com/office/drawing/2014/main" id="{5ACF9F5E-76AB-3C20-178A-7EE0C5060500}"/>
              </a:ext>
            </a:extLst>
          </p:cNvPr>
          <p:cNvSpPr/>
          <p:nvPr/>
        </p:nvSpPr>
        <p:spPr>
          <a:xfrm>
            <a:off x="7867651" y="3083975"/>
            <a:ext cx="342900" cy="39258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Rectangle 1">
            <a:extLst>
              <a:ext uri="{FF2B5EF4-FFF2-40B4-BE49-F238E27FC236}">
                <a16:creationId xmlns:a16="http://schemas.microsoft.com/office/drawing/2014/main" id="{B1AD7038-4748-355B-CEE2-B7D7B9B66A94}"/>
              </a:ext>
            </a:extLst>
          </p:cNvPr>
          <p:cNvSpPr/>
          <p:nvPr/>
        </p:nvSpPr>
        <p:spPr>
          <a:xfrm>
            <a:off x="5386528" y="2200615"/>
            <a:ext cx="709471" cy="1067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CE3184E3-D3B2-895D-C631-59D0CE9D1306}"/>
              </a:ext>
            </a:extLst>
          </p:cNvPr>
          <p:cNvSpPr/>
          <p:nvPr/>
        </p:nvSpPr>
        <p:spPr>
          <a:xfrm>
            <a:off x="6440129" y="4548887"/>
            <a:ext cx="388373" cy="62951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5" name="Rectangle 14">
            <a:extLst>
              <a:ext uri="{FF2B5EF4-FFF2-40B4-BE49-F238E27FC236}">
                <a16:creationId xmlns:a16="http://schemas.microsoft.com/office/drawing/2014/main" id="{28883F26-A489-2FD8-938A-4825A03ED5E3}"/>
              </a:ext>
            </a:extLst>
          </p:cNvPr>
          <p:cNvSpPr/>
          <p:nvPr/>
        </p:nvSpPr>
        <p:spPr>
          <a:xfrm>
            <a:off x="4037190" y="1889465"/>
            <a:ext cx="623710" cy="311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6" name="Rectangle 15">
            <a:extLst>
              <a:ext uri="{FF2B5EF4-FFF2-40B4-BE49-F238E27FC236}">
                <a16:creationId xmlns:a16="http://schemas.microsoft.com/office/drawing/2014/main" id="{D156C409-6D04-A6E0-A63F-A302626F7F4D}"/>
              </a:ext>
            </a:extLst>
          </p:cNvPr>
          <p:cNvSpPr/>
          <p:nvPr/>
        </p:nvSpPr>
        <p:spPr>
          <a:xfrm>
            <a:off x="4665417" y="4341576"/>
            <a:ext cx="699091" cy="25923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Rectangle 16">
            <a:extLst>
              <a:ext uri="{FF2B5EF4-FFF2-40B4-BE49-F238E27FC236}">
                <a16:creationId xmlns:a16="http://schemas.microsoft.com/office/drawing/2014/main" id="{5D2FDE28-369C-9F6E-D32A-B4CCC9289584}"/>
              </a:ext>
            </a:extLst>
          </p:cNvPr>
          <p:cNvSpPr/>
          <p:nvPr/>
        </p:nvSpPr>
        <p:spPr>
          <a:xfrm>
            <a:off x="8945318" y="3429000"/>
            <a:ext cx="342900" cy="565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8" name="Rectangle 17">
            <a:extLst>
              <a:ext uri="{FF2B5EF4-FFF2-40B4-BE49-F238E27FC236}">
                <a16:creationId xmlns:a16="http://schemas.microsoft.com/office/drawing/2014/main" id="{002A244B-3AFE-A6A2-75F2-BC11BAF0658F}"/>
              </a:ext>
            </a:extLst>
          </p:cNvPr>
          <p:cNvSpPr/>
          <p:nvPr/>
        </p:nvSpPr>
        <p:spPr>
          <a:xfrm>
            <a:off x="5826125" y="2000455"/>
            <a:ext cx="233032" cy="20015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9" name="TextBox 18">
            <a:extLst>
              <a:ext uri="{FF2B5EF4-FFF2-40B4-BE49-F238E27FC236}">
                <a16:creationId xmlns:a16="http://schemas.microsoft.com/office/drawing/2014/main" id="{6B8F874B-0DDC-7E2D-353D-A1A7E00AB105}"/>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13" name="Slide Number Placeholder 1">
            <a:extLst>
              <a:ext uri="{FF2B5EF4-FFF2-40B4-BE49-F238E27FC236}">
                <a16:creationId xmlns:a16="http://schemas.microsoft.com/office/drawing/2014/main" id="{FCDB0C6D-69CB-A91B-34DC-7112AC55D627}"/>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18</a:t>
            </a:fld>
            <a:endParaRPr lang="de-DE" dirty="0">
              <a:latin typeface="Palatino Linotype" panose="02040502050505030304" pitchFamily="18" charset="0"/>
            </a:endParaRPr>
          </a:p>
        </p:txBody>
      </p:sp>
    </p:spTree>
    <p:extLst>
      <p:ext uri="{BB962C8B-B14F-4D97-AF65-F5344CB8AC3E}">
        <p14:creationId xmlns:p14="http://schemas.microsoft.com/office/powerpoint/2010/main" val="85313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601C1-9A77-4CC2-11A4-90C634603D7B}"/>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AE395711-E40B-1555-2BD2-296C20CD0AAE}"/>
              </a:ext>
            </a:extLst>
          </p:cNvPr>
          <p:cNvSpPr txBox="1"/>
          <p:nvPr/>
        </p:nvSpPr>
        <p:spPr>
          <a:xfrm>
            <a:off x="1512094" y="869169"/>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solidFill>
                  <a:srgbClr val="FF0000"/>
                </a:solidFill>
                <a:latin typeface="Palatino Linotype" panose="02040502050505030304" pitchFamily="18" charset="0"/>
                <a:ea typeface="Calibri" panose="020F0502020204030204" pitchFamily="34" charset="0"/>
              </a:rPr>
              <a:t>systematic cursive influence</a:t>
            </a:r>
          </a:p>
        </p:txBody>
      </p:sp>
      <p:sp>
        <p:nvSpPr>
          <p:cNvPr id="12" name="TextBox 11">
            <a:extLst>
              <a:ext uri="{FF2B5EF4-FFF2-40B4-BE49-F238E27FC236}">
                <a16:creationId xmlns:a16="http://schemas.microsoft.com/office/drawing/2014/main" id="{B8F260BF-C0E0-825B-E825-C6D32EC1EEE7}"/>
              </a:ext>
            </a:extLst>
          </p:cNvPr>
          <p:cNvSpPr txBox="1"/>
          <p:nvPr/>
        </p:nvSpPr>
        <p:spPr>
          <a:xfrm>
            <a:off x="604859" y="1590063"/>
            <a:ext cx="3620073" cy="830997"/>
          </a:xfrm>
          <a:prstGeom prst="rect">
            <a:avLst/>
          </a:prstGeom>
          <a:noFill/>
        </p:spPr>
        <p:txBody>
          <a:bodyPr wrap="square">
            <a:spAutoFit/>
          </a:bodyPr>
          <a:lstStyle/>
          <a:p>
            <a:pPr marL="342900" indent="-342900">
              <a:buAutoNum type="arabicParenR"/>
            </a:pPr>
            <a:r>
              <a:rPr lang="en-GB" sz="1600" b="1" dirty="0">
                <a:latin typeface="Palatino Linotype" panose="02040502050505030304" pitchFamily="18" charset="0"/>
                <a:ea typeface="Calibri" panose="020F0502020204030204" pitchFamily="34" charset="0"/>
              </a:rPr>
              <a:t>hieroglyphic shapes created after</a:t>
            </a:r>
          </a:p>
          <a:p>
            <a:r>
              <a:rPr lang="en-GB" sz="1600" b="1" dirty="0">
                <a:latin typeface="Palatino Linotype" panose="02040502050505030304" pitchFamily="18" charset="0"/>
                <a:ea typeface="Calibri" panose="020F0502020204030204" pitchFamily="34" charset="0"/>
              </a:rPr>
              <a:t>the introduction of the graphemes in cursive writing</a:t>
            </a:r>
          </a:p>
        </p:txBody>
      </p:sp>
      <p:pic>
        <p:nvPicPr>
          <p:cNvPr id="14" name="Picture 13">
            <a:extLst>
              <a:ext uri="{FF2B5EF4-FFF2-40B4-BE49-F238E27FC236}">
                <a16:creationId xmlns:a16="http://schemas.microsoft.com/office/drawing/2014/main" id="{721289E3-7E08-7ABB-28DC-E177D693A3CD}"/>
              </a:ext>
            </a:extLst>
          </p:cNvPr>
          <p:cNvPicPr>
            <a:picLocks noChangeAspect="1"/>
          </p:cNvPicPr>
          <p:nvPr/>
        </p:nvPicPr>
        <p:blipFill>
          <a:blip r:embed="rId3"/>
          <a:stretch>
            <a:fillRect/>
          </a:stretch>
        </p:blipFill>
        <p:spPr>
          <a:xfrm>
            <a:off x="1301101" y="2271799"/>
            <a:ext cx="405837" cy="876455"/>
          </a:xfrm>
          <a:prstGeom prst="rect">
            <a:avLst/>
          </a:prstGeom>
        </p:spPr>
      </p:pic>
      <p:pic>
        <p:nvPicPr>
          <p:cNvPr id="16" name="Picture 15">
            <a:extLst>
              <a:ext uri="{FF2B5EF4-FFF2-40B4-BE49-F238E27FC236}">
                <a16:creationId xmlns:a16="http://schemas.microsoft.com/office/drawing/2014/main" id="{C44EFB05-EE49-11BC-6A32-1E45D81E22D7}"/>
              </a:ext>
            </a:extLst>
          </p:cNvPr>
          <p:cNvPicPr>
            <a:picLocks noChangeAspect="1"/>
          </p:cNvPicPr>
          <p:nvPr/>
        </p:nvPicPr>
        <p:blipFill>
          <a:blip r:embed="rId4"/>
          <a:stretch>
            <a:fillRect/>
          </a:stretch>
        </p:blipFill>
        <p:spPr>
          <a:xfrm>
            <a:off x="2101947" y="2246602"/>
            <a:ext cx="1199173" cy="928178"/>
          </a:xfrm>
          <a:prstGeom prst="rect">
            <a:avLst/>
          </a:prstGeom>
        </p:spPr>
      </p:pic>
      <p:sp>
        <p:nvSpPr>
          <p:cNvPr id="17" name="TextBox 16">
            <a:extLst>
              <a:ext uri="{FF2B5EF4-FFF2-40B4-BE49-F238E27FC236}">
                <a16:creationId xmlns:a16="http://schemas.microsoft.com/office/drawing/2014/main" id="{87A96465-00F5-F92D-E4A1-EBB60BEB4710}"/>
              </a:ext>
            </a:extLst>
          </p:cNvPr>
          <p:cNvSpPr txBox="1"/>
          <p:nvPr/>
        </p:nvSpPr>
        <p:spPr>
          <a:xfrm>
            <a:off x="604859" y="3532314"/>
            <a:ext cx="3755898" cy="584775"/>
          </a:xfrm>
          <a:prstGeom prst="rect">
            <a:avLst/>
          </a:prstGeom>
          <a:noFill/>
        </p:spPr>
        <p:txBody>
          <a:bodyPr wrap="square">
            <a:spAutoFit/>
          </a:bodyPr>
          <a:lstStyle/>
          <a:p>
            <a:r>
              <a:rPr lang="en-GB" sz="1600" b="1" dirty="0">
                <a:latin typeface="Palatino Linotype" panose="02040502050505030304" pitchFamily="18" charset="0"/>
                <a:ea typeface="Calibri" panose="020F0502020204030204" pitchFamily="34" charset="0"/>
              </a:rPr>
              <a:t>2) hieroglyphic shapes modified after</a:t>
            </a:r>
          </a:p>
          <a:p>
            <a:r>
              <a:rPr lang="en-GB" sz="1600" b="1" dirty="0">
                <a:latin typeface="Palatino Linotype" panose="02040502050505030304" pitchFamily="18" charset="0"/>
                <a:ea typeface="Calibri" panose="020F0502020204030204" pitchFamily="34" charset="0"/>
              </a:rPr>
              <a:t>cursive sign shapes</a:t>
            </a:r>
          </a:p>
        </p:txBody>
      </p:sp>
      <p:pic>
        <p:nvPicPr>
          <p:cNvPr id="23" name="Picture 22">
            <a:extLst>
              <a:ext uri="{FF2B5EF4-FFF2-40B4-BE49-F238E27FC236}">
                <a16:creationId xmlns:a16="http://schemas.microsoft.com/office/drawing/2014/main" id="{0E6B5F08-CF67-2089-D1A3-32B899AAB5F6}"/>
              </a:ext>
            </a:extLst>
          </p:cNvPr>
          <p:cNvPicPr>
            <a:picLocks noChangeAspect="1"/>
          </p:cNvPicPr>
          <p:nvPr/>
        </p:nvPicPr>
        <p:blipFill>
          <a:blip r:embed="rId5"/>
          <a:stretch>
            <a:fillRect/>
          </a:stretch>
        </p:blipFill>
        <p:spPr>
          <a:xfrm>
            <a:off x="978494" y="4122675"/>
            <a:ext cx="738013" cy="684449"/>
          </a:xfrm>
          <a:prstGeom prst="rect">
            <a:avLst/>
          </a:prstGeom>
        </p:spPr>
      </p:pic>
      <p:pic>
        <p:nvPicPr>
          <p:cNvPr id="25" name="Picture 24">
            <a:extLst>
              <a:ext uri="{FF2B5EF4-FFF2-40B4-BE49-F238E27FC236}">
                <a16:creationId xmlns:a16="http://schemas.microsoft.com/office/drawing/2014/main" id="{5F8EF12E-F213-7302-989A-E9C11446116C}"/>
              </a:ext>
            </a:extLst>
          </p:cNvPr>
          <p:cNvPicPr>
            <a:picLocks noChangeAspect="1"/>
          </p:cNvPicPr>
          <p:nvPr/>
        </p:nvPicPr>
        <p:blipFill>
          <a:blip r:embed="rId6"/>
          <a:stretch>
            <a:fillRect/>
          </a:stretch>
        </p:blipFill>
        <p:spPr>
          <a:xfrm>
            <a:off x="1927656" y="4201646"/>
            <a:ext cx="348581" cy="900827"/>
          </a:xfrm>
          <a:prstGeom prst="rect">
            <a:avLst/>
          </a:prstGeom>
        </p:spPr>
      </p:pic>
      <p:pic>
        <p:nvPicPr>
          <p:cNvPr id="27" name="Picture 26">
            <a:extLst>
              <a:ext uri="{FF2B5EF4-FFF2-40B4-BE49-F238E27FC236}">
                <a16:creationId xmlns:a16="http://schemas.microsoft.com/office/drawing/2014/main" id="{4C1DC4E0-FF08-010F-737F-158A3179045F}"/>
              </a:ext>
            </a:extLst>
          </p:cNvPr>
          <p:cNvPicPr>
            <a:picLocks noChangeAspect="1"/>
          </p:cNvPicPr>
          <p:nvPr/>
        </p:nvPicPr>
        <p:blipFill>
          <a:blip r:embed="rId7"/>
          <a:stretch>
            <a:fillRect/>
          </a:stretch>
        </p:blipFill>
        <p:spPr>
          <a:xfrm>
            <a:off x="2487386" y="4238213"/>
            <a:ext cx="407577" cy="660161"/>
          </a:xfrm>
          <a:prstGeom prst="rect">
            <a:avLst/>
          </a:prstGeom>
        </p:spPr>
      </p:pic>
      <p:sp>
        <p:nvSpPr>
          <p:cNvPr id="15" name="TextBox 14">
            <a:extLst>
              <a:ext uri="{FF2B5EF4-FFF2-40B4-BE49-F238E27FC236}">
                <a16:creationId xmlns:a16="http://schemas.microsoft.com/office/drawing/2014/main" id="{F68E5909-4D17-4398-FBFD-B0B05AEEAC5A}"/>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pic>
        <p:nvPicPr>
          <p:cNvPr id="2" name="Picture 1" descr="A stone wall with hieroglyphics&#10;&#10;Description automatically generated">
            <a:extLst>
              <a:ext uri="{FF2B5EF4-FFF2-40B4-BE49-F238E27FC236}">
                <a16:creationId xmlns:a16="http://schemas.microsoft.com/office/drawing/2014/main" id="{CC4CCB9D-1187-E07A-F004-71920D6041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34563" y="1678507"/>
            <a:ext cx="7267956" cy="3926048"/>
          </a:xfrm>
          <a:prstGeom prst="rect">
            <a:avLst/>
          </a:prstGeom>
        </p:spPr>
      </p:pic>
      <p:sp>
        <p:nvSpPr>
          <p:cNvPr id="13" name="TextBox 12">
            <a:extLst>
              <a:ext uri="{FF2B5EF4-FFF2-40B4-BE49-F238E27FC236}">
                <a16:creationId xmlns:a16="http://schemas.microsoft.com/office/drawing/2014/main" id="{F9BADB3C-47F2-4C80-8B27-0BE0E8A001F1}"/>
              </a:ext>
            </a:extLst>
          </p:cNvPr>
          <p:cNvSpPr txBox="1"/>
          <p:nvPr/>
        </p:nvSpPr>
        <p:spPr>
          <a:xfrm>
            <a:off x="4512643" y="5700899"/>
            <a:ext cx="375589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Abydos, temple of R. II, S outer wall</a:t>
            </a:r>
          </a:p>
        </p:txBody>
      </p:sp>
      <p:sp>
        <p:nvSpPr>
          <p:cNvPr id="18" name="Rectangle 17">
            <a:extLst>
              <a:ext uri="{FF2B5EF4-FFF2-40B4-BE49-F238E27FC236}">
                <a16:creationId xmlns:a16="http://schemas.microsoft.com/office/drawing/2014/main" id="{B8302600-D280-8326-017B-F4CC7384A9E9}"/>
              </a:ext>
            </a:extLst>
          </p:cNvPr>
          <p:cNvSpPr/>
          <p:nvPr/>
        </p:nvSpPr>
        <p:spPr>
          <a:xfrm>
            <a:off x="9747500" y="4307464"/>
            <a:ext cx="699091" cy="39257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9" name="Rectangle 18">
            <a:extLst>
              <a:ext uri="{FF2B5EF4-FFF2-40B4-BE49-F238E27FC236}">
                <a16:creationId xmlns:a16="http://schemas.microsoft.com/office/drawing/2014/main" id="{742845CB-2E60-91CC-72CE-2B1EA27159AA}"/>
              </a:ext>
            </a:extLst>
          </p:cNvPr>
          <p:cNvSpPr/>
          <p:nvPr/>
        </p:nvSpPr>
        <p:spPr>
          <a:xfrm>
            <a:off x="9690350" y="3043814"/>
            <a:ext cx="273641" cy="65292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0" name="Rectangle 19">
            <a:extLst>
              <a:ext uri="{FF2B5EF4-FFF2-40B4-BE49-F238E27FC236}">
                <a16:creationId xmlns:a16="http://schemas.microsoft.com/office/drawing/2014/main" id="{B72F64DA-43FC-8534-4BDD-91820C8A7A6D}"/>
              </a:ext>
            </a:extLst>
          </p:cNvPr>
          <p:cNvSpPr/>
          <p:nvPr/>
        </p:nvSpPr>
        <p:spPr>
          <a:xfrm>
            <a:off x="6489950" y="2312444"/>
            <a:ext cx="343491" cy="311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1" name="Rectangle 20">
            <a:extLst>
              <a:ext uri="{FF2B5EF4-FFF2-40B4-BE49-F238E27FC236}">
                <a16:creationId xmlns:a16="http://schemas.microsoft.com/office/drawing/2014/main" id="{85B219FE-ACC0-D9E1-8005-1B2565B3F757}"/>
              </a:ext>
            </a:extLst>
          </p:cNvPr>
          <p:cNvSpPr/>
          <p:nvPr/>
        </p:nvSpPr>
        <p:spPr>
          <a:xfrm>
            <a:off x="7728791" y="2623593"/>
            <a:ext cx="539749" cy="57149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2" name="Rectangle 21">
            <a:extLst>
              <a:ext uri="{FF2B5EF4-FFF2-40B4-BE49-F238E27FC236}">
                <a16:creationId xmlns:a16="http://schemas.microsoft.com/office/drawing/2014/main" id="{AD3729D3-9AC8-D1CD-A404-E3EC72A1088E}"/>
              </a:ext>
            </a:extLst>
          </p:cNvPr>
          <p:cNvSpPr/>
          <p:nvPr/>
        </p:nvSpPr>
        <p:spPr>
          <a:xfrm>
            <a:off x="8291572" y="4294764"/>
            <a:ext cx="631019" cy="25923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4" name="Rectangle 23">
            <a:extLst>
              <a:ext uri="{FF2B5EF4-FFF2-40B4-BE49-F238E27FC236}">
                <a16:creationId xmlns:a16="http://schemas.microsoft.com/office/drawing/2014/main" id="{5544490F-B3CC-500C-E821-5AE33E18AD19}"/>
              </a:ext>
            </a:extLst>
          </p:cNvPr>
          <p:cNvSpPr/>
          <p:nvPr/>
        </p:nvSpPr>
        <p:spPr>
          <a:xfrm>
            <a:off x="10040192" y="3089082"/>
            <a:ext cx="342900" cy="39258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6" name="Rectangle 25">
            <a:extLst>
              <a:ext uri="{FF2B5EF4-FFF2-40B4-BE49-F238E27FC236}">
                <a16:creationId xmlns:a16="http://schemas.microsoft.com/office/drawing/2014/main" id="{8E6C2160-CBFF-15BE-6029-EE1AD5AA698F}"/>
              </a:ext>
            </a:extLst>
          </p:cNvPr>
          <p:cNvSpPr/>
          <p:nvPr/>
        </p:nvSpPr>
        <p:spPr>
          <a:xfrm>
            <a:off x="7559069" y="2205722"/>
            <a:ext cx="709471" cy="1067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8" name="Rectangle 27">
            <a:extLst>
              <a:ext uri="{FF2B5EF4-FFF2-40B4-BE49-F238E27FC236}">
                <a16:creationId xmlns:a16="http://schemas.microsoft.com/office/drawing/2014/main" id="{9CD57E2A-716E-93C5-AFAC-4A63783C4C0F}"/>
              </a:ext>
            </a:extLst>
          </p:cNvPr>
          <p:cNvSpPr/>
          <p:nvPr/>
        </p:nvSpPr>
        <p:spPr>
          <a:xfrm>
            <a:off x="8612670" y="4553994"/>
            <a:ext cx="388373" cy="62951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9" name="Rectangle 28">
            <a:extLst>
              <a:ext uri="{FF2B5EF4-FFF2-40B4-BE49-F238E27FC236}">
                <a16:creationId xmlns:a16="http://schemas.microsoft.com/office/drawing/2014/main" id="{7B33C002-E6F4-0A45-3B30-72557BC02B6E}"/>
              </a:ext>
            </a:extLst>
          </p:cNvPr>
          <p:cNvSpPr/>
          <p:nvPr/>
        </p:nvSpPr>
        <p:spPr>
          <a:xfrm>
            <a:off x="6209731" y="1894572"/>
            <a:ext cx="623710" cy="311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0" name="Rectangle 29">
            <a:extLst>
              <a:ext uri="{FF2B5EF4-FFF2-40B4-BE49-F238E27FC236}">
                <a16:creationId xmlns:a16="http://schemas.microsoft.com/office/drawing/2014/main" id="{81CD73B2-52A9-0636-E311-543287875FAE}"/>
              </a:ext>
            </a:extLst>
          </p:cNvPr>
          <p:cNvSpPr/>
          <p:nvPr/>
        </p:nvSpPr>
        <p:spPr>
          <a:xfrm>
            <a:off x="6837958" y="4346683"/>
            <a:ext cx="699091" cy="25923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1" name="Rectangle 30">
            <a:extLst>
              <a:ext uri="{FF2B5EF4-FFF2-40B4-BE49-F238E27FC236}">
                <a16:creationId xmlns:a16="http://schemas.microsoft.com/office/drawing/2014/main" id="{870A4D15-22CC-679E-CDEB-69477D3EF710}"/>
              </a:ext>
            </a:extLst>
          </p:cNvPr>
          <p:cNvSpPr/>
          <p:nvPr/>
        </p:nvSpPr>
        <p:spPr>
          <a:xfrm>
            <a:off x="11117859" y="3434107"/>
            <a:ext cx="342900" cy="56515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2" name="Rectangle 31">
            <a:extLst>
              <a:ext uri="{FF2B5EF4-FFF2-40B4-BE49-F238E27FC236}">
                <a16:creationId xmlns:a16="http://schemas.microsoft.com/office/drawing/2014/main" id="{6E4FCCB6-42A4-C57E-B396-4F6AC31A8CA3}"/>
              </a:ext>
            </a:extLst>
          </p:cNvPr>
          <p:cNvSpPr/>
          <p:nvPr/>
        </p:nvSpPr>
        <p:spPr>
          <a:xfrm>
            <a:off x="7998666" y="2005562"/>
            <a:ext cx="233032" cy="20015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34" name="Picture 33">
            <a:extLst>
              <a:ext uri="{FF2B5EF4-FFF2-40B4-BE49-F238E27FC236}">
                <a16:creationId xmlns:a16="http://schemas.microsoft.com/office/drawing/2014/main" id="{81705584-BBE0-35B1-C849-8D370E1899FD}"/>
              </a:ext>
            </a:extLst>
          </p:cNvPr>
          <p:cNvPicPr>
            <a:picLocks noChangeAspect="1"/>
          </p:cNvPicPr>
          <p:nvPr/>
        </p:nvPicPr>
        <p:blipFill>
          <a:blip r:embed="rId9"/>
          <a:stretch>
            <a:fillRect/>
          </a:stretch>
        </p:blipFill>
        <p:spPr>
          <a:xfrm>
            <a:off x="3037606" y="3975358"/>
            <a:ext cx="850371" cy="788651"/>
          </a:xfrm>
          <a:prstGeom prst="rect">
            <a:avLst/>
          </a:prstGeom>
        </p:spPr>
      </p:pic>
      <p:pic>
        <p:nvPicPr>
          <p:cNvPr id="36" name="Picture 35">
            <a:extLst>
              <a:ext uri="{FF2B5EF4-FFF2-40B4-BE49-F238E27FC236}">
                <a16:creationId xmlns:a16="http://schemas.microsoft.com/office/drawing/2014/main" id="{039E2940-8415-829E-CE36-EBA2DDB261E6}"/>
              </a:ext>
            </a:extLst>
          </p:cNvPr>
          <p:cNvPicPr>
            <a:picLocks noChangeAspect="1"/>
          </p:cNvPicPr>
          <p:nvPr/>
        </p:nvPicPr>
        <p:blipFill>
          <a:blip r:embed="rId10"/>
          <a:stretch>
            <a:fillRect/>
          </a:stretch>
        </p:blipFill>
        <p:spPr>
          <a:xfrm>
            <a:off x="1022644" y="5007704"/>
            <a:ext cx="881154" cy="817200"/>
          </a:xfrm>
          <a:prstGeom prst="rect">
            <a:avLst/>
          </a:prstGeom>
        </p:spPr>
      </p:pic>
      <p:pic>
        <p:nvPicPr>
          <p:cNvPr id="38" name="Picture 37">
            <a:extLst>
              <a:ext uri="{FF2B5EF4-FFF2-40B4-BE49-F238E27FC236}">
                <a16:creationId xmlns:a16="http://schemas.microsoft.com/office/drawing/2014/main" id="{0E0722AA-AFD5-4336-9EA4-EC54BB2E646A}"/>
              </a:ext>
            </a:extLst>
          </p:cNvPr>
          <p:cNvPicPr>
            <a:picLocks noChangeAspect="1"/>
          </p:cNvPicPr>
          <p:nvPr/>
        </p:nvPicPr>
        <p:blipFill>
          <a:blip r:embed="rId11"/>
          <a:stretch>
            <a:fillRect/>
          </a:stretch>
        </p:blipFill>
        <p:spPr>
          <a:xfrm>
            <a:off x="2181970" y="5193334"/>
            <a:ext cx="417122" cy="900827"/>
          </a:xfrm>
          <a:prstGeom prst="rect">
            <a:avLst/>
          </a:prstGeom>
        </p:spPr>
      </p:pic>
      <p:pic>
        <p:nvPicPr>
          <p:cNvPr id="40" name="Picture 39">
            <a:extLst>
              <a:ext uri="{FF2B5EF4-FFF2-40B4-BE49-F238E27FC236}">
                <a16:creationId xmlns:a16="http://schemas.microsoft.com/office/drawing/2014/main" id="{00051FD3-E84F-2A78-AE74-840293447994}"/>
              </a:ext>
            </a:extLst>
          </p:cNvPr>
          <p:cNvPicPr>
            <a:picLocks noChangeAspect="1"/>
          </p:cNvPicPr>
          <p:nvPr/>
        </p:nvPicPr>
        <p:blipFill>
          <a:blip r:embed="rId12"/>
          <a:stretch>
            <a:fillRect/>
          </a:stretch>
        </p:blipFill>
        <p:spPr>
          <a:xfrm>
            <a:off x="2725751" y="5283690"/>
            <a:ext cx="623710" cy="810471"/>
          </a:xfrm>
          <a:prstGeom prst="rect">
            <a:avLst/>
          </a:prstGeom>
        </p:spPr>
      </p:pic>
      <p:pic>
        <p:nvPicPr>
          <p:cNvPr id="41" name="Picture 40">
            <a:extLst>
              <a:ext uri="{FF2B5EF4-FFF2-40B4-BE49-F238E27FC236}">
                <a16:creationId xmlns:a16="http://schemas.microsoft.com/office/drawing/2014/main" id="{56E00A85-B495-E80C-2173-852437FAE439}"/>
              </a:ext>
            </a:extLst>
          </p:cNvPr>
          <p:cNvPicPr>
            <a:picLocks noChangeAspect="1"/>
          </p:cNvPicPr>
          <p:nvPr/>
        </p:nvPicPr>
        <p:blipFill rotWithShape="1">
          <a:blip r:embed="rId13"/>
          <a:srcRect t="64056"/>
          <a:stretch/>
        </p:blipFill>
        <p:spPr>
          <a:xfrm>
            <a:off x="1363934" y="6194015"/>
            <a:ext cx="738013" cy="265271"/>
          </a:xfrm>
          <a:prstGeom prst="rect">
            <a:avLst/>
          </a:prstGeom>
        </p:spPr>
      </p:pic>
      <p:sp>
        <p:nvSpPr>
          <p:cNvPr id="42" name="TextBox 41">
            <a:extLst>
              <a:ext uri="{FF2B5EF4-FFF2-40B4-BE49-F238E27FC236}">
                <a16:creationId xmlns:a16="http://schemas.microsoft.com/office/drawing/2014/main" id="{CC27B3E6-6AAC-4F1A-6B98-46D6CB13F2A8}"/>
              </a:ext>
            </a:extLst>
          </p:cNvPr>
          <p:cNvSpPr txBox="1"/>
          <p:nvPr/>
        </p:nvSpPr>
        <p:spPr>
          <a:xfrm>
            <a:off x="2117947" y="6218078"/>
            <a:ext cx="134071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(as class. of </a:t>
            </a:r>
            <a:r>
              <a:rPr lang="en-GB" sz="1400" i="1" dirty="0" err="1">
                <a:effectLst/>
                <a:latin typeface="Palatino Linotype" panose="02040502050505030304" pitchFamily="18" charset="0"/>
                <a:ea typeface="Calibri" panose="020F0502020204030204" pitchFamily="34" charset="0"/>
              </a:rPr>
              <a:t>bj</a:t>
            </a:r>
            <a:r>
              <a:rPr lang="en-GB" sz="1400" i="1" dirty="0">
                <a:effectLst/>
                <a:latin typeface="Palatino Linotype" panose="02040502050505030304" pitchFamily="18" charset="0"/>
                <a:ea typeface="Calibri" panose="020F0502020204030204" pitchFamily="34" charset="0"/>
              </a:rPr>
              <a:t>ꜣ</a:t>
            </a:r>
            <a:r>
              <a:rPr lang="en-GB" sz="1400" dirty="0">
                <a:effectLst/>
                <a:latin typeface="Palatino Linotype" panose="02040502050505030304" pitchFamily="18" charset="0"/>
                <a:ea typeface="Calibri" panose="020F0502020204030204" pitchFamily="34" charset="0"/>
              </a:rPr>
              <a:t>)</a:t>
            </a:r>
            <a:r>
              <a:rPr lang="en-GB" sz="1400" i="1" dirty="0">
                <a:effectLst/>
                <a:latin typeface="Palatino Linotype" panose="02040502050505030304" pitchFamily="18" charset="0"/>
                <a:ea typeface="Calibri" panose="020F0502020204030204" pitchFamily="34" charset="0"/>
              </a:rPr>
              <a:t> </a:t>
            </a:r>
            <a:endParaRPr lang="de-DE" sz="1200" i="1"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0AB3C16B-7985-D77F-CABE-1717AB760CA9}"/>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19</a:t>
            </a:fld>
            <a:endParaRPr lang="de-DE" dirty="0">
              <a:latin typeface="Palatino Linotype" panose="02040502050505030304" pitchFamily="18" charset="0"/>
            </a:endParaRPr>
          </a:p>
        </p:txBody>
      </p:sp>
    </p:spTree>
    <p:extLst>
      <p:ext uri="{BB962C8B-B14F-4D97-AF65-F5344CB8AC3E}">
        <p14:creationId xmlns:p14="http://schemas.microsoft.com/office/powerpoint/2010/main" val="2262260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797E5-515D-A04B-6661-B19FAF9EB36D}"/>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215EEC2-B173-B8F6-2F53-A077D42AEE2D}"/>
              </a:ext>
            </a:extLst>
          </p:cNvPr>
          <p:cNvSpPr txBox="1"/>
          <p:nvPr/>
        </p:nvSpPr>
        <p:spPr>
          <a:xfrm>
            <a:off x="1512094" y="869169"/>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incidental </a:t>
            </a:r>
            <a:r>
              <a:rPr lang="en-GB" sz="2400" b="1">
                <a:effectLst/>
                <a:latin typeface="Palatino Linotype" panose="02040502050505030304" pitchFamily="18" charset="0"/>
                <a:ea typeface="Calibri" panose="020F0502020204030204" pitchFamily="34" charset="0"/>
              </a:rPr>
              <a:t>cursive intrusions </a:t>
            </a:r>
            <a:r>
              <a:rPr lang="en-GB" sz="2400" b="1" i="1" dirty="0">
                <a:effectLst/>
                <a:latin typeface="Palatino Linotype" panose="02040502050505030304" pitchFamily="18" charset="0"/>
                <a:ea typeface="Calibri" panose="020F0502020204030204" pitchFamily="34" charset="0"/>
              </a:rPr>
              <a:t>versus</a:t>
            </a:r>
            <a:r>
              <a:rPr lang="en-GB" sz="2400" b="1" dirty="0">
                <a:effectLst/>
                <a:latin typeface="Palatino Linotype" panose="02040502050505030304" pitchFamily="18" charset="0"/>
                <a:ea typeface="Calibri" panose="020F0502020204030204" pitchFamily="34" charset="0"/>
              </a:rPr>
              <a:t> </a:t>
            </a:r>
            <a:r>
              <a:rPr lang="en-GB" sz="2400" b="1" dirty="0">
                <a:solidFill>
                  <a:srgbClr val="FF0000"/>
                </a:solidFill>
                <a:latin typeface="Palatino Linotype" panose="02040502050505030304" pitchFamily="18" charset="0"/>
                <a:ea typeface="Calibri" panose="020F0502020204030204" pitchFamily="34" charset="0"/>
              </a:rPr>
              <a:t>systematic cursive influence</a:t>
            </a:r>
          </a:p>
        </p:txBody>
      </p:sp>
      <p:sp>
        <p:nvSpPr>
          <p:cNvPr id="7" name="TextBox 6">
            <a:extLst>
              <a:ext uri="{FF2B5EF4-FFF2-40B4-BE49-F238E27FC236}">
                <a16:creationId xmlns:a16="http://schemas.microsoft.com/office/drawing/2014/main" id="{89690EB6-3EAB-7E31-E357-BC03C97656CD}"/>
              </a:ext>
            </a:extLst>
          </p:cNvPr>
          <p:cNvSpPr txBox="1"/>
          <p:nvPr/>
        </p:nvSpPr>
        <p:spPr>
          <a:xfrm>
            <a:off x="4436343" y="2187797"/>
            <a:ext cx="7061647" cy="1815882"/>
          </a:xfrm>
          <a:prstGeom prst="rect">
            <a:avLst/>
          </a:prstGeom>
          <a:noFill/>
        </p:spPr>
        <p:txBody>
          <a:bodyPr wrap="square">
            <a:spAutoFit/>
          </a:bodyPr>
          <a:lstStyle/>
          <a:p>
            <a:pPr algn="just"/>
            <a:r>
              <a:rPr lang="en-GB" sz="1600" dirty="0">
                <a:latin typeface="Palatino Linotype" panose="02040502050505030304" pitchFamily="18" charset="0"/>
                <a:ea typeface="Calibri" panose="020F0502020204030204" pitchFamily="34" charset="0"/>
              </a:rPr>
              <a:t>“Da die </a:t>
            </a:r>
            <a:r>
              <a:rPr lang="en-GB" sz="1600" dirty="0" err="1">
                <a:latin typeface="Palatino Linotype" panose="02040502050505030304" pitchFamily="18" charset="0"/>
                <a:ea typeface="Calibri" panose="020F0502020204030204" pitchFamily="34" charset="0"/>
              </a:rPr>
              <a:t>hieratische</a:t>
            </a:r>
            <a:r>
              <a:rPr lang="en-GB" sz="1600" dirty="0">
                <a:latin typeface="Palatino Linotype" panose="02040502050505030304" pitchFamily="18" charset="0"/>
                <a:ea typeface="Calibri" panose="020F0502020204030204" pitchFamily="34" charset="0"/>
              </a:rPr>
              <a:t> Schrift </a:t>
            </a:r>
            <a:r>
              <a:rPr lang="en-GB" sz="1600" dirty="0" err="1">
                <a:latin typeface="Palatino Linotype" panose="02040502050505030304" pitchFamily="18" charset="0"/>
                <a:ea typeface="Calibri" panose="020F0502020204030204" pitchFamily="34" charset="0"/>
              </a:rPr>
              <a:t>im</a:t>
            </a:r>
            <a:r>
              <a:rPr lang="en-GB" sz="1600" dirty="0">
                <a:latin typeface="Palatino Linotype" panose="02040502050505030304" pitchFamily="18" charset="0"/>
                <a:ea typeface="Calibri" panose="020F0502020204030204" pitchFamily="34" charset="0"/>
              </a:rPr>
              <a:t> Leben des Volkes </a:t>
            </a:r>
            <a:r>
              <a:rPr lang="en-GB" sz="1600" dirty="0" err="1">
                <a:latin typeface="Palatino Linotype" panose="02040502050505030304" pitchFamily="18" charset="0"/>
                <a:ea typeface="Calibri" panose="020F0502020204030204" pitchFamily="34" charset="0"/>
              </a:rPr>
              <a:t>eine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sehr</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viel</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grössere</a:t>
            </a:r>
            <a:r>
              <a:rPr lang="en-GB" sz="1600" dirty="0">
                <a:latin typeface="Palatino Linotype" panose="02040502050505030304" pitchFamily="18" charset="0"/>
                <a:ea typeface="Calibri" panose="020F0502020204030204" pitchFamily="34" charset="0"/>
              </a:rPr>
              <a:t> Rolle </a:t>
            </a:r>
            <a:r>
              <a:rPr lang="en-GB" sz="1600" dirty="0" err="1">
                <a:latin typeface="Palatino Linotype" panose="02040502050505030304" pitchFamily="18" charset="0"/>
                <a:ea typeface="Calibri" panose="020F0502020204030204" pitchFamily="34" charset="0"/>
              </a:rPr>
              <a:t>spielte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als</a:t>
            </a:r>
            <a:r>
              <a:rPr lang="en-GB" sz="1600" dirty="0">
                <a:latin typeface="Palatino Linotype" panose="02040502050505030304" pitchFamily="18" charset="0"/>
                <a:ea typeface="Calibri" panose="020F0502020204030204" pitchFamily="34" charset="0"/>
              </a:rPr>
              <a:t> die </a:t>
            </a:r>
            <a:r>
              <a:rPr lang="en-GB" sz="1600" dirty="0" err="1">
                <a:latin typeface="Palatino Linotype" panose="02040502050505030304" pitchFamily="18" charset="0"/>
                <a:ea typeface="Calibri" panose="020F0502020204030204" pitchFamily="34" charset="0"/>
              </a:rPr>
              <a:t>Hieroglyphen</a:t>
            </a:r>
            <a:r>
              <a:rPr lang="en-GB" sz="1600" dirty="0">
                <a:latin typeface="Palatino Linotype" panose="02040502050505030304" pitchFamily="18" charset="0"/>
                <a:ea typeface="Calibri" panose="020F0502020204030204" pitchFamily="34" charset="0"/>
              </a:rPr>
              <a:t>, so hat </a:t>
            </a:r>
            <a:r>
              <a:rPr lang="en-GB" sz="1600" dirty="0" err="1">
                <a:latin typeface="Palatino Linotype" panose="02040502050505030304" pitchFamily="18" charset="0"/>
                <a:ea typeface="Calibri" panose="020F0502020204030204" pitchFamily="34" charset="0"/>
              </a:rPr>
              <a:t>sie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auch</a:t>
            </a:r>
            <a:r>
              <a:rPr lang="en-GB" sz="1600" dirty="0">
                <a:latin typeface="Palatino Linotype" panose="02040502050505030304" pitchFamily="18" charset="0"/>
                <a:ea typeface="Calibri" panose="020F0502020204030204" pitchFamily="34" charset="0"/>
              </a:rPr>
              <a:t> die </a:t>
            </a:r>
            <a:r>
              <a:rPr lang="en-GB" sz="1600" dirty="0" err="1">
                <a:latin typeface="Palatino Linotype" panose="02040502050505030304" pitchFamily="18" charset="0"/>
                <a:ea typeface="Calibri" panose="020F0502020204030204" pitchFamily="34" charset="0"/>
              </a:rPr>
              <a:t>Formen</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dieser</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vielfach</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beeinflusst</a:t>
            </a:r>
            <a:r>
              <a:rPr lang="en-GB" sz="1600" dirty="0">
                <a:latin typeface="Palatino Linotype" panose="02040502050505030304" pitchFamily="18" charset="0"/>
                <a:ea typeface="Calibri" panose="020F0502020204030204" pitchFamily="34" charset="0"/>
              </a:rPr>
              <a:t>. So </a:t>
            </a:r>
            <a:r>
              <a:rPr lang="en-GB" sz="1600" dirty="0" err="1">
                <a:latin typeface="Palatino Linotype" panose="02040502050505030304" pitchFamily="18" charset="0"/>
                <a:ea typeface="Calibri" panose="020F0502020204030204" pitchFamily="34" charset="0"/>
              </a:rPr>
              <a:t>sind</a:t>
            </a:r>
            <a:r>
              <a:rPr lang="en-GB" sz="1600" dirty="0">
                <a:latin typeface="Palatino Linotype" panose="02040502050505030304" pitchFamily="18" charset="0"/>
                <a:ea typeface="Calibri" panose="020F0502020204030204" pitchFamily="34" charset="0"/>
              </a:rPr>
              <a:t> die </a:t>
            </a:r>
            <a:r>
              <a:rPr lang="en-GB" sz="1600" dirty="0" err="1">
                <a:latin typeface="Palatino Linotype" panose="02040502050505030304" pitchFamily="18" charset="0"/>
                <a:ea typeface="Calibri" panose="020F0502020204030204" pitchFamily="34" charset="0"/>
              </a:rPr>
              <a:t>kleinen</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Striche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mit</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denen</a:t>
            </a:r>
            <a:r>
              <a:rPr lang="en-GB" sz="1600" dirty="0">
                <a:latin typeface="Palatino Linotype" panose="02040502050505030304" pitchFamily="18" charset="0"/>
                <a:ea typeface="Calibri" panose="020F0502020204030204" pitchFamily="34" charset="0"/>
              </a:rPr>
              <a:t> man </a:t>
            </a:r>
            <a:r>
              <a:rPr lang="en-GB" sz="1600" dirty="0" err="1">
                <a:latin typeface="Palatino Linotype" panose="02040502050505030304" pitchFamily="18" charset="0"/>
                <a:ea typeface="Calibri" panose="020F0502020204030204" pitchFamily="34" charset="0"/>
              </a:rPr>
              <a:t>im</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Hieratischen</a:t>
            </a:r>
            <a:r>
              <a:rPr lang="en-GB" sz="1600" dirty="0">
                <a:latin typeface="Palatino Linotype" panose="02040502050505030304" pitchFamily="18" charset="0"/>
                <a:ea typeface="Calibri" panose="020F0502020204030204" pitchFamily="34" charset="0"/>
              </a:rPr>
              <a:t> die </a:t>
            </a:r>
            <a:r>
              <a:rPr lang="en-GB" sz="1600" dirty="0" err="1">
                <a:latin typeface="Palatino Linotype" panose="02040502050505030304" pitchFamily="18" charset="0"/>
                <a:ea typeface="Calibri" panose="020F0502020204030204" pitchFamily="34" charset="0"/>
              </a:rPr>
              <a:t>innere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Zeichnung</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einer</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Hieroglyphe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andeutete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öfters</a:t>
            </a:r>
            <a:r>
              <a:rPr lang="en-GB" sz="1600" dirty="0">
                <a:latin typeface="Palatino Linotype" panose="02040502050505030304" pitchFamily="18" charset="0"/>
                <a:ea typeface="Calibri" panose="020F0502020204030204" pitchFamily="34" charset="0"/>
              </a:rPr>
              <a:t> auf </a:t>
            </a:r>
            <a:r>
              <a:rPr lang="en-GB" sz="1600" dirty="0" err="1">
                <a:latin typeface="Palatino Linotype" panose="02040502050505030304" pitchFamily="18" charset="0"/>
                <a:ea typeface="Calibri" panose="020F0502020204030204" pitchFamily="34" charset="0"/>
              </a:rPr>
              <a:t>diese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übergegangen</a:t>
            </a:r>
            <a:r>
              <a:rPr lang="en-GB" sz="1600" dirty="0">
                <a:latin typeface="Palatino Linotype" panose="02040502050505030304" pitchFamily="18" charset="0"/>
                <a:ea typeface="Calibri" panose="020F0502020204030204" pitchFamily="34" charset="0"/>
              </a:rPr>
              <a:t> [...].</a:t>
            </a:r>
          </a:p>
          <a:p>
            <a:pPr algn="just"/>
            <a:r>
              <a:rPr lang="en-GB" sz="1600" dirty="0">
                <a:latin typeface="Palatino Linotype" panose="02040502050505030304" pitchFamily="18" charset="0"/>
                <a:ea typeface="Calibri" panose="020F0502020204030204" pitchFamily="34" charset="0"/>
              </a:rPr>
              <a:t>Auch </a:t>
            </a:r>
            <a:r>
              <a:rPr lang="en-GB" sz="1600" dirty="0" err="1">
                <a:latin typeface="Palatino Linotype" panose="02040502050505030304" pitchFamily="18" charset="0"/>
                <a:ea typeface="Calibri" panose="020F0502020204030204" pitchFamily="34" charset="0"/>
              </a:rPr>
              <a:t>ganz</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neue</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Zeichen</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sind</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aus</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dem</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Hieratischen</a:t>
            </a:r>
            <a:r>
              <a:rPr lang="en-GB" sz="1600" dirty="0">
                <a:latin typeface="Palatino Linotype" panose="02040502050505030304" pitchFamily="18" charset="0"/>
                <a:ea typeface="Calibri" panose="020F0502020204030204" pitchFamily="34" charset="0"/>
              </a:rPr>
              <a:t> </a:t>
            </a:r>
            <a:r>
              <a:rPr lang="en-GB" sz="1600" dirty="0" err="1">
                <a:latin typeface="Palatino Linotype" panose="02040502050505030304" pitchFamily="18" charset="0"/>
                <a:ea typeface="Calibri" panose="020F0502020204030204" pitchFamily="34" charset="0"/>
              </a:rPr>
              <a:t>entstanden</a:t>
            </a:r>
            <a:r>
              <a:rPr lang="en-GB" sz="1600" dirty="0">
                <a:latin typeface="Palatino Linotype" panose="02040502050505030304" pitchFamily="18" charset="0"/>
                <a:ea typeface="Calibri" panose="020F0502020204030204" pitchFamily="34" charset="0"/>
              </a:rPr>
              <a:t> [...].”</a:t>
            </a:r>
          </a:p>
          <a:p>
            <a:r>
              <a:rPr lang="en-GB" sz="1200" dirty="0">
                <a:latin typeface="Palatino Linotype" panose="02040502050505030304" pitchFamily="18" charset="0"/>
                <a:ea typeface="Calibri" panose="020F0502020204030204" pitchFamily="34" charset="0"/>
              </a:rPr>
              <a:t>(A. Erman, </a:t>
            </a:r>
            <a:r>
              <a:rPr lang="en-GB" sz="1200" dirty="0" err="1">
                <a:latin typeface="Palatino Linotype" panose="02040502050505030304" pitchFamily="18" charset="0"/>
                <a:ea typeface="Calibri" panose="020F0502020204030204" pitchFamily="34" charset="0"/>
              </a:rPr>
              <a:t>Ägyptische</a:t>
            </a:r>
            <a:r>
              <a:rPr lang="en-GB" sz="1200" dirty="0">
                <a:latin typeface="Palatino Linotype" panose="02040502050505030304" pitchFamily="18" charset="0"/>
                <a:ea typeface="Calibri" panose="020F0502020204030204" pitchFamily="34" charset="0"/>
              </a:rPr>
              <a:t> Grammatik, 4</a:t>
            </a:r>
            <a:r>
              <a:rPr lang="en-GB" sz="1200" baseline="30000" dirty="0">
                <a:latin typeface="Palatino Linotype" panose="02040502050505030304" pitchFamily="18" charset="0"/>
                <a:ea typeface="Calibri" panose="020F0502020204030204" pitchFamily="34" charset="0"/>
              </a:rPr>
              <a:t>th</a:t>
            </a:r>
            <a:r>
              <a:rPr lang="en-GB" sz="1200" dirty="0">
                <a:latin typeface="Palatino Linotype" panose="02040502050505030304" pitchFamily="18" charset="0"/>
                <a:ea typeface="Calibri" panose="020F0502020204030204" pitchFamily="34" charset="0"/>
              </a:rPr>
              <a:t> ed., 1928, §33)</a:t>
            </a:r>
          </a:p>
        </p:txBody>
      </p:sp>
      <p:sp>
        <p:nvSpPr>
          <p:cNvPr id="12" name="TextBox 11">
            <a:extLst>
              <a:ext uri="{FF2B5EF4-FFF2-40B4-BE49-F238E27FC236}">
                <a16:creationId xmlns:a16="http://schemas.microsoft.com/office/drawing/2014/main" id="{37AF2F9A-FFF3-2693-D384-6ADCF01CB00E}"/>
              </a:ext>
            </a:extLst>
          </p:cNvPr>
          <p:cNvSpPr txBox="1"/>
          <p:nvPr/>
        </p:nvSpPr>
        <p:spPr>
          <a:xfrm>
            <a:off x="4436342" y="4245085"/>
            <a:ext cx="7061648" cy="1261884"/>
          </a:xfrm>
          <a:prstGeom prst="rect">
            <a:avLst/>
          </a:prstGeom>
          <a:noFill/>
        </p:spPr>
        <p:txBody>
          <a:bodyPr wrap="square">
            <a:spAutoFit/>
          </a:bodyPr>
          <a:lstStyle/>
          <a:p>
            <a:pPr lvl="0" algn="just" eaLnBrk="0" fontAlgn="base" hangingPunct="0">
              <a:spcBef>
                <a:spcPct val="0"/>
              </a:spcBef>
              <a:spcAft>
                <a:spcPct val="0"/>
              </a:spcAft>
            </a:pPr>
            <a:r>
              <a:rPr lang="de-DE" altLang="en-US" sz="1600" dirty="0">
                <a:latin typeface="Palatino Linotype" panose="02040502050505030304" pitchFamily="18" charset="0"/>
                <a:ea typeface="Calibri" panose="020F0502020204030204" pitchFamily="34" charset="0"/>
                <a:cs typeface="Calibri" panose="020F0502020204030204" pitchFamily="34" charset="0"/>
              </a:rPr>
              <a:t>“Es würde sich bei einer solchen Darstellung der geschichtlichen Entwicklung auch der immer erneut ausgeübte Einfluss des Hieratischen auf die Hieroglyphen genauer fassen lassen, nimmt doch die Hieroglyphenschrift mehrere hieratische Zeichen in ihren Bestand auf.“</a:t>
            </a:r>
          </a:p>
          <a:p>
            <a:pPr lvl="0" eaLnBrk="0" fontAlgn="base" hangingPunct="0">
              <a:spcBef>
                <a:spcPct val="0"/>
              </a:spcBef>
              <a:spcAft>
                <a:spcPct val="0"/>
              </a:spcAft>
            </a:pPr>
            <a:r>
              <a:rPr lang="de-DE" altLang="en-US" sz="1200" dirty="0">
                <a:latin typeface="Palatino Linotype" panose="02040502050505030304" pitchFamily="18" charset="0"/>
                <a:ea typeface="Calibri" panose="020F0502020204030204" pitchFamily="34" charset="0"/>
                <a:cs typeface="Calibri" panose="020F0502020204030204" pitchFamily="34" charset="0"/>
              </a:rPr>
              <a:t>(H. Brunner, in: Textes et </a:t>
            </a:r>
            <a:r>
              <a:rPr lang="de-DE" altLang="en-US" sz="1200" dirty="0" err="1">
                <a:latin typeface="Palatino Linotype" panose="02040502050505030304" pitchFamily="18" charset="0"/>
                <a:ea typeface="Calibri" panose="020F0502020204030204" pitchFamily="34" charset="0"/>
                <a:cs typeface="Calibri" panose="020F0502020204030204" pitchFamily="34" charset="0"/>
              </a:rPr>
              <a:t>languages</a:t>
            </a:r>
            <a:r>
              <a:rPr lang="de-DE" altLang="en-US" sz="1200" dirty="0">
                <a:latin typeface="Palatino Linotype" panose="02040502050505030304" pitchFamily="18" charset="0"/>
                <a:ea typeface="Calibri" panose="020F0502020204030204" pitchFamily="34" charset="0"/>
                <a:cs typeface="Calibri" panose="020F0502020204030204" pitchFamily="34" charset="0"/>
              </a:rPr>
              <a:t> de </a:t>
            </a:r>
            <a:r>
              <a:rPr lang="de-DE" altLang="en-US" sz="1200" dirty="0" err="1">
                <a:latin typeface="Palatino Linotype" panose="02040502050505030304" pitchFamily="18" charset="0"/>
                <a:ea typeface="Calibri" panose="020F0502020204030204" pitchFamily="34" charset="0"/>
                <a:cs typeface="Calibri" panose="020F0502020204030204" pitchFamily="34" charset="0"/>
              </a:rPr>
              <a:t>l‘Égypte</a:t>
            </a:r>
            <a:r>
              <a:rPr lang="de-DE" altLang="en-US" sz="1200" dirty="0">
                <a:latin typeface="Palatino Linotype" panose="02040502050505030304" pitchFamily="18" charset="0"/>
                <a:ea typeface="Calibri" panose="020F0502020204030204" pitchFamily="34" charset="0"/>
                <a:cs typeface="Calibri" panose="020F0502020204030204" pitchFamily="34" charset="0"/>
              </a:rPr>
              <a:t> </a:t>
            </a:r>
            <a:r>
              <a:rPr lang="de-DE" altLang="en-US" sz="1200" dirty="0" err="1">
                <a:latin typeface="Palatino Linotype" panose="02040502050505030304" pitchFamily="18" charset="0"/>
                <a:ea typeface="Calibri" panose="020F0502020204030204" pitchFamily="34" charset="0"/>
                <a:cs typeface="Calibri" panose="020F0502020204030204" pitchFamily="34" charset="0"/>
              </a:rPr>
              <a:t>pharaonique</a:t>
            </a:r>
            <a:r>
              <a:rPr lang="de-DE" altLang="en-US" sz="1200" dirty="0">
                <a:latin typeface="Palatino Linotype" panose="02040502050505030304" pitchFamily="18" charset="0"/>
                <a:ea typeface="Calibri" panose="020F0502020204030204" pitchFamily="34" charset="0"/>
                <a:cs typeface="Calibri" panose="020F0502020204030204" pitchFamily="34" charset="0"/>
              </a:rPr>
              <a:t>, 1973, 19)</a:t>
            </a:r>
            <a:endParaRPr lang="de-DE" altLang="en-US" sz="1200" dirty="0">
              <a:latin typeface="Palatino Linotype" panose="02040502050505030304" pitchFamily="18" charset="0"/>
            </a:endParaRPr>
          </a:p>
        </p:txBody>
      </p:sp>
      <p:sp>
        <p:nvSpPr>
          <p:cNvPr id="14" name="TextBox 13">
            <a:extLst>
              <a:ext uri="{FF2B5EF4-FFF2-40B4-BE49-F238E27FC236}">
                <a16:creationId xmlns:a16="http://schemas.microsoft.com/office/drawing/2014/main" id="{F144782C-79A4-3AF3-D344-5CFABF717EF8}"/>
              </a:ext>
            </a:extLst>
          </p:cNvPr>
          <p:cNvSpPr txBox="1"/>
          <p:nvPr/>
        </p:nvSpPr>
        <p:spPr>
          <a:xfrm>
            <a:off x="10910496" y="98817"/>
            <a:ext cx="1175322" cy="276999"/>
          </a:xfrm>
          <a:prstGeom prst="rect">
            <a:avLst/>
          </a:prstGeom>
          <a:noFill/>
        </p:spPr>
        <p:txBody>
          <a:bodyPr wrap="none" rtlCol="0">
            <a:spAutoFit/>
          </a:bodyPr>
          <a:lstStyle/>
          <a:p>
            <a:r>
              <a:rPr lang="de-DE" sz="1200" cap="small" dirty="0" err="1">
                <a:latin typeface="Palatino Linotype" panose="02040502050505030304" pitchFamily="18" charset="0"/>
              </a:rPr>
              <a:t>introduction</a:t>
            </a:r>
            <a:endParaRPr lang="de-DE" sz="1200" cap="small" dirty="0">
              <a:latin typeface="Palatino Linotype" panose="02040502050505030304" pitchFamily="18" charset="0"/>
            </a:endParaRPr>
          </a:p>
        </p:txBody>
      </p:sp>
      <p:sp>
        <p:nvSpPr>
          <p:cNvPr id="4" name="TextBox 3">
            <a:extLst>
              <a:ext uri="{FF2B5EF4-FFF2-40B4-BE49-F238E27FC236}">
                <a16:creationId xmlns:a16="http://schemas.microsoft.com/office/drawing/2014/main" id="{6AFCFE57-5436-A0AA-E2BB-ECEC1C906084}"/>
              </a:ext>
            </a:extLst>
          </p:cNvPr>
          <p:cNvSpPr txBox="1"/>
          <p:nvPr/>
        </p:nvSpPr>
        <p:spPr>
          <a:xfrm>
            <a:off x="604859" y="1590063"/>
            <a:ext cx="3620073" cy="830997"/>
          </a:xfrm>
          <a:prstGeom prst="rect">
            <a:avLst/>
          </a:prstGeom>
          <a:noFill/>
        </p:spPr>
        <p:txBody>
          <a:bodyPr wrap="square">
            <a:spAutoFit/>
          </a:bodyPr>
          <a:lstStyle/>
          <a:p>
            <a:pPr marL="342900" indent="-342900">
              <a:buAutoNum type="arabicParenR"/>
            </a:pPr>
            <a:r>
              <a:rPr lang="en-GB" sz="1600" b="1" dirty="0">
                <a:latin typeface="Palatino Linotype" panose="02040502050505030304" pitchFamily="18" charset="0"/>
                <a:ea typeface="Calibri" panose="020F0502020204030204" pitchFamily="34" charset="0"/>
              </a:rPr>
              <a:t>hieroglyphic shapes created after</a:t>
            </a:r>
          </a:p>
          <a:p>
            <a:r>
              <a:rPr lang="en-GB" sz="1600" b="1" dirty="0">
                <a:latin typeface="Palatino Linotype" panose="02040502050505030304" pitchFamily="18" charset="0"/>
                <a:ea typeface="Calibri" panose="020F0502020204030204" pitchFamily="34" charset="0"/>
              </a:rPr>
              <a:t>the introduction of the graphemes in cursive writing</a:t>
            </a:r>
          </a:p>
        </p:txBody>
      </p:sp>
      <p:pic>
        <p:nvPicPr>
          <p:cNvPr id="16" name="Picture 15">
            <a:extLst>
              <a:ext uri="{FF2B5EF4-FFF2-40B4-BE49-F238E27FC236}">
                <a16:creationId xmlns:a16="http://schemas.microsoft.com/office/drawing/2014/main" id="{5F0C86E7-82A3-E2C0-0FF1-8460D5534088}"/>
              </a:ext>
            </a:extLst>
          </p:cNvPr>
          <p:cNvPicPr>
            <a:picLocks noChangeAspect="1"/>
          </p:cNvPicPr>
          <p:nvPr/>
        </p:nvPicPr>
        <p:blipFill>
          <a:blip r:embed="rId3"/>
          <a:stretch>
            <a:fillRect/>
          </a:stretch>
        </p:blipFill>
        <p:spPr>
          <a:xfrm>
            <a:off x="1301101" y="2271799"/>
            <a:ext cx="405837" cy="876455"/>
          </a:xfrm>
          <a:prstGeom prst="rect">
            <a:avLst/>
          </a:prstGeom>
        </p:spPr>
      </p:pic>
      <p:pic>
        <p:nvPicPr>
          <p:cNvPr id="17" name="Picture 16">
            <a:extLst>
              <a:ext uri="{FF2B5EF4-FFF2-40B4-BE49-F238E27FC236}">
                <a16:creationId xmlns:a16="http://schemas.microsoft.com/office/drawing/2014/main" id="{DAB29855-8A1F-2E0A-417B-5BD0CA831927}"/>
              </a:ext>
            </a:extLst>
          </p:cNvPr>
          <p:cNvPicPr>
            <a:picLocks noChangeAspect="1"/>
          </p:cNvPicPr>
          <p:nvPr/>
        </p:nvPicPr>
        <p:blipFill>
          <a:blip r:embed="rId4"/>
          <a:stretch>
            <a:fillRect/>
          </a:stretch>
        </p:blipFill>
        <p:spPr>
          <a:xfrm>
            <a:off x="2101947" y="2246602"/>
            <a:ext cx="1199173" cy="928178"/>
          </a:xfrm>
          <a:prstGeom prst="rect">
            <a:avLst/>
          </a:prstGeom>
        </p:spPr>
      </p:pic>
      <p:sp>
        <p:nvSpPr>
          <p:cNvPr id="19" name="TextBox 18">
            <a:extLst>
              <a:ext uri="{FF2B5EF4-FFF2-40B4-BE49-F238E27FC236}">
                <a16:creationId xmlns:a16="http://schemas.microsoft.com/office/drawing/2014/main" id="{3FA17F1A-CEE4-9549-D6AD-017182C1CD2B}"/>
              </a:ext>
            </a:extLst>
          </p:cNvPr>
          <p:cNvSpPr txBox="1"/>
          <p:nvPr/>
        </p:nvSpPr>
        <p:spPr>
          <a:xfrm>
            <a:off x="604859" y="3532314"/>
            <a:ext cx="3755898" cy="584775"/>
          </a:xfrm>
          <a:prstGeom prst="rect">
            <a:avLst/>
          </a:prstGeom>
          <a:noFill/>
        </p:spPr>
        <p:txBody>
          <a:bodyPr wrap="square">
            <a:spAutoFit/>
          </a:bodyPr>
          <a:lstStyle/>
          <a:p>
            <a:r>
              <a:rPr lang="en-GB" sz="1600" b="1" dirty="0">
                <a:latin typeface="Palatino Linotype" panose="02040502050505030304" pitchFamily="18" charset="0"/>
                <a:ea typeface="Calibri" panose="020F0502020204030204" pitchFamily="34" charset="0"/>
              </a:rPr>
              <a:t>2) hieroglyphic shapes modified after</a:t>
            </a:r>
          </a:p>
          <a:p>
            <a:r>
              <a:rPr lang="en-GB" sz="1600" b="1" dirty="0">
                <a:latin typeface="Palatino Linotype" panose="02040502050505030304" pitchFamily="18" charset="0"/>
                <a:ea typeface="Calibri" panose="020F0502020204030204" pitchFamily="34" charset="0"/>
              </a:rPr>
              <a:t>cursive sign shapes</a:t>
            </a:r>
          </a:p>
        </p:txBody>
      </p:sp>
      <p:pic>
        <p:nvPicPr>
          <p:cNvPr id="20" name="Picture 19">
            <a:extLst>
              <a:ext uri="{FF2B5EF4-FFF2-40B4-BE49-F238E27FC236}">
                <a16:creationId xmlns:a16="http://schemas.microsoft.com/office/drawing/2014/main" id="{554182AA-814C-7D2F-832D-E4038A65B582}"/>
              </a:ext>
            </a:extLst>
          </p:cNvPr>
          <p:cNvPicPr>
            <a:picLocks noChangeAspect="1"/>
          </p:cNvPicPr>
          <p:nvPr/>
        </p:nvPicPr>
        <p:blipFill>
          <a:blip r:embed="rId5"/>
          <a:stretch>
            <a:fillRect/>
          </a:stretch>
        </p:blipFill>
        <p:spPr>
          <a:xfrm>
            <a:off x="978494" y="4122675"/>
            <a:ext cx="738013" cy="684449"/>
          </a:xfrm>
          <a:prstGeom prst="rect">
            <a:avLst/>
          </a:prstGeom>
        </p:spPr>
      </p:pic>
      <p:pic>
        <p:nvPicPr>
          <p:cNvPr id="21" name="Picture 20">
            <a:extLst>
              <a:ext uri="{FF2B5EF4-FFF2-40B4-BE49-F238E27FC236}">
                <a16:creationId xmlns:a16="http://schemas.microsoft.com/office/drawing/2014/main" id="{9EE6269D-6ADF-D08C-1591-FD050C0A01B9}"/>
              </a:ext>
            </a:extLst>
          </p:cNvPr>
          <p:cNvPicPr>
            <a:picLocks noChangeAspect="1"/>
          </p:cNvPicPr>
          <p:nvPr/>
        </p:nvPicPr>
        <p:blipFill>
          <a:blip r:embed="rId6"/>
          <a:stretch>
            <a:fillRect/>
          </a:stretch>
        </p:blipFill>
        <p:spPr>
          <a:xfrm>
            <a:off x="1927656" y="4201646"/>
            <a:ext cx="348581" cy="900827"/>
          </a:xfrm>
          <a:prstGeom prst="rect">
            <a:avLst/>
          </a:prstGeom>
        </p:spPr>
      </p:pic>
      <p:pic>
        <p:nvPicPr>
          <p:cNvPr id="22" name="Picture 21">
            <a:extLst>
              <a:ext uri="{FF2B5EF4-FFF2-40B4-BE49-F238E27FC236}">
                <a16:creationId xmlns:a16="http://schemas.microsoft.com/office/drawing/2014/main" id="{0A293326-3D6E-289D-E60B-7A5DFDE06E97}"/>
              </a:ext>
            </a:extLst>
          </p:cNvPr>
          <p:cNvPicPr>
            <a:picLocks noChangeAspect="1"/>
          </p:cNvPicPr>
          <p:nvPr/>
        </p:nvPicPr>
        <p:blipFill>
          <a:blip r:embed="rId7"/>
          <a:stretch>
            <a:fillRect/>
          </a:stretch>
        </p:blipFill>
        <p:spPr>
          <a:xfrm>
            <a:off x="2487386" y="4238213"/>
            <a:ext cx="407577" cy="660161"/>
          </a:xfrm>
          <a:prstGeom prst="rect">
            <a:avLst/>
          </a:prstGeom>
        </p:spPr>
      </p:pic>
      <p:pic>
        <p:nvPicPr>
          <p:cNvPr id="23" name="Picture 22">
            <a:extLst>
              <a:ext uri="{FF2B5EF4-FFF2-40B4-BE49-F238E27FC236}">
                <a16:creationId xmlns:a16="http://schemas.microsoft.com/office/drawing/2014/main" id="{24327E18-DC38-C45E-3D4F-6E71802BEFC2}"/>
              </a:ext>
            </a:extLst>
          </p:cNvPr>
          <p:cNvPicPr>
            <a:picLocks noChangeAspect="1"/>
          </p:cNvPicPr>
          <p:nvPr/>
        </p:nvPicPr>
        <p:blipFill>
          <a:blip r:embed="rId8"/>
          <a:stretch>
            <a:fillRect/>
          </a:stretch>
        </p:blipFill>
        <p:spPr>
          <a:xfrm>
            <a:off x="3037606" y="3975358"/>
            <a:ext cx="850371" cy="788651"/>
          </a:xfrm>
          <a:prstGeom prst="rect">
            <a:avLst/>
          </a:prstGeom>
        </p:spPr>
      </p:pic>
      <p:pic>
        <p:nvPicPr>
          <p:cNvPr id="24" name="Picture 23">
            <a:extLst>
              <a:ext uri="{FF2B5EF4-FFF2-40B4-BE49-F238E27FC236}">
                <a16:creationId xmlns:a16="http://schemas.microsoft.com/office/drawing/2014/main" id="{C4C8B3F6-2B83-FA74-BED2-3B81C3BF72F3}"/>
              </a:ext>
            </a:extLst>
          </p:cNvPr>
          <p:cNvPicPr>
            <a:picLocks noChangeAspect="1"/>
          </p:cNvPicPr>
          <p:nvPr/>
        </p:nvPicPr>
        <p:blipFill>
          <a:blip r:embed="rId9"/>
          <a:stretch>
            <a:fillRect/>
          </a:stretch>
        </p:blipFill>
        <p:spPr>
          <a:xfrm>
            <a:off x="1022644" y="5007704"/>
            <a:ext cx="881154" cy="817200"/>
          </a:xfrm>
          <a:prstGeom prst="rect">
            <a:avLst/>
          </a:prstGeom>
        </p:spPr>
      </p:pic>
      <p:pic>
        <p:nvPicPr>
          <p:cNvPr id="25" name="Picture 24">
            <a:extLst>
              <a:ext uri="{FF2B5EF4-FFF2-40B4-BE49-F238E27FC236}">
                <a16:creationId xmlns:a16="http://schemas.microsoft.com/office/drawing/2014/main" id="{45A0DC9A-A6C3-A3A0-7512-F6FAC5A5839B}"/>
              </a:ext>
            </a:extLst>
          </p:cNvPr>
          <p:cNvPicPr>
            <a:picLocks noChangeAspect="1"/>
          </p:cNvPicPr>
          <p:nvPr/>
        </p:nvPicPr>
        <p:blipFill>
          <a:blip r:embed="rId10"/>
          <a:stretch>
            <a:fillRect/>
          </a:stretch>
        </p:blipFill>
        <p:spPr>
          <a:xfrm>
            <a:off x="2181970" y="5193334"/>
            <a:ext cx="417122" cy="900827"/>
          </a:xfrm>
          <a:prstGeom prst="rect">
            <a:avLst/>
          </a:prstGeom>
        </p:spPr>
      </p:pic>
      <p:pic>
        <p:nvPicPr>
          <p:cNvPr id="26" name="Picture 25">
            <a:extLst>
              <a:ext uri="{FF2B5EF4-FFF2-40B4-BE49-F238E27FC236}">
                <a16:creationId xmlns:a16="http://schemas.microsoft.com/office/drawing/2014/main" id="{74704D74-B000-A6F4-6462-CD61CAB3371B}"/>
              </a:ext>
            </a:extLst>
          </p:cNvPr>
          <p:cNvPicPr>
            <a:picLocks noChangeAspect="1"/>
          </p:cNvPicPr>
          <p:nvPr/>
        </p:nvPicPr>
        <p:blipFill>
          <a:blip r:embed="rId11"/>
          <a:stretch>
            <a:fillRect/>
          </a:stretch>
        </p:blipFill>
        <p:spPr>
          <a:xfrm>
            <a:off x="2725751" y="5283690"/>
            <a:ext cx="623710" cy="810471"/>
          </a:xfrm>
          <a:prstGeom prst="rect">
            <a:avLst/>
          </a:prstGeom>
        </p:spPr>
      </p:pic>
      <p:pic>
        <p:nvPicPr>
          <p:cNvPr id="27" name="Picture 26">
            <a:extLst>
              <a:ext uri="{FF2B5EF4-FFF2-40B4-BE49-F238E27FC236}">
                <a16:creationId xmlns:a16="http://schemas.microsoft.com/office/drawing/2014/main" id="{068E7382-A2B9-D89F-4168-CBD4318F7356}"/>
              </a:ext>
            </a:extLst>
          </p:cNvPr>
          <p:cNvPicPr>
            <a:picLocks noChangeAspect="1"/>
          </p:cNvPicPr>
          <p:nvPr/>
        </p:nvPicPr>
        <p:blipFill rotWithShape="1">
          <a:blip r:embed="rId12"/>
          <a:srcRect t="64056"/>
          <a:stretch/>
        </p:blipFill>
        <p:spPr>
          <a:xfrm>
            <a:off x="1363934" y="6194015"/>
            <a:ext cx="738013" cy="265271"/>
          </a:xfrm>
          <a:prstGeom prst="rect">
            <a:avLst/>
          </a:prstGeom>
        </p:spPr>
      </p:pic>
      <p:sp>
        <p:nvSpPr>
          <p:cNvPr id="28" name="TextBox 27">
            <a:extLst>
              <a:ext uri="{FF2B5EF4-FFF2-40B4-BE49-F238E27FC236}">
                <a16:creationId xmlns:a16="http://schemas.microsoft.com/office/drawing/2014/main" id="{08F9EA3D-4871-F3AE-2883-66E8CD30CBBA}"/>
              </a:ext>
            </a:extLst>
          </p:cNvPr>
          <p:cNvSpPr txBox="1"/>
          <p:nvPr/>
        </p:nvSpPr>
        <p:spPr>
          <a:xfrm>
            <a:off x="2117947" y="6218078"/>
            <a:ext cx="134071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(as class. of </a:t>
            </a:r>
            <a:r>
              <a:rPr lang="en-GB" sz="1400" i="1" dirty="0" err="1">
                <a:effectLst/>
                <a:latin typeface="Palatino Linotype" panose="02040502050505030304" pitchFamily="18" charset="0"/>
                <a:ea typeface="Calibri" panose="020F0502020204030204" pitchFamily="34" charset="0"/>
              </a:rPr>
              <a:t>bj</a:t>
            </a:r>
            <a:r>
              <a:rPr lang="en-GB" sz="1400" i="1" dirty="0">
                <a:effectLst/>
                <a:latin typeface="Palatino Linotype" panose="02040502050505030304" pitchFamily="18" charset="0"/>
                <a:ea typeface="Calibri" panose="020F0502020204030204" pitchFamily="34" charset="0"/>
              </a:rPr>
              <a:t>ꜣ</a:t>
            </a:r>
            <a:r>
              <a:rPr lang="en-GB" sz="1400" dirty="0">
                <a:effectLst/>
                <a:latin typeface="Palatino Linotype" panose="02040502050505030304" pitchFamily="18" charset="0"/>
                <a:ea typeface="Calibri" panose="020F0502020204030204" pitchFamily="34" charset="0"/>
              </a:rPr>
              <a:t>)</a:t>
            </a:r>
            <a:r>
              <a:rPr lang="en-GB" sz="1400" i="1" dirty="0">
                <a:effectLst/>
                <a:latin typeface="Palatino Linotype" panose="02040502050505030304" pitchFamily="18" charset="0"/>
                <a:ea typeface="Calibri" panose="020F0502020204030204" pitchFamily="34" charset="0"/>
              </a:rPr>
              <a:t> </a:t>
            </a:r>
            <a:endParaRPr lang="de-DE" sz="1200" i="1"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41D2943F-6216-8EEB-B11D-9E46356B12EE}"/>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20</a:t>
            </a:fld>
            <a:endParaRPr lang="de-DE" dirty="0">
              <a:latin typeface="Palatino Linotype" panose="02040502050505030304" pitchFamily="18" charset="0"/>
            </a:endParaRPr>
          </a:p>
        </p:txBody>
      </p:sp>
    </p:spTree>
    <p:extLst>
      <p:ext uri="{BB962C8B-B14F-4D97-AF65-F5344CB8AC3E}">
        <p14:creationId xmlns:p14="http://schemas.microsoft.com/office/powerpoint/2010/main" val="498150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19D87-2F62-CC67-45FC-B54BDF49BE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1760EA-0F06-F097-AFC1-DEC17BA3C160}"/>
              </a:ext>
            </a:extLst>
          </p:cNvPr>
          <p:cNvSpPr>
            <a:spLocks noGrp="1"/>
          </p:cNvSpPr>
          <p:nvPr>
            <p:ph type="title"/>
          </p:nvPr>
        </p:nvSpPr>
        <p:spPr>
          <a:xfrm>
            <a:off x="3880241" y="2766218"/>
            <a:ext cx="4431518" cy="1325563"/>
          </a:xfrm>
        </p:spPr>
        <p:txBody>
          <a:bodyPr>
            <a:normAutofit fontScale="90000"/>
          </a:bodyPr>
          <a:lstStyle/>
          <a:p>
            <a:pPr algn="ctr"/>
            <a:r>
              <a:rPr lang="de-DE" sz="6000" dirty="0">
                <a:latin typeface="Palatino Linotype" panose="02040502050505030304" pitchFamily="18" charset="0"/>
              </a:rPr>
              <a:t>Case Study I:</a:t>
            </a:r>
            <a:br>
              <a:rPr lang="de-DE" sz="6000" dirty="0">
                <a:latin typeface="Palatino Linotype" panose="02040502050505030304" pitchFamily="18" charset="0"/>
              </a:rPr>
            </a:br>
            <a:r>
              <a:rPr lang="de-DE" sz="6000" dirty="0" err="1">
                <a:latin typeface="Palatino Linotype" panose="02040502050505030304" pitchFamily="18" charset="0"/>
              </a:rPr>
              <a:t>quantities</a:t>
            </a:r>
            <a:endParaRPr lang="en-GB" sz="6000"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9CB26EC0-A860-4569-1B7F-568B52CF639E}"/>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21</a:t>
            </a:fld>
            <a:endParaRPr lang="de-DE" dirty="0">
              <a:latin typeface="Palatino Linotype" panose="02040502050505030304" pitchFamily="18" charset="0"/>
            </a:endParaRPr>
          </a:p>
        </p:txBody>
      </p:sp>
    </p:spTree>
    <p:extLst>
      <p:ext uri="{BB962C8B-B14F-4D97-AF65-F5344CB8AC3E}">
        <p14:creationId xmlns:p14="http://schemas.microsoft.com/office/powerpoint/2010/main" val="1716922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F3808-6B2F-2D7B-F155-EF56767BB52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1F10478-AA10-96F7-7500-84945F64E6E5}"/>
              </a:ext>
            </a:extLst>
          </p:cNvPr>
          <p:cNvSpPr txBox="1"/>
          <p:nvPr/>
        </p:nvSpPr>
        <p:spPr>
          <a:xfrm>
            <a:off x="1338358" y="623892"/>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How to assess </a:t>
            </a:r>
            <a:r>
              <a:rPr lang="en-GB" sz="2400" b="1" dirty="0">
                <a:latin typeface="Palatino Linotype" panose="02040502050505030304" pitchFamily="18" charset="0"/>
                <a:ea typeface="Calibri" panose="020F0502020204030204" pitchFamily="34" charset="0"/>
              </a:rPr>
              <a:t>systematic cursive influence?</a:t>
            </a:r>
          </a:p>
        </p:txBody>
      </p:sp>
      <p:sp>
        <p:nvSpPr>
          <p:cNvPr id="5" name="TextBox 4">
            <a:extLst>
              <a:ext uri="{FF2B5EF4-FFF2-40B4-BE49-F238E27FC236}">
                <a16:creationId xmlns:a16="http://schemas.microsoft.com/office/drawing/2014/main" id="{7B80A523-0B52-D208-82C9-851BABA905D6}"/>
              </a:ext>
            </a:extLst>
          </p:cNvPr>
          <p:cNvSpPr txBox="1"/>
          <p:nvPr/>
        </p:nvSpPr>
        <p:spPr>
          <a:xfrm>
            <a:off x="3402025" y="1154673"/>
            <a:ext cx="5387949" cy="369332"/>
          </a:xfrm>
          <a:prstGeom prst="rect">
            <a:avLst/>
          </a:prstGeom>
          <a:noFill/>
        </p:spPr>
        <p:txBody>
          <a:bodyPr wrap="square">
            <a:spAutoFit/>
          </a:bodyPr>
          <a:lstStyle/>
          <a:p>
            <a:r>
              <a:rPr lang="en-GB" b="1" dirty="0">
                <a:solidFill>
                  <a:srgbClr val="FF0000"/>
                </a:solidFill>
                <a:latin typeface="Palatino Linotype" panose="02040502050505030304" pitchFamily="18" charset="0"/>
                <a:ea typeface="Calibri" panose="020F0502020204030204" pitchFamily="34" charset="0"/>
              </a:rPr>
              <a:t>qualitative studies </a:t>
            </a:r>
            <a:r>
              <a:rPr lang="en-GB" b="1" i="1" dirty="0">
                <a:latin typeface="Palatino Linotype" panose="02040502050505030304" pitchFamily="18" charset="0"/>
                <a:ea typeface="Calibri" panose="020F0502020204030204" pitchFamily="34" charset="0"/>
              </a:rPr>
              <a:t>versus</a:t>
            </a:r>
            <a:r>
              <a:rPr lang="en-GB" b="1" dirty="0">
                <a:latin typeface="Palatino Linotype" panose="02040502050505030304" pitchFamily="18" charset="0"/>
                <a:ea typeface="Calibri" panose="020F0502020204030204" pitchFamily="34" charset="0"/>
              </a:rPr>
              <a:t> quantitative studies</a:t>
            </a:r>
          </a:p>
        </p:txBody>
      </p:sp>
      <p:pic>
        <p:nvPicPr>
          <p:cNvPr id="14" name="Picture 13">
            <a:extLst>
              <a:ext uri="{FF2B5EF4-FFF2-40B4-BE49-F238E27FC236}">
                <a16:creationId xmlns:a16="http://schemas.microsoft.com/office/drawing/2014/main" id="{A43AB0D8-29B5-9FBE-E7F5-7BF2117049F9}"/>
              </a:ext>
            </a:extLst>
          </p:cNvPr>
          <p:cNvPicPr>
            <a:picLocks noChangeAspect="1"/>
          </p:cNvPicPr>
          <p:nvPr/>
        </p:nvPicPr>
        <p:blipFill>
          <a:blip r:embed="rId2"/>
          <a:stretch>
            <a:fillRect/>
          </a:stretch>
        </p:blipFill>
        <p:spPr>
          <a:xfrm>
            <a:off x="323500" y="3635377"/>
            <a:ext cx="2845241" cy="3036748"/>
          </a:xfrm>
          <a:prstGeom prst="rect">
            <a:avLst/>
          </a:prstGeom>
          <a:effectLst>
            <a:outerShdw blurRad="50800" dist="38100" dir="2700000" algn="tl" rotWithShape="0">
              <a:prstClr val="black">
                <a:alpha val="40000"/>
              </a:prstClr>
            </a:outerShdw>
          </a:effectLst>
        </p:spPr>
      </p:pic>
      <p:pic>
        <p:nvPicPr>
          <p:cNvPr id="15" name="Picture 14">
            <a:extLst>
              <a:ext uri="{FF2B5EF4-FFF2-40B4-BE49-F238E27FC236}">
                <a16:creationId xmlns:a16="http://schemas.microsoft.com/office/drawing/2014/main" id="{4E4DA36E-4030-1E9E-AF1B-4BF3A9AFA9B6}"/>
              </a:ext>
            </a:extLst>
          </p:cNvPr>
          <p:cNvPicPr>
            <a:picLocks noChangeAspect="1"/>
          </p:cNvPicPr>
          <p:nvPr/>
        </p:nvPicPr>
        <p:blipFill>
          <a:blip r:embed="rId3"/>
          <a:stretch>
            <a:fillRect/>
          </a:stretch>
        </p:blipFill>
        <p:spPr>
          <a:xfrm>
            <a:off x="900159" y="2454774"/>
            <a:ext cx="2808792" cy="1271793"/>
          </a:xfrm>
          <a:prstGeom prst="rect">
            <a:avLst/>
          </a:prstGeom>
          <a:effectLst>
            <a:outerShdw blurRad="50800" dist="38100" dir="2700000" algn="tl" rotWithShape="0">
              <a:prstClr val="black">
                <a:alpha val="40000"/>
              </a:prstClr>
            </a:outerShdw>
          </a:effectLst>
        </p:spPr>
      </p:pic>
      <p:pic>
        <p:nvPicPr>
          <p:cNvPr id="16" name="Picture 15">
            <a:extLst>
              <a:ext uri="{FF2B5EF4-FFF2-40B4-BE49-F238E27FC236}">
                <a16:creationId xmlns:a16="http://schemas.microsoft.com/office/drawing/2014/main" id="{65DCBD71-6AF2-1DE3-1BEF-F50FD5B871DF}"/>
              </a:ext>
            </a:extLst>
          </p:cNvPr>
          <p:cNvPicPr>
            <a:picLocks noChangeAspect="1"/>
          </p:cNvPicPr>
          <p:nvPr/>
        </p:nvPicPr>
        <p:blipFill>
          <a:blip r:embed="rId4"/>
          <a:stretch>
            <a:fillRect/>
          </a:stretch>
        </p:blipFill>
        <p:spPr>
          <a:xfrm>
            <a:off x="2602192" y="3519529"/>
            <a:ext cx="2942551" cy="802514"/>
          </a:xfrm>
          <a:prstGeom prst="rect">
            <a:avLst/>
          </a:prstGeom>
          <a:effectLst>
            <a:outerShdw blurRad="50800" dist="38100" dir="2700000" algn="tl" rotWithShape="0">
              <a:prstClr val="black">
                <a:alpha val="40000"/>
              </a:prstClr>
            </a:outerShdw>
          </a:effectLst>
        </p:spPr>
      </p:pic>
      <p:pic>
        <p:nvPicPr>
          <p:cNvPr id="22" name="Picture 21">
            <a:extLst>
              <a:ext uri="{FF2B5EF4-FFF2-40B4-BE49-F238E27FC236}">
                <a16:creationId xmlns:a16="http://schemas.microsoft.com/office/drawing/2014/main" id="{9FE66704-3A13-9014-2B1B-466BD212EF71}"/>
              </a:ext>
            </a:extLst>
          </p:cNvPr>
          <p:cNvPicPr>
            <a:picLocks noChangeAspect="1"/>
          </p:cNvPicPr>
          <p:nvPr/>
        </p:nvPicPr>
        <p:blipFill>
          <a:blip r:embed="rId5"/>
          <a:stretch>
            <a:fillRect/>
          </a:stretch>
        </p:blipFill>
        <p:spPr>
          <a:xfrm>
            <a:off x="2974255" y="4544234"/>
            <a:ext cx="2022203" cy="1408774"/>
          </a:xfrm>
          <a:prstGeom prst="rect">
            <a:avLst/>
          </a:prstGeom>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31B637BD-398E-D6AE-10F2-8A394F14CCC9}"/>
              </a:ext>
            </a:extLst>
          </p:cNvPr>
          <p:cNvPicPr>
            <a:picLocks noChangeAspect="1"/>
          </p:cNvPicPr>
          <p:nvPr/>
        </p:nvPicPr>
        <p:blipFill>
          <a:blip r:embed="rId6"/>
          <a:stretch>
            <a:fillRect/>
          </a:stretch>
        </p:blipFill>
        <p:spPr>
          <a:xfrm>
            <a:off x="4058953" y="2216170"/>
            <a:ext cx="2569588" cy="1034351"/>
          </a:xfrm>
          <a:prstGeom prst="rect">
            <a:avLst/>
          </a:prstGeom>
          <a:effectLst>
            <a:outerShdw blurRad="50800" dist="38100" dir="2700000" algn="tl" rotWithShape="0">
              <a:prstClr val="black">
                <a:alpha val="40000"/>
              </a:prstClr>
            </a:outerShdw>
          </a:effectLst>
        </p:spPr>
      </p:pic>
      <p:pic>
        <p:nvPicPr>
          <p:cNvPr id="26" name="Picture 25">
            <a:extLst>
              <a:ext uri="{FF2B5EF4-FFF2-40B4-BE49-F238E27FC236}">
                <a16:creationId xmlns:a16="http://schemas.microsoft.com/office/drawing/2014/main" id="{087AAB37-2D9E-F819-C6C1-65E6A20EFA54}"/>
              </a:ext>
            </a:extLst>
          </p:cNvPr>
          <p:cNvPicPr>
            <a:picLocks noChangeAspect="1"/>
          </p:cNvPicPr>
          <p:nvPr/>
        </p:nvPicPr>
        <p:blipFill>
          <a:blip r:embed="rId7"/>
          <a:stretch>
            <a:fillRect/>
          </a:stretch>
        </p:blipFill>
        <p:spPr>
          <a:xfrm>
            <a:off x="5665395" y="3490765"/>
            <a:ext cx="2949350" cy="1701548"/>
          </a:xfrm>
          <a:prstGeom prst="rect">
            <a:avLst/>
          </a:prstGeom>
          <a:effectLst>
            <a:outerShdw blurRad="50800" dist="38100" dir="2700000" algn="tl" rotWithShape="0">
              <a:prstClr val="black">
                <a:alpha val="40000"/>
              </a:prstClr>
            </a:outerShdw>
          </a:effectLst>
        </p:spPr>
      </p:pic>
      <p:pic>
        <p:nvPicPr>
          <p:cNvPr id="28" name="Picture 27">
            <a:extLst>
              <a:ext uri="{FF2B5EF4-FFF2-40B4-BE49-F238E27FC236}">
                <a16:creationId xmlns:a16="http://schemas.microsoft.com/office/drawing/2014/main" id="{4AD66405-27C7-AD6E-BAEC-447E2858EA66}"/>
              </a:ext>
            </a:extLst>
          </p:cNvPr>
          <p:cNvPicPr>
            <a:picLocks noChangeAspect="1"/>
          </p:cNvPicPr>
          <p:nvPr/>
        </p:nvPicPr>
        <p:blipFill>
          <a:blip r:embed="rId8"/>
          <a:stretch>
            <a:fillRect/>
          </a:stretch>
        </p:blipFill>
        <p:spPr>
          <a:xfrm>
            <a:off x="8193860" y="2441445"/>
            <a:ext cx="3554301" cy="1233947"/>
          </a:xfrm>
          <a:prstGeom prst="rect">
            <a:avLst/>
          </a:prstGeom>
          <a:effectLst>
            <a:outerShdw blurRad="50800" dist="38100" dir="2700000" algn="tl" rotWithShape="0">
              <a:prstClr val="black">
                <a:alpha val="40000"/>
              </a:prstClr>
            </a:outerShdw>
          </a:effectLst>
        </p:spPr>
      </p:pic>
      <p:pic>
        <p:nvPicPr>
          <p:cNvPr id="32" name="Picture 31">
            <a:extLst>
              <a:ext uri="{FF2B5EF4-FFF2-40B4-BE49-F238E27FC236}">
                <a16:creationId xmlns:a16="http://schemas.microsoft.com/office/drawing/2014/main" id="{7175C87F-F30B-14D5-ED31-D86B7AF0B82E}"/>
              </a:ext>
            </a:extLst>
          </p:cNvPr>
          <p:cNvPicPr>
            <a:picLocks noChangeAspect="1"/>
          </p:cNvPicPr>
          <p:nvPr/>
        </p:nvPicPr>
        <p:blipFill>
          <a:blip r:embed="rId9"/>
          <a:stretch>
            <a:fillRect/>
          </a:stretch>
        </p:blipFill>
        <p:spPr>
          <a:xfrm>
            <a:off x="8413088" y="4361035"/>
            <a:ext cx="3115843" cy="1231217"/>
          </a:xfrm>
          <a:prstGeom prst="rect">
            <a:avLst/>
          </a:prstGeom>
          <a:effectLst>
            <a:outerShdw blurRad="50800" dist="38100" dir="2700000" algn="tl" rotWithShape="0">
              <a:prstClr val="black">
                <a:alpha val="40000"/>
              </a:prstClr>
            </a:outerShdw>
          </a:effectLst>
        </p:spPr>
      </p:pic>
      <p:pic>
        <p:nvPicPr>
          <p:cNvPr id="33" name="Picture 32">
            <a:extLst>
              <a:ext uri="{FF2B5EF4-FFF2-40B4-BE49-F238E27FC236}">
                <a16:creationId xmlns:a16="http://schemas.microsoft.com/office/drawing/2014/main" id="{8114008F-C6E7-78A8-F4CD-4BB4022BA911}"/>
              </a:ext>
            </a:extLst>
          </p:cNvPr>
          <p:cNvPicPr>
            <a:picLocks noChangeAspect="1"/>
          </p:cNvPicPr>
          <p:nvPr/>
        </p:nvPicPr>
        <p:blipFill>
          <a:blip r:embed="rId10"/>
          <a:stretch>
            <a:fillRect/>
          </a:stretch>
        </p:blipFill>
        <p:spPr>
          <a:xfrm>
            <a:off x="5332273" y="5004184"/>
            <a:ext cx="2861587" cy="1564763"/>
          </a:xfrm>
          <a:prstGeom prst="rect">
            <a:avLst/>
          </a:prstGeom>
          <a:effectLst>
            <a:outerShdw blurRad="50800" dist="38100" dir="2700000" algn="tl" rotWithShape="0">
              <a:prstClr val="black">
                <a:alpha val="40000"/>
              </a:prstClr>
            </a:outerShdw>
          </a:effectLst>
        </p:spPr>
      </p:pic>
      <p:sp>
        <p:nvSpPr>
          <p:cNvPr id="2" name="TextBox 1">
            <a:extLst>
              <a:ext uri="{FF2B5EF4-FFF2-40B4-BE49-F238E27FC236}">
                <a16:creationId xmlns:a16="http://schemas.microsoft.com/office/drawing/2014/main" id="{11996DCB-27D7-FE37-6E55-E624E48E902B}"/>
              </a:ext>
            </a:extLst>
          </p:cNvPr>
          <p:cNvSpPr txBox="1"/>
          <p:nvPr/>
        </p:nvSpPr>
        <p:spPr>
          <a:xfrm>
            <a:off x="10919923" y="78835"/>
            <a:ext cx="1067280" cy="276999"/>
          </a:xfrm>
          <a:prstGeom prst="rect">
            <a:avLst/>
          </a:prstGeom>
          <a:noFill/>
        </p:spPr>
        <p:txBody>
          <a:bodyPr wrap="none" rtlCol="0">
            <a:spAutoFit/>
          </a:bodyPr>
          <a:lstStyle/>
          <a:p>
            <a:r>
              <a:rPr lang="de-DE" sz="1200" cap="small" dirty="0">
                <a:latin typeface="Palatino Linotype" panose="02040502050505030304" pitchFamily="18" charset="0"/>
              </a:rPr>
              <a:t>Case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a:t>
            </a:r>
          </a:p>
        </p:txBody>
      </p:sp>
      <p:sp>
        <p:nvSpPr>
          <p:cNvPr id="6" name="Slide Number Placeholder 1">
            <a:extLst>
              <a:ext uri="{FF2B5EF4-FFF2-40B4-BE49-F238E27FC236}">
                <a16:creationId xmlns:a16="http://schemas.microsoft.com/office/drawing/2014/main" id="{CB91E6AB-BD42-5F3E-EF20-C4B401DE4EA4}"/>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22</a:t>
            </a:fld>
            <a:endParaRPr lang="de-DE" dirty="0">
              <a:latin typeface="Palatino Linotype" panose="02040502050505030304" pitchFamily="18" charset="0"/>
            </a:endParaRPr>
          </a:p>
        </p:txBody>
      </p:sp>
    </p:spTree>
    <p:extLst>
      <p:ext uri="{BB962C8B-B14F-4D97-AF65-F5344CB8AC3E}">
        <p14:creationId xmlns:p14="http://schemas.microsoft.com/office/powerpoint/2010/main" val="21390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6AAD6-2761-F29D-79A0-ABB01A6DC7B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E791ED5-29B4-8194-B473-31D7F1D0F533}"/>
              </a:ext>
            </a:extLst>
          </p:cNvPr>
          <p:cNvSpPr txBox="1"/>
          <p:nvPr/>
        </p:nvSpPr>
        <p:spPr>
          <a:xfrm>
            <a:off x="1338358" y="623892"/>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How to assess </a:t>
            </a:r>
            <a:r>
              <a:rPr lang="en-GB" sz="2400" b="1" dirty="0">
                <a:latin typeface="Palatino Linotype" panose="02040502050505030304" pitchFamily="18" charset="0"/>
                <a:ea typeface="Calibri" panose="020F0502020204030204" pitchFamily="34" charset="0"/>
              </a:rPr>
              <a:t>systematic cursive influence?</a:t>
            </a:r>
          </a:p>
        </p:txBody>
      </p:sp>
      <p:pic>
        <p:nvPicPr>
          <p:cNvPr id="2" name="Picture 1">
            <a:extLst>
              <a:ext uri="{FF2B5EF4-FFF2-40B4-BE49-F238E27FC236}">
                <a16:creationId xmlns:a16="http://schemas.microsoft.com/office/drawing/2014/main" id="{03F93C5B-0257-4BFA-9C44-9D55E23812E5}"/>
              </a:ext>
            </a:extLst>
          </p:cNvPr>
          <p:cNvPicPr>
            <a:picLocks noChangeAspect="1"/>
          </p:cNvPicPr>
          <p:nvPr/>
        </p:nvPicPr>
        <p:blipFill rotWithShape="1">
          <a:blip r:embed="rId2"/>
          <a:srcRect t="4961"/>
          <a:stretch/>
        </p:blipFill>
        <p:spPr>
          <a:xfrm>
            <a:off x="2459204" y="2060087"/>
            <a:ext cx="2992089" cy="4466939"/>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F2E91DB5-68BE-B580-EDA9-76F48FDB4295}"/>
              </a:ext>
            </a:extLst>
          </p:cNvPr>
          <p:cNvPicPr>
            <a:picLocks noChangeAspect="1"/>
          </p:cNvPicPr>
          <p:nvPr/>
        </p:nvPicPr>
        <p:blipFill>
          <a:blip r:embed="rId3"/>
          <a:stretch>
            <a:fillRect/>
          </a:stretch>
        </p:blipFill>
        <p:spPr>
          <a:xfrm>
            <a:off x="5922264" y="3727734"/>
            <a:ext cx="3810532" cy="943107"/>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EB1A9C44-FC55-9C30-DD34-069A23B85A93}"/>
              </a:ext>
            </a:extLst>
          </p:cNvPr>
          <p:cNvSpPr txBox="1"/>
          <p:nvPr/>
        </p:nvSpPr>
        <p:spPr>
          <a:xfrm>
            <a:off x="10919923" y="78835"/>
            <a:ext cx="1067280" cy="276999"/>
          </a:xfrm>
          <a:prstGeom prst="rect">
            <a:avLst/>
          </a:prstGeom>
          <a:noFill/>
        </p:spPr>
        <p:txBody>
          <a:bodyPr wrap="none" rtlCol="0">
            <a:spAutoFit/>
          </a:bodyPr>
          <a:lstStyle/>
          <a:p>
            <a:r>
              <a:rPr lang="de-DE" sz="1200" cap="small" dirty="0">
                <a:latin typeface="Palatino Linotype" panose="02040502050505030304" pitchFamily="18" charset="0"/>
              </a:rPr>
              <a:t>Case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a:t>
            </a:r>
          </a:p>
        </p:txBody>
      </p:sp>
      <p:sp>
        <p:nvSpPr>
          <p:cNvPr id="3" name="TextBox 2">
            <a:extLst>
              <a:ext uri="{FF2B5EF4-FFF2-40B4-BE49-F238E27FC236}">
                <a16:creationId xmlns:a16="http://schemas.microsoft.com/office/drawing/2014/main" id="{851A9288-7C4E-1827-6FCF-2FDFC3BDE67B}"/>
              </a:ext>
            </a:extLst>
          </p:cNvPr>
          <p:cNvSpPr txBox="1"/>
          <p:nvPr/>
        </p:nvSpPr>
        <p:spPr>
          <a:xfrm>
            <a:off x="3402025" y="1154673"/>
            <a:ext cx="5387949" cy="369332"/>
          </a:xfrm>
          <a:prstGeom prst="rect">
            <a:avLst/>
          </a:prstGeom>
          <a:noFill/>
        </p:spPr>
        <p:txBody>
          <a:bodyPr wrap="square">
            <a:spAutoFit/>
          </a:bodyPr>
          <a:lstStyle/>
          <a:p>
            <a:r>
              <a:rPr lang="en-GB" b="1" dirty="0">
                <a:latin typeface="Palatino Linotype" panose="02040502050505030304" pitchFamily="18" charset="0"/>
                <a:ea typeface="Calibri" panose="020F0502020204030204" pitchFamily="34" charset="0"/>
              </a:rPr>
              <a:t>qualitative studies </a:t>
            </a:r>
            <a:r>
              <a:rPr lang="en-GB" b="1" i="1" dirty="0">
                <a:latin typeface="Palatino Linotype" panose="02040502050505030304" pitchFamily="18" charset="0"/>
                <a:ea typeface="Calibri" panose="020F0502020204030204" pitchFamily="34" charset="0"/>
              </a:rPr>
              <a:t>versus</a:t>
            </a:r>
            <a:r>
              <a:rPr lang="en-GB" b="1" dirty="0">
                <a:latin typeface="Palatino Linotype" panose="02040502050505030304" pitchFamily="18" charset="0"/>
                <a:ea typeface="Calibri" panose="020F0502020204030204" pitchFamily="34" charset="0"/>
              </a:rPr>
              <a:t> </a:t>
            </a:r>
            <a:r>
              <a:rPr lang="en-GB" b="1" dirty="0">
                <a:solidFill>
                  <a:srgbClr val="FF0000"/>
                </a:solidFill>
                <a:latin typeface="Palatino Linotype" panose="02040502050505030304" pitchFamily="18" charset="0"/>
                <a:ea typeface="Calibri" panose="020F0502020204030204" pitchFamily="34" charset="0"/>
              </a:rPr>
              <a:t>quantitative studies</a:t>
            </a:r>
          </a:p>
        </p:txBody>
      </p:sp>
      <p:sp>
        <p:nvSpPr>
          <p:cNvPr id="7" name="Slide Number Placeholder 1">
            <a:extLst>
              <a:ext uri="{FF2B5EF4-FFF2-40B4-BE49-F238E27FC236}">
                <a16:creationId xmlns:a16="http://schemas.microsoft.com/office/drawing/2014/main" id="{155350F0-35DC-C9DD-F160-4F5419D586ED}"/>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23</a:t>
            </a:fld>
            <a:endParaRPr lang="de-DE" dirty="0">
              <a:latin typeface="Palatino Linotype" panose="02040502050505030304" pitchFamily="18" charset="0"/>
            </a:endParaRPr>
          </a:p>
        </p:txBody>
      </p:sp>
    </p:spTree>
    <p:extLst>
      <p:ext uri="{BB962C8B-B14F-4D97-AF65-F5344CB8AC3E}">
        <p14:creationId xmlns:p14="http://schemas.microsoft.com/office/powerpoint/2010/main" val="2423217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1278A1E-ACFB-16B9-B4DC-1BE1E4F4AE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34027" y="1057274"/>
            <a:ext cx="734007" cy="4298496"/>
          </a:xfrm>
          <a:prstGeom prst="rect">
            <a:avLst/>
          </a:prstGeom>
        </p:spPr>
      </p:pic>
      <p:pic>
        <p:nvPicPr>
          <p:cNvPr id="7" name="Picture 6">
            <a:extLst>
              <a:ext uri="{FF2B5EF4-FFF2-40B4-BE49-F238E27FC236}">
                <a16:creationId xmlns:a16="http://schemas.microsoft.com/office/drawing/2014/main" id="{B4EEC706-734E-9991-2E15-27F14AB0A3A3}"/>
              </a:ext>
            </a:extLst>
          </p:cNvPr>
          <p:cNvPicPr>
            <a:picLocks noChangeAspect="1"/>
          </p:cNvPicPr>
          <p:nvPr/>
        </p:nvPicPr>
        <p:blipFill>
          <a:blip r:embed="rId4"/>
          <a:stretch>
            <a:fillRect/>
          </a:stretch>
        </p:blipFill>
        <p:spPr>
          <a:xfrm>
            <a:off x="3241416" y="826014"/>
            <a:ext cx="1448773" cy="4660386"/>
          </a:xfrm>
          <a:prstGeom prst="rect">
            <a:avLst/>
          </a:prstGeom>
        </p:spPr>
      </p:pic>
      <p:sp>
        <p:nvSpPr>
          <p:cNvPr id="8" name="TextBox 7">
            <a:extLst>
              <a:ext uri="{FF2B5EF4-FFF2-40B4-BE49-F238E27FC236}">
                <a16:creationId xmlns:a16="http://schemas.microsoft.com/office/drawing/2014/main" id="{9D7B87D2-EEF9-3711-C6A6-03AC84A5DF4E}"/>
              </a:ext>
            </a:extLst>
          </p:cNvPr>
          <p:cNvSpPr txBox="1"/>
          <p:nvPr/>
        </p:nvSpPr>
        <p:spPr>
          <a:xfrm>
            <a:off x="3488788" y="5522501"/>
            <a:ext cx="595035" cy="369332"/>
          </a:xfrm>
          <a:prstGeom prst="rect">
            <a:avLst/>
          </a:prstGeom>
          <a:noFill/>
        </p:spPr>
        <p:txBody>
          <a:bodyPr wrap="none" rtlCol="0">
            <a:spAutoFit/>
          </a:bodyPr>
          <a:lstStyle/>
          <a:p>
            <a:r>
              <a:rPr lang="de-DE" b="1" dirty="0" err="1">
                <a:latin typeface="Palatino Linotype" panose="02040502050505030304" pitchFamily="18" charset="0"/>
              </a:rPr>
              <a:t>V24</a:t>
            </a:r>
            <a:endParaRPr lang="de-DE" sz="1200" b="1" dirty="0">
              <a:latin typeface="Palatino Linotype" panose="02040502050505030304" pitchFamily="18" charset="0"/>
            </a:endParaRPr>
          </a:p>
        </p:txBody>
      </p:sp>
      <p:sp>
        <p:nvSpPr>
          <p:cNvPr id="9" name="TextBox 8">
            <a:extLst>
              <a:ext uri="{FF2B5EF4-FFF2-40B4-BE49-F238E27FC236}">
                <a16:creationId xmlns:a16="http://schemas.microsoft.com/office/drawing/2014/main" id="{8F1BD7E7-3620-99F4-3970-0C653BA5984A}"/>
              </a:ext>
            </a:extLst>
          </p:cNvPr>
          <p:cNvSpPr txBox="1"/>
          <p:nvPr/>
        </p:nvSpPr>
        <p:spPr>
          <a:xfrm>
            <a:off x="7830634" y="5522501"/>
            <a:ext cx="928459" cy="369332"/>
          </a:xfrm>
          <a:prstGeom prst="rect">
            <a:avLst/>
          </a:prstGeom>
          <a:noFill/>
        </p:spPr>
        <p:txBody>
          <a:bodyPr wrap="none" rtlCol="0">
            <a:spAutoFit/>
          </a:bodyPr>
          <a:lstStyle/>
          <a:p>
            <a:r>
              <a:rPr lang="de-DE" b="1" dirty="0" err="1">
                <a:latin typeface="Palatino Linotype" panose="02040502050505030304" pitchFamily="18" charset="0"/>
              </a:rPr>
              <a:t>V24var</a:t>
            </a:r>
            <a:endParaRPr lang="de-DE" sz="1200" b="1" dirty="0">
              <a:latin typeface="Palatino Linotype" panose="02040502050505030304" pitchFamily="18" charset="0"/>
            </a:endParaRPr>
          </a:p>
        </p:txBody>
      </p:sp>
      <p:sp>
        <p:nvSpPr>
          <p:cNvPr id="10" name="TextBox 9">
            <a:extLst>
              <a:ext uri="{FF2B5EF4-FFF2-40B4-BE49-F238E27FC236}">
                <a16:creationId xmlns:a16="http://schemas.microsoft.com/office/drawing/2014/main" id="{DD3CBA7B-023C-D1F8-D94A-E5EE39E99BF0}"/>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2" name="TextBox 1">
            <a:extLst>
              <a:ext uri="{FF2B5EF4-FFF2-40B4-BE49-F238E27FC236}">
                <a16:creationId xmlns:a16="http://schemas.microsoft.com/office/drawing/2014/main" id="{E9821556-0A47-6DBF-4C16-9CF50D801FDA}"/>
              </a:ext>
            </a:extLst>
          </p:cNvPr>
          <p:cNvSpPr txBox="1"/>
          <p:nvPr/>
        </p:nvSpPr>
        <p:spPr>
          <a:xfrm>
            <a:off x="76934" y="6296706"/>
            <a:ext cx="6019066" cy="461665"/>
          </a:xfrm>
          <a:prstGeom prst="rect">
            <a:avLst/>
          </a:prstGeom>
          <a:noFill/>
        </p:spPr>
        <p:txBody>
          <a:bodyPr wrap="square">
            <a:spAutoFit/>
          </a:bodyPr>
          <a:lstStyle/>
          <a:p>
            <a:r>
              <a:rPr lang="en-GB" sz="1200" dirty="0">
                <a:latin typeface="Palatino Linotype" panose="02040502050505030304" pitchFamily="18" charset="0"/>
                <a:ea typeface="Calibri" panose="020F0502020204030204" pitchFamily="34" charset="0"/>
              </a:rPr>
              <a:t>In general</a:t>
            </a:r>
            <a:r>
              <a:rPr lang="en-GB" sz="1200" dirty="0">
                <a:effectLst/>
                <a:latin typeface="Palatino Linotype" panose="02040502050505030304" pitchFamily="18" charset="0"/>
                <a:ea typeface="Calibri" panose="020F0502020204030204" pitchFamily="34" charset="0"/>
              </a:rPr>
              <a:t>: </a:t>
            </a:r>
            <a:r>
              <a:rPr lang="en-GB" sz="1200" dirty="0" err="1">
                <a:effectLst/>
                <a:latin typeface="Palatino Linotype" panose="02040502050505030304" pitchFamily="18" charset="0"/>
                <a:ea typeface="Calibri" panose="020F0502020204030204" pitchFamily="34" charset="0"/>
              </a:rPr>
              <a:t>Collombert</a:t>
            </a:r>
            <a:r>
              <a:rPr lang="en-GB" sz="1200" dirty="0">
                <a:effectLst/>
                <a:latin typeface="Palatino Linotype" panose="02040502050505030304" pitchFamily="18" charset="0"/>
                <a:ea typeface="Calibri" panose="020F0502020204030204" pitchFamily="34" charset="0"/>
              </a:rPr>
              <a:t> 2010, 155, §298; Callender 2019, 399-400, §601-602</a:t>
            </a:r>
          </a:p>
          <a:p>
            <a:r>
              <a:rPr lang="en-GB" sz="1200" dirty="0">
                <a:latin typeface="Palatino Linotype" panose="02040502050505030304" pitchFamily="18" charset="0"/>
                <a:ea typeface="Calibri" panose="020F0502020204030204" pitchFamily="34" charset="0"/>
              </a:rPr>
              <a:t>For the earliest occurrences, see Regulski 2010, 201-202 &amp; 678-679</a:t>
            </a:r>
            <a:endParaRPr lang="en-GB" sz="1200" dirty="0">
              <a:effectLst/>
              <a:latin typeface="Palatino Linotype" panose="02040502050505030304" pitchFamily="18" charset="0"/>
              <a:ea typeface="Calibri" panose="020F0502020204030204" pitchFamily="34" charset="0"/>
            </a:endParaRPr>
          </a:p>
        </p:txBody>
      </p:sp>
      <p:sp>
        <p:nvSpPr>
          <p:cNvPr id="4" name="Slide Number Placeholder 1">
            <a:extLst>
              <a:ext uri="{FF2B5EF4-FFF2-40B4-BE49-F238E27FC236}">
                <a16:creationId xmlns:a16="http://schemas.microsoft.com/office/drawing/2014/main" id="{25591420-6083-FD8A-9415-13BE2328B7AC}"/>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24</a:t>
            </a:fld>
            <a:endParaRPr lang="de-DE" dirty="0">
              <a:latin typeface="Palatino Linotype" panose="02040502050505030304" pitchFamily="18" charset="0"/>
            </a:endParaRPr>
          </a:p>
        </p:txBody>
      </p:sp>
    </p:spTree>
    <p:extLst>
      <p:ext uri="{BB962C8B-B14F-4D97-AF65-F5344CB8AC3E}">
        <p14:creationId xmlns:p14="http://schemas.microsoft.com/office/powerpoint/2010/main" val="824639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8095A87D-CAFD-4934-B168-BDB65A02AB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83194" y="2189946"/>
            <a:ext cx="432683" cy="2109326"/>
          </a:xfrm>
          <a:prstGeom prst="rect">
            <a:avLst/>
          </a:prstGeom>
        </p:spPr>
      </p:pic>
      <p:pic>
        <p:nvPicPr>
          <p:cNvPr id="9" name="Graphic 8">
            <a:extLst>
              <a:ext uri="{FF2B5EF4-FFF2-40B4-BE49-F238E27FC236}">
                <a16:creationId xmlns:a16="http://schemas.microsoft.com/office/drawing/2014/main" id="{367DB121-51EE-398D-17A6-2DAD4586136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81105" y="2189946"/>
            <a:ext cx="432682" cy="2109326"/>
          </a:xfrm>
          <a:prstGeom prst="rect">
            <a:avLst/>
          </a:prstGeom>
        </p:spPr>
      </p:pic>
      <p:pic>
        <p:nvPicPr>
          <p:cNvPr id="13" name="Picture 12">
            <a:extLst>
              <a:ext uri="{FF2B5EF4-FFF2-40B4-BE49-F238E27FC236}">
                <a16:creationId xmlns:a16="http://schemas.microsoft.com/office/drawing/2014/main" id="{DCA01A6F-5A8F-E6A8-74F1-4D43E0091F11}"/>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20000" contrast="40000"/>
                    </a14:imgEffect>
                  </a14:imgLayer>
                </a14:imgProps>
              </a:ext>
            </a:extLst>
          </a:blip>
          <a:srcRect b="608"/>
          <a:stretch/>
        </p:blipFill>
        <p:spPr>
          <a:xfrm>
            <a:off x="564367" y="3097754"/>
            <a:ext cx="1288526" cy="1444442"/>
          </a:xfrm>
          <a:prstGeom prst="rect">
            <a:avLst/>
          </a:prstGeom>
        </p:spPr>
      </p:pic>
      <p:pic>
        <p:nvPicPr>
          <p:cNvPr id="42" name="Picture 41">
            <a:extLst>
              <a:ext uri="{FF2B5EF4-FFF2-40B4-BE49-F238E27FC236}">
                <a16:creationId xmlns:a16="http://schemas.microsoft.com/office/drawing/2014/main" id="{100E6D50-6AC9-159A-AA37-9468AEB78B28}"/>
              </a:ext>
            </a:extLst>
          </p:cNvPr>
          <p:cNvPicPr>
            <a:picLocks noChangeAspect="1"/>
          </p:cNvPicPr>
          <p:nvPr/>
        </p:nvPicPr>
        <p:blipFill rotWithShape="1">
          <a:blip r:embed="rId9"/>
          <a:srcRect l="1699" r="3293"/>
          <a:stretch/>
        </p:blipFill>
        <p:spPr>
          <a:xfrm>
            <a:off x="575444" y="489977"/>
            <a:ext cx="1553695" cy="1398191"/>
          </a:xfrm>
          <a:prstGeom prst="rect">
            <a:avLst/>
          </a:prstGeom>
        </p:spPr>
      </p:pic>
      <p:pic>
        <p:nvPicPr>
          <p:cNvPr id="49" name="Picture 48">
            <a:extLst>
              <a:ext uri="{FF2B5EF4-FFF2-40B4-BE49-F238E27FC236}">
                <a16:creationId xmlns:a16="http://schemas.microsoft.com/office/drawing/2014/main" id="{8D1BC3BE-825A-7FD5-23DD-EF8AA9440D85}"/>
              </a:ext>
            </a:extLst>
          </p:cNvPr>
          <p:cNvPicPr>
            <a:picLocks noChangeAspect="1"/>
          </p:cNvPicPr>
          <p:nvPr/>
        </p:nvPicPr>
        <p:blipFill rotWithShape="1">
          <a:blip r:embed="rId10">
            <a:extLst>
              <a:ext uri="{BEBA8EAE-BF5A-486C-A8C5-ECC9F3942E4B}">
                <a14:imgProps xmlns:a14="http://schemas.microsoft.com/office/drawing/2010/main">
                  <a14:imgLayer r:embed="rId11">
                    <a14:imgEffect>
                      <a14:brightnessContrast bright="20000"/>
                    </a14:imgEffect>
                  </a14:imgLayer>
                </a14:imgProps>
              </a:ext>
            </a:extLst>
          </a:blip>
          <a:srcRect b="1657"/>
          <a:stretch/>
        </p:blipFill>
        <p:spPr>
          <a:xfrm>
            <a:off x="4183532" y="2707251"/>
            <a:ext cx="1485441" cy="1603351"/>
          </a:xfrm>
          <a:prstGeom prst="rect">
            <a:avLst/>
          </a:prstGeom>
        </p:spPr>
      </p:pic>
      <p:sp>
        <p:nvSpPr>
          <p:cNvPr id="50" name="TextBox 49">
            <a:extLst>
              <a:ext uri="{FF2B5EF4-FFF2-40B4-BE49-F238E27FC236}">
                <a16:creationId xmlns:a16="http://schemas.microsoft.com/office/drawing/2014/main" id="{FDAF6FF1-ACC2-0797-AA5D-10B6C6DDF5C2}"/>
              </a:ext>
            </a:extLst>
          </p:cNvPr>
          <p:cNvSpPr txBox="1"/>
          <p:nvPr/>
        </p:nvSpPr>
        <p:spPr>
          <a:xfrm>
            <a:off x="0" y="6411834"/>
            <a:ext cx="6666088" cy="461665"/>
          </a:xfrm>
          <a:prstGeom prst="rect">
            <a:avLst/>
          </a:prstGeom>
          <a:noFill/>
        </p:spPr>
        <p:txBody>
          <a:bodyPr wrap="square">
            <a:spAutoFit/>
          </a:bodyPr>
          <a:lstStyle/>
          <a:p>
            <a:r>
              <a:rPr lang="de-DE" sz="800" b="1" dirty="0">
                <a:effectLst/>
                <a:latin typeface="Palatino Linotype" panose="02040502050505030304" pitchFamily="18" charset="0"/>
                <a:ea typeface="Calibri" panose="020F0502020204030204" pitchFamily="34" charset="0"/>
              </a:rPr>
              <a:t>Sources</a:t>
            </a:r>
          </a:p>
          <a:p>
            <a:r>
              <a:rPr lang="de-DE" sz="800" dirty="0" err="1">
                <a:effectLst/>
                <a:latin typeface="Palatino Linotype" panose="02040502050505030304" pitchFamily="18" charset="0"/>
                <a:ea typeface="Calibri" panose="020F0502020204030204" pitchFamily="34" charset="0"/>
              </a:rPr>
              <a:t>sealing</a:t>
            </a:r>
            <a:r>
              <a:rPr lang="de-DE" sz="800" dirty="0">
                <a:effectLst/>
                <a:latin typeface="Palatino Linotype" panose="02040502050505030304" pitchFamily="18" charset="0"/>
                <a:ea typeface="Calibri" panose="020F0502020204030204" pitchFamily="34" charset="0"/>
              </a:rPr>
              <a:t> KO-KF 365 (N. Gail, </a:t>
            </a:r>
            <a:r>
              <a:rPr lang="de-DE" sz="800" dirty="0" err="1">
                <a:effectLst/>
                <a:latin typeface="Palatino Linotype" panose="02040502050505030304" pitchFamily="18" charset="0"/>
                <a:ea typeface="Calibri" panose="020F0502020204030204" pitchFamily="34" charset="0"/>
              </a:rPr>
              <a:t>OEAI</a:t>
            </a:r>
            <a:r>
              <a:rPr lang="de-DE" sz="800" dirty="0">
                <a:effectLst/>
                <a:latin typeface="Palatino Linotype" panose="02040502050505030304" pitchFamily="18" charset="0"/>
                <a:ea typeface="Calibri" panose="020F0502020204030204" pitchFamily="34" charset="0"/>
              </a:rPr>
              <a:t>/</a:t>
            </a:r>
            <a:r>
              <a:rPr lang="de-DE" sz="800" dirty="0" err="1">
                <a:effectLst/>
                <a:latin typeface="Palatino Linotype" panose="02040502050505030304" pitchFamily="18" charset="0"/>
                <a:ea typeface="Calibri" panose="020F0502020204030204" pitchFamily="34" charset="0"/>
              </a:rPr>
              <a:t>OEAW</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tomb</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of</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Iynefer</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Dahshur</a:t>
            </a:r>
            <a:r>
              <a:rPr lang="de-DE" sz="800" dirty="0">
                <a:effectLst/>
                <a:latin typeface="Palatino Linotype" panose="02040502050505030304" pitchFamily="18" charset="0"/>
                <a:ea typeface="Calibri" panose="020F0502020204030204" pitchFamily="34" charset="0"/>
              </a:rPr>
              <a:t>;</a:t>
            </a:r>
          </a:p>
          <a:p>
            <a:r>
              <a:rPr lang="de-DE" sz="800" dirty="0">
                <a:effectLst/>
                <a:latin typeface="Palatino Linotype" panose="02040502050505030304" pitchFamily="18" charset="0"/>
                <a:ea typeface="Calibri" panose="020F0502020204030204" pitchFamily="34" charset="0"/>
              </a:rPr>
              <a:t>PT (T);</a:t>
            </a:r>
            <a:r>
              <a:rPr lang="de-DE" sz="800" dirty="0">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statue</a:t>
            </a:r>
            <a:r>
              <a:rPr lang="de-DE" sz="800" dirty="0">
                <a:effectLst/>
                <a:latin typeface="Palatino Linotype" panose="02040502050505030304" pitchFamily="18" charset="0"/>
                <a:ea typeface="Calibri" panose="020F0502020204030204" pitchFamily="34" charset="0"/>
              </a:rPr>
              <a:t> Alexandria </a:t>
            </a:r>
            <a:r>
              <a:rPr lang="de-DE" sz="800" dirty="0">
                <a:latin typeface="Palatino Linotype" panose="02040502050505030304" pitchFamily="18" charset="0"/>
                <a:ea typeface="Calibri" panose="020F0502020204030204" pitchFamily="34" charset="0"/>
              </a:rPr>
              <a:t>CG 76; </a:t>
            </a:r>
            <a:r>
              <a:rPr lang="de-DE" sz="800" dirty="0" err="1">
                <a:effectLst/>
                <a:latin typeface="Palatino Linotype" panose="02040502050505030304" pitchFamily="18" charset="0"/>
                <a:ea typeface="Calibri" panose="020F0502020204030204" pitchFamily="34" charset="0"/>
              </a:rPr>
              <a:t>tomb</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of</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Hesy</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TPC</a:t>
            </a:r>
            <a:endParaRPr lang="de-DE" sz="800" dirty="0">
              <a:latin typeface="Palatino Linotype" panose="02040502050505030304" pitchFamily="18" charset="0"/>
            </a:endParaRPr>
          </a:p>
        </p:txBody>
      </p:sp>
      <p:pic>
        <p:nvPicPr>
          <p:cNvPr id="69" name="Picture 68">
            <a:extLst>
              <a:ext uri="{FF2B5EF4-FFF2-40B4-BE49-F238E27FC236}">
                <a16:creationId xmlns:a16="http://schemas.microsoft.com/office/drawing/2014/main" id="{44841EC7-DADD-E31E-4BF0-61A33B2607F2}"/>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20000" contrast="20000"/>
                    </a14:imgEffect>
                  </a14:imgLayer>
                </a14:imgProps>
              </a:ext>
            </a:extLst>
          </a:blip>
          <a:stretch>
            <a:fillRect/>
          </a:stretch>
        </p:blipFill>
        <p:spPr>
          <a:xfrm>
            <a:off x="9882713" y="4707084"/>
            <a:ext cx="1272671" cy="1324212"/>
          </a:xfrm>
          <a:prstGeom prst="rect">
            <a:avLst/>
          </a:prstGeom>
        </p:spPr>
      </p:pic>
      <p:sp>
        <p:nvSpPr>
          <p:cNvPr id="72" name="TextBox 71">
            <a:extLst>
              <a:ext uri="{FF2B5EF4-FFF2-40B4-BE49-F238E27FC236}">
                <a16:creationId xmlns:a16="http://schemas.microsoft.com/office/drawing/2014/main" id="{A9BCC299-EE36-5D51-CC08-38F2053F0F13}"/>
              </a:ext>
            </a:extLst>
          </p:cNvPr>
          <p:cNvSpPr txBox="1"/>
          <p:nvPr/>
        </p:nvSpPr>
        <p:spPr>
          <a:xfrm>
            <a:off x="6177896" y="6407155"/>
            <a:ext cx="6046295" cy="461665"/>
          </a:xfrm>
          <a:prstGeom prst="rect">
            <a:avLst/>
          </a:prstGeom>
          <a:noFill/>
        </p:spPr>
        <p:txBody>
          <a:bodyPr wrap="square">
            <a:spAutoFit/>
          </a:bodyPr>
          <a:lstStyle/>
          <a:p>
            <a:r>
              <a:rPr lang="de-DE" sz="800" b="1" dirty="0">
                <a:effectLst/>
                <a:latin typeface="Palatino Linotype" panose="02040502050505030304" pitchFamily="18" charset="0"/>
                <a:ea typeface="Calibri" panose="020F0502020204030204" pitchFamily="34" charset="0"/>
              </a:rPr>
              <a:t>Sources</a:t>
            </a:r>
          </a:p>
          <a:p>
            <a:r>
              <a:rPr lang="de-DE" sz="800" dirty="0">
                <a:effectLst/>
                <a:latin typeface="Palatino Linotype" panose="02040502050505030304" pitchFamily="18" charset="0"/>
                <a:ea typeface="Calibri" panose="020F0502020204030204" pitchFamily="34" charset="0"/>
              </a:rPr>
              <a:t>PT (W); </a:t>
            </a:r>
            <a:r>
              <a:rPr lang="de-DE" sz="800" dirty="0" err="1">
                <a:effectLst/>
                <a:latin typeface="Palatino Linotype" panose="02040502050505030304" pitchFamily="18" charset="0"/>
                <a:ea typeface="Calibri" panose="020F0502020204030204" pitchFamily="34" charset="0"/>
              </a:rPr>
              <a:t>QH</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34n</a:t>
            </a:r>
            <a:r>
              <a:rPr lang="de-DE" sz="800" dirty="0">
                <a:latin typeface="Palatino Linotype" panose="02040502050505030304" pitchFamily="18" charset="0"/>
                <a:ea typeface="Calibri" panose="020F0502020204030204" pitchFamily="34" charset="0"/>
              </a:rPr>
              <a:t>; </a:t>
            </a:r>
            <a:r>
              <a:rPr lang="de-DE" sz="800" dirty="0" err="1">
                <a:latin typeface="Palatino Linotype" panose="02040502050505030304" pitchFamily="18" charset="0"/>
                <a:ea typeface="Calibri" panose="020F0502020204030204" pitchFamily="34" charset="0"/>
              </a:rPr>
              <a:t>statue</a:t>
            </a:r>
            <a:r>
              <a:rPr lang="de-DE" sz="800" dirty="0">
                <a:latin typeface="Palatino Linotype" panose="02040502050505030304" pitchFamily="18" charset="0"/>
                <a:ea typeface="Calibri" panose="020F0502020204030204" pitchFamily="34" charset="0"/>
              </a:rPr>
              <a:t> RPM 16; </a:t>
            </a:r>
            <a:r>
              <a:rPr lang="de-DE" sz="800" dirty="0">
                <a:effectLst/>
                <a:latin typeface="Palatino Linotype" panose="02040502050505030304" pitchFamily="18" charset="0"/>
                <a:ea typeface="Calibri" panose="020F0502020204030204" pitchFamily="34" charset="0"/>
              </a:rPr>
              <a:t>Tomb </a:t>
            </a:r>
            <a:r>
              <a:rPr lang="de-DE" sz="800" dirty="0" err="1">
                <a:effectLst/>
                <a:latin typeface="Palatino Linotype" panose="02040502050505030304" pitchFamily="18" charset="0"/>
                <a:ea typeface="Calibri" panose="020F0502020204030204" pitchFamily="34" charset="0"/>
              </a:rPr>
              <a:t>of</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Nikaankh</a:t>
            </a:r>
            <a:r>
              <a:rPr lang="de-DE" sz="800" dirty="0">
                <a:effectLst/>
                <a:latin typeface="Palatino Linotype" panose="02040502050505030304" pitchFamily="18" charset="0"/>
                <a:ea typeface="Calibri" panose="020F0502020204030204" pitchFamily="34" charset="0"/>
              </a:rPr>
              <a:t> I, </a:t>
            </a:r>
            <a:r>
              <a:rPr lang="de-DE" sz="800" dirty="0" err="1">
                <a:effectLst/>
                <a:latin typeface="Palatino Linotype" panose="02040502050505030304" pitchFamily="18" charset="0"/>
                <a:ea typeface="Calibri" panose="020F0502020204030204" pitchFamily="34" charset="0"/>
              </a:rPr>
              <a:t>Tehna</a:t>
            </a:r>
            <a:r>
              <a:rPr lang="de-DE" sz="800" dirty="0">
                <a:effectLst/>
                <a:latin typeface="Palatino Linotype" panose="02040502050505030304" pitchFamily="18" charset="0"/>
                <a:ea typeface="Calibri" panose="020F0502020204030204" pitchFamily="34" charset="0"/>
              </a:rPr>
              <a:t>;</a:t>
            </a:r>
          </a:p>
          <a:p>
            <a:r>
              <a:rPr lang="de-DE" sz="800" dirty="0" err="1">
                <a:effectLst/>
                <a:latin typeface="Palatino Linotype" panose="02040502050505030304" pitchFamily="18" charset="0"/>
                <a:ea typeface="Calibri" panose="020F0502020204030204" pitchFamily="34" charset="0"/>
              </a:rPr>
              <a:t>autobiography</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of</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Semenkhw-ptah</a:t>
            </a:r>
            <a:r>
              <a:rPr lang="de-DE" sz="800" dirty="0">
                <a:effectLst/>
                <a:latin typeface="Palatino Linotype" panose="02040502050505030304" pitchFamily="18" charset="0"/>
                <a:ea typeface="Calibri" panose="020F0502020204030204" pitchFamily="34" charset="0"/>
              </a:rPr>
              <a:t>, Brooklyn </a:t>
            </a:r>
            <a:r>
              <a:rPr lang="de-DE" sz="800" dirty="0" err="1">
                <a:effectLst/>
                <a:latin typeface="Palatino Linotype" panose="02040502050505030304" pitchFamily="18" charset="0"/>
                <a:ea typeface="Calibri" panose="020F0502020204030204" pitchFamily="34" charset="0"/>
              </a:rPr>
              <a:t>37.27E</a:t>
            </a:r>
            <a:r>
              <a:rPr lang="de-DE" sz="800" dirty="0">
                <a:effectLst/>
                <a:latin typeface="Palatino Linotype" panose="02040502050505030304" pitchFamily="18" charset="0"/>
                <a:ea typeface="Calibri" panose="020F0502020204030204" pitchFamily="34" charset="0"/>
              </a:rPr>
              <a:t> (www.brooklynmuseum.org; </a:t>
            </a:r>
            <a:r>
              <a:rPr lang="de-DE" sz="800" dirty="0" err="1">
                <a:effectLst/>
                <a:latin typeface="Palatino Linotype" panose="02040502050505030304" pitchFamily="18" charset="0"/>
                <a:ea typeface="Calibri" panose="020F0502020204030204" pitchFamily="34" charset="0"/>
              </a:rPr>
              <a:t>tomb</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of</a:t>
            </a:r>
            <a:r>
              <a:rPr lang="de-DE" sz="800" dirty="0">
                <a:effectLst/>
                <a:latin typeface="Palatino Linotype" panose="02040502050505030304" pitchFamily="18" charset="0"/>
                <a:ea typeface="Calibri" panose="020F0502020204030204" pitchFamily="34" charset="0"/>
              </a:rPr>
              <a:t> </a:t>
            </a:r>
            <a:r>
              <a:rPr lang="de-DE" sz="800" dirty="0" err="1">
                <a:effectLst/>
                <a:latin typeface="Palatino Linotype" panose="02040502050505030304" pitchFamily="18" charset="0"/>
                <a:ea typeface="Calibri" panose="020F0502020204030204" pitchFamily="34" charset="0"/>
              </a:rPr>
              <a:t>Mehu</a:t>
            </a:r>
            <a:r>
              <a:rPr lang="de-DE" sz="800" dirty="0">
                <a:effectLst/>
                <a:latin typeface="Palatino Linotype" panose="02040502050505030304" pitchFamily="18" charset="0"/>
                <a:ea typeface="Calibri" panose="020F0502020204030204" pitchFamily="34" charset="0"/>
              </a:rPr>
              <a:t>, UPC</a:t>
            </a:r>
            <a:endParaRPr lang="de-DE" sz="800" dirty="0">
              <a:latin typeface="Palatino Linotype" panose="02040502050505030304" pitchFamily="18" charset="0"/>
            </a:endParaRPr>
          </a:p>
        </p:txBody>
      </p:sp>
      <p:pic>
        <p:nvPicPr>
          <p:cNvPr id="73" name="Picture 72">
            <a:extLst>
              <a:ext uri="{FF2B5EF4-FFF2-40B4-BE49-F238E27FC236}">
                <a16:creationId xmlns:a16="http://schemas.microsoft.com/office/drawing/2014/main" id="{299B6C2D-65F2-4D0C-831F-2BDBF647B2E0}"/>
              </a:ext>
            </a:extLst>
          </p:cNvPr>
          <p:cNvPicPr>
            <a:picLocks noChangeAspect="1"/>
          </p:cNvPicPr>
          <p:nvPr/>
        </p:nvPicPr>
        <p:blipFill>
          <a:blip r:embed="rId14"/>
          <a:stretch>
            <a:fillRect/>
          </a:stretch>
        </p:blipFill>
        <p:spPr>
          <a:xfrm>
            <a:off x="10089065" y="464487"/>
            <a:ext cx="1288608" cy="1374926"/>
          </a:xfrm>
          <a:prstGeom prst="rect">
            <a:avLst/>
          </a:prstGeom>
        </p:spPr>
      </p:pic>
      <p:pic>
        <p:nvPicPr>
          <p:cNvPr id="74" name="Picture 73">
            <a:extLst>
              <a:ext uri="{FF2B5EF4-FFF2-40B4-BE49-F238E27FC236}">
                <a16:creationId xmlns:a16="http://schemas.microsoft.com/office/drawing/2014/main" id="{5766D1D7-BD6F-EBD6-E004-F107E48FF208}"/>
              </a:ext>
            </a:extLst>
          </p:cNvPr>
          <p:cNvPicPr>
            <a:picLocks noChangeAspect="1"/>
          </p:cNvPicPr>
          <p:nvPr/>
        </p:nvPicPr>
        <p:blipFill>
          <a:blip r:embed="rId15"/>
          <a:stretch>
            <a:fillRect/>
          </a:stretch>
        </p:blipFill>
        <p:spPr>
          <a:xfrm>
            <a:off x="7209853" y="4702874"/>
            <a:ext cx="1343151" cy="1300680"/>
          </a:xfrm>
          <a:prstGeom prst="rect">
            <a:avLst/>
          </a:prstGeom>
        </p:spPr>
      </p:pic>
      <p:pic>
        <p:nvPicPr>
          <p:cNvPr id="78" name="Picture 77">
            <a:extLst>
              <a:ext uri="{FF2B5EF4-FFF2-40B4-BE49-F238E27FC236}">
                <a16:creationId xmlns:a16="http://schemas.microsoft.com/office/drawing/2014/main" id="{3BDEDEE4-E62D-4BBA-B2F7-24BA0EBEB14B}"/>
              </a:ext>
            </a:extLst>
          </p:cNvPr>
          <p:cNvPicPr>
            <a:picLocks noChangeAspect="1"/>
          </p:cNvPicPr>
          <p:nvPr/>
        </p:nvPicPr>
        <p:blipFill rotWithShape="1">
          <a:blip r:embed="rId16">
            <a:extLst>
              <a:ext uri="{BEBA8EAE-BF5A-486C-A8C5-ECC9F3942E4B}">
                <a14:imgProps xmlns:a14="http://schemas.microsoft.com/office/drawing/2010/main">
                  <a14:imgLayer r:embed="rId17">
                    <a14:imgEffect>
                      <a14:saturation sat="66000"/>
                    </a14:imgEffect>
                    <a14:imgEffect>
                      <a14:brightnessContrast bright="20000" contrast="40000"/>
                    </a14:imgEffect>
                  </a14:imgLayer>
                </a14:imgProps>
              </a:ext>
            </a:extLst>
          </a:blip>
          <a:srcRect l="31357" r="21865" b="2922"/>
          <a:stretch/>
        </p:blipFill>
        <p:spPr>
          <a:xfrm>
            <a:off x="10667401" y="2516044"/>
            <a:ext cx="858625" cy="1514409"/>
          </a:xfrm>
          <a:prstGeom prst="rect">
            <a:avLst/>
          </a:prstGeom>
        </p:spPr>
      </p:pic>
      <p:pic>
        <p:nvPicPr>
          <p:cNvPr id="79" name="Picture 78">
            <a:extLst>
              <a:ext uri="{FF2B5EF4-FFF2-40B4-BE49-F238E27FC236}">
                <a16:creationId xmlns:a16="http://schemas.microsoft.com/office/drawing/2014/main" id="{6554CBEF-04C2-5285-757C-780C9055E2B8}"/>
              </a:ext>
            </a:extLst>
          </p:cNvPr>
          <p:cNvPicPr>
            <a:picLocks noChangeAspect="1"/>
          </p:cNvPicPr>
          <p:nvPr/>
        </p:nvPicPr>
        <p:blipFill>
          <a:blip r:embed="rId18"/>
          <a:stretch>
            <a:fillRect/>
          </a:stretch>
        </p:blipFill>
        <p:spPr>
          <a:xfrm>
            <a:off x="6770660" y="2550054"/>
            <a:ext cx="1304543" cy="1300680"/>
          </a:xfrm>
          <a:prstGeom prst="rect">
            <a:avLst/>
          </a:prstGeom>
        </p:spPr>
      </p:pic>
      <p:pic>
        <p:nvPicPr>
          <p:cNvPr id="80" name="Picture 79">
            <a:extLst>
              <a:ext uri="{FF2B5EF4-FFF2-40B4-BE49-F238E27FC236}">
                <a16:creationId xmlns:a16="http://schemas.microsoft.com/office/drawing/2014/main" id="{35CDB27A-E3A7-2278-3056-B5538D7CB4A7}"/>
              </a:ext>
            </a:extLst>
          </p:cNvPr>
          <p:cNvPicPr>
            <a:picLocks noChangeAspect="1"/>
          </p:cNvPicPr>
          <p:nvPr/>
        </p:nvPicPr>
        <p:blipFill>
          <a:blip r:embed="rId19">
            <a:extLst>
              <a:ext uri="{BEBA8EAE-BF5A-486C-A8C5-ECC9F3942E4B}">
                <a14:imgProps xmlns:a14="http://schemas.microsoft.com/office/drawing/2010/main">
                  <a14:imgLayer r:embed="rId20">
                    <a14:imgEffect>
                      <a14:brightnessContrast bright="20000" contrast="20000"/>
                    </a14:imgEffect>
                  </a14:imgLayer>
                </a14:imgProps>
              </a:ext>
            </a:extLst>
          </a:blip>
          <a:stretch>
            <a:fillRect/>
          </a:stretch>
        </p:blipFill>
        <p:spPr>
          <a:xfrm>
            <a:off x="7283321" y="538734"/>
            <a:ext cx="1288608" cy="1300679"/>
          </a:xfrm>
          <a:prstGeom prst="rect">
            <a:avLst/>
          </a:prstGeom>
        </p:spPr>
      </p:pic>
      <p:sp>
        <p:nvSpPr>
          <p:cNvPr id="81" name="Rectangle 80">
            <a:extLst>
              <a:ext uri="{FF2B5EF4-FFF2-40B4-BE49-F238E27FC236}">
                <a16:creationId xmlns:a16="http://schemas.microsoft.com/office/drawing/2014/main" id="{6BF53A0A-0325-7287-7DAD-718A2D51D37B}"/>
              </a:ext>
            </a:extLst>
          </p:cNvPr>
          <p:cNvSpPr/>
          <p:nvPr/>
        </p:nvSpPr>
        <p:spPr>
          <a:xfrm>
            <a:off x="5977529" y="0"/>
            <a:ext cx="182065" cy="6858000"/>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 name="Picture 1">
            <a:extLst>
              <a:ext uri="{FF2B5EF4-FFF2-40B4-BE49-F238E27FC236}">
                <a16:creationId xmlns:a16="http://schemas.microsoft.com/office/drawing/2014/main" id="{F0B23D6A-1607-CA15-857A-888A435EEAB6}"/>
              </a:ext>
            </a:extLst>
          </p:cNvPr>
          <p:cNvPicPr>
            <a:picLocks noChangeAspect="1"/>
          </p:cNvPicPr>
          <p:nvPr/>
        </p:nvPicPr>
        <p:blipFill rotWithShape="1">
          <a:blip r:embed="rId21">
            <a:extLst>
              <a:ext uri="{BEBA8EAE-BF5A-486C-A8C5-ECC9F3942E4B}">
                <a14:imgProps xmlns:a14="http://schemas.microsoft.com/office/drawing/2010/main">
                  <a14:imgLayer r:embed="rId22">
                    <a14:imgEffect>
                      <a14:saturation sat="33000"/>
                    </a14:imgEffect>
                    <a14:imgEffect>
                      <a14:brightnessContrast bright="20000"/>
                    </a14:imgEffect>
                  </a14:imgLayer>
                </a14:imgProps>
              </a:ext>
            </a:extLst>
          </a:blip>
          <a:srcRect l="8215"/>
          <a:stretch/>
        </p:blipFill>
        <p:spPr>
          <a:xfrm>
            <a:off x="2477519" y="4990933"/>
            <a:ext cx="1476715" cy="1382766"/>
          </a:xfrm>
          <a:prstGeom prst="rect">
            <a:avLst/>
          </a:prstGeom>
        </p:spPr>
      </p:pic>
      <p:sp>
        <p:nvSpPr>
          <p:cNvPr id="4" name="TextBox 3">
            <a:extLst>
              <a:ext uri="{FF2B5EF4-FFF2-40B4-BE49-F238E27FC236}">
                <a16:creationId xmlns:a16="http://schemas.microsoft.com/office/drawing/2014/main" id="{29F4E034-C78C-893A-13F0-40C808AF941B}"/>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6" name="Picture 5">
            <a:extLst>
              <a:ext uri="{FF2B5EF4-FFF2-40B4-BE49-F238E27FC236}">
                <a16:creationId xmlns:a16="http://schemas.microsoft.com/office/drawing/2014/main" id="{AF4C425C-460A-16B9-91B4-89EBA5F1A3D2}"/>
              </a:ext>
            </a:extLst>
          </p:cNvPr>
          <p:cNvPicPr>
            <a:picLocks noChangeAspect="1"/>
          </p:cNvPicPr>
          <p:nvPr/>
        </p:nvPicPr>
        <p:blipFill>
          <a:blip r:embed="rId23"/>
          <a:stretch>
            <a:fillRect/>
          </a:stretch>
        </p:blipFill>
        <p:spPr>
          <a:xfrm>
            <a:off x="3850966" y="257695"/>
            <a:ext cx="743277" cy="1862753"/>
          </a:xfrm>
          <a:prstGeom prst="rect">
            <a:avLst/>
          </a:prstGeom>
        </p:spPr>
      </p:pic>
      <p:sp>
        <p:nvSpPr>
          <p:cNvPr id="5" name="Slide Number Placeholder 1">
            <a:extLst>
              <a:ext uri="{FF2B5EF4-FFF2-40B4-BE49-F238E27FC236}">
                <a16:creationId xmlns:a16="http://schemas.microsoft.com/office/drawing/2014/main" id="{6F0181ED-362D-4E9B-1AA4-9B85E1063CB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25</a:t>
            </a:fld>
            <a:endParaRPr lang="de-DE" dirty="0">
              <a:latin typeface="Palatino Linotype" panose="02040502050505030304" pitchFamily="18" charset="0"/>
            </a:endParaRPr>
          </a:p>
        </p:txBody>
      </p:sp>
    </p:spTree>
    <p:extLst>
      <p:ext uri="{BB962C8B-B14F-4D97-AF65-F5344CB8AC3E}">
        <p14:creationId xmlns:p14="http://schemas.microsoft.com/office/powerpoint/2010/main" val="3476359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13489-9E1B-E4FC-818A-D60FDD68A49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70CC604-7DDA-AEE8-1E02-D3E40B25A7A6}"/>
              </a:ext>
            </a:extLst>
          </p:cNvPr>
          <p:cNvPicPr>
            <a:picLocks noChangeAspect="1"/>
          </p:cNvPicPr>
          <p:nvPr/>
        </p:nvPicPr>
        <p:blipFill>
          <a:blip r:embed="rId2"/>
          <a:stretch>
            <a:fillRect/>
          </a:stretch>
        </p:blipFill>
        <p:spPr>
          <a:xfrm>
            <a:off x="469460" y="818929"/>
            <a:ext cx="6954384" cy="5369432"/>
          </a:xfrm>
          <a:prstGeom prst="rect">
            <a:avLst/>
          </a:prstGeom>
        </p:spPr>
      </p:pic>
      <p:sp>
        <p:nvSpPr>
          <p:cNvPr id="2" name="TextBox 1">
            <a:extLst>
              <a:ext uri="{FF2B5EF4-FFF2-40B4-BE49-F238E27FC236}">
                <a16:creationId xmlns:a16="http://schemas.microsoft.com/office/drawing/2014/main" id="{07460A1C-DD10-75A8-F97A-3472BCB40565}"/>
              </a:ext>
            </a:extLst>
          </p:cNvPr>
          <p:cNvSpPr txBox="1"/>
          <p:nvPr/>
        </p:nvSpPr>
        <p:spPr>
          <a:xfrm>
            <a:off x="7423844" y="1943054"/>
            <a:ext cx="3755898" cy="523220"/>
          </a:xfrm>
          <a:prstGeom prst="rect">
            <a:avLst/>
          </a:prstGeom>
          <a:noFill/>
        </p:spPr>
        <p:txBody>
          <a:bodyPr wrap="square">
            <a:spAutoFit/>
          </a:bodyPr>
          <a:lstStyle/>
          <a:p>
            <a:r>
              <a:rPr lang="de-DE" sz="1400" dirty="0" err="1">
                <a:effectLst/>
                <a:latin typeface="Palatino Linotype" panose="02040502050505030304" pitchFamily="18" charset="0"/>
                <a:ea typeface="Calibri" panose="020F0502020204030204" pitchFamily="34" charset="0"/>
              </a:rPr>
              <a:t>Number</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t>
            </a:r>
            <a:r>
              <a:rPr lang="de-DE" sz="1400" b="1" dirty="0" err="1">
                <a:effectLst/>
                <a:latin typeface="Palatino Linotype" panose="02040502050505030304" pitchFamily="18" charset="0"/>
                <a:ea typeface="Calibri" panose="020F0502020204030204" pitchFamily="34" charset="0"/>
              </a:rPr>
              <a:t>documents</a:t>
            </a:r>
            <a:r>
              <a:rPr lang="de-DE" sz="1400" dirty="0">
                <a:effectLst/>
                <a:latin typeface="Palatino Linotype" panose="02040502050505030304" pitchFamily="18" charset="0"/>
                <a:ea typeface="Calibri" panose="020F0502020204030204" pitchFamily="34" charset="0"/>
              </a:rPr>
              <a:t> in </a:t>
            </a:r>
            <a:r>
              <a:rPr lang="de-DE" sz="1400" dirty="0" err="1">
                <a:effectLst/>
                <a:latin typeface="Palatino Linotype" panose="02040502050505030304" pitchFamily="18" charset="0"/>
                <a:ea typeface="Calibri" panose="020F0502020204030204" pitchFamily="34" charset="0"/>
              </a:rPr>
              <a:t>which</a:t>
            </a:r>
            <a:r>
              <a:rPr lang="de-DE" sz="1400" dirty="0">
                <a:effectLst/>
                <a:latin typeface="Palatino Linotype" panose="02040502050505030304" pitchFamily="18" charset="0"/>
                <a:ea typeface="Calibri" panose="020F0502020204030204" pitchFamily="34" charset="0"/>
              </a:rPr>
              <a:t> a </a:t>
            </a:r>
            <a:r>
              <a:rPr lang="de-DE" sz="1400" dirty="0" err="1">
                <a:effectLst/>
                <a:latin typeface="Palatino Linotype" panose="02040502050505030304" pitchFamily="18" charset="0"/>
                <a:ea typeface="Calibri" panose="020F0502020204030204" pitchFamily="34" charset="0"/>
              </a:rPr>
              <a:t>sign</a:t>
            </a:r>
            <a:r>
              <a:rPr lang="de-DE" sz="1400" dirty="0">
                <a:effectLst/>
                <a:latin typeface="Palatino Linotype" panose="02040502050505030304" pitchFamily="18" charset="0"/>
                <a:ea typeface="Calibri" panose="020F0502020204030204" pitchFamily="34" charset="0"/>
              </a:rPr>
              <a:t> varian</a:t>
            </a:r>
            <a:r>
              <a:rPr lang="de-DE" sz="1400" dirty="0">
                <a:latin typeface="Palatino Linotype" panose="02040502050505030304" pitchFamily="18" charset="0"/>
                <a:ea typeface="Calibri" panose="020F0502020204030204" pitchFamily="34" charset="0"/>
              </a:rPr>
              <a:t>t </a:t>
            </a:r>
            <a:r>
              <a:rPr lang="de-DE" sz="1400" dirty="0" err="1">
                <a:latin typeface="Palatino Linotype" panose="02040502050505030304" pitchFamily="18" charset="0"/>
                <a:ea typeface="Calibri" panose="020F0502020204030204" pitchFamily="34" charset="0"/>
              </a:rPr>
              <a:t>appears</a:t>
            </a:r>
            <a:endParaRPr lang="de-DE" sz="1200" dirty="0">
              <a:latin typeface="Palatino Linotype" panose="02040502050505030304" pitchFamily="18" charset="0"/>
            </a:endParaRPr>
          </a:p>
        </p:txBody>
      </p:sp>
      <p:sp>
        <p:nvSpPr>
          <p:cNvPr id="4" name="TextBox 3">
            <a:extLst>
              <a:ext uri="{FF2B5EF4-FFF2-40B4-BE49-F238E27FC236}">
                <a16:creationId xmlns:a16="http://schemas.microsoft.com/office/drawing/2014/main" id="{305C72C3-8AD7-24AE-074F-04C4DC39D21B}"/>
              </a:ext>
            </a:extLst>
          </p:cNvPr>
          <p:cNvSpPr txBox="1"/>
          <p:nvPr/>
        </p:nvSpPr>
        <p:spPr>
          <a:xfrm>
            <a:off x="5025068" y="4783790"/>
            <a:ext cx="3755898" cy="307777"/>
          </a:xfrm>
          <a:prstGeom prst="rect">
            <a:avLst/>
          </a:prstGeom>
          <a:noFill/>
        </p:spPr>
        <p:txBody>
          <a:bodyPr wrap="square">
            <a:spAutoFit/>
          </a:bodyPr>
          <a:lstStyle/>
          <a:p>
            <a:r>
              <a:rPr lang="de-DE" sz="1400" dirty="0" err="1">
                <a:effectLst/>
                <a:latin typeface="Palatino Linotype" panose="02040502050505030304" pitchFamily="18" charset="0"/>
                <a:ea typeface="Calibri" panose="020F0502020204030204" pitchFamily="34" charset="0"/>
              </a:rPr>
              <a:t>Number</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t>
            </a:r>
            <a:r>
              <a:rPr lang="de-DE" sz="1400" b="1" dirty="0" err="1">
                <a:effectLst/>
                <a:latin typeface="Palatino Linotype" panose="02040502050505030304" pitchFamily="18" charset="0"/>
                <a:ea typeface="Calibri" panose="020F0502020204030204" pitchFamily="34" charset="0"/>
              </a:rPr>
              <a:t>occurrences</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 </a:t>
            </a:r>
            <a:r>
              <a:rPr lang="de-DE" sz="1400" dirty="0" err="1">
                <a:effectLst/>
                <a:latin typeface="Palatino Linotype" panose="02040502050505030304" pitchFamily="18" charset="0"/>
                <a:ea typeface="Calibri" panose="020F0502020204030204" pitchFamily="34" charset="0"/>
              </a:rPr>
              <a:t>sign</a:t>
            </a:r>
            <a:r>
              <a:rPr lang="de-DE" sz="1400" dirty="0">
                <a:effectLst/>
                <a:latin typeface="Palatino Linotype" panose="02040502050505030304" pitchFamily="18" charset="0"/>
                <a:ea typeface="Calibri" panose="020F0502020204030204" pitchFamily="34" charset="0"/>
              </a:rPr>
              <a:t> varian</a:t>
            </a:r>
            <a:r>
              <a:rPr lang="de-DE" sz="1400" dirty="0">
                <a:latin typeface="Palatino Linotype" panose="02040502050505030304" pitchFamily="18" charset="0"/>
                <a:ea typeface="Calibri" panose="020F0502020204030204" pitchFamily="34" charset="0"/>
              </a:rPr>
              <a:t>t</a:t>
            </a:r>
            <a:endParaRPr lang="de-DE" sz="1200" dirty="0">
              <a:latin typeface="Palatino Linotype" panose="02040502050505030304" pitchFamily="18" charset="0"/>
            </a:endParaRPr>
          </a:p>
        </p:txBody>
      </p:sp>
      <p:sp>
        <p:nvSpPr>
          <p:cNvPr id="9" name="TextBox 8">
            <a:extLst>
              <a:ext uri="{FF2B5EF4-FFF2-40B4-BE49-F238E27FC236}">
                <a16:creationId xmlns:a16="http://schemas.microsoft.com/office/drawing/2014/main" id="{99DA7CD9-BF1F-C662-48AD-9BFD959914BF}"/>
              </a:ext>
            </a:extLst>
          </p:cNvPr>
          <p:cNvSpPr txBox="1"/>
          <p:nvPr/>
        </p:nvSpPr>
        <p:spPr>
          <a:xfrm>
            <a:off x="119187" y="6538912"/>
            <a:ext cx="2224619" cy="276999"/>
          </a:xfrm>
          <a:prstGeom prst="rect">
            <a:avLst/>
          </a:prstGeom>
          <a:noFill/>
        </p:spPr>
        <p:txBody>
          <a:bodyPr wrap="square">
            <a:spAutoFit/>
          </a:bodyPr>
          <a:lstStyle/>
          <a:p>
            <a:r>
              <a:rPr lang="en-GB" sz="1200" dirty="0">
                <a:effectLst/>
                <a:latin typeface="Palatino Linotype" panose="02040502050505030304" pitchFamily="18" charset="0"/>
                <a:ea typeface="Calibri" panose="020F0502020204030204" pitchFamily="34" charset="0"/>
              </a:rPr>
              <a:t>Cf. Fischer 1975, 246 n. 6</a:t>
            </a:r>
            <a:endParaRPr lang="de-DE" sz="1200" dirty="0"/>
          </a:p>
        </p:txBody>
      </p:sp>
      <p:sp>
        <p:nvSpPr>
          <p:cNvPr id="6" name="TextBox 5">
            <a:extLst>
              <a:ext uri="{FF2B5EF4-FFF2-40B4-BE49-F238E27FC236}">
                <a16:creationId xmlns:a16="http://schemas.microsoft.com/office/drawing/2014/main" id="{A98AE639-5AFC-B192-4A31-A8A1D2375FF6}"/>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7" name="Picture 6">
            <a:extLst>
              <a:ext uri="{FF2B5EF4-FFF2-40B4-BE49-F238E27FC236}">
                <a16:creationId xmlns:a16="http://schemas.microsoft.com/office/drawing/2014/main" id="{E9065DDF-8A1D-715F-2B21-864B2927005B}"/>
              </a:ext>
            </a:extLst>
          </p:cNvPr>
          <p:cNvPicPr>
            <a:picLocks noChangeAspect="1"/>
          </p:cNvPicPr>
          <p:nvPr/>
        </p:nvPicPr>
        <p:blipFill>
          <a:blip r:embed="rId3"/>
          <a:stretch>
            <a:fillRect/>
          </a:stretch>
        </p:blipFill>
        <p:spPr>
          <a:xfrm>
            <a:off x="8610600" y="2718562"/>
            <a:ext cx="1815754" cy="2680603"/>
          </a:xfrm>
          <a:prstGeom prst="rect">
            <a:avLst/>
          </a:prstGeom>
          <a:ln>
            <a:solidFill>
              <a:schemeClr val="tx1"/>
            </a:solidFill>
          </a:ln>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93B3B546-884C-0B65-ED09-BD1A208E4A8B}"/>
              </a:ext>
            </a:extLst>
          </p:cNvPr>
          <p:cNvPicPr>
            <a:picLocks noChangeAspect="1"/>
          </p:cNvPicPr>
          <p:nvPr/>
        </p:nvPicPr>
        <p:blipFill>
          <a:blip r:embed="rId4"/>
          <a:stretch>
            <a:fillRect/>
          </a:stretch>
        </p:blipFill>
        <p:spPr>
          <a:xfrm>
            <a:off x="9982200" y="3590399"/>
            <a:ext cx="1949136" cy="2784881"/>
          </a:xfrm>
          <a:prstGeom prst="rect">
            <a:avLst/>
          </a:prstGeom>
          <a:effectLst>
            <a:outerShdw blurRad="50800" dist="38100" dir="2700000" algn="tl" rotWithShape="0">
              <a:prstClr val="black">
                <a:alpha val="40000"/>
              </a:prstClr>
            </a:outerShdw>
          </a:effectLst>
        </p:spPr>
      </p:pic>
      <p:sp>
        <p:nvSpPr>
          <p:cNvPr id="10" name="Slide Number Placeholder 1">
            <a:extLst>
              <a:ext uri="{FF2B5EF4-FFF2-40B4-BE49-F238E27FC236}">
                <a16:creationId xmlns:a16="http://schemas.microsoft.com/office/drawing/2014/main" id="{CFF4E189-8D33-34C5-3E3C-0854DD8763A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26</a:t>
            </a:fld>
            <a:endParaRPr lang="de-DE" dirty="0">
              <a:latin typeface="Palatino Linotype" panose="02040502050505030304" pitchFamily="18" charset="0"/>
            </a:endParaRPr>
          </a:p>
        </p:txBody>
      </p:sp>
    </p:spTree>
    <p:extLst>
      <p:ext uri="{BB962C8B-B14F-4D97-AF65-F5344CB8AC3E}">
        <p14:creationId xmlns:p14="http://schemas.microsoft.com/office/powerpoint/2010/main" val="3234682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8CF66-52A0-ACA3-833C-9FC8C5EEC1C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6E92559-D050-CA9D-AA9B-9B62AFED8428}"/>
              </a:ext>
            </a:extLst>
          </p:cNvPr>
          <p:cNvPicPr>
            <a:picLocks noChangeAspect="1"/>
          </p:cNvPicPr>
          <p:nvPr/>
        </p:nvPicPr>
        <p:blipFill>
          <a:blip r:embed="rId3"/>
          <a:stretch>
            <a:fillRect/>
          </a:stretch>
        </p:blipFill>
        <p:spPr>
          <a:xfrm>
            <a:off x="469460" y="818929"/>
            <a:ext cx="6954384" cy="5369432"/>
          </a:xfrm>
          <a:prstGeom prst="rect">
            <a:avLst/>
          </a:prstGeom>
        </p:spPr>
      </p:pic>
      <p:pic>
        <p:nvPicPr>
          <p:cNvPr id="2" name="Graphic 1">
            <a:extLst>
              <a:ext uri="{FF2B5EF4-FFF2-40B4-BE49-F238E27FC236}">
                <a16:creationId xmlns:a16="http://schemas.microsoft.com/office/drawing/2014/main" id="{B229D9FE-D4D3-8C58-9ADF-F6E2C93863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00211" y="939865"/>
            <a:ext cx="3492374" cy="5210396"/>
          </a:xfrm>
          <a:prstGeom prst="rect">
            <a:avLst/>
          </a:prstGeom>
        </p:spPr>
      </p:pic>
      <p:sp>
        <p:nvSpPr>
          <p:cNvPr id="6" name="TextBox 5">
            <a:extLst>
              <a:ext uri="{FF2B5EF4-FFF2-40B4-BE49-F238E27FC236}">
                <a16:creationId xmlns:a16="http://schemas.microsoft.com/office/drawing/2014/main" id="{C6CDB2F2-B275-F45D-C2A7-5E9A32C8B557}"/>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7" name="TextBox 6">
            <a:extLst>
              <a:ext uri="{FF2B5EF4-FFF2-40B4-BE49-F238E27FC236}">
                <a16:creationId xmlns:a16="http://schemas.microsoft.com/office/drawing/2014/main" id="{F632CB0B-8A2C-FCE8-D84C-C58F44E88EDC}"/>
              </a:ext>
            </a:extLst>
          </p:cNvPr>
          <p:cNvSpPr txBox="1"/>
          <p:nvPr/>
        </p:nvSpPr>
        <p:spPr>
          <a:xfrm>
            <a:off x="119187" y="6538912"/>
            <a:ext cx="2224619" cy="276999"/>
          </a:xfrm>
          <a:prstGeom prst="rect">
            <a:avLst/>
          </a:prstGeom>
          <a:noFill/>
        </p:spPr>
        <p:txBody>
          <a:bodyPr wrap="square">
            <a:spAutoFit/>
          </a:bodyPr>
          <a:lstStyle/>
          <a:p>
            <a:r>
              <a:rPr lang="en-GB" sz="1200" dirty="0">
                <a:effectLst/>
                <a:latin typeface="Palatino Linotype" panose="02040502050505030304" pitchFamily="18" charset="0"/>
                <a:ea typeface="Calibri" panose="020F0502020204030204" pitchFamily="34" charset="0"/>
              </a:rPr>
              <a:t>Cf. Fischer 1975, 246 n. 6</a:t>
            </a:r>
            <a:endParaRPr lang="de-DE" sz="1200" dirty="0"/>
          </a:p>
        </p:txBody>
      </p:sp>
      <p:sp>
        <p:nvSpPr>
          <p:cNvPr id="4" name="Slide Number Placeholder 1">
            <a:extLst>
              <a:ext uri="{FF2B5EF4-FFF2-40B4-BE49-F238E27FC236}">
                <a16:creationId xmlns:a16="http://schemas.microsoft.com/office/drawing/2014/main" id="{5C3D9E63-4763-3EFC-B249-1E2D6227ACB1}"/>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27</a:t>
            </a:fld>
            <a:endParaRPr lang="de-DE" dirty="0">
              <a:latin typeface="Palatino Linotype" panose="02040502050505030304" pitchFamily="18" charset="0"/>
            </a:endParaRPr>
          </a:p>
        </p:txBody>
      </p:sp>
    </p:spTree>
    <p:extLst>
      <p:ext uri="{BB962C8B-B14F-4D97-AF65-F5344CB8AC3E}">
        <p14:creationId xmlns:p14="http://schemas.microsoft.com/office/powerpoint/2010/main" val="3796871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2D9B38-CE9C-6EE5-8004-66670DFCD4C0}"/>
              </a:ext>
            </a:extLst>
          </p:cNvPr>
          <p:cNvPicPr>
            <a:picLocks noChangeAspect="1"/>
          </p:cNvPicPr>
          <p:nvPr/>
        </p:nvPicPr>
        <p:blipFill>
          <a:blip r:embed="rId2"/>
          <a:stretch>
            <a:fillRect/>
          </a:stretch>
        </p:blipFill>
        <p:spPr>
          <a:xfrm>
            <a:off x="469460" y="818929"/>
            <a:ext cx="6954384" cy="5369432"/>
          </a:xfrm>
          <a:prstGeom prst="rect">
            <a:avLst/>
          </a:prstGeom>
        </p:spPr>
      </p:pic>
      <p:pic>
        <p:nvPicPr>
          <p:cNvPr id="7" name="Graphic 6">
            <a:extLst>
              <a:ext uri="{FF2B5EF4-FFF2-40B4-BE49-F238E27FC236}">
                <a16:creationId xmlns:a16="http://schemas.microsoft.com/office/drawing/2014/main" id="{246E21D3-79C3-A2CC-E80D-CE9168CD12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41115" y="1226727"/>
            <a:ext cx="3781425" cy="4724400"/>
          </a:xfrm>
          <a:prstGeom prst="rect">
            <a:avLst/>
          </a:prstGeom>
        </p:spPr>
      </p:pic>
      <p:sp>
        <p:nvSpPr>
          <p:cNvPr id="8" name="Rectangle 7">
            <a:extLst>
              <a:ext uri="{FF2B5EF4-FFF2-40B4-BE49-F238E27FC236}">
                <a16:creationId xmlns:a16="http://schemas.microsoft.com/office/drawing/2014/main" id="{4BB2337A-D890-C7A3-57C6-2DD5FEC1C859}"/>
              </a:ext>
            </a:extLst>
          </p:cNvPr>
          <p:cNvSpPr/>
          <p:nvPr/>
        </p:nvSpPr>
        <p:spPr>
          <a:xfrm>
            <a:off x="3577856" y="4332767"/>
            <a:ext cx="1196163" cy="27644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4" name="TextBox 3">
            <a:extLst>
              <a:ext uri="{FF2B5EF4-FFF2-40B4-BE49-F238E27FC236}">
                <a16:creationId xmlns:a16="http://schemas.microsoft.com/office/drawing/2014/main" id="{98C720CF-3536-6A6D-67AB-991048235465}"/>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5" name="Slide Number Placeholder 1">
            <a:extLst>
              <a:ext uri="{FF2B5EF4-FFF2-40B4-BE49-F238E27FC236}">
                <a16:creationId xmlns:a16="http://schemas.microsoft.com/office/drawing/2014/main" id="{02991C54-E08C-FA3A-C300-A023F8C9EFFF}"/>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28</a:t>
            </a:fld>
            <a:endParaRPr lang="de-DE" dirty="0">
              <a:latin typeface="Palatino Linotype" panose="02040502050505030304" pitchFamily="18" charset="0"/>
            </a:endParaRPr>
          </a:p>
        </p:txBody>
      </p:sp>
    </p:spTree>
    <p:extLst>
      <p:ext uri="{BB962C8B-B14F-4D97-AF65-F5344CB8AC3E}">
        <p14:creationId xmlns:p14="http://schemas.microsoft.com/office/powerpoint/2010/main" val="2488808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5E19E-8FB4-3853-3446-A627CE1B255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5C9A106-781C-0BE8-C9B4-6DE4CD1C52F4}"/>
              </a:ext>
            </a:extLst>
          </p:cNvPr>
          <p:cNvPicPr>
            <a:picLocks noChangeAspect="1"/>
          </p:cNvPicPr>
          <p:nvPr/>
        </p:nvPicPr>
        <p:blipFill>
          <a:blip r:embed="rId2"/>
          <a:stretch>
            <a:fillRect/>
          </a:stretch>
        </p:blipFill>
        <p:spPr>
          <a:xfrm>
            <a:off x="469460" y="818929"/>
            <a:ext cx="6954384" cy="5369432"/>
          </a:xfrm>
          <a:prstGeom prst="rect">
            <a:avLst/>
          </a:prstGeom>
        </p:spPr>
      </p:pic>
      <p:sp>
        <p:nvSpPr>
          <p:cNvPr id="8" name="Rectangle 7">
            <a:extLst>
              <a:ext uri="{FF2B5EF4-FFF2-40B4-BE49-F238E27FC236}">
                <a16:creationId xmlns:a16="http://schemas.microsoft.com/office/drawing/2014/main" id="{45A48477-AC4E-1682-7B01-1859D53EAD12}"/>
              </a:ext>
            </a:extLst>
          </p:cNvPr>
          <p:cNvSpPr/>
          <p:nvPr/>
        </p:nvSpPr>
        <p:spPr>
          <a:xfrm>
            <a:off x="3577856" y="4599467"/>
            <a:ext cx="1196163" cy="27644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0" name="Graphic 9">
            <a:extLst>
              <a:ext uri="{FF2B5EF4-FFF2-40B4-BE49-F238E27FC236}">
                <a16:creationId xmlns:a16="http://schemas.microsoft.com/office/drawing/2014/main" id="{73690883-8D8C-F314-9A5A-5DF3853DBE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41115" y="1226727"/>
            <a:ext cx="3781425" cy="4724400"/>
          </a:xfrm>
          <a:prstGeom prst="rect">
            <a:avLst/>
          </a:prstGeom>
        </p:spPr>
      </p:pic>
      <p:sp>
        <p:nvSpPr>
          <p:cNvPr id="4" name="TextBox 3">
            <a:extLst>
              <a:ext uri="{FF2B5EF4-FFF2-40B4-BE49-F238E27FC236}">
                <a16:creationId xmlns:a16="http://schemas.microsoft.com/office/drawing/2014/main" id="{F14C5FC7-AAD9-6A06-7BD2-47BD2239A5C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5" name="Slide Number Placeholder 1">
            <a:extLst>
              <a:ext uri="{FF2B5EF4-FFF2-40B4-BE49-F238E27FC236}">
                <a16:creationId xmlns:a16="http://schemas.microsoft.com/office/drawing/2014/main" id="{E590B34C-F7FD-0C9C-7E7F-5BA6F85D792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29</a:t>
            </a:fld>
            <a:endParaRPr lang="de-DE" dirty="0">
              <a:latin typeface="Palatino Linotype" panose="02040502050505030304" pitchFamily="18" charset="0"/>
            </a:endParaRPr>
          </a:p>
        </p:txBody>
      </p:sp>
    </p:spTree>
    <p:extLst>
      <p:ext uri="{BB962C8B-B14F-4D97-AF65-F5344CB8AC3E}">
        <p14:creationId xmlns:p14="http://schemas.microsoft.com/office/powerpoint/2010/main" val="2055217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728F6-3A3E-511F-0A79-CDD3A8B5131B}"/>
            </a:ext>
          </a:extLst>
        </p:cNvPr>
        <p:cNvGrpSpPr/>
        <p:nvPr/>
      </p:nvGrpSpPr>
      <p:grpSpPr>
        <a:xfrm>
          <a:off x="0" y="0"/>
          <a:ext cx="0" cy="0"/>
          <a:chOff x="0" y="0"/>
          <a:chExt cx="0" cy="0"/>
        </a:xfrm>
      </p:grpSpPr>
      <p:pic>
        <p:nvPicPr>
          <p:cNvPr id="5" name="Graphic 4">
            <a:extLst>
              <a:ext uri="{FF2B5EF4-FFF2-40B4-BE49-F238E27FC236}">
                <a16:creationId xmlns:a16="http://schemas.microsoft.com/office/drawing/2014/main" id="{6CCCBD78-7669-21B5-E809-56ED8C6AB2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6578" y="546114"/>
            <a:ext cx="3750905" cy="5596108"/>
          </a:xfrm>
          <a:prstGeom prst="rect">
            <a:avLst/>
          </a:prstGeom>
        </p:spPr>
      </p:pic>
      <p:pic>
        <p:nvPicPr>
          <p:cNvPr id="3" name="Picture 2" descr="A stone wall with writing on it&#10;&#10;Description automatically generated">
            <a:extLst>
              <a:ext uri="{FF2B5EF4-FFF2-40B4-BE49-F238E27FC236}">
                <a16:creationId xmlns:a16="http://schemas.microsoft.com/office/drawing/2014/main" id="{556F5708-6194-C29B-A7F4-9D4AF7430C19}"/>
              </a:ext>
            </a:extLst>
          </p:cNvPr>
          <p:cNvPicPr>
            <a:picLocks noChangeAspect="1"/>
          </p:cNvPicPr>
          <p:nvPr/>
        </p:nvPicPr>
        <p:blipFill rotWithShape="1">
          <a:blip r:embed="rId4">
            <a:extLst>
              <a:ext uri="{28A0092B-C50C-407E-A947-70E740481C1C}">
                <a14:useLocalDpi xmlns:a14="http://schemas.microsoft.com/office/drawing/2010/main" val="0"/>
              </a:ext>
            </a:extLst>
          </a:blip>
          <a:srcRect l="58693" t="7719" r="18031" b="60001"/>
          <a:stretch/>
        </p:blipFill>
        <p:spPr>
          <a:xfrm>
            <a:off x="8273894" y="3414550"/>
            <a:ext cx="3128212" cy="2892417"/>
          </a:xfrm>
          <a:prstGeom prst="rect">
            <a:avLst/>
          </a:prstGeom>
        </p:spPr>
      </p:pic>
      <p:pic>
        <p:nvPicPr>
          <p:cNvPr id="10" name="Picture 9" descr="A stone with writing on it&#10;&#10;Description automatically generated">
            <a:extLst>
              <a:ext uri="{FF2B5EF4-FFF2-40B4-BE49-F238E27FC236}">
                <a16:creationId xmlns:a16="http://schemas.microsoft.com/office/drawing/2014/main" id="{FBB7B047-F53C-70F7-63A2-EC60B25081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0"/>
            <a:ext cx="1548243" cy="6858000"/>
          </a:xfrm>
          <a:prstGeom prst="rect">
            <a:avLst/>
          </a:prstGeom>
        </p:spPr>
      </p:pic>
      <p:sp>
        <p:nvSpPr>
          <p:cNvPr id="11" name="Rectangle 10">
            <a:extLst>
              <a:ext uri="{FF2B5EF4-FFF2-40B4-BE49-F238E27FC236}">
                <a16:creationId xmlns:a16="http://schemas.microsoft.com/office/drawing/2014/main" id="{90574EDC-7111-CE8A-7DEA-A8A69481014D}"/>
              </a:ext>
            </a:extLst>
          </p:cNvPr>
          <p:cNvSpPr/>
          <p:nvPr/>
        </p:nvSpPr>
        <p:spPr>
          <a:xfrm>
            <a:off x="6448925" y="4078704"/>
            <a:ext cx="1082843" cy="206351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2" name="Rectangle 11">
            <a:extLst>
              <a:ext uri="{FF2B5EF4-FFF2-40B4-BE49-F238E27FC236}">
                <a16:creationId xmlns:a16="http://schemas.microsoft.com/office/drawing/2014/main" id="{BDA45882-5301-7928-3722-E71BA5B899AC}"/>
              </a:ext>
            </a:extLst>
          </p:cNvPr>
          <p:cNvSpPr/>
          <p:nvPr/>
        </p:nvSpPr>
        <p:spPr>
          <a:xfrm>
            <a:off x="1066577" y="3573379"/>
            <a:ext cx="3750905" cy="128738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TextBox 12">
            <a:extLst>
              <a:ext uri="{FF2B5EF4-FFF2-40B4-BE49-F238E27FC236}">
                <a16:creationId xmlns:a16="http://schemas.microsoft.com/office/drawing/2014/main" id="{A4CD8939-5779-643A-24E8-1C5A0B5B3CA9}"/>
              </a:ext>
            </a:extLst>
          </p:cNvPr>
          <p:cNvSpPr txBox="1"/>
          <p:nvPr/>
        </p:nvSpPr>
        <p:spPr>
          <a:xfrm>
            <a:off x="8249830" y="6317430"/>
            <a:ext cx="2185642"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Berlin </a:t>
            </a:r>
            <a:r>
              <a:rPr lang="en-GB" sz="1400" dirty="0" err="1">
                <a:effectLst/>
                <a:latin typeface="Palatino Linotype" panose="02040502050505030304" pitchFamily="18" charset="0"/>
                <a:ea typeface="Calibri" panose="020F0502020204030204" pitchFamily="34" charset="0"/>
              </a:rPr>
              <a:t>ÄS</a:t>
            </a:r>
            <a:r>
              <a:rPr lang="en-GB" sz="1400" dirty="0">
                <a:effectLst/>
                <a:latin typeface="Palatino Linotype" panose="02040502050505030304" pitchFamily="18" charset="0"/>
                <a:ea typeface="Calibri" panose="020F0502020204030204" pitchFamily="34" charset="0"/>
              </a:rPr>
              <a:t> 17500</a:t>
            </a:r>
          </a:p>
        </p:txBody>
      </p:sp>
      <p:sp>
        <p:nvSpPr>
          <p:cNvPr id="4" name="TextBox 3">
            <a:extLst>
              <a:ext uri="{FF2B5EF4-FFF2-40B4-BE49-F238E27FC236}">
                <a16:creationId xmlns:a16="http://schemas.microsoft.com/office/drawing/2014/main" id="{3361A031-BF30-2641-CACE-4E51596116C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7" name="Slide Number Placeholder 1">
            <a:extLst>
              <a:ext uri="{FF2B5EF4-FFF2-40B4-BE49-F238E27FC236}">
                <a16:creationId xmlns:a16="http://schemas.microsoft.com/office/drawing/2014/main" id="{7684A153-061E-9B59-804C-07758EC23B8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30</a:t>
            </a:fld>
            <a:endParaRPr lang="de-DE" dirty="0">
              <a:latin typeface="Palatino Linotype" panose="02040502050505030304" pitchFamily="18" charset="0"/>
            </a:endParaRPr>
          </a:p>
        </p:txBody>
      </p:sp>
    </p:spTree>
    <p:extLst>
      <p:ext uri="{BB962C8B-B14F-4D97-AF65-F5344CB8AC3E}">
        <p14:creationId xmlns:p14="http://schemas.microsoft.com/office/powerpoint/2010/main" val="2549062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25232-5728-7030-24EF-DB0680687FEE}"/>
            </a:ext>
          </a:extLst>
        </p:cNvPr>
        <p:cNvGrpSpPr/>
        <p:nvPr/>
      </p:nvGrpSpPr>
      <p:grpSpPr>
        <a:xfrm>
          <a:off x="0" y="0"/>
          <a:ext cx="0" cy="0"/>
          <a:chOff x="0" y="0"/>
          <a:chExt cx="0" cy="0"/>
        </a:xfrm>
      </p:grpSpPr>
      <p:pic>
        <p:nvPicPr>
          <p:cNvPr id="5" name="Graphic 4">
            <a:extLst>
              <a:ext uri="{FF2B5EF4-FFF2-40B4-BE49-F238E27FC236}">
                <a16:creationId xmlns:a16="http://schemas.microsoft.com/office/drawing/2014/main" id="{F22F3C51-3A19-0CCE-BFF8-805CF6CBC6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6578" y="546114"/>
            <a:ext cx="3750905" cy="5596108"/>
          </a:xfrm>
          <a:prstGeom prst="rect">
            <a:avLst/>
          </a:prstGeom>
        </p:spPr>
      </p:pic>
      <p:sp>
        <p:nvSpPr>
          <p:cNvPr id="12" name="Rectangle 11">
            <a:extLst>
              <a:ext uri="{FF2B5EF4-FFF2-40B4-BE49-F238E27FC236}">
                <a16:creationId xmlns:a16="http://schemas.microsoft.com/office/drawing/2014/main" id="{D67A0AF1-C299-339E-5F5C-764FF94484E4}"/>
              </a:ext>
            </a:extLst>
          </p:cNvPr>
          <p:cNvSpPr/>
          <p:nvPr/>
        </p:nvSpPr>
        <p:spPr>
          <a:xfrm>
            <a:off x="1066577" y="4848719"/>
            <a:ext cx="3750905" cy="128738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TextBox 12">
            <a:extLst>
              <a:ext uri="{FF2B5EF4-FFF2-40B4-BE49-F238E27FC236}">
                <a16:creationId xmlns:a16="http://schemas.microsoft.com/office/drawing/2014/main" id="{B8F29FE8-C109-369D-FF5E-51F330216F16}"/>
              </a:ext>
            </a:extLst>
          </p:cNvPr>
          <p:cNvSpPr txBox="1"/>
          <p:nvPr/>
        </p:nvSpPr>
        <p:spPr>
          <a:xfrm>
            <a:off x="5326158" y="5374810"/>
            <a:ext cx="3755898"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Coptos B = Cairo JE 43052</a:t>
            </a:r>
          </a:p>
        </p:txBody>
      </p:sp>
      <p:pic>
        <p:nvPicPr>
          <p:cNvPr id="4" name="Picture 3" descr="A stone wall with writing&#10;&#10;Description automatically generated">
            <a:extLst>
              <a:ext uri="{FF2B5EF4-FFF2-40B4-BE49-F238E27FC236}">
                <a16:creationId xmlns:a16="http://schemas.microsoft.com/office/drawing/2014/main" id="{4D9E137A-DBEF-4288-0997-855B84822A91}"/>
              </a:ext>
            </a:extLst>
          </p:cNvPr>
          <p:cNvPicPr>
            <a:picLocks noChangeAspect="1"/>
          </p:cNvPicPr>
          <p:nvPr/>
        </p:nvPicPr>
        <p:blipFill rotWithShape="1">
          <a:blip r:embed="rId4">
            <a:extLst>
              <a:ext uri="{28A0092B-C50C-407E-A947-70E740481C1C}">
                <a14:useLocalDpi xmlns:a14="http://schemas.microsoft.com/office/drawing/2010/main" val="0"/>
              </a:ext>
            </a:extLst>
          </a:blip>
          <a:srcRect l="27938"/>
          <a:stretch/>
        </p:blipFill>
        <p:spPr>
          <a:xfrm>
            <a:off x="5402179" y="1084927"/>
            <a:ext cx="6350886" cy="4253787"/>
          </a:xfrm>
          <a:prstGeom prst="rect">
            <a:avLst/>
          </a:prstGeom>
        </p:spPr>
      </p:pic>
      <p:sp>
        <p:nvSpPr>
          <p:cNvPr id="6" name="Rectangle 5">
            <a:extLst>
              <a:ext uri="{FF2B5EF4-FFF2-40B4-BE49-F238E27FC236}">
                <a16:creationId xmlns:a16="http://schemas.microsoft.com/office/drawing/2014/main" id="{998425D0-1E22-597F-4AF9-E667472E303B}"/>
              </a:ext>
            </a:extLst>
          </p:cNvPr>
          <p:cNvSpPr/>
          <p:nvPr/>
        </p:nvSpPr>
        <p:spPr>
          <a:xfrm>
            <a:off x="7495674" y="1239254"/>
            <a:ext cx="1179094" cy="9023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tangle 6">
            <a:extLst>
              <a:ext uri="{FF2B5EF4-FFF2-40B4-BE49-F238E27FC236}">
                <a16:creationId xmlns:a16="http://schemas.microsoft.com/office/drawing/2014/main" id="{45B01543-AD1D-2873-83C2-775482E6DDF8}"/>
              </a:ext>
            </a:extLst>
          </p:cNvPr>
          <p:cNvSpPr/>
          <p:nvPr/>
        </p:nvSpPr>
        <p:spPr>
          <a:xfrm>
            <a:off x="7772399" y="4523874"/>
            <a:ext cx="818147" cy="70986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TextBox 2">
            <a:extLst>
              <a:ext uri="{FF2B5EF4-FFF2-40B4-BE49-F238E27FC236}">
                <a16:creationId xmlns:a16="http://schemas.microsoft.com/office/drawing/2014/main" id="{DAAF1270-2065-6E3B-3DA7-68602D7DF038}"/>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8" name="Slide Number Placeholder 1">
            <a:extLst>
              <a:ext uri="{FF2B5EF4-FFF2-40B4-BE49-F238E27FC236}">
                <a16:creationId xmlns:a16="http://schemas.microsoft.com/office/drawing/2014/main" id="{F41AD58C-AC5E-F5DC-8012-D2FC967F5AB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31</a:t>
            </a:fld>
            <a:endParaRPr lang="de-DE" dirty="0">
              <a:latin typeface="Palatino Linotype" panose="02040502050505030304" pitchFamily="18" charset="0"/>
            </a:endParaRPr>
          </a:p>
        </p:txBody>
      </p:sp>
    </p:spTree>
    <p:extLst>
      <p:ext uri="{BB962C8B-B14F-4D97-AF65-F5344CB8AC3E}">
        <p14:creationId xmlns:p14="http://schemas.microsoft.com/office/powerpoint/2010/main" val="496716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549190B5-779B-9466-4B1B-578E17B8B9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7346" y="437830"/>
            <a:ext cx="3750905" cy="5596108"/>
          </a:xfrm>
          <a:prstGeom prst="rect">
            <a:avLst/>
          </a:prstGeom>
        </p:spPr>
      </p:pic>
      <p:pic>
        <p:nvPicPr>
          <p:cNvPr id="3" name="Picture 2" descr="A close-up of a piece of paper&#10;&#10;Description automatically generated">
            <a:extLst>
              <a:ext uri="{FF2B5EF4-FFF2-40B4-BE49-F238E27FC236}">
                <a16:creationId xmlns:a16="http://schemas.microsoft.com/office/drawing/2014/main" id="{F3BA14AE-82ED-CCBB-AB4A-A4DDC69F40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75567" y="256855"/>
            <a:ext cx="5936862" cy="2960135"/>
          </a:xfrm>
          <a:prstGeom prst="rect">
            <a:avLst/>
          </a:prstGeom>
        </p:spPr>
      </p:pic>
      <p:pic>
        <p:nvPicPr>
          <p:cNvPr id="8" name="Graphic 181">
            <a:extLst>
              <a:ext uri="{FF2B5EF4-FFF2-40B4-BE49-F238E27FC236}">
                <a16:creationId xmlns:a16="http://schemas.microsoft.com/office/drawing/2014/main" id="{244244EF-513E-788D-FA94-43F62B9CE57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83591" y="431824"/>
            <a:ext cx="396101" cy="326902"/>
          </a:xfrm>
          <a:prstGeom prst="rect">
            <a:avLst/>
          </a:prstGeom>
        </p:spPr>
      </p:pic>
      <p:sp>
        <p:nvSpPr>
          <p:cNvPr id="10" name="TextBox 9">
            <a:extLst>
              <a:ext uri="{FF2B5EF4-FFF2-40B4-BE49-F238E27FC236}">
                <a16:creationId xmlns:a16="http://schemas.microsoft.com/office/drawing/2014/main" id="{059691C2-BC81-6357-C3A4-2E4FA4F6CD40}"/>
              </a:ext>
            </a:extLst>
          </p:cNvPr>
          <p:cNvSpPr txBox="1"/>
          <p:nvPr/>
        </p:nvSpPr>
        <p:spPr>
          <a:xfrm>
            <a:off x="5099547" y="2655256"/>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E, </a:t>
            </a:r>
            <a:r>
              <a:rPr lang="en-GB" sz="1400" dirty="0" err="1">
                <a:effectLst/>
                <a:latin typeface="Palatino Linotype" panose="02040502050505030304" pitchFamily="18" charset="0"/>
                <a:ea typeface="Calibri" panose="020F0502020204030204" pitchFamily="34" charset="0"/>
              </a:rPr>
              <a:t>r</a:t>
            </a:r>
            <a:r>
              <a:rPr lang="en-GB" sz="1400" baseline="30000" dirty="0" err="1">
                <a:effectLst/>
                <a:latin typeface="Palatino Linotype" panose="02040502050505030304" pitchFamily="18" charset="0"/>
                <a:ea typeface="Calibri" panose="020F0502020204030204" pitchFamily="34" charset="0"/>
              </a:rPr>
              <a:t>o</a:t>
            </a:r>
            <a:r>
              <a:rPr lang="en-GB" sz="1400" dirty="0">
                <a:effectLst/>
                <a:latin typeface="Palatino Linotype" panose="02040502050505030304" pitchFamily="18" charset="0"/>
                <a:ea typeface="Calibri" panose="020F0502020204030204" pitchFamily="34" charset="0"/>
              </a:rPr>
              <a:t> 1</a:t>
            </a:r>
          </a:p>
          <a:p>
            <a:r>
              <a:rPr lang="en-GB" sz="800" dirty="0" err="1">
                <a:effectLst/>
                <a:latin typeface="Palatino Linotype" panose="02040502050505030304" pitchFamily="18" charset="0"/>
                <a:ea typeface="Calibri" panose="020F0502020204030204" pitchFamily="34" charset="0"/>
              </a:rPr>
              <a:t>Posener-Kriéger</a:t>
            </a:r>
            <a:r>
              <a:rPr lang="en-GB" sz="800" dirty="0">
                <a:effectLst/>
                <a:latin typeface="Palatino Linotype" panose="02040502050505030304" pitchFamily="18" charset="0"/>
                <a:ea typeface="Calibri" panose="020F0502020204030204" pitchFamily="34" charset="0"/>
              </a:rPr>
              <a:t> 1985, pl. VI</a:t>
            </a:r>
            <a:endParaRPr lang="de-DE" sz="800" dirty="0">
              <a:latin typeface="Palatino Linotype" panose="02040502050505030304" pitchFamily="18" charset="0"/>
            </a:endParaRPr>
          </a:p>
        </p:txBody>
      </p:sp>
      <p:pic>
        <p:nvPicPr>
          <p:cNvPr id="11" name="Picture 10" descr="A stone carving of a person&#10;&#10;Description automatically generated">
            <a:extLst>
              <a:ext uri="{FF2B5EF4-FFF2-40B4-BE49-F238E27FC236}">
                <a16:creationId xmlns:a16="http://schemas.microsoft.com/office/drawing/2014/main" id="{69FF5432-A80D-FD32-E689-E411FD0D012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926392" y="5044229"/>
            <a:ext cx="5404267" cy="1399074"/>
          </a:xfrm>
          <a:prstGeom prst="rect">
            <a:avLst/>
          </a:prstGeom>
        </p:spPr>
      </p:pic>
      <p:pic>
        <p:nvPicPr>
          <p:cNvPr id="12" name="Picture 11" descr="A stone wall with a drawing on it&#10;&#10;Description automatically generated">
            <a:extLst>
              <a:ext uri="{FF2B5EF4-FFF2-40B4-BE49-F238E27FC236}">
                <a16:creationId xmlns:a16="http://schemas.microsoft.com/office/drawing/2014/main" id="{60FC7A05-B18A-D855-0727-160BB38C581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72203" y="3619500"/>
            <a:ext cx="3512647" cy="1230719"/>
          </a:xfrm>
          <a:prstGeom prst="rect">
            <a:avLst/>
          </a:prstGeom>
        </p:spPr>
      </p:pic>
      <p:sp>
        <p:nvSpPr>
          <p:cNvPr id="13" name="TextBox 12">
            <a:extLst>
              <a:ext uri="{FF2B5EF4-FFF2-40B4-BE49-F238E27FC236}">
                <a16:creationId xmlns:a16="http://schemas.microsoft.com/office/drawing/2014/main" id="{26E392A8-B15C-E117-CFC5-8F4DC8A77453}"/>
              </a:ext>
            </a:extLst>
          </p:cNvPr>
          <p:cNvSpPr txBox="1"/>
          <p:nvPr/>
        </p:nvSpPr>
        <p:spPr>
          <a:xfrm>
            <a:off x="5665019" y="6483424"/>
            <a:ext cx="2064960" cy="307777"/>
          </a:xfrm>
          <a:prstGeom prst="rect">
            <a:avLst/>
          </a:prstGeom>
          <a:noFill/>
        </p:spPr>
        <p:txBody>
          <a:bodyPr wrap="square">
            <a:spAutoFit/>
          </a:bodyPr>
          <a:lstStyle/>
          <a:p>
            <a:pPr algn="r"/>
            <a:r>
              <a:rPr lang="en-GB" sz="1400" dirty="0">
                <a:effectLst/>
                <a:latin typeface="Palatino Linotype" panose="02040502050505030304" pitchFamily="18" charset="0"/>
                <a:ea typeface="Calibri" panose="020F0502020204030204" pitchFamily="34" charset="0"/>
              </a:rPr>
              <a:t>Decrees Coptos R &amp; L</a:t>
            </a:r>
            <a:endParaRPr lang="de-DE" sz="800" dirty="0">
              <a:latin typeface="Palatino Linotype" panose="02040502050505030304" pitchFamily="18" charset="0"/>
            </a:endParaRPr>
          </a:p>
        </p:txBody>
      </p:sp>
      <p:sp>
        <p:nvSpPr>
          <p:cNvPr id="14" name="TextBox 13">
            <a:extLst>
              <a:ext uri="{FF2B5EF4-FFF2-40B4-BE49-F238E27FC236}">
                <a16:creationId xmlns:a16="http://schemas.microsoft.com/office/drawing/2014/main" id="{056389F8-EA01-54FB-B394-9EFEB5996158}"/>
              </a:ext>
            </a:extLst>
          </p:cNvPr>
          <p:cNvSpPr txBox="1"/>
          <p:nvPr/>
        </p:nvSpPr>
        <p:spPr>
          <a:xfrm>
            <a:off x="503895" y="6077247"/>
            <a:ext cx="3320244" cy="461665"/>
          </a:xfrm>
          <a:prstGeom prst="rect">
            <a:avLst/>
          </a:prstGeom>
          <a:noFill/>
        </p:spPr>
        <p:txBody>
          <a:bodyPr wrap="square">
            <a:spAutoFit/>
          </a:bodyPr>
          <a:lstStyle/>
          <a:p>
            <a:r>
              <a:rPr lang="en-GB" sz="1200" dirty="0">
                <a:effectLst/>
                <a:latin typeface="Palatino Linotype" panose="02040502050505030304" pitchFamily="18" charset="0"/>
                <a:ea typeface="Calibri" panose="020F0502020204030204" pitchFamily="34" charset="0"/>
              </a:rPr>
              <a:t>Lit.: Fischer 1961, 65-66; Fischer </a:t>
            </a:r>
            <a:r>
              <a:rPr lang="en-GB" sz="1200" dirty="0" err="1">
                <a:effectLst/>
                <a:latin typeface="Palatino Linotype" panose="02040502050505030304" pitchFamily="18" charset="0"/>
                <a:ea typeface="Calibri" panose="020F0502020204030204" pitchFamily="34" charset="0"/>
              </a:rPr>
              <a:t>1977a</a:t>
            </a:r>
            <a:r>
              <a:rPr lang="en-GB" sz="1200" dirty="0">
                <a:effectLst/>
                <a:latin typeface="Palatino Linotype" panose="02040502050505030304" pitchFamily="18" charset="0"/>
                <a:ea typeface="Calibri" panose="020F0502020204030204" pitchFamily="34" charset="0"/>
              </a:rPr>
              <a:t>, 11; Fischer </a:t>
            </a:r>
            <a:r>
              <a:rPr lang="en-GB" sz="1200" dirty="0" err="1">
                <a:effectLst/>
                <a:latin typeface="Palatino Linotype" panose="02040502050505030304" pitchFamily="18" charset="0"/>
                <a:ea typeface="Calibri" panose="020F0502020204030204" pitchFamily="34" charset="0"/>
              </a:rPr>
              <a:t>1977b</a:t>
            </a:r>
            <a:r>
              <a:rPr lang="en-GB" sz="1200" dirty="0">
                <a:effectLst/>
                <a:latin typeface="Palatino Linotype" panose="02040502050505030304" pitchFamily="18" charset="0"/>
                <a:ea typeface="Calibri" panose="020F0502020204030204" pitchFamily="34" charset="0"/>
              </a:rPr>
              <a:t>, 59-60; Seyr 2023, 170</a:t>
            </a:r>
            <a:endParaRPr lang="de-DE" sz="1200" dirty="0">
              <a:latin typeface="Palatino Linotype" panose="02040502050505030304" pitchFamily="18" charset="0"/>
            </a:endParaRPr>
          </a:p>
        </p:txBody>
      </p:sp>
      <p:sp>
        <p:nvSpPr>
          <p:cNvPr id="4" name="TextBox 3">
            <a:extLst>
              <a:ext uri="{FF2B5EF4-FFF2-40B4-BE49-F238E27FC236}">
                <a16:creationId xmlns:a16="http://schemas.microsoft.com/office/drawing/2014/main" id="{ED8F0DD0-00D2-6893-AC79-40B5F0661D3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6" name="Rectangle 5">
            <a:extLst>
              <a:ext uri="{FF2B5EF4-FFF2-40B4-BE49-F238E27FC236}">
                <a16:creationId xmlns:a16="http://schemas.microsoft.com/office/drawing/2014/main" id="{E9BEB7B7-6061-FBD2-D265-0DB63EF43184}"/>
              </a:ext>
            </a:extLst>
          </p:cNvPr>
          <p:cNvSpPr/>
          <p:nvPr/>
        </p:nvSpPr>
        <p:spPr>
          <a:xfrm>
            <a:off x="597346" y="4746558"/>
            <a:ext cx="3750905" cy="128738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Slide Number Placeholder 1">
            <a:extLst>
              <a:ext uri="{FF2B5EF4-FFF2-40B4-BE49-F238E27FC236}">
                <a16:creationId xmlns:a16="http://schemas.microsoft.com/office/drawing/2014/main" id="{1AFF2A52-FB85-2EFF-F6EB-4DC027977527}"/>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32</a:t>
            </a:fld>
            <a:endParaRPr lang="de-DE" dirty="0">
              <a:latin typeface="Palatino Linotype" panose="02040502050505030304" pitchFamily="18" charset="0"/>
            </a:endParaRPr>
          </a:p>
        </p:txBody>
      </p:sp>
    </p:spTree>
    <p:extLst>
      <p:ext uri="{BB962C8B-B14F-4D97-AF65-F5344CB8AC3E}">
        <p14:creationId xmlns:p14="http://schemas.microsoft.com/office/powerpoint/2010/main" val="81286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3.125E-6 4.44444E-6 L -0.00586 0.54513 " pathEditMode="relative" rAng="0" ptsTypes="AA">
                                      <p:cBhvr>
                                        <p:cTn id="6" dur="2000" fill="hold"/>
                                        <p:tgtEl>
                                          <p:spTgt spid="8"/>
                                        </p:tgtEl>
                                        <p:attrNameLst>
                                          <p:attrName>ppt_x</p:attrName>
                                          <p:attrName>ppt_y</p:attrName>
                                        </p:attrNameLst>
                                      </p:cBhvr>
                                      <p:rCtr x="-299" y="27245"/>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73131-4629-893A-E55E-CCB38F036D7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E7EDF62-E3D7-8DBC-389D-328F0E034A32}"/>
              </a:ext>
            </a:extLst>
          </p:cNvPr>
          <p:cNvPicPr>
            <a:picLocks noChangeAspect="1"/>
          </p:cNvPicPr>
          <p:nvPr/>
        </p:nvPicPr>
        <p:blipFill>
          <a:blip r:embed="rId2"/>
          <a:stretch>
            <a:fillRect/>
          </a:stretch>
        </p:blipFill>
        <p:spPr>
          <a:xfrm>
            <a:off x="469460" y="818929"/>
            <a:ext cx="6954384" cy="5369432"/>
          </a:xfrm>
          <a:prstGeom prst="rect">
            <a:avLst/>
          </a:prstGeom>
        </p:spPr>
      </p:pic>
      <p:sp>
        <p:nvSpPr>
          <p:cNvPr id="2" name="TextBox 1">
            <a:extLst>
              <a:ext uri="{FF2B5EF4-FFF2-40B4-BE49-F238E27FC236}">
                <a16:creationId xmlns:a16="http://schemas.microsoft.com/office/drawing/2014/main" id="{929E97ED-5A21-8DA7-CDF7-6F83D1A47529}"/>
              </a:ext>
            </a:extLst>
          </p:cNvPr>
          <p:cNvSpPr txBox="1"/>
          <p:nvPr/>
        </p:nvSpPr>
        <p:spPr>
          <a:xfrm>
            <a:off x="7423844" y="1943054"/>
            <a:ext cx="3755898" cy="523220"/>
          </a:xfrm>
          <a:prstGeom prst="rect">
            <a:avLst/>
          </a:prstGeom>
          <a:noFill/>
        </p:spPr>
        <p:txBody>
          <a:bodyPr wrap="square">
            <a:spAutoFit/>
          </a:bodyPr>
          <a:lstStyle/>
          <a:p>
            <a:r>
              <a:rPr lang="de-DE" sz="1400" dirty="0" err="1">
                <a:effectLst/>
                <a:latin typeface="Palatino Linotype" panose="02040502050505030304" pitchFamily="18" charset="0"/>
                <a:ea typeface="Calibri" panose="020F0502020204030204" pitchFamily="34" charset="0"/>
              </a:rPr>
              <a:t>Number</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t>
            </a:r>
            <a:r>
              <a:rPr lang="de-DE" sz="1400" b="1" dirty="0" err="1">
                <a:effectLst/>
                <a:latin typeface="Palatino Linotype" panose="02040502050505030304" pitchFamily="18" charset="0"/>
                <a:ea typeface="Calibri" panose="020F0502020204030204" pitchFamily="34" charset="0"/>
              </a:rPr>
              <a:t>documents</a:t>
            </a:r>
            <a:r>
              <a:rPr lang="de-DE" sz="1400" dirty="0">
                <a:effectLst/>
                <a:latin typeface="Palatino Linotype" panose="02040502050505030304" pitchFamily="18" charset="0"/>
                <a:ea typeface="Calibri" panose="020F0502020204030204" pitchFamily="34" charset="0"/>
              </a:rPr>
              <a:t> in </a:t>
            </a:r>
            <a:r>
              <a:rPr lang="de-DE" sz="1400" dirty="0" err="1">
                <a:effectLst/>
                <a:latin typeface="Palatino Linotype" panose="02040502050505030304" pitchFamily="18" charset="0"/>
                <a:ea typeface="Calibri" panose="020F0502020204030204" pitchFamily="34" charset="0"/>
              </a:rPr>
              <a:t>which</a:t>
            </a:r>
            <a:r>
              <a:rPr lang="de-DE" sz="1400" dirty="0">
                <a:effectLst/>
                <a:latin typeface="Palatino Linotype" panose="02040502050505030304" pitchFamily="18" charset="0"/>
                <a:ea typeface="Calibri" panose="020F0502020204030204" pitchFamily="34" charset="0"/>
              </a:rPr>
              <a:t> a </a:t>
            </a:r>
            <a:r>
              <a:rPr lang="de-DE" sz="1400" dirty="0" err="1">
                <a:effectLst/>
                <a:latin typeface="Palatino Linotype" panose="02040502050505030304" pitchFamily="18" charset="0"/>
                <a:ea typeface="Calibri" panose="020F0502020204030204" pitchFamily="34" charset="0"/>
              </a:rPr>
              <a:t>sign</a:t>
            </a:r>
            <a:r>
              <a:rPr lang="de-DE" sz="1400" dirty="0">
                <a:effectLst/>
                <a:latin typeface="Palatino Linotype" panose="02040502050505030304" pitchFamily="18" charset="0"/>
                <a:ea typeface="Calibri" panose="020F0502020204030204" pitchFamily="34" charset="0"/>
              </a:rPr>
              <a:t> varian</a:t>
            </a:r>
            <a:r>
              <a:rPr lang="de-DE" sz="1400" dirty="0">
                <a:latin typeface="Palatino Linotype" panose="02040502050505030304" pitchFamily="18" charset="0"/>
                <a:ea typeface="Calibri" panose="020F0502020204030204" pitchFamily="34" charset="0"/>
              </a:rPr>
              <a:t>t </a:t>
            </a:r>
            <a:r>
              <a:rPr lang="de-DE" sz="1400" dirty="0" err="1">
                <a:latin typeface="Palatino Linotype" panose="02040502050505030304" pitchFamily="18" charset="0"/>
                <a:ea typeface="Calibri" panose="020F0502020204030204" pitchFamily="34" charset="0"/>
              </a:rPr>
              <a:t>appears</a:t>
            </a:r>
            <a:endParaRPr lang="de-DE" sz="1200" dirty="0">
              <a:latin typeface="Palatino Linotype" panose="02040502050505030304" pitchFamily="18" charset="0"/>
            </a:endParaRPr>
          </a:p>
        </p:txBody>
      </p:sp>
      <p:sp>
        <p:nvSpPr>
          <p:cNvPr id="4" name="TextBox 3">
            <a:extLst>
              <a:ext uri="{FF2B5EF4-FFF2-40B4-BE49-F238E27FC236}">
                <a16:creationId xmlns:a16="http://schemas.microsoft.com/office/drawing/2014/main" id="{81CF1117-7A3D-AB9C-6DD3-2F9E7E24C88D}"/>
              </a:ext>
            </a:extLst>
          </p:cNvPr>
          <p:cNvSpPr txBox="1"/>
          <p:nvPr/>
        </p:nvSpPr>
        <p:spPr>
          <a:xfrm>
            <a:off x="5025068" y="4783790"/>
            <a:ext cx="3755898" cy="307777"/>
          </a:xfrm>
          <a:prstGeom prst="rect">
            <a:avLst/>
          </a:prstGeom>
          <a:noFill/>
        </p:spPr>
        <p:txBody>
          <a:bodyPr wrap="square">
            <a:spAutoFit/>
          </a:bodyPr>
          <a:lstStyle/>
          <a:p>
            <a:r>
              <a:rPr lang="de-DE" sz="1400" dirty="0" err="1">
                <a:effectLst/>
                <a:latin typeface="Palatino Linotype" panose="02040502050505030304" pitchFamily="18" charset="0"/>
                <a:ea typeface="Calibri" panose="020F0502020204030204" pitchFamily="34" charset="0"/>
              </a:rPr>
              <a:t>Number</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t>
            </a:r>
            <a:r>
              <a:rPr lang="de-DE" sz="1400" b="1" dirty="0" err="1">
                <a:effectLst/>
                <a:latin typeface="Palatino Linotype" panose="02040502050505030304" pitchFamily="18" charset="0"/>
                <a:ea typeface="Calibri" panose="020F0502020204030204" pitchFamily="34" charset="0"/>
              </a:rPr>
              <a:t>occurrences</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of</a:t>
            </a:r>
            <a:r>
              <a:rPr lang="de-DE" sz="1400" dirty="0">
                <a:effectLst/>
                <a:latin typeface="Palatino Linotype" panose="02040502050505030304" pitchFamily="18" charset="0"/>
                <a:ea typeface="Calibri" panose="020F0502020204030204" pitchFamily="34" charset="0"/>
              </a:rPr>
              <a:t> a </a:t>
            </a:r>
            <a:r>
              <a:rPr lang="de-DE" sz="1400" dirty="0" err="1">
                <a:effectLst/>
                <a:latin typeface="Palatino Linotype" panose="02040502050505030304" pitchFamily="18" charset="0"/>
                <a:ea typeface="Calibri" panose="020F0502020204030204" pitchFamily="34" charset="0"/>
              </a:rPr>
              <a:t>sign</a:t>
            </a:r>
            <a:r>
              <a:rPr lang="de-DE" sz="1400" dirty="0">
                <a:effectLst/>
                <a:latin typeface="Palatino Linotype" panose="02040502050505030304" pitchFamily="18" charset="0"/>
                <a:ea typeface="Calibri" panose="020F0502020204030204" pitchFamily="34" charset="0"/>
              </a:rPr>
              <a:t> varian</a:t>
            </a:r>
            <a:r>
              <a:rPr lang="de-DE" sz="1400" dirty="0">
                <a:latin typeface="Palatino Linotype" panose="02040502050505030304" pitchFamily="18" charset="0"/>
                <a:ea typeface="Calibri" panose="020F0502020204030204" pitchFamily="34" charset="0"/>
              </a:rPr>
              <a:t>t</a:t>
            </a:r>
            <a:endParaRPr lang="de-DE" sz="1200" dirty="0">
              <a:latin typeface="Palatino Linotype" panose="02040502050505030304" pitchFamily="18" charset="0"/>
            </a:endParaRPr>
          </a:p>
        </p:txBody>
      </p:sp>
      <p:sp>
        <p:nvSpPr>
          <p:cNvPr id="9" name="TextBox 8">
            <a:extLst>
              <a:ext uri="{FF2B5EF4-FFF2-40B4-BE49-F238E27FC236}">
                <a16:creationId xmlns:a16="http://schemas.microsoft.com/office/drawing/2014/main" id="{890B3021-BA63-DC10-1328-9A3A3939EFBE}"/>
              </a:ext>
            </a:extLst>
          </p:cNvPr>
          <p:cNvSpPr txBox="1"/>
          <p:nvPr/>
        </p:nvSpPr>
        <p:spPr>
          <a:xfrm>
            <a:off x="119187" y="6538912"/>
            <a:ext cx="2224619" cy="276999"/>
          </a:xfrm>
          <a:prstGeom prst="rect">
            <a:avLst/>
          </a:prstGeom>
          <a:noFill/>
        </p:spPr>
        <p:txBody>
          <a:bodyPr wrap="square">
            <a:spAutoFit/>
          </a:bodyPr>
          <a:lstStyle/>
          <a:p>
            <a:r>
              <a:rPr lang="en-GB" sz="1200" dirty="0">
                <a:effectLst/>
                <a:latin typeface="Palatino Linotype" panose="02040502050505030304" pitchFamily="18" charset="0"/>
                <a:ea typeface="Calibri" panose="020F0502020204030204" pitchFamily="34" charset="0"/>
              </a:rPr>
              <a:t>Cf. Fischer 1975, 246 n. 6</a:t>
            </a:r>
            <a:endParaRPr lang="de-DE" sz="1200" dirty="0"/>
          </a:p>
        </p:txBody>
      </p:sp>
      <p:sp>
        <p:nvSpPr>
          <p:cNvPr id="6" name="TextBox 5">
            <a:extLst>
              <a:ext uri="{FF2B5EF4-FFF2-40B4-BE49-F238E27FC236}">
                <a16:creationId xmlns:a16="http://schemas.microsoft.com/office/drawing/2014/main" id="{65B8A4F2-2C3D-3A05-8F47-6B2F5DC4F223}"/>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7" name="Rectangle 6">
            <a:extLst>
              <a:ext uri="{FF2B5EF4-FFF2-40B4-BE49-F238E27FC236}">
                <a16:creationId xmlns:a16="http://schemas.microsoft.com/office/drawing/2014/main" id="{196DFCBB-09EF-AFDC-4D99-9CA1C81B8D8A}"/>
              </a:ext>
            </a:extLst>
          </p:cNvPr>
          <p:cNvSpPr/>
          <p:nvPr/>
        </p:nvSpPr>
        <p:spPr>
          <a:xfrm>
            <a:off x="614294" y="2685623"/>
            <a:ext cx="6543590" cy="59835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Slide Number Placeholder 1">
            <a:extLst>
              <a:ext uri="{FF2B5EF4-FFF2-40B4-BE49-F238E27FC236}">
                <a16:creationId xmlns:a16="http://schemas.microsoft.com/office/drawing/2014/main" id="{4CBA448C-4462-0B71-3A1D-990A439BCC45}"/>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33</a:t>
            </a:fld>
            <a:endParaRPr lang="de-DE" dirty="0">
              <a:latin typeface="Palatino Linotype" panose="02040502050505030304" pitchFamily="18" charset="0"/>
            </a:endParaRPr>
          </a:p>
        </p:txBody>
      </p:sp>
    </p:spTree>
    <p:extLst>
      <p:ext uri="{BB962C8B-B14F-4D97-AF65-F5344CB8AC3E}">
        <p14:creationId xmlns:p14="http://schemas.microsoft.com/office/powerpoint/2010/main" val="22241417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375A7F2D-4746-B683-09FC-2403BB6FFE9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2347" y="904321"/>
            <a:ext cx="6737083" cy="2809548"/>
          </a:xfrm>
          <a:prstGeom prst="rect">
            <a:avLst/>
          </a:prstGeom>
        </p:spPr>
      </p:pic>
      <p:sp>
        <p:nvSpPr>
          <p:cNvPr id="2" name="TextBox 1">
            <a:extLst>
              <a:ext uri="{FF2B5EF4-FFF2-40B4-BE49-F238E27FC236}">
                <a16:creationId xmlns:a16="http://schemas.microsoft.com/office/drawing/2014/main" id="{00268F8F-3395-35B4-A86B-DEF8EE21A660}"/>
              </a:ext>
            </a:extLst>
          </p:cNvPr>
          <p:cNvSpPr txBox="1"/>
          <p:nvPr/>
        </p:nvSpPr>
        <p:spPr>
          <a:xfrm>
            <a:off x="7639810" y="236476"/>
            <a:ext cx="4069843" cy="6771084"/>
          </a:xfrm>
          <a:prstGeom prst="rect">
            <a:avLst/>
          </a:prstGeom>
          <a:noFill/>
        </p:spPr>
        <p:txBody>
          <a:bodyPr wrap="square">
            <a:spAutoFit/>
          </a:bodyPr>
          <a:lstStyle/>
          <a:p>
            <a:pPr>
              <a:spcAft>
                <a:spcPts val="600"/>
              </a:spcAft>
            </a:pPr>
            <a:r>
              <a:rPr lang="en-GB" sz="1600" b="1" dirty="0">
                <a:effectLst/>
                <a:latin typeface="Palatino Linotype" panose="02040502050505030304" pitchFamily="18" charset="0"/>
                <a:ea typeface="Calibri" panose="020F0502020204030204" pitchFamily="34" charset="0"/>
              </a:rPr>
              <a:t>Sources</a:t>
            </a:r>
          </a:p>
          <a:p>
            <a:r>
              <a:rPr lang="en-GB" sz="1400" b="1" dirty="0">
                <a:latin typeface="Palatino Linotype" panose="02040502050505030304" pitchFamily="18" charset="0"/>
                <a:ea typeface="Calibri" panose="020F0502020204030204" pitchFamily="34" charset="0"/>
              </a:rPr>
              <a:t>Nag ed-</a:t>
            </a:r>
            <a:r>
              <a:rPr lang="en-GB" sz="1400" b="1" dirty="0" err="1">
                <a:latin typeface="Palatino Linotype" panose="02040502050505030304" pitchFamily="18" charset="0"/>
                <a:ea typeface="Calibri" panose="020F0502020204030204" pitchFamily="34" charset="0"/>
              </a:rPr>
              <a:t>Dêr</a:t>
            </a:r>
            <a:endParaRPr lang="en-GB" sz="1400" b="1" dirty="0">
              <a:latin typeface="Palatino Linotype" panose="02040502050505030304" pitchFamily="18" charset="0"/>
              <a:ea typeface="Calibri" panose="020F0502020204030204" pitchFamily="34" charset="0"/>
            </a:endParaRPr>
          </a:p>
          <a:p>
            <a:r>
              <a:rPr lang="en-GB" sz="1400" dirty="0">
                <a:latin typeface="Palatino Linotype" panose="02040502050505030304" pitchFamily="18" charset="0"/>
                <a:ea typeface="Calibri" panose="020F0502020204030204" pitchFamily="34" charset="0"/>
              </a:rPr>
              <a:t>stela MFA 25.629, l. 4; stela Budapest 60.19, l. 3; stela Sheikh Hamad 325, l. 8</a:t>
            </a:r>
          </a:p>
          <a:p>
            <a:pPr>
              <a:spcAft>
                <a:spcPts val="600"/>
              </a:spcAft>
            </a:pPr>
            <a:r>
              <a:rPr lang="en-GB" sz="800" dirty="0">
                <a:latin typeface="Palatino Linotype" panose="02040502050505030304" pitchFamily="18" charset="0"/>
                <a:ea typeface="Calibri" panose="020F0502020204030204" pitchFamily="34" charset="0"/>
              </a:rPr>
              <a:t>Dunham 1937, no. 12; Varga 1963; Madkour 2016</a:t>
            </a:r>
          </a:p>
          <a:p>
            <a:r>
              <a:rPr lang="en-GB" sz="1400" b="1" dirty="0">
                <a:effectLst/>
                <a:latin typeface="Palatino Linotype" panose="02040502050505030304" pitchFamily="18" charset="0"/>
                <a:ea typeface="Calibri" panose="020F0502020204030204" pitchFamily="34" charset="0"/>
              </a:rPr>
              <a:t>Abydos</a:t>
            </a:r>
          </a:p>
          <a:p>
            <a:r>
              <a:rPr lang="en-GB" sz="1400" i="1" dirty="0" err="1">
                <a:effectLst/>
                <a:latin typeface="Palatino Linotype" panose="02040502050505030304" pitchFamily="18" charset="0"/>
                <a:ea typeface="Calibri" panose="020F0502020204030204" pitchFamily="34" charset="0"/>
              </a:rPr>
              <a:t>mahat</a:t>
            </a:r>
            <a:r>
              <a:rPr lang="en-GB" sz="1400" dirty="0">
                <a:effectLst/>
                <a:latin typeface="Palatino Linotype" panose="02040502050505030304" pitchFamily="18" charset="0"/>
                <a:ea typeface="Calibri" panose="020F0502020204030204" pitchFamily="34" charset="0"/>
              </a:rPr>
              <a:t> of Mentuhotep II</a:t>
            </a:r>
          </a:p>
          <a:p>
            <a:pPr>
              <a:spcAft>
                <a:spcPts val="600"/>
              </a:spcAft>
            </a:pPr>
            <a:r>
              <a:rPr lang="en-GB" sz="800" dirty="0" err="1">
                <a:effectLst/>
                <a:latin typeface="Palatino Linotype" panose="02040502050505030304" pitchFamily="18" charset="0"/>
                <a:ea typeface="Calibri" panose="020F0502020204030204" pitchFamily="34" charset="0"/>
              </a:rPr>
              <a:t>Damarany</a:t>
            </a:r>
            <a:r>
              <a:rPr lang="en-GB" sz="800" dirty="0">
                <a:effectLst/>
                <a:latin typeface="Palatino Linotype" panose="02040502050505030304" pitchFamily="18" charset="0"/>
                <a:ea typeface="Calibri" panose="020F0502020204030204" pitchFamily="34" charset="0"/>
              </a:rPr>
              <a:t> </a:t>
            </a:r>
            <a:r>
              <a:rPr lang="en-GB" sz="800" i="1" dirty="0">
                <a:effectLst/>
                <a:latin typeface="Palatino Linotype" panose="02040502050505030304" pitchFamily="18" charset="0"/>
                <a:ea typeface="Calibri" panose="020F0502020204030204" pitchFamily="34" charset="0"/>
              </a:rPr>
              <a:t>et al</a:t>
            </a:r>
            <a:r>
              <a:rPr lang="en-GB" sz="800" dirty="0">
                <a:effectLst/>
                <a:latin typeface="Palatino Linotype" panose="02040502050505030304" pitchFamily="18" charset="0"/>
                <a:ea typeface="Calibri" panose="020F0502020204030204" pitchFamily="34" charset="0"/>
              </a:rPr>
              <a:t>. 2015</a:t>
            </a:r>
          </a:p>
          <a:p>
            <a:r>
              <a:rPr lang="en-GB" sz="1400" b="1" dirty="0">
                <a:latin typeface="Palatino Linotype" panose="02040502050505030304" pitchFamily="18" charset="0"/>
                <a:ea typeface="Calibri" panose="020F0502020204030204" pitchFamily="34" charset="0"/>
              </a:rPr>
              <a:t>Dendera</a:t>
            </a:r>
          </a:p>
          <a:p>
            <a:r>
              <a:rPr lang="en-GB" sz="1400" dirty="0">
                <a:latin typeface="Palatino Linotype" panose="02040502050505030304" pitchFamily="18" charset="0"/>
                <a:ea typeface="Calibri" panose="020F0502020204030204" pitchFamily="34" charset="0"/>
              </a:rPr>
              <a:t>false door MMA 12.183.8, caption to wife</a:t>
            </a:r>
          </a:p>
          <a:p>
            <a:pPr>
              <a:spcAft>
                <a:spcPts val="600"/>
              </a:spcAft>
            </a:pPr>
            <a:r>
              <a:rPr lang="en-GB" sz="800" dirty="0">
                <a:latin typeface="Palatino Linotype" panose="02040502050505030304" pitchFamily="18" charset="0"/>
                <a:ea typeface="Calibri" panose="020F0502020204030204" pitchFamily="34" charset="0"/>
              </a:rPr>
              <a:t>Fischer 1968, pl. XXV</a:t>
            </a:r>
          </a:p>
          <a:p>
            <a:r>
              <a:rPr lang="en-GB" sz="1400" b="1" dirty="0">
                <a:effectLst/>
                <a:latin typeface="Palatino Linotype" panose="02040502050505030304" pitchFamily="18" charset="0"/>
                <a:ea typeface="Calibri" panose="020F0502020204030204" pitchFamily="34" charset="0"/>
              </a:rPr>
              <a:t>Ballas</a:t>
            </a:r>
          </a:p>
          <a:p>
            <a:r>
              <a:rPr lang="en-GB" sz="1400" dirty="0">
                <a:effectLst/>
                <a:latin typeface="Palatino Linotype" panose="02040502050505030304" pitchFamily="18" charset="0"/>
                <a:ea typeface="Calibri" panose="020F0502020204030204" pitchFamily="34" charset="0"/>
              </a:rPr>
              <a:t>stela </a:t>
            </a:r>
            <a:r>
              <a:rPr lang="en-GB" sz="1400" dirty="0" err="1">
                <a:effectLst/>
                <a:latin typeface="Palatino Linotype" panose="02040502050505030304" pitchFamily="18" charset="0"/>
                <a:ea typeface="Calibri" panose="020F0502020204030204" pitchFamily="34" charset="0"/>
              </a:rPr>
              <a:t>PAHMA</a:t>
            </a:r>
            <a:r>
              <a:rPr lang="en-GB" sz="1400" dirty="0">
                <a:effectLst/>
                <a:latin typeface="Palatino Linotype" panose="02040502050505030304" pitchFamily="18" charset="0"/>
                <a:ea typeface="Calibri" panose="020F0502020204030204" pitchFamily="34" charset="0"/>
              </a:rPr>
              <a:t> 6-19868, l. </a:t>
            </a:r>
            <a:r>
              <a:rPr lang="en-GB" sz="1400" dirty="0" err="1">
                <a:effectLst/>
                <a:latin typeface="Palatino Linotype" panose="02040502050505030304" pitchFamily="18" charset="0"/>
                <a:ea typeface="Calibri" panose="020F0502020204030204" pitchFamily="34" charset="0"/>
              </a:rPr>
              <a:t>x+9</a:t>
            </a:r>
            <a:endParaRPr lang="en-GB" sz="1400" dirty="0">
              <a:effectLst/>
              <a:latin typeface="Palatino Linotype" panose="02040502050505030304" pitchFamily="18" charset="0"/>
              <a:ea typeface="Calibri" panose="020F0502020204030204" pitchFamily="34" charset="0"/>
            </a:endParaRPr>
          </a:p>
          <a:p>
            <a:pPr>
              <a:spcAft>
                <a:spcPts val="600"/>
              </a:spcAft>
            </a:pPr>
            <a:r>
              <a:rPr lang="en-GB" sz="800" dirty="0">
                <a:latin typeface="Palatino Linotype" panose="02040502050505030304" pitchFamily="18" charset="0"/>
                <a:ea typeface="Calibri" panose="020F0502020204030204" pitchFamily="34" charset="0"/>
              </a:rPr>
              <a:t>Darnell 2008</a:t>
            </a:r>
            <a:endParaRPr lang="en-GB" sz="800" dirty="0">
              <a:effectLst/>
              <a:latin typeface="Palatino Linotype" panose="02040502050505030304" pitchFamily="18" charset="0"/>
              <a:ea typeface="Calibri" panose="020F0502020204030204" pitchFamily="34" charset="0"/>
            </a:endParaRPr>
          </a:p>
          <a:p>
            <a:r>
              <a:rPr lang="en-GB" sz="1600" b="1" dirty="0">
                <a:effectLst/>
                <a:latin typeface="Palatino Linotype" panose="02040502050505030304" pitchFamily="18" charset="0"/>
                <a:ea typeface="Calibri" panose="020F0502020204030204" pitchFamily="34" charset="0"/>
              </a:rPr>
              <a:t>Thebes</a:t>
            </a:r>
          </a:p>
          <a:p>
            <a:r>
              <a:rPr lang="de-DE" sz="1400" dirty="0" err="1">
                <a:latin typeface="Palatino Linotype" panose="02040502050505030304" pitchFamily="18" charset="0"/>
              </a:rPr>
              <a:t>funerary</a:t>
            </a:r>
            <a:r>
              <a:rPr lang="de-DE" sz="1400" dirty="0">
                <a:latin typeface="Palatino Linotype" panose="02040502050505030304" pitchFamily="18" charset="0"/>
              </a:rPr>
              <a:t> temple </a:t>
            </a:r>
            <a:r>
              <a:rPr lang="de-DE" sz="1400" dirty="0" err="1">
                <a:latin typeface="Palatino Linotype" panose="02040502050505030304" pitchFamily="18" charset="0"/>
              </a:rPr>
              <a:t>of</a:t>
            </a:r>
            <a:r>
              <a:rPr lang="de-DE" sz="1400" dirty="0">
                <a:latin typeface="Palatino Linotype" panose="02040502050505030304" pitchFamily="18" charset="0"/>
              </a:rPr>
              <a:t> </a:t>
            </a:r>
            <a:r>
              <a:rPr lang="de-DE" sz="1400" dirty="0" err="1">
                <a:latin typeface="Palatino Linotype" panose="02040502050505030304" pitchFamily="18" charset="0"/>
              </a:rPr>
              <a:t>Mentuhotep</a:t>
            </a:r>
            <a:r>
              <a:rPr lang="de-DE" sz="1400" dirty="0">
                <a:latin typeface="Palatino Linotype" panose="02040502050505030304" pitchFamily="18" charset="0"/>
              </a:rPr>
              <a:t> II; </a:t>
            </a:r>
            <a:r>
              <a:rPr lang="de-DE" sz="1400" dirty="0" err="1">
                <a:latin typeface="Palatino Linotype" panose="02040502050505030304" pitchFamily="18" charset="0"/>
              </a:rPr>
              <a:t>stela</a:t>
            </a:r>
            <a:r>
              <a:rPr lang="de-DE" sz="1400" dirty="0">
                <a:latin typeface="Palatino Linotype" panose="02040502050505030304" pitchFamily="18" charset="0"/>
              </a:rPr>
              <a:t> MMA 13.182.3, l. 2, 4 &amp; 6; </a:t>
            </a:r>
            <a:r>
              <a:rPr lang="de-DE" sz="1400" dirty="0" err="1">
                <a:latin typeface="Palatino Linotype" panose="02040502050505030304" pitchFamily="18" charset="0"/>
              </a:rPr>
              <a:t>stela</a:t>
            </a:r>
            <a:r>
              <a:rPr lang="de-DE" sz="1400" dirty="0">
                <a:latin typeface="Palatino Linotype" panose="02040502050505030304" pitchFamily="18" charset="0"/>
              </a:rPr>
              <a:t> CG 20512, </a:t>
            </a:r>
            <a:r>
              <a:rPr lang="de-DE" sz="1400" dirty="0" err="1">
                <a:latin typeface="Palatino Linotype" panose="02040502050505030304" pitchFamily="18" charset="0"/>
              </a:rPr>
              <a:t>col</a:t>
            </a:r>
            <a:r>
              <a:rPr lang="de-DE" sz="1400" dirty="0">
                <a:latin typeface="Palatino Linotype" panose="02040502050505030304" pitchFamily="18" charset="0"/>
              </a:rPr>
              <a:t>. 2, 4 &amp; 6; </a:t>
            </a:r>
            <a:r>
              <a:rPr lang="de-DE" sz="1400" dirty="0" err="1">
                <a:latin typeface="Palatino Linotype" panose="02040502050505030304" pitchFamily="18" charset="0"/>
              </a:rPr>
              <a:t>false</a:t>
            </a:r>
            <a:r>
              <a:rPr lang="de-DE" sz="1400" dirty="0">
                <a:latin typeface="Palatino Linotype" panose="02040502050505030304" pitchFamily="18" charset="0"/>
              </a:rPr>
              <a:t> </a:t>
            </a:r>
            <a:r>
              <a:rPr lang="de-DE" sz="1400" dirty="0" err="1">
                <a:latin typeface="Palatino Linotype" panose="02040502050505030304" pitchFamily="18" charset="0"/>
              </a:rPr>
              <a:t>door</a:t>
            </a:r>
            <a:r>
              <a:rPr lang="de-DE" sz="1400" dirty="0">
                <a:latin typeface="Palatino Linotype" panose="02040502050505030304" pitchFamily="18" charset="0"/>
              </a:rPr>
              <a:t> MMA </a:t>
            </a:r>
            <a:r>
              <a:rPr lang="de-DE" sz="1400" dirty="0" err="1">
                <a:latin typeface="Palatino Linotype" panose="02040502050505030304" pitchFamily="18" charset="0"/>
              </a:rPr>
              <a:t>07.230.1d</a:t>
            </a:r>
            <a:endParaRPr lang="de-DE" sz="1400" dirty="0">
              <a:latin typeface="Palatino Linotype" panose="02040502050505030304" pitchFamily="18" charset="0"/>
            </a:endParaRPr>
          </a:p>
          <a:p>
            <a:pPr>
              <a:spcAft>
                <a:spcPts val="600"/>
              </a:spcAft>
            </a:pPr>
            <a:r>
              <a:rPr lang="en-GB" sz="900" dirty="0">
                <a:effectLst/>
                <a:latin typeface="Palatino Linotype" panose="02040502050505030304" pitchFamily="18" charset="0"/>
                <a:ea typeface="Calibri" panose="020F0502020204030204" pitchFamily="34" charset="0"/>
              </a:rPr>
              <a:t>Arnold 1964, pl. 26 &amp; 52; Winlock 1943, pl. XXXVI; Polz 2019; Hayes 1953, 161 fig. 97</a:t>
            </a:r>
          </a:p>
          <a:p>
            <a:r>
              <a:rPr lang="en-GB" sz="1400" b="1" dirty="0">
                <a:effectLst/>
                <a:latin typeface="Palatino Linotype" panose="02040502050505030304" pitchFamily="18" charset="0"/>
                <a:ea typeface="Calibri" panose="020F0502020204030204" pitchFamily="34" charset="0"/>
              </a:rPr>
              <a:t>Gebelein</a:t>
            </a:r>
          </a:p>
          <a:p>
            <a:r>
              <a:rPr lang="de-DE" sz="1400" dirty="0" err="1">
                <a:latin typeface="Palatino Linotype" panose="02040502050505030304" pitchFamily="18" charset="0"/>
              </a:rPr>
              <a:t>stela</a:t>
            </a:r>
            <a:r>
              <a:rPr lang="de-DE" sz="1400" dirty="0">
                <a:latin typeface="Palatino Linotype" panose="02040502050505030304" pitchFamily="18" charset="0"/>
              </a:rPr>
              <a:t> </a:t>
            </a:r>
            <a:r>
              <a:rPr lang="de-DE" sz="1400" dirty="0" err="1">
                <a:latin typeface="Palatino Linotype" panose="02040502050505030304" pitchFamily="18" charset="0"/>
              </a:rPr>
              <a:t>Cracow</a:t>
            </a:r>
            <a:r>
              <a:rPr lang="de-DE" sz="1400" dirty="0">
                <a:latin typeface="Palatino Linotype" panose="02040502050505030304" pitchFamily="18" charset="0"/>
              </a:rPr>
              <a:t> </a:t>
            </a:r>
            <a:r>
              <a:rPr lang="de-DE" sz="1400" dirty="0" err="1">
                <a:latin typeface="Palatino Linotype" panose="02040502050505030304" pitchFamily="18" charset="0"/>
              </a:rPr>
              <a:t>MNK</a:t>
            </a:r>
            <a:r>
              <a:rPr lang="de-DE" sz="1400" dirty="0">
                <a:latin typeface="Palatino Linotype" panose="02040502050505030304" pitchFamily="18" charset="0"/>
              </a:rPr>
              <a:t>-XI-999, l. 14</a:t>
            </a:r>
          </a:p>
          <a:p>
            <a:pPr>
              <a:spcAft>
                <a:spcPts val="600"/>
              </a:spcAft>
            </a:pPr>
            <a:r>
              <a:rPr lang="de-DE" sz="800" dirty="0" err="1">
                <a:latin typeface="Palatino Linotype" panose="02040502050505030304" pitchFamily="18" charset="0"/>
              </a:rPr>
              <a:t>Černý</a:t>
            </a:r>
            <a:r>
              <a:rPr lang="de-DE" sz="800" dirty="0">
                <a:latin typeface="Palatino Linotype" panose="02040502050505030304" pitchFamily="18" charset="0"/>
              </a:rPr>
              <a:t> 1961</a:t>
            </a:r>
          </a:p>
          <a:p>
            <a:r>
              <a:rPr lang="en-GB" sz="1400" b="1" dirty="0" err="1">
                <a:effectLst/>
                <a:latin typeface="Palatino Linotype" panose="02040502050505030304" pitchFamily="18" charset="0"/>
                <a:ea typeface="Calibri" panose="020F0502020204030204" pitchFamily="34" charset="0"/>
              </a:rPr>
              <a:t>el-Kab</a:t>
            </a:r>
            <a:endParaRPr lang="en-GB" sz="1400" b="1" dirty="0">
              <a:effectLst/>
              <a:latin typeface="Palatino Linotype" panose="02040502050505030304" pitchFamily="18" charset="0"/>
              <a:ea typeface="Calibri" panose="020F0502020204030204" pitchFamily="34" charset="0"/>
            </a:endParaRPr>
          </a:p>
          <a:p>
            <a:r>
              <a:rPr lang="de-DE" sz="1400" dirty="0" err="1">
                <a:latin typeface="Palatino Linotype" panose="02040502050505030304" pitchFamily="18" charset="0"/>
              </a:rPr>
              <a:t>stela</a:t>
            </a:r>
            <a:r>
              <a:rPr lang="de-DE" sz="1400" dirty="0">
                <a:latin typeface="Palatino Linotype" panose="02040502050505030304" pitchFamily="18" charset="0"/>
              </a:rPr>
              <a:t> </a:t>
            </a:r>
            <a:r>
              <a:rPr lang="de-DE" sz="1400" dirty="0" err="1">
                <a:latin typeface="Palatino Linotype" panose="02040502050505030304" pitchFamily="18" charset="0"/>
              </a:rPr>
              <a:t>of</a:t>
            </a:r>
            <a:r>
              <a:rPr lang="de-DE" sz="1400" dirty="0">
                <a:latin typeface="Palatino Linotype" panose="02040502050505030304" pitchFamily="18" charset="0"/>
              </a:rPr>
              <a:t> </a:t>
            </a:r>
            <a:r>
              <a:rPr lang="de-DE" sz="1400" dirty="0" err="1">
                <a:latin typeface="Palatino Linotype" panose="02040502050505030304" pitchFamily="18" charset="0"/>
              </a:rPr>
              <a:t>Hetepy</a:t>
            </a:r>
            <a:r>
              <a:rPr lang="de-DE" sz="1400" dirty="0">
                <a:latin typeface="Palatino Linotype" panose="02040502050505030304" pitchFamily="18" charset="0"/>
              </a:rPr>
              <a:t>, l. 3</a:t>
            </a:r>
          </a:p>
          <a:p>
            <a:pPr>
              <a:spcAft>
                <a:spcPts val="600"/>
              </a:spcAft>
            </a:pPr>
            <a:r>
              <a:rPr lang="de-DE" sz="800" dirty="0" err="1">
                <a:latin typeface="Palatino Linotype" panose="02040502050505030304" pitchFamily="18" charset="0"/>
              </a:rPr>
              <a:t>Gabra</a:t>
            </a:r>
            <a:r>
              <a:rPr lang="de-DE" sz="800" dirty="0">
                <a:latin typeface="Palatino Linotype" panose="02040502050505030304" pitchFamily="18" charset="0"/>
              </a:rPr>
              <a:t> 1976</a:t>
            </a:r>
          </a:p>
          <a:p>
            <a:r>
              <a:rPr lang="en-GB" sz="1400" b="1" dirty="0">
                <a:effectLst/>
                <a:latin typeface="Palatino Linotype" panose="02040502050505030304" pitchFamily="18" charset="0"/>
                <a:ea typeface="Calibri" panose="020F0502020204030204" pitchFamily="34" charset="0"/>
              </a:rPr>
              <a:t>unknown</a:t>
            </a:r>
          </a:p>
          <a:p>
            <a:r>
              <a:rPr lang="de-DE" sz="1400" dirty="0" err="1">
                <a:latin typeface="Palatino Linotype" panose="02040502050505030304" pitchFamily="18" charset="0"/>
              </a:rPr>
              <a:t>lintel</a:t>
            </a:r>
            <a:r>
              <a:rPr lang="de-DE" sz="1400" dirty="0">
                <a:latin typeface="Palatino Linotype" panose="02040502050505030304" pitchFamily="18" charset="0"/>
              </a:rPr>
              <a:t> Turin </a:t>
            </a:r>
            <a:r>
              <a:rPr lang="de-DE" sz="1400" dirty="0" err="1">
                <a:latin typeface="Palatino Linotype" panose="02040502050505030304" pitchFamily="18" charset="0"/>
              </a:rPr>
              <a:t>S1310</a:t>
            </a:r>
            <a:r>
              <a:rPr lang="de-DE" sz="1400" dirty="0">
                <a:latin typeface="Palatino Linotype" panose="02040502050505030304" pitchFamily="18" charset="0"/>
              </a:rPr>
              <a:t>, l. 10</a:t>
            </a:r>
          </a:p>
          <a:p>
            <a:r>
              <a:rPr lang="de-DE" sz="800" dirty="0">
                <a:latin typeface="Palatino Linotype" panose="02040502050505030304" pitchFamily="18" charset="0"/>
              </a:rPr>
              <a:t>Vandier 1964</a:t>
            </a:r>
          </a:p>
          <a:p>
            <a:endParaRPr lang="de-DE" sz="800" dirty="0">
              <a:latin typeface="Palatino Linotype" panose="02040502050505030304" pitchFamily="18" charset="0"/>
            </a:endParaRPr>
          </a:p>
          <a:p>
            <a:endParaRPr lang="de-DE" sz="800" dirty="0">
              <a:latin typeface="Palatino Linotype" panose="02040502050505030304" pitchFamily="18" charset="0"/>
            </a:endParaRPr>
          </a:p>
          <a:p>
            <a:endParaRPr lang="en-GB" sz="800" dirty="0">
              <a:effectLst/>
              <a:latin typeface="Palatino Linotype" panose="02040502050505030304" pitchFamily="18" charset="0"/>
              <a:ea typeface="Calibri" panose="020F0502020204030204" pitchFamily="34" charset="0"/>
            </a:endParaRPr>
          </a:p>
          <a:p>
            <a:endParaRPr lang="de-DE" sz="1200" dirty="0">
              <a:latin typeface="Palatino Linotype" panose="02040502050505030304" pitchFamily="18" charset="0"/>
            </a:endParaRPr>
          </a:p>
        </p:txBody>
      </p:sp>
      <p:sp>
        <p:nvSpPr>
          <p:cNvPr id="4" name="TextBox 3">
            <a:extLst>
              <a:ext uri="{FF2B5EF4-FFF2-40B4-BE49-F238E27FC236}">
                <a16:creationId xmlns:a16="http://schemas.microsoft.com/office/drawing/2014/main" id="{4B8B0EBA-9645-5ADA-86BA-466ACBB9756E}"/>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grpSp>
        <p:nvGrpSpPr>
          <p:cNvPr id="6" name="Group 5">
            <a:extLst>
              <a:ext uri="{FF2B5EF4-FFF2-40B4-BE49-F238E27FC236}">
                <a16:creationId xmlns:a16="http://schemas.microsoft.com/office/drawing/2014/main" id="{F0CC6B4C-33EA-6AFD-44C3-BFA50F0060AE}"/>
              </a:ext>
            </a:extLst>
          </p:cNvPr>
          <p:cNvGrpSpPr/>
          <p:nvPr/>
        </p:nvGrpSpPr>
        <p:grpSpPr>
          <a:xfrm>
            <a:off x="2296633" y="4390318"/>
            <a:ext cx="3494533" cy="1908217"/>
            <a:chOff x="3574087" y="3716919"/>
            <a:chExt cx="4803013" cy="2654384"/>
          </a:xfrm>
        </p:grpSpPr>
        <p:pic>
          <p:nvPicPr>
            <p:cNvPr id="7" name="Graphic 6">
              <a:extLst>
                <a:ext uri="{FF2B5EF4-FFF2-40B4-BE49-F238E27FC236}">
                  <a16:creationId xmlns:a16="http://schemas.microsoft.com/office/drawing/2014/main" id="{9E74ABB1-27E5-36DD-BD6E-A8BD14338AC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59037" y="3792407"/>
              <a:ext cx="418063" cy="2448265"/>
            </a:xfrm>
            <a:prstGeom prst="rect">
              <a:avLst/>
            </a:prstGeom>
          </p:spPr>
        </p:pic>
        <p:pic>
          <p:nvPicPr>
            <p:cNvPr id="8" name="Picture 7">
              <a:extLst>
                <a:ext uri="{FF2B5EF4-FFF2-40B4-BE49-F238E27FC236}">
                  <a16:creationId xmlns:a16="http://schemas.microsoft.com/office/drawing/2014/main" id="{8E429502-E7AB-F29F-0CBE-5E0F87F32AAF}"/>
                </a:ext>
              </a:extLst>
            </p:cNvPr>
            <p:cNvPicPr>
              <a:picLocks noChangeAspect="1"/>
            </p:cNvPicPr>
            <p:nvPr/>
          </p:nvPicPr>
          <p:blipFill>
            <a:blip r:embed="rId7"/>
            <a:stretch>
              <a:fillRect/>
            </a:stretch>
          </p:blipFill>
          <p:spPr>
            <a:xfrm>
              <a:off x="3574087" y="3716919"/>
              <a:ext cx="825168" cy="2654384"/>
            </a:xfrm>
            <a:prstGeom prst="rect">
              <a:avLst/>
            </a:prstGeom>
          </p:spPr>
        </p:pic>
        <p:pic>
          <p:nvPicPr>
            <p:cNvPr id="9" name="Picture 8">
              <a:extLst>
                <a:ext uri="{FF2B5EF4-FFF2-40B4-BE49-F238E27FC236}">
                  <a16:creationId xmlns:a16="http://schemas.microsoft.com/office/drawing/2014/main" id="{F39665C2-E974-545B-2734-5155D5E5C676}"/>
                </a:ext>
              </a:extLst>
            </p:cNvPr>
            <p:cNvPicPr>
              <a:picLocks noChangeAspect="1"/>
            </p:cNvPicPr>
            <p:nvPr/>
          </p:nvPicPr>
          <p:blipFill>
            <a:blip r:embed="rId8"/>
            <a:stretch>
              <a:fillRect/>
            </a:stretch>
          </p:blipFill>
          <p:spPr>
            <a:xfrm>
              <a:off x="4981419" y="4625259"/>
              <a:ext cx="2229161" cy="714475"/>
            </a:xfrm>
            <a:prstGeom prst="rect">
              <a:avLst/>
            </a:prstGeom>
          </p:spPr>
        </p:pic>
      </p:grpSp>
      <p:sp>
        <p:nvSpPr>
          <p:cNvPr id="10" name="Slide Number Placeholder 1">
            <a:extLst>
              <a:ext uri="{FF2B5EF4-FFF2-40B4-BE49-F238E27FC236}">
                <a16:creationId xmlns:a16="http://schemas.microsoft.com/office/drawing/2014/main" id="{0D617F7A-96F1-BA99-CDAC-D671A4F33D95}"/>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34</a:t>
            </a:fld>
            <a:endParaRPr lang="de-DE" dirty="0">
              <a:latin typeface="Palatino Linotype" panose="02040502050505030304" pitchFamily="18" charset="0"/>
            </a:endParaRPr>
          </a:p>
        </p:txBody>
      </p:sp>
    </p:spTree>
    <p:extLst>
      <p:ext uri="{BB962C8B-B14F-4D97-AF65-F5344CB8AC3E}">
        <p14:creationId xmlns:p14="http://schemas.microsoft.com/office/powerpoint/2010/main" val="27476175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25CBEF-9D75-9876-CDD7-DFDBC7ECF4EF}"/>
              </a:ext>
            </a:extLst>
          </p:cNvPr>
          <p:cNvSpPr txBox="1"/>
          <p:nvPr/>
        </p:nvSpPr>
        <p:spPr>
          <a:xfrm>
            <a:off x="7703794" y="1545219"/>
            <a:ext cx="4069843" cy="3616375"/>
          </a:xfrm>
          <a:prstGeom prst="rect">
            <a:avLst/>
          </a:prstGeom>
          <a:noFill/>
        </p:spPr>
        <p:txBody>
          <a:bodyPr wrap="square">
            <a:spAutoFit/>
          </a:bodyPr>
          <a:lstStyle/>
          <a:p>
            <a:pPr>
              <a:spcAft>
                <a:spcPts val="600"/>
              </a:spcAft>
            </a:pPr>
            <a:r>
              <a:rPr lang="en-GB" sz="1600" b="1" dirty="0">
                <a:effectLst/>
                <a:latin typeface="Palatino Linotype" panose="02040502050505030304" pitchFamily="18" charset="0"/>
                <a:ea typeface="Calibri" panose="020F0502020204030204" pitchFamily="34" charset="0"/>
              </a:rPr>
              <a:t>Sources</a:t>
            </a:r>
          </a:p>
          <a:p>
            <a:r>
              <a:rPr lang="en-GB" sz="1200" b="1" dirty="0" err="1">
                <a:latin typeface="Palatino Linotype" panose="02040502050505030304" pitchFamily="18" charset="0"/>
                <a:ea typeface="Calibri" panose="020F0502020204030204" pitchFamily="34" charset="0"/>
              </a:rPr>
              <a:t>Abusir</a:t>
            </a:r>
            <a:endParaRPr lang="en-GB" sz="1200" b="1" dirty="0">
              <a:latin typeface="Palatino Linotype" panose="02040502050505030304" pitchFamily="18" charset="0"/>
              <a:ea typeface="Calibri" panose="020F0502020204030204" pitchFamily="34" charset="0"/>
            </a:endParaRPr>
          </a:p>
          <a:p>
            <a:r>
              <a:rPr lang="en-GB" sz="1200" dirty="0" err="1">
                <a:latin typeface="Palatino Linotype" panose="02040502050505030304" pitchFamily="18" charset="0"/>
                <a:ea typeface="Calibri" panose="020F0502020204030204" pitchFamily="34" charset="0"/>
              </a:rPr>
              <a:t>pCairo</a:t>
            </a:r>
            <a:r>
              <a:rPr lang="en-GB" sz="1200" dirty="0">
                <a:latin typeface="Palatino Linotype" panose="02040502050505030304" pitchFamily="18" charset="0"/>
                <a:ea typeface="Calibri" panose="020F0502020204030204" pitchFamily="34" charset="0"/>
              </a:rPr>
              <a:t> 58063 fr. 6, vs. A1; Un. Col. sheet A rt. 14; </a:t>
            </a:r>
            <a:r>
              <a:rPr lang="en-GB" sz="1200" dirty="0" err="1">
                <a:latin typeface="Palatino Linotype" panose="02040502050505030304" pitchFamily="18" charset="0"/>
                <a:ea typeface="Calibri" panose="020F0502020204030204" pitchFamily="34" charset="0"/>
              </a:rPr>
              <a:t>pBM</a:t>
            </a:r>
            <a:r>
              <a:rPr lang="en-GB" sz="1200" dirty="0">
                <a:latin typeface="Palatino Linotype" panose="02040502050505030304" pitchFamily="18" charset="0"/>
                <a:ea typeface="Calibri" panose="020F0502020204030204" pitchFamily="34" charset="0"/>
              </a:rPr>
              <a:t> EA 10735 fr. 4, rt A</a:t>
            </a:r>
          </a:p>
          <a:p>
            <a:pPr>
              <a:spcAft>
                <a:spcPts val="600"/>
              </a:spcAft>
            </a:pPr>
            <a:r>
              <a:rPr lang="en-GB" sz="800" dirty="0" err="1">
                <a:latin typeface="Palatino Linotype" panose="02040502050505030304" pitchFamily="18" charset="0"/>
                <a:ea typeface="Calibri" panose="020F0502020204030204" pitchFamily="34" charset="0"/>
              </a:rPr>
              <a:t>Posener-Kriéger</a:t>
            </a:r>
            <a:r>
              <a:rPr lang="en-GB" sz="800" dirty="0">
                <a:latin typeface="Palatino Linotype" panose="02040502050505030304" pitchFamily="18" charset="0"/>
                <a:ea typeface="Calibri" panose="020F0502020204030204" pitchFamily="34" charset="0"/>
              </a:rPr>
              <a:t> &amp; de </a:t>
            </a:r>
            <a:r>
              <a:rPr lang="en-GB" sz="800" dirty="0" err="1">
                <a:latin typeface="Palatino Linotype" panose="02040502050505030304" pitchFamily="18" charset="0"/>
                <a:ea typeface="Calibri" panose="020F0502020204030204" pitchFamily="34" charset="0"/>
              </a:rPr>
              <a:t>Cenival</a:t>
            </a:r>
            <a:r>
              <a:rPr lang="en-GB" sz="800" dirty="0">
                <a:latin typeface="Palatino Linotype" panose="02040502050505030304" pitchFamily="18" charset="0"/>
                <a:ea typeface="Calibri" panose="020F0502020204030204" pitchFamily="34" charset="0"/>
              </a:rPr>
              <a:t> 1975, pl. XLV, LXV, LXXII &amp; pal. pl. XIII</a:t>
            </a:r>
          </a:p>
          <a:p>
            <a:r>
              <a:rPr lang="en-GB" sz="1200" b="1" dirty="0" err="1">
                <a:effectLst/>
                <a:latin typeface="Palatino Linotype" panose="02040502050505030304" pitchFamily="18" charset="0"/>
                <a:ea typeface="Calibri" panose="020F0502020204030204" pitchFamily="34" charset="0"/>
              </a:rPr>
              <a:t>Jarf</a:t>
            </a:r>
            <a:endParaRPr lang="en-GB" sz="1200" b="1" dirty="0">
              <a:effectLst/>
              <a:latin typeface="Palatino Linotype" panose="02040502050505030304" pitchFamily="18" charset="0"/>
              <a:ea typeface="Calibri" panose="020F0502020204030204" pitchFamily="34" charset="0"/>
            </a:endParaRPr>
          </a:p>
          <a:p>
            <a:r>
              <a:rPr lang="en-GB" sz="1200" dirty="0" err="1">
                <a:effectLst/>
                <a:latin typeface="Palatino Linotype" panose="02040502050505030304" pitchFamily="18" charset="0"/>
                <a:ea typeface="Calibri" panose="020F0502020204030204" pitchFamily="34" charset="0"/>
              </a:rPr>
              <a:t>pJarf</a:t>
            </a:r>
            <a:r>
              <a:rPr lang="en-GB" sz="1200" dirty="0">
                <a:effectLst/>
                <a:latin typeface="Palatino Linotype" panose="02040502050505030304" pitchFamily="18" charset="0"/>
                <a:ea typeface="Calibri" panose="020F0502020204030204" pitchFamily="34" charset="0"/>
              </a:rPr>
              <a:t> </a:t>
            </a:r>
            <a:r>
              <a:rPr lang="en-GB" sz="1200" dirty="0" err="1">
                <a:effectLst/>
                <a:latin typeface="Palatino Linotype" panose="02040502050505030304" pitchFamily="18" charset="0"/>
                <a:ea typeface="Calibri" panose="020F0502020204030204" pitchFamily="34" charset="0"/>
              </a:rPr>
              <a:t>X1</a:t>
            </a:r>
            <a:endParaRPr lang="en-GB" sz="1200" dirty="0">
              <a:effectLst/>
              <a:latin typeface="Palatino Linotype" panose="02040502050505030304" pitchFamily="18" charset="0"/>
              <a:ea typeface="Calibri" panose="020F0502020204030204" pitchFamily="34" charset="0"/>
            </a:endParaRPr>
          </a:p>
          <a:p>
            <a:pPr>
              <a:spcAft>
                <a:spcPts val="600"/>
              </a:spcAft>
            </a:pPr>
            <a:r>
              <a:rPr lang="en-GB" sz="800" dirty="0">
                <a:latin typeface="Palatino Linotype" panose="02040502050505030304" pitchFamily="18" charset="0"/>
                <a:ea typeface="Calibri" panose="020F0502020204030204" pitchFamily="34" charset="0"/>
              </a:rPr>
              <a:t>Tallet 2021, pl. XXXIX</a:t>
            </a:r>
            <a:endParaRPr lang="en-GB" sz="800" dirty="0">
              <a:effectLst/>
              <a:latin typeface="Palatino Linotype" panose="02040502050505030304" pitchFamily="18" charset="0"/>
              <a:ea typeface="Calibri" panose="020F0502020204030204" pitchFamily="34" charset="0"/>
            </a:endParaRPr>
          </a:p>
          <a:p>
            <a:r>
              <a:rPr lang="en-GB" sz="1200" b="1" dirty="0" err="1">
                <a:effectLst/>
                <a:latin typeface="Palatino Linotype" panose="02040502050505030304" pitchFamily="18" charset="0"/>
                <a:ea typeface="Calibri" panose="020F0502020204030204" pitchFamily="34" charset="0"/>
              </a:rPr>
              <a:t>Hatnub</a:t>
            </a:r>
            <a:endParaRPr lang="en-GB" sz="1200" b="1" dirty="0">
              <a:effectLst/>
              <a:latin typeface="Palatino Linotype" panose="02040502050505030304" pitchFamily="18" charset="0"/>
              <a:ea typeface="Calibri" panose="020F0502020204030204" pitchFamily="34" charset="0"/>
            </a:endParaRPr>
          </a:p>
          <a:p>
            <a:r>
              <a:rPr lang="de-DE" sz="1200" dirty="0">
                <a:latin typeface="Palatino Linotype" panose="02040502050505030304" pitchFamily="18" charset="0"/>
              </a:rPr>
              <a:t>Graffito </a:t>
            </a:r>
            <a:r>
              <a:rPr lang="de-DE" sz="1200" dirty="0" err="1">
                <a:latin typeface="Palatino Linotype" panose="02040502050505030304" pitchFamily="18" charset="0"/>
              </a:rPr>
              <a:t>Hatnub</a:t>
            </a:r>
            <a:r>
              <a:rPr lang="de-DE" sz="1200" dirty="0">
                <a:latin typeface="Palatino Linotype" panose="02040502050505030304" pitchFamily="18" charset="0"/>
              </a:rPr>
              <a:t> 20,5</a:t>
            </a:r>
          </a:p>
          <a:p>
            <a:pPr>
              <a:spcAft>
                <a:spcPts val="600"/>
              </a:spcAft>
            </a:pPr>
            <a:r>
              <a:rPr lang="en-GB" sz="800" dirty="0">
                <a:effectLst/>
                <a:latin typeface="Palatino Linotype" panose="02040502050505030304" pitchFamily="18" charset="0"/>
                <a:ea typeface="Calibri" panose="020F0502020204030204" pitchFamily="34" charset="0"/>
              </a:rPr>
              <a:t>aku-pal.uni-mainz.de/signs/22287</a:t>
            </a:r>
          </a:p>
          <a:p>
            <a:r>
              <a:rPr lang="en-GB" sz="1200" b="1" dirty="0">
                <a:latin typeface="Palatino Linotype" panose="02040502050505030304" pitchFamily="18" charset="0"/>
                <a:ea typeface="Calibri" panose="020F0502020204030204" pitchFamily="34" charset="0"/>
              </a:rPr>
              <a:t>Gebelein</a:t>
            </a:r>
          </a:p>
          <a:p>
            <a:r>
              <a:rPr lang="en-GB" sz="1200" dirty="0" err="1">
                <a:latin typeface="Palatino Linotype" panose="02040502050505030304" pitchFamily="18" charset="0"/>
                <a:ea typeface="Calibri" panose="020F0502020204030204" pitchFamily="34" charset="0"/>
              </a:rPr>
              <a:t>pGebelein</a:t>
            </a:r>
            <a:r>
              <a:rPr lang="en-GB" sz="1200" dirty="0">
                <a:latin typeface="Palatino Linotype" panose="02040502050505030304" pitchFamily="18" charset="0"/>
                <a:ea typeface="Calibri" panose="020F0502020204030204" pitchFamily="34" charset="0"/>
              </a:rPr>
              <a:t> I, rt A 42</a:t>
            </a:r>
          </a:p>
          <a:p>
            <a:pPr>
              <a:spcAft>
                <a:spcPts val="600"/>
              </a:spcAft>
            </a:pPr>
            <a:r>
              <a:rPr lang="en-GB" sz="800" dirty="0" err="1">
                <a:latin typeface="Palatino Linotype" panose="02040502050505030304" pitchFamily="18" charset="0"/>
                <a:ea typeface="Calibri" panose="020F0502020204030204" pitchFamily="34" charset="0"/>
              </a:rPr>
              <a:t>Posener-Kriéger</a:t>
            </a:r>
            <a:r>
              <a:rPr lang="en-GB" sz="800" dirty="0">
                <a:latin typeface="Palatino Linotype" panose="02040502050505030304" pitchFamily="18" charset="0"/>
                <a:ea typeface="Calibri" panose="020F0502020204030204" pitchFamily="34" charset="0"/>
              </a:rPr>
              <a:t> &amp; Demichelis 2004, pl. 2</a:t>
            </a:r>
            <a:endParaRPr lang="en-GB" sz="800" b="1" dirty="0">
              <a:effectLst/>
              <a:latin typeface="Palatino Linotype" panose="02040502050505030304" pitchFamily="18" charset="0"/>
              <a:ea typeface="Calibri" panose="020F0502020204030204" pitchFamily="34" charset="0"/>
            </a:endParaRPr>
          </a:p>
          <a:p>
            <a:r>
              <a:rPr lang="en-GB" sz="1200" b="1" dirty="0">
                <a:effectLst/>
                <a:latin typeface="Palatino Linotype" panose="02040502050505030304" pitchFamily="18" charset="0"/>
                <a:ea typeface="Calibri" panose="020F0502020204030204" pitchFamily="34" charset="0"/>
              </a:rPr>
              <a:t>Aswan</a:t>
            </a:r>
          </a:p>
          <a:p>
            <a:r>
              <a:rPr lang="en-GB" sz="1200" dirty="0" err="1">
                <a:effectLst/>
                <a:latin typeface="Palatino Linotype" panose="02040502050505030304" pitchFamily="18" charset="0"/>
                <a:ea typeface="Calibri" panose="020F0502020204030204" pitchFamily="34" charset="0"/>
              </a:rPr>
              <a:t>pStrasbourg</a:t>
            </a:r>
            <a:r>
              <a:rPr lang="en-GB" sz="1200" dirty="0">
                <a:effectLst/>
                <a:latin typeface="Palatino Linotype" panose="02040502050505030304" pitchFamily="18" charset="0"/>
                <a:ea typeface="Calibri" panose="020F0502020204030204" pitchFamily="34" charset="0"/>
              </a:rPr>
              <a:t> BN 58 </a:t>
            </a:r>
            <a:r>
              <a:rPr lang="en-GB" sz="1200" dirty="0" err="1">
                <a:effectLst/>
                <a:latin typeface="Palatino Linotype" panose="02040502050505030304" pitchFamily="18" charset="0"/>
                <a:ea typeface="Calibri" panose="020F0502020204030204" pitchFamily="34" charset="0"/>
              </a:rPr>
              <a:t>I,3</a:t>
            </a:r>
            <a:r>
              <a:rPr lang="en-GB" sz="1200" dirty="0">
                <a:effectLst/>
                <a:latin typeface="Palatino Linotype" panose="02040502050505030304" pitchFamily="18" charset="0"/>
                <a:ea typeface="Calibri" panose="020F0502020204030204" pitchFamily="34" charset="0"/>
              </a:rPr>
              <a:t> </a:t>
            </a:r>
          </a:p>
          <a:p>
            <a:pPr>
              <a:spcAft>
                <a:spcPts val="600"/>
              </a:spcAft>
            </a:pPr>
            <a:r>
              <a:rPr lang="en-GB" sz="800" dirty="0">
                <a:effectLst/>
                <a:latin typeface="Palatino Linotype" panose="02040502050505030304" pitchFamily="18" charset="0"/>
                <a:ea typeface="Calibri" panose="020F0502020204030204" pitchFamily="34" charset="0"/>
              </a:rPr>
              <a:t>aku-pal.uni-mainz.de/signs/21234</a:t>
            </a:r>
          </a:p>
          <a:p>
            <a:endParaRPr lang="de-DE" sz="1200" dirty="0">
              <a:latin typeface="Palatino Linotype" panose="02040502050505030304" pitchFamily="18" charset="0"/>
            </a:endParaRPr>
          </a:p>
        </p:txBody>
      </p:sp>
      <p:sp>
        <p:nvSpPr>
          <p:cNvPr id="5" name="TextBox 4">
            <a:extLst>
              <a:ext uri="{FF2B5EF4-FFF2-40B4-BE49-F238E27FC236}">
                <a16:creationId xmlns:a16="http://schemas.microsoft.com/office/drawing/2014/main" id="{6CE08B6B-2DED-8B31-5C42-2043041C29BE}"/>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7" name="Graphic 6">
            <a:extLst>
              <a:ext uri="{FF2B5EF4-FFF2-40B4-BE49-F238E27FC236}">
                <a16:creationId xmlns:a16="http://schemas.microsoft.com/office/drawing/2014/main" id="{3617E078-AD43-77A3-3B53-394F0CA471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806" y="857405"/>
            <a:ext cx="6753225" cy="4772025"/>
          </a:xfrm>
          <a:prstGeom prst="rect">
            <a:avLst/>
          </a:prstGeom>
        </p:spPr>
      </p:pic>
      <p:sp>
        <p:nvSpPr>
          <p:cNvPr id="3" name="Slide Number Placeholder 1">
            <a:extLst>
              <a:ext uri="{FF2B5EF4-FFF2-40B4-BE49-F238E27FC236}">
                <a16:creationId xmlns:a16="http://schemas.microsoft.com/office/drawing/2014/main" id="{0AD2CCF4-4169-066B-384B-0DB95E372A7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35</a:t>
            </a:fld>
            <a:endParaRPr lang="de-DE" dirty="0">
              <a:latin typeface="Palatino Linotype" panose="02040502050505030304" pitchFamily="18" charset="0"/>
            </a:endParaRPr>
          </a:p>
        </p:txBody>
      </p:sp>
    </p:spTree>
    <p:extLst>
      <p:ext uri="{BB962C8B-B14F-4D97-AF65-F5344CB8AC3E}">
        <p14:creationId xmlns:p14="http://schemas.microsoft.com/office/powerpoint/2010/main" val="1391186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25366-DAE1-E0B8-2725-48090612AA40}"/>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76147D7B-DA4E-D9C2-DEFA-1ECD1E611B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91549" y="2927289"/>
            <a:ext cx="2371725" cy="1003422"/>
          </a:xfrm>
          <a:prstGeom prst="rect">
            <a:avLst/>
          </a:prstGeom>
        </p:spPr>
      </p:pic>
      <p:sp>
        <p:nvSpPr>
          <p:cNvPr id="4" name="TextBox 3">
            <a:extLst>
              <a:ext uri="{FF2B5EF4-FFF2-40B4-BE49-F238E27FC236}">
                <a16:creationId xmlns:a16="http://schemas.microsoft.com/office/drawing/2014/main" id="{04C157EC-F2F0-6CC9-60CA-D75D8783EFEC}"/>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3" name="Graphic 2">
            <a:extLst>
              <a:ext uri="{FF2B5EF4-FFF2-40B4-BE49-F238E27FC236}">
                <a16:creationId xmlns:a16="http://schemas.microsoft.com/office/drawing/2014/main" id="{6694843C-32BC-4749-9D46-3547FD5230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4806" y="857405"/>
            <a:ext cx="6753225" cy="4772025"/>
          </a:xfrm>
          <a:prstGeom prst="rect">
            <a:avLst/>
          </a:prstGeom>
        </p:spPr>
      </p:pic>
      <p:sp>
        <p:nvSpPr>
          <p:cNvPr id="5" name="Slide Number Placeholder 1">
            <a:extLst>
              <a:ext uri="{FF2B5EF4-FFF2-40B4-BE49-F238E27FC236}">
                <a16:creationId xmlns:a16="http://schemas.microsoft.com/office/drawing/2014/main" id="{298AB3F6-A33A-026F-7994-F245E62021BF}"/>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36</a:t>
            </a:fld>
            <a:endParaRPr lang="de-DE" dirty="0">
              <a:latin typeface="Palatino Linotype" panose="02040502050505030304" pitchFamily="18" charset="0"/>
            </a:endParaRPr>
          </a:p>
        </p:txBody>
      </p:sp>
    </p:spTree>
    <p:extLst>
      <p:ext uri="{BB962C8B-B14F-4D97-AF65-F5344CB8AC3E}">
        <p14:creationId xmlns:p14="http://schemas.microsoft.com/office/powerpoint/2010/main" val="33790598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0E2327BF-53B8-5905-D324-85DB23FB150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36469" y="793781"/>
            <a:ext cx="5043825" cy="2133926"/>
          </a:xfrm>
          <a:prstGeom prst="rect">
            <a:avLst/>
          </a:prstGeom>
        </p:spPr>
      </p:pic>
      <p:grpSp>
        <p:nvGrpSpPr>
          <p:cNvPr id="9" name="Group 8">
            <a:extLst>
              <a:ext uri="{FF2B5EF4-FFF2-40B4-BE49-F238E27FC236}">
                <a16:creationId xmlns:a16="http://schemas.microsoft.com/office/drawing/2014/main" id="{9A6C0236-E712-5D4E-97EE-A18165BD554B}"/>
              </a:ext>
            </a:extLst>
          </p:cNvPr>
          <p:cNvGrpSpPr/>
          <p:nvPr/>
        </p:nvGrpSpPr>
        <p:grpSpPr>
          <a:xfrm>
            <a:off x="5166748" y="3418367"/>
            <a:ext cx="4803013" cy="2654384"/>
            <a:chOff x="3574087" y="3716919"/>
            <a:chExt cx="4803013" cy="2654384"/>
          </a:xfrm>
        </p:grpSpPr>
        <p:pic>
          <p:nvPicPr>
            <p:cNvPr id="5" name="Graphic 4">
              <a:extLst>
                <a:ext uri="{FF2B5EF4-FFF2-40B4-BE49-F238E27FC236}">
                  <a16:creationId xmlns:a16="http://schemas.microsoft.com/office/drawing/2014/main" id="{9774B0E4-FC13-CECE-7F09-B42894D576C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59037" y="3792407"/>
              <a:ext cx="418063" cy="2448265"/>
            </a:xfrm>
            <a:prstGeom prst="rect">
              <a:avLst/>
            </a:prstGeom>
          </p:spPr>
        </p:pic>
        <p:pic>
          <p:nvPicPr>
            <p:cNvPr id="6" name="Picture 5">
              <a:extLst>
                <a:ext uri="{FF2B5EF4-FFF2-40B4-BE49-F238E27FC236}">
                  <a16:creationId xmlns:a16="http://schemas.microsoft.com/office/drawing/2014/main" id="{7421185C-7E8C-300E-9B13-BE6D90879A42}"/>
                </a:ext>
              </a:extLst>
            </p:cNvPr>
            <p:cNvPicPr>
              <a:picLocks noChangeAspect="1"/>
            </p:cNvPicPr>
            <p:nvPr/>
          </p:nvPicPr>
          <p:blipFill>
            <a:blip r:embed="rId7"/>
            <a:stretch>
              <a:fillRect/>
            </a:stretch>
          </p:blipFill>
          <p:spPr>
            <a:xfrm>
              <a:off x="3574087" y="3716919"/>
              <a:ext cx="825168" cy="2654384"/>
            </a:xfrm>
            <a:prstGeom prst="rect">
              <a:avLst/>
            </a:prstGeom>
          </p:spPr>
        </p:pic>
        <p:pic>
          <p:nvPicPr>
            <p:cNvPr id="8" name="Picture 7">
              <a:extLst>
                <a:ext uri="{FF2B5EF4-FFF2-40B4-BE49-F238E27FC236}">
                  <a16:creationId xmlns:a16="http://schemas.microsoft.com/office/drawing/2014/main" id="{56E55A68-74BE-C7D4-614C-041C2EFB54B8}"/>
                </a:ext>
              </a:extLst>
            </p:cNvPr>
            <p:cNvPicPr>
              <a:picLocks noChangeAspect="1"/>
            </p:cNvPicPr>
            <p:nvPr/>
          </p:nvPicPr>
          <p:blipFill>
            <a:blip r:embed="rId8"/>
            <a:stretch>
              <a:fillRect/>
            </a:stretch>
          </p:blipFill>
          <p:spPr>
            <a:xfrm>
              <a:off x="4981419" y="4625259"/>
              <a:ext cx="2229161" cy="714475"/>
            </a:xfrm>
            <a:prstGeom prst="rect">
              <a:avLst/>
            </a:prstGeom>
          </p:spPr>
        </p:pic>
      </p:grpSp>
      <p:sp>
        <p:nvSpPr>
          <p:cNvPr id="2" name="TextBox 1">
            <a:extLst>
              <a:ext uri="{FF2B5EF4-FFF2-40B4-BE49-F238E27FC236}">
                <a16:creationId xmlns:a16="http://schemas.microsoft.com/office/drawing/2014/main" id="{421B4C01-39B8-9F06-A71A-18A3551844A2}"/>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7" name="Slide Number Placeholder 1">
            <a:extLst>
              <a:ext uri="{FF2B5EF4-FFF2-40B4-BE49-F238E27FC236}">
                <a16:creationId xmlns:a16="http://schemas.microsoft.com/office/drawing/2014/main" id="{69F254BD-7A9D-F6B4-C5CB-00934E3EB683}"/>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37</a:t>
            </a:fld>
            <a:endParaRPr lang="de-DE" dirty="0">
              <a:latin typeface="Palatino Linotype" panose="02040502050505030304" pitchFamily="18" charset="0"/>
            </a:endParaRPr>
          </a:p>
        </p:txBody>
      </p:sp>
    </p:spTree>
    <p:extLst>
      <p:ext uri="{BB962C8B-B14F-4D97-AF65-F5344CB8AC3E}">
        <p14:creationId xmlns:p14="http://schemas.microsoft.com/office/powerpoint/2010/main" val="38532460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4FADC-9FE3-6016-1393-68055611A6E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BA5E6BC-457A-0136-99BE-EBB9C4908B37}"/>
              </a:ext>
            </a:extLst>
          </p:cNvPr>
          <p:cNvPicPr>
            <a:picLocks noChangeAspect="1"/>
          </p:cNvPicPr>
          <p:nvPr/>
        </p:nvPicPr>
        <p:blipFill>
          <a:blip r:embed="rId2"/>
          <a:stretch>
            <a:fillRect/>
          </a:stretch>
        </p:blipFill>
        <p:spPr>
          <a:xfrm>
            <a:off x="6704820" y="3656424"/>
            <a:ext cx="4477530" cy="2375038"/>
          </a:xfrm>
          <a:prstGeom prst="rect">
            <a:avLst/>
          </a:prstGeom>
        </p:spPr>
      </p:pic>
      <p:sp>
        <p:nvSpPr>
          <p:cNvPr id="6" name="TextBox 5">
            <a:extLst>
              <a:ext uri="{FF2B5EF4-FFF2-40B4-BE49-F238E27FC236}">
                <a16:creationId xmlns:a16="http://schemas.microsoft.com/office/drawing/2014/main" id="{645CDA4B-AF70-7876-E704-05A0B7D403BB}"/>
              </a:ext>
            </a:extLst>
          </p:cNvPr>
          <p:cNvSpPr txBox="1"/>
          <p:nvPr/>
        </p:nvSpPr>
        <p:spPr>
          <a:xfrm>
            <a:off x="6609570" y="6031462"/>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of mastaba Saqqara </a:t>
            </a:r>
            <a:r>
              <a:rPr lang="en-GB" sz="1400" dirty="0" err="1">
                <a:effectLst/>
                <a:latin typeface="Palatino Linotype" panose="02040502050505030304" pitchFamily="18" charset="0"/>
                <a:ea typeface="Calibri" panose="020F0502020204030204" pitchFamily="34" charset="0"/>
              </a:rPr>
              <a:t>B5</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Mariette 1885, 96</a:t>
            </a:r>
            <a:endParaRPr lang="de-DE" sz="800" dirty="0">
              <a:latin typeface="Palatino Linotype" panose="02040502050505030304" pitchFamily="18" charset="0"/>
            </a:endParaRPr>
          </a:p>
        </p:txBody>
      </p:sp>
      <p:pic>
        <p:nvPicPr>
          <p:cNvPr id="8" name="Picture 7" descr="A grey stone with carvings&#10;&#10;Description automatically generated with medium confidence">
            <a:extLst>
              <a:ext uri="{FF2B5EF4-FFF2-40B4-BE49-F238E27FC236}">
                <a16:creationId xmlns:a16="http://schemas.microsoft.com/office/drawing/2014/main" id="{1B2D6E78-7FDB-281E-9136-E0AD4B6900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602" y="3656424"/>
            <a:ext cx="2942314" cy="2375038"/>
          </a:xfrm>
          <a:prstGeom prst="rect">
            <a:avLst/>
          </a:prstGeom>
        </p:spPr>
      </p:pic>
      <p:sp>
        <p:nvSpPr>
          <p:cNvPr id="9" name="TextBox 8">
            <a:extLst>
              <a:ext uri="{FF2B5EF4-FFF2-40B4-BE49-F238E27FC236}">
                <a16:creationId xmlns:a16="http://schemas.microsoft.com/office/drawing/2014/main" id="{97B768F3-2C33-47AA-FDF5-19314021CC91}"/>
              </a:ext>
            </a:extLst>
          </p:cNvPr>
          <p:cNvSpPr txBox="1"/>
          <p:nvPr/>
        </p:nvSpPr>
        <p:spPr>
          <a:xfrm>
            <a:off x="1626786" y="6031462"/>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of </a:t>
            </a:r>
            <a:r>
              <a:rPr lang="en-GB" sz="1400" i="1" dirty="0" err="1">
                <a:effectLst/>
                <a:latin typeface="Palatino Linotype" panose="02040502050505030304" pitchFamily="18" charset="0"/>
                <a:ea typeface="Calibri" panose="020F0502020204030204" pitchFamily="34" charset="0"/>
              </a:rPr>
              <a:t>nfr</a:t>
            </a:r>
            <a:r>
              <a:rPr lang="en-GB" sz="1400" i="1" dirty="0">
                <a:effectLst/>
                <a:latin typeface="Palatino Linotype" panose="02040502050505030304" pitchFamily="18" charset="0"/>
                <a:ea typeface="Calibri" panose="020F0502020204030204" pitchFamily="34" charset="0"/>
              </a:rPr>
              <a:t>-kꜣ</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Giza</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Curto 1963</a:t>
            </a:r>
            <a:r>
              <a:rPr lang="en-GB" sz="800" dirty="0">
                <a:latin typeface="Palatino Linotype" panose="02040502050505030304" pitchFamily="18" charset="0"/>
                <a:ea typeface="Calibri" panose="020F0502020204030204" pitchFamily="34" charset="0"/>
              </a:rPr>
              <a:t>, pl. II</a:t>
            </a:r>
            <a:endParaRPr lang="de-DE" sz="800" dirty="0">
              <a:latin typeface="Palatino Linotype" panose="02040502050505030304" pitchFamily="18" charset="0"/>
            </a:endParaRPr>
          </a:p>
        </p:txBody>
      </p:sp>
      <p:pic>
        <p:nvPicPr>
          <p:cNvPr id="11" name="Picture 10" descr="A stone with a picture on it&#10;&#10;Description automatically generated with medium confidence">
            <a:extLst>
              <a:ext uri="{FF2B5EF4-FFF2-40B4-BE49-F238E27FC236}">
                <a16:creationId xmlns:a16="http://schemas.microsoft.com/office/drawing/2014/main" id="{0A0EE81F-E2CA-54D6-0434-6796AF1EEB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2193" y="554231"/>
            <a:ext cx="4299854" cy="2229811"/>
          </a:xfrm>
          <a:prstGeom prst="rect">
            <a:avLst/>
          </a:prstGeom>
        </p:spPr>
      </p:pic>
      <p:sp>
        <p:nvSpPr>
          <p:cNvPr id="12" name="Rectangle 11">
            <a:extLst>
              <a:ext uri="{FF2B5EF4-FFF2-40B4-BE49-F238E27FC236}">
                <a16:creationId xmlns:a16="http://schemas.microsoft.com/office/drawing/2014/main" id="{01FFFF45-2879-9B16-0AD4-0C3DD28B89F0}"/>
              </a:ext>
            </a:extLst>
          </p:cNvPr>
          <p:cNvSpPr/>
          <p:nvPr/>
        </p:nvSpPr>
        <p:spPr>
          <a:xfrm>
            <a:off x="1824753" y="3656424"/>
            <a:ext cx="1196163" cy="52505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Rectangle 12">
            <a:extLst>
              <a:ext uri="{FF2B5EF4-FFF2-40B4-BE49-F238E27FC236}">
                <a16:creationId xmlns:a16="http://schemas.microsoft.com/office/drawing/2014/main" id="{CD1C3E13-F8A4-D312-61F0-CFD5946E798B}"/>
              </a:ext>
            </a:extLst>
          </p:cNvPr>
          <p:cNvSpPr/>
          <p:nvPr/>
        </p:nvSpPr>
        <p:spPr>
          <a:xfrm>
            <a:off x="10528400" y="5539019"/>
            <a:ext cx="703569" cy="40458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64229804-2ACC-9604-6071-2D5B1F40C50B}"/>
              </a:ext>
            </a:extLst>
          </p:cNvPr>
          <p:cNvSpPr/>
          <p:nvPr/>
        </p:nvSpPr>
        <p:spPr>
          <a:xfrm>
            <a:off x="3039289" y="680194"/>
            <a:ext cx="670294" cy="29527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6" name="Picture 15">
            <a:extLst>
              <a:ext uri="{FF2B5EF4-FFF2-40B4-BE49-F238E27FC236}">
                <a16:creationId xmlns:a16="http://schemas.microsoft.com/office/drawing/2014/main" id="{A2336EBD-4F19-F655-33A9-69D5CEF38AB5}"/>
              </a:ext>
            </a:extLst>
          </p:cNvPr>
          <p:cNvPicPr>
            <a:picLocks noChangeAspect="1"/>
          </p:cNvPicPr>
          <p:nvPr/>
        </p:nvPicPr>
        <p:blipFill>
          <a:blip r:embed="rId5"/>
          <a:stretch>
            <a:fillRect/>
          </a:stretch>
        </p:blipFill>
        <p:spPr>
          <a:xfrm>
            <a:off x="6980233" y="975469"/>
            <a:ext cx="3385235" cy="1559956"/>
          </a:xfrm>
          <a:prstGeom prst="rect">
            <a:avLst/>
          </a:prstGeom>
        </p:spPr>
      </p:pic>
      <p:sp>
        <p:nvSpPr>
          <p:cNvPr id="17" name="TextBox 16">
            <a:extLst>
              <a:ext uri="{FF2B5EF4-FFF2-40B4-BE49-F238E27FC236}">
                <a16:creationId xmlns:a16="http://schemas.microsoft.com/office/drawing/2014/main" id="{02C63E05-77AC-62F0-EBED-CBBD63D4149A}"/>
              </a:ext>
            </a:extLst>
          </p:cNvPr>
          <p:cNvSpPr txBox="1"/>
          <p:nvPr/>
        </p:nvSpPr>
        <p:spPr>
          <a:xfrm>
            <a:off x="1142967" y="2860501"/>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a:t>
            </a:r>
            <a:r>
              <a:rPr lang="de-DE" sz="1400" dirty="0">
                <a:effectLst/>
                <a:latin typeface="Palatino Linotype" panose="02040502050505030304" pitchFamily="18" charset="0"/>
                <a:ea typeface="Calibri" panose="020F0502020204030204" pitchFamily="34" charset="0"/>
              </a:rPr>
              <a:t>Musée Rodin </a:t>
            </a:r>
            <a:r>
              <a:rPr lang="de-DE" sz="1400" dirty="0" err="1">
                <a:effectLst/>
                <a:latin typeface="Palatino Linotype" panose="02040502050505030304" pitchFamily="18" charset="0"/>
                <a:ea typeface="Calibri" panose="020F0502020204030204" pitchFamily="34" charset="0"/>
              </a:rPr>
              <a:t>Co.01301</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Garnier 2022, 150 fig. 8</a:t>
            </a:r>
            <a:endParaRPr lang="de-DE" sz="800" dirty="0">
              <a:latin typeface="Palatino Linotype" panose="02040502050505030304" pitchFamily="18" charset="0"/>
            </a:endParaRPr>
          </a:p>
        </p:txBody>
      </p:sp>
      <p:cxnSp>
        <p:nvCxnSpPr>
          <p:cNvPr id="2" name="Straight Arrow Connector 1">
            <a:extLst>
              <a:ext uri="{FF2B5EF4-FFF2-40B4-BE49-F238E27FC236}">
                <a16:creationId xmlns:a16="http://schemas.microsoft.com/office/drawing/2014/main" id="{969BE617-E5C2-0BDF-E5CE-55A54A16CE1F}"/>
              </a:ext>
            </a:extLst>
          </p:cNvPr>
          <p:cNvCxnSpPr>
            <a:cxnSpLocks/>
            <a:stCxn id="14" idx="3"/>
          </p:cNvCxnSpPr>
          <p:nvPr/>
        </p:nvCxnSpPr>
        <p:spPr>
          <a:xfrm>
            <a:off x="3709583" y="827832"/>
            <a:ext cx="3196009" cy="95524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9DA794B-238D-3F91-78F1-C40F0E4D570B}"/>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7" name="TextBox 6">
            <a:extLst>
              <a:ext uri="{FF2B5EF4-FFF2-40B4-BE49-F238E27FC236}">
                <a16:creationId xmlns:a16="http://schemas.microsoft.com/office/drawing/2014/main" id="{634B77B7-EE68-377A-FA3C-8281EFC102C3}"/>
              </a:ext>
            </a:extLst>
          </p:cNvPr>
          <p:cNvSpPr txBox="1"/>
          <p:nvPr/>
        </p:nvSpPr>
        <p:spPr>
          <a:xfrm>
            <a:off x="6933024" y="2546558"/>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a:t>
            </a:r>
            <a:r>
              <a:rPr lang="de-DE" sz="1400" dirty="0">
                <a:effectLst/>
                <a:latin typeface="Palatino Linotype" panose="02040502050505030304" pitchFamily="18" charset="0"/>
                <a:ea typeface="Calibri" panose="020F0502020204030204" pitchFamily="34" charset="0"/>
              </a:rPr>
              <a:t>Musée Rodin </a:t>
            </a:r>
            <a:r>
              <a:rPr lang="de-DE" sz="1400" dirty="0" err="1">
                <a:effectLst/>
                <a:latin typeface="Palatino Linotype" panose="02040502050505030304" pitchFamily="18" charset="0"/>
                <a:ea typeface="Calibri" panose="020F0502020204030204" pitchFamily="34" charset="0"/>
              </a:rPr>
              <a:t>Co.01301</a:t>
            </a:r>
            <a:endParaRPr lang="en-GB" sz="1400" dirty="0">
              <a:effectLst/>
              <a:latin typeface="Palatino Linotype" panose="02040502050505030304" pitchFamily="18" charset="0"/>
              <a:ea typeface="Calibri" panose="020F0502020204030204" pitchFamily="34" charset="0"/>
            </a:endParaRPr>
          </a:p>
          <a:p>
            <a:r>
              <a:rPr lang="en-GB" sz="800" dirty="0">
                <a:latin typeface="Palatino Linotype" panose="02040502050505030304" pitchFamily="18" charset="0"/>
                <a:ea typeface="Calibri" panose="020F0502020204030204" pitchFamily="34" charset="0"/>
              </a:rPr>
              <a:t>photo: St. Polis</a:t>
            </a:r>
            <a:endParaRPr lang="de-DE" sz="800" dirty="0">
              <a:latin typeface="Palatino Linotype" panose="02040502050505030304" pitchFamily="18" charset="0"/>
            </a:endParaRPr>
          </a:p>
        </p:txBody>
      </p:sp>
      <p:sp>
        <p:nvSpPr>
          <p:cNvPr id="10" name="Slide Number Placeholder 1">
            <a:extLst>
              <a:ext uri="{FF2B5EF4-FFF2-40B4-BE49-F238E27FC236}">
                <a16:creationId xmlns:a16="http://schemas.microsoft.com/office/drawing/2014/main" id="{63271637-2995-749C-DC59-89CA70E53604}"/>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38</a:t>
            </a:fld>
            <a:endParaRPr lang="de-DE" dirty="0">
              <a:latin typeface="Palatino Linotype" panose="02040502050505030304" pitchFamily="18" charset="0"/>
            </a:endParaRPr>
          </a:p>
        </p:txBody>
      </p:sp>
    </p:spTree>
    <p:extLst>
      <p:ext uri="{BB962C8B-B14F-4D97-AF65-F5344CB8AC3E}">
        <p14:creationId xmlns:p14="http://schemas.microsoft.com/office/powerpoint/2010/main" val="3339733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32DB6-5E51-7187-3E48-C526A64B472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722A279-F0F5-0930-20DB-37E0E9DD8C5B}"/>
              </a:ext>
            </a:extLst>
          </p:cNvPr>
          <p:cNvPicPr>
            <a:picLocks noChangeAspect="1"/>
          </p:cNvPicPr>
          <p:nvPr/>
        </p:nvPicPr>
        <p:blipFill>
          <a:blip r:embed="rId3"/>
          <a:stretch>
            <a:fillRect/>
          </a:stretch>
        </p:blipFill>
        <p:spPr>
          <a:xfrm>
            <a:off x="6704820" y="3656424"/>
            <a:ext cx="4477530" cy="2375038"/>
          </a:xfrm>
          <a:prstGeom prst="rect">
            <a:avLst/>
          </a:prstGeom>
        </p:spPr>
      </p:pic>
      <p:sp>
        <p:nvSpPr>
          <p:cNvPr id="6" name="TextBox 5">
            <a:extLst>
              <a:ext uri="{FF2B5EF4-FFF2-40B4-BE49-F238E27FC236}">
                <a16:creationId xmlns:a16="http://schemas.microsoft.com/office/drawing/2014/main" id="{6A69D203-F524-ACC7-0A5C-9272095E10E1}"/>
              </a:ext>
            </a:extLst>
          </p:cNvPr>
          <p:cNvSpPr txBox="1"/>
          <p:nvPr/>
        </p:nvSpPr>
        <p:spPr>
          <a:xfrm>
            <a:off x="6609570" y="6031462"/>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of mastaba Saqqara </a:t>
            </a:r>
            <a:r>
              <a:rPr lang="en-GB" sz="1400" dirty="0" err="1">
                <a:effectLst/>
                <a:latin typeface="Palatino Linotype" panose="02040502050505030304" pitchFamily="18" charset="0"/>
                <a:ea typeface="Calibri" panose="020F0502020204030204" pitchFamily="34" charset="0"/>
              </a:rPr>
              <a:t>B5</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Mariette 1885, 96</a:t>
            </a:r>
            <a:endParaRPr lang="de-DE" sz="800" dirty="0">
              <a:latin typeface="Palatino Linotype" panose="02040502050505030304" pitchFamily="18" charset="0"/>
            </a:endParaRPr>
          </a:p>
        </p:txBody>
      </p:sp>
      <p:pic>
        <p:nvPicPr>
          <p:cNvPr id="8" name="Picture 7" descr="A grey stone with carvings&#10;&#10;Description automatically generated with medium confidence">
            <a:extLst>
              <a:ext uri="{FF2B5EF4-FFF2-40B4-BE49-F238E27FC236}">
                <a16:creationId xmlns:a16="http://schemas.microsoft.com/office/drawing/2014/main" id="{D6324189-AAA6-4945-6910-0AD1381E07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6602" y="3656424"/>
            <a:ext cx="2942314" cy="2375038"/>
          </a:xfrm>
          <a:prstGeom prst="rect">
            <a:avLst/>
          </a:prstGeom>
        </p:spPr>
      </p:pic>
      <p:sp>
        <p:nvSpPr>
          <p:cNvPr id="9" name="TextBox 8">
            <a:extLst>
              <a:ext uri="{FF2B5EF4-FFF2-40B4-BE49-F238E27FC236}">
                <a16:creationId xmlns:a16="http://schemas.microsoft.com/office/drawing/2014/main" id="{C77701FE-C3B4-33EE-D888-80B51A126182}"/>
              </a:ext>
            </a:extLst>
          </p:cNvPr>
          <p:cNvSpPr txBox="1"/>
          <p:nvPr/>
        </p:nvSpPr>
        <p:spPr>
          <a:xfrm>
            <a:off x="1626786" y="6031462"/>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of </a:t>
            </a:r>
            <a:r>
              <a:rPr lang="en-GB" sz="1400" i="1" dirty="0" err="1">
                <a:effectLst/>
                <a:latin typeface="Palatino Linotype" panose="02040502050505030304" pitchFamily="18" charset="0"/>
                <a:ea typeface="Calibri" panose="020F0502020204030204" pitchFamily="34" charset="0"/>
              </a:rPr>
              <a:t>nfr</a:t>
            </a:r>
            <a:r>
              <a:rPr lang="en-GB" sz="1400" i="1" dirty="0">
                <a:effectLst/>
                <a:latin typeface="Palatino Linotype" panose="02040502050505030304" pitchFamily="18" charset="0"/>
                <a:ea typeface="Calibri" panose="020F0502020204030204" pitchFamily="34" charset="0"/>
              </a:rPr>
              <a:t>-kꜣ</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Giza</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Curto 1963</a:t>
            </a:r>
            <a:r>
              <a:rPr lang="en-GB" sz="800" dirty="0">
                <a:latin typeface="Palatino Linotype" panose="02040502050505030304" pitchFamily="18" charset="0"/>
                <a:ea typeface="Calibri" panose="020F0502020204030204" pitchFamily="34" charset="0"/>
              </a:rPr>
              <a:t>, pl. II</a:t>
            </a:r>
            <a:endParaRPr lang="de-DE" sz="800" dirty="0">
              <a:latin typeface="Palatino Linotype" panose="02040502050505030304" pitchFamily="18" charset="0"/>
            </a:endParaRPr>
          </a:p>
        </p:txBody>
      </p:sp>
      <p:sp>
        <p:nvSpPr>
          <p:cNvPr id="12" name="Rectangle 11">
            <a:extLst>
              <a:ext uri="{FF2B5EF4-FFF2-40B4-BE49-F238E27FC236}">
                <a16:creationId xmlns:a16="http://schemas.microsoft.com/office/drawing/2014/main" id="{642A8E02-F87A-26F6-3580-8172CCAB377F}"/>
              </a:ext>
            </a:extLst>
          </p:cNvPr>
          <p:cNvSpPr/>
          <p:nvPr/>
        </p:nvSpPr>
        <p:spPr>
          <a:xfrm>
            <a:off x="1824753" y="3656424"/>
            <a:ext cx="1196163" cy="52505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Rectangle 12">
            <a:extLst>
              <a:ext uri="{FF2B5EF4-FFF2-40B4-BE49-F238E27FC236}">
                <a16:creationId xmlns:a16="http://schemas.microsoft.com/office/drawing/2014/main" id="{C39617A8-C1BD-1535-E386-E01E1499EBA5}"/>
              </a:ext>
            </a:extLst>
          </p:cNvPr>
          <p:cNvSpPr/>
          <p:nvPr/>
        </p:nvSpPr>
        <p:spPr>
          <a:xfrm>
            <a:off x="10528400" y="5539019"/>
            <a:ext cx="703569" cy="40458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6" name="Picture 15">
            <a:extLst>
              <a:ext uri="{FF2B5EF4-FFF2-40B4-BE49-F238E27FC236}">
                <a16:creationId xmlns:a16="http://schemas.microsoft.com/office/drawing/2014/main" id="{13AC4584-7411-32FB-4D09-5C3E4EB33F54}"/>
              </a:ext>
            </a:extLst>
          </p:cNvPr>
          <p:cNvPicPr>
            <a:picLocks noChangeAspect="1"/>
          </p:cNvPicPr>
          <p:nvPr/>
        </p:nvPicPr>
        <p:blipFill>
          <a:blip r:embed="rId5"/>
          <a:stretch>
            <a:fillRect/>
          </a:stretch>
        </p:blipFill>
        <p:spPr>
          <a:xfrm>
            <a:off x="6980233" y="975469"/>
            <a:ext cx="3385235" cy="1559956"/>
          </a:xfrm>
          <a:prstGeom prst="rect">
            <a:avLst/>
          </a:prstGeom>
        </p:spPr>
      </p:pic>
      <p:pic>
        <p:nvPicPr>
          <p:cNvPr id="3" name="Picture 2">
            <a:extLst>
              <a:ext uri="{FF2B5EF4-FFF2-40B4-BE49-F238E27FC236}">
                <a16:creationId xmlns:a16="http://schemas.microsoft.com/office/drawing/2014/main" id="{BEA8FF68-4134-761A-83F6-8D4FD0FC275C}"/>
              </a:ext>
            </a:extLst>
          </p:cNvPr>
          <p:cNvPicPr>
            <a:picLocks noChangeAspect="1"/>
          </p:cNvPicPr>
          <p:nvPr/>
        </p:nvPicPr>
        <p:blipFill>
          <a:blip r:embed="rId6"/>
          <a:stretch>
            <a:fillRect/>
          </a:stretch>
        </p:blipFill>
        <p:spPr>
          <a:xfrm>
            <a:off x="1192182" y="426298"/>
            <a:ext cx="3919314" cy="2775278"/>
          </a:xfrm>
          <a:prstGeom prst="rect">
            <a:avLst/>
          </a:prstGeom>
        </p:spPr>
      </p:pic>
      <p:sp>
        <p:nvSpPr>
          <p:cNvPr id="5" name="TextBox 4">
            <a:extLst>
              <a:ext uri="{FF2B5EF4-FFF2-40B4-BE49-F238E27FC236}">
                <a16:creationId xmlns:a16="http://schemas.microsoft.com/office/drawing/2014/main" id="{941E5E02-F1BD-B64A-ECD5-DB249DF3EE15}"/>
              </a:ext>
            </a:extLst>
          </p:cNvPr>
          <p:cNvSpPr txBox="1"/>
          <p:nvPr/>
        </p:nvSpPr>
        <p:spPr>
          <a:xfrm>
            <a:off x="6933024" y="2546558"/>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a:t>
            </a:r>
            <a:r>
              <a:rPr lang="de-DE" sz="1400" dirty="0">
                <a:effectLst/>
                <a:latin typeface="Palatino Linotype" panose="02040502050505030304" pitchFamily="18" charset="0"/>
                <a:ea typeface="Calibri" panose="020F0502020204030204" pitchFamily="34" charset="0"/>
              </a:rPr>
              <a:t>Musée Rodin </a:t>
            </a:r>
            <a:r>
              <a:rPr lang="de-DE" sz="1400" dirty="0" err="1">
                <a:effectLst/>
                <a:latin typeface="Palatino Linotype" panose="02040502050505030304" pitchFamily="18" charset="0"/>
                <a:ea typeface="Calibri" panose="020F0502020204030204" pitchFamily="34" charset="0"/>
              </a:rPr>
              <a:t>Co.01301</a:t>
            </a:r>
            <a:endParaRPr lang="en-GB" sz="1400" dirty="0">
              <a:effectLst/>
              <a:latin typeface="Palatino Linotype" panose="02040502050505030304" pitchFamily="18" charset="0"/>
              <a:ea typeface="Calibri" panose="020F0502020204030204" pitchFamily="34" charset="0"/>
            </a:endParaRPr>
          </a:p>
          <a:p>
            <a:r>
              <a:rPr lang="en-GB" sz="800" dirty="0">
                <a:latin typeface="Palatino Linotype" panose="02040502050505030304" pitchFamily="18" charset="0"/>
                <a:ea typeface="Calibri" panose="020F0502020204030204" pitchFamily="34" charset="0"/>
              </a:rPr>
              <a:t>photo: St. Polis</a:t>
            </a:r>
            <a:endParaRPr lang="de-DE" sz="800" dirty="0">
              <a:latin typeface="Palatino Linotype" panose="02040502050505030304" pitchFamily="18" charset="0"/>
            </a:endParaRPr>
          </a:p>
        </p:txBody>
      </p:sp>
      <p:sp>
        <p:nvSpPr>
          <p:cNvPr id="7" name="TextBox 6">
            <a:extLst>
              <a:ext uri="{FF2B5EF4-FFF2-40B4-BE49-F238E27FC236}">
                <a16:creationId xmlns:a16="http://schemas.microsoft.com/office/drawing/2014/main" id="{224BDA34-7ABE-4A4A-E2C5-B24FCF5D44B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10" name="Slide Number Placeholder 1">
            <a:extLst>
              <a:ext uri="{FF2B5EF4-FFF2-40B4-BE49-F238E27FC236}">
                <a16:creationId xmlns:a16="http://schemas.microsoft.com/office/drawing/2014/main" id="{462A027B-09BF-3B67-6525-9D145FF1F12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39</a:t>
            </a:fld>
            <a:endParaRPr lang="de-DE" dirty="0">
              <a:latin typeface="Palatino Linotype" panose="02040502050505030304" pitchFamily="18" charset="0"/>
            </a:endParaRPr>
          </a:p>
        </p:txBody>
      </p:sp>
    </p:spTree>
    <p:extLst>
      <p:ext uri="{BB962C8B-B14F-4D97-AF65-F5344CB8AC3E}">
        <p14:creationId xmlns:p14="http://schemas.microsoft.com/office/powerpoint/2010/main" val="17103507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tatue of two people&#10;&#10;AI-generated content may be incorrect.">
            <a:extLst>
              <a:ext uri="{FF2B5EF4-FFF2-40B4-BE49-F238E27FC236}">
                <a16:creationId xmlns:a16="http://schemas.microsoft.com/office/drawing/2014/main" id="{38B84A49-F9A1-EED0-CFD7-3F39CC009ED8}"/>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l="2456" t="15614" r="7859" b="15965"/>
          <a:stretch>
            <a:fillRect/>
          </a:stretch>
        </p:blipFill>
        <p:spPr>
          <a:xfrm rot="16200000">
            <a:off x="7018988" y="1684988"/>
            <a:ext cx="6858000" cy="3488024"/>
          </a:xfrm>
          <a:prstGeom prst="rect">
            <a:avLst/>
          </a:prstGeom>
        </p:spPr>
      </p:pic>
      <p:sp>
        <p:nvSpPr>
          <p:cNvPr id="6" name="TextBox 5">
            <a:extLst>
              <a:ext uri="{FF2B5EF4-FFF2-40B4-BE49-F238E27FC236}">
                <a16:creationId xmlns:a16="http://schemas.microsoft.com/office/drawing/2014/main" id="{EE692F1A-5FA3-D7CF-2B0E-A6D2BBA08324}"/>
              </a:ext>
            </a:extLst>
          </p:cNvPr>
          <p:cNvSpPr txBox="1"/>
          <p:nvPr/>
        </p:nvSpPr>
        <p:spPr>
          <a:xfrm>
            <a:off x="7338470" y="6531369"/>
            <a:ext cx="1384360" cy="307777"/>
          </a:xfrm>
          <a:prstGeom prst="rect">
            <a:avLst/>
          </a:prstGeom>
          <a:noFill/>
        </p:spPr>
        <p:txBody>
          <a:bodyPr wrap="square">
            <a:spAutoFit/>
          </a:bodyPr>
          <a:lstStyle/>
          <a:p>
            <a:pPr algn="r"/>
            <a:r>
              <a:rPr lang="en-GB" sz="1400" dirty="0">
                <a:effectLst/>
                <a:latin typeface="Palatino Linotype" panose="02040502050505030304" pitchFamily="18" charset="0"/>
                <a:ea typeface="Calibri" panose="020F0502020204030204" pitchFamily="34" charset="0"/>
              </a:rPr>
              <a:t>Statue CG 151</a:t>
            </a:r>
            <a:endParaRPr lang="de-DE" sz="800" dirty="0">
              <a:latin typeface="Palatino Linotype" panose="02040502050505030304" pitchFamily="18" charset="0"/>
            </a:endParaRPr>
          </a:p>
        </p:txBody>
      </p:sp>
      <p:pic>
        <p:nvPicPr>
          <p:cNvPr id="8" name="Picture 7">
            <a:extLst>
              <a:ext uri="{FF2B5EF4-FFF2-40B4-BE49-F238E27FC236}">
                <a16:creationId xmlns:a16="http://schemas.microsoft.com/office/drawing/2014/main" id="{EE835E5E-4365-0371-C27D-B79ED9E2B351}"/>
              </a:ext>
            </a:extLst>
          </p:cNvPr>
          <p:cNvPicPr>
            <a:picLocks noChangeAspect="1"/>
          </p:cNvPicPr>
          <p:nvPr/>
        </p:nvPicPr>
        <p:blipFill>
          <a:blip r:embed="rId4"/>
          <a:stretch>
            <a:fillRect/>
          </a:stretch>
        </p:blipFill>
        <p:spPr>
          <a:xfrm>
            <a:off x="6192253" y="224654"/>
            <a:ext cx="2046971" cy="2460643"/>
          </a:xfrm>
          <a:prstGeom prst="rect">
            <a:avLst/>
          </a:prstGeom>
        </p:spPr>
      </p:pic>
      <p:pic>
        <p:nvPicPr>
          <p:cNvPr id="12" name="Picture 11" descr="A close up of a stone sculpture&#10;&#10;AI-generated content may be incorrect.">
            <a:extLst>
              <a:ext uri="{FF2B5EF4-FFF2-40B4-BE49-F238E27FC236}">
                <a16:creationId xmlns:a16="http://schemas.microsoft.com/office/drawing/2014/main" id="{E2AF4A71-C1F5-480B-99D3-BDE887467F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4793" y="224655"/>
            <a:ext cx="5402684" cy="3852219"/>
          </a:xfrm>
          <a:prstGeom prst="rect">
            <a:avLst/>
          </a:prstGeom>
        </p:spPr>
      </p:pic>
      <p:sp>
        <p:nvSpPr>
          <p:cNvPr id="13" name="Rectangle 12">
            <a:extLst>
              <a:ext uri="{FF2B5EF4-FFF2-40B4-BE49-F238E27FC236}">
                <a16:creationId xmlns:a16="http://schemas.microsoft.com/office/drawing/2014/main" id="{D469A9C2-74CE-7CF2-5CEF-89476E7A96B9}"/>
              </a:ext>
            </a:extLst>
          </p:cNvPr>
          <p:cNvSpPr/>
          <p:nvPr/>
        </p:nvSpPr>
        <p:spPr>
          <a:xfrm>
            <a:off x="163629" y="1482291"/>
            <a:ext cx="4210408" cy="27913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340AA70-9CCA-33BD-47D3-48642B4EE1D2}"/>
              </a:ext>
            </a:extLst>
          </p:cNvPr>
          <p:cNvSpPr/>
          <p:nvPr/>
        </p:nvSpPr>
        <p:spPr>
          <a:xfrm>
            <a:off x="2875174" y="224654"/>
            <a:ext cx="424207" cy="125763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6" name="Picture 15">
            <a:extLst>
              <a:ext uri="{FF2B5EF4-FFF2-40B4-BE49-F238E27FC236}">
                <a16:creationId xmlns:a16="http://schemas.microsoft.com/office/drawing/2014/main" id="{B6519826-E528-39DD-8EBB-81F3D39F28C9}"/>
              </a:ext>
            </a:extLst>
          </p:cNvPr>
          <p:cNvPicPr>
            <a:picLocks noChangeAspect="1"/>
          </p:cNvPicPr>
          <p:nvPr/>
        </p:nvPicPr>
        <p:blipFill>
          <a:blip r:embed="rId6"/>
          <a:stretch>
            <a:fillRect/>
          </a:stretch>
        </p:blipFill>
        <p:spPr>
          <a:xfrm>
            <a:off x="687168" y="4722829"/>
            <a:ext cx="7109785" cy="1011099"/>
          </a:xfrm>
          <a:prstGeom prst="rect">
            <a:avLst/>
          </a:prstGeom>
          <a:ln>
            <a:solidFill>
              <a:schemeClr val="tx1"/>
            </a:solidFill>
          </a:ln>
        </p:spPr>
      </p:pic>
      <p:sp>
        <p:nvSpPr>
          <p:cNvPr id="17" name="TextBox 16">
            <a:extLst>
              <a:ext uri="{FF2B5EF4-FFF2-40B4-BE49-F238E27FC236}">
                <a16:creationId xmlns:a16="http://schemas.microsoft.com/office/drawing/2014/main" id="{34333184-0266-D182-6A32-DCD79652C2BA}"/>
              </a:ext>
            </a:extLst>
          </p:cNvPr>
          <p:cNvSpPr txBox="1"/>
          <p:nvPr/>
        </p:nvSpPr>
        <p:spPr>
          <a:xfrm>
            <a:off x="571036" y="5763317"/>
            <a:ext cx="4208353" cy="246221"/>
          </a:xfrm>
          <a:prstGeom prst="rect">
            <a:avLst/>
          </a:prstGeom>
          <a:noFill/>
        </p:spPr>
        <p:txBody>
          <a:bodyPr wrap="square">
            <a:spAutoFit/>
          </a:bodyPr>
          <a:lstStyle/>
          <a:p>
            <a:r>
              <a:rPr lang="en-GB" sz="1000" dirty="0" err="1">
                <a:effectLst/>
                <a:latin typeface="Palatino Linotype" panose="02040502050505030304" pitchFamily="18" charset="0"/>
                <a:ea typeface="Calibri" panose="020F0502020204030204" pitchFamily="34" charset="0"/>
              </a:rPr>
              <a:t>Posener-Krièger</a:t>
            </a:r>
            <a:r>
              <a:rPr lang="en-GB" sz="1000" dirty="0">
                <a:effectLst/>
                <a:latin typeface="Palatino Linotype" panose="02040502050505030304" pitchFamily="18" charset="0"/>
                <a:ea typeface="Calibri" panose="020F0502020204030204" pitchFamily="34" charset="0"/>
              </a:rPr>
              <a:t> &amp; Demichelis 2004, 42</a:t>
            </a:r>
            <a:endParaRPr lang="de-DE" sz="1000" dirty="0">
              <a:latin typeface="Palatino Linotype" panose="02040502050505030304" pitchFamily="18" charset="0"/>
            </a:endParaRPr>
          </a:p>
        </p:txBody>
      </p:sp>
      <p:sp>
        <p:nvSpPr>
          <p:cNvPr id="18" name="TextBox 17">
            <a:extLst>
              <a:ext uri="{FF2B5EF4-FFF2-40B4-BE49-F238E27FC236}">
                <a16:creationId xmlns:a16="http://schemas.microsoft.com/office/drawing/2014/main" id="{C3887C76-4A42-E9B4-9220-1C52FC03BC0F}"/>
              </a:ext>
            </a:extLst>
          </p:cNvPr>
          <p:cNvSpPr txBox="1"/>
          <p:nvPr/>
        </p:nvSpPr>
        <p:spPr>
          <a:xfrm>
            <a:off x="489244" y="2045362"/>
            <a:ext cx="3538039" cy="1569660"/>
          </a:xfrm>
          <a:prstGeom prst="rect">
            <a:avLst/>
          </a:prstGeom>
          <a:noFill/>
        </p:spPr>
        <p:txBody>
          <a:bodyPr wrap="square">
            <a:spAutoFit/>
          </a:bodyPr>
          <a:lstStyle/>
          <a:p>
            <a:pPr algn="ctr"/>
            <a:r>
              <a:rPr lang="de-DE" sz="2400" b="1" dirty="0" err="1">
                <a:effectLst/>
                <a:latin typeface="Palatino Linotype" panose="02040502050505030304" pitchFamily="18" charset="0"/>
                <a:ea typeface="Calibri" panose="020F0502020204030204" pitchFamily="34" charset="0"/>
              </a:rPr>
              <a:t>Excursus</a:t>
            </a:r>
            <a:r>
              <a:rPr lang="de-DE" sz="2400" b="1" dirty="0">
                <a:effectLst/>
                <a:latin typeface="Palatino Linotype" panose="02040502050505030304" pitchFamily="18" charset="0"/>
                <a:ea typeface="Calibri" panose="020F0502020204030204" pitchFamily="34" charset="0"/>
              </a:rPr>
              <a:t>:</a:t>
            </a:r>
          </a:p>
          <a:p>
            <a:pPr algn="ctr"/>
            <a:r>
              <a:rPr lang="de-DE" sz="2400" b="1" dirty="0" err="1">
                <a:latin typeface="Palatino Linotype" panose="02040502050505030304" pitchFamily="18" charset="0"/>
                <a:ea typeface="Calibri" panose="020F0502020204030204" pitchFamily="34" charset="0"/>
              </a:rPr>
              <a:t>cursive</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influences</a:t>
            </a:r>
            <a:r>
              <a:rPr lang="de-DE" sz="2400" b="1" dirty="0">
                <a:latin typeface="Palatino Linotype" panose="02040502050505030304" pitchFamily="18" charset="0"/>
                <a:ea typeface="Calibri" panose="020F0502020204030204" pitchFamily="34" charset="0"/>
              </a:rPr>
              <a:t> in proper </a:t>
            </a:r>
            <a:r>
              <a:rPr lang="de-DE" sz="2400" b="1" dirty="0" err="1">
                <a:latin typeface="Palatino Linotype" panose="02040502050505030304" pitchFamily="18" charset="0"/>
                <a:ea typeface="Calibri" panose="020F0502020204030204" pitchFamily="34" charset="0"/>
              </a:rPr>
              <a:t>names</a:t>
            </a:r>
            <a:r>
              <a:rPr lang="de-DE" sz="2400" b="1" dirty="0">
                <a:latin typeface="Palatino Linotype" panose="02040502050505030304" pitchFamily="18" charset="0"/>
                <a:ea typeface="Calibri" panose="020F0502020204030204" pitchFamily="34" charset="0"/>
              </a:rPr>
              <a:t>,</a:t>
            </a:r>
          </a:p>
          <a:p>
            <a:pPr algn="ctr"/>
            <a:r>
              <a:rPr lang="de-DE" sz="2400" b="1" dirty="0">
                <a:latin typeface="Palatino Linotype" panose="02040502050505030304" pitchFamily="18" charset="0"/>
                <a:ea typeface="Calibri" panose="020F0502020204030204" pitchFamily="34" charset="0"/>
              </a:rPr>
              <a:t>titles, and </a:t>
            </a:r>
            <a:r>
              <a:rPr lang="de-DE" sz="2400" b="1" dirty="0" err="1">
                <a:latin typeface="Palatino Linotype" panose="02040502050505030304" pitchFamily="18" charset="0"/>
                <a:ea typeface="Calibri" panose="020F0502020204030204" pitchFamily="34" charset="0"/>
              </a:rPr>
              <a:t>offering</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lists</a:t>
            </a:r>
            <a:endParaRPr lang="de-DE" sz="2400" b="1"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0EC3AF97-E386-16E3-87D0-821F4E835920}"/>
              </a:ext>
            </a:extLst>
          </p:cNvPr>
          <p:cNvSpPr>
            <a:spLocks noGrp="1"/>
          </p:cNvSpPr>
          <p:nvPr>
            <p:ph type="sldNum" sz="quarter" idx="12"/>
          </p:nvPr>
        </p:nvSpPr>
        <p:spPr/>
        <p:txBody>
          <a:bodyPr/>
          <a:lstStyle/>
          <a:p>
            <a:fld id="{DE75013C-7246-4EDF-801C-45A2FCCDE15D}" type="slidenum">
              <a:rPr lang="en-GB" smtClean="0"/>
              <a:t>40</a:t>
            </a:fld>
            <a:endParaRPr lang="en-GB"/>
          </a:p>
        </p:txBody>
      </p:sp>
      <p:sp>
        <p:nvSpPr>
          <p:cNvPr id="3" name="Slide Number Placeholder 1">
            <a:extLst>
              <a:ext uri="{FF2B5EF4-FFF2-40B4-BE49-F238E27FC236}">
                <a16:creationId xmlns:a16="http://schemas.microsoft.com/office/drawing/2014/main" id="{2F437BBF-B632-9B22-6418-EE16086930DC}"/>
              </a:ext>
            </a:extLst>
          </p:cNvPr>
          <p:cNvSpPr txBox="1">
            <a:spLocks/>
          </p:cNvSpPr>
          <p:nvPr/>
        </p:nvSpPr>
        <p:spPr>
          <a:xfrm>
            <a:off x="9293777"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14F9104-22E4-4809-9DD5-CA74CAAF0C09}" type="slidenum">
              <a:rPr lang="de-DE" smtClean="0">
                <a:solidFill>
                  <a:schemeClr val="bg1"/>
                </a:solidFill>
                <a:latin typeface="Palatino Linotype" panose="02040502050505030304" pitchFamily="18" charset="0"/>
              </a:rPr>
              <a:pPr/>
              <a:t>40</a:t>
            </a:fld>
            <a:endParaRPr lang="de-DE"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13646446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CD5C57-8189-8541-E8A0-703F2389AC0E}"/>
              </a:ext>
            </a:extLst>
          </p:cNvPr>
          <p:cNvSpPr txBox="1"/>
          <p:nvPr/>
        </p:nvSpPr>
        <p:spPr>
          <a:xfrm>
            <a:off x="111963" y="2813239"/>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a:t>
            </a:r>
            <a:r>
              <a:rPr lang="de-DE" sz="1400" dirty="0" err="1">
                <a:effectLst/>
                <a:latin typeface="Palatino Linotype" panose="02040502050505030304" pitchFamily="18" charset="0"/>
                <a:ea typeface="Calibri" panose="020F0502020204030204" pitchFamily="34" charset="0"/>
              </a:rPr>
              <a:t>tablet</a:t>
            </a:r>
            <a:r>
              <a:rPr lang="de-DE" sz="1400" dirty="0">
                <a:effectLst/>
                <a:latin typeface="Palatino Linotype" panose="02040502050505030304" pitchFamily="18" charset="0"/>
                <a:ea typeface="Calibri" panose="020F0502020204030204" pitchFamily="34" charset="0"/>
              </a:rPr>
              <a:t> RPM 3044</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Martin 1979, 29-32</a:t>
            </a:r>
            <a:endParaRPr lang="de-DE" sz="800" dirty="0">
              <a:latin typeface="Palatino Linotype" panose="02040502050505030304" pitchFamily="18" charset="0"/>
            </a:endParaRPr>
          </a:p>
        </p:txBody>
      </p:sp>
      <p:pic>
        <p:nvPicPr>
          <p:cNvPr id="4" name="Picture 3">
            <a:extLst>
              <a:ext uri="{FF2B5EF4-FFF2-40B4-BE49-F238E27FC236}">
                <a16:creationId xmlns:a16="http://schemas.microsoft.com/office/drawing/2014/main" id="{D0029B8C-66AF-AF61-40C6-4C6D4CAEB673}"/>
              </a:ext>
            </a:extLst>
          </p:cNvPr>
          <p:cNvPicPr>
            <a:picLocks noChangeAspect="1"/>
          </p:cNvPicPr>
          <p:nvPr/>
        </p:nvPicPr>
        <p:blipFill>
          <a:blip r:embed="rId2"/>
          <a:stretch>
            <a:fillRect/>
          </a:stretch>
        </p:blipFill>
        <p:spPr>
          <a:xfrm>
            <a:off x="195942" y="164377"/>
            <a:ext cx="5652071" cy="2667524"/>
          </a:xfrm>
          <a:prstGeom prst="rect">
            <a:avLst/>
          </a:prstGeom>
        </p:spPr>
      </p:pic>
      <p:sp>
        <p:nvSpPr>
          <p:cNvPr id="6" name="Rectangle 5">
            <a:extLst>
              <a:ext uri="{FF2B5EF4-FFF2-40B4-BE49-F238E27FC236}">
                <a16:creationId xmlns:a16="http://schemas.microsoft.com/office/drawing/2014/main" id="{80BD15F0-5C1D-F932-8782-338879EEBEC8}"/>
              </a:ext>
            </a:extLst>
          </p:cNvPr>
          <p:cNvSpPr/>
          <p:nvPr/>
        </p:nvSpPr>
        <p:spPr>
          <a:xfrm>
            <a:off x="2251870" y="436822"/>
            <a:ext cx="491330" cy="40293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TextBox 7">
            <a:extLst>
              <a:ext uri="{FF2B5EF4-FFF2-40B4-BE49-F238E27FC236}">
                <a16:creationId xmlns:a16="http://schemas.microsoft.com/office/drawing/2014/main" id="{BF79B153-8C0A-230F-4A1F-4B5848FA1BA2}"/>
              </a:ext>
            </a:extLst>
          </p:cNvPr>
          <p:cNvSpPr txBox="1"/>
          <p:nvPr/>
        </p:nvSpPr>
        <p:spPr>
          <a:xfrm>
            <a:off x="174208" y="5928735"/>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False door </a:t>
            </a:r>
            <a:r>
              <a:rPr lang="de-DE" sz="1400" dirty="0">
                <a:effectLst/>
                <a:latin typeface="Palatino Linotype" panose="02040502050505030304" pitchFamily="18" charset="0"/>
                <a:ea typeface="Calibri" panose="020F0502020204030204" pitchFamily="34" charset="0"/>
              </a:rPr>
              <a:t>JE 51297, </a:t>
            </a:r>
            <a:r>
              <a:rPr lang="de-DE" sz="1400" dirty="0" err="1">
                <a:effectLst/>
                <a:latin typeface="Palatino Linotype" panose="02040502050505030304" pitchFamily="18" charset="0"/>
                <a:ea typeface="Calibri" panose="020F0502020204030204" pitchFamily="34" charset="0"/>
              </a:rPr>
              <a:t>offering</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list</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Junker 1941, 97 fig. 26</a:t>
            </a:r>
            <a:endParaRPr lang="de-DE" sz="800" dirty="0">
              <a:latin typeface="Palatino Linotype" panose="02040502050505030304" pitchFamily="18" charset="0"/>
            </a:endParaRPr>
          </a:p>
        </p:txBody>
      </p:sp>
      <p:pic>
        <p:nvPicPr>
          <p:cNvPr id="11" name="Picture 10">
            <a:extLst>
              <a:ext uri="{FF2B5EF4-FFF2-40B4-BE49-F238E27FC236}">
                <a16:creationId xmlns:a16="http://schemas.microsoft.com/office/drawing/2014/main" id="{4572ADB6-DC9D-2DAD-6B93-CBB191EF1CFE}"/>
              </a:ext>
            </a:extLst>
          </p:cNvPr>
          <p:cNvPicPr>
            <a:picLocks noChangeAspect="1"/>
          </p:cNvPicPr>
          <p:nvPr/>
        </p:nvPicPr>
        <p:blipFill>
          <a:blip r:embed="rId3"/>
          <a:stretch>
            <a:fillRect/>
          </a:stretch>
        </p:blipFill>
        <p:spPr>
          <a:xfrm>
            <a:off x="174208" y="3803219"/>
            <a:ext cx="3025287" cy="2004331"/>
          </a:xfrm>
          <a:prstGeom prst="rect">
            <a:avLst/>
          </a:prstGeom>
        </p:spPr>
      </p:pic>
      <p:sp>
        <p:nvSpPr>
          <p:cNvPr id="12" name="Rectangle 11">
            <a:extLst>
              <a:ext uri="{FF2B5EF4-FFF2-40B4-BE49-F238E27FC236}">
                <a16:creationId xmlns:a16="http://schemas.microsoft.com/office/drawing/2014/main" id="{C7B17444-D06B-881C-9F99-8F3A38FAD5F2}"/>
              </a:ext>
            </a:extLst>
          </p:cNvPr>
          <p:cNvSpPr/>
          <p:nvPr/>
        </p:nvSpPr>
        <p:spPr>
          <a:xfrm>
            <a:off x="326571" y="4338735"/>
            <a:ext cx="793101" cy="70912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TextBox 12">
            <a:extLst>
              <a:ext uri="{FF2B5EF4-FFF2-40B4-BE49-F238E27FC236}">
                <a16:creationId xmlns:a16="http://schemas.microsoft.com/office/drawing/2014/main" id="{E20B0C7D-645C-03A2-49AE-172F3E4A10BF}"/>
              </a:ext>
            </a:extLst>
          </p:cNvPr>
          <p:cNvSpPr txBox="1"/>
          <p:nvPr/>
        </p:nvSpPr>
        <p:spPr>
          <a:xfrm>
            <a:off x="7716084" y="5983599"/>
            <a:ext cx="3755898" cy="430887"/>
          </a:xfrm>
          <a:prstGeom prst="rect">
            <a:avLst/>
          </a:prstGeom>
          <a:noFill/>
        </p:spPr>
        <p:txBody>
          <a:bodyPr wrap="square">
            <a:spAutoFit/>
          </a:bodyPr>
          <a:lstStyle/>
          <a:p>
            <a:r>
              <a:rPr lang="de-DE" sz="1400" dirty="0">
                <a:effectLst/>
                <a:latin typeface="Palatino Linotype" panose="02040502050505030304" pitchFamily="18" charset="0"/>
                <a:ea typeface="Calibri" panose="020F0502020204030204" pitchFamily="34" charset="0"/>
              </a:rPr>
              <a:t>Tomb </a:t>
            </a:r>
            <a:r>
              <a:rPr lang="de-DE" sz="1400" dirty="0" err="1">
                <a:effectLst/>
                <a:latin typeface="Palatino Linotype" panose="02040502050505030304" pitchFamily="18" charset="0"/>
                <a:ea typeface="Calibri" panose="020F0502020204030204" pitchFamily="34" charset="0"/>
              </a:rPr>
              <a:t>Hammamiya</a:t>
            </a:r>
            <a:r>
              <a:rPr lang="de-DE" sz="1400" dirty="0">
                <a:effectLst/>
                <a:latin typeface="Palatino Linotype" panose="02040502050505030304" pitchFamily="18" charset="0"/>
                <a:ea typeface="Calibri" panose="020F0502020204030204" pitchFamily="34" charset="0"/>
              </a:rPr>
              <a:t> , </a:t>
            </a:r>
            <a:r>
              <a:rPr lang="de-DE" sz="1400" dirty="0" err="1">
                <a:effectLst/>
                <a:latin typeface="Palatino Linotype" panose="02040502050505030304" pitchFamily="18" charset="0"/>
                <a:ea typeface="Calibri" panose="020F0502020204030204" pitchFamily="34" charset="0"/>
              </a:rPr>
              <a:t>domain</a:t>
            </a:r>
            <a:r>
              <a:rPr lang="de-DE" sz="1400" dirty="0">
                <a:effectLst/>
                <a:latin typeface="Palatino Linotype" panose="02040502050505030304" pitchFamily="18" charset="0"/>
                <a:ea typeface="Calibri" panose="020F0502020204030204" pitchFamily="34" charset="0"/>
              </a:rPr>
              <a:t> </a:t>
            </a:r>
            <a:r>
              <a:rPr lang="de-DE" sz="1400" dirty="0" err="1">
                <a:effectLst/>
                <a:latin typeface="Palatino Linotype" panose="02040502050505030304" pitchFamily="18" charset="0"/>
                <a:ea typeface="Calibri" panose="020F0502020204030204" pitchFamily="34" charset="0"/>
              </a:rPr>
              <a:t>1H4</a:t>
            </a:r>
            <a:r>
              <a:rPr lang="de-DE" sz="1400" dirty="0">
                <a:effectLst/>
                <a:latin typeface="Palatino Linotype" panose="02040502050505030304" pitchFamily="18" charset="0"/>
                <a:ea typeface="Calibri" panose="020F0502020204030204" pitchFamily="34" charset="0"/>
              </a:rPr>
              <a:t>-7</a:t>
            </a:r>
            <a:endParaRPr lang="en-GB" sz="1400" dirty="0">
              <a:effectLst/>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el-</a:t>
            </a:r>
            <a:r>
              <a:rPr lang="en-GB" sz="800" dirty="0" err="1">
                <a:effectLst/>
                <a:latin typeface="Palatino Linotype" panose="02040502050505030304" pitchFamily="18" charset="0"/>
                <a:ea typeface="Calibri" panose="020F0502020204030204" pitchFamily="34" charset="0"/>
              </a:rPr>
              <a:t>Khouli</a:t>
            </a:r>
            <a:r>
              <a:rPr lang="en-GB" sz="800" dirty="0">
                <a:effectLst/>
                <a:latin typeface="Palatino Linotype" panose="02040502050505030304" pitchFamily="18" charset="0"/>
                <a:ea typeface="Calibri" panose="020F0502020204030204" pitchFamily="34" charset="0"/>
              </a:rPr>
              <a:t> &amp; Kanawati 1990, pl. 38</a:t>
            </a:r>
            <a:endParaRPr lang="de-DE" sz="800" dirty="0">
              <a:latin typeface="Palatino Linotype" panose="02040502050505030304" pitchFamily="18" charset="0"/>
            </a:endParaRPr>
          </a:p>
        </p:txBody>
      </p:sp>
      <p:pic>
        <p:nvPicPr>
          <p:cNvPr id="15" name="Picture 14">
            <a:extLst>
              <a:ext uri="{FF2B5EF4-FFF2-40B4-BE49-F238E27FC236}">
                <a16:creationId xmlns:a16="http://schemas.microsoft.com/office/drawing/2014/main" id="{BCF487FF-387C-AD20-3D0C-FE63F4B3E9FF}"/>
              </a:ext>
            </a:extLst>
          </p:cNvPr>
          <p:cNvPicPr>
            <a:picLocks noChangeAspect="1"/>
          </p:cNvPicPr>
          <p:nvPr/>
        </p:nvPicPr>
        <p:blipFill>
          <a:blip r:embed="rId4"/>
          <a:stretch>
            <a:fillRect/>
          </a:stretch>
        </p:blipFill>
        <p:spPr>
          <a:xfrm>
            <a:off x="8847958" y="2125528"/>
            <a:ext cx="2386556" cy="3803207"/>
          </a:xfrm>
          <a:prstGeom prst="rect">
            <a:avLst/>
          </a:prstGeom>
        </p:spPr>
      </p:pic>
      <p:sp>
        <p:nvSpPr>
          <p:cNvPr id="16" name="Rectangle 15">
            <a:extLst>
              <a:ext uri="{FF2B5EF4-FFF2-40B4-BE49-F238E27FC236}">
                <a16:creationId xmlns:a16="http://schemas.microsoft.com/office/drawing/2014/main" id="{9F9439CC-B0C9-005F-B9BB-3604EE012BB7}"/>
              </a:ext>
            </a:extLst>
          </p:cNvPr>
          <p:cNvSpPr/>
          <p:nvPr/>
        </p:nvSpPr>
        <p:spPr>
          <a:xfrm>
            <a:off x="9153144" y="3575304"/>
            <a:ext cx="667512" cy="51206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8" name="Picture 17" descr="A close-up of a stone wall&#10;&#10;Description automatically generated">
            <a:extLst>
              <a:ext uri="{FF2B5EF4-FFF2-40B4-BE49-F238E27FC236}">
                <a16:creationId xmlns:a16="http://schemas.microsoft.com/office/drawing/2014/main" id="{D3875E70-7B47-E9B8-B58F-BDCB118A34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04974" y="3429000"/>
            <a:ext cx="3237505" cy="2995596"/>
          </a:xfrm>
          <a:prstGeom prst="rect">
            <a:avLst/>
          </a:prstGeom>
        </p:spPr>
      </p:pic>
      <p:cxnSp>
        <p:nvCxnSpPr>
          <p:cNvPr id="20" name="Straight Arrow Connector 19">
            <a:extLst>
              <a:ext uri="{FF2B5EF4-FFF2-40B4-BE49-F238E27FC236}">
                <a16:creationId xmlns:a16="http://schemas.microsoft.com/office/drawing/2014/main" id="{72637BD2-4903-2B30-2407-915B822F164A}"/>
              </a:ext>
            </a:extLst>
          </p:cNvPr>
          <p:cNvCxnSpPr>
            <a:cxnSpLocks/>
            <a:stCxn id="16" idx="1"/>
            <a:endCxn id="18" idx="3"/>
          </p:cNvCxnSpPr>
          <p:nvPr/>
        </p:nvCxnSpPr>
        <p:spPr>
          <a:xfrm flipH="1">
            <a:off x="7642479" y="3831336"/>
            <a:ext cx="1510665" cy="1095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2720B4E-4B0F-1484-59C9-DEA9CAC02902}"/>
              </a:ext>
            </a:extLst>
          </p:cNvPr>
          <p:cNvGrpSpPr/>
          <p:nvPr/>
        </p:nvGrpSpPr>
        <p:grpSpPr>
          <a:xfrm>
            <a:off x="6466642" y="387723"/>
            <a:ext cx="5128182" cy="1381717"/>
            <a:chOff x="6551483" y="413362"/>
            <a:chExt cx="5128182" cy="1381717"/>
          </a:xfrm>
        </p:grpSpPr>
        <p:grpSp>
          <p:nvGrpSpPr>
            <p:cNvPr id="21" name="Group 20">
              <a:extLst>
                <a:ext uri="{FF2B5EF4-FFF2-40B4-BE49-F238E27FC236}">
                  <a16:creationId xmlns:a16="http://schemas.microsoft.com/office/drawing/2014/main" id="{DB1CCF97-FEED-B3FD-2C09-82893531C856}"/>
                </a:ext>
              </a:extLst>
            </p:cNvPr>
            <p:cNvGrpSpPr/>
            <p:nvPr/>
          </p:nvGrpSpPr>
          <p:grpSpPr>
            <a:xfrm>
              <a:off x="6636470" y="580630"/>
              <a:ext cx="4939799" cy="1085921"/>
              <a:chOff x="6721457" y="604090"/>
              <a:chExt cx="4939799" cy="1085921"/>
            </a:xfrm>
          </p:grpSpPr>
          <p:pic>
            <p:nvPicPr>
              <p:cNvPr id="7" name="Picture 6">
                <a:extLst>
                  <a:ext uri="{FF2B5EF4-FFF2-40B4-BE49-F238E27FC236}">
                    <a16:creationId xmlns:a16="http://schemas.microsoft.com/office/drawing/2014/main" id="{FB4EFCF1-82E9-63FB-B341-F3D200173C9E}"/>
                  </a:ext>
                </a:extLst>
              </p:cNvPr>
              <p:cNvPicPr>
                <a:picLocks noChangeAspect="1"/>
              </p:cNvPicPr>
              <p:nvPr/>
            </p:nvPicPr>
            <p:blipFill rotWithShape="1">
              <a:blip r:embed="rId6"/>
              <a:srcRect l="55006" t="10390" r="25727" b="70114"/>
              <a:stretch/>
            </p:blipFill>
            <p:spPr>
              <a:xfrm>
                <a:off x="6721457" y="647018"/>
                <a:ext cx="2178281" cy="1042993"/>
              </a:xfrm>
              <a:prstGeom prst="rect">
                <a:avLst/>
              </a:prstGeom>
            </p:spPr>
          </p:pic>
          <p:pic>
            <p:nvPicPr>
              <p:cNvPr id="9" name="Picture 8">
                <a:extLst>
                  <a:ext uri="{FF2B5EF4-FFF2-40B4-BE49-F238E27FC236}">
                    <a16:creationId xmlns:a16="http://schemas.microsoft.com/office/drawing/2014/main" id="{B5FBABB1-C5E6-36C9-0E5A-EF8C51FCA15A}"/>
                  </a:ext>
                </a:extLst>
              </p:cNvPr>
              <p:cNvPicPr>
                <a:picLocks noChangeAspect="1"/>
              </p:cNvPicPr>
              <p:nvPr/>
            </p:nvPicPr>
            <p:blipFill>
              <a:blip r:embed="rId7"/>
              <a:stretch>
                <a:fillRect/>
              </a:stretch>
            </p:blipFill>
            <p:spPr>
              <a:xfrm flipH="1">
                <a:off x="10540943" y="629281"/>
                <a:ext cx="1120313" cy="1039000"/>
              </a:xfrm>
              <a:prstGeom prst="rect">
                <a:avLst/>
              </a:prstGeom>
            </p:spPr>
          </p:pic>
          <p:pic>
            <p:nvPicPr>
              <p:cNvPr id="19" name="Picture 18">
                <a:extLst>
                  <a:ext uri="{FF2B5EF4-FFF2-40B4-BE49-F238E27FC236}">
                    <a16:creationId xmlns:a16="http://schemas.microsoft.com/office/drawing/2014/main" id="{B0AB1422-4868-185F-18A2-67BE86A0318A}"/>
                  </a:ext>
                </a:extLst>
              </p:cNvPr>
              <p:cNvPicPr>
                <a:picLocks noChangeAspect="1"/>
              </p:cNvPicPr>
              <p:nvPr/>
            </p:nvPicPr>
            <p:blipFill>
              <a:blip r:embed="rId8"/>
              <a:stretch>
                <a:fillRect/>
              </a:stretch>
            </p:blipFill>
            <p:spPr>
              <a:xfrm flipH="1">
                <a:off x="9420629" y="604090"/>
                <a:ext cx="1039001" cy="1039001"/>
              </a:xfrm>
              <a:prstGeom prst="rect">
                <a:avLst/>
              </a:prstGeom>
            </p:spPr>
          </p:pic>
        </p:grpSp>
        <p:sp>
          <p:nvSpPr>
            <p:cNvPr id="22" name="Rectangle 21">
              <a:extLst>
                <a:ext uri="{FF2B5EF4-FFF2-40B4-BE49-F238E27FC236}">
                  <a16:creationId xmlns:a16="http://schemas.microsoft.com/office/drawing/2014/main" id="{C7616F35-677F-3B0E-777B-30B60C2CB317}"/>
                </a:ext>
              </a:extLst>
            </p:cNvPr>
            <p:cNvSpPr/>
            <p:nvPr/>
          </p:nvSpPr>
          <p:spPr>
            <a:xfrm>
              <a:off x="6551483" y="413362"/>
              <a:ext cx="5128182" cy="1381717"/>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 name="Slide Number Placeholder 1">
            <a:extLst>
              <a:ext uri="{FF2B5EF4-FFF2-40B4-BE49-F238E27FC236}">
                <a16:creationId xmlns:a16="http://schemas.microsoft.com/office/drawing/2014/main" id="{A69955C1-CD88-91D5-7496-AA26CB614309}"/>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41</a:t>
            </a:fld>
            <a:endParaRPr lang="de-DE" dirty="0">
              <a:latin typeface="Palatino Linotype" panose="02040502050505030304" pitchFamily="18" charset="0"/>
            </a:endParaRPr>
          </a:p>
        </p:txBody>
      </p:sp>
    </p:spTree>
    <p:extLst>
      <p:ext uri="{BB962C8B-B14F-4D97-AF65-F5344CB8AC3E}">
        <p14:creationId xmlns:p14="http://schemas.microsoft.com/office/powerpoint/2010/main" val="38951445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EAC88-1CB5-1874-1CD1-275B07DD5E2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274965A-4CB0-6DB8-FF7D-748DE71BD778}"/>
              </a:ext>
            </a:extLst>
          </p:cNvPr>
          <p:cNvPicPr>
            <a:picLocks noChangeAspect="1"/>
          </p:cNvPicPr>
          <p:nvPr/>
        </p:nvPicPr>
        <p:blipFill>
          <a:blip r:embed="rId2"/>
          <a:srcRect b="51390"/>
          <a:stretch>
            <a:fillRect/>
          </a:stretch>
        </p:blipFill>
        <p:spPr>
          <a:xfrm>
            <a:off x="381682" y="391241"/>
            <a:ext cx="6737083" cy="2528515"/>
          </a:xfrm>
          <a:prstGeom prst="rect">
            <a:avLst/>
          </a:prstGeom>
        </p:spPr>
      </p:pic>
      <p:sp>
        <p:nvSpPr>
          <p:cNvPr id="9" name="TextBox 8">
            <a:extLst>
              <a:ext uri="{FF2B5EF4-FFF2-40B4-BE49-F238E27FC236}">
                <a16:creationId xmlns:a16="http://schemas.microsoft.com/office/drawing/2014/main" id="{9F13F81C-BD36-4B2F-5F8B-97CC7DCA5904}"/>
              </a:ext>
            </a:extLst>
          </p:cNvPr>
          <p:cNvSpPr txBox="1"/>
          <p:nvPr/>
        </p:nvSpPr>
        <p:spPr>
          <a:xfrm>
            <a:off x="119187" y="6538912"/>
            <a:ext cx="2224619" cy="276999"/>
          </a:xfrm>
          <a:prstGeom prst="rect">
            <a:avLst/>
          </a:prstGeom>
          <a:noFill/>
        </p:spPr>
        <p:txBody>
          <a:bodyPr wrap="square">
            <a:spAutoFit/>
          </a:bodyPr>
          <a:lstStyle/>
          <a:p>
            <a:r>
              <a:rPr lang="en-GB" sz="1200" dirty="0">
                <a:effectLst/>
                <a:latin typeface="Palatino Linotype" panose="02040502050505030304" pitchFamily="18" charset="0"/>
                <a:ea typeface="Calibri" panose="020F0502020204030204" pitchFamily="34" charset="0"/>
              </a:rPr>
              <a:t>Cf. Fischer 1975, 246 n. 6</a:t>
            </a:r>
            <a:endParaRPr lang="de-DE" sz="1200" dirty="0"/>
          </a:p>
        </p:txBody>
      </p:sp>
      <p:sp>
        <p:nvSpPr>
          <p:cNvPr id="6" name="TextBox 5">
            <a:extLst>
              <a:ext uri="{FF2B5EF4-FFF2-40B4-BE49-F238E27FC236}">
                <a16:creationId xmlns:a16="http://schemas.microsoft.com/office/drawing/2014/main" id="{1248047B-7BD4-B106-D25D-D2E2384C213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7" name="Graphic 6">
            <a:extLst>
              <a:ext uri="{FF2B5EF4-FFF2-40B4-BE49-F238E27FC236}">
                <a16:creationId xmlns:a16="http://schemas.microsoft.com/office/drawing/2014/main" id="{A3F71A7C-C0D5-3FDF-8C4B-22CACFE119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27458" y="3306445"/>
            <a:ext cx="6737083" cy="2809548"/>
          </a:xfrm>
          <a:prstGeom prst="rect">
            <a:avLst/>
          </a:prstGeom>
        </p:spPr>
      </p:pic>
      <p:grpSp>
        <p:nvGrpSpPr>
          <p:cNvPr id="8" name="Group 7">
            <a:extLst>
              <a:ext uri="{FF2B5EF4-FFF2-40B4-BE49-F238E27FC236}">
                <a16:creationId xmlns:a16="http://schemas.microsoft.com/office/drawing/2014/main" id="{A1B477FC-D6B1-E30D-A0DB-3F2851EDF89E}"/>
              </a:ext>
            </a:extLst>
          </p:cNvPr>
          <p:cNvGrpSpPr/>
          <p:nvPr/>
        </p:nvGrpSpPr>
        <p:grpSpPr>
          <a:xfrm>
            <a:off x="7688568" y="861810"/>
            <a:ext cx="3351610" cy="1587378"/>
            <a:chOff x="3574087" y="3716919"/>
            <a:chExt cx="4803013" cy="2654384"/>
          </a:xfrm>
        </p:grpSpPr>
        <p:pic>
          <p:nvPicPr>
            <p:cNvPr id="10" name="Graphic 9">
              <a:extLst>
                <a:ext uri="{FF2B5EF4-FFF2-40B4-BE49-F238E27FC236}">
                  <a16:creationId xmlns:a16="http://schemas.microsoft.com/office/drawing/2014/main" id="{18B4B705-76B8-4A38-C41B-5C9196BA49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59037" y="3792407"/>
              <a:ext cx="418063" cy="2448265"/>
            </a:xfrm>
            <a:prstGeom prst="rect">
              <a:avLst/>
            </a:prstGeom>
          </p:spPr>
        </p:pic>
        <p:pic>
          <p:nvPicPr>
            <p:cNvPr id="11" name="Picture 10">
              <a:extLst>
                <a:ext uri="{FF2B5EF4-FFF2-40B4-BE49-F238E27FC236}">
                  <a16:creationId xmlns:a16="http://schemas.microsoft.com/office/drawing/2014/main" id="{3C4E7F03-B60D-0D09-2CFF-F71D437B6D64}"/>
                </a:ext>
              </a:extLst>
            </p:cNvPr>
            <p:cNvPicPr>
              <a:picLocks noChangeAspect="1"/>
            </p:cNvPicPr>
            <p:nvPr/>
          </p:nvPicPr>
          <p:blipFill>
            <a:blip r:embed="rId7"/>
            <a:stretch>
              <a:fillRect/>
            </a:stretch>
          </p:blipFill>
          <p:spPr>
            <a:xfrm>
              <a:off x="3574087" y="3716919"/>
              <a:ext cx="825168" cy="2654384"/>
            </a:xfrm>
            <a:prstGeom prst="rect">
              <a:avLst/>
            </a:prstGeom>
          </p:spPr>
        </p:pic>
        <p:pic>
          <p:nvPicPr>
            <p:cNvPr id="12" name="Picture 11">
              <a:extLst>
                <a:ext uri="{FF2B5EF4-FFF2-40B4-BE49-F238E27FC236}">
                  <a16:creationId xmlns:a16="http://schemas.microsoft.com/office/drawing/2014/main" id="{3FE7AA8D-CDCE-0E65-0EA0-8ADA30F94722}"/>
                </a:ext>
              </a:extLst>
            </p:cNvPr>
            <p:cNvPicPr>
              <a:picLocks noChangeAspect="1"/>
            </p:cNvPicPr>
            <p:nvPr/>
          </p:nvPicPr>
          <p:blipFill>
            <a:blip r:embed="rId8"/>
            <a:stretch>
              <a:fillRect/>
            </a:stretch>
          </p:blipFill>
          <p:spPr>
            <a:xfrm>
              <a:off x="4981419" y="4625259"/>
              <a:ext cx="2229161" cy="714475"/>
            </a:xfrm>
            <a:prstGeom prst="rect">
              <a:avLst/>
            </a:prstGeom>
          </p:spPr>
        </p:pic>
      </p:grpSp>
      <p:sp>
        <p:nvSpPr>
          <p:cNvPr id="2" name="Slide Number Placeholder 1">
            <a:extLst>
              <a:ext uri="{FF2B5EF4-FFF2-40B4-BE49-F238E27FC236}">
                <a16:creationId xmlns:a16="http://schemas.microsoft.com/office/drawing/2014/main" id="{909EF033-9A5D-009E-347D-FE1527E30C65}"/>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42</a:t>
            </a:fld>
            <a:endParaRPr lang="de-DE" dirty="0">
              <a:latin typeface="Palatino Linotype" panose="02040502050505030304" pitchFamily="18" charset="0"/>
            </a:endParaRPr>
          </a:p>
        </p:txBody>
      </p:sp>
    </p:spTree>
    <p:extLst>
      <p:ext uri="{BB962C8B-B14F-4D97-AF65-F5344CB8AC3E}">
        <p14:creationId xmlns:p14="http://schemas.microsoft.com/office/powerpoint/2010/main" val="19037450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1BBCC-954C-0B9C-E901-DE71E23377B8}"/>
              </a:ext>
            </a:extLst>
          </p:cNvPr>
          <p:cNvPicPr>
            <a:picLocks noChangeAspect="1"/>
          </p:cNvPicPr>
          <p:nvPr/>
        </p:nvPicPr>
        <p:blipFill>
          <a:blip r:embed="rId2"/>
          <a:stretch>
            <a:fillRect/>
          </a:stretch>
        </p:blipFill>
        <p:spPr>
          <a:xfrm>
            <a:off x="7093459" y="1060704"/>
            <a:ext cx="3705268" cy="3867149"/>
          </a:xfrm>
          <a:prstGeom prst="rect">
            <a:avLst/>
          </a:prstGeom>
        </p:spPr>
      </p:pic>
      <p:sp>
        <p:nvSpPr>
          <p:cNvPr id="5" name="TextBox 4">
            <a:extLst>
              <a:ext uri="{FF2B5EF4-FFF2-40B4-BE49-F238E27FC236}">
                <a16:creationId xmlns:a16="http://schemas.microsoft.com/office/drawing/2014/main" id="{DA760F14-FDC7-C4D0-924D-267895000E2D}"/>
              </a:ext>
            </a:extLst>
          </p:cNvPr>
          <p:cNvSpPr txBox="1"/>
          <p:nvPr/>
        </p:nvSpPr>
        <p:spPr>
          <a:xfrm>
            <a:off x="7068144" y="4927853"/>
            <a:ext cx="3755898"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Chapelle blanche</a:t>
            </a:r>
          </a:p>
          <a:p>
            <a:r>
              <a:rPr lang="en-GB" sz="800" dirty="0" err="1">
                <a:effectLst/>
                <a:latin typeface="Palatino Linotype" panose="02040502050505030304" pitchFamily="18" charset="0"/>
                <a:ea typeface="Calibri" panose="020F0502020204030204" pitchFamily="34" charset="0"/>
              </a:rPr>
              <a:t>Arnaudiès</a:t>
            </a:r>
            <a:r>
              <a:rPr lang="en-GB" sz="800" dirty="0">
                <a:effectLst/>
                <a:latin typeface="Palatino Linotype" panose="02040502050505030304" pitchFamily="18" charset="0"/>
                <a:ea typeface="Calibri" panose="020F0502020204030204" pitchFamily="34" charset="0"/>
              </a:rPr>
              <a:t>, Beaux &amp; </a:t>
            </a:r>
            <a:r>
              <a:rPr lang="en-GB" sz="800" dirty="0" err="1">
                <a:effectLst/>
                <a:latin typeface="Palatino Linotype" panose="02040502050505030304" pitchFamily="18" charset="0"/>
                <a:ea typeface="Calibri" panose="020F0502020204030204" pitchFamily="34" charset="0"/>
              </a:rPr>
              <a:t>Chéné</a:t>
            </a:r>
            <a:r>
              <a:rPr lang="en-GB" sz="800" dirty="0">
                <a:effectLst/>
                <a:latin typeface="Palatino Linotype" panose="02040502050505030304" pitchFamily="18" charset="0"/>
                <a:ea typeface="Calibri" panose="020F0502020204030204" pitchFamily="34" charset="0"/>
              </a:rPr>
              <a:t> 2015, sign </a:t>
            </a:r>
            <a:r>
              <a:rPr lang="en-GB" sz="800" dirty="0" err="1">
                <a:effectLst/>
                <a:latin typeface="Palatino Linotype" panose="02040502050505030304" pitchFamily="18" charset="0"/>
                <a:ea typeface="Calibri" panose="020F0502020204030204" pitchFamily="34" charset="0"/>
              </a:rPr>
              <a:t>V24</a:t>
            </a:r>
            <a:endParaRPr lang="de-DE" sz="800" dirty="0">
              <a:latin typeface="Palatino Linotype" panose="02040502050505030304" pitchFamily="18" charset="0"/>
            </a:endParaRPr>
          </a:p>
        </p:txBody>
      </p:sp>
      <p:pic>
        <p:nvPicPr>
          <p:cNvPr id="7" name="Picture 6">
            <a:extLst>
              <a:ext uri="{FF2B5EF4-FFF2-40B4-BE49-F238E27FC236}">
                <a16:creationId xmlns:a16="http://schemas.microsoft.com/office/drawing/2014/main" id="{1723D615-80BA-C7F1-55E7-3843A9D58EB9}"/>
              </a:ext>
            </a:extLst>
          </p:cNvPr>
          <p:cNvPicPr>
            <a:picLocks noChangeAspect="1"/>
          </p:cNvPicPr>
          <p:nvPr/>
        </p:nvPicPr>
        <p:blipFill rotWithShape="1">
          <a:blip r:embed="rId3"/>
          <a:srcRect b="10897"/>
          <a:stretch/>
        </p:blipFill>
        <p:spPr>
          <a:xfrm>
            <a:off x="1156548" y="508073"/>
            <a:ext cx="1569363" cy="3167166"/>
          </a:xfrm>
          <a:prstGeom prst="rect">
            <a:avLst/>
          </a:prstGeom>
        </p:spPr>
      </p:pic>
      <p:pic>
        <p:nvPicPr>
          <p:cNvPr id="9" name="Picture 8">
            <a:extLst>
              <a:ext uri="{FF2B5EF4-FFF2-40B4-BE49-F238E27FC236}">
                <a16:creationId xmlns:a16="http://schemas.microsoft.com/office/drawing/2014/main" id="{F6AEFD00-B32F-4A8C-3AF3-892D4BE63CA4}"/>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1156548" y="3848442"/>
            <a:ext cx="4061310" cy="1927899"/>
          </a:xfrm>
          <a:prstGeom prst="rect">
            <a:avLst/>
          </a:prstGeom>
        </p:spPr>
      </p:pic>
      <p:pic>
        <p:nvPicPr>
          <p:cNvPr id="11" name="Picture 10">
            <a:extLst>
              <a:ext uri="{FF2B5EF4-FFF2-40B4-BE49-F238E27FC236}">
                <a16:creationId xmlns:a16="http://schemas.microsoft.com/office/drawing/2014/main" id="{9655CF67-7305-500E-1556-5FD3107E170D}"/>
              </a:ext>
            </a:extLst>
          </p:cNvPr>
          <p:cNvPicPr>
            <a:picLocks noChangeAspect="1"/>
          </p:cNvPicPr>
          <p:nvPr/>
        </p:nvPicPr>
        <p:blipFill>
          <a:blip r:embed="rId6">
            <a:extLst>
              <a:ext uri="{BEBA8EAE-BF5A-486C-A8C5-ECC9F3942E4B}">
                <a14:imgProps xmlns:a14="http://schemas.microsoft.com/office/drawing/2010/main">
                  <a14:imgLayer r:embed="rId7">
                    <a14:imgEffect>
                      <a14:saturation sat="66000"/>
                    </a14:imgEffect>
                    <a14:imgEffect>
                      <a14:brightnessContrast bright="20000"/>
                    </a14:imgEffect>
                  </a14:imgLayer>
                </a14:imgProps>
              </a:ext>
            </a:extLst>
          </a:blip>
          <a:stretch>
            <a:fillRect/>
          </a:stretch>
        </p:blipFill>
        <p:spPr>
          <a:xfrm>
            <a:off x="3005181" y="508073"/>
            <a:ext cx="2212677" cy="3167166"/>
          </a:xfrm>
          <a:prstGeom prst="rect">
            <a:avLst/>
          </a:prstGeom>
        </p:spPr>
      </p:pic>
      <p:sp>
        <p:nvSpPr>
          <p:cNvPr id="12" name="TextBox 11">
            <a:extLst>
              <a:ext uri="{FF2B5EF4-FFF2-40B4-BE49-F238E27FC236}">
                <a16:creationId xmlns:a16="http://schemas.microsoft.com/office/drawing/2014/main" id="{95B50523-754D-D32F-54C3-C6975C887989}"/>
              </a:ext>
            </a:extLst>
          </p:cNvPr>
          <p:cNvSpPr txBox="1"/>
          <p:nvPr/>
        </p:nvSpPr>
        <p:spPr>
          <a:xfrm>
            <a:off x="1076562" y="5886069"/>
            <a:ext cx="4061310" cy="523220"/>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Autobiography of </a:t>
            </a:r>
            <a:r>
              <a:rPr lang="en-GB" sz="1400" dirty="0" err="1">
                <a:effectLst/>
                <a:latin typeface="Palatino Linotype" panose="02040502050505030304" pitchFamily="18" charset="0"/>
                <a:ea typeface="Calibri" panose="020F0502020204030204" pitchFamily="34" charset="0"/>
              </a:rPr>
              <a:t>Khnumhotep</a:t>
            </a:r>
            <a:r>
              <a:rPr lang="en-GB" sz="1400" dirty="0">
                <a:effectLst/>
                <a:latin typeface="Palatino Linotype" panose="02040502050505030304" pitchFamily="18" charset="0"/>
                <a:ea typeface="Calibri" panose="020F0502020204030204" pitchFamily="34" charset="0"/>
              </a:rPr>
              <a:t> II (</a:t>
            </a:r>
            <a:r>
              <a:rPr lang="en-GB" sz="1400" dirty="0" err="1">
                <a:effectLst/>
                <a:latin typeface="Palatino Linotype" panose="02040502050505030304" pitchFamily="18" charset="0"/>
                <a:ea typeface="Calibri" panose="020F0502020204030204" pitchFamily="34" charset="0"/>
              </a:rPr>
              <a:t>BH</a:t>
            </a:r>
            <a:r>
              <a:rPr lang="en-GB" sz="1400" dirty="0">
                <a:effectLst/>
                <a:latin typeface="Palatino Linotype" panose="02040502050505030304" pitchFamily="18" charset="0"/>
                <a:ea typeface="Calibri" panose="020F0502020204030204" pitchFamily="34" charset="0"/>
              </a:rPr>
              <a:t> 3), l. 88; stela Louvre </a:t>
            </a:r>
            <a:r>
              <a:rPr lang="en-GB" sz="1400" dirty="0" err="1">
                <a:effectLst/>
                <a:latin typeface="Palatino Linotype" panose="02040502050505030304" pitchFamily="18" charset="0"/>
                <a:ea typeface="Calibri" panose="020F0502020204030204" pitchFamily="34" charset="0"/>
              </a:rPr>
              <a:t>C5</a:t>
            </a:r>
            <a:r>
              <a:rPr lang="en-GB" sz="1400" dirty="0">
                <a:effectLst/>
                <a:latin typeface="Palatino Linotype" panose="02040502050505030304" pitchFamily="18" charset="0"/>
                <a:ea typeface="Calibri" panose="020F0502020204030204" pitchFamily="34" charset="0"/>
              </a:rPr>
              <a:t>, l. 1; coffin CG 28029</a:t>
            </a:r>
          </a:p>
        </p:txBody>
      </p:sp>
      <p:sp>
        <p:nvSpPr>
          <p:cNvPr id="4" name="TextBox 3">
            <a:extLst>
              <a:ext uri="{FF2B5EF4-FFF2-40B4-BE49-F238E27FC236}">
                <a16:creationId xmlns:a16="http://schemas.microsoft.com/office/drawing/2014/main" id="{F29E5234-818C-26AE-99DC-F50B61ADC009}"/>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037E322A-EC6E-BC0E-4CC2-A41D5A9291C1}"/>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43</a:t>
            </a:fld>
            <a:endParaRPr lang="de-DE" dirty="0">
              <a:latin typeface="Palatino Linotype" panose="02040502050505030304" pitchFamily="18" charset="0"/>
            </a:endParaRPr>
          </a:p>
        </p:txBody>
      </p:sp>
    </p:spTree>
    <p:extLst>
      <p:ext uri="{BB962C8B-B14F-4D97-AF65-F5344CB8AC3E}">
        <p14:creationId xmlns:p14="http://schemas.microsoft.com/office/powerpoint/2010/main" val="583865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334629-0CFD-FAC0-5E5E-3FD0CB394E1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1321313" y="1295500"/>
            <a:ext cx="3397921" cy="3730119"/>
          </a:xfrm>
          <a:prstGeom prst="rect">
            <a:avLst/>
          </a:prstGeom>
        </p:spPr>
      </p:pic>
      <p:sp>
        <p:nvSpPr>
          <p:cNvPr id="6" name="TextBox 5">
            <a:extLst>
              <a:ext uri="{FF2B5EF4-FFF2-40B4-BE49-F238E27FC236}">
                <a16:creationId xmlns:a16="http://schemas.microsoft.com/office/drawing/2014/main" id="{F8E7E502-BF3A-6E9B-6236-2FA78D54EF4D}"/>
              </a:ext>
            </a:extLst>
          </p:cNvPr>
          <p:cNvSpPr txBox="1"/>
          <p:nvPr/>
        </p:nvSpPr>
        <p:spPr>
          <a:xfrm>
            <a:off x="1251733" y="5207775"/>
            <a:ext cx="4061310"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Inscription </a:t>
            </a:r>
            <a:r>
              <a:rPr lang="en-GB" sz="1400" dirty="0" err="1">
                <a:effectLst/>
                <a:latin typeface="Palatino Linotype" panose="02040502050505030304" pitchFamily="18" charset="0"/>
                <a:ea typeface="Calibri" panose="020F0502020204030204" pitchFamily="34" charset="0"/>
              </a:rPr>
              <a:t>historique</a:t>
            </a:r>
            <a:r>
              <a:rPr lang="en-GB" sz="1400" dirty="0">
                <a:effectLst/>
                <a:latin typeface="Palatino Linotype" panose="02040502050505030304" pitchFamily="18" charset="0"/>
                <a:ea typeface="Calibri" panose="020F0502020204030204" pitchFamily="34" charset="0"/>
              </a:rPr>
              <a:t> of el-Tod, l. 31</a:t>
            </a:r>
          </a:p>
        </p:txBody>
      </p:sp>
      <p:sp>
        <p:nvSpPr>
          <p:cNvPr id="9" name="TextBox 8">
            <a:extLst>
              <a:ext uri="{FF2B5EF4-FFF2-40B4-BE49-F238E27FC236}">
                <a16:creationId xmlns:a16="http://schemas.microsoft.com/office/drawing/2014/main" id="{A1FF7F79-8024-D82B-896E-24EA7EC29928}"/>
              </a:ext>
            </a:extLst>
          </p:cNvPr>
          <p:cNvSpPr txBox="1"/>
          <p:nvPr/>
        </p:nvSpPr>
        <p:spPr>
          <a:xfrm>
            <a:off x="6258620" y="5259812"/>
            <a:ext cx="4061310"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PT of </a:t>
            </a:r>
            <a:r>
              <a:rPr lang="en-GB" sz="1400" dirty="0" err="1">
                <a:effectLst/>
                <a:latin typeface="Palatino Linotype" panose="02040502050505030304" pitchFamily="18" charset="0"/>
                <a:ea typeface="Calibri" panose="020F0502020204030204" pitchFamily="34" charset="0"/>
              </a:rPr>
              <a:t>Senwosretankh</a:t>
            </a:r>
            <a:r>
              <a:rPr lang="en-GB" sz="1400" dirty="0">
                <a:effectLst/>
                <a:latin typeface="Palatino Linotype" panose="02040502050505030304" pitchFamily="18" charset="0"/>
                <a:ea typeface="Calibri" panose="020F0502020204030204" pitchFamily="34" charset="0"/>
              </a:rPr>
              <a:t>, col. 335 &amp; 337</a:t>
            </a:r>
            <a:endParaRPr lang="en-GB" sz="1400" dirty="0">
              <a:latin typeface="Palatino Linotype" panose="02040502050505030304" pitchFamily="18" charset="0"/>
              <a:ea typeface="Calibri" panose="020F0502020204030204" pitchFamily="34" charset="0"/>
            </a:endParaRPr>
          </a:p>
          <a:p>
            <a:r>
              <a:rPr lang="en-GB" sz="800" dirty="0">
                <a:effectLst/>
                <a:latin typeface="Palatino Linotype" panose="02040502050505030304" pitchFamily="18" charset="0"/>
                <a:ea typeface="Calibri" panose="020F0502020204030204" pitchFamily="34" charset="0"/>
              </a:rPr>
              <a:t>Hayes 1937, pl. V &amp; VI</a:t>
            </a:r>
          </a:p>
        </p:txBody>
      </p:sp>
      <p:pic>
        <p:nvPicPr>
          <p:cNvPr id="3" name="Picture 2">
            <a:extLst>
              <a:ext uri="{FF2B5EF4-FFF2-40B4-BE49-F238E27FC236}">
                <a16:creationId xmlns:a16="http://schemas.microsoft.com/office/drawing/2014/main" id="{4F3AAFCD-B9F6-03BF-8FFA-FF244ECB73C5}"/>
              </a:ext>
            </a:extLst>
          </p:cNvPr>
          <p:cNvPicPr>
            <a:picLocks noChangeAspect="1"/>
          </p:cNvPicPr>
          <p:nvPr/>
        </p:nvPicPr>
        <p:blipFill>
          <a:blip r:embed="rId5">
            <a:extLst>
              <a:ext uri="{BEBA8EAE-BF5A-486C-A8C5-ECC9F3942E4B}">
                <a14:imgProps xmlns:a14="http://schemas.microsoft.com/office/drawing/2010/main">
                  <a14:imgLayer r:embed="rId6">
                    <a14:imgEffect>
                      <a14:saturation sat="0"/>
                    </a14:imgEffect>
                    <a14:imgEffect>
                      <a14:brightnessContrast bright="20000" contrast="40000"/>
                    </a14:imgEffect>
                  </a14:imgLayer>
                </a14:imgProps>
              </a:ext>
            </a:extLst>
          </a:blip>
          <a:stretch>
            <a:fillRect/>
          </a:stretch>
        </p:blipFill>
        <p:spPr>
          <a:xfrm>
            <a:off x="6239390" y="1295500"/>
            <a:ext cx="2049885" cy="3730119"/>
          </a:xfrm>
          <a:prstGeom prst="rect">
            <a:avLst/>
          </a:prstGeom>
        </p:spPr>
      </p:pic>
      <p:pic>
        <p:nvPicPr>
          <p:cNvPr id="7" name="Picture 6">
            <a:extLst>
              <a:ext uri="{FF2B5EF4-FFF2-40B4-BE49-F238E27FC236}">
                <a16:creationId xmlns:a16="http://schemas.microsoft.com/office/drawing/2014/main" id="{08195274-7CB1-84B7-782B-936423295D89}"/>
              </a:ext>
            </a:extLst>
          </p:cNvPr>
          <p:cNvPicPr>
            <a:picLocks noChangeAspect="1"/>
          </p:cNvPicPr>
          <p:nvPr/>
        </p:nvPicPr>
        <p:blipFill>
          <a:blip r:embed="rId7">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Lst>
          </a:blip>
          <a:stretch>
            <a:fillRect/>
          </a:stretch>
        </p:blipFill>
        <p:spPr>
          <a:xfrm>
            <a:off x="9047981" y="1295500"/>
            <a:ext cx="1765486" cy="3720551"/>
          </a:xfrm>
          <a:prstGeom prst="rect">
            <a:avLst/>
          </a:prstGeom>
        </p:spPr>
      </p:pic>
      <p:grpSp>
        <p:nvGrpSpPr>
          <p:cNvPr id="24" name="Group 23">
            <a:extLst>
              <a:ext uri="{FF2B5EF4-FFF2-40B4-BE49-F238E27FC236}">
                <a16:creationId xmlns:a16="http://schemas.microsoft.com/office/drawing/2014/main" id="{CEA26B33-3C5A-D822-8CC6-44CA3063045C}"/>
              </a:ext>
            </a:extLst>
          </p:cNvPr>
          <p:cNvGrpSpPr/>
          <p:nvPr/>
        </p:nvGrpSpPr>
        <p:grpSpPr>
          <a:xfrm>
            <a:off x="80657" y="6431638"/>
            <a:ext cx="3384438" cy="430887"/>
            <a:chOff x="80657" y="6566778"/>
            <a:chExt cx="2838901" cy="307777"/>
          </a:xfrm>
        </p:grpSpPr>
        <p:sp>
          <p:nvSpPr>
            <p:cNvPr id="8" name="TextBox 7">
              <a:extLst>
                <a:ext uri="{FF2B5EF4-FFF2-40B4-BE49-F238E27FC236}">
                  <a16:creationId xmlns:a16="http://schemas.microsoft.com/office/drawing/2014/main" id="{B716E26E-E2F1-6A88-890D-9E237BE5C380}"/>
                </a:ext>
              </a:extLst>
            </p:cNvPr>
            <p:cNvSpPr txBox="1"/>
            <p:nvPr/>
          </p:nvSpPr>
          <p:spPr>
            <a:xfrm>
              <a:off x="80657" y="6566778"/>
              <a:ext cx="376541"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cf.</a:t>
              </a:r>
              <a:endParaRPr lang="en-GB" sz="800" dirty="0">
                <a:effectLst/>
                <a:latin typeface="Palatino Linotype" panose="02040502050505030304" pitchFamily="18" charset="0"/>
                <a:ea typeface="Calibri" panose="020F0502020204030204" pitchFamily="34" charset="0"/>
              </a:endParaRPr>
            </a:p>
          </p:txBody>
        </p:sp>
        <p:pic>
          <p:nvPicPr>
            <p:cNvPr id="15" name="Graphic 14">
              <a:extLst>
                <a:ext uri="{FF2B5EF4-FFF2-40B4-BE49-F238E27FC236}">
                  <a16:creationId xmlns:a16="http://schemas.microsoft.com/office/drawing/2014/main" id="{BD36834E-B265-B784-F8CC-44722BE2B9C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470101" y="6600348"/>
              <a:ext cx="466725" cy="123825"/>
            </a:xfrm>
            <a:prstGeom prst="rect">
              <a:avLst/>
            </a:prstGeom>
          </p:spPr>
        </p:pic>
        <p:pic>
          <p:nvPicPr>
            <p:cNvPr id="19" name="Graphic 18">
              <a:extLst>
                <a:ext uri="{FF2B5EF4-FFF2-40B4-BE49-F238E27FC236}">
                  <a16:creationId xmlns:a16="http://schemas.microsoft.com/office/drawing/2014/main" id="{F72D70E5-E9C9-E421-181D-A1AEB01D20E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452833" y="6600348"/>
              <a:ext cx="466725" cy="123825"/>
            </a:xfrm>
            <a:prstGeom prst="rect">
              <a:avLst/>
            </a:prstGeom>
          </p:spPr>
        </p:pic>
        <p:pic>
          <p:nvPicPr>
            <p:cNvPr id="21" name="Graphic 20">
              <a:extLst>
                <a:ext uri="{FF2B5EF4-FFF2-40B4-BE49-F238E27FC236}">
                  <a16:creationId xmlns:a16="http://schemas.microsoft.com/office/drawing/2014/main" id="{438D7E36-06E1-7521-0C48-FEBA79C8B78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17358" y="6619398"/>
              <a:ext cx="466725" cy="104775"/>
            </a:xfrm>
            <a:prstGeom prst="rect">
              <a:avLst/>
            </a:prstGeom>
          </p:spPr>
        </p:pic>
        <p:sp>
          <p:nvSpPr>
            <p:cNvPr id="22" name="Arrow: Right 21">
              <a:extLst>
                <a:ext uri="{FF2B5EF4-FFF2-40B4-BE49-F238E27FC236}">
                  <a16:creationId xmlns:a16="http://schemas.microsoft.com/office/drawing/2014/main" id="{04837057-2E71-05F4-9987-C09E1CB0709C}"/>
                </a:ext>
              </a:extLst>
            </p:cNvPr>
            <p:cNvSpPr/>
            <p:nvPr/>
          </p:nvSpPr>
          <p:spPr>
            <a:xfrm>
              <a:off x="2089059" y="6639400"/>
              <a:ext cx="211540" cy="45719"/>
            </a:xfrm>
            <a:prstGeom prst="rightArrow">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544B2C64-F47A-7297-3725-C44945B55B4E}"/>
                </a:ext>
              </a:extLst>
            </p:cNvPr>
            <p:cNvSpPr/>
            <p:nvPr/>
          </p:nvSpPr>
          <p:spPr>
            <a:xfrm>
              <a:off x="1121322" y="6639870"/>
              <a:ext cx="211540" cy="45719"/>
            </a:xfrm>
            <a:prstGeom prst="rightArrow">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5" name="Slide Number Placeholder 1">
            <a:extLst>
              <a:ext uri="{FF2B5EF4-FFF2-40B4-BE49-F238E27FC236}">
                <a16:creationId xmlns:a16="http://schemas.microsoft.com/office/drawing/2014/main" id="{5B4A3F58-3989-2958-FA10-8895599F8982}"/>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44</a:t>
            </a:fld>
            <a:endParaRPr lang="de-DE" dirty="0">
              <a:latin typeface="Palatino Linotype" panose="02040502050505030304" pitchFamily="18" charset="0"/>
            </a:endParaRPr>
          </a:p>
        </p:txBody>
      </p:sp>
      <p:sp>
        <p:nvSpPr>
          <p:cNvPr id="26" name="TextBox 25">
            <a:extLst>
              <a:ext uri="{FF2B5EF4-FFF2-40B4-BE49-F238E27FC236}">
                <a16:creationId xmlns:a16="http://schemas.microsoft.com/office/drawing/2014/main" id="{FE6B98C4-7084-8F86-5F17-7B1483AB4535}"/>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8228289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D7289-EB9E-8C89-B842-4BCB24315A8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F18AD30-4764-9AB5-5AB3-B0BEEC83ED93}"/>
              </a:ext>
            </a:extLst>
          </p:cNvPr>
          <p:cNvPicPr>
            <a:picLocks noChangeAspect="1"/>
          </p:cNvPicPr>
          <p:nvPr/>
        </p:nvPicPr>
        <p:blipFill rotWithShape="1">
          <a:blip r:embed="rId3"/>
          <a:srcRect b="10897"/>
          <a:stretch/>
        </p:blipFill>
        <p:spPr>
          <a:xfrm>
            <a:off x="1156548" y="508073"/>
            <a:ext cx="1569363" cy="3167166"/>
          </a:xfrm>
          <a:prstGeom prst="rect">
            <a:avLst/>
          </a:prstGeom>
        </p:spPr>
      </p:pic>
      <p:pic>
        <p:nvPicPr>
          <p:cNvPr id="9" name="Picture 8">
            <a:extLst>
              <a:ext uri="{FF2B5EF4-FFF2-40B4-BE49-F238E27FC236}">
                <a16:creationId xmlns:a16="http://schemas.microsoft.com/office/drawing/2014/main" id="{0EEEFD6E-ED9E-A1C3-34D1-7600AD18A7C4}"/>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1156548" y="3848442"/>
            <a:ext cx="4061310" cy="1927899"/>
          </a:xfrm>
          <a:prstGeom prst="rect">
            <a:avLst/>
          </a:prstGeom>
        </p:spPr>
      </p:pic>
      <p:pic>
        <p:nvPicPr>
          <p:cNvPr id="11" name="Picture 10">
            <a:extLst>
              <a:ext uri="{FF2B5EF4-FFF2-40B4-BE49-F238E27FC236}">
                <a16:creationId xmlns:a16="http://schemas.microsoft.com/office/drawing/2014/main" id="{6215A145-EEE8-FAA3-D86C-6B766FEEED4B}"/>
              </a:ext>
            </a:extLst>
          </p:cNvPr>
          <p:cNvPicPr>
            <a:picLocks noChangeAspect="1"/>
          </p:cNvPicPr>
          <p:nvPr/>
        </p:nvPicPr>
        <p:blipFill>
          <a:blip r:embed="rId6">
            <a:extLst>
              <a:ext uri="{BEBA8EAE-BF5A-486C-A8C5-ECC9F3942E4B}">
                <a14:imgProps xmlns:a14="http://schemas.microsoft.com/office/drawing/2010/main">
                  <a14:imgLayer r:embed="rId7">
                    <a14:imgEffect>
                      <a14:saturation sat="66000"/>
                    </a14:imgEffect>
                    <a14:imgEffect>
                      <a14:brightnessContrast bright="20000"/>
                    </a14:imgEffect>
                  </a14:imgLayer>
                </a14:imgProps>
              </a:ext>
            </a:extLst>
          </a:blip>
          <a:stretch>
            <a:fillRect/>
          </a:stretch>
        </p:blipFill>
        <p:spPr>
          <a:xfrm>
            <a:off x="3005181" y="508073"/>
            <a:ext cx="2212677" cy="3167166"/>
          </a:xfrm>
          <a:prstGeom prst="rect">
            <a:avLst/>
          </a:prstGeom>
        </p:spPr>
      </p:pic>
      <p:sp>
        <p:nvSpPr>
          <p:cNvPr id="12" name="TextBox 11">
            <a:extLst>
              <a:ext uri="{FF2B5EF4-FFF2-40B4-BE49-F238E27FC236}">
                <a16:creationId xmlns:a16="http://schemas.microsoft.com/office/drawing/2014/main" id="{36EC14A0-9393-A76E-1491-315BBFABFB45}"/>
              </a:ext>
            </a:extLst>
          </p:cNvPr>
          <p:cNvSpPr txBox="1"/>
          <p:nvPr/>
        </p:nvSpPr>
        <p:spPr>
          <a:xfrm>
            <a:off x="1076562" y="5886069"/>
            <a:ext cx="4141296" cy="646331"/>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Autobiography of </a:t>
            </a:r>
            <a:r>
              <a:rPr lang="en-GB" sz="1400" dirty="0" err="1">
                <a:effectLst/>
                <a:latin typeface="Palatino Linotype" panose="02040502050505030304" pitchFamily="18" charset="0"/>
                <a:ea typeface="Calibri" panose="020F0502020204030204" pitchFamily="34" charset="0"/>
              </a:rPr>
              <a:t>Khnumhotep</a:t>
            </a:r>
            <a:r>
              <a:rPr lang="en-GB" sz="1400" dirty="0">
                <a:effectLst/>
                <a:latin typeface="Palatino Linotype" panose="02040502050505030304" pitchFamily="18" charset="0"/>
                <a:ea typeface="Calibri" panose="020F0502020204030204" pitchFamily="34" charset="0"/>
              </a:rPr>
              <a:t> II (</a:t>
            </a:r>
            <a:r>
              <a:rPr lang="en-GB" sz="1400" dirty="0" err="1">
                <a:effectLst/>
                <a:latin typeface="Palatino Linotype" panose="02040502050505030304" pitchFamily="18" charset="0"/>
                <a:ea typeface="Calibri" panose="020F0502020204030204" pitchFamily="34" charset="0"/>
              </a:rPr>
              <a:t>BH</a:t>
            </a:r>
            <a:r>
              <a:rPr lang="en-GB" sz="1400" dirty="0">
                <a:effectLst/>
                <a:latin typeface="Palatino Linotype" panose="02040502050505030304" pitchFamily="18" charset="0"/>
                <a:ea typeface="Calibri" panose="020F0502020204030204" pitchFamily="34" charset="0"/>
              </a:rPr>
              <a:t> 3), l. 88; stela Louvre </a:t>
            </a:r>
            <a:r>
              <a:rPr lang="en-GB" sz="1400" dirty="0" err="1">
                <a:effectLst/>
                <a:latin typeface="Palatino Linotype" panose="02040502050505030304" pitchFamily="18" charset="0"/>
                <a:ea typeface="Calibri" panose="020F0502020204030204" pitchFamily="34" charset="0"/>
              </a:rPr>
              <a:t>C5</a:t>
            </a:r>
            <a:r>
              <a:rPr lang="en-GB" sz="1400" dirty="0">
                <a:effectLst/>
                <a:latin typeface="Palatino Linotype" panose="02040502050505030304" pitchFamily="18" charset="0"/>
                <a:ea typeface="Calibri" panose="020F0502020204030204" pitchFamily="34" charset="0"/>
              </a:rPr>
              <a:t>, l. 1; coffin CG 28029</a:t>
            </a:r>
          </a:p>
          <a:p>
            <a:endParaRPr lang="en-GB" sz="800" dirty="0">
              <a:effectLst/>
              <a:latin typeface="Palatino Linotype" panose="02040502050505030304" pitchFamily="18" charset="0"/>
              <a:ea typeface="Calibri" panose="020F0502020204030204" pitchFamily="34" charset="0"/>
            </a:endParaRPr>
          </a:p>
        </p:txBody>
      </p:sp>
      <p:pic>
        <p:nvPicPr>
          <p:cNvPr id="8" name="Graphic 7">
            <a:extLst>
              <a:ext uri="{FF2B5EF4-FFF2-40B4-BE49-F238E27FC236}">
                <a16:creationId xmlns:a16="http://schemas.microsoft.com/office/drawing/2014/main" id="{CE5A4D82-2E1F-E679-8364-84920A2A96C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744935" y="565653"/>
            <a:ext cx="3994155" cy="5456301"/>
          </a:xfrm>
          <a:prstGeom prst="rect">
            <a:avLst/>
          </a:prstGeom>
        </p:spPr>
      </p:pic>
      <p:sp>
        <p:nvSpPr>
          <p:cNvPr id="10" name="Rectangle 9">
            <a:extLst>
              <a:ext uri="{FF2B5EF4-FFF2-40B4-BE49-F238E27FC236}">
                <a16:creationId xmlns:a16="http://schemas.microsoft.com/office/drawing/2014/main" id="{6FD63761-1C43-552B-1ED1-867415346296}"/>
              </a:ext>
            </a:extLst>
          </p:cNvPr>
          <p:cNvSpPr/>
          <p:nvPr/>
        </p:nvSpPr>
        <p:spPr>
          <a:xfrm>
            <a:off x="6754079" y="4234796"/>
            <a:ext cx="3995371" cy="178715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TextBox 13">
            <a:extLst>
              <a:ext uri="{FF2B5EF4-FFF2-40B4-BE49-F238E27FC236}">
                <a16:creationId xmlns:a16="http://schemas.microsoft.com/office/drawing/2014/main" id="{629CBE9E-AFDF-6C74-B0ED-E9F02C932DE8}"/>
              </a:ext>
            </a:extLst>
          </p:cNvPr>
          <p:cNvSpPr txBox="1"/>
          <p:nvPr/>
        </p:nvSpPr>
        <p:spPr>
          <a:xfrm>
            <a:off x="6718808" y="6110129"/>
            <a:ext cx="3690728" cy="246221"/>
          </a:xfrm>
          <a:prstGeom prst="rect">
            <a:avLst/>
          </a:prstGeom>
          <a:noFill/>
        </p:spPr>
        <p:txBody>
          <a:bodyPr wrap="square">
            <a:spAutoFit/>
          </a:bodyPr>
          <a:lstStyle/>
          <a:p>
            <a:r>
              <a:rPr lang="en-GB" sz="1000" dirty="0">
                <a:effectLst/>
                <a:latin typeface="Palatino Linotype" panose="02040502050505030304" pitchFamily="18" charset="0"/>
                <a:ea typeface="Calibri" panose="020F0502020204030204" pitchFamily="34" charset="0"/>
              </a:rPr>
              <a:t>Lit.: Erman 1928, 33; Fischer 1975, 246 n. 6; Fischer 1999, 49</a:t>
            </a:r>
            <a:endParaRPr lang="de-DE" sz="1000" dirty="0"/>
          </a:p>
        </p:txBody>
      </p:sp>
      <p:sp>
        <p:nvSpPr>
          <p:cNvPr id="2" name="Slide Number Placeholder 1">
            <a:extLst>
              <a:ext uri="{FF2B5EF4-FFF2-40B4-BE49-F238E27FC236}">
                <a16:creationId xmlns:a16="http://schemas.microsoft.com/office/drawing/2014/main" id="{F5990CD8-B214-7309-4DF0-053102A2755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45</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4C6AF480-C315-1CF5-8A4D-40DD5A31169D}"/>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33807257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3B8010-A213-A41C-347B-9A48D2A9316A}"/>
              </a:ext>
            </a:extLst>
          </p:cNvPr>
          <p:cNvPicPr>
            <a:picLocks noChangeAspect="1"/>
          </p:cNvPicPr>
          <p:nvPr/>
        </p:nvPicPr>
        <p:blipFill>
          <a:blip r:embed="rId2"/>
          <a:stretch>
            <a:fillRect/>
          </a:stretch>
        </p:blipFill>
        <p:spPr>
          <a:xfrm>
            <a:off x="705698" y="1804033"/>
            <a:ext cx="1341028" cy="1492434"/>
          </a:xfrm>
          <a:prstGeom prst="rect">
            <a:avLst/>
          </a:prstGeom>
        </p:spPr>
      </p:pic>
      <p:pic>
        <p:nvPicPr>
          <p:cNvPr id="5" name="Picture 4">
            <a:extLst>
              <a:ext uri="{FF2B5EF4-FFF2-40B4-BE49-F238E27FC236}">
                <a16:creationId xmlns:a16="http://schemas.microsoft.com/office/drawing/2014/main" id="{D0106383-ED29-EF99-6933-2E9C8A851F5E}"/>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3161068" y="2828156"/>
            <a:ext cx="1262565" cy="1284333"/>
          </a:xfrm>
          <a:prstGeom prst="rect">
            <a:avLst/>
          </a:prstGeom>
        </p:spPr>
      </p:pic>
      <p:pic>
        <p:nvPicPr>
          <p:cNvPr id="6" name="Picture 5">
            <a:extLst>
              <a:ext uri="{FF2B5EF4-FFF2-40B4-BE49-F238E27FC236}">
                <a16:creationId xmlns:a16="http://schemas.microsoft.com/office/drawing/2014/main" id="{7F7FA761-4499-A11D-9DA7-0D351E527C82}"/>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Lst>
          </a:blip>
          <a:stretch>
            <a:fillRect/>
          </a:stretch>
        </p:blipFill>
        <p:spPr>
          <a:xfrm>
            <a:off x="1458182" y="3741274"/>
            <a:ext cx="1133633" cy="1162212"/>
          </a:xfrm>
          <a:prstGeom prst="rect">
            <a:avLst/>
          </a:prstGeom>
        </p:spPr>
      </p:pic>
      <p:pic>
        <p:nvPicPr>
          <p:cNvPr id="7" name="Picture 6">
            <a:extLst>
              <a:ext uri="{FF2B5EF4-FFF2-40B4-BE49-F238E27FC236}">
                <a16:creationId xmlns:a16="http://schemas.microsoft.com/office/drawing/2014/main" id="{001E79F6-6254-A473-189D-8FEBCCBCA761}"/>
              </a:ext>
            </a:extLst>
          </p:cNvPr>
          <p:cNvPicPr>
            <a:picLocks noChangeAspect="1"/>
          </p:cNvPicPr>
          <p:nvPr/>
        </p:nvPicPr>
        <p:blipFill>
          <a:blip r:embed="rId7">
            <a:extLst>
              <a:ext uri="{BEBA8EAE-BF5A-486C-A8C5-ECC9F3942E4B}">
                <a14:imgProps xmlns:a14="http://schemas.microsoft.com/office/drawing/2010/main">
                  <a14:imgLayer r:embed="rId8">
                    <a14:imgEffect>
                      <a14:saturation sat="33000"/>
                    </a14:imgEffect>
                  </a14:imgLayer>
                </a14:imgProps>
              </a:ext>
            </a:extLst>
          </a:blip>
          <a:stretch>
            <a:fillRect/>
          </a:stretch>
        </p:blipFill>
        <p:spPr>
          <a:xfrm>
            <a:off x="9774365" y="4250203"/>
            <a:ext cx="1706702" cy="1306566"/>
          </a:xfrm>
          <a:prstGeom prst="rect">
            <a:avLst/>
          </a:prstGeom>
        </p:spPr>
      </p:pic>
      <p:pic>
        <p:nvPicPr>
          <p:cNvPr id="8" name="Picture 7">
            <a:extLst>
              <a:ext uri="{FF2B5EF4-FFF2-40B4-BE49-F238E27FC236}">
                <a16:creationId xmlns:a16="http://schemas.microsoft.com/office/drawing/2014/main" id="{494A2E2A-71E1-63E2-5429-EEBA634CECFF}"/>
              </a:ext>
            </a:extLst>
          </p:cNvPr>
          <p:cNvPicPr>
            <a:picLocks noChangeAspect="1"/>
          </p:cNvPicPr>
          <p:nvPr/>
        </p:nvPicPr>
        <p:blipFill>
          <a:blip r:embed="rId9">
            <a:extLst>
              <a:ext uri="{BEBA8EAE-BF5A-486C-A8C5-ECC9F3942E4B}">
                <a14:imgProps xmlns:a14="http://schemas.microsoft.com/office/drawing/2010/main">
                  <a14:imgLayer r:embed="rId10">
                    <a14:imgEffect>
                      <a14:saturation sat="33000"/>
                    </a14:imgEffect>
                  </a14:imgLayer>
                </a14:imgProps>
              </a:ext>
            </a:extLst>
          </a:blip>
          <a:stretch>
            <a:fillRect/>
          </a:stretch>
        </p:blipFill>
        <p:spPr>
          <a:xfrm>
            <a:off x="8069407" y="2703357"/>
            <a:ext cx="1380584" cy="1395590"/>
          </a:xfrm>
          <a:prstGeom prst="rect">
            <a:avLst/>
          </a:prstGeom>
        </p:spPr>
      </p:pic>
      <p:pic>
        <p:nvPicPr>
          <p:cNvPr id="10" name="Picture 9">
            <a:extLst>
              <a:ext uri="{FF2B5EF4-FFF2-40B4-BE49-F238E27FC236}">
                <a16:creationId xmlns:a16="http://schemas.microsoft.com/office/drawing/2014/main" id="{00244779-FF3E-4895-EA34-813477FBAB4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40000"/>
                    </a14:imgEffect>
                  </a14:imgLayer>
                </a14:imgProps>
              </a:ext>
            </a:extLst>
          </a:blip>
          <a:stretch>
            <a:fillRect/>
          </a:stretch>
        </p:blipFill>
        <p:spPr>
          <a:xfrm>
            <a:off x="2716931" y="1314948"/>
            <a:ext cx="1706702" cy="978169"/>
          </a:xfrm>
          <a:prstGeom prst="rect">
            <a:avLst/>
          </a:prstGeom>
        </p:spPr>
      </p:pic>
      <p:pic>
        <p:nvPicPr>
          <p:cNvPr id="13" name="Picture 12">
            <a:extLst>
              <a:ext uri="{FF2B5EF4-FFF2-40B4-BE49-F238E27FC236}">
                <a16:creationId xmlns:a16="http://schemas.microsoft.com/office/drawing/2014/main" id="{4E561A5A-849F-564F-491F-8652795DE0DE}"/>
              </a:ext>
            </a:extLst>
          </p:cNvPr>
          <p:cNvPicPr>
            <a:picLocks noChangeAspect="1"/>
          </p:cNvPicPr>
          <p:nvPr/>
        </p:nvPicPr>
        <p:blipFill>
          <a:blip r:embed="rId13"/>
          <a:stretch>
            <a:fillRect/>
          </a:stretch>
        </p:blipFill>
        <p:spPr>
          <a:xfrm>
            <a:off x="2470952" y="5279467"/>
            <a:ext cx="1770223" cy="918165"/>
          </a:xfrm>
          <a:prstGeom prst="rect">
            <a:avLst/>
          </a:prstGeom>
        </p:spPr>
      </p:pic>
      <p:pic>
        <p:nvPicPr>
          <p:cNvPr id="14" name="Picture 13">
            <a:extLst>
              <a:ext uri="{FF2B5EF4-FFF2-40B4-BE49-F238E27FC236}">
                <a16:creationId xmlns:a16="http://schemas.microsoft.com/office/drawing/2014/main" id="{CD231397-AA71-D567-22BD-4D996291CDB5}"/>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40000" contrast="20000"/>
                    </a14:imgEffect>
                  </a14:imgLayer>
                </a14:imgProps>
              </a:ext>
            </a:extLst>
          </a:blip>
          <a:stretch>
            <a:fillRect/>
          </a:stretch>
        </p:blipFill>
        <p:spPr>
          <a:xfrm>
            <a:off x="10035570" y="1629085"/>
            <a:ext cx="895475" cy="1842330"/>
          </a:xfrm>
          <a:prstGeom prst="rect">
            <a:avLst/>
          </a:prstGeom>
        </p:spPr>
      </p:pic>
      <p:sp>
        <p:nvSpPr>
          <p:cNvPr id="15" name="TextBox 14">
            <a:extLst>
              <a:ext uri="{FF2B5EF4-FFF2-40B4-BE49-F238E27FC236}">
                <a16:creationId xmlns:a16="http://schemas.microsoft.com/office/drawing/2014/main" id="{DC15D8A9-D064-94BF-DACB-97D882BB4F03}"/>
              </a:ext>
            </a:extLst>
          </p:cNvPr>
          <p:cNvSpPr txBox="1"/>
          <p:nvPr/>
        </p:nvSpPr>
        <p:spPr>
          <a:xfrm>
            <a:off x="2293459" y="488649"/>
            <a:ext cx="2553645" cy="369332"/>
          </a:xfrm>
          <a:prstGeom prst="rect">
            <a:avLst/>
          </a:prstGeom>
          <a:noFill/>
        </p:spPr>
        <p:txBody>
          <a:bodyPr wrap="square" rtlCol="0">
            <a:spAutoFit/>
          </a:bodyPr>
          <a:lstStyle/>
          <a:p>
            <a:r>
              <a:rPr lang="de-DE" b="1" dirty="0" err="1">
                <a:latin typeface="Palatino Linotype" panose="02040502050505030304" pitchFamily="18" charset="0"/>
              </a:rPr>
              <a:t>late</a:t>
            </a:r>
            <a:r>
              <a:rPr lang="de-DE" b="1" dirty="0">
                <a:latin typeface="Palatino Linotype" panose="02040502050505030304" pitchFamily="18" charset="0"/>
              </a:rPr>
              <a:t> OK-</a:t>
            </a:r>
            <a:r>
              <a:rPr lang="de-DE" b="1" dirty="0" err="1">
                <a:latin typeface="Palatino Linotype" panose="02040502050505030304" pitchFamily="18" charset="0"/>
              </a:rPr>
              <a:t>early</a:t>
            </a:r>
            <a:r>
              <a:rPr lang="de-DE" b="1" dirty="0">
                <a:latin typeface="Palatino Linotype" panose="02040502050505030304" pitchFamily="18" charset="0"/>
              </a:rPr>
              <a:t> Dyn. XII</a:t>
            </a:r>
          </a:p>
        </p:txBody>
      </p:sp>
      <p:sp>
        <p:nvSpPr>
          <p:cNvPr id="16" name="TextBox 15">
            <a:extLst>
              <a:ext uri="{FF2B5EF4-FFF2-40B4-BE49-F238E27FC236}">
                <a16:creationId xmlns:a16="http://schemas.microsoft.com/office/drawing/2014/main" id="{1E1BFE21-4F17-FC50-91B8-F46A5893CFDA}"/>
              </a:ext>
            </a:extLst>
          </p:cNvPr>
          <p:cNvSpPr txBox="1"/>
          <p:nvPr/>
        </p:nvSpPr>
        <p:spPr>
          <a:xfrm>
            <a:off x="8776605" y="488649"/>
            <a:ext cx="1706702" cy="369332"/>
          </a:xfrm>
          <a:prstGeom prst="rect">
            <a:avLst/>
          </a:prstGeom>
          <a:noFill/>
        </p:spPr>
        <p:txBody>
          <a:bodyPr wrap="square" rtlCol="0">
            <a:spAutoFit/>
          </a:bodyPr>
          <a:lstStyle/>
          <a:p>
            <a:r>
              <a:rPr lang="de-DE" b="1" dirty="0" err="1">
                <a:latin typeface="Palatino Linotype" panose="02040502050505030304" pitchFamily="18" charset="0"/>
              </a:rPr>
              <a:t>later</a:t>
            </a:r>
            <a:r>
              <a:rPr lang="de-DE" b="1" dirty="0">
                <a:latin typeface="Palatino Linotype" panose="02040502050505030304" pitchFamily="18" charset="0"/>
              </a:rPr>
              <a:t> </a:t>
            </a:r>
            <a:r>
              <a:rPr lang="de-DE" b="1" dirty="0" err="1">
                <a:latin typeface="Palatino Linotype" panose="02040502050505030304" pitchFamily="18" charset="0"/>
              </a:rPr>
              <a:t>periods</a:t>
            </a:r>
            <a:endParaRPr lang="de-DE" b="1" dirty="0">
              <a:latin typeface="Palatino Linotype" panose="02040502050505030304" pitchFamily="18" charset="0"/>
            </a:endParaRPr>
          </a:p>
        </p:txBody>
      </p:sp>
      <p:pic>
        <p:nvPicPr>
          <p:cNvPr id="3" name="Picture 2">
            <a:extLst>
              <a:ext uri="{FF2B5EF4-FFF2-40B4-BE49-F238E27FC236}">
                <a16:creationId xmlns:a16="http://schemas.microsoft.com/office/drawing/2014/main" id="{AC14ACF6-D9AD-85B2-9A2C-C1B44CCE5A88}"/>
              </a:ext>
            </a:extLst>
          </p:cNvPr>
          <p:cNvPicPr>
            <a:picLocks noChangeAspect="1"/>
          </p:cNvPicPr>
          <p:nvPr/>
        </p:nvPicPr>
        <p:blipFill>
          <a:blip r:embed="rId16">
            <a:extLst>
              <a:ext uri="{BEBA8EAE-BF5A-486C-A8C5-ECC9F3942E4B}">
                <a14:imgProps xmlns:a14="http://schemas.microsoft.com/office/drawing/2010/main">
                  <a14:imgLayer r:embed="rId17">
                    <a14:imgEffect>
                      <a14:saturation sat="33000"/>
                    </a14:imgEffect>
                  </a14:imgLayer>
                </a14:imgProps>
              </a:ext>
            </a:extLst>
          </a:blip>
          <a:stretch>
            <a:fillRect/>
          </a:stretch>
        </p:blipFill>
        <p:spPr>
          <a:xfrm>
            <a:off x="4819468" y="4124843"/>
            <a:ext cx="1595468" cy="1283439"/>
          </a:xfrm>
          <a:prstGeom prst="rect">
            <a:avLst/>
          </a:prstGeom>
        </p:spPr>
      </p:pic>
      <p:pic>
        <p:nvPicPr>
          <p:cNvPr id="18" name="Picture 17">
            <a:extLst>
              <a:ext uri="{FF2B5EF4-FFF2-40B4-BE49-F238E27FC236}">
                <a16:creationId xmlns:a16="http://schemas.microsoft.com/office/drawing/2014/main" id="{06C57DBE-B4B2-5599-FDF3-94C505F19A8A}"/>
              </a:ext>
            </a:extLst>
          </p:cNvPr>
          <p:cNvPicPr>
            <a:picLocks noChangeAspect="1"/>
          </p:cNvPicPr>
          <p:nvPr/>
        </p:nvPicPr>
        <p:blipFill>
          <a:blip r:embed="rId18">
            <a:extLst>
              <a:ext uri="{BEBA8EAE-BF5A-486C-A8C5-ECC9F3942E4B}">
                <a14:imgProps xmlns:a14="http://schemas.microsoft.com/office/drawing/2010/main">
                  <a14:imgLayer r:embed="rId19">
                    <a14:imgEffect>
                      <a14:saturation sat="33000"/>
                    </a14:imgEffect>
                  </a14:imgLayer>
                </a14:imgProps>
              </a:ext>
            </a:extLst>
          </a:blip>
          <a:stretch>
            <a:fillRect/>
          </a:stretch>
        </p:blipFill>
        <p:spPr>
          <a:xfrm>
            <a:off x="4700847" y="2104210"/>
            <a:ext cx="1832709" cy="892080"/>
          </a:xfrm>
          <a:prstGeom prst="rect">
            <a:avLst/>
          </a:prstGeom>
        </p:spPr>
      </p:pic>
      <p:sp>
        <p:nvSpPr>
          <p:cNvPr id="2" name="TextBox 1">
            <a:extLst>
              <a:ext uri="{FF2B5EF4-FFF2-40B4-BE49-F238E27FC236}">
                <a16:creationId xmlns:a16="http://schemas.microsoft.com/office/drawing/2014/main" id="{7A94FEC5-C46E-246C-BE1A-A9C34167FDF7}"/>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9" name="Slide Number Placeholder 1">
            <a:extLst>
              <a:ext uri="{FF2B5EF4-FFF2-40B4-BE49-F238E27FC236}">
                <a16:creationId xmlns:a16="http://schemas.microsoft.com/office/drawing/2014/main" id="{4A96DEEE-94E2-0634-E86D-84D79FCD6842}"/>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46</a:t>
            </a:fld>
            <a:endParaRPr lang="de-DE" dirty="0">
              <a:latin typeface="Palatino Linotype" panose="02040502050505030304" pitchFamily="18" charset="0"/>
            </a:endParaRPr>
          </a:p>
        </p:txBody>
      </p:sp>
    </p:spTree>
    <p:extLst>
      <p:ext uri="{BB962C8B-B14F-4D97-AF65-F5344CB8AC3E}">
        <p14:creationId xmlns:p14="http://schemas.microsoft.com/office/powerpoint/2010/main" val="3521048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92B699-83CE-1CE4-1A78-A8F9391EF58C}"/>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pic>
        <p:nvPicPr>
          <p:cNvPr id="9" name="Graphic 8">
            <a:extLst>
              <a:ext uri="{FF2B5EF4-FFF2-40B4-BE49-F238E27FC236}">
                <a16:creationId xmlns:a16="http://schemas.microsoft.com/office/drawing/2014/main" id="{22F94BE9-F893-E8A6-01BB-9EDF943A81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1739" y="507628"/>
            <a:ext cx="8648521" cy="5842743"/>
          </a:xfrm>
          <a:prstGeom prst="rect">
            <a:avLst/>
          </a:prstGeom>
        </p:spPr>
      </p:pic>
      <p:sp>
        <p:nvSpPr>
          <p:cNvPr id="10" name="Slide Number Placeholder 1">
            <a:extLst>
              <a:ext uri="{FF2B5EF4-FFF2-40B4-BE49-F238E27FC236}">
                <a16:creationId xmlns:a16="http://schemas.microsoft.com/office/drawing/2014/main" id="{39B16B69-B0E0-78A8-9373-9F818B7680A8}"/>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47</a:t>
            </a:fld>
            <a:endParaRPr lang="de-DE" dirty="0">
              <a:latin typeface="Palatino Linotype" panose="02040502050505030304" pitchFamily="18" charset="0"/>
            </a:endParaRPr>
          </a:p>
        </p:txBody>
      </p:sp>
    </p:spTree>
    <p:extLst>
      <p:ext uri="{BB962C8B-B14F-4D97-AF65-F5344CB8AC3E}">
        <p14:creationId xmlns:p14="http://schemas.microsoft.com/office/powerpoint/2010/main" val="38206899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4A7E2DC-8360-84D2-564C-9942BC347FD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66579" y="810459"/>
            <a:ext cx="7477125" cy="4162425"/>
          </a:xfrm>
          <a:prstGeom prst="rect">
            <a:avLst/>
          </a:prstGeom>
        </p:spPr>
      </p:pic>
      <p:pic>
        <p:nvPicPr>
          <p:cNvPr id="9" name="Picture 8">
            <a:extLst>
              <a:ext uri="{FF2B5EF4-FFF2-40B4-BE49-F238E27FC236}">
                <a16:creationId xmlns:a16="http://schemas.microsoft.com/office/drawing/2014/main" id="{38FAD276-0FFF-05C7-8975-63136C891BB2}"/>
              </a:ext>
            </a:extLst>
          </p:cNvPr>
          <p:cNvPicPr>
            <a:picLocks noChangeAspect="1"/>
          </p:cNvPicPr>
          <p:nvPr/>
        </p:nvPicPr>
        <p:blipFill>
          <a:blip r:embed="rId4"/>
          <a:stretch>
            <a:fillRect/>
          </a:stretch>
        </p:blipFill>
        <p:spPr>
          <a:xfrm>
            <a:off x="389699" y="1362950"/>
            <a:ext cx="3800139" cy="2902689"/>
          </a:xfrm>
          <a:prstGeom prst="rect">
            <a:avLst/>
          </a:prstGeom>
        </p:spPr>
      </p:pic>
      <p:sp>
        <p:nvSpPr>
          <p:cNvPr id="10" name="Rectangle 9">
            <a:extLst>
              <a:ext uri="{FF2B5EF4-FFF2-40B4-BE49-F238E27FC236}">
                <a16:creationId xmlns:a16="http://schemas.microsoft.com/office/drawing/2014/main" id="{9244DB1A-CB8B-B979-6DBD-3D33F5EBF360}"/>
              </a:ext>
            </a:extLst>
          </p:cNvPr>
          <p:cNvSpPr/>
          <p:nvPr/>
        </p:nvSpPr>
        <p:spPr>
          <a:xfrm>
            <a:off x="532046" y="2202923"/>
            <a:ext cx="975791" cy="69111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TextBox 10">
            <a:extLst>
              <a:ext uri="{FF2B5EF4-FFF2-40B4-BE49-F238E27FC236}">
                <a16:creationId xmlns:a16="http://schemas.microsoft.com/office/drawing/2014/main" id="{BC3873F5-0B5A-18DF-68F7-16FA1E7C1221}"/>
              </a:ext>
            </a:extLst>
          </p:cNvPr>
          <p:cNvSpPr txBox="1"/>
          <p:nvPr/>
        </p:nvSpPr>
        <p:spPr>
          <a:xfrm>
            <a:off x="358554" y="4336474"/>
            <a:ext cx="3690728" cy="461665"/>
          </a:xfrm>
          <a:prstGeom prst="rect">
            <a:avLst/>
          </a:prstGeom>
          <a:noFill/>
        </p:spPr>
        <p:txBody>
          <a:bodyPr wrap="square">
            <a:spAutoFit/>
          </a:bodyPr>
          <a:lstStyle/>
          <a:p>
            <a:r>
              <a:rPr lang="en-GB" sz="1400" dirty="0">
                <a:latin typeface="Palatino Linotype" panose="02040502050505030304" pitchFamily="18" charset="0"/>
                <a:ea typeface="Calibri" panose="020F0502020204030204" pitchFamily="34" charset="0"/>
              </a:rPr>
              <a:t>Chicago jar stand, ISAC </a:t>
            </a:r>
            <a:r>
              <a:rPr lang="en-GB" sz="1400" dirty="0" err="1">
                <a:latin typeface="Palatino Linotype" panose="02040502050505030304" pitchFamily="18" charset="0"/>
                <a:ea typeface="Calibri" panose="020F0502020204030204" pitchFamily="34" charset="0"/>
              </a:rPr>
              <a:t>E.13945</a:t>
            </a:r>
            <a:endParaRPr lang="en-GB" sz="1400" dirty="0">
              <a:latin typeface="Palatino Linotype" panose="02040502050505030304" pitchFamily="18" charset="0"/>
              <a:ea typeface="Calibri" panose="020F0502020204030204" pitchFamily="34" charset="0"/>
            </a:endParaRPr>
          </a:p>
          <a:p>
            <a:r>
              <a:rPr lang="en-GB" sz="1000" dirty="0" err="1">
                <a:latin typeface="Palatino Linotype" panose="02040502050505030304" pitchFamily="18" charset="0"/>
                <a:ea typeface="Calibri" panose="020F0502020204030204" pitchFamily="34" charset="0"/>
              </a:rPr>
              <a:t>isac-idb.uchicago.edu</a:t>
            </a:r>
            <a:endParaRPr lang="de-DE" sz="1000" dirty="0"/>
          </a:p>
        </p:txBody>
      </p:sp>
      <p:sp>
        <p:nvSpPr>
          <p:cNvPr id="12" name="TextBox 11">
            <a:extLst>
              <a:ext uri="{FF2B5EF4-FFF2-40B4-BE49-F238E27FC236}">
                <a16:creationId xmlns:a16="http://schemas.microsoft.com/office/drawing/2014/main" id="{02FD30C0-C0DB-358E-1017-B7A855C66333}"/>
              </a:ext>
            </a:extLst>
          </p:cNvPr>
          <p:cNvSpPr txBox="1"/>
          <p:nvPr/>
        </p:nvSpPr>
        <p:spPr>
          <a:xfrm>
            <a:off x="4410017" y="4963457"/>
            <a:ext cx="3690728" cy="246221"/>
          </a:xfrm>
          <a:prstGeom prst="rect">
            <a:avLst/>
          </a:prstGeom>
          <a:noFill/>
        </p:spPr>
        <p:txBody>
          <a:bodyPr wrap="square">
            <a:spAutoFit/>
          </a:bodyPr>
          <a:lstStyle/>
          <a:p>
            <a:r>
              <a:rPr lang="en-GB" sz="1000" dirty="0">
                <a:latin typeface="Palatino Linotype" panose="02040502050505030304" pitchFamily="18" charset="0"/>
                <a:ea typeface="Calibri" panose="020F0502020204030204" pitchFamily="34" charset="0"/>
              </a:rPr>
              <a:t>Seyr 2023, 171, fig. 7</a:t>
            </a:r>
            <a:endParaRPr lang="de-DE" sz="1000" dirty="0"/>
          </a:p>
        </p:txBody>
      </p:sp>
      <p:sp>
        <p:nvSpPr>
          <p:cNvPr id="13" name="TextBox 12">
            <a:extLst>
              <a:ext uri="{FF2B5EF4-FFF2-40B4-BE49-F238E27FC236}">
                <a16:creationId xmlns:a16="http://schemas.microsoft.com/office/drawing/2014/main" id="{BED7668A-9642-A9F2-E4FD-47A8EC005586}"/>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14" name="Slide Number Placeholder 1">
            <a:extLst>
              <a:ext uri="{FF2B5EF4-FFF2-40B4-BE49-F238E27FC236}">
                <a16:creationId xmlns:a16="http://schemas.microsoft.com/office/drawing/2014/main" id="{7CCAD8AC-6982-27FD-A8A3-F618B5C8ED59}"/>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48</a:t>
            </a:fld>
            <a:endParaRPr lang="de-DE" dirty="0">
              <a:latin typeface="Palatino Linotype" panose="02040502050505030304" pitchFamily="18" charset="0"/>
            </a:endParaRPr>
          </a:p>
        </p:txBody>
      </p:sp>
    </p:spTree>
    <p:extLst>
      <p:ext uri="{BB962C8B-B14F-4D97-AF65-F5344CB8AC3E}">
        <p14:creationId xmlns:p14="http://schemas.microsoft.com/office/powerpoint/2010/main" val="661479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E5D70-44F4-D1BE-19A8-7B017E8CE96E}"/>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CA976A25-ABCB-B10F-3E35-C25E04AACAD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66579" y="810459"/>
            <a:ext cx="7477125" cy="4162425"/>
          </a:xfrm>
          <a:prstGeom prst="rect">
            <a:avLst/>
          </a:prstGeom>
        </p:spPr>
      </p:pic>
      <p:pic>
        <p:nvPicPr>
          <p:cNvPr id="9" name="Picture 8">
            <a:extLst>
              <a:ext uri="{FF2B5EF4-FFF2-40B4-BE49-F238E27FC236}">
                <a16:creationId xmlns:a16="http://schemas.microsoft.com/office/drawing/2014/main" id="{6479A63F-F937-E9B6-1535-CAAC55F2ED97}"/>
              </a:ext>
            </a:extLst>
          </p:cNvPr>
          <p:cNvPicPr>
            <a:picLocks noChangeAspect="1"/>
          </p:cNvPicPr>
          <p:nvPr/>
        </p:nvPicPr>
        <p:blipFill>
          <a:blip r:embed="rId4"/>
          <a:stretch>
            <a:fillRect/>
          </a:stretch>
        </p:blipFill>
        <p:spPr>
          <a:xfrm>
            <a:off x="389699" y="1362950"/>
            <a:ext cx="3800139" cy="2902689"/>
          </a:xfrm>
          <a:prstGeom prst="rect">
            <a:avLst/>
          </a:prstGeom>
        </p:spPr>
      </p:pic>
      <p:sp>
        <p:nvSpPr>
          <p:cNvPr id="10" name="Rectangle 9">
            <a:extLst>
              <a:ext uri="{FF2B5EF4-FFF2-40B4-BE49-F238E27FC236}">
                <a16:creationId xmlns:a16="http://schemas.microsoft.com/office/drawing/2014/main" id="{C6B69EAE-6683-CA3E-8CD7-7C3B0BA3343D}"/>
              </a:ext>
            </a:extLst>
          </p:cNvPr>
          <p:cNvSpPr/>
          <p:nvPr/>
        </p:nvSpPr>
        <p:spPr>
          <a:xfrm>
            <a:off x="532046" y="2202923"/>
            <a:ext cx="975791" cy="69111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TextBox 10">
            <a:extLst>
              <a:ext uri="{FF2B5EF4-FFF2-40B4-BE49-F238E27FC236}">
                <a16:creationId xmlns:a16="http://schemas.microsoft.com/office/drawing/2014/main" id="{3876708F-3211-FD57-EA58-190AC9F96790}"/>
              </a:ext>
            </a:extLst>
          </p:cNvPr>
          <p:cNvSpPr txBox="1"/>
          <p:nvPr/>
        </p:nvSpPr>
        <p:spPr>
          <a:xfrm>
            <a:off x="358554" y="4336474"/>
            <a:ext cx="3690728" cy="461665"/>
          </a:xfrm>
          <a:prstGeom prst="rect">
            <a:avLst/>
          </a:prstGeom>
          <a:noFill/>
        </p:spPr>
        <p:txBody>
          <a:bodyPr wrap="square">
            <a:spAutoFit/>
          </a:bodyPr>
          <a:lstStyle/>
          <a:p>
            <a:r>
              <a:rPr lang="en-GB" sz="1400" dirty="0">
                <a:latin typeface="Palatino Linotype" panose="02040502050505030304" pitchFamily="18" charset="0"/>
                <a:ea typeface="Calibri" panose="020F0502020204030204" pitchFamily="34" charset="0"/>
              </a:rPr>
              <a:t>Chicago jar stand, ISAC </a:t>
            </a:r>
            <a:r>
              <a:rPr lang="en-GB" sz="1400" dirty="0" err="1">
                <a:latin typeface="Palatino Linotype" panose="02040502050505030304" pitchFamily="18" charset="0"/>
                <a:ea typeface="Calibri" panose="020F0502020204030204" pitchFamily="34" charset="0"/>
              </a:rPr>
              <a:t>E.13945</a:t>
            </a:r>
            <a:endParaRPr lang="en-GB" sz="1400" dirty="0">
              <a:latin typeface="Palatino Linotype" panose="02040502050505030304" pitchFamily="18" charset="0"/>
              <a:ea typeface="Calibri" panose="020F0502020204030204" pitchFamily="34" charset="0"/>
            </a:endParaRPr>
          </a:p>
          <a:p>
            <a:r>
              <a:rPr lang="en-GB" sz="1000" dirty="0" err="1">
                <a:latin typeface="Palatino Linotype" panose="02040502050505030304" pitchFamily="18" charset="0"/>
                <a:ea typeface="Calibri" panose="020F0502020204030204" pitchFamily="34" charset="0"/>
              </a:rPr>
              <a:t>isac-idb.uchicago.edu</a:t>
            </a:r>
            <a:endParaRPr lang="de-DE" sz="1000" dirty="0"/>
          </a:p>
        </p:txBody>
      </p:sp>
      <p:sp>
        <p:nvSpPr>
          <p:cNvPr id="12" name="TextBox 11">
            <a:extLst>
              <a:ext uri="{FF2B5EF4-FFF2-40B4-BE49-F238E27FC236}">
                <a16:creationId xmlns:a16="http://schemas.microsoft.com/office/drawing/2014/main" id="{BD4A0857-3087-FF87-4F2B-E79D7CE27FCD}"/>
              </a:ext>
            </a:extLst>
          </p:cNvPr>
          <p:cNvSpPr txBox="1"/>
          <p:nvPr/>
        </p:nvSpPr>
        <p:spPr>
          <a:xfrm>
            <a:off x="4410017" y="4963457"/>
            <a:ext cx="3690728" cy="246221"/>
          </a:xfrm>
          <a:prstGeom prst="rect">
            <a:avLst/>
          </a:prstGeom>
          <a:noFill/>
        </p:spPr>
        <p:txBody>
          <a:bodyPr wrap="square">
            <a:spAutoFit/>
          </a:bodyPr>
          <a:lstStyle/>
          <a:p>
            <a:r>
              <a:rPr lang="en-GB" sz="1000" dirty="0">
                <a:latin typeface="Palatino Linotype" panose="02040502050505030304" pitchFamily="18" charset="0"/>
                <a:ea typeface="Calibri" panose="020F0502020204030204" pitchFamily="34" charset="0"/>
              </a:rPr>
              <a:t>Seyr 2023, 171, fig. 7</a:t>
            </a:r>
            <a:endParaRPr lang="de-DE" sz="1000" dirty="0"/>
          </a:p>
        </p:txBody>
      </p:sp>
      <p:sp>
        <p:nvSpPr>
          <p:cNvPr id="13" name="TextBox 12">
            <a:extLst>
              <a:ext uri="{FF2B5EF4-FFF2-40B4-BE49-F238E27FC236}">
                <a16:creationId xmlns:a16="http://schemas.microsoft.com/office/drawing/2014/main" id="{C1C30842-C847-7E77-7560-5E6E66B67D95}"/>
              </a:ext>
            </a:extLst>
          </p:cNvPr>
          <p:cNvSpPr txBox="1"/>
          <p:nvPr/>
        </p:nvSpPr>
        <p:spPr>
          <a:xfrm>
            <a:off x="10739090" y="73465"/>
            <a:ext cx="1376659"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 </a:t>
            </a:r>
            <a:r>
              <a:rPr lang="de-DE" sz="1200" cap="small" dirty="0" err="1">
                <a:latin typeface="Palatino Linotype" panose="02040502050505030304" pitchFamily="18" charset="0"/>
              </a:rPr>
              <a:t>V24</a:t>
            </a:r>
            <a:endParaRPr lang="de-DE" sz="1200" cap="small" dirty="0">
              <a:latin typeface="Palatino Linotype" panose="02040502050505030304" pitchFamily="18" charset="0"/>
            </a:endParaRPr>
          </a:p>
        </p:txBody>
      </p:sp>
      <p:sp>
        <p:nvSpPr>
          <p:cNvPr id="14" name="Slide Number Placeholder 1">
            <a:extLst>
              <a:ext uri="{FF2B5EF4-FFF2-40B4-BE49-F238E27FC236}">
                <a16:creationId xmlns:a16="http://schemas.microsoft.com/office/drawing/2014/main" id="{B233B64F-2ABC-B64E-1682-0DF0C1C297A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49</a:t>
            </a:fld>
            <a:endParaRPr lang="de-DE" dirty="0">
              <a:latin typeface="Palatino Linotype" panose="02040502050505030304" pitchFamily="18" charset="0"/>
            </a:endParaRPr>
          </a:p>
        </p:txBody>
      </p:sp>
      <p:pic>
        <p:nvPicPr>
          <p:cNvPr id="3" name="Picture 2">
            <a:extLst>
              <a:ext uri="{FF2B5EF4-FFF2-40B4-BE49-F238E27FC236}">
                <a16:creationId xmlns:a16="http://schemas.microsoft.com/office/drawing/2014/main" id="{E382DF3B-9C4E-CE56-F7E6-B04E8B63F110}"/>
              </a:ext>
            </a:extLst>
          </p:cNvPr>
          <p:cNvPicPr>
            <a:picLocks noChangeAspect="1"/>
          </p:cNvPicPr>
          <p:nvPr/>
        </p:nvPicPr>
        <p:blipFill>
          <a:blip r:embed="rId5"/>
          <a:stretch>
            <a:fillRect/>
          </a:stretch>
        </p:blipFill>
        <p:spPr>
          <a:xfrm>
            <a:off x="2379041" y="5062139"/>
            <a:ext cx="1451789" cy="1374975"/>
          </a:xfrm>
          <a:prstGeom prst="rect">
            <a:avLst/>
          </a:prstGeom>
        </p:spPr>
      </p:pic>
      <p:sp>
        <p:nvSpPr>
          <p:cNvPr id="4" name="TextBox 3">
            <a:extLst>
              <a:ext uri="{FF2B5EF4-FFF2-40B4-BE49-F238E27FC236}">
                <a16:creationId xmlns:a16="http://schemas.microsoft.com/office/drawing/2014/main" id="{41CFF427-3E8F-3DB7-477D-EC1BC9EA1C23}"/>
              </a:ext>
            </a:extLst>
          </p:cNvPr>
          <p:cNvSpPr txBox="1"/>
          <p:nvPr/>
        </p:nvSpPr>
        <p:spPr>
          <a:xfrm>
            <a:off x="3886868" y="6048572"/>
            <a:ext cx="1740934" cy="677108"/>
          </a:xfrm>
          <a:prstGeom prst="rect">
            <a:avLst/>
          </a:prstGeom>
          <a:noFill/>
        </p:spPr>
        <p:txBody>
          <a:bodyPr wrap="square">
            <a:spAutoFit/>
          </a:bodyPr>
          <a:lstStyle/>
          <a:p>
            <a:r>
              <a:rPr lang="en-GB" sz="1400" dirty="0">
                <a:latin typeface="Palatino Linotype" panose="02040502050505030304" pitchFamily="18" charset="0"/>
                <a:ea typeface="Calibri" panose="020F0502020204030204" pitchFamily="34" charset="0"/>
              </a:rPr>
              <a:t>Louvre </a:t>
            </a:r>
            <a:r>
              <a:rPr lang="en-GB" sz="1400" dirty="0" err="1">
                <a:latin typeface="Palatino Linotype" panose="02040502050505030304" pitchFamily="18" charset="0"/>
                <a:ea typeface="Calibri" panose="020F0502020204030204" pitchFamily="34" charset="0"/>
              </a:rPr>
              <a:t>C14</a:t>
            </a:r>
            <a:endParaRPr lang="en-GB" sz="1400" dirty="0">
              <a:latin typeface="Palatino Linotype" panose="02040502050505030304" pitchFamily="18" charset="0"/>
              <a:ea typeface="Calibri" panose="020F0502020204030204" pitchFamily="34" charset="0"/>
            </a:endParaRPr>
          </a:p>
          <a:p>
            <a:r>
              <a:rPr lang="en-GB" sz="1400" dirty="0" err="1">
                <a:latin typeface="Palatino Linotype" panose="02040502050505030304" pitchFamily="18" charset="0"/>
                <a:ea typeface="Calibri" panose="020F0502020204030204" pitchFamily="34" charset="0"/>
              </a:rPr>
              <a:t>T3C</a:t>
            </a:r>
            <a:endParaRPr lang="en-GB" sz="1400" dirty="0">
              <a:latin typeface="Palatino Linotype" panose="02040502050505030304" pitchFamily="18" charset="0"/>
              <a:ea typeface="Calibri" panose="020F0502020204030204" pitchFamily="34" charset="0"/>
            </a:endParaRPr>
          </a:p>
          <a:p>
            <a:r>
              <a:rPr lang="en-GB" sz="1000" dirty="0">
                <a:latin typeface="Palatino Linotype" panose="02040502050505030304" pitchFamily="18" charset="0"/>
                <a:ea typeface="Calibri" panose="020F0502020204030204" pitchFamily="34" charset="0"/>
              </a:rPr>
              <a:t>Backes 2020, 620</a:t>
            </a:r>
            <a:endParaRPr lang="de-DE" sz="1000" dirty="0"/>
          </a:p>
        </p:txBody>
      </p:sp>
      <p:pic>
        <p:nvPicPr>
          <p:cNvPr id="6" name="Picture 5">
            <a:extLst>
              <a:ext uri="{FF2B5EF4-FFF2-40B4-BE49-F238E27FC236}">
                <a16:creationId xmlns:a16="http://schemas.microsoft.com/office/drawing/2014/main" id="{EE07008D-B6E5-275F-D1FD-5A05F0C18785}"/>
              </a:ext>
            </a:extLst>
          </p:cNvPr>
          <p:cNvPicPr>
            <a:picLocks noChangeAspect="1"/>
          </p:cNvPicPr>
          <p:nvPr/>
        </p:nvPicPr>
        <p:blipFill>
          <a:blip r:embed="rId6"/>
          <a:stretch>
            <a:fillRect/>
          </a:stretch>
        </p:blipFill>
        <p:spPr>
          <a:xfrm>
            <a:off x="1016853" y="6002762"/>
            <a:ext cx="1272915" cy="707175"/>
          </a:xfrm>
          <a:prstGeom prst="rect">
            <a:avLst/>
          </a:prstGeom>
        </p:spPr>
      </p:pic>
      <p:pic>
        <p:nvPicPr>
          <p:cNvPr id="15" name="Picture 14">
            <a:extLst>
              <a:ext uri="{FF2B5EF4-FFF2-40B4-BE49-F238E27FC236}">
                <a16:creationId xmlns:a16="http://schemas.microsoft.com/office/drawing/2014/main" id="{553E6B98-3A37-9A32-53FF-D41718735972}"/>
              </a:ext>
            </a:extLst>
          </p:cNvPr>
          <p:cNvPicPr>
            <a:picLocks noChangeAspect="1"/>
          </p:cNvPicPr>
          <p:nvPr/>
        </p:nvPicPr>
        <p:blipFill>
          <a:blip r:embed="rId7"/>
          <a:stretch>
            <a:fillRect/>
          </a:stretch>
        </p:blipFill>
        <p:spPr>
          <a:xfrm>
            <a:off x="532045" y="5152556"/>
            <a:ext cx="975791" cy="707175"/>
          </a:xfrm>
          <a:prstGeom prst="rect">
            <a:avLst/>
          </a:prstGeom>
        </p:spPr>
      </p:pic>
    </p:spTree>
    <p:extLst>
      <p:ext uri="{BB962C8B-B14F-4D97-AF65-F5344CB8AC3E}">
        <p14:creationId xmlns:p14="http://schemas.microsoft.com/office/powerpoint/2010/main" val="6055465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4EF7-5A32-AEC7-E3DC-4017840F09EA}"/>
              </a:ext>
            </a:extLst>
          </p:cNvPr>
          <p:cNvSpPr>
            <a:spLocks noGrp="1"/>
          </p:cNvSpPr>
          <p:nvPr>
            <p:ph type="title"/>
          </p:nvPr>
        </p:nvSpPr>
        <p:spPr>
          <a:xfrm>
            <a:off x="994611" y="2766218"/>
            <a:ext cx="10202778" cy="1325563"/>
          </a:xfrm>
        </p:spPr>
        <p:txBody>
          <a:bodyPr>
            <a:normAutofit fontScale="90000"/>
          </a:bodyPr>
          <a:lstStyle/>
          <a:p>
            <a:pPr algn="ctr"/>
            <a:r>
              <a:rPr lang="de-DE" sz="6000" dirty="0">
                <a:latin typeface="Palatino Linotype" panose="02040502050505030304" pitchFamily="18" charset="0"/>
              </a:rPr>
              <a:t>Case Study II:</a:t>
            </a:r>
            <a:br>
              <a:rPr lang="de-DE" sz="6000" dirty="0">
                <a:latin typeface="Palatino Linotype" panose="02040502050505030304" pitchFamily="18" charset="0"/>
              </a:rPr>
            </a:br>
            <a:r>
              <a:rPr lang="de-DE" sz="6000" dirty="0" err="1">
                <a:latin typeface="Palatino Linotype" panose="02040502050505030304" pitchFamily="18" charset="0"/>
              </a:rPr>
              <a:t>subsystems</a:t>
            </a:r>
            <a:r>
              <a:rPr lang="de-DE" sz="6000" dirty="0">
                <a:latin typeface="Palatino Linotype" panose="02040502050505030304" pitchFamily="18" charset="0"/>
              </a:rPr>
              <a:t> </a:t>
            </a:r>
            <a:r>
              <a:rPr lang="de-DE" sz="6000" dirty="0" err="1">
                <a:latin typeface="Palatino Linotype" panose="02040502050505030304" pitchFamily="18" charset="0"/>
              </a:rPr>
              <a:t>of</a:t>
            </a:r>
            <a:r>
              <a:rPr lang="de-DE" sz="6000" dirty="0">
                <a:latin typeface="Palatino Linotype" panose="02040502050505030304" pitchFamily="18" charset="0"/>
              </a:rPr>
              <a:t> the </a:t>
            </a:r>
            <a:r>
              <a:rPr lang="de-DE" sz="6000" dirty="0" err="1">
                <a:latin typeface="Palatino Linotype" panose="02040502050505030304" pitchFamily="18" charset="0"/>
              </a:rPr>
              <a:t>inventory</a:t>
            </a:r>
            <a:endParaRPr lang="en-GB" sz="6000" dirty="0">
              <a:latin typeface="Palatino Linotype" panose="02040502050505030304" pitchFamily="18" charset="0"/>
            </a:endParaRPr>
          </a:p>
        </p:txBody>
      </p:sp>
      <p:sp>
        <p:nvSpPr>
          <p:cNvPr id="3" name="Slide Number Placeholder 2">
            <a:extLst>
              <a:ext uri="{FF2B5EF4-FFF2-40B4-BE49-F238E27FC236}">
                <a16:creationId xmlns:a16="http://schemas.microsoft.com/office/drawing/2014/main" id="{B966C8C9-485B-949C-8627-022ECD0B0188}"/>
              </a:ext>
            </a:extLst>
          </p:cNvPr>
          <p:cNvSpPr>
            <a:spLocks noGrp="1"/>
          </p:cNvSpPr>
          <p:nvPr>
            <p:ph type="sldNum" sz="quarter" idx="12"/>
          </p:nvPr>
        </p:nvSpPr>
        <p:spPr/>
        <p:txBody>
          <a:bodyPr/>
          <a:lstStyle/>
          <a:p>
            <a:fld id="{DE75013C-7246-4EDF-801C-45A2FCCDE15D}" type="slidenum">
              <a:rPr lang="en-GB" smtClean="0"/>
              <a:t>50</a:t>
            </a:fld>
            <a:endParaRPr lang="en-GB"/>
          </a:p>
        </p:txBody>
      </p:sp>
    </p:spTree>
    <p:extLst>
      <p:ext uri="{BB962C8B-B14F-4D97-AF65-F5344CB8AC3E}">
        <p14:creationId xmlns:p14="http://schemas.microsoft.com/office/powerpoint/2010/main" val="367204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1F3FA-80D1-82D6-CC10-B642049E334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D257F86-D6C0-C441-0B46-A267BA6631A1}"/>
              </a:ext>
            </a:extLst>
          </p:cNvPr>
          <p:cNvSpPr txBox="1"/>
          <p:nvPr/>
        </p:nvSpPr>
        <p:spPr>
          <a:xfrm>
            <a:off x="1338358" y="623892"/>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How to assess </a:t>
            </a:r>
            <a:r>
              <a:rPr lang="en-GB" sz="2400" b="1" dirty="0">
                <a:latin typeface="Palatino Linotype" panose="02040502050505030304" pitchFamily="18" charset="0"/>
                <a:ea typeface="Calibri" panose="020F0502020204030204" pitchFamily="34" charset="0"/>
              </a:rPr>
              <a:t>systematic cursive influence?</a:t>
            </a:r>
          </a:p>
        </p:txBody>
      </p:sp>
      <p:pic>
        <p:nvPicPr>
          <p:cNvPr id="9" name="Picture 8">
            <a:extLst>
              <a:ext uri="{FF2B5EF4-FFF2-40B4-BE49-F238E27FC236}">
                <a16:creationId xmlns:a16="http://schemas.microsoft.com/office/drawing/2014/main" id="{F1EB6A32-F500-8331-4B18-40E50B6EA6C4}"/>
              </a:ext>
            </a:extLst>
          </p:cNvPr>
          <p:cNvPicPr>
            <a:picLocks noChangeAspect="1"/>
          </p:cNvPicPr>
          <p:nvPr/>
        </p:nvPicPr>
        <p:blipFill>
          <a:blip r:embed="rId2"/>
          <a:stretch>
            <a:fillRect/>
          </a:stretch>
        </p:blipFill>
        <p:spPr>
          <a:xfrm>
            <a:off x="138521" y="1333780"/>
            <a:ext cx="2562073" cy="3108208"/>
          </a:xfrm>
          <a:prstGeom prst="rect">
            <a:avLst/>
          </a:prstGeom>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65ADCB11-BFF1-F3A2-04E3-22B3BAA34519}"/>
              </a:ext>
            </a:extLst>
          </p:cNvPr>
          <p:cNvPicPr>
            <a:picLocks noChangeAspect="1"/>
          </p:cNvPicPr>
          <p:nvPr/>
        </p:nvPicPr>
        <p:blipFill>
          <a:blip r:embed="rId3"/>
          <a:stretch>
            <a:fillRect/>
          </a:stretch>
        </p:blipFill>
        <p:spPr>
          <a:xfrm>
            <a:off x="2385864" y="2472066"/>
            <a:ext cx="3179483" cy="867132"/>
          </a:xfrm>
          <a:prstGeom prst="rect">
            <a:avLst/>
          </a:prstGeom>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57B7B60F-C34A-CEF6-1813-05BEB061CF3E}"/>
              </a:ext>
            </a:extLst>
          </p:cNvPr>
          <p:cNvPicPr>
            <a:picLocks noChangeAspect="1"/>
          </p:cNvPicPr>
          <p:nvPr/>
        </p:nvPicPr>
        <p:blipFill>
          <a:blip r:embed="rId4"/>
          <a:stretch>
            <a:fillRect/>
          </a:stretch>
        </p:blipFill>
        <p:spPr>
          <a:xfrm>
            <a:off x="1041259" y="5069733"/>
            <a:ext cx="3115843" cy="1231217"/>
          </a:xfrm>
          <a:prstGeom prst="rect">
            <a:avLst/>
          </a:prstGeom>
          <a:effectLst>
            <a:outerShdw blurRad="50800" dist="38100" dir="2700000" algn="tl" rotWithShape="0">
              <a:prstClr val="black">
                <a:alpha val="40000"/>
              </a:prstClr>
            </a:outerShdw>
          </a:effectLst>
        </p:spPr>
      </p:pic>
      <p:pic>
        <p:nvPicPr>
          <p:cNvPr id="18" name="Picture 17">
            <a:extLst>
              <a:ext uri="{FF2B5EF4-FFF2-40B4-BE49-F238E27FC236}">
                <a16:creationId xmlns:a16="http://schemas.microsoft.com/office/drawing/2014/main" id="{C5EF42AC-E86C-5C70-215F-FEB4CD6D8E8E}"/>
              </a:ext>
            </a:extLst>
          </p:cNvPr>
          <p:cNvPicPr>
            <a:picLocks noChangeAspect="1"/>
          </p:cNvPicPr>
          <p:nvPr/>
        </p:nvPicPr>
        <p:blipFill>
          <a:blip r:embed="rId5"/>
          <a:stretch>
            <a:fillRect/>
          </a:stretch>
        </p:blipFill>
        <p:spPr>
          <a:xfrm>
            <a:off x="2920658" y="3822530"/>
            <a:ext cx="3581769" cy="1088703"/>
          </a:xfrm>
          <a:prstGeom prst="rect">
            <a:avLst/>
          </a:prstGeom>
          <a:effectLst>
            <a:outerShdw blurRad="50800" dist="38100" dir="2700000" algn="tl" rotWithShape="0">
              <a:prstClr val="black">
                <a:alpha val="40000"/>
              </a:prstClr>
            </a:outerShdw>
          </a:effectLst>
        </p:spPr>
      </p:pic>
      <p:pic>
        <p:nvPicPr>
          <p:cNvPr id="20" name="Picture 19">
            <a:extLst>
              <a:ext uri="{FF2B5EF4-FFF2-40B4-BE49-F238E27FC236}">
                <a16:creationId xmlns:a16="http://schemas.microsoft.com/office/drawing/2014/main" id="{CEB39726-3408-C3DB-AE00-01578B17E3D4}"/>
              </a:ext>
            </a:extLst>
          </p:cNvPr>
          <p:cNvPicPr>
            <a:picLocks noChangeAspect="1"/>
          </p:cNvPicPr>
          <p:nvPr/>
        </p:nvPicPr>
        <p:blipFill>
          <a:blip r:embed="rId6"/>
          <a:stretch>
            <a:fillRect/>
          </a:stretch>
        </p:blipFill>
        <p:spPr>
          <a:xfrm>
            <a:off x="5063435" y="5405408"/>
            <a:ext cx="3467461" cy="924232"/>
          </a:xfrm>
          <a:prstGeom prst="rect">
            <a:avLst/>
          </a:prstGeom>
          <a:effectLst>
            <a:outerShdw blurRad="50800" dist="38100" dir="2700000" algn="tl" rotWithShape="0">
              <a:prstClr val="black">
                <a:alpha val="40000"/>
              </a:prstClr>
            </a:outerShdw>
          </a:effectLst>
        </p:spPr>
      </p:pic>
      <p:pic>
        <p:nvPicPr>
          <p:cNvPr id="23" name="Picture 22">
            <a:extLst>
              <a:ext uri="{FF2B5EF4-FFF2-40B4-BE49-F238E27FC236}">
                <a16:creationId xmlns:a16="http://schemas.microsoft.com/office/drawing/2014/main" id="{82B034D6-F308-B1D4-CFA2-0CA7DFDB279E}"/>
              </a:ext>
            </a:extLst>
          </p:cNvPr>
          <p:cNvPicPr>
            <a:picLocks noChangeAspect="1"/>
          </p:cNvPicPr>
          <p:nvPr/>
        </p:nvPicPr>
        <p:blipFill>
          <a:blip r:embed="rId7"/>
          <a:stretch>
            <a:fillRect/>
          </a:stretch>
        </p:blipFill>
        <p:spPr>
          <a:xfrm>
            <a:off x="9551956" y="2965657"/>
            <a:ext cx="2345326" cy="3585302"/>
          </a:xfrm>
          <a:prstGeom prst="rect">
            <a:avLst/>
          </a:prstGeom>
          <a:effectLst>
            <a:outerShdw blurRad="50800" dist="38100" dir="2700000" algn="tl" rotWithShape="0">
              <a:prstClr val="black">
                <a:alpha val="40000"/>
              </a:prstClr>
            </a:outerShdw>
          </a:effectLst>
        </p:spPr>
      </p:pic>
      <p:pic>
        <p:nvPicPr>
          <p:cNvPr id="25" name="Picture 24">
            <a:extLst>
              <a:ext uri="{FF2B5EF4-FFF2-40B4-BE49-F238E27FC236}">
                <a16:creationId xmlns:a16="http://schemas.microsoft.com/office/drawing/2014/main" id="{C02B94FD-1E3D-B068-32A9-7CF6B37EBEDA}"/>
              </a:ext>
            </a:extLst>
          </p:cNvPr>
          <p:cNvPicPr>
            <a:picLocks noChangeAspect="1"/>
          </p:cNvPicPr>
          <p:nvPr/>
        </p:nvPicPr>
        <p:blipFill>
          <a:blip r:embed="rId8"/>
          <a:stretch>
            <a:fillRect/>
          </a:stretch>
        </p:blipFill>
        <p:spPr>
          <a:xfrm>
            <a:off x="6047417" y="1900253"/>
            <a:ext cx="4677202" cy="1005379"/>
          </a:xfrm>
          <a:prstGeom prst="rect">
            <a:avLst/>
          </a:prstGeom>
          <a:effectLst>
            <a:outerShdw blurRad="50800" dist="38100" dir="2700000" algn="tl" rotWithShape="0">
              <a:prstClr val="black">
                <a:alpha val="40000"/>
              </a:prstClr>
            </a:outerShdw>
          </a:effectLst>
        </p:spPr>
      </p:pic>
      <p:pic>
        <p:nvPicPr>
          <p:cNvPr id="27" name="Picture 26">
            <a:extLst>
              <a:ext uri="{FF2B5EF4-FFF2-40B4-BE49-F238E27FC236}">
                <a16:creationId xmlns:a16="http://schemas.microsoft.com/office/drawing/2014/main" id="{78649A7C-FB12-9825-6B2C-3E0C6B7C274A}"/>
              </a:ext>
            </a:extLst>
          </p:cNvPr>
          <p:cNvPicPr>
            <a:picLocks noChangeAspect="1"/>
          </p:cNvPicPr>
          <p:nvPr/>
        </p:nvPicPr>
        <p:blipFill>
          <a:blip r:embed="rId9"/>
          <a:stretch>
            <a:fillRect/>
          </a:stretch>
        </p:blipFill>
        <p:spPr>
          <a:xfrm>
            <a:off x="5482731" y="2965657"/>
            <a:ext cx="3909818" cy="888911"/>
          </a:xfrm>
          <a:prstGeom prst="rect">
            <a:avLst/>
          </a:prstGeom>
          <a:effectLst>
            <a:outerShdw blurRad="50800" dist="38100" dir="2700000" algn="tl" rotWithShape="0">
              <a:prstClr val="black">
                <a:alpha val="40000"/>
              </a:prstClr>
            </a:outerShdw>
          </a:effectLst>
        </p:spPr>
      </p:pic>
      <p:sp>
        <p:nvSpPr>
          <p:cNvPr id="29" name="Slide Number Placeholder 2">
            <a:extLst>
              <a:ext uri="{FF2B5EF4-FFF2-40B4-BE49-F238E27FC236}">
                <a16:creationId xmlns:a16="http://schemas.microsoft.com/office/drawing/2014/main" id="{61C0B264-1062-3D6B-C2B8-84049AAF3BAC}"/>
              </a:ext>
            </a:extLst>
          </p:cNvPr>
          <p:cNvSpPr>
            <a:spLocks noGrp="1"/>
          </p:cNvSpPr>
          <p:nvPr>
            <p:ph type="sldNum" sz="quarter" idx="12"/>
          </p:nvPr>
        </p:nvSpPr>
        <p:spPr>
          <a:xfrm>
            <a:off x="9154082" y="6492875"/>
            <a:ext cx="2743200" cy="365125"/>
          </a:xfrm>
        </p:spPr>
        <p:txBody>
          <a:bodyPr/>
          <a:lstStyle/>
          <a:p>
            <a:fld id="{614F9104-22E4-4809-9DD5-CA74CAAF0C09}" type="slidenum">
              <a:rPr lang="de-DE" smtClean="0"/>
              <a:t>51</a:t>
            </a:fld>
            <a:endParaRPr lang="de-DE" dirty="0"/>
          </a:p>
        </p:txBody>
      </p:sp>
      <p:pic>
        <p:nvPicPr>
          <p:cNvPr id="31" name="Picture 30">
            <a:extLst>
              <a:ext uri="{FF2B5EF4-FFF2-40B4-BE49-F238E27FC236}">
                <a16:creationId xmlns:a16="http://schemas.microsoft.com/office/drawing/2014/main" id="{5C207B88-F65F-8408-9020-93F36A56A9CD}"/>
              </a:ext>
            </a:extLst>
          </p:cNvPr>
          <p:cNvPicPr>
            <a:picLocks noChangeAspect="1"/>
          </p:cNvPicPr>
          <p:nvPr/>
        </p:nvPicPr>
        <p:blipFill>
          <a:blip r:embed="rId10"/>
          <a:stretch>
            <a:fillRect/>
          </a:stretch>
        </p:blipFill>
        <p:spPr>
          <a:xfrm>
            <a:off x="6193783" y="4441345"/>
            <a:ext cx="3666818" cy="821611"/>
          </a:xfrm>
          <a:prstGeom prst="rect">
            <a:avLst/>
          </a:prstGeom>
          <a:effectLst>
            <a:outerShdw blurRad="50800" dist="38100" dir="2700000" algn="tl" rotWithShape="0">
              <a:prstClr val="black">
                <a:alpha val="40000"/>
              </a:prstClr>
            </a:outerShdw>
          </a:effectLst>
        </p:spPr>
      </p:pic>
      <p:sp>
        <p:nvSpPr>
          <p:cNvPr id="34" name="TextBox 33">
            <a:extLst>
              <a:ext uri="{FF2B5EF4-FFF2-40B4-BE49-F238E27FC236}">
                <a16:creationId xmlns:a16="http://schemas.microsoft.com/office/drawing/2014/main" id="{17C3EBB3-98FC-0F51-E4AC-110D24DEB42F}"/>
              </a:ext>
            </a:extLst>
          </p:cNvPr>
          <p:cNvSpPr txBox="1"/>
          <p:nvPr/>
        </p:nvSpPr>
        <p:spPr>
          <a:xfrm>
            <a:off x="2655315" y="1076847"/>
            <a:ext cx="6498767" cy="338554"/>
          </a:xfrm>
          <a:prstGeom prst="rect">
            <a:avLst/>
          </a:prstGeom>
          <a:noFill/>
        </p:spPr>
        <p:txBody>
          <a:bodyPr wrap="square">
            <a:spAutoFit/>
          </a:bodyPr>
          <a:lstStyle/>
          <a:p>
            <a:r>
              <a:rPr lang="en-GB" sz="1600" b="1" dirty="0">
                <a:solidFill>
                  <a:srgbClr val="FF0000"/>
                </a:solidFill>
                <a:latin typeface="Palatino Linotype" panose="02040502050505030304" pitchFamily="18" charset="0"/>
                <a:ea typeface="Calibri" panose="020F0502020204030204" pitchFamily="34" charset="0"/>
              </a:rPr>
              <a:t>studies on single signs </a:t>
            </a:r>
            <a:r>
              <a:rPr lang="en-GB" sz="1600" b="1" i="1" dirty="0">
                <a:latin typeface="Palatino Linotype" panose="02040502050505030304" pitchFamily="18" charset="0"/>
                <a:ea typeface="Calibri" panose="020F0502020204030204" pitchFamily="34" charset="0"/>
              </a:rPr>
              <a:t>versus</a:t>
            </a:r>
            <a:r>
              <a:rPr lang="en-GB" sz="1600" b="1" dirty="0">
                <a:latin typeface="Palatino Linotype" panose="02040502050505030304" pitchFamily="18" charset="0"/>
                <a:ea typeface="Calibri" panose="020F0502020204030204" pitchFamily="34" charset="0"/>
              </a:rPr>
              <a:t> linguistic studies on sign subsystems</a:t>
            </a:r>
          </a:p>
        </p:txBody>
      </p:sp>
      <p:sp>
        <p:nvSpPr>
          <p:cNvPr id="2" name="TextBox 1">
            <a:extLst>
              <a:ext uri="{FF2B5EF4-FFF2-40B4-BE49-F238E27FC236}">
                <a16:creationId xmlns:a16="http://schemas.microsoft.com/office/drawing/2014/main" id="{F4971C3A-02BC-10C5-4B8F-936F4DE8A072}"/>
              </a:ext>
            </a:extLst>
          </p:cNvPr>
          <p:cNvSpPr txBox="1"/>
          <p:nvPr/>
        </p:nvSpPr>
        <p:spPr>
          <a:xfrm>
            <a:off x="11026473" y="108420"/>
            <a:ext cx="1076898"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a:t>
            </a:r>
          </a:p>
        </p:txBody>
      </p:sp>
    </p:spTree>
    <p:extLst>
      <p:ext uri="{BB962C8B-B14F-4D97-AF65-F5344CB8AC3E}">
        <p14:creationId xmlns:p14="http://schemas.microsoft.com/office/powerpoint/2010/main" val="20482079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E49E1A-875C-CAE4-2DB2-CB8FD9F9785C}"/>
              </a:ext>
            </a:extLst>
          </p:cNvPr>
          <p:cNvSpPr txBox="1"/>
          <p:nvPr/>
        </p:nvSpPr>
        <p:spPr>
          <a:xfrm>
            <a:off x="1338358" y="623892"/>
            <a:ext cx="9167812"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How to assess </a:t>
            </a:r>
            <a:r>
              <a:rPr lang="en-GB" sz="2400" b="1" dirty="0">
                <a:latin typeface="Palatino Linotype" panose="02040502050505030304" pitchFamily="18" charset="0"/>
                <a:ea typeface="Calibri" panose="020F0502020204030204" pitchFamily="34" charset="0"/>
              </a:rPr>
              <a:t>systematic cursive influence?</a:t>
            </a:r>
          </a:p>
        </p:txBody>
      </p:sp>
      <p:pic>
        <p:nvPicPr>
          <p:cNvPr id="7" name="Picture 6">
            <a:extLst>
              <a:ext uri="{FF2B5EF4-FFF2-40B4-BE49-F238E27FC236}">
                <a16:creationId xmlns:a16="http://schemas.microsoft.com/office/drawing/2014/main" id="{0D8C8E4A-AF35-50D4-3018-FD5F0F665BBB}"/>
              </a:ext>
            </a:extLst>
          </p:cNvPr>
          <p:cNvPicPr>
            <a:picLocks noChangeAspect="1"/>
          </p:cNvPicPr>
          <p:nvPr/>
        </p:nvPicPr>
        <p:blipFill>
          <a:blip r:embed="rId2"/>
          <a:stretch>
            <a:fillRect/>
          </a:stretch>
        </p:blipFill>
        <p:spPr>
          <a:xfrm>
            <a:off x="7543879" y="2031146"/>
            <a:ext cx="3309763" cy="4325204"/>
          </a:xfrm>
          <a:prstGeom prst="rect">
            <a:avLst/>
          </a:prstGeom>
          <a:effectLst>
            <a:outerShdw blurRad="50800" dist="38100" dir="2700000" algn="tl" rotWithShape="0">
              <a:prstClr val="black">
                <a:alpha val="40000"/>
              </a:prstClr>
            </a:outerShdw>
          </a:effectLst>
        </p:spPr>
      </p:pic>
      <p:sp>
        <p:nvSpPr>
          <p:cNvPr id="8" name="Slide Number Placeholder 1">
            <a:extLst>
              <a:ext uri="{FF2B5EF4-FFF2-40B4-BE49-F238E27FC236}">
                <a16:creationId xmlns:a16="http://schemas.microsoft.com/office/drawing/2014/main" id="{631BD67C-6F83-7A63-95C8-FD320C6D474C}"/>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52</a:t>
            </a:fld>
            <a:endParaRPr lang="de-DE" dirty="0">
              <a:latin typeface="Palatino Linotype" panose="02040502050505030304" pitchFamily="18" charset="0"/>
            </a:endParaRPr>
          </a:p>
        </p:txBody>
      </p:sp>
      <p:pic>
        <p:nvPicPr>
          <p:cNvPr id="10" name="Picture 9">
            <a:extLst>
              <a:ext uri="{FF2B5EF4-FFF2-40B4-BE49-F238E27FC236}">
                <a16:creationId xmlns:a16="http://schemas.microsoft.com/office/drawing/2014/main" id="{CE93DEE0-CD8D-B4A6-3C8C-8A03DC5D55A9}"/>
              </a:ext>
            </a:extLst>
          </p:cNvPr>
          <p:cNvPicPr>
            <a:picLocks noChangeAspect="1"/>
          </p:cNvPicPr>
          <p:nvPr/>
        </p:nvPicPr>
        <p:blipFill>
          <a:blip r:embed="rId3"/>
          <a:stretch>
            <a:fillRect/>
          </a:stretch>
        </p:blipFill>
        <p:spPr>
          <a:xfrm>
            <a:off x="1338358" y="2794729"/>
            <a:ext cx="5020376" cy="2305372"/>
          </a:xfrm>
          <a:prstGeom prst="rect">
            <a:avLst/>
          </a:prstGeom>
          <a:effectLst>
            <a:outerShdw blurRad="50800" dist="38100" dir="2700000" algn="tl" rotWithShape="0">
              <a:prstClr val="black">
                <a:alpha val="40000"/>
              </a:prstClr>
            </a:outerShdw>
          </a:effectLst>
        </p:spPr>
      </p:pic>
      <p:sp>
        <p:nvSpPr>
          <p:cNvPr id="2" name="TextBox 1">
            <a:extLst>
              <a:ext uri="{FF2B5EF4-FFF2-40B4-BE49-F238E27FC236}">
                <a16:creationId xmlns:a16="http://schemas.microsoft.com/office/drawing/2014/main" id="{E81D7BD9-0DD5-F298-DB06-99FD58FB4DF8}"/>
              </a:ext>
            </a:extLst>
          </p:cNvPr>
          <p:cNvSpPr txBox="1"/>
          <p:nvPr/>
        </p:nvSpPr>
        <p:spPr>
          <a:xfrm>
            <a:off x="11026473" y="108420"/>
            <a:ext cx="1076898"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a:t>
            </a:r>
          </a:p>
        </p:txBody>
      </p:sp>
      <p:sp>
        <p:nvSpPr>
          <p:cNvPr id="3" name="TextBox 2">
            <a:extLst>
              <a:ext uri="{FF2B5EF4-FFF2-40B4-BE49-F238E27FC236}">
                <a16:creationId xmlns:a16="http://schemas.microsoft.com/office/drawing/2014/main" id="{DBEF175A-AF8A-0328-72AD-5FD32DD695D6}"/>
              </a:ext>
            </a:extLst>
          </p:cNvPr>
          <p:cNvSpPr txBox="1"/>
          <p:nvPr/>
        </p:nvSpPr>
        <p:spPr>
          <a:xfrm>
            <a:off x="2655315" y="1076847"/>
            <a:ext cx="6498767" cy="338554"/>
          </a:xfrm>
          <a:prstGeom prst="rect">
            <a:avLst/>
          </a:prstGeom>
          <a:noFill/>
        </p:spPr>
        <p:txBody>
          <a:bodyPr wrap="square">
            <a:spAutoFit/>
          </a:bodyPr>
          <a:lstStyle/>
          <a:p>
            <a:r>
              <a:rPr lang="en-GB" sz="1600" b="1" dirty="0">
                <a:latin typeface="Palatino Linotype" panose="02040502050505030304" pitchFamily="18" charset="0"/>
                <a:ea typeface="Calibri" panose="020F0502020204030204" pitchFamily="34" charset="0"/>
              </a:rPr>
              <a:t>studies on single signs </a:t>
            </a:r>
            <a:r>
              <a:rPr lang="en-GB" sz="1600" b="1" i="1" dirty="0">
                <a:latin typeface="Palatino Linotype" panose="02040502050505030304" pitchFamily="18" charset="0"/>
                <a:ea typeface="Calibri" panose="020F0502020204030204" pitchFamily="34" charset="0"/>
              </a:rPr>
              <a:t>versus</a:t>
            </a:r>
            <a:r>
              <a:rPr lang="en-GB" sz="1600" b="1" dirty="0">
                <a:latin typeface="Palatino Linotype" panose="02040502050505030304" pitchFamily="18" charset="0"/>
                <a:ea typeface="Calibri" panose="020F0502020204030204" pitchFamily="34" charset="0"/>
              </a:rPr>
              <a:t> </a:t>
            </a:r>
            <a:r>
              <a:rPr lang="en-GB" sz="1600" b="1" dirty="0">
                <a:solidFill>
                  <a:srgbClr val="FF0000"/>
                </a:solidFill>
                <a:latin typeface="Palatino Linotype" panose="02040502050505030304" pitchFamily="18" charset="0"/>
                <a:ea typeface="Calibri" panose="020F0502020204030204" pitchFamily="34" charset="0"/>
              </a:rPr>
              <a:t>linguistic studies on sign subsystems</a:t>
            </a:r>
          </a:p>
        </p:txBody>
      </p:sp>
    </p:spTree>
    <p:extLst>
      <p:ext uri="{BB962C8B-B14F-4D97-AF65-F5344CB8AC3E}">
        <p14:creationId xmlns:p14="http://schemas.microsoft.com/office/powerpoint/2010/main" val="38936049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3A60D5-F0AC-D8E2-FC4C-5BC9F689C76E}"/>
              </a:ext>
            </a:extLst>
          </p:cNvPr>
          <p:cNvPicPr>
            <a:picLocks noChangeAspect="1"/>
          </p:cNvPicPr>
          <p:nvPr/>
        </p:nvPicPr>
        <p:blipFill>
          <a:blip r:embed="rId2"/>
          <a:srcRect t="53067"/>
          <a:stretch>
            <a:fillRect/>
          </a:stretch>
        </p:blipFill>
        <p:spPr>
          <a:xfrm>
            <a:off x="3231468" y="2057400"/>
            <a:ext cx="6159420" cy="2680990"/>
          </a:xfrm>
          <a:prstGeom prst="rect">
            <a:avLst/>
          </a:prstGeom>
        </p:spPr>
      </p:pic>
      <p:sp>
        <p:nvSpPr>
          <p:cNvPr id="5" name="TextBox 4">
            <a:extLst>
              <a:ext uri="{FF2B5EF4-FFF2-40B4-BE49-F238E27FC236}">
                <a16:creationId xmlns:a16="http://schemas.microsoft.com/office/drawing/2014/main" id="{EEC0E289-272F-DE1F-CFEA-5EDCFA1272F4}"/>
              </a:ext>
            </a:extLst>
          </p:cNvPr>
          <p:cNvSpPr txBox="1"/>
          <p:nvPr/>
        </p:nvSpPr>
        <p:spPr>
          <a:xfrm>
            <a:off x="5792070" y="5042720"/>
            <a:ext cx="748923" cy="461665"/>
          </a:xfrm>
          <a:prstGeom prst="rect">
            <a:avLst/>
          </a:prstGeom>
          <a:noFill/>
        </p:spPr>
        <p:txBody>
          <a:bodyPr wrap="none" rtlCol="0">
            <a:spAutoFit/>
          </a:bodyPr>
          <a:lstStyle/>
          <a:p>
            <a:r>
              <a:rPr lang="de-DE" sz="2400" b="1" dirty="0" err="1">
                <a:latin typeface="Palatino Linotype" panose="02040502050505030304" pitchFamily="18" charset="0"/>
              </a:rPr>
              <a:t>D40</a:t>
            </a:r>
            <a:endParaRPr lang="de-DE" sz="2400" b="1" dirty="0">
              <a:latin typeface="Palatino Linotype" panose="02040502050505030304" pitchFamily="18" charset="0"/>
            </a:endParaRPr>
          </a:p>
        </p:txBody>
      </p:sp>
      <p:sp>
        <p:nvSpPr>
          <p:cNvPr id="2" name="TextBox 1">
            <a:extLst>
              <a:ext uri="{FF2B5EF4-FFF2-40B4-BE49-F238E27FC236}">
                <a16:creationId xmlns:a16="http://schemas.microsoft.com/office/drawing/2014/main" id="{A0CBFF53-110A-6524-C52E-AF422443F2C0}"/>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F2DA92A8-9A3B-668A-550B-BC574EFEA941}"/>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53</a:t>
            </a:fld>
            <a:endParaRPr lang="de-DE" dirty="0">
              <a:latin typeface="Palatino Linotype" panose="02040502050505030304" pitchFamily="18" charset="0"/>
            </a:endParaRPr>
          </a:p>
        </p:txBody>
      </p:sp>
    </p:spTree>
    <p:extLst>
      <p:ext uri="{BB962C8B-B14F-4D97-AF65-F5344CB8AC3E}">
        <p14:creationId xmlns:p14="http://schemas.microsoft.com/office/powerpoint/2010/main" val="8038687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F8CA4CE-BD2A-D5C8-7E98-108523CDD90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33000"/>
                    </a14:imgEffect>
                    <a14:imgEffect>
                      <a14:brightnessContrast bright="20000"/>
                    </a14:imgEffect>
                  </a14:imgLayer>
                </a14:imgProps>
              </a:ext>
            </a:extLst>
          </a:blip>
          <a:stretch>
            <a:fillRect/>
          </a:stretch>
        </p:blipFill>
        <p:spPr>
          <a:xfrm>
            <a:off x="2889672" y="3437031"/>
            <a:ext cx="2992285" cy="3235356"/>
          </a:xfrm>
          <a:prstGeom prst="rect">
            <a:avLst/>
          </a:prstGeom>
        </p:spPr>
      </p:pic>
      <p:pic>
        <p:nvPicPr>
          <p:cNvPr id="13" name="Picture 12">
            <a:extLst>
              <a:ext uri="{FF2B5EF4-FFF2-40B4-BE49-F238E27FC236}">
                <a16:creationId xmlns:a16="http://schemas.microsoft.com/office/drawing/2014/main" id="{64DCD85F-6744-3D3C-AB97-31D12968F24B}"/>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tretch>
            <a:fillRect/>
          </a:stretch>
        </p:blipFill>
        <p:spPr>
          <a:xfrm>
            <a:off x="432096" y="145916"/>
            <a:ext cx="3606018" cy="1732548"/>
          </a:xfrm>
          <a:prstGeom prst="rect">
            <a:avLst/>
          </a:prstGeom>
        </p:spPr>
      </p:pic>
      <p:pic>
        <p:nvPicPr>
          <p:cNvPr id="17" name="Picture 16">
            <a:extLst>
              <a:ext uri="{FF2B5EF4-FFF2-40B4-BE49-F238E27FC236}">
                <a16:creationId xmlns:a16="http://schemas.microsoft.com/office/drawing/2014/main" id="{0DFB4460-EA6D-A0B1-68D7-A18EC918B9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Lst>
          </a:blip>
          <a:stretch>
            <a:fillRect/>
          </a:stretch>
        </p:blipFill>
        <p:spPr>
          <a:xfrm>
            <a:off x="432096" y="1860893"/>
            <a:ext cx="3615847" cy="1576138"/>
          </a:xfrm>
          <a:prstGeom prst="rect">
            <a:avLst/>
          </a:prstGeom>
        </p:spPr>
      </p:pic>
      <p:pic>
        <p:nvPicPr>
          <p:cNvPr id="19" name="Picture 18">
            <a:extLst>
              <a:ext uri="{FF2B5EF4-FFF2-40B4-BE49-F238E27FC236}">
                <a16:creationId xmlns:a16="http://schemas.microsoft.com/office/drawing/2014/main" id="{8DA8C838-B2A0-5A9A-AFBB-1AF572BD8112}"/>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20000"/>
                    </a14:imgEffect>
                  </a14:imgLayer>
                </a14:imgProps>
              </a:ext>
            </a:extLst>
          </a:blip>
          <a:stretch>
            <a:fillRect/>
          </a:stretch>
        </p:blipFill>
        <p:spPr>
          <a:xfrm>
            <a:off x="432352" y="3437031"/>
            <a:ext cx="2732895" cy="3245312"/>
          </a:xfrm>
          <a:prstGeom prst="rect">
            <a:avLst/>
          </a:prstGeom>
        </p:spPr>
      </p:pic>
      <p:pic>
        <p:nvPicPr>
          <p:cNvPr id="21" name="Picture 20">
            <a:extLst>
              <a:ext uri="{FF2B5EF4-FFF2-40B4-BE49-F238E27FC236}">
                <a16:creationId xmlns:a16="http://schemas.microsoft.com/office/drawing/2014/main" id="{F8311952-FDEF-FAEF-02A9-3DA814AD611C}"/>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20000"/>
                    </a14:imgEffect>
                  </a14:imgLayer>
                </a14:imgProps>
              </a:ext>
            </a:extLst>
          </a:blip>
          <a:stretch>
            <a:fillRect/>
          </a:stretch>
        </p:blipFill>
        <p:spPr>
          <a:xfrm>
            <a:off x="4038114" y="135151"/>
            <a:ext cx="3763534" cy="2077690"/>
          </a:xfrm>
          <a:prstGeom prst="rect">
            <a:avLst/>
          </a:prstGeom>
        </p:spPr>
      </p:pic>
      <p:pic>
        <p:nvPicPr>
          <p:cNvPr id="23" name="Picture 22">
            <a:extLst>
              <a:ext uri="{FF2B5EF4-FFF2-40B4-BE49-F238E27FC236}">
                <a16:creationId xmlns:a16="http://schemas.microsoft.com/office/drawing/2014/main" id="{C863F0C3-4667-4E9B-BB79-54811131778F}"/>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20000" contrast="20000"/>
                    </a14:imgEffect>
                  </a14:imgLayer>
                </a14:imgProps>
              </a:ext>
            </a:extLst>
          </a:blip>
          <a:stretch>
            <a:fillRect/>
          </a:stretch>
        </p:blipFill>
        <p:spPr>
          <a:xfrm>
            <a:off x="7791818" y="3738352"/>
            <a:ext cx="4016834" cy="2934035"/>
          </a:xfrm>
          <a:prstGeom prst="rect">
            <a:avLst/>
          </a:prstGeom>
        </p:spPr>
      </p:pic>
      <p:pic>
        <p:nvPicPr>
          <p:cNvPr id="29" name="Picture 28">
            <a:extLst>
              <a:ext uri="{FF2B5EF4-FFF2-40B4-BE49-F238E27FC236}">
                <a16:creationId xmlns:a16="http://schemas.microsoft.com/office/drawing/2014/main" id="{DEC85BBD-EDCD-73A2-1BCB-BF7230A77E91}"/>
              </a:ext>
            </a:extLst>
          </p:cNvPr>
          <p:cNvPicPr>
            <a:picLocks noChangeAspect="1"/>
          </p:cNvPicPr>
          <p:nvPr/>
        </p:nvPicPr>
        <p:blipFill>
          <a:blip r:embed="rId14"/>
          <a:stretch>
            <a:fillRect/>
          </a:stretch>
        </p:blipFill>
        <p:spPr>
          <a:xfrm>
            <a:off x="7801648" y="140577"/>
            <a:ext cx="4016834" cy="1966450"/>
          </a:xfrm>
          <a:prstGeom prst="rect">
            <a:avLst/>
          </a:prstGeom>
        </p:spPr>
      </p:pic>
      <p:sp>
        <p:nvSpPr>
          <p:cNvPr id="31" name="TextBox 30">
            <a:extLst>
              <a:ext uri="{FF2B5EF4-FFF2-40B4-BE49-F238E27FC236}">
                <a16:creationId xmlns:a16="http://schemas.microsoft.com/office/drawing/2014/main" id="{9BD7CF04-9F79-C1D6-5101-4A9E4D3CBC77}"/>
              </a:ext>
            </a:extLst>
          </p:cNvPr>
          <p:cNvSpPr txBox="1"/>
          <p:nvPr/>
        </p:nvSpPr>
        <p:spPr>
          <a:xfrm>
            <a:off x="4097946" y="2378886"/>
            <a:ext cx="3753706" cy="892552"/>
          </a:xfrm>
          <a:prstGeom prst="rect">
            <a:avLst/>
          </a:prstGeom>
          <a:noFill/>
        </p:spPr>
        <p:txBody>
          <a:bodyPr wrap="square">
            <a:spAutoFit/>
          </a:bodyPr>
          <a:lstStyle/>
          <a:p>
            <a:pPr algn="ctr"/>
            <a:r>
              <a:rPr lang="en-GB" b="1" dirty="0">
                <a:effectLst/>
                <a:latin typeface="Palatino Linotype" panose="02040502050505030304" pitchFamily="18" charset="0"/>
                <a:ea typeface="Calibri" panose="020F0502020204030204" pitchFamily="34" charset="0"/>
              </a:rPr>
              <a:t>Hieroglyphs depicting</a:t>
            </a:r>
          </a:p>
          <a:p>
            <a:pPr algn="ctr"/>
            <a:r>
              <a:rPr lang="en-GB" b="1" dirty="0">
                <a:effectLst/>
                <a:latin typeface="Palatino Linotype" panose="02040502050505030304" pitchFamily="18" charset="0"/>
                <a:ea typeface="Calibri" panose="020F0502020204030204" pitchFamily="34" charset="0"/>
              </a:rPr>
              <a:t>human arms</a:t>
            </a:r>
          </a:p>
          <a:p>
            <a:pPr algn="ctr"/>
            <a:r>
              <a:rPr lang="en-GB" sz="800" dirty="0">
                <a:effectLst/>
                <a:latin typeface="Palatino Linotype" panose="02040502050505030304" pitchFamily="18" charset="0"/>
                <a:ea typeface="Calibri" panose="020F0502020204030204" pitchFamily="34" charset="0"/>
              </a:rPr>
              <a:t>False doors CG 1419; CG 1485 ; JE 72201; fragment JE 28304; niche of </a:t>
            </a:r>
            <a:r>
              <a:rPr lang="en-GB" sz="800" dirty="0" err="1">
                <a:effectLst/>
                <a:latin typeface="Palatino Linotype" panose="02040502050505030304" pitchFamily="18" charset="0"/>
                <a:ea typeface="Calibri" panose="020F0502020204030204" pitchFamily="34" charset="0"/>
              </a:rPr>
              <a:t>Khabauzokar</a:t>
            </a:r>
            <a:r>
              <a:rPr lang="en-GB" sz="800" dirty="0">
                <a:effectLst/>
                <a:latin typeface="Palatino Linotype" panose="02040502050505030304" pitchFamily="18" charset="0"/>
                <a:ea typeface="Calibri" panose="020F0502020204030204" pitchFamily="34" charset="0"/>
              </a:rPr>
              <a:t> (</a:t>
            </a:r>
            <a:r>
              <a:rPr lang="en-GB" sz="800" dirty="0">
                <a:latin typeface="Palatino Linotype" panose="02040502050505030304" pitchFamily="18" charset="0"/>
                <a:ea typeface="Calibri" panose="020F0502020204030204" pitchFamily="34" charset="0"/>
              </a:rPr>
              <a:t>EMC); tomb of Harkhuf (QH); tomb of Ty (Saqqara)</a:t>
            </a:r>
            <a:endParaRPr lang="en-GB" sz="800" dirty="0">
              <a:effectLst/>
              <a:latin typeface="Palatino Linotype" panose="02040502050505030304" pitchFamily="18" charset="0"/>
              <a:ea typeface="Calibri" panose="020F0502020204030204" pitchFamily="34" charset="0"/>
            </a:endParaRPr>
          </a:p>
        </p:txBody>
      </p:sp>
      <p:pic>
        <p:nvPicPr>
          <p:cNvPr id="33" name="Picture 32">
            <a:extLst>
              <a:ext uri="{FF2B5EF4-FFF2-40B4-BE49-F238E27FC236}">
                <a16:creationId xmlns:a16="http://schemas.microsoft.com/office/drawing/2014/main" id="{49E82EEE-4AB5-0CD4-173A-8EC6FC7EFA55}"/>
              </a:ext>
            </a:extLst>
          </p:cNvPr>
          <p:cNvPicPr>
            <a:picLocks noChangeAspect="1"/>
          </p:cNvPicPr>
          <p:nvPr/>
        </p:nvPicPr>
        <p:blipFill>
          <a:blip r:embed="rId15"/>
          <a:stretch>
            <a:fillRect/>
          </a:stretch>
        </p:blipFill>
        <p:spPr>
          <a:xfrm>
            <a:off x="7791818" y="2077712"/>
            <a:ext cx="4016834" cy="1660640"/>
          </a:xfrm>
          <a:prstGeom prst="rect">
            <a:avLst/>
          </a:prstGeom>
        </p:spPr>
      </p:pic>
      <p:pic>
        <p:nvPicPr>
          <p:cNvPr id="34" name="Picture 33">
            <a:extLst>
              <a:ext uri="{FF2B5EF4-FFF2-40B4-BE49-F238E27FC236}">
                <a16:creationId xmlns:a16="http://schemas.microsoft.com/office/drawing/2014/main" id="{C02EE23F-56B3-3009-41AE-15F1F71D09C3}"/>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20000"/>
                    </a14:imgEffect>
                  </a14:imgLayer>
                </a14:imgProps>
              </a:ext>
            </a:extLst>
          </a:blip>
          <a:stretch>
            <a:fillRect/>
          </a:stretch>
        </p:blipFill>
        <p:spPr>
          <a:xfrm>
            <a:off x="5610008" y="3427076"/>
            <a:ext cx="2460538" cy="3245312"/>
          </a:xfrm>
          <a:prstGeom prst="rect">
            <a:avLst/>
          </a:prstGeom>
        </p:spPr>
      </p:pic>
      <p:sp>
        <p:nvSpPr>
          <p:cNvPr id="35" name="TextBox 34">
            <a:extLst>
              <a:ext uri="{FF2B5EF4-FFF2-40B4-BE49-F238E27FC236}">
                <a16:creationId xmlns:a16="http://schemas.microsoft.com/office/drawing/2014/main" id="{F6C3198B-6B4F-A455-8528-6755BF6D2AD2}"/>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6" name="Slide Number Placeholder 1">
            <a:extLst>
              <a:ext uri="{FF2B5EF4-FFF2-40B4-BE49-F238E27FC236}">
                <a16:creationId xmlns:a16="http://schemas.microsoft.com/office/drawing/2014/main" id="{C522DB1B-7D41-992D-BDDE-E704242F8B99}"/>
              </a:ext>
            </a:extLst>
          </p:cNvPr>
          <p:cNvSpPr>
            <a:spLocks noGrp="1"/>
          </p:cNvSpPr>
          <p:nvPr>
            <p:ph type="sldNum" sz="quarter" idx="12"/>
          </p:nvPr>
        </p:nvSpPr>
        <p:spPr>
          <a:xfrm>
            <a:off x="9402062" y="6356350"/>
            <a:ext cx="2743200" cy="365125"/>
          </a:xfrm>
        </p:spPr>
        <p:txBody>
          <a:bodyPr/>
          <a:lstStyle/>
          <a:p>
            <a:fld id="{614F9104-22E4-4809-9DD5-CA74CAAF0C09}" type="slidenum">
              <a:rPr lang="de-DE" smtClean="0">
                <a:latin typeface="Palatino Linotype" panose="02040502050505030304" pitchFamily="18" charset="0"/>
              </a:rPr>
              <a:t>54</a:t>
            </a:fld>
            <a:endParaRPr lang="de-DE" dirty="0">
              <a:latin typeface="Palatino Linotype" panose="02040502050505030304" pitchFamily="18" charset="0"/>
            </a:endParaRPr>
          </a:p>
        </p:txBody>
      </p:sp>
    </p:spTree>
    <p:extLst>
      <p:ext uri="{BB962C8B-B14F-4D97-AF65-F5344CB8AC3E}">
        <p14:creationId xmlns:p14="http://schemas.microsoft.com/office/powerpoint/2010/main" val="1722714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phic 1">
            <a:extLst>
              <a:ext uri="{FF2B5EF4-FFF2-40B4-BE49-F238E27FC236}">
                <a16:creationId xmlns:a16="http://schemas.microsoft.com/office/drawing/2014/main" id="{05E8166D-43A9-C892-5E26-58B1ED77629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2584" y="1797376"/>
            <a:ext cx="4995932" cy="3071517"/>
          </a:xfrm>
          <a:prstGeom prst="rect">
            <a:avLst/>
          </a:prstGeom>
        </p:spPr>
      </p:pic>
      <p:sp>
        <p:nvSpPr>
          <p:cNvPr id="2" name="TextBox 1">
            <a:extLst>
              <a:ext uri="{FF2B5EF4-FFF2-40B4-BE49-F238E27FC236}">
                <a16:creationId xmlns:a16="http://schemas.microsoft.com/office/drawing/2014/main" id="{5AFCC8CF-6EC2-8B8D-C360-DC39D65DC158}"/>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A9F02A2C-0123-C3E3-62B0-19EECE726FC9}"/>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55</a:t>
            </a:fld>
            <a:endParaRPr lang="de-DE" dirty="0">
              <a:latin typeface="Palatino Linotype" panose="02040502050505030304" pitchFamily="18" charset="0"/>
            </a:endParaRPr>
          </a:p>
        </p:txBody>
      </p:sp>
      <p:sp>
        <p:nvSpPr>
          <p:cNvPr id="4" name="Rectangle 3">
            <a:extLst>
              <a:ext uri="{FF2B5EF4-FFF2-40B4-BE49-F238E27FC236}">
                <a16:creationId xmlns:a16="http://schemas.microsoft.com/office/drawing/2014/main" id="{DB4F3659-078D-D9D4-33D8-A1AC7F0672C5}"/>
              </a:ext>
            </a:extLst>
          </p:cNvPr>
          <p:cNvSpPr/>
          <p:nvPr/>
        </p:nvSpPr>
        <p:spPr>
          <a:xfrm>
            <a:off x="4121144" y="3576372"/>
            <a:ext cx="1827372" cy="1292521"/>
          </a:xfrm>
          <a:prstGeom prst="rect">
            <a:avLst/>
          </a:prstGeom>
          <a:solidFill>
            <a:schemeClr val="bg1"/>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Tree>
    <p:extLst>
      <p:ext uri="{BB962C8B-B14F-4D97-AF65-F5344CB8AC3E}">
        <p14:creationId xmlns:p14="http://schemas.microsoft.com/office/powerpoint/2010/main" val="5114168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FA6AC-3AFE-1D76-DA5A-67689B7149B4}"/>
            </a:ext>
          </a:extLst>
        </p:cNvPr>
        <p:cNvGrpSpPr/>
        <p:nvPr/>
      </p:nvGrpSpPr>
      <p:grpSpPr>
        <a:xfrm>
          <a:off x="0" y="0"/>
          <a:ext cx="0" cy="0"/>
          <a:chOff x="0" y="0"/>
          <a:chExt cx="0" cy="0"/>
        </a:xfrm>
      </p:grpSpPr>
      <p:pic>
        <p:nvPicPr>
          <p:cNvPr id="11" name="Graphic 1">
            <a:extLst>
              <a:ext uri="{FF2B5EF4-FFF2-40B4-BE49-F238E27FC236}">
                <a16:creationId xmlns:a16="http://schemas.microsoft.com/office/drawing/2014/main" id="{DEBBED2B-A9CD-9556-1AF5-DABD59CE024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2584" y="1797376"/>
            <a:ext cx="4995932" cy="3071517"/>
          </a:xfrm>
          <a:prstGeom prst="rect">
            <a:avLst/>
          </a:prstGeom>
        </p:spPr>
      </p:pic>
      <p:pic>
        <p:nvPicPr>
          <p:cNvPr id="12" name="Picture 11">
            <a:extLst>
              <a:ext uri="{FF2B5EF4-FFF2-40B4-BE49-F238E27FC236}">
                <a16:creationId xmlns:a16="http://schemas.microsoft.com/office/drawing/2014/main" id="{CBA7659A-984E-D65A-1641-2D8AE69471AF}"/>
              </a:ext>
            </a:extLst>
          </p:cNvPr>
          <p:cNvPicPr>
            <a:picLocks noChangeAspect="1"/>
          </p:cNvPicPr>
          <p:nvPr/>
        </p:nvPicPr>
        <p:blipFill>
          <a:blip r:embed="rId4"/>
          <a:stretch>
            <a:fillRect/>
          </a:stretch>
        </p:blipFill>
        <p:spPr>
          <a:xfrm>
            <a:off x="9856253" y="986284"/>
            <a:ext cx="1800476" cy="4629796"/>
          </a:xfrm>
          <a:prstGeom prst="rect">
            <a:avLst/>
          </a:prstGeom>
        </p:spPr>
      </p:pic>
      <p:sp>
        <p:nvSpPr>
          <p:cNvPr id="13" name="Rectangle 12">
            <a:extLst>
              <a:ext uri="{FF2B5EF4-FFF2-40B4-BE49-F238E27FC236}">
                <a16:creationId xmlns:a16="http://schemas.microsoft.com/office/drawing/2014/main" id="{7B5DE318-E7D3-CD43-A678-BE67CE097EEB}"/>
              </a:ext>
            </a:extLst>
          </p:cNvPr>
          <p:cNvSpPr/>
          <p:nvPr/>
        </p:nvSpPr>
        <p:spPr>
          <a:xfrm>
            <a:off x="10392697" y="3301182"/>
            <a:ext cx="786581" cy="179192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4" name="Picture 13">
            <a:extLst>
              <a:ext uri="{FF2B5EF4-FFF2-40B4-BE49-F238E27FC236}">
                <a16:creationId xmlns:a16="http://schemas.microsoft.com/office/drawing/2014/main" id="{DFD58240-1618-F52C-7D58-E8B95D78BF72}"/>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saturation sat="0"/>
                    </a14:imgEffect>
                    <a14:imgEffect>
                      <a14:brightnessContrast bright="20000" contrast="-40000"/>
                    </a14:imgEffect>
                  </a14:imgLayer>
                </a14:imgProps>
              </a:ext>
            </a:extLst>
          </a:blip>
          <a:stretch>
            <a:fillRect/>
          </a:stretch>
        </p:blipFill>
        <p:spPr>
          <a:xfrm>
            <a:off x="7073333" y="157317"/>
            <a:ext cx="2670435" cy="6141310"/>
          </a:xfrm>
          <a:prstGeom prst="rect">
            <a:avLst/>
          </a:prstGeom>
        </p:spPr>
      </p:pic>
      <p:sp>
        <p:nvSpPr>
          <p:cNvPr id="15" name="Rectangle 14">
            <a:extLst>
              <a:ext uri="{FF2B5EF4-FFF2-40B4-BE49-F238E27FC236}">
                <a16:creationId xmlns:a16="http://schemas.microsoft.com/office/drawing/2014/main" id="{EA4840E1-7BEB-3842-DDF5-6A2C481190AB}"/>
              </a:ext>
            </a:extLst>
          </p:cNvPr>
          <p:cNvSpPr/>
          <p:nvPr/>
        </p:nvSpPr>
        <p:spPr>
          <a:xfrm>
            <a:off x="7852767" y="2065435"/>
            <a:ext cx="612807" cy="108088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6" name="TextBox 15">
            <a:extLst>
              <a:ext uri="{FF2B5EF4-FFF2-40B4-BE49-F238E27FC236}">
                <a16:creationId xmlns:a16="http://schemas.microsoft.com/office/drawing/2014/main" id="{C194D7F4-E72E-1348-CA5A-734C9024AC90}"/>
              </a:ext>
            </a:extLst>
          </p:cNvPr>
          <p:cNvSpPr txBox="1"/>
          <p:nvPr/>
        </p:nvSpPr>
        <p:spPr>
          <a:xfrm>
            <a:off x="10533904" y="6318783"/>
            <a:ext cx="704366" cy="461665"/>
          </a:xfrm>
          <a:prstGeom prst="rect">
            <a:avLst/>
          </a:prstGeom>
          <a:noFill/>
        </p:spPr>
        <p:txBody>
          <a:bodyPr wrap="square">
            <a:spAutoFit/>
          </a:bodyPr>
          <a:lstStyle/>
          <a:p>
            <a:pPr algn="just">
              <a:spcAft>
                <a:spcPts val="600"/>
              </a:spcAft>
            </a:pPr>
            <a:r>
              <a:rPr lang="en-GB" sz="2400" b="1" dirty="0">
                <a:latin typeface="Palatino Linotype" panose="02040502050505030304" pitchFamily="18" charset="0"/>
              </a:rPr>
              <a:t>(B)</a:t>
            </a:r>
            <a:endParaRPr lang="en-GB" sz="2400" dirty="0">
              <a:latin typeface="Palatino Linotype" panose="02040502050505030304" pitchFamily="18" charset="0"/>
              <a:ea typeface="Calibri" panose="020F0502020204030204" pitchFamily="34" charset="0"/>
            </a:endParaRPr>
          </a:p>
        </p:txBody>
      </p:sp>
      <p:sp>
        <p:nvSpPr>
          <p:cNvPr id="17" name="TextBox 16">
            <a:extLst>
              <a:ext uri="{FF2B5EF4-FFF2-40B4-BE49-F238E27FC236}">
                <a16:creationId xmlns:a16="http://schemas.microsoft.com/office/drawing/2014/main" id="{E35328E4-4001-B354-3779-581D46A2BFCD}"/>
              </a:ext>
            </a:extLst>
          </p:cNvPr>
          <p:cNvSpPr txBox="1"/>
          <p:nvPr/>
        </p:nvSpPr>
        <p:spPr>
          <a:xfrm>
            <a:off x="8326562" y="6318783"/>
            <a:ext cx="704366" cy="461665"/>
          </a:xfrm>
          <a:prstGeom prst="rect">
            <a:avLst/>
          </a:prstGeom>
          <a:noFill/>
        </p:spPr>
        <p:txBody>
          <a:bodyPr wrap="square">
            <a:spAutoFit/>
          </a:bodyPr>
          <a:lstStyle/>
          <a:p>
            <a:pPr algn="just">
              <a:spcAft>
                <a:spcPts val="600"/>
              </a:spcAft>
            </a:pPr>
            <a:r>
              <a:rPr lang="en-GB" sz="2400" b="1" dirty="0">
                <a:latin typeface="Palatino Linotype" panose="02040502050505030304" pitchFamily="18" charset="0"/>
              </a:rPr>
              <a:t>(A)</a:t>
            </a:r>
            <a:endParaRPr lang="en-GB" sz="2400" dirty="0">
              <a:latin typeface="Palatino Linotype" panose="02040502050505030304" pitchFamily="18" charset="0"/>
              <a:ea typeface="Calibri" panose="020F0502020204030204" pitchFamily="34" charset="0"/>
            </a:endParaRPr>
          </a:p>
        </p:txBody>
      </p:sp>
      <p:sp>
        <p:nvSpPr>
          <p:cNvPr id="2" name="TextBox 1">
            <a:extLst>
              <a:ext uri="{FF2B5EF4-FFF2-40B4-BE49-F238E27FC236}">
                <a16:creationId xmlns:a16="http://schemas.microsoft.com/office/drawing/2014/main" id="{AD99EDAE-7D36-ACD7-8BC6-88A4472604ED}"/>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9A58056A-7AF4-8BDA-B2E5-31796C56D8F8}"/>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56</a:t>
            </a:fld>
            <a:endParaRPr lang="de-DE" dirty="0">
              <a:latin typeface="Palatino Linotype" panose="02040502050505030304" pitchFamily="18" charset="0"/>
            </a:endParaRPr>
          </a:p>
        </p:txBody>
      </p:sp>
      <p:sp>
        <p:nvSpPr>
          <p:cNvPr id="4" name="Rectangle 3">
            <a:extLst>
              <a:ext uri="{FF2B5EF4-FFF2-40B4-BE49-F238E27FC236}">
                <a16:creationId xmlns:a16="http://schemas.microsoft.com/office/drawing/2014/main" id="{339210BD-1ABE-2B08-AA0D-B153C0758A97}"/>
              </a:ext>
            </a:extLst>
          </p:cNvPr>
          <p:cNvSpPr/>
          <p:nvPr/>
        </p:nvSpPr>
        <p:spPr>
          <a:xfrm>
            <a:off x="4121144" y="3576372"/>
            <a:ext cx="1827372" cy="12925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Tree>
    <p:extLst>
      <p:ext uri="{BB962C8B-B14F-4D97-AF65-F5344CB8AC3E}">
        <p14:creationId xmlns:p14="http://schemas.microsoft.com/office/powerpoint/2010/main" val="830615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2D219-3B92-7A4E-7F59-CCD93ACE0653}"/>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B5913B38-81E2-5594-A4B5-0A5AA7CF9CFA}"/>
              </a:ext>
            </a:extLst>
          </p:cNvPr>
          <p:cNvPicPr>
            <a:picLocks noChangeAspect="1"/>
          </p:cNvPicPr>
          <p:nvPr/>
        </p:nvPicPr>
        <p:blipFill>
          <a:blip r:embed="rId3"/>
          <a:stretch>
            <a:fillRect/>
          </a:stretch>
        </p:blipFill>
        <p:spPr>
          <a:xfrm>
            <a:off x="9856253" y="986284"/>
            <a:ext cx="1800476" cy="4629796"/>
          </a:xfrm>
          <a:prstGeom prst="rect">
            <a:avLst/>
          </a:prstGeom>
        </p:spPr>
      </p:pic>
      <p:sp>
        <p:nvSpPr>
          <p:cNvPr id="10" name="Rectangle 9">
            <a:extLst>
              <a:ext uri="{FF2B5EF4-FFF2-40B4-BE49-F238E27FC236}">
                <a16:creationId xmlns:a16="http://schemas.microsoft.com/office/drawing/2014/main" id="{A68F5A62-4EED-535F-DF84-FC2F9A62487B}"/>
              </a:ext>
            </a:extLst>
          </p:cNvPr>
          <p:cNvSpPr/>
          <p:nvPr/>
        </p:nvSpPr>
        <p:spPr>
          <a:xfrm>
            <a:off x="10392697" y="3301182"/>
            <a:ext cx="786581" cy="179192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3C521C11-4456-792A-ABD7-7F11ECE0E762}"/>
              </a:ext>
            </a:extLst>
          </p:cNvPr>
          <p:cNvSpPr txBox="1"/>
          <p:nvPr/>
        </p:nvSpPr>
        <p:spPr>
          <a:xfrm>
            <a:off x="394298" y="4015457"/>
            <a:ext cx="6266079" cy="1077218"/>
          </a:xfrm>
          <a:prstGeom prst="rect">
            <a:avLst/>
          </a:prstGeom>
          <a:noFill/>
        </p:spPr>
        <p:txBody>
          <a:bodyPr wrap="square">
            <a:spAutoFit/>
          </a:bodyPr>
          <a:lstStyle/>
          <a:p>
            <a:pPr algn="just">
              <a:spcAft>
                <a:spcPts val="600"/>
              </a:spcAft>
            </a:pPr>
            <a:r>
              <a:rPr lang="en-GB" b="1" dirty="0">
                <a:latin typeface="Palatino Linotype" panose="02040502050505030304" pitchFamily="18" charset="0"/>
              </a:rPr>
              <a:t>(B) </a:t>
            </a:r>
            <a:r>
              <a:rPr lang="en-GB" b="1" i="1" dirty="0" err="1">
                <a:latin typeface="Palatino Linotype" panose="02040502050505030304" pitchFamily="18" charset="0"/>
              </a:rPr>
              <a:t>ḫwi</a:t>
            </a:r>
            <a:r>
              <a:rPr lang="de-DE" b="1" i="1" dirty="0">
                <a:latin typeface="Palatino Linotype" panose="02040502050505030304" pitchFamily="18" charset="0"/>
              </a:rPr>
              <a:t> </a:t>
            </a:r>
            <a:r>
              <a:rPr lang="en-GB" b="1" dirty="0">
                <a:latin typeface="Palatino Linotype" panose="02040502050505030304" pitchFamily="18" charset="0"/>
                <a:ea typeface="Calibri" panose="020F0502020204030204" pitchFamily="34" charset="0"/>
              </a:rPr>
              <a:t>“</a:t>
            </a:r>
            <a:r>
              <a:rPr lang="de-DE" b="1" dirty="0" err="1">
                <a:latin typeface="Palatino Linotype" panose="02040502050505030304" pitchFamily="18" charset="0"/>
              </a:rPr>
              <a:t>to</a:t>
            </a:r>
            <a:r>
              <a:rPr lang="de-DE" b="1" dirty="0">
                <a:latin typeface="Palatino Linotype" panose="02040502050505030304" pitchFamily="18" charset="0"/>
              </a:rPr>
              <a:t> </a:t>
            </a:r>
            <a:r>
              <a:rPr lang="de-DE" b="1" dirty="0" err="1">
                <a:latin typeface="Palatino Linotype" panose="02040502050505030304" pitchFamily="18" charset="0"/>
              </a:rPr>
              <a:t>protect</a:t>
            </a:r>
            <a:r>
              <a:rPr lang="en-GB" b="1" dirty="0">
                <a:latin typeface="Palatino Linotype" panose="02040502050505030304" pitchFamily="18" charset="0"/>
                <a:ea typeface="Calibri" panose="020F0502020204030204" pitchFamily="34" charset="0"/>
              </a:rPr>
              <a:t>”</a:t>
            </a:r>
            <a:endParaRPr lang="en-GB" b="1" i="1" dirty="0">
              <a:latin typeface="Palatino Linotype" panose="02040502050505030304" pitchFamily="18" charset="0"/>
            </a:endParaRPr>
          </a:p>
          <a:p>
            <a:pPr algn="just">
              <a:spcAft>
                <a:spcPts val="600"/>
              </a:spcAft>
            </a:pPr>
            <a:r>
              <a:rPr lang="en-GB" i="1" dirty="0">
                <a:latin typeface="Palatino Linotype" panose="02040502050505030304" pitchFamily="18" charset="0"/>
              </a:rPr>
              <a:t>	</a:t>
            </a:r>
            <a:r>
              <a:rPr lang="en-GB" i="1" dirty="0" err="1">
                <a:latin typeface="Palatino Linotype" panose="02040502050505030304" pitchFamily="18" charset="0"/>
              </a:rPr>
              <a:t>nḏ</a:t>
            </a:r>
            <a:r>
              <a:rPr lang="en-GB" i="1" dirty="0">
                <a:latin typeface="Palatino Linotype" panose="02040502050505030304" pitchFamily="18" charset="0"/>
              </a:rPr>
              <a:t> n </a:t>
            </a:r>
            <a:r>
              <a:rPr lang="en-GB" i="1" dirty="0" err="1">
                <a:latin typeface="Palatino Linotype" panose="02040502050505030304" pitchFamily="18" charset="0"/>
              </a:rPr>
              <a:t>n.y</a:t>
            </a:r>
            <a:r>
              <a:rPr lang="en-GB" i="1" dirty="0">
                <a:latin typeface="Palatino Linotype" panose="02040502050505030304" pitchFamily="18" charset="0"/>
              </a:rPr>
              <a:t>-ꜥ</a:t>
            </a:r>
            <a:r>
              <a:rPr lang="en-GB" i="1" dirty="0" err="1">
                <a:latin typeface="Palatino Linotype" panose="02040502050505030304" pitchFamily="18" charset="0"/>
              </a:rPr>
              <a:t>nḫ-sbk</a:t>
            </a:r>
            <a:r>
              <a:rPr lang="en-GB" i="1" dirty="0">
                <a:latin typeface="Palatino Linotype" panose="02040502050505030304" pitchFamily="18" charset="0"/>
              </a:rPr>
              <a:t> zꜣ </a:t>
            </a:r>
            <a:r>
              <a:rPr lang="en-GB" i="1" dirty="0" err="1">
                <a:latin typeface="Palatino Linotype" panose="02040502050505030304" pitchFamily="18" charset="0"/>
              </a:rPr>
              <a:t>ẖnm.w-ḫwi</a:t>
            </a:r>
            <a:r>
              <a:rPr lang="en-GB" i="1" dirty="0">
                <a:latin typeface="Palatino Linotype" panose="02040502050505030304" pitchFamily="18" charset="0"/>
              </a:rPr>
              <a:t>=f</a:t>
            </a:r>
          </a:p>
          <a:p>
            <a:pPr algn="just">
              <a:spcAft>
                <a:spcPts val="600"/>
              </a:spcAft>
            </a:pPr>
            <a:r>
              <a:rPr lang="en-GB"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rPr>
              <a:t>Flour</a:t>
            </a:r>
            <a:r>
              <a:rPr lang="de-DE" dirty="0">
                <a:latin typeface="Palatino Linotype" panose="02040502050505030304" pitchFamily="18" charset="0"/>
              </a:rPr>
              <a:t> for </a:t>
            </a:r>
            <a:r>
              <a:rPr lang="de-DE" dirty="0" err="1">
                <a:latin typeface="Palatino Linotype" panose="02040502050505030304" pitchFamily="18" charset="0"/>
              </a:rPr>
              <a:t>Nyankhsobek</a:t>
            </a:r>
            <a:r>
              <a:rPr lang="de-DE" dirty="0">
                <a:latin typeface="Palatino Linotype" panose="02040502050505030304" pitchFamily="18" charset="0"/>
              </a:rPr>
              <a:t>, the </a:t>
            </a:r>
            <a:r>
              <a:rPr lang="de-DE" dirty="0" err="1">
                <a:latin typeface="Palatino Linotype" panose="02040502050505030304" pitchFamily="18" charset="0"/>
              </a:rPr>
              <a:t>son</a:t>
            </a:r>
            <a:r>
              <a:rPr lang="de-DE" dirty="0">
                <a:latin typeface="Palatino Linotype" panose="02040502050505030304" pitchFamily="18" charset="0"/>
              </a:rPr>
              <a:t> </a:t>
            </a:r>
            <a:r>
              <a:rPr lang="de-DE" dirty="0" err="1">
                <a:latin typeface="Palatino Linotype" panose="02040502050505030304" pitchFamily="18" charset="0"/>
              </a:rPr>
              <a:t>of</a:t>
            </a:r>
            <a:r>
              <a:rPr lang="de-DE" dirty="0">
                <a:latin typeface="Palatino Linotype" panose="02040502050505030304" pitchFamily="18" charset="0"/>
              </a:rPr>
              <a:t> </a:t>
            </a:r>
            <a:r>
              <a:rPr lang="de-DE" dirty="0" err="1">
                <a:latin typeface="Palatino Linotype" panose="02040502050505030304" pitchFamily="18" charset="0"/>
              </a:rPr>
              <a:t>Khnumkhuf</a:t>
            </a:r>
            <a:r>
              <a:rPr lang="en-GB" dirty="0">
                <a:latin typeface="Palatino Linotype" panose="02040502050505030304" pitchFamily="18" charset="0"/>
                <a:ea typeface="Calibri" panose="020F0502020204030204" pitchFamily="34" charset="0"/>
              </a:rPr>
              <a:t>”</a:t>
            </a:r>
          </a:p>
        </p:txBody>
      </p:sp>
      <p:pic>
        <p:nvPicPr>
          <p:cNvPr id="12" name="Picture 11">
            <a:extLst>
              <a:ext uri="{FF2B5EF4-FFF2-40B4-BE49-F238E27FC236}">
                <a16:creationId xmlns:a16="http://schemas.microsoft.com/office/drawing/2014/main" id="{7592B096-E2E1-CDDA-BEE5-B09E11052780}"/>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saturation sat="0"/>
                    </a14:imgEffect>
                    <a14:imgEffect>
                      <a14:brightnessContrast bright="20000" contrast="-40000"/>
                    </a14:imgEffect>
                  </a14:imgLayer>
                </a14:imgProps>
              </a:ext>
            </a:extLst>
          </a:blip>
          <a:stretch>
            <a:fillRect/>
          </a:stretch>
        </p:blipFill>
        <p:spPr>
          <a:xfrm>
            <a:off x="7073333" y="157317"/>
            <a:ext cx="2670435" cy="6141310"/>
          </a:xfrm>
          <a:prstGeom prst="rect">
            <a:avLst/>
          </a:prstGeom>
        </p:spPr>
      </p:pic>
      <p:sp>
        <p:nvSpPr>
          <p:cNvPr id="13" name="Rectangle 12">
            <a:extLst>
              <a:ext uri="{FF2B5EF4-FFF2-40B4-BE49-F238E27FC236}">
                <a16:creationId xmlns:a16="http://schemas.microsoft.com/office/drawing/2014/main" id="{67D47F37-BD60-7981-F77A-394935999B5D}"/>
              </a:ext>
            </a:extLst>
          </p:cNvPr>
          <p:cNvSpPr/>
          <p:nvPr/>
        </p:nvSpPr>
        <p:spPr>
          <a:xfrm>
            <a:off x="7852767" y="2065435"/>
            <a:ext cx="612807" cy="108088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TextBox 13">
            <a:extLst>
              <a:ext uri="{FF2B5EF4-FFF2-40B4-BE49-F238E27FC236}">
                <a16:creationId xmlns:a16="http://schemas.microsoft.com/office/drawing/2014/main" id="{3689E01A-00FB-4A35-D103-53D594F1603C}"/>
              </a:ext>
            </a:extLst>
          </p:cNvPr>
          <p:cNvSpPr txBox="1"/>
          <p:nvPr/>
        </p:nvSpPr>
        <p:spPr>
          <a:xfrm>
            <a:off x="10533904" y="6318783"/>
            <a:ext cx="704366" cy="461665"/>
          </a:xfrm>
          <a:prstGeom prst="rect">
            <a:avLst/>
          </a:prstGeom>
          <a:noFill/>
        </p:spPr>
        <p:txBody>
          <a:bodyPr wrap="square">
            <a:spAutoFit/>
          </a:bodyPr>
          <a:lstStyle/>
          <a:p>
            <a:pPr algn="just">
              <a:spcAft>
                <a:spcPts val="600"/>
              </a:spcAft>
            </a:pPr>
            <a:r>
              <a:rPr lang="en-GB" sz="2400" b="1" dirty="0">
                <a:latin typeface="Palatino Linotype" panose="02040502050505030304" pitchFamily="18" charset="0"/>
              </a:rPr>
              <a:t>(B)</a:t>
            </a:r>
            <a:endParaRPr lang="en-GB" sz="2400" dirty="0">
              <a:latin typeface="Palatino Linotype" panose="02040502050505030304" pitchFamily="18" charset="0"/>
              <a:ea typeface="Calibri" panose="020F0502020204030204" pitchFamily="34" charset="0"/>
            </a:endParaRPr>
          </a:p>
        </p:txBody>
      </p:sp>
      <p:sp>
        <p:nvSpPr>
          <p:cNvPr id="15" name="TextBox 14">
            <a:extLst>
              <a:ext uri="{FF2B5EF4-FFF2-40B4-BE49-F238E27FC236}">
                <a16:creationId xmlns:a16="http://schemas.microsoft.com/office/drawing/2014/main" id="{9A440E08-33A1-42D0-3ED4-4B7EE65EA222}"/>
              </a:ext>
            </a:extLst>
          </p:cNvPr>
          <p:cNvSpPr txBox="1"/>
          <p:nvPr/>
        </p:nvSpPr>
        <p:spPr>
          <a:xfrm>
            <a:off x="8326562" y="6318783"/>
            <a:ext cx="704366" cy="461665"/>
          </a:xfrm>
          <a:prstGeom prst="rect">
            <a:avLst/>
          </a:prstGeom>
          <a:noFill/>
        </p:spPr>
        <p:txBody>
          <a:bodyPr wrap="square">
            <a:spAutoFit/>
          </a:bodyPr>
          <a:lstStyle/>
          <a:p>
            <a:pPr algn="just">
              <a:spcAft>
                <a:spcPts val="600"/>
              </a:spcAft>
            </a:pPr>
            <a:r>
              <a:rPr lang="en-GB" sz="2400" b="1" dirty="0">
                <a:latin typeface="Palatino Linotype" panose="02040502050505030304" pitchFamily="18" charset="0"/>
              </a:rPr>
              <a:t>(A)</a:t>
            </a:r>
            <a:endParaRPr lang="en-GB" sz="2400" dirty="0">
              <a:latin typeface="Palatino Linotype" panose="02040502050505030304" pitchFamily="18" charset="0"/>
              <a:ea typeface="Calibri" panose="020F0502020204030204" pitchFamily="34" charset="0"/>
            </a:endParaRPr>
          </a:p>
        </p:txBody>
      </p:sp>
      <p:sp>
        <p:nvSpPr>
          <p:cNvPr id="16" name="TextBox 15">
            <a:extLst>
              <a:ext uri="{FF2B5EF4-FFF2-40B4-BE49-F238E27FC236}">
                <a16:creationId xmlns:a16="http://schemas.microsoft.com/office/drawing/2014/main" id="{0249D2F6-BF1E-DDB4-B852-06FE13853502}"/>
              </a:ext>
            </a:extLst>
          </p:cNvPr>
          <p:cNvSpPr txBox="1"/>
          <p:nvPr/>
        </p:nvSpPr>
        <p:spPr>
          <a:xfrm>
            <a:off x="417537" y="1770646"/>
            <a:ext cx="6266079" cy="1354217"/>
          </a:xfrm>
          <a:prstGeom prst="rect">
            <a:avLst/>
          </a:prstGeom>
          <a:noFill/>
        </p:spPr>
        <p:txBody>
          <a:bodyPr wrap="square">
            <a:spAutoFit/>
          </a:bodyPr>
          <a:lstStyle/>
          <a:p>
            <a:pPr algn="just">
              <a:spcAft>
                <a:spcPts val="600"/>
              </a:spcAft>
            </a:pPr>
            <a:r>
              <a:rPr lang="en-GB" b="1" dirty="0">
                <a:latin typeface="Palatino Linotype" panose="02040502050505030304" pitchFamily="18" charset="0"/>
              </a:rPr>
              <a:t>(A) </a:t>
            </a:r>
            <a:r>
              <a:rPr lang="en-GB" b="1" dirty="0" err="1">
                <a:latin typeface="Palatino Linotype" panose="02040502050505030304" pitchFamily="18" charset="0"/>
              </a:rPr>
              <a:t>w</a:t>
            </a:r>
            <a:r>
              <a:rPr lang="en-GB" b="1" i="1" dirty="0" err="1">
                <a:latin typeface="Palatino Linotype" panose="02040502050505030304" pitchFamily="18" charset="0"/>
              </a:rPr>
              <a:t>ḫ</a:t>
            </a:r>
            <a:r>
              <a:rPr lang="en-GB" b="1" i="1" dirty="0">
                <a:latin typeface="Palatino Linotype" panose="02040502050505030304" pitchFamily="18" charset="0"/>
              </a:rPr>
              <a:t>ꜣ</a:t>
            </a:r>
            <a:r>
              <a:rPr lang="de-DE" b="1" i="1" dirty="0">
                <a:latin typeface="Palatino Linotype" panose="02040502050505030304" pitchFamily="18" charset="0"/>
              </a:rPr>
              <a:t> </a:t>
            </a:r>
            <a:r>
              <a:rPr lang="en-GB" b="1" dirty="0">
                <a:latin typeface="Palatino Linotype" panose="02040502050505030304" pitchFamily="18" charset="0"/>
                <a:ea typeface="Calibri" panose="020F0502020204030204" pitchFamily="34" charset="0"/>
              </a:rPr>
              <a:t>“</a:t>
            </a:r>
            <a:r>
              <a:rPr lang="de-DE" b="1" dirty="0" err="1">
                <a:latin typeface="Palatino Linotype" panose="02040502050505030304" pitchFamily="18" charset="0"/>
              </a:rPr>
              <a:t>to</a:t>
            </a:r>
            <a:r>
              <a:rPr lang="de-DE" b="1" dirty="0">
                <a:latin typeface="Palatino Linotype" panose="02040502050505030304" pitchFamily="18" charset="0"/>
              </a:rPr>
              <a:t> </a:t>
            </a:r>
            <a:r>
              <a:rPr lang="de-DE" b="1" dirty="0" err="1">
                <a:latin typeface="Palatino Linotype" panose="02040502050505030304" pitchFamily="18" charset="0"/>
              </a:rPr>
              <a:t>procure</a:t>
            </a:r>
            <a:r>
              <a:rPr lang="en-GB" b="1" dirty="0">
                <a:latin typeface="Palatino Linotype" panose="02040502050505030304" pitchFamily="18" charset="0"/>
                <a:ea typeface="Calibri" panose="020F0502020204030204" pitchFamily="34" charset="0"/>
              </a:rPr>
              <a:t>”</a:t>
            </a:r>
            <a:endParaRPr lang="en-GB" b="1" i="1" dirty="0">
              <a:latin typeface="Palatino Linotype" panose="02040502050505030304" pitchFamily="18" charset="0"/>
            </a:endParaRPr>
          </a:p>
          <a:p>
            <a:pPr algn="just">
              <a:spcAft>
                <a:spcPts val="600"/>
              </a:spcAft>
            </a:pPr>
            <a:r>
              <a:rPr lang="en-GB" i="1" dirty="0">
                <a:latin typeface="Palatino Linotype" panose="02040502050505030304" pitchFamily="18" charset="0"/>
              </a:rPr>
              <a:t>	</a:t>
            </a:r>
            <a:r>
              <a:rPr lang="en-GB" i="1" dirty="0" err="1">
                <a:latin typeface="Palatino Linotype" panose="02040502050505030304" pitchFamily="18" charset="0"/>
              </a:rPr>
              <a:t>ḥꜣ.ty</a:t>
            </a:r>
            <a:r>
              <a:rPr lang="en-GB" i="1" dirty="0">
                <a:latin typeface="Palatino Linotype" panose="02040502050505030304" pitchFamily="18" charset="0"/>
              </a:rPr>
              <a:t>-ꜥ </a:t>
            </a:r>
            <a:r>
              <a:rPr lang="en-GB" i="1" dirty="0" err="1">
                <a:latin typeface="Palatino Linotype" panose="02040502050505030304" pitchFamily="18" charset="0"/>
              </a:rPr>
              <a:t>jm.y</a:t>
            </a:r>
            <a:r>
              <a:rPr lang="en-GB" i="1" dirty="0">
                <a:latin typeface="Palatino Linotype" panose="02040502050505030304" pitchFamily="18" charset="0"/>
              </a:rPr>
              <a:t>-rꜣ </a:t>
            </a:r>
            <a:r>
              <a:rPr lang="en-GB" i="1" dirty="0" err="1">
                <a:latin typeface="Palatino Linotype" panose="02040502050505030304" pitchFamily="18" charset="0"/>
              </a:rPr>
              <a:t>šm</a:t>
            </a:r>
            <a:r>
              <a:rPr lang="en-GB" i="1" dirty="0">
                <a:latin typeface="Palatino Linotype" panose="02040502050505030304" pitchFamily="18" charset="0"/>
              </a:rPr>
              <a:t>ꜥ.w </a:t>
            </a:r>
            <a:r>
              <a:rPr lang="en-GB" i="1" dirty="0" err="1">
                <a:latin typeface="Palatino Linotype" panose="02040502050505030304" pitchFamily="18" charset="0"/>
              </a:rPr>
              <a:t>šm</a:t>
            </a:r>
            <a:r>
              <a:rPr lang="en-GB" i="1" dirty="0">
                <a:latin typeface="Palatino Linotype" panose="02040502050505030304" pitchFamily="18" charset="0"/>
              </a:rPr>
              <a:t>ꜣ.j r </a:t>
            </a:r>
            <a:r>
              <a:rPr lang="en-GB" i="1" dirty="0" err="1">
                <a:latin typeface="Palatino Linotype" panose="02040502050505030304" pitchFamily="18" charset="0"/>
              </a:rPr>
              <a:t>wḫ</a:t>
            </a:r>
            <a:r>
              <a:rPr lang="en-GB" i="1" dirty="0">
                <a:latin typeface="Palatino Linotype" panose="02040502050505030304" pitchFamily="18" charset="0"/>
              </a:rPr>
              <a:t>ꜣ </a:t>
            </a:r>
            <a:r>
              <a:rPr lang="en-GB" i="1" dirty="0" err="1">
                <a:latin typeface="Palatino Linotype" panose="02040502050505030304" pitchFamily="18" charset="0"/>
              </a:rPr>
              <a:t>ṯr.w</a:t>
            </a:r>
            <a:r>
              <a:rPr lang="en-GB" i="1" dirty="0">
                <a:latin typeface="Palatino Linotype" panose="02040502050505030304" pitchFamily="18" charset="0"/>
              </a:rPr>
              <a:t> n </a:t>
            </a:r>
            <a:r>
              <a:rPr lang="en-GB" i="1" dirty="0" err="1">
                <a:latin typeface="Palatino Linotype" panose="02040502050505030304" pitchFamily="18" charset="0"/>
              </a:rPr>
              <a:t>sp</a:t>
            </a:r>
            <a:r>
              <a:rPr lang="en-GB" i="1" dirty="0">
                <a:latin typeface="Palatino Linotype" panose="02040502050505030304" pitchFamily="18" charset="0"/>
              </a:rPr>
              <a:t>ꜣ.t </a:t>
            </a:r>
            <a:r>
              <a:rPr lang="en-GB" i="1" dirty="0" err="1">
                <a:latin typeface="Palatino Linotype" panose="02040502050505030304" pitchFamily="18" charset="0"/>
              </a:rPr>
              <a:t>tn</a:t>
            </a:r>
            <a:r>
              <a:rPr lang="en-GB" i="1" dirty="0">
                <a:latin typeface="Palatino Linotype" panose="02040502050505030304" pitchFamily="18" charset="0"/>
              </a:rPr>
              <a:t> </a:t>
            </a:r>
            <a:r>
              <a:rPr lang="en-GB" i="1" dirty="0" err="1">
                <a:latin typeface="Palatino Linotype" panose="02040502050505030304" pitchFamily="18" charset="0"/>
              </a:rPr>
              <a:t>mj</a:t>
            </a:r>
            <a:r>
              <a:rPr lang="en-GB" i="1" dirty="0">
                <a:latin typeface="Palatino Linotype" panose="02040502050505030304" pitchFamily="18" charset="0"/>
              </a:rPr>
              <a:t>=</a:t>
            </a:r>
            <a:r>
              <a:rPr lang="en-GB" i="1" dirty="0" err="1">
                <a:latin typeface="Palatino Linotype" panose="02040502050505030304" pitchFamily="18" charset="0"/>
              </a:rPr>
              <a:t>ḳd</a:t>
            </a:r>
            <a:r>
              <a:rPr lang="en-GB" i="1" dirty="0">
                <a:latin typeface="Palatino Linotype" panose="02040502050505030304" pitchFamily="18" charset="0"/>
              </a:rPr>
              <a:t>-s</a:t>
            </a:r>
          </a:p>
          <a:p>
            <a:pPr algn="just">
              <a:spcAft>
                <a:spcPts val="600"/>
              </a:spcAft>
            </a:pPr>
            <a:r>
              <a:rPr lang="en-GB" dirty="0">
                <a:latin typeface="Palatino Linotype" panose="02040502050505030304" pitchFamily="18" charset="0"/>
                <a:ea typeface="Calibri" panose="020F0502020204030204" pitchFamily="34" charset="0"/>
              </a:rPr>
              <a:t>	“</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count</a:t>
            </a:r>
            <a:r>
              <a:rPr lang="de-DE" dirty="0">
                <a:latin typeface="Palatino Linotype" panose="02040502050505030304" pitchFamily="18" charset="0"/>
                <a:ea typeface="Calibri" panose="020F0502020204030204" pitchFamily="34" charset="0"/>
              </a:rPr>
              <a:t> and </a:t>
            </a:r>
            <a:r>
              <a:rPr lang="de-DE" dirty="0" err="1">
                <a:latin typeface="Palatino Linotype" panose="02040502050505030304" pitchFamily="18" charset="0"/>
                <a:ea typeface="Calibri" panose="020F0502020204030204" pitchFamily="34" charset="0"/>
              </a:rPr>
              <a:t>overseer</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of</a:t>
            </a:r>
            <a:r>
              <a:rPr lang="de-DE" dirty="0">
                <a:latin typeface="Palatino Linotype" panose="02040502050505030304" pitchFamily="18" charset="0"/>
                <a:ea typeface="Calibri" panose="020F0502020204030204" pitchFamily="34" charset="0"/>
              </a:rPr>
              <a:t> Upper Egypt 	</a:t>
            </a:r>
            <a:r>
              <a:rPr lang="de-DE" dirty="0" err="1">
                <a:latin typeface="Palatino Linotype" panose="02040502050505030304" pitchFamily="18" charset="0"/>
                <a:ea typeface="Calibri" panose="020F0502020204030204" pitchFamily="34" charset="0"/>
              </a:rPr>
              <a:t>Shemay</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to</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procure</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ochre</a:t>
            </a:r>
            <a:r>
              <a:rPr lang="de-DE" dirty="0">
                <a:latin typeface="Palatino Linotype" panose="02040502050505030304" pitchFamily="18" charset="0"/>
                <a:ea typeface="Calibri" panose="020F0502020204030204" pitchFamily="34" charset="0"/>
              </a:rPr>
              <a:t> for </a:t>
            </a:r>
            <a:r>
              <a:rPr lang="de-DE" dirty="0" err="1">
                <a:latin typeface="Palatino Linotype" panose="02040502050505030304" pitchFamily="18" charset="0"/>
                <a:ea typeface="Calibri" panose="020F0502020204030204" pitchFamily="34" charset="0"/>
              </a:rPr>
              <a:t>this</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entire</a:t>
            </a:r>
            <a:r>
              <a:rPr lang="de-DE" dirty="0">
                <a:latin typeface="Palatino Linotype" panose="02040502050505030304" pitchFamily="18" charset="0"/>
                <a:ea typeface="Calibri" panose="020F0502020204030204" pitchFamily="34" charset="0"/>
              </a:rPr>
              <a:t> nome (...)</a:t>
            </a:r>
            <a:r>
              <a:rPr lang="en-GB" dirty="0">
                <a:latin typeface="Palatino Linotype" panose="02040502050505030304" pitchFamily="18" charset="0"/>
                <a:ea typeface="Calibri" panose="020F0502020204030204" pitchFamily="34" charset="0"/>
              </a:rPr>
              <a:t>”</a:t>
            </a:r>
          </a:p>
        </p:txBody>
      </p:sp>
      <p:sp>
        <p:nvSpPr>
          <p:cNvPr id="2" name="TextBox 1">
            <a:extLst>
              <a:ext uri="{FF2B5EF4-FFF2-40B4-BE49-F238E27FC236}">
                <a16:creationId xmlns:a16="http://schemas.microsoft.com/office/drawing/2014/main" id="{5898C92A-DAF8-E0F4-8233-0FA9225744B1}"/>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25E41C81-7EEC-59C4-F0D2-71B7987BD6E7}"/>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57</a:t>
            </a:fld>
            <a:endParaRPr lang="de-DE" dirty="0">
              <a:latin typeface="Palatino Linotype" panose="02040502050505030304" pitchFamily="18" charset="0"/>
            </a:endParaRPr>
          </a:p>
        </p:txBody>
      </p:sp>
      <p:sp>
        <p:nvSpPr>
          <p:cNvPr id="4" name="TextBox 3">
            <a:extLst>
              <a:ext uri="{FF2B5EF4-FFF2-40B4-BE49-F238E27FC236}">
                <a16:creationId xmlns:a16="http://schemas.microsoft.com/office/drawing/2014/main" id="{3B16FCA8-3A34-2627-066E-547CCA42D0E9}"/>
              </a:ext>
            </a:extLst>
          </p:cNvPr>
          <p:cNvSpPr txBox="1"/>
          <p:nvPr/>
        </p:nvSpPr>
        <p:spPr>
          <a:xfrm>
            <a:off x="1330763" y="3072379"/>
            <a:ext cx="3171568" cy="400110"/>
          </a:xfrm>
          <a:prstGeom prst="rect">
            <a:avLst/>
          </a:prstGeom>
          <a:noFill/>
        </p:spPr>
        <p:txBody>
          <a:bodyPr wrap="square">
            <a:spAutoFit/>
          </a:bodyPr>
          <a:lstStyle/>
          <a:p>
            <a:r>
              <a:rPr lang="en-GB" sz="1000" dirty="0" err="1">
                <a:latin typeface="Palatino Linotype" panose="02040502050505030304" pitchFamily="18" charset="0"/>
              </a:rPr>
              <a:t>pStrasbourg</a:t>
            </a:r>
            <a:r>
              <a:rPr lang="en-GB" sz="1000" dirty="0">
                <a:latin typeface="Palatino Linotype" panose="02040502050505030304" pitchFamily="18" charset="0"/>
              </a:rPr>
              <a:t> 57 (</a:t>
            </a:r>
            <a:r>
              <a:rPr lang="de-DE" sz="1000" dirty="0">
                <a:latin typeface="Palatino Linotype" panose="02040502050505030304" pitchFamily="18" charset="0"/>
                <a:ea typeface="Calibri" panose="020F0502020204030204" pitchFamily="34" charset="0"/>
              </a:rPr>
              <a:t>Generalverwaltung 1911, pl. IV</a:t>
            </a:r>
            <a:r>
              <a:rPr lang="en-GB" sz="1000" dirty="0"/>
              <a:t>)</a:t>
            </a:r>
          </a:p>
          <a:p>
            <a:r>
              <a:rPr lang="de-DE" sz="1000" dirty="0">
                <a:latin typeface="Palatino Linotype" panose="02040502050505030304" pitchFamily="18" charset="0"/>
                <a:ea typeface="Calibri" panose="020F0502020204030204" pitchFamily="34" charset="0"/>
              </a:rPr>
              <a:t>s</a:t>
            </a:r>
            <a:r>
              <a:rPr lang="en-GB" sz="1000" dirty="0">
                <a:latin typeface="Palatino Linotype" panose="02040502050505030304" pitchFamily="18" charset="0"/>
                <a:ea typeface="Calibri" panose="020F0502020204030204" pitchFamily="34" charset="0"/>
              </a:rPr>
              <a:t>ee Pillon 2021, 246 &amp; 279, pl. 4</a:t>
            </a:r>
            <a:endParaRPr lang="de-DE" sz="1000" dirty="0"/>
          </a:p>
        </p:txBody>
      </p:sp>
      <p:sp>
        <p:nvSpPr>
          <p:cNvPr id="5" name="TextBox 4">
            <a:extLst>
              <a:ext uri="{FF2B5EF4-FFF2-40B4-BE49-F238E27FC236}">
                <a16:creationId xmlns:a16="http://schemas.microsoft.com/office/drawing/2014/main" id="{27F84730-4FFB-3F2E-3C5B-DAD3BBA51DF5}"/>
              </a:ext>
            </a:extLst>
          </p:cNvPr>
          <p:cNvSpPr txBox="1"/>
          <p:nvPr/>
        </p:nvSpPr>
        <p:spPr>
          <a:xfrm>
            <a:off x="7187136" y="6175516"/>
            <a:ext cx="1307934" cy="246221"/>
          </a:xfrm>
          <a:prstGeom prst="rect">
            <a:avLst/>
          </a:prstGeom>
          <a:noFill/>
        </p:spPr>
        <p:txBody>
          <a:bodyPr wrap="square">
            <a:spAutoFit/>
          </a:bodyPr>
          <a:lstStyle/>
          <a:p>
            <a:r>
              <a:rPr lang="de-DE" sz="1000" dirty="0">
                <a:latin typeface="Palatino Linotype" panose="02040502050505030304" pitchFamily="18" charset="0"/>
                <a:ea typeface="Calibri" panose="020F0502020204030204" pitchFamily="34" charset="0"/>
              </a:rPr>
              <a:t> </a:t>
            </a:r>
            <a:endParaRPr lang="de-DE" sz="1000" dirty="0"/>
          </a:p>
        </p:txBody>
      </p:sp>
      <p:sp>
        <p:nvSpPr>
          <p:cNvPr id="6" name="TextBox 5">
            <a:extLst>
              <a:ext uri="{FF2B5EF4-FFF2-40B4-BE49-F238E27FC236}">
                <a16:creationId xmlns:a16="http://schemas.microsoft.com/office/drawing/2014/main" id="{6A9765D5-7E51-9C1B-004B-3E3645A2D2CC}"/>
              </a:ext>
            </a:extLst>
          </p:cNvPr>
          <p:cNvSpPr txBox="1"/>
          <p:nvPr/>
        </p:nvSpPr>
        <p:spPr>
          <a:xfrm>
            <a:off x="1330762" y="5018744"/>
            <a:ext cx="3519911" cy="246221"/>
          </a:xfrm>
          <a:prstGeom prst="rect">
            <a:avLst/>
          </a:prstGeom>
          <a:noFill/>
        </p:spPr>
        <p:txBody>
          <a:bodyPr wrap="square">
            <a:spAutoFit/>
          </a:bodyPr>
          <a:lstStyle/>
          <a:p>
            <a:r>
              <a:rPr lang="de-DE" sz="1000" dirty="0">
                <a:latin typeface="Palatino Linotype" panose="02040502050505030304" pitchFamily="18" charset="0"/>
              </a:rPr>
              <a:t>Vessel </a:t>
            </a:r>
            <a:r>
              <a:rPr lang="de-DE" sz="1000" dirty="0" err="1">
                <a:latin typeface="Palatino Linotype" panose="02040502050505030304" pitchFamily="18" charset="0"/>
              </a:rPr>
              <a:t>inscription</a:t>
            </a:r>
            <a:r>
              <a:rPr lang="de-DE" sz="1000" dirty="0">
                <a:latin typeface="Palatino Linotype" panose="02040502050505030304" pitchFamily="18" charset="0"/>
              </a:rPr>
              <a:t> </a:t>
            </a:r>
            <a:r>
              <a:rPr lang="de-DE" sz="1000" dirty="0" err="1">
                <a:latin typeface="Palatino Linotype" panose="02040502050505030304" pitchFamily="18" charset="0"/>
              </a:rPr>
              <a:t>QH</a:t>
            </a:r>
            <a:r>
              <a:rPr lang="de-DE" sz="1000" dirty="0">
                <a:latin typeface="Palatino Linotype" panose="02040502050505030304" pitchFamily="18" charset="0"/>
              </a:rPr>
              <a:t> 992/159 (164) (Edel 1967, pl. 57)</a:t>
            </a:r>
            <a:endParaRPr lang="en-GB" sz="1000" dirty="0"/>
          </a:p>
        </p:txBody>
      </p:sp>
    </p:spTree>
    <p:extLst>
      <p:ext uri="{BB962C8B-B14F-4D97-AF65-F5344CB8AC3E}">
        <p14:creationId xmlns:p14="http://schemas.microsoft.com/office/powerpoint/2010/main" val="1866005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6347366-146D-9B44-7059-C586E93AC414}"/>
              </a:ext>
            </a:extLst>
          </p:cNvPr>
          <p:cNvGraphicFramePr>
            <a:graphicFrameLocks noGrp="1"/>
          </p:cNvGraphicFramePr>
          <p:nvPr>
            <p:extLst>
              <p:ext uri="{D42A27DB-BD31-4B8C-83A1-F6EECF244321}">
                <p14:modId xmlns:p14="http://schemas.microsoft.com/office/powerpoint/2010/main" val="2278652540"/>
              </p:ext>
            </p:extLst>
          </p:nvPr>
        </p:nvGraphicFramePr>
        <p:xfrm>
          <a:off x="1175084" y="1081980"/>
          <a:ext cx="9841832" cy="4678700"/>
        </p:xfrm>
        <a:graphic>
          <a:graphicData uri="http://schemas.openxmlformats.org/drawingml/2006/table">
            <a:tbl>
              <a:tblPr firstRow="1" bandRow="1">
                <a:tableStyleId>{5940675A-B579-460E-94D1-54222C63F5DA}</a:tableStyleId>
              </a:tblPr>
              <a:tblGrid>
                <a:gridCol w="2839453">
                  <a:extLst>
                    <a:ext uri="{9D8B030D-6E8A-4147-A177-3AD203B41FA5}">
                      <a16:colId xmlns:a16="http://schemas.microsoft.com/office/drawing/2014/main" val="2147340505"/>
                    </a:ext>
                  </a:extLst>
                </a:gridCol>
                <a:gridCol w="3814011">
                  <a:extLst>
                    <a:ext uri="{9D8B030D-6E8A-4147-A177-3AD203B41FA5}">
                      <a16:colId xmlns:a16="http://schemas.microsoft.com/office/drawing/2014/main" val="358883815"/>
                    </a:ext>
                  </a:extLst>
                </a:gridCol>
                <a:gridCol w="3188368">
                  <a:extLst>
                    <a:ext uri="{9D8B030D-6E8A-4147-A177-3AD203B41FA5}">
                      <a16:colId xmlns:a16="http://schemas.microsoft.com/office/drawing/2014/main" val="1216086557"/>
                    </a:ext>
                  </a:extLst>
                </a:gridCol>
              </a:tblGrid>
              <a:tr h="384192">
                <a:tc>
                  <a:txBody>
                    <a:bodyPr/>
                    <a:lstStyle/>
                    <a:p>
                      <a:pPr algn="ctr"/>
                      <a:r>
                        <a:rPr lang="de-DE" b="1" dirty="0">
                          <a:latin typeface="Palatino Linotype" panose="02040502050505030304" pitchFamily="18" charset="0"/>
                        </a:rPr>
                        <a:t>CT</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r>
                        <a:rPr lang="de-DE" b="1" dirty="0">
                          <a:latin typeface="Palatino Linotype" panose="02040502050505030304" pitchFamily="18" charset="0"/>
                        </a:rPr>
                        <a:t>Hatnub</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4257030"/>
                  </a:ext>
                </a:extLst>
              </a:tr>
              <a:tr h="289460">
                <a:tc>
                  <a:txBody>
                    <a:bodyPr/>
                    <a:lstStyle/>
                    <a:p>
                      <a:pPr marL="0" marR="0" algn="ctr">
                        <a:lnSpc>
                          <a:spcPct val="100000"/>
                        </a:lnSpc>
                        <a:spcAft>
                          <a:spcPts val="0"/>
                        </a:spcAft>
                        <a:buNone/>
                      </a:pPr>
                      <a:r>
                        <a:rPr lang="en-US" sz="1400" i="1" kern="100" dirty="0">
                          <a:effectLst/>
                          <a:latin typeface="Palatino Linotype" panose="02040502050505030304" pitchFamily="18" charset="0"/>
                        </a:rPr>
                        <a:t>ꜣmm</a:t>
                      </a:r>
                      <a:r>
                        <a:rPr lang="en-US" sz="1400" kern="100" dirty="0">
                          <a:effectLst/>
                          <a:latin typeface="Palatino Linotype" panose="02040502050505030304" pitchFamily="18" charset="0"/>
                        </a:rPr>
                        <a:t> “to seize”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wšn</a:t>
                      </a:r>
                      <a:r>
                        <a:rPr lang="en-US" sz="1400" kern="100" dirty="0">
                          <a:effectLst/>
                          <a:latin typeface="Palatino Linotype" panose="02040502050505030304" pitchFamily="18" charset="0"/>
                        </a:rPr>
                        <a:t> “to wring (the neck of a bird)”</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545847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wḫ</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procure”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fꜣi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a:t>
                      </a:r>
                      <a:r>
                        <a:rPr lang="en-US" sz="1400" i="1" kern="100" dirty="0">
                          <a:effectLst/>
                          <a:latin typeface="Palatino Linotype" panose="02040502050505030304" pitchFamily="18" charset="0"/>
                        </a:rPr>
                        <a:t>ꜥ</a:t>
                      </a:r>
                      <a:r>
                        <a:rPr lang="en-US" sz="1400" kern="100" dirty="0">
                          <a:effectLst/>
                          <a:latin typeface="Palatino Linotype" panose="02040502050505030304" pitchFamily="18" charset="0"/>
                        </a:rPr>
                        <a:t>) “to lift (the hand)</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5716544"/>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pnḳ</a:t>
                      </a:r>
                      <a:r>
                        <a:rPr lang="en-US" sz="1400" kern="100" dirty="0">
                          <a:effectLst/>
                          <a:latin typeface="Palatino Linotype" panose="02040502050505030304" pitchFamily="18" charset="0"/>
                        </a:rPr>
                        <a:t> “to pour out”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mni</a:t>
                      </a:r>
                      <a:r>
                        <a:rPr lang="en-US" sz="1400" kern="100" dirty="0">
                          <a:effectLst/>
                          <a:latin typeface="Palatino Linotype" panose="02040502050505030304" pitchFamily="18" charset="0"/>
                        </a:rPr>
                        <a:t> “to gift”</a:t>
                      </a:r>
                      <a:endParaRPr lang="en-US"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07041240"/>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pg</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spread out (limbs)”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mz</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bring (offerings)”</a:t>
                      </a:r>
                      <a:endParaRPr lang="en-GB" sz="1400" kern="100" dirty="0">
                        <a:effectLst/>
                        <a:latin typeface="Palatino Linotype" panose="02040502050505030304" pitchFamily="18" charset="0"/>
                      </a:endParaRPr>
                    </a:p>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68760014"/>
                  </a:ext>
                </a:extLst>
              </a:tr>
              <a:tr h="448224">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ḥnk</a:t>
                      </a:r>
                      <a:r>
                        <a:rPr lang="en-US" sz="1400" kern="100" dirty="0">
                          <a:effectLst/>
                          <a:latin typeface="Palatino Linotype" panose="02040502050505030304" pitchFamily="18" charset="0"/>
                        </a:rPr>
                        <a:t> “to offer” ≈</a:t>
                      </a:r>
                      <a:endParaRPr lang="en-GB" sz="1400" kern="100" dirty="0">
                        <a:effectLst/>
                        <a:latin typeface="Palatino Linotype" panose="02040502050505030304" pitchFamily="18" charset="0"/>
                      </a:endParaRPr>
                    </a:p>
                    <a:p>
                      <a:pPr marL="0" marR="0" algn="ctr">
                        <a:lnSpc>
                          <a:spcPct val="100000"/>
                        </a:lnSpc>
                        <a:spcAft>
                          <a:spcPts val="0"/>
                        </a:spcAft>
                        <a:buNone/>
                      </a:pPr>
                      <a:r>
                        <a:rPr lang="en-US" sz="1400" i="1" kern="100" dirty="0" err="1">
                          <a:effectLst/>
                          <a:latin typeface="Palatino Linotype" panose="02040502050505030304" pitchFamily="18" charset="0"/>
                        </a:rPr>
                        <a:t>ḥkn</a:t>
                      </a:r>
                      <a:r>
                        <a:rPr lang="en-US" sz="1400" kern="100" dirty="0">
                          <a:effectLst/>
                          <a:latin typeface="Palatino Linotype" panose="02040502050505030304" pitchFamily="18" charset="0"/>
                        </a:rPr>
                        <a:t> “to praise”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ḥsi</a:t>
                      </a:r>
                      <a:r>
                        <a:rPr lang="en-US" sz="1400" kern="100" dirty="0">
                          <a:effectLst/>
                          <a:latin typeface="Palatino Linotype" panose="02040502050505030304" pitchFamily="18" charset="0"/>
                        </a:rPr>
                        <a:t> “to sing; to praise”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5443184"/>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ḫwi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protect”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200" dirty="0" err="1">
                          <a:solidFill>
                            <a:schemeClr val="tx1"/>
                          </a:solidFill>
                          <a:effectLst/>
                          <a:latin typeface="Palatino Linotype" panose="02040502050505030304" pitchFamily="18" charset="0"/>
                          <a:ea typeface="+mn-ea"/>
                          <a:cs typeface="+mn-cs"/>
                        </a:rPr>
                        <a:t>ḫpš</a:t>
                      </a:r>
                      <a:r>
                        <a:rPr lang="en-US" sz="1400" i="1" kern="1200" dirty="0">
                          <a:solidFill>
                            <a:schemeClr val="tx1"/>
                          </a:solidFill>
                          <a:effectLst/>
                          <a:latin typeface="Palatino Linotype" panose="02040502050505030304" pitchFamily="18" charset="0"/>
                          <a:ea typeface="+mn-ea"/>
                          <a:cs typeface="+mn-cs"/>
                        </a:rPr>
                        <a:t> </a:t>
                      </a:r>
                      <a:r>
                        <a:rPr lang="en-US" sz="1400" kern="1200" dirty="0">
                          <a:solidFill>
                            <a:schemeClr val="tx1"/>
                          </a:solidFill>
                          <a:effectLst/>
                          <a:latin typeface="Palatino Linotype" panose="02040502050505030304" pitchFamily="18" charset="0"/>
                          <a:ea typeface="+mn-ea"/>
                          <a:cs typeface="+mn-cs"/>
                        </a:rPr>
                        <a:t>“strong arm”</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0639"/>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ḫrp</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lead”</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zš</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spread out (goods)”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202979"/>
                  </a:ext>
                </a:extLst>
              </a:tr>
              <a:tr h="448224">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spi</a:t>
                      </a:r>
                      <a:r>
                        <a:rPr lang="en-US" sz="1400" kern="100" dirty="0">
                          <a:effectLst/>
                          <a:latin typeface="Palatino Linotype" panose="02040502050505030304" pitchFamily="18" charset="0"/>
                        </a:rPr>
                        <a:t> “to lash together</a:t>
                      </a:r>
                      <a:endParaRPr lang="en-GB" sz="1400" kern="100" dirty="0">
                        <a:effectLst/>
                        <a:latin typeface="Palatino Linotype" panose="02040502050505030304" pitchFamily="18" charset="0"/>
                      </a:endParaRPr>
                    </a:p>
                    <a:p>
                      <a:pPr marL="0" marR="0" algn="ctr">
                        <a:lnSpc>
                          <a:spcPct val="100000"/>
                        </a:lnSpc>
                        <a:spcAft>
                          <a:spcPts val="0"/>
                        </a:spcAft>
                        <a:buNone/>
                      </a:pPr>
                      <a:r>
                        <a:rPr lang="en-US" sz="1400" kern="100" dirty="0">
                          <a:effectLst/>
                          <a:latin typeface="Palatino Linotype" panose="02040502050505030304" pitchFamily="18" charset="0"/>
                        </a:rPr>
                        <a:t>(the planks of a boat)”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spd</a:t>
                      </a:r>
                      <a:r>
                        <a:rPr lang="en-US" sz="1400" kern="100" dirty="0">
                          <a:effectLst/>
                          <a:latin typeface="Palatino Linotype" panose="02040502050505030304" pitchFamily="18" charset="0"/>
                        </a:rPr>
                        <a:t> “to equip”</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3526230"/>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srwḫ</a:t>
                      </a:r>
                      <a:r>
                        <a:rPr lang="en-US" sz="1400" kern="100" dirty="0">
                          <a:effectLst/>
                          <a:latin typeface="Palatino Linotype" panose="02040502050505030304" pitchFamily="18" charset="0"/>
                        </a:rPr>
                        <a:t> “to treat”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šdi</a:t>
                      </a:r>
                      <a:r>
                        <a:rPr lang="en-US" sz="1400" kern="100" dirty="0">
                          <a:effectLst/>
                          <a:latin typeface="Palatino Linotype" panose="02040502050505030304" pitchFamily="18" charset="0"/>
                        </a:rPr>
                        <a:t> “to save”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66858473"/>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sḳr</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strike”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ḳni</a:t>
                      </a:r>
                      <a:r>
                        <a:rPr lang="en-US" sz="1400" kern="100" dirty="0">
                          <a:effectLst/>
                          <a:latin typeface="Palatino Linotype" panose="02040502050505030304" pitchFamily="18" charset="0"/>
                        </a:rPr>
                        <a:t> “to cling (to something)”</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020246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ḳm</a:t>
                      </a:r>
                      <a:r>
                        <a:rPr lang="en-US" sz="1400" i="1" kern="100" dirty="0">
                          <a:effectLst/>
                          <a:latin typeface="Palatino Linotype" panose="02040502050505030304" pitchFamily="18" charset="0"/>
                        </a:rPr>
                        <a:t>ꜣ</a:t>
                      </a:r>
                      <a:r>
                        <a:rPr lang="en-US" sz="1400" kern="100" dirty="0">
                          <a:effectLst/>
                          <a:latin typeface="Palatino Linotype" panose="02040502050505030304" pitchFamily="18" charset="0"/>
                        </a:rPr>
                        <a:t> “to create”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drp</a:t>
                      </a:r>
                      <a:r>
                        <a:rPr lang="en-US" sz="1400" kern="100" dirty="0">
                          <a:effectLst/>
                          <a:latin typeface="Palatino Linotype" panose="02040502050505030304" pitchFamily="18" charset="0"/>
                        </a:rPr>
                        <a:t> “to offer”</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6069041"/>
                  </a:ext>
                </a:extLst>
              </a:tr>
              <a:tr h="3201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ṯzi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tie together (bones)”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solidFill>
                            <a:schemeClr val="tx1"/>
                          </a:solidFill>
                          <a:effectLst/>
                          <a:latin typeface="Palatino Linotype" panose="02040502050505030304" pitchFamily="18" charset="0"/>
                        </a:rPr>
                        <a:t>ḏsr</a:t>
                      </a:r>
                      <a:r>
                        <a:rPr lang="en-US" sz="1400" i="1" kern="100" dirty="0">
                          <a:solidFill>
                            <a:schemeClr val="tx1"/>
                          </a:solidFill>
                          <a:effectLst/>
                          <a:latin typeface="Palatino Linotype" panose="02040502050505030304" pitchFamily="18" charset="0"/>
                        </a:rPr>
                        <a:t> </a:t>
                      </a:r>
                      <a:r>
                        <a:rPr lang="en-US" sz="1400" kern="100" dirty="0">
                          <a:solidFill>
                            <a:schemeClr val="tx1"/>
                          </a:solidFill>
                          <a:effectLst/>
                          <a:latin typeface="Palatino Linotype" panose="02040502050505030304" pitchFamily="18" charset="0"/>
                        </a:rPr>
                        <a:t>“to consecrate”</a:t>
                      </a:r>
                      <a:endParaRPr lang="en-GB" sz="140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3518885"/>
                  </a:ext>
                </a:extLst>
              </a:tr>
              <a:tr h="320160">
                <a:tc>
                  <a:txBody>
                    <a:bodyPr/>
                    <a:lstStyle/>
                    <a:p>
                      <a:pPr marL="0" marR="0" algn="ctr">
                        <a:lnSpc>
                          <a:spcPct val="100000"/>
                        </a:lnSpc>
                        <a:spcAft>
                          <a:spcPts val="0"/>
                        </a:spcAft>
                        <a:buNone/>
                      </a:pPr>
                      <a:r>
                        <a:rPr lang="en-US" sz="1400" i="1" kern="100" dirty="0" err="1">
                          <a:solidFill>
                            <a:schemeClr val="tx1"/>
                          </a:solidFill>
                          <a:effectLst/>
                          <a:latin typeface="Palatino Linotype" panose="02040502050505030304" pitchFamily="18" charset="0"/>
                        </a:rPr>
                        <a:t>ḏsr</a:t>
                      </a:r>
                      <a:r>
                        <a:rPr lang="en-US" sz="1400" kern="100" dirty="0">
                          <a:solidFill>
                            <a:schemeClr val="tx1"/>
                          </a:solidFill>
                          <a:effectLst/>
                          <a:latin typeface="Palatino Linotype" panose="02040502050505030304" pitchFamily="18" charset="0"/>
                        </a:rPr>
                        <a:t> “to consecrate”</a:t>
                      </a:r>
                      <a:endParaRPr lang="en-GB" sz="140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200" dirty="0" err="1">
                          <a:solidFill>
                            <a:schemeClr val="tx1"/>
                          </a:solidFill>
                          <a:effectLst/>
                          <a:latin typeface="Palatino Linotype" panose="02040502050505030304" pitchFamily="18" charset="0"/>
                          <a:ea typeface="+mn-ea"/>
                          <a:cs typeface="+mn-cs"/>
                        </a:rPr>
                        <a:t>ḏr.t</a:t>
                      </a:r>
                      <a:r>
                        <a:rPr lang="en-US" sz="1400" i="1" kern="1200" dirty="0">
                          <a:solidFill>
                            <a:schemeClr val="tx1"/>
                          </a:solidFill>
                          <a:effectLst/>
                          <a:latin typeface="Palatino Linotype" panose="02040502050505030304" pitchFamily="18" charset="0"/>
                          <a:ea typeface="+mn-ea"/>
                          <a:cs typeface="+mn-cs"/>
                        </a:rPr>
                        <a:t> </a:t>
                      </a:r>
                      <a:r>
                        <a:rPr lang="en-US" sz="1400" kern="1200" dirty="0">
                          <a:solidFill>
                            <a:schemeClr val="tx1"/>
                          </a:solidFill>
                          <a:effectLst/>
                          <a:latin typeface="Palatino Linotype" panose="02040502050505030304" pitchFamily="18" charset="0"/>
                          <a:ea typeface="+mn-ea"/>
                          <a:cs typeface="+mn-cs"/>
                        </a:rPr>
                        <a:t>“hand”</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37252418"/>
                  </a:ext>
                </a:extLst>
              </a:tr>
            </a:tbl>
          </a:graphicData>
        </a:graphic>
      </p:graphicFrame>
      <p:pic>
        <p:nvPicPr>
          <p:cNvPr id="8" name="Graphic 7">
            <a:extLst>
              <a:ext uri="{FF2B5EF4-FFF2-40B4-BE49-F238E27FC236}">
                <a16:creationId xmlns:a16="http://schemas.microsoft.com/office/drawing/2014/main" id="{09593505-7EBA-6B0F-9E3A-4F05B91408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09000" y="2188815"/>
            <a:ext cx="1559065" cy="741195"/>
          </a:xfrm>
          <a:prstGeom prst="rect">
            <a:avLst/>
          </a:prstGeom>
        </p:spPr>
      </p:pic>
      <p:pic>
        <p:nvPicPr>
          <p:cNvPr id="14" name="Graphic 13">
            <a:extLst>
              <a:ext uri="{FF2B5EF4-FFF2-40B4-BE49-F238E27FC236}">
                <a16:creationId xmlns:a16="http://schemas.microsoft.com/office/drawing/2014/main" id="{D59B0BBD-9B1B-6DB5-57A7-0930D9EC90B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60875" y="4036845"/>
            <a:ext cx="1942442" cy="741195"/>
          </a:xfrm>
          <a:prstGeom prst="rect">
            <a:avLst/>
          </a:prstGeom>
        </p:spPr>
      </p:pic>
      <p:sp>
        <p:nvSpPr>
          <p:cNvPr id="15" name="TextBox 14">
            <a:extLst>
              <a:ext uri="{FF2B5EF4-FFF2-40B4-BE49-F238E27FC236}">
                <a16:creationId xmlns:a16="http://schemas.microsoft.com/office/drawing/2014/main" id="{43CAFF2A-A4AB-1153-C9C8-9A2C519FD636}"/>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16" name="Slide Number Placeholder 1">
            <a:extLst>
              <a:ext uri="{FF2B5EF4-FFF2-40B4-BE49-F238E27FC236}">
                <a16:creationId xmlns:a16="http://schemas.microsoft.com/office/drawing/2014/main" id="{FD2374EE-0CAE-0CB3-D86B-6995ABA7A338}"/>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58</a:t>
            </a:fld>
            <a:endParaRPr lang="de-DE" dirty="0">
              <a:latin typeface="Palatino Linotype" panose="02040502050505030304" pitchFamily="18" charset="0"/>
            </a:endParaRPr>
          </a:p>
        </p:txBody>
      </p:sp>
    </p:spTree>
    <p:extLst>
      <p:ext uri="{BB962C8B-B14F-4D97-AF65-F5344CB8AC3E}">
        <p14:creationId xmlns:p14="http://schemas.microsoft.com/office/powerpoint/2010/main" val="1935217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2F360E4A-0DC0-1D8E-AC67-2566578806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88317" y="1539050"/>
            <a:ext cx="7415366" cy="4772696"/>
          </a:xfrm>
          <a:prstGeom prst="rect">
            <a:avLst/>
          </a:prstGeom>
        </p:spPr>
      </p:pic>
      <p:sp>
        <p:nvSpPr>
          <p:cNvPr id="12" name="TextBox 11">
            <a:extLst>
              <a:ext uri="{FF2B5EF4-FFF2-40B4-BE49-F238E27FC236}">
                <a16:creationId xmlns:a16="http://schemas.microsoft.com/office/drawing/2014/main" id="{B3AD91C8-57BA-F2D3-AD1A-90DD5ED67CF9}"/>
              </a:ext>
            </a:extLst>
          </p:cNvPr>
          <p:cNvSpPr txBox="1"/>
          <p:nvPr/>
        </p:nvSpPr>
        <p:spPr>
          <a:xfrm>
            <a:off x="1243118" y="348550"/>
            <a:ext cx="9705764" cy="830997"/>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The uniformisation of cursive arm shapes</a:t>
            </a:r>
          </a:p>
          <a:p>
            <a:pPr algn="ctr"/>
            <a:r>
              <a:rPr lang="en-GB" sz="2400" b="1" dirty="0">
                <a:effectLst/>
                <a:latin typeface="Palatino Linotype" panose="02040502050505030304" pitchFamily="18" charset="0"/>
                <a:ea typeface="Calibri" panose="020F0502020204030204" pitchFamily="34" charset="0"/>
              </a:rPr>
              <a:t>with a distinctive feature at the right end of the arm during the FIP</a:t>
            </a:r>
            <a:endParaRPr lang="en-GB" sz="2400" b="1" dirty="0">
              <a:latin typeface="Palatino Linotype" panose="02040502050505030304" pitchFamily="18" charset="0"/>
              <a:ea typeface="Calibri" panose="020F0502020204030204" pitchFamily="34" charset="0"/>
            </a:endParaRPr>
          </a:p>
        </p:txBody>
      </p:sp>
      <p:sp>
        <p:nvSpPr>
          <p:cNvPr id="5" name="TextBox 4">
            <a:extLst>
              <a:ext uri="{FF2B5EF4-FFF2-40B4-BE49-F238E27FC236}">
                <a16:creationId xmlns:a16="http://schemas.microsoft.com/office/drawing/2014/main" id="{705EEBB7-4029-FC2B-1F1B-C827CF00B6C6}"/>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F503C3C6-0B78-38FB-163F-E1D1C88A1FBA}"/>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59</a:t>
            </a:fld>
            <a:endParaRPr lang="de-DE" dirty="0">
              <a:latin typeface="Palatino Linotype" panose="02040502050505030304" pitchFamily="18" charset="0"/>
            </a:endParaRPr>
          </a:p>
        </p:txBody>
      </p:sp>
    </p:spTree>
    <p:extLst>
      <p:ext uri="{BB962C8B-B14F-4D97-AF65-F5344CB8AC3E}">
        <p14:creationId xmlns:p14="http://schemas.microsoft.com/office/powerpoint/2010/main" val="33325392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B64104-3B59-4C2B-0A5D-2F623F1563AB}"/>
              </a:ext>
            </a:extLst>
          </p:cNvPr>
          <p:cNvSpPr txBox="1"/>
          <p:nvPr/>
        </p:nvSpPr>
        <p:spPr>
          <a:xfrm>
            <a:off x="10739090" y="73465"/>
            <a:ext cx="1426353" cy="276999"/>
          </a:xfrm>
          <a:prstGeom prst="rect">
            <a:avLst/>
          </a:prstGeom>
          <a:noFill/>
        </p:spPr>
        <p:txBody>
          <a:bodyPr wrap="none" rtlCol="0">
            <a:spAutoFit/>
          </a:bodyPr>
          <a:lstStyle/>
          <a:p>
            <a:r>
              <a:rPr lang="de-DE" sz="1200" cap="small">
                <a:latin typeface="Palatino Linotype" panose="02040502050505030304" pitchFamily="18" charset="0"/>
              </a:rPr>
              <a:t>case study ii: D40</a:t>
            </a:r>
            <a:endParaRPr lang="de-DE" sz="1200" cap="small" dirty="0">
              <a:latin typeface="Palatino Linotype" panose="02040502050505030304" pitchFamily="18" charset="0"/>
            </a:endParaRPr>
          </a:p>
        </p:txBody>
      </p:sp>
      <p:sp>
        <p:nvSpPr>
          <p:cNvPr id="18" name="Slide Number Placeholder 1">
            <a:extLst>
              <a:ext uri="{FF2B5EF4-FFF2-40B4-BE49-F238E27FC236}">
                <a16:creationId xmlns:a16="http://schemas.microsoft.com/office/drawing/2014/main" id="{AC29395F-1D77-DF25-EEBA-DBD475744DE4}"/>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60</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53DA30BC-AAE1-DB07-8907-F1EDD6403B0D}"/>
              </a:ext>
            </a:extLst>
          </p:cNvPr>
          <p:cNvSpPr txBox="1"/>
          <p:nvPr/>
        </p:nvSpPr>
        <p:spPr>
          <a:xfrm>
            <a:off x="2022894" y="310635"/>
            <a:ext cx="8146210" cy="830997"/>
          </a:xfrm>
          <a:prstGeom prst="rect">
            <a:avLst/>
          </a:prstGeom>
          <a:noFill/>
        </p:spPr>
        <p:txBody>
          <a:bodyPr wrap="square">
            <a:spAutoFit/>
          </a:bodyPr>
          <a:lstStyle/>
          <a:p>
            <a:pPr algn="ctr"/>
            <a:r>
              <a:rPr lang="en-GB" sz="2400" b="1">
                <a:effectLst/>
                <a:latin typeface="Palatino Linotype" panose="02040502050505030304" pitchFamily="18" charset="0"/>
                <a:ea typeface="Calibri" panose="020F0502020204030204" pitchFamily="34" charset="0"/>
              </a:rPr>
              <a:t>Cursive arm signs</a:t>
            </a:r>
          </a:p>
          <a:p>
            <a:pPr algn="ctr"/>
            <a:r>
              <a:rPr lang="en-GB" sz="2400" b="1">
                <a:effectLst/>
                <a:latin typeface="Palatino Linotype" panose="02040502050505030304" pitchFamily="18" charset="0"/>
                <a:ea typeface="Calibri" panose="020F0502020204030204" pitchFamily="34" charset="0"/>
              </a:rPr>
              <a:t>with a distinctive feature at the right end of the arm</a:t>
            </a:r>
            <a:endParaRPr lang="en-GB" sz="2400" b="1" dirty="0">
              <a:latin typeface="Palatino Linotype" panose="02040502050505030304" pitchFamily="18" charset="0"/>
              <a:ea typeface="Calibri" panose="020F0502020204030204" pitchFamily="34" charset="0"/>
            </a:endParaRPr>
          </a:p>
        </p:txBody>
      </p:sp>
      <p:pic>
        <p:nvPicPr>
          <p:cNvPr id="6" name="Graphic 5">
            <a:extLst>
              <a:ext uri="{FF2B5EF4-FFF2-40B4-BE49-F238E27FC236}">
                <a16:creationId xmlns:a16="http://schemas.microsoft.com/office/drawing/2014/main" id="{07A127AF-B771-5501-3E97-26941FA383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5467" y="1442431"/>
            <a:ext cx="10181064" cy="4810658"/>
          </a:xfrm>
          <a:prstGeom prst="rect">
            <a:avLst/>
          </a:prstGeom>
        </p:spPr>
      </p:pic>
    </p:spTree>
    <p:extLst>
      <p:ext uri="{BB962C8B-B14F-4D97-AF65-F5344CB8AC3E}">
        <p14:creationId xmlns:p14="http://schemas.microsoft.com/office/powerpoint/2010/main" val="33722110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CCC87-40DE-D4EC-9E38-B9A780A34D7F}"/>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C60E5643-AF30-993B-4FA9-58C5ACEAA5C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33000"/>
                    </a14:imgEffect>
                    <a14:imgEffect>
                      <a14:brightnessContrast bright="20000"/>
                    </a14:imgEffect>
                  </a14:imgLayer>
                </a14:imgProps>
              </a:ext>
            </a:extLst>
          </a:blip>
          <a:stretch>
            <a:fillRect/>
          </a:stretch>
        </p:blipFill>
        <p:spPr>
          <a:xfrm>
            <a:off x="2974515" y="3437031"/>
            <a:ext cx="2992285" cy="3235356"/>
          </a:xfrm>
          <a:prstGeom prst="rect">
            <a:avLst/>
          </a:prstGeom>
        </p:spPr>
      </p:pic>
      <p:pic>
        <p:nvPicPr>
          <p:cNvPr id="13" name="Picture 12">
            <a:extLst>
              <a:ext uri="{FF2B5EF4-FFF2-40B4-BE49-F238E27FC236}">
                <a16:creationId xmlns:a16="http://schemas.microsoft.com/office/drawing/2014/main" id="{9BDAD205-A600-DBD6-9C99-728CC346E79D}"/>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tretch>
            <a:fillRect/>
          </a:stretch>
        </p:blipFill>
        <p:spPr>
          <a:xfrm>
            <a:off x="432096" y="145916"/>
            <a:ext cx="3606018" cy="1732548"/>
          </a:xfrm>
          <a:prstGeom prst="rect">
            <a:avLst/>
          </a:prstGeom>
        </p:spPr>
      </p:pic>
      <p:pic>
        <p:nvPicPr>
          <p:cNvPr id="17" name="Picture 16">
            <a:extLst>
              <a:ext uri="{FF2B5EF4-FFF2-40B4-BE49-F238E27FC236}">
                <a16:creationId xmlns:a16="http://schemas.microsoft.com/office/drawing/2014/main" id="{7F120654-9724-2D09-355B-D1A4F7CC5642}"/>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Lst>
          </a:blip>
          <a:stretch>
            <a:fillRect/>
          </a:stretch>
        </p:blipFill>
        <p:spPr>
          <a:xfrm>
            <a:off x="432096" y="1860893"/>
            <a:ext cx="3615847" cy="1576138"/>
          </a:xfrm>
          <a:prstGeom prst="rect">
            <a:avLst/>
          </a:prstGeom>
        </p:spPr>
      </p:pic>
      <p:pic>
        <p:nvPicPr>
          <p:cNvPr id="19" name="Picture 18">
            <a:extLst>
              <a:ext uri="{FF2B5EF4-FFF2-40B4-BE49-F238E27FC236}">
                <a16:creationId xmlns:a16="http://schemas.microsoft.com/office/drawing/2014/main" id="{9AE0991C-13EB-F16F-049D-EE1BADF882E6}"/>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20000"/>
                    </a14:imgEffect>
                  </a14:imgLayer>
                </a14:imgProps>
              </a:ext>
            </a:extLst>
          </a:blip>
          <a:stretch>
            <a:fillRect/>
          </a:stretch>
        </p:blipFill>
        <p:spPr>
          <a:xfrm>
            <a:off x="432352" y="3437031"/>
            <a:ext cx="2732895" cy="3245312"/>
          </a:xfrm>
          <a:prstGeom prst="rect">
            <a:avLst/>
          </a:prstGeom>
        </p:spPr>
      </p:pic>
      <p:pic>
        <p:nvPicPr>
          <p:cNvPr id="21" name="Picture 20">
            <a:extLst>
              <a:ext uri="{FF2B5EF4-FFF2-40B4-BE49-F238E27FC236}">
                <a16:creationId xmlns:a16="http://schemas.microsoft.com/office/drawing/2014/main" id="{CD87C956-CFB5-D9B0-E4D6-7411F8D6A178}"/>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20000"/>
                    </a14:imgEffect>
                  </a14:imgLayer>
                </a14:imgProps>
              </a:ext>
            </a:extLst>
          </a:blip>
          <a:stretch>
            <a:fillRect/>
          </a:stretch>
        </p:blipFill>
        <p:spPr>
          <a:xfrm>
            <a:off x="4036791" y="140577"/>
            <a:ext cx="3774686" cy="2083846"/>
          </a:xfrm>
          <a:prstGeom prst="rect">
            <a:avLst/>
          </a:prstGeom>
        </p:spPr>
      </p:pic>
      <p:pic>
        <p:nvPicPr>
          <p:cNvPr id="23" name="Picture 22">
            <a:extLst>
              <a:ext uri="{FF2B5EF4-FFF2-40B4-BE49-F238E27FC236}">
                <a16:creationId xmlns:a16="http://schemas.microsoft.com/office/drawing/2014/main" id="{282D9001-E844-B745-16CA-D033144B04F0}"/>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20000" contrast="20000"/>
                    </a14:imgEffect>
                  </a14:imgLayer>
                </a14:imgProps>
              </a:ext>
            </a:extLst>
          </a:blip>
          <a:stretch>
            <a:fillRect/>
          </a:stretch>
        </p:blipFill>
        <p:spPr>
          <a:xfrm>
            <a:off x="7791818" y="3738352"/>
            <a:ext cx="4016834" cy="2934035"/>
          </a:xfrm>
          <a:prstGeom prst="rect">
            <a:avLst/>
          </a:prstGeom>
        </p:spPr>
      </p:pic>
      <p:pic>
        <p:nvPicPr>
          <p:cNvPr id="29" name="Picture 28">
            <a:extLst>
              <a:ext uri="{FF2B5EF4-FFF2-40B4-BE49-F238E27FC236}">
                <a16:creationId xmlns:a16="http://schemas.microsoft.com/office/drawing/2014/main" id="{E2D07F24-DEAD-0E5B-4DD1-FF1EF67CD393}"/>
              </a:ext>
            </a:extLst>
          </p:cNvPr>
          <p:cNvPicPr>
            <a:picLocks noChangeAspect="1"/>
          </p:cNvPicPr>
          <p:nvPr/>
        </p:nvPicPr>
        <p:blipFill>
          <a:blip r:embed="rId14"/>
          <a:stretch>
            <a:fillRect/>
          </a:stretch>
        </p:blipFill>
        <p:spPr>
          <a:xfrm>
            <a:off x="7801648" y="140577"/>
            <a:ext cx="4016834" cy="1966450"/>
          </a:xfrm>
          <a:prstGeom prst="rect">
            <a:avLst/>
          </a:prstGeom>
        </p:spPr>
      </p:pic>
      <p:sp>
        <p:nvSpPr>
          <p:cNvPr id="31" name="TextBox 30">
            <a:extLst>
              <a:ext uri="{FF2B5EF4-FFF2-40B4-BE49-F238E27FC236}">
                <a16:creationId xmlns:a16="http://schemas.microsoft.com/office/drawing/2014/main" id="{71580AF1-40E7-E15A-D0C9-C2DC24EC7FD8}"/>
              </a:ext>
            </a:extLst>
          </p:cNvPr>
          <p:cNvSpPr txBox="1"/>
          <p:nvPr/>
        </p:nvSpPr>
        <p:spPr>
          <a:xfrm>
            <a:off x="4097946" y="2378886"/>
            <a:ext cx="3753706" cy="892552"/>
          </a:xfrm>
          <a:prstGeom prst="rect">
            <a:avLst/>
          </a:prstGeom>
          <a:noFill/>
        </p:spPr>
        <p:txBody>
          <a:bodyPr wrap="square">
            <a:spAutoFit/>
          </a:bodyPr>
          <a:lstStyle/>
          <a:p>
            <a:pPr algn="ctr"/>
            <a:r>
              <a:rPr lang="en-GB" b="1" dirty="0">
                <a:effectLst/>
                <a:latin typeface="Palatino Linotype" panose="02040502050505030304" pitchFamily="18" charset="0"/>
                <a:ea typeface="Calibri" panose="020F0502020204030204" pitchFamily="34" charset="0"/>
              </a:rPr>
              <a:t>Hieroglyphs depicting</a:t>
            </a:r>
          </a:p>
          <a:p>
            <a:pPr algn="ctr"/>
            <a:r>
              <a:rPr lang="en-GB" b="1" dirty="0">
                <a:effectLst/>
                <a:latin typeface="Palatino Linotype" panose="02040502050505030304" pitchFamily="18" charset="0"/>
                <a:ea typeface="Calibri" panose="020F0502020204030204" pitchFamily="34" charset="0"/>
              </a:rPr>
              <a:t>human arms</a:t>
            </a:r>
          </a:p>
          <a:p>
            <a:pPr algn="ctr"/>
            <a:r>
              <a:rPr lang="en-GB" sz="800" dirty="0">
                <a:effectLst/>
                <a:latin typeface="Palatino Linotype" panose="02040502050505030304" pitchFamily="18" charset="0"/>
                <a:ea typeface="Calibri" panose="020F0502020204030204" pitchFamily="34" charset="0"/>
              </a:rPr>
              <a:t>False doors CG 1419; CG 1485 ; JE 72201; fragment JE 28304; niche of </a:t>
            </a:r>
            <a:r>
              <a:rPr lang="en-GB" sz="800" dirty="0" err="1">
                <a:effectLst/>
                <a:latin typeface="Palatino Linotype" panose="02040502050505030304" pitchFamily="18" charset="0"/>
                <a:ea typeface="Calibri" panose="020F0502020204030204" pitchFamily="34" charset="0"/>
              </a:rPr>
              <a:t>Khabauzokar</a:t>
            </a:r>
            <a:r>
              <a:rPr lang="en-GB" sz="800" dirty="0">
                <a:effectLst/>
                <a:latin typeface="Palatino Linotype" panose="02040502050505030304" pitchFamily="18" charset="0"/>
                <a:ea typeface="Calibri" panose="020F0502020204030204" pitchFamily="34" charset="0"/>
              </a:rPr>
              <a:t> (</a:t>
            </a:r>
            <a:r>
              <a:rPr lang="en-GB" sz="800" dirty="0">
                <a:latin typeface="Palatino Linotype" panose="02040502050505030304" pitchFamily="18" charset="0"/>
                <a:ea typeface="Calibri" panose="020F0502020204030204" pitchFamily="34" charset="0"/>
              </a:rPr>
              <a:t>EMC); tomb of Harkhuf (QH); tomb of Ty (Saqqara)</a:t>
            </a:r>
            <a:endParaRPr lang="en-GB" sz="800" dirty="0">
              <a:effectLst/>
              <a:latin typeface="Palatino Linotype" panose="02040502050505030304" pitchFamily="18" charset="0"/>
              <a:ea typeface="Calibri" panose="020F0502020204030204" pitchFamily="34" charset="0"/>
            </a:endParaRPr>
          </a:p>
        </p:txBody>
      </p:sp>
      <p:pic>
        <p:nvPicPr>
          <p:cNvPr id="33" name="Picture 32">
            <a:extLst>
              <a:ext uri="{FF2B5EF4-FFF2-40B4-BE49-F238E27FC236}">
                <a16:creationId xmlns:a16="http://schemas.microsoft.com/office/drawing/2014/main" id="{1616C3A5-45D1-34A2-B25C-D2B2B3F15002}"/>
              </a:ext>
            </a:extLst>
          </p:cNvPr>
          <p:cNvPicPr>
            <a:picLocks noChangeAspect="1"/>
          </p:cNvPicPr>
          <p:nvPr/>
        </p:nvPicPr>
        <p:blipFill>
          <a:blip r:embed="rId15"/>
          <a:stretch>
            <a:fillRect/>
          </a:stretch>
        </p:blipFill>
        <p:spPr>
          <a:xfrm>
            <a:off x="7791818" y="2077712"/>
            <a:ext cx="4016834" cy="1660640"/>
          </a:xfrm>
          <a:prstGeom prst="rect">
            <a:avLst/>
          </a:prstGeom>
        </p:spPr>
      </p:pic>
      <p:pic>
        <p:nvPicPr>
          <p:cNvPr id="34" name="Picture 33">
            <a:extLst>
              <a:ext uri="{FF2B5EF4-FFF2-40B4-BE49-F238E27FC236}">
                <a16:creationId xmlns:a16="http://schemas.microsoft.com/office/drawing/2014/main" id="{6D48575F-DD5E-B57D-4560-614881F083BD}"/>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20000"/>
                    </a14:imgEffect>
                  </a14:imgLayer>
                </a14:imgProps>
              </a:ext>
            </a:extLst>
          </a:blip>
          <a:stretch>
            <a:fillRect/>
          </a:stretch>
        </p:blipFill>
        <p:spPr>
          <a:xfrm>
            <a:off x="5694851" y="3427076"/>
            <a:ext cx="2460538" cy="3245312"/>
          </a:xfrm>
          <a:prstGeom prst="rect">
            <a:avLst/>
          </a:prstGeom>
        </p:spPr>
      </p:pic>
      <p:sp>
        <p:nvSpPr>
          <p:cNvPr id="35" name="TextBox 34">
            <a:extLst>
              <a:ext uri="{FF2B5EF4-FFF2-40B4-BE49-F238E27FC236}">
                <a16:creationId xmlns:a16="http://schemas.microsoft.com/office/drawing/2014/main" id="{1334428B-D02B-A9A3-68B9-7E5313A37B3D}"/>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6" name="Slide Number Placeholder 1">
            <a:extLst>
              <a:ext uri="{FF2B5EF4-FFF2-40B4-BE49-F238E27FC236}">
                <a16:creationId xmlns:a16="http://schemas.microsoft.com/office/drawing/2014/main" id="{67A5B460-AF75-828F-28F3-EFE9DD6DED69}"/>
              </a:ext>
            </a:extLst>
          </p:cNvPr>
          <p:cNvSpPr>
            <a:spLocks noGrp="1"/>
          </p:cNvSpPr>
          <p:nvPr>
            <p:ph type="sldNum" sz="quarter" idx="12"/>
          </p:nvPr>
        </p:nvSpPr>
        <p:spPr>
          <a:xfrm>
            <a:off x="9402062" y="6356350"/>
            <a:ext cx="2743200" cy="365125"/>
          </a:xfrm>
        </p:spPr>
        <p:txBody>
          <a:bodyPr/>
          <a:lstStyle/>
          <a:p>
            <a:fld id="{614F9104-22E4-4809-9DD5-CA74CAAF0C09}" type="slidenum">
              <a:rPr lang="de-DE" smtClean="0">
                <a:latin typeface="Palatino Linotype" panose="02040502050505030304" pitchFamily="18" charset="0"/>
              </a:rPr>
              <a:t>61</a:t>
            </a:fld>
            <a:endParaRPr lang="de-DE" dirty="0">
              <a:latin typeface="Palatino Linotype" panose="02040502050505030304" pitchFamily="18" charset="0"/>
            </a:endParaRPr>
          </a:p>
        </p:txBody>
      </p:sp>
      <p:pic>
        <p:nvPicPr>
          <p:cNvPr id="8" name="Picture 7">
            <a:extLst>
              <a:ext uri="{FF2B5EF4-FFF2-40B4-BE49-F238E27FC236}">
                <a16:creationId xmlns:a16="http://schemas.microsoft.com/office/drawing/2014/main" id="{B2BC3F6B-5DDC-7273-7C39-4CC487ACFB9C}"/>
              </a:ext>
            </a:extLst>
          </p:cNvPr>
          <p:cNvPicPr>
            <a:picLocks noChangeAspect="1"/>
          </p:cNvPicPr>
          <p:nvPr/>
        </p:nvPicPr>
        <p:blipFill>
          <a:blip r:embed="rId18"/>
          <a:stretch>
            <a:fillRect/>
          </a:stretch>
        </p:blipFill>
        <p:spPr>
          <a:xfrm>
            <a:off x="8865561" y="1294069"/>
            <a:ext cx="2407209" cy="3651158"/>
          </a:xfrm>
          <a:prstGeom prst="rect">
            <a:avLst/>
          </a:prstGeom>
          <a:ln w="28575">
            <a:solidFill>
              <a:schemeClr val="tx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317474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0FF5EEA4-D048-9F93-1543-A84F4E50245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02165" y="1711816"/>
            <a:ext cx="9387665" cy="3891563"/>
          </a:xfrm>
          <a:prstGeom prst="rect">
            <a:avLst/>
          </a:prstGeom>
        </p:spPr>
      </p:pic>
      <p:sp>
        <p:nvSpPr>
          <p:cNvPr id="6" name="TextBox 5">
            <a:extLst>
              <a:ext uri="{FF2B5EF4-FFF2-40B4-BE49-F238E27FC236}">
                <a16:creationId xmlns:a16="http://schemas.microsoft.com/office/drawing/2014/main" id="{029E08F7-26B8-18A5-CFC5-BCF4438C2130}"/>
              </a:ext>
            </a:extLst>
          </p:cNvPr>
          <p:cNvSpPr txBox="1"/>
          <p:nvPr/>
        </p:nvSpPr>
        <p:spPr>
          <a:xfrm>
            <a:off x="2951167" y="614371"/>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Series A of arm hieroglyphs during the OK</a:t>
            </a:r>
            <a:endParaRPr lang="en-GB" sz="2400" b="1" dirty="0">
              <a:latin typeface="Palatino Linotype" panose="0204050205050503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A8D01CB3-863B-B391-DFF6-25B8B95D800F}"/>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9" name="Slide Number Placeholder 1">
            <a:extLst>
              <a:ext uri="{FF2B5EF4-FFF2-40B4-BE49-F238E27FC236}">
                <a16:creationId xmlns:a16="http://schemas.microsoft.com/office/drawing/2014/main" id="{00B7DEBD-2C05-B196-7EBA-7CD75A25B2EB}"/>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62</a:t>
            </a:fld>
            <a:endParaRPr lang="de-DE" dirty="0">
              <a:latin typeface="Palatino Linotype" panose="02040502050505030304" pitchFamily="18" charset="0"/>
            </a:endParaRPr>
          </a:p>
        </p:txBody>
      </p:sp>
    </p:spTree>
    <p:extLst>
      <p:ext uri="{BB962C8B-B14F-4D97-AF65-F5344CB8AC3E}">
        <p14:creationId xmlns:p14="http://schemas.microsoft.com/office/powerpoint/2010/main" val="18205505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1">
            <a:extLst>
              <a:ext uri="{FF2B5EF4-FFF2-40B4-BE49-F238E27FC236}">
                <a16:creationId xmlns:a16="http://schemas.microsoft.com/office/drawing/2014/main" id="{BEC3A5EC-4A9B-A480-FD78-11121C2967E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4882" y="1703729"/>
            <a:ext cx="10502232" cy="3859617"/>
          </a:xfrm>
          <a:prstGeom prst="rect">
            <a:avLst/>
          </a:prstGeom>
        </p:spPr>
      </p:pic>
      <p:sp>
        <p:nvSpPr>
          <p:cNvPr id="4" name="TextBox 3">
            <a:extLst>
              <a:ext uri="{FF2B5EF4-FFF2-40B4-BE49-F238E27FC236}">
                <a16:creationId xmlns:a16="http://schemas.microsoft.com/office/drawing/2014/main" id="{92CA9201-F50A-420C-1F27-A3C41642D886}"/>
              </a:ext>
            </a:extLst>
          </p:cNvPr>
          <p:cNvSpPr txBox="1"/>
          <p:nvPr/>
        </p:nvSpPr>
        <p:spPr>
          <a:xfrm>
            <a:off x="2951167" y="614371"/>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Series B of arm hieroglyphs during the OK</a:t>
            </a:r>
            <a:endParaRPr lang="en-GB" sz="2400" b="1" dirty="0">
              <a:latin typeface="Palatino Linotype" panose="02040502050505030304" pitchFamily="18" charset="0"/>
              <a:ea typeface="Calibri" panose="020F0502020204030204" pitchFamily="34" charset="0"/>
            </a:endParaRPr>
          </a:p>
        </p:txBody>
      </p:sp>
      <p:sp>
        <p:nvSpPr>
          <p:cNvPr id="6" name="TextBox 5">
            <a:extLst>
              <a:ext uri="{FF2B5EF4-FFF2-40B4-BE49-F238E27FC236}">
                <a16:creationId xmlns:a16="http://schemas.microsoft.com/office/drawing/2014/main" id="{39C44F6B-FF59-D8EA-EEDA-E718CCBD00D6}"/>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7" name="Slide Number Placeholder 1">
            <a:extLst>
              <a:ext uri="{FF2B5EF4-FFF2-40B4-BE49-F238E27FC236}">
                <a16:creationId xmlns:a16="http://schemas.microsoft.com/office/drawing/2014/main" id="{B287DA68-61DF-B4B2-7D20-567E645C04A3}"/>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latin typeface="Palatino Linotype" panose="02040502050505030304" pitchFamily="18" charset="0"/>
              </a:rPr>
              <a:t>63</a:t>
            </a:fld>
            <a:endParaRPr lang="de-DE" dirty="0">
              <a:latin typeface="Palatino Linotype" panose="02040502050505030304" pitchFamily="18" charset="0"/>
            </a:endParaRPr>
          </a:p>
        </p:txBody>
      </p:sp>
    </p:spTree>
    <p:extLst>
      <p:ext uri="{BB962C8B-B14F-4D97-AF65-F5344CB8AC3E}">
        <p14:creationId xmlns:p14="http://schemas.microsoft.com/office/powerpoint/2010/main" val="30583629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1E389-6DC5-AC86-B349-4265D4817E0B}"/>
            </a:ext>
          </a:extLst>
        </p:cNvPr>
        <p:cNvGrpSpPr/>
        <p:nvPr/>
      </p:nvGrpSpPr>
      <p:grpSpPr>
        <a:xfrm>
          <a:off x="0" y="0"/>
          <a:ext cx="0" cy="0"/>
          <a:chOff x="0" y="0"/>
          <a:chExt cx="0" cy="0"/>
        </a:xfrm>
      </p:grpSpPr>
      <p:pic>
        <p:nvPicPr>
          <p:cNvPr id="5" name="Graphic 1">
            <a:extLst>
              <a:ext uri="{FF2B5EF4-FFF2-40B4-BE49-F238E27FC236}">
                <a16:creationId xmlns:a16="http://schemas.microsoft.com/office/drawing/2014/main" id="{C42E4358-A302-6F9C-4806-1D8AC72595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4882" y="1703729"/>
            <a:ext cx="10502232" cy="3859617"/>
          </a:xfrm>
          <a:prstGeom prst="rect">
            <a:avLst/>
          </a:prstGeom>
        </p:spPr>
      </p:pic>
      <p:sp>
        <p:nvSpPr>
          <p:cNvPr id="4" name="TextBox 3">
            <a:extLst>
              <a:ext uri="{FF2B5EF4-FFF2-40B4-BE49-F238E27FC236}">
                <a16:creationId xmlns:a16="http://schemas.microsoft.com/office/drawing/2014/main" id="{CD3CBE44-8030-636C-355D-63CED41A56CC}"/>
              </a:ext>
            </a:extLst>
          </p:cNvPr>
          <p:cNvSpPr txBox="1"/>
          <p:nvPr/>
        </p:nvSpPr>
        <p:spPr>
          <a:xfrm>
            <a:off x="2951167" y="614371"/>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Series B of arm hieroglyphs during the OK</a:t>
            </a:r>
            <a:endParaRPr lang="en-GB" sz="2400" b="1" dirty="0">
              <a:latin typeface="Palatino Linotype" panose="02040502050505030304" pitchFamily="18" charset="0"/>
              <a:ea typeface="Calibri" panose="020F0502020204030204" pitchFamily="34" charset="0"/>
            </a:endParaRPr>
          </a:p>
        </p:txBody>
      </p:sp>
      <p:sp>
        <p:nvSpPr>
          <p:cNvPr id="6" name="TextBox 5">
            <a:extLst>
              <a:ext uri="{FF2B5EF4-FFF2-40B4-BE49-F238E27FC236}">
                <a16:creationId xmlns:a16="http://schemas.microsoft.com/office/drawing/2014/main" id="{6D49EEA2-086A-1F22-2B6A-FA3A9E1E561E}"/>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7" name="Slide Number Placeholder 1">
            <a:extLst>
              <a:ext uri="{FF2B5EF4-FFF2-40B4-BE49-F238E27FC236}">
                <a16:creationId xmlns:a16="http://schemas.microsoft.com/office/drawing/2014/main" id="{41D0F768-8E0C-FCC0-1DA5-0624A5464046}"/>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64</a:t>
            </a:fld>
            <a:endParaRPr lang="de-DE" dirty="0">
              <a:latin typeface="Palatino Linotype" panose="02040502050505030304" pitchFamily="18" charset="0"/>
            </a:endParaRPr>
          </a:p>
        </p:txBody>
      </p:sp>
      <p:sp>
        <p:nvSpPr>
          <p:cNvPr id="3" name="Rectangle 2">
            <a:extLst>
              <a:ext uri="{FF2B5EF4-FFF2-40B4-BE49-F238E27FC236}">
                <a16:creationId xmlns:a16="http://schemas.microsoft.com/office/drawing/2014/main" id="{727A9E78-8450-3E39-EA9A-C34BA8EE9CC5}"/>
              </a:ext>
            </a:extLst>
          </p:cNvPr>
          <p:cNvSpPr/>
          <p:nvPr/>
        </p:nvSpPr>
        <p:spPr>
          <a:xfrm>
            <a:off x="6339841" y="1703729"/>
            <a:ext cx="5007274" cy="385961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8" name="Picture 7">
            <a:extLst>
              <a:ext uri="{FF2B5EF4-FFF2-40B4-BE49-F238E27FC236}">
                <a16:creationId xmlns:a16="http://schemas.microsoft.com/office/drawing/2014/main" id="{A5F7F5D0-078E-A96D-55E5-457B1EAC5545}"/>
              </a:ext>
            </a:extLst>
          </p:cNvPr>
          <p:cNvPicPr>
            <a:picLocks noChangeAspect="1"/>
          </p:cNvPicPr>
          <p:nvPr/>
        </p:nvPicPr>
        <p:blipFill>
          <a:blip r:embed="rId4"/>
          <a:srcRect t="42986"/>
          <a:stretch>
            <a:fillRect/>
          </a:stretch>
        </p:blipFill>
        <p:spPr>
          <a:xfrm>
            <a:off x="9878647" y="5943601"/>
            <a:ext cx="1302748" cy="643438"/>
          </a:xfrm>
          <a:prstGeom prst="rect">
            <a:avLst/>
          </a:prstGeom>
        </p:spPr>
      </p:pic>
      <p:pic>
        <p:nvPicPr>
          <p:cNvPr id="10" name="Picture 9">
            <a:extLst>
              <a:ext uri="{FF2B5EF4-FFF2-40B4-BE49-F238E27FC236}">
                <a16:creationId xmlns:a16="http://schemas.microsoft.com/office/drawing/2014/main" id="{9E7604BD-B854-43AE-40F3-885C12CD957E}"/>
              </a:ext>
            </a:extLst>
          </p:cNvPr>
          <p:cNvPicPr>
            <a:picLocks noChangeAspect="1"/>
          </p:cNvPicPr>
          <p:nvPr/>
        </p:nvPicPr>
        <p:blipFill>
          <a:blip r:embed="rId5"/>
          <a:srcRect t="22348"/>
          <a:stretch>
            <a:fillRect/>
          </a:stretch>
        </p:blipFill>
        <p:spPr>
          <a:xfrm>
            <a:off x="8297978" y="5710694"/>
            <a:ext cx="1302748" cy="876345"/>
          </a:xfrm>
          <a:prstGeom prst="rect">
            <a:avLst/>
          </a:prstGeom>
        </p:spPr>
      </p:pic>
      <p:sp>
        <p:nvSpPr>
          <p:cNvPr id="11" name="TextBox 10">
            <a:extLst>
              <a:ext uri="{FF2B5EF4-FFF2-40B4-BE49-F238E27FC236}">
                <a16:creationId xmlns:a16="http://schemas.microsoft.com/office/drawing/2014/main" id="{ED893F35-517D-D4C9-1931-5DE89ED412DB}"/>
              </a:ext>
            </a:extLst>
          </p:cNvPr>
          <p:cNvSpPr txBox="1"/>
          <p:nvPr/>
        </p:nvSpPr>
        <p:spPr>
          <a:xfrm>
            <a:off x="5957769" y="6002264"/>
            <a:ext cx="2595392" cy="584775"/>
          </a:xfrm>
          <a:prstGeom prst="rect">
            <a:avLst/>
          </a:prstGeom>
          <a:noFill/>
        </p:spPr>
        <p:txBody>
          <a:bodyPr wrap="square">
            <a:spAutoFit/>
          </a:bodyPr>
          <a:lstStyle/>
          <a:p>
            <a:r>
              <a:rPr lang="en-GB" sz="1600" dirty="0">
                <a:effectLst/>
                <a:latin typeface="Palatino Linotype" panose="02040502050505030304" pitchFamily="18" charset="0"/>
                <a:ea typeface="Calibri" panose="020F0502020204030204" pitchFamily="34" charset="0"/>
              </a:rPr>
              <a:t>common shapes in</a:t>
            </a:r>
          </a:p>
          <a:p>
            <a:r>
              <a:rPr lang="en-GB" sz="1600" dirty="0">
                <a:effectLst/>
                <a:latin typeface="Palatino Linotype" panose="02040502050505030304" pitchFamily="18" charset="0"/>
                <a:ea typeface="Calibri" panose="020F0502020204030204" pitchFamily="34" charset="0"/>
              </a:rPr>
              <a:t>more recent periods:</a:t>
            </a:r>
            <a:endParaRPr lang="en-GB" sz="1600" dirty="0">
              <a:latin typeface="Palatino Linotype" panose="02040502050505030304" pitchFamily="18" charset="0"/>
              <a:ea typeface="Calibri" panose="020F0502020204030204" pitchFamily="34" charset="0"/>
            </a:endParaRPr>
          </a:p>
        </p:txBody>
      </p:sp>
    </p:spTree>
    <p:extLst>
      <p:ext uri="{BB962C8B-B14F-4D97-AF65-F5344CB8AC3E}">
        <p14:creationId xmlns:p14="http://schemas.microsoft.com/office/powerpoint/2010/main" val="26743612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6B09CB3-886F-F7D0-A069-BA1B1E6A4B48}"/>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751035" y="1153170"/>
            <a:ext cx="4062483" cy="5157697"/>
          </a:xfrm>
          <a:prstGeom prst="rect">
            <a:avLst/>
          </a:prstGeom>
        </p:spPr>
      </p:pic>
      <p:sp>
        <p:nvSpPr>
          <p:cNvPr id="2" name="TextBox 1">
            <a:extLst>
              <a:ext uri="{FF2B5EF4-FFF2-40B4-BE49-F238E27FC236}">
                <a16:creationId xmlns:a16="http://schemas.microsoft.com/office/drawing/2014/main" id="{BBA15ADE-1692-57C2-8B06-3831DC1209D3}"/>
              </a:ext>
            </a:extLst>
          </p:cNvPr>
          <p:cNvSpPr txBox="1"/>
          <p:nvPr/>
        </p:nvSpPr>
        <p:spPr>
          <a:xfrm>
            <a:off x="2987264" y="296695"/>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(A) </a:t>
            </a:r>
            <a:r>
              <a:rPr lang="en-GB" sz="2400" b="1" i="1" dirty="0" err="1">
                <a:effectLst/>
                <a:latin typeface="Times New Roman" panose="02020603050405020304" pitchFamily="18" charset="0"/>
                <a:ea typeface="Calibri" panose="020F0502020204030204" pitchFamily="34" charset="0"/>
                <a:cs typeface="Times New Roman" panose="02020603050405020304" pitchFamily="18" charset="0"/>
              </a:rPr>
              <a:t>ḫwi</a:t>
            </a:r>
            <a:r>
              <a:rPr lang="en-GB" sz="2400" b="1" i="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a:t>
            </a:r>
            <a:r>
              <a:rPr lang="de-DE" sz="2400" b="1" dirty="0" err="1">
                <a:latin typeface="Palatino Linotype" panose="02040502050505030304" pitchFamily="18" charset="0"/>
                <a:ea typeface="Calibri" panose="020F0502020204030204" pitchFamily="34" charset="0"/>
              </a:rPr>
              <a:t>to</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protect</a:t>
            </a:r>
            <a:r>
              <a:rPr lang="en-GB" sz="2400" b="1" dirty="0">
                <a:latin typeface="Palatino Linotype" panose="02040502050505030304" pitchFamily="18" charset="0"/>
                <a:ea typeface="Calibri" panose="020F0502020204030204" pitchFamily="34" charset="0"/>
              </a:rPr>
              <a:t>”</a:t>
            </a:r>
            <a:r>
              <a:rPr lang="de-DE" sz="2400" b="1" i="1" dirty="0">
                <a:effectLst/>
                <a:latin typeface="Palatino Linotype" panose="02040502050505030304" pitchFamily="18" charset="0"/>
                <a:ea typeface="Calibri" panose="020F0502020204030204" pitchFamily="34" charset="0"/>
              </a:rPr>
              <a:t> </a:t>
            </a:r>
            <a:endParaRPr lang="en-GB" sz="2400" b="1" i="1" dirty="0">
              <a:latin typeface="Palatino Linotype" panose="0204050205050503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2034AD33-A262-57BC-0C47-236156F57FB8}"/>
              </a:ext>
            </a:extLst>
          </p:cNvPr>
          <p:cNvPicPr>
            <a:picLocks noChangeAspect="1"/>
          </p:cNvPicPr>
          <p:nvPr/>
        </p:nvPicPr>
        <p:blipFill>
          <a:blip r:embed="rId4"/>
          <a:stretch>
            <a:fillRect/>
          </a:stretch>
        </p:blipFill>
        <p:spPr>
          <a:xfrm>
            <a:off x="5477081" y="1991799"/>
            <a:ext cx="6036073" cy="3480437"/>
          </a:xfrm>
          <a:prstGeom prst="rect">
            <a:avLst/>
          </a:prstGeom>
        </p:spPr>
      </p:pic>
      <p:sp>
        <p:nvSpPr>
          <p:cNvPr id="8" name="TextBox 7">
            <a:extLst>
              <a:ext uri="{FF2B5EF4-FFF2-40B4-BE49-F238E27FC236}">
                <a16:creationId xmlns:a16="http://schemas.microsoft.com/office/drawing/2014/main" id="{EC860F7E-6587-E804-4593-7661BA883997}"/>
              </a:ext>
            </a:extLst>
          </p:cNvPr>
          <p:cNvSpPr txBox="1"/>
          <p:nvPr/>
        </p:nvSpPr>
        <p:spPr>
          <a:xfrm>
            <a:off x="672222" y="6310867"/>
            <a:ext cx="4141296" cy="553998"/>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CG 1432, l. 23</a:t>
            </a:r>
          </a:p>
          <a:p>
            <a:r>
              <a:rPr lang="en-GB" sz="800" dirty="0">
                <a:effectLst/>
                <a:latin typeface="Palatino Linotype" panose="02040502050505030304" pitchFamily="18" charset="0"/>
                <a:ea typeface="Calibri" panose="020F0502020204030204" pitchFamily="34" charset="0"/>
              </a:rPr>
              <a:t>(photo: Ph. Seyr)</a:t>
            </a:r>
          </a:p>
          <a:p>
            <a:endParaRPr lang="en-GB" sz="800" dirty="0">
              <a:effectLst/>
              <a:latin typeface="Palatino Linotype" panose="02040502050505030304" pitchFamily="18" charset="0"/>
              <a:ea typeface="Calibri" panose="020F0502020204030204" pitchFamily="34" charset="0"/>
            </a:endParaRPr>
          </a:p>
        </p:txBody>
      </p:sp>
      <p:sp>
        <p:nvSpPr>
          <p:cNvPr id="3" name="Slide Number Placeholder 1">
            <a:extLst>
              <a:ext uri="{FF2B5EF4-FFF2-40B4-BE49-F238E27FC236}">
                <a16:creationId xmlns:a16="http://schemas.microsoft.com/office/drawing/2014/main" id="{E67AF592-C9E1-88A6-8749-5B1677CB079F}"/>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65</a:t>
            </a:fld>
            <a:endParaRPr lang="de-DE" dirty="0">
              <a:latin typeface="Palatino Linotype" panose="02040502050505030304" pitchFamily="18" charset="0"/>
            </a:endParaRPr>
          </a:p>
        </p:txBody>
      </p:sp>
      <p:sp>
        <p:nvSpPr>
          <p:cNvPr id="4" name="TextBox 3">
            <a:extLst>
              <a:ext uri="{FF2B5EF4-FFF2-40B4-BE49-F238E27FC236}">
                <a16:creationId xmlns:a16="http://schemas.microsoft.com/office/drawing/2014/main" id="{F72C77CD-7FED-C9D9-B622-40D92997DB09}"/>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40464365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C0A0C-064C-480B-FEA9-FF885A76B2D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3164ECB2-A320-94EA-58D3-7F906E086EB4}"/>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751035" y="1153170"/>
            <a:ext cx="4062483" cy="5157697"/>
          </a:xfrm>
          <a:prstGeom prst="rect">
            <a:avLst/>
          </a:prstGeom>
        </p:spPr>
      </p:pic>
      <p:sp>
        <p:nvSpPr>
          <p:cNvPr id="2" name="TextBox 1">
            <a:extLst>
              <a:ext uri="{FF2B5EF4-FFF2-40B4-BE49-F238E27FC236}">
                <a16:creationId xmlns:a16="http://schemas.microsoft.com/office/drawing/2014/main" id="{86153CD1-CEB7-2D65-CB98-3B7D1AEE7CF6}"/>
              </a:ext>
            </a:extLst>
          </p:cNvPr>
          <p:cNvSpPr txBox="1"/>
          <p:nvPr/>
        </p:nvSpPr>
        <p:spPr>
          <a:xfrm>
            <a:off x="2987264" y="296695"/>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(A) </a:t>
            </a:r>
            <a:r>
              <a:rPr lang="en-GB" sz="2400" b="1" i="1" dirty="0" err="1">
                <a:effectLst/>
                <a:latin typeface="Times New Roman" panose="02020603050405020304" pitchFamily="18" charset="0"/>
                <a:ea typeface="Calibri" panose="020F0502020204030204" pitchFamily="34" charset="0"/>
                <a:cs typeface="Times New Roman" panose="02020603050405020304" pitchFamily="18" charset="0"/>
              </a:rPr>
              <a:t>ḫwi</a:t>
            </a:r>
            <a:r>
              <a:rPr lang="en-GB" sz="2400" b="1" i="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a:t>
            </a:r>
            <a:r>
              <a:rPr lang="de-DE" sz="2400" b="1" dirty="0" err="1">
                <a:latin typeface="Palatino Linotype" panose="02040502050505030304" pitchFamily="18" charset="0"/>
                <a:ea typeface="Calibri" panose="020F0502020204030204" pitchFamily="34" charset="0"/>
              </a:rPr>
              <a:t>to</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protect</a:t>
            </a:r>
            <a:r>
              <a:rPr lang="en-GB" sz="2400" b="1" dirty="0">
                <a:latin typeface="Palatino Linotype" panose="02040502050505030304" pitchFamily="18" charset="0"/>
                <a:ea typeface="Calibri" panose="020F0502020204030204" pitchFamily="34" charset="0"/>
              </a:rPr>
              <a:t>”</a:t>
            </a:r>
            <a:r>
              <a:rPr lang="de-DE" sz="2400" b="1" i="1" dirty="0">
                <a:effectLst/>
                <a:latin typeface="Palatino Linotype" panose="02040502050505030304" pitchFamily="18" charset="0"/>
                <a:ea typeface="Calibri" panose="020F0502020204030204" pitchFamily="34" charset="0"/>
              </a:rPr>
              <a:t> </a:t>
            </a:r>
            <a:endParaRPr lang="en-GB" sz="2400" b="1" i="1" dirty="0">
              <a:latin typeface="Palatino Linotype" panose="0204050205050503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05283697-49A2-7FBC-0B17-3EFE15EB380E}"/>
              </a:ext>
            </a:extLst>
          </p:cNvPr>
          <p:cNvPicPr>
            <a:picLocks noChangeAspect="1"/>
          </p:cNvPicPr>
          <p:nvPr/>
        </p:nvPicPr>
        <p:blipFill>
          <a:blip r:embed="rId4"/>
          <a:stretch>
            <a:fillRect/>
          </a:stretch>
        </p:blipFill>
        <p:spPr>
          <a:xfrm>
            <a:off x="5477081" y="1991799"/>
            <a:ext cx="6036073" cy="3480437"/>
          </a:xfrm>
          <a:prstGeom prst="rect">
            <a:avLst/>
          </a:prstGeom>
        </p:spPr>
      </p:pic>
      <p:sp>
        <p:nvSpPr>
          <p:cNvPr id="8" name="TextBox 7">
            <a:extLst>
              <a:ext uri="{FF2B5EF4-FFF2-40B4-BE49-F238E27FC236}">
                <a16:creationId xmlns:a16="http://schemas.microsoft.com/office/drawing/2014/main" id="{1F1AF090-E03A-6DFC-5951-BD8E906A7CE3}"/>
              </a:ext>
            </a:extLst>
          </p:cNvPr>
          <p:cNvSpPr txBox="1"/>
          <p:nvPr/>
        </p:nvSpPr>
        <p:spPr>
          <a:xfrm>
            <a:off x="672222" y="6310867"/>
            <a:ext cx="4141296" cy="553998"/>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CG 1432, l. 23</a:t>
            </a:r>
          </a:p>
          <a:p>
            <a:r>
              <a:rPr lang="en-GB" sz="800" dirty="0">
                <a:effectLst/>
                <a:latin typeface="Palatino Linotype" panose="02040502050505030304" pitchFamily="18" charset="0"/>
                <a:ea typeface="Calibri" panose="020F0502020204030204" pitchFamily="34" charset="0"/>
              </a:rPr>
              <a:t>(photo: Ph. Seyr)</a:t>
            </a:r>
          </a:p>
          <a:p>
            <a:endParaRPr lang="en-GB" sz="800" dirty="0">
              <a:effectLst/>
              <a:latin typeface="Palatino Linotype" panose="02040502050505030304" pitchFamily="18" charset="0"/>
              <a:ea typeface="Calibri" panose="020F0502020204030204" pitchFamily="34" charset="0"/>
            </a:endParaRPr>
          </a:p>
        </p:txBody>
      </p:sp>
      <p:sp>
        <p:nvSpPr>
          <p:cNvPr id="3" name="Rectangle 2">
            <a:extLst>
              <a:ext uri="{FF2B5EF4-FFF2-40B4-BE49-F238E27FC236}">
                <a16:creationId xmlns:a16="http://schemas.microsoft.com/office/drawing/2014/main" id="{08F80B8A-6DAA-E1AE-D1FC-30335BE83B4D}"/>
              </a:ext>
            </a:extLst>
          </p:cNvPr>
          <p:cNvSpPr/>
          <p:nvPr/>
        </p:nvSpPr>
        <p:spPr>
          <a:xfrm>
            <a:off x="8025062" y="3951744"/>
            <a:ext cx="866275" cy="147369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4" name="Slide Number Placeholder 1">
            <a:extLst>
              <a:ext uri="{FF2B5EF4-FFF2-40B4-BE49-F238E27FC236}">
                <a16:creationId xmlns:a16="http://schemas.microsoft.com/office/drawing/2014/main" id="{ACB49FB7-E1CC-B6E3-3451-C87AA2CF3C77}"/>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66</a:t>
            </a:fld>
            <a:endParaRPr lang="de-DE" dirty="0">
              <a:latin typeface="Palatino Linotype" panose="02040502050505030304" pitchFamily="18" charset="0"/>
            </a:endParaRPr>
          </a:p>
        </p:txBody>
      </p:sp>
      <p:sp>
        <p:nvSpPr>
          <p:cNvPr id="5" name="TextBox 4">
            <a:extLst>
              <a:ext uri="{FF2B5EF4-FFF2-40B4-BE49-F238E27FC236}">
                <a16:creationId xmlns:a16="http://schemas.microsoft.com/office/drawing/2014/main" id="{77B5F98F-3488-E666-8355-31B3C9CC558B}"/>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4182005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8D5F198-61AE-D752-0ACD-DF506F5EE15A}"/>
              </a:ext>
            </a:extLst>
          </p:cNvPr>
          <p:cNvGrpSpPr/>
          <p:nvPr/>
        </p:nvGrpSpPr>
        <p:grpSpPr>
          <a:xfrm>
            <a:off x="216554" y="591220"/>
            <a:ext cx="8758478" cy="5675559"/>
            <a:chOff x="321727" y="342469"/>
            <a:chExt cx="9373908" cy="6173061"/>
          </a:xfrm>
        </p:grpSpPr>
        <p:pic>
          <p:nvPicPr>
            <p:cNvPr id="5" name="Picture 4">
              <a:extLst>
                <a:ext uri="{FF2B5EF4-FFF2-40B4-BE49-F238E27FC236}">
                  <a16:creationId xmlns:a16="http://schemas.microsoft.com/office/drawing/2014/main" id="{117596F2-4744-9533-E0CE-E098470EBFD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321727" y="342469"/>
              <a:ext cx="9373908" cy="6173061"/>
            </a:xfrm>
            <a:prstGeom prst="rect">
              <a:avLst/>
            </a:prstGeom>
          </p:spPr>
        </p:pic>
        <p:sp>
          <p:nvSpPr>
            <p:cNvPr id="6" name="Rectangle 5">
              <a:extLst>
                <a:ext uri="{FF2B5EF4-FFF2-40B4-BE49-F238E27FC236}">
                  <a16:creationId xmlns:a16="http://schemas.microsoft.com/office/drawing/2014/main" id="{11267867-0AF6-3B97-470B-23AEFB4FC1F0}"/>
                </a:ext>
              </a:extLst>
            </p:cNvPr>
            <p:cNvSpPr/>
            <p:nvPr/>
          </p:nvSpPr>
          <p:spPr>
            <a:xfrm>
              <a:off x="999461" y="5465135"/>
              <a:ext cx="595424" cy="81870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Rectangle 6">
              <a:extLst>
                <a:ext uri="{FF2B5EF4-FFF2-40B4-BE49-F238E27FC236}">
                  <a16:creationId xmlns:a16="http://schemas.microsoft.com/office/drawing/2014/main" id="{2D57EC9F-D2EF-DAAD-5D6E-EB140CC60475}"/>
                </a:ext>
              </a:extLst>
            </p:cNvPr>
            <p:cNvSpPr/>
            <p:nvPr/>
          </p:nvSpPr>
          <p:spPr>
            <a:xfrm>
              <a:off x="1573619" y="1428307"/>
              <a:ext cx="595424" cy="4961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Rectangle 7">
              <a:extLst>
                <a:ext uri="{FF2B5EF4-FFF2-40B4-BE49-F238E27FC236}">
                  <a16:creationId xmlns:a16="http://schemas.microsoft.com/office/drawing/2014/main" id="{C594EE25-9E91-194C-901B-CDF3819CDA3E}"/>
                </a:ext>
              </a:extLst>
            </p:cNvPr>
            <p:cNvSpPr/>
            <p:nvPr/>
          </p:nvSpPr>
          <p:spPr>
            <a:xfrm>
              <a:off x="7988596" y="3973031"/>
              <a:ext cx="595424" cy="57770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grpSp>
      <p:sp>
        <p:nvSpPr>
          <p:cNvPr id="9" name="TextBox 8">
            <a:extLst>
              <a:ext uri="{FF2B5EF4-FFF2-40B4-BE49-F238E27FC236}">
                <a16:creationId xmlns:a16="http://schemas.microsoft.com/office/drawing/2014/main" id="{EA2404F2-82C6-0785-6AA6-6EB6DC399742}"/>
              </a:ext>
            </a:extLst>
          </p:cNvPr>
          <p:cNvSpPr txBox="1"/>
          <p:nvPr/>
        </p:nvSpPr>
        <p:spPr>
          <a:xfrm>
            <a:off x="184655" y="6157843"/>
            <a:ext cx="6026290" cy="430887"/>
          </a:xfrm>
          <a:prstGeom prst="rect">
            <a:avLst/>
          </a:prstGeom>
          <a:noFill/>
        </p:spPr>
        <p:txBody>
          <a:bodyPr wrap="square">
            <a:spAutoFit/>
          </a:bodyPr>
          <a:lstStyle/>
          <a:p>
            <a:r>
              <a:rPr lang="en-US" sz="1400" dirty="0">
                <a:latin typeface="Palatino Linotype" panose="02040502050505030304" pitchFamily="18" charset="0"/>
              </a:rPr>
              <a:t>P/V/W 71, 72 &amp; 83</a:t>
            </a:r>
          </a:p>
          <a:p>
            <a:r>
              <a:rPr lang="en-US" sz="800" dirty="0">
                <a:latin typeface="Palatino Linotype" panose="02040502050505030304" pitchFamily="18" charset="0"/>
              </a:rPr>
              <a:t>(Berger el-Naggar </a:t>
            </a:r>
            <a:r>
              <a:rPr lang="en-US" sz="800" i="1" dirty="0">
                <a:latin typeface="Palatino Linotype" panose="02040502050505030304" pitchFamily="18" charset="0"/>
              </a:rPr>
              <a:t>et al</a:t>
            </a:r>
            <a:r>
              <a:rPr lang="en-US" sz="800" dirty="0">
                <a:latin typeface="Palatino Linotype" panose="02040502050505030304" pitchFamily="18" charset="0"/>
              </a:rPr>
              <a:t>. 2001, pl. XX)</a:t>
            </a:r>
            <a:endParaRPr lang="en-GB" sz="800" dirty="0">
              <a:effectLst/>
              <a:latin typeface="Palatino Linotype" panose="02040502050505030304" pitchFamily="18" charset="0"/>
              <a:ea typeface="Calibri" panose="020F0502020204030204" pitchFamily="34" charset="0"/>
            </a:endParaRPr>
          </a:p>
        </p:txBody>
      </p:sp>
      <p:pic>
        <p:nvPicPr>
          <p:cNvPr id="11" name="Picture 10">
            <a:extLst>
              <a:ext uri="{FF2B5EF4-FFF2-40B4-BE49-F238E27FC236}">
                <a16:creationId xmlns:a16="http://schemas.microsoft.com/office/drawing/2014/main" id="{6D45B99D-0199-B56E-092E-D10D5A716BA0}"/>
              </a:ext>
            </a:extLst>
          </p:cNvPr>
          <p:cNvPicPr>
            <a:picLocks noChangeAspect="1"/>
          </p:cNvPicPr>
          <p:nvPr/>
        </p:nvPicPr>
        <p:blipFill>
          <a:blip r:embed="rId5"/>
          <a:stretch>
            <a:fillRect/>
          </a:stretch>
        </p:blipFill>
        <p:spPr>
          <a:xfrm>
            <a:off x="8860888" y="1332321"/>
            <a:ext cx="3114558" cy="3568995"/>
          </a:xfrm>
          <a:prstGeom prst="rect">
            <a:avLst/>
          </a:prstGeom>
        </p:spPr>
      </p:pic>
      <p:sp>
        <p:nvSpPr>
          <p:cNvPr id="13" name="Rectangle 12">
            <a:extLst>
              <a:ext uri="{FF2B5EF4-FFF2-40B4-BE49-F238E27FC236}">
                <a16:creationId xmlns:a16="http://schemas.microsoft.com/office/drawing/2014/main" id="{9A32E6B3-E3A4-7F0E-6AAA-05CE7204D361}"/>
              </a:ext>
            </a:extLst>
          </p:cNvPr>
          <p:cNvSpPr/>
          <p:nvPr/>
        </p:nvSpPr>
        <p:spPr>
          <a:xfrm>
            <a:off x="9175898" y="3253269"/>
            <a:ext cx="893136" cy="85060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5" name="TextBox 14">
            <a:extLst>
              <a:ext uri="{FF2B5EF4-FFF2-40B4-BE49-F238E27FC236}">
                <a16:creationId xmlns:a16="http://schemas.microsoft.com/office/drawing/2014/main" id="{6662A7F0-5127-94F4-C5A7-0287023C9AE8}"/>
              </a:ext>
            </a:extLst>
          </p:cNvPr>
          <p:cNvSpPr txBox="1"/>
          <p:nvPr/>
        </p:nvSpPr>
        <p:spPr>
          <a:xfrm>
            <a:off x="9070729" y="4958287"/>
            <a:ext cx="2303378" cy="307777"/>
          </a:xfrm>
          <a:prstGeom prst="rect">
            <a:avLst/>
          </a:prstGeom>
          <a:noFill/>
        </p:spPr>
        <p:txBody>
          <a:bodyPr wrap="square">
            <a:spAutoFit/>
          </a:bodyPr>
          <a:lstStyle/>
          <a:p>
            <a:r>
              <a:rPr lang="en-US" sz="1400" i="1" dirty="0" err="1">
                <a:effectLst/>
                <a:latin typeface="Palatino Linotype" panose="02040502050505030304" pitchFamily="18" charset="0"/>
                <a:ea typeface="Calibri" panose="020F0502020204030204" pitchFamily="34" charset="0"/>
                <a:cs typeface="Arial" panose="020B0604020202020204" pitchFamily="34" charset="0"/>
              </a:rPr>
              <a:t>Pyr</a:t>
            </a:r>
            <a:r>
              <a:rPr lang="en-US" sz="1400" dirty="0">
                <a:effectLst/>
                <a:latin typeface="Palatino Linotype" panose="02040502050505030304" pitchFamily="18" charset="0"/>
                <a:ea typeface="Calibri" panose="020F0502020204030204" pitchFamily="34" charset="0"/>
                <a:cs typeface="Arial" panose="020B0604020202020204" pitchFamily="34" charset="0"/>
              </a:rPr>
              <a:t>. 713 (P/C/E 12) </a:t>
            </a:r>
            <a:endParaRPr lang="en-GB" sz="1400" dirty="0">
              <a:latin typeface="Palatino Linotype" panose="02040502050505030304" pitchFamily="18" charset="0"/>
            </a:endParaRPr>
          </a:p>
        </p:txBody>
      </p:sp>
      <p:sp>
        <p:nvSpPr>
          <p:cNvPr id="2" name="Slide Number Placeholder 1">
            <a:extLst>
              <a:ext uri="{FF2B5EF4-FFF2-40B4-BE49-F238E27FC236}">
                <a16:creationId xmlns:a16="http://schemas.microsoft.com/office/drawing/2014/main" id="{4EA83E40-BF3A-B3A6-3457-92559382903E}"/>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67</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13F18706-CED4-7389-F0A8-7F1789300B0D}"/>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21541460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E4EE422E-F5DC-C47C-93BF-68972DF2EF9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1708" y="265621"/>
            <a:ext cx="11028584" cy="3053770"/>
          </a:xfrm>
          <a:prstGeom prst="rect">
            <a:avLst/>
          </a:prstGeom>
        </p:spPr>
      </p:pic>
      <p:pic>
        <p:nvPicPr>
          <p:cNvPr id="3" name="Picture 2">
            <a:extLst>
              <a:ext uri="{FF2B5EF4-FFF2-40B4-BE49-F238E27FC236}">
                <a16:creationId xmlns:a16="http://schemas.microsoft.com/office/drawing/2014/main" id="{69803C62-04F0-D609-2729-888A2673E33B}"/>
              </a:ext>
            </a:extLst>
          </p:cNvPr>
          <p:cNvPicPr>
            <a:picLocks noChangeAspect="1"/>
          </p:cNvPicPr>
          <p:nvPr/>
        </p:nvPicPr>
        <p:blipFill>
          <a:blip r:embed="rId5"/>
          <a:stretch>
            <a:fillRect/>
          </a:stretch>
        </p:blipFill>
        <p:spPr>
          <a:xfrm>
            <a:off x="771280" y="3580263"/>
            <a:ext cx="4168496" cy="2910227"/>
          </a:xfrm>
          <a:prstGeom prst="rect">
            <a:avLst/>
          </a:prstGeom>
        </p:spPr>
      </p:pic>
      <p:sp>
        <p:nvSpPr>
          <p:cNvPr id="5" name="TextBox 4">
            <a:extLst>
              <a:ext uri="{FF2B5EF4-FFF2-40B4-BE49-F238E27FC236}">
                <a16:creationId xmlns:a16="http://schemas.microsoft.com/office/drawing/2014/main" id="{FE0504B8-A0C9-753A-B406-6AB1AE58A2BC}"/>
              </a:ext>
            </a:extLst>
          </p:cNvPr>
          <p:cNvSpPr txBox="1"/>
          <p:nvPr/>
        </p:nvSpPr>
        <p:spPr>
          <a:xfrm>
            <a:off x="748977" y="6484846"/>
            <a:ext cx="2830564"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Berlin </a:t>
            </a:r>
            <a:r>
              <a:rPr lang="en-GB" sz="1400" dirty="0" err="1">
                <a:effectLst/>
                <a:latin typeface="Palatino Linotype" panose="02040502050505030304" pitchFamily="18" charset="0"/>
                <a:ea typeface="Calibri" panose="020F0502020204030204" pitchFamily="34" charset="0"/>
              </a:rPr>
              <a:t>ÄS</a:t>
            </a:r>
            <a:r>
              <a:rPr lang="en-GB" sz="1400" dirty="0">
                <a:effectLst/>
                <a:latin typeface="Palatino Linotype" panose="02040502050505030304" pitchFamily="18" charset="0"/>
                <a:ea typeface="Calibri" panose="020F0502020204030204" pitchFamily="34" charset="0"/>
              </a:rPr>
              <a:t> 17500</a:t>
            </a:r>
          </a:p>
        </p:txBody>
      </p:sp>
      <p:pic>
        <p:nvPicPr>
          <p:cNvPr id="6" name="Picture 5">
            <a:extLst>
              <a:ext uri="{FF2B5EF4-FFF2-40B4-BE49-F238E27FC236}">
                <a16:creationId xmlns:a16="http://schemas.microsoft.com/office/drawing/2014/main" id="{BCEBB43E-3911-154F-3A99-053F545BAFE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contrast="-20000"/>
                    </a14:imgEffect>
                  </a14:imgLayer>
                </a14:imgProps>
              </a:ext>
            </a:extLst>
          </a:blip>
          <a:stretch>
            <a:fillRect/>
          </a:stretch>
        </p:blipFill>
        <p:spPr>
          <a:xfrm>
            <a:off x="8379797" y="3580263"/>
            <a:ext cx="3034252" cy="2904584"/>
          </a:xfrm>
          <a:prstGeom prst="rect">
            <a:avLst/>
          </a:prstGeom>
        </p:spPr>
      </p:pic>
      <p:sp>
        <p:nvSpPr>
          <p:cNvPr id="7" name="TextBox 6">
            <a:extLst>
              <a:ext uri="{FF2B5EF4-FFF2-40B4-BE49-F238E27FC236}">
                <a16:creationId xmlns:a16="http://schemas.microsoft.com/office/drawing/2014/main" id="{77F0F648-692C-030A-5208-37CB03DEE26B}"/>
              </a:ext>
            </a:extLst>
          </p:cNvPr>
          <p:cNvSpPr txBox="1"/>
          <p:nvPr/>
        </p:nvSpPr>
        <p:spPr>
          <a:xfrm>
            <a:off x="8346344" y="6484847"/>
            <a:ext cx="1606103"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Coptos C</a:t>
            </a:r>
          </a:p>
        </p:txBody>
      </p:sp>
      <p:pic>
        <p:nvPicPr>
          <p:cNvPr id="9" name="Picture 8">
            <a:extLst>
              <a:ext uri="{FF2B5EF4-FFF2-40B4-BE49-F238E27FC236}">
                <a16:creationId xmlns:a16="http://schemas.microsoft.com/office/drawing/2014/main" id="{BFD57E5D-E0BC-48DE-4469-3C1CB4833495}"/>
              </a:ext>
            </a:extLst>
          </p:cNvPr>
          <p:cNvPicPr>
            <a:picLocks noChangeAspect="1"/>
          </p:cNvPicPr>
          <p:nvPr/>
        </p:nvPicPr>
        <p:blipFill>
          <a:blip r:embed="rId8"/>
          <a:stretch>
            <a:fillRect/>
          </a:stretch>
        </p:blipFill>
        <p:spPr>
          <a:xfrm>
            <a:off x="5380119" y="3580263"/>
            <a:ext cx="2424528" cy="2904584"/>
          </a:xfrm>
          <a:prstGeom prst="rect">
            <a:avLst/>
          </a:prstGeom>
        </p:spPr>
      </p:pic>
      <p:sp>
        <p:nvSpPr>
          <p:cNvPr id="10" name="TextBox 9">
            <a:extLst>
              <a:ext uri="{FF2B5EF4-FFF2-40B4-BE49-F238E27FC236}">
                <a16:creationId xmlns:a16="http://schemas.microsoft.com/office/drawing/2014/main" id="{77DA9D87-ACAB-84D4-8B6E-0A8E4E676501}"/>
              </a:ext>
            </a:extLst>
          </p:cNvPr>
          <p:cNvSpPr txBox="1"/>
          <p:nvPr/>
        </p:nvSpPr>
        <p:spPr>
          <a:xfrm>
            <a:off x="5350712" y="6484846"/>
            <a:ext cx="1819522"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Decree Coptos B</a:t>
            </a:r>
          </a:p>
        </p:txBody>
      </p:sp>
      <p:sp>
        <p:nvSpPr>
          <p:cNvPr id="11" name="Slide Number Placeholder 1">
            <a:extLst>
              <a:ext uri="{FF2B5EF4-FFF2-40B4-BE49-F238E27FC236}">
                <a16:creationId xmlns:a16="http://schemas.microsoft.com/office/drawing/2014/main" id="{0FC803AF-E85F-BCBE-415B-A3F5507AE3D8}"/>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68</a:t>
            </a:fld>
            <a:endParaRPr lang="de-DE" dirty="0">
              <a:latin typeface="Palatino Linotype" panose="02040502050505030304" pitchFamily="18" charset="0"/>
            </a:endParaRPr>
          </a:p>
        </p:txBody>
      </p:sp>
      <p:sp>
        <p:nvSpPr>
          <p:cNvPr id="12" name="TextBox 11">
            <a:extLst>
              <a:ext uri="{FF2B5EF4-FFF2-40B4-BE49-F238E27FC236}">
                <a16:creationId xmlns:a16="http://schemas.microsoft.com/office/drawing/2014/main" id="{D92B190D-419A-46FC-ACF4-B35E7B8199B9}"/>
              </a:ext>
            </a:extLst>
          </p:cNvPr>
          <p:cNvSpPr txBox="1"/>
          <p:nvPr/>
        </p:nvSpPr>
        <p:spPr>
          <a:xfrm>
            <a:off x="10828298" y="-49196"/>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24674671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0E57B98-0373-079A-0F1B-F2C1F73794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676" y="1781407"/>
            <a:ext cx="11498647" cy="3295186"/>
          </a:xfrm>
          <a:prstGeom prst="rect">
            <a:avLst/>
          </a:prstGeom>
        </p:spPr>
      </p:pic>
      <p:sp>
        <p:nvSpPr>
          <p:cNvPr id="5" name="TextBox 4">
            <a:extLst>
              <a:ext uri="{FF2B5EF4-FFF2-40B4-BE49-F238E27FC236}">
                <a16:creationId xmlns:a16="http://schemas.microsoft.com/office/drawing/2014/main" id="{66A0EA09-5F50-6336-9E7A-24AED455F644}"/>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16843223-FA48-19D8-9133-69850F1C17A0}"/>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69</a:t>
            </a:fld>
            <a:endParaRPr lang="de-DE" dirty="0">
              <a:latin typeface="Palatino Linotype" panose="02040502050505030304" pitchFamily="18" charset="0"/>
            </a:endParaRPr>
          </a:p>
        </p:txBody>
      </p:sp>
    </p:spTree>
    <p:extLst>
      <p:ext uri="{BB962C8B-B14F-4D97-AF65-F5344CB8AC3E}">
        <p14:creationId xmlns:p14="http://schemas.microsoft.com/office/powerpoint/2010/main" val="1332625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2EFB4251-26E6-27D7-F614-361AD65C1485}"/>
              </a:ext>
            </a:extLst>
          </p:cNvPr>
          <p:cNvPicPr>
            <a:picLocks noChangeAspect="1"/>
          </p:cNvPicPr>
          <p:nvPr/>
        </p:nvPicPr>
        <p:blipFill>
          <a:blip r:embed="rId2">
            <a:extLst>
              <a:ext uri="{96DAC541-7B7A-43D3-8B79-37D633B846F1}">
                <asvg:svgBlip xmlns:asvg="http://schemas.microsoft.com/office/drawing/2016/SVG/main" r:embed="rId3"/>
              </a:ext>
            </a:extLst>
          </a:blip>
          <a:srcRect l="2252" t="1864" r="709" b="3674"/>
          <a:stretch>
            <a:fillRect/>
          </a:stretch>
        </p:blipFill>
        <p:spPr>
          <a:xfrm>
            <a:off x="316329" y="992461"/>
            <a:ext cx="11559341" cy="4429281"/>
          </a:xfrm>
          <a:prstGeom prst="rect">
            <a:avLst/>
          </a:prstGeom>
        </p:spPr>
      </p:pic>
      <p:sp>
        <p:nvSpPr>
          <p:cNvPr id="3" name="TextBox 2">
            <a:extLst>
              <a:ext uri="{FF2B5EF4-FFF2-40B4-BE49-F238E27FC236}">
                <a16:creationId xmlns:a16="http://schemas.microsoft.com/office/drawing/2014/main" id="{4BDD19A0-288D-D78C-D7D8-919510947C3C}"/>
              </a:ext>
            </a:extLst>
          </p:cNvPr>
          <p:cNvSpPr txBox="1"/>
          <p:nvPr/>
        </p:nvSpPr>
        <p:spPr>
          <a:xfrm>
            <a:off x="1462944" y="5206154"/>
            <a:ext cx="7602343" cy="775084"/>
          </a:xfrm>
          <a:prstGeom prst="rect">
            <a:avLst/>
          </a:prstGeom>
          <a:noFill/>
        </p:spPr>
        <p:txBody>
          <a:bodyPr wrap="square">
            <a:spAutoFit/>
          </a:bodyPr>
          <a:lstStyle/>
          <a:p>
            <a:pPr marL="457200">
              <a:lnSpc>
                <a:spcPct val="107000"/>
              </a:lnSpc>
              <a:spcAft>
                <a:spcPts val="800"/>
              </a:spcAft>
            </a:pPr>
            <a:r>
              <a:rPr lang="en-US" i="1" dirty="0" err="1">
                <a:latin typeface="Palatino Linotype" panose="02040502050505030304" pitchFamily="18" charset="0"/>
              </a:rPr>
              <a:t>zkr</a:t>
            </a:r>
            <a:r>
              <a:rPr lang="en-US" i="1" dirty="0">
                <a:latin typeface="Palatino Linotype" panose="02040502050505030304" pitchFamily="18" charset="0"/>
              </a:rPr>
              <a:t> </a:t>
            </a:r>
            <a:r>
              <a:rPr lang="en-US" i="1" dirty="0" err="1">
                <a:latin typeface="Palatino Linotype" panose="02040502050505030304" pitchFamily="18" charset="0"/>
              </a:rPr>
              <a:t>ḥr.y</a:t>
            </a:r>
            <a:r>
              <a:rPr lang="en-US" i="1" dirty="0">
                <a:latin typeface="Palatino Linotype" panose="02040502050505030304" pitchFamily="18" charset="0"/>
              </a:rPr>
              <a:t> šꜥ </a:t>
            </a:r>
            <a:r>
              <a:rPr lang="en-US" i="1" dirty="0" err="1">
                <a:latin typeface="Palatino Linotype" panose="02040502050505030304" pitchFamily="18" charset="0"/>
              </a:rPr>
              <a:t>jmi</a:t>
            </a:r>
            <a:r>
              <a:rPr lang="en-US" i="1" dirty="0">
                <a:latin typeface="Palatino Linotype" panose="02040502050505030304" pitchFamily="18" charset="0"/>
              </a:rPr>
              <a:t> </a:t>
            </a:r>
            <a:r>
              <a:rPr lang="en-US" i="1" dirty="0" err="1">
                <a:latin typeface="Palatino Linotype" panose="02040502050505030304" pitchFamily="18" charset="0"/>
              </a:rPr>
              <a:t>ḫw</a:t>
            </a:r>
            <a:r>
              <a:rPr lang="en-US" dirty="0">
                <a:latin typeface="Palatino Linotype" panose="02040502050505030304" pitchFamily="18" charset="0"/>
              </a:rPr>
              <a:t>(.</a:t>
            </a:r>
            <a:r>
              <a:rPr lang="en-US" i="1" dirty="0">
                <a:latin typeface="Palatino Linotype" panose="02040502050505030304" pitchFamily="18" charset="0"/>
              </a:rPr>
              <a:t>w</a:t>
            </a:r>
            <a:r>
              <a:rPr lang="en-US" dirty="0">
                <a:latin typeface="Palatino Linotype" panose="02040502050505030304" pitchFamily="18" charset="0"/>
              </a:rPr>
              <a:t>) </a:t>
            </a:r>
            <a:r>
              <a:rPr lang="en-US" i="1" dirty="0" err="1">
                <a:latin typeface="Palatino Linotype" panose="02040502050505030304" pitchFamily="18" charset="0"/>
              </a:rPr>
              <a:t>ḥny</a:t>
            </a:r>
            <a:r>
              <a:rPr lang="en-US" i="1" dirty="0">
                <a:latin typeface="Palatino Linotype" panose="02040502050505030304" pitchFamily="18" charset="0"/>
              </a:rPr>
              <a:t>-km</a:t>
            </a:r>
            <a:endParaRPr lang="en-GB" dirty="0">
              <a:latin typeface="Palatino Linotype" panose="02040502050505030304" pitchFamily="18" charset="0"/>
            </a:endParaRPr>
          </a:p>
          <a:p>
            <a:pPr marL="457200" marR="0">
              <a:lnSpc>
                <a:spcPct val="107000"/>
              </a:lnSpc>
              <a:spcAft>
                <a:spcPts val="800"/>
              </a:spcAft>
              <a:buNone/>
            </a:pP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a:t>
            </a:r>
            <a:r>
              <a:rPr lang="en-US" kern="100" dirty="0">
                <a:latin typeface="Palatino Linotype" panose="02040502050505030304" pitchFamily="18" charset="0"/>
                <a:ea typeface="Calibri" panose="020F0502020204030204" pitchFamily="34" charset="0"/>
                <a:cs typeface="Arial" panose="020B0604020202020204" pitchFamily="34" charset="0"/>
              </a:rPr>
              <a:t>S</a:t>
            </a: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okar who is upon the sand, give that Heny-</a:t>
            </a:r>
            <a:r>
              <a:rPr lang="en-US" sz="1800" kern="100" dirty="0" err="1">
                <a:effectLst/>
                <a:latin typeface="Palatino Linotype" panose="02040502050505030304" pitchFamily="18" charset="0"/>
                <a:ea typeface="Calibri" panose="020F0502020204030204" pitchFamily="34" charset="0"/>
                <a:cs typeface="Arial" panose="020B0604020202020204" pitchFamily="34" charset="0"/>
              </a:rPr>
              <a:t>kem</a:t>
            </a: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 is protected!”</a:t>
            </a:r>
            <a:endParaRPr lang="en-GB" sz="16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16A4149-CE99-9924-08B8-BB7CE4AB40B4}"/>
              </a:ext>
            </a:extLst>
          </p:cNvPr>
          <p:cNvSpPr txBox="1"/>
          <p:nvPr/>
        </p:nvSpPr>
        <p:spPr>
          <a:xfrm>
            <a:off x="404232" y="4400437"/>
            <a:ext cx="9719769" cy="246221"/>
          </a:xfrm>
          <a:prstGeom prst="rect">
            <a:avLst/>
          </a:prstGeom>
          <a:noFill/>
        </p:spPr>
        <p:txBody>
          <a:bodyPr wrap="square">
            <a:spAutoFit/>
          </a:bodyPr>
          <a:lstStyle/>
          <a:p>
            <a:r>
              <a:rPr lang="en-US" sz="1000" dirty="0">
                <a:latin typeface="Palatino Linotype" panose="02040502050505030304" pitchFamily="18" charset="0"/>
                <a:ea typeface="Calibri" panose="020F0502020204030204" pitchFamily="34" charset="0"/>
                <a:cs typeface="Arial" panose="020B0604020202020204" pitchFamily="34" charset="0"/>
              </a:rPr>
              <a:t>For the so-called </a:t>
            </a:r>
            <a:r>
              <a:rPr lang="en-US" sz="1000" i="1" dirty="0" err="1">
                <a:latin typeface="Palatino Linotype" panose="02040502050505030304" pitchFamily="18" charset="0"/>
                <a:ea typeface="Calibri" panose="020F0502020204030204" pitchFamily="34" charset="0"/>
                <a:cs typeface="Arial" panose="020B0604020202020204" pitchFamily="34" charset="0"/>
              </a:rPr>
              <a:t>Sänftenlied</a:t>
            </a:r>
            <a:r>
              <a:rPr lang="en-US" sz="1000" dirty="0">
                <a:latin typeface="Palatino Linotype" panose="02040502050505030304" pitchFamily="18" charset="0"/>
                <a:ea typeface="Calibri" panose="020F0502020204030204" pitchFamily="34" charset="0"/>
                <a:cs typeface="Arial" panose="020B0604020202020204" pitchFamily="34" charset="0"/>
              </a:rPr>
              <a:t>, see </a:t>
            </a:r>
            <a:r>
              <a:rPr lang="en-US" sz="1000" dirty="0" err="1">
                <a:latin typeface="Palatino Linotype" panose="02040502050505030304" pitchFamily="18" charset="0"/>
              </a:rPr>
              <a:t>Altenmüller</a:t>
            </a:r>
            <a:r>
              <a:rPr lang="en-US" sz="1000" dirty="0">
                <a:latin typeface="Palatino Linotype" panose="02040502050505030304" pitchFamily="18" charset="0"/>
              </a:rPr>
              <a:t> 1984–1985; van </a:t>
            </a:r>
            <a:r>
              <a:rPr lang="en-US" sz="1000" dirty="0" err="1">
                <a:latin typeface="Palatino Linotype" panose="02040502050505030304" pitchFamily="18" charset="0"/>
              </a:rPr>
              <a:t>Walsem</a:t>
            </a:r>
            <a:r>
              <a:rPr lang="en-US" sz="1000" dirty="0">
                <a:latin typeface="Palatino Linotype" panose="02040502050505030304" pitchFamily="18" charset="0"/>
              </a:rPr>
              <a:t> 2006</a:t>
            </a:r>
            <a:endParaRPr lang="en-GB" sz="1000" dirty="0">
              <a:latin typeface="Palatino Linotype" panose="02040502050505030304" pitchFamily="18" charset="0"/>
            </a:endParaRPr>
          </a:p>
        </p:txBody>
      </p:sp>
      <p:sp>
        <p:nvSpPr>
          <p:cNvPr id="14" name="TextBox 13">
            <a:extLst>
              <a:ext uri="{FF2B5EF4-FFF2-40B4-BE49-F238E27FC236}">
                <a16:creationId xmlns:a16="http://schemas.microsoft.com/office/drawing/2014/main" id="{C102C512-B1DF-0F65-230A-A194667DE4F5}"/>
              </a:ext>
            </a:extLst>
          </p:cNvPr>
          <p:cNvSpPr txBox="1"/>
          <p:nvPr/>
        </p:nvSpPr>
        <p:spPr>
          <a:xfrm>
            <a:off x="2970219" y="1078144"/>
            <a:ext cx="4178919" cy="461665"/>
          </a:xfrm>
          <a:prstGeom prst="rect">
            <a:avLst/>
          </a:prstGeom>
          <a:noFill/>
        </p:spPr>
        <p:txBody>
          <a:bodyPr wrap="square">
            <a:spAutoFit/>
          </a:bodyPr>
          <a:lstStyle/>
          <a:p>
            <a:r>
              <a:rPr lang="en-US" sz="2400" b="1" dirty="0">
                <a:effectLst/>
                <a:latin typeface="Palatino Linotype" panose="02040502050505030304" pitchFamily="18" charset="0"/>
                <a:ea typeface="Calibri" panose="020F0502020204030204" pitchFamily="34" charset="0"/>
                <a:cs typeface="Arial" panose="020B0604020202020204" pitchFamily="34" charset="0"/>
              </a:rPr>
              <a:t>Tomb of </a:t>
            </a:r>
            <a:r>
              <a:rPr lang="en-US" sz="2400" b="1" i="1" dirty="0" err="1">
                <a:effectLst/>
                <a:latin typeface="Times New Roman" panose="02020603050405020304" pitchFamily="18" charset="0"/>
                <a:ea typeface="Calibri" panose="020F0502020204030204" pitchFamily="34" charset="0"/>
                <a:cs typeface="Times New Roman" panose="02020603050405020304" pitchFamily="18" charset="0"/>
              </a:rPr>
              <a:t>ppj</a:t>
            </a: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-ꜥn </a:t>
            </a:r>
            <a:r>
              <a:rPr lang="en-US" sz="2400" b="1" i="1" dirty="0" err="1">
                <a:effectLst/>
                <a:latin typeface="Times New Roman" panose="02020603050405020304" pitchFamily="18" charset="0"/>
                <a:ea typeface="Calibri" panose="020F0502020204030204" pitchFamily="34" charset="0"/>
                <a:cs typeface="Times New Roman" panose="02020603050405020304" pitchFamily="18" charset="0"/>
              </a:rPr>
              <a:t>ḥny</a:t>
            </a: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-km</a:t>
            </a:r>
            <a:r>
              <a:rPr lang="en-US" sz="2400" b="1" dirty="0">
                <a:effectLst/>
                <a:latin typeface="Palatino Linotype" panose="02040502050505030304" pitchFamily="18" charset="0"/>
                <a:ea typeface="Calibri" panose="020F0502020204030204" pitchFamily="34" charset="0"/>
                <a:cs typeface="Arial" panose="020B0604020202020204" pitchFamily="34" charset="0"/>
              </a:rPr>
              <a:t>, Meir</a:t>
            </a:r>
            <a:endParaRPr lang="en-US" sz="2400" b="1" dirty="0">
              <a:latin typeface="Palatino Linotype" panose="02040502050505030304" pitchFamily="18"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D31F46C-A9B9-5FD3-C83E-DC633ECB4536}"/>
              </a:ext>
            </a:extLst>
          </p:cNvPr>
          <p:cNvSpPr txBox="1"/>
          <p:nvPr/>
        </p:nvSpPr>
        <p:spPr>
          <a:xfrm>
            <a:off x="404232" y="4228483"/>
            <a:ext cx="6094140" cy="246221"/>
          </a:xfrm>
          <a:prstGeom prst="rect">
            <a:avLst/>
          </a:prstGeom>
          <a:noFill/>
        </p:spPr>
        <p:txBody>
          <a:bodyPr wrap="square">
            <a:spAutoFit/>
          </a:bodyPr>
          <a:lstStyle/>
          <a:p>
            <a:r>
              <a:rPr lang="en-US" sz="1000" dirty="0">
                <a:latin typeface="Palatino Linotype" panose="02040502050505030304" pitchFamily="18" charset="0"/>
                <a:ea typeface="Calibri" panose="020F0502020204030204" pitchFamily="34" charset="0"/>
                <a:cs typeface="Arial" panose="020B0604020202020204" pitchFamily="34" charset="0"/>
              </a:rPr>
              <a:t>Blackman &amp; Apted 1953, pl. 31 &amp; 59; Kanawati &amp; Evans 2014, pl. </a:t>
            </a:r>
            <a:r>
              <a:rPr lang="en-US" sz="1000" dirty="0" err="1">
                <a:latin typeface="Palatino Linotype" panose="02040502050505030304" pitchFamily="18" charset="0"/>
                <a:ea typeface="Calibri" panose="020F0502020204030204" pitchFamily="34" charset="0"/>
                <a:cs typeface="Arial" panose="020B0604020202020204" pitchFamily="34" charset="0"/>
              </a:rPr>
              <a:t>51.b</a:t>
            </a:r>
            <a:r>
              <a:rPr lang="en-US" sz="1000" dirty="0">
                <a:latin typeface="Palatino Linotype" panose="02040502050505030304" pitchFamily="18" charset="0"/>
                <a:ea typeface="Calibri" panose="020F0502020204030204" pitchFamily="34" charset="0"/>
                <a:cs typeface="Arial" panose="020B0604020202020204" pitchFamily="34" charset="0"/>
              </a:rPr>
              <a:t> &amp; 91</a:t>
            </a:r>
            <a:endParaRPr lang="en-GB" sz="1000" dirty="0">
              <a:latin typeface="Palatino Linotype" panose="02040502050505030304" pitchFamily="18" charset="0"/>
            </a:endParaRPr>
          </a:p>
        </p:txBody>
      </p:sp>
      <p:sp>
        <p:nvSpPr>
          <p:cNvPr id="18" name="TextBox 17">
            <a:extLst>
              <a:ext uri="{FF2B5EF4-FFF2-40B4-BE49-F238E27FC236}">
                <a16:creationId xmlns:a16="http://schemas.microsoft.com/office/drawing/2014/main" id="{57E82A62-2021-9336-FC13-1F8E4C78982E}"/>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19" name="Slide Number Placeholder 1">
            <a:extLst>
              <a:ext uri="{FF2B5EF4-FFF2-40B4-BE49-F238E27FC236}">
                <a16:creationId xmlns:a16="http://schemas.microsoft.com/office/drawing/2014/main" id="{84A5B12F-1475-D938-C186-0E1DF50B4AD2}"/>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70</a:t>
            </a:fld>
            <a:endParaRPr lang="de-DE" dirty="0">
              <a:latin typeface="Palatino Linotype" panose="02040502050505030304" pitchFamily="18" charset="0"/>
            </a:endParaRPr>
          </a:p>
        </p:txBody>
      </p:sp>
    </p:spTree>
    <p:extLst>
      <p:ext uri="{BB962C8B-B14F-4D97-AF65-F5344CB8AC3E}">
        <p14:creationId xmlns:p14="http://schemas.microsoft.com/office/powerpoint/2010/main" val="41079973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7C2F7A-D559-76DC-63F0-2A9026467D56}"/>
              </a:ext>
            </a:extLst>
          </p:cNvPr>
          <p:cNvPicPr>
            <a:picLocks noChangeAspect="1"/>
          </p:cNvPicPr>
          <p:nvPr/>
        </p:nvPicPr>
        <p:blipFill>
          <a:blip r:embed="rId2"/>
          <a:stretch>
            <a:fillRect/>
          </a:stretch>
        </p:blipFill>
        <p:spPr>
          <a:xfrm>
            <a:off x="221673" y="556932"/>
            <a:ext cx="7648888" cy="5744136"/>
          </a:xfrm>
          <a:prstGeom prst="rect">
            <a:avLst/>
          </a:prstGeom>
        </p:spPr>
      </p:pic>
      <p:sp>
        <p:nvSpPr>
          <p:cNvPr id="6" name="Rectangle 5">
            <a:extLst>
              <a:ext uri="{FF2B5EF4-FFF2-40B4-BE49-F238E27FC236}">
                <a16:creationId xmlns:a16="http://schemas.microsoft.com/office/drawing/2014/main" id="{28737DCB-00FD-3A3D-4696-2800FCCDA825}"/>
              </a:ext>
            </a:extLst>
          </p:cNvPr>
          <p:cNvSpPr/>
          <p:nvPr/>
        </p:nvSpPr>
        <p:spPr>
          <a:xfrm>
            <a:off x="3446988" y="5024846"/>
            <a:ext cx="362617" cy="94002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C0B7F207-834B-3BA5-B796-0DAD248247C5}"/>
              </a:ext>
            </a:extLst>
          </p:cNvPr>
          <p:cNvSpPr txBox="1"/>
          <p:nvPr/>
        </p:nvSpPr>
        <p:spPr>
          <a:xfrm>
            <a:off x="138225" y="6319930"/>
            <a:ext cx="1990625" cy="461665"/>
          </a:xfrm>
          <a:prstGeom prst="rect">
            <a:avLst/>
          </a:prstGeom>
          <a:noFill/>
        </p:spPr>
        <p:txBody>
          <a:bodyPr wrap="square">
            <a:spAutoFit/>
          </a:bodyPr>
          <a:lstStyle/>
          <a:p>
            <a:r>
              <a:rPr lang="en-US" sz="1400" dirty="0">
                <a:latin typeface="Palatino Linotype" panose="02040502050505030304" pitchFamily="18" charset="0"/>
                <a:ea typeface="Calibri" panose="020F0502020204030204" pitchFamily="34" charset="0"/>
                <a:cs typeface="Arial" panose="020B0604020202020204" pitchFamily="34" charset="0"/>
              </a:rPr>
              <a:t>CG 1536 </a:t>
            </a:r>
          </a:p>
          <a:p>
            <a:r>
              <a:rPr lang="en-US" sz="1000" dirty="0">
                <a:latin typeface="Palatino Linotype" panose="02040502050505030304" pitchFamily="18" charset="0"/>
                <a:ea typeface="Calibri" panose="020F0502020204030204" pitchFamily="34" charset="0"/>
                <a:cs typeface="Arial" panose="020B0604020202020204" pitchFamily="34" charset="0"/>
              </a:rPr>
              <a:t>Borchardt 1937, 240 &amp; pl. 50</a:t>
            </a:r>
            <a:endParaRPr lang="en-GB" sz="1000" dirty="0">
              <a:latin typeface="Palatino Linotype" panose="02040502050505030304" pitchFamily="18" charset="0"/>
            </a:endParaRPr>
          </a:p>
        </p:txBody>
      </p:sp>
      <p:pic>
        <p:nvPicPr>
          <p:cNvPr id="9" name="Picture 8">
            <a:extLst>
              <a:ext uri="{FF2B5EF4-FFF2-40B4-BE49-F238E27FC236}">
                <a16:creationId xmlns:a16="http://schemas.microsoft.com/office/drawing/2014/main" id="{4DFC1698-914D-F56C-99B1-960867F7F270}"/>
              </a:ext>
            </a:extLst>
          </p:cNvPr>
          <p:cNvPicPr>
            <a:picLocks noChangeAspect="1"/>
          </p:cNvPicPr>
          <p:nvPr/>
        </p:nvPicPr>
        <p:blipFill>
          <a:blip r:embed="rId3"/>
          <a:stretch>
            <a:fillRect/>
          </a:stretch>
        </p:blipFill>
        <p:spPr>
          <a:xfrm>
            <a:off x="8207826" y="1823095"/>
            <a:ext cx="3707727" cy="1586328"/>
          </a:xfrm>
          <a:prstGeom prst="rect">
            <a:avLst/>
          </a:prstGeom>
        </p:spPr>
      </p:pic>
      <p:sp>
        <p:nvSpPr>
          <p:cNvPr id="10" name="Rectangle 9">
            <a:extLst>
              <a:ext uri="{FF2B5EF4-FFF2-40B4-BE49-F238E27FC236}">
                <a16:creationId xmlns:a16="http://schemas.microsoft.com/office/drawing/2014/main" id="{B72683E3-FED0-957C-8BCA-09A82178C035}"/>
              </a:ext>
            </a:extLst>
          </p:cNvPr>
          <p:cNvSpPr/>
          <p:nvPr/>
        </p:nvSpPr>
        <p:spPr>
          <a:xfrm>
            <a:off x="10113094" y="2146247"/>
            <a:ext cx="498200" cy="126317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TextBox 10">
            <a:extLst>
              <a:ext uri="{FF2B5EF4-FFF2-40B4-BE49-F238E27FC236}">
                <a16:creationId xmlns:a16="http://schemas.microsoft.com/office/drawing/2014/main" id="{D45C285A-3764-BDFC-788C-2EADAB0321DB}"/>
              </a:ext>
            </a:extLst>
          </p:cNvPr>
          <p:cNvSpPr txBox="1"/>
          <p:nvPr/>
        </p:nvSpPr>
        <p:spPr>
          <a:xfrm>
            <a:off x="8207825" y="3953399"/>
            <a:ext cx="3707727" cy="1071447"/>
          </a:xfrm>
          <a:prstGeom prst="rect">
            <a:avLst/>
          </a:prstGeom>
          <a:noFill/>
        </p:spPr>
        <p:txBody>
          <a:bodyPr wrap="square">
            <a:spAutoFit/>
          </a:bodyPr>
          <a:lstStyle/>
          <a:p>
            <a:pPr marL="457200">
              <a:lnSpc>
                <a:spcPct val="107000"/>
              </a:lnSpc>
              <a:spcAft>
                <a:spcPts val="800"/>
              </a:spcAft>
            </a:pPr>
            <a:r>
              <a:rPr lang="en-GB" i="1" dirty="0" err="1">
                <a:latin typeface="Palatino Linotype" panose="02040502050505030304" pitchFamily="18" charset="0"/>
              </a:rPr>
              <a:t>ḏꜥw</a:t>
            </a:r>
            <a:r>
              <a:rPr lang="en-US" i="1" dirty="0">
                <a:latin typeface="Palatino Linotype" panose="02040502050505030304" pitchFamily="18" charset="0"/>
              </a:rPr>
              <a:t> </a:t>
            </a:r>
            <a:r>
              <a:rPr lang="en-US" i="1" dirty="0" err="1">
                <a:latin typeface="Palatino Linotype" panose="02040502050505030304" pitchFamily="18" charset="0"/>
              </a:rPr>
              <a:t>ḥr.y</a:t>
            </a:r>
            <a:r>
              <a:rPr lang="en-US" i="1" dirty="0">
                <a:latin typeface="Palatino Linotype" panose="02040502050505030304" pitchFamily="18" charset="0"/>
              </a:rPr>
              <a:t> šꜥ </a:t>
            </a:r>
            <a:r>
              <a:rPr lang="en-US" i="1" dirty="0" err="1">
                <a:latin typeface="Palatino Linotype" panose="02040502050505030304" pitchFamily="18" charset="0"/>
              </a:rPr>
              <a:t>jmi</a:t>
            </a:r>
            <a:r>
              <a:rPr lang="en-US" i="1" dirty="0">
                <a:latin typeface="Palatino Linotype" panose="02040502050505030304" pitchFamily="18" charset="0"/>
              </a:rPr>
              <a:t> </a:t>
            </a:r>
            <a:r>
              <a:rPr lang="en-US" i="1" dirty="0" err="1">
                <a:latin typeface="Palatino Linotype" panose="02040502050505030304" pitchFamily="18" charset="0"/>
              </a:rPr>
              <a:t>ḫw</a:t>
            </a:r>
            <a:r>
              <a:rPr lang="en-US" dirty="0">
                <a:latin typeface="Palatino Linotype" panose="02040502050505030304" pitchFamily="18" charset="0"/>
              </a:rPr>
              <a:t>(.</a:t>
            </a:r>
            <a:r>
              <a:rPr lang="en-US" i="1" dirty="0">
                <a:latin typeface="Palatino Linotype" panose="02040502050505030304" pitchFamily="18" charset="0"/>
              </a:rPr>
              <a:t>w</a:t>
            </a:r>
            <a:r>
              <a:rPr lang="en-US" dirty="0">
                <a:latin typeface="Palatino Linotype" panose="02040502050505030304" pitchFamily="18" charset="0"/>
              </a:rPr>
              <a:t>) </a:t>
            </a:r>
            <a:r>
              <a:rPr lang="de-DE" i="1" dirty="0" err="1">
                <a:latin typeface="Palatino Linotype" panose="02040502050505030304" pitchFamily="18" charset="0"/>
              </a:rPr>
              <a:t>jpj</a:t>
            </a:r>
            <a:endParaRPr lang="en-GB" dirty="0">
              <a:latin typeface="Palatino Linotype" panose="02040502050505030304" pitchFamily="18" charset="0"/>
            </a:endParaRPr>
          </a:p>
          <a:p>
            <a:pPr marL="457200" marR="0">
              <a:lnSpc>
                <a:spcPct val="107000"/>
              </a:lnSpc>
              <a:spcAft>
                <a:spcPts val="800"/>
              </a:spcAft>
              <a:buNone/>
            </a:pP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a:t>
            </a:r>
            <a:r>
              <a:rPr lang="en-US" kern="100" dirty="0" err="1">
                <a:latin typeface="Palatino Linotype" panose="02040502050505030304" pitchFamily="18" charset="0"/>
                <a:ea typeface="Calibri" panose="020F0502020204030204" pitchFamily="34" charset="0"/>
                <a:cs typeface="Arial" panose="020B0604020202020204" pitchFamily="34" charset="0"/>
              </a:rPr>
              <a:t>Djau</a:t>
            </a: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 who is upon the sand, give that Ipi is protected!”</a:t>
            </a:r>
            <a:endParaRPr lang="en-GB" sz="16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2" name="Slide Number Placeholder 1">
            <a:extLst>
              <a:ext uri="{FF2B5EF4-FFF2-40B4-BE49-F238E27FC236}">
                <a16:creationId xmlns:a16="http://schemas.microsoft.com/office/drawing/2014/main" id="{C455F777-8EDD-6405-EF11-92D605EBE6BC}"/>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71</a:t>
            </a:fld>
            <a:endParaRPr lang="de-DE" dirty="0">
              <a:latin typeface="Palatino Linotype" panose="02040502050505030304" pitchFamily="18" charset="0"/>
            </a:endParaRPr>
          </a:p>
        </p:txBody>
      </p:sp>
      <p:sp>
        <p:nvSpPr>
          <p:cNvPr id="13" name="TextBox 12">
            <a:extLst>
              <a:ext uri="{FF2B5EF4-FFF2-40B4-BE49-F238E27FC236}">
                <a16:creationId xmlns:a16="http://schemas.microsoft.com/office/drawing/2014/main" id="{1CE3651F-977B-3D5E-DD1C-82A7C3CBB412}"/>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20047531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7A335CE-DDE6-445D-852F-D64D45241B54}"/>
              </a:ext>
            </a:extLst>
          </p:cNvPr>
          <p:cNvGrpSpPr/>
          <p:nvPr/>
        </p:nvGrpSpPr>
        <p:grpSpPr>
          <a:xfrm>
            <a:off x="1531295" y="1041528"/>
            <a:ext cx="9129410" cy="5539534"/>
            <a:chOff x="1319283" y="415218"/>
            <a:chExt cx="9553433" cy="6027563"/>
          </a:xfrm>
        </p:grpSpPr>
        <p:pic>
          <p:nvPicPr>
            <p:cNvPr id="4" name="Graphic 1">
              <a:extLst>
                <a:ext uri="{FF2B5EF4-FFF2-40B4-BE49-F238E27FC236}">
                  <a16:creationId xmlns:a16="http://schemas.microsoft.com/office/drawing/2014/main" id="{0EA1198A-38E1-F231-677A-DA4ADA76BBAC}"/>
                </a:ext>
              </a:extLst>
            </p:cNvPr>
            <p:cNvPicPr>
              <a:picLocks noChangeAspect="1"/>
            </p:cNvPicPr>
            <p:nvPr/>
          </p:nvPicPr>
          <p:blipFill>
            <a:blip r:embed="rId3">
              <a:extLst>
                <a:ext uri="{96DAC541-7B7A-43D3-8B79-37D633B846F1}">
                  <asvg:svgBlip xmlns:asvg="http://schemas.microsoft.com/office/drawing/2016/SVG/main" r:embed="rId4"/>
                </a:ext>
              </a:extLst>
            </a:blip>
            <a:srcRect l="1727" t="545" r="1314" b="1733"/>
            <a:stretch>
              <a:fillRect/>
            </a:stretch>
          </p:blipFill>
          <p:spPr>
            <a:xfrm>
              <a:off x="1319283" y="415218"/>
              <a:ext cx="9553433" cy="6027563"/>
            </a:xfrm>
            <a:prstGeom prst="rect">
              <a:avLst/>
            </a:prstGeom>
          </p:spPr>
        </p:pic>
        <p:pic>
          <p:nvPicPr>
            <p:cNvPr id="3" name="Picture 2">
              <a:extLst>
                <a:ext uri="{FF2B5EF4-FFF2-40B4-BE49-F238E27FC236}">
                  <a16:creationId xmlns:a16="http://schemas.microsoft.com/office/drawing/2014/main" id="{E23B0E65-63DE-FBF3-2BFA-DDEADB5C15DB}"/>
                </a:ext>
              </a:extLst>
            </p:cNvPr>
            <p:cNvPicPr>
              <a:picLocks noChangeAspect="1"/>
            </p:cNvPicPr>
            <p:nvPr/>
          </p:nvPicPr>
          <p:blipFill>
            <a:blip r:embed="rId5"/>
            <a:stretch>
              <a:fillRect/>
            </a:stretch>
          </p:blipFill>
          <p:spPr>
            <a:xfrm>
              <a:off x="7612566" y="563136"/>
              <a:ext cx="2680010" cy="2146049"/>
            </a:xfrm>
            <a:prstGeom prst="rect">
              <a:avLst/>
            </a:prstGeom>
          </p:spPr>
        </p:pic>
      </p:grpSp>
      <p:sp>
        <p:nvSpPr>
          <p:cNvPr id="17" name="TextBox 16">
            <a:extLst>
              <a:ext uri="{FF2B5EF4-FFF2-40B4-BE49-F238E27FC236}">
                <a16:creationId xmlns:a16="http://schemas.microsoft.com/office/drawing/2014/main" id="{C58C42F3-5144-EA23-3F68-7478BDB50DA1}"/>
              </a:ext>
            </a:extLst>
          </p:cNvPr>
          <p:cNvSpPr txBox="1"/>
          <p:nvPr/>
        </p:nvSpPr>
        <p:spPr>
          <a:xfrm>
            <a:off x="4755994" y="276938"/>
            <a:ext cx="2680009" cy="461665"/>
          </a:xfrm>
          <a:prstGeom prst="rect">
            <a:avLst/>
          </a:prstGeom>
          <a:noFill/>
        </p:spPr>
        <p:txBody>
          <a:bodyPr wrap="square">
            <a:spAutoFit/>
          </a:bodyPr>
          <a:lstStyle/>
          <a:p>
            <a:pPr algn="ctr"/>
            <a:r>
              <a:rPr lang="en-US" sz="2400" b="1" dirty="0">
                <a:latin typeface="Palatino Linotype" panose="02040502050505030304" pitchFamily="18" charset="0"/>
                <a:ea typeface="Calibri" panose="020F0502020204030204" pitchFamily="34" charset="0"/>
                <a:cs typeface="Arial" panose="020B0604020202020204" pitchFamily="34" charset="0"/>
              </a:rPr>
              <a:t>Decree Coptos A</a:t>
            </a:r>
          </a:p>
        </p:txBody>
      </p:sp>
      <p:sp>
        <p:nvSpPr>
          <p:cNvPr id="8" name="TextBox 7">
            <a:extLst>
              <a:ext uri="{FF2B5EF4-FFF2-40B4-BE49-F238E27FC236}">
                <a16:creationId xmlns:a16="http://schemas.microsoft.com/office/drawing/2014/main" id="{C7C8E8EE-E940-A61C-BAFD-8D4D371FAFA0}"/>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9" name="Slide Number Placeholder 1">
            <a:extLst>
              <a:ext uri="{FF2B5EF4-FFF2-40B4-BE49-F238E27FC236}">
                <a16:creationId xmlns:a16="http://schemas.microsoft.com/office/drawing/2014/main" id="{A3C8D35C-D309-8B6A-161B-8BA6907E110F}"/>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72</a:t>
            </a:fld>
            <a:endParaRPr lang="de-DE" dirty="0">
              <a:latin typeface="Palatino Linotype" panose="02040502050505030304" pitchFamily="18" charset="0"/>
            </a:endParaRPr>
          </a:p>
        </p:txBody>
      </p:sp>
    </p:spTree>
    <p:extLst>
      <p:ext uri="{BB962C8B-B14F-4D97-AF65-F5344CB8AC3E}">
        <p14:creationId xmlns:p14="http://schemas.microsoft.com/office/powerpoint/2010/main" val="32454216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7FCDA-27EE-9C2B-96DD-C79F6AA34507}"/>
            </a:ext>
          </a:extLst>
        </p:cNvPr>
        <p:cNvGrpSpPr/>
        <p:nvPr/>
      </p:nvGrpSpPr>
      <p:grpSpPr>
        <a:xfrm>
          <a:off x="0" y="0"/>
          <a:ext cx="0" cy="0"/>
          <a:chOff x="0" y="0"/>
          <a:chExt cx="0" cy="0"/>
        </a:xfrm>
      </p:grpSpPr>
      <p:pic>
        <p:nvPicPr>
          <p:cNvPr id="3" name="Graphic 2">
            <a:extLst>
              <a:ext uri="{FF2B5EF4-FFF2-40B4-BE49-F238E27FC236}">
                <a16:creationId xmlns:a16="http://schemas.microsoft.com/office/drawing/2014/main" id="{A71766A4-1AC9-3F19-F799-9660154BE35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676" y="1781407"/>
            <a:ext cx="11498647" cy="3295186"/>
          </a:xfrm>
          <a:prstGeom prst="rect">
            <a:avLst/>
          </a:prstGeom>
        </p:spPr>
      </p:pic>
      <p:sp>
        <p:nvSpPr>
          <p:cNvPr id="2" name="TextBox 1">
            <a:extLst>
              <a:ext uri="{FF2B5EF4-FFF2-40B4-BE49-F238E27FC236}">
                <a16:creationId xmlns:a16="http://schemas.microsoft.com/office/drawing/2014/main" id="{1C4713D6-070E-9F73-EDA2-D94DA2C81A41}"/>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2F96D108-1D33-FED0-6390-9045222B3B3A}"/>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73</a:t>
            </a:fld>
            <a:endParaRPr lang="de-DE" dirty="0">
              <a:latin typeface="Palatino Linotype" panose="02040502050505030304" pitchFamily="18" charset="0"/>
            </a:endParaRPr>
          </a:p>
        </p:txBody>
      </p:sp>
      <p:sp>
        <p:nvSpPr>
          <p:cNvPr id="5" name="Rectangle 4">
            <a:extLst>
              <a:ext uri="{FF2B5EF4-FFF2-40B4-BE49-F238E27FC236}">
                <a16:creationId xmlns:a16="http://schemas.microsoft.com/office/drawing/2014/main" id="{C39D185D-492E-4430-3415-E54BF05C8E55}"/>
              </a:ext>
            </a:extLst>
          </p:cNvPr>
          <p:cNvSpPr/>
          <p:nvPr/>
        </p:nvSpPr>
        <p:spPr>
          <a:xfrm>
            <a:off x="5184743" y="2092751"/>
            <a:ext cx="838986" cy="298384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Tree>
    <p:extLst>
      <p:ext uri="{BB962C8B-B14F-4D97-AF65-F5344CB8AC3E}">
        <p14:creationId xmlns:p14="http://schemas.microsoft.com/office/powerpoint/2010/main" val="159657018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9E84F722-13C1-62B6-BFAC-28DF9A0010B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4590" y="1716881"/>
            <a:ext cx="10842820" cy="3424237"/>
          </a:xfrm>
          <a:prstGeom prst="rect">
            <a:avLst/>
          </a:prstGeom>
        </p:spPr>
      </p:pic>
      <p:sp>
        <p:nvSpPr>
          <p:cNvPr id="2" name="TextBox 1">
            <a:extLst>
              <a:ext uri="{FF2B5EF4-FFF2-40B4-BE49-F238E27FC236}">
                <a16:creationId xmlns:a16="http://schemas.microsoft.com/office/drawing/2014/main" id="{68F302B0-B863-A80F-1054-244E9432F9D2}"/>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712B2623-317A-56F2-1381-F5C67B782B89}"/>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74</a:t>
            </a:fld>
            <a:endParaRPr lang="de-DE" dirty="0">
              <a:latin typeface="Palatino Linotype" panose="02040502050505030304" pitchFamily="18" charset="0"/>
            </a:endParaRPr>
          </a:p>
        </p:txBody>
      </p:sp>
    </p:spTree>
    <p:extLst>
      <p:ext uri="{BB962C8B-B14F-4D97-AF65-F5344CB8AC3E}">
        <p14:creationId xmlns:p14="http://schemas.microsoft.com/office/powerpoint/2010/main" val="26289860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1FED5-353F-7A48-D632-71CB8FA901A6}"/>
            </a:ext>
          </a:extLst>
        </p:cNvPr>
        <p:cNvGrpSpPr/>
        <p:nvPr/>
      </p:nvGrpSpPr>
      <p:grpSpPr>
        <a:xfrm>
          <a:off x="0" y="0"/>
          <a:ext cx="0" cy="0"/>
          <a:chOff x="0" y="0"/>
          <a:chExt cx="0" cy="0"/>
        </a:xfrm>
      </p:grpSpPr>
      <p:pic>
        <p:nvPicPr>
          <p:cNvPr id="3" name="Graphic 2">
            <a:extLst>
              <a:ext uri="{FF2B5EF4-FFF2-40B4-BE49-F238E27FC236}">
                <a16:creationId xmlns:a16="http://schemas.microsoft.com/office/drawing/2014/main" id="{9320D32B-2125-2D74-5395-B5C08F5A56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676" y="1781407"/>
            <a:ext cx="11498647" cy="3295186"/>
          </a:xfrm>
          <a:prstGeom prst="rect">
            <a:avLst/>
          </a:prstGeom>
        </p:spPr>
      </p:pic>
      <p:sp>
        <p:nvSpPr>
          <p:cNvPr id="2" name="TextBox 1">
            <a:extLst>
              <a:ext uri="{FF2B5EF4-FFF2-40B4-BE49-F238E27FC236}">
                <a16:creationId xmlns:a16="http://schemas.microsoft.com/office/drawing/2014/main" id="{DD43A5C6-96F8-6683-4886-DDAB41DF2E20}"/>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41520F6F-C6D0-226B-1E9C-EC35F53C8EB8}"/>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75</a:t>
            </a:fld>
            <a:endParaRPr lang="de-DE" dirty="0">
              <a:latin typeface="Palatino Linotype" panose="02040502050505030304" pitchFamily="18" charset="0"/>
            </a:endParaRPr>
          </a:p>
        </p:txBody>
      </p:sp>
      <p:sp>
        <p:nvSpPr>
          <p:cNvPr id="5" name="Rectangle 4">
            <a:extLst>
              <a:ext uri="{FF2B5EF4-FFF2-40B4-BE49-F238E27FC236}">
                <a16:creationId xmlns:a16="http://schemas.microsoft.com/office/drawing/2014/main" id="{4EEA15C2-8ACF-A229-6E4A-11BF92EE86B8}"/>
              </a:ext>
            </a:extLst>
          </p:cNvPr>
          <p:cNvSpPr/>
          <p:nvPr/>
        </p:nvSpPr>
        <p:spPr>
          <a:xfrm>
            <a:off x="6014081" y="3429000"/>
            <a:ext cx="5831241" cy="16475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Tree>
    <p:extLst>
      <p:ext uri="{BB962C8B-B14F-4D97-AF65-F5344CB8AC3E}">
        <p14:creationId xmlns:p14="http://schemas.microsoft.com/office/powerpoint/2010/main" val="1646741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C83C5-32F4-B525-93D0-73900ACA4A0A}"/>
            </a:ext>
          </a:extLst>
        </p:cNvPr>
        <p:cNvGrpSpPr/>
        <p:nvPr/>
      </p:nvGrpSpPr>
      <p:grpSpPr>
        <a:xfrm>
          <a:off x="0" y="0"/>
          <a:ext cx="0" cy="0"/>
          <a:chOff x="0" y="0"/>
          <a:chExt cx="0" cy="0"/>
        </a:xfrm>
      </p:grpSpPr>
      <p:pic>
        <p:nvPicPr>
          <p:cNvPr id="5" name="Graphic 1">
            <a:extLst>
              <a:ext uri="{FF2B5EF4-FFF2-40B4-BE49-F238E27FC236}">
                <a16:creationId xmlns:a16="http://schemas.microsoft.com/office/drawing/2014/main" id="{EF7124D4-5CED-3209-2521-52E6930BDA2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4882" y="1703729"/>
            <a:ext cx="10502232" cy="3859617"/>
          </a:xfrm>
          <a:prstGeom prst="rect">
            <a:avLst/>
          </a:prstGeom>
        </p:spPr>
      </p:pic>
      <p:sp>
        <p:nvSpPr>
          <p:cNvPr id="4" name="TextBox 3">
            <a:extLst>
              <a:ext uri="{FF2B5EF4-FFF2-40B4-BE49-F238E27FC236}">
                <a16:creationId xmlns:a16="http://schemas.microsoft.com/office/drawing/2014/main" id="{7671B2A2-AE48-7475-2955-CDB8FA43643B}"/>
              </a:ext>
            </a:extLst>
          </p:cNvPr>
          <p:cNvSpPr txBox="1"/>
          <p:nvPr/>
        </p:nvSpPr>
        <p:spPr>
          <a:xfrm>
            <a:off x="2951167" y="614371"/>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Series B of arm hieroglyphs during the OK</a:t>
            </a:r>
            <a:endParaRPr lang="en-GB" sz="2400" b="1" dirty="0">
              <a:latin typeface="Palatino Linotype" panose="02040502050505030304" pitchFamily="18" charset="0"/>
              <a:ea typeface="Calibri" panose="020F0502020204030204" pitchFamily="34" charset="0"/>
            </a:endParaRPr>
          </a:p>
        </p:txBody>
      </p:sp>
      <p:sp>
        <p:nvSpPr>
          <p:cNvPr id="6" name="TextBox 5">
            <a:extLst>
              <a:ext uri="{FF2B5EF4-FFF2-40B4-BE49-F238E27FC236}">
                <a16:creationId xmlns:a16="http://schemas.microsoft.com/office/drawing/2014/main" id="{EE786165-6747-555B-2390-C14769D18B3F}"/>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7" name="Slide Number Placeholder 1">
            <a:extLst>
              <a:ext uri="{FF2B5EF4-FFF2-40B4-BE49-F238E27FC236}">
                <a16:creationId xmlns:a16="http://schemas.microsoft.com/office/drawing/2014/main" id="{B6BC023E-D239-62DD-7F48-1ACEB3F90CCF}"/>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76</a:t>
            </a:fld>
            <a:endParaRPr lang="de-DE" dirty="0">
              <a:latin typeface="Palatino Linotype" panose="02040502050505030304" pitchFamily="18" charset="0"/>
            </a:endParaRPr>
          </a:p>
        </p:txBody>
      </p:sp>
      <p:sp>
        <p:nvSpPr>
          <p:cNvPr id="3" name="Rectangle 2">
            <a:extLst>
              <a:ext uri="{FF2B5EF4-FFF2-40B4-BE49-F238E27FC236}">
                <a16:creationId xmlns:a16="http://schemas.microsoft.com/office/drawing/2014/main" id="{2E191123-0C0B-B1BB-9090-C8F6683B4F37}"/>
              </a:ext>
            </a:extLst>
          </p:cNvPr>
          <p:cNvSpPr/>
          <p:nvPr/>
        </p:nvSpPr>
        <p:spPr>
          <a:xfrm>
            <a:off x="7856892" y="1703729"/>
            <a:ext cx="1809621" cy="385961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8" name="Picture 7">
            <a:extLst>
              <a:ext uri="{FF2B5EF4-FFF2-40B4-BE49-F238E27FC236}">
                <a16:creationId xmlns:a16="http://schemas.microsoft.com/office/drawing/2014/main" id="{F88F976C-43B9-3CC9-43D4-F35E15F5E814}"/>
              </a:ext>
            </a:extLst>
          </p:cNvPr>
          <p:cNvPicPr>
            <a:picLocks noChangeAspect="1"/>
          </p:cNvPicPr>
          <p:nvPr/>
        </p:nvPicPr>
        <p:blipFill>
          <a:blip r:embed="rId4"/>
          <a:srcRect t="42986"/>
          <a:stretch>
            <a:fillRect/>
          </a:stretch>
        </p:blipFill>
        <p:spPr>
          <a:xfrm>
            <a:off x="9878647" y="5943601"/>
            <a:ext cx="1302748" cy="643438"/>
          </a:xfrm>
          <a:prstGeom prst="rect">
            <a:avLst/>
          </a:prstGeom>
        </p:spPr>
      </p:pic>
      <p:pic>
        <p:nvPicPr>
          <p:cNvPr id="10" name="Picture 9">
            <a:extLst>
              <a:ext uri="{FF2B5EF4-FFF2-40B4-BE49-F238E27FC236}">
                <a16:creationId xmlns:a16="http://schemas.microsoft.com/office/drawing/2014/main" id="{EAEADB4E-A075-F84E-8E9A-C9504256D692}"/>
              </a:ext>
            </a:extLst>
          </p:cNvPr>
          <p:cNvPicPr>
            <a:picLocks noChangeAspect="1"/>
          </p:cNvPicPr>
          <p:nvPr/>
        </p:nvPicPr>
        <p:blipFill>
          <a:blip r:embed="rId5"/>
          <a:srcRect t="22348"/>
          <a:stretch>
            <a:fillRect/>
          </a:stretch>
        </p:blipFill>
        <p:spPr>
          <a:xfrm>
            <a:off x="8297978" y="5710694"/>
            <a:ext cx="1302748" cy="876345"/>
          </a:xfrm>
          <a:prstGeom prst="rect">
            <a:avLst/>
          </a:prstGeom>
        </p:spPr>
      </p:pic>
      <p:sp>
        <p:nvSpPr>
          <p:cNvPr id="11" name="TextBox 10">
            <a:extLst>
              <a:ext uri="{FF2B5EF4-FFF2-40B4-BE49-F238E27FC236}">
                <a16:creationId xmlns:a16="http://schemas.microsoft.com/office/drawing/2014/main" id="{1230C4B2-EBE7-7638-3AE6-92A1C5A00125}"/>
              </a:ext>
            </a:extLst>
          </p:cNvPr>
          <p:cNvSpPr txBox="1"/>
          <p:nvPr/>
        </p:nvSpPr>
        <p:spPr>
          <a:xfrm>
            <a:off x="5957769" y="6002264"/>
            <a:ext cx="2595392" cy="584775"/>
          </a:xfrm>
          <a:prstGeom prst="rect">
            <a:avLst/>
          </a:prstGeom>
          <a:noFill/>
        </p:spPr>
        <p:txBody>
          <a:bodyPr wrap="square">
            <a:spAutoFit/>
          </a:bodyPr>
          <a:lstStyle/>
          <a:p>
            <a:r>
              <a:rPr lang="en-GB" sz="1600" dirty="0">
                <a:effectLst/>
                <a:latin typeface="Palatino Linotype" panose="02040502050505030304" pitchFamily="18" charset="0"/>
                <a:ea typeface="Calibri" panose="020F0502020204030204" pitchFamily="34" charset="0"/>
              </a:rPr>
              <a:t>common shapes in</a:t>
            </a:r>
          </a:p>
          <a:p>
            <a:r>
              <a:rPr lang="en-GB" sz="1600" dirty="0">
                <a:effectLst/>
                <a:latin typeface="Palatino Linotype" panose="02040502050505030304" pitchFamily="18" charset="0"/>
                <a:ea typeface="Calibri" panose="020F0502020204030204" pitchFamily="34" charset="0"/>
              </a:rPr>
              <a:t>more recent periods:</a:t>
            </a:r>
            <a:endParaRPr lang="en-GB" sz="1600" dirty="0">
              <a:latin typeface="Palatino Linotype" panose="02040502050505030304" pitchFamily="18" charset="0"/>
              <a:ea typeface="Calibri" panose="020F0502020204030204" pitchFamily="34" charset="0"/>
            </a:endParaRPr>
          </a:p>
        </p:txBody>
      </p:sp>
    </p:spTree>
    <p:extLst>
      <p:ext uri="{BB962C8B-B14F-4D97-AF65-F5344CB8AC3E}">
        <p14:creationId xmlns:p14="http://schemas.microsoft.com/office/powerpoint/2010/main" val="172581564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0D4CBB-3CD6-11B5-7DD9-6399467FC59E}"/>
              </a:ext>
            </a:extLst>
          </p:cNvPr>
          <p:cNvSpPr txBox="1"/>
          <p:nvPr/>
        </p:nvSpPr>
        <p:spPr>
          <a:xfrm>
            <a:off x="2951163" y="222190"/>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(B) </a:t>
            </a:r>
            <a:r>
              <a:rPr lang="en-GB" sz="2400" b="1" i="1" dirty="0" err="1">
                <a:effectLst/>
                <a:latin typeface="Times New Roman" panose="02020603050405020304" pitchFamily="18" charset="0"/>
                <a:ea typeface="Calibri" panose="020F0502020204030204" pitchFamily="34" charset="0"/>
                <a:cs typeface="Times New Roman" panose="02020603050405020304" pitchFamily="18" charset="0"/>
              </a:rPr>
              <a:t>ḫrp</a:t>
            </a:r>
            <a:r>
              <a:rPr lang="en-GB" sz="2400" b="1" i="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a:t>
            </a:r>
            <a:r>
              <a:rPr lang="de-DE" sz="2400" b="1" dirty="0" err="1">
                <a:latin typeface="Palatino Linotype" panose="02040502050505030304" pitchFamily="18" charset="0"/>
                <a:ea typeface="Calibri" panose="020F0502020204030204" pitchFamily="34" charset="0"/>
              </a:rPr>
              <a:t>to</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lead</a:t>
            </a:r>
            <a:r>
              <a:rPr lang="en-GB" sz="2400" b="1" dirty="0">
                <a:latin typeface="Palatino Linotype" panose="02040502050505030304" pitchFamily="18" charset="0"/>
                <a:ea typeface="Calibri" panose="020F0502020204030204" pitchFamily="34" charset="0"/>
              </a:rPr>
              <a:t>”</a:t>
            </a:r>
            <a:r>
              <a:rPr lang="de-DE" sz="2400" b="1" i="1" dirty="0">
                <a:effectLst/>
                <a:latin typeface="Palatino Linotype" panose="02040502050505030304" pitchFamily="18" charset="0"/>
                <a:ea typeface="Calibri" panose="020F0502020204030204" pitchFamily="34" charset="0"/>
              </a:rPr>
              <a:t> </a:t>
            </a:r>
            <a:endParaRPr lang="en-GB" sz="2400" b="1" i="1" dirty="0">
              <a:latin typeface="Palatino Linotype" panose="02040502050505030304" pitchFamily="18" charset="0"/>
              <a:ea typeface="Calibri" panose="020F0502020204030204" pitchFamily="34" charset="0"/>
            </a:endParaRPr>
          </a:p>
        </p:txBody>
      </p:sp>
      <p:pic>
        <p:nvPicPr>
          <p:cNvPr id="8" name="Graphic 7">
            <a:extLst>
              <a:ext uri="{FF2B5EF4-FFF2-40B4-BE49-F238E27FC236}">
                <a16:creationId xmlns:a16="http://schemas.microsoft.com/office/drawing/2014/main" id="{B2ED90D4-CA5D-43C9-C130-6FB47E33CB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0368" y="946593"/>
            <a:ext cx="10891257" cy="2146740"/>
          </a:xfrm>
          <a:prstGeom prst="rect">
            <a:avLst/>
          </a:prstGeom>
        </p:spPr>
      </p:pic>
      <p:pic>
        <p:nvPicPr>
          <p:cNvPr id="18" name="Picture 17">
            <a:extLst>
              <a:ext uri="{FF2B5EF4-FFF2-40B4-BE49-F238E27FC236}">
                <a16:creationId xmlns:a16="http://schemas.microsoft.com/office/drawing/2014/main" id="{AEB127D1-C291-BE54-D680-815DDBB38B32}"/>
              </a:ext>
            </a:extLst>
          </p:cNvPr>
          <p:cNvPicPr>
            <a:picLocks noChangeAspect="1"/>
          </p:cNvPicPr>
          <p:nvPr/>
        </p:nvPicPr>
        <p:blipFill>
          <a:blip r:embed="rId5"/>
          <a:stretch>
            <a:fillRect/>
          </a:stretch>
        </p:blipFill>
        <p:spPr>
          <a:xfrm>
            <a:off x="2819396" y="3428999"/>
            <a:ext cx="6553199" cy="3004553"/>
          </a:xfrm>
          <a:prstGeom prst="rect">
            <a:avLst/>
          </a:prstGeom>
        </p:spPr>
      </p:pic>
      <p:sp>
        <p:nvSpPr>
          <p:cNvPr id="19" name="TextBox 18">
            <a:extLst>
              <a:ext uri="{FF2B5EF4-FFF2-40B4-BE49-F238E27FC236}">
                <a16:creationId xmlns:a16="http://schemas.microsoft.com/office/drawing/2014/main" id="{00A7F0C5-35DE-06ED-C291-AE657137D4DF}"/>
              </a:ext>
            </a:extLst>
          </p:cNvPr>
          <p:cNvSpPr txBox="1"/>
          <p:nvPr/>
        </p:nvSpPr>
        <p:spPr>
          <a:xfrm>
            <a:off x="2749888" y="6414502"/>
            <a:ext cx="2830564"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CG 1433</a:t>
            </a:r>
          </a:p>
          <a:p>
            <a:r>
              <a:rPr lang="en-GB" sz="800" dirty="0">
                <a:effectLst/>
                <a:latin typeface="Palatino Linotype" panose="02040502050505030304" pitchFamily="18" charset="0"/>
                <a:ea typeface="Calibri" panose="020F0502020204030204" pitchFamily="34" charset="0"/>
              </a:rPr>
              <a:t>(Borchardt 1937, pl. 28)</a:t>
            </a:r>
          </a:p>
        </p:txBody>
      </p:sp>
      <p:sp>
        <p:nvSpPr>
          <p:cNvPr id="20" name="Rectangle 19">
            <a:extLst>
              <a:ext uri="{FF2B5EF4-FFF2-40B4-BE49-F238E27FC236}">
                <a16:creationId xmlns:a16="http://schemas.microsoft.com/office/drawing/2014/main" id="{8170F410-6F88-1D7C-4BEA-57F02FD05F24}"/>
              </a:ext>
            </a:extLst>
          </p:cNvPr>
          <p:cNvSpPr/>
          <p:nvPr/>
        </p:nvSpPr>
        <p:spPr>
          <a:xfrm>
            <a:off x="5796212" y="4194426"/>
            <a:ext cx="1071313" cy="40614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TextBox 2">
            <a:extLst>
              <a:ext uri="{FF2B5EF4-FFF2-40B4-BE49-F238E27FC236}">
                <a16:creationId xmlns:a16="http://schemas.microsoft.com/office/drawing/2014/main" id="{B2AF7A70-B6CF-65E0-8F96-4063D7E3DB95}"/>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19B4CB48-AC8D-F19D-DB57-CABDCA29D483}"/>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77</a:t>
            </a:fld>
            <a:endParaRPr lang="de-DE" dirty="0">
              <a:latin typeface="Palatino Linotype" panose="02040502050505030304" pitchFamily="18" charset="0"/>
            </a:endParaRPr>
          </a:p>
        </p:txBody>
      </p:sp>
    </p:spTree>
    <p:extLst>
      <p:ext uri="{BB962C8B-B14F-4D97-AF65-F5344CB8AC3E}">
        <p14:creationId xmlns:p14="http://schemas.microsoft.com/office/powerpoint/2010/main" val="98843151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FCA37-FCE7-FDB8-DA2B-FD648CA6944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1655455-3B5A-0A07-934B-211F8A632F0A}"/>
              </a:ext>
            </a:extLst>
          </p:cNvPr>
          <p:cNvSpPr txBox="1"/>
          <p:nvPr/>
        </p:nvSpPr>
        <p:spPr>
          <a:xfrm>
            <a:off x="2951163" y="222190"/>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(B) </a:t>
            </a:r>
            <a:r>
              <a:rPr lang="en-GB" sz="2400" b="1" i="1" dirty="0" err="1">
                <a:effectLst/>
                <a:latin typeface="Times New Roman" panose="02020603050405020304" pitchFamily="18" charset="0"/>
                <a:ea typeface="Calibri" panose="020F0502020204030204" pitchFamily="34" charset="0"/>
                <a:cs typeface="Times New Roman" panose="02020603050405020304" pitchFamily="18" charset="0"/>
              </a:rPr>
              <a:t>ḫrp</a:t>
            </a:r>
            <a:r>
              <a:rPr lang="en-GB" sz="2400" b="1" i="1" dirty="0">
                <a:effectLst/>
                <a:latin typeface="Palatino Linotype" panose="02040502050505030304" pitchFamily="18" charset="0"/>
                <a:ea typeface="Calibri" panose="020F0502020204030204" pitchFamily="34" charset="0"/>
              </a:rPr>
              <a:t> </a:t>
            </a:r>
            <a:r>
              <a:rPr lang="en-GB" sz="2400" b="1" dirty="0">
                <a:latin typeface="Palatino Linotype" panose="02040502050505030304" pitchFamily="18" charset="0"/>
                <a:ea typeface="Calibri" panose="020F0502020204030204" pitchFamily="34" charset="0"/>
              </a:rPr>
              <a:t>“</a:t>
            </a:r>
            <a:r>
              <a:rPr lang="de-DE" sz="2400" b="1" dirty="0" err="1">
                <a:latin typeface="Palatino Linotype" panose="02040502050505030304" pitchFamily="18" charset="0"/>
                <a:ea typeface="Calibri" panose="020F0502020204030204" pitchFamily="34" charset="0"/>
              </a:rPr>
              <a:t>to</a:t>
            </a:r>
            <a:r>
              <a:rPr lang="de-DE" sz="2400" b="1" dirty="0">
                <a:latin typeface="Palatino Linotype" panose="02040502050505030304" pitchFamily="18" charset="0"/>
                <a:ea typeface="Calibri" panose="020F0502020204030204" pitchFamily="34" charset="0"/>
              </a:rPr>
              <a:t> </a:t>
            </a:r>
            <a:r>
              <a:rPr lang="de-DE" sz="2400" b="1" dirty="0" err="1">
                <a:latin typeface="Palatino Linotype" panose="02040502050505030304" pitchFamily="18" charset="0"/>
                <a:ea typeface="Calibri" panose="020F0502020204030204" pitchFamily="34" charset="0"/>
              </a:rPr>
              <a:t>lead</a:t>
            </a:r>
            <a:r>
              <a:rPr lang="en-GB" sz="2400" b="1" dirty="0">
                <a:latin typeface="Palatino Linotype" panose="02040502050505030304" pitchFamily="18" charset="0"/>
                <a:ea typeface="Calibri" panose="020F0502020204030204" pitchFamily="34" charset="0"/>
              </a:rPr>
              <a:t>”</a:t>
            </a:r>
            <a:r>
              <a:rPr lang="de-DE" sz="2400" b="1" i="1" dirty="0">
                <a:effectLst/>
                <a:latin typeface="Palatino Linotype" panose="02040502050505030304" pitchFamily="18" charset="0"/>
                <a:ea typeface="Calibri" panose="020F0502020204030204" pitchFamily="34" charset="0"/>
              </a:rPr>
              <a:t> </a:t>
            </a:r>
            <a:endParaRPr lang="en-GB" sz="2400" b="1" i="1" dirty="0">
              <a:latin typeface="Palatino Linotype" panose="02040502050505030304" pitchFamily="18" charset="0"/>
              <a:ea typeface="Calibri" panose="020F0502020204030204" pitchFamily="34" charset="0"/>
            </a:endParaRPr>
          </a:p>
        </p:txBody>
      </p:sp>
      <p:pic>
        <p:nvPicPr>
          <p:cNvPr id="8" name="Graphic 7">
            <a:extLst>
              <a:ext uri="{FF2B5EF4-FFF2-40B4-BE49-F238E27FC236}">
                <a16:creationId xmlns:a16="http://schemas.microsoft.com/office/drawing/2014/main" id="{DE991D77-1E5C-76B5-C156-8B41102AEF5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0368" y="946593"/>
            <a:ext cx="10891257" cy="2146740"/>
          </a:xfrm>
          <a:prstGeom prst="rect">
            <a:avLst/>
          </a:prstGeom>
        </p:spPr>
      </p:pic>
      <p:pic>
        <p:nvPicPr>
          <p:cNvPr id="18" name="Picture 17">
            <a:extLst>
              <a:ext uri="{FF2B5EF4-FFF2-40B4-BE49-F238E27FC236}">
                <a16:creationId xmlns:a16="http://schemas.microsoft.com/office/drawing/2014/main" id="{AF12A3BF-FC0C-F9D1-CA10-34C9734BCAE7}"/>
              </a:ext>
            </a:extLst>
          </p:cNvPr>
          <p:cNvPicPr>
            <a:picLocks noChangeAspect="1"/>
          </p:cNvPicPr>
          <p:nvPr/>
        </p:nvPicPr>
        <p:blipFill>
          <a:blip r:embed="rId5"/>
          <a:stretch>
            <a:fillRect/>
          </a:stretch>
        </p:blipFill>
        <p:spPr>
          <a:xfrm>
            <a:off x="2819396" y="3428999"/>
            <a:ext cx="6553199" cy="3004553"/>
          </a:xfrm>
          <a:prstGeom prst="rect">
            <a:avLst/>
          </a:prstGeom>
        </p:spPr>
      </p:pic>
      <p:sp>
        <p:nvSpPr>
          <p:cNvPr id="19" name="TextBox 18">
            <a:extLst>
              <a:ext uri="{FF2B5EF4-FFF2-40B4-BE49-F238E27FC236}">
                <a16:creationId xmlns:a16="http://schemas.microsoft.com/office/drawing/2014/main" id="{5160B10F-4ED8-A8FF-BD2F-1CF4C7848005}"/>
              </a:ext>
            </a:extLst>
          </p:cNvPr>
          <p:cNvSpPr txBox="1"/>
          <p:nvPr/>
        </p:nvSpPr>
        <p:spPr>
          <a:xfrm>
            <a:off x="2749888" y="6414502"/>
            <a:ext cx="2830564" cy="43088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CG 1433</a:t>
            </a:r>
          </a:p>
          <a:p>
            <a:r>
              <a:rPr lang="en-GB" sz="800" dirty="0">
                <a:effectLst/>
                <a:latin typeface="Palatino Linotype" panose="02040502050505030304" pitchFamily="18" charset="0"/>
                <a:ea typeface="Calibri" panose="020F0502020204030204" pitchFamily="34" charset="0"/>
              </a:rPr>
              <a:t>(Borchardt 1937, pl. 28)</a:t>
            </a:r>
          </a:p>
        </p:txBody>
      </p:sp>
      <p:sp>
        <p:nvSpPr>
          <p:cNvPr id="20" name="Rectangle 19">
            <a:extLst>
              <a:ext uri="{FF2B5EF4-FFF2-40B4-BE49-F238E27FC236}">
                <a16:creationId xmlns:a16="http://schemas.microsoft.com/office/drawing/2014/main" id="{F1F912C9-E421-8AB6-3337-2EB2BB333B66}"/>
              </a:ext>
            </a:extLst>
          </p:cNvPr>
          <p:cNvSpPr/>
          <p:nvPr/>
        </p:nvSpPr>
        <p:spPr>
          <a:xfrm>
            <a:off x="5796212" y="4194426"/>
            <a:ext cx="1071313" cy="40614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3" name="Rectangle 2">
            <a:extLst>
              <a:ext uri="{FF2B5EF4-FFF2-40B4-BE49-F238E27FC236}">
                <a16:creationId xmlns:a16="http://schemas.microsoft.com/office/drawing/2014/main" id="{990DAB5D-D051-3BBE-A59C-D159C131F30F}"/>
              </a:ext>
            </a:extLst>
          </p:cNvPr>
          <p:cNvSpPr/>
          <p:nvPr/>
        </p:nvSpPr>
        <p:spPr>
          <a:xfrm>
            <a:off x="1957637" y="946593"/>
            <a:ext cx="2681038" cy="214674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4" name="TextBox 3">
            <a:extLst>
              <a:ext uri="{FF2B5EF4-FFF2-40B4-BE49-F238E27FC236}">
                <a16:creationId xmlns:a16="http://schemas.microsoft.com/office/drawing/2014/main" id="{077E1984-3445-2958-05D3-F4DEFC31DF02}"/>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5" name="Slide Number Placeholder 1">
            <a:extLst>
              <a:ext uri="{FF2B5EF4-FFF2-40B4-BE49-F238E27FC236}">
                <a16:creationId xmlns:a16="http://schemas.microsoft.com/office/drawing/2014/main" id="{D5E83398-183A-19CA-13E1-9E5A3A17D6C5}"/>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78</a:t>
            </a:fld>
            <a:endParaRPr lang="de-DE" dirty="0">
              <a:latin typeface="Palatino Linotype" panose="02040502050505030304" pitchFamily="18" charset="0"/>
            </a:endParaRPr>
          </a:p>
        </p:txBody>
      </p:sp>
    </p:spTree>
    <p:extLst>
      <p:ext uri="{BB962C8B-B14F-4D97-AF65-F5344CB8AC3E}">
        <p14:creationId xmlns:p14="http://schemas.microsoft.com/office/powerpoint/2010/main" val="250981808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E8D056F-3C1E-E788-E0E4-7AA6E7697CA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5165" y="315869"/>
            <a:ext cx="9657146" cy="6226262"/>
          </a:xfrm>
          <a:prstGeom prst="rect">
            <a:avLst/>
          </a:prstGeom>
        </p:spPr>
      </p:pic>
      <p:sp>
        <p:nvSpPr>
          <p:cNvPr id="5" name="TextBox 4">
            <a:extLst>
              <a:ext uri="{FF2B5EF4-FFF2-40B4-BE49-F238E27FC236}">
                <a16:creationId xmlns:a16="http://schemas.microsoft.com/office/drawing/2014/main" id="{210261F7-10F3-A64A-FFC4-F1AF6FFEC9E3}"/>
              </a:ext>
            </a:extLst>
          </p:cNvPr>
          <p:cNvSpPr txBox="1"/>
          <p:nvPr/>
        </p:nvSpPr>
        <p:spPr>
          <a:xfrm>
            <a:off x="10252881" y="5207009"/>
            <a:ext cx="1811739" cy="677108"/>
          </a:xfrm>
          <a:prstGeom prst="rect">
            <a:avLst/>
          </a:prstGeom>
          <a:noFill/>
        </p:spPr>
        <p:txBody>
          <a:bodyPr wrap="square">
            <a:spAutoFit/>
          </a:bodyPr>
          <a:lstStyle/>
          <a:p>
            <a:r>
              <a:rPr lang="en-US" sz="1400" dirty="0">
                <a:effectLst/>
                <a:latin typeface="Palatino Linotype" panose="02040502050505030304" pitchFamily="18" charset="0"/>
                <a:ea typeface="Calibri" panose="020F0502020204030204" pitchFamily="34" charset="0"/>
                <a:cs typeface="Arial" panose="020B0604020202020204" pitchFamily="34" charset="0"/>
              </a:rPr>
              <a:t>Two men holding </a:t>
            </a:r>
            <a:r>
              <a:rPr lang="en-US" sz="1400" dirty="0" err="1">
                <a:effectLst/>
                <a:latin typeface="Palatino Linotype" panose="02040502050505030304" pitchFamily="18" charset="0"/>
                <a:ea typeface="Calibri" panose="020F0502020204030204" pitchFamily="34" charset="0"/>
                <a:cs typeface="Arial" panose="020B0604020202020204" pitchFamily="34" charset="0"/>
              </a:rPr>
              <a:t>sceptre</a:t>
            </a:r>
            <a:r>
              <a:rPr lang="en-US" sz="1400" dirty="0">
                <a:effectLst/>
                <a:latin typeface="Palatino Linotype" panose="02040502050505030304" pitchFamily="18" charset="0"/>
                <a:ea typeface="Calibri" panose="020F0502020204030204" pitchFamily="34" charset="0"/>
                <a:cs typeface="Arial" panose="020B0604020202020204" pitchFamily="34" charset="0"/>
              </a:rPr>
              <a:t>-like batons</a:t>
            </a:r>
          </a:p>
          <a:p>
            <a:r>
              <a:rPr lang="en-US" sz="1000" dirty="0">
                <a:effectLst/>
                <a:latin typeface="Palatino Linotype" panose="02040502050505030304" pitchFamily="18" charset="0"/>
                <a:ea typeface="Calibri" panose="020F0502020204030204" pitchFamily="34" charset="0"/>
                <a:cs typeface="Arial" panose="020B0604020202020204" pitchFamily="34" charset="0"/>
              </a:rPr>
              <a:t>(Fischer 1978, 16, fig. </a:t>
            </a:r>
            <a:r>
              <a:rPr lang="en-US" sz="1000" dirty="0" err="1">
                <a:effectLst/>
                <a:latin typeface="Palatino Linotype" panose="02040502050505030304" pitchFamily="18" charset="0"/>
                <a:ea typeface="Calibri" panose="020F0502020204030204" pitchFamily="34" charset="0"/>
                <a:cs typeface="Arial" panose="020B0604020202020204" pitchFamily="34" charset="0"/>
              </a:rPr>
              <a:t>22.b</a:t>
            </a:r>
            <a:r>
              <a:rPr lang="en-US" sz="1000" dirty="0">
                <a:effectLst/>
                <a:latin typeface="Palatino Linotype" panose="02040502050505030304" pitchFamily="18" charset="0"/>
                <a:ea typeface="Calibri" panose="020F0502020204030204" pitchFamily="34" charset="0"/>
                <a:cs typeface="Arial" panose="020B0604020202020204" pitchFamily="34" charset="0"/>
              </a:rPr>
              <a:t>–c)</a:t>
            </a:r>
            <a:endParaRPr lang="en-GB" sz="1000" dirty="0">
              <a:latin typeface="Palatino Linotype" panose="02040502050505030304" pitchFamily="18" charset="0"/>
            </a:endParaRPr>
          </a:p>
        </p:txBody>
      </p:sp>
      <p:sp>
        <p:nvSpPr>
          <p:cNvPr id="3" name="TextBox 2">
            <a:extLst>
              <a:ext uri="{FF2B5EF4-FFF2-40B4-BE49-F238E27FC236}">
                <a16:creationId xmlns:a16="http://schemas.microsoft.com/office/drawing/2014/main" id="{BEB6F218-B980-1965-C285-93E21B39C4F7}"/>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522134CF-6020-93DC-50AE-3AF7B45574E4}"/>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79</a:t>
            </a:fld>
            <a:endParaRPr lang="de-DE" dirty="0">
              <a:latin typeface="Palatino Linotype" panose="02040502050505030304" pitchFamily="18" charset="0"/>
            </a:endParaRPr>
          </a:p>
        </p:txBody>
      </p:sp>
    </p:spTree>
    <p:extLst>
      <p:ext uri="{BB962C8B-B14F-4D97-AF65-F5344CB8AC3E}">
        <p14:creationId xmlns:p14="http://schemas.microsoft.com/office/powerpoint/2010/main" val="4384302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274686-9450-E6F6-B117-0A21D1304A55}"/>
              </a:ext>
            </a:extLst>
          </p:cNvPr>
          <p:cNvPicPr>
            <a:picLocks noChangeAspect="1"/>
          </p:cNvPicPr>
          <p:nvPr/>
        </p:nvPicPr>
        <p:blipFill>
          <a:blip r:embed="rId2"/>
          <a:stretch>
            <a:fillRect/>
          </a:stretch>
        </p:blipFill>
        <p:spPr>
          <a:xfrm>
            <a:off x="2977117" y="720986"/>
            <a:ext cx="6485860" cy="5416027"/>
          </a:xfrm>
          <a:prstGeom prst="rect">
            <a:avLst/>
          </a:prstGeom>
        </p:spPr>
      </p:pic>
      <p:sp>
        <p:nvSpPr>
          <p:cNvPr id="6" name="Rectangle 5">
            <a:extLst>
              <a:ext uri="{FF2B5EF4-FFF2-40B4-BE49-F238E27FC236}">
                <a16:creationId xmlns:a16="http://schemas.microsoft.com/office/drawing/2014/main" id="{B0B9D9C4-4D2C-17B5-64AC-4CE20307BF84}"/>
              </a:ext>
            </a:extLst>
          </p:cNvPr>
          <p:cNvSpPr/>
          <p:nvPr/>
        </p:nvSpPr>
        <p:spPr>
          <a:xfrm>
            <a:off x="7740502" y="3429000"/>
            <a:ext cx="864118" cy="124932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8" name="TextBox 7">
            <a:extLst>
              <a:ext uri="{FF2B5EF4-FFF2-40B4-BE49-F238E27FC236}">
                <a16:creationId xmlns:a16="http://schemas.microsoft.com/office/drawing/2014/main" id="{F8AE6F3E-E27A-0AEC-A56A-79020B7A1744}"/>
              </a:ext>
            </a:extLst>
          </p:cNvPr>
          <p:cNvSpPr txBox="1"/>
          <p:nvPr/>
        </p:nvSpPr>
        <p:spPr>
          <a:xfrm>
            <a:off x="2913321" y="6083849"/>
            <a:ext cx="3317358" cy="461665"/>
          </a:xfrm>
          <a:prstGeom prst="rect">
            <a:avLst/>
          </a:prstGeom>
          <a:noFill/>
        </p:spPr>
        <p:txBody>
          <a:bodyPr wrap="square">
            <a:spAutoFit/>
          </a:bodyPr>
          <a:lstStyle/>
          <a:p>
            <a:r>
              <a:rPr lang="en-US" sz="1400" dirty="0">
                <a:latin typeface="Palatino Linotype" panose="02040502050505030304" pitchFamily="18" charset="0"/>
                <a:ea typeface="Calibri" panose="020F0502020204030204" pitchFamily="34" charset="0"/>
                <a:cs typeface="Arial" panose="020B0604020202020204" pitchFamily="34" charset="0"/>
              </a:rPr>
              <a:t>Tomb of </a:t>
            </a:r>
            <a:r>
              <a:rPr lang="en-US" sz="1400" dirty="0" err="1">
                <a:latin typeface="Palatino Linotype" panose="02040502050505030304" pitchFamily="18" charset="0"/>
                <a:ea typeface="Calibri" panose="020F0502020204030204" pitchFamily="34" charset="0"/>
                <a:cs typeface="Arial" panose="020B0604020202020204" pitchFamily="34" charset="0"/>
              </a:rPr>
              <a:t>Pepyankh-Henykem</a:t>
            </a:r>
            <a:r>
              <a:rPr lang="en-US" sz="1400" dirty="0">
                <a:latin typeface="Palatino Linotype" panose="02040502050505030304" pitchFamily="18" charset="0"/>
                <a:ea typeface="Calibri" panose="020F0502020204030204" pitchFamily="34" charset="0"/>
                <a:cs typeface="Arial" panose="020B0604020202020204" pitchFamily="34" charset="0"/>
              </a:rPr>
              <a:t>, Meir</a:t>
            </a:r>
          </a:p>
          <a:p>
            <a:r>
              <a:rPr lang="en-US" sz="1000" dirty="0">
                <a:latin typeface="Palatino Linotype" panose="02040502050505030304" pitchFamily="18" charset="0"/>
                <a:ea typeface="Calibri" panose="020F0502020204030204" pitchFamily="34" charset="0"/>
                <a:cs typeface="Arial" panose="020B0604020202020204" pitchFamily="34" charset="0"/>
              </a:rPr>
              <a:t>Kanawati &amp; Evans 2014, pl. </a:t>
            </a:r>
            <a:r>
              <a:rPr lang="en-US" sz="1000" dirty="0" err="1">
                <a:latin typeface="Palatino Linotype" panose="02040502050505030304" pitchFamily="18" charset="0"/>
                <a:ea typeface="Calibri" panose="020F0502020204030204" pitchFamily="34" charset="0"/>
                <a:cs typeface="Arial" panose="020B0604020202020204" pitchFamily="34" charset="0"/>
              </a:rPr>
              <a:t>51.b</a:t>
            </a:r>
            <a:r>
              <a:rPr lang="en-US" sz="1000" dirty="0">
                <a:latin typeface="Palatino Linotype" panose="02040502050505030304" pitchFamily="18" charset="0"/>
                <a:ea typeface="Calibri" panose="020F0502020204030204" pitchFamily="34" charset="0"/>
                <a:cs typeface="Arial" panose="020B0604020202020204" pitchFamily="34" charset="0"/>
              </a:rPr>
              <a:t> &amp; 91</a:t>
            </a:r>
            <a:endParaRPr lang="en-GB" sz="1000" dirty="0"/>
          </a:p>
        </p:txBody>
      </p:sp>
      <p:sp>
        <p:nvSpPr>
          <p:cNvPr id="11" name="Slide Number Placeholder 1">
            <a:extLst>
              <a:ext uri="{FF2B5EF4-FFF2-40B4-BE49-F238E27FC236}">
                <a16:creationId xmlns:a16="http://schemas.microsoft.com/office/drawing/2014/main" id="{DEF9FF63-AC95-1FEF-E83F-A6804489A5E2}"/>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80</a:t>
            </a:fld>
            <a:endParaRPr lang="de-DE" dirty="0">
              <a:latin typeface="Palatino Linotype" panose="02040502050505030304" pitchFamily="18" charset="0"/>
            </a:endParaRPr>
          </a:p>
        </p:txBody>
      </p:sp>
      <p:sp>
        <p:nvSpPr>
          <p:cNvPr id="12" name="TextBox 11">
            <a:extLst>
              <a:ext uri="{FF2B5EF4-FFF2-40B4-BE49-F238E27FC236}">
                <a16:creationId xmlns:a16="http://schemas.microsoft.com/office/drawing/2014/main" id="{612C73A0-FD4E-1A42-F1B1-AD74E157EC6E}"/>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86186544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C0EEBA-95CF-3F2B-DEEF-80E029DF6AD1}"/>
              </a:ext>
            </a:extLst>
          </p:cNvPr>
          <p:cNvPicPr>
            <a:picLocks noChangeAspect="1"/>
          </p:cNvPicPr>
          <p:nvPr/>
        </p:nvPicPr>
        <p:blipFill>
          <a:blip r:embed="rId2"/>
          <a:stretch>
            <a:fillRect/>
          </a:stretch>
        </p:blipFill>
        <p:spPr>
          <a:xfrm>
            <a:off x="467832" y="1962169"/>
            <a:ext cx="11256335" cy="2933662"/>
          </a:xfrm>
          <a:prstGeom prst="rect">
            <a:avLst/>
          </a:prstGeom>
        </p:spPr>
      </p:pic>
      <p:sp>
        <p:nvSpPr>
          <p:cNvPr id="4" name="TextBox 3">
            <a:extLst>
              <a:ext uri="{FF2B5EF4-FFF2-40B4-BE49-F238E27FC236}">
                <a16:creationId xmlns:a16="http://schemas.microsoft.com/office/drawing/2014/main" id="{175148E4-EEBB-1A2A-9AD7-036D75B10198}"/>
              </a:ext>
            </a:extLst>
          </p:cNvPr>
          <p:cNvSpPr txBox="1"/>
          <p:nvPr/>
        </p:nvSpPr>
        <p:spPr>
          <a:xfrm>
            <a:off x="372140" y="5041858"/>
            <a:ext cx="2743200" cy="461665"/>
          </a:xfrm>
          <a:prstGeom prst="rect">
            <a:avLst/>
          </a:prstGeom>
          <a:noFill/>
        </p:spPr>
        <p:txBody>
          <a:bodyPr wrap="square">
            <a:spAutoFit/>
          </a:bodyPr>
          <a:lstStyle/>
          <a:p>
            <a:r>
              <a:rPr lang="en-US" sz="1400" dirty="0">
                <a:latin typeface="Palatino Linotype" panose="02040502050505030304" pitchFamily="18" charset="0"/>
                <a:ea typeface="Calibri" panose="020F0502020204030204" pitchFamily="34" charset="0"/>
                <a:cs typeface="Arial" panose="020B0604020202020204" pitchFamily="34" charset="0"/>
              </a:rPr>
              <a:t>Tomb of </a:t>
            </a:r>
            <a:r>
              <a:rPr lang="en-US" sz="1400" dirty="0" err="1">
                <a:latin typeface="Palatino Linotype" panose="02040502050505030304" pitchFamily="18" charset="0"/>
                <a:ea typeface="Calibri" panose="020F0502020204030204" pitchFamily="34" charset="0"/>
                <a:cs typeface="Arial" panose="020B0604020202020204" pitchFamily="34" charset="0"/>
              </a:rPr>
              <a:t>Nesutnefer</a:t>
            </a:r>
            <a:r>
              <a:rPr lang="en-US" sz="1400" dirty="0">
                <a:latin typeface="Palatino Linotype" panose="02040502050505030304" pitchFamily="18" charset="0"/>
                <a:ea typeface="Calibri" panose="020F0502020204030204" pitchFamily="34" charset="0"/>
                <a:cs typeface="Arial" panose="020B0604020202020204" pitchFamily="34" charset="0"/>
              </a:rPr>
              <a:t> (</a:t>
            </a:r>
            <a:r>
              <a:rPr lang="en-US" sz="1400" dirty="0" err="1">
                <a:latin typeface="Palatino Linotype" panose="02040502050505030304" pitchFamily="18" charset="0"/>
                <a:ea typeface="Calibri" panose="020F0502020204030204" pitchFamily="34" charset="0"/>
                <a:cs typeface="Arial" panose="020B0604020202020204" pitchFamily="34" charset="0"/>
              </a:rPr>
              <a:t>G4970</a:t>
            </a:r>
            <a:r>
              <a:rPr lang="en-US" sz="1400" dirty="0">
                <a:latin typeface="Palatino Linotype" panose="02040502050505030304" pitchFamily="18" charset="0"/>
                <a:ea typeface="Calibri" panose="020F0502020204030204" pitchFamily="34" charset="0"/>
                <a:cs typeface="Arial" panose="020B0604020202020204" pitchFamily="34" charset="0"/>
              </a:rPr>
              <a:t>)</a:t>
            </a:r>
          </a:p>
          <a:p>
            <a:r>
              <a:rPr lang="en-US" sz="1000" dirty="0">
                <a:latin typeface="Palatino Linotype" panose="02040502050505030304" pitchFamily="18" charset="0"/>
                <a:ea typeface="Calibri" panose="020F0502020204030204" pitchFamily="34" charset="0"/>
                <a:cs typeface="Arial" panose="020B0604020202020204" pitchFamily="34" charset="0"/>
              </a:rPr>
              <a:t>Junker 1938, fig. 29</a:t>
            </a:r>
            <a:endParaRPr lang="en-GB" sz="1000" dirty="0"/>
          </a:p>
        </p:txBody>
      </p:sp>
      <p:sp>
        <p:nvSpPr>
          <p:cNvPr id="5" name="Rectangle 4">
            <a:extLst>
              <a:ext uri="{FF2B5EF4-FFF2-40B4-BE49-F238E27FC236}">
                <a16:creationId xmlns:a16="http://schemas.microsoft.com/office/drawing/2014/main" id="{C74224B0-5C4E-5D03-30B6-4F3BB9BF6C8D}"/>
              </a:ext>
            </a:extLst>
          </p:cNvPr>
          <p:cNvSpPr/>
          <p:nvPr/>
        </p:nvSpPr>
        <p:spPr>
          <a:xfrm>
            <a:off x="7262037" y="1956853"/>
            <a:ext cx="404037" cy="38231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7" name="Picture 6">
            <a:extLst>
              <a:ext uri="{FF2B5EF4-FFF2-40B4-BE49-F238E27FC236}">
                <a16:creationId xmlns:a16="http://schemas.microsoft.com/office/drawing/2014/main" id="{1540BA74-8FDD-F61A-2683-7426EB3BDD53}"/>
              </a:ext>
            </a:extLst>
          </p:cNvPr>
          <p:cNvPicPr>
            <a:picLocks noChangeAspect="1"/>
          </p:cNvPicPr>
          <p:nvPr/>
        </p:nvPicPr>
        <p:blipFill>
          <a:blip r:embed="rId3"/>
          <a:stretch>
            <a:fillRect/>
          </a:stretch>
        </p:blipFill>
        <p:spPr>
          <a:xfrm>
            <a:off x="7134090" y="331492"/>
            <a:ext cx="776534" cy="1119767"/>
          </a:xfrm>
          <a:prstGeom prst="rect">
            <a:avLst/>
          </a:prstGeom>
        </p:spPr>
      </p:pic>
      <p:sp>
        <p:nvSpPr>
          <p:cNvPr id="9" name="TextBox 8">
            <a:extLst>
              <a:ext uri="{FF2B5EF4-FFF2-40B4-BE49-F238E27FC236}">
                <a16:creationId xmlns:a16="http://schemas.microsoft.com/office/drawing/2014/main" id="{B8B00563-03F6-5CD0-EC2D-57D15B92BFD7}"/>
              </a:ext>
            </a:extLst>
          </p:cNvPr>
          <p:cNvSpPr txBox="1"/>
          <p:nvPr/>
        </p:nvSpPr>
        <p:spPr>
          <a:xfrm>
            <a:off x="7283301" y="528139"/>
            <a:ext cx="2360427" cy="775084"/>
          </a:xfrm>
          <a:prstGeom prst="rect">
            <a:avLst/>
          </a:prstGeom>
          <a:noFill/>
        </p:spPr>
        <p:txBody>
          <a:bodyPr wrap="square">
            <a:spAutoFit/>
          </a:bodyPr>
          <a:lstStyle/>
          <a:p>
            <a:pPr marL="457200" algn="ctr">
              <a:lnSpc>
                <a:spcPct val="107000"/>
              </a:lnSpc>
              <a:spcAft>
                <a:spcPts val="800"/>
              </a:spcAft>
            </a:pPr>
            <a:r>
              <a:rPr lang="en-US" i="1" dirty="0" err="1">
                <a:latin typeface="Palatino Linotype" panose="02040502050505030304" pitchFamily="18" charset="0"/>
              </a:rPr>
              <a:t>ḫrp</a:t>
            </a:r>
            <a:r>
              <a:rPr lang="en-US" i="1" dirty="0">
                <a:latin typeface="Palatino Linotype" panose="02040502050505030304" pitchFamily="18" charset="0"/>
              </a:rPr>
              <a:t> </a:t>
            </a:r>
            <a:r>
              <a:rPr lang="de-DE" i="1" dirty="0" err="1">
                <a:latin typeface="Palatino Linotype" panose="02040502050505030304" pitchFamily="18" charset="0"/>
              </a:rPr>
              <a:t>jz.t</a:t>
            </a:r>
            <a:endParaRPr lang="en-GB" dirty="0">
              <a:latin typeface="Palatino Linotype" panose="02040502050505030304" pitchFamily="18" charset="0"/>
            </a:endParaRPr>
          </a:p>
          <a:p>
            <a:pPr marL="457200" marR="0" algn="ctr">
              <a:lnSpc>
                <a:spcPct val="107000"/>
              </a:lnSpc>
              <a:spcAft>
                <a:spcPts val="800"/>
              </a:spcAft>
              <a:buNone/>
            </a:pPr>
            <a:r>
              <a:rPr lang="en-US" sz="1800" kern="100" dirty="0">
                <a:effectLst/>
                <a:latin typeface="Palatino Linotype" panose="02040502050505030304" pitchFamily="18" charset="0"/>
                <a:ea typeface="Calibri" panose="020F0502020204030204" pitchFamily="34" charset="0"/>
                <a:cs typeface="Arial" panose="020B0604020202020204" pitchFamily="34" charset="0"/>
              </a:rPr>
              <a:t>“crew leader”</a:t>
            </a:r>
            <a:endParaRPr lang="en-GB" sz="16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1" name="Slide Number Placeholder 1">
            <a:extLst>
              <a:ext uri="{FF2B5EF4-FFF2-40B4-BE49-F238E27FC236}">
                <a16:creationId xmlns:a16="http://schemas.microsoft.com/office/drawing/2014/main" id="{29E1639A-8E38-B535-69DD-E336414CC1B9}"/>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81</a:t>
            </a:fld>
            <a:endParaRPr lang="de-DE" dirty="0">
              <a:latin typeface="Palatino Linotype" panose="02040502050505030304" pitchFamily="18" charset="0"/>
            </a:endParaRPr>
          </a:p>
        </p:txBody>
      </p:sp>
      <p:sp>
        <p:nvSpPr>
          <p:cNvPr id="12" name="TextBox 11">
            <a:extLst>
              <a:ext uri="{FF2B5EF4-FFF2-40B4-BE49-F238E27FC236}">
                <a16:creationId xmlns:a16="http://schemas.microsoft.com/office/drawing/2014/main" id="{743667E4-339E-0957-4C18-2AF22C15E834}"/>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157304634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2E4241C9-F10C-E5A3-5539-36FF14BBE80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23645" y="252868"/>
            <a:ext cx="7468459" cy="6352264"/>
          </a:xfrm>
          <a:prstGeom prst="rect">
            <a:avLst/>
          </a:prstGeom>
        </p:spPr>
      </p:pic>
      <p:sp>
        <p:nvSpPr>
          <p:cNvPr id="2" name="Arrow: Down 1">
            <a:extLst>
              <a:ext uri="{FF2B5EF4-FFF2-40B4-BE49-F238E27FC236}">
                <a16:creationId xmlns:a16="http://schemas.microsoft.com/office/drawing/2014/main" id="{7EBD1B81-2B19-BFBB-1DAC-BF2066855AC1}"/>
              </a:ext>
            </a:extLst>
          </p:cNvPr>
          <p:cNvSpPr/>
          <p:nvPr/>
        </p:nvSpPr>
        <p:spPr>
          <a:xfrm>
            <a:off x="10053637" y="1466850"/>
            <a:ext cx="319087" cy="923925"/>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Down 2">
            <a:extLst>
              <a:ext uri="{FF2B5EF4-FFF2-40B4-BE49-F238E27FC236}">
                <a16:creationId xmlns:a16="http://schemas.microsoft.com/office/drawing/2014/main" id="{119E23D1-1BD7-99A5-2236-0331D84854F0}"/>
              </a:ext>
            </a:extLst>
          </p:cNvPr>
          <p:cNvSpPr/>
          <p:nvPr/>
        </p:nvSpPr>
        <p:spPr>
          <a:xfrm rot="10800000">
            <a:off x="10053635" y="5486399"/>
            <a:ext cx="319089" cy="923925"/>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16CA82D-C844-CA31-495F-857C0E6BD2F2}"/>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445F3B64-370C-6627-6384-9DA3EF49523E}"/>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82</a:t>
            </a:fld>
            <a:endParaRPr lang="de-DE" dirty="0">
              <a:latin typeface="Palatino Linotype" panose="02040502050505030304" pitchFamily="18" charset="0"/>
            </a:endParaRPr>
          </a:p>
        </p:txBody>
      </p:sp>
    </p:spTree>
    <p:extLst>
      <p:ext uri="{BB962C8B-B14F-4D97-AF65-F5344CB8AC3E}">
        <p14:creationId xmlns:p14="http://schemas.microsoft.com/office/powerpoint/2010/main" val="164189178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6E4BC-966D-3910-44A3-C36C398F1894}"/>
            </a:ext>
          </a:extLst>
        </p:cNvPr>
        <p:cNvGrpSpPr/>
        <p:nvPr/>
      </p:nvGrpSpPr>
      <p:grpSpPr>
        <a:xfrm>
          <a:off x="0" y="0"/>
          <a:ext cx="0" cy="0"/>
          <a:chOff x="0" y="0"/>
          <a:chExt cx="0" cy="0"/>
        </a:xfrm>
      </p:grpSpPr>
      <p:pic>
        <p:nvPicPr>
          <p:cNvPr id="4" name="Graphic 1">
            <a:extLst>
              <a:ext uri="{FF2B5EF4-FFF2-40B4-BE49-F238E27FC236}">
                <a16:creationId xmlns:a16="http://schemas.microsoft.com/office/drawing/2014/main" id="{6628ECF6-8AD8-EA83-9C53-65F08BC6E8A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135" y="1318839"/>
            <a:ext cx="10053729" cy="4220322"/>
          </a:xfrm>
          <a:prstGeom prst="rect">
            <a:avLst/>
          </a:prstGeom>
        </p:spPr>
      </p:pic>
      <p:sp>
        <p:nvSpPr>
          <p:cNvPr id="5" name="TextBox 4">
            <a:extLst>
              <a:ext uri="{FF2B5EF4-FFF2-40B4-BE49-F238E27FC236}">
                <a16:creationId xmlns:a16="http://schemas.microsoft.com/office/drawing/2014/main" id="{3D685DB4-01B8-2FC4-D00F-DA44234FA4FF}"/>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6629A8DE-3E97-09F1-0F47-22B45AFD679E}"/>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83</a:t>
            </a:fld>
            <a:endParaRPr lang="de-DE" dirty="0">
              <a:latin typeface="Palatino Linotype" panose="02040502050505030304" pitchFamily="18" charset="0"/>
            </a:endParaRPr>
          </a:p>
        </p:txBody>
      </p:sp>
    </p:spTree>
    <p:extLst>
      <p:ext uri="{BB962C8B-B14F-4D97-AF65-F5344CB8AC3E}">
        <p14:creationId xmlns:p14="http://schemas.microsoft.com/office/powerpoint/2010/main" val="1356845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3F7E8-A31F-6ADE-5886-7F50D158C814}"/>
            </a:ext>
          </a:extLst>
        </p:cNvPr>
        <p:cNvGrpSpPr/>
        <p:nvPr/>
      </p:nvGrpSpPr>
      <p:grpSpPr>
        <a:xfrm>
          <a:off x="0" y="0"/>
          <a:ext cx="0" cy="0"/>
          <a:chOff x="0" y="0"/>
          <a:chExt cx="0" cy="0"/>
        </a:xfrm>
      </p:grpSpPr>
      <p:pic>
        <p:nvPicPr>
          <p:cNvPr id="8" name="Graphic 7">
            <a:extLst>
              <a:ext uri="{FF2B5EF4-FFF2-40B4-BE49-F238E27FC236}">
                <a16:creationId xmlns:a16="http://schemas.microsoft.com/office/drawing/2014/main" id="{92C9A203-15F7-F51F-D8E4-EB2F0C630F9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0368" y="824186"/>
            <a:ext cx="10891257" cy="2146740"/>
          </a:xfrm>
          <a:prstGeom prst="rect">
            <a:avLst/>
          </a:prstGeom>
        </p:spPr>
      </p:pic>
      <p:pic>
        <p:nvPicPr>
          <p:cNvPr id="12" name="Picture 11">
            <a:extLst>
              <a:ext uri="{FF2B5EF4-FFF2-40B4-BE49-F238E27FC236}">
                <a16:creationId xmlns:a16="http://schemas.microsoft.com/office/drawing/2014/main" id="{2B9326D3-2C73-49D7-5835-B13BB999AF04}"/>
              </a:ext>
            </a:extLst>
          </p:cNvPr>
          <p:cNvPicPr>
            <a:picLocks noChangeAspect="1"/>
          </p:cNvPicPr>
          <p:nvPr/>
        </p:nvPicPr>
        <p:blipFill>
          <a:blip r:embed="rId5"/>
          <a:stretch>
            <a:fillRect/>
          </a:stretch>
        </p:blipFill>
        <p:spPr>
          <a:xfrm>
            <a:off x="2694384" y="3241828"/>
            <a:ext cx="2674872" cy="3256062"/>
          </a:xfrm>
          <a:prstGeom prst="rect">
            <a:avLst/>
          </a:prstGeom>
        </p:spPr>
      </p:pic>
      <p:sp>
        <p:nvSpPr>
          <p:cNvPr id="13" name="TextBox 12">
            <a:extLst>
              <a:ext uri="{FF2B5EF4-FFF2-40B4-BE49-F238E27FC236}">
                <a16:creationId xmlns:a16="http://schemas.microsoft.com/office/drawing/2014/main" id="{323E4AAA-E783-B94D-BD8D-FF694EE763DD}"/>
              </a:ext>
            </a:extLst>
          </p:cNvPr>
          <p:cNvSpPr txBox="1"/>
          <p:nvPr/>
        </p:nvSpPr>
        <p:spPr>
          <a:xfrm>
            <a:off x="2616538" y="6491023"/>
            <a:ext cx="2830564"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Autobiography of </a:t>
            </a:r>
            <a:r>
              <a:rPr lang="en-GB" sz="1400" dirty="0" err="1">
                <a:effectLst/>
                <a:latin typeface="Palatino Linotype" panose="02040502050505030304" pitchFamily="18" charset="0"/>
                <a:ea typeface="Calibri" panose="020F0502020204030204" pitchFamily="34" charset="0"/>
              </a:rPr>
              <a:t>Nekhebu</a:t>
            </a:r>
            <a:endParaRPr lang="en-GB" sz="1400" dirty="0">
              <a:effectLst/>
              <a:latin typeface="Palatino Linotype" panose="02040502050505030304" pitchFamily="18" charset="0"/>
              <a:ea typeface="Calibri" panose="020F0502020204030204" pitchFamily="34" charset="0"/>
            </a:endParaRPr>
          </a:p>
        </p:txBody>
      </p:sp>
      <p:pic>
        <p:nvPicPr>
          <p:cNvPr id="15" name="Picture 14">
            <a:extLst>
              <a:ext uri="{FF2B5EF4-FFF2-40B4-BE49-F238E27FC236}">
                <a16:creationId xmlns:a16="http://schemas.microsoft.com/office/drawing/2014/main" id="{41445506-2C41-36C2-E6DB-120D70033680}"/>
              </a:ext>
            </a:extLst>
          </p:cNvPr>
          <p:cNvPicPr>
            <a:picLocks noChangeAspect="1"/>
          </p:cNvPicPr>
          <p:nvPr/>
        </p:nvPicPr>
        <p:blipFill>
          <a:blip r:embed="rId6"/>
          <a:stretch>
            <a:fillRect/>
          </a:stretch>
        </p:blipFill>
        <p:spPr>
          <a:xfrm>
            <a:off x="5855609" y="3812509"/>
            <a:ext cx="3848345" cy="2185609"/>
          </a:xfrm>
          <a:prstGeom prst="rect">
            <a:avLst/>
          </a:prstGeom>
        </p:spPr>
      </p:pic>
      <p:sp>
        <p:nvSpPr>
          <p:cNvPr id="16" name="TextBox 15">
            <a:extLst>
              <a:ext uri="{FF2B5EF4-FFF2-40B4-BE49-F238E27FC236}">
                <a16:creationId xmlns:a16="http://schemas.microsoft.com/office/drawing/2014/main" id="{A5CD9947-A5E5-41F2-B51F-A0F6543A6671}"/>
              </a:ext>
            </a:extLst>
          </p:cNvPr>
          <p:cNvSpPr txBox="1"/>
          <p:nvPr/>
        </p:nvSpPr>
        <p:spPr>
          <a:xfrm>
            <a:off x="5799468" y="5996222"/>
            <a:ext cx="3675886" cy="307777"/>
          </a:xfrm>
          <a:prstGeom prst="rect">
            <a:avLst/>
          </a:prstGeom>
          <a:noFill/>
        </p:spPr>
        <p:txBody>
          <a:bodyPr wrap="square">
            <a:spAutoFit/>
          </a:bodyPr>
          <a:lstStyle/>
          <a:p>
            <a:r>
              <a:rPr lang="en-GB" sz="1400" dirty="0">
                <a:effectLst/>
                <a:latin typeface="Palatino Linotype" panose="02040502050505030304" pitchFamily="18" charset="0"/>
                <a:ea typeface="Calibri" panose="020F0502020204030204" pitchFamily="34" charset="0"/>
              </a:rPr>
              <a:t>Tomb of </a:t>
            </a:r>
            <a:r>
              <a:rPr lang="en-GB" sz="1400" dirty="0" err="1">
                <a:effectLst/>
                <a:latin typeface="Palatino Linotype" panose="02040502050505030304" pitchFamily="18" charset="0"/>
                <a:ea typeface="Calibri" panose="020F0502020204030204" pitchFamily="34" charset="0"/>
              </a:rPr>
              <a:t>Pepyankh-Henykem</a:t>
            </a:r>
            <a:r>
              <a:rPr lang="en-GB" sz="1400" dirty="0">
                <a:effectLst/>
                <a:latin typeface="Palatino Linotype" panose="02040502050505030304" pitchFamily="18" charset="0"/>
                <a:ea typeface="Calibri" panose="020F0502020204030204" pitchFamily="34" charset="0"/>
              </a:rPr>
              <a:t>, Meir</a:t>
            </a:r>
          </a:p>
        </p:txBody>
      </p:sp>
      <p:sp>
        <p:nvSpPr>
          <p:cNvPr id="3" name="Rectangle 2">
            <a:extLst>
              <a:ext uri="{FF2B5EF4-FFF2-40B4-BE49-F238E27FC236}">
                <a16:creationId xmlns:a16="http://schemas.microsoft.com/office/drawing/2014/main" id="{B0F6781C-1E9A-C128-9F50-5799F17B4990}"/>
              </a:ext>
            </a:extLst>
          </p:cNvPr>
          <p:cNvSpPr/>
          <p:nvPr/>
        </p:nvSpPr>
        <p:spPr>
          <a:xfrm>
            <a:off x="4643687" y="824186"/>
            <a:ext cx="6897938" cy="214674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4" name="TextBox 3">
            <a:extLst>
              <a:ext uri="{FF2B5EF4-FFF2-40B4-BE49-F238E27FC236}">
                <a16:creationId xmlns:a16="http://schemas.microsoft.com/office/drawing/2014/main" id="{150BE510-F80C-0EAF-9D4D-5009BA538B9C}"/>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5" name="Slide Number Placeholder 1">
            <a:extLst>
              <a:ext uri="{FF2B5EF4-FFF2-40B4-BE49-F238E27FC236}">
                <a16:creationId xmlns:a16="http://schemas.microsoft.com/office/drawing/2014/main" id="{1EC03875-6CBE-BACA-7F85-2624FE2FD65D}"/>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84</a:t>
            </a:fld>
            <a:endParaRPr lang="de-DE" dirty="0">
              <a:latin typeface="Palatino Linotype" panose="02040502050505030304" pitchFamily="18" charset="0"/>
            </a:endParaRPr>
          </a:p>
        </p:txBody>
      </p:sp>
    </p:spTree>
    <p:extLst>
      <p:ext uri="{BB962C8B-B14F-4D97-AF65-F5344CB8AC3E}">
        <p14:creationId xmlns:p14="http://schemas.microsoft.com/office/powerpoint/2010/main" val="56402405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E78D0E-9753-89C6-6F9F-66BB04178763}"/>
              </a:ext>
            </a:extLst>
          </p:cNvPr>
          <p:cNvSpPr txBox="1"/>
          <p:nvPr/>
        </p:nvSpPr>
        <p:spPr>
          <a:xfrm>
            <a:off x="2951168" y="264373"/>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endParaRPr lang="en-GB" sz="2400" b="1" dirty="0">
              <a:latin typeface="Palatino Linotype" panose="02040502050505030304" pitchFamily="18" charset="0"/>
              <a:ea typeface="Calibri" panose="020F0502020204030204" pitchFamily="34" charset="0"/>
            </a:endParaRPr>
          </a:p>
        </p:txBody>
      </p:sp>
      <p:graphicFrame>
        <p:nvGraphicFramePr>
          <p:cNvPr id="13" name="Table 12">
            <a:extLst>
              <a:ext uri="{FF2B5EF4-FFF2-40B4-BE49-F238E27FC236}">
                <a16:creationId xmlns:a16="http://schemas.microsoft.com/office/drawing/2014/main" id="{AA460A73-8816-5AE9-E48B-63CFE78E4B94}"/>
              </a:ext>
            </a:extLst>
          </p:cNvPr>
          <p:cNvGraphicFramePr>
            <a:graphicFrameLocks noGrp="1"/>
          </p:cNvGraphicFramePr>
          <p:nvPr>
            <p:extLst>
              <p:ext uri="{D42A27DB-BD31-4B8C-83A1-F6EECF244321}">
                <p14:modId xmlns:p14="http://schemas.microsoft.com/office/powerpoint/2010/main" val="1276243357"/>
              </p:ext>
            </p:extLst>
          </p:nvPr>
        </p:nvGraphicFramePr>
        <p:xfrm>
          <a:off x="1175084" y="1081980"/>
          <a:ext cx="9841832" cy="4678700"/>
        </p:xfrm>
        <a:graphic>
          <a:graphicData uri="http://schemas.openxmlformats.org/drawingml/2006/table">
            <a:tbl>
              <a:tblPr firstRow="1" bandRow="1">
                <a:tableStyleId>{5940675A-B579-460E-94D1-54222C63F5DA}</a:tableStyleId>
              </a:tblPr>
              <a:tblGrid>
                <a:gridCol w="2839453">
                  <a:extLst>
                    <a:ext uri="{9D8B030D-6E8A-4147-A177-3AD203B41FA5}">
                      <a16:colId xmlns:a16="http://schemas.microsoft.com/office/drawing/2014/main" val="2147340505"/>
                    </a:ext>
                  </a:extLst>
                </a:gridCol>
                <a:gridCol w="3814011">
                  <a:extLst>
                    <a:ext uri="{9D8B030D-6E8A-4147-A177-3AD203B41FA5}">
                      <a16:colId xmlns:a16="http://schemas.microsoft.com/office/drawing/2014/main" val="358883815"/>
                    </a:ext>
                  </a:extLst>
                </a:gridCol>
                <a:gridCol w="3188368">
                  <a:extLst>
                    <a:ext uri="{9D8B030D-6E8A-4147-A177-3AD203B41FA5}">
                      <a16:colId xmlns:a16="http://schemas.microsoft.com/office/drawing/2014/main" val="1216086557"/>
                    </a:ext>
                  </a:extLst>
                </a:gridCol>
              </a:tblGrid>
              <a:tr h="384192">
                <a:tc>
                  <a:txBody>
                    <a:bodyPr/>
                    <a:lstStyle/>
                    <a:p>
                      <a:pPr algn="ctr"/>
                      <a:r>
                        <a:rPr lang="de-DE" b="1" dirty="0">
                          <a:latin typeface="Palatino Linotype" panose="02040502050505030304" pitchFamily="18" charset="0"/>
                        </a:rPr>
                        <a:t>CT</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r>
                        <a:rPr lang="de-DE" b="1" dirty="0">
                          <a:latin typeface="Palatino Linotype" panose="02040502050505030304" pitchFamily="18" charset="0"/>
                        </a:rPr>
                        <a:t>Hatnub</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4257030"/>
                  </a:ext>
                </a:extLst>
              </a:tr>
              <a:tr h="289460">
                <a:tc>
                  <a:txBody>
                    <a:bodyPr/>
                    <a:lstStyle/>
                    <a:p>
                      <a:pPr marL="0" marR="0" algn="ctr">
                        <a:lnSpc>
                          <a:spcPct val="100000"/>
                        </a:lnSpc>
                        <a:spcAft>
                          <a:spcPts val="0"/>
                        </a:spcAft>
                        <a:buNone/>
                      </a:pPr>
                      <a:r>
                        <a:rPr lang="en-US" sz="1400" i="1" kern="100" dirty="0">
                          <a:effectLst/>
                          <a:latin typeface="Palatino Linotype" panose="02040502050505030304" pitchFamily="18" charset="0"/>
                        </a:rPr>
                        <a:t>ꜣmm</a:t>
                      </a:r>
                      <a:r>
                        <a:rPr lang="en-US" sz="1400" kern="100" dirty="0">
                          <a:effectLst/>
                          <a:latin typeface="Palatino Linotype" panose="02040502050505030304" pitchFamily="18" charset="0"/>
                        </a:rPr>
                        <a:t> “to seize”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00" dirty="0" err="1">
                          <a:solidFill>
                            <a:schemeClr val="tx1"/>
                          </a:solidFill>
                          <a:effectLst/>
                          <a:latin typeface="Palatino Linotype" panose="02040502050505030304" pitchFamily="18" charset="0"/>
                        </a:rPr>
                        <a:t>wšn</a:t>
                      </a:r>
                      <a:r>
                        <a:rPr lang="en-US" sz="1400" b="0" kern="100" dirty="0">
                          <a:solidFill>
                            <a:schemeClr val="tx1"/>
                          </a:solidFill>
                          <a:effectLst/>
                          <a:latin typeface="Palatino Linotype" panose="02040502050505030304" pitchFamily="18" charset="0"/>
                        </a:rPr>
                        <a:t> “to wring (the neck of a bird)”</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545847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wḫ</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procure”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fꜣi</a:t>
                      </a:r>
                      <a:r>
                        <a:rPr lang="en-US" sz="1400" b="0" i="1" kern="100" dirty="0">
                          <a:solidFill>
                            <a:schemeClr val="tx1"/>
                          </a:solidFill>
                          <a:effectLst/>
                          <a:latin typeface="Palatino Linotype" panose="02040502050505030304" pitchFamily="18" charset="0"/>
                        </a:rPr>
                        <a:t> </a:t>
                      </a:r>
                      <a:r>
                        <a:rPr lang="en-US" sz="1400" b="0" kern="100" dirty="0">
                          <a:solidFill>
                            <a:schemeClr val="tx1"/>
                          </a:solidFill>
                          <a:effectLst/>
                          <a:latin typeface="Palatino Linotype" panose="02040502050505030304" pitchFamily="18" charset="0"/>
                        </a:rPr>
                        <a:t>(</a:t>
                      </a:r>
                      <a:r>
                        <a:rPr lang="en-US" sz="1400" b="0" i="1" kern="100" dirty="0">
                          <a:solidFill>
                            <a:schemeClr val="tx1"/>
                          </a:solidFill>
                          <a:effectLst/>
                          <a:latin typeface="Palatino Linotype" panose="02040502050505030304" pitchFamily="18" charset="0"/>
                        </a:rPr>
                        <a:t>ꜥ</a:t>
                      </a:r>
                      <a:r>
                        <a:rPr lang="en-US" sz="1400" b="0" kern="100" dirty="0">
                          <a:solidFill>
                            <a:schemeClr val="tx1"/>
                          </a:solidFill>
                          <a:effectLst/>
                          <a:latin typeface="Palatino Linotype" panose="02040502050505030304" pitchFamily="18" charset="0"/>
                        </a:rPr>
                        <a:t>) “to lift (the hand)</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5716544"/>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pnḳ</a:t>
                      </a:r>
                      <a:r>
                        <a:rPr lang="en-US" sz="1400" kern="100" dirty="0">
                          <a:effectLst/>
                          <a:latin typeface="Palatino Linotype" panose="02040502050505030304" pitchFamily="18" charset="0"/>
                        </a:rPr>
                        <a:t> “to pour out”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00" dirty="0" err="1">
                          <a:solidFill>
                            <a:schemeClr val="tx1"/>
                          </a:solidFill>
                          <a:effectLst/>
                          <a:latin typeface="Palatino Linotype" panose="02040502050505030304" pitchFamily="18" charset="0"/>
                        </a:rPr>
                        <a:t>mni</a:t>
                      </a:r>
                      <a:r>
                        <a:rPr lang="en-US" sz="1400" b="0" kern="100" dirty="0">
                          <a:solidFill>
                            <a:schemeClr val="tx1"/>
                          </a:solidFill>
                          <a:effectLst/>
                          <a:latin typeface="Palatino Linotype" panose="02040502050505030304" pitchFamily="18" charset="0"/>
                        </a:rPr>
                        <a:t> “to gift”</a:t>
                      </a:r>
                      <a:endParaRPr lang="en-US"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07041240"/>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pg</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spread out (limbs)”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00" dirty="0" err="1">
                          <a:solidFill>
                            <a:schemeClr val="tx1"/>
                          </a:solidFill>
                          <a:effectLst/>
                          <a:latin typeface="Palatino Linotype" panose="02040502050505030304" pitchFamily="18" charset="0"/>
                        </a:rPr>
                        <a:t>mz</a:t>
                      </a:r>
                      <a:r>
                        <a:rPr lang="en-US" sz="1400" b="0" i="1" kern="100" dirty="0">
                          <a:solidFill>
                            <a:schemeClr val="tx1"/>
                          </a:solidFill>
                          <a:effectLst/>
                          <a:latin typeface="Palatino Linotype" panose="02040502050505030304" pitchFamily="18" charset="0"/>
                        </a:rPr>
                        <a:t> </a:t>
                      </a:r>
                      <a:r>
                        <a:rPr lang="en-US" sz="1400" b="0" kern="100" dirty="0">
                          <a:solidFill>
                            <a:schemeClr val="tx1"/>
                          </a:solidFill>
                          <a:effectLst/>
                          <a:latin typeface="Palatino Linotype" panose="02040502050505030304" pitchFamily="18" charset="0"/>
                        </a:rPr>
                        <a:t>“to bring (offerings)”</a:t>
                      </a:r>
                      <a:endParaRPr lang="en-GB" sz="1400" b="0" kern="100" dirty="0">
                        <a:solidFill>
                          <a:schemeClr val="tx1"/>
                        </a:solidFill>
                        <a:effectLst/>
                        <a:latin typeface="Palatino Linotype" panose="02040502050505030304" pitchFamily="18" charset="0"/>
                      </a:endParaRPr>
                    </a:p>
                    <a:p>
                      <a:pPr marL="0" marR="0" algn="ctr">
                        <a:lnSpc>
                          <a:spcPct val="100000"/>
                        </a:lnSpc>
                        <a:spcAft>
                          <a:spcPts val="0"/>
                        </a:spcAft>
                        <a:buNone/>
                      </a:pP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68760014"/>
                  </a:ext>
                </a:extLst>
              </a:tr>
              <a:tr h="448224">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ḥnk</a:t>
                      </a:r>
                      <a:r>
                        <a:rPr lang="en-US" sz="1400" b="0" kern="100" dirty="0">
                          <a:solidFill>
                            <a:schemeClr val="tx1"/>
                          </a:solidFill>
                          <a:effectLst/>
                          <a:latin typeface="Palatino Linotype" panose="02040502050505030304" pitchFamily="18" charset="0"/>
                        </a:rPr>
                        <a:t> “to offer” ≈</a:t>
                      </a:r>
                      <a:endParaRPr lang="en-GB" sz="1400" b="0" kern="100" dirty="0">
                        <a:solidFill>
                          <a:schemeClr val="tx1"/>
                        </a:solidFill>
                        <a:effectLst/>
                        <a:latin typeface="Palatino Linotype" panose="02040502050505030304" pitchFamily="18" charset="0"/>
                      </a:endParaRPr>
                    </a:p>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ḥkn</a:t>
                      </a:r>
                      <a:r>
                        <a:rPr lang="en-US" sz="1400" b="0" kern="100" dirty="0">
                          <a:solidFill>
                            <a:schemeClr val="tx1"/>
                          </a:solidFill>
                          <a:effectLst/>
                          <a:latin typeface="Palatino Linotype" panose="02040502050505030304" pitchFamily="18" charset="0"/>
                        </a:rPr>
                        <a:t> “to praise”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ḥsi</a:t>
                      </a:r>
                      <a:r>
                        <a:rPr lang="en-US" sz="1400" b="0" kern="100" dirty="0">
                          <a:solidFill>
                            <a:schemeClr val="tx1"/>
                          </a:solidFill>
                          <a:effectLst/>
                          <a:latin typeface="Palatino Linotype" panose="02040502050505030304" pitchFamily="18" charset="0"/>
                        </a:rPr>
                        <a:t> “to sing; to praise”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5443184"/>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ḫwi</a:t>
                      </a:r>
                      <a:r>
                        <a:rPr lang="en-US" sz="1400" b="1" i="1" kern="100" dirty="0">
                          <a:solidFill>
                            <a:srgbClr val="FF0000"/>
                          </a:solidFill>
                          <a:effectLst/>
                          <a:latin typeface="Palatino Linotype" panose="02040502050505030304" pitchFamily="18" charset="0"/>
                        </a:rPr>
                        <a:t> </a:t>
                      </a:r>
                      <a:r>
                        <a:rPr lang="en-US" sz="1400" b="1" kern="100" dirty="0">
                          <a:solidFill>
                            <a:srgbClr val="FF0000"/>
                          </a:solidFill>
                          <a:effectLst/>
                          <a:latin typeface="Palatino Linotype" panose="02040502050505030304" pitchFamily="18" charset="0"/>
                        </a:rPr>
                        <a:t>“to protect”</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200" dirty="0" err="1">
                          <a:solidFill>
                            <a:schemeClr val="tx1"/>
                          </a:solidFill>
                          <a:effectLst/>
                          <a:latin typeface="Palatino Linotype" panose="02040502050505030304" pitchFamily="18" charset="0"/>
                          <a:ea typeface="+mn-ea"/>
                          <a:cs typeface="+mn-cs"/>
                        </a:rPr>
                        <a:t>ḫpš</a:t>
                      </a:r>
                      <a:r>
                        <a:rPr lang="en-US" sz="1400" b="0" i="1" kern="1200" dirty="0">
                          <a:solidFill>
                            <a:schemeClr val="tx1"/>
                          </a:solidFill>
                          <a:effectLst/>
                          <a:latin typeface="Palatino Linotype" panose="02040502050505030304" pitchFamily="18" charset="0"/>
                          <a:ea typeface="+mn-ea"/>
                          <a:cs typeface="+mn-cs"/>
                        </a:rPr>
                        <a:t> </a:t>
                      </a:r>
                      <a:r>
                        <a:rPr lang="en-US" sz="1400" b="0" kern="1200" dirty="0">
                          <a:solidFill>
                            <a:schemeClr val="tx1"/>
                          </a:solidFill>
                          <a:effectLst/>
                          <a:latin typeface="Palatino Linotype" panose="02040502050505030304" pitchFamily="18" charset="0"/>
                          <a:ea typeface="+mn-ea"/>
                          <a:cs typeface="+mn-cs"/>
                        </a:rPr>
                        <a:t>“strong arm”</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0639"/>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ḫrp</a:t>
                      </a:r>
                      <a:r>
                        <a:rPr lang="en-US" sz="1400" b="1" i="1" kern="100" dirty="0">
                          <a:solidFill>
                            <a:srgbClr val="FF0000"/>
                          </a:solidFill>
                          <a:effectLst/>
                          <a:latin typeface="Palatino Linotype" panose="02040502050505030304" pitchFamily="18" charset="0"/>
                        </a:rPr>
                        <a:t> </a:t>
                      </a:r>
                      <a:r>
                        <a:rPr lang="en-US" sz="1400" b="1" kern="100" dirty="0">
                          <a:solidFill>
                            <a:srgbClr val="FF0000"/>
                          </a:solidFill>
                          <a:effectLst/>
                          <a:latin typeface="Palatino Linotype" panose="02040502050505030304" pitchFamily="18" charset="0"/>
                        </a:rPr>
                        <a:t>“to lead”</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zš</a:t>
                      </a:r>
                      <a:r>
                        <a:rPr lang="en-US" sz="1400" b="0" i="1" kern="100" dirty="0">
                          <a:solidFill>
                            <a:schemeClr val="tx1"/>
                          </a:solidFill>
                          <a:effectLst/>
                          <a:latin typeface="Palatino Linotype" panose="02040502050505030304" pitchFamily="18" charset="0"/>
                        </a:rPr>
                        <a:t> </a:t>
                      </a:r>
                      <a:r>
                        <a:rPr lang="en-US" sz="1400" b="0" kern="100" dirty="0">
                          <a:solidFill>
                            <a:schemeClr val="tx1"/>
                          </a:solidFill>
                          <a:effectLst/>
                          <a:latin typeface="Palatino Linotype" panose="02040502050505030304" pitchFamily="18" charset="0"/>
                        </a:rPr>
                        <a:t>“to spread out (goods)”</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202979"/>
                  </a:ext>
                </a:extLst>
              </a:tr>
              <a:tr h="448224">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spi</a:t>
                      </a:r>
                      <a:r>
                        <a:rPr lang="en-US" sz="1400" kern="100" dirty="0">
                          <a:effectLst/>
                          <a:latin typeface="Palatino Linotype" panose="02040502050505030304" pitchFamily="18" charset="0"/>
                        </a:rPr>
                        <a:t> “to lash together</a:t>
                      </a:r>
                      <a:endParaRPr lang="en-GB" sz="1400" kern="100" dirty="0">
                        <a:effectLst/>
                        <a:latin typeface="Palatino Linotype" panose="02040502050505030304" pitchFamily="18" charset="0"/>
                      </a:endParaRPr>
                    </a:p>
                    <a:p>
                      <a:pPr marL="0" marR="0" algn="ctr">
                        <a:lnSpc>
                          <a:spcPct val="100000"/>
                        </a:lnSpc>
                        <a:spcAft>
                          <a:spcPts val="0"/>
                        </a:spcAft>
                        <a:buNone/>
                      </a:pPr>
                      <a:r>
                        <a:rPr lang="en-US" sz="1400" kern="100" dirty="0">
                          <a:effectLst/>
                          <a:latin typeface="Palatino Linotype" panose="02040502050505030304" pitchFamily="18" charset="0"/>
                        </a:rPr>
                        <a:t>(the planks of a boat)”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spd</a:t>
                      </a:r>
                      <a:r>
                        <a:rPr lang="en-US" sz="1400" b="0" kern="100" dirty="0">
                          <a:solidFill>
                            <a:schemeClr val="tx1"/>
                          </a:solidFill>
                          <a:effectLst/>
                          <a:latin typeface="Palatino Linotype" panose="02040502050505030304" pitchFamily="18" charset="0"/>
                        </a:rPr>
                        <a:t> “to equip”</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3526230"/>
                  </a:ext>
                </a:extLst>
              </a:tr>
              <a:tr h="289460">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srwḫ</a:t>
                      </a:r>
                      <a:r>
                        <a:rPr lang="en-US" sz="1400" b="0" kern="100" dirty="0">
                          <a:solidFill>
                            <a:schemeClr val="tx1"/>
                          </a:solidFill>
                          <a:effectLst/>
                          <a:latin typeface="Palatino Linotype" panose="02040502050505030304" pitchFamily="18" charset="0"/>
                        </a:rPr>
                        <a:t> “to treat”</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šdi</a:t>
                      </a:r>
                      <a:r>
                        <a:rPr lang="en-US" sz="1400" b="0" kern="100" dirty="0">
                          <a:solidFill>
                            <a:schemeClr val="tx1"/>
                          </a:solidFill>
                          <a:effectLst/>
                          <a:latin typeface="Palatino Linotype" panose="02040502050505030304" pitchFamily="18" charset="0"/>
                        </a:rPr>
                        <a:t> “to save”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66858473"/>
                  </a:ext>
                </a:extLst>
              </a:tr>
              <a:tr h="289460">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sḳr</a:t>
                      </a:r>
                      <a:r>
                        <a:rPr lang="en-US" sz="1400" b="0" i="1" kern="100" dirty="0">
                          <a:solidFill>
                            <a:schemeClr val="tx1"/>
                          </a:solidFill>
                          <a:effectLst/>
                          <a:latin typeface="Palatino Linotype" panose="02040502050505030304" pitchFamily="18" charset="0"/>
                        </a:rPr>
                        <a:t> </a:t>
                      </a:r>
                      <a:r>
                        <a:rPr lang="en-US" sz="1400" b="0" kern="100" dirty="0">
                          <a:solidFill>
                            <a:schemeClr val="tx1"/>
                          </a:solidFill>
                          <a:effectLst/>
                          <a:latin typeface="Palatino Linotype" panose="02040502050505030304" pitchFamily="18" charset="0"/>
                        </a:rPr>
                        <a:t>“to strike”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ḳni</a:t>
                      </a:r>
                      <a:r>
                        <a:rPr lang="en-US" sz="1400" b="0" kern="100" dirty="0">
                          <a:solidFill>
                            <a:schemeClr val="tx1"/>
                          </a:solidFill>
                          <a:effectLst/>
                          <a:latin typeface="Palatino Linotype" panose="02040502050505030304" pitchFamily="18" charset="0"/>
                        </a:rPr>
                        <a:t> “to cling (to something)”</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020246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ḳm</a:t>
                      </a:r>
                      <a:r>
                        <a:rPr lang="en-US" sz="1400" i="1" kern="100" dirty="0">
                          <a:effectLst/>
                          <a:latin typeface="Palatino Linotype" panose="02040502050505030304" pitchFamily="18" charset="0"/>
                        </a:rPr>
                        <a:t>ꜣ</a:t>
                      </a:r>
                      <a:r>
                        <a:rPr lang="en-US" sz="1400" kern="100" dirty="0">
                          <a:effectLst/>
                          <a:latin typeface="Palatino Linotype" panose="02040502050505030304" pitchFamily="18" charset="0"/>
                        </a:rPr>
                        <a:t> “to create”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00" dirty="0" err="1">
                          <a:solidFill>
                            <a:schemeClr val="tx1"/>
                          </a:solidFill>
                          <a:effectLst/>
                          <a:latin typeface="Palatino Linotype" panose="02040502050505030304" pitchFamily="18" charset="0"/>
                        </a:rPr>
                        <a:t>drp</a:t>
                      </a:r>
                      <a:r>
                        <a:rPr lang="en-US" sz="1400" b="0" kern="100" dirty="0">
                          <a:solidFill>
                            <a:schemeClr val="tx1"/>
                          </a:solidFill>
                          <a:effectLst/>
                          <a:latin typeface="Palatino Linotype" panose="02040502050505030304" pitchFamily="18" charset="0"/>
                        </a:rPr>
                        <a:t> “to offer”</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6069041"/>
                  </a:ext>
                </a:extLst>
              </a:tr>
              <a:tr h="3201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ṯzi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tie together (bones)”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00" dirty="0" err="1">
                          <a:solidFill>
                            <a:schemeClr val="tx1"/>
                          </a:solidFill>
                          <a:effectLst/>
                          <a:latin typeface="Palatino Linotype" panose="02040502050505030304" pitchFamily="18" charset="0"/>
                        </a:rPr>
                        <a:t>ḏsr</a:t>
                      </a:r>
                      <a:r>
                        <a:rPr lang="en-US" sz="1400" b="0" i="1" kern="100" dirty="0">
                          <a:solidFill>
                            <a:schemeClr val="tx1"/>
                          </a:solidFill>
                          <a:effectLst/>
                          <a:latin typeface="Palatino Linotype" panose="02040502050505030304" pitchFamily="18" charset="0"/>
                        </a:rPr>
                        <a:t> </a:t>
                      </a:r>
                      <a:r>
                        <a:rPr lang="en-US" sz="1400" b="0" kern="100" dirty="0">
                          <a:solidFill>
                            <a:schemeClr val="tx1"/>
                          </a:solidFill>
                          <a:effectLst/>
                          <a:latin typeface="Palatino Linotype" panose="02040502050505030304" pitchFamily="18" charset="0"/>
                        </a:rPr>
                        <a:t>“to consecrate”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3518885"/>
                  </a:ext>
                </a:extLst>
              </a:tr>
              <a:tr h="320160">
                <a:tc>
                  <a:txBody>
                    <a:bodyPr/>
                    <a:lstStyle/>
                    <a:p>
                      <a:pPr marL="0" marR="0" algn="ctr">
                        <a:lnSpc>
                          <a:spcPct val="100000"/>
                        </a:lnSpc>
                        <a:spcAft>
                          <a:spcPts val="0"/>
                        </a:spcAft>
                        <a:buNone/>
                      </a:pPr>
                      <a:r>
                        <a:rPr lang="en-US" sz="1400" b="0" i="1" kern="100" dirty="0" err="1">
                          <a:solidFill>
                            <a:schemeClr val="tx1"/>
                          </a:solidFill>
                          <a:effectLst/>
                          <a:latin typeface="Palatino Linotype" panose="02040502050505030304" pitchFamily="18" charset="0"/>
                        </a:rPr>
                        <a:t>ḏsr</a:t>
                      </a:r>
                      <a:r>
                        <a:rPr lang="en-US" sz="1400" b="0" kern="100" dirty="0">
                          <a:solidFill>
                            <a:schemeClr val="tx1"/>
                          </a:solidFill>
                          <a:effectLst/>
                          <a:latin typeface="Palatino Linotype" panose="02040502050505030304" pitchFamily="18" charset="0"/>
                        </a:rPr>
                        <a:t> “to consecrate”</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1" kern="1200" dirty="0" err="1">
                          <a:solidFill>
                            <a:schemeClr val="tx1"/>
                          </a:solidFill>
                          <a:effectLst/>
                          <a:latin typeface="Palatino Linotype" panose="02040502050505030304" pitchFamily="18" charset="0"/>
                          <a:ea typeface="+mn-ea"/>
                          <a:cs typeface="+mn-cs"/>
                        </a:rPr>
                        <a:t>ḏr.t</a:t>
                      </a:r>
                      <a:r>
                        <a:rPr lang="en-US" sz="1400" b="0" i="1" kern="1200" dirty="0">
                          <a:solidFill>
                            <a:schemeClr val="tx1"/>
                          </a:solidFill>
                          <a:effectLst/>
                          <a:latin typeface="Palatino Linotype" panose="02040502050505030304" pitchFamily="18" charset="0"/>
                          <a:ea typeface="+mn-ea"/>
                          <a:cs typeface="+mn-cs"/>
                        </a:rPr>
                        <a:t> </a:t>
                      </a:r>
                      <a:r>
                        <a:rPr lang="en-US" sz="1400" b="0" kern="1200" dirty="0">
                          <a:solidFill>
                            <a:schemeClr val="tx1"/>
                          </a:solidFill>
                          <a:effectLst/>
                          <a:latin typeface="Palatino Linotype" panose="02040502050505030304" pitchFamily="18" charset="0"/>
                          <a:ea typeface="+mn-ea"/>
                          <a:cs typeface="+mn-cs"/>
                        </a:rPr>
                        <a:t>“hand”</a:t>
                      </a:r>
                      <a:endParaRPr lang="en-GB" sz="1400" b="0" kern="100" dirty="0">
                        <a:solidFill>
                          <a:schemeClr val="tx1"/>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37252418"/>
                  </a:ext>
                </a:extLst>
              </a:tr>
            </a:tbl>
          </a:graphicData>
        </a:graphic>
      </p:graphicFrame>
      <p:pic>
        <p:nvPicPr>
          <p:cNvPr id="14" name="Graphic 13">
            <a:extLst>
              <a:ext uri="{FF2B5EF4-FFF2-40B4-BE49-F238E27FC236}">
                <a16:creationId xmlns:a16="http://schemas.microsoft.com/office/drawing/2014/main" id="{3F8794C6-5C55-D37B-A6C5-F9530DB07B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9000" y="2188815"/>
            <a:ext cx="1559065" cy="741195"/>
          </a:xfrm>
          <a:prstGeom prst="rect">
            <a:avLst/>
          </a:prstGeom>
        </p:spPr>
      </p:pic>
      <p:pic>
        <p:nvPicPr>
          <p:cNvPr id="15" name="Graphic 14">
            <a:extLst>
              <a:ext uri="{FF2B5EF4-FFF2-40B4-BE49-F238E27FC236}">
                <a16:creationId xmlns:a16="http://schemas.microsoft.com/office/drawing/2014/main" id="{8928FE39-5A8A-63B5-E84B-DA0080BC2DA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60875" y="4036845"/>
            <a:ext cx="1942442" cy="741195"/>
          </a:xfrm>
          <a:prstGeom prst="rect">
            <a:avLst/>
          </a:prstGeom>
        </p:spPr>
      </p:pic>
      <p:sp>
        <p:nvSpPr>
          <p:cNvPr id="16" name="TextBox 15">
            <a:extLst>
              <a:ext uri="{FF2B5EF4-FFF2-40B4-BE49-F238E27FC236}">
                <a16:creationId xmlns:a16="http://schemas.microsoft.com/office/drawing/2014/main" id="{D384BE3C-FFFA-52EC-C64E-658426BA63F5}"/>
              </a:ext>
            </a:extLst>
          </p:cNvPr>
          <p:cNvSpPr txBox="1"/>
          <p:nvPr/>
        </p:nvSpPr>
        <p:spPr>
          <a:xfrm>
            <a:off x="1175083" y="6073080"/>
            <a:ext cx="8534974" cy="307777"/>
          </a:xfrm>
          <a:prstGeom prst="rect">
            <a:avLst/>
          </a:prstGeom>
          <a:noFill/>
        </p:spPr>
        <p:txBody>
          <a:bodyPr wrap="square">
            <a:spAutoFit/>
          </a:bodyPr>
          <a:lstStyle/>
          <a:p>
            <a:r>
              <a:rPr lang="de-DE" sz="1400" b="1" dirty="0">
                <a:solidFill>
                  <a:srgbClr val="FF0000"/>
                </a:solidFill>
                <a:latin typeface="Palatino Linotype" panose="02040502050505030304" pitchFamily="18" charset="0"/>
                <a:ea typeface="Calibri" panose="020F0502020204030204" pitchFamily="34" charset="0"/>
              </a:rPr>
              <a:t>r</a:t>
            </a:r>
            <a:r>
              <a:rPr lang="en-GB" sz="1400" b="1" dirty="0">
                <a:solidFill>
                  <a:srgbClr val="FF0000"/>
                </a:solidFill>
                <a:latin typeface="Palatino Linotype" panose="02040502050505030304" pitchFamily="18" charset="0"/>
                <a:ea typeface="Calibri" panose="020F0502020204030204" pitchFamily="34" charset="0"/>
              </a:rPr>
              <a:t>ed</a:t>
            </a:r>
            <a:r>
              <a:rPr lang="en-GB" sz="1400" dirty="0">
                <a:latin typeface="Palatino Linotype" panose="02040502050505030304" pitchFamily="18" charset="0"/>
                <a:ea typeface="Calibri" panose="020F0502020204030204" pitchFamily="34" charset="0"/>
              </a:rPr>
              <a:t>	 terms with hieroglyphic arm classifier from the late 5</a:t>
            </a:r>
            <a:r>
              <a:rPr lang="en-GB" sz="1400" baseline="30000" dirty="0">
                <a:latin typeface="Palatino Linotype" panose="02040502050505030304" pitchFamily="18" charset="0"/>
                <a:ea typeface="Calibri" panose="020F0502020204030204" pitchFamily="34" charset="0"/>
              </a:rPr>
              <a:t>th</a:t>
            </a:r>
            <a:r>
              <a:rPr lang="en-GB" sz="1400" dirty="0">
                <a:latin typeface="Palatino Linotype" panose="02040502050505030304" pitchFamily="18" charset="0"/>
                <a:ea typeface="Calibri" panose="020F0502020204030204" pitchFamily="34" charset="0"/>
              </a:rPr>
              <a:t> or 6</a:t>
            </a:r>
            <a:r>
              <a:rPr lang="en-GB" sz="1400" baseline="30000" dirty="0">
                <a:latin typeface="Palatino Linotype" panose="02040502050505030304" pitchFamily="18" charset="0"/>
                <a:ea typeface="Calibri" panose="020F0502020204030204" pitchFamily="34" charset="0"/>
              </a:rPr>
              <a:t>th</a:t>
            </a:r>
            <a:r>
              <a:rPr lang="en-GB" sz="1400" dirty="0">
                <a:latin typeface="Palatino Linotype" panose="02040502050505030304" pitchFamily="18" charset="0"/>
                <a:ea typeface="Calibri" panose="020F0502020204030204" pitchFamily="34" charset="0"/>
              </a:rPr>
              <a:t> Dynasty onwards</a:t>
            </a:r>
          </a:p>
        </p:txBody>
      </p:sp>
      <p:sp>
        <p:nvSpPr>
          <p:cNvPr id="2" name="TextBox 1">
            <a:extLst>
              <a:ext uri="{FF2B5EF4-FFF2-40B4-BE49-F238E27FC236}">
                <a16:creationId xmlns:a16="http://schemas.microsoft.com/office/drawing/2014/main" id="{AA866C50-358E-922E-2ED9-A76750238B99}"/>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C134EEAD-656A-2C68-4F2A-E99CAB11A5E6}"/>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85</a:t>
            </a:fld>
            <a:endParaRPr lang="de-DE" dirty="0">
              <a:latin typeface="Palatino Linotype" panose="02040502050505030304" pitchFamily="18" charset="0"/>
            </a:endParaRPr>
          </a:p>
        </p:txBody>
      </p:sp>
    </p:spTree>
    <p:extLst>
      <p:ext uri="{BB962C8B-B14F-4D97-AF65-F5344CB8AC3E}">
        <p14:creationId xmlns:p14="http://schemas.microsoft.com/office/powerpoint/2010/main" val="130603610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F2D49-3AF5-56DC-B5AC-EDABA6B219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F6EE78B-758A-AC69-6263-1EC734B1F503}"/>
              </a:ext>
            </a:extLst>
          </p:cNvPr>
          <p:cNvSpPr txBox="1"/>
          <p:nvPr/>
        </p:nvSpPr>
        <p:spPr>
          <a:xfrm>
            <a:off x="2951168" y="264373"/>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endParaRPr lang="en-GB" sz="2400" b="1" dirty="0">
              <a:latin typeface="Palatino Linotype" panose="02040502050505030304" pitchFamily="18" charset="0"/>
              <a:ea typeface="Calibri" panose="020F0502020204030204" pitchFamily="34" charset="0"/>
            </a:endParaRPr>
          </a:p>
        </p:txBody>
      </p:sp>
      <p:graphicFrame>
        <p:nvGraphicFramePr>
          <p:cNvPr id="13" name="Table 12">
            <a:extLst>
              <a:ext uri="{FF2B5EF4-FFF2-40B4-BE49-F238E27FC236}">
                <a16:creationId xmlns:a16="http://schemas.microsoft.com/office/drawing/2014/main" id="{498484FA-6B5D-FAF5-ADC5-102A7617F3BB}"/>
              </a:ext>
            </a:extLst>
          </p:cNvPr>
          <p:cNvGraphicFramePr>
            <a:graphicFrameLocks noGrp="1"/>
          </p:cNvGraphicFramePr>
          <p:nvPr/>
        </p:nvGraphicFramePr>
        <p:xfrm>
          <a:off x="1175084" y="1081980"/>
          <a:ext cx="9841832" cy="4678700"/>
        </p:xfrm>
        <a:graphic>
          <a:graphicData uri="http://schemas.openxmlformats.org/drawingml/2006/table">
            <a:tbl>
              <a:tblPr firstRow="1" bandRow="1">
                <a:tableStyleId>{5940675A-B579-460E-94D1-54222C63F5DA}</a:tableStyleId>
              </a:tblPr>
              <a:tblGrid>
                <a:gridCol w="2839453">
                  <a:extLst>
                    <a:ext uri="{9D8B030D-6E8A-4147-A177-3AD203B41FA5}">
                      <a16:colId xmlns:a16="http://schemas.microsoft.com/office/drawing/2014/main" val="2147340505"/>
                    </a:ext>
                  </a:extLst>
                </a:gridCol>
                <a:gridCol w="3814011">
                  <a:extLst>
                    <a:ext uri="{9D8B030D-6E8A-4147-A177-3AD203B41FA5}">
                      <a16:colId xmlns:a16="http://schemas.microsoft.com/office/drawing/2014/main" val="358883815"/>
                    </a:ext>
                  </a:extLst>
                </a:gridCol>
                <a:gridCol w="3188368">
                  <a:extLst>
                    <a:ext uri="{9D8B030D-6E8A-4147-A177-3AD203B41FA5}">
                      <a16:colId xmlns:a16="http://schemas.microsoft.com/office/drawing/2014/main" val="1216086557"/>
                    </a:ext>
                  </a:extLst>
                </a:gridCol>
              </a:tblGrid>
              <a:tr h="384192">
                <a:tc>
                  <a:txBody>
                    <a:bodyPr/>
                    <a:lstStyle/>
                    <a:p>
                      <a:pPr algn="ctr"/>
                      <a:r>
                        <a:rPr lang="de-DE" b="1" dirty="0">
                          <a:latin typeface="Palatino Linotype" panose="02040502050505030304" pitchFamily="18" charset="0"/>
                        </a:rPr>
                        <a:t>CT</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r>
                        <a:rPr lang="de-DE" b="1" dirty="0">
                          <a:latin typeface="Palatino Linotype" panose="02040502050505030304" pitchFamily="18" charset="0"/>
                        </a:rPr>
                        <a:t>Hatnub</a:t>
                      </a:r>
                      <a:endParaRPr lang="en-GB" b="1" dirty="0">
                        <a:latin typeface="Palatino Linotype" panose="0204050205050503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4257030"/>
                  </a:ext>
                </a:extLst>
              </a:tr>
              <a:tr h="289460">
                <a:tc>
                  <a:txBody>
                    <a:bodyPr/>
                    <a:lstStyle/>
                    <a:p>
                      <a:pPr marL="0" marR="0" algn="ctr">
                        <a:lnSpc>
                          <a:spcPct val="100000"/>
                        </a:lnSpc>
                        <a:spcAft>
                          <a:spcPts val="0"/>
                        </a:spcAft>
                        <a:buNone/>
                      </a:pPr>
                      <a:r>
                        <a:rPr lang="en-US" sz="1400" i="1" kern="100" dirty="0">
                          <a:effectLst/>
                          <a:latin typeface="Palatino Linotype" panose="02040502050505030304" pitchFamily="18" charset="0"/>
                        </a:rPr>
                        <a:t>ꜣmm</a:t>
                      </a:r>
                      <a:r>
                        <a:rPr lang="en-US" sz="1400" kern="100" dirty="0">
                          <a:effectLst/>
                          <a:latin typeface="Palatino Linotype" panose="02040502050505030304" pitchFamily="18" charset="0"/>
                        </a:rPr>
                        <a:t> “to seize”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i="1" kern="100" dirty="0" err="1">
                          <a:solidFill>
                            <a:srgbClr val="FF0000"/>
                          </a:solidFill>
                          <a:effectLst/>
                          <a:latin typeface="Palatino Linotype" panose="02040502050505030304" pitchFamily="18" charset="0"/>
                        </a:rPr>
                        <a:t>wšn</a:t>
                      </a:r>
                      <a:r>
                        <a:rPr lang="en-US" sz="1400" b="1" kern="100" dirty="0">
                          <a:solidFill>
                            <a:srgbClr val="FF0000"/>
                          </a:solidFill>
                          <a:effectLst/>
                          <a:latin typeface="Palatino Linotype" panose="02040502050505030304" pitchFamily="18" charset="0"/>
                        </a:rPr>
                        <a:t> “to wring (the neck of a bird)”</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545847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wḫ</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procure”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fꜣi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a:t>
                      </a:r>
                      <a:r>
                        <a:rPr lang="en-US" sz="1400" i="1" kern="100" dirty="0">
                          <a:effectLst/>
                          <a:latin typeface="Palatino Linotype" panose="02040502050505030304" pitchFamily="18" charset="0"/>
                        </a:rPr>
                        <a:t>ꜥ</a:t>
                      </a:r>
                      <a:r>
                        <a:rPr lang="en-US" sz="1400" kern="100" dirty="0">
                          <a:effectLst/>
                          <a:latin typeface="Palatino Linotype" panose="02040502050505030304" pitchFamily="18" charset="0"/>
                        </a:rPr>
                        <a:t>) “to lift (the hand)</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5716544"/>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pnḳ</a:t>
                      </a:r>
                      <a:r>
                        <a:rPr lang="en-US" sz="1400" kern="100" dirty="0">
                          <a:effectLst/>
                          <a:latin typeface="Palatino Linotype" panose="02040502050505030304" pitchFamily="18" charset="0"/>
                        </a:rPr>
                        <a:t> “to pour out”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mni</a:t>
                      </a:r>
                      <a:r>
                        <a:rPr lang="en-US" sz="1400" kern="100" dirty="0">
                          <a:effectLst/>
                          <a:latin typeface="Palatino Linotype" panose="02040502050505030304" pitchFamily="18" charset="0"/>
                        </a:rPr>
                        <a:t> “to gift”</a:t>
                      </a:r>
                      <a:endParaRPr lang="en-US"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07041240"/>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pg</a:t>
                      </a:r>
                      <a:r>
                        <a:rPr lang="en-US" sz="1400" i="1" kern="100" dirty="0">
                          <a:effectLst/>
                          <a:latin typeface="Palatino Linotype" panose="02040502050505030304" pitchFamily="18" charset="0"/>
                        </a:rPr>
                        <a:t>ꜣ </a:t>
                      </a:r>
                      <a:r>
                        <a:rPr lang="en-US" sz="1400" kern="100" dirty="0">
                          <a:effectLst/>
                          <a:latin typeface="Palatino Linotype" panose="02040502050505030304" pitchFamily="18" charset="0"/>
                        </a:rPr>
                        <a:t>“to spread out (limbs)”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mz</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bring (offerings)”</a:t>
                      </a:r>
                      <a:endParaRPr lang="en-GB" sz="1400" kern="100" dirty="0">
                        <a:effectLst/>
                        <a:latin typeface="Palatino Linotype" panose="02040502050505030304" pitchFamily="18" charset="0"/>
                      </a:endParaRPr>
                    </a:p>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68760014"/>
                  </a:ext>
                </a:extLst>
              </a:tr>
              <a:tr h="448224">
                <a:tc>
                  <a:txBody>
                    <a:bodyPr/>
                    <a:lstStyle/>
                    <a:p>
                      <a:pPr marL="0" marR="0" algn="ctr">
                        <a:lnSpc>
                          <a:spcPct val="100000"/>
                        </a:lnSpc>
                        <a:spcAft>
                          <a:spcPts val="0"/>
                        </a:spcAft>
                        <a:buNone/>
                      </a:pPr>
                      <a:r>
                        <a:rPr lang="en-US" sz="1400" b="1" i="1" kern="100" dirty="0" err="1">
                          <a:solidFill>
                            <a:srgbClr val="0070C0"/>
                          </a:solidFill>
                          <a:effectLst/>
                          <a:latin typeface="Palatino Linotype" panose="02040502050505030304" pitchFamily="18" charset="0"/>
                        </a:rPr>
                        <a:t>ḥnk</a:t>
                      </a:r>
                      <a:r>
                        <a:rPr lang="en-US" sz="1400" b="1" kern="100" dirty="0">
                          <a:solidFill>
                            <a:srgbClr val="0070C0"/>
                          </a:solidFill>
                          <a:effectLst/>
                          <a:latin typeface="Palatino Linotype" panose="02040502050505030304" pitchFamily="18" charset="0"/>
                        </a:rPr>
                        <a:t> “to offer” ≈</a:t>
                      </a:r>
                      <a:endParaRPr lang="en-GB" sz="1400" b="1" kern="100" dirty="0">
                        <a:solidFill>
                          <a:srgbClr val="0070C0"/>
                        </a:solidFill>
                        <a:effectLst/>
                        <a:latin typeface="Palatino Linotype" panose="02040502050505030304" pitchFamily="18" charset="0"/>
                      </a:endParaRPr>
                    </a:p>
                    <a:p>
                      <a:pPr marL="0" marR="0" algn="ctr">
                        <a:lnSpc>
                          <a:spcPct val="100000"/>
                        </a:lnSpc>
                        <a:spcAft>
                          <a:spcPts val="0"/>
                        </a:spcAft>
                        <a:buNone/>
                      </a:pPr>
                      <a:r>
                        <a:rPr lang="en-US" sz="1400" b="1" i="1" kern="100" dirty="0" err="1">
                          <a:solidFill>
                            <a:srgbClr val="0070C0"/>
                          </a:solidFill>
                          <a:effectLst/>
                          <a:latin typeface="Palatino Linotype" panose="02040502050505030304" pitchFamily="18" charset="0"/>
                        </a:rPr>
                        <a:t>ḥkn</a:t>
                      </a:r>
                      <a:r>
                        <a:rPr lang="en-US" sz="1400" b="1" kern="100" dirty="0">
                          <a:solidFill>
                            <a:srgbClr val="0070C0"/>
                          </a:solidFill>
                          <a:effectLst/>
                          <a:latin typeface="Palatino Linotype" panose="02040502050505030304" pitchFamily="18" charset="0"/>
                        </a:rPr>
                        <a:t> “to praise”</a:t>
                      </a:r>
                      <a:endParaRPr lang="en-GB" sz="1400" b="1" kern="100" dirty="0">
                        <a:solidFill>
                          <a:srgbClr val="0070C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ḥsi</a:t>
                      </a:r>
                      <a:r>
                        <a:rPr lang="en-US" sz="1400" kern="100" dirty="0">
                          <a:effectLst/>
                          <a:latin typeface="Palatino Linotype" panose="02040502050505030304" pitchFamily="18" charset="0"/>
                        </a:rPr>
                        <a:t> “to sing; to praise”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5443184"/>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ḫwi</a:t>
                      </a:r>
                      <a:r>
                        <a:rPr lang="en-US" sz="1400" b="1" i="1" kern="100" dirty="0">
                          <a:solidFill>
                            <a:srgbClr val="FF0000"/>
                          </a:solidFill>
                          <a:effectLst/>
                          <a:latin typeface="Palatino Linotype" panose="02040502050505030304" pitchFamily="18" charset="0"/>
                        </a:rPr>
                        <a:t> </a:t>
                      </a:r>
                      <a:r>
                        <a:rPr lang="en-US" sz="1400" b="1" kern="100" dirty="0">
                          <a:solidFill>
                            <a:srgbClr val="FF0000"/>
                          </a:solidFill>
                          <a:effectLst/>
                          <a:latin typeface="Palatino Linotype" panose="02040502050505030304" pitchFamily="18" charset="0"/>
                        </a:rPr>
                        <a:t>“to protect”</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b="1" i="1" kern="1200" dirty="0" err="1">
                          <a:solidFill>
                            <a:srgbClr val="0070C0"/>
                          </a:solidFill>
                          <a:effectLst/>
                          <a:latin typeface="Palatino Linotype" panose="02040502050505030304" pitchFamily="18" charset="0"/>
                          <a:ea typeface="+mn-ea"/>
                          <a:cs typeface="+mn-cs"/>
                        </a:rPr>
                        <a:t>ḫpš</a:t>
                      </a:r>
                      <a:r>
                        <a:rPr lang="en-US" sz="1400" b="1" i="1" kern="1200" dirty="0">
                          <a:solidFill>
                            <a:srgbClr val="0070C0"/>
                          </a:solidFill>
                          <a:effectLst/>
                          <a:latin typeface="Palatino Linotype" panose="02040502050505030304" pitchFamily="18" charset="0"/>
                          <a:ea typeface="+mn-ea"/>
                          <a:cs typeface="+mn-cs"/>
                        </a:rPr>
                        <a:t> </a:t>
                      </a:r>
                      <a:r>
                        <a:rPr lang="en-US" sz="1400" b="1" kern="1200" dirty="0">
                          <a:solidFill>
                            <a:srgbClr val="0070C0"/>
                          </a:solidFill>
                          <a:effectLst/>
                          <a:latin typeface="Palatino Linotype" panose="02040502050505030304" pitchFamily="18" charset="0"/>
                          <a:ea typeface="+mn-ea"/>
                          <a:cs typeface="+mn-cs"/>
                        </a:rPr>
                        <a:t>“strong arm”</a:t>
                      </a:r>
                      <a:endParaRPr lang="en-GB" sz="1400" b="1" kern="100" dirty="0">
                        <a:solidFill>
                          <a:srgbClr val="0070C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0639"/>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ḫrp</a:t>
                      </a:r>
                      <a:r>
                        <a:rPr lang="en-US" sz="1400" b="1" i="1" kern="100" dirty="0">
                          <a:solidFill>
                            <a:srgbClr val="FF0000"/>
                          </a:solidFill>
                          <a:effectLst/>
                          <a:latin typeface="Palatino Linotype" panose="02040502050505030304" pitchFamily="18" charset="0"/>
                        </a:rPr>
                        <a:t> </a:t>
                      </a:r>
                      <a:r>
                        <a:rPr lang="en-US" sz="1400" b="1" kern="100" dirty="0">
                          <a:solidFill>
                            <a:srgbClr val="FF0000"/>
                          </a:solidFill>
                          <a:effectLst/>
                          <a:latin typeface="Palatino Linotype" panose="02040502050505030304" pitchFamily="18" charset="0"/>
                        </a:rPr>
                        <a:t>“to lead”</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zš</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spread out (goods)”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202979"/>
                  </a:ext>
                </a:extLst>
              </a:tr>
              <a:tr h="448224">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spi</a:t>
                      </a:r>
                      <a:r>
                        <a:rPr lang="en-US" sz="1400" kern="100" dirty="0">
                          <a:effectLst/>
                          <a:latin typeface="Palatino Linotype" panose="02040502050505030304" pitchFamily="18" charset="0"/>
                        </a:rPr>
                        <a:t> “to lash together</a:t>
                      </a:r>
                      <a:endParaRPr lang="en-GB" sz="1400" kern="100" dirty="0">
                        <a:effectLst/>
                        <a:latin typeface="Palatino Linotype" panose="02040502050505030304" pitchFamily="18" charset="0"/>
                      </a:endParaRPr>
                    </a:p>
                    <a:p>
                      <a:pPr marL="0" marR="0" algn="ctr">
                        <a:lnSpc>
                          <a:spcPct val="100000"/>
                        </a:lnSpc>
                        <a:spcAft>
                          <a:spcPts val="0"/>
                        </a:spcAft>
                        <a:buNone/>
                      </a:pPr>
                      <a:r>
                        <a:rPr lang="en-US" sz="1400" kern="100" dirty="0">
                          <a:effectLst/>
                          <a:latin typeface="Palatino Linotype" panose="02040502050505030304" pitchFamily="18" charset="0"/>
                        </a:rPr>
                        <a:t>(the planks of a boat)”</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spd</a:t>
                      </a:r>
                      <a:r>
                        <a:rPr lang="en-US" sz="1400" kern="100" dirty="0">
                          <a:effectLst/>
                          <a:latin typeface="Palatino Linotype" panose="02040502050505030304" pitchFamily="18" charset="0"/>
                        </a:rPr>
                        <a:t> “to equip”</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3526230"/>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srwḫ</a:t>
                      </a:r>
                      <a:r>
                        <a:rPr lang="en-US" sz="1400" b="1" kern="100" dirty="0">
                          <a:solidFill>
                            <a:srgbClr val="FF0000"/>
                          </a:solidFill>
                          <a:effectLst/>
                          <a:latin typeface="Palatino Linotype" panose="02040502050505030304" pitchFamily="18" charset="0"/>
                        </a:rPr>
                        <a:t> “to treat”</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šdi</a:t>
                      </a:r>
                      <a:r>
                        <a:rPr lang="en-US" sz="1400" kern="100" dirty="0">
                          <a:effectLst/>
                          <a:latin typeface="Palatino Linotype" panose="02040502050505030304" pitchFamily="18" charset="0"/>
                        </a:rPr>
                        <a:t> “to save”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66858473"/>
                  </a:ext>
                </a:extLst>
              </a:tr>
              <a:tr h="289460">
                <a:tc>
                  <a:txBody>
                    <a:bodyPr/>
                    <a:lstStyle/>
                    <a:p>
                      <a:pPr marL="0" marR="0" algn="ctr">
                        <a:lnSpc>
                          <a:spcPct val="100000"/>
                        </a:lnSpc>
                        <a:spcAft>
                          <a:spcPts val="0"/>
                        </a:spcAft>
                        <a:buNone/>
                      </a:pPr>
                      <a:r>
                        <a:rPr lang="en-US" sz="1400" b="1" i="1" kern="100" dirty="0" err="1">
                          <a:solidFill>
                            <a:srgbClr val="FF0000"/>
                          </a:solidFill>
                          <a:effectLst/>
                          <a:latin typeface="Palatino Linotype" panose="02040502050505030304" pitchFamily="18" charset="0"/>
                        </a:rPr>
                        <a:t>sḳr</a:t>
                      </a:r>
                      <a:r>
                        <a:rPr lang="en-US" sz="1400" b="1" i="1" kern="100" dirty="0">
                          <a:solidFill>
                            <a:srgbClr val="FF0000"/>
                          </a:solidFill>
                          <a:effectLst/>
                          <a:latin typeface="Palatino Linotype" panose="02040502050505030304" pitchFamily="18" charset="0"/>
                        </a:rPr>
                        <a:t> </a:t>
                      </a:r>
                      <a:r>
                        <a:rPr lang="en-US" sz="1400" b="1" kern="100" dirty="0">
                          <a:solidFill>
                            <a:srgbClr val="FF0000"/>
                          </a:solidFill>
                          <a:effectLst/>
                          <a:latin typeface="Palatino Linotype" panose="02040502050505030304" pitchFamily="18" charset="0"/>
                        </a:rPr>
                        <a:t>“to strike”</a:t>
                      </a:r>
                      <a:endParaRPr lang="en-GB" sz="1400" b="1" kern="100" dirty="0">
                        <a:solidFill>
                          <a:srgbClr val="FF000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ḳni</a:t>
                      </a:r>
                      <a:r>
                        <a:rPr lang="en-US" sz="1400" kern="100" dirty="0">
                          <a:effectLst/>
                          <a:latin typeface="Palatino Linotype" panose="02040502050505030304" pitchFamily="18" charset="0"/>
                        </a:rPr>
                        <a:t> “to cling (to something)”</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0202461"/>
                  </a:ext>
                </a:extLst>
              </a:tr>
              <a:tr h="2894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ḳm</a:t>
                      </a:r>
                      <a:r>
                        <a:rPr lang="en-US" sz="1400" i="1" kern="100" dirty="0">
                          <a:effectLst/>
                          <a:latin typeface="Palatino Linotype" panose="02040502050505030304" pitchFamily="18" charset="0"/>
                        </a:rPr>
                        <a:t>ꜣ</a:t>
                      </a:r>
                      <a:r>
                        <a:rPr lang="en-US" sz="1400" kern="100" dirty="0">
                          <a:effectLst/>
                          <a:latin typeface="Palatino Linotype" panose="02040502050505030304" pitchFamily="18" charset="0"/>
                        </a:rPr>
                        <a:t> “to create”</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i="1" kern="100" dirty="0" err="1">
                          <a:effectLst/>
                          <a:latin typeface="Palatino Linotype" panose="02040502050505030304" pitchFamily="18" charset="0"/>
                        </a:rPr>
                        <a:t>drp</a:t>
                      </a:r>
                      <a:r>
                        <a:rPr lang="en-US" sz="1400" kern="100" dirty="0">
                          <a:effectLst/>
                          <a:latin typeface="Palatino Linotype" panose="02040502050505030304" pitchFamily="18" charset="0"/>
                        </a:rPr>
                        <a:t> “to offer”</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6069041"/>
                  </a:ext>
                </a:extLst>
              </a:tr>
              <a:tr h="320160">
                <a:tc>
                  <a:txBody>
                    <a:bodyPr/>
                    <a:lstStyle/>
                    <a:p>
                      <a:pPr marL="0" marR="0" algn="ctr">
                        <a:lnSpc>
                          <a:spcPct val="100000"/>
                        </a:lnSpc>
                        <a:spcAft>
                          <a:spcPts val="0"/>
                        </a:spcAft>
                        <a:buNone/>
                      </a:pPr>
                      <a:r>
                        <a:rPr lang="en-US" sz="1400" i="1" kern="100" dirty="0" err="1">
                          <a:effectLst/>
                          <a:latin typeface="Palatino Linotype" panose="02040502050505030304" pitchFamily="18" charset="0"/>
                        </a:rPr>
                        <a:t>ṯzi</a:t>
                      </a:r>
                      <a:r>
                        <a:rPr lang="en-US" sz="1400" i="1" kern="100" dirty="0">
                          <a:effectLst/>
                          <a:latin typeface="Palatino Linotype" panose="02040502050505030304" pitchFamily="18" charset="0"/>
                        </a:rPr>
                        <a:t> </a:t>
                      </a:r>
                      <a:r>
                        <a:rPr lang="en-US" sz="1400" kern="100" dirty="0">
                          <a:effectLst/>
                          <a:latin typeface="Palatino Linotype" panose="02040502050505030304" pitchFamily="18" charset="0"/>
                        </a:rPr>
                        <a:t>“to tie together (bones)”</a:t>
                      </a: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i="1" kern="100" dirty="0" err="1">
                          <a:solidFill>
                            <a:srgbClr val="0070C0"/>
                          </a:solidFill>
                          <a:effectLst/>
                          <a:latin typeface="Palatino Linotype" panose="02040502050505030304" pitchFamily="18" charset="0"/>
                        </a:rPr>
                        <a:t>ḏsr</a:t>
                      </a:r>
                      <a:r>
                        <a:rPr lang="en-US" sz="1400" b="1" i="1" kern="100" dirty="0">
                          <a:solidFill>
                            <a:srgbClr val="0070C0"/>
                          </a:solidFill>
                          <a:effectLst/>
                          <a:latin typeface="Palatino Linotype" panose="02040502050505030304" pitchFamily="18" charset="0"/>
                        </a:rPr>
                        <a:t> </a:t>
                      </a:r>
                      <a:r>
                        <a:rPr lang="en-US" sz="1400" b="1" kern="100" dirty="0">
                          <a:solidFill>
                            <a:srgbClr val="0070C0"/>
                          </a:solidFill>
                          <a:effectLst/>
                          <a:latin typeface="Palatino Linotype" panose="02040502050505030304" pitchFamily="18" charset="0"/>
                        </a:rPr>
                        <a:t>“to consecrate”</a:t>
                      </a:r>
                      <a:endParaRPr lang="en-GB" sz="1400" b="1" kern="100" dirty="0">
                        <a:solidFill>
                          <a:srgbClr val="0070C0"/>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3518885"/>
                  </a:ext>
                </a:extLst>
              </a:tr>
              <a:tr h="320160">
                <a:tc>
                  <a:txBody>
                    <a:bodyPr/>
                    <a:lstStyle/>
                    <a:p>
                      <a:pPr marL="0" marR="0" algn="ctr">
                        <a:lnSpc>
                          <a:spcPct val="100000"/>
                        </a:lnSpc>
                        <a:spcAft>
                          <a:spcPts val="0"/>
                        </a:spcAft>
                        <a:buNone/>
                      </a:pPr>
                      <a:r>
                        <a:rPr lang="en-US" sz="1400" b="1" i="1" kern="100" dirty="0" err="1">
                          <a:solidFill>
                            <a:srgbClr val="0070C0"/>
                          </a:solidFill>
                          <a:effectLst/>
                          <a:latin typeface="Palatino Linotype" panose="02040502050505030304" pitchFamily="18" charset="0"/>
                        </a:rPr>
                        <a:t>ḏsr</a:t>
                      </a:r>
                      <a:r>
                        <a:rPr lang="en-US" sz="1400" b="1" kern="100" dirty="0">
                          <a:solidFill>
                            <a:srgbClr val="0070C0"/>
                          </a:solidFill>
                          <a:effectLst/>
                          <a:latin typeface="Palatino Linotype" panose="02040502050505030304" pitchFamily="18" charset="0"/>
                        </a:rPr>
                        <a:t> “to consecrate”</a:t>
                      </a:r>
                      <a:endParaRPr lang="en-GB" sz="1400" b="1" kern="100" dirty="0">
                        <a:solidFill>
                          <a:srgbClr val="0070C0"/>
                        </a:solidFill>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0000"/>
                        </a:lnSpc>
                        <a:spcAft>
                          <a:spcPts val="0"/>
                        </a:spcAft>
                        <a:buNone/>
                      </a:pPr>
                      <a:endParaRPr lang="en-GB" sz="1400" kern="100" dirty="0">
                        <a:effectLst/>
                        <a:latin typeface="Palatino Linotype" panose="0204050205050503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i="1" kern="1200" dirty="0" err="1">
                          <a:solidFill>
                            <a:srgbClr val="0070C0"/>
                          </a:solidFill>
                          <a:effectLst/>
                          <a:latin typeface="Palatino Linotype" panose="02040502050505030304" pitchFamily="18" charset="0"/>
                          <a:ea typeface="+mn-ea"/>
                          <a:cs typeface="+mn-cs"/>
                        </a:rPr>
                        <a:t>ḏr.t</a:t>
                      </a:r>
                      <a:r>
                        <a:rPr lang="en-US" sz="1400" b="1" i="1" kern="1200" dirty="0">
                          <a:solidFill>
                            <a:srgbClr val="0070C0"/>
                          </a:solidFill>
                          <a:effectLst/>
                          <a:latin typeface="Palatino Linotype" panose="02040502050505030304" pitchFamily="18" charset="0"/>
                          <a:ea typeface="+mn-ea"/>
                          <a:cs typeface="+mn-cs"/>
                        </a:rPr>
                        <a:t> </a:t>
                      </a:r>
                      <a:r>
                        <a:rPr lang="en-US" sz="1400" b="1" kern="1200" dirty="0">
                          <a:solidFill>
                            <a:srgbClr val="0070C0"/>
                          </a:solidFill>
                          <a:effectLst/>
                          <a:latin typeface="Palatino Linotype" panose="02040502050505030304" pitchFamily="18" charset="0"/>
                          <a:ea typeface="+mn-ea"/>
                          <a:cs typeface="+mn-cs"/>
                        </a:rPr>
                        <a:t>“hand”</a:t>
                      </a:r>
                      <a:endParaRPr lang="en-GB" sz="1400" b="1" kern="100" dirty="0">
                        <a:solidFill>
                          <a:srgbClr val="0070C0"/>
                        </a:solidFill>
                        <a:effectLst/>
                        <a:latin typeface="Palatino Linotype" panose="02040502050505030304" pitchFamily="18" charset="0"/>
                        <a:ea typeface="Calibri" panose="020F050202020403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37252418"/>
                  </a:ext>
                </a:extLst>
              </a:tr>
            </a:tbl>
          </a:graphicData>
        </a:graphic>
      </p:graphicFrame>
      <p:pic>
        <p:nvPicPr>
          <p:cNvPr id="14" name="Graphic 13">
            <a:extLst>
              <a:ext uri="{FF2B5EF4-FFF2-40B4-BE49-F238E27FC236}">
                <a16:creationId xmlns:a16="http://schemas.microsoft.com/office/drawing/2014/main" id="{62B9E0FD-1546-4B5C-E603-A305145A98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9000" y="2188815"/>
            <a:ext cx="1559065" cy="741195"/>
          </a:xfrm>
          <a:prstGeom prst="rect">
            <a:avLst/>
          </a:prstGeom>
        </p:spPr>
      </p:pic>
      <p:pic>
        <p:nvPicPr>
          <p:cNvPr id="15" name="Graphic 14">
            <a:extLst>
              <a:ext uri="{FF2B5EF4-FFF2-40B4-BE49-F238E27FC236}">
                <a16:creationId xmlns:a16="http://schemas.microsoft.com/office/drawing/2014/main" id="{0E74FE7D-9139-81B9-F525-4D096740CD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60875" y="4036845"/>
            <a:ext cx="1942442" cy="741195"/>
          </a:xfrm>
          <a:prstGeom prst="rect">
            <a:avLst/>
          </a:prstGeom>
        </p:spPr>
      </p:pic>
      <p:sp>
        <p:nvSpPr>
          <p:cNvPr id="16" name="TextBox 15">
            <a:extLst>
              <a:ext uri="{FF2B5EF4-FFF2-40B4-BE49-F238E27FC236}">
                <a16:creationId xmlns:a16="http://schemas.microsoft.com/office/drawing/2014/main" id="{3E27A472-21CE-1377-0F1D-201C38A22388}"/>
              </a:ext>
            </a:extLst>
          </p:cNvPr>
          <p:cNvSpPr txBox="1"/>
          <p:nvPr/>
        </p:nvSpPr>
        <p:spPr>
          <a:xfrm>
            <a:off x="1175083" y="6073080"/>
            <a:ext cx="8534974" cy="523220"/>
          </a:xfrm>
          <a:prstGeom prst="rect">
            <a:avLst/>
          </a:prstGeom>
          <a:noFill/>
        </p:spPr>
        <p:txBody>
          <a:bodyPr wrap="square">
            <a:spAutoFit/>
          </a:bodyPr>
          <a:lstStyle/>
          <a:p>
            <a:r>
              <a:rPr lang="de-DE" sz="1400" b="1" dirty="0">
                <a:solidFill>
                  <a:srgbClr val="FF0000"/>
                </a:solidFill>
                <a:latin typeface="Palatino Linotype" panose="02040502050505030304" pitchFamily="18" charset="0"/>
                <a:ea typeface="Calibri" panose="020F0502020204030204" pitchFamily="34" charset="0"/>
              </a:rPr>
              <a:t>r</a:t>
            </a:r>
            <a:r>
              <a:rPr lang="en-GB" sz="1400" b="1" dirty="0">
                <a:solidFill>
                  <a:srgbClr val="FF0000"/>
                </a:solidFill>
                <a:latin typeface="Palatino Linotype" panose="02040502050505030304" pitchFamily="18" charset="0"/>
                <a:ea typeface="Calibri" panose="020F0502020204030204" pitchFamily="34" charset="0"/>
              </a:rPr>
              <a:t>ed</a:t>
            </a:r>
            <a:r>
              <a:rPr lang="en-GB" sz="1400" dirty="0">
                <a:latin typeface="Palatino Linotype" panose="02040502050505030304" pitchFamily="18" charset="0"/>
                <a:ea typeface="Calibri" panose="020F0502020204030204" pitchFamily="34" charset="0"/>
              </a:rPr>
              <a:t>	 terms with hieroglyphic arm classifier from the late 5</a:t>
            </a:r>
            <a:r>
              <a:rPr lang="en-GB" sz="1400" baseline="30000" dirty="0">
                <a:latin typeface="Palatino Linotype" panose="02040502050505030304" pitchFamily="18" charset="0"/>
                <a:ea typeface="Calibri" panose="020F0502020204030204" pitchFamily="34" charset="0"/>
              </a:rPr>
              <a:t>th</a:t>
            </a:r>
            <a:r>
              <a:rPr lang="en-GB" sz="1400" dirty="0">
                <a:latin typeface="Palatino Linotype" panose="02040502050505030304" pitchFamily="18" charset="0"/>
                <a:ea typeface="Calibri" panose="020F0502020204030204" pitchFamily="34" charset="0"/>
              </a:rPr>
              <a:t> or 6</a:t>
            </a:r>
            <a:r>
              <a:rPr lang="en-GB" sz="1400" baseline="30000" dirty="0">
                <a:latin typeface="Palatino Linotype" panose="02040502050505030304" pitchFamily="18" charset="0"/>
                <a:ea typeface="Calibri" panose="020F0502020204030204" pitchFamily="34" charset="0"/>
              </a:rPr>
              <a:t>th</a:t>
            </a:r>
            <a:r>
              <a:rPr lang="en-GB" sz="1400" dirty="0">
                <a:latin typeface="Palatino Linotype" panose="02040502050505030304" pitchFamily="18" charset="0"/>
                <a:ea typeface="Calibri" panose="020F0502020204030204" pitchFamily="34" charset="0"/>
              </a:rPr>
              <a:t> Dynasty onwards</a:t>
            </a:r>
          </a:p>
          <a:p>
            <a:r>
              <a:rPr lang="en-GB" sz="1400" b="1" dirty="0">
                <a:solidFill>
                  <a:srgbClr val="0070C0"/>
                </a:solidFill>
                <a:latin typeface="Palatino Linotype" panose="02040502050505030304" pitchFamily="18" charset="0"/>
                <a:ea typeface="Calibri" panose="020F0502020204030204" pitchFamily="34" charset="0"/>
              </a:rPr>
              <a:t>blue</a:t>
            </a:r>
            <a:r>
              <a:rPr lang="en-GB" sz="1400" dirty="0">
                <a:latin typeface="Palatino Linotype" panose="02040502050505030304" pitchFamily="18" charset="0"/>
                <a:ea typeface="Calibri" panose="020F0502020204030204" pitchFamily="34" charset="0"/>
              </a:rPr>
              <a:t>	 terms with hieroglyphic arm classifier during the early FIP onwards</a:t>
            </a:r>
          </a:p>
        </p:txBody>
      </p:sp>
      <p:sp>
        <p:nvSpPr>
          <p:cNvPr id="2" name="TextBox 1">
            <a:extLst>
              <a:ext uri="{FF2B5EF4-FFF2-40B4-BE49-F238E27FC236}">
                <a16:creationId xmlns:a16="http://schemas.microsoft.com/office/drawing/2014/main" id="{6FF06577-69D8-BB6F-1004-79DDDBEB5C25}"/>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6A57F590-9932-C0D6-AF66-0C7E3986ACDC}"/>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86</a:t>
            </a:fld>
            <a:endParaRPr lang="de-DE" dirty="0">
              <a:latin typeface="Palatino Linotype" panose="02040502050505030304" pitchFamily="18" charset="0"/>
            </a:endParaRPr>
          </a:p>
        </p:txBody>
      </p:sp>
    </p:spTree>
    <p:extLst>
      <p:ext uri="{BB962C8B-B14F-4D97-AF65-F5344CB8AC3E}">
        <p14:creationId xmlns:p14="http://schemas.microsoft.com/office/powerpoint/2010/main" val="30199001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68DB1-65F6-4789-2A62-019D008D309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A4A7DEA-9B10-59F3-B68E-BBF04542C8C6}"/>
              </a:ext>
            </a:extLst>
          </p:cNvPr>
          <p:cNvSpPr txBox="1"/>
          <p:nvPr/>
        </p:nvSpPr>
        <p:spPr>
          <a:xfrm>
            <a:off x="2951168" y="309602"/>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b="1" i="1" kern="100" dirty="0" err="1">
                <a:latin typeface="Times New Roman" panose="02020603050405020304" pitchFamily="18" charset="0"/>
                <a:cs typeface="Times New Roman" panose="02020603050405020304" pitchFamily="18" charset="0"/>
              </a:rPr>
              <a:t>srwḫ</a:t>
            </a:r>
            <a:r>
              <a:rPr lang="en-US" sz="2400" b="1" kern="100" dirty="0">
                <a:latin typeface="Palatino Linotype" panose="02040502050505030304" pitchFamily="18" charset="0"/>
              </a:rPr>
              <a:t> “to treat”</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b="1" dirty="0">
              <a:latin typeface="Palatino Linotype" panose="02040502050505030304" pitchFamily="18" charset="0"/>
              <a:ea typeface="Calibri" panose="020F0502020204030204" pitchFamily="34" charset="0"/>
            </a:endParaRPr>
          </a:p>
        </p:txBody>
      </p:sp>
      <p:pic>
        <p:nvPicPr>
          <p:cNvPr id="7" name="Graphic 6">
            <a:extLst>
              <a:ext uri="{FF2B5EF4-FFF2-40B4-BE49-F238E27FC236}">
                <a16:creationId xmlns:a16="http://schemas.microsoft.com/office/drawing/2014/main" id="{DFB4A228-75CE-4F24-2725-4B6C9261606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9824" y="2238375"/>
            <a:ext cx="8281458" cy="2381250"/>
          </a:xfrm>
          <a:prstGeom prst="rect">
            <a:avLst/>
          </a:prstGeom>
        </p:spPr>
      </p:pic>
      <p:pic>
        <p:nvPicPr>
          <p:cNvPr id="9" name="Graphic 8">
            <a:extLst>
              <a:ext uri="{FF2B5EF4-FFF2-40B4-BE49-F238E27FC236}">
                <a16:creationId xmlns:a16="http://schemas.microsoft.com/office/drawing/2014/main" id="{C8C49F6B-C997-0B1C-074C-4DF42251396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05951" y="667656"/>
            <a:ext cx="2133600" cy="5638800"/>
          </a:xfrm>
          <a:prstGeom prst="rect">
            <a:avLst/>
          </a:prstGeom>
        </p:spPr>
      </p:pic>
      <p:sp>
        <p:nvSpPr>
          <p:cNvPr id="3" name="TextBox 2">
            <a:extLst>
              <a:ext uri="{FF2B5EF4-FFF2-40B4-BE49-F238E27FC236}">
                <a16:creationId xmlns:a16="http://schemas.microsoft.com/office/drawing/2014/main" id="{71120C1A-DD45-7661-A5D5-B448921F6F35}"/>
              </a:ext>
            </a:extLst>
          </p:cNvPr>
          <p:cNvSpPr txBox="1"/>
          <p:nvPr/>
        </p:nvSpPr>
        <p:spPr>
          <a:xfrm>
            <a:off x="720796" y="4663167"/>
            <a:ext cx="2936805" cy="461665"/>
          </a:xfrm>
          <a:prstGeom prst="rect">
            <a:avLst/>
          </a:prstGeom>
          <a:noFill/>
        </p:spPr>
        <p:txBody>
          <a:bodyPr wrap="square">
            <a:spAutoFit/>
          </a:bodyPr>
          <a:lstStyle/>
          <a:p>
            <a:r>
              <a:rPr lang="en-US" sz="1400" dirty="0">
                <a:effectLst/>
                <a:latin typeface="Palatino Linotype" panose="02040502050505030304" pitchFamily="18" charset="0"/>
                <a:ea typeface="Calibri" panose="020F0502020204030204" pitchFamily="34" charset="0"/>
                <a:cs typeface="Arial" panose="020B0604020202020204" pitchFamily="34" charset="0"/>
              </a:rPr>
              <a:t>Architrave of princess </a:t>
            </a:r>
            <a:r>
              <a:rPr lang="en-US" sz="1400" i="1" dirty="0" err="1">
                <a:effectLst/>
                <a:latin typeface="Palatino Linotype" panose="02040502050505030304" pitchFamily="18" charset="0"/>
                <a:ea typeface="Calibri" panose="020F0502020204030204" pitchFamily="34" charset="0"/>
                <a:cs typeface="Arial" panose="020B0604020202020204" pitchFamily="34" charset="0"/>
              </a:rPr>
              <a:t>jn.tj</a:t>
            </a:r>
            <a:endParaRPr lang="en-US" sz="1400" i="1" dirty="0">
              <a:latin typeface="Palatino Linotype" panose="02040502050505030304" pitchFamily="18" charset="0"/>
              <a:ea typeface="Calibri" panose="020F0502020204030204" pitchFamily="34" charset="0"/>
              <a:cs typeface="Arial" panose="020B0604020202020204" pitchFamily="34" charset="0"/>
            </a:endParaRPr>
          </a:p>
          <a:p>
            <a:r>
              <a:rPr lang="en-US" sz="1000" dirty="0">
                <a:effectLst/>
                <a:latin typeface="Palatino Linotype" panose="02040502050505030304" pitchFamily="18" charset="0"/>
                <a:ea typeface="Calibri" panose="020F0502020204030204" pitchFamily="34" charset="0"/>
                <a:cs typeface="Arial" panose="020B0604020202020204" pitchFamily="34" charset="0"/>
              </a:rPr>
              <a:t>Fischer </a:t>
            </a:r>
            <a:r>
              <a:rPr lang="en-US" sz="1000" dirty="0" err="1">
                <a:effectLst/>
                <a:latin typeface="Palatino Linotype" panose="02040502050505030304" pitchFamily="18" charset="0"/>
                <a:ea typeface="Calibri" panose="020F0502020204030204" pitchFamily="34" charset="0"/>
                <a:cs typeface="Arial" panose="020B0604020202020204" pitchFamily="34" charset="0"/>
              </a:rPr>
              <a:t>1976b</a:t>
            </a:r>
            <a:r>
              <a:rPr lang="en-US" sz="1000" dirty="0">
                <a:effectLst/>
                <a:latin typeface="Palatino Linotype" panose="02040502050505030304" pitchFamily="18" charset="0"/>
                <a:ea typeface="Calibri" panose="020F0502020204030204" pitchFamily="34" charset="0"/>
                <a:cs typeface="Arial" panose="020B0604020202020204" pitchFamily="34" charset="0"/>
              </a:rPr>
              <a:t>, 21, fig. 13</a:t>
            </a:r>
          </a:p>
        </p:txBody>
      </p:sp>
      <p:sp>
        <p:nvSpPr>
          <p:cNvPr id="6" name="TextBox 5">
            <a:extLst>
              <a:ext uri="{FF2B5EF4-FFF2-40B4-BE49-F238E27FC236}">
                <a16:creationId xmlns:a16="http://schemas.microsoft.com/office/drawing/2014/main" id="{F85D3612-2C30-F4D9-0A3D-0DC3CA6CEBF7}"/>
              </a:ext>
            </a:extLst>
          </p:cNvPr>
          <p:cNvSpPr txBox="1"/>
          <p:nvPr/>
        </p:nvSpPr>
        <p:spPr>
          <a:xfrm>
            <a:off x="6603094" y="5732790"/>
            <a:ext cx="2902857" cy="461665"/>
          </a:xfrm>
          <a:prstGeom prst="rect">
            <a:avLst/>
          </a:prstGeom>
          <a:noFill/>
        </p:spPr>
        <p:txBody>
          <a:bodyPr wrap="square">
            <a:spAutoFit/>
          </a:bodyPr>
          <a:lstStyle/>
          <a:p>
            <a:pPr algn="r"/>
            <a:r>
              <a:rPr lang="en-US" sz="1400" dirty="0">
                <a:latin typeface="Palatino Linotype" panose="02040502050505030304" pitchFamily="18" charset="0"/>
              </a:rPr>
              <a:t>False door of </a:t>
            </a:r>
            <a:r>
              <a:rPr lang="en-US" sz="1400" i="1" dirty="0" err="1">
                <a:latin typeface="Palatino Linotype" panose="02040502050505030304" pitchFamily="18" charset="0"/>
              </a:rPr>
              <a:t>wr-nw.w</a:t>
            </a:r>
            <a:endParaRPr lang="en-US" sz="1400" i="1" dirty="0">
              <a:latin typeface="Palatino Linotype" panose="02040502050505030304" pitchFamily="18" charset="0"/>
            </a:endParaRPr>
          </a:p>
          <a:p>
            <a:pPr algn="r"/>
            <a:r>
              <a:rPr lang="en-US" sz="1000" dirty="0">
                <a:latin typeface="Palatino Linotype" panose="02040502050505030304" pitchFamily="18" charset="0"/>
              </a:rPr>
              <a:t>Davies </a:t>
            </a:r>
            <a:r>
              <a:rPr lang="en-US" sz="1000" i="1" dirty="0">
                <a:latin typeface="Palatino Linotype" panose="02040502050505030304" pitchFamily="18" charset="0"/>
              </a:rPr>
              <a:t>et al</a:t>
            </a:r>
            <a:r>
              <a:rPr lang="en-US" sz="1000" dirty="0">
                <a:latin typeface="Palatino Linotype" panose="02040502050505030304" pitchFamily="18" charset="0"/>
              </a:rPr>
              <a:t>. 1984, pl. 26</a:t>
            </a:r>
            <a:endParaRPr lang="en-GB" sz="1000" dirty="0">
              <a:latin typeface="Palatino Linotype" panose="02040502050505030304" pitchFamily="18" charset="0"/>
            </a:endParaRPr>
          </a:p>
        </p:txBody>
      </p:sp>
      <p:sp>
        <p:nvSpPr>
          <p:cNvPr id="2" name="TextBox 1">
            <a:extLst>
              <a:ext uri="{FF2B5EF4-FFF2-40B4-BE49-F238E27FC236}">
                <a16:creationId xmlns:a16="http://schemas.microsoft.com/office/drawing/2014/main" id="{A6837628-06F1-E22D-07AB-353819EAD267}"/>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5" name="Slide Number Placeholder 1">
            <a:extLst>
              <a:ext uri="{FF2B5EF4-FFF2-40B4-BE49-F238E27FC236}">
                <a16:creationId xmlns:a16="http://schemas.microsoft.com/office/drawing/2014/main" id="{F8E56679-89BA-C496-BB6D-349609711C54}"/>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87</a:t>
            </a:fld>
            <a:endParaRPr lang="de-DE" dirty="0">
              <a:latin typeface="Palatino Linotype" panose="02040502050505030304" pitchFamily="18" charset="0"/>
            </a:endParaRPr>
          </a:p>
        </p:txBody>
      </p:sp>
    </p:spTree>
    <p:extLst>
      <p:ext uri="{BB962C8B-B14F-4D97-AF65-F5344CB8AC3E}">
        <p14:creationId xmlns:p14="http://schemas.microsoft.com/office/powerpoint/2010/main" val="39518385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CBCAB-4B66-E2C0-569E-0D533D7CD22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7A11582-D8E8-1258-4317-BEC34B5DFF97}"/>
              </a:ext>
            </a:extLst>
          </p:cNvPr>
          <p:cNvPicPr>
            <a:picLocks noChangeAspect="1"/>
          </p:cNvPicPr>
          <p:nvPr/>
        </p:nvPicPr>
        <p:blipFill>
          <a:blip r:embed="rId2"/>
          <a:stretch>
            <a:fillRect/>
          </a:stretch>
        </p:blipFill>
        <p:spPr>
          <a:xfrm>
            <a:off x="1124856" y="1314823"/>
            <a:ext cx="10000342" cy="4605726"/>
          </a:xfrm>
          <a:prstGeom prst="rect">
            <a:avLst/>
          </a:prstGeom>
        </p:spPr>
      </p:pic>
      <p:sp>
        <p:nvSpPr>
          <p:cNvPr id="5" name="TextBox 4">
            <a:extLst>
              <a:ext uri="{FF2B5EF4-FFF2-40B4-BE49-F238E27FC236}">
                <a16:creationId xmlns:a16="http://schemas.microsoft.com/office/drawing/2014/main" id="{69722BD2-6205-A13E-ED51-09407B1F8ADF}"/>
              </a:ext>
            </a:extLst>
          </p:cNvPr>
          <p:cNvSpPr txBox="1"/>
          <p:nvPr/>
        </p:nvSpPr>
        <p:spPr>
          <a:xfrm>
            <a:off x="2951168" y="309602"/>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b="1" i="1" kern="100" dirty="0">
                <a:latin typeface="Times New Roman" panose="02020603050405020304" pitchFamily="18" charset="0"/>
                <a:cs typeface="Times New Roman" panose="02020603050405020304" pitchFamily="18" charset="0"/>
              </a:rPr>
              <a:t>ḫ</a:t>
            </a:r>
            <a:r>
              <a:rPr lang="en-GB" sz="2400" b="1" i="1" kern="100" dirty="0" err="1">
                <a:latin typeface="Times New Roman" panose="02020603050405020304" pitchFamily="18" charset="0"/>
                <a:cs typeface="Times New Roman" panose="02020603050405020304" pitchFamily="18" charset="0"/>
              </a:rPr>
              <a:t>pš</a:t>
            </a:r>
            <a:r>
              <a:rPr lang="en-US" sz="2400" b="1" kern="100" dirty="0">
                <a:latin typeface="Palatino Linotype" panose="02040502050505030304" pitchFamily="18" charset="0"/>
              </a:rPr>
              <a:t> “strong arm”</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b="1" dirty="0">
              <a:latin typeface="Palatino Linotype" panose="0204050205050503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60340110-81B6-66BB-C114-8FE972EBB4AA}"/>
              </a:ext>
            </a:extLst>
          </p:cNvPr>
          <p:cNvSpPr txBox="1"/>
          <p:nvPr/>
        </p:nvSpPr>
        <p:spPr>
          <a:xfrm>
            <a:off x="3969652" y="5873990"/>
            <a:ext cx="6096000" cy="461665"/>
          </a:xfrm>
          <a:prstGeom prst="rect">
            <a:avLst/>
          </a:prstGeom>
          <a:noFill/>
        </p:spPr>
        <p:txBody>
          <a:bodyPr wrap="square">
            <a:spAutoFit/>
          </a:bodyPr>
          <a:lstStyle/>
          <a:p>
            <a:r>
              <a:rPr lang="en-US" sz="1400" dirty="0">
                <a:latin typeface="Palatino Linotype" panose="02040502050505030304" pitchFamily="18" charset="0"/>
                <a:ea typeface="Calibri" panose="020F0502020204030204" pitchFamily="34" charset="0"/>
                <a:cs typeface="Arial" panose="020B0604020202020204" pitchFamily="34" charset="0"/>
              </a:rPr>
              <a:t>S</a:t>
            </a:r>
            <a:r>
              <a:rPr lang="en-US" sz="1400" dirty="0">
                <a:effectLst/>
                <a:latin typeface="Palatino Linotype" panose="02040502050505030304" pitchFamily="18" charset="0"/>
                <a:ea typeface="Calibri" panose="020F0502020204030204" pitchFamily="34" charset="0"/>
                <a:cs typeface="Arial" panose="020B0604020202020204" pitchFamily="34" charset="0"/>
              </a:rPr>
              <a:t>telae JE 55607 and MFA 25.629 from Nag ed-Der</a:t>
            </a:r>
          </a:p>
          <a:p>
            <a:r>
              <a:rPr lang="en-US" sz="1000" dirty="0" err="1">
                <a:effectLst/>
                <a:latin typeface="Palatino Linotype" panose="02040502050505030304" pitchFamily="18" charset="0"/>
                <a:ea typeface="Calibri" panose="020F0502020204030204" pitchFamily="34" charset="0"/>
                <a:cs typeface="Arial" panose="020B0604020202020204" pitchFamily="34" charset="0"/>
              </a:rPr>
              <a:t>Brovarski</a:t>
            </a:r>
            <a:r>
              <a:rPr lang="en-US" sz="1000" dirty="0">
                <a:effectLst/>
                <a:latin typeface="Palatino Linotype" panose="02040502050505030304" pitchFamily="18" charset="0"/>
                <a:ea typeface="Calibri" panose="020F0502020204030204" pitchFamily="34" charset="0"/>
                <a:cs typeface="Arial" panose="020B0604020202020204" pitchFamily="34" charset="0"/>
              </a:rPr>
              <a:t> 2018, pl. 11.2; Dunham 1937, pl. </a:t>
            </a:r>
            <a:r>
              <a:rPr lang="en-US" sz="1000" dirty="0" err="1">
                <a:effectLst/>
                <a:latin typeface="Palatino Linotype" panose="02040502050505030304" pitchFamily="18" charset="0"/>
                <a:ea typeface="Calibri" panose="020F0502020204030204" pitchFamily="34" charset="0"/>
                <a:cs typeface="Arial" panose="020B0604020202020204" pitchFamily="34" charset="0"/>
              </a:rPr>
              <a:t>VII.2</a:t>
            </a:r>
            <a:endParaRPr lang="en-GB" sz="1000" dirty="0">
              <a:latin typeface="Palatino Linotype" panose="02040502050505030304" pitchFamily="18" charset="0"/>
            </a:endParaRPr>
          </a:p>
        </p:txBody>
      </p:sp>
      <p:sp>
        <p:nvSpPr>
          <p:cNvPr id="2" name="TextBox 1">
            <a:extLst>
              <a:ext uri="{FF2B5EF4-FFF2-40B4-BE49-F238E27FC236}">
                <a16:creationId xmlns:a16="http://schemas.microsoft.com/office/drawing/2014/main" id="{DB5D14A2-3AD7-C9A5-13FD-5642B159BA81}"/>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BBC0ACB1-D6A0-38BE-D872-FF88B46B4C40}"/>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88</a:t>
            </a:fld>
            <a:endParaRPr lang="de-DE" dirty="0">
              <a:latin typeface="Palatino Linotype" panose="02040502050505030304" pitchFamily="18" charset="0"/>
            </a:endParaRPr>
          </a:p>
        </p:txBody>
      </p:sp>
    </p:spTree>
    <p:extLst>
      <p:ext uri="{BB962C8B-B14F-4D97-AF65-F5344CB8AC3E}">
        <p14:creationId xmlns:p14="http://schemas.microsoft.com/office/powerpoint/2010/main" val="415527682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03884-AD45-89A2-126C-BEF99AE24AA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44941A8-C4EF-C8B9-535F-F91B66C4C776}"/>
              </a:ext>
            </a:extLst>
          </p:cNvPr>
          <p:cNvPicPr>
            <a:picLocks noChangeAspect="1"/>
          </p:cNvPicPr>
          <p:nvPr/>
        </p:nvPicPr>
        <p:blipFill>
          <a:blip r:embed="rId2"/>
          <a:srcRect r="72642"/>
          <a:stretch>
            <a:fillRect/>
          </a:stretch>
        </p:blipFill>
        <p:spPr>
          <a:xfrm>
            <a:off x="1124856" y="1314823"/>
            <a:ext cx="2735944" cy="4605726"/>
          </a:xfrm>
          <a:prstGeom prst="rect">
            <a:avLst/>
          </a:prstGeom>
        </p:spPr>
      </p:pic>
      <p:sp>
        <p:nvSpPr>
          <p:cNvPr id="5" name="TextBox 4">
            <a:extLst>
              <a:ext uri="{FF2B5EF4-FFF2-40B4-BE49-F238E27FC236}">
                <a16:creationId xmlns:a16="http://schemas.microsoft.com/office/drawing/2014/main" id="{0E6ACDFA-E4F6-D2F4-9374-F2359217FC2B}"/>
              </a:ext>
            </a:extLst>
          </p:cNvPr>
          <p:cNvSpPr txBox="1"/>
          <p:nvPr/>
        </p:nvSpPr>
        <p:spPr>
          <a:xfrm>
            <a:off x="2951168" y="309602"/>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b="1" i="1" kern="100" dirty="0">
                <a:latin typeface="Times New Roman" panose="02020603050405020304" pitchFamily="18" charset="0"/>
                <a:cs typeface="Times New Roman" panose="02020603050405020304" pitchFamily="18" charset="0"/>
              </a:rPr>
              <a:t>ḫ</a:t>
            </a:r>
            <a:r>
              <a:rPr lang="en-GB" sz="2400" b="1" i="1" kern="100" dirty="0" err="1">
                <a:latin typeface="Times New Roman" panose="02020603050405020304" pitchFamily="18" charset="0"/>
                <a:cs typeface="Times New Roman" panose="02020603050405020304" pitchFamily="18" charset="0"/>
              </a:rPr>
              <a:t>pš</a:t>
            </a:r>
            <a:r>
              <a:rPr lang="en-US" sz="2400" b="1" kern="100" dirty="0">
                <a:latin typeface="Palatino Linotype" panose="02040502050505030304" pitchFamily="18" charset="0"/>
              </a:rPr>
              <a:t> “strong arm”</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b="1" dirty="0">
              <a:latin typeface="Palatino Linotype" panose="0204050205050503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DB8C6102-887A-B5E7-5F24-E110B3A68299}"/>
              </a:ext>
            </a:extLst>
          </p:cNvPr>
          <p:cNvSpPr txBox="1"/>
          <p:nvPr/>
        </p:nvSpPr>
        <p:spPr>
          <a:xfrm>
            <a:off x="4148762" y="3633142"/>
            <a:ext cx="3911156" cy="677108"/>
          </a:xfrm>
          <a:prstGeom prst="rect">
            <a:avLst/>
          </a:prstGeom>
          <a:noFill/>
        </p:spPr>
        <p:txBody>
          <a:bodyPr wrap="square">
            <a:spAutoFit/>
          </a:bodyPr>
          <a:lstStyle/>
          <a:p>
            <a:pPr algn="r"/>
            <a:r>
              <a:rPr lang="en-US" sz="1400" dirty="0">
                <a:latin typeface="Palatino Linotype" panose="02040502050505030304" pitchFamily="18" charset="0"/>
                <a:ea typeface="Calibri" panose="020F0502020204030204" pitchFamily="34" charset="0"/>
                <a:cs typeface="Arial" panose="020B0604020202020204" pitchFamily="34" charset="0"/>
              </a:rPr>
              <a:t>Stelae </a:t>
            </a:r>
            <a:r>
              <a:rPr lang="en-US" sz="1400" dirty="0" err="1">
                <a:latin typeface="Palatino Linotype" panose="02040502050505030304" pitchFamily="18" charset="0"/>
                <a:ea typeface="Calibri" panose="020F0502020204030204" pitchFamily="34" charset="0"/>
                <a:cs typeface="Arial" panose="020B0604020202020204" pitchFamily="34" charset="0"/>
              </a:rPr>
              <a:t>UPMAA</a:t>
            </a:r>
            <a:r>
              <a:rPr lang="en-US" sz="1400" dirty="0">
                <a:latin typeface="Palatino Linotype" panose="02040502050505030304" pitchFamily="18" charset="0"/>
                <a:ea typeface="Calibri" panose="020F0502020204030204" pitchFamily="34" charset="0"/>
                <a:cs typeface="Arial" panose="020B0604020202020204" pitchFamily="34" charset="0"/>
              </a:rPr>
              <a:t> 40-19-1, l. 3, and TN 19/11/24/2, l. 3, from Nag ed-Der</a:t>
            </a:r>
          </a:p>
          <a:p>
            <a:pPr algn="r"/>
            <a:r>
              <a:rPr lang="en-US" sz="1000" dirty="0" err="1">
                <a:effectLst/>
                <a:latin typeface="Palatino Linotype" panose="02040502050505030304" pitchFamily="18" charset="0"/>
                <a:ea typeface="Calibri" panose="020F0502020204030204" pitchFamily="34" charset="0"/>
                <a:cs typeface="Arial" panose="020B0604020202020204" pitchFamily="34" charset="0"/>
              </a:rPr>
              <a:t>www.pennmuseum.org</a:t>
            </a:r>
            <a:endParaRPr lang="en-GB" sz="1000" dirty="0">
              <a:latin typeface="Palatino Linotype" panose="02040502050505030304" pitchFamily="18" charset="0"/>
            </a:endParaRPr>
          </a:p>
        </p:txBody>
      </p:sp>
      <p:pic>
        <p:nvPicPr>
          <p:cNvPr id="4" name="Picture 3">
            <a:extLst>
              <a:ext uri="{FF2B5EF4-FFF2-40B4-BE49-F238E27FC236}">
                <a16:creationId xmlns:a16="http://schemas.microsoft.com/office/drawing/2014/main" id="{0701EFD5-C07A-AAA8-A65D-6C03290C1C37}"/>
              </a:ext>
            </a:extLst>
          </p:cNvPr>
          <p:cNvPicPr>
            <a:picLocks noChangeAspect="1"/>
          </p:cNvPicPr>
          <p:nvPr/>
        </p:nvPicPr>
        <p:blipFill>
          <a:blip r:embed="rId3"/>
          <a:stretch>
            <a:fillRect/>
          </a:stretch>
        </p:blipFill>
        <p:spPr>
          <a:xfrm>
            <a:off x="4295162" y="1498964"/>
            <a:ext cx="3658668" cy="2009268"/>
          </a:xfrm>
          <a:prstGeom prst="rect">
            <a:avLst/>
          </a:prstGeom>
        </p:spPr>
      </p:pic>
      <p:pic>
        <p:nvPicPr>
          <p:cNvPr id="8" name="Picture 7">
            <a:extLst>
              <a:ext uri="{FF2B5EF4-FFF2-40B4-BE49-F238E27FC236}">
                <a16:creationId xmlns:a16="http://schemas.microsoft.com/office/drawing/2014/main" id="{78FB8F7E-7EBC-E386-90CC-031597A82121}"/>
              </a:ext>
            </a:extLst>
          </p:cNvPr>
          <p:cNvPicPr>
            <a:picLocks noChangeAspect="1"/>
          </p:cNvPicPr>
          <p:nvPr/>
        </p:nvPicPr>
        <p:blipFill>
          <a:blip r:embed="rId4"/>
          <a:stretch>
            <a:fillRect/>
          </a:stretch>
        </p:blipFill>
        <p:spPr>
          <a:xfrm>
            <a:off x="8184992" y="3221868"/>
            <a:ext cx="3194208" cy="2621956"/>
          </a:xfrm>
          <a:prstGeom prst="rect">
            <a:avLst/>
          </a:prstGeom>
        </p:spPr>
      </p:pic>
      <p:sp>
        <p:nvSpPr>
          <p:cNvPr id="2" name="TextBox 1">
            <a:extLst>
              <a:ext uri="{FF2B5EF4-FFF2-40B4-BE49-F238E27FC236}">
                <a16:creationId xmlns:a16="http://schemas.microsoft.com/office/drawing/2014/main" id="{96BF3EC4-FB74-4C72-F5C6-AC637E90302C}"/>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6" name="Slide Number Placeholder 1">
            <a:extLst>
              <a:ext uri="{FF2B5EF4-FFF2-40B4-BE49-F238E27FC236}">
                <a16:creationId xmlns:a16="http://schemas.microsoft.com/office/drawing/2014/main" id="{3F8CF489-C335-EC9F-3FD2-5CCE25D0F81A}"/>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89</a:t>
            </a:fld>
            <a:endParaRPr lang="de-DE" dirty="0">
              <a:latin typeface="Palatino Linotype" panose="02040502050505030304" pitchFamily="18" charset="0"/>
            </a:endParaRPr>
          </a:p>
        </p:txBody>
      </p:sp>
    </p:spTree>
    <p:extLst>
      <p:ext uri="{BB962C8B-B14F-4D97-AF65-F5344CB8AC3E}">
        <p14:creationId xmlns:p14="http://schemas.microsoft.com/office/powerpoint/2010/main" val="4094298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1">
            <a:extLst>
              <a:ext uri="{FF2B5EF4-FFF2-40B4-BE49-F238E27FC236}">
                <a16:creationId xmlns:a16="http://schemas.microsoft.com/office/drawing/2014/main" id="{8BA75504-523F-2640-0C77-CEC382AF5E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3123" y="877011"/>
            <a:ext cx="10745753" cy="5385906"/>
          </a:xfrm>
          <a:prstGeom prst="rect">
            <a:avLst/>
          </a:prstGeom>
        </p:spPr>
      </p:pic>
      <p:sp>
        <p:nvSpPr>
          <p:cNvPr id="5" name="TextBox 4">
            <a:extLst>
              <a:ext uri="{FF2B5EF4-FFF2-40B4-BE49-F238E27FC236}">
                <a16:creationId xmlns:a16="http://schemas.microsoft.com/office/drawing/2014/main" id="{5418543F-6365-656F-E6FE-A6C8D4C70FC1}"/>
              </a:ext>
            </a:extLst>
          </p:cNvPr>
          <p:cNvSpPr txBox="1"/>
          <p:nvPr/>
        </p:nvSpPr>
        <p:spPr>
          <a:xfrm>
            <a:off x="2951168" y="262652"/>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in Hatnub X</a:t>
            </a:r>
            <a:endParaRPr lang="en-GB" sz="2400" b="1" dirty="0">
              <a:latin typeface="Palatino Linotype" panose="0204050205050503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C468BB5C-EE69-AC8F-8C28-EA2B7F398BD0}"/>
              </a:ext>
            </a:extLst>
          </p:cNvPr>
          <p:cNvSpPr txBox="1"/>
          <p:nvPr/>
        </p:nvSpPr>
        <p:spPr>
          <a:xfrm>
            <a:off x="653142" y="6236130"/>
            <a:ext cx="6096000" cy="246221"/>
          </a:xfrm>
          <a:prstGeom prst="rect">
            <a:avLst/>
          </a:prstGeom>
          <a:noFill/>
        </p:spPr>
        <p:txBody>
          <a:bodyPr wrap="square">
            <a:spAutoFit/>
          </a:bodyPr>
          <a:lstStyle/>
          <a:p>
            <a:r>
              <a:rPr lang="en-US" sz="1000" dirty="0">
                <a:effectLst/>
                <a:latin typeface="Palatino Linotype" panose="02040502050505030304" pitchFamily="18" charset="0"/>
                <a:ea typeface="Calibri" panose="020F0502020204030204" pitchFamily="34" charset="0"/>
                <a:cs typeface="Arial" panose="020B0604020202020204" pitchFamily="34" charset="0"/>
              </a:rPr>
              <a:t>Anthes 1928, pl. 6</a:t>
            </a:r>
            <a:endParaRPr lang="en-GB" sz="1000" dirty="0">
              <a:latin typeface="Palatino Linotype" panose="02040502050505030304" pitchFamily="18" charset="0"/>
            </a:endParaRPr>
          </a:p>
        </p:txBody>
      </p:sp>
      <p:sp>
        <p:nvSpPr>
          <p:cNvPr id="2" name="TextBox 1">
            <a:extLst>
              <a:ext uri="{FF2B5EF4-FFF2-40B4-BE49-F238E27FC236}">
                <a16:creationId xmlns:a16="http://schemas.microsoft.com/office/drawing/2014/main" id="{3CAD61CA-9ABD-1147-C9C7-5C7CCC1F8974}"/>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1650A527-D0B8-943F-F1DB-65ADE2004261}"/>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90</a:t>
            </a:fld>
            <a:endParaRPr lang="de-DE" dirty="0">
              <a:latin typeface="Palatino Linotype" panose="02040502050505030304" pitchFamily="18" charset="0"/>
            </a:endParaRPr>
          </a:p>
        </p:txBody>
      </p:sp>
    </p:spTree>
    <p:extLst>
      <p:ext uri="{BB962C8B-B14F-4D97-AF65-F5344CB8AC3E}">
        <p14:creationId xmlns:p14="http://schemas.microsoft.com/office/powerpoint/2010/main" val="360555318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213E5-EEDC-DEB6-D53D-B3B3A836B5E1}"/>
            </a:ext>
          </a:extLst>
        </p:cNvPr>
        <p:cNvGrpSpPr/>
        <p:nvPr/>
      </p:nvGrpSpPr>
      <p:grpSpPr>
        <a:xfrm>
          <a:off x="0" y="0"/>
          <a:ext cx="0" cy="0"/>
          <a:chOff x="0" y="0"/>
          <a:chExt cx="0" cy="0"/>
        </a:xfrm>
      </p:grpSpPr>
      <p:pic>
        <p:nvPicPr>
          <p:cNvPr id="4" name="Graphic 1">
            <a:extLst>
              <a:ext uri="{FF2B5EF4-FFF2-40B4-BE49-F238E27FC236}">
                <a16:creationId xmlns:a16="http://schemas.microsoft.com/office/drawing/2014/main" id="{317DB89D-D837-0710-C01B-525A1C75287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3123" y="877011"/>
            <a:ext cx="10745753" cy="5385906"/>
          </a:xfrm>
          <a:prstGeom prst="rect">
            <a:avLst/>
          </a:prstGeom>
        </p:spPr>
      </p:pic>
      <p:sp>
        <p:nvSpPr>
          <p:cNvPr id="5" name="TextBox 4">
            <a:extLst>
              <a:ext uri="{FF2B5EF4-FFF2-40B4-BE49-F238E27FC236}">
                <a16:creationId xmlns:a16="http://schemas.microsoft.com/office/drawing/2014/main" id="{FB80F3A4-B7E1-F5F3-69D4-79709CB2E893}"/>
              </a:ext>
            </a:extLst>
          </p:cNvPr>
          <p:cNvSpPr txBox="1"/>
          <p:nvPr/>
        </p:nvSpPr>
        <p:spPr>
          <a:xfrm>
            <a:off x="2951168" y="262652"/>
            <a:ext cx="6289663" cy="461665"/>
          </a:xfrm>
          <a:prstGeom prst="rect">
            <a:avLst/>
          </a:prstGeom>
          <a:noFill/>
        </p:spPr>
        <p:txBody>
          <a:bodyPr wrap="square">
            <a:spAutoFit/>
          </a:bodyPr>
          <a:lstStyle/>
          <a:p>
            <a:pPr algn="ctr"/>
            <a:r>
              <a:rPr lang="en-GB" sz="2400" b="1" dirty="0">
                <a:effectLst/>
                <a:latin typeface="Palatino Linotype" panose="02040502050505030304" pitchFamily="18" charset="0"/>
                <a:ea typeface="Calibri" panose="020F0502020204030204" pitchFamily="34" charset="0"/>
              </a:rPr>
              <a:t>(C)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other</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de-DE" sz="2400" b="1" dirty="0" err="1">
                <a:effectLst/>
                <a:latin typeface="Times New Roman" panose="02020603050405020304" pitchFamily="18" charset="0"/>
                <a:ea typeface="Calibri" panose="020F0502020204030204" pitchFamily="34" charset="0"/>
                <a:cs typeface="Times New Roman" panose="02020603050405020304" pitchFamily="18" charset="0"/>
              </a:rPr>
              <a:t>lexemes</a:t>
            </a:r>
            <a:r>
              <a:rPr lang="de-DE" sz="2400" b="1" dirty="0">
                <a:effectLst/>
                <a:latin typeface="Times New Roman" panose="02020603050405020304" pitchFamily="18" charset="0"/>
                <a:ea typeface="Calibri" panose="020F0502020204030204" pitchFamily="34" charset="0"/>
                <a:cs typeface="Times New Roman" panose="02020603050405020304" pitchFamily="18" charset="0"/>
              </a:rPr>
              <a:t> in Hatnub X</a:t>
            </a:r>
            <a:endParaRPr lang="en-GB" sz="2400" b="1" dirty="0">
              <a:latin typeface="Palatino Linotype" panose="0204050205050503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68245F73-BD1A-15CC-4F36-0468BC6F9649}"/>
              </a:ext>
            </a:extLst>
          </p:cNvPr>
          <p:cNvSpPr txBox="1"/>
          <p:nvPr/>
        </p:nvSpPr>
        <p:spPr>
          <a:xfrm>
            <a:off x="653142" y="6236130"/>
            <a:ext cx="1222792" cy="246221"/>
          </a:xfrm>
          <a:prstGeom prst="rect">
            <a:avLst/>
          </a:prstGeom>
          <a:noFill/>
        </p:spPr>
        <p:txBody>
          <a:bodyPr wrap="square">
            <a:spAutoFit/>
          </a:bodyPr>
          <a:lstStyle/>
          <a:p>
            <a:r>
              <a:rPr lang="en-US" sz="1000" dirty="0">
                <a:effectLst/>
                <a:latin typeface="Palatino Linotype" panose="02040502050505030304" pitchFamily="18" charset="0"/>
                <a:ea typeface="Calibri" panose="020F0502020204030204" pitchFamily="34" charset="0"/>
                <a:cs typeface="Arial" panose="020B0604020202020204" pitchFamily="34" charset="0"/>
              </a:rPr>
              <a:t>Anthes 1928, pl. 6</a:t>
            </a:r>
            <a:endParaRPr lang="en-GB" sz="1000" dirty="0">
              <a:latin typeface="Palatino Linotype" panose="02040502050505030304" pitchFamily="18" charset="0"/>
            </a:endParaRPr>
          </a:p>
        </p:txBody>
      </p:sp>
      <p:sp>
        <p:nvSpPr>
          <p:cNvPr id="2" name="TextBox 1">
            <a:extLst>
              <a:ext uri="{FF2B5EF4-FFF2-40B4-BE49-F238E27FC236}">
                <a16:creationId xmlns:a16="http://schemas.microsoft.com/office/drawing/2014/main" id="{E9E2A586-7562-B387-C4BB-87D219BDAAAA}"/>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15A99F64-8F66-1E96-DDAC-561078723449}"/>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91</a:t>
            </a:fld>
            <a:endParaRPr lang="de-DE" dirty="0">
              <a:latin typeface="Palatino Linotype" panose="02040502050505030304" pitchFamily="18" charset="0"/>
            </a:endParaRPr>
          </a:p>
        </p:txBody>
      </p:sp>
      <p:pic>
        <p:nvPicPr>
          <p:cNvPr id="8" name="Picture 7">
            <a:extLst>
              <a:ext uri="{FF2B5EF4-FFF2-40B4-BE49-F238E27FC236}">
                <a16:creationId xmlns:a16="http://schemas.microsoft.com/office/drawing/2014/main" id="{AF3BF7DB-8C95-052F-45AE-4123484E307D}"/>
              </a:ext>
            </a:extLst>
          </p:cNvPr>
          <p:cNvPicPr>
            <a:picLocks noChangeAspect="1"/>
          </p:cNvPicPr>
          <p:nvPr/>
        </p:nvPicPr>
        <p:blipFill>
          <a:blip r:embed="rId4"/>
          <a:stretch>
            <a:fillRect/>
          </a:stretch>
        </p:blipFill>
        <p:spPr>
          <a:xfrm>
            <a:off x="845638" y="1119670"/>
            <a:ext cx="1775014" cy="1599462"/>
          </a:xfrm>
          <a:prstGeom prst="rect">
            <a:avLst/>
          </a:prstGeom>
        </p:spPr>
      </p:pic>
      <p:sp>
        <p:nvSpPr>
          <p:cNvPr id="9" name="TextBox 8">
            <a:extLst>
              <a:ext uri="{FF2B5EF4-FFF2-40B4-BE49-F238E27FC236}">
                <a16:creationId xmlns:a16="http://schemas.microsoft.com/office/drawing/2014/main" id="{E1369C9D-D96B-B10C-AD7F-135D791F8686}"/>
              </a:ext>
            </a:extLst>
          </p:cNvPr>
          <p:cNvSpPr txBox="1"/>
          <p:nvPr/>
        </p:nvSpPr>
        <p:spPr>
          <a:xfrm>
            <a:off x="779618" y="2687090"/>
            <a:ext cx="2010684" cy="461665"/>
          </a:xfrm>
          <a:prstGeom prst="rect">
            <a:avLst/>
          </a:prstGeom>
          <a:noFill/>
        </p:spPr>
        <p:txBody>
          <a:bodyPr wrap="square">
            <a:spAutoFit/>
          </a:bodyPr>
          <a:lstStyle/>
          <a:p>
            <a:r>
              <a:rPr lang="en-US" sz="1400" i="1" dirty="0" err="1">
                <a:effectLst/>
                <a:latin typeface="Palatino Linotype" panose="02040502050505030304" pitchFamily="18" charset="0"/>
                <a:ea typeface="Calibri" panose="020F0502020204030204" pitchFamily="34" charset="0"/>
                <a:cs typeface="Arial" panose="020B0604020202020204" pitchFamily="34" charset="0"/>
              </a:rPr>
              <a:t>Pyr</a:t>
            </a:r>
            <a:r>
              <a:rPr lang="en-US" sz="1400" i="1" dirty="0">
                <a:effectLst/>
                <a:latin typeface="Palatino Linotype" panose="02040502050505030304" pitchFamily="18" charset="0"/>
                <a:ea typeface="Calibri" panose="020F0502020204030204" pitchFamily="34" charset="0"/>
                <a:cs typeface="Arial" panose="020B0604020202020204" pitchFamily="34" charset="0"/>
              </a:rPr>
              <a:t>. </a:t>
            </a:r>
            <a:r>
              <a:rPr lang="en-US" sz="1400" dirty="0" err="1">
                <a:effectLst/>
                <a:latin typeface="Palatino Linotype" panose="02040502050505030304" pitchFamily="18" charset="0"/>
                <a:ea typeface="Calibri" panose="020F0502020204030204" pitchFamily="34" charset="0"/>
                <a:cs typeface="Arial" panose="020B0604020202020204" pitchFamily="34" charset="0"/>
              </a:rPr>
              <a:t>299a</a:t>
            </a:r>
            <a:r>
              <a:rPr lang="en-US" sz="1400" dirty="0">
                <a:effectLst/>
                <a:latin typeface="Palatino Linotype" panose="02040502050505030304" pitchFamily="18" charset="0"/>
                <a:ea typeface="Calibri" panose="020F0502020204030204" pitchFamily="34" charset="0"/>
                <a:cs typeface="Arial" panose="020B0604020202020204" pitchFamily="34" charset="0"/>
              </a:rPr>
              <a:t> &amp; </a:t>
            </a:r>
            <a:r>
              <a:rPr lang="en-US" sz="1400" dirty="0" err="1">
                <a:effectLst/>
                <a:latin typeface="Palatino Linotype" panose="02040502050505030304" pitchFamily="18" charset="0"/>
                <a:ea typeface="Calibri" panose="020F0502020204030204" pitchFamily="34" charset="0"/>
                <a:cs typeface="Arial" panose="020B0604020202020204" pitchFamily="34" charset="0"/>
              </a:rPr>
              <a:t>338b</a:t>
            </a:r>
            <a:endParaRPr lang="en-US" sz="1400" dirty="0">
              <a:latin typeface="Palatino Linotype" panose="02040502050505030304" pitchFamily="18" charset="0"/>
              <a:ea typeface="Calibri" panose="020F0502020204030204" pitchFamily="34" charset="0"/>
              <a:cs typeface="Arial" panose="020B0604020202020204" pitchFamily="34" charset="0"/>
            </a:endParaRPr>
          </a:p>
          <a:p>
            <a:r>
              <a:rPr lang="en-US" sz="1000" dirty="0" err="1">
                <a:latin typeface="Palatino Linotype" panose="02040502050505030304" pitchFamily="18" charset="0"/>
                <a:ea typeface="Calibri" panose="020F0502020204030204" pitchFamily="34" charset="0"/>
                <a:cs typeface="Arial" panose="020B0604020202020204" pitchFamily="34" charset="0"/>
              </a:rPr>
              <a:t>Piankoff</a:t>
            </a:r>
            <a:r>
              <a:rPr lang="en-US" sz="1000" dirty="0">
                <a:latin typeface="Palatino Linotype" panose="02040502050505030304" pitchFamily="18" charset="0"/>
                <a:ea typeface="Calibri" panose="020F0502020204030204" pitchFamily="34" charset="0"/>
                <a:cs typeface="Arial" panose="020B0604020202020204" pitchFamily="34" charset="0"/>
              </a:rPr>
              <a:t> 1968, pl. 16 &amp; 22</a:t>
            </a:r>
            <a:endParaRPr lang="en-GB" sz="1000" dirty="0">
              <a:latin typeface="Palatino Linotype" panose="02040502050505030304" pitchFamily="18" charset="0"/>
            </a:endParaRPr>
          </a:p>
        </p:txBody>
      </p:sp>
      <p:pic>
        <p:nvPicPr>
          <p:cNvPr id="11" name="Picture 10">
            <a:extLst>
              <a:ext uri="{FF2B5EF4-FFF2-40B4-BE49-F238E27FC236}">
                <a16:creationId xmlns:a16="http://schemas.microsoft.com/office/drawing/2014/main" id="{C1DEECD7-5CEB-9398-CC7D-5AC0E7920F1B}"/>
              </a:ext>
            </a:extLst>
          </p:cNvPr>
          <p:cNvPicPr>
            <a:picLocks noChangeAspect="1"/>
          </p:cNvPicPr>
          <p:nvPr/>
        </p:nvPicPr>
        <p:blipFill>
          <a:blip r:embed="rId5"/>
          <a:stretch>
            <a:fillRect/>
          </a:stretch>
        </p:blipFill>
        <p:spPr>
          <a:xfrm>
            <a:off x="2743167" y="1129162"/>
            <a:ext cx="1272652" cy="1602599"/>
          </a:xfrm>
          <a:prstGeom prst="rect">
            <a:avLst/>
          </a:prstGeom>
        </p:spPr>
      </p:pic>
    </p:spTree>
    <p:extLst>
      <p:ext uri="{BB962C8B-B14F-4D97-AF65-F5344CB8AC3E}">
        <p14:creationId xmlns:p14="http://schemas.microsoft.com/office/powerpoint/2010/main" val="274920502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81CFC-A9EA-526F-D55A-FD5AB98BDE1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86D6FB2-7926-0639-8119-8160D724DB78}"/>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B3C7C2F6-61AF-43A9-5CF9-043D377DCD0F}"/>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92</a:t>
            </a:fld>
            <a:endParaRPr lang="de-DE" dirty="0">
              <a:latin typeface="Palatino Linotype" panose="02040502050505030304" pitchFamily="18" charset="0"/>
            </a:endParaRPr>
          </a:p>
        </p:txBody>
      </p:sp>
      <p:pic>
        <p:nvPicPr>
          <p:cNvPr id="11" name="Picture 10" descr="remove theA stone tablet with hieroglyphics">
            <a:extLst>
              <a:ext uri="{FF2B5EF4-FFF2-40B4-BE49-F238E27FC236}">
                <a16:creationId xmlns:a16="http://schemas.microsoft.com/office/drawing/2014/main" id="{2902AFE1-0526-2CD7-789F-5E2FA11BDFEE}"/>
              </a:ext>
            </a:extLst>
          </p:cNvPr>
          <p:cNvPicPr>
            <a:picLocks noChangeAspect="1"/>
          </p:cNvPicPr>
          <p:nvPr/>
        </p:nvPicPr>
        <p:blipFill>
          <a:blip r:embed="rId2">
            <a:clrChange>
              <a:clrFrom>
                <a:srgbClr val="030003"/>
              </a:clrFrom>
              <a:clrTo>
                <a:srgbClr val="030003">
                  <a:alpha val="0"/>
                </a:srgbClr>
              </a:clrTo>
            </a:clrChange>
            <a:extLst>
              <a:ext uri="{28A0092B-C50C-407E-A947-70E740481C1C}">
                <a14:useLocalDpi xmlns:a14="http://schemas.microsoft.com/office/drawing/2010/main" val="0"/>
              </a:ext>
            </a:extLst>
          </a:blip>
          <a:stretch>
            <a:fillRect/>
          </a:stretch>
        </p:blipFill>
        <p:spPr>
          <a:xfrm>
            <a:off x="237114" y="0"/>
            <a:ext cx="7707743" cy="4754136"/>
          </a:xfrm>
          <a:prstGeom prst="rect">
            <a:avLst/>
          </a:prstGeom>
          <a:effectLst>
            <a:outerShdw blurRad="50800" dist="38100" dir="2700000" algn="tl" rotWithShape="0">
              <a:prstClr val="black">
                <a:alpha val="40000"/>
              </a:prstClr>
            </a:outerShdw>
          </a:effectLst>
        </p:spPr>
      </p:pic>
      <p:pic>
        <p:nvPicPr>
          <p:cNvPr id="13" name="Picture 12">
            <a:extLst>
              <a:ext uri="{FF2B5EF4-FFF2-40B4-BE49-F238E27FC236}">
                <a16:creationId xmlns:a16="http://schemas.microsoft.com/office/drawing/2014/main" id="{AEDC2545-C94A-C9DA-D1E3-4A3F1CAF1C17}"/>
              </a:ext>
            </a:extLst>
          </p:cNvPr>
          <p:cNvPicPr>
            <a:picLocks noChangeAspect="1"/>
          </p:cNvPicPr>
          <p:nvPr/>
        </p:nvPicPr>
        <p:blipFill>
          <a:blip r:embed="rId3"/>
          <a:stretch>
            <a:fillRect/>
          </a:stretch>
        </p:blipFill>
        <p:spPr>
          <a:xfrm>
            <a:off x="8160907" y="1000764"/>
            <a:ext cx="3585483" cy="5058393"/>
          </a:xfrm>
          <a:prstGeom prst="rect">
            <a:avLst/>
          </a:prstGeom>
        </p:spPr>
      </p:pic>
      <p:sp>
        <p:nvSpPr>
          <p:cNvPr id="4" name="TextBox 3">
            <a:extLst>
              <a:ext uri="{FF2B5EF4-FFF2-40B4-BE49-F238E27FC236}">
                <a16:creationId xmlns:a16="http://schemas.microsoft.com/office/drawing/2014/main" id="{E7FEBE6E-EE28-3F67-8EF9-AC1AFB33B98E}"/>
              </a:ext>
            </a:extLst>
          </p:cNvPr>
          <p:cNvSpPr txBox="1"/>
          <p:nvPr/>
        </p:nvSpPr>
        <p:spPr>
          <a:xfrm>
            <a:off x="2039599" y="4677549"/>
            <a:ext cx="3982990" cy="1431161"/>
          </a:xfrm>
          <a:prstGeom prst="rect">
            <a:avLst/>
          </a:prstGeom>
          <a:noFill/>
        </p:spPr>
        <p:txBody>
          <a:bodyPr wrap="square">
            <a:spAutoFit/>
          </a:bodyPr>
          <a:lstStyle/>
          <a:p>
            <a:pPr algn="ctr">
              <a:spcAft>
                <a:spcPts val="600"/>
              </a:spcAft>
            </a:pPr>
            <a:r>
              <a:rPr lang="en-GB" i="1" dirty="0" err="1">
                <a:latin typeface="Palatino Linotype" panose="02040502050505030304" pitchFamily="18" charset="0"/>
                <a:ea typeface="Calibri" panose="020F0502020204030204" pitchFamily="34" charset="0"/>
              </a:rPr>
              <a:t>rḏi.n</a:t>
            </a:r>
            <a:r>
              <a:rPr lang="en-GB" dirty="0">
                <a:latin typeface="Palatino Linotype" panose="02040502050505030304" pitchFamily="18" charset="0"/>
                <a:ea typeface="Calibri" panose="020F0502020204030204" pitchFamily="34" charset="0"/>
              </a:rPr>
              <a:t>(</a:t>
            </a:r>
            <a:r>
              <a:rPr lang="en-GB" i="1" dirty="0">
                <a:latin typeface="Palatino Linotype" panose="02040502050505030304" pitchFamily="18" charset="0"/>
                <a:ea typeface="Calibri" panose="020F0502020204030204" pitchFamily="34" charset="0"/>
              </a:rPr>
              <a:t>=j</a:t>
            </a:r>
            <a:r>
              <a:rPr lang="en-GB" dirty="0">
                <a:latin typeface="Palatino Linotype" panose="02040502050505030304" pitchFamily="18" charset="0"/>
                <a:ea typeface="Calibri" panose="020F0502020204030204" pitchFamily="34" charset="0"/>
              </a:rPr>
              <a:t>) </a:t>
            </a:r>
            <a:r>
              <a:rPr lang="en-GB" i="1" dirty="0">
                <a:latin typeface="Palatino Linotype" panose="02040502050505030304" pitchFamily="18" charset="0"/>
                <a:ea typeface="Calibri" panose="020F0502020204030204" pitchFamily="34" charset="0"/>
              </a:rPr>
              <a:t>t n </a:t>
            </a:r>
            <a:r>
              <a:rPr lang="en-GB" i="1" dirty="0" err="1">
                <a:latin typeface="Palatino Linotype" panose="02040502050505030304" pitchFamily="18" charset="0"/>
                <a:ea typeface="Calibri" panose="020F0502020204030204" pitchFamily="34" charset="0"/>
              </a:rPr>
              <a:t>hḳr</a:t>
            </a:r>
            <a:r>
              <a:rPr lang="en-GB" i="1" dirty="0">
                <a:latin typeface="Palatino Linotype" panose="02040502050505030304" pitchFamily="18" charset="0"/>
                <a:ea typeface="Calibri" panose="020F0502020204030204" pitchFamily="34" charset="0"/>
              </a:rPr>
              <a:t> </a:t>
            </a:r>
            <a:r>
              <a:rPr lang="de-DE" dirty="0">
                <a:latin typeface="Palatino Linotype" panose="02040502050505030304" pitchFamily="18" charset="0"/>
                <a:ea typeface="Calibri" panose="020F0502020204030204" pitchFamily="34" charset="0"/>
              </a:rPr>
              <a:t>(...)</a:t>
            </a:r>
          </a:p>
          <a:p>
            <a:pPr algn="ctr">
              <a:spcAft>
                <a:spcPts val="600"/>
              </a:spcAft>
            </a:pPr>
            <a:r>
              <a:rPr lang="en-GB" i="1" dirty="0" err="1">
                <a:latin typeface="Palatino Linotype" panose="02040502050505030304" pitchFamily="18" charset="0"/>
                <a:ea typeface="Calibri" panose="020F0502020204030204" pitchFamily="34" charset="0"/>
              </a:rPr>
              <a:t>jw</a:t>
            </a:r>
            <a:r>
              <a:rPr lang="en-GB" i="1" dirty="0">
                <a:latin typeface="Palatino Linotype" panose="02040502050505030304" pitchFamily="18" charset="0"/>
                <a:ea typeface="Calibri" panose="020F0502020204030204" pitchFamily="34" charset="0"/>
              </a:rPr>
              <a:t> </a:t>
            </a:r>
            <a:r>
              <a:rPr lang="en-GB" i="1" dirty="0" err="1">
                <a:latin typeface="Palatino Linotype" panose="02040502050505030304" pitchFamily="18" charset="0"/>
                <a:ea typeface="Calibri" panose="020F0502020204030204" pitchFamily="34" charset="0"/>
              </a:rPr>
              <a:t>rḏi.n</a:t>
            </a:r>
            <a:r>
              <a:rPr lang="en-GB" dirty="0">
                <a:latin typeface="Palatino Linotype" panose="02040502050505030304" pitchFamily="18" charset="0"/>
                <a:ea typeface="Calibri" panose="020F0502020204030204" pitchFamily="34" charset="0"/>
              </a:rPr>
              <a:t>(</a:t>
            </a:r>
            <a:r>
              <a:rPr lang="en-GB" i="1" dirty="0">
                <a:latin typeface="Palatino Linotype" panose="02040502050505030304" pitchFamily="18" charset="0"/>
                <a:ea typeface="Calibri" panose="020F0502020204030204" pitchFamily="34" charset="0"/>
              </a:rPr>
              <a:t>=j</a:t>
            </a:r>
            <a:r>
              <a:rPr lang="en-GB" dirty="0">
                <a:latin typeface="Palatino Linotype" panose="02040502050505030304" pitchFamily="18" charset="0"/>
                <a:ea typeface="Calibri" panose="020F0502020204030204" pitchFamily="34" charset="0"/>
              </a:rPr>
              <a:t>) </a:t>
            </a:r>
            <a:r>
              <a:rPr lang="en-GB" i="1" dirty="0" err="1">
                <a:latin typeface="Palatino Linotype" panose="02040502050505030304" pitchFamily="18" charset="0"/>
                <a:ea typeface="Calibri" panose="020F0502020204030204" pitchFamily="34" charset="0"/>
              </a:rPr>
              <a:t>mrḥ.t</a:t>
            </a:r>
            <a:r>
              <a:rPr lang="en-GB" i="1" dirty="0">
                <a:latin typeface="Palatino Linotype" panose="02040502050505030304" pitchFamily="18" charset="0"/>
                <a:ea typeface="Calibri" panose="020F0502020204030204" pitchFamily="34" charset="0"/>
              </a:rPr>
              <a:t> n </a:t>
            </a:r>
            <a:r>
              <a:rPr lang="en-GB" i="1" dirty="0" err="1">
                <a:latin typeface="Palatino Linotype" panose="02040502050505030304" pitchFamily="18" charset="0"/>
                <a:ea typeface="Calibri" panose="020F0502020204030204" pitchFamily="34" charset="0"/>
              </a:rPr>
              <a:t>nḫn</a:t>
            </a:r>
            <a:endParaRPr lang="de-DE" i="1" dirty="0">
              <a:latin typeface="Palatino Linotype" panose="02040502050505030304" pitchFamily="18" charset="0"/>
              <a:ea typeface="Calibri" panose="020F0502020204030204" pitchFamily="34" charset="0"/>
            </a:endParaRPr>
          </a:p>
          <a:p>
            <a:pPr algn="ctr">
              <a:spcAft>
                <a:spcPts val="600"/>
              </a:spcAft>
            </a:pPr>
            <a:r>
              <a:rPr lang="en-GB" dirty="0">
                <a:latin typeface="Palatino Linotype" panose="02040502050505030304" pitchFamily="18" charset="0"/>
                <a:ea typeface="Calibri" panose="020F0502020204030204" pitchFamily="34" charset="0"/>
              </a:rPr>
              <a:t>“I</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gave</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bread</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to</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hungry</a:t>
            </a:r>
            <a:r>
              <a:rPr lang="de-DE" dirty="0">
                <a:latin typeface="Palatino Linotype" panose="02040502050505030304" pitchFamily="18" charset="0"/>
                <a:ea typeface="Calibri" panose="020F0502020204030204" pitchFamily="34" charset="0"/>
              </a:rPr>
              <a:t>; (...)</a:t>
            </a:r>
          </a:p>
          <a:p>
            <a:pPr algn="ctr">
              <a:spcAft>
                <a:spcPts val="600"/>
              </a:spcAft>
            </a:pPr>
            <a:r>
              <a:rPr lang="de-DE" dirty="0">
                <a:latin typeface="Palatino Linotype" panose="02040502050505030304" pitchFamily="18" charset="0"/>
                <a:ea typeface="Calibri" panose="020F0502020204030204" pitchFamily="34" charset="0"/>
              </a:rPr>
              <a:t>I </a:t>
            </a:r>
            <a:r>
              <a:rPr lang="de-DE" dirty="0" err="1">
                <a:latin typeface="Palatino Linotype" panose="02040502050505030304" pitchFamily="18" charset="0"/>
                <a:ea typeface="Calibri" panose="020F0502020204030204" pitchFamily="34" charset="0"/>
              </a:rPr>
              <a:t>gave</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ointment</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to</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Nekhen</a:t>
            </a:r>
            <a:r>
              <a:rPr lang="de-DE" dirty="0">
                <a:latin typeface="Palatino Linotype" panose="02040502050505030304" pitchFamily="18" charset="0"/>
                <a:ea typeface="Calibri" panose="020F0502020204030204" pitchFamily="34" charset="0"/>
              </a:rPr>
              <a:t> (...)</a:t>
            </a:r>
            <a:r>
              <a:rPr lang="en-GB" dirty="0">
                <a:latin typeface="Palatino Linotype" panose="02040502050505030304" pitchFamily="18" charset="0"/>
                <a:ea typeface="Calibri" panose="020F0502020204030204" pitchFamily="34" charset="0"/>
              </a:rPr>
              <a:t>”</a:t>
            </a:r>
          </a:p>
        </p:txBody>
      </p:sp>
      <p:sp>
        <p:nvSpPr>
          <p:cNvPr id="6" name="TextBox 5">
            <a:extLst>
              <a:ext uri="{FF2B5EF4-FFF2-40B4-BE49-F238E27FC236}">
                <a16:creationId xmlns:a16="http://schemas.microsoft.com/office/drawing/2014/main" id="{85C4D280-F451-C5C2-F452-A02C0D1EE514}"/>
              </a:ext>
            </a:extLst>
          </p:cNvPr>
          <p:cNvSpPr txBox="1"/>
          <p:nvPr/>
        </p:nvSpPr>
        <p:spPr>
          <a:xfrm>
            <a:off x="445610" y="4431327"/>
            <a:ext cx="2783365" cy="461665"/>
          </a:xfrm>
          <a:prstGeom prst="rect">
            <a:avLst/>
          </a:prstGeom>
          <a:noFill/>
        </p:spPr>
        <p:txBody>
          <a:bodyPr wrap="square">
            <a:spAutoFit/>
          </a:bodyPr>
          <a:lstStyle/>
          <a:p>
            <a:r>
              <a:rPr lang="en-US" sz="1400" dirty="0">
                <a:effectLst/>
                <a:latin typeface="Palatino Linotype" panose="02040502050505030304" pitchFamily="18" charset="0"/>
                <a:ea typeface="Calibri" panose="020F0502020204030204" pitchFamily="34" charset="0"/>
                <a:cs typeface="Arial" panose="020B0604020202020204" pitchFamily="34" charset="0"/>
              </a:rPr>
              <a:t>Stela BM EA 1671</a:t>
            </a:r>
          </a:p>
          <a:p>
            <a:r>
              <a:rPr lang="en-US" sz="1000" dirty="0" err="1">
                <a:effectLst/>
                <a:latin typeface="Palatino Linotype" panose="02040502050505030304" pitchFamily="18" charset="0"/>
                <a:ea typeface="Calibri" panose="020F0502020204030204" pitchFamily="34" charset="0"/>
                <a:cs typeface="Arial" panose="020B0604020202020204" pitchFamily="34" charset="0"/>
              </a:rPr>
              <a:t>www.britishmuseum.org</a:t>
            </a:r>
            <a:endParaRPr lang="en-GB" sz="1000" dirty="0">
              <a:latin typeface="Palatino Linotype" panose="02040502050505030304" pitchFamily="18" charset="0"/>
            </a:endParaRPr>
          </a:p>
        </p:txBody>
      </p:sp>
    </p:spTree>
    <p:extLst>
      <p:ext uri="{BB962C8B-B14F-4D97-AF65-F5344CB8AC3E}">
        <p14:creationId xmlns:p14="http://schemas.microsoft.com/office/powerpoint/2010/main" val="138583638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1A0E5-D4D3-EDC7-A376-F918EA2BF94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756B3B7-406D-B394-C921-DACD959280FE}"/>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0A03547C-CE05-2F63-C2B5-562DC20E0B4B}"/>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93</a:t>
            </a:fld>
            <a:endParaRPr lang="de-DE" dirty="0">
              <a:latin typeface="Palatino Linotype" panose="02040502050505030304" pitchFamily="18" charset="0"/>
            </a:endParaRPr>
          </a:p>
        </p:txBody>
      </p:sp>
      <p:pic>
        <p:nvPicPr>
          <p:cNvPr id="13" name="Picture 12">
            <a:extLst>
              <a:ext uri="{FF2B5EF4-FFF2-40B4-BE49-F238E27FC236}">
                <a16:creationId xmlns:a16="http://schemas.microsoft.com/office/drawing/2014/main" id="{FD2C533C-EFBA-5CA2-DDFF-867F0CF02E00}"/>
              </a:ext>
            </a:extLst>
          </p:cNvPr>
          <p:cNvPicPr>
            <a:picLocks noChangeAspect="1"/>
          </p:cNvPicPr>
          <p:nvPr/>
        </p:nvPicPr>
        <p:blipFill>
          <a:blip r:embed="rId2"/>
          <a:stretch>
            <a:fillRect/>
          </a:stretch>
        </p:blipFill>
        <p:spPr>
          <a:xfrm>
            <a:off x="8160907" y="1000764"/>
            <a:ext cx="3585483" cy="5058393"/>
          </a:xfrm>
          <a:prstGeom prst="rect">
            <a:avLst/>
          </a:prstGeom>
        </p:spPr>
      </p:pic>
      <p:sp>
        <p:nvSpPr>
          <p:cNvPr id="15" name="TextBox 14">
            <a:extLst>
              <a:ext uri="{FF2B5EF4-FFF2-40B4-BE49-F238E27FC236}">
                <a16:creationId xmlns:a16="http://schemas.microsoft.com/office/drawing/2014/main" id="{D25B80B5-3633-CABA-7C88-A5CCEBD4539F}"/>
              </a:ext>
            </a:extLst>
          </p:cNvPr>
          <p:cNvSpPr txBox="1"/>
          <p:nvPr/>
        </p:nvSpPr>
        <p:spPr>
          <a:xfrm>
            <a:off x="8075135" y="6040107"/>
            <a:ext cx="2783365" cy="276999"/>
          </a:xfrm>
          <a:prstGeom prst="rect">
            <a:avLst/>
          </a:prstGeom>
          <a:noFill/>
        </p:spPr>
        <p:txBody>
          <a:bodyPr wrap="square">
            <a:spAutoFit/>
          </a:bodyPr>
          <a:lstStyle/>
          <a:p>
            <a:r>
              <a:rPr lang="en-US" sz="1200" dirty="0" err="1">
                <a:effectLst/>
                <a:latin typeface="Palatino Linotype" panose="02040502050505030304" pitchFamily="18" charset="0"/>
                <a:ea typeface="Calibri" panose="020F0502020204030204" pitchFamily="34" charset="0"/>
                <a:cs typeface="Arial" panose="020B0604020202020204" pitchFamily="34" charset="0"/>
              </a:rPr>
              <a:t>www.britishmuseum.org</a:t>
            </a:r>
            <a:endParaRPr lang="en-GB" sz="1200" dirty="0">
              <a:latin typeface="Palatino Linotype" panose="02040502050505030304" pitchFamily="18" charset="0"/>
            </a:endParaRPr>
          </a:p>
        </p:txBody>
      </p:sp>
      <p:pic>
        <p:nvPicPr>
          <p:cNvPr id="5" name="Graphic 1">
            <a:extLst>
              <a:ext uri="{FF2B5EF4-FFF2-40B4-BE49-F238E27FC236}">
                <a16:creationId xmlns:a16="http://schemas.microsoft.com/office/drawing/2014/main" id="{7ADC1431-60CA-CE42-A6AA-5ECEE101F1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6622" y="2260349"/>
            <a:ext cx="6377082" cy="2337302"/>
          </a:xfrm>
          <a:prstGeom prst="rect">
            <a:avLst/>
          </a:prstGeom>
        </p:spPr>
      </p:pic>
    </p:spTree>
    <p:extLst>
      <p:ext uri="{BB962C8B-B14F-4D97-AF65-F5344CB8AC3E}">
        <p14:creationId xmlns:p14="http://schemas.microsoft.com/office/powerpoint/2010/main" val="265210209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51E42-A212-1B57-2C8B-3CF126B5443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1382882-F3D4-A5F0-8CDC-2BDEBFBCC94E}"/>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70ADB766-AA54-6E0D-B364-49DD405843AF}"/>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94</a:t>
            </a:fld>
            <a:endParaRPr lang="de-DE" dirty="0">
              <a:latin typeface="Palatino Linotype" panose="02040502050505030304" pitchFamily="18" charset="0"/>
            </a:endParaRPr>
          </a:p>
        </p:txBody>
      </p:sp>
      <p:pic>
        <p:nvPicPr>
          <p:cNvPr id="7" name="Picture 6">
            <a:extLst>
              <a:ext uri="{FF2B5EF4-FFF2-40B4-BE49-F238E27FC236}">
                <a16:creationId xmlns:a16="http://schemas.microsoft.com/office/drawing/2014/main" id="{5BC4883B-B7E3-849C-35A0-2B442DF25C5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Lst>
          </a:blip>
          <a:stretch>
            <a:fillRect/>
          </a:stretch>
        </p:blipFill>
        <p:spPr>
          <a:xfrm>
            <a:off x="8339739" y="3469071"/>
            <a:ext cx="2743200" cy="3008490"/>
          </a:xfrm>
          <a:prstGeom prst="rect">
            <a:avLst/>
          </a:prstGeom>
        </p:spPr>
      </p:pic>
      <p:pic>
        <p:nvPicPr>
          <p:cNvPr id="10" name="Picture 9">
            <a:extLst>
              <a:ext uri="{FF2B5EF4-FFF2-40B4-BE49-F238E27FC236}">
                <a16:creationId xmlns:a16="http://schemas.microsoft.com/office/drawing/2014/main" id="{CCEFC409-EFD4-12A2-1032-E47E71218D85}"/>
              </a:ext>
            </a:extLst>
          </p:cNvPr>
          <p:cNvPicPr>
            <a:picLocks noChangeAspect="1"/>
          </p:cNvPicPr>
          <p:nvPr/>
        </p:nvPicPr>
        <p:blipFill>
          <a:blip r:embed="rId4"/>
          <a:stretch>
            <a:fillRect/>
          </a:stretch>
        </p:blipFill>
        <p:spPr>
          <a:xfrm>
            <a:off x="7970412" y="618601"/>
            <a:ext cx="3481854" cy="2667269"/>
          </a:xfrm>
          <a:prstGeom prst="rect">
            <a:avLst/>
          </a:prstGeom>
        </p:spPr>
      </p:pic>
      <p:pic>
        <p:nvPicPr>
          <p:cNvPr id="5" name="Graphic 1">
            <a:extLst>
              <a:ext uri="{FF2B5EF4-FFF2-40B4-BE49-F238E27FC236}">
                <a16:creationId xmlns:a16="http://schemas.microsoft.com/office/drawing/2014/main" id="{EF289262-201B-3F1C-3E6F-7F92B5DD112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6622" y="2260349"/>
            <a:ext cx="6377082" cy="2337302"/>
          </a:xfrm>
          <a:prstGeom prst="rect">
            <a:avLst/>
          </a:prstGeom>
        </p:spPr>
      </p:pic>
    </p:spTree>
    <p:extLst>
      <p:ext uri="{BB962C8B-B14F-4D97-AF65-F5344CB8AC3E}">
        <p14:creationId xmlns:p14="http://schemas.microsoft.com/office/powerpoint/2010/main" val="417116772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7811C2-17DE-D230-96BB-483D0ADE4241}"/>
              </a:ext>
            </a:extLst>
          </p:cNvPr>
          <p:cNvPicPr>
            <a:picLocks noChangeAspect="1"/>
          </p:cNvPicPr>
          <p:nvPr/>
        </p:nvPicPr>
        <p:blipFill>
          <a:blip r:embed="rId2"/>
          <a:stretch>
            <a:fillRect/>
          </a:stretch>
        </p:blipFill>
        <p:spPr>
          <a:xfrm>
            <a:off x="2729605" y="2770258"/>
            <a:ext cx="1833729" cy="1588541"/>
          </a:xfrm>
          <a:prstGeom prst="rect">
            <a:avLst/>
          </a:prstGeom>
        </p:spPr>
      </p:pic>
      <p:pic>
        <p:nvPicPr>
          <p:cNvPr id="11" name="Picture 10">
            <a:extLst>
              <a:ext uri="{FF2B5EF4-FFF2-40B4-BE49-F238E27FC236}">
                <a16:creationId xmlns:a16="http://schemas.microsoft.com/office/drawing/2014/main" id="{D57C0052-1AD4-48F1-2BA9-D6B0C0BE33A5}"/>
              </a:ext>
            </a:extLst>
          </p:cNvPr>
          <p:cNvPicPr>
            <a:picLocks noChangeAspect="1"/>
          </p:cNvPicPr>
          <p:nvPr/>
        </p:nvPicPr>
        <p:blipFill>
          <a:blip r:embed="rId3"/>
          <a:stretch>
            <a:fillRect/>
          </a:stretch>
        </p:blipFill>
        <p:spPr>
          <a:xfrm rot="988425">
            <a:off x="3643512" y="1294157"/>
            <a:ext cx="1646368" cy="1188900"/>
          </a:xfrm>
          <a:prstGeom prst="rect">
            <a:avLst/>
          </a:prstGeom>
        </p:spPr>
      </p:pic>
      <p:pic>
        <p:nvPicPr>
          <p:cNvPr id="13" name="Picture 12">
            <a:extLst>
              <a:ext uri="{FF2B5EF4-FFF2-40B4-BE49-F238E27FC236}">
                <a16:creationId xmlns:a16="http://schemas.microsoft.com/office/drawing/2014/main" id="{19A0B36D-E9E3-D66F-8E62-EBD9F34FA306}"/>
              </a:ext>
            </a:extLst>
          </p:cNvPr>
          <p:cNvPicPr>
            <a:picLocks noChangeAspect="1"/>
          </p:cNvPicPr>
          <p:nvPr/>
        </p:nvPicPr>
        <p:blipFill>
          <a:blip r:embed="rId4"/>
          <a:stretch>
            <a:fillRect/>
          </a:stretch>
        </p:blipFill>
        <p:spPr>
          <a:xfrm>
            <a:off x="1453667" y="1917206"/>
            <a:ext cx="1022942" cy="1206547"/>
          </a:xfrm>
          <a:prstGeom prst="rect">
            <a:avLst/>
          </a:prstGeom>
        </p:spPr>
      </p:pic>
      <p:pic>
        <p:nvPicPr>
          <p:cNvPr id="19" name="Graphic 18">
            <a:extLst>
              <a:ext uri="{FF2B5EF4-FFF2-40B4-BE49-F238E27FC236}">
                <a16:creationId xmlns:a16="http://schemas.microsoft.com/office/drawing/2014/main" id="{0FE4F0F4-2F5C-B60E-A5F7-86F1350AC76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466697" y="4835086"/>
            <a:ext cx="1209675" cy="1075267"/>
          </a:xfrm>
          <a:prstGeom prst="rect">
            <a:avLst/>
          </a:prstGeom>
        </p:spPr>
      </p:pic>
      <p:pic>
        <p:nvPicPr>
          <p:cNvPr id="21" name="Graphic 20">
            <a:extLst>
              <a:ext uri="{FF2B5EF4-FFF2-40B4-BE49-F238E27FC236}">
                <a16:creationId xmlns:a16="http://schemas.microsoft.com/office/drawing/2014/main" id="{8E4C26E3-6760-D525-F90B-E3F843669BE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619250" y="5664868"/>
            <a:ext cx="1543050" cy="490970"/>
          </a:xfrm>
          <a:prstGeom prst="rect">
            <a:avLst/>
          </a:prstGeom>
        </p:spPr>
      </p:pic>
      <p:pic>
        <p:nvPicPr>
          <p:cNvPr id="23" name="Graphic 22">
            <a:extLst>
              <a:ext uri="{FF2B5EF4-FFF2-40B4-BE49-F238E27FC236}">
                <a16:creationId xmlns:a16="http://schemas.microsoft.com/office/drawing/2014/main" id="{CB969BE8-6F72-0ACA-FE9D-5074D874244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30430" y="813663"/>
            <a:ext cx="1900238" cy="542925"/>
          </a:xfrm>
          <a:prstGeom prst="rect">
            <a:avLst/>
          </a:prstGeom>
        </p:spPr>
      </p:pic>
      <p:pic>
        <p:nvPicPr>
          <p:cNvPr id="24" name="Picture 23">
            <a:extLst>
              <a:ext uri="{FF2B5EF4-FFF2-40B4-BE49-F238E27FC236}">
                <a16:creationId xmlns:a16="http://schemas.microsoft.com/office/drawing/2014/main" id="{EF70B95B-1B62-739E-5791-0F0947D0F6D9}"/>
              </a:ext>
            </a:extLst>
          </p:cNvPr>
          <p:cNvPicPr>
            <a:picLocks noChangeAspect="1"/>
          </p:cNvPicPr>
          <p:nvPr/>
        </p:nvPicPr>
        <p:blipFill>
          <a:blip r:embed="rId11"/>
          <a:stretch>
            <a:fillRect/>
          </a:stretch>
        </p:blipFill>
        <p:spPr>
          <a:xfrm>
            <a:off x="653110" y="3684371"/>
            <a:ext cx="1737665" cy="1327784"/>
          </a:xfrm>
          <a:prstGeom prst="rect">
            <a:avLst/>
          </a:prstGeom>
        </p:spPr>
      </p:pic>
      <p:pic>
        <p:nvPicPr>
          <p:cNvPr id="26" name="Graphic 25">
            <a:extLst>
              <a:ext uri="{FF2B5EF4-FFF2-40B4-BE49-F238E27FC236}">
                <a16:creationId xmlns:a16="http://schemas.microsoft.com/office/drawing/2014/main" id="{3018EABB-DB26-086D-9503-D96101EC1B4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756006" y="2951478"/>
            <a:ext cx="2207269" cy="802643"/>
          </a:xfrm>
          <a:prstGeom prst="rect">
            <a:avLst/>
          </a:prstGeom>
        </p:spPr>
      </p:pic>
      <p:sp>
        <p:nvSpPr>
          <p:cNvPr id="27" name="Right Brace 26">
            <a:extLst>
              <a:ext uri="{FF2B5EF4-FFF2-40B4-BE49-F238E27FC236}">
                <a16:creationId xmlns:a16="http://schemas.microsoft.com/office/drawing/2014/main" id="{5D641A4E-D149-903C-A58E-D0CA2FCFB2F8}"/>
              </a:ext>
            </a:extLst>
          </p:cNvPr>
          <p:cNvSpPr/>
          <p:nvPr/>
        </p:nvSpPr>
        <p:spPr>
          <a:xfrm>
            <a:off x="6096000" y="813663"/>
            <a:ext cx="1688984" cy="5342175"/>
          </a:xfrm>
          <a:prstGeom prst="rightBrace">
            <a:avLst>
              <a:gd name="adj1" fmla="val 8333"/>
              <a:gd name="adj2" fmla="val 49822"/>
            </a:avLst>
          </a:prstGeom>
          <a:ln w="5715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28" name="TextBox 27">
            <a:extLst>
              <a:ext uri="{FF2B5EF4-FFF2-40B4-BE49-F238E27FC236}">
                <a16:creationId xmlns:a16="http://schemas.microsoft.com/office/drawing/2014/main" id="{F3EDC7BA-F774-87B1-0568-81A62D8790C7}"/>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29" name="Slide Number Placeholder 1">
            <a:extLst>
              <a:ext uri="{FF2B5EF4-FFF2-40B4-BE49-F238E27FC236}">
                <a16:creationId xmlns:a16="http://schemas.microsoft.com/office/drawing/2014/main" id="{42B89B99-7005-C98B-3AAA-DB7694352697}"/>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95</a:t>
            </a:fld>
            <a:endParaRPr lang="de-DE" dirty="0">
              <a:latin typeface="Palatino Linotype" panose="02040502050505030304" pitchFamily="18" charset="0"/>
            </a:endParaRPr>
          </a:p>
        </p:txBody>
      </p:sp>
    </p:spTree>
    <p:extLst>
      <p:ext uri="{BB962C8B-B14F-4D97-AF65-F5344CB8AC3E}">
        <p14:creationId xmlns:p14="http://schemas.microsoft.com/office/powerpoint/2010/main" val="252592269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4821E8-0FA2-AB51-8D71-C1DF666E56D8}"/>
              </a:ext>
            </a:extLst>
          </p:cNvPr>
          <p:cNvPicPr>
            <a:picLocks noChangeAspect="1"/>
          </p:cNvPicPr>
          <p:nvPr/>
        </p:nvPicPr>
        <p:blipFill>
          <a:blip r:embed="rId2"/>
          <a:stretch>
            <a:fillRect/>
          </a:stretch>
        </p:blipFill>
        <p:spPr>
          <a:xfrm>
            <a:off x="123277" y="3429000"/>
            <a:ext cx="7515982" cy="2975871"/>
          </a:xfrm>
          <a:prstGeom prst="rect">
            <a:avLst/>
          </a:prstGeom>
        </p:spPr>
      </p:pic>
      <p:sp>
        <p:nvSpPr>
          <p:cNvPr id="7" name="TextBox 6">
            <a:extLst>
              <a:ext uri="{FF2B5EF4-FFF2-40B4-BE49-F238E27FC236}">
                <a16:creationId xmlns:a16="http://schemas.microsoft.com/office/drawing/2014/main" id="{1AAC3D8E-21C6-07A1-D083-A1F0E88AE329}"/>
              </a:ext>
            </a:extLst>
          </p:cNvPr>
          <p:cNvSpPr txBox="1"/>
          <p:nvPr/>
        </p:nvSpPr>
        <p:spPr>
          <a:xfrm>
            <a:off x="7762724" y="2703621"/>
            <a:ext cx="4255292" cy="2108269"/>
          </a:xfrm>
          <a:prstGeom prst="rect">
            <a:avLst/>
          </a:prstGeom>
          <a:noFill/>
        </p:spPr>
        <p:txBody>
          <a:bodyPr wrap="square">
            <a:spAutoFit/>
          </a:bodyPr>
          <a:lstStyle/>
          <a:p>
            <a:r>
              <a:rPr lang="en-GB" i="1" dirty="0" err="1">
                <a:latin typeface="Times New Roman" panose="02020603050405020304" pitchFamily="18" charset="0"/>
                <a:cs typeface="Times New Roman" panose="02020603050405020304" pitchFamily="18" charset="0"/>
              </a:rPr>
              <a:t>wꜥf</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tp.yw</a:t>
            </a:r>
            <a:r>
              <a:rPr lang="en-GB" i="1" dirty="0">
                <a:latin typeface="Times New Roman" panose="02020603050405020304" pitchFamily="18" charset="0"/>
                <a:cs typeface="Times New Roman" panose="02020603050405020304" pitchFamily="18" charset="0"/>
              </a:rPr>
              <a:t> tꜣ.</a:t>
            </a:r>
            <a:r>
              <a:rPr lang="en-GB" i="1" dirty="0" err="1">
                <a:latin typeface="Times New Roman" panose="02020603050405020304" pitchFamily="18" charset="0"/>
                <a:cs typeface="Times New Roman" panose="02020603050405020304" pitchFamily="18" charset="0"/>
              </a:rPr>
              <a:t>wy</a:t>
            </a:r>
            <a:endParaRPr lang="en-GB" i="1" dirty="0">
              <a:latin typeface="Times New Roman" panose="02020603050405020304" pitchFamily="18" charset="0"/>
              <a:cs typeface="Times New Roman" panose="02020603050405020304" pitchFamily="18" charset="0"/>
            </a:endParaRPr>
          </a:p>
          <a:p>
            <a:r>
              <a:rPr lang="en-GB" i="1" dirty="0" err="1">
                <a:latin typeface="Times New Roman" panose="02020603050405020304" pitchFamily="18" charset="0"/>
                <a:cs typeface="Times New Roman" panose="02020603050405020304" pitchFamily="18" charset="0"/>
              </a:rPr>
              <a:t>grg</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šm</a:t>
            </a:r>
            <a:r>
              <a:rPr lang="en-GB" i="1" dirty="0">
                <a:latin typeface="Times New Roman" panose="02020603050405020304" pitchFamily="18" charset="0"/>
                <a:cs typeface="Times New Roman" panose="02020603050405020304" pitchFamily="18" charset="0"/>
              </a:rPr>
              <a:t>ꜥ.w tꜣ-</a:t>
            </a:r>
            <a:r>
              <a:rPr lang="en-GB" i="1" dirty="0" err="1">
                <a:latin typeface="Times New Roman" panose="02020603050405020304" pitchFamily="18" charset="0"/>
                <a:cs typeface="Times New Roman" panose="02020603050405020304" pitchFamily="18" charset="0"/>
              </a:rPr>
              <a:t>mḥ.w</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ḫꜣs.wt</a:t>
            </a:r>
            <a:endParaRPr lang="en-GB" i="1" dirty="0">
              <a:latin typeface="Times New Roman" panose="02020603050405020304" pitchFamily="18" charset="0"/>
              <a:cs typeface="Times New Roman" panose="02020603050405020304" pitchFamily="18" charset="0"/>
            </a:endParaRPr>
          </a:p>
          <a:p>
            <a:r>
              <a:rPr lang="en-GB" i="1" dirty="0" err="1">
                <a:latin typeface="Times New Roman" panose="02020603050405020304" pitchFamily="18" charset="0"/>
                <a:cs typeface="Times New Roman" panose="02020603050405020304" pitchFamily="18" charset="0"/>
              </a:rPr>
              <a:t>jdb.wy</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pḏ.wt</a:t>
            </a:r>
            <a:r>
              <a:rPr lang="en-GB" i="1" dirty="0">
                <a:latin typeface="Times New Roman" panose="02020603050405020304" pitchFamily="18" charset="0"/>
                <a:cs typeface="Times New Roman" panose="02020603050405020304" pitchFamily="18" charset="0"/>
              </a:rPr>
              <a:t> 9 </a:t>
            </a:r>
            <a:r>
              <a:rPr lang="en-GB" i="1" dirty="0" err="1">
                <a:latin typeface="Times New Roman" panose="02020603050405020304" pitchFamily="18" charset="0"/>
                <a:cs typeface="Times New Roman" panose="02020603050405020304" pitchFamily="18" charset="0"/>
              </a:rPr>
              <a:t>nj.wwt</a:t>
            </a:r>
            <a:r>
              <a:rPr lang="en-GB" i="1" dirty="0">
                <a:latin typeface="Times New Roman" panose="02020603050405020304" pitchFamily="18" charset="0"/>
                <a:cs typeface="Times New Roman" panose="02020603050405020304" pitchFamily="18" charset="0"/>
              </a:rPr>
              <a:t> (...)</a:t>
            </a:r>
          </a:p>
          <a:p>
            <a:pPr>
              <a:spcBef>
                <a:spcPts val="600"/>
              </a:spcBef>
            </a:pPr>
            <a:r>
              <a:rPr lang="en-GB" dirty="0">
                <a:latin typeface="Palatino Linotype" panose="02040502050505030304" pitchFamily="18" charset="0"/>
                <a:ea typeface="Calibri" panose="020F0502020204030204" pitchFamily="34" charset="0"/>
              </a:rPr>
              <a:t>“</a:t>
            </a:r>
            <a:r>
              <a:rPr lang="de-DE" dirty="0" err="1">
                <a:latin typeface="Palatino Linotype" panose="02040502050505030304" pitchFamily="18" charset="0"/>
                <a:ea typeface="Calibri" panose="020F0502020204030204" pitchFamily="34" charset="0"/>
              </a:rPr>
              <a:t>Subduing</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chiefs</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of</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Two</a:t>
            </a:r>
            <a:r>
              <a:rPr lang="de-DE" dirty="0">
                <a:latin typeface="Palatino Linotype" panose="02040502050505030304" pitchFamily="18" charset="0"/>
                <a:ea typeface="Calibri" panose="020F0502020204030204" pitchFamily="34" charset="0"/>
              </a:rPr>
              <a:t> Lands;</a:t>
            </a:r>
          </a:p>
          <a:p>
            <a:r>
              <a:rPr lang="de-DE" dirty="0" err="1">
                <a:latin typeface="Palatino Linotype" panose="02040502050505030304" pitchFamily="18" charset="0"/>
                <a:ea typeface="Calibri" panose="020F0502020204030204" pitchFamily="34" charset="0"/>
              </a:rPr>
              <a:t>Founding</a:t>
            </a:r>
            <a:r>
              <a:rPr lang="de-DE" dirty="0">
                <a:latin typeface="Palatino Linotype" panose="02040502050505030304" pitchFamily="18" charset="0"/>
                <a:ea typeface="Calibri" panose="020F0502020204030204" pitchFamily="34" charset="0"/>
              </a:rPr>
              <a:t> Upper Egypt, Lower Egypt,</a:t>
            </a:r>
          </a:p>
          <a:p>
            <a:r>
              <a:rPr lang="de-DE" dirty="0">
                <a:latin typeface="Palatino Linotype" panose="02040502050505030304" pitchFamily="18" charset="0"/>
                <a:ea typeface="Calibri" panose="020F0502020204030204" pitchFamily="34" charset="0"/>
              </a:rPr>
              <a:t>the </a:t>
            </a:r>
            <a:r>
              <a:rPr lang="de-DE" dirty="0" err="1">
                <a:latin typeface="Palatino Linotype" panose="02040502050505030304" pitchFamily="18" charset="0"/>
                <a:ea typeface="Calibri" panose="020F0502020204030204" pitchFamily="34" charset="0"/>
              </a:rPr>
              <a:t>deserts</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two</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riverbanks</a:t>
            </a:r>
            <a:r>
              <a:rPr lang="de-DE" dirty="0">
                <a:latin typeface="Palatino Linotype" panose="02040502050505030304" pitchFamily="18" charset="0"/>
                <a:ea typeface="Calibri" panose="020F0502020204030204" pitchFamily="34" charset="0"/>
              </a:rPr>
              <a:t>,</a:t>
            </a:r>
          </a:p>
          <a:p>
            <a:r>
              <a:rPr lang="de-DE" dirty="0">
                <a:latin typeface="Palatino Linotype" panose="02040502050505030304" pitchFamily="18" charset="0"/>
                <a:ea typeface="Calibri" panose="020F0502020204030204" pitchFamily="34" charset="0"/>
              </a:rPr>
              <a:t>the </a:t>
            </a:r>
            <a:r>
              <a:rPr lang="de-DE" dirty="0" err="1">
                <a:latin typeface="Palatino Linotype" panose="02040502050505030304" pitchFamily="18" charset="0"/>
                <a:ea typeface="Calibri" panose="020F0502020204030204" pitchFamily="34" charset="0"/>
              </a:rPr>
              <a:t>nine</a:t>
            </a:r>
            <a:r>
              <a:rPr lang="de-DE" dirty="0">
                <a:latin typeface="Palatino Linotype" panose="02040502050505030304" pitchFamily="18" charset="0"/>
                <a:ea typeface="Calibri" panose="020F0502020204030204" pitchFamily="34" charset="0"/>
              </a:rPr>
              <a:t> </a:t>
            </a:r>
            <a:r>
              <a:rPr lang="de-DE" dirty="0" err="1">
                <a:latin typeface="Palatino Linotype" panose="02040502050505030304" pitchFamily="18" charset="0"/>
                <a:ea typeface="Calibri" panose="020F0502020204030204" pitchFamily="34" charset="0"/>
              </a:rPr>
              <a:t>bows</a:t>
            </a:r>
            <a:r>
              <a:rPr lang="de-DE" dirty="0">
                <a:latin typeface="Palatino Linotype" panose="02040502050505030304" pitchFamily="18" charset="0"/>
                <a:ea typeface="Calibri" panose="020F0502020204030204" pitchFamily="34" charset="0"/>
              </a:rPr>
              <a:t>, the </a:t>
            </a:r>
            <a:r>
              <a:rPr lang="de-DE" dirty="0" err="1">
                <a:latin typeface="Palatino Linotype" panose="02040502050505030304" pitchFamily="18" charset="0"/>
                <a:ea typeface="Calibri" panose="020F0502020204030204" pitchFamily="34" charset="0"/>
              </a:rPr>
              <a:t>towns</a:t>
            </a:r>
            <a:r>
              <a:rPr lang="de-DE" dirty="0">
                <a:latin typeface="Palatino Linotype" panose="02040502050505030304" pitchFamily="18" charset="0"/>
                <a:ea typeface="Calibri" panose="020F0502020204030204" pitchFamily="34" charset="0"/>
              </a:rPr>
              <a:t> (...)</a:t>
            </a:r>
            <a:r>
              <a:rPr lang="en-GB" dirty="0">
                <a:latin typeface="Palatino Linotype" panose="02040502050505030304" pitchFamily="18" charset="0"/>
                <a:ea typeface="Calibri" panose="020F0502020204030204" pitchFamily="34" charset="0"/>
              </a:rPr>
              <a:t>”</a:t>
            </a:r>
            <a:endParaRPr lang="en-GB" dirty="0"/>
          </a:p>
        </p:txBody>
      </p:sp>
      <p:sp>
        <p:nvSpPr>
          <p:cNvPr id="8" name="TextBox 7">
            <a:extLst>
              <a:ext uri="{FF2B5EF4-FFF2-40B4-BE49-F238E27FC236}">
                <a16:creationId xmlns:a16="http://schemas.microsoft.com/office/drawing/2014/main" id="{21A450E8-BBB0-701C-1604-5DD85C24D761}"/>
              </a:ext>
            </a:extLst>
          </p:cNvPr>
          <p:cNvSpPr txBox="1"/>
          <p:nvPr/>
        </p:nvSpPr>
        <p:spPr>
          <a:xfrm>
            <a:off x="146674" y="6370213"/>
            <a:ext cx="7160291" cy="276999"/>
          </a:xfrm>
          <a:prstGeom prst="rect">
            <a:avLst/>
          </a:prstGeom>
          <a:noFill/>
        </p:spPr>
        <p:txBody>
          <a:bodyPr wrap="square">
            <a:spAutoFit/>
          </a:bodyPr>
          <a:lstStyle/>
          <a:p>
            <a:r>
              <a:rPr lang="en-US" sz="1200" dirty="0">
                <a:effectLst/>
                <a:latin typeface="Palatino Linotype" panose="02040502050505030304" pitchFamily="18" charset="0"/>
                <a:ea typeface="Calibri" panose="020F0502020204030204" pitchFamily="34" charset="0"/>
                <a:cs typeface="Arial" panose="020B0604020202020204" pitchFamily="34" charset="0"/>
              </a:rPr>
              <a:t>Fiore </a:t>
            </a:r>
            <a:r>
              <a:rPr lang="en-US" sz="1200" dirty="0" err="1">
                <a:effectLst/>
                <a:latin typeface="Palatino Linotype" panose="02040502050505030304" pitchFamily="18" charset="0"/>
                <a:ea typeface="Calibri" panose="020F0502020204030204" pitchFamily="34" charset="0"/>
                <a:cs typeface="Arial" panose="020B0604020202020204" pitchFamily="34" charset="0"/>
              </a:rPr>
              <a:t>Marochetti</a:t>
            </a:r>
            <a:r>
              <a:rPr lang="en-US" sz="1200" dirty="0">
                <a:effectLst/>
                <a:latin typeface="Palatino Linotype" panose="02040502050505030304" pitchFamily="18" charset="0"/>
                <a:ea typeface="Calibri" panose="020F0502020204030204" pitchFamily="34" charset="0"/>
                <a:cs typeface="Arial" panose="020B0604020202020204" pitchFamily="34" charset="0"/>
              </a:rPr>
              <a:t> 2010, 50-52 &amp; pl. XIV</a:t>
            </a:r>
            <a:endParaRPr lang="en-GB" sz="1200" dirty="0">
              <a:latin typeface="Palatino Linotype" panose="02040502050505030304" pitchFamily="18" charset="0"/>
            </a:endParaRPr>
          </a:p>
        </p:txBody>
      </p:sp>
      <p:pic>
        <p:nvPicPr>
          <p:cNvPr id="10" name="Picture 9">
            <a:extLst>
              <a:ext uri="{FF2B5EF4-FFF2-40B4-BE49-F238E27FC236}">
                <a16:creationId xmlns:a16="http://schemas.microsoft.com/office/drawing/2014/main" id="{B7EC7D78-4D7D-A26D-251D-57C160FF70FE}"/>
              </a:ext>
            </a:extLst>
          </p:cNvPr>
          <p:cNvPicPr>
            <a:picLocks noChangeAspect="1"/>
          </p:cNvPicPr>
          <p:nvPr/>
        </p:nvPicPr>
        <p:blipFill>
          <a:blip r:embed="rId3"/>
          <a:stretch>
            <a:fillRect/>
          </a:stretch>
        </p:blipFill>
        <p:spPr>
          <a:xfrm>
            <a:off x="550105" y="453129"/>
            <a:ext cx="6662325" cy="2675474"/>
          </a:xfrm>
          <a:prstGeom prst="rect">
            <a:avLst/>
          </a:prstGeom>
        </p:spPr>
      </p:pic>
      <p:sp>
        <p:nvSpPr>
          <p:cNvPr id="12" name="TextBox 11">
            <a:extLst>
              <a:ext uri="{FF2B5EF4-FFF2-40B4-BE49-F238E27FC236}">
                <a16:creationId xmlns:a16="http://schemas.microsoft.com/office/drawing/2014/main" id="{74591F7C-5F71-8FFB-4EE9-1F3F22EE64E6}"/>
              </a:ext>
            </a:extLst>
          </p:cNvPr>
          <p:cNvSpPr txBox="1"/>
          <p:nvPr/>
        </p:nvSpPr>
        <p:spPr>
          <a:xfrm>
            <a:off x="7321479" y="1919882"/>
            <a:ext cx="4732730" cy="646331"/>
          </a:xfrm>
          <a:prstGeom prst="rect">
            <a:avLst/>
          </a:prstGeom>
          <a:noFill/>
        </p:spPr>
        <p:txBody>
          <a:bodyPr wrap="square">
            <a:spAutoFit/>
          </a:bodyPr>
          <a:lstStyle/>
          <a:p>
            <a:pPr algn="ctr"/>
            <a:r>
              <a:rPr lang="en-US" sz="1800" b="1" dirty="0">
                <a:effectLst/>
                <a:latin typeface="Palatino Linotype" panose="02040502050505030304" pitchFamily="18" charset="0"/>
                <a:ea typeface="Calibri" panose="020F0502020204030204" pitchFamily="34" charset="0"/>
                <a:cs typeface="Arial" panose="020B0604020202020204" pitchFamily="34" charset="0"/>
              </a:rPr>
              <a:t>Relief frg. TN </a:t>
            </a:r>
            <a:r>
              <a:rPr lang="en-GB" b="1" dirty="0">
                <a:latin typeface="Palatino Linotype" panose="02040502050505030304" pitchFamily="18" charset="0"/>
              </a:rPr>
              <a:t>24/5/28/5 from the temple of</a:t>
            </a:r>
          </a:p>
          <a:p>
            <a:pPr algn="ctr"/>
            <a:r>
              <a:rPr lang="en-GB" b="1" dirty="0">
                <a:latin typeface="Palatino Linotype" panose="02040502050505030304" pitchFamily="18" charset="0"/>
              </a:rPr>
              <a:t>King Mentuhotep II from Gebelein </a:t>
            </a:r>
          </a:p>
        </p:txBody>
      </p:sp>
      <p:sp>
        <p:nvSpPr>
          <p:cNvPr id="13" name="Rectangle 12">
            <a:extLst>
              <a:ext uri="{FF2B5EF4-FFF2-40B4-BE49-F238E27FC236}">
                <a16:creationId xmlns:a16="http://schemas.microsoft.com/office/drawing/2014/main" id="{70C6072F-06C0-18FE-5F79-0C4FD655932A}"/>
              </a:ext>
            </a:extLst>
          </p:cNvPr>
          <p:cNvSpPr/>
          <p:nvPr/>
        </p:nvSpPr>
        <p:spPr>
          <a:xfrm>
            <a:off x="5294062" y="3429000"/>
            <a:ext cx="1019652" cy="70757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DDED25BF-EB96-F9F1-8E23-7CC75387729F}"/>
              </a:ext>
            </a:extLst>
          </p:cNvPr>
          <p:cNvSpPr/>
          <p:nvPr/>
        </p:nvSpPr>
        <p:spPr>
          <a:xfrm>
            <a:off x="5105376" y="453129"/>
            <a:ext cx="1019652" cy="70757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TextBox 1">
            <a:extLst>
              <a:ext uri="{FF2B5EF4-FFF2-40B4-BE49-F238E27FC236}">
                <a16:creationId xmlns:a16="http://schemas.microsoft.com/office/drawing/2014/main" id="{C6412878-C9A5-57FE-4652-C6D704D9643D}"/>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0BE512E9-B2AE-4C33-FF9F-B292D78B2CAA}"/>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96</a:t>
            </a:fld>
            <a:endParaRPr lang="de-DE" dirty="0">
              <a:latin typeface="Palatino Linotype" panose="02040502050505030304" pitchFamily="18" charset="0"/>
            </a:endParaRPr>
          </a:p>
        </p:txBody>
      </p:sp>
    </p:spTree>
    <p:extLst>
      <p:ext uri="{BB962C8B-B14F-4D97-AF65-F5344CB8AC3E}">
        <p14:creationId xmlns:p14="http://schemas.microsoft.com/office/powerpoint/2010/main" val="244353017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tone tablet with writing on it&#10;&#10;AI-generated content may be incorrect.">
            <a:extLst>
              <a:ext uri="{FF2B5EF4-FFF2-40B4-BE49-F238E27FC236}">
                <a16:creationId xmlns:a16="http://schemas.microsoft.com/office/drawing/2014/main" id="{4CDE988B-A87C-17DA-6D32-C54E1ACF2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38828" cy="6858000"/>
          </a:xfrm>
          <a:prstGeom prst="rect">
            <a:avLst/>
          </a:prstGeom>
        </p:spPr>
      </p:pic>
      <p:sp>
        <p:nvSpPr>
          <p:cNvPr id="6" name="TextBox 5">
            <a:extLst>
              <a:ext uri="{FF2B5EF4-FFF2-40B4-BE49-F238E27FC236}">
                <a16:creationId xmlns:a16="http://schemas.microsoft.com/office/drawing/2014/main" id="{444DEC84-00D4-2141-F342-5173F52C7BA2}"/>
              </a:ext>
            </a:extLst>
          </p:cNvPr>
          <p:cNvSpPr txBox="1"/>
          <p:nvPr/>
        </p:nvSpPr>
        <p:spPr>
          <a:xfrm>
            <a:off x="1" y="6581001"/>
            <a:ext cx="3439886" cy="276999"/>
          </a:xfrm>
          <a:prstGeom prst="rect">
            <a:avLst/>
          </a:prstGeom>
          <a:noFill/>
        </p:spPr>
        <p:txBody>
          <a:bodyPr wrap="square">
            <a:spAutoFit/>
          </a:bodyPr>
          <a:lstStyle/>
          <a:p>
            <a:r>
              <a:rPr lang="en-US" sz="1200" dirty="0" err="1">
                <a:solidFill>
                  <a:schemeClr val="bg1"/>
                </a:solidFill>
                <a:latin typeface="Palatino Linotype" panose="02040502050505030304" pitchFamily="18" charset="0"/>
                <a:ea typeface="Calibri" panose="020F0502020204030204" pitchFamily="34" charset="0"/>
                <a:cs typeface="Arial" panose="020B0604020202020204" pitchFamily="34" charset="0"/>
              </a:rPr>
              <a:t>www.collection.louvre.fr</a:t>
            </a:r>
            <a:endParaRPr lang="en-GB" sz="1200" dirty="0">
              <a:solidFill>
                <a:schemeClr val="bg1"/>
              </a:solidFill>
              <a:latin typeface="Palatino Linotype" panose="02040502050505030304" pitchFamily="18" charset="0"/>
            </a:endParaRPr>
          </a:p>
        </p:txBody>
      </p:sp>
      <p:sp>
        <p:nvSpPr>
          <p:cNvPr id="7" name="TextBox 6">
            <a:extLst>
              <a:ext uri="{FF2B5EF4-FFF2-40B4-BE49-F238E27FC236}">
                <a16:creationId xmlns:a16="http://schemas.microsoft.com/office/drawing/2014/main" id="{27B3D213-E85D-CFF7-CF04-96E9EF11AEE5}"/>
              </a:ext>
            </a:extLst>
          </p:cNvPr>
          <p:cNvSpPr txBox="1"/>
          <p:nvPr/>
        </p:nvSpPr>
        <p:spPr>
          <a:xfrm>
            <a:off x="6096000" y="120112"/>
            <a:ext cx="4732730" cy="369332"/>
          </a:xfrm>
          <a:prstGeom prst="rect">
            <a:avLst/>
          </a:prstGeom>
          <a:noFill/>
        </p:spPr>
        <p:txBody>
          <a:bodyPr wrap="square">
            <a:spAutoFit/>
          </a:bodyPr>
          <a:lstStyle/>
          <a:p>
            <a:pPr algn="ctr"/>
            <a:r>
              <a:rPr lang="de-DE" sz="1800" b="1" dirty="0">
                <a:effectLst/>
                <a:latin typeface="Palatino Linotype" panose="02040502050505030304" pitchFamily="18" charset="0"/>
                <a:ea typeface="Calibri" panose="020F0502020204030204" pitchFamily="34" charset="0"/>
                <a:cs typeface="Arial" panose="020B0604020202020204" pitchFamily="34" charset="0"/>
              </a:rPr>
              <a:t>Stela Louvr</a:t>
            </a:r>
            <a:r>
              <a:rPr lang="de-DE" b="1" dirty="0">
                <a:latin typeface="Palatino Linotype" panose="02040502050505030304" pitchFamily="18" charset="0"/>
                <a:ea typeface="Calibri" panose="020F0502020204030204" pitchFamily="34" charset="0"/>
                <a:cs typeface="Arial" panose="020B0604020202020204" pitchFamily="34" charset="0"/>
              </a:rPr>
              <a:t>e </a:t>
            </a:r>
            <a:r>
              <a:rPr lang="de-DE" b="1" dirty="0" err="1">
                <a:latin typeface="Palatino Linotype" panose="02040502050505030304" pitchFamily="18" charset="0"/>
                <a:ea typeface="Calibri" panose="020F0502020204030204" pitchFamily="34" charset="0"/>
                <a:cs typeface="Arial" panose="020B0604020202020204" pitchFamily="34" charset="0"/>
              </a:rPr>
              <a:t>C3</a:t>
            </a:r>
            <a:endParaRPr lang="en-GB" b="1" dirty="0">
              <a:latin typeface="Palatino Linotype" panose="02040502050505030304" pitchFamily="18" charset="0"/>
            </a:endParaRPr>
          </a:p>
        </p:txBody>
      </p:sp>
      <p:pic>
        <p:nvPicPr>
          <p:cNvPr id="9" name="Picture 8">
            <a:extLst>
              <a:ext uri="{FF2B5EF4-FFF2-40B4-BE49-F238E27FC236}">
                <a16:creationId xmlns:a16="http://schemas.microsoft.com/office/drawing/2014/main" id="{239CB15A-53ED-9C2C-40E9-525F6E6BF32C}"/>
              </a:ext>
            </a:extLst>
          </p:cNvPr>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5268290" y="708866"/>
            <a:ext cx="2279139" cy="1315234"/>
          </a:xfrm>
          <a:prstGeom prst="rect">
            <a:avLst/>
          </a:prstGeom>
        </p:spPr>
      </p:pic>
      <p:pic>
        <p:nvPicPr>
          <p:cNvPr id="11" name="Picture 10">
            <a:extLst>
              <a:ext uri="{FF2B5EF4-FFF2-40B4-BE49-F238E27FC236}">
                <a16:creationId xmlns:a16="http://schemas.microsoft.com/office/drawing/2014/main" id="{0E8FED8A-D951-9020-33ED-6D653AF87B83}"/>
              </a:ext>
            </a:extLst>
          </p:cNvPr>
          <p:cNvPicPr>
            <a:picLocks noChangeAspect="1"/>
          </p:cNvPicPr>
          <p:nvPr/>
        </p:nvPicPr>
        <p:blipFill>
          <a:blip r:embed="rId5">
            <a:extLst>
              <a:ext uri="{BEBA8EAE-BF5A-486C-A8C5-ECC9F3942E4B}">
                <a14:imgProps xmlns:a14="http://schemas.microsoft.com/office/drawing/2010/main">
                  <a14:imgLayer r:embed="rId6">
                    <a14:imgEffect>
                      <a14:saturation sat="33000"/>
                    </a14:imgEffect>
                  </a14:imgLayer>
                </a14:imgProps>
              </a:ext>
            </a:extLst>
          </a:blip>
          <a:stretch>
            <a:fillRect/>
          </a:stretch>
        </p:blipFill>
        <p:spPr>
          <a:xfrm>
            <a:off x="5268290" y="2322510"/>
            <a:ext cx="2564315" cy="1264225"/>
          </a:xfrm>
          <a:prstGeom prst="rect">
            <a:avLst/>
          </a:prstGeom>
        </p:spPr>
      </p:pic>
      <p:pic>
        <p:nvPicPr>
          <p:cNvPr id="13" name="Picture 12">
            <a:extLst>
              <a:ext uri="{FF2B5EF4-FFF2-40B4-BE49-F238E27FC236}">
                <a16:creationId xmlns:a16="http://schemas.microsoft.com/office/drawing/2014/main" id="{D3A04691-CDA8-D0F0-5296-1CFCFF8894D2}"/>
              </a:ext>
            </a:extLst>
          </p:cNvPr>
          <p:cNvPicPr>
            <a:picLocks noChangeAspect="1"/>
          </p:cNvPicPr>
          <p:nvPr/>
        </p:nvPicPr>
        <p:blipFill>
          <a:blip r:embed="rId7">
            <a:extLst>
              <a:ext uri="{BEBA8EAE-BF5A-486C-A8C5-ECC9F3942E4B}">
                <a14:imgProps xmlns:a14="http://schemas.microsoft.com/office/drawing/2010/main">
                  <a14:imgLayer r:embed="rId8">
                    <a14:imgEffect>
                      <a14:saturation sat="33000"/>
                    </a14:imgEffect>
                  </a14:imgLayer>
                </a14:imgProps>
              </a:ext>
            </a:extLst>
          </a:blip>
          <a:stretch>
            <a:fillRect/>
          </a:stretch>
        </p:blipFill>
        <p:spPr>
          <a:xfrm>
            <a:off x="5268290" y="3885146"/>
            <a:ext cx="2413520" cy="1264224"/>
          </a:xfrm>
          <a:prstGeom prst="rect">
            <a:avLst/>
          </a:prstGeom>
        </p:spPr>
      </p:pic>
      <p:pic>
        <p:nvPicPr>
          <p:cNvPr id="15" name="Picture 14">
            <a:extLst>
              <a:ext uri="{FF2B5EF4-FFF2-40B4-BE49-F238E27FC236}">
                <a16:creationId xmlns:a16="http://schemas.microsoft.com/office/drawing/2014/main" id="{91D9CD74-1262-1D39-D283-97A3C3D7051A}"/>
              </a:ext>
            </a:extLst>
          </p:cNvPr>
          <p:cNvPicPr>
            <a:picLocks noChangeAspect="1"/>
          </p:cNvPicPr>
          <p:nvPr/>
        </p:nvPicPr>
        <p:blipFill>
          <a:blip r:embed="rId9">
            <a:extLst>
              <a:ext uri="{BEBA8EAE-BF5A-486C-A8C5-ECC9F3942E4B}">
                <a14:imgProps xmlns:a14="http://schemas.microsoft.com/office/drawing/2010/main">
                  <a14:imgLayer r:embed="rId10">
                    <a14:imgEffect>
                      <a14:saturation sat="33000"/>
                    </a14:imgEffect>
                  </a14:imgLayer>
                </a14:imgProps>
              </a:ext>
            </a:extLst>
          </a:blip>
          <a:stretch>
            <a:fillRect/>
          </a:stretch>
        </p:blipFill>
        <p:spPr>
          <a:xfrm>
            <a:off x="5268290" y="5447781"/>
            <a:ext cx="1494578" cy="1197411"/>
          </a:xfrm>
          <a:prstGeom prst="rect">
            <a:avLst/>
          </a:prstGeom>
        </p:spPr>
      </p:pic>
      <p:sp>
        <p:nvSpPr>
          <p:cNvPr id="17" name="TextBox 16">
            <a:extLst>
              <a:ext uri="{FF2B5EF4-FFF2-40B4-BE49-F238E27FC236}">
                <a16:creationId xmlns:a16="http://schemas.microsoft.com/office/drawing/2014/main" id="{6D3291F4-C585-FB6D-16D8-78A07075C427}"/>
              </a:ext>
            </a:extLst>
          </p:cNvPr>
          <p:cNvSpPr txBox="1"/>
          <p:nvPr/>
        </p:nvSpPr>
        <p:spPr>
          <a:xfrm>
            <a:off x="8726716" y="1181817"/>
            <a:ext cx="2899228" cy="369332"/>
          </a:xfrm>
          <a:prstGeom prst="rect">
            <a:avLst/>
          </a:prstGeom>
          <a:noFill/>
        </p:spPr>
        <p:txBody>
          <a:bodyPr wrap="square">
            <a:spAutoFit/>
          </a:bodyPr>
          <a:lstStyle/>
          <a:p>
            <a:pPr marL="0" marR="0" algn="ctr">
              <a:lnSpc>
                <a:spcPct val="100000"/>
              </a:lnSpc>
              <a:spcAft>
                <a:spcPts val="0"/>
              </a:spcAft>
              <a:buNone/>
            </a:pPr>
            <a:r>
              <a:rPr lang="en-US" sz="1800" i="1" kern="100" dirty="0" err="1">
                <a:effectLst/>
                <a:latin typeface="Palatino Linotype" panose="02040502050505030304" pitchFamily="18" charset="0"/>
              </a:rPr>
              <a:t>ḫrp</a:t>
            </a:r>
            <a:r>
              <a:rPr lang="en-US" sz="1800" i="1" kern="100" dirty="0">
                <a:effectLst/>
                <a:latin typeface="Palatino Linotype" panose="02040502050505030304" pitchFamily="18" charset="0"/>
              </a:rPr>
              <a:t> </a:t>
            </a:r>
            <a:r>
              <a:rPr lang="en-US" sz="1800" kern="100" dirty="0">
                <a:effectLst/>
                <a:latin typeface="Palatino Linotype" panose="02040502050505030304" pitchFamily="18" charset="0"/>
              </a:rPr>
              <a:t>“to lead”</a:t>
            </a:r>
            <a:endParaRPr lang="en-GB" sz="18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76B0492-E1DB-9C5E-E955-F89FB7D4A927}"/>
              </a:ext>
            </a:extLst>
          </p:cNvPr>
          <p:cNvSpPr txBox="1"/>
          <p:nvPr/>
        </p:nvSpPr>
        <p:spPr>
          <a:xfrm>
            <a:off x="8762067" y="2585290"/>
            <a:ext cx="2899228" cy="369332"/>
          </a:xfrm>
          <a:prstGeom prst="rect">
            <a:avLst/>
          </a:prstGeom>
          <a:noFill/>
        </p:spPr>
        <p:txBody>
          <a:bodyPr wrap="square">
            <a:spAutoFit/>
          </a:bodyPr>
          <a:lstStyle/>
          <a:p>
            <a:pPr marL="0" marR="0" algn="ctr">
              <a:lnSpc>
                <a:spcPct val="100000"/>
              </a:lnSpc>
              <a:spcAft>
                <a:spcPts val="0"/>
              </a:spcAft>
              <a:buNone/>
            </a:pPr>
            <a:r>
              <a:rPr lang="en-GB" i="1" kern="100" dirty="0" err="1">
                <a:latin typeface="Palatino Linotype" panose="02040502050505030304" pitchFamily="18" charset="0"/>
              </a:rPr>
              <a:t>š</a:t>
            </a:r>
            <a:r>
              <a:rPr lang="en-GB" sz="1800" i="1" kern="100" dirty="0" err="1">
                <a:effectLst/>
                <a:latin typeface="Palatino Linotype" panose="02040502050505030304" pitchFamily="18" charset="0"/>
              </a:rPr>
              <a:t>ꜣd</a:t>
            </a:r>
            <a:r>
              <a:rPr lang="en-US" sz="1800" i="1" kern="100" dirty="0">
                <a:effectLst/>
                <a:latin typeface="Palatino Linotype" panose="02040502050505030304" pitchFamily="18" charset="0"/>
              </a:rPr>
              <a:t> </a:t>
            </a:r>
            <a:r>
              <a:rPr lang="en-US" sz="1800" kern="100" dirty="0">
                <a:effectLst/>
                <a:latin typeface="Palatino Linotype" panose="02040502050505030304" pitchFamily="18" charset="0"/>
              </a:rPr>
              <a:t>“to dig”</a:t>
            </a:r>
            <a:endParaRPr lang="en-GB" sz="18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4779DFA-4377-3881-3E68-8D7FDC2AC6F6}"/>
              </a:ext>
            </a:extLst>
          </p:cNvPr>
          <p:cNvSpPr txBox="1"/>
          <p:nvPr/>
        </p:nvSpPr>
        <p:spPr>
          <a:xfrm>
            <a:off x="8762067" y="4147926"/>
            <a:ext cx="2899228" cy="369332"/>
          </a:xfrm>
          <a:prstGeom prst="rect">
            <a:avLst/>
          </a:prstGeom>
          <a:noFill/>
        </p:spPr>
        <p:txBody>
          <a:bodyPr wrap="square">
            <a:spAutoFit/>
          </a:bodyPr>
          <a:lstStyle/>
          <a:p>
            <a:pPr marL="0" marR="0" algn="ctr">
              <a:lnSpc>
                <a:spcPct val="100000"/>
              </a:lnSpc>
              <a:spcAft>
                <a:spcPts val="0"/>
              </a:spcAft>
              <a:buNone/>
            </a:pPr>
            <a:r>
              <a:rPr lang="en-GB" sz="1800" i="1" kern="100" dirty="0" err="1">
                <a:effectLst/>
                <a:latin typeface="Palatino Linotype" panose="02040502050505030304" pitchFamily="18" charset="0"/>
              </a:rPr>
              <a:t>ḏsr</a:t>
            </a:r>
            <a:r>
              <a:rPr lang="en-US" sz="1800" i="1" kern="100" dirty="0">
                <a:effectLst/>
                <a:latin typeface="Palatino Linotype" panose="02040502050505030304" pitchFamily="18" charset="0"/>
              </a:rPr>
              <a:t> </a:t>
            </a:r>
            <a:r>
              <a:rPr lang="en-US" sz="1800" kern="100" dirty="0">
                <a:effectLst/>
                <a:latin typeface="Palatino Linotype" panose="02040502050505030304" pitchFamily="18" charset="0"/>
              </a:rPr>
              <a:t>“to </a:t>
            </a:r>
            <a:r>
              <a:rPr lang="en-US" kern="100" dirty="0">
                <a:latin typeface="Palatino Linotype" panose="02040502050505030304" pitchFamily="18" charset="0"/>
              </a:rPr>
              <a:t>consecrate</a:t>
            </a:r>
            <a:r>
              <a:rPr lang="en-US" sz="1800" kern="100" dirty="0">
                <a:effectLst/>
                <a:latin typeface="Palatino Linotype" panose="02040502050505030304" pitchFamily="18" charset="0"/>
              </a:rPr>
              <a:t>”</a:t>
            </a:r>
            <a:endParaRPr lang="en-GB" sz="18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1E1DCCB-1DD3-AEE4-68A8-30417F08D45E}"/>
              </a:ext>
            </a:extLst>
          </p:cNvPr>
          <p:cNvSpPr txBox="1"/>
          <p:nvPr/>
        </p:nvSpPr>
        <p:spPr>
          <a:xfrm>
            <a:off x="8726716" y="5861820"/>
            <a:ext cx="3254689" cy="369332"/>
          </a:xfrm>
          <a:prstGeom prst="rect">
            <a:avLst/>
          </a:prstGeom>
          <a:noFill/>
        </p:spPr>
        <p:txBody>
          <a:bodyPr wrap="square">
            <a:spAutoFit/>
          </a:bodyPr>
          <a:lstStyle/>
          <a:p>
            <a:pPr marL="0" marR="0" algn="ctr">
              <a:lnSpc>
                <a:spcPct val="100000"/>
              </a:lnSpc>
              <a:spcAft>
                <a:spcPts val="0"/>
              </a:spcAft>
              <a:buNone/>
            </a:pPr>
            <a:r>
              <a:rPr lang="en-GB" sz="1800" i="1" kern="100" dirty="0" err="1">
                <a:effectLst/>
                <a:latin typeface="Palatino Linotype" panose="02040502050505030304" pitchFamily="18" charset="0"/>
              </a:rPr>
              <a:t>ḥkn</a:t>
            </a:r>
            <a:r>
              <a:rPr lang="en-US" sz="1800" i="1" kern="100" dirty="0">
                <a:effectLst/>
                <a:latin typeface="Palatino Linotype" panose="02040502050505030304" pitchFamily="18" charset="0"/>
              </a:rPr>
              <a:t> </a:t>
            </a:r>
            <a:r>
              <a:rPr lang="en-US" sz="1800" kern="100" dirty="0">
                <a:effectLst/>
                <a:latin typeface="Palatino Linotype" panose="02040502050505030304" pitchFamily="18" charset="0"/>
              </a:rPr>
              <a:t>“to </a:t>
            </a:r>
            <a:r>
              <a:rPr lang="en-US" kern="100" dirty="0">
                <a:latin typeface="Palatino Linotype" panose="02040502050505030304" pitchFamily="18" charset="0"/>
              </a:rPr>
              <a:t>guide (the course)</a:t>
            </a:r>
            <a:r>
              <a:rPr lang="en-US" sz="1800" kern="100" dirty="0">
                <a:effectLst/>
                <a:latin typeface="Palatino Linotype" panose="02040502050505030304" pitchFamily="18" charset="0"/>
              </a:rPr>
              <a:t>”</a:t>
            </a:r>
            <a:endParaRPr lang="en-GB" sz="1800" kern="1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F783C734-D139-E414-981A-611A6AF1B3A0}"/>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E13466BD-E529-BE05-F285-08594C3C7A79}"/>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97</a:t>
            </a:fld>
            <a:endParaRPr lang="de-DE" dirty="0">
              <a:latin typeface="Palatino Linotype" panose="02040502050505030304" pitchFamily="18" charset="0"/>
            </a:endParaRPr>
          </a:p>
        </p:txBody>
      </p:sp>
    </p:spTree>
    <p:extLst>
      <p:ext uri="{BB962C8B-B14F-4D97-AF65-F5344CB8AC3E}">
        <p14:creationId xmlns:p14="http://schemas.microsoft.com/office/powerpoint/2010/main" val="294930708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67CA4E-C53D-3468-3415-33B75D53BEC1}"/>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Effect>
                      <a14:brightnessContrast bright="20000" contrast="20000"/>
                    </a14:imgEffect>
                  </a14:imgLayer>
                </a14:imgProps>
              </a:ext>
            </a:extLst>
          </a:blip>
          <a:stretch>
            <a:fillRect/>
          </a:stretch>
        </p:blipFill>
        <p:spPr>
          <a:xfrm>
            <a:off x="403192" y="7564"/>
            <a:ext cx="5016208" cy="2268911"/>
          </a:xfrm>
          <a:prstGeom prst="rect">
            <a:avLst/>
          </a:prstGeom>
        </p:spPr>
      </p:pic>
      <p:sp>
        <p:nvSpPr>
          <p:cNvPr id="6" name="TextBox 5">
            <a:extLst>
              <a:ext uri="{FF2B5EF4-FFF2-40B4-BE49-F238E27FC236}">
                <a16:creationId xmlns:a16="http://schemas.microsoft.com/office/drawing/2014/main" id="{BF19C586-17CC-F120-8304-4E8DA88F0569}"/>
              </a:ext>
            </a:extLst>
          </p:cNvPr>
          <p:cNvSpPr txBox="1"/>
          <p:nvPr/>
        </p:nvSpPr>
        <p:spPr>
          <a:xfrm>
            <a:off x="326991" y="2305050"/>
            <a:ext cx="2899228" cy="307777"/>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Tomb </a:t>
            </a:r>
            <a:r>
              <a:rPr lang="de-DE" sz="1400" kern="100" dirty="0" err="1">
                <a:effectLst/>
                <a:latin typeface="Palatino Linotype" panose="02040502050505030304" pitchFamily="18" charset="0"/>
              </a:rPr>
              <a:t>of</a:t>
            </a:r>
            <a:r>
              <a:rPr lang="de-DE" sz="1400" kern="100" dirty="0">
                <a:effectLst/>
                <a:latin typeface="Palatino Linotype" panose="02040502050505030304" pitchFamily="18" charset="0"/>
              </a:rPr>
              <a:t> </a:t>
            </a:r>
            <a:r>
              <a:rPr lang="de-DE" sz="1400" kern="100" dirty="0" err="1">
                <a:effectLst/>
                <a:latin typeface="Palatino Linotype" panose="02040502050505030304" pitchFamily="18" charset="0"/>
              </a:rPr>
              <a:t>Senbi</a:t>
            </a:r>
            <a:r>
              <a:rPr lang="de-DE" sz="1400" kern="100" dirty="0">
                <a:effectLst/>
                <a:latin typeface="Palatino Linotype" panose="02040502050505030304" pitchFamily="18" charset="0"/>
              </a:rPr>
              <a:t> I</a:t>
            </a:r>
            <a:r>
              <a:rPr lang="de-DE" sz="1400" kern="100" dirty="0">
                <a:latin typeface="Palatino Linotype" panose="02040502050505030304" pitchFamily="18" charset="0"/>
              </a:rPr>
              <a:t>, Meir </a:t>
            </a:r>
            <a:r>
              <a:rPr lang="de-DE" sz="1400" kern="100" dirty="0" err="1">
                <a:latin typeface="Palatino Linotype" panose="02040502050505030304" pitchFamily="18" charset="0"/>
              </a:rPr>
              <a:t>M4</a:t>
            </a:r>
            <a:endParaRPr lang="de-DE" sz="1400" kern="100" dirty="0">
              <a:latin typeface="Palatino Linotype" panose="02040502050505030304" pitchFamily="18" charset="0"/>
            </a:endParaRPr>
          </a:p>
        </p:txBody>
      </p:sp>
      <p:sp>
        <p:nvSpPr>
          <p:cNvPr id="2" name="TextBox 1">
            <a:extLst>
              <a:ext uri="{FF2B5EF4-FFF2-40B4-BE49-F238E27FC236}">
                <a16:creationId xmlns:a16="http://schemas.microsoft.com/office/drawing/2014/main" id="{BB2246B5-A448-A9D0-3087-CAF18CD5CFF3}"/>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
        <p:nvSpPr>
          <p:cNvPr id="3" name="Slide Number Placeholder 1">
            <a:extLst>
              <a:ext uri="{FF2B5EF4-FFF2-40B4-BE49-F238E27FC236}">
                <a16:creationId xmlns:a16="http://schemas.microsoft.com/office/drawing/2014/main" id="{1EA53262-0A01-016E-98B1-B949C906005D}"/>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98</a:t>
            </a:fld>
            <a:endParaRPr lang="de-DE" dirty="0">
              <a:latin typeface="Palatino Linotype" panose="02040502050505030304" pitchFamily="18" charset="0"/>
            </a:endParaRPr>
          </a:p>
        </p:txBody>
      </p:sp>
      <p:pic>
        <p:nvPicPr>
          <p:cNvPr id="7" name="Picture 6">
            <a:extLst>
              <a:ext uri="{FF2B5EF4-FFF2-40B4-BE49-F238E27FC236}">
                <a16:creationId xmlns:a16="http://schemas.microsoft.com/office/drawing/2014/main" id="{37B7AFC1-7F72-32FF-EEF1-7DE03F690BCF}"/>
              </a:ext>
            </a:extLst>
          </p:cNvPr>
          <p:cNvPicPr>
            <a:picLocks noChangeAspect="1"/>
          </p:cNvPicPr>
          <p:nvPr/>
        </p:nvPicPr>
        <p:blipFill>
          <a:blip r:embed="rId4"/>
          <a:stretch>
            <a:fillRect/>
          </a:stretch>
        </p:blipFill>
        <p:spPr>
          <a:xfrm>
            <a:off x="6353175" y="711226"/>
            <a:ext cx="4776117" cy="5332488"/>
          </a:xfrm>
          <a:prstGeom prst="rect">
            <a:avLst/>
          </a:prstGeom>
        </p:spPr>
      </p:pic>
      <p:sp>
        <p:nvSpPr>
          <p:cNvPr id="8" name="TextBox 7">
            <a:extLst>
              <a:ext uri="{FF2B5EF4-FFF2-40B4-BE49-F238E27FC236}">
                <a16:creationId xmlns:a16="http://schemas.microsoft.com/office/drawing/2014/main" id="{55763AAD-25C5-E50F-2C76-F5B3B517A885}"/>
              </a:ext>
            </a:extLst>
          </p:cNvPr>
          <p:cNvSpPr txBox="1"/>
          <p:nvPr/>
        </p:nvSpPr>
        <p:spPr>
          <a:xfrm>
            <a:off x="6270591" y="6095244"/>
            <a:ext cx="2899228" cy="461665"/>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Tomb </a:t>
            </a:r>
            <a:r>
              <a:rPr lang="de-DE" sz="1400" kern="100" dirty="0" err="1">
                <a:effectLst/>
                <a:latin typeface="Palatino Linotype" panose="02040502050505030304" pitchFamily="18" charset="0"/>
              </a:rPr>
              <a:t>of</a:t>
            </a:r>
            <a:r>
              <a:rPr lang="de-DE" sz="1400" kern="100" dirty="0">
                <a:effectLst/>
                <a:latin typeface="Palatino Linotype" panose="02040502050505030304" pitchFamily="18" charset="0"/>
              </a:rPr>
              <a:t> </a:t>
            </a:r>
            <a:r>
              <a:rPr lang="de-DE" sz="1400" kern="100" dirty="0" err="1">
                <a:effectLst/>
                <a:latin typeface="Palatino Linotype" panose="02040502050505030304" pitchFamily="18" charset="0"/>
              </a:rPr>
              <a:t>Intefiqer</a:t>
            </a:r>
            <a:r>
              <a:rPr lang="de-DE" sz="1400" kern="100" dirty="0">
                <a:effectLst/>
                <a:latin typeface="Palatino Linotype" panose="02040502050505030304" pitchFamily="18" charset="0"/>
              </a:rPr>
              <a:t>, TT 60</a:t>
            </a:r>
          </a:p>
          <a:p>
            <a:pPr marL="0" marR="0">
              <a:lnSpc>
                <a:spcPct val="100000"/>
              </a:lnSpc>
              <a:spcAft>
                <a:spcPts val="0"/>
              </a:spcAft>
              <a:buNone/>
            </a:pPr>
            <a:r>
              <a:rPr lang="de-DE" sz="1000" kern="100" dirty="0">
                <a:latin typeface="Palatino Linotype" panose="02040502050505030304" pitchFamily="18" charset="0"/>
              </a:rPr>
              <a:t>Davies &amp; Gardiner 1920, pl. XI</a:t>
            </a:r>
          </a:p>
        </p:txBody>
      </p:sp>
      <p:sp>
        <p:nvSpPr>
          <p:cNvPr id="9" name="Rectangle 8">
            <a:extLst>
              <a:ext uri="{FF2B5EF4-FFF2-40B4-BE49-F238E27FC236}">
                <a16:creationId xmlns:a16="http://schemas.microsoft.com/office/drawing/2014/main" id="{FC8C626A-7F41-CD99-82C9-9165E27A4821}"/>
              </a:ext>
            </a:extLst>
          </p:cNvPr>
          <p:cNvSpPr/>
          <p:nvPr/>
        </p:nvSpPr>
        <p:spPr>
          <a:xfrm>
            <a:off x="8347838" y="739248"/>
            <a:ext cx="548512" cy="193727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pic>
        <p:nvPicPr>
          <p:cNvPr id="13" name="Picture 12">
            <a:extLst>
              <a:ext uri="{FF2B5EF4-FFF2-40B4-BE49-F238E27FC236}">
                <a16:creationId xmlns:a16="http://schemas.microsoft.com/office/drawing/2014/main" id="{228A6E5A-AD89-6F44-D353-62951196543E}"/>
              </a:ext>
            </a:extLst>
          </p:cNvPr>
          <p:cNvPicPr>
            <a:picLocks noChangeAspect="1"/>
          </p:cNvPicPr>
          <p:nvPr/>
        </p:nvPicPr>
        <p:blipFill>
          <a:blip r:embed="rId5"/>
          <a:stretch>
            <a:fillRect/>
          </a:stretch>
        </p:blipFill>
        <p:spPr>
          <a:xfrm>
            <a:off x="403192" y="2631543"/>
            <a:ext cx="5029634" cy="1688269"/>
          </a:xfrm>
          <a:prstGeom prst="rect">
            <a:avLst/>
          </a:prstGeom>
        </p:spPr>
      </p:pic>
      <p:sp>
        <p:nvSpPr>
          <p:cNvPr id="14" name="TextBox 13">
            <a:extLst>
              <a:ext uri="{FF2B5EF4-FFF2-40B4-BE49-F238E27FC236}">
                <a16:creationId xmlns:a16="http://schemas.microsoft.com/office/drawing/2014/main" id="{55ECF588-EAC2-7A8F-859D-DFC46AC722E1}"/>
              </a:ext>
            </a:extLst>
          </p:cNvPr>
          <p:cNvSpPr txBox="1"/>
          <p:nvPr/>
        </p:nvSpPr>
        <p:spPr>
          <a:xfrm>
            <a:off x="326991" y="4343400"/>
            <a:ext cx="2899228" cy="461665"/>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Wall frg. MMA 22.1.14</a:t>
            </a:r>
          </a:p>
          <a:p>
            <a:pPr marL="0" marR="0">
              <a:lnSpc>
                <a:spcPct val="100000"/>
              </a:lnSpc>
              <a:spcAft>
                <a:spcPts val="0"/>
              </a:spcAft>
              <a:buNone/>
            </a:pPr>
            <a:r>
              <a:rPr lang="de-DE" sz="1000" kern="100" dirty="0">
                <a:latin typeface="Palatino Linotype" panose="02040502050505030304" pitchFamily="18" charset="0"/>
              </a:rPr>
              <a:t>Goedicke 1971, 98</a:t>
            </a:r>
          </a:p>
        </p:txBody>
      </p:sp>
      <p:sp>
        <p:nvSpPr>
          <p:cNvPr id="15" name="TextBox 14">
            <a:extLst>
              <a:ext uri="{FF2B5EF4-FFF2-40B4-BE49-F238E27FC236}">
                <a16:creationId xmlns:a16="http://schemas.microsoft.com/office/drawing/2014/main" id="{6229BF76-EA63-9929-62BF-DB0830CA5005}"/>
              </a:ext>
            </a:extLst>
          </p:cNvPr>
          <p:cNvSpPr txBox="1"/>
          <p:nvPr/>
        </p:nvSpPr>
        <p:spPr>
          <a:xfrm>
            <a:off x="336516" y="6541903"/>
            <a:ext cx="2899228" cy="307777"/>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Stela CG 20539, </a:t>
            </a:r>
            <a:r>
              <a:rPr lang="de-DE" sz="1400" kern="100" dirty="0" err="1">
                <a:effectLst/>
                <a:latin typeface="Palatino Linotype" panose="02040502050505030304" pitchFamily="18" charset="0"/>
              </a:rPr>
              <a:t>rt</a:t>
            </a:r>
            <a:r>
              <a:rPr lang="de-DE" sz="1400" kern="100" dirty="0">
                <a:effectLst/>
                <a:latin typeface="Palatino Linotype" panose="02040502050505030304" pitchFamily="18" charset="0"/>
              </a:rPr>
              <a:t>. 2</a:t>
            </a:r>
            <a:endParaRPr lang="de-DE" sz="1000" kern="100" dirty="0">
              <a:latin typeface="Palatino Linotype" panose="02040502050505030304" pitchFamily="18" charset="0"/>
            </a:endParaRPr>
          </a:p>
        </p:txBody>
      </p:sp>
      <p:pic>
        <p:nvPicPr>
          <p:cNvPr id="19" name="Picture 18">
            <a:extLst>
              <a:ext uri="{FF2B5EF4-FFF2-40B4-BE49-F238E27FC236}">
                <a16:creationId xmlns:a16="http://schemas.microsoft.com/office/drawing/2014/main" id="{8B964AB0-F513-E603-A898-82C559582E1B}"/>
              </a:ext>
            </a:extLst>
          </p:cNvPr>
          <p:cNvPicPr>
            <a:picLocks noChangeAspect="1"/>
          </p:cNvPicPr>
          <p:nvPr/>
        </p:nvPicPr>
        <p:blipFill>
          <a:blip r:embed="rId6"/>
          <a:stretch>
            <a:fillRect/>
          </a:stretch>
        </p:blipFill>
        <p:spPr>
          <a:xfrm>
            <a:off x="403192" y="4824115"/>
            <a:ext cx="5016208" cy="1722328"/>
          </a:xfrm>
          <a:prstGeom prst="rect">
            <a:avLst/>
          </a:prstGeom>
        </p:spPr>
      </p:pic>
    </p:spTree>
    <p:extLst>
      <p:ext uri="{BB962C8B-B14F-4D97-AF65-F5344CB8AC3E}">
        <p14:creationId xmlns:p14="http://schemas.microsoft.com/office/powerpoint/2010/main" val="280149824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8C414F-954C-1B38-335F-D481AD2F95A6}"/>
              </a:ext>
            </a:extLst>
          </p:cNvPr>
          <p:cNvPicPr>
            <a:picLocks noChangeAspect="1"/>
          </p:cNvPicPr>
          <p:nvPr/>
        </p:nvPicPr>
        <p:blipFill>
          <a:blip r:embed="rId2"/>
          <a:srcRect l="13402" b="55029"/>
          <a:stretch>
            <a:fillRect/>
          </a:stretch>
        </p:blipFill>
        <p:spPr>
          <a:xfrm>
            <a:off x="399201" y="409835"/>
            <a:ext cx="3120247" cy="1597336"/>
          </a:xfrm>
          <a:prstGeom prst="rect">
            <a:avLst/>
          </a:prstGeom>
        </p:spPr>
      </p:pic>
      <p:sp>
        <p:nvSpPr>
          <p:cNvPr id="6" name="TextBox 5">
            <a:extLst>
              <a:ext uri="{FF2B5EF4-FFF2-40B4-BE49-F238E27FC236}">
                <a16:creationId xmlns:a16="http://schemas.microsoft.com/office/drawing/2014/main" id="{C495BD1F-BFA6-91C4-7A06-94D3BFD3A92D}"/>
              </a:ext>
            </a:extLst>
          </p:cNvPr>
          <p:cNvSpPr txBox="1"/>
          <p:nvPr/>
        </p:nvSpPr>
        <p:spPr>
          <a:xfrm>
            <a:off x="3614470" y="40503"/>
            <a:ext cx="2373940" cy="738664"/>
          </a:xfrm>
          <a:prstGeom prst="rect">
            <a:avLst/>
          </a:prstGeom>
          <a:noFill/>
        </p:spPr>
        <p:txBody>
          <a:bodyPr wrap="square">
            <a:spAutoFit/>
          </a:bodyPr>
          <a:lstStyle/>
          <a:p>
            <a:pPr marL="0" marR="0" algn="r">
              <a:lnSpc>
                <a:spcPct val="100000"/>
              </a:lnSpc>
              <a:spcAft>
                <a:spcPts val="0"/>
              </a:spcAft>
              <a:buNone/>
            </a:pPr>
            <a:r>
              <a:rPr lang="de-DE" sz="1400" kern="100" dirty="0">
                <a:effectLst/>
                <a:latin typeface="Palatino Linotype" panose="02040502050505030304" pitchFamily="18" charset="0"/>
              </a:rPr>
              <a:t>Stela Munich Gl. WAF 31</a:t>
            </a:r>
          </a:p>
          <a:p>
            <a:pPr marL="0" marR="0" algn="r">
              <a:lnSpc>
                <a:spcPct val="100000"/>
              </a:lnSpc>
              <a:spcAft>
                <a:spcPts val="0"/>
              </a:spcAft>
              <a:buNone/>
            </a:pPr>
            <a:r>
              <a:rPr lang="de-DE" sz="1400" kern="100" dirty="0">
                <a:latin typeface="Palatino Linotype" panose="02040502050505030304" pitchFamily="18" charset="0"/>
              </a:rPr>
              <a:t>Stela CG 20529</a:t>
            </a:r>
            <a:endParaRPr lang="de-DE" sz="1400" kern="100" dirty="0">
              <a:effectLst/>
              <a:latin typeface="Palatino Linotype" panose="02040502050505030304" pitchFamily="18" charset="0"/>
            </a:endParaRPr>
          </a:p>
          <a:p>
            <a:pPr marL="0" marR="0" algn="r">
              <a:lnSpc>
                <a:spcPct val="100000"/>
              </a:lnSpc>
              <a:spcAft>
                <a:spcPts val="0"/>
              </a:spcAft>
              <a:buNone/>
            </a:pPr>
            <a:r>
              <a:rPr lang="de-DE" sz="1400" kern="100" dirty="0">
                <a:latin typeface="Palatino Linotype" panose="02040502050505030304" pitchFamily="18" charset="0"/>
              </a:rPr>
              <a:t>Coffin CG 28029</a:t>
            </a:r>
            <a:endParaRPr lang="de-DE" sz="1400" kern="100" dirty="0">
              <a:effectLst/>
              <a:latin typeface="Palatino Linotype" panose="02040502050505030304" pitchFamily="18" charset="0"/>
            </a:endParaRPr>
          </a:p>
        </p:txBody>
      </p:sp>
      <p:pic>
        <p:nvPicPr>
          <p:cNvPr id="8" name="Picture 7">
            <a:extLst>
              <a:ext uri="{FF2B5EF4-FFF2-40B4-BE49-F238E27FC236}">
                <a16:creationId xmlns:a16="http://schemas.microsoft.com/office/drawing/2014/main" id="{F068C393-BB93-3553-349B-D0923D7A6C52}"/>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Effect>
                      <a14:brightnessContrast bright="20000"/>
                    </a14:imgEffect>
                  </a14:imgLayer>
                </a14:imgProps>
              </a:ext>
            </a:extLst>
          </a:blip>
          <a:srcRect b="48716"/>
          <a:stretch>
            <a:fillRect/>
          </a:stretch>
        </p:blipFill>
        <p:spPr>
          <a:xfrm>
            <a:off x="2594761" y="1899448"/>
            <a:ext cx="3393649" cy="1280614"/>
          </a:xfrm>
          <a:prstGeom prst="rect">
            <a:avLst/>
          </a:prstGeom>
        </p:spPr>
      </p:pic>
      <p:pic>
        <p:nvPicPr>
          <p:cNvPr id="11" name="Picture 10">
            <a:extLst>
              <a:ext uri="{FF2B5EF4-FFF2-40B4-BE49-F238E27FC236}">
                <a16:creationId xmlns:a16="http://schemas.microsoft.com/office/drawing/2014/main" id="{39E147AA-678B-97E1-3302-FC6A87E5E963}"/>
              </a:ext>
            </a:extLst>
          </p:cNvPr>
          <p:cNvPicPr>
            <a:picLocks noChangeAspect="1"/>
          </p:cNvPicPr>
          <p:nvPr/>
        </p:nvPicPr>
        <p:blipFill>
          <a:blip r:embed="rId5"/>
          <a:stretch>
            <a:fillRect/>
          </a:stretch>
        </p:blipFill>
        <p:spPr>
          <a:xfrm>
            <a:off x="1834996" y="4053527"/>
            <a:ext cx="2888595" cy="2502361"/>
          </a:xfrm>
          <a:prstGeom prst="rect">
            <a:avLst/>
          </a:prstGeom>
        </p:spPr>
      </p:pic>
      <p:pic>
        <p:nvPicPr>
          <p:cNvPr id="13" name="Picture 12">
            <a:extLst>
              <a:ext uri="{FF2B5EF4-FFF2-40B4-BE49-F238E27FC236}">
                <a16:creationId xmlns:a16="http://schemas.microsoft.com/office/drawing/2014/main" id="{E6C96CC8-9597-FD8A-945E-0A0928C80182}"/>
              </a:ext>
            </a:extLst>
          </p:cNvPr>
          <p:cNvPicPr>
            <a:picLocks noChangeAspect="1"/>
          </p:cNvPicPr>
          <p:nvPr/>
        </p:nvPicPr>
        <p:blipFill>
          <a:blip r:embed="rId6"/>
          <a:stretch>
            <a:fillRect/>
          </a:stretch>
        </p:blipFill>
        <p:spPr>
          <a:xfrm>
            <a:off x="8345580" y="4325597"/>
            <a:ext cx="2669238" cy="2312334"/>
          </a:xfrm>
          <a:prstGeom prst="rect">
            <a:avLst/>
          </a:prstGeom>
        </p:spPr>
      </p:pic>
      <p:cxnSp>
        <p:nvCxnSpPr>
          <p:cNvPr id="15" name="Straight Connector 14">
            <a:extLst>
              <a:ext uri="{FF2B5EF4-FFF2-40B4-BE49-F238E27FC236}">
                <a16:creationId xmlns:a16="http://schemas.microsoft.com/office/drawing/2014/main" id="{6E3069DC-D7EB-7A79-5714-07AABD75547F}"/>
              </a:ext>
            </a:extLst>
          </p:cNvPr>
          <p:cNvCxnSpPr>
            <a:cxnSpLocks/>
          </p:cNvCxnSpPr>
          <p:nvPr/>
        </p:nvCxnSpPr>
        <p:spPr>
          <a:xfrm>
            <a:off x="6083432" y="-131975"/>
            <a:ext cx="100550" cy="7107810"/>
          </a:xfrm>
          <a:prstGeom prst="line">
            <a:avLst/>
          </a:prstGeom>
          <a:ln w="38100">
            <a:solidFill>
              <a:schemeClr val="tx1"/>
            </a:solidFill>
          </a:ln>
        </p:spPr>
        <p:style>
          <a:lnRef idx="2">
            <a:schemeClr val="accent1"/>
          </a:lnRef>
          <a:fillRef idx="0">
            <a:schemeClr val="accent1"/>
          </a:fillRef>
          <a:effectRef idx="1">
            <a:schemeClr val="accent1"/>
          </a:effectRef>
          <a:fontRef idx="minor">
            <a:schemeClr val="tx1"/>
          </a:fontRef>
        </p:style>
      </p:cxnSp>
      <p:pic>
        <p:nvPicPr>
          <p:cNvPr id="18" name="Picture 17">
            <a:extLst>
              <a:ext uri="{FF2B5EF4-FFF2-40B4-BE49-F238E27FC236}">
                <a16:creationId xmlns:a16="http://schemas.microsoft.com/office/drawing/2014/main" id="{96BA712C-F990-445B-DC2C-8B303136D319}"/>
              </a:ext>
            </a:extLst>
          </p:cNvPr>
          <p:cNvPicPr>
            <a:picLocks noChangeAspect="1"/>
          </p:cNvPicPr>
          <p:nvPr/>
        </p:nvPicPr>
        <p:blipFill>
          <a:blip r:embed="rId7"/>
          <a:stretch>
            <a:fillRect/>
          </a:stretch>
        </p:blipFill>
        <p:spPr>
          <a:xfrm>
            <a:off x="1113033" y="2996691"/>
            <a:ext cx="2437288" cy="1547358"/>
          </a:xfrm>
          <a:prstGeom prst="rect">
            <a:avLst/>
          </a:prstGeom>
        </p:spPr>
      </p:pic>
      <p:sp>
        <p:nvSpPr>
          <p:cNvPr id="19" name="TextBox 18">
            <a:extLst>
              <a:ext uri="{FF2B5EF4-FFF2-40B4-BE49-F238E27FC236}">
                <a16:creationId xmlns:a16="http://schemas.microsoft.com/office/drawing/2014/main" id="{36DC87ED-6DF3-6B4E-3721-A1C9FCC78884}"/>
              </a:ext>
            </a:extLst>
          </p:cNvPr>
          <p:cNvSpPr txBox="1"/>
          <p:nvPr/>
        </p:nvSpPr>
        <p:spPr>
          <a:xfrm>
            <a:off x="6161281" y="40503"/>
            <a:ext cx="2373940" cy="523220"/>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Stela Louvre </a:t>
            </a:r>
            <a:r>
              <a:rPr lang="de-DE" sz="1400" kern="100" dirty="0" err="1">
                <a:effectLst/>
                <a:latin typeface="Palatino Linotype" panose="02040502050505030304" pitchFamily="18" charset="0"/>
              </a:rPr>
              <a:t>C167</a:t>
            </a:r>
            <a:endParaRPr lang="de-DE" sz="1400" kern="100" dirty="0">
              <a:effectLst/>
              <a:latin typeface="Palatino Linotype" panose="02040502050505030304" pitchFamily="18" charset="0"/>
            </a:endParaRPr>
          </a:p>
          <a:p>
            <a:pPr marL="0" marR="0">
              <a:lnSpc>
                <a:spcPct val="100000"/>
              </a:lnSpc>
              <a:spcAft>
                <a:spcPts val="0"/>
              </a:spcAft>
              <a:buNone/>
            </a:pPr>
            <a:r>
              <a:rPr lang="de-DE" sz="1400" kern="100" dirty="0">
                <a:latin typeface="Palatino Linotype" panose="02040502050505030304" pitchFamily="18" charset="0"/>
              </a:rPr>
              <a:t>Tomb BH 2</a:t>
            </a:r>
            <a:endParaRPr lang="de-DE" sz="1400" kern="100" dirty="0">
              <a:effectLst/>
              <a:latin typeface="Palatino Linotype" panose="02040502050505030304" pitchFamily="18" charset="0"/>
            </a:endParaRPr>
          </a:p>
        </p:txBody>
      </p:sp>
      <p:pic>
        <p:nvPicPr>
          <p:cNvPr id="21" name="Picture 20">
            <a:extLst>
              <a:ext uri="{FF2B5EF4-FFF2-40B4-BE49-F238E27FC236}">
                <a16:creationId xmlns:a16="http://schemas.microsoft.com/office/drawing/2014/main" id="{D812FAB4-7E7E-71AD-38FB-AFA8A3244510}"/>
              </a:ext>
            </a:extLst>
          </p:cNvPr>
          <p:cNvPicPr>
            <a:picLocks noChangeAspect="1"/>
          </p:cNvPicPr>
          <p:nvPr/>
        </p:nvPicPr>
        <p:blipFill>
          <a:blip r:embed="rId8">
            <a:extLst>
              <a:ext uri="{BEBA8EAE-BF5A-486C-A8C5-ECC9F3942E4B}">
                <a14:imgProps xmlns:a14="http://schemas.microsoft.com/office/drawing/2010/main">
                  <a14:imgLayer r:embed="rId9">
                    <a14:imgEffect>
                      <a14:saturation sat="33000"/>
                    </a14:imgEffect>
                    <a14:imgEffect>
                      <a14:brightnessContrast contrast="20000"/>
                    </a14:imgEffect>
                  </a14:imgLayer>
                </a14:imgProps>
              </a:ext>
            </a:extLst>
          </a:blip>
          <a:stretch>
            <a:fillRect/>
          </a:stretch>
        </p:blipFill>
        <p:spPr>
          <a:xfrm>
            <a:off x="8466142" y="752310"/>
            <a:ext cx="3432809" cy="2011646"/>
          </a:xfrm>
          <a:prstGeom prst="rect">
            <a:avLst/>
          </a:prstGeom>
        </p:spPr>
      </p:pic>
      <p:pic>
        <p:nvPicPr>
          <p:cNvPr id="23" name="Picture 22">
            <a:extLst>
              <a:ext uri="{FF2B5EF4-FFF2-40B4-BE49-F238E27FC236}">
                <a16:creationId xmlns:a16="http://schemas.microsoft.com/office/drawing/2014/main" id="{B82C458B-88C4-0086-5EAC-097B98A5D0FE}"/>
              </a:ext>
            </a:extLst>
          </p:cNvPr>
          <p:cNvPicPr>
            <a:picLocks noChangeAspect="1"/>
          </p:cNvPicPr>
          <p:nvPr/>
        </p:nvPicPr>
        <p:blipFill>
          <a:blip r:embed="rId10">
            <a:extLst>
              <a:ext uri="{BEBA8EAE-BF5A-486C-A8C5-ECC9F3942E4B}">
                <a14:imgProps xmlns:a14="http://schemas.microsoft.com/office/drawing/2010/main">
                  <a14:imgLayer r:embed="rId11">
                    <a14:imgEffect>
                      <a14:saturation sat="66000"/>
                    </a14:imgEffect>
                    <a14:imgEffect>
                      <a14:brightnessContrast bright="40000"/>
                    </a14:imgEffect>
                  </a14:imgLayer>
                </a14:imgProps>
              </a:ext>
            </a:extLst>
          </a:blip>
          <a:stretch>
            <a:fillRect/>
          </a:stretch>
        </p:blipFill>
        <p:spPr>
          <a:xfrm>
            <a:off x="6439692" y="2532403"/>
            <a:ext cx="3420631" cy="2011646"/>
          </a:xfrm>
          <a:prstGeom prst="rect">
            <a:avLst/>
          </a:prstGeom>
        </p:spPr>
      </p:pic>
      <p:sp>
        <p:nvSpPr>
          <p:cNvPr id="2" name="Slide Number Placeholder 1">
            <a:extLst>
              <a:ext uri="{FF2B5EF4-FFF2-40B4-BE49-F238E27FC236}">
                <a16:creationId xmlns:a16="http://schemas.microsoft.com/office/drawing/2014/main" id="{FDB2FF33-A269-C037-B643-29414AAE578B}"/>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99</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697C7797-EE1B-A542-88B0-6D3408A2B661}"/>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391652611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4AAB81F-A415-078A-C9A8-A6B33E8CC4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9612" y="1366837"/>
            <a:ext cx="10772775" cy="4124325"/>
          </a:xfrm>
          <a:prstGeom prst="rect">
            <a:avLst/>
          </a:prstGeom>
        </p:spPr>
      </p:pic>
      <p:sp>
        <p:nvSpPr>
          <p:cNvPr id="2" name="Slide Number Placeholder 1">
            <a:extLst>
              <a:ext uri="{FF2B5EF4-FFF2-40B4-BE49-F238E27FC236}">
                <a16:creationId xmlns:a16="http://schemas.microsoft.com/office/drawing/2014/main" id="{4601B1A4-C8B5-72B1-0574-7EAE39276105}"/>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100</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12A8AC18-4033-99A0-6197-077D7E3FD105}"/>
              </a:ext>
            </a:extLst>
          </p:cNvPr>
          <p:cNvSpPr txBox="1"/>
          <p:nvPr/>
        </p:nvSpPr>
        <p:spPr>
          <a:xfrm>
            <a:off x="10739090" y="73465"/>
            <a:ext cx="1426353" cy="276999"/>
          </a:xfrm>
          <a:prstGeom prst="rect">
            <a:avLst/>
          </a:prstGeom>
          <a:noFill/>
        </p:spPr>
        <p:txBody>
          <a:bodyPr wrap="none" rtlCol="0">
            <a:spAutoFit/>
          </a:bodyPr>
          <a:lstStyle/>
          <a:p>
            <a:r>
              <a:rPr lang="de-DE" sz="1200" cap="small" dirty="0" err="1">
                <a:latin typeface="Palatino Linotype" panose="02040502050505030304" pitchFamily="18" charset="0"/>
              </a:rPr>
              <a:t>case</a:t>
            </a:r>
            <a:r>
              <a:rPr lang="de-DE" sz="1200" cap="small" dirty="0">
                <a:latin typeface="Palatino Linotype" panose="02040502050505030304" pitchFamily="18" charset="0"/>
              </a:rPr>
              <a:t> </a:t>
            </a:r>
            <a:r>
              <a:rPr lang="de-DE" sz="1200" cap="small" dirty="0" err="1">
                <a:latin typeface="Palatino Linotype" panose="02040502050505030304" pitchFamily="18" charset="0"/>
              </a:rPr>
              <a:t>study</a:t>
            </a:r>
            <a:r>
              <a:rPr lang="de-DE" sz="1200" cap="small" dirty="0">
                <a:latin typeface="Palatino Linotype" panose="02040502050505030304" pitchFamily="18" charset="0"/>
              </a:rPr>
              <a:t> ii: </a:t>
            </a:r>
            <a:r>
              <a:rPr lang="de-DE" sz="1200" cap="small" dirty="0" err="1">
                <a:latin typeface="Palatino Linotype" panose="02040502050505030304" pitchFamily="18" charset="0"/>
              </a:rPr>
              <a:t>D40</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333663422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F4E0C-4CAA-B757-D1A6-22B3910B15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AC7335-8378-D51A-93F5-690180D10369}"/>
              </a:ext>
            </a:extLst>
          </p:cNvPr>
          <p:cNvSpPr>
            <a:spLocks noGrp="1"/>
          </p:cNvSpPr>
          <p:nvPr>
            <p:ph type="title"/>
          </p:nvPr>
        </p:nvSpPr>
        <p:spPr>
          <a:xfrm>
            <a:off x="994611" y="2766218"/>
            <a:ext cx="10202778" cy="1325563"/>
          </a:xfrm>
        </p:spPr>
        <p:txBody>
          <a:bodyPr>
            <a:normAutofit/>
          </a:bodyPr>
          <a:lstStyle/>
          <a:p>
            <a:pPr algn="ctr"/>
            <a:r>
              <a:rPr lang="de-DE" sz="6000" dirty="0">
                <a:latin typeface="Palatino Linotype" panose="02040502050505030304" pitchFamily="18" charset="0"/>
              </a:rPr>
              <a:t>Final </a:t>
            </a:r>
            <a:r>
              <a:rPr lang="de-DE" sz="6000" dirty="0" err="1">
                <a:latin typeface="Palatino Linotype" panose="02040502050505030304" pitchFamily="18" charset="0"/>
              </a:rPr>
              <a:t>thoughts</a:t>
            </a:r>
            <a:endParaRPr lang="en-GB" sz="6000" dirty="0">
              <a:latin typeface="Palatino Linotype" panose="02040502050505030304" pitchFamily="18" charset="0"/>
            </a:endParaRPr>
          </a:p>
        </p:txBody>
      </p:sp>
      <p:sp>
        <p:nvSpPr>
          <p:cNvPr id="4" name="Slide Number Placeholder 1">
            <a:extLst>
              <a:ext uri="{FF2B5EF4-FFF2-40B4-BE49-F238E27FC236}">
                <a16:creationId xmlns:a16="http://schemas.microsoft.com/office/drawing/2014/main" id="{55964623-E203-2A21-E845-3129F75A0021}"/>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101</a:t>
            </a:fld>
            <a:endParaRPr lang="de-DE" dirty="0">
              <a:latin typeface="Palatino Linotype" panose="02040502050505030304" pitchFamily="18" charset="0"/>
            </a:endParaRPr>
          </a:p>
        </p:txBody>
      </p:sp>
    </p:spTree>
    <p:extLst>
      <p:ext uri="{BB962C8B-B14F-4D97-AF65-F5344CB8AC3E}">
        <p14:creationId xmlns:p14="http://schemas.microsoft.com/office/powerpoint/2010/main" val="312251773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F4294-F6BA-F222-A42A-B18342A6CE4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D5730F5-574A-38F5-DE77-4DDD0A3E0091}"/>
              </a:ext>
            </a:extLst>
          </p:cNvPr>
          <p:cNvPicPr>
            <a:picLocks noChangeAspect="1"/>
          </p:cNvPicPr>
          <p:nvPr/>
        </p:nvPicPr>
        <p:blipFill>
          <a:blip r:embed="rId2"/>
          <a:stretch>
            <a:fillRect/>
          </a:stretch>
        </p:blipFill>
        <p:spPr>
          <a:xfrm>
            <a:off x="2890199" y="1528349"/>
            <a:ext cx="5368026" cy="4625533"/>
          </a:xfrm>
          <a:prstGeom prst="rect">
            <a:avLst/>
          </a:prstGeom>
        </p:spPr>
      </p:pic>
      <p:sp>
        <p:nvSpPr>
          <p:cNvPr id="5" name="Rectangle 4">
            <a:extLst>
              <a:ext uri="{FF2B5EF4-FFF2-40B4-BE49-F238E27FC236}">
                <a16:creationId xmlns:a16="http://schemas.microsoft.com/office/drawing/2014/main" id="{CAE68F12-A591-496A-2878-0D9226595E22}"/>
              </a:ext>
            </a:extLst>
          </p:cNvPr>
          <p:cNvSpPr/>
          <p:nvPr/>
        </p:nvSpPr>
        <p:spPr>
          <a:xfrm>
            <a:off x="6252723" y="168830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6" name="Rectangle 5">
            <a:extLst>
              <a:ext uri="{FF2B5EF4-FFF2-40B4-BE49-F238E27FC236}">
                <a16:creationId xmlns:a16="http://schemas.microsoft.com/office/drawing/2014/main" id="{08A65863-B32D-DE77-8C32-5A84B337586F}"/>
              </a:ext>
            </a:extLst>
          </p:cNvPr>
          <p:cNvSpPr/>
          <p:nvPr/>
        </p:nvSpPr>
        <p:spPr>
          <a:xfrm>
            <a:off x="2979437" y="168830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7" name="TextBox 6">
            <a:extLst>
              <a:ext uri="{FF2B5EF4-FFF2-40B4-BE49-F238E27FC236}">
                <a16:creationId xmlns:a16="http://schemas.microsoft.com/office/drawing/2014/main" id="{F3BD01C3-00FC-1E89-ABE9-5D4D55A807D8}"/>
              </a:ext>
            </a:extLst>
          </p:cNvPr>
          <p:cNvSpPr txBox="1"/>
          <p:nvPr/>
        </p:nvSpPr>
        <p:spPr>
          <a:xfrm>
            <a:off x="26853" y="3283786"/>
            <a:ext cx="2761752" cy="1139094"/>
          </a:xfrm>
          <a:prstGeom prst="rect">
            <a:avLst/>
          </a:prstGeom>
          <a:noFill/>
        </p:spPr>
        <p:txBody>
          <a:bodyPr wrap="square">
            <a:spAutoFit/>
          </a:bodyPr>
          <a:lstStyle/>
          <a:p>
            <a:pPr marR="0" algn="r">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cursive</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1) </a:t>
            </a:r>
            <a:r>
              <a:rPr lang="de-DE" dirty="0" err="1">
                <a:latin typeface="Palatino Linotype" panose="02040502050505030304" pitchFamily="18" charset="0"/>
                <a:ea typeface="Calibri" panose="020F0502020204030204" pitchFamily="34" charset="0"/>
                <a:cs typeface="Arial" panose="020B0604020202020204" pitchFamily="34" charset="0"/>
              </a:rPr>
              <a:t>economy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reduction</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dirty="0">
                <a:latin typeface="Palatino Linotype" panose="02040502050505030304" pitchFamily="18" charset="0"/>
                <a:ea typeface="Calibri" panose="020F0502020204030204" pitchFamily="34" charset="0"/>
                <a:cs typeface="Arial" panose="020B0604020202020204" pitchFamily="34" charset="0"/>
              </a:rPr>
              <a:t>2) </a:t>
            </a:r>
            <a:r>
              <a:rPr lang="de-DE" dirty="0" err="1">
                <a:latin typeface="Palatino Linotype" panose="02040502050505030304" pitchFamily="18" charset="0"/>
                <a:ea typeface="Calibri" panose="020F0502020204030204" pitchFamily="34" charset="0"/>
                <a:cs typeface="Arial" panose="020B0604020202020204" pitchFamily="34" charset="0"/>
              </a:rPr>
              <a:t>efficiency</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increase</a:t>
            </a:r>
            <a:r>
              <a:rPr lang="de-DE" dirty="0">
                <a:latin typeface="Palatino Linotype" panose="02040502050505030304" pitchFamily="18" charset="0"/>
                <a:ea typeface="Calibri" panose="020F0502020204030204" pitchFamily="34" charset="0"/>
                <a:cs typeface="Arial" panose="020B0604020202020204" pitchFamily="34" charset="0"/>
              </a:rPr>
              <a:t>)</a:t>
            </a:r>
          </a:p>
          <a:p>
            <a:pPr marR="0" algn="r">
              <a:lnSpc>
                <a:spcPct val="107000"/>
              </a:lnSpc>
              <a:spcBef>
                <a:spcPts val="0"/>
              </a:spcBef>
              <a:spcAft>
                <a:spcPts val="0"/>
              </a:spcAft>
            </a:pPr>
            <a:r>
              <a:rPr lang="de-DE" sz="1000" dirty="0">
                <a:latin typeface="Palatino Linotype" panose="02040502050505030304" pitchFamily="18" charset="0"/>
                <a:ea typeface="Calibri" panose="020F0502020204030204" pitchFamily="34" charset="0"/>
                <a:cs typeface="Arial" panose="020B0604020202020204" pitchFamily="34" charset="0"/>
              </a:rPr>
              <a:t>Salomon 2012</a:t>
            </a:r>
          </a:p>
        </p:txBody>
      </p:sp>
      <p:sp>
        <p:nvSpPr>
          <p:cNvPr id="10" name="TextBox 9">
            <a:extLst>
              <a:ext uri="{FF2B5EF4-FFF2-40B4-BE49-F238E27FC236}">
                <a16:creationId xmlns:a16="http://schemas.microsoft.com/office/drawing/2014/main" id="{11943A45-E50F-30F8-652C-23CD3C2B10B5}"/>
              </a:ext>
            </a:extLst>
          </p:cNvPr>
          <p:cNvSpPr txBox="1"/>
          <p:nvPr/>
        </p:nvSpPr>
        <p:spPr>
          <a:xfrm>
            <a:off x="8347463" y="2077316"/>
            <a:ext cx="3637316" cy="3636124"/>
          </a:xfrm>
          <a:prstGeom prst="rect">
            <a:avLst/>
          </a:prstGeom>
          <a:noFill/>
        </p:spPr>
        <p:txBody>
          <a:bodyPr wrap="square">
            <a:spAutoFit/>
          </a:bodyPr>
          <a:lstStyle/>
          <a:p>
            <a:pPr marR="0">
              <a:lnSpc>
                <a:spcPct val="107000"/>
              </a:lnSpc>
              <a:spcBef>
                <a:spcPts val="0"/>
              </a:spcBef>
              <a:spcAft>
                <a:spcPts val="0"/>
              </a:spcAft>
            </a:pPr>
            <a:r>
              <a:rPr lang="de-DE" b="1" dirty="0" err="1">
                <a:latin typeface="Palatino Linotype" panose="02040502050505030304" pitchFamily="18" charset="0"/>
                <a:ea typeface="Calibri" panose="020F0502020204030204" pitchFamily="34" charset="0"/>
                <a:cs typeface="Arial" panose="020B0604020202020204" pitchFamily="34" charset="0"/>
              </a:rPr>
              <a:t>hieroglyphic</a:t>
            </a:r>
            <a:r>
              <a:rPr lang="de-DE" b="1" dirty="0">
                <a:latin typeface="Palatino Linotype" panose="02040502050505030304" pitchFamily="18" charset="0"/>
                <a:ea typeface="Calibri" panose="020F0502020204030204" pitchFamily="34" charset="0"/>
                <a:cs typeface="Arial" panose="020B0604020202020204" pitchFamily="34" charset="0"/>
              </a:rPr>
              <a:t> </a:t>
            </a:r>
            <a:r>
              <a:rPr lang="de-DE" b="1" dirty="0" err="1">
                <a:latin typeface="Palatino Linotype" panose="02040502050505030304" pitchFamily="18" charset="0"/>
                <a:ea typeface="Calibri" panose="020F0502020204030204" pitchFamily="34" charset="0"/>
                <a:cs typeface="Arial" panose="020B0604020202020204" pitchFamily="34" charset="0"/>
              </a:rPr>
              <a:t>script</a:t>
            </a:r>
            <a:r>
              <a:rPr lang="de-DE" b="1" dirty="0">
                <a:latin typeface="Palatino Linotype" panose="02040502050505030304" pitchFamily="18" charset="0"/>
                <a:ea typeface="Calibri" panose="020F0502020204030204" pitchFamily="34" charset="0"/>
                <a:cs typeface="Arial" panose="020B0604020202020204" pitchFamily="34" charset="0"/>
              </a:rPr>
              <a:t>(s)</a:t>
            </a: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adaption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to</a:t>
            </a:r>
            <a:r>
              <a:rPr lang="de-DE" dirty="0">
                <a:latin typeface="Palatino Linotype" panose="02040502050505030304" pitchFamily="18" charset="0"/>
                <a:ea typeface="Calibri" panose="020F0502020204030204" pitchFamily="34" charset="0"/>
                <a:cs typeface="Arial" panose="020B0604020202020204" pitchFamily="34" charset="0"/>
              </a:rPr>
              <a:t> material </a:t>
            </a:r>
            <a:r>
              <a:rPr lang="de-DE" dirty="0" err="1">
                <a:latin typeface="Palatino Linotype" panose="02040502050505030304" pitchFamily="18" charset="0"/>
                <a:ea typeface="Calibri" panose="020F0502020204030204" pitchFamily="34" charset="0"/>
                <a:cs typeface="Arial" panose="020B0604020202020204" pitchFamily="34" charset="0"/>
              </a:rPr>
              <a:t>changes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referent</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modification</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norms</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representation</a:t>
            </a:r>
            <a:endParaRPr lang="de-DE" dirty="0">
              <a:latin typeface="Palatino Linotype" panose="02040502050505030304" pitchFamily="18" charset="0"/>
              <a:ea typeface="Calibri" panose="020F0502020204030204" pitchFamily="34" charset="0"/>
              <a:cs typeface="Arial" panose="020B0604020202020204" pitchFamily="34" charset="0"/>
            </a:endParaRPr>
          </a:p>
          <a:p>
            <a:pPr marL="342900" indent="-342900">
              <a:lnSpc>
                <a:spcPct val="107000"/>
              </a:lnSpc>
              <a:buFontTx/>
              <a:buAutoNum type="arabicParenR"/>
            </a:pPr>
            <a:r>
              <a:rPr lang="en-GB" dirty="0">
                <a:solidFill>
                  <a:srgbClr val="FF0000"/>
                </a:solidFill>
                <a:latin typeface="Palatino Linotype" panose="02040502050505030304" pitchFamily="18" charset="0"/>
                <a:ea typeface="Calibri" panose="020F0502020204030204" pitchFamily="34" charset="0"/>
                <a:cs typeface="Arial" panose="020B0604020202020204" pitchFamily="34" charset="0"/>
              </a:rPr>
              <a:t>adaption to the changes of the cursive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sign</a:t>
            </a:r>
            <a:r>
              <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rPr>
              <a:t> </a:t>
            </a:r>
            <a:r>
              <a:rPr lang="de-DE" dirty="0" err="1">
                <a:solidFill>
                  <a:srgbClr val="FF0000"/>
                </a:solidFill>
                <a:latin typeface="Palatino Linotype" panose="02040502050505030304" pitchFamily="18" charset="0"/>
                <a:ea typeface="Calibri" panose="020F0502020204030204" pitchFamily="34" charset="0"/>
                <a:cs typeface="Arial" panose="020B0604020202020204" pitchFamily="34" charset="0"/>
              </a:rPr>
              <a:t>shapes</a:t>
            </a:r>
            <a:endParaRPr lang="de-DE" dirty="0">
              <a:solidFill>
                <a:srgbClr val="FF0000"/>
              </a:solidFill>
              <a:latin typeface="Palatino Linotype" panose="02040502050505030304" pitchFamily="18" charset="0"/>
              <a:ea typeface="Calibri" panose="020F0502020204030204" pitchFamily="34" charset="0"/>
              <a:cs typeface="Arial" panose="020B0604020202020204" pitchFamily="34" charset="0"/>
            </a:endParaRPr>
          </a:p>
          <a:p>
            <a:pPr marL="342900" marR="0" indent="-342900">
              <a:lnSpc>
                <a:spcPct val="107000"/>
              </a:lnSpc>
              <a:spcBef>
                <a:spcPts val="0"/>
              </a:spcBef>
              <a:spcAft>
                <a:spcPts val="0"/>
              </a:spcAft>
              <a:buAutoNum type="arabicParenR"/>
            </a:pPr>
            <a:r>
              <a:rPr lang="de-DE" dirty="0" err="1">
                <a:latin typeface="Palatino Linotype" panose="02040502050505030304" pitchFamily="18" charset="0"/>
                <a:ea typeface="Calibri" panose="020F0502020204030204" pitchFamily="34" charset="0"/>
                <a:cs typeface="Arial" panose="020B0604020202020204" pitchFamily="34" charset="0"/>
              </a:rPr>
              <a:t>change</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of</a:t>
            </a:r>
            <a:r>
              <a:rPr lang="de-DE" dirty="0">
                <a:latin typeface="Palatino Linotype" panose="02040502050505030304" pitchFamily="18" charset="0"/>
                <a:ea typeface="Calibri" panose="020F0502020204030204" pitchFamily="34" charset="0"/>
                <a:cs typeface="Arial" panose="020B0604020202020204" pitchFamily="34" charset="0"/>
              </a:rPr>
              <a:t> the </a:t>
            </a:r>
            <a:r>
              <a:rPr lang="de-DE" dirty="0" err="1">
                <a:latin typeface="Palatino Linotype" panose="02040502050505030304" pitchFamily="18" charset="0"/>
                <a:ea typeface="Calibri" panose="020F0502020204030204" pitchFamily="34" charset="0"/>
                <a:cs typeface="Arial" panose="020B0604020202020204" pitchFamily="34" charset="0"/>
              </a:rPr>
              <a:t>iconic</a:t>
            </a:r>
            <a:r>
              <a:rPr lang="de-DE" dirty="0">
                <a:latin typeface="Palatino Linotype" panose="02040502050505030304" pitchFamily="18" charset="0"/>
                <a:ea typeface="Calibri" panose="020F0502020204030204" pitchFamily="34" charset="0"/>
                <a:cs typeface="Arial" panose="020B0604020202020204" pitchFamily="34" charset="0"/>
              </a:rPr>
              <a:t> </a:t>
            </a:r>
            <a:r>
              <a:rPr lang="de-DE" dirty="0" err="1">
                <a:latin typeface="Palatino Linotype" panose="02040502050505030304" pitchFamily="18" charset="0"/>
                <a:ea typeface="Calibri" panose="020F0502020204030204" pitchFamily="34" charset="0"/>
                <a:cs typeface="Arial" panose="020B0604020202020204" pitchFamily="34" charset="0"/>
              </a:rPr>
              <a:t>value</a:t>
            </a:r>
            <a:r>
              <a:rPr lang="de-DE" dirty="0">
                <a:latin typeface="Palatino Linotype" panose="02040502050505030304" pitchFamily="18" charset="0"/>
                <a:ea typeface="Calibri" panose="020F0502020204030204" pitchFamily="34" charset="0"/>
                <a:cs typeface="Arial" panose="020B0604020202020204" pitchFamily="34" charset="0"/>
              </a:rPr>
              <a:t> (e.g. </a:t>
            </a:r>
            <a:r>
              <a:rPr lang="en-GB" dirty="0">
                <a:latin typeface="Palatino Linotype" panose="02040502050505030304" pitchFamily="18" charset="0"/>
                <a:ea typeface="Calibri" panose="020F0502020204030204" pitchFamily="34" charset="0"/>
                <a:cs typeface="Arial" panose="020B0604020202020204" pitchFamily="34" charset="0"/>
              </a:rPr>
              <a:t>‘sign mutilation’)</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revival of ancient sign shapes</a:t>
            </a:r>
          </a:p>
          <a:p>
            <a:pPr marL="342900" marR="0" indent="-342900">
              <a:lnSpc>
                <a:spcPct val="107000"/>
              </a:lnSpc>
              <a:spcBef>
                <a:spcPts val="0"/>
              </a:spcBef>
              <a:spcAft>
                <a:spcPts val="0"/>
              </a:spcAft>
              <a:buAutoNum type="arabicParenR"/>
            </a:pPr>
            <a:r>
              <a:rPr lang="en-GB" dirty="0">
                <a:latin typeface="Palatino Linotype" panose="02040502050505030304" pitchFamily="18" charset="0"/>
                <a:ea typeface="Calibri" panose="020F0502020204030204" pitchFamily="34" charset="0"/>
                <a:cs typeface="Arial" panose="020B0604020202020204" pitchFamily="34" charset="0"/>
              </a:rPr>
              <a:t>....</a:t>
            </a:r>
          </a:p>
        </p:txBody>
      </p:sp>
      <p:grpSp>
        <p:nvGrpSpPr>
          <p:cNvPr id="3" name="Group 2">
            <a:extLst>
              <a:ext uri="{FF2B5EF4-FFF2-40B4-BE49-F238E27FC236}">
                <a16:creationId xmlns:a16="http://schemas.microsoft.com/office/drawing/2014/main" id="{326C3919-EED8-31A2-4FB2-B30B7035712C}"/>
              </a:ext>
            </a:extLst>
          </p:cNvPr>
          <p:cNvGrpSpPr/>
          <p:nvPr/>
        </p:nvGrpSpPr>
        <p:grpSpPr>
          <a:xfrm>
            <a:off x="2877843" y="1218351"/>
            <a:ext cx="5368026" cy="5354054"/>
            <a:chOff x="3411987" y="1068171"/>
            <a:chExt cx="5368026" cy="5354054"/>
          </a:xfrm>
        </p:grpSpPr>
        <p:pic>
          <p:nvPicPr>
            <p:cNvPr id="8" name="Picture 7">
              <a:extLst>
                <a:ext uri="{FF2B5EF4-FFF2-40B4-BE49-F238E27FC236}">
                  <a16:creationId xmlns:a16="http://schemas.microsoft.com/office/drawing/2014/main" id="{EC7EC264-8E5A-CD00-A4E4-9DB42D510E1E}"/>
                </a:ext>
              </a:extLst>
            </p:cNvPr>
            <p:cNvPicPr>
              <a:picLocks noChangeAspect="1"/>
            </p:cNvPicPr>
            <p:nvPr/>
          </p:nvPicPr>
          <p:blipFill>
            <a:blip r:embed="rId2"/>
            <a:stretch>
              <a:fillRect/>
            </a:stretch>
          </p:blipFill>
          <p:spPr>
            <a:xfrm>
              <a:off x="3411987" y="1388699"/>
              <a:ext cx="5368026" cy="4625533"/>
            </a:xfrm>
            <a:prstGeom prst="rect">
              <a:avLst/>
            </a:prstGeom>
          </p:spPr>
        </p:pic>
        <p:sp>
          <p:nvSpPr>
            <p:cNvPr id="12" name="Rectangle 11">
              <a:extLst>
                <a:ext uri="{FF2B5EF4-FFF2-40B4-BE49-F238E27FC236}">
                  <a16:creationId xmlns:a16="http://schemas.microsoft.com/office/drawing/2014/main" id="{0C75628A-BB60-8EE2-76A9-98E4A3439A6D}"/>
                </a:ext>
              </a:extLst>
            </p:cNvPr>
            <p:cNvSpPr/>
            <p:nvPr/>
          </p:nvSpPr>
          <p:spPr>
            <a:xfrm>
              <a:off x="6774511" y="1548650"/>
              <a:ext cx="1916265"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Rectangle 12">
              <a:extLst>
                <a:ext uri="{FF2B5EF4-FFF2-40B4-BE49-F238E27FC236}">
                  <a16:creationId xmlns:a16="http://schemas.microsoft.com/office/drawing/2014/main" id="{AE90F855-AD92-0141-6EE1-B433A910C594}"/>
                </a:ext>
              </a:extLst>
            </p:cNvPr>
            <p:cNvSpPr/>
            <p:nvPr/>
          </p:nvSpPr>
          <p:spPr>
            <a:xfrm>
              <a:off x="3501225" y="1548650"/>
              <a:ext cx="3171692" cy="4393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4" name="Rectangle 13">
              <a:extLst>
                <a:ext uri="{FF2B5EF4-FFF2-40B4-BE49-F238E27FC236}">
                  <a16:creationId xmlns:a16="http://schemas.microsoft.com/office/drawing/2014/main" id="{180B3534-B6BC-6881-D03D-BB5CB4482FC7}"/>
                </a:ext>
              </a:extLst>
            </p:cNvPr>
            <p:cNvSpPr/>
            <p:nvPr/>
          </p:nvSpPr>
          <p:spPr>
            <a:xfrm>
              <a:off x="5475711" y="1434211"/>
              <a:ext cx="106484" cy="48986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1EF77A1C-339B-31A1-B42A-2D12ACF4A56C}"/>
                </a:ext>
              </a:extLst>
            </p:cNvPr>
            <p:cNvSpPr/>
            <p:nvPr/>
          </p:nvSpPr>
          <p:spPr>
            <a:xfrm>
              <a:off x="5169658" y="1068171"/>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38182E3-FC45-CF20-20B9-5AD6C03DB612}"/>
                </a:ext>
              </a:extLst>
            </p:cNvPr>
            <p:cNvSpPr/>
            <p:nvPr/>
          </p:nvSpPr>
          <p:spPr>
            <a:xfrm>
              <a:off x="5388620" y="5951519"/>
              <a:ext cx="897433" cy="470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DCE1FAE6-EDF3-07FF-9EC0-A47A82CE9025}"/>
              </a:ext>
            </a:extLst>
          </p:cNvPr>
          <p:cNvSpPr txBox="1"/>
          <p:nvPr/>
        </p:nvSpPr>
        <p:spPr>
          <a:xfrm>
            <a:off x="2890199" y="6153882"/>
            <a:ext cx="6097772" cy="313034"/>
          </a:xfrm>
          <a:prstGeom prst="rect">
            <a:avLst/>
          </a:prstGeom>
          <a:noFill/>
        </p:spPr>
        <p:txBody>
          <a:bodyPr wrap="square">
            <a:spAutoFit/>
          </a:bodyPr>
          <a:lstStyle/>
          <a:p>
            <a:pPr>
              <a:lnSpc>
                <a:spcPct val="107000"/>
              </a:lnSpc>
            </a:pPr>
            <a:r>
              <a:rPr lang="de-DE" sz="1400" dirty="0">
                <a:latin typeface="Palatino Linotype" panose="02040502050505030304" pitchFamily="18" charset="0"/>
                <a:ea typeface="Calibri" panose="020F0502020204030204" pitchFamily="34" charset="0"/>
                <a:cs typeface="Arial" panose="020B0604020202020204" pitchFamily="34" charset="0"/>
              </a:rPr>
              <a:t>Fischer 1976</a:t>
            </a:r>
            <a:r>
              <a:rPr lang="en-GB" sz="1400" dirty="0">
                <a:effectLst/>
                <a:latin typeface="Palatino Linotype" panose="02040502050505030304" pitchFamily="18" charset="0"/>
                <a:ea typeface="Calibri" panose="020F0502020204030204" pitchFamily="34" charset="0"/>
                <a:cs typeface="Arial" panose="020B0604020202020204" pitchFamily="34" charset="0"/>
              </a:rPr>
              <a:t>: 41, fig. 4</a:t>
            </a:r>
            <a:r>
              <a:rPr lang="en-GB" sz="1400" dirty="0">
                <a:latin typeface="Palatino Linotype" panose="02040502050505030304" pitchFamily="18" charset="0"/>
                <a:ea typeface="Calibri" panose="020F0502020204030204" pitchFamily="34" charset="0"/>
                <a:cs typeface="Arial" panose="020B0604020202020204" pitchFamily="34" charset="0"/>
              </a:rPr>
              <a:t>; modified by Ph. Seyr</a:t>
            </a:r>
            <a:endParaRPr lang="de-DE" sz="1400"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B05EC45C-3045-D7C4-BC83-5358B6D291F3}"/>
              </a:ext>
            </a:extLst>
          </p:cNvPr>
          <p:cNvSpPr txBox="1"/>
          <p:nvPr/>
        </p:nvSpPr>
        <p:spPr>
          <a:xfrm>
            <a:off x="2395557" y="322820"/>
            <a:ext cx="5951906" cy="865878"/>
          </a:xfrm>
          <a:prstGeom prst="rect">
            <a:avLst/>
          </a:prstGeom>
          <a:noFill/>
        </p:spPr>
        <p:txBody>
          <a:bodyPr wrap="square">
            <a:spAutoFit/>
          </a:bodyPr>
          <a:lstStyle/>
          <a:p>
            <a:pPr marL="0" marR="0" algn="ctr">
              <a:lnSpc>
                <a:spcPct val="107000"/>
              </a:lnSpc>
              <a:spcBef>
                <a:spcPts val="0"/>
              </a:spcBef>
              <a:spcAft>
                <a:spcPts val="0"/>
              </a:spcAft>
            </a:pPr>
            <a:r>
              <a:rPr lang="de-DE" sz="2400" b="1" dirty="0" err="1">
                <a:latin typeface="Palatino Linotype" panose="02040502050505030304" pitchFamily="18" charset="0"/>
                <a:ea typeface="Calibri" panose="020F0502020204030204" pitchFamily="34" charset="0"/>
                <a:cs typeface="Arial" panose="020B0604020202020204" pitchFamily="34" charset="0"/>
              </a:rPr>
              <a:t>Factors</a:t>
            </a:r>
            <a:r>
              <a:rPr lang="de-DE" sz="2400" b="1" dirty="0">
                <a:latin typeface="Palatino Linotype" panose="02040502050505030304" pitchFamily="18" charset="0"/>
                <a:ea typeface="Calibri" panose="020F0502020204030204" pitchFamily="34" charset="0"/>
                <a:cs typeface="Arial" panose="020B0604020202020204" pitchFamily="34" charset="0"/>
              </a:rPr>
              <a:t> </a:t>
            </a:r>
            <a:r>
              <a:rPr lang="de-DE" sz="2400" b="1" dirty="0" err="1">
                <a:latin typeface="Palatino Linotype" panose="02040502050505030304" pitchFamily="18" charset="0"/>
                <a:ea typeface="Calibri" panose="020F0502020204030204" pitchFamily="34" charset="0"/>
                <a:cs typeface="Arial" panose="020B0604020202020204" pitchFamily="34" charset="0"/>
              </a:rPr>
              <a:t>of</a:t>
            </a:r>
            <a:r>
              <a:rPr lang="de-DE" sz="2400" b="1" dirty="0">
                <a:latin typeface="Palatino Linotype" panose="02040502050505030304" pitchFamily="18" charset="0"/>
                <a:ea typeface="Calibri" panose="020F0502020204030204" pitchFamily="34" charset="0"/>
                <a:cs typeface="Arial" panose="020B0604020202020204" pitchFamily="34" charset="0"/>
              </a:rPr>
              <a:t> graphetic </a:t>
            </a:r>
            <a:r>
              <a:rPr lang="de-DE" sz="2400" b="1" dirty="0" err="1">
                <a:latin typeface="Palatino Linotype" panose="02040502050505030304" pitchFamily="18" charset="0"/>
                <a:ea typeface="Calibri" panose="020F0502020204030204" pitchFamily="34" charset="0"/>
                <a:cs typeface="Arial" panose="020B0604020202020204" pitchFamily="34" charset="0"/>
              </a:rPr>
              <a:t>change</a:t>
            </a:r>
            <a:r>
              <a:rPr lang="de-DE" sz="2400" b="1" dirty="0">
                <a:latin typeface="Palatino Linotype" panose="02040502050505030304" pitchFamily="18" charset="0"/>
                <a:ea typeface="Calibri" panose="020F0502020204030204" pitchFamily="34" charset="0"/>
                <a:cs typeface="Arial" panose="020B0604020202020204" pitchFamily="34" charset="0"/>
              </a:rPr>
              <a:t> in the </a:t>
            </a:r>
            <a:r>
              <a:rPr lang="de-DE" sz="2400" b="1" dirty="0" err="1">
                <a:latin typeface="Palatino Linotype" panose="02040502050505030304" pitchFamily="18" charset="0"/>
                <a:ea typeface="Calibri" panose="020F0502020204030204" pitchFamily="34" charset="0"/>
                <a:cs typeface="Arial" panose="020B0604020202020204" pitchFamily="34" charset="0"/>
              </a:rPr>
              <a:t>norms</a:t>
            </a:r>
            <a:endParaRPr lang="de-DE" sz="2400" b="1" dirty="0">
              <a:latin typeface="Palatino Linotype" panose="02040502050505030304" pitchFamily="18" charset="0"/>
              <a:ea typeface="Calibri" panose="020F0502020204030204" pitchFamily="34" charset="0"/>
              <a:cs typeface="Arial" panose="020B0604020202020204" pitchFamily="34" charset="0"/>
            </a:endParaRPr>
          </a:p>
          <a:p>
            <a:pPr marL="0" marR="0" algn="ctr">
              <a:lnSpc>
                <a:spcPct val="107000"/>
              </a:lnSpc>
              <a:spcBef>
                <a:spcPts val="0"/>
              </a:spcBef>
              <a:spcAft>
                <a:spcPts val="0"/>
              </a:spcAft>
            </a:pP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of</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ancient</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Egyptian</a:t>
            </a:r>
            <a:r>
              <a:rPr lang="de-DE" sz="2400" b="1" dirty="0">
                <a:effectLst/>
                <a:latin typeface="Palatino Linotype" panose="02040502050505030304" pitchFamily="18" charset="0"/>
                <a:ea typeface="Calibri" panose="020F0502020204030204" pitchFamily="34" charset="0"/>
                <a:cs typeface="Arial" panose="020B0604020202020204" pitchFamily="34" charset="0"/>
              </a:rPr>
              <a:t> </a:t>
            </a:r>
            <a:r>
              <a:rPr lang="de-DE" sz="2400" b="1" dirty="0" err="1">
                <a:effectLst/>
                <a:latin typeface="Palatino Linotype" panose="02040502050505030304" pitchFamily="18" charset="0"/>
                <a:ea typeface="Calibri" panose="020F0502020204030204" pitchFamily="34" charset="0"/>
                <a:cs typeface="Arial" panose="020B0604020202020204" pitchFamily="34" charset="0"/>
              </a:rPr>
              <a:t>writing</a:t>
            </a:r>
            <a:endParaRPr lang="de-DE" sz="2400" b="1" dirty="0">
              <a:effectLst/>
              <a:latin typeface="Palatino Linotype" panose="02040502050505030304" pitchFamily="18"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7255D20F-AD2C-659E-6AFF-45C09599FC20}"/>
              </a:ext>
            </a:extLst>
          </p:cNvPr>
          <p:cNvSpPr txBox="1"/>
          <p:nvPr/>
        </p:nvSpPr>
        <p:spPr>
          <a:xfrm>
            <a:off x="10910496" y="98817"/>
            <a:ext cx="1310230" cy="276999"/>
          </a:xfrm>
          <a:prstGeom prst="rect">
            <a:avLst/>
          </a:prstGeom>
          <a:noFill/>
        </p:spPr>
        <p:txBody>
          <a:bodyPr wrap="none" rtlCol="0">
            <a:spAutoFit/>
          </a:bodyPr>
          <a:lstStyle/>
          <a:p>
            <a:r>
              <a:rPr lang="de-DE" sz="1200" cap="small" dirty="0">
                <a:latin typeface="Palatino Linotype" panose="02040502050505030304" pitchFamily="18" charset="0"/>
              </a:rPr>
              <a:t>final </a:t>
            </a:r>
            <a:r>
              <a:rPr lang="de-DE" sz="1200" cap="small" dirty="0" err="1">
                <a:latin typeface="Palatino Linotype" panose="02040502050505030304" pitchFamily="18" charset="0"/>
              </a:rPr>
              <a:t>thoughts</a:t>
            </a:r>
            <a:endParaRPr lang="de-DE" sz="1200" cap="small" dirty="0">
              <a:latin typeface="Palatino Linotype" panose="02040502050505030304" pitchFamily="18" charset="0"/>
            </a:endParaRPr>
          </a:p>
        </p:txBody>
      </p:sp>
      <p:sp>
        <p:nvSpPr>
          <p:cNvPr id="9" name="Slide Number Placeholder 1">
            <a:extLst>
              <a:ext uri="{FF2B5EF4-FFF2-40B4-BE49-F238E27FC236}">
                <a16:creationId xmlns:a16="http://schemas.microsoft.com/office/drawing/2014/main" id="{E5312E12-0091-514E-00AA-5C1438294900}"/>
              </a:ext>
            </a:extLst>
          </p:cNvPr>
          <p:cNvSpPr>
            <a:spLocks noGrp="1"/>
          </p:cNvSpPr>
          <p:nvPr>
            <p:ph type="sldNum" sz="quarter" idx="12"/>
          </p:nvPr>
        </p:nvSpPr>
        <p:spPr>
          <a:xfrm>
            <a:off x="9293777" y="6356350"/>
            <a:ext cx="2743200" cy="365125"/>
          </a:xfrm>
        </p:spPr>
        <p:txBody>
          <a:bodyPr/>
          <a:lstStyle/>
          <a:p>
            <a:fld id="{614F9104-22E4-4809-9DD5-CA74CAAF0C09}" type="slidenum">
              <a:rPr lang="de-DE" smtClean="0">
                <a:solidFill>
                  <a:schemeClr val="tx1"/>
                </a:solidFill>
                <a:latin typeface="Palatino Linotype" panose="02040502050505030304" pitchFamily="18" charset="0"/>
              </a:rPr>
              <a:t>102</a:t>
            </a:fld>
            <a:endParaRPr lang="de-DE" dirty="0">
              <a:solidFill>
                <a:schemeClr val="tx1"/>
              </a:solidFill>
              <a:latin typeface="Palatino Linotype" panose="02040502050505030304" pitchFamily="18" charset="0"/>
            </a:endParaRPr>
          </a:p>
        </p:txBody>
      </p:sp>
    </p:spTree>
    <p:extLst>
      <p:ext uri="{BB962C8B-B14F-4D97-AF65-F5344CB8AC3E}">
        <p14:creationId xmlns:p14="http://schemas.microsoft.com/office/powerpoint/2010/main" val="420878175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62C99088-BF82-39C2-575F-D541E7987C7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69386" y="3353585"/>
            <a:ext cx="6078353" cy="3175939"/>
          </a:xfrm>
          <a:prstGeom prst="rect">
            <a:avLst/>
          </a:prstGeom>
        </p:spPr>
      </p:pic>
      <p:pic>
        <p:nvPicPr>
          <p:cNvPr id="10" name="Graphic 9">
            <a:extLst>
              <a:ext uri="{FF2B5EF4-FFF2-40B4-BE49-F238E27FC236}">
                <a16:creationId xmlns:a16="http://schemas.microsoft.com/office/drawing/2014/main" id="{3738D052-92CD-EFCB-591A-DC11E3AAB8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2342" y="253061"/>
            <a:ext cx="6203482" cy="2889948"/>
          </a:xfrm>
          <a:prstGeom prst="rect">
            <a:avLst/>
          </a:prstGeom>
        </p:spPr>
      </p:pic>
      <p:grpSp>
        <p:nvGrpSpPr>
          <p:cNvPr id="16" name="Group 15">
            <a:extLst>
              <a:ext uri="{FF2B5EF4-FFF2-40B4-BE49-F238E27FC236}">
                <a16:creationId xmlns:a16="http://schemas.microsoft.com/office/drawing/2014/main" id="{CA551246-1533-6C5B-A80A-DE5504ACFBB0}"/>
              </a:ext>
            </a:extLst>
          </p:cNvPr>
          <p:cNvGrpSpPr/>
          <p:nvPr/>
        </p:nvGrpSpPr>
        <p:grpSpPr>
          <a:xfrm>
            <a:off x="1451362" y="3353584"/>
            <a:ext cx="3155338" cy="3175939"/>
            <a:chOff x="1338240" y="3429000"/>
            <a:chExt cx="3155338" cy="3175939"/>
          </a:xfrm>
        </p:grpSpPr>
        <p:pic>
          <p:nvPicPr>
            <p:cNvPr id="11" name="Picture 10">
              <a:extLst>
                <a:ext uri="{FF2B5EF4-FFF2-40B4-BE49-F238E27FC236}">
                  <a16:creationId xmlns:a16="http://schemas.microsoft.com/office/drawing/2014/main" id="{48375AC8-205B-46E6-E697-2BB006441EDD}"/>
                </a:ext>
              </a:extLst>
            </p:cNvPr>
            <p:cNvPicPr>
              <a:picLocks noChangeAspect="1"/>
            </p:cNvPicPr>
            <p:nvPr/>
          </p:nvPicPr>
          <p:blipFill>
            <a:blip r:embed="rId6">
              <a:extLst>
                <a:ext uri="{BEBA8EAE-BF5A-486C-A8C5-ECC9F3942E4B}">
                  <a14:imgProps xmlns:a14="http://schemas.microsoft.com/office/drawing/2010/main">
                    <a14:imgLayer r:embed="rId7">
                      <a14:imgEffect>
                        <a14:colorTemperature colorTemp="5900"/>
                      </a14:imgEffect>
                      <a14:imgEffect>
                        <a14:brightnessContrast bright="40000"/>
                      </a14:imgEffect>
                    </a14:imgLayer>
                  </a14:imgProps>
                </a:ext>
              </a:extLst>
            </a:blip>
            <a:srcRect t="722"/>
            <a:stretch/>
          </p:blipFill>
          <p:spPr>
            <a:xfrm>
              <a:off x="1338240" y="3429000"/>
              <a:ext cx="2967461" cy="3175939"/>
            </a:xfrm>
            <a:prstGeom prst="rect">
              <a:avLst/>
            </a:prstGeom>
          </p:spPr>
        </p:pic>
        <p:sp>
          <p:nvSpPr>
            <p:cNvPr id="12" name="TextBox 11">
              <a:extLst>
                <a:ext uri="{FF2B5EF4-FFF2-40B4-BE49-F238E27FC236}">
                  <a16:creationId xmlns:a16="http://schemas.microsoft.com/office/drawing/2014/main" id="{F013356A-B5EC-40C1-DBE0-446902FB76C7}"/>
                </a:ext>
              </a:extLst>
            </p:cNvPr>
            <p:cNvSpPr txBox="1"/>
            <p:nvPr/>
          </p:nvSpPr>
          <p:spPr>
            <a:xfrm>
              <a:off x="3603610" y="3457444"/>
              <a:ext cx="889968" cy="307777"/>
            </a:xfrm>
            <a:prstGeom prst="rect">
              <a:avLst/>
            </a:prstGeom>
            <a:noFill/>
          </p:spPr>
          <p:txBody>
            <a:bodyPr wrap="square">
              <a:spAutoFit/>
            </a:bodyPr>
            <a:lstStyle/>
            <a:p>
              <a:pPr marL="0" marR="0">
                <a:lnSpc>
                  <a:spcPct val="100000"/>
                </a:lnSpc>
                <a:spcAft>
                  <a:spcPts val="0"/>
                </a:spcAft>
                <a:buNone/>
              </a:pPr>
              <a:r>
                <a:rPr lang="de-DE" sz="1400" kern="100" dirty="0" err="1">
                  <a:effectLst/>
                  <a:latin typeface="Palatino Linotype" panose="02040502050505030304" pitchFamily="18" charset="0"/>
                </a:rPr>
                <a:t>QH</a:t>
              </a:r>
              <a:r>
                <a:rPr lang="de-DE" sz="1400" kern="100" dirty="0">
                  <a:effectLst/>
                  <a:latin typeface="Palatino Linotype" panose="02040502050505030304" pitchFamily="18" charset="0"/>
                </a:rPr>
                <a:t> 31</a:t>
              </a:r>
            </a:p>
          </p:txBody>
        </p:sp>
      </p:grpSp>
      <p:grpSp>
        <p:nvGrpSpPr>
          <p:cNvPr id="17" name="Group 16">
            <a:extLst>
              <a:ext uri="{FF2B5EF4-FFF2-40B4-BE49-F238E27FC236}">
                <a16:creationId xmlns:a16="http://schemas.microsoft.com/office/drawing/2014/main" id="{D3DFB8B5-15E5-26E5-B74A-2A2A0ED515AC}"/>
              </a:ext>
            </a:extLst>
          </p:cNvPr>
          <p:cNvGrpSpPr/>
          <p:nvPr/>
        </p:nvGrpSpPr>
        <p:grpSpPr>
          <a:xfrm>
            <a:off x="7197762" y="302346"/>
            <a:ext cx="4278586" cy="2791377"/>
            <a:chOff x="6914959" y="328476"/>
            <a:chExt cx="4278586" cy="2791377"/>
          </a:xfrm>
        </p:grpSpPr>
        <p:pic>
          <p:nvPicPr>
            <p:cNvPr id="14" name="Picture 13">
              <a:extLst>
                <a:ext uri="{FF2B5EF4-FFF2-40B4-BE49-F238E27FC236}">
                  <a16:creationId xmlns:a16="http://schemas.microsoft.com/office/drawing/2014/main" id="{B320607C-2934-B72D-E221-E863FDCB624E}"/>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20000"/>
                      </a14:imgEffect>
                    </a14:imgLayer>
                  </a14:imgProps>
                </a:ext>
              </a:extLst>
            </a:blip>
            <a:stretch>
              <a:fillRect/>
            </a:stretch>
          </p:blipFill>
          <p:spPr>
            <a:xfrm>
              <a:off x="6914959" y="328476"/>
              <a:ext cx="4278586" cy="2791377"/>
            </a:xfrm>
            <a:prstGeom prst="rect">
              <a:avLst/>
            </a:prstGeom>
          </p:spPr>
        </p:pic>
        <p:sp>
          <p:nvSpPr>
            <p:cNvPr id="15" name="TextBox 14">
              <a:extLst>
                <a:ext uri="{FF2B5EF4-FFF2-40B4-BE49-F238E27FC236}">
                  <a16:creationId xmlns:a16="http://schemas.microsoft.com/office/drawing/2014/main" id="{DEECA790-808C-484E-FA60-9B91A49D6DE6}"/>
                </a:ext>
              </a:extLst>
            </p:cNvPr>
            <p:cNvSpPr txBox="1"/>
            <p:nvPr/>
          </p:nvSpPr>
          <p:spPr>
            <a:xfrm>
              <a:off x="10303577" y="328476"/>
              <a:ext cx="889968" cy="307777"/>
            </a:xfrm>
            <a:prstGeom prst="rect">
              <a:avLst/>
            </a:prstGeom>
            <a:noFill/>
          </p:spPr>
          <p:txBody>
            <a:bodyPr wrap="square">
              <a:spAutoFit/>
            </a:bodyPr>
            <a:lstStyle/>
            <a:p>
              <a:pPr marL="0" marR="0">
                <a:lnSpc>
                  <a:spcPct val="100000"/>
                </a:lnSpc>
                <a:spcAft>
                  <a:spcPts val="0"/>
                </a:spcAft>
                <a:buNone/>
              </a:pPr>
              <a:r>
                <a:rPr lang="de-DE" sz="1400" kern="100" dirty="0">
                  <a:effectLst/>
                  <a:latin typeface="Palatino Linotype" panose="02040502050505030304" pitchFamily="18" charset="0"/>
                </a:rPr>
                <a:t>CG 1588</a:t>
              </a:r>
            </a:p>
          </p:txBody>
        </p:sp>
      </p:grpSp>
      <p:sp>
        <p:nvSpPr>
          <p:cNvPr id="2" name="Slide Number Placeholder 1">
            <a:extLst>
              <a:ext uri="{FF2B5EF4-FFF2-40B4-BE49-F238E27FC236}">
                <a16:creationId xmlns:a16="http://schemas.microsoft.com/office/drawing/2014/main" id="{19377B5E-CBA7-6B51-2E77-1F2E79AAAFD7}"/>
              </a:ext>
            </a:extLst>
          </p:cNvPr>
          <p:cNvSpPr>
            <a:spLocks noGrp="1"/>
          </p:cNvSpPr>
          <p:nvPr>
            <p:ph type="sldNum" sz="quarter" idx="12"/>
          </p:nvPr>
        </p:nvSpPr>
        <p:spPr>
          <a:xfrm>
            <a:off x="9367490" y="6404477"/>
            <a:ext cx="2743200" cy="365125"/>
          </a:xfrm>
        </p:spPr>
        <p:txBody>
          <a:bodyPr/>
          <a:lstStyle/>
          <a:p>
            <a:fld id="{614F9104-22E4-4809-9DD5-CA74CAAF0C09}" type="slidenum">
              <a:rPr lang="de-DE" smtClean="0">
                <a:latin typeface="Palatino Linotype" panose="02040502050505030304" pitchFamily="18" charset="0"/>
              </a:rPr>
              <a:t>103</a:t>
            </a:fld>
            <a:endParaRPr lang="de-DE" dirty="0">
              <a:latin typeface="Palatino Linotype" panose="02040502050505030304" pitchFamily="18" charset="0"/>
            </a:endParaRPr>
          </a:p>
        </p:txBody>
      </p:sp>
      <p:sp>
        <p:nvSpPr>
          <p:cNvPr id="3" name="TextBox 2">
            <a:extLst>
              <a:ext uri="{FF2B5EF4-FFF2-40B4-BE49-F238E27FC236}">
                <a16:creationId xmlns:a16="http://schemas.microsoft.com/office/drawing/2014/main" id="{FC7A16F5-30CF-B6CE-26DE-B7BDD8261D54}"/>
              </a:ext>
            </a:extLst>
          </p:cNvPr>
          <p:cNvSpPr txBox="1"/>
          <p:nvPr/>
        </p:nvSpPr>
        <p:spPr>
          <a:xfrm>
            <a:off x="10910496" y="32828"/>
            <a:ext cx="1310230" cy="276999"/>
          </a:xfrm>
          <a:prstGeom prst="rect">
            <a:avLst/>
          </a:prstGeom>
          <a:noFill/>
        </p:spPr>
        <p:txBody>
          <a:bodyPr wrap="none" rtlCol="0">
            <a:spAutoFit/>
          </a:bodyPr>
          <a:lstStyle/>
          <a:p>
            <a:r>
              <a:rPr lang="de-DE" sz="1200" cap="small" dirty="0">
                <a:latin typeface="Palatino Linotype" panose="02040502050505030304" pitchFamily="18" charset="0"/>
              </a:rPr>
              <a:t>final </a:t>
            </a:r>
            <a:r>
              <a:rPr lang="de-DE" sz="1200" cap="small" dirty="0" err="1">
                <a:latin typeface="Palatino Linotype" panose="02040502050505030304" pitchFamily="18" charset="0"/>
              </a:rPr>
              <a:t>thoughts</a:t>
            </a:r>
            <a:endParaRPr lang="de-DE" sz="1200" cap="small" dirty="0">
              <a:latin typeface="Palatino Linotype" panose="02040502050505030304" pitchFamily="18" charset="0"/>
            </a:endParaRPr>
          </a:p>
        </p:txBody>
      </p:sp>
    </p:spTree>
    <p:extLst>
      <p:ext uri="{BB962C8B-B14F-4D97-AF65-F5344CB8AC3E}">
        <p14:creationId xmlns:p14="http://schemas.microsoft.com/office/powerpoint/2010/main" val="4102843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4055</Words>
  <Application>Microsoft Office PowerPoint</Application>
  <PresentationFormat>Widescreen</PresentationFormat>
  <Paragraphs>700</Paragraphs>
  <Slides>103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103</vt:i4>
      </vt:variant>
    </vt:vector>
  </HeadingPairs>
  <TitlesOfParts>
    <vt:vector size="109" baseType="lpstr">
      <vt:lpstr>Aptos</vt:lpstr>
      <vt:lpstr>Aptos Display</vt:lpstr>
      <vt:lpstr>Arial</vt:lpstr>
      <vt:lpstr>Palatino Linotype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I: quantities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II: subsystems of the inventory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 Seyr</dc:creator>
  <cp:lastModifiedBy>Philipp Seyr</cp:lastModifiedBy>
  <cp:revision>149</cp:revision>
  <dcterms:created xsi:type="dcterms:W3CDTF">2025-10-13T18:36:11Z</dcterms:created>
  <dcterms:modified xsi:type="dcterms:W3CDTF">2025-11-02T08:56:34Z</dcterms:modified>
</cp:coreProperties>
</file>