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6"/>
  </p:notesMasterIdLst>
  <p:sldIdLst>
    <p:sldId id="1219" r:id="rId5"/>
    <p:sldId id="1130" r:id="rId6"/>
    <p:sldId id="1131" r:id="rId7"/>
    <p:sldId id="1132" r:id="rId8"/>
    <p:sldId id="1259" r:id="rId9"/>
    <p:sldId id="1260" r:id="rId10"/>
    <p:sldId id="1039" r:id="rId11"/>
    <p:sldId id="1040" r:id="rId12"/>
    <p:sldId id="1007" r:id="rId13"/>
    <p:sldId id="1133" r:id="rId14"/>
    <p:sldId id="1245" r:id="rId15"/>
    <p:sldId id="1212" r:id="rId16"/>
    <p:sldId id="1213" r:id="rId17"/>
    <p:sldId id="1214" r:id="rId18"/>
    <p:sldId id="1215" r:id="rId19"/>
    <p:sldId id="1216" r:id="rId20"/>
    <p:sldId id="1217" r:id="rId21"/>
    <p:sldId id="1209" r:id="rId22"/>
    <p:sldId id="1190" r:id="rId23"/>
    <p:sldId id="1142" r:id="rId24"/>
    <p:sldId id="1056" r:id="rId25"/>
    <p:sldId id="1058" r:id="rId26"/>
    <p:sldId id="1192" r:id="rId27"/>
    <p:sldId id="1240" r:id="rId28"/>
    <p:sldId id="1049" r:id="rId29"/>
    <p:sldId id="1050" r:id="rId30"/>
    <p:sldId id="1051" r:id="rId31"/>
    <p:sldId id="1052" r:id="rId32"/>
    <p:sldId id="1053" r:id="rId33"/>
    <p:sldId id="1140" r:id="rId34"/>
    <p:sldId id="1210" r:id="rId35"/>
    <p:sldId id="1264" r:id="rId36"/>
    <p:sldId id="1198" r:id="rId37"/>
    <p:sldId id="1199" r:id="rId38"/>
    <p:sldId id="1266" r:id="rId39"/>
    <p:sldId id="1205" r:id="rId40"/>
    <p:sldId id="1211" r:id="rId41"/>
    <p:sldId id="1136" r:id="rId42"/>
    <p:sldId id="1200" r:id="rId43"/>
    <p:sldId id="1207" r:id="rId44"/>
    <p:sldId id="1220" r:id="rId45"/>
    <p:sldId id="1152" r:id="rId46"/>
    <p:sldId id="1265" r:id="rId47"/>
    <p:sldId id="1167" r:id="rId48"/>
    <p:sldId id="1149" r:id="rId49"/>
    <p:sldId id="1150" r:id="rId50"/>
    <p:sldId id="1221" r:id="rId51"/>
    <p:sldId id="1223" r:id="rId52"/>
    <p:sldId id="1250" r:id="rId53"/>
    <p:sldId id="1249" r:id="rId54"/>
    <p:sldId id="1171" r:id="rId55"/>
    <p:sldId id="1224" r:id="rId56"/>
    <p:sldId id="1225" r:id="rId57"/>
    <p:sldId id="1226" r:id="rId58"/>
    <p:sldId id="1074" r:id="rId59"/>
    <p:sldId id="1251" r:id="rId60"/>
    <p:sldId id="1252" r:id="rId61"/>
    <p:sldId id="1077" r:id="rId62"/>
    <p:sldId id="1228" r:id="rId63"/>
    <p:sldId id="1229" r:id="rId64"/>
    <p:sldId id="1079" r:id="rId65"/>
    <p:sldId id="1080" r:id="rId66"/>
    <p:sldId id="1081" r:id="rId67"/>
    <p:sldId id="1083" r:id="rId68"/>
    <p:sldId id="1230" r:id="rId69"/>
    <p:sldId id="1231" r:id="rId70"/>
    <p:sldId id="1181" r:id="rId71"/>
    <p:sldId id="1267" r:id="rId72"/>
    <p:sldId id="1269" r:id="rId73"/>
    <p:sldId id="1270" r:id="rId74"/>
    <p:sldId id="1232" r:id="rId75"/>
    <p:sldId id="1234" r:id="rId76"/>
    <p:sldId id="1086" r:id="rId77"/>
    <p:sldId id="1089" r:id="rId78"/>
    <p:sldId id="1090" r:id="rId79"/>
    <p:sldId id="1233" r:id="rId80"/>
    <p:sldId id="1189" r:id="rId81"/>
    <p:sldId id="1186" r:id="rId82"/>
    <p:sldId id="1244" r:id="rId83"/>
    <p:sldId id="1257" r:id="rId84"/>
    <p:sldId id="1258" r:id="rId8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C89806-A6EE-DEE7-F0FB-82696EC512EA}" name="Dachet Victor" initials="DV" userId="S::victor.dachet@uliege.be::87ed07aa-d086-4b65-aaa9-c95ba0eac490" providerId="AD"/>
  <p188:author id="{E6F861C6-03E6-8FD3-46A2-A0F9745474AA}" name="Techy Thibaut" initials="TT" userId="S::ttechy@uliege.be::0a091cef-aa85-4df5-ad37-63275b7af1bb" providerId="AD"/>
  <p188:author id="{C5F208CA-6652-F51B-3CC4-F924C19833AC}" name="Dachet Victor" initials="VD" userId="S::Victor.Dachet@uliege.be::87ed07aa-d086-4b65-aaa9-c95ba0eac490" providerId="AD"/>
  <p188:author id="{5EF95FDA-F71C-545E-28C5-5B7DB635989B}" name="Thibaut Techy" initials="TT" userId="711b2cbd23ba362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36C78"/>
    <a:srgbClr val="FFFFFF"/>
    <a:srgbClr val="65A4F1"/>
    <a:srgbClr val="4894EF"/>
    <a:srgbClr val="4793EE"/>
    <a:srgbClr val="EE6F47"/>
    <a:srgbClr val="9FEE47"/>
    <a:srgbClr val="9F7BB6"/>
    <a:srgbClr val="419D9D"/>
    <a:srgbClr val="91BE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F8105E-3B4B-4022-A098-0DB00F830058}" v="1448" dt="2025-10-30T07:05:08.685"/>
    <p1510:client id="{FF5EB7B3-83AE-D648-B8F5-9A2A150F8729}" v="1" dt="2025-10-30T09:34:51.85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28" autoAdjust="0"/>
    <p:restoredTop sz="94719"/>
  </p:normalViewPr>
  <p:slideViewPr>
    <p:cSldViewPr snapToGrid="0">
      <p:cViewPr>
        <p:scale>
          <a:sx n="122" d="100"/>
          <a:sy n="122" d="100"/>
        </p:scale>
        <p:origin x="2080" y="8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4D0C3B-0D2F-4B6F-985D-E9935B6F3C61}" type="datetimeFigureOut">
              <a:rPr lang="en-GB" smtClean="0"/>
              <a:t>30/10/2025</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74081E-03F5-48B9-932A-7F84EBAFFC83}" type="slidenum">
              <a:rPr lang="en-GB" smtClean="0"/>
              <a:t>‹#›</a:t>
            </a:fld>
            <a:endParaRPr lang="en-GB"/>
          </a:p>
        </p:txBody>
      </p:sp>
    </p:spTree>
    <p:extLst>
      <p:ext uri="{BB962C8B-B14F-4D97-AF65-F5344CB8AC3E}">
        <p14:creationId xmlns:p14="http://schemas.microsoft.com/office/powerpoint/2010/main" val="721180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GB"/>
          </a:p>
        </p:txBody>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world’s 10 most promising Remote Renewable Energy Hubs</a:t>
            </a:r>
          </a:p>
          <a:p>
            <a:endParaRPr lang="en-GB" dirty="0"/>
          </a:p>
        </p:txBody>
      </p:sp>
      <p:sp>
        <p:nvSpPr>
          <p:cNvPr id="4" name="Espace réservé du numéro de diapositive 3"/>
          <p:cNvSpPr>
            <a:spLocks noGrp="1"/>
          </p:cNvSpPr>
          <p:nvPr>
            <p:ph type="sldNum" sz="quarter" idx="5"/>
          </p:nvPr>
        </p:nvSpPr>
        <p:spPr/>
        <p:txBody>
          <a:bodyPr/>
          <a:lstStyle/>
          <a:p>
            <a:fld id="{2774081E-03F5-48B9-932A-7F84EBAFFC83}" type="slidenum">
              <a:rPr lang="en-GB" smtClean="0"/>
              <a:t>1</a:t>
            </a:fld>
            <a:endParaRPr lang="en-GB" dirty="0"/>
          </a:p>
        </p:txBody>
      </p:sp>
    </p:spTree>
    <p:extLst>
      <p:ext uri="{BB962C8B-B14F-4D97-AF65-F5344CB8AC3E}">
        <p14:creationId xmlns:p14="http://schemas.microsoft.com/office/powerpoint/2010/main" val="4194557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GB"/>
          </a:p>
        </p:txBody>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2774081E-03F5-48B9-932A-7F84EBAFFC83}" type="slidenum">
              <a:rPr lang="en-GB" smtClean="0"/>
              <a:t>27</a:t>
            </a:fld>
            <a:endParaRPr lang="en-GB" dirty="0"/>
          </a:p>
        </p:txBody>
      </p:sp>
    </p:spTree>
    <p:extLst>
      <p:ext uri="{BB962C8B-B14F-4D97-AF65-F5344CB8AC3E}">
        <p14:creationId xmlns:p14="http://schemas.microsoft.com/office/powerpoint/2010/main" val="3836882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596B5-9FE8-BEC5-38AF-56C378D84FD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26AF016-A1FD-D384-C326-08B3374CA701}"/>
              </a:ext>
            </a:extLst>
          </p:cNvPr>
          <p:cNvSpPr>
            <a:spLocks noGrp="1" noRot="1" noChangeAspect="1"/>
          </p:cNvSpPr>
          <p:nvPr>
            <p:ph type="sldImg"/>
          </p:nvPr>
        </p:nvSpPr>
        <p:spPr/>
        <p:txBody>
          <a:bodyPr/>
          <a:lstStyle/>
          <a:p>
            <a:endParaRPr lang="en-GB"/>
          </a:p>
        </p:txBody>
      </p:sp>
      <p:sp>
        <p:nvSpPr>
          <p:cNvPr id="3" name="Espace réservé des notes 2">
            <a:extLst>
              <a:ext uri="{FF2B5EF4-FFF2-40B4-BE49-F238E27FC236}">
                <a16:creationId xmlns:a16="http://schemas.microsoft.com/office/drawing/2014/main" id="{67DF43C6-CD2F-FFC6-5DAD-6324B344F5E6}"/>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C642DC0D-BD7E-53A5-9097-521524A8B69F}"/>
              </a:ext>
            </a:extLst>
          </p:cNvPr>
          <p:cNvSpPr>
            <a:spLocks noGrp="1"/>
          </p:cNvSpPr>
          <p:nvPr>
            <p:ph type="sldNum" sz="quarter" idx="5"/>
          </p:nvPr>
        </p:nvSpPr>
        <p:spPr/>
        <p:txBody>
          <a:bodyPr/>
          <a:lstStyle/>
          <a:p>
            <a:fld id="{2774081E-03F5-48B9-932A-7F84EBAFFC83}" type="slidenum">
              <a:rPr lang="en-GB" smtClean="0"/>
              <a:t>28</a:t>
            </a:fld>
            <a:endParaRPr lang="en-GB" dirty="0"/>
          </a:p>
        </p:txBody>
      </p:sp>
    </p:spTree>
    <p:extLst>
      <p:ext uri="{BB962C8B-B14F-4D97-AF65-F5344CB8AC3E}">
        <p14:creationId xmlns:p14="http://schemas.microsoft.com/office/powerpoint/2010/main" val="2710609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GB"/>
          </a:p>
        </p:txBody>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2774081E-03F5-48B9-932A-7F84EBAFFC83}" type="slidenum">
              <a:rPr lang="en-GB" smtClean="0"/>
              <a:t>29</a:t>
            </a:fld>
            <a:endParaRPr lang="en-GB" dirty="0"/>
          </a:p>
        </p:txBody>
      </p:sp>
    </p:spTree>
    <p:extLst>
      <p:ext uri="{BB962C8B-B14F-4D97-AF65-F5344CB8AC3E}">
        <p14:creationId xmlns:p14="http://schemas.microsoft.com/office/powerpoint/2010/main" val="2144786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GB"/>
          </a:p>
        </p:txBody>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2774081E-03F5-48B9-932A-7F84EBAFFC83}" type="slidenum">
              <a:rPr lang="en-GB" smtClean="0"/>
              <a:t>31</a:t>
            </a:fld>
            <a:endParaRPr lang="en-GB" dirty="0"/>
          </a:p>
        </p:txBody>
      </p:sp>
    </p:spTree>
    <p:extLst>
      <p:ext uri="{BB962C8B-B14F-4D97-AF65-F5344CB8AC3E}">
        <p14:creationId xmlns:p14="http://schemas.microsoft.com/office/powerpoint/2010/main" val="1231302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GB"/>
          </a:p>
        </p:txBody>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2774081E-03F5-48B9-932A-7F84EBAFFC83}" type="slidenum">
              <a:rPr lang="en-GB" smtClean="0"/>
              <a:t>34</a:t>
            </a:fld>
            <a:endParaRPr lang="en-GB" dirty="0"/>
          </a:p>
        </p:txBody>
      </p:sp>
    </p:spTree>
    <p:extLst>
      <p:ext uri="{BB962C8B-B14F-4D97-AF65-F5344CB8AC3E}">
        <p14:creationId xmlns:p14="http://schemas.microsoft.com/office/powerpoint/2010/main" val="3429377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GB"/>
          </a:p>
        </p:txBody>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2774081E-03F5-48B9-932A-7F84EBAFFC83}" type="slidenum">
              <a:rPr lang="en-GB" smtClean="0"/>
              <a:t>38</a:t>
            </a:fld>
            <a:endParaRPr lang="en-GB"/>
          </a:p>
        </p:txBody>
      </p:sp>
    </p:spTree>
    <p:extLst>
      <p:ext uri="{BB962C8B-B14F-4D97-AF65-F5344CB8AC3E}">
        <p14:creationId xmlns:p14="http://schemas.microsoft.com/office/powerpoint/2010/main" val="1495712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GB"/>
          </a:p>
        </p:txBody>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2774081E-03F5-48B9-932A-7F84EBAFFC83}" type="slidenum">
              <a:rPr lang="en-GB" smtClean="0"/>
              <a:t>40</a:t>
            </a:fld>
            <a:endParaRPr lang="en-GB"/>
          </a:p>
        </p:txBody>
      </p:sp>
    </p:spTree>
    <p:extLst>
      <p:ext uri="{BB962C8B-B14F-4D97-AF65-F5344CB8AC3E}">
        <p14:creationId xmlns:p14="http://schemas.microsoft.com/office/powerpoint/2010/main" val="2789762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GB"/>
          </a:p>
        </p:txBody>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2774081E-03F5-48B9-932A-7F84EBAFFC83}" type="slidenum">
              <a:rPr lang="en-GB" smtClean="0"/>
              <a:t>42</a:t>
            </a:fld>
            <a:endParaRPr lang="en-GB"/>
          </a:p>
        </p:txBody>
      </p:sp>
    </p:spTree>
    <p:extLst>
      <p:ext uri="{BB962C8B-B14F-4D97-AF65-F5344CB8AC3E}">
        <p14:creationId xmlns:p14="http://schemas.microsoft.com/office/powerpoint/2010/main" val="1358042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3FCCC-48F0-A22B-11D2-3CE6A65EE98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F6D3507-D06B-7EBB-EDB2-AA2C29407F14}"/>
              </a:ext>
            </a:extLst>
          </p:cNvPr>
          <p:cNvSpPr>
            <a:spLocks noGrp="1" noRot="1" noChangeAspect="1"/>
          </p:cNvSpPr>
          <p:nvPr>
            <p:ph type="sldImg"/>
          </p:nvPr>
        </p:nvSpPr>
        <p:spPr/>
        <p:txBody>
          <a:bodyPr/>
          <a:lstStyle/>
          <a:p>
            <a:endParaRPr lang="en-GB"/>
          </a:p>
        </p:txBody>
      </p:sp>
      <p:sp>
        <p:nvSpPr>
          <p:cNvPr id="3" name="Espace réservé des notes 2">
            <a:extLst>
              <a:ext uri="{FF2B5EF4-FFF2-40B4-BE49-F238E27FC236}">
                <a16:creationId xmlns:a16="http://schemas.microsoft.com/office/drawing/2014/main" id="{4E884468-7A79-2511-E39B-9B5AFAE54158}"/>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6419B930-275A-A322-766F-084EEB0DEB33}"/>
              </a:ext>
            </a:extLst>
          </p:cNvPr>
          <p:cNvSpPr>
            <a:spLocks noGrp="1"/>
          </p:cNvSpPr>
          <p:nvPr>
            <p:ph type="sldNum" sz="quarter" idx="5"/>
          </p:nvPr>
        </p:nvSpPr>
        <p:spPr/>
        <p:txBody>
          <a:bodyPr/>
          <a:lstStyle/>
          <a:p>
            <a:fld id="{2774081E-03F5-48B9-932A-7F84EBAFFC83}" type="slidenum">
              <a:rPr lang="en-GB" smtClean="0"/>
              <a:t>47</a:t>
            </a:fld>
            <a:endParaRPr lang="en-GB"/>
          </a:p>
        </p:txBody>
      </p:sp>
    </p:spTree>
    <p:extLst>
      <p:ext uri="{BB962C8B-B14F-4D97-AF65-F5344CB8AC3E}">
        <p14:creationId xmlns:p14="http://schemas.microsoft.com/office/powerpoint/2010/main" val="1939943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EBD52-4EC2-920A-7423-EF882599410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74B1DB5-6FCA-ABAE-28D6-4CA4CFAE0566}"/>
              </a:ext>
            </a:extLst>
          </p:cNvPr>
          <p:cNvSpPr>
            <a:spLocks noGrp="1" noRot="1" noChangeAspect="1"/>
          </p:cNvSpPr>
          <p:nvPr>
            <p:ph type="sldImg"/>
          </p:nvPr>
        </p:nvSpPr>
        <p:spPr/>
        <p:txBody>
          <a:bodyPr/>
          <a:lstStyle/>
          <a:p>
            <a:endParaRPr lang="en-GB"/>
          </a:p>
        </p:txBody>
      </p:sp>
      <p:sp>
        <p:nvSpPr>
          <p:cNvPr id="3" name="Espace réservé des notes 2">
            <a:extLst>
              <a:ext uri="{FF2B5EF4-FFF2-40B4-BE49-F238E27FC236}">
                <a16:creationId xmlns:a16="http://schemas.microsoft.com/office/drawing/2014/main" id="{566EA57E-F8EF-E2B6-A7E4-F63D8947F5B7}"/>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3BF84D28-A4B0-DE69-C96A-8525C7EFA299}"/>
              </a:ext>
            </a:extLst>
          </p:cNvPr>
          <p:cNvSpPr>
            <a:spLocks noGrp="1"/>
          </p:cNvSpPr>
          <p:nvPr>
            <p:ph type="sldNum" sz="quarter" idx="5"/>
          </p:nvPr>
        </p:nvSpPr>
        <p:spPr/>
        <p:txBody>
          <a:bodyPr/>
          <a:lstStyle/>
          <a:p>
            <a:fld id="{2774081E-03F5-48B9-932A-7F84EBAFFC83}" type="slidenum">
              <a:rPr lang="en-GB" smtClean="0"/>
              <a:t>52</a:t>
            </a:fld>
            <a:endParaRPr lang="en-GB"/>
          </a:p>
        </p:txBody>
      </p:sp>
    </p:spTree>
    <p:extLst>
      <p:ext uri="{BB962C8B-B14F-4D97-AF65-F5344CB8AC3E}">
        <p14:creationId xmlns:p14="http://schemas.microsoft.com/office/powerpoint/2010/main" val="2544555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GB"/>
          </a:p>
        </p:txBody>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2774081E-03F5-48B9-932A-7F84EBAFFC83}" type="slidenum">
              <a:rPr lang="en-GB" smtClean="0"/>
              <a:t>2</a:t>
            </a:fld>
            <a:endParaRPr lang="en-GB" dirty="0"/>
          </a:p>
        </p:txBody>
      </p:sp>
    </p:spTree>
    <p:extLst>
      <p:ext uri="{BB962C8B-B14F-4D97-AF65-F5344CB8AC3E}">
        <p14:creationId xmlns:p14="http://schemas.microsoft.com/office/powerpoint/2010/main" val="2041893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43C99-FE4F-D2EF-A782-BD9078C6A54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1AE2050-0CF4-7087-F743-2F4CAD0F2EF7}"/>
              </a:ext>
            </a:extLst>
          </p:cNvPr>
          <p:cNvSpPr>
            <a:spLocks noGrp="1" noRot="1" noChangeAspect="1"/>
          </p:cNvSpPr>
          <p:nvPr>
            <p:ph type="sldImg"/>
          </p:nvPr>
        </p:nvSpPr>
        <p:spPr/>
        <p:txBody>
          <a:bodyPr/>
          <a:lstStyle/>
          <a:p>
            <a:endParaRPr lang="en-GB"/>
          </a:p>
        </p:txBody>
      </p:sp>
      <p:sp>
        <p:nvSpPr>
          <p:cNvPr id="3" name="Espace réservé des notes 2">
            <a:extLst>
              <a:ext uri="{FF2B5EF4-FFF2-40B4-BE49-F238E27FC236}">
                <a16:creationId xmlns:a16="http://schemas.microsoft.com/office/drawing/2014/main" id="{C4A1E22F-4CE2-4E2A-A331-C936F82E4014}"/>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7E7B1054-9882-2C88-2109-25C00A901896}"/>
              </a:ext>
            </a:extLst>
          </p:cNvPr>
          <p:cNvSpPr>
            <a:spLocks noGrp="1"/>
          </p:cNvSpPr>
          <p:nvPr>
            <p:ph type="sldNum" sz="quarter" idx="5"/>
          </p:nvPr>
        </p:nvSpPr>
        <p:spPr/>
        <p:txBody>
          <a:bodyPr/>
          <a:lstStyle/>
          <a:p>
            <a:fld id="{2774081E-03F5-48B9-932A-7F84EBAFFC83}" type="slidenum">
              <a:rPr lang="en-GB" smtClean="0"/>
              <a:t>54</a:t>
            </a:fld>
            <a:endParaRPr lang="en-GB"/>
          </a:p>
        </p:txBody>
      </p:sp>
    </p:spTree>
    <p:extLst>
      <p:ext uri="{BB962C8B-B14F-4D97-AF65-F5344CB8AC3E}">
        <p14:creationId xmlns:p14="http://schemas.microsoft.com/office/powerpoint/2010/main" val="2578587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45509-9068-7382-8217-2D861F17CB9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3266708-2D8B-91E7-5A4A-FD7E932293B2}"/>
              </a:ext>
            </a:extLst>
          </p:cNvPr>
          <p:cNvSpPr>
            <a:spLocks noGrp="1" noRot="1" noChangeAspect="1"/>
          </p:cNvSpPr>
          <p:nvPr>
            <p:ph type="sldImg"/>
          </p:nvPr>
        </p:nvSpPr>
        <p:spPr/>
        <p:txBody>
          <a:bodyPr/>
          <a:lstStyle/>
          <a:p>
            <a:endParaRPr lang="en-GB"/>
          </a:p>
        </p:txBody>
      </p:sp>
      <p:sp>
        <p:nvSpPr>
          <p:cNvPr id="3" name="Espace réservé des notes 2">
            <a:extLst>
              <a:ext uri="{FF2B5EF4-FFF2-40B4-BE49-F238E27FC236}">
                <a16:creationId xmlns:a16="http://schemas.microsoft.com/office/drawing/2014/main" id="{FE10EE63-D192-594D-CA99-94BED8D7B400}"/>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5CA83B9F-0CD7-1666-9AF1-3BAFC3C0C998}"/>
              </a:ext>
            </a:extLst>
          </p:cNvPr>
          <p:cNvSpPr>
            <a:spLocks noGrp="1"/>
          </p:cNvSpPr>
          <p:nvPr>
            <p:ph type="sldNum" sz="quarter" idx="5"/>
          </p:nvPr>
        </p:nvSpPr>
        <p:spPr/>
        <p:txBody>
          <a:bodyPr/>
          <a:lstStyle/>
          <a:p>
            <a:fld id="{2774081E-03F5-48B9-932A-7F84EBAFFC83}" type="slidenum">
              <a:rPr lang="en-GB" smtClean="0"/>
              <a:t>55</a:t>
            </a:fld>
            <a:endParaRPr lang="en-GB"/>
          </a:p>
        </p:txBody>
      </p:sp>
    </p:spTree>
    <p:extLst>
      <p:ext uri="{BB962C8B-B14F-4D97-AF65-F5344CB8AC3E}">
        <p14:creationId xmlns:p14="http://schemas.microsoft.com/office/powerpoint/2010/main" val="2453182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GB"/>
          </a:p>
        </p:txBody>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2774081E-03F5-48B9-932A-7F84EBAFFC83}" type="slidenum">
              <a:rPr lang="en-GB" smtClean="0"/>
              <a:t>56</a:t>
            </a:fld>
            <a:endParaRPr lang="en-GB"/>
          </a:p>
        </p:txBody>
      </p:sp>
    </p:spTree>
    <p:extLst>
      <p:ext uri="{BB962C8B-B14F-4D97-AF65-F5344CB8AC3E}">
        <p14:creationId xmlns:p14="http://schemas.microsoft.com/office/powerpoint/2010/main" val="454940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7472D-792D-4503-C66B-E444373B519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8744285-15C4-29AF-0C34-CFBA25CF3DE3}"/>
              </a:ext>
            </a:extLst>
          </p:cNvPr>
          <p:cNvSpPr>
            <a:spLocks noGrp="1" noRot="1" noChangeAspect="1"/>
          </p:cNvSpPr>
          <p:nvPr>
            <p:ph type="sldImg"/>
          </p:nvPr>
        </p:nvSpPr>
        <p:spPr/>
        <p:txBody>
          <a:bodyPr/>
          <a:lstStyle/>
          <a:p>
            <a:endParaRPr lang="en-GB"/>
          </a:p>
        </p:txBody>
      </p:sp>
      <p:sp>
        <p:nvSpPr>
          <p:cNvPr id="3" name="Espace réservé des notes 2">
            <a:extLst>
              <a:ext uri="{FF2B5EF4-FFF2-40B4-BE49-F238E27FC236}">
                <a16:creationId xmlns:a16="http://schemas.microsoft.com/office/drawing/2014/main" id="{27E1B3B2-22CE-BE05-B71E-C12944C75CA6}"/>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69CAD137-6694-0AD6-7026-EC8D9FAA5DEE}"/>
              </a:ext>
            </a:extLst>
          </p:cNvPr>
          <p:cNvSpPr>
            <a:spLocks noGrp="1"/>
          </p:cNvSpPr>
          <p:nvPr>
            <p:ph type="sldNum" sz="quarter" idx="5"/>
          </p:nvPr>
        </p:nvSpPr>
        <p:spPr/>
        <p:txBody>
          <a:bodyPr/>
          <a:lstStyle/>
          <a:p>
            <a:fld id="{2774081E-03F5-48B9-932A-7F84EBAFFC83}" type="slidenum">
              <a:rPr lang="en-GB" smtClean="0"/>
              <a:t>59</a:t>
            </a:fld>
            <a:endParaRPr lang="en-GB"/>
          </a:p>
        </p:txBody>
      </p:sp>
    </p:spTree>
    <p:extLst>
      <p:ext uri="{BB962C8B-B14F-4D97-AF65-F5344CB8AC3E}">
        <p14:creationId xmlns:p14="http://schemas.microsoft.com/office/powerpoint/2010/main" val="2024523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GB"/>
          </a:p>
        </p:txBody>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2774081E-03F5-48B9-932A-7F84EBAFFC83}" type="slidenum">
              <a:rPr lang="en-GB" smtClean="0"/>
              <a:t>62</a:t>
            </a:fld>
            <a:endParaRPr lang="en-GB"/>
          </a:p>
        </p:txBody>
      </p:sp>
    </p:spTree>
    <p:extLst>
      <p:ext uri="{BB962C8B-B14F-4D97-AF65-F5344CB8AC3E}">
        <p14:creationId xmlns:p14="http://schemas.microsoft.com/office/powerpoint/2010/main" val="1764164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A66EC-3B13-4D89-8D53-A82EFF62442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DBA443A-73EE-54CA-AABC-AC742CA3F0A1}"/>
              </a:ext>
            </a:extLst>
          </p:cNvPr>
          <p:cNvSpPr>
            <a:spLocks noGrp="1" noRot="1" noChangeAspect="1"/>
          </p:cNvSpPr>
          <p:nvPr>
            <p:ph type="sldImg"/>
          </p:nvPr>
        </p:nvSpPr>
        <p:spPr/>
        <p:txBody>
          <a:bodyPr/>
          <a:lstStyle/>
          <a:p>
            <a:endParaRPr lang="en-GB"/>
          </a:p>
        </p:txBody>
      </p:sp>
      <p:sp>
        <p:nvSpPr>
          <p:cNvPr id="3" name="Espace réservé des notes 2">
            <a:extLst>
              <a:ext uri="{FF2B5EF4-FFF2-40B4-BE49-F238E27FC236}">
                <a16:creationId xmlns:a16="http://schemas.microsoft.com/office/drawing/2014/main" id="{534321AA-5730-D298-F02F-85C856F9FE1B}"/>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F723979E-739F-7423-66DB-6EDDF9A92D6D}"/>
              </a:ext>
            </a:extLst>
          </p:cNvPr>
          <p:cNvSpPr>
            <a:spLocks noGrp="1"/>
          </p:cNvSpPr>
          <p:nvPr>
            <p:ph type="sldNum" sz="quarter" idx="5"/>
          </p:nvPr>
        </p:nvSpPr>
        <p:spPr/>
        <p:txBody>
          <a:bodyPr/>
          <a:lstStyle/>
          <a:p>
            <a:fld id="{2774081E-03F5-48B9-932A-7F84EBAFFC83}" type="slidenum">
              <a:rPr lang="en-GB" smtClean="0"/>
              <a:t>63</a:t>
            </a:fld>
            <a:endParaRPr lang="en-GB"/>
          </a:p>
        </p:txBody>
      </p:sp>
    </p:spTree>
    <p:extLst>
      <p:ext uri="{BB962C8B-B14F-4D97-AF65-F5344CB8AC3E}">
        <p14:creationId xmlns:p14="http://schemas.microsoft.com/office/powerpoint/2010/main" val="262492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F081C-8234-D939-CDF1-44CFA09B1EC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AE27EDF-CF9D-5812-4BC5-4B37CEB3B434}"/>
              </a:ext>
            </a:extLst>
          </p:cNvPr>
          <p:cNvSpPr>
            <a:spLocks noGrp="1" noRot="1" noChangeAspect="1"/>
          </p:cNvSpPr>
          <p:nvPr>
            <p:ph type="sldImg"/>
          </p:nvPr>
        </p:nvSpPr>
        <p:spPr/>
        <p:txBody>
          <a:bodyPr/>
          <a:lstStyle/>
          <a:p>
            <a:endParaRPr lang="en-GB"/>
          </a:p>
        </p:txBody>
      </p:sp>
      <p:sp>
        <p:nvSpPr>
          <p:cNvPr id="3" name="Espace réservé des notes 2">
            <a:extLst>
              <a:ext uri="{FF2B5EF4-FFF2-40B4-BE49-F238E27FC236}">
                <a16:creationId xmlns:a16="http://schemas.microsoft.com/office/drawing/2014/main" id="{87B8AB40-ED19-8382-3F39-BF0292E3D088}"/>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D447E157-8FF6-C224-EEB6-DC947A141C7D}"/>
              </a:ext>
            </a:extLst>
          </p:cNvPr>
          <p:cNvSpPr>
            <a:spLocks noGrp="1"/>
          </p:cNvSpPr>
          <p:nvPr>
            <p:ph type="sldNum" sz="quarter" idx="5"/>
          </p:nvPr>
        </p:nvSpPr>
        <p:spPr/>
        <p:txBody>
          <a:bodyPr/>
          <a:lstStyle/>
          <a:p>
            <a:fld id="{2774081E-03F5-48B9-932A-7F84EBAFFC83}" type="slidenum">
              <a:rPr lang="en-GB" smtClean="0"/>
              <a:t>65</a:t>
            </a:fld>
            <a:endParaRPr lang="en-GB"/>
          </a:p>
        </p:txBody>
      </p:sp>
    </p:spTree>
    <p:extLst>
      <p:ext uri="{BB962C8B-B14F-4D97-AF65-F5344CB8AC3E}">
        <p14:creationId xmlns:p14="http://schemas.microsoft.com/office/powerpoint/2010/main" val="3591836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3C4AC-E8F1-55EF-D980-D1A80A5F667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298590C-4EBB-FBB2-B2DA-1B9D00C7A30B}"/>
              </a:ext>
            </a:extLst>
          </p:cNvPr>
          <p:cNvSpPr>
            <a:spLocks noGrp="1" noRot="1" noChangeAspect="1"/>
          </p:cNvSpPr>
          <p:nvPr>
            <p:ph type="sldImg"/>
          </p:nvPr>
        </p:nvSpPr>
        <p:spPr/>
        <p:txBody>
          <a:bodyPr/>
          <a:lstStyle/>
          <a:p>
            <a:endParaRPr lang="en-GB"/>
          </a:p>
        </p:txBody>
      </p:sp>
      <p:sp>
        <p:nvSpPr>
          <p:cNvPr id="3" name="Espace réservé des notes 2">
            <a:extLst>
              <a:ext uri="{FF2B5EF4-FFF2-40B4-BE49-F238E27FC236}">
                <a16:creationId xmlns:a16="http://schemas.microsoft.com/office/drawing/2014/main" id="{250013B3-ABFD-2D22-6301-9C72F97F0B75}"/>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B5C75956-D2C3-88C7-162A-26D03E32759A}"/>
              </a:ext>
            </a:extLst>
          </p:cNvPr>
          <p:cNvSpPr>
            <a:spLocks noGrp="1"/>
          </p:cNvSpPr>
          <p:nvPr>
            <p:ph type="sldNum" sz="quarter" idx="5"/>
          </p:nvPr>
        </p:nvSpPr>
        <p:spPr/>
        <p:txBody>
          <a:bodyPr/>
          <a:lstStyle/>
          <a:p>
            <a:fld id="{2774081E-03F5-48B9-932A-7F84EBAFFC83}" type="slidenum">
              <a:rPr lang="en-GB" smtClean="0"/>
              <a:t>71</a:t>
            </a:fld>
            <a:endParaRPr lang="en-GB"/>
          </a:p>
        </p:txBody>
      </p:sp>
    </p:spTree>
    <p:extLst>
      <p:ext uri="{BB962C8B-B14F-4D97-AF65-F5344CB8AC3E}">
        <p14:creationId xmlns:p14="http://schemas.microsoft.com/office/powerpoint/2010/main" val="1287116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A914C-6013-1E28-96E8-6EA4AD46F7B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985333B-E330-4466-FA03-FD94591A84D6}"/>
              </a:ext>
            </a:extLst>
          </p:cNvPr>
          <p:cNvSpPr>
            <a:spLocks noGrp="1" noRot="1" noChangeAspect="1"/>
          </p:cNvSpPr>
          <p:nvPr>
            <p:ph type="sldImg"/>
          </p:nvPr>
        </p:nvSpPr>
        <p:spPr/>
        <p:txBody>
          <a:bodyPr/>
          <a:lstStyle/>
          <a:p>
            <a:endParaRPr lang="en-GB"/>
          </a:p>
        </p:txBody>
      </p:sp>
      <p:sp>
        <p:nvSpPr>
          <p:cNvPr id="3" name="Espace réservé des notes 2">
            <a:extLst>
              <a:ext uri="{FF2B5EF4-FFF2-40B4-BE49-F238E27FC236}">
                <a16:creationId xmlns:a16="http://schemas.microsoft.com/office/drawing/2014/main" id="{F71350BD-F533-0574-E46F-67A2429C2F39}"/>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00D837CB-4F9E-30B4-F947-1CC59ED716FE}"/>
              </a:ext>
            </a:extLst>
          </p:cNvPr>
          <p:cNvSpPr>
            <a:spLocks noGrp="1"/>
          </p:cNvSpPr>
          <p:nvPr>
            <p:ph type="sldNum" sz="quarter" idx="5"/>
          </p:nvPr>
        </p:nvSpPr>
        <p:spPr/>
        <p:txBody>
          <a:bodyPr/>
          <a:lstStyle/>
          <a:p>
            <a:fld id="{2774081E-03F5-48B9-932A-7F84EBAFFC83}" type="slidenum">
              <a:rPr lang="en-GB" smtClean="0"/>
              <a:t>75</a:t>
            </a:fld>
            <a:endParaRPr lang="en-GB"/>
          </a:p>
        </p:txBody>
      </p:sp>
    </p:spTree>
    <p:extLst>
      <p:ext uri="{BB962C8B-B14F-4D97-AF65-F5344CB8AC3E}">
        <p14:creationId xmlns:p14="http://schemas.microsoft.com/office/powerpoint/2010/main" val="1366842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63A31-7FD9-6B84-CC80-9A92EF587F4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FBC2488-EFE1-C7D9-8794-516AFCD6CA75}"/>
              </a:ext>
            </a:extLst>
          </p:cNvPr>
          <p:cNvSpPr>
            <a:spLocks noGrp="1" noRot="1" noChangeAspect="1"/>
          </p:cNvSpPr>
          <p:nvPr>
            <p:ph type="sldImg"/>
          </p:nvPr>
        </p:nvSpPr>
        <p:spPr/>
        <p:txBody>
          <a:bodyPr/>
          <a:lstStyle/>
          <a:p>
            <a:endParaRPr lang="en-GB"/>
          </a:p>
        </p:txBody>
      </p:sp>
      <p:sp>
        <p:nvSpPr>
          <p:cNvPr id="3" name="Espace réservé des notes 2">
            <a:extLst>
              <a:ext uri="{FF2B5EF4-FFF2-40B4-BE49-F238E27FC236}">
                <a16:creationId xmlns:a16="http://schemas.microsoft.com/office/drawing/2014/main" id="{DABBB4DC-0A69-8A5E-3BD5-A205CB4AC7ED}"/>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A70CD3E6-FE89-921E-6607-5D576250A3FE}"/>
              </a:ext>
            </a:extLst>
          </p:cNvPr>
          <p:cNvSpPr>
            <a:spLocks noGrp="1"/>
          </p:cNvSpPr>
          <p:nvPr>
            <p:ph type="sldNum" sz="quarter" idx="5"/>
          </p:nvPr>
        </p:nvSpPr>
        <p:spPr/>
        <p:txBody>
          <a:bodyPr/>
          <a:lstStyle/>
          <a:p>
            <a:fld id="{2774081E-03F5-48B9-932A-7F84EBAFFC83}" type="slidenum">
              <a:rPr lang="en-GB" smtClean="0"/>
              <a:t>76</a:t>
            </a:fld>
            <a:endParaRPr lang="en-GB"/>
          </a:p>
        </p:txBody>
      </p:sp>
    </p:spTree>
    <p:extLst>
      <p:ext uri="{BB962C8B-B14F-4D97-AF65-F5344CB8AC3E}">
        <p14:creationId xmlns:p14="http://schemas.microsoft.com/office/powerpoint/2010/main" val="2856174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GB"/>
          </a:p>
        </p:txBody>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2774081E-03F5-48B9-932A-7F84EBAFFC83}" type="slidenum">
              <a:rPr lang="en-GB" smtClean="0"/>
              <a:t>3</a:t>
            </a:fld>
            <a:endParaRPr lang="en-GB" dirty="0"/>
          </a:p>
        </p:txBody>
      </p:sp>
    </p:spTree>
    <p:extLst>
      <p:ext uri="{BB962C8B-B14F-4D97-AF65-F5344CB8AC3E}">
        <p14:creationId xmlns:p14="http://schemas.microsoft.com/office/powerpoint/2010/main" val="2486786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GB"/>
          </a:p>
        </p:txBody>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2774081E-03F5-48B9-932A-7F84EBAFFC83}" type="slidenum">
              <a:rPr lang="en-GB" smtClean="0"/>
              <a:t>4</a:t>
            </a:fld>
            <a:endParaRPr lang="en-GB" dirty="0"/>
          </a:p>
        </p:txBody>
      </p:sp>
    </p:spTree>
    <p:extLst>
      <p:ext uri="{BB962C8B-B14F-4D97-AF65-F5344CB8AC3E}">
        <p14:creationId xmlns:p14="http://schemas.microsoft.com/office/powerpoint/2010/main" val="3137692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54BA0-9C9B-2B11-00F3-EC7ACF26E79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7894690-A720-61C1-974C-2C37AF0F007A}"/>
              </a:ext>
            </a:extLst>
          </p:cNvPr>
          <p:cNvSpPr>
            <a:spLocks noGrp="1" noRot="1" noChangeAspect="1"/>
          </p:cNvSpPr>
          <p:nvPr>
            <p:ph type="sldImg"/>
          </p:nvPr>
        </p:nvSpPr>
        <p:spPr/>
        <p:txBody>
          <a:bodyPr/>
          <a:lstStyle/>
          <a:p>
            <a:endParaRPr lang="en-GB"/>
          </a:p>
        </p:txBody>
      </p:sp>
      <p:sp>
        <p:nvSpPr>
          <p:cNvPr id="3" name="Espace réservé des notes 2">
            <a:extLst>
              <a:ext uri="{FF2B5EF4-FFF2-40B4-BE49-F238E27FC236}">
                <a16:creationId xmlns:a16="http://schemas.microsoft.com/office/drawing/2014/main" id="{FD206392-D701-6DFF-B113-C6FDD055AB9C}"/>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3F53D83D-2956-43F7-4AF6-DC4AD06D5795}"/>
              </a:ext>
            </a:extLst>
          </p:cNvPr>
          <p:cNvSpPr>
            <a:spLocks noGrp="1"/>
          </p:cNvSpPr>
          <p:nvPr>
            <p:ph type="sldNum" sz="quarter" idx="5"/>
          </p:nvPr>
        </p:nvSpPr>
        <p:spPr/>
        <p:txBody>
          <a:bodyPr/>
          <a:lstStyle/>
          <a:p>
            <a:fld id="{2774081E-03F5-48B9-932A-7F84EBAFFC83}" type="slidenum">
              <a:rPr lang="en-GB" smtClean="0"/>
              <a:t>18</a:t>
            </a:fld>
            <a:endParaRPr lang="en-GB" dirty="0"/>
          </a:p>
        </p:txBody>
      </p:sp>
    </p:spTree>
    <p:extLst>
      <p:ext uri="{BB962C8B-B14F-4D97-AF65-F5344CB8AC3E}">
        <p14:creationId xmlns:p14="http://schemas.microsoft.com/office/powerpoint/2010/main" val="4286818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EB309-63A9-B426-6819-C2C46353562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AF1281C-D7D0-EAF4-31B4-12DDBDA9248A}"/>
              </a:ext>
            </a:extLst>
          </p:cNvPr>
          <p:cNvSpPr>
            <a:spLocks noGrp="1" noRot="1" noChangeAspect="1"/>
          </p:cNvSpPr>
          <p:nvPr>
            <p:ph type="sldImg"/>
          </p:nvPr>
        </p:nvSpPr>
        <p:spPr/>
        <p:txBody>
          <a:bodyPr/>
          <a:lstStyle/>
          <a:p>
            <a:endParaRPr lang="en-GB"/>
          </a:p>
        </p:txBody>
      </p:sp>
      <p:sp>
        <p:nvSpPr>
          <p:cNvPr id="3" name="Espace réservé des notes 2">
            <a:extLst>
              <a:ext uri="{FF2B5EF4-FFF2-40B4-BE49-F238E27FC236}">
                <a16:creationId xmlns:a16="http://schemas.microsoft.com/office/drawing/2014/main" id="{9E8A837D-D3BC-3999-E1F0-CAAAF882A328}"/>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5BCEA698-EA17-1073-938D-9B43EABC4CC3}"/>
              </a:ext>
            </a:extLst>
          </p:cNvPr>
          <p:cNvSpPr>
            <a:spLocks noGrp="1"/>
          </p:cNvSpPr>
          <p:nvPr>
            <p:ph type="sldNum" sz="quarter" idx="5"/>
          </p:nvPr>
        </p:nvSpPr>
        <p:spPr/>
        <p:txBody>
          <a:bodyPr/>
          <a:lstStyle/>
          <a:p>
            <a:fld id="{2774081E-03F5-48B9-932A-7F84EBAFFC83}" type="slidenum">
              <a:rPr lang="en-GB" smtClean="0"/>
              <a:t>20</a:t>
            </a:fld>
            <a:endParaRPr lang="en-GB" dirty="0"/>
          </a:p>
        </p:txBody>
      </p:sp>
    </p:spTree>
    <p:extLst>
      <p:ext uri="{BB962C8B-B14F-4D97-AF65-F5344CB8AC3E}">
        <p14:creationId xmlns:p14="http://schemas.microsoft.com/office/powerpoint/2010/main" val="3634422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GB"/>
          </a:p>
        </p:txBody>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2774081E-03F5-48B9-932A-7F84EBAFFC83}" type="slidenum">
              <a:rPr lang="en-GB" smtClean="0"/>
              <a:t>21</a:t>
            </a:fld>
            <a:endParaRPr lang="en-GB" dirty="0"/>
          </a:p>
        </p:txBody>
      </p:sp>
    </p:spTree>
    <p:extLst>
      <p:ext uri="{BB962C8B-B14F-4D97-AF65-F5344CB8AC3E}">
        <p14:creationId xmlns:p14="http://schemas.microsoft.com/office/powerpoint/2010/main" val="2669409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GB"/>
          </a:p>
        </p:txBody>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2774081E-03F5-48B9-932A-7F84EBAFFC83}" type="slidenum">
              <a:rPr lang="en-GB" smtClean="0"/>
              <a:t>23</a:t>
            </a:fld>
            <a:endParaRPr lang="en-GB" dirty="0"/>
          </a:p>
        </p:txBody>
      </p:sp>
    </p:spTree>
    <p:extLst>
      <p:ext uri="{BB962C8B-B14F-4D97-AF65-F5344CB8AC3E}">
        <p14:creationId xmlns:p14="http://schemas.microsoft.com/office/powerpoint/2010/main" val="3384886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GB"/>
          </a:p>
        </p:txBody>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2774081E-03F5-48B9-932A-7F84EBAFFC83}" type="slidenum">
              <a:rPr lang="en-GB" smtClean="0"/>
              <a:t>26</a:t>
            </a:fld>
            <a:endParaRPr lang="en-GB" dirty="0"/>
          </a:p>
        </p:txBody>
      </p:sp>
    </p:spTree>
    <p:extLst>
      <p:ext uri="{BB962C8B-B14F-4D97-AF65-F5344CB8AC3E}">
        <p14:creationId xmlns:p14="http://schemas.microsoft.com/office/powerpoint/2010/main" val="1163786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60EA4E-D7E2-703B-FA0B-BF1F00B6DC8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5B4A01A8-7701-B383-DD65-85133AB9B2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590C7739-50E1-51CD-CE25-D17BFC922437}"/>
              </a:ext>
            </a:extLst>
          </p:cNvPr>
          <p:cNvSpPr>
            <a:spLocks noGrp="1"/>
          </p:cNvSpPr>
          <p:nvPr>
            <p:ph type="dt" sz="half" idx="10"/>
          </p:nvPr>
        </p:nvSpPr>
        <p:spPr/>
        <p:txBody>
          <a:bodyPr/>
          <a:lstStyle/>
          <a:p>
            <a:fld id="{C9737E55-13DD-499D-AA78-DC3A94298C7D}" type="datetimeFigureOut">
              <a:rPr lang="en-GB" smtClean="0"/>
              <a:t>30/10/2025</a:t>
            </a:fld>
            <a:endParaRPr lang="en-GB"/>
          </a:p>
        </p:txBody>
      </p:sp>
      <p:sp>
        <p:nvSpPr>
          <p:cNvPr id="5" name="Espace réservé du pied de page 4">
            <a:extLst>
              <a:ext uri="{FF2B5EF4-FFF2-40B4-BE49-F238E27FC236}">
                <a16:creationId xmlns:a16="http://schemas.microsoft.com/office/drawing/2014/main" id="{F46D17EF-DC6A-F006-F958-F854D61180FA}"/>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63DE6E74-3495-3B13-419C-C9C90A22A0B1}"/>
              </a:ext>
            </a:extLst>
          </p:cNvPr>
          <p:cNvSpPr>
            <a:spLocks noGrp="1"/>
          </p:cNvSpPr>
          <p:nvPr>
            <p:ph type="sldNum" sz="quarter" idx="12"/>
          </p:nvPr>
        </p:nvSpPr>
        <p:spPr/>
        <p:txBody>
          <a:bodyPr/>
          <a:lstStyle/>
          <a:p>
            <a:fld id="{022B5FB9-A8F0-425A-AC44-0D2C944EF742}" type="slidenum">
              <a:rPr lang="en-GB" smtClean="0"/>
              <a:t>‹#›</a:t>
            </a:fld>
            <a:endParaRPr lang="en-GB"/>
          </a:p>
        </p:txBody>
      </p:sp>
    </p:spTree>
    <p:extLst>
      <p:ext uri="{BB962C8B-B14F-4D97-AF65-F5344CB8AC3E}">
        <p14:creationId xmlns:p14="http://schemas.microsoft.com/office/powerpoint/2010/main" val="3249124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EDE17B-108F-4007-DC11-2D9D94BA02E4}"/>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BADD97F8-5046-F5ED-B998-6F4BF015E5B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6432A3A9-1169-D251-8950-8F4924BDB27A}"/>
              </a:ext>
            </a:extLst>
          </p:cNvPr>
          <p:cNvSpPr>
            <a:spLocks noGrp="1"/>
          </p:cNvSpPr>
          <p:nvPr>
            <p:ph type="dt" sz="half" idx="10"/>
          </p:nvPr>
        </p:nvSpPr>
        <p:spPr/>
        <p:txBody>
          <a:bodyPr/>
          <a:lstStyle/>
          <a:p>
            <a:fld id="{C9737E55-13DD-499D-AA78-DC3A94298C7D}" type="datetimeFigureOut">
              <a:rPr lang="en-GB" smtClean="0"/>
              <a:t>30/10/2025</a:t>
            </a:fld>
            <a:endParaRPr lang="en-GB"/>
          </a:p>
        </p:txBody>
      </p:sp>
      <p:sp>
        <p:nvSpPr>
          <p:cNvPr id="5" name="Espace réservé du pied de page 4">
            <a:extLst>
              <a:ext uri="{FF2B5EF4-FFF2-40B4-BE49-F238E27FC236}">
                <a16:creationId xmlns:a16="http://schemas.microsoft.com/office/drawing/2014/main" id="{243F7AC7-0BC3-F6B1-7744-731AEBF0DB20}"/>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689EC5DC-BF49-448F-17E8-6226AC82D923}"/>
              </a:ext>
            </a:extLst>
          </p:cNvPr>
          <p:cNvSpPr>
            <a:spLocks noGrp="1"/>
          </p:cNvSpPr>
          <p:nvPr>
            <p:ph type="sldNum" sz="quarter" idx="12"/>
          </p:nvPr>
        </p:nvSpPr>
        <p:spPr/>
        <p:txBody>
          <a:bodyPr/>
          <a:lstStyle/>
          <a:p>
            <a:fld id="{022B5FB9-A8F0-425A-AC44-0D2C944EF742}" type="slidenum">
              <a:rPr lang="en-GB" smtClean="0"/>
              <a:t>‹#›</a:t>
            </a:fld>
            <a:endParaRPr lang="en-GB"/>
          </a:p>
        </p:txBody>
      </p:sp>
    </p:spTree>
    <p:extLst>
      <p:ext uri="{BB962C8B-B14F-4D97-AF65-F5344CB8AC3E}">
        <p14:creationId xmlns:p14="http://schemas.microsoft.com/office/powerpoint/2010/main" val="2297479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64734A5-2E4D-3B01-8B7D-12CA1F3CD3C7}"/>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51EA88AD-E6D7-F819-6D7B-F4273F77DEB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5D6AA74D-A19A-8713-4011-62E09B8C0181}"/>
              </a:ext>
            </a:extLst>
          </p:cNvPr>
          <p:cNvSpPr>
            <a:spLocks noGrp="1"/>
          </p:cNvSpPr>
          <p:nvPr>
            <p:ph type="dt" sz="half" idx="10"/>
          </p:nvPr>
        </p:nvSpPr>
        <p:spPr/>
        <p:txBody>
          <a:bodyPr/>
          <a:lstStyle/>
          <a:p>
            <a:fld id="{C9737E55-13DD-499D-AA78-DC3A94298C7D}" type="datetimeFigureOut">
              <a:rPr lang="en-GB" smtClean="0"/>
              <a:t>30/10/2025</a:t>
            </a:fld>
            <a:endParaRPr lang="en-GB"/>
          </a:p>
        </p:txBody>
      </p:sp>
      <p:sp>
        <p:nvSpPr>
          <p:cNvPr id="5" name="Espace réservé du pied de page 4">
            <a:extLst>
              <a:ext uri="{FF2B5EF4-FFF2-40B4-BE49-F238E27FC236}">
                <a16:creationId xmlns:a16="http://schemas.microsoft.com/office/drawing/2014/main" id="{DC185A67-2D3D-7693-2A88-D46366A6EC6A}"/>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9A96FC6E-B3E5-8B6C-70E4-806FC6FBB612}"/>
              </a:ext>
            </a:extLst>
          </p:cNvPr>
          <p:cNvSpPr>
            <a:spLocks noGrp="1"/>
          </p:cNvSpPr>
          <p:nvPr>
            <p:ph type="sldNum" sz="quarter" idx="12"/>
          </p:nvPr>
        </p:nvSpPr>
        <p:spPr/>
        <p:txBody>
          <a:bodyPr/>
          <a:lstStyle/>
          <a:p>
            <a:fld id="{022B5FB9-A8F0-425A-AC44-0D2C944EF742}" type="slidenum">
              <a:rPr lang="en-GB" smtClean="0"/>
              <a:t>‹#›</a:t>
            </a:fld>
            <a:endParaRPr lang="en-GB"/>
          </a:p>
        </p:txBody>
      </p:sp>
    </p:spTree>
    <p:extLst>
      <p:ext uri="{BB962C8B-B14F-4D97-AF65-F5344CB8AC3E}">
        <p14:creationId xmlns:p14="http://schemas.microsoft.com/office/powerpoint/2010/main" val="841693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2C3EF3-8C5B-252C-A16A-2D69ED1E03B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11" name="Titre 10">
            <a:extLst>
              <a:ext uri="{FF2B5EF4-FFF2-40B4-BE49-F238E27FC236}">
                <a16:creationId xmlns:a16="http://schemas.microsoft.com/office/drawing/2014/main" id="{63841CD3-239C-37BA-F580-4B132ECC6E32}"/>
              </a:ext>
            </a:extLst>
          </p:cNvPr>
          <p:cNvSpPr>
            <a:spLocks noGrp="1"/>
          </p:cNvSpPr>
          <p:nvPr>
            <p:ph type="title"/>
          </p:nvPr>
        </p:nvSpPr>
        <p:spPr/>
        <p:txBody>
          <a:bodyPr/>
          <a:lstStyle/>
          <a:p>
            <a:r>
              <a:rPr lang="fr-FR"/>
              <a:t>Modifiez le style du titre</a:t>
            </a:r>
            <a:endParaRPr lang="en-GB"/>
          </a:p>
        </p:txBody>
      </p:sp>
    </p:spTree>
    <p:extLst>
      <p:ext uri="{BB962C8B-B14F-4D97-AF65-F5344CB8AC3E}">
        <p14:creationId xmlns:p14="http://schemas.microsoft.com/office/powerpoint/2010/main" val="573593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A70217-8118-CACA-168F-6DFADAAD3554}"/>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70683D1F-59F0-F15D-0AB3-A738CC7031A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4E2144BA-7257-0808-03EE-EE536CCECD5A}"/>
              </a:ext>
            </a:extLst>
          </p:cNvPr>
          <p:cNvSpPr>
            <a:spLocks noGrp="1"/>
          </p:cNvSpPr>
          <p:nvPr>
            <p:ph type="dt" sz="half" idx="10"/>
          </p:nvPr>
        </p:nvSpPr>
        <p:spPr/>
        <p:txBody>
          <a:bodyPr/>
          <a:lstStyle/>
          <a:p>
            <a:fld id="{C9737E55-13DD-499D-AA78-DC3A94298C7D}" type="datetimeFigureOut">
              <a:rPr lang="en-GB" smtClean="0"/>
              <a:t>30/10/2025</a:t>
            </a:fld>
            <a:endParaRPr lang="en-GB"/>
          </a:p>
        </p:txBody>
      </p:sp>
      <p:sp>
        <p:nvSpPr>
          <p:cNvPr id="5" name="Espace réservé du pied de page 4">
            <a:extLst>
              <a:ext uri="{FF2B5EF4-FFF2-40B4-BE49-F238E27FC236}">
                <a16:creationId xmlns:a16="http://schemas.microsoft.com/office/drawing/2014/main" id="{5B993CEC-DCAE-AD19-7529-29299D3679FE}"/>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C9F4EDBF-3624-45E0-E2D5-5A8BD4BE87E9}"/>
              </a:ext>
            </a:extLst>
          </p:cNvPr>
          <p:cNvSpPr>
            <a:spLocks noGrp="1"/>
          </p:cNvSpPr>
          <p:nvPr>
            <p:ph type="sldNum" sz="quarter" idx="12"/>
          </p:nvPr>
        </p:nvSpPr>
        <p:spPr/>
        <p:txBody>
          <a:bodyPr/>
          <a:lstStyle/>
          <a:p>
            <a:fld id="{022B5FB9-A8F0-425A-AC44-0D2C944EF742}" type="slidenum">
              <a:rPr lang="en-GB" smtClean="0"/>
              <a:t>‹#›</a:t>
            </a:fld>
            <a:endParaRPr lang="en-GB"/>
          </a:p>
        </p:txBody>
      </p:sp>
    </p:spTree>
    <p:extLst>
      <p:ext uri="{BB962C8B-B14F-4D97-AF65-F5344CB8AC3E}">
        <p14:creationId xmlns:p14="http://schemas.microsoft.com/office/powerpoint/2010/main" val="887394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3C648-4656-8C03-80E9-CB5FB8C4C4C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8F06B899-3A39-01FD-FC78-B6D85C9CB2A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A6F1C9D-BD6B-E6A6-12D9-DB9A56CC732E}"/>
              </a:ext>
            </a:extLst>
          </p:cNvPr>
          <p:cNvSpPr>
            <a:spLocks noGrp="1"/>
          </p:cNvSpPr>
          <p:nvPr>
            <p:ph type="dt" sz="half" idx="10"/>
          </p:nvPr>
        </p:nvSpPr>
        <p:spPr/>
        <p:txBody>
          <a:bodyPr/>
          <a:lstStyle/>
          <a:p>
            <a:fld id="{C9737E55-13DD-499D-AA78-DC3A94298C7D}" type="datetimeFigureOut">
              <a:rPr lang="en-GB" smtClean="0"/>
              <a:t>30/10/2025</a:t>
            </a:fld>
            <a:endParaRPr lang="en-GB"/>
          </a:p>
        </p:txBody>
      </p:sp>
      <p:sp>
        <p:nvSpPr>
          <p:cNvPr id="5" name="Espace réservé du pied de page 4">
            <a:extLst>
              <a:ext uri="{FF2B5EF4-FFF2-40B4-BE49-F238E27FC236}">
                <a16:creationId xmlns:a16="http://schemas.microsoft.com/office/drawing/2014/main" id="{807D1ABF-B3E8-19DA-BAD5-8B8A96B5B837}"/>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42C48046-4511-9A66-A9FE-864140874A6E}"/>
              </a:ext>
            </a:extLst>
          </p:cNvPr>
          <p:cNvSpPr>
            <a:spLocks noGrp="1"/>
          </p:cNvSpPr>
          <p:nvPr>
            <p:ph type="sldNum" sz="quarter" idx="12"/>
          </p:nvPr>
        </p:nvSpPr>
        <p:spPr/>
        <p:txBody>
          <a:bodyPr/>
          <a:lstStyle/>
          <a:p>
            <a:fld id="{022B5FB9-A8F0-425A-AC44-0D2C944EF742}" type="slidenum">
              <a:rPr lang="en-GB" smtClean="0"/>
              <a:t>‹#›</a:t>
            </a:fld>
            <a:endParaRPr lang="en-GB"/>
          </a:p>
        </p:txBody>
      </p:sp>
    </p:spTree>
    <p:extLst>
      <p:ext uri="{BB962C8B-B14F-4D97-AF65-F5344CB8AC3E}">
        <p14:creationId xmlns:p14="http://schemas.microsoft.com/office/powerpoint/2010/main" val="3239069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1C4647-542A-C0F9-89CF-24E6ADB4E2E3}"/>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1E42FBA4-10DE-B16E-E228-D0217B369DE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a:extLst>
              <a:ext uri="{FF2B5EF4-FFF2-40B4-BE49-F238E27FC236}">
                <a16:creationId xmlns:a16="http://schemas.microsoft.com/office/drawing/2014/main" id="{10FD0114-83B4-1434-6F37-40430B38627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a:extLst>
              <a:ext uri="{FF2B5EF4-FFF2-40B4-BE49-F238E27FC236}">
                <a16:creationId xmlns:a16="http://schemas.microsoft.com/office/drawing/2014/main" id="{505F58A1-973E-DE1D-19CA-2E382F85C06B}"/>
              </a:ext>
            </a:extLst>
          </p:cNvPr>
          <p:cNvSpPr>
            <a:spLocks noGrp="1"/>
          </p:cNvSpPr>
          <p:nvPr>
            <p:ph type="dt" sz="half" idx="10"/>
          </p:nvPr>
        </p:nvSpPr>
        <p:spPr/>
        <p:txBody>
          <a:bodyPr/>
          <a:lstStyle/>
          <a:p>
            <a:fld id="{C9737E55-13DD-499D-AA78-DC3A94298C7D}" type="datetimeFigureOut">
              <a:rPr lang="en-GB" smtClean="0"/>
              <a:t>30/10/2025</a:t>
            </a:fld>
            <a:endParaRPr lang="en-GB"/>
          </a:p>
        </p:txBody>
      </p:sp>
      <p:sp>
        <p:nvSpPr>
          <p:cNvPr id="6" name="Espace réservé du pied de page 5">
            <a:extLst>
              <a:ext uri="{FF2B5EF4-FFF2-40B4-BE49-F238E27FC236}">
                <a16:creationId xmlns:a16="http://schemas.microsoft.com/office/drawing/2014/main" id="{266F0DE0-69AC-A351-925A-9FEF1675D4D6}"/>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982F61BE-6A72-A270-DA51-BD1546E0F5D7}"/>
              </a:ext>
            </a:extLst>
          </p:cNvPr>
          <p:cNvSpPr>
            <a:spLocks noGrp="1"/>
          </p:cNvSpPr>
          <p:nvPr>
            <p:ph type="sldNum" sz="quarter" idx="12"/>
          </p:nvPr>
        </p:nvSpPr>
        <p:spPr/>
        <p:txBody>
          <a:bodyPr/>
          <a:lstStyle/>
          <a:p>
            <a:fld id="{022B5FB9-A8F0-425A-AC44-0D2C944EF742}" type="slidenum">
              <a:rPr lang="en-GB" smtClean="0"/>
              <a:t>‹#›</a:t>
            </a:fld>
            <a:endParaRPr lang="en-GB"/>
          </a:p>
        </p:txBody>
      </p:sp>
    </p:spTree>
    <p:extLst>
      <p:ext uri="{BB962C8B-B14F-4D97-AF65-F5344CB8AC3E}">
        <p14:creationId xmlns:p14="http://schemas.microsoft.com/office/powerpoint/2010/main" val="4185086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D2CA3B-505C-50EC-A6D8-0E7F307DED95}"/>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0B40D6C0-8747-6BDD-7250-A59BDFC895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4C583E4-4B22-76D2-ED5D-14CABDF022C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a:extLst>
              <a:ext uri="{FF2B5EF4-FFF2-40B4-BE49-F238E27FC236}">
                <a16:creationId xmlns:a16="http://schemas.microsoft.com/office/drawing/2014/main" id="{8B24348A-B1B2-5E45-8FEB-C2FF88BD36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6B76399-9E67-51EE-E4EB-5BA840E7825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a:extLst>
              <a:ext uri="{FF2B5EF4-FFF2-40B4-BE49-F238E27FC236}">
                <a16:creationId xmlns:a16="http://schemas.microsoft.com/office/drawing/2014/main" id="{DA0710E9-B342-C549-AABE-961FFA486D8A}"/>
              </a:ext>
            </a:extLst>
          </p:cNvPr>
          <p:cNvSpPr>
            <a:spLocks noGrp="1"/>
          </p:cNvSpPr>
          <p:nvPr>
            <p:ph type="dt" sz="half" idx="10"/>
          </p:nvPr>
        </p:nvSpPr>
        <p:spPr/>
        <p:txBody>
          <a:bodyPr/>
          <a:lstStyle/>
          <a:p>
            <a:fld id="{C9737E55-13DD-499D-AA78-DC3A94298C7D}" type="datetimeFigureOut">
              <a:rPr lang="en-GB" smtClean="0"/>
              <a:t>30/10/2025</a:t>
            </a:fld>
            <a:endParaRPr lang="en-GB"/>
          </a:p>
        </p:txBody>
      </p:sp>
      <p:sp>
        <p:nvSpPr>
          <p:cNvPr id="8" name="Espace réservé du pied de page 7">
            <a:extLst>
              <a:ext uri="{FF2B5EF4-FFF2-40B4-BE49-F238E27FC236}">
                <a16:creationId xmlns:a16="http://schemas.microsoft.com/office/drawing/2014/main" id="{C44817BD-68FE-2029-D52F-7BF19FAE83DC}"/>
              </a:ext>
            </a:extLst>
          </p:cNvPr>
          <p:cNvSpPr>
            <a:spLocks noGrp="1"/>
          </p:cNvSpPr>
          <p:nvPr>
            <p:ph type="ftr" sz="quarter" idx="11"/>
          </p:nvPr>
        </p:nvSpPr>
        <p:spPr/>
        <p:txBody>
          <a:bodyPr/>
          <a:lstStyle/>
          <a:p>
            <a:endParaRPr lang="en-GB"/>
          </a:p>
        </p:txBody>
      </p:sp>
      <p:sp>
        <p:nvSpPr>
          <p:cNvPr id="9" name="Espace réservé du numéro de diapositive 8">
            <a:extLst>
              <a:ext uri="{FF2B5EF4-FFF2-40B4-BE49-F238E27FC236}">
                <a16:creationId xmlns:a16="http://schemas.microsoft.com/office/drawing/2014/main" id="{61F891B4-BEB9-5F6F-D4F1-AF84E3D09083}"/>
              </a:ext>
            </a:extLst>
          </p:cNvPr>
          <p:cNvSpPr>
            <a:spLocks noGrp="1"/>
          </p:cNvSpPr>
          <p:nvPr>
            <p:ph type="sldNum" sz="quarter" idx="12"/>
          </p:nvPr>
        </p:nvSpPr>
        <p:spPr/>
        <p:txBody>
          <a:bodyPr/>
          <a:lstStyle/>
          <a:p>
            <a:fld id="{022B5FB9-A8F0-425A-AC44-0D2C944EF742}" type="slidenum">
              <a:rPr lang="en-GB" smtClean="0"/>
              <a:t>‹#›</a:t>
            </a:fld>
            <a:endParaRPr lang="en-GB"/>
          </a:p>
        </p:txBody>
      </p:sp>
    </p:spTree>
    <p:extLst>
      <p:ext uri="{BB962C8B-B14F-4D97-AF65-F5344CB8AC3E}">
        <p14:creationId xmlns:p14="http://schemas.microsoft.com/office/powerpoint/2010/main" val="270008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2F6410-6B12-C97E-0683-A45417F85C96}"/>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6C767E6B-2A18-13CC-0972-067922484A79}"/>
              </a:ext>
            </a:extLst>
          </p:cNvPr>
          <p:cNvSpPr>
            <a:spLocks noGrp="1"/>
          </p:cNvSpPr>
          <p:nvPr>
            <p:ph type="dt" sz="half" idx="10"/>
          </p:nvPr>
        </p:nvSpPr>
        <p:spPr/>
        <p:txBody>
          <a:bodyPr/>
          <a:lstStyle/>
          <a:p>
            <a:fld id="{C9737E55-13DD-499D-AA78-DC3A94298C7D}" type="datetimeFigureOut">
              <a:rPr lang="en-GB" smtClean="0"/>
              <a:t>30/10/2025</a:t>
            </a:fld>
            <a:endParaRPr lang="en-GB"/>
          </a:p>
        </p:txBody>
      </p:sp>
      <p:sp>
        <p:nvSpPr>
          <p:cNvPr id="4" name="Espace réservé du pied de page 3">
            <a:extLst>
              <a:ext uri="{FF2B5EF4-FFF2-40B4-BE49-F238E27FC236}">
                <a16:creationId xmlns:a16="http://schemas.microsoft.com/office/drawing/2014/main" id="{C8EA4790-C050-BEA8-1057-1DFDA62F505A}"/>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2BFBBD36-4D9F-B575-F83A-AD586CA33263}"/>
              </a:ext>
            </a:extLst>
          </p:cNvPr>
          <p:cNvSpPr>
            <a:spLocks noGrp="1"/>
          </p:cNvSpPr>
          <p:nvPr>
            <p:ph type="sldNum" sz="quarter" idx="12"/>
          </p:nvPr>
        </p:nvSpPr>
        <p:spPr/>
        <p:txBody>
          <a:bodyPr/>
          <a:lstStyle/>
          <a:p>
            <a:fld id="{022B5FB9-A8F0-425A-AC44-0D2C944EF742}" type="slidenum">
              <a:rPr lang="en-GB" smtClean="0"/>
              <a:t>‹#›</a:t>
            </a:fld>
            <a:endParaRPr lang="en-GB"/>
          </a:p>
        </p:txBody>
      </p:sp>
    </p:spTree>
    <p:extLst>
      <p:ext uri="{BB962C8B-B14F-4D97-AF65-F5344CB8AC3E}">
        <p14:creationId xmlns:p14="http://schemas.microsoft.com/office/powerpoint/2010/main" val="2286718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2DAC391-E084-ADEB-3681-22FBA67D95B0}"/>
              </a:ext>
            </a:extLst>
          </p:cNvPr>
          <p:cNvSpPr>
            <a:spLocks noGrp="1"/>
          </p:cNvSpPr>
          <p:nvPr>
            <p:ph type="dt" sz="half" idx="10"/>
          </p:nvPr>
        </p:nvSpPr>
        <p:spPr/>
        <p:txBody>
          <a:bodyPr/>
          <a:lstStyle/>
          <a:p>
            <a:fld id="{C9737E55-13DD-499D-AA78-DC3A94298C7D}" type="datetimeFigureOut">
              <a:rPr lang="en-GB" smtClean="0"/>
              <a:t>30/10/2025</a:t>
            </a:fld>
            <a:endParaRPr lang="en-GB"/>
          </a:p>
        </p:txBody>
      </p:sp>
      <p:sp>
        <p:nvSpPr>
          <p:cNvPr id="3" name="Espace réservé du pied de page 2">
            <a:extLst>
              <a:ext uri="{FF2B5EF4-FFF2-40B4-BE49-F238E27FC236}">
                <a16:creationId xmlns:a16="http://schemas.microsoft.com/office/drawing/2014/main" id="{02F82645-D3FA-70D4-F4C2-5492486CEAE8}"/>
              </a:ext>
            </a:extLst>
          </p:cNvPr>
          <p:cNvSpPr>
            <a:spLocks noGrp="1"/>
          </p:cNvSpPr>
          <p:nvPr>
            <p:ph type="ftr" sz="quarter" idx="11"/>
          </p:nvPr>
        </p:nvSpPr>
        <p:spPr/>
        <p:txBody>
          <a:bodyPr/>
          <a:lstStyle/>
          <a:p>
            <a:endParaRPr lang="en-GB"/>
          </a:p>
        </p:txBody>
      </p:sp>
      <p:sp>
        <p:nvSpPr>
          <p:cNvPr id="4" name="Espace réservé du numéro de diapositive 3">
            <a:extLst>
              <a:ext uri="{FF2B5EF4-FFF2-40B4-BE49-F238E27FC236}">
                <a16:creationId xmlns:a16="http://schemas.microsoft.com/office/drawing/2014/main" id="{CF90D7F1-47BA-10E5-D008-154A59158496}"/>
              </a:ext>
            </a:extLst>
          </p:cNvPr>
          <p:cNvSpPr>
            <a:spLocks noGrp="1"/>
          </p:cNvSpPr>
          <p:nvPr>
            <p:ph type="sldNum" sz="quarter" idx="12"/>
          </p:nvPr>
        </p:nvSpPr>
        <p:spPr/>
        <p:txBody>
          <a:bodyPr/>
          <a:lstStyle/>
          <a:p>
            <a:fld id="{022B5FB9-A8F0-425A-AC44-0D2C944EF742}" type="slidenum">
              <a:rPr lang="en-GB" smtClean="0"/>
              <a:t>‹#›</a:t>
            </a:fld>
            <a:endParaRPr lang="en-GB"/>
          </a:p>
        </p:txBody>
      </p:sp>
    </p:spTree>
    <p:extLst>
      <p:ext uri="{BB962C8B-B14F-4D97-AF65-F5344CB8AC3E}">
        <p14:creationId xmlns:p14="http://schemas.microsoft.com/office/powerpoint/2010/main" val="2713065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177D3-C39D-C989-484B-4EBDE02EBFD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76DF741C-723F-F026-68AA-DF03B98786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a:extLst>
              <a:ext uri="{FF2B5EF4-FFF2-40B4-BE49-F238E27FC236}">
                <a16:creationId xmlns:a16="http://schemas.microsoft.com/office/drawing/2014/main" id="{F87A8D68-8B3E-9118-D193-2E273F791C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3BB2D87-46E3-E5FA-FC98-4613989755EE}"/>
              </a:ext>
            </a:extLst>
          </p:cNvPr>
          <p:cNvSpPr>
            <a:spLocks noGrp="1"/>
          </p:cNvSpPr>
          <p:nvPr>
            <p:ph type="dt" sz="half" idx="10"/>
          </p:nvPr>
        </p:nvSpPr>
        <p:spPr/>
        <p:txBody>
          <a:bodyPr/>
          <a:lstStyle/>
          <a:p>
            <a:fld id="{C9737E55-13DD-499D-AA78-DC3A94298C7D}" type="datetimeFigureOut">
              <a:rPr lang="en-GB" smtClean="0"/>
              <a:t>30/10/2025</a:t>
            </a:fld>
            <a:endParaRPr lang="en-GB"/>
          </a:p>
        </p:txBody>
      </p:sp>
      <p:sp>
        <p:nvSpPr>
          <p:cNvPr id="6" name="Espace réservé du pied de page 5">
            <a:extLst>
              <a:ext uri="{FF2B5EF4-FFF2-40B4-BE49-F238E27FC236}">
                <a16:creationId xmlns:a16="http://schemas.microsoft.com/office/drawing/2014/main" id="{AA7FDD10-2AB0-D76E-9318-8ED97A1E4E9F}"/>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2B22998A-5836-92D8-C895-D8FBF8453696}"/>
              </a:ext>
            </a:extLst>
          </p:cNvPr>
          <p:cNvSpPr>
            <a:spLocks noGrp="1"/>
          </p:cNvSpPr>
          <p:nvPr>
            <p:ph type="sldNum" sz="quarter" idx="12"/>
          </p:nvPr>
        </p:nvSpPr>
        <p:spPr/>
        <p:txBody>
          <a:bodyPr/>
          <a:lstStyle/>
          <a:p>
            <a:fld id="{022B5FB9-A8F0-425A-AC44-0D2C944EF742}" type="slidenum">
              <a:rPr lang="en-GB" smtClean="0"/>
              <a:t>‹#›</a:t>
            </a:fld>
            <a:endParaRPr lang="en-GB"/>
          </a:p>
        </p:txBody>
      </p:sp>
    </p:spTree>
    <p:extLst>
      <p:ext uri="{BB962C8B-B14F-4D97-AF65-F5344CB8AC3E}">
        <p14:creationId xmlns:p14="http://schemas.microsoft.com/office/powerpoint/2010/main" val="1716980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8B081B-92DE-613D-E6BD-47F8C398682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7929D05E-041F-90A8-2C2F-CF02B2AAB6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a:extLst>
              <a:ext uri="{FF2B5EF4-FFF2-40B4-BE49-F238E27FC236}">
                <a16:creationId xmlns:a16="http://schemas.microsoft.com/office/drawing/2014/main" id="{7F6CBAC4-7AA2-2DF3-EA98-D2E091144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CE3A936-121B-E77B-2864-16ADF6BAAC68}"/>
              </a:ext>
            </a:extLst>
          </p:cNvPr>
          <p:cNvSpPr>
            <a:spLocks noGrp="1"/>
          </p:cNvSpPr>
          <p:nvPr>
            <p:ph type="dt" sz="half" idx="10"/>
          </p:nvPr>
        </p:nvSpPr>
        <p:spPr/>
        <p:txBody>
          <a:bodyPr/>
          <a:lstStyle/>
          <a:p>
            <a:fld id="{C9737E55-13DD-499D-AA78-DC3A94298C7D}" type="datetimeFigureOut">
              <a:rPr lang="en-GB" smtClean="0"/>
              <a:t>30/10/2025</a:t>
            </a:fld>
            <a:endParaRPr lang="en-GB"/>
          </a:p>
        </p:txBody>
      </p:sp>
      <p:sp>
        <p:nvSpPr>
          <p:cNvPr id="6" name="Espace réservé du pied de page 5">
            <a:extLst>
              <a:ext uri="{FF2B5EF4-FFF2-40B4-BE49-F238E27FC236}">
                <a16:creationId xmlns:a16="http://schemas.microsoft.com/office/drawing/2014/main" id="{9A287FE3-246A-7991-631C-34F34FDD7579}"/>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996FE83F-1CFA-D437-DF0C-0D5EC054B2C2}"/>
              </a:ext>
            </a:extLst>
          </p:cNvPr>
          <p:cNvSpPr>
            <a:spLocks noGrp="1"/>
          </p:cNvSpPr>
          <p:nvPr>
            <p:ph type="sldNum" sz="quarter" idx="12"/>
          </p:nvPr>
        </p:nvSpPr>
        <p:spPr/>
        <p:txBody>
          <a:bodyPr/>
          <a:lstStyle/>
          <a:p>
            <a:fld id="{022B5FB9-A8F0-425A-AC44-0D2C944EF742}" type="slidenum">
              <a:rPr lang="en-GB" smtClean="0"/>
              <a:t>‹#›</a:t>
            </a:fld>
            <a:endParaRPr lang="en-GB"/>
          </a:p>
        </p:txBody>
      </p:sp>
    </p:spTree>
    <p:extLst>
      <p:ext uri="{BB962C8B-B14F-4D97-AF65-F5344CB8AC3E}">
        <p14:creationId xmlns:p14="http://schemas.microsoft.com/office/powerpoint/2010/main" val="2059483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F265AAC-10B7-1DC5-B8A6-411D68B3FF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85AE6273-869D-A36C-A3E0-42EA9B57C0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B7E0E329-8DB2-8ABB-E8D9-E961428308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737E55-13DD-499D-AA78-DC3A94298C7D}" type="datetimeFigureOut">
              <a:rPr lang="en-GB" smtClean="0"/>
              <a:t>30/10/2025</a:t>
            </a:fld>
            <a:endParaRPr lang="en-GB"/>
          </a:p>
        </p:txBody>
      </p:sp>
      <p:sp>
        <p:nvSpPr>
          <p:cNvPr id="5" name="Espace réservé du pied de page 4">
            <a:extLst>
              <a:ext uri="{FF2B5EF4-FFF2-40B4-BE49-F238E27FC236}">
                <a16:creationId xmlns:a16="http://schemas.microsoft.com/office/drawing/2014/main" id="{6E1CB449-700B-15EA-F0C3-741FE771E4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Espace réservé du numéro de diapositive 5">
            <a:extLst>
              <a:ext uri="{FF2B5EF4-FFF2-40B4-BE49-F238E27FC236}">
                <a16:creationId xmlns:a16="http://schemas.microsoft.com/office/drawing/2014/main" id="{5B0C0180-1C0A-BD06-3687-7CC41E3BCB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22B5FB9-A8F0-425A-AC44-0D2C944EF742}" type="slidenum">
              <a:rPr lang="en-GB" smtClean="0"/>
              <a:t>‹#›</a:t>
            </a:fld>
            <a:endParaRPr lang="en-GB"/>
          </a:p>
        </p:txBody>
      </p:sp>
    </p:spTree>
    <p:extLst>
      <p:ext uri="{BB962C8B-B14F-4D97-AF65-F5344CB8AC3E}">
        <p14:creationId xmlns:p14="http://schemas.microsoft.com/office/powerpoint/2010/main" val="2941916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jpe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tiff"/><Relationship Id="rId4" Type="http://schemas.openxmlformats.org/officeDocument/2006/relationships/hyperlink" Target="https://solargis.com/resources/free-maps-and-gis-data?locality=europ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hyperlink" Target="https://www.enagas.es/en/press-room/news-room/press-releases/natural-gas-demand-2023"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bruegel.org/dataset/european-natural-gas-imports" TargetMode="Externa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hyperlink" Target="https://cleantech.marketing/report/algeria-solar-pv-market-report"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pages.stern.nyu.edu/~adamodar/New_Home_Page/datafile/wacc.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hyperlink" Target="https://hdl.handle.net/2268/335419" TargetMode="Externa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hyperlink" Target="https://eccoclimate.org/wp-content/uploads/2024/10/The-basis-for-an-interconnected-mediterranean-energy-system_Research-paper_ECCO.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cms.law/en/int/expert-guides/cms-expert-guide-to-hydrogen/morocco"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doi.org/10.1021/acs.iecr.3c01419"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openxmlformats.org/officeDocument/2006/relationships/hyperlink" Target="https://www.omanobserver.om/article/1170480/business/omans-oqae-plans-green-hydrogen-pilot-in-duqm" TargetMode="External"/><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hyperlink" Target="https://ammoniaenergy.org/articles/salalah2-export-focused-renewable-mega-project-targets-fid-in-202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doi.org/10.1016/j.est.2020.102201"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25.png"/><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55.xml.rels><?xml version="1.0" encoding="UTF-8" standalone="yes"?>
<Relationships xmlns="http://schemas.openxmlformats.org/package/2006/relationships"><Relationship Id="rId3" Type="http://schemas.openxmlformats.org/officeDocument/2006/relationships/hyperlink" Target="https://www.oecd.org/content/dam/oecd/en/about/programmes/cefim/green-hydrogen/update-case-studies/HIF-global-case-study-2024.pdf/_jcr_content/renditions/original./HIF-global-case-study-2024.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3" Type="http://schemas.openxmlformats.org/officeDocument/2006/relationships/hyperlink" Target="https://www.dutch-energysolutions.nl/siemens-energy-haru-oni-projec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hyperlink" Target="https://old.hifglobal.com/location/haru-oni"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s://climeworks.com/press-release/climeworks-switches-on-worlds-largest-direct-air-capture-plant-mammoth" TargetMode="Externa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5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nature.com/articles/s44359-025-00050-4"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6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https://www.infiniumco.com/news/infiniums-project-pathfinder-is-worlds-first-fully-operational-efuels-facility" TargetMode="Externa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6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hdl.handle.net/2268/329161" TargetMode="External"/><Relationship Id="rId4" Type="http://schemas.openxmlformats.org/officeDocument/2006/relationships/image" Target="../media/image122.png"/></Relationships>
</file>

<file path=ppt/slides/_rels/slide63.xml.rels><?xml version="1.0" encoding="UTF-8" standalone="yes"?>
<Relationships xmlns="http://schemas.openxmlformats.org/package/2006/relationships"><Relationship Id="rId3" Type="http://schemas.openxmlformats.org/officeDocument/2006/relationships/hyperlink" Target="https://hdl.handle.net/2268/329161"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6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67.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6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0.gif"/><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69.xml.rels><?xml version="1.0" encoding="UTF-8" standalone="yes"?>
<Relationships xmlns="http://schemas.openxmlformats.org/package/2006/relationships"><Relationship Id="rId3" Type="http://schemas.openxmlformats.org/officeDocument/2006/relationships/image" Target="../media/image130.gif"/><Relationship Id="rId7" Type="http://schemas.openxmlformats.org/officeDocument/2006/relationships/image" Target="../media/image136.png"/><Relationship Id="rId2" Type="http://schemas.openxmlformats.org/officeDocument/2006/relationships/image" Target="../media/image134.jpe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hyperlink" Target="https://www.nsenergybusiness.com/projects/changji-guquan-uhvdc-transmission-project" TargetMode="External"/><Relationship Id="rId4" Type="http://schemas.openxmlformats.org/officeDocument/2006/relationships/image" Target="../media/image135.jpeg"/></Relationships>
</file>

<file path=ppt/slides/_rels/slide7.xml.rels><?xml version="1.0" encoding="UTF-8" standalone="yes"?>
<Relationships xmlns="http://schemas.openxmlformats.org/package/2006/relationships"><Relationship Id="rId3" Type="http://schemas.openxmlformats.org/officeDocument/2006/relationships/hyperlink" Target="doi:10.1016/j.egyr.2025.02.040"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hdl.handle.net/2268/144423" TargetMode="External"/><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hyperlink" Target="https://eng.yidaiyilu.gov.cn/stategrid.htm"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7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https://hdl.handle.net/2268/293204" TargetMode="Externa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7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hyperlink" Target="https://hdl.handle.net/2268/291606"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7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hdl.handle.net/2268/332008" TargetMode="External"/><Relationship Id="rId7" Type="http://schemas.openxmlformats.org/officeDocument/2006/relationships/hyperlink" Target="https://hdl.handle.net/2268/318391" TargetMode="External"/><Relationship Id="rId2" Type="http://schemas.openxmlformats.org/officeDocument/2006/relationships/hyperlink" Target="https://hdl.handle.net/2268/327044" TargetMode="External"/><Relationship Id="rId1" Type="http://schemas.openxmlformats.org/officeDocument/2006/relationships/slideLayout" Target="../slideLayouts/slideLayout2.xml"/><Relationship Id="rId6" Type="http://schemas.openxmlformats.org/officeDocument/2006/relationships/hyperlink" Target="https://hdl.handle.net/2268/309679" TargetMode="External"/><Relationship Id="rId5" Type="http://schemas.openxmlformats.org/officeDocument/2006/relationships/hyperlink" Target="https://hdl.handle.net/2268/309761" TargetMode="External"/><Relationship Id="rId4" Type="http://schemas.openxmlformats.org/officeDocument/2006/relationships/hyperlink" Target="https://hdl.handle.net/2268/329187"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hdl.handle.net/2268/307481" TargetMode="External"/><Relationship Id="rId7" Type="http://schemas.openxmlformats.org/officeDocument/2006/relationships/hyperlink" Target="https://hdl.handle.net/2268/144423" TargetMode="External"/><Relationship Id="rId2" Type="http://schemas.openxmlformats.org/officeDocument/2006/relationships/hyperlink" Target="https://hdl.handle.net/2268/313825" TargetMode="External"/><Relationship Id="rId1" Type="http://schemas.openxmlformats.org/officeDocument/2006/relationships/slideLayout" Target="../slideLayouts/slideLayout2.xml"/><Relationship Id="rId6" Type="http://schemas.openxmlformats.org/officeDocument/2006/relationships/hyperlink" Target="https://hdl.handle.net/2268/230016" TargetMode="External"/><Relationship Id="rId5" Type="http://schemas.openxmlformats.org/officeDocument/2006/relationships/hyperlink" Target="https://hdl.handle.net/2268/250796" TargetMode="External"/><Relationship Id="rId4" Type="http://schemas.openxmlformats.org/officeDocument/2006/relationships/hyperlink" Target="https://hdl.handle.net/2268/28853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F8148-874C-C760-B7CC-1CEBED412CB9}"/>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02EA377F-6466-2238-68ED-2EC04AAE2058}"/>
              </a:ext>
            </a:extLst>
          </p:cNvPr>
          <p:cNvPicPr>
            <a:picLocks noChangeAspect="1"/>
          </p:cNvPicPr>
          <p:nvPr/>
        </p:nvPicPr>
        <p:blipFill>
          <a:blip r:embed="rId3"/>
          <a:stretch>
            <a:fillRect/>
          </a:stretch>
        </p:blipFill>
        <p:spPr>
          <a:xfrm>
            <a:off x="83457" y="57830"/>
            <a:ext cx="12025086" cy="6764111"/>
          </a:xfrm>
          <a:prstGeom prst="rect">
            <a:avLst/>
          </a:prstGeom>
        </p:spPr>
      </p:pic>
      <p:sp>
        <p:nvSpPr>
          <p:cNvPr id="3" name="TextBox 2">
            <a:extLst>
              <a:ext uri="{FF2B5EF4-FFF2-40B4-BE49-F238E27FC236}">
                <a16:creationId xmlns:a16="http://schemas.microsoft.com/office/drawing/2014/main" id="{5209E518-7B4C-AAD7-93AF-F8772F6BF7EF}"/>
              </a:ext>
            </a:extLst>
          </p:cNvPr>
          <p:cNvSpPr txBox="1"/>
          <p:nvPr/>
        </p:nvSpPr>
        <p:spPr>
          <a:xfrm>
            <a:off x="1752250" y="6488668"/>
            <a:ext cx="8687499" cy="646331"/>
          </a:xfrm>
          <a:prstGeom prst="rect">
            <a:avLst/>
          </a:prstGeom>
          <a:noFill/>
        </p:spPr>
        <p:txBody>
          <a:bodyPr wrap="square">
            <a:spAutoFit/>
          </a:bodyPr>
          <a:lstStyle/>
          <a:p>
            <a:pPr algn="ctr"/>
            <a:r>
              <a:rPr lang="en-GB" sz="1800" noProof="0" dirty="0">
                <a:solidFill>
                  <a:srgbClr val="036C78"/>
                </a:solidFill>
                <a:latin typeface="Arial Rounded MT Bold" panose="020F0704030504030204" pitchFamily="34" charset="0"/>
              </a:rPr>
              <a:t>Authors</a:t>
            </a:r>
            <a:r>
              <a:rPr lang="en-GB" dirty="0">
                <a:solidFill>
                  <a:srgbClr val="036C78"/>
                </a:solidFill>
                <a:latin typeface="Arial Rounded MT Bold" panose="020F0704030504030204" pitchFamily="34" charset="0"/>
              </a:rPr>
              <a:t>: Ir. Victor Dachet, Prof. Dr. Ir. Damien Ernst and M. Thibaut Techy</a:t>
            </a:r>
          </a:p>
          <a:p>
            <a:pPr algn="ctr"/>
            <a:endParaRPr lang="en-GB" sz="1800" noProof="0" dirty="0">
              <a:solidFill>
                <a:srgbClr val="036C78"/>
              </a:solidFill>
              <a:latin typeface="Arial Rounded MT Bold" panose="020F0704030504030204" pitchFamily="34" charset="0"/>
            </a:endParaRPr>
          </a:p>
        </p:txBody>
      </p:sp>
    </p:spTree>
    <p:extLst>
      <p:ext uri="{BB962C8B-B14F-4D97-AF65-F5344CB8AC3E}">
        <p14:creationId xmlns:p14="http://schemas.microsoft.com/office/powerpoint/2010/main" val="568457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DFCC656-1D5A-EB9F-AE09-30EE0CA1AD9C}"/>
              </a:ext>
            </a:extLst>
          </p:cNvPr>
          <p:cNvSpPr txBox="1"/>
          <p:nvPr/>
        </p:nvSpPr>
        <p:spPr>
          <a:xfrm>
            <a:off x="975917" y="572404"/>
            <a:ext cx="10231134" cy="1785104"/>
          </a:xfrm>
          <a:prstGeom prst="rect">
            <a:avLst/>
          </a:prstGeom>
          <a:noFill/>
        </p:spPr>
        <p:txBody>
          <a:bodyPr wrap="square">
            <a:spAutoFit/>
          </a:bodyPr>
          <a:lstStyle/>
          <a:p>
            <a:pPr algn="just"/>
            <a:r>
              <a:rPr lang="en-GB" sz="2000" noProof="0" dirty="0"/>
              <a:t>In load </a:t>
            </a:r>
            <a:r>
              <a:rPr lang="en-GB" sz="2000" noProof="0" dirty="0" err="1"/>
              <a:t>centers</a:t>
            </a:r>
            <a:r>
              <a:rPr lang="en-GB" sz="2000" noProof="0" dirty="0"/>
              <a:t>, e-fuels can contribute to decarbonizing several strategic industrial and transport sectors.</a:t>
            </a:r>
          </a:p>
          <a:p>
            <a:pPr algn="just"/>
            <a:endParaRPr lang="en-GB" sz="1000" noProof="0" dirty="0"/>
          </a:p>
          <a:p>
            <a:pPr algn="just"/>
            <a:r>
              <a:rPr lang="en-GB" sz="2000" noProof="0" dirty="0"/>
              <a:t>They can replace fossil fuels in aviation and maritime transport, serve as feedstock for the chemical industry, and support low-carbon steelmaking, fertilizer production, and refining processes.</a:t>
            </a:r>
            <a:endParaRPr lang="en-GB" sz="2000" noProof="0" dirty="0">
              <a:latin typeface="DM Sans" pitchFamily="2" charset="0"/>
            </a:endParaRPr>
          </a:p>
        </p:txBody>
      </p:sp>
      <p:sp>
        <p:nvSpPr>
          <p:cNvPr id="27" name="Cadre 26">
            <a:extLst>
              <a:ext uri="{FF2B5EF4-FFF2-40B4-BE49-F238E27FC236}">
                <a16:creationId xmlns:a16="http://schemas.microsoft.com/office/drawing/2014/main" id="{ACE4F379-FDE1-5194-38A4-C8F66594D45D}"/>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 name="Rectangle 1">
            <a:extLst>
              <a:ext uri="{FF2B5EF4-FFF2-40B4-BE49-F238E27FC236}">
                <a16:creationId xmlns:a16="http://schemas.microsoft.com/office/drawing/2014/main" id="{1CC63C82-1FD4-D89B-265B-F94BCB0F2BC0}"/>
              </a:ext>
            </a:extLst>
          </p:cNvPr>
          <p:cNvSpPr/>
          <p:nvPr/>
        </p:nvSpPr>
        <p:spPr>
          <a:xfrm>
            <a:off x="11819489" y="6517425"/>
            <a:ext cx="171925"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Slide Number Placeholder 6">
            <a:extLst>
              <a:ext uri="{FF2B5EF4-FFF2-40B4-BE49-F238E27FC236}">
                <a16:creationId xmlns:a16="http://schemas.microsoft.com/office/drawing/2014/main" id="{51972C50-FFF0-F30A-189E-4268F81B6040}"/>
              </a:ext>
            </a:extLst>
          </p:cNvPr>
          <p:cNvSpPr txBox="1">
            <a:spLocks/>
          </p:cNvSpPr>
          <p:nvPr/>
        </p:nvSpPr>
        <p:spPr>
          <a:xfrm>
            <a:off x="1172471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10</a:t>
            </a:fld>
            <a:endParaRPr lang="en-GB" sz="1350" b="1" spc="80" noProof="0" dirty="0">
              <a:solidFill>
                <a:srgbClr val="025C66"/>
              </a:solidFill>
            </a:endParaRPr>
          </a:p>
        </p:txBody>
      </p:sp>
      <p:pic>
        <p:nvPicPr>
          <p:cNvPr id="127" name="Picture 6">
            <a:extLst>
              <a:ext uri="{FF2B5EF4-FFF2-40B4-BE49-F238E27FC236}">
                <a16:creationId xmlns:a16="http://schemas.microsoft.com/office/drawing/2014/main" id="{E73875B8-967F-D0AC-9F34-C7BD22CFE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4042" y="2883304"/>
            <a:ext cx="3057525" cy="2962275"/>
          </a:xfrm>
          <a:prstGeom prst="rect">
            <a:avLst/>
          </a:prstGeom>
          <a:noFill/>
          <a:extLst>
            <a:ext uri="{909E8E84-426E-40DD-AFC4-6F175D3DCCD1}">
              <a14:hiddenFill xmlns:a14="http://schemas.microsoft.com/office/drawing/2010/main">
                <a:solidFill>
                  <a:srgbClr val="FFFFFF"/>
                </a:solidFill>
              </a14:hiddenFill>
            </a:ext>
          </a:extLst>
        </p:spPr>
      </p:pic>
      <p:sp>
        <p:nvSpPr>
          <p:cNvPr id="129" name="ZoneTexte 128">
            <a:extLst>
              <a:ext uri="{FF2B5EF4-FFF2-40B4-BE49-F238E27FC236}">
                <a16:creationId xmlns:a16="http://schemas.microsoft.com/office/drawing/2014/main" id="{C5902562-EC6E-0684-6F6C-969350B0F654}"/>
              </a:ext>
            </a:extLst>
          </p:cNvPr>
          <p:cNvSpPr txBox="1"/>
          <p:nvPr/>
        </p:nvSpPr>
        <p:spPr>
          <a:xfrm>
            <a:off x="8103018" y="5999574"/>
            <a:ext cx="3156733" cy="307777"/>
          </a:xfrm>
          <a:prstGeom prst="rect">
            <a:avLst/>
          </a:prstGeom>
          <a:noFill/>
        </p:spPr>
        <p:txBody>
          <a:bodyPr wrap="square">
            <a:spAutoFit/>
          </a:bodyPr>
          <a:lstStyle/>
          <a:p>
            <a:pPr algn="ctr"/>
            <a:r>
              <a:rPr lang="en-GB" sz="1400" noProof="0" dirty="0"/>
              <a:t>End-use sectors of energy carriers.</a:t>
            </a:r>
            <a:endParaRPr lang="en-GB" sz="1400" noProof="0" dirty="0">
              <a:latin typeface="Tahoma" panose="020B0604030504040204" pitchFamily="34" charset="0"/>
              <a:ea typeface="Tahoma" panose="020B0604030504040204" pitchFamily="34" charset="0"/>
              <a:cs typeface="Tahoma" panose="020B0604030504040204" pitchFamily="34" charset="0"/>
            </a:endParaRPr>
          </a:p>
        </p:txBody>
      </p:sp>
      <p:grpSp>
        <p:nvGrpSpPr>
          <p:cNvPr id="130" name="Groupe 129">
            <a:extLst>
              <a:ext uri="{FF2B5EF4-FFF2-40B4-BE49-F238E27FC236}">
                <a16:creationId xmlns:a16="http://schemas.microsoft.com/office/drawing/2014/main" id="{57AF9B8A-4842-1F16-5722-542CE624CF6C}"/>
              </a:ext>
            </a:extLst>
          </p:cNvPr>
          <p:cNvGrpSpPr/>
          <p:nvPr/>
        </p:nvGrpSpPr>
        <p:grpSpPr>
          <a:xfrm>
            <a:off x="8580585" y="2750344"/>
            <a:ext cx="2201601" cy="372979"/>
            <a:chOff x="1255241" y="2933362"/>
            <a:chExt cx="2552053" cy="372979"/>
          </a:xfrm>
        </p:grpSpPr>
        <p:sp>
          <p:nvSpPr>
            <p:cNvPr id="131" name="Rectangle 130">
              <a:extLst>
                <a:ext uri="{FF2B5EF4-FFF2-40B4-BE49-F238E27FC236}">
                  <a16:creationId xmlns:a16="http://schemas.microsoft.com/office/drawing/2014/main" id="{CF0AC6C0-89BC-5254-92EF-A03B558C1DF9}"/>
                </a:ext>
              </a:extLst>
            </p:cNvPr>
            <p:cNvSpPr/>
            <p:nvPr/>
          </p:nvSpPr>
          <p:spPr>
            <a:xfrm>
              <a:off x="1416992" y="2933362"/>
              <a:ext cx="2228553" cy="372979"/>
            </a:xfrm>
            <a:prstGeom prst="rect">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2" name="ZoneTexte 131">
              <a:extLst>
                <a:ext uri="{FF2B5EF4-FFF2-40B4-BE49-F238E27FC236}">
                  <a16:creationId xmlns:a16="http://schemas.microsoft.com/office/drawing/2014/main" id="{5AACFB20-3823-9E7D-B30A-6025B0C0FDB8}"/>
                </a:ext>
              </a:extLst>
            </p:cNvPr>
            <p:cNvSpPr txBox="1"/>
            <p:nvPr/>
          </p:nvSpPr>
          <p:spPr>
            <a:xfrm>
              <a:off x="1255241" y="2933362"/>
              <a:ext cx="2552053" cy="338554"/>
            </a:xfrm>
            <a:prstGeom prst="rect">
              <a:avLst/>
            </a:prstGeom>
            <a:noFill/>
          </p:spPr>
          <p:txBody>
            <a:bodyPr wrap="square" rtlCol="0">
              <a:spAutoFit/>
            </a:bodyPr>
            <a:lstStyle/>
            <a:p>
              <a:pPr algn="ctr"/>
              <a:r>
                <a:rPr lang="en-GB" sz="1600" b="1" noProof="0" dirty="0">
                  <a:solidFill>
                    <a:schemeClr val="bg1"/>
                  </a:solidFill>
                  <a:highlight>
                    <a:srgbClr val="036C78"/>
                  </a:highlight>
                  <a:latin typeface="Tahoma" panose="020B0604030504040204" pitchFamily="34" charset="0"/>
                  <a:ea typeface="Tahoma" panose="020B0604030504040204" pitchFamily="34" charset="0"/>
                  <a:cs typeface="Tahoma" panose="020B0604030504040204" pitchFamily="34" charset="0"/>
                </a:rPr>
                <a:t>CONSUMPTION</a:t>
              </a:r>
            </a:p>
          </p:txBody>
        </p:sp>
      </p:grpSp>
      <p:pic>
        <p:nvPicPr>
          <p:cNvPr id="4" name="Picture 4">
            <a:extLst>
              <a:ext uri="{FF2B5EF4-FFF2-40B4-BE49-F238E27FC236}">
                <a16:creationId xmlns:a16="http://schemas.microsoft.com/office/drawing/2014/main" id="{E82FA544-2064-6C9D-4039-C1AF4A4C1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7" y="2883304"/>
            <a:ext cx="3057525" cy="296227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57727B68-571D-0DE2-7F4A-DB9725A73307}"/>
              </a:ext>
            </a:extLst>
          </p:cNvPr>
          <p:cNvSpPr txBox="1"/>
          <p:nvPr/>
        </p:nvSpPr>
        <p:spPr>
          <a:xfrm>
            <a:off x="4567237" y="5982571"/>
            <a:ext cx="3057525" cy="307777"/>
          </a:xfrm>
          <a:prstGeom prst="rect">
            <a:avLst/>
          </a:prstGeom>
          <a:noFill/>
        </p:spPr>
        <p:txBody>
          <a:bodyPr wrap="square">
            <a:spAutoFit/>
          </a:bodyPr>
          <a:lstStyle/>
          <a:p>
            <a:pPr algn="ctr"/>
            <a:r>
              <a:rPr lang="en-GB" sz="1400" noProof="0" dirty="0">
                <a:latin typeface="+mj-lt"/>
                <a:ea typeface="Tahoma" panose="020B0604030504040204" pitchFamily="34" charset="0"/>
                <a:cs typeface="Tahoma" panose="020B0604030504040204" pitchFamily="34" charset="0"/>
              </a:rPr>
              <a:t>Networks and transport modes.</a:t>
            </a:r>
          </a:p>
        </p:txBody>
      </p:sp>
      <p:grpSp>
        <p:nvGrpSpPr>
          <p:cNvPr id="7" name="Groupe 6">
            <a:extLst>
              <a:ext uri="{FF2B5EF4-FFF2-40B4-BE49-F238E27FC236}">
                <a16:creationId xmlns:a16="http://schemas.microsoft.com/office/drawing/2014/main" id="{EA429D85-5682-6103-21B1-824C94314504}"/>
              </a:ext>
            </a:extLst>
          </p:cNvPr>
          <p:cNvGrpSpPr/>
          <p:nvPr/>
        </p:nvGrpSpPr>
        <p:grpSpPr>
          <a:xfrm>
            <a:off x="4819971" y="2750344"/>
            <a:ext cx="2552053" cy="372979"/>
            <a:chOff x="1233166" y="3119851"/>
            <a:chExt cx="2552053" cy="372979"/>
          </a:xfrm>
        </p:grpSpPr>
        <p:sp>
          <p:nvSpPr>
            <p:cNvPr id="8" name="Rectangle 7">
              <a:extLst>
                <a:ext uri="{FF2B5EF4-FFF2-40B4-BE49-F238E27FC236}">
                  <a16:creationId xmlns:a16="http://schemas.microsoft.com/office/drawing/2014/main" id="{0C0EECB6-BC2E-584A-B386-4F766AEA3749}"/>
                </a:ext>
              </a:extLst>
            </p:cNvPr>
            <p:cNvSpPr/>
            <p:nvPr/>
          </p:nvSpPr>
          <p:spPr>
            <a:xfrm>
              <a:off x="1661547" y="3119851"/>
              <a:ext cx="1695292" cy="372979"/>
            </a:xfrm>
            <a:prstGeom prst="rect">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ZoneTexte 8">
              <a:extLst>
                <a:ext uri="{FF2B5EF4-FFF2-40B4-BE49-F238E27FC236}">
                  <a16:creationId xmlns:a16="http://schemas.microsoft.com/office/drawing/2014/main" id="{80EE7E3B-8DE5-23DD-2BFC-E0974BA000A8}"/>
                </a:ext>
              </a:extLst>
            </p:cNvPr>
            <p:cNvSpPr txBox="1"/>
            <p:nvPr/>
          </p:nvSpPr>
          <p:spPr>
            <a:xfrm>
              <a:off x="1233166" y="3123498"/>
              <a:ext cx="2552053" cy="338554"/>
            </a:xfrm>
            <a:prstGeom prst="rect">
              <a:avLst/>
            </a:prstGeom>
            <a:noFill/>
          </p:spPr>
          <p:txBody>
            <a:bodyPr wrap="square" rtlCol="0">
              <a:spAutoFit/>
            </a:bodyPr>
            <a:lstStyle/>
            <a:p>
              <a:pPr algn="ctr"/>
              <a:r>
                <a:rPr lang="en-GB" sz="1600" b="1" noProof="0" dirty="0">
                  <a:solidFill>
                    <a:schemeClr val="bg1"/>
                  </a:solidFill>
                  <a:highlight>
                    <a:srgbClr val="036C78"/>
                  </a:highlight>
                  <a:latin typeface="Tahoma" panose="020B0604030504040204" pitchFamily="34" charset="0"/>
                  <a:ea typeface="Tahoma" panose="020B0604030504040204" pitchFamily="34" charset="0"/>
                  <a:cs typeface="Tahoma" panose="020B0604030504040204" pitchFamily="34" charset="0"/>
                </a:rPr>
                <a:t>TRANSPORT</a:t>
              </a:r>
            </a:p>
          </p:txBody>
        </p:sp>
      </p:grpSp>
      <p:pic>
        <p:nvPicPr>
          <p:cNvPr id="10" name="Image 9">
            <a:extLst>
              <a:ext uri="{FF2B5EF4-FFF2-40B4-BE49-F238E27FC236}">
                <a16:creationId xmlns:a16="http://schemas.microsoft.com/office/drawing/2014/main" id="{D9FA64F1-1AC2-12B9-54F7-57B224FBCF0C}"/>
              </a:ext>
            </a:extLst>
          </p:cNvPr>
          <p:cNvPicPr>
            <a:picLocks noChangeAspect="1"/>
          </p:cNvPicPr>
          <p:nvPr/>
        </p:nvPicPr>
        <p:blipFill>
          <a:blip r:embed="rId4"/>
          <a:stretch>
            <a:fillRect/>
          </a:stretch>
        </p:blipFill>
        <p:spPr>
          <a:xfrm>
            <a:off x="4796210" y="3008376"/>
            <a:ext cx="2754227" cy="2778074"/>
          </a:xfrm>
          <a:prstGeom prst="rect">
            <a:avLst/>
          </a:prstGeom>
        </p:spPr>
      </p:pic>
      <p:sp>
        <p:nvSpPr>
          <p:cNvPr id="11" name="ZoneTexte 10">
            <a:extLst>
              <a:ext uri="{FF2B5EF4-FFF2-40B4-BE49-F238E27FC236}">
                <a16:creationId xmlns:a16="http://schemas.microsoft.com/office/drawing/2014/main" id="{D48C2694-3D00-2E58-3C39-E294CEBB5F7F}"/>
              </a:ext>
            </a:extLst>
          </p:cNvPr>
          <p:cNvSpPr txBox="1"/>
          <p:nvPr/>
        </p:nvSpPr>
        <p:spPr>
          <a:xfrm>
            <a:off x="4957749" y="3504661"/>
            <a:ext cx="963593" cy="246221"/>
          </a:xfrm>
          <a:prstGeom prst="rect">
            <a:avLst/>
          </a:prstGeom>
          <a:noFill/>
        </p:spPr>
        <p:txBody>
          <a:bodyPr wrap="square" rtlCol="0">
            <a:spAutoFit/>
          </a:bodyPr>
          <a:lstStyle/>
          <a:p>
            <a:pPr algn="r"/>
            <a:r>
              <a:rPr lang="en-GB" sz="1000" b="1" dirty="0">
                <a:solidFill>
                  <a:srgbClr val="036C78"/>
                </a:solidFill>
                <a:highlight>
                  <a:srgbClr val="FFFFFF"/>
                </a:highlight>
              </a:rPr>
              <a:t>e</a:t>
            </a:r>
            <a:r>
              <a:rPr lang="en-GB" sz="1000" b="1" noProof="0" dirty="0" err="1">
                <a:solidFill>
                  <a:srgbClr val="036C78"/>
                </a:solidFill>
                <a:highlight>
                  <a:srgbClr val="FFFFFF"/>
                </a:highlight>
              </a:rPr>
              <a:t>lectric</a:t>
            </a:r>
            <a:r>
              <a:rPr lang="en-GB" sz="1000" b="1" noProof="0" dirty="0">
                <a:solidFill>
                  <a:srgbClr val="036C78"/>
                </a:solidFill>
                <a:highlight>
                  <a:srgbClr val="FFFFFF"/>
                </a:highlight>
              </a:rPr>
              <a:t> grid</a:t>
            </a:r>
          </a:p>
        </p:txBody>
      </p:sp>
      <p:sp>
        <p:nvSpPr>
          <p:cNvPr id="12" name="ZoneTexte 11">
            <a:extLst>
              <a:ext uri="{FF2B5EF4-FFF2-40B4-BE49-F238E27FC236}">
                <a16:creationId xmlns:a16="http://schemas.microsoft.com/office/drawing/2014/main" id="{624BBE32-F4E9-F4C5-FC41-8AF12ADC7BAA}"/>
              </a:ext>
            </a:extLst>
          </p:cNvPr>
          <p:cNvSpPr txBox="1"/>
          <p:nvPr/>
        </p:nvSpPr>
        <p:spPr>
          <a:xfrm>
            <a:off x="4721885" y="4833764"/>
            <a:ext cx="759154" cy="246221"/>
          </a:xfrm>
          <a:prstGeom prst="rect">
            <a:avLst/>
          </a:prstGeom>
          <a:noFill/>
        </p:spPr>
        <p:txBody>
          <a:bodyPr wrap="square" rtlCol="0">
            <a:spAutoFit/>
          </a:bodyPr>
          <a:lstStyle/>
          <a:p>
            <a:pPr algn="r"/>
            <a:r>
              <a:rPr lang="en-GB" sz="1000" b="1" noProof="0" dirty="0">
                <a:solidFill>
                  <a:srgbClr val="036C78"/>
                </a:solidFill>
                <a:highlight>
                  <a:srgbClr val="FFFFFF"/>
                </a:highlight>
              </a:rPr>
              <a:t>pipeline</a:t>
            </a:r>
          </a:p>
        </p:txBody>
      </p:sp>
      <p:sp>
        <p:nvSpPr>
          <p:cNvPr id="13" name="ZoneTexte 12">
            <a:extLst>
              <a:ext uri="{FF2B5EF4-FFF2-40B4-BE49-F238E27FC236}">
                <a16:creationId xmlns:a16="http://schemas.microsoft.com/office/drawing/2014/main" id="{838539B2-EA40-13D4-8ACF-06E50C376E6A}"/>
              </a:ext>
            </a:extLst>
          </p:cNvPr>
          <p:cNvSpPr txBox="1"/>
          <p:nvPr/>
        </p:nvSpPr>
        <p:spPr>
          <a:xfrm>
            <a:off x="4771507" y="5231999"/>
            <a:ext cx="1141552" cy="246221"/>
          </a:xfrm>
          <a:prstGeom prst="rect">
            <a:avLst/>
          </a:prstGeom>
          <a:noFill/>
        </p:spPr>
        <p:txBody>
          <a:bodyPr wrap="square" rtlCol="0">
            <a:spAutoFit/>
          </a:bodyPr>
          <a:lstStyle/>
          <a:p>
            <a:pPr algn="r"/>
            <a:r>
              <a:rPr lang="en-GB" sz="1000" b="1" noProof="0" dirty="0">
                <a:solidFill>
                  <a:srgbClr val="036C78"/>
                </a:solidFill>
                <a:highlight>
                  <a:srgbClr val="FFFFFF"/>
                </a:highlight>
              </a:rPr>
              <a:t>LNG carrier</a:t>
            </a:r>
          </a:p>
        </p:txBody>
      </p:sp>
      <p:pic>
        <p:nvPicPr>
          <p:cNvPr id="15" name="Picture 2">
            <a:extLst>
              <a:ext uri="{FF2B5EF4-FFF2-40B4-BE49-F238E27FC236}">
                <a16:creationId xmlns:a16="http://schemas.microsoft.com/office/drawing/2014/main" id="{10AF2258-7E64-4C44-A7CD-B017CD1413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433" y="2883304"/>
            <a:ext cx="3057525" cy="2962275"/>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701D20D1-71C9-CA06-A0A6-82A9662CD787}"/>
              </a:ext>
            </a:extLst>
          </p:cNvPr>
          <p:cNvSpPr txBox="1"/>
          <p:nvPr/>
        </p:nvSpPr>
        <p:spPr>
          <a:xfrm>
            <a:off x="1297948" y="5892621"/>
            <a:ext cx="2382214" cy="523220"/>
          </a:xfrm>
          <a:prstGeom prst="rect">
            <a:avLst/>
          </a:prstGeom>
          <a:noFill/>
        </p:spPr>
        <p:txBody>
          <a:bodyPr wrap="square" rtlCol="0">
            <a:spAutoFit/>
          </a:bodyPr>
          <a:lstStyle/>
          <a:p>
            <a:pPr algn="ctr"/>
            <a:r>
              <a:rPr lang="en-GB" sz="1400" noProof="0" dirty="0"/>
              <a:t>Energy carriers produced in the RREH.</a:t>
            </a:r>
            <a:endParaRPr lang="en-GB" sz="1400" noProof="0" dirty="0">
              <a:latin typeface="Tahoma" panose="020B0604030504040204" pitchFamily="34" charset="0"/>
              <a:ea typeface="Tahoma" panose="020B0604030504040204" pitchFamily="34" charset="0"/>
              <a:cs typeface="Tahoma" panose="020B0604030504040204" pitchFamily="34" charset="0"/>
            </a:endParaRPr>
          </a:p>
        </p:txBody>
      </p:sp>
      <p:grpSp>
        <p:nvGrpSpPr>
          <p:cNvPr id="17" name="Groupe 16">
            <a:extLst>
              <a:ext uri="{FF2B5EF4-FFF2-40B4-BE49-F238E27FC236}">
                <a16:creationId xmlns:a16="http://schemas.microsoft.com/office/drawing/2014/main" id="{6D884DC6-90DB-6082-92DF-011C86D78D90}"/>
              </a:ext>
            </a:extLst>
          </p:cNvPr>
          <p:cNvGrpSpPr/>
          <p:nvPr/>
        </p:nvGrpSpPr>
        <p:grpSpPr>
          <a:xfrm>
            <a:off x="1213029" y="2742983"/>
            <a:ext cx="2552053" cy="372979"/>
            <a:chOff x="1233167" y="3119851"/>
            <a:chExt cx="2552053" cy="372979"/>
          </a:xfrm>
        </p:grpSpPr>
        <p:sp>
          <p:nvSpPr>
            <p:cNvPr id="18" name="Rectangle 17">
              <a:extLst>
                <a:ext uri="{FF2B5EF4-FFF2-40B4-BE49-F238E27FC236}">
                  <a16:creationId xmlns:a16="http://schemas.microsoft.com/office/drawing/2014/main" id="{FA32FBCB-7908-A3C5-E6DC-5B1E3E9F80F4}"/>
                </a:ext>
              </a:extLst>
            </p:cNvPr>
            <p:cNvSpPr/>
            <p:nvPr/>
          </p:nvSpPr>
          <p:spPr>
            <a:xfrm>
              <a:off x="1603760" y="3119851"/>
              <a:ext cx="1810868" cy="372979"/>
            </a:xfrm>
            <a:prstGeom prst="rect">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ZoneTexte 18">
              <a:extLst>
                <a:ext uri="{FF2B5EF4-FFF2-40B4-BE49-F238E27FC236}">
                  <a16:creationId xmlns:a16="http://schemas.microsoft.com/office/drawing/2014/main" id="{19AF74D4-325F-73EF-C533-F6865AE11D5F}"/>
                </a:ext>
              </a:extLst>
            </p:cNvPr>
            <p:cNvSpPr txBox="1"/>
            <p:nvPr/>
          </p:nvSpPr>
          <p:spPr>
            <a:xfrm>
              <a:off x="1233167" y="3123498"/>
              <a:ext cx="2552053" cy="338554"/>
            </a:xfrm>
            <a:prstGeom prst="rect">
              <a:avLst/>
            </a:prstGeom>
            <a:noFill/>
          </p:spPr>
          <p:txBody>
            <a:bodyPr wrap="square" rtlCol="0">
              <a:spAutoFit/>
            </a:bodyPr>
            <a:lstStyle/>
            <a:p>
              <a:pPr algn="ctr"/>
              <a:r>
                <a:rPr lang="en-GB" sz="1600" b="1" noProof="0" dirty="0">
                  <a:solidFill>
                    <a:schemeClr val="bg1"/>
                  </a:solidFill>
                  <a:highlight>
                    <a:srgbClr val="036C78"/>
                  </a:highlight>
                  <a:latin typeface="Tahoma" panose="020B0604030504040204" pitchFamily="34" charset="0"/>
                  <a:ea typeface="Tahoma" panose="020B0604030504040204" pitchFamily="34" charset="0"/>
                  <a:cs typeface="Tahoma" panose="020B0604030504040204" pitchFamily="34" charset="0"/>
                </a:rPr>
                <a:t>PRODUCTION</a:t>
              </a:r>
              <a:endParaRPr lang="en-GB" b="1" noProof="0" dirty="0">
                <a:solidFill>
                  <a:schemeClr val="bg1"/>
                </a:solidFill>
                <a:highlight>
                  <a:srgbClr val="036C78"/>
                </a:highlight>
                <a:latin typeface="Tahoma" panose="020B0604030504040204" pitchFamily="34" charset="0"/>
                <a:ea typeface="Tahoma" panose="020B0604030504040204" pitchFamily="34" charset="0"/>
                <a:cs typeface="Tahoma" panose="020B0604030504040204" pitchFamily="34" charset="0"/>
              </a:endParaRPr>
            </a:p>
          </p:txBody>
        </p:sp>
      </p:grpSp>
      <p:pic>
        <p:nvPicPr>
          <p:cNvPr id="20" name="Image 19">
            <a:extLst>
              <a:ext uri="{FF2B5EF4-FFF2-40B4-BE49-F238E27FC236}">
                <a16:creationId xmlns:a16="http://schemas.microsoft.com/office/drawing/2014/main" id="{082368D6-F87B-5FC9-0D26-D34F2BF3B289}"/>
              </a:ext>
            </a:extLst>
          </p:cNvPr>
          <p:cNvPicPr>
            <a:picLocks noChangeAspect="1"/>
          </p:cNvPicPr>
          <p:nvPr/>
        </p:nvPicPr>
        <p:blipFill>
          <a:blip r:embed="rId6"/>
          <a:stretch>
            <a:fillRect/>
          </a:stretch>
        </p:blipFill>
        <p:spPr>
          <a:xfrm>
            <a:off x="975917" y="3097514"/>
            <a:ext cx="2997632" cy="2749344"/>
          </a:xfrm>
          <a:prstGeom prst="rect">
            <a:avLst/>
          </a:prstGeom>
        </p:spPr>
      </p:pic>
      <p:sp>
        <p:nvSpPr>
          <p:cNvPr id="21" name="ZoneTexte 20">
            <a:extLst>
              <a:ext uri="{FF2B5EF4-FFF2-40B4-BE49-F238E27FC236}">
                <a16:creationId xmlns:a16="http://schemas.microsoft.com/office/drawing/2014/main" id="{B9D9C51A-AA05-F056-4A44-B32F6AAF1C12}"/>
              </a:ext>
            </a:extLst>
          </p:cNvPr>
          <p:cNvSpPr txBox="1"/>
          <p:nvPr/>
        </p:nvSpPr>
        <p:spPr>
          <a:xfrm>
            <a:off x="3064754" y="5356044"/>
            <a:ext cx="908795" cy="246221"/>
          </a:xfrm>
          <a:prstGeom prst="rect">
            <a:avLst/>
          </a:prstGeom>
          <a:noFill/>
        </p:spPr>
        <p:txBody>
          <a:bodyPr wrap="square">
            <a:spAutoFit/>
          </a:bodyPr>
          <a:lstStyle/>
          <a:p>
            <a:r>
              <a:rPr lang="en-GB" sz="1000" b="1" noProof="0" dirty="0">
                <a:solidFill>
                  <a:srgbClr val="036C78"/>
                </a:solidFill>
                <a:highlight>
                  <a:srgbClr val="FFFFFF"/>
                </a:highlight>
              </a:rPr>
              <a:t>fuels</a:t>
            </a:r>
            <a:endParaRPr lang="en-GB" sz="1000" b="1" noProof="0" dirty="0"/>
          </a:p>
        </p:txBody>
      </p:sp>
      <p:sp>
        <p:nvSpPr>
          <p:cNvPr id="22" name="ZoneTexte 21">
            <a:extLst>
              <a:ext uri="{FF2B5EF4-FFF2-40B4-BE49-F238E27FC236}">
                <a16:creationId xmlns:a16="http://schemas.microsoft.com/office/drawing/2014/main" id="{C0629136-3856-5C2E-81C7-67D71B7AB97F}"/>
              </a:ext>
            </a:extLst>
          </p:cNvPr>
          <p:cNvSpPr txBox="1"/>
          <p:nvPr/>
        </p:nvSpPr>
        <p:spPr>
          <a:xfrm>
            <a:off x="1123246" y="4127778"/>
            <a:ext cx="874675" cy="246221"/>
          </a:xfrm>
          <a:prstGeom prst="rect">
            <a:avLst/>
          </a:prstGeom>
          <a:noFill/>
        </p:spPr>
        <p:txBody>
          <a:bodyPr wrap="square">
            <a:spAutoFit/>
          </a:bodyPr>
          <a:lstStyle/>
          <a:p>
            <a:r>
              <a:rPr lang="en-GB" sz="1000" b="1" noProof="0" dirty="0">
                <a:solidFill>
                  <a:srgbClr val="036C78"/>
                </a:solidFill>
                <a:highlight>
                  <a:srgbClr val="FFFFFF"/>
                </a:highlight>
              </a:rPr>
              <a:t>electricity</a:t>
            </a:r>
            <a:endParaRPr lang="en-GB" sz="1000" noProof="0" dirty="0"/>
          </a:p>
        </p:txBody>
      </p:sp>
      <p:sp>
        <p:nvSpPr>
          <p:cNvPr id="23" name="ZoneTexte 22">
            <a:extLst>
              <a:ext uri="{FF2B5EF4-FFF2-40B4-BE49-F238E27FC236}">
                <a16:creationId xmlns:a16="http://schemas.microsoft.com/office/drawing/2014/main" id="{BD43F00A-510A-AA2B-7671-0F0E5DC25F9E}"/>
              </a:ext>
            </a:extLst>
          </p:cNvPr>
          <p:cNvSpPr txBox="1"/>
          <p:nvPr/>
        </p:nvSpPr>
        <p:spPr>
          <a:xfrm>
            <a:off x="3255801" y="3370417"/>
            <a:ext cx="544187" cy="276999"/>
          </a:xfrm>
          <a:prstGeom prst="rect">
            <a:avLst/>
          </a:prstGeom>
          <a:noFill/>
        </p:spPr>
        <p:txBody>
          <a:bodyPr wrap="square">
            <a:spAutoFit/>
          </a:bodyPr>
          <a:lstStyle/>
          <a:p>
            <a:r>
              <a:rPr lang="en-GB" sz="1200" b="1" noProof="0" dirty="0">
                <a:solidFill>
                  <a:srgbClr val="036C78"/>
                </a:solidFill>
                <a:highlight>
                  <a:srgbClr val="FFFFFF"/>
                </a:highlight>
              </a:rPr>
              <a:t>NH</a:t>
            </a:r>
            <a:r>
              <a:rPr lang="en-GB" sz="1200" b="1" baseline="-25000" noProof="0" dirty="0">
                <a:solidFill>
                  <a:srgbClr val="036C78"/>
                </a:solidFill>
                <a:highlight>
                  <a:srgbClr val="FFFFFF"/>
                </a:highlight>
              </a:rPr>
              <a:t>3</a:t>
            </a:r>
            <a:endParaRPr lang="en-GB" sz="1200" noProof="0" dirty="0"/>
          </a:p>
        </p:txBody>
      </p:sp>
      <p:sp>
        <p:nvSpPr>
          <p:cNvPr id="24" name="ZoneTexte 23">
            <a:extLst>
              <a:ext uri="{FF2B5EF4-FFF2-40B4-BE49-F238E27FC236}">
                <a16:creationId xmlns:a16="http://schemas.microsoft.com/office/drawing/2014/main" id="{B1DA9B1C-82B0-23B0-FDD1-47634D625FC9}"/>
              </a:ext>
            </a:extLst>
          </p:cNvPr>
          <p:cNvSpPr txBox="1"/>
          <p:nvPr/>
        </p:nvSpPr>
        <p:spPr>
          <a:xfrm>
            <a:off x="2324907" y="3198431"/>
            <a:ext cx="421375" cy="276999"/>
          </a:xfrm>
          <a:prstGeom prst="rect">
            <a:avLst/>
          </a:prstGeom>
          <a:noFill/>
        </p:spPr>
        <p:txBody>
          <a:bodyPr wrap="square">
            <a:spAutoFit/>
          </a:bodyPr>
          <a:lstStyle/>
          <a:p>
            <a:r>
              <a:rPr lang="en-GB" sz="1200" b="1" noProof="0" dirty="0">
                <a:solidFill>
                  <a:srgbClr val="036C78"/>
                </a:solidFill>
                <a:highlight>
                  <a:srgbClr val="FFFFFF"/>
                </a:highlight>
              </a:rPr>
              <a:t>H</a:t>
            </a:r>
            <a:r>
              <a:rPr lang="en-GB" sz="1200" b="1" baseline="-25000" noProof="0" dirty="0">
                <a:solidFill>
                  <a:srgbClr val="036C78"/>
                </a:solidFill>
                <a:highlight>
                  <a:srgbClr val="FFFFFF"/>
                </a:highlight>
              </a:rPr>
              <a:t>2</a:t>
            </a:r>
            <a:endParaRPr lang="en-GB" sz="1200" noProof="0" dirty="0"/>
          </a:p>
        </p:txBody>
      </p:sp>
      <p:sp>
        <p:nvSpPr>
          <p:cNvPr id="25" name="ZoneTexte 24">
            <a:extLst>
              <a:ext uri="{FF2B5EF4-FFF2-40B4-BE49-F238E27FC236}">
                <a16:creationId xmlns:a16="http://schemas.microsoft.com/office/drawing/2014/main" id="{8E71E329-69AA-BC3C-17EE-860E148FC509}"/>
              </a:ext>
            </a:extLst>
          </p:cNvPr>
          <p:cNvSpPr txBox="1"/>
          <p:nvPr/>
        </p:nvSpPr>
        <p:spPr>
          <a:xfrm>
            <a:off x="2379533" y="4630169"/>
            <a:ext cx="544187" cy="276999"/>
          </a:xfrm>
          <a:prstGeom prst="rect">
            <a:avLst/>
          </a:prstGeom>
          <a:noFill/>
        </p:spPr>
        <p:txBody>
          <a:bodyPr wrap="square">
            <a:spAutoFit/>
          </a:bodyPr>
          <a:lstStyle/>
          <a:p>
            <a:r>
              <a:rPr lang="en-GB" sz="1200" b="1" noProof="0" dirty="0">
                <a:solidFill>
                  <a:srgbClr val="036C78"/>
                </a:solidFill>
                <a:highlight>
                  <a:srgbClr val="FFFFFF"/>
                </a:highlight>
              </a:rPr>
              <a:t>CH</a:t>
            </a:r>
            <a:r>
              <a:rPr lang="en-GB" sz="1200" b="1" baseline="-25000" noProof="0" dirty="0">
                <a:solidFill>
                  <a:srgbClr val="036C78"/>
                </a:solidFill>
                <a:highlight>
                  <a:srgbClr val="FFFFFF"/>
                </a:highlight>
              </a:rPr>
              <a:t>4</a:t>
            </a:r>
            <a:endParaRPr lang="en-GB" sz="1200" noProof="0" dirty="0"/>
          </a:p>
        </p:txBody>
      </p:sp>
      <p:sp>
        <p:nvSpPr>
          <p:cNvPr id="26" name="ZoneTexte 25">
            <a:extLst>
              <a:ext uri="{FF2B5EF4-FFF2-40B4-BE49-F238E27FC236}">
                <a16:creationId xmlns:a16="http://schemas.microsoft.com/office/drawing/2014/main" id="{7A663D76-085D-A608-4789-1A7276FCF7C2}"/>
              </a:ext>
            </a:extLst>
          </p:cNvPr>
          <p:cNvSpPr txBox="1"/>
          <p:nvPr/>
        </p:nvSpPr>
        <p:spPr>
          <a:xfrm>
            <a:off x="1820979" y="5139175"/>
            <a:ext cx="803351" cy="276999"/>
          </a:xfrm>
          <a:prstGeom prst="rect">
            <a:avLst/>
          </a:prstGeom>
          <a:noFill/>
        </p:spPr>
        <p:txBody>
          <a:bodyPr wrap="square">
            <a:spAutoFit/>
          </a:bodyPr>
          <a:lstStyle/>
          <a:p>
            <a:r>
              <a:rPr lang="en-GB" sz="1200" b="1" noProof="0" dirty="0">
                <a:solidFill>
                  <a:srgbClr val="036C78"/>
                </a:solidFill>
                <a:highlight>
                  <a:srgbClr val="FFFFFF"/>
                </a:highlight>
              </a:rPr>
              <a:t>CH</a:t>
            </a:r>
            <a:r>
              <a:rPr lang="en-GB" sz="1200" b="1" baseline="-25000" noProof="0" dirty="0">
                <a:solidFill>
                  <a:srgbClr val="036C78"/>
                </a:solidFill>
                <a:highlight>
                  <a:srgbClr val="FFFFFF"/>
                </a:highlight>
              </a:rPr>
              <a:t>3</a:t>
            </a:r>
            <a:r>
              <a:rPr lang="en-GB" sz="1200" b="1" noProof="0" dirty="0">
                <a:solidFill>
                  <a:srgbClr val="036C78"/>
                </a:solidFill>
                <a:highlight>
                  <a:srgbClr val="FFFFFF"/>
                </a:highlight>
              </a:rPr>
              <a:t>OH</a:t>
            </a:r>
            <a:endParaRPr lang="en-GB" sz="1200" noProof="0" dirty="0"/>
          </a:p>
        </p:txBody>
      </p:sp>
      <p:pic>
        <p:nvPicPr>
          <p:cNvPr id="142" name="Image 141">
            <a:extLst>
              <a:ext uri="{FF2B5EF4-FFF2-40B4-BE49-F238E27FC236}">
                <a16:creationId xmlns:a16="http://schemas.microsoft.com/office/drawing/2014/main" id="{C8B7345A-D8E4-1C66-5E5C-76D84A73CF05}"/>
              </a:ext>
            </a:extLst>
          </p:cNvPr>
          <p:cNvPicPr>
            <a:picLocks noChangeAspect="1"/>
          </p:cNvPicPr>
          <p:nvPr/>
        </p:nvPicPr>
        <p:blipFill>
          <a:blip r:embed="rId7"/>
          <a:stretch>
            <a:fillRect/>
          </a:stretch>
        </p:blipFill>
        <p:spPr>
          <a:xfrm>
            <a:off x="3876989" y="4038129"/>
            <a:ext cx="4509316" cy="658643"/>
          </a:xfrm>
          <a:prstGeom prst="rect">
            <a:avLst/>
          </a:prstGeom>
        </p:spPr>
      </p:pic>
      <p:pic>
        <p:nvPicPr>
          <p:cNvPr id="34" name="Image 33">
            <a:extLst>
              <a:ext uri="{FF2B5EF4-FFF2-40B4-BE49-F238E27FC236}">
                <a16:creationId xmlns:a16="http://schemas.microsoft.com/office/drawing/2014/main" id="{D0CAA0B2-F359-1869-4EC7-8151E6DD3E66}"/>
              </a:ext>
            </a:extLst>
          </p:cNvPr>
          <p:cNvPicPr>
            <a:picLocks noChangeAspect="1"/>
          </p:cNvPicPr>
          <p:nvPr/>
        </p:nvPicPr>
        <p:blipFill>
          <a:blip r:embed="rId8"/>
          <a:stretch>
            <a:fillRect/>
          </a:stretch>
        </p:blipFill>
        <p:spPr>
          <a:xfrm>
            <a:off x="8181791" y="3030140"/>
            <a:ext cx="3057525" cy="2636880"/>
          </a:xfrm>
          <a:prstGeom prst="rect">
            <a:avLst/>
          </a:prstGeom>
        </p:spPr>
      </p:pic>
      <p:sp>
        <p:nvSpPr>
          <p:cNvPr id="137" name="ZoneTexte 136">
            <a:extLst>
              <a:ext uri="{FF2B5EF4-FFF2-40B4-BE49-F238E27FC236}">
                <a16:creationId xmlns:a16="http://schemas.microsoft.com/office/drawing/2014/main" id="{5EAD727E-EDB9-D4B8-5C43-7DB7F1E468A0}"/>
              </a:ext>
            </a:extLst>
          </p:cNvPr>
          <p:cNvSpPr txBox="1"/>
          <p:nvPr/>
        </p:nvSpPr>
        <p:spPr>
          <a:xfrm>
            <a:off x="8238437" y="5436778"/>
            <a:ext cx="829618" cy="246221"/>
          </a:xfrm>
          <a:prstGeom prst="rect">
            <a:avLst/>
          </a:prstGeom>
          <a:noFill/>
        </p:spPr>
        <p:txBody>
          <a:bodyPr wrap="square" rtlCol="0">
            <a:spAutoFit/>
          </a:bodyPr>
          <a:lstStyle/>
          <a:p>
            <a:pPr algn="r"/>
            <a:r>
              <a:rPr lang="en-GB" sz="1000" b="1" noProof="0" dirty="0">
                <a:solidFill>
                  <a:srgbClr val="036C78"/>
                </a:solidFill>
                <a:highlight>
                  <a:srgbClr val="FFFFFF"/>
                </a:highlight>
              </a:rPr>
              <a:t>fertilizers</a:t>
            </a:r>
          </a:p>
        </p:txBody>
      </p:sp>
      <p:sp>
        <p:nvSpPr>
          <p:cNvPr id="138" name="ZoneTexte 137">
            <a:extLst>
              <a:ext uri="{FF2B5EF4-FFF2-40B4-BE49-F238E27FC236}">
                <a16:creationId xmlns:a16="http://schemas.microsoft.com/office/drawing/2014/main" id="{CF707E80-7385-645D-BD2B-ED5C33FC8FF0}"/>
              </a:ext>
            </a:extLst>
          </p:cNvPr>
          <p:cNvSpPr txBox="1"/>
          <p:nvPr/>
        </p:nvSpPr>
        <p:spPr>
          <a:xfrm>
            <a:off x="10320810" y="3921070"/>
            <a:ext cx="695931" cy="246221"/>
          </a:xfrm>
          <a:prstGeom prst="rect">
            <a:avLst/>
          </a:prstGeom>
          <a:noFill/>
        </p:spPr>
        <p:txBody>
          <a:bodyPr wrap="square" rtlCol="0">
            <a:spAutoFit/>
          </a:bodyPr>
          <a:lstStyle/>
          <a:p>
            <a:pPr algn="r"/>
            <a:r>
              <a:rPr lang="en-GB" sz="1000" b="1" noProof="0" dirty="0">
                <a:solidFill>
                  <a:srgbClr val="036C78"/>
                </a:solidFill>
                <a:highlight>
                  <a:srgbClr val="FFFFFF"/>
                </a:highlight>
              </a:rPr>
              <a:t>aviation</a:t>
            </a:r>
          </a:p>
        </p:txBody>
      </p:sp>
      <p:sp>
        <p:nvSpPr>
          <p:cNvPr id="35" name="ZoneTexte 34">
            <a:extLst>
              <a:ext uri="{FF2B5EF4-FFF2-40B4-BE49-F238E27FC236}">
                <a16:creationId xmlns:a16="http://schemas.microsoft.com/office/drawing/2014/main" id="{5EAF2453-C991-BB91-A3B1-8FB3FA200880}"/>
              </a:ext>
            </a:extLst>
          </p:cNvPr>
          <p:cNvSpPr txBox="1"/>
          <p:nvPr/>
        </p:nvSpPr>
        <p:spPr>
          <a:xfrm>
            <a:off x="8053415" y="4225469"/>
            <a:ext cx="1437926" cy="246221"/>
          </a:xfrm>
          <a:prstGeom prst="rect">
            <a:avLst/>
          </a:prstGeom>
          <a:noFill/>
        </p:spPr>
        <p:txBody>
          <a:bodyPr wrap="square" rtlCol="0">
            <a:spAutoFit/>
          </a:bodyPr>
          <a:lstStyle/>
          <a:p>
            <a:pPr algn="ctr"/>
            <a:r>
              <a:rPr lang="en-GB" sz="1000" b="1" noProof="0" dirty="0">
                <a:solidFill>
                  <a:srgbClr val="036C78"/>
                </a:solidFill>
                <a:highlight>
                  <a:srgbClr val="FFFFFF"/>
                </a:highlight>
              </a:rPr>
              <a:t>steelmaking</a:t>
            </a:r>
          </a:p>
        </p:txBody>
      </p:sp>
      <p:sp>
        <p:nvSpPr>
          <p:cNvPr id="136" name="ZoneTexte 135">
            <a:extLst>
              <a:ext uri="{FF2B5EF4-FFF2-40B4-BE49-F238E27FC236}">
                <a16:creationId xmlns:a16="http://schemas.microsoft.com/office/drawing/2014/main" id="{D8402F3A-191B-84C8-9798-16B190EFFDDD}"/>
              </a:ext>
            </a:extLst>
          </p:cNvPr>
          <p:cNvSpPr txBox="1"/>
          <p:nvPr/>
        </p:nvSpPr>
        <p:spPr>
          <a:xfrm>
            <a:off x="9572644" y="5478220"/>
            <a:ext cx="1437926" cy="246221"/>
          </a:xfrm>
          <a:prstGeom prst="rect">
            <a:avLst/>
          </a:prstGeom>
          <a:noFill/>
        </p:spPr>
        <p:txBody>
          <a:bodyPr wrap="square" rtlCol="0">
            <a:spAutoFit/>
          </a:bodyPr>
          <a:lstStyle/>
          <a:p>
            <a:pPr algn="r"/>
            <a:r>
              <a:rPr lang="en-GB" sz="1000" b="1" noProof="0" dirty="0">
                <a:solidFill>
                  <a:srgbClr val="036C78"/>
                </a:solidFill>
                <a:highlight>
                  <a:srgbClr val="FFFFFF"/>
                </a:highlight>
              </a:rPr>
              <a:t>chemical feedstock</a:t>
            </a:r>
          </a:p>
        </p:txBody>
      </p:sp>
      <p:sp>
        <p:nvSpPr>
          <p:cNvPr id="135" name="ZoneTexte 134">
            <a:extLst>
              <a:ext uri="{FF2B5EF4-FFF2-40B4-BE49-F238E27FC236}">
                <a16:creationId xmlns:a16="http://schemas.microsoft.com/office/drawing/2014/main" id="{FEB8340D-511D-356E-6DF6-709A12EB30FB}"/>
              </a:ext>
            </a:extLst>
          </p:cNvPr>
          <p:cNvSpPr txBox="1"/>
          <p:nvPr/>
        </p:nvSpPr>
        <p:spPr>
          <a:xfrm>
            <a:off x="9226574" y="5016311"/>
            <a:ext cx="692140" cy="246221"/>
          </a:xfrm>
          <a:prstGeom prst="rect">
            <a:avLst/>
          </a:prstGeom>
          <a:noFill/>
        </p:spPr>
        <p:txBody>
          <a:bodyPr wrap="square" rtlCol="0">
            <a:spAutoFit/>
          </a:bodyPr>
          <a:lstStyle/>
          <a:p>
            <a:pPr algn="ctr"/>
            <a:r>
              <a:rPr lang="en-GB" sz="1000" b="1" noProof="0" dirty="0">
                <a:solidFill>
                  <a:srgbClr val="036C78"/>
                </a:solidFill>
                <a:highlight>
                  <a:srgbClr val="FFFFFF"/>
                </a:highlight>
              </a:rPr>
              <a:t>refining</a:t>
            </a:r>
          </a:p>
        </p:txBody>
      </p:sp>
    </p:spTree>
    <p:extLst>
      <p:ext uri="{BB962C8B-B14F-4D97-AF65-F5344CB8AC3E}">
        <p14:creationId xmlns:p14="http://schemas.microsoft.com/office/powerpoint/2010/main" val="1227786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26926E92-A8D6-FAE3-ED8D-7E7B61F22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84" y="2447914"/>
            <a:ext cx="11447030" cy="41222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 coins arrondis 3">
            <a:extLst>
              <a:ext uri="{FF2B5EF4-FFF2-40B4-BE49-F238E27FC236}">
                <a16:creationId xmlns:a16="http://schemas.microsoft.com/office/drawing/2014/main" id="{1275C21B-BF94-AB16-67CC-E18F3EC4EF36}"/>
              </a:ext>
            </a:extLst>
          </p:cNvPr>
          <p:cNvSpPr/>
          <p:nvPr/>
        </p:nvSpPr>
        <p:spPr>
          <a:xfrm>
            <a:off x="1" y="127595"/>
            <a:ext cx="12191999" cy="668837"/>
          </a:xfrm>
          <a:prstGeom prst="roundRect">
            <a:avLst>
              <a:gd name="adj" fmla="val 0"/>
            </a:avLst>
          </a:prstGeom>
          <a:solidFill>
            <a:srgbClr val="036C7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ZoneTexte 9">
            <a:extLst>
              <a:ext uri="{FF2B5EF4-FFF2-40B4-BE49-F238E27FC236}">
                <a16:creationId xmlns:a16="http://schemas.microsoft.com/office/drawing/2014/main" id="{6D05441E-3775-2D20-422B-A0A974D8D05D}"/>
              </a:ext>
            </a:extLst>
          </p:cNvPr>
          <p:cNvSpPr txBox="1"/>
          <p:nvPr/>
        </p:nvSpPr>
        <p:spPr>
          <a:xfrm>
            <a:off x="1050368" y="192832"/>
            <a:ext cx="10091258" cy="523220"/>
          </a:xfrm>
          <a:prstGeom prst="rect">
            <a:avLst/>
          </a:prstGeom>
          <a:noFill/>
        </p:spPr>
        <p:txBody>
          <a:bodyPr wrap="square">
            <a:spAutoFit/>
          </a:bodyPr>
          <a:lstStyle/>
          <a:p>
            <a:pPr algn="ctr">
              <a:buNone/>
            </a:pPr>
            <a:r>
              <a:rPr lang="en-GB" sz="2800" noProof="0" dirty="0">
                <a:solidFill>
                  <a:schemeClr val="bg1"/>
                </a:solidFill>
                <a:latin typeface="Arial Rounded MT Bold" panose="020F0704030504030204" pitchFamily="34" charset="0"/>
              </a:rPr>
              <a:t>Example of an RREH dedicated to </a:t>
            </a:r>
            <a:r>
              <a:rPr lang="en-GB" sz="2800" b="1" noProof="0" dirty="0">
                <a:solidFill>
                  <a:schemeClr val="bg1"/>
                </a:solidFill>
                <a:latin typeface="Arial Rounded MT Bold" panose="020F0704030504030204" pitchFamily="34" charset="0"/>
              </a:rPr>
              <a:t>e-methane production</a:t>
            </a:r>
            <a:endPar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endParaRPr>
          </a:p>
        </p:txBody>
      </p:sp>
      <p:sp>
        <p:nvSpPr>
          <p:cNvPr id="2" name="Rectangle 1">
            <a:extLst>
              <a:ext uri="{FF2B5EF4-FFF2-40B4-BE49-F238E27FC236}">
                <a16:creationId xmlns:a16="http://schemas.microsoft.com/office/drawing/2014/main" id="{7334740F-54BC-010D-1D0B-943267FDCF56}"/>
              </a:ext>
            </a:extLst>
          </p:cNvPr>
          <p:cNvSpPr/>
          <p:nvPr/>
        </p:nvSpPr>
        <p:spPr>
          <a:xfrm>
            <a:off x="11819489" y="6517425"/>
            <a:ext cx="171925"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Slide Number Placeholder 6">
            <a:extLst>
              <a:ext uri="{FF2B5EF4-FFF2-40B4-BE49-F238E27FC236}">
                <a16:creationId xmlns:a16="http://schemas.microsoft.com/office/drawing/2014/main" id="{6C57EB9B-2F22-40A8-35CD-1DF8BD35D117}"/>
              </a:ext>
            </a:extLst>
          </p:cNvPr>
          <p:cNvSpPr txBox="1">
            <a:spLocks/>
          </p:cNvSpPr>
          <p:nvPr/>
        </p:nvSpPr>
        <p:spPr>
          <a:xfrm>
            <a:off x="1172471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11</a:t>
            </a:fld>
            <a:endParaRPr lang="en-GB" sz="1350" b="1" spc="80" noProof="0" dirty="0">
              <a:solidFill>
                <a:srgbClr val="025C66"/>
              </a:solidFill>
            </a:endParaRPr>
          </a:p>
        </p:txBody>
      </p:sp>
      <p:pic>
        <p:nvPicPr>
          <p:cNvPr id="6146" name="Picture 2">
            <a:extLst>
              <a:ext uri="{FF2B5EF4-FFF2-40B4-BE49-F238E27FC236}">
                <a16:creationId xmlns:a16="http://schemas.microsoft.com/office/drawing/2014/main" id="{57F6D034-0036-0E4C-B544-56189663F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709" y="1117746"/>
            <a:ext cx="7420581" cy="1103212"/>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e 30">
            <a:extLst>
              <a:ext uri="{FF2B5EF4-FFF2-40B4-BE49-F238E27FC236}">
                <a16:creationId xmlns:a16="http://schemas.microsoft.com/office/drawing/2014/main" id="{6E9A192C-5C0C-81D0-5333-F34A6A5DCF01}"/>
              </a:ext>
            </a:extLst>
          </p:cNvPr>
          <p:cNvGrpSpPr/>
          <p:nvPr/>
        </p:nvGrpSpPr>
        <p:grpSpPr>
          <a:xfrm>
            <a:off x="381740" y="2848534"/>
            <a:ext cx="10080754" cy="3430694"/>
            <a:chOff x="399173" y="2692856"/>
            <a:chExt cx="10080754" cy="3430694"/>
          </a:xfrm>
        </p:grpSpPr>
        <p:pic>
          <p:nvPicPr>
            <p:cNvPr id="33" name="Image 32" descr="Une image contenant noir, obscurité&#10;&#10;Le contenu généré par l’IA peut être incorrect.">
              <a:extLst>
                <a:ext uri="{FF2B5EF4-FFF2-40B4-BE49-F238E27FC236}">
                  <a16:creationId xmlns:a16="http://schemas.microsoft.com/office/drawing/2014/main" id="{4EC98B95-E634-AC93-127E-B3DCF56FA18D}"/>
                </a:ext>
              </a:extLst>
            </p:cNvPr>
            <p:cNvPicPr>
              <a:picLocks noChangeAspect="1"/>
            </p:cNvPicPr>
            <p:nvPr/>
          </p:nvPicPr>
          <p:blipFill>
            <a:blip r:embed="rId4">
              <a:extLst>
                <a:ext uri="{28A0092B-C50C-407E-A947-70E740481C1C}">
                  <a14:useLocalDpi xmlns:a14="http://schemas.microsoft.com/office/drawing/2010/main" val="0"/>
                </a:ext>
              </a:extLst>
            </a:blip>
            <a:srcRect l="54946" t="30108" r="36990" b="58279"/>
            <a:stretch>
              <a:fillRect/>
            </a:stretch>
          </p:blipFill>
          <p:spPr>
            <a:xfrm>
              <a:off x="2100440" y="3982065"/>
              <a:ext cx="464301" cy="501445"/>
            </a:xfrm>
            <a:prstGeom prst="rect">
              <a:avLst/>
            </a:prstGeom>
          </p:spPr>
        </p:pic>
        <p:pic>
          <p:nvPicPr>
            <p:cNvPr id="34" name="Image 33" descr="Une image contenant noir, obscurité&#10;&#10;Le contenu généré par l’IA peut être incorrect.">
              <a:extLst>
                <a:ext uri="{FF2B5EF4-FFF2-40B4-BE49-F238E27FC236}">
                  <a16:creationId xmlns:a16="http://schemas.microsoft.com/office/drawing/2014/main" id="{88ED4F02-AEDC-46D7-180A-314303D1D064}"/>
                </a:ext>
              </a:extLst>
            </p:cNvPr>
            <p:cNvPicPr>
              <a:picLocks noChangeAspect="1"/>
            </p:cNvPicPr>
            <p:nvPr/>
          </p:nvPicPr>
          <p:blipFill>
            <a:blip r:embed="rId4">
              <a:extLst>
                <a:ext uri="{28A0092B-C50C-407E-A947-70E740481C1C}">
                  <a14:useLocalDpi xmlns:a14="http://schemas.microsoft.com/office/drawing/2010/main" val="0"/>
                </a:ext>
              </a:extLst>
            </a:blip>
            <a:srcRect l="8656" t="29822" r="81102" b="57526"/>
            <a:stretch>
              <a:fillRect/>
            </a:stretch>
          </p:blipFill>
          <p:spPr>
            <a:xfrm>
              <a:off x="1167453" y="2986549"/>
              <a:ext cx="730911" cy="677196"/>
            </a:xfrm>
            <a:prstGeom prst="rect">
              <a:avLst/>
            </a:prstGeom>
          </p:spPr>
        </p:pic>
        <p:pic>
          <p:nvPicPr>
            <p:cNvPr id="35" name="Image 34" descr="Une image contenant noir, obscurité&#10;&#10;Le contenu généré par l’IA peut être incorrect.">
              <a:extLst>
                <a:ext uri="{FF2B5EF4-FFF2-40B4-BE49-F238E27FC236}">
                  <a16:creationId xmlns:a16="http://schemas.microsoft.com/office/drawing/2014/main" id="{3CBB626B-ADF5-436D-58F0-180AC185DED5}"/>
                </a:ext>
              </a:extLst>
            </p:cNvPr>
            <p:cNvPicPr>
              <a:picLocks noChangeAspect="1"/>
            </p:cNvPicPr>
            <p:nvPr/>
          </p:nvPicPr>
          <p:blipFill>
            <a:blip r:embed="rId4">
              <a:extLst>
                <a:ext uri="{28A0092B-C50C-407E-A947-70E740481C1C}">
                  <a14:useLocalDpi xmlns:a14="http://schemas.microsoft.com/office/drawing/2010/main" val="0"/>
                </a:ext>
              </a:extLst>
            </a:blip>
            <a:srcRect l="20430" t="30109" r="70780" b="58709"/>
            <a:stretch>
              <a:fillRect/>
            </a:stretch>
          </p:blipFill>
          <p:spPr>
            <a:xfrm>
              <a:off x="1203579" y="4739600"/>
              <a:ext cx="650539" cy="620699"/>
            </a:xfrm>
            <a:prstGeom prst="rect">
              <a:avLst/>
            </a:prstGeom>
          </p:spPr>
        </p:pic>
        <p:pic>
          <p:nvPicPr>
            <p:cNvPr id="36" name="Image 35" descr="Une image contenant noir, obscurité&#10;&#10;Le contenu généré par l’IA peut être incorrect.">
              <a:extLst>
                <a:ext uri="{FF2B5EF4-FFF2-40B4-BE49-F238E27FC236}">
                  <a16:creationId xmlns:a16="http://schemas.microsoft.com/office/drawing/2014/main" id="{93613846-352A-FAB9-E2C3-C3FBC27F27DA}"/>
                </a:ext>
              </a:extLst>
            </p:cNvPr>
            <p:cNvPicPr>
              <a:picLocks noChangeAspect="1"/>
            </p:cNvPicPr>
            <p:nvPr/>
          </p:nvPicPr>
          <p:blipFill>
            <a:blip r:embed="rId4">
              <a:extLst>
                <a:ext uri="{28A0092B-C50C-407E-A947-70E740481C1C}">
                  <a14:useLocalDpi xmlns:a14="http://schemas.microsoft.com/office/drawing/2010/main" val="0"/>
                </a:ext>
              </a:extLst>
            </a:blip>
            <a:srcRect l="31116" t="30252" r="59448" b="59210"/>
            <a:stretch>
              <a:fillRect/>
            </a:stretch>
          </p:blipFill>
          <p:spPr>
            <a:xfrm>
              <a:off x="399173" y="3996813"/>
              <a:ext cx="528234" cy="442452"/>
            </a:xfrm>
            <a:prstGeom prst="rect">
              <a:avLst/>
            </a:prstGeom>
          </p:spPr>
        </p:pic>
        <p:pic>
          <p:nvPicPr>
            <p:cNvPr id="37" name="Image 36" descr="Une image contenant noir, obscurité&#10;&#10;Le contenu généré par l’IA peut être incorrect.">
              <a:extLst>
                <a:ext uri="{FF2B5EF4-FFF2-40B4-BE49-F238E27FC236}">
                  <a16:creationId xmlns:a16="http://schemas.microsoft.com/office/drawing/2014/main" id="{94EC1A3B-0166-7DA8-E116-3E69C4F4713D}"/>
                </a:ext>
              </a:extLst>
            </p:cNvPr>
            <p:cNvPicPr>
              <a:picLocks noChangeAspect="1"/>
            </p:cNvPicPr>
            <p:nvPr/>
          </p:nvPicPr>
          <p:blipFill>
            <a:blip r:embed="rId5">
              <a:extLst>
                <a:ext uri="{28A0092B-C50C-407E-A947-70E740481C1C}">
                  <a14:useLocalDpi xmlns:a14="http://schemas.microsoft.com/office/drawing/2010/main" val="0"/>
                </a:ext>
              </a:extLst>
            </a:blip>
            <a:srcRect l="43136" t="44257" r="48049" b="43210"/>
            <a:stretch>
              <a:fillRect/>
            </a:stretch>
          </p:blipFill>
          <p:spPr>
            <a:xfrm>
              <a:off x="9160060" y="4086501"/>
              <a:ext cx="413760" cy="441252"/>
            </a:xfrm>
            <a:prstGeom prst="rect">
              <a:avLst/>
            </a:prstGeom>
          </p:spPr>
        </p:pic>
        <p:pic>
          <p:nvPicPr>
            <p:cNvPr id="38" name="Image 37" descr="Une image contenant noir, obscurité&#10;&#10;Le contenu généré par l’IA peut être incorrect.">
              <a:extLst>
                <a:ext uri="{FF2B5EF4-FFF2-40B4-BE49-F238E27FC236}">
                  <a16:creationId xmlns:a16="http://schemas.microsoft.com/office/drawing/2014/main" id="{1ADFD1C5-4DFD-684A-B24F-D32A36C8D2EC}"/>
                </a:ext>
              </a:extLst>
            </p:cNvPr>
            <p:cNvPicPr>
              <a:picLocks noChangeAspect="1"/>
            </p:cNvPicPr>
            <p:nvPr/>
          </p:nvPicPr>
          <p:blipFill>
            <a:blip r:embed="rId5">
              <a:extLst>
                <a:ext uri="{28A0092B-C50C-407E-A947-70E740481C1C}">
                  <a14:useLocalDpi xmlns:a14="http://schemas.microsoft.com/office/drawing/2010/main" val="0"/>
                </a:ext>
              </a:extLst>
            </a:blip>
            <a:srcRect l="19779" t="44867" r="70490" b="43210"/>
            <a:stretch>
              <a:fillRect/>
            </a:stretch>
          </p:blipFill>
          <p:spPr>
            <a:xfrm>
              <a:off x="4079837" y="3581658"/>
              <a:ext cx="657806" cy="604552"/>
            </a:xfrm>
            <a:prstGeom prst="rect">
              <a:avLst/>
            </a:prstGeom>
          </p:spPr>
        </p:pic>
        <p:pic>
          <p:nvPicPr>
            <p:cNvPr id="39" name="Image 38" descr="Une image contenant noir, obscurité&#10;&#10;Le contenu généré par l’IA peut être incorrect.">
              <a:extLst>
                <a:ext uri="{FF2B5EF4-FFF2-40B4-BE49-F238E27FC236}">
                  <a16:creationId xmlns:a16="http://schemas.microsoft.com/office/drawing/2014/main" id="{D9398E49-DFF8-1FA6-4C11-79B55908369C}"/>
                </a:ext>
              </a:extLst>
            </p:cNvPr>
            <p:cNvPicPr>
              <a:picLocks noChangeAspect="1"/>
            </p:cNvPicPr>
            <p:nvPr/>
          </p:nvPicPr>
          <p:blipFill>
            <a:blip r:embed="rId5">
              <a:extLst>
                <a:ext uri="{28A0092B-C50C-407E-A947-70E740481C1C}">
                  <a14:useLocalDpi xmlns:a14="http://schemas.microsoft.com/office/drawing/2010/main" val="0"/>
                </a:ext>
              </a:extLst>
            </a:blip>
            <a:srcRect l="65293" t="45648" r="24603" b="43210"/>
            <a:stretch>
              <a:fillRect/>
            </a:stretch>
          </p:blipFill>
          <p:spPr>
            <a:xfrm>
              <a:off x="6350704" y="3566909"/>
              <a:ext cx="778308" cy="643755"/>
            </a:xfrm>
            <a:prstGeom prst="rect">
              <a:avLst/>
            </a:prstGeom>
          </p:spPr>
        </p:pic>
        <p:pic>
          <p:nvPicPr>
            <p:cNvPr id="40" name="Image 39" descr="Une image contenant noir, obscurité&#10;&#10;Le contenu généré par l’IA peut être incorrect.">
              <a:extLst>
                <a:ext uri="{FF2B5EF4-FFF2-40B4-BE49-F238E27FC236}">
                  <a16:creationId xmlns:a16="http://schemas.microsoft.com/office/drawing/2014/main" id="{4A7AAA60-A85C-257C-D342-E077A7A8DF55}"/>
                </a:ext>
              </a:extLst>
            </p:cNvPr>
            <p:cNvPicPr>
              <a:picLocks noChangeAspect="1"/>
            </p:cNvPicPr>
            <p:nvPr/>
          </p:nvPicPr>
          <p:blipFill>
            <a:blip r:embed="rId5">
              <a:extLst>
                <a:ext uri="{28A0092B-C50C-407E-A947-70E740481C1C}">
                  <a14:useLocalDpi xmlns:a14="http://schemas.microsoft.com/office/drawing/2010/main" val="0"/>
                </a:ext>
              </a:extLst>
            </a:blip>
            <a:srcRect l="76268" t="45581" r="14068" b="43210"/>
            <a:stretch>
              <a:fillRect/>
            </a:stretch>
          </p:blipFill>
          <p:spPr>
            <a:xfrm>
              <a:off x="5289676" y="2692856"/>
              <a:ext cx="641326" cy="557890"/>
            </a:xfrm>
            <a:prstGeom prst="rect">
              <a:avLst/>
            </a:prstGeom>
          </p:spPr>
        </p:pic>
        <p:pic>
          <p:nvPicPr>
            <p:cNvPr id="41" name="Image 40" descr="Une image contenant noir, obscurité&#10;&#10;Le contenu généré par l’IA peut être incorrect.">
              <a:extLst>
                <a:ext uri="{FF2B5EF4-FFF2-40B4-BE49-F238E27FC236}">
                  <a16:creationId xmlns:a16="http://schemas.microsoft.com/office/drawing/2014/main" id="{09E55D5A-DD89-4479-D43D-2AC5799374A9}"/>
                </a:ext>
              </a:extLst>
            </p:cNvPr>
            <p:cNvPicPr>
              <a:picLocks noChangeAspect="1"/>
            </p:cNvPicPr>
            <p:nvPr/>
          </p:nvPicPr>
          <p:blipFill>
            <a:blip r:embed="rId5">
              <a:extLst>
                <a:ext uri="{28A0092B-C50C-407E-A947-70E740481C1C}">
                  <a14:useLocalDpi xmlns:a14="http://schemas.microsoft.com/office/drawing/2010/main" val="0"/>
                </a:ext>
              </a:extLst>
            </a:blip>
            <a:srcRect l="8772" t="45200" r="81235" b="44810"/>
            <a:stretch>
              <a:fillRect/>
            </a:stretch>
          </p:blipFill>
          <p:spPr>
            <a:xfrm>
              <a:off x="3437945" y="4865700"/>
              <a:ext cx="725086" cy="543671"/>
            </a:xfrm>
            <a:prstGeom prst="rect">
              <a:avLst/>
            </a:prstGeom>
          </p:spPr>
        </p:pic>
        <p:pic>
          <p:nvPicPr>
            <p:cNvPr id="42" name="Image 41" descr="Une image contenant noir, obscurité&#10;&#10;Le contenu généré par l’IA peut être incorrect.">
              <a:extLst>
                <a:ext uri="{FF2B5EF4-FFF2-40B4-BE49-F238E27FC236}">
                  <a16:creationId xmlns:a16="http://schemas.microsoft.com/office/drawing/2014/main" id="{92BC338D-3C34-1E12-51E2-88D9B8BC21EC}"/>
                </a:ext>
              </a:extLst>
            </p:cNvPr>
            <p:cNvPicPr>
              <a:picLocks noChangeAspect="1"/>
            </p:cNvPicPr>
            <p:nvPr/>
          </p:nvPicPr>
          <p:blipFill>
            <a:blip r:embed="rId5">
              <a:extLst>
                <a:ext uri="{28A0092B-C50C-407E-A947-70E740481C1C}">
                  <a14:useLocalDpi xmlns:a14="http://schemas.microsoft.com/office/drawing/2010/main" val="0"/>
                </a:ext>
              </a:extLst>
            </a:blip>
            <a:srcRect l="53796" t="44815" r="36189" b="43210"/>
            <a:stretch>
              <a:fillRect/>
            </a:stretch>
          </p:blipFill>
          <p:spPr>
            <a:xfrm>
              <a:off x="9887715" y="3256427"/>
              <a:ext cx="487776" cy="437416"/>
            </a:xfrm>
            <a:prstGeom prst="rect">
              <a:avLst/>
            </a:prstGeom>
          </p:spPr>
        </p:pic>
        <p:pic>
          <p:nvPicPr>
            <p:cNvPr id="43" name="Image 42" descr="Une image contenant noir, obscurité&#10;&#10;Le contenu généré par l’IA peut être incorrect.">
              <a:extLst>
                <a:ext uri="{FF2B5EF4-FFF2-40B4-BE49-F238E27FC236}">
                  <a16:creationId xmlns:a16="http://schemas.microsoft.com/office/drawing/2014/main" id="{B8A4A6AF-5CA7-A133-05BB-65F3A637E228}"/>
                </a:ext>
              </a:extLst>
            </p:cNvPr>
            <p:cNvPicPr>
              <a:picLocks noChangeAspect="1"/>
            </p:cNvPicPr>
            <p:nvPr/>
          </p:nvPicPr>
          <p:blipFill>
            <a:blip r:embed="rId5">
              <a:extLst>
                <a:ext uri="{28A0092B-C50C-407E-A947-70E740481C1C}">
                  <a14:useLocalDpi xmlns:a14="http://schemas.microsoft.com/office/drawing/2010/main" val="0"/>
                </a:ext>
              </a:extLst>
            </a:blip>
            <a:srcRect l="53796" t="44815" r="36189" b="43210"/>
            <a:stretch>
              <a:fillRect/>
            </a:stretch>
          </p:blipFill>
          <p:spPr>
            <a:xfrm>
              <a:off x="8292431" y="5049949"/>
              <a:ext cx="487776" cy="437416"/>
            </a:xfrm>
            <a:prstGeom prst="rect">
              <a:avLst/>
            </a:prstGeom>
          </p:spPr>
        </p:pic>
        <p:pic>
          <p:nvPicPr>
            <p:cNvPr id="44" name="Image 43" descr="Une image contenant noir, obscurité&#10;&#10;Le contenu généré par l’IA peut être incorrect.">
              <a:extLst>
                <a:ext uri="{FF2B5EF4-FFF2-40B4-BE49-F238E27FC236}">
                  <a16:creationId xmlns:a16="http://schemas.microsoft.com/office/drawing/2014/main" id="{9B665835-7801-25D8-9585-E9C05093EBD9}"/>
                </a:ext>
              </a:extLst>
            </p:cNvPr>
            <p:cNvPicPr>
              <a:picLocks noChangeAspect="1"/>
            </p:cNvPicPr>
            <p:nvPr/>
          </p:nvPicPr>
          <p:blipFill>
            <a:blip r:embed="rId5">
              <a:extLst>
                <a:ext uri="{28A0092B-C50C-407E-A947-70E740481C1C}">
                  <a14:useLocalDpi xmlns:a14="http://schemas.microsoft.com/office/drawing/2010/main" val="0"/>
                </a:ext>
              </a:extLst>
            </a:blip>
            <a:srcRect l="53796" t="44815" r="36189" b="43210"/>
            <a:stretch>
              <a:fillRect/>
            </a:stretch>
          </p:blipFill>
          <p:spPr>
            <a:xfrm>
              <a:off x="7296607" y="2762618"/>
              <a:ext cx="487776" cy="437416"/>
            </a:xfrm>
            <a:prstGeom prst="rect">
              <a:avLst/>
            </a:prstGeom>
          </p:spPr>
        </p:pic>
        <p:pic>
          <p:nvPicPr>
            <p:cNvPr id="45" name="Image 44" descr="Une image contenant noir, obscurité&#10;&#10;Le contenu généré par l’IA peut être incorrect.">
              <a:extLst>
                <a:ext uri="{FF2B5EF4-FFF2-40B4-BE49-F238E27FC236}">
                  <a16:creationId xmlns:a16="http://schemas.microsoft.com/office/drawing/2014/main" id="{EE08C488-AAFA-A604-FA17-DFB791A3F3BE}"/>
                </a:ext>
              </a:extLst>
            </p:cNvPr>
            <p:cNvPicPr>
              <a:picLocks noChangeAspect="1"/>
            </p:cNvPicPr>
            <p:nvPr/>
          </p:nvPicPr>
          <p:blipFill>
            <a:blip r:embed="rId5">
              <a:extLst>
                <a:ext uri="{28A0092B-C50C-407E-A947-70E740481C1C}">
                  <a14:useLocalDpi xmlns:a14="http://schemas.microsoft.com/office/drawing/2010/main" val="0"/>
                </a:ext>
              </a:extLst>
            </a:blip>
            <a:srcRect l="53796" t="44815" r="36189" b="43210"/>
            <a:stretch>
              <a:fillRect/>
            </a:stretch>
          </p:blipFill>
          <p:spPr>
            <a:xfrm>
              <a:off x="5372473" y="4402395"/>
              <a:ext cx="487776" cy="437416"/>
            </a:xfrm>
            <a:prstGeom prst="rect">
              <a:avLst/>
            </a:prstGeom>
          </p:spPr>
        </p:pic>
        <p:pic>
          <p:nvPicPr>
            <p:cNvPr id="46" name="Image 45" descr="Une image contenant noir, obscurité&#10;&#10;Le contenu généré par l’IA peut être incorrect.">
              <a:extLst>
                <a:ext uri="{FF2B5EF4-FFF2-40B4-BE49-F238E27FC236}">
                  <a16:creationId xmlns:a16="http://schemas.microsoft.com/office/drawing/2014/main" id="{C6FA4E3F-6BD2-A14A-255F-52D800CA92B3}"/>
                </a:ext>
              </a:extLst>
            </p:cNvPr>
            <p:cNvPicPr>
              <a:picLocks noChangeAspect="1"/>
            </p:cNvPicPr>
            <p:nvPr/>
          </p:nvPicPr>
          <p:blipFill>
            <a:blip r:embed="rId5">
              <a:extLst>
                <a:ext uri="{28A0092B-C50C-407E-A947-70E740481C1C}">
                  <a14:useLocalDpi xmlns:a14="http://schemas.microsoft.com/office/drawing/2010/main" val="0"/>
                </a:ext>
              </a:extLst>
            </a:blip>
            <a:srcRect l="53796" t="44815" r="36189" b="43210"/>
            <a:stretch>
              <a:fillRect/>
            </a:stretch>
          </p:blipFill>
          <p:spPr>
            <a:xfrm>
              <a:off x="4745373" y="5686134"/>
              <a:ext cx="487776" cy="437416"/>
            </a:xfrm>
            <a:prstGeom prst="rect">
              <a:avLst/>
            </a:prstGeom>
          </p:spPr>
        </p:pic>
        <p:grpSp>
          <p:nvGrpSpPr>
            <p:cNvPr id="47" name="Groupe 46">
              <a:extLst>
                <a:ext uri="{FF2B5EF4-FFF2-40B4-BE49-F238E27FC236}">
                  <a16:creationId xmlns:a16="http://schemas.microsoft.com/office/drawing/2014/main" id="{27BBDB1B-C89F-915D-DE1F-46163BD9DEE2}"/>
                </a:ext>
              </a:extLst>
            </p:cNvPr>
            <p:cNvGrpSpPr/>
            <p:nvPr/>
          </p:nvGrpSpPr>
          <p:grpSpPr>
            <a:xfrm>
              <a:off x="9842254" y="4803420"/>
              <a:ext cx="637673" cy="620699"/>
              <a:chOff x="6316231" y="269538"/>
              <a:chExt cx="1821430" cy="1772942"/>
            </a:xfrm>
          </p:grpSpPr>
          <p:pic>
            <p:nvPicPr>
              <p:cNvPr id="51" name="Image 50" descr="Une image contenant noir, obscurité&#10;&#10;Le contenu généré par l’IA peut être incorrect.">
                <a:extLst>
                  <a:ext uri="{FF2B5EF4-FFF2-40B4-BE49-F238E27FC236}">
                    <a16:creationId xmlns:a16="http://schemas.microsoft.com/office/drawing/2014/main" id="{2FDA4394-5B12-C55A-FA02-9A16F1E5FF98}"/>
                  </a:ext>
                </a:extLst>
              </p:cNvPr>
              <p:cNvPicPr>
                <a:picLocks noChangeAspect="1"/>
              </p:cNvPicPr>
              <p:nvPr/>
            </p:nvPicPr>
            <p:blipFill>
              <a:blip r:embed="rId4">
                <a:extLst>
                  <a:ext uri="{28A0092B-C50C-407E-A947-70E740481C1C}">
                    <a14:useLocalDpi xmlns:a14="http://schemas.microsoft.com/office/drawing/2010/main" val="0"/>
                  </a:ext>
                </a:extLst>
              </a:blip>
              <a:srcRect l="72314" t="59204" r="25851" b="39219"/>
              <a:stretch>
                <a:fillRect/>
              </a:stretch>
            </p:blipFill>
            <p:spPr>
              <a:xfrm>
                <a:off x="6316231" y="964249"/>
                <a:ext cx="420329" cy="270826"/>
              </a:xfrm>
              <a:prstGeom prst="rect">
                <a:avLst/>
              </a:prstGeom>
            </p:spPr>
          </p:pic>
          <p:pic>
            <p:nvPicPr>
              <p:cNvPr id="52" name="Image 51" descr="Une image contenant noir, obscurité&#10;&#10;Le contenu généré par l’IA peut être incorrect.">
                <a:extLst>
                  <a:ext uri="{FF2B5EF4-FFF2-40B4-BE49-F238E27FC236}">
                    <a16:creationId xmlns:a16="http://schemas.microsoft.com/office/drawing/2014/main" id="{2B123FE0-8600-C249-EB32-A78CAACC55F2}"/>
                  </a:ext>
                </a:extLst>
              </p:cNvPr>
              <p:cNvPicPr>
                <a:picLocks noChangeAspect="1"/>
              </p:cNvPicPr>
              <p:nvPr/>
            </p:nvPicPr>
            <p:blipFill>
              <a:blip r:embed="rId4">
                <a:extLst>
                  <a:ext uri="{28A0092B-C50C-407E-A947-70E740481C1C}">
                    <a14:useLocalDpi xmlns:a14="http://schemas.microsoft.com/office/drawing/2010/main" val="0"/>
                  </a:ext>
                </a:extLst>
              </a:blip>
              <a:srcRect l="68505" t="55161" r="25134" b="34517"/>
              <a:stretch>
                <a:fillRect/>
              </a:stretch>
            </p:blipFill>
            <p:spPr>
              <a:xfrm>
                <a:off x="6681019" y="269538"/>
                <a:ext cx="1456642" cy="1772942"/>
              </a:xfrm>
              <a:prstGeom prst="rect">
                <a:avLst/>
              </a:prstGeom>
            </p:spPr>
          </p:pic>
        </p:grpSp>
        <p:grpSp>
          <p:nvGrpSpPr>
            <p:cNvPr id="48" name="Groupe 47">
              <a:extLst>
                <a:ext uri="{FF2B5EF4-FFF2-40B4-BE49-F238E27FC236}">
                  <a16:creationId xmlns:a16="http://schemas.microsoft.com/office/drawing/2014/main" id="{132FB418-00F6-6FAC-1407-8A796A031B55}"/>
                </a:ext>
              </a:extLst>
            </p:cNvPr>
            <p:cNvGrpSpPr/>
            <p:nvPr/>
          </p:nvGrpSpPr>
          <p:grpSpPr>
            <a:xfrm>
              <a:off x="8255951" y="3212631"/>
              <a:ext cx="637673" cy="620699"/>
              <a:chOff x="6316231" y="269538"/>
              <a:chExt cx="1821430" cy="1772942"/>
            </a:xfrm>
          </p:grpSpPr>
          <p:pic>
            <p:nvPicPr>
              <p:cNvPr id="49" name="Image 48" descr="Une image contenant noir, obscurité&#10;&#10;Le contenu généré par l’IA peut être incorrect.">
                <a:extLst>
                  <a:ext uri="{FF2B5EF4-FFF2-40B4-BE49-F238E27FC236}">
                    <a16:creationId xmlns:a16="http://schemas.microsoft.com/office/drawing/2014/main" id="{81464826-F44B-5817-07A2-6DC450A7F3E3}"/>
                  </a:ext>
                </a:extLst>
              </p:cNvPr>
              <p:cNvPicPr>
                <a:picLocks noChangeAspect="1"/>
              </p:cNvPicPr>
              <p:nvPr/>
            </p:nvPicPr>
            <p:blipFill>
              <a:blip r:embed="rId4">
                <a:extLst>
                  <a:ext uri="{28A0092B-C50C-407E-A947-70E740481C1C}">
                    <a14:useLocalDpi xmlns:a14="http://schemas.microsoft.com/office/drawing/2010/main" val="0"/>
                  </a:ext>
                </a:extLst>
              </a:blip>
              <a:srcRect l="72314" t="59204" r="25851" b="39219"/>
              <a:stretch>
                <a:fillRect/>
              </a:stretch>
            </p:blipFill>
            <p:spPr>
              <a:xfrm>
                <a:off x="6316231" y="964249"/>
                <a:ext cx="420329" cy="270826"/>
              </a:xfrm>
              <a:prstGeom prst="rect">
                <a:avLst/>
              </a:prstGeom>
            </p:spPr>
          </p:pic>
          <p:pic>
            <p:nvPicPr>
              <p:cNvPr id="50" name="Image 49" descr="Une image contenant noir, obscurité&#10;&#10;Le contenu généré par l’IA peut être incorrect.">
                <a:extLst>
                  <a:ext uri="{FF2B5EF4-FFF2-40B4-BE49-F238E27FC236}">
                    <a16:creationId xmlns:a16="http://schemas.microsoft.com/office/drawing/2014/main" id="{70154DD3-A8E4-1A40-A372-694BCFB6CD3C}"/>
                  </a:ext>
                </a:extLst>
              </p:cNvPr>
              <p:cNvPicPr>
                <a:picLocks noChangeAspect="1"/>
              </p:cNvPicPr>
              <p:nvPr/>
            </p:nvPicPr>
            <p:blipFill>
              <a:blip r:embed="rId4">
                <a:extLst>
                  <a:ext uri="{28A0092B-C50C-407E-A947-70E740481C1C}">
                    <a14:useLocalDpi xmlns:a14="http://schemas.microsoft.com/office/drawing/2010/main" val="0"/>
                  </a:ext>
                </a:extLst>
              </a:blip>
              <a:srcRect l="68505" t="55161" r="25134" b="34517"/>
              <a:stretch>
                <a:fillRect/>
              </a:stretch>
            </p:blipFill>
            <p:spPr>
              <a:xfrm>
                <a:off x="6681019" y="269538"/>
                <a:ext cx="1456642" cy="1772942"/>
              </a:xfrm>
              <a:prstGeom prst="rect">
                <a:avLst/>
              </a:prstGeom>
            </p:spPr>
          </p:pic>
        </p:grpSp>
      </p:grpSp>
      <p:sp>
        <p:nvSpPr>
          <p:cNvPr id="53" name="ZoneTexte 52">
            <a:extLst>
              <a:ext uri="{FF2B5EF4-FFF2-40B4-BE49-F238E27FC236}">
                <a16:creationId xmlns:a16="http://schemas.microsoft.com/office/drawing/2014/main" id="{9CA83736-FA8D-3566-8E58-909D07630563}"/>
              </a:ext>
            </a:extLst>
          </p:cNvPr>
          <p:cNvSpPr txBox="1"/>
          <p:nvPr/>
        </p:nvSpPr>
        <p:spPr>
          <a:xfrm>
            <a:off x="4790528" y="5964830"/>
            <a:ext cx="362600" cy="215444"/>
          </a:xfrm>
          <a:prstGeom prst="rect">
            <a:avLst/>
          </a:prstGeom>
          <a:noFill/>
        </p:spPr>
        <p:txBody>
          <a:bodyPr wrap="none" rtlCol="0">
            <a:spAutoFit/>
          </a:bodyPr>
          <a:lstStyle/>
          <a:p>
            <a:r>
              <a:rPr lang="en-GB" sz="800" noProof="0" dirty="0">
                <a:latin typeface="Tahoma" panose="020B0604030504040204" pitchFamily="34" charset="0"/>
                <a:ea typeface="Tahoma" panose="020B0604030504040204" pitchFamily="34" charset="0"/>
                <a:cs typeface="Tahoma" panose="020B0604030504040204" pitchFamily="34" charset="0"/>
              </a:rPr>
              <a:t>H</a:t>
            </a:r>
            <a:r>
              <a:rPr lang="en-GB" sz="800" baseline="-25000" noProof="0" dirty="0">
                <a:latin typeface="Tahoma" panose="020B0604030504040204" pitchFamily="34" charset="0"/>
                <a:ea typeface="Tahoma" panose="020B0604030504040204" pitchFamily="34" charset="0"/>
                <a:cs typeface="Tahoma" panose="020B0604030504040204" pitchFamily="34" charset="0"/>
              </a:rPr>
              <a:t>2</a:t>
            </a:r>
            <a:r>
              <a:rPr lang="en-GB" sz="800" noProof="0" dirty="0">
                <a:latin typeface="Tahoma" panose="020B0604030504040204" pitchFamily="34" charset="0"/>
                <a:ea typeface="Tahoma" panose="020B0604030504040204" pitchFamily="34" charset="0"/>
                <a:cs typeface="Tahoma" panose="020B0604030504040204" pitchFamily="34" charset="0"/>
              </a:rPr>
              <a:t>O</a:t>
            </a:r>
          </a:p>
        </p:txBody>
      </p:sp>
      <p:sp>
        <p:nvSpPr>
          <p:cNvPr id="54" name="ZoneTexte 53">
            <a:extLst>
              <a:ext uri="{FF2B5EF4-FFF2-40B4-BE49-F238E27FC236}">
                <a16:creationId xmlns:a16="http://schemas.microsoft.com/office/drawing/2014/main" id="{5CE0A79B-A413-B50B-BE08-F1E7ACEFFF45}"/>
              </a:ext>
            </a:extLst>
          </p:cNvPr>
          <p:cNvSpPr txBox="1"/>
          <p:nvPr/>
        </p:nvSpPr>
        <p:spPr>
          <a:xfrm>
            <a:off x="5451452" y="4686843"/>
            <a:ext cx="290464" cy="215444"/>
          </a:xfrm>
          <a:prstGeom prst="rect">
            <a:avLst/>
          </a:prstGeom>
          <a:noFill/>
        </p:spPr>
        <p:txBody>
          <a:bodyPr wrap="none" rtlCol="0">
            <a:spAutoFit/>
          </a:bodyPr>
          <a:lstStyle/>
          <a:p>
            <a:r>
              <a:rPr lang="en-GB" sz="800" noProof="0" dirty="0">
                <a:latin typeface="Tahoma" panose="020B0604030504040204" pitchFamily="34" charset="0"/>
                <a:ea typeface="Tahoma" panose="020B0604030504040204" pitchFamily="34" charset="0"/>
                <a:cs typeface="Tahoma" panose="020B0604030504040204" pitchFamily="34" charset="0"/>
              </a:rPr>
              <a:t>H</a:t>
            </a:r>
            <a:r>
              <a:rPr lang="en-GB" sz="800" baseline="-25000" noProof="0" dirty="0">
                <a:latin typeface="Tahoma" panose="020B0604030504040204" pitchFamily="34" charset="0"/>
                <a:ea typeface="Tahoma" panose="020B0604030504040204" pitchFamily="34" charset="0"/>
                <a:cs typeface="Tahoma" panose="020B0604030504040204" pitchFamily="34" charset="0"/>
              </a:rPr>
              <a:t>2</a:t>
            </a:r>
            <a:endParaRPr lang="en-GB" sz="800" noProof="0" dirty="0">
              <a:latin typeface="Tahoma" panose="020B0604030504040204" pitchFamily="34" charset="0"/>
              <a:ea typeface="Tahoma" panose="020B0604030504040204" pitchFamily="34" charset="0"/>
              <a:cs typeface="Tahoma" panose="020B0604030504040204" pitchFamily="34" charset="0"/>
            </a:endParaRPr>
          </a:p>
        </p:txBody>
      </p:sp>
      <p:sp>
        <p:nvSpPr>
          <p:cNvPr id="55" name="ZoneTexte 54">
            <a:extLst>
              <a:ext uri="{FF2B5EF4-FFF2-40B4-BE49-F238E27FC236}">
                <a16:creationId xmlns:a16="http://schemas.microsoft.com/office/drawing/2014/main" id="{0F175991-5DA8-D1F9-0509-B5566484C850}"/>
              </a:ext>
            </a:extLst>
          </p:cNvPr>
          <p:cNvSpPr txBox="1"/>
          <p:nvPr/>
        </p:nvSpPr>
        <p:spPr>
          <a:xfrm>
            <a:off x="7336245" y="3037917"/>
            <a:ext cx="354584" cy="215444"/>
          </a:xfrm>
          <a:prstGeom prst="rect">
            <a:avLst/>
          </a:prstGeom>
          <a:noFill/>
        </p:spPr>
        <p:txBody>
          <a:bodyPr wrap="none" rtlCol="0">
            <a:spAutoFit/>
          </a:bodyPr>
          <a:lstStyle/>
          <a:p>
            <a:r>
              <a:rPr lang="en-GB" sz="800" noProof="0" dirty="0">
                <a:latin typeface="Tahoma" panose="020B0604030504040204" pitchFamily="34" charset="0"/>
                <a:ea typeface="Tahoma" panose="020B0604030504040204" pitchFamily="34" charset="0"/>
                <a:cs typeface="Tahoma" panose="020B0604030504040204" pitchFamily="34" charset="0"/>
              </a:rPr>
              <a:t>CO</a:t>
            </a:r>
            <a:r>
              <a:rPr lang="en-GB" sz="800" baseline="-25000" noProof="0" dirty="0">
                <a:latin typeface="Tahoma" panose="020B0604030504040204" pitchFamily="34" charset="0"/>
                <a:ea typeface="Tahoma" panose="020B0604030504040204" pitchFamily="34" charset="0"/>
                <a:cs typeface="Tahoma" panose="020B0604030504040204" pitchFamily="34" charset="0"/>
              </a:rPr>
              <a:t>2</a:t>
            </a:r>
            <a:endParaRPr lang="en-GB" sz="800" noProof="0" dirty="0">
              <a:latin typeface="Tahoma" panose="020B0604030504040204" pitchFamily="34" charset="0"/>
              <a:ea typeface="Tahoma" panose="020B0604030504040204" pitchFamily="34" charset="0"/>
              <a:cs typeface="Tahoma" panose="020B0604030504040204" pitchFamily="34" charset="0"/>
            </a:endParaRPr>
          </a:p>
        </p:txBody>
      </p:sp>
      <p:sp>
        <p:nvSpPr>
          <p:cNvPr id="56" name="ZoneTexte 55">
            <a:extLst>
              <a:ext uri="{FF2B5EF4-FFF2-40B4-BE49-F238E27FC236}">
                <a16:creationId xmlns:a16="http://schemas.microsoft.com/office/drawing/2014/main" id="{71DED864-7236-1F90-53D9-6BC34A45E455}"/>
              </a:ext>
            </a:extLst>
          </p:cNvPr>
          <p:cNvSpPr txBox="1"/>
          <p:nvPr/>
        </p:nvSpPr>
        <p:spPr>
          <a:xfrm>
            <a:off x="5414991" y="3028989"/>
            <a:ext cx="354584" cy="215444"/>
          </a:xfrm>
          <a:prstGeom prst="rect">
            <a:avLst/>
          </a:prstGeom>
          <a:noFill/>
        </p:spPr>
        <p:txBody>
          <a:bodyPr wrap="none" rtlCol="0">
            <a:spAutoFit/>
          </a:bodyPr>
          <a:lstStyle/>
          <a:p>
            <a:r>
              <a:rPr lang="en-GB" sz="800" noProof="0" dirty="0">
                <a:latin typeface="Tahoma" panose="020B0604030504040204" pitchFamily="34" charset="0"/>
                <a:ea typeface="Tahoma" panose="020B0604030504040204" pitchFamily="34" charset="0"/>
                <a:cs typeface="Tahoma" panose="020B0604030504040204" pitchFamily="34" charset="0"/>
              </a:rPr>
              <a:t>CO</a:t>
            </a:r>
            <a:r>
              <a:rPr lang="en-GB" sz="800" baseline="-25000" noProof="0" dirty="0">
                <a:latin typeface="Tahoma" panose="020B0604030504040204" pitchFamily="34" charset="0"/>
                <a:ea typeface="Tahoma" panose="020B0604030504040204" pitchFamily="34" charset="0"/>
                <a:cs typeface="Tahoma" panose="020B0604030504040204" pitchFamily="34" charset="0"/>
              </a:rPr>
              <a:t>2</a:t>
            </a:r>
            <a:endParaRPr lang="en-GB" sz="800" noProof="0" dirty="0">
              <a:latin typeface="Tahoma" panose="020B0604030504040204" pitchFamily="34" charset="0"/>
              <a:ea typeface="Tahoma" panose="020B0604030504040204" pitchFamily="34" charset="0"/>
              <a:cs typeface="Tahoma" panose="020B0604030504040204" pitchFamily="34" charset="0"/>
            </a:endParaRPr>
          </a:p>
        </p:txBody>
      </p:sp>
      <p:sp>
        <p:nvSpPr>
          <p:cNvPr id="57" name="ZoneTexte 56">
            <a:extLst>
              <a:ext uri="{FF2B5EF4-FFF2-40B4-BE49-F238E27FC236}">
                <a16:creationId xmlns:a16="http://schemas.microsoft.com/office/drawing/2014/main" id="{315ED516-59E2-2E29-1F58-FA50715B9809}"/>
              </a:ext>
            </a:extLst>
          </p:cNvPr>
          <p:cNvSpPr txBox="1"/>
          <p:nvPr/>
        </p:nvSpPr>
        <p:spPr>
          <a:xfrm>
            <a:off x="8343197" y="5334082"/>
            <a:ext cx="351378" cy="215444"/>
          </a:xfrm>
          <a:prstGeom prst="rect">
            <a:avLst/>
          </a:prstGeom>
          <a:noFill/>
        </p:spPr>
        <p:txBody>
          <a:bodyPr wrap="none" rtlCol="0">
            <a:spAutoFit/>
          </a:bodyPr>
          <a:lstStyle/>
          <a:p>
            <a:r>
              <a:rPr lang="en-GB" sz="800" noProof="0" dirty="0">
                <a:latin typeface="Tahoma" panose="020B0604030504040204" pitchFamily="34" charset="0"/>
                <a:ea typeface="Tahoma" panose="020B0604030504040204" pitchFamily="34" charset="0"/>
                <a:cs typeface="Tahoma" panose="020B0604030504040204" pitchFamily="34" charset="0"/>
              </a:rPr>
              <a:t>CH</a:t>
            </a:r>
            <a:r>
              <a:rPr lang="en-GB" sz="800" baseline="-25000" noProof="0" dirty="0">
                <a:latin typeface="Tahoma" panose="020B0604030504040204" pitchFamily="34" charset="0"/>
                <a:ea typeface="Tahoma" panose="020B0604030504040204" pitchFamily="34" charset="0"/>
                <a:cs typeface="Tahoma" panose="020B0604030504040204" pitchFamily="34" charset="0"/>
              </a:rPr>
              <a:t>4</a:t>
            </a:r>
            <a:endParaRPr lang="en-GB" sz="800" noProof="0" dirty="0">
              <a:latin typeface="Tahoma" panose="020B0604030504040204" pitchFamily="34" charset="0"/>
              <a:ea typeface="Tahoma" panose="020B0604030504040204" pitchFamily="34" charset="0"/>
              <a:cs typeface="Tahoma" panose="020B0604030504040204" pitchFamily="34" charset="0"/>
            </a:endParaRPr>
          </a:p>
        </p:txBody>
      </p:sp>
      <p:sp>
        <p:nvSpPr>
          <p:cNvPr id="58" name="ZoneTexte 57">
            <a:extLst>
              <a:ext uri="{FF2B5EF4-FFF2-40B4-BE49-F238E27FC236}">
                <a16:creationId xmlns:a16="http://schemas.microsoft.com/office/drawing/2014/main" id="{A8655ED1-3C97-BD21-7CB1-A57A3926D741}"/>
              </a:ext>
            </a:extLst>
          </p:cNvPr>
          <p:cNvSpPr txBox="1"/>
          <p:nvPr/>
        </p:nvSpPr>
        <p:spPr>
          <a:xfrm>
            <a:off x="9941893" y="3547797"/>
            <a:ext cx="351378" cy="215444"/>
          </a:xfrm>
          <a:prstGeom prst="rect">
            <a:avLst/>
          </a:prstGeom>
          <a:noFill/>
        </p:spPr>
        <p:txBody>
          <a:bodyPr wrap="none" rtlCol="0">
            <a:spAutoFit/>
          </a:bodyPr>
          <a:lstStyle/>
          <a:p>
            <a:r>
              <a:rPr lang="en-GB" sz="800" noProof="0" dirty="0">
                <a:latin typeface="Tahoma" panose="020B0604030504040204" pitchFamily="34" charset="0"/>
                <a:ea typeface="Tahoma" panose="020B0604030504040204" pitchFamily="34" charset="0"/>
                <a:cs typeface="Tahoma" panose="020B0604030504040204" pitchFamily="34" charset="0"/>
              </a:rPr>
              <a:t>CH</a:t>
            </a:r>
            <a:r>
              <a:rPr lang="en-GB" sz="800" baseline="-25000" noProof="0" dirty="0">
                <a:latin typeface="Tahoma" panose="020B0604030504040204" pitchFamily="34" charset="0"/>
                <a:ea typeface="Tahoma" panose="020B0604030504040204" pitchFamily="34" charset="0"/>
                <a:cs typeface="Tahoma" panose="020B0604030504040204" pitchFamily="34" charset="0"/>
              </a:rPr>
              <a:t>4</a:t>
            </a:r>
            <a:endParaRPr lang="en-GB" sz="800" noProof="0" dirty="0">
              <a:latin typeface="Tahoma" panose="020B0604030504040204" pitchFamily="34" charset="0"/>
              <a:ea typeface="Tahoma" panose="020B0604030504040204" pitchFamily="34" charset="0"/>
              <a:cs typeface="Tahoma" panose="020B0604030504040204" pitchFamily="34" charset="0"/>
            </a:endParaRPr>
          </a:p>
        </p:txBody>
      </p:sp>
      <p:pic>
        <p:nvPicPr>
          <p:cNvPr id="10244" name="Picture 4">
            <a:extLst>
              <a:ext uri="{FF2B5EF4-FFF2-40B4-BE49-F238E27FC236}">
                <a16:creationId xmlns:a16="http://schemas.microsoft.com/office/drawing/2014/main" id="{BF02A343-3419-BA35-8C94-D11A098B4D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6675" y="1220598"/>
            <a:ext cx="7179823" cy="821933"/>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FD941B6B-00D4-74B3-653A-A7497BC468DA}"/>
              </a:ext>
            </a:extLst>
          </p:cNvPr>
          <p:cNvSpPr txBox="1"/>
          <p:nvPr/>
        </p:nvSpPr>
        <p:spPr>
          <a:xfrm>
            <a:off x="15452" y="6581136"/>
            <a:ext cx="6129670" cy="246221"/>
          </a:xfrm>
          <a:prstGeom prst="rect">
            <a:avLst/>
          </a:prstGeom>
          <a:noFill/>
        </p:spPr>
        <p:txBody>
          <a:bodyPr wrap="square">
            <a:spAutoFit/>
          </a:bodyPr>
          <a:lstStyle/>
          <a:p>
            <a:r>
              <a:rPr lang="en-GB" sz="1000" noProof="0" dirty="0"/>
              <a:t>The term LNG stands for Liquefied Natural Gas.</a:t>
            </a:r>
          </a:p>
        </p:txBody>
      </p:sp>
    </p:spTree>
    <p:extLst>
      <p:ext uri="{BB962C8B-B14F-4D97-AF65-F5344CB8AC3E}">
        <p14:creationId xmlns:p14="http://schemas.microsoft.com/office/powerpoint/2010/main" val="2490741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B7FAF13-CCBC-2C72-DAE1-C7774CAA34D3}"/>
              </a:ext>
            </a:extLst>
          </p:cNvPr>
          <p:cNvSpPr txBox="1"/>
          <p:nvPr/>
        </p:nvSpPr>
        <p:spPr>
          <a:xfrm>
            <a:off x="816426" y="1376179"/>
            <a:ext cx="10559145" cy="4939814"/>
          </a:xfrm>
          <a:prstGeom prst="rect">
            <a:avLst/>
          </a:prstGeom>
          <a:noFill/>
        </p:spPr>
        <p:txBody>
          <a:bodyPr wrap="square">
            <a:spAutoFit/>
          </a:bodyPr>
          <a:lstStyle/>
          <a:p>
            <a:pPr algn="just"/>
            <a:r>
              <a:rPr lang="en-GB" sz="2000" noProof="0" dirty="0"/>
              <a:t>What makes a region a good candidate for hosting a Remote Renewable Energy Hub?</a:t>
            </a:r>
          </a:p>
          <a:p>
            <a:pPr algn="just"/>
            <a:endParaRPr lang="en-GB" sz="1000" noProof="0" dirty="0"/>
          </a:p>
          <a:p>
            <a:pPr algn="just"/>
            <a:r>
              <a:rPr lang="en-GB" sz="2000" noProof="0" dirty="0"/>
              <a:t>As we saw earlier, the first requirement is to have abundant renewable resources to produce a sufficient amount of e-fuels.</a:t>
            </a:r>
          </a:p>
          <a:p>
            <a:pPr algn="just"/>
            <a:endParaRPr lang="en-GB" sz="500" noProof="0" dirty="0"/>
          </a:p>
          <a:p>
            <a:pPr algn="just"/>
            <a:r>
              <a:rPr lang="en-GB" sz="2000" noProof="0" dirty="0"/>
              <a:t>This defines our first criterion: </a:t>
            </a:r>
            <a:r>
              <a:rPr lang="en-GB" sz="2000" b="1" noProof="0" dirty="0">
                <a:solidFill>
                  <a:srgbClr val="025C66"/>
                </a:solidFill>
              </a:rPr>
              <a:t>C1 – Renewable potential</a:t>
            </a:r>
            <a:r>
              <a:rPr lang="en-GB" sz="2000" noProof="0" dirty="0"/>
              <a:t>.</a:t>
            </a:r>
          </a:p>
          <a:p>
            <a:pPr algn="just"/>
            <a:endParaRPr lang="en-GB" sz="1000" noProof="0" dirty="0"/>
          </a:p>
          <a:p>
            <a:pPr algn="just"/>
            <a:endParaRPr lang="en-GB" sz="1000" noProof="0" dirty="0"/>
          </a:p>
          <a:p>
            <a:pPr algn="just">
              <a:buNone/>
            </a:pPr>
            <a:r>
              <a:rPr lang="en-GB" sz="2000" noProof="0" dirty="0"/>
              <a:t>But this is not the only aspect to consider. To fully assess the relevance of a region, we also take into account four additional criteria:</a:t>
            </a:r>
          </a:p>
          <a:p>
            <a:pPr algn="just">
              <a:buNone/>
            </a:pPr>
            <a:endParaRPr lang="en-GB" sz="500" noProof="0" dirty="0"/>
          </a:p>
          <a:p>
            <a:pPr algn="just"/>
            <a:r>
              <a:rPr lang="en-GB" sz="2000" b="1" noProof="0" dirty="0">
                <a:solidFill>
                  <a:srgbClr val="025C66"/>
                </a:solidFill>
              </a:rPr>
              <a:t>C2 – Land availability</a:t>
            </a:r>
            <a:r>
              <a:rPr lang="en-GB" sz="2000" noProof="0" dirty="0"/>
              <a:t>;</a:t>
            </a:r>
          </a:p>
          <a:p>
            <a:pPr algn="just"/>
            <a:endParaRPr lang="en-GB" sz="500" noProof="0" dirty="0">
              <a:solidFill>
                <a:srgbClr val="036C78"/>
              </a:solidFill>
            </a:endParaRPr>
          </a:p>
          <a:p>
            <a:pPr algn="just"/>
            <a:r>
              <a:rPr lang="en-GB" sz="2000" b="1" noProof="0" dirty="0">
                <a:solidFill>
                  <a:srgbClr val="036C78"/>
                </a:solidFill>
              </a:rPr>
              <a:t>C3 – Existing infrastructure</a:t>
            </a:r>
            <a:r>
              <a:rPr lang="en-GB" sz="2000" noProof="0" dirty="0"/>
              <a:t>;</a:t>
            </a:r>
          </a:p>
          <a:p>
            <a:pPr algn="just"/>
            <a:endParaRPr lang="en-GB" sz="500" noProof="0" dirty="0">
              <a:solidFill>
                <a:srgbClr val="036C78"/>
              </a:solidFill>
            </a:endParaRPr>
          </a:p>
          <a:p>
            <a:pPr algn="just"/>
            <a:r>
              <a:rPr lang="en-GB" sz="2000" b="1" noProof="0" dirty="0">
                <a:solidFill>
                  <a:srgbClr val="036C78"/>
                </a:solidFill>
              </a:rPr>
              <a:t>C4 – Financing conditions and competitiveness</a:t>
            </a:r>
            <a:r>
              <a:rPr lang="en-GB" sz="2000" noProof="0" dirty="0"/>
              <a:t>;</a:t>
            </a:r>
          </a:p>
          <a:p>
            <a:pPr algn="just"/>
            <a:endParaRPr lang="en-GB" sz="500" noProof="0" dirty="0">
              <a:solidFill>
                <a:srgbClr val="036C78"/>
              </a:solidFill>
            </a:endParaRPr>
          </a:p>
          <a:p>
            <a:pPr algn="just"/>
            <a:r>
              <a:rPr lang="en-GB" sz="2000" b="1" noProof="0" dirty="0">
                <a:solidFill>
                  <a:srgbClr val="036C78"/>
                </a:solidFill>
              </a:rPr>
              <a:t>C5 – Energy sovereignty</a:t>
            </a:r>
            <a:r>
              <a:rPr lang="en-GB" sz="2000" noProof="0" dirty="0"/>
              <a:t>.</a:t>
            </a:r>
          </a:p>
          <a:p>
            <a:pPr algn="just">
              <a:buNone/>
            </a:pPr>
            <a:endParaRPr lang="en-GB" sz="1000" noProof="0" dirty="0"/>
          </a:p>
          <a:p>
            <a:pPr algn="just">
              <a:buNone/>
            </a:pPr>
            <a:endParaRPr lang="en-GB" sz="1000" noProof="0" dirty="0"/>
          </a:p>
          <a:p>
            <a:pPr algn="just">
              <a:buNone/>
            </a:pPr>
            <a:r>
              <a:rPr lang="en-GB" sz="2000" noProof="0" dirty="0"/>
              <a:t>Together, these five criteria form the analytical framework that will allow us to compare the regions studied.</a:t>
            </a:r>
          </a:p>
        </p:txBody>
      </p:sp>
      <p:sp>
        <p:nvSpPr>
          <p:cNvPr id="9" name="Rectangle : coins arrondis 8">
            <a:extLst>
              <a:ext uri="{FF2B5EF4-FFF2-40B4-BE49-F238E27FC236}">
                <a16:creationId xmlns:a16="http://schemas.microsoft.com/office/drawing/2014/main" id="{C40F8D83-49BA-B22A-FA8B-141452EB82A2}"/>
              </a:ext>
            </a:extLst>
          </p:cNvPr>
          <p:cNvSpPr/>
          <p:nvPr/>
        </p:nvSpPr>
        <p:spPr>
          <a:xfrm>
            <a:off x="1" y="127595"/>
            <a:ext cx="12191999" cy="668837"/>
          </a:xfrm>
          <a:prstGeom prst="roundRect">
            <a:avLst>
              <a:gd name="adj" fmla="val 0"/>
            </a:avLst>
          </a:prstGeom>
          <a:solidFill>
            <a:srgbClr val="036C7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ZoneTexte 9">
            <a:extLst>
              <a:ext uri="{FF2B5EF4-FFF2-40B4-BE49-F238E27FC236}">
                <a16:creationId xmlns:a16="http://schemas.microsoft.com/office/drawing/2014/main" id="{E4E9497C-F7EE-E205-BFD4-4271B7561DA9}"/>
              </a:ext>
            </a:extLst>
          </p:cNvPr>
          <p:cNvSpPr txBox="1"/>
          <p:nvPr/>
        </p:nvSpPr>
        <p:spPr>
          <a:xfrm>
            <a:off x="1676694" y="200403"/>
            <a:ext cx="8838611" cy="523220"/>
          </a:xfrm>
          <a:prstGeom prst="rect">
            <a:avLst/>
          </a:prstGeom>
          <a:noFill/>
        </p:spPr>
        <p:txBody>
          <a:bodyPr wrap="square">
            <a:spAutoFit/>
          </a:bodyPr>
          <a:lstStyle/>
          <a:p>
            <a:pPr algn="ctr">
              <a:buNone/>
            </a:pPr>
            <a:r>
              <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rPr>
              <a:t>Criteria for a good RREH</a:t>
            </a:r>
          </a:p>
        </p:txBody>
      </p:sp>
      <p:sp>
        <p:nvSpPr>
          <p:cNvPr id="2" name="Rectangle 1">
            <a:extLst>
              <a:ext uri="{FF2B5EF4-FFF2-40B4-BE49-F238E27FC236}">
                <a16:creationId xmlns:a16="http://schemas.microsoft.com/office/drawing/2014/main" id="{1626BC6F-BDCA-936D-788E-9DE468074E8E}"/>
              </a:ext>
            </a:extLst>
          </p:cNvPr>
          <p:cNvSpPr/>
          <p:nvPr/>
        </p:nvSpPr>
        <p:spPr>
          <a:xfrm>
            <a:off x="11803449" y="6517678"/>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Slide Number Placeholder 6">
            <a:extLst>
              <a:ext uri="{FF2B5EF4-FFF2-40B4-BE49-F238E27FC236}">
                <a16:creationId xmlns:a16="http://schemas.microsoft.com/office/drawing/2014/main" id="{75A14F9B-E9C7-B5E1-D8AF-072E05F5D3D6}"/>
              </a:ext>
            </a:extLst>
          </p:cNvPr>
          <p:cNvSpPr txBox="1">
            <a:spLocks/>
          </p:cNvSpPr>
          <p:nvPr/>
        </p:nvSpPr>
        <p:spPr>
          <a:xfrm>
            <a:off x="11708674" y="6492278"/>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12</a:t>
            </a:fld>
            <a:endParaRPr lang="en-GB" sz="1350" b="1" spc="80" noProof="0" dirty="0">
              <a:solidFill>
                <a:srgbClr val="025C66"/>
              </a:solidFill>
            </a:endParaRPr>
          </a:p>
        </p:txBody>
      </p:sp>
    </p:spTree>
    <p:extLst>
      <p:ext uri="{BB962C8B-B14F-4D97-AF65-F5344CB8AC3E}">
        <p14:creationId xmlns:p14="http://schemas.microsoft.com/office/powerpoint/2010/main" val="3476732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C398DEB6-6694-8116-0583-3BD6DECD1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98" y="1206275"/>
            <a:ext cx="10363200" cy="15811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 coins arrondis 3">
            <a:extLst>
              <a:ext uri="{FF2B5EF4-FFF2-40B4-BE49-F238E27FC236}">
                <a16:creationId xmlns:a16="http://schemas.microsoft.com/office/drawing/2014/main" id="{3818826A-AB9D-1FFC-528B-246D958619C3}"/>
              </a:ext>
            </a:extLst>
          </p:cNvPr>
          <p:cNvSpPr/>
          <p:nvPr/>
        </p:nvSpPr>
        <p:spPr>
          <a:xfrm>
            <a:off x="1" y="127595"/>
            <a:ext cx="12191999" cy="668837"/>
          </a:xfrm>
          <a:prstGeom prst="roundRect">
            <a:avLst>
              <a:gd name="adj" fmla="val 0"/>
            </a:avLst>
          </a:prstGeom>
          <a:solidFill>
            <a:srgbClr val="036C7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ZoneTexte 4">
            <a:extLst>
              <a:ext uri="{FF2B5EF4-FFF2-40B4-BE49-F238E27FC236}">
                <a16:creationId xmlns:a16="http://schemas.microsoft.com/office/drawing/2014/main" id="{D65A3E10-AE7F-2406-9094-90A86401854D}"/>
              </a:ext>
            </a:extLst>
          </p:cNvPr>
          <p:cNvSpPr txBox="1"/>
          <p:nvPr/>
        </p:nvSpPr>
        <p:spPr>
          <a:xfrm>
            <a:off x="1676694" y="200403"/>
            <a:ext cx="8838611" cy="523220"/>
          </a:xfrm>
          <a:prstGeom prst="rect">
            <a:avLst/>
          </a:prstGeom>
          <a:noFill/>
        </p:spPr>
        <p:txBody>
          <a:bodyPr wrap="square">
            <a:spAutoFit/>
          </a:bodyPr>
          <a:lstStyle/>
          <a:p>
            <a:pPr algn="ctr">
              <a:buNone/>
            </a:pPr>
            <a:r>
              <a:rPr lang="en-GB" sz="2800" noProof="0" dirty="0">
                <a:solidFill>
                  <a:schemeClr val="bg1"/>
                </a:solidFill>
                <a:latin typeface="Arial Rounded MT Bold" panose="020F0704030504030204" pitchFamily="34" charset="0"/>
              </a:rPr>
              <a:t>C1 – Renewable potential</a:t>
            </a:r>
          </a:p>
        </p:txBody>
      </p:sp>
      <p:sp>
        <p:nvSpPr>
          <p:cNvPr id="7" name="ZoneTexte 6">
            <a:extLst>
              <a:ext uri="{FF2B5EF4-FFF2-40B4-BE49-F238E27FC236}">
                <a16:creationId xmlns:a16="http://schemas.microsoft.com/office/drawing/2014/main" id="{0B31C76A-6332-D81D-CD6B-97916F34A456}"/>
              </a:ext>
            </a:extLst>
          </p:cNvPr>
          <p:cNvSpPr txBox="1"/>
          <p:nvPr/>
        </p:nvSpPr>
        <p:spPr>
          <a:xfrm>
            <a:off x="1401052" y="1642907"/>
            <a:ext cx="9389893" cy="707886"/>
          </a:xfrm>
          <a:prstGeom prst="rect">
            <a:avLst/>
          </a:prstGeom>
          <a:noFill/>
        </p:spPr>
        <p:txBody>
          <a:bodyPr wrap="square">
            <a:spAutoFit/>
          </a:bodyPr>
          <a:lstStyle/>
          <a:p>
            <a:pPr algn="just">
              <a:buNone/>
            </a:pPr>
            <a:r>
              <a:rPr lang="en-GB" sz="2000" noProof="0" dirty="0"/>
              <a:t>Ability of a region to generate large amounts of low-carbon electricity thanks to high-quality renewable resources.</a:t>
            </a:r>
            <a:endParaRPr lang="en-GB" sz="2000" noProof="0" dirty="0">
              <a:latin typeface="DM Sans" pitchFamily="2" charset="0"/>
            </a:endParaRPr>
          </a:p>
        </p:txBody>
      </p:sp>
      <p:sp>
        <p:nvSpPr>
          <p:cNvPr id="10" name="ZoneTexte 9">
            <a:extLst>
              <a:ext uri="{FF2B5EF4-FFF2-40B4-BE49-F238E27FC236}">
                <a16:creationId xmlns:a16="http://schemas.microsoft.com/office/drawing/2014/main" id="{ECCC6A61-14A1-2049-71D5-F0296CC19399}"/>
              </a:ext>
            </a:extLst>
          </p:cNvPr>
          <p:cNvSpPr txBox="1"/>
          <p:nvPr/>
        </p:nvSpPr>
        <p:spPr>
          <a:xfrm>
            <a:off x="971718" y="2969894"/>
            <a:ext cx="10248563" cy="3323987"/>
          </a:xfrm>
          <a:prstGeom prst="rect">
            <a:avLst/>
          </a:prstGeom>
          <a:noFill/>
        </p:spPr>
        <p:txBody>
          <a:bodyPr wrap="square">
            <a:spAutoFit/>
          </a:bodyPr>
          <a:lstStyle/>
          <a:p>
            <a:pPr algn="just">
              <a:buNone/>
            </a:pPr>
            <a:r>
              <a:rPr lang="en-GB" sz="2000" noProof="0" dirty="0"/>
              <a:t>Examples of aspects to consider:</a:t>
            </a:r>
          </a:p>
          <a:p>
            <a:pPr algn="just">
              <a:buNone/>
            </a:pPr>
            <a:endParaRPr lang="en-GB" sz="1000" b="1" noProof="0" dirty="0">
              <a:solidFill>
                <a:srgbClr val="036C78"/>
              </a:solidFill>
              <a:latin typeface="DM Sans" pitchFamily="2" charset="0"/>
            </a:endParaRPr>
          </a:p>
          <a:p>
            <a:pPr algn="just"/>
            <a:r>
              <a:rPr lang="en-GB" sz="2000" b="1" noProof="0" dirty="0">
                <a:solidFill>
                  <a:srgbClr val="036C78"/>
                </a:solidFill>
                <a:latin typeface="DM Sans" pitchFamily="2" charset="0"/>
              </a:rPr>
              <a:t>Quality of available resources</a:t>
            </a:r>
            <a:r>
              <a:rPr lang="en-GB" sz="2000" noProof="0" dirty="0">
                <a:latin typeface="DM Sans" pitchFamily="2" charset="0"/>
              </a:rPr>
              <a:t>: </a:t>
            </a:r>
            <a:r>
              <a:rPr lang="en-GB" sz="2000" noProof="0" dirty="0"/>
              <a:t>for example, solar irradiance, wind speed and regularity, etc.</a:t>
            </a:r>
          </a:p>
          <a:p>
            <a:pPr algn="just"/>
            <a:endParaRPr lang="en-GB" sz="1000" noProof="0" dirty="0">
              <a:latin typeface="DM Sans" pitchFamily="2" charset="0"/>
            </a:endParaRPr>
          </a:p>
          <a:p>
            <a:pPr algn="just"/>
            <a:r>
              <a:rPr lang="en-GB" sz="2000" b="1" noProof="0" dirty="0">
                <a:solidFill>
                  <a:srgbClr val="036C78"/>
                </a:solidFill>
                <a:latin typeface="DM Sans" pitchFamily="2" charset="0"/>
              </a:rPr>
              <a:t>Capacity factor</a:t>
            </a:r>
            <a:r>
              <a:rPr lang="en-GB" sz="2000" noProof="0" dirty="0">
                <a:latin typeface="DM Sans" pitchFamily="2" charset="0"/>
              </a:rPr>
              <a:t>:</a:t>
            </a:r>
            <a:r>
              <a:rPr lang="en-GB" sz="2000" noProof="0" dirty="0">
                <a:latin typeface="+mj-lt"/>
              </a:rPr>
              <a:t> </a:t>
            </a:r>
            <a:r>
              <a:rPr lang="en-GB" sz="2000" noProof="0" dirty="0"/>
              <a:t>ratio between the amount of electricity generated over a </a:t>
            </a:r>
            <a:r>
              <a:rPr lang="en-GB" sz="2000" noProof="0"/>
              <a:t>given period, e.g. a </a:t>
            </a:r>
            <a:r>
              <a:rPr lang="en-GB" sz="2000" noProof="0" dirty="0"/>
              <a:t>year</a:t>
            </a:r>
            <a:r>
              <a:rPr lang="en-GB" sz="2000" noProof="0"/>
              <a:t>,</a:t>
            </a:r>
            <a:r>
              <a:rPr lang="en-GB" sz="2000" noProof="0" dirty="0"/>
              <a:t> by a renewable technology and the amount it could have produced if operating at maximum capacity during the same period. It reflects how efficiently a given resource is harnessed by a given technology.</a:t>
            </a:r>
          </a:p>
          <a:p>
            <a:pPr algn="just"/>
            <a:endParaRPr lang="en-GB" sz="1000" noProof="0" dirty="0">
              <a:latin typeface="DM Sans" pitchFamily="2" charset="0"/>
            </a:endParaRPr>
          </a:p>
          <a:p>
            <a:pPr algn="just"/>
            <a:r>
              <a:rPr lang="en-GB" sz="2000" b="1" noProof="0" dirty="0">
                <a:solidFill>
                  <a:srgbClr val="036C78"/>
                </a:solidFill>
              </a:rPr>
              <a:t>Complementarity and predictability of resources</a:t>
            </a:r>
            <a:r>
              <a:rPr lang="en-GB" sz="2000" noProof="0" dirty="0"/>
              <a:t>:</a:t>
            </a:r>
            <a:r>
              <a:rPr lang="en-GB" sz="2000" b="1" noProof="0" dirty="0">
                <a:solidFill>
                  <a:srgbClr val="036C78"/>
                </a:solidFill>
              </a:rPr>
              <a:t> </a:t>
            </a:r>
            <a:r>
              <a:rPr lang="en-GB" sz="2000" noProof="0" dirty="0"/>
              <a:t>these two aspects can help reduce and/or optimize storage needs (batteries, tankers, etc.).</a:t>
            </a:r>
          </a:p>
        </p:txBody>
      </p:sp>
      <p:sp>
        <p:nvSpPr>
          <p:cNvPr id="2" name="Rectangle 1">
            <a:extLst>
              <a:ext uri="{FF2B5EF4-FFF2-40B4-BE49-F238E27FC236}">
                <a16:creationId xmlns:a16="http://schemas.microsoft.com/office/drawing/2014/main" id="{A8F5997C-2C43-C7C9-05E9-05FB82749334}"/>
              </a:ext>
            </a:extLst>
          </p:cNvPr>
          <p:cNvSpPr/>
          <p:nvPr/>
        </p:nvSpPr>
        <p:spPr>
          <a:xfrm>
            <a:off x="118034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Slide Number Placeholder 6">
            <a:extLst>
              <a:ext uri="{FF2B5EF4-FFF2-40B4-BE49-F238E27FC236}">
                <a16:creationId xmlns:a16="http://schemas.microsoft.com/office/drawing/2014/main" id="{8CB2479B-198A-9722-A264-A8EF772F5131}"/>
              </a:ext>
            </a:extLst>
          </p:cNvPr>
          <p:cNvSpPr txBox="1">
            <a:spLocks/>
          </p:cNvSpPr>
          <p:nvPr/>
        </p:nvSpPr>
        <p:spPr>
          <a:xfrm>
            <a:off x="117086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13</a:t>
            </a:fld>
            <a:endParaRPr lang="en-GB" sz="1350" b="1" spc="80" noProof="0" dirty="0">
              <a:solidFill>
                <a:srgbClr val="025C66"/>
              </a:solidFill>
            </a:endParaRPr>
          </a:p>
        </p:txBody>
      </p:sp>
    </p:spTree>
    <p:extLst>
      <p:ext uri="{BB962C8B-B14F-4D97-AF65-F5344CB8AC3E}">
        <p14:creationId xmlns:p14="http://schemas.microsoft.com/office/powerpoint/2010/main" val="2177458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A3A99-7953-450B-D876-E3296E06481D}"/>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9ED83D66-BE11-D604-531E-B7406A227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97" y="1206275"/>
            <a:ext cx="10363200" cy="15811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 coins arrondis 3">
            <a:extLst>
              <a:ext uri="{FF2B5EF4-FFF2-40B4-BE49-F238E27FC236}">
                <a16:creationId xmlns:a16="http://schemas.microsoft.com/office/drawing/2014/main" id="{1EA69953-0645-A389-1E76-B462A179B3C7}"/>
              </a:ext>
            </a:extLst>
          </p:cNvPr>
          <p:cNvSpPr/>
          <p:nvPr/>
        </p:nvSpPr>
        <p:spPr>
          <a:xfrm>
            <a:off x="1" y="127595"/>
            <a:ext cx="12191999" cy="668837"/>
          </a:xfrm>
          <a:prstGeom prst="roundRect">
            <a:avLst>
              <a:gd name="adj" fmla="val 0"/>
            </a:avLst>
          </a:prstGeom>
          <a:solidFill>
            <a:srgbClr val="036C7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ZoneTexte 4">
            <a:extLst>
              <a:ext uri="{FF2B5EF4-FFF2-40B4-BE49-F238E27FC236}">
                <a16:creationId xmlns:a16="http://schemas.microsoft.com/office/drawing/2014/main" id="{9F9E70AF-2D4C-F479-5FEC-4ADEC8F38665}"/>
              </a:ext>
            </a:extLst>
          </p:cNvPr>
          <p:cNvSpPr txBox="1"/>
          <p:nvPr/>
        </p:nvSpPr>
        <p:spPr>
          <a:xfrm>
            <a:off x="1676694" y="200403"/>
            <a:ext cx="8838611" cy="523220"/>
          </a:xfrm>
          <a:prstGeom prst="rect">
            <a:avLst/>
          </a:prstGeom>
          <a:noFill/>
        </p:spPr>
        <p:txBody>
          <a:bodyPr wrap="square">
            <a:spAutoFit/>
          </a:bodyPr>
          <a:lstStyle/>
          <a:p>
            <a:pPr algn="ctr">
              <a:buNone/>
            </a:pPr>
            <a:r>
              <a:rPr lang="en-GB" sz="2800" noProof="0" dirty="0">
                <a:solidFill>
                  <a:schemeClr val="bg1"/>
                </a:solidFill>
                <a:latin typeface="Arial Rounded MT Bold" panose="020F0704030504030204" pitchFamily="34" charset="0"/>
              </a:rPr>
              <a:t>C2 – Land availability</a:t>
            </a:r>
          </a:p>
        </p:txBody>
      </p:sp>
      <p:sp>
        <p:nvSpPr>
          <p:cNvPr id="7" name="ZoneTexte 6">
            <a:extLst>
              <a:ext uri="{FF2B5EF4-FFF2-40B4-BE49-F238E27FC236}">
                <a16:creationId xmlns:a16="http://schemas.microsoft.com/office/drawing/2014/main" id="{3D7F371F-2FF3-B2BB-51F5-C3EB8BD48506}"/>
              </a:ext>
            </a:extLst>
          </p:cNvPr>
          <p:cNvSpPr txBox="1"/>
          <p:nvPr/>
        </p:nvSpPr>
        <p:spPr>
          <a:xfrm>
            <a:off x="1414592" y="1642907"/>
            <a:ext cx="9362810" cy="707886"/>
          </a:xfrm>
          <a:prstGeom prst="rect">
            <a:avLst/>
          </a:prstGeom>
          <a:noFill/>
        </p:spPr>
        <p:txBody>
          <a:bodyPr wrap="square">
            <a:spAutoFit/>
          </a:bodyPr>
          <a:lstStyle/>
          <a:p>
            <a:pPr algn="just">
              <a:buNone/>
            </a:pPr>
            <a:r>
              <a:rPr lang="en-GB" sz="2000" noProof="0" dirty="0"/>
              <a:t>Ability of a region to mobilize large areas suitable for the installation of renewable and industrial facilities.</a:t>
            </a:r>
            <a:endParaRPr lang="en-GB" sz="2000" noProof="0" dirty="0">
              <a:latin typeface="DM Sans" pitchFamily="2" charset="0"/>
            </a:endParaRPr>
          </a:p>
        </p:txBody>
      </p:sp>
      <p:sp>
        <p:nvSpPr>
          <p:cNvPr id="10" name="ZoneTexte 9">
            <a:extLst>
              <a:ext uri="{FF2B5EF4-FFF2-40B4-BE49-F238E27FC236}">
                <a16:creationId xmlns:a16="http://schemas.microsoft.com/office/drawing/2014/main" id="{5C109DBF-1954-3F39-3CFE-DE46727F3035}"/>
              </a:ext>
            </a:extLst>
          </p:cNvPr>
          <p:cNvSpPr txBox="1"/>
          <p:nvPr/>
        </p:nvSpPr>
        <p:spPr>
          <a:xfrm>
            <a:off x="971716" y="2972244"/>
            <a:ext cx="10248563" cy="1938992"/>
          </a:xfrm>
          <a:prstGeom prst="rect">
            <a:avLst/>
          </a:prstGeom>
          <a:noFill/>
        </p:spPr>
        <p:txBody>
          <a:bodyPr wrap="square">
            <a:spAutoFit/>
          </a:bodyPr>
          <a:lstStyle/>
          <a:p>
            <a:pPr algn="just">
              <a:buNone/>
            </a:pPr>
            <a:r>
              <a:rPr lang="en-GB" sz="2000" noProof="0" dirty="0"/>
              <a:t>Examples of aspects to consider:</a:t>
            </a:r>
          </a:p>
          <a:p>
            <a:pPr algn="just">
              <a:buNone/>
            </a:pPr>
            <a:endParaRPr lang="en-GB" sz="1000" noProof="0" dirty="0">
              <a:latin typeface="DM Sans" pitchFamily="2" charset="0"/>
            </a:endParaRPr>
          </a:p>
          <a:p>
            <a:pPr algn="just">
              <a:buNone/>
            </a:pPr>
            <a:r>
              <a:rPr lang="en-GB" sz="2000" b="1" noProof="0" dirty="0">
                <a:solidFill>
                  <a:srgbClr val="036C78"/>
                </a:solidFill>
                <a:latin typeface="DM Sans" pitchFamily="2" charset="0"/>
              </a:rPr>
              <a:t>Usable area</a:t>
            </a:r>
            <a:r>
              <a:rPr lang="en-GB" sz="2000" noProof="0" dirty="0">
                <a:latin typeface="DM Sans" pitchFamily="2" charset="0"/>
              </a:rPr>
              <a:t>: </a:t>
            </a:r>
            <a:r>
              <a:rPr lang="en-GB" sz="2000" noProof="0" dirty="0"/>
              <a:t>land that can realistically be developed for large-scale projects, excluding protected zones, densely populated areas, or sites physically unsuitable for construction (mountains, unstable soils, etc.).</a:t>
            </a:r>
          </a:p>
          <a:p>
            <a:pPr algn="just">
              <a:buNone/>
            </a:pPr>
            <a:endParaRPr lang="en-GB" sz="1000" noProof="0" dirty="0">
              <a:latin typeface="DM Sans" pitchFamily="2" charset="0"/>
            </a:endParaRPr>
          </a:p>
          <a:p>
            <a:pPr algn="just">
              <a:buNone/>
            </a:pPr>
            <a:r>
              <a:rPr lang="en-GB" sz="2000" b="1" noProof="0" dirty="0">
                <a:solidFill>
                  <a:srgbClr val="036C78"/>
                </a:solidFill>
                <a:latin typeface="DM Sans" pitchFamily="2" charset="0"/>
              </a:rPr>
              <a:t>Social acceptance</a:t>
            </a:r>
            <a:r>
              <a:rPr lang="en-GB" sz="2000" noProof="0" dirty="0">
                <a:latin typeface="DM Sans" pitchFamily="2" charset="0"/>
              </a:rPr>
              <a:t>: </a:t>
            </a:r>
            <a:r>
              <a:rPr lang="en-GB" sz="2000" noProof="0" dirty="0"/>
              <a:t>level of support or opposition from local communities.</a:t>
            </a:r>
            <a:endParaRPr lang="en-GB" sz="2000" noProof="0" dirty="0">
              <a:latin typeface="DM Sans" pitchFamily="2" charset="0"/>
            </a:endParaRPr>
          </a:p>
        </p:txBody>
      </p:sp>
      <p:sp>
        <p:nvSpPr>
          <p:cNvPr id="3" name="Rectangle 2">
            <a:extLst>
              <a:ext uri="{FF2B5EF4-FFF2-40B4-BE49-F238E27FC236}">
                <a16:creationId xmlns:a16="http://schemas.microsoft.com/office/drawing/2014/main" id="{69DAC9EB-F7B9-A01D-8DEF-579EAA213AC0}"/>
              </a:ext>
            </a:extLst>
          </p:cNvPr>
          <p:cNvSpPr/>
          <p:nvPr/>
        </p:nvSpPr>
        <p:spPr>
          <a:xfrm>
            <a:off x="118034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Slide Number Placeholder 6">
            <a:extLst>
              <a:ext uri="{FF2B5EF4-FFF2-40B4-BE49-F238E27FC236}">
                <a16:creationId xmlns:a16="http://schemas.microsoft.com/office/drawing/2014/main" id="{8DA83B46-E83F-7322-7E39-72656F5DA5E3}"/>
              </a:ext>
            </a:extLst>
          </p:cNvPr>
          <p:cNvSpPr txBox="1">
            <a:spLocks/>
          </p:cNvSpPr>
          <p:nvPr/>
        </p:nvSpPr>
        <p:spPr>
          <a:xfrm>
            <a:off x="117086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14</a:t>
            </a:fld>
            <a:endParaRPr lang="en-GB" sz="1350" b="1" spc="80" noProof="0" dirty="0">
              <a:solidFill>
                <a:srgbClr val="025C66"/>
              </a:solidFill>
            </a:endParaRPr>
          </a:p>
        </p:txBody>
      </p:sp>
    </p:spTree>
    <p:extLst>
      <p:ext uri="{BB962C8B-B14F-4D97-AF65-F5344CB8AC3E}">
        <p14:creationId xmlns:p14="http://schemas.microsoft.com/office/powerpoint/2010/main" val="4016033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EA9B3-7C19-C372-7ABF-102C09DF9253}"/>
            </a:ext>
          </a:extLst>
        </p:cNvPr>
        <p:cNvGrpSpPr/>
        <p:nvPr/>
      </p:nvGrpSpPr>
      <p:grpSpPr>
        <a:xfrm>
          <a:off x="0" y="0"/>
          <a:ext cx="0" cy="0"/>
          <a:chOff x="0" y="0"/>
          <a:chExt cx="0" cy="0"/>
        </a:xfrm>
      </p:grpSpPr>
      <p:pic>
        <p:nvPicPr>
          <p:cNvPr id="9218" name="Picture 2">
            <a:extLst>
              <a:ext uri="{FF2B5EF4-FFF2-40B4-BE49-F238E27FC236}">
                <a16:creationId xmlns:a16="http://schemas.microsoft.com/office/drawing/2014/main" id="{691958DC-C110-67CE-32D4-2A112DF5C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98" y="1206274"/>
            <a:ext cx="10363200" cy="15811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 coins arrondis 3">
            <a:extLst>
              <a:ext uri="{FF2B5EF4-FFF2-40B4-BE49-F238E27FC236}">
                <a16:creationId xmlns:a16="http://schemas.microsoft.com/office/drawing/2014/main" id="{0C05592A-7F8D-40F1-47B0-9F676720AB4B}"/>
              </a:ext>
            </a:extLst>
          </p:cNvPr>
          <p:cNvSpPr/>
          <p:nvPr/>
        </p:nvSpPr>
        <p:spPr>
          <a:xfrm>
            <a:off x="1" y="127595"/>
            <a:ext cx="12191999" cy="668837"/>
          </a:xfrm>
          <a:prstGeom prst="roundRect">
            <a:avLst>
              <a:gd name="adj" fmla="val 0"/>
            </a:avLst>
          </a:prstGeom>
          <a:solidFill>
            <a:srgbClr val="036C7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ZoneTexte 4">
            <a:extLst>
              <a:ext uri="{FF2B5EF4-FFF2-40B4-BE49-F238E27FC236}">
                <a16:creationId xmlns:a16="http://schemas.microsoft.com/office/drawing/2014/main" id="{A932E6C8-7464-D244-5BD2-F56B1415AEBE}"/>
              </a:ext>
            </a:extLst>
          </p:cNvPr>
          <p:cNvSpPr txBox="1"/>
          <p:nvPr/>
        </p:nvSpPr>
        <p:spPr>
          <a:xfrm>
            <a:off x="1676694" y="200403"/>
            <a:ext cx="8838611" cy="523220"/>
          </a:xfrm>
          <a:prstGeom prst="rect">
            <a:avLst/>
          </a:prstGeom>
          <a:noFill/>
        </p:spPr>
        <p:txBody>
          <a:bodyPr wrap="square">
            <a:spAutoFit/>
          </a:bodyPr>
          <a:lstStyle/>
          <a:p>
            <a:pPr algn="ctr">
              <a:buNone/>
            </a:pPr>
            <a:r>
              <a:rPr lang="en-GB" sz="2800" noProof="0" dirty="0">
                <a:solidFill>
                  <a:schemeClr val="bg1"/>
                </a:solidFill>
                <a:latin typeface="Arial Rounded MT Bold" panose="020F0704030504030204" pitchFamily="34" charset="0"/>
              </a:rPr>
              <a:t>C3 – Existing infrastructure</a:t>
            </a:r>
          </a:p>
        </p:txBody>
      </p:sp>
      <p:sp>
        <p:nvSpPr>
          <p:cNvPr id="7" name="ZoneTexte 6">
            <a:extLst>
              <a:ext uri="{FF2B5EF4-FFF2-40B4-BE49-F238E27FC236}">
                <a16:creationId xmlns:a16="http://schemas.microsoft.com/office/drawing/2014/main" id="{D2038C27-FBA8-6152-6274-DBA783CBEFD5}"/>
              </a:ext>
            </a:extLst>
          </p:cNvPr>
          <p:cNvSpPr txBox="1"/>
          <p:nvPr/>
        </p:nvSpPr>
        <p:spPr>
          <a:xfrm>
            <a:off x="1319890" y="1489018"/>
            <a:ext cx="9552216" cy="1015663"/>
          </a:xfrm>
          <a:prstGeom prst="rect">
            <a:avLst/>
          </a:prstGeom>
          <a:noFill/>
        </p:spPr>
        <p:txBody>
          <a:bodyPr wrap="square">
            <a:spAutoFit/>
          </a:bodyPr>
          <a:lstStyle/>
          <a:p>
            <a:pPr algn="just"/>
            <a:r>
              <a:rPr lang="en-GB" sz="2000" noProof="0" dirty="0"/>
              <a:t>Ability of a region to rely on existing infrastructure to support the development of an RREH and the transport of the electricity and/or e-fuels it produces toward load </a:t>
            </a:r>
            <a:r>
              <a:rPr lang="en-GB" sz="2000" noProof="0"/>
              <a:t>centers</a:t>
            </a:r>
            <a:r>
              <a:rPr lang="en-GB" sz="2000" noProof="0" dirty="0"/>
              <a:t>.</a:t>
            </a:r>
          </a:p>
        </p:txBody>
      </p:sp>
      <p:sp>
        <p:nvSpPr>
          <p:cNvPr id="10" name="ZoneTexte 9">
            <a:extLst>
              <a:ext uri="{FF2B5EF4-FFF2-40B4-BE49-F238E27FC236}">
                <a16:creationId xmlns:a16="http://schemas.microsoft.com/office/drawing/2014/main" id="{7167EBD3-1D67-37B4-DEA8-508016E12F37}"/>
              </a:ext>
            </a:extLst>
          </p:cNvPr>
          <p:cNvSpPr txBox="1"/>
          <p:nvPr/>
        </p:nvSpPr>
        <p:spPr>
          <a:xfrm>
            <a:off x="971718" y="2968732"/>
            <a:ext cx="10248564" cy="1938992"/>
          </a:xfrm>
          <a:prstGeom prst="rect">
            <a:avLst/>
          </a:prstGeom>
          <a:noFill/>
        </p:spPr>
        <p:txBody>
          <a:bodyPr wrap="square">
            <a:spAutoFit/>
          </a:bodyPr>
          <a:lstStyle/>
          <a:p>
            <a:pPr algn="just">
              <a:buNone/>
            </a:pPr>
            <a:r>
              <a:rPr lang="en-GB" sz="2000" noProof="0" dirty="0"/>
              <a:t>Examples of aspects to consider:</a:t>
            </a:r>
          </a:p>
          <a:p>
            <a:pPr algn="just">
              <a:buNone/>
            </a:pPr>
            <a:endParaRPr lang="en-GB" sz="1000" noProof="0" dirty="0">
              <a:latin typeface="DM Sans" pitchFamily="2" charset="0"/>
            </a:endParaRPr>
          </a:p>
          <a:p>
            <a:pPr algn="just"/>
            <a:r>
              <a:rPr lang="en-GB" sz="2000" b="1" noProof="0" dirty="0">
                <a:solidFill>
                  <a:srgbClr val="036C78"/>
                </a:solidFill>
                <a:latin typeface="DM Sans" pitchFamily="2" charset="0"/>
              </a:rPr>
              <a:t>Energy networks</a:t>
            </a:r>
            <a:r>
              <a:rPr lang="en-GB" sz="2000" noProof="0" dirty="0">
                <a:latin typeface="DM Sans" pitchFamily="2" charset="0"/>
              </a:rPr>
              <a:t>: </a:t>
            </a:r>
            <a:r>
              <a:rPr lang="en-GB" sz="2000" noProof="0" dirty="0"/>
              <a:t>existence and quality of power lines, pipelines, or interconnections that allow energy to be transported locally or to other load </a:t>
            </a:r>
            <a:r>
              <a:rPr lang="en-GB" sz="2000" noProof="0"/>
              <a:t>centers</a:t>
            </a:r>
            <a:r>
              <a:rPr lang="en-GB" sz="2000" noProof="0" dirty="0"/>
              <a:t>.</a:t>
            </a:r>
          </a:p>
          <a:p>
            <a:pPr algn="just"/>
            <a:endParaRPr lang="en-GB" sz="1000" noProof="0" dirty="0">
              <a:latin typeface="DM Sans" pitchFamily="2" charset="0"/>
            </a:endParaRPr>
          </a:p>
          <a:p>
            <a:pPr algn="just"/>
            <a:r>
              <a:rPr lang="en-GB" sz="2000" b="1" noProof="0" dirty="0">
                <a:solidFill>
                  <a:srgbClr val="036C78"/>
                </a:solidFill>
                <a:latin typeface="DM Sans" pitchFamily="2" charset="0"/>
              </a:rPr>
              <a:t>Ports and logistics</a:t>
            </a:r>
            <a:r>
              <a:rPr lang="en-GB" sz="2000" noProof="0" dirty="0">
                <a:latin typeface="DM Sans" pitchFamily="2" charset="0"/>
              </a:rPr>
              <a:t>: </a:t>
            </a:r>
            <a:r>
              <a:rPr lang="en-GB" sz="2000" noProof="0" dirty="0"/>
              <a:t>availability of maritime, rail, or road transport infrastructure to (</a:t>
            </a:r>
            <a:r>
              <a:rPr lang="en-GB" sz="2000" noProof="0"/>
              <a:t>i</a:t>
            </a:r>
            <a:r>
              <a:rPr lang="en-GB" sz="2000" noProof="0" dirty="0"/>
              <a:t>) deliver equipment and workforce, and (ii) ship e-fuels to load </a:t>
            </a:r>
            <a:r>
              <a:rPr lang="en-GB" sz="2000" noProof="0"/>
              <a:t>centers</a:t>
            </a:r>
            <a:r>
              <a:rPr lang="en-GB" sz="2000" noProof="0" dirty="0"/>
              <a:t>.</a:t>
            </a:r>
            <a:endParaRPr lang="en-GB" sz="2000" noProof="0" dirty="0">
              <a:latin typeface="DM Sans" pitchFamily="2" charset="0"/>
            </a:endParaRPr>
          </a:p>
        </p:txBody>
      </p:sp>
      <p:sp>
        <p:nvSpPr>
          <p:cNvPr id="2" name="Rectangle 1">
            <a:extLst>
              <a:ext uri="{FF2B5EF4-FFF2-40B4-BE49-F238E27FC236}">
                <a16:creationId xmlns:a16="http://schemas.microsoft.com/office/drawing/2014/main" id="{0F8A48CA-88AE-B64B-1843-30B6AEB46803}"/>
              </a:ext>
            </a:extLst>
          </p:cNvPr>
          <p:cNvSpPr/>
          <p:nvPr/>
        </p:nvSpPr>
        <p:spPr>
          <a:xfrm>
            <a:off x="118034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Slide Number Placeholder 6">
            <a:extLst>
              <a:ext uri="{FF2B5EF4-FFF2-40B4-BE49-F238E27FC236}">
                <a16:creationId xmlns:a16="http://schemas.microsoft.com/office/drawing/2014/main" id="{67E15EBE-2A57-E515-8B05-154EB2D2371D}"/>
              </a:ext>
            </a:extLst>
          </p:cNvPr>
          <p:cNvSpPr txBox="1">
            <a:spLocks/>
          </p:cNvSpPr>
          <p:nvPr/>
        </p:nvSpPr>
        <p:spPr>
          <a:xfrm>
            <a:off x="117086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15</a:t>
            </a:fld>
            <a:endParaRPr lang="en-GB" sz="1350" b="1" spc="80" noProof="0" dirty="0">
              <a:solidFill>
                <a:srgbClr val="025C66"/>
              </a:solidFill>
            </a:endParaRPr>
          </a:p>
        </p:txBody>
      </p:sp>
    </p:spTree>
    <p:extLst>
      <p:ext uri="{BB962C8B-B14F-4D97-AF65-F5344CB8AC3E}">
        <p14:creationId xmlns:p14="http://schemas.microsoft.com/office/powerpoint/2010/main" val="1483510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3D4C5-6E51-0061-1896-25778F8AC404}"/>
            </a:ext>
          </a:extLst>
        </p:cNvPr>
        <p:cNvGrpSpPr/>
        <p:nvPr/>
      </p:nvGrpSpPr>
      <p:grpSpPr>
        <a:xfrm>
          <a:off x="0" y="0"/>
          <a:ext cx="0" cy="0"/>
          <a:chOff x="0" y="0"/>
          <a:chExt cx="0" cy="0"/>
        </a:xfrm>
      </p:grpSpPr>
      <p:pic>
        <p:nvPicPr>
          <p:cNvPr id="10242" name="Picture 2">
            <a:extLst>
              <a:ext uri="{FF2B5EF4-FFF2-40B4-BE49-F238E27FC236}">
                <a16:creationId xmlns:a16="http://schemas.microsoft.com/office/drawing/2014/main" id="{E81E5C32-B4A2-0545-C7A0-2E9BED492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98" y="1206274"/>
            <a:ext cx="10363200" cy="15811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 coins arrondis 3">
            <a:extLst>
              <a:ext uri="{FF2B5EF4-FFF2-40B4-BE49-F238E27FC236}">
                <a16:creationId xmlns:a16="http://schemas.microsoft.com/office/drawing/2014/main" id="{5AFB61F4-4262-5E49-355A-AEF7D6F610BB}"/>
              </a:ext>
            </a:extLst>
          </p:cNvPr>
          <p:cNvSpPr/>
          <p:nvPr/>
        </p:nvSpPr>
        <p:spPr>
          <a:xfrm>
            <a:off x="1" y="127595"/>
            <a:ext cx="12191999" cy="668837"/>
          </a:xfrm>
          <a:prstGeom prst="roundRect">
            <a:avLst>
              <a:gd name="adj" fmla="val 0"/>
            </a:avLst>
          </a:prstGeom>
          <a:solidFill>
            <a:srgbClr val="036C7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ZoneTexte 4">
            <a:extLst>
              <a:ext uri="{FF2B5EF4-FFF2-40B4-BE49-F238E27FC236}">
                <a16:creationId xmlns:a16="http://schemas.microsoft.com/office/drawing/2014/main" id="{F827D3D3-0222-6FE5-A740-9DB6798C5D9C}"/>
              </a:ext>
            </a:extLst>
          </p:cNvPr>
          <p:cNvSpPr txBox="1"/>
          <p:nvPr/>
        </p:nvSpPr>
        <p:spPr>
          <a:xfrm>
            <a:off x="1676694" y="200403"/>
            <a:ext cx="8838611" cy="523220"/>
          </a:xfrm>
          <a:prstGeom prst="rect">
            <a:avLst/>
          </a:prstGeom>
          <a:noFill/>
        </p:spPr>
        <p:txBody>
          <a:bodyPr wrap="square">
            <a:spAutoFit/>
          </a:bodyPr>
          <a:lstStyle/>
          <a:p>
            <a:pPr algn="ctr">
              <a:buNone/>
            </a:pPr>
            <a:r>
              <a:rPr lang="en-GB" sz="2800" noProof="0" dirty="0">
                <a:solidFill>
                  <a:schemeClr val="bg1"/>
                </a:solidFill>
                <a:latin typeface="Arial Rounded MT Bold" panose="020F0704030504030204" pitchFamily="34" charset="0"/>
              </a:rPr>
              <a:t>C4 – </a:t>
            </a:r>
            <a:r>
              <a:rPr lang="en-GB" sz="2800" b="1" noProof="0" dirty="0">
                <a:solidFill>
                  <a:schemeClr val="bg1"/>
                </a:solidFill>
              </a:rPr>
              <a:t>Financing conditions and competitiveness</a:t>
            </a:r>
            <a:endParaRPr lang="en-GB" sz="2800" noProof="0" dirty="0">
              <a:solidFill>
                <a:schemeClr val="bg1"/>
              </a:solidFill>
              <a:latin typeface="Arial Rounded MT Bold" panose="020F0704030504030204" pitchFamily="34" charset="0"/>
            </a:endParaRPr>
          </a:p>
        </p:txBody>
      </p:sp>
      <p:sp>
        <p:nvSpPr>
          <p:cNvPr id="7" name="ZoneTexte 6">
            <a:extLst>
              <a:ext uri="{FF2B5EF4-FFF2-40B4-BE49-F238E27FC236}">
                <a16:creationId xmlns:a16="http://schemas.microsoft.com/office/drawing/2014/main" id="{78664F87-83DA-22D1-C768-81E2062357CE}"/>
              </a:ext>
            </a:extLst>
          </p:cNvPr>
          <p:cNvSpPr txBox="1"/>
          <p:nvPr/>
        </p:nvSpPr>
        <p:spPr>
          <a:xfrm>
            <a:off x="1319890" y="1489018"/>
            <a:ext cx="9552216" cy="1015663"/>
          </a:xfrm>
          <a:prstGeom prst="rect">
            <a:avLst/>
          </a:prstGeom>
          <a:noFill/>
        </p:spPr>
        <p:txBody>
          <a:bodyPr wrap="square">
            <a:spAutoFit/>
          </a:bodyPr>
          <a:lstStyle/>
          <a:p>
            <a:pPr algn="just">
              <a:buNone/>
            </a:pPr>
            <a:r>
              <a:rPr lang="en-GB" sz="2000" noProof="0" dirty="0"/>
              <a:t>Ability of a region to provide an economic, political, and financial environment attractive for developing RREHs, while ensuring competitive electricity and/or e-fuel costs.</a:t>
            </a:r>
            <a:endParaRPr lang="en-GB" sz="2000" noProof="0" dirty="0">
              <a:latin typeface="DM Sans" pitchFamily="2" charset="0"/>
            </a:endParaRPr>
          </a:p>
        </p:txBody>
      </p:sp>
      <p:sp>
        <p:nvSpPr>
          <p:cNvPr id="10" name="ZoneTexte 9">
            <a:extLst>
              <a:ext uri="{FF2B5EF4-FFF2-40B4-BE49-F238E27FC236}">
                <a16:creationId xmlns:a16="http://schemas.microsoft.com/office/drawing/2014/main" id="{6FDAA8A7-5513-8510-6213-882DCC2E47CF}"/>
              </a:ext>
            </a:extLst>
          </p:cNvPr>
          <p:cNvSpPr txBox="1"/>
          <p:nvPr/>
        </p:nvSpPr>
        <p:spPr>
          <a:xfrm>
            <a:off x="971718" y="2972244"/>
            <a:ext cx="10248563" cy="3323987"/>
          </a:xfrm>
          <a:prstGeom prst="rect">
            <a:avLst/>
          </a:prstGeom>
          <a:noFill/>
        </p:spPr>
        <p:txBody>
          <a:bodyPr wrap="square">
            <a:spAutoFit/>
          </a:bodyPr>
          <a:lstStyle/>
          <a:p>
            <a:pPr algn="just">
              <a:buNone/>
            </a:pPr>
            <a:r>
              <a:rPr lang="en-GB" sz="2000" noProof="0" dirty="0"/>
              <a:t>Examples of aspects to consider:</a:t>
            </a:r>
          </a:p>
          <a:p>
            <a:pPr algn="just">
              <a:buNone/>
            </a:pPr>
            <a:endParaRPr lang="en-GB" sz="1000" noProof="0" dirty="0">
              <a:latin typeface="DM Sans" pitchFamily="2" charset="0"/>
            </a:endParaRPr>
          </a:p>
          <a:p>
            <a:pPr algn="just"/>
            <a:r>
              <a:rPr lang="en-GB" sz="2000" b="1" noProof="0" dirty="0">
                <a:solidFill>
                  <a:srgbClr val="036C78"/>
                </a:solidFill>
                <a:latin typeface="DM Sans" pitchFamily="2" charset="0"/>
              </a:rPr>
              <a:t>Competitiveness</a:t>
            </a:r>
            <a:r>
              <a:rPr lang="en-GB" sz="2000" noProof="0" dirty="0">
                <a:solidFill>
                  <a:srgbClr val="036C78"/>
                </a:solidFill>
                <a:latin typeface="DM Sans" pitchFamily="2" charset="0"/>
              </a:rPr>
              <a:t> </a:t>
            </a:r>
            <a:r>
              <a:rPr lang="en-GB" sz="2000" noProof="0" dirty="0">
                <a:latin typeface="DM Sans" pitchFamily="2" charset="0"/>
              </a:rPr>
              <a:t>: </a:t>
            </a:r>
            <a:r>
              <a:rPr lang="en-GB" sz="2000" noProof="0" dirty="0"/>
              <a:t>ability to produce electricity and/or e-fuels at competitive prices compared to other regions of the world, for instance thanks to low labour costs or higher productivity.</a:t>
            </a:r>
          </a:p>
          <a:p>
            <a:pPr algn="just"/>
            <a:endParaRPr lang="en-GB" sz="1000" noProof="0" dirty="0">
              <a:latin typeface="DM Sans" pitchFamily="2" charset="0"/>
            </a:endParaRPr>
          </a:p>
          <a:p>
            <a:pPr algn="just"/>
            <a:r>
              <a:rPr lang="en-GB" sz="2000" b="1" noProof="0" dirty="0">
                <a:solidFill>
                  <a:srgbClr val="036C78"/>
                </a:solidFill>
                <a:latin typeface="DM Sans" pitchFamily="2" charset="0"/>
              </a:rPr>
              <a:t>Access to capital</a:t>
            </a:r>
            <a:r>
              <a:rPr lang="en-GB" sz="2000" noProof="0" dirty="0">
                <a:latin typeface="DM Sans" pitchFamily="2" charset="0"/>
              </a:rPr>
              <a:t>:</a:t>
            </a:r>
            <a:r>
              <a:rPr lang="en-GB" sz="2000" b="1" noProof="0" dirty="0">
                <a:solidFill>
                  <a:srgbClr val="036C78"/>
                </a:solidFill>
                <a:latin typeface="DM Sans" pitchFamily="2" charset="0"/>
              </a:rPr>
              <a:t> </a:t>
            </a:r>
            <a:r>
              <a:rPr lang="en-GB" sz="2000" noProof="0" dirty="0"/>
              <a:t>level of attractiveness to investors (private, institutional, etc.). A key indicator of capital accessibility is the cost of capital.</a:t>
            </a:r>
          </a:p>
          <a:p>
            <a:pPr algn="just"/>
            <a:endParaRPr lang="en-GB" sz="1000" noProof="0" dirty="0">
              <a:latin typeface="DM Sans" pitchFamily="2" charset="0"/>
            </a:endParaRPr>
          </a:p>
          <a:p>
            <a:pPr algn="just"/>
            <a:r>
              <a:rPr lang="en-GB" sz="2000" b="1" noProof="0" dirty="0">
                <a:solidFill>
                  <a:srgbClr val="036C78"/>
                </a:solidFill>
                <a:latin typeface="DM Sans" pitchFamily="2" charset="0"/>
              </a:rPr>
              <a:t>Economic, political, and legal stability</a:t>
            </a:r>
            <a:r>
              <a:rPr lang="en-GB" sz="2000" noProof="0" dirty="0">
                <a:latin typeface="DM Sans" pitchFamily="2" charset="0"/>
              </a:rPr>
              <a:t>: </a:t>
            </a:r>
            <a:r>
              <a:rPr lang="en-GB" sz="2000" noProof="0" dirty="0"/>
              <a:t>existence of independent institutions (e.g. central banks) and a regulatory framework for e-fuels, enabling their certification, integration into national decarbonization targets, and international trade.</a:t>
            </a:r>
            <a:endParaRPr lang="en-GB" sz="2000" noProof="0" dirty="0">
              <a:latin typeface="DM Sans" pitchFamily="2" charset="0"/>
            </a:endParaRPr>
          </a:p>
        </p:txBody>
      </p:sp>
      <p:sp>
        <p:nvSpPr>
          <p:cNvPr id="2" name="Rectangle 1">
            <a:extLst>
              <a:ext uri="{FF2B5EF4-FFF2-40B4-BE49-F238E27FC236}">
                <a16:creationId xmlns:a16="http://schemas.microsoft.com/office/drawing/2014/main" id="{628D6167-EEED-06ED-B133-7A947B960441}"/>
              </a:ext>
            </a:extLst>
          </p:cNvPr>
          <p:cNvSpPr/>
          <p:nvPr/>
        </p:nvSpPr>
        <p:spPr>
          <a:xfrm>
            <a:off x="118034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Slide Number Placeholder 6">
            <a:extLst>
              <a:ext uri="{FF2B5EF4-FFF2-40B4-BE49-F238E27FC236}">
                <a16:creationId xmlns:a16="http://schemas.microsoft.com/office/drawing/2014/main" id="{6AC240CB-BE5B-F514-0105-B3FE0AD27FDD}"/>
              </a:ext>
            </a:extLst>
          </p:cNvPr>
          <p:cNvSpPr txBox="1">
            <a:spLocks/>
          </p:cNvSpPr>
          <p:nvPr/>
        </p:nvSpPr>
        <p:spPr>
          <a:xfrm>
            <a:off x="117086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16</a:t>
            </a:fld>
            <a:endParaRPr lang="en-GB" sz="1350" b="1" spc="80" noProof="0" dirty="0">
              <a:solidFill>
                <a:srgbClr val="025C66"/>
              </a:solidFill>
            </a:endParaRPr>
          </a:p>
        </p:txBody>
      </p:sp>
    </p:spTree>
    <p:extLst>
      <p:ext uri="{BB962C8B-B14F-4D97-AF65-F5344CB8AC3E}">
        <p14:creationId xmlns:p14="http://schemas.microsoft.com/office/powerpoint/2010/main" val="2235825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695B2-CF5E-22A2-B641-1A91655B8737}"/>
            </a:ext>
          </a:extLst>
        </p:cNvPr>
        <p:cNvGrpSpPr/>
        <p:nvPr/>
      </p:nvGrpSpPr>
      <p:grpSpPr>
        <a:xfrm>
          <a:off x="0" y="0"/>
          <a:ext cx="0" cy="0"/>
          <a:chOff x="0" y="0"/>
          <a:chExt cx="0" cy="0"/>
        </a:xfrm>
      </p:grpSpPr>
      <p:pic>
        <p:nvPicPr>
          <p:cNvPr id="11266" name="Picture 2">
            <a:extLst>
              <a:ext uri="{FF2B5EF4-FFF2-40B4-BE49-F238E27FC236}">
                <a16:creationId xmlns:a16="http://schemas.microsoft.com/office/drawing/2014/main" id="{9F982C75-B050-97C8-F79D-1536A5BAF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98" y="1206274"/>
            <a:ext cx="10363200" cy="15811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 coins arrondis 3">
            <a:extLst>
              <a:ext uri="{FF2B5EF4-FFF2-40B4-BE49-F238E27FC236}">
                <a16:creationId xmlns:a16="http://schemas.microsoft.com/office/drawing/2014/main" id="{FFDD8BEC-CF8F-47FC-D922-B3D19FA36010}"/>
              </a:ext>
            </a:extLst>
          </p:cNvPr>
          <p:cNvSpPr/>
          <p:nvPr/>
        </p:nvSpPr>
        <p:spPr>
          <a:xfrm>
            <a:off x="1" y="127595"/>
            <a:ext cx="12191999" cy="668837"/>
          </a:xfrm>
          <a:prstGeom prst="roundRect">
            <a:avLst>
              <a:gd name="adj" fmla="val 0"/>
            </a:avLst>
          </a:prstGeom>
          <a:solidFill>
            <a:srgbClr val="036C7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ZoneTexte 4">
            <a:extLst>
              <a:ext uri="{FF2B5EF4-FFF2-40B4-BE49-F238E27FC236}">
                <a16:creationId xmlns:a16="http://schemas.microsoft.com/office/drawing/2014/main" id="{4031D640-149B-294F-F559-038C3CF50B3E}"/>
              </a:ext>
            </a:extLst>
          </p:cNvPr>
          <p:cNvSpPr txBox="1"/>
          <p:nvPr/>
        </p:nvSpPr>
        <p:spPr>
          <a:xfrm>
            <a:off x="1676694" y="200403"/>
            <a:ext cx="8838611" cy="523220"/>
          </a:xfrm>
          <a:prstGeom prst="rect">
            <a:avLst/>
          </a:prstGeom>
          <a:noFill/>
        </p:spPr>
        <p:txBody>
          <a:bodyPr wrap="square">
            <a:spAutoFit/>
          </a:bodyPr>
          <a:lstStyle/>
          <a:p>
            <a:pPr algn="ctr">
              <a:buNone/>
            </a:pPr>
            <a:r>
              <a:rPr lang="en-GB" sz="2800" noProof="0" dirty="0">
                <a:solidFill>
                  <a:schemeClr val="bg1"/>
                </a:solidFill>
                <a:latin typeface="Arial Rounded MT Bold" panose="020F0704030504030204" pitchFamily="34" charset="0"/>
              </a:rPr>
              <a:t>C5 – </a:t>
            </a:r>
            <a:r>
              <a:rPr lang="en-GB" sz="2800" b="1" noProof="0" dirty="0">
                <a:solidFill>
                  <a:schemeClr val="bg1"/>
                </a:solidFill>
              </a:rPr>
              <a:t>Energy sovereignty</a:t>
            </a:r>
            <a:endParaRPr lang="en-GB" sz="2800" noProof="0" dirty="0">
              <a:solidFill>
                <a:schemeClr val="bg1"/>
              </a:solidFill>
              <a:latin typeface="Arial Rounded MT Bold" panose="020F0704030504030204" pitchFamily="34" charset="0"/>
            </a:endParaRPr>
          </a:p>
        </p:txBody>
      </p:sp>
      <p:sp>
        <p:nvSpPr>
          <p:cNvPr id="7" name="ZoneTexte 6">
            <a:extLst>
              <a:ext uri="{FF2B5EF4-FFF2-40B4-BE49-F238E27FC236}">
                <a16:creationId xmlns:a16="http://schemas.microsoft.com/office/drawing/2014/main" id="{1FE18C27-DC8F-92A6-6F06-04FBAA9D3C06}"/>
              </a:ext>
            </a:extLst>
          </p:cNvPr>
          <p:cNvSpPr txBox="1"/>
          <p:nvPr/>
        </p:nvSpPr>
        <p:spPr>
          <a:xfrm>
            <a:off x="1319890" y="1642906"/>
            <a:ext cx="9552216" cy="707886"/>
          </a:xfrm>
          <a:prstGeom prst="rect">
            <a:avLst/>
          </a:prstGeom>
          <a:noFill/>
        </p:spPr>
        <p:txBody>
          <a:bodyPr wrap="square">
            <a:spAutoFit/>
          </a:bodyPr>
          <a:lstStyle/>
          <a:p>
            <a:pPr algn="just">
              <a:buNone/>
            </a:pPr>
            <a:r>
              <a:rPr lang="en-GB" sz="2000" noProof="0" dirty="0"/>
              <a:t>Criterion related to a load </a:t>
            </a:r>
            <a:r>
              <a:rPr lang="en-GB" sz="2000" noProof="0"/>
              <a:t>center</a:t>
            </a:r>
            <a:r>
              <a:rPr lang="en-GB" sz="2000" noProof="0" dirty="0"/>
              <a:t>, assessing the ability of an RREH to strengthen its low-carbon energy security while maintaining affordability.</a:t>
            </a:r>
          </a:p>
        </p:txBody>
      </p:sp>
      <p:sp>
        <p:nvSpPr>
          <p:cNvPr id="10" name="ZoneTexte 9">
            <a:extLst>
              <a:ext uri="{FF2B5EF4-FFF2-40B4-BE49-F238E27FC236}">
                <a16:creationId xmlns:a16="http://schemas.microsoft.com/office/drawing/2014/main" id="{A1079B48-0C95-C609-3460-E8F2DADB096B}"/>
              </a:ext>
            </a:extLst>
          </p:cNvPr>
          <p:cNvSpPr txBox="1"/>
          <p:nvPr/>
        </p:nvSpPr>
        <p:spPr>
          <a:xfrm>
            <a:off x="971718" y="2972244"/>
            <a:ext cx="10248563" cy="2708434"/>
          </a:xfrm>
          <a:prstGeom prst="rect">
            <a:avLst/>
          </a:prstGeom>
          <a:noFill/>
        </p:spPr>
        <p:txBody>
          <a:bodyPr wrap="square">
            <a:spAutoFit/>
          </a:bodyPr>
          <a:lstStyle/>
          <a:p>
            <a:pPr algn="just">
              <a:buNone/>
            </a:pPr>
            <a:r>
              <a:rPr lang="en-GB" sz="2000" noProof="0" dirty="0"/>
              <a:t>Examples of aspects to consider:</a:t>
            </a:r>
          </a:p>
          <a:p>
            <a:pPr algn="just">
              <a:buNone/>
            </a:pPr>
            <a:endParaRPr lang="en-GB" sz="1000" noProof="0" dirty="0">
              <a:latin typeface="DM Sans" pitchFamily="2" charset="0"/>
            </a:endParaRPr>
          </a:p>
          <a:p>
            <a:pPr algn="just"/>
            <a:r>
              <a:rPr lang="en-GB" sz="2000" b="1" noProof="0" dirty="0">
                <a:solidFill>
                  <a:srgbClr val="036C78"/>
                </a:solidFill>
                <a:latin typeface="DM Sans" pitchFamily="2" charset="0"/>
              </a:rPr>
              <a:t>Supply diversification</a:t>
            </a:r>
            <a:r>
              <a:rPr lang="en-GB" sz="2000" noProof="0" dirty="0">
                <a:latin typeface="DM Sans" pitchFamily="2" charset="0"/>
              </a:rPr>
              <a:t>: </a:t>
            </a:r>
            <a:r>
              <a:rPr lang="en-GB" sz="2000" noProof="0" dirty="0"/>
              <a:t>extent to which an RREH adds a new source of low-carbon electricity or e-fuels, reducing dependence on a limited number of suppliers.</a:t>
            </a:r>
          </a:p>
          <a:p>
            <a:pPr algn="just"/>
            <a:endParaRPr lang="en-GB" sz="1000" noProof="0" dirty="0">
              <a:latin typeface="DM Sans" pitchFamily="2" charset="0"/>
            </a:endParaRPr>
          </a:p>
          <a:p>
            <a:pPr algn="just"/>
            <a:r>
              <a:rPr lang="en-GB" sz="2000" b="1" noProof="0" dirty="0">
                <a:solidFill>
                  <a:srgbClr val="036C78"/>
                </a:solidFill>
                <a:latin typeface="DM Sans" pitchFamily="2" charset="0"/>
              </a:rPr>
              <a:t>Supply security</a:t>
            </a:r>
            <a:r>
              <a:rPr lang="en-GB" sz="2000" noProof="0" dirty="0">
                <a:latin typeface="DM Sans" pitchFamily="2" charset="0"/>
              </a:rPr>
              <a:t>: </a:t>
            </a:r>
            <a:r>
              <a:rPr lang="en-GB" sz="2000" noProof="0" dirty="0"/>
              <a:t>ability of the RREH to reliably fulfil its long-term supply contracts for low-carbon electricity or e-fuels.</a:t>
            </a:r>
          </a:p>
          <a:p>
            <a:pPr algn="just"/>
            <a:endParaRPr lang="en-GB" sz="1000" noProof="0" dirty="0">
              <a:latin typeface="DM Sans" pitchFamily="2" charset="0"/>
            </a:endParaRPr>
          </a:p>
          <a:p>
            <a:pPr algn="just"/>
            <a:r>
              <a:rPr lang="en-GB" sz="2000" b="1" noProof="0" dirty="0">
                <a:solidFill>
                  <a:srgbClr val="036C78"/>
                </a:solidFill>
                <a:latin typeface="DM Sans" pitchFamily="2" charset="0"/>
              </a:rPr>
              <a:t>Strategic partnerships</a:t>
            </a:r>
            <a:r>
              <a:rPr lang="en-GB" sz="2000" noProof="0" dirty="0">
                <a:latin typeface="DM Sans" pitchFamily="2" charset="0"/>
              </a:rPr>
              <a:t>: </a:t>
            </a:r>
            <a:r>
              <a:rPr lang="en-GB" sz="2000" noProof="0" dirty="0"/>
              <a:t>opportunity to build lasting relationships between the RREH and the load </a:t>
            </a:r>
            <a:r>
              <a:rPr lang="en-GB" sz="2000" noProof="0"/>
              <a:t>center</a:t>
            </a:r>
            <a:r>
              <a:rPr lang="en-GB" sz="2000" noProof="0" dirty="0"/>
              <a:t> through shared low-carbon infrastructure projects.</a:t>
            </a:r>
            <a:endParaRPr lang="en-GB" sz="2000" noProof="0" dirty="0">
              <a:latin typeface="DM Sans" pitchFamily="2" charset="0"/>
            </a:endParaRPr>
          </a:p>
        </p:txBody>
      </p:sp>
      <p:sp>
        <p:nvSpPr>
          <p:cNvPr id="2" name="Rectangle 1">
            <a:extLst>
              <a:ext uri="{FF2B5EF4-FFF2-40B4-BE49-F238E27FC236}">
                <a16:creationId xmlns:a16="http://schemas.microsoft.com/office/drawing/2014/main" id="{6EFA3E6A-16A3-4524-C8EA-77535E670B0F}"/>
              </a:ext>
            </a:extLst>
          </p:cNvPr>
          <p:cNvSpPr/>
          <p:nvPr/>
        </p:nvSpPr>
        <p:spPr>
          <a:xfrm>
            <a:off x="118034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Slide Number Placeholder 6">
            <a:extLst>
              <a:ext uri="{FF2B5EF4-FFF2-40B4-BE49-F238E27FC236}">
                <a16:creationId xmlns:a16="http://schemas.microsoft.com/office/drawing/2014/main" id="{B9AB534B-6531-AF00-239F-F4888FCEE997}"/>
              </a:ext>
            </a:extLst>
          </p:cNvPr>
          <p:cNvSpPr txBox="1">
            <a:spLocks/>
          </p:cNvSpPr>
          <p:nvPr/>
        </p:nvSpPr>
        <p:spPr>
          <a:xfrm>
            <a:off x="117086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17</a:t>
            </a:fld>
            <a:endParaRPr lang="en-GB" sz="1350" b="1" spc="80" noProof="0" dirty="0">
              <a:solidFill>
                <a:srgbClr val="025C66"/>
              </a:solidFill>
            </a:endParaRPr>
          </a:p>
        </p:txBody>
      </p:sp>
    </p:spTree>
    <p:extLst>
      <p:ext uri="{BB962C8B-B14F-4D97-AF65-F5344CB8AC3E}">
        <p14:creationId xmlns:p14="http://schemas.microsoft.com/office/powerpoint/2010/main" val="147940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08A53-6AD8-D068-4832-EFE15A3DC7E7}"/>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C11BB3A9-86FE-4BA9-5BD0-3D8911E5A65F}"/>
              </a:ext>
            </a:extLst>
          </p:cNvPr>
          <p:cNvSpPr txBox="1"/>
          <p:nvPr/>
        </p:nvSpPr>
        <p:spPr>
          <a:xfrm>
            <a:off x="903865" y="811945"/>
            <a:ext cx="10384258" cy="1477328"/>
          </a:xfrm>
          <a:prstGeom prst="rect">
            <a:avLst/>
          </a:prstGeom>
          <a:noFill/>
        </p:spPr>
        <p:txBody>
          <a:bodyPr wrap="square">
            <a:spAutoFit/>
          </a:bodyPr>
          <a:lstStyle/>
          <a:p>
            <a:pPr algn="just"/>
            <a:r>
              <a:rPr lang="en-GB" sz="2000" noProof="0" dirty="0"/>
              <a:t>We will now travel through ten regions of the world that, at first glance, show interesting potential for the development of RREHs.</a:t>
            </a:r>
          </a:p>
          <a:p>
            <a:pPr algn="just"/>
            <a:endParaRPr lang="en-GB" sz="1000" noProof="0" dirty="0"/>
          </a:p>
          <a:p>
            <a:pPr algn="just"/>
            <a:r>
              <a:rPr lang="en-GB" sz="2000" noProof="0" dirty="0"/>
              <a:t>Each region will be assessed according to the five criteria introduced earlier, taking the Blue Banana as the reference load </a:t>
            </a:r>
            <a:r>
              <a:rPr lang="en-GB" sz="2000" noProof="0"/>
              <a:t>center</a:t>
            </a:r>
            <a:r>
              <a:rPr lang="en-GB" sz="2000" baseline="30000" noProof="0"/>
              <a:t>[1]</a:t>
            </a:r>
            <a:r>
              <a:rPr lang="en-GB" sz="2000" noProof="0"/>
              <a:t>.</a:t>
            </a:r>
            <a:endParaRPr lang="en-GB" sz="2000" baseline="30000" noProof="0" dirty="0"/>
          </a:p>
        </p:txBody>
      </p:sp>
      <p:sp>
        <p:nvSpPr>
          <p:cNvPr id="2" name="ZoneTexte 1">
            <a:extLst>
              <a:ext uri="{FF2B5EF4-FFF2-40B4-BE49-F238E27FC236}">
                <a16:creationId xmlns:a16="http://schemas.microsoft.com/office/drawing/2014/main" id="{07BB1982-AB01-9CF7-144A-6AFEC1A76D3A}"/>
              </a:ext>
            </a:extLst>
          </p:cNvPr>
          <p:cNvSpPr txBox="1"/>
          <p:nvPr/>
        </p:nvSpPr>
        <p:spPr>
          <a:xfrm>
            <a:off x="73511" y="6495196"/>
            <a:ext cx="11473220" cy="246221"/>
          </a:xfrm>
          <a:prstGeom prst="rect">
            <a:avLst/>
          </a:prstGeom>
          <a:noFill/>
        </p:spPr>
        <p:txBody>
          <a:bodyPr wrap="square">
            <a:spAutoFit/>
          </a:bodyPr>
          <a:lstStyle/>
          <a:p>
            <a:pPr algn="just"/>
            <a:r>
              <a:rPr lang="en-GB" sz="1000" noProof="0" dirty="0">
                <a:latin typeface="DM Sans" pitchFamily="2" charset="0"/>
              </a:rPr>
              <a:t>[1] </a:t>
            </a:r>
            <a:r>
              <a:rPr lang="en-US" sz="1000" dirty="0"/>
              <a:t>The assessment is qualitative and comparative: each region is evaluated in relation to the others in the selection.</a:t>
            </a:r>
            <a:endParaRPr lang="en-GB" sz="1000" noProof="0" dirty="0">
              <a:latin typeface="DM Sans" pitchFamily="2" charset="0"/>
            </a:endParaRPr>
          </a:p>
        </p:txBody>
      </p:sp>
      <p:grpSp>
        <p:nvGrpSpPr>
          <p:cNvPr id="8" name="Groupe 7">
            <a:extLst>
              <a:ext uri="{FF2B5EF4-FFF2-40B4-BE49-F238E27FC236}">
                <a16:creationId xmlns:a16="http://schemas.microsoft.com/office/drawing/2014/main" id="{7D814AA6-E77B-C1C4-3BD6-193CD2F1F4AF}"/>
              </a:ext>
            </a:extLst>
          </p:cNvPr>
          <p:cNvGrpSpPr/>
          <p:nvPr/>
        </p:nvGrpSpPr>
        <p:grpSpPr>
          <a:xfrm>
            <a:off x="2794584" y="2624088"/>
            <a:ext cx="6602819" cy="2292434"/>
            <a:chOff x="2626241" y="2704870"/>
            <a:chExt cx="6602819" cy="2292434"/>
          </a:xfrm>
        </p:grpSpPr>
        <p:pic>
          <p:nvPicPr>
            <p:cNvPr id="12290" name="Picture 2">
              <a:extLst>
                <a:ext uri="{FF2B5EF4-FFF2-40B4-BE49-F238E27FC236}">
                  <a16:creationId xmlns:a16="http://schemas.microsoft.com/office/drawing/2014/main" id="{01BF8D97-D961-AFDA-C83D-16F9DA22E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6241" y="2704870"/>
              <a:ext cx="6602819" cy="229243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FB9CC61B-E63D-17B4-BEBF-DAF4C479F3F6}"/>
                </a:ext>
              </a:extLst>
            </p:cNvPr>
            <p:cNvSpPr txBox="1"/>
            <p:nvPr/>
          </p:nvSpPr>
          <p:spPr>
            <a:xfrm>
              <a:off x="3106253" y="2998925"/>
              <a:ext cx="6000751" cy="1631216"/>
            </a:xfrm>
            <a:prstGeom prst="rect">
              <a:avLst/>
            </a:prstGeom>
            <a:noFill/>
          </p:spPr>
          <p:txBody>
            <a:bodyPr wrap="square">
              <a:spAutoFit/>
            </a:bodyPr>
            <a:lstStyle/>
            <a:p>
              <a:pPr algn="just"/>
              <a:r>
                <a:rPr lang="en-GB" sz="2000" noProof="0" dirty="0"/>
                <a:t>The evaluation follows a colour code:</a:t>
              </a:r>
            </a:p>
            <a:p>
              <a:pPr algn="just"/>
              <a:endParaRPr lang="en-GB" sz="1000" noProof="0" dirty="0">
                <a:latin typeface="DM Sans" pitchFamily="2" charset="0"/>
              </a:endParaRPr>
            </a:p>
            <a:p>
              <a:pPr algn="just"/>
              <a:r>
                <a:rPr lang="en-GB" sz="2000" noProof="0" dirty="0">
                  <a:latin typeface="DM Sans" pitchFamily="2" charset="0"/>
                </a:rPr>
                <a:t>🟢 C</a:t>
              </a:r>
              <a:r>
                <a:rPr lang="en-GB" sz="2000" noProof="0" dirty="0"/>
                <a:t>lear strength — very favourable conditions</a:t>
              </a:r>
            </a:p>
            <a:p>
              <a:pPr algn="just"/>
              <a:endParaRPr lang="en-GB" sz="500" noProof="0" dirty="0">
                <a:latin typeface="DM Sans" pitchFamily="2" charset="0"/>
              </a:endParaRPr>
            </a:p>
            <a:p>
              <a:pPr algn="just"/>
              <a:r>
                <a:rPr lang="en-GB" sz="2000" noProof="0" dirty="0">
                  <a:latin typeface="DM Sans" pitchFamily="2" charset="0"/>
                </a:rPr>
                <a:t>🟡 M</a:t>
              </a:r>
              <a:r>
                <a:rPr lang="en-GB" sz="2000" noProof="0" dirty="0"/>
                <a:t>oderate potential — some limitations</a:t>
              </a:r>
              <a:endParaRPr lang="en-GB" sz="2000" noProof="0" dirty="0">
                <a:latin typeface="DM Sans" pitchFamily="2" charset="0"/>
              </a:endParaRPr>
            </a:p>
            <a:p>
              <a:pPr algn="just"/>
              <a:endParaRPr lang="en-GB" sz="500" noProof="0" dirty="0">
                <a:latin typeface="DM Sans" pitchFamily="2" charset="0"/>
              </a:endParaRPr>
            </a:p>
            <a:p>
              <a:pPr algn="just"/>
              <a:r>
                <a:rPr lang="en-GB" sz="2000" noProof="0" dirty="0">
                  <a:latin typeface="DM Sans" pitchFamily="2" charset="0"/>
                </a:rPr>
                <a:t>🟠 P</a:t>
              </a:r>
              <a:r>
                <a:rPr lang="en-GB" sz="2000" noProof="0" dirty="0"/>
                <a:t>ossible interest — major constraints</a:t>
              </a:r>
              <a:endParaRPr lang="en-GB" sz="2000" noProof="0" dirty="0">
                <a:latin typeface="DM Sans" pitchFamily="2" charset="0"/>
              </a:endParaRPr>
            </a:p>
          </p:txBody>
        </p:sp>
      </p:grpSp>
      <p:sp>
        <p:nvSpPr>
          <p:cNvPr id="4" name="Cadre 3">
            <a:extLst>
              <a:ext uri="{FF2B5EF4-FFF2-40B4-BE49-F238E27FC236}">
                <a16:creationId xmlns:a16="http://schemas.microsoft.com/office/drawing/2014/main" id="{6BEE438E-A65D-47B9-4D2F-40B4DD716CB6}"/>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6" name="Rectangle 5">
            <a:extLst>
              <a:ext uri="{FF2B5EF4-FFF2-40B4-BE49-F238E27FC236}">
                <a16:creationId xmlns:a16="http://schemas.microsoft.com/office/drawing/2014/main" id="{B5E5273C-72E1-AAFB-5EBD-5F0C64443AF4}"/>
              </a:ext>
            </a:extLst>
          </p:cNvPr>
          <p:cNvSpPr/>
          <p:nvPr/>
        </p:nvSpPr>
        <p:spPr>
          <a:xfrm>
            <a:off x="118034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Slide Number Placeholder 6">
            <a:extLst>
              <a:ext uri="{FF2B5EF4-FFF2-40B4-BE49-F238E27FC236}">
                <a16:creationId xmlns:a16="http://schemas.microsoft.com/office/drawing/2014/main" id="{96B0D89A-F82B-F310-1DA5-E292BD3587D6}"/>
              </a:ext>
            </a:extLst>
          </p:cNvPr>
          <p:cNvSpPr txBox="1">
            <a:spLocks/>
          </p:cNvSpPr>
          <p:nvPr/>
        </p:nvSpPr>
        <p:spPr>
          <a:xfrm>
            <a:off x="117086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18</a:t>
            </a:fld>
            <a:endParaRPr lang="en-GB" sz="1350" b="1" spc="80" noProof="0" dirty="0">
              <a:solidFill>
                <a:srgbClr val="025C66"/>
              </a:solidFill>
            </a:endParaRPr>
          </a:p>
        </p:txBody>
      </p:sp>
      <p:sp>
        <p:nvSpPr>
          <p:cNvPr id="11" name="ZoneTexte 10">
            <a:extLst>
              <a:ext uri="{FF2B5EF4-FFF2-40B4-BE49-F238E27FC236}">
                <a16:creationId xmlns:a16="http://schemas.microsoft.com/office/drawing/2014/main" id="{41DE9585-42BB-52D0-3F2D-6A790B173BC6}"/>
              </a:ext>
            </a:extLst>
          </p:cNvPr>
          <p:cNvSpPr txBox="1"/>
          <p:nvPr/>
        </p:nvSpPr>
        <p:spPr>
          <a:xfrm>
            <a:off x="903865" y="5251338"/>
            <a:ext cx="10384258" cy="707886"/>
          </a:xfrm>
          <a:prstGeom prst="rect">
            <a:avLst/>
          </a:prstGeom>
          <a:noFill/>
        </p:spPr>
        <p:txBody>
          <a:bodyPr wrap="square">
            <a:spAutoFit/>
          </a:bodyPr>
          <a:lstStyle/>
          <a:p>
            <a:pPr algn="just"/>
            <a:r>
              <a:rPr lang="en-GB" sz="2000" noProof="0" dirty="0"/>
              <a:t>Throughout this journey, we will combine historical insights, technical analysis, and economic perspectives to understand the strengths and weaknesses of each region.</a:t>
            </a:r>
          </a:p>
        </p:txBody>
      </p:sp>
    </p:spTree>
    <p:extLst>
      <p:ext uri="{BB962C8B-B14F-4D97-AF65-F5344CB8AC3E}">
        <p14:creationId xmlns:p14="http://schemas.microsoft.com/office/powerpoint/2010/main" val="1719748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2F381FD-6244-CC19-DD9C-3F242BAE08A2}"/>
              </a:ext>
            </a:extLst>
          </p:cNvPr>
          <p:cNvSpPr/>
          <p:nvPr/>
        </p:nvSpPr>
        <p:spPr>
          <a:xfrm>
            <a:off x="0" y="2003465"/>
            <a:ext cx="12191999" cy="2851070"/>
          </a:xfrm>
          <a:prstGeom prst="roundRect">
            <a:avLst>
              <a:gd name="adj" fmla="val 0"/>
            </a:avLst>
          </a:prstGeom>
          <a:solidFill>
            <a:srgbClr val="036C7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ZoneTexte 5">
            <a:extLst>
              <a:ext uri="{FF2B5EF4-FFF2-40B4-BE49-F238E27FC236}">
                <a16:creationId xmlns:a16="http://schemas.microsoft.com/office/drawing/2014/main" id="{521EA1C9-2919-DA9F-2E57-D7DBC30C5081}"/>
              </a:ext>
            </a:extLst>
          </p:cNvPr>
          <p:cNvSpPr txBox="1"/>
          <p:nvPr/>
        </p:nvSpPr>
        <p:spPr>
          <a:xfrm>
            <a:off x="1906993" y="2705725"/>
            <a:ext cx="8378013" cy="1446550"/>
          </a:xfrm>
          <a:prstGeom prst="rect">
            <a:avLst/>
          </a:prstGeom>
          <a:noFill/>
        </p:spPr>
        <p:txBody>
          <a:bodyPr wrap="square">
            <a:spAutoFit/>
          </a:bodyPr>
          <a:lstStyle/>
          <a:p>
            <a:pPr algn="ctr"/>
            <a:r>
              <a:rPr lang="en-GB" sz="4400" noProof="0" dirty="0">
                <a:solidFill>
                  <a:schemeClr val="bg1"/>
                </a:solidFill>
                <a:latin typeface="Arial Rounded MT Bold" panose="020F0704030504030204" pitchFamily="34" charset="0"/>
              </a:rPr>
              <a:t>Multi-criteria analysis</a:t>
            </a:r>
          </a:p>
          <a:p>
            <a:pPr algn="ctr"/>
            <a:r>
              <a:rPr lang="en-GB" sz="4400" noProof="0" dirty="0">
                <a:solidFill>
                  <a:schemeClr val="bg1"/>
                </a:solidFill>
                <a:latin typeface="Arial Rounded MT Bold" panose="020F0704030504030204" pitchFamily="34" charset="0"/>
              </a:rPr>
              <a:t>of a selection of ten regions</a:t>
            </a:r>
          </a:p>
        </p:txBody>
      </p:sp>
    </p:spTree>
    <p:extLst>
      <p:ext uri="{BB962C8B-B14F-4D97-AF65-F5344CB8AC3E}">
        <p14:creationId xmlns:p14="http://schemas.microsoft.com/office/powerpoint/2010/main" val="3731685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12F255-9ECF-CF63-F4F7-73AAFB8A150C}"/>
              </a:ext>
            </a:extLst>
          </p:cNvPr>
          <p:cNvSpPr/>
          <p:nvPr/>
        </p:nvSpPr>
        <p:spPr>
          <a:xfrm>
            <a:off x="11879649" y="6517425"/>
            <a:ext cx="171925"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ZoneTexte 4">
            <a:extLst>
              <a:ext uri="{FF2B5EF4-FFF2-40B4-BE49-F238E27FC236}">
                <a16:creationId xmlns:a16="http://schemas.microsoft.com/office/drawing/2014/main" id="{C5120084-6919-827C-5196-C18EE677F238}"/>
              </a:ext>
            </a:extLst>
          </p:cNvPr>
          <p:cNvSpPr txBox="1"/>
          <p:nvPr/>
        </p:nvSpPr>
        <p:spPr>
          <a:xfrm>
            <a:off x="741137" y="596246"/>
            <a:ext cx="10709715" cy="2323713"/>
          </a:xfrm>
          <a:prstGeom prst="rect">
            <a:avLst/>
          </a:prstGeom>
          <a:noFill/>
        </p:spPr>
        <p:txBody>
          <a:bodyPr wrap="square">
            <a:spAutoFit/>
          </a:bodyPr>
          <a:lstStyle/>
          <a:p>
            <a:pPr algn="just"/>
            <a:r>
              <a:rPr lang="en-GB" sz="2000" noProof="0" dirty="0"/>
              <a:t>Energy consumption is not evenly distributed across the world. It is concentrated in specific regions </a:t>
            </a:r>
            <a:r>
              <a:rPr lang="en-GB" sz="2000" noProof="0"/>
              <a:t>referred</a:t>
            </a:r>
            <a:r>
              <a:rPr lang="en-GB" sz="2000" noProof="0" dirty="0"/>
              <a:t> as </a:t>
            </a:r>
            <a:r>
              <a:rPr lang="en-GB" sz="2000" b="1" noProof="0" dirty="0"/>
              <a:t>load </a:t>
            </a:r>
            <a:r>
              <a:rPr lang="en-GB" sz="2000" b="1" noProof="0"/>
              <a:t>centers</a:t>
            </a:r>
            <a:r>
              <a:rPr lang="en-GB" sz="2000" noProof="0" dirty="0"/>
              <a:t>.</a:t>
            </a:r>
          </a:p>
          <a:p>
            <a:pPr algn="just">
              <a:buNone/>
            </a:pPr>
            <a:endParaRPr lang="en-GB" sz="1000" noProof="0" dirty="0">
              <a:latin typeface="DM Sans" pitchFamily="2" charset="0"/>
            </a:endParaRPr>
          </a:p>
          <a:p>
            <a:pPr algn="just">
              <a:buNone/>
            </a:pPr>
            <a:r>
              <a:rPr lang="en-GB" sz="2000" noProof="0" dirty="0"/>
              <a:t>A load </a:t>
            </a:r>
            <a:r>
              <a:rPr lang="en-GB" sz="2000" noProof="0"/>
              <a:t>center</a:t>
            </a:r>
            <a:r>
              <a:rPr lang="en-GB" sz="2000" noProof="0" dirty="0"/>
              <a:t> can be characterized by:</a:t>
            </a:r>
          </a:p>
          <a:p>
            <a:pPr algn="just">
              <a:buNone/>
            </a:pPr>
            <a:endParaRPr lang="en-GB" sz="500" noProof="0" dirty="0">
              <a:latin typeface="DM Sans" pitchFamily="2" charset="0"/>
            </a:endParaRPr>
          </a:p>
          <a:p>
            <a:pPr marL="514350" indent="-514350" algn="just">
              <a:buAutoNum type="romanLcParenBoth"/>
            </a:pPr>
            <a:r>
              <a:rPr lang="en-GB" sz="2000" noProof="0" dirty="0">
                <a:latin typeface="DM Sans" pitchFamily="2" charset="0"/>
              </a:rPr>
              <a:t>a </a:t>
            </a:r>
            <a:r>
              <a:rPr lang="en-GB" sz="2000" noProof="0" dirty="0"/>
              <a:t>high population density</a:t>
            </a:r>
            <a:r>
              <a:rPr lang="en-GB" sz="2000" noProof="0" dirty="0">
                <a:latin typeface="DM Sans" pitchFamily="2" charset="0"/>
              </a:rPr>
              <a:t>;</a:t>
            </a:r>
          </a:p>
          <a:p>
            <a:pPr marL="514350" indent="-514350" algn="just">
              <a:buAutoNum type="romanLcParenBoth"/>
            </a:pPr>
            <a:endParaRPr lang="en-GB" sz="500" noProof="0" dirty="0">
              <a:latin typeface="DM Sans" pitchFamily="2" charset="0"/>
            </a:endParaRPr>
          </a:p>
          <a:p>
            <a:pPr marL="514350" indent="-514350" algn="just">
              <a:buAutoNum type="romanLcParenBoth"/>
            </a:pPr>
            <a:r>
              <a:rPr lang="en-GB" sz="2000" noProof="0" dirty="0">
                <a:latin typeface="DM Sans" pitchFamily="2" charset="0"/>
              </a:rPr>
              <a:t>large urban and industrial areas;</a:t>
            </a:r>
          </a:p>
          <a:p>
            <a:pPr marL="514350" indent="-514350" algn="just">
              <a:buAutoNum type="romanLcParenBoth"/>
            </a:pPr>
            <a:endParaRPr lang="en-GB" sz="500" noProof="0" dirty="0">
              <a:latin typeface="DM Sans" pitchFamily="2" charset="0"/>
            </a:endParaRPr>
          </a:p>
          <a:p>
            <a:pPr marL="514350" indent="-514350" algn="just">
              <a:buAutoNum type="romanLcParenBoth"/>
            </a:pPr>
            <a:r>
              <a:rPr lang="en-GB" sz="2000" noProof="0" dirty="0">
                <a:latin typeface="DM Sans" pitchFamily="2" charset="0"/>
              </a:rPr>
              <a:t>ma</a:t>
            </a:r>
            <a:r>
              <a:rPr lang="en-GB" sz="2000" noProof="0" dirty="0"/>
              <a:t>jor logistical infrastructure</a:t>
            </a:r>
            <a:r>
              <a:rPr lang="en-GB" sz="2000" noProof="0" dirty="0">
                <a:latin typeface="DM Sans" pitchFamily="2" charset="0"/>
              </a:rPr>
              <a:t>.</a:t>
            </a:r>
          </a:p>
        </p:txBody>
      </p:sp>
      <p:sp>
        <p:nvSpPr>
          <p:cNvPr id="24" name="Cadre 23">
            <a:extLst>
              <a:ext uri="{FF2B5EF4-FFF2-40B4-BE49-F238E27FC236}">
                <a16:creationId xmlns:a16="http://schemas.microsoft.com/office/drawing/2014/main" id="{AC40F759-3027-EB00-5F37-6BCE9CF35704}"/>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 name="Slide Number Placeholder 6">
            <a:extLst>
              <a:ext uri="{FF2B5EF4-FFF2-40B4-BE49-F238E27FC236}">
                <a16:creationId xmlns:a16="http://schemas.microsoft.com/office/drawing/2014/main" id="{4B3445A2-BCF4-190C-BC28-B1F81A71192E}"/>
              </a:ext>
            </a:extLst>
          </p:cNvPr>
          <p:cNvSpPr txBox="1">
            <a:spLocks/>
          </p:cNvSpPr>
          <p:nvPr/>
        </p:nvSpPr>
        <p:spPr>
          <a:xfrm>
            <a:off x="117848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2</a:t>
            </a:fld>
            <a:endParaRPr lang="en-GB" sz="1350" b="1" spc="80" noProof="0" dirty="0">
              <a:solidFill>
                <a:srgbClr val="025C66"/>
              </a:solidFill>
            </a:endParaRPr>
          </a:p>
        </p:txBody>
      </p:sp>
      <p:grpSp>
        <p:nvGrpSpPr>
          <p:cNvPr id="17" name="Groupe 16">
            <a:extLst>
              <a:ext uri="{FF2B5EF4-FFF2-40B4-BE49-F238E27FC236}">
                <a16:creationId xmlns:a16="http://schemas.microsoft.com/office/drawing/2014/main" id="{9FF255DA-F0F1-24C1-B83B-CC75EE227ED2}"/>
              </a:ext>
            </a:extLst>
          </p:cNvPr>
          <p:cNvGrpSpPr/>
          <p:nvPr/>
        </p:nvGrpSpPr>
        <p:grpSpPr>
          <a:xfrm>
            <a:off x="741138" y="3242496"/>
            <a:ext cx="10730307" cy="3044478"/>
            <a:chOff x="741138" y="3321272"/>
            <a:chExt cx="10730307" cy="3044478"/>
          </a:xfrm>
        </p:grpSpPr>
        <p:pic>
          <p:nvPicPr>
            <p:cNvPr id="30722" name="Picture 2">
              <a:extLst>
                <a:ext uri="{FF2B5EF4-FFF2-40B4-BE49-F238E27FC236}">
                  <a16:creationId xmlns:a16="http://schemas.microsoft.com/office/drawing/2014/main" id="{6DD233FD-CE03-3452-72C2-057AF4F12F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39"/>
            <a:stretch>
              <a:fillRect/>
            </a:stretch>
          </p:blipFill>
          <p:spPr bwMode="auto">
            <a:xfrm>
              <a:off x="4350382" y="3804806"/>
              <a:ext cx="3499211" cy="255005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 avec coins arrondis en haut 20">
              <a:extLst>
                <a:ext uri="{FF2B5EF4-FFF2-40B4-BE49-F238E27FC236}">
                  <a16:creationId xmlns:a16="http://schemas.microsoft.com/office/drawing/2014/main" id="{22E8FC55-5365-E773-F784-BF035509563F}"/>
                </a:ext>
              </a:extLst>
            </p:cNvPr>
            <p:cNvSpPr/>
            <p:nvPr/>
          </p:nvSpPr>
          <p:spPr>
            <a:xfrm rot="5400000">
              <a:off x="5864205" y="-1801793"/>
              <a:ext cx="463586" cy="10709716"/>
            </a:xfrm>
            <a:prstGeom prst="round2SameRect">
              <a:avLst>
                <a:gd name="adj1" fmla="val 0"/>
                <a:gd name="adj2" fmla="val 0"/>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15" name="Groupe 14">
              <a:extLst>
                <a:ext uri="{FF2B5EF4-FFF2-40B4-BE49-F238E27FC236}">
                  <a16:creationId xmlns:a16="http://schemas.microsoft.com/office/drawing/2014/main" id="{882BC675-94C4-2998-8A52-F07A751FC584}"/>
                </a:ext>
              </a:extLst>
            </p:cNvPr>
            <p:cNvGrpSpPr/>
            <p:nvPr/>
          </p:nvGrpSpPr>
          <p:grpSpPr>
            <a:xfrm>
              <a:off x="741141" y="3804805"/>
              <a:ext cx="10709710" cy="2550060"/>
              <a:chOff x="0" y="3799632"/>
              <a:chExt cx="12274736" cy="2846893"/>
            </a:xfrm>
          </p:grpSpPr>
          <p:pic>
            <p:nvPicPr>
              <p:cNvPr id="1026" name="Picture 2">
                <a:extLst>
                  <a:ext uri="{FF2B5EF4-FFF2-40B4-BE49-F238E27FC236}">
                    <a16:creationId xmlns:a16="http://schemas.microsoft.com/office/drawing/2014/main" id="{1FE2ABA0-359A-6ABE-1E0C-EC2DB845CA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29" t="3673" r="2399"/>
              <a:stretch>
                <a:fillRect/>
              </a:stretch>
            </p:blipFill>
            <p:spPr bwMode="auto">
              <a:xfrm>
                <a:off x="0" y="3799634"/>
                <a:ext cx="4103913" cy="2846891"/>
              </a:xfrm>
              <a:prstGeom prst="roundRect">
                <a:avLst>
                  <a:gd name="adj" fmla="val 0"/>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EDDA2B0-EF34-29C1-A827-5082AA5F0D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797" t="3673" r="20559"/>
              <a:stretch>
                <a:fillRect/>
              </a:stretch>
            </p:blipFill>
            <p:spPr bwMode="auto">
              <a:xfrm>
                <a:off x="8170823" y="3799632"/>
                <a:ext cx="4103913" cy="2846892"/>
              </a:xfrm>
              <a:prstGeom prst="roundRect">
                <a:avLst>
                  <a:gd name="adj" fmla="val 0"/>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D10DE0E6-4C05-7F7B-FBCC-8AE424FCE448}"/>
                </a:ext>
              </a:extLst>
            </p:cNvPr>
            <p:cNvSpPr/>
            <p:nvPr/>
          </p:nvSpPr>
          <p:spPr>
            <a:xfrm>
              <a:off x="748811" y="5909527"/>
              <a:ext cx="3580665" cy="307777"/>
            </a:xfrm>
            <a:prstGeom prst="rect">
              <a:avLst/>
            </a:prstGeom>
            <a:solidFill>
              <a:schemeClr val="tx1">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0" name="ZoneTexte 9">
              <a:extLst>
                <a:ext uri="{FF2B5EF4-FFF2-40B4-BE49-F238E27FC236}">
                  <a16:creationId xmlns:a16="http://schemas.microsoft.com/office/drawing/2014/main" id="{DDB3EDA7-AB17-915F-E19D-3F625CA5CFB1}"/>
                </a:ext>
              </a:extLst>
            </p:cNvPr>
            <p:cNvSpPr txBox="1"/>
            <p:nvPr/>
          </p:nvSpPr>
          <p:spPr>
            <a:xfrm>
              <a:off x="1057452" y="5923438"/>
              <a:ext cx="2948044" cy="307777"/>
            </a:xfrm>
            <a:prstGeom prst="rect">
              <a:avLst/>
            </a:prstGeom>
            <a:noFill/>
          </p:spPr>
          <p:txBody>
            <a:bodyPr wrap="square">
              <a:spAutoFit/>
            </a:bodyPr>
            <a:lstStyle/>
            <a:p>
              <a:pPr algn="ctr"/>
              <a:r>
                <a:rPr lang="en-GB" sz="1400" noProof="0">
                  <a:solidFill>
                    <a:schemeClr val="bg1"/>
                  </a:solidFill>
                </a:rPr>
                <a:t>East Asia – Shanghai Towers.</a:t>
              </a:r>
            </a:p>
          </p:txBody>
        </p:sp>
        <p:sp>
          <p:nvSpPr>
            <p:cNvPr id="8" name="ZoneTexte 7">
              <a:extLst>
                <a:ext uri="{FF2B5EF4-FFF2-40B4-BE49-F238E27FC236}">
                  <a16:creationId xmlns:a16="http://schemas.microsoft.com/office/drawing/2014/main" id="{93F285D4-BFC4-608F-E2C1-8125326E5FA6}"/>
                </a:ext>
              </a:extLst>
            </p:cNvPr>
            <p:cNvSpPr txBox="1"/>
            <p:nvPr/>
          </p:nvSpPr>
          <p:spPr>
            <a:xfrm>
              <a:off x="4376236" y="5583475"/>
              <a:ext cx="2948043" cy="369332"/>
            </a:xfrm>
            <a:prstGeom prst="rect">
              <a:avLst/>
            </a:prstGeom>
            <a:noFill/>
          </p:spPr>
          <p:txBody>
            <a:bodyPr wrap="square">
              <a:spAutoFit/>
            </a:bodyPr>
            <a:lstStyle/>
            <a:p>
              <a:endParaRPr lang="en-GB" b="1" noProof="0">
                <a:solidFill>
                  <a:schemeClr val="bg1"/>
                </a:solidFill>
              </a:endParaRPr>
            </a:p>
          </p:txBody>
        </p:sp>
        <p:sp>
          <p:nvSpPr>
            <p:cNvPr id="20" name="ZoneTexte 19">
              <a:extLst>
                <a:ext uri="{FF2B5EF4-FFF2-40B4-BE49-F238E27FC236}">
                  <a16:creationId xmlns:a16="http://schemas.microsoft.com/office/drawing/2014/main" id="{14951371-CB8D-CD15-3BFE-66EFF16C0FEC}"/>
                </a:ext>
              </a:extLst>
            </p:cNvPr>
            <p:cNvSpPr txBox="1"/>
            <p:nvPr/>
          </p:nvSpPr>
          <p:spPr>
            <a:xfrm>
              <a:off x="1903595" y="3413517"/>
              <a:ext cx="8279126" cy="338554"/>
            </a:xfrm>
            <a:prstGeom prst="rect">
              <a:avLst/>
            </a:prstGeom>
            <a:noFill/>
          </p:spPr>
          <p:txBody>
            <a:bodyPr wrap="square">
              <a:spAutoFit/>
            </a:bodyPr>
            <a:lstStyle/>
            <a:p>
              <a:pPr algn="ctr"/>
              <a:r>
                <a:rPr lang="en-GB" sz="1600" b="1" noProof="0" dirty="0">
                  <a:solidFill>
                    <a:schemeClr val="bg1"/>
                  </a:solidFill>
                </a:rPr>
                <a:t>Examples of major consumption </a:t>
              </a:r>
              <a:r>
                <a:rPr lang="en-GB" sz="1600" b="1" noProof="0" dirty="0" err="1">
                  <a:solidFill>
                    <a:schemeClr val="bg1"/>
                  </a:solidFill>
                </a:rPr>
                <a:t>centers</a:t>
              </a:r>
              <a:r>
                <a:rPr lang="en-GB" sz="1600" b="1" noProof="0" dirty="0">
                  <a:solidFill>
                    <a:schemeClr val="bg1"/>
                  </a:solidFill>
                </a:rPr>
                <a:t> around the world.</a:t>
              </a:r>
            </a:p>
          </p:txBody>
        </p:sp>
        <p:sp>
          <p:nvSpPr>
            <p:cNvPr id="11" name="Rectangle 10">
              <a:extLst>
                <a:ext uri="{FF2B5EF4-FFF2-40B4-BE49-F238E27FC236}">
                  <a16:creationId xmlns:a16="http://schemas.microsoft.com/office/drawing/2014/main" id="{C6FD47AE-A37C-83A5-987E-757D9887A83C}"/>
                </a:ext>
              </a:extLst>
            </p:cNvPr>
            <p:cNvSpPr/>
            <p:nvPr/>
          </p:nvSpPr>
          <p:spPr>
            <a:xfrm>
              <a:off x="4376236" y="5929369"/>
              <a:ext cx="3473357" cy="307777"/>
            </a:xfrm>
            <a:prstGeom prst="rect">
              <a:avLst/>
            </a:prstGeom>
            <a:solidFill>
              <a:schemeClr val="tx1">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ZoneTexte 11">
              <a:extLst>
                <a:ext uri="{FF2B5EF4-FFF2-40B4-BE49-F238E27FC236}">
                  <a16:creationId xmlns:a16="http://schemas.microsoft.com/office/drawing/2014/main" id="{5FE2238B-400D-F740-7698-18262CC0C233}"/>
                </a:ext>
              </a:extLst>
            </p:cNvPr>
            <p:cNvSpPr txBox="1"/>
            <p:nvPr/>
          </p:nvSpPr>
          <p:spPr>
            <a:xfrm>
              <a:off x="4342403" y="5929365"/>
              <a:ext cx="3401511" cy="307777"/>
            </a:xfrm>
            <a:prstGeom prst="rect">
              <a:avLst/>
            </a:prstGeom>
            <a:noFill/>
          </p:spPr>
          <p:txBody>
            <a:bodyPr wrap="square">
              <a:spAutoFit/>
            </a:bodyPr>
            <a:lstStyle/>
            <a:p>
              <a:pPr algn="ctr"/>
              <a:r>
                <a:rPr lang="en-GB" sz="1400" noProof="0">
                  <a:solidFill>
                    <a:schemeClr val="bg1"/>
                  </a:solidFill>
                </a:rPr>
                <a:t>Middle East – Jubail Industrial City.</a:t>
              </a:r>
              <a:endParaRPr lang="en-GB" sz="1400" noProof="0">
                <a:solidFill>
                  <a:schemeClr val="bg1"/>
                </a:solidFill>
                <a:latin typeface="Roboto" panose="02000000000000000000" pitchFamily="2" charset="0"/>
              </a:endParaRPr>
            </a:p>
          </p:txBody>
        </p:sp>
        <p:sp>
          <p:nvSpPr>
            <p:cNvPr id="14" name="Rectangle 13">
              <a:extLst>
                <a:ext uri="{FF2B5EF4-FFF2-40B4-BE49-F238E27FC236}">
                  <a16:creationId xmlns:a16="http://schemas.microsoft.com/office/drawing/2014/main" id="{36F916FB-7AF6-4C0C-9561-DD5461B7D33F}"/>
                </a:ext>
              </a:extLst>
            </p:cNvPr>
            <p:cNvSpPr/>
            <p:nvPr/>
          </p:nvSpPr>
          <p:spPr>
            <a:xfrm>
              <a:off x="7870186" y="5929365"/>
              <a:ext cx="3580667" cy="307777"/>
            </a:xfrm>
            <a:prstGeom prst="rect">
              <a:avLst/>
            </a:prstGeom>
            <a:solidFill>
              <a:schemeClr val="tx1">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ZoneTexte 12">
              <a:extLst>
                <a:ext uri="{FF2B5EF4-FFF2-40B4-BE49-F238E27FC236}">
                  <a16:creationId xmlns:a16="http://schemas.microsoft.com/office/drawing/2014/main" id="{A210D36A-57B8-34EA-2E71-7BE24C91B107}"/>
                </a:ext>
              </a:extLst>
            </p:cNvPr>
            <p:cNvSpPr txBox="1"/>
            <p:nvPr/>
          </p:nvSpPr>
          <p:spPr>
            <a:xfrm>
              <a:off x="8058770" y="5934808"/>
              <a:ext cx="3203498" cy="307777"/>
            </a:xfrm>
            <a:prstGeom prst="rect">
              <a:avLst/>
            </a:prstGeom>
            <a:noFill/>
          </p:spPr>
          <p:txBody>
            <a:bodyPr wrap="square">
              <a:spAutoFit/>
            </a:bodyPr>
            <a:lstStyle/>
            <a:p>
              <a:pPr algn="ctr"/>
              <a:r>
                <a:rPr lang="en-GB" sz="1400" noProof="0">
                  <a:solidFill>
                    <a:schemeClr val="bg1"/>
                  </a:solidFill>
                </a:rPr>
                <a:t>East Coast USA – Port of New York.</a:t>
              </a:r>
            </a:p>
          </p:txBody>
        </p:sp>
        <p:sp>
          <p:nvSpPr>
            <p:cNvPr id="16" name="Cadre 15">
              <a:extLst>
                <a:ext uri="{FF2B5EF4-FFF2-40B4-BE49-F238E27FC236}">
                  <a16:creationId xmlns:a16="http://schemas.microsoft.com/office/drawing/2014/main" id="{C537B291-3169-D483-2E9F-0D2F45E4077B}"/>
                </a:ext>
              </a:extLst>
            </p:cNvPr>
            <p:cNvSpPr/>
            <p:nvPr/>
          </p:nvSpPr>
          <p:spPr>
            <a:xfrm>
              <a:off x="741138" y="3321272"/>
              <a:ext cx="10730307" cy="3044478"/>
            </a:xfrm>
            <a:prstGeom prst="frame">
              <a:avLst>
                <a:gd name="adj1" fmla="val 1473"/>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spTree>
    <p:extLst>
      <p:ext uri="{BB962C8B-B14F-4D97-AF65-F5344CB8AC3E}">
        <p14:creationId xmlns:p14="http://schemas.microsoft.com/office/powerpoint/2010/main" val="3110994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093AB-9D1F-D3A8-7C15-E9DEB368CD45}"/>
            </a:ext>
          </a:extLst>
        </p:cNvPr>
        <p:cNvGrpSpPr/>
        <p:nvPr/>
      </p:nvGrpSpPr>
      <p:grpSpPr>
        <a:xfrm>
          <a:off x="0" y="0"/>
          <a:ext cx="0" cy="0"/>
          <a:chOff x="0" y="0"/>
          <a:chExt cx="0" cy="0"/>
        </a:xfrm>
      </p:grpSpPr>
      <p:pic>
        <p:nvPicPr>
          <p:cNvPr id="12290" name="Picture 2">
            <a:extLst>
              <a:ext uri="{FF2B5EF4-FFF2-40B4-BE49-F238E27FC236}">
                <a16:creationId xmlns:a16="http://schemas.microsoft.com/office/drawing/2014/main" id="{BED7E22E-FF32-BB7F-2F9A-40FE524E7F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387" r="19294"/>
          <a:stretch>
            <a:fillRect/>
          </a:stretch>
        </p:blipFill>
        <p:spPr bwMode="auto">
          <a:xfrm>
            <a:off x="7571966" y="112843"/>
            <a:ext cx="4491470" cy="4672387"/>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a:extLst>
              <a:ext uri="{FF2B5EF4-FFF2-40B4-BE49-F238E27FC236}">
                <a16:creationId xmlns:a16="http://schemas.microsoft.com/office/drawing/2014/main" id="{2EC8D92C-0476-3C9F-2896-AE42CDDAB4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16" t="9908" r="4941"/>
          <a:stretch>
            <a:fillRect/>
          </a:stretch>
        </p:blipFill>
        <p:spPr bwMode="auto">
          <a:xfrm flipH="1">
            <a:off x="119078" y="112843"/>
            <a:ext cx="7348554" cy="528122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C4F53DB-DB7A-11B0-0EDD-AD4FBB089365}"/>
              </a:ext>
            </a:extLst>
          </p:cNvPr>
          <p:cNvSpPr/>
          <p:nvPr/>
        </p:nvSpPr>
        <p:spPr>
          <a:xfrm rot="16200000">
            <a:off x="3524010" y="-1810000"/>
            <a:ext cx="5143987" cy="12192006"/>
          </a:xfrm>
          <a:prstGeom prst="rect">
            <a:avLst/>
          </a:prstGeom>
          <a:gradFill>
            <a:gsLst>
              <a:gs pos="38000">
                <a:schemeClr val="bg1"/>
              </a:gs>
              <a:gs pos="49000">
                <a:schemeClr val="bg1">
                  <a:alpha val="65000"/>
                </a:schemeClr>
              </a:gs>
              <a:gs pos="63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latin typeface="DM Sans" pitchFamily="2" charset="0"/>
              </a:rPr>
              <a:t> </a:t>
            </a:r>
          </a:p>
        </p:txBody>
      </p:sp>
      <p:sp>
        <p:nvSpPr>
          <p:cNvPr id="4" name="Rectangle 3">
            <a:extLst>
              <a:ext uri="{FF2B5EF4-FFF2-40B4-BE49-F238E27FC236}">
                <a16:creationId xmlns:a16="http://schemas.microsoft.com/office/drawing/2014/main" id="{A4607C97-CE8B-0419-AE44-FB8E129E92A9}"/>
              </a:ext>
            </a:extLst>
          </p:cNvPr>
          <p:cNvSpPr/>
          <p:nvPr/>
        </p:nvSpPr>
        <p:spPr>
          <a:xfrm rot="16200000">
            <a:off x="4071943" y="-1262067"/>
            <a:ext cx="4048121" cy="12192006"/>
          </a:xfrm>
          <a:prstGeom prst="rect">
            <a:avLst/>
          </a:prstGeom>
          <a:gradFill>
            <a:gsLst>
              <a:gs pos="38000">
                <a:schemeClr val="bg1"/>
              </a:gs>
              <a:gs pos="49000">
                <a:schemeClr val="bg1">
                  <a:alpha val="65000"/>
                </a:schemeClr>
              </a:gs>
              <a:gs pos="63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latin typeface="DM Sans" pitchFamily="2" charset="0"/>
              </a:rPr>
              <a:t> </a:t>
            </a:r>
          </a:p>
        </p:txBody>
      </p:sp>
      <p:sp>
        <p:nvSpPr>
          <p:cNvPr id="5" name="Rectangle : coins arrondis 4">
            <a:extLst>
              <a:ext uri="{FF2B5EF4-FFF2-40B4-BE49-F238E27FC236}">
                <a16:creationId xmlns:a16="http://schemas.microsoft.com/office/drawing/2014/main" id="{695BDFB0-A25B-18FB-7B37-0B96231A6E1A}"/>
              </a:ext>
            </a:extLst>
          </p:cNvPr>
          <p:cNvSpPr/>
          <p:nvPr/>
        </p:nvSpPr>
        <p:spPr>
          <a:xfrm>
            <a:off x="1028700" y="4560463"/>
            <a:ext cx="11034736" cy="656503"/>
          </a:xfrm>
          <a:prstGeom prst="roundRect">
            <a:avLst>
              <a:gd name="adj" fmla="val 0"/>
            </a:avLst>
          </a:prstGeom>
          <a:gradFill>
            <a:gsLst>
              <a:gs pos="16000">
                <a:srgbClr val="036C78">
                  <a:alpha val="0"/>
                </a:srgbClr>
              </a:gs>
              <a:gs pos="33000">
                <a:srgbClr val="036C78"/>
              </a:gs>
            </a:gsLst>
            <a:lin ang="0" scaled="0"/>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ZoneTexte 6">
            <a:extLst>
              <a:ext uri="{FF2B5EF4-FFF2-40B4-BE49-F238E27FC236}">
                <a16:creationId xmlns:a16="http://schemas.microsoft.com/office/drawing/2014/main" id="{FC448E9F-946E-A805-2D6B-BB1A1DD4C803}"/>
              </a:ext>
            </a:extLst>
          </p:cNvPr>
          <p:cNvSpPr txBox="1"/>
          <p:nvPr/>
        </p:nvSpPr>
        <p:spPr>
          <a:xfrm>
            <a:off x="3380523" y="5479771"/>
            <a:ext cx="8401936" cy="1015663"/>
          </a:xfrm>
          <a:prstGeom prst="rect">
            <a:avLst/>
          </a:prstGeom>
          <a:noFill/>
        </p:spPr>
        <p:txBody>
          <a:bodyPr wrap="square">
            <a:spAutoFit/>
          </a:bodyPr>
          <a:lstStyle/>
          <a:p>
            <a:pPr algn="just">
              <a:buNone/>
            </a:pPr>
            <a:r>
              <a:rPr lang="en-GB" sz="2000" noProof="0" dirty="0"/>
              <a:t>In the 19</a:t>
            </a:r>
            <a:r>
              <a:rPr lang="en-GB" sz="2000" baseline="30000" noProof="0" dirty="0"/>
              <a:t>th</a:t>
            </a:r>
            <a:r>
              <a:rPr lang="en-GB" sz="2000" noProof="0" dirty="0"/>
              <a:t> century, its capital Baku became one of the world’s first major oil production </a:t>
            </a:r>
            <a:r>
              <a:rPr lang="en-GB" sz="2000" noProof="0" dirty="0" err="1"/>
              <a:t>centers</a:t>
            </a:r>
            <a:r>
              <a:rPr lang="en-GB" sz="2000" noProof="0" dirty="0"/>
              <a:t>. More recently, the country has established itself as a gas supplier to Europe.</a:t>
            </a:r>
            <a:endParaRPr lang="en-GB" sz="2000" noProof="0" dirty="0">
              <a:latin typeface="DM Sans" pitchFamily="2" charset="0"/>
              <a:ea typeface="Roboto" panose="02000000000000000000" pitchFamily="2" charset="0"/>
              <a:cs typeface="Roboto" panose="02000000000000000000" pitchFamily="2" charset="0"/>
            </a:endParaRPr>
          </a:p>
        </p:txBody>
      </p:sp>
      <p:pic>
        <p:nvPicPr>
          <p:cNvPr id="8" name="Image 7">
            <a:extLst>
              <a:ext uri="{FF2B5EF4-FFF2-40B4-BE49-F238E27FC236}">
                <a16:creationId xmlns:a16="http://schemas.microsoft.com/office/drawing/2014/main" id="{4D5C4DA5-3C1C-E785-EDAA-D1AAF0F7B504}"/>
              </a:ext>
            </a:extLst>
          </p:cNvPr>
          <p:cNvPicPr>
            <a:picLocks noChangeAspect="1"/>
          </p:cNvPicPr>
          <p:nvPr/>
        </p:nvPicPr>
        <p:blipFill>
          <a:blip r:embed="rId5"/>
          <a:srcRect t="2788"/>
          <a:stretch>
            <a:fillRect/>
          </a:stretch>
        </p:blipFill>
        <p:spPr>
          <a:xfrm>
            <a:off x="147284" y="3933286"/>
            <a:ext cx="3014955" cy="2924714"/>
          </a:xfrm>
          <a:prstGeom prst="rect">
            <a:avLst/>
          </a:prstGeom>
        </p:spPr>
      </p:pic>
      <p:sp>
        <p:nvSpPr>
          <p:cNvPr id="2" name="ZoneTexte 1">
            <a:extLst>
              <a:ext uri="{FF2B5EF4-FFF2-40B4-BE49-F238E27FC236}">
                <a16:creationId xmlns:a16="http://schemas.microsoft.com/office/drawing/2014/main" id="{D70654DD-BFA8-28C6-8578-EC3046A7817A}"/>
              </a:ext>
            </a:extLst>
          </p:cNvPr>
          <p:cNvSpPr txBox="1"/>
          <p:nvPr/>
        </p:nvSpPr>
        <p:spPr>
          <a:xfrm>
            <a:off x="6147949" y="4608070"/>
            <a:ext cx="5696423" cy="523220"/>
          </a:xfrm>
          <a:prstGeom prst="rect">
            <a:avLst/>
          </a:prstGeom>
          <a:noFill/>
        </p:spPr>
        <p:txBody>
          <a:bodyPr wrap="square">
            <a:spAutoFit/>
          </a:bodyPr>
          <a:lstStyle/>
          <a:p>
            <a:pPr algn="r">
              <a:buNone/>
            </a:pPr>
            <a:r>
              <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rPr>
              <a:t>The cradle of the oil era</a:t>
            </a:r>
          </a:p>
        </p:txBody>
      </p:sp>
      <p:sp>
        <p:nvSpPr>
          <p:cNvPr id="17" name="Rectangle : coins arrondis 16">
            <a:extLst>
              <a:ext uri="{FF2B5EF4-FFF2-40B4-BE49-F238E27FC236}">
                <a16:creationId xmlns:a16="http://schemas.microsoft.com/office/drawing/2014/main" id="{26E5B57A-76B0-366A-0D4B-97648EFCE65E}"/>
              </a:ext>
            </a:extLst>
          </p:cNvPr>
          <p:cNvSpPr/>
          <p:nvPr/>
        </p:nvSpPr>
        <p:spPr>
          <a:xfrm rot="10800000">
            <a:off x="128556" y="126048"/>
            <a:ext cx="4510118" cy="671933"/>
          </a:xfrm>
          <a:prstGeom prst="roundRect">
            <a:avLst>
              <a:gd name="adj" fmla="val 0"/>
            </a:avLst>
          </a:prstGeom>
          <a:gradFill>
            <a:gsLst>
              <a:gs pos="6000">
                <a:srgbClr val="036C78">
                  <a:alpha val="0"/>
                </a:srgbClr>
              </a:gs>
              <a:gs pos="54000">
                <a:srgbClr val="036C78"/>
              </a:gs>
            </a:gsLst>
            <a:lin ang="0" scaled="0"/>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ZoneTexte 13">
            <a:extLst>
              <a:ext uri="{FF2B5EF4-FFF2-40B4-BE49-F238E27FC236}">
                <a16:creationId xmlns:a16="http://schemas.microsoft.com/office/drawing/2014/main" id="{9004ABA2-44D7-3A9E-ED2F-A54F9A85BFFF}"/>
              </a:ext>
            </a:extLst>
          </p:cNvPr>
          <p:cNvSpPr txBox="1"/>
          <p:nvPr/>
        </p:nvSpPr>
        <p:spPr>
          <a:xfrm>
            <a:off x="302323" y="190879"/>
            <a:ext cx="2666776" cy="523220"/>
          </a:xfrm>
          <a:prstGeom prst="rect">
            <a:avLst/>
          </a:prstGeom>
          <a:noFill/>
        </p:spPr>
        <p:txBody>
          <a:bodyPr wrap="square">
            <a:spAutoFit/>
          </a:bodyPr>
          <a:lstStyle/>
          <a:p>
            <a:r>
              <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rPr>
              <a:t>Azerbaijan</a:t>
            </a:r>
            <a:r>
              <a:rPr lang="en-GB" sz="20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rPr>
              <a:t> </a:t>
            </a:r>
            <a:endParaRPr lang="en-GB" sz="2000" noProof="0" dirty="0"/>
          </a:p>
        </p:txBody>
      </p:sp>
      <p:sp>
        <p:nvSpPr>
          <p:cNvPr id="3" name="Rectangle 2">
            <a:extLst>
              <a:ext uri="{FF2B5EF4-FFF2-40B4-BE49-F238E27FC236}">
                <a16:creationId xmlns:a16="http://schemas.microsoft.com/office/drawing/2014/main" id="{4566E2D7-FB52-EDE1-27BA-891021BF8C5D}"/>
              </a:ext>
            </a:extLst>
          </p:cNvPr>
          <p:cNvSpPr/>
          <p:nvPr/>
        </p:nvSpPr>
        <p:spPr>
          <a:xfrm>
            <a:off x="118034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Slide Number Placeholder 6">
            <a:extLst>
              <a:ext uri="{FF2B5EF4-FFF2-40B4-BE49-F238E27FC236}">
                <a16:creationId xmlns:a16="http://schemas.microsoft.com/office/drawing/2014/main" id="{D6C09397-8577-42DD-D7EF-A1D5B736FFA1}"/>
              </a:ext>
            </a:extLst>
          </p:cNvPr>
          <p:cNvSpPr txBox="1">
            <a:spLocks/>
          </p:cNvSpPr>
          <p:nvPr/>
        </p:nvSpPr>
        <p:spPr>
          <a:xfrm>
            <a:off x="117086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20</a:t>
            </a:fld>
            <a:endParaRPr lang="en-GB" sz="1350" b="1" spc="80" noProof="0" dirty="0">
              <a:solidFill>
                <a:srgbClr val="025C66"/>
              </a:solidFill>
            </a:endParaRPr>
          </a:p>
        </p:txBody>
      </p:sp>
    </p:spTree>
    <p:extLst>
      <p:ext uri="{BB962C8B-B14F-4D97-AF65-F5344CB8AC3E}">
        <p14:creationId xmlns:p14="http://schemas.microsoft.com/office/powerpoint/2010/main" val="3516144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C06AE-B367-6FBD-C984-50DAB20B324C}"/>
            </a:ext>
          </a:extLst>
        </p:cNvPr>
        <p:cNvGrpSpPr/>
        <p:nvPr/>
      </p:nvGrpSpPr>
      <p:grpSpPr>
        <a:xfrm>
          <a:off x="0" y="0"/>
          <a:ext cx="0" cy="0"/>
          <a:chOff x="0" y="0"/>
          <a:chExt cx="0" cy="0"/>
        </a:xfrm>
      </p:grpSpPr>
      <p:grpSp>
        <p:nvGrpSpPr>
          <p:cNvPr id="17" name="Groupe 16">
            <a:extLst>
              <a:ext uri="{FF2B5EF4-FFF2-40B4-BE49-F238E27FC236}">
                <a16:creationId xmlns:a16="http://schemas.microsoft.com/office/drawing/2014/main" id="{F1F7BA71-32DA-E042-1257-9046294390CD}"/>
              </a:ext>
            </a:extLst>
          </p:cNvPr>
          <p:cNvGrpSpPr/>
          <p:nvPr/>
        </p:nvGrpSpPr>
        <p:grpSpPr>
          <a:xfrm>
            <a:off x="3774762" y="2649517"/>
            <a:ext cx="3214330" cy="3214330"/>
            <a:chOff x="7902832" y="538518"/>
            <a:chExt cx="3995530" cy="3995530"/>
          </a:xfrm>
        </p:grpSpPr>
        <p:pic>
          <p:nvPicPr>
            <p:cNvPr id="26630" name="Picture 6">
              <a:extLst>
                <a:ext uri="{FF2B5EF4-FFF2-40B4-BE49-F238E27FC236}">
                  <a16:creationId xmlns:a16="http://schemas.microsoft.com/office/drawing/2014/main" id="{A80EF36A-31D4-C00A-9B9B-B3D9B9B1E0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076"/>
            <a:stretch>
              <a:fillRect/>
            </a:stretch>
          </p:blipFill>
          <p:spPr bwMode="auto">
            <a:xfrm>
              <a:off x="8941291" y="1396723"/>
              <a:ext cx="2031508" cy="2664171"/>
            </a:xfrm>
            <a:prstGeom prst="ellipse">
              <a:avLst/>
            </a:prstGeom>
            <a:noFill/>
            <a:extLst>
              <a:ext uri="{909E8E84-426E-40DD-AFC4-6F175D3DCCD1}">
                <a14:hiddenFill xmlns:a14="http://schemas.microsoft.com/office/drawing/2010/main">
                  <a:solidFill>
                    <a:srgbClr val="FFFFFF"/>
                  </a:solidFill>
                </a14:hiddenFill>
              </a:ext>
            </a:extLst>
          </p:spPr>
        </p:pic>
        <p:pic>
          <p:nvPicPr>
            <p:cNvPr id="7" name="Image 6" descr="Une image contenant cercle, ovale, or&#10;&#10;Le contenu généré par l’IA peut être incorrect.">
              <a:extLst>
                <a:ext uri="{FF2B5EF4-FFF2-40B4-BE49-F238E27FC236}">
                  <a16:creationId xmlns:a16="http://schemas.microsoft.com/office/drawing/2014/main" id="{EC49A33B-8502-2C9A-D923-9E58D6261BB3}"/>
                </a:ext>
              </a:extLst>
            </p:cNvPr>
            <p:cNvPicPr>
              <a:picLocks noChangeAspect="1"/>
            </p:cNvPicPr>
            <p:nvPr/>
          </p:nvPicPr>
          <p:blipFill>
            <a:blip r:embed="rId4">
              <a:extLst>
                <a:ext uri="{28A0092B-C50C-407E-A947-70E740481C1C}">
                  <a14:useLocalDpi xmlns:a14="http://schemas.microsoft.com/office/drawing/2010/main" val="0"/>
                </a:ext>
              </a:extLst>
            </a:blip>
            <a:srcRect l="332" t="-7960" r="-332" b="7960"/>
            <a:stretch>
              <a:fillRect/>
            </a:stretch>
          </p:blipFill>
          <p:spPr>
            <a:xfrm>
              <a:off x="7902832" y="538518"/>
              <a:ext cx="3995530" cy="3995530"/>
            </a:xfrm>
            <a:prstGeom prst="rect">
              <a:avLst/>
            </a:prstGeom>
            <a:ln>
              <a:noFill/>
            </a:ln>
            <a:effectLst>
              <a:outerShdw blurRad="292100" dist="139700" dir="2700000" algn="tl" rotWithShape="0">
                <a:srgbClr val="333333">
                  <a:alpha val="65000"/>
                </a:srgbClr>
              </a:outerShdw>
            </a:effectLst>
          </p:spPr>
        </p:pic>
      </p:grpSp>
      <p:grpSp>
        <p:nvGrpSpPr>
          <p:cNvPr id="18" name="Groupe 17">
            <a:extLst>
              <a:ext uri="{FF2B5EF4-FFF2-40B4-BE49-F238E27FC236}">
                <a16:creationId xmlns:a16="http://schemas.microsoft.com/office/drawing/2014/main" id="{52F1C95F-4BF3-9686-E555-D16B63E012FE}"/>
              </a:ext>
            </a:extLst>
          </p:cNvPr>
          <p:cNvGrpSpPr/>
          <p:nvPr/>
        </p:nvGrpSpPr>
        <p:grpSpPr>
          <a:xfrm>
            <a:off x="855238" y="2803032"/>
            <a:ext cx="3105983" cy="3105983"/>
            <a:chOff x="5201181" y="2403306"/>
            <a:chExt cx="3562469" cy="3562469"/>
          </a:xfrm>
        </p:grpSpPr>
        <p:pic>
          <p:nvPicPr>
            <p:cNvPr id="26628" name="Picture 4">
              <a:extLst>
                <a:ext uri="{FF2B5EF4-FFF2-40B4-BE49-F238E27FC236}">
                  <a16:creationId xmlns:a16="http://schemas.microsoft.com/office/drawing/2014/main" id="{6110AF31-0F34-92D3-2E01-24551D05D6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1" r="67604" b="1"/>
            <a:stretch>
              <a:fillRect/>
            </a:stretch>
          </p:blipFill>
          <p:spPr bwMode="auto">
            <a:xfrm>
              <a:off x="6048003" y="3037161"/>
              <a:ext cx="1851067" cy="2439192"/>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descr="Une image contenant cadre photo, miroir, cadre, intérieur&#10;&#10;Le contenu généré par l’IA peut être incorrect.">
              <a:extLst>
                <a:ext uri="{FF2B5EF4-FFF2-40B4-BE49-F238E27FC236}">
                  <a16:creationId xmlns:a16="http://schemas.microsoft.com/office/drawing/2014/main" id="{B11D5859-5F82-B7DA-85E9-59C1836960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1181" y="2403306"/>
              <a:ext cx="3562469" cy="3562469"/>
            </a:xfrm>
            <a:prstGeom prst="rect">
              <a:avLst/>
            </a:prstGeom>
            <a:ln>
              <a:noFill/>
            </a:ln>
            <a:effectLst>
              <a:outerShdw blurRad="292100" dist="139700" dir="2700000" algn="tl" rotWithShape="0">
                <a:srgbClr val="333333">
                  <a:alpha val="65000"/>
                </a:srgbClr>
              </a:outerShdw>
            </a:effectLst>
          </p:spPr>
        </p:pic>
      </p:grpSp>
      <p:sp>
        <p:nvSpPr>
          <p:cNvPr id="20" name="ZoneTexte 19">
            <a:extLst>
              <a:ext uri="{FF2B5EF4-FFF2-40B4-BE49-F238E27FC236}">
                <a16:creationId xmlns:a16="http://schemas.microsoft.com/office/drawing/2014/main" id="{86FECCD1-FBF3-4745-6693-090223D756A5}"/>
              </a:ext>
            </a:extLst>
          </p:cNvPr>
          <p:cNvSpPr txBox="1"/>
          <p:nvPr/>
        </p:nvSpPr>
        <p:spPr>
          <a:xfrm>
            <a:off x="1379849" y="557010"/>
            <a:ext cx="9432301" cy="1785104"/>
          </a:xfrm>
          <a:prstGeom prst="rect">
            <a:avLst/>
          </a:prstGeom>
          <a:noFill/>
        </p:spPr>
        <p:txBody>
          <a:bodyPr wrap="square">
            <a:spAutoFit/>
          </a:bodyPr>
          <a:lstStyle/>
          <a:p>
            <a:pPr algn="just"/>
            <a:r>
              <a:rPr lang="en-GB" sz="2000" noProof="0" dirty="0"/>
              <a:t>The Nobel brothers played a major role in the industrialization of Baku. They introduced modern refining techniques and new means of transport, such as the first oil pipelines and the world’s first motorized oil tanker, the Zoroaster, designed to sail on the Caspian Sea.</a:t>
            </a:r>
          </a:p>
          <a:p>
            <a:pPr algn="just"/>
            <a:endParaRPr lang="en-GB" sz="1000" noProof="0" dirty="0"/>
          </a:p>
          <a:p>
            <a:pPr algn="just"/>
            <a:r>
              <a:rPr lang="en-GB" sz="2000" noProof="0" dirty="0"/>
              <a:t>It was also in Baku that the world’s first commercial oil well was drilled in 1846.</a:t>
            </a:r>
          </a:p>
        </p:txBody>
      </p:sp>
      <p:grpSp>
        <p:nvGrpSpPr>
          <p:cNvPr id="25" name="Groupe 24">
            <a:extLst>
              <a:ext uri="{FF2B5EF4-FFF2-40B4-BE49-F238E27FC236}">
                <a16:creationId xmlns:a16="http://schemas.microsoft.com/office/drawing/2014/main" id="{708731EC-3E7A-594C-E085-8A26A9AA7C28}"/>
              </a:ext>
            </a:extLst>
          </p:cNvPr>
          <p:cNvGrpSpPr/>
          <p:nvPr/>
        </p:nvGrpSpPr>
        <p:grpSpPr>
          <a:xfrm>
            <a:off x="6679362" y="2803032"/>
            <a:ext cx="4899434" cy="3214330"/>
            <a:chOff x="6401722" y="3320549"/>
            <a:chExt cx="5426917" cy="3637253"/>
          </a:xfrm>
        </p:grpSpPr>
        <p:pic>
          <p:nvPicPr>
            <p:cNvPr id="26640" name="Picture 16" descr="The world's first oil sea tanker, &quot;Zoroaster.&quot; Source: The Thirty-Five Years of Activity of the Association of the Oil Production of the Brothers Nobel. 1879 -1909, p. 150.">
              <a:extLst>
                <a:ext uri="{FF2B5EF4-FFF2-40B4-BE49-F238E27FC236}">
                  <a16:creationId xmlns:a16="http://schemas.microsoft.com/office/drawing/2014/main" id="{CD240B6F-1358-FB9A-C741-01F2B912E1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67" t="2539" r="4417" b="16947"/>
            <a:stretch>
              <a:fillRect/>
            </a:stretch>
          </p:blipFill>
          <p:spPr bwMode="auto">
            <a:xfrm>
              <a:off x="7611614" y="4074757"/>
              <a:ext cx="3013816" cy="2027476"/>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descr="Une image contenant miroir, cadre, cadre photo, intérieur&#10;&#10;Le contenu généré par l’IA peut être incorrect.">
              <a:extLst>
                <a:ext uri="{FF2B5EF4-FFF2-40B4-BE49-F238E27FC236}">
                  <a16:creationId xmlns:a16="http://schemas.microsoft.com/office/drawing/2014/main" id="{98459C1E-B4BB-C560-489D-BDD7A7670F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1722" y="3320549"/>
              <a:ext cx="5426917" cy="3637253"/>
            </a:xfrm>
            <a:prstGeom prst="rect">
              <a:avLst/>
            </a:prstGeom>
            <a:ln>
              <a:noFill/>
            </a:ln>
            <a:effectLst>
              <a:outerShdw blurRad="292100" dist="139700" dir="2700000" algn="tl" rotWithShape="0">
                <a:srgbClr val="333333">
                  <a:alpha val="65000"/>
                </a:srgbClr>
              </a:outerShdw>
            </a:effectLst>
          </p:spPr>
        </p:pic>
      </p:grpSp>
      <p:sp>
        <p:nvSpPr>
          <p:cNvPr id="9" name="ZoneTexte 8">
            <a:extLst>
              <a:ext uri="{FF2B5EF4-FFF2-40B4-BE49-F238E27FC236}">
                <a16:creationId xmlns:a16="http://schemas.microsoft.com/office/drawing/2014/main" id="{281B3181-C614-A13D-455B-B2B02B377AA8}"/>
              </a:ext>
            </a:extLst>
          </p:cNvPr>
          <p:cNvSpPr txBox="1"/>
          <p:nvPr/>
        </p:nvSpPr>
        <p:spPr>
          <a:xfrm>
            <a:off x="1494939" y="5845694"/>
            <a:ext cx="1811098" cy="584775"/>
          </a:xfrm>
          <a:prstGeom prst="rect">
            <a:avLst/>
          </a:prstGeom>
          <a:noFill/>
        </p:spPr>
        <p:txBody>
          <a:bodyPr wrap="square">
            <a:spAutoFit/>
          </a:bodyPr>
          <a:lstStyle/>
          <a:p>
            <a:pPr algn="ctr"/>
            <a:r>
              <a:rPr lang="en-GB" sz="1600" noProof="0" dirty="0"/>
              <a:t>Robert Nobel</a:t>
            </a:r>
          </a:p>
          <a:p>
            <a:pPr algn="ctr"/>
            <a:r>
              <a:rPr lang="en-GB" sz="1600" noProof="0" dirty="0"/>
              <a:t>(1829 – 1896)</a:t>
            </a:r>
          </a:p>
        </p:txBody>
      </p:sp>
      <p:sp>
        <p:nvSpPr>
          <p:cNvPr id="11" name="ZoneTexte 10">
            <a:extLst>
              <a:ext uri="{FF2B5EF4-FFF2-40B4-BE49-F238E27FC236}">
                <a16:creationId xmlns:a16="http://schemas.microsoft.com/office/drawing/2014/main" id="{389839EC-DCA7-D8AF-B6C7-56E1CD3E928C}"/>
              </a:ext>
            </a:extLst>
          </p:cNvPr>
          <p:cNvSpPr txBox="1"/>
          <p:nvPr/>
        </p:nvSpPr>
        <p:spPr>
          <a:xfrm>
            <a:off x="4476378" y="5845694"/>
            <a:ext cx="1811098" cy="584775"/>
          </a:xfrm>
          <a:prstGeom prst="rect">
            <a:avLst/>
          </a:prstGeom>
          <a:noFill/>
        </p:spPr>
        <p:txBody>
          <a:bodyPr wrap="square">
            <a:spAutoFit/>
          </a:bodyPr>
          <a:lstStyle/>
          <a:p>
            <a:pPr algn="ctr"/>
            <a:r>
              <a:rPr lang="en-GB" sz="1600" noProof="0" dirty="0"/>
              <a:t>Alfred Nobel</a:t>
            </a:r>
          </a:p>
          <a:p>
            <a:pPr algn="ctr"/>
            <a:r>
              <a:rPr lang="en-GB" sz="1600" noProof="0" dirty="0"/>
              <a:t>(1833 – 1896)</a:t>
            </a:r>
          </a:p>
        </p:txBody>
      </p:sp>
      <p:sp>
        <p:nvSpPr>
          <p:cNvPr id="12" name="ZoneTexte 11">
            <a:extLst>
              <a:ext uri="{FF2B5EF4-FFF2-40B4-BE49-F238E27FC236}">
                <a16:creationId xmlns:a16="http://schemas.microsoft.com/office/drawing/2014/main" id="{A91D4834-7DB2-3B86-1D33-93754C438C5B}"/>
              </a:ext>
            </a:extLst>
          </p:cNvPr>
          <p:cNvSpPr txBox="1"/>
          <p:nvPr/>
        </p:nvSpPr>
        <p:spPr>
          <a:xfrm>
            <a:off x="7771656" y="5813899"/>
            <a:ext cx="2720880" cy="338554"/>
          </a:xfrm>
          <a:prstGeom prst="rect">
            <a:avLst/>
          </a:prstGeom>
          <a:noFill/>
        </p:spPr>
        <p:txBody>
          <a:bodyPr wrap="square">
            <a:spAutoFit/>
          </a:bodyPr>
          <a:lstStyle/>
          <a:p>
            <a:pPr algn="ctr"/>
            <a:r>
              <a:rPr lang="en-GB" sz="1600" noProof="0" dirty="0"/>
              <a:t>The Zoroaster (1878)</a:t>
            </a:r>
          </a:p>
        </p:txBody>
      </p:sp>
      <p:sp>
        <p:nvSpPr>
          <p:cNvPr id="13" name="Cadre 12">
            <a:extLst>
              <a:ext uri="{FF2B5EF4-FFF2-40B4-BE49-F238E27FC236}">
                <a16:creationId xmlns:a16="http://schemas.microsoft.com/office/drawing/2014/main" id="{1BFA1843-EB18-F807-0B24-D419EB63AFCB}"/>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 name="Rectangle 1">
            <a:extLst>
              <a:ext uri="{FF2B5EF4-FFF2-40B4-BE49-F238E27FC236}">
                <a16:creationId xmlns:a16="http://schemas.microsoft.com/office/drawing/2014/main" id="{A9946056-60F2-8624-DA23-E80DDCEDCAF8}"/>
              </a:ext>
            </a:extLst>
          </p:cNvPr>
          <p:cNvSpPr/>
          <p:nvPr/>
        </p:nvSpPr>
        <p:spPr>
          <a:xfrm>
            <a:off x="118034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Slide Number Placeholder 6">
            <a:extLst>
              <a:ext uri="{FF2B5EF4-FFF2-40B4-BE49-F238E27FC236}">
                <a16:creationId xmlns:a16="http://schemas.microsoft.com/office/drawing/2014/main" id="{06CBE45F-01D2-C7EF-A0E6-E07F7C72438A}"/>
              </a:ext>
            </a:extLst>
          </p:cNvPr>
          <p:cNvSpPr txBox="1">
            <a:spLocks/>
          </p:cNvSpPr>
          <p:nvPr/>
        </p:nvSpPr>
        <p:spPr>
          <a:xfrm>
            <a:off x="117086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21</a:t>
            </a:fld>
            <a:endParaRPr lang="en-GB" sz="1350" b="1" spc="80" noProof="0" dirty="0">
              <a:solidFill>
                <a:srgbClr val="025C66"/>
              </a:solidFill>
            </a:endParaRPr>
          </a:p>
        </p:txBody>
      </p:sp>
    </p:spTree>
    <p:extLst>
      <p:ext uri="{BB962C8B-B14F-4D97-AF65-F5344CB8AC3E}">
        <p14:creationId xmlns:p14="http://schemas.microsoft.com/office/powerpoint/2010/main" val="3804861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9510B-6922-15B0-AB65-FBE67CCD25C7}"/>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87C754FA-9253-931E-09FC-29A52317600E}"/>
              </a:ext>
            </a:extLst>
          </p:cNvPr>
          <p:cNvSpPr txBox="1"/>
          <p:nvPr/>
        </p:nvSpPr>
        <p:spPr>
          <a:xfrm>
            <a:off x="897525" y="617740"/>
            <a:ext cx="10417479" cy="2092881"/>
          </a:xfrm>
          <a:prstGeom prst="rect">
            <a:avLst/>
          </a:prstGeom>
          <a:noFill/>
        </p:spPr>
        <p:txBody>
          <a:bodyPr wrap="square">
            <a:spAutoFit/>
          </a:bodyPr>
          <a:lstStyle/>
          <a:p>
            <a:pPr algn="just"/>
            <a:r>
              <a:rPr lang="en-GB" sz="2000" noProof="0" dirty="0"/>
              <a:t>Even today, Azerbaijan remains a major player in the hydrocarbon sector and continues to take part in large energy projects.</a:t>
            </a:r>
          </a:p>
          <a:p>
            <a:pPr algn="just"/>
            <a:endParaRPr lang="en-GB" sz="1000" noProof="0" dirty="0"/>
          </a:p>
          <a:p>
            <a:pPr algn="just"/>
            <a:r>
              <a:rPr lang="en-GB" sz="2000" noProof="0" dirty="0"/>
              <a:t>One of them, the Southern Gas Corridor (SGC), delivers gas from the Caspian Sea to Italy through more than 3,500 km of pipelines crossing six countries. Commissioned in 2021, the project has already mobilized nearly €40 billion in investments from a broad international consortium.</a:t>
            </a:r>
          </a:p>
        </p:txBody>
      </p:sp>
      <p:sp>
        <p:nvSpPr>
          <p:cNvPr id="2" name="Cadre 1">
            <a:extLst>
              <a:ext uri="{FF2B5EF4-FFF2-40B4-BE49-F238E27FC236}">
                <a16:creationId xmlns:a16="http://schemas.microsoft.com/office/drawing/2014/main" id="{26A894D5-8B01-A725-D6CB-14251446C460}"/>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3" name="Rectangle 2">
            <a:extLst>
              <a:ext uri="{FF2B5EF4-FFF2-40B4-BE49-F238E27FC236}">
                <a16:creationId xmlns:a16="http://schemas.microsoft.com/office/drawing/2014/main" id="{A71266C2-19C7-9619-E3A2-9AD5D5ED5F22}"/>
              </a:ext>
            </a:extLst>
          </p:cNvPr>
          <p:cNvSpPr/>
          <p:nvPr/>
        </p:nvSpPr>
        <p:spPr>
          <a:xfrm>
            <a:off x="11773915"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Slide Number Placeholder 6">
            <a:extLst>
              <a:ext uri="{FF2B5EF4-FFF2-40B4-BE49-F238E27FC236}">
                <a16:creationId xmlns:a16="http://schemas.microsoft.com/office/drawing/2014/main" id="{E45C6619-2FE6-0807-17BF-0E3137957901}"/>
              </a:ext>
            </a:extLst>
          </p:cNvPr>
          <p:cNvSpPr txBox="1">
            <a:spLocks/>
          </p:cNvSpPr>
          <p:nvPr/>
        </p:nvSpPr>
        <p:spPr>
          <a:xfrm>
            <a:off x="11679140"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22</a:t>
            </a:fld>
            <a:endParaRPr lang="en-GB" sz="1350" b="1" spc="80" noProof="0" dirty="0">
              <a:solidFill>
                <a:srgbClr val="025C66"/>
              </a:solidFill>
            </a:endParaRPr>
          </a:p>
        </p:txBody>
      </p:sp>
      <p:grpSp>
        <p:nvGrpSpPr>
          <p:cNvPr id="23" name="Groupe 22">
            <a:extLst>
              <a:ext uri="{FF2B5EF4-FFF2-40B4-BE49-F238E27FC236}">
                <a16:creationId xmlns:a16="http://schemas.microsoft.com/office/drawing/2014/main" id="{322C2215-4B27-8557-D89E-21B050885DF7}"/>
              </a:ext>
            </a:extLst>
          </p:cNvPr>
          <p:cNvGrpSpPr/>
          <p:nvPr/>
        </p:nvGrpSpPr>
        <p:grpSpPr>
          <a:xfrm>
            <a:off x="887260" y="3133833"/>
            <a:ext cx="10417480" cy="2851314"/>
            <a:chOff x="1604308" y="775196"/>
            <a:chExt cx="10417480" cy="2851314"/>
          </a:xfrm>
        </p:grpSpPr>
        <p:pic>
          <p:nvPicPr>
            <p:cNvPr id="24" name="Image 23">
              <a:extLst>
                <a:ext uri="{FF2B5EF4-FFF2-40B4-BE49-F238E27FC236}">
                  <a16:creationId xmlns:a16="http://schemas.microsoft.com/office/drawing/2014/main" id="{CCADDCA3-80C0-5AD2-FD04-5C0D43FEF23F}"/>
                </a:ext>
              </a:extLst>
            </p:cNvPr>
            <p:cNvPicPr>
              <a:picLocks noChangeAspect="1"/>
            </p:cNvPicPr>
            <p:nvPr/>
          </p:nvPicPr>
          <p:blipFill>
            <a:blip r:embed="rId2"/>
            <a:srcRect l="9577" r="4978"/>
            <a:stretch>
              <a:fillRect/>
            </a:stretch>
          </p:blipFill>
          <p:spPr>
            <a:xfrm>
              <a:off x="1604309" y="775196"/>
              <a:ext cx="10417479" cy="2851314"/>
            </a:xfrm>
            <a:prstGeom prst="rect">
              <a:avLst/>
            </a:prstGeom>
          </p:spPr>
        </p:pic>
        <p:pic>
          <p:nvPicPr>
            <p:cNvPr id="25" name="Image 24" descr="Une image contenant obscurité, léger, nuit, art&#10;&#10;Le contenu généré par l’IA peut être incorrect.">
              <a:extLst>
                <a:ext uri="{FF2B5EF4-FFF2-40B4-BE49-F238E27FC236}">
                  <a16:creationId xmlns:a16="http://schemas.microsoft.com/office/drawing/2014/main" id="{EC61ABCF-1695-7164-0FB6-784B023FA5C8}"/>
                </a:ext>
              </a:extLst>
            </p:cNvPr>
            <p:cNvPicPr>
              <a:picLocks noChangeAspect="1"/>
            </p:cNvPicPr>
            <p:nvPr/>
          </p:nvPicPr>
          <p:blipFill>
            <a:blip r:embed="rId3">
              <a:extLst>
                <a:ext uri="{28A0092B-C50C-407E-A947-70E740481C1C}">
                  <a14:useLocalDpi xmlns:a14="http://schemas.microsoft.com/office/drawing/2010/main" val="0"/>
                </a:ext>
              </a:extLst>
            </a:blip>
            <a:srcRect l="12019" t="46368" r="10948" b="42189"/>
            <a:stretch>
              <a:fillRect/>
            </a:stretch>
          </p:blipFill>
          <p:spPr>
            <a:xfrm>
              <a:off x="2238232" y="985222"/>
              <a:ext cx="9535683" cy="2401769"/>
            </a:xfrm>
            <a:prstGeom prst="rect">
              <a:avLst/>
            </a:prstGeom>
            <a:scene3d>
              <a:camera prst="orthographicFront">
                <a:rot lat="0" lon="0" rev="60000"/>
              </a:camera>
              <a:lightRig rig="threePt" dir="t"/>
            </a:scene3d>
          </p:spPr>
        </p:pic>
        <p:sp>
          <p:nvSpPr>
            <p:cNvPr id="26" name="Cadre 25">
              <a:extLst>
                <a:ext uri="{FF2B5EF4-FFF2-40B4-BE49-F238E27FC236}">
                  <a16:creationId xmlns:a16="http://schemas.microsoft.com/office/drawing/2014/main" id="{4FC311DA-6FB4-C410-E80D-B3BCB90437EB}"/>
                </a:ext>
              </a:extLst>
            </p:cNvPr>
            <p:cNvSpPr/>
            <p:nvPr/>
          </p:nvSpPr>
          <p:spPr>
            <a:xfrm>
              <a:off x="1604308" y="775196"/>
              <a:ext cx="10417480" cy="2851314"/>
            </a:xfrm>
            <a:prstGeom prst="frame">
              <a:avLst>
                <a:gd name="adj1" fmla="val 1867"/>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grpSp>
          <p:nvGrpSpPr>
            <p:cNvPr id="27" name="Groupe 26">
              <a:extLst>
                <a:ext uri="{FF2B5EF4-FFF2-40B4-BE49-F238E27FC236}">
                  <a16:creationId xmlns:a16="http://schemas.microsoft.com/office/drawing/2014/main" id="{1A9A4D18-DF22-C247-D062-F3017DB415D0}"/>
                </a:ext>
              </a:extLst>
            </p:cNvPr>
            <p:cNvGrpSpPr/>
            <p:nvPr/>
          </p:nvGrpSpPr>
          <p:grpSpPr>
            <a:xfrm>
              <a:off x="2728399" y="1412806"/>
              <a:ext cx="1795835" cy="372493"/>
              <a:chOff x="2093778" y="1030668"/>
              <a:chExt cx="1795835" cy="372493"/>
            </a:xfrm>
          </p:grpSpPr>
          <p:sp>
            <p:nvSpPr>
              <p:cNvPr id="36" name="Rectangle 35">
                <a:extLst>
                  <a:ext uri="{FF2B5EF4-FFF2-40B4-BE49-F238E27FC236}">
                    <a16:creationId xmlns:a16="http://schemas.microsoft.com/office/drawing/2014/main" id="{60350815-796E-3864-B8A6-69A5AE74371B}"/>
                  </a:ext>
                </a:extLst>
              </p:cNvPr>
              <p:cNvSpPr/>
              <p:nvPr/>
            </p:nvSpPr>
            <p:spPr>
              <a:xfrm>
                <a:off x="2093779" y="1030668"/>
                <a:ext cx="1795834" cy="372493"/>
              </a:xfrm>
              <a:prstGeom prst="rect">
                <a:avLst/>
              </a:prstGeom>
              <a:solidFill>
                <a:schemeClr val="tx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7" name="ZoneTexte 36">
                <a:extLst>
                  <a:ext uri="{FF2B5EF4-FFF2-40B4-BE49-F238E27FC236}">
                    <a16:creationId xmlns:a16="http://schemas.microsoft.com/office/drawing/2014/main" id="{F2E25FCC-07F9-4093-0A8D-921C0FF1A5C3}"/>
                  </a:ext>
                </a:extLst>
              </p:cNvPr>
              <p:cNvSpPr txBox="1"/>
              <p:nvPr/>
            </p:nvSpPr>
            <p:spPr>
              <a:xfrm>
                <a:off x="2093778" y="1086109"/>
                <a:ext cx="1795834" cy="261610"/>
              </a:xfrm>
              <a:prstGeom prst="rect">
                <a:avLst/>
              </a:prstGeom>
              <a:noFill/>
            </p:spPr>
            <p:txBody>
              <a:bodyPr wrap="square" rtlCol="0">
                <a:spAutoFit/>
              </a:bodyPr>
              <a:lstStyle/>
              <a:p>
                <a:pPr algn="ctr"/>
                <a:r>
                  <a:rPr lang="en-GB" sz="1100" b="1" noProof="0" dirty="0">
                    <a:solidFill>
                      <a:srgbClr val="9FEE47"/>
                    </a:solidFill>
                    <a:latin typeface="Tahoma" panose="020B0604030504040204" pitchFamily="34" charset="0"/>
                    <a:ea typeface="Tahoma" panose="020B0604030504040204" pitchFamily="34" charset="0"/>
                    <a:cs typeface="Tahoma" panose="020B0604030504040204" pitchFamily="34" charset="0"/>
                  </a:rPr>
                  <a:t>Trans Adriatic Pipeline</a:t>
                </a:r>
              </a:p>
            </p:txBody>
          </p:sp>
        </p:grpSp>
        <p:grpSp>
          <p:nvGrpSpPr>
            <p:cNvPr id="28" name="Groupe 27">
              <a:extLst>
                <a:ext uri="{FF2B5EF4-FFF2-40B4-BE49-F238E27FC236}">
                  <a16:creationId xmlns:a16="http://schemas.microsoft.com/office/drawing/2014/main" id="{89568024-B8C7-0FD2-FA58-4FCB2DF27499}"/>
                </a:ext>
              </a:extLst>
            </p:cNvPr>
            <p:cNvGrpSpPr/>
            <p:nvPr/>
          </p:nvGrpSpPr>
          <p:grpSpPr>
            <a:xfrm>
              <a:off x="5419313" y="1836476"/>
              <a:ext cx="2069897" cy="372493"/>
              <a:chOff x="2048724" y="1038784"/>
              <a:chExt cx="1953600" cy="372493"/>
            </a:xfrm>
          </p:grpSpPr>
          <p:sp>
            <p:nvSpPr>
              <p:cNvPr id="34" name="Rectangle 33">
                <a:extLst>
                  <a:ext uri="{FF2B5EF4-FFF2-40B4-BE49-F238E27FC236}">
                    <a16:creationId xmlns:a16="http://schemas.microsoft.com/office/drawing/2014/main" id="{D53FD6F0-AA8A-9A7C-9788-411F52E889EC}"/>
                  </a:ext>
                </a:extLst>
              </p:cNvPr>
              <p:cNvSpPr/>
              <p:nvPr/>
            </p:nvSpPr>
            <p:spPr>
              <a:xfrm>
                <a:off x="2102664" y="1038784"/>
                <a:ext cx="1845721" cy="372493"/>
              </a:xfrm>
              <a:prstGeom prst="rect">
                <a:avLst/>
              </a:prstGeom>
              <a:solidFill>
                <a:schemeClr val="tx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5" name="ZoneTexte 34">
                <a:extLst>
                  <a:ext uri="{FF2B5EF4-FFF2-40B4-BE49-F238E27FC236}">
                    <a16:creationId xmlns:a16="http://schemas.microsoft.com/office/drawing/2014/main" id="{7F860BA8-5673-DE03-5E47-974E9F09D8EB}"/>
                  </a:ext>
                </a:extLst>
              </p:cNvPr>
              <p:cNvSpPr txBox="1"/>
              <p:nvPr/>
            </p:nvSpPr>
            <p:spPr>
              <a:xfrm>
                <a:off x="2048724" y="1086109"/>
                <a:ext cx="1953600" cy="261610"/>
              </a:xfrm>
              <a:prstGeom prst="rect">
                <a:avLst/>
              </a:prstGeom>
              <a:noFill/>
            </p:spPr>
            <p:txBody>
              <a:bodyPr wrap="square" rtlCol="0">
                <a:spAutoFit/>
              </a:bodyPr>
              <a:lstStyle/>
              <a:p>
                <a:pPr algn="ctr"/>
                <a:r>
                  <a:rPr lang="en-GB" sz="1100" b="1" noProof="0" dirty="0">
                    <a:solidFill>
                      <a:srgbClr val="EE6F47"/>
                    </a:solidFill>
                    <a:latin typeface="Tahoma" panose="020B0604030504040204" pitchFamily="34" charset="0"/>
                    <a:ea typeface="Tahoma" panose="020B0604030504040204" pitchFamily="34" charset="0"/>
                    <a:cs typeface="Tahoma" panose="020B0604030504040204" pitchFamily="34" charset="0"/>
                  </a:rPr>
                  <a:t>Trans-Anatolian Pipeline</a:t>
                </a:r>
              </a:p>
            </p:txBody>
          </p:sp>
        </p:grpSp>
        <p:grpSp>
          <p:nvGrpSpPr>
            <p:cNvPr id="29" name="Groupe 28">
              <a:extLst>
                <a:ext uri="{FF2B5EF4-FFF2-40B4-BE49-F238E27FC236}">
                  <a16:creationId xmlns:a16="http://schemas.microsoft.com/office/drawing/2014/main" id="{61B85491-5E12-83BE-3FEF-48835021CF64}"/>
                </a:ext>
              </a:extLst>
            </p:cNvPr>
            <p:cNvGrpSpPr/>
            <p:nvPr/>
          </p:nvGrpSpPr>
          <p:grpSpPr>
            <a:xfrm>
              <a:off x="9181515" y="1053961"/>
              <a:ext cx="1902741" cy="372493"/>
              <a:chOff x="2093778" y="1030668"/>
              <a:chExt cx="1795835" cy="372493"/>
            </a:xfrm>
          </p:grpSpPr>
          <p:sp>
            <p:nvSpPr>
              <p:cNvPr id="32" name="Rectangle 31">
                <a:extLst>
                  <a:ext uri="{FF2B5EF4-FFF2-40B4-BE49-F238E27FC236}">
                    <a16:creationId xmlns:a16="http://schemas.microsoft.com/office/drawing/2014/main" id="{B0925A8E-D313-5DF7-68AC-A02E56F2E54E}"/>
                  </a:ext>
                </a:extLst>
              </p:cNvPr>
              <p:cNvSpPr/>
              <p:nvPr/>
            </p:nvSpPr>
            <p:spPr>
              <a:xfrm>
                <a:off x="2093779" y="1030668"/>
                <a:ext cx="1795834" cy="372493"/>
              </a:xfrm>
              <a:prstGeom prst="rect">
                <a:avLst/>
              </a:prstGeom>
              <a:solidFill>
                <a:schemeClr val="tx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3" name="ZoneTexte 32">
                <a:extLst>
                  <a:ext uri="{FF2B5EF4-FFF2-40B4-BE49-F238E27FC236}">
                    <a16:creationId xmlns:a16="http://schemas.microsoft.com/office/drawing/2014/main" id="{20CCB8AC-CAAE-7928-2B6D-09EA3F8921E5}"/>
                  </a:ext>
                </a:extLst>
              </p:cNvPr>
              <p:cNvSpPr txBox="1"/>
              <p:nvPr/>
            </p:nvSpPr>
            <p:spPr>
              <a:xfrm>
                <a:off x="2093778" y="1086109"/>
                <a:ext cx="1795834" cy="261610"/>
              </a:xfrm>
              <a:prstGeom prst="rect">
                <a:avLst/>
              </a:prstGeom>
              <a:noFill/>
            </p:spPr>
            <p:txBody>
              <a:bodyPr wrap="square" rtlCol="0">
                <a:spAutoFit/>
              </a:bodyPr>
              <a:lstStyle/>
              <a:p>
                <a:pPr algn="ctr"/>
                <a:r>
                  <a:rPr lang="en-GB" sz="1100" b="1" noProof="0" dirty="0">
                    <a:solidFill>
                      <a:srgbClr val="65A4F1"/>
                    </a:solidFill>
                    <a:latin typeface="Tahoma" panose="020B0604030504040204" pitchFamily="34" charset="0"/>
                    <a:ea typeface="Tahoma" panose="020B0604030504040204" pitchFamily="34" charset="0"/>
                    <a:cs typeface="Tahoma" panose="020B0604030504040204" pitchFamily="34" charset="0"/>
                  </a:rPr>
                  <a:t>South Caucasus Pipeline</a:t>
                </a:r>
              </a:p>
            </p:txBody>
          </p:sp>
        </p:grpSp>
        <p:sp>
          <p:nvSpPr>
            <p:cNvPr id="30" name="Cercle : creux 29">
              <a:extLst>
                <a:ext uri="{FF2B5EF4-FFF2-40B4-BE49-F238E27FC236}">
                  <a16:creationId xmlns:a16="http://schemas.microsoft.com/office/drawing/2014/main" id="{C0F651F4-28DA-F046-51CD-71C967331AA3}"/>
                </a:ext>
              </a:extLst>
            </p:cNvPr>
            <p:cNvSpPr/>
            <p:nvPr/>
          </p:nvSpPr>
          <p:spPr>
            <a:xfrm rot="16899242">
              <a:off x="11071349" y="1910045"/>
              <a:ext cx="600450" cy="671161"/>
            </a:xfrm>
            <a:custGeom>
              <a:avLst/>
              <a:gdLst>
                <a:gd name="connsiteX0" fmla="*/ 0 w 600450"/>
                <a:gd name="connsiteY0" fmla="*/ 335581 h 671161"/>
                <a:gd name="connsiteX1" fmla="*/ 300225 w 600450"/>
                <a:gd name="connsiteY1" fmla="*/ 0 h 671161"/>
                <a:gd name="connsiteX2" fmla="*/ 600450 w 600450"/>
                <a:gd name="connsiteY2" fmla="*/ 335581 h 671161"/>
                <a:gd name="connsiteX3" fmla="*/ 300225 w 600450"/>
                <a:gd name="connsiteY3" fmla="*/ 671162 h 671161"/>
                <a:gd name="connsiteX4" fmla="*/ 0 w 600450"/>
                <a:gd name="connsiteY4" fmla="*/ 335581 h 671161"/>
                <a:gd name="connsiteX5" fmla="*/ 69436 w 600450"/>
                <a:gd name="connsiteY5" fmla="*/ 335581 h 671161"/>
                <a:gd name="connsiteX6" fmla="*/ 300225 w 600450"/>
                <a:gd name="connsiteY6" fmla="*/ 601725 h 671161"/>
                <a:gd name="connsiteX7" fmla="*/ 531014 w 600450"/>
                <a:gd name="connsiteY7" fmla="*/ 335581 h 671161"/>
                <a:gd name="connsiteX8" fmla="*/ 300225 w 600450"/>
                <a:gd name="connsiteY8" fmla="*/ 69437 h 671161"/>
                <a:gd name="connsiteX9" fmla="*/ 69436 w 600450"/>
                <a:gd name="connsiteY9" fmla="*/ 335581 h 67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450" h="671161" fill="none" extrusionOk="0">
                  <a:moveTo>
                    <a:pt x="0" y="335581"/>
                  </a:moveTo>
                  <a:cubicBezTo>
                    <a:pt x="-29101" y="145538"/>
                    <a:pt x="140830" y="5246"/>
                    <a:pt x="300225" y="0"/>
                  </a:cubicBezTo>
                  <a:cubicBezTo>
                    <a:pt x="476599" y="15726"/>
                    <a:pt x="600788" y="153749"/>
                    <a:pt x="600450" y="335581"/>
                  </a:cubicBezTo>
                  <a:cubicBezTo>
                    <a:pt x="610637" y="536608"/>
                    <a:pt x="485265" y="694717"/>
                    <a:pt x="300225" y="671162"/>
                  </a:cubicBezTo>
                  <a:cubicBezTo>
                    <a:pt x="150380" y="657184"/>
                    <a:pt x="7395" y="486134"/>
                    <a:pt x="0" y="335581"/>
                  </a:cubicBezTo>
                  <a:close/>
                  <a:moveTo>
                    <a:pt x="69436" y="335581"/>
                  </a:moveTo>
                  <a:cubicBezTo>
                    <a:pt x="45133" y="486559"/>
                    <a:pt x="159377" y="592488"/>
                    <a:pt x="300225" y="601725"/>
                  </a:cubicBezTo>
                  <a:cubicBezTo>
                    <a:pt x="410319" y="600492"/>
                    <a:pt x="529822" y="480137"/>
                    <a:pt x="531014" y="335581"/>
                  </a:cubicBezTo>
                  <a:cubicBezTo>
                    <a:pt x="532832" y="163997"/>
                    <a:pt x="419329" y="74317"/>
                    <a:pt x="300225" y="69437"/>
                  </a:cubicBezTo>
                  <a:cubicBezTo>
                    <a:pt x="168157" y="77674"/>
                    <a:pt x="71981" y="190485"/>
                    <a:pt x="69436" y="335581"/>
                  </a:cubicBezTo>
                  <a:close/>
                </a:path>
                <a:path w="600450" h="671161" stroke="0" extrusionOk="0">
                  <a:moveTo>
                    <a:pt x="0" y="335581"/>
                  </a:moveTo>
                  <a:cubicBezTo>
                    <a:pt x="-26582" y="133848"/>
                    <a:pt x="121664" y="4786"/>
                    <a:pt x="300225" y="0"/>
                  </a:cubicBezTo>
                  <a:cubicBezTo>
                    <a:pt x="478010" y="2521"/>
                    <a:pt x="584140" y="150764"/>
                    <a:pt x="600450" y="335581"/>
                  </a:cubicBezTo>
                  <a:cubicBezTo>
                    <a:pt x="597392" y="523903"/>
                    <a:pt x="463950" y="682688"/>
                    <a:pt x="300225" y="671162"/>
                  </a:cubicBezTo>
                  <a:cubicBezTo>
                    <a:pt x="131394" y="669509"/>
                    <a:pt x="18098" y="529564"/>
                    <a:pt x="0" y="335581"/>
                  </a:cubicBezTo>
                  <a:close/>
                  <a:moveTo>
                    <a:pt x="69436" y="335581"/>
                  </a:moveTo>
                  <a:cubicBezTo>
                    <a:pt x="80581" y="483890"/>
                    <a:pt x="175200" y="596713"/>
                    <a:pt x="300225" y="601725"/>
                  </a:cubicBezTo>
                  <a:cubicBezTo>
                    <a:pt x="401567" y="597725"/>
                    <a:pt x="512561" y="499942"/>
                    <a:pt x="531014" y="335581"/>
                  </a:cubicBezTo>
                  <a:cubicBezTo>
                    <a:pt x="530026" y="179174"/>
                    <a:pt x="413093" y="89718"/>
                    <a:pt x="300225" y="69437"/>
                  </a:cubicBezTo>
                  <a:cubicBezTo>
                    <a:pt x="177509" y="72093"/>
                    <a:pt x="96500" y="195101"/>
                    <a:pt x="69436" y="335581"/>
                  </a:cubicBezTo>
                  <a:close/>
                </a:path>
              </a:pathLst>
            </a:custGeom>
            <a:solidFill>
              <a:srgbClr val="036C78"/>
            </a:solidFill>
            <a:ln>
              <a:solidFill>
                <a:schemeClr val="bg1"/>
              </a:solidFill>
              <a:extLst>
                <a:ext uri="{C807C97D-BFC1-408E-A445-0C87EB9F89A2}">
                  <ask:lineSketchStyleProps xmlns:ask="http://schemas.microsoft.com/office/drawing/2018/sketchyshapes" sd="1219033472">
                    <a:prstGeom prst="donut">
                      <a:avLst>
                        <a:gd name="adj" fmla="val 1156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31" name="ZoneTexte 30">
              <a:extLst>
                <a:ext uri="{FF2B5EF4-FFF2-40B4-BE49-F238E27FC236}">
                  <a16:creationId xmlns:a16="http://schemas.microsoft.com/office/drawing/2014/main" id="{C5F39BA4-306E-A1E4-CEA2-78585B45584D}"/>
                </a:ext>
              </a:extLst>
            </p:cNvPr>
            <p:cNvSpPr txBox="1"/>
            <p:nvPr/>
          </p:nvSpPr>
          <p:spPr>
            <a:xfrm>
              <a:off x="10186199" y="2617745"/>
              <a:ext cx="1354231" cy="276999"/>
            </a:xfrm>
            <a:prstGeom prst="rect">
              <a:avLst/>
            </a:prstGeom>
            <a:noFill/>
          </p:spPr>
          <p:txBody>
            <a:bodyPr wrap="square" rtlCol="0">
              <a:spAutoFit/>
            </a:bodyPr>
            <a:lstStyle/>
            <a:p>
              <a:pPr algn="r"/>
              <a:r>
                <a:rPr lang="en-GB" sz="1200" b="1" noProof="0" dirty="0">
                  <a:solidFill>
                    <a:schemeClr val="bg1"/>
                  </a:solidFill>
                  <a:highlight>
                    <a:srgbClr val="036C78"/>
                  </a:highlight>
                  <a:latin typeface="DM Sans" pitchFamily="2" charset="0"/>
                </a:rPr>
                <a:t>Shah Deniz field</a:t>
              </a:r>
              <a:endParaRPr lang="en-GB" sz="1200" b="1" noProof="0" dirty="0">
                <a:solidFill>
                  <a:schemeClr val="bg1"/>
                </a:solidFill>
                <a:highlight>
                  <a:srgbClr val="036C78"/>
                </a:highlight>
              </a:endParaRPr>
            </a:p>
          </p:txBody>
        </p:sp>
      </p:grpSp>
    </p:spTree>
    <p:extLst>
      <p:ext uri="{BB962C8B-B14F-4D97-AF65-F5344CB8AC3E}">
        <p14:creationId xmlns:p14="http://schemas.microsoft.com/office/powerpoint/2010/main" val="4128685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F4AEB6C-D1E4-A155-A8BA-6A0ACF491A8A}"/>
              </a:ext>
            </a:extLst>
          </p:cNvPr>
          <p:cNvSpPr txBox="1"/>
          <p:nvPr/>
        </p:nvSpPr>
        <p:spPr>
          <a:xfrm>
            <a:off x="839365" y="1241862"/>
            <a:ext cx="5125500" cy="3785652"/>
          </a:xfrm>
          <a:prstGeom prst="rect">
            <a:avLst/>
          </a:prstGeom>
          <a:noFill/>
        </p:spPr>
        <p:txBody>
          <a:bodyPr wrap="square">
            <a:spAutoFit/>
          </a:bodyPr>
          <a:lstStyle/>
          <a:p>
            <a:pPr algn="just"/>
            <a:r>
              <a:rPr lang="en-GB" sz="2000" noProof="0" dirty="0"/>
              <a:t>The Trans Adriatic Pipeline (TAP), the final segment of the SGC leading to Italy, has an initial capacity of 289 GWh/day</a:t>
            </a:r>
            <a:r>
              <a:rPr lang="en-GB" sz="2000" baseline="30000" noProof="0"/>
              <a:t>[1]</a:t>
            </a:r>
            <a:r>
              <a:rPr lang="en-GB" sz="2000" noProof="0"/>
              <a:t>.</a:t>
            </a:r>
          </a:p>
          <a:p>
            <a:pPr algn="just"/>
            <a:endParaRPr lang="en-GB" sz="1000" noProof="0" dirty="0"/>
          </a:p>
          <a:p>
            <a:pPr algn="just"/>
            <a:r>
              <a:rPr lang="en-GB" sz="2000" noProof="0" dirty="0"/>
              <a:t>E-methane produced by an RREH in Azerbaijan could be injected into the SGC and subsequently into the European gas network, thanks to the chemical compatibility between synthetic methane and natural gas.</a:t>
            </a:r>
          </a:p>
          <a:p>
            <a:pPr algn="just"/>
            <a:endParaRPr lang="en-GB" sz="1000" noProof="0" dirty="0"/>
          </a:p>
          <a:p>
            <a:pPr algn="just"/>
            <a:r>
              <a:rPr lang="en-GB" sz="2000" noProof="0" dirty="0"/>
              <a:t>Natural gas from Azerbaijan contains roughly 93 % methane</a:t>
            </a:r>
            <a:r>
              <a:rPr lang="en-GB" sz="2000" baseline="30000" noProof="0"/>
              <a:t>[2]</a:t>
            </a:r>
            <a:r>
              <a:rPr lang="en-GB" sz="2000" noProof="0"/>
              <a:t>.</a:t>
            </a:r>
            <a:endParaRPr lang="en-GB" sz="2000" noProof="0" dirty="0">
              <a:latin typeface="DM Sans" pitchFamily="2" charset="0"/>
            </a:endParaRPr>
          </a:p>
        </p:txBody>
      </p:sp>
      <p:sp>
        <p:nvSpPr>
          <p:cNvPr id="7" name="Cadre 6">
            <a:extLst>
              <a:ext uri="{FF2B5EF4-FFF2-40B4-BE49-F238E27FC236}">
                <a16:creationId xmlns:a16="http://schemas.microsoft.com/office/drawing/2014/main" id="{B9FE790A-3528-61D1-9439-884AEB16A240}"/>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 name="Rectangle 1">
            <a:extLst>
              <a:ext uri="{FF2B5EF4-FFF2-40B4-BE49-F238E27FC236}">
                <a16:creationId xmlns:a16="http://schemas.microsoft.com/office/drawing/2014/main" id="{D65522D6-4D81-8F6A-7638-03760A252CD9}"/>
              </a:ext>
            </a:extLst>
          </p:cNvPr>
          <p:cNvSpPr/>
          <p:nvPr/>
        </p:nvSpPr>
        <p:spPr>
          <a:xfrm>
            <a:off x="11792816"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Slide Number Placeholder 6">
            <a:extLst>
              <a:ext uri="{FF2B5EF4-FFF2-40B4-BE49-F238E27FC236}">
                <a16:creationId xmlns:a16="http://schemas.microsoft.com/office/drawing/2014/main" id="{8FCA5D08-688B-17BC-1738-6286749E4679}"/>
              </a:ext>
            </a:extLst>
          </p:cNvPr>
          <p:cNvSpPr txBox="1">
            <a:spLocks/>
          </p:cNvSpPr>
          <p:nvPr/>
        </p:nvSpPr>
        <p:spPr>
          <a:xfrm>
            <a:off x="11698041"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23</a:t>
            </a:fld>
            <a:endParaRPr lang="en-GB" sz="1350" b="1" spc="80" noProof="0" dirty="0">
              <a:solidFill>
                <a:srgbClr val="025C66"/>
              </a:solidFill>
            </a:endParaRPr>
          </a:p>
        </p:txBody>
      </p:sp>
      <p:sp>
        <p:nvSpPr>
          <p:cNvPr id="5" name="ZoneTexte 4">
            <a:extLst>
              <a:ext uri="{FF2B5EF4-FFF2-40B4-BE49-F238E27FC236}">
                <a16:creationId xmlns:a16="http://schemas.microsoft.com/office/drawing/2014/main" id="{DA274447-4BB0-030B-C483-F76A56FED663}"/>
              </a:ext>
            </a:extLst>
          </p:cNvPr>
          <p:cNvSpPr txBox="1"/>
          <p:nvPr/>
        </p:nvSpPr>
        <p:spPr>
          <a:xfrm>
            <a:off x="116613" y="6330674"/>
            <a:ext cx="11379040" cy="400110"/>
          </a:xfrm>
          <a:prstGeom prst="rect">
            <a:avLst/>
          </a:prstGeom>
          <a:noFill/>
        </p:spPr>
        <p:txBody>
          <a:bodyPr wrap="square">
            <a:spAutoFit/>
          </a:bodyPr>
          <a:lstStyle/>
          <a:p>
            <a:pPr algn="just"/>
            <a:r>
              <a:rPr lang="en-GB" sz="1000" noProof="0" dirty="0"/>
              <a:t>[2] The composition of natural gas varies depending on the field. Azerbaijani gas typically contains ~93.05 % methane, ~3.22 % ethane, ~1.50 % propane, ~0.44 % n-butane, ~0.29 % iso-butane, ~0.08 % CO₂, and ~0.085 % nitrogen.</a:t>
            </a:r>
          </a:p>
        </p:txBody>
      </p:sp>
      <p:sp>
        <p:nvSpPr>
          <p:cNvPr id="8" name="ZoneTexte 7">
            <a:extLst>
              <a:ext uri="{FF2B5EF4-FFF2-40B4-BE49-F238E27FC236}">
                <a16:creationId xmlns:a16="http://schemas.microsoft.com/office/drawing/2014/main" id="{FA0C73E1-3F2A-43A8-D89D-A4E980077108}"/>
              </a:ext>
            </a:extLst>
          </p:cNvPr>
          <p:cNvSpPr txBox="1"/>
          <p:nvPr/>
        </p:nvSpPr>
        <p:spPr>
          <a:xfrm>
            <a:off x="116612" y="5998690"/>
            <a:ext cx="11379041" cy="400110"/>
          </a:xfrm>
          <a:prstGeom prst="rect">
            <a:avLst/>
          </a:prstGeom>
          <a:noFill/>
        </p:spPr>
        <p:txBody>
          <a:bodyPr wrap="square">
            <a:spAutoFit/>
          </a:bodyPr>
          <a:lstStyle/>
          <a:p>
            <a:pPr algn="just"/>
            <a:r>
              <a:rPr lang="en-GB" sz="1000" noProof="0" dirty="0"/>
              <a:t>[1] According to the official TAP website, the initial capacity is 10 billion cubic meters per year (10⁹ m³). Considering the higher heating value of natural gas (10.55 kWh/m³), this corresponds to about 289 GWh/day, equivalent to the daily gas consumption of roughly 8.5 million households (assuming 10,000 kWh/year per household).</a:t>
            </a:r>
          </a:p>
        </p:txBody>
      </p:sp>
      <p:grpSp>
        <p:nvGrpSpPr>
          <p:cNvPr id="4" name="Groupe 3">
            <a:extLst>
              <a:ext uri="{FF2B5EF4-FFF2-40B4-BE49-F238E27FC236}">
                <a16:creationId xmlns:a16="http://schemas.microsoft.com/office/drawing/2014/main" id="{B4966C15-203F-D75B-17A1-2E266401B894}"/>
              </a:ext>
            </a:extLst>
          </p:cNvPr>
          <p:cNvGrpSpPr/>
          <p:nvPr/>
        </p:nvGrpSpPr>
        <p:grpSpPr>
          <a:xfrm>
            <a:off x="6638925" y="1091865"/>
            <a:ext cx="4504721" cy="4054869"/>
            <a:chOff x="5829300" y="726407"/>
            <a:chExt cx="5316728" cy="4785787"/>
          </a:xfrm>
        </p:grpSpPr>
        <p:pic>
          <p:nvPicPr>
            <p:cNvPr id="29698" name="Picture 2" descr="Trans Adriatic Pipeline Completes Offshore Section › Trans ...">
              <a:extLst>
                <a:ext uri="{FF2B5EF4-FFF2-40B4-BE49-F238E27FC236}">
                  <a16:creationId xmlns:a16="http://schemas.microsoft.com/office/drawing/2014/main" id="{EB3D6242-1863-58CC-4007-2D82E4073C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86" r="4142"/>
            <a:stretch>
              <a:fillRect/>
            </a:stretch>
          </p:blipFill>
          <p:spPr bwMode="auto">
            <a:xfrm>
              <a:off x="5829300" y="726407"/>
              <a:ext cx="5307623" cy="478578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e 14">
              <a:extLst>
                <a:ext uri="{FF2B5EF4-FFF2-40B4-BE49-F238E27FC236}">
                  <a16:creationId xmlns:a16="http://schemas.microsoft.com/office/drawing/2014/main" id="{AE25CE8A-DAFF-7E09-0803-A00770D324EB}"/>
                </a:ext>
              </a:extLst>
            </p:cNvPr>
            <p:cNvGrpSpPr/>
            <p:nvPr/>
          </p:nvGrpSpPr>
          <p:grpSpPr>
            <a:xfrm>
              <a:off x="5838403" y="4631505"/>
              <a:ext cx="5307623" cy="694544"/>
              <a:chOff x="5775808" y="4542603"/>
              <a:chExt cx="5307623" cy="694544"/>
            </a:xfrm>
          </p:grpSpPr>
          <p:sp>
            <p:nvSpPr>
              <p:cNvPr id="12" name="Rectangle 11">
                <a:extLst>
                  <a:ext uri="{FF2B5EF4-FFF2-40B4-BE49-F238E27FC236}">
                    <a16:creationId xmlns:a16="http://schemas.microsoft.com/office/drawing/2014/main" id="{AD05DBAB-CA0C-2B5C-5431-AFE821014BA2}"/>
                  </a:ext>
                </a:extLst>
              </p:cNvPr>
              <p:cNvSpPr/>
              <p:nvPr/>
            </p:nvSpPr>
            <p:spPr>
              <a:xfrm>
                <a:off x="5775808" y="4542603"/>
                <a:ext cx="5307623" cy="694544"/>
              </a:xfrm>
              <a:prstGeom prst="rect">
                <a:avLst/>
              </a:prstGeom>
              <a:solidFill>
                <a:schemeClr val="tx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ZoneTexte 12">
                <a:extLst>
                  <a:ext uri="{FF2B5EF4-FFF2-40B4-BE49-F238E27FC236}">
                    <a16:creationId xmlns:a16="http://schemas.microsoft.com/office/drawing/2014/main" id="{987AD3AC-7FC6-5038-ACE1-566D719BB170}"/>
                  </a:ext>
                </a:extLst>
              </p:cNvPr>
              <p:cNvSpPr txBox="1"/>
              <p:nvPr/>
            </p:nvSpPr>
            <p:spPr>
              <a:xfrm>
                <a:off x="6398640" y="4590063"/>
                <a:ext cx="4043750" cy="617533"/>
              </a:xfrm>
              <a:prstGeom prst="rect">
                <a:avLst/>
              </a:prstGeom>
              <a:noFill/>
            </p:spPr>
            <p:txBody>
              <a:bodyPr wrap="square">
                <a:spAutoFit/>
              </a:bodyPr>
              <a:lstStyle/>
              <a:p>
                <a:pPr algn="ctr"/>
                <a:r>
                  <a:rPr lang="en-GB" sz="1400" noProof="0" dirty="0">
                    <a:solidFill>
                      <a:schemeClr val="bg1"/>
                    </a:solidFill>
                  </a:rPr>
                  <a:t>The subsea section of the TAP reaches a depth of 810 m in the Adriatic Sea.</a:t>
                </a:r>
              </a:p>
            </p:txBody>
          </p:sp>
        </p:grpSp>
        <p:sp>
          <p:nvSpPr>
            <p:cNvPr id="14" name="Cadre 13">
              <a:extLst>
                <a:ext uri="{FF2B5EF4-FFF2-40B4-BE49-F238E27FC236}">
                  <a16:creationId xmlns:a16="http://schemas.microsoft.com/office/drawing/2014/main" id="{9C20546F-032F-325F-E8CE-735A385567AD}"/>
                </a:ext>
              </a:extLst>
            </p:cNvPr>
            <p:cNvSpPr/>
            <p:nvPr/>
          </p:nvSpPr>
          <p:spPr>
            <a:xfrm>
              <a:off x="5829300" y="726407"/>
              <a:ext cx="5316728" cy="4785787"/>
            </a:xfrm>
            <a:prstGeom prst="frame">
              <a:avLst>
                <a:gd name="adj1" fmla="val 1225"/>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grpSp>
    </p:spTree>
    <p:extLst>
      <p:ext uri="{BB962C8B-B14F-4D97-AF65-F5344CB8AC3E}">
        <p14:creationId xmlns:p14="http://schemas.microsoft.com/office/powerpoint/2010/main" val="165670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6BD23-DF90-4F41-3ED8-9532168F6873}"/>
            </a:ext>
          </a:extLst>
        </p:cNvPr>
        <p:cNvGrpSpPr/>
        <p:nvPr/>
      </p:nvGrpSpPr>
      <p:grpSpPr>
        <a:xfrm>
          <a:off x="0" y="0"/>
          <a:ext cx="0" cy="0"/>
          <a:chOff x="0" y="0"/>
          <a:chExt cx="0" cy="0"/>
        </a:xfrm>
      </p:grpSpPr>
      <p:pic>
        <p:nvPicPr>
          <p:cNvPr id="27650" name="Picture 2">
            <a:extLst>
              <a:ext uri="{FF2B5EF4-FFF2-40B4-BE49-F238E27FC236}">
                <a16:creationId xmlns:a16="http://schemas.microsoft.com/office/drawing/2014/main" id="{5EC3883C-1F8A-3658-0839-32EEDB6EE0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4571" y="1050742"/>
            <a:ext cx="4255011" cy="547072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D594B094-0ACD-42AF-70AB-F43B3047D5C4}"/>
              </a:ext>
            </a:extLst>
          </p:cNvPr>
          <p:cNvSpPr txBox="1"/>
          <p:nvPr/>
        </p:nvSpPr>
        <p:spPr>
          <a:xfrm>
            <a:off x="484301" y="1377754"/>
            <a:ext cx="5884602" cy="4816703"/>
          </a:xfrm>
          <a:prstGeom prst="rect">
            <a:avLst/>
          </a:prstGeom>
          <a:noFill/>
        </p:spPr>
        <p:txBody>
          <a:bodyPr wrap="square">
            <a:spAutoFit/>
          </a:bodyPr>
          <a:lstStyle/>
          <a:p>
            <a:pPr algn="just">
              <a:buNone/>
            </a:pPr>
            <a:r>
              <a:rPr lang="en-GB" sz="1600" noProof="0" dirty="0">
                <a:latin typeface="DM Sans" pitchFamily="2" charset="0"/>
              </a:rPr>
              <a:t>🟡 </a:t>
            </a:r>
            <a:r>
              <a:rPr lang="en-GB" sz="1600" b="1" noProof="0" dirty="0">
                <a:solidFill>
                  <a:srgbClr val="025C66"/>
                </a:solidFill>
                <a:latin typeface="DM Sans" pitchFamily="2" charset="0"/>
              </a:rPr>
              <a:t>C1 – Renewable potential</a:t>
            </a:r>
          </a:p>
          <a:p>
            <a:pPr algn="just">
              <a:buNone/>
            </a:pPr>
            <a:endParaRPr lang="en-GB" sz="300" noProof="0" dirty="0">
              <a:latin typeface="DM Sans" pitchFamily="2" charset="0"/>
              <a:cs typeface="Arial"/>
            </a:endParaRPr>
          </a:p>
          <a:p>
            <a:pPr algn="just">
              <a:buNone/>
            </a:pPr>
            <a:r>
              <a:rPr lang="en-GB" sz="1600" noProof="0" dirty="0"/>
              <a:t>High solar and wind potential, though lower than in several other regions analysed.</a:t>
            </a:r>
          </a:p>
          <a:p>
            <a:pPr algn="just">
              <a:buNone/>
            </a:pPr>
            <a:endParaRPr lang="en-GB" sz="1600" noProof="0" dirty="0">
              <a:latin typeface="DM Sans" pitchFamily="2" charset="0"/>
            </a:endParaRPr>
          </a:p>
          <a:p>
            <a:pPr algn="just">
              <a:buNone/>
            </a:pPr>
            <a:r>
              <a:rPr lang="en-GB" sz="1600" noProof="0" dirty="0">
                <a:latin typeface="DM Sans" pitchFamily="2" charset="0"/>
              </a:rPr>
              <a:t>🟡 </a:t>
            </a:r>
            <a:r>
              <a:rPr lang="en-GB" sz="1600" b="1" noProof="0" dirty="0">
                <a:solidFill>
                  <a:srgbClr val="025C66"/>
                </a:solidFill>
                <a:latin typeface="DM Sans" pitchFamily="2" charset="0"/>
              </a:rPr>
              <a:t>C2 – Land availability</a:t>
            </a:r>
          </a:p>
          <a:p>
            <a:pPr algn="just">
              <a:buNone/>
            </a:pPr>
            <a:endParaRPr lang="en-GB" sz="300" noProof="0" dirty="0">
              <a:latin typeface="DM Sans" pitchFamily="2" charset="0"/>
            </a:endParaRPr>
          </a:p>
          <a:p>
            <a:pPr algn="just">
              <a:buNone/>
            </a:pPr>
            <a:r>
              <a:rPr lang="en-GB" sz="1600" noProof="0" dirty="0"/>
              <a:t>High population density;</a:t>
            </a:r>
          </a:p>
          <a:p>
            <a:pPr algn="just">
              <a:buNone/>
            </a:pPr>
            <a:r>
              <a:rPr lang="en-GB" sz="1600" noProof="0" dirty="0"/>
              <a:t>Available land smaller than in other regions of our analysis.</a:t>
            </a:r>
          </a:p>
          <a:p>
            <a:pPr algn="just">
              <a:buNone/>
            </a:pPr>
            <a:endParaRPr lang="en-GB" sz="1200" noProof="0" dirty="0">
              <a:latin typeface="DM Sans" pitchFamily="2" charset="0"/>
            </a:endParaRPr>
          </a:p>
          <a:p>
            <a:pPr algn="just">
              <a:buNone/>
            </a:pPr>
            <a:r>
              <a:rPr lang="en-GB" sz="1600" noProof="0" dirty="0">
                <a:latin typeface="DM Sans" pitchFamily="2" charset="0"/>
              </a:rPr>
              <a:t>🟢 </a:t>
            </a:r>
            <a:r>
              <a:rPr lang="en-GB" sz="1600" b="1" noProof="0" dirty="0">
                <a:solidFill>
                  <a:srgbClr val="025C66"/>
                </a:solidFill>
                <a:latin typeface="DM Sans" pitchFamily="2" charset="0"/>
              </a:rPr>
              <a:t>C3 – Existing infrastructure</a:t>
            </a:r>
          </a:p>
          <a:p>
            <a:pPr algn="just">
              <a:buNone/>
            </a:pPr>
            <a:endParaRPr lang="en-GB" sz="300" noProof="0" dirty="0">
              <a:latin typeface="DM Sans" pitchFamily="2" charset="0"/>
            </a:endParaRPr>
          </a:p>
          <a:p>
            <a:pPr algn="just">
              <a:buNone/>
            </a:pPr>
            <a:r>
              <a:rPr lang="en-GB" sz="1600" noProof="0" dirty="0"/>
              <a:t>Industrial port of Baku;</a:t>
            </a:r>
          </a:p>
          <a:p>
            <a:pPr algn="just">
              <a:buNone/>
            </a:pPr>
            <a:r>
              <a:rPr lang="en-GB" sz="1600" noProof="0" dirty="0"/>
              <a:t>Well-developed gas network and a satisfactory power grid.</a:t>
            </a:r>
          </a:p>
          <a:p>
            <a:pPr algn="just">
              <a:buNone/>
            </a:pPr>
            <a:endParaRPr lang="en-GB" sz="1200" noProof="0" dirty="0">
              <a:latin typeface="DM Sans" pitchFamily="2" charset="0"/>
            </a:endParaRPr>
          </a:p>
          <a:p>
            <a:pPr algn="just">
              <a:buNone/>
            </a:pPr>
            <a:r>
              <a:rPr lang="en-GB" sz="1600" noProof="0" dirty="0">
                <a:latin typeface="DM Sans" pitchFamily="2" charset="0"/>
              </a:rPr>
              <a:t>🟡 </a:t>
            </a:r>
            <a:r>
              <a:rPr lang="en-GB" sz="1600" b="1" noProof="0" dirty="0">
                <a:solidFill>
                  <a:srgbClr val="025C66"/>
                </a:solidFill>
                <a:latin typeface="DM Sans" pitchFamily="2" charset="0"/>
              </a:rPr>
              <a:t>C4 – Financing conditions and competitiveness</a:t>
            </a:r>
          </a:p>
          <a:p>
            <a:pPr algn="just">
              <a:buNone/>
            </a:pPr>
            <a:endParaRPr lang="en-GB" sz="300" noProof="0" dirty="0">
              <a:latin typeface="DM Sans" pitchFamily="2" charset="0"/>
            </a:endParaRPr>
          </a:p>
          <a:p>
            <a:pPr algn="just">
              <a:buNone/>
            </a:pPr>
            <a:r>
              <a:rPr lang="en-GB" sz="1600" noProof="0" dirty="0"/>
              <a:t>Existing financial partnerships (BP, SOCAR, UE</a:t>
            </a:r>
            <a:r>
              <a:rPr lang="en-GB" sz="1600" baseline="30000" noProof="0" dirty="0"/>
              <a:t>[1</a:t>
            </a:r>
            <a:r>
              <a:rPr lang="en-GB" sz="1600" baseline="30000" noProof="0"/>
              <a:t>]</a:t>
            </a:r>
            <a:r>
              <a:rPr lang="en-GB" sz="1600" noProof="0"/>
              <a:t>).</a:t>
            </a:r>
            <a:endParaRPr lang="en-GB" sz="1600" noProof="0" dirty="0"/>
          </a:p>
          <a:p>
            <a:pPr algn="just">
              <a:buNone/>
            </a:pPr>
            <a:endParaRPr lang="en-GB" sz="1200" noProof="0" dirty="0">
              <a:latin typeface="DM Sans" pitchFamily="2" charset="0"/>
            </a:endParaRPr>
          </a:p>
          <a:p>
            <a:pPr algn="just">
              <a:buNone/>
            </a:pPr>
            <a:r>
              <a:rPr lang="en-GB" sz="1600" noProof="0" dirty="0">
                <a:latin typeface="DM Sans" pitchFamily="2" charset="0"/>
              </a:rPr>
              <a:t>🟡 </a:t>
            </a:r>
            <a:r>
              <a:rPr lang="en-GB" sz="1600" b="1" noProof="0" dirty="0">
                <a:solidFill>
                  <a:srgbClr val="025C66"/>
                </a:solidFill>
                <a:latin typeface="DM Sans" pitchFamily="2" charset="0"/>
              </a:rPr>
              <a:t>C5 – Energy sovereignty</a:t>
            </a:r>
          </a:p>
          <a:p>
            <a:pPr algn="just">
              <a:buNone/>
            </a:pPr>
            <a:endParaRPr lang="en-GB" sz="300" noProof="0" dirty="0">
              <a:latin typeface="DM Sans" pitchFamily="2" charset="0"/>
            </a:endParaRPr>
          </a:p>
          <a:p>
            <a:pPr algn="just">
              <a:buNone/>
            </a:pPr>
            <a:r>
              <a:rPr lang="en-GB" sz="1600" noProof="0" dirty="0"/>
              <a:t>Contributes to the diversification of gas supplies;</a:t>
            </a:r>
          </a:p>
          <a:p>
            <a:pPr algn="just">
              <a:buNone/>
            </a:pPr>
            <a:r>
              <a:rPr lang="en-GB" sz="1600" noProof="0" dirty="0"/>
              <a:t>Limited by regional geopolitical risks and dependence on a single corridor.</a:t>
            </a:r>
            <a:endParaRPr lang="en-GB" sz="1600" noProof="0" dirty="0">
              <a:latin typeface="DM Sans" pitchFamily="2" charset="0"/>
            </a:endParaRPr>
          </a:p>
        </p:txBody>
      </p:sp>
      <p:sp>
        <p:nvSpPr>
          <p:cNvPr id="6" name="Rectangle : coins arrondis 5">
            <a:extLst>
              <a:ext uri="{FF2B5EF4-FFF2-40B4-BE49-F238E27FC236}">
                <a16:creationId xmlns:a16="http://schemas.microsoft.com/office/drawing/2014/main" id="{D068FEDD-AA5C-A9BF-C6BF-CE20F8601F5A}"/>
              </a:ext>
            </a:extLst>
          </p:cNvPr>
          <p:cNvSpPr/>
          <p:nvPr/>
        </p:nvSpPr>
        <p:spPr>
          <a:xfrm>
            <a:off x="1" y="127595"/>
            <a:ext cx="12191999" cy="668837"/>
          </a:xfrm>
          <a:prstGeom prst="roundRect">
            <a:avLst>
              <a:gd name="adj" fmla="val 0"/>
            </a:avLst>
          </a:prstGeom>
          <a:solidFill>
            <a:srgbClr val="036C7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ZoneTexte 6">
            <a:extLst>
              <a:ext uri="{FF2B5EF4-FFF2-40B4-BE49-F238E27FC236}">
                <a16:creationId xmlns:a16="http://schemas.microsoft.com/office/drawing/2014/main" id="{FE0EADAF-BCFA-A7C5-1652-02AA14F69961}"/>
              </a:ext>
            </a:extLst>
          </p:cNvPr>
          <p:cNvSpPr txBox="1"/>
          <p:nvPr/>
        </p:nvSpPr>
        <p:spPr>
          <a:xfrm>
            <a:off x="1676694" y="200403"/>
            <a:ext cx="8838611" cy="523220"/>
          </a:xfrm>
          <a:prstGeom prst="rect">
            <a:avLst/>
          </a:prstGeom>
          <a:noFill/>
        </p:spPr>
        <p:txBody>
          <a:bodyPr wrap="square">
            <a:spAutoFit/>
          </a:bodyPr>
          <a:lstStyle/>
          <a:p>
            <a:pPr algn="ctr">
              <a:buNone/>
            </a:pPr>
            <a:r>
              <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rPr>
              <a:t>Assessment of an RREH in Azerbaijan</a:t>
            </a:r>
          </a:p>
        </p:txBody>
      </p:sp>
      <p:sp>
        <p:nvSpPr>
          <p:cNvPr id="2" name="Rectangle 1">
            <a:extLst>
              <a:ext uri="{FF2B5EF4-FFF2-40B4-BE49-F238E27FC236}">
                <a16:creationId xmlns:a16="http://schemas.microsoft.com/office/drawing/2014/main" id="{54FC184B-4B7C-31BC-8A98-ED9C4A8F8B28}"/>
              </a:ext>
            </a:extLst>
          </p:cNvPr>
          <p:cNvSpPr/>
          <p:nvPr/>
        </p:nvSpPr>
        <p:spPr>
          <a:xfrm>
            <a:off x="118034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Slide Number Placeholder 6">
            <a:extLst>
              <a:ext uri="{FF2B5EF4-FFF2-40B4-BE49-F238E27FC236}">
                <a16:creationId xmlns:a16="http://schemas.microsoft.com/office/drawing/2014/main" id="{05695659-F077-7FC2-C08D-D11C57616D6B}"/>
              </a:ext>
            </a:extLst>
          </p:cNvPr>
          <p:cNvSpPr txBox="1">
            <a:spLocks/>
          </p:cNvSpPr>
          <p:nvPr/>
        </p:nvSpPr>
        <p:spPr>
          <a:xfrm>
            <a:off x="117086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24</a:t>
            </a:fld>
            <a:endParaRPr lang="en-GB" sz="1350" b="1" spc="80" noProof="0" dirty="0">
              <a:solidFill>
                <a:srgbClr val="025C66"/>
              </a:solidFill>
            </a:endParaRPr>
          </a:p>
        </p:txBody>
      </p:sp>
      <p:sp>
        <p:nvSpPr>
          <p:cNvPr id="9" name="Rectangle 8">
            <a:extLst>
              <a:ext uri="{FF2B5EF4-FFF2-40B4-BE49-F238E27FC236}">
                <a16:creationId xmlns:a16="http://schemas.microsoft.com/office/drawing/2014/main" id="{3E15E33D-9BE3-2AF1-7153-22C9DA0AF493}"/>
              </a:ext>
            </a:extLst>
          </p:cNvPr>
          <p:cNvSpPr/>
          <p:nvPr/>
        </p:nvSpPr>
        <p:spPr>
          <a:xfrm>
            <a:off x="7305674" y="2105025"/>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Rectangle 9">
            <a:extLst>
              <a:ext uri="{FF2B5EF4-FFF2-40B4-BE49-F238E27FC236}">
                <a16:creationId xmlns:a16="http://schemas.microsoft.com/office/drawing/2014/main" id="{4045419C-C76D-1B8A-779B-E674BE2EF16C}"/>
              </a:ext>
            </a:extLst>
          </p:cNvPr>
          <p:cNvSpPr/>
          <p:nvPr/>
        </p:nvSpPr>
        <p:spPr>
          <a:xfrm>
            <a:off x="7305674" y="2604604"/>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Rectangle 10">
            <a:extLst>
              <a:ext uri="{FF2B5EF4-FFF2-40B4-BE49-F238E27FC236}">
                <a16:creationId xmlns:a16="http://schemas.microsoft.com/office/drawing/2014/main" id="{EF438EF9-8C6B-27A3-A487-E32A5A64393F}"/>
              </a:ext>
            </a:extLst>
          </p:cNvPr>
          <p:cNvSpPr/>
          <p:nvPr/>
        </p:nvSpPr>
        <p:spPr>
          <a:xfrm>
            <a:off x="7305674" y="3104183"/>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ectangle 11">
            <a:extLst>
              <a:ext uri="{FF2B5EF4-FFF2-40B4-BE49-F238E27FC236}">
                <a16:creationId xmlns:a16="http://schemas.microsoft.com/office/drawing/2014/main" id="{6FDE266B-BB78-8E13-B013-F2B9588ABC81}"/>
              </a:ext>
            </a:extLst>
          </p:cNvPr>
          <p:cNvSpPr/>
          <p:nvPr/>
        </p:nvSpPr>
        <p:spPr>
          <a:xfrm>
            <a:off x="7305674" y="357840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32551041-7AA6-AD2A-6597-8718F31C771C}"/>
              </a:ext>
            </a:extLst>
          </p:cNvPr>
          <p:cNvSpPr/>
          <p:nvPr/>
        </p:nvSpPr>
        <p:spPr>
          <a:xfrm>
            <a:off x="7305674" y="406361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ectangle 13">
            <a:extLst>
              <a:ext uri="{FF2B5EF4-FFF2-40B4-BE49-F238E27FC236}">
                <a16:creationId xmlns:a16="http://schemas.microsoft.com/office/drawing/2014/main" id="{645BC22C-0363-7BAC-8D78-3ACE7F75ABC7}"/>
              </a:ext>
            </a:extLst>
          </p:cNvPr>
          <p:cNvSpPr/>
          <p:nvPr/>
        </p:nvSpPr>
        <p:spPr>
          <a:xfrm>
            <a:off x="7305674" y="454882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ectangle 14">
            <a:extLst>
              <a:ext uri="{FF2B5EF4-FFF2-40B4-BE49-F238E27FC236}">
                <a16:creationId xmlns:a16="http://schemas.microsoft.com/office/drawing/2014/main" id="{6B00EB09-D083-F727-E75D-6A3D6A06283E}"/>
              </a:ext>
            </a:extLst>
          </p:cNvPr>
          <p:cNvSpPr/>
          <p:nvPr/>
        </p:nvSpPr>
        <p:spPr>
          <a:xfrm>
            <a:off x="7305674" y="503403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tangle 15">
            <a:extLst>
              <a:ext uri="{FF2B5EF4-FFF2-40B4-BE49-F238E27FC236}">
                <a16:creationId xmlns:a16="http://schemas.microsoft.com/office/drawing/2014/main" id="{38EEDFB4-91F7-87CE-51D0-1EC905ADFFC9}"/>
              </a:ext>
            </a:extLst>
          </p:cNvPr>
          <p:cNvSpPr/>
          <p:nvPr/>
        </p:nvSpPr>
        <p:spPr>
          <a:xfrm>
            <a:off x="7305674" y="553829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tangle 16">
            <a:extLst>
              <a:ext uri="{FF2B5EF4-FFF2-40B4-BE49-F238E27FC236}">
                <a16:creationId xmlns:a16="http://schemas.microsoft.com/office/drawing/2014/main" id="{D8A7FCEB-E919-E644-7024-10087FDF022F}"/>
              </a:ext>
            </a:extLst>
          </p:cNvPr>
          <p:cNvSpPr/>
          <p:nvPr/>
        </p:nvSpPr>
        <p:spPr>
          <a:xfrm>
            <a:off x="7305673" y="6020359"/>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ZoneTexte 4">
            <a:extLst>
              <a:ext uri="{FF2B5EF4-FFF2-40B4-BE49-F238E27FC236}">
                <a16:creationId xmlns:a16="http://schemas.microsoft.com/office/drawing/2014/main" id="{90A18719-AB86-DF5C-7771-033A1B676918}"/>
              </a:ext>
            </a:extLst>
          </p:cNvPr>
          <p:cNvSpPr txBox="1"/>
          <p:nvPr/>
        </p:nvSpPr>
        <p:spPr>
          <a:xfrm>
            <a:off x="-19050" y="6595384"/>
            <a:ext cx="10081606" cy="246221"/>
          </a:xfrm>
          <a:prstGeom prst="rect">
            <a:avLst/>
          </a:prstGeom>
          <a:noFill/>
        </p:spPr>
        <p:txBody>
          <a:bodyPr wrap="none" rtlCol="0">
            <a:spAutoFit/>
          </a:bodyPr>
          <a:lstStyle/>
          <a:p>
            <a:r>
              <a:rPr lang="en-GB" sz="1000" noProof="0" dirty="0"/>
              <a:t>[1] Under the European Neighbourhood Policy (ENP) and the Eastern Partnership (EaP), the European Investment Bank has invested more than €96 million in Azerbaijan.</a:t>
            </a:r>
          </a:p>
        </p:txBody>
      </p:sp>
      <p:sp>
        <p:nvSpPr>
          <p:cNvPr id="18" name="Rectangle 17">
            <a:extLst>
              <a:ext uri="{FF2B5EF4-FFF2-40B4-BE49-F238E27FC236}">
                <a16:creationId xmlns:a16="http://schemas.microsoft.com/office/drawing/2014/main" id="{EB927DA3-BE7C-8865-1DB0-3945209EDB10}"/>
              </a:ext>
            </a:extLst>
          </p:cNvPr>
          <p:cNvSpPr/>
          <p:nvPr/>
        </p:nvSpPr>
        <p:spPr>
          <a:xfrm>
            <a:off x="7294041" y="1630409"/>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Rectangle 18">
            <a:extLst>
              <a:ext uri="{FF2B5EF4-FFF2-40B4-BE49-F238E27FC236}">
                <a16:creationId xmlns:a16="http://schemas.microsoft.com/office/drawing/2014/main" id="{D67FC898-A79F-A46E-F601-6CF7F6AF75BC}"/>
              </a:ext>
            </a:extLst>
          </p:cNvPr>
          <p:cNvSpPr/>
          <p:nvPr/>
        </p:nvSpPr>
        <p:spPr>
          <a:xfrm>
            <a:off x="7294041" y="1630409"/>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 name="ZoneTexte 19">
            <a:extLst>
              <a:ext uri="{FF2B5EF4-FFF2-40B4-BE49-F238E27FC236}">
                <a16:creationId xmlns:a16="http://schemas.microsoft.com/office/drawing/2014/main" id="{E7F5E538-2FFF-880F-AF85-BB8EF78ADAA2}"/>
              </a:ext>
            </a:extLst>
          </p:cNvPr>
          <p:cNvSpPr txBox="1"/>
          <p:nvPr/>
        </p:nvSpPr>
        <p:spPr>
          <a:xfrm>
            <a:off x="7233645" y="1667739"/>
            <a:ext cx="1690577" cy="330860"/>
          </a:xfrm>
          <a:prstGeom prst="rect">
            <a:avLst/>
          </a:prstGeom>
          <a:noFill/>
        </p:spPr>
        <p:txBody>
          <a:bodyPr wrap="square" rtlCol="0">
            <a:spAutoFit/>
          </a:bodyPr>
          <a:lstStyle/>
          <a:p>
            <a:r>
              <a:rPr lang="en-GB" sz="1500" b="1" noProof="0" dirty="0">
                <a:solidFill>
                  <a:srgbClr val="036C78"/>
                </a:solidFill>
                <a:highlight>
                  <a:srgbClr val="FFFFFF"/>
                </a:highlight>
              </a:rPr>
              <a:t>Azerbaijan</a:t>
            </a:r>
          </a:p>
        </p:txBody>
      </p:sp>
    </p:spTree>
    <p:extLst>
      <p:ext uri="{BB962C8B-B14F-4D97-AF65-F5344CB8AC3E}">
        <p14:creationId xmlns:p14="http://schemas.microsoft.com/office/powerpoint/2010/main" val="3005804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BCCF5-1BE2-B3B7-0052-716AF0EA4A5A}"/>
            </a:ext>
          </a:extLst>
        </p:cNvPr>
        <p:cNvGrpSpPr/>
        <p:nvPr/>
      </p:nvGrpSpPr>
      <p:grpSpPr>
        <a:xfrm>
          <a:off x="0" y="0"/>
          <a:ext cx="0" cy="0"/>
          <a:chOff x="0" y="0"/>
          <a:chExt cx="0" cy="0"/>
        </a:xfrm>
      </p:grpSpPr>
      <p:pic>
        <p:nvPicPr>
          <p:cNvPr id="21" name="Image 20">
            <a:extLst>
              <a:ext uri="{FF2B5EF4-FFF2-40B4-BE49-F238E27FC236}">
                <a16:creationId xmlns:a16="http://schemas.microsoft.com/office/drawing/2014/main" id="{16771735-65E8-0D6F-82F1-D89191120CAB}"/>
              </a:ext>
            </a:extLst>
          </p:cNvPr>
          <p:cNvPicPr>
            <a:picLocks noChangeAspect="1"/>
          </p:cNvPicPr>
          <p:nvPr/>
        </p:nvPicPr>
        <p:blipFill>
          <a:blip r:embed="rId2"/>
          <a:srcRect l="34194" t="1" r="3677" b="1754"/>
          <a:stretch>
            <a:fillRect/>
          </a:stretch>
        </p:blipFill>
        <p:spPr>
          <a:xfrm>
            <a:off x="7553318" y="126046"/>
            <a:ext cx="4510118" cy="5332099"/>
          </a:xfrm>
          <a:prstGeom prst="rect">
            <a:avLst/>
          </a:prstGeom>
        </p:spPr>
      </p:pic>
      <p:pic>
        <p:nvPicPr>
          <p:cNvPr id="4100" name="Picture 4">
            <a:extLst>
              <a:ext uri="{FF2B5EF4-FFF2-40B4-BE49-F238E27FC236}">
                <a16:creationId xmlns:a16="http://schemas.microsoft.com/office/drawing/2014/main" id="{E5D22B3A-7B7C-48DA-0B90-969AF173B1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7" b="4710"/>
          <a:stretch>
            <a:fillRect/>
          </a:stretch>
        </p:blipFill>
        <p:spPr bwMode="auto">
          <a:xfrm>
            <a:off x="128556" y="117524"/>
            <a:ext cx="7315268" cy="51372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5B2FEE9-5876-A456-99BB-E0D06F41CAB0}"/>
              </a:ext>
            </a:extLst>
          </p:cNvPr>
          <p:cNvSpPr/>
          <p:nvPr/>
        </p:nvSpPr>
        <p:spPr>
          <a:xfrm rot="16200000">
            <a:off x="3524010" y="-1810000"/>
            <a:ext cx="5143987" cy="12192006"/>
          </a:xfrm>
          <a:prstGeom prst="rect">
            <a:avLst/>
          </a:prstGeom>
          <a:gradFill>
            <a:gsLst>
              <a:gs pos="38000">
                <a:schemeClr val="bg1"/>
              </a:gs>
              <a:gs pos="49000">
                <a:schemeClr val="bg1">
                  <a:alpha val="65000"/>
                </a:schemeClr>
              </a:gs>
              <a:gs pos="63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latin typeface="DM Sans" pitchFamily="2" charset="0"/>
              </a:rPr>
              <a:t> </a:t>
            </a:r>
          </a:p>
        </p:txBody>
      </p:sp>
      <p:pic>
        <p:nvPicPr>
          <p:cNvPr id="7" name="Image 6">
            <a:extLst>
              <a:ext uri="{FF2B5EF4-FFF2-40B4-BE49-F238E27FC236}">
                <a16:creationId xmlns:a16="http://schemas.microsoft.com/office/drawing/2014/main" id="{19C4B840-3DDB-D680-B501-9E4ECC17DAF4}"/>
              </a:ext>
            </a:extLst>
          </p:cNvPr>
          <p:cNvPicPr>
            <a:picLocks noChangeAspect="1"/>
          </p:cNvPicPr>
          <p:nvPr/>
        </p:nvPicPr>
        <p:blipFill>
          <a:blip r:embed="rId4"/>
          <a:stretch>
            <a:fillRect/>
          </a:stretch>
        </p:blipFill>
        <p:spPr>
          <a:xfrm>
            <a:off x="151563" y="3811054"/>
            <a:ext cx="3019166" cy="3055469"/>
          </a:xfrm>
          <a:prstGeom prst="rect">
            <a:avLst/>
          </a:prstGeom>
        </p:spPr>
      </p:pic>
      <p:sp>
        <p:nvSpPr>
          <p:cNvPr id="6" name="ZoneTexte 5">
            <a:extLst>
              <a:ext uri="{FF2B5EF4-FFF2-40B4-BE49-F238E27FC236}">
                <a16:creationId xmlns:a16="http://schemas.microsoft.com/office/drawing/2014/main" id="{2A3BB43F-D940-5A51-E5E6-BD82702FDBDE}"/>
              </a:ext>
            </a:extLst>
          </p:cNvPr>
          <p:cNvSpPr txBox="1"/>
          <p:nvPr/>
        </p:nvSpPr>
        <p:spPr>
          <a:xfrm>
            <a:off x="3494993" y="5639574"/>
            <a:ext cx="8116650" cy="707886"/>
          </a:xfrm>
          <a:prstGeom prst="rect">
            <a:avLst/>
          </a:prstGeom>
          <a:noFill/>
        </p:spPr>
        <p:txBody>
          <a:bodyPr wrap="square">
            <a:spAutoFit/>
          </a:bodyPr>
          <a:lstStyle/>
          <a:p>
            <a:pPr algn="just"/>
            <a:r>
              <a:rPr lang="en-GB" sz="2000" noProof="0" dirty="0"/>
              <a:t>Even within Europe, some regions are already well positioned to host RREHs, such as Extremadura in Spain.</a:t>
            </a:r>
          </a:p>
        </p:txBody>
      </p:sp>
      <p:sp>
        <p:nvSpPr>
          <p:cNvPr id="16" name="Rectangle : coins arrondis 15">
            <a:extLst>
              <a:ext uri="{FF2B5EF4-FFF2-40B4-BE49-F238E27FC236}">
                <a16:creationId xmlns:a16="http://schemas.microsoft.com/office/drawing/2014/main" id="{3C91920D-9481-D61C-3A28-6DE87AB1FAD7}"/>
              </a:ext>
            </a:extLst>
          </p:cNvPr>
          <p:cNvSpPr/>
          <p:nvPr/>
        </p:nvSpPr>
        <p:spPr>
          <a:xfrm>
            <a:off x="1028700" y="4560463"/>
            <a:ext cx="11034736" cy="656503"/>
          </a:xfrm>
          <a:prstGeom prst="roundRect">
            <a:avLst>
              <a:gd name="adj" fmla="val 0"/>
            </a:avLst>
          </a:prstGeom>
          <a:gradFill>
            <a:gsLst>
              <a:gs pos="16000">
                <a:srgbClr val="036C78">
                  <a:alpha val="0"/>
                </a:srgbClr>
              </a:gs>
              <a:gs pos="33000">
                <a:srgbClr val="036C78"/>
              </a:gs>
            </a:gsLst>
            <a:lin ang="0" scaled="0"/>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ZoneTexte 16">
            <a:extLst>
              <a:ext uri="{FF2B5EF4-FFF2-40B4-BE49-F238E27FC236}">
                <a16:creationId xmlns:a16="http://schemas.microsoft.com/office/drawing/2014/main" id="{84C1A9B5-17C9-6794-33A7-83B2CBD345C5}"/>
              </a:ext>
            </a:extLst>
          </p:cNvPr>
          <p:cNvSpPr txBox="1"/>
          <p:nvPr/>
        </p:nvSpPr>
        <p:spPr>
          <a:xfrm>
            <a:off x="4590594" y="4608070"/>
            <a:ext cx="7366309" cy="523220"/>
          </a:xfrm>
          <a:prstGeom prst="rect">
            <a:avLst/>
          </a:prstGeom>
          <a:noFill/>
        </p:spPr>
        <p:txBody>
          <a:bodyPr wrap="square">
            <a:spAutoFit/>
          </a:bodyPr>
          <a:lstStyle/>
          <a:p>
            <a:pPr algn="ctr">
              <a:buNone/>
            </a:pPr>
            <a:r>
              <a:rPr lang="en-GB" sz="2800" noProof="0" dirty="0">
                <a:solidFill>
                  <a:schemeClr val="bg1"/>
                </a:solidFill>
                <a:latin typeface="Arial Rounded MT Bold" panose="020F0704030504030204" pitchFamily="34" charset="0"/>
              </a:rPr>
              <a:t>A solar resource within Europe’s reach</a:t>
            </a:r>
            <a:endPar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endParaRPr>
          </a:p>
        </p:txBody>
      </p:sp>
      <p:sp>
        <p:nvSpPr>
          <p:cNvPr id="18" name="Rectangle : coins arrondis 17">
            <a:extLst>
              <a:ext uri="{FF2B5EF4-FFF2-40B4-BE49-F238E27FC236}">
                <a16:creationId xmlns:a16="http://schemas.microsoft.com/office/drawing/2014/main" id="{913FA67B-54F0-8424-7928-326E43FE21A1}"/>
              </a:ext>
            </a:extLst>
          </p:cNvPr>
          <p:cNvSpPr/>
          <p:nvPr/>
        </p:nvSpPr>
        <p:spPr>
          <a:xfrm rot="10800000">
            <a:off x="128556" y="126048"/>
            <a:ext cx="4510118" cy="671933"/>
          </a:xfrm>
          <a:prstGeom prst="roundRect">
            <a:avLst>
              <a:gd name="adj" fmla="val 0"/>
            </a:avLst>
          </a:prstGeom>
          <a:gradFill>
            <a:gsLst>
              <a:gs pos="6000">
                <a:srgbClr val="036C78">
                  <a:alpha val="0"/>
                </a:srgbClr>
              </a:gs>
              <a:gs pos="54000">
                <a:srgbClr val="036C78"/>
              </a:gs>
            </a:gsLst>
            <a:lin ang="0" scaled="0"/>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ZoneTexte 18">
            <a:extLst>
              <a:ext uri="{FF2B5EF4-FFF2-40B4-BE49-F238E27FC236}">
                <a16:creationId xmlns:a16="http://schemas.microsoft.com/office/drawing/2014/main" id="{89357EA3-DFF2-46F7-9AC5-06FE8B986292}"/>
              </a:ext>
            </a:extLst>
          </p:cNvPr>
          <p:cNvSpPr txBox="1"/>
          <p:nvPr/>
        </p:nvSpPr>
        <p:spPr>
          <a:xfrm>
            <a:off x="302323" y="190879"/>
            <a:ext cx="2666776" cy="523220"/>
          </a:xfrm>
          <a:prstGeom prst="rect">
            <a:avLst/>
          </a:prstGeom>
          <a:noFill/>
        </p:spPr>
        <p:txBody>
          <a:bodyPr wrap="square">
            <a:spAutoFit/>
          </a:bodyPr>
          <a:lstStyle/>
          <a:p>
            <a:r>
              <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rPr>
              <a:t>Spain</a:t>
            </a:r>
            <a:r>
              <a:rPr lang="en-GB" sz="20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rPr>
              <a:t> </a:t>
            </a:r>
            <a:endParaRPr lang="en-GB" sz="2000" noProof="0" dirty="0"/>
          </a:p>
        </p:txBody>
      </p:sp>
      <p:sp>
        <p:nvSpPr>
          <p:cNvPr id="20" name="Cadre 19">
            <a:extLst>
              <a:ext uri="{FF2B5EF4-FFF2-40B4-BE49-F238E27FC236}">
                <a16:creationId xmlns:a16="http://schemas.microsoft.com/office/drawing/2014/main" id="{49A989EF-59B3-412C-7260-2AA7F9FE9ABB}"/>
              </a:ext>
            </a:extLst>
          </p:cNvPr>
          <p:cNvSpPr/>
          <p:nvPr/>
        </p:nvSpPr>
        <p:spPr>
          <a:xfrm>
            <a:off x="0" y="0"/>
            <a:ext cx="12192000" cy="6858000"/>
          </a:xfrm>
          <a:prstGeom prst="frame">
            <a:avLst>
              <a:gd name="adj1" fmla="val 149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 name="Rectangle 1">
            <a:extLst>
              <a:ext uri="{FF2B5EF4-FFF2-40B4-BE49-F238E27FC236}">
                <a16:creationId xmlns:a16="http://schemas.microsoft.com/office/drawing/2014/main" id="{7E2ED779-64C5-1EAC-8BA4-728963791D6A}"/>
              </a:ext>
            </a:extLst>
          </p:cNvPr>
          <p:cNvSpPr/>
          <p:nvPr/>
        </p:nvSpPr>
        <p:spPr>
          <a:xfrm>
            <a:off x="118034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Slide Number Placeholder 6">
            <a:extLst>
              <a:ext uri="{FF2B5EF4-FFF2-40B4-BE49-F238E27FC236}">
                <a16:creationId xmlns:a16="http://schemas.microsoft.com/office/drawing/2014/main" id="{F6C49B85-FE47-F7EE-1A1A-AB1731618F29}"/>
              </a:ext>
            </a:extLst>
          </p:cNvPr>
          <p:cNvSpPr txBox="1">
            <a:spLocks/>
          </p:cNvSpPr>
          <p:nvPr/>
        </p:nvSpPr>
        <p:spPr>
          <a:xfrm>
            <a:off x="117086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25</a:t>
            </a:fld>
            <a:endParaRPr lang="en-GB" sz="1350" b="1" spc="80" noProof="0" dirty="0">
              <a:solidFill>
                <a:srgbClr val="025C66"/>
              </a:solidFill>
            </a:endParaRPr>
          </a:p>
        </p:txBody>
      </p:sp>
    </p:spTree>
    <p:extLst>
      <p:ext uri="{BB962C8B-B14F-4D97-AF65-F5344CB8AC3E}">
        <p14:creationId xmlns:p14="http://schemas.microsoft.com/office/powerpoint/2010/main" val="3616746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A202B-91D3-7005-E5C4-EAA90B65BC81}"/>
            </a:ext>
          </a:extLst>
        </p:cNvPr>
        <p:cNvGrpSpPr/>
        <p:nvPr/>
      </p:nvGrpSpPr>
      <p:grpSpPr>
        <a:xfrm>
          <a:off x="0" y="0"/>
          <a:ext cx="0" cy="0"/>
          <a:chOff x="0" y="0"/>
          <a:chExt cx="0" cy="0"/>
        </a:xfrm>
      </p:grpSpPr>
      <p:sp>
        <p:nvSpPr>
          <p:cNvPr id="12" name="Cadre 11">
            <a:extLst>
              <a:ext uri="{FF2B5EF4-FFF2-40B4-BE49-F238E27FC236}">
                <a16:creationId xmlns:a16="http://schemas.microsoft.com/office/drawing/2014/main" id="{7C03FFFE-1C17-C1F9-B60B-87F65F92ACB6}"/>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 name="Rectangle 1">
            <a:extLst>
              <a:ext uri="{FF2B5EF4-FFF2-40B4-BE49-F238E27FC236}">
                <a16:creationId xmlns:a16="http://schemas.microsoft.com/office/drawing/2014/main" id="{9AE1BDE4-132E-1987-D01D-4BEB28DFBDA8}"/>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Slide Number Placeholder 6">
            <a:extLst>
              <a:ext uri="{FF2B5EF4-FFF2-40B4-BE49-F238E27FC236}">
                <a16:creationId xmlns:a16="http://schemas.microsoft.com/office/drawing/2014/main" id="{110EA12B-F1E8-B67D-8595-77DC775EF461}"/>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26</a:t>
            </a:fld>
            <a:endParaRPr lang="en-GB" sz="1350" b="1" spc="80" noProof="0" dirty="0">
              <a:solidFill>
                <a:srgbClr val="025C66"/>
              </a:solidFill>
            </a:endParaRPr>
          </a:p>
        </p:txBody>
      </p:sp>
      <p:sp>
        <p:nvSpPr>
          <p:cNvPr id="4" name="ZoneTexte 3">
            <a:extLst>
              <a:ext uri="{FF2B5EF4-FFF2-40B4-BE49-F238E27FC236}">
                <a16:creationId xmlns:a16="http://schemas.microsoft.com/office/drawing/2014/main" id="{9EF6C779-8A78-3009-3A6A-83188B23D769}"/>
              </a:ext>
            </a:extLst>
          </p:cNvPr>
          <p:cNvSpPr txBox="1"/>
          <p:nvPr/>
        </p:nvSpPr>
        <p:spPr>
          <a:xfrm>
            <a:off x="894118" y="936475"/>
            <a:ext cx="3526707" cy="1631216"/>
          </a:xfrm>
          <a:prstGeom prst="rect">
            <a:avLst/>
          </a:prstGeom>
          <a:noFill/>
        </p:spPr>
        <p:txBody>
          <a:bodyPr wrap="square">
            <a:spAutoFit/>
          </a:bodyPr>
          <a:lstStyle/>
          <a:p>
            <a:pPr algn="just"/>
            <a:r>
              <a:rPr lang="en-GB" sz="2000" noProof="0" dirty="0"/>
              <a:t>Extremadura combines high solar irradiance with vast land availability. This is a rather unique combination in Europe.</a:t>
            </a:r>
            <a:endParaRPr lang="en-GB" sz="2000" noProof="0" dirty="0">
              <a:latin typeface="DM Sans" pitchFamily="2" charset="0"/>
            </a:endParaRPr>
          </a:p>
        </p:txBody>
      </p:sp>
      <p:grpSp>
        <p:nvGrpSpPr>
          <p:cNvPr id="35" name="Groupe 34">
            <a:extLst>
              <a:ext uri="{FF2B5EF4-FFF2-40B4-BE49-F238E27FC236}">
                <a16:creationId xmlns:a16="http://schemas.microsoft.com/office/drawing/2014/main" id="{D6A3C426-9A98-3D37-D13D-672555314A9D}"/>
              </a:ext>
            </a:extLst>
          </p:cNvPr>
          <p:cNvGrpSpPr/>
          <p:nvPr/>
        </p:nvGrpSpPr>
        <p:grpSpPr>
          <a:xfrm>
            <a:off x="911975" y="2933699"/>
            <a:ext cx="3457162" cy="2647254"/>
            <a:chOff x="1037241" y="2869928"/>
            <a:chExt cx="3407758" cy="2609425"/>
          </a:xfrm>
        </p:grpSpPr>
        <p:pic>
          <p:nvPicPr>
            <p:cNvPr id="7170" name="Picture 2" descr="Vegetation in Extremadura Spanien Stockbild - Bild von typisch, trocken: 209087169">
              <a:extLst>
                <a:ext uri="{FF2B5EF4-FFF2-40B4-BE49-F238E27FC236}">
                  <a16:creationId xmlns:a16="http://schemas.microsoft.com/office/drawing/2014/main" id="{946FF279-6261-5728-613F-337D50E601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90" t="1" b="5959"/>
            <a:stretch>
              <a:fillRect/>
            </a:stretch>
          </p:blipFill>
          <p:spPr bwMode="auto">
            <a:xfrm>
              <a:off x="1061563" y="2869928"/>
              <a:ext cx="3383436" cy="2543704"/>
            </a:xfrm>
            <a:prstGeom prst="rect">
              <a:avLst/>
            </a:prstGeom>
            <a:noFill/>
            <a:extLst>
              <a:ext uri="{909E8E84-426E-40DD-AFC4-6F175D3DCCD1}">
                <a14:hiddenFill xmlns:a14="http://schemas.microsoft.com/office/drawing/2010/main">
                  <a:solidFill>
                    <a:srgbClr val="FFFFFF"/>
                  </a:solidFill>
                </a14:hiddenFill>
              </a:ext>
            </a:extLst>
          </p:spPr>
        </p:pic>
        <p:sp>
          <p:nvSpPr>
            <p:cNvPr id="34" name="Cadre 33">
              <a:extLst>
                <a:ext uri="{FF2B5EF4-FFF2-40B4-BE49-F238E27FC236}">
                  <a16:creationId xmlns:a16="http://schemas.microsoft.com/office/drawing/2014/main" id="{55E566EA-5139-F930-F3D4-9C8BF35018C9}"/>
                </a:ext>
              </a:extLst>
            </p:cNvPr>
            <p:cNvSpPr/>
            <p:nvPr/>
          </p:nvSpPr>
          <p:spPr>
            <a:xfrm>
              <a:off x="1037241" y="2869928"/>
              <a:ext cx="3407757" cy="2609425"/>
            </a:xfrm>
            <a:prstGeom prst="frame">
              <a:avLst>
                <a:gd name="adj1" fmla="val 2294"/>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grpSp>
      <p:sp>
        <p:nvSpPr>
          <p:cNvPr id="42" name="ZoneTexte 41">
            <a:extLst>
              <a:ext uri="{FF2B5EF4-FFF2-40B4-BE49-F238E27FC236}">
                <a16:creationId xmlns:a16="http://schemas.microsoft.com/office/drawing/2014/main" id="{536BDB66-8F0D-B319-3B7B-784EF6F6A355}"/>
              </a:ext>
            </a:extLst>
          </p:cNvPr>
          <p:cNvSpPr txBox="1"/>
          <p:nvPr/>
        </p:nvSpPr>
        <p:spPr>
          <a:xfrm>
            <a:off x="69258" y="6358971"/>
            <a:ext cx="10605830" cy="400110"/>
          </a:xfrm>
          <a:prstGeom prst="rect">
            <a:avLst/>
          </a:prstGeom>
          <a:noFill/>
        </p:spPr>
        <p:txBody>
          <a:bodyPr wrap="square">
            <a:spAutoFit/>
          </a:bodyPr>
          <a:lstStyle/>
          <a:p>
            <a:pPr algn="just"/>
            <a:r>
              <a:rPr lang="en-GB" sz="1000" noProof="0" dirty="0"/>
              <a:t>[2] </a:t>
            </a:r>
            <a:r>
              <a:rPr lang="en-GB" sz="1000" noProof="0" dirty="0" err="1"/>
              <a:t>kWp</a:t>
            </a:r>
            <a:r>
              <a:rPr lang="en-GB" sz="1000" noProof="0" dirty="0"/>
              <a:t> (kilowatt-peak): maximum power output of a photovoltaic panel under standard conditions (1,000 W/m², 25 °C).</a:t>
            </a:r>
          </a:p>
          <a:p>
            <a:pPr algn="just"/>
            <a:r>
              <a:rPr lang="en-GB" sz="1000" noProof="0" dirty="0"/>
              <a:t>    </a:t>
            </a:r>
            <a:r>
              <a:rPr lang="en-GB" sz="300" noProof="0" dirty="0"/>
              <a:t>     </a:t>
            </a:r>
            <a:r>
              <a:rPr lang="en-GB" sz="1000" noProof="0" dirty="0"/>
              <a:t>kWh/</a:t>
            </a:r>
            <a:r>
              <a:rPr lang="en-GB" sz="1000" noProof="0" dirty="0" err="1"/>
              <a:t>kWp</a:t>
            </a:r>
            <a:r>
              <a:rPr lang="en-GB" sz="1000" noProof="0" dirty="0"/>
              <a:t>: amount of electricity produced per kilowatt-peak installed over a given period.</a:t>
            </a:r>
          </a:p>
        </p:txBody>
      </p:sp>
      <p:sp>
        <p:nvSpPr>
          <p:cNvPr id="43" name="ZoneTexte 42">
            <a:extLst>
              <a:ext uri="{FF2B5EF4-FFF2-40B4-BE49-F238E27FC236}">
                <a16:creationId xmlns:a16="http://schemas.microsoft.com/office/drawing/2014/main" id="{A3EA6DB7-396F-F07C-ADDA-FE6633405FD4}"/>
              </a:ext>
            </a:extLst>
          </p:cNvPr>
          <p:cNvSpPr txBox="1"/>
          <p:nvPr/>
        </p:nvSpPr>
        <p:spPr>
          <a:xfrm>
            <a:off x="80047" y="6188087"/>
            <a:ext cx="9741492" cy="246221"/>
          </a:xfrm>
          <a:prstGeom prst="rect">
            <a:avLst/>
          </a:prstGeom>
          <a:noFill/>
        </p:spPr>
        <p:txBody>
          <a:bodyPr wrap="square">
            <a:spAutoFit/>
          </a:bodyPr>
          <a:lstStyle/>
          <a:p>
            <a:pPr algn="just"/>
            <a:r>
              <a:rPr lang="en-GB" sz="1000" noProof="0" dirty="0"/>
              <a:t>[1] Figure by </a:t>
            </a:r>
            <a:r>
              <a:rPr lang="en-GB" sz="1000" noProof="0">
                <a:hlinkClick r:id="rId4"/>
              </a:rPr>
              <a:t>Solargis</a:t>
            </a:r>
            <a:r>
              <a:rPr lang="en-GB" sz="1000" noProof="0" dirty="0"/>
              <a:t>. </a:t>
            </a:r>
          </a:p>
        </p:txBody>
      </p:sp>
      <p:grpSp>
        <p:nvGrpSpPr>
          <p:cNvPr id="6" name="Groupe 5">
            <a:extLst>
              <a:ext uri="{FF2B5EF4-FFF2-40B4-BE49-F238E27FC236}">
                <a16:creationId xmlns:a16="http://schemas.microsoft.com/office/drawing/2014/main" id="{B0CBEB15-5607-ED66-6E96-DC1324AD7275}"/>
              </a:ext>
            </a:extLst>
          </p:cNvPr>
          <p:cNvGrpSpPr/>
          <p:nvPr/>
        </p:nvGrpSpPr>
        <p:grpSpPr>
          <a:xfrm>
            <a:off x="4995688" y="1858814"/>
            <a:ext cx="6227712" cy="3655464"/>
            <a:chOff x="2064774" y="529684"/>
            <a:chExt cx="9635613" cy="5563168"/>
          </a:xfrm>
        </p:grpSpPr>
        <p:pic>
          <p:nvPicPr>
            <p:cNvPr id="7" name="Image 6" descr="Une image contenant texte, carte&#10;&#10;Le contenu généré par l’IA peut être incorrect.">
              <a:extLst>
                <a:ext uri="{FF2B5EF4-FFF2-40B4-BE49-F238E27FC236}">
                  <a16:creationId xmlns:a16="http://schemas.microsoft.com/office/drawing/2014/main" id="{B59D931F-3FB9-A43A-F90B-E9610D2007DC}"/>
                </a:ext>
              </a:extLst>
            </p:cNvPr>
            <p:cNvPicPr>
              <a:picLocks noChangeAspect="1"/>
            </p:cNvPicPr>
            <p:nvPr/>
          </p:nvPicPr>
          <p:blipFill>
            <a:blip r:embed="rId5">
              <a:extLst>
                <a:ext uri="{28A0092B-C50C-407E-A947-70E740481C1C}">
                  <a14:useLocalDpi xmlns:a14="http://schemas.microsoft.com/office/drawing/2010/main" val="0"/>
                </a:ext>
              </a:extLst>
            </a:blip>
            <a:srcRect l="16935" t="5409" r="4032" b="9030"/>
            <a:stretch>
              <a:fillRect/>
            </a:stretch>
          </p:blipFill>
          <p:spPr>
            <a:xfrm>
              <a:off x="2064774" y="529684"/>
              <a:ext cx="9635613" cy="5563168"/>
            </a:xfrm>
            <a:prstGeom prst="rect">
              <a:avLst/>
            </a:prstGeom>
          </p:spPr>
        </p:pic>
        <p:pic>
          <p:nvPicPr>
            <p:cNvPr id="8" name="Image 7" descr="Une image contenant art, conception&#10;&#10;Le contenu généré par l’IA peut être incorrect.">
              <a:extLst>
                <a:ext uri="{FF2B5EF4-FFF2-40B4-BE49-F238E27FC236}">
                  <a16:creationId xmlns:a16="http://schemas.microsoft.com/office/drawing/2014/main" id="{EE930B5A-7C17-DD85-F051-5E97D99E15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2387" y="4489450"/>
              <a:ext cx="551110" cy="664158"/>
            </a:xfrm>
            <a:prstGeom prst="rect">
              <a:avLst/>
            </a:prstGeom>
          </p:spPr>
        </p:pic>
      </p:grpSp>
      <p:pic>
        <p:nvPicPr>
          <p:cNvPr id="9" name="Image 8">
            <a:extLst>
              <a:ext uri="{FF2B5EF4-FFF2-40B4-BE49-F238E27FC236}">
                <a16:creationId xmlns:a16="http://schemas.microsoft.com/office/drawing/2014/main" id="{84677E89-E5C2-3198-F55A-A8B08A17ABA8}"/>
              </a:ext>
            </a:extLst>
          </p:cNvPr>
          <p:cNvPicPr>
            <a:picLocks noChangeAspect="1"/>
          </p:cNvPicPr>
          <p:nvPr/>
        </p:nvPicPr>
        <p:blipFill>
          <a:blip r:embed="rId7"/>
          <a:srcRect l="16475" t="10620" r="12814" b="81139"/>
          <a:stretch>
            <a:fillRect/>
          </a:stretch>
        </p:blipFill>
        <p:spPr>
          <a:xfrm>
            <a:off x="6025405" y="1474592"/>
            <a:ext cx="4419600" cy="368295"/>
          </a:xfrm>
          <a:prstGeom prst="rect">
            <a:avLst/>
          </a:prstGeom>
        </p:spPr>
      </p:pic>
      <p:sp>
        <p:nvSpPr>
          <p:cNvPr id="10" name="ZoneTexte 9">
            <a:extLst>
              <a:ext uri="{FF2B5EF4-FFF2-40B4-BE49-F238E27FC236}">
                <a16:creationId xmlns:a16="http://schemas.microsoft.com/office/drawing/2014/main" id="{E37D125E-9F26-6861-4ACD-0EB0415A6FFD}"/>
              </a:ext>
            </a:extLst>
          </p:cNvPr>
          <p:cNvSpPr txBox="1"/>
          <p:nvPr/>
        </p:nvSpPr>
        <p:spPr>
          <a:xfrm>
            <a:off x="5360249" y="1123890"/>
            <a:ext cx="5521062" cy="276999"/>
          </a:xfrm>
          <a:prstGeom prst="rect">
            <a:avLst/>
          </a:prstGeom>
          <a:noFill/>
        </p:spPr>
        <p:txBody>
          <a:bodyPr wrap="none" rtlCol="0">
            <a:spAutoFit/>
          </a:bodyPr>
          <a:lstStyle/>
          <a:p>
            <a:pPr algn="ctr"/>
            <a:r>
              <a:rPr lang="en-GB" sz="1200" noProof="0" dirty="0"/>
              <a:t>Long-term average photovoltaic production potential, period </a:t>
            </a:r>
            <a:r>
              <a:rPr lang="en-GB" sz="1200" noProof="0"/>
              <a:t>1994–2020</a:t>
            </a:r>
            <a:r>
              <a:rPr lang="en-GB" sz="1200" baseline="30000" noProof="0"/>
              <a:t>[1]</a:t>
            </a:r>
            <a:r>
              <a:rPr lang="en-GB" sz="1200" noProof="0"/>
              <a:t>.</a:t>
            </a:r>
          </a:p>
        </p:txBody>
      </p:sp>
      <p:sp>
        <p:nvSpPr>
          <p:cNvPr id="5" name="Cadre 4">
            <a:extLst>
              <a:ext uri="{FF2B5EF4-FFF2-40B4-BE49-F238E27FC236}">
                <a16:creationId xmlns:a16="http://schemas.microsoft.com/office/drawing/2014/main" id="{01FE38D7-1BF8-0572-3C8D-28F0FE35A196}"/>
              </a:ext>
            </a:extLst>
          </p:cNvPr>
          <p:cNvSpPr/>
          <p:nvPr/>
        </p:nvSpPr>
        <p:spPr>
          <a:xfrm>
            <a:off x="4973185" y="1010771"/>
            <a:ext cx="6306840" cy="4577653"/>
          </a:xfrm>
          <a:prstGeom prst="frame">
            <a:avLst>
              <a:gd name="adj1" fmla="val 1299"/>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pic>
        <p:nvPicPr>
          <p:cNvPr id="41988" name="Picture 4">
            <a:extLst>
              <a:ext uri="{FF2B5EF4-FFF2-40B4-BE49-F238E27FC236}">
                <a16:creationId xmlns:a16="http://schemas.microsoft.com/office/drawing/2014/main" id="{0759A097-BCBA-7689-3E99-81A4532EDB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42049">
            <a:off x="4215823" y="4272727"/>
            <a:ext cx="1228185" cy="460456"/>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68AF72C0-EF84-1B0C-B0A9-67A4DE60C428}"/>
              </a:ext>
            </a:extLst>
          </p:cNvPr>
          <p:cNvSpPr txBox="1"/>
          <p:nvPr/>
        </p:nvSpPr>
        <p:spPr>
          <a:xfrm>
            <a:off x="5645346" y="4691452"/>
            <a:ext cx="1415721" cy="322790"/>
          </a:xfrm>
          <a:prstGeom prst="rect">
            <a:avLst/>
          </a:prstGeom>
          <a:noFill/>
        </p:spPr>
        <p:txBody>
          <a:bodyPr wrap="square" rtlCol="0">
            <a:spAutoFit/>
          </a:bodyPr>
          <a:lstStyle/>
          <a:p>
            <a:r>
              <a:rPr lang="en-GB" sz="1400" b="1" noProof="0" dirty="0">
                <a:solidFill>
                  <a:schemeClr val="bg1"/>
                </a:solidFill>
                <a:highlight>
                  <a:srgbClr val="036C78"/>
                </a:highlight>
                <a:latin typeface="DM Sans" pitchFamily="2" charset="0"/>
              </a:rPr>
              <a:t>Extremadura</a:t>
            </a:r>
            <a:endParaRPr lang="en-GB" sz="1400" b="1" noProof="0" dirty="0">
              <a:solidFill>
                <a:schemeClr val="bg1"/>
              </a:solidFill>
              <a:highlight>
                <a:srgbClr val="036C78"/>
              </a:highlight>
            </a:endParaRPr>
          </a:p>
        </p:txBody>
      </p:sp>
      <p:sp>
        <p:nvSpPr>
          <p:cNvPr id="11" name="ZoneTexte 10">
            <a:extLst>
              <a:ext uri="{FF2B5EF4-FFF2-40B4-BE49-F238E27FC236}">
                <a16:creationId xmlns:a16="http://schemas.microsoft.com/office/drawing/2014/main" id="{5AC9AA69-0542-AD74-E1DC-129D36C868F5}"/>
              </a:ext>
            </a:extLst>
          </p:cNvPr>
          <p:cNvSpPr txBox="1"/>
          <p:nvPr/>
        </p:nvSpPr>
        <p:spPr>
          <a:xfrm>
            <a:off x="5247010" y="1423114"/>
            <a:ext cx="845103" cy="215444"/>
          </a:xfrm>
          <a:prstGeom prst="rect">
            <a:avLst/>
          </a:prstGeom>
          <a:noFill/>
        </p:spPr>
        <p:txBody>
          <a:bodyPr wrap="none" rtlCol="0">
            <a:spAutoFit/>
          </a:bodyPr>
          <a:lstStyle/>
          <a:p>
            <a:r>
              <a:rPr lang="en-GB" sz="800" b="1" noProof="0" dirty="0"/>
              <a:t>Annual totals</a:t>
            </a:r>
          </a:p>
        </p:txBody>
      </p:sp>
      <p:sp>
        <p:nvSpPr>
          <p:cNvPr id="13" name="ZoneTexte 12">
            <a:extLst>
              <a:ext uri="{FF2B5EF4-FFF2-40B4-BE49-F238E27FC236}">
                <a16:creationId xmlns:a16="http://schemas.microsoft.com/office/drawing/2014/main" id="{0BAE92BD-5CCD-EF8B-72A9-51607C23F6E8}"/>
              </a:ext>
            </a:extLst>
          </p:cNvPr>
          <p:cNvSpPr txBox="1"/>
          <p:nvPr/>
        </p:nvSpPr>
        <p:spPr>
          <a:xfrm>
            <a:off x="5259347" y="1617970"/>
            <a:ext cx="774571" cy="215444"/>
          </a:xfrm>
          <a:prstGeom prst="rect">
            <a:avLst/>
          </a:prstGeom>
          <a:noFill/>
        </p:spPr>
        <p:txBody>
          <a:bodyPr wrap="none" rtlCol="0">
            <a:spAutoFit/>
          </a:bodyPr>
          <a:lstStyle/>
          <a:p>
            <a:r>
              <a:rPr lang="en-GB" sz="800" b="1" noProof="0" dirty="0"/>
              <a:t>Daily totals</a:t>
            </a:r>
          </a:p>
        </p:txBody>
      </p:sp>
      <p:sp>
        <p:nvSpPr>
          <p:cNvPr id="14" name="ZoneTexte 13">
            <a:extLst>
              <a:ext uri="{FF2B5EF4-FFF2-40B4-BE49-F238E27FC236}">
                <a16:creationId xmlns:a16="http://schemas.microsoft.com/office/drawing/2014/main" id="{1707E545-A7B1-385A-10CC-7766E87FF28A}"/>
              </a:ext>
            </a:extLst>
          </p:cNvPr>
          <p:cNvSpPr txBox="1"/>
          <p:nvPr/>
        </p:nvSpPr>
        <p:spPr>
          <a:xfrm>
            <a:off x="10386202" y="1530836"/>
            <a:ext cx="761747" cy="215444"/>
          </a:xfrm>
          <a:prstGeom prst="rect">
            <a:avLst/>
          </a:prstGeom>
          <a:noFill/>
        </p:spPr>
        <p:txBody>
          <a:bodyPr wrap="none" rtlCol="0">
            <a:spAutoFit/>
          </a:bodyPr>
          <a:lstStyle/>
          <a:p>
            <a:r>
              <a:rPr lang="en-GB" sz="800" b="1" noProof="0" dirty="0"/>
              <a:t>kWh/</a:t>
            </a:r>
            <a:r>
              <a:rPr lang="en-GB" sz="800" b="1" noProof="0"/>
              <a:t>kWp</a:t>
            </a:r>
            <a:r>
              <a:rPr lang="en-GB" sz="800" baseline="30000" noProof="0" dirty="0"/>
              <a:t>[2]</a:t>
            </a:r>
          </a:p>
        </p:txBody>
      </p:sp>
    </p:spTree>
    <p:extLst>
      <p:ext uri="{BB962C8B-B14F-4D97-AF65-F5344CB8AC3E}">
        <p14:creationId xmlns:p14="http://schemas.microsoft.com/office/powerpoint/2010/main" val="474616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F42B0-6262-5DFA-E561-53C7D873BE49}"/>
            </a:ext>
          </a:extLst>
        </p:cNvPr>
        <p:cNvGrpSpPr/>
        <p:nvPr/>
      </p:nvGrpSpPr>
      <p:grpSpPr>
        <a:xfrm>
          <a:off x="0" y="0"/>
          <a:ext cx="0" cy="0"/>
          <a:chOff x="0" y="0"/>
          <a:chExt cx="0" cy="0"/>
        </a:xfrm>
      </p:grpSpPr>
      <p:sp>
        <p:nvSpPr>
          <p:cNvPr id="10" name="Cadre 9">
            <a:extLst>
              <a:ext uri="{FF2B5EF4-FFF2-40B4-BE49-F238E27FC236}">
                <a16:creationId xmlns:a16="http://schemas.microsoft.com/office/drawing/2014/main" id="{88A5EDB4-CB0D-8D6D-0201-AC00A69E9BD1}"/>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6" name="Rectangle 5">
            <a:extLst>
              <a:ext uri="{FF2B5EF4-FFF2-40B4-BE49-F238E27FC236}">
                <a16:creationId xmlns:a16="http://schemas.microsoft.com/office/drawing/2014/main" id="{E2705044-7FAC-CA74-51D9-08740154E973}"/>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Slide Number Placeholder 6">
            <a:extLst>
              <a:ext uri="{FF2B5EF4-FFF2-40B4-BE49-F238E27FC236}">
                <a16:creationId xmlns:a16="http://schemas.microsoft.com/office/drawing/2014/main" id="{480D17C1-FB18-2668-0C0D-4AAB631A6F22}"/>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27</a:t>
            </a:fld>
            <a:endParaRPr lang="en-GB" sz="1350" b="1" spc="80" noProof="0" dirty="0">
              <a:solidFill>
                <a:srgbClr val="025C66"/>
              </a:solidFill>
            </a:endParaRPr>
          </a:p>
        </p:txBody>
      </p:sp>
      <p:sp>
        <p:nvSpPr>
          <p:cNvPr id="4" name="ZoneTexte 3">
            <a:extLst>
              <a:ext uri="{FF2B5EF4-FFF2-40B4-BE49-F238E27FC236}">
                <a16:creationId xmlns:a16="http://schemas.microsoft.com/office/drawing/2014/main" id="{4B9A5059-5E30-B062-A873-A47FBE8AF91C}"/>
              </a:ext>
            </a:extLst>
          </p:cNvPr>
          <p:cNvSpPr txBox="1"/>
          <p:nvPr/>
        </p:nvSpPr>
        <p:spPr>
          <a:xfrm>
            <a:off x="1113099" y="993291"/>
            <a:ext cx="4542972" cy="1323439"/>
          </a:xfrm>
          <a:prstGeom prst="rect">
            <a:avLst/>
          </a:prstGeom>
          <a:noFill/>
        </p:spPr>
        <p:txBody>
          <a:bodyPr wrap="square">
            <a:spAutoFit/>
          </a:bodyPr>
          <a:lstStyle/>
          <a:p>
            <a:pPr algn="just"/>
            <a:r>
              <a:rPr lang="en-GB" sz="2000" noProof="0" dirty="0"/>
              <a:t>Extremadura is one of the few European regions where large-scale photovoltaic (PV) solar farms can be realistically developed.</a:t>
            </a:r>
            <a:endParaRPr lang="en-GB" sz="2000" noProof="0" dirty="0">
              <a:latin typeface="DM Sans" pitchFamily="2" charset="0"/>
            </a:endParaRPr>
          </a:p>
        </p:txBody>
      </p:sp>
      <p:pic>
        <p:nvPicPr>
          <p:cNvPr id="5" name="Picture 6" descr="IBERDROLA – Radio Hornachos">
            <a:extLst>
              <a:ext uri="{FF2B5EF4-FFF2-40B4-BE49-F238E27FC236}">
                <a16:creationId xmlns:a16="http://schemas.microsoft.com/office/drawing/2014/main" id="{941F35CB-7AAD-B7A9-2A60-E822A6B8FB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5" r="5158"/>
          <a:stretch>
            <a:fillRect/>
          </a:stretch>
        </p:blipFill>
        <p:spPr bwMode="auto">
          <a:xfrm>
            <a:off x="1046125" y="2980614"/>
            <a:ext cx="4698101" cy="27988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B4ADEEB-E9C0-D477-0B39-F37E7E679AA1}"/>
              </a:ext>
            </a:extLst>
          </p:cNvPr>
          <p:cNvSpPr/>
          <p:nvPr/>
        </p:nvSpPr>
        <p:spPr>
          <a:xfrm>
            <a:off x="1046127" y="5214872"/>
            <a:ext cx="4698097" cy="373610"/>
          </a:xfrm>
          <a:prstGeom prst="rect">
            <a:avLst/>
          </a:prstGeom>
          <a:solidFill>
            <a:schemeClr val="tx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ZoneTexte 8">
            <a:extLst>
              <a:ext uri="{FF2B5EF4-FFF2-40B4-BE49-F238E27FC236}">
                <a16:creationId xmlns:a16="http://schemas.microsoft.com/office/drawing/2014/main" id="{A780920E-E18B-7151-6CCC-F99F7EFFCD20}"/>
              </a:ext>
            </a:extLst>
          </p:cNvPr>
          <p:cNvSpPr txBox="1"/>
          <p:nvPr/>
        </p:nvSpPr>
        <p:spPr>
          <a:xfrm>
            <a:off x="1037688" y="5247631"/>
            <a:ext cx="4698097" cy="307777"/>
          </a:xfrm>
          <a:prstGeom prst="rect">
            <a:avLst/>
          </a:prstGeom>
          <a:noFill/>
        </p:spPr>
        <p:txBody>
          <a:bodyPr wrap="square">
            <a:spAutoFit/>
          </a:bodyPr>
          <a:lstStyle/>
          <a:p>
            <a:pPr algn="ctr"/>
            <a:r>
              <a:rPr lang="en-GB" sz="1400" noProof="0" dirty="0">
                <a:solidFill>
                  <a:schemeClr val="bg1"/>
                </a:solidFill>
                <a:latin typeface="DM Sans" pitchFamily="2" charset="0"/>
              </a:rPr>
              <a:t>Núñez de Balboa PV plant (500 MW), 2020.</a:t>
            </a:r>
          </a:p>
        </p:txBody>
      </p:sp>
      <p:sp>
        <p:nvSpPr>
          <p:cNvPr id="13" name="Cadre 12">
            <a:extLst>
              <a:ext uri="{FF2B5EF4-FFF2-40B4-BE49-F238E27FC236}">
                <a16:creationId xmlns:a16="http://schemas.microsoft.com/office/drawing/2014/main" id="{2A8591B7-79B4-00A8-92ED-B3E58223FC31}"/>
              </a:ext>
            </a:extLst>
          </p:cNvPr>
          <p:cNvSpPr/>
          <p:nvPr/>
        </p:nvSpPr>
        <p:spPr>
          <a:xfrm>
            <a:off x="1024948" y="2934481"/>
            <a:ext cx="4719274" cy="2845001"/>
          </a:xfrm>
          <a:prstGeom prst="frame">
            <a:avLst>
              <a:gd name="adj1" fmla="val 1971"/>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pic>
        <p:nvPicPr>
          <p:cNvPr id="8194" name="Picture 2">
            <a:extLst>
              <a:ext uri="{FF2B5EF4-FFF2-40B4-BE49-F238E27FC236}">
                <a16:creationId xmlns:a16="http://schemas.microsoft.com/office/drawing/2014/main" id="{2AEC9AF0-2D59-B18B-66BF-F5681F05F6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44" r="9264" b="17147"/>
          <a:stretch>
            <a:fillRect/>
          </a:stretch>
        </p:blipFill>
        <p:spPr bwMode="auto">
          <a:xfrm>
            <a:off x="6407262" y="2984694"/>
            <a:ext cx="4717033" cy="279334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 herd of sheep take a rest under solar panels of the Francisco Pizarro photovoltaic power plant in Caceres, Spain, on March 24, 2023. (Xinhua/Meng Dingbo)">
            <a:extLst>
              <a:ext uri="{FF2B5EF4-FFF2-40B4-BE49-F238E27FC236}">
                <a16:creationId xmlns:a16="http://schemas.microsoft.com/office/drawing/2014/main" id="{D0EF566F-137D-842E-D746-4A53246226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 t="19273" r="293" b="14357"/>
          <a:stretch>
            <a:fillRect/>
          </a:stretch>
        </p:blipFill>
        <p:spPr bwMode="auto">
          <a:xfrm>
            <a:off x="6407262" y="1014557"/>
            <a:ext cx="4712185" cy="19478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51616B1-A1FC-4E88-2B4D-A5BC2857C099}"/>
              </a:ext>
            </a:extLst>
          </p:cNvPr>
          <p:cNvSpPr/>
          <p:nvPr/>
        </p:nvSpPr>
        <p:spPr>
          <a:xfrm>
            <a:off x="6402778" y="5151540"/>
            <a:ext cx="4698102" cy="435498"/>
          </a:xfrm>
          <a:prstGeom prst="rect">
            <a:avLst/>
          </a:prstGeom>
          <a:solidFill>
            <a:schemeClr val="tx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ZoneTexte 2">
            <a:extLst>
              <a:ext uri="{FF2B5EF4-FFF2-40B4-BE49-F238E27FC236}">
                <a16:creationId xmlns:a16="http://schemas.microsoft.com/office/drawing/2014/main" id="{9801DAB2-0562-DD47-E206-0386F2AE75EC}"/>
              </a:ext>
            </a:extLst>
          </p:cNvPr>
          <p:cNvSpPr txBox="1"/>
          <p:nvPr/>
        </p:nvSpPr>
        <p:spPr>
          <a:xfrm>
            <a:off x="6494921" y="5222863"/>
            <a:ext cx="4605960" cy="307777"/>
          </a:xfrm>
          <a:prstGeom prst="rect">
            <a:avLst/>
          </a:prstGeom>
          <a:noFill/>
        </p:spPr>
        <p:txBody>
          <a:bodyPr wrap="square">
            <a:spAutoFit/>
          </a:bodyPr>
          <a:lstStyle/>
          <a:p>
            <a:pPr algn="ctr"/>
            <a:r>
              <a:rPr lang="en-GB" sz="1400" b="0" noProof="0" dirty="0">
                <a:solidFill>
                  <a:schemeClr val="bg1"/>
                </a:solidFill>
                <a:effectLst/>
                <a:latin typeface="DM Sans" pitchFamily="2" charset="0"/>
              </a:rPr>
              <a:t>Francisco Pizarro PV plant (590 MW), 2022</a:t>
            </a:r>
            <a:r>
              <a:rPr lang="en-GB" sz="1400" baseline="30000" dirty="0">
                <a:solidFill>
                  <a:schemeClr val="bg1"/>
                </a:solidFill>
                <a:latin typeface="DM Sans" pitchFamily="2" charset="0"/>
              </a:rPr>
              <a:t>[1]</a:t>
            </a:r>
            <a:r>
              <a:rPr lang="en-GB" sz="1400" b="0" noProof="0" dirty="0">
                <a:solidFill>
                  <a:schemeClr val="bg1"/>
                </a:solidFill>
                <a:effectLst/>
                <a:latin typeface="DM Sans" pitchFamily="2" charset="0"/>
              </a:rPr>
              <a:t>.</a:t>
            </a:r>
            <a:endParaRPr lang="en-GB" sz="1400" baseline="30000" noProof="0" dirty="0">
              <a:solidFill>
                <a:schemeClr val="bg1"/>
              </a:solidFill>
              <a:latin typeface="DM Sans" pitchFamily="2" charset="0"/>
            </a:endParaRPr>
          </a:p>
        </p:txBody>
      </p:sp>
      <p:sp>
        <p:nvSpPr>
          <p:cNvPr id="14" name="Cadre 13">
            <a:extLst>
              <a:ext uri="{FF2B5EF4-FFF2-40B4-BE49-F238E27FC236}">
                <a16:creationId xmlns:a16="http://schemas.microsoft.com/office/drawing/2014/main" id="{D3A923E8-A648-0769-3E1A-AB970D3F74F7}"/>
              </a:ext>
            </a:extLst>
          </p:cNvPr>
          <p:cNvSpPr/>
          <p:nvPr/>
        </p:nvSpPr>
        <p:spPr>
          <a:xfrm>
            <a:off x="6405020" y="970106"/>
            <a:ext cx="4719275" cy="4807932"/>
          </a:xfrm>
          <a:prstGeom prst="frame">
            <a:avLst>
              <a:gd name="adj1" fmla="val 1193"/>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16" name="ZoneTexte 15">
            <a:extLst>
              <a:ext uri="{FF2B5EF4-FFF2-40B4-BE49-F238E27FC236}">
                <a16:creationId xmlns:a16="http://schemas.microsoft.com/office/drawing/2014/main" id="{380B533E-AE00-211B-BDBA-2010380BE4F9}"/>
              </a:ext>
            </a:extLst>
          </p:cNvPr>
          <p:cNvSpPr txBox="1"/>
          <p:nvPr/>
        </p:nvSpPr>
        <p:spPr>
          <a:xfrm>
            <a:off x="75503" y="6488293"/>
            <a:ext cx="10037346" cy="246221"/>
          </a:xfrm>
          <a:prstGeom prst="rect">
            <a:avLst/>
          </a:prstGeom>
          <a:noFill/>
        </p:spPr>
        <p:txBody>
          <a:bodyPr wrap="square">
            <a:spAutoFit/>
          </a:bodyPr>
          <a:lstStyle/>
          <a:p>
            <a:pPr algn="just"/>
            <a:r>
              <a:rPr lang="en-GB" sz="1000" noProof="0" dirty="0"/>
              <a:t>[1] The Francisco Pizarro plant illustrates an </a:t>
            </a:r>
            <a:r>
              <a:rPr lang="en-GB" sz="1000" noProof="0"/>
              <a:t>agrivoltaic</a:t>
            </a:r>
            <a:r>
              <a:rPr lang="en-GB" sz="1000" noProof="0" dirty="0"/>
              <a:t> model, where PV panels are arranged to allow continued sheep farming on-site..</a:t>
            </a:r>
          </a:p>
        </p:txBody>
      </p:sp>
    </p:spTree>
    <p:extLst>
      <p:ext uri="{BB962C8B-B14F-4D97-AF65-F5344CB8AC3E}">
        <p14:creationId xmlns:p14="http://schemas.microsoft.com/office/powerpoint/2010/main" val="3997169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FF27A-0FAF-6D35-92AF-A2EE35495FED}"/>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870C1E17-DAF0-E0C3-0B20-C6127307C0BC}"/>
              </a:ext>
            </a:extLst>
          </p:cNvPr>
          <p:cNvSpPr txBox="1"/>
          <p:nvPr/>
        </p:nvSpPr>
        <p:spPr>
          <a:xfrm>
            <a:off x="912373" y="826549"/>
            <a:ext cx="10359759" cy="1477328"/>
          </a:xfrm>
          <a:prstGeom prst="rect">
            <a:avLst/>
          </a:prstGeom>
          <a:noFill/>
        </p:spPr>
        <p:txBody>
          <a:bodyPr wrap="square">
            <a:spAutoFit/>
          </a:bodyPr>
          <a:lstStyle/>
          <a:p>
            <a:pPr algn="just"/>
            <a:r>
              <a:rPr lang="en-GB" sz="2000" noProof="0" dirty="0"/>
              <a:t>Concentrated Solar Power (CSP) is another solar technology deployed in Extremadura.</a:t>
            </a:r>
            <a:endParaRPr lang="en-GB" sz="1000" noProof="0" dirty="0"/>
          </a:p>
          <a:p>
            <a:pPr algn="just"/>
            <a:endParaRPr lang="en-GB" sz="1000" noProof="0" dirty="0"/>
          </a:p>
          <a:p>
            <a:pPr algn="just"/>
            <a:r>
              <a:rPr lang="en-GB" sz="2000" noProof="0" dirty="0"/>
              <a:t>It relies on parabolic mirrors that concentrate </a:t>
            </a:r>
            <a:r>
              <a:rPr lang="en-GB" sz="2000" noProof="0"/>
              <a:t>solar energy</a:t>
            </a:r>
            <a:r>
              <a:rPr lang="en-GB" sz="2000" noProof="0" dirty="0"/>
              <a:t> onto a receiver.</a:t>
            </a:r>
            <a:r>
              <a:rPr lang="en-GB" sz="2000" noProof="0"/>
              <a:t> </a:t>
            </a:r>
            <a:r>
              <a:rPr lang="en-GB" sz="2000" noProof="0" dirty="0"/>
              <a:t>The captured heat warms a heat transfer fluid, which then transfers its energy to water in a heat exchanger. The resulting steam drives a turbine to generate electricity</a:t>
            </a:r>
            <a:r>
              <a:rPr lang="en-GB" sz="2000" baseline="30000" noProof="0"/>
              <a:t>[1]</a:t>
            </a:r>
            <a:r>
              <a:rPr lang="en-GB" sz="2000" noProof="0"/>
              <a:t>.</a:t>
            </a:r>
            <a:endParaRPr lang="en-GB" sz="2000" baseline="30000" noProof="0" dirty="0">
              <a:latin typeface="DM Sans" pitchFamily="2" charset="0"/>
            </a:endParaRPr>
          </a:p>
        </p:txBody>
      </p:sp>
      <p:sp>
        <p:nvSpPr>
          <p:cNvPr id="10" name="ZoneTexte 9">
            <a:extLst>
              <a:ext uri="{FF2B5EF4-FFF2-40B4-BE49-F238E27FC236}">
                <a16:creationId xmlns:a16="http://schemas.microsoft.com/office/drawing/2014/main" id="{C9A72C80-CB41-181F-E156-3F45EB45C6D7}"/>
              </a:ext>
            </a:extLst>
          </p:cNvPr>
          <p:cNvSpPr txBox="1"/>
          <p:nvPr/>
        </p:nvSpPr>
        <p:spPr>
          <a:xfrm>
            <a:off x="78140" y="6491581"/>
            <a:ext cx="11514295" cy="246221"/>
          </a:xfrm>
          <a:prstGeom prst="rect">
            <a:avLst/>
          </a:prstGeom>
          <a:noFill/>
        </p:spPr>
        <p:txBody>
          <a:bodyPr wrap="square">
            <a:spAutoFit/>
          </a:bodyPr>
          <a:lstStyle/>
          <a:p>
            <a:pPr algn="just">
              <a:buNone/>
            </a:pPr>
            <a:r>
              <a:rPr lang="en-GB" sz="1000" noProof="0" dirty="0">
                <a:latin typeface="DM Sans" pitchFamily="2" charset="0"/>
              </a:rPr>
              <a:t>[1] </a:t>
            </a:r>
            <a:r>
              <a:rPr lang="en-GB" sz="1000" noProof="0" dirty="0"/>
              <a:t>At </a:t>
            </a:r>
            <a:r>
              <a:rPr lang="en-GB" sz="1000" noProof="0"/>
              <a:t>Extresol</a:t>
            </a:r>
            <a:r>
              <a:rPr lang="en-GB" sz="1000" noProof="0" dirty="0"/>
              <a:t>, the heat is stored in molten salts, allowing for dispatchable power generation that can continue even at night.</a:t>
            </a:r>
            <a:r>
              <a:rPr lang="en-GB" sz="1000" noProof="0" dirty="0">
                <a:latin typeface="DM Sans" pitchFamily="2" charset="0"/>
              </a:rPr>
              <a:t>.</a:t>
            </a:r>
          </a:p>
        </p:txBody>
      </p:sp>
      <p:sp>
        <p:nvSpPr>
          <p:cNvPr id="2" name="Cadre 1">
            <a:extLst>
              <a:ext uri="{FF2B5EF4-FFF2-40B4-BE49-F238E27FC236}">
                <a16:creationId xmlns:a16="http://schemas.microsoft.com/office/drawing/2014/main" id="{8DF8915F-F7ED-559E-E1CE-CE52DCE74D79}"/>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4" name="Rectangle 3">
            <a:extLst>
              <a:ext uri="{FF2B5EF4-FFF2-40B4-BE49-F238E27FC236}">
                <a16:creationId xmlns:a16="http://schemas.microsoft.com/office/drawing/2014/main" id="{BBA9F7AC-9807-7AB4-EF83-C0A6FB304E85}"/>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Slide Number Placeholder 6">
            <a:extLst>
              <a:ext uri="{FF2B5EF4-FFF2-40B4-BE49-F238E27FC236}">
                <a16:creationId xmlns:a16="http://schemas.microsoft.com/office/drawing/2014/main" id="{E0048D05-DFF7-9BE7-87B6-26049520645F}"/>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28</a:t>
            </a:fld>
            <a:endParaRPr lang="en-GB" sz="1350" b="1" spc="80" noProof="0" dirty="0">
              <a:solidFill>
                <a:srgbClr val="025C66"/>
              </a:solidFill>
            </a:endParaRPr>
          </a:p>
        </p:txBody>
      </p:sp>
      <p:grpSp>
        <p:nvGrpSpPr>
          <p:cNvPr id="7" name="Groupe 6">
            <a:extLst>
              <a:ext uri="{FF2B5EF4-FFF2-40B4-BE49-F238E27FC236}">
                <a16:creationId xmlns:a16="http://schemas.microsoft.com/office/drawing/2014/main" id="{A9D84B95-A3D0-362A-F1A9-B509515503B1}"/>
              </a:ext>
            </a:extLst>
          </p:cNvPr>
          <p:cNvGrpSpPr/>
          <p:nvPr/>
        </p:nvGrpSpPr>
        <p:grpSpPr>
          <a:xfrm>
            <a:off x="992894" y="2743200"/>
            <a:ext cx="10206212" cy="3226611"/>
            <a:chOff x="1828800" y="3086100"/>
            <a:chExt cx="9480550" cy="2997199"/>
          </a:xfrm>
        </p:grpSpPr>
        <p:pic>
          <p:nvPicPr>
            <p:cNvPr id="18434" name="Picture 2">
              <a:extLst>
                <a:ext uri="{FF2B5EF4-FFF2-40B4-BE49-F238E27FC236}">
                  <a16:creationId xmlns:a16="http://schemas.microsoft.com/office/drawing/2014/main" id="{8DE3BD78-6082-4EF1-E18A-86BEFBD43A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7" r="-1272"/>
            <a:stretch>
              <a:fillRect/>
            </a:stretch>
          </p:blipFill>
          <p:spPr bwMode="auto">
            <a:xfrm flipH="1">
              <a:off x="1828800" y="3142656"/>
              <a:ext cx="4736532" cy="289043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266DF8D7-9AA6-0E00-D13A-3F3EE74D74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08"/>
            <a:stretch>
              <a:fillRect/>
            </a:stretch>
          </p:blipFill>
          <p:spPr bwMode="auto">
            <a:xfrm>
              <a:off x="6585127" y="3142656"/>
              <a:ext cx="4672859" cy="289043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6E23086-3C71-A9FA-50D3-C36CEC62B7D3}"/>
                </a:ext>
              </a:extLst>
            </p:cNvPr>
            <p:cNvSpPr/>
            <p:nvPr/>
          </p:nvSpPr>
          <p:spPr>
            <a:xfrm>
              <a:off x="1904819" y="5524928"/>
              <a:ext cx="4660510" cy="372493"/>
            </a:xfrm>
            <a:prstGeom prst="rect">
              <a:avLst/>
            </a:prstGeom>
            <a:solidFill>
              <a:schemeClr val="tx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ZoneTexte 10">
              <a:extLst>
                <a:ext uri="{FF2B5EF4-FFF2-40B4-BE49-F238E27FC236}">
                  <a16:creationId xmlns:a16="http://schemas.microsoft.com/office/drawing/2014/main" id="{B05B7416-FFAC-9C12-1C75-C611B04F29DF}"/>
                </a:ext>
              </a:extLst>
            </p:cNvPr>
            <p:cNvSpPr txBox="1"/>
            <p:nvPr/>
          </p:nvSpPr>
          <p:spPr>
            <a:xfrm>
              <a:off x="1904815" y="5550935"/>
              <a:ext cx="4660513" cy="307777"/>
            </a:xfrm>
            <a:prstGeom prst="rect">
              <a:avLst/>
            </a:prstGeom>
            <a:noFill/>
          </p:spPr>
          <p:txBody>
            <a:bodyPr wrap="square">
              <a:spAutoFit/>
            </a:bodyPr>
            <a:lstStyle/>
            <a:p>
              <a:pPr algn="ctr"/>
              <a:r>
                <a:rPr lang="en-GB" sz="1400" noProof="0" dirty="0">
                  <a:solidFill>
                    <a:schemeClr val="bg1"/>
                  </a:solidFill>
                  <a:latin typeface="DM Sans" pitchFamily="2" charset="0"/>
                </a:rPr>
                <a:t>Extresol CSP plant (150 MW), 2010. </a:t>
              </a:r>
              <a:endParaRPr lang="en-GB" sz="1400" noProof="0" dirty="0">
                <a:solidFill>
                  <a:schemeClr val="bg1"/>
                </a:solidFill>
              </a:endParaRPr>
            </a:p>
          </p:txBody>
        </p:sp>
        <p:sp>
          <p:nvSpPr>
            <p:cNvPr id="6" name="Cadre 5">
              <a:extLst>
                <a:ext uri="{FF2B5EF4-FFF2-40B4-BE49-F238E27FC236}">
                  <a16:creationId xmlns:a16="http://schemas.microsoft.com/office/drawing/2014/main" id="{EDC83A8F-6324-8E94-0910-D74C42CCB53A}"/>
                </a:ext>
              </a:extLst>
            </p:cNvPr>
            <p:cNvSpPr/>
            <p:nvPr/>
          </p:nvSpPr>
          <p:spPr>
            <a:xfrm>
              <a:off x="1828800" y="3086100"/>
              <a:ext cx="9480550" cy="2997199"/>
            </a:xfrm>
            <a:prstGeom prst="frame">
              <a:avLst>
                <a:gd name="adj1" fmla="val 1971"/>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grpSp>
    </p:spTree>
    <p:extLst>
      <p:ext uri="{BB962C8B-B14F-4D97-AF65-F5344CB8AC3E}">
        <p14:creationId xmlns:p14="http://schemas.microsoft.com/office/powerpoint/2010/main" val="3813114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0FF00-E0EF-B579-AF38-B05E407D3275}"/>
            </a:ext>
          </a:extLst>
        </p:cNvPr>
        <p:cNvGrpSpPr/>
        <p:nvPr/>
      </p:nvGrpSpPr>
      <p:grpSpPr>
        <a:xfrm>
          <a:off x="0" y="0"/>
          <a:ext cx="0" cy="0"/>
          <a:chOff x="0" y="0"/>
          <a:chExt cx="0" cy="0"/>
        </a:xfrm>
      </p:grpSpPr>
      <p:sp>
        <p:nvSpPr>
          <p:cNvPr id="2" name="Cadre 1">
            <a:extLst>
              <a:ext uri="{FF2B5EF4-FFF2-40B4-BE49-F238E27FC236}">
                <a16:creationId xmlns:a16="http://schemas.microsoft.com/office/drawing/2014/main" id="{E87B60D4-5E8C-EC54-EAE4-06F6F3A54837}"/>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4" name="Rectangle 1">
            <a:extLst>
              <a:ext uri="{FF2B5EF4-FFF2-40B4-BE49-F238E27FC236}">
                <a16:creationId xmlns:a16="http://schemas.microsoft.com/office/drawing/2014/main" id="{911B73C4-587F-1143-F773-7CA3A37E438D}"/>
              </a:ext>
            </a:extLst>
          </p:cNvPr>
          <p:cNvSpPr>
            <a:spLocks noChangeArrowheads="1"/>
          </p:cNvSpPr>
          <p:nvPr/>
        </p:nvSpPr>
        <p:spPr bwMode="auto">
          <a:xfrm>
            <a:off x="950190" y="1510455"/>
            <a:ext cx="444737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GB" sz="2000" noProof="0" dirty="0"/>
              <a:t>Spain has one of the most developed gas networks in Europe, operated by </a:t>
            </a:r>
            <a:r>
              <a:rPr lang="en-GB" sz="2000" noProof="0"/>
              <a:t>Enagás</a:t>
            </a:r>
            <a:r>
              <a:rPr lang="en-GB" sz="2000" noProof="0" dirty="0"/>
              <a:t>, which includes six LNG terminals (El Musel, Bilbao, Barcelona, Sagunto, Cartagena, and Huelva).</a:t>
            </a:r>
            <a:endParaRPr lang="en-GB" sz="1000" noProof="0" dirty="0"/>
          </a:p>
        </p:txBody>
      </p:sp>
      <p:sp>
        <p:nvSpPr>
          <p:cNvPr id="3" name="Rectangle 2">
            <a:extLst>
              <a:ext uri="{FF2B5EF4-FFF2-40B4-BE49-F238E27FC236}">
                <a16:creationId xmlns:a16="http://schemas.microsoft.com/office/drawing/2014/main" id="{2FC21933-60D0-B8B6-3CA4-25B94C764D7A}"/>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Slide Number Placeholder 6">
            <a:extLst>
              <a:ext uri="{FF2B5EF4-FFF2-40B4-BE49-F238E27FC236}">
                <a16:creationId xmlns:a16="http://schemas.microsoft.com/office/drawing/2014/main" id="{A648E8B7-2D6D-DAE4-BBAD-C24B1482C15A}"/>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29</a:t>
            </a:fld>
            <a:endParaRPr lang="en-GB" sz="1350" b="1" spc="80" noProof="0" dirty="0">
              <a:solidFill>
                <a:srgbClr val="025C66"/>
              </a:solidFill>
            </a:endParaRPr>
          </a:p>
        </p:txBody>
      </p:sp>
      <p:sp>
        <p:nvSpPr>
          <p:cNvPr id="9" name="ZoneTexte 8">
            <a:extLst>
              <a:ext uri="{FF2B5EF4-FFF2-40B4-BE49-F238E27FC236}">
                <a16:creationId xmlns:a16="http://schemas.microsoft.com/office/drawing/2014/main" id="{FA1663BC-B679-1A5A-77F1-A8E20E1A2ADE}"/>
              </a:ext>
            </a:extLst>
          </p:cNvPr>
          <p:cNvSpPr txBox="1"/>
          <p:nvPr/>
        </p:nvSpPr>
        <p:spPr>
          <a:xfrm>
            <a:off x="75503" y="6499479"/>
            <a:ext cx="7435516" cy="246221"/>
          </a:xfrm>
          <a:prstGeom prst="rect">
            <a:avLst/>
          </a:prstGeom>
          <a:noFill/>
        </p:spPr>
        <p:txBody>
          <a:bodyPr wrap="square">
            <a:spAutoFit/>
          </a:bodyPr>
          <a:lstStyle/>
          <a:p>
            <a:r>
              <a:rPr lang="en-GB" sz="1000" b="0" noProof="0" dirty="0">
                <a:solidFill>
                  <a:srgbClr val="05103E"/>
                </a:solidFill>
                <a:effectLst/>
                <a:latin typeface="+mj-lt"/>
              </a:rPr>
              <a:t>[1] </a:t>
            </a:r>
            <a:r>
              <a:rPr lang="en-GB" sz="1000" noProof="0" dirty="0">
                <a:solidFill>
                  <a:srgbClr val="05103E"/>
                </a:solidFill>
                <a:latin typeface="+mj-lt"/>
              </a:rPr>
              <a:t>Data from </a:t>
            </a:r>
            <a:r>
              <a:rPr lang="en-GB" sz="1000" noProof="0">
                <a:solidFill>
                  <a:srgbClr val="05103E"/>
                </a:solidFill>
                <a:latin typeface="+mj-lt"/>
                <a:hlinkClick r:id="rId3"/>
              </a:rPr>
              <a:t>Enagás</a:t>
            </a:r>
            <a:r>
              <a:rPr lang="en-GB" sz="1000" noProof="0" dirty="0">
                <a:solidFill>
                  <a:srgbClr val="05103E"/>
                </a:solidFill>
                <a:latin typeface="+mj-lt"/>
                <a:hlinkClick r:id="rId3"/>
              </a:rPr>
              <a:t>. (2023, December 29). In 2023, demand for natural gas reached 325.4 TWh.</a:t>
            </a:r>
            <a:endParaRPr lang="en-GB" sz="1000" noProof="0" dirty="0">
              <a:latin typeface="+mj-lt"/>
            </a:endParaRPr>
          </a:p>
        </p:txBody>
      </p:sp>
      <p:sp>
        <p:nvSpPr>
          <p:cNvPr id="10" name="ZoneTexte 9">
            <a:extLst>
              <a:ext uri="{FF2B5EF4-FFF2-40B4-BE49-F238E27FC236}">
                <a16:creationId xmlns:a16="http://schemas.microsoft.com/office/drawing/2014/main" id="{6199A6DD-D249-9B6C-B10B-4158D1090DA3}"/>
              </a:ext>
            </a:extLst>
          </p:cNvPr>
          <p:cNvSpPr txBox="1"/>
          <p:nvPr/>
        </p:nvSpPr>
        <p:spPr>
          <a:xfrm>
            <a:off x="950189" y="3565052"/>
            <a:ext cx="4447373" cy="1631216"/>
          </a:xfrm>
          <a:prstGeom prst="rect">
            <a:avLst/>
          </a:prstGeom>
          <a:noFill/>
        </p:spPr>
        <p:txBody>
          <a:bodyPr wrap="square">
            <a:spAutoFit/>
          </a:bodyPr>
          <a:lstStyle/>
          <a:p>
            <a:pPr lvl="0" algn="just" eaLnBrk="0" fontAlgn="base" hangingPunct="0">
              <a:spcBef>
                <a:spcPct val="0"/>
              </a:spcBef>
              <a:spcAft>
                <a:spcPct val="0"/>
              </a:spcAft>
            </a:pPr>
            <a:r>
              <a:rPr lang="en-GB" sz="2000" noProof="0" dirty="0"/>
              <a:t>In 2023, </a:t>
            </a:r>
            <a:r>
              <a:rPr lang="en-GB" sz="2000" noProof="0"/>
              <a:t>Enagás</a:t>
            </a:r>
            <a:r>
              <a:rPr lang="en-GB" sz="2000" noProof="0" dirty="0"/>
              <a:t> reported a record gas export to France on May 17, through the </a:t>
            </a:r>
            <a:r>
              <a:rPr lang="en-GB" sz="2000" noProof="0"/>
              <a:t>Irún</a:t>
            </a:r>
            <a:r>
              <a:rPr lang="en-GB" sz="2000" noProof="0" dirty="0"/>
              <a:t> and </a:t>
            </a:r>
            <a:r>
              <a:rPr lang="en-GB" sz="2000" noProof="0"/>
              <a:t>Larrau</a:t>
            </a:r>
            <a:r>
              <a:rPr lang="en-GB" sz="2000" noProof="0" dirty="0"/>
              <a:t> interconnections, reaching a daily volume of 261.5 GWh</a:t>
            </a:r>
            <a:r>
              <a:rPr lang="en-GB" sz="2000" baseline="30000" noProof="0"/>
              <a:t>[1]</a:t>
            </a:r>
            <a:r>
              <a:rPr lang="en-GB" sz="2000" noProof="0"/>
              <a:t>.</a:t>
            </a:r>
            <a:endParaRPr kumimoji="0" lang="en-GB" sz="2000" i="0" u="none" strike="noStrike" cap="none" normalizeH="0" baseline="30000" noProof="0" dirty="0">
              <a:ln>
                <a:noFill/>
              </a:ln>
              <a:solidFill>
                <a:schemeClr val="tx1"/>
              </a:solidFill>
              <a:effectLst/>
              <a:latin typeface="Arial" panose="020B0604020202020204" pitchFamily="34" charset="0"/>
            </a:endParaRPr>
          </a:p>
        </p:txBody>
      </p:sp>
      <p:grpSp>
        <p:nvGrpSpPr>
          <p:cNvPr id="14" name="Groupe 13">
            <a:extLst>
              <a:ext uri="{FF2B5EF4-FFF2-40B4-BE49-F238E27FC236}">
                <a16:creationId xmlns:a16="http://schemas.microsoft.com/office/drawing/2014/main" id="{5E8A21C8-EF18-2864-2477-B3E3AB07C0EC}"/>
              </a:ext>
            </a:extLst>
          </p:cNvPr>
          <p:cNvGrpSpPr/>
          <p:nvPr/>
        </p:nvGrpSpPr>
        <p:grpSpPr>
          <a:xfrm>
            <a:off x="5884256" y="1333952"/>
            <a:ext cx="5218058" cy="4120631"/>
            <a:chOff x="4860758" y="1174591"/>
            <a:chExt cx="5020568" cy="3964676"/>
          </a:xfrm>
        </p:grpSpPr>
        <p:grpSp>
          <p:nvGrpSpPr>
            <p:cNvPr id="11" name="Groupe 10">
              <a:extLst>
                <a:ext uri="{FF2B5EF4-FFF2-40B4-BE49-F238E27FC236}">
                  <a16:creationId xmlns:a16="http://schemas.microsoft.com/office/drawing/2014/main" id="{38238EDF-BB59-3B6E-8A9A-510E514A251C}"/>
                </a:ext>
              </a:extLst>
            </p:cNvPr>
            <p:cNvGrpSpPr/>
            <p:nvPr/>
          </p:nvGrpSpPr>
          <p:grpSpPr>
            <a:xfrm>
              <a:off x="4860758" y="1174592"/>
              <a:ext cx="5020568" cy="3964675"/>
              <a:chOff x="1753770" y="0"/>
              <a:chExt cx="8684459" cy="6858000"/>
            </a:xfrm>
          </p:grpSpPr>
          <p:pic>
            <p:nvPicPr>
              <p:cNvPr id="12" name="Image 11">
                <a:extLst>
                  <a:ext uri="{FF2B5EF4-FFF2-40B4-BE49-F238E27FC236}">
                    <a16:creationId xmlns:a16="http://schemas.microsoft.com/office/drawing/2014/main" id="{17523E81-4A99-4FDF-6FDD-6C9D85FA0008}"/>
                  </a:ext>
                </a:extLst>
              </p:cNvPr>
              <p:cNvPicPr>
                <a:picLocks noChangeAspect="1"/>
              </p:cNvPicPr>
              <p:nvPr/>
            </p:nvPicPr>
            <p:blipFill>
              <a:blip r:embed="rId4"/>
              <a:stretch>
                <a:fillRect/>
              </a:stretch>
            </p:blipFill>
            <p:spPr>
              <a:xfrm>
                <a:off x="1753770" y="0"/>
                <a:ext cx="8684459" cy="6858000"/>
              </a:xfrm>
              <a:prstGeom prst="rect">
                <a:avLst/>
              </a:prstGeom>
            </p:spPr>
          </p:pic>
          <p:pic>
            <p:nvPicPr>
              <p:cNvPr id="13" name="Image 12">
                <a:extLst>
                  <a:ext uri="{FF2B5EF4-FFF2-40B4-BE49-F238E27FC236}">
                    <a16:creationId xmlns:a16="http://schemas.microsoft.com/office/drawing/2014/main" id="{553EEB32-53B5-02B2-9FCD-FABD22CE791E}"/>
                  </a:ext>
                </a:extLst>
              </p:cNvPr>
              <p:cNvPicPr>
                <a:picLocks noChangeAspect="1"/>
              </p:cNvPicPr>
              <p:nvPr/>
            </p:nvPicPr>
            <p:blipFill>
              <a:blip r:embed="rId5">
                <a:extLst>
                  <a:ext uri="{28A0092B-C50C-407E-A947-70E740481C1C}">
                    <a14:useLocalDpi xmlns:a14="http://schemas.microsoft.com/office/drawing/2010/main" val="0"/>
                  </a:ext>
                </a:extLst>
              </a:blip>
              <a:srcRect t="17612" b="2124"/>
              <a:stretch>
                <a:fillRect/>
              </a:stretch>
            </p:blipFill>
            <p:spPr>
              <a:xfrm>
                <a:off x="2210473" y="504968"/>
                <a:ext cx="7138243" cy="6086902"/>
              </a:xfrm>
              <a:prstGeom prst="rect">
                <a:avLst/>
              </a:prstGeom>
            </p:spPr>
          </p:pic>
        </p:grpSp>
        <p:sp>
          <p:nvSpPr>
            <p:cNvPr id="6" name="Cadre 5">
              <a:extLst>
                <a:ext uri="{FF2B5EF4-FFF2-40B4-BE49-F238E27FC236}">
                  <a16:creationId xmlns:a16="http://schemas.microsoft.com/office/drawing/2014/main" id="{EF13A1C6-EB83-2E2D-89B6-C08AB189A161}"/>
                </a:ext>
              </a:extLst>
            </p:cNvPr>
            <p:cNvSpPr/>
            <p:nvPr/>
          </p:nvSpPr>
          <p:spPr>
            <a:xfrm>
              <a:off x="4860758" y="1174591"/>
              <a:ext cx="5020568" cy="3964675"/>
            </a:xfrm>
            <a:prstGeom prst="frame">
              <a:avLst>
                <a:gd name="adj1" fmla="val 1323"/>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grpSp>
      <p:sp>
        <p:nvSpPr>
          <p:cNvPr id="18" name="Cercle : creux 17">
            <a:extLst>
              <a:ext uri="{FF2B5EF4-FFF2-40B4-BE49-F238E27FC236}">
                <a16:creationId xmlns:a16="http://schemas.microsoft.com/office/drawing/2014/main" id="{5B02FB15-C452-0094-1513-618FBB20899A}"/>
              </a:ext>
            </a:extLst>
          </p:cNvPr>
          <p:cNvSpPr/>
          <p:nvPr/>
        </p:nvSpPr>
        <p:spPr>
          <a:xfrm rot="10395390">
            <a:off x="8149941" y="1716884"/>
            <a:ext cx="338418" cy="315048"/>
          </a:xfrm>
          <a:custGeom>
            <a:avLst/>
            <a:gdLst>
              <a:gd name="connsiteX0" fmla="*/ 0 w 338418"/>
              <a:gd name="connsiteY0" fmla="*/ 157524 h 315048"/>
              <a:gd name="connsiteX1" fmla="*/ 169209 w 338418"/>
              <a:gd name="connsiteY1" fmla="*/ 0 h 315048"/>
              <a:gd name="connsiteX2" fmla="*/ 338418 w 338418"/>
              <a:gd name="connsiteY2" fmla="*/ 157524 h 315048"/>
              <a:gd name="connsiteX3" fmla="*/ 169209 w 338418"/>
              <a:gd name="connsiteY3" fmla="*/ 315048 h 315048"/>
              <a:gd name="connsiteX4" fmla="*/ 0 w 338418"/>
              <a:gd name="connsiteY4" fmla="*/ 157524 h 315048"/>
              <a:gd name="connsiteX5" fmla="*/ 58454 w 338418"/>
              <a:gd name="connsiteY5" fmla="*/ 157524 h 315048"/>
              <a:gd name="connsiteX6" fmla="*/ 169209 w 338418"/>
              <a:gd name="connsiteY6" fmla="*/ 256594 h 315048"/>
              <a:gd name="connsiteX7" fmla="*/ 279964 w 338418"/>
              <a:gd name="connsiteY7" fmla="*/ 157524 h 315048"/>
              <a:gd name="connsiteX8" fmla="*/ 169209 w 338418"/>
              <a:gd name="connsiteY8" fmla="*/ 58454 h 315048"/>
              <a:gd name="connsiteX9" fmla="*/ 58454 w 338418"/>
              <a:gd name="connsiteY9" fmla="*/ 157524 h 31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18" h="315048" fill="none" extrusionOk="0">
                <a:moveTo>
                  <a:pt x="0" y="157524"/>
                </a:moveTo>
                <a:cubicBezTo>
                  <a:pt x="-27632" y="66057"/>
                  <a:pt x="91290" y="12703"/>
                  <a:pt x="169209" y="0"/>
                </a:cubicBezTo>
                <a:cubicBezTo>
                  <a:pt x="275418" y="18991"/>
                  <a:pt x="340440" y="91473"/>
                  <a:pt x="338418" y="157524"/>
                </a:cubicBezTo>
                <a:cubicBezTo>
                  <a:pt x="351162" y="264152"/>
                  <a:pt x="272357" y="326925"/>
                  <a:pt x="169209" y="315048"/>
                </a:cubicBezTo>
                <a:cubicBezTo>
                  <a:pt x="93370" y="299627"/>
                  <a:pt x="4797" y="221958"/>
                  <a:pt x="0" y="157524"/>
                </a:cubicBezTo>
                <a:close/>
                <a:moveTo>
                  <a:pt x="58454" y="157524"/>
                </a:moveTo>
                <a:cubicBezTo>
                  <a:pt x="47355" y="214062"/>
                  <a:pt x="93265" y="246399"/>
                  <a:pt x="169209" y="256594"/>
                </a:cubicBezTo>
                <a:cubicBezTo>
                  <a:pt x="220084" y="255863"/>
                  <a:pt x="277524" y="207266"/>
                  <a:pt x="279964" y="157524"/>
                </a:cubicBezTo>
                <a:cubicBezTo>
                  <a:pt x="280907" y="90054"/>
                  <a:pt x="223260" y="62610"/>
                  <a:pt x="169209" y="58454"/>
                </a:cubicBezTo>
                <a:cubicBezTo>
                  <a:pt x="101965" y="69317"/>
                  <a:pt x="69688" y="111157"/>
                  <a:pt x="58454" y="157524"/>
                </a:cubicBezTo>
                <a:close/>
              </a:path>
              <a:path w="338418" h="315048" stroke="0" extrusionOk="0">
                <a:moveTo>
                  <a:pt x="0" y="157524"/>
                </a:moveTo>
                <a:cubicBezTo>
                  <a:pt x="-13291" y="62328"/>
                  <a:pt x="72141" y="1357"/>
                  <a:pt x="169209" y="0"/>
                </a:cubicBezTo>
                <a:cubicBezTo>
                  <a:pt x="270978" y="1751"/>
                  <a:pt x="329798" y="70800"/>
                  <a:pt x="338418" y="157524"/>
                </a:cubicBezTo>
                <a:cubicBezTo>
                  <a:pt x="322300" y="260262"/>
                  <a:pt x="259396" y="333095"/>
                  <a:pt x="169209" y="315048"/>
                </a:cubicBezTo>
                <a:cubicBezTo>
                  <a:pt x="65258" y="309304"/>
                  <a:pt x="18608" y="253413"/>
                  <a:pt x="0" y="157524"/>
                </a:cubicBezTo>
                <a:close/>
                <a:moveTo>
                  <a:pt x="58454" y="157524"/>
                </a:moveTo>
                <a:cubicBezTo>
                  <a:pt x="75331" y="214241"/>
                  <a:pt x="116047" y="240117"/>
                  <a:pt x="169209" y="256594"/>
                </a:cubicBezTo>
                <a:cubicBezTo>
                  <a:pt x="217247" y="254583"/>
                  <a:pt x="272160" y="219586"/>
                  <a:pt x="279964" y="157524"/>
                </a:cubicBezTo>
                <a:cubicBezTo>
                  <a:pt x="279160" y="95140"/>
                  <a:pt x="228687" y="60802"/>
                  <a:pt x="169209" y="58454"/>
                </a:cubicBezTo>
                <a:cubicBezTo>
                  <a:pt x="109438" y="59236"/>
                  <a:pt x="73723" y="106480"/>
                  <a:pt x="58454" y="157524"/>
                </a:cubicBezTo>
                <a:close/>
              </a:path>
            </a:pathLst>
          </a:custGeom>
          <a:solidFill>
            <a:srgbClr val="036C78"/>
          </a:solidFill>
          <a:ln>
            <a:solidFill>
              <a:schemeClr val="bg1"/>
            </a:solidFill>
            <a:extLst>
              <a:ext uri="{C807C97D-BFC1-408E-A445-0C87EB9F89A2}">
                <ask:lineSketchStyleProps xmlns:ask="http://schemas.microsoft.com/office/drawing/2018/sketchyshapes" sd="1219033472">
                  <a:prstGeom prst="donut">
                    <a:avLst>
                      <a:gd name="adj" fmla="val 1855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19" name="Cercle : creux 18">
            <a:extLst>
              <a:ext uri="{FF2B5EF4-FFF2-40B4-BE49-F238E27FC236}">
                <a16:creationId xmlns:a16="http://schemas.microsoft.com/office/drawing/2014/main" id="{4CAF0118-74D7-40DF-F03A-185AC1AD9121}"/>
              </a:ext>
            </a:extLst>
          </p:cNvPr>
          <p:cNvSpPr/>
          <p:nvPr/>
        </p:nvSpPr>
        <p:spPr>
          <a:xfrm rot="13489554">
            <a:off x="9856320" y="2372401"/>
            <a:ext cx="338418" cy="315048"/>
          </a:xfrm>
          <a:custGeom>
            <a:avLst/>
            <a:gdLst>
              <a:gd name="connsiteX0" fmla="*/ 0 w 338418"/>
              <a:gd name="connsiteY0" fmla="*/ 157524 h 315048"/>
              <a:gd name="connsiteX1" fmla="*/ 169209 w 338418"/>
              <a:gd name="connsiteY1" fmla="*/ 0 h 315048"/>
              <a:gd name="connsiteX2" fmla="*/ 338418 w 338418"/>
              <a:gd name="connsiteY2" fmla="*/ 157524 h 315048"/>
              <a:gd name="connsiteX3" fmla="*/ 169209 w 338418"/>
              <a:gd name="connsiteY3" fmla="*/ 315048 h 315048"/>
              <a:gd name="connsiteX4" fmla="*/ 0 w 338418"/>
              <a:gd name="connsiteY4" fmla="*/ 157524 h 315048"/>
              <a:gd name="connsiteX5" fmla="*/ 58454 w 338418"/>
              <a:gd name="connsiteY5" fmla="*/ 157524 h 315048"/>
              <a:gd name="connsiteX6" fmla="*/ 169209 w 338418"/>
              <a:gd name="connsiteY6" fmla="*/ 256594 h 315048"/>
              <a:gd name="connsiteX7" fmla="*/ 279964 w 338418"/>
              <a:gd name="connsiteY7" fmla="*/ 157524 h 315048"/>
              <a:gd name="connsiteX8" fmla="*/ 169209 w 338418"/>
              <a:gd name="connsiteY8" fmla="*/ 58454 h 315048"/>
              <a:gd name="connsiteX9" fmla="*/ 58454 w 338418"/>
              <a:gd name="connsiteY9" fmla="*/ 157524 h 31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18" h="315048" fill="none" extrusionOk="0">
                <a:moveTo>
                  <a:pt x="0" y="157524"/>
                </a:moveTo>
                <a:cubicBezTo>
                  <a:pt x="-27632" y="66057"/>
                  <a:pt x="91290" y="12703"/>
                  <a:pt x="169209" y="0"/>
                </a:cubicBezTo>
                <a:cubicBezTo>
                  <a:pt x="275418" y="18991"/>
                  <a:pt x="340440" y="91473"/>
                  <a:pt x="338418" y="157524"/>
                </a:cubicBezTo>
                <a:cubicBezTo>
                  <a:pt x="351162" y="264152"/>
                  <a:pt x="272357" y="326925"/>
                  <a:pt x="169209" y="315048"/>
                </a:cubicBezTo>
                <a:cubicBezTo>
                  <a:pt x="93370" y="299627"/>
                  <a:pt x="4797" y="221958"/>
                  <a:pt x="0" y="157524"/>
                </a:cubicBezTo>
                <a:close/>
                <a:moveTo>
                  <a:pt x="58454" y="157524"/>
                </a:moveTo>
                <a:cubicBezTo>
                  <a:pt x="47355" y="214062"/>
                  <a:pt x="93265" y="246399"/>
                  <a:pt x="169209" y="256594"/>
                </a:cubicBezTo>
                <a:cubicBezTo>
                  <a:pt x="220084" y="255863"/>
                  <a:pt x="277524" y="207266"/>
                  <a:pt x="279964" y="157524"/>
                </a:cubicBezTo>
                <a:cubicBezTo>
                  <a:pt x="280907" y="90054"/>
                  <a:pt x="223260" y="62610"/>
                  <a:pt x="169209" y="58454"/>
                </a:cubicBezTo>
                <a:cubicBezTo>
                  <a:pt x="101965" y="69317"/>
                  <a:pt x="69688" y="111157"/>
                  <a:pt x="58454" y="157524"/>
                </a:cubicBezTo>
                <a:close/>
              </a:path>
              <a:path w="338418" h="315048" stroke="0" extrusionOk="0">
                <a:moveTo>
                  <a:pt x="0" y="157524"/>
                </a:moveTo>
                <a:cubicBezTo>
                  <a:pt x="-13291" y="62328"/>
                  <a:pt x="72141" y="1357"/>
                  <a:pt x="169209" y="0"/>
                </a:cubicBezTo>
                <a:cubicBezTo>
                  <a:pt x="270978" y="1751"/>
                  <a:pt x="329798" y="70800"/>
                  <a:pt x="338418" y="157524"/>
                </a:cubicBezTo>
                <a:cubicBezTo>
                  <a:pt x="322300" y="260262"/>
                  <a:pt x="259396" y="333095"/>
                  <a:pt x="169209" y="315048"/>
                </a:cubicBezTo>
                <a:cubicBezTo>
                  <a:pt x="65258" y="309304"/>
                  <a:pt x="18608" y="253413"/>
                  <a:pt x="0" y="157524"/>
                </a:cubicBezTo>
                <a:close/>
                <a:moveTo>
                  <a:pt x="58454" y="157524"/>
                </a:moveTo>
                <a:cubicBezTo>
                  <a:pt x="75331" y="214241"/>
                  <a:pt x="116047" y="240117"/>
                  <a:pt x="169209" y="256594"/>
                </a:cubicBezTo>
                <a:cubicBezTo>
                  <a:pt x="217247" y="254583"/>
                  <a:pt x="272160" y="219586"/>
                  <a:pt x="279964" y="157524"/>
                </a:cubicBezTo>
                <a:cubicBezTo>
                  <a:pt x="279160" y="95140"/>
                  <a:pt x="228687" y="60802"/>
                  <a:pt x="169209" y="58454"/>
                </a:cubicBezTo>
                <a:cubicBezTo>
                  <a:pt x="109438" y="59236"/>
                  <a:pt x="73723" y="106480"/>
                  <a:pt x="58454" y="157524"/>
                </a:cubicBezTo>
                <a:close/>
              </a:path>
            </a:pathLst>
          </a:custGeom>
          <a:solidFill>
            <a:srgbClr val="036C78"/>
          </a:solidFill>
          <a:ln>
            <a:solidFill>
              <a:schemeClr val="bg1"/>
            </a:solidFill>
            <a:extLst>
              <a:ext uri="{C807C97D-BFC1-408E-A445-0C87EB9F89A2}">
                <ask:lineSketchStyleProps xmlns:ask="http://schemas.microsoft.com/office/drawing/2018/sketchyshapes" sd="1219033472">
                  <a:prstGeom prst="donut">
                    <a:avLst>
                      <a:gd name="adj" fmla="val 1855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0" name="Cercle : creux 19">
            <a:extLst>
              <a:ext uri="{FF2B5EF4-FFF2-40B4-BE49-F238E27FC236}">
                <a16:creationId xmlns:a16="http://schemas.microsoft.com/office/drawing/2014/main" id="{2880FC87-8538-7C5C-0CF9-D9AE17581EEB}"/>
              </a:ext>
            </a:extLst>
          </p:cNvPr>
          <p:cNvSpPr/>
          <p:nvPr/>
        </p:nvSpPr>
        <p:spPr>
          <a:xfrm rot="14501167">
            <a:off x="7666960" y="1716885"/>
            <a:ext cx="338418" cy="315048"/>
          </a:xfrm>
          <a:custGeom>
            <a:avLst/>
            <a:gdLst>
              <a:gd name="connsiteX0" fmla="*/ 0 w 338418"/>
              <a:gd name="connsiteY0" fmla="*/ 157524 h 315048"/>
              <a:gd name="connsiteX1" fmla="*/ 169209 w 338418"/>
              <a:gd name="connsiteY1" fmla="*/ 0 h 315048"/>
              <a:gd name="connsiteX2" fmla="*/ 338418 w 338418"/>
              <a:gd name="connsiteY2" fmla="*/ 157524 h 315048"/>
              <a:gd name="connsiteX3" fmla="*/ 169209 w 338418"/>
              <a:gd name="connsiteY3" fmla="*/ 315048 h 315048"/>
              <a:gd name="connsiteX4" fmla="*/ 0 w 338418"/>
              <a:gd name="connsiteY4" fmla="*/ 157524 h 315048"/>
              <a:gd name="connsiteX5" fmla="*/ 58454 w 338418"/>
              <a:gd name="connsiteY5" fmla="*/ 157524 h 315048"/>
              <a:gd name="connsiteX6" fmla="*/ 169209 w 338418"/>
              <a:gd name="connsiteY6" fmla="*/ 256594 h 315048"/>
              <a:gd name="connsiteX7" fmla="*/ 279964 w 338418"/>
              <a:gd name="connsiteY7" fmla="*/ 157524 h 315048"/>
              <a:gd name="connsiteX8" fmla="*/ 169209 w 338418"/>
              <a:gd name="connsiteY8" fmla="*/ 58454 h 315048"/>
              <a:gd name="connsiteX9" fmla="*/ 58454 w 338418"/>
              <a:gd name="connsiteY9" fmla="*/ 157524 h 31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18" h="315048" fill="none" extrusionOk="0">
                <a:moveTo>
                  <a:pt x="0" y="157524"/>
                </a:moveTo>
                <a:cubicBezTo>
                  <a:pt x="-27632" y="66057"/>
                  <a:pt x="91290" y="12703"/>
                  <a:pt x="169209" y="0"/>
                </a:cubicBezTo>
                <a:cubicBezTo>
                  <a:pt x="275418" y="18991"/>
                  <a:pt x="340440" y="91473"/>
                  <a:pt x="338418" y="157524"/>
                </a:cubicBezTo>
                <a:cubicBezTo>
                  <a:pt x="351162" y="264152"/>
                  <a:pt x="272357" y="326925"/>
                  <a:pt x="169209" y="315048"/>
                </a:cubicBezTo>
                <a:cubicBezTo>
                  <a:pt x="93370" y="299627"/>
                  <a:pt x="4797" y="221958"/>
                  <a:pt x="0" y="157524"/>
                </a:cubicBezTo>
                <a:close/>
                <a:moveTo>
                  <a:pt x="58454" y="157524"/>
                </a:moveTo>
                <a:cubicBezTo>
                  <a:pt x="47355" y="214062"/>
                  <a:pt x="93265" y="246399"/>
                  <a:pt x="169209" y="256594"/>
                </a:cubicBezTo>
                <a:cubicBezTo>
                  <a:pt x="220084" y="255863"/>
                  <a:pt x="277524" y="207266"/>
                  <a:pt x="279964" y="157524"/>
                </a:cubicBezTo>
                <a:cubicBezTo>
                  <a:pt x="280907" y="90054"/>
                  <a:pt x="223260" y="62610"/>
                  <a:pt x="169209" y="58454"/>
                </a:cubicBezTo>
                <a:cubicBezTo>
                  <a:pt x="101965" y="69317"/>
                  <a:pt x="69688" y="111157"/>
                  <a:pt x="58454" y="157524"/>
                </a:cubicBezTo>
                <a:close/>
              </a:path>
              <a:path w="338418" h="315048" stroke="0" extrusionOk="0">
                <a:moveTo>
                  <a:pt x="0" y="157524"/>
                </a:moveTo>
                <a:cubicBezTo>
                  <a:pt x="-13291" y="62328"/>
                  <a:pt x="72141" y="1357"/>
                  <a:pt x="169209" y="0"/>
                </a:cubicBezTo>
                <a:cubicBezTo>
                  <a:pt x="270978" y="1751"/>
                  <a:pt x="329798" y="70800"/>
                  <a:pt x="338418" y="157524"/>
                </a:cubicBezTo>
                <a:cubicBezTo>
                  <a:pt x="322300" y="260262"/>
                  <a:pt x="259396" y="333095"/>
                  <a:pt x="169209" y="315048"/>
                </a:cubicBezTo>
                <a:cubicBezTo>
                  <a:pt x="65258" y="309304"/>
                  <a:pt x="18608" y="253413"/>
                  <a:pt x="0" y="157524"/>
                </a:cubicBezTo>
                <a:close/>
                <a:moveTo>
                  <a:pt x="58454" y="157524"/>
                </a:moveTo>
                <a:cubicBezTo>
                  <a:pt x="75331" y="214241"/>
                  <a:pt x="116047" y="240117"/>
                  <a:pt x="169209" y="256594"/>
                </a:cubicBezTo>
                <a:cubicBezTo>
                  <a:pt x="217247" y="254583"/>
                  <a:pt x="272160" y="219586"/>
                  <a:pt x="279964" y="157524"/>
                </a:cubicBezTo>
                <a:cubicBezTo>
                  <a:pt x="279160" y="95140"/>
                  <a:pt x="228687" y="60802"/>
                  <a:pt x="169209" y="58454"/>
                </a:cubicBezTo>
                <a:cubicBezTo>
                  <a:pt x="109438" y="59236"/>
                  <a:pt x="73723" y="106480"/>
                  <a:pt x="58454" y="157524"/>
                </a:cubicBezTo>
                <a:close/>
              </a:path>
            </a:pathLst>
          </a:custGeom>
          <a:solidFill>
            <a:srgbClr val="036C78"/>
          </a:solidFill>
          <a:ln>
            <a:solidFill>
              <a:schemeClr val="bg1"/>
            </a:solidFill>
            <a:extLst>
              <a:ext uri="{C807C97D-BFC1-408E-A445-0C87EB9F89A2}">
                <ask:lineSketchStyleProps xmlns:ask="http://schemas.microsoft.com/office/drawing/2018/sketchyshapes" sd="1219033472">
                  <a:prstGeom prst="donut">
                    <a:avLst>
                      <a:gd name="adj" fmla="val 1855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1" name="Cercle : creux 20">
            <a:extLst>
              <a:ext uri="{FF2B5EF4-FFF2-40B4-BE49-F238E27FC236}">
                <a16:creationId xmlns:a16="http://schemas.microsoft.com/office/drawing/2014/main" id="{0DCF5478-4B95-BCEA-BA4A-6DFF71FD30FD}"/>
              </a:ext>
            </a:extLst>
          </p:cNvPr>
          <p:cNvSpPr/>
          <p:nvPr/>
        </p:nvSpPr>
        <p:spPr>
          <a:xfrm rot="6987942">
            <a:off x="9092030" y="4163135"/>
            <a:ext cx="338418" cy="315048"/>
          </a:xfrm>
          <a:custGeom>
            <a:avLst/>
            <a:gdLst>
              <a:gd name="connsiteX0" fmla="*/ 0 w 338418"/>
              <a:gd name="connsiteY0" fmla="*/ 157524 h 315048"/>
              <a:gd name="connsiteX1" fmla="*/ 169209 w 338418"/>
              <a:gd name="connsiteY1" fmla="*/ 0 h 315048"/>
              <a:gd name="connsiteX2" fmla="*/ 338418 w 338418"/>
              <a:gd name="connsiteY2" fmla="*/ 157524 h 315048"/>
              <a:gd name="connsiteX3" fmla="*/ 169209 w 338418"/>
              <a:gd name="connsiteY3" fmla="*/ 315048 h 315048"/>
              <a:gd name="connsiteX4" fmla="*/ 0 w 338418"/>
              <a:gd name="connsiteY4" fmla="*/ 157524 h 315048"/>
              <a:gd name="connsiteX5" fmla="*/ 58454 w 338418"/>
              <a:gd name="connsiteY5" fmla="*/ 157524 h 315048"/>
              <a:gd name="connsiteX6" fmla="*/ 169209 w 338418"/>
              <a:gd name="connsiteY6" fmla="*/ 256594 h 315048"/>
              <a:gd name="connsiteX7" fmla="*/ 279964 w 338418"/>
              <a:gd name="connsiteY7" fmla="*/ 157524 h 315048"/>
              <a:gd name="connsiteX8" fmla="*/ 169209 w 338418"/>
              <a:gd name="connsiteY8" fmla="*/ 58454 h 315048"/>
              <a:gd name="connsiteX9" fmla="*/ 58454 w 338418"/>
              <a:gd name="connsiteY9" fmla="*/ 157524 h 31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18" h="315048" fill="none" extrusionOk="0">
                <a:moveTo>
                  <a:pt x="0" y="157524"/>
                </a:moveTo>
                <a:cubicBezTo>
                  <a:pt x="-27632" y="66057"/>
                  <a:pt x="91290" y="12703"/>
                  <a:pt x="169209" y="0"/>
                </a:cubicBezTo>
                <a:cubicBezTo>
                  <a:pt x="275418" y="18991"/>
                  <a:pt x="340440" y="91473"/>
                  <a:pt x="338418" y="157524"/>
                </a:cubicBezTo>
                <a:cubicBezTo>
                  <a:pt x="351162" y="264152"/>
                  <a:pt x="272357" y="326925"/>
                  <a:pt x="169209" y="315048"/>
                </a:cubicBezTo>
                <a:cubicBezTo>
                  <a:pt x="93370" y="299627"/>
                  <a:pt x="4797" y="221958"/>
                  <a:pt x="0" y="157524"/>
                </a:cubicBezTo>
                <a:close/>
                <a:moveTo>
                  <a:pt x="58454" y="157524"/>
                </a:moveTo>
                <a:cubicBezTo>
                  <a:pt x="47355" y="214062"/>
                  <a:pt x="93265" y="246399"/>
                  <a:pt x="169209" y="256594"/>
                </a:cubicBezTo>
                <a:cubicBezTo>
                  <a:pt x="220084" y="255863"/>
                  <a:pt x="277524" y="207266"/>
                  <a:pt x="279964" y="157524"/>
                </a:cubicBezTo>
                <a:cubicBezTo>
                  <a:pt x="280907" y="90054"/>
                  <a:pt x="223260" y="62610"/>
                  <a:pt x="169209" y="58454"/>
                </a:cubicBezTo>
                <a:cubicBezTo>
                  <a:pt x="101965" y="69317"/>
                  <a:pt x="69688" y="111157"/>
                  <a:pt x="58454" y="157524"/>
                </a:cubicBezTo>
                <a:close/>
              </a:path>
              <a:path w="338418" h="315048" stroke="0" extrusionOk="0">
                <a:moveTo>
                  <a:pt x="0" y="157524"/>
                </a:moveTo>
                <a:cubicBezTo>
                  <a:pt x="-13291" y="62328"/>
                  <a:pt x="72141" y="1357"/>
                  <a:pt x="169209" y="0"/>
                </a:cubicBezTo>
                <a:cubicBezTo>
                  <a:pt x="270978" y="1751"/>
                  <a:pt x="329798" y="70800"/>
                  <a:pt x="338418" y="157524"/>
                </a:cubicBezTo>
                <a:cubicBezTo>
                  <a:pt x="322300" y="260262"/>
                  <a:pt x="259396" y="333095"/>
                  <a:pt x="169209" y="315048"/>
                </a:cubicBezTo>
                <a:cubicBezTo>
                  <a:pt x="65258" y="309304"/>
                  <a:pt x="18608" y="253413"/>
                  <a:pt x="0" y="157524"/>
                </a:cubicBezTo>
                <a:close/>
                <a:moveTo>
                  <a:pt x="58454" y="157524"/>
                </a:moveTo>
                <a:cubicBezTo>
                  <a:pt x="75331" y="214241"/>
                  <a:pt x="116047" y="240117"/>
                  <a:pt x="169209" y="256594"/>
                </a:cubicBezTo>
                <a:cubicBezTo>
                  <a:pt x="217247" y="254583"/>
                  <a:pt x="272160" y="219586"/>
                  <a:pt x="279964" y="157524"/>
                </a:cubicBezTo>
                <a:cubicBezTo>
                  <a:pt x="279160" y="95140"/>
                  <a:pt x="228687" y="60802"/>
                  <a:pt x="169209" y="58454"/>
                </a:cubicBezTo>
                <a:cubicBezTo>
                  <a:pt x="109438" y="59236"/>
                  <a:pt x="73723" y="106480"/>
                  <a:pt x="58454" y="157524"/>
                </a:cubicBezTo>
                <a:close/>
              </a:path>
            </a:pathLst>
          </a:custGeom>
          <a:solidFill>
            <a:srgbClr val="036C78"/>
          </a:solidFill>
          <a:ln>
            <a:solidFill>
              <a:schemeClr val="bg1"/>
            </a:solidFill>
            <a:extLst>
              <a:ext uri="{C807C97D-BFC1-408E-A445-0C87EB9F89A2}">
                <ask:lineSketchStyleProps xmlns:ask="http://schemas.microsoft.com/office/drawing/2018/sketchyshapes" sd="1219033472">
                  <a:prstGeom prst="donut">
                    <a:avLst>
                      <a:gd name="adj" fmla="val 1855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2" name="Cercle : creux 21">
            <a:extLst>
              <a:ext uri="{FF2B5EF4-FFF2-40B4-BE49-F238E27FC236}">
                <a16:creationId xmlns:a16="http://schemas.microsoft.com/office/drawing/2014/main" id="{4636DC88-EDF0-A0D2-026E-BE929E2C73A8}"/>
              </a:ext>
            </a:extLst>
          </p:cNvPr>
          <p:cNvSpPr/>
          <p:nvPr/>
        </p:nvSpPr>
        <p:spPr>
          <a:xfrm rot="3111478">
            <a:off x="7075557" y="4578928"/>
            <a:ext cx="338418" cy="315048"/>
          </a:xfrm>
          <a:custGeom>
            <a:avLst/>
            <a:gdLst>
              <a:gd name="connsiteX0" fmla="*/ 0 w 338418"/>
              <a:gd name="connsiteY0" fmla="*/ 157524 h 315048"/>
              <a:gd name="connsiteX1" fmla="*/ 169209 w 338418"/>
              <a:gd name="connsiteY1" fmla="*/ 0 h 315048"/>
              <a:gd name="connsiteX2" fmla="*/ 338418 w 338418"/>
              <a:gd name="connsiteY2" fmla="*/ 157524 h 315048"/>
              <a:gd name="connsiteX3" fmla="*/ 169209 w 338418"/>
              <a:gd name="connsiteY3" fmla="*/ 315048 h 315048"/>
              <a:gd name="connsiteX4" fmla="*/ 0 w 338418"/>
              <a:gd name="connsiteY4" fmla="*/ 157524 h 315048"/>
              <a:gd name="connsiteX5" fmla="*/ 58454 w 338418"/>
              <a:gd name="connsiteY5" fmla="*/ 157524 h 315048"/>
              <a:gd name="connsiteX6" fmla="*/ 169209 w 338418"/>
              <a:gd name="connsiteY6" fmla="*/ 256594 h 315048"/>
              <a:gd name="connsiteX7" fmla="*/ 279964 w 338418"/>
              <a:gd name="connsiteY7" fmla="*/ 157524 h 315048"/>
              <a:gd name="connsiteX8" fmla="*/ 169209 w 338418"/>
              <a:gd name="connsiteY8" fmla="*/ 58454 h 315048"/>
              <a:gd name="connsiteX9" fmla="*/ 58454 w 338418"/>
              <a:gd name="connsiteY9" fmla="*/ 157524 h 31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18" h="315048" fill="none" extrusionOk="0">
                <a:moveTo>
                  <a:pt x="0" y="157524"/>
                </a:moveTo>
                <a:cubicBezTo>
                  <a:pt x="-27632" y="66057"/>
                  <a:pt x="91290" y="12703"/>
                  <a:pt x="169209" y="0"/>
                </a:cubicBezTo>
                <a:cubicBezTo>
                  <a:pt x="275418" y="18991"/>
                  <a:pt x="340440" y="91473"/>
                  <a:pt x="338418" y="157524"/>
                </a:cubicBezTo>
                <a:cubicBezTo>
                  <a:pt x="351162" y="264152"/>
                  <a:pt x="272357" y="326925"/>
                  <a:pt x="169209" y="315048"/>
                </a:cubicBezTo>
                <a:cubicBezTo>
                  <a:pt x="93370" y="299627"/>
                  <a:pt x="4797" y="221958"/>
                  <a:pt x="0" y="157524"/>
                </a:cubicBezTo>
                <a:close/>
                <a:moveTo>
                  <a:pt x="58454" y="157524"/>
                </a:moveTo>
                <a:cubicBezTo>
                  <a:pt x="47355" y="214062"/>
                  <a:pt x="93265" y="246399"/>
                  <a:pt x="169209" y="256594"/>
                </a:cubicBezTo>
                <a:cubicBezTo>
                  <a:pt x="220084" y="255863"/>
                  <a:pt x="277524" y="207266"/>
                  <a:pt x="279964" y="157524"/>
                </a:cubicBezTo>
                <a:cubicBezTo>
                  <a:pt x="280907" y="90054"/>
                  <a:pt x="223260" y="62610"/>
                  <a:pt x="169209" y="58454"/>
                </a:cubicBezTo>
                <a:cubicBezTo>
                  <a:pt x="101965" y="69317"/>
                  <a:pt x="69688" y="111157"/>
                  <a:pt x="58454" y="157524"/>
                </a:cubicBezTo>
                <a:close/>
              </a:path>
              <a:path w="338418" h="315048" stroke="0" extrusionOk="0">
                <a:moveTo>
                  <a:pt x="0" y="157524"/>
                </a:moveTo>
                <a:cubicBezTo>
                  <a:pt x="-13291" y="62328"/>
                  <a:pt x="72141" y="1357"/>
                  <a:pt x="169209" y="0"/>
                </a:cubicBezTo>
                <a:cubicBezTo>
                  <a:pt x="270978" y="1751"/>
                  <a:pt x="329798" y="70800"/>
                  <a:pt x="338418" y="157524"/>
                </a:cubicBezTo>
                <a:cubicBezTo>
                  <a:pt x="322300" y="260262"/>
                  <a:pt x="259396" y="333095"/>
                  <a:pt x="169209" y="315048"/>
                </a:cubicBezTo>
                <a:cubicBezTo>
                  <a:pt x="65258" y="309304"/>
                  <a:pt x="18608" y="253413"/>
                  <a:pt x="0" y="157524"/>
                </a:cubicBezTo>
                <a:close/>
                <a:moveTo>
                  <a:pt x="58454" y="157524"/>
                </a:moveTo>
                <a:cubicBezTo>
                  <a:pt x="75331" y="214241"/>
                  <a:pt x="116047" y="240117"/>
                  <a:pt x="169209" y="256594"/>
                </a:cubicBezTo>
                <a:cubicBezTo>
                  <a:pt x="217247" y="254583"/>
                  <a:pt x="272160" y="219586"/>
                  <a:pt x="279964" y="157524"/>
                </a:cubicBezTo>
                <a:cubicBezTo>
                  <a:pt x="279160" y="95140"/>
                  <a:pt x="228687" y="60802"/>
                  <a:pt x="169209" y="58454"/>
                </a:cubicBezTo>
                <a:cubicBezTo>
                  <a:pt x="109438" y="59236"/>
                  <a:pt x="73723" y="106480"/>
                  <a:pt x="58454" y="157524"/>
                </a:cubicBezTo>
                <a:close/>
              </a:path>
            </a:pathLst>
          </a:custGeom>
          <a:solidFill>
            <a:srgbClr val="036C78"/>
          </a:solidFill>
          <a:ln>
            <a:solidFill>
              <a:schemeClr val="bg1"/>
            </a:solidFill>
            <a:extLst>
              <a:ext uri="{C807C97D-BFC1-408E-A445-0C87EB9F89A2}">
                <ask:lineSketchStyleProps xmlns:ask="http://schemas.microsoft.com/office/drawing/2018/sketchyshapes" sd="1219033472">
                  <a:prstGeom prst="donut">
                    <a:avLst>
                      <a:gd name="adj" fmla="val 1855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3" name="Cercle : creux 22">
            <a:extLst>
              <a:ext uri="{FF2B5EF4-FFF2-40B4-BE49-F238E27FC236}">
                <a16:creationId xmlns:a16="http://schemas.microsoft.com/office/drawing/2014/main" id="{ED533F58-94B8-1256-48BD-3229D7470E0D}"/>
              </a:ext>
            </a:extLst>
          </p:cNvPr>
          <p:cNvSpPr/>
          <p:nvPr/>
        </p:nvSpPr>
        <p:spPr>
          <a:xfrm rot="20850836">
            <a:off x="9281160" y="3189114"/>
            <a:ext cx="338418" cy="315048"/>
          </a:xfrm>
          <a:custGeom>
            <a:avLst/>
            <a:gdLst>
              <a:gd name="connsiteX0" fmla="*/ 0 w 338418"/>
              <a:gd name="connsiteY0" fmla="*/ 157524 h 315048"/>
              <a:gd name="connsiteX1" fmla="*/ 169209 w 338418"/>
              <a:gd name="connsiteY1" fmla="*/ 0 h 315048"/>
              <a:gd name="connsiteX2" fmla="*/ 338418 w 338418"/>
              <a:gd name="connsiteY2" fmla="*/ 157524 h 315048"/>
              <a:gd name="connsiteX3" fmla="*/ 169209 w 338418"/>
              <a:gd name="connsiteY3" fmla="*/ 315048 h 315048"/>
              <a:gd name="connsiteX4" fmla="*/ 0 w 338418"/>
              <a:gd name="connsiteY4" fmla="*/ 157524 h 315048"/>
              <a:gd name="connsiteX5" fmla="*/ 58454 w 338418"/>
              <a:gd name="connsiteY5" fmla="*/ 157524 h 315048"/>
              <a:gd name="connsiteX6" fmla="*/ 169209 w 338418"/>
              <a:gd name="connsiteY6" fmla="*/ 256594 h 315048"/>
              <a:gd name="connsiteX7" fmla="*/ 279964 w 338418"/>
              <a:gd name="connsiteY7" fmla="*/ 157524 h 315048"/>
              <a:gd name="connsiteX8" fmla="*/ 169209 w 338418"/>
              <a:gd name="connsiteY8" fmla="*/ 58454 h 315048"/>
              <a:gd name="connsiteX9" fmla="*/ 58454 w 338418"/>
              <a:gd name="connsiteY9" fmla="*/ 157524 h 31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418" h="315048" fill="none" extrusionOk="0">
                <a:moveTo>
                  <a:pt x="0" y="157524"/>
                </a:moveTo>
                <a:cubicBezTo>
                  <a:pt x="-27632" y="66057"/>
                  <a:pt x="91290" y="12703"/>
                  <a:pt x="169209" y="0"/>
                </a:cubicBezTo>
                <a:cubicBezTo>
                  <a:pt x="275418" y="18991"/>
                  <a:pt x="340440" y="91473"/>
                  <a:pt x="338418" y="157524"/>
                </a:cubicBezTo>
                <a:cubicBezTo>
                  <a:pt x="351162" y="264152"/>
                  <a:pt x="272357" y="326925"/>
                  <a:pt x="169209" y="315048"/>
                </a:cubicBezTo>
                <a:cubicBezTo>
                  <a:pt x="93370" y="299627"/>
                  <a:pt x="4797" y="221958"/>
                  <a:pt x="0" y="157524"/>
                </a:cubicBezTo>
                <a:close/>
                <a:moveTo>
                  <a:pt x="58454" y="157524"/>
                </a:moveTo>
                <a:cubicBezTo>
                  <a:pt x="47355" y="214062"/>
                  <a:pt x="93265" y="246399"/>
                  <a:pt x="169209" y="256594"/>
                </a:cubicBezTo>
                <a:cubicBezTo>
                  <a:pt x="220084" y="255863"/>
                  <a:pt x="277524" y="207266"/>
                  <a:pt x="279964" y="157524"/>
                </a:cubicBezTo>
                <a:cubicBezTo>
                  <a:pt x="280907" y="90054"/>
                  <a:pt x="223260" y="62610"/>
                  <a:pt x="169209" y="58454"/>
                </a:cubicBezTo>
                <a:cubicBezTo>
                  <a:pt x="101965" y="69317"/>
                  <a:pt x="69688" y="111157"/>
                  <a:pt x="58454" y="157524"/>
                </a:cubicBezTo>
                <a:close/>
              </a:path>
              <a:path w="338418" h="315048" stroke="0" extrusionOk="0">
                <a:moveTo>
                  <a:pt x="0" y="157524"/>
                </a:moveTo>
                <a:cubicBezTo>
                  <a:pt x="-13291" y="62328"/>
                  <a:pt x="72141" y="1357"/>
                  <a:pt x="169209" y="0"/>
                </a:cubicBezTo>
                <a:cubicBezTo>
                  <a:pt x="270978" y="1751"/>
                  <a:pt x="329798" y="70800"/>
                  <a:pt x="338418" y="157524"/>
                </a:cubicBezTo>
                <a:cubicBezTo>
                  <a:pt x="322300" y="260262"/>
                  <a:pt x="259396" y="333095"/>
                  <a:pt x="169209" y="315048"/>
                </a:cubicBezTo>
                <a:cubicBezTo>
                  <a:pt x="65258" y="309304"/>
                  <a:pt x="18608" y="253413"/>
                  <a:pt x="0" y="157524"/>
                </a:cubicBezTo>
                <a:close/>
                <a:moveTo>
                  <a:pt x="58454" y="157524"/>
                </a:moveTo>
                <a:cubicBezTo>
                  <a:pt x="75331" y="214241"/>
                  <a:pt x="116047" y="240117"/>
                  <a:pt x="169209" y="256594"/>
                </a:cubicBezTo>
                <a:cubicBezTo>
                  <a:pt x="217247" y="254583"/>
                  <a:pt x="272160" y="219586"/>
                  <a:pt x="279964" y="157524"/>
                </a:cubicBezTo>
                <a:cubicBezTo>
                  <a:pt x="279160" y="95140"/>
                  <a:pt x="228687" y="60802"/>
                  <a:pt x="169209" y="58454"/>
                </a:cubicBezTo>
                <a:cubicBezTo>
                  <a:pt x="109438" y="59236"/>
                  <a:pt x="73723" y="106480"/>
                  <a:pt x="58454" y="157524"/>
                </a:cubicBezTo>
                <a:close/>
              </a:path>
            </a:pathLst>
          </a:custGeom>
          <a:solidFill>
            <a:srgbClr val="036C78"/>
          </a:solidFill>
          <a:ln>
            <a:solidFill>
              <a:schemeClr val="bg1"/>
            </a:solidFill>
            <a:extLst>
              <a:ext uri="{C807C97D-BFC1-408E-A445-0C87EB9F89A2}">
                <ask:lineSketchStyleProps xmlns:ask="http://schemas.microsoft.com/office/drawing/2018/sketchyshapes" sd="1219033472">
                  <a:prstGeom prst="donut">
                    <a:avLst>
                      <a:gd name="adj" fmla="val 1855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4" name="ZoneTexte 23">
            <a:extLst>
              <a:ext uri="{FF2B5EF4-FFF2-40B4-BE49-F238E27FC236}">
                <a16:creationId xmlns:a16="http://schemas.microsoft.com/office/drawing/2014/main" id="{A5A298CD-D2D8-423D-793A-E9357C8392CF}"/>
              </a:ext>
            </a:extLst>
          </p:cNvPr>
          <p:cNvSpPr txBox="1"/>
          <p:nvPr/>
        </p:nvSpPr>
        <p:spPr>
          <a:xfrm>
            <a:off x="9794469" y="2019671"/>
            <a:ext cx="1072456" cy="307777"/>
          </a:xfrm>
          <a:prstGeom prst="rect">
            <a:avLst/>
          </a:prstGeom>
          <a:noFill/>
        </p:spPr>
        <p:txBody>
          <a:bodyPr wrap="square" rtlCol="0">
            <a:spAutoFit/>
          </a:bodyPr>
          <a:lstStyle/>
          <a:p>
            <a:r>
              <a:rPr lang="en-GB" sz="1400" b="1" noProof="0" dirty="0">
                <a:solidFill>
                  <a:schemeClr val="bg1"/>
                </a:solidFill>
                <a:highlight>
                  <a:srgbClr val="036C78"/>
                </a:highlight>
                <a:latin typeface="DM Sans" pitchFamily="2" charset="0"/>
              </a:rPr>
              <a:t>Barcelona</a:t>
            </a:r>
            <a:endParaRPr lang="en-GB" sz="1400" b="1" noProof="0" dirty="0">
              <a:solidFill>
                <a:schemeClr val="bg1"/>
              </a:solidFill>
              <a:highlight>
                <a:srgbClr val="036C78"/>
              </a:highlight>
            </a:endParaRPr>
          </a:p>
        </p:txBody>
      </p:sp>
      <p:sp>
        <p:nvSpPr>
          <p:cNvPr id="25" name="ZoneTexte 24">
            <a:extLst>
              <a:ext uri="{FF2B5EF4-FFF2-40B4-BE49-F238E27FC236}">
                <a16:creationId xmlns:a16="http://schemas.microsoft.com/office/drawing/2014/main" id="{D847E939-E39E-0040-E93C-FF8EFC788BDF}"/>
              </a:ext>
            </a:extLst>
          </p:cNvPr>
          <p:cNvSpPr txBox="1"/>
          <p:nvPr/>
        </p:nvSpPr>
        <p:spPr>
          <a:xfrm>
            <a:off x="9409836" y="4166770"/>
            <a:ext cx="1205986" cy="307777"/>
          </a:xfrm>
          <a:prstGeom prst="rect">
            <a:avLst/>
          </a:prstGeom>
          <a:noFill/>
        </p:spPr>
        <p:txBody>
          <a:bodyPr wrap="square" rtlCol="0">
            <a:spAutoFit/>
          </a:bodyPr>
          <a:lstStyle/>
          <a:p>
            <a:r>
              <a:rPr lang="en-GB" sz="1400" b="1" noProof="0" dirty="0">
                <a:solidFill>
                  <a:schemeClr val="bg1"/>
                </a:solidFill>
                <a:highlight>
                  <a:srgbClr val="036C78"/>
                </a:highlight>
                <a:latin typeface="DM Sans" pitchFamily="2" charset="0"/>
              </a:rPr>
              <a:t>Cartagena</a:t>
            </a:r>
            <a:endParaRPr lang="en-GB" sz="1400" b="1" noProof="0" dirty="0">
              <a:solidFill>
                <a:schemeClr val="bg1"/>
              </a:solidFill>
              <a:highlight>
                <a:srgbClr val="036C78"/>
              </a:highlight>
            </a:endParaRPr>
          </a:p>
        </p:txBody>
      </p:sp>
      <p:sp>
        <p:nvSpPr>
          <p:cNvPr id="31" name="ZoneTexte 30">
            <a:extLst>
              <a:ext uri="{FF2B5EF4-FFF2-40B4-BE49-F238E27FC236}">
                <a16:creationId xmlns:a16="http://schemas.microsoft.com/office/drawing/2014/main" id="{CCB71F31-A0DA-9728-7EE4-815B463592B4}"/>
              </a:ext>
            </a:extLst>
          </p:cNvPr>
          <p:cNvSpPr txBox="1"/>
          <p:nvPr/>
        </p:nvSpPr>
        <p:spPr>
          <a:xfrm>
            <a:off x="5887630" y="4505156"/>
            <a:ext cx="1205986" cy="307777"/>
          </a:xfrm>
          <a:prstGeom prst="rect">
            <a:avLst/>
          </a:prstGeom>
          <a:noFill/>
        </p:spPr>
        <p:txBody>
          <a:bodyPr wrap="square" rtlCol="0">
            <a:spAutoFit/>
          </a:bodyPr>
          <a:lstStyle/>
          <a:p>
            <a:pPr algn="r"/>
            <a:r>
              <a:rPr lang="en-GB" sz="1400" b="1" noProof="0" dirty="0">
                <a:solidFill>
                  <a:schemeClr val="bg1"/>
                </a:solidFill>
                <a:highlight>
                  <a:srgbClr val="036C78"/>
                </a:highlight>
                <a:latin typeface="DM Sans" pitchFamily="2" charset="0"/>
              </a:rPr>
              <a:t>Huelva</a:t>
            </a:r>
            <a:endParaRPr lang="en-GB" sz="1400" b="1" noProof="0" dirty="0">
              <a:solidFill>
                <a:schemeClr val="bg1"/>
              </a:solidFill>
              <a:highlight>
                <a:srgbClr val="036C78"/>
              </a:highlight>
            </a:endParaRPr>
          </a:p>
        </p:txBody>
      </p:sp>
      <p:sp>
        <p:nvSpPr>
          <p:cNvPr id="32" name="ZoneTexte 31">
            <a:extLst>
              <a:ext uri="{FF2B5EF4-FFF2-40B4-BE49-F238E27FC236}">
                <a16:creationId xmlns:a16="http://schemas.microsoft.com/office/drawing/2014/main" id="{7D5B0900-1986-534A-4765-A83A17F64575}"/>
              </a:ext>
            </a:extLst>
          </p:cNvPr>
          <p:cNvSpPr txBox="1"/>
          <p:nvPr/>
        </p:nvSpPr>
        <p:spPr>
          <a:xfrm>
            <a:off x="6808922" y="1575277"/>
            <a:ext cx="1205986" cy="307777"/>
          </a:xfrm>
          <a:prstGeom prst="rect">
            <a:avLst/>
          </a:prstGeom>
          <a:noFill/>
        </p:spPr>
        <p:txBody>
          <a:bodyPr wrap="square" rtlCol="0">
            <a:spAutoFit/>
          </a:bodyPr>
          <a:lstStyle/>
          <a:p>
            <a:r>
              <a:rPr lang="en-GB" sz="1400" b="1" noProof="0" dirty="0">
                <a:solidFill>
                  <a:schemeClr val="bg1"/>
                </a:solidFill>
                <a:highlight>
                  <a:srgbClr val="036C78"/>
                </a:highlight>
                <a:latin typeface="DM Sans" pitchFamily="2" charset="0"/>
              </a:rPr>
              <a:t>El Musel</a:t>
            </a:r>
            <a:endParaRPr lang="en-GB" sz="1400" b="1" noProof="0" dirty="0">
              <a:solidFill>
                <a:schemeClr val="bg1"/>
              </a:solidFill>
              <a:highlight>
                <a:srgbClr val="036C78"/>
              </a:highlight>
            </a:endParaRPr>
          </a:p>
        </p:txBody>
      </p:sp>
      <p:sp>
        <p:nvSpPr>
          <p:cNvPr id="33" name="ZoneTexte 32">
            <a:extLst>
              <a:ext uri="{FF2B5EF4-FFF2-40B4-BE49-F238E27FC236}">
                <a16:creationId xmlns:a16="http://schemas.microsoft.com/office/drawing/2014/main" id="{CCC778D1-3E6D-E2A6-F13E-86B95DB5FA63}"/>
              </a:ext>
            </a:extLst>
          </p:cNvPr>
          <p:cNvSpPr txBox="1"/>
          <p:nvPr/>
        </p:nvSpPr>
        <p:spPr>
          <a:xfrm>
            <a:off x="9601980" y="3121223"/>
            <a:ext cx="1072456" cy="307777"/>
          </a:xfrm>
          <a:prstGeom prst="rect">
            <a:avLst/>
          </a:prstGeom>
          <a:noFill/>
        </p:spPr>
        <p:txBody>
          <a:bodyPr wrap="square" rtlCol="0">
            <a:spAutoFit/>
          </a:bodyPr>
          <a:lstStyle/>
          <a:p>
            <a:r>
              <a:rPr lang="en-GB" sz="1400" b="1" noProof="0" dirty="0">
                <a:solidFill>
                  <a:schemeClr val="bg1"/>
                </a:solidFill>
                <a:highlight>
                  <a:srgbClr val="036C78"/>
                </a:highlight>
                <a:latin typeface="DM Sans" pitchFamily="2" charset="0"/>
              </a:rPr>
              <a:t>Sagunto</a:t>
            </a:r>
            <a:endParaRPr lang="en-GB" sz="1400" b="1" noProof="0" dirty="0">
              <a:solidFill>
                <a:schemeClr val="bg1"/>
              </a:solidFill>
              <a:highlight>
                <a:srgbClr val="036C78"/>
              </a:highlight>
            </a:endParaRPr>
          </a:p>
        </p:txBody>
      </p:sp>
      <p:sp>
        <p:nvSpPr>
          <p:cNvPr id="34" name="ZoneTexte 33">
            <a:extLst>
              <a:ext uri="{FF2B5EF4-FFF2-40B4-BE49-F238E27FC236}">
                <a16:creationId xmlns:a16="http://schemas.microsoft.com/office/drawing/2014/main" id="{3A4E1816-0416-C470-A17B-AA6F4BAFA162}"/>
              </a:ext>
            </a:extLst>
          </p:cNvPr>
          <p:cNvSpPr txBox="1"/>
          <p:nvPr/>
        </p:nvSpPr>
        <p:spPr>
          <a:xfrm>
            <a:off x="8501601" y="1598950"/>
            <a:ext cx="1072456" cy="307777"/>
          </a:xfrm>
          <a:prstGeom prst="rect">
            <a:avLst/>
          </a:prstGeom>
          <a:noFill/>
        </p:spPr>
        <p:txBody>
          <a:bodyPr wrap="square" rtlCol="0">
            <a:spAutoFit/>
          </a:bodyPr>
          <a:lstStyle/>
          <a:p>
            <a:r>
              <a:rPr lang="en-GB" sz="1400" b="1" noProof="0" dirty="0">
                <a:solidFill>
                  <a:schemeClr val="bg1"/>
                </a:solidFill>
                <a:highlight>
                  <a:srgbClr val="036C78"/>
                </a:highlight>
                <a:latin typeface="DM Sans" pitchFamily="2" charset="0"/>
              </a:rPr>
              <a:t>Bilbao</a:t>
            </a:r>
            <a:endParaRPr lang="en-GB" sz="1400" b="1" noProof="0" dirty="0">
              <a:solidFill>
                <a:schemeClr val="bg1"/>
              </a:solidFill>
              <a:highlight>
                <a:srgbClr val="036C78"/>
              </a:highlight>
            </a:endParaRPr>
          </a:p>
        </p:txBody>
      </p:sp>
    </p:spTree>
    <p:extLst>
      <p:ext uri="{BB962C8B-B14F-4D97-AF65-F5344CB8AC3E}">
        <p14:creationId xmlns:p14="http://schemas.microsoft.com/office/powerpoint/2010/main" val="645551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8A35C62-034F-2FF0-A65A-9BC6574D7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70" y="2079522"/>
            <a:ext cx="5280830" cy="398145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F8BF56AF-6296-B585-FF45-724E925F18D5}"/>
              </a:ext>
            </a:extLst>
          </p:cNvPr>
          <p:cNvSpPr txBox="1"/>
          <p:nvPr/>
        </p:nvSpPr>
        <p:spPr>
          <a:xfrm>
            <a:off x="1013644" y="742061"/>
            <a:ext cx="10164711" cy="707886"/>
          </a:xfrm>
          <a:prstGeom prst="rect">
            <a:avLst/>
          </a:prstGeom>
          <a:noFill/>
        </p:spPr>
        <p:txBody>
          <a:bodyPr wrap="square">
            <a:spAutoFit/>
          </a:bodyPr>
          <a:lstStyle/>
          <a:p>
            <a:pPr algn="just">
              <a:buNone/>
            </a:pPr>
            <a:r>
              <a:rPr lang="en-GB" sz="2000" noProof="0" dirty="0"/>
              <a:t>In Europe, the </a:t>
            </a:r>
            <a:r>
              <a:rPr lang="en-GB" sz="2000" b="1" noProof="0" dirty="0"/>
              <a:t>Blue Banana</a:t>
            </a:r>
            <a:r>
              <a:rPr lang="en-GB" sz="2000" noProof="0" dirty="0"/>
              <a:t> is one of the major load </a:t>
            </a:r>
            <a:r>
              <a:rPr lang="en-GB" sz="2000" noProof="0" dirty="0" err="1"/>
              <a:t>centers</a:t>
            </a:r>
            <a:r>
              <a:rPr lang="en-GB" sz="2000" noProof="0" dirty="0"/>
              <a:t>. It stretches from northern Italy to southern England.</a:t>
            </a:r>
            <a:endParaRPr lang="en-GB" sz="2000" noProof="0" dirty="0">
              <a:latin typeface="DM Sans" pitchFamily="2" charset="0"/>
            </a:endParaRPr>
          </a:p>
        </p:txBody>
      </p:sp>
      <p:sp>
        <p:nvSpPr>
          <p:cNvPr id="10" name="Rectangle 3">
            <a:extLst>
              <a:ext uri="{FF2B5EF4-FFF2-40B4-BE49-F238E27FC236}">
                <a16:creationId xmlns:a16="http://schemas.microsoft.com/office/drawing/2014/main" id="{17A4E14B-E8AB-A56F-777A-555ECF077A72}"/>
              </a:ext>
            </a:extLst>
          </p:cNvPr>
          <p:cNvSpPr>
            <a:spLocks noChangeArrowheads="1"/>
          </p:cNvSpPr>
          <p:nvPr/>
        </p:nvSpPr>
        <p:spPr bwMode="auto">
          <a:xfrm>
            <a:off x="1179110" y="2491980"/>
            <a:ext cx="493395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GB" sz="2000" noProof="0" dirty="0"/>
              <a:t>More than 110 million inhabitants</a:t>
            </a:r>
            <a:r>
              <a:rPr kumimoji="0" lang="en-GB" sz="2000" i="0" u="none" strike="noStrike" cap="none" normalizeH="0" baseline="0" noProof="0" dirty="0">
                <a:ln>
                  <a:noFill/>
                </a:ln>
                <a:effectLst/>
                <a:latin typeface="DM Sans" pitchFamily="2" charset="0"/>
              </a:rPr>
              <a:t>.</a:t>
            </a:r>
            <a:endParaRPr lang="en-GB" sz="2000" noProof="0" dirty="0">
              <a:latin typeface="DM Sans" pitchFamily="2" charset="0"/>
            </a:endParaRPr>
          </a:p>
          <a:p>
            <a:pPr marR="0" lvl="0" algn="ctr" defTabSz="914400" rtl="0" eaLnBrk="0" fontAlgn="base" latinLnBrk="0" hangingPunct="0">
              <a:lnSpc>
                <a:spcPct val="100000"/>
              </a:lnSpc>
              <a:spcBef>
                <a:spcPct val="0"/>
              </a:spcBef>
              <a:spcAft>
                <a:spcPct val="0"/>
              </a:spcAft>
              <a:buClrTx/>
              <a:buSzTx/>
              <a:tabLst/>
            </a:pPr>
            <a:endParaRPr kumimoji="0" lang="en-GB" sz="1000" i="0" u="none" strike="noStrike" cap="none" normalizeH="0" baseline="0" noProof="0" dirty="0">
              <a:ln>
                <a:noFill/>
              </a:ln>
              <a:effectLst/>
              <a:latin typeface="DM Sans" pitchFamily="2" charset="0"/>
            </a:endParaRPr>
          </a:p>
          <a:p>
            <a:pPr algn="ctr"/>
            <a:r>
              <a:rPr lang="en-GB" sz="2000" noProof="0" dirty="0"/>
              <a:t>European industrial corridor:</a:t>
            </a:r>
            <a:br>
              <a:rPr lang="en-GB" sz="2000" noProof="0" dirty="0"/>
            </a:br>
            <a:r>
              <a:rPr lang="en-GB" sz="2000" noProof="0" dirty="0"/>
              <a:t>steel, metallurgy, automotive, chemical and petrochemical industries.</a:t>
            </a:r>
          </a:p>
          <a:p>
            <a:pPr marR="0" lvl="0" algn="ctr" defTabSz="914400" rtl="0" eaLnBrk="0" fontAlgn="base" latinLnBrk="0" hangingPunct="0">
              <a:lnSpc>
                <a:spcPct val="100000"/>
              </a:lnSpc>
              <a:spcBef>
                <a:spcPct val="0"/>
              </a:spcBef>
              <a:spcAft>
                <a:spcPct val="0"/>
              </a:spcAft>
              <a:buClrTx/>
              <a:buSzTx/>
              <a:tabLst/>
            </a:pPr>
            <a:endParaRPr kumimoji="0" lang="en-GB" sz="1000" i="0" u="none" strike="noStrike" cap="none" normalizeH="0" baseline="0" noProof="0" dirty="0">
              <a:ln>
                <a:noFill/>
              </a:ln>
              <a:effectLst/>
              <a:latin typeface="DM Sans" pitchFamily="2" charset="0"/>
            </a:endParaRPr>
          </a:p>
          <a:p>
            <a:pPr lvl="0" algn="ctr" eaLnBrk="0" fontAlgn="base" hangingPunct="0">
              <a:spcBef>
                <a:spcPct val="0"/>
              </a:spcBef>
              <a:spcAft>
                <a:spcPct val="0"/>
              </a:spcAft>
            </a:pPr>
            <a:r>
              <a:rPr lang="en-GB" sz="2000" noProof="0" dirty="0"/>
              <a:t>Major ports:</a:t>
            </a:r>
            <a:br>
              <a:rPr lang="en-GB" sz="2000" noProof="0" dirty="0"/>
            </a:br>
            <a:r>
              <a:rPr lang="en-GB" sz="2000" noProof="0" dirty="0"/>
              <a:t>Rotterdam, Antwerp, Hamburg,</a:t>
            </a:r>
            <a:br>
              <a:rPr lang="en-GB" sz="2000" noProof="0" dirty="0"/>
            </a:br>
            <a:r>
              <a:rPr lang="en-GB" sz="2000" noProof="0" dirty="0"/>
              <a:t>Le Havre, </a:t>
            </a:r>
            <a:r>
              <a:rPr lang="en-GB" sz="2000" noProof="0"/>
              <a:t>Genova</a:t>
            </a:r>
            <a:r>
              <a:rPr lang="en-GB" sz="2000" noProof="0" dirty="0"/>
              <a:t>.</a:t>
            </a:r>
          </a:p>
          <a:p>
            <a:pPr lvl="0" algn="ctr" eaLnBrk="0" fontAlgn="base" hangingPunct="0">
              <a:spcBef>
                <a:spcPct val="0"/>
              </a:spcBef>
              <a:spcAft>
                <a:spcPct val="0"/>
              </a:spcAft>
            </a:pPr>
            <a:endParaRPr kumimoji="0" lang="en-GB" sz="1000" i="0" u="none" strike="noStrike" cap="none" normalizeH="0" baseline="0" noProof="0" dirty="0">
              <a:ln>
                <a:noFill/>
              </a:ln>
              <a:effectLst/>
              <a:latin typeface="DM Sans" pitchFamily="2" charset="0"/>
            </a:endParaRPr>
          </a:p>
          <a:p>
            <a:pPr lvl="0" algn="ctr" eaLnBrk="0" fontAlgn="base" hangingPunct="0">
              <a:spcBef>
                <a:spcPct val="0"/>
              </a:spcBef>
              <a:spcAft>
                <a:spcPct val="0"/>
              </a:spcAft>
            </a:pPr>
            <a:r>
              <a:rPr lang="en-GB" sz="2000" noProof="0" dirty="0"/>
              <a:t>International airports:</a:t>
            </a:r>
            <a:br>
              <a:rPr lang="en-GB" sz="2000" noProof="0" dirty="0"/>
            </a:br>
            <a:r>
              <a:rPr lang="en-GB" sz="2000" noProof="0" dirty="0"/>
              <a:t>Frankfurt, Schiphol, Heathrow.</a:t>
            </a:r>
            <a:endParaRPr kumimoji="0" lang="en-GB" sz="2000" i="0" u="none" strike="noStrike" cap="none" normalizeH="0" baseline="0" noProof="0" dirty="0">
              <a:ln>
                <a:noFill/>
              </a:ln>
              <a:effectLst/>
              <a:latin typeface="DM Sans" pitchFamily="2" charset="0"/>
            </a:endParaRPr>
          </a:p>
        </p:txBody>
      </p:sp>
      <p:sp>
        <p:nvSpPr>
          <p:cNvPr id="2" name="Cadre 1">
            <a:extLst>
              <a:ext uri="{FF2B5EF4-FFF2-40B4-BE49-F238E27FC236}">
                <a16:creationId xmlns:a16="http://schemas.microsoft.com/office/drawing/2014/main" id="{EB06412F-BD5D-7D3B-0D5D-EED3081E3024}"/>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4" name="Rectangle 3">
            <a:extLst>
              <a:ext uri="{FF2B5EF4-FFF2-40B4-BE49-F238E27FC236}">
                <a16:creationId xmlns:a16="http://schemas.microsoft.com/office/drawing/2014/main" id="{27AE76A5-8B50-1695-5D92-84EA486BE835}"/>
              </a:ext>
            </a:extLst>
          </p:cNvPr>
          <p:cNvSpPr/>
          <p:nvPr/>
        </p:nvSpPr>
        <p:spPr>
          <a:xfrm>
            <a:off x="11879649" y="6517425"/>
            <a:ext cx="171925"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Slide Number Placeholder 6">
            <a:extLst>
              <a:ext uri="{FF2B5EF4-FFF2-40B4-BE49-F238E27FC236}">
                <a16:creationId xmlns:a16="http://schemas.microsoft.com/office/drawing/2014/main" id="{491913E9-CE6E-BA30-1F65-05299FA4D374}"/>
              </a:ext>
            </a:extLst>
          </p:cNvPr>
          <p:cNvSpPr txBox="1">
            <a:spLocks/>
          </p:cNvSpPr>
          <p:nvPr/>
        </p:nvSpPr>
        <p:spPr>
          <a:xfrm>
            <a:off x="117848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3</a:t>
            </a:fld>
            <a:endParaRPr lang="en-GB" sz="1350" b="1" spc="80" noProof="0" dirty="0">
              <a:solidFill>
                <a:srgbClr val="025C66"/>
              </a:solidFill>
            </a:endParaRPr>
          </a:p>
        </p:txBody>
      </p:sp>
      <p:grpSp>
        <p:nvGrpSpPr>
          <p:cNvPr id="9" name="Groupe 8">
            <a:extLst>
              <a:ext uri="{FF2B5EF4-FFF2-40B4-BE49-F238E27FC236}">
                <a16:creationId xmlns:a16="http://schemas.microsoft.com/office/drawing/2014/main" id="{3462E695-9551-6E35-B468-769808A7D395}"/>
              </a:ext>
            </a:extLst>
          </p:cNvPr>
          <p:cNvGrpSpPr/>
          <p:nvPr/>
        </p:nvGrpSpPr>
        <p:grpSpPr>
          <a:xfrm>
            <a:off x="2075782" y="1943488"/>
            <a:ext cx="3140606" cy="372979"/>
            <a:chOff x="1233167" y="3119851"/>
            <a:chExt cx="2552053" cy="372979"/>
          </a:xfrm>
        </p:grpSpPr>
        <p:sp>
          <p:nvSpPr>
            <p:cNvPr id="11" name="Rectangle 10">
              <a:extLst>
                <a:ext uri="{FF2B5EF4-FFF2-40B4-BE49-F238E27FC236}">
                  <a16:creationId xmlns:a16="http://schemas.microsoft.com/office/drawing/2014/main" id="{C6C176C7-74BD-DFC4-1D2B-C1D02AE704CA}"/>
                </a:ext>
              </a:extLst>
            </p:cNvPr>
            <p:cNvSpPr/>
            <p:nvPr/>
          </p:nvSpPr>
          <p:spPr>
            <a:xfrm>
              <a:off x="1603760" y="3119851"/>
              <a:ext cx="1810868" cy="372979"/>
            </a:xfrm>
            <a:prstGeom prst="rect">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ZoneTexte 11">
              <a:extLst>
                <a:ext uri="{FF2B5EF4-FFF2-40B4-BE49-F238E27FC236}">
                  <a16:creationId xmlns:a16="http://schemas.microsoft.com/office/drawing/2014/main" id="{B4D78CB7-8154-FD60-92F3-4CAD2A7B9C7A}"/>
                </a:ext>
              </a:extLst>
            </p:cNvPr>
            <p:cNvSpPr txBox="1"/>
            <p:nvPr/>
          </p:nvSpPr>
          <p:spPr>
            <a:xfrm>
              <a:off x="1233167" y="3123498"/>
              <a:ext cx="2552053" cy="338554"/>
            </a:xfrm>
            <a:prstGeom prst="rect">
              <a:avLst/>
            </a:prstGeom>
            <a:noFill/>
          </p:spPr>
          <p:txBody>
            <a:bodyPr wrap="square" rtlCol="0">
              <a:spAutoFit/>
            </a:bodyPr>
            <a:lstStyle/>
            <a:p>
              <a:pPr algn="ctr"/>
              <a:r>
                <a:rPr lang="en-GB" sz="1600" b="1" noProof="0" dirty="0">
                  <a:solidFill>
                    <a:schemeClr val="bg1"/>
                  </a:solidFill>
                  <a:highlight>
                    <a:srgbClr val="036C78"/>
                  </a:highlight>
                  <a:latin typeface="Tahoma" panose="020B0604030504040204" pitchFamily="34" charset="0"/>
                  <a:ea typeface="Tahoma" panose="020B0604030504040204" pitchFamily="34" charset="0"/>
                  <a:cs typeface="Tahoma" panose="020B0604030504040204" pitchFamily="34" charset="0"/>
                </a:rPr>
                <a:t>THE BLUE BANANA</a:t>
              </a:r>
              <a:endParaRPr lang="en-GB" b="1" noProof="0" dirty="0">
                <a:solidFill>
                  <a:schemeClr val="bg1"/>
                </a:solidFill>
                <a:highlight>
                  <a:srgbClr val="036C78"/>
                </a:highlight>
                <a:latin typeface="Tahoma" panose="020B0604030504040204" pitchFamily="34" charset="0"/>
                <a:ea typeface="Tahoma" panose="020B0604030504040204" pitchFamily="34" charset="0"/>
                <a:cs typeface="Tahoma" panose="020B0604030504040204" pitchFamily="34" charset="0"/>
              </a:endParaRPr>
            </a:p>
          </p:txBody>
        </p:sp>
      </p:grpSp>
      <p:grpSp>
        <p:nvGrpSpPr>
          <p:cNvPr id="17" name="Groupe 16">
            <a:extLst>
              <a:ext uri="{FF2B5EF4-FFF2-40B4-BE49-F238E27FC236}">
                <a16:creationId xmlns:a16="http://schemas.microsoft.com/office/drawing/2014/main" id="{9BD0D3CD-44C5-8D69-911F-833FDBC336B4}"/>
              </a:ext>
            </a:extLst>
          </p:cNvPr>
          <p:cNvGrpSpPr/>
          <p:nvPr/>
        </p:nvGrpSpPr>
        <p:grpSpPr>
          <a:xfrm>
            <a:off x="6848476" y="1953013"/>
            <a:ext cx="4222362" cy="4107959"/>
            <a:chOff x="6689590" y="2103166"/>
            <a:chExt cx="4130810" cy="3995906"/>
          </a:xfrm>
        </p:grpSpPr>
        <p:grpSp>
          <p:nvGrpSpPr>
            <p:cNvPr id="15" name="Groupe 14">
              <a:extLst>
                <a:ext uri="{FF2B5EF4-FFF2-40B4-BE49-F238E27FC236}">
                  <a16:creationId xmlns:a16="http://schemas.microsoft.com/office/drawing/2014/main" id="{CC8282F1-D733-8853-FA48-46A2CF48D8F1}"/>
                </a:ext>
              </a:extLst>
            </p:cNvPr>
            <p:cNvGrpSpPr/>
            <p:nvPr/>
          </p:nvGrpSpPr>
          <p:grpSpPr>
            <a:xfrm>
              <a:off x="6689590" y="2103166"/>
              <a:ext cx="4130810" cy="3981450"/>
              <a:chOff x="6689590" y="2103166"/>
              <a:chExt cx="4130810" cy="3981450"/>
            </a:xfrm>
          </p:grpSpPr>
          <p:pic>
            <p:nvPicPr>
              <p:cNvPr id="13" name="Image 12" descr="Une image contenant carte, texte, atlas&#10;&#10;Le contenu généré par l’IA peut être incorrect.">
                <a:extLst>
                  <a:ext uri="{FF2B5EF4-FFF2-40B4-BE49-F238E27FC236}">
                    <a16:creationId xmlns:a16="http://schemas.microsoft.com/office/drawing/2014/main" id="{F7CB05B4-AD17-5FC4-89DC-A4432C58E28F}"/>
                  </a:ext>
                </a:extLst>
              </p:cNvPr>
              <p:cNvPicPr>
                <a:picLocks noChangeAspect="1"/>
              </p:cNvPicPr>
              <p:nvPr/>
            </p:nvPicPr>
            <p:blipFill>
              <a:blip r:embed="rId4">
                <a:extLst>
                  <a:ext uri="{28A0092B-C50C-407E-A947-70E740481C1C}">
                    <a14:useLocalDpi xmlns:a14="http://schemas.microsoft.com/office/drawing/2010/main" val="0"/>
                  </a:ext>
                </a:extLst>
              </a:blip>
              <a:srcRect l="14077" t="20599" r="21235"/>
              <a:stretch>
                <a:fillRect/>
              </a:stretch>
            </p:blipFill>
            <p:spPr>
              <a:xfrm>
                <a:off x="6689590" y="2103166"/>
                <a:ext cx="4130810" cy="3981450"/>
              </a:xfrm>
              <a:prstGeom prst="rect">
                <a:avLst/>
              </a:prstGeom>
            </p:spPr>
          </p:pic>
          <p:pic>
            <p:nvPicPr>
              <p:cNvPr id="14" name="Image 13">
                <a:extLst>
                  <a:ext uri="{FF2B5EF4-FFF2-40B4-BE49-F238E27FC236}">
                    <a16:creationId xmlns:a16="http://schemas.microsoft.com/office/drawing/2014/main" id="{28402A53-CA9D-9E6D-3DFC-1F93D75B6F9D}"/>
                  </a:ext>
                </a:extLst>
              </p:cNvPr>
              <p:cNvPicPr>
                <a:picLocks noChangeAspect="1"/>
              </p:cNvPicPr>
              <p:nvPr/>
            </p:nvPicPr>
            <p:blipFill>
              <a:blip r:embed="rId5">
                <a:alphaModFix amt="46000"/>
              </a:blip>
              <a:stretch>
                <a:fillRect/>
              </a:stretch>
            </p:blipFill>
            <p:spPr>
              <a:xfrm rot="569295">
                <a:off x="7729393" y="3130624"/>
                <a:ext cx="1605551" cy="1726302"/>
              </a:xfrm>
              <a:prstGeom prst="rect">
                <a:avLst/>
              </a:prstGeom>
            </p:spPr>
          </p:pic>
        </p:grpSp>
        <p:sp>
          <p:nvSpPr>
            <p:cNvPr id="16" name="Cadre 15">
              <a:extLst>
                <a:ext uri="{FF2B5EF4-FFF2-40B4-BE49-F238E27FC236}">
                  <a16:creationId xmlns:a16="http://schemas.microsoft.com/office/drawing/2014/main" id="{B40852BA-D698-FA17-3EF5-4B03C3E6C546}"/>
                </a:ext>
              </a:extLst>
            </p:cNvPr>
            <p:cNvSpPr/>
            <p:nvPr/>
          </p:nvSpPr>
          <p:spPr>
            <a:xfrm>
              <a:off x="6689590" y="2103166"/>
              <a:ext cx="4130810" cy="3995906"/>
            </a:xfrm>
            <a:prstGeom prst="frame">
              <a:avLst>
                <a:gd name="adj1" fmla="val 1390"/>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grpSp>
    </p:spTree>
    <p:extLst>
      <p:ext uri="{BB962C8B-B14F-4D97-AF65-F5344CB8AC3E}">
        <p14:creationId xmlns:p14="http://schemas.microsoft.com/office/powerpoint/2010/main" val="1556584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3D899-EE2B-CC05-0783-F62618697CDF}"/>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8FBC4FF4-786B-9615-5DDC-45BA9E4409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4571" y="1050742"/>
            <a:ext cx="4255011" cy="54707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 coins arrondis 7">
            <a:extLst>
              <a:ext uri="{FF2B5EF4-FFF2-40B4-BE49-F238E27FC236}">
                <a16:creationId xmlns:a16="http://schemas.microsoft.com/office/drawing/2014/main" id="{10896A05-196E-99E9-61BD-D790FA142C3F}"/>
              </a:ext>
            </a:extLst>
          </p:cNvPr>
          <p:cNvSpPr/>
          <p:nvPr/>
        </p:nvSpPr>
        <p:spPr>
          <a:xfrm>
            <a:off x="1" y="127595"/>
            <a:ext cx="12191999" cy="668837"/>
          </a:xfrm>
          <a:prstGeom prst="roundRect">
            <a:avLst>
              <a:gd name="adj" fmla="val 0"/>
            </a:avLst>
          </a:prstGeom>
          <a:solidFill>
            <a:srgbClr val="036C7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ZoneTexte 2">
            <a:extLst>
              <a:ext uri="{FF2B5EF4-FFF2-40B4-BE49-F238E27FC236}">
                <a16:creationId xmlns:a16="http://schemas.microsoft.com/office/drawing/2014/main" id="{FE95AC63-99A3-834C-E98B-A53A4D5A64DA}"/>
              </a:ext>
            </a:extLst>
          </p:cNvPr>
          <p:cNvSpPr txBox="1"/>
          <p:nvPr/>
        </p:nvSpPr>
        <p:spPr>
          <a:xfrm>
            <a:off x="467036" y="1191869"/>
            <a:ext cx="6082623" cy="5247590"/>
          </a:xfrm>
          <a:prstGeom prst="rect">
            <a:avLst/>
          </a:prstGeom>
          <a:noFill/>
        </p:spPr>
        <p:txBody>
          <a:bodyPr wrap="square">
            <a:spAutoFit/>
          </a:bodyPr>
          <a:lstStyle/>
          <a:p>
            <a:pPr algn="just">
              <a:buNone/>
            </a:pPr>
            <a:r>
              <a:rPr lang="en-GB" sz="1600" noProof="0" dirty="0">
                <a:latin typeface="DM Sans" pitchFamily="2" charset="0"/>
              </a:rPr>
              <a:t>🟡 </a:t>
            </a:r>
            <a:r>
              <a:rPr lang="en-GB" sz="1600" b="1" noProof="0" dirty="0">
                <a:solidFill>
                  <a:srgbClr val="036C78"/>
                </a:solidFill>
                <a:latin typeface="DM Sans" pitchFamily="2" charset="0"/>
              </a:rPr>
              <a:t>C1 – Renewable potential</a:t>
            </a:r>
          </a:p>
          <a:p>
            <a:pPr algn="just">
              <a:buNone/>
            </a:pPr>
            <a:endParaRPr lang="en-GB" sz="300" noProof="0" dirty="0">
              <a:latin typeface="DM Sans" pitchFamily="2" charset="0"/>
              <a:cs typeface="Arial"/>
            </a:endParaRPr>
          </a:p>
          <a:p>
            <a:pPr algn="just">
              <a:buNone/>
            </a:pPr>
            <a:r>
              <a:rPr lang="en-GB" sz="1600" noProof="0" dirty="0"/>
              <a:t>High solar and wind potential, although lower than in some other regions of this analysis.</a:t>
            </a:r>
          </a:p>
          <a:p>
            <a:pPr algn="just">
              <a:buNone/>
            </a:pPr>
            <a:endParaRPr lang="en-GB" sz="1200" noProof="0" dirty="0">
              <a:latin typeface="DM Sans" pitchFamily="2" charset="0"/>
            </a:endParaRPr>
          </a:p>
          <a:p>
            <a:pPr algn="just">
              <a:buNone/>
            </a:pPr>
            <a:r>
              <a:rPr lang="en-GB" sz="1600" noProof="0" dirty="0">
                <a:latin typeface="DM Sans" pitchFamily="2" charset="0"/>
              </a:rPr>
              <a:t>🟡 </a:t>
            </a:r>
            <a:r>
              <a:rPr lang="en-GB" sz="1600" b="1" noProof="0" dirty="0">
                <a:solidFill>
                  <a:srgbClr val="036C78"/>
                </a:solidFill>
                <a:latin typeface="DM Sans" pitchFamily="2" charset="0"/>
              </a:rPr>
              <a:t>C2 – Land availability</a:t>
            </a:r>
          </a:p>
          <a:p>
            <a:pPr algn="just">
              <a:buNone/>
            </a:pPr>
            <a:endParaRPr lang="en-GB" sz="300" noProof="0" dirty="0">
              <a:latin typeface="DM Sans" pitchFamily="2" charset="0"/>
            </a:endParaRPr>
          </a:p>
          <a:p>
            <a:pPr algn="just">
              <a:buNone/>
            </a:pPr>
            <a:r>
              <a:rPr lang="en-GB" sz="1600" noProof="0" dirty="0"/>
              <a:t>Low population density;</a:t>
            </a:r>
          </a:p>
          <a:p>
            <a:pPr algn="just">
              <a:buNone/>
            </a:pPr>
            <a:r>
              <a:rPr lang="en-GB" sz="1600" noProof="0" dirty="0"/>
              <a:t>Available land area smaller than in several other regions of the analysis.</a:t>
            </a:r>
          </a:p>
          <a:p>
            <a:pPr algn="just">
              <a:buNone/>
            </a:pPr>
            <a:endParaRPr lang="en-GB" sz="1200" noProof="0" dirty="0">
              <a:latin typeface="DM Sans" pitchFamily="2" charset="0"/>
            </a:endParaRPr>
          </a:p>
          <a:p>
            <a:pPr algn="just">
              <a:buNone/>
            </a:pPr>
            <a:r>
              <a:rPr lang="en-GB" sz="1600" noProof="0" dirty="0">
                <a:latin typeface="DM Sans" pitchFamily="2" charset="0"/>
              </a:rPr>
              <a:t>🟢 </a:t>
            </a:r>
            <a:r>
              <a:rPr lang="en-GB" sz="1600" b="1" noProof="0" dirty="0">
                <a:solidFill>
                  <a:srgbClr val="036C78"/>
                </a:solidFill>
                <a:latin typeface="DM Sans" pitchFamily="2" charset="0"/>
              </a:rPr>
              <a:t>C3 – Existing infrastructure</a:t>
            </a:r>
          </a:p>
          <a:p>
            <a:pPr algn="just">
              <a:buNone/>
            </a:pPr>
            <a:endParaRPr lang="en-GB" sz="300" noProof="0" dirty="0">
              <a:latin typeface="DM Sans" pitchFamily="2" charset="0"/>
            </a:endParaRPr>
          </a:p>
          <a:p>
            <a:pPr algn="just">
              <a:buNone/>
            </a:pPr>
            <a:r>
              <a:rPr lang="en-GB" sz="1600" noProof="0" dirty="0"/>
              <a:t>Export possible via </a:t>
            </a:r>
            <a:r>
              <a:rPr lang="en-GB" sz="1600" noProof="0"/>
              <a:t>Enagás’s</a:t>
            </a:r>
            <a:r>
              <a:rPr lang="en-GB" sz="1600" noProof="0" dirty="0"/>
              <a:t> six industrial ports with LNG terminals;</a:t>
            </a:r>
          </a:p>
          <a:p>
            <a:pPr algn="just">
              <a:buNone/>
            </a:pPr>
            <a:r>
              <a:rPr lang="en-GB" sz="1600" noProof="0" dirty="0"/>
              <a:t>Dense gas network and electricity grid connected to ENTSO-E.</a:t>
            </a:r>
          </a:p>
          <a:p>
            <a:pPr algn="just">
              <a:buNone/>
            </a:pPr>
            <a:endParaRPr lang="en-GB" sz="1200" b="1" noProof="0" dirty="0">
              <a:latin typeface="DM Sans" pitchFamily="2" charset="0"/>
            </a:endParaRPr>
          </a:p>
          <a:p>
            <a:pPr algn="just">
              <a:buNone/>
            </a:pPr>
            <a:r>
              <a:rPr lang="en-GB" sz="1600" noProof="0" dirty="0">
                <a:latin typeface="DM Sans" pitchFamily="2" charset="0"/>
              </a:rPr>
              <a:t>🟢 </a:t>
            </a:r>
            <a:r>
              <a:rPr lang="en-GB" sz="1600" b="1" noProof="0" dirty="0">
                <a:solidFill>
                  <a:srgbClr val="036C78"/>
                </a:solidFill>
                <a:latin typeface="DM Sans" pitchFamily="2" charset="0"/>
              </a:rPr>
              <a:t>C4 – Financing conditions and competitiveness</a:t>
            </a:r>
            <a:endParaRPr lang="en-GB" sz="300" b="1" noProof="0" dirty="0">
              <a:solidFill>
                <a:srgbClr val="036C78"/>
              </a:solidFill>
              <a:latin typeface="DM Sans" pitchFamily="2" charset="0"/>
            </a:endParaRPr>
          </a:p>
          <a:p>
            <a:pPr algn="just">
              <a:buNone/>
            </a:pPr>
            <a:endParaRPr lang="en-GB" sz="300" b="1" noProof="0" dirty="0">
              <a:solidFill>
                <a:srgbClr val="036C78"/>
              </a:solidFill>
              <a:latin typeface="DM Sans" pitchFamily="2" charset="0"/>
            </a:endParaRPr>
          </a:p>
          <a:p>
            <a:pPr algn="just">
              <a:buNone/>
            </a:pPr>
            <a:r>
              <a:rPr lang="en-GB" sz="1600" noProof="0" dirty="0"/>
              <a:t>Very favourable financing supported by the EU;</a:t>
            </a:r>
          </a:p>
          <a:p>
            <a:pPr algn="just">
              <a:buNone/>
            </a:pPr>
            <a:r>
              <a:rPr lang="en-GB" sz="1600" noProof="0" dirty="0"/>
              <a:t>Strong competitiveness within Europe.</a:t>
            </a:r>
          </a:p>
          <a:p>
            <a:pPr algn="just">
              <a:buNone/>
            </a:pPr>
            <a:endParaRPr lang="en-GB" sz="1200" b="1" noProof="0" dirty="0">
              <a:solidFill>
                <a:srgbClr val="036C78"/>
              </a:solidFill>
              <a:latin typeface="DM Sans" pitchFamily="2" charset="0"/>
            </a:endParaRPr>
          </a:p>
          <a:p>
            <a:pPr algn="just">
              <a:buNone/>
            </a:pPr>
            <a:r>
              <a:rPr lang="en-GB" sz="1600" noProof="0" dirty="0">
                <a:latin typeface="DM Sans" pitchFamily="2" charset="0"/>
              </a:rPr>
              <a:t>🟢 </a:t>
            </a:r>
            <a:r>
              <a:rPr lang="en-GB" sz="1600" b="1" noProof="0" dirty="0">
                <a:solidFill>
                  <a:srgbClr val="036C78"/>
                </a:solidFill>
                <a:latin typeface="DM Sans" pitchFamily="2" charset="0"/>
              </a:rPr>
              <a:t>C5 – Energy sovereignty</a:t>
            </a:r>
          </a:p>
          <a:p>
            <a:pPr algn="just">
              <a:buNone/>
            </a:pPr>
            <a:endParaRPr lang="en-GB" sz="300" noProof="0" dirty="0">
              <a:latin typeface="DM Sans" pitchFamily="2" charset="0"/>
            </a:endParaRPr>
          </a:p>
          <a:p>
            <a:pPr algn="just">
              <a:buNone/>
            </a:pPr>
            <a:r>
              <a:rPr lang="en-GB" sz="1600" noProof="0" dirty="0"/>
              <a:t>Local production within EU territory;</a:t>
            </a:r>
          </a:p>
          <a:p>
            <a:pPr algn="just">
              <a:buNone/>
            </a:pPr>
            <a:r>
              <a:rPr lang="en-GB" sz="1600" noProof="0" dirty="0"/>
              <a:t>Geographical proximity to the Blue Banana.</a:t>
            </a:r>
            <a:endParaRPr lang="en-GB" sz="1600" noProof="0" dirty="0">
              <a:latin typeface="DM Sans" pitchFamily="2" charset="0"/>
            </a:endParaRPr>
          </a:p>
        </p:txBody>
      </p:sp>
      <p:sp>
        <p:nvSpPr>
          <p:cNvPr id="5" name="ZoneTexte 4">
            <a:extLst>
              <a:ext uri="{FF2B5EF4-FFF2-40B4-BE49-F238E27FC236}">
                <a16:creationId xmlns:a16="http://schemas.microsoft.com/office/drawing/2014/main" id="{07B16128-3C91-39D9-F3B4-16DD22AA01AB}"/>
              </a:ext>
            </a:extLst>
          </p:cNvPr>
          <p:cNvSpPr txBox="1"/>
          <p:nvPr/>
        </p:nvSpPr>
        <p:spPr>
          <a:xfrm>
            <a:off x="1676694" y="190878"/>
            <a:ext cx="8838611" cy="523220"/>
          </a:xfrm>
          <a:prstGeom prst="rect">
            <a:avLst/>
          </a:prstGeom>
          <a:noFill/>
        </p:spPr>
        <p:txBody>
          <a:bodyPr wrap="square">
            <a:spAutoFit/>
          </a:bodyPr>
          <a:lstStyle/>
          <a:p>
            <a:pPr algn="ctr">
              <a:buNone/>
            </a:pPr>
            <a:r>
              <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rPr>
              <a:t>Assessment of a RREH in Spain (Extremadura)</a:t>
            </a:r>
          </a:p>
        </p:txBody>
      </p:sp>
      <p:sp>
        <p:nvSpPr>
          <p:cNvPr id="2" name="Rectangle 1">
            <a:extLst>
              <a:ext uri="{FF2B5EF4-FFF2-40B4-BE49-F238E27FC236}">
                <a16:creationId xmlns:a16="http://schemas.microsoft.com/office/drawing/2014/main" id="{ED6051E6-C6D4-6FB6-A89F-FF66F0ACC8B0}"/>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Slide Number Placeholder 6">
            <a:extLst>
              <a:ext uri="{FF2B5EF4-FFF2-40B4-BE49-F238E27FC236}">
                <a16:creationId xmlns:a16="http://schemas.microsoft.com/office/drawing/2014/main" id="{EB65B748-742E-6C3E-B2FD-D5BED0E0362A}"/>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30</a:t>
            </a:fld>
            <a:endParaRPr lang="en-GB" sz="1350" b="1" spc="80" noProof="0" dirty="0">
              <a:solidFill>
                <a:srgbClr val="025C66"/>
              </a:solidFill>
            </a:endParaRPr>
          </a:p>
        </p:txBody>
      </p:sp>
      <p:sp>
        <p:nvSpPr>
          <p:cNvPr id="11" name="Rectangle 10">
            <a:extLst>
              <a:ext uri="{FF2B5EF4-FFF2-40B4-BE49-F238E27FC236}">
                <a16:creationId xmlns:a16="http://schemas.microsoft.com/office/drawing/2014/main" id="{F3446010-69C6-D41E-D1AF-D128B391DCB3}"/>
              </a:ext>
            </a:extLst>
          </p:cNvPr>
          <p:cNvSpPr/>
          <p:nvPr/>
        </p:nvSpPr>
        <p:spPr>
          <a:xfrm>
            <a:off x="7305674" y="3104183"/>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ectangle 11">
            <a:extLst>
              <a:ext uri="{FF2B5EF4-FFF2-40B4-BE49-F238E27FC236}">
                <a16:creationId xmlns:a16="http://schemas.microsoft.com/office/drawing/2014/main" id="{E19523D0-0954-9E59-238A-F4661E7ECF56}"/>
              </a:ext>
            </a:extLst>
          </p:cNvPr>
          <p:cNvSpPr/>
          <p:nvPr/>
        </p:nvSpPr>
        <p:spPr>
          <a:xfrm>
            <a:off x="7305674" y="357840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C8944FC7-9B39-FADC-6EBC-29157619D18A}"/>
              </a:ext>
            </a:extLst>
          </p:cNvPr>
          <p:cNvSpPr/>
          <p:nvPr/>
        </p:nvSpPr>
        <p:spPr>
          <a:xfrm>
            <a:off x="7305674" y="406361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ectangle 13">
            <a:extLst>
              <a:ext uri="{FF2B5EF4-FFF2-40B4-BE49-F238E27FC236}">
                <a16:creationId xmlns:a16="http://schemas.microsoft.com/office/drawing/2014/main" id="{CDE030FE-0523-C3F4-EC84-4ABFA595EA82}"/>
              </a:ext>
            </a:extLst>
          </p:cNvPr>
          <p:cNvSpPr/>
          <p:nvPr/>
        </p:nvSpPr>
        <p:spPr>
          <a:xfrm>
            <a:off x="7305674" y="454882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ectangle 14">
            <a:extLst>
              <a:ext uri="{FF2B5EF4-FFF2-40B4-BE49-F238E27FC236}">
                <a16:creationId xmlns:a16="http://schemas.microsoft.com/office/drawing/2014/main" id="{221D2E77-7C56-C56E-62AF-9B948C36EB51}"/>
              </a:ext>
            </a:extLst>
          </p:cNvPr>
          <p:cNvSpPr/>
          <p:nvPr/>
        </p:nvSpPr>
        <p:spPr>
          <a:xfrm>
            <a:off x="7305674" y="503403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tangle 15">
            <a:extLst>
              <a:ext uri="{FF2B5EF4-FFF2-40B4-BE49-F238E27FC236}">
                <a16:creationId xmlns:a16="http://schemas.microsoft.com/office/drawing/2014/main" id="{BDD298BA-DB39-D666-0C8E-C13A1615D705}"/>
              </a:ext>
            </a:extLst>
          </p:cNvPr>
          <p:cNvSpPr/>
          <p:nvPr/>
        </p:nvSpPr>
        <p:spPr>
          <a:xfrm>
            <a:off x="7305674" y="553829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tangle 16">
            <a:extLst>
              <a:ext uri="{FF2B5EF4-FFF2-40B4-BE49-F238E27FC236}">
                <a16:creationId xmlns:a16="http://schemas.microsoft.com/office/drawing/2014/main" id="{5D08B49F-382F-DC35-C65F-B2897B96F202}"/>
              </a:ext>
            </a:extLst>
          </p:cNvPr>
          <p:cNvSpPr/>
          <p:nvPr/>
        </p:nvSpPr>
        <p:spPr>
          <a:xfrm>
            <a:off x="7305673" y="6020359"/>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Rectangle 5">
            <a:extLst>
              <a:ext uri="{FF2B5EF4-FFF2-40B4-BE49-F238E27FC236}">
                <a16:creationId xmlns:a16="http://schemas.microsoft.com/office/drawing/2014/main" id="{A9AC6F11-32DF-49F7-1210-4BE5F94DC872}"/>
              </a:ext>
            </a:extLst>
          </p:cNvPr>
          <p:cNvSpPr/>
          <p:nvPr/>
        </p:nvSpPr>
        <p:spPr>
          <a:xfrm>
            <a:off x="7355623" y="2100797"/>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0" name="ZoneTexte 19">
            <a:extLst>
              <a:ext uri="{FF2B5EF4-FFF2-40B4-BE49-F238E27FC236}">
                <a16:creationId xmlns:a16="http://schemas.microsoft.com/office/drawing/2014/main" id="{F696BE1A-1A3C-D701-967F-956422C5BEBB}"/>
              </a:ext>
            </a:extLst>
          </p:cNvPr>
          <p:cNvSpPr txBox="1"/>
          <p:nvPr/>
        </p:nvSpPr>
        <p:spPr>
          <a:xfrm>
            <a:off x="7227153" y="2059341"/>
            <a:ext cx="1716734" cy="538609"/>
          </a:xfrm>
          <a:prstGeom prst="rect">
            <a:avLst/>
          </a:prstGeom>
          <a:noFill/>
        </p:spPr>
        <p:txBody>
          <a:bodyPr wrap="square" rtlCol="0">
            <a:spAutoFit/>
          </a:bodyPr>
          <a:lstStyle/>
          <a:p>
            <a:r>
              <a:rPr lang="en-GB" sz="1400" b="1" noProof="0" dirty="0">
                <a:solidFill>
                  <a:srgbClr val="036C78"/>
                </a:solidFill>
              </a:rPr>
              <a:t>Spain</a:t>
            </a:r>
          </a:p>
          <a:p>
            <a:r>
              <a:rPr lang="en-GB" sz="1400" b="1" noProof="0" dirty="0">
                <a:solidFill>
                  <a:srgbClr val="036C78"/>
                </a:solidFill>
              </a:rPr>
              <a:t>(Extremadura)</a:t>
            </a:r>
          </a:p>
        </p:txBody>
      </p:sp>
      <p:sp>
        <p:nvSpPr>
          <p:cNvPr id="21" name="Rectangle 20">
            <a:extLst>
              <a:ext uri="{FF2B5EF4-FFF2-40B4-BE49-F238E27FC236}">
                <a16:creationId xmlns:a16="http://schemas.microsoft.com/office/drawing/2014/main" id="{488B5716-F4B4-8F41-F1F7-4E2E593BEC05}"/>
              </a:ext>
            </a:extLst>
          </p:cNvPr>
          <p:cNvSpPr/>
          <p:nvPr/>
        </p:nvSpPr>
        <p:spPr>
          <a:xfrm>
            <a:off x="7294041" y="1630409"/>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 name="ZoneTexte 21">
            <a:extLst>
              <a:ext uri="{FF2B5EF4-FFF2-40B4-BE49-F238E27FC236}">
                <a16:creationId xmlns:a16="http://schemas.microsoft.com/office/drawing/2014/main" id="{6C566C45-FB25-BED4-8FEB-C3D75C380DC6}"/>
              </a:ext>
            </a:extLst>
          </p:cNvPr>
          <p:cNvSpPr txBox="1"/>
          <p:nvPr/>
        </p:nvSpPr>
        <p:spPr>
          <a:xfrm>
            <a:off x="7233645" y="1667739"/>
            <a:ext cx="1690577" cy="330860"/>
          </a:xfrm>
          <a:prstGeom prst="rect">
            <a:avLst/>
          </a:prstGeom>
          <a:noFill/>
        </p:spPr>
        <p:txBody>
          <a:bodyPr wrap="square" rtlCol="0">
            <a:spAutoFit/>
          </a:bodyPr>
          <a:lstStyle/>
          <a:p>
            <a:r>
              <a:rPr lang="en-GB" sz="1500" b="1" noProof="0" dirty="0">
                <a:solidFill>
                  <a:srgbClr val="036C78"/>
                </a:solidFill>
                <a:highlight>
                  <a:srgbClr val="FFFFFF"/>
                </a:highlight>
              </a:rPr>
              <a:t>Azerbaijan</a:t>
            </a:r>
          </a:p>
        </p:txBody>
      </p:sp>
      <p:sp>
        <p:nvSpPr>
          <p:cNvPr id="23" name="Rectangle 22">
            <a:extLst>
              <a:ext uri="{FF2B5EF4-FFF2-40B4-BE49-F238E27FC236}">
                <a16:creationId xmlns:a16="http://schemas.microsoft.com/office/drawing/2014/main" id="{FC25DBA6-DE81-48B8-AFD7-96EDC959F56E}"/>
              </a:ext>
            </a:extLst>
          </p:cNvPr>
          <p:cNvSpPr/>
          <p:nvPr/>
        </p:nvSpPr>
        <p:spPr>
          <a:xfrm>
            <a:off x="7348203" y="260440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3473717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9C94A-4485-353C-EFE5-F9B9A5A875DA}"/>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A3A4BC2E-7EDD-65CE-3728-99B7AC3D178C}"/>
              </a:ext>
            </a:extLst>
          </p:cNvPr>
          <p:cNvPicPr>
            <a:picLocks noChangeAspect="1"/>
          </p:cNvPicPr>
          <p:nvPr/>
        </p:nvPicPr>
        <p:blipFill>
          <a:blip r:embed="rId3"/>
          <a:srcRect t="894" r="7790"/>
          <a:stretch>
            <a:fillRect/>
          </a:stretch>
        </p:blipFill>
        <p:spPr>
          <a:xfrm>
            <a:off x="128557" y="126047"/>
            <a:ext cx="7315268" cy="5255578"/>
          </a:xfrm>
          <a:prstGeom prst="rect">
            <a:avLst/>
          </a:prstGeom>
        </p:spPr>
      </p:pic>
      <p:pic>
        <p:nvPicPr>
          <p:cNvPr id="1026" name="Picture 2" descr="Algeria landscape | ahmed_jaber | Flickr">
            <a:extLst>
              <a:ext uri="{FF2B5EF4-FFF2-40B4-BE49-F238E27FC236}">
                <a16:creationId xmlns:a16="http://schemas.microsoft.com/office/drawing/2014/main" id="{5209F3A5-4094-F440-2C2A-9A7F6198D0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505" t="6117" b="14669"/>
          <a:stretch>
            <a:fillRect/>
          </a:stretch>
        </p:blipFill>
        <p:spPr bwMode="auto">
          <a:xfrm>
            <a:off x="7559682" y="126047"/>
            <a:ext cx="4503754" cy="44344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734EE89-A5E1-8B28-31E0-528A16F5AC7C}"/>
              </a:ext>
            </a:extLst>
          </p:cNvPr>
          <p:cNvSpPr/>
          <p:nvPr/>
        </p:nvSpPr>
        <p:spPr>
          <a:xfrm rot="16200000">
            <a:off x="3524010" y="-1810000"/>
            <a:ext cx="5143987" cy="12192006"/>
          </a:xfrm>
          <a:prstGeom prst="rect">
            <a:avLst/>
          </a:prstGeom>
          <a:gradFill>
            <a:gsLst>
              <a:gs pos="38000">
                <a:schemeClr val="bg1"/>
              </a:gs>
              <a:gs pos="49000">
                <a:schemeClr val="bg1">
                  <a:alpha val="65000"/>
                </a:schemeClr>
              </a:gs>
              <a:gs pos="63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latin typeface="DM Sans" pitchFamily="2" charset="0"/>
              </a:rPr>
              <a:t> </a:t>
            </a:r>
          </a:p>
        </p:txBody>
      </p:sp>
      <p:sp>
        <p:nvSpPr>
          <p:cNvPr id="16" name="Rectangle : coins arrondis 15">
            <a:extLst>
              <a:ext uri="{FF2B5EF4-FFF2-40B4-BE49-F238E27FC236}">
                <a16:creationId xmlns:a16="http://schemas.microsoft.com/office/drawing/2014/main" id="{F24BBBC5-B9B5-98CB-F711-66981D88E1D2}"/>
              </a:ext>
            </a:extLst>
          </p:cNvPr>
          <p:cNvSpPr/>
          <p:nvPr/>
        </p:nvSpPr>
        <p:spPr>
          <a:xfrm>
            <a:off x="1028700" y="4560463"/>
            <a:ext cx="11034736" cy="656503"/>
          </a:xfrm>
          <a:prstGeom prst="roundRect">
            <a:avLst>
              <a:gd name="adj" fmla="val 0"/>
            </a:avLst>
          </a:prstGeom>
          <a:gradFill>
            <a:gsLst>
              <a:gs pos="16000">
                <a:srgbClr val="036C78">
                  <a:alpha val="0"/>
                </a:srgbClr>
              </a:gs>
              <a:gs pos="33000">
                <a:srgbClr val="036C78"/>
              </a:gs>
            </a:gsLst>
            <a:lin ang="0" scaled="0"/>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ectangle : coins arrondis 17">
            <a:extLst>
              <a:ext uri="{FF2B5EF4-FFF2-40B4-BE49-F238E27FC236}">
                <a16:creationId xmlns:a16="http://schemas.microsoft.com/office/drawing/2014/main" id="{34638D1A-AE92-F562-3EF6-A17FCE27885A}"/>
              </a:ext>
            </a:extLst>
          </p:cNvPr>
          <p:cNvSpPr/>
          <p:nvPr/>
        </p:nvSpPr>
        <p:spPr>
          <a:xfrm rot="10800000">
            <a:off x="128556" y="126048"/>
            <a:ext cx="4510118" cy="671933"/>
          </a:xfrm>
          <a:prstGeom prst="roundRect">
            <a:avLst>
              <a:gd name="adj" fmla="val 0"/>
            </a:avLst>
          </a:prstGeom>
          <a:gradFill>
            <a:gsLst>
              <a:gs pos="6000">
                <a:srgbClr val="036C78">
                  <a:alpha val="0"/>
                </a:srgbClr>
              </a:gs>
              <a:gs pos="54000">
                <a:srgbClr val="036C78"/>
              </a:gs>
            </a:gsLst>
            <a:lin ang="0" scaled="0"/>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ZoneTexte 18">
            <a:extLst>
              <a:ext uri="{FF2B5EF4-FFF2-40B4-BE49-F238E27FC236}">
                <a16:creationId xmlns:a16="http://schemas.microsoft.com/office/drawing/2014/main" id="{B51D9889-7F4B-C445-EBF0-444DDEDCAD68}"/>
              </a:ext>
            </a:extLst>
          </p:cNvPr>
          <p:cNvSpPr txBox="1"/>
          <p:nvPr/>
        </p:nvSpPr>
        <p:spPr>
          <a:xfrm>
            <a:off x="302323" y="190879"/>
            <a:ext cx="2666776" cy="523220"/>
          </a:xfrm>
          <a:prstGeom prst="rect">
            <a:avLst/>
          </a:prstGeom>
          <a:noFill/>
        </p:spPr>
        <p:txBody>
          <a:bodyPr wrap="square">
            <a:spAutoFit/>
          </a:bodyPr>
          <a:lstStyle/>
          <a:p>
            <a:r>
              <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rPr>
              <a:t>Algeria</a:t>
            </a:r>
            <a:r>
              <a:rPr lang="en-GB" sz="20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rPr>
              <a:t> </a:t>
            </a:r>
            <a:endParaRPr lang="en-GB" sz="2000" noProof="0" dirty="0"/>
          </a:p>
        </p:txBody>
      </p:sp>
      <p:pic>
        <p:nvPicPr>
          <p:cNvPr id="9" name="Image 8">
            <a:extLst>
              <a:ext uri="{FF2B5EF4-FFF2-40B4-BE49-F238E27FC236}">
                <a16:creationId xmlns:a16="http://schemas.microsoft.com/office/drawing/2014/main" id="{7C3565D2-3BE1-DE6A-D83B-0001670A3D72}"/>
              </a:ext>
            </a:extLst>
          </p:cNvPr>
          <p:cNvPicPr>
            <a:picLocks noChangeAspect="1"/>
          </p:cNvPicPr>
          <p:nvPr/>
        </p:nvPicPr>
        <p:blipFill>
          <a:blip r:embed="rId5"/>
          <a:stretch>
            <a:fillRect/>
          </a:stretch>
        </p:blipFill>
        <p:spPr>
          <a:xfrm>
            <a:off x="166076" y="3843800"/>
            <a:ext cx="3021349" cy="3057605"/>
          </a:xfrm>
          <a:prstGeom prst="rect">
            <a:avLst/>
          </a:prstGeom>
        </p:spPr>
      </p:pic>
      <p:sp>
        <p:nvSpPr>
          <p:cNvPr id="5" name="ZoneTexte 4">
            <a:extLst>
              <a:ext uri="{FF2B5EF4-FFF2-40B4-BE49-F238E27FC236}">
                <a16:creationId xmlns:a16="http://schemas.microsoft.com/office/drawing/2014/main" id="{5C248845-1D4E-181F-F00B-B6881D49B6EA}"/>
              </a:ext>
            </a:extLst>
          </p:cNvPr>
          <p:cNvSpPr txBox="1"/>
          <p:nvPr/>
        </p:nvSpPr>
        <p:spPr>
          <a:xfrm>
            <a:off x="3426546" y="5504599"/>
            <a:ext cx="8266271" cy="1015663"/>
          </a:xfrm>
          <a:prstGeom prst="rect">
            <a:avLst/>
          </a:prstGeom>
          <a:noFill/>
        </p:spPr>
        <p:txBody>
          <a:bodyPr wrap="square">
            <a:spAutoFit/>
          </a:bodyPr>
          <a:lstStyle/>
          <a:p>
            <a:pPr algn="just"/>
            <a:r>
              <a:rPr lang="en-GB" sz="2000" noProof="0" dirty="0"/>
              <a:t>Algeria benefits from a mature gas network connected to Europe through Spain and Italy. Alongside this strong infrastructure, the country also holds vast renewable potential in the Sahara Desert.</a:t>
            </a:r>
          </a:p>
        </p:txBody>
      </p:sp>
      <p:sp>
        <p:nvSpPr>
          <p:cNvPr id="2" name="ZoneTexte 1">
            <a:extLst>
              <a:ext uri="{FF2B5EF4-FFF2-40B4-BE49-F238E27FC236}">
                <a16:creationId xmlns:a16="http://schemas.microsoft.com/office/drawing/2014/main" id="{5BD42286-1231-364E-D7A0-2224FBDC79C4}"/>
              </a:ext>
            </a:extLst>
          </p:cNvPr>
          <p:cNvSpPr txBox="1"/>
          <p:nvPr/>
        </p:nvSpPr>
        <p:spPr>
          <a:xfrm>
            <a:off x="4477057" y="4613754"/>
            <a:ext cx="7366309" cy="523220"/>
          </a:xfrm>
          <a:prstGeom prst="rect">
            <a:avLst/>
          </a:prstGeom>
          <a:noFill/>
        </p:spPr>
        <p:txBody>
          <a:bodyPr wrap="square">
            <a:spAutoFit/>
          </a:bodyPr>
          <a:lstStyle/>
          <a:p>
            <a:pPr algn="r">
              <a:buNone/>
            </a:pPr>
            <a:r>
              <a:rPr lang="en-GB" sz="2800" noProof="0" dirty="0">
                <a:solidFill>
                  <a:schemeClr val="bg1"/>
                </a:solidFill>
                <a:latin typeface="Arial Rounded MT Bold" panose="020F0704030504030204" pitchFamily="34" charset="0"/>
              </a:rPr>
              <a:t>A desert close to Europe</a:t>
            </a:r>
            <a:endPar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endParaRPr>
          </a:p>
        </p:txBody>
      </p:sp>
      <p:sp>
        <p:nvSpPr>
          <p:cNvPr id="4" name="Rectangle 3">
            <a:extLst>
              <a:ext uri="{FF2B5EF4-FFF2-40B4-BE49-F238E27FC236}">
                <a16:creationId xmlns:a16="http://schemas.microsoft.com/office/drawing/2014/main" id="{231A3651-4D9C-702C-C7D2-C3A4CB294EE0}"/>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Slide Number Placeholder 6">
            <a:extLst>
              <a:ext uri="{FF2B5EF4-FFF2-40B4-BE49-F238E27FC236}">
                <a16:creationId xmlns:a16="http://schemas.microsoft.com/office/drawing/2014/main" id="{95D27AC9-6852-55FD-189D-BA2345D9123B}"/>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31</a:t>
            </a:fld>
            <a:endParaRPr lang="en-GB" sz="1350" b="1" spc="80" noProof="0" dirty="0">
              <a:solidFill>
                <a:srgbClr val="025C66"/>
              </a:solidFill>
            </a:endParaRPr>
          </a:p>
        </p:txBody>
      </p:sp>
    </p:spTree>
    <p:extLst>
      <p:ext uri="{BB962C8B-B14F-4D97-AF65-F5344CB8AC3E}">
        <p14:creationId xmlns:p14="http://schemas.microsoft.com/office/powerpoint/2010/main" val="44330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68F3C-5F28-3135-D626-B1A9C170651A}"/>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3AD16B21-EAE2-B6A6-12C1-E085F74477E0}"/>
              </a:ext>
            </a:extLst>
          </p:cNvPr>
          <p:cNvSpPr txBox="1"/>
          <p:nvPr/>
        </p:nvSpPr>
        <p:spPr>
          <a:xfrm>
            <a:off x="1084236" y="506051"/>
            <a:ext cx="10023526" cy="1015663"/>
          </a:xfrm>
          <a:prstGeom prst="rect">
            <a:avLst/>
          </a:prstGeom>
          <a:noFill/>
        </p:spPr>
        <p:txBody>
          <a:bodyPr wrap="square">
            <a:spAutoFit/>
          </a:bodyPr>
          <a:lstStyle/>
          <a:p>
            <a:pPr algn="just"/>
            <a:r>
              <a:rPr lang="en-GB" sz="2000" noProof="0"/>
              <a:t>Algeria is directly connected to Spain by two gas pipelines: Medgaz (289 GWh/jour) and Maghreb–Europe Pipeline (347 GWh/day), deactivated since 2021</a:t>
            </a:r>
            <a:r>
              <a:rPr lang="en-GB" sz="2000" baseline="30000" noProof="0"/>
              <a:t>[1]</a:t>
            </a:r>
            <a:r>
              <a:rPr lang="en-GB" sz="2000" noProof="0"/>
              <a:t>.</a:t>
            </a:r>
            <a:r>
              <a:rPr lang="en-GB" sz="2000" baseline="30000" noProof="0"/>
              <a:t> </a:t>
            </a:r>
            <a:r>
              <a:rPr lang="en-GB" sz="2000" noProof="0"/>
              <a:t>It also supplies Italy via the TransMed pipeline (954 GWh/day).</a:t>
            </a:r>
          </a:p>
        </p:txBody>
      </p:sp>
      <p:sp>
        <p:nvSpPr>
          <p:cNvPr id="22" name="Cadre 21">
            <a:extLst>
              <a:ext uri="{FF2B5EF4-FFF2-40B4-BE49-F238E27FC236}">
                <a16:creationId xmlns:a16="http://schemas.microsoft.com/office/drawing/2014/main" id="{3297D647-2ED9-C20A-D16B-B894DF1A8E13}"/>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 name="Rectangle 1">
            <a:extLst>
              <a:ext uri="{FF2B5EF4-FFF2-40B4-BE49-F238E27FC236}">
                <a16:creationId xmlns:a16="http://schemas.microsoft.com/office/drawing/2014/main" id="{B0EE6D80-B09A-74CF-B6D7-A9EA418D669E}"/>
              </a:ext>
            </a:extLst>
          </p:cNvPr>
          <p:cNvSpPr/>
          <p:nvPr/>
        </p:nvSpPr>
        <p:spPr>
          <a:xfrm>
            <a:off x="117653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 name="Slide Number Placeholder 6">
            <a:extLst>
              <a:ext uri="{FF2B5EF4-FFF2-40B4-BE49-F238E27FC236}">
                <a16:creationId xmlns:a16="http://schemas.microsoft.com/office/drawing/2014/main" id="{D146763B-B510-3926-A23B-18BFE5425B80}"/>
              </a:ext>
            </a:extLst>
          </p:cNvPr>
          <p:cNvSpPr txBox="1">
            <a:spLocks/>
          </p:cNvSpPr>
          <p:nvPr/>
        </p:nvSpPr>
        <p:spPr>
          <a:xfrm>
            <a:off x="116705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32</a:t>
            </a:fld>
            <a:endParaRPr lang="en-GB" sz="1350" b="1" spc="80" noProof="0">
              <a:solidFill>
                <a:srgbClr val="025C66"/>
              </a:solidFill>
            </a:endParaRPr>
          </a:p>
        </p:txBody>
      </p:sp>
      <p:sp>
        <p:nvSpPr>
          <p:cNvPr id="5" name="ZoneTexte 4">
            <a:extLst>
              <a:ext uri="{FF2B5EF4-FFF2-40B4-BE49-F238E27FC236}">
                <a16:creationId xmlns:a16="http://schemas.microsoft.com/office/drawing/2014/main" id="{A581D9BF-FF43-5B5D-8801-84736088827C}"/>
              </a:ext>
            </a:extLst>
          </p:cNvPr>
          <p:cNvSpPr txBox="1"/>
          <p:nvPr/>
        </p:nvSpPr>
        <p:spPr>
          <a:xfrm>
            <a:off x="80780" y="6491705"/>
            <a:ext cx="11089439" cy="246221"/>
          </a:xfrm>
          <a:prstGeom prst="rect">
            <a:avLst/>
          </a:prstGeom>
          <a:noFill/>
        </p:spPr>
        <p:txBody>
          <a:bodyPr wrap="square">
            <a:spAutoFit/>
          </a:bodyPr>
          <a:lstStyle/>
          <a:p>
            <a:r>
              <a:rPr lang="en-GB" sz="1000" b="0" noProof="0" dirty="0">
                <a:solidFill>
                  <a:srgbClr val="05103E"/>
                </a:solidFill>
                <a:effectLst/>
                <a:latin typeface="+mj-lt"/>
              </a:rPr>
              <a:t>[2] Figure </a:t>
            </a:r>
            <a:r>
              <a:rPr lang="en-GB" sz="1000" noProof="0" dirty="0">
                <a:solidFill>
                  <a:srgbClr val="05103E"/>
                </a:solidFill>
                <a:latin typeface="+mj-lt"/>
              </a:rPr>
              <a:t>adapted</a:t>
            </a:r>
            <a:r>
              <a:rPr lang="en-GB" sz="1000" b="0" noProof="0" dirty="0">
                <a:solidFill>
                  <a:srgbClr val="05103E"/>
                </a:solidFill>
                <a:effectLst/>
                <a:latin typeface="+mj-lt"/>
              </a:rPr>
              <a:t> from </a:t>
            </a:r>
            <a:r>
              <a:rPr lang="en-GB" sz="1000" b="0" noProof="0" dirty="0">
                <a:solidFill>
                  <a:srgbClr val="05103E"/>
                </a:solidFill>
                <a:effectLst/>
                <a:latin typeface="+mj-lt"/>
                <a:hlinkClick r:id="rId2"/>
              </a:rPr>
              <a:t>European natural gas imports. (2025, September 3). </a:t>
            </a:r>
            <a:r>
              <a:rPr lang="en-GB" sz="1000" b="0" i="1" noProof="0" dirty="0">
                <a:solidFill>
                  <a:srgbClr val="05103E"/>
                </a:solidFill>
                <a:effectLst/>
                <a:latin typeface="+mj-lt"/>
                <a:hlinkClick r:id="rId2"/>
              </a:rPr>
              <a:t>The Brussels-based economic Think Tank</a:t>
            </a:r>
            <a:r>
              <a:rPr lang="en-GB" sz="1000" b="0" noProof="0" dirty="0">
                <a:solidFill>
                  <a:srgbClr val="05103E"/>
                </a:solidFill>
                <a:effectLst/>
                <a:latin typeface="+mj-lt"/>
                <a:hlinkClick r:id="rId2"/>
              </a:rPr>
              <a:t>. Bruegel.</a:t>
            </a:r>
            <a:endParaRPr lang="en-GB" sz="1000" noProof="0" dirty="0">
              <a:latin typeface="+mj-lt"/>
            </a:endParaRPr>
          </a:p>
        </p:txBody>
      </p:sp>
      <p:sp>
        <p:nvSpPr>
          <p:cNvPr id="8" name="ZoneTexte 7">
            <a:extLst>
              <a:ext uri="{FF2B5EF4-FFF2-40B4-BE49-F238E27FC236}">
                <a16:creationId xmlns:a16="http://schemas.microsoft.com/office/drawing/2014/main" id="{4F485B89-1F57-497C-470F-E6916E1FEED8}"/>
              </a:ext>
            </a:extLst>
          </p:cNvPr>
          <p:cNvSpPr txBox="1"/>
          <p:nvPr/>
        </p:nvSpPr>
        <p:spPr>
          <a:xfrm>
            <a:off x="80780" y="6311968"/>
            <a:ext cx="11089438" cy="246221"/>
          </a:xfrm>
          <a:prstGeom prst="rect">
            <a:avLst/>
          </a:prstGeom>
          <a:noFill/>
        </p:spPr>
        <p:txBody>
          <a:bodyPr wrap="square">
            <a:spAutoFit/>
          </a:bodyPr>
          <a:lstStyle/>
          <a:p>
            <a:r>
              <a:rPr lang="en-GB" sz="1000" noProof="0"/>
              <a:t>[1] The Maghreb–Europe pipeline, which crosses Morocco, was deactivated in October 2021 following the breakdown of diplomatic relations between Algeria and Morocco.</a:t>
            </a:r>
          </a:p>
        </p:txBody>
      </p:sp>
      <p:grpSp>
        <p:nvGrpSpPr>
          <p:cNvPr id="11" name="Groupe 10">
            <a:extLst>
              <a:ext uri="{FF2B5EF4-FFF2-40B4-BE49-F238E27FC236}">
                <a16:creationId xmlns:a16="http://schemas.microsoft.com/office/drawing/2014/main" id="{61B1DB49-8EC6-13D7-9FF0-00BA91451377}"/>
              </a:ext>
            </a:extLst>
          </p:cNvPr>
          <p:cNvGrpSpPr/>
          <p:nvPr/>
        </p:nvGrpSpPr>
        <p:grpSpPr>
          <a:xfrm>
            <a:off x="1927674" y="1792734"/>
            <a:ext cx="8336649" cy="4184416"/>
            <a:chOff x="1966300" y="1791318"/>
            <a:chExt cx="8336649" cy="4184416"/>
          </a:xfrm>
        </p:grpSpPr>
        <p:grpSp>
          <p:nvGrpSpPr>
            <p:cNvPr id="9" name="Groupe 8">
              <a:extLst>
                <a:ext uri="{FF2B5EF4-FFF2-40B4-BE49-F238E27FC236}">
                  <a16:creationId xmlns:a16="http://schemas.microsoft.com/office/drawing/2014/main" id="{99AC4DB1-F161-923C-C8B4-C11E414D868C}"/>
                </a:ext>
              </a:extLst>
            </p:cNvPr>
            <p:cNvGrpSpPr/>
            <p:nvPr/>
          </p:nvGrpSpPr>
          <p:grpSpPr>
            <a:xfrm>
              <a:off x="1966300" y="1791318"/>
              <a:ext cx="8336649" cy="4184416"/>
              <a:chOff x="1966300" y="1815041"/>
              <a:chExt cx="8336649" cy="4184416"/>
            </a:xfrm>
          </p:grpSpPr>
          <p:grpSp>
            <p:nvGrpSpPr>
              <p:cNvPr id="4" name="Groupe 3">
                <a:extLst>
                  <a:ext uri="{FF2B5EF4-FFF2-40B4-BE49-F238E27FC236}">
                    <a16:creationId xmlns:a16="http://schemas.microsoft.com/office/drawing/2014/main" id="{C7A43031-D9C0-CC28-99F0-1A26881BB265}"/>
                  </a:ext>
                </a:extLst>
              </p:cNvPr>
              <p:cNvGrpSpPr/>
              <p:nvPr/>
            </p:nvGrpSpPr>
            <p:grpSpPr>
              <a:xfrm>
                <a:off x="1966300" y="1815041"/>
                <a:ext cx="8336649" cy="4184416"/>
                <a:chOff x="1556658" y="1850572"/>
                <a:chExt cx="8909010" cy="4471701"/>
              </a:xfrm>
            </p:grpSpPr>
            <p:grpSp>
              <p:nvGrpSpPr>
                <p:cNvPr id="15" name="Groupe 14">
                  <a:extLst>
                    <a:ext uri="{FF2B5EF4-FFF2-40B4-BE49-F238E27FC236}">
                      <a16:creationId xmlns:a16="http://schemas.microsoft.com/office/drawing/2014/main" id="{8F7B3FE6-CED4-C6AB-84B5-6ACFD7C32B47}"/>
                    </a:ext>
                  </a:extLst>
                </p:cNvPr>
                <p:cNvGrpSpPr/>
                <p:nvPr/>
              </p:nvGrpSpPr>
              <p:grpSpPr>
                <a:xfrm>
                  <a:off x="1556658" y="1850572"/>
                  <a:ext cx="8909010" cy="4471701"/>
                  <a:chOff x="1962334" y="2200588"/>
                  <a:chExt cx="8216763" cy="4163482"/>
                </a:xfrm>
              </p:grpSpPr>
              <p:sp>
                <p:nvSpPr>
                  <p:cNvPr id="6" name="ZoneTexte 5">
                    <a:extLst>
                      <a:ext uri="{FF2B5EF4-FFF2-40B4-BE49-F238E27FC236}">
                        <a16:creationId xmlns:a16="http://schemas.microsoft.com/office/drawing/2014/main" id="{B4BCA94B-AAEB-57A7-FCAF-40B479B14148}"/>
                      </a:ext>
                    </a:extLst>
                  </p:cNvPr>
                  <p:cNvSpPr txBox="1"/>
                  <p:nvPr/>
                </p:nvSpPr>
                <p:spPr>
                  <a:xfrm>
                    <a:off x="2119036" y="2356114"/>
                    <a:ext cx="7827220" cy="275613"/>
                  </a:xfrm>
                  <a:prstGeom prst="rect">
                    <a:avLst/>
                  </a:prstGeom>
                  <a:noFill/>
                </p:spPr>
                <p:txBody>
                  <a:bodyPr wrap="square">
                    <a:spAutoFit/>
                  </a:bodyPr>
                  <a:lstStyle/>
                  <a:p>
                    <a:pPr algn="ctr"/>
                    <a:r>
                      <a:rPr lang="en-GB" sz="1200" noProof="0" dirty="0"/>
                      <a:t>Natural gas imports (in million cubic meters) for European consumption</a:t>
                    </a:r>
                    <a:r>
                      <a:rPr lang="en-GB" sz="1200" baseline="30000" noProof="0" dirty="0"/>
                      <a:t>[2]</a:t>
                    </a:r>
                    <a:r>
                      <a:rPr lang="en-GB" sz="1200" noProof="0" dirty="0"/>
                      <a:t>.</a:t>
                    </a:r>
                    <a:endParaRPr lang="en-GB" sz="1200" baseline="30000" noProof="0" dirty="0"/>
                  </a:p>
                </p:txBody>
              </p:sp>
              <p:sp>
                <p:nvSpPr>
                  <p:cNvPr id="13" name="Cadre 12">
                    <a:extLst>
                      <a:ext uri="{FF2B5EF4-FFF2-40B4-BE49-F238E27FC236}">
                        <a16:creationId xmlns:a16="http://schemas.microsoft.com/office/drawing/2014/main" id="{D084937C-7921-1B69-F334-77B6C4B5F6CF}"/>
                      </a:ext>
                    </a:extLst>
                  </p:cNvPr>
                  <p:cNvSpPr/>
                  <p:nvPr/>
                </p:nvSpPr>
                <p:spPr>
                  <a:xfrm>
                    <a:off x="1962334" y="2200588"/>
                    <a:ext cx="8216763" cy="4163482"/>
                  </a:xfrm>
                  <a:prstGeom prst="frame">
                    <a:avLst>
                      <a:gd name="adj1" fmla="val 1193"/>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pic>
              <p:nvPicPr>
                <p:cNvPr id="36868" name="Picture 4">
                  <a:extLst>
                    <a:ext uri="{FF2B5EF4-FFF2-40B4-BE49-F238E27FC236}">
                      <a16:creationId xmlns:a16="http://schemas.microsoft.com/office/drawing/2014/main" id="{63902A93-985E-9E43-BF60-00E2738517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6811"/>
                <a:stretch>
                  <a:fillRect/>
                </a:stretch>
              </p:blipFill>
              <p:spPr bwMode="auto">
                <a:xfrm>
                  <a:off x="8790281" y="3487696"/>
                  <a:ext cx="157601" cy="2123561"/>
                </a:xfrm>
                <a:prstGeom prst="rect">
                  <a:avLst/>
                </a:prstGeom>
                <a:noFill/>
                <a:extLst>
                  <a:ext uri="{909E8E84-426E-40DD-AFC4-6F175D3DCCD1}">
                    <a14:hiddenFill xmlns:a14="http://schemas.microsoft.com/office/drawing/2010/main">
                      <a:solidFill>
                        <a:srgbClr val="FFFFFF"/>
                      </a:solidFill>
                    </a14:hiddenFill>
                  </a:ext>
                </a:extLst>
              </p:spPr>
            </p:pic>
          </p:grpSp>
          <p:pic>
            <p:nvPicPr>
              <p:cNvPr id="36870" name="Picture 6">
                <a:extLst>
                  <a:ext uri="{FF2B5EF4-FFF2-40B4-BE49-F238E27FC236}">
                    <a16:creationId xmlns:a16="http://schemas.microsoft.com/office/drawing/2014/main" id="{E2A7F4E3-EA55-66D9-37A8-BB8E920393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0485" y="2291495"/>
                <a:ext cx="6520389" cy="3701137"/>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2">
              <a:extLst>
                <a:ext uri="{FF2B5EF4-FFF2-40B4-BE49-F238E27FC236}">
                  <a16:creationId xmlns:a16="http://schemas.microsoft.com/office/drawing/2014/main" id="{C3B3044C-A163-5A68-33A2-B05A486744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567"/>
            <a:stretch>
              <a:fillRect/>
            </a:stretch>
          </p:blipFill>
          <p:spPr bwMode="auto">
            <a:xfrm>
              <a:off x="8904303" y="3338013"/>
              <a:ext cx="1240694" cy="19502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8270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1A3129C7-50A1-6A03-3977-097EB312D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788" y="4169887"/>
            <a:ext cx="8180424" cy="14097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34EFADD6-F9E2-35F6-F333-30618CA6A41B}"/>
              </a:ext>
            </a:extLst>
          </p:cNvPr>
          <p:cNvSpPr txBox="1"/>
          <p:nvPr/>
        </p:nvSpPr>
        <p:spPr>
          <a:xfrm>
            <a:off x="1344607" y="860459"/>
            <a:ext cx="9502786" cy="2862322"/>
          </a:xfrm>
          <a:prstGeom prst="rect">
            <a:avLst/>
          </a:prstGeom>
          <a:noFill/>
        </p:spPr>
        <p:txBody>
          <a:bodyPr wrap="square">
            <a:spAutoFit/>
          </a:bodyPr>
          <a:lstStyle/>
          <a:p>
            <a:pPr algn="just"/>
            <a:r>
              <a:rPr lang="en-GB" sz="2000" noProof="0" dirty="0"/>
              <a:t>The Algerian Sahara is one of the most intense solar regions in the world, with an average irradiation of 250 W/m².</a:t>
            </a:r>
          </a:p>
          <a:p>
            <a:pPr algn="just"/>
            <a:endParaRPr lang="en-GB" sz="1000" noProof="0" dirty="0"/>
          </a:p>
          <a:p>
            <a:pPr algn="just"/>
            <a:r>
              <a:rPr lang="en-GB" sz="2000" noProof="0" dirty="0"/>
              <a:t>Despite this potential, Algeria still produces most of its electricity from natural gas, mainly through </a:t>
            </a:r>
            <a:r>
              <a:rPr lang="en-GB" sz="2000" noProof="0" dirty="0" err="1"/>
              <a:t>Sonelgaz</a:t>
            </a:r>
            <a:r>
              <a:rPr lang="en-GB" sz="2000" baseline="30000" noProof="0" dirty="0"/>
              <a:t>[1]</a:t>
            </a:r>
            <a:r>
              <a:rPr lang="en-GB" sz="2000" noProof="0" dirty="0"/>
              <a:t>.</a:t>
            </a:r>
            <a:r>
              <a:rPr lang="en-GB" sz="2000" dirty="0"/>
              <a:t> </a:t>
            </a:r>
            <a:r>
              <a:rPr lang="en-GB" sz="2000" noProof="0" dirty="0"/>
              <a:t>A few pilot solar projects have emerged such as the Hassi </a:t>
            </a:r>
            <a:r>
              <a:rPr lang="en-GB" sz="2000" noProof="0" dirty="0" err="1"/>
              <a:t>R’Mel</a:t>
            </a:r>
            <a:r>
              <a:rPr lang="en-GB" sz="2000" noProof="0" dirty="0"/>
              <a:t> gas–CSP hybrid power plant (2011), but large-scale deployment remains limited. </a:t>
            </a:r>
          </a:p>
          <a:p>
            <a:pPr algn="just"/>
            <a:endParaRPr lang="en-GB" sz="1000" noProof="0" dirty="0"/>
          </a:p>
          <a:p>
            <a:pPr algn="just"/>
            <a:r>
              <a:rPr lang="en-GB" sz="2000" noProof="0" dirty="0"/>
              <a:t>The country has nevertheless expressed its ambition to harness its solar potential, aiming for 15 GW of installed capacity by 2035</a:t>
            </a:r>
            <a:r>
              <a:rPr lang="en-GB" sz="2000" baseline="30000" noProof="0" dirty="0"/>
              <a:t>[2]</a:t>
            </a:r>
            <a:r>
              <a:rPr lang="en-GB" sz="2000" noProof="0" dirty="0"/>
              <a:t>.</a:t>
            </a:r>
            <a:endParaRPr lang="en-GB" sz="2000" baseline="30000" noProof="0" dirty="0"/>
          </a:p>
        </p:txBody>
      </p:sp>
      <p:sp>
        <p:nvSpPr>
          <p:cNvPr id="6" name="Cadre 5">
            <a:extLst>
              <a:ext uri="{FF2B5EF4-FFF2-40B4-BE49-F238E27FC236}">
                <a16:creationId xmlns:a16="http://schemas.microsoft.com/office/drawing/2014/main" id="{48394C24-CACC-0FBC-16EB-C67AC5C60AB3}"/>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8" name="ZoneTexte 7">
            <a:extLst>
              <a:ext uri="{FF2B5EF4-FFF2-40B4-BE49-F238E27FC236}">
                <a16:creationId xmlns:a16="http://schemas.microsoft.com/office/drawing/2014/main" id="{2B1B9FE6-A7BA-EBEB-F0EC-B098C5E4CE7B}"/>
              </a:ext>
            </a:extLst>
          </p:cNvPr>
          <p:cNvSpPr txBox="1"/>
          <p:nvPr/>
        </p:nvSpPr>
        <p:spPr>
          <a:xfrm>
            <a:off x="2490566" y="4520794"/>
            <a:ext cx="7210868" cy="707886"/>
          </a:xfrm>
          <a:prstGeom prst="rect">
            <a:avLst/>
          </a:prstGeom>
          <a:noFill/>
        </p:spPr>
        <p:txBody>
          <a:bodyPr wrap="square">
            <a:spAutoFit/>
          </a:bodyPr>
          <a:lstStyle/>
          <a:p>
            <a:pPr algn="ctr"/>
            <a:r>
              <a:rPr lang="en-GB" sz="2000" noProof="0" dirty="0"/>
              <a:t>Why does a country with such exceptional solar potential attract so few renewable projects?</a:t>
            </a:r>
            <a:endParaRPr lang="en-GB" sz="2000" noProof="0" dirty="0">
              <a:solidFill>
                <a:schemeClr val="bg1"/>
              </a:solidFill>
            </a:endParaRPr>
          </a:p>
        </p:txBody>
      </p:sp>
      <p:sp>
        <p:nvSpPr>
          <p:cNvPr id="2" name="Rectangle 1">
            <a:extLst>
              <a:ext uri="{FF2B5EF4-FFF2-40B4-BE49-F238E27FC236}">
                <a16:creationId xmlns:a16="http://schemas.microsoft.com/office/drawing/2014/main" id="{DCB90219-51E4-C6FA-D3A0-764D0A0EAF3F}"/>
              </a:ext>
            </a:extLst>
          </p:cNvPr>
          <p:cNvSpPr/>
          <p:nvPr/>
        </p:nvSpPr>
        <p:spPr>
          <a:xfrm>
            <a:off x="11782183"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Slide Number Placeholder 6">
            <a:extLst>
              <a:ext uri="{FF2B5EF4-FFF2-40B4-BE49-F238E27FC236}">
                <a16:creationId xmlns:a16="http://schemas.microsoft.com/office/drawing/2014/main" id="{25B5FD93-AEB5-280E-71FC-F9CAD3E551F5}"/>
              </a:ext>
            </a:extLst>
          </p:cNvPr>
          <p:cNvSpPr txBox="1">
            <a:spLocks/>
          </p:cNvSpPr>
          <p:nvPr/>
        </p:nvSpPr>
        <p:spPr>
          <a:xfrm>
            <a:off x="11687408"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33</a:t>
            </a:fld>
            <a:endParaRPr lang="en-GB" sz="1350" b="1" spc="80" noProof="0" dirty="0">
              <a:solidFill>
                <a:srgbClr val="025C66"/>
              </a:solidFill>
            </a:endParaRPr>
          </a:p>
        </p:txBody>
      </p:sp>
      <p:sp>
        <p:nvSpPr>
          <p:cNvPr id="7" name="ZoneTexte 6">
            <a:extLst>
              <a:ext uri="{FF2B5EF4-FFF2-40B4-BE49-F238E27FC236}">
                <a16:creationId xmlns:a16="http://schemas.microsoft.com/office/drawing/2014/main" id="{A4ECFBEB-7D86-9B24-E629-85291D6C2DE3}"/>
              </a:ext>
            </a:extLst>
          </p:cNvPr>
          <p:cNvSpPr txBox="1"/>
          <p:nvPr/>
        </p:nvSpPr>
        <p:spPr>
          <a:xfrm>
            <a:off x="75454" y="6285025"/>
            <a:ext cx="11332866" cy="276999"/>
          </a:xfrm>
          <a:prstGeom prst="rect">
            <a:avLst/>
          </a:prstGeom>
          <a:noFill/>
        </p:spPr>
        <p:txBody>
          <a:bodyPr wrap="square">
            <a:spAutoFit/>
          </a:bodyPr>
          <a:lstStyle/>
          <a:p>
            <a:pPr algn="just"/>
            <a:r>
              <a:rPr lang="en-GB" sz="1200" noProof="0" dirty="0">
                <a:latin typeface="+mj-lt"/>
              </a:rPr>
              <a:t>[</a:t>
            </a:r>
            <a:r>
              <a:rPr lang="en-GB" sz="1000" noProof="0" dirty="0">
                <a:latin typeface="+mj-lt"/>
              </a:rPr>
              <a:t>1] </a:t>
            </a:r>
            <a:r>
              <a:rPr lang="en-GB" sz="1000" noProof="0"/>
              <a:t>Sonelgaz</a:t>
            </a:r>
            <a:r>
              <a:rPr lang="en-GB" sz="1000" noProof="0" dirty="0"/>
              <a:t> is the Algerian national electricity and gas company, responsible for power generation and distribution nationwide</a:t>
            </a:r>
            <a:r>
              <a:rPr lang="en-GB" sz="1000" noProof="0" dirty="0">
                <a:latin typeface="+mj-lt"/>
              </a:rPr>
              <a:t>.</a:t>
            </a:r>
            <a:endParaRPr lang="en-GB" sz="1200" noProof="0" dirty="0">
              <a:latin typeface="+mj-lt"/>
            </a:endParaRPr>
          </a:p>
        </p:txBody>
      </p:sp>
      <p:sp>
        <p:nvSpPr>
          <p:cNvPr id="11" name="ZoneTexte 10">
            <a:extLst>
              <a:ext uri="{FF2B5EF4-FFF2-40B4-BE49-F238E27FC236}">
                <a16:creationId xmlns:a16="http://schemas.microsoft.com/office/drawing/2014/main" id="{B706D581-C73F-BD8E-F0B0-C472091FCCEB}"/>
              </a:ext>
            </a:extLst>
          </p:cNvPr>
          <p:cNvSpPr txBox="1"/>
          <p:nvPr/>
        </p:nvSpPr>
        <p:spPr>
          <a:xfrm>
            <a:off x="75454" y="6497412"/>
            <a:ext cx="10645906" cy="246221"/>
          </a:xfrm>
          <a:prstGeom prst="rect">
            <a:avLst/>
          </a:prstGeom>
          <a:noFill/>
        </p:spPr>
        <p:txBody>
          <a:bodyPr wrap="square">
            <a:spAutoFit/>
          </a:bodyPr>
          <a:lstStyle/>
          <a:p>
            <a:r>
              <a:rPr lang="en-GB" sz="1000" b="0" noProof="0" dirty="0">
                <a:solidFill>
                  <a:srgbClr val="05103E"/>
                </a:solidFill>
                <a:effectLst/>
                <a:latin typeface="+mj-lt"/>
              </a:rPr>
              <a:t>[2] Data from </a:t>
            </a:r>
            <a:r>
              <a:rPr lang="en-GB" sz="1000" b="0" noProof="0" dirty="0" err="1">
                <a:solidFill>
                  <a:srgbClr val="05103E"/>
                </a:solidFill>
                <a:effectLst/>
                <a:latin typeface="+mj-lt"/>
                <a:hlinkClick r:id="rId3"/>
              </a:rPr>
              <a:t>CleanTech</a:t>
            </a:r>
            <a:r>
              <a:rPr lang="en-GB" sz="1000" b="0" noProof="0" dirty="0">
                <a:solidFill>
                  <a:srgbClr val="05103E"/>
                </a:solidFill>
                <a:effectLst/>
                <a:latin typeface="+mj-lt"/>
                <a:hlinkClick r:id="rId3"/>
              </a:rPr>
              <a:t>. (2025, 14 Mai). </a:t>
            </a:r>
            <a:r>
              <a:rPr lang="en-GB" sz="1000" b="0" i="1" noProof="0" dirty="0">
                <a:solidFill>
                  <a:srgbClr val="05103E"/>
                </a:solidFill>
                <a:effectLst/>
                <a:latin typeface="+mj-lt"/>
                <a:hlinkClick r:id="rId3"/>
              </a:rPr>
              <a:t>Algeria solar PV market report: Policy update, market size, forecast 2025-2030.</a:t>
            </a:r>
            <a:endParaRPr lang="en-GB" sz="1000" i="1" noProof="0" dirty="0">
              <a:latin typeface="+mj-lt"/>
            </a:endParaRPr>
          </a:p>
        </p:txBody>
      </p:sp>
    </p:spTree>
    <p:extLst>
      <p:ext uri="{BB962C8B-B14F-4D97-AF65-F5344CB8AC3E}">
        <p14:creationId xmlns:p14="http://schemas.microsoft.com/office/powerpoint/2010/main" val="1896949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dre 5">
            <a:extLst>
              <a:ext uri="{FF2B5EF4-FFF2-40B4-BE49-F238E27FC236}">
                <a16:creationId xmlns:a16="http://schemas.microsoft.com/office/drawing/2014/main" id="{33E9A9C5-0B59-1FAA-AF9E-4521894E868E}"/>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 name="Rectangle 1">
            <a:extLst>
              <a:ext uri="{FF2B5EF4-FFF2-40B4-BE49-F238E27FC236}">
                <a16:creationId xmlns:a16="http://schemas.microsoft.com/office/drawing/2014/main" id="{DA35917D-0D72-2C98-4B45-4F6D785A8EB5}"/>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Slide Number Placeholder 6">
            <a:extLst>
              <a:ext uri="{FF2B5EF4-FFF2-40B4-BE49-F238E27FC236}">
                <a16:creationId xmlns:a16="http://schemas.microsoft.com/office/drawing/2014/main" id="{30101E09-E5D6-7FF2-FD82-D7FCB9B39FA5}"/>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34</a:t>
            </a:fld>
            <a:endParaRPr lang="en-GB" sz="1350" b="1" spc="80" noProof="0" dirty="0">
              <a:solidFill>
                <a:srgbClr val="025C66"/>
              </a:solidFill>
            </a:endParaRPr>
          </a:p>
        </p:txBody>
      </p:sp>
      <p:sp>
        <p:nvSpPr>
          <p:cNvPr id="5" name="ZoneTexte 4">
            <a:extLst>
              <a:ext uri="{FF2B5EF4-FFF2-40B4-BE49-F238E27FC236}">
                <a16:creationId xmlns:a16="http://schemas.microsoft.com/office/drawing/2014/main" id="{7800C31D-7E28-010B-9ED0-222C3C8C61D5}"/>
              </a:ext>
            </a:extLst>
          </p:cNvPr>
          <p:cNvSpPr txBox="1"/>
          <p:nvPr/>
        </p:nvSpPr>
        <p:spPr>
          <a:xfrm>
            <a:off x="959940" y="500519"/>
            <a:ext cx="10272113" cy="2554545"/>
          </a:xfrm>
          <a:prstGeom prst="rect">
            <a:avLst/>
          </a:prstGeom>
          <a:noFill/>
        </p:spPr>
        <p:txBody>
          <a:bodyPr wrap="square">
            <a:spAutoFit/>
          </a:bodyPr>
          <a:lstStyle/>
          <a:p>
            <a:pPr algn="just"/>
            <a:r>
              <a:rPr lang="en-GB" sz="2000" noProof="0" dirty="0"/>
              <a:t>As mentioned in the introduction, a country’s economic, political, and regulatory stability directly affects its financing conditions (C4). This stability is reflected in the Weighted Average Cost of Capital (WACC), which combines two main components:</a:t>
            </a:r>
          </a:p>
          <a:p>
            <a:pPr algn="just"/>
            <a:endParaRPr lang="en-GB" sz="1000" noProof="0" dirty="0"/>
          </a:p>
          <a:p>
            <a:pPr marL="514350" indent="-514350" algn="just">
              <a:buAutoNum type="romanLcParenBoth"/>
            </a:pPr>
            <a:r>
              <a:rPr lang="en-GB" sz="2000" noProof="0" dirty="0"/>
              <a:t>The cost of debt, corresponding to money borrowed from banks or financial institutions (usually reduced after tax);</a:t>
            </a:r>
          </a:p>
          <a:p>
            <a:pPr marL="514350" indent="-514350" algn="just">
              <a:buAutoNum type="romanLcParenBoth"/>
            </a:pPr>
            <a:endParaRPr lang="en-GB" sz="1000" noProof="0" dirty="0"/>
          </a:p>
          <a:p>
            <a:pPr marL="514350" indent="-514350" algn="just">
              <a:buAutoNum type="romanLcParenBoth"/>
            </a:pPr>
            <a:r>
              <a:rPr lang="en-GB" sz="2000" noProof="0" dirty="0"/>
              <a:t>The cost of equity, corresponding to the return expected by shareholders on the capital they invest.</a:t>
            </a:r>
          </a:p>
        </p:txBody>
      </p:sp>
      <p:sp>
        <p:nvSpPr>
          <p:cNvPr id="14" name="ZoneTexte 13">
            <a:extLst>
              <a:ext uri="{FF2B5EF4-FFF2-40B4-BE49-F238E27FC236}">
                <a16:creationId xmlns:a16="http://schemas.microsoft.com/office/drawing/2014/main" id="{589474AE-B49E-0E99-2029-44D62A97A521}"/>
              </a:ext>
            </a:extLst>
          </p:cNvPr>
          <p:cNvSpPr txBox="1"/>
          <p:nvPr/>
        </p:nvSpPr>
        <p:spPr>
          <a:xfrm>
            <a:off x="72138" y="6507037"/>
            <a:ext cx="7859750" cy="246221"/>
          </a:xfrm>
          <a:prstGeom prst="rect">
            <a:avLst/>
          </a:prstGeom>
          <a:noFill/>
        </p:spPr>
        <p:txBody>
          <a:bodyPr wrap="square">
            <a:spAutoFit/>
          </a:bodyPr>
          <a:lstStyle/>
          <a:p>
            <a:pPr lvl="0" eaLnBrk="0" fontAlgn="base" hangingPunct="0">
              <a:spcBef>
                <a:spcPct val="0"/>
              </a:spcBef>
              <a:spcAft>
                <a:spcPct val="0"/>
              </a:spcAft>
            </a:pPr>
            <a:r>
              <a:rPr kumimoji="0" lang="en-GB" sz="1000" b="0" i="0" u="none" strike="noStrike" cap="none" normalizeH="0" baseline="0" noProof="0" dirty="0">
                <a:ln>
                  <a:noFill/>
                </a:ln>
                <a:solidFill>
                  <a:schemeClr val="tx1"/>
                </a:solidFill>
                <a:effectLst/>
                <a:latin typeface="+mj-lt"/>
                <a:cs typeface="Times New Roman" panose="02020603050405020304" pitchFamily="18" charset="0"/>
              </a:rPr>
              <a:t>[1] Figures from </a:t>
            </a:r>
            <a:r>
              <a:rPr kumimoji="0" lang="en-GB" sz="1000" b="0" i="0" u="none" strike="noStrike" cap="none" normalizeH="0" baseline="0" noProof="0" dirty="0">
                <a:ln>
                  <a:noFill/>
                </a:ln>
                <a:solidFill>
                  <a:schemeClr val="tx1"/>
                </a:solidFill>
                <a:effectLst/>
                <a:latin typeface="+mj-lt"/>
                <a:cs typeface="Times New Roman" panose="02020603050405020304" pitchFamily="18" charset="0"/>
                <a:hlinkClick r:id="rId3"/>
              </a:rPr>
              <a:t>Damodaran</a:t>
            </a:r>
            <a:r>
              <a:rPr kumimoji="0" lang="en-GB" sz="1000" b="0" i="0" u="none" strike="noStrike" cap="none" normalizeH="0" baseline="0" noProof="0" dirty="0">
                <a:ln>
                  <a:noFill/>
                </a:ln>
                <a:solidFill>
                  <a:schemeClr val="tx1"/>
                </a:solidFill>
                <a:effectLst/>
                <a:latin typeface="+mj-lt"/>
                <a:cs typeface="Times New Roman" panose="02020603050405020304" pitchFamily="18" charset="0"/>
              </a:rPr>
              <a:t>. The data </a:t>
            </a:r>
            <a:r>
              <a:rPr lang="en-GB" sz="1000" noProof="0" dirty="0"/>
              <a:t>on the website are compiled from multiple sources and updated in January, 2025.</a:t>
            </a:r>
            <a:endParaRPr kumimoji="0" lang="en-GB" sz="1000" b="0" i="0" u="none" strike="noStrike" cap="none" normalizeH="0" baseline="0" noProof="0" dirty="0">
              <a:ln>
                <a:noFill/>
              </a:ln>
              <a:solidFill>
                <a:schemeClr val="tx1"/>
              </a:solidFill>
              <a:effectLst/>
              <a:latin typeface="+mj-lt"/>
            </a:endParaRPr>
          </a:p>
        </p:txBody>
      </p:sp>
      <p:grpSp>
        <p:nvGrpSpPr>
          <p:cNvPr id="17" name="Groupe 16">
            <a:extLst>
              <a:ext uri="{FF2B5EF4-FFF2-40B4-BE49-F238E27FC236}">
                <a16:creationId xmlns:a16="http://schemas.microsoft.com/office/drawing/2014/main" id="{7A9AB48D-F9A6-3074-A155-827413697CC2}"/>
              </a:ext>
            </a:extLst>
          </p:cNvPr>
          <p:cNvGrpSpPr/>
          <p:nvPr/>
        </p:nvGrpSpPr>
        <p:grpSpPr>
          <a:xfrm>
            <a:off x="1511413" y="3273402"/>
            <a:ext cx="9169170" cy="3012993"/>
            <a:chOff x="1352148" y="3266324"/>
            <a:chExt cx="9169170" cy="3012993"/>
          </a:xfrm>
        </p:grpSpPr>
        <p:sp>
          <p:nvSpPr>
            <p:cNvPr id="15" name="ZoneTexte 14">
              <a:extLst>
                <a:ext uri="{FF2B5EF4-FFF2-40B4-BE49-F238E27FC236}">
                  <a16:creationId xmlns:a16="http://schemas.microsoft.com/office/drawing/2014/main" id="{19A59468-A3C0-3ADE-5706-25C6633CAA59}"/>
                </a:ext>
              </a:extLst>
            </p:cNvPr>
            <p:cNvSpPr txBox="1"/>
            <p:nvPr/>
          </p:nvSpPr>
          <p:spPr>
            <a:xfrm>
              <a:off x="3061219" y="3389823"/>
              <a:ext cx="5751024" cy="276999"/>
            </a:xfrm>
            <a:prstGeom prst="rect">
              <a:avLst/>
            </a:prstGeom>
            <a:noFill/>
          </p:spPr>
          <p:txBody>
            <a:bodyPr wrap="square">
              <a:spAutoFit/>
            </a:bodyPr>
            <a:lstStyle/>
            <a:p>
              <a:pPr lvl="0" algn="ctr" eaLnBrk="0" fontAlgn="base" hangingPunct="0">
                <a:spcBef>
                  <a:spcPct val="0"/>
                </a:spcBef>
                <a:spcAft>
                  <a:spcPct val="0"/>
                </a:spcAft>
              </a:pPr>
              <a:r>
                <a:rPr lang="en-GB" sz="1200" noProof="0" dirty="0"/>
                <a:t>Calculation of the cost of capital for renewable energies in the United States</a:t>
              </a:r>
              <a:r>
                <a:rPr lang="en-GB" sz="1200" baseline="30000" dirty="0"/>
                <a:t>[1</a:t>
              </a:r>
              <a:r>
                <a:rPr lang="en-GB" sz="1200" baseline="30000" dirty="0">
                  <a:latin typeface="+mj-lt"/>
                  <a:cs typeface="Times New Roman" panose="02020603050405020304" pitchFamily="18" charset="0"/>
                </a:rPr>
                <a:t>]</a:t>
              </a:r>
              <a:r>
                <a:rPr lang="en-GB" sz="1200" noProof="0" dirty="0"/>
                <a:t>.</a:t>
              </a:r>
              <a:endParaRPr kumimoji="0" lang="en-GB" sz="1200" b="0" i="0" u="none" strike="noStrike" cap="none" normalizeH="0" baseline="30000" noProof="0" dirty="0">
                <a:ln>
                  <a:noFill/>
                </a:ln>
                <a:solidFill>
                  <a:schemeClr val="tx1"/>
                </a:solidFill>
                <a:effectLst/>
                <a:latin typeface="+mj-lt"/>
              </a:endParaRPr>
            </a:p>
          </p:txBody>
        </p:sp>
        <p:sp>
          <p:nvSpPr>
            <p:cNvPr id="16" name="Cadre 15">
              <a:extLst>
                <a:ext uri="{FF2B5EF4-FFF2-40B4-BE49-F238E27FC236}">
                  <a16:creationId xmlns:a16="http://schemas.microsoft.com/office/drawing/2014/main" id="{FBB283F7-D4F2-4E18-4E1C-6659740BAD4C}"/>
                </a:ext>
              </a:extLst>
            </p:cNvPr>
            <p:cNvSpPr/>
            <p:nvPr/>
          </p:nvSpPr>
          <p:spPr>
            <a:xfrm>
              <a:off x="1352148" y="3266324"/>
              <a:ext cx="9169170" cy="3012993"/>
            </a:xfrm>
            <a:prstGeom prst="frame">
              <a:avLst>
                <a:gd name="adj1" fmla="val 1723"/>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grpSp>
      <p:pic>
        <p:nvPicPr>
          <p:cNvPr id="6148" name="Picture 4">
            <a:extLst>
              <a:ext uri="{FF2B5EF4-FFF2-40B4-BE49-F238E27FC236}">
                <a16:creationId xmlns:a16="http://schemas.microsoft.com/office/drawing/2014/main" id="{075DAEAB-B374-70A8-FB2A-4910F92DEF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310" y="3797399"/>
            <a:ext cx="8146090" cy="224667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338D49A8-9004-D83B-95E4-EE5580488E23}"/>
              </a:ext>
            </a:extLst>
          </p:cNvPr>
          <p:cNvSpPr txBox="1"/>
          <p:nvPr/>
        </p:nvSpPr>
        <p:spPr>
          <a:xfrm>
            <a:off x="2984510" y="4047428"/>
            <a:ext cx="1115541" cy="246221"/>
          </a:xfrm>
          <a:prstGeom prst="rect">
            <a:avLst/>
          </a:prstGeom>
          <a:noFill/>
        </p:spPr>
        <p:txBody>
          <a:bodyPr wrap="square" rtlCol="0">
            <a:spAutoFit/>
          </a:bodyPr>
          <a:lstStyle/>
          <a:p>
            <a:pPr algn="ctr"/>
            <a:r>
              <a:rPr lang="en-GB" sz="1000" dirty="0">
                <a:highlight>
                  <a:srgbClr val="FFFFFF"/>
                </a:highlight>
              </a:rPr>
              <a:t>- 1% tax shield</a:t>
            </a:r>
          </a:p>
        </p:txBody>
      </p:sp>
    </p:spTree>
    <p:extLst>
      <p:ext uri="{BB962C8B-B14F-4D97-AF65-F5344CB8AC3E}">
        <p14:creationId xmlns:p14="http://schemas.microsoft.com/office/powerpoint/2010/main" val="3061092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8AE7A55-98BC-3A19-EC51-85AA284DA59A}"/>
              </a:ext>
            </a:extLst>
          </p:cNvPr>
          <p:cNvSpPr txBox="1"/>
          <p:nvPr/>
        </p:nvSpPr>
        <p:spPr>
          <a:xfrm>
            <a:off x="832071" y="398401"/>
            <a:ext cx="10527858" cy="2092881"/>
          </a:xfrm>
          <a:prstGeom prst="rect">
            <a:avLst/>
          </a:prstGeom>
          <a:noFill/>
        </p:spPr>
        <p:txBody>
          <a:bodyPr wrap="square">
            <a:spAutoFit/>
          </a:bodyPr>
          <a:lstStyle/>
          <a:p>
            <a:pPr algn="just"/>
            <a:r>
              <a:rPr lang="en-GB" sz="2000" noProof="0" dirty="0"/>
              <a:t>Each component is weighted according to its share in the project’s financing structure.</a:t>
            </a:r>
            <a:br>
              <a:rPr lang="en-GB" sz="2000" noProof="0" dirty="0"/>
            </a:br>
            <a:r>
              <a:rPr lang="en-GB" sz="2000" noProof="0" dirty="0"/>
              <a:t>The riskier a country is perceived to be, the higher the risk premium demanded by investors, which in turn increases the WACC.</a:t>
            </a:r>
          </a:p>
          <a:p>
            <a:pPr algn="just"/>
            <a:endParaRPr lang="en-GB" sz="1000" noProof="0" dirty="0"/>
          </a:p>
          <a:p>
            <a:pPr algn="just"/>
            <a:r>
              <a:rPr lang="en-GB" sz="2000" noProof="0" dirty="0"/>
              <a:t>A high WACC leads to more expensive financing and thus a higher production cost for e-fuels. Conversely, a stable and predictable framework lowers the cost of capital and improves the competitiveness of </a:t>
            </a:r>
            <a:r>
              <a:rPr lang="en-GB" sz="2000" noProof="0"/>
              <a:t>RREH</a:t>
            </a:r>
            <a:r>
              <a:rPr lang="en-GB" sz="2000" noProof="0" dirty="0"/>
              <a:t> projects.</a:t>
            </a:r>
          </a:p>
        </p:txBody>
      </p:sp>
      <p:sp>
        <p:nvSpPr>
          <p:cNvPr id="6" name="Cadre 5">
            <a:extLst>
              <a:ext uri="{FF2B5EF4-FFF2-40B4-BE49-F238E27FC236}">
                <a16:creationId xmlns:a16="http://schemas.microsoft.com/office/drawing/2014/main" id="{39A34275-135A-FF55-8B97-5E058F0F4276}"/>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grpSp>
        <p:nvGrpSpPr>
          <p:cNvPr id="23" name="Groupe 22">
            <a:extLst>
              <a:ext uri="{FF2B5EF4-FFF2-40B4-BE49-F238E27FC236}">
                <a16:creationId xmlns:a16="http://schemas.microsoft.com/office/drawing/2014/main" id="{96BE4620-770A-97A8-A21C-406DD357516E}"/>
              </a:ext>
            </a:extLst>
          </p:cNvPr>
          <p:cNvGrpSpPr/>
          <p:nvPr/>
        </p:nvGrpSpPr>
        <p:grpSpPr>
          <a:xfrm>
            <a:off x="2795005" y="2667000"/>
            <a:ext cx="6601989" cy="3550920"/>
            <a:chOff x="4498948" y="2889064"/>
            <a:chExt cx="6601989" cy="3550920"/>
          </a:xfrm>
        </p:grpSpPr>
        <p:grpSp>
          <p:nvGrpSpPr>
            <p:cNvPr id="8" name="Groupe 7">
              <a:extLst>
                <a:ext uri="{FF2B5EF4-FFF2-40B4-BE49-F238E27FC236}">
                  <a16:creationId xmlns:a16="http://schemas.microsoft.com/office/drawing/2014/main" id="{A940AE7B-AE0B-F3DD-DECC-E7EB6E10643A}"/>
                </a:ext>
              </a:extLst>
            </p:cNvPr>
            <p:cNvGrpSpPr/>
            <p:nvPr/>
          </p:nvGrpSpPr>
          <p:grpSpPr>
            <a:xfrm>
              <a:off x="4795856" y="3431970"/>
              <a:ext cx="5913055" cy="2895324"/>
              <a:chOff x="2424926" y="1941592"/>
              <a:chExt cx="7342146" cy="3766796"/>
            </a:xfrm>
          </p:grpSpPr>
          <p:pic>
            <p:nvPicPr>
              <p:cNvPr id="10" name="Picture 2">
                <a:extLst>
                  <a:ext uri="{FF2B5EF4-FFF2-40B4-BE49-F238E27FC236}">
                    <a16:creationId xmlns:a16="http://schemas.microsoft.com/office/drawing/2014/main" id="{42E7ADAA-CA28-F97B-19AD-623971EAB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926" y="2053367"/>
                <a:ext cx="7342146" cy="3537766"/>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6FCD4FB5-259C-C573-553E-84CB2D61BB5F}"/>
                  </a:ext>
                </a:extLst>
              </p:cNvPr>
              <p:cNvSpPr txBox="1"/>
              <p:nvPr/>
            </p:nvSpPr>
            <p:spPr>
              <a:xfrm>
                <a:off x="6108127" y="5345593"/>
                <a:ext cx="1679944" cy="340352"/>
              </a:xfrm>
              <a:prstGeom prst="rect">
                <a:avLst/>
              </a:prstGeom>
              <a:noFill/>
            </p:spPr>
            <p:txBody>
              <a:bodyPr wrap="square" rtlCol="0">
                <a:spAutoFit/>
              </a:bodyPr>
              <a:lstStyle/>
              <a:p>
                <a:pPr algn="ctr"/>
                <a:r>
                  <a:rPr lang="en-GB" sz="1050" noProof="0" dirty="0">
                    <a:latin typeface="Tahoma" panose="020B0604030504040204" pitchFamily="34" charset="0"/>
                    <a:ea typeface="Tahoma" panose="020B0604030504040204" pitchFamily="34" charset="0"/>
                    <a:cs typeface="Tahoma" panose="020B0604030504040204" pitchFamily="34" charset="0"/>
                  </a:rPr>
                  <a:t>WACC: 10,7%</a:t>
                </a:r>
              </a:p>
            </p:txBody>
          </p:sp>
          <p:sp>
            <p:nvSpPr>
              <p:cNvPr id="14" name="ZoneTexte 13">
                <a:extLst>
                  <a:ext uri="{FF2B5EF4-FFF2-40B4-BE49-F238E27FC236}">
                    <a16:creationId xmlns:a16="http://schemas.microsoft.com/office/drawing/2014/main" id="{596F3CD0-B80F-16B8-5F5A-D8005D105E79}"/>
                  </a:ext>
                </a:extLst>
              </p:cNvPr>
              <p:cNvSpPr txBox="1"/>
              <p:nvPr/>
            </p:nvSpPr>
            <p:spPr>
              <a:xfrm>
                <a:off x="2556846" y="2647218"/>
                <a:ext cx="1679944" cy="340351"/>
              </a:xfrm>
              <a:prstGeom prst="rect">
                <a:avLst/>
              </a:prstGeom>
              <a:noFill/>
            </p:spPr>
            <p:txBody>
              <a:bodyPr wrap="square" rtlCol="0">
                <a:spAutoFit/>
              </a:bodyPr>
              <a:lstStyle/>
              <a:p>
                <a:pPr algn="ctr"/>
                <a:r>
                  <a:rPr lang="en-GB" sz="1100" b="1" noProof="0" dirty="0">
                    <a:solidFill>
                      <a:srgbClr val="FC7F48"/>
                    </a:solidFill>
                    <a:latin typeface="Tahoma" panose="020B0604030504040204" pitchFamily="34" charset="0"/>
                    <a:ea typeface="Tahoma" panose="020B0604030504040204" pitchFamily="34" charset="0"/>
                    <a:cs typeface="Tahoma" panose="020B0604030504040204" pitchFamily="34" charset="0"/>
                  </a:rPr>
                  <a:t>+ 0,5%</a:t>
                </a:r>
              </a:p>
            </p:txBody>
          </p:sp>
          <p:sp>
            <p:nvSpPr>
              <p:cNvPr id="15" name="ZoneTexte 14">
                <a:extLst>
                  <a:ext uri="{FF2B5EF4-FFF2-40B4-BE49-F238E27FC236}">
                    <a16:creationId xmlns:a16="http://schemas.microsoft.com/office/drawing/2014/main" id="{E411471B-D43D-EC23-C83C-9EFD94E3663B}"/>
                  </a:ext>
                </a:extLst>
              </p:cNvPr>
              <p:cNvSpPr txBox="1"/>
              <p:nvPr/>
            </p:nvSpPr>
            <p:spPr>
              <a:xfrm>
                <a:off x="4311222" y="2617691"/>
                <a:ext cx="1679944" cy="340351"/>
              </a:xfrm>
              <a:prstGeom prst="rect">
                <a:avLst/>
              </a:prstGeom>
              <a:noFill/>
            </p:spPr>
            <p:txBody>
              <a:bodyPr wrap="square" rtlCol="0">
                <a:spAutoFit/>
              </a:bodyPr>
              <a:lstStyle/>
              <a:p>
                <a:pPr algn="ctr"/>
                <a:r>
                  <a:rPr lang="en-GB" sz="1100" b="1" noProof="0" dirty="0">
                    <a:solidFill>
                      <a:srgbClr val="FC7F48"/>
                    </a:solidFill>
                    <a:latin typeface="Tahoma" panose="020B0604030504040204" pitchFamily="34" charset="0"/>
                    <a:ea typeface="Tahoma" panose="020B0604030504040204" pitchFamily="34" charset="0"/>
                    <a:cs typeface="Tahoma" panose="020B0604030504040204" pitchFamily="34" charset="0"/>
                  </a:rPr>
                  <a:t>+ 3,8%</a:t>
                </a:r>
              </a:p>
            </p:txBody>
          </p:sp>
          <p:sp>
            <p:nvSpPr>
              <p:cNvPr id="16" name="ZoneTexte 15">
                <a:extLst>
                  <a:ext uri="{FF2B5EF4-FFF2-40B4-BE49-F238E27FC236}">
                    <a16:creationId xmlns:a16="http://schemas.microsoft.com/office/drawing/2014/main" id="{223D5DB3-FDE1-01AC-0FCF-4DF68A3F61C8}"/>
                  </a:ext>
                </a:extLst>
              </p:cNvPr>
              <p:cNvSpPr txBox="1"/>
              <p:nvPr/>
            </p:nvSpPr>
            <p:spPr>
              <a:xfrm>
                <a:off x="6105156" y="2093052"/>
                <a:ext cx="1679944" cy="340353"/>
              </a:xfrm>
              <a:prstGeom prst="rect">
                <a:avLst/>
              </a:prstGeom>
              <a:noFill/>
            </p:spPr>
            <p:txBody>
              <a:bodyPr wrap="square" rtlCol="0">
                <a:spAutoFit/>
              </a:bodyPr>
              <a:lstStyle/>
              <a:p>
                <a:pPr algn="ctr"/>
                <a:r>
                  <a:rPr lang="en-GB" sz="1100" b="1" noProof="0" dirty="0">
                    <a:solidFill>
                      <a:srgbClr val="FC7F48"/>
                    </a:solidFill>
                    <a:latin typeface="Tahoma" panose="020B0604030504040204" pitchFamily="34" charset="0"/>
                    <a:ea typeface="Tahoma" panose="020B0604030504040204" pitchFamily="34" charset="0"/>
                    <a:cs typeface="Tahoma" panose="020B0604030504040204" pitchFamily="34" charset="0"/>
                  </a:rPr>
                  <a:t>+ 26,2%</a:t>
                </a:r>
              </a:p>
            </p:txBody>
          </p:sp>
          <p:sp>
            <p:nvSpPr>
              <p:cNvPr id="17" name="ZoneTexte 16">
                <a:extLst>
                  <a:ext uri="{FF2B5EF4-FFF2-40B4-BE49-F238E27FC236}">
                    <a16:creationId xmlns:a16="http://schemas.microsoft.com/office/drawing/2014/main" id="{980722AE-362C-75D8-235F-438188C8A30A}"/>
                  </a:ext>
                </a:extLst>
              </p:cNvPr>
              <p:cNvSpPr txBox="1"/>
              <p:nvPr/>
            </p:nvSpPr>
            <p:spPr>
              <a:xfrm>
                <a:off x="7984700" y="1941592"/>
                <a:ext cx="1679944" cy="340353"/>
              </a:xfrm>
              <a:prstGeom prst="rect">
                <a:avLst/>
              </a:prstGeom>
              <a:noFill/>
            </p:spPr>
            <p:txBody>
              <a:bodyPr wrap="square" rtlCol="0">
                <a:spAutoFit/>
              </a:bodyPr>
              <a:lstStyle/>
              <a:p>
                <a:pPr algn="ctr"/>
                <a:r>
                  <a:rPr lang="en-GB" sz="1100" b="1" noProof="0" dirty="0">
                    <a:solidFill>
                      <a:srgbClr val="5DDF96"/>
                    </a:solidFill>
                    <a:latin typeface="Tahoma" panose="020B0604030504040204" pitchFamily="34" charset="0"/>
                    <a:ea typeface="Tahoma" panose="020B0604030504040204" pitchFamily="34" charset="0"/>
                    <a:cs typeface="Tahoma" panose="020B0604030504040204" pitchFamily="34" charset="0"/>
                  </a:rPr>
                  <a:t>-4,7%</a:t>
                </a:r>
              </a:p>
            </p:txBody>
          </p:sp>
          <p:sp>
            <p:nvSpPr>
              <p:cNvPr id="18" name="ZoneTexte 17">
                <a:extLst>
                  <a:ext uri="{FF2B5EF4-FFF2-40B4-BE49-F238E27FC236}">
                    <a16:creationId xmlns:a16="http://schemas.microsoft.com/office/drawing/2014/main" id="{F5C3C226-0AF9-BC9E-8802-FB85AF20D568}"/>
                  </a:ext>
                </a:extLst>
              </p:cNvPr>
              <p:cNvSpPr txBox="1"/>
              <p:nvPr/>
            </p:nvSpPr>
            <p:spPr>
              <a:xfrm>
                <a:off x="2604695" y="5167828"/>
                <a:ext cx="1679944" cy="540560"/>
              </a:xfrm>
              <a:prstGeom prst="rect">
                <a:avLst/>
              </a:prstGeom>
              <a:solidFill>
                <a:schemeClr val="bg1"/>
              </a:solidFill>
            </p:spPr>
            <p:txBody>
              <a:bodyPr wrap="square" rtlCol="0">
                <a:spAutoFit/>
              </a:bodyPr>
              <a:lstStyle/>
              <a:p>
                <a:pPr algn="ctr"/>
                <a:r>
                  <a:rPr lang="en-GB" sz="1050" noProof="0" dirty="0">
                    <a:highlight>
                      <a:srgbClr val="FFFFFF"/>
                    </a:highlight>
                    <a:latin typeface="Tahoma" panose="020B0604030504040204" pitchFamily="34" charset="0"/>
                    <a:ea typeface="Tahoma" panose="020B0604030504040204" pitchFamily="34" charset="0"/>
                    <a:cs typeface="Tahoma" panose="020B0604030504040204" pitchFamily="34" charset="0"/>
                  </a:rPr>
                  <a:t>Spain</a:t>
                </a:r>
              </a:p>
              <a:p>
                <a:pPr algn="ctr"/>
                <a:r>
                  <a:rPr lang="en-GB" sz="1050" noProof="0" dirty="0">
                    <a:highlight>
                      <a:srgbClr val="FFFFFF"/>
                    </a:highlight>
                    <a:latin typeface="Tahoma" panose="020B0604030504040204" pitchFamily="34" charset="0"/>
                    <a:ea typeface="Tahoma" panose="020B0604030504040204" pitchFamily="34" charset="0"/>
                    <a:cs typeface="Tahoma" panose="020B0604030504040204" pitchFamily="34" charset="0"/>
                  </a:rPr>
                  <a:t>WACC: 7,1%</a:t>
                </a:r>
              </a:p>
            </p:txBody>
          </p:sp>
        </p:grpSp>
        <p:sp>
          <p:nvSpPr>
            <p:cNvPr id="19" name="ZoneTexte 18">
              <a:extLst>
                <a:ext uri="{FF2B5EF4-FFF2-40B4-BE49-F238E27FC236}">
                  <a16:creationId xmlns:a16="http://schemas.microsoft.com/office/drawing/2014/main" id="{2148B88C-939D-51CF-374B-5FD1A3B44E02}"/>
                </a:ext>
              </a:extLst>
            </p:cNvPr>
            <p:cNvSpPr txBox="1"/>
            <p:nvPr/>
          </p:nvSpPr>
          <p:spPr>
            <a:xfrm>
              <a:off x="4712975" y="2994402"/>
              <a:ext cx="6173934" cy="461665"/>
            </a:xfrm>
            <a:prstGeom prst="rect">
              <a:avLst/>
            </a:prstGeom>
            <a:noFill/>
          </p:spPr>
          <p:txBody>
            <a:bodyPr wrap="square">
              <a:spAutoFit/>
            </a:bodyPr>
            <a:lstStyle/>
            <a:p>
              <a:pPr algn="ctr"/>
              <a:r>
                <a:rPr lang="en-GB" sz="1200" noProof="0" dirty="0"/>
                <a:t>Comparison of the Levelized Cost of Energy (€/MWh) with a constant WACC (7%) and with a location-specific WACC for e-methane export</a:t>
              </a:r>
              <a:r>
                <a:rPr lang="en-GB" sz="1200" baseline="30000" dirty="0"/>
                <a:t>[1]</a:t>
              </a:r>
              <a:r>
                <a:rPr lang="en-GB" sz="1200" noProof="0" dirty="0"/>
                <a:t>.</a:t>
              </a:r>
              <a:endParaRPr lang="en-GB" sz="1200" baseline="30000" noProof="0" dirty="0"/>
            </a:p>
          </p:txBody>
        </p:sp>
        <p:sp>
          <p:nvSpPr>
            <p:cNvPr id="22" name="Cadre 21">
              <a:extLst>
                <a:ext uri="{FF2B5EF4-FFF2-40B4-BE49-F238E27FC236}">
                  <a16:creationId xmlns:a16="http://schemas.microsoft.com/office/drawing/2014/main" id="{9F01C9CB-640C-6586-585E-83A1F4D73B68}"/>
                </a:ext>
              </a:extLst>
            </p:cNvPr>
            <p:cNvSpPr/>
            <p:nvPr/>
          </p:nvSpPr>
          <p:spPr>
            <a:xfrm>
              <a:off x="4498948" y="2889064"/>
              <a:ext cx="6601989" cy="3550920"/>
            </a:xfrm>
            <a:prstGeom prst="frame">
              <a:avLst>
                <a:gd name="adj1" fmla="val 1573"/>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grpSp>
      <p:sp>
        <p:nvSpPr>
          <p:cNvPr id="25" name="ZoneTexte 24">
            <a:extLst>
              <a:ext uri="{FF2B5EF4-FFF2-40B4-BE49-F238E27FC236}">
                <a16:creationId xmlns:a16="http://schemas.microsoft.com/office/drawing/2014/main" id="{CB562FCE-4F94-5FCE-26A0-3E2D47EE534F}"/>
              </a:ext>
            </a:extLst>
          </p:cNvPr>
          <p:cNvSpPr txBox="1"/>
          <p:nvPr/>
        </p:nvSpPr>
        <p:spPr>
          <a:xfrm>
            <a:off x="77505" y="6361368"/>
            <a:ext cx="10969253" cy="400110"/>
          </a:xfrm>
          <a:prstGeom prst="rect">
            <a:avLst/>
          </a:prstGeom>
          <a:noFill/>
        </p:spPr>
        <p:txBody>
          <a:bodyPr wrap="square">
            <a:spAutoFit/>
          </a:bodyPr>
          <a:lstStyle/>
          <a:p>
            <a:pPr algn="just"/>
            <a:r>
              <a:rPr lang="en-GB" sz="1000" noProof="0" dirty="0"/>
              <a:t>[1] Figure adapted from </a:t>
            </a:r>
            <a:r>
              <a:rPr lang="en-GB" sz="1000" noProof="0" dirty="0">
                <a:hlinkClick r:id="rId3"/>
              </a:rPr>
              <a:t>Dachet, V., Ooms, G., Lambert, M., &amp; Ernst, D. (2025). </a:t>
            </a:r>
            <a:r>
              <a:rPr lang="en-GB" sz="1000" i="1" noProof="0" dirty="0">
                <a:hlinkClick r:id="rId3"/>
              </a:rPr>
              <a:t>On the importance of the cost of capital in the emergence of Remote Renewable Energy Hubs</a:t>
            </a:r>
            <a:r>
              <a:rPr lang="en-GB" sz="1000" noProof="0" dirty="0">
                <a:hlinkClick r:id="rId3"/>
              </a:rPr>
              <a:t>. </a:t>
            </a:r>
            <a:r>
              <a:rPr lang="en-GB" sz="1000" noProof="0" dirty="0" err="1">
                <a:hlinkClick r:id="rId3"/>
              </a:rPr>
              <a:t>ORBi</a:t>
            </a:r>
            <a:r>
              <a:rPr lang="en-GB" sz="1000" noProof="0" dirty="0">
                <a:hlinkClick r:id="rId3"/>
              </a:rPr>
              <a:t>-University of Liège.</a:t>
            </a:r>
            <a:endParaRPr lang="en-GB" sz="1000" noProof="0" dirty="0"/>
          </a:p>
        </p:txBody>
      </p:sp>
      <p:sp>
        <p:nvSpPr>
          <p:cNvPr id="26" name="Rectangle 25">
            <a:extLst>
              <a:ext uri="{FF2B5EF4-FFF2-40B4-BE49-F238E27FC236}">
                <a16:creationId xmlns:a16="http://schemas.microsoft.com/office/drawing/2014/main" id="{E6B8BC7A-0FE4-AF58-A9D3-EE97DC56AA1D}"/>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7" name="Slide Number Placeholder 6">
            <a:extLst>
              <a:ext uri="{FF2B5EF4-FFF2-40B4-BE49-F238E27FC236}">
                <a16:creationId xmlns:a16="http://schemas.microsoft.com/office/drawing/2014/main" id="{A2E6EE35-0CA2-F6FB-D8D5-EFA55D9FFA90}"/>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35</a:t>
            </a:fld>
            <a:endParaRPr lang="en-GB" sz="1350" b="1" spc="80" noProof="0" dirty="0">
              <a:solidFill>
                <a:srgbClr val="025C66"/>
              </a:solidFill>
            </a:endParaRPr>
          </a:p>
        </p:txBody>
      </p:sp>
      <p:sp>
        <p:nvSpPr>
          <p:cNvPr id="2" name="ZoneTexte 1">
            <a:extLst>
              <a:ext uri="{FF2B5EF4-FFF2-40B4-BE49-F238E27FC236}">
                <a16:creationId xmlns:a16="http://schemas.microsoft.com/office/drawing/2014/main" id="{3446A5B4-9993-9FEE-20E3-A6B488F3B9E2}"/>
              </a:ext>
            </a:extLst>
          </p:cNvPr>
          <p:cNvSpPr txBox="1"/>
          <p:nvPr/>
        </p:nvSpPr>
        <p:spPr>
          <a:xfrm>
            <a:off x="4623756" y="5685520"/>
            <a:ext cx="1352956" cy="415498"/>
          </a:xfrm>
          <a:prstGeom prst="rect">
            <a:avLst/>
          </a:prstGeom>
          <a:solidFill>
            <a:schemeClr val="bg1"/>
          </a:solidFill>
        </p:spPr>
        <p:txBody>
          <a:bodyPr wrap="square" rtlCol="0">
            <a:spAutoFit/>
          </a:bodyPr>
          <a:lstStyle/>
          <a:p>
            <a:pPr algn="ctr"/>
            <a:r>
              <a:rPr lang="en-GB" sz="1050" noProof="0" dirty="0">
                <a:highlight>
                  <a:srgbClr val="FFFFFF"/>
                </a:highlight>
                <a:latin typeface="Tahoma" panose="020B0604030504040204" pitchFamily="34" charset="0"/>
                <a:ea typeface="Tahoma" panose="020B0604030504040204" pitchFamily="34" charset="0"/>
                <a:cs typeface="Tahoma" panose="020B0604030504040204" pitchFamily="34" charset="0"/>
              </a:rPr>
              <a:t>Morocco</a:t>
            </a:r>
          </a:p>
          <a:p>
            <a:pPr algn="ctr"/>
            <a:r>
              <a:rPr lang="en-GB" sz="1050" noProof="0" dirty="0">
                <a:highlight>
                  <a:srgbClr val="FFFFFF"/>
                </a:highlight>
                <a:latin typeface="Tahoma" panose="020B0604030504040204" pitchFamily="34" charset="0"/>
                <a:ea typeface="Tahoma" panose="020B0604030504040204" pitchFamily="34" charset="0"/>
                <a:cs typeface="Tahoma" panose="020B0604030504040204" pitchFamily="34" charset="0"/>
              </a:rPr>
              <a:t>WACC: 7,3%</a:t>
            </a:r>
          </a:p>
        </p:txBody>
      </p:sp>
      <p:sp>
        <p:nvSpPr>
          <p:cNvPr id="3" name="ZoneTexte 2">
            <a:extLst>
              <a:ext uri="{FF2B5EF4-FFF2-40B4-BE49-F238E27FC236}">
                <a16:creationId xmlns:a16="http://schemas.microsoft.com/office/drawing/2014/main" id="{79EEBBB4-A2EB-B81A-3831-23261BF67062}"/>
              </a:ext>
            </a:extLst>
          </p:cNvPr>
          <p:cNvSpPr txBox="1"/>
          <p:nvPr/>
        </p:nvSpPr>
        <p:spPr>
          <a:xfrm>
            <a:off x="6057845" y="5685520"/>
            <a:ext cx="1352956" cy="415498"/>
          </a:xfrm>
          <a:prstGeom prst="rect">
            <a:avLst/>
          </a:prstGeom>
          <a:solidFill>
            <a:schemeClr val="bg1"/>
          </a:solidFill>
        </p:spPr>
        <p:txBody>
          <a:bodyPr wrap="square" rtlCol="0">
            <a:spAutoFit/>
          </a:bodyPr>
          <a:lstStyle/>
          <a:p>
            <a:pPr algn="ctr"/>
            <a:r>
              <a:rPr lang="en-GB" sz="1050" noProof="0" dirty="0">
                <a:highlight>
                  <a:srgbClr val="FFFFFF"/>
                </a:highlight>
                <a:latin typeface="Tahoma" panose="020B0604030504040204" pitchFamily="34" charset="0"/>
                <a:ea typeface="Tahoma" panose="020B0604030504040204" pitchFamily="34" charset="0"/>
                <a:cs typeface="Tahoma" panose="020B0604030504040204" pitchFamily="34" charset="0"/>
              </a:rPr>
              <a:t>Algeria</a:t>
            </a:r>
          </a:p>
          <a:p>
            <a:pPr algn="ctr"/>
            <a:r>
              <a:rPr lang="en-GB" sz="1050" noProof="0" dirty="0">
                <a:highlight>
                  <a:srgbClr val="FFFFFF"/>
                </a:highlight>
                <a:latin typeface="Tahoma" panose="020B0604030504040204" pitchFamily="34" charset="0"/>
                <a:ea typeface="Tahoma" panose="020B0604030504040204" pitchFamily="34" charset="0"/>
                <a:cs typeface="Tahoma" panose="020B0604030504040204" pitchFamily="34" charset="0"/>
              </a:rPr>
              <a:t>WACC: 10,7%</a:t>
            </a:r>
          </a:p>
        </p:txBody>
      </p:sp>
      <p:sp>
        <p:nvSpPr>
          <p:cNvPr id="4" name="ZoneTexte 3">
            <a:extLst>
              <a:ext uri="{FF2B5EF4-FFF2-40B4-BE49-F238E27FC236}">
                <a16:creationId xmlns:a16="http://schemas.microsoft.com/office/drawing/2014/main" id="{343C0037-C8EB-258B-2C2F-86B52EDC784E}"/>
              </a:ext>
            </a:extLst>
          </p:cNvPr>
          <p:cNvSpPr txBox="1"/>
          <p:nvPr/>
        </p:nvSpPr>
        <p:spPr>
          <a:xfrm>
            <a:off x="7557223" y="5690915"/>
            <a:ext cx="1352956" cy="415498"/>
          </a:xfrm>
          <a:prstGeom prst="rect">
            <a:avLst/>
          </a:prstGeom>
          <a:solidFill>
            <a:schemeClr val="bg1"/>
          </a:solidFill>
        </p:spPr>
        <p:txBody>
          <a:bodyPr wrap="square" rtlCol="0">
            <a:spAutoFit/>
          </a:bodyPr>
          <a:lstStyle/>
          <a:p>
            <a:pPr algn="ctr"/>
            <a:r>
              <a:rPr lang="en-GB" sz="1050" noProof="0" dirty="0">
                <a:highlight>
                  <a:srgbClr val="FFFFFF"/>
                </a:highlight>
                <a:latin typeface="Tahoma" panose="020B0604030504040204" pitchFamily="34" charset="0"/>
                <a:ea typeface="Tahoma" panose="020B0604030504040204" pitchFamily="34" charset="0"/>
                <a:cs typeface="Tahoma" panose="020B0604030504040204" pitchFamily="34" charset="0"/>
              </a:rPr>
              <a:t>Chile</a:t>
            </a:r>
          </a:p>
          <a:p>
            <a:pPr algn="ctr"/>
            <a:r>
              <a:rPr lang="en-GB" sz="1050" noProof="0" dirty="0">
                <a:highlight>
                  <a:srgbClr val="FFFFFF"/>
                </a:highlight>
                <a:latin typeface="Tahoma" panose="020B0604030504040204" pitchFamily="34" charset="0"/>
                <a:ea typeface="Tahoma" panose="020B0604030504040204" pitchFamily="34" charset="0"/>
                <a:cs typeface="Tahoma" panose="020B0604030504040204" pitchFamily="34" charset="0"/>
              </a:rPr>
              <a:t>WACC: 6,3%</a:t>
            </a:r>
          </a:p>
        </p:txBody>
      </p:sp>
    </p:spTree>
    <p:extLst>
      <p:ext uri="{BB962C8B-B14F-4D97-AF65-F5344CB8AC3E}">
        <p14:creationId xmlns:p14="http://schemas.microsoft.com/office/powerpoint/2010/main" val="3390023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D32C7-4C21-2153-FB35-EDCC74BB371D}"/>
            </a:ext>
          </a:extLst>
        </p:cNvPr>
        <p:cNvGrpSpPr/>
        <p:nvPr/>
      </p:nvGrpSpPr>
      <p:grpSpPr>
        <a:xfrm>
          <a:off x="0" y="0"/>
          <a:ext cx="0" cy="0"/>
          <a:chOff x="0" y="0"/>
          <a:chExt cx="0" cy="0"/>
        </a:xfrm>
      </p:grpSpPr>
      <p:pic>
        <p:nvPicPr>
          <p:cNvPr id="25602" name="Picture 2">
            <a:extLst>
              <a:ext uri="{FF2B5EF4-FFF2-40B4-BE49-F238E27FC236}">
                <a16:creationId xmlns:a16="http://schemas.microsoft.com/office/drawing/2014/main" id="{5C5A9AAE-7128-0456-CB25-BF8B32009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4571" y="1050742"/>
            <a:ext cx="4255011" cy="54707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 coins arrondis 3">
            <a:extLst>
              <a:ext uri="{FF2B5EF4-FFF2-40B4-BE49-F238E27FC236}">
                <a16:creationId xmlns:a16="http://schemas.microsoft.com/office/drawing/2014/main" id="{481F3E0C-DAED-B717-917E-E2A2B28AE09D}"/>
              </a:ext>
            </a:extLst>
          </p:cNvPr>
          <p:cNvSpPr/>
          <p:nvPr/>
        </p:nvSpPr>
        <p:spPr>
          <a:xfrm>
            <a:off x="1" y="127595"/>
            <a:ext cx="12191999" cy="668837"/>
          </a:xfrm>
          <a:prstGeom prst="roundRect">
            <a:avLst>
              <a:gd name="adj" fmla="val 0"/>
            </a:avLst>
          </a:prstGeom>
          <a:solidFill>
            <a:srgbClr val="036C7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ZoneTexte 4">
            <a:extLst>
              <a:ext uri="{FF2B5EF4-FFF2-40B4-BE49-F238E27FC236}">
                <a16:creationId xmlns:a16="http://schemas.microsoft.com/office/drawing/2014/main" id="{11ECE339-6D2A-0824-93CF-C46AD207BD02}"/>
              </a:ext>
            </a:extLst>
          </p:cNvPr>
          <p:cNvSpPr txBox="1"/>
          <p:nvPr/>
        </p:nvSpPr>
        <p:spPr>
          <a:xfrm>
            <a:off x="1171620" y="182208"/>
            <a:ext cx="9848760" cy="523220"/>
          </a:xfrm>
          <a:prstGeom prst="rect">
            <a:avLst/>
          </a:prstGeom>
          <a:noFill/>
        </p:spPr>
        <p:txBody>
          <a:bodyPr wrap="square">
            <a:spAutoFit/>
          </a:bodyPr>
          <a:lstStyle/>
          <a:p>
            <a:pPr lvl="1" algn="ctr"/>
            <a:r>
              <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rPr>
              <a:t>Assessment of an RREH in Algeria (Algerian Sahara)</a:t>
            </a:r>
          </a:p>
        </p:txBody>
      </p:sp>
      <p:sp>
        <p:nvSpPr>
          <p:cNvPr id="2" name="ZoneTexte 1">
            <a:extLst>
              <a:ext uri="{FF2B5EF4-FFF2-40B4-BE49-F238E27FC236}">
                <a16:creationId xmlns:a16="http://schemas.microsoft.com/office/drawing/2014/main" id="{01544CBF-5A6E-B654-7214-B0FE70C92B9B}"/>
              </a:ext>
            </a:extLst>
          </p:cNvPr>
          <p:cNvSpPr txBox="1"/>
          <p:nvPr/>
        </p:nvSpPr>
        <p:spPr>
          <a:xfrm>
            <a:off x="531780" y="1208279"/>
            <a:ext cx="5564220" cy="5309146"/>
          </a:xfrm>
          <a:prstGeom prst="rect">
            <a:avLst/>
          </a:prstGeom>
          <a:noFill/>
        </p:spPr>
        <p:txBody>
          <a:bodyPr wrap="square">
            <a:spAutoFit/>
          </a:bodyPr>
          <a:lstStyle/>
          <a:p>
            <a:pPr algn="just">
              <a:buNone/>
            </a:pPr>
            <a:r>
              <a:rPr lang="en-GB" sz="1600" noProof="0" dirty="0">
                <a:latin typeface="DM Sans" pitchFamily="2" charset="0"/>
              </a:rPr>
              <a:t>🟢 </a:t>
            </a:r>
            <a:r>
              <a:rPr lang="en-GB" sz="1600" b="1" noProof="0" dirty="0">
                <a:solidFill>
                  <a:srgbClr val="036C78"/>
                </a:solidFill>
                <a:latin typeface="DM Sans" pitchFamily="2" charset="0"/>
              </a:rPr>
              <a:t>C1 – Renewable potential</a:t>
            </a:r>
          </a:p>
          <a:p>
            <a:pPr algn="just">
              <a:buNone/>
            </a:pPr>
            <a:endParaRPr lang="en-GB" sz="300" noProof="0" dirty="0">
              <a:latin typeface="DM Sans" pitchFamily="2" charset="0"/>
              <a:cs typeface="Arial"/>
            </a:endParaRPr>
          </a:p>
          <a:p>
            <a:pPr algn="just">
              <a:buNone/>
            </a:pPr>
            <a:r>
              <a:rPr lang="en-GB" sz="1600" noProof="0" dirty="0"/>
              <a:t>Very high solar potential.</a:t>
            </a:r>
          </a:p>
          <a:p>
            <a:pPr algn="just">
              <a:buNone/>
            </a:pPr>
            <a:endParaRPr lang="en-GB" sz="1600" noProof="0" dirty="0">
              <a:latin typeface="DM Sans" pitchFamily="2" charset="0"/>
            </a:endParaRPr>
          </a:p>
          <a:p>
            <a:pPr algn="just">
              <a:buNone/>
            </a:pPr>
            <a:r>
              <a:rPr lang="en-GB" sz="1600" noProof="0" dirty="0">
                <a:latin typeface="DM Sans" pitchFamily="2" charset="0"/>
              </a:rPr>
              <a:t>🟢 </a:t>
            </a:r>
            <a:r>
              <a:rPr lang="en-GB" sz="1600" b="1" noProof="0" dirty="0">
                <a:solidFill>
                  <a:srgbClr val="036C78"/>
                </a:solidFill>
                <a:latin typeface="DM Sans" pitchFamily="2" charset="0"/>
              </a:rPr>
              <a:t>C2 – Land availability</a:t>
            </a:r>
          </a:p>
          <a:p>
            <a:pPr algn="just">
              <a:buNone/>
            </a:pPr>
            <a:endParaRPr lang="en-GB" sz="300" noProof="0" dirty="0">
              <a:latin typeface="DM Sans" pitchFamily="2" charset="0"/>
            </a:endParaRPr>
          </a:p>
          <a:p>
            <a:pPr algn="just">
              <a:buNone/>
            </a:pPr>
            <a:r>
              <a:rPr lang="en-GB" sz="1600" noProof="0" dirty="0"/>
              <a:t>Very low population density;</a:t>
            </a:r>
          </a:p>
          <a:p>
            <a:pPr algn="just">
              <a:buNone/>
            </a:pPr>
            <a:r>
              <a:rPr lang="en-GB" sz="1600" noProof="0" dirty="0"/>
              <a:t>Large desert areas available.</a:t>
            </a:r>
          </a:p>
          <a:p>
            <a:pPr algn="just">
              <a:buNone/>
            </a:pPr>
            <a:endParaRPr lang="en-GB" sz="1600" noProof="0" dirty="0">
              <a:latin typeface="DM Sans" pitchFamily="2" charset="0"/>
            </a:endParaRPr>
          </a:p>
          <a:p>
            <a:pPr algn="just">
              <a:buNone/>
            </a:pPr>
            <a:r>
              <a:rPr lang="en-GB" sz="1600" noProof="0" dirty="0">
                <a:latin typeface="DM Sans" pitchFamily="2" charset="0"/>
              </a:rPr>
              <a:t>🟢 </a:t>
            </a:r>
            <a:r>
              <a:rPr lang="en-GB" sz="1600" b="1" noProof="0" dirty="0">
                <a:solidFill>
                  <a:srgbClr val="036C78"/>
                </a:solidFill>
                <a:latin typeface="DM Sans" pitchFamily="2" charset="0"/>
              </a:rPr>
              <a:t>C3 – Existing infrastructure</a:t>
            </a:r>
          </a:p>
          <a:p>
            <a:pPr algn="just">
              <a:buNone/>
            </a:pPr>
            <a:endParaRPr lang="en-GB" sz="300" noProof="0" dirty="0">
              <a:latin typeface="DM Sans" pitchFamily="2" charset="0"/>
            </a:endParaRPr>
          </a:p>
          <a:p>
            <a:pPr algn="just">
              <a:buNone/>
            </a:pPr>
            <a:r>
              <a:rPr lang="en-GB" sz="1600" noProof="0" dirty="0"/>
              <a:t>Industrial ports with LNG terminals at </a:t>
            </a:r>
            <a:r>
              <a:rPr lang="en-GB" sz="1600" noProof="0"/>
              <a:t>Arzew</a:t>
            </a:r>
            <a:r>
              <a:rPr lang="en-GB" sz="1600" noProof="0" dirty="0"/>
              <a:t> and </a:t>
            </a:r>
            <a:r>
              <a:rPr lang="en-GB" sz="1600" noProof="0"/>
              <a:t>Skikda</a:t>
            </a:r>
            <a:r>
              <a:rPr lang="en-GB" sz="1600" noProof="0" dirty="0"/>
              <a:t>;</a:t>
            </a:r>
            <a:br>
              <a:rPr lang="en-GB" sz="1600" noProof="0" dirty="0"/>
            </a:br>
            <a:r>
              <a:rPr lang="en-GB" sz="1600" noProof="0" dirty="0"/>
              <a:t>Extensive gas network, adequate power grid.</a:t>
            </a:r>
          </a:p>
          <a:p>
            <a:pPr algn="just">
              <a:buNone/>
            </a:pPr>
            <a:endParaRPr lang="en-GB" sz="1600" noProof="0" dirty="0">
              <a:latin typeface="DM Sans" pitchFamily="2" charset="0"/>
            </a:endParaRPr>
          </a:p>
          <a:p>
            <a:pPr algn="just">
              <a:buNone/>
            </a:pPr>
            <a:r>
              <a:rPr lang="en-GB" sz="1600" noProof="0" dirty="0">
                <a:latin typeface="DM Sans" pitchFamily="2" charset="0"/>
              </a:rPr>
              <a:t>🟠 </a:t>
            </a:r>
            <a:r>
              <a:rPr lang="en-GB" sz="1600" b="1" noProof="0" dirty="0">
                <a:solidFill>
                  <a:srgbClr val="036C78"/>
                </a:solidFill>
                <a:latin typeface="DM Sans" pitchFamily="2" charset="0"/>
              </a:rPr>
              <a:t>C4 – Financing conditions and competitiveness</a:t>
            </a:r>
          </a:p>
          <a:p>
            <a:pPr algn="just">
              <a:buNone/>
            </a:pPr>
            <a:endParaRPr lang="en-GB" sz="200" noProof="0" dirty="0">
              <a:latin typeface="DM Sans" pitchFamily="2" charset="0"/>
            </a:endParaRPr>
          </a:p>
          <a:p>
            <a:pPr algn="just">
              <a:buNone/>
            </a:pPr>
            <a:endParaRPr lang="en-GB" sz="300" noProof="0" dirty="0"/>
          </a:p>
          <a:p>
            <a:pPr algn="just">
              <a:buNone/>
            </a:pPr>
            <a:r>
              <a:rPr lang="en-GB" sz="1600" noProof="0" dirty="0"/>
              <a:t>Challenging financing conditions, limited EU support outside gas;</a:t>
            </a:r>
          </a:p>
          <a:p>
            <a:pPr algn="just">
              <a:buNone/>
            </a:pPr>
            <a:r>
              <a:rPr lang="en-GB" sz="1600" noProof="0" dirty="0"/>
              <a:t>High WACC.</a:t>
            </a:r>
          </a:p>
          <a:p>
            <a:pPr algn="just">
              <a:buNone/>
            </a:pPr>
            <a:endParaRPr lang="en-GB" sz="1600" b="1" noProof="0" dirty="0">
              <a:solidFill>
                <a:srgbClr val="036C78"/>
              </a:solidFill>
              <a:latin typeface="DM Sans" pitchFamily="2" charset="0"/>
            </a:endParaRPr>
          </a:p>
          <a:p>
            <a:pPr algn="just">
              <a:buNone/>
            </a:pPr>
            <a:r>
              <a:rPr lang="en-GB" sz="1600" noProof="0" dirty="0">
                <a:latin typeface="DM Sans" pitchFamily="2" charset="0"/>
              </a:rPr>
              <a:t>🟡 </a:t>
            </a:r>
            <a:r>
              <a:rPr lang="en-GB" sz="1600" b="1" noProof="0" dirty="0">
                <a:solidFill>
                  <a:srgbClr val="036C78"/>
                </a:solidFill>
                <a:latin typeface="DM Sans" pitchFamily="2" charset="0"/>
              </a:rPr>
              <a:t>C5 – Energy sovereignty</a:t>
            </a:r>
          </a:p>
          <a:p>
            <a:pPr algn="just">
              <a:buNone/>
            </a:pPr>
            <a:endParaRPr lang="en-GB" sz="200" noProof="0" dirty="0"/>
          </a:p>
          <a:p>
            <a:pPr algn="just"/>
            <a:endParaRPr lang="en-GB" sz="300" noProof="0" dirty="0"/>
          </a:p>
          <a:p>
            <a:pPr algn="just"/>
            <a:r>
              <a:rPr lang="en-GB" sz="1600" noProof="0" dirty="0"/>
              <a:t>Major fossil gas supplier to Europe. Need to prioritize other RREHs for low-carbon imports or gradually replace part of fossil gas with decarbonized sources.</a:t>
            </a:r>
          </a:p>
        </p:txBody>
      </p:sp>
      <p:sp>
        <p:nvSpPr>
          <p:cNvPr id="3" name="Rectangle 2">
            <a:extLst>
              <a:ext uri="{FF2B5EF4-FFF2-40B4-BE49-F238E27FC236}">
                <a16:creationId xmlns:a16="http://schemas.microsoft.com/office/drawing/2014/main" id="{6671875B-5A6D-4B02-A069-D0D816FABB0C}"/>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Slide Number Placeholder 6">
            <a:extLst>
              <a:ext uri="{FF2B5EF4-FFF2-40B4-BE49-F238E27FC236}">
                <a16:creationId xmlns:a16="http://schemas.microsoft.com/office/drawing/2014/main" id="{51268CA9-F7F9-790E-5E18-246D9E835DCB}"/>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36</a:t>
            </a:fld>
            <a:endParaRPr lang="en-GB" sz="1350" b="1" spc="80" noProof="0" dirty="0">
              <a:solidFill>
                <a:srgbClr val="025C66"/>
              </a:solidFill>
            </a:endParaRPr>
          </a:p>
        </p:txBody>
      </p:sp>
      <p:sp>
        <p:nvSpPr>
          <p:cNvPr id="11" name="Rectangle 10">
            <a:extLst>
              <a:ext uri="{FF2B5EF4-FFF2-40B4-BE49-F238E27FC236}">
                <a16:creationId xmlns:a16="http://schemas.microsoft.com/office/drawing/2014/main" id="{A3C518B4-48D3-BD38-22EE-11321E16FC7B}"/>
              </a:ext>
            </a:extLst>
          </p:cNvPr>
          <p:cNvSpPr/>
          <p:nvPr/>
        </p:nvSpPr>
        <p:spPr>
          <a:xfrm>
            <a:off x="7305674" y="3104183"/>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ectangle 11">
            <a:extLst>
              <a:ext uri="{FF2B5EF4-FFF2-40B4-BE49-F238E27FC236}">
                <a16:creationId xmlns:a16="http://schemas.microsoft.com/office/drawing/2014/main" id="{67BA42A1-B07A-D3E1-D19F-A9926F4D0444}"/>
              </a:ext>
            </a:extLst>
          </p:cNvPr>
          <p:cNvSpPr/>
          <p:nvPr/>
        </p:nvSpPr>
        <p:spPr>
          <a:xfrm>
            <a:off x="7305674" y="357840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A51DA0A0-5E34-8B61-AACB-408F2E080D08}"/>
              </a:ext>
            </a:extLst>
          </p:cNvPr>
          <p:cNvSpPr/>
          <p:nvPr/>
        </p:nvSpPr>
        <p:spPr>
          <a:xfrm>
            <a:off x="7305674" y="406361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ectangle 13">
            <a:extLst>
              <a:ext uri="{FF2B5EF4-FFF2-40B4-BE49-F238E27FC236}">
                <a16:creationId xmlns:a16="http://schemas.microsoft.com/office/drawing/2014/main" id="{69D1549E-E99D-093F-7917-CD0F2C1F40EB}"/>
              </a:ext>
            </a:extLst>
          </p:cNvPr>
          <p:cNvSpPr/>
          <p:nvPr/>
        </p:nvSpPr>
        <p:spPr>
          <a:xfrm>
            <a:off x="7305674" y="454882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ectangle 14">
            <a:extLst>
              <a:ext uri="{FF2B5EF4-FFF2-40B4-BE49-F238E27FC236}">
                <a16:creationId xmlns:a16="http://schemas.microsoft.com/office/drawing/2014/main" id="{74141351-B43E-D1CE-9343-02430993F137}"/>
              </a:ext>
            </a:extLst>
          </p:cNvPr>
          <p:cNvSpPr/>
          <p:nvPr/>
        </p:nvSpPr>
        <p:spPr>
          <a:xfrm>
            <a:off x="7305674" y="503403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tangle 15">
            <a:extLst>
              <a:ext uri="{FF2B5EF4-FFF2-40B4-BE49-F238E27FC236}">
                <a16:creationId xmlns:a16="http://schemas.microsoft.com/office/drawing/2014/main" id="{BA391107-EF5F-5BB8-7271-25FBB8685B73}"/>
              </a:ext>
            </a:extLst>
          </p:cNvPr>
          <p:cNvSpPr/>
          <p:nvPr/>
        </p:nvSpPr>
        <p:spPr>
          <a:xfrm>
            <a:off x="7305674" y="553829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tangle 16">
            <a:extLst>
              <a:ext uri="{FF2B5EF4-FFF2-40B4-BE49-F238E27FC236}">
                <a16:creationId xmlns:a16="http://schemas.microsoft.com/office/drawing/2014/main" id="{D8FEE20E-9185-17E0-8443-24598A1965C8}"/>
              </a:ext>
            </a:extLst>
          </p:cNvPr>
          <p:cNvSpPr/>
          <p:nvPr/>
        </p:nvSpPr>
        <p:spPr>
          <a:xfrm>
            <a:off x="7305673" y="6020359"/>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ectangle 17">
            <a:extLst>
              <a:ext uri="{FF2B5EF4-FFF2-40B4-BE49-F238E27FC236}">
                <a16:creationId xmlns:a16="http://schemas.microsoft.com/office/drawing/2014/main" id="{FE46DB92-5EB3-23CD-1C46-C9061B37EDF6}"/>
              </a:ext>
            </a:extLst>
          </p:cNvPr>
          <p:cNvSpPr/>
          <p:nvPr/>
        </p:nvSpPr>
        <p:spPr>
          <a:xfrm>
            <a:off x="7355623" y="2100797"/>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ZoneTexte 18">
            <a:extLst>
              <a:ext uri="{FF2B5EF4-FFF2-40B4-BE49-F238E27FC236}">
                <a16:creationId xmlns:a16="http://schemas.microsoft.com/office/drawing/2014/main" id="{8EC1BC71-286C-E3E5-0A5E-304F1388149E}"/>
              </a:ext>
            </a:extLst>
          </p:cNvPr>
          <p:cNvSpPr txBox="1"/>
          <p:nvPr/>
        </p:nvSpPr>
        <p:spPr>
          <a:xfrm>
            <a:off x="7227153" y="2059341"/>
            <a:ext cx="1716734" cy="538609"/>
          </a:xfrm>
          <a:prstGeom prst="rect">
            <a:avLst/>
          </a:prstGeom>
          <a:noFill/>
        </p:spPr>
        <p:txBody>
          <a:bodyPr wrap="square" rtlCol="0">
            <a:spAutoFit/>
          </a:bodyPr>
          <a:lstStyle/>
          <a:p>
            <a:r>
              <a:rPr lang="en-GB" sz="1400" b="1" noProof="0" dirty="0">
                <a:solidFill>
                  <a:srgbClr val="036C78"/>
                </a:solidFill>
              </a:rPr>
              <a:t>Spain</a:t>
            </a:r>
          </a:p>
          <a:p>
            <a:r>
              <a:rPr lang="en-GB" sz="1400" b="1" noProof="0" dirty="0">
                <a:solidFill>
                  <a:srgbClr val="036C78"/>
                </a:solidFill>
              </a:rPr>
              <a:t>(Extremadura)</a:t>
            </a:r>
          </a:p>
        </p:txBody>
      </p:sp>
      <p:sp>
        <p:nvSpPr>
          <p:cNvPr id="20" name="Rectangle 19">
            <a:extLst>
              <a:ext uri="{FF2B5EF4-FFF2-40B4-BE49-F238E27FC236}">
                <a16:creationId xmlns:a16="http://schemas.microsoft.com/office/drawing/2014/main" id="{7FF3087A-0DB6-375E-E971-5876859B8D98}"/>
              </a:ext>
            </a:extLst>
          </p:cNvPr>
          <p:cNvSpPr/>
          <p:nvPr/>
        </p:nvSpPr>
        <p:spPr>
          <a:xfrm>
            <a:off x="7294041" y="1630409"/>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1" name="ZoneTexte 20">
            <a:extLst>
              <a:ext uri="{FF2B5EF4-FFF2-40B4-BE49-F238E27FC236}">
                <a16:creationId xmlns:a16="http://schemas.microsoft.com/office/drawing/2014/main" id="{2AC2227A-7EC6-8985-26D2-03F92D52F610}"/>
              </a:ext>
            </a:extLst>
          </p:cNvPr>
          <p:cNvSpPr txBox="1"/>
          <p:nvPr/>
        </p:nvSpPr>
        <p:spPr>
          <a:xfrm>
            <a:off x="7233645" y="1667739"/>
            <a:ext cx="1690577" cy="330860"/>
          </a:xfrm>
          <a:prstGeom prst="rect">
            <a:avLst/>
          </a:prstGeom>
          <a:noFill/>
        </p:spPr>
        <p:txBody>
          <a:bodyPr wrap="square" rtlCol="0">
            <a:spAutoFit/>
          </a:bodyPr>
          <a:lstStyle/>
          <a:p>
            <a:r>
              <a:rPr lang="en-GB" sz="1500" b="1" noProof="0" dirty="0">
                <a:solidFill>
                  <a:srgbClr val="036C78"/>
                </a:solidFill>
                <a:highlight>
                  <a:srgbClr val="FFFFFF"/>
                </a:highlight>
              </a:rPr>
              <a:t>Azerbaijan</a:t>
            </a:r>
          </a:p>
        </p:txBody>
      </p:sp>
      <p:sp>
        <p:nvSpPr>
          <p:cNvPr id="24" name="Rectangle 23">
            <a:extLst>
              <a:ext uri="{FF2B5EF4-FFF2-40B4-BE49-F238E27FC236}">
                <a16:creationId xmlns:a16="http://schemas.microsoft.com/office/drawing/2014/main" id="{8A3716BA-8B20-31CF-D7EC-F5D71ADC44C5}"/>
              </a:ext>
            </a:extLst>
          </p:cNvPr>
          <p:cNvSpPr/>
          <p:nvPr/>
        </p:nvSpPr>
        <p:spPr>
          <a:xfrm>
            <a:off x="7348203" y="260440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5" name="ZoneTexte 24">
            <a:extLst>
              <a:ext uri="{FF2B5EF4-FFF2-40B4-BE49-F238E27FC236}">
                <a16:creationId xmlns:a16="http://schemas.microsoft.com/office/drawing/2014/main" id="{F4B9193D-26DC-9AC2-EE61-EEB4017BC619}"/>
              </a:ext>
            </a:extLst>
          </p:cNvPr>
          <p:cNvSpPr txBox="1"/>
          <p:nvPr/>
        </p:nvSpPr>
        <p:spPr>
          <a:xfrm>
            <a:off x="7227152" y="2553120"/>
            <a:ext cx="1907817" cy="538609"/>
          </a:xfrm>
          <a:prstGeom prst="rect">
            <a:avLst/>
          </a:prstGeom>
          <a:noFill/>
        </p:spPr>
        <p:txBody>
          <a:bodyPr wrap="square" rtlCol="0">
            <a:spAutoFit/>
          </a:bodyPr>
          <a:lstStyle/>
          <a:p>
            <a:r>
              <a:rPr lang="en-GB" sz="1400" b="1" noProof="0" dirty="0">
                <a:solidFill>
                  <a:srgbClr val="036C78"/>
                </a:solidFill>
              </a:rPr>
              <a:t>Algeria</a:t>
            </a:r>
          </a:p>
          <a:p>
            <a:r>
              <a:rPr lang="en-GB" sz="1400" b="1" noProof="0" dirty="0">
                <a:solidFill>
                  <a:srgbClr val="036C78"/>
                </a:solidFill>
              </a:rPr>
              <a:t>(Algerian Sahara)</a:t>
            </a:r>
          </a:p>
        </p:txBody>
      </p:sp>
    </p:spTree>
    <p:extLst>
      <p:ext uri="{BB962C8B-B14F-4D97-AF65-F5344CB8AC3E}">
        <p14:creationId xmlns:p14="http://schemas.microsoft.com/office/powerpoint/2010/main" val="1895485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8A54F-1D1E-513A-4E27-30299E58E8D9}"/>
            </a:ext>
          </a:extLst>
        </p:cNvPr>
        <p:cNvGrpSpPr/>
        <p:nvPr/>
      </p:nvGrpSpPr>
      <p:grpSpPr>
        <a:xfrm>
          <a:off x="0" y="0"/>
          <a:ext cx="0" cy="0"/>
          <a:chOff x="0" y="0"/>
          <a:chExt cx="0" cy="0"/>
        </a:xfrm>
      </p:grpSpPr>
      <p:pic>
        <p:nvPicPr>
          <p:cNvPr id="38914" name="Picture 2">
            <a:extLst>
              <a:ext uri="{FF2B5EF4-FFF2-40B4-BE49-F238E27FC236}">
                <a16:creationId xmlns:a16="http://schemas.microsoft.com/office/drawing/2014/main" id="{BB8725F5-64C5-579F-7AA0-7D94769B85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49" t="6495" r="4441" b="10901"/>
          <a:stretch>
            <a:fillRect/>
          </a:stretch>
        </p:blipFill>
        <p:spPr bwMode="auto">
          <a:xfrm>
            <a:off x="7562848" y="126047"/>
            <a:ext cx="4500588" cy="44820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Top 15 Biggest Landmarks in Morocco">
            <a:extLst>
              <a:ext uri="{FF2B5EF4-FFF2-40B4-BE49-F238E27FC236}">
                <a16:creationId xmlns:a16="http://schemas.microsoft.com/office/drawing/2014/main" id="{250B61E0-B4E3-A0CC-2575-6A69DF91F0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75" t="-219" r="18407" b="219"/>
          <a:stretch>
            <a:fillRect/>
          </a:stretch>
        </p:blipFill>
        <p:spPr bwMode="auto">
          <a:xfrm>
            <a:off x="119024" y="109949"/>
            <a:ext cx="7324800" cy="53320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7ED4792-4B2B-ABEC-83A8-C0AA633C64FB}"/>
              </a:ext>
            </a:extLst>
          </p:cNvPr>
          <p:cNvSpPr/>
          <p:nvPr/>
        </p:nvSpPr>
        <p:spPr>
          <a:xfrm rot="16200000">
            <a:off x="3524010" y="-1810000"/>
            <a:ext cx="5143987" cy="12192006"/>
          </a:xfrm>
          <a:prstGeom prst="rect">
            <a:avLst/>
          </a:prstGeom>
          <a:gradFill>
            <a:gsLst>
              <a:gs pos="38000">
                <a:schemeClr val="bg1"/>
              </a:gs>
              <a:gs pos="49000">
                <a:schemeClr val="bg1">
                  <a:alpha val="65000"/>
                </a:schemeClr>
              </a:gs>
              <a:gs pos="63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latin typeface="DM Sans" pitchFamily="2" charset="0"/>
              </a:rPr>
              <a:t> </a:t>
            </a:r>
          </a:p>
        </p:txBody>
      </p:sp>
      <p:sp>
        <p:nvSpPr>
          <p:cNvPr id="6" name="ZoneTexte 5">
            <a:extLst>
              <a:ext uri="{FF2B5EF4-FFF2-40B4-BE49-F238E27FC236}">
                <a16:creationId xmlns:a16="http://schemas.microsoft.com/office/drawing/2014/main" id="{0972F76F-E949-F1D2-BF26-F1F8C03F30CC}"/>
              </a:ext>
            </a:extLst>
          </p:cNvPr>
          <p:cNvSpPr txBox="1"/>
          <p:nvPr/>
        </p:nvSpPr>
        <p:spPr>
          <a:xfrm>
            <a:off x="3620818" y="5501762"/>
            <a:ext cx="7862347" cy="1015663"/>
          </a:xfrm>
          <a:prstGeom prst="rect">
            <a:avLst/>
          </a:prstGeom>
          <a:noFill/>
        </p:spPr>
        <p:txBody>
          <a:bodyPr wrap="square">
            <a:spAutoFit/>
          </a:bodyPr>
          <a:lstStyle/>
          <a:p>
            <a:pPr algn="just"/>
            <a:r>
              <a:rPr lang="en-GB" sz="2000" noProof="0"/>
              <a:t>Like Algeria, Morocco is connected to Europe through gas pipelines. It also benefits from direct electricity interconnections with Spain.</a:t>
            </a:r>
            <a:endParaRPr lang="en-GB" sz="2000" noProof="0" dirty="0"/>
          </a:p>
        </p:txBody>
      </p:sp>
      <p:sp>
        <p:nvSpPr>
          <p:cNvPr id="16" name="Rectangle : coins arrondis 15">
            <a:extLst>
              <a:ext uri="{FF2B5EF4-FFF2-40B4-BE49-F238E27FC236}">
                <a16:creationId xmlns:a16="http://schemas.microsoft.com/office/drawing/2014/main" id="{E73389C3-7D85-7051-179C-0B52E8EDF233}"/>
              </a:ext>
            </a:extLst>
          </p:cNvPr>
          <p:cNvSpPr/>
          <p:nvPr/>
        </p:nvSpPr>
        <p:spPr>
          <a:xfrm>
            <a:off x="1028700" y="4560463"/>
            <a:ext cx="11034736" cy="656503"/>
          </a:xfrm>
          <a:prstGeom prst="roundRect">
            <a:avLst>
              <a:gd name="adj" fmla="val 0"/>
            </a:avLst>
          </a:prstGeom>
          <a:gradFill>
            <a:gsLst>
              <a:gs pos="16000">
                <a:srgbClr val="036C78">
                  <a:alpha val="0"/>
                </a:srgbClr>
              </a:gs>
              <a:gs pos="33000">
                <a:srgbClr val="036C78"/>
              </a:gs>
            </a:gsLst>
            <a:lin ang="0" scaled="0"/>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ZoneTexte 16">
            <a:extLst>
              <a:ext uri="{FF2B5EF4-FFF2-40B4-BE49-F238E27FC236}">
                <a16:creationId xmlns:a16="http://schemas.microsoft.com/office/drawing/2014/main" id="{D3052887-6BAA-EBEF-1A85-9686E8F9BD91}"/>
              </a:ext>
            </a:extLst>
          </p:cNvPr>
          <p:cNvSpPr txBox="1"/>
          <p:nvPr/>
        </p:nvSpPr>
        <p:spPr>
          <a:xfrm>
            <a:off x="4500202" y="4608070"/>
            <a:ext cx="7366309" cy="523220"/>
          </a:xfrm>
          <a:prstGeom prst="rect">
            <a:avLst/>
          </a:prstGeom>
          <a:noFill/>
        </p:spPr>
        <p:txBody>
          <a:bodyPr wrap="square">
            <a:spAutoFit/>
          </a:bodyPr>
          <a:lstStyle/>
          <a:p>
            <a:pPr algn="r">
              <a:buNone/>
            </a:pPr>
            <a:r>
              <a:rPr lang="en-GB" sz="2800" noProof="0" dirty="0">
                <a:solidFill>
                  <a:schemeClr val="bg1"/>
                </a:solidFill>
                <a:latin typeface="Arial Rounded MT Bold" panose="020F0704030504030204" pitchFamily="34" charset="0"/>
              </a:rPr>
              <a:t>A strategic relationship with Europe</a:t>
            </a:r>
            <a:endPar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endParaRPr>
          </a:p>
        </p:txBody>
      </p:sp>
      <p:sp>
        <p:nvSpPr>
          <p:cNvPr id="18" name="Rectangle : coins arrondis 17">
            <a:extLst>
              <a:ext uri="{FF2B5EF4-FFF2-40B4-BE49-F238E27FC236}">
                <a16:creationId xmlns:a16="http://schemas.microsoft.com/office/drawing/2014/main" id="{5A341CF9-3772-60A5-6CF1-59E7313F86CD}"/>
              </a:ext>
            </a:extLst>
          </p:cNvPr>
          <p:cNvSpPr/>
          <p:nvPr/>
        </p:nvSpPr>
        <p:spPr>
          <a:xfrm rot="10800000">
            <a:off x="128556" y="126048"/>
            <a:ext cx="4510118" cy="671933"/>
          </a:xfrm>
          <a:prstGeom prst="roundRect">
            <a:avLst>
              <a:gd name="adj" fmla="val 0"/>
            </a:avLst>
          </a:prstGeom>
          <a:gradFill>
            <a:gsLst>
              <a:gs pos="6000">
                <a:srgbClr val="036C78">
                  <a:alpha val="0"/>
                </a:srgbClr>
              </a:gs>
              <a:gs pos="54000">
                <a:srgbClr val="036C78"/>
              </a:gs>
            </a:gsLst>
            <a:lin ang="0" scaled="0"/>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ZoneTexte 18">
            <a:extLst>
              <a:ext uri="{FF2B5EF4-FFF2-40B4-BE49-F238E27FC236}">
                <a16:creationId xmlns:a16="http://schemas.microsoft.com/office/drawing/2014/main" id="{A85BB9A9-8627-35C2-3A5B-B2BF5C64636C}"/>
              </a:ext>
            </a:extLst>
          </p:cNvPr>
          <p:cNvSpPr txBox="1"/>
          <p:nvPr/>
        </p:nvSpPr>
        <p:spPr>
          <a:xfrm>
            <a:off x="302323" y="190879"/>
            <a:ext cx="2666776" cy="523220"/>
          </a:xfrm>
          <a:prstGeom prst="rect">
            <a:avLst/>
          </a:prstGeom>
          <a:noFill/>
        </p:spPr>
        <p:txBody>
          <a:bodyPr wrap="square">
            <a:spAutoFit/>
          </a:bodyPr>
          <a:lstStyle/>
          <a:p>
            <a:r>
              <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rPr>
              <a:t>Morocco</a:t>
            </a:r>
            <a:endParaRPr lang="en-GB" sz="2000" noProof="0" dirty="0"/>
          </a:p>
        </p:txBody>
      </p:sp>
      <p:sp>
        <p:nvSpPr>
          <p:cNvPr id="20" name="Cadre 19">
            <a:extLst>
              <a:ext uri="{FF2B5EF4-FFF2-40B4-BE49-F238E27FC236}">
                <a16:creationId xmlns:a16="http://schemas.microsoft.com/office/drawing/2014/main" id="{4C000035-D693-F4BF-F059-A31709FCA30F}"/>
              </a:ext>
            </a:extLst>
          </p:cNvPr>
          <p:cNvSpPr/>
          <p:nvPr/>
        </p:nvSpPr>
        <p:spPr>
          <a:xfrm>
            <a:off x="0" y="0"/>
            <a:ext cx="12192000" cy="6858000"/>
          </a:xfrm>
          <a:prstGeom prst="frame">
            <a:avLst>
              <a:gd name="adj1" fmla="val 149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pic>
        <p:nvPicPr>
          <p:cNvPr id="9" name="Image 8">
            <a:extLst>
              <a:ext uri="{FF2B5EF4-FFF2-40B4-BE49-F238E27FC236}">
                <a16:creationId xmlns:a16="http://schemas.microsoft.com/office/drawing/2014/main" id="{33630D67-0FD2-6754-27B9-11A160B0B74E}"/>
              </a:ext>
            </a:extLst>
          </p:cNvPr>
          <p:cNvPicPr>
            <a:picLocks noChangeAspect="1"/>
          </p:cNvPicPr>
          <p:nvPr/>
        </p:nvPicPr>
        <p:blipFill>
          <a:blip r:embed="rId4"/>
          <a:stretch>
            <a:fillRect/>
          </a:stretch>
        </p:blipFill>
        <p:spPr>
          <a:xfrm>
            <a:off x="93242" y="3799114"/>
            <a:ext cx="3125112" cy="3112832"/>
          </a:xfrm>
          <a:prstGeom prst="rect">
            <a:avLst/>
          </a:prstGeom>
        </p:spPr>
      </p:pic>
      <p:sp>
        <p:nvSpPr>
          <p:cNvPr id="4" name="Rectangle 3">
            <a:extLst>
              <a:ext uri="{FF2B5EF4-FFF2-40B4-BE49-F238E27FC236}">
                <a16:creationId xmlns:a16="http://schemas.microsoft.com/office/drawing/2014/main" id="{0160B6D3-71B1-7946-C114-9ADD1479AF68}"/>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Slide Number Placeholder 6">
            <a:extLst>
              <a:ext uri="{FF2B5EF4-FFF2-40B4-BE49-F238E27FC236}">
                <a16:creationId xmlns:a16="http://schemas.microsoft.com/office/drawing/2014/main" id="{8BEDD661-FABA-E802-6790-FD3ADBA4B8D9}"/>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37</a:t>
            </a:fld>
            <a:endParaRPr lang="en-GB" sz="1350" b="1" spc="80" noProof="0" dirty="0">
              <a:solidFill>
                <a:srgbClr val="025C66"/>
              </a:solidFill>
            </a:endParaRPr>
          </a:p>
        </p:txBody>
      </p:sp>
    </p:spTree>
    <p:extLst>
      <p:ext uri="{BB962C8B-B14F-4D97-AF65-F5344CB8AC3E}">
        <p14:creationId xmlns:p14="http://schemas.microsoft.com/office/powerpoint/2010/main" val="3614147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7617263-19E8-513E-09F4-B127499DE868}"/>
              </a:ext>
            </a:extLst>
          </p:cNvPr>
          <p:cNvSpPr txBox="1"/>
          <p:nvPr/>
        </p:nvSpPr>
        <p:spPr>
          <a:xfrm>
            <a:off x="946963" y="1382286"/>
            <a:ext cx="5308525" cy="4093428"/>
          </a:xfrm>
          <a:prstGeom prst="rect">
            <a:avLst/>
          </a:prstGeom>
          <a:noFill/>
        </p:spPr>
        <p:txBody>
          <a:bodyPr wrap="square">
            <a:spAutoFit/>
          </a:bodyPr>
          <a:lstStyle/>
          <a:p>
            <a:pPr algn="just"/>
            <a:r>
              <a:rPr lang="en-GB" sz="2000" noProof="0" dirty="0"/>
              <a:t>Morocco’s power grid is connected to Spain through two high-voltage alternating current (HVAC) submarine interconnectors, with a total capacity of 1,400 MW, crossing the Strait of Gibraltar.</a:t>
            </a:r>
          </a:p>
          <a:p>
            <a:pPr algn="just"/>
            <a:endParaRPr lang="en-GB" sz="1000" noProof="0" dirty="0"/>
          </a:p>
          <a:p>
            <a:pPr algn="just"/>
            <a:r>
              <a:rPr lang="en-GB" sz="2000" noProof="0" dirty="0"/>
              <a:t>The grid already extends as far south as Western Sahara, allowing in the future for renewable electricity generated there to be transmitted northward.</a:t>
            </a:r>
          </a:p>
          <a:p>
            <a:pPr algn="just"/>
            <a:endParaRPr lang="en-GB" sz="1000" noProof="0" dirty="0"/>
          </a:p>
          <a:p>
            <a:pPr algn="just"/>
            <a:r>
              <a:rPr lang="en-GB" sz="2000" noProof="0" dirty="0"/>
              <a:t>However, major reinforcements would be required to enable large-scale exports to Europe.</a:t>
            </a:r>
          </a:p>
        </p:txBody>
      </p:sp>
      <p:sp>
        <p:nvSpPr>
          <p:cNvPr id="2" name="Cadre 1">
            <a:extLst>
              <a:ext uri="{FF2B5EF4-FFF2-40B4-BE49-F238E27FC236}">
                <a16:creationId xmlns:a16="http://schemas.microsoft.com/office/drawing/2014/main" id="{78DA0CD9-6E89-B000-38E7-DB9E650FA7DF}"/>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3" name="Rectangle 2">
            <a:extLst>
              <a:ext uri="{FF2B5EF4-FFF2-40B4-BE49-F238E27FC236}">
                <a16:creationId xmlns:a16="http://schemas.microsoft.com/office/drawing/2014/main" id="{7B933C65-5591-BE25-755A-4DE8DB2D97FB}"/>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Slide Number Placeholder 6">
            <a:extLst>
              <a:ext uri="{FF2B5EF4-FFF2-40B4-BE49-F238E27FC236}">
                <a16:creationId xmlns:a16="http://schemas.microsoft.com/office/drawing/2014/main" id="{7B50BFA3-348E-6B8F-527F-EEA59E4D8EE3}"/>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38</a:t>
            </a:fld>
            <a:endParaRPr lang="en-GB" sz="1350" b="1" spc="80" noProof="0" dirty="0">
              <a:solidFill>
                <a:srgbClr val="025C66"/>
              </a:solidFill>
            </a:endParaRPr>
          </a:p>
        </p:txBody>
      </p:sp>
      <p:sp>
        <p:nvSpPr>
          <p:cNvPr id="9" name="ZoneTexte 8">
            <a:extLst>
              <a:ext uri="{FF2B5EF4-FFF2-40B4-BE49-F238E27FC236}">
                <a16:creationId xmlns:a16="http://schemas.microsoft.com/office/drawing/2014/main" id="{135C3417-15C6-81CE-1761-5FDBCC5BE1C3}"/>
              </a:ext>
            </a:extLst>
          </p:cNvPr>
          <p:cNvSpPr txBox="1"/>
          <p:nvPr/>
        </p:nvSpPr>
        <p:spPr>
          <a:xfrm>
            <a:off x="81013" y="6480429"/>
            <a:ext cx="8745363" cy="246221"/>
          </a:xfrm>
          <a:prstGeom prst="rect">
            <a:avLst/>
          </a:prstGeom>
          <a:noFill/>
        </p:spPr>
        <p:txBody>
          <a:bodyPr wrap="square">
            <a:spAutoFit/>
          </a:bodyPr>
          <a:lstStyle/>
          <a:p>
            <a:r>
              <a:rPr lang="en-GB" sz="1000" b="0" i="0" noProof="0" dirty="0">
                <a:solidFill>
                  <a:srgbClr val="05103E"/>
                </a:solidFill>
                <a:effectLst/>
                <a:latin typeface="+mj-lt"/>
              </a:rPr>
              <a:t>[1] Figure from </a:t>
            </a:r>
            <a:r>
              <a:rPr lang="en-GB" sz="1000" b="0" i="0" noProof="0" dirty="0">
                <a:solidFill>
                  <a:srgbClr val="05103E"/>
                </a:solidFill>
                <a:effectLst/>
                <a:latin typeface="+mj-lt"/>
                <a:hlinkClick r:id="rId3"/>
              </a:rPr>
              <a:t>Cassetti, G., &amp; Annunziata, F. (2024). </a:t>
            </a:r>
            <a:r>
              <a:rPr lang="en-GB" sz="1000" b="0" i="1" noProof="0" dirty="0">
                <a:solidFill>
                  <a:srgbClr val="05103E"/>
                </a:solidFill>
                <a:effectLst/>
                <a:latin typeface="+mj-lt"/>
                <a:hlinkClick r:id="rId3"/>
              </a:rPr>
              <a:t>Setting the scene for an interconnected, renewable mediterranean energy system</a:t>
            </a:r>
            <a:r>
              <a:rPr lang="en-GB" sz="1000" b="0" i="0" noProof="0" dirty="0">
                <a:solidFill>
                  <a:srgbClr val="05103E"/>
                </a:solidFill>
                <a:effectLst/>
                <a:latin typeface="+mj-lt"/>
                <a:hlinkClick r:id="rId3"/>
              </a:rPr>
              <a:t>. ECCO.</a:t>
            </a:r>
            <a:endParaRPr lang="en-GB" sz="1000" noProof="0" dirty="0">
              <a:latin typeface="+mj-lt"/>
            </a:endParaRPr>
          </a:p>
        </p:txBody>
      </p:sp>
      <p:grpSp>
        <p:nvGrpSpPr>
          <p:cNvPr id="18" name="Groupe 17">
            <a:extLst>
              <a:ext uri="{FF2B5EF4-FFF2-40B4-BE49-F238E27FC236}">
                <a16:creationId xmlns:a16="http://schemas.microsoft.com/office/drawing/2014/main" id="{E4BEA40E-BEF7-C0BD-FC90-B5CEC0D9016E}"/>
              </a:ext>
            </a:extLst>
          </p:cNvPr>
          <p:cNvGrpSpPr/>
          <p:nvPr/>
        </p:nvGrpSpPr>
        <p:grpSpPr>
          <a:xfrm>
            <a:off x="6873486" y="771279"/>
            <a:ext cx="4200723" cy="5354159"/>
            <a:chOff x="6796766" y="478465"/>
            <a:chExt cx="4418394" cy="5631598"/>
          </a:xfrm>
        </p:grpSpPr>
        <p:grpSp>
          <p:nvGrpSpPr>
            <p:cNvPr id="8" name="Groupe 7">
              <a:extLst>
                <a:ext uri="{FF2B5EF4-FFF2-40B4-BE49-F238E27FC236}">
                  <a16:creationId xmlns:a16="http://schemas.microsoft.com/office/drawing/2014/main" id="{67B65753-9DD3-7118-656B-47AED739B98C}"/>
                </a:ext>
              </a:extLst>
            </p:cNvPr>
            <p:cNvGrpSpPr/>
            <p:nvPr/>
          </p:nvGrpSpPr>
          <p:grpSpPr>
            <a:xfrm>
              <a:off x="6796766" y="478465"/>
              <a:ext cx="4418394" cy="5631598"/>
              <a:chOff x="6862082" y="478465"/>
              <a:chExt cx="4418394" cy="5631598"/>
            </a:xfrm>
          </p:grpSpPr>
          <p:pic>
            <p:nvPicPr>
              <p:cNvPr id="10" name="Image 9">
                <a:extLst>
                  <a:ext uri="{FF2B5EF4-FFF2-40B4-BE49-F238E27FC236}">
                    <a16:creationId xmlns:a16="http://schemas.microsoft.com/office/drawing/2014/main" id="{0F22007E-8BEB-6E95-37F1-94AF96D7EE1A}"/>
                  </a:ext>
                </a:extLst>
              </p:cNvPr>
              <p:cNvPicPr>
                <a:picLocks noChangeAspect="1"/>
              </p:cNvPicPr>
              <p:nvPr/>
            </p:nvPicPr>
            <p:blipFill>
              <a:blip r:embed="rId4"/>
              <a:srcRect t="2584"/>
              <a:stretch>
                <a:fillRect/>
              </a:stretch>
            </p:blipFill>
            <p:spPr>
              <a:xfrm>
                <a:off x="6862082" y="886512"/>
                <a:ext cx="4418394" cy="5223551"/>
              </a:xfrm>
              <a:prstGeom prst="rect">
                <a:avLst/>
              </a:prstGeom>
            </p:spPr>
          </p:pic>
          <p:sp>
            <p:nvSpPr>
              <p:cNvPr id="7" name="Cadre 6">
                <a:extLst>
                  <a:ext uri="{FF2B5EF4-FFF2-40B4-BE49-F238E27FC236}">
                    <a16:creationId xmlns:a16="http://schemas.microsoft.com/office/drawing/2014/main" id="{C01D2466-31B7-92BC-D888-9820F3A13957}"/>
                  </a:ext>
                </a:extLst>
              </p:cNvPr>
              <p:cNvSpPr/>
              <p:nvPr/>
            </p:nvSpPr>
            <p:spPr>
              <a:xfrm>
                <a:off x="6862082" y="478465"/>
                <a:ext cx="4418394" cy="5631598"/>
              </a:xfrm>
              <a:prstGeom prst="frame">
                <a:avLst>
                  <a:gd name="adj1" fmla="val 1439"/>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grpSp>
          <p:nvGrpSpPr>
            <p:cNvPr id="16" name="Groupe 15">
              <a:extLst>
                <a:ext uri="{FF2B5EF4-FFF2-40B4-BE49-F238E27FC236}">
                  <a16:creationId xmlns:a16="http://schemas.microsoft.com/office/drawing/2014/main" id="{9F1BD911-CE07-E83C-D464-5442FEFAC596}"/>
                </a:ext>
              </a:extLst>
            </p:cNvPr>
            <p:cNvGrpSpPr/>
            <p:nvPr/>
          </p:nvGrpSpPr>
          <p:grpSpPr>
            <a:xfrm>
              <a:off x="8502737" y="5472551"/>
              <a:ext cx="2576387" cy="498937"/>
              <a:chOff x="8492105" y="4947955"/>
              <a:chExt cx="2576387" cy="498937"/>
            </a:xfrm>
          </p:grpSpPr>
          <p:sp>
            <p:nvSpPr>
              <p:cNvPr id="15" name="Rectangle 14">
                <a:extLst>
                  <a:ext uri="{FF2B5EF4-FFF2-40B4-BE49-F238E27FC236}">
                    <a16:creationId xmlns:a16="http://schemas.microsoft.com/office/drawing/2014/main" id="{9E9D3AE7-1560-F40D-3740-B34E65595AC3}"/>
                  </a:ext>
                </a:extLst>
              </p:cNvPr>
              <p:cNvSpPr/>
              <p:nvPr/>
            </p:nvSpPr>
            <p:spPr>
              <a:xfrm>
                <a:off x="8659859" y="4947955"/>
                <a:ext cx="2408633" cy="4989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ZoneTexte 12">
                <a:extLst>
                  <a:ext uri="{FF2B5EF4-FFF2-40B4-BE49-F238E27FC236}">
                    <a16:creationId xmlns:a16="http://schemas.microsoft.com/office/drawing/2014/main" id="{EFD647A6-4F7D-A26E-91FD-4E48DF0A3F1E}"/>
                  </a:ext>
                </a:extLst>
              </p:cNvPr>
              <p:cNvSpPr txBox="1"/>
              <p:nvPr/>
            </p:nvSpPr>
            <p:spPr>
              <a:xfrm>
                <a:off x="8492105" y="4956318"/>
                <a:ext cx="2573565" cy="485587"/>
              </a:xfrm>
              <a:prstGeom prst="rect">
                <a:avLst/>
              </a:prstGeom>
              <a:noFill/>
            </p:spPr>
            <p:txBody>
              <a:bodyPr wrap="square" rtlCol="0">
                <a:spAutoFit/>
              </a:bodyPr>
              <a:lstStyle/>
              <a:p>
                <a:pPr algn="r"/>
                <a:r>
                  <a:rPr lang="en-GB" sz="1200" noProof="0">
                    <a:solidFill>
                      <a:srgbClr val="47AD16"/>
                    </a:solidFill>
                  </a:rPr>
                  <a:t>220 kV transmission line</a:t>
                </a:r>
              </a:p>
              <a:p>
                <a:pPr algn="r"/>
                <a:r>
                  <a:rPr lang="en-GB" sz="1200" noProof="0">
                    <a:solidFill>
                      <a:srgbClr val="E21E07"/>
                    </a:solidFill>
                  </a:rPr>
                  <a:t>380-400 kV transmission line</a:t>
                </a:r>
              </a:p>
            </p:txBody>
          </p:sp>
        </p:grpSp>
        <p:sp>
          <p:nvSpPr>
            <p:cNvPr id="17" name="ZoneTexte 16">
              <a:extLst>
                <a:ext uri="{FF2B5EF4-FFF2-40B4-BE49-F238E27FC236}">
                  <a16:creationId xmlns:a16="http://schemas.microsoft.com/office/drawing/2014/main" id="{47E06701-BB38-277F-7C59-E3E423C0481F}"/>
                </a:ext>
              </a:extLst>
            </p:cNvPr>
            <p:cNvSpPr txBox="1"/>
            <p:nvPr/>
          </p:nvSpPr>
          <p:spPr>
            <a:xfrm>
              <a:off x="7068879" y="573426"/>
              <a:ext cx="3874168" cy="291352"/>
            </a:xfrm>
            <a:prstGeom prst="rect">
              <a:avLst/>
            </a:prstGeom>
            <a:noFill/>
          </p:spPr>
          <p:txBody>
            <a:bodyPr wrap="square" rtlCol="0">
              <a:spAutoFit/>
            </a:bodyPr>
            <a:lstStyle/>
            <a:p>
              <a:pPr algn="ctr"/>
              <a:r>
                <a:rPr lang="en-GB" sz="1200" noProof="0"/>
                <a:t>Electric grids in Morocco and Spain</a:t>
              </a:r>
              <a:r>
                <a:rPr lang="en-GB" sz="1200" baseline="30000" noProof="0"/>
                <a:t>[1]</a:t>
              </a:r>
              <a:r>
                <a:rPr lang="en-GB" sz="1200" noProof="0"/>
                <a:t>.</a:t>
              </a:r>
              <a:endParaRPr lang="en-GB" sz="1200" baseline="30000" noProof="0"/>
            </a:p>
          </p:txBody>
        </p:sp>
      </p:grpSp>
    </p:spTree>
    <p:extLst>
      <p:ext uri="{BB962C8B-B14F-4D97-AF65-F5344CB8AC3E}">
        <p14:creationId xmlns:p14="http://schemas.microsoft.com/office/powerpoint/2010/main" val="661517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E2C08-44BC-7641-472B-718D82AB02C5}"/>
            </a:ext>
          </a:extLst>
        </p:cNvPr>
        <p:cNvGrpSpPr/>
        <p:nvPr/>
      </p:nvGrpSpPr>
      <p:grpSpPr>
        <a:xfrm>
          <a:off x="0" y="0"/>
          <a:ext cx="0" cy="0"/>
          <a:chOff x="0" y="0"/>
          <a:chExt cx="0" cy="0"/>
        </a:xfrm>
      </p:grpSpPr>
      <p:pic>
        <p:nvPicPr>
          <p:cNvPr id="15362" name="Picture 2">
            <a:extLst>
              <a:ext uri="{FF2B5EF4-FFF2-40B4-BE49-F238E27FC236}">
                <a16:creationId xmlns:a16="http://schemas.microsoft.com/office/drawing/2014/main" id="{CBA5F560-540F-36E2-F651-FD97F3D63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868" y="904218"/>
            <a:ext cx="5604770" cy="160475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2804C5D1-0EE0-9B72-5F7A-83EAAA88D765}"/>
              </a:ext>
            </a:extLst>
          </p:cNvPr>
          <p:cNvSpPr txBox="1"/>
          <p:nvPr/>
        </p:nvSpPr>
        <p:spPr>
          <a:xfrm>
            <a:off x="713729" y="2904353"/>
            <a:ext cx="5706282" cy="3016210"/>
          </a:xfrm>
          <a:prstGeom prst="rect">
            <a:avLst/>
          </a:prstGeom>
          <a:noFill/>
        </p:spPr>
        <p:txBody>
          <a:bodyPr wrap="square">
            <a:spAutoFit/>
          </a:bodyPr>
          <a:lstStyle/>
          <a:p>
            <a:pPr algn="just"/>
            <a:r>
              <a:rPr lang="en-GB" sz="2000" noProof="0"/>
              <a:t>The European Union’s average electricity consumption is 2,700 TWh/year. To meet this demand, around 4,500 km² of solar panels would be required, assuming a solar irradiance of 270 W/m² and a 25% capacity factor.</a:t>
            </a:r>
          </a:p>
          <a:p>
            <a:pPr algn="just"/>
            <a:endParaRPr lang="en-GB" sz="1000" noProof="0"/>
          </a:p>
          <a:p>
            <a:pPr algn="just"/>
            <a:r>
              <a:rPr lang="en-GB" sz="2000" noProof="0"/>
              <a:t>If we double this area to include roads and spacing between panels, the total footprint would represent about 3.4% of Western Sahara’s total surface area (266,000 km²).</a:t>
            </a:r>
          </a:p>
        </p:txBody>
      </p:sp>
      <p:sp>
        <p:nvSpPr>
          <p:cNvPr id="5" name="Cadre 4">
            <a:extLst>
              <a:ext uri="{FF2B5EF4-FFF2-40B4-BE49-F238E27FC236}">
                <a16:creationId xmlns:a16="http://schemas.microsoft.com/office/drawing/2014/main" id="{99606379-8191-5C9D-946C-2A6066E5DBB1}"/>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 name="Rectangle 1">
            <a:extLst>
              <a:ext uri="{FF2B5EF4-FFF2-40B4-BE49-F238E27FC236}">
                <a16:creationId xmlns:a16="http://schemas.microsoft.com/office/drawing/2014/main" id="{F7BC116D-B6E2-B3D3-536F-19569B0C448F}"/>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Slide Number Placeholder 6">
            <a:extLst>
              <a:ext uri="{FF2B5EF4-FFF2-40B4-BE49-F238E27FC236}">
                <a16:creationId xmlns:a16="http://schemas.microsoft.com/office/drawing/2014/main" id="{670074EC-43D9-C705-950C-5D4127659BDD}"/>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39</a:t>
            </a:fld>
            <a:endParaRPr lang="en-GB" sz="1350" b="1" spc="80" noProof="0" dirty="0">
              <a:solidFill>
                <a:srgbClr val="025C66"/>
              </a:solidFill>
            </a:endParaRPr>
          </a:p>
        </p:txBody>
      </p:sp>
      <p:sp>
        <p:nvSpPr>
          <p:cNvPr id="14" name="ZoneTexte 13">
            <a:extLst>
              <a:ext uri="{FF2B5EF4-FFF2-40B4-BE49-F238E27FC236}">
                <a16:creationId xmlns:a16="http://schemas.microsoft.com/office/drawing/2014/main" id="{B1C6DA86-67C9-44AE-D8C3-3CD0D1CA7177}"/>
              </a:ext>
            </a:extLst>
          </p:cNvPr>
          <p:cNvSpPr txBox="1"/>
          <p:nvPr/>
        </p:nvSpPr>
        <p:spPr>
          <a:xfrm>
            <a:off x="1093267" y="1198765"/>
            <a:ext cx="4903972" cy="1015663"/>
          </a:xfrm>
          <a:prstGeom prst="rect">
            <a:avLst/>
          </a:prstGeom>
          <a:noFill/>
        </p:spPr>
        <p:txBody>
          <a:bodyPr wrap="square">
            <a:spAutoFit/>
          </a:bodyPr>
          <a:lstStyle/>
          <a:p>
            <a:pPr algn="just"/>
            <a:r>
              <a:rPr lang="en-GB" sz="2000" noProof="0"/>
              <a:t>How large would a solar PV farm in the Moroccan Sahara need to be to cover the entire electricity demand of the EU?</a:t>
            </a:r>
            <a:endParaRPr lang="en-GB" sz="2000" noProof="0" dirty="0"/>
          </a:p>
        </p:txBody>
      </p:sp>
      <p:pic>
        <p:nvPicPr>
          <p:cNvPr id="16" name="Image 15">
            <a:extLst>
              <a:ext uri="{FF2B5EF4-FFF2-40B4-BE49-F238E27FC236}">
                <a16:creationId xmlns:a16="http://schemas.microsoft.com/office/drawing/2014/main" id="{8F9E40F1-73EC-B2F5-257C-50D2E3DA108D}"/>
              </a:ext>
            </a:extLst>
          </p:cNvPr>
          <p:cNvPicPr>
            <a:picLocks noChangeAspect="1"/>
          </p:cNvPicPr>
          <p:nvPr/>
        </p:nvPicPr>
        <p:blipFill>
          <a:blip r:embed="rId3"/>
          <a:srcRect l="7938"/>
          <a:stretch>
            <a:fillRect/>
          </a:stretch>
        </p:blipFill>
        <p:spPr>
          <a:xfrm>
            <a:off x="6910484" y="659664"/>
            <a:ext cx="4376494" cy="5538671"/>
          </a:xfrm>
          <a:prstGeom prst="rect">
            <a:avLst/>
          </a:prstGeom>
        </p:spPr>
      </p:pic>
      <p:sp>
        <p:nvSpPr>
          <p:cNvPr id="23" name="Rectangle 22">
            <a:extLst>
              <a:ext uri="{FF2B5EF4-FFF2-40B4-BE49-F238E27FC236}">
                <a16:creationId xmlns:a16="http://schemas.microsoft.com/office/drawing/2014/main" id="{F863522D-A8B7-0A8F-F973-BB41149C0C1C}"/>
              </a:ext>
            </a:extLst>
          </p:cNvPr>
          <p:cNvSpPr/>
          <p:nvPr/>
        </p:nvSpPr>
        <p:spPr>
          <a:xfrm>
            <a:off x="7942006" y="4404614"/>
            <a:ext cx="175064" cy="181760"/>
          </a:xfrm>
          <a:prstGeom prst="rect">
            <a:avLst/>
          </a:prstGeom>
          <a:solidFill>
            <a:srgbClr val="036C78"/>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6" name="Rectangle 25">
            <a:extLst>
              <a:ext uri="{FF2B5EF4-FFF2-40B4-BE49-F238E27FC236}">
                <a16:creationId xmlns:a16="http://schemas.microsoft.com/office/drawing/2014/main" id="{10DE6D74-0318-D65F-D3A2-263BFA73D436}"/>
              </a:ext>
            </a:extLst>
          </p:cNvPr>
          <p:cNvSpPr/>
          <p:nvPr/>
        </p:nvSpPr>
        <p:spPr>
          <a:xfrm>
            <a:off x="6910484" y="5669376"/>
            <a:ext cx="4376494" cy="361733"/>
          </a:xfrm>
          <a:prstGeom prst="rect">
            <a:avLst/>
          </a:prstGeom>
          <a:solidFill>
            <a:schemeClr val="tx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7" name="ZoneTexte 26">
            <a:extLst>
              <a:ext uri="{FF2B5EF4-FFF2-40B4-BE49-F238E27FC236}">
                <a16:creationId xmlns:a16="http://schemas.microsoft.com/office/drawing/2014/main" id="{7AE3389A-4DCE-52FD-1F83-0EDFDD23ECFB}"/>
              </a:ext>
            </a:extLst>
          </p:cNvPr>
          <p:cNvSpPr txBox="1"/>
          <p:nvPr/>
        </p:nvSpPr>
        <p:spPr>
          <a:xfrm>
            <a:off x="6910483" y="5702032"/>
            <a:ext cx="4376495" cy="307777"/>
          </a:xfrm>
          <a:prstGeom prst="rect">
            <a:avLst/>
          </a:prstGeom>
          <a:noFill/>
        </p:spPr>
        <p:txBody>
          <a:bodyPr wrap="square">
            <a:spAutoFit/>
          </a:bodyPr>
          <a:lstStyle/>
          <a:p>
            <a:pPr algn="ctr"/>
            <a:r>
              <a:rPr lang="en-GB" sz="1400" noProof="0">
                <a:solidFill>
                  <a:schemeClr val="bg1"/>
                </a:solidFill>
              </a:rPr>
              <a:t>Representation of a 9,000 km² solar PV farm.</a:t>
            </a:r>
            <a:endParaRPr lang="en-GB" sz="1400" noProof="0" dirty="0">
              <a:solidFill>
                <a:schemeClr val="bg1"/>
              </a:solidFill>
              <a:latin typeface="+mj-lt"/>
              <a:cs typeface="Arial" panose="020B0604020202020204" pitchFamily="34" charset="0"/>
            </a:endParaRPr>
          </a:p>
        </p:txBody>
      </p:sp>
      <p:sp>
        <p:nvSpPr>
          <p:cNvPr id="11" name="Cadre 10">
            <a:extLst>
              <a:ext uri="{FF2B5EF4-FFF2-40B4-BE49-F238E27FC236}">
                <a16:creationId xmlns:a16="http://schemas.microsoft.com/office/drawing/2014/main" id="{D5249F47-EF74-B70B-F5CE-761D3F78FBAA}"/>
              </a:ext>
            </a:extLst>
          </p:cNvPr>
          <p:cNvSpPr/>
          <p:nvPr/>
        </p:nvSpPr>
        <p:spPr>
          <a:xfrm>
            <a:off x="6910485" y="659664"/>
            <a:ext cx="4376494" cy="5538671"/>
          </a:xfrm>
          <a:prstGeom prst="frame">
            <a:avLst>
              <a:gd name="adj1" fmla="val 1193"/>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Tree>
    <p:extLst>
      <p:ext uri="{BB962C8B-B14F-4D97-AF65-F5344CB8AC3E}">
        <p14:creationId xmlns:p14="http://schemas.microsoft.com/office/powerpoint/2010/main" val="1061416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AA3F056-0F13-3ADE-0F6D-BCE1E7103A36}"/>
              </a:ext>
            </a:extLst>
          </p:cNvPr>
          <p:cNvSpPr txBox="1"/>
          <p:nvPr/>
        </p:nvSpPr>
        <p:spPr>
          <a:xfrm>
            <a:off x="908489" y="935366"/>
            <a:ext cx="10375018" cy="707886"/>
          </a:xfrm>
          <a:prstGeom prst="rect">
            <a:avLst/>
          </a:prstGeom>
          <a:noFill/>
        </p:spPr>
        <p:txBody>
          <a:bodyPr wrap="square">
            <a:spAutoFit/>
          </a:bodyPr>
          <a:lstStyle/>
          <a:p>
            <a:pPr algn="just">
              <a:buNone/>
            </a:pPr>
            <a:r>
              <a:rPr lang="en-GB" sz="2000" noProof="0" dirty="0"/>
              <a:t>Load </a:t>
            </a:r>
            <a:r>
              <a:rPr lang="en-GB" sz="2000" noProof="0"/>
              <a:t>centers</a:t>
            </a:r>
            <a:r>
              <a:rPr lang="en-GB" sz="2000" noProof="0" dirty="0"/>
              <a:t> are not only the main hubs of energy demand, particularly for electricity.</a:t>
            </a:r>
            <a:br>
              <a:rPr lang="en-GB" sz="2000" noProof="0" dirty="0"/>
            </a:br>
            <a:r>
              <a:rPr lang="en-GB" sz="2000" noProof="0" dirty="0"/>
              <a:t>In the near future, they will also become the areas where </a:t>
            </a:r>
            <a:r>
              <a:rPr lang="en-GB" sz="2000" b="1" noProof="0" dirty="0"/>
              <a:t>e-fuel</a:t>
            </a:r>
            <a:r>
              <a:rPr lang="en-GB" sz="2000" noProof="0" dirty="0"/>
              <a:t> demand is the highest.</a:t>
            </a:r>
            <a:endParaRPr lang="en-GB" sz="2000" noProof="0" dirty="0">
              <a:latin typeface="DM Sans" pitchFamily="2" charset="0"/>
            </a:endParaRPr>
          </a:p>
        </p:txBody>
      </p:sp>
      <p:sp>
        <p:nvSpPr>
          <p:cNvPr id="6" name="Cadre 5">
            <a:extLst>
              <a:ext uri="{FF2B5EF4-FFF2-40B4-BE49-F238E27FC236}">
                <a16:creationId xmlns:a16="http://schemas.microsoft.com/office/drawing/2014/main" id="{6D256AAE-FA7D-E9B2-5CEB-679B63843DAB}"/>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buNone/>
            </a:pPr>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p:txBody>
      </p:sp>
      <p:sp>
        <p:nvSpPr>
          <p:cNvPr id="2" name="Rectangle 1">
            <a:extLst>
              <a:ext uri="{FF2B5EF4-FFF2-40B4-BE49-F238E27FC236}">
                <a16:creationId xmlns:a16="http://schemas.microsoft.com/office/drawing/2014/main" id="{4C216F8C-BD49-9907-8DCF-56A3AAE93F15}"/>
              </a:ext>
            </a:extLst>
          </p:cNvPr>
          <p:cNvSpPr/>
          <p:nvPr/>
        </p:nvSpPr>
        <p:spPr>
          <a:xfrm>
            <a:off x="11869016" y="6505991"/>
            <a:ext cx="171925"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3076" name="Picture 4">
            <a:extLst>
              <a:ext uri="{FF2B5EF4-FFF2-40B4-BE49-F238E27FC236}">
                <a16:creationId xmlns:a16="http://schemas.microsoft.com/office/drawing/2014/main" id="{2C2955BC-3DD8-962A-98D6-7D0C25E3B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5687" y="2164805"/>
            <a:ext cx="8760615" cy="252839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A49EFC78-B2F7-69DE-2BF7-C0D4AEBC5F1A}"/>
              </a:ext>
            </a:extLst>
          </p:cNvPr>
          <p:cNvSpPr txBox="1">
            <a:spLocks/>
          </p:cNvSpPr>
          <p:nvPr/>
        </p:nvSpPr>
        <p:spPr>
          <a:xfrm>
            <a:off x="11774241" y="6480591"/>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4</a:t>
            </a:fld>
            <a:endParaRPr lang="en-GB" sz="1350" b="1" spc="80" noProof="0" dirty="0">
              <a:solidFill>
                <a:srgbClr val="025C66"/>
              </a:solidFill>
            </a:endParaRPr>
          </a:p>
        </p:txBody>
      </p:sp>
      <p:sp>
        <p:nvSpPr>
          <p:cNvPr id="13" name="ZoneTexte 12">
            <a:extLst>
              <a:ext uri="{FF2B5EF4-FFF2-40B4-BE49-F238E27FC236}">
                <a16:creationId xmlns:a16="http://schemas.microsoft.com/office/drawing/2014/main" id="{8ED0F12C-2EB3-36DB-3CD0-63E83A6557EC}"/>
              </a:ext>
            </a:extLst>
          </p:cNvPr>
          <p:cNvSpPr txBox="1"/>
          <p:nvPr/>
        </p:nvSpPr>
        <p:spPr>
          <a:xfrm>
            <a:off x="908489" y="5195698"/>
            <a:ext cx="10375017" cy="707886"/>
          </a:xfrm>
          <a:prstGeom prst="rect">
            <a:avLst/>
          </a:prstGeom>
          <a:noFill/>
        </p:spPr>
        <p:txBody>
          <a:bodyPr wrap="square">
            <a:spAutoFit/>
          </a:bodyPr>
          <a:lstStyle/>
          <a:p>
            <a:pPr algn="just"/>
            <a:r>
              <a:rPr lang="en-GB" sz="2000" noProof="0" dirty="0"/>
              <a:t>From a </a:t>
            </a:r>
            <a:r>
              <a:rPr lang="en-GB" sz="2000" noProof="0" dirty="0" err="1"/>
              <a:t>physico</a:t>
            </a:r>
            <a:r>
              <a:rPr lang="en-GB" sz="2000" noProof="0" dirty="0"/>
              <a:t>-chemical standpoint, these e-fuels are identical to their conventional fossil-based counterparts; only the production process differs.</a:t>
            </a:r>
          </a:p>
        </p:txBody>
      </p:sp>
      <p:grpSp>
        <p:nvGrpSpPr>
          <p:cNvPr id="4" name="Groupe 3">
            <a:extLst>
              <a:ext uri="{FF2B5EF4-FFF2-40B4-BE49-F238E27FC236}">
                <a16:creationId xmlns:a16="http://schemas.microsoft.com/office/drawing/2014/main" id="{77F91A0B-89C4-E79D-84EB-FD048131DA9B}"/>
              </a:ext>
            </a:extLst>
          </p:cNvPr>
          <p:cNvGrpSpPr/>
          <p:nvPr/>
        </p:nvGrpSpPr>
        <p:grpSpPr>
          <a:xfrm>
            <a:off x="2261591" y="2519228"/>
            <a:ext cx="7668809" cy="1800493"/>
            <a:chOff x="2303865" y="2519228"/>
            <a:chExt cx="7668809" cy="1800493"/>
          </a:xfrm>
        </p:grpSpPr>
        <p:pic>
          <p:nvPicPr>
            <p:cNvPr id="6146" name="Picture 2">
              <a:extLst>
                <a:ext uri="{FF2B5EF4-FFF2-40B4-BE49-F238E27FC236}">
                  <a16:creationId xmlns:a16="http://schemas.microsoft.com/office/drawing/2014/main" id="{4AC34AF4-E8F1-D2B5-DCFC-A0B21DA5FF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49" y="2925550"/>
              <a:ext cx="7162800" cy="67627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83F03B51-0DFA-276F-02AC-BEFFAFF9816F}"/>
                </a:ext>
              </a:extLst>
            </p:cNvPr>
            <p:cNvSpPr txBox="1"/>
            <p:nvPr/>
          </p:nvSpPr>
          <p:spPr>
            <a:xfrm>
              <a:off x="2303865" y="2519228"/>
              <a:ext cx="7668809" cy="1800493"/>
            </a:xfrm>
            <a:prstGeom prst="rect">
              <a:avLst/>
            </a:prstGeom>
            <a:noFill/>
          </p:spPr>
          <p:txBody>
            <a:bodyPr wrap="square">
              <a:spAutoFit/>
            </a:bodyPr>
            <a:lstStyle/>
            <a:p>
              <a:pPr algn="just"/>
              <a:r>
                <a:rPr lang="en-GB" sz="2000" noProof="0"/>
                <a:t>E-fuels are produced from low-carbon electricity. They include:</a:t>
              </a:r>
            </a:p>
            <a:p>
              <a:pPr algn="just"/>
              <a:endParaRPr lang="en-GB" sz="600" noProof="0">
                <a:latin typeface="DM Sans" pitchFamily="2" charset="0"/>
              </a:endParaRPr>
            </a:p>
            <a:p>
              <a:pPr marL="514350" indent="-514350" algn="just">
                <a:buAutoNum type="romanLcParenBoth"/>
              </a:pPr>
              <a:r>
                <a:rPr lang="en-GB" sz="2000" noProof="0"/>
                <a:t>e-molecules such as e-hydrogen (H₂), e-ammonia (NH₃), e-methane (CH₄), and e-methanol (CH₃OH);</a:t>
              </a:r>
            </a:p>
            <a:p>
              <a:pPr marL="514350" indent="-514350" algn="just">
                <a:buAutoNum type="romanLcParenBoth"/>
              </a:pPr>
              <a:endParaRPr lang="en-GB" sz="500" noProof="0">
                <a:latin typeface="DM Sans" pitchFamily="2" charset="0"/>
              </a:endParaRPr>
            </a:p>
            <a:p>
              <a:pPr marL="514350" indent="-514350" algn="just">
                <a:buAutoNum type="romanLcParenBoth"/>
              </a:pPr>
              <a:r>
                <a:rPr lang="en-GB" sz="2000" noProof="0"/>
                <a:t>synthetic fuels such as e-gasoline and e-SAF (Sustainable Aviation Fuel).</a:t>
              </a:r>
              <a:endParaRPr lang="en-GB" sz="2000" noProof="0">
                <a:latin typeface="DM Sans" pitchFamily="2" charset="0"/>
              </a:endParaRPr>
            </a:p>
          </p:txBody>
        </p:sp>
      </p:grpSp>
    </p:spTree>
    <p:extLst>
      <p:ext uri="{BB962C8B-B14F-4D97-AF65-F5344CB8AC3E}">
        <p14:creationId xmlns:p14="http://schemas.microsoft.com/office/powerpoint/2010/main" val="873361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B0AE6-3E8F-00EC-8D61-DAC4D438820D}"/>
            </a:ext>
          </a:extLst>
        </p:cNvPr>
        <p:cNvGrpSpPr/>
        <p:nvPr/>
      </p:nvGrpSpPr>
      <p:grpSpPr>
        <a:xfrm>
          <a:off x="0" y="0"/>
          <a:ext cx="0" cy="0"/>
          <a:chOff x="0" y="0"/>
          <a:chExt cx="0" cy="0"/>
        </a:xfrm>
      </p:grpSpPr>
      <p:pic>
        <p:nvPicPr>
          <p:cNvPr id="24578" name="Picture 2">
            <a:extLst>
              <a:ext uri="{FF2B5EF4-FFF2-40B4-BE49-F238E27FC236}">
                <a16:creationId xmlns:a16="http://schemas.microsoft.com/office/drawing/2014/main" id="{FA1EEA21-F4CC-9F96-7467-7128CB40D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571" y="1050742"/>
            <a:ext cx="4255011" cy="54707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 coins arrondis 2">
            <a:extLst>
              <a:ext uri="{FF2B5EF4-FFF2-40B4-BE49-F238E27FC236}">
                <a16:creationId xmlns:a16="http://schemas.microsoft.com/office/drawing/2014/main" id="{05F0EDAA-3368-8447-D4E0-52CEE4ED0AFE}"/>
              </a:ext>
            </a:extLst>
          </p:cNvPr>
          <p:cNvSpPr/>
          <p:nvPr/>
        </p:nvSpPr>
        <p:spPr>
          <a:xfrm>
            <a:off x="1" y="127595"/>
            <a:ext cx="12191999" cy="668837"/>
          </a:xfrm>
          <a:prstGeom prst="roundRect">
            <a:avLst>
              <a:gd name="adj" fmla="val 0"/>
            </a:avLst>
          </a:prstGeom>
          <a:solidFill>
            <a:srgbClr val="036C7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ZoneTexte 4">
            <a:extLst>
              <a:ext uri="{FF2B5EF4-FFF2-40B4-BE49-F238E27FC236}">
                <a16:creationId xmlns:a16="http://schemas.microsoft.com/office/drawing/2014/main" id="{2B72AD61-6640-F2FF-5CA5-050FD1A88D1D}"/>
              </a:ext>
            </a:extLst>
          </p:cNvPr>
          <p:cNvSpPr txBox="1"/>
          <p:nvPr/>
        </p:nvSpPr>
        <p:spPr>
          <a:xfrm>
            <a:off x="1181213" y="211019"/>
            <a:ext cx="9829573" cy="523220"/>
          </a:xfrm>
          <a:prstGeom prst="rect">
            <a:avLst/>
          </a:prstGeom>
          <a:noFill/>
        </p:spPr>
        <p:txBody>
          <a:bodyPr wrap="square">
            <a:spAutoFit/>
          </a:bodyPr>
          <a:lstStyle/>
          <a:p>
            <a:pPr algn="ctr">
              <a:buNone/>
            </a:pPr>
            <a:r>
              <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rPr>
              <a:t>Assessment of an RREH in Morocco (Moroccan Sahara)</a:t>
            </a:r>
          </a:p>
        </p:txBody>
      </p:sp>
      <p:sp>
        <p:nvSpPr>
          <p:cNvPr id="2" name="ZoneTexte 1">
            <a:extLst>
              <a:ext uri="{FF2B5EF4-FFF2-40B4-BE49-F238E27FC236}">
                <a16:creationId xmlns:a16="http://schemas.microsoft.com/office/drawing/2014/main" id="{CB7A27AD-ED45-7F18-8626-A108E1C83A12}"/>
              </a:ext>
            </a:extLst>
          </p:cNvPr>
          <p:cNvSpPr txBox="1"/>
          <p:nvPr/>
        </p:nvSpPr>
        <p:spPr>
          <a:xfrm>
            <a:off x="476201" y="1173852"/>
            <a:ext cx="5767379" cy="5224507"/>
          </a:xfrm>
          <a:prstGeom prst="rect">
            <a:avLst/>
          </a:prstGeom>
          <a:noFill/>
        </p:spPr>
        <p:txBody>
          <a:bodyPr wrap="square">
            <a:spAutoFit/>
          </a:bodyPr>
          <a:lstStyle/>
          <a:p>
            <a:pPr algn="just">
              <a:buNone/>
            </a:pPr>
            <a:r>
              <a:rPr lang="en-GB" sz="1600" noProof="0" dirty="0">
                <a:latin typeface="DM Sans" pitchFamily="2" charset="0"/>
              </a:rPr>
              <a:t>🟢 </a:t>
            </a:r>
            <a:r>
              <a:rPr lang="en-GB" sz="1600" b="1" noProof="0" dirty="0">
                <a:solidFill>
                  <a:srgbClr val="036C78"/>
                </a:solidFill>
                <a:latin typeface="DM Sans" pitchFamily="2" charset="0"/>
              </a:rPr>
              <a:t>C1 – Renewable potential</a:t>
            </a:r>
          </a:p>
          <a:p>
            <a:pPr algn="just">
              <a:buNone/>
            </a:pPr>
            <a:endParaRPr lang="en-GB" sz="300" noProof="0" dirty="0">
              <a:latin typeface="DM Sans" pitchFamily="2" charset="0"/>
              <a:cs typeface="Arial"/>
            </a:endParaRPr>
          </a:p>
          <a:p>
            <a:pPr algn="just">
              <a:buNone/>
            </a:pPr>
            <a:r>
              <a:rPr lang="en-GB" sz="1600" noProof="0"/>
              <a:t>Very high solar and wind potential.</a:t>
            </a:r>
          </a:p>
          <a:p>
            <a:pPr algn="just">
              <a:buNone/>
            </a:pPr>
            <a:endParaRPr lang="en-GB" sz="1200" noProof="0" dirty="0">
              <a:latin typeface="DM Sans" pitchFamily="2" charset="0"/>
            </a:endParaRPr>
          </a:p>
          <a:p>
            <a:pPr algn="just">
              <a:buNone/>
            </a:pPr>
            <a:r>
              <a:rPr lang="en-GB" sz="1600" noProof="0" dirty="0">
                <a:latin typeface="DM Sans" pitchFamily="2" charset="0"/>
              </a:rPr>
              <a:t>🟢 </a:t>
            </a:r>
            <a:r>
              <a:rPr lang="en-GB" sz="1600" b="1" noProof="0" dirty="0">
                <a:solidFill>
                  <a:srgbClr val="036C78"/>
                </a:solidFill>
                <a:latin typeface="DM Sans" pitchFamily="2" charset="0"/>
              </a:rPr>
              <a:t>C2 – Land availability</a:t>
            </a:r>
          </a:p>
          <a:p>
            <a:pPr algn="just">
              <a:buNone/>
            </a:pPr>
            <a:endParaRPr lang="en-GB" sz="300" noProof="0" dirty="0">
              <a:latin typeface="DM Sans" pitchFamily="2" charset="0"/>
            </a:endParaRPr>
          </a:p>
          <a:p>
            <a:pPr algn="just">
              <a:buNone/>
            </a:pPr>
            <a:r>
              <a:rPr lang="en-GB" sz="1600" noProof="0"/>
              <a:t>Very low population density;</a:t>
            </a:r>
          </a:p>
          <a:p>
            <a:pPr algn="just"/>
            <a:r>
              <a:rPr lang="en-GB" sz="1600" noProof="0"/>
              <a:t>Over 300,000 hectares identified for H₂ project</a:t>
            </a:r>
            <a:r>
              <a:rPr lang="en-GB" sz="1600" baseline="30000" noProof="0"/>
              <a:t>[1]</a:t>
            </a:r>
            <a:r>
              <a:rPr lang="en-GB" sz="1600" noProof="0"/>
              <a:t>.</a:t>
            </a:r>
          </a:p>
          <a:p>
            <a:pPr algn="just"/>
            <a:endParaRPr lang="en-GB" sz="1050" b="1" noProof="0">
              <a:solidFill>
                <a:srgbClr val="036C78"/>
              </a:solidFill>
              <a:latin typeface="DM Sans" pitchFamily="2" charset="0"/>
            </a:endParaRPr>
          </a:p>
          <a:p>
            <a:pPr algn="just">
              <a:buNone/>
            </a:pPr>
            <a:r>
              <a:rPr lang="en-GB" sz="1600" noProof="0" dirty="0">
                <a:latin typeface="DM Sans" pitchFamily="2" charset="0"/>
              </a:rPr>
              <a:t>🟡 </a:t>
            </a:r>
            <a:r>
              <a:rPr lang="en-GB" sz="1600" b="1" noProof="0" dirty="0">
                <a:solidFill>
                  <a:srgbClr val="036C78"/>
                </a:solidFill>
                <a:latin typeface="DM Sans" pitchFamily="2" charset="0"/>
              </a:rPr>
              <a:t>C3 – Existing infrastructure</a:t>
            </a:r>
          </a:p>
          <a:p>
            <a:pPr algn="just">
              <a:buNone/>
            </a:pPr>
            <a:endParaRPr lang="en-GB" sz="300" noProof="0" dirty="0">
              <a:latin typeface="DM Sans" pitchFamily="2" charset="0"/>
            </a:endParaRPr>
          </a:p>
          <a:p>
            <a:pPr algn="just">
              <a:buNone/>
            </a:pPr>
            <a:r>
              <a:rPr lang="en-GB" sz="1600" noProof="0"/>
              <a:t>Tan-Tan port (southern Morocco) under modernization;</a:t>
            </a:r>
          </a:p>
          <a:p>
            <a:pPr algn="just">
              <a:buNone/>
            </a:pPr>
            <a:r>
              <a:rPr lang="en-GB" sz="1600" noProof="0"/>
              <a:t>Limited gas network, but electricity grid interconnected with Spain.</a:t>
            </a:r>
            <a:endParaRPr lang="en-GB" sz="1600" noProof="0" dirty="0"/>
          </a:p>
          <a:p>
            <a:pPr algn="just">
              <a:buNone/>
            </a:pPr>
            <a:endParaRPr lang="en-GB" sz="1200" noProof="0" dirty="0">
              <a:latin typeface="DM Sans" pitchFamily="2" charset="0"/>
            </a:endParaRPr>
          </a:p>
          <a:p>
            <a:pPr algn="just">
              <a:buNone/>
            </a:pPr>
            <a:r>
              <a:rPr lang="en-GB" sz="1600" noProof="0" dirty="0">
                <a:latin typeface="DM Sans" pitchFamily="2" charset="0"/>
              </a:rPr>
              <a:t>🟡 </a:t>
            </a:r>
            <a:r>
              <a:rPr lang="en-GB" sz="1600" b="1" noProof="0" dirty="0">
                <a:solidFill>
                  <a:srgbClr val="036C78"/>
                </a:solidFill>
                <a:latin typeface="DM Sans" pitchFamily="2" charset="0"/>
              </a:rPr>
              <a:t>C4 – Financing conditions and competitiveness</a:t>
            </a:r>
          </a:p>
          <a:p>
            <a:pPr algn="just">
              <a:buNone/>
            </a:pPr>
            <a:endParaRPr lang="en-GB" sz="300" noProof="0" dirty="0">
              <a:latin typeface="DM Sans" pitchFamily="2" charset="0"/>
            </a:endParaRPr>
          </a:p>
          <a:p>
            <a:pPr algn="just">
              <a:buNone/>
            </a:pPr>
            <a:r>
              <a:rPr lang="en-GB" sz="1600" noProof="0"/>
              <a:t>Strong financial support from the EU (EIB, KfW, REPowerEU).</a:t>
            </a:r>
          </a:p>
          <a:p>
            <a:pPr algn="just">
              <a:buNone/>
            </a:pPr>
            <a:endParaRPr lang="en-GB" sz="1200" b="1" noProof="0" dirty="0">
              <a:solidFill>
                <a:srgbClr val="036C78"/>
              </a:solidFill>
              <a:latin typeface="DM Sans" pitchFamily="2" charset="0"/>
            </a:endParaRPr>
          </a:p>
          <a:p>
            <a:pPr algn="just">
              <a:buNone/>
            </a:pPr>
            <a:r>
              <a:rPr lang="en-GB" sz="1600" noProof="0" dirty="0">
                <a:latin typeface="DM Sans" pitchFamily="2" charset="0"/>
              </a:rPr>
              <a:t>🟢 </a:t>
            </a:r>
            <a:r>
              <a:rPr lang="en-GB" sz="1600" b="1" noProof="0" dirty="0">
                <a:solidFill>
                  <a:srgbClr val="036C78"/>
                </a:solidFill>
                <a:latin typeface="DM Sans" pitchFamily="2" charset="0"/>
              </a:rPr>
              <a:t>C5 – Energy sovereignty</a:t>
            </a:r>
          </a:p>
          <a:p>
            <a:pPr algn="just">
              <a:buNone/>
            </a:pPr>
            <a:endParaRPr lang="en-GB" sz="300" noProof="0" dirty="0"/>
          </a:p>
          <a:p>
            <a:pPr algn="just">
              <a:buNone/>
            </a:pPr>
            <a:r>
              <a:rPr lang="en-GB" sz="1600" noProof="0"/>
              <a:t>Advanced status under the European Neighbourhood Policy (ENP);</a:t>
            </a:r>
          </a:p>
          <a:p>
            <a:pPr algn="just">
              <a:buNone/>
            </a:pPr>
            <a:r>
              <a:rPr lang="en-GB" sz="1600" noProof="0"/>
              <a:t>Contributes to diversifying energy sources and strengthens the EU’s energy security without creating excessive dependency.</a:t>
            </a:r>
            <a:endParaRPr lang="en-GB" sz="1600" noProof="0" dirty="0"/>
          </a:p>
        </p:txBody>
      </p:sp>
      <p:sp>
        <p:nvSpPr>
          <p:cNvPr id="4" name="Rectangle 3">
            <a:extLst>
              <a:ext uri="{FF2B5EF4-FFF2-40B4-BE49-F238E27FC236}">
                <a16:creationId xmlns:a16="http://schemas.microsoft.com/office/drawing/2014/main" id="{068CBFCD-C8C1-D77C-A285-D36CF8DA15C0}"/>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Slide Number Placeholder 6">
            <a:extLst>
              <a:ext uri="{FF2B5EF4-FFF2-40B4-BE49-F238E27FC236}">
                <a16:creationId xmlns:a16="http://schemas.microsoft.com/office/drawing/2014/main" id="{2BBC9B0D-A67A-BD3A-4F1C-E6CBE0C26BAC}"/>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40</a:t>
            </a:fld>
            <a:endParaRPr lang="en-GB" sz="1350" b="1" spc="80" noProof="0" dirty="0">
              <a:solidFill>
                <a:srgbClr val="025C66"/>
              </a:solidFill>
            </a:endParaRPr>
          </a:p>
        </p:txBody>
      </p:sp>
      <p:sp>
        <p:nvSpPr>
          <p:cNvPr id="12" name="Rectangle 11">
            <a:extLst>
              <a:ext uri="{FF2B5EF4-FFF2-40B4-BE49-F238E27FC236}">
                <a16:creationId xmlns:a16="http://schemas.microsoft.com/office/drawing/2014/main" id="{10553140-03DB-0E33-F570-6BB7B14A959D}"/>
              </a:ext>
            </a:extLst>
          </p:cNvPr>
          <p:cNvSpPr/>
          <p:nvPr/>
        </p:nvSpPr>
        <p:spPr>
          <a:xfrm>
            <a:off x="7305674" y="357840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80A707A2-83D7-7274-A112-487A5636C924}"/>
              </a:ext>
            </a:extLst>
          </p:cNvPr>
          <p:cNvSpPr/>
          <p:nvPr/>
        </p:nvSpPr>
        <p:spPr>
          <a:xfrm>
            <a:off x="7305674" y="406361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ectangle 13">
            <a:extLst>
              <a:ext uri="{FF2B5EF4-FFF2-40B4-BE49-F238E27FC236}">
                <a16:creationId xmlns:a16="http://schemas.microsoft.com/office/drawing/2014/main" id="{7D62930C-EF3A-A69A-6346-8F39302E97AD}"/>
              </a:ext>
            </a:extLst>
          </p:cNvPr>
          <p:cNvSpPr/>
          <p:nvPr/>
        </p:nvSpPr>
        <p:spPr>
          <a:xfrm>
            <a:off x="7305674" y="454882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ectangle 14">
            <a:extLst>
              <a:ext uri="{FF2B5EF4-FFF2-40B4-BE49-F238E27FC236}">
                <a16:creationId xmlns:a16="http://schemas.microsoft.com/office/drawing/2014/main" id="{BE638149-94E6-B826-BAE4-3B9131A41256}"/>
              </a:ext>
            </a:extLst>
          </p:cNvPr>
          <p:cNvSpPr/>
          <p:nvPr/>
        </p:nvSpPr>
        <p:spPr>
          <a:xfrm>
            <a:off x="7305674" y="503403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tangle 15">
            <a:extLst>
              <a:ext uri="{FF2B5EF4-FFF2-40B4-BE49-F238E27FC236}">
                <a16:creationId xmlns:a16="http://schemas.microsoft.com/office/drawing/2014/main" id="{55556134-E86F-406F-89D0-AC0C0FF4C394}"/>
              </a:ext>
            </a:extLst>
          </p:cNvPr>
          <p:cNvSpPr/>
          <p:nvPr/>
        </p:nvSpPr>
        <p:spPr>
          <a:xfrm>
            <a:off x="7305674" y="553829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tangle 16">
            <a:extLst>
              <a:ext uri="{FF2B5EF4-FFF2-40B4-BE49-F238E27FC236}">
                <a16:creationId xmlns:a16="http://schemas.microsoft.com/office/drawing/2014/main" id="{774D8C43-95BE-EF50-2860-1EB60608AD01}"/>
              </a:ext>
            </a:extLst>
          </p:cNvPr>
          <p:cNvSpPr/>
          <p:nvPr/>
        </p:nvSpPr>
        <p:spPr>
          <a:xfrm>
            <a:off x="7305673" y="6020359"/>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ZoneTexte 5">
            <a:extLst>
              <a:ext uri="{FF2B5EF4-FFF2-40B4-BE49-F238E27FC236}">
                <a16:creationId xmlns:a16="http://schemas.microsoft.com/office/drawing/2014/main" id="{59275CF8-8E11-7C3A-7D72-EA6D8AB2781A}"/>
              </a:ext>
            </a:extLst>
          </p:cNvPr>
          <p:cNvSpPr txBox="1"/>
          <p:nvPr/>
        </p:nvSpPr>
        <p:spPr>
          <a:xfrm>
            <a:off x="-19050" y="6591798"/>
            <a:ext cx="11087100" cy="246221"/>
          </a:xfrm>
          <a:prstGeom prst="rect">
            <a:avLst/>
          </a:prstGeom>
          <a:noFill/>
        </p:spPr>
        <p:txBody>
          <a:bodyPr wrap="square">
            <a:spAutoFit/>
          </a:bodyPr>
          <a:lstStyle/>
          <a:p>
            <a:r>
              <a:rPr lang="en-GB" sz="1000" b="0" i="0" noProof="0" dirty="0">
                <a:solidFill>
                  <a:srgbClr val="05103E"/>
                </a:solidFill>
                <a:effectLst/>
                <a:latin typeface="+mj-lt"/>
              </a:rPr>
              <a:t>[1] Information from </a:t>
            </a:r>
            <a:r>
              <a:rPr lang="en-GB" sz="1000" b="0" i="0" noProof="0" dirty="0">
                <a:solidFill>
                  <a:srgbClr val="05103E"/>
                </a:solidFill>
                <a:effectLst/>
                <a:latin typeface="+mj-lt"/>
                <a:hlinkClick r:id="rId4"/>
              </a:rPr>
              <a:t>Bruneau J.,, &amp; </a:t>
            </a:r>
            <a:r>
              <a:rPr lang="en-GB" sz="1000" b="0" i="0" noProof="0">
                <a:solidFill>
                  <a:srgbClr val="05103E"/>
                </a:solidFill>
                <a:effectLst/>
                <a:latin typeface="+mj-lt"/>
                <a:hlinkClick r:id="rId4"/>
              </a:rPr>
              <a:t>Tariki</a:t>
            </a:r>
            <a:r>
              <a:rPr lang="en-GB" sz="1000" noProof="0" dirty="0">
                <a:solidFill>
                  <a:srgbClr val="05103E"/>
                </a:solidFill>
                <a:latin typeface="+mj-lt"/>
                <a:hlinkClick r:id="rId4"/>
              </a:rPr>
              <a:t> Z.</a:t>
            </a:r>
            <a:r>
              <a:rPr lang="en-GB" sz="1000" b="0" i="0" noProof="0" dirty="0">
                <a:solidFill>
                  <a:srgbClr val="05103E"/>
                </a:solidFill>
                <a:effectLst/>
                <a:latin typeface="+mj-lt"/>
                <a:hlinkClick r:id="rId4"/>
              </a:rPr>
              <a:t> (2024). </a:t>
            </a:r>
            <a:r>
              <a:rPr lang="en-GB" sz="1000" i="1" noProof="0" dirty="0">
                <a:latin typeface="+mj-lt"/>
                <a:hlinkClick r:id="rId4"/>
              </a:rPr>
              <a:t>Hydrogen law, regulations &amp; strategy in Morocco</a:t>
            </a:r>
            <a:r>
              <a:rPr lang="en-GB" sz="1000" noProof="0" dirty="0">
                <a:latin typeface="+mj-lt"/>
                <a:hlinkClick r:id="rId4"/>
              </a:rPr>
              <a:t>.</a:t>
            </a:r>
            <a:r>
              <a:rPr lang="en-GB" sz="1000" noProof="0" dirty="0">
                <a:solidFill>
                  <a:srgbClr val="05103E"/>
                </a:solidFill>
                <a:latin typeface="+mj-lt"/>
                <a:hlinkClick r:id="rId4"/>
              </a:rPr>
              <a:t> CMS.</a:t>
            </a:r>
            <a:endParaRPr lang="en-GB" sz="1000" noProof="0" dirty="0">
              <a:latin typeface="+mj-lt"/>
            </a:endParaRPr>
          </a:p>
        </p:txBody>
      </p:sp>
      <p:sp>
        <p:nvSpPr>
          <p:cNvPr id="8" name="Rectangle 7">
            <a:extLst>
              <a:ext uri="{FF2B5EF4-FFF2-40B4-BE49-F238E27FC236}">
                <a16:creationId xmlns:a16="http://schemas.microsoft.com/office/drawing/2014/main" id="{EC650948-7FC8-95C3-C2E2-EF72EA8B6F71}"/>
              </a:ext>
            </a:extLst>
          </p:cNvPr>
          <p:cNvSpPr/>
          <p:nvPr/>
        </p:nvSpPr>
        <p:spPr>
          <a:xfrm>
            <a:off x="7355623" y="2100797"/>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ZoneTexte 8">
            <a:extLst>
              <a:ext uri="{FF2B5EF4-FFF2-40B4-BE49-F238E27FC236}">
                <a16:creationId xmlns:a16="http://schemas.microsoft.com/office/drawing/2014/main" id="{A7DDA388-9D17-7CED-3CA1-43F5613881C5}"/>
              </a:ext>
            </a:extLst>
          </p:cNvPr>
          <p:cNvSpPr txBox="1"/>
          <p:nvPr/>
        </p:nvSpPr>
        <p:spPr>
          <a:xfrm>
            <a:off x="7227153" y="2059341"/>
            <a:ext cx="1716734" cy="538609"/>
          </a:xfrm>
          <a:prstGeom prst="rect">
            <a:avLst/>
          </a:prstGeom>
          <a:noFill/>
        </p:spPr>
        <p:txBody>
          <a:bodyPr wrap="square" rtlCol="0">
            <a:spAutoFit/>
          </a:bodyPr>
          <a:lstStyle/>
          <a:p>
            <a:r>
              <a:rPr lang="en-GB" sz="1400" b="1" noProof="0" dirty="0">
                <a:solidFill>
                  <a:srgbClr val="036C78"/>
                </a:solidFill>
              </a:rPr>
              <a:t>Spain</a:t>
            </a:r>
          </a:p>
          <a:p>
            <a:r>
              <a:rPr lang="en-GB" sz="1400" b="1" noProof="0" dirty="0">
                <a:solidFill>
                  <a:srgbClr val="036C78"/>
                </a:solidFill>
              </a:rPr>
              <a:t>(Extremadura)</a:t>
            </a:r>
          </a:p>
        </p:txBody>
      </p:sp>
      <p:sp>
        <p:nvSpPr>
          <p:cNvPr id="10" name="Rectangle 9">
            <a:extLst>
              <a:ext uri="{FF2B5EF4-FFF2-40B4-BE49-F238E27FC236}">
                <a16:creationId xmlns:a16="http://schemas.microsoft.com/office/drawing/2014/main" id="{DF9DA1E7-5F4F-2B04-4D6B-77B99FBB10DD}"/>
              </a:ext>
            </a:extLst>
          </p:cNvPr>
          <p:cNvSpPr/>
          <p:nvPr/>
        </p:nvSpPr>
        <p:spPr>
          <a:xfrm>
            <a:off x="7294041" y="1630409"/>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ZoneTexte 10">
            <a:extLst>
              <a:ext uri="{FF2B5EF4-FFF2-40B4-BE49-F238E27FC236}">
                <a16:creationId xmlns:a16="http://schemas.microsoft.com/office/drawing/2014/main" id="{18219F3B-061D-C342-4DD2-8490AD90E2FC}"/>
              </a:ext>
            </a:extLst>
          </p:cNvPr>
          <p:cNvSpPr txBox="1"/>
          <p:nvPr/>
        </p:nvSpPr>
        <p:spPr>
          <a:xfrm>
            <a:off x="7233645" y="1667739"/>
            <a:ext cx="1690577" cy="330860"/>
          </a:xfrm>
          <a:prstGeom prst="rect">
            <a:avLst/>
          </a:prstGeom>
          <a:noFill/>
        </p:spPr>
        <p:txBody>
          <a:bodyPr wrap="square" rtlCol="0">
            <a:spAutoFit/>
          </a:bodyPr>
          <a:lstStyle/>
          <a:p>
            <a:r>
              <a:rPr lang="en-GB" sz="1500" b="1" noProof="0" dirty="0">
                <a:solidFill>
                  <a:srgbClr val="036C78"/>
                </a:solidFill>
                <a:highlight>
                  <a:srgbClr val="FFFFFF"/>
                </a:highlight>
              </a:rPr>
              <a:t>Azerbaijan</a:t>
            </a:r>
          </a:p>
        </p:txBody>
      </p:sp>
      <p:sp>
        <p:nvSpPr>
          <p:cNvPr id="18" name="Rectangle 17">
            <a:extLst>
              <a:ext uri="{FF2B5EF4-FFF2-40B4-BE49-F238E27FC236}">
                <a16:creationId xmlns:a16="http://schemas.microsoft.com/office/drawing/2014/main" id="{4F524807-3996-4794-E630-2FA0B072278A}"/>
              </a:ext>
            </a:extLst>
          </p:cNvPr>
          <p:cNvSpPr/>
          <p:nvPr/>
        </p:nvSpPr>
        <p:spPr>
          <a:xfrm>
            <a:off x="7348203" y="260440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ZoneTexte 18">
            <a:extLst>
              <a:ext uri="{FF2B5EF4-FFF2-40B4-BE49-F238E27FC236}">
                <a16:creationId xmlns:a16="http://schemas.microsoft.com/office/drawing/2014/main" id="{5CEC9BEB-3B7C-2B36-FF33-696376431149}"/>
              </a:ext>
            </a:extLst>
          </p:cNvPr>
          <p:cNvSpPr txBox="1"/>
          <p:nvPr/>
        </p:nvSpPr>
        <p:spPr>
          <a:xfrm>
            <a:off x="7227152" y="2553120"/>
            <a:ext cx="1907817" cy="538609"/>
          </a:xfrm>
          <a:prstGeom prst="rect">
            <a:avLst/>
          </a:prstGeom>
          <a:noFill/>
        </p:spPr>
        <p:txBody>
          <a:bodyPr wrap="square" rtlCol="0">
            <a:spAutoFit/>
          </a:bodyPr>
          <a:lstStyle/>
          <a:p>
            <a:r>
              <a:rPr lang="en-GB" sz="1400" b="1" noProof="0" dirty="0">
                <a:solidFill>
                  <a:srgbClr val="036C78"/>
                </a:solidFill>
              </a:rPr>
              <a:t>Algeria</a:t>
            </a:r>
          </a:p>
          <a:p>
            <a:r>
              <a:rPr lang="en-GB" sz="1400" b="1" noProof="0" dirty="0">
                <a:solidFill>
                  <a:srgbClr val="036C78"/>
                </a:solidFill>
              </a:rPr>
              <a:t>(Algerian Sahara)</a:t>
            </a:r>
          </a:p>
        </p:txBody>
      </p:sp>
      <p:sp>
        <p:nvSpPr>
          <p:cNvPr id="21" name="Rectangle 20">
            <a:extLst>
              <a:ext uri="{FF2B5EF4-FFF2-40B4-BE49-F238E27FC236}">
                <a16:creationId xmlns:a16="http://schemas.microsoft.com/office/drawing/2014/main" id="{4E4B8E57-4689-78F6-F505-19319B668816}"/>
              </a:ext>
            </a:extLst>
          </p:cNvPr>
          <p:cNvSpPr/>
          <p:nvPr/>
        </p:nvSpPr>
        <p:spPr>
          <a:xfrm>
            <a:off x="7339298" y="3089997"/>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2" name="ZoneTexte 21">
            <a:extLst>
              <a:ext uri="{FF2B5EF4-FFF2-40B4-BE49-F238E27FC236}">
                <a16:creationId xmlns:a16="http://schemas.microsoft.com/office/drawing/2014/main" id="{F62AED20-B555-BA72-6CEC-77B95C3877A3}"/>
              </a:ext>
            </a:extLst>
          </p:cNvPr>
          <p:cNvSpPr txBox="1"/>
          <p:nvPr/>
        </p:nvSpPr>
        <p:spPr>
          <a:xfrm>
            <a:off x="7227152" y="3038709"/>
            <a:ext cx="1898912" cy="538609"/>
          </a:xfrm>
          <a:prstGeom prst="rect">
            <a:avLst/>
          </a:prstGeom>
          <a:noFill/>
        </p:spPr>
        <p:txBody>
          <a:bodyPr wrap="square" rtlCol="0">
            <a:spAutoFit/>
          </a:bodyPr>
          <a:lstStyle/>
          <a:p>
            <a:r>
              <a:rPr lang="en-GB" sz="1400" b="1" noProof="0" dirty="0">
                <a:solidFill>
                  <a:srgbClr val="036C78"/>
                </a:solidFill>
              </a:rPr>
              <a:t>Morocco</a:t>
            </a:r>
          </a:p>
          <a:p>
            <a:r>
              <a:rPr lang="en-GB" sz="1400" b="1" noProof="0" dirty="0">
                <a:solidFill>
                  <a:srgbClr val="036C78"/>
                </a:solidFill>
              </a:rPr>
              <a:t>(Moroccan Sahara)</a:t>
            </a:r>
          </a:p>
        </p:txBody>
      </p:sp>
    </p:spTree>
    <p:extLst>
      <p:ext uri="{BB962C8B-B14F-4D97-AF65-F5344CB8AC3E}">
        <p14:creationId xmlns:p14="http://schemas.microsoft.com/office/powerpoint/2010/main" val="2396197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1DCB3-62C2-7C27-5B6C-8B8561F1112E}"/>
            </a:ext>
          </a:extLst>
        </p:cNvPr>
        <p:cNvGrpSpPr/>
        <p:nvPr/>
      </p:nvGrpSpPr>
      <p:grpSpPr>
        <a:xfrm>
          <a:off x="0" y="0"/>
          <a:ext cx="0" cy="0"/>
          <a:chOff x="0" y="0"/>
          <a:chExt cx="0" cy="0"/>
        </a:xfrm>
      </p:grpSpPr>
      <p:pic>
        <p:nvPicPr>
          <p:cNvPr id="1026" name="Picture 2" descr="View from Elim Dune near Sesriem towards the Naukluft Mountains, Namibia">
            <a:extLst>
              <a:ext uri="{FF2B5EF4-FFF2-40B4-BE49-F238E27FC236}">
                <a16:creationId xmlns:a16="http://schemas.microsoft.com/office/drawing/2014/main" id="{932C0422-7B8F-5862-0AC2-62499792C9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899" t="7187" r="11245" b="18987"/>
          <a:stretch>
            <a:fillRect/>
          </a:stretch>
        </p:blipFill>
        <p:spPr bwMode="auto">
          <a:xfrm>
            <a:off x="7553328" y="126042"/>
            <a:ext cx="4510108" cy="443441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77B9A5A5-ACA4-C9C5-001B-24CC4A4A7EE8}"/>
              </a:ext>
            </a:extLst>
          </p:cNvPr>
          <p:cNvPicPr>
            <a:picLocks noChangeAspect="1"/>
          </p:cNvPicPr>
          <p:nvPr/>
        </p:nvPicPr>
        <p:blipFill>
          <a:blip r:embed="rId3"/>
          <a:srcRect l="31867" t="30576" r="6902"/>
          <a:stretch>
            <a:fillRect/>
          </a:stretch>
        </p:blipFill>
        <p:spPr>
          <a:xfrm>
            <a:off x="128555" y="126042"/>
            <a:ext cx="7305729" cy="5487741"/>
          </a:xfrm>
          <a:prstGeom prst="rect">
            <a:avLst/>
          </a:prstGeom>
        </p:spPr>
      </p:pic>
      <p:sp>
        <p:nvSpPr>
          <p:cNvPr id="2" name="Rectangle 1">
            <a:extLst>
              <a:ext uri="{FF2B5EF4-FFF2-40B4-BE49-F238E27FC236}">
                <a16:creationId xmlns:a16="http://schemas.microsoft.com/office/drawing/2014/main" id="{9AD71686-2E3E-5C6F-77BA-CE791EC2F789}"/>
              </a:ext>
            </a:extLst>
          </p:cNvPr>
          <p:cNvSpPr/>
          <p:nvPr/>
        </p:nvSpPr>
        <p:spPr>
          <a:xfrm rot="16200000">
            <a:off x="3524010" y="-1810000"/>
            <a:ext cx="5143987" cy="12192006"/>
          </a:xfrm>
          <a:prstGeom prst="rect">
            <a:avLst/>
          </a:prstGeom>
          <a:gradFill>
            <a:gsLst>
              <a:gs pos="38000">
                <a:schemeClr val="bg1"/>
              </a:gs>
              <a:gs pos="49000">
                <a:schemeClr val="bg1">
                  <a:alpha val="65000"/>
                </a:schemeClr>
              </a:gs>
              <a:gs pos="63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latin typeface="DM Sans" pitchFamily="2" charset="0"/>
              </a:rPr>
              <a:t> </a:t>
            </a:r>
          </a:p>
        </p:txBody>
      </p:sp>
      <p:sp>
        <p:nvSpPr>
          <p:cNvPr id="16" name="Rectangle : coins arrondis 15">
            <a:extLst>
              <a:ext uri="{FF2B5EF4-FFF2-40B4-BE49-F238E27FC236}">
                <a16:creationId xmlns:a16="http://schemas.microsoft.com/office/drawing/2014/main" id="{09990C45-86A3-1A66-531D-705D5CFABD70}"/>
              </a:ext>
            </a:extLst>
          </p:cNvPr>
          <p:cNvSpPr/>
          <p:nvPr/>
        </p:nvSpPr>
        <p:spPr>
          <a:xfrm>
            <a:off x="1028700" y="4560463"/>
            <a:ext cx="11034736" cy="656503"/>
          </a:xfrm>
          <a:prstGeom prst="roundRect">
            <a:avLst>
              <a:gd name="adj" fmla="val 0"/>
            </a:avLst>
          </a:prstGeom>
          <a:gradFill>
            <a:gsLst>
              <a:gs pos="16000">
                <a:srgbClr val="036C78">
                  <a:alpha val="0"/>
                </a:srgbClr>
              </a:gs>
              <a:gs pos="33000">
                <a:srgbClr val="036C78"/>
              </a:gs>
            </a:gsLst>
            <a:lin ang="0" scaled="0"/>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ZoneTexte 16">
            <a:extLst>
              <a:ext uri="{FF2B5EF4-FFF2-40B4-BE49-F238E27FC236}">
                <a16:creationId xmlns:a16="http://schemas.microsoft.com/office/drawing/2014/main" id="{DD9FCBB6-8F5B-3720-D14D-84897D5F2CBD}"/>
              </a:ext>
            </a:extLst>
          </p:cNvPr>
          <p:cNvSpPr txBox="1"/>
          <p:nvPr/>
        </p:nvSpPr>
        <p:spPr>
          <a:xfrm>
            <a:off x="4515633" y="4608070"/>
            <a:ext cx="7366309" cy="523220"/>
          </a:xfrm>
          <a:prstGeom prst="rect">
            <a:avLst/>
          </a:prstGeom>
          <a:noFill/>
        </p:spPr>
        <p:txBody>
          <a:bodyPr wrap="square">
            <a:spAutoFit/>
          </a:bodyPr>
          <a:lstStyle/>
          <a:p>
            <a:pPr algn="r">
              <a:buNone/>
            </a:pPr>
            <a:r>
              <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rPr>
              <a:t>The EU’s pilot </a:t>
            </a:r>
            <a:r>
              <a:rPr lang="en-GB" sz="2800" noProof="0">
                <a:solidFill>
                  <a:schemeClr val="bg1"/>
                </a:solidFill>
                <a:latin typeface="Arial Rounded MT Bold" panose="020F0704030504030204" pitchFamily="34" charset="0"/>
                <a:ea typeface="Roboto" panose="02000000000000000000" pitchFamily="2" charset="0"/>
                <a:cs typeface="Roboto" panose="02000000000000000000" pitchFamily="2" charset="0"/>
              </a:rPr>
              <a:t>e-hydrogen</a:t>
            </a:r>
            <a:r>
              <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rPr>
              <a:t> partner</a:t>
            </a:r>
          </a:p>
        </p:txBody>
      </p:sp>
      <p:sp>
        <p:nvSpPr>
          <p:cNvPr id="18" name="Rectangle : coins arrondis 17">
            <a:extLst>
              <a:ext uri="{FF2B5EF4-FFF2-40B4-BE49-F238E27FC236}">
                <a16:creationId xmlns:a16="http://schemas.microsoft.com/office/drawing/2014/main" id="{6381ABDD-36C0-B4F4-7645-646EBC8F83E6}"/>
              </a:ext>
            </a:extLst>
          </p:cNvPr>
          <p:cNvSpPr/>
          <p:nvPr/>
        </p:nvSpPr>
        <p:spPr>
          <a:xfrm rot="10800000">
            <a:off x="128556" y="126048"/>
            <a:ext cx="4510118" cy="671933"/>
          </a:xfrm>
          <a:prstGeom prst="roundRect">
            <a:avLst>
              <a:gd name="adj" fmla="val 0"/>
            </a:avLst>
          </a:prstGeom>
          <a:gradFill>
            <a:gsLst>
              <a:gs pos="6000">
                <a:srgbClr val="036C78">
                  <a:alpha val="0"/>
                </a:srgbClr>
              </a:gs>
              <a:gs pos="54000">
                <a:srgbClr val="036C78"/>
              </a:gs>
            </a:gsLst>
            <a:lin ang="0" scaled="0"/>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ZoneTexte 18">
            <a:extLst>
              <a:ext uri="{FF2B5EF4-FFF2-40B4-BE49-F238E27FC236}">
                <a16:creationId xmlns:a16="http://schemas.microsoft.com/office/drawing/2014/main" id="{97FEEC84-4293-1081-BBF2-F7632410CD7D}"/>
              </a:ext>
            </a:extLst>
          </p:cNvPr>
          <p:cNvSpPr txBox="1"/>
          <p:nvPr/>
        </p:nvSpPr>
        <p:spPr>
          <a:xfrm>
            <a:off x="302323" y="190879"/>
            <a:ext cx="2666776" cy="523220"/>
          </a:xfrm>
          <a:prstGeom prst="rect">
            <a:avLst/>
          </a:prstGeom>
          <a:noFill/>
        </p:spPr>
        <p:txBody>
          <a:bodyPr wrap="square">
            <a:spAutoFit/>
          </a:bodyPr>
          <a:lstStyle/>
          <a:p>
            <a:r>
              <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rPr>
              <a:t>Namibia</a:t>
            </a:r>
            <a:endParaRPr lang="en-GB" sz="2000" noProof="0" dirty="0"/>
          </a:p>
        </p:txBody>
      </p:sp>
      <p:sp>
        <p:nvSpPr>
          <p:cNvPr id="20" name="Cadre 19">
            <a:extLst>
              <a:ext uri="{FF2B5EF4-FFF2-40B4-BE49-F238E27FC236}">
                <a16:creationId xmlns:a16="http://schemas.microsoft.com/office/drawing/2014/main" id="{C2D5C9DE-1423-9669-1D90-EE1F5955AC70}"/>
              </a:ext>
            </a:extLst>
          </p:cNvPr>
          <p:cNvSpPr/>
          <p:nvPr/>
        </p:nvSpPr>
        <p:spPr>
          <a:xfrm>
            <a:off x="0" y="0"/>
            <a:ext cx="12192000" cy="6858000"/>
          </a:xfrm>
          <a:prstGeom prst="frame">
            <a:avLst>
              <a:gd name="adj1" fmla="val 149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pic>
        <p:nvPicPr>
          <p:cNvPr id="9" name="Image 8">
            <a:extLst>
              <a:ext uri="{FF2B5EF4-FFF2-40B4-BE49-F238E27FC236}">
                <a16:creationId xmlns:a16="http://schemas.microsoft.com/office/drawing/2014/main" id="{D31F5EE2-F32F-71D8-34DB-D14A8AB9BFE9}"/>
              </a:ext>
            </a:extLst>
          </p:cNvPr>
          <p:cNvPicPr>
            <a:picLocks noChangeAspect="1"/>
          </p:cNvPicPr>
          <p:nvPr/>
        </p:nvPicPr>
        <p:blipFill>
          <a:blip r:embed="rId4"/>
          <a:stretch>
            <a:fillRect/>
          </a:stretch>
        </p:blipFill>
        <p:spPr>
          <a:xfrm>
            <a:off x="125660" y="3777342"/>
            <a:ext cx="3169078" cy="3187326"/>
          </a:xfrm>
          <a:prstGeom prst="rect">
            <a:avLst/>
          </a:prstGeom>
        </p:spPr>
      </p:pic>
      <p:sp>
        <p:nvSpPr>
          <p:cNvPr id="7" name="Rectangle 6">
            <a:extLst>
              <a:ext uri="{FF2B5EF4-FFF2-40B4-BE49-F238E27FC236}">
                <a16:creationId xmlns:a16="http://schemas.microsoft.com/office/drawing/2014/main" id="{299502E9-6EF2-2D5C-83FB-A5CD3C7CEC99}"/>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Slide Number Placeholder 6">
            <a:extLst>
              <a:ext uri="{FF2B5EF4-FFF2-40B4-BE49-F238E27FC236}">
                <a16:creationId xmlns:a16="http://schemas.microsoft.com/office/drawing/2014/main" id="{C82830E5-1650-BC64-2F3D-5D8E29FF071A}"/>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41</a:t>
            </a:fld>
            <a:endParaRPr lang="en-GB" sz="1350" b="1" spc="80" noProof="0" dirty="0">
              <a:solidFill>
                <a:srgbClr val="025C66"/>
              </a:solidFill>
            </a:endParaRPr>
          </a:p>
        </p:txBody>
      </p:sp>
      <p:sp>
        <p:nvSpPr>
          <p:cNvPr id="3" name="TextBox 2">
            <a:extLst>
              <a:ext uri="{FF2B5EF4-FFF2-40B4-BE49-F238E27FC236}">
                <a16:creationId xmlns:a16="http://schemas.microsoft.com/office/drawing/2014/main" id="{7E754DE4-3E1E-99EC-8ED0-65A994F492E5}"/>
              </a:ext>
            </a:extLst>
          </p:cNvPr>
          <p:cNvSpPr txBox="1"/>
          <p:nvPr/>
        </p:nvSpPr>
        <p:spPr>
          <a:xfrm>
            <a:off x="3591431" y="5511594"/>
            <a:ext cx="7930440" cy="1015663"/>
          </a:xfrm>
          <a:prstGeom prst="rect">
            <a:avLst/>
          </a:prstGeom>
          <a:noFill/>
        </p:spPr>
        <p:txBody>
          <a:bodyPr wrap="square" rtlCol="0">
            <a:spAutoFit/>
          </a:bodyPr>
          <a:lstStyle/>
          <a:p>
            <a:pPr algn="just"/>
            <a:r>
              <a:rPr lang="en-GB" sz="2000" noProof="0"/>
              <a:t>Energy produced in an RREH can be transported as electricity or gas. Another option is to export it in the form of e-hydrogen or e-ammonia.</a:t>
            </a:r>
            <a:endParaRPr lang="en-GB" sz="2000" noProof="0" dirty="0"/>
          </a:p>
        </p:txBody>
      </p:sp>
    </p:spTree>
    <p:extLst>
      <p:ext uri="{BB962C8B-B14F-4D97-AF65-F5344CB8AC3E}">
        <p14:creationId xmlns:p14="http://schemas.microsoft.com/office/powerpoint/2010/main" val="26992469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CA754F4-5BF8-2F54-76FF-C96925366612}"/>
              </a:ext>
            </a:extLst>
          </p:cNvPr>
          <p:cNvSpPr txBox="1"/>
          <p:nvPr/>
        </p:nvSpPr>
        <p:spPr>
          <a:xfrm>
            <a:off x="1061670" y="716209"/>
            <a:ext cx="10068659" cy="1785104"/>
          </a:xfrm>
          <a:prstGeom prst="rect">
            <a:avLst/>
          </a:prstGeom>
          <a:noFill/>
        </p:spPr>
        <p:txBody>
          <a:bodyPr wrap="square">
            <a:spAutoFit/>
          </a:bodyPr>
          <a:lstStyle/>
          <a:p>
            <a:pPr algn="just"/>
            <a:r>
              <a:rPr lang="en-GB" sz="2000" noProof="0"/>
              <a:t>The volumetric energy density of hydrogen is very low. At atmospheric pressure, gaseous hydrogen contains about 3 kWh/m³, occupying roughly 3.5 times more volume than methane for the same energy content.</a:t>
            </a:r>
          </a:p>
          <a:p>
            <a:pPr algn="just"/>
            <a:endParaRPr lang="en-GB" sz="1000" noProof="0" dirty="0"/>
          </a:p>
          <a:p>
            <a:pPr algn="just"/>
            <a:r>
              <a:rPr lang="en-GB" sz="2000" noProof="0"/>
              <a:t>To reduce the transport volume, hydrogen can be converted into ammonia via the Haber–Bosch process</a:t>
            </a:r>
            <a:r>
              <a:rPr lang="en-GB" sz="2000" baseline="30000" noProof="0"/>
              <a:t>[1]</a:t>
            </a:r>
            <a:r>
              <a:rPr lang="en-GB" sz="2000" noProof="0"/>
              <a:t>, which offers a higher energy density.</a:t>
            </a:r>
            <a:endParaRPr lang="en-GB" sz="2000" noProof="0" dirty="0">
              <a:latin typeface="DM Sans" pitchFamily="2" charset="0"/>
            </a:endParaRPr>
          </a:p>
        </p:txBody>
      </p:sp>
      <p:sp>
        <p:nvSpPr>
          <p:cNvPr id="3" name="Cadre 2">
            <a:extLst>
              <a:ext uri="{FF2B5EF4-FFF2-40B4-BE49-F238E27FC236}">
                <a16:creationId xmlns:a16="http://schemas.microsoft.com/office/drawing/2014/main" id="{66B3BE62-0A69-6F66-62BE-2DE2E61F05DD}"/>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12" name="Rectangle 11">
            <a:extLst>
              <a:ext uri="{FF2B5EF4-FFF2-40B4-BE49-F238E27FC236}">
                <a16:creationId xmlns:a16="http://schemas.microsoft.com/office/drawing/2014/main" id="{044452F6-3ACE-8A6D-D51B-1B3400693CF5}"/>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Slide Number Placeholder 6">
            <a:extLst>
              <a:ext uri="{FF2B5EF4-FFF2-40B4-BE49-F238E27FC236}">
                <a16:creationId xmlns:a16="http://schemas.microsoft.com/office/drawing/2014/main" id="{CF9A9028-2B23-99E5-8EAC-D6BBA64DB336}"/>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42</a:t>
            </a:fld>
            <a:endParaRPr lang="en-GB" sz="1350" b="1" spc="80" noProof="0" dirty="0">
              <a:solidFill>
                <a:srgbClr val="025C66"/>
              </a:solidFill>
            </a:endParaRPr>
          </a:p>
        </p:txBody>
      </p:sp>
      <p:grpSp>
        <p:nvGrpSpPr>
          <p:cNvPr id="2" name="Groupe 1">
            <a:extLst>
              <a:ext uri="{FF2B5EF4-FFF2-40B4-BE49-F238E27FC236}">
                <a16:creationId xmlns:a16="http://schemas.microsoft.com/office/drawing/2014/main" id="{9B9B1040-D706-2848-42BF-3E3B1F315507}"/>
              </a:ext>
            </a:extLst>
          </p:cNvPr>
          <p:cNvGrpSpPr/>
          <p:nvPr/>
        </p:nvGrpSpPr>
        <p:grpSpPr>
          <a:xfrm>
            <a:off x="864951" y="3030714"/>
            <a:ext cx="10412932" cy="2878545"/>
            <a:chOff x="853667" y="3076461"/>
            <a:chExt cx="10412932" cy="2878545"/>
          </a:xfrm>
        </p:grpSpPr>
        <p:sp>
          <p:nvSpPr>
            <p:cNvPr id="7" name="Rectangle 7">
              <a:extLst>
                <a:ext uri="{FF2B5EF4-FFF2-40B4-BE49-F238E27FC236}">
                  <a16:creationId xmlns:a16="http://schemas.microsoft.com/office/drawing/2014/main" id="{45777E6A-C02B-17E7-450C-29622EBCFB8F}"/>
                </a:ext>
              </a:extLst>
            </p:cNvPr>
            <p:cNvSpPr>
              <a:spLocks noChangeArrowheads="1"/>
            </p:cNvSpPr>
            <p:nvPr/>
          </p:nvSpPr>
          <p:spPr bwMode="auto">
            <a:xfrm>
              <a:off x="3640539" y="5031676"/>
              <a:ext cx="339202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kumimoji="0" lang="en-GB" sz="1800" b="0" i="0" u="none" strike="noStrike" cap="none" normalizeH="0" baseline="0" noProof="0">
                  <a:ln>
                    <a:noFill/>
                  </a:ln>
                  <a:solidFill>
                    <a:schemeClr val="tx1"/>
                  </a:solidFill>
                  <a:effectLst/>
                  <a:latin typeface="+mj-lt"/>
                </a:rPr>
                <a:t>To obtain the same energy with </a:t>
              </a:r>
              <a:r>
                <a:rPr kumimoji="0" lang="en-GB" sz="1800" b="1" i="0" u="none" strike="noStrike" cap="none" normalizeH="0" baseline="0" noProof="0">
                  <a:ln>
                    <a:noFill/>
                  </a:ln>
                  <a:solidFill>
                    <a:srgbClr val="419D9D"/>
                  </a:solidFill>
                  <a:effectLst/>
                  <a:latin typeface="+mj-lt"/>
                </a:rPr>
                <a:t>hydrogen</a:t>
              </a:r>
              <a:r>
                <a:rPr kumimoji="0" lang="en-GB" sz="1800" b="1" i="0" u="none" strike="noStrike" cap="none" normalizeH="0" baseline="-25000" noProof="0">
                  <a:ln>
                    <a:noFill/>
                  </a:ln>
                  <a:solidFill>
                    <a:srgbClr val="419D9D"/>
                  </a:solidFill>
                  <a:effectLst/>
                  <a:latin typeface="+mj-lt"/>
                </a:rPr>
                <a:t>(g)</a:t>
              </a:r>
              <a:r>
                <a:rPr kumimoji="0" lang="en-GB" sz="1800" b="0" i="0" u="none" strike="noStrike" cap="none" normalizeH="0" baseline="0" noProof="0">
                  <a:ln>
                    <a:noFill/>
                  </a:ln>
                  <a:solidFill>
                    <a:schemeClr val="tx1"/>
                  </a:solidFill>
                  <a:effectLst/>
                  <a:latin typeface="+mj-lt"/>
                </a:rPr>
                <a:t> (</a:t>
              </a:r>
              <a:r>
                <a:rPr lang="en-GB" noProof="0">
                  <a:latin typeface="+mj-lt"/>
                </a:rPr>
                <a:t>~3 kWh/</a:t>
              </a:r>
              <a:r>
                <a:rPr lang="en-GB" noProof="0"/>
                <a:t>m³</a:t>
              </a:r>
              <a:r>
                <a:rPr lang="en-GB" noProof="0">
                  <a:latin typeface="+mj-lt"/>
                </a:rPr>
                <a:t>)</a:t>
              </a:r>
              <a:r>
                <a:rPr kumimoji="0" lang="en-GB" sz="1800" b="0" i="0" u="none" strike="noStrike" cap="none" normalizeH="0" baseline="0" noProof="0">
                  <a:ln>
                    <a:noFill/>
                  </a:ln>
                  <a:solidFill>
                    <a:schemeClr val="tx1"/>
                  </a:solidFill>
                  <a:effectLst/>
                  <a:latin typeface="+mj-lt"/>
                </a:rPr>
                <a:t>,</a:t>
              </a:r>
            </a:p>
            <a:p>
              <a:pPr algn="ctr" eaLnBrk="0" fontAlgn="base" hangingPunct="0">
                <a:spcBef>
                  <a:spcPct val="0"/>
                </a:spcBef>
                <a:spcAft>
                  <a:spcPct val="0"/>
                </a:spcAft>
              </a:pPr>
              <a:r>
                <a:rPr kumimoji="0" lang="en-GB" sz="1800" b="0" i="0" u="none" strike="noStrike" cap="none" normalizeH="0" baseline="0" noProof="0">
                  <a:ln>
                    <a:noFill/>
                  </a:ln>
                  <a:solidFill>
                    <a:schemeClr val="tx1"/>
                  </a:solidFill>
                  <a:effectLst/>
                  <a:latin typeface="+mj-lt"/>
                </a:rPr>
                <a:t>~3,5 m³ are needed.</a:t>
              </a:r>
            </a:p>
          </p:txBody>
        </p:sp>
        <p:sp>
          <p:nvSpPr>
            <p:cNvPr id="9" name="ZoneTexte 8">
              <a:extLst>
                <a:ext uri="{FF2B5EF4-FFF2-40B4-BE49-F238E27FC236}">
                  <a16:creationId xmlns:a16="http://schemas.microsoft.com/office/drawing/2014/main" id="{167AD791-05C8-68A7-A3FC-7D408191B231}"/>
                </a:ext>
              </a:extLst>
            </p:cNvPr>
            <p:cNvSpPr txBox="1"/>
            <p:nvPr/>
          </p:nvSpPr>
          <p:spPr>
            <a:xfrm>
              <a:off x="853667" y="5031676"/>
              <a:ext cx="2296886"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GB" sz="1800" b="0" i="0" u="none" strike="noStrike" cap="none" normalizeH="0" baseline="0" noProof="0">
                  <a:ln>
                    <a:noFill/>
                  </a:ln>
                  <a:solidFill>
                    <a:schemeClr val="tx1"/>
                  </a:solidFill>
                  <a:effectLst/>
                  <a:latin typeface="+mj-lt"/>
                </a:rPr>
                <a:t>1 m³ of </a:t>
              </a:r>
              <a:r>
                <a:rPr kumimoji="0" lang="en-GB" sz="1800" b="1" i="0" u="none" strike="noStrike" cap="none" normalizeH="0" baseline="0" noProof="0">
                  <a:ln>
                    <a:noFill/>
                  </a:ln>
                  <a:solidFill>
                    <a:srgbClr val="91BE87"/>
                  </a:solidFill>
                  <a:effectLst/>
                  <a:latin typeface="+mj-lt"/>
                </a:rPr>
                <a:t>methane</a:t>
              </a:r>
              <a:r>
                <a:rPr kumimoji="0" lang="en-GB" sz="1800" b="1" i="0" u="none" strike="noStrike" cap="none" normalizeH="0" baseline="-25000" noProof="0">
                  <a:ln>
                    <a:noFill/>
                  </a:ln>
                  <a:solidFill>
                    <a:srgbClr val="91BE87"/>
                  </a:solidFill>
                  <a:effectLst/>
                  <a:latin typeface="+mj-lt"/>
                </a:rPr>
                <a:t>(g)</a:t>
              </a:r>
              <a:r>
                <a:rPr kumimoji="0" lang="en-GB" sz="1800" b="1" i="0" u="none" strike="noStrike" cap="none" normalizeH="0" baseline="0" noProof="0">
                  <a:ln>
                    <a:noFill/>
                  </a:ln>
                  <a:solidFill>
                    <a:srgbClr val="E2BC5D"/>
                  </a:solidFill>
                  <a:effectLst/>
                  <a:latin typeface="+mj-lt"/>
                </a:rPr>
                <a:t> </a:t>
              </a:r>
              <a:r>
                <a:rPr kumimoji="0" lang="en-GB" sz="1800" i="0" u="none" strike="noStrike" cap="none" normalizeH="0" baseline="0" noProof="0">
                  <a:ln>
                    <a:noFill/>
                  </a:ln>
                  <a:effectLst/>
                  <a:latin typeface="+mj-lt"/>
                </a:rPr>
                <a:t>contains</a:t>
              </a:r>
              <a:r>
                <a:rPr lang="en-GB" noProof="0">
                  <a:latin typeface="+mj-lt"/>
                </a:rPr>
                <a:t> </a:t>
              </a:r>
              <a:r>
                <a:rPr kumimoji="0" lang="en-GB" sz="1800" b="0" i="0" u="none" strike="noStrike" cap="none" normalizeH="0" baseline="0" noProof="0">
                  <a:ln>
                    <a:noFill/>
                  </a:ln>
                  <a:solidFill>
                    <a:schemeClr val="tx1"/>
                  </a:solidFill>
                  <a:effectLst/>
                  <a:latin typeface="+mj-lt"/>
                </a:rPr>
                <a:t>~10,5 kWh.</a:t>
              </a:r>
            </a:p>
          </p:txBody>
        </p:sp>
        <p:sp>
          <p:nvSpPr>
            <p:cNvPr id="11" name="ZoneTexte 10">
              <a:extLst>
                <a:ext uri="{FF2B5EF4-FFF2-40B4-BE49-F238E27FC236}">
                  <a16:creationId xmlns:a16="http://schemas.microsoft.com/office/drawing/2014/main" id="{054359A7-A178-76EF-7A2F-9342B6C565C6}"/>
                </a:ext>
              </a:extLst>
            </p:cNvPr>
            <p:cNvSpPr txBox="1"/>
            <p:nvPr/>
          </p:nvSpPr>
          <p:spPr>
            <a:xfrm>
              <a:off x="7591375" y="5031676"/>
              <a:ext cx="3675224" cy="646331"/>
            </a:xfrm>
            <a:prstGeom prst="rect">
              <a:avLst/>
            </a:prstGeom>
            <a:noFill/>
          </p:spPr>
          <p:txBody>
            <a:bodyPr wrap="square">
              <a:spAutoFit/>
            </a:bodyPr>
            <a:lstStyle/>
            <a:p>
              <a:pPr lvl="0" algn="ctr" eaLnBrk="0" fontAlgn="base" hangingPunct="0">
                <a:spcBef>
                  <a:spcPct val="0"/>
                </a:spcBef>
                <a:spcAft>
                  <a:spcPct val="0"/>
                </a:spcAft>
              </a:pPr>
              <a:r>
                <a:rPr kumimoji="0" lang="en-GB" sz="1800" b="0" i="0" u="none" strike="noStrike" cap="none" normalizeH="0" baseline="0" noProof="0">
                  <a:ln>
                    <a:noFill/>
                  </a:ln>
                  <a:solidFill>
                    <a:schemeClr val="tx1"/>
                  </a:solidFill>
                  <a:effectLst/>
                  <a:latin typeface="+mj-lt"/>
                </a:rPr>
                <a:t>With </a:t>
              </a:r>
              <a:r>
                <a:rPr kumimoji="0" lang="en-GB" sz="1800" b="1" i="0" u="none" strike="noStrike" cap="none" normalizeH="0" baseline="0" noProof="0">
                  <a:ln>
                    <a:noFill/>
                  </a:ln>
                  <a:solidFill>
                    <a:srgbClr val="9F7BB6"/>
                  </a:solidFill>
                  <a:effectLst/>
                  <a:latin typeface="+mj-lt"/>
                </a:rPr>
                <a:t>ammonia</a:t>
              </a:r>
              <a:r>
                <a:rPr kumimoji="0" lang="en-GB" sz="1800" b="1" i="0" u="none" strike="noStrike" cap="none" normalizeH="0" baseline="-25000" noProof="0">
                  <a:ln>
                    <a:noFill/>
                  </a:ln>
                  <a:solidFill>
                    <a:srgbClr val="9F7BB6"/>
                  </a:solidFill>
                  <a:effectLst/>
                  <a:latin typeface="+mj-lt"/>
                </a:rPr>
                <a:t>(g)</a:t>
              </a:r>
              <a:r>
                <a:rPr kumimoji="0" lang="en-GB" sz="1800" b="1" i="0" u="none" strike="noStrike" cap="none" normalizeH="0" noProof="0">
                  <a:ln>
                    <a:noFill/>
                  </a:ln>
                  <a:solidFill>
                    <a:srgbClr val="9F7BB6"/>
                  </a:solidFill>
                  <a:effectLst/>
                  <a:latin typeface="+mj-lt"/>
                </a:rPr>
                <a:t> </a:t>
              </a:r>
              <a:r>
                <a:rPr lang="en-GB" noProof="0">
                  <a:latin typeface="+mj-lt"/>
                </a:rPr>
                <a:t>(~4,2 kWh</a:t>
              </a:r>
              <a:r>
                <a:rPr lang="en-GB" noProof="0"/>
                <a:t>/m³</a:t>
              </a:r>
              <a:r>
                <a:rPr lang="en-GB" noProof="0">
                  <a:latin typeface="+mj-lt"/>
                </a:rPr>
                <a:t>),</a:t>
              </a:r>
              <a:r>
                <a:rPr kumimoji="0" lang="en-GB" sz="1800" b="0" i="0" u="none" strike="noStrike" cap="none" normalizeH="0" baseline="0" noProof="0">
                  <a:ln>
                    <a:noFill/>
                  </a:ln>
                  <a:solidFill>
                    <a:schemeClr val="tx1"/>
                  </a:solidFill>
                  <a:effectLst/>
                  <a:latin typeface="+mj-lt"/>
                </a:rPr>
                <a:t> ~2,5 m³ are needed.</a:t>
              </a:r>
            </a:p>
          </p:txBody>
        </p:sp>
        <p:pic>
          <p:nvPicPr>
            <p:cNvPr id="31746" name="Picture 2">
              <a:extLst>
                <a:ext uri="{FF2B5EF4-FFF2-40B4-BE49-F238E27FC236}">
                  <a16:creationId xmlns:a16="http://schemas.microsoft.com/office/drawing/2014/main" id="{73A8B4D5-288C-7D51-35C4-2399C6C3B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205" y="3076461"/>
              <a:ext cx="9313589" cy="180450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ZoneTexte 5">
            <a:extLst>
              <a:ext uri="{FF2B5EF4-FFF2-40B4-BE49-F238E27FC236}">
                <a16:creationId xmlns:a16="http://schemas.microsoft.com/office/drawing/2014/main" id="{B30963C1-DBE3-EB66-BED9-2407AB549AC0}"/>
              </a:ext>
            </a:extLst>
          </p:cNvPr>
          <p:cNvSpPr txBox="1"/>
          <p:nvPr/>
        </p:nvSpPr>
        <p:spPr>
          <a:xfrm>
            <a:off x="82719" y="6360059"/>
            <a:ext cx="11195164" cy="400110"/>
          </a:xfrm>
          <a:prstGeom prst="rect">
            <a:avLst/>
          </a:prstGeom>
          <a:noFill/>
        </p:spPr>
        <p:txBody>
          <a:bodyPr wrap="square">
            <a:spAutoFit/>
          </a:bodyPr>
          <a:lstStyle/>
          <a:p>
            <a:pPr algn="just"/>
            <a:r>
              <a:rPr lang="en-GB" sz="1000" noProof="0"/>
              <a:t>[1] The Haber–Bosch process, developed in the early 20th century by Fritz Haber and Carl Bosch, synthesizes ammonia (NH₃) from nitrogen (N₂) and hydrogen (H₂) under high pressure (150–250 bar) and high temperature (400–500 °C).</a:t>
            </a:r>
            <a:endParaRPr lang="en-GB" sz="1000" noProof="0" dirty="0"/>
          </a:p>
        </p:txBody>
      </p:sp>
    </p:spTree>
    <p:extLst>
      <p:ext uri="{BB962C8B-B14F-4D97-AF65-F5344CB8AC3E}">
        <p14:creationId xmlns:p14="http://schemas.microsoft.com/office/powerpoint/2010/main" val="14127435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dre 5">
            <a:extLst>
              <a:ext uri="{FF2B5EF4-FFF2-40B4-BE49-F238E27FC236}">
                <a16:creationId xmlns:a16="http://schemas.microsoft.com/office/drawing/2014/main" id="{1485EB97-FAE0-3E4B-5BBD-299716FB0D4E}"/>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15" name="ZoneTexte 14">
            <a:extLst>
              <a:ext uri="{FF2B5EF4-FFF2-40B4-BE49-F238E27FC236}">
                <a16:creationId xmlns:a16="http://schemas.microsoft.com/office/drawing/2014/main" id="{8935C67A-4C95-5A9B-56E3-5EF586CE8E31}"/>
              </a:ext>
            </a:extLst>
          </p:cNvPr>
          <p:cNvSpPr txBox="1"/>
          <p:nvPr/>
        </p:nvSpPr>
        <p:spPr>
          <a:xfrm>
            <a:off x="925075" y="738829"/>
            <a:ext cx="10341845" cy="1015663"/>
          </a:xfrm>
          <a:prstGeom prst="rect">
            <a:avLst/>
          </a:prstGeom>
          <a:noFill/>
        </p:spPr>
        <p:txBody>
          <a:bodyPr wrap="square">
            <a:spAutoFit/>
          </a:bodyPr>
          <a:lstStyle/>
          <a:p>
            <a:pPr algn="just"/>
            <a:r>
              <a:rPr lang="en-GB" sz="2000" noProof="0"/>
              <a:t>Pipeline or tanker transport mainly concerns energy carriers in liquefied form.</a:t>
            </a:r>
            <a:br>
              <a:rPr lang="en-GB" sz="2000" noProof="0"/>
            </a:br>
            <a:r>
              <a:rPr lang="en-GB" sz="2000" noProof="0"/>
              <a:t>In this state, the volumetric energy density increases significantly, but at the cost of stringent cryogenic conditions, especially for hydrogen liquefaction</a:t>
            </a:r>
            <a:r>
              <a:rPr lang="en-GB" sz="2000" baseline="30000" noProof="0"/>
              <a:t>[1]</a:t>
            </a:r>
            <a:r>
              <a:rPr lang="en-GB" sz="2000" noProof="0"/>
              <a:t>.</a:t>
            </a:r>
            <a:endParaRPr lang="en-GB" sz="2000" noProof="0" dirty="0"/>
          </a:p>
        </p:txBody>
      </p:sp>
      <p:sp>
        <p:nvSpPr>
          <p:cNvPr id="17" name="ZoneTexte 16">
            <a:extLst>
              <a:ext uri="{FF2B5EF4-FFF2-40B4-BE49-F238E27FC236}">
                <a16:creationId xmlns:a16="http://schemas.microsoft.com/office/drawing/2014/main" id="{24E809CC-A6D6-0B0F-94FD-E5DAA11AD004}"/>
              </a:ext>
            </a:extLst>
          </p:cNvPr>
          <p:cNvSpPr txBox="1"/>
          <p:nvPr/>
        </p:nvSpPr>
        <p:spPr>
          <a:xfrm>
            <a:off x="65160" y="6356698"/>
            <a:ext cx="11655669" cy="400110"/>
          </a:xfrm>
          <a:prstGeom prst="rect">
            <a:avLst/>
          </a:prstGeom>
          <a:noFill/>
        </p:spPr>
        <p:txBody>
          <a:bodyPr wrap="square">
            <a:spAutoFit/>
          </a:bodyPr>
          <a:lstStyle/>
          <a:p>
            <a:pPr algn="just">
              <a:buNone/>
            </a:pPr>
            <a:r>
              <a:rPr lang="en-GB" sz="1000" noProof="0" dirty="0"/>
              <a:t>[1] </a:t>
            </a:r>
            <a:r>
              <a:rPr lang="en-GB" sz="1000" noProof="0"/>
              <a:t>Gases become liquid only when the intermolecular attractive forces (Van der Waals forces) are strong enough to hold the molecules together. Hydrogen, being a very light and simple molecule (two protons, two electrons), has extremely weak intermolecular forces. As a result, it requires very low temperatures for the molecules to stop repelling each other and condense into a liquid.</a:t>
            </a:r>
            <a:endParaRPr lang="en-GB" sz="1000" noProof="0" dirty="0"/>
          </a:p>
        </p:txBody>
      </p:sp>
      <p:sp>
        <p:nvSpPr>
          <p:cNvPr id="19" name="ZoneTexte 18">
            <a:extLst>
              <a:ext uri="{FF2B5EF4-FFF2-40B4-BE49-F238E27FC236}">
                <a16:creationId xmlns:a16="http://schemas.microsoft.com/office/drawing/2014/main" id="{23C1AF3F-5AFA-3F72-CF42-4B5827E7ACCD}"/>
              </a:ext>
            </a:extLst>
          </p:cNvPr>
          <p:cNvSpPr txBox="1"/>
          <p:nvPr/>
        </p:nvSpPr>
        <p:spPr>
          <a:xfrm>
            <a:off x="925075" y="4798524"/>
            <a:ext cx="10341845" cy="1015663"/>
          </a:xfrm>
          <a:prstGeom prst="rect">
            <a:avLst/>
          </a:prstGeom>
          <a:noFill/>
        </p:spPr>
        <p:txBody>
          <a:bodyPr wrap="square">
            <a:spAutoFit/>
          </a:bodyPr>
          <a:lstStyle/>
          <a:p>
            <a:pPr algn="just"/>
            <a:r>
              <a:rPr lang="en-GB" sz="2000" noProof="0"/>
              <a:t>E-ammonia offers a good compromise: it liquefies easily, has a satisfactory energy density, and can be transported using infrastructure similar to that of LNG (Liquefied Natural Gas).</a:t>
            </a:r>
            <a:endParaRPr lang="en-GB" sz="2000" noProof="0" dirty="0"/>
          </a:p>
        </p:txBody>
      </p:sp>
      <p:sp>
        <p:nvSpPr>
          <p:cNvPr id="22" name="Rectangle 21">
            <a:extLst>
              <a:ext uri="{FF2B5EF4-FFF2-40B4-BE49-F238E27FC236}">
                <a16:creationId xmlns:a16="http://schemas.microsoft.com/office/drawing/2014/main" id="{1E3A620B-BCA9-3907-708E-F1E7FD54EC83}"/>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 name="Slide Number Placeholder 6">
            <a:extLst>
              <a:ext uri="{FF2B5EF4-FFF2-40B4-BE49-F238E27FC236}">
                <a16:creationId xmlns:a16="http://schemas.microsoft.com/office/drawing/2014/main" id="{F4DB4204-DCB3-CC9B-665E-C73BC4E8771B}"/>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43</a:t>
            </a:fld>
            <a:endParaRPr lang="en-GB" sz="1350" b="1" spc="80" noProof="0" dirty="0">
              <a:solidFill>
                <a:srgbClr val="025C66"/>
              </a:solidFill>
            </a:endParaRPr>
          </a:p>
        </p:txBody>
      </p:sp>
      <p:pic>
        <p:nvPicPr>
          <p:cNvPr id="1032" name="Picture 8">
            <a:extLst>
              <a:ext uri="{FF2B5EF4-FFF2-40B4-BE49-F238E27FC236}">
                <a16:creationId xmlns:a16="http://schemas.microsoft.com/office/drawing/2014/main" id="{B3F1566F-7748-83DC-2165-31817E1AA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770" y="2157474"/>
            <a:ext cx="1034415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1375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3111699-9303-B07D-858C-0A9C1AB3EFBB}"/>
              </a:ext>
            </a:extLst>
          </p:cNvPr>
          <p:cNvSpPr txBox="1"/>
          <p:nvPr/>
        </p:nvSpPr>
        <p:spPr>
          <a:xfrm>
            <a:off x="673013" y="564845"/>
            <a:ext cx="10845972" cy="1785104"/>
          </a:xfrm>
          <a:prstGeom prst="rect">
            <a:avLst/>
          </a:prstGeom>
          <a:noFill/>
        </p:spPr>
        <p:txBody>
          <a:bodyPr wrap="square">
            <a:spAutoFit/>
          </a:bodyPr>
          <a:lstStyle/>
          <a:p>
            <a:pPr algn="just"/>
            <a:r>
              <a:rPr lang="en-GB" sz="2000" noProof="0"/>
              <a:t>Once transported to the consumption center, e-ammonia can be used in two main ways:</a:t>
            </a:r>
          </a:p>
          <a:p>
            <a:pPr algn="just"/>
            <a:endParaRPr lang="en-GB" sz="500" noProof="0"/>
          </a:p>
          <a:p>
            <a:pPr marL="514350" indent="-514350" algn="just">
              <a:buAutoNum type="romanLcParenBoth"/>
            </a:pPr>
            <a:r>
              <a:rPr lang="en-GB" sz="2000" noProof="0"/>
              <a:t>Cracked back into hydrogen, which can then serve as a feedstock or energy carrier (overall efficiency of 52%);</a:t>
            </a:r>
          </a:p>
          <a:p>
            <a:pPr marL="514350" indent="-514350" algn="just">
              <a:buAutoNum type="romanLcParenBoth"/>
            </a:pPr>
            <a:endParaRPr lang="en-GB" sz="500" noProof="0"/>
          </a:p>
          <a:p>
            <a:pPr marL="514350" indent="-514350" algn="just">
              <a:buAutoNum type="romanLcParenBoth"/>
            </a:pPr>
            <a:r>
              <a:rPr lang="en-GB" sz="2000" noProof="0"/>
              <a:t>Used directly for end-use applications such as nitrogen fertilizer production or marine fuel (overall efficiency of 69%).</a:t>
            </a:r>
            <a:endParaRPr lang="en-GB" sz="2000" baseline="30000" noProof="0" dirty="0">
              <a:latin typeface="DM Sans" pitchFamily="2" charset="0"/>
            </a:endParaRPr>
          </a:p>
        </p:txBody>
      </p:sp>
      <p:sp>
        <p:nvSpPr>
          <p:cNvPr id="2" name="Cadre 1">
            <a:extLst>
              <a:ext uri="{FF2B5EF4-FFF2-40B4-BE49-F238E27FC236}">
                <a16:creationId xmlns:a16="http://schemas.microsoft.com/office/drawing/2014/main" id="{19DF0A74-3A52-9654-612F-08D83CE5A790}"/>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15" name="Rectangle 14">
            <a:extLst>
              <a:ext uri="{FF2B5EF4-FFF2-40B4-BE49-F238E27FC236}">
                <a16:creationId xmlns:a16="http://schemas.microsoft.com/office/drawing/2014/main" id="{753F9E9F-406E-D76C-B79D-C021214E53D5}"/>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Slide Number Placeholder 6">
            <a:extLst>
              <a:ext uri="{FF2B5EF4-FFF2-40B4-BE49-F238E27FC236}">
                <a16:creationId xmlns:a16="http://schemas.microsoft.com/office/drawing/2014/main" id="{4A86E1D4-9DB1-3B22-3F05-1D0A1C57D6E0}"/>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44</a:t>
            </a:fld>
            <a:endParaRPr lang="en-GB" sz="1350" b="1" spc="80" noProof="0" dirty="0">
              <a:solidFill>
                <a:srgbClr val="025C66"/>
              </a:solidFill>
            </a:endParaRPr>
          </a:p>
        </p:txBody>
      </p:sp>
      <p:sp>
        <p:nvSpPr>
          <p:cNvPr id="17" name="ZoneTexte 16">
            <a:extLst>
              <a:ext uri="{FF2B5EF4-FFF2-40B4-BE49-F238E27FC236}">
                <a16:creationId xmlns:a16="http://schemas.microsoft.com/office/drawing/2014/main" id="{029E5B9F-C03A-6222-78E9-4C2F726CE3C1}"/>
              </a:ext>
            </a:extLst>
          </p:cNvPr>
          <p:cNvSpPr txBox="1"/>
          <p:nvPr/>
        </p:nvSpPr>
        <p:spPr>
          <a:xfrm>
            <a:off x="91321" y="5983729"/>
            <a:ext cx="11714559" cy="400110"/>
          </a:xfrm>
          <a:prstGeom prst="rect">
            <a:avLst/>
          </a:prstGeom>
          <a:noFill/>
        </p:spPr>
        <p:txBody>
          <a:bodyPr wrap="square">
            <a:spAutoFit/>
          </a:bodyPr>
          <a:lstStyle/>
          <a:p>
            <a:r>
              <a:rPr lang="en-GB" sz="1000" b="0" noProof="0" dirty="0">
                <a:solidFill>
                  <a:srgbClr val="05103E"/>
                </a:solidFill>
                <a:effectLst/>
                <a:latin typeface="+mj-lt"/>
              </a:rPr>
              <a:t>[1] Assumptions based on </a:t>
            </a:r>
            <a:r>
              <a:rPr lang="en-GB" sz="1000" b="0" noProof="0" dirty="0" err="1">
                <a:solidFill>
                  <a:srgbClr val="05103E"/>
                </a:solidFill>
                <a:effectLst/>
                <a:latin typeface="+mj-lt"/>
                <a:hlinkClick r:id="rId2"/>
              </a:rPr>
              <a:t>Spatolisano</a:t>
            </a:r>
            <a:r>
              <a:rPr lang="en-GB" sz="1000" b="0" noProof="0" dirty="0">
                <a:solidFill>
                  <a:srgbClr val="05103E"/>
                </a:solidFill>
                <a:effectLst/>
                <a:latin typeface="+mj-lt"/>
                <a:hlinkClick r:id="rId2"/>
              </a:rPr>
              <a:t>, E., Pellegrini, L. A., De Angelis, A. R., Cattaneo, S., &amp; </a:t>
            </a:r>
            <a:r>
              <a:rPr lang="en-GB" sz="1000" b="0" noProof="0" dirty="0" err="1">
                <a:solidFill>
                  <a:srgbClr val="05103E"/>
                </a:solidFill>
                <a:effectLst/>
                <a:latin typeface="+mj-lt"/>
                <a:hlinkClick r:id="rId2"/>
              </a:rPr>
              <a:t>Roccaro</a:t>
            </a:r>
            <a:r>
              <a:rPr lang="en-GB" sz="1000" b="0" noProof="0" dirty="0">
                <a:solidFill>
                  <a:srgbClr val="05103E"/>
                </a:solidFill>
                <a:effectLst/>
                <a:latin typeface="+mj-lt"/>
                <a:hlinkClick r:id="rId2"/>
              </a:rPr>
              <a:t>, E. (2023). </a:t>
            </a:r>
            <a:r>
              <a:rPr lang="en-GB" sz="1000" b="0" i="1" noProof="0" dirty="0">
                <a:solidFill>
                  <a:srgbClr val="05103E"/>
                </a:solidFill>
                <a:effectLst/>
                <a:latin typeface="+mj-lt"/>
                <a:hlinkClick r:id="rId2"/>
              </a:rPr>
              <a:t>Ammonia as a carbon-free energy carrier: NH3 cracking to H2</a:t>
            </a:r>
            <a:r>
              <a:rPr lang="en-GB" sz="1000" b="0" noProof="0" dirty="0">
                <a:solidFill>
                  <a:srgbClr val="05103E"/>
                </a:solidFill>
                <a:effectLst/>
                <a:latin typeface="+mj-lt"/>
                <a:hlinkClick r:id="rId2"/>
              </a:rPr>
              <a:t>. Industrial &amp; Engineering Chemistry Research, 62(28), 10813–10827.</a:t>
            </a:r>
            <a:endParaRPr lang="en-GB" sz="1000" noProof="0" dirty="0">
              <a:latin typeface="+mj-lt"/>
            </a:endParaRPr>
          </a:p>
        </p:txBody>
      </p:sp>
      <p:sp>
        <p:nvSpPr>
          <p:cNvPr id="25" name="ZoneTexte 24">
            <a:extLst>
              <a:ext uri="{FF2B5EF4-FFF2-40B4-BE49-F238E27FC236}">
                <a16:creationId xmlns:a16="http://schemas.microsoft.com/office/drawing/2014/main" id="{A3F64943-098A-4D13-6654-5924B9F32052}"/>
              </a:ext>
            </a:extLst>
          </p:cNvPr>
          <p:cNvSpPr txBox="1"/>
          <p:nvPr/>
        </p:nvSpPr>
        <p:spPr>
          <a:xfrm>
            <a:off x="91321" y="6330674"/>
            <a:ext cx="11567279" cy="400110"/>
          </a:xfrm>
          <a:prstGeom prst="rect">
            <a:avLst/>
          </a:prstGeom>
          <a:noFill/>
        </p:spPr>
        <p:txBody>
          <a:bodyPr wrap="square">
            <a:spAutoFit/>
          </a:bodyPr>
          <a:lstStyle/>
          <a:p>
            <a:pPr algn="just"/>
            <a:r>
              <a:rPr lang="en-GB" sz="1000" noProof="0" dirty="0"/>
              <a:t>[2] The </a:t>
            </a:r>
            <a:r>
              <a:rPr lang="en-GB" sz="1000" noProof="0"/>
              <a:t>logistical efficiency is generally assumed to be around 99%, as maritime transport losses of liquid NH₃ (evaporation, boil-off, refrigeration system consumption) remain low. Losses are &lt;1% for short routes (Morocco–Europe, 2–3 days) but can reach 3–5% for long routes (Chile–Europe, 20–30 days).</a:t>
            </a:r>
            <a:endParaRPr lang="en-GB" sz="1000" noProof="0" dirty="0"/>
          </a:p>
        </p:txBody>
      </p:sp>
      <p:grpSp>
        <p:nvGrpSpPr>
          <p:cNvPr id="21" name="Groupe 20">
            <a:extLst>
              <a:ext uri="{FF2B5EF4-FFF2-40B4-BE49-F238E27FC236}">
                <a16:creationId xmlns:a16="http://schemas.microsoft.com/office/drawing/2014/main" id="{A530247D-BFA6-3BBF-8C6F-F2B28BDB519D}"/>
              </a:ext>
            </a:extLst>
          </p:cNvPr>
          <p:cNvGrpSpPr/>
          <p:nvPr/>
        </p:nvGrpSpPr>
        <p:grpSpPr>
          <a:xfrm>
            <a:off x="2814249" y="2674183"/>
            <a:ext cx="6563503" cy="2952764"/>
            <a:chOff x="2666850" y="2717969"/>
            <a:chExt cx="6563503" cy="2952764"/>
          </a:xfrm>
        </p:grpSpPr>
        <p:grpSp>
          <p:nvGrpSpPr>
            <p:cNvPr id="23" name="Groupe 22">
              <a:extLst>
                <a:ext uri="{FF2B5EF4-FFF2-40B4-BE49-F238E27FC236}">
                  <a16:creationId xmlns:a16="http://schemas.microsoft.com/office/drawing/2014/main" id="{DD867941-C94D-7C46-5BDF-CE1E973FAF27}"/>
                </a:ext>
              </a:extLst>
            </p:cNvPr>
            <p:cNvGrpSpPr/>
            <p:nvPr/>
          </p:nvGrpSpPr>
          <p:grpSpPr>
            <a:xfrm>
              <a:off x="2666850" y="2717969"/>
              <a:ext cx="6563503" cy="2952764"/>
              <a:chOff x="2283960" y="2622988"/>
              <a:chExt cx="6990908" cy="3145046"/>
            </a:xfrm>
          </p:grpSpPr>
          <p:sp>
            <p:nvSpPr>
              <p:cNvPr id="19" name="Rectangle 3">
                <a:extLst>
                  <a:ext uri="{FF2B5EF4-FFF2-40B4-BE49-F238E27FC236}">
                    <a16:creationId xmlns:a16="http://schemas.microsoft.com/office/drawing/2014/main" id="{C8BB01D7-A48D-6179-D940-4954D8DEF379}"/>
                  </a:ext>
                </a:extLst>
              </p:cNvPr>
              <p:cNvSpPr>
                <a:spLocks noChangeArrowheads="1"/>
              </p:cNvSpPr>
              <p:nvPr/>
            </p:nvSpPr>
            <p:spPr bwMode="auto">
              <a:xfrm>
                <a:off x="3108034" y="2818752"/>
                <a:ext cx="5342759" cy="29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GB" sz="1200" noProof="0">
                    <a:latin typeface="+mj-lt"/>
                  </a:rPr>
                  <a:t>Energy retained at each stage of the electricity </a:t>
                </a:r>
                <a:r>
                  <a:rPr kumimoji="0" lang="en-GB" sz="1200" i="0" u="none" strike="noStrike" cap="none" normalizeH="0" baseline="0" noProof="0">
                    <a:ln>
                      <a:noFill/>
                    </a:ln>
                    <a:solidFill>
                      <a:schemeClr val="tx1"/>
                    </a:solidFill>
                    <a:effectLst/>
                    <a:latin typeface="+mj-lt"/>
                    <a:ea typeface="Tahoma" panose="020B0604030504040204" pitchFamily="34" charset="0"/>
                    <a:cs typeface="Tahoma" panose="020B0604030504040204" pitchFamily="34" charset="0"/>
                  </a:rPr>
                  <a:t>→ NH₃ → H₂ chain</a:t>
                </a:r>
                <a:r>
                  <a:rPr lang="en-GB" sz="1200" baseline="30000" noProof="0">
                    <a:latin typeface="+mj-lt"/>
                    <a:ea typeface="Tahoma" panose="020B0604030504040204" pitchFamily="34" charset="0"/>
                    <a:cs typeface="Tahoma" panose="020B0604030504040204" pitchFamily="34" charset="0"/>
                  </a:rPr>
                  <a:t>[1]</a:t>
                </a:r>
                <a:r>
                  <a:rPr kumimoji="0" lang="en-GB" sz="1200" i="0" u="none" strike="noStrike" cap="none" normalizeH="0" baseline="0" noProof="0">
                    <a:ln>
                      <a:noFill/>
                    </a:ln>
                    <a:solidFill>
                      <a:schemeClr val="tx1"/>
                    </a:solidFill>
                    <a:effectLst/>
                    <a:latin typeface="+mj-lt"/>
                    <a:ea typeface="Tahoma" panose="020B0604030504040204" pitchFamily="34" charset="0"/>
                    <a:cs typeface="Tahoma" panose="020B0604030504040204" pitchFamily="34" charset="0"/>
                  </a:rPr>
                  <a:t>.</a:t>
                </a:r>
                <a:r>
                  <a:rPr lang="en-GB" sz="1200" baseline="30000" noProof="0">
                    <a:latin typeface="+mj-lt"/>
                    <a:ea typeface="Tahoma" panose="020B0604030504040204" pitchFamily="34" charset="0"/>
                    <a:cs typeface="Tahoma" panose="020B0604030504040204" pitchFamily="34" charset="0"/>
                  </a:rPr>
                  <a:t> </a:t>
                </a:r>
                <a:endParaRPr kumimoji="0" lang="en-GB" sz="1200" i="0" u="none" strike="noStrike" cap="none" normalizeH="0" baseline="30000" noProof="0">
                  <a:ln>
                    <a:noFill/>
                  </a:ln>
                  <a:solidFill>
                    <a:schemeClr val="tx1"/>
                  </a:solidFill>
                  <a:effectLst/>
                  <a:latin typeface="+mj-lt"/>
                  <a:ea typeface="Tahoma" panose="020B0604030504040204" pitchFamily="34" charset="0"/>
                  <a:cs typeface="Tahoma" panose="020B0604030504040204" pitchFamily="34" charset="0"/>
                </a:endParaRPr>
              </a:p>
            </p:txBody>
          </p:sp>
          <p:sp>
            <p:nvSpPr>
              <p:cNvPr id="20" name="Cadre 19">
                <a:extLst>
                  <a:ext uri="{FF2B5EF4-FFF2-40B4-BE49-F238E27FC236}">
                    <a16:creationId xmlns:a16="http://schemas.microsoft.com/office/drawing/2014/main" id="{21FCBE3E-C9E3-FBE1-C21B-A3ED435038FD}"/>
                  </a:ext>
                </a:extLst>
              </p:cNvPr>
              <p:cNvSpPr/>
              <p:nvPr/>
            </p:nvSpPr>
            <p:spPr>
              <a:xfrm>
                <a:off x="2283960" y="2622988"/>
                <a:ext cx="6990908" cy="3145046"/>
              </a:xfrm>
              <a:prstGeom prst="frame">
                <a:avLst>
                  <a:gd name="adj1" fmla="val 2018"/>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pic>
          <p:nvPicPr>
            <p:cNvPr id="4" name="Image 3">
              <a:extLst>
                <a:ext uri="{FF2B5EF4-FFF2-40B4-BE49-F238E27FC236}">
                  <a16:creationId xmlns:a16="http://schemas.microsoft.com/office/drawing/2014/main" id="{CF2932C7-0A3C-E012-701A-593AFBDC2D57}"/>
                </a:ext>
              </a:extLst>
            </p:cNvPr>
            <p:cNvPicPr>
              <a:picLocks noChangeAspect="1"/>
            </p:cNvPicPr>
            <p:nvPr/>
          </p:nvPicPr>
          <p:blipFill>
            <a:blip r:embed="rId3"/>
            <a:stretch>
              <a:fillRect/>
            </a:stretch>
          </p:blipFill>
          <p:spPr>
            <a:xfrm>
              <a:off x="4110989" y="3325647"/>
              <a:ext cx="3970020" cy="2081200"/>
            </a:xfrm>
            <a:prstGeom prst="rect">
              <a:avLst/>
            </a:prstGeom>
          </p:spPr>
        </p:pic>
        <p:sp>
          <p:nvSpPr>
            <p:cNvPr id="6" name="ZoneTexte 5">
              <a:extLst>
                <a:ext uri="{FF2B5EF4-FFF2-40B4-BE49-F238E27FC236}">
                  <a16:creationId xmlns:a16="http://schemas.microsoft.com/office/drawing/2014/main" id="{1267BDE6-9322-5AFB-01F6-FC51ECEDE1BB}"/>
                </a:ext>
              </a:extLst>
            </p:cNvPr>
            <p:cNvSpPr txBox="1"/>
            <p:nvPr/>
          </p:nvSpPr>
          <p:spPr>
            <a:xfrm>
              <a:off x="3131291" y="3837194"/>
              <a:ext cx="979698" cy="261610"/>
            </a:xfrm>
            <a:prstGeom prst="rect">
              <a:avLst/>
            </a:prstGeom>
            <a:noFill/>
          </p:spPr>
          <p:txBody>
            <a:bodyPr wrap="square" rtlCol="0">
              <a:spAutoFit/>
            </a:bodyPr>
            <a:lstStyle/>
            <a:p>
              <a:pPr algn="r"/>
              <a:r>
                <a:rPr lang="en-GB" sz="1100" noProof="0">
                  <a:latin typeface="Tahoma" panose="020B0604030504040204" pitchFamily="34" charset="0"/>
                  <a:ea typeface="Tahoma" panose="020B0604030504040204" pitchFamily="34" charset="0"/>
                  <a:cs typeface="Tahoma" panose="020B0604030504040204" pitchFamily="34" charset="0"/>
                </a:rPr>
                <a:t>Electrolysis</a:t>
              </a:r>
            </a:p>
          </p:txBody>
        </p:sp>
        <p:sp>
          <p:nvSpPr>
            <p:cNvPr id="7" name="ZoneTexte 6">
              <a:extLst>
                <a:ext uri="{FF2B5EF4-FFF2-40B4-BE49-F238E27FC236}">
                  <a16:creationId xmlns:a16="http://schemas.microsoft.com/office/drawing/2014/main" id="{57F52326-4D5A-6F57-CED8-0876ACF18174}"/>
                </a:ext>
              </a:extLst>
            </p:cNvPr>
            <p:cNvSpPr txBox="1"/>
            <p:nvPr/>
          </p:nvSpPr>
          <p:spPr>
            <a:xfrm>
              <a:off x="3018503" y="4233683"/>
              <a:ext cx="1092486" cy="261610"/>
            </a:xfrm>
            <a:prstGeom prst="rect">
              <a:avLst/>
            </a:prstGeom>
            <a:noFill/>
          </p:spPr>
          <p:txBody>
            <a:bodyPr wrap="square" rtlCol="0">
              <a:spAutoFit/>
            </a:bodyPr>
            <a:lstStyle/>
            <a:p>
              <a:pPr algn="r"/>
              <a:r>
                <a:rPr lang="en-GB" sz="1100" noProof="0">
                  <a:latin typeface="Tahoma" panose="020B0604030504040204" pitchFamily="34" charset="0"/>
                  <a:ea typeface="Tahoma" panose="020B0604030504040204" pitchFamily="34" charset="0"/>
                  <a:cs typeface="Tahoma" panose="020B0604030504040204" pitchFamily="34" charset="0"/>
                </a:rPr>
                <a:t>Haber-Bosch</a:t>
              </a:r>
            </a:p>
          </p:txBody>
        </p:sp>
        <p:sp>
          <p:nvSpPr>
            <p:cNvPr id="8" name="ZoneTexte 7">
              <a:extLst>
                <a:ext uri="{FF2B5EF4-FFF2-40B4-BE49-F238E27FC236}">
                  <a16:creationId xmlns:a16="http://schemas.microsoft.com/office/drawing/2014/main" id="{D06210C6-5AE6-2CE5-7CA5-1EC5F09A818C}"/>
                </a:ext>
              </a:extLst>
            </p:cNvPr>
            <p:cNvSpPr txBox="1"/>
            <p:nvPr/>
          </p:nvSpPr>
          <p:spPr>
            <a:xfrm>
              <a:off x="3018503" y="4610124"/>
              <a:ext cx="1092486" cy="261610"/>
            </a:xfrm>
            <a:prstGeom prst="rect">
              <a:avLst/>
            </a:prstGeom>
            <a:noFill/>
          </p:spPr>
          <p:txBody>
            <a:bodyPr wrap="square" rtlCol="0">
              <a:spAutoFit/>
            </a:bodyPr>
            <a:lstStyle/>
            <a:p>
              <a:pPr algn="r"/>
              <a:r>
                <a:rPr lang="en-GB" sz="1100" noProof="0">
                  <a:latin typeface="Tahoma" panose="020B0604030504040204" pitchFamily="34" charset="0"/>
                  <a:ea typeface="Tahoma" panose="020B0604030504040204" pitchFamily="34" charset="0"/>
                  <a:cs typeface="Tahoma" panose="020B0604030504040204" pitchFamily="34" charset="0"/>
                </a:rPr>
                <a:t>Transport</a:t>
              </a:r>
              <a:r>
                <a:rPr lang="en-GB" sz="1100" baseline="30000" noProof="0">
                  <a:latin typeface="Tahoma" panose="020B0604030504040204" pitchFamily="34" charset="0"/>
                  <a:ea typeface="Tahoma" panose="020B0604030504040204" pitchFamily="34" charset="0"/>
                  <a:cs typeface="Tahoma" panose="020B0604030504040204" pitchFamily="34" charset="0"/>
                </a:rPr>
                <a:t>[2]</a:t>
              </a:r>
            </a:p>
          </p:txBody>
        </p:sp>
        <p:sp>
          <p:nvSpPr>
            <p:cNvPr id="9" name="ZoneTexte 8">
              <a:extLst>
                <a:ext uri="{FF2B5EF4-FFF2-40B4-BE49-F238E27FC236}">
                  <a16:creationId xmlns:a16="http://schemas.microsoft.com/office/drawing/2014/main" id="{39613EEB-AB23-DC99-3B76-3427E922FECF}"/>
                </a:ext>
              </a:extLst>
            </p:cNvPr>
            <p:cNvSpPr txBox="1"/>
            <p:nvPr/>
          </p:nvSpPr>
          <p:spPr>
            <a:xfrm>
              <a:off x="3018503" y="4987997"/>
              <a:ext cx="1092486" cy="261610"/>
            </a:xfrm>
            <a:prstGeom prst="rect">
              <a:avLst/>
            </a:prstGeom>
            <a:noFill/>
          </p:spPr>
          <p:txBody>
            <a:bodyPr wrap="square" rtlCol="0">
              <a:spAutoFit/>
            </a:bodyPr>
            <a:lstStyle/>
            <a:p>
              <a:pPr algn="r"/>
              <a:r>
                <a:rPr lang="en-GB" sz="1100" noProof="0">
                  <a:latin typeface="Tahoma" panose="020B0604030504040204" pitchFamily="34" charset="0"/>
                  <a:ea typeface="Tahoma" panose="020B0604030504040204" pitchFamily="34" charset="0"/>
                  <a:cs typeface="Tahoma" panose="020B0604030504040204" pitchFamily="34" charset="0"/>
                </a:rPr>
                <a:t>Cracking</a:t>
              </a:r>
            </a:p>
          </p:txBody>
        </p:sp>
        <p:sp>
          <p:nvSpPr>
            <p:cNvPr id="10" name="ZoneTexte 9">
              <a:extLst>
                <a:ext uri="{FF2B5EF4-FFF2-40B4-BE49-F238E27FC236}">
                  <a16:creationId xmlns:a16="http://schemas.microsoft.com/office/drawing/2014/main" id="{8F6300A2-1F2D-E162-C6B1-3DF4078AC992}"/>
                </a:ext>
              </a:extLst>
            </p:cNvPr>
            <p:cNvSpPr txBox="1"/>
            <p:nvPr/>
          </p:nvSpPr>
          <p:spPr>
            <a:xfrm>
              <a:off x="7052151" y="3837194"/>
              <a:ext cx="979698" cy="261610"/>
            </a:xfrm>
            <a:prstGeom prst="rect">
              <a:avLst/>
            </a:prstGeom>
            <a:noFill/>
          </p:spPr>
          <p:txBody>
            <a:bodyPr wrap="square" rtlCol="0">
              <a:spAutoFit/>
            </a:bodyPr>
            <a:lstStyle/>
            <a:p>
              <a:r>
                <a:rPr lang="en-GB" sz="1100" noProof="0">
                  <a:latin typeface="Tahoma" panose="020B0604030504040204" pitchFamily="34" charset="0"/>
                  <a:ea typeface="Tahoma" panose="020B0604030504040204" pitchFamily="34" charset="0"/>
                  <a:cs typeface="Tahoma" panose="020B0604030504040204" pitchFamily="34" charset="0"/>
                </a:rPr>
                <a:t>75%</a:t>
              </a:r>
            </a:p>
          </p:txBody>
        </p:sp>
        <p:sp>
          <p:nvSpPr>
            <p:cNvPr id="11" name="ZoneTexte 10">
              <a:extLst>
                <a:ext uri="{FF2B5EF4-FFF2-40B4-BE49-F238E27FC236}">
                  <a16:creationId xmlns:a16="http://schemas.microsoft.com/office/drawing/2014/main" id="{25F44C40-5EA7-CA73-0677-767F6665AC3A}"/>
                </a:ext>
              </a:extLst>
            </p:cNvPr>
            <p:cNvSpPr txBox="1"/>
            <p:nvPr/>
          </p:nvSpPr>
          <p:spPr>
            <a:xfrm>
              <a:off x="6880087" y="4233683"/>
              <a:ext cx="979698" cy="261610"/>
            </a:xfrm>
            <a:prstGeom prst="rect">
              <a:avLst/>
            </a:prstGeom>
            <a:noFill/>
          </p:spPr>
          <p:txBody>
            <a:bodyPr wrap="square" rtlCol="0">
              <a:spAutoFit/>
            </a:bodyPr>
            <a:lstStyle/>
            <a:p>
              <a:r>
                <a:rPr lang="en-GB" sz="1100" noProof="0">
                  <a:latin typeface="Tahoma" panose="020B0604030504040204" pitchFamily="34" charset="0"/>
                  <a:ea typeface="Tahoma" panose="020B0604030504040204" pitchFamily="34" charset="0"/>
                  <a:cs typeface="Tahoma" panose="020B0604030504040204" pitchFamily="34" charset="0"/>
                </a:rPr>
                <a:t>70%</a:t>
              </a:r>
            </a:p>
          </p:txBody>
        </p:sp>
        <p:sp>
          <p:nvSpPr>
            <p:cNvPr id="12" name="ZoneTexte 11">
              <a:extLst>
                <a:ext uri="{FF2B5EF4-FFF2-40B4-BE49-F238E27FC236}">
                  <a16:creationId xmlns:a16="http://schemas.microsoft.com/office/drawing/2014/main" id="{2C7ED804-B8E5-746C-30F7-AFCD68533FDF}"/>
                </a:ext>
              </a:extLst>
            </p:cNvPr>
            <p:cNvSpPr txBox="1"/>
            <p:nvPr/>
          </p:nvSpPr>
          <p:spPr>
            <a:xfrm>
              <a:off x="6840759" y="4610124"/>
              <a:ext cx="979698" cy="261610"/>
            </a:xfrm>
            <a:prstGeom prst="rect">
              <a:avLst/>
            </a:prstGeom>
            <a:noFill/>
          </p:spPr>
          <p:txBody>
            <a:bodyPr wrap="square" rtlCol="0">
              <a:spAutoFit/>
            </a:bodyPr>
            <a:lstStyle/>
            <a:p>
              <a:r>
                <a:rPr lang="en-GB" sz="1100" noProof="0">
                  <a:latin typeface="Tahoma" panose="020B0604030504040204" pitchFamily="34" charset="0"/>
                  <a:ea typeface="Tahoma" panose="020B0604030504040204" pitchFamily="34" charset="0"/>
                  <a:cs typeface="Tahoma" panose="020B0604030504040204" pitchFamily="34" charset="0"/>
                </a:rPr>
                <a:t>69%</a:t>
              </a:r>
            </a:p>
          </p:txBody>
        </p:sp>
        <p:sp>
          <p:nvSpPr>
            <p:cNvPr id="14" name="ZoneTexte 13">
              <a:extLst>
                <a:ext uri="{FF2B5EF4-FFF2-40B4-BE49-F238E27FC236}">
                  <a16:creationId xmlns:a16="http://schemas.microsoft.com/office/drawing/2014/main" id="{60306CBE-05AB-4811-609B-FA3259655E43}"/>
                </a:ext>
              </a:extLst>
            </p:cNvPr>
            <p:cNvSpPr txBox="1"/>
            <p:nvPr/>
          </p:nvSpPr>
          <p:spPr>
            <a:xfrm>
              <a:off x="6196748" y="4987997"/>
              <a:ext cx="979698" cy="261610"/>
            </a:xfrm>
            <a:prstGeom prst="rect">
              <a:avLst/>
            </a:prstGeom>
            <a:noFill/>
          </p:spPr>
          <p:txBody>
            <a:bodyPr wrap="square" rtlCol="0">
              <a:spAutoFit/>
            </a:bodyPr>
            <a:lstStyle/>
            <a:p>
              <a:r>
                <a:rPr lang="en-GB" sz="1100" noProof="0">
                  <a:latin typeface="Tahoma" panose="020B0604030504040204" pitchFamily="34" charset="0"/>
                  <a:ea typeface="Tahoma" panose="020B0604030504040204" pitchFamily="34" charset="0"/>
                  <a:cs typeface="Tahoma" panose="020B0604030504040204" pitchFamily="34" charset="0"/>
                </a:rPr>
                <a:t>52%</a:t>
              </a:r>
            </a:p>
          </p:txBody>
        </p:sp>
        <p:sp>
          <p:nvSpPr>
            <p:cNvPr id="18" name="ZoneTexte 17">
              <a:extLst>
                <a:ext uri="{FF2B5EF4-FFF2-40B4-BE49-F238E27FC236}">
                  <a16:creationId xmlns:a16="http://schemas.microsoft.com/office/drawing/2014/main" id="{A350EF24-61AA-BEC8-CF12-45F7B5768F53}"/>
                </a:ext>
              </a:extLst>
            </p:cNvPr>
            <p:cNvSpPr txBox="1"/>
            <p:nvPr/>
          </p:nvSpPr>
          <p:spPr>
            <a:xfrm>
              <a:off x="8044104" y="3447770"/>
              <a:ext cx="979698" cy="261610"/>
            </a:xfrm>
            <a:prstGeom prst="rect">
              <a:avLst/>
            </a:prstGeom>
            <a:noFill/>
          </p:spPr>
          <p:txBody>
            <a:bodyPr wrap="square" rtlCol="0">
              <a:spAutoFit/>
            </a:bodyPr>
            <a:lstStyle/>
            <a:p>
              <a:r>
                <a:rPr lang="en-GB" sz="1100" noProof="0">
                  <a:latin typeface="Tahoma" panose="020B0604030504040204" pitchFamily="34" charset="0"/>
                  <a:ea typeface="Tahoma" panose="020B0604030504040204" pitchFamily="34" charset="0"/>
                  <a:cs typeface="Tahoma" panose="020B0604030504040204" pitchFamily="34" charset="0"/>
                </a:rPr>
                <a:t>100%</a:t>
              </a:r>
            </a:p>
          </p:txBody>
        </p:sp>
      </p:grpSp>
    </p:spTree>
    <p:extLst>
      <p:ext uri="{BB962C8B-B14F-4D97-AF65-F5344CB8AC3E}">
        <p14:creationId xmlns:p14="http://schemas.microsoft.com/office/powerpoint/2010/main" val="16792490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688D3476-B3F5-6A37-97F2-872A237DA201}"/>
              </a:ext>
            </a:extLst>
          </p:cNvPr>
          <p:cNvSpPr txBox="1"/>
          <p:nvPr/>
        </p:nvSpPr>
        <p:spPr>
          <a:xfrm>
            <a:off x="972152" y="1767005"/>
            <a:ext cx="4564655" cy="3323987"/>
          </a:xfrm>
          <a:prstGeom prst="rect">
            <a:avLst/>
          </a:prstGeom>
          <a:noFill/>
        </p:spPr>
        <p:txBody>
          <a:bodyPr wrap="square">
            <a:spAutoFit/>
          </a:bodyPr>
          <a:lstStyle/>
          <a:p>
            <a:pPr algn="just"/>
            <a:r>
              <a:rPr lang="en-GB" sz="2000" noProof="0"/>
              <a:t>Namibia aims to become a global hub for e-hydrogen and e-ammonia production, leveraging its strong solar and wind potential as well as its strategic coastal location.</a:t>
            </a:r>
          </a:p>
          <a:p>
            <a:pPr algn="just"/>
            <a:endParaRPr lang="en-GB" sz="1000" noProof="0"/>
          </a:p>
          <a:p>
            <a:pPr algn="just"/>
            <a:r>
              <a:rPr lang="en-GB" sz="2000" noProof="0"/>
              <a:t>Three development poles have been identified (Lüderitz, Walvis Bay, and Cape Fria), each linked to port infrastructure projects designed to enable e-ammonia exports.</a:t>
            </a:r>
          </a:p>
        </p:txBody>
      </p:sp>
      <p:sp>
        <p:nvSpPr>
          <p:cNvPr id="9" name="Cadre 8">
            <a:extLst>
              <a:ext uri="{FF2B5EF4-FFF2-40B4-BE49-F238E27FC236}">
                <a16:creationId xmlns:a16="http://schemas.microsoft.com/office/drawing/2014/main" id="{B933DDB5-9AC7-6AED-4B2B-1E4D05A6869A}"/>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11" name="Rectangle 10">
            <a:extLst>
              <a:ext uri="{FF2B5EF4-FFF2-40B4-BE49-F238E27FC236}">
                <a16:creationId xmlns:a16="http://schemas.microsoft.com/office/drawing/2014/main" id="{E08B36DF-38B3-EA88-6812-A71A82FDAB8B}"/>
              </a:ext>
            </a:extLst>
          </p:cNvPr>
          <p:cNvSpPr/>
          <p:nvPr/>
        </p:nvSpPr>
        <p:spPr>
          <a:xfrm>
            <a:off x="117653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Slide Number Placeholder 6">
            <a:extLst>
              <a:ext uri="{FF2B5EF4-FFF2-40B4-BE49-F238E27FC236}">
                <a16:creationId xmlns:a16="http://schemas.microsoft.com/office/drawing/2014/main" id="{049D4CFB-50C2-AFA8-CA4C-0215A5D653F9}"/>
              </a:ext>
            </a:extLst>
          </p:cNvPr>
          <p:cNvSpPr txBox="1">
            <a:spLocks/>
          </p:cNvSpPr>
          <p:nvPr/>
        </p:nvSpPr>
        <p:spPr>
          <a:xfrm>
            <a:off x="116705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45</a:t>
            </a:fld>
            <a:endParaRPr lang="en-GB" sz="1350" b="1" spc="80" noProof="0" dirty="0">
              <a:solidFill>
                <a:srgbClr val="025C66"/>
              </a:solidFill>
            </a:endParaRPr>
          </a:p>
        </p:txBody>
      </p:sp>
      <p:grpSp>
        <p:nvGrpSpPr>
          <p:cNvPr id="22" name="Groupe 21">
            <a:extLst>
              <a:ext uri="{FF2B5EF4-FFF2-40B4-BE49-F238E27FC236}">
                <a16:creationId xmlns:a16="http://schemas.microsoft.com/office/drawing/2014/main" id="{F111D439-C981-65AC-443C-8146DF7E8E5D}"/>
              </a:ext>
            </a:extLst>
          </p:cNvPr>
          <p:cNvGrpSpPr/>
          <p:nvPr/>
        </p:nvGrpSpPr>
        <p:grpSpPr>
          <a:xfrm>
            <a:off x="6267904" y="1252641"/>
            <a:ext cx="4839323" cy="4352718"/>
            <a:chOff x="6666556" y="1211153"/>
            <a:chExt cx="4839323" cy="4352718"/>
          </a:xfrm>
        </p:grpSpPr>
        <p:grpSp>
          <p:nvGrpSpPr>
            <p:cNvPr id="21" name="Groupe 20">
              <a:extLst>
                <a:ext uri="{FF2B5EF4-FFF2-40B4-BE49-F238E27FC236}">
                  <a16:creationId xmlns:a16="http://schemas.microsoft.com/office/drawing/2014/main" id="{14AFB71B-EC94-6330-2108-BDF711C72BE7}"/>
                </a:ext>
              </a:extLst>
            </p:cNvPr>
            <p:cNvGrpSpPr/>
            <p:nvPr/>
          </p:nvGrpSpPr>
          <p:grpSpPr>
            <a:xfrm>
              <a:off x="6678530" y="1211154"/>
              <a:ext cx="4827349" cy="4352717"/>
              <a:chOff x="1199504" y="1157969"/>
              <a:chExt cx="4827349" cy="4352717"/>
            </a:xfrm>
          </p:grpSpPr>
          <p:pic>
            <p:nvPicPr>
              <p:cNvPr id="20" name="Image 19">
                <a:extLst>
                  <a:ext uri="{FF2B5EF4-FFF2-40B4-BE49-F238E27FC236}">
                    <a16:creationId xmlns:a16="http://schemas.microsoft.com/office/drawing/2014/main" id="{928AA486-ED7D-3149-18D7-D6CEAC0F3E13}"/>
                  </a:ext>
                </a:extLst>
              </p:cNvPr>
              <p:cNvPicPr>
                <a:picLocks noChangeAspect="1"/>
              </p:cNvPicPr>
              <p:nvPr/>
            </p:nvPicPr>
            <p:blipFill>
              <a:blip r:embed="rId2"/>
              <a:stretch>
                <a:fillRect/>
              </a:stretch>
            </p:blipFill>
            <p:spPr>
              <a:xfrm>
                <a:off x="1199504" y="1157969"/>
                <a:ext cx="4827349" cy="4352717"/>
              </a:xfrm>
              <a:prstGeom prst="rect">
                <a:avLst/>
              </a:prstGeom>
            </p:spPr>
          </p:pic>
          <p:sp>
            <p:nvSpPr>
              <p:cNvPr id="13" name="Cercle : creux 12">
                <a:extLst>
                  <a:ext uri="{FF2B5EF4-FFF2-40B4-BE49-F238E27FC236}">
                    <a16:creationId xmlns:a16="http://schemas.microsoft.com/office/drawing/2014/main" id="{2292423F-C9E0-3EE6-6E63-9CAD50FB2B56}"/>
                  </a:ext>
                </a:extLst>
              </p:cNvPr>
              <p:cNvSpPr/>
              <p:nvPr/>
            </p:nvSpPr>
            <p:spPr>
              <a:xfrm rot="13409197">
                <a:off x="1749458" y="1850571"/>
                <a:ext cx="323746" cy="323745"/>
              </a:xfrm>
              <a:custGeom>
                <a:avLst/>
                <a:gdLst>
                  <a:gd name="connsiteX0" fmla="*/ 0 w 323746"/>
                  <a:gd name="connsiteY0" fmla="*/ 161873 h 323745"/>
                  <a:gd name="connsiteX1" fmla="*/ 161873 w 323746"/>
                  <a:gd name="connsiteY1" fmla="*/ 0 h 323745"/>
                  <a:gd name="connsiteX2" fmla="*/ 323746 w 323746"/>
                  <a:gd name="connsiteY2" fmla="*/ 161873 h 323745"/>
                  <a:gd name="connsiteX3" fmla="*/ 161873 w 323746"/>
                  <a:gd name="connsiteY3" fmla="*/ 323746 h 323745"/>
                  <a:gd name="connsiteX4" fmla="*/ 0 w 323746"/>
                  <a:gd name="connsiteY4" fmla="*/ 161873 h 323745"/>
                  <a:gd name="connsiteX5" fmla="*/ 60068 w 323746"/>
                  <a:gd name="connsiteY5" fmla="*/ 161873 h 323745"/>
                  <a:gd name="connsiteX6" fmla="*/ 161873 w 323746"/>
                  <a:gd name="connsiteY6" fmla="*/ 263678 h 323745"/>
                  <a:gd name="connsiteX7" fmla="*/ 263678 w 323746"/>
                  <a:gd name="connsiteY7" fmla="*/ 161873 h 323745"/>
                  <a:gd name="connsiteX8" fmla="*/ 161873 w 323746"/>
                  <a:gd name="connsiteY8" fmla="*/ 60068 h 323745"/>
                  <a:gd name="connsiteX9" fmla="*/ 60068 w 323746"/>
                  <a:gd name="connsiteY9" fmla="*/ 161873 h 32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746" h="323745" fill="none" extrusionOk="0">
                    <a:moveTo>
                      <a:pt x="0" y="161873"/>
                    </a:moveTo>
                    <a:cubicBezTo>
                      <a:pt x="-14992" y="70048"/>
                      <a:pt x="74286" y="1483"/>
                      <a:pt x="161873" y="0"/>
                    </a:cubicBezTo>
                    <a:cubicBezTo>
                      <a:pt x="255215" y="5868"/>
                      <a:pt x="325030" y="85776"/>
                      <a:pt x="323746" y="161873"/>
                    </a:cubicBezTo>
                    <a:cubicBezTo>
                      <a:pt x="329759" y="260534"/>
                      <a:pt x="266752" y="342707"/>
                      <a:pt x="161873" y="323746"/>
                    </a:cubicBezTo>
                    <a:cubicBezTo>
                      <a:pt x="78558" y="318418"/>
                      <a:pt x="1864" y="242506"/>
                      <a:pt x="0" y="161873"/>
                    </a:cubicBezTo>
                    <a:close/>
                    <a:moveTo>
                      <a:pt x="60068" y="161873"/>
                    </a:moveTo>
                    <a:cubicBezTo>
                      <a:pt x="48822" y="219945"/>
                      <a:pt x="99144" y="259190"/>
                      <a:pt x="161873" y="263678"/>
                    </a:cubicBezTo>
                    <a:cubicBezTo>
                      <a:pt x="213434" y="263347"/>
                      <a:pt x="260667" y="211960"/>
                      <a:pt x="263678" y="161873"/>
                    </a:cubicBezTo>
                    <a:cubicBezTo>
                      <a:pt x="264837" y="89975"/>
                      <a:pt x="209506" y="65085"/>
                      <a:pt x="161873" y="60068"/>
                    </a:cubicBezTo>
                    <a:cubicBezTo>
                      <a:pt x="101960" y="66662"/>
                      <a:pt x="66521" y="110443"/>
                      <a:pt x="60068" y="161873"/>
                    </a:cubicBezTo>
                    <a:close/>
                  </a:path>
                  <a:path w="323746" h="323745" stroke="0" extrusionOk="0">
                    <a:moveTo>
                      <a:pt x="0" y="161873"/>
                    </a:moveTo>
                    <a:cubicBezTo>
                      <a:pt x="-8884" y="66993"/>
                      <a:pt x="54630" y="6697"/>
                      <a:pt x="161873" y="0"/>
                    </a:cubicBezTo>
                    <a:cubicBezTo>
                      <a:pt x="263927" y="2664"/>
                      <a:pt x="311875" y="72850"/>
                      <a:pt x="323746" y="161873"/>
                    </a:cubicBezTo>
                    <a:cubicBezTo>
                      <a:pt x="304826" y="269749"/>
                      <a:pt x="247152" y="346524"/>
                      <a:pt x="161873" y="323746"/>
                    </a:cubicBezTo>
                    <a:cubicBezTo>
                      <a:pt x="63593" y="318888"/>
                      <a:pt x="1728" y="252098"/>
                      <a:pt x="0" y="161873"/>
                    </a:cubicBezTo>
                    <a:close/>
                    <a:moveTo>
                      <a:pt x="60068" y="161873"/>
                    </a:moveTo>
                    <a:cubicBezTo>
                      <a:pt x="75688" y="219951"/>
                      <a:pt x="111714" y="251194"/>
                      <a:pt x="161873" y="263678"/>
                    </a:cubicBezTo>
                    <a:cubicBezTo>
                      <a:pt x="209588" y="262375"/>
                      <a:pt x="260929" y="220687"/>
                      <a:pt x="263678" y="161873"/>
                    </a:cubicBezTo>
                    <a:cubicBezTo>
                      <a:pt x="261974" y="89400"/>
                      <a:pt x="209361" y="72210"/>
                      <a:pt x="161873" y="60068"/>
                    </a:cubicBezTo>
                    <a:cubicBezTo>
                      <a:pt x="116946" y="66393"/>
                      <a:pt x="69341" y="107878"/>
                      <a:pt x="60068" y="161873"/>
                    </a:cubicBezTo>
                    <a:close/>
                  </a:path>
                </a:pathLst>
              </a:custGeom>
              <a:solidFill>
                <a:srgbClr val="036C78"/>
              </a:solidFill>
              <a:ln>
                <a:solidFill>
                  <a:schemeClr val="bg1"/>
                </a:solidFill>
                <a:extLst>
                  <a:ext uri="{C807C97D-BFC1-408E-A445-0C87EB9F89A2}">
                    <ask:lineSketchStyleProps xmlns:ask="http://schemas.microsoft.com/office/drawing/2018/sketchyshapes" sd="1219033472">
                      <a:prstGeom prst="donut">
                        <a:avLst>
                          <a:gd name="adj" fmla="val 1855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14" name="Cercle : creux 13">
                <a:extLst>
                  <a:ext uri="{FF2B5EF4-FFF2-40B4-BE49-F238E27FC236}">
                    <a16:creationId xmlns:a16="http://schemas.microsoft.com/office/drawing/2014/main" id="{599F56CE-212F-6FF5-867E-CD614674F15E}"/>
                  </a:ext>
                </a:extLst>
              </p:cNvPr>
              <p:cNvSpPr/>
              <p:nvPr/>
            </p:nvSpPr>
            <p:spPr>
              <a:xfrm rot="19216735">
                <a:off x="2402269" y="3039175"/>
                <a:ext cx="323746" cy="323745"/>
              </a:xfrm>
              <a:custGeom>
                <a:avLst/>
                <a:gdLst>
                  <a:gd name="connsiteX0" fmla="*/ 0 w 323746"/>
                  <a:gd name="connsiteY0" fmla="*/ 161873 h 323745"/>
                  <a:gd name="connsiteX1" fmla="*/ 161873 w 323746"/>
                  <a:gd name="connsiteY1" fmla="*/ 0 h 323745"/>
                  <a:gd name="connsiteX2" fmla="*/ 323746 w 323746"/>
                  <a:gd name="connsiteY2" fmla="*/ 161873 h 323745"/>
                  <a:gd name="connsiteX3" fmla="*/ 161873 w 323746"/>
                  <a:gd name="connsiteY3" fmla="*/ 323746 h 323745"/>
                  <a:gd name="connsiteX4" fmla="*/ 0 w 323746"/>
                  <a:gd name="connsiteY4" fmla="*/ 161873 h 323745"/>
                  <a:gd name="connsiteX5" fmla="*/ 60760 w 323746"/>
                  <a:gd name="connsiteY5" fmla="*/ 161873 h 323745"/>
                  <a:gd name="connsiteX6" fmla="*/ 161873 w 323746"/>
                  <a:gd name="connsiteY6" fmla="*/ 262985 h 323745"/>
                  <a:gd name="connsiteX7" fmla="*/ 262986 w 323746"/>
                  <a:gd name="connsiteY7" fmla="*/ 161873 h 323745"/>
                  <a:gd name="connsiteX8" fmla="*/ 161873 w 323746"/>
                  <a:gd name="connsiteY8" fmla="*/ 60761 h 323745"/>
                  <a:gd name="connsiteX9" fmla="*/ 60760 w 323746"/>
                  <a:gd name="connsiteY9" fmla="*/ 161873 h 32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746" h="323745" fill="none" extrusionOk="0">
                    <a:moveTo>
                      <a:pt x="0" y="161873"/>
                    </a:moveTo>
                    <a:cubicBezTo>
                      <a:pt x="-14992" y="70048"/>
                      <a:pt x="74286" y="1483"/>
                      <a:pt x="161873" y="0"/>
                    </a:cubicBezTo>
                    <a:cubicBezTo>
                      <a:pt x="255215" y="5868"/>
                      <a:pt x="325030" y="85776"/>
                      <a:pt x="323746" y="161873"/>
                    </a:cubicBezTo>
                    <a:cubicBezTo>
                      <a:pt x="329759" y="260534"/>
                      <a:pt x="266752" y="342707"/>
                      <a:pt x="161873" y="323746"/>
                    </a:cubicBezTo>
                    <a:cubicBezTo>
                      <a:pt x="78558" y="318418"/>
                      <a:pt x="1864" y="242506"/>
                      <a:pt x="0" y="161873"/>
                    </a:cubicBezTo>
                    <a:close/>
                    <a:moveTo>
                      <a:pt x="60760" y="161873"/>
                    </a:moveTo>
                    <a:cubicBezTo>
                      <a:pt x="58248" y="218128"/>
                      <a:pt x="95309" y="255588"/>
                      <a:pt x="161873" y="262985"/>
                    </a:cubicBezTo>
                    <a:cubicBezTo>
                      <a:pt x="205859" y="262143"/>
                      <a:pt x="259653" y="210922"/>
                      <a:pt x="262986" y="161873"/>
                    </a:cubicBezTo>
                    <a:cubicBezTo>
                      <a:pt x="263777" y="95337"/>
                      <a:pt x="211008" y="64678"/>
                      <a:pt x="161873" y="60761"/>
                    </a:cubicBezTo>
                    <a:cubicBezTo>
                      <a:pt x="102509" y="67057"/>
                      <a:pt x="67807" y="111267"/>
                      <a:pt x="60760" y="161873"/>
                    </a:cubicBezTo>
                    <a:close/>
                  </a:path>
                  <a:path w="323746" h="323745" stroke="0" extrusionOk="0">
                    <a:moveTo>
                      <a:pt x="0" y="161873"/>
                    </a:moveTo>
                    <a:cubicBezTo>
                      <a:pt x="-8884" y="66993"/>
                      <a:pt x="54630" y="6697"/>
                      <a:pt x="161873" y="0"/>
                    </a:cubicBezTo>
                    <a:cubicBezTo>
                      <a:pt x="263927" y="2664"/>
                      <a:pt x="311875" y="72850"/>
                      <a:pt x="323746" y="161873"/>
                    </a:cubicBezTo>
                    <a:cubicBezTo>
                      <a:pt x="304826" y="269749"/>
                      <a:pt x="247152" y="346524"/>
                      <a:pt x="161873" y="323746"/>
                    </a:cubicBezTo>
                    <a:cubicBezTo>
                      <a:pt x="63593" y="318888"/>
                      <a:pt x="1728" y="252098"/>
                      <a:pt x="0" y="161873"/>
                    </a:cubicBezTo>
                    <a:close/>
                    <a:moveTo>
                      <a:pt x="60760" y="161873"/>
                    </a:moveTo>
                    <a:cubicBezTo>
                      <a:pt x="69393" y="218740"/>
                      <a:pt x="109345" y="256163"/>
                      <a:pt x="161873" y="262985"/>
                    </a:cubicBezTo>
                    <a:cubicBezTo>
                      <a:pt x="207537" y="261426"/>
                      <a:pt x="252777" y="227327"/>
                      <a:pt x="262986" y="161873"/>
                    </a:cubicBezTo>
                    <a:cubicBezTo>
                      <a:pt x="261533" y="92177"/>
                      <a:pt x="208972" y="72913"/>
                      <a:pt x="161873" y="60761"/>
                    </a:cubicBezTo>
                    <a:cubicBezTo>
                      <a:pt x="117055" y="66933"/>
                      <a:pt x="69436" y="108116"/>
                      <a:pt x="60760" y="161873"/>
                    </a:cubicBezTo>
                    <a:close/>
                  </a:path>
                </a:pathLst>
              </a:custGeom>
              <a:solidFill>
                <a:srgbClr val="036C78"/>
              </a:solidFill>
              <a:ln>
                <a:solidFill>
                  <a:schemeClr val="bg1"/>
                </a:solidFill>
                <a:extLst>
                  <a:ext uri="{C807C97D-BFC1-408E-A445-0C87EB9F89A2}">
                    <ask:lineSketchStyleProps xmlns:ask="http://schemas.microsoft.com/office/drawing/2018/sketchyshapes" sd="1219033472">
                      <a:prstGeom prst="donut">
                        <a:avLst>
                          <a:gd name="adj" fmla="val 18768"/>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15" name="Cercle : creux 14">
                <a:extLst>
                  <a:ext uri="{FF2B5EF4-FFF2-40B4-BE49-F238E27FC236}">
                    <a16:creationId xmlns:a16="http://schemas.microsoft.com/office/drawing/2014/main" id="{9E81E6C2-B181-2AE0-1EEA-E16DEA2C9FF9}"/>
                  </a:ext>
                </a:extLst>
              </p:cNvPr>
              <p:cNvSpPr/>
              <p:nvPr/>
            </p:nvSpPr>
            <p:spPr>
              <a:xfrm rot="3088334">
                <a:off x="2670236" y="4308254"/>
                <a:ext cx="323746" cy="323745"/>
              </a:xfrm>
              <a:custGeom>
                <a:avLst/>
                <a:gdLst>
                  <a:gd name="connsiteX0" fmla="*/ 0 w 323746"/>
                  <a:gd name="connsiteY0" fmla="*/ 161873 h 323745"/>
                  <a:gd name="connsiteX1" fmla="*/ 161873 w 323746"/>
                  <a:gd name="connsiteY1" fmla="*/ 0 h 323745"/>
                  <a:gd name="connsiteX2" fmla="*/ 323746 w 323746"/>
                  <a:gd name="connsiteY2" fmla="*/ 161873 h 323745"/>
                  <a:gd name="connsiteX3" fmla="*/ 161873 w 323746"/>
                  <a:gd name="connsiteY3" fmla="*/ 323746 h 323745"/>
                  <a:gd name="connsiteX4" fmla="*/ 0 w 323746"/>
                  <a:gd name="connsiteY4" fmla="*/ 161873 h 323745"/>
                  <a:gd name="connsiteX5" fmla="*/ 61586 w 323746"/>
                  <a:gd name="connsiteY5" fmla="*/ 161873 h 323745"/>
                  <a:gd name="connsiteX6" fmla="*/ 161873 w 323746"/>
                  <a:gd name="connsiteY6" fmla="*/ 262159 h 323745"/>
                  <a:gd name="connsiteX7" fmla="*/ 262160 w 323746"/>
                  <a:gd name="connsiteY7" fmla="*/ 161873 h 323745"/>
                  <a:gd name="connsiteX8" fmla="*/ 161873 w 323746"/>
                  <a:gd name="connsiteY8" fmla="*/ 61587 h 323745"/>
                  <a:gd name="connsiteX9" fmla="*/ 61586 w 323746"/>
                  <a:gd name="connsiteY9" fmla="*/ 161873 h 32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746" h="323745" fill="none" extrusionOk="0">
                    <a:moveTo>
                      <a:pt x="0" y="161873"/>
                    </a:moveTo>
                    <a:cubicBezTo>
                      <a:pt x="-14992" y="70048"/>
                      <a:pt x="74286" y="1483"/>
                      <a:pt x="161873" y="0"/>
                    </a:cubicBezTo>
                    <a:cubicBezTo>
                      <a:pt x="255215" y="5868"/>
                      <a:pt x="325030" y="85776"/>
                      <a:pt x="323746" y="161873"/>
                    </a:cubicBezTo>
                    <a:cubicBezTo>
                      <a:pt x="329759" y="260534"/>
                      <a:pt x="266752" y="342707"/>
                      <a:pt x="161873" y="323746"/>
                    </a:cubicBezTo>
                    <a:cubicBezTo>
                      <a:pt x="78558" y="318418"/>
                      <a:pt x="1864" y="242506"/>
                      <a:pt x="0" y="161873"/>
                    </a:cubicBezTo>
                    <a:close/>
                    <a:moveTo>
                      <a:pt x="61586" y="161873"/>
                    </a:moveTo>
                    <a:cubicBezTo>
                      <a:pt x="45458" y="219907"/>
                      <a:pt x="105370" y="261389"/>
                      <a:pt x="161873" y="262159"/>
                    </a:cubicBezTo>
                    <a:cubicBezTo>
                      <a:pt x="206863" y="261421"/>
                      <a:pt x="260544" y="213965"/>
                      <a:pt x="262160" y="161873"/>
                    </a:cubicBezTo>
                    <a:cubicBezTo>
                      <a:pt x="262519" y="101626"/>
                      <a:pt x="211199" y="65126"/>
                      <a:pt x="161873" y="61587"/>
                    </a:cubicBezTo>
                    <a:cubicBezTo>
                      <a:pt x="105886" y="62660"/>
                      <a:pt x="71389" y="113771"/>
                      <a:pt x="61586" y="161873"/>
                    </a:cubicBezTo>
                    <a:close/>
                  </a:path>
                  <a:path w="323746" h="323745" stroke="0" extrusionOk="0">
                    <a:moveTo>
                      <a:pt x="0" y="161873"/>
                    </a:moveTo>
                    <a:cubicBezTo>
                      <a:pt x="-8884" y="66993"/>
                      <a:pt x="54630" y="6697"/>
                      <a:pt x="161873" y="0"/>
                    </a:cubicBezTo>
                    <a:cubicBezTo>
                      <a:pt x="263927" y="2664"/>
                      <a:pt x="311875" y="72850"/>
                      <a:pt x="323746" y="161873"/>
                    </a:cubicBezTo>
                    <a:cubicBezTo>
                      <a:pt x="304826" y="269749"/>
                      <a:pt x="247152" y="346524"/>
                      <a:pt x="161873" y="323746"/>
                    </a:cubicBezTo>
                    <a:cubicBezTo>
                      <a:pt x="63593" y="318888"/>
                      <a:pt x="1728" y="252098"/>
                      <a:pt x="0" y="161873"/>
                    </a:cubicBezTo>
                    <a:close/>
                    <a:moveTo>
                      <a:pt x="61586" y="161873"/>
                    </a:moveTo>
                    <a:cubicBezTo>
                      <a:pt x="74373" y="218776"/>
                      <a:pt x="111961" y="250892"/>
                      <a:pt x="161873" y="262159"/>
                    </a:cubicBezTo>
                    <a:cubicBezTo>
                      <a:pt x="211956" y="261347"/>
                      <a:pt x="253285" y="225615"/>
                      <a:pt x="262160" y="161873"/>
                    </a:cubicBezTo>
                    <a:cubicBezTo>
                      <a:pt x="261400" y="99236"/>
                      <a:pt x="213981" y="66144"/>
                      <a:pt x="161873" y="61587"/>
                    </a:cubicBezTo>
                    <a:cubicBezTo>
                      <a:pt x="117047" y="67500"/>
                      <a:pt x="75570" y="109849"/>
                      <a:pt x="61586" y="161873"/>
                    </a:cubicBezTo>
                    <a:close/>
                  </a:path>
                </a:pathLst>
              </a:custGeom>
              <a:solidFill>
                <a:srgbClr val="036C78"/>
              </a:solidFill>
              <a:ln>
                <a:solidFill>
                  <a:schemeClr val="bg1"/>
                </a:solidFill>
                <a:extLst>
                  <a:ext uri="{C807C97D-BFC1-408E-A445-0C87EB9F89A2}">
                    <ask:lineSketchStyleProps xmlns:ask="http://schemas.microsoft.com/office/drawing/2018/sketchyshapes" sd="1219033472">
                      <a:prstGeom prst="donut">
                        <a:avLst>
                          <a:gd name="adj" fmla="val 19023"/>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16" name="ZoneTexte 15">
                <a:extLst>
                  <a:ext uri="{FF2B5EF4-FFF2-40B4-BE49-F238E27FC236}">
                    <a16:creationId xmlns:a16="http://schemas.microsoft.com/office/drawing/2014/main" id="{E104990A-0E88-7D14-52D2-C0720BA891C0}"/>
                  </a:ext>
                </a:extLst>
              </p:cNvPr>
              <p:cNvSpPr txBox="1"/>
              <p:nvPr/>
            </p:nvSpPr>
            <p:spPr>
              <a:xfrm>
                <a:off x="2077330" y="1865288"/>
                <a:ext cx="1863797" cy="338554"/>
              </a:xfrm>
              <a:prstGeom prst="rect">
                <a:avLst/>
              </a:prstGeom>
              <a:noFill/>
            </p:spPr>
            <p:txBody>
              <a:bodyPr wrap="square" rtlCol="0">
                <a:spAutoFit/>
              </a:bodyPr>
              <a:lstStyle/>
              <a:p>
                <a:r>
                  <a:rPr lang="en-GB" sz="1600" b="1" noProof="0" dirty="0">
                    <a:solidFill>
                      <a:schemeClr val="bg1"/>
                    </a:solidFill>
                    <a:highlight>
                      <a:srgbClr val="036C78"/>
                    </a:highlight>
                    <a:latin typeface="DM Sans" pitchFamily="2" charset="0"/>
                  </a:rPr>
                  <a:t>Lüderitz</a:t>
                </a:r>
                <a:endParaRPr lang="en-GB" sz="1600" b="1" noProof="0" dirty="0">
                  <a:solidFill>
                    <a:schemeClr val="bg1"/>
                  </a:solidFill>
                  <a:highlight>
                    <a:srgbClr val="036C78"/>
                  </a:highlight>
                </a:endParaRPr>
              </a:p>
            </p:txBody>
          </p:sp>
          <p:sp>
            <p:nvSpPr>
              <p:cNvPr id="17" name="ZoneTexte 16">
                <a:extLst>
                  <a:ext uri="{FF2B5EF4-FFF2-40B4-BE49-F238E27FC236}">
                    <a16:creationId xmlns:a16="http://schemas.microsoft.com/office/drawing/2014/main" id="{FC5C1AB6-F1CA-F3A8-90E1-25541AFBF305}"/>
                  </a:ext>
                </a:extLst>
              </p:cNvPr>
              <p:cNvSpPr txBox="1"/>
              <p:nvPr/>
            </p:nvSpPr>
            <p:spPr>
              <a:xfrm>
                <a:off x="2673243" y="3046601"/>
                <a:ext cx="1426810" cy="338554"/>
              </a:xfrm>
              <a:prstGeom prst="rect">
                <a:avLst/>
              </a:prstGeom>
              <a:noFill/>
            </p:spPr>
            <p:txBody>
              <a:bodyPr wrap="square" rtlCol="0">
                <a:spAutoFit/>
              </a:bodyPr>
              <a:lstStyle/>
              <a:p>
                <a:pPr algn="ctr"/>
                <a:r>
                  <a:rPr lang="en-GB" sz="1600" b="1" noProof="0" dirty="0">
                    <a:solidFill>
                      <a:schemeClr val="bg1"/>
                    </a:solidFill>
                    <a:highlight>
                      <a:srgbClr val="036C78"/>
                    </a:highlight>
                    <a:latin typeface="DM Sans" pitchFamily="2" charset="0"/>
                  </a:rPr>
                  <a:t>Walvis Bay</a:t>
                </a:r>
                <a:endParaRPr lang="en-GB" sz="1600" b="1" noProof="0" dirty="0">
                  <a:solidFill>
                    <a:schemeClr val="bg1"/>
                  </a:solidFill>
                  <a:highlight>
                    <a:srgbClr val="036C78"/>
                  </a:highlight>
                </a:endParaRPr>
              </a:p>
            </p:txBody>
          </p:sp>
          <p:sp>
            <p:nvSpPr>
              <p:cNvPr id="18" name="ZoneTexte 17">
                <a:extLst>
                  <a:ext uri="{FF2B5EF4-FFF2-40B4-BE49-F238E27FC236}">
                    <a16:creationId xmlns:a16="http://schemas.microsoft.com/office/drawing/2014/main" id="{97EF983B-7DCA-0AED-02DD-D02A7F53F2F5}"/>
                  </a:ext>
                </a:extLst>
              </p:cNvPr>
              <p:cNvSpPr txBox="1"/>
              <p:nvPr/>
            </p:nvSpPr>
            <p:spPr>
              <a:xfrm>
                <a:off x="1408865" y="4322979"/>
                <a:ext cx="1336930" cy="338554"/>
              </a:xfrm>
              <a:prstGeom prst="rect">
                <a:avLst/>
              </a:prstGeom>
              <a:noFill/>
            </p:spPr>
            <p:txBody>
              <a:bodyPr wrap="square" rtlCol="0">
                <a:spAutoFit/>
              </a:bodyPr>
              <a:lstStyle/>
              <a:p>
                <a:pPr algn="ctr"/>
                <a:r>
                  <a:rPr lang="en-GB" sz="1600" b="1" noProof="0" dirty="0">
                    <a:solidFill>
                      <a:schemeClr val="bg1"/>
                    </a:solidFill>
                    <a:highlight>
                      <a:srgbClr val="036C78"/>
                    </a:highlight>
                    <a:latin typeface="DM Sans" pitchFamily="2" charset="0"/>
                  </a:rPr>
                  <a:t>Cape Fria</a:t>
                </a:r>
                <a:endParaRPr lang="en-GB" sz="1600" b="1" noProof="0" dirty="0">
                  <a:solidFill>
                    <a:schemeClr val="bg1"/>
                  </a:solidFill>
                  <a:highlight>
                    <a:srgbClr val="036C78"/>
                  </a:highlight>
                </a:endParaRPr>
              </a:p>
            </p:txBody>
          </p:sp>
        </p:grpSp>
        <p:sp>
          <p:nvSpPr>
            <p:cNvPr id="10" name="Cadre 9">
              <a:extLst>
                <a:ext uri="{FF2B5EF4-FFF2-40B4-BE49-F238E27FC236}">
                  <a16:creationId xmlns:a16="http://schemas.microsoft.com/office/drawing/2014/main" id="{D5140B9C-10B1-E493-3042-1C34F13C8257}"/>
                </a:ext>
              </a:extLst>
            </p:cNvPr>
            <p:cNvSpPr/>
            <p:nvPr/>
          </p:nvSpPr>
          <p:spPr>
            <a:xfrm>
              <a:off x="6666556" y="1211153"/>
              <a:ext cx="4839323" cy="4352717"/>
            </a:xfrm>
            <a:prstGeom prst="frame">
              <a:avLst>
                <a:gd name="adj1" fmla="val 1058"/>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grpSp>
    </p:spTree>
    <p:extLst>
      <p:ext uri="{BB962C8B-B14F-4D97-AF65-F5344CB8AC3E}">
        <p14:creationId xmlns:p14="http://schemas.microsoft.com/office/powerpoint/2010/main" val="16060321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3C7427D-1EB5-14B5-00E8-4E0F32367B64}"/>
              </a:ext>
            </a:extLst>
          </p:cNvPr>
          <p:cNvSpPr txBox="1"/>
          <p:nvPr/>
        </p:nvSpPr>
        <p:spPr>
          <a:xfrm>
            <a:off x="836125" y="1285677"/>
            <a:ext cx="5195594" cy="4247317"/>
          </a:xfrm>
          <a:prstGeom prst="rect">
            <a:avLst/>
          </a:prstGeom>
          <a:noFill/>
        </p:spPr>
        <p:txBody>
          <a:bodyPr wrap="square">
            <a:spAutoFit/>
          </a:bodyPr>
          <a:lstStyle/>
          <a:p>
            <a:pPr algn="just"/>
            <a:r>
              <a:rPr lang="en-GB" sz="2000" noProof="0"/>
              <a:t>The Cleanergy Solutions Namibia project is a pilot site developed near Walvis Bay by CMB.Tech</a:t>
            </a:r>
            <a:r>
              <a:rPr lang="en-GB" sz="2000" baseline="30000" noProof="0"/>
              <a:t>[1] </a:t>
            </a:r>
            <a:r>
              <a:rPr lang="en-GB" sz="2000" noProof="0"/>
              <a:t>and the Namibian industrial group Ohlthaver &amp; List.</a:t>
            </a:r>
          </a:p>
          <a:p>
            <a:pPr algn="just"/>
            <a:endParaRPr lang="en-GB" sz="1000" noProof="0" dirty="0"/>
          </a:p>
          <a:p>
            <a:pPr algn="just"/>
            <a:r>
              <a:rPr lang="en-GB" sz="2000" noProof="0"/>
              <a:t>It combines a 5 MW renewable installation with a 5 MW electrolyzer. A public hydrogen refuelling station is integrated on-site for local applications.</a:t>
            </a:r>
          </a:p>
          <a:p>
            <a:pPr algn="just"/>
            <a:endParaRPr lang="en-GB" sz="1000" noProof="0"/>
          </a:p>
          <a:p>
            <a:pPr algn="just"/>
            <a:r>
              <a:rPr lang="en-GB" sz="2000" noProof="0"/>
              <a:t>The project also hosts the H₂ Academy, which aims to develop the local skills needed for Namibia’s future e-hydrogen sector.</a:t>
            </a:r>
          </a:p>
        </p:txBody>
      </p:sp>
      <p:sp>
        <p:nvSpPr>
          <p:cNvPr id="6" name="ZoneTexte 5">
            <a:extLst>
              <a:ext uri="{FF2B5EF4-FFF2-40B4-BE49-F238E27FC236}">
                <a16:creationId xmlns:a16="http://schemas.microsoft.com/office/drawing/2014/main" id="{505819D1-5608-87D0-4D4B-2083AF7EB970}"/>
              </a:ext>
            </a:extLst>
          </p:cNvPr>
          <p:cNvSpPr txBox="1"/>
          <p:nvPr/>
        </p:nvSpPr>
        <p:spPr>
          <a:xfrm>
            <a:off x="107069" y="6334502"/>
            <a:ext cx="11410128" cy="400110"/>
          </a:xfrm>
          <a:prstGeom prst="rect">
            <a:avLst/>
          </a:prstGeom>
          <a:noFill/>
        </p:spPr>
        <p:txBody>
          <a:bodyPr wrap="square">
            <a:spAutoFit/>
          </a:bodyPr>
          <a:lstStyle/>
          <a:p>
            <a:pPr algn="just"/>
            <a:r>
              <a:rPr lang="en-GB" sz="1000" noProof="0" dirty="0"/>
              <a:t>[1] </a:t>
            </a:r>
            <a:r>
              <a:rPr lang="en-GB" sz="1000" noProof="0"/>
              <a:t>CMB.Tech is a subsidiary of the Compagnie Maritime Belge (CMB) group, specializing in hydrogen applications. It develops dual-fuel (diesel/H₂) ships, ferries, and trucks, and leads hydrogen production and distribution projects in Antwerp, Amsterdam, and Namibia.</a:t>
            </a:r>
            <a:endParaRPr lang="en-GB" sz="1000" noProof="0" dirty="0"/>
          </a:p>
        </p:txBody>
      </p:sp>
      <p:sp>
        <p:nvSpPr>
          <p:cNvPr id="2" name="Cadre 1">
            <a:extLst>
              <a:ext uri="{FF2B5EF4-FFF2-40B4-BE49-F238E27FC236}">
                <a16:creationId xmlns:a16="http://schemas.microsoft.com/office/drawing/2014/main" id="{93F907DD-27FC-0264-89C2-D4EF2DDF961D}"/>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grpSp>
        <p:nvGrpSpPr>
          <p:cNvPr id="8" name="Groupe 7">
            <a:extLst>
              <a:ext uri="{FF2B5EF4-FFF2-40B4-BE49-F238E27FC236}">
                <a16:creationId xmlns:a16="http://schemas.microsoft.com/office/drawing/2014/main" id="{991E836F-6598-465C-340D-DEF1A5CCB6D0}"/>
              </a:ext>
            </a:extLst>
          </p:cNvPr>
          <p:cNvGrpSpPr/>
          <p:nvPr/>
        </p:nvGrpSpPr>
        <p:grpSpPr>
          <a:xfrm>
            <a:off x="6808849" y="663302"/>
            <a:ext cx="4441602" cy="5169177"/>
            <a:chOff x="6661911" y="569795"/>
            <a:chExt cx="4542599" cy="5286718"/>
          </a:xfrm>
        </p:grpSpPr>
        <p:pic>
          <p:nvPicPr>
            <p:cNvPr id="5" name="Image 4">
              <a:extLst>
                <a:ext uri="{FF2B5EF4-FFF2-40B4-BE49-F238E27FC236}">
                  <a16:creationId xmlns:a16="http://schemas.microsoft.com/office/drawing/2014/main" id="{4EEA06CD-ADBA-C224-EFFD-A03C1195CD86}"/>
                </a:ext>
              </a:extLst>
            </p:cNvPr>
            <p:cNvPicPr>
              <a:picLocks noChangeAspect="1"/>
            </p:cNvPicPr>
            <p:nvPr/>
          </p:nvPicPr>
          <p:blipFill>
            <a:blip r:embed="rId2"/>
            <a:srcRect l="5939"/>
            <a:stretch>
              <a:fillRect/>
            </a:stretch>
          </p:blipFill>
          <p:spPr>
            <a:xfrm>
              <a:off x="6661911" y="2972708"/>
              <a:ext cx="4541132" cy="2883805"/>
            </a:xfrm>
            <a:prstGeom prst="rect">
              <a:avLst/>
            </a:prstGeom>
          </p:spPr>
        </p:pic>
        <p:pic>
          <p:nvPicPr>
            <p:cNvPr id="5122" name="Picture 2">
              <a:extLst>
                <a:ext uri="{FF2B5EF4-FFF2-40B4-BE49-F238E27FC236}">
                  <a16:creationId xmlns:a16="http://schemas.microsoft.com/office/drawing/2014/main" id="{2D0FE55E-7736-DDAF-9C63-54EEC98C6B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42" b="23656"/>
            <a:stretch>
              <a:fillRect/>
            </a:stretch>
          </p:blipFill>
          <p:spPr bwMode="auto">
            <a:xfrm>
              <a:off x="6661911" y="569795"/>
              <a:ext cx="4542599" cy="2372065"/>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Cadre 8">
            <a:extLst>
              <a:ext uri="{FF2B5EF4-FFF2-40B4-BE49-F238E27FC236}">
                <a16:creationId xmlns:a16="http://schemas.microsoft.com/office/drawing/2014/main" id="{B377A4A9-0181-284A-A814-9BCE28DA167F}"/>
              </a:ext>
            </a:extLst>
          </p:cNvPr>
          <p:cNvSpPr/>
          <p:nvPr/>
        </p:nvSpPr>
        <p:spPr>
          <a:xfrm>
            <a:off x="6808849" y="663302"/>
            <a:ext cx="4482746" cy="5169177"/>
          </a:xfrm>
          <a:prstGeom prst="frame">
            <a:avLst>
              <a:gd name="adj1" fmla="val 1058"/>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10" name="Rectangle 9">
            <a:extLst>
              <a:ext uri="{FF2B5EF4-FFF2-40B4-BE49-F238E27FC236}">
                <a16:creationId xmlns:a16="http://schemas.microsoft.com/office/drawing/2014/main" id="{3D526447-273D-87FD-3301-F07AE8E93484}"/>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Slide Number Placeholder 6">
            <a:extLst>
              <a:ext uri="{FF2B5EF4-FFF2-40B4-BE49-F238E27FC236}">
                <a16:creationId xmlns:a16="http://schemas.microsoft.com/office/drawing/2014/main" id="{94F58CFE-B904-A4C2-C269-6889785CD56A}"/>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46</a:t>
            </a:fld>
            <a:endParaRPr lang="en-GB" sz="1350" b="1" spc="80" noProof="0" dirty="0">
              <a:solidFill>
                <a:srgbClr val="025C66"/>
              </a:solidFill>
            </a:endParaRPr>
          </a:p>
        </p:txBody>
      </p:sp>
    </p:spTree>
    <p:extLst>
      <p:ext uri="{BB962C8B-B14F-4D97-AF65-F5344CB8AC3E}">
        <p14:creationId xmlns:p14="http://schemas.microsoft.com/office/powerpoint/2010/main" val="28786502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F2DB8-E042-EDEA-2CD7-F0FA98C13747}"/>
            </a:ext>
          </a:extLst>
        </p:cNvPr>
        <p:cNvGrpSpPr/>
        <p:nvPr/>
      </p:nvGrpSpPr>
      <p:grpSpPr>
        <a:xfrm>
          <a:off x="0" y="0"/>
          <a:ext cx="0" cy="0"/>
          <a:chOff x="0" y="0"/>
          <a:chExt cx="0" cy="0"/>
        </a:xfrm>
      </p:grpSpPr>
      <p:pic>
        <p:nvPicPr>
          <p:cNvPr id="23554" name="Picture 2">
            <a:extLst>
              <a:ext uri="{FF2B5EF4-FFF2-40B4-BE49-F238E27FC236}">
                <a16:creationId xmlns:a16="http://schemas.microsoft.com/office/drawing/2014/main" id="{AC273E4C-7C19-8850-7FFD-31C08348F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571" y="1054787"/>
            <a:ext cx="4248719" cy="54626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 coins arrondis 2">
            <a:extLst>
              <a:ext uri="{FF2B5EF4-FFF2-40B4-BE49-F238E27FC236}">
                <a16:creationId xmlns:a16="http://schemas.microsoft.com/office/drawing/2014/main" id="{7F1B3A00-526B-FED2-2C82-F90C602F131E}"/>
              </a:ext>
            </a:extLst>
          </p:cNvPr>
          <p:cNvSpPr/>
          <p:nvPr/>
        </p:nvSpPr>
        <p:spPr>
          <a:xfrm>
            <a:off x="1" y="127595"/>
            <a:ext cx="12191999" cy="668837"/>
          </a:xfrm>
          <a:prstGeom prst="roundRect">
            <a:avLst>
              <a:gd name="adj" fmla="val 0"/>
            </a:avLst>
          </a:prstGeom>
          <a:solidFill>
            <a:srgbClr val="036C7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ZoneTexte 4">
            <a:extLst>
              <a:ext uri="{FF2B5EF4-FFF2-40B4-BE49-F238E27FC236}">
                <a16:creationId xmlns:a16="http://schemas.microsoft.com/office/drawing/2014/main" id="{296C9467-F9AC-EEDD-4F0F-E0CC8377A760}"/>
              </a:ext>
            </a:extLst>
          </p:cNvPr>
          <p:cNvSpPr txBox="1"/>
          <p:nvPr/>
        </p:nvSpPr>
        <p:spPr>
          <a:xfrm>
            <a:off x="1590822" y="190878"/>
            <a:ext cx="9010356" cy="523220"/>
          </a:xfrm>
          <a:prstGeom prst="rect">
            <a:avLst/>
          </a:prstGeom>
          <a:noFill/>
        </p:spPr>
        <p:txBody>
          <a:bodyPr wrap="square">
            <a:spAutoFit/>
          </a:bodyPr>
          <a:lstStyle/>
          <a:p>
            <a:pPr algn="ctr">
              <a:buNone/>
            </a:pPr>
            <a:r>
              <a:rPr lang="en-GB" sz="2800" noProof="0">
                <a:solidFill>
                  <a:schemeClr val="bg1"/>
                </a:solidFill>
                <a:latin typeface="Arial Rounded MT Bold" panose="020F0704030504030204" pitchFamily="34" charset="0"/>
                <a:ea typeface="Roboto" panose="02000000000000000000" pitchFamily="2" charset="0"/>
                <a:cs typeface="Roboto" panose="02000000000000000000" pitchFamily="2" charset="0"/>
              </a:rPr>
              <a:t>Assessment of an RREH in Namibia</a:t>
            </a:r>
            <a:endPar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endParaRPr>
          </a:p>
        </p:txBody>
      </p:sp>
      <p:sp>
        <p:nvSpPr>
          <p:cNvPr id="4" name="ZoneTexte 3">
            <a:extLst>
              <a:ext uri="{FF2B5EF4-FFF2-40B4-BE49-F238E27FC236}">
                <a16:creationId xmlns:a16="http://schemas.microsoft.com/office/drawing/2014/main" id="{79B40474-D43F-952E-C4C5-E1F8FD51FE6A}"/>
              </a:ext>
            </a:extLst>
          </p:cNvPr>
          <p:cNvSpPr txBox="1"/>
          <p:nvPr/>
        </p:nvSpPr>
        <p:spPr>
          <a:xfrm>
            <a:off x="454489" y="1122883"/>
            <a:ext cx="5639875" cy="5493812"/>
          </a:xfrm>
          <a:prstGeom prst="rect">
            <a:avLst/>
          </a:prstGeom>
          <a:noFill/>
        </p:spPr>
        <p:txBody>
          <a:bodyPr wrap="square">
            <a:spAutoFit/>
          </a:bodyPr>
          <a:lstStyle/>
          <a:p>
            <a:pPr algn="just">
              <a:buNone/>
            </a:pPr>
            <a:r>
              <a:rPr lang="en-GB" sz="1600" noProof="0" dirty="0">
                <a:latin typeface="DM Sans" pitchFamily="2" charset="0"/>
              </a:rPr>
              <a:t>🟢 </a:t>
            </a:r>
            <a:r>
              <a:rPr lang="en-GB" sz="1600" b="1" noProof="0" dirty="0">
                <a:solidFill>
                  <a:srgbClr val="025C66"/>
                </a:solidFill>
                <a:latin typeface="DM Sans" pitchFamily="2" charset="0"/>
              </a:rPr>
              <a:t>C1 – </a:t>
            </a:r>
            <a:r>
              <a:rPr lang="en-GB" sz="1600" b="1" noProof="0">
                <a:solidFill>
                  <a:srgbClr val="025C66"/>
                </a:solidFill>
                <a:latin typeface="DM Sans" pitchFamily="2" charset="0"/>
              </a:rPr>
              <a:t>Renewable potential</a:t>
            </a:r>
            <a:endParaRPr lang="en-GB" sz="1600" b="1" noProof="0" dirty="0">
              <a:solidFill>
                <a:srgbClr val="025C66"/>
              </a:solidFill>
              <a:latin typeface="DM Sans" pitchFamily="2" charset="0"/>
            </a:endParaRPr>
          </a:p>
          <a:p>
            <a:pPr algn="just">
              <a:buNone/>
            </a:pPr>
            <a:endParaRPr lang="en-GB" sz="300" noProof="0" dirty="0">
              <a:latin typeface="DM Sans" pitchFamily="2" charset="0"/>
              <a:cs typeface="Arial"/>
            </a:endParaRPr>
          </a:p>
          <a:p>
            <a:pPr algn="just">
              <a:buNone/>
            </a:pPr>
            <a:r>
              <a:rPr lang="en-GB" sz="1600" noProof="0"/>
              <a:t>Very high solar and wind potential.</a:t>
            </a:r>
          </a:p>
          <a:p>
            <a:pPr algn="just">
              <a:buNone/>
            </a:pPr>
            <a:endParaRPr lang="en-GB" sz="1600" noProof="0">
              <a:latin typeface="DM Sans" pitchFamily="2" charset="0"/>
            </a:endParaRPr>
          </a:p>
          <a:p>
            <a:pPr algn="just">
              <a:buNone/>
            </a:pPr>
            <a:r>
              <a:rPr lang="en-GB" sz="1600" noProof="0" dirty="0">
                <a:latin typeface="DM Sans" pitchFamily="2" charset="0"/>
              </a:rPr>
              <a:t>🟢 </a:t>
            </a:r>
            <a:r>
              <a:rPr lang="en-GB" sz="1600" b="1" noProof="0" dirty="0">
                <a:solidFill>
                  <a:srgbClr val="025C66"/>
                </a:solidFill>
                <a:latin typeface="DM Sans" pitchFamily="2" charset="0"/>
              </a:rPr>
              <a:t>C2 – </a:t>
            </a:r>
            <a:r>
              <a:rPr lang="en-GB" sz="1600" b="1" noProof="0">
                <a:solidFill>
                  <a:srgbClr val="025C66"/>
                </a:solidFill>
                <a:latin typeface="DM Sans" pitchFamily="2" charset="0"/>
              </a:rPr>
              <a:t>Land availability</a:t>
            </a:r>
            <a:endParaRPr lang="en-GB" sz="1600" b="1" noProof="0" dirty="0">
              <a:solidFill>
                <a:srgbClr val="025C66"/>
              </a:solidFill>
              <a:latin typeface="DM Sans" pitchFamily="2" charset="0"/>
            </a:endParaRPr>
          </a:p>
          <a:p>
            <a:pPr algn="just">
              <a:buNone/>
            </a:pPr>
            <a:endParaRPr lang="en-GB" sz="300" noProof="0" dirty="0">
              <a:latin typeface="DM Sans" pitchFamily="2" charset="0"/>
            </a:endParaRPr>
          </a:p>
          <a:p>
            <a:pPr algn="just">
              <a:buNone/>
            </a:pPr>
            <a:r>
              <a:rPr lang="en-GB" sz="1600" noProof="0"/>
              <a:t>Very low population density;</a:t>
            </a:r>
          </a:p>
          <a:p>
            <a:pPr algn="just">
              <a:buNone/>
            </a:pPr>
            <a:r>
              <a:rPr lang="en-GB" sz="1600" noProof="0"/>
              <a:t>Large desert areas available.</a:t>
            </a:r>
          </a:p>
          <a:p>
            <a:pPr algn="just">
              <a:buNone/>
            </a:pPr>
            <a:endParaRPr lang="en-GB" sz="1600" noProof="0">
              <a:latin typeface="DM Sans" pitchFamily="2" charset="0"/>
            </a:endParaRPr>
          </a:p>
          <a:p>
            <a:pPr algn="just">
              <a:buNone/>
            </a:pPr>
            <a:r>
              <a:rPr lang="en-GB" sz="1600" noProof="0" dirty="0">
                <a:latin typeface="DM Sans" pitchFamily="2" charset="0"/>
              </a:rPr>
              <a:t>🟠 </a:t>
            </a:r>
            <a:r>
              <a:rPr lang="en-GB" sz="1600" b="1" noProof="0" dirty="0">
                <a:solidFill>
                  <a:srgbClr val="025C66"/>
                </a:solidFill>
                <a:latin typeface="DM Sans" pitchFamily="2" charset="0"/>
              </a:rPr>
              <a:t>C3 – </a:t>
            </a:r>
            <a:r>
              <a:rPr lang="en-GB" sz="1600" b="1" noProof="0">
                <a:solidFill>
                  <a:srgbClr val="025C66"/>
                </a:solidFill>
                <a:latin typeface="DM Sans" pitchFamily="2" charset="0"/>
              </a:rPr>
              <a:t>Existing infrastructure</a:t>
            </a:r>
            <a:endParaRPr lang="en-GB" sz="1600" b="1" noProof="0" dirty="0">
              <a:solidFill>
                <a:srgbClr val="025C66"/>
              </a:solidFill>
              <a:latin typeface="DM Sans" pitchFamily="2" charset="0"/>
            </a:endParaRPr>
          </a:p>
          <a:p>
            <a:pPr algn="just">
              <a:buNone/>
            </a:pPr>
            <a:endParaRPr lang="en-GB" sz="300" noProof="0" dirty="0">
              <a:latin typeface="DM Sans" pitchFamily="2" charset="0"/>
            </a:endParaRPr>
          </a:p>
          <a:p>
            <a:pPr algn="just">
              <a:buNone/>
            </a:pPr>
            <a:r>
              <a:rPr lang="en-GB" sz="1600" noProof="0"/>
              <a:t>Small ports in Lüderitz, Walvis Bay, and Cape Fria;</a:t>
            </a:r>
          </a:p>
          <a:p>
            <a:pPr algn="just">
              <a:buNone/>
            </a:pPr>
            <a:r>
              <a:rPr lang="en-GB" sz="1600" noProof="0"/>
              <a:t>No gas network, limited electricity grid.</a:t>
            </a:r>
          </a:p>
          <a:p>
            <a:pPr algn="just">
              <a:buNone/>
            </a:pPr>
            <a:endParaRPr lang="en-GB" sz="1600" noProof="0">
              <a:latin typeface="DM Sans" pitchFamily="2" charset="0"/>
            </a:endParaRPr>
          </a:p>
          <a:p>
            <a:pPr algn="just">
              <a:buNone/>
            </a:pPr>
            <a:r>
              <a:rPr lang="en-GB" sz="1600" noProof="0" dirty="0">
                <a:latin typeface="DM Sans" pitchFamily="2" charset="0"/>
              </a:rPr>
              <a:t>🟡 </a:t>
            </a:r>
            <a:r>
              <a:rPr lang="en-GB" sz="1600" b="1" noProof="0" dirty="0">
                <a:solidFill>
                  <a:srgbClr val="025C66"/>
                </a:solidFill>
                <a:latin typeface="DM Sans" pitchFamily="2" charset="0"/>
              </a:rPr>
              <a:t>C4 – </a:t>
            </a:r>
            <a:r>
              <a:rPr lang="en-GB" sz="1600" b="1" noProof="0">
                <a:solidFill>
                  <a:srgbClr val="025C66"/>
                </a:solidFill>
                <a:latin typeface="DM Sans" pitchFamily="2" charset="0"/>
              </a:rPr>
              <a:t>Financing conditions and competitiveness</a:t>
            </a:r>
            <a:endParaRPr lang="en-GB" sz="1600" b="1" noProof="0" dirty="0">
              <a:solidFill>
                <a:srgbClr val="025C66"/>
              </a:solidFill>
              <a:latin typeface="DM Sans" pitchFamily="2" charset="0"/>
            </a:endParaRPr>
          </a:p>
          <a:p>
            <a:pPr algn="just">
              <a:buNone/>
            </a:pPr>
            <a:endParaRPr lang="en-GB" sz="300" noProof="0" dirty="0">
              <a:latin typeface="DM Sans" pitchFamily="2" charset="0"/>
            </a:endParaRPr>
          </a:p>
          <a:p>
            <a:pPr algn="just">
              <a:buNone/>
            </a:pPr>
            <a:r>
              <a:rPr lang="en-GB" sz="1600" noProof="0"/>
              <a:t>Financing supported by the EU (strategic partnership since 2022);</a:t>
            </a:r>
          </a:p>
          <a:p>
            <a:pPr algn="just">
              <a:buNone/>
            </a:pPr>
            <a:r>
              <a:rPr lang="en-GB" sz="1600" noProof="0"/>
              <a:t>Significant logistical costs.</a:t>
            </a:r>
          </a:p>
          <a:p>
            <a:pPr algn="just">
              <a:buNone/>
            </a:pPr>
            <a:endParaRPr lang="en-GB" sz="1600" noProof="0">
              <a:latin typeface="DM Sans" pitchFamily="2" charset="0"/>
            </a:endParaRPr>
          </a:p>
          <a:p>
            <a:pPr algn="just">
              <a:buNone/>
            </a:pPr>
            <a:r>
              <a:rPr lang="en-GB" sz="1600" noProof="0" dirty="0">
                <a:latin typeface="DM Sans" pitchFamily="2" charset="0"/>
              </a:rPr>
              <a:t>🟢 </a:t>
            </a:r>
            <a:r>
              <a:rPr lang="en-GB" sz="1600" b="1" noProof="0" dirty="0">
                <a:solidFill>
                  <a:srgbClr val="025C66"/>
                </a:solidFill>
                <a:latin typeface="DM Sans" pitchFamily="2" charset="0"/>
              </a:rPr>
              <a:t>C5 – </a:t>
            </a:r>
            <a:r>
              <a:rPr lang="en-GB" sz="1600" b="1" noProof="0">
                <a:solidFill>
                  <a:srgbClr val="025C66"/>
                </a:solidFill>
                <a:latin typeface="DM Sans" pitchFamily="2" charset="0"/>
              </a:rPr>
              <a:t>Energy sovereignty</a:t>
            </a:r>
            <a:endParaRPr lang="en-GB" sz="1600" b="1" noProof="0" dirty="0">
              <a:solidFill>
                <a:srgbClr val="025C66"/>
              </a:solidFill>
              <a:latin typeface="DM Sans" pitchFamily="2" charset="0"/>
            </a:endParaRPr>
          </a:p>
          <a:p>
            <a:pPr algn="just">
              <a:buNone/>
            </a:pPr>
            <a:endParaRPr lang="en-GB" sz="300" noProof="0" dirty="0">
              <a:latin typeface="DM Sans" pitchFamily="2" charset="0"/>
            </a:endParaRPr>
          </a:p>
          <a:p>
            <a:pPr algn="just">
              <a:buNone/>
            </a:pPr>
            <a:r>
              <a:rPr lang="en-GB" sz="1600" noProof="0"/>
              <a:t>Diversification of the EU’s energy partnerships beyond the Maghreb; </a:t>
            </a:r>
          </a:p>
          <a:p>
            <a:pPr algn="just">
              <a:buNone/>
            </a:pPr>
            <a:r>
              <a:rPr lang="en-GB" sz="1600" noProof="0"/>
              <a:t>Bilateral hydrogen agreements with the EU strengthen long-term supply security.</a:t>
            </a:r>
            <a:endParaRPr lang="en-GB" sz="1600" noProof="0" dirty="0"/>
          </a:p>
        </p:txBody>
      </p:sp>
      <p:sp>
        <p:nvSpPr>
          <p:cNvPr id="9" name="Rectangle 8">
            <a:extLst>
              <a:ext uri="{FF2B5EF4-FFF2-40B4-BE49-F238E27FC236}">
                <a16:creationId xmlns:a16="http://schemas.microsoft.com/office/drawing/2014/main" id="{BB314139-DA88-0ECF-0618-2E555CF59D13}"/>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Slide Number Placeholder 6">
            <a:extLst>
              <a:ext uri="{FF2B5EF4-FFF2-40B4-BE49-F238E27FC236}">
                <a16:creationId xmlns:a16="http://schemas.microsoft.com/office/drawing/2014/main" id="{E0821938-DEBD-EAB4-7768-37E7AAAC3BD8}"/>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47</a:t>
            </a:fld>
            <a:endParaRPr lang="en-GB" sz="1350" b="1" spc="80" noProof="0" dirty="0">
              <a:solidFill>
                <a:srgbClr val="025C66"/>
              </a:solidFill>
            </a:endParaRPr>
          </a:p>
        </p:txBody>
      </p:sp>
      <p:sp>
        <p:nvSpPr>
          <p:cNvPr id="13" name="Rectangle 12">
            <a:extLst>
              <a:ext uri="{FF2B5EF4-FFF2-40B4-BE49-F238E27FC236}">
                <a16:creationId xmlns:a16="http://schemas.microsoft.com/office/drawing/2014/main" id="{3125406A-1F6A-A8ED-7BD7-ED9456DA51CD}"/>
              </a:ext>
            </a:extLst>
          </p:cNvPr>
          <p:cNvSpPr/>
          <p:nvPr/>
        </p:nvSpPr>
        <p:spPr>
          <a:xfrm>
            <a:off x="7305674" y="406361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ectangle 13">
            <a:extLst>
              <a:ext uri="{FF2B5EF4-FFF2-40B4-BE49-F238E27FC236}">
                <a16:creationId xmlns:a16="http://schemas.microsoft.com/office/drawing/2014/main" id="{BD657A17-FEEF-898D-73B7-6C8CFEC7204A}"/>
              </a:ext>
            </a:extLst>
          </p:cNvPr>
          <p:cNvSpPr/>
          <p:nvPr/>
        </p:nvSpPr>
        <p:spPr>
          <a:xfrm>
            <a:off x="7305674" y="454882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ectangle 14">
            <a:extLst>
              <a:ext uri="{FF2B5EF4-FFF2-40B4-BE49-F238E27FC236}">
                <a16:creationId xmlns:a16="http://schemas.microsoft.com/office/drawing/2014/main" id="{E4016A86-BC73-D2A9-E486-F99B23807DDB}"/>
              </a:ext>
            </a:extLst>
          </p:cNvPr>
          <p:cNvSpPr/>
          <p:nvPr/>
        </p:nvSpPr>
        <p:spPr>
          <a:xfrm>
            <a:off x="7305674" y="503403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tangle 15">
            <a:extLst>
              <a:ext uri="{FF2B5EF4-FFF2-40B4-BE49-F238E27FC236}">
                <a16:creationId xmlns:a16="http://schemas.microsoft.com/office/drawing/2014/main" id="{F3A4CA5B-F78C-4F4C-C838-8D8CF0B2D0B4}"/>
              </a:ext>
            </a:extLst>
          </p:cNvPr>
          <p:cNvSpPr/>
          <p:nvPr/>
        </p:nvSpPr>
        <p:spPr>
          <a:xfrm>
            <a:off x="7305674" y="553829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tangle 16">
            <a:extLst>
              <a:ext uri="{FF2B5EF4-FFF2-40B4-BE49-F238E27FC236}">
                <a16:creationId xmlns:a16="http://schemas.microsoft.com/office/drawing/2014/main" id="{C62D9651-C469-AD2A-34E4-A167428ECDE5}"/>
              </a:ext>
            </a:extLst>
          </p:cNvPr>
          <p:cNvSpPr/>
          <p:nvPr/>
        </p:nvSpPr>
        <p:spPr>
          <a:xfrm>
            <a:off x="7305673" y="6020359"/>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Rectangle 6">
            <a:extLst>
              <a:ext uri="{FF2B5EF4-FFF2-40B4-BE49-F238E27FC236}">
                <a16:creationId xmlns:a16="http://schemas.microsoft.com/office/drawing/2014/main" id="{2439A558-8B48-5CB0-7BBA-F85C4B2D2404}"/>
              </a:ext>
            </a:extLst>
          </p:cNvPr>
          <p:cNvSpPr/>
          <p:nvPr/>
        </p:nvSpPr>
        <p:spPr>
          <a:xfrm>
            <a:off x="7355623" y="2100797"/>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ZoneTexte 7">
            <a:extLst>
              <a:ext uri="{FF2B5EF4-FFF2-40B4-BE49-F238E27FC236}">
                <a16:creationId xmlns:a16="http://schemas.microsoft.com/office/drawing/2014/main" id="{67D3CCDC-ED7B-3D37-1B5E-C3804CBEA9BE}"/>
              </a:ext>
            </a:extLst>
          </p:cNvPr>
          <p:cNvSpPr txBox="1"/>
          <p:nvPr/>
        </p:nvSpPr>
        <p:spPr>
          <a:xfrm>
            <a:off x="7227153" y="2059341"/>
            <a:ext cx="1716734" cy="538609"/>
          </a:xfrm>
          <a:prstGeom prst="rect">
            <a:avLst/>
          </a:prstGeom>
          <a:noFill/>
        </p:spPr>
        <p:txBody>
          <a:bodyPr wrap="square" rtlCol="0">
            <a:spAutoFit/>
          </a:bodyPr>
          <a:lstStyle/>
          <a:p>
            <a:r>
              <a:rPr lang="en-GB" sz="1400" b="1" noProof="0">
                <a:solidFill>
                  <a:srgbClr val="036C78"/>
                </a:solidFill>
              </a:rPr>
              <a:t>Spain</a:t>
            </a:r>
          </a:p>
          <a:p>
            <a:r>
              <a:rPr lang="en-GB" sz="1400" b="1" noProof="0">
                <a:solidFill>
                  <a:srgbClr val="036C78"/>
                </a:solidFill>
              </a:rPr>
              <a:t>(Extremadura)</a:t>
            </a:r>
          </a:p>
        </p:txBody>
      </p:sp>
      <p:sp>
        <p:nvSpPr>
          <p:cNvPr id="11" name="Rectangle 10">
            <a:extLst>
              <a:ext uri="{FF2B5EF4-FFF2-40B4-BE49-F238E27FC236}">
                <a16:creationId xmlns:a16="http://schemas.microsoft.com/office/drawing/2014/main" id="{BC6A4734-135A-C473-8010-30EA77FAE25F}"/>
              </a:ext>
            </a:extLst>
          </p:cNvPr>
          <p:cNvSpPr/>
          <p:nvPr/>
        </p:nvSpPr>
        <p:spPr>
          <a:xfrm>
            <a:off x="7294041" y="1630409"/>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ZoneTexte 11">
            <a:extLst>
              <a:ext uri="{FF2B5EF4-FFF2-40B4-BE49-F238E27FC236}">
                <a16:creationId xmlns:a16="http://schemas.microsoft.com/office/drawing/2014/main" id="{B2CF6779-60AC-67AD-3DD4-254837B803A2}"/>
              </a:ext>
            </a:extLst>
          </p:cNvPr>
          <p:cNvSpPr txBox="1"/>
          <p:nvPr/>
        </p:nvSpPr>
        <p:spPr>
          <a:xfrm>
            <a:off x="7233645" y="1667739"/>
            <a:ext cx="1690577" cy="330860"/>
          </a:xfrm>
          <a:prstGeom prst="rect">
            <a:avLst/>
          </a:prstGeom>
          <a:noFill/>
        </p:spPr>
        <p:txBody>
          <a:bodyPr wrap="square" rtlCol="0">
            <a:spAutoFit/>
          </a:bodyPr>
          <a:lstStyle/>
          <a:p>
            <a:r>
              <a:rPr lang="en-GB" sz="1500" b="1" noProof="0">
                <a:solidFill>
                  <a:srgbClr val="036C78"/>
                </a:solidFill>
                <a:highlight>
                  <a:srgbClr val="FFFFFF"/>
                </a:highlight>
              </a:rPr>
              <a:t>Azerbaijan</a:t>
            </a:r>
          </a:p>
        </p:txBody>
      </p:sp>
      <p:sp>
        <p:nvSpPr>
          <p:cNvPr id="18" name="Rectangle 17">
            <a:extLst>
              <a:ext uri="{FF2B5EF4-FFF2-40B4-BE49-F238E27FC236}">
                <a16:creationId xmlns:a16="http://schemas.microsoft.com/office/drawing/2014/main" id="{92312215-3622-824A-0037-597A599B4615}"/>
              </a:ext>
            </a:extLst>
          </p:cNvPr>
          <p:cNvSpPr/>
          <p:nvPr/>
        </p:nvSpPr>
        <p:spPr>
          <a:xfrm>
            <a:off x="7348203" y="260440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9" name="ZoneTexte 18">
            <a:extLst>
              <a:ext uri="{FF2B5EF4-FFF2-40B4-BE49-F238E27FC236}">
                <a16:creationId xmlns:a16="http://schemas.microsoft.com/office/drawing/2014/main" id="{9DFD45F7-43BB-0891-740F-F2F76DEFE342}"/>
              </a:ext>
            </a:extLst>
          </p:cNvPr>
          <p:cNvSpPr txBox="1"/>
          <p:nvPr/>
        </p:nvSpPr>
        <p:spPr>
          <a:xfrm>
            <a:off x="7227152" y="2553120"/>
            <a:ext cx="1907817" cy="538609"/>
          </a:xfrm>
          <a:prstGeom prst="rect">
            <a:avLst/>
          </a:prstGeom>
          <a:noFill/>
        </p:spPr>
        <p:txBody>
          <a:bodyPr wrap="square" rtlCol="0">
            <a:spAutoFit/>
          </a:bodyPr>
          <a:lstStyle/>
          <a:p>
            <a:r>
              <a:rPr lang="en-GB" sz="1400" b="1" noProof="0">
                <a:solidFill>
                  <a:srgbClr val="036C78"/>
                </a:solidFill>
              </a:rPr>
              <a:t>Algeria</a:t>
            </a:r>
          </a:p>
          <a:p>
            <a:r>
              <a:rPr lang="en-GB" sz="1400" b="1" noProof="0">
                <a:solidFill>
                  <a:srgbClr val="036C78"/>
                </a:solidFill>
              </a:rPr>
              <a:t>(Algerian Sahara)</a:t>
            </a:r>
          </a:p>
        </p:txBody>
      </p:sp>
      <p:sp>
        <p:nvSpPr>
          <p:cNvPr id="20" name="Rectangle 19">
            <a:extLst>
              <a:ext uri="{FF2B5EF4-FFF2-40B4-BE49-F238E27FC236}">
                <a16:creationId xmlns:a16="http://schemas.microsoft.com/office/drawing/2014/main" id="{B9757A13-6828-9E6A-CA97-2113A723D2FC}"/>
              </a:ext>
            </a:extLst>
          </p:cNvPr>
          <p:cNvSpPr/>
          <p:nvPr/>
        </p:nvSpPr>
        <p:spPr>
          <a:xfrm>
            <a:off x="7339298" y="3089997"/>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1" name="ZoneTexte 20">
            <a:extLst>
              <a:ext uri="{FF2B5EF4-FFF2-40B4-BE49-F238E27FC236}">
                <a16:creationId xmlns:a16="http://schemas.microsoft.com/office/drawing/2014/main" id="{CDD842EE-738A-DABE-B5F8-4C069B663081}"/>
              </a:ext>
            </a:extLst>
          </p:cNvPr>
          <p:cNvSpPr txBox="1"/>
          <p:nvPr/>
        </p:nvSpPr>
        <p:spPr>
          <a:xfrm>
            <a:off x="7227152" y="3038709"/>
            <a:ext cx="1898912" cy="538609"/>
          </a:xfrm>
          <a:prstGeom prst="rect">
            <a:avLst/>
          </a:prstGeom>
          <a:noFill/>
        </p:spPr>
        <p:txBody>
          <a:bodyPr wrap="square" rtlCol="0">
            <a:spAutoFit/>
          </a:bodyPr>
          <a:lstStyle/>
          <a:p>
            <a:r>
              <a:rPr lang="en-GB" sz="1400" b="1" noProof="0">
                <a:solidFill>
                  <a:srgbClr val="036C78"/>
                </a:solidFill>
              </a:rPr>
              <a:t>Morocco</a:t>
            </a:r>
          </a:p>
          <a:p>
            <a:r>
              <a:rPr lang="en-GB" sz="1400" b="1" noProof="0">
                <a:solidFill>
                  <a:srgbClr val="036C78"/>
                </a:solidFill>
              </a:rPr>
              <a:t>(Moroccan Sahara)</a:t>
            </a:r>
          </a:p>
        </p:txBody>
      </p:sp>
      <p:sp>
        <p:nvSpPr>
          <p:cNvPr id="22" name="Rectangle 21">
            <a:extLst>
              <a:ext uri="{FF2B5EF4-FFF2-40B4-BE49-F238E27FC236}">
                <a16:creationId xmlns:a16="http://schemas.microsoft.com/office/drawing/2014/main" id="{394FBF43-0FC1-2D7F-B284-2AFE20239B1F}"/>
              </a:ext>
            </a:extLst>
          </p:cNvPr>
          <p:cNvSpPr/>
          <p:nvPr/>
        </p:nvSpPr>
        <p:spPr>
          <a:xfrm>
            <a:off x="7306285" y="3600620"/>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3" name="ZoneTexte 22">
            <a:extLst>
              <a:ext uri="{FF2B5EF4-FFF2-40B4-BE49-F238E27FC236}">
                <a16:creationId xmlns:a16="http://schemas.microsoft.com/office/drawing/2014/main" id="{4893AF62-13F6-6DBC-BD9A-3A5F7A582A5F}"/>
              </a:ext>
            </a:extLst>
          </p:cNvPr>
          <p:cNvSpPr txBox="1"/>
          <p:nvPr/>
        </p:nvSpPr>
        <p:spPr>
          <a:xfrm>
            <a:off x="7245889" y="3637950"/>
            <a:ext cx="1690577" cy="330860"/>
          </a:xfrm>
          <a:prstGeom prst="rect">
            <a:avLst/>
          </a:prstGeom>
          <a:noFill/>
        </p:spPr>
        <p:txBody>
          <a:bodyPr wrap="square" rtlCol="0">
            <a:spAutoFit/>
          </a:bodyPr>
          <a:lstStyle/>
          <a:p>
            <a:r>
              <a:rPr lang="en-GB" sz="1500" b="1" noProof="0">
                <a:solidFill>
                  <a:srgbClr val="036C78"/>
                </a:solidFill>
                <a:highlight>
                  <a:srgbClr val="FFFFFF"/>
                </a:highlight>
              </a:rPr>
              <a:t>Namibia</a:t>
            </a:r>
          </a:p>
        </p:txBody>
      </p:sp>
    </p:spTree>
    <p:extLst>
      <p:ext uri="{BB962C8B-B14F-4D97-AF65-F5344CB8AC3E}">
        <p14:creationId xmlns:p14="http://schemas.microsoft.com/office/powerpoint/2010/main" val="1717852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7AC1A-BA4B-24A0-3B4B-26D98B7C15AE}"/>
            </a:ext>
          </a:extLst>
        </p:cNvPr>
        <p:cNvGrpSpPr/>
        <p:nvPr/>
      </p:nvGrpSpPr>
      <p:grpSpPr>
        <a:xfrm>
          <a:off x="0" y="0"/>
          <a:ext cx="0" cy="0"/>
          <a:chOff x="0" y="0"/>
          <a:chExt cx="0" cy="0"/>
        </a:xfrm>
      </p:grpSpPr>
      <p:pic>
        <p:nvPicPr>
          <p:cNvPr id="4102" name="Picture 6" descr="Oman, Ayjah harbour in Sur&quot;n">
            <a:extLst>
              <a:ext uri="{FF2B5EF4-FFF2-40B4-BE49-F238E27FC236}">
                <a16:creationId xmlns:a16="http://schemas.microsoft.com/office/drawing/2014/main" id="{7EE4D52C-B4DD-8A83-B091-E3186053C6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418"/>
          <a:stretch>
            <a:fillRect/>
          </a:stretch>
        </p:blipFill>
        <p:spPr bwMode="auto">
          <a:xfrm>
            <a:off x="7528353" y="122121"/>
            <a:ext cx="4535083" cy="5094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EE70437D-497E-C57A-3787-CC073CFB07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6" t="7567" r="14732"/>
          <a:stretch>
            <a:fillRect/>
          </a:stretch>
        </p:blipFill>
        <p:spPr bwMode="auto">
          <a:xfrm>
            <a:off x="128548" y="122121"/>
            <a:ext cx="7305729" cy="52623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EEDE2E7-75E1-167A-F80A-66D234D7C511}"/>
              </a:ext>
            </a:extLst>
          </p:cNvPr>
          <p:cNvSpPr/>
          <p:nvPr/>
        </p:nvSpPr>
        <p:spPr>
          <a:xfrm rot="16200000">
            <a:off x="3524010" y="-1810000"/>
            <a:ext cx="5143987" cy="12192006"/>
          </a:xfrm>
          <a:prstGeom prst="rect">
            <a:avLst/>
          </a:prstGeom>
          <a:gradFill>
            <a:gsLst>
              <a:gs pos="38000">
                <a:schemeClr val="bg1"/>
              </a:gs>
              <a:gs pos="49000">
                <a:schemeClr val="bg1">
                  <a:alpha val="65000"/>
                </a:schemeClr>
              </a:gs>
              <a:gs pos="63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latin typeface="DM Sans" pitchFamily="2" charset="0"/>
              </a:rPr>
              <a:t> </a:t>
            </a:r>
          </a:p>
        </p:txBody>
      </p:sp>
      <p:sp>
        <p:nvSpPr>
          <p:cNvPr id="16" name="Rectangle : coins arrondis 15">
            <a:extLst>
              <a:ext uri="{FF2B5EF4-FFF2-40B4-BE49-F238E27FC236}">
                <a16:creationId xmlns:a16="http://schemas.microsoft.com/office/drawing/2014/main" id="{FE2EDCC4-9086-4BA6-D178-71DD54CCC487}"/>
              </a:ext>
            </a:extLst>
          </p:cNvPr>
          <p:cNvSpPr/>
          <p:nvPr/>
        </p:nvSpPr>
        <p:spPr>
          <a:xfrm>
            <a:off x="1028700" y="4560463"/>
            <a:ext cx="11034736" cy="656503"/>
          </a:xfrm>
          <a:prstGeom prst="roundRect">
            <a:avLst>
              <a:gd name="adj" fmla="val 0"/>
            </a:avLst>
          </a:prstGeom>
          <a:gradFill>
            <a:gsLst>
              <a:gs pos="16000">
                <a:srgbClr val="036C78">
                  <a:alpha val="0"/>
                </a:srgbClr>
              </a:gs>
              <a:gs pos="33000">
                <a:srgbClr val="036C78"/>
              </a:gs>
            </a:gsLst>
            <a:lin ang="0" scaled="0"/>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ZoneTexte 16">
            <a:extLst>
              <a:ext uri="{FF2B5EF4-FFF2-40B4-BE49-F238E27FC236}">
                <a16:creationId xmlns:a16="http://schemas.microsoft.com/office/drawing/2014/main" id="{3A0977F2-DDA4-2495-7B07-E602A96C1927}"/>
              </a:ext>
            </a:extLst>
          </p:cNvPr>
          <p:cNvSpPr txBox="1"/>
          <p:nvPr/>
        </p:nvSpPr>
        <p:spPr>
          <a:xfrm>
            <a:off x="3582019" y="4608070"/>
            <a:ext cx="8265917" cy="523220"/>
          </a:xfrm>
          <a:prstGeom prst="rect">
            <a:avLst/>
          </a:prstGeom>
          <a:noFill/>
        </p:spPr>
        <p:txBody>
          <a:bodyPr wrap="square">
            <a:spAutoFit/>
          </a:bodyPr>
          <a:lstStyle/>
          <a:p>
            <a:pPr algn="r">
              <a:buNone/>
            </a:pPr>
            <a:r>
              <a:rPr lang="en-GB" sz="2800" noProof="0">
                <a:solidFill>
                  <a:schemeClr val="bg1"/>
                </a:solidFill>
                <a:latin typeface="Arial Rounded MT Bold" panose="020F0704030504030204" pitchFamily="34" charset="0"/>
              </a:rPr>
              <a:t>Already on the path to e-hydrogen exports</a:t>
            </a:r>
            <a:endParaRPr lang="en-GB" sz="2800" noProof="0">
              <a:solidFill>
                <a:schemeClr val="bg1"/>
              </a:solidFill>
              <a:latin typeface="Arial Rounded MT Bold" panose="020F0704030504030204" pitchFamily="34" charset="0"/>
              <a:ea typeface="Roboto" panose="02000000000000000000" pitchFamily="2" charset="0"/>
              <a:cs typeface="Roboto" panose="02000000000000000000" pitchFamily="2" charset="0"/>
            </a:endParaRPr>
          </a:p>
        </p:txBody>
      </p:sp>
      <p:sp>
        <p:nvSpPr>
          <p:cNvPr id="18" name="Rectangle : coins arrondis 17">
            <a:extLst>
              <a:ext uri="{FF2B5EF4-FFF2-40B4-BE49-F238E27FC236}">
                <a16:creationId xmlns:a16="http://schemas.microsoft.com/office/drawing/2014/main" id="{D885CC5F-351A-D695-1F93-D1792DDCAC39}"/>
              </a:ext>
            </a:extLst>
          </p:cNvPr>
          <p:cNvSpPr/>
          <p:nvPr/>
        </p:nvSpPr>
        <p:spPr>
          <a:xfrm rot="10800000">
            <a:off x="128556" y="126048"/>
            <a:ext cx="4510118" cy="671933"/>
          </a:xfrm>
          <a:prstGeom prst="roundRect">
            <a:avLst>
              <a:gd name="adj" fmla="val 0"/>
            </a:avLst>
          </a:prstGeom>
          <a:gradFill>
            <a:gsLst>
              <a:gs pos="6000">
                <a:srgbClr val="036C78">
                  <a:alpha val="0"/>
                </a:srgbClr>
              </a:gs>
              <a:gs pos="54000">
                <a:srgbClr val="036C78"/>
              </a:gs>
            </a:gsLst>
            <a:lin ang="0" scaled="0"/>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ZoneTexte 18">
            <a:extLst>
              <a:ext uri="{FF2B5EF4-FFF2-40B4-BE49-F238E27FC236}">
                <a16:creationId xmlns:a16="http://schemas.microsoft.com/office/drawing/2014/main" id="{0CFC4C4F-BD9B-C05A-95D1-BB3408CCECD4}"/>
              </a:ext>
            </a:extLst>
          </p:cNvPr>
          <p:cNvSpPr txBox="1"/>
          <p:nvPr/>
        </p:nvSpPr>
        <p:spPr>
          <a:xfrm>
            <a:off x="302323" y="190879"/>
            <a:ext cx="2666776" cy="523220"/>
          </a:xfrm>
          <a:prstGeom prst="rect">
            <a:avLst/>
          </a:prstGeom>
          <a:noFill/>
        </p:spPr>
        <p:txBody>
          <a:bodyPr wrap="square">
            <a:spAutoFit/>
          </a:bodyPr>
          <a:lstStyle/>
          <a:p>
            <a:r>
              <a:rPr lang="en-GB" sz="2800" noProof="0">
                <a:solidFill>
                  <a:schemeClr val="bg1"/>
                </a:solidFill>
                <a:latin typeface="Arial Rounded MT Bold" panose="020F0704030504030204" pitchFamily="34" charset="0"/>
                <a:ea typeface="Roboto" panose="02000000000000000000" pitchFamily="2" charset="0"/>
                <a:cs typeface="Roboto" panose="02000000000000000000" pitchFamily="2" charset="0"/>
              </a:rPr>
              <a:t>Oman</a:t>
            </a:r>
            <a:endParaRPr lang="en-GB" sz="2000" noProof="0" dirty="0"/>
          </a:p>
        </p:txBody>
      </p:sp>
      <p:sp>
        <p:nvSpPr>
          <p:cNvPr id="20" name="Cadre 19">
            <a:extLst>
              <a:ext uri="{FF2B5EF4-FFF2-40B4-BE49-F238E27FC236}">
                <a16:creationId xmlns:a16="http://schemas.microsoft.com/office/drawing/2014/main" id="{B4402CC9-45E6-EB97-D2FB-24B3AE866E0F}"/>
              </a:ext>
            </a:extLst>
          </p:cNvPr>
          <p:cNvSpPr/>
          <p:nvPr/>
        </p:nvSpPr>
        <p:spPr>
          <a:xfrm>
            <a:off x="0" y="0"/>
            <a:ext cx="12192000" cy="6858000"/>
          </a:xfrm>
          <a:prstGeom prst="frame">
            <a:avLst>
              <a:gd name="adj1" fmla="val 149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pic>
        <p:nvPicPr>
          <p:cNvPr id="7" name="Image 6">
            <a:extLst>
              <a:ext uri="{FF2B5EF4-FFF2-40B4-BE49-F238E27FC236}">
                <a16:creationId xmlns:a16="http://schemas.microsoft.com/office/drawing/2014/main" id="{3E5584AC-EFC6-1F4B-9F8B-5DB48784DF39}"/>
              </a:ext>
            </a:extLst>
          </p:cNvPr>
          <p:cNvPicPr>
            <a:picLocks noChangeAspect="1"/>
          </p:cNvPicPr>
          <p:nvPr/>
        </p:nvPicPr>
        <p:blipFill>
          <a:blip r:embed="rId4"/>
          <a:stretch>
            <a:fillRect/>
          </a:stretch>
        </p:blipFill>
        <p:spPr>
          <a:xfrm>
            <a:off x="129524" y="3803925"/>
            <a:ext cx="3159775" cy="3159775"/>
          </a:xfrm>
          <a:prstGeom prst="rect">
            <a:avLst/>
          </a:prstGeom>
        </p:spPr>
      </p:pic>
      <p:sp>
        <p:nvSpPr>
          <p:cNvPr id="3" name="ZoneTexte 2">
            <a:extLst>
              <a:ext uri="{FF2B5EF4-FFF2-40B4-BE49-F238E27FC236}">
                <a16:creationId xmlns:a16="http://schemas.microsoft.com/office/drawing/2014/main" id="{740D8FCB-6181-8231-A283-92DE2783C880}"/>
              </a:ext>
            </a:extLst>
          </p:cNvPr>
          <p:cNvSpPr txBox="1"/>
          <p:nvPr/>
        </p:nvSpPr>
        <p:spPr>
          <a:xfrm>
            <a:off x="3548013" y="5498046"/>
            <a:ext cx="8083623" cy="1015663"/>
          </a:xfrm>
          <a:prstGeom prst="rect">
            <a:avLst/>
          </a:prstGeom>
          <a:noFill/>
        </p:spPr>
        <p:txBody>
          <a:bodyPr wrap="square">
            <a:spAutoFit/>
          </a:bodyPr>
          <a:lstStyle/>
          <a:p>
            <a:pPr algn="just"/>
            <a:r>
              <a:rPr lang="en-GB" sz="2000" noProof="0"/>
              <a:t>Located between Rotterdam and Singapore, two of the world’s main liquefied natural gas (LNG) bunkering ports, Oman is well-positioned to become a major player in e-hydrogen exports.</a:t>
            </a:r>
            <a:endParaRPr lang="en-GB" sz="2000" noProof="0" dirty="0"/>
          </a:p>
        </p:txBody>
      </p:sp>
      <p:sp>
        <p:nvSpPr>
          <p:cNvPr id="9" name="Rectangle 8">
            <a:extLst>
              <a:ext uri="{FF2B5EF4-FFF2-40B4-BE49-F238E27FC236}">
                <a16:creationId xmlns:a16="http://schemas.microsoft.com/office/drawing/2014/main" id="{866D7F28-2354-3A7B-4A53-5F29E978B2AD}"/>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Slide Number Placeholder 6">
            <a:extLst>
              <a:ext uri="{FF2B5EF4-FFF2-40B4-BE49-F238E27FC236}">
                <a16:creationId xmlns:a16="http://schemas.microsoft.com/office/drawing/2014/main" id="{AA628322-2EBA-D1E9-CDFD-62115DE65295}"/>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48</a:t>
            </a:fld>
            <a:endParaRPr lang="en-GB" sz="1350" b="1" spc="80" noProof="0" dirty="0">
              <a:solidFill>
                <a:srgbClr val="025C66"/>
              </a:solidFill>
            </a:endParaRPr>
          </a:p>
        </p:txBody>
      </p:sp>
    </p:spTree>
    <p:extLst>
      <p:ext uri="{BB962C8B-B14F-4D97-AF65-F5344CB8AC3E}">
        <p14:creationId xmlns:p14="http://schemas.microsoft.com/office/powerpoint/2010/main" val="38748050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238BF7C-6006-1745-A738-2B18EEE85936}"/>
              </a:ext>
            </a:extLst>
          </p:cNvPr>
          <p:cNvSpPr txBox="1"/>
          <p:nvPr/>
        </p:nvSpPr>
        <p:spPr>
          <a:xfrm>
            <a:off x="668057" y="737345"/>
            <a:ext cx="5990005" cy="5170646"/>
          </a:xfrm>
          <a:prstGeom prst="rect">
            <a:avLst/>
          </a:prstGeom>
          <a:noFill/>
        </p:spPr>
        <p:txBody>
          <a:bodyPr wrap="square">
            <a:spAutoFit/>
          </a:bodyPr>
          <a:lstStyle/>
          <a:p>
            <a:pPr algn="just">
              <a:buNone/>
            </a:pPr>
            <a:r>
              <a:rPr lang="en-GB" sz="2000" noProof="0"/>
              <a:t>Oman is multiplying projects related to e-hydrogen and e-ammonia, spread across several port areas.</a:t>
            </a:r>
          </a:p>
          <a:p>
            <a:pPr algn="just">
              <a:buNone/>
            </a:pPr>
            <a:endParaRPr lang="en-GB" sz="1000" noProof="0" dirty="0">
              <a:latin typeface="+mj-lt"/>
            </a:endParaRPr>
          </a:p>
          <a:p>
            <a:pPr lvl="0" algn="just" eaLnBrk="0" fontAlgn="base" hangingPunct="0">
              <a:spcBef>
                <a:spcPct val="0"/>
              </a:spcBef>
              <a:spcAft>
                <a:spcPct val="0"/>
              </a:spcAft>
            </a:pPr>
            <a:r>
              <a:rPr lang="en-GB" sz="2000" b="1" noProof="0" dirty="0">
                <a:solidFill>
                  <a:srgbClr val="025C66"/>
                </a:solidFill>
                <a:latin typeface="+mj-lt"/>
              </a:rPr>
              <a:t>Sohar</a:t>
            </a:r>
            <a:r>
              <a:rPr lang="en-GB" sz="2000" noProof="0" dirty="0">
                <a:latin typeface="+mj-lt"/>
              </a:rPr>
              <a:t> : </a:t>
            </a:r>
            <a:r>
              <a:rPr lang="en-GB" sz="2000" noProof="0"/>
              <a:t>Existing petrochemical hub, with ongoing discussions to convert part of the facilities to e-hydrogen and derivative production.</a:t>
            </a:r>
          </a:p>
          <a:p>
            <a:pPr lvl="0" algn="just" eaLnBrk="0" fontAlgn="base" hangingPunct="0">
              <a:spcBef>
                <a:spcPct val="0"/>
              </a:spcBef>
              <a:spcAft>
                <a:spcPct val="0"/>
              </a:spcAft>
            </a:pPr>
            <a:endParaRPr lang="en-GB" sz="1000" noProof="0" dirty="0">
              <a:latin typeface="+mj-lt"/>
            </a:endParaRPr>
          </a:p>
          <a:p>
            <a:pPr algn="just" eaLnBrk="0" fontAlgn="base" hangingPunct="0">
              <a:spcBef>
                <a:spcPct val="0"/>
              </a:spcBef>
              <a:spcAft>
                <a:spcPct val="0"/>
              </a:spcAft>
            </a:pPr>
            <a:r>
              <a:rPr lang="en-GB" sz="2000" b="1" noProof="0" dirty="0">
                <a:solidFill>
                  <a:srgbClr val="025C66"/>
                </a:solidFill>
                <a:latin typeface="+mj-lt"/>
              </a:rPr>
              <a:t>Duqm</a:t>
            </a:r>
            <a:r>
              <a:rPr lang="en-GB" sz="2000" b="1" noProof="0" dirty="0">
                <a:latin typeface="+mj-lt"/>
              </a:rPr>
              <a:t> </a:t>
            </a:r>
            <a:r>
              <a:rPr lang="en-GB" sz="2000" noProof="0" dirty="0">
                <a:latin typeface="+mj-lt"/>
              </a:rPr>
              <a:t>: </a:t>
            </a:r>
            <a:r>
              <a:rPr lang="en-GB" sz="2000" noProof="0"/>
              <a:t>Port hosting the </a:t>
            </a:r>
            <a:r>
              <a:rPr lang="en-GB" sz="2000" i="1" noProof="0"/>
              <a:t>Hyport Duqm</a:t>
            </a:r>
            <a:r>
              <a:rPr lang="en-GB" sz="2000" noProof="0"/>
              <a:t> project, developed by OQ (Oman), DEME (Belgium), BP (United Kingdom), and Uniper (Germany). The project is progressing in phases, with a pilot electrolysis stage of 10–15 MW</a:t>
            </a:r>
            <a:r>
              <a:rPr lang="en-GB" sz="2000" baseline="30000" noProof="0">
                <a:latin typeface="+mj-lt"/>
              </a:rPr>
              <a:t>[1]</a:t>
            </a:r>
            <a:r>
              <a:rPr lang="en-GB" sz="2000" noProof="0">
                <a:latin typeface="+mj-lt"/>
              </a:rPr>
              <a:t>.</a:t>
            </a:r>
          </a:p>
          <a:p>
            <a:pPr algn="just" eaLnBrk="0" fontAlgn="base" hangingPunct="0">
              <a:spcBef>
                <a:spcPct val="0"/>
              </a:spcBef>
              <a:spcAft>
                <a:spcPct val="0"/>
              </a:spcAft>
            </a:pPr>
            <a:endParaRPr lang="en-GB" sz="1000" b="1" noProof="0">
              <a:latin typeface="+mj-lt"/>
            </a:endParaRPr>
          </a:p>
          <a:p>
            <a:pPr algn="just" eaLnBrk="0" fontAlgn="base" hangingPunct="0">
              <a:spcBef>
                <a:spcPct val="0"/>
              </a:spcBef>
              <a:spcAft>
                <a:spcPct val="0"/>
              </a:spcAft>
            </a:pPr>
            <a:r>
              <a:rPr lang="en-GB" sz="2000" b="1" noProof="0" dirty="0">
                <a:solidFill>
                  <a:srgbClr val="025C66"/>
                </a:solidFill>
                <a:latin typeface="+mj-lt"/>
              </a:rPr>
              <a:t>Salalah </a:t>
            </a:r>
            <a:r>
              <a:rPr lang="en-GB" sz="2000" noProof="0" dirty="0">
                <a:latin typeface="+mj-lt"/>
              </a:rPr>
              <a:t>: </a:t>
            </a:r>
            <a:r>
              <a:rPr lang="en-GB" sz="2000" noProof="0"/>
              <a:t>SalalaH2 project aiming to produce around 1 Mt/year of green e-ammonia, currently in development with a Final Investment Decision (FID) expected around 2026</a:t>
            </a:r>
            <a:r>
              <a:rPr lang="en-GB" sz="2000" baseline="30000" noProof="0"/>
              <a:t>[2]</a:t>
            </a:r>
            <a:r>
              <a:rPr lang="en-GB" sz="2000" noProof="0">
                <a:latin typeface="+mj-lt"/>
              </a:rPr>
              <a:t>.</a:t>
            </a:r>
            <a:endParaRPr lang="en-GB" sz="2000" baseline="30000" noProof="0" dirty="0"/>
          </a:p>
        </p:txBody>
      </p:sp>
      <p:grpSp>
        <p:nvGrpSpPr>
          <p:cNvPr id="25" name="Groupe 24">
            <a:extLst>
              <a:ext uri="{FF2B5EF4-FFF2-40B4-BE49-F238E27FC236}">
                <a16:creationId xmlns:a16="http://schemas.microsoft.com/office/drawing/2014/main" id="{3624266D-8577-4A09-BA78-5E2BE46E2009}"/>
              </a:ext>
            </a:extLst>
          </p:cNvPr>
          <p:cNvGrpSpPr/>
          <p:nvPr/>
        </p:nvGrpSpPr>
        <p:grpSpPr>
          <a:xfrm>
            <a:off x="7311371" y="755215"/>
            <a:ext cx="3996812" cy="5128409"/>
            <a:chOff x="7290981" y="706999"/>
            <a:chExt cx="4204918" cy="5253844"/>
          </a:xfrm>
        </p:grpSpPr>
        <p:grpSp>
          <p:nvGrpSpPr>
            <p:cNvPr id="24" name="Groupe 23">
              <a:extLst>
                <a:ext uri="{FF2B5EF4-FFF2-40B4-BE49-F238E27FC236}">
                  <a16:creationId xmlns:a16="http://schemas.microsoft.com/office/drawing/2014/main" id="{5AC66C6B-B1A6-EF5A-7B0F-6710DB979419}"/>
                </a:ext>
              </a:extLst>
            </p:cNvPr>
            <p:cNvGrpSpPr/>
            <p:nvPr/>
          </p:nvGrpSpPr>
          <p:grpSpPr>
            <a:xfrm>
              <a:off x="7305022" y="706999"/>
              <a:ext cx="4190877" cy="5253844"/>
              <a:chOff x="3400438" y="632896"/>
              <a:chExt cx="4190877" cy="5253844"/>
            </a:xfrm>
          </p:grpSpPr>
          <p:pic>
            <p:nvPicPr>
              <p:cNvPr id="4" name="Image 3">
                <a:extLst>
                  <a:ext uri="{FF2B5EF4-FFF2-40B4-BE49-F238E27FC236}">
                    <a16:creationId xmlns:a16="http://schemas.microsoft.com/office/drawing/2014/main" id="{10ED9778-A7A2-C656-8E87-4D0CC6974942}"/>
                  </a:ext>
                </a:extLst>
              </p:cNvPr>
              <p:cNvPicPr>
                <a:picLocks noChangeAspect="1"/>
              </p:cNvPicPr>
              <p:nvPr/>
            </p:nvPicPr>
            <p:blipFill>
              <a:blip r:embed="rId2"/>
              <a:srcRect l="13750"/>
              <a:stretch>
                <a:fillRect/>
              </a:stretch>
            </p:blipFill>
            <p:spPr>
              <a:xfrm>
                <a:off x="3400438" y="632896"/>
                <a:ext cx="4190877" cy="5253844"/>
              </a:xfrm>
              <a:prstGeom prst="rect">
                <a:avLst/>
              </a:prstGeom>
            </p:spPr>
          </p:pic>
          <p:sp>
            <p:nvSpPr>
              <p:cNvPr id="17" name="ZoneTexte 16">
                <a:extLst>
                  <a:ext uri="{FF2B5EF4-FFF2-40B4-BE49-F238E27FC236}">
                    <a16:creationId xmlns:a16="http://schemas.microsoft.com/office/drawing/2014/main" id="{2B3E4E89-C91B-6B47-1878-652C87689D09}"/>
                  </a:ext>
                </a:extLst>
              </p:cNvPr>
              <p:cNvSpPr txBox="1"/>
              <p:nvPr/>
            </p:nvSpPr>
            <p:spPr>
              <a:xfrm>
                <a:off x="4445222" y="5371717"/>
                <a:ext cx="1253978" cy="338554"/>
              </a:xfrm>
              <a:prstGeom prst="rect">
                <a:avLst/>
              </a:prstGeom>
              <a:noFill/>
            </p:spPr>
            <p:txBody>
              <a:bodyPr wrap="square" rtlCol="0">
                <a:spAutoFit/>
              </a:bodyPr>
              <a:lstStyle/>
              <a:p>
                <a:pPr algn="ctr"/>
                <a:r>
                  <a:rPr lang="en-GB" sz="1600" b="1" noProof="0" dirty="0">
                    <a:solidFill>
                      <a:schemeClr val="bg1"/>
                    </a:solidFill>
                    <a:highlight>
                      <a:srgbClr val="036C78"/>
                    </a:highlight>
                    <a:latin typeface="DM Sans" pitchFamily="2" charset="0"/>
                  </a:rPr>
                  <a:t>Salalah</a:t>
                </a:r>
                <a:endParaRPr lang="en-GB" sz="1600" b="1" noProof="0" dirty="0">
                  <a:solidFill>
                    <a:schemeClr val="bg1"/>
                  </a:solidFill>
                  <a:highlight>
                    <a:srgbClr val="036C78"/>
                  </a:highlight>
                </a:endParaRPr>
              </a:p>
            </p:txBody>
          </p:sp>
          <p:sp>
            <p:nvSpPr>
              <p:cNvPr id="18" name="ZoneTexte 17">
                <a:extLst>
                  <a:ext uri="{FF2B5EF4-FFF2-40B4-BE49-F238E27FC236}">
                    <a16:creationId xmlns:a16="http://schemas.microsoft.com/office/drawing/2014/main" id="{8D29544B-EEEC-DEEA-4228-62ECBC3D3FA2}"/>
                  </a:ext>
                </a:extLst>
              </p:cNvPr>
              <p:cNvSpPr txBox="1"/>
              <p:nvPr/>
            </p:nvSpPr>
            <p:spPr>
              <a:xfrm>
                <a:off x="5794380" y="1716206"/>
                <a:ext cx="1253978" cy="353518"/>
              </a:xfrm>
              <a:prstGeom prst="rect">
                <a:avLst/>
              </a:prstGeom>
              <a:noFill/>
            </p:spPr>
            <p:txBody>
              <a:bodyPr wrap="square" rtlCol="0">
                <a:spAutoFit/>
              </a:bodyPr>
              <a:lstStyle/>
              <a:p>
                <a:pPr algn="ctr"/>
                <a:r>
                  <a:rPr lang="en-GB" sz="1600" b="1" noProof="0" dirty="0">
                    <a:solidFill>
                      <a:schemeClr val="bg1"/>
                    </a:solidFill>
                    <a:highlight>
                      <a:srgbClr val="036C78"/>
                    </a:highlight>
                    <a:latin typeface="DM Sans" pitchFamily="2" charset="0"/>
                  </a:rPr>
                  <a:t>Sohar</a:t>
                </a:r>
                <a:endParaRPr lang="en-GB" sz="1600" b="1" noProof="0" dirty="0">
                  <a:solidFill>
                    <a:schemeClr val="bg1"/>
                  </a:solidFill>
                  <a:highlight>
                    <a:srgbClr val="036C78"/>
                  </a:highlight>
                </a:endParaRPr>
              </a:p>
            </p:txBody>
          </p:sp>
          <p:sp>
            <p:nvSpPr>
              <p:cNvPr id="19" name="ZoneTexte 18">
                <a:extLst>
                  <a:ext uri="{FF2B5EF4-FFF2-40B4-BE49-F238E27FC236}">
                    <a16:creationId xmlns:a16="http://schemas.microsoft.com/office/drawing/2014/main" id="{419616EC-08CF-DED7-CFA5-1BA3D2088D04}"/>
                  </a:ext>
                </a:extLst>
              </p:cNvPr>
              <p:cNvSpPr txBox="1"/>
              <p:nvPr/>
            </p:nvSpPr>
            <p:spPr>
              <a:xfrm>
                <a:off x="5066497" y="4042664"/>
                <a:ext cx="1253978" cy="353518"/>
              </a:xfrm>
              <a:prstGeom prst="rect">
                <a:avLst/>
              </a:prstGeom>
              <a:noFill/>
            </p:spPr>
            <p:txBody>
              <a:bodyPr wrap="square" rtlCol="0">
                <a:spAutoFit/>
              </a:bodyPr>
              <a:lstStyle/>
              <a:p>
                <a:pPr algn="ctr"/>
                <a:r>
                  <a:rPr lang="en-GB" sz="1600" b="1" noProof="0" dirty="0">
                    <a:solidFill>
                      <a:schemeClr val="bg1"/>
                    </a:solidFill>
                    <a:highlight>
                      <a:srgbClr val="036C78"/>
                    </a:highlight>
                    <a:latin typeface="DM Sans" pitchFamily="2" charset="0"/>
                  </a:rPr>
                  <a:t>Duqm</a:t>
                </a:r>
                <a:endParaRPr lang="en-GB" sz="1600" b="1" noProof="0" dirty="0">
                  <a:solidFill>
                    <a:schemeClr val="bg1"/>
                  </a:solidFill>
                  <a:highlight>
                    <a:srgbClr val="036C78"/>
                  </a:highlight>
                </a:endParaRPr>
              </a:p>
            </p:txBody>
          </p:sp>
          <p:sp>
            <p:nvSpPr>
              <p:cNvPr id="14" name="Cercle : creux 13">
                <a:extLst>
                  <a:ext uri="{FF2B5EF4-FFF2-40B4-BE49-F238E27FC236}">
                    <a16:creationId xmlns:a16="http://schemas.microsoft.com/office/drawing/2014/main" id="{F4DFDAFE-CE22-5835-067F-79561D57E4CD}"/>
                  </a:ext>
                </a:extLst>
              </p:cNvPr>
              <p:cNvSpPr/>
              <p:nvPr/>
            </p:nvSpPr>
            <p:spPr>
              <a:xfrm>
                <a:off x="4267229" y="5372467"/>
                <a:ext cx="338055" cy="338054"/>
              </a:xfrm>
              <a:custGeom>
                <a:avLst/>
                <a:gdLst>
                  <a:gd name="connsiteX0" fmla="*/ 0 w 338055"/>
                  <a:gd name="connsiteY0" fmla="*/ 169027 h 338054"/>
                  <a:gd name="connsiteX1" fmla="*/ 169028 w 338055"/>
                  <a:gd name="connsiteY1" fmla="*/ 0 h 338054"/>
                  <a:gd name="connsiteX2" fmla="*/ 338056 w 338055"/>
                  <a:gd name="connsiteY2" fmla="*/ 169027 h 338054"/>
                  <a:gd name="connsiteX3" fmla="*/ 169028 w 338055"/>
                  <a:gd name="connsiteY3" fmla="*/ 338054 h 338054"/>
                  <a:gd name="connsiteX4" fmla="*/ 0 w 338055"/>
                  <a:gd name="connsiteY4" fmla="*/ 169027 h 338054"/>
                  <a:gd name="connsiteX5" fmla="*/ 69091 w 338055"/>
                  <a:gd name="connsiteY5" fmla="*/ 169027 h 338054"/>
                  <a:gd name="connsiteX6" fmla="*/ 169027 w 338055"/>
                  <a:gd name="connsiteY6" fmla="*/ 268963 h 338054"/>
                  <a:gd name="connsiteX7" fmla="*/ 268963 w 338055"/>
                  <a:gd name="connsiteY7" fmla="*/ 169027 h 338054"/>
                  <a:gd name="connsiteX8" fmla="*/ 169027 w 338055"/>
                  <a:gd name="connsiteY8" fmla="*/ 69091 h 338054"/>
                  <a:gd name="connsiteX9" fmla="*/ 69091 w 338055"/>
                  <a:gd name="connsiteY9" fmla="*/ 169027 h 33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055" h="338054" fill="none" extrusionOk="0">
                    <a:moveTo>
                      <a:pt x="0" y="169027"/>
                    </a:moveTo>
                    <a:cubicBezTo>
                      <a:pt x="-10452" y="73985"/>
                      <a:pt x="91727" y="13127"/>
                      <a:pt x="169028" y="0"/>
                    </a:cubicBezTo>
                    <a:cubicBezTo>
                      <a:pt x="274551" y="18117"/>
                      <a:pt x="340719" y="103252"/>
                      <a:pt x="338056" y="169027"/>
                    </a:cubicBezTo>
                    <a:cubicBezTo>
                      <a:pt x="345449" y="273765"/>
                      <a:pt x="276439" y="355275"/>
                      <a:pt x="169028" y="338054"/>
                    </a:cubicBezTo>
                    <a:cubicBezTo>
                      <a:pt x="94064" y="321954"/>
                      <a:pt x="4816" y="239724"/>
                      <a:pt x="0" y="169027"/>
                    </a:cubicBezTo>
                    <a:close/>
                    <a:moveTo>
                      <a:pt x="69091" y="169027"/>
                    </a:moveTo>
                    <a:cubicBezTo>
                      <a:pt x="59412" y="225809"/>
                      <a:pt x="100895" y="260036"/>
                      <a:pt x="169027" y="268963"/>
                    </a:cubicBezTo>
                    <a:cubicBezTo>
                      <a:pt x="209088" y="267889"/>
                      <a:pt x="268149" y="222560"/>
                      <a:pt x="268963" y="169027"/>
                    </a:cubicBezTo>
                    <a:cubicBezTo>
                      <a:pt x="269540" y="106026"/>
                      <a:pt x="221705" y="70560"/>
                      <a:pt x="169027" y="69091"/>
                    </a:cubicBezTo>
                    <a:cubicBezTo>
                      <a:pt x="110620" y="74838"/>
                      <a:pt x="70348" y="114768"/>
                      <a:pt x="69091" y="169027"/>
                    </a:cubicBezTo>
                    <a:close/>
                  </a:path>
                  <a:path w="338055" h="338054" stroke="0" extrusionOk="0">
                    <a:moveTo>
                      <a:pt x="0" y="169027"/>
                    </a:moveTo>
                    <a:cubicBezTo>
                      <a:pt x="-7826" y="70849"/>
                      <a:pt x="53652" y="8266"/>
                      <a:pt x="169028" y="0"/>
                    </a:cubicBezTo>
                    <a:cubicBezTo>
                      <a:pt x="276000" y="2867"/>
                      <a:pt x="326309" y="76050"/>
                      <a:pt x="338056" y="169027"/>
                    </a:cubicBezTo>
                    <a:cubicBezTo>
                      <a:pt x="322781" y="277295"/>
                      <a:pt x="261566" y="342551"/>
                      <a:pt x="169028" y="338054"/>
                    </a:cubicBezTo>
                    <a:cubicBezTo>
                      <a:pt x="65879" y="332694"/>
                      <a:pt x="9608" y="266969"/>
                      <a:pt x="0" y="169027"/>
                    </a:cubicBezTo>
                    <a:close/>
                    <a:moveTo>
                      <a:pt x="69091" y="169027"/>
                    </a:moveTo>
                    <a:cubicBezTo>
                      <a:pt x="77958" y="225272"/>
                      <a:pt x="119249" y="257819"/>
                      <a:pt x="169027" y="268963"/>
                    </a:cubicBezTo>
                    <a:cubicBezTo>
                      <a:pt x="219448" y="268232"/>
                      <a:pt x="258470" y="234099"/>
                      <a:pt x="268963" y="169027"/>
                    </a:cubicBezTo>
                    <a:cubicBezTo>
                      <a:pt x="268799" y="112271"/>
                      <a:pt x="220657" y="74043"/>
                      <a:pt x="169027" y="69091"/>
                    </a:cubicBezTo>
                    <a:cubicBezTo>
                      <a:pt x="128226" y="77148"/>
                      <a:pt x="70605" y="114198"/>
                      <a:pt x="69091" y="169027"/>
                    </a:cubicBezTo>
                    <a:close/>
                  </a:path>
                </a:pathLst>
              </a:custGeom>
              <a:solidFill>
                <a:srgbClr val="036C78"/>
              </a:solidFill>
              <a:ln>
                <a:solidFill>
                  <a:schemeClr val="bg1"/>
                </a:solidFill>
                <a:extLst>
                  <a:ext uri="{C807C97D-BFC1-408E-A445-0C87EB9F89A2}">
                    <ask:lineSketchStyleProps xmlns:ask="http://schemas.microsoft.com/office/drawing/2018/sketchyshapes" sd="1219033472">
                      <a:prstGeom prst="donut">
                        <a:avLst>
                          <a:gd name="adj" fmla="val 20438"/>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15" name="Cercle : creux 14">
                <a:extLst>
                  <a:ext uri="{FF2B5EF4-FFF2-40B4-BE49-F238E27FC236}">
                    <a16:creationId xmlns:a16="http://schemas.microsoft.com/office/drawing/2014/main" id="{69BD97E1-1EFD-3A38-EC6F-88716A22EDF4}"/>
                  </a:ext>
                </a:extLst>
              </p:cNvPr>
              <p:cNvSpPr/>
              <p:nvPr/>
            </p:nvSpPr>
            <p:spPr>
              <a:xfrm rot="16720564">
                <a:off x="6082049" y="4049312"/>
                <a:ext cx="338055" cy="338054"/>
              </a:xfrm>
              <a:custGeom>
                <a:avLst/>
                <a:gdLst>
                  <a:gd name="connsiteX0" fmla="*/ 0 w 338055"/>
                  <a:gd name="connsiteY0" fmla="*/ 169027 h 338054"/>
                  <a:gd name="connsiteX1" fmla="*/ 169028 w 338055"/>
                  <a:gd name="connsiteY1" fmla="*/ 0 h 338054"/>
                  <a:gd name="connsiteX2" fmla="*/ 338056 w 338055"/>
                  <a:gd name="connsiteY2" fmla="*/ 169027 h 338054"/>
                  <a:gd name="connsiteX3" fmla="*/ 169028 w 338055"/>
                  <a:gd name="connsiteY3" fmla="*/ 338054 h 338054"/>
                  <a:gd name="connsiteX4" fmla="*/ 0 w 338055"/>
                  <a:gd name="connsiteY4" fmla="*/ 169027 h 338054"/>
                  <a:gd name="connsiteX5" fmla="*/ 67134 w 338055"/>
                  <a:gd name="connsiteY5" fmla="*/ 169027 h 338054"/>
                  <a:gd name="connsiteX6" fmla="*/ 169027 w 338055"/>
                  <a:gd name="connsiteY6" fmla="*/ 270920 h 338054"/>
                  <a:gd name="connsiteX7" fmla="*/ 270920 w 338055"/>
                  <a:gd name="connsiteY7" fmla="*/ 169027 h 338054"/>
                  <a:gd name="connsiteX8" fmla="*/ 169027 w 338055"/>
                  <a:gd name="connsiteY8" fmla="*/ 67134 h 338054"/>
                  <a:gd name="connsiteX9" fmla="*/ 67134 w 338055"/>
                  <a:gd name="connsiteY9" fmla="*/ 169027 h 33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055" h="338054" fill="none" extrusionOk="0">
                    <a:moveTo>
                      <a:pt x="0" y="169027"/>
                    </a:moveTo>
                    <a:cubicBezTo>
                      <a:pt x="-10452" y="73985"/>
                      <a:pt x="91727" y="13127"/>
                      <a:pt x="169028" y="0"/>
                    </a:cubicBezTo>
                    <a:cubicBezTo>
                      <a:pt x="274551" y="18117"/>
                      <a:pt x="340719" y="103252"/>
                      <a:pt x="338056" y="169027"/>
                    </a:cubicBezTo>
                    <a:cubicBezTo>
                      <a:pt x="345449" y="273765"/>
                      <a:pt x="276439" y="355275"/>
                      <a:pt x="169028" y="338054"/>
                    </a:cubicBezTo>
                    <a:cubicBezTo>
                      <a:pt x="94064" y="321954"/>
                      <a:pt x="4816" y="239724"/>
                      <a:pt x="0" y="169027"/>
                    </a:cubicBezTo>
                    <a:close/>
                    <a:moveTo>
                      <a:pt x="67134" y="169027"/>
                    </a:moveTo>
                    <a:cubicBezTo>
                      <a:pt x="54179" y="227428"/>
                      <a:pt x="108708" y="268129"/>
                      <a:pt x="169027" y="270920"/>
                    </a:cubicBezTo>
                    <a:cubicBezTo>
                      <a:pt x="214875" y="270180"/>
                      <a:pt x="268109" y="219572"/>
                      <a:pt x="270920" y="169027"/>
                    </a:cubicBezTo>
                    <a:cubicBezTo>
                      <a:pt x="271272" y="107989"/>
                      <a:pt x="218214" y="71272"/>
                      <a:pt x="169027" y="67134"/>
                    </a:cubicBezTo>
                    <a:cubicBezTo>
                      <a:pt x="109624" y="72729"/>
                      <a:pt x="73989" y="117847"/>
                      <a:pt x="67134" y="169027"/>
                    </a:cubicBezTo>
                    <a:close/>
                  </a:path>
                  <a:path w="338055" h="338054" stroke="0" extrusionOk="0">
                    <a:moveTo>
                      <a:pt x="0" y="169027"/>
                    </a:moveTo>
                    <a:cubicBezTo>
                      <a:pt x="-7826" y="70849"/>
                      <a:pt x="53652" y="8266"/>
                      <a:pt x="169028" y="0"/>
                    </a:cubicBezTo>
                    <a:cubicBezTo>
                      <a:pt x="276000" y="2867"/>
                      <a:pt x="326309" y="76050"/>
                      <a:pt x="338056" y="169027"/>
                    </a:cubicBezTo>
                    <a:cubicBezTo>
                      <a:pt x="322781" y="277295"/>
                      <a:pt x="261566" y="342551"/>
                      <a:pt x="169028" y="338054"/>
                    </a:cubicBezTo>
                    <a:cubicBezTo>
                      <a:pt x="65879" y="332694"/>
                      <a:pt x="9608" y="266969"/>
                      <a:pt x="0" y="169027"/>
                    </a:cubicBezTo>
                    <a:close/>
                    <a:moveTo>
                      <a:pt x="67134" y="169027"/>
                    </a:moveTo>
                    <a:cubicBezTo>
                      <a:pt x="81357" y="226988"/>
                      <a:pt x="113637" y="269101"/>
                      <a:pt x="169027" y="270920"/>
                    </a:cubicBezTo>
                    <a:cubicBezTo>
                      <a:pt x="216459" y="269566"/>
                      <a:pt x="268398" y="227676"/>
                      <a:pt x="270920" y="169027"/>
                    </a:cubicBezTo>
                    <a:cubicBezTo>
                      <a:pt x="269725" y="101356"/>
                      <a:pt x="217801" y="77557"/>
                      <a:pt x="169027" y="67134"/>
                    </a:cubicBezTo>
                    <a:cubicBezTo>
                      <a:pt x="114536" y="68132"/>
                      <a:pt x="74532" y="114532"/>
                      <a:pt x="67134" y="169027"/>
                    </a:cubicBezTo>
                    <a:close/>
                  </a:path>
                </a:pathLst>
              </a:custGeom>
              <a:solidFill>
                <a:srgbClr val="036C78"/>
              </a:solidFill>
              <a:ln>
                <a:solidFill>
                  <a:schemeClr val="bg1"/>
                </a:solidFill>
                <a:extLst>
                  <a:ext uri="{C807C97D-BFC1-408E-A445-0C87EB9F89A2}">
                    <ask:lineSketchStyleProps xmlns:ask="http://schemas.microsoft.com/office/drawing/2018/sketchyshapes" sd="1219033472">
                      <a:prstGeom prst="donut">
                        <a:avLst>
                          <a:gd name="adj" fmla="val 19859"/>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16" name="Cercle : creux 15">
                <a:extLst>
                  <a:ext uri="{FF2B5EF4-FFF2-40B4-BE49-F238E27FC236}">
                    <a16:creationId xmlns:a16="http://schemas.microsoft.com/office/drawing/2014/main" id="{C1B03CC7-ED93-EC8B-C8E6-C1335B4F7EC2}"/>
                  </a:ext>
                </a:extLst>
              </p:cNvPr>
              <p:cNvSpPr/>
              <p:nvPr/>
            </p:nvSpPr>
            <p:spPr>
              <a:xfrm rot="10248055">
                <a:off x="5667107" y="1714196"/>
                <a:ext cx="338055" cy="338054"/>
              </a:xfrm>
              <a:custGeom>
                <a:avLst/>
                <a:gdLst>
                  <a:gd name="connsiteX0" fmla="*/ 0 w 338055"/>
                  <a:gd name="connsiteY0" fmla="*/ 169027 h 338054"/>
                  <a:gd name="connsiteX1" fmla="*/ 169028 w 338055"/>
                  <a:gd name="connsiteY1" fmla="*/ 0 h 338054"/>
                  <a:gd name="connsiteX2" fmla="*/ 338056 w 338055"/>
                  <a:gd name="connsiteY2" fmla="*/ 169027 h 338054"/>
                  <a:gd name="connsiteX3" fmla="*/ 169028 w 338055"/>
                  <a:gd name="connsiteY3" fmla="*/ 338054 h 338054"/>
                  <a:gd name="connsiteX4" fmla="*/ 0 w 338055"/>
                  <a:gd name="connsiteY4" fmla="*/ 169027 h 338054"/>
                  <a:gd name="connsiteX5" fmla="*/ 69494 w 338055"/>
                  <a:gd name="connsiteY5" fmla="*/ 169027 h 338054"/>
                  <a:gd name="connsiteX6" fmla="*/ 169028 w 338055"/>
                  <a:gd name="connsiteY6" fmla="*/ 268560 h 338054"/>
                  <a:gd name="connsiteX7" fmla="*/ 268562 w 338055"/>
                  <a:gd name="connsiteY7" fmla="*/ 169027 h 338054"/>
                  <a:gd name="connsiteX8" fmla="*/ 169028 w 338055"/>
                  <a:gd name="connsiteY8" fmla="*/ 69494 h 338054"/>
                  <a:gd name="connsiteX9" fmla="*/ 69494 w 338055"/>
                  <a:gd name="connsiteY9" fmla="*/ 169027 h 33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055" h="338054" fill="none" extrusionOk="0">
                    <a:moveTo>
                      <a:pt x="0" y="169027"/>
                    </a:moveTo>
                    <a:cubicBezTo>
                      <a:pt x="-10452" y="73985"/>
                      <a:pt x="91727" y="13127"/>
                      <a:pt x="169028" y="0"/>
                    </a:cubicBezTo>
                    <a:cubicBezTo>
                      <a:pt x="274551" y="18117"/>
                      <a:pt x="340719" y="103252"/>
                      <a:pt x="338056" y="169027"/>
                    </a:cubicBezTo>
                    <a:cubicBezTo>
                      <a:pt x="345449" y="273765"/>
                      <a:pt x="276439" y="355275"/>
                      <a:pt x="169028" y="338054"/>
                    </a:cubicBezTo>
                    <a:cubicBezTo>
                      <a:pt x="94064" y="321954"/>
                      <a:pt x="4816" y="239724"/>
                      <a:pt x="0" y="169027"/>
                    </a:cubicBezTo>
                    <a:close/>
                    <a:moveTo>
                      <a:pt x="69494" y="169027"/>
                    </a:moveTo>
                    <a:cubicBezTo>
                      <a:pt x="65581" y="224641"/>
                      <a:pt x="103129" y="261020"/>
                      <a:pt x="169028" y="268560"/>
                    </a:cubicBezTo>
                    <a:cubicBezTo>
                      <a:pt x="215756" y="267975"/>
                      <a:pt x="266208" y="219199"/>
                      <a:pt x="268562" y="169027"/>
                    </a:cubicBezTo>
                    <a:cubicBezTo>
                      <a:pt x="268740" y="111646"/>
                      <a:pt x="217057" y="73547"/>
                      <a:pt x="169028" y="69494"/>
                    </a:cubicBezTo>
                    <a:cubicBezTo>
                      <a:pt x="109909" y="76910"/>
                      <a:pt x="70634" y="114903"/>
                      <a:pt x="69494" y="169027"/>
                    </a:cubicBezTo>
                    <a:close/>
                  </a:path>
                  <a:path w="338055" h="338054" stroke="0" extrusionOk="0">
                    <a:moveTo>
                      <a:pt x="0" y="169027"/>
                    </a:moveTo>
                    <a:cubicBezTo>
                      <a:pt x="-7826" y="70849"/>
                      <a:pt x="53652" y="8266"/>
                      <a:pt x="169028" y="0"/>
                    </a:cubicBezTo>
                    <a:cubicBezTo>
                      <a:pt x="276000" y="2867"/>
                      <a:pt x="326309" y="76050"/>
                      <a:pt x="338056" y="169027"/>
                    </a:cubicBezTo>
                    <a:cubicBezTo>
                      <a:pt x="322781" y="277295"/>
                      <a:pt x="261566" y="342551"/>
                      <a:pt x="169028" y="338054"/>
                    </a:cubicBezTo>
                    <a:cubicBezTo>
                      <a:pt x="65879" y="332694"/>
                      <a:pt x="9608" y="266969"/>
                      <a:pt x="0" y="169027"/>
                    </a:cubicBezTo>
                    <a:close/>
                    <a:moveTo>
                      <a:pt x="69494" y="169027"/>
                    </a:moveTo>
                    <a:cubicBezTo>
                      <a:pt x="77721" y="224974"/>
                      <a:pt x="120751" y="254784"/>
                      <a:pt x="169028" y="268560"/>
                    </a:cubicBezTo>
                    <a:cubicBezTo>
                      <a:pt x="215304" y="267229"/>
                      <a:pt x="258940" y="233057"/>
                      <a:pt x="268562" y="169027"/>
                    </a:cubicBezTo>
                    <a:cubicBezTo>
                      <a:pt x="267996" y="108658"/>
                      <a:pt x="218431" y="77231"/>
                      <a:pt x="169028" y="69494"/>
                    </a:cubicBezTo>
                    <a:cubicBezTo>
                      <a:pt x="127011" y="76746"/>
                      <a:pt x="75743" y="115558"/>
                      <a:pt x="69494" y="169027"/>
                    </a:cubicBezTo>
                    <a:close/>
                  </a:path>
                </a:pathLst>
              </a:custGeom>
              <a:solidFill>
                <a:srgbClr val="036C78"/>
              </a:solidFill>
              <a:ln>
                <a:solidFill>
                  <a:schemeClr val="bg1"/>
                </a:solidFill>
                <a:extLst>
                  <a:ext uri="{C807C97D-BFC1-408E-A445-0C87EB9F89A2}">
                    <ask:lineSketchStyleProps xmlns:ask="http://schemas.microsoft.com/office/drawing/2018/sketchyshapes" sd="1219033472">
                      <a:prstGeom prst="donut">
                        <a:avLst>
                          <a:gd name="adj" fmla="val 20557"/>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grpSp>
        <p:sp>
          <p:nvSpPr>
            <p:cNvPr id="13" name="Cadre 12">
              <a:extLst>
                <a:ext uri="{FF2B5EF4-FFF2-40B4-BE49-F238E27FC236}">
                  <a16:creationId xmlns:a16="http://schemas.microsoft.com/office/drawing/2014/main" id="{21320BFD-8CC7-2F4C-ACD6-9F9B59F7D3E7}"/>
                </a:ext>
              </a:extLst>
            </p:cNvPr>
            <p:cNvSpPr/>
            <p:nvPr/>
          </p:nvSpPr>
          <p:spPr>
            <a:xfrm>
              <a:off x="7290981" y="706999"/>
              <a:ext cx="4204918" cy="5253844"/>
            </a:xfrm>
            <a:prstGeom prst="frame">
              <a:avLst>
                <a:gd name="adj1" fmla="val 1360"/>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grpSp>
      <p:sp>
        <p:nvSpPr>
          <p:cNvPr id="21" name="Cadre 20">
            <a:extLst>
              <a:ext uri="{FF2B5EF4-FFF2-40B4-BE49-F238E27FC236}">
                <a16:creationId xmlns:a16="http://schemas.microsoft.com/office/drawing/2014/main" id="{505D47A1-BAAB-D5B3-6D6D-4C96AA97CD18}"/>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3" name="ZoneTexte 2">
            <a:extLst>
              <a:ext uri="{FF2B5EF4-FFF2-40B4-BE49-F238E27FC236}">
                <a16:creationId xmlns:a16="http://schemas.microsoft.com/office/drawing/2014/main" id="{CF6DFF7B-62C4-F6E4-A2BA-AC17BF1933F9}"/>
              </a:ext>
            </a:extLst>
          </p:cNvPr>
          <p:cNvSpPr txBox="1"/>
          <p:nvPr/>
        </p:nvSpPr>
        <p:spPr>
          <a:xfrm>
            <a:off x="83083" y="6184247"/>
            <a:ext cx="7241640" cy="246221"/>
          </a:xfrm>
          <a:prstGeom prst="rect">
            <a:avLst/>
          </a:prstGeom>
          <a:noFill/>
        </p:spPr>
        <p:txBody>
          <a:bodyPr wrap="square">
            <a:spAutoFit/>
          </a:bodyPr>
          <a:lstStyle/>
          <a:p>
            <a:r>
              <a:rPr lang="en-GB" sz="1000" b="0" noProof="0" dirty="0">
                <a:solidFill>
                  <a:srgbClr val="05103E"/>
                </a:solidFill>
                <a:effectLst/>
                <a:latin typeface="+mj-lt"/>
              </a:rPr>
              <a:t>[1] </a:t>
            </a:r>
            <a:r>
              <a:rPr lang="en-GB" sz="1000" b="0" noProof="0">
                <a:solidFill>
                  <a:srgbClr val="05103E"/>
                </a:solidFill>
                <a:effectLst/>
                <a:latin typeface="+mj-lt"/>
              </a:rPr>
              <a:t>Data from </a:t>
            </a:r>
            <a:r>
              <a:rPr lang="en-GB" sz="1000" b="0" noProof="0" dirty="0">
                <a:solidFill>
                  <a:srgbClr val="05103E"/>
                </a:solidFill>
                <a:effectLst/>
                <a:latin typeface="+mj-lt"/>
                <a:hlinkClick r:id="rId3"/>
              </a:rPr>
              <a:t>Prabhu, C. (2025, </a:t>
            </a:r>
            <a:r>
              <a:rPr lang="en-GB" sz="1000" b="0" noProof="0">
                <a:solidFill>
                  <a:srgbClr val="05103E"/>
                </a:solidFill>
                <a:effectLst/>
                <a:latin typeface="+mj-lt"/>
                <a:hlinkClick r:id="rId3"/>
              </a:rPr>
              <a:t>May </a:t>
            </a:r>
            <a:r>
              <a:rPr lang="en-GB" sz="1000" b="0" noProof="0" dirty="0">
                <a:solidFill>
                  <a:srgbClr val="05103E"/>
                </a:solidFill>
                <a:effectLst/>
                <a:latin typeface="+mj-lt"/>
                <a:hlinkClick r:id="rId3"/>
              </a:rPr>
              <a:t>13). </a:t>
            </a:r>
            <a:r>
              <a:rPr lang="en-GB" sz="1000" b="0" i="1" noProof="0" dirty="0">
                <a:solidFill>
                  <a:srgbClr val="05103E"/>
                </a:solidFill>
                <a:effectLst/>
                <a:latin typeface="+mj-lt"/>
                <a:hlinkClick r:id="rId3"/>
              </a:rPr>
              <a:t>Oman’s OQAE plans </a:t>
            </a:r>
            <a:r>
              <a:rPr lang="en-GB" sz="1000" b="0" i="1" noProof="0">
                <a:solidFill>
                  <a:srgbClr val="05103E"/>
                </a:solidFill>
                <a:effectLst/>
                <a:latin typeface="+mj-lt"/>
                <a:hlinkClick r:id="rId3"/>
              </a:rPr>
              <a:t>e-hydrogen</a:t>
            </a:r>
            <a:r>
              <a:rPr lang="en-GB" sz="1000" b="0" i="1" noProof="0" dirty="0">
                <a:solidFill>
                  <a:srgbClr val="05103E"/>
                </a:solidFill>
                <a:effectLst/>
                <a:latin typeface="+mj-lt"/>
                <a:hlinkClick r:id="rId3"/>
              </a:rPr>
              <a:t> pilot in Duqm. </a:t>
            </a:r>
            <a:r>
              <a:rPr lang="en-GB" sz="1000" b="0" noProof="0" dirty="0">
                <a:solidFill>
                  <a:srgbClr val="05103E"/>
                </a:solidFill>
                <a:effectLst/>
                <a:latin typeface="+mj-lt"/>
                <a:hlinkClick r:id="rId3"/>
              </a:rPr>
              <a:t>Oman Observer</a:t>
            </a:r>
            <a:r>
              <a:rPr lang="en-GB" sz="1000" b="0" i="0" noProof="0" dirty="0">
                <a:solidFill>
                  <a:srgbClr val="05103E"/>
                </a:solidFill>
                <a:effectLst/>
                <a:latin typeface="+mj-lt"/>
                <a:hlinkClick r:id="rId3"/>
              </a:rPr>
              <a:t>.</a:t>
            </a:r>
            <a:endParaRPr lang="en-GB" sz="1000" noProof="0" dirty="0">
              <a:latin typeface="+mj-lt"/>
            </a:endParaRPr>
          </a:p>
        </p:txBody>
      </p:sp>
      <p:sp>
        <p:nvSpPr>
          <p:cNvPr id="6" name="ZoneTexte 5">
            <a:extLst>
              <a:ext uri="{FF2B5EF4-FFF2-40B4-BE49-F238E27FC236}">
                <a16:creationId xmlns:a16="http://schemas.microsoft.com/office/drawing/2014/main" id="{DCD3623C-7A94-7DBD-5591-D19010DC5A8F}"/>
              </a:ext>
            </a:extLst>
          </p:cNvPr>
          <p:cNvSpPr txBox="1"/>
          <p:nvPr/>
        </p:nvSpPr>
        <p:spPr>
          <a:xfrm>
            <a:off x="72450" y="6355254"/>
            <a:ext cx="11518256" cy="400110"/>
          </a:xfrm>
          <a:prstGeom prst="rect">
            <a:avLst/>
          </a:prstGeom>
          <a:noFill/>
        </p:spPr>
        <p:txBody>
          <a:bodyPr wrap="square">
            <a:spAutoFit/>
          </a:bodyPr>
          <a:lstStyle/>
          <a:p>
            <a:pPr algn="just"/>
            <a:r>
              <a:rPr lang="en-GB" sz="1000" i="0" noProof="0" dirty="0">
                <a:solidFill>
                  <a:srgbClr val="05103E"/>
                </a:solidFill>
                <a:effectLst/>
                <a:latin typeface="+mj-lt"/>
              </a:rPr>
              <a:t>[2] </a:t>
            </a:r>
            <a:r>
              <a:rPr lang="en-GB" sz="1000" noProof="0">
                <a:solidFill>
                  <a:srgbClr val="05103E"/>
                </a:solidFill>
                <a:effectLst/>
                <a:latin typeface="+mj-lt"/>
              </a:rPr>
              <a:t>Data from </a:t>
            </a:r>
            <a:r>
              <a:rPr lang="en-GB" sz="1000" noProof="0">
                <a:solidFill>
                  <a:srgbClr val="05103E"/>
                </a:solidFill>
                <a:effectLst/>
                <a:latin typeface="+mj-lt"/>
                <a:hlinkClick r:id="rId4"/>
              </a:rPr>
              <a:t>Rouwenhorst</a:t>
            </a:r>
            <a:r>
              <a:rPr lang="en-GB" sz="1000" noProof="0" dirty="0">
                <a:solidFill>
                  <a:srgbClr val="05103E"/>
                </a:solidFill>
                <a:effectLst/>
                <a:latin typeface="+mj-lt"/>
                <a:hlinkClick r:id="rId4"/>
              </a:rPr>
              <a:t>, K. (2025, 26 Juin). </a:t>
            </a:r>
            <a:r>
              <a:rPr lang="en-GB" sz="1000" i="1" noProof="0" dirty="0">
                <a:solidFill>
                  <a:srgbClr val="05103E"/>
                </a:solidFill>
                <a:effectLst/>
                <a:latin typeface="+mj-lt"/>
                <a:hlinkClick r:id="rId4"/>
              </a:rPr>
              <a:t>SalalaH2: export-focused renewable mega-project targets FID in 2026. </a:t>
            </a:r>
            <a:r>
              <a:rPr lang="en-GB" sz="1000" noProof="0" dirty="0">
                <a:solidFill>
                  <a:srgbClr val="05103E"/>
                </a:solidFill>
                <a:effectLst/>
                <a:latin typeface="+mj-lt"/>
                <a:hlinkClick r:id="rId4"/>
              </a:rPr>
              <a:t>Ammonia Energy Association.</a:t>
            </a:r>
            <a:r>
              <a:rPr lang="en-GB" sz="1000" noProof="0" dirty="0">
                <a:solidFill>
                  <a:srgbClr val="05103E"/>
                </a:solidFill>
                <a:effectLst/>
                <a:latin typeface="+mj-lt"/>
              </a:rPr>
              <a:t> </a:t>
            </a:r>
            <a:r>
              <a:rPr lang="en-GB" sz="1000" noProof="0"/>
              <a:t>The FID (Final Investment Decision) marks the point when investors and partners formally commit to the project’s construction.</a:t>
            </a:r>
            <a:endParaRPr lang="en-GB" sz="1000" noProof="0" dirty="0">
              <a:latin typeface="+mj-lt"/>
            </a:endParaRPr>
          </a:p>
        </p:txBody>
      </p:sp>
      <p:sp>
        <p:nvSpPr>
          <p:cNvPr id="22" name="Rectangle 21">
            <a:extLst>
              <a:ext uri="{FF2B5EF4-FFF2-40B4-BE49-F238E27FC236}">
                <a16:creationId xmlns:a16="http://schemas.microsoft.com/office/drawing/2014/main" id="{3C7AE1C9-0BFC-D429-21CE-136A87A11DA9}"/>
              </a:ext>
            </a:extLst>
          </p:cNvPr>
          <p:cNvSpPr/>
          <p:nvPr/>
        </p:nvSpPr>
        <p:spPr>
          <a:xfrm>
            <a:off x="11767416" y="6506792"/>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 name="Slide Number Placeholder 6">
            <a:extLst>
              <a:ext uri="{FF2B5EF4-FFF2-40B4-BE49-F238E27FC236}">
                <a16:creationId xmlns:a16="http://schemas.microsoft.com/office/drawing/2014/main" id="{5678DEDF-D35C-762D-854A-EDF91A1F18C5}"/>
              </a:ext>
            </a:extLst>
          </p:cNvPr>
          <p:cNvSpPr txBox="1">
            <a:spLocks/>
          </p:cNvSpPr>
          <p:nvPr/>
        </p:nvSpPr>
        <p:spPr>
          <a:xfrm>
            <a:off x="11672641" y="6481392"/>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49</a:t>
            </a:fld>
            <a:endParaRPr lang="en-GB" sz="1350" b="1" spc="80" noProof="0" dirty="0">
              <a:solidFill>
                <a:srgbClr val="025C66"/>
              </a:solidFill>
            </a:endParaRPr>
          </a:p>
        </p:txBody>
      </p:sp>
    </p:spTree>
    <p:extLst>
      <p:ext uri="{BB962C8B-B14F-4D97-AF65-F5344CB8AC3E}">
        <p14:creationId xmlns:p14="http://schemas.microsoft.com/office/powerpoint/2010/main" val="843929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B644FAA-E99F-6598-E4A8-74E05B546D2A}"/>
              </a:ext>
            </a:extLst>
          </p:cNvPr>
          <p:cNvSpPr txBox="1"/>
          <p:nvPr/>
        </p:nvSpPr>
        <p:spPr>
          <a:xfrm>
            <a:off x="843175" y="549443"/>
            <a:ext cx="10505649" cy="1169551"/>
          </a:xfrm>
          <a:prstGeom prst="rect">
            <a:avLst/>
          </a:prstGeom>
          <a:noFill/>
        </p:spPr>
        <p:txBody>
          <a:bodyPr wrap="square">
            <a:spAutoFit/>
          </a:bodyPr>
          <a:lstStyle/>
          <a:p>
            <a:pPr algn="just"/>
            <a:r>
              <a:rPr lang="en-GB" sz="2000" noProof="0"/>
              <a:t>E-hydrogen</a:t>
            </a:r>
            <a:r>
              <a:rPr lang="en-GB" sz="2000" noProof="0" dirty="0"/>
              <a:t> is obtained through water electrolysis, a process that splits water molecules into hydrogen and oxygen using electricity from renewable sources.</a:t>
            </a:r>
          </a:p>
          <a:p>
            <a:pPr algn="just"/>
            <a:endParaRPr lang="en-GB" sz="1000" noProof="0" dirty="0"/>
          </a:p>
          <a:p>
            <a:pPr algn="just"/>
            <a:r>
              <a:rPr lang="en-GB" sz="2000" noProof="0" dirty="0"/>
              <a:t>It serves as the feedstock for producing most other e-fuels. It enables the synthesis of:</a:t>
            </a:r>
            <a:endParaRPr lang="en-GB" sz="2000" noProof="0" dirty="0">
              <a:latin typeface="+mj-lt"/>
            </a:endParaRPr>
          </a:p>
        </p:txBody>
      </p:sp>
      <p:sp>
        <p:nvSpPr>
          <p:cNvPr id="14" name="Cadre 13">
            <a:extLst>
              <a:ext uri="{FF2B5EF4-FFF2-40B4-BE49-F238E27FC236}">
                <a16:creationId xmlns:a16="http://schemas.microsoft.com/office/drawing/2014/main" id="{BBF1C592-7BFE-E934-289C-43FFC7FD25E5}"/>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buNone/>
            </a:pPr>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p:txBody>
      </p:sp>
      <p:sp>
        <p:nvSpPr>
          <p:cNvPr id="23" name="ZoneTexte 22">
            <a:extLst>
              <a:ext uri="{FF2B5EF4-FFF2-40B4-BE49-F238E27FC236}">
                <a16:creationId xmlns:a16="http://schemas.microsoft.com/office/drawing/2014/main" id="{AA3C0875-AED7-25FA-A5C3-8C26A5067CCB}"/>
              </a:ext>
            </a:extLst>
          </p:cNvPr>
          <p:cNvSpPr txBox="1"/>
          <p:nvPr/>
        </p:nvSpPr>
        <p:spPr>
          <a:xfrm>
            <a:off x="83250" y="6488857"/>
            <a:ext cx="11561198" cy="246221"/>
          </a:xfrm>
          <a:prstGeom prst="rect">
            <a:avLst/>
          </a:prstGeom>
          <a:noFill/>
        </p:spPr>
        <p:txBody>
          <a:bodyPr wrap="square">
            <a:spAutoFit/>
          </a:bodyPr>
          <a:lstStyle/>
          <a:p>
            <a:pPr algn="just"/>
            <a:r>
              <a:rPr lang="en-GB" sz="1000" b="0" noProof="0" dirty="0">
                <a:solidFill>
                  <a:srgbClr val="05103E"/>
                </a:solidFill>
                <a:effectLst/>
                <a:latin typeface="+mj-lt"/>
              </a:rPr>
              <a:t>[1] </a:t>
            </a:r>
            <a:r>
              <a:rPr lang="en-GB" sz="1000" noProof="0" dirty="0">
                <a:solidFill>
                  <a:srgbClr val="05103E"/>
                </a:solidFill>
                <a:latin typeface="+mj-lt"/>
              </a:rPr>
              <a:t>Data from </a:t>
            </a:r>
            <a:r>
              <a:rPr lang="en-GB" sz="1000" b="0" noProof="0">
                <a:solidFill>
                  <a:srgbClr val="05103E"/>
                </a:solidFill>
                <a:effectLst/>
                <a:latin typeface="+mj-lt"/>
                <a:hlinkClick r:id="rId2"/>
              </a:rPr>
              <a:t>Nosherwani</a:t>
            </a:r>
            <a:r>
              <a:rPr lang="en-GB" sz="1000" b="0" noProof="0" dirty="0">
                <a:solidFill>
                  <a:srgbClr val="05103E"/>
                </a:solidFill>
                <a:effectLst/>
                <a:latin typeface="+mj-lt"/>
                <a:hlinkClick r:id="rId2"/>
              </a:rPr>
              <a:t>, S. A., &amp; Neto, R. C. (2021). </a:t>
            </a:r>
            <a:r>
              <a:rPr lang="en-GB" sz="1000" b="0" i="1" noProof="0" dirty="0">
                <a:solidFill>
                  <a:srgbClr val="05103E"/>
                </a:solidFill>
                <a:effectLst/>
                <a:latin typeface="+mj-lt"/>
                <a:hlinkClick r:id="rId2"/>
              </a:rPr>
              <a:t>Techno-economic assessment of commercial ammonia synthesis methods in coastal areas of Germany. </a:t>
            </a:r>
            <a:r>
              <a:rPr lang="en-GB" sz="1000" b="0" noProof="0" dirty="0">
                <a:solidFill>
                  <a:srgbClr val="05103E"/>
                </a:solidFill>
                <a:effectLst/>
                <a:latin typeface="+mj-lt"/>
                <a:hlinkClick r:id="rId2"/>
              </a:rPr>
              <a:t>Journal of Energy Storage, 34, 102201.</a:t>
            </a:r>
            <a:endParaRPr lang="en-GB" sz="1000" noProof="0" dirty="0">
              <a:latin typeface="+mj-lt"/>
            </a:endParaRPr>
          </a:p>
        </p:txBody>
      </p:sp>
      <p:grpSp>
        <p:nvGrpSpPr>
          <p:cNvPr id="39" name="Groupe 38">
            <a:extLst>
              <a:ext uri="{FF2B5EF4-FFF2-40B4-BE49-F238E27FC236}">
                <a16:creationId xmlns:a16="http://schemas.microsoft.com/office/drawing/2014/main" id="{1BF9003E-F012-3850-C8D6-F45317046401}"/>
              </a:ext>
            </a:extLst>
          </p:cNvPr>
          <p:cNvGrpSpPr/>
          <p:nvPr/>
        </p:nvGrpSpPr>
        <p:grpSpPr>
          <a:xfrm>
            <a:off x="1501452" y="1942453"/>
            <a:ext cx="10283422" cy="1296330"/>
            <a:chOff x="705750" y="2343689"/>
            <a:chExt cx="10283422" cy="1296330"/>
          </a:xfrm>
        </p:grpSpPr>
        <p:pic>
          <p:nvPicPr>
            <p:cNvPr id="28680" name="Picture 8">
              <a:extLst>
                <a:ext uri="{FF2B5EF4-FFF2-40B4-BE49-F238E27FC236}">
                  <a16:creationId xmlns:a16="http://schemas.microsoft.com/office/drawing/2014/main" id="{84B961B4-E84E-205A-C1D1-37886328338F}"/>
                </a:ext>
              </a:extLst>
            </p:cNvPr>
            <p:cNvPicPr>
              <a:picLocks noChangeAspect="1" noChangeArrowheads="1"/>
            </p:cNvPicPr>
            <p:nvPr/>
          </p:nvPicPr>
          <p:blipFill>
            <a:blip r:embed="rId3">
              <a:alphaModFix amt="75000"/>
              <a:extLst>
                <a:ext uri="{28A0092B-C50C-407E-A947-70E740481C1C}">
                  <a14:useLocalDpi xmlns:a14="http://schemas.microsoft.com/office/drawing/2010/main" val="0"/>
                </a:ext>
              </a:extLst>
            </a:blip>
            <a:srcRect/>
            <a:stretch>
              <a:fillRect/>
            </a:stretch>
          </p:blipFill>
          <p:spPr bwMode="auto">
            <a:xfrm>
              <a:off x="705750" y="2343689"/>
              <a:ext cx="9095475" cy="1296330"/>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BA63041B-B90E-B769-C5E8-765D21ACCBA8}"/>
                </a:ext>
              </a:extLst>
            </p:cNvPr>
            <p:cNvSpPr txBox="1"/>
            <p:nvPr/>
          </p:nvSpPr>
          <p:spPr>
            <a:xfrm>
              <a:off x="903560" y="2461208"/>
              <a:ext cx="10085612" cy="400110"/>
            </a:xfrm>
            <a:prstGeom prst="rect">
              <a:avLst/>
            </a:prstGeom>
            <a:noFill/>
          </p:spPr>
          <p:txBody>
            <a:bodyPr wrap="square">
              <a:spAutoFit/>
            </a:bodyPr>
            <a:lstStyle/>
            <a:p>
              <a:pPr marL="342900" indent="-342900" algn="just">
                <a:buFontTx/>
                <a:buChar char="-"/>
              </a:pPr>
              <a:r>
                <a:rPr lang="en-GB" sz="2000" b="1" noProof="0"/>
                <a:t>e-ammoniac</a:t>
              </a:r>
              <a:r>
                <a:rPr lang="en-GB" sz="2000" noProof="0"/>
                <a:t> (N₂ + 3H₂ → 2NH₃):</a:t>
              </a:r>
            </a:p>
          </p:txBody>
        </p:sp>
        <p:sp>
          <p:nvSpPr>
            <p:cNvPr id="30" name="ZoneTexte 29">
              <a:extLst>
                <a:ext uri="{FF2B5EF4-FFF2-40B4-BE49-F238E27FC236}">
                  <a16:creationId xmlns:a16="http://schemas.microsoft.com/office/drawing/2014/main" id="{E7AE1A4C-F194-80E0-3B80-3C273E35F185}"/>
                </a:ext>
              </a:extLst>
            </p:cNvPr>
            <p:cNvSpPr txBox="1"/>
            <p:nvPr/>
          </p:nvSpPr>
          <p:spPr>
            <a:xfrm>
              <a:off x="1235486" y="2831953"/>
              <a:ext cx="8251414" cy="707886"/>
            </a:xfrm>
            <a:prstGeom prst="rect">
              <a:avLst/>
            </a:prstGeom>
            <a:noFill/>
          </p:spPr>
          <p:txBody>
            <a:bodyPr wrap="square">
              <a:spAutoFit/>
            </a:bodyPr>
            <a:lstStyle/>
            <a:p>
              <a:pPr algn="just"/>
              <a:r>
                <a:rPr lang="en-GB" sz="2000" noProof="0"/>
                <a:t>About 80% of global ammonia production is used to make nitrogen fertilizers, essential for modern agriculture</a:t>
              </a:r>
              <a:r>
                <a:rPr lang="en-GB" sz="2000" baseline="30000"/>
                <a:t>[1]</a:t>
              </a:r>
              <a:r>
                <a:rPr lang="en-GB" sz="2000" noProof="0"/>
                <a:t>.</a:t>
              </a:r>
              <a:endParaRPr lang="en-GB" sz="2000" baseline="30000" noProof="0"/>
            </a:p>
          </p:txBody>
        </p:sp>
      </p:grpSp>
      <p:grpSp>
        <p:nvGrpSpPr>
          <p:cNvPr id="40" name="Groupe 39">
            <a:extLst>
              <a:ext uri="{FF2B5EF4-FFF2-40B4-BE49-F238E27FC236}">
                <a16:creationId xmlns:a16="http://schemas.microsoft.com/office/drawing/2014/main" id="{0A359926-8A1D-983E-15CF-3B868030205C}"/>
              </a:ext>
            </a:extLst>
          </p:cNvPr>
          <p:cNvGrpSpPr/>
          <p:nvPr/>
        </p:nvGrpSpPr>
        <p:grpSpPr>
          <a:xfrm>
            <a:off x="1501452" y="3365827"/>
            <a:ext cx="8514450" cy="1296330"/>
            <a:chOff x="705750" y="3662669"/>
            <a:chExt cx="8514450" cy="1296330"/>
          </a:xfrm>
        </p:grpSpPr>
        <p:pic>
          <p:nvPicPr>
            <p:cNvPr id="28682" name="Picture 10">
              <a:extLst>
                <a:ext uri="{FF2B5EF4-FFF2-40B4-BE49-F238E27FC236}">
                  <a16:creationId xmlns:a16="http://schemas.microsoft.com/office/drawing/2014/main" id="{51CC4CAC-B366-740C-0D82-449AE07EC929}"/>
                </a:ext>
              </a:extLst>
            </p:cNvPr>
            <p:cNvPicPr>
              <a:picLocks noChangeAspect="1" noChangeArrowheads="1"/>
            </p:cNvPicPr>
            <p:nvPr/>
          </p:nvPicPr>
          <p:blipFill>
            <a:blip r:embed="rId4">
              <a:alphaModFix amt="75000"/>
              <a:extLst>
                <a:ext uri="{28A0092B-C50C-407E-A947-70E740481C1C}">
                  <a14:useLocalDpi xmlns:a14="http://schemas.microsoft.com/office/drawing/2010/main" val="0"/>
                </a:ext>
              </a:extLst>
            </a:blip>
            <a:srcRect/>
            <a:stretch>
              <a:fillRect/>
            </a:stretch>
          </p:blipFill>
          <p:spPr bwMode="auto">
            <a:xfrm>
              <a:off x="705750" y="3662669"/>
              <a:ext cx="8514450" cy="1296330"/>
            </a:xfrm>
            <a:prstGeom prst="rect">
              <a:avLst/>
            </a:prstGeom>
            <a:noFill/>
            <a:extLst>
              <a:ext uri="{909E8E84-426E-40DD-AFC4-6F175D3DCCD1}">
                <a14:hiddenFill xmlns:a14="http://schemas.microsoft.com/office/drawing/2010/main">
                  <a:solidFill>
                    <a:srgbClr val="FFFFFF"/>
                  </a:solidFill>
                </a14:hiddenFill>
              </a:ext>
            </a:extLst>
          </p:spPr>
        </p:pic>
        <p:sp>
          <p:nvSpPr>
            <p:cNvPr id="34" name="ZoneTexte 33">
              <a:extLst>
                <a:ext uri="{FF2B5EF4-FFF2-40B4-BE49-F238E27FC236}">
                  <a16:creationId xmlns:a16="http://schemas.microsoft.com/office/drawing/2014/main" id="{D5610E52-0D7D-68EE-0E9E-29DA76A4CB7C}"/>
                </a:ext>
              </a:extLst>
            </p:cNvPr>
            <p:cNvSpPr txBox="1"/>
            <p:nvPr/>
          </p:nvSpPr>
          <p:spPr>
            <a:xfrm>
              <a:off x="903560" y="3794701"/>
              <a:ext cx="6330042" cy="400110"/>
            </a:xfrm>
            <a:prstGeom prst="rect">
              <a:avLst/>
            </a:prstGeom>
            <a:noFill/>
          </p:spPr>
          <p:txBody>
            <a:bodyPr wrap="square">
              <a:spAutoFit/>
            </a:bodyPr>
            <a:lstStyle/>
            <a:p>
              <a:pPr marL="285750" indent="-285750" algn="just">
                <a:buFontTx/>
                <a:buChar char="-"/>
              </a:pPr>
              <a:r>
                <a:rPr lang="en-GB" sz="2000" b="1" noProof="0" dirty="0"/>
                <a:t>e-methane</a:t>
              </a:r>
              <a:r>
                <a:rPr lang="en-GB" sz="2000" noProof="0" dirty="0"/>
                <a:t> (CO₂ + 4H₂ → CH₄ + 2H₂O):</a:t>
              </a:r>
            </a:p>
          </p:txBody>
        </p:sp>
        <p:sp>
          <p:nvSpPr>
            <p:cNvPr id="36" name="ZoneTexte 35">
              <a:extLst>
                <a:ext uri="{FF2B5EF4-FFF2-40B4-BE49-F238E27FC236}">
                  <a16:creationId xmlns:a16="http://schemas.microsoft.com/office/drawing/2014/main" id="{AE241A03-3554-268E-4B36-7ED1214367EA}"/>
                </a:ext>
              </a:extLst>
            </p:cNvPr>
            <p:cNvSpPr txBox="1"/>
            <p:nvPr/>
          </p:nvSpPr>
          <p:spPr>
            <a:xfrm>
              <a:off x="1235486" y="4160452"/>
              <a:ext cx="7689439" cy="707886"/>
            </a:xfrm>
            <a:prstGeom prst="rect">
              <a:avLst/>
            </a:prstGeom>
            <a:noFill/>
          </p:spPr>
          <p:txBody>
            <a:bodyPr wrap="square">
              <a:spAutoFit/>
            </a:bodyPr>
            <a:lstStyle/>
            <a:p>
              <a:pPr algn="just"/>
              <a:r>
                <a:rPr lang="en-GB" sz="2000" noProof="0" dirty="0"/>
                <a:t>It is the main component of natural gas and can be injected into existing grids to produce heat and power.</a:t>
              </a:r>
            </a:p>
          </p:txBody>
        </p:sp>
      </p:grpSp>
      <p:grpSp>
        <p:nvGrpSpPr>
          <p:cNvPr id="41" name="Groupe 40">
            <a:extLst>
              <a:ext uri="{FF2B5EF4-FFF2-40B4-BE49-F238E27FC236}">
                <a16:creationId xmlns:a16="http://schemas.microsoft.com/office/drawing/2014/main" id="{F30A78B3-2419-430A-5B7E-BB1BB7698316}"/>
              </a:ext>
            </a:extLst>
          </p:cNvPr>
          <p:cNvGrpSpPr/>
          <p:nvPr/>
        </p:nvGrpSpPr>
        <p:grpSpPr>
          <a:xfrm>
            <a:off x="1501452" y="4789201"/>
            <a:ext cx="9219300" cy="1296330"/>
            <a:chOff x="705750" y="4980032"/>
            <a:chExt cx="9219300" cy="1296330"/>
          </a:xfrm>
        </p:grpSpPr>
        <p:pic>
          <p:nvPicPr>
            <p:cNvPr id="28684" name="Picture 12">
              <a:extLst>
                <a:ext uri="{FF2B5EF4-FFF2-40B4-BE49-F238E27FC236}">
                  <a16:creationId xmlns:a16="http://schemas.microsoft.com/office/drawing/2014/main" id="{FA1255FA-D1EC-C11F-6E28-DB095BFFBA1F}"/>
                </a:ext>
              </a:extLst>
            </p:cNvPr>
            <p:cNvPicPr>
              <a:picLocks noChangeAspect="1" noChangeArrowheads="1"/>
            </p:cNvPicPr>
            <p:nvPr/>
          </p:nvPicPr>
          <p:blipFill>
            <a:blip r:embed="rId5">
              <a:alphaModFix amt="75000"/>
              <a:extLst>
                <a:ext uri="{28A0092B-C50C-407E-A947-70E740481C1C}">
                  <a14:useLocalDpi xmlns:a14="http://schemas.microsoft.com/office/drawing/2010/main" val="0"/>
                </a:ext>
              </a:extLst>
            </a:blip>
            <a:srcRect/>
            <a:stretch>
              <a:fillRect/>
            </a:stretch>
          </p:blipFill>
          <p:spPr bwMode="auto">
            <a:xfrm>
              <a:off x="705750" y="4980032"/>
              <a:ext cx="9219300" cy="1296330"/>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D35462B2-1375-92D0-CD72-694DCC8AB501}"/>
                </a:ext>
              </a:extLst>
            </p:cNvPr>
            <p:cNvSpPr txBox="1"/>
            <p:nvPr/>
          </p:nvSpPr>
          <p:spPr>
            <a:xfrm>
              <a:off x="903560" y="5071480"/>
              <a:ext cx="5630590" cy="400110"/>
            </a:xfrm>
            <a:prstGeom prst="rect">
              <a:avLst/>
            </a:prstGeom>
            <a:noFill/>
          </p:spPr>
          <p:txBody>
            <a:bodyPr wrap="square">
              <a:spAutoFit/>
            </a:bodyPr>
            <a:lstStyle/>
            <a:p>
              <a:pPr marL="342900" indent="-342900" algn="just">
                <a:buFontTx/>
                <a:buChar char="-"/>
              </a:pPr>
              <a:r>
                <a:rPr lang="en-GB" sz="2000" b="1" noProof="0" dirty="0"/>
                <a:t>e-methanol</a:t>
              </a:r>
              <a:r>
                <a:rPr lang="en-GB" sz="2000" noProof="0" dirty="0"/>
                <a:t> (CO₂ + 3H₂ → CH₃OH + H₂O): </a:t>
              </a:r>
            </a:p>
          </p:txBody>
        </p:sp>
        <p:sp>
          <p:nvSpPr>
            <p:cNvPr id="38" name="ZoneTexte 37">
              <a:extLst>
                <a:ext uri="{FF2B5EF4-FFF2-40B4-BE49-F238E27FC236}">
                  <a16:creationId xmlns:a16="http://schemas.microsoft.com/office/drawing/2014/main" id="{DBA28CE1-3A3D-0F48-9184-6F6D3E365F25}"/>
                </a:ext>
              </a:extLst>
            </p:cNvPr>
            <p:cNvSpPr txBox="1"/>
            <p:nvPr/>
          </p:nvSpPr>
          <p:spPr>
            <a:xfrm>
              <a:off x="1235486" y="5452708"/>
              <a:ext cx="8452800" cy="707886"/>
            </a:xfrm>
            <a:prstGeom prst="rect">
              <a:avLst/>
            </a:prstGeom>
            <a:noFill/>
          </p:spPr>
          <p:txBody>
            <a:bodyPr wrap="square">
              <a:spAutoFit/>
            </a:bodyPr>
            <a:lstStyle/>
            <a:p>
              <a:pPr algn="just"/>
              <a:r>
                <a:rPr lang="en-GB" sz="2000" noProof="0" dirty="0"/>
                <a:t>Used as a base chemical for organic synthesis (plastics, solvents) and increasingly as a marine fuel or an intermediate for e-gasoline.</a:t>
              </a:r>
            </a:p>
          </p:txBody>
        </p:sp>
      </p:grpSp>
      <p:sp>
        <p:nvSpPr>
          <p:cNvPr id="42" name="Rectangle 41">
            <a:extLst>
              <a:ext uri="{FF2B5EF4-FFF2-40B4-BE49-F238E27FC236}">
                <a16:creationId xmlns:a16="http://schemas.microsoft.com/office/drawing/2014/main" id="{1A7D8A13-7030-F39E-E861-CA24DE0D650A}"/>
              </a:ext>
            </a:extLst>
          </p:cNvPr>
          <p:cNvSpPr/>
          <p:nvPr/>
        </p:nvSpPr>
        <p:spPr>
          <a:xfrm>
            <a:off x="11879649" y="6506792"/>
            <a:ext cx="171925"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3" name="Slide Number Placeholder 6">
            <a:extLst>
              <a:ext uri="{FF2B5EF4-FFF2-40B4-BE49-F238E27FC236}">
                <a16:creationId xmlns:a16="http://schemas.microsoft.com/office/drawing/2014/main" id="{E36B078B-120B-B3B8-52BC-58702947F198}"/>
              </a:ext>
            </a:extLst>
          </p:cNvPr>
          <p:cNvSpPr txBox="1">
            <a:spLocks/>
          </p:cNvSpPr>
          <p:nvPr/>
        </p:nvSpPr>
        <p:spPr>
          <a:xfrm>
            <a:off x="11784874" y="6481392"/>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5</a:t>
            </a:fld>
            <a:endParaRPr lang="en-GB" sz="1350" b="1" spc="80" noProof="0" dirty="0">
              <a:solidFill>
                <a:srgbClr val="025C66"/>
              </a:solidFill>
            </a:endParaRPr>
          </a:p>
        </p:txBody>
      </p:sp>
    </p:spTree>
    <p:extLst>
      <p:ext uri="{BB962C8B-B14F-4D97-AF65-F5344CB8AC3E}">
        <p14:creationId xmlns:p14="http://schemas.microsoft.com/office/powerpoint/2010/main" val="14714346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320F128-FEF8-6C1C-C7A1-D8886BF86C6F}"/>
              </a:ext>
            </a:extLst>
          </p:cNvPr>
          <p:cNvSpPr txBox="1"/>
          <p:nvPr/>
        </p:nvSpPr>
        <p:spPr>
          <a:xfrm>
            <a:off x="1231241" y="898850"/>
            <a:ext cx="9729518" cy="707886"/>
          </a:xfrm>
          <a:prstGeom prst="rect">
            <a:avLst/>
          </a:prstGeom>
          <a:noFill/>
        </p:spPr>
        <p:txBody>
          <a:bodyPr wrap="square">
            <a:spAutoFit/>
          </a:bodyPr>
          <a:lstStyle/>
          <a:p>
            <a:pPr algn="just"/>
            <a:r>
              <a:rPr lang="en-GB" sz="2000" noProof="0"/>
              <a:t>The ports of Duqm and Salalah are rapidly expanding, surrounded by vast desert areas suitable for the installation of large-scale solar and wind capacities</a:t>
            </a:r>
            <a:r>
              <a:rPr lang="en-GB" sz="2000" baseline="30000" noProof="0"/>
              <a:t>[1]</a:t>
            </a:r>
            <a:r>
              <a:rPr lang="en-GB" sz="2000" noProof="0"/>
              <a:t>.</a:t>
            </a:r>
            <a:endParaRPr lang="en-GB" sz="2000" baseline="30000" noProof="0" dirty="0"/>
          </a:p>
        </p:txBody>
      </p:sp>
      <p:sp>
        <p:nvSpPr>
          <p:cNvPr id="8" name="Cadre 7">
            <a:extLst>
              <a:ext uri="{FF2B5EF4-FFF2-40B4-BE49-F238E27FC236}">
                <a16:creationId xmlns:a16="http://schemas.microsoft.com/office/drawing/2014/main" id="{8F5CD2A8-371C-7234-DEAA-982F682E2786}"/>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grpSp>
        <p:nvGrpSpPr>
          <p:cNvPr id="18" name="Groupe 17">
            <a:extLst>
              <a:ext uri="{FF2B5EF4-FFF2-40B4-BE49-F238E27FC236}">
                <a16:creationId xmlns:a16="http://schemas.microsoft.com/office/drawing/2014/main" id="{34FB381D-FEAE-2EA3-EB85-AF515CD77AEE}"/>
              </a:ext>
            </a:extLst>
          </p:cNvPr>
          <p:cNvGrpSpPr/>
          <p:nvPr/>
        </p:nvGrpSpPr>
        <p:grpSpPr>
          <a:xfrm>
            <a:off x="1348325" y="2181315"/>
            <a:ext cx="4285309" cy="3441610"/>
            <a:chOff x="1613698" y="2360277"/>
            <a:chExt cx="4165713" cy="3345561"/>
          </a:xfrm>
        </p:grpSpPr>
        <p:pic>
          <p:nvPicPr>
            <p:cNvPr id="10" name="Image 9">
              <a:extLst>
                <a:ext uri="{FF2B5EF4-FFF2-40B4-BE49-F238E27FC236}">
                  <a16:creationId xmlns:a16="http://schemas.microsoft.com/office/drawing/2014/main" id="{7CA463F2-A1A6-5FCA-36C8-BD48647A95F8}"/>
                </a:ext>
              </a:extLst>
            </p:cNvPr>
            <p:cNvPicPr>
              <a:picLocks noChangeAspect="1"/>
            </p:cNvPicPr>
            <p:nvPr/>
          </p:nvPicPr>
          <p:blipFill>
            <a:blip r:embed="rId2"/>
            <a:srcRect l="13754" t="12123"/>
            <a:stretch>
              <a:fillRect/>
            </a:stretch>
          </p:blipFill>
          <p:spPr>
            <a:xfrm>
              <a:off x="1613698" y="2360277"/>
              <a:ext cx="4165712" cy="3345561"/>
            </a:xfrm>
            <a:prstGeom prst="rect">
              <a:avLst/>
            </a:prstGeom>
          </p:spPr>
        </p:pic>
        <p:sp>
          <p:nvSpPr>
            <p:cNvPr id="12" name="Cadre 11">
              <a:extLst>
                <a:ext uri="{FF2B5EF4-FFF2-40B4-BE49-F238E27FC236}">
                  <a16:creationId xmlns:a16="http://schemas.microsoft.com/office/drawing/2014/main" id="{8594A2B8-30B6-A8B7-45AA-D1BBDB046EF6}"/>
                </a:ext>
              </a:extLst>
            </p:cNvPr>
            <p:cNvSpPr/>
            <p:nvPr/>
          </p:nvSpPr>
          <p:spPr>
            <a:xfrm>
              <a:off x="1613699" y="2360277"/>
              <a:ext cx="4165712" cy="3345560"/>
            </a:xfrm>
            <a:prstGeom prst="frame">
              <a:avLst>
                <a:gd name="adj1" fmla="val 1825"/>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3" name="Cercle : creux 12">
              <a:extLst>
                <a:ext uri="{FF2B5EF4-FFF2-40B4-BE49-F238E27FC236}">
                  <a16:creationId xmlns:a16="http://schemas.microsoft.com/office/drawing/2014/main" id="{BD2576FE-BB76-AC83-8070-F308D04EB9F3}"/>
                </a:ext>
              </a:extLst>
            </p:cNvPr>
            <p:cNvSpPr/>
            <p:nvPr/>
          </p:nvSpPr>
          <p:spPr>
            <a:xfrm rot="4501159">
              <a:off x="4551872" y="2912920"/>
              <a:ext cx="736183" cy="726499"/>
            </a:xfrm>
            <a:custGeom>
              <a:avLst/>
              <a:gdLst>
                <a:gd name="connsiteX0" fmla="*/ 0 w 736183"/>
                <a:gd name="connsiteY0" fmla="*/ 363250 h 726499"/>
                <a:gd name="connsiteX1" fmla="*/ 368092 w 736183"/>
                <a:gd name="connsiteY1" fmla="*/ 0 h 726499"/>
                <a:gd name="connsiteX2" fmla="*/ 736184 w 736183"/>
                <a:gd name="connsiteY2" fmla="*/ 363250 h 726499"/>
                <a:gd name="connsiteX3" fmla="*/ 368092 w 736183"/>
                <a:gd name="connsiteY3" fmla="*/ 726500 h 726499"/>
                <a:gd name="connsiteX4" fmla="*/ 0 w 736183"/>
                <a:gd name="connsiteY4" fmla="*/ 363250 h 726499"/>
                <a:gd name="connsiteX5" fmla="*/ 69729 w 736183"/>
                <a:gd name="connsiteY5" fmla="*/ 363250 h 726499"/>
                <a:gd name="connsiteX6" fmla="*/ 368091 w 736183"/>
                <a:gd name="connsiteY6" fmla="*/ 656770 h 726499"/>
                <a:gd name="connsiteX7" fmla="*/ 666453 w 736183"/>
                <a:gd name="connsiteY7" fmla="*/ 363250 h 726499"/>
                <a:gd name="connsiteX8" fmla="*/ 368091 w 736183"/>
                <a:gd name="connsiteY8" fmla="*/ 69730 h 726499"/>
                <a:gd name="connsiteX9" fmla="*/ 69729 w 736183"/>
                <a:gd name="connsiteY9" fmla="*/ 363250 h 7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6183" h="726499" fill="none" extrusionOk="0">
                  <a:moveTo>
                    <a:pt x="0" y="363250"/>
                  </a:moveTo>
                  <a:cubicBezTo>
                    <a:pt x="-13738" y="160411"/>
                    <a:pt x="169294" y="3675"/>
                    <a:pt x="368092" y="0"/>
                  </a:cubicBezTo>
                  <a:cubicBezTo>
                    <a:pt x="596967" y="38082"/>
                    <a:pt x="740985" y="212358"/>
                    <a:pt x="736184" y="363250"/>
                  </a:cubicBezTo>
                  <a:cubicBezTo>
                    <a:pt x="747366" y="581092"/>
                    <a:pt x="595745" y="756341"/>
                    <a:pt x="368092" y="726500"/>
                  </a:cubicBezTo>
                  <a:cubicBezTo>
                    <a:pt x="187464" y="706656"/>
                    <a:pt x="8512" y="523830"/>
                    <a:pt x="0" y="363250"/>
                  </a:cubicBezTo>
                  <a:close/>
                  <a:moveTo>
                    <a:pt x="69729" y="363250"/>
                  </a:moveTo>
                  <a:cubicBezTo>
                    <a:pt x="26031" y="532533"/>
                    <a:pt x="178684" y="639779"/>
                    <a:pt x="368091" y="656770"/>
                  </a:cubicBezTo>
                  <a:cubicBezTo>
                    <a:pt x="490403" y="653755"/>
                    <a:pt x="647603" y="486932"/>
                    <a:pt x="666453" y="363250"/>
                  </a:cubicBezTo>
                  <a:cubicBezTo>
                    <a:pt x="669998" y="153196"/>
                    <a:pt x="518184" y="78307"/>
                    <a:pt x="368091" y="69730"/>
                  </a:cubicBezTo>
                  <a:cubicBezTo>
                    <a:pt x="187671" y="97692"/>
                    <a:pt x="88482" y="215078"/>
                    <a:pt x="69729" y="363250"/>
                  </a:cubicBezTo>
                  <a:close/>
                </a:path>
                <a:path w="736183" h="726499" stroke="0" extrusionOk="0">
                  <a:moveTo>
                    <a:pt x="0" y="363250"/>
                  </a:moveTo>
                  <a:cubicBezTo>
                    <a:pt x="-33126" y="142200"/>
                    <a:pt x="138031" y="10047"/>
                    <a:pt x="368092" y="0"/>
                  </a:cubicBezTo>
                  <a:cubicBezTo>
                    <a:pt x="611169" y="8376"/>
                    <a:pt x="688632" y="164145"/>
                    <a:pt x="736184" y="363250"/>
                  </a:cubicBezTo>
                  <a:cubicBezTo>
                    <a:pt x="708108" y="591285"/>
                    <a:pt x="566911" y="751222"/>
                    <a:pt x="368092" y="726500"/>
                  </a:cubicBezTo>
                  <a:cubicBezTo>
                    <a:pt x="135091" y="710246"/>
                    <a:pt x="8767" y="568056"/>
                    <a:pt x="0" y="363250"/>
                  </a:cubicBezTo>
                  <a:close/>
                  <a:moveTo>
                    <a:pt x="69729" y="363250"/>
                  </a:moveTo>
                  <a:cubicBezTo>
                    <a:pt x="116809" y="530942"/>
                    <a:pt x="208648" y="645785"/>
                    <a:pt x="368091" y="656770"/>
                  </a:cubicBezTo>
                  <a:cubicBezTo>
                    <a:pt x="514062" y="653889"/>
                    <a:pt x="659727" y="531690"/>
                    <a:pt x="666453" y="363250"/>
                  </a:cubicBezTo>
                  <a:cubicBezTo>
                    <a:pt x="663239" y="170489"/>
                    <a:pt x="512609" y="97890"/>
                    <a:pt x="368091" y="69730"/>
                  </a:cubicBezTo>
                  <a:cubicBezTo>
                    <a:pt x="222577" y="80516"/>
                    <a:pt x="115739" y="212206"/>
                    <a:pt x="69729" y="363250"/>
                  </a:cubicBezTo>
                  <a:close/>
                </a:path>
              </a:pathLst>
            </a:custGeom>
            <a:solidFill>
              <a:srgbClr val="036C78"/>
            </a:solidFill>
            <a:ln>
              <a:solidFill>
                <a:schemeClr val="bg1"/>
              </a:solidFill>
              <a:extLst>
                <a:ext uri="{C807C97D-BFC1-408E-A445-0C87EB9F89A2}">
                  <ask:lineSketchStyleProps xmlns:ask="http://schemas.microsoft.com/office/drawing/2018/sketchyshapes" sd="1219033472">
                    <a:prstGeom prst="donut">
                      <a:avLst>
                        <a:gd name="adj" fmla="val 9598"/>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6" name="ZoneTexte 15">
              <a:extLst>
                <a:ext uri="{FF2B5EF4-FFF2-40B4-BE49-F238E27FC236}">
                  <a16:creationId xmlns:a16="http://schemas.microsoft.com/office/drawing/2014/main" id="{B8060E35-88D1-ABE1-519B-1F0E4B0A8594}"/>
                </a:ext>
              </a:extLst>
            </p:cNvPr>
            <p:cNvSpPr txBox="1"/>
            <p:nvPr/>
          </p:nvSpPr>
          <p:spPr>
            <a:xfrm>
              <a:off x="4319513" y="3705389"/>
              <a:ext cx="1200900" cy="338554"/>
            </a:xfrm>
            <a:prstGeom prst="rect">
              <a:avLst/>
            </a:prstGeom>
            <a:noFill/>
          </p:spPr>
          <p:txBody>
            <a:bodyPr wrap="square" rtlCol="0">
              <a:spAutoFit/>
            </a:bodyPr>
            <a:lstStyle/>
            <a:p>
              <a:pPr algn="ctr"/>
              <a:r>
                <a:rPr lang="en-GB" sz="1600" b="1" noProof="0">
                  <a:solidFill>
                    <a:schemeClr val="bg1"/>
                  </a:solidFill>
                  <a:highlight>
                    <a:srgbClr val="036C78"/>
                  </a:highlight>
                  <a:latin typeface="DM Sans" pitchFamily="2" charset="0"/>
                </a:rPr>
                <a:t>Duqm</a:t>
              </a:r>
              <a:endParaRPr lang="en-GB" sz="1600" b="1" noProof="0">
                <a:solidFill>
                  <a:schemeClr val="bg1"/>
                </a:solidFill>
                <a:highlight>
                  <a:srgbClr val="036C78"/>
                </a:highlight>
              </a:endParaRPr>
            </a:p>
          </p:txBody>
        </p:sp>
      </p:grpSp>
      <p:grpSp>
        <p:nvGrpSpPr>
          <p:cNvPr id="19" name="Groupe 18">
            <a:extLst>
              <a:ext uri="{FF2B5EF4-FFF2-40B4-BE49-F238E27FC236}">
                <a16:creationId xmlns:a16="http://schemas.microsoft.com/office/drawing/2014/main" id="{7F38E749-1911-55A4-8253-217607E2BC35}"/>
              </a:ext>
            </a:extLst>
          </p:cNvPr>
          <p:cNvGrpSpPr/>
          <p:nvPr/>
        </p:nvGrpSpPr>
        <p:grpSpPr>
          <a:xfrm>
            <a:off x="6558366" y="2181314"/>
            <a:ext cx="4285308" cy="3441610"/>
            <a:chOff x="6412589" y="2360277"/>
            <a:chExt cx="4165713" cy="3345561"/>
          </a:xfrm>
        </p:grpSpPr>
        <p:pic>
          <p:nvPicPr>
            <p:cNvPr id="9" name="Image 8">
              <a:extLst>
                <a:ext uri="{FF2B5EF4-FFF2-40B4-BE49-F238E27FC236}">
                  <a16:creationId xmlns:a16="http://schemas.microsoft.com/office/drawing/2014/main" id="{BA9B1C8F-D946-1569-F006-56AEDB844F9F}"/>
                </a:ext>
              </a:extLst>
            </p:cNvPr>
            <p:cNvPicPr>
              <a:picLocks noChangeAspect="1"/>
            </p:cNvPicPr>
            <p:nvPr/>
          </p:nvPicPr>
          <p:blipFill>
            <a:blip r:embed="rId3"/>
            <a:srcRect l="7625" t="12215"/>
            <a:stretch>
              <a:fillRect/>
            </a:stretch>
          </p:blipFill>
          <p:spPr>
            <a:xfrm>
              <a:off x="6412591" y="2360277"/>
              <a:ext cx="4165711" cy="3345561"/>
            </a:xfrm>
            <a:prstGeom prst="rect">
              <a:avLst/>
            </a:prstGeom>
          </p:spPr>
        </p:pic>
        <p:sp>
          <p:nvSpPr>
            <p:cNvPr id="14" name="Cadre 13">
              <a:extLst>
                <a:ext uri="{FF2B5EF4-FFF2-40B4-BE49-F238E27FC236}">
                  <a16:creationId xmlns:a16="http://schemas.microsoft.com/office/drawing/2014/main" id="{7F0AE963-8CC6-1CE8-73B1-B3DFAF31A8AD}"/>
                </a:ext>
              </a:extLst>
            </p:cNvPr>
            <p:cNvSpPr/>
            <p:nvPr/>
          </p:nvSpPr>
          <p:spPr>
            <a:xfrm>
              <a:off x="6412589" y="2360277"/>
              <a:ext cx="4165712" cy="3345560"/>
            </a:xfrm>
            <a:prstGeom prst="frame">
              <a:avLst>
                <a:gd name="adj1" fmla="val 1825"/>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5" name="Cercle : creux 14">
              <a:extLst>
                <a:ext uri="{FF2B5EF4-FFF2-40B4-BE49-F238E27FC236}">
                  <a16:creationId xmlns:a16="http://schemas.microsoft.com/office/drawing/2014/main" id="{61D02227-D519-A661-8C64-78A7DD70AA55}"/>
                </a:ext>
              </a:extLst>
            </p:cNvPr>
            <p:cNvSpPr/>
            <p:nvPr/>
          </p:nvSpPr>
          <p:spPr>
            <a:xfrm rot="18170346">
              <a:off x="9200590" y="3986050"/>
              <a:ext cx="736183" cy="726499"/>
            </a:xfrm>
            <a:custGeom>
              <a:avLst/>
              <a:gdLst>
                <a:gd name="connsiteX0" fmla="*/ 0 w 736183"/>
                <a:gd name="connsiteY0" fmla="*/ 363250 h 726499"/>
                <a:gd name="connsiteX1" fmla="*/ 368092 w 736183"/>
                <a:gd name="connsiteY1" fmla="*/ 0 h 726499"/>
                <a:gd name="connsiteX2" fmla="*/ 736184 w 736183"/>
                <a:gd name="connsiteY2" fmla="*/ 363250 h 726499"/>
                <a:gd name="connsiteX3" fmla="*/ 368092 w 736183"/>
                <a:gd name="connsiteY3" fmla="*/ 726500 h 726499"/>
                <a:gd name="connsiteX4" fmla="*/ 0 w 736183"/>
                <a:gd name="connsiteY4" fmla="*/ 363250 h 726499"/>
                <a:gd name="connsiteX5" fmla="*/ 73972 w 736183"/>
                <a:gd name="connsiteY5" fmla="*/ 363250 h 726499"/>
                <a:gd name="connsiteX6" fmla="*/ 368091 w 736183"/>
                <a:gd name="connsiteY6" fmla="*/ 652527 h 726499"/>
                <a:gd name="connsiteX7" fmla="*/ 662210 w 736183"/>
                <a:gd name="connsiteY7" fmla="*/ 363250 h 726499"/>
                <a:gd name="connsiteX8" fmla="*/ 368091 w 736183"/>
                <a:gd name="connsiteY8" fmla="*/ 73973 h 726499"/>
                <a:gd name="connsiteX9" fmla="*/ 73972 w 736183"/>
                <a:gd name="connsiteY9" fmla="*/ 363250 h 7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6183" h="726499" fill="none" extrusionOk="0">
                  <a:moveTo>
                    <a:pt x="0" y="363250"/>
                  </a:moveTo>
                  <a:cubicBezTo>
                    <a:pt x="-13738" y="160411"/>
                    <a:pt x="169294" y="3675"/>
                    <a:pt x="368092" y="0"/>
                  </a:cubicBezTo>
                  <a:cubicBezTo>
                    <a:pt x="596967" y="38082"/>
                    <a:pt x="740985" y="212358"/>
                    <a:pt x="736184" y="363250"/>
                  </a:cubicBezTo>
                  <a:cubicBezTo>
                    <a:pt x="747366" y="581092"/>
                    <a:pt x="595745" y="756341"/>
                    <a:pt x="368092" y="726500"/>
                  </a:cubicBezTo>
                  <a:cubicBezTo>
                    <a:pt x="187464" y="706656"/>
                    <a:pt x="8512" y="523830"/>
                    <a:pt x="0" y="363250"/>
                  </a:cubicBezTo>
                  <a:close/>
                  <a:moveTo>
                    <a:pt x="73972" y="363250"/>
                  </a:moveTo>
                  <a:cubicBezTo>
                    <a:pt x="32799" y="529774"/>
                    <a:pt x="200372" y="648883"/>
                    <a:pt x="368091" y="652527"/>
                  </a:cubicBezTo>
                  <a:cubicBezTo>
                    <a:pt x="495908" y="650070"/>
                    <a:pt x="651935" y="502068"/>
                    <a:pt x="662210" y="363250"/>
                  </a:cubicBezTo>
                  <a:cubicBezTo>
                    <a:pt x="662621" y="197921"/>
                    <a:pt x="505264" y="88725"/>
                    <a:pt x="368091" y="73973"/>
                  </a:cubicBezTo>
                  <a:cubicBezTo>
                    <a:pt x="189594" y="102690"/>
                    <a:pt x="81755" y="209270"/>
                    <a:pt x="73972" y="363250"/>
                  </a:cubicBezTo>
                  <a:close/>
                </a:path>
                <a:path w="736183" h="726499" stroke="0" extrusionOk="0">
                  <a:moveTo>
                    <a:pt x="0" y="363250"/>
                  </a:moveTo>
                  <a:cubicBezTo>
                    <a:pt x="-33126" y="142200"/>
                    <a:pt x="138031" y="10047"/>
                    <a:pt x="368092" y="0"/>
                  </a:cubicBezTo>
                  <a:cubicBezTo>
                    <a:pt x="611169" y="8376"/>
                    <a:pt x="688632" y="164145"/>
                    <a:pt x="736184" y="363250"/>
                  </a:cubicBezTo>
                  <a:cubicBezTo>
                    <a:pt x="708108" y="591285"/>
                    <a:pt x="566911" y="751222"/>
                    <a:pt x="368092" y="726500"/>
                  </a:cubicBezTo>
                  <a:cubicBezTo>
                    <a:pt x="135091" y="710246"/>
                    <a:pt x="8767" y="568056"/>
                    <a:pt x="0" y="363250"/>
                  </a:cubicBezTo>
                  <a:close/>
                  <a:moveTo>
                    <a:pt x="73972" y="363250"/>
                  </a:moveTo>
                  <a:cubicBezTo>
                    <a:pt x="111910" y="527514"/>
                    <a:pt x="214056" y="635235"/>
                    <a:pt x="368091" y="652527"/>
                  </a:cubicBezTo>
                  <a:cubicBezTo>
                    <a:pt x="489986" y="646319"/>
                    <a:pt x="627657" y="555544"/>
                    <a:pt x="662210" y="363250"/>
                  </a:cubicBezTo>
                  <a:cubicBezTo>
                    <a:pt x="660872" y="190723"/>
                    <a:pt x="525020" y="81627"/>
                    <a:pt x="368091" y="73973"/>
                  </a:cubicBezTo>
                  <a:cubicBezTo>
                    <a:pt x="227366" y="86128"/>
                    <a:pt x="81151" y="205213"/>
                    <a:pt x="73972" y="363250"/>
                  </a:cubicBezTo>
                  <a:close/>
                </a:path>
              </a:pathLst>
            </a:custGeom>
            <a:solidFill>
              <a:srgbClr val="036C78"/>
            </a:solidFill>
            <a:ln>
              <a:solidFill>
                <a:schemeClr val="bg1"/>
              </a:solidFill>
              <a:extLst>
                <a:ext uri="{C807C97D-BFC1-408E-A445-0C87EB9F89A2}">
                  <ask:lineSketchStyleProps xmlns:ask="http://schemas.microsoft.com/office/drawing/2018/sketchyshapes" sd="1219033472">
                    <a:prstGeom prst="donut">
                      <a:avLst>
                        <a:gd name="adj" fmla="val 10182"/>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7" name="ZoneTexte 16">
              <a:extLst>
                <a:ext uri="{FF2B5EF4-FFF2-40B4-BE49-F238E27FC236}">
                  <a16:creationId xmlns:a16="http://schemas.microsoft.com/office/drawing/2014/main" id="{467A2C9F-B595-6E49-57D5-234CE0C4D088}"/>
                </a:ext>
              </a:extLst>
            </p:cNvPr>
            <p:cNvSpPr txBox="1"/>
            <p:nvPr/>
          </p:nvSpPr>
          <p:spPr>
            <a:xfrm>
              <a:off x="9063871" y="4790237"/>
              <a:ext cx="1200900" cy="338554"/>
            </a:xfrm>
            <a:prstGeom prst="rect">
              <a:avLst/>
            </a:prstGeom>
            <a:noFill/>
          </p:spPr>
          <p:txBody>
            <a:bodyPr wrap="square" rtlCol="0">
              <a:spAutoFit/>
            </a:bodyPr>
            <a:lstStyle/>
            <a:p>
              <a:pPr algn="ctr"/>
              <a:r>
                <a:rPr lang="en-GB" sz="1600" b="1" noProof="0">
                  <a:solidFill>
                    <a:schemeClr val="bg1"/>
                  </a:solidFill>
                  <a:highlight>
                    <a:srgbClr val="036C78"/>
                  </a:highlight>
                  <a:latin typeface="DM Sans" pitchFamily="2" charset="0"/>
                </a:rPr>
                <a:t>Salalah</a:t>
              </a:r>
              <a:endParaRPr lang="en-GB" sz="1600" b="1" noProof="0">
                <a:solidFill>
                  <a:schemeClr val="bg1"/>
                </a:solidFill>
                <a:highlight>
                  <a:srgbClr val="036C78"/>
                </a:highlight>
              </a:endParaRPr>
            </a:p>
          </p:txBody>
        </p:sp>
      </p:grpSp>
      <p:sp>
        <p:nvSpPr>
          <p:cNvPr id="21" name="ZoneTexte 20">
            <a:extLst>
              <a:ext uri="{FF2B5EF4-FFF2-40B4-BE49-F238E27FC236}">
                <a16:creationId xmlns:a16="http://schemas.microsoft.com/office/drawing/2014/main" id="{E4C11AFE-D673-2983-32DB-760AF449622E}"/>
              </a:ext>
            </a:extLst>
          </p:cNvPr>
          <p:cNvSpPr txBox="1"/>
          <p:nvPr/>
        </p:nvSpPr>
        <p:spPr>
          <a:xfrm>
            <a:off x="92991" y="6354816"/>
            <a:ext cx="11331895" cy="400110"/>
          </a:xfrm>
          <a:prstGeom prst="rect">
            <a:avLst/>
          </a:prstGeom>
          <a:noFill/>
        </p:spPr>
        <p:txBody>
          <a:bodyPr wrap="square">
            <a:spAutoFit/>
          </a:bodyPr>
          <a:lstStyle/>
          <a:p>
            <a:pPr algn="just"/>
            <a:r>
              <a:rPr lang="en-GB" sz="1000" noProof="0" dirty="0"/>
              <a:t>[1] </a:t>
            </a:r>
            <a:r>
              <a:rPr lang="en-GB" sz="1000" noProof="0"/>
              <a:t>The Hyport Duqm project covers an area of approximately 150 km² within the Special Economic Zone Authority at Duqm (SEZAD), including both the renewable production sites and adjacent industrial zones (Oman Observer, 2023).</a:t>
            </a:r>
            <a:endParaRPr lang="en-GB" sz="1000" noProof="0" dirty="0"/>
          </a:p>
        </p:txBody>
      </p:sp>
      <p:sp>
        <p:nvSpPr>
          <p:cNvPr id="2" name="Rectangle 1">
            <a:extLst>
              <a:ext uri="{FF2B5EF4-FFF2-40B4-BE49-F238E27FC236}">
                <a16:creationId xmlns:a16="http://schemas.microsoft.com/office/drawing/2014/main" id="{39224ECE-C1E0-1AA2-F603-B419E9BCF90C}"/>
              </a:ext>
            </a:extLst>
          </p:cNvPr>
          <p:cNvSpPr/>
          <p:nvPr/>
        </p:nvSpPr>
        <p:spPr>
          <a:xfrm>
            <a:off x="11767163" y="6506792"/>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Slide Number Placeholder 6">
            <a:extLst>
              <a:ext uri="{FF2B5EF4-FFF2-40B4-BE49-F238E27FC236}">
                <a16:creationId xmlns:a16="http://schemas.microsoft.com/office/drawing/2014/main" id="{C612FD99-70F3-5C81-3CE6-344A60AEA491}"/>
              </a:ext>
            </a:extLst>
          </p:cNvPr>
          <p:cNvSpPr txBox="1">
            <a:spLocks/>
          </p:cNvSpPr>
          <p:nvPr/>
        </p:nvSpPr>
        <p:spPr>
          <a:xfrm>
            <a:off x="11672388" y="6481392"/>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50</a:t>
            </a:fld>
            <a:endParaRPr lang="en-GB" sz="1350" b="1" spc="80" noProof="0" dirty="0">
              <a:solidFill>
                <a:srgbClr val="025C66"/>
              </a:solidFill>
            </a:endParaRPr>
          </a:p>
        </p:txBody>
      </p:sp>
    </p:spTree>
    <p:extLst>
      <p:ext uri="{BB962C8B-B14F-4D97-AF65-F5344CB8AC3E}">
        <p14:creationId xmlns:p14="http://schemas.microsoft.com/office/powerpoint/2010/main" val="32985579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C606EF6-1254-EA50-3778-83A7AB936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265" y="3350453"/>
            <a:ext cx="10571024" cy="3271786"/>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a:extLst>
              <a:ext uri="{FF2B5EF4-FFF2-40B4-BE49-F238E27FC236}">
                <a16:creationId xmlns:a16="http://schemas.microsoft.com/office/drawing/2014/main" id="{82269198-51B6-0474-5D4F-85DB958D0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2" y="2264935"/>
            <a:ext cx="6648450" cy="83820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8612EC38-22C0-62C8-15D5-CC991234CF8B}"/>
              </a:ext>
            </a:extLst>
          </p:cNvPr>
          <p:cNvSpPr txBox="1"/>
          <p:nvPr/>
        </p:nvSpPr>
        <p:spPr>
          <a:xfrm>
            <a:off x="680824" y="1035890"/>
            <a:ext cx="10830345" cy="1015663"/>
          </a:xfrm>
          <a:prstGeom prst="rect">
            <a:avLst/>
          </a:prstGeom>
          <a:noFill/>
        </p:spPr>
        <p:txBody>
          <a:bodyPr wrap="square">
            <a:spAutoFit/>
          </a:bodyPr>
          <a:lstStyle/>
          <a:p>
            <a:pPr algn="just"/>
            <a:r>
              <a:rPr lang="en-GB" sz="2000" noProof="0"/>
              <a:t>PV and wind installations supply power to electrolyzers producing e-hydrogen. This hydrogen is either converted into e-ammonia and exported through port terminals, or used locally to develop industries such as low-carbon steel production.</a:t>
            </a:r>
            <a:endParaRPr lang="en-GB" sz="2000" baseline="30000" noProof="0" dirty="0"/>
          </a:p>
        </p:txBody>
      </p:sp>
      <p:sp>
        <p:nvSpPr>
          <p:cNvPr id="2" name="Rectangle 1">
            <a:extLst>
              <a:ext uri="{FF2B5EF4-FFF2-40B4-BE49-F238E27FC236}">
                <a16:creationId xmlns:a16="http://schemas.microsoft.com/office/drawing/2014/main" id="{4222B3EA-A90C-8CA7-6DA9-0D1DB78D38D9}"/>
              </a:ext>
            </a:extLst>
          </p:cNvPr>
          <p:cNvSpPr/>
          <p:nvPr/>
        </p:nvSpPr>
        <p:spPr>
          <a:xfrm>
            <a:off x="11768443"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Slide Number Placeholder 6">
            <a:extLst>
              <a:ext uri="{FF2B5EF4-FFF2-40B4-BE49-F238E27FC236}">
                <a16:creationId xmlns:a16="http://schemas.microsoft.com/office/drawing/2014/main" id="{C1E814D3-ABC6-045C-75FE-8ECC6B29061A}"/>
              </a:ext>
            </a:extLst>
          </p:cNvPr>
          <p:cNvSpPr txBox="1">
            <a:spLocks/>
          </p:cNvSpPr>
          <p:nvPr/>
        </p:nvSpPr>
        <p:spPr>
          <a:xfrm>
            <a:off x="11673668"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51</a:t>
            </a:fld>
            <a:endParaRPr lang="en-GB" sz="1350" b="1" spc="80" noProof="0" dirty="0">
              <a:solidFill>
                <a:srgbClr val="025C66"/>
              </a:solidFill>
            </a:endParaRPr>
          </a:p>
        </p:txBody>
      </p:sp>
      <p:sp>
        <p:nvSpPr>
          <p:cNvPr id="11" name="Rectangle : coins arrondis 10">
            <a:extLst>
              <a:ext uri="{FF2B5EF4-FFF2-40B4-BE49-F238E27FC236}">
                <a16:creationId xmlns:a16="http://schemas.microsoft.com/office/drawing/2014/main" id="{8CBA6578-0E10-A94C-0BE0-60451E2286F4}"/>
              </a:ext>
            </a:extLst>
          </p:cNvPr>
          <p:cNvSpPr/>
          <p:nvPr/>
        </p:nvSpPr>
        <p:spPr>
          <a:xfrm>
            <a:off x="1" y="127595"/>
            <a:ext cx="12191999" cy="668837"/>
          </a:xfrm>
          <a:prstGeom prst="roundRect">
            <a:avLst>
              <a:gd name="adj" fmla="val 0"/>
            </a:avLst>
          </a:prstGeom>
          <a:solidFill>
            <a:srgbClr val="036C7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ZoneTexte 13">
            <a:extLst>
              <a:ext uri="{FF2B5EF4-FFF2-40B4-BE49-F238E27FC236}">
                <a16:creationId xmlns:a16="http://schemas.microsoft.com/office/drawing/2014/main" id="{C590BA78-63AC-AE18-789F-BF44F4C9C565}"/>
              </a:ext>
            </a:extLst>
          </p:cNvPr>
          <p:cNvSpPr txBox="1"/>
          <p:nvPr/>
        </p:nvSpPr>
        <p:spPr>
          <a:xfrm>
            <a:off x="787874" y="200403"/>
            <a:ext cx="10616247" cy="523220"/>
          </a:xfrm>
          <a:prstGeom prst="rect">
            <a:avLst/>
          </a:prstGeom>
          <a:noFill/>
        </p:spPr>
        <p:txBody>
          <a:bodyPr wrap="square">
            <a:spAutoFit/>
          </a:bodyPr>
          <a:lstStyle/>
          <a:p>
            <a:pPr algn="ctr">
              <a:buNone/>
            </a:pPr>
            <a:r>
              <a:rPr lang="en-GB" sz="2800" noProof="0">
                <a:solidFill>
                  <a:schemeClr val="bg1"/>
                </a:solidFill>
                <a:latin typeface="Arial Rounded MT Bold" panose="020F0704030504030204" pitchFamily="34" charset="0"/>
              </a:rPr>
              <a:t>What will these projects in Oman look like in the long run?</a:t>
            </a:r>
            <a:endPar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endParaRPr>
          </a:p>
        </p:txBody>
      </p:sp>
      <p:pic>
        <p:nvPicPr>
          <p:cNvPr id="15" name="Image 14" descr="Une image contenant noir, obscurité&#10;&#10;Le contenu généré par l’IA peut être incorrect.">
            <a:extLst>
              <a:ext uri="{FF2B5EF4-FFF2-40B4-BE49-F238E27FC236}">
                <a16:creationId xmlns:a16="http://schemas.microsoft.com/office/drawing/2014/main" id="{B5AEFE1C-9D08-EBAA-CFFE-A987383957C3}"/>
              </a:ext>
            </a:extLst>
          </p:cNvPr>
          <p:cNvPicPr>
            <a:picLocks noChangeAspect="1"/>
          </p:cNvPicPr>
          <p:nvPr/>
        </p:nvPicPr>
        <p:blipFill>
          <a:blip r:embed="rId4">
            <a:extLst>
              <a:ext uri="{28A0092B-C50C-407E-A947-70E740481C1C}">
                <a14:useLocalDpi xmlns:a14="http://schemas.microsoft.com/office/drawing/2010/main" val="0"/>
              </a:ext>
            </a:extLst>
          </a:blip>
          <a:srcRect l="65753" t="55161" r="25134" b="34517"/>
          <a:stretch>
            <a:fillRect/>
          </a:stretch>
        </p:blipFill>
        <p:spPr>
          <a:xfrm>
            <a:off x="6890960" y="4509274"/>
            <a:ext cx="549980" cy="467240"/>
          </a:xfrm>
          <a:prstGeom prst="rect">
            <a:avLst/>
          </a:prstGeom>
        </p:spPr>
      </p:pic>
      <p:pic>
        <p:nvPicPr>
          <p:cNvPr id="16" name="Image 15" descr="Une image contenant noir, obscurité&#10;&#10;Le contenu généré par l’IA peut être incorrect.">
            <a:extLst>
              <a:ext uri="{FF2B5EF4-FFF2-40B4-BE49-F238E27FC236}">
                <a16:creationId xmlns:a16="http://schemas.microsoft.com/office/drawing/2014/main" id="{26DEC5DB-D399-8512-9D37-EBB3F2D88EA3}"/>
              </a:ext>
            </a:extLst>
          </p:cNvPr>
          <p:cNvPicPr>
            <a:picLocks noChangeAspect="1"/>
          </p:cNvPicPr>
          <p:nvPr/>
        </p:nvPicPr>
        <p:blipFill>
          <a:blip r:embed="rId4">
            <a:extLst>
              <a:ext uri="{28A0092B-C50C-407E-A947-70E740481C1C}">
                <a14:useLocalDpi xmlns:a14="http://schemas.microsoft.com/office/drawing/2010/main" val="0"/>
              </a:ext>
            </a:extLst>
          </a:blip>
          <a:srcRect l="54946" t="30108" r="36990" b="58279"/>
          <a:stretch>
            <a:fillRect/>
          </a:stretch>
        </p:blipFill>
        <p:spPr>
          <a:xfrm>
            <a:off x="2353963" y="4529746"/>
            <a:ext cx="381313" cy="411818"/>
          </a:xfrm>
          <a:prstGeom prst="rect">
            <a:avLst/>
          </a:prstGeom>
        </p:spPr>
      </p:pic>
      <p:pic>
        <p:nvPicPr>
          <p:cNvPr id="17" name="Image 16" descr="Une image contenant noir, obscurité&#10;&#10;Le contenu généré par l’IA peut être incorrect.">
            <a:extLst>
              <a:ext uri="{FF2B5EF4-FFF2-40B4-BE49-F238E27FC236}">
                <a16:creationId xmlns:a16="http://schemas.microsoft.com/office/drawing/2014/main" id="{FF0C96C0-2D54-02D3-3AF7-2C752FC99D47}"/>
              </a:ext>
            </a:extLst>
          </p:cNvPr>
          <p:cNvPicPr>
            <a:picLocks noChangeAspect="1"/>
          </p:cNvPicPr>
          <p:nvPr/>
        </p:nvPicPr>
        <p:blipFill>
          <a:blip r:embed="rId4">
            <a:extLst>
              <a:ext uri="{28A0092B-C50C-407E-A947-70E740481C1C}">
                <a14:useLocalDpi xmlns:a14="http://schemas.microsoft.com/office/drawing/2010/main" val="0"/>
              </a:ext>
            </a:extLst>
          </a:blip>
          <a:srcRect l="8656" t="29822" r="81102" b="57526"/>
          <a:stretch>
            <a:fillRect/>
          </a:stretch>
        </p:blipFill>
        <p:spPr>
          <a:xfrm>
            <a:off x="1476508" y="3622300"/>
            <a:ext cx="642904" cy="595657"/>
          </a:xfrm>
          <a:prstGeom prst="rect">
            <a:avLst/>
          </a:prstGeom>
        </p:spPr>
      </p:pic>
      <p:pic>
        <p:nvPicPr>
          <p:cNvPr id="18" name="Image 17" descr="Une image contenant noir, obscurité&#10;&#10;Le contenu généré par l’IA peut être incorrect.">
            <a:extLst>
              <a:ext uri="{FF2B5EF4-FFF2-40B4-BE49-F238E27FC236}">
                <a16:creationId xmlns:a16="http://schemas.microsoft.com/office/drawing/2014/main" id="{C2C6E6F0-3AB9-C894-7C53-E4610F0C78DC}"/>
              </a:ext>
            </a:extLst>
          </p:cNvPr>
          <p:cNvPicPr>
            <a:picLocks noChangeAspect="1"/>
          </p:cNvPicPr>
          <p:nvPr/>
        </p:nvPicPr>
        <p:blipFill>
          <a:blip r:embed="rId4">
            <a:extLst>
              <a:ext uri="{28A0092B-C50C-407E-A947-70E740481C1C}">
                <a14:useLocalDpi xmlns:a14="http://schemas.microsoft.com/office/drawing/2010/main" val="0"/>
              </a:ext>
            </a:extLst>
          </a:blip>
          <a:srcRect l="20430" t="30109" r="70780" b="58709"/>
          <a:stretch>
            <a:fillRect/>
          </a:stretch>
        </p:blipFill>
        <p:spPr>
          <a:xfrm>
            <a:off x="1524276" y="5258792"/>
            <a:ext cx="542377" cy="517498"/>
          </a:xfrm>
          <a:prstGeom prst="rect">
            <a:avLst/>
          </a:prstGeom>
        </p:spPr>
      </p:pic>
      <p:pic>
        <p:nvPicPr>
          <p:cNvPr id="19" name="Image 18" descr="Une image contenant noir, obscurité&#10;&#10;Le contenu généré par l’IA peut être incorrect.">
            <a:extLst>
              <a:ext uri="{FF2B5EF4-FFF2-40B4-BE49-F238E27FC236}">
                <a16:creationId xmlns:a16="http://schemas.microsoft.com/office/drawing/2014/main" id="{D740B702-1EC1-3409-9231-58F60260FD1B}"/>
              </a:ext>
            </a:extLst>
          </p:cNvPr>
          <p:cNvPicPr>
            <a:picLocks noChangeAspect="1"/>
          </p:cNvPicPr>
          <p:nvPr/>
        </p:nvPicPr>
        <p:blipFill>
          <a:blip r:embed="rId4">
            <a:extLst>
              <a:ext uri="{28A0092B-C50C-407E-A947-70E740481C1C}">
                <a14:useLocalDpi xmlns:a14="http://schemas.microsoft.com/office/drawing/2010/main" val="0"/>
              </a:ext>
            </a:extLst>
          </a:blip>
          <a:srcRect l="31116" t="30252" r="59448" b="59210"/>
          <a:stretch>
            <a:fillRect/>
          </a:stretch>
        </p:blipFill>
        <p:spPr>
          <a:xfrm>
            <a:off x="833097" y="4535932"/>
            <a:ext cx="451358" cy="378060"/>
          </a:xfrm>
          <a:prstGeom prst="rect">
            <a:avLst/>
          </a:prstGeom>
        </p:spPr>
      </p:pic>
      <p:pic>
        <p:nvPicPr>
          <p:cNvPr id="20" name="Image 19" descr="Une image contenant noir, obscurité&#10;&#10;Le contenu généré par l’IA peut être incorrect.">
            <a:extLst>
              <a:ext uri="{FF2B5EF4-FFF2-40B4-BE49-F238E27FC236}">
                <a16:creationId xmlns:a16="http://schemas.microsoft.com/office/drawing/2014/main" id="{75ACEB37-7E28-D139-AD84-4001FB7AB231}"/>
              </a:ext>
            </a:extLst>
          </p:cNvPr>
          <p:cNvPicPr>
            <a:picLocks noChangeAspect="1"/>
          </p:cNvPicPr>
          <p:nvPr/>
        </p:nvPicPr>
        <p:blipFill>
          <a:blip r:embed="rId5">
            <a:extLst>
              <a:ext uri="{28A0092B-C50C-407E-A947-70E740481C1C}">
                <a14:useLocalDpi xmlns:a14="http://schemas.microsoft.com/office/drawing/2010/main" val="0"/>
              </a:ext>
            </a:extLst>
          </a:blip>
          <a:srcRect l="43136" t="44257" r="48049" b="43210"/>
          <a:stretch>
            <a:fillRect/>
          </a:stretch>
        </p:blipFill>
        <p:spPr>
          <a:xfrm>
            <a:off x="8577977" y="4529092"/>
            <a:ext cx="367318" cy="391724"/>
          </a:xfrm>
          <a:prstGeom prst="rect">
            <a:avLst/>
          </a:prstGeom>
        </p:spPr>
      </p:pic>
      <p:pic>
        <p:nvPicPr>
          <p:cNvPr id="21" name="Image 20" descr="Une image contenant noir, obscurité&#10;&#10;Le contenu généré par l’IA peut être incorrect.">
            <a:extLst>
              <a:ext uri="{FF2B5EF4-FFF2-40B4-BE49-F238E27FC236}">
                <a16:creationId xmlns:a16="http://schemas.microsoft.com/office/drawing/2014/main" id="{6CFD6AE2-D2C7-5D41-6C6C-42C3F23FC75E}"/>
              </a:ext>
            </a:extLst>
          </p:cNvPr>
          <p:cNvPicPr>
            <a:picLocks noChangeAspect="1"/>
          </p:cNvPicPr>
          <p:nvPr/>
        </p:nvPicPr>
        <p:blipFill>
          <a:blip r:embed="rId5">
            <a:extLst>
              <a:ext uri="{28A0092B-C50C-407E-A947-70E740481C1C}">
                <a14:useLocalDpi xmlns:a14="http://schemas.microsoft.com/office/drawing/2010/main" val="0"/>
              </a:ext>
            </a:extLst>
          </a:blip>
          <a:srcRect l="19779" t="44867" r="70490" b="43210"/>
          <a:stretch>
            <a:fillRect/>
          </a:stretch>
        </p:blipFill>
        <p:spPr>
          <a:xfrm>
            <a:off x="4129562" y="4450182"/>
            <a:ext cx="602396" cy="553628"/>
          </a:xfrm>
          <a:prstGeom prst="rect">
            <a:avLst/>
          </a:prstGeom>
        </p:spPr>
      </p:pic>
      <p:pic>
        <p:nvPicPr>
          <p:cNvPr id="22" name="Image 21" descr="Une image contenant noir, obscurité&#10;&#10;Le contenu généré par l’IA peut être incorrect.">
            <a:extLst>
              <a:ext uri="{FF2B5EF4-FFF2-40B4-BE49-F238E27FC236}">
                <a16:creationId xmlns:a16="http://schemas.microsoft.com/office/drawing/2014/main" id="{49BB6D1A-BD78-17B6-C0DC-3883E2A31C78}"/>
              </a:ext>
            </a:extLst>
          </p:cNvPr>
          <p:cNvPicPr>
            <a:picLocks noChangeAspect="1"/>
          </p:cNvPicPr>
          <p:nvPr/>
        </p:nvPicPr>
        <p:blipFill>
          <a:blip r:embed="rId5">
            <a:extLst>
              <a:ext uri="{28A0092B-C50C-407E-A947-70E740481C1C}">
                <a14:useLocalDpi xmlns:a14="http://schemas.microsoft.com/office/drawing/2010/main" val="0"/>
              </a:ext>
            </a:extLst>
          </a:blip>
          <a:srcRect l="76268" t="45581" r="14068" b="43210"/>
          <a:stretch>
            <a:fillRect/>
          </a:stretch>
        </p:blipFill>
        <p:spPr>
          <a:xfrm>
            <a:off x="5039000" y="3691082"/>
            <a:ext cx="573669" cy="499035"/>
          </a:xfrm>
          <a:prstGeom prst="rect">
            <a:avLst/>
          </a:prstGeom>
        </p:spPr>
      </p:pic>
      <p:pic>
        <p:nvPicPr>
          <p:cNvPr id="23" name="Image 22" descr="Une image contenant noir, obscurité&#10;&#10;Le contenu généré par l’IA peut être incorrect.">
            <a:extLst>
              <a:ext uri="{FF2B5EF4-FFF2-40B4-BE49-F238E27FC236}">
                <a16:creationId xmlns:a16="http://schemas.microsoft.com/office/drawing/2014/main" id="{2FCB1708-FCF9-B199-2DC4-75D3DF8BB7B5}"/>
              </a:ext>
            </a:extLst>
          </p:cNvPr>
          <p:cNvPicPr>
            <a:picLocks noChangeAspect="1"/>
          </p:cNvPicPr>
          <p:nvPr/>
        </p:nvPicPr>
        <p:blipFill>
          <a:blip r:embed="rId5">
            <a:extLst>
              <a:ext uri="{28A0092B-C50C-407E-A947-70E740481C1C}">
                <a14:useLocalDpi xmlns:a14="http://schemas.microsoft.com/office/drawing/2010/main" val="0"/>
              </a:ext>
            </a:extLst>
          </a:blip>
          <a:srcRect l="8772" t="45200" r="81235" b="44810"/>
          <a:stretch>
            <a:fillRect/>
          </a:stretch>
        </p:blipFill>
        <p:spPr>
          <a:xfrm>
            <a:off x="3430151" y="5286088"/>
            <a:ext cx="654838" cy="490999"/>
          </a:xfrm>
          <a:prstGeom prst="rect">
            <a:avLst/>
          </a:prstGeom>
        </p:spPr>
      </p:pic>
      <p:pic>
        <p:nvPicPr>
          <p:cNvPr id="24" name="Image 23" descr="Une image contenant noir, obscurité&#10;&#10;Le contenu généré par l’IA peut être incorrect.">
            <a:extLst>
              <a:ext uri="{FF2B5EF4-FFF2-40B4-BE49-F238E27FC236}">
                <a16:creationId xmlns:a16="http://schemas.microsoft.com/office/drawing/2014/main" id="{82EDF1A6-4900-8A10-E99A-4BC57D0752ED}"/>
              </a:ext>
            </a:extLst>
          </p:cNvPr>
          <p:cNvPicPr>
            <a:picLocks noChangeAspect="1"/>
          </p:cNvPicPr>
          <p:nvPr/>
        </p:nvPicPr>
        <p:blipFill>
          <a:blip r:embed="rId5">
            <a:extLst>
              <a:ext uri="{28A0092B-C50C-407E-A947-70E740481C1C}">
                <a14:useLocalDpi xmlns:a14="http://schemas.microsoft.com/office/drawing/2010/main" val="0"/>
              </a:ext>
            </a:extLst>
          </a:blip>
          <a:srcRect l="53796" t="44815" r="36189" b="43210"/>
          <a:stretch>
            <a:fillRect/>
          </a:stretch>
        </p:blipFill>
        <p:spPr>
          <a:xfrm>
            <a:off x="4214048" y="5978772"/>
            <a:ext cx="413760" cy="371042"/>
          </a:xfrm>
          <a:prstGeom prst="rect">
            <a:avLst/>
          </a:prstGeom>
        </p:spPr>
      </p:pic>
      <p:grpSp>
        <p:nvGrpSpPr>
          <p:cNvPr id="25" name="Groupe 24">
            <a:extLst>
              <a:ext uri="{FF2B5EF4-FFF2-40B4-BE49-F238E27FC236}">
                <a16:creationId xmlns:a16="http://schemas.microsoft.com/office/drawing/2014/main" id="{F4E5C6B7-0BE5-51BE-6F1A-A9FEAC243C4A}"/>
              </a:ext>
            </a:extLst>
          </p:cNvPr>
          <p:cNvGrpSpPr/>
          <p:nvPr/>
        </p:nvGrpSpPr>
        <p:grpSpPr>
          <a:xfrm>
            <a:off x="9386619" y="3677434"/>
            <a:ext cx="512682" cy="499034"/>
            <a:chOff x="6316231" y="269538"/>
            <a:chExt cx="1821430" cy="1772942"/>
          </a:xfrm>
        </p:grpSpPr>
        <p:pic>
          <p:nvPicPr>
            <p:cNvPr id="37" name="Image 36" descr="Une image contenant noir, obscurité&#10;&#10;Le contenu généré par l’IA peut être incorrect.">
              <a:extLst>
                <a:ext uri="{FF2B5EF4-FFF2-40B4-BE49-F238E27FC236}">
                  <a16:creationId xmlns:a16="http://schemas.microsoft.com/office/drawing/2014/main" id="{225CCD2A-FF1D-0387-6596-EA436F22574B}"/>
                </a:ext>
              </a:extLst>
            </p:cNvPr>
            <p:cNvPicPr>
              <a:picLocks noChangeAspect="1"/>
            </p:cNvPicPr>
            <p:nvPr/>
          </p:nvPicPr>
          <p:blipFill>
            <a:blip r:embed="rId4">
              <a:extLst>
                <a:ext uri="{28A0092B-C50C-407E-A947-70E740481C1C}">
                  <a14:useLocalDpi xmlns:a14="http://schemas.microsoft.com/office/drawing/2010/main" val="0"/>
                </a:ext>
              </a:extLst>
            </a:blip>
            <a:srcRect l="72314" t="59204" r="25851" b="39219"/>
            <a:stretch>
              <a:fillRect/>
            </a:stretch>
          </p:blipFill>
          <p:spPr>
            <a:xfrm>
              <a:off x="6316231" y="964249"/>
              <a:ext cx="420329" cy="270826"/>
            </a:xfrm>
            <a:prstGeom prst="rect">
              <a:avLst/>
            </a:prstGeom>
          </p:spPr>
        </p:pic>
        <p:pic>
          <p:nvPicPr>
            <p:cNvPr id="38" name="Image 37" descr="Une image contenant noir, obscurité&#10;&#10;Le contenu généré par l’IA peut être incorrect.">
              <a:extLst>
                <a:ext uri="{FF2B5EF4-FFF2-40B4-BE49-F238E27FC236}">
                  <a16:creationId xmlns:a16="http://schemas.microsoft.com/office/drawing/2014/main" id="{3E9E4797-E53B-58B1-FB13-087DDFEF3F63}"/>
                </a:ext>
              </a:extLst>
            </p:cNvPr>
            <p:cNvPicPr>
              <a:picLocks noChangeAspect="1"/>
            </p:cNvPicPr>
            <p:nvPr/>
          </p:nvPicPr>
          <p:blipFill>
            <a:blip r:embed="rId4">
              <a:extLst>
                <a:ext uri="{28A0092B-C50C-407E-A947-70E740481C1C}">
                  <a14:useLocalDpi xmlns:a14="http://schemas.microsoft.com/office/drawing/2010/main" val="0"/>
                </a:ext>
              </a:extLst>
            </a:blip>
            <a:srcRect l="68505" t="55161" r="25134" b="34517"/>
            <a:stretch>
              <a:fillRect/>
            </a:stretch>
          </p:blipFill>
          <p:spPr>
            <a:xfrm>
              <a:off x="6681020" y="269538"/>
              <a:ext cx="1456641" cy="1772942"/>
            </a:xfrm>
            <a:prstGeom prst="rect">
              <a:avLst/>
            </a:prstGeom>
          </p:spPr>
        </p:pic>
      </p:grpSp>
      <p:pic>
        <p:nvPicPr>
          <p:cNvPr id="26" name="Image 25" descr="Une image contenant noir, obscurité&#10;&#10;Le contenu généré par l’IA peut être incorrect.">
            <a:extLst>
              <a:ext uri="{FF2B5EF4-FFF2-40B4-BE49-F238E27FC236}">
                <a16:creationId xmlns:a16="http://schemas.microsoft.com/office/drawing/2014/main" id="{30D13E87-C559-5EF5-1255-374F4B9808F2}"/>
              </a:ext>
            </a:extLst>
          </p:cNvPr>
          <p:cNvPicPr>
            <a:picLocks noChangeAspect="1"/>
          </p:cNvPicPr>
          <p:nvPr/>
        </p:nvPicPr>
        <p:blipFill>
          <a:blip r:embed="rId5">
            <a:extLst>
              <a:ext uri="{28A0092B-C50C-407E-A947-70E740481C1C}">
                <a14:useLocalDpi xmlns:a14="http://schemas.microsoft.com/office/drawing/2010/main" val="0"/>
              </a:ext>
            </a:extLst>
          </a:blip>
          <a:srcRect l="53796" t="44815" r="36189" b="43210"/>
          <a:stretch>
            <a:fillRect/>
          </a:stretch>
        </p:blipFill>
        <p:spPr>
          <a:xfrm>
            <a:off x="5102299" y="5325594"/>
            <a:ext cx="413760" cy="371042"/>
          </a:xfrm>
          <a:prstGeom prst="rect">
            <a:avLst/>
          </a:prstGeom>
        </p:spPr>
      </p:pic>
      <p:pic>
        <p:nvPicPr>
          <p:cNvPr id="27" name="Image 26" descr="Une image contenant noir, obscurité&#10;&#10;Le contenu généré par l’IA peut être incorrect.">
            <a:extLst>
              <a:ext uri="{FF2B5EF4-FFF2-40B4-BE49-F238E27FC236}">
                <a16:creationId xmlns:a16="http://schemas.microsoft.com/office/drawing/2014/main" id="{41DEFB93-38CE-78BA-6A48-9F785F9C4A91}"/>
              </a:ext>
            </a:extLst>
          </p:cNvPr>
          <p:cNvPicPr>
            <a:picLocks noChangeAspect="1"/>
          </p:cNvPicPr>
          <p:nvPr/>
        </p:nvPicPr>
        <p:blipFill>
          <a:blip r:embed="rId5">
            <a:extLst>
              <a:ext uri="{28A0092B-C50C-407E-A947-70E740481C1C}">
                <a14:useLocalDpi xmlns:a14="http://schemas.microsoft.com/office/drawing/2010/main" val="0"/>
              </a:ext>
            </a:extLst>
          </a:blip>
          <a:srcRect l="53796" t="44815" r="36189" b="43210"/>
          <a:stretch>
            <a:fillRect/>
          </a:stretch>
        </p:blipFill>
        <p:spPr>
          <a:xfrm>
            <a:off x="7657122" y="3755079"/>
            <a:ext cx="413760" cy="371042"/>
          </a:xfrm>
          <a:prstGeom prst="rect">
            <a:avLst/>
          </a:prstGeom>
        </p:spPr>
      </p:pic>
      <p:pic>
        <p:nvPicPr>
          <p:cNvPr id="28" name="Image 27" descr="Une image contenant noir, obscurité&#10;&#10;Le contenu généré par l’IA peut être incorrect.">
            <a:extLst>
              <a:ext uri="{FF2B5EF4-FFF2-40B4-BE49-F238E27FC236}">
                <a16:creationId xmlns:a16="http://schemas.microsoft.com/office/drawing/2014/main" id="{0927CF1B-6D63-D4CE-2731-01396119159C}"/>
              </a:ext>
            </a:extLst>
          </p:cNvPr>
          <p:cNvPicPr>
            <a:picLocks noChangeAspect="1"/>
          </p:cNvPicPr>
          <p:nvPr/>
        </p:nvPicPr>
        <p:blipFill>
          <a:blip r:embed="rId5">
            <a:extLst>
              <a:ext uri="{28A0092B-C50C-407E-A947-70E740481C1C}">
                <a14:useLocalDpi xmlns:a14="http://schemas.microsoft.com/office/drawing/2010/main" val="0"/>
              </a:ext>
            </a:extLst>
          </a:blip>
          <a:srcRect l="53796" t="44815" r="36189" b="43210"/>
          <a:stretch>
            <a:fillRect/>
          </a:stretch>
        </p:blipFill>
        <p:spPr>
          <a:xfrm>
            <a:off x="7647290" y="5339050"/>
            <a:ext cx="413760" cy="371042"/>
          </a:xfrm>
          <a:prstGeom prst="rect">
            <a:avLst/>
          </a:prstGeom>
        </p:spPr>
      </p:pic>
      <p:pic>
        <p:nvPicPr>
          <p:cNvPr id="29" name="Image 28" descr="Une image contenant noir, obscurité&#10;&#10;Le contenu généré par l’IA peut être incorrect.">
            <a:extLst>
              <a:ext uri="{FF2B5EF4-FFF2-40B4-BE49-F238E27FC236}">
                <a16:creationId xmlns:a16="http://schemas.microsoft.com/office/drawing/2014/main" id="{A4C3CBE7-5681-AFDD-AF29-16C1D4030018}"/>
              </a:ext>
            </a:extLst>
          </p:cNvPr>
          <p:cNvPicPr>
            <a:picLocks noChangeAspect="1"/>
          </p:cNvPicPr>
          <p:nvPr/>
        </p:nvPicPr>
        <p:blipFill>
          <a:blip r:embed="rId5">
            <a:extLst>
              <a:ext uri="{28A0092B-C50C-407E-A947-70E740481C1C}">
                <a14:useLocalDpi xmlns:a14="http://schemas.microsoft.com/office/drawing/2010/main" val="0"/>
              </a:ext>
            </a:extLst>
          </a:blip>
          <a:srcRect l="53796" t="44815" r="36189" b="43210"/>
          <a:stretch>
            <a:fillRect/>
          </a:stretch>
        </p:blipFill>
        <p:spPr>
          <a:xfrm>
            <a:off x="9396651" y="5325594"/>
            <a:ext cx="413760" cy="371042"/>
          </a:xfrm>
          <a:prstGeom prst="rect">
            <a:avLst/>
          </a:prstGeom>
        </p:spPr>
      </p:pic>
      <p:pic>
        <p:nvPicPr>
          <p:cNvPr id="30" name="Image 29" descr="Une image contenant noir, obscurité&#10;&#10;Le contenu généré par l’IA peut être incorrect.">
            <a:extLst>
              <a:ext uri="{FF2B5EF4-FFF2-40B4-BE49-F238E27FC236}">
                <a16:creationId xmlns:a16="http://schemas.microsoft.com/office/drawing/2014/main" id="{06AC6797-256A-101D-AC26-BC47DB0C9667}"/>
              </a:ext>
            </a:extLst>
          </p:cNvPr>
          <p:cNvPicPr>
            <a:picLocks noChangeAspect="1"/>
          </p:cNvPicPr>
          <p:nvPr/>
        </p:nvPicPr>
        <p:blipFill>
          <a:blip r:embed="rId4">
            <a:extLst>
              <a:ext uri="{28A0092B-C50C-407E-A947-70E740481C1C}">
                <a14:useLocalDpi xmlns:a14="http://schemas.microsoft.com/office/drawing/2010/main" val="0"/>
              </a:ext>
            </a:extLst>
          </a:blip>
          <a:srcRect l="43172" t="30252" r="49086" b="58673"/>
          <a:stretch>
            <a:fillRect/>
          </a:stretch>
        </p:blipFill>
        <p:spPr>
          <a:xfrm>
            <a:off x="6347928" y="5748749"/>
            <a:ext cx="457630" cy="490999"/>
          </a:xfrm>
          <a:prstGeom prst="rect">
            <a:avLst/>
          </a:prstGeom>
        </p:spPr>
      </p:pic>
      <p:sp>
        <p:nvSpPr>
          <p:cNvPr id="31" name="ZoneTexte 30">
            <a:extLst>
              <a:ext uri="{FF2B5EF4-FFF2-40B4-BE49-F238E27FC236}">
                <a16:creationId xmlns:a16="http://schemas.microsoft.com/office/drawing/2014/main" id="{A5930423-B8B1-18E2-5753-B61E32A850AB}"/>
              </a:ext>
            </a:extLst>
          </p:cNvPr>
          <p:cNvSpPr txBox="1"/>
          <p:nvPr/>
        </p:nvSpPr>
        <p:spPr>
          <a:xfrm>
            <a:off x="5177182" y="5428384"/>
            <a:ext cx="277640" cy="200055"/>
          </a:xfrm>
          <a:prstGeom prst="rect">
            <a:avLst/>
          </a:prstGeom>
          <a:noFill/>
        </p:spPr>
        <p:txBody>
          <a:bodyPr wrap="none" rtlCol="0">
            <a:spAutoFit/>
          </a:bodyPr>
          <a:lstStyle/>
          <a:p>
            <a:r>
              <a:rPr lang="en-GB" sz="700" noProof="0">
                <a:latin typeface="Tahoma" panose="020B0604030504040204" pitchFamily="34" charset="0"/>
                <a:ea typeface="Tahoma" panose="020B0604030504040204" pitchFamily="34" charset="0"/>
                <a:cs typeface="Tahoma" panose="020B0604030504040204" pitchFamily="34" charset="0"/>
              </a:rPr>
              <a:t>H</a:t>
            </a:r>
            <a:r>
              <a:rPr lang="en-GB" sz="700" baseline="-25000" noProof="0">
                <a:latin typeface="Tahoma" panose="020B0604030504040204" pitchFamily="34" charset="0"/>
                <a:ea typeface="Tahoma" panose="020B0604030504040204" pitchFamily="34" charset="0"/>
                <a:cs typeface="Tahoma" panose="020B0604030504040204" pitchFamily="34" charset="0"/>
              </a:rPr>
              <a:t>2</a:t>
            </a:r>
            <a:endParaRPr lang="en-GB" sz="700" noProof="0">
              <a:latin typeface="Tahoma" panose="020B0604030504040204" pitchFamily="34" charset="0"/>
              <a:ea typeface="Tahoma" panose="020B0604030504040204" pitchFamily="34" charset="0"/>
              <a:cs typeface="Tahoma" panose="020B0604030504040204" pitchFamily="34" charset="0"/>
            </a:endParaRPr>
          </a:p>
        </p:txBody>
      </p:sp>
      <p:sp>
        <p:nvSpPr>
          <p:cNvPr id="32" name="ZoneTexte 31">
            <a:extLst>
              <a:ext uri="{FF2B5EF4-FFF2-40B4-BE49-F238E27FC236}">
                <a16:creationId xmlns:a16="http://schemas.microsoft.com/office/drawing/2014/main" id="{9F18E2A1-6214-DF31-0A4B-6EB1FA0D9228}"/>
              </a:ext>
            </a:extLst>
          </p:cNvPr>
          <p:cNvSpPr txBox="1"/>
          <p:nvPr/>
        </p:nvSpPr>
        <p:spPr>
          <a:xfrm>
            <a:off x="4249192" y="6076965"/>
            <a:ext cx="341760" cy="200055"/>
          </a:xfrm>
          <a:prstGeom prst="rect">
            <a:avLst/>
          </a:prstGeom>
          <a:noFill/>
        </p:spPr>
        <p:txBody>
          <a:bodyPr wrap="none" rtlCol="0">
            <a:spAutoFit/>
          </a:bodyPr>
          <a:lstStyle/>
          <a:p>
            <a:r>
              <a:rPr lang="en-GB" sz="700" noProof="0">
                <a:latin typeface="Tahoma" panose="020B0604030504040204" pitchFamily="34" charset="0"/>
                <a:ea typeface="Tahoma" panose="020B0604030504040204" pitchFamily="34" charset="0"/>
                <a:cs typeface="Tahoma" panose="020B0604030504040204" pitchFamily="34" charset="0"/>
              </a:rPr>
              <a:t>H</a:t>
            </a:r>
            <a:r>
              <a:rPr lang="en-GB" sz="700" baseline="-25000" noProof="0">
                <a:latin typeface="Tahoma" panose="020B0604030504040204" pitchFamily="34" charset="0"/>
                <a:ea typeface="Tahoma" panose="020B0604030504040204" pitchFamily="34" charset="0"/>
                <a:cs typeface="Tahoma" panose="020B0604030504040204" pitchFamily="34" charset="0"/>
              </a:rPr>
              <a:t>2</a:t>
            </a:r>
            <a:r>
              <a:rPr lang="en-GB" sz="700" noProof="0">
                <a:latin typeface="Tahoma" panose="020B0604030504040204" pitchFamily="34" charset="0"/>
                <a:ea typeface="Tahoma" panose="020B0604030504040204" pitchFamily="34" charset="0"/>
                <a:cs typeface="Tahoma" panose="020B0604030504040204" pitchFamily="34" charset="0"/>
              </a:rPr>
              <a:t>O</a:t>
            </a:r>
          </a:p>
        </p:txBody>
      </p:sp>
      <p:sp>
        <p:nvSpPr>
          <p:cNvPr id="33" name="ZoneTexte 32">
            <a:extLst>
              <a:ext uri="{FF2B5EF4-FFF2-40B4-BE49-F238E27FC236}">
                <a16:creationId xmlns:a16="http://schemas.microsoft.com/office/drawing/2014/main" id="{6C965A93-576E-2048-8159-18D94E8C3256}"/>
              </a:ext>
            </a:extLst>
          </p:cNvPr>
          <p:cNvSpPr txBox="1"/>
          <p:nvPr/>
        </p:nvSpPr>
        <p:spPr>
          <a:xfrm>
            <a:off x="5191791" y="3846003"/>
            <a:ext cx="276038" cy="200055"/>
          </a:xfrm>
          <a:prstGeom prst="rect">
            <a:avLst/>
          </a:prstGeom>
          <a:noFill/>
        </p:spPr>
        <p:txBody>
          <a:bodyPr wrap="none" rtlCol="0">
            <a:spAutoFit/>
          </a:bodyPr>
          <a:lstStyle/>
          <a:p>
            <a:r>
              <a:rPr lang="en-GB" sz="700" noProof="0">
                <a:latin typeface="Tahoma" panose="020B0604030504040204" pitchFamily="34" charset="0"/>
                <a:ea typeface="Tahoma" panose="020B0604030504040204" pitchFamily="34" charset="0"/>
                <a:cs typeface="Tahoma" panose="020B0604030504040204" pitchFamily="34" charset="0"/>
              </a:rPr>
              <a:t>N</a:t>
            </a:r>
            <a:r>
              <a:rPr lang="en-GB" sz="700" baseline="-25000" noProof="0">
                <a:latin typeface="Tahoma" panose="020B0604030504040204" pitchFamily="34" charset="0"/>
                <a:ea typeface="Tahoma" panose="020B0604030504040204" pitchFamily="34" charset="0"/>
                <a:cs typeface="Tahoma" panose="020B0604030504040204" pitchFamily="34" charset="0"/>
              </a:rPr>
              <a:t>2</a:t>
            </a:r>
            <a:endParaRPr lang="en-GB" sz="700" noProof="0">
              <a:latin typeface="Tahoma" panose="020B0604030504040204" pitchFamily="34" charset="0"/>
              <a:ea typeface="Tahoma" panose="020B0604030504040204" pitchFamily="34" charset="0"/>
              <a:cs typeface="Tahoma" panose="020B0604030504040204" pitchFamily="34" charset="0"/>
            </a:endParaRPr>
          </a:p>
        </p:txBody>
      </p:sp>
      <p:sp>
        <p:nvSpPr>
          <p:cNvPr id="34" name="ZoneTexte 33">
            <a:extLst>
              <a:ext uri="{FF2B5EF4-FFF2-40B4-BE49-F238E27FC236}">
                <a16:creationId xmlns:a16="http://schemas.microsoft.com/office/drawing/2014/main" id="{625E8572-60D0-D96C-0612-4E2751513C67}"/>
              </a:ext>
            </a:extLst>
          </p:cNvPr>
          <p:cNvSpPr txBox="1"/>
          <p:nvPr/>
        </p:nvSpPr>
        <p:spPr>
          <a:xfrm>
            <a:off x="7729158" y="3855528"/>
            <a:ext cx="276038" cy="200055"/>
          </a:xfrm>
          <a:prstGeom prst="rect">
            <a:avLst/>
          </a:prstGeom>
          <a:noFill/>
        </p:spPr>
        <p:txBody>
          <a:bodyPr wrap="none" rtlCol="0">
            <a:spAutoFit/>
          </a:bodyPr>
          <a:lstStyle/>
          <a:p>
            <a:r>
              <a:rPr lang="en-GB" sz="700" noProof="0">
                <a:latin typeface="Tahoma" panose="020B0604030504040204" pitchFamily="34" charset="0"/>
                <a:ea typeface="Tahoma" panose="020B0604030504040204" pitchFamily="34" charset="0"/>
                <a:cs typeface="Tahoma" panose="020B0604030504040204" pitchFamily="34" charset="0"/>
              </a:rPr>
              <a:t>N</a:t>
            </a:r>
            <a:r>
              <a:rPr lang="en-GB" sz="700" baseline="-25000" noProof="0">
                <a:latin typeface="Tahoma" panose="020B0604030504040204" pitchFamily="34" charset="0"/>
                <a:ea typeface="Tahoma" panose="020B0604030504040204" pitchFamily="34" charset="0"/>
                <a:cs typeface="Tahoma" panose="020B0604030504040204" pitchFamily="34" charset="0"/>
              </a:rPr>
              <a:t>2</a:t>
            </a:r>
            <a:endParaRPr lang="en-GB" sz="700" noProof="0">
              <a:latin typeface="Tahoma" panose="020B0604030504040204" pitchFamily="34" charset="0"/>
              <a:ea typeface="Tahoma" panose="020B0604030504040204" pitchFamily="34" charset="0"/>
              <a:cs typeface="Tahoma" panose="020B0604030504040204" pitchFamily="34" charset="0"/>
            </a:endParaRPr>
          </a:p>
        </p:txBody>
      </p:sp>
      <p:sp>
        <p:nvSpPr>
          <p:cNvPr id="35" name="ZoneTexte 34">
            <a:extLst>
              <a:ext uri="{FF2B5EF4-FFF2-40B4-BE49-F238E27FC236}">
                <a16:creationId xmlns:a16="http://schemas.microsoft.com/office/drawing/2014/main" id="{C30AE050-A51A-FB9C-8CB4-D20792C6B1D4}"/>
              </a:ext>
            </a:extLst>
          </p:cNvPr>
          <p:cNvSpPr txBox="1"/>
          <p:nvPr/>
        </p:nvSpPr>
        <p:spPr>
          <a:xfrm>
            <a:off x="7685694" y="5442136"/>
            <a:ext cx="336952" cy="200055"/>
          </a:xfrm>
          <a:prstGeom prst="rect">
            <a:avLst/>
          </a:prstGeom>
          <a:noFill/>
        </p:spPr>
        <p:txBody>
          <a:bodyPr wrap="none" rtlCol="0">
            <a:spAutoFit/>
          </a:bodyPr>
          <a:lstStyle/>
          <a:p>
            <a:r>
              <a:rPr lang="en-GB" sz="700" noProof="0">
                <a:latin typeface="Tahoma" panose="020B0604030504040204" pitchFamily="34" charset="0"/>
                <a:ea typeface="Tahoma" panose="020B0604030504040204" pitchFamily="34" charset="0"/>
                <a:cs typeface="Tahoma" panose="020B0604030504040204" pitchFamily="34" charset="0"/>
              </a:rPr>
              <a:t>NH</a:t>
            </a:r>
            <a:r>
              <a:rPr lang="en-GB" sz="700" baseline="-25000" noProof="0">
                <a:latin typeface="Tahoma" panose="020B0604030504040204" pitchFamily="34" charset="0"/>
                <a:ea typeface="Tahoma" panose="020B0604030504040204" pitchFamily="34" charset="0"/>
                <a:cs typeface="Tahoma" panose="020B0604030504040204" pitchFamily="34" charset="0"/>
              </a:rPr>
              <a:t>3</a:t>
            </a:r>
            <a:endParaRPr lang="en-GB" sz="700" noProof="0">
              <a:latin typeface="Tahoma" panose="020B0604030504040204" pitchFamily="34" charset="0"/>
              <a:ea typeface="Tahoma" panose="020B0604030504040204" pitchFamily="34" charset="0"/>
              <a:cs typeface="Tahoma" panose="020B0604030504040204" pitchFamily="34" charset="0"/>
            </a:endParaRPr>
          </a:p>
        </p:txBody>
      </p:sp>
      <p:sp>
        <p:nvSpPr>
          <p:cNvPr id="36" name="ZoneTexte 35">
            <a:extLst>
              <a:ext uri="{FF2B5EF4-FFF2-40B4-BE49-F238E27FC236}">
                <a16:creationId xmlns:a16="http://schemas.microsoft.com/office/drawing/2014/main" id="{20420F15-8791-803A-F580-854E316FAA6E}"/>
              </a:ext>
            </a:extLst>
          </p:cNvPr>
          <p:cNvSpPr txBox="1"/>
          <p:nvPr/>
        </p:nvSpPr>
        <p:spPr>
          <a:xfrm>
            <a:off x="9439124" y="5424543"/>
            <a:ext cx="336952" cy="200055"/>
          </a:xfrm>
          <a:prstGeom prst="rect">
            <a:avLst/>
          </a:prstGeom>
          <a:noFill/>
        </p:spPr>
        <p:txBody>
          <a:bodyPr wrap="none" rtlCol="0">
            <a:spAutoFit/>
          </a:bodyPr>
          <a:lstStyle/>
          <a:p>
            <a:r>
              <a:rPr lang="en-GB" sz="700" noProof="0">
                <a:latin typeface="Tahoma" panose="020B0604030504040204" pitchFamily="34" charset="0"/>
                <a:ea typeface="Tahoma" panose="020B0604030504040204" pitchFamily="34" charset="0"/>
                <a:cs typeface="Tahoma" panose="020B0604030504040204" pitchFamily="34" charset="0"/>
              </a:rPr>
              <a:t>NH</a:t>
            </a:r>
            <a:r>
              <a:rPr lang="en-GB" sz="700" baseline="-25000" noProof="0">
                <a:latin typeface="Tahoma" panose="020B0604030504040204" pitchFamily="34" charset="0"/>
                <a:ea typeface="Tahoma" panose="020B0604030504040204" pitchFamily="34" charset="0"/>
                <a:cs typeface="Tahoma" panose="020B0604030504040204" pitchFamily="34" charset="0"/>
              </a:rPr>
              <a:t>3</a:t>
            </a:r>
            <a:endParaRPr lang="en-GB" sz="700" noProof="0">
              <a:latin typeface="Tahoma" panose="020B0604030504040204" pitchFamily="34" charset="0"/>
              <a:ea typeface="Tahoma" panose="020B0604030504040204" pitchFamily="34" charset="0"/>
              <a:cs typeface="Tahoma" panose="020B0604030504040204" pitchFamily="34" charset="0"/>
            </a:endParaRPr>
          </a:p>
        </p:txBody>
      </p:sp>
      <p:pic>
        <p:nvPicPr>
          <p:cNvPr id="3076" name="Picture 4">
            <a:extLst>
              <a:ext uri="{FF2B5EF4-FFF2-40B4-BE49-F238E27FC236}">
                <a16:creationId xmlns:a16="http://schemas.microsoft.com/office/drawing/2014/main" id="{DFFBFFFA-3C99-C01F-7DDD-5E40831A36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3712" y="2329875"/>
            <a:ext cx="6269793" cy="646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8630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04C10-5E30-81CD-8918-8F661DE55E1D}"/>
            </a:ext>
          </a:extLst>
        </p:cNvPr>
        <p:cNvGrpSpPr/>
        <p:nvPr/>
      </p:nvGrpSpPr>
      <p:grpSpPr>
        <a:xfrm>
          <a:off x="0" y="0"/>
          <a:ext cx="0" cy="0"/>
          <a:chOff x="0" y="0"/>
          <a:chExt cx="0" cy="0"/>
        </a:xfrm>
      </p:grpSpPr>
      <p:pic>
        <p:nvPicPr>
          <p:cNvPr id="22530" name="Picture 2">
            <a:extLst>
              <a:ext uri="{FF2B5EF4-FFF2-40B4-BE49-F238E27FC236}">
                <a16:creationId xmlns:a16="http://schemas.microsoft.com/office/drawing/2014/main" id="{3FFC52F9-665B-972C-C2D9-2016DF37D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571" y="1054787"/>
            <a:ext cx="4248718" cy="54626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 coins arrondis 2">
            <a:extLst>
              <a:ext uri="{FF2B5EF4-FFF2-40B4-BE49-F238E27FC236}">
                <a16:creationId xmlns:a16="http://schemas.microsoft.com/office/drawing/2014/main" id="{9851C846-DEAF-1C5C-7270-6830CCF79A27}"/>
              </a:ext>
            </a:extLst>
          </p:cNvPr>
          <p:cNvSpPr/>
          <p:nvPr/>
        </p:nvSpPr>
        <p:spPr>
          <a:xfrm>
            <a:off x="1" y="127595"/>
            <a:ext cx="12191999" cy="668837"/>
          </a:xfrm>
          <a:prstGeom prst="roundRect">
            <a:avLst>
              <a:gd name="adj" fmla="val 0"/>
            </a:avLst>
          </a:prstGeom>
          <a:solidFill>
            <a:srgbClr val="036C7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ZoneTexte 4">
            <a:extLst>
              <a:ext uri="{FF2B5EF4-FFF2-40B4-BE49-F238E27FC236}">
                <a16:creationId xmlns:a16="http://schemas.microsoft.com/office/drawing/2014/main" id="{69D69D0A-EBDF-4427-03FE-BEB200AE9A7B}"/>
              </a:ext>
            </a:extLst>
          </p:cNvPr>
          <p:cNvSpPr txBox="1"/>
          <p:nvPr/>
        </p:nvSpPr>
        <p:spPr>
          <a:xfrm>
            <a:off x="1590822" y="190878"/>
            <a:ext cx="9010356" cy="523220"/>
          </a:xfrm>
          <a:prstGeom prst="rect">
            <a:avLst/>
          </a:prstGeom>
          <a:noFill/>
        </p:spPr>
        <p:txBody>
          <a:bodyPr wrap="square">
            <a:spAutoFit/>
          </a:bodyPr>
          <a:lstStyle/>
          <a:p>
            <a:pPr algn="ctr">
              <a:buNone/>
            </a:pPr>
            <a:r>
              <a:rPr lang="en-GB" sz="2800" noProof="0">
                <a:solidFill>
                  <a:schemeClr val="bg1"/>
                </a:solidFill>
                <a:latin typeface="Arial Rounded MT Bold" panose="020F0704030504030204" pitchFamily="34" charset="0"/>
                <a:ea typeface="Roboto" panose="02000000000000000000" pitchFamily="2" charset="0"/>
                <a:cs typeface="Roboto" panose="02000000000000000000" pitchFamily="2" charset="0"/>
              </a:rPr>
              <a:t>Assessment of an RREH in</a:t>
            </a:r>
            <a:r>
              <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rPr>
              <a:t> Oman</a:t>
            </a:r>
          </a:p>
        </p:txBody>
      </p:sp>
      <p:sp>
        <p:nvSpPr>
          <p:cNvPr id="9" name="Rectangle 8">
            <a:extLst>
              <a:ext uri="{FF2B5EF4-FFF2-40B4-BE49-F238E27FC236}">
                <a16:creationId xmlns:a16="http://schemas.microsoft.com/office/drawing/2014/main" id="{50438A38-8ED0-B0E8-5A86-6DCD57C041F3}"/>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Slide Number Placeholder 6">
            <a:extLst>
              <a:ext uri="{FF2B5EF4-FFF2-40B4-BE49-F238E27FC236}">
                <a16:creationId xmlns:a16="http://schemas.microsoft.com/office/drawing/2014/main" id="{263C7B99-C12B-8960-D39B-6BB063212E09}"/>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52</a:t>
            </a:fld>
            <a:endParaRPr lang="en-GB" sz="1350" b="1" spc="80" noProof="0" dirty="0">
              <a:solidFill>
                <a:srgbClr val="025C66"/>
              </a:solidFill>
            </a:endParaRPr>
          </a:p>
        </p:txBody>
      </p:sp>
      <p:sp>
        <p:nvSpPr>
          <p:cNvPr id="14" name="Rectangle 13">
            <a:extLst>
              <a:ext uri="{FF2B5EF4-FFF2-40B4-BE49-F238E27FC236}">
                <a16:creationId xmlns:a16="http://schemas.microsoft.com/office/drawing/2014/main" id="{A30FD55E-770A-531E-73F2-E9888CB8DEAF}"/>
              </a:ext>
            </a:extLst>
          </p:cNvPr>
          <p:cNvSpPr/>
          <p:nvPr/>
        </p:nvSpPr>
        <p:spPr>
          <a:xfrm>
            <a:off x="7305674" y="454882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Rectangle 14">
            <a:extLst>
              <a:ext uri="{FF2B5EF4-FFF2-40B4-BE49-F238E27FC236}">
                <a16:creationId xmlns:a16="http://schemas.microsoft.com/office/drawing/2014/main" id="{F14EBDC2-2C27-7803-EE07-DCC9DAF5E019}"/>
              </a:ext>
            </a:extLst>
          </p:cNvPr>
          <p:cNvSpPr/>
          <p:nvPr/>
        </p:nvSpPr>
        <p:spPr>
          <a:xfrm>
            <a:off x="7305674" y="503403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tangle 15">
            <a:extLst>
              <a:ext uri="{FF2B5EF4-FFF2-40B4-BE49-F238E27FC236}">
                <a16:creationId xmlns:a16="http://schemas.microsoft.com/office/drawing/2014/main" id="{605094D8-B342-721B-F47F-7E79D95E00A0}"/>
              </a:ext>
            </a:extLst>
          </p:cNvPr>
          <p:cNvSpPr/>
          <p:nvPr/>
        </p:nvSpPr>
        <p:spPr>
          <a:xfrm>
            <a:off x="7305674" y="553829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tangle 16">
            <a:extLst>
              <a:ext uri="{FF2B5EF4-FFF2-40B4-BE49-F238E27FC236}">
                <a16:creationId xmlns:a16="http://schemas.microsoft.com/office/drawing/2014/main" id="{25B70642-ECE6-88DA-D960-AEFA42387306}"/>
              </a:ext>
            </a:extLst>
          </p:cNvPr>
          <p:cNvSpPr/>
          <p:nvPr/>
        </p:nvSpPr>
        <p:spPr>
          <a:xfrm>
            <a:off x="7305673" y="6020359"/>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Rectangle 1">
            <a:extLst>
              <a:ext uri="{FF2B5EF4-FFF2-40B4-BE49-F238E27FC236}">
                <a16:creationId xmlns:a16="http://schemas.microsoft.com/office/drawing/2014/main" id="{3A165023-7767-B6B7-1F21-2F81DC89CDB5}"/>
              </a:ext>
            </a:extLst>
          </p:cNvPr>
          <p:cNvSpPr/>
          <p:nvPr/>
        </p:nvSpPr>
        <p:spPr>
          <a:xfrm>
            <a:off x="7305674" y="406361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 name="Rectangle 5">
            <a:extLst>
              <a:ext uri="{FF2B5EF4-FFF2-40B4-BE49-F238E27FC236}">
                <a16:creationId xmlns:a16="http://schemas.microsoft.com/office/drawing/2014/main" id="{4C217161-172D-B494-7247-13B8B1D0D080}"/>
              </a:ext>
            </a:extLst>
          </p:cNvPr>
          <p:cNvSpPr/>
          <p:nvPr/>
        </p:nvSpPr>
        <p:spPr>
          <a:xfrm>
            <a:off x="7355623" y="2100797"/>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ZoneTexte 6">
            <a:extLst>
              <a:ext uri="{FF2B5EF4-FFF2-40B4-BE49-F238E27FC236}">
                <a16:creationId xmlns:a16="http://schemas.microsoft.com/office/drawing/2014/main" id="{7BDEBD03-1BEB-EB2C-1E6E-EDB846854A85}"/>
              </a:ext>
            </a:extLst>
          </p:cNvPr>
          <p:cNvSpPr txBox="1"/>
          <p:nvPr/>
        </p:nvSpPr>
        <p:spPr>
          <a:xfrm>
            <a:off x="7227153" y="2059341"/>
            <a:ext cx="1716734" cy="538609"/>
          </a:xfrm>
          <a:prstGeom prst="rect">
            <a:avLst/>
          </a:prstGeom>
          <a:noFill/>
        </p:spPr>
        <p:txBody>
          <a:bodyPr wrap="square" rtlCol="0">
            <a:spAutoFit/>
          </a:bodyPr>
          <a:lstStyle/>
          <a:p>
            <a:r>
              <a:rPr lang="en-GB" sz="1400" b="1" noProof="0">
                <a:solidFill>
                  <a:srgbClr val="036C78"/>
                </a:solidFill>
              </a:rPr>
              <a:t>Spain</a:t>
            </a:r>
          </a:p>
          <a:p>
            <a:r>
              <a:rPr lang="en-GB" sz="1400" b="1" noProof="0">
                <a:solidFill>
                  <a:srgbClr val="036C78"/>
                </a:solidFill>
              </a:rPr>
              <a:t>(Extremadura)</a:t>
            </a:r>
          </a:p>
        </p:txBody>
      </p:sp>
      <p:sp>
        <p:nvSpPr>
          <p:cNvPr id="8" name="Rectangle 7">
            <a:extLst>
              <a:ext uri="{FF2B5EF4-FFF2-40B4-BE49-F238E27FC236}">
                <a16:creationId xmlns:a16="http://schemas.microsoft.com/office/drawing/2014/main" id="{5C818ECD-DB93-5909-E607-19A3D01A3D7F}"/>
              </a:ext>
            </a:extLst>
          </p:cNvPr>
          <p:cNvSpPr/>
          <p:nvPr/>
        </p:nvSpPr>
        <p:spPr>
          <a:xfrm>
            <a:off x="7294041" y="1630409"/>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ZoneTexte 10">
            <a:extLst>
              <a:ext uri="{FF2B5EF4-FFF2-40B4-BE49-F238E27FC236}">
                <a16:creationId xmlns:a16="http://schemas.microsoft.com/office/drawing/2014/main" id="{A0355155-9322-DD5F-BA97-8BADA7703E6F}"/>
              </a:ext>
            </a:extLst>
          </p:cNvPr>
          <p:cNvSpPr txBox="1"/>
          <p:nvPr/>
        </p:nvSpPr>
        <p:spPr>
          <a:xfrm>
            <a:off x="7233645" y="1667739"/>
            <a:ext cx="1690577" cy="330860"/>
          </a:xfrm>
          <a:prstGeom prst="rect">
            <a:avLst/>
          </a:prstGeom>
          <a:noFill/>
        </p:spPr>
        <p:txBody>
          <a:bodyPr wrap="square" rtlCol="0">
            <a:spAutoFit/>
          </a:bodyPr>
          <a:lstStyle/>
          <a:p>
            <a:r>
              <a:rPr lang="en-GB" sz="1500" b="1" noProof="0">
                <a:solidFill>
                  <a:srgbClr val="036C78"/>
                </a:solidFill>
                <a:highlight>
                  <a:srgbClr val="FFFFFF"/>
                </a:highlight>
              </a:rPr>
              <a:t>Azerbaijan</a:t>
            </a:r>
          </a:p>
        </p:txBody>
      </p:sp>
      <p:sp>
        <p:nvSpPr>
          <p:cNvPr id="12" name="Rectangle 11">
            <a:extLst>
              <a:ext uri="{FF2B5EF4-FFF2-40B4-BE49-F238E27FC236}">
                <a16:creationId xmlns:a16="http://schemas.microsoft.com/office/drawing/2014/main" id="{C86930E1-087D-7118-2440-00D89F53F9BE}"/>
              </a:ext>
            </a:extLst>
          </p:cNvPr>
          <p:cNvSpPr/>
          <p:nvPr/>
        </p:nvSpPr>
        <p:spPr>
          <a:xfrm>
            <a:off x="7348203" y="260440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ZoneTexte 12">
            <a:extLst>
              <a:ext uri="{FF2B5EF4-FFF2-40B4-BE49-F238E27FC236}">
                <a16:creationId xmlns:a16="http://schemas.microsoft.com/office/drawing/2014/main" id="{490CC166-1B87-BBE7-E757-296446980278}"/>
              </a:ext>
            </a:extLst>
          </p:cNvPr>
          <p:cNvSpPr txBox="1"/>
          <p:nvPr/>
        </p:nvSpPr>
        <p:spPr>
          <a:xfrm>
            <a:off x="7227152" y="2553120"/>
            <a:ext cx="1907817" cy="538609"/>
          </a:xfrm>
          <a:prstGeom prst="rect">
            <a:avLst/>
          </a:prstGeom>
          <a:noFill/>
        </p:spPr>
        <p:txBody>
          <a:bodyPr wrap="square" rtlCol="0">
            <a:spAutoFit/>
          </a:bodyPr>
          <a:lstStyle/>
          <a:p>
            <a:r>
              <a:rPr lang="en-GB" sz="1400" b="1" noProof="0">
                <a:solidFill>
                  <a:srgbClr val="036C78"/>
                </a:solidFill>
              </a:rPr>
              <a:t>Algeria</a:t>
            </a:r>
          </a:p>
          <a:p>
            <a:r>
              <a:rPr lang="en-GB" sz="1400" b="1" noProof="0">
                <a:solidFill>
                  <a:srgbClr val="036C78"/>
                </a:solidFill>
              </a:rPr>
              <a:t>(Algerian Sahara)</a:t>
            </a:r>
          </a:p>
        </p:txBody>
      </p:sp>
      <p:sp>
        <p:nvSpPr>
          <p:cNvPr id="18" name="Rectangle 17">
            <a:extLst>
              <a:ext uri="{FF2B5EF4-FFF2-40B4-BE49-F238E27FC236}">
                <a16:creationId xmlns:a16="http://schemas.microsoft.com/office/drawing/2014/main" id="{8C474AA4-B501-D022-765A-5DAEC1EF375A}"/>
              </a:ext>
            </a:extLst>
          </p:cNvPr>
          <p:cNvSpPr/>
          <p:nvPr/>
        </p:nvSpPr>
        <p:spPr>
          <a:xfrm>
            <a:off x="7339298" y="3089997"/>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9" name="ZoneTexte 18">
            <a:extLst>
              <a:ext uri="{FF2B5EF4-FFF2-40B4-BE49-F238E27FC236}">
                <a16:creationId xmlns:a16="http://schemas.microsoft.com/office/drawing/2014/main" id="{6104AF5D-26F5-E257-E317-6B28B15E916D}"/>
              </a:ext>
            </a:extLst>
          </p:cNvPr>
          <p:cNvSpPr txBox="1"/>
          <p:nvPr/>
        </p:nvSpPr>
        <p:spPr>
          <a:xfrm>
            <a:off x="7227152" y="3038709"/>
            <a:ext cx="1898912" cy="538609"/>
          </a:xfrm>
          <a:prstGeom prst="rect">
            <a:avLst/>
          </a:prstGeom>
          <a:noFill/>
        </p:spPr>
        <p:txBody>
          <a:bodyPr wrap="square" rtlCol="0">
            <a:spAutoFit/>
          </a:bodyPr>
          <a:lstStyle/>
          <a:p>
            <a:r>
              <a:rPr lang="en-GB" sz="1400" b="1" noProof="0">
                <a:solidFill>
                  <a:srgbClr val="036C78"/>
                </a:solidFill>
              </a:rPr>
              <a:t>Morocco</a:t>
            </a:r>
          </a:p>
          <a:p>
            <a:r>
              <a:rPr lang="en-GB" sz="1400" b="1" noProof="0">
                <a:solidFill>
                  <a:srgbClr val="036C78"/>
                </a:solidFill>
              </a:rPr>
              <a:t>(Moroccan Sahara)</a:t>
            </a:r>
          </a:p>
        </p:txBody>
      </p:sp>
      <p:sp>
        <p:nvSpPr>
          <p:cNvPr id="20" name="Rectangle 19">
            <a:extLst>
              <a:ext uri="{FF2B5EF4-FFF2-40B4-BE49-F238E27FC236}">
                <a16:creationId xmlns:a16="http://schemas.microsoft.com/office/drawing/2014/main" id="{EA15366C-04FE-5818-3102-8DBA2D1D7054}"/>
              </a:ext>
            </a:extLst>
          </p:cNvPr>
          <p:cNvSpPr/>
          <p:nvPr/>
        </p:nvSpPr>
        <p:spPr>
          <a:xfrm>
            <a:off x="7306285" y="3600620"/>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1" name="ZoneTexte 20">
            <a:extLst>
              <a:ext uri="{FF2B5EF4-FFF2-40B4-BE49-F238E27FC236}">
                <a16:creationId xmlns:a16="http://schemas.microsoft.com/office/drawing/2014/main" id="{434C7C4D-409A-27B5-C784-528FB7491993}"/>
              </a:ext>
            </a:extLst>
          </p:cNvPr>
          <p:cNvSpPr txBox="1"/>
          <p:nvPr/>
        </p:nvSpPr>
        <p:spPr>
          <a:xfrm>
            <a:off x="7245889" y="3637950"/>
            <a:ext cx="1690577" cy="330860"/>
          </a:xfrm>
          <a:prstGeom prst="rect">
            <a:avLst/>
          </a:prstGeom>
          <a:noFill/>
        </p:spPr>
        <p:txBody>
          <a:bodyPr wrap="square" rtlCol="0">
            <a:spAutoFit/>
          </a:bodyPr>
          <a:lstStyle/>
          <a:p>
            <a:r>
              <a:rPr lang="en-GB" sz="1500" b="1" noProof="0">
                <a:solidFill>
                  <a:srgbClr val="036C78"/>
                </a:solidFill>
                <a:highlight>
                  <a:srgbClr val="FFFFFF"/>
                </a:highlight>
              </a:rPr>
              <a:t>Namibia</a:t>
            </a:r>
          </a:p>
        </p:txBody>
      </p:sp>
      <p:sp>
        <p:nvSpPr>
          <p:cNvPr id="22" name="ZoneTexte 21">
            <a:extLst>
              <a:ext uri="{FF2B5EF4-FFF2-40B4-BE49-F238E27FC236}">
                <a16:creationId xmlns:a16="http://schemas.microsoft.com/office/drawing/2014/main" id="{327988DB-3AEF-68B3-790D-922754F62B1F}"/>
              </a:ext>
            </a:extLst>
          </p:cNvPr>
          <p:cNvSpPr txBox="1"/>
          <p:nvPr/>
        </p:nvSpPr>
        <p:spPr>
          <a:xfrm>
            <a:off x="7240231" y="4125257"/>
            <a:ext cx="1690577" cy="330860"/>
          </a:xfrm>
          <a:prstGeom prst="rect">
            <a:avLst/>
          </a:prstGeom>
          <a:noFill/>
        </p:spPr>
        <p:txBody>
          <a:bodyPr wrap="square" rtlCol="0">
            <a:spAutoFit/>
          </a:bodyPr>
          <a:lstStyle/>
          <a:p>
            <a:r>
              <a:rPr lang="en-GB" sz="1500" b="1" noProof="0">
                <a:solidFill>
                  <a:srgbClr val="036C78"/>
                </a:solidFill>
                <a:highlight>
                  <a:srgbClr val="FFFFFF"/>
                </a:highlight>
              </a:rPr>
              <a:t>Oman</a:t>
            </a:r>
          </a:p>
        </p:txBody>
      </p:sp>
      <p:sp>
        <p:nvSpPr>
          <p:cNvPr id="23" name="ZoneTexte 22">
            <a:extLst>
              <a:ext uri="{FF2B5EF4-FFF2-40B4-BE49-F238E27FC236}">
                <a16:creationId xmlns:a16="http://schemas.microsoft.com/office/drawing/2014/main" id="{43A63227-178E-9955-8CDA-54CB8F594378}"/>
              </a:ext>
            </a:extLst>
          </p:cNvPr>
          <p:cNvSpPr txBox="1"/>
          <p:nvPr/>
        </p:nvSpPr>
        <p:spPr>
          <a:xfrm>
            <a:off x="444657" y="1064619"/>
            <a:ext cx="6024969" cy="5493812"/>
          </a:xfrm>
          <a:prstGeom prst="rect">
            <a:avLst/>
          </a:prstGeom>
          <a:noFill/>
        </p:spPr>
        <p:txBody>
          <a:bodyPr wrap="square">
            <a:spAutoFit/>
          </a:bodyPr>
          <a:lstStyle/>
          <a:p>
            <a:pPr algn="just">
              <a:buNone/>
            </a:pPr>
            <a:r>
              <a:rPr lang="en-GB" sz="1600" noProof="0" dirty="0">
                <a:latin typeface="DM Sans" pitchFamily="2" charset="0"/>
              </a:rPr>
              <a:t>🟢 </a:t>
            </a:r>
            <a:r>
              <a:rPr lang="en-GB" sz="1600" b="1" noProof="0" dirty="0">
                <a:solidFill>
                  <a:srgbClr val="025C66"/>
                </a:solidFill>
                <a:latin typeface="DM Sans" pitchFamily="2" charset="0"/>
              </a:rPr>
              <a:t>C1 – Renewable potential</a:t>
            </a:r>
          </a:p>
          <a:p>
            <a:pPr algn="just">
              <a:buNone/>
            </a:pPr>
            <a:endParaRPr lang="en-GB" sz="300" noProof="0" dirty="0">
              <a:latin typeface="DM Sans" pitchFamily="2" charset="0"/>
              <a:cs typeface="Arial"/>
            </a:endParaRPr>
          </a:p>
          <a:p>
            <a:pPr algn="just">
              <a:buNone/>
            </a:pPr>
            <a:r>
              <a:rPr lang="en-GB" sz="1600" noProof="0" dirty="0"/>
              <a:t>Very high solar and wind potential.</a:t>
            </a:r>
          </a:p>
          <a:p>
            <a:pPr algn="just">
              <a:buNone/>
            </a:pPr>
            <a:endParaRPr lang="en-GB" sz="1600" noProof="0" dirty="0">
              <a:latin typeface="DM Sans" pitchFamily="2" charset="0"/>
            </a:endParaRPr>
          </a:p>
          <a:p>
            <a:pPr algn="just">
              <a:buNone/>
            </a:pPr>
            <a:r>
              <a:rPr lang="en-GB" sz="1600" noProof="0" dirty="0">
                <a:latin typeface="DM Sans" pitchFamily="2" charset="0"/>
              </a:rPr>
              <a:t>🟢 </a:t>
            </a:r>
            <a:r>
              <a:rPr lang="en-GB" sz="1600" b="1" noProof="0" dirty="0">
                <a:solidFill>
                  <a:srgbClr val="025C66"/>
                </a:solidFill>
                <a:latin typeface="DM Sans" pitchFamily="2" charset="0"/>
              </a:rPr>
              <a:t>C2 – Land availability</a:t>
            </a:r>
          </a:p>
          <a:p>
            <a:pPr algn="just">
              <a:buNone/>
            </a:pPr>
            <a:endParaRPr lang="en-GB" sz="300" noProof="0" dirty="0">
              <a:latin typeface="DM Sans" pitchFamily="2" charset="0"/>
            </a:endParaRPr>
          </a:p>
          <a:p>
            <a:pPr algn="just">
              <a:buNone/>
            </a:pPr>
            <a:r>
              <a:rPr lang="en-GB" sz="1600" noProof="0" dirty="0"/>
              <a:t>Over 150,000 hectares identified for hydrogen projects.</a:t>
            </a:r>
          </a:p>
          <a:p>
            <a:pPr algn="just">
              <a:buNone/>
            </a:pPr>
            <a:endParaRPr lang="en-GB" sz="1600" noProof="0" dirty="0">
              <a:latin typeface="DM Sans" pitchFamily="2" charset="0"/>
            </a:endParaRPr>
          </a:p>
          <a:p>
            <a:pPr algn="just">
              <a:buNone/>
            </a:pPr>
            <a:r>
              <a:rPr lang="en-GB" sz="1600" noProof="0" dirty="0">
                <a:latin typeface="DM Sans" pitchFamily="2" charset="0"/>
              </a:rPr>
              <a:t>🟡 </a:t>
            </a:r>
            <a:r>
              <a:rPr lang="en-GB" sz="1600" b="1" noProof="0" dirty="0">
                <a:solidFill>
                  <a:srgbClr val="025C66"/>
                </a:solidFill>
                <a:latin typeface="DM Sans" pitchFamily="2" charset="0"/>
              </a:rPr>
              <a:t>C3 – Existing infrastructure</a:t>
            </a:r>
          </a:p>
          <a:p>
            <a:pPr algn="just">
              <a:buNone/>
            </a:pPr>
            <a:endParaRPr lang="en-GB" sz="300" noProof="0" dirty="0">
              <a:latin typeface="DM Sans" pitchFamily="2" charset="0"/>
            </a:endParaRPr>
          </a:p>
          <a:p>
            <a:pPr algn="just">
              <a:buNone/>
            </a:pPr>
            <a:r>
              <a:rPr lang="en-GB" sz="1600" noProof="0" dirty="0"/>
              <a:t>Ports of Sohar and Duqm under development;</a:t>
            </a:r>
          </a:p>
          <a:p>
            <a:pPr algn="just">
              <a:buNone/>
            </a:pPr>
            <a:r>
              <a:rPr lang="en-GB" sz="1600" noProof="0" dirty="0"/>
              <a:t>Existing ammonia terminal at Salalah;</a:t>
            </a:r>
          </a:p>
          <a:p>
            <a:pPr algn="just">
              <a:buNone/>
            </a:pPr>
            <a:r>
              <a:rPr lang="en-GB" sz="1600" noProof="0" dirty="0"/>
              <a:t>Developed gas pipeline network (4,000 km), fragmented electricity grid.</a:t>
            </a:r>
          </a:p>
          <a:p>
            <a:pPr algn="just">
              <a:buNone/>
            </a:pPr>
            <a:endParaRPr lang="en-GB" sz="1600" noProof="0" dirty="0">
              <a:latin typeface="DM Sans" pitchFamily="2" charset="0"/>
            </a:endParaRPr>
          </a:p>
          <a:p>
            <a:pPr algn="just">
              <a:buNone/>
            </a:pPr>
            <a:r>
              <a:rPr lang="en-GB" sz="1600" noProof="0" dirty="0">
                <a:latin typeface="DM Sans" pitchFamily="2" charset="0"/>
              </a:rPr>
              <a:t>🟢 </a:t>
            </a:r>
            <a:r>
              <a:rPr lang="en-GB" sz="1600" b="1" noProof="0" dirty="0">
                <a:solidFill>
                  <a:srgbClr val="025C66"/>
                </a:solidFill>
                <a:latin typeface="DM Sans" pitchFamily="2" charset="0"/>
              </a:rPr>
              <a:t>C4 – Financing conditions and competitiveness</a:t>
            </a:r>
          </a:p>
          <a:p>
            <a:pPr algn="just">
              <a:buNone/>
            </a:pPr>
            <a:endParaRPr lang="en-GB" sz="300" noProof="0" dirty="0">
              <a:latin typeface="DM Sans" pitchFamily="2" charset="0"/>
            </a:endParaRPr>
          </a:p>
          <a:p>
            <a:pPr algn="just">
              <a:buNone/>
            </a:pPr>
            <a:r>
              <a:rPr lang="en-GB" sz="1600" noProof="0" dirty="0"/>
              <a:t>Attractive region (BP, Uniper, Germany, Japan, India);</a:t>
            </a:r>
            <a:br>
              <a:rPr lang="en-GB" sz="1600" noProof="0" dirty="0"/>
            </a:br>
            <a:r>
              <a:rPr lang="en-GB" sz="1600" noProof="0" dirty="0"/>
              <a:t>Projected very low energy costs.</a:t>
            </a:r>
          </a:p>
          <a:p>
            <a:pPr algn="just">
              <a:buNone/>
            </a:pPr>
            <a:endParaRPr lang="en-GB" sz="1600" noProof="0" dirty="0">
              <a:latin typeface="DM Sans" pitchFamily="2" charset="0"/>
            </a:endParaRPr>
          </a:p>
          <a:p>
            <a:pPr algn="just">
              <a:buNone/>
            </a:pPr>
            <a:r>
              <a:rPr lang="en-GB" sz="1600" noProof="0" dirty="0">
                <a:latin typeface="DM Sans" pitchFamily="2" charset="0"/>
              </a:rPr>
              <a:t>🟡 </a:t>
            </a:r>
            <a:r>
              <a:rPr lang="en-GB" sz="1600" b="1" noProof="0" dirty="0">
                <a:solidFill>
                  <a:srgbClr val="025C66"/>
                </a:solidFill>
                <a:latin typeface="DM Sans" pitchFamily="2" charset="0"/>
              </a:rPr>
              <a:t>C5 – Energy sovereignty</a:t>
            </a:r>
          </a:p>
          <a:p>
            <a:pPr algn="just">
              <a:buNone/>
            </a:pPr>
            <a:endParaRPr lang="en-GB" sz="300" noProof="0" dirty="0">
              <a:latin typeface="DM Sans" pitchFamily="2" charset="0"/>
            </a:endParaRPr>
          </a:p>
          <a:p>
            <a:pPr algn="just">
              <a:buNone/>
            </a:pPr>
            <a:r>
              <a:rPr lang="en-GB" sz="1600" noProof="0" dirty="0"/>
              <a:t>Export potential for e-ammonia (see the Memorandum of Understanding on energy cooperation signed in May 2022 with the EU);</a:t>
            </a:r>
          </a:p>
          <a:p>
            <a:pPr algn="just">
              <a:buNone/>
            </a:pPr>
            <a:r>
              <a:rPr lang="en-GB" sz="1600" noProof="0" dirty="0"/>
              <a:t>Export strategy targeting multiple markets, including Asia.</a:t>
            </a:r>
          </a:p>
        </p:txBody>
      </p:sp>
    </p:spTree>
    <p:extLst>
      <p:ext uri="{BB962C8B-B14F-4D97-AF65-F5344CB8AC3E}">
        <p14:creationId xmlns:p14="http://schemas.microsoft.com/office/powerpoint/2010/main" val="19890130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0C8EC-E668-9EFA-7D5E-8102CB4CBA8B}"/>
            </a:ext>
          </a:extLst>
        </p:cNvPr>
        <p:cNvGrpSpPr/>
        <p:nvPr/>
      </p:nvGrpSpPr>
      <p:grpSpPr>
        <a:xfrm>
          <a:off x="0" y="0"/>
          <a:ext cx="0" cy="0"/>
          <a:chOff x="0" y="0"/>
          <a:chExt cx="0" cy="0"/>
        </a:xfrm>
      </p:grpSpPr>
      <p:pic>
        <p:nvPicPr>
          <p:cNvPr id="9220" name="Picture 4" descr="Chile: the Talinay wind park | Enel Group">
            <a:extLst>
              <a:ext uri="{FF2B5EF4-FFF2-40B4-BE49-F238E27FC236}">
                <a16:creationId xmlns:a16="http://schemas.microsoft.com/office/drawing/2014/main" id="{2145554F-16BB-364A-76B4-5DB4413CAE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90" r="18350"/>
          <a:stretch>
            <a:fillRect/>
          </a:stretch>
        </p:blipFill>
        <p:spPr bwMode="auto">
          <a:xfrm>
            <a:off x="7550125" y="122121"/>
            <a:ext cx="4513311" cy="44605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entral Fotovoltaica Ollagüe">
            <a:extLst>
              <a:ext uri="{FF2B5EF4-FFF2-40B4-BE49-F238E27FC236}">
                <a16:creationId xmlns:a16="http://schemas.microsoft.com/office/drawing/2014/main" id="{92ABF819-CCA8-F112-566C-86F7851E45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98" r="22298"/>
          <a:stretch>
            <a:fillRect/>
          </a:stretch>
        </p:blipFill>
        <p:spPr bwMode="auto">
          <a:xfrm>
            <a:off x="128548" y="122121"/>
            <a:ext cx="7305729" cy="57276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FDC4A61-7950-924C-E074-18E0D443E27D}"/>
              </a:ext>
            </a:extLst>
          </p:cNvPr>
          <p:cNvSpPr/>
          <p:nvPr/>
        </p:nvSpPr>
        <p:spPr>
          <a:xfrm rot="16200000">
            <a:off x="3524010" y="-1810000"/>
            <a:ext cx="5143987" cy="12192006"/>
          </a:xfrm>
          <a:prstGeom prst="rect">
            <a:avLst/>
          </a:prstGeom>
          <a:gradFill>
            <a:gsLst>
              <a:gs pos="38000">
                <a:schemeClr val="bg1"/>
              </a:gs>
              <a:gs pos="49000">
                <a:schemeClr val="bg1">
                  <a:alpha val="65000"/>
                </a:schemeClr>
              </a:gs>
              <a:gs pos="63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latin typeface="DM Sans" pitchFamily="2" charset="0"/>
              </a:rPr>
              <a:t> </a:t>
            </a:r>
          </a:p>
        </p:txBody>
      </p:sp>
      <p:sp>
        <p:nvSpPr>
          <p:cNvPr id="16" name="Rectangle : coins arrondis 15">
            <a:extLst>
              <a:ext uri="{FF2B5EF4-FFF2-40B4-BE49-F238E27FC236}">
                <a16:creationId xmlns:a16="http://schemas.microsoft.com/office/drawing/2014/main" id="{CC044066-64D6-27E1-4521-B31D62E4DB63}"/>
              </a:ext>
            </a:extLst>
          </p:cNvPr>
          <p:cNvSpPr/>
          <p:nvPr/>
        </p:nvSpPr>
        <p:spPr>
          <a:xfrm>
            <a:off x="1028700" y="4560463"/>
            <a:ext cx="11034736" cy="656503"/>
          </a:xfrm>
          <a:prstGeom prst="roundRect">
            <a:avLst>
              <a:gd name="adj" fmla="val 0"/>
            </a:avLst>
          </a:prstGeom>
          <a:gradFill>
            <a:gsLst>
              <a:gs pos="16000">
                <a:srgbClr val="036C78">
                  <a:alpha val="0"/>
                </a:srgbClr>
              </a:gs>
              <a:gs pos="33000">
                <a:srgbClr val="036C78"/>
              </a:gs>
            </a:gsLst>
            <a:lin ang="0" scaled="0"/>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ZoneTexte 16">
            <a:extLst>
              <a:ext uri="{FF2B5EF4-FFF2-40B4-BE49-F238E27FC236}">
                <a16:creationId xmlns:a16="http://schemas.microsoft.com/office/drawing/2014/main" id="{898EE50C-5701-9FD6-C84B-AFEBCF04CC43}"/>
              </a:ext>
            </a:extLst>
          </p:cNvPr>
          <p:cNvSpPr txBox="1"/>
          <p:nvPr/>
        </p:nvSpPr>
        <p:spPr>
          <a:xfrm>
            <a:off x="3985641" y="4607941"/>
            <a:ext cx="7869677" cy="523220"/>
          </a:xfrm>
          <a:prstGeom prst="rect">
            <a:avLst/>
          </a:prstGeom>
          <a:noFill/>
        </p:spPr>
        <p:txBody>
          <a:bodyPr wrap="square">
            <a:spAutoFit/>
          </a:bodyPr>
          <a:lstStyle/>
          <a:p>
            <a:pPr algn="r">
              <a:buNone/>
            </a:pPr>
            <a:r>
              <a:rPr lang="en-GB" sz="2800" noProof="0">
                <a:solidFill>
                  <a:schemeClr val="bg1"/>
                </a:solidFill>
                <a:latin typeface="Arial Rounded MT Bold" panose="020F0704030504030204" pitchFamily="34" charset="0"/>
                <a:ea typeface="Roboto" panose="02000000000000000000" pitchFamily="2" charset="0"/>
                <a:cs typeface="Roboto" panose="02000000000000000000" pitchFamily="2" charset="0"/>
              </a:rPr>
              <a:t>World’s first e-gasoline </a:t>
            </a:r>
            <a:r>
              <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rPr>
              <a:t>production</a:t>
            </a:r>
            <a:endParaRPr lang="en-GB" sz="2800" noProof="0">
              <a:solidFill>
                <a:schemeClr val="bg1"/>
              </a:solidFill>
              <a:latin typeface="Arial Rounded MT Bold" panose="020F0704030504030204" pitchFamily="34" charset="0"/>
              <a:ea typeface="Roboto" panose="02000000000000000000" pitchFamily="2" charset="0"/>
              <a:cs typeface="Roboto" panose="02000000000000000000" pitchFamily="2" charset="0"/>
            </a:endParaRPr>
          </a:p>
        </p:txBody>
      </p:sp>
      <p:sp>
        <p:nvSpPr>
          <p:cNvPr id="18" name="Rectangle : coins arrondis 17">
            <a:extLst>
              <a:ext uri="{FF2B5EF4-FFF2-40B4-BE49-F238E27FC236}">
                <a16:creationId xmlns:a16="http://schemas.microsoft.com/office/drawing/2014/main" id="{919EA1FD-9017-FBF7-D463-0076CDEEBF98}"/>
              </a:ext>
            </a:extLst>
          </p:cNvPr>
          <p:cNvSpPr/>
          <p:nvPr/>
        </p:nvSpPr>
        <p:spPr>
          <a:xfrm rot="10800000">
            <a:off x="128556" y="126048"/>
            <a:ext cx="4510118" cy="671933"/>
          </a:xfrm>
          <a:prstGeom prst="roundRect">
            <a:avLst>
              <a:gd name="adj" fmla="val 0"/>
            </a:avLst>
          </a:prstGeom>
          <a:gradFill>
            <a:gsLst>
              <a:gs pos="6000">
                <a:srgbClr val="036C78">
                  <a:alpha val="0"/>
                </a:srgbClr>
              </a:gs>
              <a:gs pos="54000">
                <a:srgbClr val="036C78"/>
              </a:gs>
            </a:gsLst>
            <a:lin ang="0" scaled="0"/>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ZoneTexte 18">
            <a:extLst>
              <a:ext uri="{FF2B5EF4-FFF2-40B4-BE49-F238E27FC236}">
                <a16:creationId xmlns:a16="http://schemas.microsoft.com/office/drawing/2014/main" id="{B58D5C62-8E7E-794C-AE24-78681C3135CF}"/>
              </a:ext>
            </a:extLst>
          </p:cNvPr>
          <p:cNvSpPr txBox="1"/>
          <p:nvPr/>
        </p:nvSpPr>
        <p:spPr>
          <a:xfrm>
            <a:off x="302323" y="190879"/>
            <a:ext cx="2666776" cy="523220"/>
          </a:xfrm>
          <a:prstGeom prst="rect">
            <a:avLst/>
          </a:prstGeom>
          <a:noFill/>
        </p:spPr>
        <p:txBody>
          <a:bodyPr wrap="square">
            <a:spAutoFit/>
          </a:bodyPr>
          <a:lstStyle/>
          <a:p>
            <a:r>
              <a:rPr lang="en-GB" sz="2800" noProof="0">
                <a:solidFill>
                  <a:schemeClr val="bg1"/>
                </a:solidFill>
                <a:latin typeface="Arial Rounded MT Bold" panose="020F0704030504030204" pitchFamily="34" charset="0"/>
                <a:ea typeface="Roboto" panose="02000000000000000000" pitchFamily="2" charset="0"/>
                <a:cs typeface="Roboto" panose="02000000000000000000" pitchFamily="2" charset="0"/>
              </a:rPr>
              <a:t>Chile</a:t>
            </a:r>
            <a:endParaRPr lang="en-GB" sz="2000" noProof="0" dirty="0"/>
          </a:p>
        </p:txBody>
      </p:sp>
      <p:sp>
        <p:nvSpPr>
          <p:cNvPr id="20" name="Cadre 19">
            <a:extLst>
              <a:ext uri="{FF2B5EF4-FFF2-40B4-BE49-F238E27FC236}">
                <a16:creationId xmlns:a16="http://schemas.microsoft.com/office/drawing/2014/main" id="{FA2411BF-AAD3-E612-AC97-4E60FB35C4DB}"/>
              </a:ext>
            </a:extLst>
          </p:cNvPr>
          <p:cNvSpPr/>
          <p:nvPr/>
        </p:nvSpPr>
        <p:spPr>
          <a:xfrm>
            <a:off x="0" y="0"/>
            <a:ext cx="12192000" cy="6858000"/>
          </a:xfrm>
          <a:prstGeom prst="frame">
            <a:avLst>
              <a:gd name="adj1" fmla="val 149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pic>
        <p:nvPicPr>
          <p:cNvPr id="6" name="Image 5">
            <a:extLst>
              <a:ext uri="{FF2B5EF4-FFF2-40B4-BE49-F238E27FC236}">
                <a16:creationId xmlns:a16="http://schemas.microsoft.com/office/drawing/2014/main" id="{A466622A-8F68-63C8-636E-0D96B7A55FEC}"/>
              </a:ext>
            </a:extLst>
          </p:cNvPr>
          <p:cNvPicPr>
            <a:picLocks noChangeAspect="1"/>
          </p:cNvPicPr>
          <p:nvPr/>
        </p:nvPicPr>
        <p:blipFill>
          <a:blip r:embed="rId4"/>
          <a:stretch>
            <a:fillRect/>
          </a:stretch>
        </p:blipFill>
        <p:spPr>
          <a:xfrm>
            <a:off x="147825" y="3814071"/>
            <a:ext cx="3143099" cy="3155164"/>
          </a:xfrm>
          <a:prstGeom prst="rect">
            <a:avLst/>
          </a:prstGeom>
        </p:spPr>
      </p:pic>
      <p:sp>
        <p:nvSpPr>
          <p:cNvPr id="9" name="Rectangle 8">
            <a:extLst>
              <a:ext uri="{FF2B5EF4-FFF2-40B4-BE49-F238E27FC236}">
                <a16:creationId xmlns:a16="http://schemas.microsoft.com/office/drawing/2014/main" id="{12520C7F-6EDB-6F70-D5F1-D342CB9079B0}"/>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Slide Number Placeholder 6">
            <a:extLst>
              <a:ext uri="{FF2B5EF4-FFF2-40B4-BE49-F238E27FC236}">
                <a16:creationId xmlns:a16="http://schemas.microsoft.com/office/drawing/2014/main" id="{EB235CF0-7FDC-AF81-4091-CB10E20ED80D}"/>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53</a:t>
            </a:fld>
            <a:endParaRPr lang="en-GB" sz="1350" b="1" spc="80" noProof="0" dirty="0">
              <a:solidFill>
                <a:srgbClr val="025C66"/>
              </a:solidFill>
            </a:endParaRPr>
          </a:p>
        </p:txBody>
      </p:sp>
      <p:sp>
        <p:nvSpPr>
          <p:cNvPr id="7" name="ZoneTexte 6">
            <a:extLst>
              <a:ext uri="{FF2B5EF4-FFF2-40B4-BE49-F238E27FC236}">
                <a16:creationId xmlns:a16="http://schemas.microsoft.com/office/drawing/2014/main" id="{AF796AF8-362B-87F9-87A2-7386291CE77D}"/>
              </a:ext>
            </a:extLst>
          </p:cNvPr>
          <p:cNvSpPr txBox="1"/>
          <p:nvPr/>
        </p:nvSpPr>
        <p:spPr>
          <a:xfrm>
            <a:off x="3592911" y="5507080"/>
            <a:ext cx="7983371" cy="1015663"/>
          </a:xfrm>
          <a:prstGeom prst="rect">
            <a:avLst/>
          </a:prstGeom>
          <a:noFill/>
        </p:spPr>
        <p:txBody>
          <a:bodyPr wrap="square">
            <a:spAutoFit/>
          </a:bodyPr>
          <a:lstStyle/>
          <a:p>
            <a:pPr algn="just"/>
            <a:r>
              <a:rPr lang="en-GB" sz="2000" noProof="0"/>
              <a:t>Hydrogen is not only used to produce e-ammonia for export. It can also be converted into methanol, a molecule primarily used in transport fuels.</a:t>
            </a:r>
            <a:endParaRPr lang="en-GB" sz="2000" noProof="0" dirty="0"/>
          </a:p>
        </p:txBody>
      </p:sp>
    </p:spTree>
    <p:extLst>
      <p:ext uri="{BB962C8B-B14F-4D97-AF65-F5344CB8AC3E}">
        <p14:creationId xmlns:p14="http://schemas.microsoft.com/office/powerpoint/2010/main" val="20809307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8E631-1F8A-ED70-08B8-76C288A146BF}"/>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3DBE0551-87B2-737D-B3E0-6875D7E63C5C}"/>
              </a:ext>
            </a:extLst>
          </p:cNvPr>
          <p:cNvPicPr>
            <a:picLocks noChangeAspect="1"/>
          </p:cNvPicPr>
          <p:nvPr/>
        </p:nvPicPr>
        <p:blipFill>
          <a:blip r:embed="rId3"/>
          <a:srcRect l="16215" t="-1" r="1" b="-1"/>
          <a:stretch>
            <a:fillRect/>
          </a:stretch>
        </p:blipFill>
        <p:spPr>
          <a:xfrm>
            <a:off x="740581" y="3569252"/>
            <a:ext cx="4059451" cy="2772189"/>
          </a:xfrm>
          <a:prstGeom prst="roundRect">
            <a:avLst>
              <a:gd name="adj" fmla="val 0"/>
            </a:avLst>
          </a:prstGeom>
        </p:spPr>
      </p:pic>
      <p:sp>
        <p:nvSpPr>
          <p:cNvPr id="2" name="Cadre 1">
            <a:extLst>
              <a:ext uri="{FF2B5EF4-FFF2-40B4-BE49-F238E27FC236}">
                <a16:creationId xmlns:a16="http://schemas.microsoft.com/office/drawing/2014/main" id="{3E980A42-E494-ACCF-532F-7E502D5F2EFF}"/>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pic>
        <p:nvPicPr>
          <p:cNvPr id="6" name="Image 5">
            <a:extLst>
              <a:ext uri="{FF2B5EF4-FFF2-40B4-BE49-F238E27FC236}">
                <a16:creationId xmlns:a16="http://schemas.microsoft.com/office/drawing/2014/main" id="{0CB5FB08-CCF6-7D56-47B3-CCD9BF8E39FC}"/>
              </a:ext>
            </a:extLst>
          </p:cNvPr>
          <p:cNvPicPr>
            <a:picLocks noChangeAspect="1"/>
          </p:cNvPicPr>
          <p:nvPr/>
        </p:nvPicPr>
        <p:blipFill>
          <a:blip r:embed="rId4"/>
          <a:stretch>
            <a:fillRect/>
          </a:stretch>
        </p:blipFill>
        <p:spPr>
          <a:xfrm>
            <a:off x="7343543" y="555216"/>
            <a:ext cx="4043732" cy="2772189"/>
          </a:xfrm>
          <a:prstGeom prst="rect">
            <a:avLst/>
          </a:prstGeom>
        </p:spPr>
      </p:pic>
      <p:pic>
        <p:nvPicPr>
          <p:cNvPr id="7" name="Picture 4">
            <a:extLst>
              <a:ext uri="{FF2B5EF4-FFF2-40B4-BE49-F238E27FC236}">
                <a16:creationId xmlns:a16="http://schemas.microsoft.com/office/drawing/2014/main" id="{4812EB97-A6FC-08A4-901E-9E4171E869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01430" y="-757803"/>
            <a:ext cx="45719" cy="4571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e 20">
            <a:extLst>
              <a:ext uri="{FF2B5EF4-FFF2-40B4-BE49-F238E27FC236}">
                <a16:creationId xmlns:a16="http://schemas.microsoft.com/office/drawing/2014/main" id="{B30B5E9F-FE2A-8385-0765-E75670883196}"/>
              </a:ext>
            </a:extLst>
          </p:cNvPr>
          <p:cNvGrpSpPr/>
          <p:nvPr/>
        </p:nvGrpSpPr>
        <p:grpSpPr>
          <a:xfrm>
            <a:off x="5421085" y="554659"/>
            <a:ext cx="1349829" cy="5748682"/>
            <a:chOff x="5122870" y="563198"/>
            <a:chExt cx="1349829" cy="5748682"/>
          </a:xfrm>
        </p:grpSpPr>
        <p:pic>
          <p:nvPicPr>
            <p:cNvPr id="7170" name="Picture 2" descr="Chile Satellite Map">
              <a:extLst>
                <a:ext uri="{FF2B5EF4-FFF2-40B4-BE49-F238E27FC236}">
                  <a16:creationId xmlns:a16="http://schemas.microsoft.com/office/drawing/2014/main" id="{3493E3EA-1960-FDB0-2C4D-384FBACE0E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686" r="12925"/>
            <a:stretch>
              <a:fillRect/>
            </a:stretch>
          </p:blipFill>
          <p:spPr bwMode="auto">
            <a:xfrm>
              <a:off x="5122870" y="563198"/>
              <a:ext cx="1349829" cy="5748682"/>
            </a:xfrm>
            <a:prstGeom prst="rect">
              <a:avLst/>
            </a:prstGeom>
            <a:noFill/>
            <a:extLst>
              <a:ext uri="{909E8E84-426E-40DD-AFC4-6F175D3DCCD1}">
                <a14:hiddenFill xmlns:a14="http://schemas.microsoft.com/office/drawing/2010/main">
                  <a:solidFill>
                    <a:srgbClr val="FFFFFF"/>
                  </a:solidFill>
                </a14:hiddenFill>
              </a:ext>
            </a:extLst>
          </p:spPr>
        </p:pic>
        <p:sp>
          <p:nvSpPr>
            <p:cNvPr id="8" name="Cercle : creux 7">
              <a:extLst>
                <a:ext uri="{FF2B5EF4-FFF2-40B4-BE49-F238E27FC236}">
                  <a16:creationId xmlns:a16="http://schemas.microsoft.com/office/drawing/2014/main" id="{88ACE276-016C-27A1-063D-5DB67453E6B3}"/>
                </a:ext>
              </a:extLst>
            </p:cNvPr>
            <p:cNvSpPr/>
            <p:nvPr/>
          </p:nvSpPr>
          <p:spPr>
            <a:xfrm>
              <a:off x="5786362" y="1066273"/>
              <a:ext cx="323746" cy="323745"/>
            </a:xfrm>
            <a:custGeom>
              <a:avLst/>
              <a:gdLst>
                <a:gd name="connsiteX0" fmla="*/ 0 w 323746"/>
                <a:gd name="connsiteY0" fmla="*/ 161873 h 323745"/>
                <a:gd name="connsiteX1" fmla="*/ 161873 w 323746"/>
                <a:gd name="connsiteY1" fmla="*/ 0 h 323745"/>
                <a:gd name="connsiteX2" fmla="*/ 323746 w 323746"/>
                <a:gd name="connsiteY2" fmla="*/ 161873 h 323745"/>
                <a:gd name="connsiteX3" fmla="*/ 161873 w 323746"/>
                <a:gd name="connsiteY3" fmla="*/ 323746 h 323745"/>
                <a:gd name="connsiteX4" fmla="*/ 0 w 323746"/>
                <a:gd name="connsiteY4" fmla="*/ 161873 h 323745"/>
                <a:gd name="connsiteX5" fmla="*/ 65086 w 323746"/>
                <a:gd name="connsiteY5" fmla="*/ 161873 h 323745"/>
                <a:gd name="connsiteX6" fmla="*/ 161873 w 323746"/>
                <a:gd name="connsiteY6" fmla="*/ 258660 h 323745"/>
                <a:gd name="connsiteX7" fmla="*/ 258660 w 323746"/>
                <a:gd name="connsiteY7" fmla="*/ 161873 h 323745"/>
                <a:gd name="connsiteX8" fmla="*/ 161873 w 323746"/>
                <a:gd name="connsiteY8" fmla="*/ 65086 h 323745"/>
                <a:gd name="connsiteX9" fmla="*/ 65086 w 323746"/>
                <a:gd name="connsiteY9" fmla="*/ 161873 h 32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746" h="323745" fill="none" extrusionOk="0">
                  <a:moveTo>
                    <a:pt x="0" y="161873"/>
                  </a:moveTo>
                  <a:cubicBezTo>
                    <a:pt x="-14992" y="70048"/>
                    <a:pt x="74286" y="1483"/>
                    <a:pt x="161873" y="0"/>
                  </a:cubicBezTo>
                  <a:cubicBezTo>
                    <a:pt x="255215" y="5868"/>
                    <a:pt x="325030" y="85776"/>
                    <a:pt x="323746" y="161873"/>
                  </a:cubicBezTo>
                  <a:cubicBezTo>
                    <a:pt x="329759" y="260534"/>
                    <a:pt x="266752" y="342707"/>
                    <a:pt x="161873" y="323746"/>
                  </a:cubicBezTo>
                  <a:cubicBezTo>
                    <a:pt x="78558" y="318418"/>
                    <a:pt x="1864" y="242506"/>
                    <a:pt x="0" y="161873"/>
                  </a:cubicBezTo>
                  <a:close/>
                  <a:moveTo>
                    <a:pt x="65086" y="161873"/>
                  </a:moveTo>
                  <a:cubicBezTo>
                    <a:pt x="51734" y="217520"/>
                    <a:pt x="100914" y="253481"/>
                    <a:pt x="161873" y="258660"/>
                  </a:cubicBezTo>
                  <a:cubicBezTo>
                    <a:pt x="208512" y="258176"/>
                    <a:pt x="255920" y="209742"/>
                    <a:pt x="258660" y="161873"/>
                  </a:cubicBezTo>
                  <a:cubicBezTo>
                    <a:pt x="259316" y="99546"/>
                    <a:pt x="211860" y="67110"/>
                    <a:pt x="161873" y="65086"/>
                  </a:cubicBezTo>
                  <a:cubicBezTo>
                    <a:pt x="103173" y="74465"/>
                    <a:pt x="69244" y="111509"/>
                    <a:pt x="65086" y="161873"/>
                  </a:cubicBezTo>
                  <a:close/>
                </a:path>
                <a:path w="323746" h="323745" stroke="0" extrusionOk="0">
                  <a:moveTo>
                    <a:pt x="0" y="161873"/>
                  </a:moveTo>
                  <a:cubicBezTo>
                    <a:pt x="-8884" y="66993"/>
                    <a:pt x="54630" y="6697"/>
                    <a:pt x="161873" y="0"/>
                  </a:cubicBezTo>
                  <a:cubicBezTo>
                    <a:pt x="263927" y="2664"/>
                    <a:pt x="311875" y="72850"/>
                    <a:pt x="323746" y="161873"/>
                  </a:cubicBezTo>
                  <a:cubicBezTo>
                    <a:pt x="304826" y="269749"/>
                    <a:pt x="247152" y="346524"/>
                    <a:pt x="161873" y="323746"/>
                  </a:cubicBezTo>
                  <a:cubicBezTo>
                    <a:pt x="63593" y="318888"/>
                    <a:pt x="1728" y="252098"/>
                    <a:pt x="0" y="161873"/>
                  </a:cubicBezTo>
                  <a:close/>
                  <a:moveTo>
                    <a:pt x="65086" y="161873"/>
                  </a:moveTo>
                  <a:cubicBezTo>
                    <a:pt x="78714" y="216944"/>
                    <a:pt x="112660" y="249933"/>
                    <a:pt x="161873" y="258660"/>
                  </a:cubicBezTo>
                  <a:cubicBezTo>
                    <a:pt x="211882" y="258132"/>
                    <a:pt x="251128" y="222419"/>
                    <a:pt x="258660" y="161873"/>
                  </a:cubicBezTo>
                  <a:cubicBezTo>
                    <a:pt x="257944" y="101589"/>
                    <a:pt x="207031" y="76616"/>
                    <a:pt x="161873" y="65086"/>
                  </a:cubicBezTo>
                  <a:cubicBezTo>
                    <a:pt x="111741" y="66946"/>
                    <a:pt x="68102" y="109144"/>
                    <a:pt x="65086" y="161873"/>
                  </a:cubicBezTo>
                  <a:close/>
                </a:path>
              </a:pathLst>
            </a:custGeom>
            <a:solidFill>
              <a:srgbClr val="036C78"/>
            </a:solidFill>
            <a:ln>
              <a:solidFill>
                <a:schemeClr val="bg1"/>
              </a:solidFill>
              <a:extLst>
                <a:ext uri="{C807C97D-BFC1-408E-A445-0C87EB9F89A2}">
                  <ask:lineSketchStyleProps xmlns:ask="http://schemas.microsoft.com/office/drawing/2018/sketchyshapes" sd="1219033472">
                    <a:prstGeom prst="donut">
                      <a:avLst>
                        <a:gd name="adj" fmla="val 2010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11" name="Cercle : creux 10">
              <a:extLst>
                <a:ext uri="{FF2B5EF4-FFF2-40B4-BE49-F238E27FC236}">
                  <a16:creationId xmlns:a16="http://schemas.microsoft.com/office/drawing/2014/main" id="{6559C00D-FDF2-84A9-FC58-6D7DC79A8B40}"/>
                </a:ext>
              </a:extLst>
            </p:cNvPr>
            <p:cNvSpPr/>
            <p:nvPr/>
          </p:nvSpPr>
          <p:spPr>
            <a:xfrm>
              <a:off x="5695256" y="5417245"/>
              <a:ext cx="323746" cy="323745"/>
            </a:xfrm>
            <a:custGeom>
              <a:avLst/>
              <a:gdLst>
                <a:gd name="connsiteX0" fmla="*/ 0 w 323746"/>
                <a:gd name="connsiteY0" fmla="*/ 161873 h 323745"/>
                <a:gd name="connsiteX1" fmla="*/ 161873 w 323746"/>
                <a:gd name="connsiteY1" fmla="*/ 0 h 323745"/>
                <a:gd name="connsiteX2" fmla="*/ 323746 w 323746"/>
                <a:gd name="connsiteY2" fmla="*/ 161873 h 323745"/>
                <a:gd name="connsiteX3" fmla="*/ 161873 w 323746"/>
                <a:gd name="connsiteY3" fmla="*/ 323746 h 323745"/>
                <a:gd name="connsiteX4" fmla="*/ 0 w 323746"/>
                <a:gd name="connsiteY4" fmla="*/ 161873 h 323745"/>
                <a:gd name="connsiteX5" fmla="*/ 56031 w 323746"/>
                <a:gd name="connsiteY5" fmla="*/ 161873 h 323745"/>
                <a:gd name="connsiteX6" fmla="*/ 161873 w 323746"/>
                <a:gd name="connsiteY6" fmla="*/ 267715 h 323745"/>
                <a:gd name="connsiteX7" fmla="*/ 267715 w 323746"/>
                <a:gd name="connsiteY7" fmla="*/ 161873 h 323745"/>
                <a:gd name="connsiteX8" fmla="*/ 161873 w 323746"/>
                <a:gd name="connsiteY8" fmla="*/ 56031 h 323745"/>
                <a:gd name="connsiteX9" fmla="*/ 56031 w 323746"/>
                <a:gd name="connsiteY9" fmla="*/ 161873 h 32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746" h="323745" fill="none" extrusionOk="0">
                  <a:moveTo>
                    <a:pt x="0" y="161873"/>
                  </a:moveTo>
                  <a:cubicBezTo>
                    <a:pt x="-14992" y="70048"/>
                    <a:pt x="74286" y="1483"/>
                    <a:pt x="161873" y="0"/>
                  </a:cubicBezTo>
                  <a:cubicBezTo>
                    <a:pt x="255215" y="5868"/>
                    <a:pt x="325030" y="85776"/>
                    <a:pt x="323746" y="161873"/>
                  </a:cubicBezTo>
                  <a:cubicBezTo>
                    <a:pt x="329759" y="260534"/>
                    <a:pt x="266752" y="342707"/>
                    <a:pt x="161873" y="323746"/>
                  </a:cubicBezTo>
                  <a:cubicBezTo>
                    <a:pt x="78558" y="318418"/>
                    <a:pt x="1864" y="242506"/>
                    <a:pt x="0" y="161873"/>
                  </a:cubicBezTo>
                  <a:close/>
                  <a:moveTo>
                    <a:pt x="56031" y="161873"/>
                  </a:moveTo>
                  <a:cubicBezTo>
                    <a:pt x="46050" y="221967"/>
                    <a:pt x="99695" y="265146"/>
                    <a:pt x="161873" y="267715"/>
                  </a:cubicBezTo>
                  <a:cubicBezTo>
                    <a:pt x="219078" y="267626"/>
                    <a:pt x="261205" y="207057"/>
                    <a:pt x="267715" y="161873"/>
                  </a:cubicBezTo>
                  <a:cubicBezTo>
                    <a:pt x="268340" y="94971"/>
                    <a:pt x="218138" y="57310"/>
                    <a:pt x="161873" y="56031"/>
                  </a:cubicBezTo>
                  <a:cubicBezTo>
                    <a:pt x="97526" y="66567"/>
                    <a:pt x="68874" y="112962"/>
                    <a:pt x="56031" y="161873"/>
                  </a:cubicBezTo>
                  <a:close/>
                </a:path>
                <a:path w="323746" h="323745" stroke="0" extrusionOk="0">
                  <a:moveTo>
                    <a:pt x="0" y="161873"/>
                  </a:moveTo>
                  <a:cubicBezTo>
                    <a:pt x="-8884" y="66993"/>
                    <a:pt x="54630" y="6697"/>
                    <a:pt x="161873" y="0"/>
                  </a:cubicBezTo>
                  <a:cubicBezTo>
                    <a:pt x="263927" y="2664"/>
                    <a:pt x="311875" y="72850"/>
                    <a:pt x="323746" y="161873"/>
                  </a:cubicBezTo>
                  <a:cubicBezTo>
                    <a:pt x="304826" y="269749"/>
                    <a:pt x="247152" y="346524"/>
                    <a:pt x="161873" y="323746"/>
                  </a:cubicBezTo>
                  <a:cubicBezTo>
                    <a:pt x="63593" y="318888"/>
                    <a:pt x="1728" y="252098"/>
                    <a:pt x="0" y="161873"/>
                  </a:cubicBezTo>
                  <a:close/>
                  <a:moveTo>
                    <a:pt x="56031" y="161873"/>
                  </a:moveTo>
                  <a:cubicBezTo>
                    <a:pt x="66281" y="221544"/>
                    <a:pt x="104262" y="265979"/>
                    <a:pt x="161873" y="267715"/>
                  </a:cubicBezTo>
                  <a:cubicBezTo>
                    <a:pt x="212349" y="266493"/>
                    <a:pt x="258795" y="228726"/>
                    <a:pt x="267715" y="161873"/>
                  </a:cubicBezTo>
                  <a:cubicBezTo>
                    <a:pt x="266245" y="89396"/>
                    <a:pt x="215396" y="62885"/>
                    <a:pt x="161873" y="56031"/>
                  </a:cubicBezTo>
                  <a:cubicBezTo>
                    <a:pt x="114989" y="62509"/>
                    <a:pt x="60736" y="104549"/>
                    <a:pt x="56031" y="161873"/>
                  </a:cubicBezTo>
                  <a:close/>
                </a:path>
              </a:pathLst>
            </a:custGeom>
            <a:solidFill>
              <a:srgbClr val="036C78"/>
            </a:solidFill>
            <a:ln>
              <a:solidFill>
                <a:schemeClr val="bg1"/>
              </a:solidFill>
              <a:extLst>
                <a:ext uri="{C807C97D-BFC1-408E-A445-0C87EB9F89A2}">
                  <ask:lineSketchStyleProps xmlns:ask="http://schemas.microsoft.com/office/drawing/2018/sketchyshapes" sd="1219033472">
                    <a:prstGeom prst="donut">
                      <a:avLst>
                        <a:gd name="adj" fmla="val 17307"/>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13" name="Cercle : creux 12">
              <a:extLst>
                <a:ext uri="{FF2B5EF4-FFF2-40B4-BE49-F238E27FC236}">
                  <a16:creationId xmlns:a16="http://schemas.microsoft.com/office/drawing/2014/main" id="{6E962017-F50D-A203-17EE-C491F280B059}"/>
                </a:ext>
              </a:extLst>
            </p:cNvPr>
            <p:cNvSpPr/>
            <p:nvPr/>
          </p:nvSpPr>
          <p:spPr>
            <a:xfrm>
              <a:off x="5707956" y="2412144"/>
              <a:ext cx="323746" cy="323745"/>
            </a:xfrm>
            <a:custGeom>
              <a:avLst/>
              <a:gdLst>
                <a:gd name="connsiteX0" fmla="*/ 0 w 323746"/>
                <a:gd name="connsiteY0" fmla="*/ 161873 h 323745"/>
                <a:gd name="connsiteX1" fmla="*/ 161873 w 323746"/>
                <a:gd name="connsiteY1" fmla="*/ 0 h 323745"/>
                <a:gd name="connsiteX2" fmla="*/ 323746 w 323746"/>
                <a:gd name="connsiteY2" fmla="*/ 161873 h 323745"/>
                <a:gd name="connsiteX3" fmla="*/ 161873 w 323746"/>
                <a:gd name="connsiteY3" fmla="*/ 323746 h 323745"/>
                <a:gd name="connsiteX4" fmla="*/ 0 w 323746"/>
                <a:gd name="connsiteY4" fmla="*/ 161873 h 323745"/>
                <a:gd name="connsiteX5" fmla="*/ 56031 w 323746"/>
                <a:gd name="connsiteY5" fmla="*/ 161873 h 323745"/>
                <a:gd name="connsiteX6" fmla="*/ 161873 w 323746"/>
                <a:gd name="connsiteY6" fmla="*/ 267715 h 323745"/>
                <a:gd name="connsiteX7" fmla="*/ 267715 w 323746"/>
                <a:gd name="connsiteY7" fmla="*/ 161873 h 323745"/>
                <a:gd name="connsiteX8" fmla="*/ 161873 w 323746"/>
                <a:gd name="connsiteY8" fmla="*/ 56031 h 323745"/>
                <a:gd name="connsiteX9" fmla="*/ 56031 w 323746"/>
                <a:gd name="connsiteY9" fmla="*/ 161873 h 32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746" h="323745" fill="none" extrusionOk="0">
                  <a:moveTo>
                    <a:pt x="0" y="161873"/>
                  </a:moveTo>
                  <a:cubicBezTo>
                    <a:pt x="-14992" y="70048"/>
                    <a:pt x="74286" y="1483"/>
                    <a:pt x="161873" y="0"/>
                  </a:cubicBezTo>
                  <a:cubicBezTo>
                    <a:pt x="255215" y="5868"/>
                    <a:pt x="325030" y="85776"/>
                    <a:pt x="323746" y="161873"/>
                  </a:cubicBezTo>
                  <a:cubicBezTo>
                    <a:pt x="329759" y="260534"/>
                    <a:pt x="266752" y="342707"/>
                    <a:pt x="161873" y="323746"/>
                  </a:cubicBezTo>
                  <a:cubicBezTo>
                    <a:pt x="78558" y="318418"/>
                    <a:pt x="1864" y="242506"/>
                    <a:pt x="0" y="161873"/>
                  </a:cubicBezTo>
                  <a:close/>
                  <a:moveTo>
                    <a:pt x="56031" y="161873"/>
                  </a:moveTo>
                  <a:cubicBezTo>
                    <a:pt x="46050" y="221967"/>
                    <a:pt x="99695" y="265146"/>
                    <a:pt x="161873" y="267715"/>
                  </a:cubicBezTo>
                  <a:cubicBezTo>
                    <a:pt x="219078" y="267626"/>
                    <a:pt x="261205" y="207057"/>
                    <a:pt x="267715" y="161873"/>
                  </a:cubicBezTo>
                  <a:cubicBezTo>
                    <a:pt x="268340" y="94971"/>
                    <a:pt x="218138" y="57310"/>
                    <a:pt x="161873" y="56031"/>
                  </a:cubicBezTo>
                  <a:cubicBezTo>
                    <a:pt x="97526" y="66567"/>
                    <a:pt x="68874" y="112962"/>
                    <a:pt x="56031" y="161873"/>
                  </a:cubicBezTo>
                  <a:close/>
                </a:path>
                <a:path w="323746" h="323745" stroke="0" extrusionOk="0">
                  <a:moveTo>
                    <a:pt x="0" y="161873"/>
                  </a:moveTo>
                  <a:cubicBezTo>
                    <a:pt x="-8884" y="66993"/>
                    <a:pt x="54630" y="6697"/>
                    <a:pt x="161873" y="0"/>
                  </a:cubicBezTo>
                  <a:cubicBezTo>
                    <a:pt x="263927" y="2664"/>
                    <a:pt x="311875" y="72850"/>
                    <a:pt x="323746" y="161873"/>
                  </a:cubicBezTo>
                  <a:cubicBezTo>
                    <a:pt x="304826" y="269749"/>
                    <a:pt x="247152" y="346524"/>
                    <a:pt x="161873" y="323746"/>
                  </a:cubicBezTo>
                  <a:cubicBezTo>
                    <a:pt x="63593" y="318888"/>
                    <a:pt x="1728" y="252098"/>
                    <a:pt x="0" y="161873"/>
                  </a:cubicBezTo>
                  <a:close/>
                  <a:moveTo>
                    <a:pt x="56031" y="161873"/>
                  </a:moveTo>
                  <a:cubicBezTo>
                    <a:pt x="66281" y="221544"/>
                    <a:pt x="104262" y="265979"/>
                    <a:pt x="161873" y="267715"/>
                  </a:cubicBezTo>
                  <a:cubicBezTo>
                    <a:pt x="212349" y="266493"/>
                    <a:pt x="258795" y="228726"/>
                    <a:pt x="267715" y="161873"/>
                  </a:cubicBezTo>
                  <a:cubicBezTo>
                    <a:pt x="266245" y="89396"/>
                    <a:pt x="215396" y="62885"/>
                    <a:pt x="161873" y="56031"/>
                  </a:cubicBezTo>
                  <a:cubicBezTo>
                    <a:pt x="114989" y="62509"/>
                    <a:pt x="60736" y="104549"/>
                    <a:pt x="56031" y="161873"/>
                  </a:cubicBezTo>
                  <a:close/>
                </a:path>
              </a:pathLst>
            </a:custGeom>
            <a:solidFill>
              <a:srgbClr val="036C78"/>
            </a:solidFill>
            <a:ln>
              <a:solidFill>
                <a:schemeClr val="bg1"/>
              </a:solidFill>
              <a:extLst>
                <a:ext uri="{C807C97D-BFC1-408E-A445-0C87EB9F89A2}">
                  <ask:lineSketchStyleProps xmlns:ask="http://schemas.microsoft.com/office/drawing/2018/sketchyshapes" sd="1219033472">
                    <a:prstGeom prst="donut">
                      <a:avLst>
                        <a:gd name="adj" fmla="val 17307"/>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grpSp>
      <p:pic>
        <p:nvPicPr>
          <p:cNvPr id="20" name="Image 19" descr="Une image contenant nature, plein air, montagne, Reliefs côtiers et océaniques&#10;&#10;Le contenu généré par l’IA peut être incorrect.">
            <a:extLst>
              <a:ext uri="{FF2B5EF4-FFF2-40B4-BE49-F238E27FC236}">
                <a16:creationId xmlns:a16="http://schemas.microsoft.com/office/drawing/2014/main" id="{39126F12-F55E-42B7-B3B1-BB4E83573B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56000" y="3610449"/>
            <a:ext cx="4031275" cy="2763650"/>
          </a:xfrm>
          <a:prstGeom prst="rect">
            <a:avLst/>
          </a:prstGeom>
        </p:spPr>
      </p:pic>
      <p:sp>
        <p:nvSpPr>
          <p:cNvPr id="22" name="Rectangle 21">
            <a:extLst>
              <a:ext uri="{FF2B5EF4-FFF2-40B4-BE49-F238E27FC236}">
                <a16:creationId xmlns:a16="http://schemas.microsoft.com/office/drawing/2014/main" id="{995868FF-C239-692C-8923-444E4BCDD1DA}"/>
              </a:ext>
            </a:extLst>
          </p:cNvPr>
          <p:cNvSpPr/>
          <p:nvPr/>
        </p:nvSpPr>
        <p:spPr>
          <a:xfrm>
            <a:off x="7343543" y="2846183"/>
            <a:ext cx="4043732" cy="361733"/>
          </a:xfrm>
          <a:prstGeom prst="rect">
            <a:avLst/>
          </a:prstGeom>
          <a:solidFill>
            <a:schemeClr val="tx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3" name="ZoneTexte 22">
            <a:extLst>
              <a:ext uri="{FF2B5EF4-FFF2-40B4-BE49-F238E27FC236}">
                <a16:creationId xmlns:a16="http://schemas.microsoft.com/office/drawing/2014/main" id="{C62E8254-82E5-0D83-7E2C-65556D5B5601}"/>
              </a:ext>
            </a:extLst>
          </p:cNvPr>
          <p:cNvSpPr txBox="1"/>
          <p:nvPr/>
        </p:nvSpPr>
        <p:spPr>
          <a:xfrm>
            <a:off x="7336663" y="2889506"/>
            <a:ext cx="4050611" cy="307777"/>
          </a:xfrm>
          <a:prstGeom prst="rect">
            <a:avLst/>
          </a:prstGeom>
          <a:noFill/>
        </p:spPr>
        <p:txBody>
          <a:bodyPr wrap="square">
            <a:spAutoFit/>
          </a:bodyPr>
          <a:lstStyle/>
          <a:p>
            <a:pPr algn="ctr"/>
            <a:r>
              <a:rPr lang="en-GB" sz="1400" noProof="0" dirty="0">
                <a:solidFill>
                  <a:schemeClr val="bg1"/>
                </a:solidFill>
                <a:latin typeface="DM Sans" pitchFamily="2" charset="0"/>
              </a:rPr>
              <a:t>CEME 1</a:t>
            </a:r>
            <a:r>
              <a:rPr lang="en-GB" sz="1400" noProof="0">
                <a:solidFill>
                  <a:schemeClr val="bg1"/>
                </a:solidFill>
                <a:latin typeface="DM Sans" pitchFamily="2" charset="0"/>
              </a:rPr>
              <a:t> PV plant</a:t>
            </a:r>
            <a:r>
              <a:rPr lang="en-GB" sz="1400" noProof="0" dirty="0">
                <a:solidFill>
                  <a:schemeClr val="bg1"/>
                </a:solidFill>
                <a:latin typeface="DM Sans" pitchFamily="2" charset="0"/>
              </a:rPr>
              <a:t> (480 MW), 2024.</a:t>
            </a:r>
          </a:p>
        </p:txBody>
      </p:sp>
      <p:sp>
        <p:nvSpPr>
          <p:cNvPr id="24" name="Rectangle 23">
            <a:extLst>
              <a:ext uri="{FF2B5EF4-FFF2-40B4-BE49-F238E27FC236}">
                <a16:creationId xmlns:a16="http://schemas.microsoft.com/office/drawing/2014/main" id="{55CBC84F-DCD7-38A2-40CF-23A3BAD48957}"/>
              </a:ext>
            </a:extLst>
          </p:cNvPr>
          <p:cNvSpPr/>
          <p:nvPr/>
        </p:nvSpPr>
        <p:spPr>
          <a:xfrm>
            <a:off x="7343543" y="5882647"/>
            <a:ext cx="4043732" cy="361733"/>
          </a:xfrm>
          <a:prstGeom prst="rect">
            <a:avLst/>
          </a:prstGeom>
          <a:solidFill>
            <a:schemeClr val="tx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5" name="ZoneTexte 24">
            <a:extLst>
              <a:ext uri="{FF2B5EF4-FFF2-40B4-BE49-F238E27FC236}">
                <a16:creationId xmlns:a16="http://schemas.microsoft.com/office/drawing/2014/main" id="{F89BA05C-EA39-15ED-825C-C62A0B2BDAD6}"/>
              </a:ext>
            </a:extLst>
          </p:cNvPr>
          <p:cNvSpPr txBox="1"/>
          <p:nvPr/>
        </p:nvSpPr>
        <p:spPr>
          <a:xfrm>
            <a:off x="7336663" y="5925970"/>
            <a:ext cx="4050611" cy="307777"/>
          </a:xfrm>
          <a:prstGeom prst="rect">
            <a:avLst/>
          </a:prstGeom>
          <a:noFill/>
        </p:spPr>
        <p:txBody>
          <a:bodyPr wrap="square">
            <a:spAutoFit/>
          </a:bodyPr>
          <a:lstStyle/>
          <a:p>
            <a:pPr algn="ctr"/>
            <a:r>
              <a:rPr lang="en-GB" sz="1400" noProof="0" dirty="0">
                <a:solidFill>
                  <a:schemeClr val="bg1"/>
                </a:solidFill>
              </a:rPr>
              <a:t>El </a:t>
            </a:r>
            <a:r>
              <a:rPr lang="en-GB" sz="1400" noProof="0">
                <a:solidFill>
                  <a:schemeClr val="bg1"/>
                </a:solidFill>
              </a:rPr>
              <a:t>Arrayán Wind plant</a:t>
            </a:r>
            <a:r>
              <a:rPr lang="en-GB" sz="1400" noProof="0" dirty="0">
                <a:solidFill>
                  <a:schemeClr val="bg1"/>
                </a:solidFill>
              </a:rPr>
              <a:t> </a:t>
            </a:r>
            <a:r>
              <a:rPr lang="en-GB" sz="1400" noProof="0" dirty="0">
                <a:solidFill>
                  <a:schemeClr val="bg1"/>
                </a:solidFill>
                <a:latin typeface="DM Sans" pitchFamily="2" charset="0"/>
              </a:rPr>
              <a:t>(115 MW), 2014.</a:t>
            </a:r>
          </a:p>
        </p:txBody>
      </p:sp>
      <p:sp>
        <p:nvSpPr>
          <p:cNvPr id="26" name="Rectangle 25">
            <a:extLst>
              <a:ext uri="{FF2B5EF4-FFF2-40B4-BE49-F238E27FC236}">
                <a16:creationId xmlns:a16="http://schemas.microsoft.com/office/drawing/2014/main" id="{3C7EB210-70F7-E029-A09C-3CE01CE3A11B}"/>
              </a:ext>
            </a:extLst>
          </p:cNvPr>
          <p:cNvSpPr/>
          <p:nvPr/>
        </p:nvSpPr>
        <p:spPr>
          <a:xfrm>
            <a:off x="740581" y="5849989"/>
            <a:ext cx="4043732" cy="361733"/>
          </a:xfrm>
          <a:prstGeom prst="rect">
            <a:avLst/>
          </a:prstGeom>
          <a:solidFill>
            <a:schemeClr val="tx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7" name="ZoneTexte 26">
            <a:extLst>
              <a:ext uri="{FF2B5EF4-FFF2-40B4-BE49-F238E27FC236}">
                <a16:creationId xmlns:a16="http://schemas.microsoft.com/office/drawing/2014/main" id="{36C151B5-0AD3-5979-C80E-AFE2C6FBE28B}"/>
              </a:ext>
            </a:extLst>
          </p:cNvPr>
          <p:cNvSpPr txBox="1"/>
          <p:nvPr/>
        </p:nvSpPr>
        <p:spPr>
          <a:xfrm>
            <a:off x="733701" y="5893312"/>
            <a:ext cx="4050611" cy="307777"/>
          </a:xfrm>
          <a:prstGeom prst="rect">
            <a:avLst/>
          </a:prstGeom>
          <a:noFill/>
        </p:spPr>
        <p:txBody>
          <a:bodyPr wrap="square">
            <a:spAutoFit/>
          </a:bodyPr>
          <a:lstStyle/>
          <a:p>
            <a:pPr algn="ctr"/>
            <a:r>
              <a:rPr lang="en-GB" sz="1400" noProof="0" dirty="0">
                <a:solidFill>
                  <a:schemeClr val="bg1"/>
                </a:solidFill>
                <a:latin typeface="DM Sans" pitchFamily="2" charset="0"/>
              </a:rPr>
              <a:t>Haru Oni</a:t>
            </a:r>
            <a:r>
              <a:rPr lang="en-GB" sz="1400" noProof="0">
                <a:solidFill>
                  <a:schemeClr val="bg1"/>
                </a:solidFill>
                <a:latin typeface="DM Sans" pitchFamily="2" charset="0"/>
              </a:rPr>
              <a:t> plant</a:t>
            </a:r>
            <a:r>
              <a:rPr lang="en-GB" sz="1400" noProof="0" dirty="0">
                <a:solidFill>
                  <a:schemeClr val="bg1"/>
                </a:solidFill>
                <a:latin typeface="DM Sans" pitchFamily="2" charset="0"/>
              </a:rPr>
              <a:t>, 2022.</a:t>
            </a:r>
          </a:p>
        </p:txBody>
      </p:sp>
      <p:sp>
        <p:nvSpPr>
          <p:cNvPr id="28" name="Cadre 27">
            <a:extLst>
              <a:ext uri="{FF2B5EF4-FFF2-40B4-BE49-F238E27FC236}">
                <a16:creationId xmlns:a16="http://schemas.microsoft.com/office/drawing/2014/main" id="{E548983D-3DF2-EC71-72B7-A6CAABB88D4F}"/>
              </a:ext>
            </a:extLst>
          </p:cNvPr>
          <p:cNvSpPr/>
          <p:nvPr/>
        </p:nvSpPr>
        <p:spPr>
          <a:xfrm>
            <a:off x="733701" y="3530595"/>
            <a:ext cx="4066332" cy="2810845"/>
          </a:xfrm>
          <a:prstGeom prst="frame">
            <a:avLst>
              <a:gd name="adj1" fmla="val 2156"/>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9" name="Cadre 28">
            <a:extLst>
              <a:ext uri="{FF2B5EF4-FFF2-40B4-BE49-F238E27FC236}">
                <a16:creationId xmlns:a16="http://schemas.microsoft.com/office/drawing/2014/main" id="{AEE095D0-436D-0456-9AE8-62B6F2CB7060}"/>
              </a:ext>
            </a:extLst>
          </p:cNvPr>
          <p:cNvSpPr/>
          <p:nvPr/>
        </p:nvSpPr>
        <p:spPr>
          <a:xfrm>
            <a:off x="7343300" y="3582581"/>
            <a:ext cx="4066332" cy="2810845"/>
          </a:xfrm>
          <a:prstGeom prst="frame">
            <a:avLst>
              <a:gd name="adj1" fmla="val 2156"/>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30" name="Cadre 29">
            <a:extLst>
              <a:ext uri="{FF2B5EF4-FFF2-40B4-BE49-F238E27FC236}">
                <a16:creationId xmlns:a16="http://schemas.microsoft.com/office/drawing/2014/main" id="{FCA5593D-F029-3928-E383-3C3FCB97127A}"/>
              </a:ext>
            </a:extLst>
          </p:cNvPr>
          <p:cNvSpPr/>
          <p:nvPr/>
        </p:nvSpPr>
        <p:spPr>
          <a:xfrm>
            <a:off x="7336662" y="541700"/>
            <a:ext cx="4085670" cy="2810845"/>
          </a:xfrm>
          <a:prstGeom prst="frame">
            <a:avLst>
              <a:gd name="adj1" fmla="val 2419"/>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33" name="ZoneTexte 32">
            <a:extLst>
              <a:ext uri="{FF2B5EF4-FFF2-40B4-BE49-F238E27FC236}">
                <a16:creationId xmlns:a16="http://schemas.microsoft.com/office/drawing/2014/main" id="{A7104133-7623-B452-CB82-36502A8D07F9}"/>
              </a:ext>
            </a:extLst>
          </p:cNvPr>
          <p:cNvSpPr txBox="1"/>
          <p:nvPr/>
        </p:nvSpPr>
        <p:spPr>
          <a:xfrm>
            <a:off x="656681" y="900118"/>
            <a:ext cx="4282326" cy="1938992"/>
          </a:xfrm>
          <a:prstGeom prst="rect">
            <a:avLst/>
          </a:prstGeom>
          <a:noFill/>
        </p:spPr>
        <p:txBody>
          <a:bodyPr wrap="square">
            <a:spAutoFit/>
          </a:bodyPr>
          <a:lstStyle/>
          <a:p>
            <a:pPr algn="just">
              <a:buNone/>
            </a:pPr>
            <a:r>
              <a:rPr lang="en-GB" sz="2000" noProof="0"/>
              <a:t>Chile has seen the development of numerous solar and wind power plants, as well as the world’s first e-gasoline demonstration plant: the Haru Oni project, led by HIF (Highly Innovative Fuels).</a:t>
            </a:r>
            <a:endParaRPr lang="en-GB" sz="2000" noProof="0" dirty="0">
              <a:latin typeface="DM Sans" pitchFamily="2" charset="0"/>
            </a:endParaRPr>
          </a:p>
        </p:txBody>
      </p:sp>
      <p:sp>
        <p:nvSpPr>
          <p:cNvPr id="57" name="Rectangle 56">
            <a:extLst>
              <a:ext uri="{FF2B5EF4-FFF2-40B4-BE49-F238E27FC236}">
                <a16:creationId xmlns:a16="http://schemas.microsoft.com/office/drawing/2014/main" id="{31450C84-A641-D0BB-2A15-36F3A5081857}"/>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8" name="Slide Number Placeholder 6">
            <a:extLst>
              <a:ext uri="{FF2B5EF4-FFF2-40B4-BE49-F238E27FC236}">
                <a16:creationId xmlns:a16="http://schemas.microsoft.com/office/drawing/2014/main" id="{7F3BA72A-A565-56E1-9A2A-1D4CFC628BFF}"/>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54</a:t>
            </a:fld>
            <a:endParaRPr lang="en-GB" sz="1350" b="1" spc="80" noProof="0" dirty="0">
              <a:solidFill>
                <a:srgbClr val="025C66"/>
              </a:solidFill>
            </a:endParaRPr>
          </a:p>
        </p:txBody>
      </p:sp>
      <p:pic>
        <p:nvPicPr>
          <p:cNvPr id="37890" name="Picture 2">
            <a:extLst>
              <a:ext uri="{FF2B5EF4-FFF2-40B4-BE49-F238E27FC236}">
                <a16:creationId xmlns:a16="http://schemas.microsoft.com/office/drawing/2014/main" id="{AF0B7703-9493-BA6B-69DC-3F260DE7A6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4936017"/>
            <a:ext cx="1300821" cy="800100"/>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a:extLst>
              <a:ext uri="{FF2B5EF4-FFF2-40B4-BE49-F238E27FC236}">
                <a16:creationId xmlns:a16="http://schemas.microsoft.com/office/drawing/2014/main" id="{047CA129-4BFE-A94D-8054-A998895F8F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8788" y="2464895"/>
            <a:ext cx="1080638" cy="2657475"/>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a:extLst>
              <a:ext uri="{FF2B5EF4-FFF2-40B4-BE49-F238E27FC236}">
                <a16:creationId xmlns:a16="http://schemas.microsoft.com/office/drawing/2014/main" id="{A7A14402-BF03-8FD3-90D7-A874796F73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027" y="1088353"/>
            <a:ext cx="1009650" cy="97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128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D3D11-8149-E38A-6F01-0D5726C3C402}"/>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3AF67DC5-37ED-E1B7-5E6D-C20219806E89}"/>
              </a:ext>
            </a:extLst>
          </p:cNvPr>
          <p:cNvSpPr txBox="1"/>
          <p:nvPr/>
        </p:nvSpPr>
        <p:spPr>
          <a:xfrm>
            <a:off x="924539" y="470336"/>
            <a:ext cx="10342920" cy="1785104"/>
          </a:xfrm>
          <a:prstGeom prst="rect">
            <a:avLst/>
          </a:prstGeom>
          <a:noFill/>
        </p:spPr>
        <p:txBody>
          <a:bodyPr wrap="square">
            <a:spAutoFit/>
          </a:bodyPr>
          <a:lstStyle/>
          <a:p>
            <a:pPr algn="just">
              <a:buNone/>
            </a:pPr>
            <a:r>
              <a:rPr lang="en-GB" sz="2000" noProof="0"/>
              <a:t>At Haru Oni, e-gasoline production relies on wind power that feeds an electrolyzer to produce e-hydrogen. This hydrogen is then combined with CO₂ to form e-methanol, which is subsequently converted into e-gasoline.</a:t>
            </a:r>
          </a:p>
          <a:p>
            <a:pPr algn="just">
              <a:buNone/>
            </a:pPr>
            <a:endParaRPr lang="en-GB" sz="1000" noProof="0" dirty="0"/>
          </a:p>
          <a:p>
            <a:pPr algn="just">
              <a:buNone/>
            </a:pPr>
            <a:r>
              <a:rPr lang="en-GB" sz="2000" noProof="0"/>
              <a:t>The plant has a production capacity of 130,000 liters of e-gasoline per year, equivalent to 1,157 MWh</a:t>
            </a:r>
            <a:r>
              <a:rPr lang="en-GB" sz="2000" baseline="30000" noProof="0"/>
              <a:t>[1]</a:t>
            </a:r>
            <a:r>
              <a:rPr lang="en-GB" sz="2000" noProof="0"/>
              <a:t>.</a:t>
            </a:r>
            <a:endParaRPr lang="en-GB" sz="2000" baseline="30000" noProof="0" dirty="0">
              <a:latin typeface="DM Sans" pitchFamily="2" charset="0"/>
            </a:endParaRPr>
          </a:p>
        </p:txBody>
      </p:sp>
      <p:sp>
        <p:nvSpPr>
          <p:cNvPr id="2" name="Cadre 1">
            <a:extLst>
              <a:ext uri="{FF2B5EF4-FFF2-40B4-BE49-F238E27FC236}">
                <a16:creationId xmlns:a16="http://schemas.microsoft.com/office/drawing/2014/main" id="{F852CEBA-68E0-B5B3-272C-6DBDBEA5ED30}"/>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4" name="ZoneTexte 3">
            <a:extLst>
              <a:ext uri="{FF2B5EF4-FFF2-40B4-BE49-F238E27FC236}">
                <a16:creationId xmlns:a16="http://schemas.microsoft.com/office/drawing/2014/main" id="{C526FD14-DBF1-7D22-29F9-84B1014D31ED}"/>
              </a:ext>
            </a:extLst>
          </p:cNvPr>
          <p:cNvSpPr txBox="1"/>
          <p:nvPr/>
        </p:nvSpPr>
        <p:spPr>
          <a:xfrm>
            <a:off x="81013" y="6477189"/>
            <a:ext cx="11436184" cy="246221"/>
          </a:xfrm>
          <a:prstGeom prst="rect">
            <a:avLst/>
          </a:prstGeom>
          <a:noFill/>
        </p:spPr>
        <p:txBody>
          <a:bodyPr wrap="square">
            <a:spAutoFit/>
          </a:bodyPr>
          <a:lstStyle/>
          <a:p>
            <a:pPr algn="just"/>
            <a:r>
              <a:rPr lang="en-GB" sz="1000" noProof="0" dirty="0">
                <a:latin typeface="+mj-lt"/>
              </a:rPr>
              <a:t>[1] Data from </a:t>
            </a:r>
            <a:r>
              <a:rPr lang="en-GB" sz="1000" noProof="0" dirty="0">
                <a:solidFill>
                  <a:srgbClr val="05103E"/>
                </a:solidFill>
                <a:latin typeface="+mj-lt"/>
                <a:hlinkClick r:id="rId3"/>
              </a:rPr>
              <a:t>HIF Global. (2021). </a:t>
            </a:r>
            <a:r>
              <a:rPr lang="en-GB" sz="1000" i="1" noProof="0" dirty="0">
                <a:solidFill>
                  <a:srgbClr val="05103E"/>
                </a:solidFill>
                <a:latin typeface="+mj-lt"/>
                <a:hlinkClick r:id="rId3"/>
              </a:rPr>
              <a:t>Haru Oni: A large-scale </a:t>
            </a:r>
            <a:r>
              <a:rPr lang="en-GB" sz="1000" i="1" dirty="0">
                <a:solidFill>
                  <a:srgbClr val="05103E"/>
                </a:solidFill>
                <a:latin typeface="+mj-lt"/>
                <a:hlinkClick r:id="rId3"/>
              </a:rPr>
              <a:t>e</a:t>
            </a:r>
            <a:r>
              <a:rPr lang="en-GB" sz="1000" i="1" noProof="0" dirty="0">
                <a:solidFill>
                  <a:srgbClr val="05103E"/>
                </a:solidFill>
                <a:latin typeface="+mj-lt"/>
                <a:hlinkClick r:id="rId3"/>
              </a:rPr>
              <a:t>-Fuels production project in Chile</a:t>
            </a:r>
            <a:r>
              <a:rPr lang="en-GB" sz="1000" noProof="0" dirty="0">
                <a:solidFill>
                  <a:srgbClr val="05103E"/>
                </a:solidFill>
                <a:latin typeface="+mj-lt"/>
                <a:hlinkClick r:id="rId3"/>
              </a:rPr>
              <a:t>.</a:t>
            </a:r>
            <a:r>
              <a:rPr lang="en-GB" sz="1000" noProof="0" dirty="0">
                <a:solidFill>
                  <a:srgbClr val="05103E"/>
                </a:solidFill>
                <a:latin typeface="+mj-lt"/>
              </a:rPr>
              <a:t> </a:t>
            </a:r>
            <a:r>
              <a:rPr lang="en-GB" sz="1000" noProof="0" dirty="0"/>
              <a:t>The value in MWh is calculated based on a gasoline lower heating value (LHV) of 8.9 kWh per </a:t>
            </a:r>
            <a:r>
              <a:rPr lang="en-GB" sz="1000" noProof="0" dirty="0" err="1"/>
              <a:t>liter</a:t>
            </a:r>
            <a:r>
              <a:rPr lang="en-GB" sz="1000" noProof="0" dirty="0">
                <a:latin typeface="+mj-lt"/>
              </a:rPr>
              <a:t>.</a:t>
            </a:r>
          </a:p>
        </p:txBody>
      </p:sp>
      <p:grpSp>
        <p:nvGrpSpPr>
          <p:cNvPr id="3" name="Groupe 2">
            <a:extLst>
              <a:ext uri="{FF2B5EF4-FFF2-40B4-BE49-F238E27FC236}">
                <a16:creationId xmlns:a16="http://schemas.microsoft.com/office/drawing/2014/main" id="{40A8D4D6-6FC7-498E-DFE1-EC4EC30A2327}"/>
              </a:ext>
            </a:extLst>
          </p:cNvPr>
          <p:cNvGrpSpPr/>
          <p:nvPr/>
        </p:nvGrpSpPr>
        <p:grpSpPr>
          <a:xfrm>
            <a:off x="1002888" y="2538214"/>
            <a:ext cx="10186221" cy="3627055"/>
            <a:chOff x="803585" y="2086806"/>
            <a:chExt cx="10920486" cy="3888508"/>
          </a:xfrm>
        </p:grpSpPr>
        <p:pic>
          <p:nvPicPr>
            <p:cNvPr id="13" name="Image 12">
              <a:extLst>
                <a:ext uri="{FF2B5EF4-FFF2-40B4-BE49-F238E27FC236}">
                  <a16:creationId xmlns:a16="http://schemas.microsoft.com/office/drawing/2014/main" id="{02AFB85B-7A25-FFA0-4149-F6D2147EA658}"/>
                </a:ext>
              </a:extLst>
            </p:cNvPr>
            <p:cNvPicPr>
              <a:picLocks noChangeAspect="1"/>
            </p:cNvPicPr>
            <p:nvPr/>
          </p:nvPicPr>
          <p:blipFill>
            <a:blip r:embed="rId4"/>
            <a:srcRect l="3824" t="23985" r="5321" b="17874"/>
            <a:stretch>
              <a:fillRect/>
            </a:stretch>
          </p:blipFill>
          <p:spPr>
            <a:xfrm flipH="1">
              <a:off x="803586" y="2086806"/>
              <a:ext cx="10867779" cy="3869588"/>
            </a:xfrm>
            <a:prstGeom prst="rect">
              <a:avLst/>
            </a:prstGeom>
          </p:spPr>
        </p:pic>
        <p:sp>
          <p:nvSpPr>
            <p:cNvPr id="5" name="Cadre 4">
              <a:extLst>
                <a:ext uri="{FF2B5EF4-FFF2-40B4-BE49-F238E27FC236}">
                  <a16:creationId xmlns:a16="http://schemas.microsoft.com/office/drawing/2014/main" id="{F2C1A7F4-77E8-B3BC-CBB0-886C4C30A2DD}"/>
                </a:ext>
              </a:extLst>
            </p:cNvPr>
            <p:cNvSpPr/>
            <p:nvPr/>
          </p:nvSpPr>
          <p:spPr>
            <a:xfrm>
              <a:off x="803585" y="2086806"/>
              <a:ext cx="10920486" cy="3888508"/>
            </a:xfrm>
            <a:prstGeom prst="frame">
              <a:avLst>
                <a:gd name="adj1" fmla="val 1673"/>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sp>
        <p:nvSpPr>
          <p:cNvPr id="6" name="Rectangle 5">
            <a:extLst>
              <a:ext uri="{FF2B5EF4-FFF2-40B4-BE49-F238E27FC236}">
                <a16:creationId xmlns:a16="http://schemas.microsoft.com/office/drawing/2014/main" id="{C3DA4D40-C4A6-5588-F3DC-EF63DCDAF327}"/>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Slide Number Placeholder 6">
            <a:extLst>
              <a:ext uri="{FF2B5EF4-FFF2-40B4-BE49-F238E27FC236}">
                <a16:creationId xmlns:a16="http://schemas.microsoft.com/office/drawing/2014/main" id="{9DFFF3AB-B24D-7244-C3B4-890AEEDCC53D}"/>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55</a:t>
            </a:fld>
            <a:endParaRPr lang="en-GB" sz="1350" b="1" spc="80" noProof="0" dirty="0">
              <a:solidFill>
                <a:srgbClr val="025C66"/>
              </a:solidFill>
            </a:endParaRPr>
          </a:p>
        </p:txBody>
      </p:sp>
    </p:spTree>
    <p:extLst>
      <p:ext uri="{BB962C8B-B14F-4D97-AF65-F5344CB8AC3E}">
        <p14:creationId xmlns:p14="http://schemas.microsoft.com/office/powerpoint/2010/main" val="10857485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6D2B7D2-B288-35C3-2E85-74D775ECB1FE}"/>
              </a:ext>
            </a:extLst>
          </p:cNvPr>
          <p:cNvSpPr txBox="1"/>
          <p:nvPr/>
        </p:nvSpPr>
        <p:spPr>
          <a:xfrm>
            <a:off x="1230639" y="476397"/>
            <a:ext cx="9730716" cy="1426031"/>
          </a:xfrm>
          <a:prstGeom prst="rect">
            <a:avLst/>
          </a:prstGeom>
          <a:noFill/>
        </p:spPr>
        <p:txBody>
          <a:bodyPr wrap="square">
            <a:spAutoFit/>
          </a:bodyPr>
          <a:lstStyle/>
          <a:p>
            <a:pPr algn="just"/>
            <a:r>
              <a:rPr lang="en-GB" sz="2000" noProof="0"/>
              <a:t>Today, the CO₂ used at Haru Oni mainly comes from local biogenic sources, such as industrial by-products (for example, brewery fermentation)</a:t>
            </a:r>
            <a:r>
              <a:rPr lang="en-GB" sz="2000" baseline="30000" noProof="0"/>
              <a:t>[1]</a:t>
            </a:r>
            <a:r>
              <a:rPr lang="en-GB" sz="2000" noProof="0"/>
              <a:t>.</a:t>
            </a:r>
          </a:p>
          <a:p>
            <a:pPr algn="just"/>
            <a:endParaRPr lang="en-GB" sz="1000" baseline="30000" noProof="0"/>
          </a:p>
          <a:p>
            <a:pPr algn="just">
              <a:buNone/>
            </a:pPr>
            <a:r>
              <a:rPr lang="en-GB" sz="2000" noProof="0"/>
              <a:t>In the long term, the site plans to adopt Direct Air Capture (DAC), a technology that extracts CO₂ directly from the atmosphere to produce low-carbon fuel.</a:t>
            </a:r>
            <a:endParaRPr lang="en-GB" sz="2000" noProof="0" dirty="0"/>
          </a:p>
        </p:txBody>
      </p:sp>
      <p:sp>
        <p:nvSpPr>
          <p:cNvPr id="6" name="Cadre 5">
            <a:extLst>
              <a:ext uri="{FF2B5EF4-FFF2-40B4-BE49-F238E27FC236}">
                <a16:creationId xmlns:a16="http://schemas.microsoft.com/office/drawing/2014/main" id="{A853937B-0D5E-33CB-2C42-98B7FEB44712}"/>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3" name="ZoneTexte 2">
            <a:extLst>
              <a:ext uri="{FF2B5EF4-FFF2-40B4-BE49-F238E27FC236}">
                <a16:creationId xmlns:a16="http://schemas.microsoft.com/office/drawing/2014/main" id="{CBA953C7-55B9-8FAE-4C58-C73118C0F742}"/>
              </a:ext>
            </a:extLst>
          </p:cNvPr>
          <p:cNvSpPr txBox="1"/>
          <p:nvPr/>
        </p:nvSpPr>
        <p:spPr>
          <a:xfrm>
            <a:off x="71768" y="6508274"/>
            <a:ext cx="8463068" cy="246221"/>
          </a:xfrm>
          <a:prstGeom prst="rect">
            <a:avLst/>
          </a:prstGeom>
          <a:noFill/>
        </p:spPr>
        <p:txBody>
          <a:bodyPr wrap="square">
            <a:spAutoFit/>
          </a:bodyPr>
          <a:lstStyle/>
          <a:p>
            <a:r>
              <a:rPr lang="en-GB" sz="1000" b="0" noProof="0" dirty="0">
                <a:solidFill>
                  <a:srgbClr val="05103E"/>
                </a:solidFill>
                <a:effectLst/>
                <a:latin typeface="+mj-lt"/>
              </a:rPr>
              <a:t>Figure adapt</a:t>
            </a:r>
            <a:r>
              <a:rPr lang="en-GB" sz="1000" noProof="0" dirty="0">
                <a:solidFill>
                  <a:srgbClr val="05103E"/>
                </a:solidFill>
                <a:latin typeface="+mj-lt"/>
              </a:rPr>
              <a:t>ed from</a:t>
            </a:r>
            <a:r>
              <a:rPr lang="en-GB" sz="1000" b="0" noProof="0" dirty="0">
                <a:solidFill>
                  <a:srgbClr val="05103E"/>
                </a:solidFill>
                <a:effectLst/>
                <a:latin typeface="+mj-lt"/>
              </a:rPr>
              <a:t> </a:t>
            </a:r>
            <a:r>
              <a:rPr lang="en-GB" sz="1000" b="0" noProof="0" dirty="0">
                <a:solidFill>
                  <a:srgbClr val="05103E"/>
                </a:solidFill>
                <a:effectLst/>
                <a:latin typeface="+mj-lt"/>
                <a:hlinkClick r:id="rId3"/>
              </a:rPr>
              <a:t>Dutch Energy Solutions (2021, September 26). </a:t>
            </a:r>
            <a:r>
              <a:rPr lang="en-GB" sz="1000" b="0" i="1" noProof="0" dirty="0">
                <a:solidFill>
                  <a:srgbClr val="05103E"/>
                </a:solidFill>
                <a:effectLst/>
                <a:latin typeface="+mj-lt"/>
                <a:hlinkClick r:id="rId3"/>
              </a:rPr>
              <a:t>Siemens Energy - Haru Oni Project. </a:t>
            </a:r>
            <a:r>
              <a:rPr lang="en-GB" sz="1000" b="0" noProof="0" dirty="0">
                <a:solidFill>
                  <a:srgbClr val="05103E"/>
                </a:solidFill>
                <a:effectLst/>
                <a:latin typeface="+mj-lt"/>
                <a:hlinkClick r:id="rId3"/>
              </a:rPr>
              <a:t>Dutch Energy Solutions</a:t>
            </a:r>
            <a:r>
              <a:rPr lang="en-GB" sz="1000" b="0" i="0" noProof="0" dirty="0">
                <a:solidFill>
                  <a:srgbClr val="05103E"/>
                </a:solidFill>
                <a:effectLst/>
                <a:latin typeface="+mj-lt"/>
                <a:hlinkClick r:id="rId3"/>
              </a:rPr>
              <a:t>.</a:t>
            </a:r>
            <a:endParaRPr lang="en-GB" sz="1000" noProof="0" dirty="0">
              <a:latin typeface="+mj-lt"/>
            </a:endParaRPr>
          </a:p>
        </p:txBody>
      </p:sp>
      <p:sp>
        <p:nvSpPr>
          <p:cNvPr id="7" name="ZoneTexte 6">
            <a:extLst>
              <a:ext uri="{FF2B5EF4-FFF2-40B4-BE49-F238E27FC236}">
                <a16:creationId xmlns:a16="http://schemas.microsoft.com/office/drawing/2014/main" id="{791F8157-6C8A-B897-6DC4-131D0BE3386E}"/>
              </a:ext>
            </a:extLst>
          </p:cNvPr>
          <p:cNvSpPr txBox="1"/>
          <p:nvPr/>
        </p:nvSpPr>
        <p:spPr>
          <a:xfrm>
            <a:off x="71768" y="6314790"/>
            <a:ext cx="7115840" cy="246221"/>
          </a:xfrm>
          <a:prstGeom prst="rect">
            <a:avLst/>
          </a:prstGeom>
          <a:noFill/>
        </p:spPr>
        <p:txBody>
          <a:bodyPr wrap="square">
            <a:spAutoFit/>
          </a:bodyPr>
          <a:lstStyle/>
          <a:p>
            <a:r>
              <a:rPr lang="en-GB" sz="1000" b="0" noProof="0" dirty="0">
                <a:solidFill>
                  <a:srgbClr val="05103E"/>
                </a:solidFill>
                <a:effectLst/>
                <a:latin typeface="+mj-lt"/>
              </a:rPr>
              <a:t>[1] Information </a:t>
            </a:r>
            <a:r>
              <a:rPr lang="en-GB" sz="1000" b="0" noProof="0">
                <a:solidFill>
                  <a:srgbClr val="05103E"/>
                </a:solidFill>
                <a:effectLst/>
                <a:latin typeface="+mj-lt"/>
              </a:rPr>
              <a:t>from the official </a:t>
            </a:r>
            <a:r>
              <a:rPr lang="en-GB" sz="1000" b="0" noProof="0" dirty="0">
                <a:solidFill>
                  <a:srgbClr val="05103E"/>
                </a:solidFill>
                <a:effectLst/>
                <a:latin typeface="+mj-lt"/>
                <a:hlinkClick r:id="rId4"/>
              </a:rPr>
              <a:t>HIF Global</a:t>
            </a:r>
            <a:r>
              <a:rPr lang="en-GB" sz="1000" b="0" noProof="0">
                <a:solidFill>
                  <a:srgbClr val="05103E"/>
                </a:solidFill>
                <a:effectLst/>
                <a:latin typeface="+mj-lt"/>
              </a:rPr>
              <a:t> website</a:t>
            </a:r>
            <a:r>
              <a:rPr lang="en-GB" sz="1000" b="0" noProof="0" dirty="0">
                <a:solidFill>
                  <a:srgbClr val="05103E"/>
                </a:solidFill>
                <a:effectLst/>
                <a:latin typeface="+mj-lt"/>
              </a:rPr>
              <a:t>.</a:t>
            </a:r>
            <a:endParaRPr lang="en-GB" sz="1000" noProof="0" dirty="0">
              <a:latin typeface="+mj-lt"/>
            </a:endParaRPr>
          </a:p>
        </p:txBody>
      </p:sp>
      <p:sp>
        <p:nvSpPr>
          <p:cNvPr id="8" name="Rectangle 7">
            <a:extLst>
              <a:ext uri="{FF2B5EF4-FFF2-40B4-BE49-F238E27FC236}">
                <a16:creationId xmlns:a16="http://schemas.microsoft.com/office/drawing/2014/main" id="{9C9FB1B8-29A1-F531-DE69-05D98321233D}"/>
              </a:ext>
            </a:extLst>
          </p:cNvPr>
          <p:cNvSpPr/>
          <p:nvPr/>
        </p:nvSpPr>
        <p:spPr>
          <a:xfrm>
            <a:off x="11767416" y="6506792"/>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Slide Number Placeholder 6">
            <a:extLst>
              <a:ext uri="{FF2B5EF4-FFF2-40B4-BE49-F238E27FC236}">
                <a16:creationId xmlns:a16="http://schemas.microsoft.com/office/drawing/2014/main" id="{A352E31A-BE69-1665-6735-502257EE8CA0}"/>
              </a:ext>
            </a:extLst>
          </p:cNvPr>
          <p:cNvSpPr txBox="1">
            <a:spLocks/>
          </p:cNvSpPr>
          <p:nvPr/>
        </p:nvSpPr>
        <p:spPr>
          <a:xfrm>
            <a:off x="11672641" y="6481392"/>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56</a:t>
            </a:fld>
            <a:endParaRPr lang="en-GB" sz="1350" b="1" spc="80" noProof="0" dirty="0">
              <a:solidFill>
                <a:srgbClr val="025C66"/>
              </a:solidFill>
            </a:endParaRPr>
          </a:p>
        </p:txBody>
      </p:sp>
      <p:grpSp>
        <p:nvGrpSpPr>
          <p:cNvPr id="13" name="Groupe 12">
            <a:extLst>
              <a:ext uri="{FF2B5EF4-FFF2-40B4-BE49-F238E27FC236}">
                <a16:creationId xmlns:a16="http://schemas.microsoft.com/office/drawing/2014/main" id="{D1CB2301-886B-E1F8-2A2B-DC74F05FEE23}"/>
              </a:ext>
            </a:extLst>
          </p:cNvPr>
          <p:cNvGrpSpPr/>
          <p:nvPr/>
        </p:nvGrpSpPr>
        <p:grpSpPr>
          <a:xfrm>
            <a:off x="2268564" y="2194255"/>
            <a:ext cx="7654865" cy="3871239"/>
            <a:chOff x="2201995" y="2192653"/>
            <a:chExt cx="7654865" cy="3871239"/>
          </a:xfrm>
        </p:grpSpPr>
        <p:pic>
          <p:nvPicPr>
            <p:cNvPr id="4100" name="Picture 4">
              <a:extLst>
                <a:ext uri="{FF2B5EF4-FFF2-40B4-BE49-F238E27FC236}">
                  <a16:creationId xmlns:a16="http://schemas.microsoft.com/office/drawing/2014/main" id="{7EDD45BC-6334-C2D1-8F33-6D8E44F529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47" t="19119" r="913"/>
            <a:stretch>
              <a:fillRect/>
            </a:stretch>
          </p:blipFill>
          <p:spPr bwMode="auto">
            <a:xfrm>
              <a:off x="2201995" y="2192653"/>
              <a:ext cx="7654864" cy="3871237"/>
            </a:xfrm>
            <a:prstGeom prst="rect">
              <a:avLst/>
            </a:prstGeom>
            <a:noFill/>
            <a:extLst>
              <a:ext uri="{909E8E84-426E-40DD-AFC4-6F175D3DCCD1}">
                <a14:hiddenFill xmlns:a14="http://schemas.microsoft.com/office/drawing/2010/main">
                  <a:solidFill>
                    <a:srgbClr val="FFFFFF"/>
                  </a:solidFill>
                </a14:hiddenFill>
              </a:ext>
            </a:extLst>
          </p:spPr>
        </p:pic>
        <p:sp>
          <p:nvSpPr>
            <p:cNvPr id="11" name="Cadre 10">
              <a:extLst>
                <a:ext uri="{FF2B5EF4-FFF2-40B4-BE49-F238E27FC236}">
                  <a16:creationId xmlns:a16="http://schemas.microsoft.com/office/drawing/2014/main" id="{9F4D2415-CFA4-2875-0D6B-A308045EC5E8}"/>
                </a:ext>
              </a:extLst>
            </p:cNvPr>
            <p:cNvSpPr/>
            <p:nvPr/>
          </p:nvSpPr>
          <p:spPr>
            <a:xfrm>
              <a:off x="2201996" y="2192654"/>
              <a:ext cx="7654864" cy="3871238"/>
            </a:xfrm>
            <a:prstGeom prst="frame">
              <a:avLst>
                <a:gd name="adj1" fmla="val 1507"/>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spTree>
    <p:extLst>
      <p:ext uri="{BB962C8B-B14F-4D97-AF65-F5344CB8AC3E}">
        <p14:creationId xmlns:p14="http://schemas.microsoft.com/office/powerpoint/2010/main" val="4111303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FB5D120-158D-F44C-0C91-2F971AB4B844}"/>
              </a:ext>
            </a:extLst>
          </p:cNvPr>
          <p:cNvSpPr txBox="1"/>
          <p:nvPr/>
        </p:nvSpPr>
        <p:spPr>
          <a:xfrm>
            <a:off x="1300021" y="630754"/>
            <a:ext cx="9591949" cy="1477328"/>
          </a:xfrm>
          <a:prstGeom prst="rect">
            <a:avLst/>
          </a:prstGeom>
          <a:noFill/>
        </p:spPr>
        <p:txBody>
          <a:bodyPr wrap="square">
            <a:spAutoFit/>
          </a:bodyPr>
          <a:lstStyle/>
          <a:p>
            <a:pPr algn="just"/>
            <a:r>
              <a:rPr lang="en-GB" sz="2000" noProof="0"/>
              <a:t>DAC is a recent technology: while its chemical principles have been known for several decades, large-scale systems have only emerged recently.</a:t>
            </a:r>
          </a:p>
          <a:p>
            <a:pPr algn="just"/>
            <a:endParaRPr lang="en-GB" sz="1000" noProof="0"/>
          </a:p>
          <a:p>
            <a:pPr algn="just"/>
            <a:r>
              <a:rPr lang="en-GB" sz="2000" noProof="0"/>
              <a:t>The world’s largest DAC site, Mammoth, was commissioned in Iceland in 2024 by Climeworks, with a reported capacity of 36,000 tons of CO₂ per year</a:t>
            </a:r>
            <a:r>
              <a:rPr lang="en-GB" sz="2000" baseline="30000" noProof="0"/>
              <a:t>[1]</a:t>
            </a:r>
            <a:r>
              <a:rPr lang="en-GB" sz="2000" noProof="0"/>
              <a:t>.</a:t>
            </a:r>
            <a:endParaRPr lang="en-GB" sz="2000" baseline="30000" noProof="0" dirty="0"/>
          </a:p>
        </p:txBody>
      </p:sp>
      <p:sp>
        <p:nvSpPr>
          <p:cNvPr id="6" name="Cadre 5">
            <a:extLst>
              <a:ext uri="{FF2B5EF4-FFF2-40B4-BE49-F238E27FC236}">
                <a16:creationId xmlns:a16="http://schemas.microsoft.com/office/drawing/2014/main" id="{BFBC594D-5F69-C156-73DD-BBDA8F2A6B88}"/>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3" name="ZoneTexte 2">
            <a:extLst>
              <a:ext uri="{FF2B5EF4-FFF2-40B4-BE49-F238E27FC236}">
                <a16:creationId xmlns:a16="http://schemas.microsoft.com/office/drawing/2014/main" id="{CDFE7C17-900A-4FF1-F1B9-16418F063174}"/>
              </a:ext>
            </a:extLst>
          </p:cNvPr>
          <p:cNvSpPr txBox="1"/>
          <p:nvPr/>
        </p:nvSpPr>
        <p:spPr>
          <a:xfrm>
            <a:off x="63794" y="6311706"/>
            <a:ext cx="8253524" cy="246221"/>
          </a:xfrm>
          <a:prstGeom prst="rect">
            <a:avLst/>
          </a:prstGeom>
          <a:noFill/>
        </p:spPr>
        <p:txBody>
          <a:bodyPr wrap="square">
            <a:spAutoFit/>
          </a:bodyPr>
          <a:lstStyle/>
          <a:p>
            <a:r>
              <a:rPr lang="en-GB" sz="1000" b="0" noProof="0" dirty="0">
                <a:solidFill>
                  <a:srgbClr val="05103E"/>
                </a:solidFill>
                <a:effectLst/>
                <a:latin typeface="+mj-lt"/>
              </a:rPr>
              <a:t>[1] </a:t>
            </a:r>
            <a:r>
              <a:rPr lang="en-GB" sz="1000" b="0" noProof="0">
                <a:solidFill>
                  <a:srgbClr val="05103E"/>
                </a:solidFill>
                <a:effectLst/>
                <a:latin typeface="+mj-lt"/>
              </a:rPr>
              <a:t>Data from </a:t>
            </a:r>
            <a:r>
              <a:rPr lang="en-GB" sz="1000" b="0" noProof="0">
                <a:solidFill>
                  <a:srgbClr val="05103E"/>
                </a:solidFill>
                <a:effectLst/>
                <a:latin typeface="+mj-lt"/>
                <a:hlinkClick r:id="rId2"/>
              </a:rPr>
              <a:t>Climeworks</a:t>
            </a:r>
            <a:r>
              <a:rPr lang="en-GB" sz="1000" b="0" noProof="0" dirty="0">
                <a:solidFill>
                  <a:srgbClr val="05103E"/>
                </a:solidFill>
                <a:effectLst/>
                <a:latin typeface="+mj-lt"/>
                <a:hlinkClick r:id="rId2"/>
              </a:rPr>
              <a:t> AG. (2024, </a:t>
            </a:r>
            <a:r>
              <a:rPr lang="en-GB" sz="1000" b="0" noProof="0">
                <a:solidFill>
                  <a:srgbClr val="05103E"/>
                </a:solidFill>
                <a:effectLst/>
                <a:latin typeface="+mj-lt"/>
                <a:hlinkClick r:id="rId2"/>
              </a:rPr>
              <a:t>February </a:t>
            </a:r>
            <a:r>
              <a:rPr lang="en-GB" sz="1000" b="0" noProof="0" dirty="0">
                <a:solidFill>
                  <a:srgbClr val="05103E"/>
                </a:solidFill>
                <a:effectLst/>
                <a:latin typeface="+mj-lt"/>
                <a:hlinkClick r:id="rId2"/>
              </a:rPr>
              <a:t>29). </a:t>
            </a:r>
            <a:r>
              <a:rPr lang="en-GB" sz="1000" b="0" i="1" noProof="0">
                <a:solidFill>
                  <a:srgbClr val="05103E"/>
                </a:solidFill>
                <a:effectLst/>
                <a:latin typeface="+mj-lt"/>
                <a:hlinkClick r:id="rId2"/>
              </a:rPr>
              <a:t>Climeworks</a:t>
            </a:r>
            <a:r>
              <a:rPr lang="en-GB" sz="1000" b="0" i="1" noProof="0" dirty="0">
                <a:solidFill>
                  <a:srgbClr val="05103E"/>
                </a:solidFill>
                <a:effectLst/>
                <a:latin typeface="+mj-lt"/>
                <a:hlinkClick r:id="rId2"/>
              </a:rPr>
              <a:t> switches on world’s largest direct air capture plant</a:t>
            </a:r>
            <a:r>
              <a:rPr lang="en-GB" sz="1000" b="0" noProof="0" dirty="0">
                <a:solidFill>
                  <a:srgbClr val="05103E"/>
                </a:solidFill>
                <a:effectLst/>
                <a:latin typeface="+mj-lt"/>
                <a:hlinkClick r:id="rId2"/>
              </a:rPr>
              <a:t>.</a:t>
            </a:r>
            <a:endParaRPr lang="en-GB" sz="1000" noProof="0" dirty="0">
              <a:latin typeface="+mj-lt"/>
            </a:endParaRPr>
          </a:p>
        </p:txBody>
      </p:sp>
      <p:sp>
        <p:nvSpPr>
          <p:cNvPr id="4" name="Rectangle 3">
            <a:extLst>
              <a:ext uri="{FF2B5EF4-FFF2-40B4-BE49-F238E27FC236}">
                <a16:creationId xmlns:a16="http://schemas.microsoft.com/office/drawing/2014/main" id="{F7632815-1560-EA6C-3FD0-EC9973983523}"/>
              </a:ext>
            </a:extLst>
          </p:cNvPr>
          <p:cNvSpPr/>
          <p:nvPr/>
        </p:nvSpPr>
        <p:spPr>
          <a:xfrm>
            <a:off x="11767416" y="6506792"/>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Slide Number Placeholder 6">
            <a:extLst>
              <a:ext uri="{FF2B5EF4-FFF2-40B4-BE49-F238E27FC236}">
                <a16:creationId xmlns:a16="http://schemas.microsoft.com/office/drawing/2014/main" id="{3F45C702-F861-EAF8-C1EC-470A2ADEEBF9}"/>
              </a:ext>
            </a:extLst>
          </p:cNvPr>
          <p:cNvSpPr txBox="1">
            <a:spLocks/>
          </p:cNvSpPr>
          <p:nvPr/>
        </p:nvSpPr>
        <p:spPr>
          <a:xfrm>
            <a:off x="11672641" y="6481392"/>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57</a:t>
            </a:fld>
            <a:endParaRPr lang="en-GB" sz="1350" b="1" spc="80" noProof="0" dirty="0">
              <a:solidFill>
                <a:srgbClr val="025C66"/>
              </a:solidFill>
            </a:endParaRPr>
          </a:p>
        </p:txBody>
      </p:sp>
      <p:grpSp>
        <p:nvGrpSpPr>
          <p:cNvPr id="2" name="Groupe 1">
            <a:extLst>
              <a:ext uri="{FF2B5EF4-FFF2-40B4-BE49-F238E27FC236}">
                <a16:creationId xmlns:a16="http://schemas.microsoft.com/office/drawing/2014/main" id="{CE180082-5C5E-749B-E357-9EEF98CF3F33}"/>
              </a:ext>
            </a:extLst>
          </p:cNvPr>
          <p:cNvGrpSpPr/>
          <p:nvPr/>
        </p:nvGrpSpPr>
        <p:grpSpPr>
          <a:xfrm>
            <a:off x="1341515" y="2505922"/>
            <a:ext cx="9508963" cy="3389097"/>
            <a:chOff x="1044830" y="2800892"/>
            <a:chExt cx="9508963" cy="3389097"/>
          </a:xfrm>
        </p:grpSpPr>
        <p:pic>
          <p:nvPicPr>
            <p:cNvPr id="8" name="Picture 2" descr="Mammoth, the world’s largest direct air capture and storage plant, is designed for a nameplate capture capacity of up to 36,000 tons of CO₂ per year.">
              <a:extLst>
                <a:ext uri="{FF2B5EF4-FFF2-40B4-BE49-F238E27FC236}">
                  <a16:creationId xmlns:a16="http://schemas.microsoft.com/office/drawing/2014/main" id="{40B2B802-035C-C7C8-DEC0-96BDCE2977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16" b="1053"/>
            <a:stretch>
              <a:fillRect/>
            </a:stretch>
          </p:blipFill>
          <p:spPr bwMode="auto">
            <a:xfrm>
              <a:off x="1112656" y="2844247"/>
              <a:ext cx="4708918" cy="329108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896F2CF-167B-D629-AE12-6DF092A39D15}"/>
                </a:ext>
              </a:extLst>
            </p:cNvPr>
            <p:cNvSpPr/>
            <p:nvPr/>
          </p:nvSpPr>
          <p:spPr>
            <a:xfrm>
              <a:off x="1112655" y="5640737"/>
              <a:ext cx="4708918" cy="361733"/>
            </a:xfrm>
            <a:prstGeom prst="rect">
              <a:avLst/>
            </a:prstGeom>
            <a:solidFill>
              <a:schemeClr val="tx1">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ZoneTexte 10">
              <a:extLst>
                <a:ext uri="{FF2B5EF4-FFF2-40B4-BE49-F238E27FC236}">
                  <a16:creationId xmlns:a16="http://schemas.microsoft.com/office/drawing/2014/main" id="{3FE7012C-D0E7-FDCD-4E6D-83E2F20B4C17}"/>
                </a:ext>
              </a:extLst>
            </p:cNvPr>
            <p:cNvSpPr txBox="1"/>
            <p:nvPr/>
          </p:nvSpPr>
          <p:spPr>
            <a:xfrm>
              <a:off x="1141670" y="5667714"/>
              <a:ext cx="4624948" cy="307777"/>
            </a:xfrm>
            <a:prstGeom prst="rect">
              <a:avLst/>
            </a:prstGeom>
            <a:noFill/>
          </p:spPr>
          <p:txBody>
            <a:bodyPr wrap="square">
              <a:spAutoFit/>
            </a:bodyPr>
            <a:lstStyle/>
            <a:p>
              <a:pPr algn="ctr"/>
              <a:r>
                <a:rPr lang="en-GB" sz="1400" noProof="0">
                  <a:solidFill>
                    <a:schemeClr val="bg1"/>
                  </a:solidFill>
                  <a:latin typeface="+mj-lt"/>
                  <a:cs typeface="Arial" panose="020B0604020202020204" pitchFamily="34" charset="0"/>
                </a:rPr>
                <a:t>Mammoth DAC plant in </a:t>
              </a:r>
              <a:r>
                <a:rPr lang="en-GB" sz="1400" b="0" noProof="0" err="1">
                  <a:solidFill>
                    <a:schemeClr val="bg1"/>
                  </a:solidFill>
                  <a:effectLst/>
                  <a:latin typeface="+mj-lt"/>
                </a:rPr>
                <a:t>Hellisheiði</a:t>
              </a:r>
              <a:r>
                <a:rPr lang="en-GB" sz="1400" b="0" noProof="0">
                  <a:solidFill>
                    <a:schemeClr val="bg1"/>
                  </a:solidFill>
                  <a:effectLst/>
                  <a:latin typeface="+mj-lt"/>
                </a:rPr>
                <a:t>, </a:t>
              </a:r>
              <a:r>
                <a:rPr lang="en-GB" sz="1400" noProof="0">
                  <a:solidFill>
                    <a:schemeClr val="bg1"/>
                  </a:solidFill>
                  <a:latin typeface="+mj-lt"/>
                </a:rPr>
                <a:t>Iceland</a:t>
              </a:r>
              <a:r>
                <a:rPr lang="en-GB" sz="1400" baseline="30000" noProof="0">
                  <a:solidFill>
                    <a:schemeClr val="bg1"/>
                  </a:solidFill>
                  <a:latin typeface="+mj-lt"/>
                </a:rPr>
                <a:t>[2]</a:t>
              </a:r>
              <a:r>
                <a:rPr lang="en-GB" sz="1400" noProof="0">
                  <a:solidFill>
                    <a:schemeClr val="bg1"/>
                  </a:solidFill>
                  <a:latin typeface="+mj-lt"/>
                </a:rPr>
                <a:t>.</a:t>
              </a:r>
              <a:endParaRPr lang="en-GB" sz="1400" baseline="30000" noProof="0">
                <a:solidFill>
                  <a:schemeClr val="bg1"/>
                </a:solidFill>
                <a:latin typeface="+mj-lt"/>
                <a:cs typeface="Arial" panose="020B0604020202020204" pitchFamily="34" charset="0"/>
              </a:endParaRPr>
            </a:p>
          </p:txBody>
        </p:sp>
        <p:pic>
          <p:nvPicPr>
            <p:cNvPr id="44034" name="Picture 2" descr="The company Climeworks uses large fans to capture carbon dioxide at its Mammoth facility in Iceland.">
              <a:extLst>
                <a:ext uri="{FF2B5EF4-FFF2-40B4-BE49-F238E27FC236}">
                  <a16:creationId xmlns:a16="http://schemas.microsoft.com/office/drawing/2014/main" id="{AC88BEF6-88D5-5B1C-A31D-551AAAB784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92" r="120"/>
            <a:stretch>
              <a:fillRect/>
            </a:stretch>
          </p:blipFill>
          <p:spPr bwMode="auto">
            <a:xfrm>
              <a:off x="5844875" y="2844247"/>
              <a:ext cx="4708918" cy="3291082"/>
            </a:xfrm>
            <a:prstGeom prst="rect">
              <a:avLst/>
            </a:prstGeom>
            <a:noFill/>
            <a:extLst>
              <a:ext uri="{909E8E84-426E-40DD-AFC4-6F175D3DCCD1}">
                <a14:hiddenFill xmlns:a14="http://schemas.microsoft.com/office/drawing/2010/main">
                  <a:solidFill>
                    <a:srgbClr val="FFFFFF"/>
                  </a:solidFill>
                </a14:hiddenFill>
              </a:ext>
            </a:extLst>
          </p:spPr>
        </p:pic>
        <p:sp>
          <p:nvSpPr>
            <p:cNvPr id="10" name="Cadre 9">
              <a:extLst>
                <a:ext uri="{FF2B5EF4-FFF2-40B4-BE49-F238E27FC236}">
                  <a16:creationId xmlns:a16="http://schemas.microsoft.com/office/drawing/2014/main" id="{B6F39100-F0F6-8B9C-6A2D-C3755C2EC43E}"/>
                </a:ext>
              </a:extLst>
            </p:cNvPr>
            <p:cNvSpPr/>
            <p:nvPr/>
          </p:nvSpPr>
          <p:spPr>
            <a:xfrm>
              <a:off x="1044830" y="2800892"/>
              <a:ext cx="9508963" cy="3389097"/>
            </a:xfrm>
            <a:prstGeom prst="frame">
              <a:avLst>
                <a:gd name="adj1" fmla="val 1767"/>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sp>
        <p:nvSpPr>
          <p:cNvPr id="13" name="ZoneTexte 12">
            <a:extLst>
              <a:ext uri="{FF2B5EF4-FFF2-40B4-BE49-F238E27FC236}">
                <a16:creationId xmlns:a16="http://schemas.microsoft.com/office/drawing/2014/main" id="{8D496F20-3D14-6F93-9DEA-2D8DD8ED1EE5}"/>
              </a:ext>
            </a:extLst>
          </p:cNvPr>
          <p:cNvSpPr txBox="1"/>
          <p:nvPr/>
        </p:nvSpPr>
        <p:spPr>
          <a:xfrm>
            <a:off x="63793" y="6495035"/>
            <a:ext cx="9434167" cy="246221"/>
          </a:xfrm>
          <a:prstGeom prst="rect">
            <a:avLst/>
          </a:prstGeom>
          <a:noFill/>
        </p:spPr>
        <p:txBody>
          <a:bodyPr wrap="square">
            <a:spAutoFit/>
          </a:bodyPr>
          <a:lstStyle/>
          <a:p>
            <a:r>
              <a:rPr lang="en-GB" sz="1000" b="0" noProof="0" dirty="0">
                <a:solidFill>
                  <a:srgbClr val="05103E"/>
                </a:solidFill>
                <a:effectLst/>
                <a:latin typeface="+mj-lt"/>
              </a:rPr>
              <a:t>[2] </a:t>
            </a:r>
            <a:r>
              <a:rPr lang="en-GB" sz="1000" noProof="0"/>
              <a:t>The CO₂ captured by the Mammoth plant is intended for geological sequestration rather than e-fuel production.</a:t>
            </a:r>
            <a:r>
              <a:rPr lang="en-GB" sz="1000" noProof="0" dirty="0">
                <a:solidFill>
                  <a:srgbClr val="05103E"/>
                </a:solidFill>
                <a:latin typeface="+mj-lt"/>
              </a:rPr>
              <a:t>.</a:t>
            </a:r>
            <a:endParaRPr lang="en-GB" sz="1000" noProof="0" dirty="0">
              <a:latin typeface="+mj-lt"/>
            </a:endParaRPr>
          </a:p>
        </p:txBody>
      </p:sp>
    </p:spTree>
    <p:extLst>
      <p:ext uri="{BB962C8B-B14F-4D97-AF65-F5344CB8AC3E}">
        <p14:creationId xmlns:p14="http://schemas.microsoft.com/office/powerpoint/2010/main" val="2202685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026AC-9402-C66B-B374-A5547474CEC6}"/>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B5326C14-D43D-651C-C1AD-E67AC1B7F86E}"/>
              </a:ext>
            </a:extLst>
          </p:cNvPr>
          <p:cNvSpPr txBox="1"/>
          <p:nvPr/>
        </p:nvSpPr>
        <p:spPr>
          <a:xfrm>
            <a:off x="1349433" y="479469"/>
            <a:ext cx="9493133" cy="2092881"/>
          </a:xfrm>
          <a:prstGeom prst="rect">
            <a:avLst/>
          </a:prstGeom>
          <a:noFill/>
        </p:spPr>
        <p:txBody>
          <a:bodyPr wrap="square">
            <a:spAutoFit/>
          </a:bodyPr>
          <a:lstStyle/>
          <a:p>
            <a:pPr algn="just"/>
            <a:r>
              <a:rPr lang="en-GB" sz="2000" noProof="0"/>
              <a:t>Porsche is the main investor in the Haru Oni project. It plans to use e-gasoline primarily in motorsport, to demonstrate the potential of synthetic fuels in combustion-engine competitions.</a:t>
            </a:r>
          </a:p>
          <a:p>
            <a:pPr algn="just"/>
            <a:endParaRPr lang="en-GB" sz="1000" noProof="0"/>
          </a:p>
          <a:p>
            <a:pPr algn="just"/>
            <a:r>
              <a:rPr lang="en-GB" sz="2000" noProof="0"/>
              <a:t>However, motorsport is already shifting toward electrification: in 2018, the fully electric VW I.D. R driven by Romain Dumas set a new record at Pikes Peak with a time of 7 min 57.148 s, beating all combustion engines.</a:t>
            </a:r>
          </a:p>
        </p:txBody>
      </p:sp>
      <p:sp>
        <p:nvSpPr>
          <p:cNvPr id="2" name="Cadre 1">
            <a:extLst>
              <a:ext uri="{FF2B5EF4-FFF2-40B4-BE49-F238E27FC236}">
                <a16:creationId xmlns:a16="http://schemas.microsoft.com/office/drawing/2014/main" id="{19086E58-7040-9194-C581-E5F5BD551FB9}"/>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11" name="Rectangle 10">
            <a:extLst>
              <a:ext uri="{FF2B5EF4-FFF2-40B4-BE49-F238E27FC236}">
                <a16:creationId xmlns:a16="http://schemas.microsoft.com/office/drawing/2014/main" id="{D09FE451-9612-2D82-5FA4-2CE605636B77}"/>
              </a:ext>
            </a:extLst>
          </p:cNvPr>
          <p:cNvSpPr/>
          <p:nvPr/>
        </p:nvSpPr>
        <p:spPr>
          <a:xfrm>
            <a:off x="11778049" y="65047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Slide Number Placeholder 6">
            <a:extLst>
              <a:ext uri="{FF2B5EF4-FFF2-40B4-BE49-F238E27FC236}">
                <a16:creationId xmlns:a16="http://schemas.microsoft.com/office/drawing/2014/main" id="{7EC95997-CD0C-A407-635F-71C694D9D485}"/>
              </a:ext>
            </a:extLst>
          </p:cNvPr>
          <p:cNvSpPr txBox="1">
            <a:spLocks/>
          </p:cNvSpPr>
          <p:nvPr/>
        </p:nvSpPr>
        <p:spPr>
          <a:xfrm>
            <a:off x="11683274" y="64793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58</a:t>
            </a:fld>
            <a:endParaRPr lang="en-GB" sz="1350" b="1" spc="80" noProof="0" dirty="0">
              <a:solidFill>
                <a:srgbClr val="025C66"/>
              </a:solidFill>
            </a:endParaRPr>
          </a:p>
        </p:txBody>
      </p:sp>
      <p:grpSp>
        <p:nvGrpSpPr>
          <p:cNvPr id="10" name="Groupe 9">
            <a:extLst>
              <a:ext uri="{FF2B5EF4-FFF2-40B4-BE49-F238E27FC236}">
                <a16:creationId xmlns:a16="http://schemas.microsoft.com/office/drawing/2014/main" id="{5395A3CD-5228-5727-A864-AAE2279259ED}"/>
              </a:ext>
            </a:extLst>
          </p:cNvPr>
          <p:cNvGrpSpPr/>
          <p:nvPr/>
        </p:nvGrpSpPr>
        <p:grpSpPr>
          <a:xfrm>
            <a:off x="1399366" y="2856368"/>
            <a:ext cx="3550894" cy="3288794"/>
            <a:chOff x="5870365" y="800078"/>
            <a:chExt cx="5283942" cy="4893923"/>
          </a:xfrm>
        </p:grpSpPr>
        <p:grpSp>
          <p:nvGrpSpPr>
            <p:cNvPr id="8" name="Groupe 7">
              <a:extLst>
                <a:ext uri="{FF2B5EF4-FFF2-40B4-BE49-F238E27FC236}">
                  <a16:creationId xmlns:a16="http://schemas.microsoft.com/office/drawing/2014/main" id="{2853034A-89A8-5882-DE1D-91C3C1C48109}"/>
                </a:ext>
              </a:extLst>
            </p:cNvPr>
            <p:cNvGrpSpPr/>
            <p:nvPr/>
          </p:nvGrpSpPr>
          <p:grpSpPr>
            <a:xfrm>
              <a:off x="5895038" y="800078"/>
              <a:ext cx="5259269" cy="4893923"/>
              <a:chOff x="5895038" y="800078"/>
              <a:chExt cx="5259269" cy="4893923"/>
            </a:xfrm>
          </p:grpSpPr>
          <p:pic>
            <p:nvPicPr>
              <p:cNvPr id="3" name="Image 2">
                <a:extLst>
                  <a:ext uri="{FF2B5EF4-FFF2-40B4-BE49-F238E27FC236}">
                    <a16:creationId xmlns:a16="http://schemas.microsoft.com/office/drawing/2014/main" id="{0D2E1BCA-1D28-11EA-077A-433005D605FC}"/>
                  </a:ext>
                </a:extLst>
              </p:cNvPr>
              <p:cNvPicPr>
                <a:picLocks noChangeAspect="1"/>
              </p:cNvPicPr>
              <p:nvPr/>
            </p:nvPicPr>
            <p:blipFill>
              <a:blip r:embed="rId2"/>
              <a:srcRect l="31736" t="6568" r="20248" b="16812"/>
              <a:stretch>
                <a:fillRect/>
              </a:stretch>
            </p:blipFill>
            <p:spPr>
              <a:xfrm>
                <a:off x="5895038" y="800078"/>
                <a:ext cx="5259269" cy="4893923"/>
              </a:xfrm>
              <a:prstGeom prst="rect">
                <a:avLst/>
              </a:prstGeom>
            </p:spPr>
          </p:pic>
          <p:sp>
            <p:nvSpPr>
              <p:cNvPr id="4" name="Rectangle 3">
                <a:extLst>
                  <a:ext uri="{FF2B5EF4-FFF2-40B4-BE49-F238E27FC236}">
                    <a16:creationId xmlns:a16="http://schemas.microsoft.com/office/drawing/2014/main" id="{EAD38BD2-C219-B5C9-6A39-8AC79761B53F}"/>
                  </a:ext>
                </a:extLst>
              </p:cNvPr>
              <p:cNvSpPr/>
              <p:nvPr/>
            </p:nvSpPr>
            <p:spPr>
              <a:xfrm>
                <a:off x="5895039" y="4962917"/>
                <a:ext cx="5259268" cy="457991"/>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 name="ZoneTexte 5">
                <a:extLst>
                  <a:ext uri="{FF2B5EF4-FFF2-40B4-BE49-F238E27FC236}">
                    <a16:creationId xmlns:a16="http://schemas.microsoft.com/office/drawing/2014/main" id="{01640E9F-0A8D-90F5-6E45-D83B408526A2}"/>
                  </a:ext>
                </a:extLst>
              </p:cNvPr>
              <p:cNvSpPr txBox="1"/>
              <p:nvPr/>
            </p:nvSpPr>
            <p:spPr>
              <a:xfrm>
                <a:off x="6090499" y="4977069"/>
                <a:ext cx="4843669" cy="457991"/>
              </a:xfrm>
              <a:prstGeom prst="rect">
                <a:avLst/>
              </a:prstGeom>
              <a:noFill/>
            </p:spPr>
            <p:txBody>
              <a:bodyPr wrap="square">
                <a:spAutoFit/>
              </a:bodyPr>
              <a:lstStyle/>
              <a:p>
                <a:pPr algn="ctr"/>
                <a:r>
                  <a:rPr lang="en-GB" sz="1400" noProof="0">
                    <a:solidFill>
                      <a:schemeClr val="bg1"/>
                    </a:solidFill>
                    <a:latin typeface="DM Sans" pitchFamily="2" charset="0"/>
                  </a:rPr>
                  <a:t>Porsche 911</a:t>
                </a:r>
                <a:r>
                  <a:rPr lang="en-GB" sz="1400" baseline="30000" noProof="0">
                    <a:solidFill>
                      <a:schemeClr val="bg1"/>
                    </a:solidFill>
                    <a:latin typeface="DM Sans" pitchFamily="2" charset="0"/>
                  </a:rPr>
                  <a:t>[1]</a:t>
                </a:r>
                <a:r>
                  <a:rPr lang="en-GB" sz="1400" noProof="0">
                    <a:solidFill>
                      <a:schemeClr val="bg1"/>
                    </a:solidFill>
                    <a:latin typeface="DM Sans" pitchFamily="2" charset="0"/>
                  </a:rPr>
                  <a:t>.</a:t>
                </a:r>
                <a:endParaRPr lang="en-GB" sz="1400" baseline="30000" noProof="0">
                  <a:solidFill>
                    <a:schemeClr val="bg1"/>
                  </a:solidFill>
                  <a:latin typeface="DM Sans" pitchFamily="2" charset="0"/>
                </a:endParaRPr>
              </a:p>
            </p:txBody>
          </p:sp>
        </p:grpSp>
        <p:sp>
          <p:nvSpPr>
            <p:cNvPr id="9" name="Cadre 8">
              <a:extLst>
                <a:ext uri="{FF2B5EF4-FFF2-40B4-BE49-F238E27FC236}">
                  <a16:creationId xmlns:a16="http://schemas.microsoft.com/office/drawing/2014/main" id="{7FFC1156-1F13-3A2F-69A0-E796A76B4EAD}"/>
                </a:ext>
              </a:extLst>
            </p:cNvPr>
            <p:cNvSpPr/>
            <p:nvPr/>
          </p:nvSpPr>
          <p:spPr>
            <a:xfrm>
              <a:off x="5870365" y="800078"/>
              <a:ext cx="5283941" cy="4888755"/>
            </a:xfrm>
            <a:prstGeom prst="frame">
              <a:avLst>
                <a:gd name="adj1" fmla="val 1513"/>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grpSp>
        <p:nvGrpSpPr>
          <p:cNvPr id="15" name="Groupe 14">
            <a:extLst>
              <a:ext uri="{FF2B5EF4-FFF2-40B4-BE49-F238E27FC236}">
                <a16:creationId xmlns:a16="http://schemas.microsoft.com/office/drawing/2014/main" id="{DE0C9839-8D7D-73BE-191D-83F7BA8FD9E5}"/>
              </a:ext>
            </a:extLst>
          </p:cNvPr>
          <p:cNvGrpSpPr/>
          <p:nvPr/>
        </p:nvGrpSpPr>
        <p:grpSpPr>
          <a:xfrm>
            <a:off x="5511803" y="2856369"/>
            <a:ext cx="5252248" cy="3285324"/>
            <a:chOff x="5442979" y="2856369"/>
            <a:chExt cx="5252248" cy="3285324"/>
          </a:xfrm>
        </p:grpSpPr>
        <p:pic>
          <p:nvPicPr>
            <p:cNvPr id="46084" name="Picture 4" descr="Volkswagen ID R et Romain Dumas vainqueurs du Pikes Peak 2018 -">
              <a:extLst>
                <a:ext uri="{FF2B5EF4-FFF2-40B4-BE49-F238E27FC236}">
                  <a16:creationId xmlns:a16="http://schemas.microsoft.com/office/drawing/2014/main" id="{0CC923F9-E9E7-50D1-1C17-CAC55DA0E4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7" t="8285" r="3014" b="6462"/>
            <a:stretch>
              <a:fillRect/>
            </a:stretch>
          </p:blipFill>
          <p:spPr bwMode="auto">
            <a:xfrm>
              <a:off x="5489467" y="2915359"/>
              <a:ext cx="5205760" cy="322633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a:extLst>
                <a:ext uri="{FF2B5EF4-FFF2-40B4-BE49-F238E27FC236}">
                  <a16:creationId xmlns:a16="http://schemas.microsoft.com/office/drawing/2014/main" id="{3D5144C2-E196-6350-F946-99202AD981E3}"/>
                </a:ext>
              </a:extLst>
            </p:cNvPr>
            <p:cNvGrpSpPr/>
            <p:nvPr/>
          </p:nvGrpSpPr>
          <p:grpSpPr>
            <a:xfrm>
              <a:off x="5442979" y="2856369"/>
              <a:ext cx="5252248" cy="3285324"/>
              <a:chOff x="2857500" y="1978613"/>
              <a:chExt cx="5906350" cy="3781069"/>
            </a:xfrm>
          </p:grpSpPr>
          <p:grpSp>
            <p:nvGrpSpPr>
              <p:cNvPr id="13" name="Groupe 12">
                <a:extLst>
                  <a:ext uri="{FF2B5EF4-FFF2-40B4-BE49-F238E27FC236}">
                    <a16:creationId xmlns:a16="http://schemas.microsoft.com/office/drawing/2014/main" id="{BFF28648-33F8-858C-9079-C6A46DAB728F}"/>
                  </a:ext>
                </a:extLst>
              </p:cNvPr>
              <p:cNvGrpSpPr/>
              <p:nvPr/>
            </p:nvGrpSpPr>
            <p:grpSpPr>
              <a:xfrm>
                <a:off x="2871370" y="5209186"/>
                <a:ext cx="5892480" cy="359379"/>
                <a:chOff x="3894627" y="5241846"/>
                <a:chExt cx="5892480" cy="359379"/>
              </a:xfrm>
            </p:grpSpPr>
            <p:sp>
              <p:nvSpPr>
                <p:cNvPr id="16" name="Rectangle 15">
                  <a:extLst>
                    <a:ext uri="{FF2B5EF4-FFF2-40B4-BE49-F238E27FC236}">
                      <a16:creationId xmlns:a16="http://schemas.microsoft.com/office/drawing/2014/main" id="{BD291028-70F0-5886-9818-FA65EA7B1CB7}"/>
                    </a:ext>
                  </a:extLst>
                </p:cNvPr>
                <p:cNvSpPr/>
                <p:nvPr/>
              </p:nvSpPr>
              <p:spPr>
                <a:xfrm>
                  <a:off x="3894627" y="5241847"/>
                  <a:ext cx="5892480" cy="359378"/>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ZoneTexte 16">
                  <a:extLst>
                    <a:ext uri="{FF2B5EF4-FFF2-40B4-BE49-F238E27FC236}">
                      <a16:creationId xmlns:a16="http://schemas.microsoft.com/office/drawing/2014/main" id="{052A5336-2921-8C28-3478-BDE50867977B}"/>
                    </a:ext>
                  </a:extLst>
                </p:cNvPr>
                <p:cNvSpPr txBox="1"/>
                <p:nvPr/>
              </p:nvSpPr>
              <p:spPr>
                <a:xfrm>
                  <a:off x="4452067" y="5241846"/>
                  <a:ext cx="4822371" cy="354219"/>
                </a:xfrm>
                <a:prstGeom prst="rect">
                  <a:avLst/>
                </a:prstGeom>
                <a:noFill/>
              </p:spPr>
              <p:txBody>
                <a:bodyPr wrap="square">
                  <a:spAutoFit/>
                </a:bodyPr>
                <a:lstStyle/>
                <a:p>
                  <a:pPr algn="ctr"/>
                  <a:r>
                    <a:rPr lang="en-GB" sz="1400" noProof="0" err="1">
                      <a:solidFill>
                        <a:schemeClr val="bg1"/>
                      </a:solidFill>
                    </a:rPr>
                    <a:t>VolksWagen</a:t>
                  </a:r>
                  <a:r>
                    <a:rPr lang="en-GB" sz="1400" noProof="0">
                      <a:solidFill>
                        <a:schemeClr val="bg1"/>
                      </a:solidFill>
                    </a:rPr>
                    <a:t> I.D. R.</a:t>
                  </a:r>
                </a:p>
              </p:txBody>
            </p:sp>
          </p:grpSp>
          <p:sp>
            <p:nvSpPr>
              <p:cNvPr id="14" name="Cadre 13">
                <a:extLst>
                  <a:ext uri="{FF2B5EF4-FFF2-40B4-BE49-F238E27FC236}">
                    <a16:creationId xmlns:a16="http://schemas.microsoft.com/office/drawing/2014/main" id="{36126594-D417-8A3F-4B81-FC69445D20DC}"/>
                  </a:ext>
                </a:extLst>
              </p:cNvPr>
              <p:cNvSpPr/>
              <p:nvPr/>
            </p:nvSpPr>
            <p:spPr>
              <a:xfrm>
                <a:off x="2857500" y="1978613"/>
                <a:ext cx="5892480" cy="3781069"/>
              </a:xfrm>
              <a:prstGeom prst="frame">
                <a:avLst>
                  <a:gd name="adj1" fmla="val 1648"/>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grpSp>
      <p:sp>
        <p:nvSpPr>
          <p:cNvPr id="19" name="ZoneTexte 18">
            <a:extLst>
              <a:ext uri="{FF2B5EF4-FFF2-40B4-BE49-F238E27FC236}">
                <a16:creationId xmlns:a16="http://schemas.microsoft.com/office/drawing/2014/main" id="{5C5FC14F-24E2-35F4-EA80-C32A3BAE361D}"/>
              </a:ext>
            </a:extLst>
          </p:cNvPr>
          <p:cNvSpPr txBox="1"/>
          <p:nvPr/>
        </p:nvSpPr>
        <p:spPr>
          <a:xfrm>
            <a:off x="63793" y="6505455"/>
            <a:ext cx="9493133" cy="246221"/>
          </a:xfrm>
          <a:prstGeom prst="rect">
            <a:avLst/>
          </a:prstGeom>
          <a:noFill/>
        </p:spPr>
        <p:txBody>
          <a:bodyPr wrap="square">
            <a:spAutoFit/>
          </a:bodyPr>
          <a:lstStyle/>
          <a:p>
            <a:r>
              <a:rPr lang="en-GB" sz="1000" b="0" noProof="0" dirty="0">
                <a:solidFill>
                  <a:srgbClr val="05103E"/>
                </a:solidFill>
                <a:effectLst/>
                <a:latin typeface="+mj-lt"/>
              </a:rPr>
              <a:t>[1] </a:t>
            </a:r>
            <a:r>
              <a:rPr lang="en-GB" sz="1000" noProof="0"/>
              <a:t>By the end of 2023, during testing, a modified Porsche 911 successfully climbed the highest volcano in Chile using e-gasoline produced at Haru Oni.</a:t>
            </a:r>
            <a:endParaRPr lang="en-GB" sz="1000" noProof="0" dirty="0">
              <a:latin typeface="DM Sans" pitchFamily="2" charset="0"/>
            </a:endParaRPr>
          </a:p>
        </p:txBody>
      </p:sp>
    </p:spTree>
    <p:extLst>
      <p:ext uri="{BB962C8B-B14F-4D97-AF65-F5344CB8AC3E}">
        <p14:creationId xmlns:p14="http://schemas.microsoft.com/office/powerpoint/2010/main" val="21531540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6263B-AEE4-C292-0100-C24554086758}"/>
            </a:ext>
          </a:extLst>
        </p:cNvPr>
        <p:cNvGrpSpPr/>
        <p:nvPr/>
      </p:nvGrpSpPr>
      <p:grpSpPr>
        <a:xfrm>
          <a:off x="0" y="0"/>
          <a:ext cx="0" cy="0"/>
          <a:chOff x="0" y="0"/>
          <a:chExt cx="0" cy="0"/>
        </a:xfrm>
      </p:grpSpPr>
      <p:pic>
        <p:nvPicPr>
          <p:cNvPr id="21506" name="Picture 2">
            <a:extLst>
              <a:ext uri="{FF2B5EF4-FFF2-40B4-BE49-F238E27FC236}">
                <a16:creationId xmlns:a16="http://schemas.microsoft.com/office/drawing/2014/main" id="{1911F5A9-2C55-B7EC-FA85-6151FBF9F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571" y="1054787"/>
            <a:ext cx="4248718" cy="54626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 coins arrondis 2">
            <a:extLst>
              <a:ext uri="{FF2B5EF4-FFF2-40B4-BE49-F238E27FC236}">
                <a16:creationId xmlns:a16="http://schemas.microsoft.com/office/drawing/2014/main" id="{7C127767-EC2A-A11F-17E1-E4EC7F0C5D84}"/>
              </a:ext>
            </a:extLst>
          </p:cNvPr>
          <p:cNvSpPr/>
          <p:nvPr/>
        </p:nvSpPr>
        <p:spPr>
          <a:xfrm>
            <a:off x="1" y="127595"/>
            <a:ext cx="12191999" cy="668837"/>
          </a:xfrm>
          <a:prstGeom prst="roundRect">
            <a:avLst>
              <a:gd name="adj" fmla="val 0"/>
            </a:avLst>
          </a:prstGeom>
          <a:solidFill>
            <a:srgbClr val="036C7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ZoneTexte 4">
            <a:extLst>
              <a:ext uri="{FF2B5EF4-FFF2-40B4-BE49-F238E27FC236}">
                <a16:creationId xmlns:a16="http://schemas.microsoft.com/office/drawing/2014/main" id="{AC358498-DCD7-9975-CD30-9F3EB713187A}"/>
              </a:ext>
            </a:extLst>
          </p:cNvPr>
          <p:cNvSpPr txBox="1"/>
          <p:nvPr/>
        </p:nvSpPr>
        <p:spPr>
          <a:xfrm>
            <a:off x="1590822" y="190878"/>
            <a:ext cx="9010356" cy="523220"/>
          </a:xfrm>
          <a:prstGeom prst="rect">
            <a:avLst/>
          </a:prstGeom>
          <a:noFill/>
        </p:spPr>
        <p:txBody>
          <a:bodyPr wrap="square">
            <a:spAutoFit/>
          </a:bodyPr>
          <a:lstStyle/>
          <a:p>
            <a:pPr algn="ctr">
              <a:buNone/>
            </a:pPr>
            <a:r>
              <a:rPr lang="en-GB" sz="2800" noProof="0">
                <a:solidFill>
                  <a:schemeClr val="bg1"/>
                </a:solidFill>
                <a:latin typeface="Arial Rounded MT Bold" panose="020F0704030504030204" pitchFamily="34" charset="0"/>
                <a:ea typeface="Roboto" panose="02000000000000000000" pitchFamily="2" charset="0"/>
                <a:cs typeface="Roboto" panose="02000000000000000000" pitchFamily="2" charset="0"/>
              </a:rPr>
              <a:t>Assessment of an RREH in Chile</a:t>
            </a:r>
            <a:endPar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9BD30563-4B52-86A6-9F10-2E25F5CA95AF}"/>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Slide Number Placeholder 6">
            <a:extLst>
              <a:ext uri="{FF2B5EF4-FFF2-40B4-BE49-F238E27FC236}">
                <a16:creationId xmlns:a16="http://schemas.microsoft.com/office/drawing/2014/main" id="{8667130B-FA20-87F3-82C3-F202328A5BC4}"/>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59</a:t>
            </a:fld>
            <a:endParaRPr lang="en-GB" sz="1350" b="1" spc="80" noProof="0" dirty="0">
              <a:solidFill>
                <a:srgbClr val="025C66"/>
              </a:solidFill>
            </a:endParaRPr>
          </a:p>
        </p:txBody>
      </p:sp>
      <p:sp>
        <p:nvSpPr>
          <p:cNvPr id="15" name="Rectangle 14">
            <a:extLst>
              <a:ext uri="{FF2B5EF4-FFF2-40B4-BE49-F238E27FC236}">
                <a16:creationId xmlns:a16="http://schemas.microsoft.com/office/drawing/2014/main" id="{700C882D-958A-9E59-0650-E9A7EFAABAB1}"/>
              </a:ext>
            </a:extLst>
          </p:cNvPr>
          <p:cNvSpPr/>
          <p:nvPr/>
        </p:nvSpPr>
        <p:spPr>
          <a:xfrm>
            <a:off x="7305674" y="503403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tangle 15">
            <a:extLst>
              <a:ext uri="{FF2B5EF4-FFF2-40B4-BE49-F238E27FC236}">
                <a16:creationId xmlns:a16="http://schemas.microsoft.com/office/drawing/2014/main" id="{5DD3FD1B-B175-C8A9-1EC9-717AE45BFB51}"/>
              </a:ext>
            </a:extLst>
          </p:cNvPr>
          <p:cNvSpPr/>
          <p:nvPr/>
        </p:nvSpPr>
        <p:spPr>
          <a:xfrm>
            <a:off x="7305674" y="553829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tangle 16">
            <a:extLst>
              <a:ext uri="{FF2B5EF4-FFF2-40B4-BE49-F238E27FC236}">
                <a16:creationId xmlns:a16="http://schemas.microsoft.com/office/drawing/2014/main" id="{EE656484-6E12-3B91-119E-2942F8FBA935}"/>
              </a:ext>
            </a:extLst>
          </p:cNvPr>
          <p:cNvSpPr/>
          <p:nvPr/>
        </p:nvSpPr>
        <p:spPr>
          <a:xfrm>
            <a:off x="7305673" y="6020359"/>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Rectangle 1">
            <a:extLst>
              <a:ext uri="{FF2B5EF4-FFF2-40B4-BE49-F238E27FC236}">
                <a16:creationId xmlns:a16="http://schemas.microsoft.com/office/drawing/2014/main" id="{57A20E15-7C95-B682-3BF4-461E5943C67A}"/>
              </a:ext>
            </a:extLst>
          </p:cNvPr>
          <p:cNvSpPr/>
          <p:nvPr/>
        </p:nvSpPr>
        <p:spPr>
          <a:xfrm>
            <a:off x="7305674" y="406361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 name="Rectangle 5">
            <a:extLst>
              <a:ext uri="{FF2B5EF4-FFF2-40B4-BE49-F238E27FC236}">
                <a16:creationId xmlns:a16="http://schemas.microsoft.com/office/drawing/2014/main" id="{D3DD3749-2DD2-D900-3266-51BC728DA3FD}"/>
              </a:ext>
            </a:extLst>
          </p:cNvPr>
          <p:cNvSpPr/>
          <p:nvPr/>
        </p:nvSpPr>
        <p:spPr>
          <a:xfrm>
            <a:off x="7355623" y="2100797"/>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ZoneTexte 6">
            <a:extLst>
              <a:ext uri="{FF2B5EF4-FFF2-40B4-BE49-F238E27FC236}">
                <a16:creationId xmlns:a16="http://schemas.microsoft.com/office/drawing/2014/main" id="{DA3E56C1-2058-4A1F-55FA-20E955CF4455}"/>
              </a:ext>
            </a:extLst>
          </p:cNvPr>
          <p:cNvSpPr txBox="1"/>
          <p:nvPr/>
        </p:nvSpPr>
        <p:spPr>
          <a:xfrm>
            <a:off x="7227153" y="2059341"/>
            <a:ext cx="1716734" cy="538609"/>
          </a:xfrm>
          <a:prstGeom prst="rect">
            <a:avLst/>
          </a:prstGeom>
          <a:noFill/>
        </p:spPr>
        <p:txBody>
          <a:bodyPr wrap="square" rtlCol="0">
            <a:spAutoFit/>
          </a:bodyPr>
          <a:lstStyle/>
          <a:p>
            <a:r>
              <a:rPr lang="en-GB" sz="1400" b="1" noProof="0">
                <a:solidFill>
                  <a:srgbClr val="036C78"/>
                </a:solidFill>
              </a:rPr>
              <a:t>Spain</a:t>
            </a:r>
          </a:p>
          <a:p>
            <a:r>
              <a:rPr lang="en-GB" sz="1400" b="1" noProof="0">
                <a:solidFill>
                  <a:srgbClr val="036C78"/>
                </a:solidFill>
              </a:rPr>
              <a:t>(Extremadura)</a:t>
            </a:r>
          </a:p>
        </p:txBody>
      </p:sp>
      <p:sp>
        <p:nvSpPr>
          <p:cNvPr id="8" name="Rectangle 7">
            <a:extLst>
              <a:ext uri="{FF2B5EF4-FFF2-40B4-BE49-F238E27FC236}">
                <a16:creationId xmlns:a16="http://schemas.microsoft.com/office/drawing/2014/main" id="{60B92269-8D4A-17C2-E3E0-D12DB9679901}"/>
              </a:ext>
            </a:extLst>
          </p:cNvPr>
          <p:cNvSpPr/>
          <p:nvPr/>
        </p:nvSpPr>
        <p:spPr>
          <a:xfrm>
            <a:off x="7294041" y="1630409"/>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ZoneTexte 10">
            <a:extLst>
              <a:ext uri="{FF2B5EF4-FFF2-40B4-BE49-F238E27FC236}">
                <a16:creationId xmlns:a16="http://schemas.microsoft.com/office/drawing/2014/main" id="{E1C52897-0149-C4FB-CA91-3C7C41E557A0}"/>
              </a:ext>
            </a:extLst>
          </p:cNvPr>
          <p:cNvSpPr txBox="1"/>
          <p:nvPr/>
        </p:nvSpPr>
        <p:spPr>
          <a:xfrm>
            <a:off x="7233645" y="1667739"/>
            <a:ext cx="1690577" cy="330860"/>
          </a:xfrm>
          <a:prstGeom prst="rect">
            <a:avLst/>
          </a:prstGeom>
          <a:noFill/>
        </p:spPr>
        <p:txBody>
          <a:bodyPr wrap="square" rtlCol="0">
            <a:spAutoFit/>
          </a:bodyPr>
          <a:lstStyle/>
          <a:p>
            <a:r>
              <a:rPr lang="en-GB" sz="1500" b="1" noProof="0">
                <a:solidFill>
                  <a:srgbClr val="036C78"/>
                </a:solidFill>
                <a:highlight>
                  <a:srgbClr val="FFFFFF"/>
                </a:highlight>
              </a:rPr>
              <a:t>Azerbaijan</a:t>
            </a:r>
          </a:p>
        </p:txBody>
      </p:sp>
      <p:sp>
        <p:nvSpPr>
          <p:cNvPr id="12" name="Rectangle 11">
            <a:extLst>
              <a:ext uri="{FF2B5EF4-FFF2-40B4-BE49-F238E27FC236}">
                <a16:creationId xmlns:a16="http://schemas.microsoft.com/office/drawing/2014/main" id="{70E71B8D-9F01-DDF3-BAE7-7CAAA401B69B}"/>
              </a:ext>
            </a:extLst>
          </p:cNvPr>
          <p:cNvSpPr/>
          <p:nvPr/>
        </p:nvSpPr>
        <p:spPr>
          <a:xfrm>
            <a:off x="7348203" y="260440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ZoneTexte 12">
            <a:extLst>
              <a:ext uri="{FF2B5EF4-FFF2-40B4-BE49-F238E27FC236}">
                <a16:creationId xmlns:a16="http://schemas.microsoft.com/office/drawing/2014/main" id="{4E65D500-0C9A-06A3-5BF9-BB163A3FE919}"/>
              </a:ext>
            </a:extLst>
          </p:cNvPr>
          <p:cNvSpPr txBox="1"/>
          <p:nvPr/>
        </p:nvSpPr>
        <p:spPr>
          <a:xfrm>
            <a:off x="7227152" y="2553120"/>
            <a:ext cx="1907817" cy="538609"/>
          </a:xfrm>
          <a:prstGeom prst="rect">
            <a:avLst/>
          </a:prstGeom>
          <a:noFill/>
        </p:spPr>
        <p:txBody>
          <a:bodyPr wrap="square" rtlCol="0">
            <a:spAutoFit/>
          </a:bodyPr>
          <a:lstStyle/>
          <a:p>
            <a:r>
              <a:rPr lang="en-GB" sz="1400" b="1" noProof="0">
                <a:solidFill>
                  <a:srgbClr val="036C78"/>
                </a:solidFill>
              </a:rPr>
              <a:t>Algeria</a:t>
            </a:r>
          </a:p>
          <a:p>
            <a:r>
              <a:rPr lang="en-GB" sz="1400" b="1" noProof="0">
                <a:solidFill>
                  <a:srgbClr val="036C78"/>
                </a:solidFill>
              </a:rPr>
              <a:t>(Algerian Sahara)</a:t>
            </a:r>
          </a:p>
        </p:txBody>
      </p:sp>
      <p:sp>
        <p:nvSpPr>
          <p:cNvPr id="14" name="Rectangle 13">
            <a:extLst>
              <a:ext uri="{FF2B5EF4-FFF2-40B4-BE49-F238E27FC236}">
                <a16:creationId xmlns:a16="http://schemas.microsoft.com/office/drawing/2014/main" id="{C0F27AEF-AFC7-DC31-55FA-C3EF71EE6229}"/>
              </a:ext>
            </a:extLst>
          </p:cNvPr>
          <p:cNvSpPr/>
          <p:nvPr/>
        </p:nvSpPr>
        <p:spPr>
          <a:xfrm>
            <a:off x="7339298" y="3089997"/>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ZoneTexte 17">
            <a:extLst>
              <a:ext uri="{FF2B5EF4-FFF2-40B4-BE49-F238E27FC236}">
                <a16:creationId xmlns:a16="http://schemas.microsoft.com/office/drawing/2014/main" id="{2E587696-4300-9492-3D92-974EEF0A2F0A}"/>
              </a:ext>
            </a:extLst>
          </p:cNvPr>
          <p:cNvSpPr txBox="1"/>
          <p:nvPr/>
        </p:nvSpPr>
        <p:spPr>
          <a:xfrm>
            <a:off x="7227152" y="3038709"/>
            <a:ext cx="1898912" cy="538609"/>
          </a:xfrm>
          <a:prstGeom prst="rect">
            <a:avLst/>
          </a:prstGeom>
          <a:noFill/>
        </p:spPr>
        <p:txBody>
          <a:bodyPr wrap="square" rtlCol="0">
            <a:spAutoFit/>
          </a:bodyPr>
          <a:lstStyle/>
          <a:p>
            <a:r>
              <a:rPr lang="en-GB" sz="1400" b="1" noProof="0">
                <a:solidFill>
                  <a:srgbClr val="036C78"/>
                </a:solidFill>
              </a:rPr>
              <a:t>Morocco</a:t>
            </a:r>
          </a:p>
          <a:p>
            <a:r>
              <a:rPr lang="en-GB" sz="1400" b="1" noProof="0">
                <a:solidFill>
                  <a:srgbClr val="036C78"/>
                </a:solidFill>
              </a:rPr>
              <a:t>(Moroccan Sahara)</a:t>
            </a:r>
          </a:p>
        </p:txBody>
      </p:sp>
      <p:sp>
        <p:nvSpPr>
          <p:cNvPr id="19" name="Rectangle 18">
            <a:extLst>
              <a:ext uri="{FF2B5EF4-FFF2-40B4-BE49-F238E27FC236}">
                <a16:creationId xmlns:a16="http://schemas.microsoft.com/office/drawing/2014/main" id="{88A13AD0-CA1D-F7F2-F2D7-816A3C3DEE56}"/>
              </a:ext>
            </a:extLst>
          </p:cNvPr>
          <p:cNvSpPr/>
          <p:nvPr/>
        </p:nvSpPr>
        <p:spPr>
          <a:xfrm>
            <a:off x="7306285" y="3600620"/>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0" name="ZoneTexte 19">
            <a:extLst>
              <a:ext uri="{FF2B5EF4-FFF2-40B4-BE49-F238E27FC236}">
                <a16:creationId xmlns:a16="http://schemas.microsoft.com/office/drawing/2014/main" id="{676B47F6-E0EB-D71F-88A6-3160A66018B8}"/>
              </a:ext>
            </a:extLst>
          </p:cNvPr>
          <p:cNvSpPr txBox="1"/>
          <p:nvPr/>
        </p:nvSpPr>
        <p:spPr>
          <a:xfrm>
            <a:off x="7245889" y="3637950"/>
            <a:ext cx="1690577" cy="330860"/>
          </a:xfrm>
          <a:prstGeom prst="rect">
            <a:avLst/>
          </a:prstGeom>
          <a:noFill/>
        </p:spPr>
        <p:txBody>
          <a:bodyPr wrap="square" rtlCol="0">
            <a:spAutoFit/>
          </a:bodyPr>
          <a:lstStyle/>
          <a:p>
            <a:r>
              <a:rPr lang="en-GB" sz="1500" b="1" noProof="0">
                <a:solidFill>
                  <a:srgbClr val="036C78"/>
                </a:solidFill>
                <a:highlight>
                  <a:srgbClr val="FFFFFF"/>
                </a:highlight>
              </a:rPr>
              <a:t>Namibia</a:t>
            </a:r>
          </a:p>
        </p:txBody>
      </p:sp>
      <p:sp>
        <p:nvSpPr>
          <p:cNvPr id="21" name="ZoneTexte 20">
            <a:extLst>
              <a:ext uri="{FF2B5EF4-FFF2-40B4-BE49-F238E27FC236}">
                <a16:creationId xmlns:a16="http://schemas.microsoft.com/office/drawing/2014/main" id="{E93101D8-D65D-E2BA-9F8D-287CABB31FAA}"/>
              </a:ext>
            </a:extLst>
          </p:cNvPr>
          <p:cNvSpPr txBox="1"/>
          <p:nvPr/>
        </p:nvSpPr>
        <p:spPr>
          <a:xfrm>
            <a:off x="7240231" y="4125257"/>
            <a:ext cx="1690577" cy="330860"/>
          </a:xfrm>
          <a:prstGeom prst="rect">
            <a:avLst/>
          </a:prstGeom>
          <a:noFill/>
        </p:spPr>
        <p:txBody>
          <a:bodyPr wrap="square" rtlCol="0">
            <a:spAutoFit/>
          </a:bodyPr>
          <a:lstStyle/>
          <a:p>
            <a:r>
              <a:rPr lang="en-GB" sz="1500" b="1" noProof="0">
                <a:solidFill>
                  <a:srgbClr val="036C78"/>
                </a:solidFill>
                <a:highlight>
                  <a:srgbClr val="FFFFFF"/>
                </a:highlight>
              </a:rPr>
              <a:t>Oman</a:t>
            </a:r>
          </a:p>
        </p:txBody>
      </p:sp>
      <p:sp>
        <p:nvSpPr>
          <p:cNvPr id="22" name="Rectangle 21">
            <a:extLst>
              <a:ext uri="{FF2B5EF4-FFF2-40B4-BE49-F238E27FC236}">
                <a16:creationId xmlns:a16="http://schemas.microsoft.com/office/drawing/2014/main" id="{71630D90-8C67-4FD3-9490-EB4CD1A37BBE}"/>
              </a:ext>
            </a:extLst>
          </p:cNvPr>
          <p:cNvSpPr/>
          <p:nvPr/>
        </p:nvSpPr>
        <p:spPr>
          <a:xfrm>
            <a:off x="7321164" y="4550925"/>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3" name="ZoneTexte 22">
            <a:extLst>
              <a:ext uri="{FF2B5EF4-FFF2-40B4-BE49-F238E27FC236}">
                <a16:creationId xmlns:a16="http://schemas.microsoft.com/office/drawing/2014/main" id="{AB36568A-C57B-1C97-F45D-31E0DB3EC905}"/>
              </a:ext>
            </a:extLst>
          </p:cNvPr>
          <p:cNvSpPr txBox="1"/>
          <p:nvPr/>
        </p:nvSpPr>
        <p:spPr>
          <a:xfrm>
            <a:off x="7255721" y="4612564"/>
            <a:ext cx="1690577" cy="330860"/>
          </a:xfrm>
          <a:prstGeom prst="rect">
            <a:avLst/>
          </a:prstGeom>
          <a:noFill/>
        </p:spPr>
        <p:txBody>
          <a:bodyPr wrap="square" rtlCol="0">
            <a:spAutoFit/>
          </a:bodyPr>
          <a:lstStyle/>
          <a:p>
            <a:r>
              <a:rPr lang="en-GB" sz="1500" b="1" noProof="0">
                <a:solidFill>
                  <a:srgbClr val="036C78"/>
                </a:solidFill>
                <a:highlight>
                  <a:srgbClr val="FFFFFF"/>
                </a:highlight>
              </a:rPr>
              <a:t>Chile</a:t>
            </a:r>
          </a:p>
        </p:txBody>
      </p:sp>
      <p:sp>
        <p:nvSpPr>
          <p:cNvPr id="24" name="ZoneTexte 23">
            <a:extLst>
              <a:ext uri="{FF2B5EF4-FFF2-40B4-BE49-F238E27FC236}">
                <a16:creationId xmlns:a16="http://schemas.microsoft.com/office/drawing/2014/main" id="{EB8E09C8-CA78-8CE8-6FBD-B11678A42CC9}"/>
              </a:ext>
            </a:extLst>
          </p:cNvPr>
          <p:cNvSpPr txBox="1"/>
          <p:nvPr/>
        </p:nvSpPr>
        <p:spPr>
          <a:xfrm>
            <a:off x="444658" y="1084283"/>
            <a:ext cx="5860450" cy="5493812"/>
          </a:xfrm>
          <a:prstGeom prst="rect">
            <a:avLst/>
          </a:prstGeom>
          <a:noFill/>
        </p:spPr>
        <p:txBody>
          <a:bodyPr wrap="square">
            <a:spAutoFit/>
          </a:bodyPr>
          <a:lstStyle/>
          <a:p>
            <a:pPr algn="just">
              <a:buNone/>
            </a:pPr>
            <a:r>
              <a:rPr lang="en-GB" sz="1600" noProof="0">
                <a:latin typeface="DM Sans" pitchFamily="2" charset="0"/>
              </a:rPr>
              <a:t>🟢 </a:t>
            </a:r>
            <a:r>
              <a:rPr lang="en-GB" sz="1600" b="1" noProof="0">
                <a:solidFill>
                  <a:srgbClr val="025C66"/>
                </a:solidFill>
                <a:latin typeface="DM Sans" pitchFamily="2" charset="0"/>
              </a:rPr>
              <a:t>C1 – Renewable potential</a:t>
            </a:r>
          </a:p>
          <a:p>
            <a:pPr algn="just">
              <a:buNone/>
            </a:pPr>
            <a:endParaRPr lang="en-GB" sz="300" noProof="0">
              <a:latin typeface="DM Sans" pitchFamily="2" charset="0"/>
              <a:cs typeface="Arial"/>
            </a:endParaRPr>
          </a:p>
          <a:p>
            <a:pPr algn="just">
              <a:buNone/>
            </a:pPr>
            <a:r>
              <a:rPr lang="en-GB" sz="1600" noProof="0"/>
              <a:t>Very high solar and wind potential.</a:t>
            </a:r>
          </a:p>
          <a:p>
            <a:pPr algn="just">
              <a:buNone/>
            </a:pPr>
            <a:endParaRPr lang="en-GB" sz="1600" noProof="0">
              <a:latin typeface="DM Sans" pitchFamily="2" charset="0"/>
            </a:endParaRPr>
          </a:p>
          <a:p>
            <a:pPr algn="just">
              <a:buNone/>
            </a:pPr>
            <a:r>
              <a:rPr lang="en-GB" sz="1600" noProof="0">
                <a:latin typeface="DM Sans" pitchFamily="2" charset="0"/>
              </a:rPr>
              <a:t>🟢 </a:t>
            </a:r>
            <a:r>
              <a:rPr lang="en-GB" sz="1600" b="1" noProof="0">
                <a:solidFill>
                  <a:srgbClr val="025C66"/>
                </a:solidFill>
                <a:latin typeface="DM Sans" pitchFamily="2" charset="0"/>
              </a:rPr>
              <a:t>C2 – Land availability</a:t>
            </a:r>
          </a:p>
          <a:p>
            <a:pPr algn="just">
              <a:buNone/>
            </a:pPr>
            <a:endParaRPr lang="en-GB" sz="300" noProof="0">
              <a:latin typeface="DM Sans" pitchFamily="2" charset="0"/>
            </a:endParaRPr>
          </a:p>
          <a:p>
            <a:pPr algn="just">
              <a:buNone/>
            </a:pPr>
            <a:r>
              <a:rPr lang="en-GB" sz="1600" noProof="0"/>
              <a:t>Very low population density;</a:t>
            </a:r>
          </a:p>
          <a:p>
            <a:pPr algn="just">
              <a:buNone/>
            </a:pPr>
            <a:r>
              <a:rPr lang="en-GB" sz="1600" noProof="0"/>
              <a:t>Atacama Desert area available.</a:t>
            </a:r>
          </a:p>
          <a:p>
            <a:pPr algn="just">
              <a:buNone/>
            </a:pPr>
            <a:endParaRPr lang="en-GB" sz="1600" noProof="0">
              <a:latin typeface="DM Sans" pitchFamily="2" charset="0"/>
            </a:endParaRPr>
          </a:p>
          <a:p>
            <a:pPr algn="just">
              <a:buNone/>
            </a:pPr>
            <a:r>
              <a:rPr lang="en-GB" sz="1600" noProof="0">
                <a:latin typeface="DM Sans" pitchFamily="2" charset="0"/>
              </a:rPr>
              <a:t>🟡 </a:t>
            </a:r>
            <a:r>
              <a:rPr lang="en-GB" sz="1600" b="1" noProof="0">
                <a:solidFill>
                  <a:srgbClr val="025C66"/>
                </a:solidFill>
                <a:latin typeface="DM Sans" pitchFamily="2" charset="0"/>
              </a:rPr>
              <a:t>C3 – Existing infrastructure</a:t>
            </a:r>
          </a:p>
          <a:p>
            <a:pPr algn="just">
              <a:buNone/>
            </a:pPr>
            <a:endParaRPr lang="en-GB" sz="300" noProof="0">
              <a:latin typeface="DM Sans" pitchFamily="2" charset="0"/>
            </a:endParaRPr>
          </a:p>
          <a:p>
            <a:pPr algn="just">
              <a:buNone/>
            </a:pPr>
            <a:r>
              <a:rPr lang="en-GB" sz="1600" noProof="0"/>
              <a:t>Industrial ports with LNG terminals in Valparaíso and Antofagasta;</a:t>
            </a:r>
          </a:p>
          <a:p>
            <a:pPr algn="just">
              <a:buNone/>
            </a:pPr>
            <a:r>
              <a:rPr lang="en-GB" sz="1600" noProof="0"/>
              <a:t>Limited gas network, electricity grid not interconnected with neighbouring countries.</a:t>
            </a:r>
          </a:p>
          <a:p>
            <a:pPr algn="just">
              <a:buNone/>
            </a:pPr>
            <a:endParaRPr lang="en-GB" sz="1600" noProof="0">
              <a:latin typeface="DM Sans" pitchFamily="2" charset="0"/>
            </a:endParaRPr>
          </a:p>
          <a:p>
            <a:pPr algn="just">
              <a:buNone/>
            </a:pPr>
            <a:r>
              <a:rPr lang="en-GB" sz="1600" noProof="0">
                <a:latin typeface="DM Sans" pitchFamily="2" charset="0"/>
              </a:rPr>
              <a:t>🟢 </a:t>
            </a:r>
            <a:r>
              <a:rPr lang="en-GB" sz="1600" b="1" noProof="0">
                <a:solidFill>
                  <a:srgbClr val="025C66"/>
                </a:solidFill>
                <a:latin typeface="DM Sans" pitchFamily="2" charset="0"/>
              </a:rPr>
              <a:t>C4 – Financing conditions and competitiveness</a:t>
            </a:r>
          </a:p>
          <a:p>
            <a:pPr algn="just">
              <a:buNone/>
            </a:pPr>
            <a:endParaRPr lang="en-GB" sz="300" noProof="0">
              <a:latin typeface="DM Sans" pitchFamily="2" charset="0"/>
            </a:endParaRPr>
          </a:p>
          <a:p>
            <a:pPr algn="just">
              <a:buNone/>
            </a:pPr>
            <a:r>
              <a:rPr lang="en-GB" sz="1600" noProof="0"/>
              <a:t>Support from Germany/EU;</a:t>
            </a:r>
          </a:p>
          <a:p>
            <a:pPr algn="just">
              <a:buNone/>
            </a:pPr>
            <a:r>
              <a:rPr lang="en-GB" sz="1600" noProof="0"/>
              <a:t>One of the most competitive, despite being far from the EU.</a:t>
            </a:r>
          </a:p>
          <a:p>
            <a:pPr algn="just">
              <a:buNone/>
            </a:pPr>
            <a:endParaRPr lang="en-GB" sz="1600" noProof="0">
              <a:latin typeface="DM Sans" pitchFamily="2" charset="0"/>
            </a:endParaRPr>
          </a:p>
          <a:p>
            <a:pPr algn="just">
              <a:buNone/>
            </a:pPr>
            <a:r>
              <a:rPr lang="en-GB" sz="1600" noProof="0">
                <a:latin typeface="DM Sans" pitchFamily="2" charset="0"/>
              </a:rPr>
              <a:t>🟡 </a:t>
            </a:r>
            <a:r>
              <a:rPr lang="en-GB" sz="1600" b="1" noProof="0">
                <a:solidFill>
                  <a:srgbClr val="025C66"/>
                </a:solidFill>
                <a:latin typeface="DM Sans" pitchFamily="2" charset="0"/>
              </a:rPr>
              <a:t>C5 – Energy sovereignty</a:t>
            </a:r>
          </a:p>
          <a:p>
            <a:pPr algn="just">
              <a:buNone/>
            </a:pPr>
            <a:endParaRPr lang="en-GB" sz="300" noProof="0">
              <a:latin typeface="DM Sans" pitchFamily="2" charset="0"/>
            </a:endParaRPr>
          </a:p>
          <a:p>
            <a:pPr algn="just">
              <a:buNone/>
            </a:pPr>
            <a:r>
              <a:rPr lang="en-GB" sz="1600" noProof="0"/>
              <a:t>Strong cooperation with Germany;</a:t>
            </a:r>
          </a:p>
          <a:p>
            <a:pPr algn="just">
              <a:buNone/>
            </a:pPr>
            <a:r>
              <a:rPr lang="en-GB" sz="1600" noProof="0"/>
              <a:t>Export strategy targeting multiple markets, including the Americas and Asia.</a:t>
            </a:r>
          </a:p>
        </p:txBody>
      </p:sp>
    </p:spTree>
    <p:extLst>
      <p:ext uri="{BB962C8B-B14F-4D97-AF65-F5344CB8AC3E}">
        <p14:creationId xmlns:p14="http://schemas.microsoft.com/office/powerpoint/2010/main" val="3280785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dre 10">
            <a:extLst>
              <a:ext uri="{FF2B5EF4-FFF2-40B4-BE49-F238E27FC236}">
                <a16:creationId xmlns:a16="http://schemas.microsoft.com/office/drawing/2014/main" id="{BEE013E3-0BD8-B4D1-E79E-DE377E0A866A}"/>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buNone/>
            </a:pPr>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a:p>
            <a:pPr algn="just"/>
            <a:endParaRPr lang="en-GB" noProof="0" dirty="0">
              <a:latin typeface="DM Sans" pitchFamily="2" charset="0"/>
            </a:endParaRPr>
          </a:p>
        </p:txBody>
      </p:sp>
      <p:sp>
        <p:nvSpPr>
          <p:cNvPr id="12" name="ZoneTexte 11">
            <a:extLst>
              <a:ext uri="{FF2B5EF4-FFF2-40B4-BE49-F238E27FC236}">
                <a16:creationId xmlns:a16="http://schemas.microsoft.com/office/drawing/2014/main" id="{9FC282F4-45EC-DC9C-9E88-CB1636F19FD9}"/>
              </a:ext>
            </a:extLst>
          </p:cNvPr>
          <p:cNvSpPr txBox="1"/>
          <p:nvPr/>
        </p:nvSpPr>
        <p:spPr>
          <a:xfrm>
            <a:off x="87243" y="6182948"/>
            <a:ext cx="11561379" cy="246221"/>
          </a:xfrm>
          <a:prstGeom prst="rect">
            <a:avLst/>
          </a:prstGeom>
          <a:noFill/>
        </p:spPr>
        <p:txBody>
          <a:bodyPr wrap="square">
            <a:spAutoFit/>
          </a:bodyPr>
          <a:lstStyle/>
          <a:p>
            <a:pPr algn="just"/>
            <a:r>
              <a:rPr lang="en-GB" sz="900" noProof="0" dirty="0"/>
              <a:t>[</a:t>
            </a:r>
            <a:r>
              <a:rPr lang="en-GB" sz="1000" noProof="0" dirty="0"/>
              <a:t>1] Direct Reduced Iron (DRI) refers to the process of extracting oxygen from iron ore without using a blast furnace, by employing a reducing gas (traditionally natural gas or hydrogen).</a:t>
            </a:r>
            <a:endParaRPr lang="en-GB" sz="900" noProof="0" dirty="0"/>
          </a:p>
        </p:txBody>
      </p:sp>
      <p:sp>
        <p:nvSpPr>
          <p:cNvPr id="13" name="ZoneTexte 12">
            <a:extLst>
              <a:ext uri="{FF2B5EF4-FFF2-40B4-BE49-F238E27FC236}">
                <a16:creationId xmlns:a16="http://schemas.microsoft.com/office/drawing/2014/main" id="{9F134006-404D-B9F5-A496-00BBC8629D11}"/>
              </a:ext>
            </a:extLst>
          </p:cNvPr>
          <p:cNvSpPr txBox="1"/>
          <p:nvPr/>
        </p:nvSpPr>
        <p:spPr>
          <a:xfrm>
            <a:off x="87244" y="6351823"/>
            <a:ext cx="11211560" cy="400110"/>
          </a:xfrm>
          <a:prstGeom prst="rect">
            <a:avLst/>
          </a:prstGeom>
          <a:noFill/>
        </p:spPr>
        <p:txBody>
          <a:bodyPr wrap="square">
            <a:spAutoFit/>
          </a:bodyPr>
          <a:lstStyle/>
          <a:p>
            <a:pPr algn="just"/>
            <a:r>
              <a:rPr lang="en-GB" sz="1000" b="0" noProof="0" dirty="0">
                <a:solidFill>
                  <a:srgbClr val="05103E"/>
                </a:solidFill>
                <a:effectLst/>
                <a:latin typeface="+mj-lt"/>
              </a:rPr>
              <a:t>[2] Figure </a:t>
            </a:r>
            <a:r>
              <a:rPr lang="en-GB" sz="1000" noProof="0" dirty="0"/>
              <a:t>adapted from </a:t>
            </a:r>
            <a:r>
              <a:rPr lang="en-GB" sz="1000" noProof="0" dirty="0">
                <a:hlinkClick r:id="rId2"/>
              </a:rPr>
              <a:t>Johnson, N., </a:t>
            </a:r>
            <a:r>
              <a:rPr lang="en-GB" sz="1000" noProof="0" dirty="0" err="1">
                <a:hlinkClick r:id="rId2"/>
              </a:rPr>
              <a:t>Liebreich</a:t>
            </a:r>
            <a:r>
              <a:rPr lang="en-GB" sz="1000" noProof="0" dirty="0">
                <a:hlinkClick r:id="rId2"/>
              </a:rPr>
              <a:t>, M., </a:t>
            </a:r>
            <a:r>
              <a:rPr lang="en-GB" sz="1000" noProof="0" dirty="0" err="1">
                <a:hlinkClick r:id="rId2"/>
              </a:rPr>
              <a:t>Kammen</a:t>
            </a:r>
            <a:r>
              <a:rPr lang="en-GB" sz="1000" noProof="0" dirty="0">
                <a:hlinkClick r:id="rId2"/>
              </a:rPr>
              <a:t>, D. M., Ekins, P., McKenna, R., &amp; </a:t>
            </a:r>
            <a:r>
              <a:rPr lang="en-GB" sz="1000" noProof="0" dirty="0" err="1">
                <a:hlinkClick r:id="rId2"/>
              </a:rPr>
              <a:t>Staffell</a:t>
            </a:r>
            <a:r>
              <a:rPr lang="en-GB" sz="1000" noProof="0" dirty="0">
                <a:hlinkClick r:id="rId2"/>
              </a:rPr>
              <a:t>, I. (2025). </a:t>
            </a:r>
            <a:r>
              <a:rPr lang="en-GB" sz="1000" i="1" noProof="0" dirty="0">
                <a:hlinkClick r:id="rId2"/>
              </a:rPr>
              <a:t>Realistic roles for hydrogen in the future energy transition.</a:t>
            </a:r>
            <a:r>
              <a:rPr lang="en-GB" sz="1000" noProof="0" dirty="0">
                <a:hlinkClick r:id="rId2"/>
              </a:rPr>
              <a:t> Nature.</a:t>
            </a:r>
            <a:br>
              <a:rPr lang="en-GB" sz="1000" noProof="0" dirty="0">
                <a:hlinkClick r:id="rId2"/>
              </a:rPr>
            </a:br>
            <a:r>
              <a:rPr lang="en-GB" sz="1000" noProof="0" dirty="0"/>
              <a:t>The acronyms CCS and UPS stand for Carbon Capture and Storage and Uninterruptible Power Supply, respectively.</a:t>
            </a:r>
            <a:endParaRPr lang="en-GB" sz="1000" noProof="0" dirty="0">
              <a:latin typeface="+mj-lt"/>
            </a:endParaRPr>
          </a:p>
        </p:txBody>
      </p:sp>
      <p:sp>
        <p:nvSpPr>
          <p:cNvPr id="14" name="ZoneTexte 13">
            <a:extLst>
              <a:ext uri="{FF2B5EF4-FFF2-40B4-BE49-F238E27FC236}">
                <a16:creationId xmlns:a16="http://schemas.microsoft.com/office/drawing/2014/main" id="{0CC3729C-AA8C-9818-577F-2C43B1065179}"/>
              </a:ext>
            </a:extLst>
          </p:cNvPr>
          <p:cNvSpPr txBox="1"/>
          <p:nvPr/>
        </p:nvSpPr>
        <p:spPr>
          <a:xfrm>
            <a:off x="793978" y="449194"/>
            <a:ext cx="10604042" cy="2092881"/>
          </a:xfrm>
          <a:prstGeom prst="rect">
            <a:avLst/>
          </a:prstGeom>
          <a:noFill/>
        </p:spPr>
        <p:txBody>
          <a:bodyPr wrap="square">
            <a:spAutoFit/>
          </a:bodyPr>
          <a:lstStyle/>
          <a:p>
            <a:pPr algn="just"/>
            <a:r>
              <a:rPr lang="en-GB" sz="2000" noProof="0"/>
              <a:t>E-hydrogen </a:t>
            </a:r>
            <a:r>
              <a:rPr lang="en-GB" sz="2000" noProof="0" dirty="0"/>
              <a:t>itself can also be used as a </a:t>
            </a:r>
            <a:r>
              <a:rPr lang="en-GB" sz="2000" noProof="0"/>
              <a:t>final product</a:t>
            </a:r>
            <a:r>
              <a:rPr lang="en-GB" sz="2000" noProof="0" dirty="0"/>
              <a:t>, among others in the steel industry, where it can replace coke in blast furnaces or be used in direct reduction processes (DRI)</a:t>
            </a:r>
            <a:r>
              <a:rPr lang="en-GB" sz="2000" baseline="30000" noProof="0" dirty="0"/>
              <a:t>[1]</a:t>
            </a:r>
            <a:r>
              <a:rPr lang="en-GB" sz="2000" noProof="0" dirty="0"/>
              <a:t>, enabling the production of low-carbon steel.</a:t>
            </a:r>
          </a:p>
          <a:p>
            <a:pPr algn="just"/>
            <a:endParaRPr lang="en-GB" sz="1000" noProof="0" dirty="0"/>
          </a:p>
          <a:p>
            <a:pPr algn="just"/>
            <a:r>
              <a:rPr lang="en-GB" sz="2000" noProof="0" dirty="0"/>
              <a:t>The following figure</a:t>
            </a:r>
            <a:r>
              <a:rPr lang="en-GB" sz="2000" baseline="30000" noProof="0" dirty="0"/>
              <a:t>[2]</a:t>
            </a:r>
            <a:r>
              <a:rPr lang="en-GB" sz="2000" noProof="0" dirty="0"/>
              <a:t> illustrates the various uses of </a:t>
            </a:r>
            <a:r>
              <a:rPr lang="en-GB" sz="2000" noProof="0"/>
              <a:t>e-hydrogen</a:t>
            </a:r>
            <a:r>
              <a:rPr lang="en-GB" sz="2000" noProof="0" dirty="0"/>
              <a:t>, ranked by their degree of economic relevance: some are essential, others possible but competing, while several remain unlikely or non-competitive.</a:t>
            </a:r>
          </a:p>
        </p:txBody>
      </p:sp>
      <p:sp>
        <p:nvSpPr>
          <p:cNvPr id="24" name="Rectangle 23">
            <a:extLst>
              <a:ext uri="{FF2B5EF4-FFF2-40B4-BE49-F238E27FC236}">
                <a16:creationId xmlns:a16="http://schemas.microsoft.com/office/drawing/2014/main" id="{CB4F9EC2-B2F1-3446-32EB-2C9BFAB1368C}"/>
              </a:ext>
            </a:extLst>
          </p:cNvPr>
          <p:cNvSpPr/>
          <p:nvPr/>
        </p:nvSpPr>
        <p:spPr>
          <a:xfrm>
            <a:off x="11879649" y="6506792"/>
            <a:ext cx="171925"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5" name="Slide Number Placeholder 6">
            <a:extLst>
              <a:ext uri="{FF2B5EF4-FFF2-40B4-BE49-F238E27FC236}">
                <a16:creationId xmlns:a16="http://schemas.microsoft.com/office/drawing/2014/main" id="{210C4B3D-616D-DD96-6006-6BCCF3F3E105}"/>
              </a:ext>
            </a:extLst>
          </p:cNvPr>
          <p:cNvSpPr txBox="1">
            <a:spLocks/>
          </p:cNvSpPr>
          <p:nvPr/>
        </p:nvSpPr>
        <p:spPr>
          <a:xfrm>
            <a:off x="11784874" y="6481392"/>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6</a:t>
            </a:fld>
            <a:endParaRPr lang="en-GB" sz="1350" b="1" spc="80" noProof="0" dirty="0">
              <a:solidFill>
                <a:srgbClr val="025C66"/>
              </a:solidFill>
            </a:endParaRPr>
          </a:p>
        </p:txBody>
      </p:sp>
      <p:grpSp>
        <p:nvGrpSpPr>
          <p:cNvPr id="33" name="Groupe 32">
            <a:extLst>
              <a:ext uri="{FF2B5EF4-FFF2-40B4-BE49-F238E27FC236}">
                <a16:creationId xmlns:a16="http://schemas.microsoft.com/office/drawing/2014/main" id="{0583AC0A-4F1D-C81A-C6C4-D9D2AE97310D}"/>
              </a:ext>
            </a:extLst>
          </p:cNvPr>
          <p:cNvGrpSpPr/>
          <p:nvPr/>
        </p:nvGrpSpPr>
        <p:grpSpPr>
          <a:xfrm>
            <a:off x="875354" y="2701425"/>
            <a:ext cx="10441292" cy="3051993"/>
            <a:chOff x="1220121" y="1544715"/>
            <a:chExt cx="9961306" cy="2911693"/>
          </a:xfrm>
        </p:grpSpPr>
        <p:grpSp>
          <p:nvGrpSpPr>
            <p:cNvPr id="32" name="Groupe 31">
              <a:extLst>
                <a:ext uri="{FF2B5EF4-FFF2-40B4-BE49-F238E27FC236}">
                  <a16:creationId xmlns:a16="http://schemas.microsoft.com/office/drawing/2014/main" id="{1F76C9FB-E945-202D-E2DD-0650D5E89652}"/>
                </a:ext>
              </a:extLst>
            </p:cNvPr>
            <p:cNvGrpSpPr/>
            <p:nvPr/>
          </p:nvGrpSpPr>
          <p:grpSpPr>
            <a:xfrm>
              <a:off x="5954965" y="2743200"/>
              <a:ext cx="2239297" cy="438150"/>
              <a:chOff x="4278565" y="4965447"/>
              <a:chExt cx="2239297" cy="422306"/>
            </a:xfrm>
          </p:grpSpPr>
          <p:pic>
            <p:nvPicPr>
              <p:cNvPr id="9" name="Picture 4">
                <a:extLst>
                  <a:ext uri="{FF2B5EF4-FFF2-40B4-BE49-F238E27FC236}">
                    <a16:creationId xmlns:a16="http://schemas.microsoft.com/office/drawing/2014/main" id="{D9CE3804-2EB1-6F26-CC9C-62434C2B8A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252" t="96214" r="33364"/>
              <a:stretch>
                <a:fillRect/>
              </a:stretch>
            </p:blipFill>
            <p:spPr bwMode="auto">
              <a:xfrm>
                <a:off x="4278565" y="5212159"/>
                <a:ext cx="2229771" cy="1755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DFEED88B-0FC6-B341-9799-7BADD76D07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252" t="80670" r="33364" b="13982"/>
              <a:stretch>
                <a:fillRect/>
              </a:stretch>
            </p:blipFill>
            <p:spPr bwMode="auto">
              <a:xfrm>
                <a:off x="4288091" y="4965447"/>
                <a:ext cx="2229771" cy="2480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e 16">
              <a:extLst>
                <a:ext uri="{FF2B5EF4-FFF2-40B4-BE49-F238E27FC236}">
                  <a16:creationId xmlns:a16="http://schemas.microsoft.com/office/drawing/2014/main" id="{052CC51F-3029-D5A3-770A-636C022C3FF9}"/>
                </a:ext>
              </a:extLst>
            </p:cNvPr>
            <p:cNvGrpSpPr/>
            <p:nvPr/>
          </p:nvGrpSpPr>
          <p:grpSpPr>
            <a:xfrm>
              <a:off x="4288091" y="4000500"/>
              <a:ext cx="1207834" cy="385596"/>
              <a:chOff x="3487991" y="4965446"/>
              <a:chExt cx="1212596" cy="461553"/>
            </a:xfrm>
          </p:grpSpPr>
          <p:pic>
            <p:nvPicPr>
              <p:cNvPr id="15" name="Picture 4">
                <a:extLst>
                  <a:ext uri="{FF2B5EF4-FFF2-40B4-BE49-F238E27FC236}">
                    <a16:creationId xmlns:a16="http://schemas.microsoft.com/office/drawing/2014/main" id="{BEDB525C-DA84-7BD1-3744-3234F0C238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28" t="95446" r="60395"/>
              <a:stretch>
                <a:fillRect/>
              </a:stretch>
            </p:blipFill>
            <p:spPr bwMode="auto">
              <a:xfrm>
                <a:off x="3497516" y="5215762"/>
                <a:ext cx="1203071" cy="2112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80DFE211-03A5-8B69-BF5C-FF0CBB66D2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28" t="81493" r="60395" b="13159"/>
              <a:stretch>
                <a:fillRect/>
              </a:stretch>
            </p:blipFill>
            <p:spPr bwMode="auto">
              <a:xfrm>
                <a:off x="3487991" y="4965446"/>
                <a:ext cx="1203071" cy="248056"/>
              </a:xfrm>
              <a:prstGeom prst="rect">
                <a:avLst/>
              </a:prstGeom>
              <a:noFill/>
              <a:extLst>
                <a:ext uri="{909E8E84-426E-40DD-AFC4-6F175D3DCCD1}">
                  <a14:hiddenFill xmlns:a14="http://schemas.microsoft.com/office/drawing/2010/main">
                    <a:solidFill>
                      <a:srgbClr val="FFFFFF"/>
                    </a:solidFill>
                  </a14:hiddenFill>
                </a:ext>
              </a:extLst>
            </p:spPr>
          </p:pic>
        </p:grpSp>
        <p:pic>
          <p:nvPicPr>
            <p:cNvPr id="7172" name="Picture 4">
              <a:extLst>
                <a:ext uri="{FF2B5EF4-FFF2-40B4-BE49-F238E27FC236}">
                  <a16:creationId xmlns:a16="http://schemas.microsoft.com/office/drawing/2014/main" id="{212507AD-843F-2ADF-D2DE-A40175DE91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7224"/>
            <a:stretch>
              <a:fillRect/>
            </a:stretch>
          </p:blipFill>
          <p:spPr bwMode="auto">
            <a:xfrm>
              <a:off x="1220121" y="1544715"/>
              <a:ext cx="9961306" cy="291169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11039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E6CF4-09DA-499D-3C6D-66660FFC8B89}"/>
            </a:ext>
          </a:extLst>
        </p:cNvPr>
        <p:cNvGrpSpPr/>
        <p:nvPr/>
      </p:nvGrpSpPr>
      <p:grpSpPr>
        <a:xfrm>
          <a:off x="0" y="0"/>
          <a:ext cx="0" cy="0"/>
          <a:chOff x="0" y="0"/>
          <a:chExt cx="0" cy="0"/>
        </a:xfrm>
      </p:grpSpPr>
      <p:pic>
        <p:nvPicPr>
          <p:cNvPr id="25602" name="Picture 2" descr="41,100+ Texas Landscape Stock Photos, Pictures &amp; Royalty-Free Images -  iStock | Texas landscape panoramic, West texas landscape, South texas  landscape">
            <a:extLst>
              <a:ext uri="{FF2B5EF4-FFF2-40B4-BE49-F238E27FC236}">
                <a16:creationId xmlns:a16="http://schemas.microsoft.com/office/drawing/2014/main" id="{00B9BE2E-B15B-AB64-B630-D9B231A971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16" r="14571"/>
          <a:stretch>
            <a:fillRect/>
          </a:stretch>
        </p:blipFill>
        <p:spPr bwMode="auto">
          <a:xfrm>
            <a:off x="7542432" y="126040"/>
            <a:ext cx="4521003" cy="44344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93CC8CFE-5C04-3389-EDE0-9DDB888C36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509" t="24917" r="10113"/>
          <a:stretch>
            <a:fillRect/>
          </a:stretch>
        </p:blipFill>
        <p:spPr bwMode="auto">
          <a:xfrm>
            <a:off x="128547" y="126043"/>
            <a:ext cx="7305729" cy="629253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2D711AD-F359-F33F-0F55-7229176E6A2E}"/>
              </a:ext>
            </a:extLst>
          </p:cNvPr>
          <p:cNvSpPr/>
          <p:nvPr/>
        </p:nvSpPr>
        <p:spPr>
          <a:xfrm rot="16200000">
            <a:off x="3524010" y="-1810000"/>
            <a:ext cx="5143987" cy="12192006"/>
          </a:xfrm>
          <a:prstGeom prst="rect">
            <a:avLst/>
          </a:prstGeom>
          <a:gradFill>
            <a:gsLst>
              <a:gs pos="38000">
                <a:schemeClr val="bg1"/>
              </a:gs>
              <a:gs pos="49000">
                <a:schemeClr val="bg1">
                  <a:alpha val="65000"/>
                </a:schemeClr>
              </a:gs>
              <a:gs pos="63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latin typeface="DM Sans" pitchFamily="2" charset="0"/>
              </a:rPr>
              <a:t> </a:t>
            </a:r>
          </a:p>
        </p:txBody>
      </p:sp>
      <p:sp>
        <p:nvSpPr>
          <p:cNvPr id="16" name="Rectangle : coins arrondis 15">
            <a:extLst>
              <a:ext uri="{FF2B5EF4-FFF2-40B4-BE49-F238E27FC236}">
                <a16:creationId xmlns:a16="http://schemas.microsoft.com/office/drawing/2014/main" id="{ED4518C0-B5A8-3DF1-8151-E7A9F3B87E45}"/>
              </a:ext>
            </a:extLst>
          </p:cNvPr>
          <p:cNvSpPr/>
          <p:nvPr/>
        </p:nvSpPr>
        <p:spPr>
          <a:xfrm>
            <a:off x="1028700" y="4560463"/>
            <a:ext cx="11034736" cy="656503"/>
          </a:xfrm>
          <a:prstGeom prst="roundRect">
            <a:avLst>
              <a:gd name="adj" fmla="val 0"/>
            </a:avLst>
          </a:prstGeom>
          <a:gradFill>
            <a:gsLst>
              <a:gs pos="16000">
                <a:srgbClr val="036C78">
                  <a:alpha val="0"/>
                </a:srgbClr>
              </a:gs>
              <a:gs pos="33000">
                <a:srgbClr val="036C78"/>
              </a:gs>
            </a:gsLst>
            <a:lin ang="0" scaled="0"/>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ZoneTexte 16">
            <a:extLst>
              <a:ext uri="{FF2B5EF4-FFF2-40B4-BE49-F238E27FC236}">
                <a16:creationId xmlns:a16="http://schemas.microsoft.com/office/drawing/2014/main" id="{6082CE3C-7191-490A-6037-D431687E04B9}"/>
              </a:ext>
            </a:extLst>
          </p:cNvPr>
          <p:cNvSpPr txBox="1"/>
          <p:nvPr/>
        </p:nvSpPr>
        <p:spPr>
          <a:xfrm>
            <a:off x="3971587" y="4620770"/>
            <a:ext cx="7869677" cy="523220"/>
          </a:xfrm>
          <a:prstGeom prst="rect">
            <a:avLst/>
          </a:prstGeom>
          <a:noFill/>
        </p:spPr>
        <p:txBody>
          <a:bodyPr wrap="square">
            <a:spAutoFit/>
          </a:bodyPr>
          <a:lstStyle/>
          <a:p>
            <a:pPr algn="r">
              <a:buNone/>
            </a:pPr>
            <a:r>
              <a:rPr lang="en-GB" sz="2800" noProof="0">
                <a:solidFill>
                  <a:schemeClr val="bg1"/>
                </a:solidFill>
                <a:latin typeface="Arial Rounded MT Bold" panose="020F0704030504030204" pitchFamily="34" charset="0"/>
                <a:ea typeface="Roboto" panose="02000000000000000000" pitchFamily="2" charset="0"/>
                <a:cs typeface="Roboto" panose="02000000000000000000" pitchFamily="2" charset="0"/>
              </a:rPr>
              <a:t>Emerging leader in</a:t>
            </a:r>
            <a:r>
              <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rPr>
              <a:t> e-SAF</a:t>
            </a:r>
          </a:p>
        </p:txBody>
      </p:sp>
      <p:sp>
        <p:nvSpPr>
          <p:cNvPr id="18" name="Rectangle : coins arrondis 17">
            <a:extLst>
              <a:ext uri="{FF2B5EF4-FFF2-40B4-BE49-F238E27FC236}">
                <a16:creationId xmlns:a16="http://schemas.microsoft.com/office/drawing/2014/main" id="{9CD4C2F0-478A-5D21-58FF-E4D4A4B34CEF}"/>
              </a:ext>
            </a:extLst>
          </p:cNvPr>
          <p:cNvSpPr/>
          <p:nvPr/>
        </p:nvSpPr>
        <p:spPr>
          <a:xfrm rot="10800000">
            <a:off x="128556" y="126048"/>
            <a:ext cx="4510118" cy="671933"/>
          </a:xfrm>
          <a:prstGeom prst="roundRect">
            <a:avLst>
              <a:gd name="adj" fmla="val 0"/>
            </a:avLst>
          </a:prstGeom>
          <a:gradFill>
            <a:gsLst>
              <a:gs pos="6000">
                <a:srgbClr val="036C78">
                  <a:alpha val="0"/>
                </a:srgbClr>
              </a:gs>
              <a:gs pos="54000">
                <a:srgbClr val="036C78"/>
              </a:gs>
            </a:gsLst>
            <a:lin ang="0" scaled="0"/>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ZoneTexte 18">
            <a:extLst>
              <a:ext uri="{FF2B5EF4-FFF2-40B4-BE49-F238E27FC236}">
                <a16:creationId xmlns:a16="http://schemas.microsoft.com/office/drawing/2014/main" id="{3A5C5317-1E3D-5D1E-6485-3429B1C166C9}"/>
              </a:ext>
            </a:extLst>
          </p:cNvPr>
          <p:cNvSpPr txBox="1"/>
          <p:nvPr/>
        </p:nvSpPr>
        <p:spPr>
          <a:xfrm>
            <a:off x="302323" y="190879"/>
            <a:ext cx="3394606" cy="523220"/>
          </a:xfrm>
          <a:prstGeom prst="rect">
            <a:avLst/>
          </a:prstGeom>
          <a:noFill/>
        </p:spPr>
        <p:txBody>
          <a:bodyPr wrap="square">
            <a:spAutoFit/>
          </a:bodyPr>
          <a:lstStyle/>
          <a:p>
            <a:r>
              <a:rPr lang="en-GB" sz="2800" noProof="0">
                <a:solidFill>
                  <a:schemeClr val="bg1"/>
                </a:solidFill>
                <a:latin typeface="Arial Rounded MT Bold" panose="020F0704030504030204" pitchFamily="34" charset="0"/>
                <a:ea typeface="Roboto" panose="02000000000000000000" pitchFamily="2" charset="0"/>
                <a:cs typeface="Roboto" panose="02000000000000000000" pitchFamily="2" charset="0"/>
              </a:rPr>
              <a:t>The United States</a:t>
            </a:r>
            <a:endParaRPr lang="en-GB" sz="2000" noProof="0" dirty="0"/>
          </a:p>
        </p:txBody>
      </p:sp>
      <p:sp>
        <p:nvSpPr>
          <p:cNvPr id="20" name="Cadre 19">
            <a:extLst>
              <a:ext uri="{FF2B5EF4-FFF2-40B4-BE49-F238E27FC236}">
                <a16:creationId xmlns:a16="http://schemas.microsoft.com/office/drawing/2014/main" id="{5F72ECF7-FA74-B330-2C9F-20D44A33E768}"/>
              </a:ext>
            </a:extLst>
          </p:cNvPr>
          <p:cNvSpPr/>
          <p:nvPr/>
        </p:nvSpPr>
        <p:spPr>
          <a:xfrm>
            <a:off x="0" y="0"/>
            <a:ext cx="12192000" cy="6858000"/>
          </a:xfrm>
          <a:prstGeom prst="frame">
            <a:avLst>
              <a:gd name="adj1" fmla="val 149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pic>
        <p:nvPicPr>
          <p:cNvPr id="5" name="Image 4">
            <a:extLst>
              <a:ext uri="{FF2B5EF4-FFF2-40B4-BE49-F238E27FC236}">
                <a16:creationId xmlns:a16="http://schemas.microsoft.com/office/drawing/2014/main" id="{A5D80507-8921-6901-6D3B-4E33B3804FFC}"/>
              </a:ext>
            </a:extLst>
          </p:cNvPr>
          <p:cNvPicPr>
            <a:picLocks noChangeAspect="1"/>
          </p:cNvPicPr>
          <p:nvPr/>
        </p:nvPicPr>
        <p:blipFill>
          <a:blip r:embed="rId4"/>
          <a:stretch>
            <a:fillRect/>
          </a:stretch>
        </p:blipFill>
        <p:spPr>
          <a:xfrm>
            <a:off x="104288" y="3807345"/>
            <a:ext cx="3171936" cy="3165812"/>
          </a:xfrm>
          <a:prstGeom prst="rect">
            <a:avLst/>
          </a:prstGeom>
        </p:spPr>
      </p:pic>
      <p:sp>
        <p:nvSpPr>
          <p:cNvPr id="3" name="ZoneTexte 2">
            <a:extLst>
              <a:ext uri="{FF2B5EF4-FFF2-40B4-BE49-F238E27FC236}">
                <a16:creationId xmlns:a16="http://schemas.microsoft.com/office/drawing/2014/main" id="{A30F3B9F-6598-5236-78C4-02EED1EFBA24}"/>
              </a:ext>
            </a:extLst>
          </p:cNvPr>
          <p:cNvSpPr txBox="1"/>
          <p:nvPr/>
        </p:nvSpPr>
        <p:spPr>
          <a:xfrm>
            <a:off x="3451340" y="5507226"/>
            <a:ext cx="8231934" cy="1015663"/>
          </a:xfrm>
          <a:prstGeom prst="rect">
            <a:avLst/>
          </a:prstGeom>
          <a:noFill/>
        </p:spPr>
        <p:txBody>
          <a:bodyPr wrap="square">
            <a:spAutoFit/>
          </a:bodyPr>
          <a:lstStyle/>
          <a:p>
            <a:pPr algn="just"/>
            <a:r>
              <a:rPr lang="en-GB" sz="2000" noProof="0"/>
              <a:t>The state of Texas combines a vast industrial network with access to the Gulf of Mexico. It is home to the Pathfinder Project, which is the world’s first commercial e-SAF (Sustainable Aviation Fuel) plant.</a:t>
            </a:r>
            <a:endParaRPr lang="en-GB" sz="2000" noProof="0" dirty="0">
              <a:latin typeface="DM Sans" pitchFamily="2" charset="0"/>
            </a:endParaRPr>
          </a:p>
        </p:txBody>
      </p:sp>
      <p:sp>
        <p:nvSpPr>
          <p:cNvPr id="9" name="Rectangle 8">
            <a:extLst>
              <a:ext uri="{FF2B5EF4-FFF2-40B4-BE49-F238E27FC236}">
                <a16:creationId xmlns:a16="http://schemas.microsoft.com/office/drawing/2014/main" id="{369F83F5-E025-8757-311E-5A0787A93686}"/>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Slide Number Placeholder 6">
            <a:extLst>
              <a:ext uri="{FF2B5EF4-FFF2-40B4-BE49-F238E27FC236}">
                <a16:creationId xmlns:a16="http://schemas.microsoft.com/office/drawing/2014/main" id="{4269C888-AE81-8C7F-AE29-82D427CB677A}"/>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60</a:t>
            </a:fld>
            <a:endParaRPr lang="en-GB" sz="1350" b="1" spc="80" noProof="0" dirty="0">
              <a:solidFill>
                <a:srgbClr val="025C66"/>
              </a:solidFill>
            </a:endParaRPr>
          </a:p>
        </p:txBody>
      </p:sp>
    </p:spTree>
    <p:extLst>
      <p:ext uri="{BB962C8B-B14F-4D97-AF65-F5344CB8AC3E}">
        <p14:creationId xmlns:p14="http://schemas.microsoft.com/office/powerpoint/2010/main" val="28953820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80A86-FD50-65DB-9923-F3DD84B8493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B4D9C83-2C9B-9625-E71F-81DD723DFD39}"/>
              </a:ext>
            </a:extLst>
          </p:cNvPr>
          <p:cNvSpPr>
            <a:spLocks noChangeArrowheads="1"/>
          </p:cNvSpPr>
          <p:nvPr/>
        </p:nvSpPr>
        <p:spPr bwMode="auto">
          <a:xfrm>
            <a:off x="1142839" y="847142"/>
            <a:ext cx="990632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GB" sz="2000" noProof="0"/>
              <a:t>The Pathfinder Project produces e-diesel, e-naphtha, and e-SAF. It was launched by Infinium in 2023. CO₂ capture is carried out from the flue gases of a nearby industrial facility (Howard Energy Partners)</a:t>
            </a:r>
            <a:r>
              <a:rPr lang="en-GB" sz="2000" baseline="30000" noProof="0"/>
              <a:t>[1]</a:t>
            </a:r>
            <a:r>
              <a:rPr lang="en-GB" sz="2000" noProof="0"/>
              <a:t>.</a:t>
            </a:r>
          </a:p>
          <a:p>
            <a:pPr algn="just"/>
            <a:endParaRPr lang="en-GB" sz="1000" noProof="0"/>
          </a:p>
          <a:p>
            <a:pPr algn="just"/>
            <a:r>
              <a:rPr lang="en-GB" sz="2000" noProof="0"/>
              <a:t>The captured CO₂ is then purified and reused as a feedstock for e-fuel synthesis.</a:t>
            </a:r>
          </a:p>
        </p:txBody>
      </p:sp>
      <p:sp>
        <p:nvSpPr>
          <p:cNvPr id="3" name="Cadre 2">
            <a:extLst>
              <a:ext uri="{FF2B5EF4-FFF2-40B4-BE49-F238E27FC236}">
                <a16:creationId xmlns:a16="http://schemas.microsoft.com/office/drawing/2014/main" id="{3DFBBC28-49A1-CE14-B46F-90DD7D3B5E07}"/>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4" name="Rectangle 3">
            <a:extLst>
              <a:ext uri="{FF2B5EF4-FFF2-40B4-BE49-F238E27FC236}">
                <a16:creationId xmlns:a16="http://schemas.microsoft.com/office/drawing/2014/main" id="{3B7200FA-9B45-E36C-95BE-7EA814B4D204}"/>
              </a:ext>
            </a:extLst>
          </p:cNvPr>
          <p:cNvSpPr/>
          <p:nvPr/>
        </p:nvSpPr>
        <p:spPr>
          <a:xfrm>
            <a:off x="11760600"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Slide Number Placeholder 6">
            <a:extLst>
              <a:ext uri="{FF2B5EF4-FFF2-40B4-BE49-F238E27FC236}">
                <a16:creationId xmlns:a16="http://schemas.microsoft.com/office/drawing/2014/main" id="{14F57A5F-F81A-9C14-2918-A9C4FFFDA539}"/>
              </a:ext>
            </a:extLst>
          </p:cNvPr>
          <p:cNvSpPr txBox="1">
            <a:spLocks/>
          </p:cNvSpPr>
          <p:nvPr/>
        </p:nvSpPr>
        <p:spPr>
          <a:xfrm>
            <a:off x="11665825"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61</a:t>
            </a:fld>
            <a:endParaRPr lang="en-GB" sz="1350" b="1" spc="80" noProof="0" dirty="0">
              <a:solidFill>
                <a:srgbClr val="025C66"/>
              </a:solidFill>
            </a:endParaRPr>
          </a:p>
        </p:txBody>
      </p:sp>
      <p:sp>
        <p:nvSpPr>
          <p:cNvPr id="9" name="ZoneTexte 8">
            <a:extLst>
              <a:ext uri="{FF2B5EF4-FFF2-40B4-BE49-F238E27FC236}">
                <a16:creationId xmlns:a16="http://schemas.microsoft.com/office/drawing/2014/main" id="{1A8B6E92-CDAE-03F2-A53C-10984A063C41}"/>
              </a:ext>
            </a:extLst>
          </p:cNvPr>
          <p:cNvSpPr txBox="1"/>
          <p:nvPr/>
        </p:nvSpPr>
        <p:spPr>
          <a:xfrm>
            <a:off x="64492" y="6502017"/>
            <a:ext cx="7604937" cy="246221"/>
          </a:xfrm>
          <a:prstGeom prst="rect">
            <a:avLst/>
          </a:prstGeom>
          <a:noFill/>
        </p:spPr>
        <p:txBody>
          <a:bodyPr wrap="square">
            <a:spAutoFit/>
          </a:bodyPr>
          <a:lstStyle/>
          <a:p>
            <a:pPr algn="just"/>
            <a:r>
              <a:rPr lang="en-GB" sz="1000" noProof="0" dirty="0">
                <a:solidFill>
                  <a:srgbClr val="05103E"/>
                </a:solidFill>
                <a:latin typeface="+mj-lt"/>
              </a:rPr>
              <a:t>[1] Information from </a:t>
            </a:r>
            <a:r>
              <a:rPr lang="en-GB" sz="1000" b="0" noProof="0" dirty="0">
                <a:solidFill>
                  <a:srgbClr val="05103E"/>
                </a:solidFill>
                <a:effectLst/>
                <a:latin typeface="+mj-lt"/>
                <a:hlinkClick r:id="rId2"/>
              </a:rPr>
              <a:t>Infinium. (2025, </a:t>
            </a:r>
            <a:r>
              <a:rPr lang="en-GB" sz="1000" noProof="0" dirty="0">
                <a:solidFill>
                  <a:srgbClr val="05103E"/>
                </a:solidFill>
                <a:latin typeface="+mj-lt"/>
                <a:hlinkClick r:id="rId2"/>
              </a:rPr>
              <a:t>May 12</a:t>
            </a:r>
            <a:r>
              <a:rPr lang="en-GB" sz="1000" b="0" noProof="0" dirty="0">
                <a:solidFill>
                  <a:srgbClr val="05103E"/>
                </a:solidFill>
                <a:effectLst/>
                <a:latin typeface="+mj-lt"/>
                <a:hlinkClick r:id="rId2"/>
              </a:rPr>
              <a:t>). </a:t>
            </a:r>
            <a:r>
              <a:rPr lang="en-GB" sz="1000" b="0" i="1" noProof="0" dirty="0">
                <a:solidFill>
                  <a:srgbClr val="05103E"/>
                </a:solidFill>
                <a:effectLst/>
                <a:latin typeface="+mj-lt"/>
                <a:hlinkClick r:id="rId2"/>
              </a:rPr>
              <a:t>Infinium’s Project Pathfinder is world’s </a:t>
            </a:r>
            <a:r>
              <a:rPr lang="en-GB" sz="1000" i="1" dirty="0">
                <a:solidFill>
                  <a:srgbClr val="05103E"/>
                </a:solidFill>
                <a:latin typeface="+mj-lt"/>
                <a:hlinkClick r:id="rId2"/>
              </a:rPr>
              <a:t>f</a:t>
            </a:r>
            <a:r>
              <a:rPr lang="en-GB" sz="1000" b="0" i="1" noProof="0" dirty="0" err="1">
                <a:solidFill>
                  <a:srgbClr val="05103E"/>
                </a:solidFill>
                <a:effectLst/>
                <a:latin typeface="+mj-lt"/>
                <a:hlinkClick r:id="rId2"/>
              </a:rPr>
              <a:t>irst</a:t>
            </a:r>
            <a:r>
              <a:rPr lang="en-GB" sz="1000" b="0" i="1" noProof="0" dirty="0">
                <a:solidFill>
                  <a:srgbClr val="05103E"/>
                </a:solidFill>
                <a:effectLst/>
                <a:latin typeface="+mj-lt"/>
                <a:hlinkClick r:id="rId2"/>
              </a:rPr>
              <a:t> </a:t>
            </a:r>
            <a:r>
              <a:rPr lang="en-GB" sz="1000" i="1" dirty="0">
                <a:solidFill>
                  <a:srgbClr val="05103E"/>
                </a:solidFill>
                <a:latin typeface="+mj-lt"/>
                <a:hlinkClick r:id="rId2"/>
              </a:rPr>
              <a:t>f</a:t>
            </a:r>
            <a:r>
              <a:rPr lang="en-GB" sz="1000" b="0" i="1" noProof="0" dirty="0" err="1">
                <a:solidFill>
                  <a:srgbClr val="05103E"/>
                </a:solidFill>
                <a:effectLst/>
                <a:latin typeface="+mj-lt"/>
                <a:hlinkClick r:id="rId2"/>
              </a:rPr>
              <a:t>ully</a:t>
            </a:r>
            <a:r>
              <a:rPr lang="en-GB" sz="1000" b="0" i="1" noProof="0" dirty="0">
                <a:solidFill>
                  <a:srgbClr val="05103E"/>
                </a:solidFill>
                <a:effectLst/>
                <a:latin typeface="+mj-lt"/>
                <a:hlinkClick r:id="rId2"/>
              </a:rPr>
              <a:t> </a:t>
            </a:r>
            <a:r>
              <a:rPr lang="en-GB" sz="1000" i="1" dirty="0">
                <a:solidFill>
                  <a:srgbClr val="05103E"/>
                </a:solidFill>
                <a:latin typeface="+mj-lt"/>
                <a:hlinkClick r:id="rId2"/>
              </a:rPr>
              <a:t>o</a:t>
            </a:r>
            <a:r>
              <a:rPr lang="en-GB" sz="1000" b="0" i="1" noProof="0" dirty="0" err="1">
                <a:solidFill>
                  <a:srgbClr val="05103E"/>
                </a:solidFill>
                <a:effectLst/>
                <a:latin typeface="+mj-lt"/>
                <a:hlinkClick r:id="rId2"/>
              </a:rPr>
              <a:t>perational</a:t>
            </a:r>
            <a:r>
              <a:rPr lang="en-GB" sz="1000" b="0" i="1" noProof="0" dirty="0">
                <a:solidFill>
                  <a:srgbClr val="05103E"/>
                </a:solidFill>
                <a:effectLst/>
                <a:latin typeface="+mj-lt"/>
                <a:hlinkClick r:id="rId2"/>
              </a:rPr>
              <a:t> e-</a:t>
            </a:r>
            <a:r>
              <a:rPr lang="en-GB" sz="1000" i="1" dirty="0">
                <a:solidFill>
                  <a:srgbClr val="05103E"/>
                </a:solidFill>
                <a:latin typeface="+mj-lt"/>
                <a:hlinkClick r:id="rId2"/>
              </a:rPr>
              <a:t>f</a:t>
            </a:r>
            <a:r>
              <a:rPr lang="en-GB" sz="1000" b="0" i="1" noProof="0" dirty="0" err="1">
                <a:solidFill>
                  <a:srgbClr val="05103E"/>
                </a:solidFill>
                <a:effectLst/>
                <a:latin typeface="+mj-lt"/>
                <a:hlinkClick r:id="rId2"/>
              </a:rPr>
              <a:t>uels</a:t>
            </a:r>
            <a:r>
              <a:rPr lang="en-GB" sz="1000" b="0" i="1" noProof="0" dirty="0">
                <a:solidFill>
                  <a:srgbClr val="05103E"/>
                </a:solidFill>
                <a:effectLst/>
                <a:latin typeface="+mj-lt"/>
                <a:hlinkClick r:id="rId2"/>
              </a:rPr>
              <a:t> </a:t>
            </a:r>
            <a:r>
              <a:rPr lang="en-GB" sz="1000" i="1" dirty="0">
                <a:solidFill>
                  <a:srgbClr val="05103E"/>
                </a:solidFill>
                <a:latin typeface="+mj-lt"/>
                <a:hlinkClick r:id="rId2"/>
              </a:rPr>
              <a:t>f</a:t>
            </a:r>
            <a:r>
              <a:rPr lang="en-GB" sz="1000" b="0" i="1" noProof="0" dirty="0" err="1">
                <a:solidFill>
                  <a:srgbClr val="05103E"/>
                </a:solidFill>
                <a:effectLst/>
                <a:latin typeface="+mj-lt"/>
                <a:hlinkClick r:id="rId2"/>
              </a:rPr>
              <a:t>acility</a:t>
            </a:r>
            <a:r>
              <a:rPr lang="en-GB" sz="1000" b="0" i="1" noProof="0" dirty="0">
                <a:solidFill>
                  <a:srgbClr val="05103E"/>
                </a:solidFill>
                <a:effectLst/>
                <a:latin typeface="+mj-lt"/>
                <a:hlinkClick r:id="rId2"/>
              </a:rPr>
              <a:t>.</a:t>
            </a:r>
            <a:endParaRPr lang="en-GB" sz="1000" i="1" noProof="0" dirty="0">
              <a:latin typeface="+mj-lt"/>
            </a:endParaRPr>
          </a:p>
        </p:txBody>
      </p:sp>
      <p:pic>
        <p:nvPicPr>
          <p:cNvPr id="1026" name="Picture 2" descr="Howard Energy Partners — Infinium">
            <a:extLst>
              <a:ext uri="{FF2B5EF4-FFF2-40B4-BE49-F238E27FC236}">
                <a16:creationId xmlns:a16="http://schemas.microsoft.com/office/drawing/2014/main" id="{63A6BA94-BF94-4B59-5B9A-4369B5C9E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5178" y="2842290"/>
            <a:ext cx="5214913" cy="29203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EDC9DA5-B73E-ACB9-5B79-984BECF67E45}"/>
              </a:ext>
            </a:extLst>
          </p:cNvPr>
          <p:cNvSpPr/>
          <p:nvPr/>
        </p:nvSpPr>
        <p:spPr>
          <a:xfrm>
            <a:off x="5745178" y="5203836"/>
            <a:ext cx="5265151" cy="371980"/>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ZoneTexte 11">
            <a:extLst>
              <a:ext uri="{FF2B5EF4-FFF2-40B4-BE49-F238E27FC236}">
                <a16:creationId xmlns:a16="http://schemas.microsoft.com/office/drawing/2014/main" id="{3C8CCCD2-F866-5D72-DDF0-55A31A8EFD3F}"/>
              </a:ext>
            </a:extLst>
          </p:cNvPr>
          <p:cNvSpPr txBox="1"/>
          <p:nvPr/>
        </p:nvSpPr>
        <p:spPr>
          <a:xfrm>
            <a:off x="5941448" y="5241683"/>
            <a:ext cx="4822371" cy="307777"/>
          </a:xfrm>
          <a:prstGeom prst="rect">
            <a:avLst/>
          </a:prstGeom>
          <a:noFill/>
        </p:spPr>
        <p:txBody>
          <a:bodyPr wrap="square">
            <a:spAutoFit/>
          </a:bodyPr>
          <a:lstStyle/>
          <a:p>
            <a:pPr algn="ctr"/>
            <a:r>
              <a:rPr lang="en-GB" sz="1400" noProof="0" dirty="0">
                <a:solidFill>
                  <a:schemeClr val="bg1"/>
                </a:solidFill>
              </a:rPr>
              <a:t>Howard Energy Partners.</a:t>
            </a:r>
          </a:p>
        </p:txBody>
      </p:sp>
      <p:sp>
        <p:nvSpPr>
          <p:cNvPr id="7" name="Cadre 6">
            <a:extLst>
              <a:ext uri="{FF2B5EF4-FFF2-40B4-BE49-F238E27FC236}">
                <a16:creationId xmlns:a16="http://schemas.microsoft.com/office/drawing/2014/main" id="{1B2B0751-0243-0D42-805F-5DFE51FEE261}"/>
              </a:ext>
            </a:extLst>
          </p:cNvPr>
          <p:cNvSpPr/>
          <p:nvPr/>
        </p:nvSpPr>
        <p:spPr>
          <a:xfrm>
            <a:off x="5745178" y="2842290"/>
            <a:ext cx="5265151" cy="2920351"/>
          </a:xfrm>
          <a:prstGeom prst="frame">
            <a:avLst>
              <a:gd name="adj1" fmla="val 1973"/>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pic>
        <p:nvPicPr>
          <p:cNvPr id="14" name="Image 13">
            <a:extLst>
              <a:ext uri="{FF2B5EF4-FFF2-40B4-BE49-F238E27FC236}">
                <a16:creationId xmlns:a16="http://schemas.microsoft.com/office/drawing/2014/main" id="{9174023B-9E43-D6C5-431C-8244547316FE}"/>
              </a:ext>
            </a:extLst>
          </p:cNvPr>
          <p:cNvPicPr>
            <a:picLocks noChangeAspect="1"/>
          </p:cNvPicPr>
          <p:nvPr/>
        </p:nvPicPr>
        <p:blipFill>
          <a:blip r:embed="rId4"/>
          <a:srcRect r="7960" b="14335"/>
          <a:stretch>
            <a:fillRect/>
          </a:stretch>
        </p:blipFill>
        <p:spPr>
          <a:xfrm>
            <a:off x="1181671" y="2842289"/>
            <a:ext cx="4078147" cy="2920352"/>
          </a:xfrm>
          <a:prstGeom prst="rect">
            <a:avLst/>
          </a:prstGeom>
        </p:spPr>
      </p:pic>
      <p:sp>
        <p:nvSpPr>
          <p:cNvPr id="15" name="Cadre 14">
            <a:extLst>
              <a:ext uri="{FF2B5EF4-FFF2-40B4-BE49-F238E27FC236}">
                <a16:creationId xmlns:a16="http://schemas.microsoft.com/office/drawing/2014/main" id="{2516567D-A685-9907-CEE6-7CA18DCB303B}"/>
              </a:ext>
            </a:extLst>
          </p:cNvPr>
          <p:cNvSpPr/>
          <p:nvPr/>
        </p:nvSpPr>
        <p:spPr>
          <a:xfrm>
            <a:off x="1142839" y="2828899"/>
            <a:ext cx="4116979" cy="2920352"/>
          </a:xfrm>
          <a:prstGeom prst="frame">
            <a:avLst>
              <a:gd name="adj1" fmla="val 2076"/>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17" name="Cercle : creux 16">
            <a:extLst>
              <a:ext uri="{FF2B5EF4-FFF2-40B4-BE49-F238E27FC236}">
                <a16:creationId xmlns:a16="http://schemas.microsoft.com/office/drawing/2014/main" id="{7B834472-838F-EFE5-1C33-2E7E648C60C3}"/>
              </a:ext>
            </a:extLst>
          </p:cNvPr>
          <p:cNvSpPr/>
          <p:nvPr/>
        </p:nvSpPr>
        <p:spPr>
          <a:xfrm>
            <a:off x="2538269" y="4371278"/>
            <a:ext cx="323746" cy="323745"/>
          </a:xfrm>
          <a:custGeom>
            <a:avLst/>
            <a:gdLst>
              <a:gd name="connsiteX0" fmla="*/ 0 w 323746"/>
              <a:gd name="connsiteY0" fmla="*/ 161873 h 323745"/>
              <a:gd name="connsiteX1" fmla="*/ 161873 w 323746"/>
              <a:gd name="connsiteY1" fmla="*/ 0 h 323745"/>
              <a:gd name="connsiteX2" fmla="*/ 323746 w 323746"/>
              <a:gd name="connsiteY2" fmla="*/ 161873 h 323745"/>
              <a:gd name="connsiteX3" fmla="*/ 161873 w 323746"/>
              <a:gd name="connsiteY3" fmla="*/ 323746 h 323745"/>
              <a:gd name="connsiteX4" fmla="*/ 0 w 323746"/>
              <a:gd name="connsiteY4" fmla="*/ 161873 h 323745"/>
              <a:gd name="connsiteX5" fmla="*/ 56031 w 323746"/>
              <a:gd name="connsiteY5" fmla="*/ 161873 h 323745"/>
              <a:gd name="connsiteX6" fmla="*/ 161873 w 323746"/>
              <a:gd name="connsiteY6" fmla="*/ 267715 h 323745"/>
              <a:gd name="connsiteX7" fmla="*/ 267715 w 323746"/>
              <a:gd name="connsiteY7" fmla="*/ 161873 h 323745"/>
              <a:gd name="connsiteX8" fmla="*/ 161873 w 323746"/>
              <a:gd name="connsiteY8" fmla="*/ 56031 h 323745"/>
              <a:gd name="connsiteX9" fmla="*/ 56031 w 323746"/>
              <a:gd name="connsiteY9" fmla="*/ 161873 h 32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746" h="323745" fill="none" extrusionOk="0">
                <a:moveTo>
                  <a:pt x="0" y="161873"/>
                </a:moveTo>
                <a:cubicBezTo>
                  <a:pt x="-14992" y="70048"/>
                  <a:pt x="74286" y="1483"/>
                  <a:pt x="161873" y="0"/>
                </a:cubicBezTo>
                <a:cubicBezTo>
                  <a:pt x="255215" y="5868"/>
                  <a:pt x="325030" y="85776"/>
                  <a:pt x="323746" y="161873"/>
                </a:cubicBezTo>
                <a:cubicBezTo>
                  <a:pt x="329759" y="260534"/>
                  <a:pt x="266752" y="342707"/>
                  <a:pt x="161873" y="323746"/>
                </a:cubicBezTo>
                <a:cubicBezTo>
                  <a:pt x="78558" y="318418"/>
                  <a:pt x="1864" y="242506"/>
                  <a:pt x="0" y="161873"/>
                </a:cubicBezTo>
                <a:close/>
                <a:moveTo>
                  <a:pt x="56031" y="161873"/>
                </a:moveTo>
                <a:cubicBezTo>
                  <a:pt x="46050" y="221967"/>
                  <a:pt x="99695" y="265146"/>
                  <a:pt x="161873" y="267715"/>
                </a:cubicBezTo>
                <a:cubicBezTo>
                  <a:pt x="219078" y="267626"/>
                  <a:pt x="261205" y="207057"/>
                  <a:pt x="267715" y="161873"/>
                </a:cubicBezTo>
                <a:cubicBezTo>
                  <a:pt x="268340" y="94971"/>
                  <a:pt x="218138" y="57310"/>
                  <a:pt x="161873" y="56031"/>
                </a:cubicBezTo>
                <a:cubicBezTo>
                  <a:pt x="97526" y="66567"/>
                  <a:pt x="68874" y="112962"/>
                  <a:pt x="56031" y="161873"/>
                </a:cubicBezTo>
                <a:close/>
              </a:path>
              <a:path w="323746" h="323745" stroke="0" extrusionOk="0">
                <a:moveTo>
                  <a:pt x="0" y="161873"/>
                </a:moveTo>
                <a:cubicBezTo>
                  <a:pt x="-8884" y="66993"/>
                  <a:pt x="54630" y="6697"/>
                  <a:pt x="161873" y="0"/>
                </a:cubicBezTo>
                <a:cubicBezTo>
                  <a:pt x="263927" y="2664"/>
                  <a:pt x="311875" y="72850"/>
                  <a:pt x="323746" y="161873"/>
                </a:cubicBezTo>
                <a:cubicBezTo>
                  <a:pt x="304826" y="269749"/>
                  <a:pt x="247152" y="346524"/>
                  <a:pt x="161873" y="323746"/>
                </a:cubicBezTo>
                <a:cubicBezTo>
                  <a:pt x="63593" y="318888"/>
                  <a:pt x="1728" y="252098"/>
                  <a:pt x="0" y="161873"/>
                </a:cubicBezTo>
                <a:close/>
                <a:moveTo>
                  <a:pt x="56031" y="161873"/>
                </a:moveTo>
                <a:cubicBezTo>
                  <a:pt x="66281" y="221544"/>
                  <a:pt x="104262" y="265979"/>
                  <a:pt x="161873" y="267715"/>
                </a:cubicBezTo>
                <a:cubicBezTo>
                  <a:pt x="212349" y="266493"/>
                  <a:pt x="258795" y="228726"/>
                  <a:pt x="267715" y="161873"/>
                </a:cubicBezTo>
                <a:cubicBezTo>
                  <a:pt x="266245" y="89396"/>
                  <a:pt x="215396" y="62885"/>
                  <a:pt x="161873" y="56031"/>
                </a:cubicBezTo>
                <a:cubicBezTo>
                  <a:pt x="114989" y="62509"/>
                  <a:pt x="60736" y="104549"/>
                  <a:pt x="56031" y="161873"/>
                </a:cubicBezTo>
                <a:close/>
              </a:path>
            </a:pathLst>
          </a:custGeom>
          <a:solidFill>
            <a:srgbClr val="036C78"/>
          </a:solidFill>
          <a:ln>
            <a:solidFill>
              <a:schemeClr val="bg1"/>
            </a:solidFill>
            <a:extLst>
              <a:ext uri="{C807C97D-BFC1-408E-A445-0C87EB9F89A2}">
                <ask:lineSketchStyleProps xmlns:ask="http://schemas.microsoft.com/office/drawing/2018/sketchyshapes" sd="1219033472">
                  <a:prstGeom prst="donut">
                    <a:avLst>
                      <a:gd name="adj" fmla="val 17307"/>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2" name="ZoneTexte 21">
            <a:extLst>
              <a:ext uri="{FF2B5EF4-FFF2-40B4-BE49-F238E27FC236}">
                <a16:creationId xmlns:a16="http://schemas.microsoft.com/office/drawing/2014/main" id="{D98836E7-85B6-AECA-66B5-083E6AAEB2C1}"/>
              </a:ext>
            </a:extLst>
          </p:cNvPr>
          <p:cNvSpPr txBox="1"/>
          <p:nvPr/>
        </p:nvSpPr>
        <p:spPr>
          <a:xfrm>
            <a:off x="2908832" y="4569435"/>
            <a:ext cx="1288010" cy="584775"/>
          </a:xfrm>
          <a:prstGeom prst="rect">
            <a:avLst/>
          </a:prstGeom>
          <a:noFill/>
        </p:spPr>
        <p:txBody>
          <a:bodyPr wrap="square" rtlCol="0">
            <a:spAutoFit/>
          </a:bodyPr>
          <a:lstStyle/>
          <a:p>
            <a:r>
              <a:rPr lang="en-GB" sz="1600" b="1" noProof="0" dirty="0">
                <a:solidFill>
                  <a:schemeClr val="bg1"/>
                </a:solidFill>
                <a:highlight>
                  <a:srgbClr val="036C78"/>
                </a:highlight>
                <a:latin typeface="DM Sans" pitchFamily="2" charset="0"/>
              </a:rPr>
              <a:t>Pathfinder</a:t>
            </a:r>
          </a:p>
          <a:p>
            <a:r>
              <a:rPr lang="en-GB" sz="1600" b="1" noProof="0" dirty="0">
                <a:solidFill>
                  <a:schemeClr val="bg1"/>
                </a:solidFill>
                <a:highlight>
                  <a:srgbClr val="036C78"/>
                </a:highlight>
                <a:latin typeface="DM Sans" pitchFamily="2" charset="0"/>
              </a:rPr>
              <a:t>Project</a:t>
            </a:r>
            <a:endParaRPr lang="en-GB" sz="1600" b="1" noProof="0" dirty="0">
              <a:solidFill>
                <a:schemeClr val="bg1"/>
              </a:solidFill>
              <a:highlight>
                <a:srgbClr val="036C78"/>
              </a:highlight>
            </a:endParaRPr>
          </a:p>
        </p:txBody>
      </p:sp>
    </p:spTree>
    <p:extLst>
      <p:ext uri="{BB962C8B-B14F-4D97-AF65-F5344CB8AC3E}">
        <p14:creationId xmlns:p14="http://schemas.microsoft.com/office/powerpoint/2010/main" val="16422683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DFABE-0A9B-90EC-00C5-5D8333C62226}"/>
            </a:ext>
          </a:extLst>
        </p:cNvPr>
        <p:cNvGrpSpPr/>
        <p:nvPr/>
      </p:nvGrpSpPr>
      <p:grpSpPr>
        <a:xfrm>
          <a:off x="0" y="0"/>
          <a:ext cx="0" cy="0"/>
          <a:chOff x="0" y="0"/>
          <a:chExt cx="0" cy="0"/>
        </a:xfrm>
      </p:grpSpPr>
      <p:pic>
        <p:nvPicPr>
          <p:cNvPr id="5" name="Image 4" descr="Une image contenant transport, avion, Transport aérien&#10;&#10;Le contenu généré par l’IA peut être incorrect.">
            <a:extLst>
              <a:ext uri="{FF2B5EF4-FFF2-40B4-BE49-F238E27FC236}">
                <a16:creationId xmlns:a16="http://schemas.microsoft.com/office/drawing/2014/main" id="{D9B0FE72-6ED2-8F8E-DC5D-E69A7C96CF31}"/>
              </a:ext>
            </a:extLst>
          </p:cNvPr>
          <p:cNvPicPr>
            <a:picLocks noChangeAspect="1"/>
          </p:cNvPicPr>
          <p:nvPr/>
        </p:nvPicPr>
        <p:blipFill>
          <a:blip r:embed="rId3">
            <a:extLst>
              <a:ext uri="{28A0092B-C50C-407E-A947-70E740481C1C}">
                <a14:useLocalDpi xmlns:a14="http://schemas.microsoft.com/office/drawing/2010/main" val="0"/>
              </a:ext>
            </a:extLst>
          </a:blip>
          <a:srcRect l="10995" r="7256"/>
          <a:stretch>
            <a:fillRect/>
          </a:stretch>
        </p:blipFill>
        <p:spPr>
          <a:xfrm>
            <a:off x="6626031" y="3874561"/>
            <a:ext cx="4840803" cy="2335355"/>
          </a:xfrm>
          <a:prstGeom prst="rect">
            <a:avLst/>
          </a:prstGeom>
        </p:spPr>
      </p:pic>
      <p:sp>
        <p:nvSpPr>
          <p:cNvPr id="4" name="Rectangle 1">
            <a:extLst>
              <a:ext uri="{FF2B5EF4-FFF2-40B4-BE49-F238E27FC236}">
                <a16:creationId xmlns:a16="http://schemas.microsoft.com/office/drawing/2014/main" id="{D7982FCF-A1FD-4A4B-78D9-FC039EB132BC}"/>
              </a:ext>
            </a:extLst>
          </p:cNvPr>
          <p:cNvSpPr>
            <a:spLocks noChangeArrowheads="1"/>
          </p:cNvSpPr>
          <p:nvPr/>
        </p:nvSpPr>
        <p:spPr bwMode="auto">
          <a:xfrm>
            <a:off x="588540" y="4112072"/>
            <a:ext cx="5866177"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en-GB" sz="2000" b="1" i="0" u="none" strike="noStrike" cap="none" normalizeH="0" baseline="0" noProof="0">
                <a:ln>
                  <a:noFill/>
                </a:ln>
                <a:solidFill>
                  <a:srgbClr val="025C66"/>
                </a:solidFill>
                <a:effectLst/>
                <a:latin typeface="DM Sans" pitchFamily="2" charset="0"/>
              </a:rPr>
              <a:t>Electric aircraft</a:t>
            </a:r>
            <a:r>
              <a:rPr kumimoji="0" lang="en-GB" sz="2000" i="0" u="none" strike="noStrike" cap="none" normalizeH="0" baseline="0" noProof="0" dirty="0">
                <a:ln>
                  <a:noFill/>
                </a:ln>
                <a:solidFill>
                  <a:schemeClr val="tx1"/>
                </a:solidFill>
                <a:effectLst/>
                <a:latin typeface="DM Sans" pitchFamily="2" charset="0"/>
              </a:rPr>
              <a:t>:</a:t>
            </a:r>
          </a:p>
          <a:p>
            <a:pPr marL="0" marR="0" lvl="0" indent="0" algn="just" defTabSz="914400" rtl="0" eaLnBrk="0" fontAlgn="base" latinLnBrk="0" hangingPunct="0">
              <a:lnSpc>
                <a:spcPct val="100000"/>
              </a:lnSpc>
              <a:spcBef>
                <a:spcPct val="0"/>
              </a:spcBef>
              <a:spcAft>
                <a:spcPct val="0"/>
              </a:spcAft>
              <a:buClrTx/>
              <a:buSzTx/>
              <a:tabLst/>
            </a:pPr>
            <a:endParaRPr lang="en-GB" sz="500" noProof="0" dirty="0">
              <a:latin typeface="DM Sans" pitchFamily="2" charset="0"/>
            </a:endParaRPr>
          </a:p>
          <a:p>
            <a:pPr lvl="0" algn="just" eaLnBrk="0" fontAlgn="base" hangingPunct="0">
              <a:spcBef>
                <a:spcPct val="0"/>
              </a:spcBef>
              <a:spcAft>
                <a:spcPct val="0"/>
              </a:spcAft>
            </a:pPr>
            <a:r>
              <a:rPr lang="en-GB" sz="2000" noProof="0"/>
              <a:t>Current batteries store 270 Wh/kg, compared to 12,000 Wh/kg for kerosene. Even with future batteries reaching 1,000 Wh/kg, their range would still be limited to 3,000 km, far from the 7,838 km needed for a New York–Brussels flight.</a:t>
            </a:r>
            <a:endParaRPr kumimoji="0" lang="en-GB" sz="2000" i="0" u="none" strike="noStrike" cap="none" normalizeH="0" baseline="30000" noProof="0">
              <a:ln>
                <a:noFill/>
              </a:ln>
              <a:solidFill>
                <a:schemeClr val="tx1"/>
              </a:solidFill>
              <a:effectLst/>
              <a:latin typeface="DM Sans" pitchFamily="2" charset="0"/>
            </a:endParaRPr>
          </a:p>
        </p:txBody>
      </p:sp>
      <p:sp>
        <p:nvSpPr>
          <p:cNvPr id="6" name="Rectangle 5">
            <a:extLst>
              <a:ext uri="{FF2B5EF4-FFF2-40B4-BE49-F238E27FC236}">
                <a16:creationId xmlns:a16="http://schemas.microsoft.com/office/drawing/2014/main" id="{55DBF2B6-DAC0-3C18-6350-F14F051E60CB}"/>
              </a:ext>
            </a:extLst>
          </p:cNvPr>
          <p:cNvSpPr>
            <a:spLocks noChangeArrowheads="1"/>
          </p:cNvSpPr>
          <p:nvPr/>
        </p:nvSpPr>
        <p:spPr bwMode="auto">
          <a:xfrm>
            <a:off x="588540" y="586738"/>
            <a:ext cx="1092651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GB" sz="2000" noProof="0"/>
              <a:t>E-SAF is currently the best solution to decarbonize aviation, as it has the same properties as fossil kerosene and can be used in existing engines.</a:t>
            </a:r>
            <a:endParaRPr lang="en-GB" sz="2000" noProof="0" dirty="0">
              <a:latin typeface="DM Sans" pitchFamily="2" charset="0"/>
            </a:endParaRPr>
          </a:p>
        </p:txBody>
      </p:sp>
      <p:pic>
        <p:nvPicPr>
          <p:cNvPr id="10" name="Image 9" descr="Une image contenant colère&#10;&#10;Le contenu généré par l’IA peut être incorrect.">
            <a:extLst>
              <a:ext uri="{FF2B5EF4-FFF2-40B4-BE49-F238E27FC236}">
                <a16:creationId xmlns:a16="http://schemas.microsoft.com/office/drawing/2014/main" id="{8BB84AE5-44B4-511B-F6D8-D70E51B299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2214">
            <a:off x="603890" y="1051288"/>
            <a:ext cx="5140592" cy="2621280"/>
          </a:xfrm>
          <a:prstGeom prst="rect">
            <a:avLst/>
          </a:prstGeom>
        </p:spPr>
      </p:pic>
      <p:sp>
        <p:nvSpPr>
          <p:cNvPr id="12" name="ZoneTexte 11">
            <a:extLst>
              <a:ext uri="{FF2B5EF4-FFF2-40B4-BE49-F238E27FC236}">
                <a16:creationId xmlns:a16="http://schemas.microsoft.com/office/drawing/2014/main" id="{2985B777-8E8F-DD81-9080-CA882C5A0CFC}"/>
              </a:ext>
            </a:extLst>
          </p:cNvPr>
          <p:cNvSpPr txBox="1"/>
          <p:nvPr/>
        </p:nvSpPr>
        <p:spPr>
          <a:xfrm>
            <a:off x="5583652" y="1731165"/>
            <a:ext cx="5931405" cy="2015936"/>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en-GB" sz="2000" b="1" i="0" u="none" strike="noStrike" cap="none" normalizeH="0" baseline="0" noProof="0">
                <a:ln>
                  <a:noFill/>
                </a:ln>
                <a:solidFill>
                  <a:srgbClr val="025C66"/>
                </a:solidFill>
                <a:effectLst/>
                <a:latin typeface="DM Sans" pitchFamily="2" charset="0"/>
              </a:rPr>
              <a:t>Hydrogen aircraft</a:t>
            </a:r>
            <a:r>
              <a:rPr lang="en-GB" sz="2000" noProof="0" dirty="0">
                <a:latin typeface="DM Sans" pitchFamily="2" charset="0"/>
              </a:rPr>
              <a:t>:</a:t>
            </a:r>
          </a:p>
          <a:p>
            <a:pPr marL="0" marR="0" lvl="0" indent="0" algn="just" defTabSz="914400" rtl="0" eaLnBrk="0" fontAlgn="base" latinLnBrk="0" hangingPunct="0">
              <a:lnSpc>
                <a:spcPct val="100000"/>
              </a:lnSpc>
              <a:spcBef>
                <a:spcPct val="0"/>
              </a:spcBef>
              <a:spcAft>
                <a:spcPct val="0"/>
              </a:spcAft>
              <a:buClrTx/>
              <a:buSzTx/>
              <a:tabLst/>
            </a:pPr>
            <a:endParaRPr lang="en-GB" sz="500" noProof="0" dirty="0">
              <a:latin typeface="DM Sans" pitchFamily="2" charset="0"/>
            </a:endParaRPr>
          </a:p>
          <a:p>
            <a:pPr lvl="0" algn="just" eaLnBrk="0" fontAlgn="base" hangingPunct="0">
              <a:spcBef>
                <a:spcPct val="0"/>
              </a:spcBef>
              <a:spcAft>
                <a:spcPct val="0"/>
              </a:spcAft>
            </a:pPr>
            <a:r>
              <a:rPr lang="en-GB" sz="2000" noProof="0"/>
              <a:t>Replacing the 76,860 liters of kerosene used by a Boeing 747 on a New York–Brussels flight would require about 283,000 liters of liquid hydrogen. The low volumetric energy density of hydrogen would demand enormous tanks.</a:t>
            </a:r>
            <a:endParaRPr kumimoji="0" lang="en-GB" sz="2000" i="0" u="none" strike="noStrike" cap="none" normalizeH="0" baseline="0" noProof="0" dirty="0">
              <a:ln>
                <a:noFill/>
              </a:ln>
              <a:solidFill>
                <a:schemeClr val="tx1"/>
              </a:solidFill>
              <a:effectLst/>
              <a:latin typeface="DM Sans" pitchFamily="2" charset="0"/>
            </a:endParaRPr>
          </a:p>
        </p:txBody>
      </p:sp>
      <p:sp>
        <p:nvSpPr>
          <p:cNvPr id="2" name="Cadre 1">
            <a:extLst>
              <a:ext uri="{FF2B5EF4-FFF2-40B4-BE49-F238E27FC236}">
                <a16:creationId xmlns:a16="http://schemas.microsoft.com/office/drawing/2014/main" id="{F74D3572-6806-C2CF-5513-28810B284C2D}"/>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3" name="Rectangle 2">
            <a:extLst>
              <a:ext uri="{FF2B5EF4-FFF2-40B4-BE49-F238E27FC236}">
                <a16:creationId xmlns:a16="http://schemas.microsoft.com/office/drawing/2014/main" id="{A4577EDA-6441-BD8A-A108-C10751D28FD1}"/>
              </a:ext>
            </a:extLst>
          </p:cNvPr>
          <p:cNvSpPr/>
          <p:nvPr/>
        </p:nvSpPr>
        <p:spPr>
          <a:xfrm>
            <a:off x="11782183"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Slide Number Placeholder 6">
            <a:extLst>
              <a:ext uri="{FF2B5EF4-FFF2-40B4-BE49-F238E27FC236}">
                <a16:creationId xmlns:a16="http://schemas.microsoft.com/office/drawing/2014/main" id="{77A3FE2D-CA76-2D25-F79F-6CA5EAC7FEDB}"/>
              </a:ext>
            </a:extLst>
          </p:cNvPr>
          <p:cNvSpPr txBox="1">
            <a:spLocks/>
          </p:cNvSpPr>
          <p:nvPr/>
        </p:nvSpPr>
        <p:spPr>
          <a:xfrm>
            <a:off x="11687408"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62</a:t>
            </a:fld>
            <a:endParaRPr lang="en-GB" sz="1350" b="1" spc="80" noProof="0" dirty="0">
              <a:solidFill>
                <a:srgbClr val="025C66"/>
              </a:solidFill>
            </a:endParaRPr>
          </a:p>
        </p:txBody>
      </p:sp>
      <p:sp>
        <p:nvSpPr>
          <p:cNvPr id="9" name="ZoneTexte 8">
            <a:extLst>
              <a:ext uri="{FF2B5EF4-FFF2-40B4-BE49-F238E27FC236}">
                <a16:creationId xmlns:a16="http://schemas.microsoft.com/office/drawing/2014/main" id="{CB50FC3E-CC8A-1359-EFF0-41223FFCBD8C}"/>
              </a:ext>
            </a:extLst>
          </p:cNvPr>
          <p:cNvSpPr txBox="1"/>
          <p:nvPr/>
        </p:nvSpPr>
        <p:spPr>
          <a:xfrm>
            <a:off x="8204103" y="5952581"/>
            <a:ext cx="3023507" cy="276999"/>
          </a:xfrm>
          <a:prstGeom prst="rect">
            <a:avLst/>
          </a:prstGeom>
          <a:noFill/>
        </p:spPr>
        <p:txBody>
          <a:bodyPr wrap="square">
            <a:spAutoFit/>
          </a:bodyPr>
          <a:lstStyle/>
          <a:p>
            <a:pPr algn="ctr"/>
            <a:r>
              <a:rPr lang="en-GB" sz="1200" noProof="0" dirty="0">
                <a:solidFill>
                  <a:schemeClr val="tx1"/>
                </a:solidFill>
                <a:effectLst/>
                <a:latin typeface="+mj-lt"/>
                <a:cs typeface="Arial" panose="020B0604020202020204" pitchFamily="34" charset="0"/>
              </a:rPr>
              <a:t>E22 Spark, </a:t>
            </a:r>
            <a:r>
              <a:rPr lang="en-GB" sz="1200" noProof="0">
                <a:solidFill>
                  <a:schemeClr val="tx1"/>
                </a:solidFill>
                <a:latin typeface="+mj-lt"/>
                <a:cs typeface="Arial" panose="020B0604020202020204" pitchFamily="34" charset="0"/>
              </a:rPr>
              <a:t>I</a:t>
            </a:r>
            <a:r>
              <a:rPr lang="en-GB" sz="1200" noProof="0">
                <a:solidFill>
                  <a:schemeClr val="tx1"/>
                </a:solidFill>
                <a:effectLst/>
                <a:latin typeface="+mj-lt"/>
                <a:cs typeface="Arial" panose="020B0604020202020204" pitchFamily="34" charset="0"/>
              </a:rPr>
              <a:t>nfinitus</a:t>
            </a:r>
            <a:r>
              <a:rPr lang="en-GB" sz="1200" noProof="0" dirty="0">
                <a:solidFill>
                  <a:schemeClr val="tx1"/>
                </a:solidFill>
                <a:effectLst/>
                <a:latin typeface="+mj-lt"/>
                <a:cs typeface="Arial" panose="020B0604020202020204" pitchFamily="34" charset="0"/>
              </a:rPr>
              <a:t> Aero, 2023.</a:t>
            </a:r>
          </a:p>
        </p:txBody>
      </p:sp>
      <p:sp>
        <p:nvSpPr>
          <p:cNvPr id="13" name="ZoneTexte 12">
            <a:extLst>
              <a:ext uri="{FF2B5EF4-FFF2-40B4-BE49-F238E27FC236}">
                <a16:creationId xmlns:a16="http://schemas.microsoft.com/office/drawing/2014/main" id="{C2EFC7D8-5CB0-854C-45FE-8102A6C9FBFF}"/>
              </a:ext>
            </a:extLst>
          </p:cNvPr>
          <p:cNvSpPr txBox="1"/>
          <p:nvPr/>
        </p:nvSpPr>
        <p:spPr>
          <a:xfrm>
            <a:off x="1771912" y="1832919"/>
            <a:ext cx="2509262" cy="276999"/>
          </a:xfrm>
          <a:prstGeom prst="rect">
            <a:avLst/>
          </a:prstGeom>
          <a:noFill/>
        </p:spPr>
        <p:txBody>
          <a:bodyPr wrap="square">
            <a:spAutoFit/>
          </a:bodyPr>
          <a:lstStyle/>
          <a:p>
            <a:r>
              <a:rPr lang="en-GB" sz="1200" noProof="0" dirty="0">
                <a:solidFill>
                  <a:srgbClr val="282422"/>
                </a:solidFill>
                <a:latin typeface="+mj-lt"/>
              </a:rPr>
              <a:t>Concept</a:t>
            </a:r>
            <a:r>
              <a:rPr lang="en-GB" sz="1200" noProof="0">
                <a:solidFill>
                  <a:srgbClr val="282422"/>
                </a:solidFill>
                <a:latin typeface="+mj-lt"/>
              </a:rPr>
              <a:t>. </a:t>
            </a:r>
            <a:r>
              <a:rPr lang="en-GB" sz="1200" b="0" i="0" noProof="0" dirty="0">
                <a:solidFill>
                  <a:srgbClr val="282422"/>
                </a:solidFill>
                <a:effectLst/>
                <a:latin typeface="+mj-lt"/>
              </a:rPr>
              <a:t>Airbus </a:t>
            </a:r>
            <a:r>
              <a:rPr lang="en-GB" sz="1200" b="0" i="0" noProof="0">
                <a:solidFill>
                  <a:srgbClr val="282422"/>
                </a:solidFill>
                <a:effectLst/>
                <a:latin typeface="+mj-lt"/>
              </a:rPr>
              <a:t>ZEROe project</a:t>
            </a:r>
            <a:r>
              <a:rPr lang="en-GB" sz="1200" b="0" i="0" noProof="0" dirty="0">
                <a:solidFill>
                  <a:srgbClr val="282422"/>
                </a:solidFill>
                <a:effectLst/>
                <a:latin typeface="+mj-lt"/>
              </a:rPr>
              <a:t>.</a:t>
            </a:r>
            <a:endParaRPr lang="en-GB" sz="1200" noProof="0" dirty="0">
              <a:latin typeface="+mj-lt"/>
            </a:endParaRPr>
          </a:p>
        </p:txBody>
      </p:sp>
      <p:sp>
        <p:nvSpPr>
          <p:cNvPr id="11" name="ZoneTexte 10">
            <a:extLst>
              <a:ext uri="{FF2B5EF4-FFF2-40B4-BE49-F238E27FC236}">
                <a16:creationId xmlns:a16="http://schemas.microsoft.com/office/drawing/2014/main" id="{EC4047BA-31FE-07B2-479E-C148BB2C213B}"/>
              </a:ext>
            </a:extLst>
          </p:cNvPr>
          <p:cNvSpPr txBox="1"/>
          <p:nvPr/>
        </p:nvSpPr>
        <p:spPr>
          <a:xfrm>
            <a:off x="71355" y="6485888"/>
            <a:ext cx="8113084" cy="246221"/>
          </a:xfrm>
          <a:prstGeom prst="rect">
            <a:avLst/>
          </a:prstGeom>
          <a:noFill/>
        </p:spPr>
        <p:txBody>
          <a:bodyPr wrap="square">
            <a:spAutoFit/>
          </a:bodyPr>
          <a:lstStyle/>
          <a:p>
            <a:r>
              <a:rPr lang="en-GB" sz="1000" noProof="0" dirty="0"/>
              <a:t>[1] </a:t>
            </a:r>
            <a:r>
              <a:rPr lang="en-GB" sz="1000" noProof="0"/>
              <a:t>Data from course notes</a:t>
            </a:r>
            <a:r>
              <a:rPr lang="en-GB" sz="1000" noProof="0" dirty="0"/>
              <a:t>: </a:t>
            </a:r>
            <a:r>
              <a:rPr lang="en-GB" sz="1000" noProof="0" dirty="0">
                <a:hlinkClick r:id="rId5"/>
              </a:rPr>
              <a:t>Ernst, D. (2025, June 6). </a:t>
            </a:r>
            <a:r>
              <a:rPr lang="en-GB" sz="1000" i="1" noProof="0" dirty="0">
                <a:hlinkClick r:id="rId5"/>
              </a:rPr>
              <a:t>Energy and sustainable development</a:t>
            </a:r>
            <a:r>
              <a:rPr lang="en-GB" sz="1000" noProof="0" dirty="0">
                <a:hlinkClick r:id="rId5"/>
              </a:rPr>
              <a:t>.</a:t>
            </a:r>
            <a:endParaRPr lang="en-GB" sz="1000" noProof="0" dirty="0"/>
          </a:p>
        </p:txBody>
      </p:sp>
    </p:spTree>
    <p:extLst>
      <p:ext uri="{BB962C8B-B14F-4D97-AF65-F5344CB8AC3E}">
        <p14:creationId xmlns:p14="http://schemas.microsoft.com/office/powerpoint/2010/main" val="23830093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8D426-8DE0-047B-27DF-C48D51C5B661}"/>
            </a:ext>
          </a:extLst>
        </p:cNvPr>
        <p:cNvGrpSpPr/>
        <p:nvPr/>
      </p:nvGrpSpPr>
      <p:grpSpPr>
        <a:xfrm>
          <a:off x="0" y="0"/>
          <a:ext cx="0" cy="0"/>
          <a:chOff x="0" y="0"/>
          <a:chExt cx="0" cy="0"/>
        </a:xfrm>
      </p:grpSpPr>
      <p:sp>
        <p:nvSpPr>
          <p:cNvPr id="11" name="ZoneTexte 10">
            <a:extLst>
              <a:ext uri="{FF2B5EF4-FFF2-40B4-BE49-F238E27FC236}">
                <a16:creationId xmlns:a16="http://schemas.microsoft.com/office/drawing/2014/main" id="{ACB795D8-2A49-2E57-8FE4-B40355233B57}"/>
              </a:ext>
            </a:extLst>
          </p:cNvPr>
          <p:cNvSpPr txBox="1"/>
          <p:nvPr/>
        </p:nvSpPr>
        <p:spPr>
          <a:xfrm>
            <a:off x="559663" y="479910"/>
            <a:ext cx="11072671" cy="1477328"/>
          </a:xfrm>
          <a:prstGeom prst="rect">
            <a:avLst/>
          </a:prstGeom>
          <a:noFill/>
        </p:spPr>
        <p:txBody>
          <a:bodyPr wrap="square">
            <a:spAutoFit/>
          </a:bodyPr>
          <a:lstStyle/>
          <a:p>
            <a:pPr algn="just"/>
            <a:r>
              <a:rPr lang="en-GB" sz="2000" noProof="0"/>
              <a:t>Let us imagine replacing all fossil kerosene consumption in the United States with e-SAF produced from PV electricity in Texas. What surface area of solar PV farm would be required to cover the daily needs of the U.S. aviation sector?</a:t>
            </a:r>
          </a:p>
          <a:p>
            <a:pPr algn="just"/>
            <a:endParaRPr lang="en-GB" sz="1000" noProof="0"/>
          </a:p>
          <a:p>
            <a:pPr algn="just"/>
            <a:r>
              <a:rPr lang="en-GB" sz="2000" noProof="0"/>
              <a:t>Let us assume the following:</a:t>
            </a:r>
            <a:endParaRPr lang="en-GB" sz="2000" noProof="0" dirty="0"/>
          </a:p>
        </p:txBody>
      </p:sp>
      <p:sp>
        <p:nvSpPr>
          <p:cNvPr id="4" name="ZoneTexte 3">
            <a:extLst>
              <a:ext uri="{FF2B5EF4-FFF2-40B4-BE49-F238E27FC236}">
                <a16:creationId xmlns:a16="http://schemas.microsoft.com/office/drawing/2014/main" id="{B7E7E164-B028-EDA2-20C5-62F3F2B9185D}"/>
              </a:ext>
            </a:extLst>
          </p:cNvPr>
          <p:cNvSpPr txBox="1"/>
          <p:nvPr/>
        </p:nvSpPr>
        <p:spPr>
          <a:xfrm>
            <a:off x="559661" y="2019427"/>
            <a:ext cx="10806426" cy="1938992"/>
          </a:xfrm>
          <a:prstGeom prst="rect">
            <a:avLst/>
          </a:prstGeom>
          <a:noFill/>
        </p:spPr>
        <p:txBody>
          <a:bodyPr wrap="square">
            <a:spAutoFit/>
          </a:bodyPr>
          <a:lstStyle/>
          <a:p>
            <a:pPr marL="514350" lvl="0" indent="-514350" algn="just" eaLnBrk="0" fontAlgn="base" hangingPunct="0">
              <a:spcBef>
                <a:spcPct val="0"/>
              </a:spcBef>
              <a:spcAft>
                <a:spcPct val="0"/>
              </a:spcAft>
              <a:buAutoNum type="romanLcParenBoth"/>
            </a:pPr>
            <a:r>
              <a:rPr lang="en-GB" sz="2000" noProof="0">
                <a:latin typeface="Arial" panose="020B0604020202020204" pitchFamily="34" charset="0"/>
              </a:rPr>
              <a:t>The U.S. aviation sector consumes 1.7 million barrels of kerosene per day;</a:t>
            </a:r>
          </a:p>
          <a:p>
            <a:pPr marL="514350" lvl="0" indent="-514350" algn="just" eaLnBrk="0" fontAlgn="base" hangingPunct="0">
              <a:spcBef>
                <a:spcPct val="0"/>
              </a:spcBef>
              <a:spcAft>
                <a:spcPct val="0"/>
              </a:spcAft>
              <a:buAutoNum type="romanLcParenBoth"/>
            </a:pPr>
            <a:r>
              <a:rPr lang="en-GB" sz="2000" noProof="0">
                <a:latin typeface="Arial" panose="020B0604020202020204" pitchFamily="34" charset="0"/>
              </a:rPr>
              <a:t>Each barrel contains 1.6 MWh of energy;</a:t>
            </a:r>
          </a:p>
          <a:p>
            <a:pPr marL="514350" lvl="0" indent="-514350" algn="just" eaLnBrk="0" fontAlgn="base" hangingPunct="0">
              <a:spcBef>
                <a:spcPct val="0"/>
              </a:spcBef>
              <a:spcAft>
                <a:spcPct val="0"/>
              </a:spcAft>
              <a:buAutoNum type="romanLcParenBoth"/>
            </a:pPr>
            <a:r>
              <a:rPr lang="en-GB" sz="2000" noProof="0">
                <a:latin typeface="Arial" panose="020B0604020202020204" pitchFamily="34" charset="0"/>
              </a:rPr>
              <a:t>PV panels in Texas produce an average of 50 W/m²;</a:t>
            </a:r>
          </a:p>
          <a:p>
            <a:pPr marL="514350" lvl="0" indent="-514350" algn="just" eaLnBrk="0" fontAlgn="base" hangingPunct="0">
              <a:spcBef>
                <a:spcPct val="0"/>
              </a:spcBef>
              <a:spcAft>
                <a:spcPct val="0"/>
              </a:spcAft>
              <a:buAutoNum type="romanLcParenBoth"/>
            </a:pPr>
            <a:r>
              <a:rPr lang="en-GB" sz="2000" noProof="0">
                <a:latin typeface="Arial" panose="020B0604020202020204" pitchFamily="34" charset="0"/>
              </a:rPr>
              <a:t>The electricity → e-SAF conversion efficiency is 50 %;</a:t>
            </a:r>
          </a:p>
          <a:p>
            <a:pPr marL="514350" lvl="0" indent="-514350" algn="just" eaLnBrk="0" fontAlgn="base" hangingPunct="0">
              <a:spcBef>
                <a:spcPct val="0"/>
              </a:spcBef>
              <a:spcAft>
                <a:spcPct val="0"/>
              </a:spcAft>
              <a:buAutoNum type="romanLcParenBoth"/>
            </a:pPr>
            <a:r>
              <a:rPr lang="en-GB" sz="2000" noProof="0">
                <a:latin typeface="Arial" panose="020B0604020202020204" pitchFamily="34" charset="0"/>
              </a:rPr>
              <a:t>The total farm area is doubled compared to the PV panel surface to account for pathways, spacing, and maintenance zones.</a:t>
            </a:r>
          </a:p>
        </p:txBody>
      </p:sp>
      <p:sp>
        <p:nvSpPr>
          <p:cNvPr id="6" name="ZoneTexte 5">
            <a:extLst>
              <a:ext uri="{FF2B5EF4-FFF2-40B4-BE49-F238E27FC236}">
                <a16:creationId xmlns:a16="http://schemas.microsoft.com/office/drawing/2014/main" id="{EC12C47A-8382-6BB1-E175-A85319778BF9}"/>
              </a:ext>
            </a:extLst>
          </p:cNvPr>
          <p:cNvSpPr txBox="1"/>
          <p:nvPr/>
        </p:nvSpPr>
        <p:spPr>
          <a:xfrm>
            <a:off x="559661" y="4632423"/>
            <a:ext cx="5900133" cy="1015663"/>
          </a:xfrm>
          <a:prstGeom prst="rect">
            <a:avLst/>
          </a:prstGeom>
          <a:noFill/>
        </p:spPr>
        <p:txBody>
          <a:bodyPr wrap="square">
            <a:spAutoFit/>
          </a:bodyPr>
          <a:lstStyle/>
          <a:p>
            <a:pPr algn="just"/>
            <a:r>
              <a:rPr lang="en-GB" sz="2000" noProof="0"/>
              <a:t>Under these assumptions, the total PV farm area would be approximately 9,000 km², or 1.2 % of the surface area of the state of Texas.</a:t>
            </a:r>
            <a:endParaRPr lang="en-GB" sz="2000" noProof="0" dirty="0"/>
          </a:p>
        </p:txBody>
      </p:sp>
      <p:sp>
        <p:nvSpPr>
          <p:cNvPr id="3" name="Cadre 2">
            <a:extLst>
              <a:ext uri="{FF2B5EF4-FFF2-40B4-BE49-F238E27FC236}">
                <a16:creationId xmlns:a16="http://schemas.microsoft.com/office/drawing/2014/main" id="{6B5F1D03-6039-AAA1-0F7B-04FDC2C2B6B3}"/>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5" name="Rectangle 4">
            <a:extLst>
              <a:ext uri="{FF2B5EF4-FFF2-40B4-BE49-F238E27FC236}">
                <a16:creationId xmlns:a16="http://schemas.microsoft.com/office/drawing/2014/main" id="{F17526EC-2F4D-9F38-86E7-7DD6C4742C9E}"/>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Slide Number Placeholder 6">
            <a:extLst>
              <a:ext uri="{FF2B5EF4-FFF2-40B4-BE49-F238E27FC236}">
                <a16:creationId xmlns:a16="http://schemas.microsoft.com/office/drawing/2014/main" id="{E91ABB63-094D-DA8C-70AA-DA9B2FAA9353}"/>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63</a:t>
            </a:fld>
            <a:endParaRPr lang="en-GB" sz="1350" b="1" spc="80" noProof="0" dirty="0">
              <a:solidFill>
                <a:srgbClr val="025C66"/>
              </a:solidFill>
            </a:endParaRPr>
          </a:p>
        </p:txBody>
      </p:sp>
      <p:sp>
        <p:nvSpPr>
          <p:cNvPr id="8" name="ZoneTexte 7">
            <a:extLst>
              <a:ext uri="{FF2B5EF4-FFF2-40B4-BE49-F238E27FC236}">
                <a16:creationId xmlns:a16="http://schemas.microsoft.com/office/drawing/2014/main" id="{2F3D91DF-FB0A-89F8-82DF-25B861EDCBA1}"/>
              </a:ext>
            </a:extLst>
          </p:cNvPr>
          <p:cNvSpPr txBox="1"/>
          <p:nvPr/>
        </p:nvSpPr>
        <p:spPr>
          <a:xfrm>
            <a:off x="81988" y="6478514"/>
            <a:ext cx="8113084" cy="246221"/>
          </a:xfrm>
          <a:prstGeom prst="rect">
            <a:avLst/>
          </a:prstGeom>
          <a:noFill/>
        </p:spPr>
        <p:txBody>
          <a:bodyPr wrap="square">
            <a:spAutoFit/>
          </a:bodyPr>
          <a:lstStyle/>
          <a:p>
            <a:r>
              <a:rPr lang="en-GB" sz="1000" noProof="0" dirty="0"/>
              <a:t>[1] </a:t>
            </a:r>
            <a:r>
              <a:rPr lang="en-GB" sz="1000" noProof="0"/>
              <a:t>Exercise adapted from course notes</a:t>
            </a:r>
            <a:r>
              <a:rPr lang="en-GB" sz="1000" noProof="0" dirty="0"/>
              <a:t>: </a:t>
            </a:r>
            <a:r>
              <a:rPr lang="en-GB" sz="1000" noProof="0" dirty="0">
                <a:hlinkClick r:id="rId3"/>
              </a:rPr>
              <a:t>Ernst, D. (2025, June 6). </a:t>
            </a:r>
            <a:r>
              <a:rPr lang="en-GB" sz="1000" i="1" noProof="0" dirty="0">
                <a:hlinkClick r:id="rId3"/>
              </a:rPr>
              <a:t>Energy and sustainable development</a:t>
            </a:r>
            <a:r>
              <a:rPr lang="en-GB" sz="1000" noProof="0" dirty="0">
                <a:hlinkClick r:id="rId3"/>
              </a:rPr>
              <a:t>.</a:t>
            </a:r>
            <a:endParaRPr lang="en-GB" sz="1000" noProof="0" dirty="0"/>
          </a:p>
        </p:txBody>
      </p:sp>
      <p:grpSp>
        <p:nvGrpSpPr>
          <p:cNvPr id="13" name="Groupe 12">
            <a:extLst>
              <a:ext uri="{FF2B5EF4-FFF2-40B4-BE49-F238E27FC236}">
                <a16:creationId xmlns:a16="http://schemas.microsoft.com/office/drawing/2014/main" id="{DC52E661-E0A4-F7FA-08BD-FB0996AA2D10}"/>
              </a:ext>
            </a:extLst>
          </p:cNvPr>
          <p:cNvGrpSpPr/>
          <p:nvPr/>
        </p:nvGrpSpPr>
        <p:grpSpPr>
          <a:xfrm>
            <a:off x="7223332" y="3978762"/>
            <a:ext cx="3819049" cy="2362315"/>
            <a:chOff x="4391622" y="2845053"/>
            <a:chExt cx="3819049" cy="2362315"/>
          </a:xfrm>
        </p:grpSpPr>
        <p:pic>
          <p:nvPicPr>
            <p:cNvPr id="10" name="Image 9" descr="Une image contenant carte&#10;&#10;Le contenu généré par l’IA peut être incorrect.">
              <a:extLst>
                <a:ext uri="{FF2B5EF4-FFF2-40B4-BE49-F238E27FC236}">
                  <a16:creationId xmlns:a16="http://schemas.microsoft.com/office/drawing/2014/main" id="{FA4F179B-143E-6648-4040-E1BAF2B1A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00371">
              <a:off x="4391622" y="2845053"/>
              <a:ext cx="3819049" cy="2362315"/>
            </a:xfrm>
            <a:prstGeom prst="rect">
              <a:avLst/>
            </a:prstGeom>
          </p:spPr>
        </p:pic>
        <p:sp>
          <p:nvSpPr>
            <p:cNvPr id="12" name="Rectangle 11">
              <a:extLst>
                <a:ext uri="{FF2B5EF4-FFF2-40B4-BE49-F238E27FC236}">
                  <a16:creationId xmlns:a16="http://schemas.microsoft.com/office/drawing/2014/main" id="{05DDA8F8-188D-25E3-8761-BBC6B54CA052}"/>
                </a:ext>
              </a:extLst>
            </p:cNvPr>
            <p:cNvSpPr/>
            <p:nvPr/>
          </p:nvSpPr>
          <p:spPr>
            <a:xfrm>
              <a:off x="6095998" y="4687806"/>
              <a:ext cx="98781" cy="102559"/>
            </a:xfrm>
            <a:prstGeom prst="rect">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Tree>
    <p:extLst>
      <p:ext uri="{BB962C8B-B14F-4D97-AF65-F5344CB8AC3E}">
        <p14:creationId xmlns:p14="http://schemas.microsoft.com/office/powerpoint/2010/main" val="12028120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355D6-CB83-2BC5-FDA7-1F5E161EEA2E}"/>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B9ACB364-DAC4-BE66-9EC2-92D71111630E}"/>
              </a:ext>
            </a:extLst>
          </p:cNvPr>
          <p:cNvSpPr txBox="1"/>
          <p:nvPr/>
        </p:nvSpPr>
        <p:spPr>
          <a:xfrm>
            <a:off x="1070533" y="668904"/>
            <a:ext cx="10050929" cy="1785104"/>
          </a:xfrm>
          <a:prstGeom prst="rect">
            <a:avLst/>
          </a:prstGeom>
          <a:noFill/>
        </p:spPr>
        <p:txBody>
          <a:bodyPr wrap="square">
            <a:spAutoFit/>
          </a:bodyPr>
          <a:lstStyle/>
          <a:p>
            <a:pPr algn="just"/>
            <a:r>
              <a:rPr lang="en-GB" sz="2000" noProof="0"/>
              <a:t>The Infinium’s second plant Roadrunner Project is under construction in Texas. It will produce the equivalent of around 495 barrels per day, which represents only 0.03% of the U.S. aviation sector’s daily fuel consumption (1.7 million barrels/day)</a:t>
            </a:r>
            <a:r>
              <a:rPr lang="en-GB" sz="2000" baseline="30000" noProof="0"/>
              <a:t>[1]</a:t>
            </a:r>
            <a:r>
              <a:rPr lang="en-GB" sz="2000" noProof="0"/>
              <a:t>.</a:t>
            </a:r>
            <a:endParaRPr lang="en-GB" sz="2000" baseline="30000" noProof="0"/>
          </a:p>
          <a:p>
            <a:pPr algn="just"/>
            <a:endParaRPr lang="en-GB" sz="1000" noProof="0"/>
          </a:p>
          <a:p>
            <a:pPr algn="just"/>
            <a:r>
              <a:rPr lang="en-GB" sz="2000" noProof="0"/>
              <a:t>This serves as technical proof of concept for the e-fuel industry, but a massive scale-up of such projects will be required to reach meaningful volumes.</a:t>
            </a:r>
          </a:p>
        </p:txBody>
      </p:sp>
      <p:pic>
        <p:nvPicPr>
          <p:cNvPr id="12" name="Image 11">
            <a:extLst>
              <a:ext uri="{FF2B5EF4-FFF2-40B4-BE49-F238E27FC236}">
                <a16:creationId xmlns:a16="http://schemas.microsoft.com/office/drawing/2014/main" id="{CF67617D-0F43-0A00-C8B2-CCC93234CC96}"/>
              </a:ext>
            </a:extLst>
          </p:cNvPr>
          <p:cNvPicPr>
            <a:picLocks noChangeAspect="1"/>
          </p:cNvPicPr>
          <p:nvPr/>
        </p:nvPicPr>
        <p:blipFill>
          <a:blip r:embed="rId2"/>
          <a:srcRect l="7702"/>
          <a:stretch>
            <a:fillRect/>
          </a:stretch>
        </p:blipFill>
        <p:spPr>
          <a:xfrm>
            <a:off x="3266940" y="2857034"/>
            <a:ext cx="5658119" cy="3227706"/>
          </a:xfrm>
          <a:prstGeom prst="rect">
            <a:avLst/>
          </a:prstGeom>
        </p:spPr>
      </p:pic>
      <p:sp>
        <p:nvSpPr>
          <p:cNvPr id="2" name="Cadre 1">
            <a:extLst>
              <a:ext uri="{FF2B5EF4-FFF2-40B4-BE49-F238E27FC236}">
                <a16:creationId xmlns:a16="http://schemas.microsoft.com/office/drawing/2014/main" id="{C86A353F-ED3D-494C-BCA9-B925F8E0FBC3}"/>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3" name="Rectangle 2">
            <a:extLst>
              <a:ext uri="{FF2B5EF4-FFF2-40B4-BE49-F238E27FC236}">
                <a16:creationId xmlns:a16="http://schemas.microsoft.com/office/drawing/2014/main" id="{737796FD-1004-C2D2-E774-478B9A7D55FA}"/>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Slide Number Placeholder 6">
            <a:extLst>
              <a:ext uri="{FF2B5EF4-FFF2-40B4-BE49-F238E27FC236}">
                <a16:creationId xmlns:a16="http://schemas.microsoft.com/office/drawing/2014/main" id="{82E2EC0B-96E9-BDA5-0189-B147F5B9BFB6}"/>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64</a:t>
            </a:fld>
            <a:endParaRPr lang="en-GB" sz="1350" b="1" spc="80" noProof="0" dirty="0">
              <a:solidFill>
                <a:srgbClr val="025C66"/>
              </a:solidFill>
            </a:endParaRPr>
          </a:p>
        </p:txBody>
      </p:sp>
      <p:sp>
        <p:nvSpPr>
          <p:cNvPr id="10" name="ZoneTexte 9">
            <a:extLst>
              <a:ext uri="{FF2B5EF4-FFF2-40B4-BE49-F238E27FC236}">
                <a16:creationId xmlns:a16="http://schemas.microsoft.com/office/drawing/2014/main" id="{0D720B0A-3770-0C50-739A-5C72EFEBF8CA}"/>
              </a:ext>
            </a:extLst>
          </p:cNvPr>
          <p:cNvSpPr txBox="1"/>
          <p:nvPr/>
        </p:nvSpPr>
        <p:spPr>
          <a:xfrm>
            <a:off x="70379" y="6479536"/>
            <a:ext cx="11541593" cy="246221"/>
          </a:xfrm>
          <a:prstGeom prst="rect">
            <a:avLst/>
          </a:prstGeom>
          <a:noFill/>
        </p:spPr>
        <p:txBody>
          <a:bodyPr wrap="square">
            <a:spAutoFit/>
          </a:bodyPr>
          <a:lstStyle/>
          <a:p>
            <a:pPr algn="just"/>
            <a:r>
              <a:rPr lang="en-GB" sz="1000" noProof="0" dirty="0"/>
              <a:t>[1] </a:t>
            </a:r>
            <a:r>
              <a:rPr lang="en-GB" sz="1000" noProof="0"/>
              <a:t>A capacity of 23,000 tons per year is announced for Project Roadrunner. Assuming a kerosene density of 0.8 kg/L, this corresponds to approximately 495 barrels per day (1 barrel = 159 liters).</a:t>
            </a:r>
            <a:endParaRPr lang="en-GB" sz="1000" noProof="0" dirty="0"/>
          </a:p>
        </p:txBody>
      </p:sp>
      <p:sp>
        <p:nvSpPr>
          <p:cNvPr id="11" name="Cadre 10">
            <a:extLst>
              <a:ext uri="{FF2B5EF4-FFF2-40B4-BE49-F238E27FC236}">
                <a16:creationId xmlns:a16="http://schemas.microsoft.com/office/drawing/2014/main" id="{B2DFF00F-8CA5-C83A-5C4A-F9BC5D082F1A}"/>
              </a:ext>
            </a:extLst>
          </p:cNvPr>
          <p:cNvSpPr/>
          <p:nvPr/>
        </p:nvSpPr>
        <p:spPr>
          <a:xfrm>
            <a:off x="3266939" y="2857034"/>
            <a:ext cx="5658119" cy="3227706"/>
          </a:xfrm>
          <a:prstGeom prst="frame">
            <a:avLst>
              <a:gd name="adj1" fmla="val 1873"/>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Tree>
    <p:extLst>
      <p:ext uri="{BB962C8B-B14F-4D97-AF65-F5344CB8AC3E}">
        <p14:creationId xmlns:p14="http://schemas.microsoft.com/office/powerpoint/2010/main" val="37136553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EB0EA-AF1B-8B14-A254-1B1E6B0919F2}"/>
            </a:ext>
          </a:extLst>
        </p:cNvPr>
        <p:cNvGrpSpPr/>
        <p:nvPr/>
      </p:nvGrpSpPr>
      <p:grpSpPr>
        <a:xfrm>
          <a:off x="0" y="0"/>
          <a:ext cx="0" cy="0"/>
          <a:chOff x="0" y="0"/>
          <a:chExt cx="0" cy="0"/>
        </a:xfrm>
      </p:grpSpPr>
      <p:pic>
        <p:nvPicPr>
          <p:cNvPr id="20482" name="Picture 2">
            <a:extLst>
              <a:ext uri="{FF2B5EF4-FFF2-40B4-BE49-F238E27FC236}">
                <a16:creationId xmlns:a16="http://schemas.microsoft.com/office/drawing/2014/main" id="{8EDF01D3-C5EC-C7FF-87C6-8444839AC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571" y="1054788"/>
            <a:ext cx="4248718" cy="54626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 coins arrondis 2">
            <a:extLst>
              <a:ext uri="{FF2B5EF4-FFF2-40B4-BE49-F238E27FC236}">
                <a16:creationId xmlns:a16="http://schemas.microsoft.com/office/drawing/2014/main" id="{70AB084F-C335-ACB8-0450-E44929B5B196}"/>
              </a:ext>
            </a:extLst>
          </p:cNvPr>
          <p:cNvSpPr/>
          <p:nvPr/>
        </p:nvSpPr>
        <p:spPr>
          <a:xfrm>
            <a:off x="1" y="127595"/>
            <a:ext cx="12191999" cy="668837"/>
          </a:xfrm>
          <a:prstGeom prst="roundRect">
            <a:avLst>
              <a:gd name="adj" fmla="val 0"/>
            </a:avLst>
          </a:prstGeom>
          <a:solidFill>
            <a:srgbClr val="036C7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ZoneTexte 4">
            <a:extLst>
              <a:ext uri="{FF2B5EF4-FFF2-40B4-BE49-F238E27FC236}">
                <a16:creationId xmlns:a16="http://schemas.microsoft.com/office/drawing/2014/main" id="{DCEABCCE-7486-98FE-FBAF-E5B3EA847948}"/>
              </a:ext>
            </a:extLst>
          </p:cNvPr>
          <p:cNvSpPr txBox="1"/>
          <p:nvPr/>
        </p:nvSpPr>
        <p:spPr>
          <a:xfrm>
            <a:off x="1454172" y="200403"/>
            <a:ext cx="9283655" cy="523220"/>
          </a:xfrm>
          <a:prstGeom prst="rect">
            <a:avLst/>
          </a:prstGeom>
          <a:noFill/>
        </p:spPr>
        <p:txBody>
          <a:bodyPr wrap="square">
            <a:spAutoFit/>
          </a:bodyPr>
          <a:lstStyle/>
          <a:p>
            <a:pPr algn="ctr">
              <a:buNone/>
            </a:pPr>
            <a:r>
              <a:rPr lang="en-GB" sz="2800" noProof="0">
                <a:solidFill>
                  <a:schemeClr val="bg1"/>
                </a:solidFill>
                <a:latin typeface="Arial Rounded MT Bold" panose="020F0704030504030204" pitchFamily="34" charset="0"/>
                <a:ea typeface="Roboto" panose="02000000000000000000" pitchFamily="2" charset="0"/>
                <a:cs typeface="Roboto" panose="02000000000000000000" pitchFamily="2" charset="0"/>
              </a:rPr>
              <a:t>Assessment of an RREH in the United States</a:t>
            </a:r>
            <a:r>
              <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rPr>
              <a:t> (Texas)</a:t>
            </a:r>
          </a:p>
        </p:txBody>
      </p:sp>
      <p:sp>
        <p:nvSpPr>
          <p:cNvPr id="9" name="Rectangle 8">
            <a:extLst>
              <a:ext uri="{FF2B5EF4-FFF2-40B4-BE49-F238E27FC236}">
                <a16:creationId xmlns:a16="http://schemas.microsoft.com/office/drawing/2014/main" id="{3E5A0F14-0758-5AF6-2A96-A0235915995F}"/>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Slide Number Placeholder 6">
            <a:extLst>
              <a:ext uri="{FF2B5EF4-FFF2-40B4-BE49-F238E27FC236}">
                <a16:creationId xmlns:a16="http://schemas.microsoft.com/office/drawing/2014/main" id="{B14E1DAF-4794-3D42-78E8-CD9BC77EDBE5}"/>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65</a:t>
            </a:fld>
            <a:endParaRPr lang="en-GB" sz="1350" b="1" spc="80" noProof="0" dirty="0">
              <a:solidFill>
                <a:srgbClr val="025C66"/>
              </a:solidFill>
            </a:endParaRPr>
          </a:p>
        </p:txBody>
      </p:sp>
      <p:sp>
        <p:nvSpPr>
          <p:cNvPr id="16" name="Rectangle 15">
            <a:extLst>
              <a:ext uri="{FF2B5EF4-FFF2-40B4-BE49-F238E27FC236}">
                <a16:creationId xmlns:a16="http://schemas.microsoft.com/office/drawing/2014/main" id="{0D7A2DC9-1A5C-CEF0-7C93-F4640EF6E0EC}"/>
              </a:ext>
            </a:extLst>
          </p:cNvPr>
          <p:cNvSpPr/>
          <p:nvPr/>
        </p:nvSpPr>
        <p:spPr>
          <a:xfrm>
            <a:off x="7305674" y="553829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tangle 16">
            <a:extLst>
              <a:ext uri="{FF2B5EF4-FFF2-40B4-BE49-F238E27FC236}">
                <a16:creationId xmlns:a16="http://schemas.microsoft.com/office/drawing/2014/main" id="{AA66EF18-27B6-F2CA-D668-7C2A63043694}"/>
              </a:ext>
            </a:extLst>
          </p:cNvPr>
          <p:cNvSpPr/>
          <p:nvPr/>
        </p:nvSpPr>
        <p:spPr>
          <a:xfrm>
            <a:off x="7305673" y="6020359"/>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ZoneTexte 1">
            <a:extLst>
              <a:ext uri="{FF2B5EF4-FFF2-40B4-BE49-F238E27FC236}">
                <a16:creationId xmlns:a16="http://schemas.microsoft.com/office/drawing/2014/main" id="{A6E1FD84-B1E7-5D64-5741-FA22CDFB1F88}"/>
              </a:ext>
            </a:extLst>
          </p:cNvPr>
          <p:cNvSpPr txBox="1"/>
          <p:nvPr/>
        </p:nvSpPr>
        <p:spPr>
          <a:xfrm>
            <a:off x="444657" y="1285421"/>
            <a:ext cx="6024969" cy="5001369"/>
          </a:xfrm>
          <a:prstGeom prst="rect">
            <a:avLst/>
          </a:prstGeom>
          <a:noFill/>
        </p:spPr>
        <p:txBody>
          <a:bodyPr wrap="square">
            <a:spAutoFit/>
          </a:bodyPr>
          <a:lstStyle/>
          <a:p>
            <a:pPr algn="just">
              <a:buNone/>
            </a:pPr>
            <a:r>
              <a:rPr lang="en-GB" sz="1600" noProof="0">
                <a:latin typeface="DM Sans" pitchFamily="2" charset="0"/>
              </a:rPr>
              <a:t>🟢 </a:t>
            </a:r>
            <a:r>
              <a:rPr lang="en-GB" sz="1600" b="1" noProof="0">
                <a:solidFill>
                  <a:srgbClr val="025C66"/>
                </a:solidFill>
                <a:latin typeface="DM Sans" pitchFamily="2" charset="0"/>
              </a:rPr>
              <a:t>C1 – Renewable potential</a:t>
            </a:r>
          </a:p>
          <a:p>
            <a:pPr algn="just">
              <a:buNone/>
            </a:pPr>
            <a:endParaRPr lang="en-GB" sz="300" noProof="0">
              <a:latin typeface="DM Sans" pitchFamily="2" charset="0"/>
              <a:cs typeface="Arial"/>
            </a:endParaRPr>
          </a:p>
          <a:p>
            <a:pPr algn="just">
              <a:buNone/>
            </a:pPr>
            <a:r>
              <a:rPr lang="en-GB" sz="1600" noProof="0"/>
              <a:t>Very high solar and wind potential.</a:t>
            </a:r>
          </a:p>
          <a:p>
            <a:pPr algn="just">
              <a:buNone/>
            </a:pPr>
            <a:endParaRPr lang="en-GB" sz="1600" noProof="0">
              <a:latin typeface="DM Sans" pitchFamily="2" charset="0"/>
            </a:endParaRPr>
          </a:p>
          <a:p>
            <a:pPr algn="just">
              <a:buNone/>
            </a:pPr>
            <a:r>
              <a:rPr lang="en-GB" sz="1600" noProof="0">
                <a:latin typeface="DM Sans" pitchFamily="2" charset="0"/>
              </a:rPr>
              <a:t>🟡 </a:t>
            </a:r>
            <a:r>
              <a:rPr lang="en-GB" sz="1600" b="1" noProof="0">
                <a:solidFill>
                  <a:srgbClr val="025C66"/>
                </a:solidFill>
                <a:latin typeface="DM Sans" pitchFamily="2" charset="0"/>
              </a:rPr>
              <a:t>C2 – Land availability</a:t>
            </a:r>
          </a:p>
          <a:p>
            <a:pPr algn="just">
              <a:buNone/>
            </a:pPr>
            <a:endParaRPr lang="en-GB" sz="300" noProof="0">
              <a:latin typeface="DM Sans" pitchFamily="2" charset="0"/>
            </a:endParaRPr>
          </a:p>
          <a:p>
            <a:pPr algn="just">
              <a:buNone/>
            </a:pPr>
            <a:r>
              <a:rPr lang="en-GB" sz="1600" noProof="0"/>
              <a:t>Low population density;</a:t>
            </a:r>
          </a:p>
          <a:p>
            <a:pPr algn="just">
              <a:buNone/>
            </a:pPr>
            <a:r>
              <a:rPr lang="en-GB" sz="1600" noProof="0"/>
              <a:t>Less available land compared to other regions in our analysis.</a:t>
            </a:r>
          </a:p>
          <a:p>
            <a:pPr algn="just">
              <a:buNone/>
            </a:pPr>
            <a:endParaRPr lang="en-GB" sz="1600" noProof="0">
              <a:latin typeface="DM Sans" pitchFamily="2" charset="0"/>
            </a:endParaRPr>
          </a:p>
          <a:p>
            <a:pPr algn="just">
              <a:buNone/>
            </a:pPr>
            <a:r>
              <a:rPr lang="en-GB" sz="1600" noProof="0">
                <a:latin typeface="DM Sans" pitchFamily="2" charset="0"/>
              </a:rPr>
              <a:t>🟢 </a:t>
            </a:r>
            <a:r>
              <a:rPr lang="en-GB" sz="1600" b="1" noProof="0">
                <a:solidFill>
                  <a:srgbClr val="025C66"/>
                </a:solidFill>
                <a:latin typeface="DM Sans" pitchFamily="2" charset="0"/>
              </a:rPr>
              <a:t>C3 – Existing infrastructure</a:t>
            </a:r>
          </a:p>
          <a:p>
            <a:pPr algn="just">
              <a:buNone/>
            </a:pPr>
            <a:endParaRPr lang="en-GB" sz="300" noProof="0">
              <a:latin typeface="DM Sans" pitchFamily="2" charset="0"/>
            </a:endParaRPr>
          </a:p>
          <a:p>
            <a:pPr algn="just">
              <a:buNone/>
            </a:pPr>
            <a:r>
              <a:rPr lang="en-GB" sz="1600" noProof="0"/>
              <a:t>Ports with LNG terminals at Quintana Island and Cheniere;</a:t>
            </a:r>
            <a:br>
              <a:rPr lang="en-GB" sz="1600" noProof="0"/>
            </a:br>
            <a:r>
              <a:rPr lang="en-GB" sz="1600" noProof="0"/>
              <a:t>Deepwater ammonia terminal in Houston;</a:t>
            </a:r>
          </a:p>
          <a:p>
            <a:pPr algn="just">
              <a:buNone/>
            </a:pPr>
            <a:r>
              <a:rPr lang="en-GB" sz="1600" noProof="0"/>
              <a:t>Highly developed gas network, ERCOT electric grid.</a:t>
            </a:r>
          </a:p>
          <a:p>
            <a:pPr algn="just">
              <a:buNone/>
            </a:pPr>
            <a:endParaRPr lang="en-GB" sz="1600" noProof="0">
              <a:latin typeface="DM Sans" pitchFamily="2" charset="0"/>
            </a:endParaRPr>
          </a:p>
          <a:p>
            <a:pPr algn="just">
              <a:buNone/>
            </a:pPr>
            <a:r>
              <a:rPr lang="en-GB" sz="1600" noProof="0">
                <a:latin typeface="DM Sans" pitchFamily="2" charset="0"/>
              </a:rPr>
              <a:t>🟢 </a:t>
            </a:r>
            <a:r>
              <a:rPr lang="en-GB" sz="1600" b="1" noProof="0">
                <a:solidFill>
                  <a:srgbClr val="025C66"/>
                </a:solidFill>
                <a:latin typeface="DM Sans" pitchFamily="2" charset="0"/>
              </a:rPr>
              <a:t>C4 – Financing conditions and competitiveness</a:t>
            </a:r>
          </a:p>
          <a:p>
            <a:pPr algn="just">
              <a:buNone/>
            </a:pPr>
            <a:endParaRPr lang="en-GB" sz="300" noProof="0">
              <a:latin typeface="DM Sans" pitchFamily="2" charset="0"/>
            </a:endParaRPr>
          </a:p>
          <a:p>
            <a:pPr algn="just">
              <a:buNone/>
            </a:pPr>
            <a:r>
              <a:rPr lang="en-GB" sz="1600" noProof="0"/>
              <a:t>IRA funding and abundant capital, no EU support;</a:t>
            </a:r>
          </a:p>
          <a:p>
            <a:pPr algn="just">
              <a:buNone/>
            </a:pPr>
            <a:r>
              <a:rPr lang="en-GB" sz="1600" noProof="0"/>
              <a:t>Very low costs.</a:t>
            </a:r>
          </a:p>
          <a:p>
            <a:pPr algn="just">
              <a:buNone/>
            </a:pPr>
            <a:endParaRPr lang="en-GB" sz="1600" noProof="0">
              <a:latin typeface="DM Sans" pitchFamily="2" charset="0"/>
            </a:endParaRPr>
          </a:p>
          <a:p>
            <a:pPr algn="just">
              <a:buNone/>
            </a:pPr>
            <a:r>
              <a:rPr lang="en-GB" sz="1600" noProof="0">
                <a:latin typeface="DM Sans" pitchFamily="2" charset="0"/>
              </a:rPr>
              <a:t>🟠 </a:t>
            </a:r>
            <a:r>
              <a:rPr lang="en-GB" sz="1600" b="1" noProof="0">
                <a:solidFill>
                  <a:srgbClr val="025C66"/>
                </a:solidFill>
                <a:latin typeface="DM Sans" pitchFamily="2" charset="0"/>
              </a:rPr>
              <a:t>C5 – Energy sovereignty</a:t>
            </a:r>
          </a:p>
          <a:p>
            <a:pPr algn="just">
              <a:buNone/>
            </a:pPr>
            <a:endParaRPr lang="en-GB" sz="300" noProof="0">
              <a:latin typeface="DM Sans" pitchFamily="2" charset="0"/>
            </a:endParaRPr>
          </a:p>
          <a:p>
            <a:pPr algn="just">
              <a:buNone/>
            </a:pPr>
            <a:r>
              <a:rPr lang="en-GB" sz="1600" noProof="0"/>
              <a:t>Capable of exporting e-fuels on a large scale, but production will primarily serve the domestic market.</a:t>
            </a:r>
          </a:p>
        </p:txBody>
      </p:sp>
      <p:sp>
        <p:nvSpPr>
          <p:cNvPr id="6" name="Rectangle 5">
            <a:extLst>
              <a:ext uri="{FF2B5EF4-FFF2-40B4-BE49-F238E27FC236}">
                <a16:creationId xmlns:a16="http://schemas.microsoft.com/office/drawing/2014/main" id="{8D79DDFC-AC5F-9B5F-7EC8-81931B663F44}"/>
              </a:ext>
            </a:extLst>
          </p:cNvPr>
          <p:cNvSpPr/>
          <p:nvPr/>
        </p:nvSpPr>
        <p:spPr>
          <a:xfrm>
            <a:off x="7305674" y="406361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Rectangle 6">
            <a:extLst>
              <a:ext uri="{FF2B5EF4-FFF2-40B4-BE49-F238E27FC236}">
                <a16:creationId xmlns:a16="http://schemas.microsoft.com/office/drawing/2014/main" id="{8D3A68D4-741A-D4B6-A3BA-86DE121B631F}"/>
              </a:ext>
            </a:extLst>
          </p:cNvPr>
          <p:cNvSpPr/>
          <p:nvPr/>
        </p:nvSpPr>
        <p:spPr>
          <a:xfrm>
            <a:off x="7355623" y="2100797"/>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ZoneTexte 7">
            <a:extLst>
              <a:ext uri="{FF2B5EF4-FFF2-40B4-BE49-F238E27FC236}">
                <a16:creationId xmlns:a16="http://schemas.microsoft.com/office/drawing/2014/main" id="{222290FD-334B-18A6-AD2B-9E89504A81A4}"/>
              </a:ext>
            </a:extLst>
          </p:cNvPr>
          <p:cNvSpPr txBox="1"/>
          <p:nvPr/>
        </p:nvSpPr>
        <p:spPr>
          <a:xfrm>
            <a:off x="7227153" y="2059341"/>
            <a:ext cx="1716734" cy="538609"/>
          </a:xfrm>
          <a:prstGeom prst="rect">
            <a:avLst/>
          </a:prstGeom>
          <a:noFill/>
        </p:spPr>
        <p:txBody>
          <a:bodyPr wrap="square" rtlCol="0">
            <a:spAutoFit/>
          </a:bodyPr>
          <a:lstStyle/>
          <a:p>
            <a:r>
              <a:rPr lang="en-GB" sz="1400" b="1" noProof="0">
                <a:solidFill>
                  <a:srgbClr val="036C78"/>
                </a:solidFill>
              </a:rPr>
              <a:t>Spain</a:t>
            </a:r>
          </a:p>
          <a:p>
            <a:r>
              <a:rPr lang="en-GB" sz="1400" b="1" noProof="0">
                <a:solidFill>
                  <a:srgbClr val="036C78"/>
                </a:solidFill>
              </a:rPr>
              <a:t>(Extremadura)</a:t>
            </a:r>
          </a:p>
        </p:txBody>
      </p:sp>
      <p:sp>
        <p:nvSpPr>
          <p:cNvPr id="11" name="Rectangle 10">
            <a:extLst>
              <a:ext uri="{FF2B5EF4-FFF2-40B4-BE49-F238E27FC236}">
                <a16:creationId xmlns:a16="http://schemas.microsoft.com/office/drawing/2014/main" id="{83CAAA11-8740-7C87-6BDD-70B33D01C394}"/>
              </a:ext>
            </a:extLst>
          </p:cNvPr>
          <p:cNvSpPr/>
          <p:nvPr/>
        </p:nvSpPr>
        <p:spPr>
          <a:xfrm>
            <a:off x="7294041" y="1630409"/>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ZoneTexte 11">
            <a:extLst>
              <a:ext uri="{FF2B5EF4-FFF2-40B4-BE49-F238E27FC236}">
                <a16:creationId xmlns:a16="http://schemas.microsoft.com/office/drawing/2014/main" id="{A93D26D2-77CE-C3A2-288A-263520984FBB}"/>
              </a:ext>
            </a:extLst>
          </p:cNvPr>
          <p:cNvSpPr txBox="1"/>
          <p:nvPr/>
        </p:nvSpPr>
        <p:spPr>
          <a:xfrm>
            <a:off x="7233645" y="1667739"/>
            <a:ext cx="1690577" cy="330860"/>
          </a:xfrm>
          <a:prstGeom prst="rect">
            <a:avLst/>
          </a:prstGeom>
          <a:noFill/>
        </p:spPr>
        <p:txBody>
          <a:bodyPr wrap="square" rtlCol="0">
            <a:spAutoFit/>
          </a:bodyPr>
          <a:lstStyle/>
          <a:p>
            <a:r>
              <a:rPr lang="en-GB" sz="1500" b="1" noProof="0">
                <a:solidFill>
                  <a:srgbClr val="036C78"/>
                </a:solidFill>
                <a:highlight>
                  <a:srgbClr val="FFFFFF"/>
                </a:highlight>
              </a:rPr>
              <a:t>Azerbaijan</a:t>
            </a:r>
          </a:p>
        </p:txBody>
      </p:sp>
      <p:sp>
        <p:nvSpPr>
          <p:cNvPr id="13" name="Rectangle 12">
            <a:extLst>
              <a:ext uri="{FF2B5EF4-FFF2-40B4-BE49-F238E27FC236}">
                <a16:creationId xmlns:a16="http://schemas.microsoft.com/office/drawing/2014/main" id="{3FF37E0B-08A1-3CD0-3917-7EC4A9D2DE2F}"/>
              </a:ext>
            </a:extLst>
          </p:cNvPr>
          <p:cNvSpPr/>
          <p:nvPr/>
        </p:nvSpPr>
        <p:spPr>
          <a:xfrm>
            <a:off x="7348203" y="260440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4" name="ZoneTexte 13">
            <a:extLst>
              <a:ext uri="{FF2B5EF4-FFF2-40B4-BE49-F238E27FC236}">
                <a16:creationId xmlns:a16="http://schemas.microsoft.com/office/drawing/2014/main" id="{7C37F5A5-E7B1-C4E9-B62C-AF8343862B16}"/>
              </a:ext>
            </a:extLst>
          </p:cNvPr>
          <p:cNvSpPr txBox="1"/>
          <p:nvPr/>
        </p:nvSpPr>
        <p:spPr>
          <a:xfrm>
            <a:off x="7227152" y="2553120"/>
            <a:ext cx="1907817" cy="538609"/>
          </a:xfrm>
          <a:prstGeom prst="rect">
            <a:avLst/>
          </a:prstGeom>
          <a:noFill/>
        </p:spPr>
        <p:txBody>
          <a:bodyPr wrap="square" rtlCol="0">
            <a:spAutoFit/>
          </a:bodyPr>
          <a:lstStyle/>
          <a:p>
            <a:r>
              <a:rPr lang="en-GB" sz="1400" b="1" noProof="0">
                <a:solidFill>
                  <a:srgbClr val="036C78"/>
                </a:solidFill>
              </a:rPr>
              <a:t>Algeria</a:t>
            </a:r>
          </a:p>
          <a:p>
            <a:r>
              <a:rPr lang="en-GB" sz="1400" b="1" noProof="0">
                <a:solidFill>
                  <a:srgbClr val="036C78"/>
                </a:solidFill>
              </a:rPr>
              <a:t>(Algerian Sahara)</a:t>
            </a:r>
          </a:p>
        </p:txBody>
      </p:sp>
      <p:sp>
        <p:nvSpPr>
          <p:cNvPr id="15" name="Rectangle 14">
            <a:extLst>
              <a:ext uri="{FF2B5EF4-FFF2-40B4-BE49-F238E27FC236}">
                <a16:creationId xmlns:a16="http://schemas.microsoft.com/office/drawing/2014/main" id="{95BF9B41-A4DE-542C-1845-489AB73F2063}"/>
              </a:ext>
            </a:extLst>
          </p:cNvPr>
          <p:cNvSpPr/>
          <p:nvPr/>
        </p:nvSpPr>
        <p:spPr>
          <a:xfrm>
            <a:off x="7339298" y="3089997"/>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ZoneTexte 17">
            <a:extLst>
              <a:ext uri="{FF2B5EF4-FFF2-40B4-BE49-F238E27FC236}">
                <a16:creationId xmlns:a16="http://schemas.microsoft.com/office/drawing/2014/main" id="{73CA6531-4FD4-8226-7DF7-F6A4F53C6792}"/>
              </a:ext>
            </a:extLst>
          </p:cNvPr>
          <p:cNvSpPr txBox="1"/>
          <p:nvPr/>
        </p:nvSpPr>
        <p:spPr>
          <a:xfrm>
            <a:off x="7227152" y="3038709"/>
            <a:ext cx="1898912" cy="538609"/>
          </a:xfrm>
          <a:prstGeom prst="rect">
            <a:avLst/>
          </a:prstGeom>
          <a:noFill/>
        </p:spPr>
        <p:txBody>
          <a:bodyPr wrap="square" rtlCol="0">
            <a:spAutoFit/>
          </a:bodyPr>
          <a:lstStyle/>
          <a:p>
            <a:r>
              <a:rPr lang="en-GB" sz="1400" b="1" noProof="0">
                <a:solidFill>
                  <a:srgbClr val="036C78"/>
                </a:solidFill>
              </a:rPr>
              <a:t>Morocco</a:t>
            </a:r>
          </a:p>
          <a:p>
            <a:r>
              <a:rPr lang="en-GB" sz="1400" b="1" noProof="0">
                <a:solidFill>
                  <a:srgbClr val="036C78"/>
                </a:solidFill>
              </a:rPr>
              <a:t>(Moroccan Sahara)</a:t>
            </a:r>
          </a:p>
        </p:txBody>
      </p:sp>
      <p:sp>
        <p:nvSpPr>
          <p:cNvPr id="19" name="Rectangle 18">
            <a:extLst>
              <a:ext uri="{FF2B5EF4-FFF2-40B4-BE49-F238E27FC236}">
                <a16:creationId xmlns:a16="http://schemas.microsoft.com/office/drawing/2014/main" id="{7C2E6B3A-BFA9-DBBA-28E6-743681FCBCC0}"/>
              </a:ext>
            </a:extLst>
          </p:cNvPr>
          <p:cNvSpPr/>
          <p:nvPr/>
        </p:nvSpPr>
        <p:spPr>
          <a:xfrm>
            <a:off x="7306285" y="3600620"/>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0" name="ZoneTexte 19">
            <a:extLst>
              <a:ext uri="{FF2B5EF4-FFF2-40B4-BE49-F238E27FC236}">
                <a16:creationId xmlns:a16="http://schemas.microsoft.com/office/drawing/2014/main" id="{8F94988F-5127-9B32-AAEE-2B68DC38D200}"/>
              </a:ext>
            </a:extLst>
          </p:cNvPr>
          <p:cNvSpPr txBox="1"/>
          <p:nvPr/>
        </p:nvSpPr>
        <p:spPr>
          <a:xfrm>
            <a:off x="7245889" y="3637950"/>
            <a:ext cx="1690577" cy="330860"/>
          </a:xfrm>
          <a:prstGeom prst="rect">
            <a:avLst/>
          </a:prstGeom>
          <a:noFill/>
        </p:spPr>
        <p:txBody>
          <a:bodyPr wrap="square" rtlCol="0">
            <a:spAutoFit/>
          </a:bodyPr>
          <a:lstStyle/>
          <a:p>
            <a:r>
              <a:rPr lang="en-GB" sz="1500" b="1" noProof="0">
                <a:solidFill>
                  <a:srgbClr val="036C78"/>
                </a:solidFill>
                <a:highlight>
                  <a:srgbClr val="FFFFFF"/>
                </a:highlight>
              </a:rPr>
              <a:t>Namibia</a:t>
            </a:r>
          </a:p>
        </p:txBody>
      </p:sp>
      <p:sp>
        <p:nvSpPr>
          <p:cNvPr id="21" name="ZoneTexte 20">
            <a:extLst>
              <a:ext uri="{FF2B5EF4-FFF2-40B4-BE49-F238E27FC236}">
                <a16:creationId xmlns:a16="http://schemas.microsoft.com/office/drawing/2014/main" id="{AEC8DDB5-A703-580B-9653-0B1A56E0B58F}"/>
              </a:ext>
            </a:extLst>
          </p:cNvPr>
          <p:cNvSpPr txBox="1"/>
          <p:nvPr/>
        </p:nvSpPr>
        <p:spPr>
          <a:xfrm>
            <a:off x="7240231" y="4125257"/>
            <a:ext cx="1690577" cy="330860"/>
          </a:xfrm>
          <a:prstGeom prst="rect">
            <a:avLst/>
          </a:prstGeom>
          <a:noFill/>
        </p:spPr>
        <p:txBody>
          <a:bodyPr wrap="square" rtlCol="0">
            <a:spAutoFit/>
          </a:bodyPr>
          <a:lstStyle/>
          <a:p>
            <a:r>
              <a:rPr lang="en-GB" sz="1500" b="1" noProof="0">
                <a:solidFill>
                  <a:srgbClr val="036C78"/>
                </a:solidFill>
                <a:highlight>
                  <a:srgbClr val="FFFFFF"/>
                </a:highlight>
              </a:rPr>
              <a:t>Oman</a:t>
            </a:r>
          </a:p>
        </p:txBody>
      </p:sp>
      <p:sp>
        <p:nvSpPr>
          <p:cNvPr id="22" name="Rectangle 21">
            <a:extLst>
              <a:ext uri="{FF2B5EF4-FFF2-40B4-BE49-F238E27FC236}">
                <a16:creationId xmlns:a16="http://schemas.microsoft.com/office/drawing/2014/main" id="{9AC060D6-1246-81C2-A54E-F33419700CA6}"/>
              </a:ext>
            </a:extLst>
          </p:cNvPr>
          <p:cNvSpPr/>
          <p:nvPr/>
        </p:nvSpPr>
        <p:spPr>
          <a:xfrm>
            <a:off x="7321164" y="4550925"/>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3" name="ZoneTexte 22">
            <a:extLst>
              <a:ext uri="{FF2B5EF4-FFF2-40B4-BE49-F238E27FC236}">
                <a16:creationId xmlns:a16="http://schemas.microsoft.com/office/drawing/2014/main" id="{EF3D8B31-2E09-0198-3E97-E54FF53456D5}"/>
              </a:ext>
            </a:extLst>
          </p:cNvPr>
          <p:cNvSpPr txBox="1"/>
          <p:nvPr/>
        </p:nvSpPr>
        <p:spPr>
          <a:xfrm>
            <a:off x="7255721" y="4612564"/>
            <a:ext cx="1690577" cy="330860"/>
          </a:xfrm>
          <a:prstGeom prst="rect">
            <a:avLst/>
          </a:prstGeom>
          <a:noFill/>
        </p:spPr>
        <p:txBody>
          <a:bodyPr wrap="square" rtlCol="0">
            <a:spAutoFit/>
          </a:bodyPr>
          <a:lstStyle/>
          <a:p>
            <a:r>
              <a:rPr lang="en-GB" sz="1500" b="1" noProof="0">
                <a:solidFill>
                  <a:srgbClr val="036C78"/>
                </a:solidFill>
                <a:highlight>
                  <a:srgbClr val="FFFFFF"/>
                </a:highlight>
              </a:rPr>
              <a:t>Chile</a:t>
            </a:r>
          </a:p>
        </p:txBody>
      </p:sp>
      <p:sp>
        <p:nvSpPr>
          <p:cNvPr id="24" name="Rectangle 23">
            <a:extLst>
              <a:ext uri="{FF2B5EF4-FFF2-40B4-BE49-F238E27FC236}">
                <a16:creationId xmlns:a16="http://schemas.microsoft.com/office/drawing/2014/main" id="{40874F65-C13C-156C-D0F5-FA9A81A323B8}"/>
              </a:ext>
            </a:extLst>
          </p:cNvPr>
          <p:cNvSpPr/>
          <p:nvPr/>
        </p:nvSpPr>
        <p:spPr>
          <a:xfrm>
            <a:off x="7353211" y="5045169"/>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5" name="ZoneTexte 24">
            <a:extLst>
              <a:ext uri="{FF2B5EF4-FFF2-40B4-BE49-F238E27FC236}">
                <a16:creationId xmlns:a16="http://schemas.microsoft.com/office/drawing/2014/main" id="{497E5CC4-F294-ACF9-942D-37C801E2FCC4}"/>
              </a:ext>
            </a:extLst>
          </p:cNvPr>
          <p:cNvSpPr txBox="1"/>
          <p:nvPr/>
        </p:nvSpPr>
        <p:spPr>
          <a:xfrm>
            <a:off x="7224740" y="4993881"/>
            <a:ext cx="1721557" cy="523220"/>
          </a:xfrm>
          <a:prstGeom prst="rect">
            <a:avLst/>
          </a:prstGeom>
          <a:noFill/>
        </p:spPr>
        <p:txBody>
          <a:bodyPr wrap="square" rtlCol="0">
            <a:spAutoFit/>
          </a:bodyPr>
          <a:lstStyle/>
          <a:p>
            <a:r>
              <a:rPr lang="en-GB" sz="1400" b="1" noProof="0">
                <a:solidFill>
                  <a:srgbClr val="036C78"/>
                </a:solidFill>
              </a:rPr>
              <a:t>The United States</a:t>
            </a:r>
          </a:p>
          <a:p>
            <a:r>
              <a:rPr lang="en-GB" sz="1400" b="1" noProof="0">
                <a:solidFill>
                  <a:srgbClr val="036C78"/>
                </a:solidFill>
              </a:rPr>
              <a:t>(Texas)</a:t>
            </a:r>
          </a:p>
        </p:txBody>
      </p:sp>
    </p:spTree>
    <p:extLst>
      <p:ext uri="{BB962C8B-B14F-4D97-AF65-F5344CB8AC3E}">
        <p14:creationId xmlns:p14="http://schemas.microsoft.com/office/powerpoint/2010/main" val="20766553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CA26D-C4D0-419C-DD24-5A1774802823}"/>
            </a:ext>
          </a:extLst>
        </p:cNvPr>
        <p:cNvGrpSpPr/>
        <p:nvPr/>
      </p:nvGrpSpPr>
      <p:grpSpPr>
        <a:xfrm>
          <a:off x="0" y="0"/>
          <a:ext cx="0" cy="0"/>
          <a:chOff x="0" y="0"/>
          <a:chExt cx="0" cy="0"/>
        </a:xfrm>
      </p:grpSpPr>
      <p:pic>
        <p:nvPicPr>
          <p:cNvPr id="29698" name="Picture 2" descr="Qinghai-Henan UHVDC Power Transmission Project - NS Energy">
            <a:extLst>
              <a:ext uri="{FF2B5EF4-FFF2-40B4-BE49-F238E27FC236}">
                <a16:creationId xmlns:a16="http://schemas.microsoft.com/office/drawing/2014/main" id="{607EF90D-168D-5D88-DCCE-939CBE83B5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83" t="4895" r="17232"/>
          <a:stretch>
            <a:fillRect/>
          </a:stretch>
        </p:blipFill>
        <p:spPr bwMode="auto">
          <a:xfrm>
            <a:off x="7540480" y="122064"/>
            <a:ext cx="4522955" cy="44383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846E4C15-F2DC-0324-A5A4-00A4D396A5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61" t="-146" r="8116"/>
          <a:stretch>
            <a:fillRect/>
          </a:stretch>
        </p:blipFill>
        <p:spPr bwMode="auto">
          <a:xfrm>
            <a:off x="128556" y="122064"/>
            <a:ext cx="7305729" cy="52400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F7D5DD0-E9AC-8789-DE60-B4B64E777DFD}"/>
              </a:ext>
            </a:extLst>
          </p:cNvPr>
          <p:cNvSpPr/>
          <p:nvPr/>
        </p:nvSpPr>
        <p:spPr>
          <a:xfrm rot="16200000">
            <a:off x="3524010" y="-1810000"/>
            <a:ext cx="5143987" cy="12192006"/>
          </a:xfrm>
          <a:prstGeom prst="rect">
            <a:avLst/>
          </a:prstGeom>
          <a:gradFill>
            <a:gsLst>
              <a:gs pos="38000">
                <a:schemeClr val="bg1"/>
              </a:gs>
              <a:gs pos="49000">
                <a:schemeClr val="bg1">
                  <a:alpha val="65000"/>
                </a:schemeClr>
              </a:gs>
              <a:gs pos="63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latin typeface="DM Sans" pitchFamily="2" charset="0"/>
              </a:rPr>
              <a:t> </a:t>
            </a:r>
          </a:p>
        </p:txBody>
      </p:sp>
      <p:sp>
        <p:nvSpPr>
          <p:cNvPr id="16" name="Rectangle : coins arrondis 15">
            <a:extLst>
              <a:ext uri="{FF2B5EF4-FFF2-40B4-BE49-F238E27FC236}">
                <a16:creationId xmlns:a16="http://schemas.microsoft.com/office/drawing/2014/main" id="{46E4F5FA-AF99-C051-212C-3292DFFFCE9D}"/>
              </a:ext>
            </a:extLst>
          </p:cNvPr>
          <p:cNvSpPr/>
          <p:nvPr/>
        </p:nvSpPr>
        <p:spPr>
          <a:xfrm>
            <a:off x="1028700" y="4560463"/>
            <a:ext cx="11034736" cy="656503"/>
          </a:xfrm>
          <a:prstGeom prst="roundRect">
            <a:avLst>
              <a:gd name="adj" fmla="val 0"/>
            </a:avLst>
          </a:prstGeom>
          <a:gradFill>
            <a:gsLst>
              <a:gs pos="16000">
                <a:srgbClr val="036C78">
                  <a:alpha val="0"/>
                </a:srgbClr>
              </a:gs>
              <a:gs pos="33000">
                <a:srgbClr val="036C78"/>
              </a:gs>
            </a:gsLst>
            <a:lin ang="0" scaled="0"/>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ZoneTexte 16">
            <a:extLst>
              <a:ext uri="{FF2B5EF4-FFF2-40B4-BE49-F238E27FC236}">
                <a16:creationId xmlns:a16="http://schemas.microsoft.com/office/drawing/2014/main" id="{852F7FC7-8D1C-8220-1740-485BC37BE95B}"/>
              </a:ext>
            </a:extLst>
          </p:cNvPr>
          <p:cNvSpPr txBox="1"/>
          <p:nvPr/>
        </p:nvSpPr>
        <p:spPr>
          <a:xfrm>
            <a:off x="3964213" y="4620770"/>
            <a:ext cx="7869677" cy="523220"/>
          </a:xfrm>
          <a:prstGeom prst="rect">
            <a:avLst/>
          </a:prstGeom>
          <a:noFill/>
        </p:spPr>
        <p:txBody>
          <a:bodyPr wrap="square">
            <a:spAutoFit/>
          </a:bodyPr>
          <a:lstStyle/>
          <a:p>
            <a:pPr algn="r">
              <a:buNone/>
            </a:pPr>
            <a:r>
              <a:rPr lang="en-GB" sz="2800" noProof="0">
                <a:solidFill>
                  <a:schemeClr val="bg1"/>
                </a:solidFill>
                <a:latin typeface="Arial Rounded MT Bold" panose="020F0704030504030204" pitchFamily="34" charset="0"/>
                <a:ea typeface="Roboto" panose="02000000000000000000" pitchFamily="2" charset="0"/>
                <a:cs typeface="Roboto" panose="02000000000000000000" pitchFamily="2" charset="0"/>
              </a:rPr>
              <a:t>Toward the creation of giant RREHs</a:t>
            </a:r>
            <a:endPar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endParaRPr>
          </a:p>
        </p:txBody>
      </p:sp>
      <p:sp>
        <p:nvSpPr>
          <p:cNvPr id="18" name="Rectangle : coins arrondis 17">
            <a:extLst>
              <a:ext uri="{FF2B5EF4-FFF2-40B4-BE49-F238E27FC236}">
                <a16:creationId xmlns:a16="http://schemas.microsoft.com/office/drawing/2014/main" id="{D18A7A61-E254-C804-F8AA-61CD6C26B605}"/>
              </a:ext>
            </a:extLst>
          </p:cNvPr>
          <p:cNvSpPr/>
          <p:nvPr/>
        </p:nvSpPr>
        <p:spPr>
          <a:xfrm rot="10800000">
            <a:off x="128556" y="126048"/>
            <a:ext cx="4510118" cy="671933"/>
          </a:xfrm>
          <a:prstGeom prst="roundRect">
            <a:avLst>
              <a:gd name="adj" fmla="val 0"/>
            </a:avLst>
          </a:prstGeom>
          <a:gradFill>
            <a:gsLst>
              <a:gs pos="6000">
                <a:srgbClr val="036C78">
                  <a:alpha val="0"/>
                </a:srgbClr>
              </a:gs>
              <a:gs pos="54000">
                <a:srgbClr val="036C78"/>
              </a:gs>
            </a:gsLst>
            <a:lin ang="0" scaled="0"/>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ZoneTexte 18">
            <a:extLst>
              <a:ext uri="{FF2B5EF4-FFF2-40B4-BE49-F238E27FC236}">
                <a16:creationId xmlns:a16="http://schemas.microsoft.com/office/drawing/2014/main" id="{80B3674D-B9F0-FBC3-8C41-31884F071366}"/>
              </a:ext>
            </a:extLst>
          </p:cNvPr>
          <p:cNvSpPr txBox="1"/>
          <p:nvPr/>
        </p:nvSpPr>
        <p:spPr>
          <a:xfrm>
            <a:off x="302323" y="190879"/>
            <a:ext cx="2666776" cy="523220"/>
          </a:xfrm>
          <a:prstGeom prst="rect">
            <a:avLst/>
          </a:prstGeom>
          <a:noFill/>
        </p:spPr>
        <p:txBody>
          <a:bodyPr wrap="square">
            <a:spAutoFit/>
          </a:bodyPr>
          <a:lstStyle/>
          <a:p>
            <a:r>
              <a:rPr lang="en-GB" sz="2800" noProof="0">
                <a:solidFill>
                  <a:schemeClr val="bg1"/>
                </a:solidFill>
                <a:latin typeface="Arial Rounded MT Bold" panose="020F0704030504030204" pitchFamily="34" charset="0"/>
                <a:ea typeface="Roboto" panose="02000000000000000000" pitchFamily="2" charset="0"/>
                <a:cs typeface="Roboto" panose="02000000000000000000" pitchFamily="2" charset="0"/>
              </a:rPr>
              <a:t>China</a:t>
            </a:r>
            <a:endParaRPr lang="en-GB" sz="2000" noProof="0" dirty="0"/>
          </a:p>
        </p:txBody>
      </p:sp>
      <p:sp>
        <p:nvSpPr>
          <p:cNvPr id="20" name="Cadre 19">
            <a:extLst>
              <a:ext uri="{FF2B5EF4-FFF2-40B4-BE49-F238E27FC236}">
                <a16:creationId xmlns:a16="http://schemas.microsoft.com/office/drawing/2014/main" id="{BDA6BEE2-3817-7D5A-47A0-1B52F5B47878}"/>
              </a:ext>
            </a:extLst>
          </p:cNvPr>
          <p:cNvSpPr/>
          <p:nvPr/>
        </p:nvSpPr>
        <p:spPr>
          <a:xfrm>
            <a:off x="0" y="0"/>
            <a:ext cx="12192000" cy="6858000"/>
          </a:xfrm>
          <a:prstGeom prst="frame">
            <a:avLst>
              <a:gd name="adj1" fmla="val 149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pic>
        <p:nvPicPr>
          <p:cNvPr id="7" name="Image 6">
            <a:extLst>
              <a:ext uri="{FF2B5EF4-FFF2-40B4-BE49-F238E27FC236}">
                <a16:creationId xmlns:a16="http://schemas.microsoft.com/office/drawing/2014/main" id="{F58BD435-DEF9-F7FE-3F14-758A13037FE6}"/>
              </a:ext>
            </a:extLst>
          </p:cNvPr>
          <p:cNvPicPr>
            <a:picLocks noChangeAspect="1"/>
          </p:cNvPicPr>
          <p:nvPr/>
        </p:nvPicPr>
        <p:blipFill>
          <a:blip r:embed="rId4"/>
          <a:stretch>
            <a:fillRect/>
          </a:stretch>
        </p:blipFill>
        <p:spPr>
          <a:xfrm>
            <a:off x="302323" y="4013179"/>
            <a:ext cx="2564353" cy="2557795"/>
          </a:xfrm>
          <a:prstGeom prst="rect">
            <a:avLst/>
          </a:prstGeom>
          <a:ln>
            <a:noFill/>
          </a:ln>
          <a:effectLst>
            <a:outerShdw blurRad="292100" dist="139700" dir="2700000" algn="tl" rotWithShape="0">
              <a:srgbClr val="333333">
                <a:alpha val="65000"/>
              </a:srgbClr>
            </a:outerShdw>
          </a:effectLst>
        </p:spPr>
      </p:pic>
      <p:sp>
        <p:nvSpPr>
          <p:cNvPr id="3" name="ZoneTexte 2">
            <a:extLst>
              <a:ext uri="{FF2B5EF4-FFF2-40B4-BE49-F238E27FC236}">
                <a16:creationId xmlns:a16="http://schemas.microsoft.com/office/drawing/2014/main" id="{9DDA6A1A-A4DD-387C-565E-2CFB3D7F9137}"/>
              </a:ext>
            </a:extLst>
          </p:cNvPr>
          <p:cNvSpPr txBox="1"/>
          <p:nvPr/>
        </p:nvSpPr>
        <p:spPr>
          <a:xfrm>
            <a:off x="3493872" y="5502018"/>
            <a:ext cx="8065857" cy="1015663"/>
          </a:xfrm>
          <a:prstGeom prst="rect">
            <a:avLst/>
          </a:prstGeom>
          <a:noFill/>
        </p:spPr>
        <p:txBody>
          <a:bodyPr wrap="square">
            <a:spAutoFit/>
          </a:bodyPr>
          <a:lstStyle/>
          <a:p>
            <a:pPr algn="just"/>
            <a:r>
              <a:rPr lang="en-GB" sz="2000" noProof="0"/>
              <a:t>China is deploying a massive decarbonization strategy based on the development of RREHs within its own territory, combining vast PV and wind farms.</a:t>
            </a:r>
            <a:endParaRPr lang="en-GB" sz="2000" noProof="0" dirty="0">
              <a:latin typeface="DM Sans" pitchFamily="2" charset="0"/>
            </a:endParaRPr>
          </a:p>
        </p:txBody>
      </p:sp>
      <p:sp>
        <p:nvSpPr>
          <p:cNvPr id="9" name="Rectangle 8">
            <a:extLst>
              <a:ext uri="{FF2B5EF4-FFF2-40B4-BE49-F238E27FC236}">
                <a16:creationId xmlns:a16="http://schemas.microsoft.com/office/drawing/2014/main" id="{FF381ADD-B764-9E14-7742-630DF0C2467C}"/>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Slide Number Placeholder 6">
            <a:extLst>
              <a:ext uri="{FF2B5EF4-FFF2-40B4-BE49-F238E27FC236}">
                <a16:creationId xmlns:a16="http://schemas.microsoft.com/office/drawing/2014/main" id="{ED1C4985-B08B-4533-4439-E4AC8559B522}"/>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66</a:t>
            </a:fld>
            <a:endParaRPr lang="en-GB" sz="1350" b="1" spc="80" noProof="0" dirty="0">
              <a:solidFill>
                <a:srgbClr val="025C66"/>
              </a:solidFill>
            </a:endParaRPr>
          </a:p>
        </p:txBody>
      </p:sp>
    </p:spTree>
    <p:extLst>
      <p:ext uri="{BB962C8B-B14F-4D97-AF65-F5344CB8AC3E}">
        <p14:creationId xmlns:p14="http://schemas.microsoft.com/office/powerpoint/2010/main" val="14281542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07696C7C-33B8-2923-0CBA-6920384AAC88}"/>
              </a:ext>
            </a:extLst>
          </p:cNvPr>
          <p:cNvSpPr txBox="1"/>
          <p:nvPr/>
        </p:nvSpPr>
        <p:spPr>
          <a:xfrm>
            <a:off x="776455" y="478213"/>
            <a:ext cx="10639090" cy="2092881"/>
          </a:xfrm>
          <a:prstGeom prst="rect">
            <a:avLst/>
          </a:prstGeom>
          <a:noFill/>
        </p:spPr>
        <p:txBody>
          <a:bodyPr wrap="square">
            <a:spAutoFit/>
          </a:bodyPr>
          <a:lstStyle/>
          <a:p>
            <a:pPr algn="just"/>
            <a:r>
              <a:rPr lang="en-GB" sz="2000" noProof="0"/>
              <a:t>Most of China’s electricity demand and major consumption centers are located in the east, along the industrial coast. Conversely, the country’s largest renewable resources are found in the northwest, where wind and solar conditions are most favourable.</a:t>
            </a:r>
          </a:p>
          <a:p>
            <a:pPr algn="just"/>
            <a:endParaRPr lang="en-GB" sz="1000" noProof="0"/>
          </a:p>
          <a:p>
            <a:pPr algn="just"/>
            <a:r>
              <a:rPr lang="en-GB" sz="2000" noProof="0"/>
              <a:t>One notable example is the Gansu wind farm, with a current installed capacity of around 10 GW. The complex includes over 7,000 wind turbines spread across an area of approximately 39,000 km².</a:t>
            </a:r>
          </a:p>
        </p:txBody>
      </p:sp>
      <p:sp>
        <p:nvSpPr>
          <p:cNvPr id="5" name="Cadre 4">
            <a:extLst>
              <a:ext uri="{FF2B5EF4-FFF2-40B4-BE49-F238E27FC236}">
                <a16:creationId xmlns:a16="http://schemas.microsoft.com/office/drawing/2014/main" id="{8B1A010B-95C4-A3B5-3327-9B612FC575AA}"/>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13" name="Rectangle 12">
            <a:extLst>
              <a:ext uri="{FF2B5EF4-FFF2-40B4-BE49-F238E27FC236}">
                <a16:creationId xmlns:a16="http://schemas.microsoft.com/office/drawing/2014/main" id="{15DFE4BD-ADB1-BA7A-13FD-7507484D181B}"/>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Slide Number Placeholder 6">
            <a:extLst>
              <a:ext uri="{FF2B5EF4-FFF2-40B4-BE49-F238E27FC236}">
                <a16:creationId xmlns:a16="http://schemas.microsoft.com/office/drawing/2014/main" id="{75FFCCEF-10F0-4D1C-DBC5-075A5231C14E}"/>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67</a:t>
            </a:fld>
            <a:endParaRPr lang="en-GB" sz="1350" b="1" spc="80" noProof="0" dirty="0">
              <a:solidFill>
                <a:srgbClr val="025C66"/>
              </a:solidFill>
            </a:endParaRPr>
          </a:p>
        </p:txBody>
      </p:sp>
      <p:grpSp>
        <p:nvGrpSpPr>
          <p:cNvPr id="7" name="Groupe 6">
            <a:extLst>
              <a:ext uri="{FF2B5EF4-FFF2-40B4-BE49-F238E27FC236}">
                <a16:creationId xmlns:a16="http://schemas.microsoft.com/office/drawing/2014/main" id="{27A149AA-CAF6-03F2-FCF3-F634FCE1DB3C}"/>
              </a:ext>
            </a:extLst>
          </p:cNvPr>
          <p:cNvGrpSpPr/>
          <p:nvPr/>
        </p:nvGrpSpPr>
        <p:grpSpPr>
          <a:xfrm>
            <a:off x="884330" y="2846435"/>
            <a:ext cx="7116001" cy="3396609"/>
            <a:chOff x="2566595" y="2259236"/>
            <a:chExt cx="7116001" cy="3396609"/>
          </a:xfrm>
        </p:grpSpPr>
        <p:pic>
          <p:nvPicPr>
            <p:cNvPr id="1026" name="Picture 2">
              <a:extLst>
                <a:ext uri="{FF2B5EF4-FFF2-40B4-BE49-F238E27FC236}">
                  <a16:creationId xmlns:a16="http://schemas.microsoft.com/office/drawing/2014/main" id="{DAD66191-D504-5691-03FD-9E3789F4F4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327"/>
            <a:stretch>
              <a:fillRect/>
            </a:stretch>
          </p:blipFill>
          <p:spPr bwMode="auto">
            <a:xfrm>
              <a:off x="2566595" y="2266610"/>
              <a:ext cx="7116001" cy="338923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F831039-170E-0649-9E97-674B6EAB1B00}"/>
                </a:ext>
              </a:extLst>
            </p:cNvPr>
            <p:cNvSpPr/>
            <p:nvPr/>
          </p:nvSpPr>
          <p:spPr>
            <a:xfrm>
              <a:off x="2566595" y="5110337"/>
              <a:ext cx="7116001" cy="338611"/>
            </a:xfrm>
            <a:prstGeom prst="rect">
              <a:avLst/>
            </a:prstGeom>
            <a:solidFill>
              <a:schemeClr val="tx1">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ZoneTexte 10">
              <a:extLst>
                <a:ext uri="{FF2B5EF4-FFF2-40B4-BE49-F238E27FC236}">
                  <a16:creationId xmlns:a16="http://schemas.microsoft.com/office/drawing/2014/main" id="{EDBEA1D5-73FF-DA20-8A40-052397B3488D}"/>
                </a:ext>
              </a:extLst>
            </p:cNvPr>
            <p:cNvSpPr txBox="1"/>
            <p:nvPr/>
          </p:nvSpPr>
          <p:spPr>
            <a:xfrm>
              <a:off x="3606630" y="5125753"/>
              <a:ext cx="4978737" cy="307777"/>
            </a:xfrm>
            <a:prstGeom prst="rect">
              <a:avLst/>
            </a:prstGeom>
            <a:noFill/>
          </p:spPr>
          <p:txBody>
            <a:bodyPr wrap="square">
              <a:spAutoFit/>
            </a:bodyPr>
            <a:lstStyle/>
            <a:p>
              <a:pPr algn="ctr"/>
              <a:r>
                <a:rPr lang="en-GB" sz="1400" noProof="0">
                  <a:solidFill>
                    <a:schemeClr val="bg1"/>
                  </a:solidFill>
                </a:rPr>
                <a:t>Gansu wind farm (10,45 GW), 2025.</a:t>
              </a:r>
            </a:p>
          </p:txBody>
        </p:sp>
        <p:sp>
          <p:nvSpPr>
            <p:cNvPr id="6" name="Cadre 5">
              <a:extLst>
                <a:ext uri="{FF2B5EF4-FFF2-40B4-BE49-F238E27FC236}">
                  <a16:creationId xmlns:a16="http://schemas.microsoft.com/office/drawing/2014/main" id="{5A92CB72-6A2D-805B-0B3E-D2625D2F9720}"/>
                </a:ext>
              </a:extLst>
            </p:cNvPr>
            <p:cNvSpPr/>
            <p:nvPr/>
          </p:nvSpPr>
          <p:spPr>
            <a:xfrm>
              <a:off x="2566595" y="2259236"/>
              <a:ext cx="7116001" cy="3389236"/>
            </a:xfrm>
            <a:prstGeom prst="frame">
              <a:avLst>
                <a:gd name="adj1" fmla="val 1723"/>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grpSp>
        <p:nvGrpSpPr>
          <p:cNvPr id="9" name="Groupe 8">
            <a:extLst>
              <a:ext uri="{FF2B5EF4-FFF2-40B4-BE49-F238E27FC236}">
                <a16:creationId xmlns:a16="http://schemas.microsoft.com/office/drawing/2014/main" id="{39F81B9E-8211-98A2-F47A-DA45D6936A93}"/>
              </a:ext>
            </a:extLst>
          </p:cNvPr>
          <p:cNvGrpSpPr/>
          <p:nvPr/>
        </p:nvGrpSpPr>
        <p:grpSpPr>
          <a:xfrm>
            <a:off x="8301857" y="2853809"/>
            <a:ext cx="2954195" cy="2156126"/>
            <a:chOff x="974913" y="2560418"/>
            <a:chExt cx="4776811" cy="3486367"/>
          </a:xfrm>
        </p:grpSpPr>
        <p:pic>
          <p:nvPicPr>
            <p:cNvPr id="12" name="Picture 4" descr="China Satellite Wall Map by Outlook Maps - MapSales">
              <a:extLst>
                <a:ext uri="{FF2B5EF4-FFF2-40B4-BE49-F238E27FC236}">
                  <a16:creationId xmlns:a16="http://schemas.microsoft.com/office/drawing/2014/main" id="{DEC69674-3DA1-4AC1-3AB2-213D867252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67" t="2964" r="2000" b="3423"/>
            <a:stretch>
              <a:fillRect/>
            </a:stretch>
          </p:blipFill>
          <p:spPr bwMode="auto">
            <a:xfrm>
              <a:off x="1017798" y="2560419"/>
              <a:ext cx="4733926" cy="3486366"/>
            </a:xfrm>
            <a:prstGeom prst="rect">
              <a:avLst/>
            </a:prstGeom>
            <a:noFill/>
            <a:extLst>
              <a:ext uri="{909E8E84-426E-40DD-AFC4-6F175D3DCCD1}">
                <a14:hiddenFill xmlns:a14="http://schemas.microsoft.com/office/drawing/2010/main">
                  <a:solidFill>
                    <a:srgbClr val="FFFFFF"/>
                  </a:solidFill>
                </a14:hiddenFill>
              </a:ext>
            </a:extLst>
          </p:spPr>
        </p:pic>
        <p:sp>
          <p:nvSpPr>
            <p:cNvPr id="18" name="Cercle : creux 17">
              <a:extLst>
                <a:ext uri="{FF2B5EF4-FFF2-40B4-BE49-F238E27FC236}">
                  <a16:creationId xmlns:a16="http://schemas.microsoft.com/office/drawing/2014/main" id="{D313BFFE-4119-4F53-07D3-5DACB99CDCFD}"/>
                </a:ext>
              </a:extLst>
            </p:cNvPr>
            <p:cNvSpPr/>
            <p:nvPr/>
          </p:nvSpPr>
          <p:spPr>
            <a:xfrm rot="5858602">
              <a:off x="2660449" y="3614734"/>
              <a:ext cx="323746" cy="323745"/>
            </a:xfrm>
            <a:custGeom>
              <a:avLst/>
              <a:gdLst>
                <a:gd name="connsiteX0" fmla="*/ 0 w 323746"/>
                <a:gd name="connsiteY0" fmla="*/ 161873 h 323745"/>
                <a:gd name="connsiteX1" fmla="*/ 161873 w 323746"/>
                <a:gd name="connsiteY1" fmla="*/ 0 h 323745"/>
                <a:gd name="connsiteX2" fmla="*/ 323746 w 323746"/>
                <a:gd name="connsiteY2" fmla="*/ 161873 h 323745"/>
                <a:gd name="connsiteX3" fmla="*/ 161873 w 323746"/>
                <a:gd name="connsiteY3" fmla="*/ 323746 h 323745"/>
                <a:gd name="connsiteX4" fmla="*/ 0 w 323746"/>
                <a:gd name="connsiteY4" fmla="*/ 161873 h 323745"/>
                <a:gd name="connsiteX5" fmla="*/ 84604 w 323746"/>
                <a:gd name="connsiteY5" fmla="*/ 161873 h 323745"/>
                <a:gd name="connsiteX6" fmla="*/ 161873 w 323746"/>
                <a:gd name="connsiteY6" fmla="*/ 239141 h 323745"/>
                <a:gd name="connsiteX7" fmla="*/ 239142 w 323746"/>
                <a:gd name="connsiteY7" fmla="*/ 161873 h 323745"/>
                <a:gd name="connsiteX8" fmla="*/ 161873 w 323746"/>
                <a:gd name="connsiteY8" fmla="*/ 84605 h 323745"/>
                <a:gd name="connsiteX9" fmla="*/ 84604 w 323746"/>
                <a:gd name="connsiteY9" fmla="*/ 161873 h 32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746" h="323745" fill="none" extrusionOk="0">
                  <a:moveTo>
                    <a:pt x="0" y="161873"/>
                  </a:moveTo>
                  <a:cubicBezTo>
                    <a:pt x="-14992" y="70048"/>
                    <a:pt x="74286" y="1483"/>
                    <a:pt x="161873" y="0"/>
                  </a:cubicBezTo>
                  <a:cubicBezTo>
                    <a:pt x="255215" y="5868"/>
                    <a:pt x="325030" y="85776"/>
                    <a:pt x="323746" y="161873"/>
                  </a:cubicBezTo>
                  <a:cubicBezTo>
                    <a:pt x="329759" y="260534"/>
                    <a:pt x="266752" y="342707"/>
                    <a:pt x="161873" y="323746"/>
                  </a:cubicBezTo>
                  <a:cubicBezTo>
                    <a:pt x="78558" y="318418"/>
                    <a:pt x="1864" y="242506"/>
                    <a:pt x="0" y="161873"/>
                  </a:cubicBezTo>
                  <a:close/>
                  <a:moveTo>
                    <a:pt x="84604" y="161873"/>
                  </a:moveTo>
                  <a:cubicBezTo>
                    <a:pt x="80709" y="205187"/>
                    <a:pt x="109300" y="232311"/>
                    <a:pt x="161873" y="239141"/>
                  </a:cubicBezTo>
                  <a:cubicBezTo>
                    <a:pt x="201963" y="238958"/>
                    <a:pt x="235900" y="197939"/>
                    <a:pt x="239142" y="161873"/>
                  </a:cubicBezTo>
                  <a:cubicBezTo>
                    <a:pt x="239455" y="114960"/>
                    <a:pt x="199133" y="87766"/>
                    <a:pt x="161873" y="84605"/>
                  </a:cubicBezTo>
                  <a:cubicBezTo>
                    <a:pt x="113795" y="94267"/>
                    <a:pt x="90592" y="123648"/>
                    <a:pt x="84604" y="161873"/>
                  </a:cubicBezTo>
                  <a:close/>
                </a:path>
                <a:path w="323746" h="323745" stroke="0" extrusionOk="0">
                  <a:moveTo>
                    <a:pt x="0" y="161873"/>
                  </a:moveTo>
                  <a:cubicBezTo>
                    <a:pt x="-8884" y="66993"/>
                    <a:pt x="54630" y="6697"/>
                    <a:pt x="161873" y="0"/>
                  </a:cubicBezTo>
                  <a:cubicBezTo>
                    <a:pt x="263927" y="2664"/>
                    <a:pt x="311875" y="72850"/>
                    <a:pt x="323746" y="161873"/>
                  </a:cubicBezTo>
                  <a:cubicBezTo>
                    <a:pt x="304826" y="269749"/>
                    <a:pt x="247152" y="346524"/>
                    <a:pt x="161873" y="323746"/>
                  </a:cubicBezTo>
                  <a:cubicBezTo>
                    <a:pt x="63593" y="318888"/>
                    <a:pt x="1728" y="252098"/>
                    <a:pt x="0" y="161873"/>
                  </a:cubicBezTo>
                  <a:close/>
                  <a:moveTo>
                    <a:pt x="84604" y="161873"/>
                  </a:moveTo>
                  <a:cubicBezTo>
                    <a:pt x="95328" y="205819"/>
                    <a:pt x="124029" y="229201"/>
                    <a:pt x="161873" y="239141"/>
                  </a:cubicBezTo>
                  <a:cubicBezTo>
                    <a:pt x="195105" y="237695"/>
                    <a:pt x="235564" y="207915"/>
                    <a:pt x="239142" y="161873"/>
                  </a:cubicBezTo>
                  <a:cubicBezTo>
                    <a:pt x="238706" y="115045"/>
                    <a:pt x="200913" y="89655"/>
                    <a:pt x="161873" y="84605"/>
                  </a:cubicBezTo>
                  <a:cubicBezTo>
                    <a:pt x="129019" y="90102"/>
                    <a:pt x="96863" y="122147"/>
                    <a:pt x="84604" y="161873"/>
                  </a:cubicBezTo>
                  <a:close/>
                </a:path>
              </a:pathLst>
            </a:custGeom>
            <a:solidFill>
              <a:srgbClr val="036C78"/>
            </a:solidFill>
            <a:ln>
              <a:solidFill>
                <a:schemeClr val="bg1"/>
              </a:solidFill>
              <a:extLst>
                <a:ext uri="{C807C97D-BFC1-408E-A445-0C87EB9F89A2}">
                  <ask:lineSketchStyleProps xmlns:ask="http://schemas.microsoft.com/office/drawing/2018/sketchyshapes" sd="1219033472">
                    <a:prstGeom prst="donut">
                      <a:avLst>
                        <a:gd name="adj" fmla="val 26133"/>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19" name="Cadre 18">
              <a:extLst>
                <a:ext uri="{FF2B5EF4-FFF2-40B4-BE49-F238E27FC236}">
                  <a16:creationId xmlns:a16="http://schemas.microsoft.com/office/drawing/2014/main" id="{4E072ADF-17B4-5B00-5AEB-A93004F81ADA}"/>
                </a:ext>
              </a:extLst>
            </p:cNvPr>
            <p:cNvSpPr/>
            <p:nvPr/>
          </p:nvSpPr>
          <p:spPr>
            <a:xfrm>
              <a:off x="974913" y="2560418"/>
              <a:ext cx="4776811" cy="3486365"/>
            </a:xfrm>
            <a:prstGeom prst="frame">
              <a:avLst>
                <a:gd name="adj1" fmla="val 2729"/>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grpSp>
      <p:sp>
        <p:nvSpPr>
          <p:cNvPr id="20" name="ZoneTexte 19">
            <a:extLst>
              <a:ext uri="{FF2B5EF4-FFF2-40B4-BE49-F238E27FC236}">
                <a16:creationId xmlns:a16="http://schemas.microsoft.com/office/drawing/2014/main" id="{13F3A702-4028-E736-014E-F5DB55198BC7}"/>
              </a:ext>
            </a:extLst>
          </p:cNvPr>
          <p:cNvSpPr txBox="1"/>
          <p:nvPr/>
        </p:nvSpPr>
        <p:spPr>
          <a:xfrm>
            <a:off x="9509914" y="3385401"/>
            <a:ext cx="1103628" cy="276999"/>
          </a:xfrm>
          <a:prstGeom prst="rect">
            <a:avLst/>
          </a:prstGeom>
          <a:noFill/>
        </p:spPr>
        <p:txBody>
          <a:bodyPr wrap="square" rtlCol="0">
            <a:spAutoFit/>
          </a:bodyPr>
          <a:lstStyle/>
          <a:p>
            <a:r>
              <a:rPr lang="en-GB" sz="1200" b="1" noProof="0" dirty="0">
                <a:solidFill>
                  <a:schemeClr val="bg1"/>
                </a:solidFill>
                <a:highlight>
                  <a:srgbClr val="036C78"/>
                </a:highlight>
              </a:rPr>
              <a:t>Gansu</a:t>
            </a:r>
          </a:p>
        </p:txBody>
      </p:sp>
      <p:pic>
        <p:nvPicPr>
          <p:cNvPr id="1030" name="Picture 6">
            <a:extLst>
              <a:ext uri="{FF2B5EF4-FFF2-40B4-BE49-F238E27FC236}">
                <a16:creationId xmlns:a16="http://schemas.microsoft.com/office/drawing/2014/main" id="{CD925CC8-D797-8003-6BEF-EE0EF237A3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7257" y="3621122"/>
            <a:ext cx="2069212" cy="2052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3522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2E477-9D2C-48B8-EFAD-4CFE3B1F0A22}"/>
            </a:ext>
          </a:extLst>
        </p:cNvPr>
        <p:cNvGrpSpPr/>
        <p:nvPr/>
      </p:nvGrpSpPr>
      <p:grpSpPr>
        <a:xfrm>
          <a:off x="0" y="0"/>
          <a:ext cx="0" cy="0"/>
          <a:chOff x="0" y="0"/>
          <a:chExt cx="0" cy="0"/>
        </a:xfrm>
      </p:grpSpPr>
      <p:sp>
        <p:nvSpPr>
          <p:cNvPr id="5" name="Cadre 4">
            <a:extLst>
              <a:ext uri="{FF2B5EF4-FFF2-40B4-BE49-F238E27FC236}">
                <a16:creationId xmlns:a16="http://schemas.microsoft.com/office/drawing/2014/main" id="{80282059-5DF9-2A25-3D31-A1074929D330}"/>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13" name="Rectangle 12">
            <a:extLst>
              <a:ext uri="{FF2B5EF4-FFF2-40B4-BE49-F238E27FC236}">
                <a16:creationId xmlns:a16="http://schemas.microsoft.com/office/drawing/2014/main" id="{A8239E03-BB0F-C29A-C020-983A14B9EAC7}"/>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Slide Number Placeholder 6">
            <a:extLst>
              <a:ext uri="{FF2B5EF4-FFF2-40B4-BE49-F238E27FC236}">
                <a16:creationId xmlns:a16="http://schemas.microsoft.com/office/drawing/2014/main" id="{C9476B97-925D-CF60-C2FB-4F932C28858E}"/>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68</a:t>
            </a:fld>
            <a:endParaRPr lang="en-GB" sz="1350" b="1" spc="80" noProof="0" dirty="0">
              <a:solidFill>
                <a:srgbClr val="025C66"/>
              </a:solidFill>
            </a:endParaRPr>
          </a:p>
        </p:txBody>
      </p:sp>
      <p:sp>
        <p:nvSpPr>
          <p:cNvPr id="6" name="ZoneTexte 5">
            <a:extLst>
              <a:ext uri="{FF2B5EF4-FFF2-40B4-BE49-F238E27FC236}">
                <a16:creationId xmlns:a16="http://schemas.microsoft.com/office/drawing/2014/main" id="{DCA6F669-230D-3538-5BC5-FF3D7FF33DAE}"/>
              </a:ext>
            </a:extLst>
          </p:cNvPr>
          <p:cNvSpPr txBox="1"/>
          <p:nvPr/>
        </p:nvSpPr>
        <p:spPr>
          <a:xfrm>
            <a:off x="998255" y="476694"/>
            <a:ext cx="10195489" cy="2400657"/>
          </a:xfrm>
          <a:prstGeom prst="rect">
            <a:avLst/>
          </a:prstGeom>
          <a:noFill/>
        </p:spPr>
        <p:txBody>
          <a:bodyPr wrap="square">
            <a:spAutoFit/>
          </a:bodyPr>
          <a:lstStyle/>
          <a:p>
            <a:pPr algn="just"/>
            <a:r>
              <a:rPr lang="en-GB" sz="2000" noProof="0"/>
              <a:t>At first, a very large share of the electricity generated in Gansu was not used, due to insufficient transmission capacity or local demand. In 2015, up to 39% of wind power production was curtailed (not fed into the grid) because of transmission network limitations.</a:t>
            </a:r>
          </a:p>
          <a:p>
            <a:pPr algn="just"/>
            <a:endParaRPr lang="en-GB" sz="1000" noProof="0" dirty="0"/>
          </a:p>
          <a:p>
            <a:pPr algn="just"/>
            <a:r>
              <a:rPr lang="en-GB" sz="2000" noProof="0"/>
              <a:t>To address this issue, China built a 2,383 km ultra high-voltage direct current (UHVDC) line connecting Jiuquan to Hunan Province, enabling better integration of production into the main grid.</a:t>
            </a:r>
            <a:endParaRPr lang="en-GB" sz="2000" noProof="0" dirty="0"/>
          </a:p>
        </p:txBody>
      </p:sp>
      <p:grpSp>
        <p:nvGrpSpPr>
          <p:cNvPr id="20" name="Groupe 19">
            <a:extLst>
              <a:ext uri="{FF2B5EF4-FFF2-40B4-BE49-F238E27FC236}">
                <a16:creationId xmlns:a16="http://schemas.microsoft.com/office/drawing/2014/main" id="{90788C68-229B-3163-2242-141DF523E205}"/>
              </a:ext>
            </a:extLst>
          </p:cNvPr>
          <p:cNvGrpSpPr/>
          <p:nvPr/>
        </p:nvGrpSpPr>
        <p:grpSpPr>
          <a:xfrm>
            <a:off x="1273493" y="3212608"/>
            <a:ext cx="9645012" cy="3009354"/>
            <a:chOff x="1185665" y="3180709"/>
            <a:chExt cx="9645012" cy="3009354"/>
          </a:xfrm>
        </p:grpSpPr>
        <p:grpSp>
          <p:nvGrpSpPr>
            <p:cNvPr id="11" name="Groupe 10">
              <a:extLst>
                <a:ext uri="{FF2B5EF4-FFF2-40B4-BE49-F238E27FC236}">
                  <a16:creationId xmlns:a16="http://schemas.microsoft.com/office/drawing/2014/main" id="{85B3528D-DCD9-EE12-4F08-0E3325812E68}"/>
                </a:ext>
              </a:extLst>
            </p:cNvPr>
            <p:cNvGrpSpPr/>
            <p:nvPr/>
          </p:nvGrpSpPr>
          <p:grpSpPr>
            <a:xfrm>
              <a:off x="1185665" y="3180709"/>
              <a:ext cx="4126697" cy="3009354"/>
              <a:chOff x="4458101" y="3233874"/>
              <a:chExt cx="4126697" cy="3009354"/>
            </a:xfrm>
          </p:grpSpPr>
          <p:grpSp>
            <p:nvGrpSpPr>
              <p:cNvPr id="7" name="Groupe 6">
                <a:extLst>
                  <a:ext uri="{FF2B5EF4-FFF2-40B4-BE49-F238E27FC236}">
                    <a16:creationId xmlns:a16="http://schemas.microsoft.com/office/drawing/2014/main" id="{DEEA1A85-033D-40CA-D569-56C80370A3BA}"/>
                  </a:ext>
                </a:extLst>
              </p:cNvPr>
              <p:cNvGrpSpPr/>
              <p:nvPr/>
            </p:nvGrpSpPr>
            <p:grpSpPr>
              <a:xfrm>
                <a:off x="4458101" y="3233874"/>
                <a:ext cx="4126697" cy="3009354"/>
                <a:chOff x="974913" y="2560418"/>
                <a:chExt cx="4776811" cy="3486367"/>
              </a:xfrm>
            </p:grpSpPr>
            <p:pic>
              <p:nvPicPr>
                <p:cNvPr id="9" name="Picture 4" descr="China Satellite Wall Map by Outlook Maps - MapSales">
                  <a:extLst>
                    <a:ext uri="{FF2B5EF4-FFF2-40B4-BE49-F238E27FC236}">
                      <a16:creationId xmlns:a16="http://schemas.microsoft.com/office/drawing/2014/main" id="{0406C439-5FF7-91AA-0F82-2E3AA47EEC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67" t="2964" r="2000" b="3423"/>
                <a:stretch>
                  <a:fillRect/>
                </a:stretch>
              </p:blipFill>
              <p:spPr bwMode="auto">
                <a:xfrm>
                  <a:off x="1017798" y="2560419"/>
                  <a:ext cx="4733926" cy="3486366"/>
                </a:xfrm>
                <a:prstGeom prst="rect">
                  <a:avLst/>
                </a:prstGeom>
                <a:noFill/>
                <a:extLst>
                  <a:ext uri="{909E8E84-426E-40DD-AFC4-6F175D3DCCD1}">
                    <a14:hiddenFill xmlns:a14="http://schemas.microsoft.com/office/drawing/2010/main">
                      <a:solidFill>
                        <a:srgbClr val="FFFFFF"/>
                      </a:solidFill>
                    </a14:hiddenFill>
                  </a:ext>
                </a:extLst>
              </p:spPr>
            </p:pic>
            <p:sp>
              <p:nvSpPr>
                <p:cNvPr id="12" name="Cadre 11">
                  <a:extLst>
                    <a:ext uri="{FF2B5EF4-FFF2-40B4-BE49-F238E27FC236}">
                      <a16:creationId xmlns:a16="http://schemas.microsoft.com/office/drawing/2014/main" id="{6B4B70C7-F1D0-5FD0-C06F-05BFC7D4795B}"/>
                    </a:ext>
                  </a:extLst>
                </p:cNvPr>
                <p:cNvSpPr/>
                <p:nvPr/>
              </p:nvSpPr>
              <p:spPr>
                <a:xfrm>
                  <a:off x="974913" y="2560418"/>
                  <a:ext cx="4776811" cy="3486365"/>
                </a:xfrm>
                <a:prstGeom prst="frame">
                  <a:avLst>
                    <a:gd name="adj1" fmla="val 2159"/>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sp>
            <p:nvSpPr>
              <p:cNvPr id="4" name="Cercle : creux 3">
                <a:extLst>
                  <a:ext uri="{FF2B5EF4-FFF2-40B4-BE49-F238E27FC236}">
                    <a16:creationId xmlns:a16="http://schemas.microsoft.com/office/drawing/2014/main" id="{D327C16E-DBF0-A14F-7712-D8B2762E6A63}"/>
                  </a:ext>
                </a:extLst>
              </p:cNvPr>
              <p:cNvSpPr/>
              <p:nvPr/>
            </p:nvSpPr>
            <p:spPr>
              <a:xfrm rot="5858602">
                <a:off x="5846065" y="4127534"/>
                <a:ext cx="266394" cy="271318"/>
              </a:xfrm>
              <a:custGeom>
                <a:avLst/>
                <a:gdLst>
                  <a:gd name="connsiteX0" fmla="*/ 0 w 266394"/>
                  <a:gd name="connsiteY0" fmla="*/ 135659 h 271318"/>
                  <a:gd name="connsiteX1" fmla="*/ 133197 w 266394"/>
                  <a:gd name="connsiteY1" fmla="*/ 0 h 271318"/>
                  <a:gd name="connsiteX2" fmla="*/ 266394 w 266394"/>
                  <a:gd name="connsiteY2" fmla="*/ 135659 h 271318"/>
                  <a:gd name="connsiteX3" fmla="*/ 133197 w 266394"/>
                  <a:gd name="connsiteY3" fmla="*/ 271318 h 271318"/>
                  <a:gd name="connsiteX4" fmla="*/ 0 w 266394"/>
                  <a:gd name="connsiteY4" fmla="*/ 135659 h 271318"/>
                  <a:gd name="connsiteX5" fmla="*/ 52855 w 266394"/>
                  <a:gd name="connsiteY5" fmla="*/ 135659 h 271318"/>
                  <a:gd name="connsiteX6" fmla="*/ 133197 w 266394"/>
                  <a:gd name="connsiteY6" fmla="*/ 218463 h 271318"/>
                  <a:gd name="connsiteX7" fmla="*/ 213539 w 266394"/>
                  <a:gd name="connsiteY7" fmla="*/ 135659 h 271318"/>
                  <a:gd name="connsiteX8" fmla="*/ 133197 w 266394"/>
                  <a:gd name="connsiteY8" fmla="*/ 52855 h 271318"/>
                  <a:gd name="connsiteX9" fmla="*/ 52855 w 266394"/>
                  <a:gd name="connsiteY9" fmla="*/ 135659 h 27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394" h="271318" fill="none" extrusionOk="0">
                    <a:moveTo>
                      <a:pt x="0" y="135659"/>
                    </a:moveTo>
                    <a:cubicBezTo>
                      <a:pt x="-14923" y="58323"/>
                      <a:pt x="67971" y="6818"/>
                      <a:pt x="133197" y="0"/>
                    </a:cubicBezTo>
                    <a:cubicBezTo>
                      <a:pt x="211214" y="6631"/>
                      <a:pt x="268345" y="80947"/>
                      <a:pt x="266394" y="135659"/>
                    </a:cubicBezTo>
                    <a:cubicBezTo>
                      <a:pt x="275889" y="225207"/>
                      <a:pt x="208809" y="273828"/>
                      <a:pt x="133197" y="271318"/>
                    </a:cubicBezTo>
                    <a:cubicBezTo>
                      <a:pt x="65726" y="265984"/>
                      <a:pt x="3274" y="195179"/>
                      <a:pt x="0" y="135659"/>
                    </a:cubicBezTo>
                    <a:close/>
                    <a:moveTo>
                      <a:pt x="52855" y="135659"/>
                    </a:moveTo>
                    <a:cubicBezTo>
                      <a:pt x="43450" y="182934"/>
                      <a:pt x="87512" y="217557"/>
                      <a:pt x="133197" y="218463"/>
                    </a:cubicBezTo>
                    <a:cubicBezTo>
                      <a:pt x="173206" y="218153"/>
                      <a:pt x="211335" y="176896"/>
                      <a:pt x="213539" y="135659"/>
                    </a:cubicBezTo>
                    <a:cubicBezTo>
                      <a:pt x="213848" y="85744"/>
                      <a:pt x="173085" y="55473"/>
                      <a:pt x="133197" y="52855"/>
                    </a:cubicBezTo>
                    <a:cubicBezTo>
                      <a:pt x="85095" y="59524"/>
                      <a:pt x="61663" y="96473"/>
                      <a:pt x="52855" y="135659"/>
                    </a:cubicBezTo>
                    <a:close/>
                  </a:path>
                  <a:path w="266394" h="271318" stroke="0" extrusionOk="0">
                    <a:moveTo>
                      <a:pt x="0" y="135659"/>
                    </a:moveTo>
                    <a:cubicBezTo>
                      <a:pt x="-6123" y="56960"/>
                      <a:pt x="56893" y="1029"/>
                      <a:pt x="133197" y="0"/>
                    </a:cubicBezTo>
                    <a:cubicBezTo>
                      <a:pt x="211598" y="1018"/>
                      <a:pt x="247491" y="61338"/>
                      <a:pt x="266394" y="135659"/>
                    </a:cubicBezTo>
                    <a:cubicBezTo>
                      <a:pt x="256756" y="219993"/>
                      <a:pt x="206287" y="273934"/>
                      <a:pt x="133197" y="271318"/>
                    </a:cubicBezTo>
                    <a:cubicBezTo>
                      <a:pt x="53300" y="267852"/>
                      <a:pt x="19395" y="219848"/>
                      <a:pt x="0" y="135659"/>
                    </a:cubicBezTo>
                    <a:close/>
                    <a:moveTo>
                      <a:pt x="52855" y="135659"/>
                    </a:moveTo>
                    <a:cubicBezTo>
                      <a:pt x="54275" y="181558"/>
                      <a:pt x="89609" y="216850"/>
                      <a:pt x="133197" y="218463"/>
                    </a:cubicBezTo>
                    <a:cubicBezTo>
                      <a:pt x="166238" y="216728"/>
                      <a:pt x="206559" y="187962"/>
                      <a:pt x="213539" y="135659"/>
                    </a:cubicBezTo>
                    <a:cubicBezTo>
                      <a:pt x="212579" y="80772"/>
                      <a:pt x="176371" y="54519"/>
                      <a:pt x="133197" y="52855"/>
                    </a:cubicBezTo>
                    <a:cubicBezTo>
                      <a:pt x="100605" y="59450"/>
                      <a:pt x="56541" y="90814"/>
                      <a:pt x="52855" y="135659"/>
                    </a:cubicBezTo>
                    <a:close/>
                  </a:path>
                </a:pathLst>
              </a:custGeom>
              <a:solidFill>
                <a:srgbClr val="036C78"/>
              </a:solidFill>
              <a:ln>
                <a:solidFill>
                  <a:schemeClr val="bg1"/>
                </a:solidFill>
                <a:extLst>
                  <a:ext uri="{C807C97D-BFC1-408E-A445-0C87EB9F89A2}">
                    <ask:lineSketchStyleProps xmlns:ask="http://schemas.microsoft.com/office/drawing/2018/sketchyshapes" sd="1219033472">
                      <a:prstGeom prst="donut">
                        <a:avLst>
                          <a:gd name="adj" fmla="val 19841"/>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pic>
            <p:nvPicPr>
              <p:cNvPr id="3" name="Image 2" descr="Une image contenant obscurité, noir, nuit&#10;&#10;Le contenu généré par l’IA peut être incorrect.">
                <a:extLst>
                  <a:ext uri="{FF2B5EF4-FFF2-40B4-BE49-F238E27FC236}">
                    <a16:creationId xmlns:a16="http://schemas.microsoft.com/office/drawing/2014/main" id="{559DF708-DE87-1249-F53A-EA840C3819DE}"/>
                  </a:ext>
                </a:extLst>
              </p:cNvPr>
              <p:cNvPicPr>
                <a:picLocks noChangeAspect="1"/>
              </p:cNvPicPr>
              <p:nvPr/>
            </p:nvPicPr>
            <p:blipFill>
              <a:blip r:embed="rId3">
                <a:extLst>
                  <a:ext uri="{28A0092B-C50C-407E-A947-70E740481C1C}">
                    <a14:useLocalDpi xmlns:a14="http://schemas.microsoft.com/office/drawing/2010/main" val="0"/>
                  </a:ext>
                </a:extLst>
              </a:blip>
              <a:srcRect l="38342" t="15627" r="33374" b="64995"/>
              <a:stretch>
                <a:fillRect/>
              </a:stretch>
            </p:blipFill>
            <p:spPr>
              <a:xfrm>
                <a:off x="5812385" y="4144889"/>
                <a:ext cx="1583202" cy="1445862"/>
              </a:xfrm>
              <a:prstGeom prst="rect">
                <a:avLst/>
              </a:prstGeom>
            </p:spPr>
          </p:pic>
          <p:sp>
            <p:nvSpPr>
              <p:cNvPr id="10" name="ZoneTexte 9">
                <a:extLst>
                  <a:ext uri="{FF2B5EF4-FFF2-40B4-BE49-F238E27FC236}">
                    <a16:creationId xmlns:a16="http://schemas.microsoft.com/office/drawing/2014/main" id="{9E280AD2-5A69-14BD-C8CE-A79F3C3C97E8}"/>
                  </a:ext>
                </a:extLst>
              </p:cNvPr>
              <p:cNvSpPr txBox="1"/>
              <p:nvPr/>
            </p:nvSpPr>
            <p:spPr>
              <a:xfrm>
                <a:off x="6083299" y="4052151"/>
                <a:ext cx="1103628" cy="276999"/>
              </a:xfrm>
              <a:prstGeom prst="rect">
                <a:avLst/>
              </a:prstGeom>
              <a:noFill/>
            </p:spPr>
            <p:txBody>
              <a:bodyPr wrap="square" rtlCol="0">
                <a:spAutoFit/>
              </a:bodyPr>
              <a:lstStyle/>
              <a:p>
                <a:r>
                  <a:rPr lang="en-GB" sz="1200" b="1" noProof="0">
                    <a:solidFill>
                      <a:schemeClr val="bg1"/>
                    </a:solidFill>
                    <a:highlight>
                      <a:srgbClr val="036C78"/>
                    </a:highlight>
                  </a:rPr>
                  <a:t>Gansu</a:t>
                </a:r>
              </a:p>
            </p:txBody>
          </p:sp>
        </p:grpSp>
        <p:pic>
          <p:nvPicPr>
            <p:cNvPr id="7170" name="Picture 2" descr="Hami-Chongqing ±800 kilovolt UHV DC power transmission project enters final  construction period">
              <a:extLst>
                <a:ext uri="{FF2B5EF4-FFF2-40B4-BE49-F238E27FC236}">
                  <a16:creationId xmlns:a16="http://schemas.microsoft.com/office/drawing/2014/main" id="{895FFABD-37AF-308E-7DA7-8798DE7D52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64" b="10286"/>
            <a:stretch>
              <a:fillRect/>
            </a:stretch>
          </p:blipFill>
          <p:spPr bwMode="auto">
            <a:xfrm>
              <a:off x="6000306" y="3180709"/>
              <a:ext cx="4706680" cy="300935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920F558D-9D7D-9523-28B3-14A841EBCF6C}"/>
                </a:ext>
              </a:extLst>
            </p:cNvPr>
            <p:cNvSpPr/>
            <p:nvPr/>
          </p:nvSpPr>
          <p:spPr>
            <a:xfrm>
              <a:off x="6000306" y="5673252"/>
              <a:ext cx="4706680" cy="338611"/>
            </a:xfrm>
            <a:prstGeom prst="rect">
              <a:avLst/>
            </a:prstGeom>
            <a:solidFill>
              <a:schemeClr val="tx1">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Cadre 17">
              <a:extLst>
                <a:ext uri="{FF2B5EF4-FFF2-40B4-BE49-F238E27FC236}">
                  <a16:creationId xmlns:a16="http://schemas.microsoft.com/office/drawing/2014/main" id="{0F2517E2-F614-F3E9-4EC7-C07C3CABC746}"/>
                </a:ext>
              </a:extLst>
            </p:cNvPr>
            <p:cNvSpPr/>
            <p:nvPr/>
          </p:nvSpPr>
          <p:spPr>
            <a:xfrm>
              <a:off x="5975632" y="3180709"/>
              <a:ext cx="4731354" cy="3009352"/>
            </a:xfrm>
            <a:prstGeom prst="frame">
              <a:avLst>
                <a:gd name="adj1" fmla="val 2159"/>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9" name="ZoneTexte 18">
              <a:extLst>
                <a:ext uri="{FF2B5EF4-FFF2-40B4-BE49-F238E27FC236}">
                  <a16:creationId xmlns:a16="http://schemas.microsoft.com/office/drawing/2014/main" id="{174843B9-8638-3724-3A26-47A0DAEA6B82}"/>
                </a:ext>
              </a:extLst>
            </p:cNvPr>
            <p:cNvSpPr txBox="1"/>
            <p:nvPr/>
          </p:nvSpPr>
          <p:spPr>
            <a:xfrm>
              <a:off x="5851940" y="5704086"/>
              <a:ext cx="4978737" cy="307777"/>
            </a:xfrm>
            <a:prstGeom prst="rect">
              <a:avLst/>
            </a:prstGeom>
            <a:noFill/>
          </p:spPr>
          <p:txBody>
            <a:bodyPr wrap="square">
              <a:spAutoFit/>
            </a:bodyPr>
            <a:lstStyle/>
            <a:p>
              <a:pPr algn="ctr"/>
              <a:r>
                <a:rPr lang="en-GB" sz="1400" noProof="0" err="1">
                  <a:solidFill>
                    <a:schemeClr val="bg1"/>
                  </a:solidFill>
                </a:rPr>
                <a:t>Jiuquan</a:t>
              </a:r>
              <a:r>
                <a:rPr lang="en-GB" sz="1400" noProof="0">
                  <a:solidFill>
                    <a:schemeClr val="bg1"/>
                  </a:solidFill>
                </a:rPr>
                <a:t> converter station.</a:t>
              </a:r>
            </a:p>
          </p:txBody>
        </p:sp>
      </p:grpSp>
    </p:spTree>
    <p:extLst>
      <p:ext uri="{BB962C8B-B14F-4D97-AF65-F5344CB8AC3E}">
        <p14:creationId xmlns:p14="http://schemas.microsoft.com/office/powerpoint/2010/main" val="12351712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E80B217-9145-0B10-BAFF-A2DF88059444}"/>
              </a:ext>
            </a:extLst>
          </p:cNvPr>
          <p:cNvSpPr txBox="1"/>
          <p:nvPr/>
        </p:nvSpPr>
        <p:spPr>
          <a:xfrm>
            <a:off x="786005" y="772781"/>
            <a:ext cx="6252292" cy="2092881"/>
          </a:xfrm>
          <a:prstGeom prst="rect">
            <a:avLst/>
          </a:prstGeom>
          <a:noFill/>
        </p:spPr>
        <p:txBody>
          <a:bodyPr wrap="square">
            <a:spAutoFit/>
          </a:bodyPr>
          <a:lstStyle/>
          <a:p>
            <a:pPr algn="just"/>
            <a:r>
              <a:rPr lang="en-GB" sz="2000" noProof="0"/>
              <a:t>In 2024, a 3.5 GW solar PV farm was commissioned in the Xinjiang region, covering about 133 km².</a:t>
            </a:r>
          </a:p>
          <a:p>
            <a:pPr algn="just"/>
            <a:endParaRPr lang="en-GB" sz="1000" noProof="0"/>
          </a:p>
          <a:p>
            <a:pPr algn="just"/>
            <a:r>
              <a:rPr lang="en-GB" sz="2000" noProof="0"/>
              <a:t>It is connected to the grid through the Changji–Guquan line, an UHVDC link capable of transmitting up to 12 GW over 3,324 km at a voltage of 1.1 million volts</a:t>
            </a:r>
            <a:r>
              <a:rPr lang="en-GB" sz="2000" baseline="30000" noProof="0"/>
              <a:t>[1]</a:t>
            </a:r>
            <a:r>
              <a:rPr lang="en-GB" sz="2000" noProof="0"/>
              <a:t>.</a:t>
            </a:r>
            <a:endParaRPr lang="en-GB" sz="2000" baseline="30000" noProof="0" dirty="0"/>
          </a:p>
        </p:txBody>
      </p:sp>
      <p:sp>
        <p:nvSpPr>
          <p:cNvPr id="6" name="Cadre 5">
            <a:extLst>
              <a:ext uri="{FF2B5EF4-FFF2-40B4-BE49-F238E27FC236}">
                <a16:creationId xmlns:a16="http://schemas.microsoft.com/office/drawing/2014/main" id="{B6D7472D-1199-2B70-330B-0E623680385C}"/>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7" name="Rectangle 6">
            <a:extLst>
              <a:ext uri="{FF2B5EF4-FFF2-40B4-BE49-F238E27FC236}">
                <a16:creationId xmlns:a16="http://schemas.microsoft.com/office/drawing/2014/main" id="{ECFDE0A5-431E-AD04-ACAE-A03ED22A1297}"/>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Slide Number Placeholder 6">
            <a:extLst>
              <a:ext uri="{FF2B5EF4-FFF2-40B4-BE49-F238E27FC236}">
                <a16:creationId xmlns:a16="http://schemas.microsoft.com/office/drawing/2014/main" id="{8C693AA8-3E94-6EA4-8C8D-6494A864BF73}"/>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69</a:t>
            </a:fld>
            <a:endParaRPr lang="en-GB" sz="1350" b="1" spc="80" noProof="0" dirty="0">
              <a:solidFill>
                <a:srgbClr val="025C66"/>
              </a:solidFill>
            </a:endParaRPr>
          </a:p>
        </p:txBody>
      </p:sp>
      <p:pic>
        <p:nvPicPr>
          <p:cNvPr id="3074" name="Picture 2">
            <a:extLst>
              <a:ext uri="{FF2B5EF4-FFF2-40B4-BE49-F238E27FC236}">
                <a16:creationId xmlns:a16="http://schemas.microsoft.com/office/drawing/2014/main" id="{5BD47C99-62CD-9095-2979-91991F357C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24"/>
          <a:stretch>
            <a:fillRect/>
          </a:stretch>
        </p:blipFill>
        <p:spPr bwMode="auto">
          <a:xfrm>
            <a:off x="857558" y="3218493"/>
            <a:ext cx="6180739" cy="301342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e 16">
            <a:extLst>
              <a:ext uri="{FF2B5EF4-FFF2-40B4-BE49-F238E27FC236}">
                <a16:creationId xmlns:a16="http://schemas.microsoft.com/office/drawing/2014/main" id="{B8ED2337-E0EE-677E-969C-8D99CF036E82}"/>
              </a:ext>
            </a:extLst>
          </p:cNvPr>
          <p:cNvGrpSpPr/>
          <p:nvPr/>
        </p:nvGrpSpPr>
        <p:grpSpPr>
          <a:xfrm>
            <a:off x="7490239" y="4073014"/>
            <a:ext cx="2954195" cy="2156126"/>
            <a:chOff x="7151483" y="2676832"/>
            <a:chExt cx="2954195" cy="2156126"/>
          </a:xfrm>
        </p:grpSpPr>
        <p:grpSp>
          <p:nvGrpSpPr>
            <p:cNvPr id="11" name="Groupe 10">
              <a:extLst>
                <a:ext uri="{FF2B5EF4-FFF2-40B4-BE49-F238E27FC236}">
                  <a16:creationId xmlns:a16="http://schemas.microsoft.com/office/drawing/2014/main" id="{49D3B86C-F4BF-0FCB-9422-62F27B575733}"/>
                </a:ext>
              </a:extLst>
            </p:cNvPr>
            <p:cNvGrpSpPr/>
            <p:nvPr/>
          </p:nvGrpSpPr>
          <p:grpSpPr>
            <a:xfrm>
              <a:off x="7151483" y="2676832"/>
              <a:ext cx="2954195" cy="2156126"/>
              <a:chOff x="974913" y="2560418"/>
              <a:chExt cx="4776811" cy="3486367"/>
            </a:xfrm>
          </p:grpSpPr>
          <p:pic>
            <p:nvPicPr>
              <p:cNvPr id="12" name="Picture 4" descr="China Satellite Wall Map by Outlook Maps - MapSales">
                <a:extLst>
                  <a:ext uri="{FF2B5EF4-FFF2-40B4-BE49-F238E27FC236}">
                    <a16:creationId xmlns:a16="http://schemas.microsoft.com/office/drawing/2014/main" id="{BFDDD928-FB8D-7CF2-1870-461D7131C7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67" t="2964" r="2000" b="3423"/>
              <a:stretch>
                <a:fillRect/>
              </a:stretch>
            </p:blipFill>
            <p:spPr bwMode="auto">
              <a:xfrm>
                <a:off x="1017798" y="2560419"/>
                <a:ext cx="4733926" cy="3486366"/>
              </a:xfrm>
              <a:prstGeom prst="rect">
                <a:avLst/>
              </a:prstGeom>
              <a:noFill/>
              <a:extLst>
                <a:ext uri="{909E8E84-426E-40DD-AFC4-6F175D3DCCD1}">
                  <a14:hiddenFill xmlns:a14="http://schemas.microsoft.com/office/drawing/2010/main">
                    <a:solidFill>
                      <a:srgbClr val="FFFFFF"/>
                    </a:solidFill>
                  </a14:hiddenFill>
                </a:ext>
              </a:extLst>
            </p:spPr>
          </p:pic>
          <p:sp>
            <p:nvSpPr>
              <p:cNvPr id="14" name="Cadre 13">
                <a:extLst>
                  <a:ext uri="{FF2B5EF4-FFF2-40B4-BE49-F238E27FC236}">
                    <a16:creationId xmlns:a16="http://schemas.microsoft.com/office/drawing/2014/main" id="{8C891008-B4AA-E660-C8A7-E4A564036CF6}"/>
                  </a:ext>
                </a:extLst>
              </p:cNvPr>
              <p:cNvSpPr/>
              <p:nvPr/>
            </p:nvSpPr>
            <p:spPr>
              <a:xfrm>
                <a:off x="974913" y="2560418"/>
                <a:ext cx="4776811" cy="3486365"/>
              </a:xfrm>
              <a:prstGeom prst="frame">
                <a:avLst>
                  <a:gd name="adj1" fmla="val 2729"/>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sp>
          <p:nvSpPr>
            <p:cNvPr id="15" name="ZoneTexte 14">
              <a:extLst>
                <a:ext uri="{FF2B5EF4-FFF2-40B4-BE49-F238E27FC236}">
                  <a16:creationId xmlns:a16="http://schemas.microsoft.com/office/drawing/2014/main" id="{8443265D-C871-5CF3-A0B2-DB83A8024EA4}"/>
                </a:ext>
              </a:extLst>
            </p:cNvPr>
            <p:cNvSpPr txBox="1"/>
            <p:nvPr/>
          </p:nvSpPr>
          <p:spPr>
            <a:xfrm>
              <a:off x="7923910" y="3077818"/>
              <a:ext cx="1103628" cy="276999"/>
            </a:xfrm>
            <a:prstGeom prst="rect">
              <a:avLst/>
            </a:prstGeom>
            <a:noFill/>
          </p:spPr>
          <p:txBody>
            <a:bodyPr wrap="square" rtlCol="0">
              <a:spAutoFit/>
            </a:bodyPr>
            <a:lstStyle/>
            <a:p>
              <a:r>
                <a:rPr lang="en-GB" sz="1200" b="1" noProof="0">
                  <a:solidFill>
                    <a:schemeClr val="bg1"/>
                  </a:solidFill>
                  <a:highlight>
                    <a:srgbClr val="036C78"/>
                  </a:highlight>
                </a:rPr>
                <a:t>Xinjiang</a:t>
              </a:r>
            </a:p>
          </p:txBody>
        </p:sp>
        <p:sp>
          <p:nvSpPr>
            <p:cNvPr id="16" name="Cercle : creux 15">
              <a:extLst>
                <a:ext uri="{FF2B5EF4-FFF2-40B4-BE49-F238E27FC236}">
                  <a16:creationId xmlns:a16="http://schemas.microsoft.com/office/drawing/2014/main" id="{65574897-085D-33B6-F398-66F5D4C9B692}"/>
                </a:ext>
              </a:extLst>
            </p:cNvPr>
            <p:cNvSpPr/>
            <p:nvPr/>
          </p:nvSpPr>
          <p:spPr>
            <a:xfrm rot="5858602">
              <a:off x="7736753" y="3107832"/>
              <a:ext cx="200219" cy="200218"/>
            </a:xfrm>
            <a:custGeom>
              <a:avLst/>
              <a:gdLst>
                <a:gd name="connsiteX0" fmla="*/ 0 w 200219"/>
                <a:gd name="connsiteY0" fmla="*/ 100109 h 200218"/>
                <a:gd name="connsiteX1" fmla="*/ 100110 w 200219"/>
                <a:gd name="connsiteY1" fmla="*/ 0 h 200218"/>
                <a:gd name="connsiteX2" fmla="*/ 200220 w 200219"/>
                <a:gd name="connsiteY2" fmla="*/ 100109 h 200218"/>
                <a:gd name="connsiteX3" fmla="*/ 100110 w 200219"/>
                <a:gd name="connsiteY3" fmla="*/ 200218 h 200218"/>
                <a:gd name="connsiteX4" fmla="*/ 0 w 200219"/>
                <a:gd name="connsiteY4" fmla="*/ 100109 h 200218"/>
                <a:gd name="connsiteX5" fmla="*/ 52323 w 200219"/>
                <a:gd name="connsiteY5" fmla="*/ 100109 h 200218"/>
                <a:gd name="connsiteX6" fmla="*/ 100110 w 200219"/>
                <a:gd name="connsiteY6" fmla="*/ 147895 h 200218"/>
                <a:gd name="connsiteX7" fmla="*/ 147897 w 200219"/>
                <a:gd name="connsiteY7" fmla="*/ 100109 h 200218"/>
                <a:gd name="connsiteX8" fmla="*/ 100110 w 200219"/>
                <a:gd name="connsiteY8" fmla="*/ 52323 h 200218"/>
                <a:gd name="connsiteX9" fmla="*/ 52323 w 200219"/>
                <a:gd name="connsiteY9" fmla="*/ 100109 h 20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219" h="200218" fill="none" extrusionOk="0">
                  <a:moveTo>
                    <a:pt x="0" y="100109"/>
                  </a:moveTo>
                  <a:cubicBezTo>
                    <a:pt x="-5034" y="44006"/>
                    <a:pt x="47162" y="1914"/>
                    <a:pt x="100110" y="0"/>
                  </a:cubicBezTo>
                  <a:cubicBezTo>
                    <a:pt x="163701" y="12358"/>
                    <a:pt x="201224" y="55219"/>
                    <a:pt x="200220" y="100109"/>
                  </a:cubicBezTo>
                  <a:cubicBezTo>
                    <a:pt x="208755" y="168545"/>
                    <a:pt x="164809" y="211745"/>
                    <a:pt x="100110" y="200218"/>
                  </a:cubicBezTo>
                  <a:cubicBezTo>
                    <a:pt x="54495" y="191748"/>
                    <a:pt x="3202" y="140335"/>
                    <a:pt x="0" y="100109"/>
                  </a:cubicBezTo>
                  <a:close/>
                  <a:moveTo>
                    <a:pt x="52323" y="100109"/>
                  </a:moveTo>
                  <a:cubicBezTo>
                    <a:pt x="49873" y="126902"/>
                    <a:pt x="72353" y="146953"/>
                    <a:pt x="100110" y="147895"/>
                  </a:cubicBezTo>
                  <a:cubicBezTo>
                    <a:pt x="125757" y="147842"/>
                    <a:pt x="146542" y="123738"/>
                    <a:pt x="147897" y="100109"/>
                  </a:cubicBezTo>
                  <a:cubicBezTo>
                    <a:pt x="148321" y="67978"/>
                    <a:pt x="122818" y="54474"/>
                    <a:pt x="100110" y="52323"/>
                  </a:cubicBezTo>
                  <a:cubicBezTo>
                    <a:pt x="71898" y="55577"/>
                    <a:pt x="58241" y="78115"/>
                    <a:pt x="52323" y="100109"/>
                  </a:cubicBezTo>
                  <a:close/>
                </a:path>
                <a:path w="200219" h="200218" stroke="0" extrusionOk="0">
                  <a:moveTo>
                    <a:pt x="0" y="100109"/>
                  </a:moveTo>
                  <a:cubicBezTo>
                    <a:pt x="-13336" y="36594"/>
                    <a:pt x="41939" y="1082"/>
                    <a:pt x="100110" y="0"/>
                  </a:cubicBezTo>
                  <a:cubicBezTo>
                    <a:pt x="163164" y="1635"/>
                    <a:pt x="192662" y="45060"/>
                    <a:pt x="200220" y="100109"/>
                  </a:cubicBezTo>
                  <a:cubicBezTo>
                    <a:pt x="198964" y="156624"/>
                    <a:pt x="154073" y="207549"/>
                    <a:pt x="100110" y="200218"/>
                  </a:cubicBezTo>
                  <a:cubicBezTo>
                    <a:pt x="34940" y="194812"/>
                    <a:pt x="11984" y="161124"/>
                    <a:pt x="0" y="100109"/>
                  </a:cubicBezTo>
                  <a:close/>
                  <a:moveTo>
                    <a:pt x="52323" y="100109"/>
                  </a:moveTo>
                  <a:cubicBezTo>
                    <a:pt x="57818" y="127152"/>
                    <a:pt x="76739" y="141678"/>
                    <a:pt x="100110" y="147895"/>
                  </a:cubicBezTo>
                  <a:cubicBezTo>
                    <a:pt x="120741" y="147013"/>
                    <a:pt x="143508" y="130632"/>
                    <a:pt x="147897" y="100109"/>
                  </a:cubicBezTo>
                  <a:cubicBezTo>
                    <a:pt x="147364" y="68637"/>
                    <a:pt x="123796" y="56084"/>
                    <a:pt x="100110" y="52323"/>
                  </a:cubicBezTo>
                  <a:cubicBezTo>
                    <a:pt x="79577" y="55603"/>
                    <a:pt x="53267" y="73945"/>
                    <a:pt x="52323" y="100109"/>
                  </a:cubicBezTo>
                  <a:close/>
                </a:path>
              </a:pathLst>
            </a:custGeom>
            <a:solidFill>
              <a:srgbClr val="036C78"/>
            </a:solidFill>
            <a:ln>
              <a:solidFill>
                <a:schemeClr val="bg1"/>
              </a:solidFill>
              <a:extLst>
                <a:ext uri="{C807C97D-BFC1-408E-A445-0C87EB9F89A2}">
                  <ask:lineSketchStyleProps xmlns:ask="http://schemas.microsoft.com/office/drawing/2018/sketchyshapes" sd="1219033472">
                    <a:prstGeom prst="donut">
                      <a:avLst>
                        <a:gd name="adj" fmla="val 26133"/>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grpSp>
        <p:nvGrpSpPr>
          <p:cNvPr id="23" name="Groupe 22">
            <a:extLst>
              <a:ext uri="{FF2B5EF4-FFF2-40B4-BE49-F238E27FC236}">
                <a16:creationId xmlns:a16="http://schemas.microsoft.com/office/drawing/2014/main" id="{AB1C7DA8-3ECE-3426-6773-4E38175736CA}"/>
              </a:ext>
            </a:extLst>
          </p:cNvPr>
          <p:cNvGrpSpPr/>
          <p:nvPr/>
        </p:nvGrpSpPr>
        <p:grpSpPr>
          <a:xfrm>
            <a:off x="7481701" y="615300"/>
            <a:ext cx="3892395" cy="3259998"/>
            <a:chOff x="7419254" y="794887"/>
            <a:chExt cx="3892395" cy="3259998"/>
          </a:xfrm>
        </p:grpSpPr>
        <p:pic>
          <p:nvPicPr>
            <p:cNvPr id="18" name="Picture 2" descr="Image">
              <a:extLst>
                <a:ext uri="{FF2B5EF4-FFF2-40B4-BE49-F238E27FC236}">
                  <a16:creationId xmlns:a16="http://schemas.microsoft.com/office/drawing/2014/main" id="{D13B60B0-A835-9D7F-42B2-973E6A368F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99" t="1" r="1" b="331"/>
            <a:stretch>
              <a:fillRect/>
            </a:stretch>
          </p:blipFill>
          <p:spPr bwMode="auto">
            <a:xfrm>
              <a:off x="7482305" y="808447"/>
              <a:ext cx="3829344" cy="324643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DCA9E51-29BF-A0D8-1866-21B39B28DB10}"/>
                </a:ext>
              </a:extLst>
            </p:cNvPr>
            <p:cNvSpPr/>
            <p:nvPr/>
          </p:nvSpPr>
          <p:spPr>
            <a:xfrm>
              <a:off x="7427792" y="3498442"/>
              <a:ext cx="3829344" cy="335343"/>
            </a:xfrm>
            <a:prstGeom prst="rect">
              <a:avLst/>
            </a:prstGeom>
            <a:solidFill>
              <a:schemeClr val="tx1">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0" name="Cadre 19">
              <a:extLst>
                <a:ext uri="{FF2B5EF4-FFF2-40B4-BE49-F238E27FC236}">
                  <a16:creationId xmlns:a16="http://schemas.microsoft.com/office/drawing/2014/main" id="{7103608E-62B3-B3FD-FD4F-D532289DC535}"/>
                </a:ext>
              </a:extLst>
            </p:cNvPr>
            <p:cNvSpPr/>
            <p:nvPr/>
          </p:nvSpPr>
          <p:spPr>
            <a:xfrm>
              <a:off x="7419254" y="794887"/>
              <a:ext cx="3889501" cy="3255338"/>
            </a:xfrm>
            <a:prstGeom prst="frame">
              <a:avLst>
                <a:gd name="adj1" fmla="val 1905"/>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1" name="ZoneTexte 20">
              <a:extLst>
                <a:ext uri="{FF2B5EF4-FFF2-40B4-BE49-F238E27FC236}">
                  <a16:creationId xmlns:a16="http://schemas.microsoft.com/office/drawing/2014/main" id="{BA23F31E-3620-CB18-90BD-ED228C47032D}"/>
                </a:ext>
              </a:extLst>
            </p:cNvPr>
            <p:cNvSpPr txBox="1"/>
            <p:nvPr/>
          </p:nvSpPr>
          <p:spPr>
            <a:xfrm>
              <a:off x="7457631" y="3506747"/>
              <a:ext cx="3782466" cy="307777"/>
            </a:xfrm>
            <a:prstGeom prst="rect">
              <a:avLst/>
            </a:prstGeom>
            <a:noFill/>
          </p:spPr>
          <p:txBody>
            <a:bodyPr wrap="square">
              <a:spAutoFit/>
            </a:bodyPr>
            <a:lstStyle/>
            <a:p>
              <a:pPr algn="ctr"/>
              <a:r>
                <a:rPr lang="en-GB" sz="1400" noProof="0" err="1">
                  <a:solidFill>
                    <a:schemeClr val="bg1"/>
                  </a:solidFill>
                </a:rPr>
                <a:t>Changji</a:t>
              </a:r>
              <a:r>
                <a:rPr lang="en-GB" sz="1400" noProof="0">
                  <a:solidFill>
                    <a:schemeClr val="bg1"/>
                  </a:solidFill>
                </a:rPr>
                <a:t>–</a:t>
              </a:r>
              <a:r>
                <a:rPr lang="en-GB" sz="1400" noProof="0" err="1">
                  <a:solidFill>
                    <a:schemeClr val="bg1"/>
                  </a:solidFill>
                </a:rPr>
                <a:t>Guquan</a:t>
              </a:r>
              <a:r>
                <a:rPr lang="en-GB" sz="1400" noProof="0">
                  <a:solidFill>
                    <a:schemeClr val="bg1"/>
                  </a:solidFill>
                </a:rPr>
                <a:t> line, 2018. </a:t>
              </a:r>
            </a:p>
          </p:txBody>
        </p:sp>
      </p:grpSp>
      <p:sp>
        <p:nvSpPr>
          <p:cNvPr id="25" name="Rectangle 24">
            <a:extLst>
              <a:ext uri="{FF2B5EF4-FFF2-40B4-BE49-F238E27FC236}">
                <a16:creationId xmlns:a16="http://schemas.microsoft.com/office/drawing/2014/main" id="{FC34D351-D62A-48A8-4ADA-A16BC210A144}"/>
              </a:ext>
            </a:extLst>
          </p:cNvPr>
          <p:cNvSpPr/>
          <p:nvPr/>
        </p:nvSpPr>
        <p:spPr>
          <a:xfrm>
            <a:off x="874158" y="5664229"/>
            <a:ext cx="6180739" cy="378458"/>
          </a:xfrm>
          <a:prstGeom prst="rect">
            <a:avLst/>
          </a:prstGeom>
          <a:solidFill>
            <a:schemeClr val="tx1">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6" name="ZoneTexte 25">
            <a:extLst>
              <a:ext uri="{FF2B5EF4-FFF2-40B4-BE49-F238E27FC236}">
                <a16:creationId xmlns:a16="http://schemas.microsoft.com/office/drawing/2014/main" id="{FBB9B510-B783-B8DC-D578-94968676029E}"/>
              </a:ext>
            </a:extLst>
          </p:cNvPr>
          <p:cNvSpPr txBox="1"/>
          <p:nvPr/>
        </p:nvSpPr>
        <p:spPr>
          <a:xfrm>
            <a:off x="880563" y="5699569"/>
            <a:ext cx="6180739" cy="307777"/>
          </a:xfrm>
          <a:prstGeom prst="rect">
            <a:avLst/>
          </a:prstGeom>
          <a:noFill/>
        </p:spPr>
        <p:txBody>
          <a:bodyPr wrap="square">
            <a:spAutoFit/>
          </a:bodyPr>
          <a:lstStyle/>
          <a:p>
            <a:pPr algn="ctr"/>
            <a:r>
              <a:rPr lang="en-GB" sz="1400" noProof="0" dirty="0">
                <a:solidFill>
                  <a:schemeClr val="bg1"/>
                </a:solidFill>
              </a:rPr>
              <a:t>Xinjiang</a:t>
            </a:r>
            <a:r>
              <a:rPr lang="en-GB" sz="1400" noProof="0">
                <a:solidFill>
                  <a:schemeClr val="bg1"/>
                </a:solidFill>
              </a:rPr>
              <a:t> PV farm</a:t>
            </a:r>
            <a:r>
              <a:rPr lang="en-GB" sz="1400" noProof="0" dirty="0">
                <a:solidFill>
                  <a:schemeClr val="bg1"/>
                </a:solidFill>
              </a:rPr>
              <a:t> (3,5 GW), 2024.</a:t>
            </a:r>
          </a:p>
        </p:txBody>
      </p:sp>
      <p:sp>
        <p:nvSpPr>
          <p:cNvPr id="24" name="Cadre 23">
            <a:extLst>
              <a:ext uri="{FF2B5EF4-FFF2-40B4-BE49-F238E27FC236}">
                <a16:creationId xmlns:a16="http://schemas.microsoft.com/office/drawing/2014/main" id="{280EC8A2-312B-14AE-388F-A447C3053CC7}"/>
              </a:ext>
            </a:extLst>
          </p:cNvPr>
          <p:cNvSpPr/>
          <p:nvPr/>
        </p:nvSpPr>
        <p:spPr>
          <a:xfrm>
            <a:off x="840518" y="3218492"/>
            <a:ext cx="6260830" cy="3013423"/>
          </a:xfrm>
          <a:prstGeom prst="frame">
            <a:avLst>
              <a:gd name="adj1" fmla="val 1898"/>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7" name="ZoneTexte 26">
            <a:extLst>
              <a:ext uri="{FF2B5EF4-FFF2-40B4-BE49-F238E27FC236}">
                <a16:creationId xmlns:a16="http://schemas.microsoft.com/office/drawing/2014/main" id="{BB580B3E-450B-E5B6-2FCA-F803CFFB5D10}"/>
              </a:ext>
            </a:extLst>
          </p:cNvPr>
          <p:cNvSpPr txBox="1"/>
          <p:nvPr/>
        </p:nvSpPr>
        <p:spPr>
          <a:xfrm>
            <a:off x="59747" y="6496859"/>
            <a:ext cx="7601968" cy="246221"/>
          </a:xfrm>
          <a:prstGeom prst="rect">
            <a:avLst/>
          </a:prstGeom>
          <a:noFill/>
        </p:spPr>
        <p:txBody>
          <a:bodyPr wrap="square">
            <a:spAutoFit/>
          </a:bodyPr>
          <a:lstStyle/>
          <a:p>
            <a:r>
              <a:rPr lang="en-GB" sz="1000" b="0" noProof="0" dirty="0">
                <a:solidFill>
                  <a:srgbClr val="05103E"/>
                </a:solidFill>
                <a:effectLst/>
                <a:latin typeface="+mj-lt"/>
              </a:rPr>
              <a:t>[1] Information from </a:t>
            </a:r>
            <a:r>
              <a:rPr lang="en-GB" sz="1000" b="0" noProof="0" dirty="0">
                <a:solidFill>
                  <a:srgbClr val="05103E"/>
                </a:solidFill>
                <a:effectLst/>
                <a:latin typeface="+mj-lt"/>
                <a:hlinkClick r:id="rId5"/>
              </a:rPr>
              <a:t>NS Energy. (2020, February 24). ). </a:t>
            </a:r>
            <a:r>
              <a:rPr lang="en-GB" sz="1000" b="0" i="1" noProof="0" dirty="0" err="1">
                <a:solidFill>
                  <a:srgbClr val="05103E"/>
                </a:solidFill>
                <a:effectLst/>
                <a:latin typeface="+mj-lt"/>
                <a:hlinkClick r:id="rId5"/>
              </a:rPr>
              <a:t>Changji-Guquan</a:t>
            </a:r>
            <a:r>
              <a:rPr lang="en-GB" sz="1000" b="0" i="1" noProof="0" dirty="0">
                <a:solidFill>
                  <a:srgbClr val="05103E"/>
                </a:solidFill>
                <a:effectLst/>
                <a:latin typeface="+mj-lt"/>
                <a:hlinkClick r:id="rId5"/>
              </a:rPr>
              <a:t> UHVDC Transmission Project.</a:t>
            </a:r>
            <a:endParaRPr lang="en-GB" sz="1000" i="1" noProof="0" dirty="0">
              <a:latin typeface="+mj-lt"/>
            </a:endParaRPr>
          </a:p>
        </p:txBody>
      </p:sp>
      <p:pic>
        <p:nvPicPr>
          <p:cNvPr id="3" name="Image 2" descr="Une image contenant obscurité, noir, nuit&#10;&#10;Le contenu généré par l’IA peut être incorrect.">
            <a:extLst>
              <a:ext uri="{FF2B5EF4-FFF2-40B4-BE49-F238E27FC236}">
                <a16:creationId xmlns:a16="http://schemas.microsoft.com/office/drawing/2014/main" id="{81BFFDF7-6029-BB29-F662-7441A11AF552}"/>
              </a:ext>
            </a:extLst>
          </p:cNvPr>
          <p:cNvPicPr>
            <a:picLocks noChangeAspect="1"/>
          </p:cNvPicPr>
          <p:nvPr/>
        </p:nvPicPr>
        <p:blipFill>
          <a:blip r:embed="rId6">
            <a:extLst>
              <a:ext uri="{28A0092B-C50C-407E-A947-70E740481C1C}">
                <a14:useLocalDpi xmlns:a14="http://schemas.microsoft.com/office/drawing/2010/main" val="0"/>
              </a:ext>
            </a:extLst>
          </a:blip>
          <a:srcRect l="27705" t="34722" r="30459" b="46555"/>
          <a:stretch>
            <a:fillRect/>
          </a:stretch>
        </p:blipFill>
        <p:spPr>
          <a:xfrm>
            <a:off x="7977396" y="4567725"/>
            <a:ext cx="1739141" cy="1037524"/>
          </a:xfrm>
          <a:prstGeom prst="rect">
            <a:avLst/>
          </a:prstGeom>
        </p:spPr>
      </p:pic>
      <p:pic>
        <p:nvPicPr>
          <p:cNvPr id="3076" name="Picture 4">
            <a:extLst>
              <a:ext uri="{FF2B5EF4-FFF2-40B4-BE49-F238E27FC236}">
                <a16:creationId xmlns:a16="http://schemas.microsoft.com/office/drawing/2014/main" id="{B5141AB0-5144-E705-7262-78CCC77A13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8298" y="4679022"/>
            <a:ext cx="1124012" cy="717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281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oneTexte 28">
            <a:extLst>
              <a:ext uri="{FF2B5EF4-FFF2-40B4-BE49-F238E27FC236}">
                <a16:creationId xmlns:a16="http://schemas.microsoft.com/office/drawing/2014/main" id="{5E95D79D-0970-2980-3D8A-E85C0F82A260}"/>
              </a:ext>
            </a:extLst>
          </p:cNvPr>
          <p:cNvSpPr txBox="1"/>
          <p:nvPr/>
        </p:nvSpPr>
        <p:spPr>
          <a:xfrm>
            <a:off x="1287065" y="1260150"/>
            <a:ext cx="9617866" cy="2400657"/>
          </a:xfrm>
          <a:prstGeom prst="rect">
            <a:avLst/>
          </a:prstGeom>
          <a:noFill/>
        </p:spPr>
        <p:txBody>
          <a:bodyPr wrap="square">
            <a:spAutoFit/>
          </a:bodyPr>
          <a:lstStyle/>
          <a:p>
            <a:pPr algn="just"/>
            <a:r>
              <a:rPr lang="en-GB" sz="2000" noProof="0"/>
              <a:t>E-hydrogen</a:t>
            </a:r>
            <a:r>
              <a:rPr lang="en-GB" sz="2000" noProof="0" dirty="0"/>
              <a:t> and the e-fuels derived from it are expected to become key energy carriers for decarbonizing uses and sectors that lack credible low-carbon alternatives. However, the demand from major load </a:t>
            </a:r>
            <a:r>
              <a:rPr lang="en-GB" sz="2000" noProof="0"/>
              <a:t>centers</a:t>
            </a:r>
            <a:r>
              <a:rPr lang="en-GB" sz="2000" noProof="0" dirty="0"/>
              <a:t> worldwide cannot be met solely with their local renewable resources, which are limited in both quality and available land for new installations.</a:t>
            </a:r>
          </a:p>
          <a:p>
            <a:pPr algn="just"/>
            <a:endParaRPr lang="en-GB" sz="1000" noProof="0" dirty="0"/>
          </a:p>
          <a:p>
            <a:pPr algn="just"/>
            <a:r>
              <a:rPr lang="en-GB" sz="2000" noProof="0" dirty="0"/>
              <a:t>One solution is to produce low-carbon electricity and e-fuels in remote regions of the world with abundant renewable resources.</a:t>
            </a:r>
          </a:p>
        </p:txBody>
      </p:sp>
      <p:sp>
        <p:nvSpPr>
          <p:cNvPr id="2" name="Cadre 1">
            <a:extLst>
              <a:ext uri="{FF2B5EF4-FFF2-40B4-BE49-F238E27FC236}">
                <a16:creationId xmlns:a16="http://schemas.microsoft.com/office/drawing/2014/main" id="{43D71125-EDE9-2991-475D-CD644B9ABE8D}"/>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grpSp>
        <p:nvGrpSpPr>
          <p:cNvPr id="5" name="Groupe 4">
            <a:extLst>
              <a:ext uri="{FF2B5EF4-FFF2-40B4-BE49-F238E27FC236}">
                <a16:creationId xmlns:a16="http://schemas.microsoft.com/office/drawing/2014/main" id="{EAC2F2F0-D8E6-00FD-0D3C-6E439FDCA0C9}"/>
              </a:ext>
            </a:extLst>
          </p:cNvPr>
          <p:cNvGrpSpPr/>
          <p:nvPr/>
        </p:nvGrpSpPr>
        <p:grpSpPr>
          <a:xfrm>
            <a:off x="1628466" y="3987507"/>
            <a:ext cx="8935063" cy="1219200"/>
            <a:chOff x="1628466" y="4214682"/>
            <a:chExt cx="8935063" cy="1219200"/>
          </a:xfrm>
        </p:grpSpPr>
        <p:pic>
          <p:nvPicPr>
            <p:cNvPr id="5122" name="Picture 2">
              <a:extLst>
                <a:ext uri="{FF2B5EF4-FFF2-40B4-BE49-F238E27FC236}">
                  <a16:creationId xmlns:a16="http://schemas.microsoft.com/office/drawing/2014/main" id="{FFE25742-018E-E9C0-4699-22EDEE1F4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466" y="4214682"/>
              <a:ext cx="8935063" cy="12192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B4BA1632-5510-8F40-B4B5-EDE42C9340BD}"/>
                </a:ext>
              </a:extLst>
            </p:cNvPr>
            <p:cNvSpPr txBox="1"/>
            <p:nvPr/>
          </p:nvSpPr>
          <p:spPr>
            <a:xfrm>
              <a:off x="1818659" y="4624227"/>
              <a:ext cx="8554679" cy="400110"/>
            </a:xfrm>
            <a:prstGeom prst="rect">
              <a:avLst/>
            </a:prstGeom>
            <a:noFill/>
          </p:spPr>
          <p:txBody>
            <a:bodyPr wrap="square">
              <a:spAutoFit/>
            </a:bodyPr>
            <a:lstStyle/>
            <a:p>
              <a:pPr algn="ctr"/>
              <a:r>
                <a:rPr lang="en-GB" sz="2000" noProof="0"/>
                <a:t>These are known as </a:t>
              </a:r>
              <a:r>
                <a:rPr lang="en-GB" sz="2000" b="1" noProof="0"/>
                <a:t>Remote Renewable Energy Hubs (RREHs)</a:t>
              </a:r>
              <a:r>
                <a:rPr lang="en-GB" sz="2000" baseline="30000" noProof="0"/>
                <a:t>[1]</a:t>
              </a:r>
              <a:r>
                <a:rPr lang="en-GB" sz="2000" noProof="0"/>
                <a:t>.</a:t>
              </a:r>
              <a:endParaRPr lang="en-GB" sz="2000" baseline="30000" noProof="0"/>
            </a:p>
          </p:txBody>
        </p:sp>
      </p:grpSp>
      <p:sp>
        <p:nvSpPr>
          <p:cNvPr id="3" name="Rectangle 2">
            <a:extLst>
              <a:ext uri="{FF2B5EF4-FFF2-40B4-BE49-F238E27FC236}">
                <a16:creationId xmlns:a16="http://schemas.microsoft.com/office/drawing/2014/main" id="{90D664D4-48AF-C041-3148-CF65EBCD9585}"/>
              </a:ext>
            </a:extLst>
          </p:cNvPr>
          <p:cNvSpPr/>
          <p:nvPr/>
        </p:nvSpPr>
        <p:spPr>
          <a:xfrm>
            <a:off x="11879649" y="6506792"/>
            <a:ext cx="171925"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Slide Number Placeholder 6">
            <a:extLst>
              <a:ext uri="{FF2B5EF4-FFF2-40B4-BE49-F238E27FC236}">
                <a16:creationId xmlns:a16="http://schemas.microsoft.com/office/drawing/2014/main" id="{524F12DA-751C-0834-9596-DD776664E8C6}"/>
              </a:ext>
            </a:extLst>
          </p:cNvPr>
          <p:cNvSpPr txBox="1">
            <a:spLocks/>
          </p:cNvSpPr>
          <p:nvPr/>
        </p:nvSpPr>
        <p:spPr>
          <a:xfrm>
            <a:off x="11784874" y="6481392"/>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7</a:t>
            </a:fld>
            <a:endParaRPr lang="en-GB" sz="1350" b="1" spc="80" noProof="0" dirty="0">
              <a:solidFill>
                <a:srgbClr val="025C66"/>
              </a:solidFill>
            </a:endParaRPr>
          </a:p>
        </p:txBody>
      </p:sp>
      <p:sp>
        <p:nvSpPr>
          <p:cNvPr id="8" name="ZoneTexte 7">
            <a:extLst>
              <a:ext uri="{FF2B5EF4-FFF2-40B4-BE49-F238E27FC236}">
                <a16:creationId xmlns:a16="http://schemas.microsoft.com/office/drawing/2014/main" id="{DEC00849-1138-C0B9-B9E5-C721246AD597}"/>
              </a:ext>
            </a:extLst>
          </p:cNvPr>
          <p:cNvSpPr txBox="1"/>
          <p:nvPr/>
        </p:nvSpPr>
        <p:spPr>
          <a:xfrm>
            <a:off x="85834" y="6329105"/>
            <a:ext cx="11793815" cy="400110"/>
          </a:xfrm>
          <a:prstGeom prst="rect">
            <a:avLst/>
          </a:prstGeom>
          <a:noFill/>
        </p:spPr>
        <p:txBody>
          <a:bodyPr wrap="square">
            <a:spAutoFit/>
          </a:bodyPr>
          <a:lstStyle/>
          <a:p>
            <a:r>
              <a:rPr lang="en-GB" sz="1000" noProof="0" dirty="0"/>
              <a:t>[1] The term Remote Renewable Energy Hub (RREH) is defined in </a:t>
            </a:r>
            <a:r>
              <a:rPr lang="en-GB" sz="1000" noProof="0" dirty="0">
                <a:hlinkClick r:id="rId3"/>
              </a:rPr>
              <a:t>Dachet, V., Dubois, A., Miftari, B., Fonteneau, R., &amp; Ernst, D. (2024, December 19). </a:t>
            </a:r>
            <a:r>
              <a:rPr lang="en-GB" sz="1000" i="1" noProof="0" dirty="0">
                <a:hlinkClick r:id="rId3"/>
              </a:rPr>
              <a:t>Remote Renewable Energy Hubs: a taxonomy.</a:t>
            </a:r>
          </a:p>
          <a:p>
            <a:r>
              <a:rPr lang="en-GB" sz="1000" noProof="0" dirty="0">
                <a:hlinkClick r:id="rId3"/>
              </a:rPr>
              <a:t>Energy Reports, 13, 3112-2120.</a:t>
            </a:r>
            <a:endParaRPr lang="en-GB" sz="1000" noProof="0" dirty="0"/>
          </a:p>
        </p:txBody>
      </p:sp>
    </p:spTree>
    <p:extLst>
      <p:ext uri="{BB962C8B-B14F-4D97-AF65-F5344CB8AC3E}">
        <p14:creationId xmlns:p14="http://schemas.microsoft.com/office/powerpoint/2010/main" val="28348645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E7DF869-C9FE-BAF7-90B2-9E4A23DD5731}"/>
              </a:ext>
            </a:extLst>
          </p:cNvPr>
          <p:cNvSpPr txBox="1"/>
          <p:nvPr/>
        </p:nvSpPr>
        <p:spPr>
          <a:xfrm>
            <a:off x="845269" y="661530"/>
            <a:ext cx="10501462" cy="707886"/>
          </a:xfrm>
          <a:prstGeom prst="rect">
            <a:avLst/>
          </a:prstGeom>
          <a:noFill/>
        </p:spPr>
        <p:txBody>
          <a:bodyPr wrap="square">
            <a:spAutoFit/>
          </a:bodyPr>
          <a:lstStyle/>
          <a:p>
            <a:pPr algn="just">
              <a:buNone/>
            </a:pPr>
            <a:r>
              <a:rPr lang="en-GB" sz="2000" noProof="0"/>
              <a:t>These UHVDC lines fit into an even more ambitious vision: the Global Grid, a concept introduced in 2013 by Spyros Chatzivasileiadis, Damien Ernst, and Göran Andersson</a:t>
            </a:r>
            <a:r>
              <a:rPr lang="en-GB" sz="2000" baseline="30000" noProof="0"/>
              <a:t>[1]</a:t>
            </a:r>
            <a:r>
              <a:rPr lang="en-GB" sz="2000" noProof="0"/>
              <a:t>. </a:t>
            </a:r>
          </a:p>
        </p:txBody>
      </p:sp>
      <p:sp>
        <p:nvSpPr>
          <p:cNvPr id="6" name="Cadre 5">
            <a:extLst>
              <a:ext uri="{FF2B5EF4-FFF2-40B4-BE49-F238E27FC236}">
                <a16:creationId xmlns:a16="http://schemas.microsoft.com/office/drawing/2014/main" id="{E7D95183-8287-F2DD-82EA-945D8CE2C2A8}"/>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8" name="ZoneTexte 7">
            <a:extLst>
              <a:ext uri="{FF2B5EF4-FFF2-40B4-BE49-F238E27FC236}">
                <a16:creationId xmlns:a16="http://schemas.microsoft.com/office/drawing/2014/main" id="{04D6CC01-DAD9-AF01-8D54-1CCDF23B3E00}"/>
              </a:ext>
            </a:extLst>
          </p:cNvPr>
          <p:cNvSpPr txBox="1"/>
          <p:nvPr/>
        </p:nvSpPr>
        <p:spPr>
          <a:xfrm>
            <a:off x="845269" y="4415996"/>
            <a:ext cx="10501462" cy="1477328"/>
          </a:xfrm>
          <a:prstGeom prst="rect">
            <a:avLst/>
          </a:prstGeom>
          <a:noFill/>
        </p:spPr>
        <p:txBody>
          <a:bodyPr wrap="square">
            <a:spAutoFit/>
          </a:bodyPr>
          <a:lstStyle/>
          <a:p>
            <a:pPr algn="just"/>
            <a:r>
              <a:rPr lang="en-GB" sz="2000" noProof="0"/>
              <a:t>By linking RREHs to major consumption centers, the Global Grid would:</a:t>
            </a:r>
          </a:p>
          <a:p>
            <a:pPr algn="just"/>
            <a:endParaRPr lang="en-GB" sz="500" noProof="0"/>
          </a:p>
          <a:p>
            <a:pPr marL="514350" indent="-514350" algn="just">
              <a:buAutoNum type="romanLcParenBoth"/>
            </a:pPr>
            <a:r>
              <a:rPr lang="en-GB" sz="2000" noProof="0"/>
              <a:t>smooth fluctuations in renewable electricity generation and demand at the global scale;</a:t>
            </a:r>
          </a:p>
          <a:p>
            <a:pPr marL="514350" indent="-514350" algn="just">
              <a:buAutoNum type="romanLcParenBoth"/>
            </a:pPr>
            <a:endParaRPr lang="en-GB" sz="500" noProof="0"/>
          </a:p>
          <a:p>
            <a:pPr marL="514350" indent="-514350" algn="just">
              <a:buAutoNum type="romanLcParenBoth"/>
            </a:pPr>
            <a:r>
              <a:rPr lang="en-GB" sz="2000" noProof="0"/>
              <a:t>reduce the overall cost of renewable electricity.</a:t>
            </a:r>
          </a:p>
        </p:txBody>
      </p:sp>
      <p:grpSp>
        <p:nvGrpSpPr>
          <p:cNvPr id="2" name="Groupe 1">
            <a:extLst>
              <a:ext uri="{FF2B5EF4-FFF2-40B4-BE49-F238E27FC236}">
                <a16:creationId xmlns:a16="http://schemas.microsoft.com/office/drawing/2014/main" id="{BD92CA0A-E929-C98E-609E-7B4FDAF9862F}"/>
              </a:ext>
            </a:extLst>
          </p:cNvPr>
          <p:cNvGrpSpPr/>
          <p:nvPr/>
        </p:nvGrpSpPr>
        <p:grpSpPr>
          <a:xfrm>
            <a:off x="6781800" y="1721881"/>
            <a:ext cx="4536356" cy="2342439"/>
            <a:chOff x="5665321" y="3135044"/>
            <a:chExt cx="5617191" cy="2973526"/>
          </a:xfrm>
        </p:grpSpPr>
        <p:pic>
          <p:nvPicPr>
            <p:cNvPr id="12" name="Image 11">
              <a:extLst>
                <a:ext uri="{FF2B5EF4-FFF2-40B4-BE49-F238E27FC236}">
                  <a16:creationId xmlns:a16="http://schemas.microsoft.com/office/drawing/2014/main" id="{804DE871-7216-1DDB-F571-1525EC38947B}"/>
                </a:ext>
              </a:extLst>
            </p:cNvPr>
            <p:cNvPicPr>
              <a:picLocks noChangeAspect="1"/>
            </p:cNvPicPr>
            <p:nvPr/>
          </p:nvPicPr>
          <p:blipFill>
            <a:blip r:embed="rId2"/>
            <a:stretch>
              <a:fillRect/>
            </a:stretch>
          </p:blipFill>
          <p:spPr>
            <a:xfrm>
              <a:off x="5665321" y="3135044"/>
              <a:ext cx="5611921" cy="2973526"/>
            </a:xfrm>
            <a:prstGeom prst="rect">
              <a:avLst/>
            </a:prstGeom>
          </p:spPr>
        </p:pic>
        <p:sp>
          <p:nvSpPr>
            <p:cNvPr id="10" name="Cadre 9">
              <a:extLst>
                <a:ext uri="{FF2B5EF4-FFF2-40B4-BE49-F238E27FC236}">
                  <a16:creationId xmlns:a16="http://schemas.microsoft.com/office/drawing/2014/main" id="{0E1E8538-EB25-1923-68BE-38A6A53D8CEB}"/>
                </a:ext>
              </a:extLst>
            </p:cNvPr>
            <p:cNvSpPr/>
            <p:nvPr/>
          </p:nvSpPr>
          <p:spPr>
            <a:xfrm>
              <a:off x="5665321" y="3135045"/>
              <a:ext cx="5617191" cy="2973525"/>
            </a:xfrm>
            <a:prstGeom prst="frame">
              <a:avLst>
                <a:gd name="adj1" fmla="val 2539"/>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sp>
        <p:nvSpPr>
          <p:cNvPr id="14" name="ZoneTexte 13">
            <a:extLst>
              <a:ext uri="{FF2B5EF4-FFF2-40B4-BE49-F238E27FC236}">
                <a16:creationId xmlns:a16="http://schemas.microsoft.com/office/drawing/2014/main" id="{100F92F8-09AB-7683-CF5F-385D97CC3DFE}"/>
              </a:ext>
            </a:extLst>
          </p:cNvPr>
          <p:cNvSpPr txBox="1"/>
          <p:nvPr/>
        </p:nvSpPr>
        <p:spPr>
          <a:xfrm>
            <a:off x="82959" y="6319017"/>
            <a:ext cx="7851673" cy="246221"/>
          </a:xfrm>
          <a:prstGeom prst="rect">
            <a:avLst/>
          </a:prstGeom>
          <a:noFill/>
        </p:spPr>
        <p:txBody>
          <a:bodyPr wrap="square">
            <a:spAutoFit/>
          </a:bodyPr>
          <a:lstStyle/>
          <a:p>
            <a:pPr algn="just"/>
            <a:r>
              <a:rPr lang="en-GB" sz="1000" noProof="0" dirty="0"/>
              <a:t>[1] </a:t>
            </a:r>
            <a:r>
              <a:rPr lang="en-GB" sz="1000" noProof="0"/>
              <a:t>More information:</a:t>
            </a:r>
            <a:r>
              <a:rPr lang="en-GB" sz="1000" noProof="0" dirty="0"/>
              <a:t> </a:t>
            </a:r>
            <a:r>
              <a:rPr lang="en-GB" sz="1000" noProof="0">
                <a:hlinkClick r:id="rId3"/>
              </a:rPr>
              <a:t>Chatzivasileiadis</a:t>
            </a:r>
            <a:r>
              <a:rPr lang="en-GB" sz="1000" noProof="0" dirty="0">
                <a:hlinkClick r:id="rId3"/>
              </a:rPr>
              <a:t>, S., Ernst, D., &amp; Andersson, G. (2013). </a:t>
            </a:r>
            <a:r>
              <a:rPr lang="en-GB" sz="1000" i="1" noProof="0" dirty="0">
                <a:hlinkClick r:id="rId3"/>
              </a:rPr>
              <a:t>The global grid.</a:t>
            </a:r>
            <a:r>
              <a:rPr lang="en-GB" sz="1000" noProof="0" dirty="0">
                <a:hlinkClick r:id="rId3"/>
              </a:rPr>
              <a:t> Renewable Energy, 57, 372-383.</a:t>
            </a:r>
            <a:endParaRPr lang="en-GB" sz="1000" noProof="0" dirty="0"/>
          </a:p>
        </p:txBody>
      </p:sp>
      <p:sp>
        <p:nvSpPr>
          <p:cNvPr id="15" name="ZoneTexte 14">
            <a:extLst>
              <a:ext uri="{FF2B5EF4-FFF2-40B4-BE49-F238E27FC236}">
                <a16:creationId xmlns:a16="http://schemas.microsoft.com/office/drawing/2014/main" id="{42A5F748-73CE-DF3E-03A0-6525A5948FD1}"/>
              </a:ext>
            </a:extLst>
          </p:cNvPr>
          <p:cNvSpPr txBox="1"/>
          <p:nvPr/>
        </p:nvSpPr>
        <p:spPr>
          <a:xfrm>
            <a:off x="82212" y="6496140"/>
            <a:ext cx="8046188" cy="400110"/>
          </a:xfrm>
          <a:prstGeom prst="rect">
            <a:avLst/>
          </a:prstGeom>
          <a:noFill/>
        </p:spPr>
        <p:txBody>
          <a:bodyPr wrap="square">
            <a:spAutoFit/>
          </a:bodyPr>
          <a:lstStyle/>
          <a:p>
            <a:r>
              <a:rPr lang="en-GB" sz="1000" noProof="0" dirty="0">
                <a:latin typeface="+mj-lt"/>
              </a:rPr>
              <a:t>[2] </a:t>
            </a:r>
            <a:r>
              <a:rPr lang="en-GB" sz="1000" noProof="0"/>
              <a:t>Additional information on SGCC’s international investments:</a:t>
            </a:r>
            <a:r>
              <a:rPr lang="en-GB" sz="1000" noProof="0" dirty="0">
                <a:latin typeface="+mj-lt"/>
              </a:rPr>
              <a:t>: </a:t>
            </a:r>
            <a:r>
              <a:rPr lang="en-GB" sz="1000" noProof="0" dirty="0">
                <a:latin typeface="+mj-lt"/>
                <a:hlinkClick r:id="rId4"/>
              </a:rPr>
              <a:t>https://eng.yidaiyilu.gov.cn/stategrid.htm</a:t>
            </a:r>
            <a:endParaRPr lang="en-GB" sz="1000" noProof="0" dirty="0">
              <a:latin typeface="+mj-lt"/>
            </a:endParaRPr>
          </a:p>
          <a:p>
            <a:endParaRPr lang="en-GB" sz="1000" noProof="0" dirty="0">
              <a:latin typeface="+mj-lt"/>
            </a:endParaRPr>
          </a:p>
        </p:txBody>
      </p:sp>
      <p:sp>
        <p:nvSpPr>
          <p:cNvPr id="16" name="Rectangle 15">
            <a:extLst>
              <a:ext uri="{FF2B5EF4-FFF2-40B4-BE49-F238E27FC236}">
                <a16:creationId xmlns:a16="http://schemas.microsoft.com/office/drawing/2014/main" id="{AF5EED8F-1E38-3B97-CD17-C49EBBEF21B8}"/>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Slide Number Placeholder 6">
            <a:extLst>
              <a:ext uri="{FF2B5EF4-FFF2-40B4-BE49-F238E27FC236}">
                <a16:creationId xmlns:a16="http://schemas.microsoft.com/office/drawing/2014/main" id="{8DF625B8-A308-BC44-E47A-2CF3FFC342C9}"/>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70</a:t>
            </a:fld>
            <a:endParaRPr lang="en-GB" sz="1350" b="1" spc="80" noProof="0" dirty="0">
              <a:solidFill>
                <a:srgbClr val="025C66"/>
              </a:solidFill>
            </a:endParaRPr>
          </a:p>
        </p:txBody>
      </p:sp>
      <p:sp>
        <p:nvSpPr>
          <p:cNvPr id="4" name="ZoneTexte 3">
            <a:extLst>
              <a:ext uri="{FF2B5EF4-FFF2-40B4-BE49-F238E27FC236}">
                <a16:creationId xmlns:a16="http://schemas.microsoft.com/office/drawing/2014/main" id="{31782117-327F-6E3A-3CE1-3BAE03A75F9B}"/>
              </a:ext>
            </a:extLst>
          </p:cNvPr>
          <p:cNvSpPr txBox="1"/>
          <p:nvPr/>
        </p:nvSpPr>
        <p:spPr>
          <a:xfrm>
            <a:off x="845269" y="1701763"/>
            <a:ext cx="5526956" cy="2400657"/>
          </a:xfrm>
          <a:prstGeom prst="rect">
            <a:avLst/>
          </a:prstGeom>
          <a:noFill/>
        </p:spPr>
        <p:txBody>
          <a:bodyPr wrap="square">
            <a:spAutoFit/>
          </a:bodyPr>
          <a:lstStyle/>
          <a:p>
            <a:pPr algn="just">
              <a:buNone/>
            </a:pPr>
            <a:r>
              <a:rPr lang="en-GB" sz="2000" noProof="0"/>
              <a:t>They proposed the creation of a worldwide electricity network connecting producers and consumers across continents through terrestrial and submarine UHVDC backbones.</a:t>
            </a:r>
          </a:p>
          <a:p>
            <a:pPr algn="just">
              <a:buNone/>
            </a:pPr>
            <a:endParaRPr lang="en-GB" sz="1000" noProof="0"/>
          </a:p>
          <a:p>
            <a:pPr algn="just">
              <a:buNone/>
            </a:pPr>
            <a:r>
              <a:rPr lang="en-GB" sz="2000" noProof="0"/>
              <a:t>The State Grid Corporation of China (SGCC) later took up this idea, structuring and promoting this planetary interconnection</a:t>
            </a:r>
            <a:r>
              <a:rPr lang="en-GB" sz="2000" baseline="30000" noProof="0"/>
              <a:t>[2]</a:t>
            </a:r>
            <a:r>
              <a:rPr lang="en-GB" sz="2000" noProof="0"/>
              <a:t>.</a:t>
            </a:r>
            <a:endParaRPr lang="en-GB" sz="2000" baseline="30000" noProof="0"/>
          </a:p>
        </p:txBody>
      </p:sp>
    </p:spTree>
    <p:extLst>
      <p:ext uri="{BB962C8B-B14F-4D97-AF65-F5344CB8AC3E}">
        <p14:creationId xmlns:p14="http://schemas.microsoft.com/office/powerpoint/2010/main" val="1234516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10D5D-DCCB-BC5C-62A5-C2B9A710EDE4}"/>
            </a:ext>
          </a:extLst>
        </p:cNvPr>
        <p:cNvGrpSpPr/>
        <p:nvPr/>
      </p:nvGrpSpPr>
      <p:grpSpPr>
        <a:xfrm>
          <a:off x="0" y="0"/>
          <a:ext cx="0" cy="0"/>
          <a:chOff x="0" y="0"/>
          <a:chExt cx="0" cy="0"/>
        </a:xfrm>
      </p:grpSpPr>
      <p:pic>
        <p:nvPicPr>
          <p:cNvPr id="19458" name="Picture 2">
            <a:extLst>
              <a:ext uri="{FF2B5EF4-FFF2-40B4-BE49-F238E27FC236}">
                <a16:creationId xmlns:a16="http://schemas.microsoft.com/office/drawing/2014/main" id="{5EB23338-7FF0-4E8F-1F91-CF927DCAA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571" y="1054789"/>
            <a:ext cx="4248718" cy="54626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 coins arrondis 2">
            <a:extLst>
              <a:ext uri="{FF2B5EF4-FFF2-40B4-BE49-F238E27FC236}">
                <a16:creationId xmlns:a16="http://schemas.microsoft.com/office/drawing/2014/main" id="{935685D4-5D8B-357C-49E5-0A1046C93831}"/>
              </a:ext>
            </a:extLst>
          </p:cNvPr>
          <p:cNvSpPr/>
          <p:nvPr/>
        </p:nvSpPr>
        <p:spPr>
          <a:xfrm>
            <a:off x="1" y="127595"/>
            <a:ext cx="12191999" cy="668837"/>
          </a:xfrm>
          <a:prstGeom prst="roundRect">
            <a:avLst>
              <a:gd name="adj" fmla="val 0"/>
            </a:avLst>
          </a:prstGeom>
          <a:solidFill>
            <a:srgbClr val="036C7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ZoneTexte 4">
            <a:extLst>
              <a:ext uri="{FF2B5EF4-FFF2-40B4-BE49-F238E27FC236}">
                <a16:creationId xmlns:a16="http://schemas.microsoft.com/office/drawing/2014/main" id="{BDB48238-CB6E-9586-718E-73CCC63620C5}"/>
              </a:ext>
            </a:extLst>
          </p:cNvPr>
          <p:cNvSpPr txBox="1"/>
          <p:nvPr/>
        </p:nvSpPr>
        <p:spPr>
          <a:xfrm>
            <a:off x="1590822" y="190878"/>
            <a:ext cx="9010356" cy="523220"/>
          </a:xfrm>
          <a:prstGeom prst="rect">
            <a:avLst/>
          </a:prstGeom>
          <a:noFill/>
        </p:spPr>
        <p:txBody>
          <a:bodyPr wrap="square">
            <a:spAutoFit/>
          </a:bodyPr>
          <a:lstStyle/>
          <a:p>
            <a:pPr algn="ctr">
              <a:buNone/>
            </a:pPr>
            <a:r>
              <a:rPr lang="en-GB" sz="2800" noProof="0">
                <a:solidFill>
                  <a:schemeClr val="bg1"/>
                </a:solidFill>
                <a:latin typeface="Arial Rounded MT Bold" panose="020F0704030504030204" pitchFamily="34" charset="0"/>
                <a:ea typeface="Roboto" panose="02000000000000000000" pitchFamily="2" charset="0"/>
                <a:cs typeface="Roboto" panose="02000000000000000000" pitchFamily="2" charset="0"/>
              </a:rPr>
              <a:t>Assessment of an RREH in China</a:t>
            </a:r>
            <a:endPar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4169D43C-181E-2AD9-4DE5-2018E74999E5}"/>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Slide Number Placeholder 6">
            <a:extLst>
              <a:ext uri="{FF2B5EF4-FFF2-40B4-BE49-F238E27FC236}">
                <a16:creationId xmlns:a16="http://schemas.microsoft.com/office/drawing/2014/main" id="{D12D745F-9FC2-6E09-54A9-8930E27C8627}"/>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71</a:t>
            </a:fld>
            <a:endParaRPr lang="en-GB" sz="1350" b="1" spc="80" noProof="0" dirty="0">
              <a:solidFill>
                <a:srgbClr val="025C66"/>
              </a:solidFill>
            </a:endParaRPr>
          </a:p>
        </p:txBody>
      </p:sp>
      <p:sp>
        <p:nvSpPr>
          <p:cNvPr id="17" name="Rectangle 16">
            <a:extLst>
              <a:ext uri="{FF2B5EF4-FFF2-40B4-BE49-F238E27FC236}">
                <a16:creationId xmlns:a16="http://schemas.microsoft.com/office/drawing/2014/main" id="{C3BEA419-0E7D-3253-E99A-DC3887693991}"/>
              </a:ext>
            </a:extLst>
          </p:cNvPr>
          <p:cNvSpPr/>
          <p:nvPr/>
        </p:nvSpPr>
        <p:spPr>
          <a:xfrm>
            <a:off x="7305673" y="6020359"/>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Rectangle 1">
            <a:extLst>
              <a:ext uri="{FF2B5EF4-FFF2-40B4-BE49-F238E27FC236}">
                <a16:creationId xmlns:a16="http://schemas.microsoft.com/office/drawing/2014/main" id="{8434EDDB-8FEE-6DC6-D84A-5E7117D0581E}"/>
              </a:ext>
            </a:extLst>
          </p:cNvPr>
          <p:cNvSpPr/>
          <p:nvPr/>
        </p:nvSpPr>
        <p:spPr>
          <a:xfrm>
            <a:off x="7305674" y="406361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 name="Rectangle 5">
            <a:extLst>
              <a:ext uri="{FF2B5EF4-FFF2-40B4-BE49-F238E27FC236}">
                <a16:creationId xmlns:a16="http://schemas.microsoft.com/office/drawing/2014/main" id="{17A42547-5EB2-B689-8E71-E7259A043B35}"/>
              </a:ext>
            </a:extLst>
          </p:cNvPr>
          <p:cNvSpPr/>
          <p:nvPr/>
        </p:nvSpPr>
        <p:spPr>
          <a:xfrm>
            <a:off x="7355623" y="2100797"/>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ZoneTexte 6">
            <a:extLst>
              <a:ext uri="{FF2B5EF4-FFF2-40B4-BE49-F238E27FC236}">
                <a16:creationId xmlns:a16="http://schemas.microsoft.com/office/drawing/2014/main" id="{881C971E-8467-E32B-0EC1-3702FDD16DFD}"/>
              </a:ext>
            </a:extLst>
          </p:cNvPr>
          <p:cNvSpPr txBox="1"/>
          <p:nvPr/>
        </p:nvSpPr>
        <p:spPr>
          <a:xfrm>
            <a:off x="7227153" y="2059341"/>
            <a:ext cx="1716734" cy="538609"/>
          </a:xfrm>
          <a:prstGeom prst="rect">
            <a:avLst/>
          </a:prstGeom>
          <a:noFill/>
        </p:spPr>
        <p:txBody>
          <a:bodyPr wrap="square" rtlCol="0">
            <a:spAutoFit/>
          </a:bodyPr>
          <a:lstStyle/>
          <a:p>
            <a:r>
              <a:rPr lang="en-GB" sz="1400" b="1" noProof="0">
                <a:solidFill>
                  <a:srgbClr val="036C78"/>
                </a:solidFill>
              </a:rPr>
              <a:t>Spain</a:t>
            </a:r>
          </a:p>
          <a:p>
            <a:r>
              <a:rPr lang="en-GB" sz="1400" b="1" noProof="0">
                <a:solidFill>
                  <a:srgbClr val="036C78"/>
                </a:solidFill>
              </a:rPr>
              <a:t>(Extremadura)</a:t>
            </a:r>
          </a:p>
        </p:txBody>
      </p:sp>
      <p:sp>
        <p:nvSpPr>
          <p:cNvPr id="8" name="Rectangle 7">
            <a:extLst>
              <a:ext uri="{FF2B5EF4-FFF2-40B4-BE49-F238E27FC236}">
                <a16:creationId xmlns:a16="http://schemas.microsoft.com/office/drawing/2014/main" id="{5A84DBCE-85D0-347B-26E4-B1F4BD69001A}"/>
              </a:ext>
            </a:extLst>
          </p:cNvPr>
          <p:cNvSpPr/>
          <p:nvPr/>
        </p:nvSpPr>
        <p:spPr>
          <a:xfrm>
            <a:off x="7294041" y="1630409"/>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ZoneTexte 10">
            <a:extLst>
              <a:ext uri="{FF2B5EF4-FFF2-40B4-BE49-F238E27FC236}">
                <a16:creationId xmlns:a16="http://schemas.microsoft.com/office/drawing/2014/main" id="{C36E7F7F-D948-7F57-5853-14CC0DEAEBF2}"/>
              </a:ext>
            </a:extLst>
          </p:cNvPr>
          <p:cNvSpPr txBox="1"/>
          <p:nvPr/>
        </p:nvSpPr>
        <p:spPr>
          <a:xfrm>
            <a:off x="7233645" y="1667739"/>
            <a:ext cx="1690577" cy="330860"/>
          </a:xfrm>
          <a:prstGeom prst="rect">
            <a:avLst/>
          </a:prstGeom>
          <a:noFill/>
        </p:spPr>
        <p:txBody>
          <a:bodyPr wrap="square" rtlCol="0">
            <a:spAutoFit/>
          </a:bodyPr>
          <a:lstStyle/>
          <a:p>
            <a:r>
              <a:rPr lang="en-GB" sz="1500" b="1" noProof="0">
                <a:solidFill>
                  <a:srgbClr val="036C78"/>
                </a:solidFill>
                <a:highlight>
                  <a:srgbClr val="FFFFFF"/>
                </a:highlight>
              </a:rPr>
              <a:t>Azerbaijan</a:t>
            </a:r>
          </a:p>
        </p:txBody>
      </p:sp>
      <p:sp>
        <p:nvSpPr>
          <p:cNvPr id="12" name="Rectangle 11">
            <a:extLst>
              <a:ext uri="{FF2B5EF4-FFF2-40B4-BE49-F238E27FC236}">
                <a16:creationId xmlns:a16="http://schemas.microsoft.com/office/drawing/2014/main" id="{F54D1DF0-51C2-6535-CE90-141C9DB23405}"/>
              </a:ext>
            </a:extLst>
          </p:cNvPr>
          <p:cNvSpPr/>
          <p:nvPr/>
        </p:nvSpPr>
        <p:spPr>
          <a:xfrm>
            <a:off x="7348203" y="260440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ZoneTexte 12">
            <a:extLst>
              <a:ext uri="{FF2B5EF4-FFF2-40B4-BE49-F238E27FC236}">
                <a16:creationId xmlns:a16="http://schemas.microsoft.com/office/drawing/2014/main" id="{0BD1EA3A-B836-0A3B-623C-ED32E3DD42E3}"/>
              </a:ext>
            </a:extLst>
          </p:cNvPr>
          <p:cNvSpPr txBox="1"/>
          <p:nvPr/>
        </p:nvSpPr>
        <p:spPr>
          <a:xfrm>
            <a:off x="7227152" y="2553120"/>
            <a:ext cx="1907817" cy="538609"/>
          </a:xfrm>
          <a:prstGeom prst="rect">
            <a:avLst/>
          </a:prstGeom>
          <a:noFill/>
        </p:spPr>
        <p:txBody>
          <a:bodyPr wrap="square" rtlCol="0">
            <a:spAutoFit/>
          </a:bodyPr>
          <a:lstStyle/>
          <a:p>
            <a:r>
              <a:rPr lang="en-GB" sz="1400" b="1" noProof="0">
                <a:solidFill>
                  <a:srgbClr val="036C78"/>
                </a:solidFill>
              </a:rPr>
              <a:t>Algeria</a:t>
            </a:r>
          </a:p>
          <a:p>
            <a:r>
              <a:rPr lang="en-GB" sz="1400" b="1" noProof="0">
                <a:solidFill>
                  <a:srgbClr val="036C78"/>
                </a:solidFill>
              </a:rPr>
              <a:t>(Algerian Sahara)</a:t>
            </a:r>
          </a:p>
        </p:txBody>
      </p:sp>
      <p:sp>
        <p:nvSpPr>
          <p:cNvPr id="14" name="Rectangle 13">
            <a:extLst>
              <a:ext uri="{FF2B5EF4-FFF2-40B4-BE49-F238E27FC236}">
                <a16:creationId xmlns:a16="http://schemas.microsoft.com/office/drawing/2014/main" id="{0E6ADCDB-FD37-AA32-C1CE-5B68C80CDFAA}"/>
              </a:ext>
            </a:extLst>
          </p:cNvPr>
          <p:cNvSpPr/>
          <p:nvPr/>
        </p:nvSpPr>
        <p:spPr>
          <a:xfrm>
            <a:off x="7339298" y="3089997"/>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ZoneTexte 14">
            <a:extLst>
              <a:ext uri="{FF2B5EF4-FFF2-40B4-BE49-F238E27FC236}">
                <a16:creationId xmlns:a16="http://schemas.microsoft.com/office/drawing/2014/main" id="{FCA8176E-63F1-E1FC-2818-AA097424DB71}"/>
              </a:ext>
            </a:extLst>
          </p:cNvPr>
          <p:cNvSpPr txBox="1"/>
          <p:nvPr/>
        </p:nvSpPr>
        <p:spPr>
          <a:xfrm>
            <a:off x="7227152" y="3038709"/>
            <a:ext cx="1898912" cy="538609"/>
          </a:xfrm>
          <a:prstGeom prst="rect">
            <a:avLst/>
          </a:prstGeom>
          <a:noFill/>
        </p:spPr>
        <p:txBody>
          <a:bodyPr wrap="square" rtlCol="0">
            <a:spAutoFit/>
          </a:bodyPr>
          <a:lstStyle/>
          <a:p>
            <a:r>
              <a:rPr lang="en-GB" sz="1400" b="1" noProof="0">
                <a:solidFill>
                  <a:srgbClr val="036C78"/>
                </a:solidFill>
              </a:rPr>
              <a:t>Morocco</a:t>
            </a:r>
          </a:p>
          <a:p>
            <a:r>
              <a:rPr lang="en-GB" sz="1400" b="1" noProof="0">
                <a:solidFill>
                  <a:srgbClr val="036C78"/>
                </a:solidFill>
              </a:rPr>
              <a:t>(Moroccan Sahara)</a:t>
            </a:r>
          </a:p>
        </p:txBody>
      </p:sp>
      <p:sp>
        <p:nvSpPr>
          <p:cNvPr id="16" name="Rectangle 15">
            <a:extLst>
              <a:ext uri="{FF2B5EF4-FFF2-40B4-BE49-F238E27FC236}">
                <a16:creationId xmlns:a16="http://schemas.microsoft.com/office/drawing/2014/main" id="{511A7FA7-7E0C-FC39-F0C1-F4BD1E2CA966}"/>
              </a:ext>
            </a:extLst>
          </p:cNvPr>
          <p:cNvSpPr/>
          <p:nvPr/>
        </p:nvSpPr>
        <p:spPr>
          <a:xfrm>
            <a:off x="7306285" y="3600620"/>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ZoneTexte 17">
            <a:extLst>
              <a:ext uri="{FF2B5EF4-FFF2-40B4-BE49-F238E27FC236}">
                <a16:creationId xmlns:a16="http://schemas.microsoft.com/office/drawing/2014/main" id="{3293A598-BCE3-0854-4A84-D278975F7AF8}"/>
              </a:ext>
            </a:extLst>
          </p:cNvPr>
          <p:cNvSpPr txBox="1"/>
          <p:nvPr/>
        </p:nvSpPr>
        <p:spPr>
          <a:xfrm>
            <a:off x="7245889" y="3637950"/>
            <a:ext cx="1690577" cy="330860"/>
          </a:xfrm>
          <a:prstGeom prst="rect">
            <a:avLst/>
          </a:prstGeom>
          <a:noFill/>
        </p:spPr>
        <p:txBody>
          <a:bodyPr wrap="square" rtlCol="0">
            <a:spAutoFit/>
          </a:bodyPr>
          <a:lstStyle/>
          <a:p>
            <a:r>
              <a:rPr lang="en-GB" sz="1500" b="1" noProof="0">
                <a:solidFill>
                  <a:srgbClr val="036C78"/>
                </a:solidFill>
                <a:highlight>
                  <a:srgbClr val="FFFFFF"/>
                </a:highlight>
              </a:rPr>
              <a:t>Namibia</a:t>
            </a:r>
          </a:p>
        </p:txBody>
      </p:sp>
      <p:sp>
        <p:nvSpPr>
          <p:cNvPr id="19" name="ZoneTexte 18">
            <a:extLst>
              <a:ext uri="{FF2B5EF4-FFF2-40B4-BE49-F238E27FC236}">
                <a16:creationId xmlns:a16="http://schemas.microsoft.com/office/drawing/2014/main" id="{69B6E849-344C-35E3-2349-E5FBE134B251}"/>
              </a:ext>
            </a:extLst>
          </p:cNvPr>
          <p:cNvSpPr txBox="1"/>
          <p:nvPr/>
        </p:nvSpPr>
        <p:spPr>
          <a:xfrm>
            <a:off x="7240231" y="4125257"/>
            <a:ext cx="1690577" cy="330860"/>
          </a:xfrm>
          <a:prstGeom prst="rect">
            <a:avLst/>
          </a:prstGeom>
          <a:noFill/>
        </p:spPr>
        <p:txBody>
          <a:bodyPr wrap="square" rtlCol="0">
            <a:spAutoFit/>
          </a:bodyPr>
          <a:lstStyle/>
          <a:p>
            <a:r>
              <a:rPr lang="en-GB" sz="1500" b="1" noProof="0">
                <a:solidFill>
                  <a:srgbClr val="036C78"/>
                </a:solidFill>
                <a:highlight>
                  <a:srgbClr val="FFFFFF"/>
                </a:highlight>
              </a:rPr>
              <a:t>Oman</a:t>
            </a:r>
          </a:p>
        </p:txBody>
      </p:sp>
      <p:sp>
        <p:nvSpPr>
          <p:cNvPr id="20" name="Rectangle 19">
            <a:extLst>
              <a:ext uri="{FF2B5EF4-FFF2-40B4-BE49-F238E27FC236}">
                <a16:creationId xmlns:a16="http://schemas.microsoft.com/office/drawing/2014/main" id="{9C39DEB9-0916-6775-3668-2795BB1B5A8E}"/>
              </a:ext>
            </a:extLst>
          </p:cNvPr>
          <p:cNvSpPr/>
          <p:nvPr/>
        </p:nvSpPr>
        <p:spPr>
          <a:xfrm>
            <a:off x="7321164" y="4550925"/>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1" name="ZoneTexte 20">
            <a:extLst>
              <a:ext uri="{FF2B5EF4-FFF2-40B4-BE49-F238E27FC236}">
                <a16:creationId xmlns:a16="http://schemas.microsoft.com/office/drawing/2014/main" id="{8DC004AE-A1E3-97C8-F540-AD9614844917}"/>
              </a:ext>
            </a:extLst>
          </p:cNvPr>
          <p:cNvSpPr txBox="1"/>
          <p:nvPr/>
        </p:nvSpPr>
        <p:spPr>
          <a:xfrm>
            <a:off x="7255721" y="4612564"/>
            <a:ext cx="1690577" cy="330860"/>
          </a:xfrm>
          <a:prstGeom prst="rect">
            <a:avLst/>
          </a:prstGeom>
          <a:noFill/>
        </p:spPr>
        <p:txBody>
          <a:bodyPr wrap="square" rtlCol="0">
            <a:spAutoFit/>
          </a:bodyPr>
          <a:lstStyle/>
          <a:p>
            <a:r>
              <a:rPr lang="en-GB" sz="1500" b="1" noProof="0">
                <a:solidFill>
                  <a:srgbClr val="036C78"/>
                </a:solidFill>
                <a:highlight>
                  <a:srgbClr val="FFFFFF"/>
                </a:highlight>
              </a:rPr>
              <a:t>Chile</a:t>
            </a:r>
          </a:p>
        </p:txBody>
      </p:sp>
      <p:sp>
        <p:nvSpPr>
          <p:cNvPr id="22" name="Rectangle 21">
            <a:extLst>
              <a:ext uri="{FF2B5EF4-FFF2-40B4-BE49-F238E27FC236}">
                <a16:creationId xmlns:a16="http://schemas.microsoft.com/office/drawing/2014/main" id="{3AD51BE5-9F26-8D35-6B19-513EF1D72B2B}"/>
              </a:ext>
            </a:extLst>
          </p:cNvPr>
          <p:cNvSpPr/>
          <p:nvPr/>
        </p:nvSpPr>
        <p:spPr>
          <a:xfrm>
            <a:off x="7353211" y="5045169"/>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3" name="ZoneTexte 22">
            <a:extLst>
              <a:ext uri="{FF2B5EF4-FFF2-40B4-BE49-F238E27FC236}">
                <a16:creationId xmlns:a16="http://schemas.microsoft.com/office/drawing/2014/main" id="{F345DB8D-EB64-30A4-0C00-4ED8B2811CCD}"/>
              </a:ext>
            </a:extLst>
          </p:cNvPr>
          <p:cNvSpPr txBox="1"/>
          <p:nvPr/>
        </p:nvSpPr>
        <p:spPr>
          <a:xfrm>
            <a:off x="7224740" y="4993881"/>
            <a:ext cx="1721557" cy="523220"/>
          </a:xfrm>
          <a:prstGeom prst="rect">
            <a:avLst/>
          </a:prstGeom>
          <a:noFill/>
        </p:spPr>
        <p:txBody>
          <a:bodyPr wrap="square" rtlCol="0">
            <a:spAutoFit/>
          </a:bodyPr>
          <a:lstStyle/>
          <a:p>
            <a:r>
              <a:rPr lang="en-GB" sz="1400" b="1" noProof="0">
                <a:solidFill>
                  <a:srgbClr val="036C78"/>
                </a:solidFill>
              </a:rPr>
              <a:t>The United States</a:t>
            </a:r>
          </a:p>
          <a:p>
            <a:r>
              <a:rPr lang="en-GB" sz="1400" b="1" noProof="0">
                <a:solidFill>
                  <a:srgbClr val="036C78"/>
                </a:solidFill>
              </a:rPr>
              <a:t>(Texas)</a:t>
            </a:r>
          </a:p>
        </p:txBody>
      </p:sp>
      <p:sp>
        <p:nvSpPr>
          <p:cNvPr id="24" name="Rectangle 23">
            <a:extLst>
              <a:ext uri="{FF2B5EF4-FFF2-40B4-BE49-F238E27FC236}">
                <a16:creationId xmlns:a16="http://schemas.microsoft.com/office/drawing/2014/main" id="{9DA52C2E-42F5-F43E-6FBE-B28D9C29072E}"/>
              </a:ext>
            </a:extLst>
          </p:cNvPr>
          <p:cNvSpPr/>
          <p:nvPr/>
        </p:nvSpPr>
        <p:spPr>
          <a:xfrm>
            <a:off x="7321164" y="5530382"/>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5" name="ZoneTexte 24">
            <a:extLst>
              <a:ext uri="{FF2B5EF4-FFF2-40B4-BE49-F238E27FC236}">
                <a16:creationId xmlns:a16="http://schemas.microsoft.com/office/drawing/2014/main" id="{A6018A54-7AD0-88D3-D24F-3129164E2182}"/>
              </a:ext>
            </a:extLst>
          </p:cNvPr>
          <p:cNvSpPr txBox="1"/>
          <p:nvPr/>
        </p:nvSpPr>
        <p:spPr>
          <a:xfrm>
            <a:off x="7255721" y="5592021"/>
            <a:ext cx="1690577" cy="330860"/>
          </a:xfrm>
          <a:prstGeom prst="rect">
            <a:avLst/>
          </a:prstGeom>
          <a:noFill/>
        </p:spPr>
        <p:txBody>
          <a:bodyPr wrap="square" rtlCol="0">
            <a:spAutoFit/>
          </a:bodyPr>
          <a:lstStyle/>
          <a:p>
            <a:r>
              <a:rPr lang="en-GB" sz="1500" b="1" noProof="0">
                <a:solidFill>
                  <a:srgbClr val="036C78"/>
                </a:solidFill>
                <a:highlight>
                  <a:srgbClr val="FFFFFF"/>
                </a:highlight>
              </a:rPr>
              <a:t>China</a:t>
            </a:r>
          </a:p>
        </p:txBody>
      </p:sp>
      <p:sp>
        <p:nvSpPr>
          <p:cNvPr id="27" name="ZoneTexte 26">
            <a:extLst>
              <a:ext uri="{FF2B5EF4-FFF2-40B4-BE49-F238E27FC236}">
                <a16:creationId xmlns:a16="http://schemas.microsoft.com/office/drawing/2014/main" id="{91B34A33-422F-E7D9-03AB-E2EB71EE2B13}"/>
              </a:ext>
            </a:extLst>
          </p:cNvPr>
          <p:cNvSpPr txBox="1"/>
          <p:nvPr/>
        </p:nvSpPr>
        <p:spPr>
          <a:xfrm>
            <a:off x="444657" y="1218746"/>
            <a:ext cx="6024969" cy="5247590"/>
          </a:xfrm>
          <a:prstGeom prst="rect">
            <a:avLst/>
          </a:prstGeom>
          <a:noFill/>
        </p:spPr>
        <p:txBody>
          <a:bodyPr wrap="square">
            <a:spAutoFit/>
          </a:bodyPr>
          <a:lstStyle/>
          <a:p>
            <a:pPr algn="just">
              <a:buNone/>
            </a:pPr>
            <a:r>
              <a:rPr lang="en-GB" sz="1600" noProof="0">
                <a:latin typeface="DM Sans" pitchFamily="2" charset="0"/>
              </a:rPr>
              <a:t>🟢 </a:t>
            </a:r>
            <a:r>
              <a:rPr lang="en-GB" sz="1600" b="1" noProof="0">
                <a:solidFill>
                  <a:srgbClr val="025C66"/>
                </a:solidFill>
                <a:latin typeface="DM Sans" pitchFamily="2" charset="0"/>
              </a:rPr>
              <a:t>C1 – Renewable potential</a:t>
            </a:r>
          </a:p>
          <a:p>
            <a:pPr algn="just">
              <a:buNone/>
            </a:pPr>
            <a:endParaRPr lang="en-GB" sz="300" noProof="0">
              <a:latin typeface="DM Sans" pitchFamily="2" charset="0"/>
              <a:cs typeface="Arial"/>
            </a:endParaRPr>
          </a:p>
          <a:p>
            <a:pPr algn="just">
              <a:buNone/>
            </a:pPr>
            <a:r>
              <a:rPr lang="en-GB" sz="1600" noProof="0"/>
              <a:t>Very high solar and wind potential.</a:t>
            </a:r>
          </a:p>
          <a:p>
            <a:pPr algn="just">
              <a:buNone/>
            </a:pPr>
            <a:endParaRPr lang="en-GB" sz="1600" noProof="0">
              <a:latin typeface="DM Sans" pitchFamily="2" charset="0"/>
            </a:endParaRPr>
          </a:p>
          <a:p>
            <a:pPr algn="just">
              <a:buNone/>
            </a:pPr>
            <a:r>
              <a:rPr lang="en-GB" sz="1600" noProof="0">
                <a:latin typeface="DM Sans" pitchFamily="2" charset="0"/>
              </a:rPr>
              <a:t>🟢 </a:t>
            </a:r>
            <a:r>
              <a:rPr lang="en-GB" sz="1600" b="1" noProof="0">
                <a:solidFill>
                  <a:srgbClr val="025C66"/>
                </a:solidFill>
                <a:latin typeface="DM Sans" pitchFamily="2" charset="0"/>
              </a:rPr>
              <a:t>C2 – Land availability</a:t>
            </a:r>
          </a:p>
          <a:p>
            <a:pPr algn="just">
              <a:buNone/>
            </a:pPr>
            <a:endParaRPr lang="en-GB" sz="300" noProof="0">
              <a:latin typeface="DM Sans" pitchFamily="2" charset="0"/>
            </a:endParaRPr>
          </a:p>
          <a:p>
            <a:pPr algn="just">
              <a:buNone/>
            </a:pPr>
            <a:r>
              <a:rPr lang="en-GB" sz="1600" noProof="0"/>
              <a:t>Very low population density in some regions;</a:t>
            </a:r>
          </a:p>
          <a:p>
            <a:pPr algn="just">
              <a:buNone/>
            </a:pPr>
            <a:r>
              <a:rPr lang="en-GB" sz="1600" noProof="0"/>
              <a:t>Desert areas available.</a:t>
            </a:r>
          </a:p>
          <a:p>
            <a:pPr algn="just">
              <a:buNone/>
            </a:pPr>
            <a:endParaRPr lang="en-GB" sz="1600" noProof="0">
              <a:latin typeface="DM Sans" pitchFamily="2" charset="0"/>
            </a:endParaRPr>
          </a:p>
          <a:p>
            <a:pPr algn="just">
              <a:buNone/>
            </a:pPr>
            <a:r>
              <a:rPr lang="en-GB" sz="1600" noProof="0">
                <a:latin typeface="DM Sans" pitchFamily="2" charset="0"/>
              </a:rPr>
              <a:t>🟢 </a:t>
            </a:r>
            <a:r>
              <a:rPr lang="en-GB" sz="1600" b="1" noProof="0">
                <a:solidFill>
                  <a:srgbClr val="025C66"/>
                </a:solidFill>
                <a:latin typeface="DM Sans" pitchFamily="2" charset="0"/>
              </a:rPr>
              <a:t>C3 – Existing infrastructure</a:t>
            </a:r>
          </a:p>
          <a:p>
            <a:pPr algn="just">
              <a:buNone/>
            </a:pPr>
            <a:endParaRPr lang="en-GB" sz="300" noProof="0">
              <a:latin typeface="DM Sans" pitchFamily="2" charset="0"/>
            </a:endParaRPr>
          </a:p>
          <a:p>
            <a:pPr algn="just">
              <a:buNone/>
            </a:pPr>
            <a:r>
              <a:rPr lang="en-GB" sz="1600" noProof="0"/>
              <a:t>Extensive port network with LNG terminals;</a:t>
            </a:r>
          </a:p>
          <a:p>
            <a:pPr algn="just">
              <a:buNone/>
            </a:pPr>
            <a:r>
              <a:rPr lang="en-GB" sz="1600" noProof="0"/>
              <a:t>Rapidly expanding gas network and the largest power grid in the world.</a:t>
            </a:r>
          </a:p>
          <a:p>
            <a:pPr algn="just">
              <a:buNone/>
            </a:pPr>
            <a:endParaRPr lang="en-GB" sz="1600" noProof="0">
              <a:latin typeface="DM Sans" pitchFamily="2" charset="0"/>
            </a:endParaRPr>
          </a:p>
          <a:p>
            <a:pPr algn="just">
              <a:buNone/>
            </a:pPr>
            <a:r>
              <a:rPr lang="en-GB" sz="1600" noProof="0">
                <a:latin typeface="DM Sans" pitchFamily="2" charset="0"/>
              </a:rPr>
              <a:t>🟢 </a:t>
            </a:r>
            <a:r>
              <a:rPr lang="en-GB" sz="1600" b="1" noProof="0">
                <a:solidFill>
                  <a:srgbClr val="025C66"/>
                </a:solidFill>
                <a:latin typeface="DM Sans" pitchFamily="2" charset="0"/>
              </a:rPr>
              <a:t>C4 – Financing conditions and competitiveness</a:t>
            </a:r>
          </a:p>
          <a:p>
            <a:pPr algn="just">
              <a:buNone/>
            </a:pPr>
            <a:endParaRPr lang="en-GB" sz="300" noProof="0">
              <a:latin typeface="DM Sans" pitchFamily="2" charset="0"/>
            </a:endParaRPr>
          </a:p>
          <a:p>
            <a:pPr algn="just">
              <a:buNone/>
            </a:pPr>
            <a:r>
              <a:rPr lang="en-GB" sz="1600" noProof="0"/>
              <a:t>Strong state-backed financing, no EU support;</a:t>
            </a:r>
          </a:p>
          <a:p>
            <a:pPr algn="just">
              <a:buNone/>
            </a:pPr>
            <a:r>
              <a:rPr lang="en-GB" sz="1600" noProof="0"/>
              <a:t>Very low costs.</a:t>
            </a:r>
          </a:p>
          <a:p>
            <a:pPr algn="just">
              <a:buNone/>
            </a:pPr>
            <a:endParaRPr lang="en-GB" sz="1600" noProof="0">
              <a:latin typeface="DM Sans" pitchFamily="2" charset="0"/>
            </a:endParaRPr>
          </a:p>
          <a:p>
            <a:pPr algn="just">
              <a:buNone/>
            </a:pPr>
            <a:r>
              <a:rPr lang="en-GB" sz="1600" noProof="0">
                <a:latin typeface="DM Sans" pitchFamily="2" charset="0"/>
              </a:rPr>
              <a:t>🟠 </a:t>
            </a:r>
            <a:r>
              <a:rPr lang="en-GB" sz="1600" b="1" noProof="0">
                <a:solidFill>
                  <a:srgbClr val="025C66"/>
                </a:solidFill>
                <a:latin typeface="DM Sans" pitchFamily="2" charset="0"/>
              </a:rPr>
              <a:t>C5 – Energy sovereignty</a:t>
            </a:r>
          </a:p>
          <a:p>
            <a:pPr algn="just">
              <a:buNone/>
            </a:pPr>
            <a:endParaRPr lang="en-GB" sz="300" noProof="0">
              <a:latin typeface="DM Sans" pitchFamily="2" charset="0"/>
            </a:endParaRPr>
          </a:p>
          <a:p>
            <a:pPr algn="just">
              <a:buNone/>
            </a:pPr>
            <a:r>
              <a:rPr lang="en-GB" sz="1600" noProof="0"/>
              <a:t>China is deploying a decarbonization strategy focused on its domestic market. The production of e-fuels primarily aims to meet its own industrial and energy demand.</a:t>
            </a:r>
          </a:p>
        </p:txBody>
      </p:sp>
    </p:spTree>
    <p:extLst>
      <p:ext uri="{BB962C8B-B14F-4D97-AF65-F5344CB8AC3E}">
        <p14:creationId xmlns:p14="http://schemas.microsoft.com/office/powerpoint/2010/main" val="34136039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622FB-22BB-0876-3C38-2E9AD5489A25}"/>
            </a:ext>
          </a:extLst>
        </p:cNvPr>
        <p:cNvGrpSpPr/>
        <p:nvPr/>
      </p:nvGrpSpPr>
      <p:grpSpPr>
        <a:xfrm>
          <a:off x="0" y="0"/>
          <a:ext cx="0" cy="0"/>
          <a:chOff x="0" y="0"/>
          <a:chExt cx="0" cy="0"/>
        </a:xfrm>
      </p:grpSpPr>
      <p:pic>
        <p:nvPicPr>
          <p:cNvPr id="38914" name="Picture 2" descr="Que faire, que visiter au Groenland ? Les 15 plus beaux endroits en 2025">
            <a:extLst>
              <a:ext uri="{FF2B5EF4-FFF2-40B4-BE49-F238E27FC236}">
                <a16:creationId xmlns:a16="http://schemas.microsoft.com/office/drawing/2014/main" id="{42569118-24FC-808C-F128-8F2564FDBD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02" t="3772" r="2727"/>
          <a:stretch>
            <a:fillRect/>
          </a:stretch>
        </p:blipFill>
        <p:spPr bwMode="auto">
          <a:xfrm>
            <a:off x="128556" y="122060"/>
            <a:ext cx="7305730" cy="5324134"/>
          </a:xfrm>
          <a:prstGeom prst="rect">
            <a:avLst/>
          </a:prstGeom>
          <a:noFill/>
          <a:extLst>
            <a:ext uri="{909E8E84-426E-40DD-AFC4-6F175D3DCCD1}">
              <a14:hiddenFill xmlns:a14="http://schemas.microsoft.com/office/drawing/2010/main">
                <a:solidFill>
                  <a:srgbClr val="FFFFFF"/>
                </a:solidFill>
              </a14:hiddenFill>
            </a:ext>
          </a:extLst>
        </p:spPr>
      </p:pic>
      <p:pic>
        <p:nvPicPr>
          <p:cNvPr id="38920" name="Picture 8" descr="Destinations - Visit Greenland">
            <a:extLst>
              <a:ext uri="{FF2B5EF4-FFF2-40B4-BE49-F238E27FC236}">
                <a16:creationId xmlns:a16="http://schemas.microsoft.com/office/drawing/2014/main" id="{5C382954-2D01-C00E-635A-7FE4839075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856" b="15608"/>
          <a:stretch>
            <a:fillRect/>
          </a:stretch>
        </p:blipFill>
        <p:spPr bwMode="auto">
          <a:xfrm>
            <a:off x="7529464" y="122056"/>
            <a:ext cx="4533971" cy="44384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C7E71DD-A986-6C9E-4543-F683CA1D9ED3}"/>
              </a:ext>
            </a:extLst>
          </p:cNvPr>
          <p:cNvSpPr/>
          <p:nvPr/>
        </p:nvSpPr>
        <p:spPr>
          <a:xfrm rot="16200000">
            <a:off x="3524010" y="-1810000"/>
            <a:ext cx="5143987" cy="12192006"/>
          </a:xfrm>
          <a:prstGeom prst="rect">
            <a:avLst/>
          </a:prstGeom>
          <a:gradFill>
            <a:gsLst>
              <a:gs pos="38000">
                <a:schemeClr val="bg1"/>
              </a:gs>
              <a:gs pos="49000">
                <a:schemeClr val="bg1">
                  <a:alpha val="65000"/>
                </a:schemeClr>
              </a:gs>
              <a:gs pos="63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noProof="0" dirty="0">
                <a:latin typeface="DM Sans" pitchFamily="2" charset="0"/>
              </a:rPr>
              <a:t> </a:t>
            </a:r>
          </a:p>
        </p:txBody>
      </p:sp>
      <p:sp>
        <p:nvSpPr>
          <p:cNvPr id="16" name="Rectangle : coins arrondis 15">
            <a:extLst>
              <a:ext uri="{FF2B5EF4-FFF2-40B4-BE49-F238E27FC236}">
                <a16:creationId xmlns:a16="http://schemas.microsoft.com/office/drawing/2014/main" id="{F330F30A-0139-773A-5F2D-7DB494236125}"/>
              </a:ext>
            </a:extLst>
          </p:cNvPr>
          <p:cNvSpPr/>
          <p:nvPr/>
        </p:nvSpPr>
        <p:spPr>
          <a:xfrm>
            <a:off x="1028700" y="4560463"/>
            <a:ext cx="11034736" cy="656503"/>
          </a:xfrm>
          <a:prstGeom prst="roundRect">
            <a:avLst>
              <a:gd name="adj" fmla="val 0"/>
            </a:avLst>
          </a:prstGeom>
          <a:gradFill>
            <a:gsLst>
              <a:gs pos="16000">
                <a:srgbClr val="036C78">
                  <a:alpha val="0"/>
                </a:srgbClr>
              </a:gs>
              <a:gs pos="33000">
                <a:srgbClr val="036C78"/>
              </a:gs>
            </a:gsLst>
            <a:lin ang="0" scaled="0"/>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ectangle : coins arrondis 17">
            <a:extLst>
              <a:ext uri="{FF2B5EF4-FFF2-40B4-BE49-F238E27FC236}">
                <a16:creationId xmlns:a16="http://schemas.microsoft.com/office/drawing/2014/main" id="{D26623E7-6FF0-68C5-590D-A09BDDDB03A2}"/>
              </a:ext>
            </a:extLst>
          </p:cNvPr>
          <p:cNvSpPr/>
          <p:nvPr/>
        </p:nvSpPr>
        <p:spPr>
          <a:xfrm rot="10800000">
            <a:off x="128556" y="126048"/>
            <a:ext cx="4510118" cy="671933"/>
          </a:xfrm>
          <a:prstGeom prst="roundRect">
            <a:avLst>
              <a:gd name="adj" fmla="val 0"/>
            </a:avLst>
          </a:prstGeom>
          <a:gradFill>
            <a:gsLst>
              <a:gs pos="6000">
                <a:srgbClr val="036C78">
                  <a:alpha val="0"/>
                </a:srgbClr>
              </a:gs>
              <a:gs pos="54000">
                <a:srgbClr val="036C78"/>
              </a:gs>
            </a:gsLst>
            <a:lin ang="0" scaled="0"/>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9" name="ZoneTexte 18">
            <a:extLst>
              <a:ext uri="{FF2B5EF4-FFF2-40B4-BE49-F238E27FC236}">
                <a16:creationId xmlns:a16="http://schemas.microsoft.com/office/drawing/2014/main" id="{A9A9689E-E804-DD2F-2F48-E3B7DFE1C614}"/>
              </a:ext>
            </a:extLst>
          </p:cNvPr>
          <p:cNvSpPr txBox="1"/>
          <p:nvPr/>
        </p:nvSpPr>
        <p:spPr>
          <a:xfrm>
            <a:off x="302323" y="190879"/>
            <a:ext cx="2666776" cy="523220"/>
          </a:xfrm>
          <a:prstGeom prst="rect">
            <a:avLst/>
          </a:prstGeom>
          <a:noFill/>
        </p:spPr>
        <p:txBody>
          <a:bodyPr wrap="square">
            <a:spAutoFit/>
          </a:bodyPr>
          <a:lstStyle/>
          <a:p>
            <a:r>
              <a:rPr lang="en-GB" sz="2800" noProof="0">
                <a:solidFill>
                  <a:schemeClr val="bg1"/>
                </a:solidFill>
                <a:latin typeface="Arial Rounded MT Bold" panose="020F0704030504030204" pitchFamily="34" charset="0"/>
                <a:ea typeface="Roboto" panose="02000000000000000000" pitchFamily="2" charset="0"/>
                <a:cs typeface="Roboto" panose="02000000000000000000" pitchFamily="2" charset="0"/>
              </a:rPr>
              <a:t>Greenland</a:t>
            </a:r>
            <a:endParaRPr lang="en-GB" sz="2000" noProof="0" dirty="0"/>
          </a:p>
        </p:txBody>
      </p:sp>
      <p:sp>
        <p:nvSpPr>
          <p:cNvPr id="20" name="Cadre 19">
            <a:extLst>
              <a:ext uri="{FF2B5EF4-FFF2-40B4-BE49-F238E27FC236}">
                <a16:creationId xmlns:a16="http://schemas.microsoft.com/office/drawing/2014/main" id="{54A5F134-E40E-207C-26FF-EE940646FDA9}"/>
              </a:ext>
            </a:extLst>
          </p:cNvPr>
          <p:cNvSpPr/>
          <p:nvPr/>
        </p:nvSpPr>
        <p:spPr>
          <a:xfrm>
            <a:off x="0" y="0"/>
            <a:ext cx="12192000" cy="6858000"/>
          </a:xfrm>
          <a:prstGeom prst="frame">
            <a:avLst>
              <a:gd name="adj1" fmla="val 149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pic>
        <p:nvPicPr>
          <p:cNvPr id="5" name="Image 4">
            <a:extLst>
              <a:ext uri="{FF2B5EF4-FFF2-40B4-BE49-F238E27FC236}">
                <a16:creationId xmlns:a16="http://schemas.microsoft.com/office/drawing/2014/main" id="{F39512D1-A5D0-DED3-7E87-6B0F8FABBEC5}"/>
              </a:ext>
            </a:extLst>
          </p:cNvPr>
          <p:cNvPicPr>
            <a:picLocks noChangeAspect="1"/>
          </p:cNvPicPr>
          <p:nvPr/>
        </p:nvPicPr>
        <p:blipFill>
          <a:blip r:embed="rId4"/>
          <a:stretch>
            <a:fillRect/>
          </a:stretch>
        </p:blipFill>
        <p:spPr>
          <a:xfrm>
            <a:off x="85632" y="3805644"/>
            <a:ext cx="3203401" cy="3203401"/>
          </a:xfrm>
          <a:prstGeom prst="rect">
            <a:avLst/>
          </a:prstGeom>
        </p:spPr>
      </p:pic>
      <p:sp>
        <p:nvSpPr>
          <p:cNvPr id="3" name="ZoneTexte 2">
            <a:extLst>
              <a:ext uri="{FF2B5EF4-FFF2-40B4-BE49-F238E27FC236}">
                <a16:creationId xmlns:a16="http://schemas.microsoft.com/office/drawing/2014/main" id="{A6ADA7CB-F0AF-82C0-B1C8-64F785C6F2E2}"/>
              </a:ext>
            </a:extLst>
          </p:cNvPr>
          <p:cNvSpPr txBox="1"/>
          <p:nvPr/>
        </p:nvSpPr>
        <p:spPr>
          <a:xfrm>
            <a:off x="3203250" y="5506501"/>
            <a:ext cx="8550132" cy="1015663"/>
          </a:xfrm>
          <a:prstGeom prst="rect">
            <a:avLst/>
          </a:prstGeom>
          <a:noFill/>
        </p:spPr>
        <p:txBody>
          <a:bodyPr wrap="square">
            <a:spAutoFit/>
          </a:bodyPr>
          <a:lstStyle/>
          <a:p>
            <a:pPr algn="just">
              <a:buNone/>
            </a:pPr>
            <a:r>
              <a:rPr lang="en-GB" sz="2000" noProof="0"/>
              <a:t>The Global Grid concept makes it possible to envision RREHs in remote locations. A backbone connecting Europe and the United States could harness and export Greenland’s exceptional wind resources.</a:t>
            </a:r>
          </a:p>
        </p:txBody>
      </p:sp>
      <p:sp>
        <p:nvSpPr>
          <p:cNvPr id="9" name="Rectangle 8">
            <a:extLst>
              <a:ext uri="{FF2B5EF4-FFF2-40B4-BE49-F238E27FC236}">
                <a16:creationId xmlns:a16="http://schemas.microsoft.com/office/drawing/2014/main" id="{A6EF57B8-C7E2-DD30-DDFE-16624BEB1093}"/>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Slide Number Placeholder 6">
            <a:extLst>
              <a:ext uri="{FF2B5EF4-FFF2-40B4-BE49-F238E27FC236}">
                <a16:creationId xmlns:a16="http://schemas.microsoft.com/office/drawing/2014/main" id="{6E2F305D-649F-DDB5-11CF-45A1A73BE74F}"/>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72</a:t>
            </a:fld>
            <a:endParaRPr lang="en-GB" sz="1350" b="1" spc="80" noProof="0" dirty="0">
              <a:solidFill>
                <a:srgbClr val="025C66"/>
              </a:solidFill>
            </a:endParaRPr>
          </a:p>
        </p:txBody>
      </p:sp>
      <p:sp>
        <p:nvSpPr>
          <p:cNvPr id="4" name="ZoneTexte 3">
            <a:extLst>
              <a:ext uri="{FF2B5EF4-FFF2-40B4-BE49-F238E27FC236}">
                <a16:creationId xmlns:a16="http://schemas.microsoft.com/office/drawing/2014/main" id="{9429AF90-F4C7-091A-21E7-07E10BAECC05}"/>
              </a:ext>
            </a:extLst>
          </p:cNvPr>
          <p:cNvSpPr txBox="1"/>
          <p:nvPr/>
        </p:nvSpPr>
        <p:spPr>
          <a:xfrm>
            <a:off x="3964213" y="4620770"/>
            <a:ext cx="7869677" cy="523220"/>
          </a:xfrm>
          <a:prstGeom prst="rect">
            <a:avLst/>
          </a:prstGeom>
          <a:noFill/>
        </p:spPr>
        <p:txBody>
          <a:bodyPr wrap="square">
            <a:spAutoFit/>
          </a:bodyPr>
          <a:lstStyle/>
          <a:p>
            <a:pPr algn="r">
              <a:buNone/>
            </a:pPr>
            <a:r>
              <a:rPr lang="en-GB" sz="2800" noProof="0">
                <a:solidFill>
                  <a:schemeClr val="bg1"/>
                </a:solidFill>
                <a:latin typeface="Arial Rounded MT Bold" panose="020F0704030504030204" pitchFamily="34" charset="0"/>
                <a:ea typeface="Roboto" panose="02000000000000000000" pitchFamily="2" charset="0"/>
                <a:cs typeface="Roboto" panose="02000000000000000000" pitchFamily="2" charset="0"/>
              </a:rPr>
              <a:t>An exceptional yet isolated wind potential</a:t>
            </a:r>
            <a:endPar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142898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5B809-AD42-2AC1-C1D0-CE7644BE6AA9}"/>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59C3B272-154D-B34D-D839-C0F16A70452C}"/>
              </a:ext>
            </a:extLst>
          </p:cNvPr>
          <p:cNvSpPr txBox="1"/>
          <p:nvPr/>
        </p:nvSpPr>
        <p:spPr>
          <a:xfrm>
            <a:off x="1120381" y="518824"/>
            <a:ext cx="9951237" cy="1938992"/>
          </a:xfrm>
          <a:prstGeom prst="rect">
            <a:avLst/>
          </a:prstGeom>
          <a:noFill/>
        </p:spPr>
        <p:txBody>
          <a:bodyPr wrap="square">
            <a:spAutoFit/>
          </a:bodyPr>
          <a:lstStyle/>
          <a:p>
            <a:pPr algn="just"/>
            <a:r>
              <a:rPr lang="en-GB" sz="2000" noProof="0"/>
              <a:t>In Greenland, the wind potential is exceptional thanks to katabatic winds.</a:t>
            </a:r>
          </a:p>
          <a:p>
            <a:pPr algn="just"/>
            <a:endParaRPr lang="en-GB" sz="1000" noProof="0"/>
          </a:p>
          <a:p>
            <a:pPr algn="just"/>
            <a:r>
              <a:rPr lang="en-GB" sz="2000" noProof="0"/>
              <a:t>These cold winds, formed by air descending from glaciers toward coastal areas, are both powerful and steady, creating ideal conditions for wind power generation.</a:t>
            </a:r>
          </a:p>
          <a:p>
            <a:pPr algn="just"/>
            <a:endParaRPr lang="en-GB" sz="1000" noProof="0"/>
          </a:p>
          <a:p>
            <a:pPr algn="just"/>
            <a:r>
              <a:rPr lang="en-GB" sz="2000" noProof="0"/>
              <a:t>A potential capacity factor of over 65% has been estimated in southern Greenland based on simulated meteorological conditions</a:t>
            </a:r>
            <a:r>
              <a:rPr lang="en-GB" sz="2000" baseline="30000" noProof="0"/>
              <a:t>[1]</a:t>
            </a:r>
            <a:r>
              <a:rPr lang="en-GB" sz="2000" noProof="0"/>
              <a:t>.</a:t>
            </a:r>
            <a:endParaRPr lang="en-GB" sz="2000" baseline="30000" noProof="0"/>
          </a:p>
        </p:txBody>
      </p:sp>
      <p:sp>
        <p:nvSpPr>
          <p:cNvPr id="2" name="Cadre 1">
            <a:extLst>
              <a:ext uri="{FF2B5EF4-FFF2-40B4-BE49-F238E27FC236}">
                <a16:creationId xmlns:a16="http://schemas.microsoft.com/office/drawing/2014/main" id="{73D99204-CEE8-F243-9A55-5E44DCD25182}"/>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4" name="Rectangle 3">
            <a:extLst>
              <a:ext uri="{FF2B5EF4-FFF2-40B4-BE49-F238E27FC236}">
                <a16:creationId xmlns:a16="http://schemas.microsoft.com/office/drawing/2014/main" id="{0EE52432-0551-4B7E-411F-5FE0D2698079}"/>
              </a:ext>
            </a:extLst>
          </p:cNvPr>
          <p:cNvSpPr/>
          <p:nvPr/>
        </p:nvSpPr>
        <p:spPr>
          <a:xfrm>
            <a:off x="11778049" y="6506792"/>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Slide Number Placeholder 6">
            <a:extLst>
              <a:ext uri="{FF2B5EF4-FFF2-40B4-BE49-F238E27FC236}">
                <a16:creationId xmlns:a16="http://schemas.microsoft.com/office/drawing/2014/main" id="{D0CDD8F5-F8DF-DD23-1223-05108F3AD53F}"/>
              </a:ext>
            </a:extLst>
          </p:cNvPr>
          <p:cNvSpPr txBox="1">
            <a:spLocks/>
          </p:cNvSpPr>
          <p:nvPr/>
        </p:nvSpPr>
        <p:spPr>
          <a:xfrm>
            <a:off x="11683274" y="6481392"/>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73</a:t>
            </a:fld>
            <a:endParaRPr lang="en-GB" sz="1350" b="1" spc="80" noProof="0" dirty="0">
              <a:solidFill>
                <a:srgbClr val="025C66"/>
              </a:solidFill>
            </a:endParaRPr>
          </a:p>
        </p:txBody>
      </p:sp>
      <p:sp>
        <p:nvSpPr>
          <p:cNvPr id="8" name="ZoneTexte 7">
            <a:extLst>
              <a:ext uri="{FF2B5EF4-FFF2-40B4-BE49-F238E27FC236}">
                <a16:creationId xmlns:a16="http://schemas.microsoft.com/office/drawing/2014/main" id="{D7D8F685-6F74-A631-8C33-8ED990914040}"/>
              </a:ext>
            </a:extLst>
          </p:cNvPr>
          <p:cNvSpPr txBox="1"/>
          <p:nvPr/>
        </p:nvSpPr>
        <p:spPr>
          <a:xfrm>
            <a:off x="61001" y="6343607"/>
            <a:ext cx="11361625" cy="400110"/>
          </a:xfrm>
          <a:prstGeom prst="rect">
            <a:avLst/>
          </a:prstGeom>
          <a:noFill/>
        </p:spPr>
        <p:txBody>
          <a:bodyPr wrap="square">
            <a:spAutoFit/>
          </a:bodyPr>
          <a:lstStyle/>
          <a:p>
            <a:pPr algn="just"/>
            <a:r>
              <a:rPr lang="en-GB" sz="1000" noProof="0" dirty="0"/>
              <a:t>[1] </a:t>
            </a:r>
            <a:r>
              <a:rPr lang="en-GB" sz="1000" noProof="0"/>
              <a:t>More information in: </a:t>
            </a:r>
            <a:r>
              <a:rPr lang="en-GB" sz="1000" noProof="0">
                <a:hlinkClick r:id="rId2"/>
              </a:rPr>
              <a:t>Lambin, C., Fettweis, X., Kittel, C., Fonder, M., &amp; Ernst, D. (2022, May 25). </a:t>
            </a:r>
            <a:r>
              <a:rPr lang="en-GB" sz="1000" i="1" noProof="0">
                <a:hlinkClick r:id="rId2"/>
              </a:rPr>
              <a:t>Long term wind speed and wind power change analysis over South Greenland using the regional climate model MAR. </a:t>
            </a:r>
            <a:r>
              <a:rPr lang="en-GB" sz="1000" noProof="0">
                <a:hlinkClick r:id="rId2"/>
              </a:rPr>
              <a:t>EGU 2022</a:t>
            </a:r>
            <a:r>
              <a:rPr lang="en-GB" sz="1000" i="1" noProof="0">
                <a:hlinkClick r:id="rId2"/>
              </a:rPr>
              <a:t>.</a:t>
            </a:r>
            <a:endParaRPr lang="en-GB" sz="1000" noProof="0" dirty="0"/>
          </a:p>
        </p:txBody>
      </p:sp>
      <p:pic>
        <p:nvPicPr>
          <p:cNvPr id="12" name="Image 11">
            <a:extLst>
              <a:ext uri="{FF2B5EF4-FFF2-40B4-BE49-F238E27FC236}">
                <a16:creationId xmlns:a16="http://schemas.microsoft.com/office/drawing/2014/main" id="{5512733E-C68E-79F2-BAC9-BB9E0F38C433}"/>
              </a:ext>
            </a:extLst>
          </p:cNvPr>
          <p:cNvPicPr>
            <a:picLocks noChangeAspect="1"/>
          </p:cNvPicPr>
          <p:nvPr/>
        </p:nvPicPr>
        <p:blipFill>
          <a:blip r:embed="rId3"/>
          <a:srcRect t="15683" r="10717" b="3323"/>
          <a:stretch>
            <a:fillRect/>
          </a:stretch>
        </p:blipFill>
        <p:spPr>
          <a:xfrm>
            <a:off x="3568615" y="2745888"/>
            <a:ext cx="5054768" cy="3157952"/>
          </a:xfrm>
          <a:prstGeom prst="rect">
            <a:avLst/>
          </a:prstGeom>
        </p:spPr>
      </p:pic>
      <p:sp>
        <p:nvSpPr>
          <p:cNvPr id="13" name="ZoneTexte 12">
            <a:extLst>
              <a:ext uri="{FF2B5EF4-FFF2-40B4-BE49-F238E27FC236}">
                <a16:creationId xmlns:a16="http://schemas.microsoft.com/office/drawing/2014/main" id="{717C7A2D-AEB9-4777-F134-E31DA808D18E}"/>
              </a:ext>
            </a:extLst>
          </p:cNvPr>
          <p:cNvSpPr txBox="1"/>
          <p:nvPr/>
        </p:nvSpPr>
        <p:spPr>
          <a:xfrm>
            <a:off x="5821518" y="3239132"/>
            <a:ext cx="1528973" cy="461665"/>
          </a:xfrm>
          <a:prstGeom prst="rect">
            <a:avLst/>
          </a:prstGeom>
          <a:noFill/>
        </p:spPr>
        <p:txBody>
          <a:bodyPr wrap="square">
            <a:spAutoFit/>
          </a:bodyPr>
          <a:lstStyle/>
          <a:p>
            <a:r>
              <a:rPr lang="en-GB" sz="1200" b="1" noProof="0">
                <a:solidFill>
                  <a:schemeClr val="bg1"/>
                </a:solidFill>
                <a:highlight>
                  <a:srgbClr val="036C78"/>
                </a:highlight>
              </a:rPr>
              <a:t> Cold air layer over the ice</a:t>
            </a:r>
            <a:r>
              <a:rPr lang="en-GB" sz="1200" b="1" noProof="0">
                <a:solidFill>
                  <a:srgbClr val="036C78"/>
                </a:solidFill>
                <a:highlight>
                  <a:srgbClr val="036C78"/>
                </a:highlight>
              </a:rPr>
              <a:t>.</a:t>
            </a:r>
            <a:r>
              <a:rPr lang="en-GB" sz="1200" b="1" noProof="0">
                <a:solidFill>
                  <a:schemeClr val="bg1"/>
                </a:solidFill>
                <a:highlight>
                  <a:srgbClr val="036C78"/>
                </a:highlight>
              </a:rPr>
              <a:t> </a:t>
            </a:r>
          </a:p>
        </p:txBody>
      </p:sp>
      <p:sp>
        <p:nvSpPr>
          <p:cNvPr id="14" name="ZoneTexte 13">
            <a:extLst>
              <a:ext uri="{FF2B5EF4-FFF2-40B4-BE49-F238E27FC236}">
                <a16:creationId xmlns:a16="http://schemas.microsoft.com/office/drawing/2014/main" id="{02D2627D-91F7-A3C2-C820-0E4E763340CC}"/>
              </a:ext>
            </a:extLst>
          </p:cNvPr>
          <p:cNvSpPr txBox="1"/>
          <p:nvPr/>
        </p:nvSpPr>
        <p:spPr>
          <a:xfrm>
            <a:off x="6732386" y="4295016"/>
            <a:ext cx="1692850" cy="461665"/>
          </a:xfrm>
          <a:prstGeom prst="rect">
            <a:avLst/>
          </a:prstGeom>
          <a:noFill/>
        </p:spPr>
        <p:txBody>
          <a:bodyPr wrap="square">
            <a:spAutoFit/>
          </a:bodyPr>
          <a:lstStyle/>
          <a:p>
            <a:r>
              <a:rPr lang="en-GB" sz="1200" b="1" noProof="0">
                <a:solidFill>
                  <a:schemeClr val="bg1"/>
                </a:solidFill>
                <a:highlight>
                  <a:srgbClr val="036C78"/>
                </a:highlight>
              </a:rPr>
              <a:t> Warmer air layer over the ocean</a:t>
            </a:r>
            <a:r>
              <a:rPr lang="en-GB" sz="1200" b="1" noProof="0">
                <a:solidFill>
                  <a:srgbClr val="036C78"/>
                </a:solidFill>
                <a:highlight>
                  <a:srgbClr val="036C78"/>
                </a:highlight>
              </a:rPr>
              <a:t>.</a:t>
            </a:r>
            <a:endParaRPr lang="en-GB" sz="1200" b="1" noProof="0">
              <a:solidFill>
                <a:schemeClr val="bg1"/>
              </a:solidFill>
              <a:highlight>
                <a:srgbClr val="036C78"/>
              </a:highlight>
            </a:endParaRPr>
          </a:p>
        </p:txBody>
      </p:sp>
      <p:sp>
        <p:nvSpPr>
          <p:cNvPr id="15" name="ZoneTexte 14">
            <a:extLst>
              <a:ext uri="{FF2B5EF4-FFF2-40B4-BE49-F238E27FC236}">
                <a16:creationId xmlns:a16="http://schemas.microsoft.com/office/drawing/2014/main" id="{93FC25C9-6A06-32B2-1D27-90C41336DA77}"/>
              </a:ext>
            </a:extLst>
          </p:cNvPr>
          <p:cNvSpPr txBox="1"/>
          <p:nvPr/>
        </p:nvSpPr>
        <p:spPr>
          <a:xfrm>
            <a:off x="3872773" y="4464517"/>
            <a:ext cx="1522398" cy="461665"/>
          </a:xfrm>
          <a:prstGeom prst="rect">
            <a:avLst/>
          </a:prstGeom>
          <a:noFill/>
        </p:spPr>
        <p:txBody>
          <a:bodyPr wrap="square">
            <a:spAutoFit/>
          </a:bodyPr>
          <a:lstStyle/>
          <a:p>
            <a:pPr algn="r"/>
            <a:r>
              <a:rPr lang="en-GB" sz="1200" noProof="0">
                <a:solidFill>
                  <a:schemeClr val="bg1"/>
                </a:solidFill>
                <a:highlight>
                  <a:srgbClr val="036C78"/>
                </a:highlight>
              </a:rPr>
              <a:t> </a:t>
            </a:r>
            <a:r>
              <a:rPr lang="en-GB" sz="1200" b="1" noProof="0">
                <a:solidFill>
                  <a:schemeClr val="bg1"/>
                </a:solidFill>
                <a:highlight>
                  <a:srgbClr val="036C78"/>
                </a:highlight>
              </a:rPr>
              <a:t>Acceleration up to 300 km/h</a:t>
            </a:r>
            <a:r>
              <a:rPr lang="en-GB" sz="1200" b="1" noProof="0">
                <a:solidFill>
                  <a:srgbClr val="036C78"/>
                </a:solidFill>
                <a:highlight>
                  <a:srgbClr val="036C78"/>
                </a:highlight>
              </a:rPr>
              <a:t>.</a:t>
            </a:r>
            <a:r>
              <a:rPr lang="en-GB" sz="1200" b="1" noProof="0">
                <a:solidFill>
                  <a:schemeClr val="bg1"/>
                </a:solidFill>
                <a:highlight>
                  <a:srgbClr val="036C78"/>
                </a:highlight>
              </a:rPr>
              <a:t> </a:t>
            </a:r>
          </a:p>
        </p:txBody>
      </p:sp>
      <p:pic>
        <p:nvPicPr>
          <p:cNvPr id="16" name="Image 15" descr="Une image contenant dessin, art, illustration&#10;&#10;Le contenu généré par l’IA peut être incorrect.">
            <a:extLst>
              <a:ext uri="{FF2B5EF4-FFF2-40B4-BE49-F238E27FC236}">
                <a16:creationId xmlns:a16="http://schemas.microsoft.com/office/drawing/2014/main" id="{CCAD4A90-3146-00DC-B2C5-7FF92ECB46D7}"/>
              </a:ext>
            </a:extLst>
          </p:cNvPr>
          <p:cNvPicPr>
            <a:picLocks noChangeAspect="1"/>
          </p:cNvPicPr>
          <p:nvPr/>
        </p:nvPicPr>
        <p:blipFill>
          <a:blip r:embed="rId4">
            <a:extLst>
              <a:ext uri="{28A0092B-C50C-407E-A947-70E740481C1C}">
                <a14:useLocalDpi xmlns:a14="http://schemas.microsoft.com/office/drawing/2010/main" val="0"/>
              </a:ext>
            </a:extLst>
          </a:blip>
          <a:srcRect l="14465" t="21797" r="20429" b="42339"/>
          <a:stretch>
            <a:fillRect/>
          </a:stretch>
        </p:blipFill>
        <p:spPr>
          <a:xfrm>
            <a:off x="3981056" y="3107933"/>
            <a:ext cx="2367340" cy="1760478"/>
          </a:xfrm>
          <a:prstGeom prst="rect">
            <a:avLst/>
          </a:prstGeom>
        </p:spPr>
      </p:pic>
      <p:sp>
        <p:nvSpPr>
          <p:cNvPr id="26" name="Rectangle 25">
            <a:extLst>
              <a:ext uri="{FF2B5EF4-FFF2-40B4-BE49-F238E27FC236}">
                <a16:creationId xmlns:a16="http://schemas.microsoft.com/office/drawing/2014/main" id="{F0ADAB56-D800-B553-766A-E9F2841CC327}"/>
              </a:ext>
            </a:extLst>
          </p:cNvPr>
          <p:cNvSpPr/>
          <p:nvPr/>
        </p:nvSpPr>
        <p:spPr>
          <a:xfrm>
            <a:off x="3568614" y="5415242"/>
            <a:ext cx="5026194" cy="378458"/>
          </a:xfrm>
          <a:prstGeom prst="rect">
            <a:avLst/>
          </a:prstGeom>
          <a:solidFill>
            <a:schemeClr val="tx1">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Cadre 10">
            <a:extLst>
              <a:ext uri="{FF2B5EF4-FFF2-40B4-BE49-F238E27FC236}">
                <a16:creationId xmlns:a16="http://schemas.microsoft.com/office/drawing/2014/main" id="{EFAA6A78-69B8-F8EA-5D9D-A0F9877FE02B}"/>
              </a:ext>
            </a:extLst>
          </p:cNvPr>
          <p:cNvSpPr/>
          <p:nvPr/>
        </p:nvSpPr>
        <p:spPr>
          <a:xfrm>
            <a:off x="3568616" y="2820329"/>
            <a:ext cx="5054768" cy="3157952"/>
          </a:xfrm>
          <a:prstGeom prst="frame">
            <a:avLst>
              <a:gd name="adj1" fmla="val 2132"/>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5" name="ZoneTexte 24">
            <a:extLst>
              <a:ext uri="{FF2B5EF4-FFF2-40B4-BE49-F238E27FC236}">
                <a16:creationId xmlns:a16="http://schemas.microsoft.com/office/drawing/2014/main" id="{CE5FA4B5-2619-FFC6-26C8-DE268552D94C}"/>
              </a:ext>
            </a:extLst>
          </p:cNvPr>
          <p:cNvSpPr txBox="1"/>
          <p:nvPr/>
        </p:nvSpPr>
        <p:spPr>
          <a:xfrm>
            <a:off x="3568613" y="5450582"/>
            <a:ext cx="5026196" cy="307777"/>
          </a:xfrm>
          <a:prstGeom prst="rect">
            <a:avLst/>
          </a:prstGeom>
          <a:noFill/>
        </p:spPr>
        <p:txBody>
          <a:bodyPr wrap="square">
            <a:spAutoFit/>
          </a:bodyPr>
          <a:lstStyle/>
          <a:p>
            <a:pPr algn="ctr"/>
            <a:r>
              <a:rPr lang="en-GB" sz="1400" noProof="0">
                <a:solidFill>
                  <a:schemeClr val="bg1"/>
                </a:solidFill>
              </a:rPr>
              <a:t>Katabatic winds formation.</a:t>
            </a:r>
          </a:p>
        </p:txBody>
      </p:sp>
    </p:spTree>
    <p:extLst>
      <p:ext uri="{BB962C8B-B14F-4D97-AF65-F5344CB8AC3E}">
        <p14:creationId xmlns:p14="http://schemas.microsoft.com/office/powerpoint/2010/main" val="9017529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942E6-DE0F-C95E-7ABC-3988F33F42A2}"/>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C4C9437C-2283-1428-5157-2185455F9319}"/>
              </a:ext>
            </a:extLst>
          </p:cNvPr>
          <p:cNvSpPr txBox="1"/>
          <p:nvPr/>
        </p:nvSpPr>
        <p:spPr>
          <a:xfrm>
            <a:off x="981851" y="943346"/>
            <a:ext cx="5395422" cy="1785104"/>
          </a:xfrm>
          <a:prstGeom prst="rect">
            <a:avLst/>
          </a:prstGeom>
          <a:noFill/>
        </p:spPr>
        <p:txBody>
          <a:bodyPr wrap="square">
            <a:spAutoFit/>
          </a:bodyPr>
          <a:lstStyle/>
          <a:p>
            <a:pPr algn="just"/>
            <a:r>
              <a:rPr lang="en-GB" sz="2000" noProof="0"/>
              <a:t>In 2020, the Katabata Project was organized by a team from the University of Liège</a:t>
            </a:r>
            <a:r>
              <a:rPr lang="en-GB" sz="2000" baseline="30000" noProof="0"/>
              <a:t>[1]</a:t>
            </a:r>
            <a:r>
              <a:rPr lang="en-GB" sz="2000" noProof="0"/>
              <a:t>.</a:t>
            </a:r>
          </a:p>
          <a:p>
            <a:pPr algn="just"/>
            <a:endParaRPr lang="en-GB" sz="1000" noProof="0"/>
          </a:p>
          <a:p>
            <a:pPr algn="just"/>
            <a:r>
              <a:rPr lang="en-GB" sz="2000" noProof="0"/>
              <a:t>It involved the installation of three AWS310 meteorological stations in southeastern Greenland to collect in situ wind data.</a:t>
            </a:r>
          </a:p>
        </p:txBody>
      </p:sp>
      <p:pic>
        <p:nvPicPr>
          <p:cNvPr id="6" name="Picture 2" descr="KATABATA Team">
            <a:extLst>
              <a:ext uri="{FF2B5EF4-FFF2-40B4-BE49-F238E27FC236}">
                <a16:creationId xmlns:a16="http://schemas.microsoft.com/office/drawing/2014/main" id="{8DEABE31-16B5-A074-AD42-32F4F80872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08" t="2000" r="9833" b="35"/>
          <a:stretch>
            <a:fillRect/>
          </a:stretch>
        </p:blipFill>
        <p:spPr bwMode="auto">
          <a:xfrm>
            <a:off x="1018723" y="3289944"/>
            <a:ext cx="5358551" cy="2619498"/>
          </a:xfrm>
          <a:prstGeom prst="rect">
            <a:avLst/>
          </a:prstGeom>
          <a:noFill/>
          <a:extLst>
            <a:ext uri="{909E8E84-426E-40DD-AFC4-6F175D3DCCD1}">
              <a14:hiddenFill xmlns:a14="http://schemas.microsoft.com/office/drawing/2010/main">
                <a:solidFill>
                  <a:srgbClr val="FFFFFF"/>
                </a:solidFill>
              </a14:hiddenFill>
            </a:ext>
          </a:extLst>
        </p:spPr>
      </p:pic>
      <p:sp>
        <p:nvSpPr>
          <p:cNvPr id="2" name="Cadre 1">
            <a:extLst>
              <a:ext uri="{FF2B5EF4-FFF2-40B4-BE49-F238E27FC236}">
                <a16:creationId xmlns:a16="http://schemas.microsoft.com/office/drawing/2014/main" id="{5FF44DD9-A44E-B0F7-6933-181B0DF46C79}"/>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4" name="Rectangle 3">
            <a:extLst>
              <a:ext uri="{FF2B5EF4-FFF2-40B4-BE49-F238E27FC236}">
                <a16:creationId xmlns:a16="http://schemas.microsoft.com/office/drawing/2014/main" id="{F103D207-D0C0-D532-4242-C8ED65687FFB}"/>
              </a:ext>
            </a:extLst>
          </p:cNvPr>
          <p:cNvSpPr/>
          <p:nvPr/>
        </p:nvSpPr>
        <p:spPr>
          <a:xfrm>
            <a:off x="1018724" y="5350759"/>
            <a:ext cx="5358550" cy="378458"/>
          </a:xfrm>
          <a:prstGeom prst="rect">
            <a:avLst/>
          </a:prstGeom>
          <a:solidFill>
            <a:schemeClr val="tx1">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Rectangle 6">
            <a:extLst>
              <a:ext uri="{FF2B5EF4-FFF2-40B4-BE49-F238E27FC236}">
                <a16:creationId xmlns:a16="http://schemas.microsoft.com/office/drawing/2014/main" id="{71BC90B6-0274-F245-F816-03FF53D924F5}"/>
              </a:ext>
            </a:extLst>
          </p:cNvPr>
          <p:cNvSpPr/>
          <p:nvPr/>
        </p:nvSpPr>
        <p:spPr>
          <a:xfrm>
            <a:off x="1089794" y="5386099"/>
            <a:ext cx="5216407" cy="307777"/>
          </a:xfrm>
          <a:prstGeom prst="rect">
            <a:avLst/>
          </a:prstGeom>
        </p:spPr>
        <p:txBody>
          <a:bodyPr wrap="square">
            <a:spAutoFit/>
          </a:bodyPr>
          <a:lstStyle/>
          <a:p>
            <a:pPr algn="ctr"/>
            <a:r>
              <a:rPr lang="en-GB" sz="1400" b="0" noProof="0" dirty="0">
                <a:solidFill>
                  <a:schemeClr val="bg1"/>
                </a:solidFill>
                <a:latin typeface="+mj-lt"/>
              </a:rPr>
              <a:t>Xavier </a:t>
            </a:r>
            <a:r>
              <a:rPr lang="en-GB" sz="1400" b="0" noProof="0">
                <a:solidFill>
                  <a:schemeClr val="bg1"/>
                </a:solidFill>
                <a:latin typeface="+mj-lt"/>
              </a:rPr>
              <a:t>Fettweis</a:t>
            </a:r>
            <a:r>
              <a:rPr lang="en-GB" sz="1400" b="0" noProof="0" dirty="0">
                <a:solidFill>
                  <a:schemeClr val="bg1"/>
                </a:solidFill>
                <a:latin typeface="+mj-lt"/>
              </a:rPr>
              <a:t>, Michaël Fonder</a:t>
            </a:r>
            <a:r>
              <a:rPr lang="en-GB" sz="1400" noProof="0" dirty="0">
                <a:solidFill>
                  <a:schemeClr val="bg1"/>
                </a:solidFill>
                <a:latin typeface="+mj-lt"/>
              </a:rPr>
              <a:t> </a:t>
            </a:r>
            <a:r>
              <a:rPr lang="en-GB" sz="1400" noProof="0">
                <a:solidFill>
                  <a:schemeClr val="bg1"/>
                </a:solidFill>
                <a:latin typeface="+mj-lt"/>
              </a:rPr>
              <a:t>and </a:t>
            </a:r>
            <a:r>
              <a:rPr lang="en-GB" sz="1400" b="0" noProof="0" dirty="0">
                <a:solidFill>
                  <a:schemeClr val="bg1"/>
                </a:solidFill>
                <a:latin typeface="+mj-lt"/>
              </a:rPr>
              <a:t>Damien Ernst.</a:t>
            </a:r>
          </a:p>
        </p:txBody>
      </p:sp>
      <p:grpSp>
        <p:nvGrpSpPr>
          <p:cNvPr id="29" name="Groupe 28">
            <a:extLst>
              <a:ext uri="{FF2B5EF4-FFF2-40B4-BE49-F238E27FC236}">
                <a16:creationId xmlns:a16="http://schemas.microsoft.com/office/drawing/2014/main" id="{5B46972F-D72F-F2A7-4138-7DA45059DABA}"/>
              </a:ext>
            </a:extLst>
          </p:cNvPr>
          <p:cNvGrpSpPr/>
          <p:nvPr/>
        </p:nvGrpSpPr>
        <p:grpSpPr>
          <a:xfrm>
            <a:off x="7143749" y="1019944"/>
            <a:ext cx="4069899" cy="4889498"/>
            <a:chOff x="7254018" y="1159000"/>
            <a:chExt cx="4069899" cy="4889498"/>
          </a:xfrm>
        </p:grpSpPr>
        <p:pic>
          <p:nvPicPr>
            <p:cNvPr id="3" name="Image 2">
              <a:extLst>
                <a:ext uri="{FF2B5EF4-FFF2-40B4-BE49-F238E27FC236}">
                  <a16:creationId xmlns:a16="http://schemas.microsoft.com/office/drawing/2014/main" id="{CA6AD944-3CC7-B719-62AF-D992D5BE32EB}"/>
                </a:ext>
              </a:extLst>
            </p:cNvPr>
            <p:cNvPicPr>
              <a:picLocks noChangeAspect="1"/>
            </p:cNvPicPr>
            <p:nvPr/>
          </p:nvPicPr>
          <p:blipFill rotWithShape="1">
            <a:blip r:embed="rId3">
              <a:extLst>
                <a:ext uri="{28A0092B-C50C-407E-A947-70E740481C1C}">
                  <a14:useLocalDpi xmlns:a14="http://schemas.microsoft.com/office/drawing/2010/main" val="0"/>
                </a:ext>
              </a:extLst>
            </a:blip>
            <a:srcRect l="1087" t="5792" r="63083" b="9920"/>
            <a:stretch>
              <a:fillRect/>
            </a:stretch>
          </p:blipFill>
          <p:spPr>
            <a:xfrm flipH="1">
              <a:off x="7254018" y="1159000"/>
              <a:ext cx="4069897" cy="4889498"/>
            </a:xfrm>
            <a:prstGeom prst="rect">
              <a:avLst/>
            </a:prstGeom>
          </p:spPr>
        </p:pic>
        <p:sp>
          <p:nvSpPr>
            <p:cNvPr id="27" name="Rectangle 26">
              <a:extLst>
                <a:ext uri="{FF2B5EF4-FFF2-40B4-BE49-F238E27FC236}">
                  <a16:creationId xmlns:a16="http://schemas.microsoft.com/office/drawing/2014/main" id="{C93E347E-ED22-3EED-1957-4E035E6FD89F}"/>
                </a:ext>
              </a:extLst>
            </p:cNvPr>
            <p:cNvSpPr/>
            <p:nvPr/>
          </p:nvSpPr>
          <p:spPr>
            <a:xfrm>
              <a:off x="7254018" y="5489815"/>
              <a:ext cx="4069899" cy="378458"/>
            </a:xfrm>
            <a:prstGeom prst="rect">
              <a:avLst/>
            </a:prstGeom>
            <a:solidFill>
              <a:schemeClr val="tx1">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6" name="ZoneTexte 25">
              <a:extLst>
                <a:ext uri="{FF2B5EF4-FFF2-40B4-BE49-F238E27FC236}">
                  <a16:creationId xmlns:a16="http://schemas.microsoft.com/office/drawing/2014/main" id="{5DCAC976-CE8B-3566-F4B8-8DEA6BF5B7BB}"/>
                </a:ext>
              </a:extLst>
            </p:cNvPr>
            <p:cNvSpPr txBox="1"/>
            <p:nvPr/>
          </p:nvSpPr>
          <p:spPr>
            <a:xfrm>
              <a:off x="7254018" y="5521855"/>
              <a:ext cx="4069899" cy="307777"/>
            </a:xfrm>
            <a:prstGeom prst="rect">
              <a:avLst/>
            </a:prstGeom>
            <a:noFill/>
          </p:spPr>
          <p:txBody>
            <a:bodyPr wrap="square">
              <a:spAutoFit/>
            </a:bodyPr>
            <a:lstStyle/>
            <a:p>
              <a:pPr algn="ctr"/>
              <a:r>
                <a:rPr lang="en-GB" sz="1400" noProof="0">
                  <a:solidFill>
                    <a:schemeClr val="bg1"/>
                  </a:solidFill>
                </a:rPr>
                <a:t>One of the AWS310 stations.</a:t>
              </a:r>
            </a:p>
          </p:txBody>
        </p:sp>
      </p:grpSp>
      <p:sp>
        <p:nvSpPr>
          <p:cNvPr id="30" name="Cadre 29">
            <a:extLst>
              <a:ext uri="{FF2B5EF4-FFF2-40B4-BE49-F238E27FC236}">
                <a16:creationId xmlns:a16="http://schemas.microsoft.com/office/drawing/2014/main" id="{A8C3C099-2251-1D58-4C8B-E31C3A16C236}"/>
              </a:ext>
            </a:extLst>
          </p:cNvPr>
          <p:cNvSpPr/>
          <p:nvPr/>
        </p:nvSpPr>
        <p:spPr>
          <a:xfrm>
            <a:off x="1018722" y="3289943"/>
            <a:ext cx="5358551" cy="2619497"/>
          </a:xfrm>
          <a:prstGeom prst="frame">
            <a:avLst>
              <a:gd name="adj1" fmla="val 2167"/>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31" name="Cadre 30">
            <a:extLst>
              <a:ext uri="{FF2B5EF4-FFF2-40B4-BE49-F238E27FC236}">
                <a16:creationId xmlns:a16="http://schemas.microsoft.com/office/drawing/2014/main" id="{BBE67F3C-D844-5911-6C0D-37B3BADA0D33}"/>
              </a:ext>
            </a:extLst>
          </p:cNvPr>
          <p:cNvSpPr/>
          <p:nvPr/>
        </p:nvSpPr>
        <p:spPr>
          <a:xfrm>
            <a:off x="7119074" y="981303"/>
            <a:ext cx="4162661" cy="4928137"/>
          </a:xfrm>
          <a:prstGeom prst="frame">
            <a:avLst>
              <a:gd name="adj1" fmla="val 1358"/>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9" name="ZoneTexte 8">
            <a:extLst>
              <a:ext uri="{FF2B5EF4-FFF2-40B4-BE49-F238E27FC236}">
                <a16:creationId xmlns:a16="http://schemas.microsoft.com/office/drawing/2014/main" id="{B277DA26-B8AF-51BE-7A9D-A0445AE3408D}"/>
              </a:ext>
            </a:extLst>
          </p:cNvPr>
          <p:cNvSpPr txBox="1"/>
          <p:nvPr/>
        </p:nvSpPr>
        <p:spPr>
          <a:xfrm>
            <a:off x="86841" y="6355321"/>
            <a:ext cx="11204420" cy="400110"/>
          </a:xfrm>
          <a:prstGeom prst="rect">
            <a:avLst/>
          </a:prstGeom>
          <a:noFill/>
        </p:spPr>
        <p:txBody>
          <a:bodyPr wrap="square">
            <a:spAutoFit/>
          </a:bodyPr>
          <a:lstStyle/>
          <a:p>
            <a:pPr algn="just"/>
            <a:r>
              <a:rPr lang="en-GB" sz="1000" kern="100" noProof="0" dirty="0">
                <a:ea typeface="Aptos" panose="020B0004020202020204" pitchFamily="34" charset="0"/>
                <a:cs typeface="Times New Roman" panose="02020603050405020304" pitchFamily="18" charset="0"/>
              </a:rPr>
              <a:t>[1] </a:t>
            </a:r>
            <a:r>
              <a:rPr lang="en-GB" sz="1000" kern="100" noProof="0">
                <a:ea typeface="Aptos" panose="020B0004020202020204" pitchFamily="34" charset="0"/>
                <a:cs typeface="Times New Roman" panose="02020603050405020304" pitchFamily="18" charset="0"/>
              </a:rPr>
              <a:t>More information in</a:t>
            </a:r>
            <a:r>
              <a:rPr lang="en-GB" sz="1000" kern="100" noProof="0" dirty="0">
                <a:ea typeface="Aptos" panose="020B0004020202020204" pitchFamily="34" charset="0"/>
                <a:cs typeface="Times New Roman" panose="02020603050405020304" pitchFamily="18" charset="0"/>
              </a:rPr>
              <a:t> </a:t>
            </a:r>
            <a:r>
              <a:rPr lang="en-GB" sz="1000" kern="100" noProof="0" dirty="0">
                <a:ea typeface="Aptos" panose="020B0004020202020204" pitchFamily="34" charset="0"/>
                <a:cs typeface="Times New Roman" panose="02020603050405020304" pitchFamily="18" charset="0"/>
                <a:hlinkClick r:id="rId4"/>
              </a:rPr>
              <a:t>Radu, D.-C., Berger, M., Fonteneau, R., Hardy, S., </a:t>
            </a:r>
            <a:r>
              <a:rPr lang="en-GB" sz="1000" kern="100" noProof="0">
                <a:ea typeface="Aptos" panose="020B0004020202020204" pitchFamily="34" charset="0"/>
                <a:cs typeface="Times New Roman" panose="02020603050405020304" pitchFamily="18" charset="0"/>
                <a:hlinkClick r:id="rId4"/>
              </a:rPr>
              <a:t>Fettweis</a:t>
            </a:r>
            <a:r>
              <a:rPr lang="en-GB" sz="1000" kern="100" noProof="0" dirty="0">
                <a:ea typeface="Aptos" panose="020B0004020202020204" pitchFamily="34" charset="0"/>
                <a:cs typeface="Times New Roman" panose="02020603050405020304" pitchFamily="18" charset="0"/>
                <a:hlinkClick r:id="rId4"/>
              </a:rPr>
              <a:t>, X., Le Du, M., </a:t>
            </a:r>
            <a:r>
              <a:rPr lang="en-GB" sz="1000" kern="100" noProof="0">
                <a:ea typeface="Aptos" panose="020B0004020202020204" pitchFamily="34" charset="0"/>
                <a:cs typeface="Times New Roman" panose="02020603050405020304" pitchFamily="18" charset="0"/>
                <a:hlinkClick r:id="rId4"/>
              </a:rPr>
              <a:t>Panciatici</a:t>
            </a:r>
            <a:r>
              <a:rPr lang="en-GB" sz="1000" kern="100" noProof="0" dirty="0">
                <a:ea typeface="Aptos" panose="020B0004020202020204" pitchFamily="34" charset="0"/>
                <a:cs typeface="Times New Roman" panose="02020603050405020304" pitchFamily="18" charset="0"/>
                <a:hlinkClick r:id="rId4"/>
              </a:rPr>
              <a:t>, P., Balea, L., &amp; Ernst, D. (2019). </a:t>
            </a:r>
            <a:r>
              <a:rPr lang="en-GB" sz="1000" i="1" kern="100" noProof="0" dirty="0">
                <a:ea typeface="Aptos" panose="020B0004020202020204" pitchFamily="34" charset="0"/>
                <a:cs typeface="Times New Roman" panose="02020603050405020304" pitchFamily="18" charset="0"/>
                <a:hlinkClick r:id="rId4"/>
              </a:rPr>
              <a:t>Complementarity assessment of South Greenland katabatic flows and West Europe wind regimes. </a:t>
            </a:r>
            <a:r>
              <a:rPr lang="en-GB" sz="1000" kern="100" noProof="0" dirty="0">
                <a:ea typeface="Aptos" panose="020B0004020202020204" pitchFamily="34" charset="0"/>
                <a:cs typeface="Times New Roman" panose="02020603050405020304" pitchFamily="18" charset="0"/>
                <a:hlinkClick r:id="rId4"/>
              </a:rPr>
              <a:t>Energy, 175, 393-401.</a:t>
            </a:r>
            <a:endParaRPr lang="en-GB" sz="1000" noProof="0" dirty="0"/>
          </a:p>
        </p:txBody>
      </p:sp>
      <p:sp>
        <p:nvSpPr>
          <p:cNvPr id="10" name="Rectangle 9">
            <a:extLst>
              <a:ext uri="{FF2B5EF4-FFF2-40B4-BE49-F238E27FC236}">
                <a16:creationId xmlns:a16="http://schemas.microsoft.com/office/drawing/2014/main" id="{598C7757-1BEC-7850-D19B-E92D7F32AC76}"/>
              </a:ext>
            </a:extLst>
          </p:cNvPr>
          <p:cNvSpPr/>
          <p:nvPr/>
        </p:nvSpPr>
        <p:spPr>
          <a:xfrm>
            <a:off x="11778049" y="6506792"/>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Slide Number Placeholder 6">
            <a:extLst>
              <a:ext uri="{FF2B5EF4-FFF2-40B4-BE49-F238E27FC236}">
                <a16:creationId xmlns:a16="http://schemas.microsoft.com/office/drawing/2014/main" id="{1E7FB41C-4277-B850-4BD7-05815E15040E}"/>
              </a:ext>
            </a:extLst>
          </p:cNvPr>
          <p:cNvSpPr txBox="1">
            <a:spLocks/>
          </p:cNvSpPr>
          <p:nvPr/>
        </p:nvSpPr>
        <p:spPr>
          <a:xfrm>
            <a:off x="11683274" y="6481392"/>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74</a:t>
            </a:fld>
            <a:endParaRPr lang="en-GB" sz="1350" b="1" spc="80" noProof="0" dirty="0">
              <a:solidFill>
                <a:srgbClr val="025C66"/>
              </a:solidFill>
            </a:endParaRPr>
          </a:p>
        </p:txBody>
      </p:sp>
    </p:spTree>
    <p:extLst>
      <p:ext uri="{BB962C8B-B14F-4D97-AF65-F5344CB8AC3E}">
        <p14:creationId xmlns:p14="http://schemas.microsoft.com/office/powerpoint/2010/main" val="9525350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AE815-2E37-2D29-D4FB-E655011C6295}"/>
            </a:ext>
          </a:extLst>
        </p:cNvPr>
        <p:cNvGrpSpPr/>
        <p:nvPr/>
      </p:nvGrpSpPr>
      <p:grpSpPr>
        <a:xfrm>
          <a:off x="0" y="0"/>
          <a:ext cx="0" cy="0"/>
          <a:chOff x="0" y="0"/>
          <a:chExt cx="0" cy="0"/>
        </a:xfrm>
      </p:grpSpPr>
      <p:sp>
        <p:nvSpPr>
          <p:cNvPr id="6" name="Cadre 5">
            <a:extLst>
              <a:ext uri="{FF2B5EF4-FFF2-40B4-BE49-F238E27FC236}">
                <a16:creationId xmlns:a16="http://schemas.microsoft.com/office/drawing/2014/main" id="{7135D91D-5BF4-612B-0B9C-D99F0A94763E}"/>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 name="Rectangle 1">
            <a:extLst>
              <a:ext uri="{FF2B5EF4-FFF2-40B4-BE49-F238E27FC236}">
                <a16:creationId xmlns:a16="http://schemas.microsoft.com/office/drawing/2014/main" id="{71C94656-636C-E490-2B9F-6CDABA35B41D}"/>
              </a:ext>
            </a:extLst>
          </p:cNvPr>
          <p:cNvSpPr/>
          <p:nvPr/>
        </p:nvSpPr>
        <p:spPr>
          <a:xfrm>
            <a:off x="11778049" y="6506792"/>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Slide Number Placeholder 6">
            <a:extLst>
              <a:ext uri="{FF2B5EF4-FFF2-40B4-BE49-F238E27FC236}">
                <a16:creationId xmlns:a16="http://schemas.microsoft.com/office/drawing/2014/main" id="{8976F981-9867-FFC8-51F0-385BA54A60AE}"/>
              </a:ext>
            </a:extLst>
          </p:cNvPr>
          <p:cNvSpPr txBox="1">
            <a:spLocks/>
          </p:cNvSpPr>
          <p:nvPr/>
        </p:nvSpPr>
        <p:spPr>
          <a:xfrm>
            <a:off x="11683274" y="6481392"/>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75</a:t>
            </a:fld>
            <a:endParaRPr lang="en-GB" sz="1350" b="1" spc="80" noProof="0" dirty="0">
              <a:solidFill>
                <a:srgbClr val="025C66"/>
              </a:solidFill>
            </a:endParaRPr>
          </a:p>
        </p:txBody>
      </p:sp>
      <p:grpSp>
        <p:nvGrpSpPr>
          <p:cNvPr id="14" name="Groupe 13">
            <a:extLst>
              <a:ext uri="{FF2B5EF4-FFF2-40B4-BE49-F238E27FC236}">
                <a16:creationId xmlns:a16="http://schemas.microsoft.com/office/drawing/2014/main" id="{73254F1E-C1C6-4F79-E34C-85CF5C64BEB6}"/>
              </a:ext>
            </a:extLst>
          </p:cNvPr>
          <p:cNvGrpSpPr/>
          <p:nvPr/>
        </p:nvGrpSpPr>
        <p:grpSpPr>
          <a:xfrm>
            <a:off x="569852" y="529520"/>
            <a:ext cx="11052295" cy="5798959"/>
            <a:chOff x="538316" y="464573"/>
            <a:chExt cx="11052295" cy="5798959"/>
          </a:xfrm>
        </p:grpSpPr>
        <p:sp>
          <p:nvSpPr>
            <p:cNvPr id="12" name="Rectangle : avec coins arrondis en haut 11">
              <a:extLst>
                <a:ext uri="{FF2B5EF4-FFF2-40B4-BE49-F238E27FC236}">
                  <a16:creationId xmlns:a16="http://schemas.microsoft.com/office/drawing/2014/main" id="{710967D7-C418-D0E0-2429-943C7EE26011}"/>
                </a:ext>
              </a:extLst>
            </p:cNvPr>
            <p:cNvSpPr/>
            <p:nvPr/>
          </p:nvSpPr>
          <p:spPr>
            <a:xfrm rot="5400000">
              <a:off x="5825028" y="-4703693"/>
              <a:ext cx="463586" cy="10910866"/>
            </a:xfrm>
            <a:prstGeom prst="round2SameRect">
              <a:avLst>
                <a:gd name="adj1" fmla="val 0"/>
                <a:gd name="adj2" fmla="val 0"/>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8" name="Image 7">
              <a:extLst>
                <a:ext uri="{FF2B5EF4-FFF2-40B4-BE49-F238E27FC236}">
                  <a16:creationId xmlns:a16="http://schemas.microsoft.com/office/drawing/2014/main" id="{EBC537A7-2BB6-A50F-5766-32612099AA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331" r="5138" b="15584"/>
            <a:stretch/>
          </p:blipFill>
          <p:spPr>
            <a:xfrm>
              <a:off x="3869910" y="1012271"/>
              <a:ext cx="4365870" cy="2638423"/>
            </a:xfrm>
            <a:prstGeom prst="rect">
              <a:avLst/>
            </a:prstGeom>
          </p:spPr>
        </p:pic>
        <p:pic>
          <p:nvPicPr>
            <p:cNvPr id="3" name="Image 2">
              <a:extLst>
                <a:ext uri="{FF2B5EF4-FFF2-40B4-BE49-F238E27FC236}">
                  <a16:creationId xmlns:a16="http://schemas.microsoft.com/office/drawing/2014/main" id="{EAC672B2-3499-4FB5-15E9-36D0033A75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199" b="7054"/>
            <a:stretch/>
          </p:blipFill>
          <p:spPr>
            <a:xfrm>
              <a:off x="3869910" y="3682712"/>
              <a:ext cx="4365871" cy="2558698"/>
            </a:xfrm>
            <a:prstGeom prst="rect">
              <a:avLst/>
            </a:prstGeom>
          </p:spPr>
        </p:pic>
        <p:pic>
          <p:nvPicPr>
            <p:cNvPr id="4" name="Image 3">
              <a:extLst>
                <a:ext uri="{FF2B5EF4-FFF2-40B4-BE49-F238E27FC236}">
                  <a16:creationId xmlns:a16="http://schemas.microsoft.com/office/drawing/2014/main" id="{D3645209-2EAD-28E4-B4C9-4DA47895AA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417" r="10197" b="1396"/>
            <a:stretch>
              <a:fillRect/>
            </a:stretch>
          </p:blipFill>
          <p:spPr>
            <a:xfrm>
              <a:off x="8273756" y="1012272"/>
              <a:ext cx="3238498" cy="5229138"/>
            </a:xfrm>
            <a:prstGeom prst="rect">
              <a:avLst/>
            </a:prstGeom>
          </p:spPr>
        </p:pic>
        <p:pic>
          <p:nvPicPr>
            <p:cNvPr id="9" name="Image 8">
              <a:extLst>
                <a:ext uri="{FF2B5EF4-FFF2-40B4-BE49-F238E27FC236}">
                  <a16:creationId xmlns:a16="http://schemas.microsoft.com/office/drawing/2014/main" id="{50A61CAB-5B15-182E-60CC-5B5E5F1DA6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35" r="2008"/>
            <a:stretch>
              <a:fillRect/>
            </a:stretch>
          </p:blipFill>
          <p:spPr>
            <a:xfrm>
              <a:off x="601388" y="1012271"/>
              <a:ext cx="3238498" cy="5229139"/>
            </a:xfrm>
            <a:prstGeom prst="rect">
              <a:avLst/>
            </a:prstGeom>
          </p:spPr>
        </p:pic>
        <p:sp>
          <p:nvSpPr>
            <p:cNvPr id="7" name="Cadre 6">
              <a:extLst>
                <a:ext uri="{FF2B5EF4-FFF2-40B4-BE49-F238E27FC236}">
                  <a16:creationId xmlns:a16="http://schemas.microsoft.com/office/drawing/2014/main" id="{C562363A-7F49-F1FB-65C4-58AD6156773B}"/>
                </a:ext>
              </a:extLst>
            </p:cNvPr>
            <p:cNvSpPr/>
            <p:nvPr/>
          </p:nvSpPr>
          <p:spPr>
            <a:xfrm>
              <a:off x="538316" y="464573"/>
              <a:ext cx="11052295" cy="5798959"/>
            </a:xfrm>
            <a:prstGeom prst="frame">
              <a:avLst>
                <a:gd name="adj1" fmla="val 1198"/>
              </a:avLst>
            </a:prstGeom>
            <a:solidFill>
              <a:srgbClr val="036C78"/>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3" name="ZoneTexte 12">
              <a:extLst>
                <a:ext uri="{FF2B5EF4-FFF2-40B4-BE49-F238E27FC236}">
                  <a16:creationId xmlns:a16="http://schemas.microsoft.com/office/drawing/2014/main" id="{AEBD6EA4-C5BF-D7BD-588F-6009E929E322}"/>
                </a:ext>
              </a:extLst>
            </p:cNvPr>
            <p:cNvSpPr txBox="1"/>
            <p:nvPr/>
          </p:nvSpPr>
          <p:spPr>
            <a:xfrm>
              <a:off x="1913282" y="589837"/>
              <a:ext cx="8279126" cy="338554"/>
            </a:xfrm>
            <a:prstGeom prst="rect">
              <a:avLst/>
            </a:prstGeom>
            <a:noFill/>
          </p:spPr>
          <p:txBody>
            <a:bodyPr wrap="square">
              <a:spAutoFit/>
            </a:bodyPr>
            <a:lstStyle/>
            <a:p>
              <a:pPr algn="ctr"/>
              <a:r>
                <a:rPr lang="en-GB" sz="1600" noProof="0">
                  <a:solidFill>
                    <a:schemeClr val="bg1"/>
                  </a:solidFill>
                  <a:latin typeface="Arial Rounded MT Bold" panose="020F0704030504030204" pitchFamily="34" charset="0"/>
                </a:rPr>
                <a:t>Some photos from the </a:t>
              </a:r>
              <a:r>
                <a:rPr lang="en-GB" sz="1600" noProof="0" err="1">
                  <a:solidFill>
                    <a:schemeClr val="bg1"/>
                  </a:solidFill>
                  <a:latin typeface="Arial Rounded MT Bold" panose="020F0704030504030204" pitchFamily="34" charset="0"/>
                </a:rPr>
                <a:t>Katabata</a:t>
              </a:r>
              <a:r>
                <a:rPr lang="en-GB" sz="1600" noProof="0">
                  <a:solidFill>
                    <a:schemeClr val="bg1"/>
                  </a:solidFill>
                  <a:latin typeface="Arial Rounded MT Bold" panose="020F0704030504030204" pitchFamily="34" charset="0"/>
                </a:rPr>
                <a:t> Project expedition</a:t>
              </a:r>
              <a:endParaRPr lang="en-GB" sz="1600" b="1" noProof="0">
                <a:solidFill>
                  <a:schemeClr val="bg1"/>
                </a:solidFill>
                <a:latin typeface="Arial Rounded MT Bold" panose="020F0704030504030204" pitchFamily="34" charset="0"/>
              </a:endParaRPr>
            </a:p>
          </p:txBody>
        </p:sp>
      </p:grpSp>
    </p:spTree>
    <p:extLst>
      <p:ext uri="{BB962C8B-B14F-4D97-AF65-F5344CB8AC3E}">
        <p14:creationId xmlns:p14="http://schemas.microsoft.com/office/powerpoint/2010/main" val="8696298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5C4FF-FFE2-13B6-2509-B437B0216943}"/>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48FB130-2A17-C8EB-C994-88EEA8AEA4C8}"/>
              </a:ext>
            </a:extLst>
          </p:cNvPr>
          <p:cNvSpPr/>
          <p:nvPr/>
        </p:nvSpPr>
        <p:spPr>
          <a:xfrm>
            <a:off x="1" y="127595"/>
            <a:ext cx="12191999" cy="668837"/>
          </a:xfrm>
          <a:prstGeom prst="roundRect">
            <a:avLst>
              <a:gd name="adj" fmla="val 0"/>
            </a:avLst>
          </a:prstGeom>
          <a:solidFill>
            <a:srgbClr val="036C7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ZoneTexte 4">
            <a:extLst>
              <a:ext uri="{FF2B5EF4-FFF2-40B4-BE49-F238E27FC236}">
                <a16:creationId xmlns:a16="http://schemas.microsoft.com/office/drawing/2014/main" id="{C199895D-6DC3-FE2A-5CC8-BDFA4EE343DF}"/>
              </a:ext>
            </a:extLst>
          </p:cNvPr>
          <p:cNvSpPr txBox="1"/>
          <p:nvPr/>
        </p:nvSpPr>
        <p:spPr>
          <a:xfrm>
            <a:off x="1590822" y="190878"/>
            <a:ext cx="9010356" cy="523220"/>
          </a:xfrm>
          <a:prstGeom prst="rect">
            <a:avLst/>
          </a:prstGeom>
          <a:noFill/>
        </p:spPr>
        <p:txBody>
          <a:bodyPr wrap="square">
            <a:spAutoFit/>
          </a:bodyPr>
          <a:lstStyle/>
          <a:p>
            <a:pPr algn="ctr">
              <a:buNone/>
            </a:pPr>
            <a:r>
              <a:rPr lang="en-GB" sz="2800" noProof="0">
                <a:solidFill>
                  <a:schemeClr val="bg1"/>
                </a:solidFill>
                <a:latin typeface="Arial Rounded MT Bold" panose="020F0704030504030204" pitchFamily="34" charset="0"/>
                <a:ea typeface="Roboto" panose="02000000000000000000" pitchFamily="2" charset="0"/>
                <a:cs typeface="Roboto" panose="02000000000000000000" pitchFamily="2" charset="0"/>
              </a:rPr>
              <a:t>Assessment of an RREH in Greenland</a:t>
            </a:r>
            <a:endPar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1016DCCD-9DD0-72CA-4DDA-F26F6F11B1DB}"/>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Slide Number Placeholder 6">
            <a:extLst>
              <a:ext uri="{FF2B5EF4-FFF2-40B4-BE49-F238E27FC236}">
                <a16:creationId xmlns:a16="http://schemas.microsoft.com/office/drawing/2014/main" id="{BB3EACD2-E919-BDCF-72FB-049070BF1BB7}"/>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76</a:t>
            </a:fld>
            <a:endParaRPr lang="en-GB" sz="1350" b="1" spc="80" noProof="0" dirty="0">
              <a:solidFill>
                <a:srgbClr val="025C66"/>
              </a:solidFill>
            </a:endParaRPr>
          </a:p>
        </p:txBody>
      </p:sp>
      <p:pic>
        <p:nvPicPr>
          <p:cNvPr id="18434" name="Picture 2">
            <a:extLst>
              <a:ext uri="{FF2B5EF4-FFF2-40B4-BE49-F238E27FC236}">
                <a16:creationId xmlns:a16="http://schemas.microsoft.com/office/drawing/2014/main" id="{FEEAA4B1-D10D-E1CB-5431-5C393A018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572" y="1054789"/>
            <a:ext cx="4248717" cy="546263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E5E84BCE-6C62-7305-3B5C-B98CEF614C36}"/>
              </a:ext>
            </a:extLst>
          </p:cNvPr>
          <p:cNvSpPr txBox="1"/>
          <p:nvPr/>
        </p:nvSpPr>
        <p:spPr>
          <a:xfrm>
            <a:off x="425607" y="1440769"/>
            <a:ext cx="6024969" cy="4785926"/>
          </a:xfrm>
          <a:prstGeom prst="rect">
            <a:avLst/>
          </a:prstGeom>
          <a:noFill/>
        </p:spPr>
        <p:txBody>
          <a:bodyPr wrap="square">
            <a:spAutoFit/>
          </a:bodyPr>
          <a:lstStyle/>
          <a:p>
            <a:pPr algn="just">
              <a:buNone/>
            </a:pPr>
            <a:r>
              <a:rPr lang="en-GB" sz="1600" noProof="0">
                <a:latin typeface="DM Sans" pitchFamily="2" charset="0"/>
              </a:rPr>
              <a:t>🟢 </a:t>
            </a:r>
            <a:r>
              <a:rPr lang="en-GB" sz="1600" b="1" noProof="0">
                <a:solidFill>
                  <a:srgbClr val="025C66"/>
                </a:solidFill>
                <a:latin typeface="DM Sans" pitchFamily="2" charset="0"/>
              </a:rPr>
              <a:t>C1 – Renewable potential</a:t>
            </a:r>
          </a:p>
          <a:p>
            <a:pPr algn="just">
              <a:buNone/>
            </a:pPr>
            <a:endParaRPr lang="en-GB" sz="300" noProof="0">
              <a:latin typeface="DM Sans" pitchFamily="2" charset="0"/>
              <a:cs typeface="Arial"/>
            </a:endParaRPr>
          </a:p>
          <a:p>
            <a:pPr algn="just">
              <a:buNone/>
            </a:pPr>
            <a:r>
              <a:rPr lang="en-GB" sz="1600" noProof="0"/>
              <a:t>Very high wind potential.</a:t>
            </a:r>
          </a:p>
          <a:p>
            <a:pPr algn="just">
              <a:buNone/>
            </a:pPr>
            <a:endParaRPr lang="en-GB" sz="1600" noProof="0">
              <a:latin typeface="DM Sans" pitchFamily="2" charset="0"/>
            </a:endParaRPr>
          </a:p>
          <a:p>
            <a:pPr algn="just">
              <a:buNone/>
            </a:pPr>
            <a:r>
              <a:rPr lang="en-GB" sz="1600" noProof="0">
                <a:latin typeface="DM Sans" pitchFamily="2" charset="0"/>
              </a:rPr>
              <a:t>🟢 </a:t>
            </a:r>
            <a:r>
              <a:rPr lang="en-GB" sz="1600" b="1" noProof="0">
                <a:solidFill>
                  <a:srgbClr val="025C66"/>
                </a:solidFill>
                <a:latin typeface="DM Sans" pitchFamily="2" charset="0"/>
              </a:rPr>
              <a:t>C2 – Land availability</a:t>
            </a:r>
          </a:p>
          <a:p>
            <a:pPr algn="just">
              <a:buNone/>
            </a:pPr>
            <a:endParaRPr lang="en-GB" sz="300" noProof="0">
              <a:latin typeface="DM Sans" pitchFamily="2" charset="0"/>
            </a:endParaRPr>
          </a:p>
          <a:p>
            <a:pPr algn="just">
              <a:buNone/>
            </a:pPr>
            <a:r>
              <a:rPr lang="en-GB" sz="1600" noProof="0"/>
              <a:t>Very low population density;</a:t>
            </a:r>
          </a:p>
          <a:p>
            <a:pPr algn="just">
              <a:buNone/>
            </a:pPr>
            <a:r>
              <a:rPr lang="en-GB" sz="1600" noProof="0"/>
              <a:t>Large areas of available land.</a:t>
            </a:r>
          </a:p>
          <a:p>
            <a:pPr algn="just">
              <a:buNone/>
            </a:pPr>
            <a:endParaRPr lang="en-GB" sz="1600" noProof="0">
              <a:latin typeface="DM Sans" pitchFamily="2" charset="0"/>
            </a:endParaRPr>
          </a:p>
          <a:p>
            <a:pPr algn="just">
              <a:buNone/>
            </a:pPr>
            <a:r>
              <a:rPr lang="en-GB" sz="1600" noProof="0">
                <a:latin typeface="DM Sans" pitchFamily="2" charset="0"/>
              </a:rPr>
              <a:t>🟠 </a:t>
            </a:r>
            <a:r>
              <a:rPr lang="en-GB" sz="1600" b="1" noProof="0">
                <a:solidFill>
                  <a:srgbClr val="025C66"/>
                </a:solidFill>
                <a:latin typeface="DM Sans" pitchFamily="2" charset="0"/>
              </a:rPr>
              <a:t>C3 – Existing infrastructure</a:t>
            </a:r>
          </a:p>
          <a:p>
            <a:pPr algn="just">
              <a:buNone/>
            </a:pPr>
            <a:endParaRPr lang="en-GB" sz="300" noProof="0">
              <a:latin typeface="DM Sans" pitchFamily="2" charset="0"/>
            </a:endParaRPr>
          </a:p>
          <a:p>
            <a:pPr algn="just">
              <a:buNone/>
            </a:pPr>
            <a:r>
              <a:rPr lang="en-GB" sz="1600" noProof="0"/>
              <a:t>Modest-sized port in Nuuk;</a:t>
            </a:r>
          </a:p>
          <a:p>
            <a:pPr algn="just">
              <a:buNone/>
            </a:pPr>
            <a:r>
              <a:rPr lang="en-GB" sz="1600" noProof="0"/>
              <a:t>No gas network, very limited electrical grid.</a:t>
            </a:r>
          </a:p>
          <a:p>
            <a:pPr algn="just">
              <a:buNone/>
            </a:pPr>
            <a:endParaRPr lang="en-GB" sz="1600" noProof="0">
              <a:latin typeface="DM Sans" pitchFamily="2" charset="0"/>
            </a:endParaRPr>
          </a:p>
          <a:p>
            <a:pPr algn="just">
              <a:buNone/>
            </a:pPr>
            <a:r>
              <a:rPr lang="en-GB" sz="1600" noProof="0">
                <a:latin typeface="DM Sans" pitchFamily="2" charset="0"/>
              </a:rPr>
              <a:t>🟡 </a:t>
            </a:r>
            <a:r>
              <a:rPr lang="en-GB" sz="1600" b="1" noProof="0">
                <a:solidFill>
                  <a:srgbClr val="025C66"/>
                </a:solidFill>
                <a:latin typeface="DM Sans" pitchFamily="2" charset="0"/>
              </a:rPr>
              <a:t>C4 – Financing conditions and competitiveness</a:t>
            </a:r>
          </a:p>
          <a:p>
            <a:pPr algn="just">
              <a:buNone/>
            </a:pPr>
            <a:endParaRPr lang="en-GB" sz="300" noProof="0">
              <a:latin typeface="DM Sans" pitchFamily="2" charset="0"/>
            </a:endParaRPr>
          </a:p>
          <a:p>
            <a:pPr algn="just">
              <a:buNone/>
            </a:pPr>
            <a:r>
              <a:rPr lang="en-GB" sz="1600" noProof="0"/>
              <a:t>Financing dependent on Denmark/EU;</a:t>
            </a:r>
          </a:p>
          <a:p>
            <a:pPr algn="just">
              <a:buNone/>
            </a:pPr>
            <a:r>
              <a:rPr lang="en-GB" sz="1600" noProof="0"/>
              <a:t>Uncertain economic feasibility, as no major industrial projects exist yet.</a:t>
            </a:r>
          </a:p>
          <a:p>
            <a:pPr algn="just">
              <a:buNone/>
            </a:pPr>
            <a:endParaRPr lang="en-GB" sz="1600" noProof="0">
              <a:latin typeface="DM Sans" pitchFamily="2" charset="0"/>
            </a:endParaRPr>
          </a:p>
          <a:p>
            <a:pPr algn="just">
              <a:buNone/>
            </a:pPr>
            <a:r>
              <a:rPr lang="en-GB" sz="1600" noProof="0">
                <a:latin typeface="DM Sans" pitchFamily="2" charset="0"/>
              </a:rPr>
              <a:t>🟢 </a:t>
            </a:r>
            <a:r>
              <a:rPr lang="en-GB" sz="1600" b="1" noProof="0">
                <a:solidFill>
                  <a:srgbClr val="025C66"/>
                </a:solidFill>
                <a:latin typeface="DM Sans" pitchFamily="2" charset="0"/>
              </a:rPr>
              <a:t>C5 – Energy sovereignty</a:t>
            </a:r>
          </a:p>
          <a:p>
            <a:pPr algn="just">
              <a:buNone/>
            </a:pPr>
            <a:endParaRPr lang="en-GB" sz="300" noProof="0">
              <a:latin typeface="DM Sans" pitchFamily="2" charset="0"/>
            </a:endParaRPr>
          </a:p>
          <a:p>
            <a:pPr algn="just">
              <a:buNone/>
            </a:pPr>
            <a:r>
              <a:rPr lang="en-GB" sz="1600" noProof="0"/>
              <a:t>Politically stable territory closely linked to Denmark.</a:t>
            </a:r>
          </a:p>
        </p:txBody>
      </p:sp>
      <p:sp>
        <p:nvSpPr>
          <p:cNvPr id="6" name="Rectangle 5">
            <a:extLst>
              <a:ext uri="{FF2B5EF4-FFF2-40B4-BE49-F238E27FC236}">
                <a16:creationId xmlns:a16="http://schemas.microsoft.com/office/drawing/2014/main" id="{6EDC9900-E844-CC05-017E-41D8353560A7}"/>
              </a:ext>
            </a:extLst>
          </p:cNvPr>
          <p:cNvSpPr/>
          <p:nvPr/>
        </p:nvSpPr>
        <p:spPr>
          <a:xfrm>
            <a:off x="7305674" y="406361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Rectangle 6">
            <a:extLst>
              <a:ext uri="{FF2B5EF4-FFF2-40B4-BE49-F238E27FC236}">
                <a16:creationId xmlns:a16="http://schemas.microsoft.com/office/drawing/2014/main" id="{8F81A7A1-110A-867E-F746-E46D63018343}"/>
              </a:ext>
            </a:extLst>
          </p:cNvPr>
          <p:cNvSpPr/>
          <p:nvPr/>
        </p:nvSpPr>
        <p:spPr>
          <a:xfrm>
            <a:off x="7355623" y="2100797"/>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ZoneTexte 7">
            <a:extLst>
              <a:ext uri="{FF2B5EF4-FFF2-40B4-BE49-F238E27FC236}">
                <a16:creationId xmlns:a16="http://schemas.microsoft.com/office/drawing/2014/main" id="{A6A0CFD3-6764-9A20-EA01-F428A09005A0}"/>
              </a:ext>
            </a:extLst>
          </p:cNvPr>
          <p:cNvSpPr txBox="1"/>
          <p:nvPr/>
        </p:nvSpPr>
        <p:spPr>
          <a:xfrm>
            <a:off x="7227153" y="2059341"/>
            <a:ext cx="1716734" cy="538609"/>
          </a:xfrm>
          <a:prstGeom prst="rect">
            <a:avLst/>
          </a:prstGeom>
          <a:noFill/>
        </p:spPr>
        <p:txBody>
          <a:bodyPr wrap="square" rtlCol="0">
            <a:spAutoFit/>
          </a:bodyPr>
          <a:lstStyle/>
          <a:p>
            <a:r>
              <a:rPr lang="en-GB" sz="1400" b="1" noProof="0">
                <a:solidFill>
                  <a:srgbClr val="036C78"/>
                </a:solidFill>
              </a:rPr>
              <a:t>Spain</a:t>
            </a:r>
          </a:p>
          <a:p>
            <a:r>
              <a:rPr lang="en-GB" sz="1400" b="1" noProof="0">
                <a:solidFill>
                  <a:srgbClr val="036C78"/>
                </a:solidFill>
              </a:rPr>
              <a:t>(Extremadura)</a:t>
            </a:r>
          </a:p>
        </p:txBody>
      </p:sp>
      <p:sp>
        <p:nvSpPr>
          <p:cNvPr id="11" name="Rectangle 10">
            <a:extLst>
              <a:ext uri="{FF2B5EF4-FFF2-40B4-BE49-F238E27FC236}">
                <a16:creationId xmlns:a16="http://schemas.microsoft.com/office/drawing/2014/main" id="{DD66B62F-AA76-AEB7-0213-C9808092E306}"/>
              </a:ext>
            </a:extLst>
          </p:cNvPr>
          <p:cNvSpPr/>
          <p:nvPr/>
        </p:nvSpPr>
        <p:spPr>
          <a:xfrm>
            <a:off x="7294041" y="1630409"/>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ZoneTexte 11">
            <a:extLst>
              <a:ext uri="{FF2B5EF4-FFF2-40B4-BE49-F238E27FC236}">
                <a16:creationId xmlns:a16="http://schemas.microsoft.com/office/drawing/2014/main" id="{AEAF659F-0CF7-AB00-19BC-4E1B742CBF1B}"/>
              </a:ext>
            </a:extLst>
          </p:cNvPr>
          <p:cNvSpPr txBox="1"/>
          <p:nvPr/>
        </p:nvSpPr>
        <p:spPr>
          <a:xfrm>
            <a:off x="7233645" y="1667739"/>
            <a:ext cx="1690577" cy="330860"/>
          </a:xfrm>
          <a:prstGeom prst="rect">
            <a:avLst/>
          </a:prstGeom>
          <a:noFill/>
        </p:spPr>
        <p:txBody>
          <a:bodyPr wrap="square" rtlCol="0">
            <a:spAutoFit/>
          </a:bodyPr>
          <a:lstStyle/>
          <a:p>
            <a:r>
              <a:rPr lang="en-GB" sz="1500" b="1" noProof="0">
                <a:solidFill>
                  <a:srgbClr val="036C78"/>
                </a:solidFill>
                <a:highlight>
                  <a:srgbClr val="FFFFFF"/>
                </a:highlight>
              </a:rPr>
              <a:t>Azerbaijan</a:t>
            </a:r>
          </a:p>
        </p:txBody>
      </p:sp>
      <p:sp>
        <p:nvSpPr>
          <p:cNvPr id="13" name="Rectangle 12">
            <a:extLst>
              <a:ext uri="{FF2B5EF4-FFF2-40B4-BE49-F238E27FC236}">
                <a16:creationId xmlns:a16="http://schemas.microsoft.com/office/drawing/2014/main" id="{181E0648-E735-9212-3D6C-947C454D9CB1}"/>
              </a:ext>
            </a:extLst>
          </p:cNvPr>
          <p:cNvSpPr/>
          <p:nvPr/>
        </p:nvSpPr>
        <p:spPr>
          <a:xfrm>
            <a:off x="7348203" y="2604408"/>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4" name="ZoneTexte 13">
            <a:extLst>
              <a:ext uri="{FF2B5EF4-FFF2-40B4-BE49-F238E27FC236}">
                <a16:creationId xmlns:a16="http://schemas.microsoft.com/office/drawing/2014/main" id="{A379B37E-0D78-7FFD-2D0D-12B3ACDF12F8}"/>
              </a:ext>
            </a:extLst>
          </p:cNvPr>
          <p:cNvSpPr txBox="1"/>
          <p:nvPr/>
        </p:nvSpPr>
        <p:spPr>
          <a:xfrm>
            <a:off x="7227152" y="2553120"/>
            <a:ext cx="1907817" cy="538609"/>
          </a:xfrm>
          <a:prstGeom prst="rect">
            <a:avLst/>
          </a:prstGeom>
          <a:noFill/>
        </p:spPr>
        <p:txBody>
          <a:bodyPr wrap="square" rtlCol="0">
            <a:spAutoFit/>
          </a:bodyPr>
          <a:lstStyle/>
          <a:p>
            <a:r>
              <a:rPr lang="en-GB" sz="1400" b="1" noProof="0">
                <a:solidFill>
                  <a:srgbClr val="036C78"/>
                </a:solidFill>
              </a:rPr>
              <a:t>Algeria</a:t>
            </a:r>
          </a:p>
          <a:p>
            <a:r>
              <a:rPr lang="en-GB" sz="1400" b="1" noProof="0">
                <a:solidFill>
                  <a:srgbClr val="036C78"/>
                </a:solidFill>
              </a:rPr>
              <a:t>(Algerian Sahara)</a:t>
            </a:r>
          </a:p>
        </p:txBody>
      </p:sp>
      <p:sp>
        <p:nvSpPr>
          <p:cNvPr id="15" name="Rectangle 14">
            <a:extLst>
              <a:ext uri="{FF2B5EF4-FFF2-40B4-BE49-F238E27FC236}">
                <a16:creationId xmlns:a16="http://schemas.microsoft.com/office/drawing/2014/main" id="{646E5A45-0D1C-5AFC-4CEA-DA16F9FDEB3E}"/>
              </a:ext>
            </a:extLst>
          </p:cNvPr>
          <p:cNvSpPr/>
          <p:nvPr/>
        </p:nvSpPr>
        <p:spPr>
          <a:xfrm>
            <a:off x="7339298" y="3089997"/>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ZoneTexte 15">
            <a:extLst>
              <a:ext uri="{FF2B5EF4-FFF2-40B4-BE49-F238E27FC236}">
                <a16:creationId xmlns:a16="http://schemas.microsoft.com/office/drawing/2014/main" id="{C5EBFAB1-F3DC-DE67-8C38-2277791A7041}"/>
              </a:ext>
            </a:extLst>
          </p:cNvPr>
          <p:cNvSpPr txBox="1"/>
          <p:nvPr/>
        </p:nvSpPr>
        <p:spPr>
          <a:xfrm>
            <a:off x="7227152" y="3038709"/>
            <a:ext cx="1898912" cy="538609"/>
          </a:xfrm>
          <a:prstGeom prst="rect">
            <a:avLst/>
          </a:prstGeom>
          <a:noFill/>
        </p:spPr>
        <p:txBody>
          <a:bodyPr wrap="square" rtlCol="0">
            <a:spAutoFit/>
          </a:bodyPr>
          <a:lstStyle/>
          <a:p>
            <a:r>
              <a:rPr lang="en-GB" sz="1400" b="1" noProof="0">
                <a:solidFill>
                  <a:srgbClr val="036C78"/>
                </a:solidFill>
              </a:rPr>
              <a:t>Morocco</a:t>
            </a:r>
          </a:p>
          <a:p>
            <a:r>
              <a:rPr lang="en-GB" sz="1400" b="1" noProof="0">
                <a:solidFill>
                  <a:srgbClr val="036C78"/>
                </a:solidFill>
              </a:rPr>
              <a:t>(Moroccan Sahara)</a:t>
            </a:r>
          </a:p>
        </p:txBody>
      </p:sp>
      <p:sp>
        <p:nvSpPr>
          <p:cNvPr id="17" name="Rectangle 16">
            <a:extLst>
              <a:ext uri="{FF2B5EF4-FFF2-40B4-BE49-F238E27FC236}">
                <a16:creationId xmlns:a16="http://schemas.microsoft.com/office/drawing/2014/main" id="{042CCD5B-6E00-68CF-BFED-5B40291E3CE5}"/>
              </a:ext>
            </a:extLst>
          </p:cNvPr>
          <p:cNvSpPr/>
          <p:nvPr/>
        </p:nvSpPr>
        <p:spPr>
          <a:xfrm>
            <a:off x="7306285" y="3600620"/>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ZoneTexte 17">
            <a:extLst>
              <a:ext uri="{FF2B5EF4-FFF2-40B4-BE49-F238E27FC236}">
                <a16:creationId xmlns:a16="http://schemas.microsoft.com/office/drawing/2014/main" id="{C4E2DE68-9128-80ED-FF4C-74DACD1354CE}"/>
              </a:ext>
            </a:extLst>
          </p:cNvPr>
          <p:cNvSpPr txBox="1"/>
          <p:nvPr/>
        </p:nvSpPr>
        <p:spPr>
          <a:xfrm>
            <a:off x="7245889" y="3637950"/>
            <a:ext cx="1690577" cy="330860"/>
          </a:xfrm>
          <a:prstGeom prst="rect">
            <a:avLst/>
          </a:prstGeom>
          <a:noFill/>
        </p:spPr>
        <p:txBody>
          <a:bodyPr wrap="square" rtlCol="0">
            <a:spAutoFit/>
          </a:bodyPr>
          <a:lstStyle/>
          <a:p>
            <a:r>
              <a:rPr lang="en-GB" sz="1500" b="1" noProof="0">
                <a:solidFill>
                  <a:srgbClr val="036C78"/>
                </a:solidFill>
                <a:highlight>
                  <a:srgbClr val="FFFFFF"/>
                </a:highlight>
              </a:rPr>
              <a:t>Namibia</a:t>
            </a:r>
          </a:p>
        </p:txBody>
      </p:sp>
      <p:sp>
        <p:nvSpPr>
          <p:cNvPr id="19" name="ZoneTexte 18">
            <a:extLst>
              <a:ext uri="{FF2B5EF4-FFF2-40B4-BE49-F238E27FC236}">
                <a16:creationId xmlns:a16="http://schemas.microsoft.com/office/drawing/2014/main" id="{44E2FA86-D364-3902-C879-85FAA5AA8924}"/>
              </a:ext>
            </a:extLst>
          </p:cNvPr>
          <p:cNvSpPr txBox="1"/>
          <p:nvPr/>
        </p:nvSpPr>
        <p:spPr>
          <a:xfrm>
            <a:off x="7240231" y="4125257"/>
            <a:ext cx="1690577" cy="330860"/>
          </a:xfrm>
          <a:prstGeom prst="rect">
            <a:avLst/>
          </a:prstGeom>
          <a:noFill/>
        </p:spPr>
        <p:txBody>
          <a:bodyPr wrap="square" rtlCol="0">
            <a:spAutoFit/>
          </a:bodyPr>
          <a:lstStyle/>
          <a:p>
            <a:r>
              <a:rPr lang="en-GB" sz="1500" b="1" noProof="0">
                <a:solidFill>
                  <a:srgbClr val="036C78"/>
                </a:solidFill>
                <a:highlight>
                  <a:srgbClr val="FFFFFF"/>
                </a:highlight>
              </a:rPr>
              <a:t>Oman</a:t>
            </a:r>
          </a:p>
        </p:txBody>
      </p:sp>
      <p:sp>
        <p:nvSpPr>
          <p:cNvPr id="20" name="Rectangle 19">
            <a:extLst>
              <a:ext uri="{FF2B5EF4-FFF2-40B4-BE49-F238E27FC236}">
                <a16:creationId xmlns:a16="http://schemas.microsoft.com/office/drawing/2014/main" id="{3FDAAE0F-D5A2-EB7E-494A-AB57FC9507B8}"/>
              </a:ext>
            </a:extLst>
          </p:cNvPr>
          <p:cNvSpPr/>
          <p:nvPr/>
        </p:nvSpPr>
        <p:spPr>
          <a:xfrm>
            <a:off x="7321164" y="4550925"/>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1" name="ZoneTexte 20">
            <a:extLst>
              <a:ext uri="{FF2B5EF4-FFF2-40B4-BE49-F238E27FC236}">
                <a16:creationId xmlns:a16="http://schemas.microsoft.com/office/drawing/2014/main" id="{6253A3F1-335C-6DBB-AAE8-4EA70E8649C0}"/>
              </a:ext>
            </a:extLst>
          </p:cNvPr>
          <p:cNvSpPr txBox="1"/>
          <p:nvPr/>
        </p:nvSpPr>
        <p:spPr>
          <a:xfrm>
            <a:off x="7255721" y="4612564"/>
            <a:ext cx="1690577" cy="330860"/>
          </a:xfrm>
          <a:prstGeom prst="rect">
            <a:avLst/>
          </a:prstGeom>
          <a:noFill/>
        </p:spPr>
        <p:txBody>
          <a:bodyPr wrap="square" rtlCol="0">
            <a:spAutoFit/>
          </a:bodyPr>
          <a:lstStyle/>
          <a:p>
            <a:r>
              <a:rPr lang="en-GB" sz="1500" b="1" noProof="0">
                <a:solidFill>
                  <a:srgbClr val="036C78"/>
                </a:solidFill>
                <a:highlight>
                  <a:srgbClr val="FFFFFF"/>
                </a:highlight>
              </a:rPr>
              <a:t>Chile</a:t>
            </a:r>
          </a:p>
        </p:txBody>
      </p:sp>
      <p:sp>
        <p:nvSpPr>
          <p:cNvPr id="22" name="Rectangle 21">
            <a:extLst>
              <a:ext uri="{FF2B5EF4-FFF2-40B4-BE49-F238E27FC236}">
                <a16:creationId xmlns:a16="http://schemas.microsoft.com/office/drawing/2014/main" id="{89BA20BA-D256-149F-8D9D-1F0C3077EAB6}"/>
              </a:ext>
            </a:extLst>
          </p:cNvPr>
          <p:cNvSpPr/>
          <p:nvPr/>
        </p:nvSpPr>
        <p:spPr>
          <a:xfrm>
            <a:off x="7353211" y="5045169"/>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3" name="ZoneTexte 22">
            <a:extLst>
              <a:ext uri="{FF2B5EF4-FFF2-40B4-BE49-F238E27FC236}">
                <a16:creationId xmlns:a16="http://schemas.microsoft.com/office/drawing/2014/main" id="{1BE9D0BD-6799-BE69-5830-109EE34D023F}"/>
              </a:ext>
            </a:extLst>
          </p:cNvPr>
          <p:cNvSpPr txBox="1"/>
          <p:nvPr/>
        </p:nvSpPr>
        <p:spPr>
          <a:xfrm>
            <a:off x="7224740" y="4993881"/>
            <a:ext cx="1721557" cy="523220"/>
          </a:xfrm>
          <a:prstGeom prst="rect">
            <a:avLst/>
          </a:prstGeom>
          <a:noFill/>
        </p:spPr>
        <p:txBody>
          <a:bodyPr wrap="square" rtlCol="0">
            <a:spAutoFit/>
          </a:bodyPr>
          <a:lstStyle/>
          <a:p>
            <a:r>
              <a:rPr lang="en-GB" sz="1400" b="1" noProof="0">
                <a:solidFill>
                  <a:srgbClr val="036C78"/>
                </a:solidFill>
              </a:rPr>
              <a:t>The United States</a:t>
            </a:r>
          </a:p>
          <a:p>
            <a:r>
              <a:rPr lang="en-GB" sz="1400" b="1" noProof="0">
                <a:solidFill>
                  <a:srgbClr val="036C78"/>
                </a:solidFill>
              </a:rPr>
              <a:t>(Texas)</a:t>
            </a:r>
          </a:p>
        </p:txBody>
      </p:sp>
      <p:sp>
        <p:nvSpPr>
          <p:cNvPr id="24" name="Rectangle 23">
            <a:extLst>
              <a:ext uri="{FF2B5EF4-FFF2-40B4-BE49-F238E27FC236}">
                <a16:creationId xmlns:a16="http://schemas.microsoft.com/office/drawing/2014/main" id="{0E8436CF-9A09-B0B8-747B-73A979DE25A1}"/>
              </a:ext>
            </a:extLst>
          </p:cNvPr>
          <p:cNvSpPr/>
          <p:nvPr/>
        </p:nvSpPr>
        <p:spPr>
          <a:xfrm>
            <a:off x="7321164" y="5530382"/>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5" name="ZoneTexte 24">
            <a:extLst>
              <a:ext uri="{FF2B5EF4-FFF2-40B4-BE49-F238E27FC236}">
                <a16:creationId xmlns:a16="http://schemas.microsoft.com/office/drawing/2014/main" id="{7F4B8C3C-7ABF-51EF-5ADC-D7229A228F03}"/>
              </a:ext>
            </a:extLst>
          </p:cNvPr>
          <p:cNvSpPr txBox="1"/>
          <p:nvPr/>
        </p:nvSpPr>
        <p:spPr>
          <a:xfrm>
            <a:off x="7255721" y="5592021"/>
            <a:ext cx="1690577" cy="330860"/>
          </a:xfrm>
          <a:prstGeom prst="rect">
            <a:avLst/>
          </a:prstGeom>
          <a:noFill/>
        </p:spPr>
        <p:txBody>
          <a:bodyPr wrap="square" rtlCol="0">
            <a:spAutoFit/>
          </a:bodyPr>
          <a:lstStyle/>
          <a:p>
            <a:r>
              <a:rPr lang="en-GB" sz="1500" b="1" noProof="0">
                <a:solidFill>
                  <a:srgbClr val="036C78"/>
                </a:solidFill>
                <a:highlight>
                  <a:srgbClr val="FFFFFF"/>
                </a:highlight>
              </a:rPr>
              <a:t>China</a:t>
            </a:r>
          </a:p>
        </p:txBody>
      </p:sp>
      <p:sp>
        <p:nvSpPr>
          <p:cNvPr id="26" name="Rectangle 25">
            <a:extLst>
              <a:ext uri="{FF2B5EF4-FFF2-40B4-BE49-F238E27FC236}">
                <a16:creationId xmlns:a16="http://schemas.microsoft.com/office/drawing/2014/main" id="{A112EA70-E9AC-5528-AB7E-F26C6A7E2DBD}"/>
              </a:ext>
            </a:extLst>
          </p:cNvPr>
          <p:cNvSpPr/>
          <p:nvPr/>
        </p:nvSpPr>
        <p:spPr>
          <a:xfrm>
            <a:off x="7313744" y="6015595"/>
            <a:ext cx="1590675" cy="419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7" name="ZoneTexte 26">
            <a:extLst>
              <a:ext uri="{FF2B5EF4-FFF2-40B4-BE49-F238E27FC236}">
                <a16:creationId xmlns:a16="http://schemas.microsoft.com/office/drawing/2014/main" id="{47F39ACA-F83F-3EED-087B-2C86630460C4}"/>
              </a:ext>
            </a:extLst>
          </p:cNvPr>
          <p:cNvSpPr txBox="1"/>
          <p:nvPr/>
        </p:nvSpPr>
        <p:spPr>
          <a:xfrm>
            <a:off x="7248301" y="6077234"/>
            <a:ext cx="1690577" cy="330860"/>
          </a:xfrm>
          <a:prstGeom prst="rect">
            <a:avLst/>
          </a:prstGeom>
          <a:noFill/>
        </p:spPr>
        <p:txBody>
          <a:bodyPr wrap="square" rtlCol="0">
            <a:spAutoFit/>
          </a:bodyPr>
          <a:lstStyle/>
          <a:p>
            <a:r>
              <a:rPr lang="en-GB" sz="1500" b="1" noProof="0">
                <a:solidFill>
                  <a:srgbClr val="036C78"/>
                </a:solidFill>
                <a:highlight>
                  <a:srgbClr val="FFFFFF"/>
                </a:highlight>
              </a:rPr>
              <a:t>Greenland</a:t>
            </a:r>
          </a:p>
        </p:txBody>
      </p:sp>
    </p:spTree>
    <p:extLst>
      <p:ext uri="{BB962C8B-B14F-4D97-AF65-F5344CB8AC3E}">
        <p14:creationId xmlns:p14="http://schemas.microsoft.com/office/powerpoint/2010/main" val="15504685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8922C-C759-D72F-0C5F-D6C89C2DF63D}"/>
            </a:ext>
          </a:extLst>
        </p:cNvPr>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A921D6EE-BEDA-C51E-7C80-9347ABA0D136}"/>
              </a:ext>
            </a:extLst>
          </p:cNvPr>
          <p:cNvSpPr/>
          <p:nvPr/>
        </p:nvSpPr>
        <p:spPr>
          <a:xfrm>
            <a:off x="0" y="2003465"/>
            <a:ext cx="12191999" cy="2851070"/>
          </a:xfrm>
          <a:prstGeom prst="roundRect">
            <a:avLst>
              <a:gd name="adj" fmla="val 0"/>
            </a:avLst>
          </a:prstGeom>
          <a:solidFill>
            <a:srgbClr val="036C7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ZoneTexte 2">
            <a:extLst>
              <a:ext uri="{FF2B5EF4-FFF2-40B4-BE49-F238E27FC236}">
                <a16:creationId xmlns:a16="http://schemas.microsoft.com/office/drawing/2014/main" id="{CDDF26C3-FC58-C6ED-A1AE-F7D790BBF086}"/>
              </a:ext>
            </a:extLst>
          </p:cNvPr>
          <p:cNvSpPr txBox="1"/>
          <p:nvPr/>
        </p:nvSpPr>
        <p:spPr>
          <a:xfrm>
            <a:off x="1903890" y="3044279"/>
            <a:ext cx="8384217" cy="769441"/>
          </a:xfrm>
          <a:prstGeom prst="rect">
            <a:avLst/>
          </a:prstGeom>
          <a:noFill/>
        </p:spPr>
        <p:txBody>
          <a:bodyPr wrap="square">
            <a:spAutoFit/>
          </a:bodyPr>
          <a:lstStyle/>
          <a:p>
            <a:pPr algn="ctr"/>
            <a:r>
              <a:rPr lang="en-GB" sz="4400" noProof="0" dirty="0">
                <a:solidFill>
                  <a:schemeClr val="bg1"/>
                </a:solidFill>
                <a:latin typeface="Arial Rounded MT Bold" panose="020F0704030504030204" pitchFamily="34" charset="0"/>
              </a:rPr>
              <a:t>Conclusion </a:t>
            </a:r>
            <a:r>
              <a:rPr lang="en-GB" sz="4400" noProof="0">
                <a:solidFill>
                  <a:schemeClr val="bg1"/>
                </a:solidFill>
                <a:latin typeface="Arial Rounded MT Bold" panose="020F0704030504030204" pitchFamily="34" charset="0"/>
              </a:rPr>
              <a:t>of the assessment</a:t>
            </a:r>
            <a:endParaRPr lang="en-GB" sz="4400" noProof="0"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5899234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dre 2">
            <a:extLst>
              <a:ext uri="{FF2B5EF4-FFF2-40B4-BE49-F238E27FC236}">
                <a16:creationId xmlns:a16="http://schemas.microsoft.com/office/drawing/2014/main" id="{EA7D52A4-0746-3631-E046-36E0D5F8B787}"/>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5" name="Rectangle 4">
            <a:extLst>
              <a:ext uri="{FF2B5EF4-FFF2-40B4-BE49-F238E27FC236}">
                <a16:creationId xmlns:a16="http://schemas.microsoft.com/office/drawing/2014/main" id="{53AE4CF7-4A25-6240-FDB3-4897C6B8D323}"/>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Slide Number Placeholder 6">
            <a:extLst>
              <a:ext uri="{FF2B5EF4-FFF2-40B4-BE49-F238E27FC236}">
                <a16:creationId xmlns:a16="http://schemas.microsoft.com/office/drawing/2014/main" id="{6533F49A-7A48-A98B-5EB3-39C3266B44B9}"/>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78</a:t>
            </a:fld>
            <a:endParaRPr lang="en-GB" sz="1350" b="1" spc="80" noProof="0" dirty="0">
              <a:solidFill>
                <a:srgbClr val="025C66"/>
              </a:solidFill>
            </a:endParaRPr>
          </a:p>
        </p:txBody>
      </p:sp>
      <p:sp>
        <p:nvSpPr>
          <p:cNvPr id="11" name="ZoneTexte 10">
            <a:extLst>
              <a:ext uri="{FF2B5EF4-FFF2-40B4-BE49-F238E27FC236}">
                <a16:creationId xmlns:a16="http://schemas.microsoft.com/office/drawing/2014/main" id="{A890471D-9B82-D082-9900-5700B597F550}"/>
              </a:ext>
            </a:extLst>
          </p:cNvPr>
          <p:cNvSpPr txBox="1"/>
          <p:nvPr/>
        </p:nvSpPr>
        <p:spPr>
          <a:xfrm>
            <a:off x="1172946" y="3935136"/>
            <a:ext cx="9803920" cy="2262158"/>
          </a:xfrm>
          <a:prstGeom prst="rect">
            <a:avLst/>
          </a:prstGeom>
          <a:noFill/>
        </p:spPr>
        <p:txBody>
          <a:bodyPr wrap="square">
            <a:spAutoFit/>
          </a:bodyPr>
          <a:lstStyle/>
          <a:p>
            <a:pPr algn="just">
              <a:buNone/>
            </a:pPr>
            <a:r>
              <a:rPr lang="en-US" sz="2000" dirty="0"/>
              <a:t>Let us end this presentation by emphasizing that beyond being a remarkable tool for decarbonizing our economies, RREHs also hold the potential to:</a:t>
            </a:r>
          </a:p>
          <a:p>
            <a:pPr algn="just">
              <a:buNone/>
            </a:pPr>
            <a:endParaRPr lang="en-US" sz="500" dirty="0"/>
          </a:p>
          <a:p>
            <a:pPr marL="514350" indent="-514350" algn="just">
              <a:buAutoNum type="romanLcParenBoth"/>
            </a:pPr>
            <a:r>
              <a:rPr lang="en-US" sz="2000" dirty="0"/>
              <a:t>strengthen energy interconnections between continents;</a:t>
            </a:r>
          </a:p>
          <a:p>
            <a:pPr marL="514350" indent="-514350" algn="just">
              <a:buAutoNum type="romanLcParenBoth"/>
            </a:pPr>
            <a:endParaRPr lang="en-US" sz="500" dirty="0"/>
          </a:p>
          <a:p>
            <a:pPr marL="514350" indent="-514350" algn="just">
              <a:buAutoNum type="romanLcParenBoth"/>
            </a:pPr>
            <a:r>
              <a:rPr lang="en-US" sz="2000" dirty="0"/>
              <a:t>foster technological cooperation;</a:t>
            </a:r>
          </a:p>
          <a:p>
            <a:pPr marL="514350" indent="-514350" algn="just">
              <a:buAutoNum type="romanLcParenBoth"/>
            </a:pPr>
            <a:endParaRPr lang="en-US" sz="600" dirty="0"/>
          </a:p>
          <a:p>
            <a:pPr marL="514350" indent="-514350" algn="just">
              <a:buAutoNum type="romanLcParenBoth"/>
            </a:pPr>
            <a:r>
              <a:rPr lang="en-US" sz="2000" dirty="0"/>
              <a:t>stimulate regional industrial ecosystems built around e-fuels;</a:t>
            </a:r>
          </a:p>
          <a:p>
            <a:pPr marL="514350" indent="-514350" algn="just">
              <a:buAutoNum type="romanLcParenBoth"/>
            </a:pPr>
            <a:endParaRPr lang="en-US" sz="500" dirty="0"/>
          </a:p>
          <a:p>
            <a:pPr marL="514350" indent="-514350" algn="just">
              <a:buAutoNum type="romanLcParenBoth"/>
            </a:pPr>
            <a:r>
              <a:rPr lang="en-US" sz="2000" dirty="0"/>
              <a:t>reshape global energy dynamics.</a:t>
            </a:r>
          </a:p>
        </p:txBody>
      </p:sp>
      <p:grpSp>
        <p:nvGrpSpPr>
          <p:cNvPr id="18" name="Groupe 17">
            <a:extLst>
              <a:ext uri="{FF2B5EF4-FFF2-40B4-BE49-F238E27FC236}">
                <a16:creationId xmlns:a16="http://schemas.microsoft.com/office/drawing/2014/main" id="{DF864E7C-A7DE-EE19-B853-91D1D6F704D8}"/>
              </a:ext>
            </a:extLst>
          </p:cNvPr>
          <p:cNvGrpSpPr/>
          <p:nvPr/>
        </p:nvGrpSpPr>
        <p:grpSpPr>
          <a:xfrm>
            <a:off x="1215133" y="577293"/>
            <a:ext cx="9761733" cy="2991015"/>
            <a:chOff x="1371646" y="577294"/>
            <a:chExt cx="9761733" cy="2991015"/>
          </a:xfrm>
        </p:grpSpPr>
        <p:grpSp>
          <p:nvGrpSpPr>
            <p:cNvPr id="17" name="Groupe 16">
              <a:extLst>
                <a:ext uri="{FF2B5EF4-FFF2-40B4-BE49-F238E27FC236}">
                  <a16:creationId xmlns:a16="http://schemas.microsoft.com/office/drawing/2014/main" id="{F665942E-A5C7-AEBB-EE12-C610CF87C27C}"/>
                </a:ext>
              </a:extLst>
            </p:cNvPr>
            <p:cNvGrpSpPr/>
            <p:nvPr/>
          </p:nvGrpSpPr>
          <p:grpSpPr>
            <a:xfrm>
              <a:off x="4517585" y="577294"/>
              <a:ext cx="6615794" cy="2927906"/>
              <a:chOff x="1143013" y="577294"/>
              <a:chExt cx="6615794" cy="2927906"/>
            </a:xfrm>
          </p:grpSpPr>
          <p:pic>
            <p:nvPicPr>
              <p:cNvPr id="16" name="Picture 2">
                <a:extLst>
                  <a:ext uri="{FF2B5EF4-FFF2-40B4-BE49-F238E27FC236}">
                    <a16:creationId xmlns:a16="http://schemas.microsoft.com/office/drawing/2014/main" id="{2961D6C1-1B38-F6EC-3DEA-467253D0F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13" y="577294"/>
                <a:ext cx="6615794" cy="2927906"/>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D09C0FD9-454C-D29C-337C-77BA06FD82BE}"/>
                  </a:ext>
                </a:extLst>
              </p:cNvPr>
              <p:cNvSpPr txBox="1"/>
              <p:nvPr/>
            </p:nvSpPr>
            <p:spPr>
              <a:xfrm>
                <a:off x="1583140" y="840918"/>
                <a:ext cx="5740959" cy="2400657"/>
              </a:xfrm>
              <a:prstGeom prst="rect">
                <a:avLst/>
              </a:prstGeom>
              <a:noFill/>
            </p:spPr>
            <p:txBody>
              <a:bodyPr wrap="square">
                <a:spAutoFit/>
              </a:bodyPr>
              <a:lstStyle/>
              <a:p>
                <a:pPr algn="just"/>
                <a:r>
                  <a:rPr lang="en-US" sz="2000" dirty="0"/>
                  <a:t>No region scores green across all criteria. The “perfect” RREH for the Blue Banana does not exist among those considered.</a:t>
                </a:r>
              </a:p>
              <a:p>
                <a:pPr algn="just"/>
                <a:endParaRPr lang="en-US" sz="1000" dirty="0"/>
              </a:p>
              <a:p>
                <a:pPr algn="just"/>
                <a:r>
                  <a:rPr lang="en-US" sz="2000" dirty="0"/>
                  <a:t>However, the Blue Banana could enhance its energy supply security by diversifying its sourcing across several RREHs, while leveraging the specific strengths of each.</a:t>
                </a:r>
                <a:endParaRPr lang="en-GB" sz="2000" dirty="0"/>
              </a:p>
            </p:txBody>
          </p:sp>
        </p:grpSp>
        <p:pic>
          <p:nvPicPr>
            <p:cNvPr id="14" name="Image 13">
              <a:extLst>
                <a:ext uri="{FF2B5EF4-FFF2-40B4-BE49-F238E27FC236}">
                  <a16:creationId xmlns:a16="http://schemas.microsoft.com/office/drawing/2014/main" id="{AFDB5478-EC4B-6761-8E39-A38586B24C35}"/>
                </a:ext>
              </a:extLst>
            </p:cNvPr>
            <p:cNvPicPr>
              <a:picLocks noChangeAspect="1"/>
            </p:cNvPicPr>
            <p:nvPr/>
          </p:nvPicPr>
          <p:blipFill>
            <a:blip r:embed="rId3"/>
            <a:stretch>
              <a:fillRect/>
            </a:stretch>
          </p:blipFill>
          <p:spPr>
            <a:xfrm>
              <a:off x="1371646" y="577294"/>
              <a:ext cx="2438310" cy="2991015"/>
            </a:xfrm>
            <a:prstGeom prst="rect">
              <a:avLst/>
            </a:prstGeom>
          </p:spPr>
        </p:pic>
      </p:grpSp>
    </p:spTree>
    <p:extLst>
      <p:ext uri="{BB962C8B-B14F-4D97-AF65-F5344CB8AC3E}">
        <p14:creationId xmlns:p14="http://schemas.microsoft.com/office/powerpoint/2010/main" val="16813742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003AA-8D07-6052-7F7A-B44392218ED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0BF7902-13D4-68AE-297C-547E65CB3B66}"/>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Slide Number Placeholder 6">
            <a:extLst>
              <a:ext uri="{FF2B5EF4-FFF2-40B4-BE49-F238E27FC236}">
                <a16:creationId xmlns:a16="http://schemas.microsoft.com/office/drawing/2014/main" id="{7D15ABCC-E78E-4714-1064-228E9F3ED106}"/>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79</a:t>
            </a:fld>
            <a:endParaRPr lang="en-GB" sz="1350" b="1" spc="80" noProof="0" dirty="0">
              <a:solidFill>
                <a:srgbClr val="025C66"/>
              </a:solidFill>
            </a:endParaRPr>
          </a:p>
        </p:txBody>
      </p:sp>
      <p:sp>
        <p:nvSpPr>
          <p:cNvPr id="2" name="Rectangle : coins arrondis 1">
            <a:extLst>
              <a:ext uri="{FF2B5EF4-FFF2-40B4-BE49-F238E27FC236}">
                <a16:creationId xmlns:a16="http://schemas.microsoft.com/office/drawing/2014/main" id="{94A13CFC-77F3-7B16-AE86-AC60DB2D9035}"/>
              </a:ext>
            </a:extLst>
          </p:cNvPr>
          <p:cNvSpPr/>
          <p:nvPr/>
        </p:nvSpPr>
        <p:spPr>
          <a:xfrm>
            <a:off x="1" y="127595"/>
            <a:ext cx="12191999" cy="668837"/>
          </a:xfrm>
          <a:prstGeom prst="roundRect">
            <a:avLst>
              <a:gd name="adj" fmla="val 0"/>
            </a:avLst>
          </a:prstGeom>
          <a:solidFill>
            <a:srgbClr val="036C7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ZoneTexte 2">
            <a:extLst>
              <a:ext uri="{FF2B5EF4-FFF2-40B4-BE49-F238E27FC236}">
                <a16:creationId xmlns:a16="http://schemas.microsoft.com/office/drawing/2014/main" id="{D00EFC0A-BA8C-F2FA-5C17-72A8A3D73763}"/>
              </a:ext>
            </a:extLst>
          </p:cNvPr>
          <p:cNvSpPr txBox="1"/>
          <p:nvPr/>
        </p:nvSpPr>
        <p:spPr>
          <a:xfrm>
            <a:off x="1590822" y="190878"/>
            <a:ext cx="9010356" cy="523220"/>
          </a:xfrm>
          <a:prstGeom prst="rect">
            <a:avLst/>
          </a:prstGeom>
          <a:noFill/>
        </p:spPr>
        <p:txBody>
          <a:bodyPr wrap="square">
            <a:spAutoFit/>
          </a:bodyPr>
          <a:lstStyle/>
          <a:p>
            <a:pPr algn="ctr">
              <a:buNone/>
            </a:pPr>
            <a:r>
              <a:rPr lang="en-GB" sz="2800" noProof="0">
                <a:solidFill>
                  <a:schemeClr val="bg1"/>
                </a:solidFill>
                <a:latin typeface="Arial Rounded MT Bold" panose="020F0704030504030204" pitchFamily="34" charset="0"/>
              </a:rPr>
              <a:t>But why limit ourselves to land-based RREHs?</a:t>
            </a:r>
            <a:endPar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endParaRPr>
          </a:p>
        </p:txBody>
      </p:sp>
      <p:grpSp>
        <p:nvGrpSpPr>
          <p:cNvPr id="16" name="Groupe 15">
            <a:extLst>
              <a:ext uri="{FF2B5EF4-FFF2-40B4-BE49-F238E27FC236}">
                <a16:creationId xmlns:a16="http://schemas.microsoft.com/office/drawing/2014/main" id="{D322715B-F452-3C33-2059-F30719A54692}"/>
              </a:ext>
            </a:extLst>
          </p:cNvPr>
          <p:cNvGrpSpPr/>
          <p:nvPr/>
        </p:nvGrpSpPr>
        <p:grpSpPr>
          <a:xfrm>
            <a:off x="1452463" y="1117101"/>
            <a:ext cx="9287073" cy="5400324"/>
            <a:chOff x="1452463" y="1117101"/>
            <a:chExt cx="9287073" cy="5400324"/>
          </a:xfrm>
        </p:grpSpPr>
        <p:pic>
          <p:nvPicPr>
            <p:cNvPr id="6" name="Image 5" descr="Une image contenant ciel, plein air, nuage, bateau&#10;&#10;Description générée automatiquement">
              <a:extLst>
                <a:ext uri="{FF2B5EF4-FFF2-40B4-BE49-F238E27FC236}">
                  <a16:creationId xmlns:a16="http://schemas.microsoft.com/office/drawing/2014/main" id="{F3369477-80D9-BE34-537B-1CBA4948F30C}"/>
                </a:ext>
              </a:extLst>
            </p:cNvPr>
            <p:cNvPicPr>
              <a:picLocks noChangeAspect="1"/>
            </p:cNvPicPr>
            <p:nvPr/>
          </p:nvPicPr>
          <p:blipFill>
            <a:blip r:embed="rId2"/>
            <a:stretch>
              <a:fillRect/>
            </a:stretch>
          </p:blipFill>
          <p:spPr>
            <a:xfrm>
              <a:off x="1452464" y="1181195"/>
              <a:ext cx="9287071" cy="5336230"/>
            </a:xfrm>
            <a:prstGeom prst="rect">
              <a:avLst/>
            </a:prstGeom>
          </p:spPr>
        </p:pic>
        <p:sp>
          <p:nvSpPr>
            <p:cNvPr id="15" name="Rectangle 14">
              <a:extLst>
                <a:ext uri="{FF2B5EF4-FFF2-40B4-BE49-F238E27FC236}">
                  <a16:creationId xmlns:a16="http://schemas.microsoft.com/office/drawing/2014/main" id="{6C4ED1F0-4649-1BD5-3838-28267CD4B6DB}"/>
                </a:ext>
              </a:extLst>
            </p:cNvPr>
            <p:cNvSpPr/>
            <p:nvPr/>
          </p:nvSpPr>
          <p:spPr>
            <a:xfrm>
              <a:off x="1452463" y="5535121"/>
              <a:ext cx="9287071" cy="817330"/>
            </a:xfrm>
            <a:prstGeom prst="rect">
              <a:avLst/>
            </a:prstGeom>
            <a:solidFill>
              <a:schemeClr val="tx1">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ZoneTexte 6">
              <a:extLst>
                <a:ext uri="{FF2B5EF4-FFF2-40B4-BE49-F238E27FC236}">
                  <a16:creationId xmlns:a16="http://schemas.microsoft.com/office/drawing/2014/main" id="{4E1E5765-3709-F790-0F5A-36C99EF1D2F8}"/>
                </a:ext>
              </a:extLst>
            </p:cNvPr>
            <p:cNvSpPr txBox="1"/>
            <p:nvPr/>
          </p:nvSpPr>
          <p:spPr>
            <a:xfrm>
              <a:off x="1624471" y="5574454"/>
              <a:ext cx="8943053" cy="738664"/>
            </a:xfrm>
            <a:prstGeom prst="rect">
              <a:avLst/>
            </a:prstGeom>
            <a:noFill/>
          </p:spPr>
          <p:txBody>
            <a:bodyPr wrap="square">
              <a:spAutoFit/>
            </a:bodyPr>
            <a:lstStyle/>
            <a:p>
              <a:pPr algn="ctr"/>
              <a:r>
                <a:rPr lang="en-GB" sz="1400" noProof="0">
                  <a:solidFill>
                    <a:schemeClr val="bg1"/>
                  </a:solidFill>
                </a:rPr>
                <a:t>One could imagine, for instance, a mobile floating structure equipped with a wind turbine. The electricity produced would directly power an integrated mini-plant synthesizing green hydrogen stored onboard.</a:t>
              </a:r>
              <a:br>
                <a:rPr lang="en-GB" sz="1400" noProof="0">
                  <a:solidFill>
                    <a:schemeClr val="bg1"/>
                  </a:solidFill>
                </a:rPr>
              </a:br>
              <a:r>
                <a:rPr lang="en-GB" sz="1400" noProof="0">
                  <a:solidFill>
                    <a:schemeClr val="bg1"/>
                  </a:solidFill>
                </a:rPr>
                <a:t>A tanker ship would then come to collect the hydrogen and transport it to shore.</a:t>
              </a:r>
              <a:endParaRPr lang="en-GB" sz="1400" noProof="0">
                <a:solidFill>
                  <a:schemeClr val="bg1"/>
                </a:solidFill>
                <a:latin typeface="Baskerville Old Face" panose="02020602080505020303" pitchFamily="18" charset="0"/>
                <a:cs typeface="Arial" panose="020B0604020202020204" pitchFamily="34" charset="0"/>
              </a:endParaRPr>
            </a:p>
          </p:txBody>
        </p:sp>
        <p:sp>
          <p:nvSpPr>
            <p:cNvPr id="9" name="Cadre 8">
              <a:extLst>
                <a:ext uri="{FF2B5EF4-FFF2-40B4-BE49-F238E27FC236}">
                  <a16:creationId xmlns:a16="http://schemas.microsoft.com/office/drawing/2014/main" id="{E73A0919-42B6-7838-9C3B-D382D0E3BB90}"/>
                </a:ext>
              </a:extLst>
            </p:cNvPr>
            <p:cNvSpPr/>
            <p:nvPr/>
          </p:nvSpPr>
          <p:spPr>
            <a:xfrm>
              <a:off x="1452465" y="1117101"/>
              <a:ext cx="9287071" cy="5400324"/>
            </a:xfrm>
            <a:prstGeom prst="frame">
              <a:avLst>
                <a:gd name="adj1" fmla="val 1368"/>
              </a:avLst>
            </a:prstGeom>
            <a:solidFill>
              <a:srgbClr val="036C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spTree>
    <p:extLst>
      <p:ext uri="{BB962C8B-B14F-4D97-AF65-F5344CB8AC3E}">
        <p14:creationId xmlns:p14="http://schemas.microsoft.com/office/powerpoint/2010/main" val="84425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5A30CA8-A06C-1802-3F1C-4DADA343B54E}"/>
              </a:ext>
            </a:extLst>
          </p:cNvPr>
          <p:cNvSpPr txBox="1"/>
          <p:nvPr/>
        </p:nvSpPr>
        <p:spPr>
          <a:xfrm>
            <a:off x="881112" y="808764"/>
            <a:ext cx="10429776" cy="1169551"/>
          </a:xfrm>
          <a:prstGeom prst="rect">
            <a:avLst/>
          </a:prstGeom>
          <a:noFill/>
        </p:spPr>
        <p:txBody>
          <a:bodyPr wrap="square">
            <a:spAutoFit/>
          </a:bodyPr>
          <a:lstStyle/>
          <a:p>
            <a:pPr algn="just"/>
            <a:r>
              <a:rPr lang="en-GB" sz="2000" noProof="0" dirty="0"/>
              <a:t>An RREH is a site that harnesses resources such as solar and wind to produce large amounts of low-carbon electricity.</a:t>
            </a:r>
          </a:p>
          <a:p>
            <a:pPr algn="just"/>
            <a:endParaRPr lang="en-GB" sz="1000" noProof="0" dirty="0"/>
          </a:p>
          <a:p>
            <a:pPr algn="just"/>
            <a:r>
              <a:rPr lang="en-GB" sz="2000" noProof="0" dirty="0"/>
              <a:t>This low-carbon electricity can then for example be used on-site to synthesize e-fuels.</a:t>
            </a:r>
          </a:p>
        </p:txBody>
      </p:sp>
      <p:sp>
        <p:nvSpPr>
          <p:cNvPr id="25" name="Cadre 24">
            <a:extLst>
              <a:ext uri="{FF2B5EF4-FFF2-40B4-BE49-F238E27FC236}">
                <a16:creationId xmlns:a16="http://schemas.microsoft.com/office/drawing/2014/main" id="{725860F3-3A5E-7CDB-057E-0F0A965905A1}"/>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 name="Rectangle 1">
            <a:extLst>
              <a:ext uri="{FF2B5EF4-FFF2-40B4-BE49-F238E27FC236}">
                <a16:creationId xmlns:a16="http://schemas.microsoft.com/office/drawing/2014/main" id="{17DB2E07-AD0A-FECC-63F9-AA96D7499748}"/>
              </a:ext>
            </a:extLst>
          </p:cNvPr>
          <p:cNvSpPr/>
          <p:nvPr/>
        </p:nvSpPr>
        <p:spPr>
          <a:xfrm>
            <a:off x="11879649" y="6506792"/>
            <a:ext cx="171925"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Slide Number Placeholder 6">
            <a:extLst>
              <a:ext uri="{FF2B5EF4-FFF2-40B4-BE49-F238E27FC236}">
                <a16:creationId xmlns:a16="http://schemas.microsoft.com/office/drawing/2014/main" id="{E584308A-8A0A-7D04-8C7E-AFC1D5FC3E70}"/>
              </a:ext>
            </a:extLst>
          </p:cNvPr>
          <p:cNvSpPr txBox="1">
            <a:spLocks/>
          </p:cNvSpPr>
          <p:nvPr/>
        </p:nvSpPr>
        <p:spPr>
          <a:xfrm>
            <a:off x="11784874" y="6481392"/>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8</a:t>
            </a:fld>
            <a:endParaRPr lang="en-GB" sz="1350" b="1" spc="80" noProof="0" dirty="0">
              <a:solidFill>
                <a:srgbClr val="025C66"/>
              </a:solidFill>
            </a:endParaRPr>
          </a:p>
        </p:txBody>
      </p:sp>
      <p:pic>
        <p:nvPicPr>
          <p:cNvPr id="45" name="Picture 2">
            <a:extLst>
              <a:ext uri="{FF2B5EF4-FFF2-40B4-BE49-F238E27FC236}">
                <a16:creationId xmlns:a16="http://schemas.microsoft.com/office/drawing/2014/main" id="{230EF005-D3A9-AC82-9874-BF5AD92D81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433" y="2883304"/>
            <a:ext cx="3057525" cy="2962275"/>
          </a:xfrm>
          <a:prstGeom prst="rect">
            <a:avLst/>
          </a:prstGeom>
          <a:noFill/>
          <a:extLst>
            <a:ext uri="{909E8E84-426E-40DD-AFC4-6F175D3DCCD1}">
              <a14:hiddenFill xmlns:a14="http://schemas.microsoft.com/office/drawing/2010/main">
                <a:solidFill>
                  <a:srgbClr val="FFFFFF"/>
                </a:solidFill>
              </a14:hiddenFill>
            </a:ext>
          </a:extLst>
        </p:spPr>
      </p:pic>
      <p:sp>
        <p:nvSpPr>
          <p:cNvPr id="46" name="ZoneTexte 45">
            <a:extLst>
              <a:ext uri="{FF2B5EF4-FFF2-40B4-BE49-F238E27FC236}">
                <a16:creationId xmlns:a16="http://schemas.microsoft.com/office/drawing/2014/main" id="{22E7E1BB-9A20-2369-0051-0C039429746F}"/>
              </a:ext>
            </a:extLst>
          </p:cNvPr>
          <p:cNvSpPr txBox="1"/>
          <p:nvPr/>
        </p:nvSpPr>
        <p:spPr>
          <a:xfrm>
            <a:off x="1297948" y="5892621"/>
            <a:ext cx="2382214" cy="523220"/>
          </a:xfrm>
          <a:prstGeom prst="rect">
            <a:avLst/>
          </a:prstGeom>
          <a:noFill/>
        </p:spPr>
        <p:txBody>
          <a:bodyPr wrap="square" rtlCol="0">
            <a:spAutoFit/>
          </a:bodyPr>
          <a:lstStyle/>
          <a:p>
            <a:pPr algn="ctr"/>
            <a:r>
              <a:rPr lang="en-GB" sz="1400" noProof="0" dirty="0"/>
              <a:t>Energy carriers produced in the RREH.</a:t>
            </a:r>
            <a:endParaRPr lang="en-GB" sz="1400" noProof="0" dirty="0">
              <a:latin typeface="Tahoma" panose="020B0604030504040204" pitchFamily="34" charset="0"/>
              <a:ea typeface="Tahoma" panose="020B0604030504040204" pitchFamily="34" charset="0"/>
              <a:cs typeface="Tahoma" panose="020B0604030504040204" pitchFamily="34" charset="0"/>
            </a:endParaRPr>
          </a:p>
        </p:txBody>
      </p:sp>
      <p:grpSp>
        <p:nvGrpSpPr>
          <p:cNvPr id="50" name="Groupe 49">
            <a:extLst>
              <a:ext uri="{FF2B5EF4-FFF2-40B4-BE49-F238E27FC236}">
                <a16:creationId xmlns:a16="http://schemas.microsoft.com/office/drawing/2014/main" id="{AF09D504-3741-1708-4885-912C2F8E6D2A}"/>
              </a:ext>
            </a:extLst>
          </p:cNvPr>
          <p:cNvGrpSpPr/>
          <p:nvPr/>
        </p:nvGrpSpPr>
        <p:grpSpPr>
          <a:xfrm>
            <a:off x="1213029" y="2742983"/>
            <a:ext cx="2552053" cy="372979"/>
            <a:chOff x="1233167" y="3119851"/>
            <a:chExt cx="2552053" cy="372979"/>
          </a:xfrm>
        </p:grpSpPr>
        <p:sp>
          <p:nvSpPr>
            <p:cNvPr id="51" name="Rectangle 50">
              <a:extLst>
                <a:ext uri="{FF2B5EF4-FFF2-40B4-BE49-F238E27FC236}">
                  <a16:creationId xmlns:a16="http://schemas.microsoft.com/office/drawing/2014/main" id="{43904355-B172-D849-AB99-FEB82C35C998}"/>
                </a:ext>
              </a:extLst>
            </p:cNvPr>
            <p:cNvSpPr/>
            <p:nvPr/>
          </p:nvSpPr>
          <p:spPr>
            <a:xfrm>
              <a:off x="1603760" y="3119851"/>
              <a:ext cx="1810868" cy="372979"/>
            </a:xfrm>
            <a:prstGeom prst="rect">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2" name="ZoneTexte 51">
              <a:extLst>
                <a:ext uri="{FF2B5EF4-FFF2-40B4-BE49-F238E27FC236}">
                  <a16:creationId xmlns:a16="http://schemas.microsoft.com/office/drawing/2014/main" id="{F2EBAB85-53CC-D7F4-555C-C44EEDD52203}"/>
                </a:ext>
              </a:extLst>
            </p:cNvPr>
            <p:cNvSpPr txBox="1"/>
            <p:nvPr/>
          </p:nvSpPr>
          <p:spPr>
            <a:xfrm>
              <a:off x="1233167" y="3123498"/>
              <a:ext cx="2552053" cy="338554"/>
            </a:xfrm>
            <a:prstGeom prst="rect">
              <a:avLst/>
            </a:prstGeom>
            <a:noFill/>
          </p:spPr>
          <p:txBody>
            <a:bodyPr wrap="square" rtlCol="0">
              <a:spAutoFit/>
            </a:bodyPr>
            <a:lstStyle/>
            <a:p>
              <a:pPr algn="ctr"/>
              <a:r>
                <a:rPr lang="en-GB" sz="1600" b="1" noProof="0" dirty="0">
                  <a:solidFill>
                    <a:schemeClr val="bg1"/>
                  </a:solidFill>
                  <a:highlight>
                    <a:srgbClr val="036C78"/>
                  </a:highlight>
                  <a:latin typeface="Tahoma" panose="020B0604030504040204" pitchFamily="34" charset="0"/>
                  <a:ea typeface="Tahoma" panose="020B0604030504040204" pitchFamily="34" charset="0"/>
                  <a:cs typeface="Tahoma" panose="020B0604030504040204" pitchFamily="34" charset="0"/>
                </a:rPr>
                <a:t>PRODUCTION</a:t>
              </a:r>
              <a:endParaRPr lang="en-GB" b="1" noProof="0" dirty="0">
                <a:solidFill>
                  <a:schemeClr val="bg1"/>
                </a:solidFill>
                <a:highlight>
                  <a:srgbClr val="036C78"/>
                </a:highlight>
                <a:latin typeface="Tahoma" panose="020B0604030504040204" pitchFamily="34" charset="0"/>
                <a:ea typeface="Tahoma" panose="020B0604030504040204" pitchFamily="34" charset="0"/>
                <a:cs typeface="Tahoma" panose="020B0604030504040204" pitchFamily="34" charset="0"/>
              </a:endParaRPr>
            </a:p>
          </p:txBody>
        </p:sp>
      </p:grpSp>
      <p:pic>
        <p:nvPicPr>
          <p:cNvPr id="56" name="Image 55">
            <a:extLst>
              <a:ext uri="{FF2B5EF4-FFF2-40B4-BE49-F238E27FC236}">
                <a16:creationId xmlns:a16="http://schemas.microsoft.com/office/drawing/2014/main" id="{3878905F-2182-7629-82C7-99B94B59CA29}"/>
              </a:ext>
            </a:extLst>
          </p:cNvPr>
          <p:cNvPicPr>
            <a:picLocks noChangeAspect="1"/>
          </p:cNvPicPr>
          <p:nvPr/>
        </p:nvPicPr>
        <p:blipFill>
          <a:blip r:embed="rId3"/>
          <a:stretch>
            <a:fillRect/>
          </a:stretch>
        </p:blipFill>
        <p:spPr>
          <a:xfrm>
            <a:off x="975917" y="3097514"/>
            <a:ext cx="2997632" cy="2749344"/>
          </a:xfrm>
          <a:prstGeom prst="rect">
            <a:avLst/>
          </a:prstGeom>
        </p:spPr>
      </p:pic>
      <p:sp>
        <p:nvSpPr>
          <p:cNvPr id="58" name="ZoneTexte 57">
            <a:extLst>
              <a:ext uri="{FF2B5EF4-FFF2-40B4-BE49-F238E27FC236}">
                <a16:creationId xmlns:a16="http://schemas.microsoft.com/office/drawing/2014/main" id="{3149B60D-DE5B-CBC2-C917-F3A0D4B70151}"/>
              </a:ext>
            </a:extLst>
          </p:cNvPr>
          <p:cNvSpPr txBox="1"/>
          <p:nvPr/>
        </p:nvSpPr>
        <p:spPr>
          <a:xfrm>
            <a:off x="3064754" y="5356044"/>
            <a:ext cx="908795" cy="246221"/>
          </a:xfrm>
          <a:prstGeom prst="rect">
            <a:avLst/>
          </a:prstGeom>
          <a:noFill/>
        </p:spPr>
        <p:txBody>
          <a:bodyPr wrap="square">
            <a:spAutoFit/>
          </a:bodyPr>
          <a:lstStyle/>
          <a:p>
            <a:r>
              <a:rPr lang="en-GB" sz="1000" b="1" noProof="0" dirty="0">
                <a:solidFill>
                  <a:srgbClr val="036C78"/>
                </a:solidFill>
                <a:highlight>
                  <a:srgbClr val="FFFFFF"/>
                </a:highlight>
              </a:rPr>
              <a:t>fuels</a:t>
            </a:r>
            <a:endParaRPr lang="en-GB" sz="1000" b="1" noProof="0" dirty="0"/>
          </a:p>
        </p:txBody>
      </p:sp>
      <p:sp>
        <p:nvSpPr>
          <p:cNvPr id="59" name="ZoneTexte 58">
            <a:extLst>
              <a:ext uri="{FF2B5EF4-FFF2-40B4-BE49-F238E27FC236}">
                <a16:creationId xmlns:a16="http://schemas.microsoft.com/office/drawing/2014/main" id="{A3E567A8-BDCC-5218-2D38-F7FD864B2795}"/>
              </a:ext>
            </a:extLst>
          </p:cNvPr>
          <p:cNvSpPr txBox="1"/>
          <p:nvPr/>
        </p:nvSpPr>
        <p:spPr>
          <a:xfrm>
            <a:off x="1123246" y="4127778"/>
            <a:ext cx="874675" cy="246221"/>
          </a:xfrm>
          <a:prstGeom prst="rect">
            <a:avLst/>
          </a:prstGeom>
          <a:noFill/>
        </p:spPr>
        <p:txBody>
          <a:bodyPr wrap="square">
            <a:spAutoFit/>
          </a:bodyPr>
          <a:lstStyle/>
          <a:p>
            <a:r>
              <a:rPr lang="en-GB" sz="1000" b="1" noProof="0" dirty="0">
                <a:solidFill>
                  <a:srgbClr val="036C78"/>
                </a:solidFill>
                <a:highlight>
                  <a:srgbClr val="FFFFFF"/>
                </a:highlight>
              </a:rPr>
              <a:t>electricity</a:t>
            </a:r>
            <a:endParaRPr lang="en-GB" sz="1000" noProof="0" dirty="0"/>
          </a:p>
        </p:txBody>
      </p:sp>
      <p:sp>
        <p:nvSpPr>
          <p:cNvPr id="60" name="ZoneTexte 59">
            <a:extLst>
              <a:ext uri="{FF2B5EF4-FFF2-40B4-BE49-F238E27FC236}">
                <a16:creationId xmlns:a16="http://schemas.microsoft.com/office/drawing/2014/main" id="{6981BF50-4FB2-D52D-AC88-9624C1E9B1C3}"/>
              </a:ext>
            </a:extLst>
          </p:cNvPr>
          <p:cNvSpPr txBox="1"/>
          <p:nvPr/>
        </p:nvSpPr>
        <p:spPr>
          <a:xfrm>
            <a:off x="3255801" y="3370417"/>
            <a:ext cx="544187" cy="276999"/>
          </a:xfrm>
          <a:prstGeom prst="rect">
            <a:avLst/>
          </a:prstGeom>
          <a:noFill/>
        </p:spPr>
        <p:txBody>
          <a:bodyPr wrap="square">
            <a:spAutoFit/>
          </a:bodyPr>
          <a:lstStyle/>
          <a:p>
            <a:r>
              <a:rPr lang="en-GB" sz="1200" b="1" noProof="0" dirty="0">
                <a:solidFill>
                  <a:srgbClr val="036C78"/>
                </a:solidFill>
                <a:highlight>
                  <a:srgbClr val="FFFFFF"/>
                </a:highlight>
              </a:rPr>
              <a:t>NH</a:t>
            </a:r>
            <a:r>
              <a:rPr lang="en-GB" sz="1200" b="1" baseline="-25000" noProof="0" dirty="0">
                <a:solidFill>
                  <a:srgbClr val="036C78"/>
                </a:solidFill>
                <a:highlight>
                  <a:srgbClr val="FFFFFF"/>
                </a:highlight>
              </a:rPr>
              <a:t>3</a:t>
            </a:r>
            <a:endParaRPr lang="en-GB" sz="1200" noProof="0" dirty="0"/>
          </a:p>
        </p:txBody>
      </p:sp>
      <p:sp>
        <p:nvSpPr>
          <p:cNvPr id="61" name="ZoneTexte 60">
            <a:extLst>
              <a:ext uri="{FF2B5EF4-FFF2-40B4-BE49-F238E27FC236}">
                <a16:creationId xmlns:a16="http://schemas.microsoft.com/office/drawing/2014/main" id="{DEDAEFE6-5BD5-472D-C6A7-CD4210D30415}"/>
              </a:ext>
            </a:extLst>
          </p:cNvPr>
          <p:cNvSpPr txBox="1"/>
          <p:nvPr/>
        </p:nvSpPr>
        <p:spPr>
          <a:xfrm>
            <a:off x="2324907" y="3198431"/>
            <a:ext cx="421375" cy="276999"/>
          </a:xfrm>
          <a:prstGeom prst="rect">
            <a:avLst/>
          </a:prstGeom>
          <a:noFill/>
        </p:spPr>
        <p:txBody>
          <a:bodyPr wrap="square">
            <a:spAutoFit/>
          </a:bodyPr>
          <a:lstStyle/>
          <a:p>
            <a:r>
              <a:rPr lang="en-GB" sz="1200" b="1" noProof="0" dirty="0">
                <a:solidFill>
                  <a:srgbClr val="036C78"/>
                </a:solidFill>
                <a:highlight>
                  <a:srgbClr val="FFFFFF"/>
                </a:highlight>
              </a:rPr>
              <a:t>H</a:t>
            </a:r>
            <a:r>
              <a:rPr lang="en-GB" sz="1200" b="1" baseline="-25000" noProof="0" dirty="0">
                <a:solidFill>
                  <a:srgbClr val="036C78"/>
                </a:solidFill>
                <a:highlight>
                  <a:srgbClr val="FFFFFF"/>
                </a:highlight>
              </a:rPr>
              <a:t>2</a:t>
            </a:r>
            <a:endParaRPr lang="en-GB" sz="1200" noProof="0" dirty="0"/>
          </a:p>
        </p:txBody>
      </p:sp>
      <p:sp>
        <p:nvSpPr>
          <p:cNvPr id="62" name="ZoneTexte 61">
            <a:extLst>
              <a:ext uri="{FF2B5EF4-FFF2-40B4-BE49-F238E27FC236}">
                <a16:creationId xmlns:a16="http://schemas.microsoft.com/office/drawing/2014/main" id="{E43DEB4F-8825-2B04-01B1-97D2E58F5DA0}"/>
              </a:ext>
            </a:extLst>
          </p:cNvPr>
          <p:cNvSpPr txBox="1"/>
          <p:nvPr/>
        </p:nvSpPr>
        <p:spPr>
          <a:xfrm>
            <a:off x="2379533" y="4630169"/>
            <a:ext cx="544187" cy="276999"/>
          </a:xfrm>
          <a:prstGeom prst="rect">
            <a:avLst/>
          </a:prstGeom>
          <a:noFill/>
        </p:spPr>
        <p:txBody>
          <a:bodyPr wrap="square">
            <a:spAutoFit/>
          </a:bodyPr>
          <a:lstStyle/>
          <a:p>
            <a:r>
              <a:rPr lang="en-GB" sz="1200" b="1" noProof="0" dirty="0">
                <a:solidFill>
                  <a:srgbClr val="036C78"/>
                </a:solidFill>
                <a:highlight>
                  <a:srgbClr val="FFFFFF"/>
                </a:highlight>
              </a:rPr>
              <a:t>CH</a:t>
            </a:r>
            <a:r>
              <a:rPr lang="en-GB" sz="1200" b="1" baseline="-25000" noProof="0" dirty="0">
                <a:solidFill>
                  <a:srgbClr val="036C78"/>
                </a:solidFill>
                <a:highlight>
                  <a:srgbClr val="FFFFFF"/>
                </a:highlight>
              </a:rPr>
              <a:t>4</a:t>
            </a:r>
            <a:endParaRPr lang="en-GB" sz="1200" noProof="0" dirty="0"/>
          </a:p>
        </p:txBody>
      </p:sp>
      <p:sp>
        <p:nvSpPr>
          <p:cNvPr id="63" name="ZoneTexte 62">
            <a:extLst>
              <a:ext uri="{FF2B5EF4-FFF2-40B4-BE49-F238E27FC236}">
                <a16:creationId xmlns:a16="http://schemas.microsoft.com/office/drawing/2014/main" id="{3C9352A6-A771-A15B-D8EA-F29D0182A3C6}"/>
              </a:ext>
            </a:extLst>
          </p:cNvPr>
          <p:cNvSpPr txBox="1"/>
          <p:nvPr/>
        </p:nvSpPr>
        <p:spPr>
          <a:xfrm>
            <a:off x="1820979" y="5139175"/>
            <a:ext cx="803351" cy="276999"/>
          </a:xfrm>
          <a:prstGeom prst="rect">
            <a:avLst/>
          </a:prstGeom>
          <a:noFill/>
        </p:spPr>
        <p:txBody>
          <a:bodyPr wrap="square">
            <a:spAutoFit/>
          </a:bodyPr>
          <a:lstStyle/>
          <a:p>
            <a:r>
              <a:rPr lang="en-GB" sz="1200" b="1" noProof="0" dirty="0">
                <a:solidFill>
                  <a:srgbClr val="036C78"/>
                </a:solidFill>
                <a:highlight>
                  <a:srgbClr val="FFFFFF"/>
                </a:highlight>
              </a:rPr>
              <a:t>CH</a:t>
            </a:r>
            <a:r>
              <a:rPr lang="en-GB" sz="1200" b="1" baseline="-25000" noProof="0" dirty="0">
                <a:solidFill>
                  <a:srgbClr val="036C78"/>
                </a:solidFill>
                <a:highlight>
                  <a:srgbClr val="FFFFFF"/>
                </a:highlight>
              </a:rPr>
              <a:t>3</a:t>
            </a:r>
            <a:r>
              <a:rPr lang="en-GB" sz="1200" b="1" noProof="0" dirty="0">
                <a:solidFill>
                  <a:srgbClr val="036C78"/>
                </a:solidFill>
                <a:highlight>
                  <a:srgbClr val="FFFFFF"/>
                </a:highlight>
              </a:rPr>
              <a:t>OH</a:t>
            </a:r>
            <a:endParaRPr lang="en-GB" sz="1200" noProof="0" dirty="0"/>
          </a:p>
        </p:txBody>
      </p:sp>
    </p:spTree>
    <p:extLst>
      <p:ext uri="{BB962C8B-B14F-4D97-AF65-F5344CB8AC3E}">
        <p14:creationId xmlns:p14="http://schemas.microsoft.com/office/powerpoint/2010/main" val="1006994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D9B7010E-3DA3-6148-5228-E03ECE487F3F}"/>
              </a:ext>
            </a:extLst>
          </p:cNvPr>
          <p:cNvSpPr/>
          <p:nvPr/>
        </p:nvSpPr>
        <p:spPr>
          <a:xfrm>
            <a:off x="1" y="127595"/>
            <a:ext cx="12191999" cy="668837"/>
          </a:xfrm>
          <a:prstGeom prst="roundRect">
            <a:avLst>
              <a:gd name="adj" fmla="val 0"/>
            </a:avLst>
          </a:prstGeom>
          <a:solidFill>
            <a:srgbClr val="036C7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ZoneTexte 4">
            <a:extLst>
              <a:ext uri="{FF2B5EF4-FFF2-40B4-BE49-F238E27FC236}">
                <a16:creationId xmlns:a16="http://schemas.microsoft.com/office/drawing/2014/main" id="{00BE20BF-23AF-D9C1-6985-D6283A37080A}"/>
              </a:ext>
            </a:extLst>
          </p:cNvPr>
          <p:cNvSpPr txBox="1"/>
          <p:nvPr/>
        </p:nvSpPr>
        <p:spPr>
          <a:xfrm>
            <a:off x="1590822" y="190878"/>
            <a:ext cx="9010356" cy="523220"/>
          </a:xfrm>
          <a:prstGeom prst="rect">
            <a:avLst/>
          </a:prstGeom>
          <a:noFill/>
        </p:spPr>
        <p:txBody>
          <a:bodyPr wrap="square">
            <a:spAutoFit/>
          </a:bodyPr>
          <a:lstStyle/>
          <a:p>
            <a:pPr algn="ctr">
              <a:buNone/>
            </a:pPr>
            <a:r>
              <a:rPr lang="en-GB" sz="2800" noProof="0">
                <a:solidFill>
                  <a:schemeClr val="bg1"/>
                </a:solidFill>
                <a:latin typeface="Arial Rounded MT Bold" panose="020F0704030504030204" pitchFamily="34" charset="0"/>
              </a:rPr>
              <a:t>Laboratory references</a:t>
            </a:r>
            <a:r>
              <a:rPr lang="en-GB" sz="2800" noProof="0" dirty="0">
                <a:solidFill>
                  <a:schemeClr val="bg1"/>
                </a:solidFill>
                <a:latin typeface="Arial Rounded MT Bold" panose="020F0704030504030204" pitchFamily="34" charset="0"/>
              </a:rPr>
              <a:t> (1/2)</a:t>
            </a:r>
            <a:endPar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endParaRPr>
          </a:p>
        </p:txBody>
      </p:sp>
      <p:sp>
        <p:nvSpPr>
          <p:cNvPr id="6" name="Rectangle 5">
            <a:extLst>
              <a:ext uri="{FF2B5EF4-FFF2-40B4-BE49-F238E27FC236}">
                <a16:creationId xmlns:a16="http://schemas.microsoft.com/office/drawing/2014/main" id="{D82C6683-AA40-AAAC-5024-97D0E074D270}"/>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Slide Number Placeholder 6">
            <a:extLst>
              <a:ext uri="{FF2B5EF4-FFF2-40B4-BE49-F238E27FC236}">
                <a16:creationId xmlns:a16="http://schemas.microsoft.com/office/drawing/2014/main" id="{CFE51DAB-0CD1-CF16-2844-E605BCDC2E50}"/>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80</a:t>
            </a:fld>
            <a:endParaRPr lang="en-GB" sz="1350" b="1" spc="80" noProof="0" dirty="0">
              <a:solidFill>
                <a:srgbClr val="025C66"/>
              </a:solidFill>
            </a:endParaRPr>
          </a:p>
        </p:txBody>
      </p:sp>
      <p:sp>
        <p:nvSpPr>
          <p:cNvPr id="9" name="ZoneTexte 8">
            <a:extLst>
              <a:ext uri="{FF2B5EF4-FFF2-40B4-BE49-F238E27FC236}">
                <a16:creationId xmlns:a16="http://schemas.microsoft.com/office/drawing/2014/main" id="{E4F497FB-315D-54BD-DE7D-B7FD4EA238DA}"/>
              </a:ext>
            </a:extLst>
          </p:cNvPr>
          <p:cNvSpPr txBox="1"/>
          <p:nvPr/>
        </p:nvSpPr>
        <p:spPr>
          <a:xfrm>
            <a:off x="489857" y="1184459"/>
            <a:ext cx="11212286" cy="5370701"/>
          </a:xfrm>
          <a:prstGeom prst="rect">
            <a:avLst/>
          </a:prstGeom>
          <a:noFill/>
        </p:spPr>
        <p:txBody>
          <a:bodyPr wrap="square">
            <a:spAutoFit/>
          </a:bodyPr>
          <a:lstStyle/>
          <a:p>
            <a:pPr algn="just"/>
            <a:r>
              <a:rPr lang="en-GB" sz="1600" noProof="0"/>
              <a:t>Mokeddem</a:t>
            </a:r>
            <a:r>
              <a:rPr lang="en-GB" sz="1600" noProof="0" dirty="0"/>
              <a:t>, S., Miftari, B., Dachet, V., Derval, G., &amp; Ernst, D. (2025). </a:t>
            </a:r>
            <a:r>
              <a:rPr lang="en-GB" sz="1600" i="1" noProof="0" dirty="0"/>
              <a:t>Distributed e-fuel hubs: Concept and case study</a:t>
            </a:r>
            <a:r>
              <a:rPr lang="en-GB" sz="1600" noProof="0" dirty="0"/>
              <a:t>. </a:t>
            </a:r>
            <a:r>
              <a:rPr lang="en-GB" sz="1600" noProof="0"/>
              <a:t>ORBi</a:t>
            </a:r>
            <a:r>
              <a:rPr lang="en-GB" sz="1600" noProof="0" dirty="0"/>
              <a:t>-University of Liège.</a:t>
            </a:r>
            <a:r>
              <a:rPr lang="en-GB" sz="1600" kern="100" noProof="0" dirty="0">
                <a:ea typeface="Aptos" panose="020B0004020202020204" pitchFamily="34" charset="0"/>
                <a:cs typeface="Times New Roman" panose="02020603050405020304" pitchFamily="18" charset="0"/>
              </a:rPr>
              <a:t>. </a:t>
            </a:r>
            <a:r>
              <a:rPr lang="en-GB" sz="1600" kern="100" noProof="0" dirty="0">
                <a:ea typeface="Aptos" panose="020B0004020202020204" pitchFamily="34" charset="0"/>
                <a:cs typeface="Times New Roman" panose="02020603050405020304" pitchFamily="18" charset="0"/>
                <a:hlinkClick r:id="rId2"/>
              </a:rPr>
              <a:t>https://hdl.handle.net/2268/327044</a:t>
            </a:r>
            <a:endParaRPr lang="en-GB" sz="1600" kern="100" noProof="0" dirty="0">
              <a:ea typeface="Aptos" panose="020B0004020202020204" pitchFamily="34" charset="0"/>
              <a:cs typeface="Times New Roman" panose="02020603050405020304" pitchFamily="18" charset="0"/>
            </a:endParaRPr>
          </a:p>
          <a:p>
            <a:pPr algn="just"/>
            <a:endParaRPr lang="en-GB" sz="1100" kern="100" noProof="0" dirty="0">
              <a:ea typeface="Aptos" panose="020B0004020202020204" pitchFamily="34" charset="0"/>
              <a:cs typeface="Times New Roman" panose="02020603050405020304" pitchFamily="18" charset="0"/>
            </a:endParaRPr>
          </a:p>
          <a:p>
            <a:pPr algn="just"/>
            <a:r>
              <a:rPr lang="en-GB" sz="1600" noProof="0" dirty="0"/>
              <a:t>Ernst, D., Dachet, V., Larbanois, A., </a:t>
            </a:r>
            <a:r>
              <a:rPr lang="en-GB" sz="1600" noProof="0"/>
              <a:t>Mokeddem</a:t>
            </a:r>
            <a:r>
              <a:rPr lang="en-GB" sz="1600" noProof="0" dirty="0"/>
              <a:t>, S., &amp; Vassallo, M. (2025). </a:t>
            </a:r>
            <a:r>
              <a:rPr lang="en-GB" sz="1600" i="1" noProof="0" dirty="0"/>
              <a:t>Le monde de </a:t>
            </a:r>
            <a:r>
              <a:rPr lang="en-GB" sz="1600" i="1" noProof="0"/>
              <a:t>l’énergie</a:t>
            </a:r>
            <a:r>
              <a:rPr lang="en-GB" sz="1600" i="1" noProof="0" dirty="0"/>
              <a:t> : des </a:t>
            </a:r>
            <a:r>
              <a:rPr lang="en-GB" sz="1600" i="1" noProof="0"/>
              <a:t>problèmes</a:t>
            </a:r>
            <a:r>
              <a:rPr lang="en-GB" sz="1600" i="1" noProof="0" dirty="0"/>
              <a:t>, </a:t>
            </a:r>
            <a:r>
              <a:rPr lang="en-GB" sz="1600" i="1" noProof="0"/>
              <a:t>mais</a:t>
            </a:r>
            <a:r>
              <a:rPr lang="en-GB" sz="1600" i="1" noProof="0" dirty="0"/>
              <a:t> </a:t>
            </a:r>
            <a:r>
              <a:rPr lang="en-GB" sz="1600" i="1" noProof="0"/>
              <a:t>toujours</a:t>
            </a:r>
            <a:r>
              <a:rPr lang="en-GB" sz="1600" i="1" noProof="0" dirty="0"/>
              <a:t> des solutions</a:t>
            </a:r>
            <a:r>
              <a:rPr lang="en-GB" sz="1600" noProof="0" dirty="0"/>
              <a:t>. </a:t>
            </a:r>
            <a:r>
              <a:rPr lang="en-GB" sz="1600" noProof="0"/>
              <a:t>Conférence</a:t>
            </a:r>
            <a:r>
              <a:rPr lang="en-GB" sz="1600" noProof="0" dirty="0"/>
              <a:t> donnée  dans le cadre d’un </a:t>
            </a:r>
            <a:r>
              <a:rPr lang="en-GB" sz="1600" noProof="0"/>
              <a:t>événement</a:t>
            </a:r>
            <a:r>
              <a:rPr lang="en-GB" sz="1600" noProof="0" dirty="0"/>
              <a:t> </a:t>
            </a:r>
            <a:r>
              <a:rPr lang="en-GB" sz="1600" noProof="0"/>
              <a:t>organisé</a:t>
            </a:r>
            <a:r>
              <a:rPr lang="en-GB" sz="1600" noProof="0" dirty="0"/>
              <a:t> par Phoenix Contact, Namur, Belgium. </a:t>
            </a:r>
            <a:r>
              <a:rPr lang="en-GB" sz="1600" noProof="0" dirty="0">
                <a:hlinkClick r:id="rId3"/>
              </a:rPr>
              <a:t>https://hdl.handle.net/2268/332008</a:t>
            </a:r>
            <a:endParaRPr lang="en-GB" sz="1600" noProof="0" dirty="0"/>
          </a:p>
          <a:p>
            <a:pPr algn="just"/>
            <a:endParaRPr lang="en-GB" sz="1100" noProof="0" dirty="0"/>
          </a:p>
          <a:p>
            <a:pPr algn="just"/>
            <a:r>
              <a:rPr lang="en-GB" sz="1600" noProof="0" dirty="0"/>
              <a:t>Dachet, V., &amp; Ernst, D. (2025). </a:t>
            </a:r>
            <a:r>
              <a:rPr lang="en-GB" sz="1600" i="1" noProof="0" dirty="0"/>
              <a:t>Remote Renewable Energy Hub: a concept for improving energy security</a:t>
            </a:r>
            <a:r>
              <a:rPr lang="en-GB" sz="1600" noProof="0" dirty="0"/>
              <a:t>. Working session on decarbonization between the Walloon Parliament (Belgium) and the Parliament of North Rhine Westphalia (Germany), Namur, Belgium. </a:t>
            </a:r>
            <a:r>
              <a:rPr lang="en-GB" sz="1600" noProof="0" dirty="0">
                <a:hlinkClick r:id="rId4"/>
              </a:rPr>
              <a:t>https://hdl.handle.net/2268/329187</a:t>
            </a:r>
            <a:endParaRPr lang="en-GB" sz="1600" noProof="0" dirty="0"/>
          </a:p>
          <a:p>
            <a:pPr algn="just"/>
            <a:endParaRPr lang="en-GB" sz="1100" noProof="0" dirty="0"/>
          </a:p>
          <a:p>
            <a:pPr algn="just"/>
            <a:r>
              <a:rPr lang="en-GB" sz="1600" kern="100" noProof="0" dirty="0">
                <a:ea typeface="Aptos" panose="020B0004020202020204" pitchFamily="34" charset="0"/>
                <a:cs typeface="Times New Roman" panose="02020603050405020304" pitchFamily="18" charset="0"/>
              </a:rPr>
              <a:t>Dachet, V., Maio, A., </a:t>
            </a:r>
            <a:r>
              <a:rPr lang="en-GB" sz="1600" kern="100" noProof="0">
                <a:ea typeface="Aptos" panose="020B0004020202020204" pitchFamily="34" charset="0"/>
                <a:cs typeface="Times New Roman" panose="02020603050405020304" pitchFamily="18" charset="0"/>
              </a:rPr>
              <a:t>Counotte</a:t>
            </a:r>
            <a:r>
              <a:rPr lang="en-GB" sz="1600" kern="100" noProof="0" dirty="0">
                <a:ea typeface="Aptos" panose="020B0004020202020204" pitchFamily="34" charset="0"/>
                <a:cs typeface="Times New Roman" panose="02020603050405020304" pitchFamily="18" charset="0"/>
              </a:rPr>
              <a:t>, P., &amp; Ernst, D. (2025). </a:t>
            </a:r>
            <a:r>
              <a:rPr lang="en-GB" sz="1600" i="1" kern="100" noProof="0" dirty="0">
                <a:ea typeface="Aptos" panose="020B0004020202020204" pitchFamily="34" charset="0"/>
                <a:cs typeface="Times New Roman" panose="02020603050405020304" pitchFamily="18" charset="0"/>
              </a:rPr>
              <a:t>Remote renewable energy hubs in the high seas: A battery-based fully-electric ecosystem.</a:t>
            </a:r>
            <a:r>
              <a:rPr lang="en-GB" sz="1600" kern="100" noProof="0" dirty="0">
                <a:ea typeface="Aptos" panose="020B0004020202020204" pitchFamily="34" charset="0"/>
                <a:cs typeface="Times New Roman" panose="02020603050405020304" pitchFamily="18" charset="0"/>
              </a:rPr>
              <a:t> </a:t>
            </a:r>
            <a:r>
              <a:rPr lang="en-GB" sz="1600" kern="100" noProof="0">
                <a:ea typeface="Aptos" panose="020B0004020202020204" pitchFamily="34" charset="0"/>
                <a:cs typeface="Times New Roman" panose="02020603050405020304" pitchFamily="18" charset="0"/>
              </a:rPr>
              <a:t>ORBi</a:t>
            </a:r>
            <a:r>
              <a:rPr lang="en-GB" sz="1600" kern="100" noProof="0" dirty="0">
                <a:ea typeface="Aptos" panose="020B0004020202020204" pitchFamily="34" charset="0"/>
                <a:cs typeface="Times New Roman" panose="02020603050405020304" pitchFamily="18" charset="0"/>
              </a:rPr>
              <a:t>-University of Liège. </a:t>
            </a:r>
            <a:r>
              <a:rPr lang="en-GB" sz="1600" u="sng" kern="100" noProof="0" dirty="0">
                <a:solidFill>
                  <a:srgbClr val="467886"/>
                </a:solidFill>
                <a:ea typeface="Aptos" panose="020B0004020202020204" pitchFamily="34" charset="0"/>
                <a:cs typeface="Times New Roman" panose="02020603050405020304" pitchFamily="18" charset="0"/>
              </a:rPr>
              <a:t>https://hdl.handle.net/2268/327232</a:t>
            </a:r>
            <a:endParaRPr lang="en-GB" sz="1600" kern="100" noProof="0" dirty="0">
              <a:ea typeface="Aptos" panose="020B0004020202020204" pitchFamily="34" charset="0"/>
              <a:cs typeface="Times New Roman" panose="02020603050405020304" pitchFamily="18" charset="0"/>
            </a:endParaRPr>
          </a:p>
          <a:p>
            <a:pPr algn="just"/>
            <a:endParaRPr lang="en-GB" sz="1100" noProof="0" dirty="0"/>
          </a:p>
          <a:p>
            <a:pPr algn="just"/>
            <a:r>
              <a:rPr lang="en-GB" sz="1600" noProof="0" dirty="0"/>
              <a:t>Dachet, V., Dubois, A., Miftari, B., Fonteneau, R., &amp; Ernst, D. (2024, </a:t>
            </a:r>
            <a:r>
              <a:rPr lang="en-GB" sz="1600" noProof="0"/>
              <a:t>December </a:t>
            </a:r>
            <a:r>
              <a:rPr lang="en-GB" sz="1600" noProof="0" dirty="0"/>
              <a:t>19). </a:t>
            </a:r>
            <a:r>
              <a:rPr lang="en-GB" sz="1600" i="1" noProof="0" dirty="0"/>
              <a:t>Remote Renewable Energy Hubs: a Taxonomy.</a:t>
            </a:r>
            <a:r>
              <a:rPr lang="en-GB" sz="1600" noProof="0" dirty="0"/>
              <a:t> Energy Reports, 13, 3112-2120. </a:t>
            </a:r>
            <a:r>
              <a:rPr lang="en-GB" sz="1600" noProof="0" dirty="0">
                <a:hlinkClick r:id="rId5"/>
              </a:rPr>
              <a:t>https://hdl.handle.net/2268/309761</a:t>
            </a:r>
            <a:endParaRPr lang="en-GB" sz="1600" noProof="0" dirty="0"/>
          </a:p>
          <a:p>
            <a:pPr marL="0" indent="0" algn="just">
              <a:buNone/>
            </a:pPr>
            <a:endParaRPr lang="en-GB" sz="1100" noProof="0" dirty="0"/>
          </a:p>
          <a:p>
            <a:pPr algn="just"/>
            <a:r>
              <a:rPr lang="en-GB" sz="1600" noProof="0" dirty="0"/>
              <a:t>Dachet, V., Benzerga, A., </a:t>
            </a:r>
            <a:r>
              <a:rPr lang="en-GB" sz="1600" noProof="0"/>
              <a:t>Coppitters</a:t>
            </a:r>
            <a:r>
              <a:rPr lang="en-GB" sz="1600" noProof="0" dirty="0"/>
              <a:t>, D., Contino, F., Fonteneau, R., &amp; Ernst, D. (2024). </a:t>
            </a:r>
            <a:r>
              <a:rPr lang="en-GB" sz="1600" i="1" noProof="0" dirty="0"/>
              <a:t>Towards CO2 </a:t>
            </a:r>
            <a:r>
              <a:rPr lang="en-GB" sz="1600" i="1" noProof="0"/>
              <a:t>valorization</a:t>
            </a:r>
            <a:r>
              <a:rPr lang="en-GB" sz="1600" i="1" noProof="0" dirty="0"/>
              <a:t> in a multi remote renewable energy hub framework with uncertainty quantification. </a:t>
            </a:r>
            <a:r>
              <a:rPr lang="en-GB" sz="1600" noProof="0" dirty="0"/>
              <a:t>Journal of Environmental Management, 363, 121262. </a:t>
            </a:r>
            <a:r>
              <a:rPr lang="en-GB" sz="1600" noProof="0" dirty="0">
                <a:hlinkClick r:id="rId6"/>
              </a:rPr>
              <a:t>https://hdl.handle.net/2268/309679</a:t>
            </a:r>
            <a:endParaRPr lang="en-GB" sz="1600" noProof="0" dirty="0"/>
          </a:p>
          <a:p>
            <a:pPr algn="just"/>
            <a:endParaRPr lang="en-GB" sz="1100" noProof="0" dirty="0"/>
          </a:p>
          <a:p>
            <a:pPr algn="just"/>
            <a:r>
              <a:rPr lang="en-GB" sz="1600" noProof="0" dirty="0"/>
              <a:t>Dachet, V., </a:t>
            </a:r>
            <a:r>
              <a:rPr lang="en-GB" sz="1600" noProof="0"/>
              <a:t>Lokotar</a:t>
            </a:r>
            <a:r>
              <a:rPr lang="en-GB" sz="1600" noProof="0" dirty="0"/>
              <a:t>, I., &amp; Ernst, D. (2024). </a:t>
            </a:r>
            <a:r>
              <a:rPr lang="en-GB" sz="1600" i="1" noProof="0" dirty="0"/>
              <a:t>Les Centres </a:t>
            </a:r>
            <a:r>
              <a:rPr lang="en-GB" sz="1600" i="1" noProof="0"/>
              <a:t>d’Énergie</a:t>
            </a:r>
            <a:r>
              <a:rPr lang="en-GB" sz="1600" i="1" noProof="0" dirty="0"/>
              <a:t> </a:t>
            </a:r>
            <a:r>
              <a:rPr lang="en-GB" sz="1600" i="1" noProof="0"/>
              <a:t>Renouvelable</a:t>
            </a:r>
            <a:r>
              <a:rPr lang="en-GB" sz="1600" i="1" noProof="0" dirty="0"/>
              <a:t> </a:t>
            </a:r>
            <a:r>
              <a:rPr lang="en-GB" sz="1600" i="1" noProof="0"/>
              <a:t>Distants</a:t>
            </a:r>
            <a:r>
              <a:rPr lang="en-GB" sz="1600" i="1" noProof="0" dirty="0"/>
              <a:t> (CERD). Une </a:t>
            </a:r>
            <a:r>
              <a:rPr lang="en-GB" sz="1600" i="1" noProof="0"/>
              <a:t>opportunité</a:t>
            </a:r>
            <a:r>
              <a:rPr lang="en-GB" sz="1600" i="1" noProof="0" dirty="0"/>
              <a:t> de leadership </a:t>
            </a:r>
            <a:r>
              <a:rPr lang="en-GB" sz="1600" i="1" noProof="0"/>
              <a:t>que</a:t>
            </a:r>
            <a:r>
              <a:rPr lang="en-GB" sz="1600" i="1" noProof="0" dirty="0"/>
              <a:t> </a:t>
            </a:r>
            <a:r>
              <a:rPr lang="en-GB" sz="1600" i="1" noProof="0"/>
              <a:t>l’Europe</a:t>
            </a:r>
            <a:r>
              <a:rPr lang="en-GB" sz="1600" i="1" noProof="0" dirty="0"/>
              <a:t> doit </a:t>
            </a:r>
            <a:r>
              <a:rPr lang="en-GB" sz="1600" i="1" noProof="0"/>
              <a:t>saisir</a:t>
            </a:r>
            <a:r>
              <a:rPr lang="en-GB" sz="1600" i="1" noProof="0" dirty="0"/>
              <a:t>. </a:t>
            </a:r>
            <a:r>
              <a:rPr lang="en-GB" sz="1600" noProof="0" dirty="0"/>
              <a:t>Confrontations Europe. </a:t>
            </a:r>
            <a:r>
              <a:rPr lang="en-GB" sz="1600" noProof="0" dirty="0">
                <a:hlinkClick r:id="rId7"/>
              </a:rPr>
              <a:t>https://hdl.handle.net/2268/318391</a:t>
            </a:r>
            <a:endParaRPr lang="en-GB" sz="1600" noProof="0" dirty="0"/>
          </a:p>
        </p:txBody>
      </p:sp>
    </p:spTree>
    <p:extLst>
      <p:ext uri="{BB962C8B-B14F-4D97-AF65-F5344CB8AC3E}">
        <p14:creationId xmlns:p14="http://schemas.microsoft.com/office/powerpoint/2010/main" val="34302270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9798E1C7-54B8-9851-9AEC-6345DC46D204}"/>
              </a:ext>
            </a:extLst>
          </p:cNvPr>
          <p:cNvSpPr/>
          <p:nvPr/>
        </p:nvSpPr>
        <p:spPr>
          <a:xfrm>
            <a:off x="1" y="127595"/>
            <a:ext cx="12191999" cy="668837"/>
          </a:xfrm>
          <a:prstGeom prst="roundRect">
            <a:avLst>
              <a:gd name="adj" fmla="val 0"/>
            </a:avLst>
          </a:prstGeom>
          <a:solidFill>
            <a:srgbClr val="036C7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ZoneTexte 4">
            <a:extLst>
              <a:ext uri="{FF2B5EF4-FFF2-40B4-BE49-F238E27FC236}">
                <a16:creationId xmlns:a16="http://schemas.microsoft.com/office/drawing/2014/main" id="{15B493E5-ACA4-2C46-A4CB-23D9D997DACC}"/>
              </a:ext>
            </a:extLst>
          </p:cNvPr>
          <p:cNvSpPr txBox="1"/>
          <p:nvPr/>
        </p:nvSpPr>
        <p:spPr>
          <a:xfrm>
            <a:off x="1590822" y="190878"/>
            <a:ext cx="9010356" cy="523220"/>
          </a:xfrm>
          <a:prstGeom prst="rect">
            <a:avLst/>
          </a:prstGeom>
          <a:noFill/>
        </p:spPr>
        <p:txBody>
          <a:bodyPr wrap="square">
            <a:spAutoFit/>
          </a:bodyPr>
          <a:lstStyle/>
          <a:p>
            <a:pPr algn="ctr">
              <a:buNone/>
            </a:pPr>
            <a:r>
              <a:rPr lang="en-GB" sz="2800" noProof="0">
                <a:solidFill>
                  <a:schemeClr val="bg1"/>
                </a:solidFill>
                <a:latin typeface="Arial Rounded MT Bold" panose="020F0704030504030204" pitchFamily="34" charset="0"/>
              </a:rPr>
              <a:t>Laboratory references </a:t>
            </a:r>
            <a:r>
              <a:rPr lang="en-GB" sz="2800" noProof="0" dirty="0">
                <a:solidFill>
                  <a:schemeClr val="bg1"/>
                </a:solidFill>
                <a:latin typeface="Arial Rounded MT Bold" panose="020F0704030504030204" pitchFamily="34" charset="0"/>
              </a:rPr>
              <a:t>(2/2)</a:t>
            </a:r>
            <a:endParaRPr lang="en-GB" sz="2800" noProof="0" dirty="0">
              <a:solidFill>
                <a:schemeClr val="bg1"/>
              </a:solidFill>
              <a:latin typeface="Arial Rounded MT Bold" panose="020F0704030504030204" pitchFamily="34" charset="0"/>
              <a:ea typeface="Roboto" panose="02000000000000000000" pitchFamily="2" charset="0"/>
              <a:cs typeface="Roboto" panose="02000000000000000000" pitchFamily="2" charset="0"/>
            </a:endParaRPr>
          </a:p>
        </p:txBody>
      </p:sp>
      <p:sp>
        <p:nvSpPr>
          <p:cNvPr id="7" name="ZoneTexte 6">
            <a:extLst>
              <a:ext uri="{FF2B5EF4-FFF2-40B4-BE49-F238E27FC236}">
                <a16:creationId xmlns:a16="http://schemas.microsoft.com/office/drawing/2014/main" id="{385C3612-C375-474D-441B-BE67903A38A3}"/>
              </a:ext>
            </a:extLst>
          </p:cNvPr>
          <p:cNvSpPr txBox="1"/>
          <p:nvPr/>
        </p:nvSpPr>
        <p:spPr>
          <a:xfrm>
            <a:off x="487136" y="1353773"/>
            <a:ext cx="11217728" cy="5047536"/>
          </a:xfrm>
          <a:prstGeom prst="rect">
            <a:avLst/>
          </a:prstGeom>
          <a:noFill/>
        </p:spPr>
        <p:txBody>
          <a:bodyPr wrap="square">
            <a:spAutoFit/>
          </a:bodyPr>
          <a:lstStyle/>
          <a:p>
            <a:pPr algn="just"/>
            <a:r>
              <a:rPr lang="en-GB" sz="1600" kern="100" noProof="0">
                <a:ea typeface="Aptos" panose="020B0004020202020204" pitchFamily="34" charset="0"/>
                <a:cs typeface="Times New Roman" panose="02020603050405020304" pitchFamily="18" charset="0"/>
              </a:rPr>
              <a:t>Dauchat</a:t>
            </a:r>
            <a:r>
              <a:rPr lang="en-GB" sz="1600" kern="100" noProof="0" dirty="0">
                <a:ea typeface="Aptos" panose="020B0004020202020204" pitchFamily="34" charset="0"/>
                <a:cs typeface="Times New Roman" panose="02020603050405020304" pitchFamily="18" charset="0"/>
              </a:rPr>
              <a:t>, L., Dachet, V., Fonteneau, R., &amp; Ernst, D. (2024). </a:t>
            </a:r>
            <a:r>
              <a:rPr lang="en-GB" sz="1600" i="1" kern="100" noProof="0" dirty="0">
                <a:ea typeface="Aptos" panose="020B0004020202020204" pitchFamily="34" charset="0"/>
                <a:cs typeface="Times New Roman" panose="02020603050405020304" pitchFamily="18" charset="0"/>
              </a:rPr>
              <a:t>Waste heat recovery in remote renewable energy hubs. </a:t>
            </a:r>
            <a:r>
              <a:rPr lang="en-GB" sz="1600" kern="100" noProof="0" dirty="0">
                <a:ea typeface="Aptos" panose="020B0004020202020204" pitchFamily="34" charset="0"/>
                <a:cs typeface="Times New Roman" panose="02020603050405020304" pitchFamily="18" charset="0"/>
              </a:rPr>
              <a:t>Proceedings of ECOS 2024 - The 37th International Conference on Efficiency, Cost, Optimization, Simulation and Environmental Impact of Energy Systems, Rhodes, Greece. </a:t>
            </a:r>
            <a:r>
              <a:rPr lang="en-GB" sz="1600" u="sng" kern="100" noProof="0" dirty="0">
                <a:solidFill>
                  <a:srgbClr val="467886"/>
                </a:solidFill>
                <a:ea typeface="Aptos" panose="020B0004020202020204" pitchFamily="34" charset="0"/>
                <a:cs typeface="Times New Roman" panose="02020603050405020304" pitchFamily="18" charset="0"/>
                <a:hlinkClick r:id="rId2"/>
              </a:rPr>
              <a:t>https://hdl.handle.net/2268/313825</a:t>
            </a:r>
            <a:endParaRPr lang="en-GB" sz="1600" kern="100" noProof="0" dirty="0">
              <a:ea typeface="Aptos" panose="020B0004020202020204" pitchFamily="34" charset="0"/>
              <a:cs typeface="Times New Roman" panose="02020603050405020304" pitchFamily="18" charset="0"/>
            </a:endParaRPr>
          </a:p>
          <a:p>
            <a:pPr algn="just"/>
            <a:endParaRPr lang="en-GB" sz="1100" noProof="0" dirty="0"/>
          </a:p>
          <a:p>
            <a:pPr algn="just"/>
            <a:r>
              <a:rPr lang="en-GB" sz="1600" kern="100" noProof="0" dirty="0">
                <a:ea typeface="Aptos" panose="020B0004020202020204" pitchFamily="34" charset="0"/>
                <a:cs typeface="Times New Roman" panose="02020603050405020304" pitchFamily="18" charset="0"/>
              </a:rPr>
              <a:t>Fonder, M., </a:t>
            </a:r>
            <a:r>
              <a:rPr lang="en-GB" sz="1600" kern="100" noProof="0">
                <a:ea typeface="Aptos" panose="020B0004020202020204" pitchFamily="34" charset="0"/>
                <a:cs typeface="Times New Roman" panose="02020603050405020304" pitchFamily="18" charset="0"/>
              </a:rPr>
              <a:t>Counotte</a:t>
            </a:r>
            <a:r>
              <a:rPr lang="en-GB" sz="1600" kern="100" noProof="0" dirty="0">
                <a:ea typeface="Aptos" panose="020B0004020202020204" pitchFamily="34" charset="0"/>
                <a:cs typeface="Times New Roman" panose="02020603050405020304" pitchFamily="18" charset="0"/>
              </a:rPr>
              <a:t>, P., Dachet, V., de </a:t>
            </a:r>
            <a:r>
              <a:rPr lang="en-GB" sz="1600" kern="100" noProof="0">
                <a:ea typeface="Aptos" panose="020B0004020202020204" pitchFamily="34" charset="0"/>
                <a:cs typeface="Times New Roman" panose="02020603050405020304" pitchFamily="18" charset="0"/>
              </a:rPr>
              <a:t>Séjournet</a:t>
            </a:r>
            <a:r>
              <a:rPr lang="en-GB" sz="1600" kern="100" noProof="0" dirty="0">
                <a:ea typeface="Aptos" panose="020B0004020202020204" pitchFamily="34" charset="0"/>
                <a:cs typeface="Times New Roman" panose="02020603050405020304" pitchFamily="18" charset="0"/>
              </a:rPr>
              <a:t>, J., &amp; Ernst, D. (2024, </a:t>
            </a:r>
            <a:r>
              <a:rPr lang="en-GB" sz="1600" kern="100" noProof="0">
                <a:ea typeface="Aptos" panose="020B0004020202020204" pitchFamily="34" charset="0"/>
                <a:cs typeface="Times New Roman" panose="02020603050405020304" pitchFamily="18" charset="0"/>
              </a:rPr>
              <a:t>March </a:t>
            </a:r>
            <a:r>
              <a:rPr lang="en-GB" sz="1600" kern="100" noProof="0" dirty="0">
                <a:ea typeface="Aptos" panose="020B0004020202020204" pitchFamily="34" charset="0"/>
                <a:cs typeface="Times New Roman" panose="02020603050405020304" pitchFamily="18" charset="0"/>
              </a:rPr>
              <a:t>15). </a:t>
            </a:r>
            <a:r>
              <a:rPr lang="en-GB" sz="1600" i="1" kern="100" noProof="0" dirty="0">
                <a:ea typeface="Aptos" panose="020B0004020202020204" pitchFamily="34" charset="0"/>
                <a:cs typeface="Times New Roman" panose="02020603050405020304" pitchFamily="18" charset="0"/>
              </a:rPr>
              <a:t>Synthetic methane for closing the carbon 	loop: Comparative study of three carbon sources for remote carbon-neutral fuel synthetization</a:t>
            </a:r>
            <a:r>
              <a:rPr lang="en-GB" sz="1600" kern="100" noProof="0" dirty="0">
                <a:ea typeface="Aptos" panose="020B0004020202020204" pitchFamily="34" charset="0"/>
                <a:cs typeface="Times New Roman" panose="02020603050405020304" pitchFamily="18" charset="0"/>
              </a:rPr>
              <a:t>. Applied Energy, 358. </a:t>
            </a:r>
            <a:r>
              <a:rPr lang="en-GB" sz="1600" u="sng" kern="100" noProof="0" dirty="0">
                <a:solidFill>
                  <a:srgbClr val="467886"/>
                </a:solidFill>
                <a:ea typeface="Aptos" panose="020B0004020202020204" pitchFamily="34" charset="0"/>
                <a:cs typeface="Times New Roman" panose="02020603050405020304" pitchFamily="18" charset="0"/>
              </a:rPr>
              <a:t> </a:t>
            </a:r>
            <a:r>
              <a:rPr lang="en-GB" sz="1600" u="sng" kern="100" noProof="0" dirty="0">
                <a:solidFill>
                  <a:srgbClr val="467886"/>
                </a:solidFill>
                <a:ea typeface="Aptos" panose="020B0004020202020204" pitchFamily="34" charset="0"/>
                <a:cs typeface="Times New Roman" panose="02020603050405020304" pitchFamily="18" charset="0"/>
                <a:hlinkClick r:id="rId3"/>
              </a:rPr>
              <a:t>https://hdl.handle.net/2268/307481</a:t>
            </a:r>
            <a:endParaRPr lang="en-GB" sz="1600" u="sng" kern="100" noProof="0" dirty="0">
              <a:solidFill>
                <a:srgbClr val="467886"/>
              </a:solidFill>
              <a:ea typeface="Aptos" panose="020B0004020202020204" pitchFamily="34" charset="0"/>
              <a:cs typeface="Times New Roman" panose="02020603050405020304" pitchFamily="18" charset="0"/>
            </a:endParaRPr>
          </a:p>
          <a:p>
            <a:pPr algn="just"/>
            <a:endParaRPr lang="en-GB" sz="1100" u="sng" kern="100" noProof="0" dirty="0">
              <a:solidFill>
                <a:srgbClr val="467886"/>
              </a:solidFill>
              <a:cs typeface="Times New Roman" panose="02020603050405020304" pitchFamily="18" charset="0"/>
            </a:endParaRPr>
          </a:p>
          <a:p>
            <a:pPr algn="just"/>
            <a:r>
              <a:rPr lang="en-GB" sz="1600" noProof="0" dirty="0"/>
              <a:t>Lambin, C., </a:t>
            </a:r>
            <a:r>
              <a:rPr lang="en-GB" sz="1600" noProof="0"/>
              <a:t>Fettweis</a:t>
            </a:r>
            <a:r>
              <a:rPr lang="en-GB" sz="1600" noProof="0" dirty="0"/>
              <a:t>, X., Kittel, C., Fonder, M., &amp; Ernst, D. (2022). </a:t>
            </a:r>
            <a:r>
              <a:rPr lang="en-GB" sz="1600" i="1" noProof="0" dirty="0"/>
              <a:t>Assessment of future wind speed and wind power changes over South Greenland using the MAR regional climate model. </a:t>
            </a:r>
            <a:r>
              <a:rPr lang="en-GB" sz="1600" noProof="0" dirty="0"/>
              <a:t>International Journal of Climatology. </a:t>
            </a:r>
            <a:r>
              <a:rPr lang="en-GB" sz="1600" noProof="0" dirty="0">
                <a:hlinkClick r:id="rId4"/>
              </a:rPr>
              <a:t>https://hdl.handle.net/2268/288534</a:t>
            </a:r>
            <a:endParaRPr lang="en-GB" sz="1600" noProof="0" dirty="0"/>
          </a:p>
          <a:p>
            <a:pPr algn="just"/>
            <a:endParaRPr lang="en-GB" sz="1100" noProof="0" dirty="0"/>
          </a:p>
          <a:p>
            <a:pPr algn="just"/>
            <a:r>
              <a:rPr lang="en-GB" sz="1600" kern="100" noProof="0" dirty="0">
                <a:ea typeface="Aptos" panose="020B0004020202020204" pitchFamily="34" charset="0"/>
                <a:cs typeface="Times New Roman" panose="02020603050405020304" pitchFamily="18" charset="0"/>
              </a:rPr>
              <a:t>Berger, M., Radu, D.-C., Detienne, G., </a:t>
            </a:r>
            <a:r>
              <a:rPr lang="en-GB" sz="1600" kern="100" noProof="0">
                <a:ea typeface="Aptos" panose="020B0004020202020204" pitchFamily="34" charset="0"/>
                <a:cs typeface="Times New Roman" panose="02020603050405020304" pitchFamily="18" charset="0"/>
              </a:rPr>
              <a:t>Deschuyteneer</a:t>
            </a:r>
            <a:r>
              <a:rPr lang="en-GB" sz="1600" kern="100" noProof="0" dirty="0">
                <a:ea typeface="Aptos" panose="020B0004020202020204" pitchFamily="34" charset="0"/>
                <a:cs typeface="Times New Roman" panose="02020603050405020304" pitchFamily="18" charset="0"/>
              </a:rPr>
              <a:t>, T., Richel, A., &amp; Ernst, D. (2021). </a:t>
            </a:r>
            <a:r>
              <a:rPr lang="en-GB" sz="1600" i="1" kern="100" noProof="0" dirty="0">
                <a:ea typeface="Aptos" panose="020B0004020202020204" pitchFamily="34" charset="0"/>
                <a:cs typeface="Times New Roman" panose="02020603050405020304" pitchFamily="18" charset="0"/>
              </a:rPr>
              <a:t>Remote renewable hubs for carbon-neutral synthetic fuel production.</a:t>
            </a:r>
            <a:r>
              <a:rPr lang="en-GB" sz="1600" kern="100" noProof="0" dirty="0">
                <a:ea typeface="Aptos" panose="020B0004020202020204" pitchFamily="34" charset="0"/>
                <a:cs typeface="Times New Roman" panose="02020603050405020304" pitchFamily="18" charset="0"/>
              </a:rPr>
              <a:t> Frontiers in Energy Research. </a:t>
            </a:r>
            <a:r>
              <a:rPr lang="en-GB" sz="1600" kern="100" noProof="0" dirty="0">
                <a:ea typeface="Aptos" panose="020B0004020202020204" pitchFamily="34" charset="0"/>
                <a:cs typeface="Times New Roman" panose="02020603050405020304" pitchFamily="18" charset="0"/>
                <a:hlinkClick r:id="rId5"/>
              </a:rPr>
              <a:t>https://hdl.handle.net/2268/250796</a:t>
            </a:r>
            <a:endParaRPr lang="en-GB" sz="1600" kern="100" noProof="0" dirty="0">
              <a:ea typeface="Aptos" panose="020B0004020202020204" pitchFamily="34" charset="0"/>
              <a:cs typeface="Times New Roman" panose="02020603050405020304" pitchFamily="18" charset="0"/>
            </a:endParaRPr>
          </a:p>
          <a:p>
            <a:pPr algn="just"/>
            <a:endParaRPr lang="en-GB" sz="1100" noProof="0" dirty="0"/>
          </a:p>
          <a:p>
            <a:pPr algn="just"/>
            <a:r>
              <a:rPr lang="en-GB" sz="1600" kern="100" noProof="0" dirty="0">
                <a:ea typeface="Aptos" panose="020B0004020202020204" pitchFamily="34" charset="0"/>
                <a:cs typeface="Times New Roman" panose="02020603050405020304" pitchFamily="18" charset="0"/>
              </a:rPr>
              <a:t>Radu, D.-C., Berger, M., Fonteneau, R., Hardy, S., </a:t>
            </a:r>
            <a:r>
              <a:rPr lang="en-GB" sz="1600" kern="100" noProof="0">
                <a:ea typeface="Aptos" panose="020B0004020202020204" pitchFamily="34" charset="0"/>
                <a:cs typeface="Times New Roman" panose="02020603050405020304" pitchFamily="18" charset="0"/>
              </a:rPr>
              <a:t>Fettweis</a:t>
            </a:r>
            <a:r>
              <a:rPr lang="en-GB" sz="1600" kern="100" noProof="0" dirty="0">
                <a:ea typeface="Aptos" panose="020B0004020202020204" pitchFamily="34" charset="0"/>
                <a:cs typeface="Times New Roman" panose="02020603050405020304" pitchFamily="18" charset="0"/>
              </a:rPr>
              <a:t>, X., Le Du, M., </a:t>
            </a:r>
            <a:r>
              <a:rPr lang="en-GB" sz="1600" kern="100" noProof="0">
                <a:ea typeface="Aptos" panose="020B0004020202020204" pitchFamily="34" charset="0"/>
                <a:cs typeface="Times New Roman" panose="02020603050405020304" pitchFamily="18" charset="0"/>
              </a:rPr>
              <a:t>Panciatici</a:t>
            </a:r>
            <a:r>
              <a:rPr lang="en-GB" sz="1600" kern="100" noProof="0" dirty="0">
                <a:ea typeface="Aptos" panose="020B0004020202020204" pitchFamily="34" charset="0"/>
                <a:cs typeface="Times New Roman" panose="02020603050405020304" pitchFamily="18" charset="0"/>
              </a:rPr>
              <a:t>, P., Balea, L., &amp; Ernst, D. (2019). </a:t>
            </a:r>
            <a:r>
              <a:rPr lang="en-GB" sz="1600" i="1" kern="100" noProof="0" dirty="0">
                <a:ea typeface="Aptos" panose="020B0004020202020204" pitchFamily="34" charset="0"/>
                <a:cs typeface="Times New Roman" panose="02020603050405020304" pitchFamily="18" charset="0"/>
              </a:rPr>
              <a:t>Complementarity assessment of South Greenland katabatic flows and West Europe wind regimes</a:t>
            </a:r>
            <a:r>
              <a:rPr lang="en-GB" sz="1600" kern="100" noProof="0" dirty="0">
                <a:ea typeface="Aptos" panose="020B0004020202020204" pitchFamily="34" charset="0"/>
                <a:cs typeface="Times New Roman" panose="02020603050405020304" pitchFamily="18" charset="0"/>
              </a:rPr>
              <a:t>. Energy, 175, 393-401. </a:t>
            </a:r>
            <a:r>
              <a:rPr lang="en-GB" sz="1600" kern="100" noProof="0" dirty="0">
                <a:ea typeface="Aptos" panose="020B0004020202020204" pitchFamily="34" charset="0"/>
                <a:cs typeface="Times New Roman" panose="02020603050405020304" pitchFamily="18" charset="0"/>
                <a:hlinkClick r:id="rId6"/>
              </a:rPr>
              <a:t>https://hdl.handle.net/2268/230016</a:t>
            </a:r>
            <a:endParaRPr lang="en-GB" sz="1600" kern="100" noProof="0" dirty="0">
              <a:ea typeface="Aptos" panose="020B0004020202020204" pitchFamily="34" charset="0"/>
              <a:cs typeface="Times New Roman" panose="02020603050405020304" pitchFamily="18" charset="0"/>
            </a:endParaRPr>
          </a:p>
          <a:p>
            <a:pPr algn="just"/>
            <a:endParaRPr lang="en-GB" sz="1100" noProof="0" dirty="0"/>
          </a:p>
          <a:p>
            <a:pPr algn="just"/>
            <a:r>
              <a:rPr lang="en-GB" sz="1600" noProof="0"/>
              <a:t>Chatzivasileiadis</a:t>
            </a:r>
            <a:r>
              <a:rPr lang="en-GB" sz="1600" noProof="0" dirty="0"/>
              <a:t>, S., Ernst, D., &amp; Andersson, G. (2013). </a:t>
            </a:r>
            <a:r>
              <a:rPr lang="en-GB" sz="1600" i="1" noProof="0" dirty="0"/>
              <a:t>The global grid.</a:t>
            </a:r>
            <a:r>
              <a:rPr lang="en-GB" sz="1600" noProof="0" dirty="0"/>
              <a:t> Renewable Energy, 57, 372-383. </a:t>
            </a:r>
            <a:r>
              <a:rPr lang="en-GB" sz="1600" noProof="0" dirty="0">
                <a:hlinkClick r:id="rId7"/>
              </a:rPr>
              <a:t>https://hdl.handle.net/2268/144423</a:t>
            </a:r>
            <a:endParaRPr lang="en-GB" sz="1600" noProof="0" dirty="0"/>
          </a:p>
        </p:txBody>
      </p:sp>
      <p:sp>
        <p:nvSpPr>
          <p:cNvPr id="8" name="Rectangle 7">
            <a:extLst>
              <a:ext uri="{FF2B5EF4-FFF2-40B4-BE49-F238E27FC236}">
                <a16:creationId xmlns:a16="http://schemas.microsoft.com/office/drawing/2014/main" id="{5C40BAA3-814D-C689-80CB-5E8522668262}"/>
              </a:ext>
            </a:extLst>
          </p:cNvPr>
          <p:cNvSpPr/>
          <p:nvPr/>
        </p:nvSpPr>
        <p:spPr>
          <a:xfrm>
            <a:off x="11778049" y="6517425"/>
            <a:ext cx="247874"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Slide Number Placeholder 6">
            <a:extLst>
              <a:ext uri="{FF2B5EF4-FFF2-40B4-BE49-F238E27FC236}">
                <a16:creationId xmlns:a16="http://schemas.microsoft.com/office/drawing/2014/main" id="{2A750E88-748E-C6C8-AB6B-BDD048B8E513}"/>
              </a:ext>
            </a:extLst>
          </p:cNvPr>
          <p:cNvSpPr txBox="1">
            <a:spLocks/>
          </p:cNvSpPr>
          <p:nvPr/>
        </p:nvSpPr>
        <p:spPr>
          <a:xfrm>
            <a:off x="11683274" y="6492025"/>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81</a:t>
            </a:fld>
            <a:endParaRPr lang="en-GB" sz="1350" b="1" spc="80" noProof="0" dirty="0">
              <a:solidFill>
                <a:srgbClr val="025C66"/>
              </a:solidFill>
            </a:endParaRPr>
          </a:p>
        </p:txBody>
      </p:sp>
    </p:spTree>
    <p:extLst>
      <p:ext uri="{BB962C8B-B14F-4D97-AF65-F5344CB8AC3E}">
        <p14:creationId xmlns:p14="http://schemas.microsoft.com/office/powerpoint/2010/main" val="723383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BFF7D543-2628-FE94-D861-F310A0271755}"/>
              </a:ext>
            </a:extLst>
          </p:cNvPr>
          <p:cNvSpPr txBox="1"/>
          <p:nvPr/>
        </p:nvSpPr>
        <p:spPr>
          <a:xfrm>
            <a:off x="967465" y="950390"/>
            <a:ext cx="10257063" cy="1015663"/>
          </a:xfrm>
          <a:prstGeom prst="rect">
            <a:avLst/>
          </a:prstGeom>
          <a:noFill/>
        </p:spPr>
        <p:txBody>
          <a:bodyPr wrap="square">
            <a:spAutoFit/>
          </a:bodyPr>
          <a:lstStyle/>
          <a:p>
            <a:pPr algn="just"/>
            <a:r>
              <a:rPr lang="en-GB" sz="2000" noProof="0" dirty="0"/>
              <a:t>An RREH involves transporting the energy produced to one or more load </a:t>
            </a:r>
            <a:r>
              <a:rPr lang="en-GB" sz="2000" noProof="0"/>
              <a:t>centers</a:t>
            </a:r>
            <a:r>
              <a:rPr lang="en-GB" sz="2000" noProof="0" dirty="0"/>
              <a:t>, either through the electric grid (onshore or submarine cables), by pipeline, or by sea (LNG and tanker ships).</a:t>
            </a:r>
            <a:endParaRPr lang="en-GB" sz="2000" noProof="0" dirty="0">
              <a:latin typeface="DM Sans" pitchFamily="2" charset="0"/>
            </a:endParaRPr>
          </a:p>
        </p:txBody>
      </p:sp>
      <p:sp>
        <p:nvSpPr>
          <p:cNvPr id="30" name="Cadre 29">
            <a:extLst>
              <a:ext uri="{FF2B5EF4-FFF2-40B4-BE49-F238E27FC236}">
                <a16:creationId xmlns:a16="http://schemas.microsoft.com/office/drawing/2014/main" id="{73D26642-8712-F95F-CAAB-086C4581C7CA}"/>
              </a:ext>
            </a:extLst>
          </p:cNvPr>
          <p:cNvSpPr/>
          <p:nvPr/>
        </p:nvSpPr>
        <p:spPr>
          <a:xfrm>
            <a:off x="0" y="0"/>
            <a:ext cx="12192000" cy="6858000"/>
          </a:xfrm>
          <a:prstGeom prst="frame">
            <a:avLst>
              <a:gd name="adj1" fmla="val 1492"/>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tx1"/>
              </a:solidFill>
            </a:endParaRPr>
          </a:p>
        </p:txBody>
      </p:sp>
      <p:sp>
        <p:nvSpPr>
          <p:cNvPr id="2" name="Rectangle 1">
            <a:extLst>
              <a:ext uri="{FF2B5EF4-FFF2-40B4-BE49-F238E27FC236}">
                <a16:creationId xmlns:a16="http://schemas.microsoft.com/office/drawing/2014/main" id="{0103BC65-C934-960B-15E5-F8EA9AD4528D}"/>
              </a:ext>
            </a:extLst>
          </p:cNvPr>
          <p:cNvSpPr/>
          <p:nvPr/>
        </p:nvSpPr>
        <p:spPr>
          <a:xfrm>
            <a:off x="11879649" y="6506792"/>
            <a:ext cx="171925" cy="213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Slide Number Placeholder 6">
            <a:extLst>
              <a:ext uri="{FF2B5EF4-FFF2-40B4-BE49-F238E27FC236}">
                <a16:creationId xmlns:a16="http://schemas.microsoft.com/office/drawing/2014/main" id="{AE0776E9-3047-C8F5-C5ED-BD894F66A219}"/>
              </a:ext>
            </a:extLst>
          </p:cNvPr>
          <p:cNvSpPr txBox="1">
            <a:spLocks/>
          </p:cNvSpPr>
          <p:nvPr/>
        </p:nvSpPr>
        <p:spPr>
          <a:xfrm>
            <a:off x="11784874" y="6481392"/>
            <a:ext cx="533400" cy="213359"/>
          </a:xfrm>
          <a:prstGeom prst="rect">
            <a:avLst/>
          </a:prstGeom>
        </p:spPr>
        <p:txBody>
          <a:bodyPr/>
          <a:lstStyle>
            <a:defPPr>
              <a:defRPr kern="0"/>
            </a:defPPr>
          </a:lstStyle>
          <a:p>
            <a:pPr marL="38100">
              <a:lnSpc>
                <a:spcPts val="1560"/>
              </a:lnSpc>
            </a:pPr>
            <a:fld id="{81D60167-4931-47E6-BA6A-407CBD079E47}" type="slidenum">
              <a:rPr lang="en-GB" sz="1350" b="1" spc="80" noProof="0" smtClean="0">
                <a:solidFill>
                  <a:srgbClr val="025C66"/>
                </a:solidFill>
              </a:rPr>
              <a:pPr marL="38100">
                <a:lnSpc>
                  <a:spcPts val="1560"/>
                </a:lnSpc>
              </a:pPr>
              <a:t>9</a:t>
            </a:fld>
            <a:endParaRPr lang="en-GB" sz="1350" b="1" spc="80" noProof="0" dirty="0">
              <a:solidFill>
                <a:srgbClr val="025C66"/>
              </a:solidFill>
            </a:endParaRPr>
          </a:p>
        </p:txBody>
      </p:sp>
      <p:pic>
        <p:nvPicPr>
          <p:cNvPr id="89" name="Picture 4">
            <a:extLst>
              <a:ext uri="{FF2B5EF4-FFF2-40B4-BE49-F238E27FC236}">
                <a16:creationId xmlns:a16="http://schemas.microsoft.com/office/drawing/2014/main" id="{87DE45AB-0A49-38B5-4538-58EA0BAF3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7" y="2883304"/>
            <a:ext cx="3057525" cy="2962275"/>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Groupe 94">
            <a:extLst>
              <a:ext uri="{FF2B5EF4-FFF2-40B4-BE49-F238E27FC236}">
                <a16:creationId xmlns:a16="http://schemas.microsoft.com/office/drawing/2014/main" id="{15BEE4B9-0E3D-9642-BA0D-A1876B1B1593}"/>
              </a:ext>
            </a:extLst>
          </p:cNvPr>
          <p:cNvGrpSpPr/>
          <p:nvPr/>
        </p:nvGrpSpPr>
        <p:grpSpPr>
          <a:xfrm>
            <a:off x="4819971" y="2750344"/>
            <a:ext cx="2552053" cy="372979"/>
            <a:chOff x="1233166" y="3119851"/>
            <a:chExt cx="2552053" cy="372979"/>
          </a:xfrm>
        </p:grpSpPr>
        <p:sp>
          <p:nvSpPr>
            <p:cNvPr id="96" name="Rectangle 95">
              <a:extLst>
                <a:ext uri="{FF2B5EF4-FFF2-40B4-BE49-F238E27FC236}">
                  <a16:creationId xmlns:a16="http://schemas.microsoft.com/office/drawing/2014/main" id="{671FD932-DEF7-ECF3-42EC-51F55B165784}"/>
                </a:ext>
              </a:extLst>
            </p:cNvPr>
            <p:cNvSpPr/>
            <p:nvPr/>
          </p:nvSpPr>
          <p:spPr>
            <a:xfrm>
              <a:off x="1661547" y="3119851"/>
              <a:ext cx="1695292" cy="372979"/>
            </a:xfrm>
            <a:prstGeom prst="rect">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7" name="ZoneTexte 96">
              <a:extLst>
                <a:ext uri="{FF2B5EF4-FFF2-40B4-BE49-F238E27FC236}">
                  <a16:creationId xmlns:a16="http://schemas.microsoft.com/office/drawing/2014/main" id="{2F9E3625-80BE-6F4D-9B8D-D907E65AF7F4}"/>
                </a:ext>
              </a:extLst>
            </p:cNvPr>
            <p:cNvSpPr txBox="1"/>
            <p:nvPr/>
          </p:nvSpPr>
          <p:spPr>
            <a:xfrm>
              <a:off x="1233166" y="3123498"/>
              <a:ext cx="2552053" cy="338554"/>
            </a:xfrm>
            <a:prstGeom prst="rect">
              <a:avLst/>
            </a:prstGeom>
            <a:noFill/>
          </p:spPr>
          <p:txBody>
            <a:bodyPr wrap="square" rtlCol="0">
              <a:spAutoFit/>
            </a:bodyPr>
            <a:lstStyle/>
            <a:p>
              <a:pPr algn="ctr"/>
              <a:r>
                <a:rPr lang="en-GB" sz="1600" b="1" noProof="0" dirty="0">
                  <a:solidFill>
                    <a:schemeClr val="bg1"/>
                  </a:solidFill>
                  <a:highlight>
                    <a:srgbClr val="036C78"/>
                  </a:highlight>
                  <a:latin typeface="Tahoma" panose="020B0604030504040204" pitchFamily="34" charset="0"/>
                  <a:ea typeface="Tahoma" panose="020B0604030504040204" pitchFamily="34" charset="0"/>
                  <a:cs typeface="Tahoma" panose="020B0604030504040204" pitchFamily="34" charset="0"/>
                </a:rPr>
                <a:t>TRANSPORT</a:t>
              </a:r>
            </a:p>
          </p:txBody>
        </p:sp>
      </p:grpSp>
      <p:pic>
        <p:nvPicPr>
          <p:cNvPr id="99" name="Image 98">
            <a:extLst>
              <a:ext uri="{FF2B5EF4-FFF2-40B4-BE49-F238E27FC236}">
                <a16:creationId xmlns:a16="http://schemas.microsoft.com/office/drawing/2014/main" id="{7DE9B3EB-E41B-3E19-BB1C-B137E6F5EE8E}"/>
              </a:ext>
            </a:extLst>
          </p:cNvPr>
          <p:cNvPicPr>
            <a:picLocks noChangeAspect="1"/>
          </p:cNvPicPr>
          <p:nvPr/>
        </p:nvPicPr>
        <p:blipFill>
          <a:blip r:embed="rId3"/>
          <a:stretch>
            <a:fillRect/>
          </a:stretch>
        </p:blipFill>
        <p:spPr>
          <a:xfrm>
            <a:off x="4796210" y="3008376"/>
            <a:ext cx="2754227" cy="2778074"/>
          </a:xfrm>
          <a:prstGeom prst="rect">
            <a:avLst/>
          </a:prstGeom>
        </p:spPr>
      </p:pic>
      <p:sp>
        <p:nvSpPr>
          <p:cNvPr id="107" name="ZoneTexte 106">
            <a:extLst>
              <a:ext uri="{FF2B5EF4-FFF2-40B4-BE49-F238E27FC236}">
                <a16:creationId xmlns:a16="http://schemas.microsoft.com/office/drawing/2014/main" id="{47E9117D-8D67-7859-1190-2DE2EA07FC92}"/>
              </a:ext>
            </a:extLst>
          </p:cNvPr>
          <p:cNvSpPr txBox="1"/>
          <p:nvPr/>
        </p:nvSpPr>
        <p:spPr>
          <a:xfrm>
            <a:off x="4721885" y="4833764"/>
            <a:ext cx="759154" cy="246221"/>
          </a:xfrm>
          <a:prstGeom prst="rect">
            <a:avLst/>
          </a:prstGeom>
          <a:noFill/>
        </p:spPr>
        <p:txBody>
          <a:bodyPr wrap="square" rtlCol="0">
            <a:spAutoFit/>
          </a:bodyPr>
          <a:lstStyle/>
          <a:p>
            <a:pPr algn="r"/>
            <a:r>
              <a:rPr lang="en-GB" sz="1000" b="1" noProof="0" dirty="0">
                <a:solidFill>
                  <a:srgbClr val="036C78"/>
                </a:solidFill>
                <a:highlight>
                  <a:srgbClr val="FFFFFF"/>
                </a:highlight>
              </a:rPr>
              <a:t>pipeline</a:t>
            </a:r>
          </a:p>
        </p:txBody>
      </p:sp>
      <p:sp>
        <p:nvSpPr>
          <p:cNvPr id="108" name="ZoneTexte 107">
            <a:extLst>
              <a:ext uri="{FF2B5EF4-FFF2-40B4-BE49-F238E27FC236}">
                <a16:creationId xmlns:a16="http://schemas.microsoft.com/office/drawing/2014/main" id="{958FFBDA-223A-7891-ECBE-444ECF5AEF29}"/>
              </a:ext>
            </a:extLst>
          </p:cNvPr>
          <p:cNvSpPr txBox="1"/>
          <p:nvPr/>
        </p:nvSpPr>
        <p:spPr>
          <a:xfrm>
            <a:off x="4771507" y="5231999"/>
            <a:ext cx="1141552" cy="246221"/>
          </a:xfrm>
          <a:prstGeom prst="rect">
            <a:avLst/>
          </a:prstGeom>
          <a:noFill/>
        </p:spPr>
        <p:txBody>
          <a:bodyPr wrap="square" rtlCol="0">
            <a:spAutoFit/>
          </a:bodyPr>
          <a:lstStyle/>
          <a:p>
            <a:pPr algn="r"/>
            <a:r>
              <a:rPr lang="en-GB" sz="1000" b="1" noProof="0" dirty="0">
                <a:solidFill>
                  <a:srgbClr val="036C78"/>
                </a:solidFill>
                <a:highlight>
                  <a:srgbClr val="FFFFFF"/>
                </a:highlight>
              </a:rPr>
              <a:t>LNG carrier</a:t>
            </a:r>
          </a:p>
        </p:txBody>
      </p:sp>
      <p:pic>
        <p:nvPicPr>
          <p:cNvPr id="4" name="Picture 2">
            <a:extLst>
              <a:ext uri="{FF2B5EF4-FFF2-40B4-BE49-F238E27FC236}">
                <a16:creationId xmlns:a16="http://schemas.microsoft.com/office/drawing/2014/main" id="{D5CD8DB7-ADAE-1766-7AC3-6864D9B886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433" y="2883304"/>
            <a:ext cx="3057525" cy="296227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A6E22898-344B-EFCF-E920-52E6FDB89E35}"/>
              </a:ext>
            </a:extLst>
          </p:cNvPr>
          <p:cNvSpPr txBox="1"/>
          <p:nvPr/>
        </p:nvSpPr>
        <p:spPr>
          <a:xfrm>
            <a:off x="1297948" y="5892621"/>
            <a:ext cx="2382214" cy="523220"/>
          </a:xfrm>
          <a:prstGeom prst="rect">
            <a:avLst/>
          </a:prstGeom>
          <a:noFill/>
        </p:spPr>
        <p:txBody>
          <a:bodyPr wrap="square" rtlCol="0">
            <a:spAutoFit/>
          </a:bodyPr>
          <a:lstStyle/>
          <a:p>
            <a:pPr algn="ctr"/>
            <a:r>
              <a:rPr lang="en-GB" sz="1400" noProof="0" dirty="0"/>
              <a:t>Energy carriers produced in the RREH.</a:t>
            </a:r>
            <a:endParaRPr lang="en-GB" sz="1400" noProof="0" dirty="0">
              <a:latin typeface="Tahoma" panose="020B0604030504040204" pitchFamily="34" charset="0"/>
              <a:ea typeface="Tahoma" panose="020B0604030504040204" pitchFamily="34" charset="0"/>
              <a:cs typeface="Tahoma" panose="020B0604030504040204" pitchFamily="34" charset="0"/>
            </a:endParaRPr>
          </a:p>
        </p:txBody>
      </p:sp>
      <p:grpSp>
        <p:nvGrpSpPr>
          <p:cNvPr id="6" name="Groupe 5">
            <a:extLst>
              <a:ext uri="{FF2B5EF4-FFF2-40B4-BE49-F238E27FC236}">
                <a16:creationId xmlns:a16="http://schemas.microsoft.com/office/drawing/2014/main" id="{F92165CF-A202-2107-7C74-DE5854A4B895}"/>
              </a:ext>
            </a:extLst>
          </p:cNvPr>
          <p:cNvGrpSpPr/>
          <p:nvPr/>
        </p:nvGrpSpPr>
        <p:grpSpPr>
          <a:xfrm>
            <a:off x="1213029" y="2742983"/>
            <a:ext cx="2552053" cy="372979"/>
            <a:chOff x="1233167" y="3119851"/>
            <a:chExt cx="2552053" cy="372979"/>
          </a:xfrm>
        </p:grpSpPr>
        <p:sp>
          <p:nvSpPr>
            <p:cNvPr id="7" name="Rectangle 6">
              <a:extLst>
                <a:ext uri="{FF2B5EF4-FFF2-40B4-BE49-F238E27FC236}">
                  <a16:creationId xmlns:a16="http://schemas.microsoft.com/office/drawing/2014/main" id="{5E9FFEDA-7145-5DEF-C987-9EE77FB8C8E5}"/>
                </a:ext>
              </a:extLst>
            </p:cNvPr>
            <p:cNvSpPr/>
            <p:nvPr/>
          </p:nvSpPr>
          <p:spPr>
            <a:xfrm>
              <a:off x="1603760" y="3119851"/>
              <a:ext cx="1810868" cy="372979"/>
            </a:xfrm>
            <a:prstGeom prst="rect">
              <a:avLst/>
            </a:prstGeom>
            <a:solidFill>
              <a:srgbClr val="036C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ZoneTexte 7">
              <a:extLst>
                <a:ext uri="{FF2B5EF4-FFF2-40B4-BE49-F238E27FC236}">
                  <a16:creationId xmlns:a16="http://schemas.microsoft.com/office/drawing/2014/main" id="{47DC5DD2-A0E7-4AB4-1B7B-BF3988A9376E}"/>
                </a:ext>
              </a:extLst>
            </p:cNvPr>
            <p:cNvSpPr txBox="1"/>
            <p:nvPr/>
          </p:nvSpPr>
          <p:spPr>
            <a:xfrm>
              <a:off x="1233167" y="3123498"/>
              <a:ext cx="2552053" cy="338554"/>
            </a:xfrm>
            <a:prstGeom prst="rect">
              <a:avLst/>
            </a:prstGeom>
            <a:noFill/>
          </p:spPr>
          <p:txBody>
            <a:bodyPr wrap="square" rtlCol="0">
              <a:spAutoFit/>
            </a:bodyPr>
            <a:lstStyle/>
            <a:p>
              <a:pPr algn="ctr"/>
              <a:r>
                <a:rPr lang="en-GB" sz="1600" b="1" noProof="0" dirty="0">
                  <a:solidFill>
                    <a:schemeClr val="bg1"/>
                  </a:solidFill>
                  <a:highlight>
                    <a:srgbClr val="036C78"/>
                  </a:highlight>
                  <a:latin typeface="Tahoma" panose="020B0604030504040204" pitchFamily="34" charset="0"/>
                  <a:ea typeface="Tahoma" panose="020B0604030504040204" pitchFamily="34" charset="0"/>
                  <a:cs typeface="Tahoma" panose="020B0604030504040204" pitchFamily="34" charset="0"/>
                </a:rPr>
                <a:t>PRODUCTION</a:t>
              </a:r>
              <a:endParaRPr lang="en-GB" b="1" noProof="0" dirty="0">
                <a:solidFill>
                  <a:schemeClr val="bg1"/>
                </a:solidFill>
                <a:highlight>
                  <a:srgbClr val="036C78"/>
                </a:highlight>
                <a:latin typeface="Tahoma" panose="020B0604030504040204" pitchFamily="34" charset="0"/>
                <a:ea typeface="Tahoma" panose="020B0604030504040204" pitchFamily="34" charset="0"/>
                <a:cs typeface="Tahoma" panose="020B0604030504040204" pitchFamily="34" charset="0"/>
              </a:endParaRPr>
            </a:p>
          </p:txBody>
        </p:sp>
      </p:grpSp>
      <p:pic>
        <p:nvPicPr>
          <p:cNvPr id="10" name="Image 9">
            <a:extLst>
              <a:ext uri="{FF2B5EF4-FFF2-40B4-BE49-F238E27FC236}">
                <a16:creationId xmlns:a16="http://schemas.microsoft.com/office/drawing/2014/main" id="{8C2054AC-F6E0-06C5-ED2F-5B6CC6B6A1BA}"/>
              </a:ext>
            </a:extLst>
          </p:cNvPr>
          <p:cNvPicPr>
            <a:picLocks noChangeAspect="1"/>
          </p:cNvPicPr>
          <p:nvPr/>
        </p:nvPicPr>
        <p:blipFill>
          <a:blip r:embed="rId5"/>
          <a:stretch>
            <a:fillRect/>
          </a:stretch>
        </p:blipFill>
        <p:spPr>
          <a:xfrm>
            <a:off x="975917" y="3097514"/>
            <a:ext cx="2997632" cy="2749344"/>
          </a:xfrm>
          <a:prstGeom prst="rect">
            <a:avLst/>
          </a:prstGeom>
        </p:spPr>
      </p:pic>
      <p:sp>
        <p:nvSpPr>
          <p:cNvPr id="11" name="ZoneTexte 10">
            <a:extLst>
              <a:ext uri="{FF2B5EF4-FFF2-40B4-BE49-F238E27FC236}">
                <a16:creationId xmlns:a16="http://schemas.microsoft.com/office/drawing/2014/main" id="{EFF843CF-49E8-28C5-7464-59F0EC09790B}"/>
              </a:ext>
            </a:extLst>
          </p:cNvPr>
          <p:cNvSpPr txBox="1"/>
          <p:nvPr/>
        </p:nvSpPr>
        <p:spPr>
          <a:xfrm>
            <a:off x="3064754" y="5356044"/>
            <a:ext cx="908795" cy="246221"/>
          </a:xfrm>
          <a:prstGeom prst="rect">
            <a:avLst/>
          </a:prstGeom>
          <a:noFill/>
        </p:spPr>
        <p:txBody>
          <a:bodyPr wrap="square">
            <a:spAutoFit/>
          </a:bodyPr>
          <a:lstStyle/>
          <a:p>
            <a:r>
              <a:rPr lang="en-GB" sz="1000" b="1" noProof="0" dirty="0">
                <a:solidFill>
                  <a:srgbClr val="036C78"/>
                </a:solidFill>
                <a:highlight>
                  <a:srgbClr val="FFFFFF"/>
                </a:highlight>
              </a:rPr>
              <a:t>fuels</a:t>
            </a:r>
            <a:endParaRPr lang="en-GB" sz="1000" b="1" noProof="0" dirty="0"/>
          </a:p>
        </p:txBody>
      </p:sp>
      <p:sp>
        <p:nvSpPr>
          <p:cNvPr id="12" name="ZoneTexte 11">
            <a:extLst>
              <a:ext uri="{FF2B5EF4-FFF2-40B4-BE49-F238E27FC236}">
                <a16:creationId xmlns:a16="http://schemas.microsoft.com/office/drawing/2014/main" id="{CA561693-F566-3B93-FEFB-4E23E2D50EE6}"/>
              </a:ext>
            </a:extLst>
          </p:cNvPr>
          <p:cNvSpPr txBox="1"/>
          <p:nvPr/>
        </p:nvSpPr>
        <p:spPr>
          <a:xfrm>
            <a:off x="1123246" y="4127778"/>
            <a:ext cx="874675" cy="246221"/>
          </a:xfrm>
          <a:prstGeom prst="rect">
            <a:avLst/>
          </a:prstGeom>
          <a:noFill/>
        </p:spPr>
        <p:txBody>
          <a:bodyPr wrap="square">
            <a:spAutoFit/>
          </a:bodyPr>
          <a:lstStyle/>
          <a:p>
            <a:r>
              <a:rPr lang="en-GB" sz="1000" b="1" noProof="0" dirty="0">
                <a:solidFill>
                  <a:srgbClr val="036C78"/>
                </a:solidFill>
                <a:highlight>
                  <a:srgbClr val="FFFFFF"/>
                </a:highlight>
              </a:rPr>
              <a:t>electricity</a:t>
            </a:r>
            <a:endParaRPr lang="en-GB" sz="1000" noProof="0" dirty="0"/>
          </a:p>
        </p:txBody>
      </p:sp>
      <p:sp>
        <p:nvSpPr>
          <p:cNvPr id="13" name="ZoneTexte 12">
            <a:extLst>
              <a:ext uri="{FF2B5EF4-FFF2-40B4-BE49-F238E27FC236}">
                <a16:creationId xmlns:a16="http://schemas.microsoft.com/office/drawing/2014/main" id="{68619102-506F-A6CB-6D2C-45DFF811A3A6}"/>
              </a:ext>
            </a:extLst>
          </p:cNvPr>
          <p:cNvSpPr txBox="1"/>
          <p:nvPr/>
        </p:nvSpPr>
        <p:spPr>
          <a:xfrm>
            <a:off x="3255801" y="3370417"/>
            <a:ext cx="544187" cy="276999"/>
          </a:xfrm>
          <a:prstGeom prst="rect">
            <a:avLst/>
          </a:prstGeom>
          <a:noFill/>
        </p:spPr>
        <p:txBody>
          <a:bodyPr wrap="square">
            <a:spAutoFit/>
          </a:bodyPr>
          <a:lstStyle/>
          <a:p>
            <a:r>
              <a:rPr lang="en-GB" sz="1200" b="1" noProof="0" dirty="0">
                <a:solidFill>
                  <a:srgbClr val="036C78"/>
                </a:solidFill>
                <a:highlight>
                  <a:srgbClr val="FFFFFF"/>
                </a:highlight>
              </a:rPr>
              <a:t>NH</a:t>
            </a:r>
            <a:r>
              <a:rPr lang="en-GB" sz="1200" b="1" baseline="-25000" noProof="0" dirty="0">
                <a:solidFill>
                  <a:srgbClr val="036C78"/>
                </a:solidFill>
                <a:highlight>
                  <a:srgbClr val="FFFFFF"/>
                </a:highlight>
              </a:rPr>
              <a:t>3</a:t>
            </a:r>
            <a:endParaRPr lang="en-GB" sz="1200" noProof="0" dirty="0"/>
          </a:p>
        </p:txBody>
      </p:sp>
      <p:sp>
        <p:nvSpPr>
          <p:cNvPr id="14" name="ZoneTexte 13">
            <a:extLst>
              <a:ext uri="{FF2B5EF4-FFF2-40B4-BE49-F238E27FC236}">
                <a16:creationId xmlns:a16="http://schemas.microsoft.com/office/drawing/2014/main" id="{4DA4EACA-01A9-0D58-A825-C2E0BFED6337}"/>
              </a:ext>
            </a:extLst>
          </p:cNvPr>
          <p:cNvSpPr txBox="1"/>
          <p:nvPr/>
        </p:nvSpPr>
        <p:spPr>
          <a:xfrm>
            <a:off x="2324907" y="3198431"/>
            <a:ext cx="421375" cy="276999"/>
          </a:xfrm>
          <a:prstGeom prst="rect">
            <a:avLst/>
          </a:prstGeom>
          <a:noFill/>
        </p:spPr>
        <p:txBody>
          <a:bodyPr wrap="square">
            <a:spAutoFit/>
          </a:bodyPr>
          <a:lstStyle/>
          <a:p>
            <a:r>
              <a:rPr lang="en-GB" sz="1200" b="1" noProof="0" dirty="0">
                <a:solidFill>
                  <a:srgbClr val="036C78"/>
                </a:solidFill>
                <a:highlight>
                  <a:srgbClr val="FFFFFF"/>
                </a:highlight>
              </a:rPr>
              <a:t>H</a:t>
            </a:r>
            <a:r>
              <a:rPr lang="en-GB" sz="1200" b="1" baseline="-25000" noProof="0" dirty="0">
                <a:solidFill>
                  <a:srgbClr val="036C78"/>
                </a:solidFill>
                <a:highlight>
                  <a:srgbClr val="FFFFFF"/>
                </a:highlight>
              </a:rPr>
              <a:t>2</a:t>
            </a:r>
            <a:endParaRPr lang="en-GB" sz="1200" noProof="0" dirty="0"/>
          </a:p>
        </p:txBody>
      </p:sp>
      <p:sp>
        <p:nvSpPr>
          <p:cNvPr id="15" name="ZoneTexte 14">
            <a:extLst>
              <a:ext uri="{FF2B5EF4-FFF2-40B4-BE49-F238E27FC236}">
                <a16:creationId xmlns:a16="http://schemas.microsoft.com/office/drawing/2014/main" id="{3B7BEA48-EFC0-8F1A-D82A-43017D16B1FE}"/>
              </a:ext>
            </a:extLst>
          </p:cNvPr>
          <p:cNvSpPr txBox="1"/>
          <p:nvPr/>
        </p:nvSpPr>
        <p:spPr>
          <a:xfrm>
            <a:off x="2379533" y="4630169"/>
            <a:ext cx="544187" cy="276999"/>
          </a:xfrm>
          <a:prstGeom prst="rect">
            <a:avLst/>
          </a:prstGeom>
          <a:noFill/>
        </p:spPr>
        <p:txBody>
          <a:bodyPr wrap="square">
            <a:spAutoFit/>
          </a:bodyPr>
          <a:lstStyle/>
          <a:p>
            <a:r>
              <a:rPr lang="en-GB" sz="1200" b="1" noProof="0" dirty="0">
                <a:solidFill>
                  <a:srgbClr val="036C78"/>
                </a:solidFill>
                <a:highlight>
                  <a:srgbClr val="FFFFFF"/>
                </a:highlight>
              </a:rPr>
              <a:t>CH</a:t>
            </a:r>
            <a:r>
              <a:rPr lang="en-GB" sz="1200" b="1" baseline="-25000" noProof="0" dirty="0">
                <a:solidFill>
                  <a:srgbClr val="036C78"/>
                </a:solidFill>
                <a:highlight>
                  <a:srgbClr val="FFFFFF"/>
                </a:highlight>
              </a:rPr>
              <a:t>4</a:t>
            </a:r>
            <a:endParaRPr lang="en-GB" sz="1200" noProof="0" dirty="0"/>
          </a:p>
        </p:txBody>
      </p:sp>
      <p:sp>
        <p:nvSpPr>
          <p:cNvPr id="16" name="ZoneTexte 15">
            <a:extLst>
              <a:ext uri="{FF2B5EF4-FFF2-40B4-BE49-F238E27FC236}">
                <a16:creationId xmlns:a16="http://schemas.microsoft.com/office/drawing/2014/main" id="{F9B8EED8-49C5-FDE1-CBE3-E4CF8BA6C998}"/>
              </a:ext>
            </a:extLst>
          </p:cNvPr>
          <p:cNvSpPr txBox="1"/>
          <p:nvPr/>
        </p:nvSpPr>
        <p:spPr>
          <a:xfrm>
            <a:off x="1820979" y="5139175"/>
            <a:ext cx="803351" cy="276999"/>
          </a:xfrm>
          <a:prstGeom prst="rect">
            <a:avLst/>
          </a:prstGeom>
          <a:noFill/>
        </p:spPr>
        <p:txBody>
          <a:bodyPr wrap="square">
            <a:spAutoFit/>
          </a:bodyPr>
          <a:lstStyle/>
          <a:p>
            <a:r>
              <a:rPr lang="en-GB" sz="1200" b="1" noProof="0" dirty="0">
                <a:solidFill>
                  <a:srgbClr val="036C78"/>
                </a:solidFill>
                <a:highlight>
                  <a:srgbClr val="FFFFFF"/>
                </a:highlight>
              </a:rPr>
              <a:t>CH</a:t>
            </a:r>
            <a:r>
              <a:rPr lang="en-GB" sz="1200" b="1" baseline="-25000" noProof="0" dirty="0">
                <a:solidFill>
                  <a:srgbClr val="036C78"/>
                </a:solidFill>
                <a:highlight>
                  <a:srgbClr val="FFFFFF"/>
                </a:highlight>
              </a:rPr>
              <a:t>3</a:t>
            </a:r>
            <a:r>
              <a:rPr lang="en-GB" sz="1200" b="1" noProof="0" dirty="0">
                <a:solidFill>
                  <a:srgbClr val="036C78"/>
                </a:solidFill>
                <a:highlight>
                  <a:srgbClr val="FFFFFF"/>
                </a:highlight>
              </a:rPr>
              <a:t>OH</a:t>
            </a:r>
            <a:endParaRPr lang="en-GB" sz="1200" noProof="0" dirty="0"/>
          </a:p>
        </p:txBody>
      </p:sp>
      <p:pic>
        <p:nvPicPr>
          <p:cNvPr id="121" name="Image 120">
            <a:extLst>
              <a:ext uri="{FF2B5EF4-FFF2-40B4-BE49-F238E27FC236}">
                <a16:creationId xmlns:a16="http://schemas.microsoft.com/office/drawing/2014/main" id="{B28E45D3-6E41-3C79-1BFB-8B40F1EB8E9B}"/>
              </a:ext>
            </a:extLst>
          </p:cNvPr>
          <p:cNvPicPr>
            <a:picLocks noChangeAspect="1"/>
          </p:cNvPicPr>
          <p:nvPr/>
        </p:nvPicPr>
        <p:blipFill>
          <a:blip r:embed="rId6"/>
          <a:srcRect r="77484"/>
          <a:stretch>
            <a:fillRect/>
          </a:stretch>
        </p:blipFill>
        <p:spPr>
          <a:xfrm>
            <a:off x="3876989" y="4038129"/>
            <a:ext cx="1015327" cy="658643"/>
          </a:xfrm>
          <a:prstGeom prst="rect">
            <a:avLst/>
          </a:prstGeom>
        </p:spPr>
      </p:pic>
      <p:sp>
        <p:nvSpPr>
          <p:cNvPr id="17" name="ZoneTexte 16">
            <a:extLst>
              <a:ext uri="{FF2B5EF4-FFF2-40B4-BE49-F238E27FC236}">
                <a16:creationId xmlns:a16="http://schemas.microsoft.com/office/drawing/2014/main" id="{66B7C166-DD49-D9E1-72CC-D7B83E670790}"/>
              </a:ext>
            </a:extLst>
          </p:cNvPr>
          <p:cNvSpPr txBox="1"/>
          <p:nvPr/>
        </p:nvSpPr>
        <p:spPr>
          <a:xfrm>
            <a:off x="4567237" y="5982571"/>
            <a:ext cx="3057525" cy="307777"/>
          </a:xfrm>
          <a:prstGeom prst="rect">
            <a:avLst/>
          </a:prstGeom>
          <a:noFill/>
        </p:spPr>
        <p:txBody>
          <a:bodyPr wrap="square">
            <a:spAutoFit/>
          </a:bodyPr>
          <a:lstStyle/>
          <a:p>
            <a:pPr algn="ctr"/>
            <a:r>
              <a:rPr lang="en-GB" sz="1400" noProof="0" dirty="0">
                <a:latin typeface="+mj-lt"/>
                <a:ea typeface="Tahoma" panose="020B0604030504040204" pitchFamily="34" charset="0"/>
                <a:cs typeface="Tahoma" panose="020B0604030504040204" pitchFamily="34" charset="0"/>
              </a:rPr>
              <a:t>Networks and transport modes.</a:t>
            </a:r>
          </a:p>
        </p:txBody>
      </p:sp>
      <p:sp>
        <p:nvSpPr>
          <p:cNvPr id="18" name="ZoneTexte 17">
            <a:extLst>
              <a:ext uri="{FF2B5EF4-FFF2-40B4-BE49-F238E27FC236}">
                <a16:creationId xmlns:a16="http://schemas.microsoft.com/office/drawing/2014/main" id="{AEE3F768-B39F-50F1-74D2-F2C079273A15}"/>
              </a:ext>
            </a:extLst>
          </p:cNvPr>
          <p:cNvSpPr txBox="1"/>
          <p:nvPr/>
        </p:nvSpPr>
        <p:spPr>
          <a:xfrm>
            <a:off x="4957749" y="3504661"/>
            <a:ext cx="963593" cy="246221"/>
          </a:xfrm>
          <a:prstGeom prst="rect">
            <a:avLst/>
          </a:prstGeom>
          <a:noFill/>
        </p:spPr>
        <p:txBody>
          <a:bodyPr wrap="square" rtlCol="0">
            <a:spAutoFit/>
          </a:bodyPr>
          <a:lstStyle/>
          <a:p>
            <a:pPr algn="r"/>
            <a:r>
              <a:rPr lang="en-GB" sz="1000" b="1" dirty="0">
                <a:solidFill>
                  <a:srgbClr val="036C78"/>
                </a:solidFill>
                <a:highlight>
                  <a:srgbClr val="FFFFFF"/>
                </a:highlight>
              </a:rPr>
              <a:t>e</a:t>
            </a:r>
            <a:r>
              <a:rPr lang="en-GB" sz="1000" b="1" noProof="0" dirty="0" err="1">
                <a:solidFill>
                  <a:srgbClr val="036C78"/>
                </a:solidFill>
                <a:highlight>
                  <a:srgbClr val="FFFFFF"/>
                </a:highlight>
              </a:rPr>
              <a:t>lectric</a:t>
            </a:r>
            <a:r>
              <a:rPr lang="en-GB" sz="1000" b="1" noProof="0" dirty="0">
                <a:solidFill>
                  <a:srgbClr val="036C78"/>
                </a:solidFill>
                <a:highlight>
                  <a:srgbClr val="FFFFFF"/>
                </a:highlight>
              </a:rPr>
              <a:t> grid</a:t>
            </a:r>
          </a:p>
        </p:txBody>
      </p:sp>
    </p:spTree>
    <p:extLst>
      <p:ext uri="{BB962C8B-B14F-4D97-AF65-F5344CB8AC3E}">
        <p14:creationId xmlns:p14="http://schemas.microsoft.com/office/powerpoint/2010/main" val="204810851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ersonnalisé 1">
      <a:majorFont>
        <a:latin typeface="DM Sans"/>
        <a:ea typeface=""/>
        <a:cs typeface=""/>
      </a:majorFont>
      <a:minorFont>
        <a:latin typeface="D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0E658E55167749AA53CEAA5189C558" ma:contentTypeVersion="10" ma:contentTypeDescription="Een nieuw document maken." ma:contentTypeScope="" ma:versionID="6471436600e92eec8dd19c6735760fd5">
  <xsd:schema xmlns:xsd="http://www.w3.org/2001/XMLSchema" xmlns:xs="http://www.w3.org/2001/XMLSchema" xmlns:p="http://schemas.microsoft.com/office/2006/metadata/properties" xmlns:ns3="ba893c70-4bd3-4c1a-a397-112894c05c54" targetNamespace="http://schemas.microsoft.com/office/2006/metadata/properties" ma:root="true" ma:fieldsID="15244b878b71cab7007aa5b0a71305fa" ns3:_="">
    <xsd:import namespace="ba893c70-4bd3-4c1a-a397-112894c05c54"/>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SystemTag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893c70-4bd3-4c1a-a397-112894c05c54"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a893c70-4bd3-4c1a-a397-112894c05c54" xsi:nil="true"/>
  </documentManagement>
</p:properties>
</file>

<file path=customXml/itemProps1.xml><?xml version="1.0" encoding="utf-8"?>
<ds:datastoreItem xmlns:ds="http://schemas.openxmlformats.org/officeDocument/2006/customXml" ds:itemID="{3B7D0E99-FE2E-4645-9376-2267C0A40792}">
  <ds:schemaRefs>
    <ds:schemaRef ds:uri="ba893c70-4bd3-4c1a-a397-112894c05c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F01B682-321A-4461-A801-5B80DEC96F4B}">
  <ds:schemaRefs>
    <ds:schemaRef ds:uri="http://schemas.microsoft.com/sharepoint/v3/contenttype/forms"/>
  </ds:schemaRefs>
</ds:datastoreItem>
</file>

<file path=customXml/itemProps3.xml><?xml version="1.0" encoding="utf-8"?>
<ds:datastoreItem xmlns:ds="http://schemas.openxmlformats.org/officeDocument/2006/customXml" ds:itemID="{297B5637-9C58-4624-BFD4-6CD0CBFEA8D4}">
  <ds:schemaRefs>
    <ds:schemaRef ds:uri="http://schemas.openxmlformats.org/package/2006/metadata/core-properties"/>
    <ds:schemaRef ds:uri="ba893c70-4bd3-4c1a-a397-112894c05c54"/>
    <ds:schemaRef ds:uri="http://schemas.microsoft.com/office/2006/documentManagement/types"/>
    <ds:schemaRef ds:uri="http://www.w3.org/XML/1998/namespace"/>
    <ds:schemaRef ds:uri="http://purl.org/dc/elements/1.1/"/>
    <ds:schemaRef ds:uri="http://purl.org/dc/terms/"/>
    <ds:schemaRef ds:uri="http://schemas.microsoft.com/office/infopath/2007/PartnerControls"/>
    <ds:schemaRef ds:uri="http://purl.org/dc/dcmityp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12383</TotalTime>
  <Words>8845</Words>
  <Application>Microsoft Macintosh PowerPoint</Application>
  <PresentationFormat>Widescreen</PresentationFormat>
  <Paragraphs>981</Paragraphs>
  <Slides>81</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81</vt:i4>
      </vt:variant>
    </vt:vector>
  </HeadingPairs>
  <TitlesOfParts>
    <vt:vector size="90" baseType="lpstr">
      <vt:lpstr>Aptos</vt:lpstr>
      <vt:lpstr>Arial</vt:lpstr>
      <vt:lpstr>Arial Rounded MT Bold</vt:lpstr>
      <vt:lpstr>Baskerville Old Face</vt:lpstr>
      <vt:lpstr>DM Sans</vt:lpstr>
      <vt:lpstr>Roboto</vt:lpstr>
      <vt:lpstr>Tahoma</vt:lpstr>
      <vt:lpstr>Times New Roman</vt: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Techy Thibaut</dc:creator>
  <cp:lastModifiedBy>Dachet Victor</cp:lastModifiedBy>
  <cp:revision>4</cp:revision>
  <dcterms:created xsi:type="dcterms:W3CDTF">2025-06-30T05:49:35Z</dcterms:created>
  <dcterms:modified xsi:type="dcterms:W3CDTF">2025-10-30T09:36:16Z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0x010100A10E658E55167749AA53CEAA5189C558</vt:lpwstr>
  </property>
</Properties>
</file>