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notesMasterIdLst>
    <p:notesMasterId r:id="rId21"/>
  </p:notesMasterIdLst>
  <p:sldIdLst>
    <p:sldId id="256" r:id="rId2"/>
    <p:sldId id="285" r:id="rId3"/>
    <p:sldId id="286" r:id="rId4"/>
    <p:sldId id="287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9" r:id="rId14"/>
    <p:sldId id="297" r:id="rId15"/>
    <p:sldId id="298" r:id="rId16"/>
    <p:sldId id="300" r:id="rId17"/>
    <p:sldId id="301" r:id="rId18"/>
    <p:sldId id="303" r:id="rId19"/>
    <p:sldId id="284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8429"/>
    <a:srgbClr val="455359"/>
    <a:srgbClr val="D4D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38"/>
    <p:restoredTop sz="75771"/>
  </p:normalViewPr>
  <p:slideViewPr>
    <p:cSldViewPr snapToGrid="0">
      <p:cViewPr varScale="1">
        <p:scale>
          <a:sx n="88" d="100"/>
          <a:sy n="88" d="100"/>
        </p:scale>
        <p:origin x="1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FB917-76FB-4CD0-97FB-7715ED46DF7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6BF68CA-3BDD-418F-BD40-2497907E4246}">
      <dgm:prSet/>
      <dgm:spPr/>
      <dgm:t>
        <a:bodyPr/>
        <a:lstStyle/>
        <a:p>
          <a:pPr>
            <a:defRPr cap="all"/>
          </a:pPr>
          <a:r>
            <a:rPr lang="fr-FR"/>
            <a:t>Research question : Can structural constraints become an opportunity for journalists to reaffirm their occupational ideology (Deuze, 2005) ?</a:t>
          </a:r>
          <a:endParaRPr lang="en-US"/>
        </a:p>
      </dgm:t>
    </dgm:pt>
    <dgm:pt modelId="{91934D2D-4E05-4C15-BBCA-CFE6572015BA}" type="parTrans" cxnId="{C71C163F-FA98-4E6F-87E0-AB329551D971}">
      <dgm:prSet/>
      <dgm:spPr/>
      <dgm:t>
        <a:bodyPr/>
        <a:lstStyle/>
        <a:p>
          <a:endParaRPr lang="en-US"/>
        </a:p>
      </dgm:t>
    </dgm:pt>
    <dgm:pt modelId="{4C5C9FBF-D395-416B-9181-024C6D8933B2}" type="sibTrans" cxnId="{C71C163F-FA98-4E6F-87E0-AB329551D971}">
      <dgm:prSet/>
      <dgm:spPr/>
      <dgm:t>
        <a:bodyPr/>
        <a:lstStyle/>
        <a:p>
          <a:endParaRPr lang="en-US"/>
        </a:p>
      </dgm:t>
    </dgm:pt>
    <dgm:pt modelId="{669E0748-6D2B-4E68-8627-D42EFE384295}">
      <dgm:prSet/>
      <dgm:spPr/>
      <dgm:t>
        <a:bodyPr/>
        <a:lstStyle/>
        <a:p>
          <a:pPr>
            <a:defRPr cap="all"/>
          </a:pPr>
          <a:r>
            <a:rPr lang="fr-FR"/>
            <a:t>Method : Close reading of 700+ articles of 19 french video game magazines (during my PhD ; see Krywicki, 2022 and 2024) and interviews with 14 journalists.</a:t>
          </a:r>
          <a:endParaRPr lang="en-US"/>
        </a:p>
      </dgm:t>
    </dgm:pt>
    <dgm:pt modelId="{B5BC2BB1-617B-4976-8BF9-09F7889E41C2}" type="parTrans" cxnId="{9A61AA11-AC3A-40D8-9E11-7A332C8E0E5B}">
      <dgm:prSet/>
      <dgm:spPr/>
      <dgm:t>
        <a:bodyPr/>
        <a:lstStyle/>
        <a:p>
          <a:endParaRPr lang="en-US"/>
        </a:p>
      </dgm:t>
    </dgm:pt>
    <dgm:pt modelId="{7E8E8402-49F7-427A-A341-4F1D991E53E9}" type="sibTrans" cxnId="{9A61AA11-AC3A-40D8-9E11-7A332C8E0E5B}">
      <dgm:prSet/>
      <dgm:spPr/>
      <dgm:t>
        <a:bodyPr/>
        <a:lstStyle/>
        <a:p>
          <a:endParaRPr lang="en-US"/>
        </a:p>
      </dgm:t>
    </dgm:pt>
    <dgm:pt modelId="{7AE99F4D-EB36-47E9-A996-59314EA7D3B7}" type="pres">
      <dgm:prSet presAssocID="{C40FB917-76FB-4CD0-97FB-7715ED46DF78}" presName="root" presStyleCnt="0">
        <dgm:presLayoutVars>
          <dgm:dir/>
          <dgm:resizeHandles val="exact"/>
        </dgm:presLayoutVars>
      </dgm:prSet>
      <dgm:spPr/>
    </dgm:pt>
    <dgm:pt modelId="{41A7238A-9C5E-4170-9BED-674BBE35A0E0}" type="pres">
      <dgm:prSet presAssocID="{76BF68CA-3BDD-418F-BD40-2497907E4246}" presName="compNode" presStyleCnt="0"/>
      <dgm:spPr/>
    </dgm:pt>
    <dgm:pt modelId="{84219AAE-7DBA-49E3-BAAF-B73DF73EF7C7}" type="pres">
      <dgm:prSet presAssocID="{76BF68CA-3BDD-418F-BD40-2497907E4246}" presName="iconBgRect" presStyleLbl="bgShp" presStyleIdx="0" presStyleCnt="2"/>
      <dgm:spPr/>
    </dgm:pt>
    <dgm:pt modelId="{100F3F15-3B45-4CFA-A47F-7E3441E4FEC9}" type="pres">
      <dgm:prSet presAssocID="{76BF68CA-3BDD-418F-BD40-2497907E424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997628B-6820-4D64-850E-40810A480E1B}" type="pres">
      <dgm:prSet presAssocID="{76BF68CA-3BDD-418F-BD40-2497907E4246}" presName="spaceRect" presStyleCnt="0"/>
      <dgm:spPr/>
    </dgm:pt>
    <dgm:pt modelId="{BB342747-E1EC-4C95-AF46-58EFBC9632F2}" type="pres">
      <dgm:prSet presAssocID="{76BF68CA-3BDD-418F-BD40-2497907E4246}" presName="textRect" presStyleLbl="revTx" presStyleIdx="0" presStyleCnt="2">
        <dgm:presLayoutVars>
          <dgm:chMax val="1"/>
          <dgm:chPref val="1"/>
        </dgm:presLayoutVars>
      </dgm:prSet>
      <dgm:spPr/>
    </dgm:pt>
    <dgm:pt modelId="{FAAAA0B4-2E0C-418E-BD79-E79563DFEE37}" type="pres">
      <dgm:prSet presAssocID="{4C5C9FBF-D395-416B-9181-024C6D8933B2}" presName="sibTrans" presStyleCnt="0"/>
      <dgm:spPr/>
    </dgm:pt>
    <dgm:pt modelId="{EB3769F2-C565-4DA4-B2C1-EDBE6204A4C8}" type="pres">
      <dgm:prSet presAssocID="{669E0748-6D2B-4E68-8627-D42EFE384295}" presName="compNode" presStyleCnt="0"/>
      <dgm:spPr/>
    </dgm:pt>
    <dgm:pt modelId="{6F266268-E6AE-4A54-BADE-6341DDF36A2B}" type="pres">
      <dgm:prSet presAssocID="{669E0748-6D2B-4E68-8627-D42EFE384295}" presName="iconBgRect" presStyleLbl="bgShp" presStyleIdx="1" presStyleCnt="2"/>
      <dgm:spPr/>
    </dgm:pt>
    <dgm:pt modelId="{B322DFD8-D768-4B16-A009-E8D78A53209D}" type="pres">
      <dgm:prSet presAssocID="{669E0748-6D2B-4E68-8627-D42EFE38429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vres"/>
        </a:ext>
      </dgm:extLst>
    </dgm:pt>
    <dgm:pt modelId="{06F565A5-40D4-4141-A639-9B10F5C56B0A}" type="pres">
      <dgm:prSet presAssocID="{669E0748-6D2B-4E68-8627-D42EFE384295}" presName="spaceRect" presStyleCnt="0"/>
      <dgm:spPr/>
    </dgm:pt>
    <dgm:pt modelId="{BCA00274-C4AC-4538-8940-B7BA6B471284}" type="pres">
      <dgm:prSet presAssocID="{669E0748-6D2B-4E68-8627-D42EFE38429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54BDB0A-DAE3-433B-BDEA-F8E2DEC7C914}" type="presOf" srcId="{669E0748-6D2B-4E68-8627-D42EFE384295}" destId="{BCA00274-C4AC-4538-8940-B7BA6B471284}" srcOrd="0" destOrd="0" presId="urn:microsoft.com/office/officeart/2018/5/layout/IconCircleLabelList"/>
    <dgm:cxn modelId="{9A61AA11-AC3A-40D8-9E11-7A332C8E0E5B}" srcId="{C40FB917-76FB-4CD0-97FB-7715ED46DF78}" destId="{669E0748-6D2B-4E68-8627-D42EFE384295}" srcOrd="1" destOrd="0" parTransId="{B5BC2BB1-617B-4976-8BF9-09F7889E41C2}" sibTransId="{7E8E8402-49F7-427A-A341-4F1D991E53E9}"/>
    <dgm:cxn modelId="{C71C163F-FA98-4E6F-87E0-AB329551D971}" srcId="{C40FB917-76FB-4CD0-97FB-7715ED46DF78}" destId="{76BF68CA-3BDD-418F-BD40-2497907E4246}" srcOrd="0" destOrd="0" parTransId="{91934D2D-4E05-4C15-BBCA-CFE6572015BA}" sibTransId="{4C5C9FBF-D395-416B-9181-024C6D8933B2}"/>
    <dgm:cxn modelId="{E0E8D15A-5B97-40C4-A8FF-5C490F3F013D}" type="presOf" srcId="{C40FB917-76FB-4CD0-97FB-7715ED46DF78}" destId="{7AE99F4D-EB36-47E9-A996-59314EA7D3B7}" srcOrd="0" destOrd="0" presId="urn:microsoft.com/office/officeart/2018/5/layout/IconCircleLabelList"/>
    <dgm:cxn modelId="{3EF7A4F7-08BE-42EA-A234-DECC4B5EA045}" type="presOf" srcId="{76BF68CA-3BDD-418F-BD40-2497907E4246}" destId="{BB342747-E1EC-4C95-AF46-58EFBC9632F2}" srcOrd="0" destOrd="0" presId="urn:microsoft.com/office/officeart/2018/5/layout/IconCircleLabelList"/>
    <dgm:cxn modelId="{21BCF5A2-1C12-4837-A70E-E5BD4E408385}" type="presParOf" srcId="{7AE99F4D-EB36-47E9-A996-59314EA7D3B7}" destId="{41A7238A-9C5E-4170-9BED-674BBE35A0E0}" srcOrd="0" destOrd="0" presId="urn:microsoft.com/office/officeart/2018/5/layout/IconCircleLabelList"/>
    <dgm:cxn modelId="{059026BF-B02E-4D7D-A1DB-5742D46D1554}" type="presParOf" srcId="{41A7238A-9C5E-4170-9BED-674BBE35A0E0}" destId="{84219AAE-7DBA-49E3-BAAF-B73DF73EF7C7}" srcOrd="0" destOrd="0" presId="urn:microsoft.com/office/officeart/2018/5/layout/IconCircleLabelList"/>
    <dgm:cxn modelId="{CCD4AA35-DED0-4F5A-BC5B-3743670DB6A4}" type="presParOf" srcId="{41A7238A-9C5E-4170-9BED-674BBE35A0E0}" destId="{100F3F15-3B45-4CFA-A47F-7E3441E4FEC9}" srcOrd="1" destOrd="0" presId="urn:microsoft.com/office/officeart/2018/5/layout/IconCircleLabelList"/>
    <dgm:cxn modelId="{D7427B2B-5D15-4D41-853D-AE6C7E632179}" type="presParOf" srcId="{41A7238A-9C5E-4170-9BED-674BBE35A0E0}" destId="{3997628B-6820-4D64-850E-40810A480E1B}" srcOrd="2" destOrd="0" presId="urn:microsoft.com/office/officeart/2018/5/layout/IconCircleLabelList"/>
    <dgm:cxn modelId="{487D5D20-1EA4-4F24-A5E5-23A653DCE487}" type="presParOf" srcId="{41A7238A-9C5E-4170-9BED-674BBE35A0E0}" destId="{BB342747-E1EC-4C95-AF46-58EFBC9632F2}" srcOrd="3" destOrd="0" presId="urn:microsoft.com/office/officeart/2018/5/layout/IconCircleLabelList"/>
    <dgm:cxn modelId="{F1BA8029-913D-4E5A-B363-C8C269C285AD}" type="presParOf" srcId="{7AE99F4D-EB36-47E9-A996-59314EA7D3B7}" destId="{FAAAA0B4-2E0C-418E-BD79-E79563DFEE37}" srcOrd="1" destOrd="0" presId="urn:microsoft.com/office/officeart/2018/5/layout/IconCircleLabelList"/>
    <dgm:cxn modelId="{7C213E81-6522-424D-9F92-F41D01304E37}" type="presParOf" srcId="{7AE99F4D-EB36-47E9-A996-59314EA7D3B7}" destId="{EB3769F2-C565-4DA4-B2C1-EDBE6204A4C8}" srcOrd="2" destOrd="0" presId="urn:microsoft.com/office/officeart/2018/5/layout/IconCircleLabelList"/>
    <dgm:cxn modelId="{0838483A-5014-4219-80E5-27374E98B259}" type="presParOf" srcId="{EB3769F2-C565-4DA4-B2C1-EDBE6204A4C8}" destId="{6F266268-E6AE-4A54-BADE-6341DDF36A2B}" srcOrd="0" destOrd="0" presId="urn:microsoft.com/office/officeart/2018/5/layout/IconCircleLabelList"/>
    <dgm:cxn modelId="{BCDD0894-F03C-468C-8E8A-96BA6B49764A}" type="presParOf" srcId="{EB3769F2-C565-4DA4-B2C1-EDBE6204A4C8}" destId="{B322DFD8-D768-4B16-A009-E8D78A53209D}" srcOrd="1" destOrd="0" presId="urn:microsoft.com/office/officeart/2018/5/layout/IconCircleLabelList"/>
    <dgm:cxn modelId="{882B266F-17B3-4F37-ADAB-BD0B698B0A07}" type="presParOf" srcId="{EB3769F2-C565-4DA4-B2C1-EDBE6204A4C8}" destId="{06F565A5-40D4-4141-A639-9B10F5C56B0A}" srcOrd="2" destOrd="0" presId="urn:microsoft.com/office/officeart/2018/5/layout/IconCircleLabelList"/>
    <dgm:cxn modelId="{85D84281-C08C-4AE9-B79A-C1810CE64917}" type="presParOf" srcId="{EB3769F2-C565-4DA4-B2C1-EDBE6204A4C8}" destId="{BCA00274-C4AC-4538-8940-B7BA6B47128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19AAE-7DBA-49E3-BAAF-B73DF73EF7C7}">
      <dsp:nvSpPr>
        <dsp:cNvPr id="0" name=""/>
        <dsp:cNvSpPr/>
      </dsp:nvSpPr>
      <dsp:spPr>
        <a:xfrm>
          <a:off x="2301974" y="107140"/>
          <a:ext cx="2196000" cy="2196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0F3F15-3B45-4CFA-A47F-7E3441E4FEC9}">
      <dsp:nvSpPr>
        <dsp:cNvPr id="0" name=""/>
        <dsp:cNvSpPr/>
      </dsp:nvSpPr>
      <dsp:spPr>
        <a:xfrm>
          <a:off x="2769974" y="575140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342747-E1EC-4C95-AF46-58EFBC9632F2}">
      <dsp:nvSpPr>
        <dsp:cNvPr id="0" name=""/>
        <dsp:cNvSpPr/>
      </dsp:nvSpPr>
      <dsp:spPr>
        <a:xfrm>
          <a:off x="1599974" y="298714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400" kern="1200"/>
            <a:t>Research question : Can structural constraints become an opportunity for journalists to reaffirm their occupational ideology (Deuze, 2005) ?</a:t>
          </a:r>
          <a:endParaRPr lang="en-US" sz="1400" kern="1200"/>
        </a:p>
      </dsp:txBody>
      <dsp:txXfrm>
        <a:off x="1599974" y="2987140"/>
        <a:ext cx="3600000" cy="720000"/>
      </dsp:txXfrm>
    </dsp:sp>
    <dsp:sp modelId="{6F266268-E6AE-4A54-BADE-6341DDF36A2B}">
      <dsp:nvSpPr>
        <dsp:cNvPr id="0" name=""/>
        <dsp:cNvSpPr/>
      </dsp:nvSpPr>
      <dsp:spPr>
        <a:xfrm>
          <a:off x="6531975" y="107140"/>
          <a:ext cx="2196000" cy="2196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2DFD8-D768-4B16-A009-E8D78A53209D}">
      <dsp:nvSpPr>
        <dsp:cNvPr id="0" name=""/>
        <dsp:cNvSpPr/>
      </dsp:nvSpPr>
      <dsp:spPr>
        <a:xfrm>
          <a:off x="6999975" y="575140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00274-C4AC-4538-8940-B7BA6B471284}">
      <dsp:nvSpPr>
        <dsp:cNvPr id="0" name=""/>
        <dsp:cNvSpPr/>
      </dsp:nvSpPr>
      <dsp:spPr>
        <a:xfrm>
          <a:off x="5829975" y="298714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400" kern="1200"/>
            <a:t>Method : Close reading of 700+ articles of 19 french video game magazines (during my PhD ; see Krywicki, 2022 and 2024) and interviews with 14 journalists.</a:t>
          </a:r>
          <a:endParaRPr lang="en-US" sz="1400" kern="1200"/>
        </a:p>
      </dsp:txBody>
      <dsp:txXfrm>
        <a:off x="5829975" y="2987140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3FFE0-A0E9-4745-ADFF-0486431884B6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53DCE-BA9B-844A-8713-D45E7E470D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13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everyone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organizers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French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I’ll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how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magazines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reinvented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ethos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time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954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Parallel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Icare Magazine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reinvention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embraced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humor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nostalgia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preferred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analytical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auteurist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Despite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all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themselves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against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 France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independence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originality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new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foundations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legitimacy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catalyzed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awareness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how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editorial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freedom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interlinked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emergence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“post-Future”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French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268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how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magazines engage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critically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Trade shows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E3 are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marketing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discourse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French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long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irony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skepticism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distance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themselves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spectacle. 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in the so-called golden age of the press, coverage often combined enthusiasm with doubt—testing promises against reality and exposing corporate language.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680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frequently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themselves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resistant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interlocutors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struggling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reliable information. For instance, 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 Magazine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complained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Atari’s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silence,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frustrated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readers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Consoles +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mocked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sales figures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exaggerated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claims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console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manufacturers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127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credibility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closeness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investigative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techniques: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verifying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statements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revealing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inconsistencies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framing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promotional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ironic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investigative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rebuild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trust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readers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skepticism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value. Even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media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economically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publishers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gestures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defiance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reaffirmed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journalist’s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dual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distance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short,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subverted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promotional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logic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insider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725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French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redefined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mission by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exhaustive,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 content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high-value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coverage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1990s, walkthroughs and game guides were central to magazines’ appeal, even if considered minor journalism.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614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rise of YouTube and Twitch, however, such expertise has been democratized. Thousands of creators now provide free, specialized content, rendering magazine guides obsolete. In a wayn these hyper-specialized medias despecialize, I would say, the specialized journalists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531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forced professional journalists to adapt. Rather than compete on gameplay expertise, they invested in analysis, investigation, and historical contextualization—areas where journalistic methods offer added value.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Magazines and sites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began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long-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investigations,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creative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profiles,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essays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situating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shift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mirrors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broader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“slow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”: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articles, more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depth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interpretation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information.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636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reorientation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reaffirmed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legitimacy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mediators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historians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cultural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differentiate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influencers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streamers. This adaptation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structural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reinvention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trajectory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French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crises can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productive moments of re-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foundation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collapse of the 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 France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paved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reader-supported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investigative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redefining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ethos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narrative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renewal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distance,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selective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high-value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coverage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reclaimed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symbolic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marginal.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pursuit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editorial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compass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041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transformation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resonates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beyond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occurred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specialized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like sports or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democratization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disrupted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monopolies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expertise. In all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cases,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by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abandoning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passion, but by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renewed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ethos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autonomy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—balancing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proximity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distance.</a:t>
            </a:r>
          </a:p>
          <a:p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French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broader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in times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technological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upheaval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credibility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sustainability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resistance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change, but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creative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reinvention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journalistic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82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digitization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consolidation of media industries have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profoundly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reshaped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magazine format,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threatening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existence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undermining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Once central to building niche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communities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magazines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real-time news and free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shift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visible in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marginalized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like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long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criticized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dependence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actors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079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argument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resilience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magazines lies not in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in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reinvent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I’ll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focus on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dynamics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reinvention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Editorial narratives framing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undergoing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renewal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Explicit critiques of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shift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exhaustive to high-value,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selective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coverage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691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study combines close reading of over 700 articles from 19 French magazines with 14 interviews of video game journalists.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 examine how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gaming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journalistic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capital,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structural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constraints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opportunities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editorial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agency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Deuze’s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redefined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occupational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ideology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,” one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engagement over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coverage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819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understand this renewal, we must start with the publishing group </a:t>
            </a:r>
            <a:r>
              <a:rPr lang="nl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 France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1992 to 2012,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successively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Edicorp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Future France, Yellow Media, and M.E.R.7—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French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mid-2000s, it had absorbed rivals like </a:t>
            </a:r>
            <a:r>
              <a:rPr lang="nl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Joystick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Joypad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nl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Consoles +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achieving near-monopoly.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110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concentration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homogenized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content, marketing-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policies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alienation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veteran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Financial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decline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ventures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eventually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closure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2012.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collapse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point: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disillusioned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Canard PC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Gameblog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JV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ushering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new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pluralism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independence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791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outlets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aesthetic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ethical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stance.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Irony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informality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appeals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independence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became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signal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authenticity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regain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credibility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l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Canard PC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nl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Gaming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presented themselves as antidotes to corporate uniformity, reclaiming the spontaneity and humor of 1990s magazines.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155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Gameblog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went further, promoting a “return to spirit” through podcasts, videos, and self-referential humor, cultivating proximity with readers and reinforcing the image of journalists as passionate, autonomous creators.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184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Independence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took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institutional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new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cooperatives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guaranteed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journalists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control over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editorial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content. This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blend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rigor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amateur passion re-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legitimized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differentiation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healing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industrial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domination.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53DCE-BA9B-844A-8713-D45E7E470D3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54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10/29/25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636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10/29/25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6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10/29/25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0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10/29/25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74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10/29/25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7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10/29/25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0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10/29/25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38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10/29/25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9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10/29/25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03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10/29/25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91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10/29/25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9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81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6" r:id="rId6"/>
    <p:sldLayoutId id="2147483741" r:id="rId7"/>
    <p:sldLayoutId id="2147483742" r:id="rId8"/>
    <p:sldLayoutId id="2147483743" r:id="rId9"/>
    <p:sldLayoutId id="2147483745" r:id="rId10"/>
    <p:sldLayoutId id="2147483744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gi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jpg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38733D19-FF76-4DF6-985F-DB050AF87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EE311DF-F58D-76DA-49B4-DE4339EA4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Reinventing Magazine Ethos in Times of Crisis 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B29070-FCA4-6B7D-3731-B2E582FDE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5903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Case of French Videogame Journalism</a:t>
            </a:r>
          </a:p>
          <a:p>
            <a:pPr>
              <a:lnSpc>
                <a:spcPct val="100000"/>
              </a:lnSpc>
            </a:pPr>
            <a:r>
              <a:rPr lang="en-US" sz="1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Boris KRYWICKI - Université de Liège, Liège Game Lab</a:t>
            </a:r>
            <a:endParaRPr lang="fr-FR" sz="1800" b="1" dirty="0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0777AA5C-9C62-47E1-9BEC-362A20CD7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199"/>
            <a:ext cx="5608482" cy="94997"/>
          </a:xfrm>
          <a:prstGeom prst="rect">
            <a:avLst/>
          </a:prstGeom>
          <a:solidFill>
            <a:srgbClr val="8ADA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5F3B3B65-5034-4BE3-81E0-F0B0424A0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3934" y="453643"/>
            <a:ext cx="5591533" cy="985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43A950-257F-F77E-D8CE-40525657D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7920"/>
          <a:stretch>
            <a:fillRect/>
          </a:stretch>
        </p:blipFill>
        <p:spPr>
          <a:xfrm>
            <a:off x="446529" y="636397"/>
            <a:ext cx="2753496" cy="3380432"/>
          </a:xfrm>
          <a:prstGeom prst="rect">
            <a:avLst/>
          </a:prstGeom>
        </p:spPr>
      </p:pic>
      <p:pic>
        <p:nvPicPr>
          <p:cNvPr id="1026" name="Picture 2" descr="Abonnement Jeux Vidéo Mag Pas Cher avec le BOUQUET À LA CARTE ePresse.fr">
            <a:extLst>
              <a:ext uri="{FF2B5EF4-FFF2-40B4-BE49-F238E27FC236}">
                <a16:creationId xmlns:a16="http://schemas.microsoft.com/office/drawing/2014/main" id="{B889B934-FA9B-A824-0EE2-1A04C5FCE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923"/>
          <a:stretch>
            <a:fillRect/>
          </a:stretch>
        </p:blipFill>
        <p:spPr bwMode="auto">
          <a:xfrm>
            <a:off x="3308375" y="636397"/>
            <a:ext cx="2746641" cy="338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46D6DA-4C7A-21E0-CE01-1569702596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55" r="-5" b="5834"/>
          <a:stretch>
            <a:fillRect/>
          </a:stretch>
        </p:blipFill>
        <p:spPr>
          <a:xfrm rot="21600000">
            <a:off x="6153934" y="636397"/>
            <a:ext cx="2746641" cy="3380432"/>
          </a:xfrm>
          <a:prstGeom prst="rect">
            <a:avLst/>
          </a:prstGeom>
        </p:spPr>
      </p:pic>
      <p:pic>
        <p:nvPicPr>
          <p:cNvPr id="5" name="Picture 2" descr="IG Magazine #13 - Marvel Vs Capcom">
            <a:extLst>
              <a:ext uri="{FF2B5EF4-FFF2-40B4-BE49-F238E27FC236}">
                <a16:creationId xmlns:a16="http://schemas.microsoft.com/office/drawing/2014/main" id="{FBFB31C9-7195-8CCD-7944-D9AC8E3AD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233"/>
          <a:stretch>
            <a:fillRect/>
          </a:stretch>
        </p:blipFill>
        <p:spPr bwMode="auto">
          <a:xfrm>
            <a:off x="8999498" y="636397"/>
            <a:ext cx="2746641" cy="338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85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4" name="Rectangle 4113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16" name="Group 4115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4117" name="Rectangle 4116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8" name="Rectangle 4117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00" name="Picture 4" descr="Icare – Tipeee">
            <a:extLst>
              <a:ext uri="{FF2B5EF4-FFF2-40B4-BE49-F238E27FC236}">
                <a16:creationId xmlns:a16="http://schemas.microsoft.com/office/drawing/2014/main" id="{9E033B42-BF0D-0FE6-0A5C-A4DF58980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568" y="1101703"/>
            <a:ext cx="3209544" cy="435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20" name="Group 4119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4121" name="Rectangle 4120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2" name="Rectangle 4121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02" name="Picture 6">
            <a:extLst>
              <a:ext uri="{FF2B5EF4-FFF2-40B4-BE49-F238E27FC236}">
                <a16:creationId xmlns:a16="http://schemas.microsoft.com/office/drawing/2014/main" id="{460D0F94-15E4-F120-8578-0745F7938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7333" y="1116356"/>
            <a:ext cx="3209544" cy="43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24" name="Group 4123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4125" name="Rectangle 4124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6" name="Rectangle 4125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Ig mag">
            <a:extLst>
              <a:ext uri="{FF2B5EF4-FFF2-40B4-BE49-F238E27FC236}">
                <a16:creationId xmlns:a16="http://schemas.microsoft.com/office/drawing/2014/main" id="{CAF94758-BD6F-7095-3678-5E62C639B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87" y="1672893"/>
            <a:ext cx="3209544" cy="320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632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A1F0EF-BF11-5509-A7F7-25F3A503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BE" dirty="0">
                <a:solidFill>
                  <a:schemeClr val="tx2"/>
                </a:solidFill>
              </a:rPr>
              <a:t>Explicit </a:t>
            </a:r>
            <a:r>
              <a:rPr lang="fr-BE" dirty="0" err="1">
                <a:solidFill>
                  <a:schemeClr val="tx2"/>
                </a:solidFill>
              </a:rPr>
              <a:t>critics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towards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video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game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industry</a:t>
            </a:r>
            <a:r>
              <a:rPr lang="fr-BE" dirty="0">
                <a:solidFill>
                  <a:schemeClr val="tx2"/>
                </a:solidFill>
              </a:rPr>
              <a:t> 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EB7F79-379D-D9C3-6075-75D8F3A8A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831977" cy="511142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BE" sz="1800" dirty="0">
                <a:solidFill>
                  <a:schemeClr val="tx2"/>
                </a:solidFill>
              </a:rPr>
              <a:t>“Sega </a:t>
            </a:r>
            <a:r>
              <a:rPr lang="fr-BE" sz="1800" dirty="0" err="1">
                <a:solidFill>
                  <a:schemeClr val="tx2"/>
                </a:solidFill>
              </a:rPr>
              <a:t>was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oddly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very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discreet</a:t>
            </a:r>
            <a:r>
              <a:rPr lang="fr-BE" sz="1800" dirty="0">
                <a:solidFill>
                  <a:schemeClr val="tx2"/>
                </a:solidFill>
              </a:rPr>
              <a:t> about the 32X. Tom </a:t>
            </a:r>
            <a:r>
              <a:rPr lang="fr-BE" sz="1800" dirty="0" err="1">
                <a:solidFill>
                  <a:schemeClr val="tx2"/>
                </a:solidFill>
              </a:rPr>
              <a:t>Kalinske</a:t>
            </a:r>
            <a:r>
              <a:rPr lang="fr-BE" sz="1800" dirty="0">
                <a:solidFill>
                  <a:schemeClr val="tx2"/>
                </a:solidFill>
              </a:rPr>
              <a:t> [</a:t>
            </a:r>
            <a:r>
              <a:rPr lang="fr-BE" sz="1800" dirty="0" err="1">
                <a:solidFill>
                  <a:schemeClr val="tx2"/>
                </a:solidFill>
              </a:rPr>
              <a:t>President</a:t>
            </a:r>
            <a:r>
              <a:rPr lang="fr-BE" sz="1800" dirty="0">
                <a:solidFill>
                  <a:schemeClr val="tx2"/>
                </a:solidFill>
              </a:rPr>
              <a:t> of Sega of America, maker of the console] </a:t>
            </a:r>
            <a:r>
              <a:rPr lang="fr-BE" sz="1800" dirty="0" err="1">
                <a:solidFill>
                  <a:schemeClr val="tx2"/>
                </a:solidFill>
              </a:rPr>
              <a:t>barely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agreed</a:t>
            </a:r>
            <a:r>
              <a:rPr lang="fr-BE" sz="1800" dirty="0">
                <a:solidFill>
                  <a:schemeClr val="tx2"/>
                </a:solidFill>
              </a:rPr>
              <a:t> to admit, </a:t>
            </a:r>
            <a:r>
              <a:rPr lang="fr-BE" sz="1800" dirty="0" err="1">
                <a:solidFill>
                  <a:schemeClr val="tx2"/>
                </a:solidFill>
              </a:rPr>
              <a:t>grudgingly</a:t>
            </a:r>
            <a:r>
              <a:rPr lang="fr-BE" sz="1800" dirty="0">
                <a:solidFill>
                  <a:schemeClr val="tx2"/>
                </a:solidFill>
              </a:rPr>
              <a:t>, </a:t>
            </a:r>
            <a:r>
              <a:rPr lang="fr-BE" sz="1800" dirty="0" err="1">
                <a:solidFill>
                  <a:schemeClr val="tx2"/>
                </a:solidFill>
              </a:rPr>
              <a:t>that</a:t>
            </a:r>
            <a:r>
              <a:rPr lang="fr-BE" sz="1800" dirty="0">
                <a:solidFill>
                  <a:schemeClr val="tx2"/>
                </a:solidFill>
              </a:rPr>
              <a:t> sales of the miracle add-on </a:t>
            </a:r>
            <a:r>
              <a:rPr lang="fr-BE" sz="1800" dirty="0" err="1">
                <a:solidFill>
                  <a:schemeClr val="tx2"/>
                </a:solidFill>
              </a:rPr>
              <a:t>had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fallen</a:t>
            </a:r>
            <a:r>
              <a:rPr lang="fr-BE" sz="1800" dirty="0">
                <a:solidFill>
                  <a:schemeClr val="tx2"/>
                </a:solidFill>
              </a:rPr>
              <a:t> short of expectations (</a:t>
            </a:r>
            <a:r>
              <a:rPr lang="fr-BE" sz="1800" dirty="0" err="1">
                <a:solidFill>
                  <a:schemeClr val="tx2"/>
                </a:solidFill>
              </a:rPr>
              <a:t>understand</a:t>
            </a:r>
            <a:r>
              <a:rPr lang="fr-BE" sz="1800" dirty="0">
                <a:solidFill>
                  <a:schemeClr val="tx2"/>
                </a:solidFill>
              </a:rPr>
              <a:t>: ‘</a:t>
            </a:r>
            <a:r>
              <a:rPr lang="fr-BE" sz="1800" dirty="0" err="1">
                <a:solidFill>
                  <a:schemeClr val="tx2"/>
                </a:solidFill>
              </a:rPr>
              <a:t>we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really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crashed</a:t>
            </a:r>
            <a:r>
              <a:rPr lang="fr-BE" sz="1800" dirty="0">
                <a:solidFill>
                  <a:schemeClr val="tx2"/>
                </a:solidFill>
              </a:rPr>
              <a:t> hard’). The </a:t>
            </a:r>
            <a:r>
              <a:rPr lang="fr-BE" sz="1800" dirty="0" err="1">
                <a:solidFill>
                  <a:schemeClr val="tx2"/>
                </a:solidFill>
              </a:rPr>
              <a:t>small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number</a:t>
            </a:r>
            <a:r>
              <a:rPr lang="fr-BE" sz="1800" dirty="0">
                <a:solidFill>
                  <a:schemeClr val="tx2"/>
                </a:solidFill>
              </a:rPr>
              <a:t> of </a:t>
            </a:r>
            <a:r>
              <a:rPr lang="fr-BE" sz="1800" dirty="0" err="1">
                <a:solidFill>
                  <a:schemeClr val="tx2"/>
                </a:solidFill>
              </a:rPr>
              <a:t>titles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shown</a:t>
            </a:r>
            <a:r>
              <a:rPr lang="fr-BE" sz="1800" dirty="0">
                <a:solidFill>
                  <a:schemeClr val="tx2"/>
                </a:solidFill>
              </a:rPr>
              <a:t> at </a:t>
            </a:r>
            <a:r>
              <a:rPr lang="fr-BE" sz="1800" dirty="0" err="1">
                <a:solidFill>
                  <a:schemeClr val="tx2"/>
                </a:solidFill>
              </a:rPr>
              <a:t>this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trade</a:t>
            </a:r>
            <a:r>
              <a:rPr lang="fr-BE" sz="1800" dirty="0">
                <a:solidFill>
                  <a:schemeClr val="tx2"/>
                </a:solidFill>
              </a:rPr>
              <a:t> show </a:t>
            </a:r>
            <a:r>
              <a:rPr lang="fr-BE" sz="1800" dirty="0" err="1">
                <a:solidFill>
                  <a:schemeClr val="tx2"/>
                </a:solidFill>
              </a:rPr>
              <a:t>does</a:t>
            </a:r>
            <a:r>
              <a:rPr lang="fr-BE" sz="1800" dirty="0">
                <a:solidFill>
                  <a:schemeClr val="tx2"/>
                </a:solidFill>
              </a:rPr>
              <a:t> not </a:t>
            </a:r>
            <a:r>
              <a:rPr lang="fr-BE" sz="1800" dirty="0" err="1">
                <a:solidFill>
                  <a:schemeClr val="tx2"/>
                </a:solidFill>
              </a:rPr>
              <a:t>bode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well</a:t>
            </a:r>
            <a:r>
              <a:rPr lang="fr-BE" sz="1800" dirty="0">
                <a:solidFill>
                  <a:schemeClr val="tx2"/>
                </a:solidFill>
              </a:rPr>
              <a:t> for an </a:t>
            </a:r>
            <a:r>
              <a:rPr lang="fr-BE" sz="1800" dirty="0" err="1">
                <a:solidFill>
                  <a:schemeClr val="tx2"/>
                </a:solidFill>
              </a:rPr>
              <a:t>improvement</a:t>
            </a:r>
            <a:r>
              <a:rPr lang="fr-BE" sz="1800" dirty="0">
                <a:solidFill>
                  <a:schemeClr val="tx2"/>
                </a:solidFill>
              </a:rPr>
              <a:t> in sales </a:t>
            </a:r>
            <a:r>
              <a:rPr lang="fr-BE" sz="1800" dirty="0" err="1">
                <a:solidFill>
                  <a:schemeClr val="tx2"/>
                </a:solidFill>
              </a:rPr>
              <a:t>anytime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soon</a:t>
            </a:r>
            <a:r>
              <a:rPr lang="fr-BE" sz="1800" dirty="0">
                <a:solidFill>
                  <a:schemeClr val="tx2"/>
                </a:solidFill>
              </a:rPr>
              <a:t>. [...] </a:t>
            </a:r>
            <a:r>
              <a:rPr lang="fr-BE" sz="1800" dirty="0" err="1">
                <a:solidFill>
                  <a:schemeClr val="tx2"/>
                </a:solidFill>
              </a:rPr>
              <a:t>Officially</a:t>
            </a:r>
            <a:r>
              <a:rPr lang="fr-BE" sz="1800" dirty="0">
                <a:solidFill>
                  <a:schemeClr val="tx2"/>
                </a:solidFill>
              </a:rPr>
              <a:t>, the machine </a:t>
            </a:r>
            <a:r>
              <a:rPr lang="fr-BE" sz="1800" dirty="0" err="1">
                <a:solidFill>
                  <a:schemeClr val="tx2"/>
                </a:solidFill>
              </a:rPr>
              <a:t>is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simply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postponed</a:t>
            </a:r>
            <a:r>
              <a:rPr lang="fr-BE" sz="1800" dirty="0">
                <a:solidFill>
                  <a:schemeClr val="tx2"/>
                </a:solidFill>
              </a:rPr>
              <a:t> to 1996. Tell me, Mr. </a:t>
            </a:r>
            <a:r>
              <a:rPr lang="fr-BE" sz="1800" dirty="0" err="1">
                <a:solidFill>
                  <a:schemeClr val="tx2"/>
                </a:solidFill>
              </a:rPr>
              <a:t>Kalinske</a:t>
            </a:r>
            <a:r>
              <a:rPr lang="fr-BE" sz="1800" dirty="0">
                <a:solidFill>
                  <a:schemeClr val="tx2"/>
                </a:solidFill>
              </a:rPr>
              <a:t>, are </a:t>
            </a:r>
            <a:r>
              <a:rPr lang="fr-BE" sz="1800" dirty="0" err="1">
                <a:solidFill>
                  <a:schemeClr val="tx2"/>
                </a:solidFill>
              </a:rPr>
              <a:t>you</a:t>
            </a:r>
            <a:r>
              <a:rPr lang="fr-BE" sz="1800" dirty="0">
                <a:solidFill>
                  <a:schemeClr val="tx2"/>
                </a:solidFill>
              </a:rPr>
              <a:t> sure </a:t>
            </a:r>
            <a:r>
              <a:rPr lang="fr-BE" sz="1800" dirty="0" err="1">
                <a:solidFill>
                  <a:schemeClr val="tx2"/>
                </a:solidFill>
              </a:rPr>
              <a:t>this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isn’t</a:t>
            </a:r>
            <a:r>
              <a:rPr lang="fr-BE" sz="1800" dirty="0">
                <a:solidFill>
                  <a:schemeClr val="tx2"/>
                </a:solidFill>
              </a:rPr>
              <a:t> a </a:t>
            </a:r>
            <a:r>
              <a:rPr lang="fr-BE" sz="1800" dirty="0" err="1">
                <a:solidFill>
                  <a:schemeClr val="tx2"/>
                </a:solidFill>
              </a:rPr>
              <a:t>premature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burial</a:t>
            </a:r>
            <a:r>
              <a:rPr lang="fr-BE" sz="1800" dirty="0">
                <a:solidFill>
                  <a:schemeClr val="tx2"/>
                </a:solidFill>
              </a:rPr>
              <a:t>?” </a:t>
            </a:r>
            <a:r>
              <a:rPr lang="fr-BE" sz="1800" b="1" dirty="0">
                <a:solidFill>
                  <a:schemeClr val="tx2"/>
                </a:solidFill>
              </a:rPr>
              <a:t>“Sega contre Sony. La Guerre des prix !”, Player One, n° 54, p. 44, </a:t>
            </a:r>
            <a:r>
              <a:rPr lang="fr-BE" sz="1800" b="1" dirty="0" err="1">
                <a:solidFill>
                  <a:schemeClr val="tx2"/>
                </a:solidFill>
              </a:rPr>
              <a:t>june</a:t>
            </a:r>
            <a:r>
              <a:rPr lang="fr-BE" sz="1800" b="1" dirty="0">
                <a:solidFill>
                  <a:schemeClr val="tx2"/>
                </a:solidFill>
              </a:rPr>
              <a:t> 1995.</a:t>
            </a:r>
          </a:p>
          <a:p>
            <a:pPr algn="just">
              <a:lnSpc>
                <a:spcPct val="100000"/>
              </a:lnSpc>
            </a:pPr>
            <a:r>
              <a:rPr lang="fr-BE" sz="1800" dirty="0">
                <a:solidFill>
                  <a:schemeClr val="tx2"/>
                </a:solidFill>
              </a:rPr>
              <a:t>“The </a:t>
            </a:r>
            <a:r>
              <a:rPr lang="fr-BE" sz="1800" dirty="0" err="1">
                <a:solidFill>
                  <a:schemeClr val="tx2"/>
                </a:solidFill>
              </a:rPr>
              <a:t>malicious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will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say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that</a:t>
            </a:r>
            <a:r>
              <a:rPr lang="fr-BE" sz="1800" dirty="0">
                <a:solidFill>
                  <a:schemeClr val="tx2"/>
                </a:solidFill>
              </a:rPr>
              <a:t> [Consoles + editor-in-</a:t>
            </a:r>
            <a:r>
              <a:rPr lang="fr-BE" sz="1800" dirty="0" err="1">
                <a:solidFill>
                  <a:schemeClr val="tx2"/>
                </a:solidFill>
              </a:rPr>
              <a:t>chief</a:t>
            </a:r>
            <a:r>
              <a:rPr lang="fr-BE" sz="1800" dirty="0">
                <a:solidFill>
                  <a:schemeClr val="tx2"/>
                </a:solidFill>
              </a:rPr>
              <a:t>] A.H.L. and I </a:t>
            </a:r>
            <a:r>
              <a:rPr lang="fr-BE" sz="1800" dirty="0" err="1">
                <a:solidFill>
                  <a:schemeClr val="tx2"/>
                </a:solidFill>
              </a:rPr>
              <a:t>were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dozing</a:t>
            </a:r>
            <a:r>
              <a:rPr lang="fr-BE" sz="1800" dirty="0">
                <a:solidFill>
                  <a:schemeClr val="tx2"/>
                </a:solidFill>
              </a:rPr>
              <a:t> in the front </a:t>
            </a:r>
            <a:r>
              <a:rPr lang="fr-BE" sz="1800" dirty="0" err="1">
                <a:solidFill>
                  <a:schemeClr val="tx2"/>
                </a:solidFill>
              </a:rPr>
              <a:t>row</a:t>
            </a:r>
            <a:r>
              <a:rPr lang="fr-BE" sz="1800" dirty="0">
                <a:solidFill>
                  <a:schemeClr val="tx2"/>
                </a:solidFill>
              </a:rPr>
              <a:t>, in front of the podium </a:t>
            </a:r>
            <a:r>
              <a:rPr lang="fr-BE" sz="1800" dirty="0" err="1">
                <a:solidFill>
                  <a:schemeClr val="tx2"/>
                </a:solidFill>
              </a:rPr>
              <a:t>where</a:t>
            </a:r>
            <a:r>
              <a:rPr lang="fr-BE" sz="1800" dirty="0">
                <a:solidFill>
                  <a:schemeClr val="tx2"/>
                </a:solidFill>
              </a:rPr>
              <a:t> all the </a:t>
            </a:r>
            <a:r>
              <a:rPr lang="fr-BE" sz="1800" dirty="0" err="1">
                <a:solidFill>
                  <a:schemeClr val="tx2"/>
                </a:solidFill>
              </a:rPr>
              <a:t>members</a:t>
            </a:r>
            <a:r>
              <a:rPr lang="fr-BE" sz="1800" dirty="0">
                <a:solidFill>
                  <a:schemeClr val="tx2"/>
                </a:solidFill>
              </a:rPr>
              <a:t> of the Sony team </a:t>
            </a:r>
            <a:r>
              <a:rPr lang="fr-BE" sz="1800" dirty="0" err="1">
                <a:solidFill>
                  <a:schemeClr val="tx2"/>
                </a:solidFill>
              </a:rPr>
              <a:t>took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turns</a:t>
            </a:r>
            <a:r>
              <a:rPr lang="fr-BE" sz="1800" dirty="0">
                <a:solidFill>
                  <a:schemeClr val="tx2"/>
                </a:solidFill>
              </a:rPr>
              <a:t>. </a:t>
            </a:r>
            <a:r>
              <a:rPr lang="fr-BE" sz="1800" dirty="0" err="1">
                <a:solidFill>
                  <a:schemeClr val="tx2"/>
                </a:solidFill>
              </a:rPr>
              <a:t>We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absolutely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deny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these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rumors</a:t>
            </a:r>
            <a:r>
              <a:rPr lang="fr-BE" sz="1800" dirty="0">
                <a:solidFill>
                  <a:schemeClr val="tx2"/>
                </a:solidFill>
              </a:rPr>
              <a:t> of </a:t>
            </a:r>
            <a:r>
              <a:rPr lang="fr-BE" sz="1800" dirty="0" err="1">
                <a:solidFill>
                  <a:schemeClr val="tx2"/>
                </a:solidFill>
              </a:rPr>
              <a:t>being</a:t>
            </a:r>
            <a:r>
              <a:rPr lang="fr-BE" sz="1800" dirty="0">
                <a:solidFill>
                  <a:schemeClr val="tx2"/>
                </a:solidFill>
              </a:rPr>
              <a:t> ‘good spirits’! </a:t>
            </a:r>
            <a:r>
              <a:rPr lang="fr-BE" sz="1800" dirty="0" err="1">
                <a:solidFill>
                  <a:schemeClr val="tx2"/>
                </a:solidFill>
              </a:rPr>
              <a:t>Admittedly</a:t>
            </a:r>
            <a:r>
              <a:rPr lang="fr-BE" sz="1800" dirty="0">
                <a:solidFill>
                  <a:schemeClr val="tx2"/>
                </a:solidFill>
              </a:rPr>
              <a:t>, [...] </a:t>
            </a:r>
            <a:r>
              <a:rPr lang="fr-BE" sz="1800" dirty="0" err="1">
                <a:solidFill>
                  <a:schemeClr val="tx2"/>
                </a:solidFill>
              </a:rPr>
              <a:t>we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sometimes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closed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our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eyes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during</a:t>
            </a:r>
            <a:r>
              <a:rPr lang="fr-BE" sz="1800" dirty="0">
                <a:solidFill>
                  <a:schemeClr val="tx2"/>
                </a:solidFill>
              </a:rPr>
              <a:t> the speeches, </a:t>
            </a:r>
            <a:r>
              <a:rPr lang="fr-BE" sz="1800" dirty="0" err="1">
                <a:solidFill>
                  <a:schemeClr val="tx2"/>
                </a:solidFill>
              </a:rPr>
              <a:t>listening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with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only</a:t>
            </a:r>
            <a:r>
              <a:rPr lang="fr-BE" sz="1800" dirty="0">
                <a:solidFill>
                  <a:schemeClr val="tx2"/>
                </a:solidFill>
              </a:rPr>
              <a:t> one </a:t>
            </a:r>
            <a:r>
              <a:rPr lang="fr-BE" sz="1800" dirty="0" err="1">
                <a:solidFill>
                  <a:schemeClr val="tx2"/>
                </a:solidFill>
              </a:rPr>
              <a:t>ear</a:t>
            </a:r>
            <a:r>
              <a:rPr lang="fr-BE" sz="1800" dirty="0">
                <a:solidFill>
                  <a:schemeClr val="tx2"/>
                </a:solidFill>
              </a:rPr>
              <a:t>… but </a:t>
            </a:r>
            <a:r>
              <a:rPr lang="fr-BE" sz="1800" dirty="0" err="1">
                <a:solidFill>
                  <a:schemeClr val="tx2"/>
                </a:solidFill>
              </a:rPr>
              <a:t>beware</a:t>
            </a:r>
            <a:r>
              <a:rPr lang="fr-BE" sz="1800" dirty="0">
                <a:solidFill>
                  <a:schemeClr val="tx2"/>
                </a:solidFill>
              </a:rPr>
              <a:t>! Of </a:t>
            </a:r>
            <a:r>
              <a:rPr lang="fr-BE" sz="1800" dirty="0" err="1">
                <a:solidFill>
                  <a:schemeClr val="tx2"/>
                </a:solidFill>
              </a:rPr>
              <a:t>our</a:t>
            </a:r>
            <a:r>
              <a:rPr lang="fr-BE" sz="1800" dirty="0">
                <a:solidFill>
                  <a:schemeClr val="tx2"/>
                </a:solidFill>
              </a:rPr>
              <a:t> four ‘gamer’ </a:t>
            </a:r>
            <a:r>
              <a:rPr lang="fr-BE" sz="1800" dirty="0" err="1">
                <a:solidFill>
                  <a:schemeClr val="tx2"/>
                </a:solidFill>
              </a:rPr>
              <a:t>eyes</a:t>
            </a:r>
            <a:r>
              <a:rPr lang="fr-BE" sz="1800" dirty="0">
                <a:solidFill>
                  <a:schemeClr val="tx2"/>
                </a:solidFill>
              </a:rPr>
              <a:t>, </a:t>
            </a:r>
            <a:r>
              <a:rPr lang="fr-BE" sz="1800" dirty="0" err="1">
                <a:solidFill>
                  <a:schemeClr val="tx2"/>
                </a:solidFill>
              </a:rPr>
              <a:t>we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always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had</a:t>
            </a:r>
            <a:r>
              <a:rPr lang="fr-BE" sz="1800" dirty="0">
                <a:solidFill>
                  <a:schemeClr val="tx2"/>
                </a:solidFill>
              </a:rPr>
              <a:t> at least </a:t>
            </a:r>
            <a:r>
              <a:rPr lang="fr-BE" sz="1800" dirty="0" err="1">
                <a:solidFill>
                  <a:schemeClr val="tx2"/>
                </a:solidFill>
              </a:rPr>
              <a:t>two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ears</a:t>
            </a:r>
            <a:r>
              <a:rPr lang="fr-BE" sz="1800" dirty="0">
                <a:solidFill>
                  <a:schemeClr val="tx2"/>
                </a:solidFill>
              </a:rPr>
              <a:t> open!” </a:t>
            </a:r>
            <a:r>
              <a:rPr lang="fr-BE" sz="1800" b="1" dirty="0">
                <a:solidFill>
                  <a:schemeClr val="tx2"/>
                </a:solidFill>
              </a:rPr>
              <a:t>“Sony à l’assaut des jeux </a:t>
            </a:r>
            <a:r>
              <a:rPr lang="fr-BE" sz="1800" b="1" dirty="0" err="1">
                <a:solidFill>
                  <a:schemeClr val="tx2"/>
                </a:solidFill>
              </a:rPr>
              <a:t>vidéo</a:t>
            </a:r>
            <a:r>
              <a:rPr lang="fr-BE" sz="1800" b="1" dirty="0">
                <a:solidFill>
                  <a:schemeClr val="tx2"/>
                </a:solidFill>
              </a:rPr>
              <a:t>”, Consoles +, n° 41, p. 82, mars 1995.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BE" sz="1800" b="1" dirty="0">
                <a:solidFill>
                  <a:schemeClr val="tx2"/>
                </a:solidFill>
              </a:rPr>
              <a:t> </a:t>
            </a:r>
            <a:br>
              <a:rPr lang="fr-BE" sz="1800" dirty="0">
                <a:solidFill>
                  <a:schemeClr val="tx2"/>
                </a:solidFill>
              </a:rPr>
            </a:br>
            <a:endParaRPr lang="fr-FR" sz="1800" dirty="0">
              <a:solidFill>
                <a:schemeClr val="tx2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83D5A8F-DAA6-62C0-4699-D49F0C17B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r="6461"/>
          <a:stretch>
            <a:fillRect/>
          </a:stretch>
        </p:blipFill>
        <p:spPr bwMode="auto">
          <a:xfrm>
            <a:off x="7521283" y="10"/>
            <a:ext cx="467071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72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739207-B37C-2DF7-DD27-73C8E06F7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“I </a:t>
            </a:r>
            <a:r>
              <a:rPr lang="fr-BE" dirty="0" err="1"/>
              <a:t>want</a:t>
            </a:r>
            <a:r>
              <a:rPr lang="fr-BE" dirty="0"/>
              <a:t> to </a:t>
            </a:r>
            <a:r>
              <a:rPr lang="fr-BE" dirty="0" err="1"/>
              <a:t>remind</a:t>
            </a:r>
            <a:r>
              <a:rPr lang="fr-BE" dirty="0"/>
              <a:t> </a:t>
            </a:r>
            <a:r>
              <a:rPr lang="fr-BE" dirty="0" err="1"/>
              <a:t>everyone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universally</a:t>
            </a:r>
            <a:r>
              <a:rPr lang="fr-BE" dirty="0"/>
              <a:t> </a:t>
            </a:r>
            <a:r>
              <a:rPr lang="fr-BE" dirty="0" err="1"/>
              <a:t>agreed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the main </a:t>
            </a:r>
            <a:r>
              <a:rPr lang="fr-BE" dirty="0" err="1"/>
              <a:t>problem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the </a:t>
            </a:r>
            <a:r>
              <a:rPr lang="fr-BE" dirty="0" err="1"/>
              <a:t>company</a:t>
            </a:r>
            <a:r>
              <a:rPr lang="fr-BE" dirty="0"/>
              <a:t> [Atari] has </a:t>
            </a:r>
            <a:r>
              <a:rPr lang="fr-BE" dirty="0" err="1"/>
              <a:t>always</a:t>
            </a:r>
            <a:r>
              <a:rPr lang="fr-BE" dirty="0"/>
              <a:t> been </a:t>
            </a:r>
            <a:r>
              <a:rPr lang="fr-BE" dirty="0" err="1"/>
              <a:t>its</a:t>
            </a:r>
            <a:r>
              <a:rPr lang="fr-BE" dirty="0"/>
              <a:t> </a:t>
            </a:r>
            <a:r>
              <a:rPr lang="fr-BE" dirty="0" err="1"/>
              <a:t>inability</a:t>
            </a:r>
            <a:r>
              <a:rPr lang="fr-BE" dirty="0"/>
              <a:t> to </a:t>
            </a:r>
            <a:r>
              <a:rPr lang="fr-BE" dirty="0" err="1"/>
              <a:t>communicate</a:t>
            </a:r>
            <a:r>
              <a:rPr lang="fr-BE" dirty="0"/>
              <a:t>. As for me, in </a:t>
            </a:r>
            <a:r>
              <a:rPr lang="fr-BE" dirty="0" err="1"/>
              <a:t>two</a:t>
            </a:r>
            <a:r>
              <a:rPr lang="fr-BE" dirty="0"/>
              <a:t> </a:t>
            </a:r>
            <a:r>
              <a:rPr lang="fr-BE" dirty="0" err="1"/>
              <a:t>years</a:t>
            </a:r>
            <a:r>
              <a:rPr lang="fr-BE" dirty="0"/>
              <a:t> of </a:t>
            </a:r>
            <a:r>
              <a:rPr lang="fr-BE" dirty="0" err="1"/>
              <a:t>writing</a:t>
            </a:r>
            <a:r>
              <a:rPr lang="fr-BE" dirty="0"/>
              <a:t> for ST Magazine, I </a:t>
            </a:r>
            <a:r>
              <a:rPr lang="fr-BE" dirty="0" err="1"/>
              <a:t>received</a:t>
            </a:r>
            <a:r>
              <a:rPr lang="fr-BE" dirty="0"/>
              <a:t> </a:t>
            </a:r>
            <a:r>
              <a:rPr lang="fr-BE" dirty="0" err="1"/>
              <a:t>only</a:t>
            </a:r>
            <a:r>
              <a:rPr lang="fr-BE" dirty="0"/>
              <a:t> one </a:t>
            </a:r>
            <a:r>
              <a:rPr lang="fr-BE" dirty="0" err="1"/>
              <a:t>press</a:t>
            </a:r>
            <a:r>
              <a:rPr lang="fr-BE" dirty="0"/>
              <a:t> release </a:t>
            </a:r>
            <a:r>
              <a:rPr lang="fr-BE" dirty="0" err="1"/>
              <a:t>from</a:t>
            </a:r>
            <a:r>
              <a:rPr lang="fr-BE" dirty="0"/>
              <a:t> Atari—and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was</a:t>
            </a:r>
            <a:r>
              <a:rPr lang="fr-BE" dirty="0"/>
              <a:t> for the PC release of </a:t>
            </a:r>
            <a:r>
              <a:rPr lang="fr-BE" dirty="0" err="1"/>
              <a:t>Tempest</a:t>
            </a:r>
            <a:r>
              <a:rPr lang="fr-BE" dirty="0"/>
              <a:t> 2000. </a:t>
            </a:r>
            <a:r>
              <a:rPr lang="fr-BE" dirty="0" err="1"/>
              <a:t>Enough</a:t>
            </a:r>
            <a:r>
              <a:rPr lang="fr-BE" dirty="0"/>
              <a:t> </a:t>
            </a:r>
            <a:r>
              <a:rPr lang="fr-BE" dirty="0" err="1"/>
              <a:t>said</a:t>
            </a:r>
            <a:r>
              <a:rPr lang="fr-BE" dirty="0"/>
              <a:t>.” </a:t>
            </a:r>
            <a:r>
              <a:rPr lang="fr-BE" b="1" dirty="0"/>
              <a:t>DE MAUPEOU Godefroy, “Atari : ce qui s’est </a:t>
            </a:r>
            <a:r>
              <a:rPr lang="fr-BE" b="1" dirty="0" err="1"/>
              <a:t>réellement</a:t>
            </a:r>
            <a:r>
              <a:rPr lang="fr-BE" b="1" dirty="0"/>
              <a:t> passé́ !”, </a:t>
            </a:r>
            <a:r>
              <a:rPr lang="fr-BE" b="1" i="1" dirty="0"/>
              <a:t>ST Magazine</a:t>
            </a:r>
            <a:r>
              <a:rPr lang="fr-BE" b="1" dirty="0"/>
              <a:t>, n° 112, p. 16, </a:t>
            </a:r>
            <a:r>
              <a:rPr lang="fr-BE" b="1" dirty="0" err="1"/>
              <a:t>january</a:t>
            </a:r>
            <a:r>
              <a:rPr lang="fr-BE" b="1" dirty="0"/>
              <a:t> 1996. </a:t>
            </a:r>
          </a:p>
          <a:p>
            <a:r>
              <a:rPr lang="fr-BE" dirty="0"/>
              <a:t>“Of course, </a:t>
            </a:r>
            <a:r>
              <a:rPr lang="fr-BE" dirty="0" err="1"/>
              <a:t>these</a:t>
            </a:r>
            <a:r>
              <a:rPr lang="fr-BE" dirty="0"/>
              <a:t> figures, like all official figures, are </a:t>
            </a:r>
            <a:r>
              <a:rPr lang="fr-BE" dirty="0" err="1"/>
              <a:t>probably</a:t>
            </a:r>
            <a:r>
              <a:rPr lang="fr-BE" dirty="0"/>
              <a:t> </a:t>
            </a:r>
            <a:r>
              <a:rPr lang="fr-BE" dirty="0" err="1"/>
              <a:t>rigged</a:t>
            </a:r>
            <a:r>
              <a:rPr lang="fr-BE" dirty="0"/>
              <a:t>: </a:t>
            </a:r>
            <a:r>
              <a:rPr lang="fr-BE" dirty="0" err="1"/>
              <a:t>it’s</a:t>
            </a:r>
            <a:r>
              <a:rPr lang="fr-BE" dirty="0"/>
              <a:t> the </a:t>
            </a:r>
            <a:r>
              <a:rPr lang="fr-BE" dirty="0" err="1"/>
              <a:t>rule</a:t>
            </a:r>
            <a:r>
              <a:rPr lang="fr-BE" dirty="0"/>
              <a:t> in the </a:t>
            </a:r>
            <a:r>
              <a:rPr lang="fr-BE" dirty="0" err="1"/>
              <a:t>industry</a:t>
            </a:r>
            <a:r>
              <a:rPr lang="fr-BE" dirty="0"/>
              <a:t>; </a:t>
            </a:r>
            <a:r>
              <a:rPr lang="fr-BE" dirty="0" err="1"/>
              <a:t>true</a:t>
            </a:r>
            <a:r>
              <a:rPr lang="fr-BE" dirty="0"/>
              <a:t> </a:t>
            </a:r>
            <a:r>
              <a:rPr lang="fr-BE" dirty="0" err="1"/>
              <a:t>results</a:t>
            </a:r>
            <a:r>
              <a:rPr lang="fr-BE" dirty="0"/>
              <a:t> are </a:t>
            </a:r>
            <a:r>
              <a:rPr lang="fr-BE" dirty="0" err="1"/>
              <a:t>rarely</a:t>
            </a:r>
            <a:r>
              <a:rPr lang="fr-BE" dirty="0"/>
              <a:t> </a:t>
            </a:r>
            <a:r>
              <a:rPr lang="fr-BE" dirty="0" err="1"/>
              <a:t>disclosed</a:t>
            </a:r>
            <a:r>
              <a:rPr lang="fr-BE" dirty="0"/>
              <a:t>.” </a:t>
            </a:r>
            <a:r>
              <a:rPr lang="fr-BE" b="1" dirty="0"/>
              <a:t>HUYGHUES-LACOUR Alain, “Duel à trois”, </a:t>
            </a:r>
            <a:r>
              <a:rPr lang="fr-BE" b="1" i="1" dirty="0"/>
              <a:t>Consoles +</a:t>
            </a:r>
            <a:r>
              <a:rPr lang="fr-BE" b="1" dirty="0"/>
              <a:t>, n° 79, p. 7, </a:t>
            </a:r>
            <a:r>
              <a:rPr lang="fr-BE" b="1" dirty="0" err="1"/>
              <a:t>august</a:t>
            </a:r>
            <a:r>
              <a:rPr lang="fr-BE" b="1" dirty="0"/>
              <a:t> 1998.</a:t>
            </a:r>
            <a:br>
              <a:rPr lang="fr-BE" b="1" dirty="0"/>
            </a:br>
            <a:endParaRPr lang="fr-BE" b="1" dirty="0"/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BBE5676-D179-FE92-AC28-72C716D60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BE" dirty="0">
                <a:solidFill>
                  <a:schemeClr val="tx2"/>
                </a:solidFill>
              </a:rPr>
              <a:t>Explicit </a:t>
            </a:r>
            <a:r>
              <a:rPr lang="fr-BE" dirty="0" err="1">
                <a:solidFill>
                  <a:schemeClr val="tx2"/>
                </a:solidFill>
              </a:rPr>
              <a:t>critics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towards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video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game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industry</a:t>
            </a:r>
            <a:r>
              <a:rPr lang="fr-BE" dirty="0">
                <a:solidFill>
                  <a:schemeClr val="tx2"/>
                </a:solidFill>
              </a:rPr>
              <a:t> 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05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654EAF-0E45-ABEC-A9F7-450E48A9E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Critical distance and resistances : first appearances</a:t>
            </a:r>
            <a:endParaRPr lang="fr-FR" dirty="0"/>
          </a:p>
        </p:txBody>
      </p:sp>
      <p:pic>
        <p:nvPicPr>
          <p:cNvPr id="9" name="Espace réservé du contenu 8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1700E134-6BB7-564E-0812-C8310B2F7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192" y="1925157"/>
            <a:ext cx="10673161" cy="4230687"/>
          </a:xfr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79A7E45-27B8-FF73-FF57-6A6193C20264}"/>
              </a:ext>
            </a:extLst>
          </p:cNvPr>
          <p:cNvSpPr txBox="1"/>
          <p:nvPr/>
        </p:nvSpPr>
        <p:spPr>
          <a:xfrm>
            <a:off x="694759" y="2025169"/>
            <a:ext cx="3291453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/>
              <a:t>June 1991 </a:t>
            </a:r>
            <a:r>
              <a:rPr lang="fr-BE" i="1" dirty="0" err="1"/>
              <a:t>Doing</a:t>
            </a:r>
            <a:r>
              <a:rPr lang="fr-BE" i="1" dirty="0"/>
              <a:t> </a:t>
            </a:r>
            <a:r>
              <a:rPr lang="fr-BE" i="1" dirty="0" err="1"/>
              <a:t>without</a:t>
            </a:r>
            <a:r>
              <a:rPr lang="fr-BE" i="1" dirty="0"/>
              <a:t> </a:t>
            </a:r>
            <a:r>
              <a:rPr lang="fr-BE" i="1" dirty="0" err="1"/>
              <a:t>publishers</a:t>
            </a:r>
            <a:r>
              <a:rPr lang="fr-BE" i="1" dirty="0"/>
              <a:t> </a:t>
            </a:r>
            <a:r>
              <a:rPr lang="fr-BE" b="1" dirty="0" err="1"/>
              <a:t>Research</a:t>
            </a:r>
            <a:r>
              <a:rPr lang="fr-BE" b="1" dirty="0"/>
              <a:t>, Show </a:t>
            </a:r>
            <a:r>
              <a:rPr lang="fr-BE" dirty="0"/>
              <a:t>(CENTAUR HARDMASTER, “</a:t>
            </a:r>
            <a:r>
              <a:rPr lang="fr-BE" dirty="0" err="1"/>
              <a:t>Feature</a:t>
            </a:r>
            <a:r>
              <a:rPr lang="fr-BE" dirty="0"/>
              <a:t>: The </a:t>
            </a:r>
            <a:r>
              <a:rPr lang="fr-BE" dirty="0" err="1"/>
              <a:t>MegaSTE</a:t>
            </a:r>
            <a:r>
              <a:rPr lang="fr-BE" dirty="0"/>
              <a:t> Hardware,” </a:t>
            </a:r>
            <a:r>
              <a:rPr lang="fr-BE" i="1" dirty="0"/>
              <a:t>ST Magazine</a:t>
            </a:r>
            <a:r>
              <a:rPr lang="fr-BE" dirty="0"/>
              <a:t>, no. 52)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115641-FBC0-D0FE-845A-50E54BB0A897}"/>
              </a:ext>
            </a:extLst>
          </p:cNvPr>
          <p:cNvSpPr txBox="1"/>
          <p:nvPr/>
        </p:nvSpPr>
        <p:spPr>
          <a:xfrm>
            <a:off x="2340485" y="4778528"/>
            <a:ext cx="3577344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BE" b="1" dirty="0" err="1"/>
              <a:t>February</a:t>
            </a:r>
            <a:r>
              <a:rPr lang="fr-BE" b="1" dirty="0"/>
              <a:t> 1994</a:t>
            </a:r>
            <a:br>
              <a:rPr lang="fr-BE" dirty="0"/>
            </a:br>
            <a:r>
              <a:rPr lang="fr-BE" i="1" dirty="0" err="1"/>
              <a:t>Explaining</a:t>
            </a:r>
            <a:r>
              <a:rPr lang="fr-BE" i="1" dirty="0"/>
              <a:t> </a:t>
            </a:r>
            <a:r>
              <a:rPr lang="fr-BE" i="1" dirty="0" err="1"/>
              <a:t>industrial</a:t>
            </a:r>
            <a:r>
              <a:rPr lang="fr-BE" i="1" dirty="0"/>
              <a:t> </a:t>
            </a:r>
            <a:r>
              <a:rPr lang="fr-BE" i="1" dirty="0" err="1"/>
              <a:t>logics</a:t>
            </a:r>
            <a:br>
              <a:rPr lang="fr-BE" dirty="0"/>
            </a:br>
            <a:r>
              <a:rPr lang="fr-BE" b="1" dirty="0"/>
              <a:t>Question, </a:t>
            </a:r>
            <a:r>
              <a:rPr lang="fr-BE" b="1" dirty="0" err="1"/>
              <a:t>Research</a:t>
            </a:r>
            <a:r>
              <a:rPr lang="fr-BE" b="1" dirty="0"/>
              <a:t>, </a:t>
            </a:r>
            <a:r>
              <a:rPr lang="fr-BE" b="1" dirty="0" err="1"/>
              <a:t>Reveal</a:t>
            </a:r>
            <a:br>
              <a:rPr lang="fr-BE" dirty="0"/>
            </a:br>
            <a:r>
              <a:rPr lang="fr-BE" dirty="0"/>
              <a:t>(DEMOLY Jean-Marc, “</a:t>
            </a:r>
            <a:r>
              <a:rPr lang="fr-BE" dirty="0" err="1"/>
              <a:t>Licenses</a:t>
            </a:r>
            <a:r>
              <a:rPr lang="fr-BE" dirty="0"/>
              <a:t>: How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works</a:t>
            </a:r>
            <a:r>
              <a:rPr lang="fr-BE" dirty="0"/>
              <a:t>,” </a:t>
            </a:r>
            <a:r>
              <a:rPr lang="fr-BE" i="1" dirty="0" err="1"/>
              <a:t>Mega</a:t>
            </a:r>
            <a:r>
              <a:rPr lang="fr-BE" i="1" dirty="0"/>
              <a:t> Force</a:t>
            </a:r>
            <a:r>
              <a:rPr lang="fr-BE" dirty="0"/>
              <a:t>, no. 25)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FE628C-F2D3-D4D3-19E7-C33E5504EBAD}"/>
              </a:ext>
            </a:extLst>
          </p:cNvPr>
          <p:cNvSpPr txBox="1"/>
          <p:nvPr/>
        </p:nvSpPr>
        <p:spPr>
          <a:xfrm>
            <a:off x="4433607" y="2228671"/>
            <a:ext cx="266388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BE" b="1" dirty="0" err="1"/>
              <a:t>February</a:t>
            </a:r>
            <a:r>
              <a:rPr lang="fr-BE" b="1" dirty="0"/>
              <a:t> 1995</a:t>
            </a:r>
            <a:br>
              <a:rPr lang="fr-BE" dirty="0"/>
            </a:br>
            <a:r>
              <a:rPr lang="fr-BE" i="1" dirty="0" err="1"/>
              <a:t>Rejecting</a:t>
            </a:r>
            <a:r>
              <a:rPr lang="fr-BE" i="1" dirty="0"/>
              <a:t> </a:t>
            </a:r>
            <a:r>
              <a:rPr lang="fr-BE" i="1" dirty="0" err="1"/>
              <a:t>servility</a:t>
            </a:r>
            <a:br>
              <a:rPr lang="fr-BE" dirty="0"/>
            </a:br>
            <a:r>
              <a:rPr lang="fr-BE" b="1" dirty="0" err="1"/>
              <a:t>Reveal</a:t>
            </a:r>
            <a:r>
              <a:rPr lang="fr-BE" b="1" dirty="0"/>
              <a:t>, </a:t>
            </a:r>
            <a:r>
              <a:rPr lang="fr-BE" b="1" dirty="0" err="1"/>
              <a:t>Verify</a:t>
            </a:r>
            <a:br>
              <a:rPr lang="fr-BE" dirty="0"/>
            </a:br>
            <a:r>
              <a:rPr lang="fr-BE" dirty="0"/>
              <a:t>(</a:t>
            </a:r>
            <a:r>
              <a:rPr lang="fr-BE" dirty="0" err="1"/>
              <a:t>Unsigned</a:t>
            </a:r>
            <a:r>
              <a:rPr lang="fr-BE" dirty="0"/>
              <a:t>, “The Ultra 64,” </a:t>
            </a:r>
            <a:r>
              <a:rPr lang="fr-BE" i="1" dirty="0"/>
              <a:t>Super Power</a:t>
            </a:r>
            <a:r>
              <a:rPr lang="fr-BE" dirty="0"/>
              <a:t>, no. 29)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3CA52EB-4402-30C1-7BC4-3F4041FC3031}"/>
              </a:ext>
            </a:extLst>
          </p:cNvPr>
          <p:cNvSpPr txBox="1"/>
          <p:nvPr/>
        </p:nvSpPr>
        <p:spPr>
          <a:xfrm>
            <a:off x="6052458" y="4778528"/>
            <a:ext cx="2452914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BE" b="1" dirty="0"/>
              <a:t>June 1995</a:t>
            </a:r>
            <a:br>
              <a:rPr lang="fr-BE" dirty="0"/>
            </a:br>
            <a:r>
              <a:rPr lang="fr-BE" i="1" dirty="0"/>
              <a:t>Not </a:t>
            </a:r>
            <a:r>
              <a:rPr lang="fr-BE" i="1" dirty="0" err="1"/>
              <a:t>being</a:t>
            </a:r>
            <a:r>
              <a:rPr lang="fr-BE" i="1" dirty="0"/>
              <a:t> </a:t>
            </a:r>
            <a:r>
              <a:rPr lang="fr-BE" i="1" dirty="0" err="1"/>
              <a:t>fooled</a:t>
            </a:r>
            <a:br>
              <a:rPr lang="fr-BE" dirty="0"/>
            </a:br>
            <a:r>
              <a:rPr lang="fr-BE" b="1" dirty="0" err="1"/>
              <a:t>Dig</a:t>
            </a:r>
            <a:r>
              <a:rPr lang="fr-BE" b="1" dirty="0"/>
              <a:t>, </a:t>
            </a:r>
            <a:r>
              <a:rPr lang="fr-BE" b="1" dirty="0" err="1"/>
              <a:t>Reveal</a:t>
            </a:r>
            <a:r>
              <a:rPr lang="fr-BE" b="1" dirty="0"/>
              <a:t>, </a:t>
            </a:r>
            <a:r>
              <a:rPr lang="fr-BE" b="1" dirty="0" err="1"/>
              <a:t>Unearth</a:t>
            </a:r>
            <a:br>
              <a:rPr lang="fr-BE" dirty="0"/>
            </a:br>
            <a:r>
              <a:rPr lang="fr-BE" dirty="0"/>
              <a:t>(</a:t>
            </a:r>
            <a:r>
              <a:rPr lang="fr-BE" dirty="0" err="1"/>
              <a:t>Unsigned</a:t>
            </a:r>
            <a:r>
              <a:rPr lang="fr-BE" dirty="0"/>
              <a:t>, “Sega versus Sony: The </a:t>
            </a:r>
            <a:r>
              <a:rPr lang="fr-BE" dirty="0" err="1"/>
              <a:t>price</a:t>
            </a:r>
            <a:r>
              <a:rPr lang="fr-BE" dirty="0"/>
              <a:t> </a:t>
            </a:r>
            <a:r>
              <a:rPr lang="fr-BE" dirty="0" err="1"/>
              <a:t>war</a:t>
            </a:r>
            <a:r>
              <a:rPr lang="fr-BE" dirty="0"/>
              <a:t>!,” </a:t>
            </a:r>
            <a:r>
              <a:rPr lang="fr-BE" i="1" dirty="0"/>
              <a:t>Player One</a:t>
            </a:r>
            <a:r>
              <a:rPr lang="fr-BE" dirty="0"/>
              <a:t>, no. 54)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680ACEF-ED11-85FA-802F-F5ADB3915B4D}"/>
              </a:ext>
            </a:extLst>
          </p:cNvPr>
          <p:cNvSpPr txBox="1"/>
          <p:nvPr/>
        </p:nvSpPr>
        <p:spPr>
          <a:xfrm>
            <a:off x="8596459" y="4778528"/>
            <a:ext cx="3392343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BE" b="1" dirty="0" err="1"/>
              <a:t>January</a:t>
            </a:r>
            <a:r>
              <a:rPr lang="fr-BE" b="1" dirty="0"/>
              <a:t> 1996</a:t>
            </a:r>
            <a:br>
              <a:rPr lang="fr-BE" dirty="0"/>
            </a:br>
            <a:r>
              <a:rPr lang="fr-BE" i="1" dirty="0" err="1"/>
              <a:t>Going</a:t>
            </a:r>
            <a:r>
              <a:rPr lang="fr-BE" i="1" dirty="0"/>
              <a:t> </a:t>
            </a:r>
            <a:r>
              <a:rPr lang="fr-BE" i="1" dirty="0" err="1"/>
              <a:t>beyond</a:t>
            </a:r>
            <a:r>
              <a:rPr lang="fr-BE" i="1" dirty="0"/>
              <a:t> the production cycle</a:t>
            </a:r>
            <a:br>
              <a:rPr lang="fr-BE" dirty="0"/>
            </a:br>
            <a:r>
              <a:rPr lang="fr-BE" b="1" dirty="0" err="1"/>
              <a:t>Reveal</a:t>
            </a:r>
            <a:r>
              <a:rPr lang="fr-BE" b="1" dirty="0"/>
              <a:t>, </a:t>
            </a:r>
            <a:r>
              <a:rPr lang="fr-BE" b="1" dirty="0" err="1"/>
              <a:t>Unearth</a:t>
            </a:r>
            <a:br>
              <a:rPr lang="fr-BE" dirty="0"/>
            </a:br>
            <a:r>
              <a:rPr lang="fr-BE" dirty="0"/>
              <a:t>(</a:t>
            </a:r>
            <a:r>
              <a:rPr lang="fr-BE" dirty="0" err="1"/>
              <a:t>Unsigned</a:t>
            </a:r>
            <a:r>
              <a:rPr lang="fr-BE" dirty="0"/>
              <a:t>, “At last, a classification system for </a:t>
            </a:r>
            <a:r>
              <a:rPr lang="fr-BE" dirty="0" err="1"/>
              <a:t>video</a:t>
            </a:r>
            <a:r>
              <a:rPr lang="fr-BE" dirty="0"/>
              <a:t> </a:t>
            </a:r>
            <a:r>
              <a:rPr lang="fr-BE" dirty="0" err="1"/>
              <a:t>games</a:t>
            </a:r>
            <a:r>
              <a:rPr lang="fr-BE" dirty="0"/>
              <a:t>!,” </a:t>
            </a:r>
            <a:r>
              <a:rPr lang="fr-BE" i="1" dirty="0"/>
              <a:t>Génération 4</a:t>
            </a:r>
            <a:r>
              <a:rPr lang="fr-BE" dirty="0"/>
              <a:t>, no. 84)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CEEF69-A34A-C137-89C7-4AC98465EA5C}"/>
              </a:ext>
            </a:extLst>
          </p:cNvPr>
          <p:cNvSpPr txBox="1"/>
          <p:nvPr/>
        </p:nvSpPr>
        <p:spPr>
          <a:xfrm>
            <a:off x="7278915" y="2050444"/>
            <a:ext cx="4659086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BE" b="1" dirty="0"/>
              <a:t>August 1998</a:t>
            </a:r>
            <a:br>
              <a:rPr lang="fr-BE" dirty="0"/>
            </a:br>
            <a:r>
              <a:rPr lang="fr-BE" i="1" dirty="0" err="1"/>
              <a:t>Multiplying</a:t>
            </a:r>
            <a:r>
              <a:rPr lang="fr-BE" i="1" dirty="0"/>
              <a:t> types of sources</a:t>
            </a:r>
            <a:br>
              <a:rPr lang="fr-BE" dirty="0"/>
            </a:br>
            <a:r>
              <a:rPr lang="fr-BE" b="1" dirty="0"/>
              <a:t>Question, Show, </a:t>
            </a:r>
            <a:r>
              <a:rPr lang="fr-BE" b="1" dirty="0" err="1"/>
              <a:t>Verify</a:t>
            </a:r>
            <a:br>
              <a:rPr lang="fr-BE" dirty="0"/>
            </a:br>
            <a:r>
              <a:rPr lang="fr-BE" dirty="0"/>
              <a:t>(TO Gia, “</a:t>
            </a:r>
            <a:r>
              <a:rPr lang="fr-BE" dirty="0" err="1"/>
              <a:t>Piracy</a:t>
            </a:r>
            <a:r>
              <a:rPr lang="fr-BE" dirty="0"/>
              <a:t> in question,” </a:t>
            </a:r>
            <a:r>
              <a:rPr lang="fr-BE" i="1" dirty="0"/>
              <a:t>Consoles +</a:t>
            </a:r>
            <a:r>
              <a:rPr lang="fr-BE" dirty="0"/>
              <a:t>, no. 79)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576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B877C3-F61A-FC7F-EE2D-3E5917811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52" y="702156"/>
            <a:ext cx="11029616" cy="1188720"/>
          </a:xfrm>
        </p:spPr>
        <p:txBody>
          <a:bodyPr/>
          <a:lstStyle/>
          <a:p>
            <a:r>
              <a:rPr lang="fr-FR" dirty="0"/>
              <a:t>An Adaptive </a:t>
            </a:r>
            <a:r>
              <a:rPr lang="fr-FR" dirty="0" err="1"/>
              <a:t>Role</a:t>
            </a:r>
            <a:r>
              <a:rPr lang="fr-FR" dirty="0"/>
              <a:t>: The </a:t>
            </a:r>
            <a:r>
              <a:rPr lang="fr-FR" dirty="0" err="1"/>
              <a:t>Decline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 err="1"/>
              <a:t>Walkthroughs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EF8269-9AA3-0BF4-2F4A-860904530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65" y="1742246"/>
            <a:ext cx="7509862" cy="291897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BE" dirty="0"/>
              <a:t>“</a:t>
            </a:r>
            <a:r>
              <a:rPr lang="fr-BE" dirty="0" err="1"/>
              <a:t>I’ve</a:t>
            </a:r>
            <a:r>
              <a:rPr lang="fr-BE" dirty="0"/>
              <a:t> </a:t>
            </a:r>
            <a:r>
              <a:rPr lang="fr-BE" dirty="0" err="1"/>
              <a:t>never</a:t>
            </a:r>
            <a:r>
              <a:rPr lang="fr-BE" dirty="0"/>
              <a:t> </a:t>
            </a:r>
            <a:r>
              <a:rPr lang="fr-BE" dirty="0" err="1"/>
              <a:t>liked</a:t>
            </a:r>
            <a:r>
              <a:rPr lang="fr-BE" dirty="0"/>
              <a:t> </a:t>
            </a:r>
            <a:r>
              <a:rPr lang="fr-BE" dirty="0" err="1"/>
              <a:t>walkthroughs</a:t>
            </a:r>
            <a:r>
              <a:rPr lang="fr-BE" dirty="0"/>
              <a:t>. I </a:t>
            </a:r>
            <a:r>
              <a:rPr lang="fr-BE" dirty="0" err="1"/>
              <a:t>did</a:t>
            </a:r>
            <a:r>
              <a:rPr lang="fr-BE" dirty="0"/>
              <a:t> the one for </a:t>
            </a:r>
            <a:r>
              <a:rPr lang="fr-BE" i="1" dirty="0"/>
              <a:t>Final Fantasy VIII</a:t>
            </a:r>
            <a:r>
              <a:rPr lang="fr-BE" dirty="0"/>
              <a:t>, at the </a:t>
            </a:r>
            <a:r>
              <a:rPr lang="fr-BE" dirty="0" err="1"/>
              <a:t>very</a:t>
            </a:r>
            <a:r>
              <a:rPr lang="fr-BE" dirty="0"/>
              <a:t> start of </a:t>
            </a:r>
            <a:r>
              <a:rPr lang="fr-BE" dirty="0" err="1"/>
              <a:t>my</a:t>
            </a:r>
            <a:r>
              <a:rPr lang="fr-BE" dirty="0"/>
              <a:t> </a:t>
            </a:r>
            <a:r>
              <a:rPr lang="fr-BE" dirty="0" err="1"/>
              <a:t>career</a:t>
            </a:r>
            <a:r>
              <a:rPr lang="fr-BE" dirty="0"/>
              <a:t>. I </a:t>
            </a:r>
            <a:r>
              <a:rPr lang="fr-BE" dirty="0" err="1"/>
              <a:t>clearly</a:t>
            </a:r>
            <a:r>
              <a:rPr lang="fr-BE" dirty="0"/>
              <a:t> </a:t>
            </a:r>
            <a:r>
              <a:rPr lang="fr-BE" dirty="0" err="1"/>
              <a:t>understood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wasn’t</a:t>
            </a:r>
            <a:r>
              <a:rPr lang="fr-BE" dirty="0"/>
              <a:t> </a:t>
            </a:r>
            <a:r>
              <a:rPr lang="fr-BE" dirty="0" err="1"/>
              <a:t>something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interested</a:t>
            </a:r>
            <a:r>
              <a:rPr lang="fr-BE" dirty="0"/>
              <a:t> me, </a:t>
            </a:r>
            <a:r>
              <a:rPr lang="fr-BE" dirty="0" err="1"/>
              <a:t>actually</a:t>
            </a:r>
            <a:r>
              <a:rPr lang="fr-BE" dirty="0"/>
              <a:t>. </a:t>
            </a:r>
            <a:r>
              <a:rPr lang="fr-BE" dirty="0" err="1"/>
              <a:t>I’m</a:t>
            </a:r>
            <a:r>
              <a:rPr lang="fr-BE" dirty="0"/>
              <a:t> not </a:t>
            </a:r>
            <a:r>
              <a:rPr lang="fr-BE" dirty="0" err="1"/>
              <a:t>interested</a:t>
            </a:r>
            <a:r>
              <a:rPr lang="fr-BE" dirty="0"/>
              <a:t> in </a:t>
            </a:r>
            <a:r>
              <a:rPr lang="fr-BE" dirty="0" err="1"/>
              <a:t>telling</a:t>
            </a:r>
            <a:r>
              <a:rPr lang="fr-BE" dirty="0"/>
              <a:t> people how to finish a </a:t>
            </a:r>
            <a:r>
              <a:rPr lang="fr-BE" dirty="0" err="1"/>
              <a:t>game</a:t>
            </a:r>
            <a:r>
              <a:rPr lang="fr-BE" dirty="0"/>
              <a:t>. [...]. In </a:t>
            </a:r>
            <a:r>
              <a:rPr lang="fr-BE" dirty="0" err="1"/>
              <a:t>terms</a:t>
            </a:r>
            <a:r>
              <a:rPr lang="fr-BE" dirty="0"/>
              <a:t> of </a:t>
            </a:r>
            <a:r>
              <a:rPr lang="fr-BE" dirty="0" err="1"/>
              <a:t>writing</a:t>
            </a:r>
            <a:r>
              <a:rPr lang="fr-BE" dirty="0"/>
              <a:t>, </a:t>
            </a:r>
            <a:r>
              <a:rPr lang="fr-BE" dirty="0" err="1"/>
              <a:t>it’s</a:t>
            </a:r>
            <a:r>
              <a:rPr lang="fr-BE" dirty="0"/>
              <a:t>… </a:t>
            </a:r>
            <a:r>
              <a:rPr lang="fr-BE" dirty="0" err="1"/>
              <a:t>it’s</a:t>
            </a:r>
            <a:r>
              <a:rPr lang="fr-BE" dirty="0"/>
              <a:t>… I </a:t>
            </a:r>
            <a:r>
              <a:rPr lang="fr-BE" dirty="0" err="1"/>
              <a:t>don’t</a:t>
            </a:r>
            <a:r>
              <a:rPr lang="fr-BE" dirty="0"/>
              <a:t> know how to </a:t>
            </a:r>
            <a:r>
              <a:rPr lang="fr-BE" dirty="0" err="1"/>
              <a:t>say</a:t>
            </a:r>
            <a:r>
              <a:rPr lang="fr-BE" dirty="0"/>
              <a:t> </a:t>
            </a:r>
            <a:r>
              <a:rPr lang="fr-BE" dirty="0" err="1"/>
              <a:t>this</a:t>
            </a:r>
            <a:r>
              <a:rPr lang="fr-BE" dirty="0"/>
              <a:t> </a:t>
            </a:r>
            <a:r>
              <a:rPr lang="fr-BE" dirty="0" err="1"/>
              <a:t>politely</a:t>
            </a:r>
            <a:r>
              <a:rPr lang="fr-BE" dirty="0"/>
              <a:t>. </a:t>
            </a:r>
            <a:r>
              <a:rPr lang="fr-BE" dirty="0" err="1"/>
              <a:t>It’s</a:t>
            </a:r>
            <a:r>
              <a:rPr lang="fr-BE" dirty="0"/>
              <a:t> </a:t>
            </a:r>
            <a:r>
              <a:rPr lang="fr-BE" dirty="0" err="1"/>
              <a:t>crystal-clear</a:t>
            </a:r>
            <a:r>
              <a:rPr lang="fr-BE" dirty="0"/>
              <a:t>, </a:t>
            </a:r>
            <a:r>
              <a:rPr lang="fr-BE" dirty="0" err="1"/>
              <a:t>let’s</a:t>
            </a:r>
            <a:r>
              <a:rPr lang="fr-BE" dirty="0"/>
              <a:t> </a:t>
            </a:r>
            <a:r>
              <a:rPr lang="fr-BE" dirty="0" err="1"/>
              <a:t>say</a:t>
            </a:r>
            <a:r>
              <a:rPr lang="fr-BE" dirty="0"/>
              <a:t>, </a:t>
            </a:r>
            <a:r>
              <a:rPr lang="fr-BE" dirty="0" err="1"/>
              <a:t>there’s</a:t>
            </a:r>
            <a:r>
              <a:rPr lang="fr-BE" dirty="0"/>
              <a:t> no style, no </a:t>
            </a:r>
            <a:r>
              <a:rPr lang="fr-BE" dirty="0" err="1"/>
              <a:t>desire</a:t>
            </a:r>
            <a:r>
              <a:rPr lang="fr-BE" dirty="0"/>
              <a:t>. </a:t>
            </a:r>
            <a:r>
              <a:rPr lang="fr-BE" dirty="0" err="1"/>
              <a:t>That’s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, </a:t>
            </a:r>
            <a:r>
              <a:rPr lang="fr-BE" dirty="0" err="1"/>
              <a:t>it’s</a:t>
            </a:r>
            <a:r>
              <a:rPr lang="fr-BE" dirty="0"/>
              <a:t> like a </a:t>
            </a:r>
            <a:r>
              <a:rPr lang="fr-BE" dirty="0" err="1"/>
              <a:t>video</a:t>
            </a:r>
            <a:r>
              <a:rPr lang="fr-BE" dirty="0"/>
              <a:t> </a:t>
            </a:r>
            <a:r>
              <a:rPr lang="fr-BE" dirty="0" err="1"/>
              <a:t>game</a:t>
            </a:r>
            <a:r>
              <a:rPr lang="fr-BE" dirty="0"/>
              <a:t> </a:t>
            </a:r>
            <a:r>
              <a:rPr lang="fr-BE" dirty="0" err="1"/>
              <a:t>review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just</a:t>
            </a:r>
            <a:r>
              <a:rPr lang="fr-BE" dirty="0"/>
              <a:t> </a:t>
            </a:r>
            <a:r>
              <a:rPr lang="fr-BE" dirty="0" err="1"/>
              <a:t>talks</a:t>
            </a:r>
            <a:r>
              <a:rPr lang="fr-BE" dirty="0"/>
              <a:t> about the </a:t>
            </a:r>
            <a:r>
              <a:rPr lang="fr-BE" dirty="0" err="1"/>
              <a:t>graphics</a:t>
            </a:r>
            <a:r>
              <a:rPr lang="fr-BE" dirty="0"/>
              <a:t>, the animation, and the </a:t>
            </a:r>
            <a:r>
              <a:rPr lang="fr-BE" dirty="0" err="1"/>
              <a:t>sound</a:t>
            </a:r>
            <a:r>
              <a:rPr lang="fr-BE" dirty="0"/>
              <a:t>—</a:t>
            </a:r>
            <a:r>
              <a:rPr lang="fr-BE" dirty="0" err="1"/>
              <a:t>nothing</a:t>
            </a:r>
            <a:r>
              <a:rPr lang="fr-BE" dirty="0"/>
              <a:t> </a:t>
            </a:r>
            <a:r>
              <a:rPr lang="fr-BE" dirty="0" err="1"/>
              <a:t>very</a:t>
            </a:r>
            <a:r>
              <a:rPr lang="fr-BE" dirty="0"/>
              <a:t> </a:t>
            </a:r>
            <a:r>
              <a:rPr lang="fr-BE" dirty="0" err="1"/>
              <a:t>interesting</a:t>
            </a:r>
            <a:r>
              <a:rPr lang="fr-BE" dirty="0"/>
              <a:t>.” (Interview on </a:t>
            </a:r>
            <a:r>
              <a:rPr lang="fr-BE" dirty="0" err="1"/>
              <a:t>December</a:t>
            </a:r>
            <a:r>
              <a:rPr lang="fr-BE" dirty="0"/>
              <a:t> 21, 2017, </a:t>
            </a:r>
            <a:r>
              <a:rPr lang="fr-BE" dirty="0" err="1"/>
              <a:t>with</a:t>
            </a:r>
            <a:r>
              <a:rPr lang="fr-BE" dirty="0"/>
              <a:t> Daniel </a:t>
            </a:r>
            <a:r>
              <a:rPr lang="fr-BE" dirty="0" err="1"/>
              <a:t>Andreyev</a:t>
            </a:r>
            <a:r>
              <a:rPr lang="fr-BE" dirty="0"/>
              <a:t>, </a:t>
            </a:r>
            <a:r>
              <a:rPr lang="fr-BE" dirty="0" err="1"/>
              <a:t>independent</a:t>
            </a:r>
            <a:r>
              <a:rPr lang="fr-BE" dirty="0"/>
              <a:t> </a:t>
            </a:r>
            <a:r>
              <a:rPr lang="fr-BE" dirty="0" err="1"/>
              <a:t>journalist</a:t>
            </a:r>
            <a:r>
              <a:rPr lang="fr-BE" dirty="0"/>
              <a:t> for </a:t>
            </a:r>
            <a:r>
              <a:rPr lang="fr-BE" dirty="0" err="1"/>
              <a:t>Gamekult</a:t>
            </a:r>
            <a:r>
              <a:rPr lang="fr-BE" dirty="0"/>
              <a:t>, Slate, </a:t>
            </a:r>
            <a:r>
              <a:rPr lang="fr-BE" i="1" dirty="0"/>
              <a:t>Le Monde</a:t>
            </a:r>
            <a:r>
              <a:rPr lang="fr-BE" dirty="0"/>
              <a:t> “Pixels”, etc.)</a:t>
            </a:r>
            <a:endParaRPr lang="fr-FR" dirty="0"/>
          </a:p>
        </p:txBody>
      </p:sp>
      <p:pic>
        <p:nvPicPr>
          <p:cNvPr id="4" name="Image 3" descr="capital ludique nlmo.png">
            <a:extLst>
              <a:ext uri="{FF2B5EF4-FFF2-40B4-BE49-F238E27FC236}">
                <a16:creationId xmlns:a16="http://schemas.microsoft.com/office/drawing/2014/main" id="{D9A73041-B5B8-3820-771C-1101A05AF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0" y="4598582"/>
            <a:ext cx="2035628" cy="22594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4AD150-3389-4E4C-631C-5B1A48975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56" y="4584784"/>
            <a:ext cx="1766873" cy="2273216"/>
          </a:xfrm>
          <a:prstGeom prst="rect">
            <a:avLst/>
          </a:prstGeom>
        </p:spPr>
      </p:pic>
      <p:pic>
        <p:nvPicPr>
          <p:cNvPr id="6" name="Image 5" descr="Capture d’écran 2021-02-15 à 19.46.05.png">
            <a:extLst>
              <a:ext uri="{FF2B5EF4-FFF2-40B4-BE49-F238E27FC236}">
                <a16:creationId xmlns:a16="http://schemas.microsoft.com/office/drawing/2014/main" id="{994AE980-088C-EFF5-DEC0-ED96922F6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34" y="460077"/>
            <a:ext cx="4360060" cy="2433706"/>
          </a:xfrm>
          <a:prstGeom prst="rect">
            <a:avLst/>
          </a:prstGeom>
        </p:spPr>
      </p:pic>
      <p:pic>
        <p:nvPicPr>
          <p:cNvPr id="7" name="Image 6" descr="Capture d’écran 2021-02-15 à 19.51.43.png">
            <a:extLst>
              <a:ext uri="{FF2B5EF4-FFF2-40B4-BE49-F238E27FC236}">
                <a16:creationId xmlns:a16="http://schemas.microsoft.com/office/drawing/2014/main" id="{33323EED-C60F-CF50-D532-AA40580EC4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34" y="2603346"/>
            <a:ext cx="4360767" cy="2363780"/>
          </a:xfrm>
          <a:prstGeom prst="rect">
            <a:avLst/>
          </a:prstGeom>
        </p:spPr>
      </p:pic>
      <p:pic>
        <p:nvPicPr>
          <p:cNvPr id="8" name="Image 7" descr="Capture d’écran 2021-02-15 à 19.55.06.png">
            <a:extLst>
              <a:ext uri="{FF2B5EF4-FFF2-40B4-BE49-F238E27FC236}">
                <a16:creationId xmlns:a16="http://schemas.microsoft.com/office/drawing/2014/main" id="{D050CC8D-0B35-9D8B-44EC-5CF542B9B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32" y="4684720"/>
            <a:ext cx="4360060" cy="24532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EBA5BAC-3B18-B237-A987-D1394B8AE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5058" y="4604792"/>
            <a:ext cx="1719942" cy="2253208"/>
          </a:xfrm>
          <a:prstGeom prst="rect">
            <a:avLst/>
          </a:prstGeom>
        </p:spPr>
      </p:pic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FB16E10A-51E3-BFEF-E25B-555005E4D6EA}"/>
              </a:ext>
            </a:extLst>
          </p:cNvPr>
          <p:cNvSpPr/>
          <p:nvPr/>
        </p:nvSpPr>
        <p:spPr>
          <a:xfrm>
            <a:off x="5423609" y="4558291"/>
            <a:ext cx="2279518" cy="9329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4B2CF68-D8E5-E401-E1E5-90CEF051A866}"/>
              </a:ext>
            </a:extLst>
          </p:cNvPr>
          <p:cNvSpPr txBox="1"/>
          <p:nvPr/>
        </p:nvSpPr>
        <p:spPr>
          <a:xfrm>
            <a:off x="3948196" y="5473136"/>
            <a:ext cx="453813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BE" sz="1600" b="1" dirty="0">
                <a:latin typeface="Times New Roman" panose="02020603050405020304" pitchFamily="18" charset="0"/>
                <a:ea typeface="Aptos" panose="020B0004020202020204" pitchFamily="34" charset="0"/>
              </a:rPr>
              <a:t>T</a:t>
            </a:r>
            <a:r>
              <a:rPr lang="fr-BE" sz="16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he </a:t>
            </a:r>
            <a:r>
              <a:rPr lang="fr-BE" sz="16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democratization</a:t>
            </a:r>
            <a:r>
              <a:rPr lang="fr-BE" sz="16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of</a:t>
            </a:r>
            <a:r>
              <a:rPr lang="fr-BE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BE" sz="16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fr-BE" sz="16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psychomotor</a:t>
            </a:r>
            <a:r>
              <a:rPr lang="fr-BE" sz="16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and </a:t>
            </a:r>
            <a:r>
              <a:rPr lang="fr-BE" sz="16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specific</a:t>
            </a:r>
            <a:r>
              <a:rPr lang="fr-BE" sz="16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gaming capital” (Dozo and Krywicki, 2022, </a:t>
            </a:r>
            <a:r>
              <a:rPr lang="fr-BE" sz="16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following</a:t>
            </a:r>
            <a:r>
              <a:rPr lang="fr-BE" sz="16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fr-BE" sz="16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Consalvo</a:t>
            </a:r>
            <a:r>
              <a:rPr lang="fr-BE" sz="16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2007), once </a:t>
            </a:r>
            <a:r>
              <a:rPr lang="fr-BE" sz="16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monopolized</a:t>
            </a:r>
            <a:r>
              <a:rPr lang="fr-BE" sz="16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by </a:t>
            </a:r>
            <a:r>
              <a:rPr lang="fr-BE" sz="16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specialized</a:t>
            </a:r>
            <a:r>
              <a:rPr lang="fr-BE" sz="16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magazines. 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2504527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140C5F6-42D5-4D5D-9636-0329EEFBA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texte, capture d’écran, logo, Marque&#10;&#10;Le contenu généré par l’IA peut être incorrect.">
            <a:extLst>
              <a:ext uri="{FF2B5EF4-FFF2-40B4-BE49-F238E27FC236}">
                <a16:creationId xmlns:a16="http://schemas.microsoft.com/office/drawing/2014/main" id="{3EAED86F-D372-4842-B735-B47C690926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23" r="15049" b="-1"/>
          <a:stretch>
            <a:fillRect/>
          </a:stretch>
        </p:blipFill>
        <p:spPr>
          <a:xfrm>
            <a:off x="1" y="10"/>
            <a:ext cx="4637078" cy="4266944"/>
          </a:xfrm>
          <a:prstGeom prst="rect">
            <a:avLst/>
          </a:prstGeom>
        </p:spPr>
      </p:pic>
      <p:pic>
        <p:nvPicPr>
          <p:cNvPr id="5" name="Espace réservé du contenu 4" descr="Une image contenant texte, capture d’écran, Site web, Publicité en ligne&#10;&#10;Le contenu généré par l’IA peut être incorrect.">
            <a:extLst>
              <a:ext uri="{FF2B5EF4-FFF2-40B4-BE49-F238E27FC236}">
                <a16:creationId xmlns:a16="http://schemas.microsoft.com/office/drawing/2014/main" id="{5A0DC2F3-36A9-2712-4960-F25DA07C9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5004" b="9516"/>
          <a:stretch>
            <a:fillRect/>
          </a:stretch>
        </p:blipFill>
        <p:spPr>
          <a:xfrm>
            <a:off x="4628829" y="10"/>
            <a:ext cx="7563171" cy="4266944"/>
          </a:xfrm>
          <a:prstGeom prst="rect">
            <a:avLst/>
          </a:prstGeom>
        </p:spPr>
      </p:pic>
      <p:pic>
        <p:nvPicPr>
          <p:cNvPr id="9" name="Image 8" descr="Une image contenant texte, Site web, Page web, Publicité en ligne&#10;&#10;Le contenu généré par l’IA peut être incorrect.">
            <a:extLst>
              <a:ext uri="{FF2B5EF4-FFF2-40B4-BE49-F238E27FC236}">
                <a16:creationId xmlns:a16="http://schemas.microsoft.com/office/drawing/2014/main" id="{696FAACE-EE40-EE55-DD73-17DFB61D56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36" r="17449" b="1"/>
          <a:stretch>
            <a:fillRect/>
          </a:stretch>
        </p:blipFill>
        <p:spPr>
          <a:xfrm>
            <a:off x="-3048" y="4265879"/>
            <a:ext cx="4650796" cy="259166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57E30F7-3253-4621-AB18-6A383D3A3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20C682-544A-E272-8279-A6A49FF4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842" y="4571122"/>
            <a:ext cx="6591957" cy="10379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Hyper-specialized media </a:t>
            </a:r>
            <a:r>
              <a:rPr lang="en-US" sz="2800" dirty="0" err="1">
                <a:solidFill>
                  <a:srgbClr val="FFFFFF"/>
                </a:solidFill>
              </a:rPr>
              <a:t>despecializE</a:t>
            </a:r>
            <a:r>
              <a:rPr lang="en-US" sz="2800" dirty="0">
                <a:solidFill>
                  <a:srgbClr val="FFFFFF"/>
                </a:solidFill>
              </a:rPr>
              <a:t> SPECIALIZED journalists</a:t>
            </a:r>
            <a:endParaRPr lang="en-US" sz="2800" noProof="0" dirty="0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05829B-9491-4F93-8853-9BCABA78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20158"/>
            <a:ext cx="12188952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F966F2-031A-4EA8-B214-62BED34F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1359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4D3C58D-FB19-05F2-9C4C-C06811128386}"/>
              </a:ext>
            </a:extLst>
          </p:cNvPr>
          <p:cNvSpPr txBox="1"/>
          <p:nvPr/>
        </p:nvSpPr>
        <p:spPr>
          <a:xfrm>
            <a:off x="5124304" y="5996066"/>
            <a:ext cx="6669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bg1"/>
                </a:solidFill>
              </a:rPr>
              <a:t>From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left</a:t>
            </a:r>
            <a:r>
              <a:rPr lang="fr-FR" i="1" dirty="0">
                <a:solidFill>
                  <a:schemeClr val="bg1"/>
                </a:solidFill>
              </a:rPr>
              <a:t> to right : </a:t>
            </a:r>
            <a:r>
              <a:rPr lang="fr-FR" i="1" dirty="0" err="1">
                <a:solidFill>
                  <a:schemeClr val="bg1"/>
                </a:solidFill>
              </a:rPr>
              <a:t>esport.clashroyale.com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(Clash Royale)</a:t>
            </a:r>
            <a:r>
              <a:rPr lang="fr-FR" i="1" dirty="0">
                <a:solidFill>
                  <a:schemeClr val="bg1"/>
                </a:solidFill>
              </a:rPr>
              <a:t>, </a:t>
            </a:r>
            <a:r>
              <a:rPr lang="fr-FR" i="1" dirty="0" err="1">
                <a:solidFill>
                  <a:schemeClr val="bg1"/>
                </a:solidFill>
              </a:rPr>
              <a:t>Indiemag.fr</a:t>
            </a:r>
            <a:r>
              <a:rPr lang="fr-FR" i="1" dirty="0">
                <a:solidFill>
                  <a:schemeClr val="bg1"/>
                </a:solidFill>
              </a:rPr>
              <a:t> (</a:t>
            </a:r>
            <a:r>
              <a:rPr lang="fr-FR" i="1" dirty="0" err="1">
                <a:solidFill>
                  <a:schemeClr val="bg1"/>
                </a:solidFill>
              </a:rPr>
              <a:t>Indie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video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games</a:t>
            </a:r>
            <a:r>
              <a:rPr lang="fr-FR" i="1" dirty="0">
                <a:solidFill>
                  <a:schemeClr val="bg1"/>
                </a:solidFill>
              </a:rPr>
              <a:t>), Millenium </a:t>
            </a:r>
            <a:r>
              <a:rPr lang="fr-FR" dirty="0">
                <a:solidFill>
                  <a:schemeClr val="bg1"/>
                </a:solidFill>
              </a:rPr>
              <a:t>(</a:t>
            </a:r>
            <a:r>
              <a:rPr lang="fr-FR" dirty="0" err="1">
                <a:solidFill>
                  <a:schemeClr val="bg1"/>
                </a:solidFill>
              </a:rPr>
              <a:t>Hearthstone</a:t>
            </a:r>
            <a:r>
              <a:rPr lang="fr-FR" dirty="0">
                <a:solidFill>
                  <a:schemeClr val="bg1"/>
                </a:solidFill>
              </a:rPr>
              <a:t>)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04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36AE60-6AA5-8761-06F4-211CA082C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12216"/>
            <a:ext cx="11029616" cy="753945"/>
          </a:xfrm>
        </p:spPr>
        <p:txBody>
          <a:bodyPr/>
          <a:lstStyle/>
          <a:p>
            <a:r>
              <a:rPr lang="fr-FR" dirty="0"/>
              <a:t>Editorial </a:t>
            </a:r>
            <a:r>
              <a:rPr lang="fr-FR" dirty="0" err="1"/>
              <a:t>variety</a:t>
            </a:r>
            <a:r>
              <a:rPr lang="fr-FR" dirty="0"/>
              <a:t> as a </a:t>
            </a:r>
            <a:r>
              <a:rPr lang="fr-FR" dirty="0" err="1"/>
              <a:t>path</a:t>
            </a:r>
            <a:r>
              <a:rPr lang="fr-FR" dirty="0"/>
              <a:t> for </a:t>
            </a:r>
            <a:r>
              <a:rPr lang="fr-FR" dirty="0" err="1"/>
              <a:t>survival</a:t>
            </a:r>
            <a:endParaRPr lang="fr-FR" dirty="0"/>
          </a:p>
        </p:txBody>
      </p:sp>
      <p:pic>
        <p:nvPicPr>
          <p:cNvPr id="4" name="Espace réservé du contenu 5">
            <a:extLst>
              <a:ext uri="{FF2B5EF4-FFF2-40B4-BE49-F238E27FC236}">
                <a16:creationId xmlns:a16="http://schemas.microsoft.com/office/drawing/2014/main" id="{EB9038D1-2A0C-94AB-B163-4AC1CE467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909"/>
          <a:stretch/>
        </p:blipFill>
        <p:spPr>
          <a:xfrm>
            <a:off x="349955" y="2019435"/>
            <a:ext cx="2490107" cy="7539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7DF01D-654D-6FC5-729D-2C9CE9621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54" y="2876355"/>
            <a:ext cx="2490107" cy="960964"/>
          </a:xfrm>
          <a:prstGeom prst="rect">
            <a:avLst/>
          </a:prstGeom>
        </p:spPr>
      </p:pic>
      <p:pic>
        <p:nvPicPr>
          <p:cNvPr id="6" name="Image 5" descr="Capture d’écran 2020-04-17 à 10.34.23.png">
            <a:extLst>
              <a:ext uri="{FF2B5EF4-FFF2-40B4-BE49-F238E27FC236}">
                <a16:creationId xmlns:a16="http://schemas.microsoft.com/office/drawing/2014/main" id="{6B267D3B-24D3-89AE-1D50-1BC8460C0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" y="3940293"/>
            <a:ext cx="3239269" cy="631027"/>
          </a:xfrm>
          <a:prstGeom prst="rect">
            <a:avLst/>
          </a:prstGeom>
          <a:ln>
            <a:solidFill>
              <a:srgbClr val="1C2024"/>
            </a:solidFill>
          </a:ln>
        </p:spPr>
      </p:pic>
      <p:pic>
        <p:nvPicPr>
          <p:cNvPr id="7" name="Image 3" descr="Capture d’écran 2020-10-05 à 12.22.04.png">
            <a:extLst>
              <a:ext uri="{FF2B5EF4-FFF2-40B4-BE49-F238E27FC236}">
                <a16:creationId xmlns:a16="http://schemas.microsoft.com/office/drawing/2014/main" id="{883ED908-5D72-23AA-930F-1F32E253C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6" y="4766237"/>
            <a:ext cx="3239267" cy="739026"/>
          </a:xfrm>
          <a:prstGeom prst="rect">
            <a:avLst/>
          </a:prstGeom>
          <a:noFill/>
          <a:ln w="9525">
            <a:solidFill>
              <a:srgbClr val="1C202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Capture d’écran 2021-02-17 à 10.12.00.png">
            <a:extLst>
              <a:ext uri="{FF2B5EF4-FFF2-40B4-BE49-F238E27FC236}">
                <a16:creationId xmlns:a16="http://schemas.microsoft.com/office/drawing/2014/main" id="{9CBEC297-AB15-98F8-0897-542DB0A1BA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8" y="5623254"/>
            <a:ext cx="2094080" cy="704192"/>
          </a:xfrm>
          <a:prstGeom prst="rect">
            <a:avLst/>
          </a:prstGeom>
          <a:ln>
            <a:solidFill>
              <a:srgbClr val="1C2024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41FCADA-72D4-BE4D-423F-BF7692CC4A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1160" y="2019435"/>
            <a:ext cx="2374517" cy="1116227"/>
          </a:xfrm>
          <a:prstGeom prst="rect">
            <a:avLst/>
          </a:prstGeom>
        </p:spPr>
      </p:pic>
      <p:pic>
        <p:nvPicPr>
          <p:cNvPr id="10" name="Image 9" descr="Capture d’écran 2021-02-17 à 10.03.42.png">
            <a:extLst>
              <a:ext uri="{FF2B5EF4-FFF2-40B4-BE49-F238E27FC236}">
                <a16:creationId xmlns:a16="http://schemas.microsoft.com/office/drawing/2014/main" id="{6965D777-C46F-002E-5E23-8FE0193B19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160" y="3238328"/>
            <a:ext cx="3239267" cy="560828"/>
          </a:xfrm>
          <a:prstGeom prst="rect">
            <a:avLst/>
          </a:prstGeom>
          <a:ln>
            <a:solidFill>
              <a:srgbClr val="1C2024"/>
            </a:solidFill>
          </a:ln>
        </p:spPr>
      </p:pic>
      <p:pic>
        <p:nvPicPr>
          <p:cNvPr id="11" name="Image 10" descr="Capture d’écran 2021-02-15 à 21.05.43.png">
            <a:extLst>
              <a:ext uri="{FF2B5EF4-FFF2-40B4-BE49-F238E27FC236}">
                <a16:creationId xmlns:a16="http://schemas.microsoft.com/office/drawing/2014/main" id="{57EBC156-08FB-44BE-D03B-2BE6CEE6D5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22" y="5623254"/>
            <a:ext cx="3068805" cy="980046"/>
          </a:xfrm>
          <a:prstGeom prst="rect">
            <a:avLst/>
          </a:prstGeom>
          <a:ln>
            <a:solidFill>
              <a:srgbClr val="1C2024"/>
            </a:solidFill>
          </a:ln>
        </p:spPr>
      </p:pic>
      <p:pic>
        <p:nvPicPr>
          <p:cNvPr id="12" name="Image 6" descr="Capture d’écran 2020-10-05 à 12.25.36.png">
            <a:extLst>
              <a:ext uri="{FF2B5EF4-FFF2-40B4-BE49-F238E27FC236}">
                <a16:creationId xmlns:a16="http://schemas.microsoft.com/office/drawing/2014/main" id="{5307E47E-DF5B-3B41-15D5-2516DC6B16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412" y="4196397"/>
            <a:ext cx="2588278" cy="10879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810DdxbF3iL.jpg">
            <a:extLst>
              <a:ext uri="{FF2B5EF4-FFF2-40B4-BE49-F238E27FC236}">
                <a16:creationId xmlns:a16="http://schemas.microsoft.com/office/drawing/2014/main" id="{35BE3A38-0AEE-63D9-2B5B-8D9593167D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97" y="1535938"/>
            <a:ext cx="1603216" cy="2404355"/>
          </a:xfrm>
          <a:prstGeom prst="rect">
            <a:avLst/>
          </a:prstGeom>
        </p:spPr>
      </p:pic>
      <p:pic>
        <p:nvPicPr>
          <p:cNvPr id="1026" name="Picture 2" descr="Image de couverture de la collecte JV - Culture Jeu Vidéo n° 115 - Spécial Horreur">
            <a:extLst>
              <a:ext uri="{FF2B5EF4-FFF2-40B4-BE49-F238E27FC236}">
                <a16:creationId xmlns:a16="http://schemas.microsoft.com/office/drawing/2014/main" id="{94ABA58C-9888-D212-AD27-E277D02EA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6849" r="54986" b="4587"/>
          <a:stretch>
            <a:fillRect/>
          </a:stretch>
        </p:blipFill>
        <p:spPr bwMode="auto">
          <a:xfrm>
            <a:off x="8293601" y="1560259"/>
            <a:ext cx="1824760" cy="238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Legend of Dragon Quest: Andreyev, Daniel: 9782377840342: Amazon.com:  Books">
            <a:extLst>
              <a:ext uri="{FF2B5EF4-FFF2-40B4-BE49-F238E27FC236}">
                <a16:creationId xmlns:a16="http://schemas.microsoft.com/office/drawing/2014/main" id="{E63AA84E-D201-AF78-0428-826F346A7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949" y="1551381"/>
            <a:ext cx="1595043" cy="238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'oeuvre étrange de Taro Yoko - édition luxe">
            <a:extLst>
              <a:ext uri="{FF2B5EF4-FFF2-40B4-BE49-F238E27FC236}">
                <a16:creationId xmlns:a16="http://schemas.microsoft.com/office/drawing/2014/main" id="{EDB0FA69-A7A1-D79A-1F9A-16EE2533E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797" y="4110071"/>
            <a:ext cx="1603216" cy="240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C29C107-FF50-8676-0635-02CD1D0B0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601" y="4095976"/>
            <a:ext cx="1788214" cy="238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elda, le jardin et le monde - Alex Chauvel, Victor Moisan - IMHO - Grand  format - Point Virgule Namur">
            <a:extLst>
              <a:ext uri="{FF2B5EF4-FFF2-40B4-BE49-F238E27FC236}">
                <a16:creationId xmlns:a16="http://schemas.microsoft.com/office/drawing/2014/main" id="{ED5BACE7-ECB5-D6F3-5DAE-0CF6D3CCD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403" y="4035688"/>
            <a:ext cx="1648641" cy="247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159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20E1B-3398-AE23-3FB7-B498D4882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42392"/>
            <a:ext cx="11029616" cy="118872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Providing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“</a:t>
            </a:r>
            <a:r>
              <a:rPr lang="fr-FR" dirty="0" err="1"/>
              <a:t>journalistic</a:t>
            </a:r>
            <a:r>
              <a:rPr lang="fr-FR" dirty="0"/>
              <a:t> Added value” </a:t>
            </a:r>
            <a:r>
              <a:rPr lang="fr-BE" dirty="0"/>
              <a:t>(</a:t>
            </a:r>
            <a:r>
              <a:rPr lang="fr-BE" dirty="0" err="1"/>
              <a:t>Ahva</a:t>
            </a:r>
            <a:r>
              <a:rPr lang="fr-BE" dirty="0"/>
              <a:t> &amp; </a:t>
            </a:r>
            <a:r>
              <a:rPr lang="fr-BE" dirty="0" err="1"/>
              <a:t>Heikkila</a:t>
            </a:r>
            <a:r>
              <a:rPr lang="fr-BE" dirty="0"/>
              <a:t>,</a:t>
            </a:r>
            <a:br>
              <a:rPr lang="fr-BE" dirty="0"/>
            </a:br>
            <a:r>
              <a:rPr lang="fr-BE" dirty="0"/>
              <a:t>2010)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C788EF-6318-6854-2C91-27C8CDD3B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19" y="1606062"/>
            <a:ext cx="7018820" cy="36344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BE" dirty="0"/>
              <a:t>	“For </a:t>
            </a:r>
            <a:r>
              <a:rPr lang="fr-BE" dirty="0" err="1"/>
              <a:t>example</a:t>
            </a:r>
            <a:r>
              <a:rPr lang="fr-BE" dirty="0"/>
              <a:t>, if </a:t>
            </a:r>
            <a:r>
              <a:rPr lang="fr-BE" dirty="0" err="1"/>
              <a:t>you</a:t>
            </a:r>
            <a:r>
              <a:rPr lang="fr-BE" dirty="0"/>
              <a:t> </a:t>
            </a:r>
            <a:r>
              <a:rPr lang="fr-BE" dirty="0" err="1"/>
              <a:t>write</a:t>
            </a:r>
            <a:r>
              <a:rPr lang="fr-BE" dirty="0"/>
              <a:t> an article about Nintendo Labo [a Nintendo </a:t>
            </a:r>
            <a:r>
              <a:rPr lang="fr-BE" dirty="0" err="1"/>
              <a:t>video</a:t>
            </a:r>
            <a:r>
              <a:rPr lang="fr-BE" dirty="0"/>
              <a:t> </a:t>
            </a:r>
            <a:r>
              <a:rPr lang="fr-BE" dirty="0" err="1"/>
              <a:t>game</a:t>
            </a:r>
            <a:r>
              <a:rPr lang="fr-BE" dirty="0"/>
              <a:t> </a:t>
            </a:r>
            <a:r>
              <a:rPr lang="fr-BE" dirty="0" err="1"/>
              <a:t>sold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cardboard</a:t>
            </a:r>
            <a:r>
              <a:rPr lang="fr-BE" dirty="0"/>
              <a:t> 	</a:t>
            </a:r>
            <a:r>
              <a:rPr lang="fr-BE" dirty="0" err="1"/>
              <a:t>accessories</a:t>
            </a:r>
            <a:r>
              <a:rPr lang="fr-BE" dirty="0"/>
              <a:t> </a:t>
            </a:r>
            <a:r>
              <a:rPr lang="fr-BE" dirty="0" err="1"/>
              <a:t>you</a:t>
            </a:r>
            <a:r>
              <a:rPr lang="fr-BE" dirty="0"/>
              <a:t> assemble </a:t>
            </a:r>
            <a:r>
              <a:rPr lang="fr-BE" dirty="0" err="1"/>
              <a:t>yourself</a:t>
            </a:r>
            <a:r>
              <a:rPr lang="fr-BE" dirty="0"/>
              <a:t>] </a:t>
            </a:r>
            <a:r>
              <a:rPr lang="fr-BE" dirty="0" err="1"/>
              <a:t>just</a:t>
            </a:r>
            <a:r>
              <a:rPr lang="fr-BE" dirty="0"/>
              <a:t> to </a:t>
            </a:r>
            <a:r>
              <a:rPr lang="fr-BE" dirty="0" err="1"/>
              <a:t>say</a:t>
            </a:r>
            <a:r>
              <a:rPr lang="fr-BE" dirty="0"/>
              <a:t>, ‘</a:t>
            </a:r>
            <a:r>
              <a:rPr lang="fr-BE" dirty="0" err="1"/>
              <a:t>Here’s</a:t>
            </a:r>
            <a:r>
              <a:rPr lang="fr-BE" dirty="0"/>
              <a:t> </a:t>
            </a:r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,’ </a:t>
            </a:r>
            <a:r>
              <a:rPr lang="fr-BE" dirty="0" err="1"/>
              <a:t>that’s</a:t>
            </a:r>
            <a:r>
              <a:rPr lang="fr-BE" dirty="0"/>
              <a:t> informative, but </a:t>
            </a:r>
            <a:r>
              <a:rPr lang="fr-BE" dirty="0" err="1"/>
              <a:t>it</a:t>
            </a:r>
            <a:r>
              <a:rPr lang="fr-BE" dirty="0"/>
              <a:t> has no </a:t>
            </a:r>
            <a:r>
              <a:rPr lang="fr-BE" dirty="0" err="1"/>
              <a:t>added</a:t>
            </a:r>
            <a:r>
              <a:rPr lang="fr-BE" dirty="0"/>
              <a:t> 	value — </a:t>
            </a:r>
            <a:r>
              <a:rPr lang="fr-BE" dirty="0" err="1"/>
              <a:t>you’re</a:t>
            </a:r>
            <a:r>
              <a:rPr lang="fr-BE" dirty="0"/>
              <a:t> </a:t>
            </a:r>
            <a:r>
              <a:rPr lang="fr-BE" dirty="0" err="1"/>
              <a:t>just</a:t>
            </a:r>
            <a:r>
              <a:rPr lang="fr-BE" dirty="0"/>
              <a:t> </a:t>
            </a:r>
            <a:r>
              <a:rPr lang="fr-BE" dirty="0" err="1"/>
              <a:t>repeating</a:t>
            </a:r>
            <a:r>
              <a:rPr lang="fr-BE" dirty="0"/>
              <a:t> </a:t>
            </a:r>
            <a:r>
              <a:rPr lang="fr-BE" dirty="0" err="1"/>
              <a:t>what</a:t>
            </a:r>
            <a:r>
              <a:rPr lang="fr-BE" dirty="0"/>
              <a:t> Nintendo </a:t>
            </a:r>
            <a:r>
              <a:rPr lang="fr-BE" dirty="0" err="1"/>
              <a:t>announced</a:t>
            </a:r>
            <a:r>
              <a:rPr lang="fr-BE" dirty="0"/>
              <a:t>, the </a:t>
            </a:r>
            <a:r>
              <a:rPr lang="fr-BE" dirty="0" err="1"/>
              <a:t>same</a:t>
            </a:r>
            <a:r>
              <a:rPr lang="fr-BE" dirty="0"/>
              <a:t> as </a:t>
            </a:r>
            <a:r>
              <a:rPr lang="fr-BE" dirty="0" err="1"/>
              <a:t>everyone</a:t>
            </a:r>
            <a:r>
              <a:rPr lang="fr-BE" dirty="0"/>
              <a:t> </a:t>
            </a:r>
            <a:r>
              <a:rPr lang="fr-BE" dirty="0" err="1"/>
              <a:t>else</a:t>
            </a:r>
            <a:r>
              <a:rPr lang="fr-BE" dirty="0"/>
              <a:t>. An article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added</a:t>
            </a:r>
            <a:r>
              <a:rPr lang="fr-BE" dirty="0"/>
              <a:t> 	value </a:t>
            </a:r>
            <a:r>
              <a:rPr lang="fr-BE" dirty="0" err="1"/>
              <a:t>would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one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explains</a:t>
            </a:r>
            <a:r>
              <a:rPr lang="fr-BE" dirty="0"/>
              <a:t> </a:t>
            </a:r>
            <a:r>
              <a:rPr lang="fr-BE" dirty="0" err="1"/>
              <a:t>Nintendo’s</a:t>
            </a:r>
            <a:r>
              <a:rPr lang="fr-BE" dirty="0"/>
              <a:t> </a:t>
            </a:r>
            <a:r>
              <a:rPr lang="fr-BE" dirty="0" err="1"/>
              <a:t>reasoning</a:t>
            </a:r>
            <a:r>
              <a:rPr lang="fr-BE" dirty="0"/>
              <a:t> </a:t>
            </a:r>
            <a:r>
              <a:rPr lang="fr-BE" dirty="0" err="1"/>
              <a:t>behind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, or </a:t>
            </a:r>
            <a:r>
              <a:rPr lang="fr-BE" dirty="0" err="1"/>
              <a:t>offers</a:t>
            </a:r>
            <a:r>
              <a:rPr lang="fr-BE" dirty="0"/>
              <a:t> a </a:t>
            </a:r>
            <a:r>
              <a:rPr lang="fr-BE" dirty="0" err="1"/>
              <a:t>retrospective</a:t>
            </a:r>
            <a:r>
              <a:rPr lang="fr-BE" dirty="0"/>
              <a:t> on </a:t>
            </a:r>
            <a:r>
              <a:rPr lang="fr-BE" dirty="0" err="1"/>
              <a:t>their</a:t>
            </a:r>
            <a:r>
              <a:rPr lang="fr-BE" dirty="0"/>
              <a:t> more 	</a:t>
            </a:r>
            <a:r>
              <a:rPr lang="fr-BE" dirty="0" err="1"/>
              <a:t>unusual</a:t>
            </a:r>
            <a:r>
              <a:rPr lang="fr-BE" dirty="0"/>
              <a:t> </a:t>
            </a:r>
            <a:r>
              <a:rPr lang="fr-BE" dirty="0" err="1"/>
              <a:t>accessories</a:t>
            </a:r>
            <a:r>
              <a:rPr lang="fr-BE" dirty="0"/>
              <a:t>, or </a:t>
            </a:r>
            <a:r>
              <a:rPr lang="fr-BE" dirty="0" err="1"/>
              <a:t>does</a:t>
            </a:r>
            <a:r>
              <a:rPr lang="fr-BE" dirty="0"/>
              <a:t> a report or investigation on how </a:t>
            </a:r>
            <a:r>
              <a:rPr lang="fr-BE" dirty="0" err="1"/>
              <a:t>these</a:t>
            </a:r>
            <a:r>
              <a:rPr lang="fr-BE" dirty="0"/>
              <a:t> </a:t>
            </a:r>
            <a:r>
              <a:rPr lang="fr-BE" dirty="0" err="1"/>
              <a:t>cardboard</a:t>
            </a:r>
            <a:r>
              <a:rPr lang="fr-BE" dirty="0"/>
              <a:t> </a:t>
            </a:r>
            <a:r>
              <a:rPr lang="fr-BE" dirty="0" err="1"/>
              <a:t>pieces</a:t>
            </a:r>
            <a:r>
              <a:rPr lang="fr-BE" dirty="0"/>
              <a:t>, </a:t>
            </a:r>
            <a:r>
              <a:rPr lang="fr-BE" dirty="0" err="1"/>
              <a:t>these</a:t>
            </a:r>
            <a:r>
              <a:rPr lang="fr-BE" dirty="0"/>
              <a:t> </a:t>
            </a:r>
            <a:r>
              <a:rPr lang="fr-BE" dirty="0" err="1"/>
              <a:t>atypical</a:t>
            </a:r>
            <a:r>
              <a:rPr lang="fr-BE" dirty="0"/>
              <a:t> gaming 	</a:t>
            </a:r>
            <a:r>
              <a:rPr lang="fr-BE" dirty="0" err="1"/>
              <a:t>accessories</a:t>
            </a:r>
            <a:r>
              <a:rPr lang="fr-BE" dirty="0"/>
              <a:t>, are </a:t>
            </a:r>
            <a:r>
              <a:rPr lang="fr-BE" dirty="0" err="1"/>
              <a:t>produced</a:t>
            </a:r>
            <a:r>
              <a:rPr lang="fr-BE" dirty="0"/>
              <a:t>... </a:t>
            </a:r>
            <a:r>
              <a:rPr lang="fr-BE" dirty="0" err="1"/>
              <a:t>It’s</a:t>
            </a:r>
            <a:r>
              <a:rPr lang="fr-BE" dirty="0"/>
              <a:t> about </a:t>
            </a:r>
            <a:r>
              <a:rPr lang="fr-BE" dirty="0" err="1"/>
              <a:t>creating</a:t>
            </a:r>
            <a:r>
              <a:rPr lang="fr-BE" dirty="0"/>
              <a:t> information, intelligence, </a:t>
            </a:r>
            <a:r>
              <a:rPr lang="fr-BE" dirty="0" err="1"/>
              <a:t>understanding</a:t>
            </a:r>
            <a:r>
              <a:rPr lang="fr-BE" dirty="0"/>
              <a:t> — </a:t>
            </a:r>
            <a:r>
              <a:rPr lang="fr-BE" dirty="0" err="1"/>
              <a:t>bringing</a:t>
            </a:r>
            <a:r>
              <a:rPr lang="fr-BE" dirty="0"/>
              <a:t> 	</a:t>
            </a:r>
            <a:r>
              <a:rPr lang="fr-BE" dirty="0" err="1"/>
              <a:t>something</a:t>
            </a:r>
            <a:r>
              <a:rPr lang="fr-BE" dirty="0"/>
              <a:t> new.”</a:t>
            </a:r>
            <a:br>
              <a:rPr lang="fr-BE" dirty="0"/>
            </a:br>
            <a:r>
              <a:rPr lang="fr-BE" dirty="0"/>
              <a:t>(Interview </a:t>
            </a:r>
            <a:r>
              <a:rPr lang="fr-BE" dirty="0" err="1"/>
              <a:t>from</a:t>
            </a:r>
            <a:r>
              <a:rPr lang="fr-BE" dirty="0"/>
              <a:t> </a:t>
            </a:r>
            <a:r>
              <a:rPr lang="fr-BE" dirty="0" err="1"/>
              <a:t>January</a:t>
            </a:r>
            <a:r>
              <a:rPr lang="fr-BE" dirty="0"/>
              <a:t> 19, 2018, </a:t>
            </a:r>
            <a:r>
              <a:rPr lang="fr-BE" dirty="0" err="1"/>
              <a:t>with</a:t>
            </a:r>
            <a:r>
              <a:rPr lang="fr-BE" dirty="0"/>
              <a:t> William Audureau, </a:t>
            </a:r>
            <a:r>
              <a:rPr lang="fr-BE" dirty="0" err="1"/>
              <a:t>then</a:t>
            </a:r>
            <a:r>
              <a:rPr lang="fr-BE" dirty="0"/>
              <a:t> a </a:t>
            </a:r>
            <a:r>
              <a:rPr lang="fr-BE" dirty="0" err="1"/>
              <a:t>journalist</a:t>
            </a:r>
            <a:r>
              <a:rPr lang="fr-BE" dirty="0"/>
              <a:t> for </a:t>
            </a:r>
            <a:r>
              <a:rPr lang="fr-BE" i="1" dirty="0"/>
              <a:t>Le </a:t>
            </a:r>
            <a:r>
              <a:rPr lang="fr-BE" i="1" dirty="0" err="1"/>
              <a:t>Monde</a:t>
            </a:r>
            <a:r>
              <a:rPr lang="fr-BE" dirty="0" err="1"/>
              <a:t>’s</a:t>
            </a:r>
            <a:r>
              <a:rPr lang="fr-BE" dirty="0"/>
              <a:t> “Pixels” section.)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2C0C6DE-012C-8D34-CDCC-E91D98B32902}"/>
              </a:ext>
            </a:extLst>
          </p:cNvPr>
          <p:cNvSpPr txBox="1">
            <a:spLocks/>
          </p:cNvSpPr>
          <p:nvPr/>
        </p:nvSpPr>
        <p:spPr>
          <a:xfrm>
            <a:off x="236419" y="4813219"/>
            <a:ext cx="11719162" cy="198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dirty="0"/>
              <a:t>“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reworked</a:t>
            </a:r>
            <a:r>
              <a:rPr lang="fr-BE" dirty="0"/>
              <a:t> </a:t>
            </a:r>
            <a:r>
              <a:rPr lang="fr-BE" i="1" dirty="0"/>
              <a:t>Total Jeux Vidéo</a:t>
            </a:r>
            <a:r>
              <a:rPr lang="fr-BE" dirty="0"/>
              <a:t> </a:t>
            </a:r>
            <a:r>
              <a:rPr lang="fr-BE" dirty="0" err="1"/>
              <a:t>so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would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more </a:t>
            </a:r>
            <a:r>
              <a:rPr lang="fr-BE" dirty="0" err="1"/>
              <a:t>analytical</a:t>
            </a:r>
            <a:r>
              <a:rPr lang="fr-BE" dirty="0"/>
              <a:t>. I </a:t>
            </a:r>
            <a:r>
              <a:rPr lang="fr-BE" dirty="0" err="1"/>
              <a:t>can’t</a:t>
            </a:r>
            <a:r>
              <a:rPr lang="fr-BE" dirty="0"/>
              <a:t> </a:t>
            </a:r>
            <a:r>
              <a:rPr lang="fr-BE" dirty="0" err="1"/>
              <a:t>keep</a:t>
            </a:r>
            <a:r>
              <a:rPr lang="fr-BE" dirty="0"/>
              <a:t> running </a:t>
            </a:r>
            <a:r>
              <a:rPr lang="fr-BE" dirty="0" err="1"/>
              <a:t>after</a:t>
            </a:r>
            <a:r>
              <a:rPr lang="fr-BE" dirty="0"/>
              <a:t> </a:t>
            </a:r>
            <a:r>
              <a:rPr lang="fr-BE" dirty="0" err="1"/>
              <a:t>previews</a:t>
            </a:r>
            <a:r>
              <a:rPr lang="fr-BE" dirty="0"/>
              <a:t>, </a:t>
            </a:r>
            <a:r>
              <a:rPr lang="fr-BE" dirty="0" err="1"/>
              <a:t>reviews</a:t>
            </a:r>
            <a:r>
              <a:rPr lang="fr-BE" dirty="0"/>
              <a:t>, and news. News has no real value, </a:t>
            </a:r>
            <a:r>
              <a:rPr lang="fr-BE" dirty="0" err="1"/>
              <a:t>previews</a:t>
            </a:r>
            <a:r>
              <a:rPr lang="fr-BE" dirty="0"/>
              <a:t> </a:t>
            </a:r>
            <a:r>
              <a:rPr lang="fr-BE" dirty="0" err="1"/>
              <a:t>neither</a:t>
            </a:r>
            <a:r>
              <a:rPr lang="fr-BE" dirty="0"/>
              <a:t> — and on top of </a:t>
            </a:r>
            <a:r>
              <a:rPr lang="fr-BE" dirty="0" err="1"/>
              <a:t>that</a:t>
            </a:r>
            <a:r>
              <a:rPr lang="fr-BE" dirty="0"/>
              <a:t>,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don’t</a:t>
            </a:r>
            <a:r>
              <a:rPr lang="fr-BE" dirty="0"/>
              <a:t> </a:t>
            </a:r>
            <a:r>
              <a:rPr lang="fr-BE" dirty="0" err="1"/>
              <a:t>even</a:t>
            </a:r>
            <a:r>
              <a:rPr lang="fr-BE" dirty="0"/>
              <a:t> </a:t>
            </a:r>
            <a:r>
              <a:rPr lang="fr-BE" dirty="0" err="1"/>
              <a:t>get</a:t>
            </a:r>
            <a:r>
              <a:rPr lang="fr-BE" dirty="0"/>
              <a:t> </a:t>
            </a:r>
            <a:r>
              <a:rPr lang="fr-BE" dirty="0" err="1"/>
              <a:t>them</a:t>
            </a:r>
            <a:r>
              <a:rPr lang="fr-BE" dirty="0"/>
              <a:t> at the right time, </a:t>
            </a:r>
            <a:r>
              <a:rPr lang="fr-BE" dirty="0" err="1"/>
              <a:t>which</a:t>
            </a:r>
            <a:r>
              <a:rPr lang="fr-BE" dirty="0"/>
              <a:t> </a:t>
            </a:r>
            <a:r>
              <a:rPr lang="fr-BE" dirty="0" err="1"/>
              <a:t>makes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absurd</a:t>
            </a:r>
            <a:r>
              <a:rPr lang="fr-BE" dirty="0"/>
              <a:t>. </a:t>
            </a:r>
            <a:r>
              <a:rPr lang="fr-BE" dirty="0" err="1"/>
              <a:t>What</a:t>
            </a:r>
            <a:r>
              <a:rPr lang="fr-BE" dirty="0"/>
              <a:t> I can do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take</a:t>
            </a:r>
            <a:r>
              <a:rPr lang="fr-BE" dirty="0"/>
              <a:t> a </a:t>
            </a:r>
            <a:r>
              <a:rPr lang="fr-BE" dirty="0" err="1"/>
              <a:t>step</a:t>
            </a:r>
            <a:r>
              <a:rPr lang="fr-BE" dirty="0"/>
              <a:t> back. [...] </a:t>
            </a:r>
            <a:r>
              <a:rPr lang="fr-BE" dirty="0" err="1"/>
              <a:t>Take</a:t>
            </a:r>
            <a:r>
              <a:rPr lang="fr-BE" dirty="0"/>
              <a:t> </a:t>
            </a:r>
            <a:r>
              <a:rPr lang="fr-BE" dirty="0" err="1"/>
              <a:t>some</a:t>
            </a:r>
            <a:r>
              <a:rPr lang="fr-BE" dirty="0"/>
              <a:t> distance, </a:t>
            </a:r>
            <a:r>
              <a:rPr lang="fr-BE" dirty="0" err="1"/>
              <a:t>try</a:t>
            </a:r>
            <a:r>
              <a:rPr lang="fr-BE" dirty="0"/>
              <a:t> to </a:t>
            </a:r>
            <a:r>
              <a:rPr lang="fr-BE" dirty="0" err="1"/>
              <a:t>approach</a:t>
            </a:r>
            <a:r>
              <a:rPr lang="fr-BE" dirty="0"/>
              <a:t> </a:t>
            </a:r>
            <a:r>
              <a:rPr lang="fr-BE" dirty="0" err="1"/>
              <a:t>things</a:t>
            </a:r>
            <a:r>
              <a:rPr lang="fr-BE" dirty="0"/>
              <a:t> </a:t>
            </a:r>
            <a:r>
              <a:rPr lang="fr-BE" dirty="0" err="1"/>
              <a:t>differently</a:t>
            </a:r>
            <a:r>
              <a:rPr lang="fr-BE" dirty="0"/>
              <a:t> in </a:t>
            </a:r>
            <a:r>
              <a:rPr lang="fr-BE" dirty="0" err="1"/>
              <a:t>order</a:t>
            </a:r>
            <a:r>
              <a:rPr lang="fr-BE" dirty="0"/>
              <a:t> to </a:t>
            </a:r>
            <a:r>
              <a:rPr lang="fr-BE" dirty="0" err="1"/>
              <a:t>bring</a:t>
            </a:r>
            <a:r>
              <a:rPr lang="fr-BE" dirty="0"/>
              <a:t> </a:t>
            </a:r>
            <a:r>
              <a:rPr lang="fr-BE" dirty="0" err="1"/>
              <a:t>added</a:t>
            </a:r>
            <a:r>
              <a:rPr lang="fr-BE" dirty="0"/>
              <a:t> value </a:t>
            </a:r>
            <a:r>
              <a:rPr lang="fr-BE" dirty="0" err="1"/>
              <a:t>that’s</a:t>
            </a:r>
            <a:r>
              <a:rPr lang="fr-BE" dirty="0"/>
              <a:t> </a:t>
            </a:r>
            <a:r>
              <a:rPr lang="fr-BE" dirty="0" err="1"/>
              <a:t>specific</a:t>
            </a:r>
            <a:r>
              <a:rPr lang="fr-BE" dirty="0"/>
              <a:t> to [</a:t>
            </a:r>
            <a:r>
              <a:rPr lang="fr-BE" dirty="0" err="1"/>
              <a:t>our</a:t>
            </a:r>
            <a:r>
              <a:rPr lang="fr-BE" dirty="0"/>
              <a:t> magazine]: interviews, perspective, </a:t>
            </a:r>
            <a:r>
              <a:rPr lang="fr-BE" dirty="0" err="1"/>
              <a:t>analysis</a:t>
            </a:r>
            <a:r>
              <a:rPr lang="fr-BE" dirty="0"/>
              <a:t>...”</a:t>
            </a:r>
            <a:br>
              <a:rPr lang="fr-BE" dirty="0"/>
            </a:br>
            <a:r>
              <a:rPr lang="fr-BE" dirty="0"/>
              <a:t>(Interview </a:t>
            </a:r>
            <a:r>
              <a:rPr lang="fr-BE" dirty="0" err="1"/>
              <a:t>from</a:t>
            </a:r>
            <a:r>
              <a:rPr lang="fr-BE" dirty="0"/>
              <a:t> </a:t>
            </a:r>
            <a:r>
              <a:rPr lang="fr-BE" dirty="0" err="1"/>
              <a:t>November</a:t>
            </a:r>
            <a:r>
              <a:rPr lang="fr-BE" dirty="0"/>
              <a:t> 7, 2021, </a:t>
            </a:r>
            <a:r>
              <a:rPr lang="fr-BE" dirty="0" err="1"/>
              <a:t>with</a:t>
            </a:r>
            <a:r>
              <a:rPr lang="fr-BE" dirty="0"/>
              <a:t> Christophe Collet, </a:t>
            </a:r>
            <a:r>
              <a:rPr lang="fr-BE" dirty="0" err="1"/>
              <a:t>deputy</a:t>
            </a:r>
            <a:r>
              <a:rPr lang="fr-BE" dirty="0"/>
              <a:t> editor-in-</a:t>
            </a:r>
            <a:r>
              <a:rPr lang="fr-BE" dirty="0" err="1"/>
              <a:t>chief</a:t>
            </a:r>
            <a:r>
              <a:rPr lang="fr-BE" dirty="0"/>
              <a:t> of </a:t>
            </a:r>
            <a:r>
              <a:rPr lang="fr-BE" i="1" dirty="0"/>
              <a:t>Total Jeux Vidéo</a:t>
            </a:r>
            <a:r>
              <a:rPr lang="fr-BE" dirty="0"/>
              <a:t>.)</a:t>
            </a:r>
            <a:endParaRPr lang="fr-FR" dirty="0"/>
          </a:p>
        </p:txBody>
      </p:sp>
      <p:pic>
        <p:nvPicPr>
          <p:cNvPr id="6" name="Image 5" descr="Une image contenant texte, lign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B5CA2AE0-68FF-F469-E398-CE30FF4DD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471" y="1409075"/>
            <a:ext cx="4698049" cy="332919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5DA0B45-F4A0-C552-C37F-5C38EAA431AC}"/>
              </a:ext>
            </a:extLst>
          </p:cNvPr>
          <p:cNvSpPr txBox="1"/>
          <p:nvPr/>
        </p:nvSpPr>
        <p:spPr>
          <a:xfrm>
            <a:off x="7120329" y="3982519"/>
            <a:ext cx="176883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BE" sz="1400" b="1" dirty="0"/>
              <a:t>Strong </a:t>
            </a:r>
            <a:r>
              <a:rPr lang="fr-BE" sz="1400" b="1" dirty="0" err="1"/>
              <a:t>added</a:t>
            </a:r>
            <a:r>
              <a:rPr lang="fr-BE" sz="1400" b="1" dirty="0"/>
              <a:t> value</a:t>
            </a:r>
            <a:endParaRPr lang="fr-FR" sz="1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419457-7E1B-73C8-C371-EA5D10F9102D}"/>
              </a:ext>
            </a:extLst>
          </p:cNvPr>
          <p:cNvSpPr txBox="1"/>
          <p:nvPr/>
        </p:nvSpPr>
        <p:spPr>
          <a:xfrm>
            <a:off x="10530540" y="1900146"/>
            <a:ext cx="139897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BE" sz="1400" b="1" dirty="0"/>
              <a:t>No </a:t>
            </a:r>
            <a:r>
              <a:rPr lang="fr-BE" sz="1400" b="1" dirty="0" err="1"/>
              <a:t>added</a:t>
            </a:r>
            <a:r>
              <a:rPr lang="fr-BE" sz="1400" b="1" dirty="0"/>
              <a:t> value</a:t>
            </a:r>
            <a:endParaRPr lang="fr-FR" sz="1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56129C6-B4B4-CBF6-9EB0-999501F26BB6}"/>
              </a:ext>
            </a:extLst>
          </p:cNvPr>
          <p:cNvSpPr txBox="1"/>
          <p:nvPr/>
        </p:nvSpPr>
        <p:spPr>
          <a:xfrm>
            <a:off x="10829365" y="3815178"/>
            <a:ext cx="11262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BE" sz="1400" b="1" dirty="0" err="1"/>
              <a:t>Moderate</a:t>
            </a:r>
            <a:r>
              <a:rPr lang="fr-BE" sz="1400" b="1" dirty="0"/>
              <a:t> </a:t>
            </a:r>
            <a:r>
              <a:rPr lang="fr-BE" sz="1400" b="1" dirty="0" err="1"/>
              <a:t>added</a:t>
            </a:r>
            <a:r>
              <a:rPr lang="fr-BE" sz="1400" b="1" dirty="0"/>
              <a:t> value</a:t>
            </a:r>
            <a:endParaRPr lang="fr-FR" sz="1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954D2D-B820-2810-9954-8CC270ECE5F0}"/>
              </a:ext>
            </a:extLst>
          </p:cNvPr>
          <p:cNvSpPr txBox="1"/>
          <p:nvPr/>
        </p:nvSpPr>
        <p:spPr>
          <a:xfrm>
            <a:off x="7255239" y="1855721"/>
            <a:ext cx="113553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BE" sz="1400" b="1" dirty="0"/>
              <a:t>Low </a:t>
            </a:r>
            <a:r>
              <a:rPr lang="fr-BE" sz="1400" b="1" dirty="0" err="1"/>
              <a:t>added</a:t>
            </a:r>
            <a:r>
              <a:rPr lang="fr-BE" sz="1400" b="1" dirty="0"/>
              <a:t> value</a:t>
            </a:r>
            <a:endParaRPr lang="fr-FR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EF8FDA6-9E0C-4BFA-4205-1F0C8B344366}"/>
              </a:ext>
            </a:extLst>
          </p:cNvPr>
          <p:cNvSpPr txBox="1"/>
          <p:nvPr/>
        </p:nvSpPr>
        <p:spPr>
          <a:xfrm>
            <a:off x="8946347" y="465933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Krywicki, 2024</a:t>
            </a:r>
          </a:p>
        </p:txBody>
      </p:sp>
    </p:spTree>
    <p:extLst>
      <p:ext uri="{BB962C8B-B14F-4D97-AF65-F5344CB8AC3E}">
        <p14:creationId xmlns:p14="http://schemas.microsoft.com/office/powerpoint/2010/main" val="2864340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13BF3125-F829-42AD-9499-2E1E6857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BE3236-C471-690B-9AE0-B49EAC0A8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134" y="0"/>
            <a:ext cx="7212673" cy="1188720"/>
          </a:xfrm>
        </p:spPr>
        <p:txBody>
          <a:bodyPr>
            <a:normAutofit/>
          </a:bodyPr>
          <a:lstStyle/>
          <a:p>
            <a:r>
              <a:rPr lang="fr-FR" dirty="0" err="1"/>
              <a:t>What</a:t>
            </a:r>
            <a:r>
              <a:rPr lang="fr-FR" dirty="0"/>
              <a:t> about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fields</a:t>
            </a:r>
            <a:r>
              <a:rPr lang="fr-FR" dirty="0"/>
              <a:t> ?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0755048A-E386-4898-B0AD-98A6A29F6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0A21A1F8-0202-47A2-AA30-21B1B3ED6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58016B9E-A476-43D0-AA13-88A0A84D4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2052" name="Picture 4" descr="Football Leaks: les Diables rouges touchent le jackpot - Le Soir">
            <a:extLst>
              <a:ext uri="{FF2B5EF4-FFF2-40B4-BE49-F238E27FC236}">
                <a16:creationId xmlns:a16="http://schemas.microsoft.com/office/drawing/2014/main" id="{2EAC00FA-6065-FCE5-D22B-860157E76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34" y="788212"/>
            <a:ext cx="3702877" cy="23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arim Souanef, Le journalisme sportif. Sociologie d'une spécialité dominée">
            <a:extLst>
              <a:ext uri="{FF2B5EF4-FFF2-40B4-BE49-F238E27FC236}">
                <a16:creationId xmlns:a16="http://schemas.microsoft.com/office/drawing/2014/main" id="{3058E545-CAA7-2C85-EB9D-37AE2EC98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1150" y="3190337"/>
            <a:ext cx="2521518" cy="36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EA2844-506D-ABC8-BC11-EB7BF14E6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8133" y="2123592"/>
            <a:ext cx="7212674" cy="434972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BE" sz="1600" b="1" dirty="0"/>
              <a:t>Sports </a:t>
            </a:r>
            <a:r>
              <a:rPr lang="fr-BE" sz="1600" b="1" dirty="0" err="1"/>
              <a:t>Journalism</a:t>
            </a:r>
            <a:r>
              <a:rPr lang="fr-BE" sz="1600" b="1" dirty="0"/>
              <a:t> in French Academic </a:t>
            </a:r>
            <a:r>
              <a:rPr lang="fr-BE" sz="1600" b="1" dirty="0" err="1"/>
              <a:t>Literature</a:t>
            </a:r>
            <a:endParaRPr lang="fr-BE" sz="1600" dirty="0"/>
          </a:p>
          <a:p>
            <a:pPr>
              <a:lnSpc>
                <a:spcPct val="100000"/>
              </a:lnSpc>
            </a:pPr>
            <a:r>
              <a:rPr lang="fr-BE" sz="1600" dirty="0" err="1"/>
              <a:t>Often</a:t>
            </a:r>
            <a:r>
              <a:rPr lang="fr-BE" sz="1600" dirty="0"/>
              <a:t> </a:t>
            </a:r>
            <a:r>
              <a:rPr lang="fr-BE" sz="1600" dirty="0" err="1"/>
              <a:t>described</a:t>
            </a:r>
            <a:r>
              <a:rPr lang="fr-BE" sz="1600" dirty="0"/>
              <a:t> as a </a:t>
            </a:r>
            <a:r>
              <a:rPr lang="fr-BE" sz="1600" b="1" dirty="0"/>
              <a:t>“</a:t>
            </a:r>
            <a:r>
              <a:rPr lang="fr-BE" sz="1600" b="1" dirty="0" err="1"/>
              <a:t>journalism</a:t>
            </a:r>
            <a:r>
              <a:rPr lang="fr-BE" sz="1600" b="1" dirty="0"/>
              <a:t> </a:t>
            </a:r>
            <a:r>
              <a:rPr lang="fr-BE" sz="1600" b="1" dirty="0" err="1"/>
              <a:t>apart</a:t>
            </a:r>
            <a:r>
              <a:rPr lang="fr-BE" sz="1600" b="1" dirty="0"/>
              <a:t>”</a:t>
            </a:r>
            <a:r>
              <a:rPr lang="fr-BE" sz="1600" dirty="0"/>
              <a:t>, </a:t>
            </a:r>
            <a:r>
              <a:rPr lang="fr-BE" sz="1600" dirty="0" err="1"/>
              <a:t>marked</a:t>
            </a:r>
            <a:r>
              <a:rPr lang="fr-BE" sz="1600" dirty="0"/>
              <a:t> by:</a:t>
            </a:r>
          </a:p>
          <a:p>
            <a:pPr lvl="1">
              <a:lnSpc>
                <a:spcPct val="100000"/>
              </a:lnSpc>
            </a:pPr>
            <a:r>
              <a:rPr lang="fr-BE" sz="1600" dirty="0"/>
              <a:t>Close </a:t>
            </a:r>
            <a:r>
              <a:rPr lang="fr-BE" sz="1600" dirty="0" err="1"/>
              <a:t>proximity</a:t>
            </a:r>
            <a:r>
              <a:rPr lang="fr-BE" sz="1600" dirty="0"/>
              <a:t> to the sports world</a:t>
            </a:r>
          </a:p>
          <a:p>
            <a:pPr lvl="1">
              <a:lnSpc>
                <a:spcPct val="100000"/>
              </a:lnSpc>
            </a:pPr>
            <a:r>
              <a:rPr lang="fr-BE" sz="1600" dirty="0" err="1"/>
              <a:t>Ongoing</a:t>
            </a:r>
            <a:r>
              <a:rPr lang="fr-BE" sz="1600" dirty="0"/>
              <a:t> </a:t>
            </a:r>
            <a:r>
              <a:rPr lang="fr-BE" sz="1600" b="1" dirty="0"/>
              <a:t>suspicion about </a:t>
            </a:r>
            <a:r>
              <a:rPr lang="fr-BE" sz="1600" b="1" dirty="0" err="1"/>
              <a:t>its</a:t>
            </a:r>
            <a:r>
              <a:rPr lang="fr-BE" sz="1600" b="1" dirty="0"/>
              <a:t> </a:t>
            </a:r>
            <a:r>
              <a:rPr lang="fr-BE" sz="1600" b="1" dirty="0" err="1"/>
              <a:t>legitimacy</a:t>
            </a:r>
            <a:endParaRPr lang="fr-BE" sz="1600" dirty="0"/>
          </a:p>
          <a:p>
            <a:pPr>
              <a:lnSpc>
                <a:spcPct val="100000"/>
              </a:lnSpc>
            </a:pPr>
            <a:r>
              <a:rPr lang="fr-BE" sz="1600" dirty="0" err="1"/>
              <a:t>Historically</a:t>
            </a:r>
            <a:r>
              <a:rPr lang="fr-BE" sz="1600" dirty="0"/>
              <a:t> </a:t>
            </a:r>
            <a:r>
              <a:rPr lang="fr-BE" sz="1600" b="1" dirty="0" err="1"/>
              <a:t>understudied</a:t>
            </a:r>
            <a:r>
              <a:rPr lang="fr-BE" sz="1600" dirty="0"/>
              <a:t> or </a:t>
            </a:r>
            <a:r>
              <a:rPr lang="fr-BE" sz="1600" dirty="0" err="1"/>
              <a:t>treated</a:t>
            </a:r>
            <a:r>
              <a:rPr lang="fr-BE" sz="1600" dirty="0"/>
              <a:t> as </a:t>
            </a:r>
            <a:r>
              <a:rPr lang="fr-BE" sz="1600" b="1" dirty="0"/>
              <a:t>minor</a:t>
            </a:r>
            <a:r>
              <a:rPr lang="fr-BE" sz="1600" dirty="0"/>
              <a:t> (</a:t>
            </a:r>
            <a:r>
              <a:rPr lang="fr-BE" sz="1600" dirty="0" err="1"/>
              <a:t>Guillauma</a:t>
            </a:r>
            <a:r>
              <a:rPr lang="fr-BE" sz="1600" dirty="0"/>
              <a:t>, 1988; Charon, 1991; Balle, 1994)</a:t>
            </a:r>
          </a:p>
          <a:p>
            <a:pPr>
              <a:lnSpc>
                <a:spcPct val="100000"/>
              </a:lnSpc>
            </a:pPr>
            <a:r>
              <a:rPr lang="fr-BE" sz="1600" dirty="0" err="1"/>
              <a:t>Characterized</a:t>
            </a:r>
            <a:r>
              <a:rPr lang="fr-BE" sz="1600" dirty="0"/>
              <a:t> by:</a:t>
            </a:r>
          </a:p>
          <a:p>
            <a:pPr lvl="1">
              <a:lnSpc>
                <a:spcPct val="100000"/>
              </a:lnSpc>
            </a:pPr>
            <a:r>
              <a:rPr lang="fr-BE" sz="1600" dirty="0"/>
              <a:t>A </a:t>
            </a:r>
            <a:r>
              <a:rPr lang="fr-BE" sz="1600" dirty="0" err="1"/>
              <a:t>tendency</a:t>
            </a:r>
            <a:r>
              <a:rPr lang="fr-BE" sz="1600" dirty="0"/>
              <a:t> </a:t>
            </a:r>
            <a:r>
              <a:rPr lang="fr-BE" sz="1600" dirty="0" err="1"/>
              <a:t>toward</a:t>
            </a:r>
            <a:r>
              <a:rPr lang="fr-BE" sz="1600" dirty="0"/>
              <a:t> the </a:t>
            </a:r>
            <a:r>
              <a:rPr lang="fr-BE" sz="1600" b="1" dirty="0" err="1"/>
              <a:t>spectacular</a:t>
            </a:r>
            <a:r>
              <a:rPr lang="fr-BE" sz="1600" b="1" dirty="0"/>
              <a:t> and </a:t>
            </a:r>
            <a:r>
              <a:rPr lang="fr-BE" sz="1600" b="1" dirty="0" err="1"/>
              <a:t>exceptional</a:t>
            </a:r>
            <a:r>
              <a:rPr lang="fr-BE" sz="1600" dirty="0"/>
              <a:t> (Attali, 2018)</a:t>
            </a:r>
          </a:p>
          <a:p>
            <a:pPr lvl="1">
              <a:lnSpc>
                <a:spcPct val="100000"/>
              </a:lnSpc>
            </a:pPr>
            <a:r>
              <a:rPr lang="fr-BE" sz="1600" b="1" dirty="0" err="1"/>
              <a:t>Dependence</a:t>
            </a:r>
            <a:r>
              <a:rPr lang="fr-BE" sz="1600" b="1" dirty="0"/>
              <a:t> on </a:t>
            </a:r>
            <a:r>
              <a:rPr lang="fr-BE" sz="1600" b="1" dirty="0" err="1"/>
              <a:t>industrial</a:t>
            </a:r>
            <a:r>
              <a:rPr lang="fr-BE" sz="1600" b="1" dirty="0"/>
              <a:t> </a:t>
            </a:r>
            <a:r>
              <a:rPr lang="fr-BE" sz="1600" b="1" dirty="0" err="1"/>
              <a:t>partners</a:t>
            </a:r>
            <a:r>
              <a:rPr lang="fr-BE" sz="1600" dirty="0"/>
              <a:t> (</a:t>
            </a:r>
            <a:r>
              <a:rPr lang="fr-BE" sz="1600" dirty="0" err="1"/>
              <a:t>Ohl</a:t>
            </a:r>
            <a:r>
              <a:rPr lang="fr-BE" sz="1600" dirty="0"/>
              <a:t>, 2000)</a:t>
            </a:r>
          </a:p>
          <a:p>
            <a:pPr lvl="1">
              <a:lnSpc>
                <a:spcPct val="100000"/>
              </a:lnSpc>
            </a:pPr>
            <a:r>
              <a:rPr lang="fr-BE" sz="1600" dirty="0"/>
              <a:t>Production of information </a:t>
            </a:r>
            <a:r>
              <a:rPr lang="fr-BE" sz="1600" dirty="0" err="1"/>
              <a:t>with</a:t>
            </a:r>
            <a:r>
              <a:rPr lang="fr-BE" sz="1600" dirty="0"/>
              <a:t> </a:t>
            </a:r>
            <a:r>
              <a:rPr lang="fr-BE" sz="1600" b="1" dirty="0"/>
              <a:t>“a </a:t>
            </a:r>
            <a:r>
              <a:rPr lang="fr-BE" sz="1600" b="1" dirty="0" err="1"/>
              <a:t>role</a:t>
            </a:r>
            <a:r>
              <a:rPr lang="fr-BE" sz="1600" b="1" dirty="0"/>
              <a:t> </a:t>
            </a:r>
            <a:r>
              <a:rPr lang="fr-BE" sz="1600" b="1" dirty="0" err="1"/>
              <a:t>apart</a:t>
            </a:r>
            <a:r>
              <a:rPr lang="fr-BE" sz="1600" b="1" dirty="0"/>
              <a:t>”</a:t>
            </a:r>
            <a:r>
              <a:rPr lang="fr-BE" sz="1600" dirty="0"/>
              <a:t> (</a:t>
            </a:r>
            <a:r>
              <a:rPr lang="fr-BE" sz="1600" dirty="0" err="1"/>
              <a:t>Leseney</a:t>
            </a:r>
            <a:r>
              <a:rPr lang="fr-BE" sz="1600" dirty="0"/>
              <a:t> &amp; </a:t>
            </a:r>
            <a:r>
              <a:rPr lang="fr-BE" sz="1600" dirty="0" err="1"/>
              <a:t>Pallix</a:t>
            </a:r>
            <a:r>
              <a:rPr lang="fr-BE" sz="1600" dirty="0"/>
              <a:t>, 1984)</a:t>
            </a:r>
          </a:p>
          <a:p>
            <a:pPr>
              <a:lnSpc>
                <a:spcPct val="100000"/>
              </a:lnSpc>
            </a:pPr>
            <a:r>
              <a:rPr lang="fr-BE" sz="1600" dirty="0" err="1"/>
              <a:t>However</a:t>
            </a:r>
            <a:r>
              <a:rPr lang="fr-BE" sz="1600" dirty="0"/>
              <a:t>, </a:t>
            </a:r>
            <a:r>
              <a:rPr lang="fr-BE" sz="1600" dirty="0" err="1"/>
              <a:t>this</a:t>
            </a:r>
            <a:r>
              <a:rPr lang="fr-BE" sz="1600" dirty="0"/>
              <a:t> </a:t>
            </a:r>
            <a:r>
              <a:rPr lang="fr-BE" sz="1600" dirty="0" err="1"/>
              <a:t>marginality</a:t>
            </a:r>
            <a:r>
              <a:rPr lang="fr-BE" sz="1600" dirty="0"/>
              <a:t> has </a:t>
            </a:r>
            <a:r>
              <a:rPr lang="fr-BE" sz="1600" dirty="0" err="1"/>
              <a:t>also</a:t>
            </a:r>
            <a:r>
              <a:rPr lang="fr-BE" sz="1600" dirty="0"/>
              <a:t> </a:t>
            </a:r>
            <a:r>
              <a:rPr lang="fr-BE" sz="1600" dirty="0" err="1"/>
              <a:t>fostered</a:t>
            </a:r>
            <a:r>
              <a:rPr lang="fr-BE" sz="1600" dirty="0"/>
              <a:t>:</a:t>
            </a:r>
          </a:p>
          <a:p>
            <a:pPr lvl="1">
              <a:lnSpc>
                <a:spcPct val="100000"/>
              </a:lnSpc>
            </a:pPr>
            <a:r>
              <a:rPr lang="fr-BE" sz="1600" dirty="0"/>
              <a:t>A </a:t>
            </a:r>
            <a:r>
              <a:rPr lang="fr-BE" sz="1600" b="1" dirty="0" err="1"/>
              <a:t>hybrid</a:t>
            </a:r>
            <a:r>
              <a:rPr lang="fr-BE" sz="1600" b="1" dirty="0"/>
              <a:t> </a:t>
            </a:r>
            <a:r>
              <a:rPr lang="fr-BE" sz="1600" b="1" dirty="0" err="1"/>
              <a:t>professional</a:t>
            </a:r>
            <a:r>
              <a:rPr lang="fr-BE" sz="1600" b="1" dirty="0"/>
              <a:t> </a:t>
            </a:r>
            <a:r>
              <a:rPr lang="fr-BE" sz="1600" b="1" dirty="0" err="1"/>
              <a:t>identity</a:t>
            </a:r>
            <a:r>
              <a:rPr lang="fr-BE" sz="1600" dirty="0"/>
              <a:t>, </a:t>
            </a:r>
            <a:r>
              <a:rPr lang="fr-BE" sz="1600" dirty="0" err="1"/>
              <a:t>blending</a:t>
            </a:r>
            <a:r>
              <a:rPr lang="fr-BE" sz="1600" dirty="0"/>
              <a:t> </a:t>
            </a:r>
            <a:r>
              <a:rPr lang="fr-BE" sz="1600" dirty="0" err="1"/>
              <a:t>journalistic</a:t>
            </a:r>
            <a:r>
              <a:rPr lang="fr-BE" sz="1600" dirty="0"/>
              <a:t> </a:t>
            </a:r>
            <a:r>
              <a:rPr lang="fr-BE" sz="1600" dirty="0" err="1"/>
              <a:t>ethics</a:t>
            </a:r>
            <a:r>
              <a:rPr lang="fr-BE" sz="1600" dirty="0"/>
              <a:t> </a:t>
            </a:r>
            <a:r>
              <a:rPr lang="fr-BE" sz="1600" dirty="0" err="1"/>
              <a:t>with</a:t>
            </a:r>
            <a:r>
              <a:rPr lang="fr-BE" sz="1600" dirty="0"/>
              <a:t> the </a:t>
            </a:r>
            <a:r>
              <a:rPr lang="fr-BE" sz="1600" b="1" dirty="0"/>
              <a:t>moral </a:t>
            </a:r>
            <a:r>
              <a:rPr lang="fr-BE" sz="1600" b="1" dirty="0" err="1"/>
              <a:t>universe</a:t>
            </a:r>
            <a:r>
              <a:rPr lang="fr-BE" sz="1600" b="1" dirty="0"/>
              <a:t> of sport</a:t>
            </a:r>
            <a:endParaRPr lang="fr-BE" sz="1600" dirty="0"/>
          </a:p>
          <a:p>
            <a:pPr lvl="1">
              <a:lnSpc>
                <a:spcPct val="100000"/>
              </a:lnSpc>
            </a:pPr>
            <a:r>
              <a:rPr lang="fr-BE" sz="1600" b="1" dirty="0"/>
              <a:t>Collective </a:t>
            </a:r>
            <a:r>
              <a:rPr lang="fr-BE" sz="1600" b="1" dirty="0" err="1"/>
              <a:t>mobilization</a:t>
            </a:r>
            <a:r>
              <a:rPr lang="fr-BE" sz="1600" dirty="0"/>
              <a:t> </a:t>
            </a:r>
            <a:r>
              <a:rPr lang="fr-BE" sz="1600" dirty="0" err="1"/>
              <a:t>that</a:t>
            </a:r>
            <a:r>
              <a:rPr lang="fr-BE" sz="1600" dirty="0"/>
              <a:t> </a:t>
            </a:r>
            <a:r>
              <a:rPr lang="fr-BE" sz="1600" dirty="0" err="1"/>
              <a:t>strengthened</a:t>
            </a:r>
            <a:r>
              <a:rPr lang="fr-BE" sz="1600" dirty="0"/>
              <a:t> </a:t>
            </a:r>
            <a:r>
              <a:rPr lang="fr-BE" sz="1600" dirty="0" err="1"/>
              <a:t>its</a:t>
            </a:r>
            <a:r>
              <a:rPr lang="fr-BE" sz="1600" dirty="0"/>
              <a:t> </a:t>
            </a:r>
            <a:r>
              <a:rPr lang="fr-BE" sz="1600" dirty="0" err="1"/>
              <a:t>professional</a:t>
            </a:r>
            <a:r>
              <a:rPr lang="fr-BE" sz="1600" dirty="0"/>
              <a:t> recognition (</a:t>
            </a:r>
            <a:r>
              <a:rPr lang="fr-BE" sz="1600" dirty="0" err="1"/>
              <a:t>Souanef</a:t>
            </a:r>
            <a:r>
              <a:rPr lang="fr-BE" sz="1600" dirty="0"/>
              <a:t>, 2013)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553811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95E643B-3C83-E35E-9E0D-719A4A516306}"/>
              </a:ext>
            </a:extLst>
          </p:cNvPr>
          <p:cNvSpPr txBox="1"/>
          <p:nvPr/>
        </p:nvSpPr>
        <p:spPr>
          <a:xfrm>
            <a:off x="429743" y="511529"/>
            <a:ext cx="11332513" cy="653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Bibliography</a:t>
            </a: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BE" sz="1600" dirty="0" err="1">
                <a:latin typeface="Cambria" panose="02040503050406030204" pitchFamily="18" charset="0"/>
              </a:rPr>
              <a:t>Ahva</a:t>
            </a:r>
            <a:r>
              <a:rPr lang="fr-BE" sz="1600" dirty="0">
                <a:latin typeface="Cambria" panose="02040503050406030204" pitchFamily="18" charset="0"/>
              </a:rPr>
              <a:t>, L., &amp; </a:t>
            </a:r>
            <a:r>
              <a:rPr lang="fr-BE" sz="1600" dirty="0" err="1">
                <a:latin typeface="Cambria" panose="02040503050406030204" pitchFamily="18" charset="0"/>
              </a:rPr>
              <a:t>Heikkila</a:t>
            </a:r>
            <a:r>
              <a:rPr lang="fr-BE" sz="1600" dirty="0">
                <a:latin typeface="Cambria" panose="02040503050406030204" pitchFamily="18" charset="0"/>
              </a:rPr>
              <a:t>, H. (2010). </a:t>
            </a:r>
            <a:r>
              <a:rPr lang="fr-BE" sz="1600" dirty="0" err="1">
                <a:latin typeface="Cambria" panose="02040503050406030204" pitchFamily="18" charset="0"/>
              </a:rPr>
              <a:t>From</a:t>
            </a:r>
            <a:r>
              <a:rPr lang="fr-BE" sz="1600" dirty="0">
                <a:latin typeface="Cambria" panose="02040503050406030204" pitchFamily="18" charset="0"/>
              </a:rPr>
              <a:t> </a:t>
            </a:r>
            <a:r>
              <a:rPr lang="fr-BE" sz="1600" dirty="0" err="1">
                <a:latin typeface="Cambria" panose="02040503050406030204" pitchFamily="18" charset="0"/>
              </a:rPr>
              <a:t>credibility</a:t>
            </a:r>
            <a:r>
              <a:rPr lang="fr-BE" sz="1600" dirty="0">
                <a:latin typeface="Cambria" panose="02040503050406030204" pitchFamily="18" charset="0"/>
              </a:rPr>
              <a:t> to relevance: </a:t>
            </a:r>
            <a:r>
              <a:rPr lang="fr-BE" sz="1600" dirty="0" err="1">
                <a:latin typeface="Cambria" panose="02040503050406030204" pitchFamily="18" charset="0"/>
              </a:rPr>
              <a:t>Towards</a:t>
            </a:r>
            <a:r>
              <a:rPr lang="fr-BE" sz="1600" dirty="0">
                <a:latin typeface="Cambria" panose="02040503050406030204" pitchFamily="18" charset="0"/>
              </a:rPr>
              <a:t> a </a:t>
            </a:r>
            <a:r>
              <a:rPr lang="fr-BE" sz="1600" dirty="0" err="1">
                <a:latin typeface="Cambria" panose="02040503050406030204" pitchFamily="18" charset="0"/>
              </a:rPr>
              <a:t>sociology</a:t>
            </a:r>
            <a:r>
              <a:rPr lang="fr-BE" sz="1600" dirty="0">
                <a:latin typeface="Cambria" panose="02040503050406030204" pitchFamily="18" charset="0"/>
              </a:rPr>
              <a:t> of </a:t>
            </a:r>
            <a:r>
              <a:rPr lang="fr-BE" sz="1600" dirty="0" err="1">
                <a:latin typeface="Cambria" panose="02040503050406030204" pitchFamily="18" charset="0"/>
              </a:rPr>
              <a:t>journalism’s</a:t>
            </a:r>
            <a:r>
              <a:rPr lang="fr-BE" sz="1600" dirty="0">
                <a:latin typeface="Cambria" panose="02040503050406030204" pitchFamily="18" charset="0"/>
              </a:rPr>
              <a:t> “</a:t>
            </a:r>
            <a:r>
              <a:rPr lang="fr-BE" sz="1600" dirty="0" err="1">
                <a:latin typeface="Cambria" panose="02040503050406030204" pitchFamily="18" charset="0"/>
              </a:rPr>
              <a:t>added</a:t>
            </a:r>
            <a:r>
              <a:rPr lang="fr-BE" sz="1600" dirty="0">
                <a:latin typeface="Cambria" panose="02040503050406030204" pitchFamily="18" charset="0"/>
              </a:rPr>
              <a:t> value”. </a:t>
            </a:r>
            <a:r>
              <a:rPr lang="fr-BE" sz="1600" dirty="0" err="1">
                <a:latin typeface="Cambria" panose="02040503050406030204" pitchFamily="18" charset="0"/>
              </a:rPr>
              <a:t>Journalism</a:t>
            </a:r>
            <a:endParaRPr lang="fr-BE" sz="1600" dirty="0">
              <a:latin typeface="Cambria" panose="02040503050406030204" pitchFamily="18" charset="0"/>
            </a:endParaRPr>
          </a:p>
          <a:p>
            <a:r>
              <a:rPr lang="fr-BE" sz="1600" dirty="0">
                <a:latin typeface="Cambria" panose="02040503050406030204" pitchFamily="18" charset="0"/>
              </a:rPr>
              <a:t>Practice, 4.</a:t>
            </a:r>
          </a:p>
          <a:p>
            <a:endParaRPr lang="fr-BE" sz="1600" dirty="0">
              <a:latin typeface="Cambria" panose="02040503050406030204" pitchFamily="18" charset="0"/>
            </a:endParaRPr>
          </a:p>
          <a:p>
            <a:r>
              <a:rPr lang="fr-BE" sz="1600" dirty="0">
                <a:latin typeface="Cambria" panose="02040503050406030204" pitchFamily="18" charset="0"/>
              </a:rPr>
              <a:t>Carlson, R. (2009). </a:t>
            </a:r>
            <a:r>
              <a:rPr lang="fr-BE" sz="1600" dirty="0" err="1">
                <a:latin typeface="Cambria" panose="02040503050406030204" pitchFamily="18" charset="0"/>
              </a:rPr>
              <a:t>Too</a:t>
            </a:r>
            <a:r>
              <a:rPr lang="fr-BE" sz="1600" dirty="0">
                <a:latin typeface="Cambria" panose="02040503050406030204" pitchFamily="18" charset="0"/>
              </a:rPr>
              <a:t> Human versus the </a:t>
            </a:r>
            <a:r>
              <a:rPr lang="fr-BE" sz="1600" dirty="0" err="1">
                <a:latin typeface="Cambria" panose="02040503050406030204" pitchFamily="18" charset="0"/>
              </a:rPr>
              <a:t>enthusiast</a:t>
            </a:r>
            <a:r>
              <a:rPr lang="fr-BE" sz="1600" dirty="0">
                <a:latin typeface="Cambria" panose="02040503050406030204" pitchFamily="18" charset="0"/>
              </a:rPr>
              <a:t> </a:t>
            </a:r>
            <a:r>
              <a:rPr lang="fr-BE" sz="1600" dirty="0" err="1">
                <a:latin typeface="Cambria" panose="02040503050406030204" pitchFamily="18" charset="0"/>
              </a:rPr>
              <a:t>press</a:t>
            </a:r>
            <a:r>
              <a:rPr lang="fr-BE" sz="1600" dirty="0">
                <a:latin typeface="Cambria" panose="02040503050406030204" pitchFamily="18" charset="0"/>
              </a:rPr>
              <a:t>: </a:t>
            </a:r>
            <a:r>
              <a:rPr lang="fr-BE" sz="1600" dirty="0" err="1">
                <a:latin typeface="Cambria" panose="02040503050406030204" pitchFamily="18" charset="0"/>
              </a:rPr>
              <a:t>Video</a:t>
            </a:r>
            <a:r>
              <a:rPr lang="fr-BE" sz="1600" dirty="0">
                <a:latin typeface="Cambria" panose="02040503050406030204" pitchFamily="18" charset="0"/>
              </a:rPr>
              <a:t> </a:t>
            </a:r>
            <a:r>
              <a:rPr lang="fr-BE" sz="1600" dirty="0" err="1">
                <a:latin typeface="Cambria" panose="02040503050406030204" pitchFamily="18" charset="0"/>
              </a:rPr>
              <a:t>game</a:t>
            </a:r>
            <a:r>
              <a:rPr lang="fr-BE" sz="1600" dirty="0">
                <a:latin typeface="Cambria" panose="02040503050406030204" pitchFamily="18" charset="0"/>
              </a:rPr>
              <a:t> </a:t>
            </a:r>
            <a:r>
              <a:rPr lang="fr-BE" sz="1600" dirty="0" err="1">
                <a:latin typeface="Cambria" panose="02040503050406030204" pitchFamily="18" charset="0"/>
              </a:rPr>
              <a:t>journalists</a:t>
            </a:r>
            <a:r>
              <a:rPr lang="fr-BE" sz="1600" dirty="0">
                <a:latin typeface="Cambria" panose="02040503050406030204" pitchFamily="18" charset="0"/>
              </a:rPr>
              <a:t> as </a:t>
            </a:r>
            <a:r>
              <a:rPr lang="fr-BE" sz="1600" dirty="0" err="1">
                <a:latin typeface="Cambria" panose="02040503050406030204" pitchFamily="18" charset="0"/>
              </a:rPr>
              <a:t>mediators</a:t>
            </a:r>
            <a:r>
              <a:rPr lang="fr-BE" sz="1600" dirty="0">
                <a:latin typeface="Cambria" panose="02040503050406030204" pitchFamily="18" charset="0"/>
              </a:rPr>
              <a:t> of </a:t>
            </a:r>
            <a:r>
              <a:rPr lang="fr-BE" sz="1600" dirty="0" err="1">
                <a:latin typeface="Cambria" panose="02040503050406030204" pitchFamily="18" charset="0"/>
              </a:rPr>
              <a:t>commodity</a:t>
            </a:r>
            <a:r>
              <a:rPr lang="fr-BE" sz="1600" dirty="0">
                <a:latin typeface="Cambria" panose="02040503050406030204" pitchFamily="18" charset="0"/>
              </a:rPr>
              <a:t> value. </a:t>
            </a:r>
            <a:r>
              <a:rPr lang="fr-BE" sz="1600" i="1" dirty="0">
                <a:latin typeface="Cambria" panose="02040503050406030204" pitchFamily="18" charset="0"/>
              </a:rPr>
              <a:t>Transformative Works and Cultures</a:t>
            </a:r>
            <a:r>
              <a:rPr lang="fr-BE" sz="1600" dirty="0">
                <a:latin typeface="Cambria" panose="02040503050406030204" pitchFamily="18" charset="0"/>
              </a:rPr>
              <a:t>, 2. </a:t>
            </a:r>
          </a:p>
          <a:p>
            <a:endParaRPr lang="fr-BE" sz="1600" dirty="0">
              <a:latin typeface="Cambria" panose="02040503050406030204" pitchFamily="18" charset="0"/>
            </a:endParaRPr>
          </a:p>
          <a:p>
            <a:r>
              <a:rPr lang="fr-BE" sz="1600" dirty="0" err="1">
                <a:latin typeface="Cambria" panose="02040503050406030204" pitchFamily="18" charset="0"/>
              </a:rPr>
              <a:t>Consalvo</a:t>
            </a:r>
            <a:r>
              <a:rPr lang="fr-BE" sz="1600" dirty="0">
                <a:latin typeface="Cambria" panose="02040503050406030204" pitchFamily="18" charset="0"/>
              </a:rPr>
              <a:t>, M. (2007). </a:t>
            </a:r>
            <a:r>
              <a:rPr lang="nl-BE" sz="1600" i="1" dirty="0">
                <a:latin typeface="Cambria" panose="02040503050406030204" pitchFamily="18" charset="0"/>
              </a:rPr>
              <a:t>Cheating: Gaining Advantage in Videogames</a:t>
            </a:r>
            <a:r>
              <a:rPr lang="nl-BE" sz="1600" dirty="0">
                <a:latin typeface="Cambria" panose="02040503050406030204" pitchFamily="18" charset="0"/>
              </a:rPr>
              <a:t>. </a:t>
            </a:r>
            <a:r>
              <a:rPr lang="fr-BE" sz="1600" dirty="0">
                <a:latin typeface="Cambria" panose="02040503050406030204" pitchFamily="18" charset="0"/>
              </a:rPr>
              <a:t>MIT </a:t>
            </a:r>
            <a:r>
              <a:rPr lang="fr-BE" sz="1600" dirty="0" err="1">
                <a:latin typeface="Cambria" panose="02040503050406030204" pitchFamily="18" charset="0"/>
              </a:rPr>
              <a:t>Press</a:t>
            </a:r>
            <a:r>
              <a:rPr lang="fr-BE" sz="1600" dirty="0">
                <a:latin typeface="Cambria" panose="02040503050406030204" pitchFamily="18" charset="0"/>
              </a:rPr>
              <a:t>.</a:t>
            </a:r>
          </a:p>
          <a:p>
            <a:endParaRPr lang="fr-BE" sz="1600" dirty="0">
              <a:latin typeface="Cambria" panose="02040503050406030204" pitchFamily="18" charset="0"/>
            </a:endParaRPr>
          </a:p>
          <a:p>
            <a:r>
              <a:rPr lang="nl-BE" sz="1600" dirty="0">
                <a:latin typeface="Cambria" panose="02040503050406030204" pitchFamily="18" charset="0"/>
              </a:rPr>
              <a:t>Deuze, M. (2005). What is journalism? </a:t>
            </a:r>
            <a:r>
              <a:rPr lang="fr-BE" sz="1600" dirty="0">
                <a:latin typeface="Cambria" panose="02040503050406030204" pitchFamily="18" charset="0"/>
              </a:rPr>
              <a:t>Professional </a:t>
            </a:r>
            <a:r>
              <a:rPr lang="fr-BE" sz="1600" dirty="0" err="1">
                <a:latin typeface="Cambria" panose="02040503050406030204" pitchFamily="18" charset="0"/>
              </a:rPr>
              <a:t>identity</a:t>
            </a:r>
            <a:r>
              <a:rPr lang="fr-BE" sz="1600" dirty="0">
                <a:latin typeface="Cambria" panose="02040503050406030204" pitchFamily="18" charset="0"/>
              </a:rPr>
              <a:t> and </a:t>
            </a:r>
            <a:r>
              <a:rPr lang="fr-BE" sz="1600" dirty="0" err="1">
                <a:latin typeface="Cambria" panose="02040503050406030204" pitchFamily="18" charset="0"/>
              </a:rPr>
              <a:t>ideology</a:t>
            </a:r>
            <a:r>
              <a:rPr lang="fr-BE" sz="1600" dirty="0">
                <a:latin typeface="Cambria" panose="02040503050406030204" pitchFamily="18" charset="0"/>
              </a:rPr>
              <a:t> of </a:t>
            </a:r>
            <a:r>
              <a:rPr lang="fr-BE" sz="1600" dirty="0" err="1">
                <a:latin typeface="Cambria" panose="02040503050406030204" pitchFamily="18" charset="0"/>
              </a:rPr>
              <a:t>journalists</a:t>
            </a:r>
            <a:r>
              <a:rPr lang="fr-BE" sz="1600" dirty="0">
                <a:latin typeface="Cambria" panose="02040503050406030204" pitchFamily="18" charset="0"/>
              </a:rPr>
              <a:t> </a:t>
            </a:r>
            <a:r>
              <a:rPr lang="fr-BE" sz="1600" dirty="0" err="1">
                <a:latin typeface="Cambria" panose="02040503050406030204" pitchFamily="18" charset="0"/>
              </a:rPr>
              <a:t>reconsidered</a:t>
            </a:r>
            <a:r>
              <a:rPr lang="fr-BE" sz="1600" dirty="0">
                <a:latin typeface="Cambria" panose="02040503050406030204" pitchFamily="18" charset="0"/>
              </a:rPr>
              <a:t>. </a:t>
            </a:r>
            <a:r>
              <a:rPr lang="fr-BE" sz="1600" i="1" dirty="0" err="1">
                <a:latin typeface="Cambria" panose="02040503050406030204" pitchFamily="18" charset="0"/>
              </a:rPr>
              <a:t>Journalism</a:t>
            </a:r>
            <a:r>
              <a:rPr lang="fr-BE" sz="1600" dirty="0">
                <a:latin typeface="Cambria" panose="02040503050406030204" pitchFamily="18" charset="0"/>
              </a:rPr>
              <a:t>, </a:t>
            </a:r>
            <a:r>
              <a:rPr lang="fr-BE" sz="1600" i="1" dirty="0">
                <a:latin typeface="Cambria" panose="02040503050406030204" pitchFamily="18" charset="0"/>
              </a:rPr>
              <a:t>6</a:t>
            </a:r>
            <a:r>
              <a:rPr lang="fr-BE" sz="1600" dirty="0">
                <a:latin typeface="Cambria" panose="02040503050406030204" pitchFamily="18" charset="0"/>
              </a:rPr>
              <a:t>(4), 442–464. </a:t>
            </a:r>
          </a:p>
          <a:p>
            <a:endParaRPr lang="fr-BE" sz="1600" dirty="0">
              <a:latin typeface="Cambria" panose="02040503050406030204" pitchFamily="18" charset="0"/>
            </a:endParaRPr>
          </a:p>
          <a:p>
            <a:r>
              <a:rPr lang="fr-BE" sz="1600" dirty="0" err="1">
                <a:latin typeface="Cambria" panose="02040503050406030204" pitchFamily="18" charset="0"/>
              </a:rPr>
              <a:t>Hellmueller</a:t>
            </a:r>
            <a:r>
              <a:rPr lang="fr-BE" sz="1600" dirty="0">
                <a:latin typeface="Cambria" panose="02040503050406030204" pitchFamily="18" charset="0"/>
              </a:rPr>
              <a:t>, L., Vos, </a:t>
            </a:r>
            <a:r>
              <a:rPr lang="fr-BE" sz="1600" dirty="0" err="1">
                <a:latin typeface="Cambria" panose="02040503050406030204" pitchFamily="18" charset="0"/>
              </a:rPr>
              <a:t>T</a:t>
            </a:r>
            <a:r>
              <a:rPr lang="fr-BE" sz="1600" dirty="0">
                <a:latin typeface="Cambria" panose="02040503050406030204" pitchFamily="18" charset="0"/>
              </a:rPr>
              <a:t>. P., &amp; </a:t>
            </a:r>
            <a:r>
              <a:rPr lang="fr-BE" sz="1600" dirty="0" err="1">
                <a:latin typeface="Cambria" panose="02040503050406030204" pitchFamily="18" charset="0"/>
              </a:rPr>
              <a:t>Poepsel</a:t>
            </a:r>
            <a:r>
              <a:rPr lang="fr-BE" sz="1600" dirty="0">
                <a:latin typeface="Cambria" panose="02040503050406030204" pitchFamily="18" charset="0"/>
              </a:rPr>
              <a:t>, M. A. (2013). </a:t>
            </a:r>
            <a:r>
              <a:rPr lang="fr-BE" sz="1600" dirty="0" err="1">
                <a:latin typeface="Cambria" panose="02040503050406030204" pitchFamily="18" charset="0"/>
              </a:rPr>
              <a:t>Shifting</a:t>
            </a:r>
            <a:r>
              <a:rPr lang="fr-BE" sz="1600" dirty="0">
                <a:latin typeface="Cambria" panose="02040503050406030204" pitchFamily="18" charset="0"/>
              </a:rPr>
              <a:t> </a:t>
            </a:r>
            <a:r>
              <a:rPr lang="fr-BE" sz="1600" dirty="0" err="1">
                <a:latin typeface="Cambria" panose="02040503050406030204" pitchFamily="18" charset="0"/>
              </a:rPr>
              <a:t>journalistic</a:t>
            </a:r>
            <a:r>
              <a:rPr lang="fr-BE" sz="1600" dirty="0">
                <a:latin typeface="Cambria" panose="02040503050406030204" pitchFamily="18" charset="0"/>
              </a:rPr>
              <a:t> capital? </a:t>
            </a:r>
            <a:r>
              <a:rPr lang="fr-BE" sz="1600" i="1" dirty="0" err="1">
                <a:latin typeface="Cambria" panose="02040503050406030204" pitchFamily="18" charset="0"/>
              </a:rPr>
              <a:t>Journalism</a:t>
            </a:r>
            <a:r>
              <a:rPr lang="fr-BE" sz="1600" i="1" dirty="0">
                <a:latin typeface="Cambria" panose="02040503050406030204" pitchFamily="18" charset="0"/>
              </a:rPr>
              <a:t> </a:t>
            </a:r>
            <a:r>
              <a:rPr lang="fr-BE" sz="1600" i="1" dirty="0" err="1">
                <a:latin typeface="Cambria" panose="02040503050406030204" pitchFamily="18" charset="0"/>
              </a:rPr>
              <a:t>Studies</a:t>
            </a:r>
            <a:r>
              <a:rPr lang="fr-BE" sz="1600" dirty="0">
                <a:latin typeface="Cambria" panose="02040503050406030204" pitchFamily="18" charset="0"/>
              </a:rPr>
              <a:t>, </a:t>
            </a:r>
            <a:r>
              <a:rPr lang="fr-BE" sz="1600" i="1" dirty="0">
                <a:latin typeface="Cambria" panose="02040503050406030204" pitchFamily="18" charset="0"/>
              </a:rPr>
              <a:t>14</a:t>
            </a:r>
            <a:r>
              <a:rPr lang="fr-BE" sz="1600" dirty="0">
                <a:latin typeface="Cambria" panose="02040503050406030204" pitchFamily="18" charset="0"/>
              </a:rPr>
              <a:t>(3), 287–304. </a:t>
            </a:r>
          </a:p>
          <a:p>
            <a:endParaRPr lang="fr-BE" sz="1600" dirty="0">
              <a:latin typeface="Cambria" panose="02040503050406030204" pitchFamily="18" charset="0"/>
            </a:endParaRPr>
          </a:p>
          <a:p>
            <a:r>
              <a:rPr lang="nl-BE" sz="1600" dirty="0">
                <a:latin typeface="Cambria" panose="02040503050406030204" pitchFamily="18" charset="0"/>
              </a:rPr>
              <a:t>Nieborg, D., &amp; Sihvonen, T. (2009). The new gatekeepers: The occupational ideology of game journalism. In </a:t>
            </a:r>
            <a:r>
              <a:rPr lang="nl-BE" sz="1600" i="1" dirty="0">
                <a:latin typeface="Cambria" panose="02040503050406030204" pitchFamily="18" charset="0"/>
              </a:rPr>
              <a:t>Breaking New Ground: Innovation in Games, Play, Practice and Theory</a:t>
            </a:r>
            <a:r>
              <a:rPr lang="nl-BE" sz="1600" dirty="0">
                <a:latin typeface="Cambria" panose="02040503050406030204" pitchFamily="18" charset="0"/>
              </a:rPr>
              <a:t> (Proceedings of DiGRA 2009).</a:t>
            </a:r>
          </a:p>
          <a:p>
            <a:endParaRPr lang="fr-BE" sz="1600" dirty="0">
              <a:latin typeface="Cambria" panose="02040503050406030204" pitchFamily="18" charset="0"/>
            </a:endParaRPr>
          </a:p>
          <a:p>
            <a:r>
              <a:rPr lang="fr-BE" sz="1600" dirty="0">
                <a:latin typeface="Cambria" panose="02040503050406030204" pitchFamily="18" charset="0"/>
              </a:rPr>
              <a:t>Perreault, G., &amp; Vos, </a:t>
            </a:r>
            <a:r>
              <a:rPr lang="fr-BE" sz="1600" dirty="0" err="1">
                <a:latin typeface="Cambria" panose="02040503050406030204" pitchFamily="18" charset="0"/>
              </a:rPr>
              <a:t>T</a:t>
            </a:r>
            <a:r>
              <a:rPr lang="fr-BE" sz="1600" dirty="0">
                <a:latin typeface="Cambria" panose="02040503050406030204" pitchFamily="18" charset="0"/>
              </a:rPr>
              <a:t>. P. (2018). The </a:t>
            </a:r>
            <a:r>
              <a:rPr lang="fr-BE" sz="1600" dirty="0" err="1">
                <a:latin typeface="Cambria" panose="02040503050406030204" pitchFamily="18" charset="0"/>
              </a:rPr>
              <a:t>GamerGate</a:t>
            </a:r>
            <a:r>
              <a:rPr lang="fr-BE" sz="1600" dirty="0">
                <a:latin typeface="Cambria" panose="02040503050406030204" pitchFamily="18" charset="0"/>
              </a:rPr>
              <a:t> </a:t>
            </a:r>
            <a:r>
              <a:rPr lang="fr-BE" sz="1600" dirty="0" err="1">
                <a:latin typeface="Cambria" panose="02040503050406030204" pitchFamily="18" charset="0"/>
              </a:rPr>
              <a:t>controversy</a:t>
            </a:r>
            <a:r>
              <a:rPr lang="fr-BE" sz="1600" dirty="0">
                <a:latin typeface="Cambria" panose="02040503050406030204" pitchFamily="18" charset="0"/>
              </a:rPr>
              <a:t> and </a:t>
            </a:r>
            <a:r>
              <a:rPr lang="fr-BE" sz="1600" dirty="0" err="1">
                <a:latin typeface="Cambria" panose="02040503050406030204" pitchFamily="18" charset="0"/>
              </a:rPr>
              <a:t>journalistic</a:t>
            </a:r>
            <a:r>
              <a:rPr lang="fr-BE" sz="1600" dirty="0">
                <a:latin typeface="Cambria" panose="02040503050406030204" pitchFamily="18" charset="0"/>
              </a:rPr>
              <a:t> </a:t>
            </a:r>
            <a:r>
              <a:rPr lang="fr-BE" sz="1600" dirty="0" err="1">
                <a:latin typeface="Cambria" panose="02040503050406030204" pitchFamily="18" charset="0"/>
              </a:rPr>
              <a:t>paradigm</a:t>
            </a:r>
            <a:r>
              <a:rPr lang="fr-BE" sz="1600" dirty="0">
                <a:latin typeface="Cambria" panose="02040503050406030204" pitchFamily="18" charset="0"/>
              </a:rPr>
              <a:t> maintenance. </a:t>
            </a:r>
            <a:r>
              <a:rPr lang="nl-BE" sz="1600" i="1" dirty="0">
                <a:latin typeface="Cambria" panose="02040503050406030204" pitchFamily="18" charset="0"/>
              </a:rPr>
              <a:t>Journalism</a:t>
            </a:r>
            <a:r>
              <a:rPr lang="nl-BE" sz="1600" dirty="0">
                <a:latin typeface="Cambria" panose="02040503050406030204" pitchFamily="18" charset="0"/>
              </a:rPr>
              <a:t>, </a:t>
            </a:r>
            <a:r>
              <a:rPr lang="nl-BE" sz="1600" i="1" dirty="0">
                <a:latin typeface="Cambria" panose="02040503050406030204" pitchFamily="18" charset="0"/>
              </a:rPr>
              <a:t>19</a:t>
            </a:r>
            <a:r>
              <a:rPr lang="nl-BE" sz="1600" dirty="0">
                <a:latin typeface="Cambria" panose="02040503050406030204" pitchFamily="18" charset="0"/>
              </a:rPr>
              <a:t>(4), 553–569. </a:t>
            </a:r>
          </a:p>
          <a:p>
            <a:endParaRPr lang="fr-BE" sz="1600" dirty="0">
              <a:latin typeface="Cambria" panose="02040503050406030204" pitchFamily="18" charset="0"/>
            </a:endParaRPr>
          </a:p>
          <a:p>
            <a:r>
              <a:rPr lang="nl-BE" sz="1600" dirty="0">
                <a:latin typeface="Cambria" panose="02040503050406030204" pitchFamily="18" charset="0"/>
              </a:rPr>
              <a:t>Schaffar, A., &amp; Körber, C. (2013). A sleepy change: Media and the digital vale of tears. </a:t>
            </a:r>
            <a:r>
              <a:rPr lang="fr-BE" sz="1600" i="1" dirty="0" err="1">
                <a:latin typeface="Cambria" panose="02040503050406030204" pitchFamily="18" charset="0"/>
              </a:rPr>
              <a:t>Medien</a:t>
            </a:r>
            <a:r>
              <a:rPr lang="fr-BE" sz="1600" i="1" dirty="0">
                <a:latin typeface="Cambria" panose="02040503050406030204" pitchFamily="18" charset="0"/>
              </a:rPr>
              <a:t> &amp; Zeit</a:t>
            </a:r>
            <a:r>
              <a:rPr lang="fr-BE" sz="1600" dirty="0">
                <a:latin typeface="Cambria" panose="02040503050406030204" pitchFamily="18" charset="0"/>
              </a:rPr>
              <a:t>, </a:t>
            </a:r>
            <a:r>
              <a:rPr lang="fr-BE" sz="1600" i="1" dirty="0">
                <a:latin typeface="Cambria" panose="02040503050406030204" pitchFamily="18" charset="0"/>
              </a:rPr>
              <a:t>2</a:t>
            </a:r>
            <a:r>
              <a:rPr lang="fr-BE" sz="1600" dirty="0">
                <a:latin typeface="Cambria" panose="02040503050406030204" pitchFamily="18" charset="0"/>
              </a:rPr>
              <a:t>, 8–23.</a:t>
            </a:r>
          </a:p>
          <a:p>
            <a:endParaRPr lang="fr-BE" sz="1600" dirty="0">
              <a:latin typeface="Cambria" panose="02040503050406030204" pitchFamily="18" charset="0"/>
            </a:endParaRPr>
          </a:p>
          <a:p>
            <a:r>
              <a:rPr lang="fr-BE" sz="1600" dirty="0">
                <a:latin typeface="Cambria" panose="02040503050406030204" pitchFamily="18" charset="0"/>
              </a:rPr>
              <a:t>Sonnac, N. (2009). L’économie de la presse : vers un nouveau modèle d’affaires. </a:t>
            </a:r>
            <a:r>
              <a:rPr lang="fr-BE" sz="1600" i="1" dirty="0">
                <a:latin typeface="Cambria" panose="02040503050406030204" pitchFamily="18" charset="0"/>
              </a:rPr>
              <a:t>Les Cahiers du journalisme</a:t>
            </a:r>
            <a:r>
              <a:rPr lang="fr-BE" sz="1600" dirty="0">
                <a:latin typeface="Cambria" panose="02040503050406030204" pitchFamily="18" charset="0"/>
              </a:rPr>
              <a:t>, </a:t>
            </a:r>
            <a:r>
              <a:rPr lang="fr-BE" sz="1600" i="1" dirty="0">
                <a:latin typeface="Cambria" panose="02040503050406030204" pitchFamily="18" charset="0"/>
              </a:rPr>
              <a:t>20</a:t>
            </a:r>
            <a:r>
              <a:rPr lang="fr-BE" sz="1600" dirty="0">
                <a:latin typeface="Cambria" panose="02040503050406030204" pitchFamily="18" charset="0"/>
              </a:rPr>
              <a:t>, 22–43.</a:t>
            </a:r>
          </a:p>
          <a:p>
            <a:pPr algn="just">
              <a:lnSpc>
                <a:spcPct val="115000"/>
              </a:lnSpc>
            </a:pPr>
            <a:endParaRPr lang="fr-BE" sz="1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57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998EE67-674D-8896-239A-901EE0A3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>
                <a:solidFill>
                  <a:schemeClr val="tx2"/>
                </a:solidFill>
              </a:rPr>
              <a:t>How magazines were forced to adapt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87266A-F7BA-7A50-5A39-0D37A22DA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309003" cy="396226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BE" dirty="0">
                <a:solidFill>
                  <a:schemeClr val="tx2"/>
                </a:solidFill>
              </a:rPr>
              <a:t>The </a:t>
            </a:r>
            <a:r>
              <a:rPr lang="fr-BE" dirty="0" err="1">
                <a:solidFill>
                  <a:schemeClr val="tx2"/>
                </a:solidFill>
              </a:rPr>
              <a:t>digitization</a:t>
            </a:r>
            <a:r>
              <a:rPr lang="fr-BE" dirty="0">
                <a:solidFill>
                  <a:schemeClr val="tx2"/>
                </a:solidFill>
              </a:rPr>
              <a:t> and consolidation of media industries have </a:t>
            </a:r>
            <a:r>
              <a:rPr lang="fr-BE" dirty="0" err="1">
                <a:solidFill>
                  <a:schemeClr val="tx2"/>
                </a:solidFill>
              </a:rPr>
              <a:t>profoundly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reshaped</a:t>
            </a:r>
            <a:r>
              <a:rPr lang="fr-BE" dirty="0">
                <a:solidFill>
                  <a:schemeClr val="tx2"/>
                </a:solidFill>
              </a:rPr>
              <a:t> the magazine format, </a:t>
            </a:r>
            <a:r>
              <a:rPr lang="fr-BE" dirty="0" err="1">
                <a:solidFill>
                  <a:schemeClr val="tx2"/>
                </a:solidFill>
              </a:rPr>
              <a:t>threatening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its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physical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presence</a:t>
            </a:r>
            <a:r>
              <a:rPr lang="fr-BE" dirty="0">
                <a:solidFill>
                  <a:schemeClr val="tx2"/>
                </a:solidFill>
              </a:rPr>
              <a:t> and </a:t>
            </a:r>
            <a:r>
              <a:rPr lang="fr-BE" dirty="0" err="1">
                <a:solidFill>
                  <a:schemeClr val="tx2"/>
                </a:solidFill>
              </a:rPr>
              <a:t>undermining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traditional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economic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models</a:t>
            </a:r>
            <a:r>
              <a:rPr lang="fr-BE" dirty="0">
                <a:solidFill>
                  <a:schemeClr val="tx2"/>
                </a:solidFill>
              </a:rPr>
              <a:t>. Once central to the construction of niche </a:t>
            </a:r>
            <a:r>
              <a:rPr lang="fr-BE" dirty="0" err="1">
                <a:solidFill>
                  <a:schemeClr val="tx2"/>
                </a:solidFill>
              </a:rPr>
              <a:t>communities</a:t>
            </a:r>
            <a:r>
              <a:rPr lang="fr-BE" dirty="0">
                <a:solidFill>
                  <a:schemeClr val="tx2"/>
                </a:solidFill>
              </a:rPr>
              <a:t>, magazines must </a:t>
            </a:r>
            <a:r>
              <a:rPr lang="fr-BE" dirty="0" err="1">
                <a:solidFill>
                  <a:schemeClr val="tx2"/>
                </a:solidFill>
              </a:rPr>
              <a:t>now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assert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their</a:t>
            </a:r>
            <a:r>
              <a:rPr lang="fr-BE" dirty="0">
                <a:solidFill>
                  <a:schemeClr val="tx2"/>
                </a:solidFill>
              </a:rPr>
              <a:t> relevance in a media </a:t>
            </a:r>
            <a:r>
              <a:rPr lang="fr-BE" dirty="0" err="1">
                <a:solidFill>
                  <a:schemeClr val="tx2"/>
                </a:solidFill>
              </a:rPr>
              <a:t>ecosystem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dominated</a:t>
            </a:r>
            <a:r>
              <a:rPr lang="fr-BE" dirty="0">
                <a:solidFill>
                  <a:schemeClr val="tx2"/>
                </a:solidFill>
              </a:rPr>
              <a:t> by real-time information flows and a culture of free </a:t>
            </a:r>
            <a:r>
              <a:rPr lang="fr-BE" dirty="0" err="1">
                <a:solidFill>
                  <a:schemeClr val="tx2"/>
                </a:solidFill>
              </a:rPr>
              <a:t>access</a:t>
            </a:r>
            <a:r>
              <a:rPr lang="fr-BE" dirty="0">
                <a:solidFill>
                  <a:schemeClr val="tx2"/>
                </a:solidFill>
              </a:rPr>
              <a:t> (Sonnac, 2009). This transformation </a:t>
            </a:r>
            <a:r>
              <a:rPr lang="fr-BE" dirty="0" err="1">
                <a:solidFill>
                  <a:schemeClr val="tx2"/>
                </a:solidFill>
              </a:rPr>
              <a:t>is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especially</a:t>
            </a:r>
            <a:r>
              <a:rPr lang="fr-BE" dirty="0">
                <a:solidFill>
                  <a:schemeClr val="tx2"/>
                </a:solidFill>
              </a:rPr>
              <a:t> acute in </a:t>
            </a:r>
            <a:r>
              <a:rPr lang="fr-BE" dirty="0" err="1">
                <a:solidFill>
                  <a:schemeClr val="tx2"/>
                </a:solidFill>
              </a:rPr>
              <a:t>marginalized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subfields</a:t>
            </a:r>
            <a:r>
              <a:rPr lang="fr-BE" dirty="0">
                <a:solidFill>
                  <a:schemeClr val="tx2"/>
                </a:solidFill>
              </a:rPr>
              <a:t> like </a:t>
            </a:r>
            <a:r>
              <a:rPr lang="fr-BE" dirty="0" err="1">
                <a:solidFill>
                  <a:schemeClr val="tx2"/>
                </a:solidFill>
              </a:rPr>
              <a:t>videogame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journalism</a:t>
            </a:r>
            <a:r>
              <a:rPr lang="fr-BE" dirty="0">
                <a:solidFill>
                  <a:schemeClr val="tx2"/>
                </a:solidFill>
              </a:rPr>
              <a:t>, </a:t>
            </a:r>
            <a:r>
              <a:rPr lang="fr-BE" dirty="0" err="1">
                <a:solidFill>
                  <a:schemeClr val="tx2"/>
                </a:solidFill>
              </a:rPr>
              <a:t>which</a:t>
            </a:r>
            <a:r>
              <a:rPr lang="fr-BE" dirty="0">
                <a:solidFill>
                  <a:schemeClr val="tx2"/>
                </a:solidFill>
              </a:rPr>
              <a:t> has long been </a:t>
            </a:r>
            <a:r>
              <a:rPr lang="fr-BE" dirty="0" err="1">
                <a:solidFill>
                  <a:schemeClr val="tx2"/>
                </a:solidFill>
              </a:rPr>
              <a:t>criticized</a:t>
            </a:r>
            <a:r>
              <a:rPr lang="fr-BE" dirty="0">
                <a:solidFill>
                  <a:schemeClr val="tx2"/>
                </a:solidFill>
              </a:rPr>
              <a:t> for </a:t>
            </a:r>
            <a:r>
              <a:rPr lang="fr-BE" dirty="0" err="1">
                <a:solidFill>
                  <a:schemeClr val="tx2"/>
                </a:solidFill>
              </a:rPr>
              <a:t>its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perceived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lack</a:t>
            </a:r>
            <a:r>
              <a:rPr lang="fr-BE" dirty="0">
                <a:solidFill>
                  <a:schemeClr val="tx2"/>
                </a:solidFill>
              </a:rPr>
              <a:t> of </a:t>
            </a:r>
            <a:r>
              <a:rPr lang="fr-BE" dirty="0" err="1">
                <a:solidFill>
                  <a:schemeClr val="tx2"/>
                </a:solidFill>
              </a:rPr>
              <a:t>independence</a:t>
            </a:r>
            <a:r>
              <a:rPr lang="fr-BE" dirty="0">
                <a:solidFill>
                  <a:schemeClr val="tx2"/>
                </a:solidFill>
              </a:rPr>
              <a:t> and </a:t>
            </a:r>
            <a:r>
              <a:rPr lang="fr-BE" dirty="0" err="1">
                <a:solidFill>
                  <a:schemeClr val="tx2"/>
                </a:solidFill>
              </a:rPr>
              <a:t>professionalism</a:t>
            </a:r>
            <a:r>
              <a:rPr lang="fr-BE" dirty="0">
                <a:solidFill>
                  <a:schemeClr val="tx2"/>
                </a:solidFill>
              </a:rPr>
              <a:t> (</a:t>
            </a:r>
            <a:r>
              <a:rPr lang="fr-BE" dirty="0" err="1">
                <a:solidFill>
                  <a:schemeClr val="tx2"/>
                </a:solidFill>
              </a:rPr>
              <a:t>Nieborg</a:t>
            </a:r>
            <a:r>
              <a:rPr lang="fr-BE" dirty="0">
                <a:solidFill>
                  <a:schemeClr val="tx2"/>
                </a:solidFill>
              </a:rPr>
              <a:t> and </a:t>
            </a:r>
            <a:r>
              <a:rPr lang="fr-BE" dirty="0" err="1">
                <a:solidFill>
                  <a:schemeClr val="tx2"/>
                </a:solidFill>
              </a:rPr>
              <a:t>Sihvonen</a:t>
            </a:r>
            <a:r>
              <a:rPr lang="fr-BE" dirty="0">
                <a:solidFill>
                  <a:schemeClr val="tx2"/>
                </a:solidFill>
              </a:rPr>
              <a:t>, 2009).</a:t>
            </a:r>
          </a:p>
          <a:p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5" name="Picture 4" descr="Rouleaux de journaux">
            <a:extLst>
              <a:ext uri="{FF2B5EF4-FFF2-40B4-BE49-F238E27FC236}">
                <a16:creationId xmlns:a16="http://schemas.microsoft.com/office/drawing/2014/main" id="{0764CE60-014E-694D-20BD-82A1D6CDF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437" r="11101" b="-1"/>
          <a:stretch>
            <a:fillRect/>
          </a:stretch>
        </p:blipFill>
        <p:spPr>
          <a:xfrm>
            <a:off x="7521283" y="10"/>
            <a:ext cx="467071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83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399550-F301-5FC7-D1DB-1C557497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>
            <a:normAutofit/>
          </a:bodyPr>
          <a:lstStyle/>
          <a:p>
            <a:r>
              <a:rPr lang="fr-FR" sz="3000" err="1"/>
              <a:t>Video</a:t>
            </a:r>
            <a:r>
              <a:rPr lang="fr-FR" sz="3000"/>
              <a:t> </a:t>
            </a:r>
            <a:r>
              <a:rPr lang="fr-FR" sz="3000" err="1"/>
              <a:t>game</a:t>
            </a:r>
            <a:r>
              <a:rPr lang="fr-FR" sz="3000"/>
              <a:t> </a:t>
            </a:r>
            <a:r>
              <a:rPr lang="fr-FR" sz="3000" err="1"/>
              <a:t>press</a:t>
            </a:r>
            <a:r>
              <a:rPr lang="fr-FR" sz="3000"/>
              <a:t>’ </a:t>
            </a:r>
            <a:r>
              <a:rPr lang="fr-FR" sz="3000" err="1"/>
              <a:t>resurrection</a:t>
            </a:r>
            <a:endParaRPr lang="fr-FR" sz="3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F865D6-86E2-549C-7AC2-B78AC2E97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7" y="2044393"/>
            <a:ext cx="4038599" cy="435640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analyze</a:t>
            </a:r>
            <a:r>
              <a:rPr lang="fr-BE" dirty="0"/>
              <a:t> </a:t>
            </a:r>
            <a:r>
              <a:rPr lang="fr-BE" dirty="0" err="1"/>
              <a:t>three</a:t>
            </a:r>
            <a:r>
              <a:rPr lang="fr-BE" dirty="0"/>
              <a:t> key </a:t>
            </a:r>
            <a:r>
              <a:rPr lang="fr-BE" dirty="0" err="1"/>
              <a:t>dynamics</a:t>
            </a:r>
            <a:r>
              <a:rPr lang="fr-BE" dirty="0"/>
              <a:t> of </a:t>
            </a:r>
            <a:r>
              <a:rPr lang="fr-BE" dirty="0" err="1"/>
              <a:t>this</a:t>
            </a:r>
            <a:r>
              <a:rPr lang="fr-BE" dirty="0"/>
              <a:t> </a:t>
            </a:r>
            <a:r>
              <a:rPr lang="fr-BE" dirty="0" err="1"/>
              <a:t>reinvention</a:t>
            </a:r>
            <a:r>
              <a:rPr lang="fr-BE" dirty="0"/>
              <a:t>: </a:t>
            </a:r>
          </a:p>
          <a:p>
            <a:pPr marL="457200" indent="-457200" algn="just">
              <a:buAutoNum type="arabicParenBoth"/>
            </a:pPr>
            <a:r>
              <a:rPr lang="fr-BE" dirty="0" err="1"/>
              <a:t>editorial</a:t>
            </a:r>
            <a:r>
              <a:rPr lang="fr-BE" dirty="0"/>
              <a:t> narratives </a:t>
            </a:r>
            <a:r>
              <a:rPr lang="fr-BE" dirty="0" err="1"/>
              <a:t>that</a:t>
            </a:r>
            <a:r>
              <a:rPr lang="fr-BE" dirty="0"/>
              <a:t> frame the </a:t>
            </a:r>
            <a:r>
              <a:rPr lang="fr-BE" dirty="0" err="1"/>
              <a:t>subfield</a:t>
            </a:r>
            <a:r>
              <a:rPr lang="fr-BE" dirty="0"/>
              <a:t> as </a:t>
            </a:r>
            <a:r>
              <a:rPr lang="fr-BE" dirty="0" err="1"/>
              <a:t>undergoing</a:t>
            </a:r>
            <a:r>
              <a:rPr lang="fr-BE" dirty="0"/>
              <a:t> </a:t>
            </a:r>
            <a:r>
              <a:rPr lang="fr-BE" dirty="0" err="1"/>
              <a:t>renewal</a:t>
            </a:r>
            <a:endParaRPr lang="fr-BE" dirty="0"/>
          </a:p>
          <a:p>
            <a:pPr marL="457200" indent="-457200" algn="just">
              <a:buAutoNum type="arabicParenBoth"/>
            </a:pPr>
            <a:r>
              <a:rPr lang="fr-BE" dirty="0"/>
              <a:t>(2) explicit critiques of </a:t>
            </a:r>
            <a:r>
              <a:rPr lang="fr-BE" dirty="0" err="1"/>
              <a:t>industry</a:t>
            </a:r>
            <a:r>
              <a:rPr lang="fr-BE" dirty="0"/>
              <a:t> </a:t>
            </a:r>
            <a:r>
              <a:rPr lang="fr-BE" dirty="0" err="1"/>
              <a:t>actors</a:t>
            </a:r>
            <a:r>
              <a:rPr lang="fr-BE" dirty="0"/>
              <a:t>, </a:t>
            </a:r>
            <a:r>
              <a:rPr lang="fr-BE" dirty="0" err="1"/>
              <a:t>especially</a:t>
            </a:r>
            <a:r>
              <a:rPr lang="fr-BE" dirty="0"/>
              <a:t> in </a:t>
            </a:r>
            <a:r>
              <a:rPr lang="fr-BE" dirty="0" err="1"/>
              <a:t>coverage</a:t>
            </a:r>
            <a:r>
              <a:rPr lang="fr-BE" dirty="0"/>
              <a:t> of </a:t>
            </a:r>
            <a:r>
              <a:rPr lang="fr-BE" dirty="0" err="1"/>
              <a:t>professional</a:t>
            </a:r>
            <a:r>
              <a:rPr lang="fr-BE" dirty="0"/>
              <a:t> </a:t>
            </a:r>
            <a:r>
              <a:rPr lang="fr-BE" dirty="0" err="1"/>
              <a:t>trade</a:t>
            </a:r>
            <a:r>
              <a:rPr lang="fr-BE" dirty="0"/>
              <a:t> shows, </a:t>
            </a:r>
            <a:r>
              <a:rPr lang="fr-BE" dirty="0" err="1"/>
              <a:t>which</a:t>
            </a:r>
            <a:r>
              <a:rPr lang="fr-BE" dirty="0"/>
              <a:t> </a:t>
            </a:r>
            <a:r>
              <a:rPr lang="fr-BE" dirty="0" err="1"/>
              <a:t>typically</a:t>
            </a:r>
            <a:r>
              <a:rPr lang="fr-BE" dirty="0"/>
              <a:t> </a:t>
            </a:r>
            <a:r>
              <a:rPr lang="fr-BE" dirty="0" err="1"/>
              <a:t>reproduce</a:t>
            </a:r>
            <a:r>
              <a:rPr lang="fr-BE" dirty="0"/>
              <a:t> </a:t>
            </a:r>
            <a:r>
              <a:rPr lang="fr-BE" dirty="0" err="1"/>
              <a:t>hagiographic</a:t>
            </a:r>
            <a:r>
              <a:rPr lang="fr-BE" dirty="0"/>
              <a:t> </a:t>
            </a:r>
            <a:r>
              <a:rPr lang="fr-BE" dirty="0" err="1"/>
              <a:t>representations</a:t>
            </a:r>
            <a:r>
              <a:rPr lang="fr-BE" dirty="0"/>
              <a:t> (Carlson, 2009)</a:t>
            </a:r>
          </a:p>
          <a:p>
            <a:pPr marL="457200" indent="-457200" algn="just">
              <a:buAutoNum type="arabicParenBoth"/>
            </a:pPr>
            <a:r>
              <a:rPr lang="fr-BE" dirty="0"/>
              <a:t>(3) a </a:t>
            </a:r>
            <a:r>
              <a:rPr lang="fr-BE" dirty="0" err="1"/>
              <a:t>conscious</a:t>
            </a:r>
            <a:r>
              <a:rPr lang="fr-BE" dirty="0"/>
              <a:t> </a:t>
            </a:r>
            <a:r>
              <a:rPr lang="fr-BE" dirty="0" err="1"/>
              <a:t>refusal</a:t>
            </a:r>
            <a:r>
              <a:rPr lang="fr-BE" dirty="0"/>
              <a:t> of exhaustive </a:t>
            </a:r>
            <a:r>
              <a:rPr lang="fr-BE" dirty="0" err="1"/>
              <a:t>coverage</a:t>
            </a:r>
            <a:r>
              <a:rPr lang="fr-BE" dirty="0"/>
              <a:t> in </a:t>
            </a:r>
            <a:r>
              <a:rPr lang="fr-BE" dirty="0" err="1"/>
              <a:t>favor</a:t>
            </a:r>
            <a:r>
              <a:rPr lang="fr-BE" dirty="0"/>
              <a:t> of </a:t>
            </a:r>
            <a:r>
              <a:rPr lang="fr-BE" dirty="0" err="1"/>
              <a:t>targeted</a:t>
            </a:r>
            <a:r>
              <a:rPr lang="fr-BE" dirty="0"/>
              <a:t>, high-value content, </a:t>
            </a:r>
            <a:r>
              <a:rPr lang="fr-BE" dirty="0" err="1"/>
              <a:t>allowing</a:t>
            </a:r>
            <a:r>
              <a:rPr lang="fr-BE" dirty="0"/>
              <a:t> </a:t>
            </a:r>
            <a:r>
              <a:rPr lang="fr-BE" dirty="0" err="1"/>
              <a:t>journalists</a:t>
            </a:r>
            <a:r>
              <a:rPr lang="fr-BE" dirty="0"/>
              <a:t> to </a:t>
            </a:r>
            <a:r>
              <a:rPr lang="fr-BE" dirty="0" err="1"/>
              <a:t>assert</a:t>
            </a:r>
            <a:r>
              <a:rPr lang="fr-BE" dirty="0"/>
              <a:t> an adaptive </a:t>
            </a:r>
            <a:r>
              <a:rPr lang="fr-BE" dirty="0" err="1"/>
              <a:t>role</a:t>
            </a:r>
            <a:r>
              <a:rPr lang="fr-BE" dirty="0"/>
              <a:t>. </a:t>
            </a:r>
          </a:p>
        </p:txBody>
      </p:sp>
      <p:pic>
        <p:nvPicPr>
          <p:cNvPr id="15" name="Picture 4" descr="Pages imprimées colorées">
            <a:extLst>
              <a:ext uri="{FF2B5EF4-FFF2-40B4-BE49-F238E27FC236}">
                <a16:creationId xmlns:a16="http://schemas.microsoft.com/office/drawing/2014/main" id="{A5DE9E18-E2CD-AE02-2E50-B5B2449286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35" r="-1" b="-1"/>
          <a:stretch>
            <a:fillRect/>
          </a:stretch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45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ABBCE0-E08C-4BBE-9FD2-E2B253D4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1FECD7-D521-144C-A97A-4ED87A62A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tx1">
                    <a:lumMod val="85000"/>
                    <a:lumOff val="15000"/>
                  </a:schemeClr>
                </a:solidFill>
              </a:rPr>
              <a:t>Research question and Method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426BAC-43D6-468E-B6FF-167034D5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02D80E-5995-4C54-8387-5893C2C8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6083C8-1401-4950-AF56-E2FAFE42D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D97D5132-7B29-0C0D-19CD-3B34F94419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9331074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8445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RESSE START 40 ans de magazines de jeux vidéo en France, le 8 octobre chez  Omaké Books">
            <a:extLst>
              <a:ext uri="{FF2B5EF4-FFF2-40B4-BE49-F238E27FC236}">
                <a16:creationId xmlns:a16="http://schemas.microsoft.com/office/drawing/2014/main" id="{0F8417CF-E1D3-6FD9-BD24-319EA0988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/>
          <a:stretch>
            <a:fillRect/>
          </a:stretch>
        </p:blipFill>
        <p:spPr bwMode="auto">
          <a:xfrm>
            <a:off x="0" y="1890875"/>
            <a:ext cx="12192000" cy="498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07FB23-D936-25B2-8295-1BF3D9F2D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22372"/>
            <a:ext cx="11029616" cy="1188720"/>
          </a:xfrm>
        </p:spPr>
        <p:txBody>
          <a:bodyPr/>
          <a:lstStyle/>
          <a:p>
            <a:r>
              <a:rPr lang="fr-BE" dirty="0"/>
              <a:t>A former central </a:t>
            </a:r>
            <a:r>
              <a:rPr lang="fr-BE" dirty="0" err="1"/>
              <a:t>actor</a:t>
            </a:r>
            <a:r>
              <a:rPr lang="fr-BE" dirty="0"/>
              <a:t> in french </a:t>
            </a:r>
            <a:r>
              <a:rPr lang="fr-BE" dirty="0" err="1"/>
              <a:t>video</a:t>
            </a:r>
            <a:r>
              <a:rPr lang="fr-BE" dirty="0"/>
              <a:t> </a:t>
            </a:r>
            <a:r>
              <a:rPr lang="fr-BE" dirty="0" err="1"/>
              <a:t>game</a:t>
            </a:r>
            <a:r>
              <a:rPr lang="fr-BE" dirty="0"/>
              <a:t> </a:t>
            </a:r>
            <a:r>
              <a:rPr lang="fr-BE" dirty="0" err="1"/>
              <a:t>press</a:t>
            </a:r>
            <a:endParaRPr lang="fr-FR" dirty="0"/>
          </a:p>
        </p:txBody>
      </p:sp>
      <p:pic>
        <p:nvPicPr>
          <p:cNvPr id="1026" name="Picture 2" descr="logo de M.E.R.7">
            <a:extLst>
              <a:ext uri="{FF2B5EF4-FFF2-40B4-BE49-F238E27FC236}">
                <a16:creationId xmlns:a16="http://schemas.microsoft.com/office/drawing/2014/main" id="{FC7C427A-231D-C15F-6995-D62800BB5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503" y="2381530"/>
            <a:ext cx="2579773" cy="118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.E.R.7 — Wikipédia">
            <a:extLst>
              <a:ext uri="{FF2B5EF4-FFF2-40B4-BE49-F238E27FC236}">
                <a16:creationId xmlns:a16="http://schemas.microsoft.com/office/drawing/2014/main" id="{46C9E4A6-1A88-39CD-E0FA-AE6FE5E9AA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30" y="4213225"/>
            <a:ext cx="2407025" cy="16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texte, capture d’écran, jaune, Rectangle&#10;&#10;Le contenu généré par l’IA peut être incorrect.">
            <a:extLst>
              <a:ext uri="{FF2B5EF4-FFF2-40B4-BE49-F238E27FC236}">
                <a16:creationId xmlns:a16="http://schemas.microsoft.com/office/drawing/2014/main" id="{A904A5BD-B3E7-21CC-425C-1F66B69553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70" t="10937" r="6724" b="3906"/>
          <a:stretch>
            <a:fillRect/>
          </a:stretch>
        </p:blipFill>
        <p:spPr>
          <a:xfrm>
            <a:off x="9246060" y="4664741"/>
            <a:ext cx="1295400" cy="1455656"/>
          </a:xfrm>
          <a:prstGeom prst="rect">
            <a:avLst/>
          </a:prstGeom>
        </p:spPr>
      </p:pic>
      <p:pic>
        <p:nvPicPr>
          <p:cNvPr id="1030" name="Picture 6" descr="Edicorp Publications - Sega Retro">
            <a:extLst>
              <a:ext uri="{FF2B5EF4-FFF2-40B4-BE49-F238E27FC236}">
                <a16:creationId xmlns:a16="http://schemas.microsoft.com/office/drawing/2014/main" id="{4ACFC636-AEB9-7EB9-C079-365E13EE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88" y="2296725"/>
            <a:ext cx="3088667" cy="107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1232A4A-C4B7-12E5-D894-6187F06E8882}"/>
              </a:ext>
            </a:extLst>
          </p:cNvPr>
          <p:cNvCxnSpPr>
            <a:stCxn id="1030" idx="2"/>
          </p:cNvCxnSpPr>
          <p:nvPr/>
        </p:nvCxnSpPr>
        <p:spPr>
          <a:xfrm>
            <a:off x="1878922" y="3367463"/>
            <a:ext cx="360666" cy="10141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4CDD649-4C32-0F56-DEC4-C8608897A565}"/>
              </a:ext>
            </a:extLst>
          </p:cNvPr>
          <p:cNvCxnSpPr>
            <a:stCxn id="1028" idx="3"/>
          </p:cNvCxnSpPr>
          <p:nvPr/>
        </p:nvCxnSpPr>
        <p:spPr>
          <a:xfrm>
            <a:off x="3423255" y="5055684"/>
            <a:ext cx="5822805" cy="3368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3CB2934-B7FC-7034-4434-83813046D2D8}"/>
              </a:ext>
            </a:extLst>
          </p:cNvPr>
          <p:cNvCxnSpPr/>
          <p:nvPr/>
        </p:nvCxnSpPr>
        <p:spPr>
          <a:xfrm flipV="1">
            <a:off x="10043389" y="3570249"/>
            <a:ext cx="0" cy="106825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rospectus, Publication&#10;&#10;Le contenu généré par l’IA peut être incorrect.">
            <a:extLst>
              <a:ext uri="{FF2B5EF4-FFF2-40B4-BE49-F238E27FC236}">
                <a16:creationId xmlns:a16="http://schemas.microsoft.com/office/drawing/2014/main" id="{6D4AA1B4-A8C7-2FFD-5F1B-27A407CDCE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6542" y="1818758"/>
            <a:ext cx="4878915" cy="235553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4E40893-14CF-E552-28E3-EA7BD75D79D1}"/>
              </a:ext>
            </a:extLst>
          </p:cNvPr>
          <p:cNvSpPr txBox="1"/>
          <p:nvPr/>
        </p:nvSpPr>
        <p:spPr>
          <a:xfrm>
            <a:off x="3656542" y="3990824"/>
            <a:ext cx="487891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fr-BE" b="1" dirty="0" err="1"/>
              <a:t>Covers</a:t>
            </a:r>
            <a:r>
              <a:rPr lang="fr-BE" b="1" dirty="0"/>
              <a:t> of </a:t>
            </a:r>
            <a:r>
              <a:rPr lang="fr-BE" b="1" i="1" dirty="0"/>
              <a:t>Consoles +</a:t>
            </a:r>
            <a:r>
              <a:rPr lang="fr-BE" b="1" dirty="0"/>
              <a:t> and </a:t>
            </a:r>
            <a:r>
              <a:rPr lang="fr-BE" b="1" i="1" dirty="0" err="1"/>
              <a:t>Joypad</a:t>
            </a:r>
            <a:r>
              <a:rPr lang="fr-BE" b="1" dirty="0"/>
              <a:t> (</a:t>
            </a:r>
            <a:r>
              <a:rPr lang="fr-BE" b="1" dirty="0" err="1"/>
              <a:t>both</a:t>
            </a:r>
            <a:r>
              <a:rPr lang="fr-BE" b="1" dirty="0"/>
              <a:t> </a:t>
            </a:r>
            <a:r>
              <a:rPr lang="fr-BE" b="1" dirty="0" err="1"/>
              <a:t>published</a:t>
            </a:r>
            <a:r>
              <a:rPr lang="fr-BE" b="1" dirty="0"/>
              <a:t> by Future France) in May 2006, </a:t>
            </a:r>
            <a:r>
              <a:rPr lang="fr-BE" b="1" dirty="0" err="1"/>
              <a:t>presenting</a:t>
            </a:r>
            <a:r>
              <a:rPr lang="fr-BE" b="1" dirty="0"/>
              <a:t> the </a:t>
            </a:r>
            <a:r>
              <a:rPr lang="fr-BE" b="1" dirty="0" err="1"/>
              <a:t>same</a:t>
            </a:r>
            <a:r>
              <a:rPr lang="fr-BE" b="1" dirty="0"/>
              <a:t> </a:t>
            </a:r>
            <a:r>
              <a:rPr lang="fr-BE" b="1" dirty="0" err="1"/>
              <a:t>game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21191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Rectangle 1055">
            <a:extLst>
              <a:ext uri="{FF2B5EF4-FFF2-40B4-BE49-F238E27FC236}">
                <a16:creationId xmlns:a16="http://schemas.microsoft.com/office/drawing/2014/main" id="{36488705-FACC-4B3A-930C-DFCD0623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2F92A693-C11D-4258-BD5A-51F263108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EC1A7C75-82D3-40B8-BB33-CF1FC3BBE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62" name="Rectangle 1061">
            <a:extLst>
              <a:ext uri="{FF2B5EF4-FFF2-40B4-BE49-F238E27FC236}">
                <a16:creationId xmlns:a16="http://schemas.microsoft.com/office/drawing/2014/main" id="{96CAEEC9-2A71-4D1A-A998-D8831EC8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064" name="Rectangle 1063">
            <a:extLst>
              <a:ext uri="{FF2B5EF4-FFF2-40B4-BE49-F238E27FC236}">
                <a16:creationId xmlns:a16="http://schemas.microsoft.com/office/drawing/2014/main" id="{A6BDBF07-1A28-45F1-9EA6-1B337166D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0E39B33A-95F6-4FFA-9E64-4AA8C4DC4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033" y="4020816"/>
            <a:ext cx="11293434" cy="229612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D4FF753-1B63-FB7D-3580-57599E047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219575"/>
            <a:ext cx="10993549" cy="12762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Independent Media Reborn from 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the ashes of Future France</a:t>
            </a:r>
          </a:p>
        </p:txBody>
      </p: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55A254D7-1D9E-488F-B8F3-2359B1A26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199"/>
            <a:ext cx="5608482" cy="94997"/>
          </a:xfrm>
          <a:prstGeom prst="rect">
            <a:avLst/>
          </a:prstGeom>
          <a:solidFill>
            <a:srgbClr val="EFF7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70" name="Rectangle 1069">
            <a:extLst>
              <a:ext uri="{FF2B5EF4-FFF2-40B4-BE49-F238E27FC236}">
                <a16:creationId xmlns:a16="http://schemas.microsoft.com/office/drawing/2014/main" id="{86A178CB-16DF-49C1-A256-0EC9C3E77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3934" y="453643"/>
            <a:ext cx="5591533" cy="985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65DE592-8772-8ECE-4264-0417F436E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8879"/>
          <a:stretch>
            <a:fillRect/>
          </a:stretch>
        </p:blipFill>
        <p:spPr bwMode="auto">
          <a:xfrm>
            <a:off x="446529" y="636397"/>
            <a:ext cx="2753496" cy="32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NARD PC">
            <a:extLst>
              <a:ext uri="{FF2B5EF4-FFF2-40B4-BE49-F238E27FC236}">
                <a16:creationId xmlns:a16="http://schemas.microsoft.com/office/drawing/2014/main" id="{F003735D-100C-D7E1-BF83-117755072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 r="14292" b="-1"/>
          <a:stretch>
            <a:fillRect/>
          </a:stretch>
        </p:blipFill>
        <p:spPr bwMode="auto">
          <a:xfrm>
            <a:off x="6153934" y="636397"/>
            <a:ext cx="2746641" cy="32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V - Un nouveau magazine jeu vidéo en kiosques">
            <a:extLst>
              <a:ext uri="{FF2B5EF4-FFF2-40B4-BE49-F238E27FC236}">
                <a16:creationId xmlns:a16="http://schemas.microsoft.com/office/drawing/2014/main" id="{6D281801-2DF6-0D1E-FB02-2F5D080827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0279"/>
          <a:stretch>
            <a:fillRect/>
          </a:stretch>
        </p:blipFill>
        <p:spPr bwMode="auto">
          <a:xfrm>
            <a:off x="8999498" y="636397"/>
            <a:ext cx="2746641" cy="32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es Podcasts jeu vidéo de Gameblog.fr : Gameblog.fr: Amazon.fr: Livres et  œuvres originales Audible">
            <a:extLst>
              <a:ext uri="{FF2B5EF4-FFF2-40B4-BE49-F238E27FC236}">
                <a16:creationId xmlns:a16="http://schemas.microsoft.com/office/drawing/2014/main" id="{5DE57287-AD6F-9CCB-CB60-C7828AD1C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58" y="711346"/>
            <a:ext cx="3129561" cy="312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26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FE363E8D-F08E-28BD-668C-85A2DC6B33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746916"/>
              </p:ext>
            </p:extLst>
          </p:nvPr>
        </p:nvGraphicFramePr>
        <p:xfrm>
          <a:off x="1233005" y="643467"/>
          <a:ext cx="9725992" cy="5571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1644">
                  <a:extLst>
                    <a:ext uri="{9D8B030D-6E8A-4147-A177-3AD203B41FA5}">
                      <a16:colId xmlns:a16="http://schemas.microsoft.com/office/drawing/2014/main" val="3609145585"/>
                    </a:ext>
                  </a:extLst>
                </a:gridCol>
                <a:gridCol w="1403417">
                  <a:extLst>
                    <a:ext uri="{9D8B030D-6E8A-4147-A177-3AD203B41FA5}">
                      <a16:colId xmlns:a16="http://schemas.microsoft.com/office/drawing/2014/main" val="2629294454"/>
                    </a:ext>
                  </a:extLst>
                </a:gridCol>
                <a:gridCol w="1315872">
                  <a:extLst>
                    <a:ext uri="{9D8B030D-6E8A-4147-A177-3AD203B41FA5}">
                      <a16:colId xmlns:a16="http://schemas.microsoft.com/office/drawing/2014/main" val="4076888401"/>
                    </a:ext>
                  </a:extLst>
                </a:gridCol>
                <a:gridCol w="5235059">
                  <a:extLst>
                    <a:ext uri="{9D8B030D-6E8A-4147-A177-3AD203B41FA5}">
                      <a16:colId xmlns:a16="http://schemas.microsoft.com/office/drawing/2014/main" val="2740449509"/>
                    </a:ext>
                  </a:extLst>
                </a:gridCol>
              </a:tblGrid>
              <a:tr h="33898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BE" sz="1700" kern="0">
                          <a:effectLst/>
                        </a:rPr>
                        <a:t>Media (format)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BE" sz="1700" kern="0">
                          <a:effectLst/>
                        </a:rPr>
                        <a:t>Launch date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BE" sz="1700" kern="0">
                          <a:effectLst/>
                        </a:rPr>
                        <a:t>Company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BE" sz="1700" kern="0">
                          <a:effectLst/>
                        </a:rPr>
                        <a:t>Main shareholders and/or founders at launch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extLst>
                  <a:ext uri="{0D108BD9-81ED-4DB2-BD59-A6C34878D82A}">
                    <a16:rowId xmlns:a16="http://schemas.microsoft.com/office/drawing/2014/main" val="3322373032"/>
                  </a:ext>
                </a:extLst>
              </a:tr>
              <a:tr h="8588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Gaming (print)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November 2003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Neo Publishing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BE" sz="1700" kern="0">
                          <a:effectLst/>
                        </a:rPr>
                        <a:t>Gondwana Invest, holding company of Olivier Scamps (former editor-in-chief of Joystick, Joypad and PlayStation Magazine)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extLst>
                  <a:ext uri="{0D108BD9-81ED-4DB2-BD59-A6C34878D82A}">
                    <a16:rowId xmlns:a16="http://schemas.microsoft.com/office/drawing/2014/main" val="544606524"/>
                  </a:ext>
                </a:extLst>
              </a:tr>
              <a:tr h="5989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Canard PC (print)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26 November 2003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Presse Non-Stop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Ivan Gaudé, Michaël Sarfati, Jérôme Darnaudet and Olivier Peron (all ex-Joystick)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extLst>
                  <a:ext uri="{0D108BD9-81ED-4DB2-BD59-A6C34878D82A}">
                    <a16:rowId xmlns:a16="http://schemas.microsoft.com/office/drawing/2014/main" val="4201786101"/>
                  </a:ext>
                </a:extLst>
              </a:tr>
              <a:tr h="8588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Gameblog (web)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20 February 2007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Presse Start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Nourdin Nini, Julien Chièze, Julien Hubert, Angel Davila, Grégory Szriftgiser and Arnaud Chaudron (all ex-Joypad/Joystick/PlayStation Magazine)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extLst>
                  <a:ext uri="{0D108BD9-81ED-4DB2-BD59-A6C34878D82A}">
                    <a16:rowId xmlns:a16="http://schemas.microsoft.com/office/drawing/2014/main" val="4062914665"/>
                  </a:ext>
                </a:extLst>
              </a:tr>
              <a:tr h="8588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VideoGamer (print)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December 2012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Nickel Media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Didier Macia (co-founder of Edicorp Publications, former publishing director of PC Jeux and Xbox, the official magazine)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extLst>
                  <a:ext uri="{0D108BD9-81ED-4DB2-BD59-A6C34878D82A}">
                    <a16:rowId xmlns:a16="http://schemas.microsoft.com/office/drawing/2014/main" val="3330259674"/>
                  </a:ext>
                </a:extLst>
              </a:tr>
              <a:tr h="5989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JV (print)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November 2013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Wildfire Media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Bruno Pennes (ex-JVN.com)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extLst>
                  <a:ext uri="{0D108BD9-81ED-4DB2-BD59-A6C34878D82A}">
                    <a16:rowId xmlns:a16="http://schemas.microsoft.com/office/drawing/2014/main" val="3927931224"/>
                  </a:ext>
                </a:extLst>
              </a:tr>
              <a:tr h="5989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Jeux Vidéo News (print)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July 2014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Nickel Media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Didier Macia (see VideoGamer)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extLst>
                  <a:ext uri="{0D108BD9-81ED-4DB2-BD59-A6C34878D82A}">
                    <a16:rowId xmlns:a16="http://schemas.microsoft.com/office/drawing/2014/main" val="3883924486"/>
                  </a:ext>
                </a:extLst>
              </a:tr>
              <a:tr h="8588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The Game (print)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August 2014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>
                          <a:effectLst/>
                        </a:rPr>
                        <a:t>Link Digital Spirit</a:t>
                      </a:r>
                      <a:endParaRPr lang="fr-BE" sz="1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700" kern="0" dirty="0">
                          <a:effectLst/>
                        </a:rPr>
                        <a:t>Jean-François </a:t>
                      </a:r>
                      <a:r>
                        <a:rPr lang="fr-BE" sz="1700" kern="0" dirty="0" err="1">
                          <a:effectLst/>
                        </a:rPr>
                        <a:t>Morisse</a:t>
                      </a:r>
                      <a:r>
                        <a:rPr lang="fr-BE" sz="1700" kern="0" dirty="0">
                          <a:effectLst/>
                        </a:rPr>
                        <a:t>, Brice N’Guessan, Laurent </a:t>
                      </a:r>
                      <a:r>
                        <a:rPr lang="fr-BE" sz="1700" kern="0" dirty="0" err="1">
                          <a:effectLst/>
                        </a:rPr>
                        <a:t>Guillemaîn</a:t>
                      </a:r>
                      <a:r>
                        <a:rPr lang="fr-BE" sz="1700" kern="0" dirty="0">
                          <a:effectLst/>
                        </a:rPr>
                        <a:t> (all ex-Future), Alain Georges (LVA </a:t>
                      </a:r>
                      <a:r>
                        <a:rPr lang="fr-BE" sz="1700" kern="0" dirty="0" err="1">
                          <a:effectLst/>
                        </a:rPr>
                        <a:t>Publishing</a:t>
                      </a:r>
                      <a:r>
                        <a:rPr lang="fr-BE" sz="1700" kern="0" dirty="0">
                          <a:effectLst/>
                        </a:rPr>
                        <a:t>, </a:t>
                      </a:r>
                      <a:r>
                        <a:rPr lang="fr-BE" sz="1700" kern="0" dirty="0" err="1">
                          <a:effectLst/>
                        </a:rPr>
                        <a:t>specialized</a:t>
                      </a:r>
                      <a:r>
                        <a:rPr lang="fr-BE" sz="1700" kern="0" dirty="0">
                          <a:effectLst/>
                        </a:rPr>
                        <a:t> in automobiles)</a:t>
                      </a:r>
                      <a:endParaRPr lang="fr-BE" sz="1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38" marR="13538" marT="13538" marB="13538" anchor="ctr"/>
                </a:tc>
                <a:extLst>
                  <a:ext uri="{0D108BD9-81ED-4DB2-BD59-A6C34878D82A}">
                    <a16:rowId xmlns:a16="http://schemas.microsoft.com/office/drawing/2014/main" val="2151572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9272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9B8F9-1EEB-6C16-F0BA-A13D704F9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Launch </a:t>
            </a:r>
            <a:r>
              <a:rPr lang="fr-FR" dirty="0" err="1"/>
              <a:t>editorials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F23EDE-7717-A1E8-12CB-6195D3AAB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BE" dirty="0"/>
              <a:t>“</a:t>
            </a:r>
            <a:r>
              <a:rPr lang="fr-BE" dirty="0" err="1"/>
              <a:t>We</a:t>
            </a:r>
            <a:r>
              <a:rPr lang="fr-BE" dirty="0"/>
              <a:t> know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some</a:t>
            </a:r>
            <a:r>
              <a:rPr lang="fr-BE" dirty="0"/>
              <a:t> of </a:t>
            </a:r>
            <a:r>
              <a:rPr lang="fr-BE" dirty="0" err="1"/>
              <a:t>you</a:t>
            </a:r>
            <a:r>
              <a:rPr lang="fr-BE" dirty="0"/>
              <a:t> are happy to </a:t>
            </a:r>
            <a:r>
              <a:rPr lang="fr-BE" dirty="0" err="1"/>
              <a:t>find</a:t>
            </a:r>
            <a:r>
              <a:rPr lang="fr-BE" dirty="0"/>
              <a:t> us all in the </a:t>
            </a:r>
            <a:r>
              <a:rPr lang="fr-BE" dirty="0" err="1"/>
              <a:t>same</a:t>
            </a:r>
            <a:r>
              <a:rPr lang="fr-BE" dirty="0"/>
              <a:t> place </a:t>
            </a:r>
            <a:r>
              <a:rPr lang="fr-BE" dirty="0" err="1"/>
              <a:t>again</a:t>
            </a:r>
            <a:r>
              <a:rPr lang="fr-BE" dirty="0"/>
              <a:t>… </a:t>
            </a:r>
            <a:r>
              <a:rPr lang="fr-BE" dirty="0" err="1"/>
              <a:t>Well</a:t>
            </a:r>
            <a:r>
              <a:rPr lang="fr-BE" dirty="0"/>
              <a:t>, let us tell </a:t>
            </a:r>
            <a:r>
              <a:rPr lang="fr-BE" dirty="0" err="1"/>
              <a:t>you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all the </a:t>
            </a:r>
            <a:r>
              <a:rPr lang="fr-BE" dirty="0" err="1"/>
              <a:t>happiness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ours: </a:t>
            </a:r>
            <a:r>
              <a:rPr lang="fr-BE" dirty="0" err="1"/>
              <a:t>we’re</a:t>
            </a:r>
            <a:r>
              <a:rPr lang="fr-BE" dirty="0"/>
              <a:t> </a:t>
            </a:r>
            <a:r>
              <a:rPr lang="fr-BE" dirty="0" err="1"/>
              <a:t>so</a:t>
            </a:r>
            <a:r>
              <a:rPr lang="fr-BE" dirty="0"/>
              <a:t> </a:t>
            </a:r>
            <a:r>
              <a:rPr lang="fr-BE" dirty="0" err="1"/>
              <a:t>glad</a:t>
            </a:r>
            <a:r>
              <a:rPr lang="fr-BE" dirty="0"/>
              <a:t> to </a:t>
            </a:r>
            <a:r>
              <a:rPr lang="fr-BE" dirty="0" err="1"/>
              <a:t>be</a:t>
            </a:r>
            <a:r>
              <a:rPr lang="fr-BE" dirty="0"/>
              <a:t> back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you</a:t>
            </a:r>
            <a:r>
              <a:rPr lang="fr-BE" dirty="0"/>
              <a:t>, and to </a:t>
            </a:r>
            <a:r>
              <a:rPr lang="fr-BE" dirty="0" err="1"/>
              <a:t>get</a:t>
            </a:r>
            <a:r>
              <a:rPr lang="fr-BE" dirty="0"/>
              <a:t> back </a:t>
            </a:r>
            <a:r>
              <a:rPr lang="fr-BE" dirty="0" err="1"/>
              <a:t>into</a:t>
            </a:r>
            <a:r>
              <a:rPr lang="fr-BE" dirty="0"/>
              <a:t> </a:t>
            </a:r>
            <a:r>
              <a:rPr lang="fr-BE" dirty="0" err="1"/>
              <a:t>it!</a:t>
            </a:r>
            <a:r>
              <a:rPr lang="fr-BE" dirty="0"/>
              <a:t> Of course,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can’t</a:t>
            </a:r>
            <a:r>
              <a:rPr lang="fr-BE" dirty="0"/>
              <a:t> change </a:t>
            </a:r>
            <a:r>
              <a:rPr lang="fr-BE" dirty="0" err="1"/>
              <a:t>who</a:t>
            </a:r>
            <a:r>
              <a:rPr lang="fr-BE" dirty="0"/>
              <a:t> </a:t>
            </a:r>
            <a:r>
              <a:rPr lang="fr-BE" dirty="0" err="1"/>
              <a:t>we</a:t>
            </a:r>
            <a:r>
              <a:rPr lang="fr-BE" dirty="0"/>
              <a:t> are… So </a:t>
            </a:r>
            <a:r>
              <a:rPr lang="fr-BE" dirty="0" err="1"/>
              <a:t>we’ve</a:t>
            </a:r>
            <a:r>
              <a:rPr lang="fr-BE" dirty="0"/>
              <a:t> </a:t>
            </a:r>
            <a:r>
              <a:rPr lang="fr-BE" dirty="0" err="1"/>
              <a:t>kept</a:t>
            </a:r>
            <a:r>
              <a:rPr lang="fr-BE" dirty="0"/>
              <a:t> the </a:t>
            </a:r>
            <a:r>
              <a:rPr lang="fr-BE" dirty="0" err="1"/>
              <a:t>silly</a:t>
            </a:r>
            <a:r>
              <a:rPr lang="fr-BE" dirty="0"/>
              <a:t> jokes, the </a:t>
            </a:r>
            <a:r>
              <a:rPr lang="fr-BE" dirty="0" err="1"/>
              <a:t>fiery</a:t>
            </a:r>
            <a:r>
              <a:rPr lang="fr-BE" dirty="0"/>
              <a:t> speeches, the </a:t>
            </a:r>
            <a:r>
              <a:rPr lang="fr-BE" dirty="0" err="1"/>
              <a:t>desire</a:t>
            </a:r>
            <a:r>
              <a:rPr lang="fr-BE" dirty="0"/>
              <a:t> to have fun </a:t>
            </a:r>
            <a:r>
              <a:rPr lang="fr-BE" dirty="0" err="1"/>
              <a:t>while</a:t>
            </a:r>
            <a:r>
              <a:rPr lang="fr-BE" dirty="0"/>
              <a:t> </a:t>
            </a:r>
            <a:r>
              <a:rPr lang="fr-BE" dirty="0" err="1"/>
              <a:t>still</a:t>
            </a:r>
            <a:r>
              <a:rPr lang="fr-BE" dirty="0"/>
              <a:t> </a:t>
            </a:r>
            <a:r>
              <a:rPr lang="fr-BE" dirty="0" err="1"/>
              <a:t>being</a:t>
            </a:r>
            <a:r>
              <a:rPr lang="fr-BE" dirty="0"/>
              <a:t> at least </a:t>
            </a:r>
            <a:r>
              <a:rPr lang="fr-BE" dirty="0" err="1"/>
              <a:t>somewhat</a:t>
            </a:r>
            <a:r>
              <a:rPr lang="fr-BE" dirty="0"/>
              <a:t> </a:t>
            </a:r>
            <a:r>
              <a:rPr lang="fr-BE" dirty="0" err="1"/>
              <a:t>serious</a:t>
            </a:r>
            <a:r>
              <a:rPr lang="fr-BE" dirty="0"/>
              <a:t> </a:t>
            </a:r>
            <a:r>
              <a:rPr lang="fr-BE" dirty="0" err="1"/>
              <a:t>when</a:t>
            </a:r>
            <a:r>
              <a:rPr lang="fr-BE" dirty="0"/>
              <a:t> </a:t>
            </a:r>
            <a:r>
              <a:rPr lang="fr-BE" dirty="0" err="1"/>
              <a:t>needed</a:t>
            </a:r>
            <a:r>
              <a:rPr lang="fr-BE" dirty="0"/>
              <a:t>… and in </a:t>
            </a:r>
            <a:r>
              <a:rPr lang="fr-BE" dirty="0" err="1"/>
              <a:t>terms</a:t>
            </a:r>
            <a:r>
              <a:rPr lang="fr-BE" dirty="0"/>
              <a:t> of format, a more ‘</a:t>
            </a:r>
            <a:r>
              <a:rPr lang="fr-BE" dirty="0" err="1"/>
              <a:t>print</a:t>
            </a:r>
            <a:r>
              <a:rPr lang="fr-BE" dirty="0"/>
              <a:t>-like’ </a:t>
            </a:r>
            <a:r>
              <a:rPr lang="fr-BE" dirty="0" err="1"/>
              <a:t>approach</a:t>
            </a:r>
            <a:r>
              <a:rPr lang="fr-BE" dirty="0"/>
              <a:t>, </a:t>
            </a:r>
            <a:r>
              <a:rPr lang="fr-BE" dirty="0" err="1"/>
              <a:t>avoiding</a:t>
            </a:r>
            <a:r>
              <a:rPr lang="fr-BE" dirty="0"/>
              <a:t> long pages of scrolling </a:t>
            </a:r>
            <a:r>
              <a:rPr lang="fr-BE" dirty="0" err="1"/>
              <a:t>text</a:t>
            </a:r>
            <a:r>
              <a:rPr lang="fr-BE" dirty="0"/>
              <a:t>, for instance (</a:t>
            </a:r>
            <a:r>
              <a:rPr lang="fr-BE" dirty="0" err="1"/>
              <a:t>because</a:t>
            </a:r>
            <a:r>
              <a:rPr lang="fr-BE" dirty="0"/>
              <a:t>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hate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).” </a:t>
            </a:r>
            <a:r>
              <a:rPr lang="fr-BE" b="1" dirty="0" err="1"/>
              <a:t>Gambelog</a:t>
            </a:r>
            <a:r>
              <a:rPr lang="fr-BE" b="1" dirty="0"/>
              <a:t>, 22nd </a:t>
            </a:r>
            <a:r>
              <a:rPr lang="fr-BE" b="1" dirty="0" err="1"/>
              <a:t>february</a:t>
            </a:r>
            <a:r>
              <a:rPr lang="fr-BE" b="1" dirty="0"/>
              <a:t> 2007</a:t>
            </a:r>
          </a:p>
          <a:p>
            <a:pPr algn="just"/>
            <a:r>
              <a:rPr lang="fr-BE" dirty="0"/>
              <a:t>“</a:t>
            </a:r>
            <a:r>
              <a:rPr lang="fr-BE" dirty="0" err="1"/>
              <a:t>Normally</a:t>
            </a:r>
            <a:r>
              <a:rPr lang="fr-BE" dirty="0"/>
              <a:t>, </a:t>
            </a:r>
            <a:r>
              <a:rPr lang="fr-BE" dirty="0" err="1"/>
              <a:t>this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part of the </a:t>
            </a:r>
            <a:r>
              <a:rPr lang="fr-BE" dirty="0" err="1"/>
              <a:t>editorial</a:t>
            </a:r>
            <a:r>
              <a:rPr lang="fr-BE" dirty="0"/>
              <a:t> </a:t>
            </a:r>
            <a:r>
              <a:rPr lang="fr-BE" dirty="0" err="1"/>
              <a:t>where</a:t>
            </a:r>
            <a:r>
              <a:rPr lang="fr-BE" dirty="0"/>
              <a:t> </a:t>
            </a:r>
            <a:r>
              <a:rPr lang="fr-BE" dirty="0" err="1"/>
              <a:t>we’re</a:t>
            </a:r>
            <a:r>
              <a:rPr lang="fr-BE" dirty="0"/>
              <a:t> </a:t>
            </a:r>
            <a:r>
              <a:rPr lang="fr-BE" dirty="0" err="1"/>
              <a:t>supposed</a:t>
            </a:r>
            <a:r>
              <a:rPr lang="fr-BE" dirty="0"/>
              <a:t> to </a:t>
            </a:r>
            <a:r>
              <a:rPr lang="fr-BE" dirty="0" err="1"/>
              <a:t>write</a:t>
            </a:r>
            <a:r>
              <a:rPr lang="fr-BE" dirty="0"/>
              <a:t> </a:t>
            </a:r>
            <a:r>
              <a:rPr lang="fr-BE" dirty="0" err="1"/>
              <a:t>something</a:t>
            </a:r>
            <a:r>
              <a:rPr lang="fr-BE" dirty="0"/>
              <a:t> like: ‘yes, but not a magazine like the </a:t>
            </a:r>
            <a:r>
              <a:rPr lang="fr-BE" dirty="0" err="1"/>
              <a:t>others</a:t>
            </a:r>
            <a:r>
              <a:rPr lang="fr-BE" dirty="0"/>
              <a:t>, </a:t>
            </a:r>
            <a:r>
              <a:rPr lang="fr-BE" dirty="0" err="1"/>
              <a:t>blah</a:t>
            </a:r>
            <a:r>
              <a:rPr lang="fr-BE" dirty="0"/>
              <a:t> </a:t>
            </a:r>
            <a:r>
              <a:rPr lang="fr-BE" dirty="0" err="1"/>
              <a:t>blah</a:t>
            </a:r>
            <a:r>
              <a:rPr lang="fr-BE" dirty="0"/>
              <a:t> </a:t>
            </a:r>
            <a:r>
              <a:rPr lang="fr-BE" dirty="0" err="1"/>
              <a:t>blah</a:t>
            </a:r>
            <a:r>
              <a:rPr lang="fr-BE" dirty="0"/>
              <a:t>, new </a:t>
            </a:r>
            <a:r>
              <a:rPr lang="fr-BE" dirty="0" err="1"/>
              <a:t>ideas</a:t>
            </a:r>
            <a:r>
              <a:rPr lang="fr-BE" dirty="0"/>
              <a:t>, </a:t>
            </a:r>
            <a:r>
              <a:rPr lang="fr-BE" dirty="0" err="1"/>
              <a:t>blah</a:t>
            </a:r>
            <a:r>
              <a:rPr lang="fr-BE" dirty="0"/>
              <a:t> </a:t>
            </a:r>
            <a:r>
              <a:rPr lang="fr-BE" dirty="0" err="1"/>
              <a:t>blah</a:t>
            </a:r>
            <a:r>
              <a:rPr lang="fr-BE" dirty="0"/>
              <a:t> </a:t>
            </a:r>
            <a:r>
              <a:rPr lang="fr-BE" dirty="0" err="1"/>
              <a:t>blah</a:t>
            </a:r>
            <a:r>
              <a:rPr lang="fr-BE" dirty="0"/>
              <a:t>, a </a:t>
            </a:r>
            <a:r>
              <a:rPr lang="fr-BE" dirty="0" err="1"/>
              <a:t>different</a:t>
            </a:r>
            <a:r>
              <a:rPr lang="fr-BE" dirty="0"/>
              <a:t> </a:t>
            </a:r>
            <a:r>
              <a:rPr lang="fr-BE" dirty="0" err="1"/>
              <a:t>way</a:t>
            </a:r>
            <a:r>
              <a:rPr lang="fr-BE" dirty="0"/>
              <a:t> of </a:t>
            </a:r>
            <a:r>
              <a:rPr lang="fr-BE" dirty="0" err="1"/>
              <a:t>talking</a:t>
            </a:r>
            <a:r>
              <a:rPr lang="fr-BE" dirty="0"/>
              <a:t> about </a:t>
            </a:r>
            <a:r>
              <a:rPr lang="fr-BE" dirty="0" err="1"/>
              <a:t>video</a:t>
            </a:r>
            <a:r>
              <a:rPr lang="fr-BE" dirty="0"/>
              <a:t> </a:t>
            </a:r>
            <a:r>
              <a:rPr lang="fr-BE" dirty="0" err="1"/>
              <a:t>games</a:t>
            </a:r>
            <a:r>
              <a:rPr lang="fr-BE" dirty="0"/>
              <a:t>, </a:t>
            </a:r>
            <a:r>
              <a:rPr lang="fr-BE" dirty="0" err="1"/>
              <a:t>blah</a:t>
            </a:r>
            <a:r>
              <a:rPr lang="fr-BE" dirty="0"/>
              <a:t> </a:t>
            </a:r>
            <a:r>
              <a:rPr lang="fr-BE" dirty="0" err="1"/>
              <a:t>blah</a:t>
            </a:r>
            <a:r>
              <a:rPr lang="fr-BE" dirty="0"/>
              <a:t> </a:t>
            </a:r>
            <a:r>
              <a:rPr lang="fr-BE" dirty="0" err="1"/>
              <a:t>blah</a:t>
            </a:r>
            <a:r>
              <a:rPr lang="fr-BE" dirty="0"/>
              <a:t>, new sections, </a:t>
            </a:r>
            <a:r>
              <a:rPr lang="fr-BE" dirty="0" err="1"/>
              <a:t>blah</a:t>
            </a:r>
            <a:r>
              <a:rPr lang="fr-BE" dirty="0"/>
              <a:t> </a:t>
            </a:r>
            <a:r>
              <a:rPr lang="fr-BE" dirty="0" err="1"/>
              <a:t>blah</a:t>
            </a:r>
            <a:r>
              <a:rPr lang="fr-BE" dirty="0"/>
              <a:t> </a:t>
            </a:r>
            <a:r>
              <a:rPr lang="fr-BE" dirty="0" err="1"/>
              <a:t>blah</a:t>
            </a:r>
            <a:r>
              <a:rPr lang="fr-BE" dirty="0"/>
              <a:t>.’ So </a:t>
            </a:r>
            <a:r>
              <a:rPr lang="fr-BE" dirty="0" err="1"/>
              <a:t>let’s</a:t>
            </a:r>
            <a:r>
              <a:rPr lang="fr-BE" dirty="0"/>
              <a:t> </a:t>
            </a:r>
            <a:r>
              <a:rPr lang="fr-BE" dirty="0" err="1"/>
              <a:t>just</a:t>
            </a:r>
            <a:r>
              <a:rPr lang="fr-BE" dirty="0"/>
              <a:t> admit </a:t>
            </a:r>
            <a:r>
              <a:rPr lang="fr-BE" dirty="0" err="1"/>
              <a:t>it</a:t>
            </a:r>
            <a:r>
              <a:rPr lang="fr-BE" dirty="0"/>
              <a:t>. Anyway, </a:t>
            </a:r>
            <a:r>
              <a:rPr lang="fr-BE" dirty="0" err="1"/>
              <a:t>since</a:t>
            </a:r>
            <a:r>
              <a:rPr lang="fr-BE" dirty="0"/>
              <a:t> </a:t>
            </a:r>
            <a:r>
              <a:rPr lang="fr-BE" dirty="0" err="1"/>
              <a:t>you’re</a:t>
            </a:r>
            <a:r>
              <a:rPr lang="fr-BE" dirty="0"/>
              <a:t> </a:t>
            </a:r>
            <a:r>
              <a:rPr lang="fr-BE" dirty="0" err="1"/>
              <a:t>already</a:t>
            </a:r>
            <a:r>
              <a:rPr lang="fr-BE" dirty="0"/>
              <a:t> </a:t>
            </a:r>
            <a:r>
              <a:rPr lang="fr-BE" dirty="0" err="1"/>
              <a:t>reading</a:t>
            </a:r>
            <a:r>
              <a:rPr lang="fr-BE" dirty="0"/>
              <a:t> </a:t>
            </a:r>
            <a:r>
              <a:rPr lang="fr-BE" dirty="0" err="1"/>
              <a:t>these</a:t>
            </a:r>
            <a:r>
              <a:rPr lang="fr-BE" dirty="0"/>
              <a:t> </a:t>
            </a:r>
            <a:r>
              <a:rPr lang="fr-BE" dirty="0" err="1"/>
              <a:t>lines</a:t>
            </a:r>
            <a:r>
              <a:rPr lang="fr-BE" dirty="0"/>
              <a:t>, </a:t>
            </a:r>
            <a:r>
              <a:rPr lang="fr-BE" dirty="0" err="1"/>
              <a:t>why</a:t>
            </a:r>
            <a:r>
              <a:rPr lang="fr-BE" dirty="0"/>
              <a:t> </a:t>
            </a:r>
            <a:r>
              <a:rPr lang="fr-BE" dirty="0" err="1"/>
              <a:t>try</a:t>
            </a:r>
            <a:r>
              <a:rPr lang="fr-BE" dirty="0"/>
              <a:t> to </a:t>
            </a:r>
            <a:r>
              <a:rPr lang="fr-BE" dirty="0" err="1"/>
              <a:t>sell</a:t>
            </a:r>
            <a:r>
              <a:rPr lang="fr-BE" dirty="0"/>
              <a:t> </a:t>
            </a:r>
            <a:r>
              <a:rPr lang="fr-BE" dirty="0" err="1"/>
              <a:t>you</a:t>
            </a:r>
            <a:r>
              <a:rPr lang="fr-BE" dirty="0"/>
              <a:t> </a:t>
            </a:r>
            <a:r>
              <a:rPr lang="fr-BE" dirty="0" err="1"/>
              <a:t>our</a:t>
            </a:r>
            <a:r>
              <a:rPr lang="fr-BE" dirty="0"/>
              <a:t> </a:t>
            </a:r>
            <a:r>
              <a:rPr lang="fr-BE" dirty="0" err="1"/>
              <a:t>stuff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kind</a:t>
            </a:r>
            <a:r>
              <a:rPr lang="fr-BE" dirty="0"/>
              <a:t> of cliché?” </a:t>
            </a:r>
            <a:r>
              <a:rPr lang="fr-BE" b="1" dirty="0"/>
              <a:t>Gaming, </a:t>
            </a:r>
            <a:r>
              <a:rPr lang="fr-BE" b="1" dirty="0" err="1"/>
              <a:t>November</a:t>
            </a:r>
            <a:r>
              <a:rPr lang="fr-BE" b="1" dirty="0"/>
              <a:t> 2003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6540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Rectangle 3097">
            <a:extLst>
              <a:ext uri="{FF2B5EF4-FFF2-40B4-BE49-F238E27FC236}">
                <a16:creationId xmlns:a16="http://schemas.microsoft.com/office/drawing/2014/main" id="{ADB08581-279A-478B-83DD-945E4CB34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9" name="Rectangle 3098">
            <a:extLst>
              <a:ext uri="{FF2B5EF4-FFF2-40B4-BE49-F238E27FC236}">
                <a16:creationId xmlns:a16="http://schemas.microsoft.com/office/drawing/2014/main" id="{21E40D98-2DD7-4DBC-9170-584D5BA2D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750722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100" name="Rectangle 3099">
            <a:extLst>
              <a:ext uri="{FF2B5EF4-FFF2-40B4-BE49-F238E27FC236}">
                <a16:creationId xmlns:a16="http://schemas.microsoft.com/office/drawing/2014/main" id="{56F5A787-B406-4A79-B561-57041C4B0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7" y="618067"/>
            <a:ext cx="7503665" cy="5774265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21BD44-AF5E-4231-98F3-0DE9E2F44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84" y="1131195"/>
            <a:ext cx="7032916" cy="1247938"/>
          </a:xfrm>
        </p:spPr>
        <p:txBody>
          <a:bodyPr anchor="ctr"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“We’re not journalists, we’re passionate kids”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497968-1454-5DCB-98AC-E7AF53D6B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83" y="2438400"/>
            <a:ext cx="6855115" cy="34957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BE" sz="1600" b="1" dirty="0">
                <a:solidFill>
                  <a:srgbClr val="FFFFFF"/>
                </a:solidFill>
              </a:rPr>
              <a:t>“At </a:t>
            </a:r>
            <a:r>
              <a:rPr lang="fr-BE" sz="1600" b="1" i="1" dirty="0">
                <a:solidFill>
                  <a:srgbClr val="FFFFFF"/>
                </a:solidFill>
              </a:rPr>
              <a:t>Joystick</a:t>
            </a:r>
            <a:r>
              <a:rPr lang="fr-BE" sz="1600" b="1" dirty="0">
                <a:solidFill>
                  <a:srgbClr val="FFFFFF"/>
                </a:solidFill>
              </a:rPr>
              <a:t> in the </a:t>
            </a:r>
            <a:r>
              <a:rPr lang="fr-BE" sz="1600" b="1" dirty="0" err="1">
                <a:solidFill>
                  <a:srgbClr val="FFFFFF"/>
                </a:solidFill>
              </a:rPr>
              <a:t>late</a:t>
            </a:r>
            <a:r>
              <a:rPr lang="fr-BE" sz="1600" b="1" dirty="0">
                <a:solidFill>
                  <a:srgbClr val="FFFFFF"/>
                </a:solidFill>
              </a:rPr>
              <a:t> 1990s, the </a:t>
            </a:r>
            <a:r>
              <a:rPr lang="fr-BE" sz="1600" b="1" dirty="0" err="1">
                <a:solidFill>
                  <a:srgbClr val="FFFFFF"/>
                </a:solidFill>
              </a:rPr>
              <a:t>motto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was</a:t>
            </a:r>
            <a:r>
              <a:rPr lang="fr-BE" sz="1600" b="1" dirty="0">
                <a:solidFill>
                  <a:srgbClr val="FFFFFF"/>
                </a:solidFill>
              </a:rPr>
              <a:t> more like: ‘</a:t>
            </a:r>
            <a:r>
              <a:rPr lang="fr-BE" sz="1600" b="1" dirty="0" err="1">
                <a:solidFill>
                  <a:srgbClr val="FFFFFF"/>
                </a:solidFill>
              </a:rPr>
              <a:t>we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don’t</a:t>
            </a:r>
            <a:r>
              <a:rPr lang="fr-BE" sz="1600" b="1" dirty="0">
                <a:solidFill>
                  <a:srgbClr val="FFFFFF"/>
                </a:solidFill>
              </a:rPr>
              <a:t> claim to </a:t>
            </a:r>
            <a:r>
              <a:rPr lang="fr-BE" sz="1600" b="1" dirty="0" err="1">
                <a:solidFill>
                  <a:srgbClr val="FFFFFF"/>
                </a:solidFill>
              </a:rPr>
              <a:t>be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journalists</a:t>
            </a:r>
            <a:r>
              <a:rPr lang="fr-BE" sz="1600" b="1" dirty="0">
                <a:solidFill>
                  <a:srgbClr val="FFFFFF"/>
                </a:solidFill>
              </a:rPr>
              <a:t>,’ </a:t>
            </a:r>
            <a:r>
              <a:rPr lang="fr-BE" sz="1600" b="1" dirty="0" err="1">
                <a:solidFill>
                  <a:srgbClr val="FFFFFF"/>
                </a:solidFill>
              </a:rPr>
              <a:t>because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journalists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were</a:t>
            </a:r>
            <a:r>
              <a:rPr lang="fr-BE" sz="1600" b="1" dirty="0">
                <a:solidFill>
                  <a:srgbClr val="FFFFFF"/>
                </a:solidFill>
              </a:rPr>
              <a:t> the </a:t>
            </a:r>
            <a:r>
              <a:rPr lang="fr-BE" sz="1600" b="1" dirty="0" err="1">
                <a:solidFill>
                  <a:srgbClr val="FFFFFF"/>
                </a:solidFill>
              </a:rPr>
              <a:t>ones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talking</a:t>
            </a:r>
            <a:r>
              <a:rPr lang="fr-BE" sz="1600" b="1" dirty="0">
                <a:solidFill>
                  <a:srgbClr val="FFFFFF"/>
                </a:solidFill>
              </a:rPr>
              <a:t> nonsense about </a:t>
            </a:r>
            <a:r>
              <a:rPr lang="fr-BE" sz="1600" b="1" dirty="0" err="1">
                <a:solidFill>
                  <a:srgbClr val="FFFFFF"/>
                </a:solidFill>
              </a:rPr>
              <a:t>video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games</a:t>
            </a:r>
            <a:r>
              <a:rPr lang="fr-BE" sz="1600" b="1" dirty="0">
                <a:solidFill>
                  <a:srgbClr val="FFFFFF"/>
                </a:solidFill>
              </a:rPr>
              <a:t>. Our stance </a:t>
            </a:r>
            <a:r>
              <a:rPr lang="fr-BE" sz="1600" b="1" dirty="0" err="1">
                <a:solidFill>
                  <a:srgbClr val="FFFFFF"/>
                </a:solidFill>
              </a:rPr>
              <a:t>was</a:t>
            </a:r>
            <a:r>
              <a:rPr lang="fr-BE" sz="1600" b="1" dirty="0">
                <a:solidFill>
                  <a:srgbClr val="FFFFFF"/>
                </a:solidFill>
              </a:rPr>
              <a:t> more </a:t>
            </a:r>
            <a:r>
              <a:rPr lang="fr-BE" sz="1600" b="1" dirty="0" err="1">
                <a:solidFill>
                  <a:srgbClr val="FFFFFF"/>
                </a:solidFill>
              </a:rPr>
              <a:t>along</a:t>
            </a:r>
            <a:r>
              <a:rPr lang="fr-BE" sz="1600" b="1" dirty="0">
                <a:solidFill>
                  <a:srgbClr val="FFFFFF"/>
                </a:solidFill>
              </a:rPr>
              <a:t> the </a:t>
            </a:r>
            <a:r>
              <a:rPr lang="fr-BE" sz="1600" b="1" dirty="0" err="1">
                <a:solidFill>
                  <a:srgbClr val="FFFFFF"/>
                </a:solidFill>
              </a:rPr>
              <a:t>lines</a:t>
            </a:r>
            <a:r>
              <a:rPr lang="fr-BE" sz="1600" b="1" dirty="0">
                <a:solidFill>
                  <a:srgbClr val="FFFFFF"/>
                </a:solidFill>
              </a:rPr>
              <a:t> of: ‘</a:t>
            </a:r>
            <a:r>
              <a:rPr lang="fr-BE" sz="1600" b="1" dirty="0" err="1">
                <a:solidFill>
                  <a:srgbClr val="FFFFFF"/>
                </a:solidFill>
              </a:rPr>
              <a:t>we’re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brats</a:t>
            </a:r>
            <a:r>
              <a:rPr lang="fr-BE" sz="1600" b="1" dirty="0">
                <a:solidFill>
                  <a:srgbClr val="FFFFFF"/>
                </a:solidFill>
              </a:rPr>
              <a:t>, </a:t>
            </a:r>
            <a:r>
              <a:rPr lang="fr-BE" sz="1600" b="1" dirty="0" err="1">
                <a:solidFill>
                  <a:srgbClr val="FFFFFF"/>
                </a:solidFill>
              </a:rPr>
              <a:t>we</a:t>
            </a:r>
            <a:r>
              <a:rPr lang="fr-BE" sz="1600" b="1" dirty="0">
                <a:solidFill>
                  <a:srgbClr val="FFFFFF"/>
                </a:solidFill>
              </a:rPr>
              <a:t> do </a:t>
            </a:r>
            <a:r>
              <a:rPr lang="fr-BE" sz="1600" b="1" dirty="0" err="1">
                <a:solidFill>
                  <a:srgbClr val="FFFFFF"/>
                </a:solidFill>
              </a:rPr>
              <a:t>whatever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we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feel</a:t>
            </a:r>
            <a:r>
              <a:rPr lang="fr-BE" sz="1600" b="1" dirty="0">
                <a:solidFill>
                  <a:srgbClr val="FFFFFF"/>
                </a:solidFill>
              </a:rPr>
              <a:t> like, and </a:t>
            </a:r>
            <a:r>
              <a:rPr lang="fr-BE" sz="1600" b="1" dirty="0" err="1">
                <a:solidFill>
                  <a:srgbClr val="FFFFFF"/>
                </a:solidFill>
              </a:rPr>
              <a:t>you</a:t>
            </a:r>
            <a:r>
              <a:rPr lang="fr-BE" sz="1600" b="1" dirty="0">
                <a:solidFill>
                  <a:srgbClr val="FFFFFF"/>
                </a:solidFill>
              </a:rPr>
              <a:t> can follow us if </a:t>
            </a:r>
            <a:r>
              <a:rPr lang="fr-BE" sz="1600" b="1" dirty="0" err="1">
                <a:solidFill>
                  <a:srgbClr val="FFFFFF"/>
                </a:solidFill>
              </a:rPr>
              <a:t>you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want</a:t>
            </a:r>
            <a:r>
              <a:rPr lang="fr-BE" sz="1600" b="1" dirty="0">
                <a:solidFill>
                  <a:srgbClr val="FFFFFF"/>
                </a:solidFill>
              </a:rPr>
              <a:t>.’”</a:t>
            </a:r>
            <a:br>
              <a:rPr lang="fr-BE" sz="1600" dirty="0">
                <a:solidFill>
                  <a:srgbClr val="FFFFFF"/>
                </a:solidFill>
              </a:rPr>
            </a:br>
            <a:r>
              <a:rPr lang="fr-BE" sz="1600" dirty="0">
                <a:solidFill>
                  <a:srgbClr val="FFFFFF"/>
                </a:solidFill>
              </a:rPr>
              <a:t>(Interview </a:t>
            </a:r>
            <a:r>
              <a:rPr lang="fr-BE" sz="1600" dirty="0" err="1">
                <a:solidFill>
                  <a:srgbClr val="FFFFFF"/>
                </a:solidFill>
              </a:rPr>
              <a:t>with</a:t>
            </a:r>
            <a:r>
              <a:rPr lang="fr-BE" sz="1600" dirty="0">
                <a:solidFill>
                  <a:srgbClr val="FFFFFF"/>
                </a:solidFill>
              </a:rPr>
              <a:t> Ivan Gaudé, </a:t>
            </a:r>
            <a:r>
              <a:rPr lang="fr-BE" sz="1600" dirty="0" err="1">
                <a:solidFill>
                  <a:srgbClr val="FFFFFF"/>
                </a:solidFill>
              </a:rPr>
              <a:t>publishing</a:t>
            </a:r>
            <a:r>
              <a:rPr lang="fr-BE" sz="1600" dirty="0">
                <a:solidFill>
                  <a:srgbClr val="FFFFFF"/>
                </a:solidFill>
              </a:rPr>
              <a:t> </a:t>
            </a:r>
            <a:r>
              <a:rPr lang="fr-BE" sz="1600" dirty="0" err="1">
                <a:solidFill>
                  <a:srgbClr val="FFFFFF"/>
                </a:solidFill>
              </a:rPr>
              <a:t>director</a:t>
            </a:r>
            <a:r>
              <a:rPr lang="fr-BE" sz="1600" dirty="0">
                <a:solidFill>
                  <a:srgbClr val="FFFFFF"/>
                </a:solidFill>
              </a:rPr>
              <a:t> of </a:t>
            </a:r>
            <a:r>
              <a:rPr lang="fr-BE" sz="1600" i="1" dirty="0">
                <a:solidFill>
                  <a:srgbClr val="FFFFFF"/>
                </a:solidFill>
              </a:rPr>
              <a:t>Canard PC</a:t>
            </a:r>
            <a:r>
              <a:rPr lang="fr-BE" sz="1600" dirty="0">
                <a:solidFill>
                  <a:srgbClr val="FFFFFF"/>
                </a:solidFill>
              </a:rPr>
              <a:t> and former </a:t>
            </a:r>
            <a:r>
              <a:rPr lang="fr-BE" sz="1600" dirty="0" err="1">
                <a:solidFill>
                  <a:srgbClr val="FFFFFF"/>
                </a:solidFill>
              </a:rPr>
              <a:t>deputy</a:t>
            </a:r>
            <a:r>
              <a:rPr lang="fr-BE" sz="1600" dirty="0">
                <a:solidFill>
                  <a:srgbClr val="FFFFFF"/>
                </a:solidFill>
              </a:rPr>
              <a:t> editor-in-</a:t>
            </a:r>
            <a:r>
              <a:rPr lang="fr-BE" sz="1600" dirty="0" err="1">
                <a:solidFill>
                  <a:srgbClr val="FFFFFF"/>
                </a:solidFill>
              </a:rPr>
              <a:t>chief</a:t>
            </a:r>
            <a:r>
              <a:rPr lang="fr-BE" sz="1600" dirty="0">
                <a:solidFill>
                  <a:srgbClr val="FFFFFF"/>
                </a:solidFill>
              </a:rPr>
              <a:t> of </a:t>
            </a:r>
            <a:r>
              <a:rPr lang="fr-BE" sz="1600" i="1" dirty="0">
                <a:solidFill>
                  <a:srgbClr val="FFFFFF"/>
                </a:solidFill>
              </a:rPr>
              <a:t>Joystick</a:t>
            </a:r>
            <a:r>
              <a:rPr lang="fr-BE" sz="1600" dirty="0">
                <a:solidFill>
                  <a:srgbClr val="FFFFFF"/>
                </a:solidFill>
              </a:rPr>
              <a:t>; Blandin, 2018: 285).</a:t>
            </a:r>
          </a:p>
          <a:p>
            <a:pPr>
              <a:lnSpc>
                <a:spcPct val="100000"/>
              </a:lnSpc>
            </a:pPr>
            <a:r>
              <a:rPr lang="fr-BE" sz="1600" b="1" dirty="0">
                <a:solidFill>
                  <a:srgbClr val="FFFFFF"/>
                </a:solidFill>
              </a:rPr>
              <a:t>“</a:t>
            </a:r>
            <a:r>
              <a:rPr lang="fr-BE" sz="1600" b="1" dirty="0" err="1">
                <a:solidFill>
                  <a:srgbClr val="FFFFFF"/>
                </a:solidFill>
              </a:rPr>
              <a:t>What</a:t>
            </a:r>
            <a:r>
              <a:rPr lang="fr-BE" sz="1600" b="1" dirty="0">
                <a:solidFill>
                  <a:srgbClr val="FFFFFF"/>
                </a:solidFill>
              </a:rPr>
              <a:t> I </a:t>
            </a:r>
            <a:r>
              <a:rPr lang="fr-BE" sz="1600" b="1" dirty="0" err="1">
                <a:solidFill>
                  <a:srgbClr val="FFFFFF"/>
                </a:solidFill>
              </a:rPr>
              <a:t>held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against</a:t>
            </a:r>
            <a:r>
              <a:rPr lang="fr-BE" sz="1600" b="1" dirty="0">
                <a:solidFill>
                  <a:srgbClr val="FFFFFF"/>
                </a:solidFill>
              </a:rPr>
              <a:t> [the magazine </a:t>
            </a:r>
            <a:r>
              <a:rPr lang="fr-BE" sz="1600" b="1" i="1" dirty="0">
                <a:solidFill>
                  <a:srgbClr val="FFFFFF"/>
                </a:solidFill>
              </a:rPr>
              <a:t>Tilt</a:t>
            </a:r>
            <a:r>
              <a:rPr lang="fr-BE" sz="1600" b="1" dirty="0">
                <a:solidFill>
                  <a:srgbClr val="FFFFFF"/>
                </a:solidFill>
              </a:rPr>
              <a:t>] </a:t>
            </a:r>
            <a:r>
              <a:rPr lang="fr-BE" sz="1600" b="1" dirty="0" err="1">
                <a:solidFill>
                  <a:srgbClr val="FFFFFF"/>
                </a:solidFill>
              </a:rPr>
              <a:t>was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that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it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was</a:t>
            </a:r>
            <a:r>
              <a:rPr lang="fr-BE" sz="1600" b="1" dirty="0">
                <a:solidFill>
                  <a:srgbClr val="FFFFFF"/>
                </a:solidFill>
              </a:rPr>
              <a:t> made more by </a:t>
            </a:r>
            <a:r>
              <a:rPr lang="fr-BE" sz="1600" b="1" dirty="0" err="1">
                <a:solidFill>
                  <a:srgbClr val="FFFFFF"/>
                </a:solidFill>
              </a:rPr>
              <a:t>journalists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than</a:t>
            </a:r>
            <a:r>
              <a:rPr lang="fr-BE" sz="1600" b="1" dirty="0">
                <a:solidFill>
                  <a:srgbClr val="FFFFFF"/>
                </a:solidFill>
              </a:rPr>
              <a:t> by </a:t>
            </a:r>
            <a:r>
              <a:rPr lang="fr-BE" sz="1600" b="1" dirty="0" err="1">
                <a:solidFill>
                  <a:srgbClr val="FFFFFF"/>
                </a:solidFill>
              </a:rPr>
              <a:t>true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enthusiasts</a:t>
            </a:r>
            <a:r>
              <a:rPr lang="fr-BE" sz="1600" b="1" dirty="0">
                <a:solidFill>
                  <a:srgbClr val="FFFFFF"/>
                </a:solidFill>
              </a:rPr>
              <a:t>. This </a:t>
            </a:r>
            <a:r>
              <a:rPr lang="fr-BE" sz="1600" b="1" dirty="0" err="1">
                <a:solidFill>
                  <a:srgbClr val="FFFFFF"/>
                </a:solidFill>
              </a:rPr>
              <a:t>lack</a:t>
            </a:r>
            <a:r>
              <a:rPr lang="fr-BE" sz="1600" b="1" dirty="0">
                <a:solidFill>
                  <a:srgbClr val="FFFFFF"/>
                </a:solidFill>
              </a:rPr>
              <a:t> of passion </a:t>
            </a:r>
            <a:r>
              <a:rPr lang="fr-BE" sz="1600" b="1" dirty="0" err="1">
                <a:solidFill>
                  <a:srgbClr val="FFFFFF"/>
                </a:solidFill>
              </a:rPr>
              <a:t>was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particularly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noticeable</a:t>
            </a:r>
            <a:r>
              <a:rPr lang="fr-BE" sz="1600" b="1" dirty="0">
                <a:solidFill>
                  <a:srgbClr val="FFFFFF"/>
                </a:solidFill>
              </a:rPr>
              <a:t> in the </a:t>
            </a:r>
            <a:r>
              <a:rPr lang="fr-BE" sz="1600" b="1" dirty="0" err="1">
                <a:solidFill>
                  <a:srgbClr val="FFFFFF"/>
                </a:solidFill>
              </a:rPr>
              <a:t>reviews</a:t>
            </a:r>
            <a:r>
              <a:rPr lang="fr-BE" sz="1600" b="1" dirty="0">
                <a:solidFill>
                  <a:srgbClr val="FFFFFF"/>
                </a:solidFill>
              </a:rPr>
              <a:t>, </a:t>
            </a:r>
            <a:r>
              <a:rPr lang="fr-BE" sz="1600" b="1" dirty="0" err="1">
                <a:solidFill>
                  <a:srgbClr val="FFFFFF"/>
                </a:solidFill>
              </a:rPr>
              <a:t>which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were</a:t>
            </a:r>
            <a:r>
              <a:rPr lang="fr-BE" sz="1600" b="1" dirty="0">
                <a:solidFill>
                  <a:srgbClr val="FFFFFF"/>
                </a:solidFill>
              </a:rPr>
              <a:t> far </a:t>
            </a:r>
            <a:r>
              <a:rPr lang="fr-BE" sz="1600" b="1" dirty="0" err="1">
                <a:solidFill>
                  <a:srgbClr val="FFFFFF"/>
                </a:solidFill>
              </a:rPr>
              <a:t>from</a:t>
            </a:r>
            <a:r>
              <a:rPr lang="fr-BE" sz="1600" b="1" dirty="0">
                <a:solidFill>
                  <a:srgbClr val="FFFFFF"/>
                </a:solidFill>
              </a:rPr>
              <a:t> </a:t>
            </a:r>
            <a:r>
              <a:rPr lang="fr-BE" sz="1600" b="1" dirty="0" err="1">
                <a:solidFill>
                  <a:srgbClr val="FFFFFF"/>
                </a:solidFill>
              </a:rPr>
              <a:t>reaching</a:t>
            </a:r>
            <a:r>
              <a:rPr lang="fr-BE" sz="1600" b="1" dirty="0">
                <a:solidFill>
                  <a:srgbClr val="FFFFFF"/>
                </a:solidFill>
              </a:rPr>
              <a:t> the standards I </a:t>
            </a:r>
            <a:r>
              <a:rPr lang="fr-BE" sz="1600" b="1" dirty="0" err="1">
                <a:solidFill>
                  <a:srgbClr val="FFFFFF"/>
                </a:solidFill>
              </a:rPr>
              <a:t>expected</a:t>
            </a:r>
            <a:r>
              <a:rPr lang="fr-BE" sz="1600" b="1" dirty="0">
                <a:solidFill>
                  <a:srgbClr val="FFFFFF"/>
                </a:solidFill>
              </a:rPr>
              <a:t>.”</a:t>
            </a:r>
            <a:br>
              <a:rPr lang="fr-BE" sz="1600" dirty="0">
                <a:solidFill>
                  <a:srgbClr val="FFFFFF"/>
                </a:solidFill>
              </a:rPr>
            </a:br>
            <a:r>
              <a:rPr lang="fr-BE" sz="1600" dirty="0">
                <a:solidFill>
                  <a:srgbClr val="FFFFFF"/>
                </a:solidFill>
              </a:rPr>
              <a:t>(</a:t>
            </a:r>
            <a:r>
              <a:rPr lang="fr-BE" sz="1600" dirty="0" err="1">
                <a:solidFill>
                  <a:srgbClr val="FFFFFF"/>
                </a:solidFill>
              </a:rPr>
              <a:t>Demoly</a:t>
            </a:r>
            <a:r>
              <a:rPr lang="fr-BE" sz="1600" dirty="0">
                <a:solidFill>
                  <a:srgbClr val="FFFFFF"/>
                </a:solidFill>
              </a:rPr>
              <a:t>, 2018: 75).</a:t>
            </a:r>
          </a:p>
        </p:txBody>
      </p:sp>
      <p:pic>
        <p:nvPicPr>
          <p:cNvPr id="3076" name="Picture 4" descr="Manuel d'analyse de la presse magazine">
            <a:extLst>
              <a:ext uri="{FF2B5EF4-FFF2-40B4-BE49-F238E27FC236}">
                <a16:creationId xmlns:a16="http://schemas.microsoft.com/office/drawing/2014/main" id="{E69E49CE-392C-F3D7-9D2A-72AD0F446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1732" y="0"/>
            <a:ext cx="3371766" cy="337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'Âge d'or du jeu vidéo &amp; de la presse spécialisée Jean-Marc Demoly">
            <a:extLst>
              <a:ext uri="{FF2B5EF4-FFF2-40B4-BE49-F238E27FC236}">
                <a16:creationId xmlns:a16="http://schemas.microsoft.com/office/drawing/2014/main" id="{A9ABBF24-0D66-C075-A357-F9AA8F49F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9" b="-1"/>
          <a:stretch>
            <a:fillRect/>
          </a:stretch>
        </p:blipFill>
        <p:spPr bwMode="auto">
          <a:xfrm>
            <a:off x="8569280" y="3523450"/>
            <a:ext cx="2154137" cy="335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069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10622</TotalTime>
  <Words>3525</Words>
  <Application>Microsoft Macintosh PowerPoint</Application>
  <PresentationFormat>Grand écran</PresentationFormat>
  <Paragraphs>162</Paragraphs>
  <Slides>19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Aptos</vt:lpstr>
      <vt:lpstr>Calibri</vt:lpstr>
      <vt:lpstr>Cambria</vt:lpstr>
      <vt:lpstr>Gill Sans MT</vt:lpstr>
      <vt:lpstr>Times New Roman</vt:lpstr>
      <vt:lpstr>Tw Cen MT</vt:lpstr>
      <vt:lpstr>Wingdings 2</vt:lpstr>
      <vt:lpstr>DividendVTI</vt:lpstr>
      <vt:lpstr>Reinventing Magazine Ethos in Times of Crisis </vt:lpstr>
      <vt:lpstr>How magazines were forced to adapt</vt:lpstr>
      <vt:lpstr>Video game press’ resurrection</vt:lpstr>
      <vt:lpstr>Research question and Method</vt:lpstr>
      <vt:lpstr>A former central actor in french video game press</vt:lpstr>
      <vt:lpstr>Independent Media Reborn from  the ashes of Future France</vt:lpstr>
      <vt:lpstr>Présentation PowerPoint</vt:lpstr>
      <vt:lpstr>Launch editorials</vt:lpstr>
      <vt:lpstr>“We’re not journalists, we’re passionate kids”</vt:lpstr>
      <vt:lpstr>Présentation PowerPoint</vt:lpstr>
      <vt:lpstr>Explicit critics towards video game industry </vt:lpstr>
      <vt:lpstr>Explicit critics towards video game industry </vt:lpstr>
      <vt:lpstr>Critical distance and resistances : first appearances</vt:lpstr>
      <vt:lpstr>An Adaptive Role: The Decline of  Walkthroughs</vt:lpstr>
      <vt:lpstr>Hyper-specialized media despecializE SPECIALIZED journalists</vt:lpstr>
      <vt:lpstr>Editorial variety as a path for survival</vt:lpstr>
      <vt:lpstr>Providing some “journalistic Added value” (Ahva &amp; Heikkila, 2010)</vt:lpstr>
      <vt:lpstr>What about other fields ?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Game magazines’ streaming practices</dc:title>
  <dc:creator>Krywicki Boris</dc:creator>
  <cp:lastModifiedBy>Krywicki Boris</cp:lastModifiedBy>
  <cp:revision>52</cp:revision>
  <dcterms:created xsi:type="dcterms:W3CDTF">2023-06-22T12:39:46Z</dcterms:created>
  <dcterms:modified xsi:type="dcterms:W3CDTF">2025-10-29T19:02:24Z</dcterms:modified>
</cp:coreProperties>
</file>