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comments/modernComment_11D_BF20F286.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6" r:id="rId2"/>
    <p:sldId id="260" r:id="rId3"/>
    <p:sldId id="281" r:id="rId4"/>
    <p:sldId id="276" r:id="rId5"/>
    <p:sldId id="290" r:id="rId6"/>
    <p:sldId id="293" r:id="rId7"/>
    <p:sldId id="294" r:id="rId8"/>
    <p:sldId id="271" r:id="rId9"/>
    <p:sldId id="270" r:id="rId10"/>
    <p:sldId id="273" r:id="rId11"/>
    <p:sldId id="296" r:id="rId12"/>
    <p:sldId id="297" r:id="rId13"/>
    <p:sldId id="298" r:id="rId14"/>
    <p:sldId id="299" r:id="rId15"/>
    <p:sldId id="302" r:id="rId16"/>
    <p:sldId id="303" r:id="rId17"/>
    <p:sldId id="295" r:id="rId18"/>
    <p:sldId id="282" r:id="rId19"/>
    <p:sldId id="280" r:id="rId20"/>
    <p:sldId id="287" r:id="rId21"/>
    <p:sldId id="285" r:id="rId22"/>
    <p:sldId id="300" r:id="rId23"/>
    <p:sldId id="269" r:id="rId24"/>
    <p:sldId id="301" r:id="rId25"/>
    <p:sldId id="304" r:id="rId26"/>
    <p:sldId id="305" r:id="rId27"/>
    <p:sldId id="306" r:id="rId28"/>
    <p:sldId id="307" r:id="rId29"/>
    <p:sldId id="291" r:id="rId30"/>
    <p:sldId id="289"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806F5-F1DD-79F5-3D8D-85F6927CF9C2}" name="Author" initials="A" userId="Autho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3990"/>
    <a:srgbClr val="5FA4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92"/>
    <p:restoredTop sz="94658"/>
  </p:normalViewPr>
  <p:slideViewPr>
    <p:cSldViewPr snapToGrid="0" snapToObjects="1" showGuides="1">
      <p:cViewPr varScale="1">
        <p:scale>
          <a:sx n="116" d="100"/>
          <a:sy n="116" d="100"/>
        </p:scale>
        <p:origin x="200" y="272"/>
      </p:cViewPr>
      <p:guideLst>
        <p:guide orient="horz" pos="2160"/>
        <p:guide pos="3840"/>
      </p:guideLst>
    </p:cSldViewPr>
  </p:slideViewPr>
  <p:notesTextViewPr>
    <p:cViewPr>
      <p:scale>
        <a:sx n="1" d="1"/>
        <a:sy n="1" d="1"/>
      </p:scale>
      <p:origin x="0" y="0"/>
    </p:cViewPr>
  </p:notesTextViewPr>
  <p:notesViewPr>
    <p:cSldViewPr snapToGrid="0" snapToObjects="1" showGuides="1">
      <p:cViewPr varScale="1">
        <p:scale>
          <a:sx n="139" d="100"/>
          <a:sy n="139" d="100"/>
        </p:scale>
        <p:origin x="475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modernComment_11D_BF20F286.xml><?xml version="1.0" encoding="utf-8"?>
<p188:cmLst xmlns:a="http://schemas.openxmlformats.org/drawingml/2006/main" xmlns:r="http://schemas.openxmlformats.org/officeDocument/2006/relationships" xmlns:p188="http://schemas.microsoft.com/office/powerpoint/2018/8/main">
  <p188:cm id="{46A0171F-FE6B-9740-A5B0-DF94BD5AF1B8}" authorId="{E94806F5-F1DD-79F5-3D8D-85F6927CF9C2}" created="2025-06-02T06:48:26.234">
    <ac:txMkLst xmlns:ac="http://schemas.microsoft.com/office/drawing/2013/main/command">
      <pc:docMk xmlns:pc="http://schemas.microsoft.com/office/powerpoint/2013/main/command"/>
      <pc:sldMk xmlns:pc="http://schemas.microsoft.com/office/powerpoint/2013/main/command" cId="3206607494" sldId="285"/>
      <ac:spMk id="3" creationId="{991AC114-E892-2B90-A2E2-931D0842E8CB}"/>
      <ac:txMk cp="501" len="8">
        <ac:context len="587" hash="3639665915"/>
      </ac:txMk>
    </ac:txMkLst>
    <p188:pos x="10393353" y="4045930"/>
    <p188:txBody>
      <a:bodyPr/>
      <a:lstStyle/>
      <a:p>
        <a:r>
          <a:rPr lang="fr-FR"/>
          <a:t>Créer biblio</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642877-4296-A347-A12A-074FE642DF8D}" type="datetimeFigureOut">
              <a:rPr lang="fr-FR" smtClean="0"/>
              <a:t>27/10/2025</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355824-33CF-CB40-849B-0C2765721E52}" type="slidenum">
              <a:rPr lang="fr-FR" smtClean="0"/>
              <a:t>‹N°›</a:t>
            </a:fld>
            <a:endParaRPr lang="fr-FR"/>
          </a:p>
        </p:txBody>
      </p:sp>
    </p:spTree>
    <p:extLst>
      <p:ext uri="{BB962C8B-B14F-4D97-AF65-F5344CB8AC3E}">
        <p14:creationId xmlns:p14="http://schemas.microsoft.com/office/powerpoint/2010/main" val="57886078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6T08:36:28.76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 1,'91'0,"1"0,-8 0,5 0,10 0,-12 0,6 0,6 0,3 0,0 0,-19 0,2 0,2 0,1 0,0 0,2 0,-1 0,6 0,1 0,1 0,0 0,1 0,0 0,1 0,-11 0,1 0,0 0,0 0,1 0,-1 0,-1 0,-1 0,8 0,-1 0,-1 0,0 0,0 0,-1 0,0 0,0 0,-1 0,0 0,0 0,-1 0,-1 0,0 0,8 0,0 0,-1 0,-1 0,-1 0,-2 0,9 0,-2 0,-1 0,-2 0,-3 0,8 0,-3 0,-3 0,-3 0,-12 0,-1 0,-3 0,-3 0,7 0,-4 0,-3 0,15 0,-6 0,-17 0,-4 0,27 0,-15 0,-8 0,-9 0,-4 0,-12 0,-7 0,-5 0,-3 0,-1 0,1 0,0 0,0 0,0 0,0 0,-7 0,-63 0,25 0,-51 0,48 0,3 0,5 0,-3 0,2 0,-3 0,3 0,1 0,-2 0,-1 0,1 0,2 5,0-2,1 5,-5-2,9-1,-9-1,2 2,-1-3,1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6T12:43:40.83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0,'80'0,"-2"0,-19 0,8 0,8 0,22 0,-46 0,1 0,43 0,-15 0,-30 0,-11 0,-4 0,3 0,2 0,9 0,5 0,5 0,7 0,5 1,13 6,9 6,5 3,-3 1,-10-6,-10-6,-9 1,-9-2,-7-1,-8 2,-8-2,-3 1,-2 1,2-1,0 1,0 1,3-2,1-2,3-2,-2 0,2 0,1 0,5 0,9 0,2 0,3 0,2 0,-2 0,0 0,-5 0,-4 0,-2 0,-1 0,0 0,-4 0,0 0,-4 0,4 0,1 0,3 0,3 0,1 0,3 0,4 0,2 0,5 0,4 0,4 0,7 0,5 0,3 0,1 0,-1 0,-3 0,-1 0,-4-3,-8-1,-9-3,-14-1,-10 2,-6 0,-2 2,-2-1,0 1,-2 1,-2 2,-1 1,-1 0,-2 0,1 0,0 0,3 0,0 0,-3 0,-1 0,1 0,0 0,3 0,0 0,0 0,-1 0,1 0,-2 0,-3 0,-4 0,1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47069-7F1D-6E4E-B4E1-0C2030C0DB15}" type="datetimeFigureOut">
              <a:rPr lang="fr-FR" smtClean="0"/>
              <a:t>27/10/2025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8C82C-2A83-B54A-9AB4-A46F83E92AC0}" type="slidenum">
              <a:rPr lang="fr-FR" smtClean="0"/>
              <a:t>‹N°›</a:t>
            </a:fld>
            <a:endParaRPr lang="fr-FR"/>
          </a:p>
        </p:txBody>
      </p:sp>
    </p:spTree>
    <p:extLst>
      <p:ext uri="{BB962C8B-B14F-4D97-AF65-F5344CB8AC3E}">
        <p14:creationId xmlns:p14="http://schemas.microsoft.com/office/powerpoint/2010/main" val="812359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658C82C-2A83-B54A-9AB4-A46F83E92AC0}" type="slidenum">
              <a:rPr lang="fr-FR" smtClean="0"/>
              <a:t>7</a:t>
            </a:fld>
            <a:endParaRPr lang="fr-FR"/>
          </a:p>
        </p:txBody>
      </p:sp>
    </p:spTree>
    <p:extLst>
      <p:ext uri="{BB962C8B-B14F-4D97-AF65-F5344CB8AC3E}">
        <p14:creationId xmlns:p14="http://schemas.microsoft.com/office/powerpoint/2010/main" val="2404534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ctrTitle"/>
          </p:nvPr>
        </p:nvSpPr>
        <p:spPr>
          <a:xfrm>
            <a:off x="532150" y="2098160"/>
            <a:ext cx="9144000" cy="1198563"/>
          </a:xfrm>
          <a:prstGeom prst="rect">
            <a:avLst/>
          </a:prstGeom>
        </p:spPr>
        <p:txBody>
          <a:bodyPr anchor="b">
            <a:normAutofit/>
          </a:bodyPr>
          <a:lstStyle>
            <a:lvl1pPr algn="l">
              <a:defRPr sz="4000" baseline="0">
                <a:solidFill>
                  <a:schemeClr val="bg1">
                    <a:lumMod val="95000"/>
                  </a:schemeClr>
                </a:solidFill>
                <a:latin typeface="Source Sans Pro Bold" charset="0"/>
              </a:defRPr>
            </a:lvl1pPr>
          </a:lstStyle>
          <a:p>
            <a:r>
              <a:rPr lang="fr-FR" dirty="0"/>
              <a:t>Cliquez et modifiez le titre</a:t>
            </a:r>
          </a:p>
        </p:txBody>
      </p:sp>
      <p:sp>
        <p:nvSpPr>
          <p:cNvPr id="3" name="Sous-titre 2"/>
          <p:cNvSpPr>
            <a:spLocks noGrp="1"/>
          </p:cNvSpPr>
          <p:nvPr>
            <p:ph type="subTitle" idx="1"/>
          </p:nvPr>
        </p:nvSpPr>
        <p:spPr>
          <a:xfrm>
            <a:off x="532150" y="3503564"/>
            <a:ext cx="9144000" cy="1655762"/>
          </a:xfrm>
          <a:prstGeom prst="rect">
            <a:avLst/>
          </a:prstGeom>
        </p:spPr>
        <p:txBody>
          <a:bodyPr>
            <a:normAutofit/>
          </a:bodyPr>
          <a:lstStyle>
            <a:lvl1pPr marL="0" indent="0" algn="l">
              <a:spcBef>
                <a:spcPts val="600"/>
              </a:spcBef>
              <a:buNone/>
              <a:defRPr sz="3000" baseline="0">
                <a:solidFill>
                  <a:schemeClr val="bg1">
                    <a:lumMod val="95000"/>
                  </a:schemeClr>
                </a:solidFill>
                <a:latin typeface="Source Sans Pro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style </a:t>
            </a:r>
          </a:p>
          <a:p>
            <a:r>
              <a:rPr lang="fr-FR" dirty="0"/>
              <a:t>des sous-titres du masque</a:t>
            </a:r>
          </a:p>
        </p:txBody>
      </p:sp>
      <p:sp>
        <p:nvSpPr>
          <p:cNvPr id="4" name="Espace réservé de la date 3"/>
          <p:cNvSpPr>
            <a:spLocks noGrp="1"/>
          </p:cNvSpPr>
          <p:nvPr>
            <p:ph type="dt" sz="half" idx="10"/>
          </p:nvPr>
        </p:nvSpPr>
        <p:spPr>
          <a:xfrm>
            <a:off x="532150" y="847725"/>
            <a:ext cx="2743200" cy="365125"/>
          </a:xfrm>
          <a:prstGeom prst="rect">
            <a:avLst/>
          </a:prstGeom>
        </p:spPr>
        <p:txBody>
          <a:bodyPr/>
          <a:lstStyle>
            <a:lvl1pPr>
              <a:defRPr sz="2000" baseline="0">
                <a:solidFill>
                  <a:srgbClr val="5FA4B0"/>
                </a:solidFill>
                <a:latin typeface="Source Sans Pro" charset="0"/>
              </a:defRPr>
            </a:lvl1pPr>
          </a:lstStyle>
          <a:p>
            <a:r>
              <a:rPr lang="fr-FR" dirty="0"/>
              <a:t>Février / 2019</a:t>
            </a:r>
          </a:p>
        </p:txBody>
      </p:sp>
      <p:sp>
        <p:nvSpPr>
          <p:cNvPr id="5" name="Espace réservé du pied de page 4"/>
          <p:cNvSpPr>
            <a:spLocks noGrp="1"/>
          </p:cNvSpPr>
          <p:nvPr>
            <p:ph type="ftr" sz="quarter" idx="11"/>
          </p:nvPr>
        </p:nvSpPr>
        <p:spPr>
          <a:xfrm>
            <a:off x="532150" y="5826100"/>
            <a:ext cx="4114800" cy="365125"/>
          </a:xfrm>
          <a:prstGeom prst="rect">
            <a:avLst/>
          </a:prstGeom>
        </p:spPr>
        <p:txBody>
          <a:bodyPr/>
          <a:lstStyle>
            <a:lvl1pPr algn="l">
              <a:defRPr sz="800" baseline="0"/>
            </a:lvl1pPr>
          </a:lstStyle>
          <a:p>
            <a:r>
              <a:rPr lang="fr-FR" dirty="0">
                <a:solidFill>
                  <a:schemeClr val="bg1"/>
                </a:solidFill>
                <a:latin typeface="Source Sans Pro Light" charset="0"/>
                <a:ea typeface="Source Sans Pro Light" charset="0"/>
                <a:cs typeface="Source Sans Pro Light" charset="0"/>
              </a:rPr>
              <a:t>Unité de Recherche Cité </a:t>
            </a:r>
          </a:p>
          <a:p>
            <a:r>
              <a:rPr lang="fr-FR" dirty="0">
                <a:solidFill>
                  <a:schemeClr val="bg1"/>
                </a:solidFill>
                <a:latin typeface="Source Sans Pro Light" charset="0"/>
                <a:ea typeface="Source Sans Pro Light" charset="0"/>
                <a:cs typeface="Source Sans Pro Light" charset="0"/>
              </a:rPr>
              <a:t>Gouvernance, Justice et Société</a:t>
            </a:r>
          </a:p>
          <a:p>
            <a:r>
              <a:rPr lang="fr-FR" dirty="0">
                <a:solidFill>
                  <a:schemeClr val="bg1"/>
                </a:solidFill>
                <a:latin typeface="Source Sans Pro Light" charset="0"/>
                <a:ea typeface="Source Sans Pro Light" charset="0"/>
                <a:cs typeface="Source Sans Pro Light" charset="0"/>
              </a:rPr>
              <a:t>Université de Liège, Place des Orateurs 3</a:t>
            </a:r>
          </a:p>
          <a:p>
            <a:r>
              <a:rPr lang="fr-FR" dirty="0">
                <a:solidFill>
                  <a:schemeClr val="bg1"/>
                </a:solidFill>
                <a:latin typeface="Source Sans Pro Light" charset="0"/>
                <a:ea typeface="Source Sans Pro Light" charset="0"/>
                <a:cs typeface="Source Sans Pro Light" charset="0"/>
              </a:rPr>
              <a:t>4000 Liège, Belgique</a:t>
            </a:r>
          </a:p>
        </p:txBody>
      </p:sp>
    </p:spTree>
    <p:extLst>
      <p:ext uri="{BB962C8B-B14F-4D97-AF65-F5344CB8AC3E}">
        <p14:creationId xmlns:p14="http://schemas.microsoft.com/office/powerpoint/2010/main" val="467279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532150" y="6356350"/>
            <a:ext cx="2743200" cy="365125"/>
          </a:xfrm>
          <a:prstGeom prst="rect">
            <a:avLst/>
          </a:prstGeom>
        </p:spPr>
        <p:txBody>
          <a:bodyPr/>
          <a:lstStyle>
            <a:lvl1pPr>
              <a:defRPr baseline="0">
                <a:solidFill>
                  <a:srgbClr val="5FA4B0"/>
                </a:solidFill>
                <a:latin typeface="Source Sans Pro" charset="0"/>
              </a:defRPr>
            </a:lvl1pPr>
          </a:lstStyle>
          <a:p>
            <a:fld id="{99036C84-B137-DA46-A8A1-A42AD63AE419}" type="datetimeFigureOut">
              <a:rPr lang="fr-FR" smtClean="0"/>
              <a:pPr/>
              <a:t>27/10/2025</a:t>
            </a:fld>
            <a:endParaRPr lang="fr-FR" dirty="0"/>
          </a:p>
        </p:txBody>
      </p:sp>
      <p:sp>
        <p:nvSpPr>
          <p:cNvPr id="5" name="Espace réservé du pied de page 4"/>
          <p:cNvSpPr>
            <a:spLocks noGrp="1"/>
          </p:cNvSpPr>
          <p:nvPr>
            <p:ph type="ftr" sz="quarter" idx="11"/>
          </p:nvPr>
        </p:nvSpPr>
        <p:spPr>
          <a:xfrm>
            <a:off x="3732550" y="6356350"/>
            <a:ext cx="4114800" cy="365125"/>
          </a:xfrm>
          <a:prstGeom prst="rect">
            <a:avLst/>
          </a:prstGeom>
        </p:spPr>
        <p:txBody>
          <a:bodyPr/>
          <a:lstStyle>
            <a:lvl1pPr>
              <a:defRPr baseline="0">
                <a:solidFill>
                  <a:srgbClr val="5FA4B0"/>
                </a:solidFill>
                <a:latin typeface="Source Sans Pro" charset="0"/>
              </a:defRPr>
            </a:lvl1pPr>
          </a:lstStyle>
          <a:p>
            <a:endParaRPr lang="fr-FR" dirty="0"/>
          </a:p>
        </p:txBody>
      </p:sp>
      <p:sp>
        <p:nvSpPr>
          <p:cNvPr id="6" name="Espace réservé du numéro de diapositive 5"/>
          <p:cNvSpPr>
            <a:spLocks noGrp="1"/>
          </p:cNvSpPr>
          <p:nvPr>
            <p:ph type="sldNum" sz="quarter" idx="12"/>
          </p:nvPr>
        </p:nvSpPr>
        <p:spPr>
          <a:xfrm>
            <a:off x="8304550" y="6356350"/>
            <a:ext cx="3309112" cy="365125"/>
          </a:xfrm>
          <a:prstGeom prst="rect">
            <a:avLst/>
          </a:prstGeom>
        </p:spPr>
        <p:txBody>
          <a:bodyPr/>
          <a:lstStyle>
            <a:lvl1pPr>
              <a:defRPr baseline="0">
                <a:solidFill>
                  <a:srgbClr val="5FA4B0"/>
                </a:solidFill>
                <a:latin typeface="Source Sans Pro" charset="0"/>
              </a:defRPr>
            </a:lvl1pPr>
          </a:lstStyle>
          <a:p>
            <a:fld id="{A96295AA-E393-1849-ABD9-937E1AFAD5F8}" type="slidenum">
              <a:rPr lang="fr-FR" smtClean="0"/>
              <a:pPr/>
              <a:t>‹N°›</a:t>
            </a:fld>
            <a:endParaRPr lang="fr-FR" dirty="0"/>
          </a:p>
        </p:txBody>
      </p:sp>
      <p:sp>
        <p:nvSpPr>
          <p:cNvPr id="10" name="Espace réservé du titre 18"/>
          <p:cNvSpPr>
            <a:spLocks noGrp="1"/>
          </p:cNvSpPr>
          <p:nvPr>
            <p:ph type="title"/>
          </p:nvPr>
        </p:nvSpPr>
        <p:spPr>
          <a:xfrm>
            <a:off x="532150" y="602853"/>
            <a:ext cx="10515600" cy="619919"/>
          </a:xfrm>
          <a:prstGeom prst="rect">
            <a:avLst/>
          </a:prstGeom>
        </p:spPr>
        <p:txBody>
          <a:bodyPr vert="horz" lIns="91440" tIns="45720" rIns="91440" bIns="45720" rtlCol="0" anchor="ctr">
            <a:normAutofit/>
          </a:bodyPr>
          <a:lstStyle/>
          <a:p>
            <a:r>
              <a:rPr lang="fr-FR" dirty="0"/>
              <a:t>Cliquez et modifiez le titre</a:t>
            </a:r>
          </a:p>
        </p:txBody>
      </p:sp>
      <p:sp>
        <p:nvSpPr>
          <p:cNvPr id="11" name="Espace réservé du texte 20"/>
          <p:cNvSpPr>
            <a:spLocks noGrp="1"/>
          </p:cNvSpPr>
          <p:nvPr>
            <p:ph idx="1"/>
          </p:nvPr>
        </p:nvSpPr>
        <p:spPr>
          <a:xfrm>
            <a:off x="532150" y="1613892"/>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139517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Imag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Espace réservé de la date 3"/>
          <p:cNvSpPr>
            <a:spLocks noGrp="1"/>
          </p:cNvSpPr>
          <p:nvPr>
            <p:ph type="dt" sz="half" idx="2"/>
          </p:nvPr>
        </p:nvSpPr>
        <p:spPr>
          <a:xfrm>
            <a:off x="532150" y="6356350"/>
            <a:ext cx="2743200" cy="365125"/>
          </a:xfrm>
          <a:prstGeom prst="rect">
            <a:avLst/>
          </a:prstGeom>
        </p:spPr>
        <p:txBody>
          <a:bodyPr/>
          <a:lstStyle>
            <a:lvl1pPr>
              <a:defRPr baseline="0">
                <a:solidFill>
                  <a:srgbClr val="5FA4B0"/>
                </a:solidFill>
                <a:latin typeface="Source Sans Pro" charset="0"/>
              </a:defRPr>
            </a:lvl1pPr>
          </a:lstStyle>
          <a:p>
            <a:fld id="{99036C84-B137-DA46-A8A1-A42AD63AE419}" type="datetimeFigureOut">
              <a:rPr lang="fr-FR" smtClean="0"/>
              <a:pPr/>
              <a:t>27/10/2025</a:t>
            </a:fld>
            <a:endParaRPr lang="fr-FR" dirty="0"/>
          </a:p>
        </p:txBody>
      </p:sp>
      <p:sp>
        <p:nvSpPr>
          <p:cNvPr id="16" name="Espace réservé du pied de page 4"/>
          <p:cNvSpPr>
            <a:spLocks noGrp="1"/>
          </p:cNvSpPr>
          <p:nvPr>
            <p:ph type="ftr" sz="quarter" idx="3"/>
          </p:nvPr>
        </p:nvSpPr>
        <p:spPr>
          <a:xfrm>
            <a:off x="3732550" y="6356350"/>
            <a:ext cx="4114800" cy="365125"/>
          </a:xfrm>
          <a:prstGeom prst="rect">
            <a:avLst/>
          </a:prstGeom>
        </p:spPr>
        <p:txBody>
          <a:bodyPr/>
          <a:lstStyle>
            <a:lvl1pPr>
              <a:defRPr baseline="0">
                <a:solidFill>
                  <a:srgbClr val="5FA4B0"/>
                </a:solidFill>
                <a:latin typeface="Source Sans Pro" charset="0"/>
              </a:defRPr>
            </a:lvl1pPr>
          </a:lstStyle>
          <a:p>
            <a:endParaRPr lang="fr-FR"/>
          </a:p>
        </p:txBody>
      </p:sp>
      <p:sp>
        <p:nvSpPr>
          <p:cNvPr id="17" name="Espace réservé du numéro de diapositive 5"/>
          <p:cNvSpPr>
            <a:spLocks noGrp="1"/>
          </p:cNvSpPr>
          <p:nvPr>
            <p:ph type="sldNum" sz="quarter" idx="4"/>
          </p:nvPr>
        </p:nvSpPr>
        <p:spPr>
          <a:xfrm>
            <a:off x="8304550" y="6356350"/>
            <a:ext cx="3309112" cy="365125"/>
          </a:xfrm>
          <a:prstGeom prst="rect">
            <a:avLst/>
          </a:prstGeom>
        </p:spPr>
        <p:txBody>
          <a:bodyPr/>
          <a:lstStyle>
            <a:lvl1pPr>
              <a:defRPr baseline="0">
                <a:solidFill>
                  <a:srgbClr val="5FA4B0"/>
                </a:solidFill>
                <a:latin typeface="Source Sans Pro" charset="0"/>
              </a:defRPr>
            </a:lvl1pPr>
          </a:lstStyle>
          <a:p>
            <a:fld id="{A96295AA-E393-1849-ABD9-937E1AFAD5F8}" type="slidenum">
              <a:rPr lang="fr-FR" smtClean="0"/>
              <a:pPr/>
              <a:t>‹N°›</a:t>
            </a:fld>
            <a:endParaRPr lang="fr-FR" dirty="0"/>
          </a:p>
        </p:txBody>
      </p:sp>
      <p:sp>
        <p:nvSpPr>
          <p:cNvPr id="19" name="Espace réservé du titre 18"/>
          <p:cNvSpPr>
            <a:spLocks noGrp="1"/>
          </p:cNvSpPr>
          <p:nvPr>
            <p:ph type="title"/>
          </p:nvPr>
        </p:nvSpPr>
        <p:spPr>
          <a:xfrm>
            <a:off x="532150" y="602853"/>
            <a:ext cx="10515600" cy="619919"/>
          </a:xfrm>
          <a:prstGeom prst="rect">
            <a:avLst/>
          </a:prstGeom>
        </p:spPr>
        <p:txBody>
          <a:bodyPr vert="horz" lIns="91440" tIns="45720" rIns="91440" bIns="45720" rtlCol="0" anchor="ctr">
            <a:normAutofit/>
          </a:bodyPr>
          <a:lstStyle/>
          <a:p>
            <a:r>
              <a:rPr lang="fr-FR" dirty="0"/>
              <a:t>Cliquez et modifiez le titre</a:t>
            </a:r>
          </a:p>
        </p:txBody>
      </p:sp>
      <p:sp>
        <p:nvSpPr>
          <p:cNvPr id="21" name="Espace réservé du texte 20"/>
          <p:cNvSpPr>
            <a:spLocks noGrp="1"/>
          </p:cNvSpPr>
          <p:nvPr>
            <p:ph type="body" idx="1"/>
          </p:nvPr>
        </p:nvSpPr>
        <p:spPr>
          <a:xfrm>
            <a:off x="532150" y="1613892"/>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fontAlgn="t" latinLnBrk="0" hangingPunct="1">
        <a:lnSpc>
          <a:spcPct val="90000"/>
        </a:lnSpc>
        <a:spcBef>
          <a:spcPct val="0"/>
        </a:spcBef>
        <a:buNone/>
        <a:defRPr sz="4000" kern="1200" baseline="0">
          <a:solidFill>
            <a:srgbClr val="6F3990"/>
          </a:solidFill>
          <a:latin typeface="Source Sans Pro Bold"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3000" kern="1200" baseline="0">
          <a:solidFill>
            <a:srgbClr val="5FA4B0"/>
          </a:solidFill>
          <a:latin typeface="source sans pro"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1">
              <a:lumMod val="75000"/>
              <a:lumOff val="25000"/>
            </a:schemeClr>
          </a:solidFill>
          <a:latin typeface="source sans pro"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1">
              <a:lumMod val="75000"/>
              <a:lumOff val="25000"/>
            </a:schemeClr>
          </a:solidFill>
          <a:latin typeface="source sans pro"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source sans pro"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source sans pro"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mobiliteit.lu/f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mobilites.grandlyon.com/"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mobilites.grandlyon.com/carte?mode=itinerair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vdl.lu/fr/la-ville/engagements-de-la-ville/ville-intelligente/smart-people/cityapp-vdl" TargetMode="External"/><Relationship Id="rId2" Type="http://schemas.openxmlformats.org/officeDocument/2006/relationships/hyperlink" Target="https://www.namur.be/fr/ma-ville/mobilite/mobilite/publications/systeme-de-transport-intelligent-sti" TargetMode="External"/><Relationship Id="rId1" Type="http://schemas.openxmlformats.org/officeDocument/2006/relationships/slideLayout" Target="../slideLayouts/slideLayout2.xml"/><Relationship Id="rId5" Type="http://schemas.openxmlformats.org/officeDocument/2006/relationships/hyperlink" Target="https://mobilites.grandlyon.com/agence-des-mobilites" TargetMode="External"/><Relationship Id="rId4" Type="http://schemas.openxmlformats.org/officeDocument/2006/relationships/hyperlink" Target="https://www.mobiliteit.lu/fr/"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microsoft.com/office/2018/10/relationships/comments" Target="../comments/modernComment_11D_BF20F28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customXml" Target="../ink/ink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le-nid.be/les-projets/systeme-de-transport-intelligent-sti"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12524" y="4553017"/>
            <a:ext cx="8707298" cy="1207072"/>
          </a:xfrm>
        </p:spPr>
        <p:txBody>
          <a:bodyPr>
            <a:normAutofit fontScale="70000" lnSpcReduction="20000"/>
          </a:bodyPr>
          <a:lstStyle/>
          <a:p>
            <a:r>
              <a:rPr lang="fr-BE" sz="3200" i="1" dirty="0"/>
              <a:t>Nathan FLORE – doctorant aspirant FNRS, visiteur LAET</a:t>
            </a:r>
          </a:p>
          <a:p>
            <a:endParaRPr lang="fr-BE" sz="2800" i="1" dirty="0"/>
          </a:p>
          <a:p>
            <a:r>
              <a:rPr lang="fr-BE" sz="2800" i="1" dirty="0"/>
              <a:t>Institut de la décision publique; Spiral</a:t>
            </a:r>
          </a:p>
          <a:p>
            <a:r>
              <a:rPr lang="fr-BE" sz="2800" i="1" dirty="0" err="1"/>
              <a:t>nathan.flore@uliege.be</a:t>
            </a:r>
            <a:endParaRPr lang="fr-BE" sz="2800" i="1" dirty="0"/>
          </a:p>
          <a:p>
            <a:endParaRPr lang="fr-BE" sz="3200" i="1" dirty="0"/>
          </a:p>
          <a:p>
            <a:endParaRPr lang="fr-FR" sz="2400" dirty="0"/>
          </a:p>
        </p:txBody>
      </p:sp>
      <p:sp>
        <p:nvSpPr>
          <p:cNvPr id="4" name="Titre 1">
            <a:extLst>
              <a:ext uri="{FF2B5EF4-FFF2-40B4-BE49-F238E27FC236}">
                <a16:creationId xmlns:a16="http://schemas.microsoft.com/office/drawing/2014/main" id="{626CB2D9-6712-9C26-D353-2149466F2F90}"/>
              </a:ext>
            </a:extLst>
          </p:cNvPr>
          <p:cNvSpPr>
            <a:spLocks noGrp="1"/>
          </p:cNvSpPr>
          <p:nvPr>
            <p:ph type="ctrTitle"/>
          </p:nvPr>
        </p:nvSpPr>
        <p:spPr>
          <a:xfrm>
            <a:off x="290412" y="1789088"/>
            <a:ext cx="8223393" cy="888011"/>
          </a:xfrm>
        </p:spPr>
        <p:txBody>
          <a:bodyPr>
            <a:noAutofit/>
          </a:bodyPr>
          <a:lstStyle/>
          <a:p>
            <a:r>
              <a:rPr lang="fr-BE" sz="3000" b="0" i="0" u="none" strike="noStrike" dirty="0">
                <a:effectLst/>
                <a:latin typeface="Helvetica" pitchFamily="2" charset="0"/>
              </a:rPr>
              <a:t> </a:t>
            </a:r>
            <a:endParaRPr lang="fr-BE" sz="3000" dirty="0"/>
          </a:p>
        </p:txBody>
      </p:sp>
      <p:sp>
        <p:nvSpPr>
          <p:cNvPr id="2" name="ZoneTexte 1">
            <a:extLst>
              <a:ext uri="{FF2B5EF4-FFF2-40B4-BE49-F238E27FC236}">
                <a16:creationId xmlns:a16="http://schemas.microsoft.com/office/drawing/2014/main" id="{FB206730-6C73-8B49-2798-F40064202DF6}"/>
              </a:ext>
            </a:extLst>
          </p:cNvPr>
          <p:cNvSpPr txBox="1"/>
          <p:nvPr/>
        </p:nvSpPr>
        <p:spPr>
          <a:xfrm>
            <a:off x="407623" y="388691"/>
            <a:ext cx="3454792" cy="461665"/>
          </a:xfrm>
          <a:prstGeom prst="rect">
            <a:avLst/>
          </a:prstGeom>
          <a:noFill/>
        </p:spPr>
        <p:txBody>
          <a:bodyPr wrap="none" rtlCol="0">
            <a:spAutoFit/>
          </a:bodyPr>
          <a:lstStyle/>
          <a:p>
            <a:r>
              <a:rPr lang="fr-FR" sz="2400" dirty="0">
                <a:solidFill>
                  <a:schemeClr val="bg1"/>
                </a:solidFill>
              </a:rPr>
              <a:t>Séminaire interne LAET</a:t>
            </a:r>
          </a:p>
        </p:txBody>
      </p:sp>
      <p:sp>
        <p:nvSpPr>
          <p:cNvPr id="5" name="ZoneTexte 4">
            <a:extLst>
              <a:ext uri="{FF2B5EF4-FFF2-40B4-BE49-F238E27FC236}">
                <a16:creationId xmlns:a16="http://schemas.microsoft.com/office/drawing/2014/main" id="{BFEF7AA6-0DAE-C065-86FB-C42D90B49DC0}"/>
              </a:ext>
            </a:extLst>
          </p:cNvPr>
          <p:cNvSpPr txBox="1"/>
          <p:nvPr/>
        </p:nvSpPr>
        <p:spPr>
          <a:xfrm>
            <a:off x="290412" y="1799936"/>
            <a:ext cx="8223393" cy="2062103"/>
          </a:xfrm>
          <a:prstGeom prst="rect">
            <a:avLst/>
          </a:prstGeom>
          <a:noFill/>
        </p:spPr>
        <p:txBody>
          <a:bodyPr wrap="square" rtlCol="0">
            <a:spAutoFit/>
          </a:bodyPr>
          <a:lstStyle/>
          <a:p>
            <a:r>
              <a:rPr lang="fr-BE" sz="3200" b="1" dirty="0">
                <a:solidFill>
                  <a:schemeClr val="bg1"/>
                </a:solidFill>
              </a:rPr>
              <a:t>Gouverner les mobilités urbaines en transition par l’information : analyse des systèmes multimodaux des collectivités territoriales</a:t>
            </a:r>
            <a:endParaRPr lang="fr-FR" sz="8000" b="1" dirty="0">
              <a:solidFill>
                <a:schemeClr val="bg1"/>
              </a:solidFill>
            </a:endParaRPr>
          </a:p>
        </p:txBody>
      </p:sp>
      <p:pic>
        <p:nvPicPr>
          <p:cNvPr id="7" name="Image 6" descr="Une image contenant Police, Graphique, logo, texte&#10;&#10;Le contenu généré par l’IA peut être incorrect.">
            <a:extLst>
              <a:ext uri="{FF2B5EF4-FFF2-40B4-BE49-F238E27FC236}">
                <a16:creationId xmlns:a16="http://schemas.microsoft.com/office/drawing/2014/main" id="{4E586BBB-ED26-A9E0-03AC-D579E6BE12D9}"/>
              </a:ext>
            </a:extLst>
          </p:cNvPr>
          <p:cNvPicPr>
            <a:picLocks noChangeAspect="1"/>
          </p:cNvPicPr>
          <p:nvPr/>
        </p:nvPicPr>
        <p:blipFill>
          <a:blip r:embed="rId2"/>
          <a:srcRect l="18391"/>
          <a:stretch>
            <a:fillRect/>
          </a:stretch>
        </p:blipFill>
        <p:spPr>
          <a:xfrm>
            <a:off x="7416800" y="195671"/>
            <a:ext cx="1603022" cy="1270506"/>
          </a:xfrm>
          <a:prstGeom prst="rect">
            <a:avLst/>
          </a:prstGeom>
        </p:spPr>
      </p:pic>
      <p:pic>
        <p:nvPicPr>
          <p:cNvPr id="9" name="Image 8" descr="Une image contenant Police, texte, typographie, Graphique&#10;&#10;Le contenu généré par l’IA peut être incorrect.">
            <a:extLst>
              <a:ext uri="{FF2B5EF4-FFF2-40B4-BE49-F238E27FC236}">
                <a16:creationId xmlns:a16="http://schemas.microsoft.com/office/drawing/2014/main" id="{AA9CFD35-5328-8D4C-E2A5-06E35753B0C4}"/>
              </a:ext>
            </a:extLst>
          </p:cNvPr>
          <p:cNvPicPr>
            <a:picLocks noChangeAspect="1"/>
          </p:cNvPicPr>
          <p:nvPr/>
        </p:nvPicPr>
        <p:blipFill>
          <a:blip r:embed="rId3"/>
          <a:srcRect l="7229" t="20652" r="4249" b="9653"/>
          <a:stretch>
            <a:fillRect/>
          </a:stretch>
        </p:blipFill>
        <p:spPr>
          <a:xfrm>
            <a:off x="9019822" y="1799936"/>
            <a:ext cx="2968979" cy="385875"/>
          </a:xfrm>
          <a:prstGeom prst="rect">
            <a:avLst/>
          </a:prstGeom>
        </p:spPr>
      </p:pic>
    </p:spTree>
    <p:extLst>
      <p:ext uri="{BB962C8B-B14F-4D97-AF65-F5344CB8AC3E}">
        <p14:creationId xmlns:p14="http://schemas.microsoft.com/office/powerpoint/2010/main" val="494516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B34439-DEDB-2B6F-E29F-27ED1BBB2398}"/>
              </a:ext>
            </a:extLst>
          </p:cNvPr>
          <p:cNvSpPr>
            <a:spLocks noGrp="1"/>
          </p:cNvSpPr>
          <p:nvPr>
            <p:ph type="title"/>
          </p:nvPr>
        </p:nvSpPr>
        <p:spPr>
          <a:xfrm>
            <a:off x="245443" y="418187"/>
            <a:ext cx="10515600" cy="619919"/>
          </a:xfrm>
        </p:spPr>
        <p:txBody>
          <a:bodyPr>
            <a:normAutofit/>
          </a:bodyPr>
          <a:lstStyle/>
          <a:p>
            <a:r>
              <a:rPr lang="fr-FR" sz="3600" dirty="0"/>
              <a:t>La plateforme </a:t>
            </a:r>
            <a:r>
              <a:rPr lang="fr-FR" sz="3600" dirty="0" err="1"/>
              <a:t>Mobiliteit.lu</a:t>
            </a:r>
            <a:r>
              <a:rPr lang="fr-FR" sz="3600" dirty="0"/>
              <a:t>, intégrée à la City app VDL</a:t>
            </a:r>
          </a:p>
        </p:txBody>
      </p:sp>
      <p:sp>
        <p:nvSpPr>
          <p:cNvPr id="6" name="ZoneTexte 5">
            <a:extLst>
              <a:ext uri="{FF2B5EF4-FFF2-40B4-BE49-F238E27FC236}">
                <a16:creationId xmlns:a16="http://schemas.microsoft.com/office/drawing/2014/main" id="{CC1EA7FC-F5AA-F232-47AB-7A6BC51C7A37}"/>
              </a:ext>
            </a:extLst>
          </p:cNvPr>
          <p:cNvSpPr txBox="1"/>
          <p:nvPr/>
        </p:nvSpPr>
        <p:spPr>
          <a:xfrm>
            <a:off x="1471960" y="6070481"/>
            <a:ext cx="3775457" cy="369332"/>
          </a:xfrm>
          <a:prstGeom prst="rect">
            <a:avLst/>
          </a:prstGeom>
          <a:noFill/>
        </p:spPr>
        <p:txBody>
          <a:bodyPr wrap="none" rtlCol="0">
            <a:spAutoFit/>
          </a:bodyPr>
          <a:lstStyle/>
          <a:p>
            <a:r>
              <a:rPr lang="fr-FR" dirty="0"/>
              <a:t>Source : </a:t>
            </a:r>
            <a:r>
              <a:rPr lang="fr-FR" dirty="0">
                <a:hlinkClick r:id="rId2"/>
              </a:rPr>
              <a:t>https://</a:t>
            </a:r>
            <a:r>
              <a:rPr lang="fr-FR" dirty="0" err="1">
                <a:hlinkClick r:id="rId2"/>
              </a:rPr>
              <a:t>www.mobiliteit.lu</a:t>
            </a:r>
            <a:r>
              <a:rPr lang="fr-FR" dirty="0">
                <a:hlinkClick r:id="rId2"/>
              </a:rPr>
              <a:t>/</a:t>
            </a:r>
            <a:r>
              <a:rPr lang="fr-FR" dirty="0" err="1">
                <a:hlinkClick r:id="rId2"/>
              </a:rPr>
              <a:t>fr</a:t>
            </a:r>
            <a:r>
              <a:rPr lang="fr-FR" dirty="0">
                <a:hlinkClick r:id="rId2"/>
              </a:rPr>
              <a:t>/</a:t>
            </a:r>
            <a:endParaRPr lang="fr-FR" dirty="0"/>
          </a:p>
        </p:txBody>
      </p:sp>
      <p:pic>
        <p:nvPicPr>
          <p:cNvPr id="8" name="Espace réservé du contenu 7" descr="Une image contenant texte, diagramme, capture d’écran, nombre&#10;&#10;Le contenu généré par l’IA peut être incorrect.">
            <a:extLst>
              <a:ext uri="{FF2B5EF4-FFF2-40B4-BE49-F238E27FC236}">
                <a16:creationId xmlns:a16="http://schemas.microsoft.com/office/drawing/2014/main" id="{8247E0BE-E045-0264-836E-4D12CD20870E}"/>
              </a:ext>
            </a:extLst>
          </p:cNvPr>
          <p:cNvPicPr>
            <a:picLocks noGrp="1" noChangeAspect="1"/>
          </p:cNvPicPr>
          <p:nvPr>
            <p:ph idx="1"/>
          </p:nvPr>
        </p:nvPicPr>
        <p:blipFill>
          <a:blip r:embed="rId3"/>
          <a:stretch>
            <a:fillRect/>
          </a:stretch>
        </p:blipFill>
        <p:spPr>
          <a:xfrm>
            <a:off x="1090670" y="1322749"/>
            <a:ext cx="9261643" cy="4686215"/>
          </a:xfrm>
        </p:spPr>
      </p:pic>
    </p:spTree>
    <p:extLst>
      <p:ext uri="{BB962C8B-B14F-4D97-AF65-F5344CB8AC3E}">
        <p14:creationId xmlns:p14="http://schemas.microsoft.com/office/powerpoint/2010/main" val="1373081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E1F9C2-FFC8-174A-D179-7FFAD84AA6B9}"/>
              </a:ext>
            </a:extLst>
          </p:cNvPr>
          <p:cNvSpPr>
            <a:spLocks noGrp="1"/>
          </p:cNvSpPr>
          <p:nvPr>
            <p:ph type="title"/>
          </p:nvPr>
        </p:nvSpPr>
        <p:spPr>
          <a:xfrm>
            <a:off x="94603" y="175186"/>
            <a:ext cx="10515600" cy="619919"/>
          </a:xfrm>
        </p:spPr>
        <p:txBody>
          <a:bodyPr>
            <a:normAutofit fontScale="90000"/>
          </a:bodyPr>
          <a:lstStyle/>
          <a:p>
            <a:r>
              <a:rPr lang="fr-FR" dirty="0" err="1"/>
              <a:t>Optimod</a:t>
            </a:r>
            <a:r>
              <a:rPr lang="fr-FR" dirty="0"/>
              <a:t>, </a:t>
            </a:r>
            <a:r>
              <a:rPr lang="fr-FR" dirty="0" err="1"/>
              <a:t>Onlymoov</a:t>
            </a:r>
            <a:r>
              <a:rPr lang="fr-FR" dirty="0"/>
              <a:t> et l’Agence des mobilités en ligne</a:t>
            </a:r>
          </a:p>
        </p:txBody>
      </p:sp>
      <p:pic>
        <p:nvPicPr>
          <p:cNvPr id="5" name="Espace réservé du contenu 4" descr="Une image contenant texte, capture d’écran, Site web, Page web&#10;&#10;Le contenu généré par l’IA peut être incorrect.">
            <a:extLst>
              <a:ext uri="{FF2B5EF4-FFF2-40B4-BE49-F238E27FC236}">
                <a16:creationId xmlns:a16="http://schemas.microsoft.com/office/drawing/2014/main" id="{664B7B79-6492-154F-7D66-B280F9927C07}"/>
              </a:ext>
            </a:extLst>
          </p:cNvPr>
          <p:cNvPicPr>
            <a:picLocks noGrp="1" noChangeAspect="1"/>
          </p:cNvPicPr>
          <p:nvPr>
            <p:ph idx="1"/>
          </p:nvPr>
        </p:nvPicPr>
        <p:blipFill>
          <a:blip r:embed="rId2"/>
          <a:stretch>
            <a:fillRect/>
          </a:stretch>
        </p:blipFill>
        <p:spPr>
          <a:xfrm>
            <a:off x="630266" y="1564394"/>
            <a:ext cx="9703556" cy="5333253"/>
          </a:xfrm>
        </p:spPr>
      </p:pic>
      <p:sp>
        <p:nvSpPr>
          <p:cNvPr id="3" name="ZoneTexte 2">
            <a:extLst>
              <a:ext uri="{FF2B5EF4-FFF2-40B4-BE49-F238E27FC236}">
                <a16:creationId xmlns:a16="http://schemas.microsoft.com/office/drawing/2014/main" id="{7D3859ED-6848-626B-E6F4-A3E322BCC672}"/>
              </a:ext>
            </a:extLst>
          </p:cNvPr>
          <p:cNvSpPr txBox="1"/>
          <p:nvPr/>
        </p:nvSpPr>
        <p:spPr>
          <a:xfrm>
            <a:off x="3051672" y="1195062"/>
            <a:ext cx="3365024" cy="369332"/>
          </a:xfrm>
          <a:prstGeom prst="rect">
            <a:avLst/>
          </a:prstGeom>
          <a:noFill/>
        </p:spPr>
        <p:txBody>
          <a:bodyPr wrap="none" rtlCol="0">
            <a:spAutoFit/>
          </a:bodyPr>
          <a:lstStyle/>
          <a:p>
            <a:r>
              <a:rPr lang="fr-FR" dirty="0">
                <a:hlinkClick r:id="rId3"/>
              </a:rPr>
              <a:t>https://</a:t>
            </a:r>
            <a:r>
              <a:rPr lang="fr-FR" dirty="0" err="1">
                <a:hlinkClick r:id="rId3"/>
              </a:rPr>
              <a:t>mobilites.grandlyon.com</a:t>
            </a:r>
            <a:endParaRPr lang="fr-FR" dirty="0"/>
          </a:p>
        </p:txBody>
      </p:sp>
    </p:spTree>
    <p:extLst>
      <p:ext uri="{BB962C8B-B14F-4D97-AF65-F5344CB8AC3E}">
        <p14:creationId xmlns:p14="http://schemas.microsoft.com/office/powerpoint/2010/main" val="1507517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FA92C1-F3A2-D088-1734-904321E29341}"/>
              </a:ext>
            </a:extLst>
          </p:cNvPr>
          <p:cNvSpPr>
            <a:spLocks noGrp="1"/>
          </p:cNvSpPr>
          <p:nvPr>
            <p:ph type="title"/>
          </p:nvPr>
        </p:nvSpPr>
        <p:spPr>
          <a:xfrm>
            <a:off x="179308" y="173343"/>
            <a:ext cx="10515600" cy="619919"/>
          </a:xfrm>
        </p:spPr>
        <p:txBody>
          <a:bodyPr>
            <a:normAutofit fontScale="90000"/>
          </a:bodyPr>
          <a:lstStyle/>
          <a:p>
            <a:r>
              <a:rPr lang="fr-FR" dirty="0"/>
              <a:t>Le calculateur de la Métropole</a:t>
            </a:r>
          </a:p>
        </p:txBody>
      </p:sp>
      <p:pic>
        <p:nvPicPr>
          <p:cNvPr id="4" name="Espace réservé du contenu 3" descr="Une image contenant texte, carte, diagramme, capture d’écran&#10;&#10;Le contenu généré par l’IA peut être incorrect.">
            <a:extLst>
              <a:ext uri="{FF2B5EF4-FFF2-40B4-BE49-F238E27FC236}">
                <a16:creationId xmlns:a16="http://schemas.microsoft.com/office/drawing/2014/main" id="{C9A72C6F-F9E8-61EF-C9BB-210CDF736362}"/>
              </a:ext>
            </a:extLst>
          </p:cNvPr>
          <p:cNvPicPr>
            <a:picLocks noGrp="1" noChangeAspect="1"/>
          </p:cNvPicPr>
          <p:nvPr>
            <p:ph idx="1"/>
          </p:nvPr>
        </p:nvPicPr>
        <p:blipFill>
          <a:blip r:embed="rId2"/>
          <a:srcRect l="20390"/>
          <a:stretch>
            <a:fillRect/>
          </a:stretch>
        </p:blipFill>
        <p:spPr>
          <a:xfrm>
            <a:off x="324388" y="964988"/>
            <a:ext cx="6229476" cy="4432013"/>
          </a:xfrm>
          <a:prstGeom prst="rect">
            <a:avLst/>
          </a:prstGeom>
        </p:spPr>
      </p:pic>
      <p:pic>
        <p:nvPicPr>
          <p:cNvPr id="7" name="Image 6" descr="Une image contenant plein air, texte, Véhicule terrestre, roue&#10;&#10;Le contenu généré par l’IA peut être incorrect.">
            <a:extLst>
              <a:ext uri="{FF2B5EF4-FFF2-40B4-BE49-F238E27FC236}">
                <a16:creationId xmlns:a16="http://schemas.microsoft.com/office/drawing/2014/main" id="{342A3B95-0BB2-1B6B-F1C4-8260303ABC9A}"/>
              </a:ext>
            </a:extLst>
          </p:cNvPr>
          <p:cNvPicPr>
            <a:picLocks noChangeAspect="1"/>
          </p:cNvPicPr>
          <p:nvPr/>
        </p:nvPicPr>
        <p:blipFill>
          <a:blip r:embed="rId3"/>
          <a:srcRect l="25467"/>
          <a:stretch>
            <a:fillRect/>
          </a:stretch>
        </p:blipFill>
        <p:spPr>
          <a:xfrm rot="780000">
            <a:off x="6794767" y="944755"/>
            <a:ext cx="4741996" cy="4771681"/>
          </a:xfrm>
          <a:prstGeom prst="rect">
            <a:avLst/>
          </a:prstGeom>
        </p:spPr>
      </p:pic>
      <p:sp>
        <p:nvSpPr>
          <p:cNvPr id="8" name="ZoneTexte 7">
            <a:extLst>
              <a:ext uri="{FF2B5EF4-FFF2-40B4-BE49-F238E27FC236}">
                <a16:creationId xmlns:a16="http://schemas.microsoft.com/office/drawing/2014/main" id="{E40DE60E-35BB-007C-26B2-A51B24E756DF}"/>
              </a:ext>
            </a:extLst>
          </p:cNvPr>
          <p:cNvSpPr txBox="1"/>
          <p:nvPr/>
        </p:nvSpPr>
        <p:spPr>
          <a:xfrm>
            <a:off x="7615003" y="6099882"/>
            <a:ext cx="4102405" cy="584775"/>
          </a:xfrm>
          <a:prstGeom prst="rect">
            <a:avLst/>
          </a:prstGeom>
          <a:noFill/>
        </p:spPr>
        <p:txBody>
          <a:bodyPr wrap="none" rtlCol="0">
            <a:spAutoFit/>
          </a:bodyPr>
          <a:lstStyle/>
          <a:p>
            <a:r>
              <a:rPr lang="fr-FR" sz="3200" dirty="0">
                <a:solidFill>
                  <a:srgbClr val="6F3990"/>
                </a:solidFill>
                <a:latin typeface=""/>
              </a:rPr>
              <a:t>Mobilier urbain : PMV</a:t>
            </a:r>
          </a:p>
        </p:txBody>
      </p:sp>
      <p:sp>
        <p:nvSpPr>
          <p:cNvPr id="3" name="ZoneTexte 2">
            <a:extLst>
              <a:ext uri="{FF2B5EF4-FFF2-40B4-BE49-F238E27FC236}">
                <a16:creationId xmlns:a16="http://schemas.microsoft.com/office/drawing/2014/main" id="{94002675-5B6B-C8C1-928E-74745EB6D276}"/>
              </a:ext>
            </a:extLst>
          </p:cNvPr>
          <p:cNvSpPr txBox="1"/>
          <p:nvPr/>
        </p:nvSpPr>
        <p:spPr>
          <a:xfrm>
            <a:off x="179308" y="5485046"/>
            <a:ext cx="4435830" cy="307777"/>
          </a:xfrm>
          <a:prstGeom prst="rect">
            <a:avLst/>
          </a:prstGeom>
          <a:noFill/>
        </p:spPr>
        <p:txBody>
          <a:bodyPr wrap="none" rtlCol="0">
            <a:spAutoFit/>
          </a:bodyPr>
          <a:lstStyle/>
          <a:p>
            <a:r>
              <a:rPr lang="fr-FR" sz="1400" dirty="0">
                <a:hlinkClick r:id="rId4"/>
              </a:rPr>
              <a:t>https://</a:t>
            </a:r>
            <a:r>
              <a:rPr lang="fr-FR" sz="1400" dirty="0" err="1">
                <a:hlinkClick r:id="rId4"/>
              </a:rPr>
              <a:t>mobilites.grandlyon.com</a:t>
            </a:r>
            <a:r>
              <a:rPr lang="fr-FR" sz="1400" dirty="0">
                <a:hlinkClick r:id="rId4"/>
              </a:rPr>
              <a:t>/</a:t>
            </a:r>
            <a:r>
              <a:rPr lang="fr-FR" sz="1400" dirty="0" err="1">
                <a:hlinkClick r:id="rId4"/>
              </a:rPr>
              <a:t>carte?mode</a:t>
            </a:r>
            <a:r>
              <a:rPr lang="fr-FR" sz="1400" dirty="0">
                <a:hlinkClick r:id="rId4"/>
              </a:rPr>
              <a:t>=</a:t>
            </a:r>
            <a:r>
              <a:rPr lang="fr-FR" sz="1400" dirty="0" err="1">
                <a:hlinkClick r:id="rId4"/>
              </a:rPr>
              <a:t>itineraire</a:t>
            </a:r>
            <a:endParaRPr lang="fr-FR" sz="1400" dirty="0"/>
          </a:p>
        </p:txBody>
      </p:sp>
      <p:sp>
        <p:nvSpPr>
          <p:cNvPr id="5" name="ZoneTexte 4">
            <a:extLst>
              <a:ext uri="{FF2B5EF4-FFF2-40B4-BE49-F238E27FC236}">
                <a16:creationId xmlns:a16="http://schemas.microsoft.com/office/drawing/2014/main" id="{6D68A69E-E1A8-2F83-09A6-97D079EFF74B}"/>
              </a:ext>
            </a:extLst>
          </p:cNvPr>
          <p:cNvSpPr txBox="1"/>
          <p:nvPr/>
        </p:nvSpPr>
        <p:spPr>
          <a:xfrm rot="827531">
            <a:off x="8527057" y="608596"/>
            <a:ext cx="1928733" cy="369332"/>
          </a:xfrm>
          <a:prstGeom prst="rect">
            <a:avLst/>
          </a:prstGeom>
          <a:noFill/>
        </p:spPr>
        <p:txBody>
          <a:bodyPr wrap="none" rtlCol="0">
            <a:spAutoFit/>
          </a:bodyPr>
          <a:lstStyle/>
          <a:p>
            <a:r>
              <a:rPr lang="fr-FR" dirty="0"/>
              <a:t>Photo de l’auteur</a:t>
            </a:r>
          </a:p>
        </p:txBody>
      </p:sp>
    </p:spTree>
    <p:extLst>
      <p:ext uri="{BB962C8B-B14F-4D97-AF65-F5344CB8AC3E}">
        <p14:creationId xmlns:p14="http://schemas.microsoft.com/office/powerpoint/2010/main" val="1886472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FD1CD1-86CB-6C01-2DE3-322BA7A5E5EE}"/>
              </a:ext>
            </a:extLst>
          </p:cNvPr>
          <p:cNvSpPr>
            <a:spLocks noGrp="1"/>
          </p:cNvSpPr>
          <p:nvPr>
            <p:ph type="title"/>
          </p:nvPr>
        </p:nvSpPr>
        <p:spPr>
          <a:xfrm>
            <a:off x="475705" y="410942"/>
            <a:ext cx="10515600" cy="619919"/>
          </a:xfrm>
        </p:spPr>
        <p:txBody>
          <a:bodyPr>
            <a:normAutofit fontScale="90000"/>
          </a:bodyPr>
          <a:lstStyle/>
          <a:p>
            <a:r>
              <a:rPr lang="fr-FR" dirty="0"/>
              <a:t>Le PC CRITER : info mobilité, régulation du trafic, contrôle d’accès</a:t>
            </a:r>
          </a:p>
        </p:txBody>
      </p:sp>
      <p:sp>
        <p:nvSpPr>
          <p:cNvPr id="4" name="Espace réservé du contenu 3">
            <a:extLst>
              <a:ext uri="{FF2B5EF4-FFF2-40B4-BE49-F238E27FC236}">
                <a16:creationId xmlns:a16="http://schemas.microsoft.com/office/drawing/2014/main" id="{862BDAF4-2506-2612-CBB4-1E0F421FDBC5}"/>
              </a:ext>
            </a:extLst>
          </p:cNvPr>
          <p:cNvSpPr>
            <a:spLocks noGrp="1"/>
          </p:cNvSpPr>
          <p:nvPr>
            <p:ph idx="1"/>
          </p:nvPr>
        </p:nvSpPr>
        <p:spPr/>
        <p:txBody>
          <a:bodyPr/>
          <a:lstStyle/>
          <a:p>
            <a:r>
              <a:rPr lang="fr-FR" dirty="0"/>
              <a:t>[image du PC CRITER (droits d’auteurs)]</a:t>
            </a:r>
          </a:p>
        </p:txBody>
      </p:sp>
    </p:spTree>
    <p:extLst>
      <p:ext uri="{BB962C8B-B14F-4D97-AF65-F5344CB8AC3E}">
        <p14:creationId xmlns:p14="http://schemas.microsoft.com/office/powerpoint/2010/main" val="1886201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34CE4B-A662-0E15-0D8B-FC89BB3D826D}"/>
              </a:ext>
            </a:extLst>
          </p:cNvPr>
          <p:cNvSpPr>
            <a:spLocks noGrp="1"/>
          </p:cNvSpPr>
          <p:nvPr>
            <p:ph type="title"/>
          </p:nvPr>
        </p:nvSpPr>
        <p:spPr>
          <a:xfrm>
            <a:off x="351528" y="681875"/>
            <a:ext cx="10515600" cy="619919"/>
          </a:xfrm>
        </p:spPr>
        <p:txBody>
          <a:bodyPr>
            <a:normAutofit fontScale="90000"/>
          </a:bodyPr>
          <a:lstStyle/>
          <a:p>
            <a:r>
              <a:rPr lang="fr-FR" dirty="0"/>
              <a:t>Matérialité des systèmes d’information multimodaux</a:t>
            </a:r>
          </a:p>
        </p:txBody>
      </p:sp>
      <p:sp>
        <p:nvSpPr>
          <p:cNvPr id="3" name="Espace réservé du contenu 2">
            <a:extLst>
              <a:ext uri="{FF2B5EF4-FFF2-40B4-BE49-F238E27FC236}">
                <a16:creationId xmlns:a16="http://schemas.microsoft.com/office/drawing/2014/main" id="{E496879C-3E67-AFB4-4F82-E2A858D5AB95}"/>
              </a:ext>
            </a:extLst>
          </p:cNvPr>
          <p:cNvSpPr>
            <a:spLocks noGrp="1"/>
          </p:cNvSpPr>
          <p:nvPr>
            <p:ph idx="1"/>
          </p:nvPr>
        </p:nvSpPr>
        <p:spPr>
          <a:xfrm>
            <a:off x="520861" y="1666741"/>
            <a:ext cx="10515600" cy="4509383"/>
          </a:xfrm>
        </p:spPr>
        <p:txBody>
          <a:bodyPr>
            <a:normAutofit lnSpcReduction="10000"/>
          </a:bodyPr>
          <a:lstStyle/>
          <a:p>
            <a:r>
              <a:rPr lang="fr-FR" sz="3200" dirty="0"/>
              <a:t>Systèmes de transports intelligents</a:t>
            </a:r>
            <a:r>
              <a:rPr lang="fr-FR" sz="3200" dirty="0">
                <a:solidFill>
                  <a:schemeClr val="tx1"/>
                </a:solidFill>
              </a:rPr>
              <a:t> (STI) : </a:t>
            </a:r>
          </a:p>
          <a:p>
            <a:pPr lvl="1"/>
            <a:r>
              <a:rPr lang="fr-FR" sz="2900" dirty="0">
                <a:solidFill>
                  <a:schemeClr val="tx1"/>
                </a:solidFill>
              </a:rPr>
              <a:t>télématique routière comprenant capteurs (induction, caméras LAPI,…), centre de régulation du trafic et panneaux à message variable (PMV) </a:t>
            </a:r>
          </a:p>
          <a:p>
            <a:pPr lvl="1"/>
            <a:r>
              <a:rPr lang="fr-FR" sz="2900" dirty="0">
                <a:solidFill>
                  <a:schemeClr val="tx1"/>
                </a:solidFill>
              </a:rPr>
              <a:t>            concept et technologies développés depuis les années 1990   </a:t>
            </a:r>
          </a:p>
          <a:p>
            <a:r>
              <a:rPr lang="fr-FR" sz="3200" dirty="0"/>
              <a:t>Systèmes multimodaux en tant que tels </a:t>
            </a:r>
            <a:r>
              <a:rPr lang="fr-FR" sz="2900" dirty="0">
                <a:solidFill>
                  <a:schemeClr val="tx1"/>
                </a:solidFill>
              </a:rPr>
              <a:t>: sites internet et applications proposant : horaires théoriques et temps réel des TC; temps de trajet et </a:t>
            </a:r>
            <a:r>
              <a:rPr lang="fr-FR" sz="2900" dirty="0" err="1">
                <a:solidFill>
                  <a:schemeClr val="tx1"/>
                </a:solidFill>
              </a:rPr>
              <a:t>traficolor</a:t>
            </a:r>
            <a:r>
              <a:rPr lang="fr-FR" sz="2900" dirty="0">
                <a:solidFill>
                  <a:schemeClr val="tx1"/>
                </a:solidFill>
              </a:rPr>
              <a:t> voiture; planification d’itinéraire; alertes</a:t>
            </a:r>
          </a:p>
          <a:p>
            <a:pPr lvl="1"/>
            <a:r>
              <a:rPr lang="fr-FR" sz="2000" dirty="0">
                <a:solidFill>
                  <a:schemeClr val="tx1"/>
                </a:solidFill>
              </a:rPr>
              <a:t>              </a:t>
            </a:r>
            <a:r>
              <a:rPr lang="fr-FR" sz="2600" dirty="0">
                <a:solidFill>
                  <a:schemeClr val="tx1"/>
                </a:solidFill>
              </a:rPr>
              <a:t>développement plus récent, qui englobe les STI  </a:t>
            </a:r>
          </a:p>
          <a:p>
            <a:pPr marL="0" indent="0">
              <a:buNone/>
            </a:pPr>
            <a:endParaRPr lang="fr-FR" sz="3200" dirty="0">
              <a:solidFill>
                <a:schemeClr val="tx1"/>
              </a:solidFill>
            </a:endParaRPr>
          </a:p>
          <a:p>
            <a:endParaRPr lang="fr-FR" dirty="0"/>
          </a:p>
        </p:txBody>
      </p:sp>
      <p:sp>
        <p:nvSpPr>
          <p:cNvPr id="4" name="Flèche vers la droite 3">
            <a:extLst>
              <a:ext uri="{FF2B5EF4-FFF2-40B4-BE49-F238E27FC236}">
                <a16:creationId xmlns:a16="http://schemas.microsoft.com/office/drawing/2014/main" id="{2D30CC5E-D740-0835-9633-954339EED93A}"/>
              </a:ext>
            </a:extLst>
          </p:cNvPr>
          <p:cNvSpPr/>
          <p:nvPr/>
        </p:nvSpPr>
        <p:spPr>
          <a:xfrm>
            <a:off x="1417834" y="3264613"/>
            <a:ext cx="657546" cy="3287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vers la droite 6">
            <a:extLst>
              <a:ext uri="{FF2B5EF4-FFF2-40B4-BE49-F238E27FC236}">
                <a16:creationId xmlns:a16="http://schemas.microsoft.com/office/drawing/2014/main" id="{ECFD2D39-7E54-DA9C-F50D-2B5225019182}"/>
              </a:ext>
            </a:extLst>
          </p:cNvPr>
          <p:cNvSpPr/>
          <p:nvPr/>
        </p:nvSpPr>
        <p:spPr>
          <a:xfrm>
            <a:off x="1294544" y="5617263"/>
            <a:ext cx="657546" cy="3287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83773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19DA1F-83CA-9669-5399-24C0962FAF77}"/>
              </a:ext>
            </a:extLst>
          </p:cNvPr>
          <p:cNvSpPr>
            <a:spLocks noGrp="1"/>
          </p:cNvSpPr>
          <p:nvPr>
            <p:ph type="title"/>
          </p:nvPr>
        </p:nvSpPr>
        <p:spPr>
          <a:xfrm>
            <a:off x="306118" y="695826"/>
            <a:ext cx="11406421" cy="619919"/>
          </a:xfrm>
        </p:spPr>
        <p:txBody>
          <a:bodyPr>
            <a:noAutofit/>
          </a:bodyPr>
          <a:lstStyle/>
          <a:p>
            <a:r>
              <a:rPr lang="fr-BE" sz="3200" dirty="0"/>
              <a:t>Conception qu’ont les APL de l’information multimodale : </a:t>
            </a:r>
            <a:br>
              <a:rPr lang="fr-BE" sz="3200" dirty="0"/>
            </a:br>
            <a:endParaRPr lang="fr-FR" sz="3200" dirty="0"/>
          </a:p>
        </p:txBody>
      </p:sp>
      <p:sp>
        <p:nvSpPr>
          <p:cNvPr id="3" name="Espace réservé du contenu 2">
            <a:extLst>
              <a:ext uri="{FF2B5EF4-FFF2-40B4-BE49-F238E27FC236}">
                <a16:creationId xmlns:a16="http://schemas.microsoft.com/office/drawing/2014/main" id="{B3D38095-CD3B-740F-4EF9-D04A1D0A7FFC}"/>
              </a:ext>
            </a:extLst>
          </p:cNvPr>
          <p:cNvSpPr>
            <a:spLocks noGrp="1"/>
          </p:cNvSpPr>
          <p:nvPr>
            <p:ph idx="1"/>
          </p:nvPr>
        </p:nvSpPr>
        <p:spPr/>
        <p:txBody>
          <a:bodyPr>
            <a:normAutofit fontScale="62500" lnSpcReduction="20000"/>
          </a:bodyPr>
          <a:lstStyle/>
          <a:p>
            <a:pPr lvl="0"/>
            <a:r>
              <a:rPr lang="fr-BE" dirty="0"/>
              <a:t>Namur : </a:t>
            </a:r>
            <a:r>
              <a:rPr lang="fr-BE" dirty="0">
                <a:solidFill>
                  <a:schemeClr val="tx1"/>
                </a:solidFill>
              </a:rPr>
              <a:t>« Le S.T.I., c’est le nouvel </a:t>
            </a:r>
            <a:r>
              <a:rPr lang="fr-BE" dirty="0">
                <a:solidFill>
                  <a:srgbClr val="FF0000"/>
                </a:solidFill>
              </a:rPr>
              <a:t>outil</a:t>
            </a:r>
            <a:r>
              <a:rPr lang="fr-BE" dirty="0">
                <a:solidFill>
                  <a:schemeClr val="tx1"/>
                </a:solidFill>
              </a:rPr>
              <a:t> </a:t>
            </a:r>
            <a:r>
              <a:rPr lang="fr-BE" dirty="0">
                <a:solidFill>
                  <a:srgbClr val="FFC000"/>
                </a:solidFill>
              </a:rPr>
              <a:t>mis à votre disposition</a:t>
            </a:r>
            <a:r>
              <a:rPr lang="fr-BE" dirty="0">
                <a:solidFill>
                  <a:schemeClr val="tx1"/>
                </a:solidFill>
              </a:rPr>
              <a:t> </a:t>
            </a:r>
            <a:r>
              <a:rPr lang="fr-BE" dirty="0">
                <a:solidFill>
                  <a:srgbClr val="92D050"/>
                </a:solidFill>
              </a:rPr>
              <a:t>par la Ville </a:t>
            </a:r>
            <a:r>
              <a:rPr lang="fr-BE" dirty="0">
                <a:solidFill>
                  <a:schemeClr val="tx1"/>
                </a:solidFill>
              </a:rPr>
              <a:t>de Namur pour </a:t>
            </a:r>
            <a:r>
              <a:rPr lang="fr-BE" dirty="0">
                <a:solidFill>
                  <a:srgbClr val="00B050"/>
                </a:solidFill>
              </a:rPr>
              <a:t>faciliter vos déplacements</a:t>
            </a:r>
            <a:r>
              <a:rPr lang="fr-BE" dirty="0">
                <a:solidFill>
                  <a:schemeClr val="tx1"/>
                </a:solidFill>
              </a:rPr>
              <a:t> et stationnements à Namur. Que vous veniez en bus, en vélo, en voiture, ce système intelligent vous donne </a:t>
            </a:r>
            <a:r>
              <a:rPr lang="fr-BE" dirty="0">
                <a:solidFill>
                  <a:srgbClr val="00B0F0"/>
                </a:solidFill>
              </a:rPr>
              <a:t>en temps réel </a:t>
            </a:r>
            <a:r>
              <a:rPr lang="fr-BE" dirty="0">
                <a:solidFill>
                  <a:schemeClr val="tx1"/>
                </a:solidFill>
              </a:rPr>
              <a:t>les infos utiles pour </a:t>
            </a:r>
            <a:r>
              <a:rPr lang="fr-BE" dirty="0">
                <a:solidFill>
                  <a:srgbClr val="0070C0"/>
                </a:solidFill>
              </a:rPr>
              <a:t>adapter votre itinéraire</a:t>
            </a:r>
            <a:r>
              <a:rPr lang="fr-BE" dirty="0">
                <a:solidFill>
                  <a:schemeClr val="tx1"/>
                </a:solidFill>
              </a:rPr>
              <a:t> en fonction de la </a:t>
            </a:r>
            <a:r>
              <a:rPr lang="fr-BE" dirty="0">
                <a:solidFill>
                  <a:srgbClr val="002060"/>
                </a:solidFill>
              </a:rPr>
              <a:t>situation sur les routes</a:t>
            </a:r>
            <a:r>
              <a:rPr lang="fr-BE" dirty="0">
                <a:solidFill>
                  <a:schemeClr val="tx1"/>
                </a:solidFill>
              </a:rPr>
              <a:t>. » (mon emphase ; </a:t>
            </a:r>
            <a:r>
              <a:rPr lang="fr-BE" u="sng" dirty="0">
                <a:solidFill>
                  <a:schemeClr val="tx1"/>
                </a:solidFill>
                <a:hlinkClick r:id="rId2">
                  <a:extLst>
                    <a:ext uri="{A12FA001-AC4F-418D-AE19-62706E023703}">
                      <ahyp:hlinkClr xmlns:ahyp="http://schemas.microsoft.com/office/drawing/2018/hyperlinkcolor" val="tx"/>
                    </a:ext>
                  </a:extLst>
                </a:hlinkClick>
              </a:rPr>
              <a:t>https://www.namur.be/fr/ma-ville/mobilite/mobilite/publications/systeme-de-transport-intelligent-sti</a:t>
            </a:r>
            <a:r>
              <a:rPr lang="fr-BE" dirty="0">
                <a:solidFill>
                  <a:schemeClr val="tx1"/>
                </a:solidFill>
              </a:rPr>
              <a:t>)</a:t>
            </a:r>
            <a:r>
              <a:rPr lang="fr-BE" dirty="0"/>
              <a:t> </a:t>
            </a:r>
          </a:p>
          <a:p>
            <a:pPr lvl="0"/>
            <a:r>
              <a:rPr lang="fr-BE" dirty="0"/>
              <a:t>Ville de Luxembourg : </a:t>
            </a:r>
            <a:r>
              <a:rPr lang="fr-BE" dirty="0">
                <a:solidFill>
                  <a:schemeClr val="tx1"/>
                </a:solidFill>
              </a:rPr>
              <a:t>« L’onglet « Mobilité » donne à l’utilisateur la possibilité de consulter toute l’offre en matière de mobilité disponible à Luxembourg-ville » (</a:t>
            </a:r>
            <a:r>
              <a:rPr lang="fr-BE" u="sng" dirty="0">
                <a:solidFill>
                  <a:schemeClr val="tx1"/>
                </a:solidFill>
                <a:hlinkClick r:id="rId3">
                  <a:extLst>
                    <a:ext uri="{A12FA001-AC4F-418D-AE19-62706E023703}">
                      <ahyp:hlinkClr xmlns:ahyp="http://schemas.microsoft.com/office/drawing/2018/hyperlinkcolor" val="tx"/>
                    </a:ext>
                  </a:extLst>
                </a:hlinkClick>
              </a:rPr>
              <a:t>https://www.vdl.lu/fr/la-ville/engagements-de-la-ville/ville-intelligente/smart-people/cityapp-vdl</a:t>
            </a:r>
            <a:r>
              <a:rPr lang="fr-BE" dirty="0">
                <a:solidFill>
                  <a:schemeClr val="tx1"/>
                </a:solidFill>
              </a:rPr>
              <a:t>) ; « L’application qui </a:t>
            </a:r>
            <a:r>
              <a:rPr lang="fr-BE" dirty="0">
                <a:solidFill>
                  <a:srgbClr val="FF0000"/>
                </a:solidFill>
              </a:rPr>
              <a:t>simplifie</a:t>
            </a:r>
            <a:r>
              <a:rPr lang="fr-BE" dirty="0">
                <a:solidFill>
                  <a:schemeClr val="tx1"/>
                </a:solidFill>
              </a:rPr>
              <a:t> vos déplacements - Notre application intègre tous les modes de transport, dont les transports publics, les transports scolaires, l’électromobilité et les vélos en libre-service. Elle vous permet de </a:t>
            </a:r>
            <a:r>
              <a:rPr lang="fr-BE" dirty="0">
                <a:solidFill>
                  <a:srgbClr val="FFC000"/>
                </a:solidFill>
              </a:rPr>
              <a:t>combiner facilement</a:t>
            </a:r>
            <a:r>
              <a:rPr lang="fr-BE" dirty="0">
                <a:solidFill>
                  <a:schemeClr val="tx1"/>
                </a:solidFill>
              </a:rPr>
              <a:t> bus, train, tram, voiture, vélo et marche à pied et de </a:t>
            </a:r>
            <a:r>
              <a:rPr lang="fr-BE" dirty="0">
                <a:solidFill>
                  <a:srgbClr val="92D050"/>
                </a:solidFill>
              </a:rPr>
              <a:t>créer ainsi votre propre chaîne de mobilité adaptée à vos besoins personnels</a:t>
            </a:r>
            <a:r>
              <a:rPr lang="fr-BE" dirty="0">
                <a:solidFill>
                  <a:schemeClr val="tx1"/>
                </a:solidFill>
              </a:rPr>
              <a:t> ! » (</a:t>
            </a:r>
            <a:r>
              <a:rPr lang="fr-BE" u="sng" dirty="0">
                <a:solidFill>
                  <a:schemeClr val="tx1"/>
                </a:solidFill>
                <a:hlinkClick r:id="rId4">
                  <a:extLst>
                    <a:ext uri="{A12FA001-AC4F-418D-AE19-62706E023703}">
                      <ahyp:hlinkClr xmlns:ahyp="http://schemas.microsoft.com/office/drawing/2018/hyperlinkcolor" val="tx"/>
                    </a:ext>
                  </a:extLst>
                </a:hlinkClick>
              </a:rPr>
              <a:t>https://www.mobiliteit.lu/fr/</a:t>
            </a:r>
            <a:r>
              <a:rPr lang="fr-BE" dirty="0">
                <a:solidFill>
                  <a:schemeClr val="tx1"/>
                </a:solidFill>
              </a:rPr>
              <a:t>) </a:t>
            </a:r>
          </a:p>
          <a:p>
            <a:pPr lvl="0"/>
            <a:r>
              <a:rPr lang="fr-BE" dirty="0"/>
              <a:t>Métropole de Lyon : </a:t>
            </a:r>
            <a:r>
              <a:rPr lang="fr-BE" dirty="0">
                <a:solidFill>
                  <a:schemeClr val="tx1"/>
                </a:solidFill>
              </a:rPr>
              <a:t>« </a:t>
            </a:r>
            <a:r>
              <a:rPr lang="fr-BE" dirty="0" err="1">
                <a:solidFill>
                  <a:schemeClr val="tx1"/>
                </a:solidFill>
              </a:rPr>
              <a:t>Mobilites.grandlyon.com</a:t>
            </a:r>
            <a:r>
              <a:rPr lang="fr-BE" dirty="0">
                <a:solidFill>
                  <a:schemeClr val="tx1"/>
                </a:solidFill>
              </a:rPr>
              <a:t> vous propose </a:t>
            </a:r>
            <a:r>
              <a:rPr lang="fr-BE" b="1" dirty="0">
                <a:solidFill>
                  <a:schemeClr val="tx1"/>
                </a:solidFill>
              </a:rPr>
              <a:t>une vitrine de l’offre de service mobilité</a:t>
            </a:r>
            <a:r>
              <a:rPr lang="fr-BE" dirty="0">
                <a:solidFill>
                  <a:schemeClr val="tx1"/>
                </a:solidFill>
              </a:rPr>
              <a:t> disponible sur le territoire de la Métropole de Lyon. Perturbations de trafic, actualités mobilité, carte multimodale, calculateur d’itinéraire, liste des travaux, espace dédié aux professionnels… vous pouvez trouver sur le site </a:t>
            </a:r>
            <a:r>
              <a:rPr lang="fr-BE" b="1" dirty="0">
                <a:solidFill>
                  <a:schemeClr val="tx1"/>
                </a:solidFill>
              </a:rPr>
              <a:t>les informations et un ensemble de fonctionnalités</a:t>
            </a:r>
            <a:r>
              <a:rPr lang="fr-BE" dirty="0">
                <a:solidFill>
                  <a:schemeClr val="tx1"/>
                </a:solidFill>
              </a:rPr>
              <a:t> vous permettant </a:t>
            </a:r>
            <a:r>
              <a:rPr lang="fr-BE" dirty="0">
                <a:solidFill>
                  <a:srgbClr val="FF0000"/>
                </a:solidFill>
              </a:rPr>
              <a:t>d’optimiser vos trajets</a:t>
            </a:r>
            <a:r>
              <a:rPr lang="fr-BE" dirty="0">
                <a:solidFill>
                  <a:schemeClr val="tx1"/>
                </a:solidFill>
              </a:rPr>
              <a:t>. » (emphase originale en gras, mon emphase en couleur; </a:t>
            </a:r>
            <a:r>
              <a:rPr lang="fr-BE" u="sng" dirty="0">
                <a:solidFill>
                  <a:schemeClr val="tx1"/>
                </a:solidFill>
                <a:hlinkClick r:id="rId5">
                  <a:extLst>
                    <a:ext uri="{A12FA001-AC4F-418D-AE19-62706E023703}">
                      <ahyp:hlinkClr xmlns:ahyp="http://schemas.microsoft.com/office/drawing/2018/hyperlinkcolor" val="tx"/>
                    </a:ext>
                  </a:extLst>
                </a:hlinkClick>
              </a:rPr>
              <a:t>https://mobilites.grandlyon.com/agence-des-mobilites</a:t>
            </a:r>
            <a:r>
              <a:rPr lang="fr-BE" dirty="0">
                <a:solidFill>
                  <a:schemeClr val="tx1"/>
                </a:solidFill>
              </a:rPr>
              <a:t>) </a:t>
            </a:r>
          </a:p>
          <a:p>
            <a:endParaRPr lang="fr-FR" dirty="0"/>
          </a:p>
        </p:txBody>
      </p:sp>
    </p:spTree>
    <p:extLst>
      <p:ext uri="{BB962C8B-B14F-4D97-AF65-F5344CB8AC3E}">
        <p14:creationId xmlns:p14="http://schemas.microsoft.com/office/powerpoint/2010/main" val="3666151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BAC5F4-0BA3-4921-02A8-1224AB1E58D4}"/>
              </a:ext>
            </a:extLst>
          </p:cNvPr>
          <p:cNvSpPr>
            <a:spLocks noGrp="1"/>
          </p:cNvSpPr>
          <p:nvPr>
            <p:ph type="title"/>
          </p:nvPr>
        </p:nvSpPr>
        <p:spPr/>
        <p:txBody>
          <a:bodyPr>
            <a:noAutofit/>
          </a:bodyPr>
          <a:lstStyle/>
          <a:p>
            <a:r>
              <a:rPr lang="fr-BE" b="1" dirty="0"/>
              <a:t>Caractéristiques majeures de ces systèmes multimodaux :</a:t>
            </a:r>
            <a:endParaRPr lang="fr-FR" dirty="0"/>
          </a:p>
        </p:txBody>
      </p:sp>
      <p:sp>
        <p:nvSpPr>
          <p:cNvPr id="3" name="Espace réservé du contenu 2">
            <a:extLst>
              <a:ext uri="{FF2B5EF4-FFF2-40B4-BE49-F238E27FC236}">
                <a16:creationId xmlns:a16="http://schemas.microsoft.com/office/drawing/2014/main" id="{46FC2B06-5399-77EA-7B6B-DFCEF2A31FC0}"/>
              </a:ext>
            </a:extLst>
          </p:cNvPr>
          <p:cNvSpPr>
            <a:spLocks noGrp="1"/>
          </p:cNvSpPr>
          <p:nvPr>
            <p:ph idx="1"/>
          </p:nvPr>
        </p:nvSpPr>
        <p:spPr>
          <a:xfrm>
            <a:off x="532150" y="1696085"/>
            <a:ext cx="10515600" cy="4351338"/>
          </a:xfrm>
        </p:spPr>
        <p:txBody>
          <a:bodyPr/>
          <a:lstStyle/>
          <a:p>
            <a:r>
              <a:rPr lang="fr-BE" i="1" dirty="0"/>
              <a:t>outils ; </a:t>
            </a:r>
          </a:p>
          <a:p>
            <a:r>
              <a:rPr lang="fr-BE" i="1" dirty="0"/>
              <a:t>proposés par les collectivités territoriales; </a:t>
            </a:r>
          </a:p>
          <a:p>
            <a:r>
              <a:rPr lang="fr-BE" i="1" dirty="0"/>
              <a:t>dont les citoyens sont invités à se saisir ; </a:t>
            </a:r>
          </a:p>
          <a:p>
            <a:r>
              <a:rPr lang="fr-BE" i="1" dirty="0"/>
              <a:t>qui comprennent des informations en temps réel portant sur de multiples modes de transport ; </a:t>
            </a:r>
          </a:p>
          <a:p>
            <a:r>
              <a:rPr lang="fr-BE" i="1" dirty="0"/>
              <a:t>et visant à construire des itinéraires personnalisés en fonction de ses besoins, à  faciliter l’adaptation des individus en fonction des conditions de circulation, à optimiser ses déplacements, à témoigner de l’offre de mobilité.</a:t>
            </a:r>
            <a:r>
              <a:rPr lang="fr-BE" dirty="0"/>
              <a:t> </a:t>
            </a:r>
            <a:endParaRPr lang="fr-FR" dirty="0"/>
          </a:p>
        </p:txBody>
      </p:sp>
    </p:spTree>
    <p:extLst>
      <p:ext uri="{BB962C8B-B14F-4D97-AF65-F5344CB8AC3E}">
        <p14:creationId xmlns:p14="http://schemas.microsoft.com/office/powerpoint/2010/main" val="1937066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D17DCF-CFFC-1951-9862-72474EB9910A}"/>
              </a:ext>
            </a:extLst>
          </p:cNvPr>
          <p:cNvSpPr>
            <a:spLocks noGrp="1"/>
          </p:cNvSpPr>
          <p:nvPr>
            <p:ph type="title"/>
          </p:nvPr>
        </p:nvSpPr>
        <p:spPr>
          <a:xfrm>
            <a:off x="532150" y="681875"/>
            <a:ext cx="10515600" cy="619919"/>
          </a:xfrm>
        </p:spPr>
        <p:txBody>
          <a:bodyPr>
            <a:normAutofit fontScale="90000"/>
          </a:bodyPr>
          <a:lstStyle/>
          <a:p>
            <a:r>
              <a:rPr lang="fr-BE" dirty="0"/>
              <a:t>Le contexte : les autorités locales font face à des injonctions paradoxales (Dupuy, 2007 ; </a:t>
            </a:r>
            <a:r>
              <a:rPr lang="fr-BE" dirty="0" err="1"/>
              <a:t>Féré</a:t>
            </a:r>
            <a:r>
              <a:rPr lang="fr-BE" dirty="0"/>
              <a:t>, 2012) :</a:t>
            </a:r>
            <a:endParaRPr lang="fr-FR" dirty="0"/>
          </a:p>
        </p:txBody>
      </p:sp>
      <p:sp>
        <p:nvSpPr>
          <p:cNvPr id="3" name="Espace réservé du contenu 2">
            <a:extLst>
              <a:ext uri="{FF2B5EF4-FFF2-40B4-BE49-F238E27FC236}">
                <a16:creationId xmlns:a16="http://schemas.microsoft.com/office/drawing/2014/main" id="{12802EDE-F111-8A68-D84C-DF1EF4CF1247}"/>
              </a:ext>
            </a:extLst>
          </p:cNvPr>
          <p:cNvSpPr>
            <a:spLocks noGrp="1"/>
          </p:cNvSpPr>
          <p:nvPr>
            <p:ph idx="1"/>
          </p:nvPr>
        </p:nvSpPr>
        <p:spPr>
          <a:xfrm>
            <a:off x="493426" y="1484026"/>
            <a:ext cx="11205148" cy="4826833"/>
          </a:xfrm>
        </p:spPr>
        <p:txBody>
          <a:bodyPr>
            <a:noAutofit/>
          </a:bodyPr>
          <a:lstStyle/>
          <a:p>
            <a:pPr marL="0" indent="0">
              <a:buNone/>
            </a:pPr>
            <a:r>
              <a:rPr lang="fr-BE" sz="2800" dirty="0"/>
              <a:t> </a:t>
            </a:r>
          </a:p>
          <a:p>
            <a:pPr lvl="1">
              <a:buFontTx/>
              <a:buChar char="-"/>
            </a:pPr>
            <a:r>
              <a:rPr lang="fr-BE" sz="2800" dirty="0"/>
              <a:t>créer les conditions d’une mobilité croissante, mais plus verte</a:t>
            </a:r>
          </a:p>
          <a:p>
            <a:pPr lvl="1">
              <a:buFontTx/>
              <a:buChar char="-"/>
            </a:pPr>
            <a:r>
              <a:rPr lang="fr-BE" sz="2800" dirty="0"/>
              <a:t>favoriser les mobilités douces et les micromobilités sans pénaliser excessivement la mobilité automobile</a:t>
            </a:r>
          </a:p>
          <a:p>
            <a:pPr lvl="1">
              <a:buFontTx/>
              <a:buChar char="-"/>
            </a:pPr>
            <a:r>
              <a:rPr lang="fr-BE" sz="2800" dirty="0"/>
              <a:t>interagir avec les grands acteurs privés de l’information et de la navigation routière alors que ces acteurs ont des objectifs différents (contradictoires ?) des autorités publiques</a:t>
            </a:r>
          </a:p>
          <a:p>
            <a:pPr lvl="1">
              <a:buFontTx/>
              <a:buChar char="-"/>
            </a:pPr>
            <a:r>
              <a:rPr lang="fr-BE" sz="2800" dirty="0"/>
              <a:t>Viser l’attractivité urbaine et la fluidification </a:t>
            </a:r>
          </a:p>
          <a:p>
            <a:pPr lvl="1">
              <a:buFontTx/>
              <a:buChar char="-"/>
            </a:pPr>
            <a:r>
              <a:rPr lang="fr-BE" sz="2800" dirty="0"/>
              <a:t>Besoin de planification, de décision et de gouvernement pour verdir les mobilités, mais aspiration sociétale à une action publique souple (</a:t>
            </a:r>
            <a:r>
              <a:rPr lang="fr-BE" sz="2800" dirty="0" err="1"/>
              <a:t>cfr</a:t>
            </a:r>
            <a:r>
              <a:rPr lang="fr-BE" sz="2800" dirty="0"/>
              <a:t> Gilets Jaunes)</a:t>
            </a:r>
          </a:p>
          <a:p>
            <a:pPr lvl="1">
              <a:buFontTx/>
              <a:buChar char="-"/>
            </a:pPr>
            <a:r>
              <a:rPr lang="fr-BE" sz="2800" dirty="0"/>
              <a:t>…</a:t>
            </a:r>
            <a:endParaRPr lang="fr-FR" sz="2800" dirty="0"/>
          </a:p>
        </p:txBody>
      </p:sp>
    </p:spTree>
    <p:extLst>
      <p:ext uri="{BB962C8B-B14F-4D97-AF65-F5344CB8AC3E}">
        <p14:creationId xmlns:p14="http://schemas.microsoft.com/office/powerpoint/2010/main" val="3234715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25AE00-94FE-7E87-A972-80740A0C9F9F}"/>
              </a:ext>
            </a:extLst>
          </p:cNvPr>
          <p:cNvSpPr>
            <a:spLocks noGrp="1"/>
          </p:cNvSpPr>
          <p:nvPr>
            <p:ph type="title"/>
          </p:nvPr>
        </p:nvSpPr>
        <p:spPr>
          <a:xfrm>
            <a:off x="377572" y="206712"/>
            <a:ext cx="11430606" cy="619919"/>
          </a:xfrm>
        </p:spPr>
        <p:txBody>
          <a:bodyPr>
            <a:noAutofit/>
          </a:bodyPr>
          <a:lstStyle/>
          <a:p>
            <a:r>
              <a:rPr lang="fr-FR" sz="2400" dirty="0"/>
              <a:t>Contexte de développement des SIM: trafic et régulation publique des mobilités</a:t>
            </a:r>
          </a:p>
        </p:txBody>
      </p:sp>
      <p:graphicFrame>
        <p:nvGraphicFramePr>
          <p:cNvPr id="4" name="Espace réservé du contenu 3">
            <a:extLst>
              <a:ext uri="{FF2B5EF4-FFF2-40B4-BE49-F238E27FC236}">
                <a16:creationId xmlns:a16="http://schemas.microsoft.com/office/drawing/2014/main" id="{8D906861-A11F-04E7-F921-3C2968A383AA}"/>
              </a:ext>
            </a:extLst>
          </p:cNvPr>
          <p:cNvGraphicFramePr>
            <a:graphicFrameLocks noGrp="1"/>
          </p:cNvGraphicFramePr>
          <p:nvPr>
            <p:ph idx="1"/>
            <p:extLst>
              <p:ext uri="{D42A27DB-BD31-4B8C-83A1-F6EECF244321}">
                <p14:modId xmlns:p14="http://schemas.microsoft.com/office/powerpoint/2010/main" val="175501088"/>
              </p:ext>
            </p:extLst>
          </p:nvPr>
        </p:nvGraphicFramePr>
        <p:xfrm>
          <a:off x="377572" y="1045916"/>
          <a:ext cx="10854873" cy="5457446"/>
        </p:xfrm>
        <a:graphic>
          <a:graphicData uri="http://schemas.openxmlformats.org/drawingml/2006/table">
            <a:tbl>
              <a:tblPr firstRow="1">
                <a:tableStyleId>{5C22544A-7EE6-4342-B048-85BDC9FD1C3A}</a:tableStyleId>
              </a:tblPr>
              <a:tblGrid>
                <a:gridCol w="1396865">
                  <a:extLst>
                    <a:ext uri="{9D8B030D-6E8A-4147-A177-3AD203B41FA5}">
                      <a16:colId xmlns:a16="http://schemas.microsoft.com/office/drawing/2014/main" val="1948427242"/>
                    </a:ext>
                  </a:extLst>
                </a:gridCol>
                <a:gridCol w="2433383">
                  <a:extLst>
                    <a:ext uri="{9D8B030D-6E8A-4147-A177-3AD203B41FA5}">
                      <a16:colId xmlns:a16="http://schemas.microsoft.com/office/drawing/2014/main" val="415501253"/>
                    </a:ext>
                  </a:extLst>
                </a:gridCol>
                <a:gridCol w="2965993">
                  <a:extLst>
                    <a:ext uri="{9D8B030D-6E8A-4147-A177-3AD203B41FA5}">
                      <a16:colId xmlns:a16="http://schemas.microsoft.com/office/drawing/2014/main" val="304711700"/>
                    </a:ext>
                  </a:extLst>
                </a:gridCol>
                <a:gridCol w="1891391">
                  <a:extLst>
                    <a:ext uri="{9D8B030D-6E8A-4147-A177-3AD203B41FA5}">
                      <a16:colId xmlns:a16="http://schemas.microsoft.com/office/drawing/2014/main" val="1595594124"/>
                    </a:ext>
                  </a:extLst>
                </a:gridCol>
                <a:gridCol w="2167241">
                  <a:extLst>
                    <a:ext uri="{9D8B030D-6E8A-4147-A177-3AD203B41FA5}">
                      <a16:colId xmlns:a16="http://schemas.microsoft.com/office/drawing/2014/main" val="3282585965"/>
                    </a:ext>
                  </a:extLst>
                </a:gridCol>
              </a:tblGrid>
              <a:tr h="699829">
                <a:tc>
                  <a:txBody>
                    <a:bodyPr/>
                    <a:lstStyle/>
                    <a:p>
                      <a:r>
                        <a:rPr lang="fr-FR" sz="1400" dirty="0"/>
                        <a:t>époque</a:t>
                      </a:r>
                    </a:p>
                  </a:txBody>
                  <a:tcPr/>
                </a:tc>
                <a:tc>
                  <a:txBody>
                    <a:bodyPr/>
                    <a:lstStyle/>
                    <a:p>
                      <a:r>
                        <a:rPr lang="fr-FR" sz="1400" dirty="0"/>
                        <a:t>phénomène</a:t>
                      </a:r>
                    </a:p>
                  </a:txBody>
                  <a:tcPr/>
                </a:tc>
                <a:tc>
                  <a:txBody>
                    <a:bodyPr/>
                    <a:lstStyle/>
                    <a:p>
                      <a:r>
                        <a:rPr lang="fr-FR" sz="1400" dirty="0"/>
                        <a:t>Réaction des A. locales</a:t>
                      </a:r>
                    </a:p>
                    <a:p>
                      <a:r>
                        <a:rPr lang="fr-FR" sz="1400" dirty="0"/>
                        <a:t>(</a:t>
                      </a:r>
                      <a:r>
                        <a:rPr lang="fr-FR" sz="1400" dirty="0" err="1"/>
                        <a:t>Baldasseroni</a:t>
                      </a:r>
                      <a:r>
                        <a:rPr lang="fr-FR" sz="1400" dirty="0"/>
                        <a:t> et </a:t>
                      </a:r>
                      <a:r>
                        <a:rPr lang="fr-FR" sz="1400" dirty="0" err="1"/>
                        <a:t>Charasonney</a:t>
                      </a:r>
                      <a:r>
                        <a:rPr lang="fr-FR" sz="1400" dirty="0"/>
                        <a:t>, 2018)</a:t>
                      </a:r>
                    </a:p>
                  </a:txBody>
                  <a:tcPr/>
                </a:tc>
                <a:tc>
                  <a:txBody>
                    <a:bodyPr/>
                    <a:lstStyle/>
                    <a:p>
                      <a:r>
                        <a:rPr lang="fr-FR" sz="1400" dirty="0"/>
                        <a:t>Instrument des A. locales</a:t>
                      </a:r>
                    </a:p>
                  </a:txBody>
                  <a:tcPr/>
                </a:tc>
                <a:tc>
                  <a:txBody>
                    <a:bodyPr/>
                    <a:lstStyle/>
                    <a:p>
                      <a:r>
                        <a:rPr lang="fr-FR" sz="1400" dirty="0"/>
                        <a:t>Type d’expertise </a:t>
                      </a:r>
                    </a:p>
                    <a:p>
                      <a:r>
                        <a:rPr lang="fr-FR" sz="1400" i="0" dirty="0"/>
                        <a:t>(</a:t>
                      </a:r>
                      <a:r>
                        <a:rPr lang="fr-FR" sz="1400" i="0" dirty="0" err="1"/>
                        <a:t>Flonneau</a:t>
                      </a:r>
                      <a:r>
                        <a:rPr lang="fr-FR" sz="1400" i="0" dirty="0"/>
                        <a:t> et </a:t>
                      </a:r>
                      <a:r>
                        <a:rPr lang="fr-FR" sz="1400" i="0" dirty="0" err="1"/>
                        <a:t>Guigueno</a:t>
                      </a:r>
                      <a:r>
                        <a:rPr lang="fr-FR" sz="1400" i="0" dirty="0"/>
                        <a:t>, 2009)</a:t>
                      </a:r>
                      <a:endParaRPr lang="fr-FR" sz="1400" dirty="0"/>
                    </a:p>
                  </a:txBody>
                  <a:tcPr/>
                </a:tc>
                <a:extLst>
                  <a:ext uri="{0D108BD9-81ED-4DB2-BD59-A6C34878D82A}">
                    <a16:rowId xmlns:a16="http://schemas.microsoft.com/office/drawing/2014/main" val="1657591240"/>
                  </a:ext>
                </a:extLst>
              </a:tr>
              <a:tr h="288165">
                <a:tc rowSpan="2">
                  <a:txBody>
                    <a:bodyPr/>
                    <a:lstStyle/>
                    <a:p>
                      <a:r>
                        <a:rPr lang="fr-FR" sz="1400" dirty="0"/>
                        <a:t>début XXe</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Invention de l’automobile et diffusion primaire restreinte</a:t>
                      </a:r>
                    </a:p>
                    <a:p>
                      <a:endParaRPr lang="fr-FR" sz="1400" dirty="0"/>
                    </a:p>
                  </a:txBody>
                  <a:tcPr/>
                </a:tc>
                <a:tc rowSpan="2">
                  <a:txBody>
                    <a:bodyPr/>
                    <a:lstStyle/>
                    <a:p>
                      <a:r>
                        <a:rPr lang="fr-FR" sz="1400" dirty="0"/>
                        <a:t>Premières signalisations et progressive adaptation de l’espace public (vie –&gt; déplacement)</a:t>
                      </a:r>
                    </a:p>
                  </a:txBody>
                  <a:tcPr/>
                </a:tc>
                <a:tc>
                  <a:txBody>
                    <a:bodyPr/>
                    <a:lstStyle/>
                    <a:p>
                      <a:r>
                        <a:rPr lang="fr-FR" sz="1400" dirty="0"/>
                        <a:t>signalisation</a:t>
                      </a:r>
                    </a:p>
                  </a:txBody>
                  <a:tcPr/>
                </a:tc>
                <a:tc rowSpan="2">
                  <a:txBody>
                    <a:bodyPr/>
                    <a:lstStyle/>
                    <a:p>
                      <a:r>
                        <a:rPr lang="fr-FR" sz="1400" dirty="0"/>
                        <a:t>[aux USA] Balbutiement d’une science du trafic</a:t>
                      </a:r>
                    </a:p>
                  </a:txBody>
                  <a:tcPr/>
                </a:tc>
                <a:extLst>
                  <a:ext uri="{0D108BD9-81ED-4DB2-BD59-A6C34878D82A}">
                    <a16:rowId xmlns:a16="http://schemas.microsoft.com/office/drawing/2014/main" val="285959655"/>
                  </a:ext>
                </a:extLst>
              </a:tr>
              <a:tr h="617496">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r>
                        <a:rPr lang="fr-FR" sz="1400" dirty="0"/>
                        <a:t>règlementation</a:t>
                      </a:r>
                    </a:p>
                  </a:txBody>
                  <a:tcPr/>
                </a:tc>
                <a:tc vMerge="1">
                  <a:txBody>
                    <a:bodyPr/>
                    <a:lstStyle/>
                    <a:p>
                      <a:endParaRPr lang="fr-FR" sz="1600" dirty="0"/>
                    </a:p>
                  </a:txBody>
                  <a:tcPr/>
                </a:tc>
                <a:extLst>
                  <a:ext uri="{0D108BD9-81ED-4DB2-BD59-A6C34878D82A}">
                    <a16:rowId xmlns:a16="http://schemas.microsoft.com/office/drawing/2014/main" val="3251918148"/>
                  </a:ext>
                </a:extLst>
              </a:tr>
              <a:tr h="493997">
                <a:tc rowSpan="2">
                  <a:txBody>
                    <a:bodyPr/>
                    <a:lstStyle/>
                    <a:p>
                      <a:r>
                        <a:rPr lang="fr-FR" sz="1400" dirty="0"/>
                        <a:t>post Seconde Guerre Mondiale</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Diffusion secondaire massive et saturation des infrastructures</a:t>
                      </a:r>
                    </a:p>
                    <a:p>
                      <a:endParaRPr lang="fr-FR" sz="1400" dirty="0"/>
                    </a:p>
                  </a:txBody>
                  <a:tcPr/>
                </a:tc>
                <a:tc>
                  <a:txBody>
                    <a:bodyPr/>
                    <a:lstStyle/>
                    <a:p>
                      <a:r>
                        <a:rPr lang="fr-FR" sz="1400" b="1" dirty="0"/>
                        <a:t>Construction de grandes infrastructures routières</a:t>
                      </a:r>
                    </a:p>
                  </a:txBody>
                  <a:tcPr/>
                </a:tc>
                <a:tc rowSpan="2">
                  <a:txBody>
                    <a:bodyPr/>
                    <a:lstStyle/>
                    <a:p>
                      <a:r>
                        <a:rPr lang="fr-FR" sz="1400" dirty="0"/>
                        <a:t>Grands projets d’Etat</a:t>
                      </a:r>
                    </a:p>
                  </a:txBody>
                  <a:tcPr/>
                </a:tc>
                <a:tc rowSpan="2">
                  <a:txBody>
                    <a:bodyPr/>
                    <a:lstStyle/>
                    <a:p>
                      <a:r>
                        <a:rPr lang="fr-FR" sz="1400" dirty="0"/>
                        <a:t>Développement de modèles de trafic aux USA, importation en France</a:t>
                      </a:r>
                      <a:endParaRPr lang="fr-FR" sz="1400" i="0" dirty="0"/>
                    </a:p>
                  </a:txBody>
                  <a:tcPr/>
                </a:tc>
                <a:extLst>
                  <a:ext uri="{0D108BD9-81ED-4DB2-BD59-A6C34878D82A}">
                    <a16:rowId xmlns:a16="http://schemas.microsoft.com/office/drawing/2014/main" val="958777379"/>
                  </a:ext>
                </a:extLst>
              </a:tr>
              <a:tr h="411664">
                <a:tc vMerge="1">
                  <a:txBody>
                    <a:bodyPr/>
                    <a:lstStyle/>
                    <a:p>
                      <a:endParaRPr lang="fr-FR"/>
                    </a:p>
                  </a:txBody>
                  <a:tcPr/>
                </a:tc>
                <a:tc vMerge="1">
                  <a:txBody>
                    <a:bodyPr/>
                    <a:lstStyle/>
                    <a:p>
                      <a:endParaRPr lang="fr-FR"/>
                    </a:p>
                  </a:txBody>
                  <a:tcPr/>
                </a:tc>
                <a:tc>
                  <a:txBody>
                    <a:bodyPr/>
                    <a:lstStyle/>
                    <a:p>
                      <a:r>
                        <a:rPr lang="fr-FR" sz="1400" dirty="0"/>
                        <a:t>Passage à une gestion de flux</a:t>
                      </a: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86183857"/>
                  </a:ext>
                </a:extLst>
              </a:tr>
              <a:tr h="928345">
                <a:tc rowSpan="3">
                  <a:txBody>
                    <a:bodyPr/>
                    <a:lstStyle/>
                    <a:p>
                      <a:r>
                        <a:rPr lang="fr-FR" sz="1400" b="1" dirty="0"/>
                        <a:t>Depuis 1980</a:t>
                      </a:r>
                    </a:p>
                  </a:txBody>
                  <a:tcPr/>
                </a:tc>
                <a:tc rowSpan="3">
                  <a:txBody>
                    <a:bodyPr/>
                    <a:lstStyle/>
                    <a:p>
                      <a:r>
                        <a:rPr lang="fr-FR" sz="1400" b="1" dirty="0">
                          <a:solidFill>
                            <a:srgbClr val="FFC000"/>
                          </a:solidFill>
                        </a:rPr>
                        <a:t>Augmentation de la demande de mobilité automobile et saturation des infrastructures, nuisances</a:t>
                      </a:r>
                    </a:p>
                  </a:txBody>
                  <a:tcPr/>
                </a:tc>
                <a:tc>
                  <a:txBody>
                    <a:bodyPr/>
                    <a:lstStyle/>
                    <a:p>
                      <a:r>
                        <a:rPr lang="fr-FR" sz="1400" b="1" dirty="0"/>
                        <a:t>Passage d’une conception de </a:t>
                      </a:r>
                      <a:r>
                        <a:rPr lang="fr-FR" sz="1400" b="1" i="1" dirty="0"/>
                        <a:t>flux exclusive </a:t>
                      </a:r>
                      <a:r>
                        <a:rPr lang="fr-FR" sz="1400" b="1" i="0" dirty="0"/>
                        <a:t>à un intérêt pour le choix modal (</a:t>
                      </a:r>
                      <a:r>
                        <a:rPr lang="fr-FR" sz="1400" b="1" i="0" dirty="0" err="1"/>
                        <a:t>Flonneau</a:t>
                      </a:r>
                      <a:r>
                        <a:rPr lang="fr-FR" sz="1400" b="1" i="0" dirty="0"/>
                        <a:t> et </a:t>
                      </a:r>
                      <a:r>
                        <a:rPr lang="fr-FR" sz="1400" b="1" i="0" dirty="0" err="1"/>
                        <a:t>Guigueno</a:t>
                      </a:r>
                      <a:r>
                        <a:rPr lang="fr-FR" sz="1400" b="1" i="0" dirty="0"/>
                        <a:t>, 2009)</a:t>
                      </a:r>
                      <a:endParaRPr lang="fr-FR" sz="1400" b="1"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t>Systèmes de transports intelligents et mobilier urbain </a:t>
                      </a:r>
                      <a:r>
                        <a:rPr lang="fr-FR" sz="1400" dirty="0"/>
                        <a:t>(</a:t>
                      </a:r>
                      <a:r>
                        <a:rPr lang="fr-FR" sz="1400" dirty="0" err="1"/>
                        <a:t>Baldasseroni</a:t>
                      </a:r>
                      <a:r>
                        <a:rPr lang="fr-FR" sz="1400" dirty="0"/>
                        <a:t> et </a:t>
                      </a:r>
                      <a:r>
                        <a:rPr lang="fr-FR" sz="1400" dirty="0" err="1"/>
                        <a:t>Charasonney</a:t>
                      </a:r>
                      <a:r>
                        <a:rPr lang="fr-FR" sz="1400" dirty="0"/>
                        <a:t>, 2018)</a:t>
                      </a:r>
                    </a:p>
                    <a:p>
                      <a:endParaRPr lang="fr-FR" sz="1400" b="1" dirty="0"/>
                    </a:p>
                  </a:txBody>
                  <a:tcPr/>
                </a:tc>
                <a:tc rowSpan="3">
                  <a:txBody>
                    <a:bodyPr/>
                    <a:lstStyle/>
                    <a:p>
                      <a:r>
                        <a:rPr lang="fr-FR" sz="1400" b="0" dirty="0"/>
                        <a:t>- A partir de 1970 : développement d’une socio-économie des transports</a:t>
                      </a:r>
                    </a:p>
                    <a:p>
                      <a:r>
                        <a:rPr lang="fr-FR" sz="1400" b="0" dirty="0"/>
                        <a:t>- 1980 : secteur privé prééminent dans modélisation du trafic</a:t>
                      </a:r>
                    </a:p>
                  </a:txBody>
                  <a:tcPr/>
                </a:tc>
                <a:extLst>
                  <a:ext uri="{0D108BD9-81ED-4DB2-BD59-A6C34878D82A}">
                    <a16:rowId xmlns:a16="http://schemas.microsoft.com/office/drawing/2014/main" val="1941695842"/>
                  </a:ext>
                </a:extLst>
              </a:tr>
              <a:tr h="594811">
                <a:tc vMerge="1">
                  <a:txBody>
                    <a:bodyPr/>
                    <a:lstStyle/>
                    <a:p>
                      <a:endParaRPr lang="fr-FR"/>
                    </a:p>
                  </a:txBody>
                  <a:tcPr/>
                </a:tc>
                <a:tc vMerge="1">
                  <a:txBody>
                    <a:bodyPr/>
                    <a:lstStyle/>
                    <a:p>
                      <a:endParaRPr lang="fr-F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t>Tentative de fluidification par l’information trafic </a:t>
                      </a: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863405435"/>
                  </a:ext>
                </a:extLst>
              </a:tr>
              <a:tr h="755630">
                <a:tc vMerge="1">
                  <a:txBody>
                    <a:bodyPr/>
                    <a:lstStyle/>
                    <a:p>
                      <a:endParaRPr lang="fr-FR"/>
                    </a:p>
                  </a:txBody>
                  <a:tcPr/>
                </a:tc>
                <a:tc vMerge="1">
                  <a:txBody>
                    <a:bodyPr/>
                    <a:lstStyle/>
                    <a:p>
                      <a:endParaRPr lang="fr-FR"/>
                    </a:p>
                  </a:txBody>
                  <a:tcPr/>
                </a:tc>
                <a:tc>
                  <a:txBody>
                    <a:bodyPr/>
                    <a:lstStyle/>
                    <a:p>
                      <a:r>
                        <a:rPr lang="fr-FR" sz="1400" b="0" dirty="0"/>
                        <a:t>Moins de constructions d’infrastructures (</a:t>
                      </a:r>
                      <a:r>
                        <a:rPr lang="fr-FR" sz="1400" b="0" dirty="0" err="1"/>
                        <a:t>except</a:t>
                      </a:r>
                      <a:r>
                        <a:rPr lang="fr-FR" sz="1400" b="0" dirty="0"/>
                        <a:t>. au Luxembourg)</a:t>
                      </a:r>
                    </a:p>
                  </a:txBody>
                  <a:tcPr/>
                </a:tc>
                <a:tc>
                  <a:txBody>
                    <a:bodyPr/>
                    <a:lstStyle/>
                    <a:p>
                      <a:r>
                        <a:rPr lang="fr-FR" sz="1400" b="0" dirty="0"/>
                        <a:t>Projets localisés, d’Etat et des collectivités</a:t>
                      </a:r>
                    </a:p>
                  </a:txBody>
                  <a:tcPr/>
                </a:tc>
                <a:tc vMerge="1">
                  <a:txBody>
                    <a:bodyPr/>
                    <a:lstStyle/>
                    <a:p>
                      <a:endParaRPr lang="fr-FR" sz="1600" b="1" dirty="0"/>
                    </a:p>
                  </a:txBody>
                  <a:tcPr/>
                </a:tc>
                <a:extLst>
                  <a:ext uri="{0D108BD9-81ED-4DB2-BD59-A6C34878D82A}">
                    <a16:rowId xmlns:a16="http://schemas.microsoft.com/office/drawing/2014/main" val="703257109"/>
                  </a:ext>
                </a:extLst>
              </a:tr>
              <a:tr h="493997">
                <a:tc>
                  <a:txBody>
                    <a:bodyPr/>
                    <a:lstStyle/>
                    <a:p>
                      <a:r>
                        <a:rPr lang="fr-FR" sz="1400" i="1" dirty="0"/>
                        <a:t>A délimiter précisément</a:t>
                      </a:r>
                    </a:p>
                  </a:txBody>
                  <a:tcPr/>
                </a:tc>
                <a:tc>
                  <a:txBody>
                    <a:bodyPr/>
                    <a:lstStyle/>
                    <a:p>
                      <a:r>
                        <a:rPr lang="fr-FR" sz="1400" b="1" dirty="0">
                          <a:solidFill>
                            <a:srgbClr val="FF0000"/>
                          </a:solidFill>
                        </a:rPr>
                        <a:t>Saturation, nuisances et réchauffement climatique</a:t>
                      </a:r>
                    </a:p>
                  </a:txBody>
                  <a:tcPr/>
                </a:tc>
                <a:tc>
                  <a:txBody>
                    <a:bodyPr/>
                    <a:lstStyle/>
                    <a:p>
                      <a:r>
                        <a:rPr lang="fr-FR" sz="1400" b="1" dirty="0"/>
                        <a:t>Le report modal comme objectif – </a:t>
                      </a:r>
                      <a:r>
                        <a:rPr lang="fr-FR" sz="1400" b="1" i="1" dirty="0"/>
                        <a:t>et la voiture ?</a:t>
                      </a:r>
                    </a:p>
                  </a:txBody>
                  <a:tcPr/>
                </a:tc>
                <a:tc>
                  <a:txBody>
                    <a:bodyPr/>
                    <a:lstStyle/>
                    <a:p>
                      <a:r>
                        <a:rPr lang="fr-FR" sz="1400" b="1" dirty="0"/>
                        <a:t>STI, </a:t>
                      </a:r>
                      <a:r>
                        <a:rPr lang="fr-FR" sz="1400" b="1" dirty="0" err="1"/>
                        <a:t>Mobility</a:t>
                      </a:r>
                      <a:r>
                        <a:rPr lang="fr-FR" sz="1400" b="1" dirty="0"/>
                        <a:t> as a service</a:t>
                      </a:r>
                    </a:p>
                  </a:txBody>
                  <a:tcPr/>
                </a:tc>
                <a:tc>
                  <a:txBody>
                    <a:bodyPr/>
                    <a:lstStyle/>
                    <a:p>
                      <a:r>
                        <a:rPr lang="fr-FR" sz="1400" b="0" dirty="0"/>
                        <a:t>Multiples : sociologie, géographie, socio-éco</a:t>
                      </a:r>
                    </a:p>
                  </a:txBody>
                  <a:tcPr/>
                </a:tc>
                <a:extLst>
                  <a:ext uri="{0D108BD9-81ED-4DB2-BD59-A6C34878D82A}">
                    <a16:rowId xmlns:a16="http://schemas.microsoft.com/office/drawing/2014/main" val="1434121086"/>
                  </a:ext>
                </a:extLst>
              </a:tr>
            </a:tbl>
          </a:graphicData>
        </a:graphic>
      </p:graphicFrame>
    </p:spTree>
    <p:extLst>
      <p:ext uri="{BB962C8B-B14F-4D97-AF65-F5344CB8AC3E}">
        <p14:creationId xmlns:p14="http://schemas.microsoft.com/office/powerpoint/2010/main" val="2874840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689CCE-44F3-34F0-2877-4128893B7FDF}"/>
              </a:ext>
            </a:extLst>
          </p:cNvPr>
          <p:cNvSpPr>
            <a:spLocks noGrp="1"/>
          </p:cNvSpPr>
          <p:nvPr>
            <p:ph type="title"/>
          </p:nvPr>
        </p:nvSpPr>
        <p:spPr>
          <a:xfrm>
            <a:off x="385010" y="318917"/>
            <a:ext cx="10515600" cy="619919"/>
          </a:xfrm>
        </p:spPr>
        <p:txBody>
          <a:bodyPr>
            <a:normAutofit fontScale="90000"/>
          </a:bodyPr>
          <a:lstStyle/>
          <a:p>
            <a:r>
              <a:rPr lang="fr-FR" dirty="0"/>
              <a:t>Pourquoi, en tant qu’autorité locale, utiliser l’IM ?</a:t>
            </a:r>
          </a:p>
        </p:txBody>
      </p:sp>
      <p:sp>
        <p:nvSpPr>
          <p:cNvPr id="3" name="Espace réservé du contenu 2">
            <a:extLst>
              <a:ext uri="{FF2B5EF4-FFF2-40B4-BE49-F238E27FC236}">
                <a16:creationId xmlns:a16="http://schemas.microsoft.com/office/drawing/2014/main" id="{A08727FD-B786-24E0-2002-CB8A75C30395}"/>
              </a:ext>
            </a:extLst>
          </p:cNvPr>
          <p:cNvSpPr>
            <a:spLocks noGrp="1"/>
          </p:cNvSpPr>
          <p:nvPr>
            <p:ph idx="1"/>
          </p:nvPr>
        </p:nvSpPr>
        <p:spPr>
          <a:xfrm>
            <a:off x="462708" y="1883806"/>
            <a:ext cx="11255083" cy="4830975"/>
          </a:xfrm>
        </p:spPr>
        <p:txBody>
          <a:bodyPr>
            <a:normAutofit fontScale="40000" lnSpcReduction="20000"/>
          </a:bodyPr>
          <a:lstStyle/>
          <a:p>
            <a:r>
              <a:rPr lang="fr-FR" sz="7000" dirty="0"/>
              <a:t>Situation de </a:t>
            </a:r>
            <a:r>
              <a:rPr lang="fr-FR" sz="7000" b="1" i="1" dirty="0"/>
              <a:t>mobilité généralisée </a:t>
            </a:r>
            <a:r>
              <a:rPr lang="fr-FR" sz="7000" dirty="0"/>
              <a:t>(Lannoy et Ramadier, 2007)</a:t>
            </a:r>
            <a:r>
              <a:rPr lang="fr-FR" sz="5900" dirty="0"/>
              <a:t> </a:t>
            </a:r>
          </a:p>
          <a:p>
            <a:pPr lvl="1"/>
            <a:r>
              <a:rPr lang="fr-BE" sz="4300" dirty="0"/>
              <a:t>“mobilité comme valeur dominante et transversale”</a:t>
            </a:r>
          </a:p>
          <a:p>
            <a:pPr lvl="1"/>
            <a:r>
              <a:rPr lang="fr-BE" sz="4300" dirty="0"/>
              <a:t>les conditions matérielles permettent la concrétisation de cette aspiration</a:t>
            </a:r>
          </a:p>
          <a:p>
            <a:pPr lvl="1"/>
            <a:r>
              <a:rPr lang="fr-BE" sz="4300" dirty="0"/>
              <a:t>mobilité nécessaire à l’insertion sociale</a:t>
            </a:r>
          </a:p>
          <a:p>
            <a:pPr lvl="1"/>
            <a:r>
              <a:rPr lang="fr-BE" sz="4300" dirty="0"/>
              <a:t>on ne peut pas relever l’ensemble des flux, trop nombreux</a:t>
            </a:r>
          </a:p>
          <a:p>
            <a:pPr lvl="1"/>
            <a:r>
              <a:rPr lang="fr-BE" sz="4300" dirty="0"/>
              <a:t>croissance et interdépendance des systèmes de mobilité; externalités positives et négatives inséparables (p. 13)</a:t>
            </a:r>
          </a:p>
          <a:p>
            <a:endParaRPr lang="fr-FR" sz="2800" dirty="0"/>
          </a:p>
          <a:p>
            <a:r>
              <a:rPr lang="fr-FR" sz="7000" dirty="0"/>
              <a:t>Saturation du réseau viaire primaire</a:t>
            </a:r>
          </a:p>
          <a:p>
            <a:r>
              <a:rPr lang="fr-FR" sz="7000" dirty="0"/>
              <a:t>Nuisances liées à l’automobilisme (bruit, pollution, accaparement de l’espace public)</a:t>
            </a:r>
          </a:p>
          <a:p>
            <a:r>
              <a:rPr lang="fr-FR" sz="7000" dirty="0"/>
              <a:t>Projections parts modales alarmantes </a:t>
            </a:r>
          </a:p>
          <a:p>
            <a:pPr marL="0" indent="0">
              <a:buNone/>
            </a:pPr>
            <a:r>
              <a:rPr lang="fr-FR" sz="7000" b="1" dirty="0"/>
              <a:t>OR</a:t>
            </a:r>
          </a:p>
          <a:p>
            <a:r>
              <a:rPr lang="fr-FR" sz="7000" dirty="0"/>
              <a:t>La mobilité comme enjeu vital (ex. Luxembourg et la richesse par l’attractivité – accessibilité)</a:t>
            </a:r>
            <a:endParaRPr lang="fr-FR" dirty="0"/>
          </a:p>
          <a:p>
            <a:endParaRPr lang="fr-FR" sz="2800" dirty="0"/>
          </a:p>
        </p:txBody>
      </p:sp>
      <p:grpSp>
        <p:nvGrpSpPr>
          <p:cNvPr id="9" name="Groupe 8">
            <a:extLst>
              <a:ext uri="{FF2B5EF4-FFF2-40B4-BE49-F238E27FC236}">
                <a16:creationId xmlns:a16="http://schemas.microsoft.com/office/drawing/2014/main" id="{4F8D8FE3-C2EE-221B-C0D5-50AD908287A7}"/>
              </a:ext>
            </a:extLst>
          </p:cNvPr>
          <p:cNvGrpSpPr/>
          <p:nvPr/>
        </p:nvGrpSpPr>
        <p:grpSpPr>
          <a:xfrm>
            <a:off x="254636" y="1221258"/>
            <a:ext cx="10776347" cy="461665"/>
            <a:chOff x="192505" y="1206032"/>
            <a:chExt cx="10776347" cy="343810"/>
          </a:xfrm>
        </p:grpSpPr>
        <p:sp>
          <p:nvSpPr>
            <p:cNvPr id="7" name="Flèche vers la droite 6">
              <a:extLst>
                <a:ext uri="{FF2B5EF4-FFF2-40B4-BE49-F238E27FC236}">
                  <a16:creationId xmlns:a16="http://schemas.microsoft.com/office/drawing/2014/main" id="{517DD32F-CECA-C551-92F6-99A021BD1D8E}"/>
                </a:ext>
              </a:extLst>
            </p:cNvPr>
            <p:cNvSpPr/>
            <p:nvPr/>
          </p:nvSpPr>
          <p:spPr>
            <a:xfrm>
              <a:off x="192505" y="1228999"/>
              <a:ext cx="850232" cy="3208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27C36FB0-DE12-979A-5907-F15CA2C0F1DD}"/>
                </a:ext>
              </a:extLst>
            </p:cNvPr>
            <p:cNvSpPr txBox="1"/>
            <p:nvPr/>
          </p:nvSpPr>
          <p:spPr>
            <a:xfrm>
              <a:off x="1042737" y="1206032"/>
              <a:ext cx="9926115" cy="343810"/>
            </a:xfrm>
            <a:prstGeom prst="rect">
              <a:avLst/>
            </a:prstGeom>
            <a:noFill/>
          </p:spPr>
          <p:txBody>
            <a:bodyPr wrap="none" rtlCol="0">
              <a:spAutoFit/>
            </a:bodyPr>
            <a:lstStyle/>
            <a:p>
              <a:r>
                <a:rPr lang="fr-FR" sz="2400" dirty="0"/>
                <a:t>Pour favoriser la mobilité en provoquant le report modal et en fluidifiant  </a:t>
              </a:r>
            </a:p>
          </p:txBody>
        </p:sp>
      </p:grpSp>
    </p:spTree>
    <p:extLst>
      <p:ext uri="{BB962C8B-B14F-4D97-AF65-F5344CB8AC3E}">
        <p14:creationId xmlns:p14="http://schemas.microsoft.com/office/powerpoint/2010/main" val="1230724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7591AF-F1EB-1973-9D85-1014B6A6DBBB}"/>
              </a:ext>
            </a:extLst>
          </p:cNvPr>
          <p:cNvSpPr>
            <a:spLocks noGrp="1"/>
          </p:cNvSpPr>
          <p:nvPr>
            <p:ph type="title"/>
          </p:nvPr>
        </p:nvSpPr>
        <p:spPr/>
        <p:txBody>
          <a:bodyPr>
            <a:normAutofit fontScale="90000"/>
          </a:bodyPr>
          <a:lstStyle/>
          <a:p>
            <a:r>
              <a:rPr lang="fr-FR" dirty="0"/>
              <a:t>Introduction – Problématique et QDR, méthodologie</a:t>
            </a:r>
          </a:p>
        </p:txBody>
      </p:sp>
      <p:sp>
        <p:nvSpPr>
          <p:cNvPr id="3" name="Espace réservé du contenu 2">
            <a:extLst>
              <a:ext uri="{FF2B5EF4-FFF2-40B4-BE49-F238E27FC236}">
                <a16:creationId xmlns:a16="http://schemas.microsoft.com/office/drawing/2014/main" id="{F407EF8F-F812-36E6-8B18-13AF0454217A}"/>
              </a:ext>
            </a:extLst>
          </p:cNvPr>
          <p:cNvSpPr>
            <a:spLocks noGrp="1"/>
          </p:cNvSpPr>
          <p:nvPr>
            <p:ph idx="1"/>
          </p:nvPr>
        </p:nvSpPr>
        <p:spPr>
          <a:xfrm>
            <a:off x="532150" y="1613891"/>
            <a:ext cx="10515600" cy="4854641"/>
          </a:xfrm>
        </p:spPr>
        <p:txBody>
          <a:bodyPr>
            <a:normAutofit lnSpcReduction="10000"/>
          </a:bodyPr>
          <a:lstStyle/>
          <a:p>
            <a:r>
              <a:rPr lang="fr-FR" dirty="0">
                <a:solidFill>
                  <a:schemeClr val="tx1"/>
                </a:solidFill>
              </a:rPr>
              <a:t>Problématisation : l’information multimodale comme instrument de gouvernement des mobilités</a:t>
            </a:r>
          </a:p>
          <a:p>
            <a:r>
              <a:rPr lang="fr-FR" dirty="0">
                <a:solidFill>
                  <a:schemeClr val="tx1"/>
                </a:solidFill>
              </a:rPr>
              <a:t>Question de recherche : </a:t>
            </a:r>
            <a:r>
              <a:rPr lang="fr-BE" i="1" dirty="0"/>
              <a:t>comment les villes gouvernent-elles la mobilité urbaine en transition à l’aide de systèmes d’information multimodaux ?</a:t>
            </a:r>
            <a:endParaRPr lang="fr-BE" dirty="0">
              <a:solidFill>
                <a:schemeClr val="tx1"/>
              </a:solidFill>
              <a:effectLst/>
            </a:endParaRPr>
          </a:p>
          <a:p>
            <a:r>
              <a:rPr lang="fr-BE" dirty="0">
                <a:solidFill>
                  <a:schemeClr val="tx1"/>
                </a:solidFill>
              </a:rPr>
              <a:t>Design de recherche : Etude de cas (Namur, Lyon, Luxembourg)</a:t>
            </a:r>
          </a:p>
          <a:p>
            <a:r>
              <a:rPr lang="fr-BE" dirty="0">
                <a:solidFill>
                  <a:schemeClr val="tx1"/>
                </a:solidFill>
              </a:rPr>
              <a:t>Méthodologie : pour chaque cas : </a:t>
            </a:r>
          </a:p>
          <a:p>
            <a:pPr marL="914400" lvl="1" indent="-457200">
              <a:buFont typeface="+mj-lt"/>
              <a:buAutoNum type="arabicPeriod"/>
            </a:pPr>
            <a:r>
              <a:rPr lang="fr-BE" dirty="0">
                <a:solidFill>
                  <a:schemeClr val="tx1"/>
                </a:solidFill>
              </a:rPr>
              <a:t>analyse de documents</a:t>
            </a:r>
          </a:p>
          <a:p>
            <a:pPr marL="914400" lvl="1" indent="-457200">
              <a:buFont typeface="+mj-lt"/>
              <a:buAutoNum type="arabicPeriod"/>
            </a:pPr>
            <a:r>
              <a:rPr lang="fr-BE" i="1" dirty="0" err="1">
                <a:solidFill>
                  <a:schemeClr val="tx1"/>
                </a:solidFill>
              </a:rPr>
              <a:t>walkthrough</a:t>
            </a:r>
            <a:r>
              <a:rPr lang="fr-BE" i="1" dirty="0">
                <a:solidFill>
                  <a:schemeClr val="tx1"/>
                </a:solidFill>
              </a:rPr>
              <a:t> </a:t>
            </a:r>
            <a:r>
              <a:rPr lang="fr-BE" dirty="0">
                <a:solidFill>
                  <a:schemeClr val="tx1"/>
                </a:solidFill>
              </a:rPr>
              <a:t>(Light et al., 2018) </a:t>
            </a:r>
          </a:p>
          <a:p>
            <a:pPr marL="914400" lvl="1" indent="-457200">
              <a:buFont typeface="+mj-lt"/>
              <a:buAutoNum type="arabicPeriod"/>
            </a:pPr>
            <a:r>
              <a:rPr lang="fr-BE" dirty="0">
                <a:solidFill>
                  <a:schemeClr val="tx1"/>
                </a:solidFill>
              </a:rPr>
              <a:t>entretiens semi-directifs avec les parties prenantes de chaque projet </a:t>
            </a:r>
          </a:p>
          <a:p>
            <a:pPr marL="914400" lvl="1" indent="-457200">
              <a:buFont typeface="+mj-lt"/>
              <a:buAutoNum type="arabicPeriod"/>
            </a:pPr>
            <a:r>
              <a:rPr lang="fr-BE" dirty="0">
                <a:solidFill>
                  <a:schemeClr val="tx1"/>
                </a:solidFill>
              </a:rPr>
              <a:t>(observation)</a:t>
            </a:r>
          </a:p>
          <a:p>
            <a:endParaRPr lang="fr-FR" sz="3200" dirty="0"/>
          </a:p>
        </p:txBody>
      </p:sp>
    </p:spTree>
    <p:extLst>
      <p:ext uri="{BB962C8B-B14F-4D97-AF65-F5344CB8AC3E}">
        <p14:creationId xmlns:p14="http://schemas.microsoft.com/office/powerpoint/2010/main" val="1104259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5BAF2E-0962-6718-1E2C-F33A4E3EDF87}"/>
              </a:ext>
            </a:extLst>
          </p:cNvPr>
          <p:cNvSpPr>
            <a:spLocks noGrp="1"/>
          </p:cNvSpPr>
          <p:nvPr>
            <p:ph type="title"/>
          </p:nvPr>
        </p:nvSpPr>
        <p:spPr>
          <a:xfrm>
            <a:off x="385394" y="242299"/>
            <a:ext cx="10515600" cy="619919"/>
          </a:xfrm>
        </p:spPr>
        <p:txBody>
          <a:bodyPr>
            <a:noAutofit/>
          </a:bodyPr>
          <a:lstStyle/>
          <a:p>
            <a:r>
              <a:rPr lang="fr-FR" sz="2800" dirty="0"/>
              <a:t>Pourquoi, en tant qu’autorité locale, utiliser l’IM ? De nombreux autres objectifs</a:t>
            </a:r>
          </a:p>
        </p:txBody>
      </p:sp>
      <p:grpSp>
        <p:nvGrpSpPr>
          <p:cNvPr id="4" name="Groupe 3">
            <a:extLst>
              <a:ext uri="{FF2B5EF4-FFF2-40B4-BE49-F238E27FC236}">
                <a16:creationId xmlns:a16="http://schemas.microsoft.com/office/drawing/2014/main" id="{18637F2A-371C-AA92-3E09-8FECE868D322}"/>
              </a:ext>
            </a:extLst>
          </p:cNvPr>
          <p:cNvGrpSpPr/>
          <p:nvPr/>
        </p:nvGrpSpPr>
        <p:grpSpPr>
          <a:xfrm>
            <a:off x="178601" y="1151567"/>
            <a:ext cx="10986082" cy="830997"/>
            <a:chOff x="192505" y="1228999"/>
            <a:chExt cx="10986082" cy="618858"/>
          </a:xfrm>
        </p:grpSpPr>
        <p:sp>
          <p:nvSpPr>
            <p:cNvPr id="5" name="Flèche vers la droite 4">
              <a:extLst>
                <a:ext uri="{FF2B5EF4-FFF2-40B4-BE49-F238E27FC236}">
                  <a16:creationId xmlns:a16="http://schemas.microsoft.com/office/drawing/2014/main" id="{251358C6-D505-A423-CFD8-B61BBF0B0A53}"/>
                </a:ext>
              </a:extLst>
            </p:cNvPr>
            <p:cNvSpPr/>
            <p:nvPr/>
          </p:nvSpPr>
          <p:spPr>
            <a:xfrm>
              <a:off x="192505" y="1228999"/>
              <a:ext cx="850232" cy="3208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B5053D7-6AB1-2FB0-C026-7D915652BC9A}"/>
                </a:ext>
              </a:extLst>
            </p:cNvPr>
            <p:cNvSpPr txBox="1"/>
            <p:nvPr/>
          </p:nvSpPr>
          <p:spPr>
            <a:xfrm>
              <a:off x="1042737" y="1228999"/>
              <a:ext cx="10135850" cy="618858"/>
            </a:xfrm>
            <a:prstGeom prst="rect">
              <a:avLst/>
            </a:prstGeom>
            <a:noFill/>
          </p:spPr>
          <p:txBody>
            <a:bodyPr wrap="square" rtlCol="0">
              <a:spAutoFit/>
            </a:bodyPr>
            <a:lstStyle/>
            <a:p>
              <a:r>
                <a:rPr lang="fr-FR" sz="2400" dirty="0"/>
                <a:t>Pour faire respecter les contrôles d’accès (zone faible émissions, zone à trafic limité,…) </a:t>
              </a:r>
              <a:r>
                <a:rPr lang="fr-FR" sz="2400" dirty="0">
                  <a:solidFill>
                    <a:srgbClr val="5FA4B0"/>
                  </a:solidFill>
                </a:rPr>
                <a:t>– </a:t>
              </a:r>
              <a:r>
                <a:rPr lang="fr-FR" sz="2400" i="1" dirty="0">
                  <a:solidFill>
                    <a:srgbClr val="5FA4B0"/>
                  </a:solidFill>
                </a:rPr>
                <a:t>Namur, Lyon</a:t>
              </a:r>
              <a:endParaRPr lang="fr-FR" sz="2400" dirty="0">
                <a:solidFill>
                  <a:srgbClr val="5FA4B0"/>
                </a:solidFill>
              </a:endParaRPr>
            </a:p>
          </p:txBody>
        </p:sp>
      </p:grpSp>
      <p:grpSp>
        <p:nvGrpSpPr>
          <p:cNvPr id="7" name="Groupe 6">
            <a:extLst>
              <a:ext uri="{FF2B5EF4-FFF2-40B4-BE49-F238E27FC236}">
                <a16:creationId xmlns:a16="http://schemas.microsoft.com/office/drawing/2014/main" id="{FFD9E798-1E33-E988-FA62-586FE018DA44}"/>
              </a:ext>
            </a:extLst>
          </p:cNvPr>
          <p:cNvGrpSpPr/>
          <p:nvPr/>
        </p:nvGrpSpPr>
        <p:grpSpPr>
          <a:xfrm>
            <a:off x="178601" y="2130246"/>
            <a:ext cx="11659851" cy="830997"/>
            <a:chOff x="192505" y="1228999"/>
            <a:chExt cx="11659851" cy="618858"/>
          </a:xfrm>
        </p:grpSpPr>
        <p:sp>
          <p:nvSpPr>
            <p:cNvPr id="8" name="Flèche vers la droite 7">
              <a:extLst>
                <a:ext uri="{FF2B5EF4-FFF2-40B4-BE49-F238E27FC236}">
                  <a16:creationId xmlns:a16="http://schemas.microsoft.com/office/drawing/2014/main" id="{55E9B907-DDB4-A215-4E79-D9B0C7A03434}"/>
                </a:ext>
              </a:extLst>
            </p:cNvPr>
            <p:cNvSpPr/>
            <p:nvPr/>
          </p:nvSpPr>
          <p:spPr>
            <a:xfrm>
              <a:off x="192505" y="1228999"/>
              <a:ext cx="850232" cy="3208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53BD4550-61C7-4D17-2AB7-11BCA8DA0DAC}"/>
                </a:ext>
              </a:extLst>
            </p:cNvPr>
            <p:cNvSpPr txBox="1"/>
            <p:nvPr/>
          </p:nvSpPr>
          <p:spPr>
            <a:xfrm>
              <a:off x="1042738" y="1228999"/>
              <a:ext cx="10809618" cy="618858"/>
            </a:xfrm>
            <a:prstGeom prst="rect">
              <a:avLst/>
            </a:prstGeom>
            <a:noFill/>
          </p:spPr>
          <p:txBody>
            <a:bodyPr wrap="square" rtlCol="0">
              <a:spAutoFit/>
            </a:bodyPr>
            <a:lstStyle/>
            <a:p>
              <a:r>
                <a:rPr lang="fr-FR" sz="2400" dirty="0"/>
                <a:t>Pour stimuler l’activité économique et/ou l’éclosion de services de mobilité privés via l’open data </a:t>
              </a:r>
              <a:r>
                <a:rPr lang="fr-FR" sz="2400" dirty="0">
                  <a:solidFill>
                    <a:srgbClr val="5FA4B0"/>
                  </a:solidFill>
                </a:rPr>
                <a:t>– </a:t>
              </a:r>
              <a:r>
                <a:rPr lang="fr-FR" sz="2400" i="1" dirty="0">
                  <a:solidFill>
                    <a:srgbClr val="5FA4B0"/>
                  </a:solidFill>
                </a:rPr>
                <a:t>Namur, Luxembourg, Lyon</a:t>
              </a:r>
              <a:endParaRPr lang="fr-FR" sz="2400" dirty="0">
                <a:solidFill>
                  <a:srgbClr val="5FA4B0"/>
                </a:solidFill>
              </a:endParaRPr>
            </a:p>
          </p:txBody>
        </p:sp>
      </p:grpSp>
      <p:grpSp>
        <p:nvGrpSpPr>
          <p:cNvPr id="10" name="Groupe 9">
            <a:extLst>
              <a:ext uri="{FF2B5EF4-FFF2-40B4-BE49-F238E27FC236}">
                <a16:creationId xmlns:a16="http://schemas.microsoft.com/office/drawing/2014/main" id="{1CD3CA5B-9AFE-BB83-029D-F75CDF03D571}"/>
              </a:ext>
            </a:extLst>
          </p:cNvPr>
          <p:cNvGrpSpPr/>
          <p:nvPr/>
        </p:nvGrpSpPr>
        <p:grpSpPr>
          <a:xfrm>
            <a:off x="178601" y="2973822"/>
            <a:ext cx="10611854" cy="830997"/>
            <a:chOff x="192504" y="1228999"/>
            <a:chExt cx="12425335" cy="460875"/>
          </a:xfrm>
        </p:grpSpPr>
        <p:sp>
          <p:nvSpPr>
            <p:cNvPr id="11" name="Flèche vers la droite 10">
              <a:extLst>
                <a:ext uri="{FF2B5EF4-FFF2-40B4-BE49-F238E27FC236}">
                  <a16:creationId xmlns:a16="http://schemas.microsoft.com/office/drawing/2014/main" id="{4648CB10-8851-F8CC-7632-7EA7273FC073}"/>
                </a:ext>
              </a:extLst>
            </p:cNvPr>
            <p:cNvSpPr/>
            <p:nvPr/>
          </p:nvSpPr>
          <p:spPr>
            <a:xfrm>
              <a:off x="192504" y="1310904"/>
              <a:ext cx="995530" cy="2389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B64B5168-76AB-D0C3-0CC7-ABC14AACED2E}"/>
                </a:ext>
              </a:extLst>
            </p:cNvPr>
            <p:cNvSpPr txBox="1"/>
            <p:nvPr/>
          </p:nvSpPr>
          <p:spPr>
            <a:xfrm>
              <a:off x="1155439" y="1228999"/>
              <a:ext cx="11462400" cy="460875"/>
            </a:xfrm>
            <a:prstGeom prst="rect">
              <a:avLst/>
            </a:prstGeom>
            <a:noFill/>
          </p:spPr>
          <p:txBody>
            <a:bodyPr wrap="square" rtlCol="0">
              <a:spAutoFit/>
            </a:bodyPr>
            <a:lstStyle/>
            <a:p>
              <a:r>
                <a:rPr lang="fr-FR" sz="2400" dirty="0"/>
                <a:t>Pour diffuser des informations tierces (crise, événement festif/politique, marketing urbain) </a:t>
              </a:r>
              <a:r>
                <a:rPr lang="fr-FR" sz="2400" dirty="0">
                  <a:solidFill>
                    <a:srgbClr val="5FA4B0"/>
                  </a:solidFill>
                </a:rPr>
                <a:t>– </a:t>
              </a:r>
              <a:r>
                <a:rPr lang="fr-FR" sz="2400" i="1" dirty="0">
                  <a:solidFill>
                    <a:srgbClr val="5FA4B0"/>
                  </a:solidFill>
                </a:rPr>
                <a:t>Namur, Luxembourg, Lyon</a:t>
              </a:r>
              <a:endParaRPr lang="fr-FR" sz="2400" dirty="0">
                <a:solidFill>
                  <a:srgbClr val="5FA4B0"/>
                </a:solidFill>
              </a:endParaRPr>
            </a:p>
          </p:txBody>
        </p:sp>
      </p:grpSp>
      <p:grpSp>
        <p:nvGrpSpPr>
          <p:cNvPr id="13" name="Groupe 12">
            <a:extLst>
              <a:ext uri="{FF2B5EF4-FFF2-40B4-BE49-F238E27FC236}">
                <a16:creationId xmlns:a16="http://schemas.microsoft.com/office/drawing/2014/main" id="{92A2C147-D2D1-262D-27A3-9C333FB78B7B}"/>
              </a:ext>
            </a:extLst>
          </p:cNvPr>
          <p:cNvGrpSpPr/>
          <p:nvPr/>
        </p:nvGrpSpPr>
        <p:grpSpPr>
          <a:xfrm>
            <a:off x="180145" y="3909626"/>
            <a:ext cx="11574514" cy="461665"/>
            <a:chOff x="192505" y="1228999"/>
            <a:chExt cx="11574514" cy="343810"/>
          </a:xfrm>
        </p:grpSpPr>
        <p:sp>
          <p:nvSpPr>
            <p:cNvPr id="14" name="Flèche vers la droite 13">
              <a:extLst>
                <a:ext uri="{FF2B5EF4-FFF2-40B4-BE49-F238E27FC236}">
                  <a16:creationId xmlns:a16="http://schemas.microsoft.com/office/drawing/2014/main" id="{9BDF5B3D-F170-3DB6-9DD6-E827C012DB25}"/>
                </a:ext>
              </a:extLst>
            </p:cNvPr>
            <p:cNvSpPr/>
            <p:nvPr/>
          </p:nvSpPr>
          <p:spPr>
            <a:xfrm>
              <a:off x="192505" y="1228999"/>
              <a:ext cx="850232" cy="3208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D851F369-7DCA-4046-77B2-2A756214A386}"/>
                </a:ext>
              </a:extLst>
            </p:cNvPr>
            <p:cNvSpPr txBox="1"/>
            <p:nvPr/>
          </p:nvSpPr>
          <p:spPr>
            <a:xfrm>
              <a:off x="1042737" y="1228999"/>
              <a:ext cx="10724282" cy="343810"/>
            </a:xfrm>
            <a:prstGeom prst="rect">
              <a:avLst/>
            </a:prstGeom>
            <a:noFill/>
          </p:spPr>
          <p:txBody>
            <a:bodyPr wrap="none" rtlCol="0">
              <a:spAutoFit/>
            </a:bodyPr>
            <a:lstStyle/>
            <a:p>
              <a:r>
                <a:rPr lang="fr-FR" sz="2400" dirty="0"/>
                <a:t>Pour construire son image – marketing territorial </a:t>
              </a:r>
              <a:r>
                <a:rPr lang="fr-FR" sz="2400" dirty="0">
                  <a:solidFill>
                    <a:srgbClr val="5FA4B0"/>
                  </a:solidFill>
                </a:rPr>
                <a:t>– </a:t>
              </a:r>
              <a:r>
                <a:rPr lang="fr-FR" sz="2400" i="1" dirty="0">
                  <a:solidFill>
                    <a:srgbClr val="5FA4B0"/>
                  </a:solidFill>
                </a:rPr>
                <a:t>Namur, Luxembourg, Lyon</a:t>
              </a:r>
              <a:endParaRPr lang="fr-FR" sz="2400" dirty="0">
                <a:solidFill>
                  <a:srgbClr val="5FA4B0"/>
                </a:solidFill>
              </a:endParaRPr>
            </a:p>
          </p:txBody>
        </p:sp>
      </p:grpSp>
      <p:grpSp>
        <p:nvGrpSpPr>
          <p:cNvPr id="16" name="Groupe 15">
            <a:extLst>
              <a:ext uri="{FF2B5EF4-FFF2-40B4-BE49-F238E27FC236}">
                <a16:creationId xmlns:a16="http://schemas.microsoft.com/office/drawing/2014/main" id="{25183957-4229-4012-50A4-BAEC5323C7A6}"/>
              </a:ext>
            </a:extLst>
          </p:cNvPr>
          <p:cNvGrpSpPr/>
          <p:nvPr/>
        </p:nvGrpSpPr>
        <p:grpSpPr>
          <a:xfrm>
            <a:off x="178601" y="6225218"/>
            <a:ext cx="1342675" cy="516905"/>
            <a:chOff x="192505" y="1506414"/>
            <a:chExt cx="1342675" cy="384948"/>
          </a:xfrm>
        </p:grpSpPr>
        <p:sp>
          <p:nvSpPr>
            <p:cNvPr id="17" name="Flèche vers la droite 16">
              <a:extLst>
                <a:ext uri="{FF2B5EF4-FFF2-40B4-BE49-F238E27FC236}">
                  <a16:creationId xmlns:a16="http://schemas.microsoft.com/office/drawing/2014/main" id="{33FF3F80-714A-174A-AE0C-E56F2248BF4D}"/>
                </a:ext>
              </a:extLst>
            </p:cNvPr>
            <p:cNvSpPr/>
            <p:nvPr/>
          </p:nvSpPr>
          <p:spPr>
            <a:xfrm>
              <a:off x="192505" y="1570519"/>
              <a:ext cx="850232" cy="3208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20932A18-2BC2-1920-02A5-5B2BCEFFD3E6}"/>
                </a:ext>
              </a:extLst>
            </p:cNvPr>
            <p:cNvSpPr txBox="1"/>
            <p:nvPr/>
          </p:nvSpPr>
          <p:spPr>
            <a:xfrm>
              <a:off x="1042737" y="1506414"/>
              <a:ext cx="492443" cy="343810"/>
            </a:xfrm>
            <a:prstGeom prst="rect">
              <a:avLst/>
            </a:prstGeom>
            <a:noFill/>
          </p:spPr>
          <p:txBody>
            <a:bodyPr wrap="none" rtlCol="0">
              <a:spAutoFit/>
            </a:bodyPr>
            <a:lstStyle/>
            <a:p>
              <a:r>
                <a:rPr lang="fr-FR" sz="2400" dirty="0"/>
                <a:t>…</a:t>
              </a:r>
            </a:p>
          </p:txBody>
        </p:sp>
      </p:grpSp>
      <p:grpSp>
        <p:nvGrpSpPr>
          <p:cNvPr id="3" name="Groupe 2">
            <a:extLst>
              <a:ext uri="{FF2B5EF4-FFF2-40B4-BE49-F238E27FC236}">
                <a16:creationId xmlns:a16="http://schemas.microsoft.com/office/drawing/2014/main" id="{EBAB2A83-BE82-CBE1-3FC3-2ECE6993AB9E}"/>
              </a:ext>
            </a:extLst>
          </p:cNvPr>
          <p:cNvGrpSpPr/>
          <p:nvPr/>
        </p:nvGrpSpPr>
        <p:grpSpPr>
          <a:xfrm>
            <a:off x="180145" y="4626366"/>
            <a:ext cx="11831711" cy="830997"/>
            <a:chOff x="192505" y="1228999"/>
            <a:chExt cx="11831711" cy="618858"/>
          </a:xfrm>
        </p:grpSpPr>
        <p:sp>
          <p:nvSpPr>
            <p:cNvPr id="19" name="Flèche vers la droite 18">
              <a:extLst>
                <a:ext uri="{FF2B5EF4-FFF2-40B4-BE49-F238E27FC236}">
                  <a16:creationId xmlns:a16="http://schemas.microsoft.com/office/drawing/2014/main" id="{766004B2-6F50-C714-530E-7FDF2E7815B9}"/>
                </a:ext>
              </a:extLst>
            </p:cNvPr>
            <p:cNvSpPr/>
            <p:nvPr/>
          </p:nvSpPr>
          <p:spPr>
            <a:xfrm>
              <a:off x="192505" y="1228999"/>
              <a:ext cx="850232" cy="3208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8430998D-844E-941D-3D62-5EF8B785CCA7}"/>
                </a:ext>
              </a:extLst>
            </p:cNvPr>
            <p:cNvSpPr txBox="1"/>
            <p:nvPr/>
          </p:nvSpPr>
          <p:spPr>
            <a:xfrm>
              <a:off x="1042738" y="1228999"/>
              <a:ext cx="10981478" cy="618858"/>
            </a:xfrm>
            <a:prstGeom prst="rect">
              <a:avLst/>
            </a:prstGeom>
            <a:noFill/>
          </p:spPr>
          <p:txBody>
            <a:bodyPr wrap="square" rtlCol="0">
              <a:spAutoFit/>
            </a:bodyPr>
            <a:lstStyle/>
            <a:p>
              <a:r>
                <a:rPr lang="fr-FR" sz="2400" dirty="0"/>
                <a:t>Pour rétroagir sur l’information fournie par les mastodontes de l’information mobilité privée </a:t>
              </a:r>
              <a:r>
                <a:rPr lang="fr-FR" sz="2400" dirty="0">
                  <a:solidFill>
                    <a:srgbClr val="5FA4B0"/>
                  </a:solidFill>
                </a:rPr>
                <a:t>– </a:t>
              </a:r>
              <a:r>
                <a:rPr lang="fr-FR" sz="2400" i="1" dirty="0">
                  <a:solidFill>
                    <a:srgbClr val="5FA4B0"/>
                  </a:solidFill>
                </a:rPr>
                <a:t>Namur, Luxembourg, Lyon</a:t>
              </a:r>
              <a:endParaRPr lang="fr-FR" sz="2400" dirty="0">
                <a:solidFill>
                  <a:srgbClr val="5FA4B0"/>
                </a:solidFill>
              </a:endParaRPr>
            </a:p>
          </p:txBody>
        </p:sp>
      </p:grpSp>
      <p:grpSp>
        <p:nvGrpSpPr>
          <p:cNvPr id="21" name="Groupe 20">
            <a:extLst>
              <a:ext uri="{FF2B5EF4-FFF2-40B4-BE49-F238E27FC236}">
                <a16:creationId xmlns:a16="http://schemas.microsoft.com/office/drawing/2014/main" id="{6E2AA249-2315-5254-B245-D13DFE821696}"/>
              </a:ext>
            </a:extLst>
          </p:cNvPr>
          <p:cNvGrpSpPr/>
          <p:nvPr/>
        </p:nvGrpSpPr>
        <p:grpSpPr>
          <a:xfrm>
            <a:off x="178601" y="5540882"/>
            <a:ext cx="11617183" cy="461665"/>
            <a:chOff x="38561" y="2330329"/>
            <a:chExt cx="11617183" cy="343810"/>
          </a:xfrm>
        </p:grpSpPr>
        <p:sp>
          <p:nvSpPr>
            <p:cNvPr id="22" name="Flèche vers la droite 21">
              <a:extLst>
                <a:ext uri="{FF2B5EF4-FFF2-40B4-BE49-F238E27FC236}">
                  <a16:creationId xmlns:a16="http://schemas.microsoft.com/office/drawing/2014/main" id="{07878FA3-EAE3-1442-1C00-E4C555404310}"/>
                </a:ext>
              </a:extLst>
            </p:cNvPr>
            <p:cNvSpPr/>
            <p:nvPr/>
          </p:nvSpPr>
          <p:spPr>
            <a:xfrm>
              <a:off x="38561" y="2337953"/>
              <a:ext cx="850232" cy="3208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BBEC3BCE-41B1-E521-A5F2-DEE3A3E2731B}"/>
                </a:ext>
              </a:extLst>
            </p:cNvPr>
            <p:cNvSpPr txBox="1"/>
            <p:nvPr/>
          </p:nvSpPr>
          <p:spPr>
            <a:xfrm>
              <a:off x="931462" y="2330329"/>
              <a:ext cx="10724282" cy="343810"/>
            </a:xfrm>
            <a:prstGeom prst="rect">
              <a:avLst/>
            </a:prstGeom>
            <a:noFill/>
          </p:spPr>
          <p:txBody>
            <a:bodyPr wrap="none" rtlCol="0">
              <a:spAutoFit/>
            </a:bodyPr>
            <a:lstStyle/>
            <a:p>
              <a:r>
                <a:rPr lang="fr-FR" sz="2400" dirty="0"/>
                <a:t>Pour construire son image – marketing territorial </a:t>
              </a:r>
              <a:r>
                <a:rPr lang="fr-FR" sz="2400" dirty="0">
                  <a:solidFill>
                    <a:srgbClr val="5FA4B0"/>
                  </a:solidFill>
                </a:rPr>
                <a:t>– </a:t>
              </a:r>
              <a:r>
                <a:rPr lang="fr-FR" sz="2400" i="1" dirty="0">
                  <a:solidFill>
                    <a:srgbClr val="5FA4B0"/>
                  </a:solidFill>
                </a:rPr>
                <a:t>Namur, Luxembourg, Lyon</a:t>
              </a:r>
              <a:endParaRPr lang="fr-FR" sz="2400" dirty="0">
                <a:solidFill>
                  <a:srgbClr val="5FA4B0"/>
                </a:solidFill>
              </a:endParaRPr>
            </a:p>
          </p:txBody>
        </p:sp>
      </p:grpSp>
    </p:spTree>
    <p:extLst>
      <p:ext uri="{BB962C8B-B14F-4D97-AF65-F5344CB8AC3E}">
        <p14:creationId xmlns:p14="http://schemas.microsoft.com/office/powerpoint/2010/main" val="544571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E5F732-79CC-5AC1-AE6B-4399B797985D}"/>
              </a:ext>
            </a:extLst>
          </p:cNvPr>
          <p:cNvSpPr>
            <a:spLocks noGrp="1"/>
          </p:cNvSpPr>
          <p:nvPr>
            <p:ph type="title"/>
          </p:nvPr>
        </p:nvSpPr>
        <p:spPr>
          <a:xfrm>
            <a:off x="532150" y="436604"/>
            <a:ext cx="10515600" cy="619919"/>
          </a:xfrm>
        </p:spPr>
        <p:txBody>
          <a:bodyPr>
            <a:normAutofit fontScale="90000"/>
          </a:bodyPr>
          <a:lstStyle/>
          <a:p>
            <a:r>
              <a:rPr lang="fr-FR" dirty="0"/>
              <a:t>Pourquoi construire un système </a:t>
            </a:r>
            <a:r>
              <a:rPr lang="fr-FR" b="1" dirty="0"/>
              <a:t>public</a:t>
            </a:r>
            <a:r>
              <a:rPr lang="fr-FR" dirty="0"/>
              <a:t> d’IV ? : positionnement des autorités publiques locales</a:t>
            </a:r>
          </a:p>
        </p:txBody>
      </p:sp>
      <p:sp>
        <p:nvSpPr>
          <p:cNvPr id="3" name="Espace réservé du contenu 2">
            <a:extLst>
              <a:ext uri="{FF2B5EF4-FFF2-40B4-BE49-F238E27FC236}">
                <a16:creationId xmlns:a16="http://schemas.microsoft.com/office/drawing/2014/main" id="{991AC114-E892-2B90-A2E2-931D0842E8CB}"/>
              </a:ext>
            </a:extLst>
          </p:cNvPr>
          <p:cNvSpPr>
            <a:spLocks noGrp="1"/>
          </p:cNvSpPr>
          <p:nvPr>
            <p:ph idx="1"/>
          </p:nvPr>
        </p:nvSpPr>
        <p:spPr>
          <a:xfrm>
            <a:off x="532150" y="1613891"/>
            <a:ext cx="10515600" cy="4976095"/>
          </a:xfrm>
        </p:spPr>
        <p:txBody>
          <a:bodyPr>
            <a:normAutofit fontScale="92500" lnSpcReduction="10000"/>
          </a:bodyPr>
          <a:lstStyle/>
          <a:p>
            <a:r>
              <a:rPr lang="fr-FR" dirty="0"/>
              <a:t>Une multiplicité d’acteurs impliqués dans l’IV : </a:t>
            </a:r>
          </a:p>
          <a:p>
            <a:pPr lvl="1"/>
            <a:r>
              <a:rPr lang="fr-FR" b="1" dirty="0"/>
              <a:t>Large digital corporations</a:t>
            </a:r>
            <a:r>
              <a:rPr lang="fr-FR" dirty="0"/>
              <a:t> : Google-Waze et leurs applications de navigation routière</a:t>
            </a:r>
          </a:p>
          <a:p>
            <a:pPr lvl="1"/>
            <a:r>
              <a:rPr lang="fr-FR" dirty="0"/>
              <a:t>Multinationales : </a:t>
            </a:r>
            <a:r>
              <a:rPr lang="fr-FR" dirty="0" err="1"/>
              <a:t>Moovit-Mobileye</a:t>
            </a:r>
            <a:endParaRPr lang="fr-FR" dirty="0"/>
          </a:p>
          <a:p>
            <a:pPr lvl="1"/>
            <a:r>
              <a:rPr lang="fr-FR" dirty="0"/>
              <a:t>Filiales de multinationales : </a:t>
            </a:r>
            <a:r>
              <a:rPr lang="fr-FR" dirty="0" err="1"/>
              <a:t>Cityway</a:t>
            </a:r>
            <a:endParaRPr lang="fr-FR" dirty="0"/>
          </a:p>
          <a:p>
            <a:pPr lvl="1"/>
            <a:r>
              <a:rPr lang="fr-FR" dirty="0"/>
              <a:t>Entreprises de taille moyenne : </a:t>
            </a:r>
            <a:r>
              <a:rPr lang="fr-FR" dirty="0" err="1"/>
              <a:t>Hotcity</a:t>
            </a:r>
            <a:endParaRPr lang="fr-FR" dirty="0"/>
          </a:p>
          <a:p>
            <a:pPr lvl="1"/>
            <a:r>
              <a:rPr lang="fr-FR" dirty="0"/>
              <a:t>Start-ups : </a:t>
            </a:r>
            <a:r>
              <a:rPr lang="fr-FR" dirty="0" err="1"/>
              <a:t>Pysae</a:t>
            </a:r>
            <a:endParaRPr lang="fr-FR" dirty="0"/>
          </a:p>
          <a:p>
            <a:pPr lvl="1"/>
            <a:r>
              <a:rPr lang="fr-FR" dirty="0"/>
              <a:t>Opérateurs de transport : (par ex. chemins de fer Luxembourgeois)</a:t>
            </a:r>
          </a:p>
          <a:p>
            <a:pPr lvl="1"/>
            <a:r>
              <a:rPr lang="fr-FR" b="1" dirty="0"/>
              <a:t>Autorités organisatrices de la mobilité (AOM) : métropoles, communautés urbaines, villes (Luxembourg-ville ici)</a:t>
            </a:r>
          </a:p>
          <a:p>
            <a:pPr lvl="1"/>
            <a:endParaRPr lang="fr-FR" b="1" dirty="0"/>
          </a:p>
          <a:p>
            <a:r>
              <a:rPr lang="fr-FR" dirty="0"/>
              <a:t>Des logiques d’action et des objectifs très différents (</a:t>
            </a:r>
            <a:r>
              <a:rPr lang="fr-FR" dirty="0">
                <a:solidFill>
                  <a:schemeClr val="tx1"/>
                </a:solidFill>
              </a:rPr>
              <a:t>Courmont, 2018 a, 2018 b</a:t>
            </a:r>
            <a:r>
              <a:rPr lang="fr-FR" dirty="0"/>
              <a:t>) : hiérarchie du réseau versus optimisation individualiste</a:t>
            </a:r>
          </a:p>
          <a:p>
            <a:pPr marL="0" indent="0">
              <a:buNone/>
            </a:pPr>
            <a:endParaRPr lang="fr-FR" dirty="0"/>
          </a:p>
          <a:p>
            <a:endParaRPr lang="fr-FR" b="1" dirty="0"/>
          </a:p>
        </p:txBody>
      </p:sp>
      <p:grpSp>
        <p:nvGrpSpPr>
          <p:cNvPr id="7" name="Groupe 6">
            <a:extLst>
              <a:ext uri="{FF2B5EF4-FFF2-40B4-BE49-F238E27FC236}">
                <a16:creationId xmlns:a16="http://schemas.microsoft.com/office/drawing/2014/main" id="{C98716E6-F7DA-FB53-B98F-4AFD46EC1AC3}"/>
              </a:ext>
            </a:extLst>
          </p:cNvPr>
          <p:cNvGrpSpPr/>
          <p:nvPr/>
        </p:nvGrpSpPr>
        <p:grpSpPr>
          <a:xfrm>
            <a:off x="10403423" y="2171414"/>
            <a:ext cx="1768110" cy="1735489"/>
            <a:chOff x="9970265" y="2066066"/>
            <a:chExt cx="1768110" cy="1735489"/>
          </a:xfrm>
        </p:grpSpPr>
        <p:sp>
          <p:nvSpPr>
            <p:cNvPr id="5" name="Accolade fermante 4">
              <a:extLst>
                <a:ext uri="{FF2B5EF4-FFF2-40B4-BE49-F238E27FC236}">
                  <a16:creationId xmlns:a16="http://schemas.microsoft.com/office/drawing/2014/main" id="{E526DC68-FB86-C4F3-7361-54622F83B7B3}"/>
                </a:ext>
              </a:extLst>
            </p:cNvPr>
            <p:cNvSpPr/>
            <p:nvPr/>
          </p:nvSpPr>
          <p:spPr>
            <a:xfrm>
              <a:off x="9970265" y="2066066"/>
              <a:ext cx="305479" cy="1735489"/>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ZoneTexte 5">
              <a:extLst>
                <a:ext uri="{FF2B5EF4-FFF2-40B4-BE49-F238E27FC236}">
                  <a16:creationId xmlns:a16="http://schemas.microsoft.com/office/drawing/2014/main" id="{9AF5AE9B-F670-A5FC-49C6-9B673F7514AD}"/>
                </a:ext>
              </a:extLst>
            </p:cNvPr>
            <p:cNvSpPr txBox="1"/>
            <p:nvPr/>
          </p:nvSpPr>
          <p:spPr>
            <a:xfrm>
              <a:off x="10345045" y="2623279"/>
              <a:ext cx="1393330" cy="338554"/>
            </a:xfrm>
            <a:prstGeom prst="rect">
              <a:avLst/>
            </a:prstGeom>
            <a:noFill/>
          </p:spPr>
          <p:txBody>
            <a:bodyPr wrap="none" rtlCol="0">
              <a:spAutoFit/>
            </a:bodyPr>
            <a:lstStyle/>
            <a:p>
              <a:r>
                <a:rPr lang="fr-FR" sz="1600" dirty="0"/>
                <a:t>Secteur privé</a:t>
              </a:r>
            </a:p>
          </p:txBody>
        </p:sp>
      </p:grpSp>
      <p:grpSp>
        <p:nvGrpSpPr>
          <p:cNvPr id="9" name="Groupe 8">
            <a:extLst>
              <a:ext uri="{FF2B5EF4-FFF2-40B4-BE49-F238E27FC236}">
                <a16:creationId xmlns:a16="http://schemas.microsoft.com/office/drawing/2014/main" id="{183D7668-D435-70DE-DCE9-715FCFF0A4A8}"/>
              </a:ext>
            </a:extLst>
          </p:cNvPr>
          <p:cNvGrpSpPr/>
          <p:nvPr/>
        </p:nvGrpSpPr>
        <p:grpSpPr>
          <a:xfrm>
            <a:off x="10403423" y="3995778"/>
            <a:ext cx="1788577" cy="991518"/>
            <a:chOff x="9970265" y="3767769"/>
            <a:chExt cx="1788577" cy="991518"/>
          </a:xfrm>
        </p:grpSpPr>
        <p:sp>
          <p:nvSpPr>
            <p:cNvPr id="4" name="Accolade fermante 3">
              <a:extLst>
                <a:ext uri="{FF2B5EF4-FFF2-40B4-BE49-F238E27FC236}">
                  <a16:creationId xmlns:a16="http://schemas.microsoft.com/office/drawing/2014/main" id="{A498B612-ABEE-8632-4F17-69BAD7861EE5}"/>
                </a:ext>
              </a:extLst>
            </p:cNvPr>
            <p:cNvSpPr/>
            <p:nvPr/>
          </p:nvSpPr>
          <p:spPr>
            <a:xfrm>
              <a:off x="9970265" y="3767769"/>
              <a:ext cx="330506" cy="991518"/>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 name="ZoneTexte 7">
              <a:extLst>
                <a:ext uri="{FF2B5EF4-FFF2-40B4-BE49-F238E27FC236}">
                  <a16:creationId xmlns:a16="http://schemas.microsoft.com/office/drawing/2014/main" id="{225761C7-486C-A272-36CE-609E1893BB7F}"/>
                </a:ext>
              </a:extLst>
            </p:cNvPr>
            <p:cNvSpPr txBox="1"/>
            <p:nvPr/>
          </p:nvSpPr>
          <p:spPr>
            <a:xfrm>
              <a:off x="10275744" y="4049814"/>
              <a:ext cx="1483098" cy="338554"/>
            </a:xfrm>
            <a:prstGeom prst="rect">
              <a:avLst/>
            </a:prstGeom>
            <a:noFill/>
          </p:spPr>
          <p:txBody>
            <a:bodyPr wrap="none" rtlCol="0">
              <a:spAutoFit/>
            </a:bodyPr>
            <a:lstStyle/>
            <a:p>
              <a:r>
                <a:rPr lang="fr-FR" sz="1600" dirty="0"/>
                <a:t>Secteur public</a:t>
              </a:r>
            </a:p>
          </p:txBody>
        </p:sp>
      </p:grpSp>
    </p:spTree>
    <p:extLst>
      <p:ext uri="{BB962C8B-B14F-4D97-AF65-F5344CB8AC3E}">
        <p14:creationId xmlns:p14="http://schemas.microsoft.com/office/powerpoint/2010/main" val="3206607494"/>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2AF809-1784-EECB-F3D8-98EC1443A317}"/>
              </a:ext>
            </a:extLst>
          </p:cNvPr>
          <p:cNvSpPr>
            <a:spLocks noGrp="1"/>
          </p:cNvSpPr>
          <p:nvPr>
            <p:ph type="title"/>
          </p:nvPr>
        </p:nvSpPr>
        <p:spPr/>
        <p:txBody>
          <a:bodyPr>
            <a:normAutofit fontScale="90000"/>
          </a:bodyPr>
          <a:lstStyle/>
          <a:p>
            <a:r>
              <a:rPr lang="fr-FR" dirty="0"/>
              <a:t>Caractériser la forme que l’action publique prend à travers l’utilisation de ces systèmes IV : les dimensions</a:t>
            </a:r>
          </a:p>
        </p:txBody>
      </p:sp>
      <p:sp>
        <p:nvSpPr>
          <p:cNvPr id="3" name="Espace réservé du contenu 2">
            <a:extLst>
              <a:ext uri="{FF2B5EF4-FFF2-40B4-BE49-F238E27FC236}">
                <a16:creationId xmlns:a16="http://schemas.microsoft.com/office/drawing/2014/main" id="{2EDE9A2D-42D1-4F97-3996-6376DFCA890C}"/>
              </a:ext>
            </a:extLst>
          </p:cNvPr>
          <p:cNvSpPr>
            <a:spLocks noGrp="1"/>
          </p:cNvSpPr>
          <p:nvPr>
            <p:ph idx="1"/>
          </p:nvPr>
        </p:nvSpPr>
        <p:spPr>
          <a:xfrm>
            <a:off x="532150" y="2031581"/>
            <a:ext cx="10515600" cy="4351338"/>
          </a:xfrm>
        </p:spPr>
        <p:txBody>
          <a:bodyPr>
            <a:normAutofit/>
          </a:bodyPr>
          <a:lstStyle/>
          <a:p>
            <a:pPr lvl="0"/>
            <a:r>
              <a:rPr lang="fr-BE" dirty="0"/>
              <a:t>Dimension </a:t>
            </a:r>
            <a:r>
              <a:rPr lang="fr-BE" i="1" dirty="0"/>
              <a:t>intensité</a:t>
            </a:r>
            <a:r>
              <a:rPr lang="fr-BE" dirty="0"/>
              <a:t> de l’intervention publique : </a:t>
            </a:r>
          </a:p>
          <a:p>
            <a:pPr lvl="1"/>
            <a:r>
              <a:rPr lang="fr-BE" i="1" dirty="0" err="1"/>
              <a:t>Nudge</a:t>
            </a:r>
            <a:r>
              <a:rPr lang="fr-BE" dirty="0"/>
              <a:t> (« coup de coude ») plutôt qu’imposition</a:t>
            </a:r>
          </a:p>
          <a:p>
            <a:pPr lvl="1"/>
            <a:r>
              <a:rPr lang="fr-BE" dirty="0"/>
              <a:t>pourquoi intervention légère si l’objectif de verdissement des mobilités est si important ? -&gt; </a:t>
            </a:r>
            <a:r>
              <a:rPr lang="fr-BE" i="1" dirty="0"/>
              <a:t>mobilité généralisée</a:t>
            </a:r>
            <a:r>
              <a:rPr lang="fr-BE" dirty="0"/>
              <a:t> “mobilité comme valeur dominante et transversale” (Lannoy et Ramadier, 2007, p. 13) dans nos sociétés libérales</a:t>
            </a:r>
          </a:p>
          <a:p>
            <a:pPr lvl="0"/>
            <a:r>
              <a:rPr lang="fr-BE" dirty="0"/>
              <a:t>Dimension </a:t>
            </a:r>
            <a:r>
              <a:rPr lang="fr-BE" i="1" dirty="0"/>
              <a:t>modalités</a:t>
            </a:r>
            <a:r>
              <a:rPr lang="fr-BE" dirty="0"/>
              <a:t> : </a:t>
            </a:r>
          </a:p>
          <a:p>
            <a:pPr lvl="1"/>
            <a:r>
              <a:rPr lang="fr-BE" i="1" dirty="0" err="1"/>
              <a:t>Environnementalité</a:t>
            </a:r>
            <a:r>
              <a:rPr lang="fr-BE" dirty="0"/>
              <a:t> </a:t>
            </a:r>
            <a:r>
              <a:rPr lang="fr-FR" dirty="0"/>
              <a:t>(</a:t>
            </a:r>
            <a:r>
              <a:rPr lang="fr-FR" dirty="0" err="1"/>
              <a:t>Andrejevic</a:t>
            </a:r>
            <a:r>
              <a:rPr lang="fr-FR" dirty="0"/>
              <a:t>, 2020 ; Foucault, 2007, </a:t>
            </a:r>
            <a:r>
              <a:rPr lang="fr-FR" dirty="0" err="1"/>
              <a:t>Gabrys</a:t>
            </a:r>
            <a:r>
              <a:rPr lang="fr-FR" dirty="0"/>
              <a:t>, 2014)</a:t>
            </a:r>
            <a:r>
              <a:rPr lang="fr-BE" dirty="0"/>
              <a:t>: c’est l’environnement informationnel physique et numérique, modulable, qui contribue à transformer les comportements &gt;&lt; compartimentage institutionnel et réglementaire</a:t>
            </a:r>
          </a:p>
          <a:p>
            <a:endParaRPr lang="fr-FR" dirty="0"/>
          </a:p>
        </p:txBody>
      </p:sp>
    </p:spTree>
    <p:extLst>
      <p:ext uri="{BB962C8B-B14F-4D97-AF65-F5344CB8AC3E}">
        <p14:creationId xmlns:p14="http://schemas.microsoft.com/office/powerpoint/2010/main" val="3073106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1ED48D-EDD2-1D86-6C3F-B3CDFF9997D9}"/>
              </a:ext>
            </a:extLst>
          </p:cNvPr>
          <p:cNvSpPr>
            <a:spLocks noGrp="1"/>
          </p:cNvSpPr>
          <p:nvPr>
            <p:ph type="title"/>
          </p:nvPr>
        </p:nvSpPr>
        <p:spPr>
          <a:xfrm>
            <a:off x="306372" y="468490"/>
            <a:ext cx="10515600" cy="619919"/>
          </a:xfrm>
        </p:spPr>
        <p:txBody>
          <a:bodyPr>
            <a:noAutofit/>
          </a:bodyPr>
          <a:lstStyle/>
          <a:p>
            <a:r>
              <a:rPr lang="fr-FR" sz="3000" dirty="0"/>
              <a:t>Caractériser la forme que l’action publique prend à travers l’utilisation de ces systèmes IV : le concept central</a:t>
            </a:r>
          </a:p>
        </p:txBody>
      </p:sp>
      <p:sp>
        <p:nvSpPr>
          <p:cNvPr id="3" name="Espace réservé du contenu 2">
            <a:extLst>
              <a:ext uri="{FF2B5EF4-FFF2-40B4-BE49-F238E27FC236}">
                <a16:creationId xmlns:a16="http://schemas.microsoft.com/office/drawing/2014/main" id="{7BEFC7B2-845F-B4EC-B7E5-7B67E71ECD87}"/>
              </a:ext>
            </a:extLst>
          </p:cNvPr>
          <p:cNvSpPr>
            <a:spLocks noGrp="1"/>
          </p:cNvSpPr>
          <p:nvPr>
            <p:ph idx="1"/>
          </p:nvPr>
        </p:nvSpPr>
        <p:spPr>
          <a:xfrm>
            <a:off x="633749" y="1516871"/>
            <a:ext cx="10515600" cy="5026497"/>
          </a:xfrm>
        </p:spPr>
        <p:txBody>
          <a:bodyPr>
            <a:normAutofit lnSpcReduction="10000"/>
          </a:bodyPr>
          <a:lstStyle/>
          <a:p>
            <a:r>
              <a:rPr lang="fr-FR" sz="3600" b="1" i="1" dirty="0"/>
              <a:t>Régulation </a:t>
            </a:r>
            <a:r>
              <a:rPr lang="fr-FR" sz="3600" b="1" dirty="0"/>
              <a:t>des mobilités</a:t>
            </a:r>
            <a:r>
              <a:rPr lang="fr-FR" sz="3600" dirty="0"/>
              <a:t> : </a:t>
            </a:r>
          </a:p>
          <a:p>
            <a:r>
              <a:rPr lang="fr-BE" sz="2800" i="1" dirty="0">
                <a:solidFill>
                  <a:schemeClr val="tx1"/>
                </a:solidFill>
              </a:rPr>
              <a:t> « une procédure qui permet de </a:t>
            </a:r>
            <a:r>
              <a:rPr lang="fr-BE" sz="2800" b="1" i="1" dirty="0">
                <a:solidFill>
                  <a:schemeClr val="tx1"/>
                </a:solidFill>
              </a:rPr>
              <a:t>gérer des écarts </a:t>
            </a:r>
            <a:r>
              <a:rPr lang="fr-BE" sz="2800" i="1" dirty="0">
                <a:solidFill>
                  <a:schemeClr val="tx1"/>
                </a:solidFill>
              </a:rPr>
              <a:t>en les maintenant dans une limite acceptable, pour </a:t>
            </a:r>
            <a:r>
              <a:rPr lang="fr-BE" sz="2800" b="1" i="1" dirty="0">
                <a:solidFill>
                  <a:schemeClr val="tx1"/>
                </a:solidFill>
              </a:rPr>
              <a:t>maintenir l’orientation souhaitée</a:t>
            </a:r>
            <a:r>
              <a:rPr lang="fr-BE" sz="2800" i="1" dirty="0">
                <a:solidFill>
                  <a:schemeClr val="tx1"/>
                </a:solidFill>
              </a:rPr>
              <a:t>. </a:t>
            </a:r>
            <a:r>
              <a:rPr lang="fr-BE" sz="2800" b="1" i="1" dirty="0">
                <a:solidFill>
                  <a:schemeClr val="tx1"/>
                </a:solidFill>
              </a:rPr>
              <a:t>L’autonomie des éléments peut croitre sans que ne diminue la capacité de coordonner voire d’orienter</a:t>
            </a:r>
            <a:r>
              <a:rPr lang="fr-BE" sz="2800" dirty="0">
                <a:solidFill>
                  <a:schemeClr val="tx1"/>
                </a:solidFill>
              </a:rPr>
              <a:t>. »</a:t>
            </a:r>
            <a:r>
              <a:rPr lang="fr-BE" sz="2800" i="1" dirty="0">
                <a:solidFill>
                  <a:schemeClr val="tx1"/>
                </a:solidFill>
              </a:rPr>
              <a:t> </a:t>
            </a:r>
            <a:r>
              <a:rPr lang="fr-BE" sz="2800" dirty="0">
                <a:solidFill>
                  <a:schemeClr val="tx1"/>
                </a:solidFill>
              </a:rPr>
              <a:t>(Remy, p. 39 </a:t>
            </a:r>
            <a:r>
              <a:rPr lang="fr-BE" sz="2800" i="1" dirty="0">
                <a:solidFill>
                  <a:schemeClr val="tx1"/>
                </a:solidFill>
              </a:rPr>
              <a:t>in </a:t>
            </a:r>
            <a:r>
              <a:rPr lang="fr-BE" sz="2800" dirty="0">
                <a:solidFill>
                  <a:schemeClr val="tx1"/>
                </a:solidFill>
              </a:rPr>
              <a:t>Lannoy et Ramadier, 2007)</a:t>
            </a:r>
          </a:p>
          <a:p>
            <a:r>
              <a:rPr lang="fr-FR" sz="2800" i="1" dirty="0" err="1"/>
              <a:t>Nudge</a:t>
            </a:r>
            <a:r>
              <a:rPr lang="fr-FR" sz="2800" i="1" dirty="0"/>
              <a:t> : </a:t>
            </a:r>
            <a:r>
              <a:rPr lang="fr-FR" sz="2800" dirty="0"/>
              <a:t>Préserver le droit à la mobilité en l’infléchissant vers le report modal pour répondre aux paradoxes de la mobilité</a:t>
            </a:r>
          </a:p>
          <a:p>
            <a:r>
              <a:rPr lang="fr-FR" sz="2800" i="1" dirty="0" err="1"/>
              <a:t>Environnementalité</a:t>
            </a:r>
            <a:r>
              <a:rPr lang="fr-FR" sz="2800" i="1" dirty="0"/>
              <a:t> </a:t>
            </a:r>
            <a:r>
              <a:rPr lang="fr-FR" sz="2800" dirty="0"/>
              <a:t>: l’environnement physique (PMV, bornes IV,…)/numérique comme moyen d’action continu sur les individus </a:t>
            </a:r>
          </a:p>
          <a:p>
            <a:r>
              <a:rPr lang="fr-FR" sz="2800" b="1" dirty="0"/>
              <a:t>La régulation informationnelle porte sur </a:t>
            </a:r>
            <a:r>
              <a:rPr lang="fr-FR" sz="2800" b="1" i="1" dirty="0"/>
              <a:t>la demande de mobilité, </a:t>
            </a:r>
            <a:r>
              <a:rPr lang="fr-FR" sz="2800" i="1" dirty="0"/>
              <a:t>au-delà des </a:t>
            </a:r>
            <a:r>
              <a:rPr lang="fr-FR" sz="2800" dirty="0"/>
              <a:t>politiques d’amélioration de l’offre de transport</a:t>
            </a:r>
          </a:p>
          <a:p>
            <a:endParaRPr lang="fr-FR" sz="2800" dirty="0"/>
          </a:p>
          <a:p>
            <a:endParaRPr lang="fr-BE" sz="2800" dirty="0">
              <a:solidFill>
                <a:schemeClr val="tx1"/>
              </a:solidFill>
            </a:endParaRPr>
          </a:p>
          <a:p>
            <a:pPr marL="0" indent="0">
              <a:buNone/>
            </a:pPr>
            <a:endParaRPr lang="fr-FR" sz="3600" dirty="0"/>
          </a:p>
          <a:p>
            <a:endParaRPr lang="fr-FR" sz="3600" i="1" dirty="0"/>
          </a:p>
          <a:p>
            <a:endParaRPr lang="fr-FR" sz="3600" dirty="0"/>
          </a:p>
          <a:p>
            <a:endParaRPr lang="fr-FR" dirty="0"/>
          </a:p>
        </p:txBody>
      </p:sp>
    </p:spTree>
    <p:extLst>
      <p:ext uri="{BB962C8B-B14F-4D97-AF65-F5344CB8AC3E}">
        <p14:creationId xmlns:p14="http://schemas.microsoft.com/office/powerpoint/2010/main" val="176361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AE4C528-11A7-8615-078D-CE02BBAB7A97}"/>
              </a:ext>
            </a:extLst>
          </p:cNvPr>
          <p:cNvSpPr>
            <a:spLocks noGrp="1"/>
          </p:cNvSpPr>
          <p:nvPr>
            <p:ph idx="1"/>
          </p:nvPr>
        </p:nvSpPr>
        <p:spPr>
          <a:xfrm>
            <a:off x="419135" y="565927"/>
            <a:ext cx="10515600" cy="5752679"/>
          </a:xfrm>
        </p:spPr>
        <p:txBody>
          <a:bodyPr>
            <a:normAutofit fontScale="92500" lnSpcReduction="20000"/>
          </a:bodyPr>
          <a:lstStyle/>
          <a:p>
            <a:r>
              <a:rPr lang="fr-BE" sz="3200" i="1" dirty="0">
                <a:solidFill>
                  <a:schemeClr val="tx1"/>
                </a:solidFill>
              </a:rPr>
              <a:t>« une procédure qui permet de </a:t>
            </a:r>
            <a:r>
              <a:rPr lang="fr-BE" sz="3200" i="1" dirty="0">
                <a:solidFill>
                  <a:srgbClr val="FF0000"/>
                </a:solidFill>
              </a:rPr>
              <a:t>gérer des écarts </a:t>
            </a:r>
            <a:r>
              <a:rPr lang="fr-BE" sz="3200" i="1" dirty="0">
                <a:solidFill>
                  <a:schemeClr val="tx1"/>
                </a:solidFill>
              </a:rPr>
              <a:t>en les maintenant dans une limite acceptable, pour maintenir l’orientation souhaitée </a:t>
            </a:r>
            <a:r>
              <a:rPr lang="fr-BE" sz="3200" dirty="0">
                <a:solidFill>
                  <a:schemeClr val="tx1"/>
                </a:solidFill>
              </a:rPr>
              <a:t>(…)</a:t>
            </a:r>
            <a:r>
              <a:rPr lang="fr-BE" sz="3200" i="1" dirty="0">
                <a:solidFill>
                  <a:schemeClr val="tx1"/>
                </a:solidFill>
              </a:rPr>
              <a:t> </a:t>
            </a:r>
            <a:r>
              <a:rPr lang="fr-BE" sz="3200" dirty="0">
                <a:solidFill>
                  <a:schemeClr val="tx1"/>
                </a:solidFill>
              </a:rPr>
              <a:t>»</a:t>
            </a:r>
            <a:r>
              <a:rPr lang="fr-BE" sz="3200" i="1" dirty="0">
                <a:solidFill>
                  <a:schemeClr val="tx1"/>
                </a:solidFill>
              </a:rPr>
              <a:t> </a:t>
            </a:r>
            <a:r>
              <a:rPr lang="fr-BE" sz="3200" dirty="0">
                <a:solidFill>
                  <a:schemeClr val="tx1"/>
                </a:solidFill>
              </a:rPr>
              <a:t>(Remy, p. 39 </a:t>
            </a:r>
            <a:r>
              <a:rPr lang="fr-BE" sz="3200" i="1" dirty="0">
                <a:solidFill>
                  <a:schemeClr val="tx1"/>
                </a:solidFill>
              </a:rPr>
              <a:t>in </a:t>
            </a:r>
            <a:r>
              <a:rPr lang="fr-BE" sz="3200" dirty="0">
                <a:solidFill>
                  <a:schemeClr val="tx1"/>
                </a:solidFill>
              </a:rPr>
              <a:t>Lannoy et Ramadier, 2007)</a:t>
            </a:r>
          </a:p>
          <a:p>
            <a:r>
              <a:rPr lang="fr-FR" dirty="0">
                <a:solidFill>
                  <a:srgbClr val="FF0000"/>
                </a:solidFill>
              </a:rPr>
              <a:t>Quels écarts ? L’utilisation illimitée de l’automobile comme écarts à l’objectif contemporain des politiques publiques, à savoir la transition des mobilités;</a:t>
            </a:r>
          </a:p>
          <a:p>
            <a:r>
              <a:rPr lang="fr-FR" dirty="0">
                <a:solidFill>
                  <a:srgbClr val="FF0000"/>
                </a:solidFill>
              </a:rPr>
              <a:t> la gestion des écarts se fait </a:t>
            </a:r>
            <a:r>
              <a:rPr lang="fr-FR" i="1" dirty="0">
                <a:solidFill>
                  <a:srgbClr val="FF0000"/>
                </a:solidFill>
              </a:rPr>
              <a:t>par recommandation </a:t>
            </a:r>
            <a:r>
              <a:rPr lang="fr-FR" dirty="0">
                <a:solidFill>
                  <a:srgbClr val="FF0000"/>
                </a:solidFill>
              </a:rPr>
              <a:t>en interaction avec d’autres instruments de politique publique (ZFE, ZTL, aménagements cyclables, péage urbain,…)</a:t>
            </a:r>
          </a:p>
          <a:p>
            <a:r>
              <a:rPr lang="fr-BE" sz="3200" i="1" dirty="0">
                <a:solidFill>
                  <a:srgbClr val="00B0F0"/>
                </a:solidFill>
              </a:rPr>
              <a:t>L’autonomie des éléments peut croitre sans que ne diminue la capacité de coordonner voire d’orienter</a:t>
            </a:r>
            <a:r>
              <a:rPr lang="fr-BE" sz="3200" dirty="0">
                <a:solidFill>
                  <a:schemeClr val="tx1"/>
                </a:solidFill>
              </a:rPr>
              <a:t>. »</a:t>
            </a:r>
            <a:r>
              <a:rPr lang="fr-BE" sz="3200" i="1" dirty="0">
                <a:solidFill>
                  <a:schemeClr val="tx1"/>
                </a:solidFill>
              </a:rPr>
              <a:t> </a:t>
            </a:r>
            <a:r>
              <a:rPr lang="fr-BE" sz="3200" dirty="0">
                <a:solidFill>
                  <a:schemeClr val="tx1"/>
                </a:solidFill>
              </a:rPr>
              <a:t>(Remy, p. 39 </a:t>
            </a:r>
            <a:r>
              <a:rPr lang="fr-BE" sz="3200" i="1" dirty="0">
                <a:solidFill>
                  <a:schemeClr val="tx1"/>
                </a:solidFill>
              </a:rPr>
              <a:t>in </a:t>
            </a:r>
            <a:r>
              <a:rPr lang="fr-BE" sz="3200" dirty="0">
                <a:solidFill>
                  <a:schemeClr val="tx1"/>
                </a:solidFill>
              </a:rPr>
              <a:t>Lannoy et Ramadier, 2007)</a:t>
            </a:r>
          </a:p>
          <a:p>
            <a:r>
              <a:rPr lang="fr-FR" dirty="0">
                <a:solidFill>
                  <a:srgbClr val="00B0F0"/>
                </a:solidFill>
              </a:rPr>
              <a:t>L’information multimodale est à la fois un service encapacitant aux utilisateurs, un instrument de transformation des comportements de mobilité et un outil de coordination des acteurs publics et privés</a:t>
            </a:r>
          </a:p>
        </p:txBody>
      </p:sp>
    </p:spTree>
    <p:extLst>
      <p:ext uri="{BB962C8B-B14F-4D97-AF65-F5344CB8AC3E}">
        <p14:creationId xmlns:p14="http://schemas.microsoft.com/office/powerpoint/2010/main" val="2707738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E21EE9-2761-7331-6EB1-A99F6F79201D}"/>
              </a:ext>
            </a:extLst>
          </p:cNvPr>
          <p:cNvSpPr>
            <a:spLocks noGrp="1"/>
          </p:cNvSpPr>
          <p:nvPr>
            <p:ph type="title"/>
          </p:nvPr>
        </p:nvSpPr>
        <p:spPr/>
        <p:txBody>
          <a:bodyPr>
            <a:normAutofit fontScale="90000"/>
          </a:bodyPr>
          <a:lstStyle/>
          <a:p>
            <a:r>
              <a:rPr lang="fr-FR" dirty="0"/>
              <a:t>Dimensions de la régulation informationnelle des mobilités urbaines : décortiquer la recommandation</a:t>
            </a:r>
          </a:p>
        </p:txBody>
      </p:sp>
      <p:sp>
        <p:nvSpPr>
          <p:cNvPr id="3" name="Espace réservé du contenu 2">
            <a:extLst>
              <a:ext uri="{FF2B5EF4-FFF2-40B4-BE49-F238E27FC236}">
                <a16:creationId xmlns:a16="http://schemas.microsoft.com/office/drawing/2014/main" id="{7F913ECF-7040-0E33-1667-D599AF3D8756}"/>
              </a:ext>
            </a:extLst>
          </p:cNvPr>
          <p:cNvSpPr>
            <a:spLocks noGrp="1"/>
          </p:cNvSpPr>
          <p:nvPr>
            <p:ph idx="1"/>
          </p:nvPr>
        </p:nvSpPr>
        <p:spPr>
          <a:xfrm>
            <a:off x="532150" y="1613892"/>
            <a:ext cx="10515600" cy="4930746"/>
          </a:xfrm>
        </p:spPr>
        <p:txBody>
          <a:bodyPr>
            <a:normAutofit fontScale="85000" lnSpcReduction="20000"/>
          </a:bodyPr>
          <a:lstStyle/>
          <a:p>
            <a:pPr lvl="1"/>
            <a:r>
              <a:rPr lang="fr-BE" b="1" dirty="0"/>
              <a:t>[« rationalisation » multimodale du choix modal] </a:t>
            </a:r>
            <a:r>
              <a:rPr lang="fr-BE" dirty="0"/>
              <a:t>: </a:t>
            </a:r>
          </a:p>
          <a:p>
            <a:pPr lvl="2"/>
            <a:r>
              <a:rPr lang="fr-BE" sz="2800" dirty="0"/>
              <a:t>montrer que dans certains cas, il est plus efficient d’emprunter un itinéraire multimodal/intermodal que la voiture(position plutôt pour présence voiture dans les SIM)</a:t>
            </a:r>
          </a:p>
          <a:p>
            <a:pPr lvl="2"/>
            <a:r>
              <a:rPr lang="fr-BE" sz="2800" dirty="0"/>
              <a:t>Conception du choix modal comme un marché dans lequel l’individu fait des choix rationnels donc besoin d’information et de calcul d’itinéraire. </a:t>
            </a:r>
          </a:p>
          <a:p>
            <a:pPr lvl="1"/>
            <a:r>
              <a:rPr lang="fr-BE" b="1" dirty="0"/>
              <a:t>[Conviction] :</a:t>
            </a:r>
          </a:p>
          <a:p>
            <a:pPr lvl="2"/>
            <a:r>
              <a:rPr lang="fr-BE" sz="3100" dirty="0"/>
              <a:t>une vitrine de l’offre de transport et en particulier des modes doux et publics -&gt; conflit de vue sur la visibilité de la voiture dans ce processus, étant déjà hégémonique (position plutôt contre présence voiture dans les infos) </a:t>
            </a:r>
            <a:r>
              <a:rPr lang="fr-BE" sz="3100" i="1" dirty="0"/>
              <a:t>ex. Luxembourg, Lyon, (Namur)</a:t>
            </a:r>
          </a:p>
          <a:p>
            <a:pPr lvl="2"/>
            <a:r>
              <a:rPr lang="fr-BE" sz="3100" dirty="0"/>
              <a:t>Proposer des façons de s’approprier la ville-circuits : aligner les possibilités de comportements de mobilité et les comportements qui provoqueront l’objectif recherche par l’autorité publique (ville-autoroute/ville pacifiée/ville …)</a:t>
            </a:r>
          </a:p>
          <a:p>
            <a:pPr lvl="1"/>
            <a:endParaRPr lang="fr-FR" dirty="0"/>
          </a:p>
        </p:txBody>
      </p:sp>
    </p:spTree>
    <p:extLst>
      <p:ext uri="{BB962C8B-B14F-4D97-AF65-F5344CB8AC3E}">
        <p14:creationId xmlns:p14="http://schemas.microsoft.com/office/powerpoint/2010/main" val="1097047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9BAF38-08F9-66A9-8B1D-F4E764772C75}"/>
              </a:ext>
            </a:extLst>
          </p:cNvPr>
          <p:cNvSpPr>
            <a:spLocks noGrp="1"/>
          </p:cNvSpPr>
          <p:nvPr>
            <p:ph type="title"/>
          </p:nvPr>
        </p:nvSpPr>
        <p:spPr/>
        <p:txBody>
          <a:bodyPr>
            <a:normAutofit fontScale="90000"/>
          </a:bodyPr>
          <a:lstStyle/>
          <a:p>
            <a:r>
              <a:rPr lang="fr-FR" dirty="0"/>
              <a:t>Comment agit la recommandation ? (1)</a:t>
            </a:r>
          </a:p>
        </p:txBody>
      </p:sp>
      <p:sp>
        <p:nvSpPr>
          <p:cNvPr id="3" name="Espace réservé du contenu 2">
            <a:extLst>
              <a:ext uri="{FF2B5EF4-FFF2-40B4-BE49-F238E27FC236}">
                <a16:creationId xmlns:a16="http://schemas.microsoft.com/office/drawing/2014/main" id="{A7F93B3A-D39D-2160-252D-EA5BEDF4607C}"/>
              </a:ext>
            </a:extLst>
          </p:cNvPr>
          <p:cNvSpPr>
            <a:spLocks noGrp="1"/>
          </p:cNvSpPr>
          <p:nvPr>
            <p:ph idx="1"/>
          </p:nvPr>
        </p:nvSpPr>
        <p:spPr/>
        <p:txBody>
          <a:bodyPr/>
          <a:lstStyle/>
          <a:p>
            <a:r>
              <a:rPr lang="fr-BE" dirty="0"/>
              <a:t>« Il y a une sédimentation des orientations, des incitations et influences externes qui fait que la recommandation ne peut être comprise selon un rapport intersubjectif ou dialogique, mais davantage comme une constellation de références normatives qui à la fois constituent et délimitent les possibilités normatives d'un champ d'action. En d’autres termes, </a:t>
            </a:r>
            <a:r>
              <a:rPr lang="fr-BE" b="1" dirty="0"/>
              <a:t>recommander revient à projeter un comportement en avant de façon à ce qu’il devienne lui-même une nouvelle référence normative, de façon à ce qu’il soit un vecteur axiologique de l’action</a:t>
            </a:r>
            <a:r>
              <a:rPr lang="fr-BE" dirty="0"/>
              <a:t>. » (</a:t>
            </a:r>
            <a:r>
              <a:rPr lang="fr-BE" dirty="0" err="1"/>
              <a:t>Reigeluth</a:t>
            </a:r>
            <a:r>
              <a:rPr lang="fr-BE" dirty="0"/>
              <a:t>, 2018, p. 409)</a:t>
            </a:r>
          </a:p>
          <a:p>
            <a:endParaRPr lang="fr-FR" dirty="0"/>
          </a:p>
        </p:txBody>
      </p:sp>
    </p:spTree>
    <p:extLst>
      <p:ext uri="{BB962C8B-B14F-4D97-AF65-F5344CB8AC3E}">
        <p14:creationId xmlns:p14="http://schemas.microsoft.com/office/powerpoint/2010/main" val="232308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5B3049-AB82-8926-CF36-D37F82578CC8}"/>
              </a:ext>
            </a:extLst>
          </p:cNvPr>
          <p:cNvSpPr>
            <a:spLocks noGrp="1"/>
          </p:cNvSpPr>
          <p:nvPr>
            <p:ph type="title"/>
          </p:nvPr>
        </p:nvSpPr>
        <p:spPr/>
        <p:txBody>
          <a:bodyPr>
            <a:normAutofit fontScale="90000"/>
          </a:bodyPr>
          <a:lstStyle/>
          <a:p>
            <a:r>
              <a:rPr lang="fr-FR" dirty="0"/>
              <a:t>Comment agit la recommandation ? (2)</a:t>
            </a:r>
          </a:p>
        </p:txBody>
      </p:sp>
      <p:sp>
        <p:nvSpPr>
          <p:cNvPr id="3" name="Espace réservé du contenu 2">
            <a:extLst>
              <a:ext uri="{FF2B5EF4-FFF2-40B4-BE49-F238E27FC236}">
                <a16:creationId xmlns:a16="http://schemas.microsoft.com/office/drawing/2014/main" id="{B633D59C-B9EA-81EB-E5C4-E2674F82B12E}"/>
              </a:ext>
            </a:extLst>
          </p:cNvPr>
          <p:cNvSpPr>
            <a:spLocks noGrp="1"/>
          </p:cNvSpPr>
          <p:nvPr>
            <p:ph idx="1"/>
          </p:nvPr>
        </p:nvSpPr>
        <p:spPr>
          <a:xfrm>
            <a:off x="388311" y="1428956"/>
            <a:ext cx="11200938" cy="4992391"/>
          </a:xfrm>
        </p:spPr>
        <p:txBody>
          <a:bodyPr>
            <a:normAutofit/>
          </a:bodyPr>
          <a:lstStyle/>
          <a:p>
            <a:r>
              <a:rPr lang="fr-BE" dirty="0"/>
              <a:t>«</a:t>
            </a:r>
            <a:r>
              <a:rPr lang="fr-BE" sz="2400" dirty="0"/>
              <a:t>Une recommandation idéale serait celle qui ne serait plus perçue comme externe à l’action qu’elle catalyse mais qui serait directement intégrée dans le champ d’action comme propension ou disposition « naturelle » à l’action. Ce type de logique traverse toutes les </a:t>
            </a:r>
            <a:r>
              <a:rPr lang="fr-BE" b="1" dirty="0"/>
              <a:t>méthodes de gouvernance « douces » et « horizontales », où le commandement et l’injonction sont rejetés à l’extrême limite du spectre des dispositifs gouvernementaux afin de privilégier des méthodes qui soient plus respectueuses des complexions particulières</a:t>
            </a:r>
            <a:r>
              <a:rPr lang="fr-BE" dirty="0"/>
              <a:t>. » » (</a:t>
            </a:r>
            <a:r>
              <a:rPr lang="fr-BE" dirty="0" err="1"/>
              <a:t>Reigeluth</a:t>
            </a:r>
            <a:r>
              <a:rPr lang="fr-BE" dirty="0"/>
              <a:t>, 2018, p. 410)</a:t>
            </a:r>
          </a:p>
          <a:p>
            <a:endParaRPr lang="fr-BE" dirty="0"/>
          </a:p>
          <a:p>
            <a:r>
              <a:rPr lang="fr-BE" dirty="0"/>
              <a:t>Les calculateurs d’itinéraires font partie de ces méthodes de gouvernance</a:t>
            </a:r>
          </a:p>
        </p:txBody>
      </p:sp>
    </p:spTree>
    <p:extLst>
      <p:ext uri="{BB962C8B-B14F-4D97-AF65-F5344CB8AC3E}">
        <p14:creationId xmlns:p14="http://schemas.microsoft.com/office/powerpoint/2010/main" val="1539620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403CD-50B3-5394-EBDA-43E9DF2FF1D9}"/>
              </a:ext>
            </a:extLst>
          </p:cNvPr>
          <p:cNvSpPr>
            <a:spLocks noGrp="1"/>
          </p:cNvSpPr>
          <p:nvPr>
            <p:ph type="title"/>
          </p:nvPr>
        </p:nvSpPr>
        <p:spPr>
          <a:xfrm>
            <a:off x="355882" y="0"/>
            <a:ext cx="10603734" cy="872223"/>
          </a:xfrm>
        </p:spPr>
        <p:txBody>
          <a:bodyPr>
            <a:normAutofit/>
          </a:bodyPr>
          <a:lstStyle/>
          <a:p>
            <a:r>
              <a:rPr lang="fr-FR" dirty="0"/>
              <a:t>Les SIM et la smart city/ville intelligente</a:t>
            </a:r>
          </a:p>
        </p:txBody>
      </p:sp>
      <p:sp>
        <p:nvSpPr>
          <p:cNvPr id="3" name="Espace réservé du contenu 2">
            <a:extLst>
              <a:ext uri="{FF2B5EF4-FFF2-40B4-BE49-F238E27FC236}">
                <a16:creationId xmlns:a16="http://schemas.microsoft.com/office/drawing/2014/main" id="{D419BDCB-DA6E-EEEF-8637-CF7280B225FB}"/>
              </a:ext>
            </a:extLst>
          </p:cNvPr>
          <p:cNvSpPr>
            <a:spLocks noGrp="1"/>
          </p:cNvSpPr>
          <p:nvPr>
            <p:ph idx="1"/>
          </p:nvPr>
        </p:nvSpPr>
        <p:spPr>
          <a:xfrm>
            <a:off x="355882" y="805679"/>
            <a:ext cx="11156745" cy="5950183"/>
          </a:xfrm>
        </p:spPr>
        <p:txBody>
          <a:bodyPr>
            <a:normAutofit/>
          </a:bodyPr>
          <a:lstStyle/>
          <a:p>
            <a:r>
              <a:rPr lang="fr-FR" dirty="0"/>
              <a:t>La smart city : utiliser les TIC pour gérer les flux : </a:t>
            </a:r>
          </a:p>
          <a:p>
            <a:pPr marL="0" indent="0">
              <a:buNone/>
            </a:pPr>
            <a:r>
              <a:rPr lang="fr-FR" sz="2800" dirty="0">
                <a:solidFill>
                  <a:schemeClr val="tx1"/>
                </a:solidFill>
              </a:rPr>
              <a:t>« </a:t>
            </a:r>
            <a:r>
              <a:rPr lang="fr-BE" sz="2800" b="1" dirty="0">
                <a:solidFill>
                  <a:schemeClr val="tx1"/>
                </a:solidFill>
              </a:rPr>
              <a:t>Les technologies numériques apparaissent comme un moyen de réguler des flux, en allant chercher les ressources à l’intérieur même de l’infrastructure, à l’intérieur même du service</a:t>
            </a:r>
            <a:r>
              <a:rPr lang="fr-BE" sz="2800" dirty="0">
                <a:solidFill>
                  <a:schemeClr val="tx1"/>
                </a:solidFill>
              </a:rPr>
              <a:t>. Qu’il s’agisse de l’électricité, de la circulation, des parkings ou de l’enlèvement des déchets, l’idée générale de la </a:t>
            </a:r>
            <a:r>
              <a:rPr lang="fr-BE" sz="2800" b="1" dirty="0">
                <a:solidFill>
                  <a:schemeClr val="tx1"/>
                </a:solidFill>
              </a:rPr>
              <a:t>« </a:t>
            </a:r>
            <a:r>
              <a:rPr lang="fr-BE" sz="2800" b="1" dirty="0" err="1">
                <a:solidFill>
                  <a:schemeClr val="tx1"/>
                </a:solidFill>
              </a:rPr>
              <a:t>smartification</a:t>
            </a:r>
            <a:r>
              <a:rPr lang="fr-BE" sz="2800" b="1" dirty="0">
                <a:solidFill>
                  <a:schemeClr val="tx1"/>
                </a:solidFill>
              </a:rPr>
              <a:t> » est de mieux allouer, non plus les infrastructures aux besoins, mais les usages aux infrastructures existantes. »</a:t>
            </a:r>
            <a:r>
              <a:rPr lang="fr-BE" sz="2800" dirty="0">
                <a:solidFill>
                  <a:schemeClr val="tx1"/>
                </a:solidFill>
              </a:rPr>
              <a:t> (Ménard, 2018, p. 3)</a:t>
            </a:r>
          </a:p>
          <a:p>
            <a:r>
              <a:rPr lang="fr-BE" sz="2800" dirty="0">
                <a:solidFill>
                  <a:schemeClr val="tx1"/>
                </a:solidFill>
              </a:rPr>
              <a:t>Mobilité au cœur des promesses de la smart city (efficience-durabilité) (</a:t>
            </a:r>
            <a:r>
              <a:rPr lang="fr-BE" sz="2800" dirty="0" err="1">
                <a:solidFill>
                  <a:schemeClr val="tx1"/>
                </a:solidFill>
              </a:rPr>
              <a:t>Goodspeed</a:t>
            </a:r>
            <a:r>
              <a:rPr lang="fr-BE" sz="2800" dirty="0">
                <a:solidFill>
                  <a:schemeClr val="tx1"/>
                </a:solidFill>
              </a:rPr>
              <a:t>, 2015)</a:t>
            </a:r>
          </a:p>
          <a:p>
            <a:r>
              <a:rPr lang="fr-BE" dirty="0">
                <a:solidFill>
                  <a:schemeClr val="tx1"/>
                </a:solidFill>
              </a:rPr>
              <a:t>En termes de mobilité, action sur la </a:t>
            </a:r>
            <a:r>
              <a:rPr lang="fr-BE" i="1" dirty="0"/>
              <a:t>demande</a:t>
            </a:r>
            <a:r>
              <a:rPr lang="fr-BE" dirty="0">
                <a:solidFill>
                  <a:schemeClr val="tx1"/>
                </a:solidFill>
              </a:rPr>
              <a:t> </a:t>
            </a:r>
          </a:p>
          <a:p>
            <a:pPr lvl="1">
              <a:buFont typeface="Wingdings" pitchFamily="2" charset="2"/>
              <a:buChar char="Ø"/>
            </a:pPr>
            <a:r>
              <a:rPr lang="fr-BE" dirty="0">
                <a:solidFill>
                  <a:schemeClr val="tx1"/>
                </a:solidFill>
              </a:rPr>
              <a:t>(automobile) imposée par l’infrastructure : contrôle des feux, voies flexibles, péages urbains</a:t>
            </a:r>
          </a:p>
          <a:p>
            <a:pPr lvl="1">
              <a:buFont typeface="Wingdings" pitchFamily="2" charset="2"/>
              <a:buChar char="Ø"/>
            </a:pPr>
            <a:r>
              <a:rPr lang="fr-BE" dirty="0">
                <a:solidFill>
                  <a:schemeClr val="tx1"/>
                </a:solidFill>
              </a:rPr>
              <a:t>SIM : stimuler la demande de transports publics/doux</a:t>
            </a:r>
          </a:p>
          <a:p>
            <a:pPr lvl="1">
              <a:buFont typeface="Wingdings" pitchFamily="2" charset="2"/>
              <a:buChar char="Ø"/>
            </a:pPr>
            <a:endParaRPr lang="fr-BE" dirty="0">
              <a:solidFill>
                <a:schemeClr val="tx1"/>
              </a:solidFill>
            </a:endParaRPr>
          </a:p>
          <a:p>
            <a:pPr lvl="1">
              <a:buFont typeface="Wingdings" pitchFamily="2" charset="2"/>
              <a:buChar char="Ø"/>
            </a:pPr>
            <a:endParaRPr lang="fr-BE" dirty="0">
              <a:solidFill>
                <a:schemeClr val="tx1"/>
              </a:solidFill>
            </a:endParaRPr>
          </a:p>
          <a:p>
            <a:pPr marL="0" indent="0">
              <a:buNone/>
            </a:pPr>
            <a:endParaRPr lang="fr-FR" dirty="0"/>
          </a:p>
        </p:txBody>
      </p:sp>
    </p:spTree>
    <p:extLst>
      <p:ext uri="{BB962C8B-B14F-4D97-AF65-F5344CB8AC3E}">
        <p14:creationId xmlns:p14="http://schemas.microsoft.com/office/powerpoint/2010/main" val="1860467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69B277-EBD4-9928-FA2D-19BCE90FBD72}"/>
              </a:ext>
            </a:extLst>
          </p:cNvPr>
          <p:cNvSpPr>
            <a:spLocks noGrp="1"/>
          </p:cNvSpPr>
          <p:nvPr>
            <p:ph type="title"/>
          </p:nvPr>
        </p:nvSpPr>
        <p:spPr>
          <a:xfrm>
            <a:off x="532150" y="552054"/>
            <a:ext cx="10515600" cy="619919"/>
          </a:xfrm>
        </p:spPr>
        <p:txBody>
          <a:bodyPr>
            <a:normAutofit fontScale="90000"/>
          </a:bodyPr>
          <a:lstStyle/>
          <a:p>
            <a:r>
              <a:rPr lang="fr-FR" dirty="0"/>
              <a:t>Effets des SI multimodaux sur l’action publique</a:t>
            </a:r>
          </a:p>
        </p:txBody>
      </p:sp>
      <p:sp>
        <p:nvSpPr>
          <p:cNvPr id="3" name="Espace réservé du contenu 2">
            <a:extLst>
              <a:ext uri="{FF2B5EF4-FFF2-40B4-BE49-F238E27FC236}">
                <a16:creationId xmlns:a16="http://schemas.microsoft.com/office/drawing/2014/main" id="{F7638B77-308E-9520-AFB1-70898F70C820}"/>
              </a:ext>
            </a:extLst>
          </p:cNvPr>
          <p:cNvSpPr>
            <a:spLocks noGrp="1"/>
          </p:cNvSpPr>
          <p:nvPr>
            <p:ph idx="1"/>
          </p:nvPr>
        </p:nvSpPr>
        <p:spPr>
          <a:xfrm>
            <a:off x="532150" y="1478428"/>
            <a:ext cx="10515600" cy="4939308"/>
          </a:xfrm>
        </p:spPr>
        <p:txBody>
          <a:bodyPr>
            <a:normAutofit fontScale="92500" lnSpcReduction="20000"/>
          </a:bodyPr>
          <a:lstStyle/>
          <a:p>
            <a:r>
              <a:rPr lang="fr-FR" dirty="0"/>
              <a:t>Corollaire : mise en place d’une filière de la donnée temps réel : construction de la donnée -&gt; transmission -&gt; exploitation –&gt; open data</a:t>
            </a:r>
          </a:p>
          <a:p>
            <a:r>
              <a:rPr lang="fr-FR" dirty="0"/>
              <a:t>Prise d’acte de la perte du monopole public sur la régulation du trafic et tentatives d’interactions avec Waze/Google selon différentes modalités</a:t>
            </a:r>
          </a:p>
          <a:p>
            <a:r>
              <a:rPr lang="fr-FR" dirty="0"/>
              <a:t>Réflexion sur le rôle des autorités organisatrices des mobilités :</a:t>
            </a:r>
          </a:p>
          <a:p>
            <a:pPr lvl="1"/>
            <a:r>
              <a:rPr lang="fr-FR" dirty="0"/>
              <a:t>Médiation ou désintermédiation au sein du cycle de la donnée et des mobilités</a:t>
            </a:r>
          </a:p>
          <a:p>
            <a:pPr lvl="1"/>
            <a:r>
              <a:rPr lang="fr-FR" dirty="0"/>
              <a:t>Open data et création de services par le secteur privé</a:t>
            </a:r>
          </a:p>
          <a:p>
            <a:r>
              <a:rPr lang="fr-FR" dirty="0"/>
              <a:t>Spécialisation des expertises publiques et réflexion de long-terme sur :</a:t>
            </a:r>
          </a:p>
          <a:p>
            <a:pPr lvl="1"/>
            <a:r>
              <a:rPr lang="fr-FR" dirty="0"/>
              <a:t>les investissements en logiciel et infrastructures : non-dépendance de logiciels propriétaires</a:t>
            </a:r>
          </a:p>
          <a:p>
            <a:pPr lvl="1"/>
            <a:r>
              <a:rPr lang="fr-FR" dirty="0"/>
              <a:t>Les procédures les plus adaptées aux évolutions technologiques : rester flexible</a:t>
            </a:r>
          </a:p>
          <a:p>
            <a:pPr lvl="1"/>
            <a:r>
              <a:rPr lang="fr-FR" dirty="0"/>
              <a:t>La maintenance</a:t>
            </a:r>
          </a:p>
        </p:txBody>
      </p:sp>
    </p:spTree>
    <p:extLst>
      <p:ext uri="{BB962C8B-B14F-4D97-AF65-F5344CB8AC3E}">
        <p14:creationId xmlns:p14="http://schemas.microsoft.com/office/powerpoint/2010/main" val="977227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022885-023A-821D-4851-F2344048BD70}"/>
              </a:ext>
            </a:extLst>
          </p:cNvPr>
          <p:cNvSpPr>
            <a:spLocks noGrp="1"/>
          </p:cNvSpPr>
          <p:nvPr>
            <p:ph type="title"/>
          </p:nvPr>
        </p:nvSpPr>
        <p:spPr>
          <a:xfrm>
            <a:off x="532150" y="-152398"/>
            <a:ext cx="10515600" cy="1567543"/>
          </a:xfrm>
        </p:spPr>
        <p:txBody>
          <a:bodyPr>
            <a:normAutofit/>
          </a:bodyPr>
          <a:lstStyle/>
          <a:p>
            <a:r>
              <a:rPr lang="fr-FR" sz="4400" dirty="0"/>
              <a:t>Sous-questions de recherche</a:t>
            </a:r>
          </a:p>
        </p:txBody>
      </p:sp>
      <p:sp>
        <p:nvSpPr>
          <p:cNvPr id="3" name="Espace réservé du contenu 2">
            <a:extLst>
              <a:ext uri="{FF2B5EF4-FFF2-40B4-BE49-F238E27FC236}">
                <a16:creationId xmlns:a16="http://schemas.microsoft.com/office/drawing/2014/main" id="{C5445E82-1523-86F4-5E29-9757CA472E84}"/>
              </a:ext>
            </a:extLst>
          </p:cNvPr>
          <p:cNvSpPr>
            <a:spLocks noGrp="1"/>
          </p:cNvSpPr>
          <p:nvPr>
            <p:ph idx="1"/>
          </p:nvPr>
        </p:nvSpPr>
        <p:spPr>
          <a:xfrm>
            <a:off x="367061" y="1267526"/>
            <a:ext cx="10845778" cy="4116132"/>
          </a:xfrm>
        </p:spPr>
        <p:txBody>
          <a:bodyPr>
            <a:normAutofit/>
          </a:bodyPr>
          <a:lstStyle/>
          <a:p>
            <a:pPr marL="514350" indent="-514350">
              <a:buFont typeface="+mj-lt"/>
              <a:buAutoNum type="arabicParenR"/>
            </a:pPr>
            <a:r>
              <a:rPr lang="fr-FR" sz="4000" dirty="0"/>
              <a:t>Pourquoi développer des systèmes d’IM ?</a:t>
            </a:r>
          </a:p>
          <a:p>
            <a:pPr marL="514350" indent="-514350">
              <a:buFont typeface="+mj-lt"/>
              <a:buAutoNum type="arabicParenR"/>
            </a:pPr>
            <a:r>
              <a:rPr lang="fr-FR" sz="4000" dirty="0">
                <a:solidFill>
                  <a:schemeClr val="bg2">
                    <a:lumMod val="75000"/>
                  </a:schemeClr>
                </a:solidFill>
              </a:rPr>
              <a:t>(Comment ces SIM ont-ils été construits ?)</a:t>
            </a:r>
          </a:p>
          <a:p>
            <a:pPr marL="514350" indent="-514350">
              <a:buFont typeface="+mj-lt"/>
              <a:buAutoNum type="arabicParenR"/>
            </a:pPr>
            <a:r>
              <a:rPr lang="fr-FR" sz="4000" dirty="0">
                <a:solidFill>
                  <a:schemeClr val="bg2">
                    <a:lumMod val="75000"/>
                  </a:schemeClr>
                </a:solidFill>
              </a:rPr>
              <a:t>(Comment sont-ils exploités ?)</a:t>
            </a:r>
          </a:p>
          <a:p>
            <a:pPr marL="514350" indent="-514350">
              <a:buFont typeface="+mj-lt"/>
              <a:buAutoNum type="arabicParenR"/>
            </a:pPr>
            <a:r>
              <a:rPr lang="fr-FR" sz="4000" b="1" dirty="0"/>
              <a:t>Comment caractériser la </a:t>
            </a:r>
            <a:r>
              <a:rPr lang="fr-FR" sz="4000" b="1" u="sng" dirty="0"/>
              <a:t>forme</a:t>
            </a:r>
            <a:r>
              <a:rPr lang="fr-FR" sz="4000" b="1" dirty="0"/>
              <a:t> que prend l’action publique locale en matière de mobilité lorsque celle-ci repose sur l’IM?</a:t>
            </a:r>
          </a:p>
        </p:txBody>
      </p:sp>
      <p:sp>
        <p:nvSpPr>
          <p:cNvPr id="4" name="Bulle ronde 3">
            <a:extLst>
              <a:ext uri="{FF2B5EF4-FFF2-40B4-BE49-F238E27FC236}">
                <a16:creationId xmlns:a16="http://schemas.microsoft.com/office/drawing/2014/main" id="{5E4E357D-F6B0-FD58-B24D-0FF347013A7C}"/>
              </a:ext>
            </a:extLst>
          </p:cNvPr>
          <p:cNvSpPr/>
          <p:nvPr/>
        </p:nvSpPr>
        <p:spPr>
          <a:xfrm>
            <a:off x="7689148" y="5383658"/>
            <a:ext cx="3523692" cy="1255282"/>
          </a:xfrm>
          <a:prstGeom prst="wedgeEllipseCallout">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Je ne cherche </a:t>
            </a:r>
            <a:r>
              <a:rPr lang="fr-FR" u="sng" dirty="0"/>
              <a:t>pas</a:t>
            </a:r>
            <a:r>
              <a:rPr lang="fr-FR" dirty="0"/>
              <a:t> à produire une évaluation de l’</a:t>
            </a:r>
            <a:r>
              <a:rPr lang="fr-FR" i="1" dirty="0"/>
              <a:t>efficacité </a:t>
            </a:r>
            <a:r>
              <a:rPr lang="fr-FR" dirty="0"/>
              <a:t>des SIM</a:t>
            </a:r>
          </a:p>
        </p:txBody>
      </p:sp>
    </p:spTree>
    <p:extLst>
      <p:ext uri="{BB962C8B-B14F-4D97-AF65-F5344CB8AC3E}">
        <p14:creationId xmlns:p14="http://schemas.microsoft.com/office/powerpoint/2010/main" val="521728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289548-B1A0-C6B8-3220-9C5F02AF4E22}"/>
              </a:ext>
            </a:extLst>
          </p:cNvPr>
          <p:cNvSpPr>
            <a:spLocks noGrp="1"/>
          </p:cNvSpPr>
          <p:nvPr>
            <p:ph type="title"/>
          </p:nvPr>
        </p:nvSpPr>
        <p:spPr>
          <a:xfrm>
            <a:off x="460808" y="462848"/>
            <a:ext cx="10515600" cy="619919"/>
          </a:xfrm>
        </p:spPr>
        <p:txBody>
          <a:bodyPr>
            <a:normAutofit fontScale="90000"/>
          </a:bodyPr>
          <a:lstStyle/>
          <a:p>
            <a:r>
              <a:rPr lang="fr-FR" dirty="0"/>
              <a:t>Des questions à explorer </a:t>
            </a:r>
          </a:p>
        </p:txBody>
      </p:sp>
      <p:sp>
        <p:nvSpPr>
          <p:cNvPr id="3" name="Espace réservé du contenu 2">
            <a:extLst>
              <a:ext uri="{FF2B5EF4-FFF2-40B4-BE49-F238E27FC236}">
                <a16:creationId xmlns:a16="http://schemas.microsoft.com/office/drawing/2014/main" id="{FD98B0DD-73B2-2A09-1263-C81A3EA357AA}"/>
              </a:ext>
            </a:extLst>
          </p:cNvPr>
          <p:cNvSpPr>
            <a:spLocks noGrp="1"/>
          </p:cNvSpPr>
          <p:nvPr>
            <p:ph idx="1"/>
          </p:nvPr>
        </p:nvSpPr>
        <p:spPr>
          <a:xfrm>
            <a:off x="310144" y="1352829"/>
            <a:ext cx="11270384" cy="5306747"/>
          </a:xfrm>
        </p:spPr>
        <p:txBody>
          <a:bodyPr>
            <a:normAutofit fontScale="92500" lnSpcReduction="10000"/>
          </a:bodyPr>
          <a:lstStyle/>
          <a:p>
            <a:r>
              <a:rPr lang="fr-FR" sz="2400" dirty="0"/>
              <a:t>Mettre l’accent sur la construction de flux de données ? Préalable à l’IV multimodale </a:t>
            </a:r>
          </a:p>
          <a:p>
            <a:pPr lvl="1"/>
            <a:r>
              <a:rPr lang="fr-FR" dirty="0"/>
              <a:t>Le rassemblement de flux de données nécessite un travail important de standardisation des interfaces d’échange et de « mise en flux » </a:t>
            </a:r>
          </a:p>
          <a:p>
            <a:r>
              <a:rPr lang="fr-FR" sz="2400" dirty="0"/>
              <a:t>Comment conceptualiser l’avènement de ce nouvel </a:t>
            </a:r>
            <a:r>
              <a:rPr lang="fr-FR" sz="2400" i="1" dirty="0"/>
              <a:t>instrument d’action publique </a:t>
            </a:r>
            <a:r>
              <a:rPr lang="fr-FR" sz="2400" dirty="0"/>
              <a:t>au regard de la préexistence de plusieurs autres outils de régulation des mobilités ? Quelle articulation ? [infrastructure </a:t>
            </a:r>
            <a:r>
              <a:rPr lang="fr-FR" sz="2400" dirty="0" err="1"/>
              <a:t>studies</a:t>
            </a:r>
            <a:r>
              <a:rPr lang="fr-FR" sz="2400" dirty="0"/>
              <a:t>]</a:t>
            </a:r>
          </a:p>
          <a:p>
            <a:pPr lvl="1"/>
            <a:r>
              <a:rPr lang="fr-FR" dirty="0"/>
              <a:t>Remplacement de certains </a:t>
            </a:r>
            <a:r>
              <a:rPr lang="fr-FR" i="1" dirty="0"/>
              <a:t>instruments</a:t>
            </a:r>
            <a:r>
              <a:rPr lang="fr-FR" dirty="0"/>
              <a:t> par d’autres ? </a:t>
            </a:r>
          </a:p>
          <a:p>
            <a:pPr lvl="1"/>
            <a:r>
              <a:rPr lang="fr-FR" dirty="0"/>
              <a:t>Stratification </a:t>
            </a:r>
            <a:r>
              <a:rPr lang="fr-BE" dirty="0"/>
              <a:t>(</a:t>
            </a:r>
            <a:r>
              <a:rPr lang="fr-BE" dirty="0" err="1"/>
              <a:t>Baldasseroni</a:t>
            </a:r>
            <a:r>
              <a:rPr lang="fr-BE" dirty="0"/>
              <a:t> et </a:t>
            </a:r>
            <a:r>
              <a:rPr lang="fr-BE" dirty="0" err="1"/>
              <a:t>Charansonney</a:t>
            </a:r>
            <a:r>
              <a:rPr lang="fr-BE" dirty="0"/>
              <a:t>, 2018, p. 38) ? </a:t>
            </a:r>
          </a:p>
          <a:p>
            <a:pPr lvl="1"/>
            <a:r>
              <a:rPr lang="fr-FR" dirty="0"/>
              <a:t>Sédimentation (Ajout de couches successives et coexistence) ?</a:t>
            </a:r>
          </a:p>
          <a:p>
            <a:r>
              <a:rPr lang="fr-FR" sz="2400" dirty="0"/>
              <a:t>Comment les SIM s’inscrivent-ils – ou pas – dans l’histoire du gouvernement des mobilités dans chaque ville étudiée ? Continuité ? Rupture politique ou technique ?</a:t>
            </a:r>
          </a:p>
          <a:p>
            <a:r>
              <a:rPr lang="fr-FR" sz="2400" dirty="0"/>
              <a:t>« Dualité prescription-guidage » (</a:t>
            </a:r>
            <a:r>
              <a:rPr lang="fr-FR" sz="2400" dirty="0" err="1"/>
              <a:t>Baldasseroni</a:t>
            </a:r>
            <a:r>
              <a:rPr lang="fr-FR" sz="2400" dirty="0"/>
              <a:t> et </a:t>
            </a:r>
            <a:r>
              <a:rPr lang="fr-FR" sz="2400" dirty="0" err="1"/>
              <a:t>Charasonney</a:t>
            </a:r>
            <a:r>
              <a:rPr lang="fr-FR" sz="2400" dirty="0"/>
              <a:t>, 2018, p. 24); dualité régulation du trafic – attractivité (idem)</a:t>
            </a:r>
          </a:p>
          <a:p>
            <a:r>
              <a:rPr lang="fr-FR" sz="2400" dirty="0"/>
              <a:t>Ambiguïté (transversale aux cas d’étude) : dyade objectif de multimodalité – automobilisme pragmatique/culturel – Namur-Luxembourg-Lyon</a:t>
            </a:r>
            <a:endParaRPr lang="fr-FR" sz="2400" i="1" dirty="0"/>
          </a:p>
          <a:p>
            <a:endParaRPr lang="fr-FR" sz="2400" dirty="0"/>
          </a:p>
          <a:p>
            <a:endParaRPr lang="fr-FR" dirty="0"/>
          </a:p>
        </p:txBody>
      </p:sp>
    </p:spTree>
    <p:extLst>
      <p:ext uri="{BB962C8B-B14F-4D97-AF65-F5344CB8AC3E}">
        <p14:creationId xmlns:p14="http://schemas.microsoft.com/office/powerpoint/2010/main" val="3571517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B0C2B-E9A5-59BE-DB8A-34C765C3CD9D}"/>
              </a:ext>
            </a:extLst>
          </p:cNvPr>
          <p:cNvSpPr>
            <a:spLocks noGrp="1"/>
          </p:cNvSpPr>
          <p:nvPr>
            <p:ph type="title"/>
          </p:nvPr>
        </p:nvSpPr>
        <p:spPr>
          <a:xfrm>
            <a:off x="430550" y="298053"/>
            <a:ext cx="10515600" cy="619919"/>
          </a:xfrm>
        </p:spPr>
        <p:txBody>
          <a:bodyPr>
            <a:normAutofit fontScale="90000"/>
          </a:bodyPr>
          <a:lstStyle/>
          <a:p>
            <a:r>
              <a:rPr lang="fr-FR" dirty="0"/>
              <a:t>Terrains</a:t>
            </a:r>
          </a:p>
        </p:txBody>
      </p:sp>
      <p:sp>
        <p:nvSpPr>
          <p:cNvPr id="3" name="Espace réservé du contenu 2">
            <a:extLst>
              <a:ext uri="{FF2B5EF4-FFF2-40B4-BE49-F238E27FC236}">
                <a16:creationId xmlns:a16="http://schemas.microsoft.com/office/drawing/2014/main" id="{EEAC3708-2FDE-2F53-D112-BD6D7BD5884A}"/>
              </a:ext>
            </a:extLst>
          </p:cNvPr>
          <p:cNvSpPr>
            <a:spLocks noGrp="1"/>
          </p:cNvSpPr>
          <p:nvPr>
            <p:ph idx="1"/>
          </p:nvPr>
        </p:nvSpPr>
        <p:spPr>
          <a:xfrm>
            <a:off x="430550" y="1101349"/>
            <a:ext cx="11490517" cy="5244109"/>
          </a:xfrm>
        </p:spPr>
        <p:txBody>
          <a:bodyPr>
            <a:normAutofit fontScale="92500" lnSpcReduction="20000"/>
          </a:bodyPr>
          <a:lstStyle/>
          <a:p>
            <a:r>
              <a:rPr lang="fr-FR" sz="3400" dirty="0"/>
              <a:t>Namur</a:t>
            </a:r>
            <a:r>
              <a:rPr lang="fr-FR" dirty="0"/>
              <a:t> : </a:t>
            </a:r>
          </a:p>
          <a:p>
            <a:pPr lvl="1"/>
            <a:r>
              <a:rPr lang="fr-FR" sz="3000" dirty="0"/>
              <a:t>Analyse de documents : 116 documents</a:t>
            </a:r>
          </a:p>
          <a:p>
            <a:pPr lvl="1"/>
            <a:r>
              <a:rPr lang="fr-FR" sz="3000" i="1" dirty="0" err="1"/>
              <a:t>walkthrough</a:t>
            </a:r>
            <a:r>
              <a:rPr lang="fr-FR" sz="3000" i="1" dirty="0"/>
              <a:t> </a:t>
            </a:r>
            <a:r>
              <a:rPr lang="fr-FR" sz="3000" dirty="0"/>
              <a:t>(Light et al, 2018) du « système de transport intelligent » (STI) namurois</a:t>
            </a:r>
          </a:p>
          <a:p>
            <a:pPr lvl="1"/>
            <a:r>
              <a:rPr lang="fr-FR" sz="3000" dirty="0"/>
              <a:t>19 entretiens semi-directifs</a:t>
            </a:r>
          </a:p>
          <a:p>
            <a:r>
              <a:rPr lang="fr-FR" sz="3400" dirty="0"/>
              <a:t>Luxembourg</a:t>
            </a:r>
            <a:r>
              <a:rPr lang="fr-FR" dirty="0"/>
              <a:t> : </a:t>
            </a:r>
          </a:p>
          <a:p>
            <a:pPr lvl="1"/>
            <a:r>
              <a:rPr lang="fr-FR" sz="3000" dirty="0"/>
              <a:t>Analyse de documents : 80 documents</a:t>
            </a:r>
          </a:p>
          <a:p>
            <a:pPr lvl="1"/>
            <a:r>
              <a:rPr lang="fr-FR" sz="3000" i="1" dirty="0" err="1"/>
              <a:t>walkthrough</a:t>
            </a:r>
            <a:r>
              <a:rPr lang="fr-FR" sz="3000" i="1" dirty="0"/>
              <a:t> </a:t>
            </a:r>
            <a:r>
              <a:rPr lang="fr-FR" sz="3000" dirty="0"/>
              <a:t>de </a:t>
            </a:r>
            <a:r>
              <a:rPr lang="fr-FR" sz="3000" dirty="0" err="1"/>
              <a:t>Mobiliteit.lu</a:t>
            </a:r>
            <a:r>
              <a:rPr lang="fr-FR" sz="3000" dirty="0"/>
              <a:t> et de la </a:t>
            </a:r>
            <a:r>
              <a:rPr lang="fr-FR" sz="3000" dirty="0" err="1"/>
              <a:t>Cityapp</a:t>
            </a:r>
            <a:r>
              <a:rPr lang="fr-FR" sz="3000" dirty="0"/>
              <a:t> :</a:t>
            </a:r>
          </a:p>
          <a:p>
            <a:pPr lvl="1"/>
            <a:r>
              <a:rPr lang="fr-FR" sz="3000" dirty="0"/>
              <a:t>11 entretiens semi-directifs</a:t>
            </a:r>
          </a:p>
          <a:p>
            <a:r>
              <a:rPr lang="fr-FR" sz="3600" dirty="0"/>
              <a:t>Lyon : </a:t>
            </a:r>
          </a:p>
          <a:p>
            <a:pPr lvl="1"/>
            <a:r>
              <a:rPr lang="fr-FR" sz="3000" dirty="0"/>
              <a:t>Analyse de documents : 220 documents</a:t>
            </a:r>
          </a:p>
          <a:p>
            <a:pPr lvl="1"/>
            <a:r>
              <a:rPr lang="fr-FR" sz="3000" i="1" dirty="0" err="1"/>
              <a:t>Walkthrough</a:t>
            </a:r>
            <a:r>
              <a:rPr lang="fr-FR" sz="3000" i="1" dirty="0"/>
              <a:t> </a:t>
            </a:r>
            <a:r>
              <a:rPr lang="fr-FR" sz="3000" dirty="0"/>
              <a:t>de l’Agence des mobilités en ligne</a:t>
            </a:r>
          </a:p>
          <a:p>
            <a:pPr lvl="1"/>
            <a:r>
              <a:rPr lang="fr-FR" sz="3000" dirty="0"/>
              <a:t>20 entretiens semi-directifs</a:t>
            </a:r>
          </a:p>
          <a:p>
            <a:pPr lvl="1"/>
            <a:endParaRPr lang="fr-FR" sz="3000" i="1" dirty="0"/>
          </a:p>
          <a:p>
            <a:endParaRPr lang="fr-FR" sz="3600" dirty="0"/>
          </a:p>
          <a:p>
            <a:endParaRPr lang="fr-FR" dirty="0"/>
          </a:p>
          <a:p>
            <a:endParaRPr lang="fr-FR" dirty="0"/>
          </a:p>
          <a:p>
            <a:endParaRPr lang="fr-FR" dirty="0"/>
          </a:p>
        </p:txBody>
      </p:sp>
    </p:spTree>
    <p:extLst>
      <p:ext uri="{BB962C8B-B14F-4D97-AF65-F5344CB8AC3E}">
        <p14:creationId xmlns:p14="http://schemas.microsoft.com/office/powerpoint/2010/main" val="230856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BC0A8E-74F5-F819-6B26-3D23BECF8C23}"/>
              </a:ext>
            </a:extLst>
          </p:cNvPr>
          <p:cNvSpPr>
            <a:spLocks noGrp="1"/>
          </p:cNvSpPr>
          <p:nvPr>
            <p:ph type="title"/>
          </p:nvPr>
        </p:nvSpPr>
        <p:spPr>
          <a:xfrm>
            <a:off x="566016" y="733425"/>
            <a:ext cx="10515600" cy="619919"/>
          </a:xfrm>
        </p:spPr>
        <p:txBody>
          <a:bodyPr>
            <a:normAutofit fontScale="90000"/>
          </a:bodyPr>
          <a:lstStyle/>
          <a:p>
            <a:r>
              <a:rPr lang="fr-FR" dirty="0"/>
              <a:t>Précision sur mon objet de recherche : les mobilités </a:t>
            </a:r>
            <a:r>
              <a:rPr lang="fr-FR" i="1" dirty="0"/>
              <a:t>spatiales</a:t>
            </a:r>
            <a:r>
              <a:rPr lang="fr-FR" dirty="0"/>
              <a:t> </a:t>
            </a:r>
            <a:r>
              <a:rPr lang="fr-FR" i="1" dirty="0"/>
              <a:t>quotidiennes</a:t>
            </a:r>
          </a:p>
        </p:txBody>
      </p:sp>
      <p:sp>
        <p:nvSpPr>
          <p:cNvPr id="10" name="Ovaal 9">
            <a:extLst>
              <a:ext uri="{FF2B5EF4-FFF2-40B4-BE49-F238E27FC236}">
                <a16:creationId xmlns:a16="http://schemas.microsoft.com/office/drawing/2014/main" id="{C2F30A0A-0259-4F8A-8B35-A566AF6B55AA}"/>
              </a:ext>
            </a:extLst>
          </p:cNvPr>
          <p:cNvSpPr/>
          <p:nvPr/>
        </p:nvSpPr>
        <p:spPr>
          <a:xfrm>
            <a:off x="4223616" y="2938780"/>
            <a:ext cx="3200400" cy="980440"/>
          </a:xfrm>
          <a:prstGeom prst="ellipse">
            <a:avLst/>
          </a:prstGeom>
          <a:solidFill>
            <a:srgbClr val="FFFC00">
              <a:alpha val="5000"/>
            </a:srgbClr>
          </a:solidFill>
          <a:ln w="108000">
            <a:solidFill>
              <a:srgbClr val="FFFC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dirty="0">
              <a:solidFill>
                <a:srgbClr val="FFFC00"/>
              </a:solidFill>
            </a:endParaRP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4925FD7F-3126-DBD7-EBF9-45EECBB09FBE}"/>
                  </a:ext>
                </a:extLst>
              </p14:cNvPr>
              <p14:cNvContentPartPr/>
              <p14:nvPr/>
            </p14:nvContentPartPr>
            <p14:xfrm>
              <a:off x="1026845" y="3249769"/>
              <a:ext cx="2565720" cy="16920"/>
            </p14:xfrm>
          </p:contentPart>
        </mc:Choice>
        <mc:Fallback xmlns="">
          <p:pic>
            <p:nvPicPr>
              <p:cNvPr id="11" name="Encre 10">
                <a:extLst>
                  <a:ext uri="{FF2B5EF4-FFF2-40B4-BE49-F238E27FC236}">
                    <a16:creationId xmlns:a16="http://schemas.microsoft.com/office/drawing/2014/main" id="{4925FD7F-3126-DBD7-EBF9-45EECBB09FBE}"/>
                  </a:ext>
                </a:extLst>
              </p:cNvPr>
              <p:cNvPicPr/>
              <p:nvPr/>
            </p:nvPicPr>
            <p:blipFill>
              <a:blip r:embed="rId3"/>
              <a:stretch>
                <a:fillRect/>
              </a:stretch>
            </p:blipFill>
            <p:spPr>
              <a:xfrm>
                <a:off x="972845" y="3141769"/>
                <a:ext cx="2673360" cy="232560"/>
              </a:xfrm>
              <a:prstGeom prst="rect">
                <a:avLst/>
              </a:prstGeom>
            </p:spPr>
          </p:pic>
        </mc:Fallback>
      </mc:AlternateContent>
      <p:sp>
        <p:nvSpPr>
          <p:cNvPr id="12" name="ZoneTexte 11">
            <a:extLst>
              <a:ext uri="{FF2B5EF4-FFF2-40B4-BE49-F238E27FC236}">
                <a16:creationId xmlns:a16="http://schemas.microsoft.com/office/drawing/2014/main" id="{82C83E9F-6770-FC9D-61DB-D72B98BA7325}"/>
              </a:ext>
            </a:extLst>
          </p:cNvPr>
          <p:cNvSpPr txBox="1"/>
          <p:nvPr/>
        </p:nvSpPr>
        <p:spPr>
          <a:xfrm>
            <a:off x="1609267" y="5130194"/>
            <a:ext cx="7725192" cy="646331"/>
          </a:xfrm>
          <a:prstGeom prst="rect">
            <a:avLst/>
          </a:prstGeom>
          <a:noFill/>
        </p:spPr>
        <p:txBody>
          <a:bodyPr wrap="none" rtlCol="0">
            <a:spAutoFit/>
          </a:bodyPr>
          <a:lstStyle/>
          <a:p>
            <a:r>
              <a:rPr lang="fr-BE" dirty="0"/>
              <a:t>(adapté de </a:t>
            </a:r>
            <a:r>
              <a:rPr lang="fr-BE" dirty="0" err="1"/>
              <a:t>Gallez</a:t>
            </a:r>
            <a:r>
              <a:rPr lang="fr-BE" dirty="0"/>
              <a:t> et Kaufmann pp. 41-55 </a:t>
            </a:r>
            <a:r>
              <a:rPr lang="fr-BE" i="1" dirty="0"/>
              <a:t>in</a:t>
            </a:r>
            <a:r>
              <a:rPr lang="fr-BE" dirty="0"/>
              <a:t> </a:t>
            </a:r>
            <a:r>
              <a:rPr lang="fr-BE" dirty="0" err="1"/>
              <a:t>Flonneau</a:t>
            </a:r>
            <a:r>
              <a:rPr lang="fr-BE" dirty="0"/>
              <a:t> et </a:t>
            </a:r>
            <a:r>
              <a:rPr lang="fr-BE" dirty="0" err="1"/>
              <a:t>Guigueno</a:t>
            </a:r>
            <a:r>
              <a:rPr lang="fr-BE" dirty="0"/>
              <a:t>, 2009) </a:t>
            </a:r>
          </a:p>
          <a:p>
            <a:endParaRPr lang="fr-FR" dirty="0"/>
          </a:p>
        </p:txBody>
      </p:sp>
      <p:graphicFrame>
        <p:nvGraphicFramePr>
          <p:cNvPr id="3" name="Tableau 2">
            <a:extLst>
              <a:ext uri="{FF2B5EF4-FFF2-40B4-BE49-F238E27FC236}">
                <a16:creationId xmlns:a16="http://schemas.microsoft.com/office/drawing/2014/main" id="{16084617-BAB9-EB8F-CD53-497C85190330}"/>
              </a:ext>
            </a:extLst>
          </p:cNvPr>
          <p:cNvGraphicFramePr>
            <a:graphicFrameLocks noGrp="1"/>
          </p:cNvGraphicFramePr>
          <p:nvPr>
            <p:extLst>
              <p:ext uri="{D42A27DB-BD31-4B8C-83A1-F6EECF244321}">
                <p14:modId xmlns:p14="http://schemas.microsoft.com/office/powerpoint/2010/main" val="2616965533"/>
              </p:ext>
            </p:extLst>
          </p:nvPr>
        </p:nvGraphicFramePr>
        <p:xfrm>
          <a:off x="1026845" y="2264169"/>
          <a:ext cx="9875157" cy="2329662"/>
        </p:xfrm>
        <a:graphic>
          <a:graphicData uri="http://schemas.openxmlformats.org/drawingml/2006/table">
            <a:tbl>
              <a:tblPr>
                <a:tableStyleId>{5C22544A-7EE6-4342-B048-85BDC9FD1C3A}</a:tableStyleId>
              </a:tblPr>
              <a:tblGrid>
                <a:gridCol w="3291719">
                  <a:extLst>
                    <a:ext uri="{9D8B030D-6E8A-4147-A177-3AD203B41FA5}">
                      <a16:colId xmlns:a16="http://schemas.microsoft.com/office/drawing/2014/main" val="401801541"/>
                    </a:ext>
                  </a:extLst>
                </a:gridCol>
                <a:gridCol w="3291719">
                  <a:extLst>
                    <a:ext uri="{9D8B030D-6E8A-4147-A177-3AD203B41FA5}">
                      <a16:colId xmlns:a16="http://schemas.microsoft.com/office/drawing/2014/main" val="3448252759"/>
                    </a:ext>
                  </a:extLst>
                </a:gridCol>
                <a:gridCol w="3291719">
                  <a:extLst>
                    <a:ext uri="{9D8B030D-6E8A-4147-A177-3AD203B41FA5}">
                      <a16:colId xmlns:a16="http://schemas.microsoft.com/office/drawing/2014/main" val="4239167288"/>
                    </a:ext>
                  </a:extLst>
                </a:gridCol>
              </a:tblGrid>
              <a:tr h="776554">
                <a:tc>
                  <a:txBody>
                    <a:bodyPr/>
                    <a:lstStyle/>
                    <a:p>
                      <a:endParaRPr lang="fr-FR"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fr-FR" dirty="0"/>
                        <a:t>Temporalité courte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fr-FR" dirty="0"/>
                        <a:t>Temporalité longue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6914432"/>
                  </a:ext>
                </a:extLst>
              </a:tr>
              <a:tr h="776554">
                <a:tc>
                  <a:txBody>
                    <a:bodyPr/>
                    <a:lstStyle/>
                    <a:p>
                      <a:r>
                        <a:rPr lang="fr-FR" dirty="0"/>
                        <a:t>Courte distance relative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fr-FR" b="1" dirty="0"/>
                        <a:t>Mobilité quotidienne</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fr-FR" dirty="0"/>
                        <a:t>Mobilité résidentielle</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6480481"/>
                  </a:ext>
                </a:extLst>
              </a:tr>
              <a:tr h="776554">
                <a:tc>
                  <a:txBody>
                    <a:bodyPr/>
                    <a:lstStyle/>
                    <a:p>
                      <a:r>
                        <a:rPr lang="fr-FR" dirty="0"/>
                        <a:t>Longue distance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fr-FR" dirty="0"/>
                        <a:t>Voyage</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fr-FR" dirty="0"/>
                        <a:t>Migration</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54744"/>
                  </a:ext>
                </a:extLst>
              </a:tr>
            </a:tbl>
          </a:graphicData>
        </a:graphic>
      </p:graphicFrame>
      <mc:AlternateContent xmlns:mc="http://schemas.openxmlformats.org/markup-compatibility/2006" xmlns:p14="http://schemas.microsoft.com/office/powerpoint/2010/main">
        <mc:Choice Requires="p14">
          <p:contentPart p14:bwMode="auto" r:id="rId4">
            <p14:nvContentPartPr>
              <p14:cNvPr id="5" name="Encre 4">
                <a:extLst>
                  <a:ext uri="{FF2B5EF4-FFF2-40B4-BE49-F238E27FC236}">
                    <a16:creationId xmlns:a16="http://schemas.microsoft.com/office/drawing/2014/main" id="{124F48C6-7941-06D1-0395-A615C2017F6F}"/>
                  </a:ext>
                </a:extLst>
              </p14:cNvPr>
              <p14:cNvContentPartPr/>
              <p14:nvPr/>
            </p14:nvContentPartPr>
            <p14:xfrm>
              <a:off x="4413034" y="2429923"/>
              <a:ext cx="1887480" cy="43920"/>
            </p14:xfrm>
          </p:contentPart>
        </mc:Choice>
        <mc:Fallback xmlns="">
          <p:pic>
            <p:nvPicPr>
              <p:cNvPr id="5" name="Encre 4">
                <a:extLst>
                  <a:ext uri="{FF2B5EF4-FFF2-40B4-BE49-F238E27FC236}">
                    <a16:creationId xmlns:a16="http://schemas.microsoft.com/office/drawing/2014/main" id="{124F48C6-7941-06D1-0395-A615C2017F6F}"/>
                  </a:ext>
                </a:extLst>
              </p:cNvPr>
              <p:cNvPicPr/>
              <p:nvPr/>
            </p:nvPicPr>
            <p:blipFill>
              <a:blip r:embed="rId5"/>
              <a:stretch>
                <a:fillRect/>
              </a:stretch>
            </p:blipFill>
            <p:spPr>
              <a:xfrm>
                <a:off x="4359394" y="2321923"/>
                <a:ext cx="1995120" cy="259560"/>
              </a:xfrm>
              <a:prstGeom prst="rect">
                <a:avLst/>
              </a:prstGeom>
            </p:spPr>
          </p:pic>
        </mc:Fallback>
      </mc:AlternateContent>
    </p:spTree>
    <p:extLst>
      <p:ext uri="{BB962C8B-B14F-4D97-AF65-F5344CB8AC3E}">
        <p14:creationId xmlns:p14="http://schemas.microsoft.com/office/powerpoint/2010/main" val="412619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0A0DAB-5D00-3960-7E38-DFD00A675D46}"/>
              </a:ext>
            </a:extLst>
          </p:cNvPr>
          <p:cNvSpPr>
            <a:spLocks noGrp="1"/>
          </p:cNvSpPr>
          <p:nvPr>
            <p:ph type="title"/>
          </p:nvPr>
        </p:nvSpPr>
        <p:spPr/>
        <p:txBody>
          <a:bodyPr>
            <a:normAutofit fontScale="90000"/>
          </a:bodyPr>
          <a:lstStyle/>
          <a:p>
            <a:r>
              <a:rPr lang="fr-FR" dirty="0"/>
              <a:t>Le « système de transport intelligent » (STI) namurois</a:t>
            </a:r>
          </a:p>
        </p:txBody>
      </p:sp>
      <p:pic>
        <p:nvPicPr>
          <p:cNvPr id="5" name="Espace réservé du contenu 4" descr="Une image contenant carte, atlas, texte, diagramme&#10;&#10;Description générée automatiquement">
            <a:extLst>
              <a:ext uri="{FF2B5EF4-FFF2-40B4-BE49-F238E27FC236}">
                <a16:creationId xmlns:a16="http://schemas.microsoft.com/office/drawing/2014/main" id="{4A0FDEC7-226D-CAE9-23E1-CF191FE9EC9D}"/>
              </a:ext>
            </a:extLst>
          </p:cNvPr>
          <p:cNvPicPr>
            <a:picLocks noGrp="1" noChangeAspect="1"/>
          </p:cNvPicPr>
          <p:nvPr>
            <p:ph idx="1"/>
          </p:nvPr>
        </p:nvPicPr>
        <p:blipFill>
          <a:blip r:embed="rId2"/>
          <a:stretch>
            <a:fillRect/>
          </a:stretch>
        </p:blipFill>
        <p:spPr>
          <a:xfrm>
            <a:off x="532150" y="1261131"/>
            <a:ext cx="8452624" cy="4732279"/>
          </a:xfrm>
        </p:spPr>
      </p:pic>
      <p:sp>
        <p:nvSpPr>
          <p:cNvPr id="6" name="ZoneTexte 5">
            <a:extLst>
              <a:ext uri="{FF2B5EF4-FFF2-40B4-BE49-F238E27FC236}">
                <a16:creationId xmlns:a16="http://schemas.microsoft.com/office/drawing/2014/main" id="{EB5D890B-D40B-7DDD-899E-B290D6E6779B}"/>
              </a:ext>
            </a:extLst>
          </p:cNvPr>
          <p:cNvSpPr txBox="1"/>
          <p:nvPr/>
        </p:nvSpPr>
        <p:spPr>
          <a:xfrm>
            <a:off x="312234" y="6093770"/>
            <a:ext cx="9456500" cy="369332"/>
          </a:xfrm>
          <a:prstGeom prst="rect">
            <a:avLst/>
          </a:prstGeom>
          <a:noFill/>
        </p:spPr>
        <p:txBody>
          <a:bodyPr wrap="none" rtlCol="0">
            <a:spAutoFit/>
          </a:bodyPr>
          <a:lstStyle/>
          <a:p>
            <a:r>
              <a:rPr lang="fr-FR" dirty="0"/>
              <a:t>La plateforme en ligne : </a:t>
            </a:r>
            <a:r>
              <a:rPr lang="fr-FR" dirty="0" err="1"/>
              <a:t>traficolor</a:t>
            </a:r>
            <a:r>
              <a:rPr lang="fr-FR" dirty="0"/>
              <a:t>, temps de trajet, capacité des parking, bus et free </a:t>
            </a:r>
            <a:r>
              <a:rPr lang="fr-FR" dirty="0" err="1"/>
              <a:t>floating</a:t>
            </a:r>
            <a:endParaRPr lang="fr-FR" dirty="0"/>
          </a:p>
        </p:txBody>
      </p:sp>
      <p:sp>
        <p:nvSpPr>
          <p:cNvPr id="7" name="ZoneTexte 6">
            <a:extLst>
              <a:ext uri="{FF2B5EF4-FFF2-40B4-BE49-F238E27FC236}">
                <a16:creationId xmlns:a16="http://schemas.microsoft.com/office/drawing/2014/main" id="{2CB36E62-DE9C-8A32-C75E-B89DB9DF545F}"/>
              </a:ext>
            </a:extLst>
          </p:cNvPr>
          <p:cNvSpPr txBox="1"/>
          <p:nvPr/>
        </p:nvSpPr>
        <p:spPr>
          <a:xfrm>
            <a:off x="9768734" y="2653990"/>
            <a:ext cx="1479957" cy="369332"/>
          </a:xfrm>
          <a:prstGeom prst="rect">
            <a:avLst/>
          </a:prstGeom>
          <a:noFill/>
        </p:spPr>
        <p:txBody>
          <a:bodyPr wrap="none" rtlCol="0">
            <a:spAutoFit/>
          </a:bodyPr>
          <a:lstStyle/>
          <a:p>
            <a:r>
              <a:rPr lang="fr-FR" dirty="0" err="1"/>
              <a:t>Sti.namur.be</a:t>
            </a:r>
            <a:endParaRPr lang="fr-FR" dirty="0"/>
          </a:p>
        </p:txBody>
      </p:sp>
    </p:spTree>
    <p:extLst>
      <p:ext uri="{BB962C8B-B14F-4D97-AF65-F5344CB8AC3E}">
        <p14:creationId xmlns:p14="http://schemas.microsoft.com/office/powerpoint/2010/main" val="3977483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B34439-DEDB-2B6F-E29F-27ED1BBB2398}"/>
              </a:ext>
            </a:extLst>
          </p:cNvPr>
          <p:cNvSpPr>
            <a:spLocks noGrp="1"/>
          </p:cNvSpPr>
          <p:nvPr>
            <p:ph type="title"/>
          </p:nvPr>
        </p:nvSpPr>
        <p:spPr>
          <a:xfrm>
            <a:off x="509848" y="602853"/>
            <a:ext cx="10515600" cy="619919"/>
          </a:xfrm>
        </p:spPr>
        <p:txBody>
          <a:bodyPr>
            <a:normAutofit fontScale="90000"/>
          </a:bodyPr>
          <a:lstStyle/>
          <a:p>
            <a:r>
              <a:rPr lang="fr-FR" dirty="0"/>
              <a:t>Le STI namurois : le « centre de contrôle »</a:t>
            </a:r>
          </a:p>
        </p:txBody>
      </p:sp>
      <p:sp>
        <p:nvSpPr>
          <p:cNvPr id="6" name="ZoneTexte 5">
            <a:extLst>
              <a:ext uri="{FF2B5EF4-FFF2-40B4-BE49-F238E27FC236}">
                <a16:creationId xmlns:a16="http://schemas.microsoft.com/office/drawing/2014/main" id="{CC1EA7FC-F5AA-F232-47AB-7A6BC51C7A37}"/>
              </a:ext>
            </a:extLst>
          </p:cNvPr>
          <p:cNvSpPr txBox="1"/>
          <p:nvPr/>
        </p:nvSpPr>
        <p:spPr>
          <a:xfrm>
            <a:off x="749608" y="2459721"/>
            <a:ext cx="7344662" cy="646331"/>
          </a:xfrm>
          <a:prstGeom prst="rect">
            <a:avLst/>
          </a:prstGeom>
          <a:noFill/>
        </p:spPr>
        <p:txBody>
          <a:bodyPr wrap="square" rtlCol="0">
            <a:spAutoFit/>
          </a:bodyPr>
          <a:lstStyle/>
          <a:p>
            <a:r>
              <a:rPr lang="fr-FR" dirty="0"/>
              <a:t>Source : </a:t>
            </a:r>
            <a:r>
              <a:rPr lang="fr-FR" dirty="0">
                <a:hlinkClick r:id="rId3"/>
              </a:rPr>
              <a:t>https://www.le-nid.be/les-projets/systeme-de-transport-intelligent-sti</a:t>
            </a:r>
            <a:endParaRPr lang="fr-FR" dirty="0"/>
          </a:p>
        </p:txBody>
      </p:sp>
      <p:sp>
        <p:nvSpPr>
          <p:cNvPr id="4" name="ZoneTexte 3">
            <a:extLst>
              <a:ext uri="{FF2B5EF4-FFF2-40B4-BE49-F238E27FC236}">
                <a16:creationId xmlns:a16="http://schemas.microsoft.com/office/drawing/2014/main" id="{D4CD6416-BA34-771F-0929-3EBCCBBBCFC7}"/>
              </a:ext>
            </a:extLst>
          </p:cNvPr>
          <p:cNvSpPr txBox="1"/>
          <p:nvPr/>
        </p:nvSpPr>
        <p:spPr>
          <a:xfrm>
            <a:off x="749608" y="3305986"/>
            <a:ext cx="4480646" cy="646331"/>
          </a:xfrm>
          <a:prstGeom prst="rect">
            <a:avLst/>
          </a:prstGeom>
          <a:noFill/>
        </p:spPr>
        <p:txBody>
          <a:bodyPr wrap="square" rtlCol="0">
            <a:spAutoFit/>
          </a:bodyPr>
          <a:lstStyle/>
          <a:p>
            <a:r>
              <a:rPr lang="fr-FR" dirty="0"/>
              <a:t>Source : </a:t>
            </a:r>
            <a:r>
              <a:rPr lang="fr-FR" dirty="0">
                <a:hlinkClick r:id="rId3"/>
              </a:rPr>
              <a:t>https://</a:t>
            </a:r>
            <a:r>
              <a:rPr lang="fr-FR" dirty="0" err="1">
                <a:hlinkClick r:id="rId3"/>
              </a:rPr>
              <a:t>www.le-nid.be</a:t>
            </a:r>
            <a:r>
              <a:rPr lang="fr-FR" dirty="0">
                <a:hlinkClick r:id="rId3"/>
              </a:rPr>
              <a:t>/les-projets/</a:t>
            </a:r>
            <a:r>
              <a:rPr lang="fr-FR" dirty="0" err="1">
                <a:hlinkClick r:id="rId3"/>
              </a:rPr>
              <a:t>systeme</a:t>
            </a:r>
            <a:r>
              <a:rPr lang="fr-FR" dirty="0">
                <a:hlinkClick r:id="rId3"/>
              </a:rPr>
              <a:t>-de-transport-intelligent-</a:t>
            </a:r>
            <a:r>
              <a:rPr lang="fr-FR" dirty="0" err="1">
                <a:hlinkClick r:id="rId3"/>
              </a:rPr>
              <a:t>sti</a:t>
            </a:r>
            <a:endParaRPr lang="fr-FR" dirty="0"/>
          </a:p>
        </p:txBody>
      </p:sp>
      <p:sp>
        <p:nvSpPr>
          <p:cNvPr id="8" name="Espace réservé du contenu 7">
            <a:extLst>
              <a:ext uri="{FF2B5EF4-FFF2-40B4-BE49-F238E27FC236}">
                <a16:creationId xmlns:a16="http://schemas.microsoft.com/office/drawing/2014/main" id="{531942FC-FD7C-8B03-2E52-2830E61FEB06}"/>
              </a:ext>
            </a:extLst>
          </p:cNvPr>
          <p:cNvSpPr>
            <a:spLocks noGrp="1"/>
          </p:cNvSpPr>
          <p:nvPr>
            <p:ph idx="1"/>
          </p:nvPr>
        </p:nvSpPr>
        <p:spPr>
          <a:xfrm>
            <a:off x="509848" y="1613456"/>
            <a:ext cx="10515600" cy="4351338"/>
          </a:xfrm>
        </p:spPr>
        <p:txBody>
          <a:bodyPr/>
          <a:lstStyle/>
          <a:p>
            <a:r>
              <a:rPr lang="fr-FR" dirty="0"/>
              <a:t>[images STI namurois]</a:t>
            </a:r>
          </a:p>
          <a:p>
            <a:endParaRPr lang="fr-FR" dirty="0"/>
          </a:p>
        </p:txBody>
      </p:sp>
    </p:spTree>
    <p:extLst>
      <p:ext uri="{BB962C8B-B14F-4D97-AF65-F5344CB8AC3E}">
        <p14:creationId xmlns:p14="http://schemas.microsoft.com/office/powerpoint/2010/main" val="2880476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343F5A-ACAE-520E-5522-AC00AE1952D1}"/>
              </a:ext>
            </a:extLst>
          </p:cNvPr>
          <p:cNvSpPr>
            <a:spLocks noGrp="1"/>
          </p:cNvSpPr>
          <p:nvPr>
            <p:ph type="title"/>
          </p:nvPr>
        </p:nvSpPr>
        <p:spPr>
          <a:xfrm>
            <a:off x="331428" y="529784"/>
            <a:ext cx="10515600" cy="619919"/>
          </a:xfrm>
        </p:spPr>
        <p:txBody>
          <a:bodyPr>
            <a:normAutofit fontScale="90000"/>
          </a:bodyPr>
          <a:lstStyle/>
          <a:p>
            <a:r>
              <a:rPr lang="fr-FR" dirty="0"/>
              <a:t>Le STI namurois : les panneaux à message variable</a:t>
            </a:r>
          </a:p>
        </p:txBody>
      </p:sp>
      <p:sp>
        <p:nvSpPr>
          <p:cNvPr id="7" name="ZoneTexte 6">
            <a:extLst>
              <a:ext uri="{FF2B5EF4-FFF2-40B4-BE49-F238E27FC236}">
                <a16:creationId xmlns:a16="http://schemas.microsoft.com/office/drawing/2014/main" id="{5746CBD1-0875-0CB0-F7C5-9123677FD724}"/>
              </a:ext>
            </a:extLst>
          </p:cNvPr>
          <p:cNvSpPr txBox="1"/>
          <p:nvPr/>
        </p:nvSpPr>
        <p:spPr>
          <a:xfrm>
            <a:off x="8051789" y="1816202"/>
            <a:ext cx="3969834" cy="4031873"/>
          </a:xfrm>
          <a:prstGeom prst="rect">
            <a:avLst/>
          </a:prstGeom>
          <a:noFill/>
        </p:spPr>
        <p:txBody>
          <a:bodyPr wrap="square" rtlCol="0">
            <a:spAutoFit/>
          </a:bodyPr>
          <a:lstStyle/>
          <a:p>
            <a:r>
              <a:rPr lang="fr-FR" sz="3200" dirty="0"/>
              <a:t>Cœur, en théorie, de l’« influence des comportements » : affichage d’informations en temps réel, scénarios de déviation, et cetera</a:t>
            </a:r>
          </a:p>
        </p:txBody>
      </p:sp>
      <p:sp>
        <p:nvSpPr>
          <p:cNvPr id="4" name="Espace réservé du contenu 3">
            <a:extLst>
              <a:ext uri="{FF2B5EF4-FFF2-40B4-BE49-F238E27FC236}">
                <a16:creationId xmlns:a16="http://schemas.microsoft.com/office/drawing/2014/main" id="{78A92A30-573A-3D43-C7B1-86A2F6A13896}"/>
              </a:ext>
            </a:extLst>
          </p:cNvPr>
          <p:cNvSpPr>
            <a:spLocks noGrp="1"/>
          </p:cNvSpPr>
          <p:nvPr>
            <p:ph idx="1"/>
          </p:nvPr>
        </p:nvSpPr>
        <p:spPr/>
        <p:txBody>
          <a:bodyPr/>
          <a:lstStyle/>
          <a:p>
            <a:r>
              <a:rPr lang="fr-FR" dirty="0"/>
              <a:t>[image STI namurois]</a:t>
            </a:r>
          </a:p>
          <a:p>
            <a:r>
              <a:rPr lang="fr-FR" sz="1600" dirty="0">
                <a:solidFill>
                  <a:schemeClr val="tx1"/>
                </a:solidFill>
              </a:rPr>
              <a:t>Source : https://</a:t>
            </a:r>
            <a:r>
              <a:rPr lang="fr-FR" sz="1600" dirty="0" err="1">
                <a:solidFill>
                  <a:schemeClr val="tx1"/>
                </a:solidFill>
              </a:rPr>
              <a:t>www.le-nid.be</a:t>
            </a:r>
            <a:r>
              <a:rPr lang="fr-FR" sz="1600" dirty="0">
                <a:solidFill>
                  <a:schemeClr val="tx1"/>
                </a:solidFill>
              </a:rPr>
              <a:t>/les-projets/</a:t>
            </a:r>
            <a:r>
              <a:rPr lang="fr-FR" sz="1600" dirty="0" err="1">
                <a:solidFill>
                  <a:schemeClr val="tx1"/>
                </a:solidFill>
              </a:rPr>
              <a:t>systeme</a:t>
            </a:r>
            <a:r>
              <a:rPr lang="fr-FR" sz="1600" dirty="0">
                <a:solidFill>
                  <a:schemeClr val="tx1"/>
                </a:solidFill>
              </a:rPr>
              <a:t>-de-transport-intelligent-</a:t>
            </a:r>
            <a:r>
              <a:rPr lang="fr-FR" sz="1600" dirty="0" err="1">
                <a:solidFill>
                  <a:schemeClr val="tx1"/>
                </a:solidFill>
              </a:rPr>
              <a:t>sti</a:t>
            </a:r>
            <a:endParaRPr lang="fr-FR" sz="1600" dirty="0">
              <a:solidFill>
                <a:schemeClr val="tx1"/>
              </a:solidFill>
            </a:endParaRPr>
          </a:p>
          <a:p>
            <a:endParaRPr lang="fr-FR" dirty="0"/>
          </a:p>
        </p:txBody>
      </p:sp>
    </p:spTree>
    <p:extLst>
      <p:ext uri="{BB962C8B-B14F-4D97-AF65-F5344CB8AC3E}">
        <p14:creationId xmlns:p14="http://schemas.microsoft.com/office/powerpoint/2010/main" val="2781362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0A0DAB-5D00-3960-7E38-DFD00A675D46}"/>
              </a:ext>
            </a:extLst>
          </p:cNvPr>
          <p:cNvSpPr>
            <a:spLocks noGrp="1"/>
          </p:cNvSpPr>
          <p:nvPr>
            <p:ph type="title"/>
          </p:nvPr>
        </p:nvSpPr>
        <p:spPr>
          <a:xfrm>
            <a:off x="312234" y="163341"/>
            <a:ext cx="10515600" cy="619919"/>
          </a:xfrm>
        </p:spPr>
        <p:txBody>
          <a:bodyPr>
            <a:normAutofit fontScale="90000"/>
          </a:bodyPr>
          <a:lstStyle/>
          <a:p>
            <a:r>
              <a:rPr lang="fr-FR" dirty="0"/>
              <a:t>La City app de la ville de Luxembourg</a:t>
            </a:r>
          </a:p>
        </p:txBody>
      </p:sp>
      <p:pic>
        <p:nvPicPr>
          <p:cNvPr id="9" name="Espace réservé du contenu 8" descr="Une image contenant texte, capture d’écran, Police, logiciel&#10;&#10;Le contenu généré par l’IA peut être incorrect.">
            <a:extLst>
              <a:ext uri="{FF2B5EF4-FFF2-40B4-BE49-F238E27FC236}">
                <a16:creationId xmlns:a16="http://schemas.microsoft.com/office/drawing/2014/main" id="{DDF244D2-0682-876E-EC74-D02183E28CD9}"/>
              </a:ext>
            </a:extLst>
          </p:cNvPr>
          <p:cNvPicPr>
            <a:picLocks noGrp="1" noChangeAspect="1"/>
          </p:cNvPicPr>
          <p:nvPr>
            <p:ph idx="1"/>
          </p:nvPr>
        </p:nvPicPr>
        <p:blipFill>
          <a:blip r:embed="rId2"/>
          <a:stretch>
            <a:fillRect/>
          </a:stretch>
        </p:blipFill>
        <p:spPr>
          <a:xfrm>
            <a:off x="8045911" y="473301"/>
            <a:ext cx="2863569" cy="6384700"/>
          </a:xfrm>
        </p:spPr>
      </p:pic>
      <p:sp>
        <p:nvSpPr>
          <p:cNvPr id="11" name="ZoneTexte 10">
            <a:extLst>
              <a:ext uri="{FF2B5EF4-FFF2-40B4-BE49-F238E27FC236}">
                <a16:creationId xmlns:a16="http://schemas.microsoft.com/office/drawing/2014/main" id="{0B077D63-F87E-DBFA-C7EC-D06C23B89C18}"/>
              </a:ext>
            </a:extLst>
          </p:cNvPr>
          <p:cNvSpPr txBox="1"/>
          <p:nvPr/>
        </p:nvSpPr>
        <p:spPr>
          <a:xfrm>
            <a:off x="5868904" y="2271695"/>
            <a:ext cx="4030317" cy="1077218"/>
          </a:xfrm>
          <a:prstGeom prst="rect">
            <a:avLst/>
          </a:prstGeom>
          <a:noFill/>
        </p:spPr>
        <p:txBody>
          <a:bodyPr wrap="square" rtlCol="0">
            <a:spAutoFit/>
          </a:bodyPr>
          <a:lstStyle/>
          <a:p>
            <a:r>
              <a:rPr lang="fr-FR" sz="3200" dirty="0"/>
              <a:t>API vers </a:t>
            </a:r>
          </a:p>
          <a:p>
            <a:r>
              <a:rPr lang="fr-FR" sz="3200" dirty="0" err="1"/>
              <a:t>Mobiliteit.lu</a:t>
            </a:r>
            <a:endParaRPr lang="fr-FR" sz="3200" dirty="0"/>
          </a:p>
        </p:txBody>
      </p:sp>
      <p:sp>
        <p:nvSpPr>
          <p:cNvPr id="12" name="ZoneTexte 11">
            <a:extLst>
              <a:ext uri="{FF2B5EF4-FFF2-40B4-BE49-F238E27FC236}">
                <a16:creationId xmlns:a16="http://schemas.microsoft.com/office/drawing/2014/main" id="{86BE2811-1ED1-81C8-82C8-3016C69AE915}"/>
              </a:ext>
            </a:extLst>
          </p:cNvPr>
          <p:cNvSpPr txBox="1"/>
          <p:nvPr/>
        </p:nvSpPr>
        <p:spPr>
          <a:xfrm>
            <a:off x="407415" y="2226048"/>
            <a:ext cx="2138604" cy="2677656"/>
          </a:xfrm>
          <a:prstGeom prst="rect">
            <a:avLst/>
          </a:prstGeom>
          <a:noFill/>
        </p:spPr>
        <p:txBody>
          <a:bodyPr wrap="square" rtlCol="0">
            <a:spAutoFit/>
          </a:bodyPr>
          <a:lstStyle/>
          <a:p>
            <a:r>
              <a:rPr lang="fr-FR" sz="2800" dirty="0"/>
              <a:t>City app VDL : </a:t>
            </a:r>
          </a:p>
          <a:p>
            <a:r>
              <a:rPr lang="fr-FR" sz="2800" dirty="0"/>
              <a:t>Horaires dans l’app,</a:t>
            </a:r>
          </a:p>
          <a:p>
            <a:r>
              <a:rPr lang="fr-FR" sz="2800" dirty="0"/>
              <a:t>Itinéraire via </a:t>
            </a:r>
            <a:r>
              <a:rPr lang="fr-FR" sz="2800" dirty="0" err="1"/>
              <a:t>Mobiliteit.lu</a:t>
            </a:r>
            <a:endParaRPr lang="fr-FR" sz="2800" dirty="0"/>
          </a:p>
        </p:txBody>
      </p:sp>
      <p:grpSp>
        <p:nvGrpSpPr>
          <p:cNvPr id="3" name="Groupe 2">
            <a:extLst>
              <a:ext uri="{FF2B5EF4-FFF2-40B4-BE49-F238E27FC236}">
                <a16:creationId xmlns:a16="http://schemas.microsoft.com/office/drawing/2014/main" id="{42D65738-B845-D4F5-E968-9C5B5C4DDBC4}"/>
              </a:ext>
            </a:extLst>
          </p:cNvPr>
          <p:cNvGrpSpPr/>
          <p:nvPr/>
        </p:nvGrpSpPr>
        <p:grpSpPr>
          <a:xfrm>
            <a:off x="3009415" y="952159"/>
            <a:ext cx="2651290" cy="5905841"/>
            <a:chOff x="3037824" y="1589108"/>
            <a:chExt cx="1953432" cy="4351338"/>
          </a:xfrm>
        </p:grpSpPr>
        <p:pic>
          <p:nvPicPr>
            <p:cNvPr id="10" name="Image 9">
              <a:extLst>
                <a:ext uri="{FF2B5EF4-FFF2-40B4-BE49-F238E27FC236}">
                  <a16:creationId xmlns:a16="http://schemas.microsoft.com/office/drawing/2014/main" id="{EF0AA5F4-0712-A3EA-6002-4EA940FEF630}"/>
                </a:ext>
              </a:extLst>
            </p:cNvPr>
            <p:cNvPicPr>
              <a:picLocks noChangeAspect="1"/>
            </p:cNvPicPr>
            <p:nvPr/>
          </p:nvPicPr>
          <p:blipFill>
            <a:blip r:embed="rId3"/>
            <a:stretch>
              <a:fillRect/>
            </a:stretch>
          </p:blipFill>
          <p:spPr>
            <a:xfrm>
              <a:off x="3039659" y="1589108"/>
              <a:ext cx="1951597" cy="4351338"/>
            </a:xfrm>
            <a:prstGeom prst="rect">
              <a:avLst/>
            </a:prstGeom>
          </p:spPr>
        </p:pic>
        <p:sp>
          <p:nvSpPr>
            <p:cNvPr id="14" name="Cadre 13">
              <a:extLst>
                <a:ext uri="{FF2B5EF4-FFF2-40B4-BE49-F238E27FC236}">
                  <a16:creationId xmlns:a16="http://schemas.microsoft.com/office/drawing/2014/main" id="{6FCCF30E-35E0-1A44-7C34-2381BD4A50CC}"/>
                </a:ext>
              </a:extLst>
            </p:cNvPr>
            <p:cNvSpPr/>
            <p:nvPr/>
          </p:nvSpPr>
          <p:spPr>
            <a:xfrm>
              <a:off x="3037824" y="2648203"/>
              <a:ext cx="506774" cy="61991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cxnSp>
        <p:nvCxnSpPr>
          <p:cNvPr id="16" name="Connecteur en arc 15">
            <a:extLst>
              <a:ext uri="{FF2B5EF4-FFF2-40B4-BE49-F238E27FC236}">
                <a16:creationId xmlns:a16="http://schemas.microsoft.com/office/drawing/2014/main" id="{186B6FAB-737E-0DA3-8269-62A8C921AEB8}"/>
              </a:ext>
            </a:extLst>
          </p:cNvPr>
          <p:cNvCxnSpPr>
            <a:cxnSpLocks/>
            <a:stCxn id="14" idx="0"/>
          </p:cNvCxnSpPr>
          <p:nvPr/>
        </p:nvCxnSpPr>
        <p:spPr>
          <a:xfrm rot="5400000" flipH="1" flipV="1">
            <a:off x="5366122" y="-128327"/>
            <a:ext cx="505143" cy="4530738"/>
          </a:xfrm>
          <a:prstGeom prst="curvedConnector2">
            <a:avLst/>
          </a:prstGeom>
          <a:ln w="825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427675"/>
      </p:ext>
    </p:extLst>
  </p:cSld>
  <p:clrMapOvr>
    <a:masterClrMapping/>
  </p:clrMapOvr>
</p:sld>
</file>

<file path=ppt/theme/theme1.xml><?xml version="1.0" encoding="utf-8"?>
<a:theme xmlns:a="http://schemas.openxmlformats.org/drawingml/2006/main" name="ULIEGE CITE THEM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13227</TotalTime>
  <Words>2917</Words>
  <Application>Microsoft Macintosh PowerPoint</Application>
  <PresentationFormat>Grand écran</PresentationFormat>
  <Paragraphs>231</Paragraphs>
  <Slides>30</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30</vt:i4>
      </vt:variant>
    </vt:vector>
  </HeadingPairs>
  <TitlesOfParts>
    <vt:vector size="39" baseType="lpstr">
      <vt:lpstr>Arial</vt:lpstr>
      <vt:lpstr>Calibri</vt:lpstr>
      <vt:lpstr>Helvetica</vt:lpstr>
      <vt:lpstr>source sans pro</vt:lpstr>
      <vt:lpstr>source sans pro</vt:lpstr>
      <vt:lpstr>Source Sans Pro Bold</vt:lpstr>
      <vt:lpstr>Source Sans Pro Light</vt:lpstr>
      <vt:lpstr>Wingdings</vt:lpstr>
      <vt:lpstr>ULIEGE CITE THEME</vt:lpstr>
      <vt:lpstr> </vt:lpstr>
      <vt:lpstr>Introduction – Problématique et QDR, méthodologie</vt:lpstr>
      <vt:lpstr>Sous-questions de recherche</vt:lpstr>
      <vt:lpstr>Terrains</vt:lpstr>
      <vt:lpstr>Précision sur mon objet de recherche : les mobilités spatiales quotidiennes</vt:lpstr>
      <vt:lpstr>Le « système de transport intelligent » (STI) namurois</vt:lpstr>
      <vt:lpstr>Le STI namurois : le « centre de contrôle »</vt:lpstr>
      <vt:lpstr>Le STI namurois : les panneaux à message variable</vt:lpstr>
      <vt:lpstr>La City app de la ville de Luxembourg</vt:lpstr>
      <vt:lpstr>La plateforme Mobiliteit.lu, intégrée à la City app VDL</vt:lpstr>
      <vt:lpstr>Optimod, Onlymoov et l’Agence des mobilités en ligne</vt:lpstr>
      <vt:lpstr>Le calculateur de la Métropole</vt:lpstr>
      <vt:lpstr>Le PC CRITER : info mobilité, régulation du trafic, contrôle d’accès</vt:lpstr>
      <vt:lpstr>Matérialité des systèmes d’information multimodaux</vt:lpstr>
      <vt:lpstr>Conception qu’ont les APL de l’information multimodale :  </vt:lpstr>
      <vt:lpstr>Caractéristiques majeures de ces systèmes multimodaux :</vt:lpstr>
      <vt:lpstr>Le contexte : les autorités locales font face à des injonctions paradoxales (Dupuy, 2007 ; Féré, 2012) :</vt:lpstr>
      <vt:lpstr>Contexte de développement des SIM: trafic et régulation publique des mobilités</vt:lpstr>
      <vt:lpstr>Pourquoi, en tant qu’autorité locale, utiliser l’IM ?</vt:lpstr>
      <vt:lpstr>Pourquoi, en tant qu’autorité locale, utiliser l’IM ? De nombreux autres objectifs</vt:lpstr>
      <vt:lpstr>Pourquoi construire un système public d’IV ? : positionnement des autorités publiques locales</vt:lpstr>
      <vt:lpstr>Caractériser la forme que l’action publique prend à travers l’utilisation de ces systèmes IV : les dimensions</vt:lpstr>
      <vt:lpstr>Caractériser la forme que l’action publique prend à travers l’utilisation de ces systèmes IV : le concept central</vt:lpstr>
      <vt:lpstr>Présentation PowerPoint</vt:lpstr>
      <vt:lpstr>Dimensions de la régulation informationnelle des mobilités urbaines : décortiquer la recommandation</vt:lpstr>
      <vt:lpstr>Comment agit la recommandation ? (1)</vt:lpstr>
      <vt:lpstr>Comment agit la recommandation ? (2)</vt:lpstr>
      <vt:lpstr>Les SIM et la smart city/ville intelligente</vt:lpstr>
      <vt:lpstr>Effets des SI multimodaux sur l’action publique</vt:lpstr>
      <vt:lpstr>Des questions à explorer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Debie</dc:creator>
  <cp:lastModifiedBy>Author</cp:lastModifiedBy>
  <cp:revision>833</cp:revision>
  <dcterms:created xsi:type="dcterms:W3CDTF">2019-01-14T11:19:49Z</dcterms:created>
  <dcterms:modified xsi:type="dcterms:W3CDTF">2025-10-27T14:52:36Z</dcterms:modified>
</cp:coreProperties>
</file>