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0" r:id="rId3"/>
    <p:sldId id="273" r:id="rId4"/>
    <p:sldId id="259" r:id="rId5"/>
    <p:sldId id="261" r:id="rId6"/>
    <p:sldId id="263" r:id="rId7"/>
    <p:sldId id="274" r:id="rId8"/>
    <p:sldId id="276" r:id="rId9"/>
    <p:sldId id="277" r:id="rId10"/>
    <p:sldId id="278" r:id="rId11"/>
    <p:sldId id="275" r:id="rId12"/>
    <p:sldId id="270" r:id="rId13"/>
    <p:sldId id="268" r:id="rId14"/>
    <p:sldId id="279" r:id="rId15"/>
    <p:sldId id="271" r:id="rId16"/>
    <p:sldId id="280" r:id="rId17"/>
    <p:sldId id="282" r:id="rId18"/>
    <p:sldId id="288" r:id="rId19"/>
    <p:sldId id="281" r:id="rId20"/>
    <p:sldId id="290" r:id="rId21"/>
    <p:sldId id="284" r:id="rId22"/>
    <p:sldId id="285" r:id="rId23"/>
    <p:sldId id="287" r:id="rId24"/>
    <p:sldId id="267" r:id="rId25"/>
    <p:sldId id="283" r:id="rId26"/>
    <p:sldId id="291" r:id="rId27"/>
    <p:sldId id="292" r:id="rId28"/>
    <p:sldId id="293" r:id="rId29"/>
    <p:sldId id="294" r:id="rId30"/>
    <p:sldId id="297" r:id="rId31"/>
    <p:sldId id="266" r:id="rId32"/>
    <p:sldId id="299" r:id="rId33"/>
    <p:sldId id="295" r:id="rId34"/>
    <p:sldId id="298" r:id="rId35"/>
    <p:sldId id="300" r:id="rId36"/>
    <p:sldId id="301" r:id="rId37"/>
    <p:sldId id="26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3741" autoAdjust="0"/>
  </p:normalViewPr>
  <p:slideViewPr>
    <p:cSldViewPr snapToGrid="0">
      <p:cViewPr varScale="1">
        <p:scale>
          <a:sx n="66" d="100"/>
          <a:sy n="66" d="100"/>
        </p:scale>
        <p:origin x="6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3T16:18:09.619"/>
    </inkml:context>
    <inkml:brush xml:id="br0">
      <inkml:brushProperty name="width" value="0.2" units="cm"/>
      <inkml:brushProperty name="height" value="0.2" units="cm"/>
      <inkml:brushProperty name="color" value="#E71224"/>
    </inkml:brush>
  </inkml:definitions>
  <inkml:trace contextRef="#ctx0" brushRef="#br0">6605 0 10405,'-6604'401'0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DEA78C4-CB07-44DC-9794-ED2C3E4B34D6}" type="datetimeFigureOut">
              <a:rPr lang="fr-BE" smtClean="0"/>
              <a:t>19-03-26</a:t>
            </a:fld>
            <a:endParaRPr lang="fr-BE"/>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fr-BE"/>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4B920D6-9014-436B-B0B2-36D55B764DB7}" type="slidenum">
              <a:rPr lang="fr-BE" smtClean="0"/>
              <a:t>‹N°›</a:t>
            </a:fld>
            <a:endParaRPr lang="fr-BE"/>
          </a:p>
        </p:txBody>
      </p:sp>
    </p:spTree>
    <p:extLst>
      <p:ext uri="{BB962C8B-B14F-4D97-AF65-F5344CB8AC3E}">
        <p14:creationId xmlns:p14="http://schemas.microsoft.com/office/powerpoint/2010/main" val="33289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EA78C4-CB07-44DC-9794-ED2C3E4B34D6}" type="datetimeFigureOut">
              <a:rPr lang="fr-BE" smtClean="0"/>
              <a:t>19-03-26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354573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DEA78C4-CB07-44DC-9794-ED2C3E4B34D6}" type="datetimeFigureOut">
              <a:rPr lang="fr-BE" smtClean="0"/>
              <a:t>19-03-26</a:t>
            </a:fld>
            <a:endParaRPr lang="fr-BE"/>
          </a:p>
        </p:txBody>
      </p:sp>
      <p:sp>
        <p:nvSpPr>
          <p:cNvPr id="5" name="Footer Placeholder 4"/>
          <p:cNvSpPr>
            <a:spLocks noGrp="1"/>
          </p:cNvSpPr>
          <p:nvPr>
            <p:ph type="ftr" sz="quarter" idx="11"/>
          </p:nvPr>
        </p:nvSpPr>
        <p:spPr>
          <a:xfrm>
            <a:off x="774923" y="5951811"/>
            <a:ext cx="7896279" cy="365125"/>
          </a:xfrm>
        </p:spPr>
        <p:txBody>
          <a:bodyPr/>
          <a:lstStyle/>
          <a:p>
            <a:endParaRPr lang="fr-BE"/>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4B920D6-9014-436B-B0B2-36D55B764DB7}" type="slidenum">
              <a:rPr lang="fr-BE" smtClean="0"/>
              <a:t>‹N°›</a:t>
            </a:fld>
            <a:endParaRPr lang="fr-BE"/>
          </a:p>
        </p:txBody>
      </p:sp>
    </p:spTree>
    <p:extLst>
      <p:ext uri="{BB962C8B-B14F-4D97-AF65-F5344CB8AC3E}">
        <p14:creationId xmlns:p14="http://schemas.microsoft.com/office/powerpoint/2010/main" val="48332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EA78C4-CB07-44DC-9794-ED2C3E4B34D6}" type="datetimeFigureOut">
              <a:rPr lang="fr-BE" smtClean="0"/>
              <a:t>19-03-26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a:xfrm>
            <a:off x="10558300" y="5956137"/>
            <a:ext cx="1052508" cy="365125"/>
          </a:xfrm>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416512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DEA78C4-CB07-44DC-9794-ED2C3E4B34D6}" type="datetimeFigureOut">
              <a:rPr lang="fr-BE" smtClean="0"/>
              <a:t>19-03-26</a:t>
            </a:fld>
            <a:endParaRPr lang="fr-BE"/>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fr-BE"/>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4B920D6-9014-436B-B0B2-36D55B764DB7}" type="slidenum">
              <a:rPr lang="fr-BE" smtClean="0"/>
              <a:t>‹N°›</a:t>
            </a:fld>
            <a:endParaRPr lang="fr-BE"/>
          </a:p>
        </p:txBody>
      </p:sp>
    </p:spTree>
    <p:extLst>
      <p:ext uri="{BB962C8B-B14F-4D97-AF65-F5344CB8AC3E}">
        <p14:creationId xmlns:p14="http://schemas.microsoft.com/office/powerpoint/2010/main" val="223564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DEA78C4-CB07-44DC-9794-ED2C3E4B34D6}" type="datetimeFigureOut">
              <a:rPr lang="fr-BE" smtClean="0"/>
              <a:t>19-03-26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107046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DEA78C4-CB07-44DC-9794-ED2C3E4B34D6}" type="datetimeFigureOut">
              <a:rPr lang="fr-BE" smtClean="0"/>
              <a:t>19-03-26</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58338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DEA78C4-CB07-44DC-9794-ED2C3E4B34D6}" type="datetimeFigureOut">
              <a:rPr lang="fr-BE" smtClean="0"/>
              <a:t>19-03-26</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98621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A78C4-CB07-44DC-9794-ED2C3E4B34D6}" type="datetimeFigureOut">
              <a:rPr lang="fr-BE" smtClean="0"/>
              <a:t>19-03-26</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2485991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0DEA78C4-CB07-44DC-9794-ED2C3E4B34D6}" type="datetimeFigureOut">
              <a:rPr lang="fr-BE" smtClean="0"/>
              <a:t>19-03-26</a:t>
            </a:fld>
            <a:endParaRPr lang="fr-BE"/>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fr-BE"/>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4B920D6-9014-436B-B0B2-36D55B764DB7}" type="slidenum">
              <a:rPr lang="fr-BE" smtClean="0"/>
              <a:t>‹N°›</a:t>
            </a:fld>
            <a:endParaRPr lang="fr-BE"/>
          </a:p>
        </p:txBody>
      </p:sp>
    </p:spTree>
    <p:extLst>
      <p:ext uri="{BB962C8B-B14F-4D97-AF65-F5344CB8AC3E}">
        <p14:creationId xmlns:p14="http://schemas.microsoft.com/office/powerpoint/2010/main" val="34673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DEA78C4-CB07-44DC-9794-ED2C3E4B34D6}" type="datetimeFigureOut">
              <a:rPr lang="fr-BE" smtClean="0"/>
              <a:t>19-03-26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44B920D6-9014-436B-B0B2-36D55B764DB7}" type="slidenum">
              <a:rPr lang="fr-BE" smtClean="0"/>
              <a:t>‹N°›</a:t>
            </a:fld>
            <a:endParaRPr lang="fr-BE"/>
          </a:p>
        </p:txBody>
      </p:sp>
    </p:spTree>
    <p:extLst>
      <p:ext uri="{BB962C8B-B14F-4D97-AF65-F5344CB8AC3E}">
        <p14:creationId xmlns:p14="http://schemas.microsoft.com/office/powerpoint/2010/main" val="106282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DEA78C4-CB07-44DC-9794-ED2C3E4B34D6}" type="datetimeFigureOut">
              <a:rPr lang="fr-BE" smtClean="0"/>
              <a:t>19-03-26</a:t>
            </a:fld>
            <a:endParaRPr lang="fr-BE"/>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fr-BE"/>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4B920D6-9014-436B-B0B2-36D55B764DB7}" type="slidenum">
              <a:rPr lang="fr-BE" smtClean="0"/>
              <a:t>‹N°›</a:t>
            </a:fld>
            <a:endParaRPr lang="fr-BE"/>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14964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microsoft.com/office/2007/relationships/hdphoto" Target="../media/hdphoto1.wdp"/><Relationship Id="rId4" Type="http://schemas.microsoft.com/office/2007/relationships/hdphoto" Target="../media/hdphoto10.wdp"/><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0.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1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005655BA-4C2E-EC03-1577-21558ACF25C3}"/>
              </a:ext>
            </a:extLst>
          </p:cNvPr>
          <p:cNvSpPr txBox="1">
            <a:spLocks/>
          </p:cNvSpPr>
          <p:nvPr/>
        </p:nvSpPr>
        <p:spPr>
          <a:xfrm>
            <a:off x="1294577" y="622138"/>
            <a:ext cx="9602847" cy="584775"/>
          </a:xfrm>
          <a:prstGeom prst="rect">
            <a:avLst/>
          </a:prstGeom>
        </p:spPr>
        <p:txBody>
          <a:bodyPr vert="horz" wrap="square" lIns="91440" tIns="45720" rIns="91440" bIns="45720" rtlCol="0" anchor="ctr" anchorCtr="1">
            <a:spAutoFit/>
          </a:bodyPr>
          <a:lstStyle>
            <a:defPPr lvl="0">
              <a:buSzPct val="45000"/>
              <a:buFont typeface="StarSymbol"/>
              <a:buNone/>
              <a:defRPr/>
            </a:defPPr>
            <a:lvl1pPr marL="306000" lvl="0" indent="-306000" algn="l" defTabSz="457200" rtl="0" eaLnBrk="1" latinLnBrk="0" hangingPunct="1">
              <a:spcBef>
                <a:spcPct val="20000"/>
              </a:spcBef>
              <a:spcAft>
                <a:spcPts val="600"/>
              </a:spcAft>
              <a:buClr>
                <a:schemeClr val="accent2"/>
              </a:buClr>
              <a:buSzPct val="45000"/>
              <a:buFont typeface="StarSymbol"/>
              <a:buChar char="●"/>
              <a:defRPr sz="1800" kern="1200">
                <a:solidFill>
                  <a:schemeClr val="tx2"/>
                </a:solidFill>
                <a:latin typeface="+mn-lt"/>
                <a:ea typeface="+mn-ea"/>
                <a:cs typeface="+mn-cs"/>
              </a:defRPr>
            </a:lvl1pPr>
            <a:lvl2pPr marL="630000" lvl="1" indent="-306000" algn="l" defTabSz="457200" rtl="0" eaLnBrk="1" latinLnBrk="0" hangingPunct="1">
              <a:spcBef>
                <a:spcPct val="20000"/>
              </a:spcBef>
              <a:spcAft>
                <a:spcPts val="600"/>
              </a:spcAft>
              <a:buClr>
                <a:schemeClr val="accent2"/>
              </a:buClr>
              <a:buSzPct val="45000"/>
              <a:buFont typeface="StarSymbol"/>
              <a:buChar char="●"/>
              <a:defRPr sz="1600" kern="1200">
                <a:solidFill>
                  <a:schemeClr val="tx2"/>
                </a:solidFill>
                <a:latin typeface="+mn-lt"/>
                <a:ea typeface="+mn-ea"/>
                <a:cs typeface="+mn-cs"/>
              </a:defRPr>
            </a:lvl2pPr>
            <a:lvl3pPr marL="900000" lvl="2" indent="-270000" algn="l" defTabSz="457200" rtl="0" eaLnBrk="1" latinLnBrk="0" hangingPunct="1">
              <a:spcBef>
                <a:spcPct val="20000"/>
              </a:spcBef>
              <a:spcAft>
                <a:spcPts val="600"/>
              </a:spcAft>
              <a:buClr>
                <a:schemeClr val="accent2"/>
              </a:buClr>
              <a:buSzPct val="45000"/>
              <a:buFont typeface="StarSymbol"/>
              <a:buChar char="●"/>
              <a:defRPr sz="1400" kern="1200">
                <a:solidFill>
                  <a:schemeClr val="tx2"/>
                </a:solidFill>
                <a:latin typeface="+mn-lt"/>
                <a:ea typeface="+mn-ea"/>
                <a:cs typeface="+mn-cs"/>
              </a:defRPr>
            </a:lvl3pPr>
            <a:lvl4pPr marL="1242000" lvl="3" indent="-2340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4pPr>
            <a:lvl5pPr marL="1602000" lvl="4" indent="-2340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5pPr>
            <a:lvl6pPr marL="1900000" lvl="5" indent="-2286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6pPr>
            <a:lvl7pPr marL="2200000" lvl="6" indent="-2286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7pPr>
            <a:lvl8pPr marL="2500000" lvl="7" indent="-2286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8pPr>
            <a:lvl9pPr marL="2800000" lvl="8" indent="-228600" algn="l" defTabSz="457200" rtl="0" eaLnBrk="1" latinLnBrk="0" hangingPunct="1">
              <a:spcBef>
                <a:spcPct val="20000"/>
              </a:spcBef>
              <a:spcAft>
                <a:spcPts val="600"/>
              </a:spcAft>
              <a:buClr>
                <a:schemeClr val="accent2"/>
              </a:buClr>
              <a:buSzPct val="45000"/>
              <a:buFont typeface="StarSymbol"/>
              <a:buChar char="●"/>
              <a:defRPr sz="1200" kern="1200">
                <a:solidFill>
                  <a:schemeClr val="tx2"/>
                </a:solidFill>
                <a:latin typeface="+mn-lt"/>
                <a:ea typeface="+mn-ea"/>
                <a:cs typeface="+mn-cs"/>
              </a:defRPr>
            </a:lvl9pPr>
          </a:lstStyle>
          <a:p>
            <a:pPr marL="146950" indent="0" algn="ctr">
              <a:spcBef>
                <a:spcPts val="998"/>
              </a:spcBef>
              <a:buFont typeface="StarSymbol"/>
              <a:buNone/>
            </a:pPr>
            <a:r>
              <a:rPr lang="fr-FR" sz="3200" b="1" u="sng" dirty="0">
                <a:solidFill>
                  <a:schemeClr val="tx1"/>
                </a:solidFill>
                <a:latin typeface="Garamond" panose="02020404030301010803" pitchFamily="18" charset="0"/>
              </a:rPr>
              <a:t>Société verviétoise d’Archéologie, d’Art et d’Histoire</a:t>
            </a:r>
          </a:p>
        </p:txBody>
      </p:sp>
      <p:sp>
        <p:nvSpPr>
          <p:cNvPr id="4" name="ZoneTexte 3">
            <a:extLst>
              <a:ext uri="{FF2B5EF4-FFF2-40B4-BE49-F238E27FC236}">
                <a16:creationId xmlns:a16="http://schemas.microsoft.com/office/drawing/2014/main" id="{DBD30C9D-B3B2-6988-E470-AF9A9EEFD450}"/>
              </a:ext>
            </a:extLst>
          </p:cNvPr>
          <p:cNvSpPr txBox="1"/>
          <p:nvPr/>
        </p:nvSpPr>
        <p:spPr>
          <a:xfrm>
            <a:off x="247439" y="2168092"/>
            <a:ext cx="11697122" cy="2554545"/>
          </a:xfrm>
          <a:prstGeom prst="rect">
            <a:avLst/>
          </a:prstGeom>
          <a:noFill/>
        </p:spPr>
        <p:txBody>
          <a:bodyPr wrap="square" rtlCol="0">
            <a:spAutoFit/>
          </a:bodyPr>
          <a:lstStyle/>
          <a:p>
            <a:pPr algn="ctr"/>
            <a:r>
              <a:rPr lang="fr-FR" sz="4800" b="1" dirty="0">
                <a:latin typeface="Garamond" panose="02020404030301010803" pitchFamily="18" charset="0"/>
              </a:rPr>
              <a:t>Que reste-t-il du Congrès de Polleur ?</a:t>
            </a:r>
          </a:p>
          <a:p>
            <a:pPr algn="ctr"/>
            <a:endParaRPr lang="fr-FR" sz="2400" b="1" dirty="0">
              <a:latin typeface="Garamond" panose="02020404030301010803" pitchFamily="18" charset="0"/>
            </a:endParaRPr>
          </a:p>
          <a:p>
            <a:pPr algn="ctr"/>
            <a:r>
              <a:rPr lang="fr-FR" sz="4400" b="1" dirty="0">
                <a:latin typeface="Garamond" panose="02020404030301010803" pitchFamily="18" charset="0"/>
              </a:rPr>
              <a:t>Causes, projets et souvenirs </a:t>
            </a:r>
          </a:p>
          <a:p>
            <a:pPr algn="ctr"/>
            <a:r>
              <a:rPr lang="fr-FR" sz="4400" b="1" dirty="0">
                <a:latin typeface="Garamond" panose="02020404030301010803" pitchFamily="18" charset="0"/>
              </a:rPr>
              <a:t>de la Révolution franchimontoise</a:t>
            </a:r>
            <a:endParaRPr lang="fr-BE" sz="2800" b="1" dirty="0">
              <a:latin typeface="Garamond" panose="02020404030301010803" pitchFamily="18" charset="0"/>
            </a:endParaRPr>
          </a:p>
        </p:txBody>
      </p:sp>
      <p:cxnSp>
        <p:nvCxnSpPr>
          <p:cNvPr id="6" name="Connecteur droit 5">
            <a:extLst>
              <a:ext uri="{FF2B5EF4-FFF2-40B4-BE49-F238E27FC236}">
                <a16:creationId xmlns:a16="http://schemas.microsoft.com/office/drawing/2014/main" id="{B94EC392-F238-2AE4-CD12-5C913135B25A}"/>
              </a:ext>
            </a:extLst>
          </p:cNvPr>
          <p:cNvCxnSpPr>
            <a:cxnSpLocks/>
          </p:cNvCxnSpPr>
          <p:nvPr/>
        </p:nvCxnSpPr>
        <p:spPr>
          <a:xfrm>
            <a:off x="4296000" y="3147461"/>
            <a:ext cx="360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976D620-D6D3-5AE1-E02E-AEE8765349BD}"/>
              </a:ext>
            </a:extLst>
          </p:cNvPr>
          <p:cNvSpPr txBox="1"/>
          <p:nvPr/>
        </p:nvSpPr>
        <p:spPr>
          <a:xfrm>
            <a:off x="3962378" y="5849100"/>
            <a:ext cx="4267244" cy="523220"/>
          </a:xfrm>
          <a:prstGeom prst="rect">
            <a:avLst/>
          </a:prstGeom>
          <a:noFill/>
        </p:spPr>
        <p:txBody>
          <a:bodyPr wrap="square" rtlCol="0">
            <a:spAutoFit/>
          </a:bodyPr>
          <a:lstStyle/>
          <a:p>
            <a:pPr algn="ctr"/>
            <a:r>
              <a:rPr lang="fr-BE" sz="2800" b="1" dirty="0">
                <a:latin typeface="Garamond" panose="02020404030301010803" pitchFamily="18" charset="0"/>
              </a:rPr>
              <a:t>QUENTIN LEBOUTTE</a:t>
            </a:r>
            <a:endParaRPr lang="fr-BE" sz="2800" b="1" i="1" dirty="0">
              <a:latin typeface="Garamond" panose="02020404030301010803" pitchFamily="18" charset="0"/>
            </a:endParaRPr>
          </a:p>
        </p:txBody>
      </p:sp>
      <p:sp>
        <p:nvSpPr>
          <p:cNvPr id="3" name="ZoneTexte 2">
            <a:extLst>
              <a:ext uri="{FF2B5EF4-FFF2-40B4-BE49-F238E27FC236}">
                <a16:creationId xmlns:a16="http://schemas.microsoft.com/office/drawing/2014/main" id="{A227A85F-2589-7B08-C07C-44A4F955048F}"/>
              </a:ext>
            </a:extLst>
          </p:cNvPr>
          <p:cNvSpPr txBox="1"/>
          <p:nvPr/>
        </p:nvSpPr>
        <p:spPr>
          <a:xfrm>
            <a:off x="859857" y="6372320"/>
            <a:ext cx="10472286" cy="400110"/>
          </a:xfrm>
          <a:prstGeom prst="rect">
            <a:avLst/>
          </a:prstGeom>
          <a:noFill/>
        </p:spPr>
        <p:txBody>
          <a:bodyPr wrap="square" rtlCol="0">
            <a:spAutoFit/>
          </a:bodyPr>
          <a:lstStyle/>
          <a:p>
            <a:pPr algn="ctr"/>
            <a:r>
              <a:rPr lang="fr-BE" sz="2000" b="1" dirty="0">
                <a:latin typeface="Garamond" panose="02020404030301010803" pitchFamily="18" charset="0"/>
              </a:rPr>
              <a:t>Assistant à la Faculté de Droit, de Science politique et de Criminologie de l’université de Liège</a:t>
            </a:r>
            <a:endParaRPr lang="fr-BE" sz="2000" b="1" i="1" dirty="0">
              <a:latin typeface="Garamond" panose="02020404030301010803" pitchFamily="18" charset="0"/>
            </a:endParaRPr>
          </a:p>
        </p:txBody>
      </p:sp>
    </p:spTree>
    <p:extLst>
      <p:ext uri="{BB962C8B-B14F-4D97-AF65-F5344CB8AC3E}">
        <p14:creationId xmlns:p14="http://schemas.microsoft.com/office/powerpoint/2010/main" val="189440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FFE4F-66A9-1EE5-DBFF-60806606D5F8}"/>
            </a:ext>
          </a:extLst>
        </p:cNvPr>
        <p:cNvGrpSpPr/>
        <p:nvPr/>
      </p:nvGrpSpPr>
      <p:grpSpPr>
        <a:xfrm>
          <a:off x="0" y="0"/>
          <a:ext cx="0" cy="0"/>
          <a:chOff x="0" y="0"/>
          <a:chExt cx="0" cy="0"/>
        </a:xfrm>
      </p:grpSpPr>
      <p:pic>
        <p:nvPicPr>
          <p:cNvPr id="2054" name="Picture 6" descr="Vetores de Aureola sol - Baixe vetores grátis de alta qualidade do Freepik  | Freepik">
            <a:extLst>
              <a:ext uri="{FF2B5EF4-FFF2-40B4-BE49-F238E27FC236}">
                <a16:creationId xmlns:a16="http://schemas.microsoft.com/office/drawing/2014/main" id="{3A7D0C11-4894-1F04-C150-75CB3B265FF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1622" b="94865" l="75946" r="97027">
                        <a14:foregroundMark x1="89589" y1="57869" x2="90069" y2="58094"/>
                        <a14:foregroundMark x1="82027" y1="54324" x2="88417" y2="57320"/>
                        <a14:foregroundMark x1="94319" y1="64451" x2="94730" y2="65135"/>
                        <a14:foregroundMark x1="92223" y1="60957" x2="92883" y2="62057"/>
                        <a14:foregroundMark x1="91039" y1="58984" x2="91116" y2="59111"/>
                        <a14:foregroundMark x1="85270" y1="52973" x2="90434" y2="54809"/>
                        <a14:foregroundMark x1="86622" y1="51622" x2="86622" y2="51622"/>
                        <a14:foregroundMark x1="80811" y1="54595" x2="77297" y2="60541"/>
                        <a14:foregroundMark x1="77297" y1="60541" x2="76081" y2="73243"/>
                        <a14:foregroundMark x1="76081" y1="73243" x2="76622" y2="81351"/>
                        <a14:foregroundMark x1="76622" y1="81351" x2="78378" y2="87568"/>
                        <a14:foregroundMark x1="78378" y1="87568" x2="82838" y2="93243"/>
                        <a14:foregroundMark x1="82838" y1="93243" x2="87297" y2="94054"/>
                        <a14:foregroundMark x1="87297" y1="94054" x2="91757" y2="90000"/>
                        <a14:foregroundMark x1="91757" y1="90000" x2="95270" y2="83243"/>
                        <a14:foregroundMark x1="95270" y1="83243" x2="96622" y2="74595"/>
                        <a14:foregroundMark x1="96622" y1="74595" x2="96370" y2="66556"/>
                        <a14:foregroundMark x1="95899" y1="64054" x2="95722" y2="63315"/>
                        <a14:foregroundMark x1="96089" y1="64853" x2="95899" y2="64054"/>
                        <a14:foregroundMark x1="94070" y1="58378" x2="93903" y2="58095"/>
                        <a14:foregroundMark x1="94572" y1="59232" x2="94498" y2="59106"/>
                        <a14:foregroundMark x1="91199" y1="54260" x2="90676" y2="53784"/>
                        <a14:foregroundMark x1="82027" y1="53514" x2="86216" y2="52973"/>
                        <a14:foregroundMark x1="86216" y1="52973" x2="89595" y2="53243"/>
                        <a14:foregroundMark x1="89730" y1="53243" x2="81757" y2="53243"/>
                        <a14:foregroundMark x1="85405" y1="52432" x2="85405" y2="52432"/>
                        <a14:foregroundMark x1="84189" y1="51892" x2="84189" y2="51892"/>
                        <a14:foregroundMark x1="92703" y1="56757" x2="92703" y2="56757"/>
                        <a14:backgroundMark x1="94459" y1="58649" x2="94459" y2="58649"/>
                        <a14:backgroundMark x1="94730" y1="59730" x2="94730" y2="59730"/>
                        <a14:backgroundMark x1="95135" y1="59730" x2="95135" y2="59730"/>
                        <a14:backgroundMark x1="94595" y1="59189" x2="95676" y2="60811"/>
                        <a14:backgroundMark x1="93436" y1="56757" x2="94054" y2="57838"/>
                        <a14:backgroundMark x1="92973" y1="55946" x2="93436" y2="56757"/>
                        <a14:backgroundMark x1="92297" y1="54595" x2="92973" y2="55946"/>
                        <a14:backgroundMark x1="91486" y1="54054" x2="91892" y2="56216"/>
                        <a14:backgroundMark x1="93378" y1="58378" x2="93378" y2="58378"/>
                        <a14:backgroundMark x1="94324" y1="58649" x2="94324" y2="58649"/>
                        <a14:backgroundMark x1="94054" y1="58378" x2="94730" y2="58378"/>
                        <a14:backgroundMark x1="95405" y1="61351" x2="95811" y2="63243"/>
                        <a14:backgroundMark x1="96081" y1="64054" x2="96081" y2="64054"/>
                        <a14:backgroundMark x1="96216" y1="65676" x2="96216" y2="65676"/>
                        <a14:backgroundMark x1="96216" y1="65405" x2="96216" y2="65405"/>
                        <a14:backgroundMark x1="96081" y1="64865" x2="96622" y2="66216"/>
                      </a14:backgroundRemoval>
                    </a14:imgEffect>
                  </a14:imgLayer>
                </a14:imgProps>
              </a:ext>
              <a:ext uri="{28A0092B-C50C-407E-A947-70E740481C1C}">
                <a14:useLocalDpi xmlns:a14="http://schemas.microsoft.com/office/drawing/2010/main" val="0"/>
              </a:ext>
            </a:extLst>
          </a:blip>
          <a:srcRect l="74999" t="51596" r="3254" b="4825"/>
          <a:stretch>
            <a:fillRect/>
          </a:stretch>
        </p:blipFill>
        <p:spPr bwMode="auto">
          <a:xfrm>
            <a:off x="2310493" y="610200"/>
            <a:ext cx="4190295" cy="419836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39AD3B43-C08D-1667-2E22-229453327DEE}"/>
              </a:ext>
            </a:extLst>
          </p:cNvPr>
          <p:cNvSpPr/>
          <p:nvPr/>
        </p:nvSpPr>
        <p:spPr>
          <a:xfrm>
            <a:off x="684625" y="1780594"/>
            <a:ext cx="7407568" cy="38667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Picture 6">
            <a:extLst>
              <a:ext uri="{FF2B5EF4-FFF2-40B4-BE49-F238E27FC236}">
                <a16:creationId xmlns:a16="http://schemas.microsoft.com/office/drawing/2014/main" id="{00AA860D-C95E-5BBE-49BC-09F9896E7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389" y="1159040"/>
            <a:ext cx="3156041" cy="324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undefined">
            <a:extLst>
              <a:ext uri="{FF2B5EF4-FFF2-40B4-BE49-F238E27FC236}">
                <a16:creationId xmlns:a16="http://schemas.microsoft.com/office/drawing/2014/main" id="{5164AF3C-3EBB-19FC-3764-CE750E1A7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2747" y="1515157"/>
            <a:ext cx="1031324" cy="762375"/>
          </a:xfrm>
          <a:prstGeom prst="rect">
            <a:avLst/>
          </a:prstGeom>
          <a:noFill/>
          <a:extLst>
            <a:ext uri="{909E8E84-426E-40DD-AFC4-6F175D3DCCD1}">
              <a14:hiddenFill xmlns:a14="http://schemas.microsoft.com/office/drawing/2010/main">
                <a:solidFill>
                  <a:srgbClr val="FFFFFF"/>
                </a:solidFill>
              </a14:hiddenFill>
            </a:ext>
          </a:extLst>
        </p:spPr>
      </p:pic>
      <p:sp>
        <p:nvSpPr>
          <p:cNvPr id="3" name="Organigramme : Opération manuelle 2">
            <a:extLst>
              <a:ext uri="{FF2B5EF4-FFF2-40B4-BE49-F238E27FC236}">
                <a16:creationId xmlns:a16="http://schemas.microsoft.com/office/drawing/2014/main" id="{42922F3F-44C7-76CC-3246-9D5E2033322C}"/>
              </a:ext>
            </a:extLst>
          </p:cNvPr>
          <p:cNvSpPr/>
          <p:nvPr/>
        </p:nvSpPr>
        <p:spPr>
          <a:xfrm>
            <a:off x="3394238" y="2236046"/>
            <a:ext cx="1988344" cy="1636295"/>
          </a:xfrm>
          <a:prstGeom prst="flowChartManualOperati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AB0740A2-F97A-5A0C-9B88-E0217F64C828}"/>
              </a:ext>
            </a:extLst>
          </p:cNvPr>
          <p:cNvSpPr/>
          <p:nvPr/>
        </p:nvSpPr>
        <p:spPr>
          <a:xfrm>
            <a:off x="1009803" y="4425894"/>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013F6123-ACE1-BBCE-D024-9CEAE5DBB233}"/>
              </a:ext>
            </a:extLst>
          </p:cNvPr>
          <p:cNvSpPr/>
          <p:nvPr/>
        </p:nvSpPr>
        <p:spPr>
          <a:xfrm>
            <a:off x="3455931" y="4421678"/>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E3DDC53D-3EB8-F388-B0D0-30088343C1EF}"/>
              </a:ext>
            </a:extLst>
          </p:cNvPr>
          <p:cNvSpPr/>
          <p:nvPr/>
        </p:nvSpPr>
        <p:spPr>
          <a:xfrm>
            <a:off x="5902059" y="4421677"/>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541E39FE-AD59-8203-E003-987476AF4912}"/>
              </a:ext>
            </a:extLst>
          </p:cNvPr>
          <p:cNvSpPr txBox="1"/>
          <p:nvPr/>
        </p:nvSpPr>
        <p:spPr>
          <a:xfrm>
            <a:off x="5637286" y="4524588"/>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Tiers</a:t>
            </a:r>
          </a:p>
          <a:p>
            <a:pPr algn="ctr"/>
            <a:r>
              <a:rPr lang="fr-FR" sz="2000" dirty="0">
                <a:latin typeface="Arial" panose="020B0604020202020204" pitchFamily="34" charset="0"/>
                <a:cs typeface="Arial" panose="020B0604020202020204" pitchFamily="34" charset="0"/>
              </a:rPr>
              <a:t>(Bourgeoisie)</a:t>
            </a:r>
            <a:endParaRPr lang="fr-BE"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04F06CDC-3994-3BD8-0D6B-A2D3CBF3277A}"/>
              </a:ext>
            </a:extLst>
          </p:cNvPr>
          <p:cNvSpPr txBox="1"/>
          <p:nvPr/>
        </p:nvSpPr>
        <p:spPr>
          <a:xfrm>
            <a:off x="3191158" y="4524588"/>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Noble</a:t>
            </a:r>
          </a:p>
          <a:p>
            <a:pPr algn="ctr"/>
            <a:r>
              <a:rPr lang="fr-FR" sz="2000" dirty="0">
                <a:latin typeface="Arial" panose="020B0604020202020204" pitchFamily="34" charset="0"/>
                <a:cs typeface="Arial" panose="020B0604020202020204" pitchFamily="34" charset="0"/>
              </a:rPr>
              <a:t>(Noblesse)</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14763F8C-9FF9-BABD-D6C6-81E6F4ECF550}"/>
              </a:ext>
            </a:extLst>
          </p:cNvPr>
          <p:cNvSpPr txBox="1"/>
          <p:nvPr/>
        </p:nvSpPr>
        <p:spPr>
          <a:xfrm>
            <a:off x="74503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Primaire</a:t>
            </a:r>
          </a:p>
          <a:p>
            <a:pPr algn="ctr"/>
            <a:r>
              <a:rPr lang="fr-FR" sz="2000" dirty="0">
                <a:latin typeface="Arial" panose="020B0604020202020204" pitchFamily="34" charset="0"/>
                <a:cs typeface="Arial" panose="020B0604020202020204" pitchFamily="34" charset="0"/>
              </a:rPr>
              <a:t>(Clergé)</a:t>
            </a:r>
            <a:endParaRPr lang="fr-BE" sz="20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8BDB131-7DAA-FA7C-9AC1-E294584E071D}"/>
              </a:ext>
            </a:extLst>
          </p:cNvPr>
          <p:cNvSpPr txBox="1"/>
          <p:nvPr/>
        </p:nvSpPr>
        <p:spPr>
          <a:xfrm>
            <a:off x="3191158" y="2418845"/>
            <a:ext cx="2394502"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Prince-évêque</a:t>
            </a:r>
          </a:p>
        </p:txBody>
      </p:sp>
      <p:sp>
        <p:nvSpPr>
          <p:cNvPr id="14" name="ZoneTexte 13">
            <a:extLst>
              <a:ext uri="{FF2B5EF4-FFF2-40B4-BE49-F238E27FC236}">
                <a16:creationId xmlns:a16="http://schemas.microsoft.com/office/drawing/2014/main" id="{18C302EA-ED10-99E2-0B3E-284E693CA17A}"/>
              </a:ext>
            </a:extLst>
          </p:cNvPr>
          <p:cNvSpPr txBox="1"/>
          <p:nvPr/>
        </p:nvSpPr>
        <p:spPr>
          <a:xfrm>
            <a:off x="206894" y="1365433"/>
            <a:ext cx="3249037" cy="400110"/>
          </a:xfrm>
          <a:prstGeom prst="rect">
            <a:avLst/>
          </a:prstGeom>
          <a:noFill/>
        </p:spPr>
        <p:txBody>
          <a:bodyPr wrap="square" rtlCol="0">
            <a:spAutoFit/>
          </a:bodyPr>
          <a:lstStyle/>
          <a:p>
            <a:pPr algn="ctr"/>
            <a:r>
              <a:rPr lang="fr-FR" sz="2000" dirty="0">
                <a:solidFill>
                  <a:srgbClr val="FF0000"/>
                </a:solidFill>
                <a:latin typeface="Arial" panose="020B0604020202020204" pitchFamily="34" charset="0"/>
                <a:cs typeface="Arial" panose="020B0604020202020204" pitchFamily="34" charset="0"/>
              </a:rPr>
              <a:t>Sens du Pays</a:t>
            </a:r>
          </a:p>
        </p:txBody>
      </p:sp>
      <p:sp>
        <p:nvSpPr>
          <p:cNvPr id="21" name="ZoneTexte 20">
            <a:extLst>
              <a:ext uri="{FF2B5EF4-FFF2-40B4-BE49-F238E27FC236}">
                <a16:creationId xmlns:a16="http://schemas.microsoft.com/office/drawing/2014/main" id="{E2584077-A0DA-86CB-1CD6-845DCA6C7A55}"/>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causes philosophiques et intellectuelles</a:t>
            </a:r>
          </a:p>
        </p:txBody>
      </p:sp>
      <p:sp>
        <p:nvSpPr>
          <p:cNvPr id="18" name="ZoneTexte 17">
            <a:extLst>
              <a:ext uri="{FF2B5EF4-FFF2-40B4-BE49-F238E27FC236}">
                <a16:creationId xmlns:a16="http://schemas.microsoft.com/office/drawing/2014/main" id="{3384C564-9786-D578-448E-C074407E83BA}"/>
              </a:ext>
            </a:extLst>
          </p:cNvPr>
          <p:cNvSpPr txBox="1"/>
          <p:nvPr/>
        </p:nvSpPr>
        <p:spPr>
          <a:xfrm>
            <a:off x="859295" y="5761039"/>
            <a:ext cx="2165972" cy="1015663"/>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Chanoines du chapitre de Saint-Lambert</a:t>
            </a:r>
          </a:p>
        </p:txBody>
      </p:sp>
      <p:sp>
        <p:nvSpPr>
          <p:cNvPr id="19" name="ZoneTexte 18">
            <a:extLst>
              <a:ext uri="{FF2B5EF4-FFF2-40B4-BE49-F238E27FC236}">
                <a16:creationId xmlns:a16="http://schemas.microsoft.com/office/drawing/2014/main" id="{1C91099A-EBF5-73A3-0535-AFC2D8CD4297}"/>
              </a:ext>
            </a:extLst>
          </p:cNvPr>
          <p:cNvSpPr txBox="1"/>
          <p:nvPr/>
        </p:nvSpPr>
        <p:spPr>
          <a:xfrm>
            <a:off x="3000773" y="5757228"/>
            <a:ext cx="2775271" cy="1015663"/>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Individus qui font la preuve de seize quartiers de noblesse</a:t>
            </a:r>
          </a:p>
        </p:txBody>
      </p:sp>
      <p:sp>
        <p:nvSpPr>
          <p:cNvPr id="23" name="ZoneTexte 22">
            <a:extLst>
              <a:ext uri="{FF2B5EF4-FFF2-40B4-BE49-F238E27FC236}">
                <a16:creationId xmlns:a16="http://schemas.microsoft.com/office/drawing/2014/main" id="{9F7C37B7-37A0-9B19-00EA-3275B607B28D}"/>
              </a:ext>
            </a:extLst>
          </p:cNvPr>
          <p:cNvSpPr txBox="1"/>
          <p:nvPr/>
        </p:nvSpPr>
        <p:spPr>
          <a:xfrm>
            <a:off x="5668606" y="5911116"/>
            <a:ext cx="233186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Bourgmestres des Bonnes Villes</a:t>
            </a:r>
          </a:p>
        </p:txBody>
      </p:sp>
      <p:cxnSp>
        <p:nvCxnSpPr>
          <p:cNvPr id="24" name="Connecteur droit avec flèche 23">
            <a:extLst>
              <a:ext uri="{FF2B5EF4-FFF2-40B4-BE49-F238E27FC236}">
                <a16:creationId xmlns:a16="http://schemas.microsoft.com/office/drawing/2014/main" id="{6EF4C14A-56B7-2FE7-5791-0B309F15EE7A}"/>
              </a:ext>
            </a:extLst>
          </p:cNvPr>
          <p:cNvCxnSpPr>
            <a:cxnSpLocks/>
            <a:endCxn id="6" idx="2"/>
          </p:cNvCxnSpPr>
          <p:nvPr/>
        </p:nvCxnSpPr>
        <p:spPr>
          <a:xfrm flipV="1">
            <a:off x="1939978" y="5408549"/>
            <a:ext cx="2303" cy="409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AD49F8CC-3182-BDCC-D8AB-7C1CB22996BF}"/>
              </a:ext>
            </a:extLst>
          </p:cNvPr>
          <p:cNvCxnSpPr>
            <a:cxnSpLocks/>
          </p:cNvCxnSpPr>
          <p:nvPr/>
        </p:nvCxnSpPr>
        <p:spPr>
          <a:xfrm flipV="1">
            <a:off x="4384954" y="5369391"/>
            <a:ext cx="2303" cy="409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18CC3E57-4AF7-DE7A-59CF-6A803021A434}"/>
              </a:ext>
            </a:extLst>
          </p:cNvPr>
          <p:cNvCxnSpPr>
            <a:cxnSpLocks/>
          </p:cNvCxnSpPr>
          <p:nvPr/>
        </p:nvCxnSpPr>
        <p:spPr>
          <a:xfrm flipV="1">
            <a:off x="6829930" y="5406933"/>
            <a:ext cx="2303" cy="409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4B8495F5-020C-B571-3C79-EFF7A7E770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0901" y="1159040"/>
            <a:ext cx="2713646" cy="4792703"/>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
        <p:nvSpPr>
          <p:cNvPr id="31" name="ZoneTexte 30">
            <a:extLst>
              <a:ext uri="{FF2B5EF4-FFF2-40B4-BE49-F238E27FC236}">
                <a16:creationId xmlns:a16="http://schemas.microsoft.com/office/drawing/2014/main" id="{44382F9A-CF62-859D-69FA-F3C85C538DFF}"/>
              </a:ext>
            </a:extLst>
          </p:cNvPr>
          <p:cNvSpPr txBox="1"/>
          <p:nvPr/>
        </p:nvSpPr>
        <p:spPr>
          <a:xfrm>
            <a:off x="8604957" y="5979117"/>
            <a:ext cx="3145533"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Maximilien-Henri de Bavière</a:t>
            </a:r>
            <a:r>
              <a:rPr lang="fr-FR" dirty="0">
                <a:latin typeface="Arial" panose="020B0604020202020204" pitchFamily="34" charset="0"/>
                <a:cs typeface="Arial" panose="020B0604020202020204" pitchFamily="34" charset="0"/>
              </a:rPr>
              <a:t>, peinture anonyme (1667)</a:t>
            </a:r>
            <a:endParaRPr lang="fr-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0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10000" fill="hold"/>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8BFDC-FF1F-675D-4F65-F66C1DFAAB1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0FB16D7-30CE-8AA2-E995-D5AF566D0006}"/>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causes philosophiques et intellectuelles</a:t>
            </a:r>
          </a:p>
        </p:txBody>
      </p:sp>
      <p:pic>
        <p:nvPicPr>
          <p:cNvPr id="2" name="Image 1">
            <a:extLst>
              <a:ext uri="{FF2B5EF4-FFF2-40B4-BE49-F238E27FC236}">
                <a16:creationId xmlns:a16="http://schemas.microsoft.com/office/drawing/2014/main" id="{2BC325B0-535E-1821-79E2-879DC9AB2AEF}"/>
              </a:ext>
            </a:extLst>
          </p:cNvPr>
          <p:cNvPicPr>
            <a:picLocks noChangeAspect="1"/>
          </p:cNvPicPr>
          <p:nvPr/>
        </p:nvPicPr>
        <p:blipFill>
          <a:blip r:embed="rId2"/>
          <a:stretch>
            <a:fillRect/>
          </a:stretch>
        </p:blipFill>
        <p:spPr>
          <a:xfrm>
            <a:off x="4614413" y="1213787"/>
            <a:ext cx="2963169" cy="4006913"/>
          </a:xfrm>
          <a:prstGeom prst="rect">
            <a:avLst/>
          </a:prstGeom>
          <a:ln w="28575">
            <a:solidFill>
              <a:srgbClr val="00B050"/>
            </a:solidFill>
          </a:ln>
        </p:spPr>
      </p:pic>
      <p:pic>
        <p:nvPicPr>
          <p:cNvPr id="4" name="Image 3">
            <a:extLst>
              <a:ext uri="{FF2B5EF4-FFF2-40B4-BE49-F238E27FC236}">
                <a16:creationId xmlns:a16="http://schemas.microsoft.com/office/drawing/2014/main" id="{3FD2523F-399B-556D-4493-E0E1AE35A99C}"/>
              </a:ext>
            </a:extLst>
          </p:cNvPr>
          <p:cNvPicPr>
            <a:picLocks noChangeAspect="1"/>
          </p:cNvPicPr>
          <p:nvPr/>
        </p:nvPicPr>
        <p:blipFill>
          <a:blip r:embed="rId3"/>
          <a:stretch>
            <a:fillRect/>
          </a:stretch>
        </p:blipFill>
        <p:spPr>
          <a:xfrm>
            <a:off x="8010190" y="1213787"/>
            <a:ext cx="3588252" cy="4013176"/>
          </a:xfrm>
          <a:prstGeom prst="rect">
            <a:avLst/>
          </a:prstGeom>
          <a:ln w="28575">
            <a:solidFill>
              <a:srgbClr val="00B050"/>
            </a:solidFill>
          </a:ln>
        </p:spPr>
      </p:pic>
      <p:sp>
        <p:nvSpPr>
          <p:cNvPr id="5" name="ZoneTexte 4">
            <a:extLst>
              <a:ext uri="{FF2B5EF4-FFF2-40B4-BE49-F238E27FC236}">
                <a16:creationId xmlns:a16="http://schemas.microsoft.com/office/drawing/2014/main" id="{0D79DF01-CE06-8528-4C0C-5B88E096126B}"/>
              </a:ext>
            </a:extLst>
          </p:cNvPr>
          <p:cNvSpPr txBox="1"/>
          <p:nvPr/>
        </p:nvSpPr>
        <p:spPr>
          <a:xfrm>
            <a:off x="4523230" y="5321046"/>
            <a:ext cx="3145533"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Jean-Guillaume Brixhe</a:t>
            </a:r>
            <a:r>
              <a:rPr lang="fr-FR" dirty="0">
                <a:latin typeface="Arial" panose="020B0604020202020204" pitchFamily="34" charset="0"/>
                <a:cs typeface="Arial" panose="020B0604020202020204" pitchFamily="34" charset="0"/>
              </a:rPr>
              <a:t>, peinture anonyme (1794)</a:t>
            </a:r>
            <a:endParaRPr lang="fr-BE"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3E333FD3-EDE3-7D05-61A7-95633B2F28C8}"/>
              </a:ext>
            </a:extLst>
          </p:cNvPr>
          <p:cNvSpPr txBox="1"/>
          <p:nvPr/>
        </p:nvSpPr>
        <p:spPr>
          <a:xfrm>
            <a:off x="8168996" y="5321047"/>
            <a:ext cx="3270640"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Laurent-François Dethier</a:t>
            </a:r>
            <a:r>
              <a:rPr lang="fr-FR" dirty="0">
                <a:latin typeface="Arial" panose="020B0604020202020204" pitchFamily="34" charset="0"/>
                <a:cs typeface="Arial" panose="020B0604020202020204" pitchFamily="34" charset="0"/>
              </a:rPr>
              <a:t>, peinture anonyme (vers 1830)</a:t>
            </a:r>
            <a:endParaRPr lang="fr-BE"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4D7D5B48-8039-D588-3126-CDDBE0E9BC9B}"/>
              </a:ext>
            </a:extLst>
          </p:cNvPr>
          <p:cNvSpPr txBox="1"/>
          <p:nvPr/>
        </p:nvSpPr>
        <p:spPr>
          <a:xfrm>
            <a:off x="4523230" y="6067723"/>
            <a:ext cx="3145533"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Notaire et jurisconsulte spadois (1758-1807)</a:t>
            </a:r>
            <a:endParaRPr lang="fr-BE"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51E6C49-B361-6394-F15C-1DDA007009C4}"/>
              </a:ext>
            </a:extLst>
          </p:cNvPr>
          <p:cNvSpPr txBox="1"/>
          <p:nvPr/>
        </p:nvSpPr>
        <p:spPr>
          <a:xfrm>
            <a:off x="8120869" y="6061462"/>
            <a:ext cx="3366893"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Avocat, jurisconsulte et magistrat theutois (1757-1843)</a:t>
            </a:r>
            <a:endParaRPr lang="fr-BE" dirty="0">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C041A76B-7533-E95F-3CFB-4F55AD63FFD8}"/>
              </a:ext>
            </a:extLst>
          </p:cNvPr>
          <p:cNvPicPr>
            <a:picLocks noChangeAspect="1"/>
          </p:cNvPicPr>
          <p:nvPr/>
        </p:nvPicPr>
        <p:blipFill>
          <a:blip r:embed="rId4"/>
          <a:srcRect l="12578" r="9592"/>
          <a:stretch>
            <a:fillRect/>
          </a:stretch>
        </p:blipFill>
        <p:spPr>
          <a:xfrm>
            <a:off x="1063219" y="1213787"/>
            <a:ext cx="3118586" cy="4006913"/>
          </a:xfrm>
          <a:prstGeom prst="rect">
            <a:avLst/>
          </a:prstGeom>
          <a:ln w="28575">
            <a:solidFill>
              <a:srgbClr val="00B050"/>
            </a:solidFill>
          </a:ln>
        </p:spPr>
      </p:pic>
      <p:sp>
        <p:nvSpPr>
          <p:cNvPr id="11" name="ZoneTexte 10">
            <a:extLst>
              <a:ext uri="{FF2B5EF4-FFF2-40B4-BE49-F238E27FC236}">
                <a16:creationId xmlns:a16="http://schemas.microsoft.com/office/drawing/2014/main" id="{5D046516-63C3-D51C-7847-3F247BD5568C}"/>
              </a:ext>
            </a:extLst>
          </p:cNvPr>
          <p:cNvSpPr txBox="1"/>
          <p:nvPr/>
        </p:nvSpPr>
        <p:spPr>
          <a:xfrm>
            <a:off x="1127580" y="5321045"/>
            <a:ext cx="3145533"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Jean-Joseph Fyon</a:t>
            </a:r>
          </a:p>
          <a:p>
            <a:pPr algn="ctr"/>
            <a:r>
              <a:rPr lang="fr-FR" dirty="0">
                <a:latin typeface="Arial" panose="020B0604020202020204" pitchFamily="34" charset="0"/>
                <a:cs typeface="Arial" panose="020B0604020202020204" pitchFamily="34" charset="0"/>
              </a:rPr>
              <a:t>(pas d’illustration connue)</a:t>
            </a:r>
            <a:endParaRPr lang="fr-BE"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552C2CB9-F1C0-FEA2-95E8-0A6CC8C2F7C3}"/>
              </a:ext>
            </a:extLst>
          </p:cNvPr>
          <p:cNvSpPr txBox="1"/>
          <p:nvPr/>
        </p:nvSpPr>
        <p:spPr>
          <a:xfrm>
            <a:off x="1049745" y="6061462"/>
            <a:ext cx="3145533"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Militaire et magistrat verviétois (1747-1818)</a:t>
            </a:r>
            <a:endParaRPr lang="fr-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3C5E8-5684-2DC1-5289-1817332A77AC}"/>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D5E0278D-CD49-8FC3-5FCE-FBF44A8AAFF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91732" l="4883" r="89844">
                        <a14:foregroundMark x1="38379" y1="15039" x2="38379" y2="15039"/>
                        <a14:foregroundMark x1="24707" y1="22721" x2="24707" y2="22721"/>
                        <a14:foregroundMark x1="33105" y1="33659" x2="53125" y2="33984"/>
                        <a14:foregroundMark x1="50586" y1="36654" x2="55859" y2="51953"/>
                        <a14:foregroundMark x1="71777" y1="34635" x2="67383" y2="59115"/>
                        <a14:foregroundMark x1="76465" y1="51953" x2="70117" y2="67839"/>
                        <a14:foregroundMark x1="70117" y1="67839" x2="73926" y2="84505"/>
                        <a14:foregroundMark x1="60645" y1="57682" x2="50098" y2="71549"/>
                        <a14:foregroundMark x1="50098" y1="71549" x2="49316" y2="81576"/>
                        <a14:foregroundMark x1="36914" y1="61784" x2="36914" y2="61784"/>
                        <a14:foregroundMark x1="22559" y1="59961" x2="41113" y2="62891"/>
                        <a14:foregroundMark x1="21680" y1="72396" x2="38574" y2="86458"/>
                        <a14:foregroundMark x1="6348" y1="87891" x2="22168" y2="91732"/>
                        <a14:foregroundMark x1="22168" y1="91732" x2="48047" y2="86393"/>
                        <a14:foregroundMark x1="48047" y1="86393" x2="50977" y2="86458"/>
                        <a14:foregroundMark x1="29297" y1="60612" x2="47852" y2="57096"/>
                        <a14:foregroundMark x1="21680" y1="59505" x2="21680" y2="59505"/>
                        <a14:foregroundMark x1="29297" y1="59961" x2="29297" y2="59961"/>
                        <a14:foregroundMark x1="21484" y1="59115" x2="21484" y2="59115"/>
                        <a14:foregroundMark x1="20703" y1="58529" x2="20703" y2="58529"/>
                        <a14:foregroundMark x1="20020" y1="59505" x2="20020" y2="59505"/>
                        <a14:foregroundMark x1="69922" y1="90820" x2="75781" y2="84049"/>
                        <a14:foregroundMark x1="77344" y1="86719" x2="77344" y2="86719"/>
                        <a14:foregroundMark x1="32422" y1="33268" x2="29395" y2="25065"/>
                        <a14:foregroundMark x1="29395" y1="25065" x2="37891" y2="15560"/>
                        <a14:foregroundMark x1="28027" y1="19206" x2="28027" y2="19206"/>
                        <a14:foregroundMark x1="31152" y1="35677" x2="37695" y2="35352"/>
                        <a14:foregroundMark x1="32715" y1="36784" x2="32715" y2="36784"/>
                        <a14:foregroundMark x1="20703" y1="79883" x2="21973" y2="75521"/>
                        <a14:foregroundMark x1="10547" y1="91211" x2="10547" y2="91211"/>
                        <a14:foregroundMark x1="4883" y1="87305" x2="4883" y2="87305"/>
                        <a14:foregroundMark x1="4883" y1="86458" x2="4883" y2="86458"/>
                        <a14:foregroundMark x1="8008" y1="84180" x2="8008" y2="84180"/>
                        <a14:foregroundMark x1="50977" y1="49284" x2="49707" y2="52604"/>
                        <a14:foregroundMark x1="48047" y1="50260" x2="48242" y2="55469"/>
                        <a14:backgroundMark x1="27832" y1="92773" x2="27832" y2="92773"/>
                        <a14:backgroundMark x1="60059" y1="89844" x2="63574" y2="82096"/>
                        <a14:backgroundMark x1="43164" y1="68620" x2="43164" y2="68620"/>
                        <a14:backgroundMark x1="32227" y1="12760" x2="45215" y2="9831"/>
                        <a14:backgroundMark x1="45215" y1="9831" x2="70898" y2="18815"/>
                        <a14:backgroundMark x1="70898" y1="18815" x2="71875" y2="26042"/>
                        <a14:backgroundMark x1="71875" y1="26042" x2="80957" y2="35807"/>
                        <a14:backgroundMark x1="80957" y1="35807" x2="86914" y2="28516"/>
                        <a14:backgroundMark x1="86914" y1="28516" x2="70996" y2="11784"/>
                        <a14:backgroundMark x1="38965" y1="18099" x2="37402" y2="25716"/>
                        <a14:backgroundMark x1="37402" y1="25716" x2="39355" y2="19922"/>
                      </a14:backgroundRemoval>
                    </a14:imgEffect>
                  </a14:imgLayer>
                </a14:imgProps>
              </a:ext>
            </a:extLst>
          </a:blip>
          <a:stretch>
            <a:fillRect/>
          </a:stretch>
        </p:blipFill>
        <p:spPr>
          <a:xfrm>
            <a:off x="8928063" y="658294"/>
            <a:ext cx="4572000" cy="6858000"/>
          </a:xfrm>
          <a:prstGeom prst="rect">
            <a:avLst/>
          </a:prstGeom>
        </p:spPr>
      </p:pic>
      <p:sp>
        <p:nvSpPr>
          <p:cNvPr id="2" name="ZoneTexte 1">
            <a:extLst>
              <a:ext uri="{FF2B5EF4-FFF2-40B4-BE49-F238E27FC236}">
                <a16:creationId xmlns:a16="http://schemas.microsoft.com/office/drawing/2014/main" id="{7C6C60E5-F636-67C4-9CC1-CF2A61C09A31}"/>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causes économiques</a:t>
            </a:r>
          </a:p>
        </p:txBody>
      </p:sp>
      <p:pic>
        <p:nvPicPr>
          <p:cNvPr id="4" name="Image 3">
            <a:extLst>
              <a:ext uri="{FF2B5EF4-FFF2-40B4-BE49-F238E27FC236}">
                <a16:creationId xmlns:a16="http://schemas.microsoft.com/office/drawing/2014/main" id="{C51FB2C2-CB88-7855-1F0A-16292B570F5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7" b="98769" l="1822" r="98937">
                        <a14:foregroundMark x1="15566" y1="6157" x2="26196" y2="9147"/>
                        <a14:foregroundMark x1="16401" y1="18558" x2="8732" y2="26385"/>
                        <a14:foregroundMark x1="8732" y1="26385" x2="8656" y2="28232"/>
                        <a14:foregroundMark x1="7897" y1="35268" x2="7897" y2="35268"/>
                        <a14:foregroundMark x1="88383" y1="38874" x2="90433" y2="46702"/>
                        <a14:foregroundMark x1="90433" y1="46702" x2="84131" y2="80563"/>
                        <a14:foregroundMark x1="84131" y1="80563" x2="93242" y2="89094"/>
                        <a14:foregroundMark x1="94913" y1="46702" x2="95140" y2="52067"/>
                        <a14:foregroundMark x1="4784" y1="57432" x2="2506" y2="87423"/>
                        <a14:foregroundMark x1="2506" y1="87423" x2="16629" y2="92700"/>
                        <a14:foregroundMark x1="16629" y1="92700" x2="25513" y2="91205"/>
                        <a14:foregroundMark x1="95140" y1="79332" x2="96431" y2="90325"/>
                        <a14:foregroundMark x1="96431" y1="90325" x2="90281" y2="94987"/>
                        <a14:foregroundMark x1="90281" y1="94987" x2="79499" y2="98681"/>
                        <a14:foregroundMark x1="79499" y1="98681" x2="42976" y2="97098"/>
                        <a14:foregroundMark x1="42976" y1="97098" x2="30448" y2="91909"/>
                        <a14:foregroundMark x1="98937" y1="91381" x2="97494" y2="98769"/>
                        <a14:foregroundMark x1="3569" y1="59543" x2="1822" y2="88127"/>
                      </a14:backgroundRemoval>
                    </a14:imgEffect>
                  </a14:imgLayer>
                </a14:imgProps>
              </a:ext>
            </a:extLst>
          </a:blip>
          <a:stretch>
            <a:fillRect/>
          </a:stretch>
        </p:blipFill>
        <p:spPr>
          <a:xfrm flipH="1">
            <a:off x="8129055" y="3318310"/>
            <a:ext cx="4100063" cy="3539690"/>
          </a:xfrm>
          <a:prstGeom prst="rect">
            <a:avLst/>
          </a:prstGeom>
        </p:spPr>
      </p:pic>
      <p:pic>
        <p:nvPicPr>
          <p:cNvPr id="5126" name="Picture 6" descr="BELGIQUE - PRINCIPAUTÉ ÉPISCOPALE DE LIÈGE 1 Escalin Évêché de Liège 1753  Liège fwo_520494 Monde">
            <a:extLst>
              <a:ext uri="{FF2B5EF4-FFF2-40B4-BE49-F238E27FC236}">
                <a16:creationId xmlns:a16="http://schemas.microsoft.com/office/drawing/2014/main" id="{B772018B-F8EF-343E-3792-85E200207F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806" b="98270" l="1250" r="47500">
                        <a14:foregroundMark x1="19750" y1="4325" x2="25333" y2="4671"/>
                        <a14:foregroundMark x1="25333" y1="4671" x2="38917" y2="16090"/>
                        <a14:foregroundMark x1="38917" y1="16090" x2="42917" y2="28028"/>
                        <a14:foregroundMark x1="42917" y1="28028" x2="44000" y2="58824"/>
                        <a14:foregroundMark x1="44000" y1="58824" x2="39083" y2="74048"/>
                        <a14:foregroundMark x1="39083" y1="74048" x2="32250" y2="85813"/>
                        <a14:foregroundMark x1="38167" y1="87197" x2="41667" y2="81488"/>
                        <a14:foregroundMark x1="41667" y1="81488" x2="47583" y2="58824"/>
                        <a14:foregroundMark x1="6917" y1="22145" x2="3167" y2="47578"/>
                        <a14:foregroundMark x1="3167" y1="47578" x2="7167" y2="68512"/>
                        <a14:foregroundMark x1="7167" y1="68512" x2="18500" y2="85640"/>
                        <a14:foregroundMark x1="18500" y1="85640" x2="26417" y2="89965"/>
                        <a14:foregroundMark x1="17250" y1="92388" x2="28833" y2="94464"/>
                        <a14:foregroundMark x1="23750" y1="98270" x2="29000" y2="93945"/>
                        <a14:foregroundMark x1="1250" y1="47751" x2="1250" y2="47751"/>
                      </a14:backgroundRemoval>
                    </a14:imgEffect>
                  </a14:imgLayer>
                </a14:imgProps>
              </a:ext>
              <a:ext uri="{28A0092B-C50C-407E-A947-70E740481C1C}">
                <a14:useLocalDpi xmlns:a14="http://schemas.microsoft.com/office/drawing/2010/main" val="0"/>
              </a:ext>
            </a:extLst>
          </a:blip>
          <a:srcRect r="50000"/>
          <a:stretch>
            <a:fillRect/>
          </a:stretch>
        </p:blipFill>
        <p:spPr bwMode="auto">
          <a:xfrm>
            <a:off x="7763132" y="289544"/>
            <a:ext cx="2436171" cy="234684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DB3683AC-1FFF-7CE1-C516-4A304B0F1C3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25" b="92676" l="5176" r="92578">
                        <a14:foregroundMark x1="45703" y1="3125" x2="36523" y2="10449"/>
                        <a14:foregroundMark x1="60938" y1="5078" x2="68750" y2="8008"/>
                        <a14:foregroundMark x1="68750" y1="8008" x2="88672" y2="28223"/>
                        <a14:foregroundMark x1="88672" y1="28223" x2="88672" y2="59961"/>
                        <a14:foregroundMark x1="13574" y1="28711" x2="12012" y2="36914"/>
                        <a14:foregroundMark x1="12012" y1="36914" x2="13477" y2="54980"/>
                        <a14:foregroundMark x1="13477" y1="54980" x2="33594" y2="83496"/>
                        <a14:foregroundMark x1="33594" y1="83496" x2="34082" y2="83984"/>
                        <a14:foregroundMark x1="43457" y1="92773" x2="34277" y2="90527"/>
                        <a14:foregroundMark x1="7129" y1="48340" x2="5176" y2="40918"/>
                        <a14:foregroundMark x1="5176" y1="40918" x2="5273" y2="40625"/>
                        <a14:foregroundMark x1="55859" y1="92090" x2="62988" y2="90332"/>
                        <a14:foregroundMark x1="62988" y1="90332" x2="81738" y2="76563"/>
                        <a14:foregroundMark x1="81738" y1="76563" x2="92578" y2="60645"/>
                        <a14:foregroundMark x1="21484" y1="81836" x2="28027" y2="85352"/>
                        <a14:foregroundMark x1="18262" y1="79492" x2="18262" y2="79492"/>
                        <a14:foregroundMark x1="49121" y1="6055" x2="49121" y2="10742"/>
                        <a14:foregroundMark x1="48242" y1="15918" x2="48242" y2="15918"/>
                        <a14:foregroundMark x1="50098" y1="15723" x2="50098" y2="15723"/>
                        <a14:foregroundMark x1="48535" y1="16016" x2="48535" y2="16016"/>
                        <a14:foregroundMark x1="42676" y1="38770" x2="42676" y2="38770"/>
                        <a14:foregroundMark x1="46582" y1="38867" x2="46582" y2="38867"/>
                        <a14:backgroundMark x1="48926" y1="15918" x2="48926" y2="15918"/>
                        <a14:backgroundMark x1="49368" y1="15918" x2="47852" y2="18262"/>
                        <a14:backgroundMark x1="50000" y1="14941" x2="49368" y2="15918"/>
                        <a14:backgroundMark x1="47852" y1="26172" x2="47852" y2="26172"/>
                        <a14:backgroundMark x1="47559" y1="25000" x2="47559" y2="25000"/>
                        <a14:backgroundMark x1="47461" y1="22656" x2="47461" y2="22656"/>
                        <a14:backgroundMark x1="47754" y1="20801" x2="47754" y2="20801"/>
                        <a14:backgroundMark x1="44434" y1="39453" x2="44434" y2="39453"/>
                        <a14:backgroundMark x1="42188" y1="42969" x2="42188" y2="42969"/>
                        <a14:backgroundMark x1="38477" y1="49316" x2="38477" y2="49316"/>
                        <a14:backgroundMark x1="38965" y1="53223" x2="38965" y2="53223"/>
                        <a14:backgroundMark x1="40527" y1="61230" x2="40527" y2="61230"/>
                        <a14:backgroundMark x1="41797" y1="42578" x2="41797" y2="42578"/>
                      </a14:backgroundRemoval>
                    </a14:imgEffect>
                  </a14:imgLayer>
                </a14:imgProps>
              </a:ext>
            </a:extLst>
          </a:blip>
          <a:stretch>
            <a:fillRect/>
          </a:stretch>
        </p:blipFill>
        <p:spPr>
          <a:xfrm>
            <a:off x="7674272" y="175271"/>
            <a:ext cx="2613890" cy="2613890"/>
          </a:xfrm>
          <a:prstGeom prst="rect">
            <a:avLst/>
          </a:prstGeom>
        </p:spPr>
      </p:pic>
      <p:sp>
        <p:nvSpPr>
          <p:cNvPr id="8" name="ZoneTexte 7">
            <a:extLst>
              <a:ext uri="{FF2B5EF4-FFF2-40B4-BE49-F238E27FC236}">
                <a16:creationId xmlns:a16="http://schemas.microsoft.com/office/drawing/2014/main" id="{CAC6F58A-B8E3-C006-E416-88B0B4B038C1}"/>
              </a:ext>
            </a:extLst>
          </p:cNvPr>
          <p:cNvSpPr txBox="1"/>
          <p:nvPr/>
        </p:nvSpPr>
        <p:spPr>
          <a:xfrm>
            <a:off x="568274" y="1345747"/>
            <a:ext cx="6978315" cy="1384995"/>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Endettement massif tant des institutions centrales de la principauté que des communautés rurales</a:t>
            </a:r>
          </a:p>
        </p:txBody>
      </p:sp>
      <p:sp>
        <p:nvSpPr>
          <p:cNvPr id="9" name="ZoneTexte 8">
            <a:extLst>
              <a:ext uri="{FF2B5EF4-FFF2-40B4-BE49-F238E27FC236}">
                <a16:creationId xmlns:a16="http://schemas.microsoft.com/office/drawing/2014/main" id="{DE6DFDD3-B0E6-3DF7-BA32-097037D308A0}"/>
              </a:ext>
            </a:extLst>
          </p:cNvPr>
          <p:cNvSpPr txBox="1"/>
          <p:nvPr/>
        </p:nvSpPr>
        <p:spPr>
          <a:xfrm>
            <a:off x="568274" y="3216951"/>
            <a:ext cx="6978315" cy="1384995"/>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Diminution des exportations, récession industrielle, chômage et stagnation des salaires</a:t>
            </a:r>
          </a:p>
        </p:txBody>
      </p:sp>
      <p:sp>
        <p:nvSpPr>
          <p:cNvPr id="10" name="ZoneTexte 9">
            <a:extLst>
              <a:ext uri="{FF2B5EF4-FFF2-40B4-BE49-F238E27FC236}">
                <a16:creationId xmlns:a16="http://schemas.microsoft.com/office/drawing/2014/main" id="{530B72F0-B07B-518C-32D5-003344CAABA9}"/>
              </a:ext>
            </a:extLst>
          </p:cNvPr>
          <p:cNvSpPr txBox="1"/>
          <p:nvPr/>
        </p:nvSpPr>
        <p:spPr>
          <a:xfrm>
            <a:off x="568274" y="5088155"/>
            <a:ext cx="6978315" cy="1384995"/>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Crise frumentaire, qui oblige les autorités à interdire les sorties de grains et menace le ravitaillement du marquisat</a:t>
            </a:r>
          </a:p>
        </p:txBody>
      </p:sp>
    </p:spTree>
    <p:extLst>
      <p:ext uri="{BB962C8B-B14F-4D97-AF65-F5344CB8AC3E}">
        <p14:creationId xmlns:p14="http://schemas.microsoft.com/office/powerpoint/2010/main" val="29035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126"/>
                                        </p:tgtEl>
                                      </p:cBhvr>
                                    </p:animEffect>
                                    <p:set>
                                      <p:cBhvr>
                                        <p:cTn id="13" dur="1" fill="hold">
                                          <p:stCondLst>
                                            <p:cond delay="499"/>
                                          </p:stCondLst>
                                        </p:cTn>
                                        <p:tgtEl>
                                          <p:spTgt spid="51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31DB-22D1-B895-41D2-9FC43C58E1D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B5E936B-5409-8097-2E5D-8DBA5C85BE20}"/>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3 – Les causes politiques</a:t>
            </a:r>
          </a:p>
        </p:txBody>
      </p:sp>
      <p:sp>
        <p:nvSpPr>
          <p:cNvPr id="5" name="ZoneTexte 4">
            <a:extLst>
              <a:ext uri="{FF2B5EF4-FFF2-40B4-BE49-F238E27FC236}">
                <a16:creationId xmlns:a16="http://schemas.microsoft.com/office/drawing/2014/main" id="{EDA151B0-FE9B-BDB7-0EC3-774C1EE6F9AA}"/>
              </a:ext>
            </a:extLst>
          </p:cNvPr>
          <p:cNvSpPr txBox="1"/>
          <p:nvPr/>
        </p:nvSpPr>
        <p:spPr>
          <a:xfrm>
            <a:off x="4541443" y="4992374"/>
            <a:ext cx="3622866"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La salle de </a:t>
            </a:r>
            <a:r>
              <a:rPr lang="fr-FR" cap="small" dirty="0" err="1">
                <a:latin typeface="Arial" panose="020B0604020202020204" pitchFamily="34" charset="0"/>
                <a:cs typeface="Arial" panose="020B0604020202020204" pitchFamily="34" charset="0"/>
              </a:rPr>
              <a:t>Levoz</a:t>
            </a:r>
            <a:r>
              <a:rPr lang="fr-FR" dirty="0">
                <a:latin typeface="Arial" panose="020B0604020202020204" pitchFamily="34" charset="0"/>
                <a:cs typeface="Arial" panose="020B0604020202020204" pitchFamily="34" charset="0"/>
              </a:rPr>
              <a:t> à Spa (1788)</a:t>
            </a:r>
            <a:endParaRPr lang="fr-BE" dirty="0">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94DF0A94-C492-019E-2E82-5511D85D004F}"/>
              </a:ext>
            </a:extLst>
          </p:cNvPr>
          <p:cNvPicPr>
            <a:picLocks noChangeAspect="1"/>
          </p:cNvPicPr>
          <p:nvPr/>
        </p:nvPicPr>
        <p:blipFill>
          <a:blip r:embed="rId2"/>
          <a:stretch>
            <a:fillRect/>
          </a:stretch>
        </p:blipFill>
        <p:spPr>
          <a:xfrm>
            <a:off x="7961243" y="256844"/>
            <a:ext cx="3840000" cy="2880000"/>
          </a:xfrm>
          <a:prstGeom prst="rect">
            <a:avLst/>
          </a:prstGeom>
          <a:ln w="28575">
            <a:solidFill>
              <a:srgbClr val="00B050"/>
            </a:solidFill>
          </a:ln>
        </p:spPr>
      </p:pic>
      <p:sp>
        <p:nvSpPr>
          <p:cNvPr id="10" name="ZoneTexte 9">
            <a:extLst>
              <a:ext uri="{FF2B5EF4-FFF2-40B4-BE49-F238E27FC236}">
                <a16:creationId xmlns:a16="http://schemas.microsoft.com/office/drawing/2014/main" id="{656224F2-2914-845E-9ED9-B071E2327402}"/>
              </a:ext>
            </a:extLst>
          </p:cNvPr>
          <p:cNvSpPr txBox="1"/>
          <p:nvPr/>
        </p:nvSpPr>
        <p:spPr>
          <a:xfrm>
            <a:off x="8454723" y="3240453"/>
            <a:ext cx="3622866"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La Redoute (en haut)</a:t>
            </a:r>
          </a:p>
          <a:p>
            <a:pPr algn="ctr"/>
            <a:r>
              <a:rPr lang="fr-FR" dirty="0">
                <a:latin typeface="Arial" panose="020B0604020202020204" pitchFamily="34" charset="0"/>
                <a:cs typeface="Arial" panose="020B0604020202020204" pitchFamily="34" charset="0"/>
              </a:rPr>
              <a:t>Le </a:t>
            </a:r>
            <a:r>
              <a:rPr lang="fr-FR" dirty="0" err="1">
                <a:latin typeface="Arial" panose="020B0604020202020204" pitchFamily="34" charset="0"/>
                <a:cs typeface="Arial" panose="020B0604020202020204" pitchFamily="34" charset="0"/>
              </a:rPr>
              <a:t>Waux</a:t>
            </a:r>
            <a:r>
              <a:rPr lang="fr-FR" dirty="0">
                <a:latin typeface="Arial" panose="020B0604020202020204" pitchFamily="34" charset="0"/>
                <a:cs typeface="Arial" panose="020B0604020202020204" pitchFamily="34" charset="0"/>
              </a:rPr>
              <a:t>-Hall (en bas)</a:t>
            </a:r>
            <a:endParaRPr lang="fr-BE" dirty="0">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EF1BE7FB-77E8-AB6C-7107-503826018361}"/>
              </a:ext>
            </a:extLst>
          </p:cNvPr>
          <p:cNvPicPr>
            <a:picLocks noChangeAspect="1"/>
          </p:cNvPicPr>
          <p:nvPr/>
        </p:nvPicPr>
        <p:blipFill>
          <a:blip r:embed="rId3"/>
          <a:stretch>
            <a:fillRect/>
          </a:stretch>
        </p:blipFill>
        <p:spPr>
          <a:xfrm>
            <a:off x="7964787" y="3990393"/>
            <a:ext cx="3836456" cy="2610763"/>
          </a:xfrm>
          <a:prstGeom prst="rect">
            <a:avLst/>
          </a:prstGeom>
          <a:ln w="28575">
            <a:solidFill>
              <a:srgbClr val="00B050"/>
            </a:solidFill>
          </a:ln>
        </p:spPr>
      </p:pic>
      <p:sp>
        <p:nvSpPr>
          <p:cNvPr id="3" name="ZoneTexte 2">
            <a:extLst>
              <a:ext uri="{FF2B5EF4-FFF2-40B4-BE49-F238E27FC236}">
                <a16:creationId xmlns:a16="http://schemas.microsoft.com/office/drawing/2014/main" id="{5EA39275-333D-54F5-632D-5C29A411F317}"/>
              </a:ext>
            </a:extLst>
          </p:cNvPr>
          <p:cNvSpPr txBox="1"/>
          <p:nvPr/>
        </p:nvSpPr>
        <p:spPr>
          <a:xfrm>
            <a:off x="433561" y="1094445"/>
            <a:ext cx="6978315" cy="830997"/>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Édits du prince relatif aux </a:t>
            </a:r>
            <a:r>
              <a:rPr lang="fr-BE" sz="2400" dirty="0">
                <a:latin typeface="Arial Black" panose="020B0A04020102020204" pitchFamily="34" charset="0"/>
                <a:cs typeface="Arial" panose="020B0604020202020204" pitchFamily="34" charset="0"/>
              </a:rPr>
              <a:t>monopoles sur les jeux de hasard </a:t>
            </a:r>
            <a:r>
              <a:rPr lang="fr-BE" sz="2400" dirty="0">
                <a:latin typeface="Arial" panose="020B0604020202020204" pitchFamily="34" charset="0"/>
                <a:cs typeface="Arial" panose="020B0604020202020204" pitchFamily="34" charset="0"/>
              </a:rPr>
              <a:t>(1762 et 1775)</a:t>
            </a:r>
          </a:p>
        </p:txBody>
      </p:sp>
      <p:pic>
        <p:nvPicPr>
          <p:cNvPr id="4" name="Image 3">
            <a:extLst>
              <a:ext uri="{FF2B5EF4-FFF2-40B4-BE49-F238E27FC236}">
                <a16:creationId xmlns:a16="http://schemas.microsoft.com/office/drawing/2014/main" id="{AD0C662D-4DBE-64E6-AFBB-E2DC53F090E4}"/>
              </a:ext>
            </a:extLst>
          </p:cNvPr>
          <p:cNvPicPr>
            <a:picLocks noChangeAspect="1"/>
          </p:cNvPicPr>
          <p:nvPr/>
        </p:nvPicPr>
        <p:blipFill>
          <a:blip r:embed="rId4"/>
          <a:srcRect t="2435"/>
          <a:stretch>
            <a:fillRect/>
          </a:stretch>
        </p:blipFill>
        <p:spPr>
          <a:xfrm>
            <a:off x="4626239" y="2123619"/>
            <a:ext cx="4048702" cy="2880000"/>
          </a:xfrm>
          <a:prstGeom prst="rect">
            <a:avLst/>
          </a:prstGeom>
          <a:ln w="28575">
            <a:solidFill>
              <a:srgbClr val="00B050"/>
            </a:solidFill>
          </a:ln>
        </p:spPr>
      </p:pic>
      <p:sp>
        <p:nvSpPr>
          <p:cNvPr id="8" name="ZoneTexte 7">
            <a:extLst>
              <a:ext uri="{FF2B5EF4-FFF2-40B4-BE49-F238E27FC236}">
                <a16:creationId xmlns:a16="http://schemas.microsoft.com/office/drawing/2014/main" id="{274A751C-38BB-5855-274A-121E1A5F333B}"/>
              </a:ext>
            </a:extLst>
          </p:cNvPr>
          <p:cNvSpPr txBox="1"/>
          <p:nvPr/>
        </p:nvSpPr>
        <p:spPr>
          <a:xfrm>
            <a:off x="433561" y="2318053"/>
            <a:ext cx="3946967" cy="2677656"/>
          </a:xfrm>
          <a:prstGeom prst="rect">
            <a:avLst/>
          </a:prstGeom>
          <a:noFill/>
        </p:spPr>
        <p:txBody>
          <a:bodyPr wrap="square" rtlCol="0">
            <a:spAutoFit/>
          </a:bodyPr>
          <a:lstStyle/>
          <a:p>
            <a:pPr algn="just"/>
            <a:r>
              <a:rPr lang="fr-BE" sz="2400" dirty="0" err="1">
                <a:latin typeface="Arial" panose="020B0604020202020204" pitchFamily="34" charset="0"/>
                <a:cs typeface="Arial" panose="020B0604020202020204" pitchFamily="34" charset="0"/>
              </a:rPr>
              <a:t>Levoz</a:t>
            </a:r>
            <a:r>
              <a:rPr lang="fr-BE" sz="2400" dirty="0">
                <a:latin typeface="Arial" panose="020B0604020202020204" pitchFamily="34" charset="0"/>
                <a:cs typeface="Arial" panose="020B0604020202020204" pitchFamily="34" charset="0"/>
              </a:rPr>
              <a:t> conteste devant le Conseil privé ces édits, car, selon lui, ils doivent être adoptés </a:t>
            </a:r>
            <a:r>
              <a:rPr lang="fr-BE" sz="2400" dirty="0">
                <a:latin typeface="Arial Black" panose="020B0A04020102020204" pitchFamily="34" charset="0"/>
                <a:cs typeface="Arial" panose="020B0604020202020204" pitchFamily="34" charset="0"/>
              </a:rPr>
              <a:t>au moyen d’une loi </a:t>
            </a:r>
            <a:r>
              <a:rPr lang="fr-BE" sz="2400" dirty="0">
                <a:latin typeface="Arial" panose="020B0604020202020204" pitchFamily="34" charset="0"/>
                <a:cs typeface="Arial" panose="020B0604020202020204" pitchFamily="34" charset="0"/>
              </a:rPr>
              <a:t>(et donc être approuvé par le Sens du Pays). Le Conseil refuse</a:t>
            </a:r>
          </a:p>
        </p:txBody>
      </p:sp>
      <p:sp>
        <p:nvSpPr>
          <p:cNvPr id="11" name="ZoneTexte 10">
            <a:extLst>
              <a:ext uri="{FF2B5EF4-FFF2-40B4-BE49-F238E27FC236}">
                <a16:creationId xmlns:a16="http://schemas.microsoft.com/office/drawing/2014/main" id="{E003C0AC-A915-15DE-1035-62040C0BBAB1}"/>
              </a:ext>
            </a:extLst>
          </p:cNvPr>
          <p:cNvSpPr txBox="1"/>
          <p:nvPr/>
        </p:nvSpPr>
        <p:spPr>
          <a:xfrm>
            <a:off x="347069" y="5525804"/>
            <a:ext cx="6573631" cy="1200329"/>
          </a:xfrm>
          <a:prstGeom prst="rect">
            <a:avLst/>
          </a:prstGeom>
          <a:noFill/>
        </p:spPr>
        <p:txBody>
          <a:bodyPr wrap="square" rtlCol="0">
            <a:spAutoFit/>
          </a:bodyPr>
          <a:lstStyle/>
          <a:p>
            <a:pPr algn="just"/>
            <a:r>
              <a:rPr lang="fr-BE" sz="2400" dirty="0" err="1">
                <a:latin typeface="Arial" panose="020B0604020202020204" pitchFamily="34" charset="0"/>
                <a:cs typeface="Arial" panose="020B0604020202020204" pitchFamily="34" charset="0"/>
              </a:rPr>
              <a:t>Levoz</a:t>
            </a:r>
            <a:r>
              <a:rPr lang="fr-BE" sz="2400" dirty="0">
                <a:latin typeface="Arial" panose="020B0604020202020204" pitchFamily="34" charset="0"/>
                <a:cs typeface="Arial" panose="020B0604020202020204" pitchFamily="34" charset="0"/>
              </a:rPr>
              <a:t> intente ensuite une procédure devant le </a:t>
            </a:r>
            <a:r>
              <a:rPr lang="fr-BE" sz="2400" i="1" dirty="0" err="1">
                <a:latin typeface="Arial" panose="020B0604020202020204" pitchFamily="34" charset="0"/>
                <a:cs typeface="Arial" panose="020B0604020202020204" pitchFamily="34" charset="0"/>
              </a:rPr>
              <a:t>Reichskammergericht</a:t>
            </a:r>
            <a:r>
              <a:rPr lang="fr-BE" sz="2400" dirty="0">
                <a:latin typeface="Arial" panose="020B0604020202020204" pitchFamily="34" charset="0"/>
                <a:cs typeface="Arial" panose="020B0604020202020204" pitchFamily="34" charset="0"/>
              </a:rPr>
              <a:t>, avec actions conjointes des États</a:t>
            </a:r>
          </a:p>
        </p:txBody>
      </p:sp>
    </p:spTree>
    <p:extLst>
      <p:ext uri="{BB962C8B-B14F-4D97-AF65-F5344CB8AC3E}">
        <p14:creationId xmlns:p14="http://schemas.microsoft.com/office/powerpoint/2010/main" val="34303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undefined">
            <a:extLst>
              <a:ext uri="{FF2B5EF4-FFF2-40B4-BE49-F238E27FC236}">
                <a16:creationId xmlns:a16="http://schemas.microsoft.com/office/drawing/2014/main" id="{DD302C30-3681-D111-B47F-E4E20E229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63036">
            <a:off x="1332555" y="3641246"/>
            <a:ext cx="1031324" cy="76237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F589D94-64E0-2CFB-ADAC-03109C7A7B35}"/>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3 – Les causes politiques</a:t>
            </a:r>
          </a:p>
        </p:txBody>
      </p:sp>
      <p:sp>
        <p:nvSpPr>
          <p:cNvPr id="3" name="ZoneTexte 2">
            <a:extLst>
              <a:ext uri="{FF2B5EF4-FFF2-40B4-BE49-F238E27FC236}">
                <a16:creationId xmlns:a16="http://schemas.microsoft.com/office/drawing/2014/main" id="{831E8700-1733-DB28-232A-3F691523132F}"/>
              </a:ext>
            </a:extLst>
          </p:cNvPr>
          <p:cNvSpPr txBox="1"/>
          <p:nvPr/>
        </p:nvSpPr>
        <p:spPr>
          <a:xfrm>
            <a:off x="568274" y="1345747"/>
            <a:ext cx="6978315" cy="523220"/>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Conflit d’interprétation constitutionnelle :</a:t>
            </a:r>
          </a:p>
        </p:txBody>
      </p:sp>
      <p:sp>
        <p:nvSpPr>
          <p:cNvPr id="4" name="ZoneTexte 3">
            <a:extLst>
              <a:ext uri="{FF2B5EF4-FFF2-40B4-BE49-F238E27FC236}">
                <a16:creationId xmlns:a16="http://schemas.microsoft.com/office/drawing/2014/main" id="{2A69EFC7-A163-A431-935E-D43C085005DC}"/>
              </a:ext>
            </a:extLst>
          </p:cNvPr>
          <p:cNvSpPr txBox="1"/>
          <p:nvPr/>
        </p:nvSpPr>
        <p:spPr>
          <a:xfrm>
            <a:off x="1500689" y="2167542"/>
            <a:ext cx="9780488" cy="1384995"/>
          </a:xfrm>
          <a:prstGeom prst="rect">
            <a:avLst/>
          </a:prstGeom>
          <a:noFill/>
        </p:spPr>
        <p:txBody>
          <a:bodyPr wrap="square" rtlCol="0">
            <a:spAutoFit/>
          </a:bodyPr>
          <a:lstStyle/>
          <a:p>
            <a:pPr algn="just"/>
            <a:r>
              <a:rPr lang="fr-BE" sz="2800" dirty="0">
                <a:latin typeface="Arial Black" panose="020B0A04020102020204" pitchFamily="34" charset="0"/>
                <a:cs typeface="Arial" panose="020B0604020202020204" pitchFamily="34" charset="0"/>
              </a:rPr>
              <a:t>« Le prince-évêque peut-il adopter des édits de police générale seule ? ou s’agit-il de lois qui doivent être approuvées par le Sens du pays ? »</a:t>
            </a:r>
          </a:p>
        </p:txBody>
      </p:sp>
      <p:sp>
        <p:nvSpPr>
          <p:cNvPr id="5" name="Rectangle 4">
            <a:extLst>
              <a:ext uri="{FF2B5EF4-FFF2-40B4-BE49-F238E27FC236}">
                <a16:creationId xmlns:a16="http://schemas.microsoft.com/office/drawing/2014/main" id="{9808A240-D32A-B59B-8A24-EDBB7D4CBA4F}"/>
              </a:ext>
            </a:extLst>
          </p:cNvPr>
          <p:cNvSpPr/>
          <p:nvPr/>
        </p:nvSpPr>
        <p:spPr>
          <a:xfrm>
            <a:off x="1500690" y="4267670"/>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a:extLst>
              <a:ext uri="{FF2B5EF4-FFF2-40B4-BE49-F238E27FC236}">
                <a16:creationId xmlns:a16="http://schemas.microsoft.com/office/drawing/2014/main" id="{C14BB590-0DB3-A20B-5D70-87D25574B15C}"/>
              </a:ext>
            </a:extLst>
          </p:cNvPr>
          <p:cNvSpPr/>
          <p:nvPr/>
        </p:nvSpPr>
        <p:spPr>
          <a:xfrm>
            <a:off x="5163522" y="4267671"/>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258824F1-5125-CF6F-F89C-0585C4ED5C2E}"/>
              </a:ext>
            </a:extLst>
          </p:cNvPr>
          <p:cNvSpPr/>
          <p:nvPr/>
        </p:nvSpPr>
        <p:spPr>
          <a:xfrm>
            <a:off x="8826354" y="4267670"/>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E11D3DAF-869F-E21F-1849-4D073C9FD48B}"/>
              </a:ext>
            </a:extLst>
          </p:cNvPr>
          <p:cNvSpPr txBox="1"/>
          <p:nvPr/>
        </p:nvSpPr>
        <p:spPr>
          <a:xfrm>
            <a:off x="4898749" y="4405054"/>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Noble</a:t>
            </a:r>
          </a:p>
          <a:p>
            <a:pPr algn="ctr"/>
            <a:r>
              <a:rPr lang="fr-FR" sz="2000" dirty="0">
                <a:latin typeface="Arial" panose="020B0604020202020204" pitchFamily="34" charset="0"/>
                <a:cs typeface="Arial" panose="020B0604020202020204" pitchFamily="34" charset="0"/>
              </a:rPr>
              <a:t>(Noblesse)</a:t>
            </a:r>
            <a:endParaRPr lang="fr-BE" sz="200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205C6AE-2557-94C1-A1F5-417139BE577E}"/>
              </a:ext>
            </a:extLst>
          </p:cNvPr>
          <p:cNvSpPr txBox="1"/>
          <p:nvPr/>
        </p:nvSpPr>
        <p:spPr>
          <a:xfrm>
            <a:off x="1235917" y="4405054"/>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Primaire</a:t>
            </a:r>
          </a:p>
          <a:p>
            <a:pPr algn="ctr"/>
            <a:r>
              <a:rPr lang="fr-FR" sz="2000" dirty="0">
                <a:latin typeface="Arial" panose="020B0604020202020204" pitchFamily="34" charset="0"/>
                <a:cs typeface="Arial" panose="020B0604020202020204" pitchFamily="34" charset="0"/>
              </a:rPr>
              <a:t>(Clergé)</a:t>
            </a:r>
            <a:endParaRPr lang="fr-BE"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59A43570-ECDB-F29B-731E-06DD95EF4978}"/>
              </a:ext>
            </a:extLst>
          </p:cNvPr>
          <p:cNvSpPr txBox="1"/>
          <p:nvPr/>
        </p:nvSpPr>
        <p:spPr>
          <a:xfrm>
            <a:off x="8561581" y="4405054"/>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Tiers</a:t>
            </a:r>
          </a:p>
          <a:p>
            <a:pPr algn="ctr"/>
            <a:r>
              <a:rPr lang="fr-FR" sz="2000" dirty="0">
                <a:latin typeface="Arial" panose="020B0604020202020204" pitchFamily="34" charset="0"/>
                <a:cs typeface="Arial" panose="020B0604020202020204" pitchFamily="34" charset="0"/>
              </a:rPr>
              <a:t>(Bourgeoisie)</a:t>
            </a:r>
            <a:endParaRPr lang="fr-BE" sz="2000" dirty="0">
              <a:latin typeface="Arial" panose="020B0604020202020204" pitchFamily="34" charset="0"/>
              <a:cs typeface="Arial" panose="020B0604020202020204" pitchFamily="34" charset="0"/>
            </a:endParaRPr>
          </a:p>
        </p:txBody>
      </p:sp>
      <p:sp>
        <p:nvSpPr>
          <p:cNvPr id="11" name="Accolade ouvrante 10">
            <a:extLst>
              <a:ext uri="{FF2B5EF4-FFF2-40B4-BE49-F238E27FC236}">
                <a16:creationId xmlns:a16="http://schemas.microsoft.com/office/drawing/2014/main" id="{60094E98-1576-E18F-B4EF-BE2E51033B3B}"/>
              </a:ext>
            </a:extLst>
          </p:cNvPr>
          <p:cNvSpPr/>
          <p:nvPr/>
        </p:nvSpPr>
        <p:spPr>
          <a:xfrm rot="16200000">
            <a:off x="7682182" y="2823779"/>
            <a:ext cx="490472" cy="5527788"/>
          </a:xfrm>
          <a:prstGeom prst="leftBrace">
            <a:avLst>
              <a:gd name="adj1" fmla="val 72002"/>
              <a:gd name="adj2" fmla="val 5087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2" name="Accolade ouvrante 11">
            <a:extLst>
              <a:ext uri="{FF2B5EF4-FFF2-40B4-BE49-F238E27FC236}">
                <a16:creationId xmlns:a16="http://schemas.microsoft.com/office/drawing/2014/main" id="{90DAF5D9-6BC0-FED1-27AD-0E0AA45A8DA0}"/>
              </a:ext>
            </a:extLst>
          </p:cNvPr>
          <p:cNvSpPr/>
          <p:nvPr/>
        </p:nvSpPr>
        <p:spPr>
          <a:xfrm rot="16200000">
            <a:off x="2187932" y="4700466"/>
            <a:ext cx="490472" cy="1864956"/>
          </a:xfrm>
          <a:prstGeom prst="leftBrace">
            <a:avLst>
              <a:gd name="adj1" fmla="val 72002"/>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3" name="ZoneTexte 12">
            <a:extLst>
              <a:ext uri="{FF2B5EF4-FFF2-40B4-BE49-F238E27FC236}">
                <a16:creationId xmlns:a16="http://schemas.microsoft.com/office/drawing/2014/main" id="{86426315-FF1C-0D3D-C90B-2AC6B03E56E5}"/>
              </a:ext>
            </a:extLst>
          </p:cNvPr>
          <p:cNvSpPr txBox="1"/>
          <p:nvPr/>
        </p:nvSpPr>
        <p:spPr>
          <a:xfrm>
            <a:off x="658883" y="5877325"/>
            <a:ext cx="3548568"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Soutient le pouvoir du prince (et l’organisation en place)</a:t>
            </a:r>
          </a:p>
        </p:txBody>
      </p:sp>
      <p:sp>
        <p:nvSpPr>
          <p:cNvPr id="14" name="ZoneTexte 13">
            <a:extLst>
              <a:ext uri="{FF2B5EF4-FFF2-40B4-BE49-F238E27FC236}">
                <a16:creationId xmlns:a16="http://schemas.microsoft.com/office/drawing/2014/main" id="{D3FE9F2C-091E-C1CD-703D-51560B3D5051}"/>
              </a:ext>
            </a:extLst>
          </p:cNvPr>
          <p:cNvSpPr txBox="1"/>
          <p:nvPr/>
        </p:nvSpPr>
        <p:spPr>
          <a:xfrm>
            <a:off x="6344497" y="5878180"/>
            <a:ext cx="316584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Soutiennent le pouvoir des États (et une réforme)</a:t>
            </a:r>
          </a:p>
        </p:txBody>
      </p:sp>
    </p:spTree>
    <p:extLst>
      <p:ext uri="{BB962C8B-B14F-4D97-AF65-F5344CB8AC3E}">
        <p14:creationId xmlns:p14="http://schemas.microsoft.com/office/powerpoint/2010/main" val="36946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animBg="1"/>
      <p:bldP spid="12"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8BCCB5-ED2C-6DF1-C65F-BFF9D049E1FD}"/>
              </a:ext>
            </a:extLst>
          </p:cNvPr>
          <p:cNvPicPr>
            <a:picLocks noChangeAspect="1"/>
          </p:cNvPicPr>
          <p:nvPr/>
        </p:nvPicPr>
        <p:blipFill>
          <a:blip r:embed="rId2">
            <a:grayscl/>
            <a:extLst>
              <a:ext uri="{28A0092B-C50C-407E-A947-70E740481C1C}">
                <a14:useLocalDpi xmlns:a14="http://schemas.microsoft.com/office/drawing/2010/main" val="0"/>
              </a:ext>
            </a:extLst>
          </a:blip>
          <a:srcRect l="628" t="16081" r="321" b="10281"/>
          <a:stretch/>
        </p:blipFill>
        <p:spPr>
          <a:xfrm rot="5400000">
            <a:off x="-665978" y="2131717"/>
            <a:ext cx="5940001" cy="3312000"/>
          </a:xfrm>
          <a:prstGeom prst="rect">
            <a:avLst/>
          </a:prstGeom>
          <a:ln w="28575">
            <a:solidFill>
              <a:schemeClr val="tx1"/>
            </a:solidFill>
          </a:ln>
        </p:spPr>
      </p:pic>
      <p:sp>
        <p:nvSpPr>
          <p:cNvPr id="6" name="Rectangle 5">
            <a:extLst>
              <a:ext uri="{FF2B5EF4-FFF2-40B4-BE49-F238E27FC236}">
                <a16:creationId xmlns:a16="http://schemas.microsoft.com/office/drawing/2014/main" id="{5F2A1B8A-13D3-CDE4-0E80-DFD64C7FAB5A}"/>
              </a:ext>
            </a:extLst>
          </p:cNvPr>
          <p:cNvSpPr/>
          <p:nvPr/>
        </p:nvSpPr>
        <p:spPr>
          <a:xfrm>
            <a:off x="648023" y="4941155"/>
            <a:ext cx="3312000" cy="1818000"/>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E9BEA1FD-E03B-221D-375C-897A159630D2}"/>
              </a:ext>
            </a:extLst>
          </p:cNvPr>
          <p:cNvSpPr txBox="1"/>
          <p:nvPr/>
        </p:nvSpPr>
        <p:spPr>
          <a:xfrm>
            <a:off x="753524" y="5021668"/>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Projets ?</a:t>
            </a:r>
          </a:p>
        </p:txBody>
      </p:sp>
      <p:pic>
        <p:nvPicPr>
          <p:cNvPr id="7" name="Picture 2">
            <a:extLst>
              <a:ext uri="{FF2B5EF4-FFF2-40B4-BE49-F238E27FC236}">
                <a16:creationId xmlns:a16="http://schemas.microsoft.com/office/drawing/2014/main" id="{0C59F3BE-9A69-A9DC-888B-F4B7449D7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10" t="38939" r="13555" b="31722"/>
          <a:stretch/>
        </p:blipFill>
        <p:spPr bwMode="auto">
          <a:xfrm>
            <a:off x="7593496" y="1848678"/>
            <a:ext cx="4303330" cy="377271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F0A002D-4C50-8061-2B55-4A467441D9D8}"/>
              </a:ext>
            </a:extLst>
          </p:cNvPr>
          <p:cNvSpPr/>
          <p:nvPr/>
        </p:nvSpPr>
        <p:spPr>
          <a:xfrm flipH="1">
            <a:off x="9217071" y="2701114"/>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Rectangle 8">
            <a:extLst>
              <a:ext uri="{FF2B5EF4-FFF2-40B4-BE49-F238E27FC236}">
                <a16:creationId xmlns:a16="http://schemas.microsoft.com/office/drawing/2014/main" id="{78C0E6D7-E3AC-6CFE-8916-4A14838C2DD4}"/>
              </a:ext>
            </a:extLst>
          </p:cNvPr>
          <p:cNvSpPr/>
          <p:nvPr/>
        </p:nvSpPr>
        <p:spPr>
          <a:xfrm flipH="1">
            <a:off x="8613567" y="3591033"/>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ED000EB3-B98E-AE56-17AD-22C890DF2D01}"/>
              </a:ext>
            </a:extLst>
          </p:cNvPr>
          <p:cNvSpPr/>
          <p:nvPr/>
        </p:nvSpPr>
        <p:spPr>
          <a:xfrm flipH="1">
            <a:off x="9126783" y="4383610"/>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a:extLst>
              <a:ext uri="{FF2B5EF4-FFF2-40B4-BE49-F238E27FC236}">
                <a16:creationId xmlns:a16="http://schemas.microsoft.com/office/drawing/2014/main" id="{A693F70A-95A8-E3A2-6387-BFFC3C4A1B12}"/>
              </a:ext>
            </a:extLst>
          </p:cNvPr>
          <p:cNvSpPr/>
          <p:nvPr/>
        </p:nvSpPr>
        <p:spPr>
          <a:xfrm flipH="1">
            <a:off x="10158903" y="3176602"/>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27F47CD3-7CA6-3428-CCE5-CB192D9C750B}"/>
              </a:ext>
            </a:extLst>
          </p:cNvPr>
          <p:cNvSpPr/>
          <p:nvPr/>
        </p:nvSpPr>
        <p:spPr>
          <a:xfrm flipH="1">
            <a:off x="9994311" y="3908122"/>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a:extLst>
              <a:ext uri="{FF2B5EF4-FFF2-40B4-BE49-F238E27FC236}">
                <a16:creationId xmlns:a16="http://schemas.microsoft.com/office/drawing/2014/main" id="{D4D1BAE1-AC4C-1E52-08CD-DA5B8B2D8775}"/>
              </a:ext>
            </a:extLst>
          </p:cNvPr>
          <p:cNvSpPr txBox="1"/>
          <p:nvPr/>
        </p:nvSpPr>
        <p:spPr>
          <a:xfrm>
            <a:off x="9274792" y="2420025"/>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5</a:t>
            </a:r>
          </a:p>
        </p:txBody>
      </p:sp>
      <p:sp>
        <p:nvSpPr>
          <p:cNvPr id="14" name="ZoneTexte 13">
            <a:extLst>
              <a:ext uri="{FF2B5EF4-FFF2-40B4-BE49-F238E27FC236}">
                <a16:creationId xmlns:a16="http://schemas.microsoft.com/office/drawing/2014/main" id="{8962513A-E6FC-7446-6FF3-76E77CEA3A8F}"/>
              </a:ext>
            </a:extLst>
          </p:cNvPr>
          <p:cNvSpPr txBox="1"/>
          <p:nvPr/>
        </p:nvSpPr>
        <p:spPr>
          <a:xfrm>
            <a:off x="8680565" y="3398322"/>
            <a:ext cx="395707" cy="461665"/>
          </a:xfrm>
          <a:prstGeom prst="rect">
            <a:avLst/>
          </a:prstGeom>
          <a:noFill/>
        </p:spPr>
        <p:txBody>
          <a:bodyPr wrap="square" rtlCol="0">
            <a:spAutoFit/>
          </a:bodyPr>
          <a:lstStyle/>
          <a:p>
            <a:pPr algn="just"/>
            <a:r>
              <a:rPr lang="fr-BE" sz="2400">
                <a:solidFill>
                  <a:schemeClr val="accent2">
                    <a:lumMod val="50000"/>
                  </a:schemeClr>
                </a:solidFill>
                <a:latin typeface="Arial" panose="020B0604020202020204" pitchFamily="34" charset="0"/>
                <a:cs typeface="Arial" panose="020B0604020202020204" pitchFamily="34" charset="0"/>
              </a:rPr>
              <a:t>1</a:t>
            </a:r>
            <a:endParaRPr lang="fr-BE" sz="2400" dirty="0">
              <a:solidFill>
                <a:schemeClr val="accent2">
                  <a:lumMod val="50000"/>
                </a:schemeClr>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1895BBBE-CB22-53A4-EF91-CCDB22E56877}"/>
              </a:ext>
            </a:extLst>
          </p:cNvPr>
          <p:cNvSpPr txBox="1"/>
          <p:nvPr/>
        </p:nvSpPr>
        <p:spPr>
          <a:xfrm>
            <a:off x="9072929" y="4496830"/>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2</a:t>
            </a:r>
          </a:p>
        </p:txBody>
      </p:sp>
      <p:sp>
        <p:nvSpPr>
          <p:cNvPr id="16" name="ZoneTexte 15">
            <a:extLst>
              <a:ext uri="{FF2B5EF4-FFF2-40B4-BE49-F238E27FC236}">
                <a16:creationId xmlns:a16="http://schemas.microsoft.com/office/drawing/2014/main" id="{8808CF11-D9A5-81C3-E25C-CEBC2B053BC3}"/>
              </a:ext>
            </a:extLst>
          </p:cNvPr>
          <p:cNvSpPr txBox="1"/>
          <p:nvPr/>
        </p:nvSpPr>
        <p:spPr>
          <a:xfrm>
            <a:off x="10012991" y="3990293"/>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3</a:t>
            </a:r>
          </a:p>
        </p:txBody>
      </p:sp>
      <p:sp>
        <p:nvSpPr>
          <p:cNvPr id="17" name="ZoneTexte 16">
            <a:extLst>
              <a:ext uri="{FF2B5EF4-FFF2-40B4-BE49-F238E27FC236}">
                <a16:creationId xmlns:a16="http://schemas.microsoft.com/office/drawing/2014/main" id="{BC711FBC-CA91-2900-4C4A-27916E1EFE68}"/>
              </a:ext>
            </a:extLst>
          </p:cNvPr>
          <p:cNvSpPr txBox="1"/>
          <p:nvPr/>
        </p:nvSpPr>
        <p:spPr>
          <a:xfrm>
            <a:off x="10275266" y="2886725"/>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4</a:t>
            </a:r>
          </a:p>
        </p:txBody>
      </p:sp>
      <p:sp>
        <p:nvSpPr>
          <p:cNvPr id="18" name="ZoneTexte 17">
            <a:extLst>
              <a:ext uri="{FF2B5EF4-FFF2-40B4-BE49-F238E27FC236}">
                <a16:creationId xmlns:a16="http://schemas.microsoft.com/office/drawing/2014/main" id="{71555179-BBC3-087B-1935-4B1AB78F7E92}"/>
              </a:ext>
            </a:extLst>
          </p:cNvPr>
          <p:cNvSpPr txBox="1"/>
          <p:nvPr/>
        </p:nvSpPr>
        <p:spPr>
          <a:xfrm>
            <a:off x="7529444" y="5684903"/>
            <a:ext cx="4454667" cy="1015663"/>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Theux (n°1, chef-ban), Spa (n°2), Sart (n°3), Jalhay (n°4), Verviers (n°5) et Polleur (n°6)</a:t>
            </a:r>
            <a:endParaRPr lang="fr-BE" sz="2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DB8A20F-98BC-7CD8-126B-17EFA7CE5D8B}"/>
              </a:ext>
            </a:extLst>
          </p:cNvPr>
          <p:cNvSpPr/>
          <p:nvPr/>
        </p:nvSpPr>
        <p:spPr>
          <a:xfrm flipH="1">
            <a:off x="9331361" y="3542362"/>
            <a:ext cx="144000" cy="144000"/>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a:extLst>
              <a:ext uri="{FF2B5EF4-FFF2-40B4-BE49-F238E27FC236}">
                <a16:creationId xmlns:a16="http://schemas.microsoft.com/office/drawing/2014/main" id="{80BD8F09-8BF9-D04A-46B9-E2ACC818AB27}"/>
              </a:ext>
            </a:extLst>
          </p:cNvPr>
          <p:cNvSpPr txBox="1"/>
          <p:nvPr/>
        </p:nvSpPr>
        <p:spPr>
          <a:xfrm>
            <a:off x="9361071" y="3189272"/>
            <a:ext cx="395707" cy="461665"/>
          </a:xfrm>
          <a:prstGeom prst="rect">
            <a:avLst/>
          </a:prstGeom>
          <a:noFill/>
        </p:spPr>
        <p:txBody>
          <a:bodyPr wrap="square" rtlCol="0">
            <a:spAutoFit/>
          </a:bodyPr>
          <a:lstStyle/>
          <a:p>
            <a:pPr algn="just"/>
            <a:r>
              <a:rPr lang="fr-BE" sz="2400" dirty="0">
                <a:solidFill>
                  <a:srgbClr val="FF0000"/>
                </a:solidFill>
                <a:latin typeface="Arial" panose="020B0604020202020204" pitchFamily="34" charset="0"/>
                <a:cs typeface="Arial" panose="020B0604020202020204" pitchFamily="34" charset="0"/>
              </a:rPr>
              <a:t>6</a:t>
            </a:r>
          </a:p>
        </p:txBody>
      </p:sp>
      <p:sp>
        <p:nvSpPr>
          <p:cNvPr id="25" name="ZoneTexte 24">
            <a:extLst>
              <a:ext uri="{FF2B5EF4-FFF2-40B4-BE49-F238E27FC236}">
                <a16:creationId xmlns:a16="http://schemas.microsoft.com/office/drawing/2014/main" id="{31CC6B84-8566-2E34-D71B-87E61C71CEE2}"/>
              </a:ext>
            </a:extLst>
          </p:cNvPr>
          <p:cNvSpPr txBox="1"/>
          <p:nvPr/>
        </p:nvSpPr>
        <p:spPr>
          <a:xfrm>
            <a:off x="3998632" y="763066"/>
            <a:ext cx="3556254" cy="4708981"/>
          </a:xfrm>
          <a:prstGeom prst="rect">
            <a:avLst/>
          </a:prstGeom>
          <a:noFill/>
        </p:spPr>
        <p:txBody>
          <a:bodyPr wrap="square" rtlCol="0">
            <a:spAutoFit/>
          </a:bodyPr>
          <a:lstStyle/>
          <a:p>
            <a:pPr algn="just"/>
            <a:r>
              <a:rPr lang="fr-BE" sz="2000" u="sng" dirty="0">
                <a:latin typeface="Arial Black" panose="020B0A04020102020204" pitchFamily="34" charset="0"/>
                <a:cs typeface="Arial" panose="020B0604020202020204" pitchFamily="34" charset="0"/>
              </a:rPr>
              <a:t>Projets initiaux du congrès</a:t>
            </a:r>
          </a:p>
          <a:p>
            <a:pPr algn="just"/>
            <a:endParaRPr lang="fr-BE" sz="2000" u="sng" dirty="0">
              <a:latin typeface="Arial" panose="020B0604020202020204" pitchFamily="34" charset="0"/>
              <a:cs typeface="Arial" panose="020B0604020202020204" pitchFamily="34" charset="0"/>
            </a:endParaRPr>
          </a:p>
          <a:p>
            <a:pPr marL="457200" indent="-457200" algn="just">
              <a:buAutoNum type="arabicParenR"/>
            </a:pPr>
            <a:r>
              <a:rPr lang="fr-BE" sz="2000" dirty="0">
                <a:latin typeface="Arial" panose="020B0604020202020204" pitchFamily="34" charset="0"/>
                <a:cs typeface="Arial" panose="020B0604020202020204" pitchFamily="34" charset="0"/>
              </a:rPr>
              <a:t>Obtention du libre passage des grains</a:t>
            </a:r>
          </a:p>
          <a:p>
            <a:pPr marL="457200" indent="-457200" algn="just">
              <a:buAutoNum type="arabicParenR"/>
            </a:pPr>
            <a:endParaRPr lang="fr-BE" sz="2000" dirty="0">
              <a:latin typeface="Arial" panose="020B0604020202020204" pitchFamily="34" charset="0"/>
              <a:cs typeface="Arial" panose="020B0604020202020204" pitchFamily="34" charset="0"/>
            </a:endParaRPr>
          </a:p>
          <a:p>
            <a:pPr marL="457200" indent="-457200" algn="just">
              <a:buAutoNum type="arabicParenR"/>
            </a:pPr>
            <a:r>
              <a:rPr lang="fr-BE" sz="2000" dirty="0">
                <a:latin typeface="Arial" panose="020B0604020202020204" pitchFamily="34" charset="0"/>
                <a:cs typeface="Arial" panose="020B0604020202020204" pitchFamily="34" charset="0"/>
              </a:rPr>
              <a:t>Contestation de l’impôt sur la bière</a:t>
            </a:r>
          </a:p>
          <a:p>
            <a:pPr marL="457200" indent="-457200" algn="just">
              <a:buAutoNum type="arabicParenR"/>
            </a:pPr>
            <a:endParaRPr lang="fr-BE" sz="2000" dirty="0">
              <a:latin typeface="Arial" panose="020B0604020202020204" pitchFamily="34" charset="0"/>
              <a:cs typeface="Arial" panose="020B0604020202020204" pitchFamily="34" charset="0"/>
            </a:endParaRPr>
          </a:p>
          <a:p>
            <a:pPr marL="457200" indent="-457200" algn="just">
              <a:buAutoNum type="arabicParenR"/>
            </a:pPr>
            <a:r>
              <a:rPr lang="fr-BE" sz="2000" dirty="0">
                <a:latin typeface="Arial" panose="020B0604020202020204" pitchFamily="34" charset="0"/>
                <a:cs typeface="Arial" panose="020B0604020202020204" pitchFamily="34" charset="0"/>
              </a:rPr>
              <a:t>Condamnation des voleurs et réfractaires à l’impôt</a:t>
            </a:r>
          </a:p>
          <a:p>
            <a:pPr marL="457200" indent="-457200" algn="just">
              <a:buAutoNum type="arabicParenR"/>
            </a:pPr>
            <a:endParaRPr lang="fr-BE" sz="2000" dirty="0">
              <a:latin typeface="Arial" panose="020B0604020202020204" pitchFamily="34" charset="0"/>
              <a:cs typeface="Arial" panose="020B0604020202020204" pitchFamily="34" charset="0"/>
            </a:endParaRPr>
          </a:p>
          <a:p>
            <a:pPr marL="457200" indent="-457200" algn="just">
              <a:buAutoNum type="arabicParenR"/>
            </a:pPr>
            <a:r>
              <a:rPr lang="fr-BE" sz="2000" dirty="0">
                <a:latin typeface="Arial" panose="020B0604020202020204" pitchFamily="34" charset="0"/>
                <a:cs typeface="Arial" panose="020B0604020202020204" pitchFamily="34" charset="0"/>
              </a:rPr>
              <a:t>Solution à la cherté des céréales</a:t>
            </a:r>
          </a:p>
        </p:txBody>
      </p:sp>
    </p:spTree>
    <p:extLst>
      <p:ext uri="{BB962C8B-B14F-4D97-AF65-F5344CB8AC3E}">
        <p14:creationId xmlns:p14="http://schemas.microsoft.com/office/powerpoint/2010/main" val="21193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animBg="1"/>
      <p:bldP spid="9" grpId="0" animBg="1"/>
      <p:bldP spid="10" grpId="0" animBg="1"/>
      <p:bldP spid="11" grpId="0" animBg="1"/>
      <p:bldP spid="12" grpId="0" animBg="1"/>
      <p:bldP spid="13" grpId="0"/>
      <p:bldP spid="14" grpId="0"/>
      <p:bldP spid="15" grpId="0"/>
      <p:bldP spid="16" grpId="0"/>
      <p:bldP spid="17" grpId="0"/>
      <p:bldP spid="18" grpId="0"/>
      <p:bldP spid="19" grpId="0" animBg="1"/>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Révolution liégeoise 1789-1794">
            <a:extLst>
              <a:ext uri="{FF2B5EF4-FFF2-40B4-BE49-F238E27FC236}">
                <a16:creationId xmlns:a16="http://schemas.microsoft.com/office/drawing/2014/main" id="{05E3F9F6-8C78-9BF9-7D51-C2D7733CC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773" y="674972"/>
            <a:ext cx="5323412" cy="37430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B55A662-6660-1FB0-D3C1-239FF3EA26F0}"/>
              </a:ext>
            </a:extLst>
          </p:cNvPr>
          <p:cNvSpPr txBox="1"/>
          <p:nvPr/>
        </p:nvSpPr>
        <p:spPr>
          <a:xfrm>
            <a:off x="611677" y="4466121"/>
            <a:ext cx="4739604"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La Révolution liégeoise du 18 août 1789</a:t>
            </a:r>
            <a:r>
              <a:rPr lang="fr-FR" dirty="0">
                <a:latin typeface="Arial" panose="020B0604020202020204" pitchFamily="34" charset="0"/>
                <a:cs typeface="Arial" panose="020B0604020202020204" pitchFamily="34" charset="0"/>
              </a:rPr>
              <a:t>, </a:t>
            </a:r>
          </a:p>
          <a:p>
            <a:pPr algn="ctr"/>
            <a:r>
              <a:rPr lang="fr-FR" dirty="0">
                <a:latin typeface="Arial" panose="020B0604020202020204" pitchFamily="34" charset="0"/>
                <a:cs typeface="Arial" panose="020B0604020202020204" pitchFamily="34" charset="0"/>
              </a:rPr>
              <a:t>par A. </a:t>
            </a:r>
            <a:r>
              <a:rPr lang="fr-FR" cap="small" dirty="0">
                <a:latin typeface="Arial" panose="020B0604020202020204" pitchFamily="34" charset="0"/>
                <a:cs typeface="Arial" panose="020B0604020202020204" pitchFamily="34" charset="0"/>
              </a:rPr>
              <a:t>Weber</a:t>
            </a:r>
            <a:r>
              <a:rPr lang="fr-FR" dirty="0">
                <a:latin typeface="Arial" panose="020B0604020202020204" pitchFamily="34" charset="0"/>
                <a:cs typeface="Arial" panose="020B0604020202020204" pitchFamily="34" charset="0"/>
              </a:rPr>
              <a:t> (1789)</a:t>
            </a:r>
            <a:endParaRPr lang="fr-BE"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A8F8857-B86C-1EC5-E60A-58DEAAC8A121}"/>
              </a:ext>
            </a:extLst>
          </p:cNvPr>
          <p:cNvSpPr txBox="1"/>
          <p:nvPr/>
        </p:nvSpPr>
        <p:spPr>
          <a:xfrm>
            <a:off x="5813658" y="2053532"/>
            <a:ext cx="6224337" cy="3785652"/>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 </a:t>
            </a:r>
            <a:r>
              <a:rPr lang="fr-FR" sz="2400" dirty="0">
                <a:latin typeface="Arial" panose="020B0604020202020204" pitchFamily="34" charset="0"/>
                <a:cs typeface="Arial" panose="020B0604020202020204" pitchFamily="34" charset="0"/>
              </a:rPr>
              <a:t>Mais depuis l'émanation de nos Lettres </a:t>
            </a:r>
            <a:r>
              <a:rPr lang="fr-FR" sz="2400" dirty="0" err="1">
                <a:latin typeface="Arial" panose="020B0604020202020204" pitchFamily="34" charset="0"/>
                <a:cs typeface="Arial" panose="020B0604020202020204" pitchFamily="34" charset="0"/>
              </a:rPr>
              <a:t>convocatoires</a:t>
            </a:r>
            <a:r>
              <a:rPr lang="fr-FR" sz="2400" dirty="0">
                <a:latin typeface="Arial" panose="020B0604020202020204" pitchFamily="34" charset="0"/>
                <a:cs typeface="Arial" panose="020B0604020202020204" pitchFamily="34" charset="0"/>
              </a:rPr>
              <a:t>, que les choses sont changées de face ! (…) A l'</a:t>
            </a:r>
            <a:r>
              <a:rPr lang="fr-FR" sz="2400" dirty="0">
                <a:latin typeface="Arial Black" panose="020B0A04020102020204" pitchFamily="34" charset="0"/>
                <a:cs typeface="Arial" panose="020B0604020202020204" pitchFamily="34" charset="0"/>
              </a:rPr>
              <a:t>ancien régime </a:t>
            </a:r>
            <a:r>
              <a:rPr lang="fr-FR" sz="2400" i="1" dirty="0">
                <a:latin typeface="Arial Black" panose="020B0A04020102020204" pitchFamily="34" charset="0"/>
                <a:cs typeface="Arial" panose="020B0604020202020204" pitchFamily="34" charset="0"/>
              </a:rPr>
              <a:t>Despotico-aristocratique</a:t>
            </a:r>
            <a:r>
              <a:rPr lang="fr-FR" sz="2400" dirty="0">
                <a:latin typeface="Arial" panose="020B0604020202020204" pitchFamily="34" charset="0"/>
                <a:cs typeface="Arial" panose="020B0604020202020204" pitchFamily="34" charset="0"/>
              </a:rPr>
              <a:t>, sous lequel le bon Peuple n'a gémi que trop longtemps, succède un gouvernement plus doux, plus populaire , plus conforme à la Constitution : il n'y a donc plus de temps à perdre, c’est par l'union qu'il faut affermir et rendre générale une </a:t>
            </a:r>
            <a:r>
              <a:rPr lang="fr-FR" sz="2400" dirty="0">
                <a:latin typeface="Arial Black" panose="020B0A04020102020204" pitchFamily="34" charset="0"/>
                <a:cs typeface="Arial" panose="020B0604020202020204" pitchFamily="34" charset="0"/>
              </a:rPr>
              <a:t>révolution si heureuse </a:t>
            </a:r>
            <a:r>
              <a:rPr lang="fr-BE" sz="2400" dirty="0">
                <a:latin typeface="Arial" panose="020B0604020202020204" pitchFamily="34" charset="0"/>
                <a:cs typeface="Arial" panose="020B0604020202020204" pitchFamily="34" charset="0"/>
              </a:rPr>
              <a:t>» </a:t>
            </a:r>
          </a:p>
        </p:txBody>
      </p:sp>
      <p:sp>
        <p:nvSpPr>
          <p:cNvPr id="6" name="ZoneTexte 5">
            <a:extLst>
              <a:ext uri="{FF2B5EF4-FFF2-40B4-BE49-F238E27FC236}">
                <a16:creationId xmlns:a16="http://schemas.microsoft.com/office/drawing/2014/main" id="{BE8E0DE5-8005-02E3-0275-4A7AA51E0DE0}"/>
              </a:ext>
            </a:extLst>
          </p:cNvPr>
          <p:cNvSpPr txBox="1"/>
          <p:nvPr/>
        </p:nvSpPr>
        <p:spPr>
          <a:xfrm>
            <a:off x="7488454" y="5913286"/>
            <a:ext cx="4703546"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Journal des séances du Congrès de Polleur, 1</a:t>
            </a:r>
            <a:r>
              <a:rPr lang="fr-BE" baseline="30000" dirty="0">
                <a:latin typeface="Arial" panose="020B0604020202020204" pitchFamily="34" charset="0"/>
                <a:cs typeface="Arial" panose="020B0604020202020204" pitchFamily="34" charset="0"/>
              </a:rPr>
              <a:t>ère</a:t>
            </a:r>
            <a:r>
              <a:rPr lang="fr-BE" dirty="0">
                <a:latin typeface="Arial" panose="020B0604020202020204" pitchFamily="34" charset="0"/>
                <a:cs typeface="Arial" panose="020B0604020202020204" pitchFamily="34" charset="0"/>
              </a:rPr>
              <a:t> séance, 26 août 1789</a:t>
            </a:r>
          </a:p>
        </p:txBody>
      </p:sp>
    </p:spTree>
    <p:extLst>
      <p:ext uri="{BB962C8B-B14F-4D97-AF65-F5344CB8AC3E}">
        <p14:creationId xmlns:p14="http://schemas.microsoft.com/office/powerpoint/2010/main" val="39526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4DAD5-BD44-CB39-FC18-3A2B3040FE4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26A4DA6-9433-3587-0E1C-C83B11EC89FB}"/>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6358" b="96821" l="8224" r="92434">
                        <a14:foregroundMark x1="24977" y1="19075" x2="33553" y2="25145"/>
                        <a14:foregroundMark x1="24569" y1="18786" x2="24977" y2="19075"/>
                        <a14:foregroundMark x1="21711" y1="16763" x2="24569" y2="18786"/>
                        <a14:foregroundMark x1="33553" y1="25145" x2="55921" y2="23988"/>
                        <a14:foregroundMark x1="34606" y1="18786" x2="32237" y2="18208"/>
                        <a14:foregroundMark x1="35790" y1="19075" x2="34606" y2="18786"/>
                        <a14:foregroundMark x1="55921" y1="23988" x2="35790" y2="19075"/>
                        <a14:foregroundMark x1="34539" y1="10983" x2="34539" y2="10983"/>
                        <a14:foregroundMark x1="42763" y1="11850" x2="47368" y2="8092"/>
                        <a14:foregroundMark x1="57895" y1="14740" x2="57895" y2="14740"/>
                        <a14:foregroundMark x1="56579" y1="13295" x2="56579" y2="13295"/>
                        <a14:foregroundMark x1="56579" y1="14162" x2="56579" y2="14162"/>
                        <a14:foregroundMark x1="56579" y1="15318" x2="56579" y2="15318"/>
                        <a14:foregroundMark x1="72039" y1="15318" x2="72039" y2="15318"/>
                        <a14:foregroundMark x1="31250" y1="30058" x2="43750" y2="30347"/>
                        <a14:foregroundMark x1="43750" y1="30347" x2="63487" y2="36416"/>
                        <a14:foregroundMark x1="63487" y1="36416" x2="32895" y2="52312"/>
                        <a14:foregroundMark x1="53947" y1="48266" x2="76316" y2="45376"/>
                        <a14:foregroundMark x1="79605" y1="35260" x2="96711" y2="51445"/>
                        <a14:foregroundMark x1="96711" y1="51445" x2="90132" y2="69942"/>
                        <a14:foregroundMark x1="90132" y1="69942" x2="72697" y2="89017"/>
                        <a14:foregroundMark x1="72697" y1="89017" x2="46382" y2="93931"/>
                        <a14:foregroundMark x1="46382" y1="93931" x2="31579" y2="92775"/>
                        <a14:foregroundMark x1="89145" y1="36705" x2="93421" y2="61272"/>
                        <a14:foregroundMark x1="93421" y1="61272" x2="88487" y2="90751"/>
                        <a14:foregroundMark x1="92434" y1="40462" x2="93421" y2="56936"/>
                        <a14:foregroundMark x1="93421" y1="56936" x2="84539" y2="88150"/>
                        <a14:foregroundMark x1="84539" y1="88150" x2="64145" y2="96243"/>
                        <a14:foregroundMark x1="64145" y1="96243" x2="45395" y2="96821"/>
                        <a14:foregroundMark x1="8224" y1="72832" x2="8553" y2="40751"/>
                        <a14:foregroundMark x1="47697" y1="6358" x2="47697" y2="6358"/>
                        <a14:backgroundMark x1="41776" y1="15896" x2="41776" y2="15896"/>
                        <a14:backgroundMark x1="41447" y1="15318" x2="41447" y2="15318"/>
                        <a14:backgroundMark x1="43092" y1="15318" x2="43092" y2="15318"/>
                        <a14:backgroundMark x1="52303" y1="15318" x2="52303" y2="15318"/>
                        <a14:backgroundMark x1="54605" y1="14451" x2="54605" y2="14451"/>
                        <a14:backgroundMark x1="55263" y1="13295" x2="55263" y2="13295"/>
                        <a14:backgroundMark x1="55592" y1="15896" x2="55592" y2="15896"/>
                        <a14:backgroundMark x1="57566" y1="16185" x2="57566" y2="16185"/>
                        <a14:backgroundMark x1="59539" y1="16763" x2="59539" y2="16763"/>
                        <a14:backgroundMark x1="67105" y1="16763" x2="67105" y2="16763"/>
                        <a14:backgroundMark x1="67434" y1="17919" x2="67434" y2="17919"/>
                        <a14:backgroundMark x1="31908" y1="19075" x2="31908" y2="19075"/>
                        <a14:backgroundMark x1="29605" y1="18786" x2="29605" y2="18786"/>
                      </a14:backgroundRemoval>
                    </a14:imgEffect>
                  </a14:imgLayer>
                </a14:imgProps>
              </a:ext>
              <a:ext uri="{28A0092B-C50C-407E-A947-70E740481C1C}">
                <a14:useLocalDpi xmlns:a14="http://schemas.microsoft.com/office/drawing/2010/main" val="0"/>
              </a:ext>
            </a:extLst>
          </a:blip>
          <a:srcRect t="4966"/>
          <a:stretch/>
        </p:blipFill>
        <p:spPr bwMode="auto">
          <a:xfrm>
            <a:off x="4014571" y="213229"/>
            <a:ext cx="4162858" cy="4501678"/>
          </a:xfrm>
          <a:prstGeom prst="rect">
            <a:avLst/>
          </a:prstGeom>
          <a:ln>
            <a:noFill/>
          </a:ln>
          <a:extLst>
            <a:ext uri="{53640926-AAD7-44D8-BBD7-CCE9431645EC}">
              <a14:shadowObscured xmlns:a14="http://schemas.microsoft.com/office/drawing/2010/main"/>
            </a:ext>
          </a:extLst>
        </p:spPr>
      </p:pic>
      <p:sp>
        <p:nvSpPr>
          <p:cNvPr id="9" name="Ruban : incliné vers le haut 8">
            <a:extLst>
              <a:ext uri="{FF2B5EF4-FFF2-40B4-BE49-F238E27FC236}">
                <a16:creationId xmlns:a16="http://schemas.microsoft.com/office/drawing/2014/main" id="{0F6F8CC8-2563-AA21-834D-38FF0BBA5EA7}"/>
              </a:ext>
            </a:extLst>
          </p:cNvPr>
          <p:cNvSpPr/>
          <p:nvPr/>
        </p:nvSpPr>
        <p:spPr>
          <a:xfrm>
            <a:off x="1206367" y="2464068"/>
            <a:ext cx="9779267" cy="1251284"/>
          </a:xfrm>
          <a:prstGeom prst="ribbon2">
            <a:avLst>
              <a:gd name="adj1" fmla="val 20256"/>
              <a:gd name="adj2" fmla="val 75000"/>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2BB59084-2F26-6583-8DF9-9D6E3D06E421}"/>
              </a:ext>
            </a:extLst>
          </p:cNvPr>
          <p:cNvSpPr txBox="1"/>
          <p:nvPr/>
        </p:nvSpPr>
        <p:spPr>
          <a:xfrm>
            <a:off x="2542106" y="2543476"/>
            <a:ext cx="7107784" cy="830997"/>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Libre Assemblée Nationale franchimontoise</a:t>
            </a:r>
          </a:p>
          <a:p>
            <a:pPr algn="ctr"/>
            <a:r>
              <a:rPr lang="fr-FR" sz="2000" dirty="0">
                <a:latin typeface="Arial" panose="020B0604020202020204" pitchFamily="34" charset="0"/>
                <a:cs typeface="Arial" panose="020B0604020202020204" pitchFamily="34" charset="0"/>
              </a:rPr>
              <a:t>(26 août 1789 – 23 janvier 1791)</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DD867B88-E794-6E7A-2767-35153D15A74E}"/>
              </a:ext>
            </a:extLst>
          </p:cNvPr>
          <p:cNvSpPr txBox="1"/>
          <p:nvPr/>
        </p:nvSpPr>
        <p:spPr>
          <a:xfrm>
            <a:off x="758363" y="4953074"/>
            <a:ext cx="10675270" cy="523220"/>
          </a:xfrm>
          <a:prstGeom prst="rect">
            <a:avLst/>
          </a:prstGeom>
          <a:noFill/>
        </p:spPr>
        <p:txBody>
          <a:bodyPr wrap="square" rtlCol="0">
            <a:spAutoFit/>
          </a:bodyPr>
          <a:lstStyle/>
          <a:p>
            <a:pPr algn="ctr"/>
            <a:r>
              <a:rPr lang="fr-BE" sz="2800" dirty="0">
                <a:latin typeface="Arial Black" panose="020B0A04020102020204" pitchFamily="34" charset="0"/>
                <a:cs typeface="Arial" panose="020B0604020202020204" pitchFamily="34" charset="0"/>
              </a:rPr>
              <a:t>Première phase : réformes de la principauté de Liège</a:t>
            </a:r>
          </a:p>
        </p:txBody>
      </p:sp>
      <p:sp>
        <p:nvSpPr>
          <p:cNvPr id="12" name="ZoneTexte 11">
            <a:extLst>
              <a:ext uri="{FF2B5EF4-FFF2-40B4-BE49-F238E27FC236}">
                <a16:creationId xmlns:a16="http://schemas.microsoft.com/office/drawing/2014/main" id="{5451814E-F33E-85BE-0935-551E3059C501}"/>
              </a:ext>
            </a:extLst>
          </p:cNvPr>
          <p:cNvSpPr txBox="1"/>
          <p:nvPr/>
        </p:nvSpPr>
        <p:spPr>
          <a:xfrm>
            <a:off x="758365" y="5714461"/>
            <a:ext cx="10675270" cy="523220"/>
          </a:xfrm>
          <a:prstGeom prst="rect">
            <a:avLst/>
          </a:prstGeom>
          <a:noFill/>
        </p:spPr>
        <p:txBody>
          <a:bodyPr wrap="square" rtlCol="0">
            <a:spAutoFit/>
          </a:bodyPr>
          <a:lstStyle/>
          <a:p>
            <a:pPr algn="ctr"/>
            <a:r>
              <a:rPr lang="fr-BE" sz="2800" dirty="0">
                <a:latin typeface="Arial" panose="020B0604020202020204" pitchFamily="34" charset="0"/>
                <a:cs typeface="Arial" panose="020B0604020202020204" pitchFamily="34" charset="0"/>
              </a:rPr>
              <a:t>Représentation des communes + autonomisation du marquisat</a:t>
            </a:r>
          </a:p>
        </p:txBody>
      </p:sp>
    </p:spTree>
    <p:extLst>
      <p:ext uri="{BB962C8B-B14F-4D97-AF65-F5344CB8AC3E}">
        <p14:creationId xmlns:p14="http://schemas.microsoft.com/office/powerpoint/2010/main" val="9000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13D9-226D-5A44-1C8F-400C09FA6FB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191C612-4B68-9201-7FA3-84A49E7AB53A}"/>
              </a:ext>
            </a:extLst>
          </p:cNvPr>
          <p:cNvSpPr/>
          <p:nvPr/>
        </p:nvSpPr>
        <p:spPr>
          <a:xfrm>
            <a:off x="859295" y="1780594"/>
            <a:ext cx="6249168" cy="38667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Picture 6">
            <a:extLst>
              <a:ext uri="{FF2B5EF4-FFF2-40B4-BE49-F238E27FC236}">
                <a16:creationId xmlns:a16="http://schemas.microsoft.com/office/drawing/2014/main" id="{9BF386BC-F2CC-78BE-E42D-84B6295AA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950" y="1147971"/>
            <a:ext cx="3156041" cy="324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undefined">
            <a:extLst>
              <a:ext uri="{FF2B5EF4-FFF2-40B4-BE49-F238E27FC236}">
                <a16:creationId xmlns:a16="http://schemas.microsoft.com/office/drawing/2014/main" id="{E65A87D8-D7A9-F196-3B5D-4F4C255E8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747" y="1537510"/>
            <a:ext cx="1031324" cy="762375"/>
          </a:xfrm>
          <a:prstGeom prst="rect">
            <a:avLst/>
          </a:prstGeom>
          <a:noFill/>
          <a:extLst>
            <a:ext uri="{909E8E84-426E-40DD-AFC4-6F175D3DCCD1}">
              <a14:hiddenFill xmlns:a14="http://schemas.microsoft.com/office/drawing/2010/main">
                <a:solidFill>
                  <a:srgbClr val="FFFFFF"/>
                </a:solidFill>
              </a14:hiddenFill>
            </a:ext>
          </a:extLst>
        </p:spPr>
      </p:pic>
      <p:sp>
        <p:nvSpPr>
          <p:cNvPr id="3" name="Organigramme : Opération manuelle 2">
            <a:extLst>
              <a:ext uri="{FF2B5EF4-FFF2-40B4-BE49-F238E27FC236}">
                <a16:creationId xmlns:a16="http://schemas.microsoft.com/office/drawing/2014/main" id="{E92C1B47-8ED6-5049-64E8-EB3B2B361B2C}"/>
              </a:ext>
            </a:extLst>
          </p:cNvPr>
          <p:cNvSpPr/>
          <p:nvPr/>
        </p:nvSpPr>
        <p:spPr>
          <a:xfrm>
            <a:off x="2985799" y="2209521"/>
            <a:ext cx="1988344" cy="1636295"/>
          </a:xfrm>
          <a:prstGeom prst="flowChartManualOperati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CE29F3B9-1460-5547-660B-F401C88D5AE7}"/>
              </a:ext>
            </a:extLst>
          </p:cNvPr>
          <p:cNvSpPr/>
          <p:nvPr/>
        </p:nvSpPr>
        <p:spPr>
          <a:xfrm>
            <a:off x="1009803" y="4425894"/>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085C7E89-7632-A0D0-2A31-76BD0B339BFA}"/>
              </a:ext>
            </a:extLst>
          </p:cNvPr>
          <p:cNvSpPr/>
          <p:nvPr/>
        </p:nvSpPr>
        <p:spPr>
          <a:xfrm>
            <a:off x="3047493" y="4424427"/>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C3F11A35-6255-8C4C-6B3E-FC6662A663A7}"/>
              </a:ext>
            </a:extLst>
          </p:cNvPr>
          <p:cNvSpPr/>
          <p:nvPr/>
        </p:nvSpPr>
        <p:spPr>
          <a:xfrm>
            <a:off x="5085183" y="4407756"/>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C891C21A-C509-5D60-BF4B-1FB2950D067F}"/>
              </a:ext>
            </a:extLst>
          </p:cNvPr>
          <p:cNvSpPr txBox="1"/>
          <p:nvPr/>
        </p:nvSpPr>
        <p:spPr>
          <a:xfrm>
            <a:off x="482041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Tiers</a:t>
            </a:r>
          </a:p>
          <a:p>
            <a:pPr algn="ctr"/>
            <a:r>
              <a:rPr lang="fr-FR" sz="2000" dirty="0">
                <a:latin typeface="Arial" panose="020B0604020202020204" pitchFamily="34" charset="0"/>
                <a:cs typeface="Arial" panose="020B0604020202020204" pitchFamily="34" charset="0"/>
              </a:rPr>
              <a:t>(Bourgeoisie)</a:t>
            </a:r>
            <a:endParaRPr lang="fr-BE"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DD4B0CE5-2444-35DD-1869-1336C95F6D52}"/>
              </a:ext>
            </a:extLst>
          </p:cNvPr>
          <p:cNvSpPr txBox="1"/>
          <p:nvPr/>
        </p:nvSpPr>
        <p:spPr>
          <a:xfrm>
            <a:off x="278272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Noble</a:t>
            </a:r>
          </a:p>
          <a:p>
            <a:pPr algn="ctr"/>
            <a:r>
              <a:rPr lang="fr-FR" sz="2000" dirty="0">
                <a:latin typeface="Arial" panose="020B0604020202020204" pitchFamily="34" charset="0"/>
                <a:cs typeface="Arial" panose="020B0604020202020204" pitchFamily="34" charset="0"/>
              </a:rPr>
              <a:t>(Noblesse)</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A21EF03E-BE4D-19E6-798F-5880AC5DA83B}"/>
              </a:ext>
            </a:extLst>
          </p:cNvPr>
          <p:cNvSpPr txBox="1"/>
          <p:nvPr/>
        </p:nvSpPr>
        <p:spPr>
          <a:xfrm>
            <a:off x="74503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Primaire</a:t>
            </a:r>
          </a:p>
          <a:p>
            <a:pPr algn="ctr"/>
            <a:r>
              <a:rPr lang="fr-FR" sz="2000" dirty="0">
                <a:latin typeface="Arial" panose="020B0604020202020204" pitchFamily="34" charset="0"/>
                <a:cs typeface="Arial" panose="020B0604020202020204" pitchFamily="34" charset="0"/>
              </a:rPr>
              <a:t>(Clergé)</a:t>
            </a:r>
            <a:endParaRPr lang="fr-BE" sz="20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6E9AD00E-AE8A-DC48-CE5D-1D6AC873F899}"/>
              </a:ext>
            </a:extLst>
          </p:cNvPr>
          <p:cNvSpPr txBox="1"/>
          <p:nvPr/>
        </p:nvSpPr>
        <p:spPr>
          <a:xfrm>
            <a:off x="2782720" y="2390249"/>
            <a:ext cx="2394502"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Prince-évêque</a:t>
            </a:r>
          </a:p>
        </p:txBody>
      </p:sp>
      <p:sp>
        <p:nvSpPr>
          <p:cNvPr id="14" name="ZoneTexte 13">
            <a:extLst>
              <a:ext uri="{FF2B5EF4-FFF2-40B4-BE49-F238E27FC236}">
                <a16:creationId xmlns:a16="http://schemas.microsoft.com/office/drawing/2014/main" id="{04E4EBDD-FABC-EF52-ADB6-0FF9EC81954D}"/>
              </a:ext>
            </a:extLst>
          </p:cNvPr>
          <p:cNvSpPr txBox="1"/>
          <p:nvPr/>
        </p:nvSpPr>
        <p:spPr>
          <a:xfrm>
            <a:off x="124364" y="1362347"/>
            <a:ext cx="3249037" cy="400110"/>
          </a:xfrm>
          <a:prstGeom prst="rect">
            <a:avLst/>
          </a:prstGeom>
          <a:noFill/>
        </p:spPr>
        <p:txBody>
          <a:bodyPr wrap="square" rtlCol="0">
            <a:spAutoFit/>
          </a:bodyPr>
          <a:lstStyle/>
          <a:p>
            <a:pPr algn="ctr"/>
            <a:r>
              <a:rPr lang="fr-FR" sz="2000" dirty="0">
                <a:solidFill>
                  <a:srgbClr val="FF0000"/>
                </a:solidFill>
                <a:latin typeface="Arial" panose="020B0604020202020204" pitchFamily="34" charset="0"/>
                <a:cs typeface="Arial" panose="020B0604020202020204" pitchFamily="34" charset="0"/>
              </a:rPr>
              <a:t>Sens du Pays</a:t>
            </a:r>
          </a:p>
        </p:txBody>
      </p:sp>
      <p:sp>
        <p:nvSpPr>
          <p:cNvPr id="21" name="ZoneTexte 20">
            <a:extLst>
              <a:ext uri="{FF2B5EF4-FFF2-40B4-BE49-F238E27FC236}">
                <a16:creationId xmlns:a16="http://schemas.microsoft.com/office/drawing/2014/main" id="{2D9C9234-B9AB-E904-091E-21F99D68EF8C}"/>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projets liégeois</a:t>
            </a:r>
          </a:p>
        </p:txBody>
      </p:sp>
      <p:sp>
        <p:nvSpPr>
          <p:cNvPr id="23" name="ZoneTexte 22">
            <a:extLst>
              <a:ext uri="{FF2B5EF4-FFF2-40B4-BE49-F238E27FC236}">
                <a16:creationId xmlns:a16="http://schemas.microsoft.com/office/drawing/2014/main" id="{C2FCEC50-FCA2-0F06-A828-1CC5BD680AB1}"/>
              </a:ext>
            </a:extLst>
          </p:cNvPr>
          <p:cNvSpPr txBox="1"/>
          <p:nvPr/>
        </p:nvSpPr>
        <p:spPr>
          <a:xfrm>
            <a:off x="4851730" y="5798622"/>
            <a:ext cx="2331862" cy="707886"/>
          </a:xfrm>
          <a:prstGeom prst="rect">
            <a:avLst/>
          </a:prstGeom>
          <a:noFill/>
          <a:ln w="28575">
            <a:solidFill>
              <a:schemeClr val="tx1"/>
            </a:solidFill>
          </a:ln>
        </p:spPr>
        <p:txBody>
          <a:bodyPr wrap="square" rtlCol="0">
            <a:spAutoFit/>
          </a:bodyPr>
          <a:lstStyle/>
          <a:p>
            <a:pPr algn="ctr"/>
            <a:r>
              <a:rPr lang="fr-FR" sz="2000" dirty="0">
                <a:latin typeface="Arial" panose="020B0604020202020204" pitchFamily="34" charset="0"/>
                <a:cs typeface="Arial" panose="020B0604020202020204" pitchFamily="34" charset="0"/>
              </a:rPr>
              <a:t>Bourgmestres des </a:t>
            </a:r>
            <a:r>
              <a:rPr lang="fr-FR" sz="2000" dirty="0">
                <a:solidFill>
                  <a:srgbClr val="FF0000"/>
                </a:solidFill>
                <a:latin typeface="Arial" panose="020B0604020202020204" pitchFamily="34" charset="0"/>
                <a:cs typeface="Arial" panose="020B0604020202020204" pitchFamily="34" charset="0"/>
              </a:rPr>
              <a:t>Bonnes Villes</a:t>
            </a:r>
          </a:p>
        </p:txBody>
      </p:sp>
      <p:cxnSp>
        <p:nvCxnSpPr>
          <p:cNvPr id="30" name="Connecteur droit avec flèche 29">
            <a:extLst>
              <a:ext uri="{FF2B5EF4-FFF2-40B4-BE49-F238E27FC236}">
                <a16:creationId xmlns:a16="http://schemas.microsoft.com/office/drawing/2014/main" id="{591E445E-6CFE-157B-5877-F07F6F6C8282}"/>
              </a:ext>
            </a:extLst>
          </p:cNvPr>
          <p:cNvCxnSpPr>
            <a:cxnSpLocks/>
          </p:cNvCxnSpPr>
          <p:nvPr/>
        </p:nvCxnSpPr>
        <p:spPr>
          <a:xfrm flipV="1">
            <a:off x="6017661" y="5375925"/>
            <a:ext cx="2303" cy="409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239F74A-429D-BF4B-866F-9513B91C630F}"/>
              </a:ext>
            </a:extLst>
          </p:cNvPr>
          <p:cNvSpPr txBox="1"/>
          <p:nvPr/>
        </p:nvSpPr>
        <p:spPr>
          <a:xfrm>
            <a:off x="7183592" y="547806"/>
            <a:ext cx="4884044" cy="1200329"/>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Les </a:t>
            </a:r>
            <a:r>
              <a:rPr lang="fr-BE" sz="2400" dirty="0">
                <a:latin typeface="Arial Black" panose="020B0A04020102020204" pitchFamily="34" charset="0"/>
                <a:cs typeface="Arial" panose="020B0604020202020204" pitchFamily="34" charset="0"/>
              </a:rPr>
              <a:t>Bonnes Villes </a:t>
            </a:r>
            <a:r>
              <a:rPr lang="fr-BE" sz="2400" dirty="0">
                <a:latin typeface="Arial" panose="020B0604020202020204" pitchFamily="34" charset="0"/>
                <a:cs typeface="Arial" panose="020B0604020202020204" pitchFamily="34" charset="0"/>
              </a:rPr>
              <a:t>(au nombre de vingt-trois) sont les localités les plus importantes de la principauté</a:t>
            </a:r>
          </a:p>
        </p:txBody>
      </p:sp>
      <p:sp>
        <p:nvSpPr>
          <p:cNvPr id="4" name="ZoneTexte 3">
            <a:extLst>
              <a:ext uri="{FF2B5EF4-FFF2-40B4-BE49-F238E27FC236}">
                <a16:creationId xmlns:a16="http://schemas.microsoft.com/office/drawing/2014/main" id="{77F01FA4-8EC6-4BA7-27DE-733B3DB63CF7}"/>
              </a:ext>
            </a:extLst>
          </p:cNvPr>
          <p:cNvSpPr txBox="1"/>
          <p:nvPr/>
        </p:nvSpPr>
        <p:spPr>
          <a:xfrm>
            <a:off x="7222728" y="1746738"/>
            <a:ext cx="4844908" cy="1569660"/>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Parmi leurs privilèges (perron, murailles), elles sont les seules à pouvoir envoyer des députés à l’État Tiers</a:t>
            </a:r>
          </a:p>
        </p:txBody>
      </p:sp>
      <p:sp>
        <p:nvSpPr>
          <p:cNvPr id="15" name="ZoneTexte 14">
            <a:extLst>
              <a:ext uri="{FF2B5EF4-FFF2-40B4-BE49-F238E27FC236}">
                <a16:creationId xmlns:a16="http://schemas.microsoft.com/office/drawing/2014/main" id="{97312CB1-273F-4418-0858-F27AA5C20C55}"/>
              </a:ext>
            </a:extLst>
          </p:cNvPr>
          <p:cNvSpPr txBox="1"/>
          <p:nvPr/>
        </p:nvSpPr>
        <p:spPr>
          <a:xfrm>
            <a:off x="7222728" y="5439637"/>
            <a:ext cx="4840302" cy="1200329"/>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Au sein du Franchimont, seul </a:t>
            </a:r>
            <a:r>
              <a:rPr lang="fr-BE" sz="2400" dirty="0">
                <a:latin typeface="Arial Black" panose="020B0A04020102020204" pitchFamily="34" charset="0"/>
                <a:cs typeface="Arial" panose="020B0604020202020204" pitchFamily="34" charset="0"/>
              </a:rPr>
              <a:t>Verviers</a:t>
            </a:r>
            <a:r>
              <a:rPr lang="fr-BE" sz="2400" dirty="0">
                <a:latin typeface="Arial" panose="020B0604020202020204" pitchFamily="34" charset="0"/>
                <a:cs typeface="Arial" panose="020B0604020202020204" pitchFamily="34" charset="0"/>
              </a:rPr>
              <a:t> est une Bonne Ville (depuis 1651)</a:t>
            </a:r>
          </a:p>
        </p:txBody>
      </p:sp>
      <p:pic>
        <p:nvPicPr>
          <p:cNvPr id="17" name="Picture 4" descr="Perron : Perron de Verviers : Verviers : Province de Liège : Belgique :  Routard.com">
            <a:extLst>
              <a:ext uri="{FF2B5EF4-FFF2-40B4-BE49-F238E27FC236}">
                <a16:creationId xmlns:a16="http://schemas.microsoft.com/office/drawing/2014/main" id="{1C83EE4E-7A0F-B7A3-5D97-1DDFE96A1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119"/>
          <a:stretch/>
        </p:blipFill>
        <p:spPr bwMode="auto">
          <a:xfrm>
            <a:off x="7444246" y="3464187"/>
            <a:ext cx="1852415" cy="1800000"/>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20" name="Picture 2" descr="undefined">
            <a:extLst>
              <a:ext uri="{FF2B5EF4-FFF2-40B4-BE49-F238E27FC236}">
                <a16:creationId xmlns:a16="http://schemas.microsoft.com/office/drawing/2014/main" id="{5FE3709B-2F74-8397-F0E1-11191C04A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2152" y="3466947"/>
            <a:ext cx="14875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6C30-673A-F81F-C881-1C4F0937E2E4}"/>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044FC491-E7B0-D155-90C2-FB27E63F5516}"/>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projets liégeois</a:t>
            </a:r>
          </a:p>
        </p:txBody>
      </p:sp>
      <p:sp>
        <p:nvSpPr>
          <p:cNvPr id="4" name="ZoneTexte 3">
            <a:extLst>
              <a:ext uri="{FF2B5EF4-FFF2-40B4-BE49-F238E27FC236}">
                <a16:creationId xmlns:a16="http://schemas.microsoft.com/office/drawing/2014/main" id="{E08372B5-E2EB-E336-72E4-6AD788B6E997}"/>
              </a:ext>
            </a:extLst>
          </p:cNvPr>
          <p:cNvSpPr txBox="1"/>
          <p:nvPr/>
        </p:nvSpPr>
        <p:spPr>
          <a:xfrm>
            <a:off x="255627" y="1507427"/>
            <a:ext cx="11184557" cy="1200329"/>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 </a:t>
            </a:r>
            <a:r>
              <a:rPr lang="fr-BE" sz="2400" dirty="0">
                <a:latin typeface="Arial Black" panose="020B0A04020102020204" pitchFamily="34" charset="0"/>
                <a:cs typeface="Arial" panose="020B0604020202020204" pitchFamily="34" charset="0"/>
              </a:rPr>
              <a:t>[T]</a:t>
            </a:r>
            <a:r>
              <a:rPr lang="fr-FR" sz="2400" dirty="0" err="1">
                <a:latin typeface="Arial Black" panose="020B0A04020102020204" pitchFamily="34" charset="0"/>
                <a:cs typeface="Arial" panose="020B0604020202020204" pitchFamily="34" charset="0"/>
              </a:rPr>
              <a:t>ous</a:t>
            </a:r>
            <a:r>
              <a:rPr lang="fr-FR" sz="2400" dirty="0">
                <a:latin typeface="Arial Black" panose="020B0A04020102020204" pitchFamily="34" charset="0"/>
                <a:cs typeface="Arial" panose="020B0604020202020204" pitchFamily="34" charset="0"/>
              </a:rPr>
              <a:t> arrêtés ou résolutions </a:t>
            </a:r>
            <a:r>
              <a:rPr lang="fr-FR" sz="2400" dirty="0">
                <a:latin typeface="Arial" panose="020B0604020202020204" pitchFamily="34" charset="0"/>
                <a:cs typeface="Arial" panose="020B0604020202020204" pitchFamily="34" charset="0"/>
              </a:rPr>
              <a:t>qu'on pourrait faire ou prendre à ladite Assemblée Nationale […] </a:t>
            </a:r>
            <a:r>
              <a:rPr lang="fr-FR" sz="2400" dirty="0">
                <a:latin typeface="Arial Black" panose="020B0A04020102020204" pitchFamily="34" charset="0"/>
                <a:cs typeface="Arial" panose="020B0604020202020204" pitchFamily="34" charset="0"/>
              </a:rPr>
              <a:t>n'auront la moindre force pour ledit Marquisat</a:t>
            </a:r>
            <a:r>
              <a:rPr lang="fr-FR" sz="2400" dirty="0">
                <a:latin typeface="Arial" panose="020B0604020202020204" pitchFamily="34" charset="0"/>
                <a:cs typeface="Arial" panose="020B0604020202020204" pitchFamily="34" charset="0"/>
              </a:rPr>
              <a:t>, ni pour aucune de ses Communautés ».</a:t>
            </a:r>
          </a:p>
        </p:txBody>
      </p:sp>
      <p:sp>
        <p:nvSpPr>
          <p:cNvPr id="5" name="ZoneTexte 4">
            <a:extLst>
              <a:ext uri="{FF2B5EF4-FFF2-40B4-BE49-F238E27FC236}">
                <a16:creationId xmlns:a16="http://schemas.microsoft.com/office/drawing/2014/main" id="{CA0FCF32-AFCC-6D75-621C-B6F13662F5C0}"/>
              </a:ext>
            </a:extLst>
          </p:cNvPr>
          <p:cNvSpPr txBox="1"/>
          <p:nvPr/>
        </p:nvSpPr>
        <p:spPr>
          <a:xfrm>
            <a:off x="255626" y="4334092"/>
            <a:ext cx="11184557" cy="1569660"/>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 </a:t>
            </a:r>
            <a:r>
              <a:rPr lang="fr-FR" sz="2400" dirty="0">
                <a:latin typeface="Arial Black" panose="020B0A04020102020204" pitchFamily="34" charset="0"/>
                <a:cs typeface="Arial" panose="020B0604020202020204" pitchFamily="34" charset="0"/>
              </a:rPr>
              <a:t>[T]</a:t>
            </a:r>
            <a:r>
              <a:rPr lang="fr-FR" sz="2400" dirty="0" err="1">
                <a:latin typeface="Arial Black" panose="020B0A04020102020204" pitchFamily="34" charset="0"/>
                <a:cs typeface="Arial" panose="020B0604020202020204" pitchFamily="34" charset="0"/>
              </a:rPr>
              <a:t>ous</a:t>
            </a:r>
            <a:r>
              <a:rPr lang="fr-FR" sz="2400" dirty="0">
                <a:latin typeface="Arial Black" panose="020B0A04020102020204" pitchFamily="34" charset="0"/>
                <a:cs typeface="Arial" panose="020B0604020202020204" pitchFamily="34" charset="0"/>
              </a:rPr>
              <a:t> deniers provenant des Impôts &amp; Péages </a:t>
            </a:r>
            <a:r>
              <a:rPr lang="fr-FR" sz="2400" dirty="0">
                <a:latin typeface="Arial" panose="020B0604020202020204" pitchFamily="34" charset="0"/>
                <a:cs typeface="Arial" panose="020B0604020202020204" pitchFamily="34" charset="0"/>
              </a:rPr>
              <a:t>qui se perçoivent dans ledit Marquisat (…) seront reçus par les Receveurs, Fermiers ou Collecteurs d'iceux […] à effet de </a:t>
            </a:r>
            <a:r>
              <a:rPr lang="fr-FR" sz="2400" dirty="0">
                <a:latin typeface="Arial Black" panose="020B0A04020102020204" pitchFamily="34" charset="0"/>
                <a:cs typeface="Arial" panose="020B0604020202020204" pitchFamily="34" charset="0"/>
              </a:rPr>
              <a:t>les verser dans les caisses particulières de chaque Communauté dudit Marquisat </a:t>
            </a:r>
            <a:r>
              <a:rPr lang="fr-BE" sz="2400" dirty="0">
                <a:latin typeface="Arial" panose="020B0604020202020204" pitchFamily="34" charset="0"/>
                <a:cs typeface="Arial" panose="020B0604020202020204" pitchFamily="34" charset="0"/>
              </a:rPr>
              <a:t>» </a:t>
            </a:r>
          </a:p>
        </p:txBody>
      </p:sp>
      <p:sp>
        <p:nvSpPr>
          <p:cNvPr id="6" name="Flèche : droite 5">
            <a:extLst>
              <a:ext uri="{FF2B5EF4-FFF2-40B4-BE49-F238E27FC236}">
                <a16:creationId xmlns:a16="http://schemas.microsoft.com/office/drawing/2014/main" id="{74AAD56A-25EC-3AB4-5E35-C616DAA0C7B0}"/>
              </a:ext>
            </a:extLst>
          </p:cNvPr>
          <p:cNvSpPr/>
          <p:nvPr/>
        </p:nvSpPr>
        <p:spPr>
          <a:xfrm>
            <a:off x="1530417" y="2850447"/>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45FD2C6B-AE97-B8F8-F75E-E0A8E635E26F}"/>
              </a:ext>
            </a:extLst>
          </p:cNvPr>
          <p:cNvSpPr txBox="1"/>
          <p:nvPr/>
        </p:nvSpPr>
        <p:spPr>
          <a:xfrm>
            <a:off x="1934677" y="2810584"/>
            <a:ext cx="9581624" cy="954107"/>
          </a:xfrm>
          <a:prstGeom prst="rect">
            <a:avLst/>
          </a:prstGeom>
          <a:noFill/>
        </p:spPr>
        <p:txBody>
          <a:bodyPr wrap="square" rtlCol="0">
            <a:spAutoFit/>
          </a:bodyPr>
          <a:lstStyle/>
          <a:p>
            <a:pPr algn="just"/>
            <a:r>
              <a:rPr lang="fr-FR" sz="2800" dirty="0">
                <a:latin typeface="Arial" panose="020B0604020202020204" pitchFamily="34" charset="0"/>
                <a:cs typeface="Arial" panose="020B0604020202020204" pitchFamily="34" charset="0"/>
              </a:rPr>
              <a:t>Aucune force juridique des normes prises sans les députés des communes</a:t>
            </a:r>
          </a:p>
        </p:txBody>
      </p:sp>
      <p:sp>
        <p:nvSpPr>
          <p:cNvPr id="8" name="Flèche : droite 7">
            <a:extLst>
              <a:ext uri="{FF2B5EF4-FFF2-40B4-BE49-F238E27FC236}">
                <a16:creationId xmlns:a16="http://schemas.microsoft.com/office/drawing/2014/main" id="{2DF26F6C-3892-0DB7-9F8E-4FED3E34828C}"/>
              </a:ext>
            </a:extLst>
          </p:cNvPr>
          <p:cNvSpPr/>
          <p:nvPr/>
        </p:nvSpPr>
        <p:spPr>
          <a:xfrm>
            <a:off x="1530416" y="6011297"/>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B10F6B1D-A210-A863-7189-8516EFA20E92}"/>
              </a:ext>
            </a:extLst>
          </p:cNvPr>
          <p:cNvSpPr txBox="1"/>
          <p:nvPr/>
        </p:nvSpPr>
        <p:spPr>
          <a:xfrm>
            <a:off x="1934677" y="6011297"/>
            <a:ext cx="7945330" cy="523220"/>
          </a:xfrm>
          <a:prstGeom prst="rect">
            <a:avLst/>
          </a:prstGeom>
          <a:noFill/>
        </p:spPr>
        <p:txBody>
          <a:bodyPr wrap="square" rtlCol="0">
            <a:spAutoFit/>
          </a:bodyPr>
          <a:lstStyle/>
          <a:p>
            <a:pPr algn="just"/>
            <a:r>
              <a:rPr lang="fr-FR" sz="2800" dirty="0">
                <a:latin typeface="Arial" panose="020B0604020202020204" pitchFamily="34" charset="0"/>
                <a:cs typeface="Arial" panose="020B0604020202020204" pitchFamily="34" charset="0"/>
              </a:rPr>
              <a:t>Cessation de transmission des recettes fiscales</a:t>
            </a:r>
          </a:p>
        </p:txBody>
      </p:sp>
    </p:spTree>
    <p:extLst>
      <p:ext uri="{BB962C8B-B14F-4D97-AF65-F5344CB8AC3E}">
        <p14:creationId xmlns:p14="http://schemas.microsoft.com/office/powerpoint/2010/main" val="3594333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ABAACA-8C31-A6C8-A84B-4A311EF9DCBC}"/>
              </a:ext>
            </a:extLst>
          </p:cNvPr>
          <p:cNvSpPr/>
          <p:nvPr/>
        </p:nvSpPr>
        <p:spPr>
          <a:xfrm>
            <a:off x="413886" y="317634"/>
            <a:ext cx="11434813" cy="413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a:extLst>
              <a:ext uri="{FF2B5EF4-FFF2-40B4-BE49-F238E27FC236}">
                <a16:creationId xmlns:a16="http://schemas.microsoft.com/office/drawing/2014/main" id="{3E975EA5-C647-4B81-AFE3-8B676AB1B860}"/>
              </a:ext>
            </a:extLst>
          </p:cNvPr>
          <p:cNvPicPr>
            <a:picLocks noChangeAspect="1"/>
          </p:cNvPicPr>
          <p:nvPr/>
        </p:nvPicPr>
        <p:blipFill>
          <a:blip r:embed="rId2"/>
          <a:stretch>
            <a:fillRect/>
          </a:stretch>
        </p:blipFill>
        <p:spPr>
          <a:xfrm>
            <a:off x="3872564" y="149539"/>
            <a:ext cx="4446872" cy="5929162"/>
          </a:xfrm>
          <a:prstGeom prst="rect">
            <a:avLst/>
          </a:prstGeom>
          <a:ln w="28575">
            <a:solidFill>
              <a:srgbClr val="00B050"/>
            </a:solidFill>
          </a:ln>
        </p:spPr>
      </p:pic>
      <p:sp>
        <p:nvSpPr>
          <p:cNvPr id="5" name="ZoneTexte 4">
            <a:extLst>
              <a:ext uri="{FF2B5EF4-FFF2-40B4-BE49-F238E27FC236}">
                <a16:creationId xmlns:a16="http://schemas.microsoft.com/office/drawing/2014/main" id="{8F530CCD-D89C-B2FB-E89E-2140E19AB4A6}"/>
              </a:ext>
            </a:extLst>
          </p:cNvPr>
          <p:cNvSpPr txBox="1"/>
          <p:nvPr/>
        </p:nvSpPr>
        <p:spPr>
          <a:xfrm>
            <a:off x="4319859" y="6078701"/>
            <a:ext cx="3622866"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Statue aux Droits et aux Libertés</a:t>
            </a:r>
            <a:r>
              <a:rPr lang="fr-FR" dirty="0">
                <a:latin typeface="Arial" panose="020B0604020202020204" pitchFamily="34" charset="0"/>
                <a:cs typeface="Arial" panose="020B0604020202020204" pitchFamily="34" charset="0"/>
              </a:rPr>
              <a:t>, située à Polleur</a:t>
            </a:r>
            <a:endParaRPr lang="fr-BE"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0EBD4B43-1EB5-0E8D-3214-5DC322E99E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6457" t="25432" r="32374" b="58279"/>
          <a:stretch>
            <a:fillRect/>
          </a:stretch>
        </p:blipFill>
        <p:spPr>
          <a:xfrm>
            <a:off x="904776" y="3051313"/>
            <a:ext cx="3647498" cy="2541498"/>
          </a:xfrm>
          <a:prstGeom prst="rect">
            <a:avLst/>
          </a:prstGeom>
          <a:ln w="28575">
            <a:solidFill>
              <a:srgbClr val="00B050"/>
            </a:solidFill>
          </a:ln>
        </p:spPr>
      </p:pic>
      <p:sp>
        <p:nvSpPr>
          <p:cNvPr id="7" name="Rectangle 6">
            <a:extLst>
              <a:ext uri="{FF2B5EF4-FFF2-40B4-BE49-F238E27FC236}">
                <a16:creationId xmlns:a16="http://schemas.microsoft.com/office/drawing/2014/main" id="{2768BC1B-ACF9-E3ED-C659-AB58F60BF745}"/>
              </a:ext>
            </a:extLst>
          </p:cNvPr>
          <p:cNvSpPr/>
          <p:nvPr/>
        </p:nvSpPr>
        <p:spPr>
          <a:xfrm>
            <a:off x="5457524" y="1610139"/>
            <a:ext cx="1414914" cy="10368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8" name="Connecteur droit 7">
            <a:extLst>
              <a:ext uri="{FF2B5EF4-FFF2-40B4-BE49-F238E27FC236}">
                <a16:creationId xmlns:a16="http://schemas.microsoft.com/office/drawing/2014/main" id="{4D488F44-34C6-D83E-7340-D6E18AF215A0}"/>
              </a:ext>
            </a:extLst>
          </p:cNvPr>
          <p:cNvCxnSpPr>
            <a:cxnSpLocks/>
          </p:cNvCxnSpPr>
          <p:nvPr/>
        </p:nvCxnSpPr>
        <p:spPr>
          <a:xfrm flipV="1">
            <a:off x="904776" y="1610139"/>
            <a:ext cx="4520292" cy="144117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7FD26E83-6EB1-30D9-2497-5A72F1911AE3}"/>
              </a:ext>
            </a:extLst>
          </p:cNvPr>
          <p:cNvCxnSpPr>
            <a:cxnSpLocks/>
          </p:cNvCxnSpPr>
          <p:nvPr/>
        </p:nvCxnSpPr>
        <p:spPr>
          <a:xfrm flipV="1">
            <a:off x="4552274" y="2646947"/>
            <a:ext cx="2320164" cy="29458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29A75596-4946-86CF-494E-25FC9B89BA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952" y="610857"/>
            <a:ext cx="3661326" cy="5179086"/>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8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3D7C-3019-5BF4-E2B9-571A9D15FEA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721E6E8-EF55-74EB-6AF8-1624DEE3C0F0}"/>
              </a:ext>
            </a:extLst>
          </p:cNvPr>
          <p:cNvSpPr/>
          <p:nvPr/>
        </p:nvSpPr>
        <p:spPr>
          <a:xfrm>
            <a:off x="859295" y="1780594"/>
            <a:ext cx="6249168" cy="38667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Picture 6">
            <a:extLst>
              <a:ext uri="{FF2B5EF4-FFF2-40B4-BE49-F238E27FC236}">
                <a16:creationId xmlns:a16="http://schemas.microsoft.com/office/drawing/2014/main" id="{38EB80BB-D2A9-A8C0-E455-DDFFC429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950" y="1147971"/>
            <a:ext cx="3156041" cy="324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undefined">
            <a:extLst>
              <a:ext uri="{FF2B5EF4-FFF2-40B4-BE49-F238E27FC236}">
                <a16:creationId xmlns:a16="http://schemas.microsoft.com/office/drawing/2014/main" id="{A98E07D7-127D-69D3-9A57-124B2729F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747" y="1537510"/>
            <a:ext cx="1031324" cy="762375"/>
          </a:xfrm>
          <a:prstGeom prst="rect">
            <a:avLst/>
          </a:prstGeom>
          <a:noFill/>
          <a:extLst>
            <a:ext uri="{909E8E84-426E-40DD-AFC4-6F175D3DCCD1}">
              <a14:hiddenFill xmlns:a14="http://schemas.microsoft.com/office/drawing/2010/main">
                <a:solidFill>
                  <a:srgbClr val="FFFFFF"/>
                </a:solidFill>
              </a14:hiddenFill>
            </a:ext>
          </a:extLst>
        </p:spPr>
      </p:pic>
      <p:sp>
        <p:nvSpPr>
          <p:cNvPr id="3" name="Organigramme : Opération manuelle 2">
            <a:extLst>
              <a:ext uri="{FF2B5EF4-FFF2-40B4-BE49-F238E27FC236}">
                <a16:creationId xmlns:a16="http://schemas.microsoft.com/office/drawing/2014/main" id="{09F76D5B-88C0-AFED-47F5-C93D49BCFF5A}"/>
              </a:ext>
            </a:extLst>
          </p:cNvPr>
          <p:cNvSpPr/>
          <p:nvPr/>
        </p:nvSpPr>
        <p:spPr>
          <a:xfrm>
            <a:off x="2985799" y="2209521"/>
            <a:ext cx="1988344" cy="1636295"/>
          </a:xfrm>
          <a:prstGeom prst="flowChartManualOperati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FF8AAEC7-281E-B31F-6C90-A38043FB89A9}"/>
              </a:ext>
            </a:extLst>
          </p:cNvPr>
          <p:cNvSpPr/>
          <p:nvPr/>
        </p:nvSpPr>
        <p:spPr>
          <a:xfrm>
            <a:off x="1009803" y="4425894"/>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2ED9ED11-661E-D5BA-37B4-2F54BAB94644}"/>
              </a:ext>
            </a:extLst>
          </p:cNvPr>
          <p:cNvSpPr/>
          <p:nvPr/>
        </p:nvSpPr>
        <p:spPr>
          <a:xfrm>
            <a:off x="3047493" y="4424427"/>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B5286918-3882-0FB5-61FE-74B80CA03070}"/>
              </a:ext>
            </a:extLst>
          </p:cNvPr>
          <p:cNvSpPr/>
          <p:nvPr/>
        </p:nvSpPr>
        <p:spPr>
          <a:xfrm>
            <a:off x="5085183" y="4407756"/>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B5C80958-1561-5C4E-EC5A-8ACE8799FAB8}"/>
              </a:ext>
            </a:extLst>
          </p:cNvPr>
          <p:cNvSpPr txBox="1"/>
          <p:nvPr/>
        </p:nvSpPr>
        <p:spPr>
          <a:xfrm>
            <a:off x="482041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Tiers</a:t>
            </a:r>
          </a:p>
          <a:p>
            <a:pPr algn="ctr"/>
            <a:r>
              <a:rPr lang="fr-FR" sz="2000" dirty="0">
                <a:latin typeface="Arial" panose="020B0604020202020204" pitchFamily="34" charset="0"/>
                <a:cs typeface="Arial" panose="020B0604020202020204" pitchFamily="34" charset="0"/>
              </a:rPr>
              <a:t>(Bourgeoisie)</a:t>
            </a:r>
            <a:endParaRPr lang="fr-BE"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AE6C8E31-A87A-241E-BA19-81EC0BC72054}"/>
              </a:ext>
            </a:extLst>
          </p:cNvPr>
          <p:cNvSpPr txBox="1"/>
          <p:nvPr/>
        </p:nvSpPr>
        <p:spPr>
          <a:xfrm>
            <a:off x="278272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Noble</a:t>
            </a:r>
          </a:p>
          <a:p>
            <a:pPr algn="ctr"/>
            <a:r>
              <a:rPr lang="fr-FR" sz="2000" dirty="0">
                <a:latin typeface="Arial" panose="020B0604020202020204" pitchFamily="34" charset="0"/>
                <a:cs typeface="Arial" panose="020B0604020202020204" pitchFamily="34" charset="0"/>
              </a:rPr>
              <a:t>(Noblesse)</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604ADC05-2D76-DA49-8C71-EBB84ADBDA11}"/>
              </a:ext>
            </a:extLst>
          </p:cNvPr>
          <p:cNvSpPr txBox="1"/>
          <p:nvPr/>
        </p:nvSpPr>
        <p:spPr>
          <a:xfrm>
            <a:off x="74503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Primaire</a:t>
            </a:r>
          </a:p>
          <a:p>
            <a:pPr algn="ctr"/>
            <a:r>
              <a:rPr lang="fr-FR" sz="2000" dirty="0">
                <a:latin typeface="Arial" panose="020B0604020202020204" pitchFamily="34" charset="0"/>
                <a:cs typeface="Arial" panose="020B0604020202020204" pitchFamily="34" charset="0"/>
              </a:rPr>
              <a:t>(Clergé)</a:t>
            </a:r>
            <a:endParaRPr lang="fr-BE" sz="20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D87DA729-62E4-6DCD-A869-6BB05F018A81}"/>
              </a:ext>
            </a:extLst>
          </p:cNvPr>
          <p:cNvSpPr txBox="1"/>
          <p:nvPr/>
        </p:nvSpPr>
        <p:spPr>
          <a:xfrm>
            <a:off x="2782720" y="2390249"/>
            <a:ext cx="2394502"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Prince-évêque</a:t>
            </a:r>
          </a:p>
        </p:txBody>
      </p:sp>
      <p:sp>
        <p:nvSpPr>
          <p:cNvPr id="14" name="ZoneTexte 13">
            <a:extLst>
              <a:ext uri="{FF2B5EF4-FFF2-40B4-BE49-F238E27FC236}">
                <a16:creationId xmlns:a16="http://schemas.microsoft.com/office/drawing/2014/main" id="{16B5F988-925C-6CD8-8002-BD977A27E3F7}"/>
              </a:ext>
            </a:extLst>
          </p:cNvPr>
          <p:cNvSpPr txBox="1"/>
          <p:nvPr/>
        </p:nvSpPr>
        <p:spPr>
          <a:xfrm>
            <a:off x="124364" y="1362347"/>
            <a:ext cx="3249037" cy="400110"/>
          </a:xfrm>
          <a:prstGeom prst="rect">
            <a:avLst/>
          </a:prstGeom>
          <a:noFill/>
        </p:spPr>
        <p:txBody>
          <a:bodyPr wrap="square" rtlCol="0">
            <a:spAutoFit/>
          </a:bodyPr>
          <a:lstStyle/>
          <a:p>
            <a:pPr algn="ctr"/>
            <a:r>
              <a:rPr lang="fr-FR" sz="2000" dirty="0">
                <a:solidFill>
                  <a:srgbClr val="FF0000"/>
                </a:solidFill>
                <a:latin typeface="Arial" panose="020B0604020202020204" pitchFamily="34" charset="0"/>
                <a:cs typeface="Arial" panose="020B0604020202020204" pitchFamily="34" charset="0"/>
              </a:rPr>
              <a:t>Sens du Pays</a:t>
            </a:r>
          </a:p>
        </p:txBody>
      </p:sp>
      <p:sp>
        <p:nvSpPr>
          <p:cNvPr id="21" name="ZoneTexte 20">
            <a:extLst>
              <a:ext uri="{FF2B5EF4-FFF2-40B4-BE49-F238E27FC236}">
                <a16:creationId xmlns:a16="http://schemas.microsoft.com/office/drawing/2014/main" id="{A634D2FF-2ADA-2281-F18B-78F3E8ADB751}"/>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projets liégeois</a:t>
            </a:r>
          </a:p>
        </p:txBody>
      </p:sp>
      <p:sp>
        <p:nvSpPr>
          <p:cNvPr id="23" name="ZoneTexte 22">
            <a:extLst>
              <a:ext uri="{FF2B5EF4-FFF2-40B4-BE49-F238E27FC236}">
                <a16:creationId xmlns:a16="http://schemas.microsoft.com/office/drawing/2014/main" id="{2570EEA7-DC9E-4EF9-2709-1721F0355B44}"/>
              </a:ext>
            </a:extLst>
          </p:cNvPr>
          <p:cNvSpPr txBox="1"/>
          <p:nvPr/>
        </p:nvSpPr>
        <p:spPr>
          <a:xfrm>
            <a:off x="3373401" y="5849397"/>
            <a:ext cx="2331862" cy="707886"/>
          </a:xfrm>
          <a:prstGeom prst="rect">
            <a:avLst/>
          </a:prstGeom>
          <a:noFill/>
          <a:ln w="28575">
            <a:solidFill>
              <a:schemeClr val="tx1"/>
            </a:solidFill>
          </a:ln>
        </p:spPr>
        <p:txBody>
          <a:bodyPr wrap="square" rtlCol="0">
            <a:spAutoFit/>
          </a:bodyPr>
          <a:lstStyle/>
          <a:p>
            <a:pPr algn="ctr"/>
            <a:r>
              <a:rPr lang="fr-FR" sz="2000" dirty="0">
                <a:latin typeface="Arial" panose="020B0604020202020204" pitchFamily="34" charset="0"/>
                <a:cs typeface="Arial" panose="020B0604020202020204" pitchFamily="34" charset="0"/>
              </a:rPr>
              <a:t>Bourgmestres des Bonnes Villes (23)</a:t>
            </a:r>
          </a:p>
        </p:txBody>
      </p:sp>
      <p:cxnSp>
        <p:nvCxnSpPr>
          <p:cNvPr id="30" name="Connecteur droit avec flèche 29">
            <a:extLst>
              <a:ext uri="{FF2B5EF4-FFF2-40B4-BE49-F238E27FC236}">
                <a16:creationId xmlns:a16="http://schemas.microsoft.com/office/drawing/2014/main" id="{239D169F-26BD-52D3-6B02-573A8FE3078D}"/>
              </a:ext>
            </a:extLst>
          </p:cNvPr>
          <p:cNvCxnSpPr>
            <a:cxnSpLocks/>
          </p:cNvCxnSpPr>
          <p:nvPr/>
        </p:nvCxnSpPr>
        <p:spPr>
          <a:xfrm flipV="1">
            <a:off x="6017661" y="5366300"/>
            <a:ext cx="0" cy="8240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2649DBEF-455A-D4EF-01CD-9BFBD19493A9}"/>
              </a:ext>
            </a:extLst>
          </p:cNvPr>
          <p:cNvSpPr txBox="1"/>
          <p:nvPr/>
        </p:nvSpPr>
        <p:spPr>
          <a:xfrm>
            <a:off x="6344095" y="5846012"/>
            <a:ext cx="2331862" cy="707886"/>
          </a:xfrm>
          <a:prstGeom prst="rect">
            <a:avLst/>
          </a:prstGeom>
          <a:noFill/>
          <a:ln w="28575">
            <a:solidFill>
              <a:schemeClr val="tx1"/>
            </a:solidFill>
          </a:ln>
        </p:spPr>
        <p:txBody>
          <a:bodyPr wrap="square" rtlCol="0">
            <a:spAutoFit/>
          </a:bodyPr>
          <a:lstStyle/>
          <a:p>
            <a:pPr algn="ctr"/>
            <a:r>
              <a:rPr lang="fr-FR" sz="2000" dirty="0">
                <a:latin typeface="Arial" panose="020B0604020202020204" pitchFamily="34" charset="0"/>
                <a:cs typeface="Arial" panose="020B0604020202020204" pitchFamily="34" charset="0"/>
              </a:rPr>
              <a:t>Députés des campagnes (23)</a:t>
            </a:r>
          </a:p>
        </p:txBody>
      </p:sp>
      <p:cxnSp>
        <p:nvCxnSpPr>
          <p:cNvPr id="24" name="Connecteur droit 23">
            <a:extLst>
              <a:ext uri="{FF2B5EF4-FFF2-40B4-BE49-F238E27FC236}">
                <a16:creationId xmlns:a16="http://schemas.microsoft.com/office/drawing/2014/main" id="{7292B4A8-2D5D-F902-34D5-26C3D3DCC557}"/>
              </a:ext>
            </a:extLst>
          </p:cNvPr>
          <p:cNvCxnSpPr>
            <a:cxnSpLocks/>
            <a:stCxn id="23" idx="3"/>
            <a:endCxn id="18" idx="1"/>
          </p:cNvCxnSpPr>
          <p:nvPr/>
        </p:nvCxnSpPr>
        <p:spPr>
          <a:xfrm flipV="1">
            <a:off x="5705263" y="6199955"/>
            <a:ext cx="638832" cy="33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872D0D81-056E-8C59-6372-5D1395D9FAAA}"/>
              </a:ext>
            </a:extLst>
          </p:cNvPr>
          <p:cNvSpPr txBox="1"/>
          <p:nvPr/>
        </p:nvSpPr>
        <p:spPr>
          <a:xfrm>
            <a:off x="8173973" y="4799572"/>
            <a:ext cx="1973179"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Électeurs des districts ruraux</a:t>
            </a:r>
          </a:p>
        </p:txBody>
      </p:sp>
      <p:sp>
        <p:nvSpPr>
          <p:cNvPr id="29" name="ZoneTexte 28">
            <a:extLst>
              <a:ext uri="{FF2B5EF4-FFF2-40B4-BE49-F238E27FC236}">
                <a16:creationId xmlns:a16="http://schemas.microsoft.com/office/drawing/2014/main" id="{5C5EA823-E1F9-C8C0-97F1-C11C3F175F55}"/>
              </a:ext>
            </a:extLst>
          </p:cNvPr>
          <p:cNvSpPr txBox="1"/>
          <p:nvPr/>
        </p:nvSpPr>
        <p:spPr>
          <a:xfrm>
            <a:off x="8099708" y="3826595"/>
            <a:ext cx="3249037"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Chefs de familles</a:t>
            </a:r>
          </a:p>
        </p:txBody>
      </p:sp>
      <p:cxnSp>
        <p:nvCxnSpPr>
          <p:cNvPr id="31" name="Connecteur droit avec flèche 30">
            <a:extLst>
              <a:ext uri="{FF2B5EF4-FFF2-40B4-BE49-F238E27FC236}">
                <a16:creationId xmlns:a16="http://schemas.microsoft.com/office/drawing/2014/main" id="{E4B72DA0-B1C7-AFFC-BAC7-E2E7536969A4}"/>
              </a:ext>
            </a:extLst>
          </p:cNvPr>
          <p:cNvCxnSpPr>
            <a:cxnSpLocks/>
            <a:stCxn id="29" idx="2"/>
            <a:endCxn id="28" idx="0"/>
          </p:cNvCxnSpPr>
          <p:nvPr/>
        </p:nvCxnSpPr>
        <p:spPr>
          <a:xfrm flipH="1">
            <a:off x="9160563" y="4226705"/>
            <a:ext cx="563664" cy="5728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ACA00A50-31D2-1290-5F51-7A558CDCDFE2}"/>
              </a:ext>
            </a:extLst>
          </p:cNvPr>
          <p:cNvCxnSpPr>
            <a:cxnSpLocks/>
            <a:stCxn id="28" idx="2"/>
            <a:endCxn id="18" idx="3"/>
          </p:cNvCxnSpPr>
          <p:nvPr/>
        </p:nvCxnSpPr>
        <p:spPr>
          <a:xfrm flipH="1">
            <a:off x="8675957" y="5507458"/>
            <a:ext cx="484606" cy="6924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DDB44BF4-69C6-57D5-2E00-A0F4CACD803B}"/>
              </a:ext>
            </a:extLst>
          </p:cNvPr>
          <p:cNvSpPr txBox="1"/>
          <p:nvPr/>
        </p:nvSpPr>
        <p:spPr>
          <a:xfrm>
            <a:off x="9002947" y="5609038"/>
            <a:ext cx="874755"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élisent</a:t>
            </a:r>
          </a:p>
        </p:txBody>
      </p:sp>
      <p:sp>
        <p:nvSpPr>
          <p:cNvPr id="46" name="ZoneTexte 45">
            <a:extLst>
              <a:ext uri="{FF2B5EF4-FFF2-40B4-BE49-F238E27FC236}">
                <a16:creationId xmlns:a16="http://schemas.microsoft.com/office/drawing/2014/main" id="{8EB39475-B26A-7BC2-A3FA-A6AE1CB33379}"/>
              </a:ext>
            </a:extLst>
          </p:cNvPr>
          <p:cNvSpPr txBox="1"/>
          <p:nvPr/>
        </p:nvSpPr>
        <p:spPr>
          <a:xfrm>
            <a:off x="9521986" y="4411371"/>
            <a:ext cx="874755"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élisent</a:t>
            </a:r>
          </a:p>
        </p:txBody>
      </p:sp>
      <p:pic>
        <p:nvPicPr>
          <p:cNvPr id="32" name="Image 31">
            <a:extLst>
              <a:ext uri="{FF2B5EF4-FFF2-40B4-BE49-F238E27FC236}">
                <a16:creationId xmlns:a16="http://schemas.microsoft.com/office/drawing/2014/main" id="{56AD6632-C9B6-7122-2D20-73EAA14E4FE7}"/>
              </a:ext>
            </a:extLst>
          </p:cNvPr>
          <p:cNvPicPr>
            <a:picLocks noChangeAspect="1"/>
          </p:cNvPicPr>
          <p:nvPr/>
        </p:nvPicPr>
        <p:blipFill>
          <a:blip r:embed="rId4"/>
          <a:stretch>
            <a:fillRect/>
          </a:stretch>
        </p:blipFill>
        <p:spPr>
          <a:xfrm>
            <a:off x="9297160" y="391046"/>
            <a:ext cx="2231316" cy="2495551"/>
          </a:xfrm>
          <a:prstGeom prst="rect">
            <a:avLst/>
          </a:prstGeom>
          <a:ln w="28575">
            <a:solidFill>
              <a:srgbClr val="00B050"/>
            </a:solidFill>
          </a:ln>
        </p:spPr>
      </p:pic>
      <p:sp>
        <p:nvSpPr>
          <p:cNvPr id="37" name="ZoneTexte 36">
            <a:extLst>
              <a:ext uri="{FF2B5EF4-FFF2-40B4-BE49-F238E27FC236}">
                <a16:creationId xmlns:a16="http://schemas.microsoft.com/office/drawing/2014/main" id="{4A4ED4B4-2771-61FD-7C84-763A17757CE4}"/>
              </a:ext>
            </a:extLst>
          </p:cNvPr>
          <p:cNvSpPr txBox="1"/>
          <p:nvPr/>
        </p:nvSpPr>
        <p:spPr>
          <a:xfrm>
            <a:off x="8735891" y="2893830"/>
            <a:ext cx="3042317"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Représentant du district de Franchimont</a:t>
            </a:r>
            <a:endParaRPr lang="fr-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E8FEA-5193-2EBF-A532-4C59116A337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2323DEE3-A9C2-E99A-C8C2-8EC159EA6757}"/>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projets liégeois</a:t>
            </a:r>
          </a:p>
        </p:txBody>
      </p:sp>
      <p:pic>
        <p:nvPicPr>
          <p:cNvPr id="3" name="Picture 2" descr="Organisation von Rechtsprechung am Reichskammergericht | SpringerLink">
            <a:extLst>
              <a:ext uri="{FF2B5EF4-FFF2-40B4-BE49-F238E27FC236}">
                <a16:creationId xmlns:a16="http://schemas.microsoft.com/office/drawing/2014/main" id="{F8192FD6-BE25-635C-DBDF-B36D9AE519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473"/>
          <a:stretch/>
        </p:blipFill>
        <p:spPr bwMode="auto">
          <a:xfrm>
            <a:off x="343804" y="1433420"/>
            <a:ext cx="4682910" cy="4320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62C8F7A-B7C2-D18A-A2D2-57396CD5E76B}"/>
              </a:ext>
            </a:extLst>
          </p:cNvPr>
          <p:cNvSpPr txBox="1"/>
          <p:nvPr/>
        </p:nvSpPr>
        <p:spPr>
          <a:xfrm>
            <a:off x="438422" y="5842534"/>
            <a:ext cx="4739604"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Audience à la </a:t>
            </a:r>
            <a:r>
              <a:rPr lang="fr-FR" i="1" dirty="0" err="1">
                <a:latin typeface="Arial" panose="020B0604020202020204" pitchFamily="34" charset="0"/>
                <a:cs typeface="Arial" panose="020B0604020202020204" pitchFamily="34" charset="0"/>
              </a:rPr>
              <a:t>Reichskammergericht</a:t>
            </a:r>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de Wetzlar</a:t>
            </a:r>
            <a:r>
              <a:rPr lang="fr-FR" dirty="0">
                <a:latin typeface="Arial" panose="020B0604020202020204" pitchFamily="34" charset="0"/>
                <a:cs typeface="Arial" panose="020B0604020202020204" pitchFamily="34" charset="0"/>
              </a:rPr>
              <a:t>, artiste inconnu (1750)</a:t>
            </a:r>
            <a:endParaRPr lang="fr-BE" i="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8AA3868F-FBDD-D0B5-022C-46A8EAC8ED54}"/>
              </a:ext>
            </a:extLst>
          </p:cNvPr>
          <p:cNvSpPr txBox="1"/>
          <p:nvPr/>
        </p:nvSpPr>
        <p:spPr>
          <a:xfrm>
            <a:off x="5295498" y="1433420"/>
            <a:ext cx="6418447" cy="1938992"/>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Dans son rescrit du 27 août, le </a:t>
            </a:r>
            <a:r>
              <a:rPr lang="fr-FR" sz="2400" i="1" dirty="0" err="1">
                <a:latin typeface="Arial" panose="020B0604020202020204" pitchFamily="34" charset="0"/>
                <a:cs typeface="Arial" panose="020B0604020202020204" pitchFamily="34" charset="0"/>
              </a:rPr>
              <a:t>Reichskammergericht</a:t>
            </a:r>
            <a:r>
              <a:rPr lang="fr-FR" sz="2400" dirty="0">
                <a:latin typeface="Arial" panose="020B0604020202020204" pitchFamily="34" charset="0"/>
                <a:cs typeface="Arial" panose="020B0604020202020204" pitchFamily="34" charset="0"/>
              </a:rPr>
              <a:t> de Wetzlar condamne l’insurrection liégeoise et demande aux autorités impériales d’intervenir pour rétablir le prince-évêque dans toute son autorité</a:t>
            </a:r>
          </a:p>
        </p:txBody>
      </p:sp>
      <p:sp>
        <p:nvSpPr>
          <p:cNvPr id="6" name="ZoneTexte 5">
            <a:extLst>
              <a:ext uri="{FF2B5EF4-FFF2-40B4-BE49-F238E27FC236}">
                <a16:creationId xmlns:a16="http://schemas.microsoft.com/office/drawing/2014/main" id="{F7D12708-7536-C57F-99EC-FBA9A4DAF7F0}"/>
              </a:ext>
            </a:extLst>
          </p:cNvPr>
          <p:cNvSpPr txBox="1"/>
          <p:nvPr/>
        </p:nvSpPr>
        <p:spPr>
          <a:xfrm>
            <a:off x="5847907" y="3593420"/>
            <a:ext cx="6106670" cy="830997"/>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Risque imminent d’</a:t>
            </a:r>
            <a:r>
              <a:rPr lang="fr-FR" sz="2400" dirty="0">
                <a:latin typeface="Arial Black" panose="020B0A04020102020204" pitchFamily="34" charset="0"/>
                <a:cs typeface="Arial" panose="020B0604020202020204" pitchFamily="34" charset="0"/>
              </a:rPr>
              <a:t>invasion étrangères contre les révolutionnaires</a:t>
            </a:r>
          </a:p>
        </p:txBody>
      </p:sp>
      <p:sp>
        <p:nvSpPr>
          <p:cNvPr id="7" name="Flèche : droite 6">
            <a:extLst>
              <a:ext uri="{FF2B5EF4-FFF2-40B4-BE49-F238E27FC236}">
                <a16:creationId xmlns:a16="http://schemas.microsoft.com/office/drawing/2014/main" id="{B62CD424-F0E1-E32F-8114-1D8E39FF24C3}"/>
              </a:ext>
            </a:extLst>
          </p:cNvPr>
          <p:cNvSpPr/>
          <p:nvPr/>
        </p:nvSpPr>
        <p:spPr>
          <a:xfrm>
            <a:off x="5374104" y="3602698"/>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7350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8E51F-C0F1-C071-C9B6-B6B0C95C1C3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34CA3B47-3263-33A5-E494-468C66E8FAB7}"/>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projets liégeois</a:t>
            </a:r>
          </a:p>
        </p:txBody>
      </p:sp>
      <p:sp>
        <p:nvSpPr>
          <p:cNvPr id="3" name="ZoneTexte 2">
            <a:extLst>
              <a:ext uri="{FF2B5EF4-FFF2-40B4-BE49-F238E27FC236}">
                <a16:creationId xmlns:a16="http://schemas.microsoft.com/office/drawing/2014/main" id="{E50682BA-1B82-FD2E-0DC9-356E59E65ECB}"/>
              </a:ext>
            </a:extLst>
          </p:cNvPr>
          <p:cNvSpPr txBox="1"/>
          <p:nvPr/>
        </p:nvSpPr>
        <p:spPr>
          <a:xfrm>
            <a:off x="347069" y="1166842"/>
            <a:ext cx="11154120" cy="1938992"/>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 Pour la défense du marquisat de Franchimont, la création d’un Corps de mille huit cent hommes de troupes réglées, sous le nom de </a:t>
            </a:r>
            <a:r>
              <a:rPr lang="fr-BE" sz="2400" dirty="0">
                <a:latin typeface="Arial Black" panose="020B0A04020102020204" pitchFamily="34" charset="0"/>
                <a:cs typeface="Arial" panose="020B0604020202020204" pitchFamily="34" charset="0"/>
              </a:rPr>
              <a:t>Volontaires Franchimontois</a:t>
            </a:r>
            <a:r>
              <a:rPr lang="fr-BE" sz="2400" dirty="0">
                <a:latin typeface="Arial" panose="020B0604020202020204" pitchFamily="34" charset="0"/>
                <a:cs typeface="Arial" panose="020B0604020202020204" pitchFamily="34" charset="0"/>
              </a:rPr>
              <a:t>, est proposée […]</a:t>
            </a:r>
          </a:p>
          <a:p>
            <a:pPr algn="just"/>
            <a:r>
              <a:rPr lang="fr-BE" sz="2400" dirty="0">
                <a:latin typeface="Arial" panose="020B0604020202020204" pitchFamily="34" charset="0"/>
                <a:cs typeface="Arial" panose="020B0604020202020204" pitchFamily="34" charset="0"/>
              </a:rPr>
              <a:t>« Chaque Bataillon aurait un Drapeau aux armes du Marquisat. L’uniforme serait au </a:t>
            </a:r>
            <a:r>
              <a:rPr lang="fr-BE" sz="2400" dirty="0">
                <a:latin typeface="Arial Black" panose="020B0A04020102020204" pitchFamily="34" charset="0"/>
                <a:cs typeface="Arial" panose="020B0604020202020204" pitchFamily="34" charset="0"/>
              </a:rPr>
              <a:t>Couleurs de la Nation Franchimontoise </a:t>
            </a:r>
            <a:r>
              <a:rPr lang="fr-BE" sz="2400" dirty="0">
                <a:latin typeface="Arial" panose="020B0604020202020204" pitchFamily="34" charset="0"/>
                <a:cs typeface="Arial" panose="020B0604020202020204" pitchFamily="34" charset="0"/>
              </a:rPr>
              <a:t>». </a:t>
            </a:r>
          </a:p>
        </p:txBody>
      </p:sp>
      <p:sp>
        <p:nvSpPr>
          <p:cNvPr id="4" name="ZoneTexte 3">
            <a:extLst>
              <a:ext uri="{FF2B5EF4-FFF2-40B4-BE49-F238E27FC236}">
                <a16:creationId xmlns:a16="http://schemas.microsoft.com/office/drawing/2014/main" id="{1F4B784F-D036-9CAD-9696-EB6B254F2134}"/>
              </a:ext>
            </a:extLst>
          </p:cNvPr>
          <p:cNvSpPr txBox="1"/>
          <p:nvPr/>
        </p:nvSpPr>
        <p:spPr>
          <a:xfrm>
            <a:off x="7347283" y="3105834"/>
            <a:ext cx="4703546"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Journal des séances du Congrès de Polleur, 4</a:t>
            </a:r>
            <a:r>
              <a:rPr lang="fr-BE" baseline="30000" dirty="0">
                <a:latin typeface="Arial" panose="020B0604020202020204" pitchFamily="34" charset="0"/>
                <a:cs typeface="Arial" panose="020B0604020202020204" pitchFamily="34" charset="0"/>
              </a:rPr>
              <a:t>e</a:t>
            </a:r>
            <a:r>
              <a:rPr lang="fr-BE" dirty="0">
                <a:latin typeface="Arial" panose="020B0604020202020204" pitchFamily="34" charset="0"/>
                <a:cs typeface="Arial" panose="020B0604020202020204" pitchFamily="34" charset="0"/>
              </a:rPr>
              <a:t> séance, 10 septembre 1789</a:t>
            </a:r>
          </a:p>
        </p:txBody>
      </p:sp>
      <p:sp>
        <p:nvSpPr>
          <p:cNvPr id="5" name="ZoneTexte 4">
            <a:extLst>
              <a:ext uri="{FF2B5EF4-FFF2-40B4-BE49-F238E27FC236}">
                <a16:creationId xmlns:a16="http://schemas.microsoft.com/office/drawing/2014/main" id="{BD1A91E0-0276-7913-766D-C9F70A56E0B8}"/>
              </a:ext>
            </a:extLst>
          </p:cNvPr>
          <p:cNvSpPr txBox="1"/>
          <p:nvPr/>
        </p:nvSpPr>
        <p:spPr>
          <a:xfrm>
            <a:off x="347069" y="4121497"/>
            <a:ext cx="11154120" cy="1569660"/>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 [L]’Assemblée, attendu l’état actuel des affaires publiques, unanimement résolu d’imposer , comme elle impose, les </a:t>
            </a:r>
            <a:r>
              <a:rPr lang="fr-BE" sz="2400" dirty="0">
                <a:latin typeface="Arial Black" panose="020B0A04020102020204" pitchFamily="34" charset="0"/>
                <a:cs typeface="Arial" panose="020B0604020202020204" pitchFamily="34" charset="0"/>
              </a:rPr>
              <a:t>impôts sur les Consommations et Marchandises, tels qu’on les percevait ci-devant au nom du Prince et des États de Liège </a:t>
            </a:r>
            <a:r>
              <a:rPr lang="fr-BE" sz="2400" dirty="0">
                <a:latin typeface="Arial" panose="020B0604020202020204" pitchFamily="34" charset="0"/>
                <a:cs typeface="Arial" panose="020B0604020202020204" pitchFamily="34" charset="0"/>
              </a:rPr>
              <a:t>[excepté celui sur la bière] ». </a:t>
            </a:r>
          </a:p>
        </p:txBody>
      </p:sp>
      <p:sp>
        <p:nvSpPr>
          <p:cNvPr id="6" name="ZoneTexte 5">
            <a:extLst>
              <a:ext uri="{FF2B5EF4-FFF2-40B4-BE49-F238E27FC236}">
                <a16:creationId xmlns:a16="http://schemas.microsoft.com/office/drawing/2014/main" id="{569849DA-D049-9C4B-C108-B5A9FF9027F4}"/>
              </a:ext>
            </a:extLst>
          </p:cNvPr>
          <p:cNvSpPr txBox="1"/>
          <p:nvPr/>
        </p:nvSpPr>
        <p:spPr>
          <a:xfrm>
            <a:off x="7270281" y="5871506"/>
            <a:ext cx="4703546"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Journal des séances du Congrès de Polleur, 16</a:t>
            </a:r>
            <a:r>
              <a:rPr lang="fr-BE" baseline="30000" dirty="0">
                <a:latin typeface="Arial" panose="020B0604020202020204" pitchFamily="34" charset="0"/>
                <a:cs typeface="Arial" panose="020B0604020202020204" pitchFamily="34" charset="0"/>
              </a:rPr>
              <a:t>e</a:t>
            </a:r>
            <a:r>
              <a:rPr lang="fr-BE" dirty="0">
                <a:latin typeface="Arial" panose="020B0604020202020204" pitchFamily="34" charset="0"/>
                <a:cs typeface="Arial" panose="020B0604020202020204" pitchFamily="34" charset="0"/>
              </a:rPr>
              <a:t> séance, 26 mai 1790</a:t>
            </a:r>
          </a:p>
        </p:txBody>
      </p:sp>
    </p:spTree>
    <p:extLst>
      <p:ext uri="{BB962C8B-B14F-4D97-AF65-F5344CB8AC3E}">
        <p14:creationId xmlns:p14="http://schemas.microsoft.com/office/powerpoint/2010/main" val="27149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2B7C-6167-D269-1BE0-00493E18EA35}"/>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A2B1816-068D-AD8F-2477-3F84BCE1996A}"/>
              </a:ext>
            </a:extLst>
          </p:cNvPr>
          <p:cNvPicPr>
            <a:picLocks noChangeAspect="1"/>
          </p:cNvPicPr>
          <p:nvPr/>
        </p:nvPicPr>
        <p:blipFill rotWithShape="1">
          <a:blip r:embed="rId2">
            <a:biLevel thresh="25000"/>
            <a:extLst>
              <a:ext uri="{BEBA8EAE-BF5A-486C-A8C5-ECC9F3942E4B}">
                <a14:imgProps xmlns:a14="http://schemas.microsoft.com/office/drawing/2010/main">
                  <a14:imgLayer r:embed="rId3">
                    <a14:imgEffect>
                      <a14:backgroundRemoval t="6358" b="96821" l="8224" r="92434">
                        <a14:foregroundMark x1="24977" y1="19075" x2="33553" y2="25145"/>
                        <a14:foregroundMark x1="24569" y1="18786" x2="24977" y2="19075"/>
                        <a14:foregroundMark x1="21711" y1="16763" x2="24569" y2="18786"/>
                        <a14:foregroundMark x1="33553" y1="25145" x2="55921" y2="23988"/>
                        <a14:foregroundMark x1="34606" y1="18786" x2="32237" y2="18208"/>
                        <a14:foregroundMark x1="35790" y1="19075" x2="34606" y2="18786"/>
                        <a14:foregroundMark x1="55921" y1="23988" x2="35790" y2="19075"/>
                        <a14:foregroundMark x1="34539" y1="10983" x2="34539" y2="10983"/>
                        <a14:foregroundMark x1="42763" y1="11850" x2="47368" y2="8092"/>
                        <a14:foregroundMark x1="57895" y1="14740" x2="57895" y2="14740"/>
                        <a14:foregroundMark x1="56579" y1="13295" x2="56579" y2="13295"/>
                        <a14:foregroundMark x1="56579" y1="14162" x2="56579" y2="14162"/>
                        <a14:foregroundMark x1="56579" y1="15318" x2="56579" y2="15318"/>
                        <a14:foregroundMark x1="72039" y1="15318" x2="72039" y2="15318"/>
                        <a14:foregroundMark x1="31250" y1="30058" x2="43750" y2="30347"/>
                        <a14:foregroundMark x1="43750" y1="30347" x2="63487" y2="36416"/>
                        <a14:foregroundMark x1="63487" y1="36416" x2="32895" y2="52312"/>
                        <a14:foregroundMark x1="53947" y1="48266" x2="76316" y2="45376"/>
                        <a14:foregroundMark x1="79605" y1="35260" x2="96711" y2="51445"/>
                        <a14:foregroundMark x1="96711" y1="51445" x2="90132" y2="69942"/>
                        <a14:foregroundMark x1="90132" y1="69942" x2="72697" y2="89017"/>
                        <a14:foregroundMark x1="72697" y1="89017" x2="46382" y2="93931"/>
                        <a14:foregroundMark x1="46382" y1="93931" x2="31579" y2="92775"/>
                        <a14:foregroundMark x1="89145" y1="36705" x2="93421" y2="61272"/>
                        <a14:foregroundMark x1="93421" y1="61272" x2="88487" y2="90751"/>
                        <a14:foregroundMark x1="92434" y1="40462" x2="93421" y2="56936"/>
                        <a14:foregroundMark x1="93421" y1="56936" x2="84539" y2="88150"/>
                        <a14:foregroundMark x1="84539" y1="88150" x2="64145" y2="96243"/>
                        <a14:foregroundMark x1="64145" y1="96243" x2="45395" y2="96821"/>
                        <a14:foregroundMark x1="8224" y1="72832" x2="8553" y2="40751"/>
                        <a14:foregroundMark x1="47697" y1="6358" x2="47697" y2="6358"/>
                        <a14:backgroundMark x1="41776" y1="15896" x2="41776" y2="15896"/>
                        <a14:backgroundMark x1="41447" y1="15318" x2="41447" y2="15318"/>
                        <a14:backgroundMark x1="43092" y1="15318" x2="43092" y2="15318"/>
                        <a14:backgroundMark x1="52303" y1="15318" x2="52303" y2="15318"/>
                        <a14:backgroundMark x1="54605" y1="14451" x2="54605" y2="14451"/>
                        <a14:backgroundMark x1="55263" y1="13295" x2="55263" y2="13295"/>
                        <a14:backgroundMark x1="55592" y1="15896" x2="55592" y2="15896"/>
                        <a14:backgroundMark x1="57566" y1="16185" x2="57566" y2="16185"/>
                        <a14:backgroundMark x1="59539" y1="16763" x2="59539" y2="16763"/>
                        <a14:backgroundMark x1="67105" y1="16763" x2="67105" y2="16763"/>
                        <a14:backgroundMark x1="67434" y1="17919" x2="67434" y2="17919"/>
                        <a14:backgroundMark x1="31908" y1="19075" x2="31908" y2="19075"/>
                        <a14:backgroundMark x1="29605" y1="18786" x2="29605" y2="18786"/>
                      </a14:backgroundRemoval>
                    </a14:imgEffect>
                  </a14:imgLayer>
                </a14:imgProps>
              </a:ext>
              <a:ext uri="{28A0092B-C50C-407E-A947-70E740481C1C}">
                <a14:useLocalDpi xmlns:a14="http://schemas.microsoft.com/office/drawing/2010/main" val="0"/>
              </a:ext>
            </a:extLst>
          </a:blip>
          <a:srcRect t="4966"/>
          <a:stretch/>
        </p:blipFill>
        <p:spPr bwMode="auto">
          <a:xfrm>
            <a:off x="4014571" y="213229"/>
            <a:ext cx="4162858" cy="4501678"/>
          </a:xfrm>
          <a:prstGeom prst="rect">
            <a:avLst/>
          </a:prstGeom>
          <a:ln>
            <a:noFill/>
          </a:ln>
          <a:extLst>
            <a:ext uri="{53640926-AAD7-44D8-BBD7-CCE9431645EC}">
              <a14:shadowObscured xmlns:a14="http://schemas.microsoft.com/office/drawing/2010/main"/>
            </a:ext>
          </a:extLst>
        </p:spPr>
      </p:pic>
      <p:sp>
        <p:nvSpPr>
          <p:cNvPr id="9" name="Ruban : incliné vers le haut 8">
            <a:extLst>
              <a:ext uri="{FF2B5EF4-FFF2-40B4-BE49-F238E27FC236}">
                <a16:creationId xmlns:a16="http://schemas.microsoft.com/office/drawing/2014/main" id="{D09D0925-6614-39DA-644B-B8563C2BA59C}"/>
              </a:ext>
            </a:extLst>
          </p:cNvPr>
          <p:cNvSpPr/>
          <p:nvPr/>
        </p:nvSpPr>
        <p:spPr>
          <a:xfrm>
            <a:off x="1206367" y="2464068"/>
            <a:ext cx="9779267" cy="1251284"/>
          </a:xfrm>
          <a:prstGeom prst="ribbon2">
            <a:avLst>
              <a:gd name="adj1" fmla="val 20256"/>
              <a:gd name="adj2" fmla="val 75000"/>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9A49F8FB-2AF6-2F31-DBF8-BCB3FEA57581}"/>
              </a:ext>
            </a:extLst>
          </p:cNvPr>
          <p:cNvSpPr txBox="1"/>
          <p:nvPr/>
        </p:nvSpPr>
        <p:spPr>
          <a:xfrm>
            <a:off x="2542106" y="2543476"/>
            <a:ext cx="7107784" cy="830997"/>
          </a:xfrm>
          <a:prstGeom prst="rect">
            <a:avLst/>
          </a:prstGeom>
          <a:noFill/>
        </p:spPr>
        <p:txBody>
          <a:bodyPr wrap="square" rtlCol="0">
            <a:spAutoFit/>
          </a:bodyPr>
          <a:lstStyle/>
          <a:p>
            <a:pPr algn="ctr"/>
            <a:r>
              <a:rPr lang="fr-FR" sz="2800" dirty="0">
                <a:latin typeface="Arial" panose="020B0604020202020204" pitchFamily="34" charset="0"/>
                <a:cs typeface="Arial" panose="020B0604020202020204" pitchFamily="34" charset="0"/>
              </a:rPr>
              <a:t>Libre Assemblée Nationale franchimontoise</a:t>
            </a:r>
          </a:p>
          <a:p>
            <a:pPr algn="ctr"/>
            <a:r>
              <a:rPr lang="fr-FR" sz="2000" dirty="0">
                <a:latin typeface="Arial" panose="020B0604020202020204" pitchFamily="34" charset="0"/>
                <a:cs typeface="Arial" panose="020B0604020202020204" pitchFamily="34" charset="0"/>
              </a:rPr>
              <a:t>(26 août 1789 – 23 janvier 1791)</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02D2E0C5-E177-F992-965C-0026637FA3EE}"/>
              </a:ext>
            </a:extLst>
          </p:cNvPr>
          <p:cNvSpPr txBox="1"/>
          <p:nvPr/>
        </p:nvSpPr>
        <p:spPr>
          <a:xfrm>
            <a:off x="758363" y="4953074"/>
            <a:ext cx="10675270" cy="523220"/>
          </a:xfrm>
          <a:prstGeom prst="rect">
            <a:avLst/>
          </a:prstGeom>
          <a:noFill/>
        </p:spPr>
        <p:txBody>
          <a:bodyPr wrap="square" rtlCol="0">
            <a:spAutoFit/>
          </a:bodyPr>
          <a:lstStyle/>
          <a:p>
            <a:pPr algn="ctr"/>
            <a:r>
              <a:rPr lang="fr-BE" sz="2800" dirty="0">
                <a:latin typeface="Arial Black" panose="020B0A04020102020204" pitchFamily="34" charset="0"/>
                <a:cs typeface="Arial" panose="020B0604020202020204" pitchFamily="34" charset="0"/>
              </a:rPr>
              <a:t>Deuxième phase : la République franchimontoise</a:t>
            </a:r>
          </a:p>
        </p:txBody>
      </p:sp>
    </p:spTree>
    <p:extLst>
      <p:ext uri="{BB962C8B-B14F-4D97-AF65-F5344CB8AC3E}">
        <p14:creationId xmlns:p14="http://schemas.microsoft.com/office/powerpoint/2010/main" val="175045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9B8B7-54A4-B686-70AF-5E14D5DBE0B7}"/>
            </a:ext>
          </a:extLst>
        </p:cNvPr>
        <p:cNvGrpSpPr/>
        <p:nvPr/>
      </p:nvGrpSpPr>
      <p:grpSpPr>
        <a:xfrm>
          <a:off x="0" y="0"/>
          <a:ext cx="0" cy="0"/>
          <a:chOff x="0" y="0"/>
          <a:chExt cx="0" cy="0"/>
        </a:xfrm>
      </p:grpSpPr>
      <p:pic>
        <p:nvPicPr>
          <p:cNvPr id="3" name="Picture 2" descr="Hôtel de ville de Theux — Wikipédia">
            <a:extLst>
              <a:ext uri="{FF2B5EF4-FFF2-40B4-BE49-F238E27FC236}">
                <a16:creationId xmlns:a16="http://schemas.microsoft.com/office/drawing/2014/main" id="{D4121CE6-C9A9-EDD8-84F3-621CE9B36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78" y="3306163"/>
            <a:ext cx="3996001" cy="2664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Le Waux-Hall de Spa – Le dernier témoin de l'âge d'Or de Spa">
            <a:extLst>
              <a:ext uri="{FF2B5EF4-FFF2-40B4-BE49-F238E27FC236}">
                <a16:creationId xmlns:a16="http://schemas.microsoft.com/office/drawing/2014/main" id="{0D95BDB8-4541-443C-E164-179884E4A0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4" t="9246" r="5630"/>
          <a:stretch/>
        </p:blipFill>
        <p:spPr bwMode="auto">
          <a:xfrm>
            <a:off x="4378689" y="3306163"/>
            <a:ext cx="3434623" cy="2664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Verviers, ville d'enfance de Maurane, ouvre un registre de condoléances -  rtbf.be">
            <a:extLst>
              <a:ext uri="{FF2B5EF4-FFF2-40B4-BE49-F238E27FC236}">
                <a16:creationId xmlns:a16="http://schemas.microsoft.com/office/drawing/2014/main" id="{5D941D63-EC0D-57F7-41AE-DE728C245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522" y="3306163"/>
            <a:ext cx="3685200" cy="2664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C0B40440-7810-D3AA-2970-630C185E5B2D}"/>
              </a:ext>
            </a:extLst>
          </p:cNvPr>
          <p:cNvSpPr txBox="1"/>
          <p:nvPr/>
        </p:nvSpPr>
        <p:spPr>
          <a:xfrm>
            <a:off x="73794" y="5970163"/>
            <a:ext cx="4390536"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Hôtel de ville de Theux</a:t>
            </a:r>
          </a:p>
          <a:p>
            <a:pPr algn="ctr"/>
            <a:r>
              <a:rPr lang="fr-FR" sz="2000" dirty="0">
                <a:latin typeface="Arial" panose="020B0604020202020204" pitchFamily="34" charset="0"/>
                <a:cs typeface="Arial" panose="020B0604020202020204" pitchFamily="34" charset="0"/>
              </a:rPr>
              <a:t>Siège du Législatif</a:t>
            </a:r>
            <a:endParaRPr lang="fr-BE" sz="20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581FF329-A613-BF1D-B14A-4165861B3D5B}"/>
              </a:ext>
            </a:extLst>
          </p:cNvPr>
          <p:cNvSpPr txBox="1"/>
          <p:nvPr/>
        </p:nvSpPr>
        <p:spPr>
          <a:xfrm>
            <a:off x="3900732" y="5970161"/>
            <a:ext cx="4390536" cy="707886"/>
          </a:xfrm>
          <a:prstGeom prst="rect">
            <a:avLst/>
          </a:prstGeom>
          <a:noFill/>
        </p:spPr>
        <p:txBody>
          <a:bodyPr wrap="square" rtlCol="0">
            <a:spAutoFit/>
          </a:bodyPr>
          <a:lstStyle/>
          <a:p>
            <a:pPr algn="ctr"/>
            <a:r>
              <a:rPr lang="fr-FR" sz="2000" dirty="0" err="1">
                <a:latin typeface="Arial" panose="020B0604020202020204" pitchFamily="34" charset="0"/>
                <a:cs typeface="Arial" panose="020B0604020202020204" pitchFamily="34" charset="0"/>
              </a:rPr>
              <a:t>Waux</a:t>
            </a:r>
            <a:r>
              <a:rPr lang="fr-FR" sz="2000" dirty="0">
                <a:latin typeface="Arial" panose="020B0604020202020204" pitchFamily="34" charset="0"/>
                <a:cs typeface="Arial" panose="020B0604020202020204" pitchFamily="34" charset="0"/>
              </a:rPr>
              <a:t>-Hall de Spa</a:t>
            </a:r>
          </a:p>
          <a:p>
            <a:pPr algn="ctr"/>
            <a:r>
              <a:rPr lang="fr-FR" sz="2000" dirty="0">
                <a:latin typeface="Arial" panose="020B0604020202020204" pitchFamily="34" charset="0"/>
                <a:cs typeface="Arial" panose="020B0604020202020204" pitchFamily="34" charset="0"/>
              </a:rPr>
              <a:t>Siège de l’Exécutif</a:t>
            </a:r>
            <a:endParaRPr lang="fr-BE" sz="2000"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CDEFA72-01DD-7767-A18B-25D9AB486977}"/>
              </a:ext>
            </a:extLst>
          </p:cNvPr>
          <p:cNvSpPr txBox="1"/>
          <p:nvPr/>
        </p:nvSpPr>
        <p:spPr>
          <a:xfrm>
            <a:off x="7618986" y="5970162"/>
            <a:ext cx="4390536"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Hôtel de ville de Verviers</a:t>
            </a:r>
          </a:p>
          <a:p>
            <a:pPr algn="ctr"/>
            <a:r>
              <a:rPr lang="fr-FR" sz="2000" dirty="0">
                <a:latin typeface="Arial" panose="020B0604020202020204" pitchFamily="34" charset="0"/>
                <a:cs typeface="Arial" panose="020B0604020202020204" pitchFamily="34" charset="0"/>
              </a:rPr>
              <a:t>Siège du Judiciaire</a:t>
            </a:r>
            <a:endParaRPr lang="fr-BE" sz="2000"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26264A85-E2A0-C3CA-F473-3E287E7047CD}"/>
              </a:ext>
            </a:extLst>
          </p:cNvPr>
          <p:cNvSpPr txBox="1"/>
          <p:nvPr/>
        </p:nvSpPr>
        <p:spPr>
          <a:xfrm>
            <a:off x="1273743" y="1396316"/>
            <a:ext cx="9644514" cy="1569660"/>
          </a:xfrm>
          <a:prstGeom prst="rect">
            <a:avLst/>
          </a:prstGeom>
          <a:noFill/>
        </p:spPr>
        <p:txBody>
          <a:bodyPr wrap="square" rtlCol="0">
            <a:spAutoFit/>
          </a:bodyPr>
          <a:lstStyle/>
          <a:p>
            <a:pPr algn="ctr"/>
            <a:r>
              <a:rPr lang="fr-FR" sz="2400" dirty="0">
                <a:latin typeface="Arial" panose="020B0604020202020204" pitchFamily="34" charset="0"/>
                <a:cs typeface="Arial" panose="020B0604020202020204" pitchFamily="34" charset="0"/>
              </a:rPr>
              <a:t>La création d’une République franchimontoise</a:t>
            </a:r>
          </a:p>
          <a:p>
            <a:pPr algn="ctr"/>
            <a:r>
              <a:rPr lang="fr-FR" sz="2400" dirty="0">
                <a:latin typeface="Arial" panose="020B0604020202020204" pitchFamily="34" charset="0"/>
                <a:cs typeface="Arial" panose="020B0604020202020204" pitchFamily="34" charset="0"/>
              </a:rPr>
              <a:t>-</a:t>
            </a:r>
          </a:p>
          <a:p>
            <a:pPr algn="ctr"/>
            <a:r>
              <a:rPr lang="fr-FR" sz="2400" dirty="0">
                <a:latin typeface="Arial" panose="020B0604020202020204" pitchFamily="34" charset="0"/>
                <a:cs typeface="Arial" panose="020B0604020202020204" pitchFamily="34" charset="0"/>
              </a:rPr>
              <a:t>Objet des cinq dernières séances du Congrès</a:t>
            </a:r>
          </a:p>
          <a:p>
            <a:pPr algn="ctr"/>
            <a:r>
              <a:rPr lang="fr-FR" sz="2400" dirty="0">
                <a:latin typeface="Arial" panose="020B0604020202020204" pitchFamily="34" charset="0"/>
                <a:cs typeface="Arial" panose="020B0604020202020204" pitchFamily="34" charset="0"/>
              </a:rPr>
              <a:t>(16 août 1790 – 13 janvier 1791)</a:t>
            </a:r>
            <a:endParaRPr lang="fr-BE" sz="24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2FEE4204-0053-A0D9-1F17-F4CD3AD075EF}"/>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projets franchimontois</a:t>
            </a:r>
          </a:p>
        </p:txBody>
      </p:sp>
    </p:spTree>
    <p:extLst>
      <p:ext uri="{BB962C8B-B14F-4D97-AF65-F5344CB8AC3E}">
        <p14:creationId xmlns:p14="http://schemas.microsoft.com/office/powerpoint/2010/main" val="5722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3C910-2B2B-0EEA-299F-58789239F119}"/>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81D08A6-A89C-51A8-539F-A8F43D8E5A90}"/>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projets franchimontois</a:t>
            </a:r>
          </a:p>
        </p:txBody>
      </p:sp>
      <p:sp>
        <p:nvSpPr>
          <p:cNvPr id="3" name="ZoneTexte 2">
            <a:extLst>
              <a:ext uri="{FF2B5EF4-FFF2-40B4-BE49-F238E27FC236}">
                <a16:creationId xmlns:a16="http://schemas.microsoft.com/office/drawing/2014/main" id="{E137CD4B-14FC-7967-5B1E-D26AAD73EC4B}"/>
              </a:ext>
            </a:extLst>
          </p:cNvPr>
          <p:cNvSpPr txBox="1"/>
          <p:nvPr/>
        </p:nvSpPr>
        <p:spPr>
          <a:xfrm>
            <a:off x="85825" y="1114834"/>
            <a:ext cx="6869640" cy="830997"/>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Initialement, les représentants des communautés sont désignés par les autorités de celles-ci</a:t>
            </a:r>
          </a:p>
        </p:txBody>
      </p:sp>
      <p:pic>
        <p:nvPicPr>
          <p:cNvPr id="7" name="Image 6">
            <a:extLst>
              <a:ext uri="{FF2B5EF4-FFF2-40B4-BE49-F238E27FC236}">
                <a16:creationId xmlns:a16="http://schemas.microsoft.com/office/drawing/2014/main" id="{0CC18DD7-0F29-57A4-B4B7-ED3E5D8554C4}"/>
              </a:ext>
            </a:extLst>
          </p:cNvPr>
          <p:cNvPicPr>
            <a:picLocks noChangeAspect="1"/>
          </p:cNvPicPr>
          <p:nvPr/>
        </p:nvPicPr>
        <p:blipFill>
          <a:blip r:embed="rId2"/>
          <a:stretch>
            <a:fillRect/>
          </a:stretch>
        </p:blipFill>
        <p:spPr>
          <a:xfrm>
            <a:off x="7122695" y="231006"/>
            <a:ext cx="4877602" cy="4877602"/>
          </a:xfrm>
          <a:prstGeom prst="rect">
            <a:avLst/>
          </a:prstGeom>
          <a:ln w="28575">
            <a:solidFill>
              <a:schemeClr val="tx1"/>
            </a:solidFill>
          </a:ln>
        </p:spPr>
      </p:pic>
      <p:sp>
        <p:nvSpPr>
          <p:cNvPr id="8" name="ZoneTexte 7">
            <a:extLst>
              <a:ext uri="{FF2B5EF4-FFF2-40B4-BE49-F238E27FC236}">
                <a16:creationId xmlns:a16="http://schemas.microsoft.com/office/drawing/2014/main" id="{6B5BB4B8-0579-086D-B0DB-A65FB98E1581}"/>
              </a:ext>
            </a:extLst>
          </p:cNvPr>
          <p:cNvSpPr txBox="1"/>
          <p:nvPr/>
        </p:nvSpPr>
        <p:spPr>
          <a:xfrm>
            <a:off x="7061343" y="5175985"/>
            <a:ext cx="5000306"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La Libre Assemblée Nationale franchimontoise</a:t>
            </a:r>
            <a:r>
              <a:rPr lang="fr-FR" dirty="0">
                <a:latin typeface="Arial" panose="020B0604020202020204" pitchFamily="34" charset="0"/>
                <a:cs typeface="Arial" panose="020B0604020202020204" pitchFamily="34" charset="0"/>
              </a:rPr>
              <a:t> (image générée par Intelligence artificielle)</a:t>
            </a:r>
            <a:endParaRPr lang="fr-BE" i="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F7607D06-7243-A4FE-8442-A4165444326F}"/>
              </a:ext>
            </a:extLst>
          </p:cNvPr>
          <p:cNvSpPr txBox="1"/>
          <p:nvPr/>
        </p:nvSpPr>
        <p:spPr>
          <a:xfrm>
            <a:off x="85825" y="2063239"/>
            <a:ext cx="6869640" cy="3416320"/>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Après développement de la Révolution, les communautés se dotent de nouveaux règlements électoraux. Ainsi, à Theux, étaient électeurs :</a:t>
            </a:r>
          </a:p>
          <a:p>
            <a:pPr marL="342900" indent="-342900" algn="just">
              <a:buFont typeface="Arial" panose="020B0604020202020204" pitchFamily="34" charset="0"/>
              <a:buChar char="•"/>
            </a:pPr>
            <a:r>
              <a:rPr lang="fr-FR" sz="2400" dirty="0">
                <a:latin typeface="Arial" panose="020B0604020202020204" pitchFamily="34" charset="0"/>
                <a:cs typeface="Arial" panose="020B0604020202020204" pitchFamily="34" charset="0"/>
              </a:rPr>
              <a:t>Les </a:t>
            </a:r>
            <a:r>
              <a:rPr lang="fr-FR" sz="2400" dirty="0">
                <a:latin typeface="Arial Black" panose="020B0A04020102020204" pitchFamily="34" charset="0"/>
                <a:cs typeface="Arial" panose="020B0604020202020204" pitchFamily="34" charset="0"/>
              </a:rPr>
              <a:t>Liégeois et Franchimontois</a:t>
            </a:r>
          </a:p>
          <a:p>
            <a:pPr marL="342900" indent="-342900" algn="just">
              <a:buFont typeface="Arial" panose="020B0604020202020204" pitchFamily="34" charset="0"/>
              <a:buChar char="•"/>
            </a:pPr>
            <a:r>
              <a:rPr lang="fr-FR" sz="2400" dirty="0">
                <a:latin typeface="Arial" panose="020B0604020202020204" pitchFamily="34" charset="0"/>
                <a:cs typeface="Arial" panose="020B0604020202020204" pitchFamily="34" charset="0"/>
              </a:rPr>
              <a:t>Âgés de </a:t>
            </a:r>
            <a:r>
              <a:rPr lang="fr-FR" sz="2400" dirty="0">
                <a:latin typeface="Arial Black" panose="020B0A04020102020204" pitchFamily="34" charset="0"/>
                <a:cs typeface="Arial" panose="020B0604020202020204" pitchFamily="34" charset="0"/>
              </a:rPr>
              <a:t>25 ans ou plus</a:t>
            </a:r>
          </a:p>
          <a:p>
            <a:pPr marL="342900" indent="-342900" algn="just">
              <a:buFont typeface="Arial" panose="020B0604020202020204" pitchFamily="34" charset="0"/>
              <a:buChar char="•"/>
            </a:pPr>
            <a:r>
              <a:rPr lang="fr-FR" sz="2400" dirty="0">
                <a:latin typeface="Arial Black" panose="020B0A04020102020204" pitchFamily="34" charset="0"/>
                <a:cs typeface="Arial" panose="020B0604020202020204" pitchFamily="34" charset="0"/>
              </a:rPr>
              <a:t>Domiciliés depuis au moins un an </a:t>
            </a:r>
            <a:r>
              <a:rPr lang="fr-FR" sz="2400" dirty="0">
                <a:latin typeface="Arial" panose="020B0604020202020204" pitchFamily="34" charset="0"/>
                <a:cs typeface="Arial" panose="020B0604020202020204" pitchFamily="34" charset="0"/>
              </a:rPr>
              <a:t>dans la communauté</a:t>
            </a:r>
          </a:p>
          <a:p>
            <a:pPr marL="342900" indent="-342900" algn="just">
              <a:buFont typeface="Arial" panose="020B0604020202020204" pitchFamily="34" charset="0"/>
              <a:buChar char="•"/>
            </a:pPr>
            <a:r>
              <a:rPr lang="fr-FR" sz="2400" dirty="0">
                <a:latin typeface="Arial" panose="020B0604020202020204" pitchFamily="34" charset="0"/>
                <a:cs typeface="Arial" panose="020B0604020202020204" pitchFamily="34" charset="0"/>
              </a:rPr>
              <a:t>Qui n’appartiennent pas à une catégorie exclue (militaire, mendiant, condamné, etc.)</a:t>
            </a:r>
          </a:p>
        </p:txBody>
      </p:sp>
      <p:sp>
        <p:nvSpPr>
          <p:cNvPr id="10" name="ZoneTexte 9">
            <a:extLst>
              <a:ext uri="{FF2B5EF4-FFF2-40B4-BE49-F238E27FC236}">
                <a16:creationId xmlns:a16="http://schemas.microsoft.com/office/drawing/2014/main" id="{BDF1B4C5-1581-96C8-AEC1-DB43CE724B36}"/>
              </a:ext>
            </a:extLst>
          </p:cNvPr>
          <p:cNvSpPr txBox="1"/>
          <p:nvPr/>
        </p:nvSpPr>
        <p:spPr>
          <a:xfrm>
            <a:off x="85825" y="5538263"/>
            <a:ext cx="6869640" cy="1200329"/>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Sont éligibles les électeurs qui ne sont </a:t>
            </a:r>
            <a:r>
              <a:rPr lang="fr-BE" sz="2400" dirty="0">
                <a:latin typeface="Arial" panose="020B0604020202020204" pitchFamily="34" charset="0"/>
                <a:cs typeface="Arial" panose="020B0604020202020204" pitchFamily="34" charset="0"/>
              </a:rPr>
              <a:t>ni fonctionnaire, repreneur d’impôt ou de travaux publics, ou étant en litige avec la Communauté</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7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D1D9-4084-F49E-3B37-9DAB3D3E9026}"/>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CE370D41-4979-FE66-B3A1-C2EC15C9D248}"/>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projets franchimontois</a:t>
            </a:r>
          </a:p>
        </p:txBody>
      </p:sp>
      <p:sp>
        <p:nvSpPr>
          <p:cNvPr id="4" name="ZoneTexte 3">
            <a:extLst>
              <a:ext uri="{FF2B5EF4-FFF2-40B4-BE49-F238E27FC236}">
                <a16:creationId xmlns:a16="http://schemas.microsoft.com/office/drawing/2014/main" id="{B79CB51B-556E-19F7-21C9-7E131A62063C}"/>
              </a:ext>
            </a:extLst>
          </p:cNvPr>
          <p:cNvSpPr txBox="1"/>
          <p:nvPr/>
        </p:nvSpPr>
        <p:spPr>
          <a:xfrm>
            <a:off x="7061343" y="5175985"/>
            <a:ext cx="5000306"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La Libre Assemblée Nationale franchimontoise</a:t>
            </a:r>
            <a:r>
              <a:rPr lang="fr-FR" dirty="0">
                <a:latin typeface="Arial" panose="020B0604020202020204" pitchFamily="34" charset="0"/>
                <a:cs typeface="Arial" panose="020B0604020202020204" pitchFamily="34" charset="0"/>
              </a:rPr>
              <a:t> (image générée par Intelligence artificielle)</a:t>
            </a:r>
            <a:endParaRPr lang="fr-BE" i="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2B62357-A822-87D3-E349-68D9ABFB4849}"/>
              </a:ext>
            </a:extLst>
          </p:cNvPr>
          <p:cNvSpPr txBox="1"/>
          <p:nvPr/>
        </p:nvSpPr>
        <p:spPr>
          <a:xfrm>
            <a:off x="85825" y="1114834"/>
            <a:ext cx="6869640" cy="1200329"/>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L’Assemblée possède aussi une </a:t>
            </a:r>
            <a:r>
              <a:rPr lang="fr-FR" sz="2400" dirty="0">
                <a:latin typeface="Arial Black" panose="020B0A04020102020204" pitchFamily="34" charset="0"/>
                <a:cs typeface="Arial" panose="020B0604020202020204" pitchFamily="34" charset="0"/>
              </a:rPr>
              <a:t>présidence</a:t>
            </a:r>
            <a:r>
              <a:rPr lang="fr-FR" sz="2400" dirty="0">
                <a:latin typeface="Arial" panose="020B0604020202020204" pitchFamily="34" charset="0"/>
                <a:cs typeface="Arial" panose="020B0604020202020204" pitchFamily="34" charset="0"/>
              </a:rPr>
              <a:t>, pour le temps de la séance, après élection parmi ses membres</a:t>
            </a:r>
          </a:p>
        </p:txBody>
      </p:sp>
      <p:sp>
        <p:nvSpPr>
          <p:cNvPr id="6" name="ZoneTexte 5">
            <a:extLst>
              <a:ext uri="{FF2B5EF4-FFF2-40B4-BE49-F238E27FC236}">
                <a16:creationId xmlns:a16="http://schemas.microsoft.com/office/drawing/2014/main" id="{80A55452-7611-7A78-061D-DDFD7C06157C}"/>
              </a:ext>
            </a:extLst>
          </p:cNvPr>
          <p:cNvSpPr txBox="1"/>
          <p:nvPr/>
        </p:nvSpPr>
        <p:spPr>
          <a:xfrm>
            <a:off x="85825" y="2482204"/>
            <a:ext cx="6869640" cy="1200329"/>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Présence de même d’un </a:t>
            </a:r>
            <a:r>
              <a:rPr lang="fr-FR" sz="2400" dirty="0">
                <a:latin typeface="Arial Black" panose="020B0A04020102020204" pitchFamily="34" charset="0"/>
                <a:cs typeface="Arial" panose="020B0604020202020204" pitchFamily="34" charset="0"/>
              </a:rPr>
              <a:t>secrétaire</a:t>
            </a:r>
            <a:r>
              <a:rPr lang="fr-FR" sz="2400" dirty="0">
                <a:latin typeface="Arial" panose="020B0604020202020204" pitchFamily="34" charset="0"/>
                <a:cs typeface="Arial" panose="020B0604020202020204" pitchFamily="34" charset="0"/>
              </a:rPr>
              <a:t> perpétuel (Brixhe) et d’un </a:t>
            </a:r>
            <a:r>
              <a:rPr lang="fr-FR" sz="2400" dirty="0">
                <a:latin typeface="Arial Black" panose="020B0A04020102020204" pitchFamily="34" charset="0"/>
                <a:cs typeface="Arial" panose="020B0604020202020204" pitchFamily="34" charset="0"/>
              </a:rPr>
              <a:t>comité de rédaction</a:t>
            </a:r>
            <a:r>
              <a:rPr lang="fr-FR" sz="2400" dirty="0">
                <a:latin typeface="Arial" panose="020B0604020202020204" pitchFamily="34" charset="0"/>
                <a:cs typeface="Arial" panose="020B0604020202020204" pitchFamily="34" charset="0"/>
              </a:rPr>
              <a:t>, chargée du </a:t>
            </a:r>
            <a:r>
              <a:rPr lang="fr-FR" sz="2400" i="1" dirty="0">
                <a:latin typeface="Arial" panose="020B0604020202020204" pitchFamily="34" charset="0"/>
                <a:cs typeface="Arial" panose="020B0604020202020204" pitchFamily="34" charset="0"/>
              </a:rPr>
              <a:t>Journal des séances du Congrès</a:t>
            </a:r>
            <a:endParaRPr lang="fr-FR" sz="24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C31AB441-B4C2-5E72-AC42-FA9FA2D3E621}"/>
              </a:ext>
            </a:extLst>
          </p:cNvPr>
          <p:cNvSpPr txBox="1"/>
          <p:nvPr/>
        </p:nvSpPr>
        <p:spPr>
          <a:xfrm>
            <a:off x="169440" y="4312005"/>
            <a:ext cx="6869640" cy="1200329"/>
          </a:xfrm>
          <a:prstGeom prst="rect">
            <a:avLst/>
          </a:prstGeom>
          <a:noFill/>
        </p:spPr>
        <p:txBody>
          <a:bodyPr wrap="square" rtlCol="0">
            <a:spAutoFit/>
          </a:bodyPr>
          <a:lstStyle/>
          <a:p>
            <a:pPr algn="just"/>
            <a:r>
              <a:rPr lang="fr-FR" sz="2400" dirty="0">
                <a:latin typeface="Arial Black" panose="020B0A04020102020204" pitchFamily="34" charset="0"/>
                <a:cs typeface="Arial" panose="020B0604020202020204" pitchFamily="34" charset="0"/>
              </a:rPr>
              <a:t>Publicité de l’ensemble des débats</a:t>
            </a:r>
            <a:r>
              <a:rPr lang="fr-FR" sz="2400" dirty="0">
                <a:latin typeface="Arial" panose="020B0604020202020204" pitchFamily="34" charset="0"/>
                <a:cs typeface="Arial" panose="020B0604020202020204" pitchFamily="34" charset="0"/>
              </a:rPr>
              <a:t>, principe que l’Assemblée souhaite étendre aux États de la principauté</a:t>
            </a:r>
          </a:p>
        </p:txBody>
      </p:sp>
      <p:pic>
        <p:nvPicPr>
          <p:cNvPr id="10" name="Picture 2" descr="undefined">
            <a:extLst>
              <a:ext uri="{FF2B5EF4-FFF2-40B4-BE49-F238E27FC236}">
                <a16:creationId xmlns:a16="http://schemas.microsoft.com/office/drawing/2014/main" id="{FD6FF74D-31DB-C70D-3D25-5B82A31E80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92" r="13740"/>
          <a:stretch/>
        </p:blipFill>
        <p:spPr bwMode="auto">
          <a:xfrm>
            <a:off x="7134332" y="3239665"/>
            <a:ext cx="4915677" cy="30162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CE95E841-41A6-876B-4163-62B86830609C}"/>
              </a:ext>
            </a:extLst>
          </p:cNvPr>
          <p:cNvPicPr>
            <a:picLocks noChangeAspect="1"/>
          </p:cNvPicPr>
          <p:nvPr/>
        </p:nvPicPr>
        <p:blipFill>
          <a:blip r:embed="rId3"/>
          <a:stretch>
            <a:fillRect/>
          </a:stretch>
        </p:blipFill>
        <p:spPr>
          <a:xfrm>
            <a:off x="7092019" y="493957"/>
            <a:ext cx="4938954" cy="1835645"/>
          </a:xfrm>
          <a:prstGeom prst="rect">
            <a:avLst/>
          </a:prstGeom>
          <a:ln w="28575">
            <a:solidFill>
              <a:schemeClr val="tx1"/>
            </a:solidFill>
          </a:ln>
        </p:spPr>
      </p:pic>
      <p:sp>
        <p:nvSpPr>
          <p:cNvPr id="13" name="ZoneTexte 12">
            <a:extLst>
              <a:ext uri="{FF2B5EF4-FFF2-40B4-BE49-F238E27FC236}">
                <a16:creationId xmlns:a16="http://schemas.microsoft.com/office/drawing/2014/main" id="{850BEEAD-F3F2-3E99-3A00-F110953E7B25}"/>
              </a:ext>
            </a:extLst>
          </p:cNvPr>
          <p:cNvSpPr txBox="1"/>
          <p:nvPr/>
        </p:nvSpPr>
        <p:spPr>
          <a:xfrm>
            <a:off x="7780738" y="2316335"/>
            <a:ext cx="3622866" cy="923330"/>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Ancienne maison communale de Polleur (en haut)</a:t>
            </a:r>
          </a:p>
          <a:p>
            <a:pPr algn="ctr"/>
            <a:r>
              <a:rPr lang="fr-FR" dirty="0">
                <a:latin typeface="Arial" panose="020B0604020202020204" pitchFamily="34" charset="0"/>
                <a:cs typeface="Arial" panose="020B0604020202020204" pitchFamily="34" charset="0"/>
              </a:rPr>
              <a:t>Hôtel de ville de Verviers (en bas)</a:t>
            </a:r>
            <a:endParaRPr lang="fr-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39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1C39C-BBC7-2E25-755E-B0D25E18E93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DBC4FA5-ED05-F93D-8771-9B7558763635}"/>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projets franchimontois</a:t>
            </a:r>
          </a:p>
        </p:txBody>
      </p:sp>
      <p:sp>
        <p:nvSpPr>
          <p:cNvPr id="3" name="ZoneTexte 2">
            <a:extLst>
              <a:ext uri="{FF2B5EF4-FFF2-40B4-BE49-F238E27FC236}">
                <a16:creationId xmlns:a16="http://schemas.microsoft.com/office/drawing/2014/main" id="{93E85AC6-43A8-B058-3388-B5EE09F2F293}"/>
              </a:ext>
            </a:extLst>
          </p:cNvPr>
          <p:cNvSpPr txBox="1"/>
          <p:nvPr/>
        </p:nvSpPr>
        <p:spPr>
          <a:xfrm>
            <a:off x="219777" y="2981422"/>
            <a:ext cx="6232035" cy="3046988"/>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 L’autre Corps qui sera composé de </a:t>
            </a:r>
            <a:r>
              <a:rPr lang="fr-FR" sz="2400" dirty="0">
                <a:latin typeface="Arial Black" panose="020B0A04020102020204" pitchFamily="34" charset="0"/>
                <a:cs typeface="Arial" panose="020B0604020202020204" pitchFamily="34" charset="0"/>
              </a:rPr>
              <a:t>cinq membres</a:t>
            </a:r>
            <a:r>
              <a:rPr lang="fr-FR" sz="2400" dirty="0">
                <a:latin typeface="Arial" panose="020B0604020202020204" pitchFamily="34" charset="0"/>
                <a:cs typeface="Arial" panose="020B0604020202020204" pitchFamily="34" charset="0"/>
              </a:rPr>
              <a:t>, exerçant le </a:t>
            </a:r>
            <a:r>
              <a:rPr lang="fr-FR" sz="2400" dirty="0">
                <a:latin typeface="Arial Black" panose="020B0A04020102020204" pitchFamily="34" charset="0"/>
                <a:cs typeface="Arial" panose="020B0604020202020204" pitchFamily="34" charset="0"/>
              </a:rPr>
              <a:t>pouvoir exécutif</a:t>
            </a:r>
            <a:r>
              <a:rPr lang="fr-FR" sz="2400" dirty="0">
                <a:latin typeface="Arial" panose="020B0604020202020204" pitchFamily="34" charset="0"/>
                <a:cs typeface="Arial" panose="020B0604020202020204" pitchFamily="34" charset="0"/>
              </a:rPr>
              <a:t>, [qui] devra veiller à la publication et à l’exécution des Lois, au maintien du bon ordre et de la police, et à la conduite des officiers subalternes du pouvoir exécutif établi, ou à établir par chaque Communauté dans l’étendue de leur ressort »</a:t>
            </a:r>
            <a:endParaRPr lang="fr-BE" sz="24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3066EDB-541A-3C05-8A22-ABA6C5C6A90A}"/>
              </a:ext>
            </a:extLst>
          </p:cNvPr>
          <p:cNvSpPr txBox="1"/>
          <p:nvPr/>
        </p:nvSpPr>
        <p:spPr>
          <a:xfrm>
            <a:off x="1387533" y="6007341"/>
            <a:ext cx="4928135"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Journal des séances du Congrès de Polleur, 20</a:t>
            </a:r>
            <a:r>
              <a:rPr lang="fr-BE" baseline="30000" dirty="0">
                <a:latin typeface="Arial" panose="020B0604020202020204" pitchFamily="34" charset="0"/>
                <a:cs typeface="Arial" panose="020B0604020202020204" pitchFamily="34" charset="0"/>
              </a:rPr>
              <a:t>e</a:t>
            </a:r>
            <a:r>
              <a:rPr lang="fr-BE" dirty="0">
                <a:latin typeface="Arial" panose="020B0604020202020204" pitchFamily="34" charset="0"/>
                <a:cs typeface="Arial" panose="020B0604020202020204" pitchFamily="34" charset="0"/>
              </a:rPr>
              <a:t> séance, 16 août 1790</a:t>
            </a:r>
          </a:p>
        </p:txBody>
      </p:sp>
      <p:pic>
        <p:nvPicPr>
          <p:cNvPr id="2052" name="Picture 4" descr="Pascal Taskin, Primary, 1 of 1">
            <a:extLst>
              <a:ext uri="{FF2B5EF4-FFF2-40B4-BE49-F238E27FC236}">
                <a16:creationId xmlns:a16="http://schemas.microsoft.com/office/drawing/2014/main" id="{5105F4D0-D7F6-9DC9-1970-663F8E75B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577" y="3106202"/>
            <a:ext cx="2289208" cy="29222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Liège a de nouveau un consulat de France en Haute-Sauvenière. – Liège28">
            <a:extLst>
              <a:ext uri="{FF2B5EF4-FFF2-40B4-BE49-F238E27FC236}">
                <a16:creationId xmlns:a16="http://schemas.microsoft.com/office/drawing/2014/main" id="{E44545A8-E8B6-CE13-E84F-8DA34A608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40" b="2928"/>
          <a:stretch/>
        </p:blipFill>
        <p:spPr bwMode="auto">
          <a:xfrm>
            <a:off x="6844866" y="3085133"/>
            <a:ext cx="2421801" cy="292220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2978098-9D5B-429E-3CAC-39BC636076B3}"/>
              </a:ext>
            </a:extLst>
          </p:cNvPr>
          <p:cNvSpPr txBox="1"/>
          <p:nvPr/>
        </p:nvSpPr>
        <p:spPr>
          <a:xfrm>
            <a:off x="9523577" y="6061717"/>
            <a:ext cx="2289208"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Pascal </a:t>
            </a:r>
            <a:r>
              <a:rPr lang="fr-FR" i="1" dirty="0" err="1">
                <a:latin typeface="Arial" panose="020B0604020202020204" pitchFamily="34" charset="0"/>
                <a:cs typeface="Arial" panose="020B0604020202020204" pitchFamily="34" charset="0"/>
              </a:rPr>
              <a:t>Taskin</a:t>
            </a:r>
            <a:r>
              <a:rPr lang="fr-FR" dirty="0">
                <a:latin typeface="Arial" panose="020B0604020202020204" pitchFamily="34" charset="0"/>
                <a:cs typeface="Arial" panose="020B0604020202020204" pitchFamily="34" charset="0"/>
              </a:rPr>
              <a:t>, artiste inconnu (</a:t>
            </a:r>
            <a:r>
              <a:rPr lang="fr-FR" i="1" dirty="0">
                <a:latin typeface="Arial" panose="020B0604020202020204" pitchFamily="34" charset="0"/>
                <a:cs typeface="Arial" panose="020B0604020202020204" pitchFamily="34" charset="0"/>
              </a:rPr>
              <a:t>s.d.</a:t>
            </a:r>
            <a:r>
              <a:rPr lang="fr-FR" dirty="0">
                <a:latin typeface="Arial" panose="020B0604020202020204" pitchFamily="34" charset="0"/>
                <a:cs typeface="Arial" panose="020B0604020202020204" pitchFamily="34" charset="0"/>
              </a:rPr>
              <a:t>)</a:t>
            </a:r>
            <a:endParaRPr lang="fr-BE" i="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4C51EF9-A8E5-3A56-4B88-7349581D775E}"/>
              </a:ext>
            </a:extLst>
          </p:cNvPr>
          <p:cNvSpPr txBox="1"/>
          <p:nvPr/>
        </p:nvSpPr>
        <p:spPr>
          <a:xfrm>
            <a:off x="6708722" y="6061717"/>
            <a:ext cx="2694088"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Jean-Nicolas Bassenge, </a:t>
            </a:r>
            <a:r>
              <a:rPr lang="fr-FR" dirty="0">
                <a:latin typeface="Arial" panose="020B0604020202020204" pitchFamily="34" charset="0"/>
                <a:cs typeface="Arial" panose="020B0604020202020204" pitchFamily="34" charset="0"/>
              </a:rPr>
              <a:t>artiste inconnu (</a:t>
            </a:r>
            <a:r>
              <a:rPr lang="fr-FR" i="1" dirty="0">
                <a:latin typeface="Arial" panose="020B0604020202020204" pitchFamily="34" charset="0"/>
                <a:cs typeface="Arial" panose="020B0604020202020204" pitchFamily="34" charset="0"/>
              </a:rPr>
              <a:t>s.d.</a:t>
            </a:r>
            <a:r>
              <a:rPr lang="fr-FR" dirty="0">
                <a:latin typeface="Arial" panose="020B0604020202020204" pitchFamily="34" charset="0"/>
                <a:cs typeface="Arial" panose="020B0604020202020204" pitchFamily="34" charset="0"/>
              </a:rPr>
              <a:t>)</a:t>
            </a:r>
            <a:endParaRPr lang="fr-BE" i="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2479F01D-78B1-E191-E2A9-D411389548F0}"/>
              </a:ext>
            </a:extLst>
          </p:cNvPr>
          <p:cNvSpPr txBox="1"/>
          <p:nvPr/>
        </p:nvSpPr>
        <p:spPr>
          <a:xfrm>
            <a:off x="221272" y="1356222"/>
            <a:ext cx="11591513" cy="1200329"/>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Le pouvoir exécutif est d’abord exercé par le </a:t>
            </a:r>
            <a:r>
              <a:rPr lang="fr-FR" sz="2400" dirty="0">
                <a:latin typeface="Arial Black" panose="020B0A04020102020204" pitchFamily="34" charset="0"/>
                <a:cs typeface="Arial" panose="020B0604020202020204" pitchFamily="34" charset="0"/>
              </a:rPr>
              <a:t>Comité civil et militaire</a:t>
            </a:r>
            <a:r>
              <a:rPr lang="fr-FR" sz="2400" dirty="0">
                <a:latin typeface="Arial" panose="020B0604020202020204" pitchFamily="34" charset="0"/>
                <a:cs typeface="Arial" panose="020B0604020202020204" pitchFamily="34" charset="0"/>
              </a:rPr>
              <a:t>, composé de onze membres (14</a:t>
            </a:r>
            <a:r>
              <a:rPr lang="fr-FR" sz="2400" baseline="30000" dirty="0">
                <a:latin typeface="Arial" panose="020B0604020202020204" pitchFamily="34" charset="0"/>
                <a:cs typeface="Arial" panose="020B0604020202020204" pitchFamily="34" charset="0"/>
              </a:rPr>
              <a:t>e</a:t>
            </a:r>
            <a:r>
              <a:rPr lang="fr-FR" sz="2400" dirty="0">
                <a:latin typeface="Arial" panose="020B0604020202020204" pitchFamily="34" charset="0"/>
                <a:cs typeface="Arial" panose="020B0604020202020204" pitchFamily="34" charset="0"/>
              </a:rPr>
              <a:t> séance, 16 avril 1790). Celui-ci se charge surtout de la gestion des troupes franchimontoises </a:t>
            </a:r>
          </a:p>
        </p:txBody>
      </p:sp>
    </p:spTree>
    <p:extLst>
      <p:ext uri="{BB962C8B-B14F-4D97-AF65-F5344CB8AC3E}">
        <p14:creationId xmlns:p14="http://schemas.microsoft.com/office/powerpoint/2010/main" val="35161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2786-E5DA-AE6B-D6FE-F293A2787B0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B2BD320-23E4-A225-058F-AC424A70DEF2}"/>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2 – Les projets franchimontois</a:t>
            </a:r>
          </a:p>
        </p:txBody>
      </p:sp>
      <p:sp>
        <p:nvSpPr>
          <p:cNvPr id="3" name="ZoneTexte 2">
            <a:extLst>
              <a:ext uri="{FF2B5EF4-FFF2-40B4-BE49-F238E27FC236}">
                <a16:creationId xmlns:a16="http://schemas.microsoft.com/office/drawing/2014/main" id="{91CF204C-FEFB-A963-A086-709354FAF289}"/>
              </a:ext>
            </a:extLst>
          </p:cNvPr>
          <p:cNvSpPr txBox="1"/>
          <p:nvPr/>
        </p:nvSpPr>
        <p:spPr>
          <a:xfrm>
            <a:off x="221272" y="1211843"/>
            <a:ext cx="7815823" cy="1569660"/>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Le Congrès va retirer aux </a:t>
            </a:r>
            <a:r>
              <a:rPr lang="fr-FR" sz="2400" dirty="0">
                <a:latin typeface="Arial Black" panose="020B0A04020102020204" pitchFamily="34" charset="0"/>
                <a:cs typeface="Arial" panose="020B0604020202020204" pitchFamily="34" charset="0"/>
              </a:rPr>
              <a:t>cours de justices </a:t>
            </a:r>
            <a:r>
              <a:rPr lang="fr-FR" sz="2400" dirty="0">
                <a:latin typeface="Arial" panose="020B0604020202020204" pitchFamily="34" charset="0"/>
                <a:cs typeface="Arial" panose="020B0604020202020204" pitchFamily="34" charset="0"/>
              </a:rPr>
              <a:t>du marquisat la compétence de juger les « affaires qui ont traits à la Révolution actuelle et autres politiques » (14</a:t>
            </a:r>
            <a:r>
              <a:rPr lang="fr-FR" sz="2400" baseline="30000" dirty="0">
                <a:latin typeface="Arial" panose="020B0604020202020204" pitchFamily="34" charset="0"/>
                <a:cs typeface="Arial" panose="020B0604020202020204" pitchFamily="34" charset="0"/>
              </a:rPr>
              <a:t>e</a:t>
            </a:r>
            <a:r>
              <a:rPr lang="fr-FR" sz="2400" dirty="0">
                <a:latin typeface="Arial" panose="020B0604020202020204" pitchFamily="34" charset="0"/>
                <a:cs typeface="Arial" panose="020B0604020202020204" pitchFamily="34" charset="0"/>
              </a:rPr>
              <a:t> séance, 16 avril 1790)</a:t>
            </a:r>
          </a:p>
        </p:txBody>
      </p:sp>
      <p:sp>
        <p:nvSpPr>
          <p:cNvPr id="4" name="ZoneTexte 3">
            <a:extLst>
              <a:ext uri="{FF2B5EF4-FFF2-40B4-BE49-F238E27FC236}">
                <a16:creationId xmlns:a16="http://schemas.microsoft.com/office/drawing/2014/main" id="{65B3F571-EFCB-00D6-6FCD-5025148611CE}"/>
              </a:ext>
            </a:extLst>
          </p:cNvPr>
          <p:cNvSpPr txBox="1"/>
          <p:nvPr/>
        </p:nvSpPr>
        <p:spPr>
          <a:xfrm>
            <a:off x="221272" y="3191384"/>
            <a:ext cx="7815823" cy="1200329"/>
          </a:xfrm>
          <a:prstGeom prst="rect">
            <a:avLst/>
          </a:prstGeom>
          <a:noFill/>
        </p:spPr>
        <p:txBody>
          <a:bodyPr wrap="square" rtlCol="0">
            <a:spAutoFit/>
          </a:bodyPr>
          <a:lstStyle/>
          <a:p>
            <a:pPr algn="just"/>
            <a:r>
              <a:rPr lang="fr-FR" sz="2400" dirty="0">
                <a:latin typeface="Arial Black" panose="020B0A04020102020204" pitchFamily="34" charset="0"/>
                <a:cs typeface="Arial" panose="020B0604020202020204" pitchFamily="34" charset="0"/>
              </a:rPr>
              <a:t>Interdiction de faire appel </a:t>
            </a:r>
            <a:r>
              <a:rPr lang="fr-FR" sz="2400" dirty="0">
                <a:latin typeface="Arial" panose="020B0604020202020204" pitchFamily="34" charset="0"/>
                <a:cs typeface="Arial" panose="020B0604020202020204" pitchFamily="34" charset="0"/>
              </a:rPr>
              <a:t>des affaires judiciaires devant les </a:t>
            </a:r>
            <a:r>
              <a:rPr lang="fr-FR" sz="2400" dirty="0">
                <a:latin typeface="Arial Black" panose="020B0A04020102020204" pitchFamily="34" charset="0"/>
                <a:cs typeface="Arial" panose="020B0604020202020204" pitchFamily="34" charset="0"/>
              </a:rPr>
              <a:t>juridictions extérieures </a:t>
            </a:r>
            <a:r>
              <a:rPr lang="fr-FR" sz="2400" dirty="0">
                <a:latin typeface="Arial" panose="020B0604020202020204" pitchFamily="34" charset="0"/>
                <a:cs typeface="Arial" panose="020B0604020202020204" pitchFamily="34" charset="0"/>
              </a:rPr>
              <a:t>au Marquisat, y compris celles de la principauté de Liège ! </a:t>
            </a:r>
            <a:r>
              <a:rPr lang="fr-FR" sz="2400" i="1" dirty="0">
                <a:latin typeface="Arial" panose="020B0604020202020204" pitchFamily="34" charset="0"/>
                <a:cs typeface="Arial" panose="020B0604020202020204" pitchFamily="34" charset="0"/>
              </a:rPr>
              <a:t>(ibid.)</a:t>
            </a:r>
          </a:p>
        </p:txBody>
      </p:sp>
      <p:sp>
        <p:nvSpPr>
          <p:cNvPr id="5" name="ZoneTexte 4">
            <a:extLst>
              <a:ext uri="{FF2B5EF4-FFF2-40B4-BE49-F238E27FC236}">
                <a16:creationId xmlns:a16="http://schemas.microsoft.com/office/drawing/2014/main" id="{316CA9D4-F83F-87C8-D474-F8C97FBA000A}"/>
              </a:ext>
            </a:extLst>
          </p:cNvPr>
          <p:cNvSpPr txBox="1"/>
          <p:nvPr/>
        </p:nvSpPr>
        <p:spPr>
          <a:xfrm>
            <a:off x="221272" y="4801594"/>
            <a:ext cx="7815823" cy="1569660"/>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 [Le Tribunal supérieur] composé de neufs Membres, [qui] exercera en dernier ressort le </a:t>
            </a:r>
            <a:r>
              <a:rPr lang="fr-FR" sz="2400" dirty="0">
                <a:latin typeface="Arial Black" panose="020B0A04020102020204" pitchFamily="34" charset="0"/>
                <a:cs typeface="Arial" panose="020B0604020202020204" pitchFamily="34" charset="0"/>
              </a:rPr>
              <a:t>pouvoir judiciaire Supérieur </a:t>
            </a:r>
            <a:r>
              <a:rPr lang="fr-FR" sz="2400" dirty="0">
                <a:latin typeface="Arial" panose="020B0604020202020204" pitchFamily="34" charset="0"/>
                <a:cs typeface="Arial" panose="020B0604020202020204" pitchFamily="34" charset="0"/>
              </a:rPr>
              <a:t>aux Cours de Justice Ordinaire du Marquisat »</a:t>
            </a:r>
            <a:endParaRPr lang="fr-BE" sz="24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5DE458C-3C42-BE04-B4D9-4F3BDDE9B534}"/>
              </a:ext>
            </a:extLst>
          </p:cNvPr>
          <p:cNvSpPr txBox="1"/>
          <p:nvPr/>
        </p:nvSpPr>
        <p:spPr>
          <a:xfrm>
            <a:off x="3631932" y="6048088"/>
            <a:ext cx="4703546"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Journal des séances du Congrès de Polleur, 20</a:t>
            </a:r>
            <a:r>
              <a:rPr lang="fr-BE" baseline="30000" dirty="0">
                <a:latin typeface="Arial" panose="020B0604020202020204" pitchFamily="34" charset="0"/>
                <a:cs typeface="Arial" panose="020B0604020202020204" pitchFamily="34" charset="0"/>
              </a:rPr>
              <a:t>e</a:t>
            </a:r>
            <a:r>
              <a:rPr lang="fr-BE" dirty="0">
                <a:latin typeface="Arial" panose="020B0604020202020204" pitchFamily="34" charset="0"/>
                <a:cs typeface="Arial" panose="020B0604020202020204" pitchFamily="34" charset="0"/>
              </a:rPr>
              <a:t> séance, 16 août 1790</a:t>
            </a:r>
          </a:p>
        </p:txBody>
      </p:sp>
      <p:pic>
        <p:nvPicPr>
          <p:cNvPr id="8" name="Image 7">
            <a:extLst>
              <a:ext uri="{FF2B5EF4-FFF2-40B4-BE49-F238E27FC236}">
                <a16:creationId xmlns:a16="http://schemas.microsoft.com/office/drawing/2014/main" id="{43099F0A-EFFA-144F-DD70-E0263B6E4CBA}"/>
              </a:ext>
            </a:extLst>
          </p:cNvPr>
          <p:cNvPicPr>
            <a:picLocks noChangeAspect="1"/>
          </p:cNvPicPr>
          <p:nvPr/>
        </p:nvPicPr>
        <p:blipFill>
          <a:blip r:embed="rId2"/>
          <a:stretch>
            <a:fillRect/>
          </a:stretch>
        </p:blipFill>
        <p:spPr>
          <a:xfrm>
            <a:off x="8521675" y="223739"/>
            <a:ext cx="3449053" cy="5173579"/>
          </a:xfrm>
          <a:prstGeom prst="rect">
            <a:avLst/>
          </a:prstGeom>
          <a:ln w="28575">
            <a:solidFill>
              <a:schemeClr val="tx1"/>
            </a:solidFill>
          </a:ln>
        </p:spPr>
      </p:pic>
      <p:sp>
        <p:nvSpPr>
          <p:cNvPr id="9" name="ZoneTexte 8">
            <a:extLst>
              <a:ext uri="{FF2B5EF4-FFF2-40B4-BE49-F238E27FC236}">
                <a16:creationId xmlns:a16="http://schemas.microsoft.com/office/drawing/2014/main" id="{4197A298-7A26-0275-AD3A-FB5345A4F497}"/>
              </a:ext>
            </a:extLst>
          </p:cNvPr>
          <p:cNvSpPr txBox="1"/>
          <p:nvPr/>
        </p:nvSpPr>
        <p:spPr>
          <a:xfrm>
            <a:off x="8610317" y="5494090"/>
            <a:ext cx="3360411" cy="1200329"/>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Une Cour de Justice du Marquisat de Franchimont </a:t>
            </a:r>
            <a:r>
              <a:rPr lang="fr-FR" dirty="0">
                <a:latin typeface="Arial" panose="020B0604020202020204" pitchFamily="34" charset="0"/>
                <a:cs typeface="Arial" panose="020B0604020202020204" pitchFamily="34" charset="0"/>
              </a:rPr>
              <a:t>(image générée par Intelligence artificielle)</a:t>
            </a:r>
            <a:endParaRPr lang="fr-BE"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46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a principauté de Liège géoréférencée selon la Carte de Ferraris  (1771-1777) in OpenLayers - Estelle FLORANI">
            <a:extLst>
              <a:ext uri="{FF2B5EF4-FFF2-40B4-BE49-F238E27FC236}">
                <a16:creationId xmlns:a16="http://schemas.microsoft.com/office/drawing/2014/main" id="{73396DC0-86C5-9F48-3C70-217D5EFB9E18}"/>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2683" b="98293" l="586" r="96875">
                        <a14:foregroundMark x1="44922" y1="60244" x2="50586" y2="70732"/>
                        <a14:foregroundMark x1="50586" y1="70732" x2="61133" y2="78780"/>
                        <a14:foregroundMark x1="61133" y1="78780" x2="75781" y2="58537"/>
                        <a14:foregroundMark x1="75781" y1="58537" x2="64258" y2="59024"/>
                        <a14:foregroundMark x1="64258" y1="59024" x2="57422" y2="41951"/>
                        <a14:foregroundMark x1="57422" y1="41951" x2="68164" y2="30244"/>
                        <a14:foregroundMark x1="68164" y1="30244" x2="67383" y2="14390"/>
                        <a14:foregroundMark x1="67383" y1="14390" x2="82422" y2="14634"/>
                        <a14:foregroundMark x1="82422" y1="14634" x2="85352" y2="13902"/>
                        <a14:foregroundMark x1="79297" y1="30000" x2="79492" y2="26341"/>
                        <a14:foregroundMark x1="68359" y1="14390" x2="60547" y2="4634"/>
                        <a14:foregroundMark x1="60547" y1="4634" x2="9766" y2="19512"/>
                        <a14:foregroundMark x1="9766" y1="19512" x2="60938" y2="26585"/>
                        <a14:foregroundMark x1="60938" y1="26585" x2="16016" y2="44634"/>
                        <a14:foregroundMark x1="16016" y1="44634" x2="52539" y2="50000"/>
                        <a14:foregroundMark x1="52539" y1="50000" x2="32031" y2="65122"/>
                        <a14:foregroundMark x1="32031" y1="65122" x2="63672" y2="21707"/>
                        <a14:foregroundMark x1="5078" y1="23171" x2="28125" y2="42683"/>
                        <a14:foregroundMark x1="28125" y1="42683" x2="28125" y2="42683"/>
                        <a14:foregroundMark x1="16211" y1="9756" x2="27148" y2="10732"/>
                        <a14:foregroundMark x1="47070" y1="3415" x2="65430" y2="5122"/>
                        <a14:foregroundMark x1="78711" y1="31951" x2="87695" y2="41463"/>
                        <a14:foregroundMark x1="87695" y1="41463" x2="94531" y2="55610"/>
                        <a14:foregroundMark x1="94531" y1="55610" x2="86523" y2="70244"/>
                        <a14:foregroundMark x1="85547" y1="4634" x2="97461" y2="8780"/>
                        <a14:foregroundMark x1="97461" y1="8780" x2="90430" y2="20000"/>
                        <a14:foregroundMark x1="90430" y1="20000" x2="91016" y2="44390"/>
                        <a14:foregroundMark x1="91016" y1="44390" x2="96875" y2="22683"/>
                        <a14:foregroundMark x1="96875" y1="22683" x2="94141" y2="66585"/>
                        <a14:foregroundMark x1="13281" y1="3171" x2="2344" y2="20488"/>
                        <a14:foregroundMark x1="2344" y1="20488" x2="1758" y2="50976"/>
                        <a14:foregroundMark x1="1758" y1="50976" x2="4297" y2="63171"/>
                        <a14:foregroundMark x1="4297" y1="63171" x2="13477" y2="52927"/>
                        <a14:foregroundMark x1="13477" y1="52927" x2="13867" y2="52683"/>
                        <a14:foregroundMark x1="586" y1="2683" x2="781" y2="57073"/>
                        <a14:foregroundMark x1="75736" y1="50488" x2="76007" y2="50732"/>
                        <a14:foregroundMark x1="75195" y1="50000" x2="75736" y2="50488"/>
                        <a14:foregroundMark x1="80496" y1="64048" x2="77734" y2="76341"/>
                        <a14:foregroundMark x1="81400" y1="60026" x2="81351" y2="60244"/>
                        <a14:foregroundMark x1="77734" y1="76341" x2="70117" y2="92195"/>
                        <a14:foregroundMark x1="70117" y1="92195" x2="92578" y2="71951"/>
                        <a14:foregroundMark x1="92578" y1="71951" x2="92773" y2="92195"/>
                        <a14:foregroundMark x1="92773" y1="92195" x2="15625" y2="89756"/>
                        <a14:foregroundMark x1="15625" y1="89756" x2="7422" y2="81707"/>
                        <a14:foregroundMark x1="7422" y1="81707" x2="19727" y2="65122"/>
                        <a14:foregroundMark x1="19727" y1="65122" x2="26563" y2="62439"/>
                        <a14:foregroundMark x1="3320" y1="95854" x2="60938" y2="97561"/>
                        <a14:foregroundMark x1="60938" y1="97561" x2="78320" y2="96098"/>
                        <a14:foregroundMark x1="78320" y1="96098" x2="96680" y2="98293"/>
                        <a14:backgroundMark x1="86914" y1="55366" x2="86914" y2="55366"/>
                        <a14:backgroundMark x1="81445" y1="55854" x2="81445" y2="55854"/>
                        <a14:backgroundMark x1="81250" y1="57561" x2="81250" y2="57561"/>
                        <a14:backgroundMark x1="81641" y1="59512" x2="81641" y2="59512"/>
                        <a14:backgroundMark x1="82227" y1="57561" x2="82227" y2="57561"/>
                        <a14:backgroundMark x1="81836" y1="55610" x2="82422" y2="55122"/>
                        <a14:backgroundMark x1="80078" y1="48780" x2="80078" y2="48780"/>
                        <a14:backgroundMark x1="80664" y1="47317" x2="80664" y2="47317"/>
                        <a14:backgroundMark x1="71484" y1="44390" x2="71484" y2="44390"/>
                        <a14:backgroundMark x1="72656" y1="44634" x2="72656" y2="44634"/>
                        <a14:backgroundMark x1="75000" y1="50976" x2="75000" y2="50976"/>
                        <a14:backgroundMark x1="75977" y1="52195" x2="75977" y2="52195"/>
                        <a14:backgroundMark x1="75977" y1="51220" x2="75977" y2="51220"/>
                        <a14:backgroundMark x1="77148" y1="51220" x2="77148" y2="51220"/>
                        <a14:backgroundMark x1="75977" y1="50732" x2="75977" y2="50732"/>
                        <a14:backgroundMark x1="76953" y1="51463" x2="76953" y2="51463"/>
                        <a14:backgroundMark x1="75977" y1="50732" x2="75977" y2="50732"/>
                        <a14:backgroundMark x1="77148" y1="51951" x2="77148" y2="51951"/>
                        <a14:backgroundMark x1="81055" y1="55610" x2="81055" y2="55610"/>
                        <a14:backgroundMark x1="80664" y1="54146" x2="80664" y2="54146"/>
                        <a14:backgroundMark x1="80664" y1="54634" x2="81641" y2="56341"/>
                        <a14:backgroundMark x1="79297" y1="62195" x2="79297" y2="62195"/>
                        <a14:backgroundMark x1="81445" y1="60732" x2="81445" y2="60732"/>
                        <a14:backgroundMark x1="81445" y1="60244" x2="81445" y2="60244"/>
                        <a14:backgroundMark x1="81445" y1="58780" x2="81836" y2="56341"/>
                        <a14:backgroundMark x1="82227" y1="56829" x2="81836" y2="59512"/>
                        <a14:backgroundMark x1="81055" y1="60976" x2="81055" y2="60976"/>
                        <a14:backgroundMark x1="81641" y1="59024" x2="81641" y2="59024"/>
                        <a14:backgroundMark x1="81641" y1="59512" x2="82813" y2="57317"/>
                        <a14:backgroundMark x1="82813" y1="55610" x2="82617" y2="56829"/>
                        <a14:backgroundMark x1="80469" y1="54634" x2="80469" y2="54634"/>
                        <a14:backgroundMark x1="80273" y1="54634" x2="80078" y2="54878"/>
                        <a14:backgroundMark x1="81250" y1="59512" x2="81445" y2="60000"/>
                        <a14:backgroundMark x1="82422" y1="63659" x2="82422" y2="63659"/>
                        <a14:backgroundMark x1="72266" y1="55122" x2="72266" y2="55122"/>
                        <a14:backgroundMark x1="71680" y1="53902" x2="71680" y2="53902"/>
                        <a14:backgroundMark x1="75977" y1="50732" x2="75977" y2="50732"/>
                        <a14:backgroundMark x1="75781" y1="50488" x2="75781" y2="50488"/>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6106" y="1750748"/>
            <a:ext cx="6237912" cy="499520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8E1A9589-816D-8471-EE9E-8F7355DBDE76}"/>
              </a:ext>
            </a:extLst>
          </p:cNvPr>
          <p:cNvPicPr>
            <a:picLocks noChangeAspect="1"/>
          </p:cNvPicPr>
          <p:nvPr/>
        </p:nvPicPr>
        <p:blipFill>
          <a:blip r:embed="rId4"/>
          <a:stretch>
            <a:fillRect/>
          </a:stretch>
        </p:blipFill>
        <p:spPr>
          <a:xfrm>
            <a:off x="7685439" y="639840"/>
            <a:ext cx="4183740" cy="5578320"/>
          </a:xfrm>
          <a:prstGeom prst="rect">
            <a:avLst/>
          </a:prstGeom>
          <a:ln w="28575">
            <a:solidFill>
              <a:schemeClr val="tx1"/>
            </a:solidFill>
          </a:ln>
        </p:spPr>
      </p:pic>
      <p:sp>
        <p:nvSpPr>
          <p:cNvPr id="3" name="ZoneTexte 2">
            <a:extLst>
              <a:ext uri="{FF2B5EF4-FFF2-40B4-BE49-F238E27FC236}">
                <a16:creationId xmlns:a16="http://schemas.microsoft.com/office/drawing/2014/main" id="{9C624950-765B-79CC-88B2-9B1C294E966E}"/>
              </a:ext>
            </a:extLst>
          </p:cNvPr>
          <p:cNvSpPr txBox="1"/>
          <p:nvPr/>
        </p:nvSpPr>
        <p:spPr>
          <a:xfrm>
            <a:off x="7727128" y="6218160"/>
            <a:ext cx="4100361"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Dernière page du </a:t>
            </a:r>
            <a:r>
              <a:rPr lang="fr-FR" i="1" dirty="0">
                <a:latin typeface="Arial" panose="020B0604020202020204" pitchFamily="34" charset="0"/>
                <a:cs typeface="Arial" panose="020B0604020202020204" pitchFamily="34" charset="0"/>
              </a:rPr>
              <a:t>Journal du Congrès</a:t>
            </a:r>
            <a:endParaRPr lang="fr-BE" i="1"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C6E5845F-5402-0B3C-A4D8-3243907B4917}"/>
              </a:ext>
            </a:extLst>
          </p:cNvPr>
          <p:cNvPicPr>
            <a:picLocks noChangeAspect="1"/>
          </p:cNvPicPr>
          <p:nvPr/>
        </p:nvPicPr>
        <p:blipFill>
          <a:blip r:embed="rId5"/>
          <a:stretch>
            <a:fillRect/>
          </a:stretch>
        </p:blipFill>
        <p:spPr>
          <a:xfrm>
            <a:off x="322821" y="298382"/>
            <a:ext cx="4083465" cy="2904733"/>
          </a:xfrm>
          <a:prstGeom prst="rect">
            <a:avLst/>
          </a:prstGeom>
          <a:ln w="28575">
            <a:solidFill>
              <a:schemeClr val="tx1"/>
            </a:solidFill>
          </a:ln>
        </p:spPr>
      </p:pic>
      <p:sp>
        <p:nvSpPr>
          <p:cNvPr id="5" name="ZoneTexte 4">
            <a:extLst>
              <a:ext uri="{FF2B5EF4-FFF2-40B4-BE49-F238E27FC236}">
                <a16:creationId xmlns:a16="http://schemas.microsoft.com/office/drawing/2014/main" id="{9C831461-C811-B013-343D-8EEF9F854845}"/>
              </a:ext>
            </a:extLst>
          </p:cNvPr>
          <p:cNvSpPr txBox="1"/>
          <p:nvPr/>
        </p:nvSpPr>
        <p:spPr>
          <a:xfrm>
            <a:off x="322822" y="3203115"/>
            <a:ext cx="4183740" cy="646331"/>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Restauration du prince-évêque à Liège</a:t>
            </a:r>
            <a:r>
              <a:rPr lang="fr-FR" dirty="0">
                <a:latin typeface="Arial" panose="020B0604020202020204" pitchFamily="34" charset="0"/>
                <a:cs typeface="Arial" panose="020B0604020202020204" pitchFamily="34" charset="0"/>
              </a:rPr>
              <a:t>, artiste inconnu (1791)</a:t>
            </a:r>
            <a:endParaRPr lang="fr-BE" i="1" dirty="0">
              <a:latin typeface="Arial" panose="020B0604020202020204" pitchFamily="34" charset="0"/>
              <a:cs typeface="Arial" panose="020B0604020202020204" pitchFamily="34" charset="0"/>
            </a:endParaRPr>
          </a:p>
        </p:txBody>
      </p:sp>
      <p:sp>
        <p:nvSpPr>
          <p:cNvPr id="7" name="Flèche : courbe vers la droite 6">
            <a:extLst>
              <a:ext uri="{FF2B5EF4-FFF2-40B4-BE49-F238E27FC236}">
                <a16:creationId xmlns:a16="http://schemas.microsoft.com/office/drawing/2014/main" id="{6B161384-D31E-B35E-6C85-11F193A3A039}"/>
              </a:ext>
            </a:extLst>
          </p:cNvPr>
          <p:cNvSpPr/>
          <p:nvPr/>
        </p:nvSpPr>
        <p:spPr>
          <a:xfrm rot="9454366">
            <a:off x="5865162" y="3230941"/>
            <a:ext cx="402170" cy="854324"/>
          </a:xfrm>
          <a:prstGeom prst="curvedRightArrow">
            <a:avLst>
              <a:gd name="adj1" fmla="val 18524"/>
              <a:gd name="adj2" fmla="val 43689"/>
              <a:gd name="adj3" fmla="val 434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8" name="Flèche : courbe vers la droite 7">
            <a:extLst>
              <a:ext uri="{FF2B5EF4-FFF2-40B4-BE49-F238E27FC236}">
                <a16:creationId xmlns:a16="http://schemas.microsoft.com/office/drawing/2014/main" id="{29BAE866-7DC8-F855-19CB-74DFF1ED4619}"/>
              </a:ext>
            </a:extLst>
          </p:cNvPr>
          <p:cNvSpPr/>
          <p:nvPr/>
        </p:nvSpPr>
        <p:spPr>
          <a:xfrm rot="2547971">
            <a:off x="4092811" y="3539895"/>
            <a:ext cx="827500" cy="3378005"/>
          </a:xfrm>
          <a:prstGeom prst="curvedRightArrow">
            <a:avLst>
              <a:gd name="adj1" fmla="val 18524"/>
              <a:gd name="adj2" fmla="val 43689"/>
              <a:gd name="adj3" fmla="val 4346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ZoneTexte 8">
            <a:extLst>
              <a:ext uri="{FF2B5EF4-FFF2-40B4-BE49-F238E27FC236}">
                <a16:creationId xmlns:a16="http://schemas.microsoft.com/office/drawing/2014/main" id="{112D3347-3BEC-C1F5-BBB8-831B06D84AB7}"/>
              </a:ext>
            </a:extLst>
          </p:cNvPr>
          <p:cNvSpPr txBox="1"/>
          <p:nvPr/>
        </p:nvSpPr>
        <p:spPr>
          <a:xfrm>
            <a:off x="6281756" y="3215844"/>
            <a:ext cx="874755" cy="830997"/>
          </a:xfrm>
          <a:prstGeom prst="rect">
            <a:avLst/>
          </a:prstGeom>
          <a:noFill/>
        </p:spPr>
        <p:txBody>
          <a:bodyPr wrap="square" rtlCol="0">
            <a:spAutoFit/>
          </a:bodyPr>
          <a:lstStyle/>
          <a:p>
            <a:pPr algn="ctr"/>
            <a:r>
              <a:rPr lang="fr-FR" sz="1600" dirty="0">
                <a:solidFill>
                  <a:srgbClr val="FF0000"/>
                </a:solidFill>
                <a:latin typeface="Arial" panose="020B0604020202020204" pitchFamily="34" charset="0"/>
                <a:cs typeface="Arial" panose="020B0604020202020204" pitchFamily="34" charset="0"/>
              </a:rPr>
              <a:t>Exil vers </a:t>
            </a:r>
            <a:r>
              <a:rPr lang="fr-FR" sz="1600" dirty="0" err="1">
                <a:solidFill>
                  <a:srgbClr val="FF0000"/>
                </a:solidFill>
                <a:latin typeface="Arial" panose="020B0604020202020204" pitchFamily="34" charset="0"/>
                <a:cs typeface="Arial" panose="020B0604020202020204" pitchFamily="34" charset="0"/>
              </a:rPr>
              <a:t>Eijsden</a:t>
            </a:r>
            <a:endParaRPr lang="fr-FR" sz="1600" dirty="0">
              <a:solidFill>
                <a:srgbClr val="FF0000"/>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1A3A8724-6B4A-B773-7727-78DF16D7FBEB}"/>
              </a:ext>
            </a:extLst>
          </p:cNvPr>
          <p:cNvSpPr txBox="1"/>
          <p:nvPr/>
        </p:nvSpPr>
        <p:spPr>
          <a:xfrm>
            <a:off x="2429920" y="5633385"/>
            <a:ext cx="1178798" cy="584775"/>
          </a:xfrm>
          <a:prstGeom prst="rect">
            <a:avLst/>
          </a:prstGeom>
          <a:noFill/>
        </p:spPr>
        <p:txBody>
          <a:bodyPr wrap="square" rtlCol="0">
            <a:spAutoFit/>
          </a:bodyPr>
          <a:lstStyle/>
          <a:p>
            <a:pPr algn="ctr"/>
            <a:r>
              <a:rPr lang="fr-FR" sz="1600" dirty="0">
                <a:solidFill>
                  <a:srgbClr val="FF0000"/>
                </a:solidFill>
                <a:latin typeface="Arial" panose="020B0604020202020204" pitchFamily="34" charset="0"/>
                <a:cs typeface="Arial" panose="020B0604020202020204" pitchFamily="34" charset="0"/>
              </a:rPr>
              <a:t>Exil vers Paris</a:t>
            </a:r>
          </a:p>
        </p:txBody>
      </p:sp>
    </p:spTree>
    <p:extLst>
      <p:ext uri="{BB962C8B-B14F-4D97-AF65-F5344CB8AC3E}">
        <p14:creationId xmlns:p14="http://schemas.microsoft.com/office/powerpoint/2010/main" val="32804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585FF1-5F22-58E2-406D-5702C23DCD5E}"/>
              </a:ext>
            </a:extLst>
          </p:cNvPr>
          <p:cNvPicPr>
            <a:picLocks noChangeAspect="1"/>
          </p:cNvPicPr>
          <p:nvPr/>
        </p:nvPicPr>
        <p:blipFill>
          <a:blip r:embed="rId2"/>
          <a:stretch>
            <a:fillRect/>
          </a:stretch>
        </p:blipFill>
        <p:spPr>
          <a:xfrm>
            <a:off x="763607" y="116761"/>
            <a:ext cx="4982675" cy="6624477"/>
          </a:xfrm>
          <a:prstGeom prst="rect">
            <a:avLst/>
          </a:prstGeom>
          <a:ln w="28575">
            <a:solidFill>
              <a:schemeClr val="tx1"/>
            </a:solidFill>
          </a:ln>
        </p:spPr>
      </p:pic>
      <p:sp>
        <p:nvSpPr>
          <p:cNvPr id="6" name="ZoneTexte 5">
            <a:extLst>
              <a:ext uri="{FF2B5EF4-FFF2-40B4-BE49-F238E27FC236}">
                <a16:creationId xmlns:a16="http://schemas.microsoft.com/office/drawing/2014/main" id="{27E52E54-EE4B-157C-D88A-C23483776D84}"/>
              </a:ext>
            </a:extLst>
          </p:cNvPr>
          <p:cNvSpPr txBox="1"/>
          <p:nvPr/>
        </p:nvSpPr>
        <p:spPr>
          <a:xfrm>
            <a:off x="5957236" y="1220062"/>
            <a:ext cx="5409397" cy="1569660"/>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Le 26 août 1789, les députés des communautés du </a:t>
            </a:r>
            <a:r>
              <a:rPr lang="fr-BE" sz="2400" dirty="0">
                <a:latin typeface="Arial Black" panose="020B0A04020102020204" pitchFamily="34" charset="0"/>
                <a:cs typeface="Arial" panose="020B0604020202020204" pitchFamily="34" charset="0"/>
              </a:rPr>
              <a:t>marquisat de Franchimont </a:t>
            </a:r>
            <a:r>
              <a:rPr lang="fr-BE" sz="2400" dirty="0">
                <a:latin typeface="Arial" panose="020B0604020202020204" pitchFamily="34" charset="0"/>
                <a:cs typeface="Arial" panose="020B0604020202020204" pitchFamily="34" charset="0"/>
              </a:rPr>
              <a:t>se rassemblèrent à Polleur </a:t>
            </a:r>
          </a:p>
        </p:txBody>
      </p:sp>
      <p:sp>
        <p:nvSpPr>
          <p:cNvPr id="2" name="ZoneTexte 1">
            <a:extLst>
              <a:ext uri="{FF2B5EF4-FFF2-40B4-BE49-F238E27FC236}">
                <a16:creationId xmlns:a16="http://schemas.microsoft.com/office/drawing/2014/main" id="{C5699AAC-5AED-20CC-C38B-9C4403332EFA}"/>
              </a:ext>
            </a:extLst>
          </p:cNvPr>
          <p:cNvSpPr txBox="1"/>
          <p:nvPr/>
        </p:nvSpPr>
        <p:spPr>
          <a:xfrm>
            <a:off x="5957236" y="3280611"/>
            <a:ext cx="5409397" cy="1938992"/>
          </a:xfrm>
          <a:prstGeom prst="rect">
            <a:avLst/>
          </a:prstGeom>
          <a:noFill/>
        </p:spPr>
        <p:txBody>
          <a:bodyPr wrap="square" rtlCol="0">
            <a:spAutoFit/>
          </a:bodyPr>
          <a:lstStyle/>
          <a:p>
            <a:pPr algn="just"/>
            <a:r>
              <a:rPr lang="fr-BE" sz="2400" dirty="0">
                <a:latin typeface="Arial" panose="020B0604020202020204" pitchFamily="34" charset="0"/>
                <a:cs typeface="Arial" panose="020B0604020202020204" pitchFamily="34" charset="0"/>
              </a:rPr>
              <a:t>Ils jurent de « rétablir et soutenir la Constitution commune du pays et Marquisat de Franchimont » et se déclarent « </a:t>
            </a:r>
            <a:r>
              <a:rPr lang="fr-BE" sz="2400" dirty="0">
                <a:latin typeface="Arial Black" panose="020B0A04020102020204" pitchFamily="34" charset="0"/>
                <a:cs typeface="Arial" panose="020B0604020202020204" pitchFamily="34" charset="0"/>
              </a:rPr>
              <a:t>Libre Assemblée Nationale Franchimontoise </a:t>
            </a:r>
            <a:r>
              <a:rPr lang="fr-BE"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11970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C625-0B41-33CD-ACBA-0DE805045CC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C27123E-77BC-86D2-742F-1863C715C03B}"/>
              </a:ext>
            </a:extLst>
          </p:cNvPr>
          <p:cNvSpPr txBox="1"/>
          <p:nvPr/>
        </p:nvSpPr>
        <p:spPr>
          <a:xfrm>
            <a:off x="638398" y="5060169"/>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Causes ?</a:t>
            </a:r>
          </a:p>
        </p:txBody>
      </p:sp>
      <p:pic>
        <p:nvPicPr>
          <p:cNvPr id="1026" name="Picture 2" descr="undefined">
            <a:extLst>
              <a:ext uri="{FF2B5EF4-FFF2-40B4-BE49-F238E27FC236}">
                <a16:creationId xmlns:a16="http://schemas.microsoft.com/office/drawing/2014/main" id="{7DEAE8F2-DFF2-0A3C-FE9C-73780770790A}"/>
              </a:ext>
            </a:extLst>
          </p:cNvPr>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19966" t="3069" r="13097" b="6781"/>
          <a:stretch/>
        </p:blipFill>
        <p:spPr bwMode="auto">
          <a:xfrm>
            <a:off x="8231977" y="808522"/>
            <a:ext cx="3312000" cy="59491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9727112-2DC1-EFDF-292A-E3DF4C92DF43}"/>
              </a:ext>
            </a:extLst>
          </p:cNvPr>
          <p:cNvSpPr/>
          <p:nvPr/>
        </p:nvSpPr>
        <p:spPr>
          <a:xfrm>
            <a:off x="8230969" y="4941155"/>
            <a:ext cx="3312000" cy="1818000"/>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F8EF013D-DA6A-1842-9C9A-0B870A295958}"/>
              </a:ext>
            </a:extLst>
          </p:cNvPr>
          <p:cNvSpPr txBox="1"/>
          <p:nvPr/>
        </p:nvSpPr>
        <p:spPr>
          <a:xfrm>
            <a:off x="8251227" y="5060168"/>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Souvenirs ?</a:t>
            </a:r>
          </a:p>
        </p:txBody>
      </p:sp>
      <p:sp>
        <p:nvSpPr>
          <p:cNvPr id="2" name="ZoneTexte 1">
            <a:extLst>
              <a:ext uri="{FF2B5EF4-FFF2-40B4-BE49-F238E27FC236}">
                <a16:creationId xmlns:a16="http://schemas.microsoft.com/office/drawing/2014/main" id="{73B11040-0979-25B6-8FCA-05D915B09096}"/>
              </a:ext>
            </a:extLst>
          </p:cNvPr>
          <p:cNvSpPr txBox="1"/>
          <p:nvPr/>
        </p:nvSpPr>
        <p:spPr>
          <a:xfrm>
            <a:off x="555966" y="3982950"/>
            <a:ext cx="7426663" cy="1077218"/>
          </a:xfrm>
          <a:prstGeom prst="rect">
            <a:avLst/>
          </a:prstGeom>
          <a:noFill/>
        </p:spPr>
        <p:txBody>
          <a:bodyPr wrap="square" rtlCol="0">
            <a:spAutoFit/>
          </a:bodyPr>
          <a:lstStyle/>
          <a:p>
            <a:pPr algn="ctr"/>
            <a:r>
              <a:rPr lang="fr-BE" sz="3200" dirty="0">
                <a:latin typeface="Arial Black" panose="020B0A04020102020204" pitchFamily="34" charset="0"/>
                <a:cs typeface="Arial" panose="020B0604020202020204" pitchFamily="34" charset="0"/>
              </a:rPr>
              <a:t>Pourquoi se souvenir de la Révolution franchimontoise ?</a:t>
            </a:r>
          </a:p>
        </p:txBody>
      </p:sp>
      <p:sp>
        <p:nvSpPr>
          <p:cNvPr id="3" name="ZoneTexte 2">
            <a:extLst>
              <a:ext uri="{FF2B5EF4-FFF2-40B4-BE49-F238E27FC236}">
                <a16:creationId xmlns:a16="http://schemas.microsoft.com/office/drawing/2014/main" id="{396BBBC7-94AE-06D1-3997-0595728439E3}"/>
              </a:ext>
            </a:extLst>
          </p:cNvPr>
          <p:cNvSpPr txBox="1"/>
          <p:nvPr/>
        </p:nvSpPr>
        <p:spPr>
          <a:xfrm>
            <a:off x="555967" y="2094644"/>
            <a:ext cx="7426663" cy="1077218"/>
          </a:xfrm>
          <a:prstGeom prst="rect">
            <a:avLst/>
          </a:prstGeom>
          <a:noFill/>
        </p:spPr>
        <p:txBody>
          <a:bodyPr wrap="square" rtlCol="0">
            <a:spAutoFit/>
          </a:bodyPr>
          <a:lstStyle/>
          <a:p>
            <a:pPr algn="ctr"/>
            <a:r>
              <a:rPr lang="fr-BE" sz="3200" dirty="0">
                <a:latin typeface="Arial Black" panose="020B0A04020102020204" pitchFamily="34" charset="0"/>
                <a:cs typeface="Arial" panose="020B0604020202020204" pitchFamily="34" charset="0"/>
              </a:rPr>
              <a:t>Que reste-t-il du </a:t>
            </a:r>
          </a:p>
          <a:p>
            <a:pPr algn="ctr"/>
            <a:r>
              <a:rPr lang="fr-BE" sz="3200" dirty="0">
                <a:latin typeface="Arial Black" panose="020B0A04020102020204" pitchFamily="34" charset="0"/>
                <a:cs typeface="Arial" panose="020B0604020202020204" pitchFamily="34" charset="0"/>
              </a:rPr>
              <a:t>Congrès de Polleur ?</a:t>
            </a:r>
          </a:p>
        </p:txBody>
      </p:sp>
    </p:spTree>
    <p:extLst>
      <p:ext uri="{BB962C8B-B14F-4D97-AF65-F5344CB8AC3E}">
        <p14:creationId xmlns:p14="http://schemas.microsoft.com/office/powerpoint/2010/main" val="868383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4F6E8-FCCA-2BB0-41AE-EC43EE24A632}"/>
            </a:ext>
          </a:extLst>
        </p:cNvPr>
        <p:cNvGrpSpPr/>
        <p:nvPr/>
      </p:nvGrpSpPr>
      <p:grpSpPr>
        <a:xfrm>
          <a:off x="0" y="0"/>
          <a:ext cx="0" cy="0"/>
          <a:chOff x="0" y="0"/>
          <a:chExt cx="0" cy="0"/>
        </a:xfrm>
      </p:grpSpPr>
      <p:pic>
        <p:nvPicPr>
          <p:cNvPr id="1026" name="Picture 2" descr="La vie de l'école - L'école fondamentale de Polleur">
            <a:extLst>
              <a:ext uri="{FF2B5EF4-FFF2-40B4-BE49-F238E27FC236}">
                <a16:creationId xmlns:a16="http://schemas.microsoft.com/office/drawing/2014/main" id="{4CEF5D63-132C-740C-B61A-C5638F082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63" y="4969149"/>
            <a:ext cx="7613584" cy="17626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Une biographie passionnante de deux révolutionnaires majeurs de 1789, nés à  Spa et Theux, Brixhe et Dethier">
            <a:extLst>
              <a:ext uri="{FF2B5EF4-FFF2-40B4-BE49-F238E27FC236}">
                <a16:creationId xmlns:a16="http://schemas.microsoft.com/office/drawing/2014/main" id="{5854FA36-E7AF-2461-400E-1CB6B372A8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172915" y="905541"/>
            <a:ext cx="3706709" cy="27688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79FF37A-57D8-E85A-FF40-30B6A4EBBA5B}"/>
              </a:ext>
            </a:extLst>
          </p:cNvPr>
          <p:cNvPicPr>
            <a:picLocks noChangeAspect="1"/>
          </p:cNvPicPr>
          <p:nvPr/>
        </p:nvPicPr>
        <p:blipFill>
          <a:blip r:embed="rId5"/>
          <a:stretch>
            <a:fillRect/>
          </a:stretch>
        </p:blipFill>
        <p:spPr>
          <a:xfrm>
            <a:off x="351063" y="1174390"/>
            <a:ext cx="3061195" cy="1599985"/>
          </a:xfrm>
          <a:prstGeom prst="rect">
            <a:avLst/>
          </a:prstGeom>
          <a:ln w="28575">
            <a:solidFill>
              <a:schemeClr val="tx1"/>
            </a:solidFill>
          </a:ln>
        </p:spPr>
      </p:pic>
      <p:pic>
        <p:nvPicPr>
          <p:cNvPr id="5" name="Image 4">
            <a:extLst>
              <a:ext uri="{FF2B5EF4-FFF2-40B4-BE49-F238E27FC236}">
                <a16:creationId xmlns:a16="http://schemas.microsoft.com/office/drawing/2014/main" id="{916EB680-F65D-929A-35E0-41F81359D747}"/>
              </a:ext>
            </a:extLst>
          </p:cNvPr>
          <p:cNvPicPr>
            <a:picLocks noChangeAspect="1"/>
          </p:cNvPicPr>
          <p:nvPr/>
        </p:nvPicPr>
        <p:blipFill>
          <a:blip r:embed="rId6"/>
          <a:stretch>
            <a:fillRect/>
          </a:stretch>
        </p:blipFill>
        <p:spPr>
          <a:xfrm>
            <a:off x="8621649" y="3916977"/>
            <a:ext cx="2288587" cy="2814796"/>
          </a:xfrm>
          <a:prstGeom prst="rect">
            <a:avLst/>
          </a:prstGeom>
          <a:ln w="28575">
            <a:solidFill>
              <a:schemeClr val="tx1"/>
            </a:solidFill>
          </a:ln>
        </p:spPr>
      </p:pic>
      <p:pic>
        <p:nvPicPr>
          <p:cNvPr id="6" name="Image 5">
            <a:extLst>
              <a:ext uri="{FF2B5EF4-FFF2-40B4-BE49-F238E27FC236}">
                <a16:creationId xmlns:a16="http://schemas.microsoft.com/office/drawing/2014/main" id="{3DC00F72-516F-661A-5CCA-234E73158818}"/>
              </a:ext>
            </a:extLst>
          </p:cNvPr>
          <p:cNvPicPr>
            <a:picLocks noChangeAspect="1"/>
          </p:cNvPicPr>
          <p:nvPr/>
        </p:nvPicPr>
        <p:blipFill>
          <a:blip r:embed="rId7"/>
          <a:stretch>
            <a:fillRect/>
          </a:stretch>
        </p:blipFill>
        <p:spPr>
          <a:xfrm>
            <a:off x="4401482" y="256827"/>
            <a:ext cx="3389036" cy="4518714"/>
          </a:xfrm>
          <a:prstGeom prst="rect">
            <a:avLst/>
          </a:prstGeom>
          <a:ln w="28575">
            <a:solidFill>
              <a:srgbClr val="00B050"/>
            </a:solidFill>
          </a:ln>
        </p:spPr>
      </p:pic>
      <p:pic>
        <p:nvPicPr>
          <p:cNvPr id="8" name="Image 7">
            <a:extLst>
              <a:ext uri="{FF2B5EF4-FFF2-40B4-BE49-F238E27FC236}">
                <a16:creationId xmlns:a16="http://schemas.microsoft.com/office/drawing/2014/main" id="{66D8F66F-5108-13C5-6C1A-8220021DC988}"/>
              </a:ext>
            </a:extLst>
          </p:cNvPr>
          <p:cNvPicPr>
            <a:picLocks noChangeAspect="1"/>
          </p:cNvPicPr>
          <p:nvPr/>
        </p:nvPicPr>
        <p:blipFill>
          <a:blip r:embed="rId8"/>
          <a:stretch>
            <a:fillRect/>
          </a:stretch>
        </p:blipFill>
        <p:spPr>
          <a:xfrm>
            <a:off x="1011787" y="3149030"/>
            <a:ext cx="3061194" cy="1535893"/>
          </a:xfrm>
          <a:prstGeom prst="rect">
            <a:avLst/>
          </a:prstGeom>
          <a:ln w="19050">
            <a:solidFill>
              <a:schemeClr val="tx1"/>
            </a:solidFill>
          </a:ln>
        </p:spPr>
      </p:pic>
      <p:pic>
        <p:nvPicPr>
          <p:cNvPr id="9" name="Image 8">
            <a:extLst>
              <a:ext uri="{FF2B5EF4-FFF2-40B4-BE49-F238E27FC236}">
                <a16:creationId xmlns:a16="http://schemas.microsoft.com/office/drawing/2014/main" id="{71712F49-4770-DBBD-9A20-15C9960A991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36457" t="25432" r="32374" b="58279"/>
          <a:stretch>
            <a:fillRect/>
          </a:stretch>
        </p:blipFill>
        <p:spPr>
          <a:xfrm>
            <a:off x="904776" y="3051313"/>
            <a:ext cx="3647498" cy="2541498"/>
          </a:xfrm>
          <a:prstGeom prst="rect">
            <a:avLst/>
          </a:prstGeom>
          <a:ln w="28575">
            <a:solidFill>
              <a:srgbClr val="00B050"/>
            </a:solidFill>
          </a:ln>
        </p:spPr>
      </p:pic>
      <p:cxnSp>
        <p:nvCxnSpPr>
          <p:cNvPr id="11" name="Connecteur droit 10">
            <a:extLst>
              <a:ext uri="{FF2B5EF4-FFF2-40B4-BE49-F238E27FC236}">
                <a16:creationId xmlns:a16="http://schemas.microsoft.com/office/drawing/2014/main" id="{E2B5B235-DBE7-3F39-0E20-7934E6BFBFDF}"/>
              </a:ext>
            </a:extLst>
          </p:cNvPr>
          <p:cNvCxnSpPr>
            <a:cxnSpLocks/>
          </p:cNvCxnSpPr>
          <p:nvPr/>
        </p:nvCxnSpPr>
        <p:spPr>
          <a:xfrm flipV="1">
            <a:off x="904776" y="1416274"/>
            <a:ext cx="4636722" cy="16235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81746F5-705B-5901-528E-39150D49761A}"/>
              </a:ext>
            </a:extLst>
          </p:cNvPr>
          <p:cNvSpPr/>
          <p:nvPr/>
        </p:nvSpPr>
        <p:spPr>
          <a:xfrm>
            <a:off x="5526143" y="1416274"/>
            <a:ext cx="1106905" cy="805802"/>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Connecteur droit 13">
            <a:extLst>
              <a:ext uri="{FF2B5EF4-FFF2-40B4-BE49-F238E27FC236}">
                <a16:creationId xmlns:a16="http://schemas.microsoft.com/office/drawing/2014/main" id="{8258E1B6-2DD1-E54E-7CF3-3A6C41FF7226}"/>
              </a:ext>
            </a:extLst>
          </p:cNvPr>
          <p:cNvCxnSpPr>
            <a:cxnSpLocks/>
          </p:cNvCxnSpPr>
          <p:nvPr/>
        </p:nvCxnSpPr>
        <p:spPr>
          <a:xfrm flipV="1">
            <a:off x="4552274" y="2222076"/>
            <a:ext cx="2080774" cy="337073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CF3F2-3545-873E-5A64-A44859FF0FFC}"/>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FE0FA99-D5A4-4AD4-3E19-12169105D6F2}"/>
              </a:ext>
            </a:extLst>
          </p:cNvPr>
          <p:cNvSpPr txBox="1"/>
          <p:nvPr/>
        </p:nvSpPr>
        <p:spPr>
          <a:xfrm>
            <a:off x="309611" y="3429000"/>
            <a:ext cx="11572775" cy="2677656"/>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 La Déclaration franchimontoise des Droits de l’Homme est </a:t>
            </a:r>
            <a:r>
              <a:rPr lang="fr-FR" sz="2400" dirty="0">
                <a:latin typeface="Arial Black" panose="020B0A04020102020204" pitchFamily="34" charset="0"/>
                <a:cs typeface="Arial" panose="020B0604020202020204" pitchFamily="34" charset="0"/>
              </a:rPr>
              <a:t>le texte le plus similaire à la Déclaration française</a:t>
            </a:r>
            <a:r>
              <a:rPr lang="fr-FR" sz="2400" dirty="0">
                <a:latin typeface="Arial" panose="020B0604020202020204" pitchFamily="34" charset="0"/>
                <a:cs typeface="Arial" panose="020B0604020202020204" pitchFamily="34" charset="0"/>
              </a:rPr>
              <a:t> que nous ayons trouvé, et le plus contemporain. Elle n’est pas une simple copie. De légers aménagements ont permis de penser une continuité entre droit civil coutumier, droit de l’homme et droit naturel, car tel était le problème à résoudre pour ces constituants : </a:t>
            </a:r>
            <a:r>
              <a:rPr lang="fr-FR" sz="2400" dirty="0">
                <a:latin typeface="Arial Black" panose="020B0A04020102020204" pitchFamily="34" charset="0"/>
                <a:cs typeface="Arial" panose="020B0604020202020204" pitchFamily="34" charset="0"/>
              </a:rPr>
              <a:t>inscrire l’organisation coutumière et démocratique d’antan dans la modernité révolutionnaire </a:t>
            </a:r>
            <a:r>
              <a:rPr lang="fr-FR" sz="2400" dirty="0">
                <a:latin typeface="Arial" panose="020B0604020202020204" pitchFamily="34" charset="0"/>
                <a:cs typeface="Arial" panose="020B0604020202020204" pitchFamily="34" charset="0"/>
              </a:rPr>
              <a:t>»</a:t>
            </a:r>
            <a:endParaRPr lang="fr-BE" sz="24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A8E9E101-1C8C-9BC5-C093-E1DE61924649}"/>
              </a:ext>
            </a:extLst>
          </p:cNvPr>
          <p:cNvSpPr txBox="1"/>
          <p:nvPr/>
        </p:nvSpPr>
        <p:spPr>
          <a:xfrm>
            <a:off x="309611" y="872834"/>
            <a:ext cx="11572775" cy="1815882"/>
          </a:xfrm>
          <a:prstGeom prst="rect">
            <a:avLst/>
          </a:prstGeom>
          <a:noFill/>
        </p:spPr>
        <p:txBody>
          <a:bodyPr wrap="square" rtlCol="0">
            <a:spAutoFit/>
          </a:bodyPr>
          <a:lstStyle/>
          <a:p>
            <a:pPr algn="just"/>
            <a:r>
              <a:rPr lang="fr-FR" sz="2800" dirty="0">
                <a:latin typeface="Arial" panose="020B0604020202020204" pitchFamily="34" charset="0"/>
                <a:cs typeface="Arial" panose="020B0604020202020204" pitchFamily="34" charset="0"/>
              </a:rPr>
              <a:t>« Nous osons le dire : de tous les peuples d’en deçà du Rhin, et peut-être de l’Europe entière, nous sommes les premiers qui, après les Français, aient adoptés la </a:t>
            </a:r>
            <a:r>
              <a:rPr lang="fr-FR" sz="2800" dirty="0">
                <a:latin typeface="Arial Black" panose="020B0A04020102020204" pitchFamily="34" charset="0"/>
                <a:cs typeface="Arial" panose="020B0604020202020204" pitchFamily="34" charset="0"/>
              </a:rPr>
              <a:t>Déclaration des Droits </a:t>
            </a:r>
            <a:r>
              <a:rPr lang="fr-FR" sz="2800" dirty="0">
                <a:latin typeface="Arial" panose="020B0604020202020204" pitchFamily="34" charset="0"/>
                <a:cs typeface="Arial" panose="020B0604020202020204" pitchFamily="34" charset="0"/>
              </a:rPr>
              <a:t>et établi le gouvernement sur cette base fondamentale »</a:t>
            </a:r>
            <a:endParaRPr lang="fr-BE" sz="28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13A61904-733A-BA14-510F-16E5A51008D2}"/>
              </a:ext>
            </a:extLst>
          </p:cNvPr>
          <p:cNvSpPr txBox="1"/>
          <p:nvPr/>
        </p:nvSpPr>
        <p:spPr>
          <a:xfrm>
            <a:off x="5459655" y="5912257"/>
            <a:ext cx="6642058" cy="646331"/>
          </a:xfrm>
          <a:prstGeom prst="rect">
            <a:avLst/>
          </a:prstGeom>
          <a:noFill/>
        </p:spPr>
        <p:txBody>
          <a:bodyPr wrap="square" rtlCol="0">
            <a:spAutoFit/>
          </a:bodyPr>
          <a:lstStyle/>
          <a:p>
            <a:pPr algn="r"/>
            <a:r>
              <a:rPr lang="fr-BE" dirty="0">
                <a:latin typeface="Arial" panose="020B0604020202020204" pitchFamily="34" charset="0"/>
                <a:cs typeface="Arial" panose="020B0604020202020204" pitchFamily="34" charset="0"/>
              </a:rPr>
              <a:t>C. FAURÉ, </a:t>
            </a:r>
            <a:r>
              <a:rPr lang="fr-BE" i="1" dirty="0">
                <a:latin typeface="Arial" panose="020B0604020202020204" pitchFamily="34" charset="0"/>
                <a:cs typeface="Arial" panose="020B0604020202020204" pitchFamily="34" charset="0"/>
              </a:rPr>
              <a:t>Ce que veut déclarer ses droits veut dire : histoires</a:t>
            </a:r>
            <a:r>
              <a:rPr lang="fr-BE" dirty="0">
                <a:latin typeface="Arial" panose="020B0604020202020204" pitchFamily="34" charset="0"/>
                <a:cs typeface="Arial" panose="020B0604020202020204" pitchFamily="34" charset="0"/>
              </a:rPr>
              <a:t>, Paris, Les belles lettres, 2011, p.147</a:t>
            </a:r>
          </a:p>
        </p:txBody>
      </p:sp>
    </p:spTree>
    <p:extLst>
      <p:ext uri="{BB962C8B-B14F-4D97-AF65-F5344CB8AC3E}">
        <p14:creationId xmlns:p14="http://schemas.microsoft.com/office/powerpoint/2010/main" val="91566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A2E47-3679-3A1B-947E-927D962AA237}"/>
            </a:ext>
          </a:extLst>
        </p:cNvPr>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45D555E9-B4A5-4045-B18A-3FC97514F7C3}"/>
              </a:ext>
            </a:extLst>
          </p:cNvPr>
          <p:cNvGraphicFramePr>
            <a:graphicFrameLocks noGrp="1"/>
          </p:cNvGraphicFramePr>
          <p:nvPr>
            <p:extLst>
              <p:ext uri="{D42A27DB-BD31-4B8C-83A1-F6EECF244321}">
                <p14:modId xmlns:p14="http://schemas.microsoft.com/office/powerpoint/2010/main" val="309769678"/>
              </p:ext>
            </p:extLst>
          </p:nvPr>
        </p:nvGraphicFramePr>
        <p:xfrm>
          <a:off x="1389246" y="719666"/>
          <a:ext cx="9413508" cy="4995334"/>
        </p:xfrm>
        <a:graphic>
          <a:graphicData uri="http://schemas.openxmlformats.org/drawingml/2006/table">
            <a:tbl>
              <a:tblPr firstRow="1" bandRow="1">
                <a:tableStyleId>{5C22544A-7EE6-4342-B048-85BDC9FD1C3A}</a:tableStyleId>
              </a:tblPr>
              <a:tblGrid>
                <a:gridCol w="4706754">
                  <a:extLst>
                    <a:ext uri="{9D8B030D-6E8A-4147-A177-3AD203B41FA5}">
                      <a16:colId xmlns:a16="http://schemas.microsoft.com/office/drawing/2014/main" val="2957567192"/>
                    </a:ext>
                  </a:extLst>
                </a:gridCol>
                <a:gridCol w="4706754">
                  <a:extLst>
                    <a:ext uri="{9D8B030D-6E8A-4147-A177-3AD203B41FA5}">
                      <a16:colId xmlns:a16="http://schemas.microsoft.com/office/drawing/2014/main" val="2486241725"/>
                    </a:ext>
                  </a:extLst>
                </a:gridCol>
              </a:tblGrid>
              <a:tr h="720975">
                <a:tc>
                  <a:txBody>
                    <a:bodyPr/>
                    <a:lstStyle/>
                    <a:p>
                      <a:pPr algn="ctr"/>
                      <a:r>
                        <a:rPr lang="fr-BE" sz="2200" dirty="0">
                          <a:latin typeface="Arial Black" panose="020B0A04020102020204" pitchFamily="34" charset="0"/>
                          <a:cs typeface="Arial" panose="020B0604020202020204" pitchFamily="34" charset="0"/>
                        </a:rPr>
                        <a:t>Juspositivisme</a:t>
                      </a:r>
                    </a:p>
                  </a:txBody>
                  <a:tcPr anchor="ctr"/>
                </a:tc>
                <a:tc>
                  <a:txBody>
                    <a:bodyPr/>
                    <a:lstStyle/>
                    <a:p>
                      <a:pPr algn="ctr"/>
                      <a:r>
                        <a:rPr lang="fr-BE" sz="2200" dirty="0">
                          <a:latin typeface="Arial Black" panose="020B0A04020102020204" pitchFamily="34" charset="0"/>
                          <a:cs typeface="Arial" panose="020B0604020202020204" pitchFamily="34" charset="0"/>
                        </a:rPr>
                        <a:t>Jusnaturalisme</a:t>
                      </a:r>
                    </a:p>
                  </a:txBody>
                  <a:tcPr anchor="ctr"/>
                </a:tc>
                <a:extLst>
                  <a:ext uri="{0D108BD9-81ED-4DB2-BD59-A6C34878D82A}">
                    <a16:rowId xmlns:a16="http://schemas.microsoft.com/office/drawing/2014/main" val="1611929906"/>
                  </a:ext>
                </a:extLst>
              </a:tr>
              <a:tr h="2420421">
                <a:tc>
                  <a:txBody>
                    <a:bodyPr/>
                    <a:lstStyle/>
                    <a:p>
                      <a:pPr algn="just"/>
                      <a:r>
                        <a:rPr lang="fr-BE" sz="2200" kern="1200" dirty="0">
                          <a:solidFill>
                            <a:schemeClr val="dk1"/>
                          </a:solidFill>
                          <a:effectLst/>
                          <a:latin typeface="Arial" panose="020B0604020202020204" pitchFamily="34" charset="0"/>
                          <a:ea typeface="+mn-ea"/>
                          <a:cs typeface="Arial" panose="020B0604020202020204" pitchFamily="34" charset="0"/>
                        </a:rPr>
                        <a:t>Le Droit est défini comme un ordre de contrainte par menace de sanction, </a:t>
                      </a:r>
                      <a:r>
                        <a:rPr lang="fr-BE" sz="2200" kern="1200" dirty="0">
                          <a:solidFill>
                            <a:schemeClr val="dk1"/>
                          </a:solidFill>
                          <a:effectLst/>
                          <a:latin typeface="Arial Black" panose="020B0A04020102020204" pitchFamily="34" charset="0"/>
                          <a:ea typeface="+mn-ea"/>
                          <a:cs typeface="Arial" panose="020B0604020202020204" pitchFamily="34" charset="0"/>
                        </a:rPr>
                        <a:t>indépendant de toute notion morale</a:t>
                      </a:r>
                      <a:endParaRPr lang="fr-BE" sz="2200" dirty="0">
                        <a:latin typeface="Arial Black" panose="020B0A04020102020204" pitchFamily="34" charset="0"/>
                        <a:cs typeface="Arial" panose="020B0604020202020204" pitchFamily="34"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BE" sz="2200" kern="1200" dirty="0">
                          <a:solidFill>
                            <a:schemeClr val="dk1"/>
                          </a:solidFill>
                          <a:effectLst/>
                          <a:latin typeface="Arial" panose="020B0604020202020204" pitchFamily="34" charset="0"/>
                          <a:ea typeface="+mn-ea"/>
                          <a:cs typeface="Arial" panose="020B0604020202020204" pitchFamily="34" charset="0"/>
                        </a:rPr>
                        <a:t>Le Droit est défini comme un ensemble de normes répondant à une </a:t>
                      </a:r>
                      <a:r>
                        <a:rPr lang="fr-BE" sz="2200" kern="1200" dirty="0">
                          <a:solidFill>
                            <a:schemeClr val="dk1"/>
                          </a:solidFill>
                          <a:effectLst/>
                          <a:latin typeface="Arial Black" panose="020B0A04020102020204" pitchFamily="34" charset="0"/>
                          <a:ea typeface="+mn-ea"/>
                          <a:cs typeface="Arial" panose="020B0604020202020204" pitchFamily="34" charset="0"/>
                        </a:rPr>
                        <a:t>valeur morale supérieur </a:t>
                      </a:r>
                      <a:r>
                        <a:rPr lang="fr-BE" sz="2200" kern="1200" dirty="0">
                          <a:solidFill>
                            <a:schemeClr val="dk1"/>
                          </a:solidFill>
                          <a:effectLst/>
                          <a:latin typeface="Arial" panose="020B0604020202020204" pitchFamily="34" charset="0"/>
                          <a:ea typeface="+mn-ea"/>
                          <a:cs typeface="Arial" panose="020B0604020202020204" pitchFamily="34" charset="0"/>
                        </a:rPr>
                        <a:t>(Vérité, Justice, Égalité, etc.)</a:t>
                      </a:r>
                      <a:endParaRPr lang="fr-BE" sz="2200" dirty="0">
                        <a:latin typeface="Arial Black" panose="020B0A04020102020204" pitchFamily="34" charset="0"/>
                        <a:cs typeface="Arial" panose="020B0604020202020204" pitchFamily="34" charset="0"/>
                      </a:endParaRPr>
                    </a:p>
                  </a:txBody>
                  <a:tcPr anchor="ctr"/>
                </a:tc>
                <a:extLst>
                  <a:ext uri="{0D108BD9-81ED-4DB2-BD59-A6C34878D82A}">
                    <a16:rowId xmlns:a16="http://schemas.microsoft.com/office/drawing/2014/main" val="2540912770"/>
                  </a:ext>
                </a:extLst>
              </a:tr>
              <a:tr h="1853938">
                <a:tc>
                  <a:txBody>
                    <a:bodyPr/>
                    <a:lstStyle/>
                    <a:p>
                      <a:pPr algn="just"/>
                      <a:r>
                        <a:rPr lang="fr-BE" sz="2200" dirty="0">
                          <a:latin typeface="Arial" panose="020B0604020202020204" pitchFamily="34" charset="0"/>
                          <a:cs typeface="Arial" panose="020B0604020202020204" pitchFamily="34" charset="0"/>
                        </a:rPr>
                        <a:t>J’obéis car j’y suis contraint, peu importe si la loi est contraire à mes valeurs</a:t>
                      </a:r>
                    </a:p>
                  </a:txBody>
                  <a:tcPr anchor="ctr"/>
                </a:tc>
                <a:tc>
                  <a:txBody>
                    <a:bodyPr/>
                    <a:lstStyle/>
                    <a:p>
                      <a:pPr algn="just"/>
                      <a:r>
                        <a:rPr lang="fr-BE" sz="2200" dirty="0">
                          <a:latin typeface="Arial" panose="020B0604020202020204" pitchFamily="34" charset="0"/>
                          <a:cs typeface="Arial" panose="020B0604020202020204" pitchFamily="34" charset="0"/>
                        </a:rPr>
                        <a:t>Je n’obéis que si la norme permet l’accomplissement de la valeur supérieure : si non, je peux (ou dois) désobéir</a:t>
                      </a:r>
                    </a:p>
                  </a:txBody>
                  <a:tcPr anchor="ctr"/>
                </a:tc>
                <a:extLst>
                  <a:ext uri="{0D108BD9-81ED-4DB2-BD59-A6C34878D82A}">
                    <a16:rowId xmlns:a16="http://schemas.microsoft.com/office/drawing/2014/main" val="3233050725"/>
                  </a:ext>
                </a:extLst>
              </a:tr>
            </a:tbl>
          </a:graphicData>
        </a:graphic>
      </p:graphicFrame>
    </p:spTree>
    <p:extLst>
      <p:ext uri="{BB962C8B-B14F-4D97-AF65-F5344CB8AC3E}">
        <p14:creationId xmlns:p14="http://schemas.microsoft.com/office/powerpoint/2010/main" val="323054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28AF-BE0C-0337-096C-A76DA65067F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BFC5F482-1075-3B55-BFC1-FCF82B6425A6}"/>
              </a:ext>
            </a:extLst>
          </p:cNvPr>
          <p:cNvSpPr txBox="1"/>
          <p:nvPr/>
        </p:nvSpPr>
        <p:spPr>
          <a:xfrm>
            <a:off x="347068" y="532910"/>
            <a:ext cx="11386127" cy="954107"/>
          </a:xfrm>
          <a:prstGeom prst="rect">
            <a:avLst/>
          </a:prstGeom>
          <a:noFill/>
        </p:spPr>
        <p:txBody>
          <a:bodyPr wrap="square" rtlCol="0">
            <a:spAutoFit/>
          </a:bodyPr>
          <a:lstStyle/>
          <a:p>
            <a:pPr algn="just"/>
            <a:r>
              <a:rPr lang="fr-BE" sz="2800" u="sng" dirty="0">
                <a:latin typeface="Arial Black" panose="020B0A04020102020204" pitchFamily="34" charset="0"/>
                <a:cs typeface="Arial" panose="020B0604020202020204" pitchFamily="34" charset="0"/>
              </a:rPr>
              <a:t>La Déclaration des droits de l’homme et du citoyen pour le Franchimont</a:t>
            </a:r>
          </a:p>
        </p:txBody>
      </p:sp>
      <p:sp>
        <p:nvSpPr>
          <p:cNvPr id="3" name="ZoneTexte 2">
            <a:extLst>
              <a:ext uri="{FF2B5EF4-FFF2-40B4-BE49-F238E27FC236}">
                <a16:creationId xmlns:a16="http://schemas.microsoft.com/office/drawing/2014/main" id="{047A901D-21C3-E098-65A7-7702C5B6B510}"/>
              </a:ext>
            </a:extLst>
          </p:cNvPr>
          <p:cNvSpPr txBox="1"/>
          <p:nvPr/>
        </p:nvSpPr>
        <p:spPr>
          <a:xfrm>
            <a:off x="404540" y="1754669"/>
            <a:ext cx="11271182" cy="2677656"/>
          </a:xfrm>
          <a:prstGeom prst="rect">
            <a:avLst/>
          </a:prstGeom>
          <a:noFill/>
        </p:spPr>
        <p:txBody>
          <a:bodyPr wrap="square" rtlCol="0">
            <a:spAutoFit/>
          </a:bodyPr>
          <a:lstStyle/>
          <a:p>
            <a:pPr algn="just"/>
            <a:r>
              <a:rPr lang="fr-FR" sz="2400" u="sng" dirty="0">
                <a:latin typeface="Arial" panose="020B0604020202020204" pitchFamily="34" charset="0"/>
                <a:cs typeface="Arial" panose="020B0604020202020204" pitchFamily="34" charset="0"/>
              </a:rPr>
              <a:t>Art. VI </a:t>
            </a:r>
            <a:r>
              <a:rPr lang="fr-FR" sz="2400" dirty="0">
                <a:latin typeface="Arial" panose="020B0604020202020204" pitchFamily="34" charset="0"/>
                <a:cs typeface="Arial" panose="020B0604020202020204" pitchFamily="34" charset="0"/>
              </a:rPr>
              <a:t>: La loi est l’expression de la volonté générale </a:t>
            </a:r>
            <a:r>
              <a:rPr lang="fr-FR" sz="2400" dirty="0">
                <a:solidFill>
                  <a:srgbClr val="FF0000"/>
                </a:solidFill>
                <a:latin typeface="Arial" panose="020B0604020202020204" pitchFamily="34" charset="0"/>
                <a:cs typeface="Arial" panose="020B0604020202020204" pitchFamily="34" charset="0"/>
              </a:rPr>
              <a:t>[qui ne doit jamais s’écarter des règles éternelles de la vérité et de la justice] </a:t>
            </a:r>
            <a:r>
              <a:rPr lang="fr-FR" sz="2400" dirty="0">
                <a:latin typeface="Arial" panose="020B0604020202020204" pitchFamily="34" charset="0"/>
                <a:cs typeface="Arial" panose="020B0604020202020204" pitchFamily="34" charset="0"/>
              </a:rPr>
              <a:t>; tous les citoyens ont le droit de concourir à sa formation ; personnellement ou par leurs représentants ; elle doit être la même pour tous, soit qu’elle protège ou qu’elle punisse ; tous les citoyens étant égaux à ses yeux, sont également admissibles à toutes dignités, places et emplois publics, selon leurs capacités et sans autres distinctions que celle de leurs vertus et de leurs talents</a:t>
            </a:r>
            <a:endParaRPr lang="fr-BE" sz="24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69A82EF-A140-D395-74DD-B9EBA21450F5}"/>
              </a:ext>
            </a:extLst>
          </p:cNvPr>
          <p:cNvSpPr txBox="1"/>
          <p:nvPr/>
        </p:nvSpPr>
        <p:spPr>
          <a:xfrm>
            <a:off x="404540" y="4914460"/>
            <a:ext cx="11386127" cy="830997"/>
          </a:xfrm>
          <a:prstGeom prst="rect">
            <a:avLst/>
          </a:prstGeom>
          <a:noFill/>
        </p:spPr>
        <p:txBody>
          <a:bodyPr wrap="square" rtlCol="0">
            <a:spAutoFit/>
          </a:bodyPr>
          <a:lstStyle/>
          <a:p>
            <a:pPr algn="just"/>
            <a:r>
              <a:rPr lang="fr-FR" sz="2400" u="sng" dirty="0">
                <a:latin typeface="Arial" panose="020B0604020202020204" pitchFamily="34" charset="0"/>
                <a:cs typeface="Arial" panose="020B0604020202020204" pitchFamily="34" charset="0"/>
              </a:rPr>
              <a:t>Art. XVI </a:t>
            </a:r>
            <a:r>
              <a:rPr lang="fr-FR" sz="2400" dirty="0">
                <a:latin typeface="Arial" panose="020B0604020202020204" pitchFamily="34" charset="0"/>
                <a:cs typeface="Arial" panose="020B0604020202020204" pitchFamily="34" charset="0"/>
              </a:rPr>
              <a:t>: Toute société dans laquelle la garantie des droits n’est pas assurée, ni la séparation des pouvoirs déterminée, n’a pas de constitution </a:t>
            </a:r>
            <a:r>
              <a:rPr lang="fr-FR" sz="2400" dirty="0">
                <a:solidFill>
                  <a:srgbClr val="FF0000"/>
                </a:solidFill>
                <a:latin typeface="Arial" panose="020B0604020202020204" pitchFamily="34" charset="0"/>
                <a:cs typeface="Arial" panose="020B0604020202020204" pitchFamily="34" charset="0"/>
              </a:rPr>
              <a:t>[digne de ce nom]</a:t>
            </a:r>
            <a:endParaRPr lang="fr-B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809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BDDCC0-73B9-E07E-9CED-B4420BAA9A17}"/>
              </a:ext>
            </a:extLst>
          </p:cNvPr>
          <p:cNvSpPr txBox="1"/>
          <p:nvPr/>
        </p:nvSpPr>
        <p:spPr>
          <a:xfrm>
            <a:off x="347068" y="532910"/>
            <a:ext cx="11386127" cy="954107"/>
          </a:xfrm>
          <a:prstGeom prst="rect">
            <a:avLst/>
          </a:prstGeom>
          <a:noFill/>
        </p:spPr>
        <p:txBody>
          <a:bodyPr wrap="square" rtlCol="0">
            <a:spAutoFit/>
          </a:bodyPr>
          <a:lstStyle/>
          <a:p>
            <a:pPr algn="just"/>
            <a:r>
              <a:rPr lang="fr-BE" sz="2800" u="sng" dirty="0">
                <a:latin typeface="Arial Black" panose="020B0A04020102020204" pitchFamily="34" charset="0"/>
                <a:cs typeface="Arial" panose="020B0604020202020204" pitchFamily="34" charset="0"/>
              </a:rPr>
              <a:t>La Déclaration des droits de l’homme et du citoyen pour le Franchimont</a:t>
            </a:r>
          </a:p>
        </p:txBody>
      </p:sp>
      <p:sp>
        <p:nvSpPr>
          <p:cNvPr id="3" name="ZoneTexte 2">
            <a:extLst>
              <a:ext uri="{FF2B5EF4-FFF2-40B4-BE49-F238E27FC236}">
                <a16:creationId xmlns:a16="http://schemas.microsoft.com/office/drawing/2014/main" id="{E7C8E0F6-062F-3DBF-EB39-85585413FC17}"/>
              </a:ext>
            </a:extLst>
          </p:cNvPr>
          <p:cNvSpPr txBox="1"/>
          <p:nvPr/>
        </p:nvSpPr>
        <p:spPr>
          <a:xfrm>
            <a:off x="125385" y="3124653"/>
            <a:ext cx="11829491" cy="1569660"/>
          </a:xfrm>
          <a:prstGeom prst="rect">
            <a:avLst/>
          </a:prstGeom>
          <a:noFill/>
        </p:spPr>
        <p:txBody>
          <a:bodyPr wrap="square" rtlCol="0">
            <a:spAutoFit/>
          </a:bodyPr>
          <a:lstStyle/>
          <a:p>
            <a:pPr algn="just"/>
            <a:r>
              <a:rPr lang="fr-FR" sz="2400" u="sng" dirty="0">
                <a:latin typeface="Arial" panose="020B0604020202020204" pitchFamily="34" charset="0"/>
                <a:cs typeface="Arial" panose="020B0604020202020204" pitchFamily="34" charset="0"/>
              </a:rPr>
              <a:t>Art. XVII de la DDHC française </a:t>
            </a:r>
            <a:r>
              <a:rPr lang="fr-FR" sz="2400" dirty="0">
                <a:latin typeface="Arial" panose="020B0604020202020204" pitchFamily="34" charset="0"/>
                <a:cs typeface="Arial" panose="020B0604020202020204" pitchFamily="34" charset="0"/>
              </a:rPr>
              <a:t>: La propriété étant un droit inviolable et sacré, nul ne peut en être privé, si ce n’est lorsque la nécessité publique, légalement constatée, l’exige évidemment, et sous la condition d’une juste et préalable indemnité </a:t>
            </a:r>
            <a:r>
              <a:rPr lang="fr-FR" sz="2400" dirty="0">
                <a:solidFill>
                  <a:srgbClr val="FF0000"/>
                </a:solidFill>
                <a:latin typeface="Arial" panose="020B0604020202020204" pitchFamily="34" charset="0"/>
                <a:cs typeface="Arial" panose="020B0604020202020204" pitchFamily="34" charset="0"/>
              </a:rPr>
              <a:t>(n’existe pas dans la version franchimontoise)</a:t>
            </a:r>
            <a:endParaRPr lang="fr-BE" sz="2400" dirty="0">
              <a:solidFill>
                <a:srgbClr val="FF0000"/>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76AFDE3-E679-6140-4F95-32FED60708C9}"/>
              </a:ext>
            </a:extLst>
          </p:cNvPr>
          <p:cNvSpPr txBox="1"/>
          <p:nvPr/>
        </p:nvSpPr>
        <p:spPr>
          <a:xfrm>
            <a:off x="1517586" y="4694313"/>
            <a:ext cx="5560196" cy="461665"/>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Influence collectiviste ?</a:t>
            </a:r>
          </a:p>
        </p:txBody>
      </p:sp>
      <p:sp>
        <p:nvSpPr>
          <p:cNvPr id="5" name="ZoneTexte 4">
            <a:extLst>
              <a:ext uri="{FF2B5EF4-FFF2-40B4-BE49-F238E27FC236}">
                <a16:creationId xmlns:a16="http://schemas.microsoft.com/office/drawing/2014/main" id="{C2EA5030-9BBF-D934-F0A7-5BBCC3FB8040}"/>
              </a:ext>
            </a:extLst>
          </p:cNvPr>
          <p:cNvSpPr txBox="1"/>
          <p:nvPr/>
        </p:nvSpPr>
        <p:spPr>
          <a:xfrm>
            <a:off x="1517586" y="5389129"/>
            <a:ext cx="7491660" cy="461665"/>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Simple évitement d’une répétition jugée inutile ?</a:t>
            </a:r>
          </a:p>
        </p:txBody>
      </p:sp>
      <p:sp>
        <p:nvSpPr>
          <p:cNvPr id="6" name="ZoneTexte 5">
            <a:extLst>
              <a:ext uri="{FF2B5EF4-FFF2-40B4-BE49-F238E27FC236}">
                <a16:creationId xmlns:a16="http://schemas.microsoft.com/office/drawing/2014/main" id="{C553157C-3358-E4E3-31B9-EB7428782CFD}"/>
              </a:ext>
            </a:extLst>
          </p:cNvPr>
          <p:cNvSpPr txBox="1"/>
          <p:nvPr/>
        </p:nvSpPr>
        <p:spPr>
          <a:xfrm>
            <a:off x="1517586" y="6083945"/>
            <a:ext cx="8714069" cy="461665"/>
          </a:xfrm>
          <a:prstGeom prst="rect">
            <a:avLst/>
          </a:prstGeom>
          <a:noFill/>
        </p:spPr>
        <p:txBody>
          <a:bodyPr wrap="square" rtlCol="0">
            <a:spAutoFit/>
          </a:bodyPr>
          <a:lstStyle/>
          <a:p>
            <a:pPr algn="just"/>
            <a:r>
              <a:rPr lang="fr-FR" sz="2400" dirty="0">
                <a:latin typeface="Arial" panose="020B0604020202020204" pitchFamily="34" charset="0"/>
                <a:cs typeface="Arial" panose="020B0604020202020204" pitchFamily="34" charset="0"/>
              </a:rPr>
              <a:t>Volonté de ne pas protéger les propriétés illégitimes ? </a:t>
            </a:r>
          </a:p>
        </p:txBody>
      </p:sp>
      <p:sp>
        <p:nvSpPr>
          <p:cNvPr id="7" name="Flèche : droite 6">
            <a:extLst>
              <a:ext uri="{FF2B5EF4-FFF2-40B4-BE49-F238E27FC236}">
                <a16:creationId xmlns:a16="http://schemas.microsoft.com/office/drawing/2014/main" id="{52B4FE47-1CEE-34BD-16FB-8EECFF2922EE}"/>
              </a:ext>
            </a:extLst>
          </p:cNvPr>
          <p:cNvSpPr/>
          <p:nvPr/>
        </p:nvSpPr>
        <p:spPr>
          <a:xfrm>
            <a:off x="1113325" y="4689675"/>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 droite 7">
            <a:extLst>
              <a:ext uri="{FF2B5EF4-FFF2-40B4-BE49-F238E27FC236}">
                <a16:creationId xmlns:a16="http://schemas.microsoft.com/office/drawing/2014/main" id="{C5DDC66A-4C30-4451-F563-0CF72CCA906F}"/>
              </a:ext>
            </a:extLst>
          </p:cNvPr>
          <p:cNvSpPr/>
          <p:nvPr/>
        </p:nvSpPr>
        <p:spPr>
          <a:xfrm>
            <a:off x="1113325" y="5389129"/>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 droite 8">
            <a:extLst>
              <a:ext uri="{FF2B5EF4-FFF2-40B4-BE49-F238E27FC236}">
                <a16:creationId xmlns:a16="http://schemas.microsoft.com/office/drawing/2014/main" id="{8D2DCA0B-3093-BF57-FF7D-23E67C41542B}"/>
              </a:ext>
            </a:extLst>
          </p:cNvPr>
          <p:cNvSpPr/>
          <p:nvPr/>
        </p:nvSpPr>
        <p:spPr>
          <a:xfrm>
            <a:off x="1113325" y="6088583"/>
            <a:ext cx="404261" cy="452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D6D9B2BF-47BD-BFD8-95E3-BD922F2F5667}"/>
              </a:ext>
            </a:extLst>
          </p:cNvPr>
          <p:cNvSpPr txBox="1"/>
          <p:nvPr/>
        </p:nvSpPr>
        <p:spPr>
          <a:xfrm>
            <a:off x="125385" y="1730383"/>
            <a:ext cx="11251932" cy="1200329"/>
          </a:xfrm>
          <a:prstGeom prst="rect">
            <a:avLst/>
          </a:prstGeom>
          <a:noFill/>
        </p:spPr>
        <p:txBody>
          <a:bodyPr wrap="square" rtlCol="0">
            <a:spAutoFit/>
          </a:bodyPr>
          <a:lstStyle/>
          <a:p>
            <a:pPr algn="just"/>
            <a:r>
              <a:rPr lang="fr-FR" sz="2400" u="sng" dirty="0">
                <a:latin typeface="Arial" panose="020B0604020202020204" pitchFamily="34" charset="0"/>
                <a:cs typeface="Arial" panose="020B0604020202020204" pitchFamily="34" charset="0"/>
              </a:rPr>
              <a:t>Art. III </a:t>
            </a:r>
            <a:r>
              <a:rPr lang="fr-FR" sz="2400" dirty="0">
                <a:latin typeface="Arial" panose="020B0604020202020204" pitchFamily="34" charset="0"/>
                <a:cs typeface="Arial" panose="020B0604020202020204" pitchFamily="34" charset="0"/>
              </a:rPr>
              <a:t>: Toute souveraineté réside essentiellement </a:t>
            </a:r>
            <a:r>
              <a:rPr lang="fr-FR" sz="2400" dirty="0">
                <a:solidFill>
                  <a:srgbClr val="FF0000"/>
                </a:solidFill>
                <a:latin typeface="Arial" panose="020B0604020202020204" pitchFamily="34" charset="0"/>
                <a:cs typeface="Arial" panose="020B0604020202020204" pitchFamily="34" charset="0"/>
              </a:rPr>
              <a:t>dans le peuple </a:t>
            </a:r>
            <a:r>
              <a:rPr lang="fr-FR" sz="2400" dirty="0">
                <a:latin typeface="Arial" panose="020B0604020202020204" pitchFamily="34" charset="0"/>
                <a:cs typeface="Arial" panose="020B0604020202020204" pitchFamily="34" charset="0"/>
              </a:rPr>
              <a:t>[dans la Nation]. Nul corps, nul individu, ne peut exercer d'autorité qui n'en émane expressément</a:t>
            </a:r>
            <a:endParaRPr lang="fr-B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42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8375A-8F0A-6AA8-A139-F0BBA86BE73E}"/>
            </a:ext>
          </a:extLst>
        </p:cNvPr>
        <p:cNvGrpSpPr/>
        <p:nvPr/>
      </p:nvGrpSpPr>
      <p:grpSpPr>
        <a:xfrm>
          <a:off x="0" y="0"/>
          <a:ext cx="0" cy="0"/>
          <a:chOff x="0" y="0"/>
          <a:chExt cx="0" cy="0"/>
        </a:xfrm>
      </p:grpSpPr>
      <p:pic>
        <p:nvPicPr>
          <p:cNvPr id="1026" name="Picture 2" descr="La vie de l'école - L'école fondamentale de Polleur">
            <a:extLst>
              <a:ext uri="{FF2B5EF4-FFF2-40B4-BE49-F238E27FC236}">
                <a16:creationId xmlns:a16="http://schemas.microsoft.com/office/drawing/2014/main" id="{1CE45045-7E1E-62DA-967B-771574C6E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63" y="4969149"/>
            <a:ext cx="7613584" cy="17626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Une biographie passionnante de deux révolutionnaires majeurs de 1789, nés à  Spa et Theux, Brixhe et Dethier">
            <a:extLst>
              <a:ext uri="{FF2B5EF4-FFF2-40B4-BE49-F238E27FC236}">
                <a16:creationId xmlns:a16="http://schemas.microsoft.com/office/drawing/2014/main" id="{FC4F8862-2C45-CD85-1EB2-895C04FF4A2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172915" y="905541"/>
            <a:ext cx="3706709" cy="27688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ABEE5C0-5DBE-8792-ADF7-8B4E567053D1}"/>
              </a:ext>
            </a:extLst>
          </p:cNvPr>
          <p:cNvPicPr>
            <a:picLocks noChangeAspect="1"/>
          </p:cNvPicPr>
          <p:nvPr/>
        </p:nvPicPr>
        <p:blipFill>
          <a:blip r:embed="rId5"/>
          <a:stretch>
            <a:fillRect/>
          </a:stretch>
        </p:blipFill>
        <p:spPr>
          <a:xfrm>
            <a:off x="351063" y="1174390"/>
            <a:ext cx="3061195" cy="1599985"/>
          </a:xfrm>
          <a:prstGeom prst="rect">
            <a:avLst/>
          </a:prstGeom>
          <a:ln w="28575">
            <a:solidFill>
              <a:schemeClr val="tx1"/>
            </a:solidFill>
          </a:ln>
        </p:spPr>
      </p:pic>
      <p:pic>
        <p:nvPicPr>
          <p:cNvPr id="5" name="Image 4">
            <a:extLst>
              <a:ext uri="{FF2B5EF4-FFF2-40B4-BE49-F238E27FC236}">
                <a16:creationId xmlns:a16="http://schemas.microsoft.com/office/drawing/2014/main" id="{8502ECC4-361A-2771-2781-55141E7E7C13}"/>
              </a:ext>
            </a:extLst>
          </p:cNvPr>
          <p:cNvPicPr>
            <a:picLocks noChangeAspect="1"/>
          </p:cNvPicPr>
          <p:nvPr/>
        </p:nvPicPr>
        <p:blipFill>
          <a:blip r:embed="rId6"/>
          <a:stretch>
            <a:fillRect/>
          </a:stretch>
        </p:blipFill>
        <p:spPr>
          <a:xfrm>
            <a:off x="8621649" y="3916977"/>
            <a:ext cx="2288587" cy="2814796"/>
          </a:xfrm>
          <a:prstGeom prst="rect">
            <a:avLst/>
          </a:prstGeom>
          <a:ln w="28575">
            <a:solidFill>
              <a:schemeClr val="tx1"/>
            </a:solidFill>
          </a:ln>
        </p:spPr>
      </p:pic>
      <p:pic>
        <p:nvPicPr>
          <p:cNvPr id="6" name="Image 5">
            <a:extLst>
              <a:ext uri="{FF2B5EF4-FFF2-40B4-BE49-F238E27FC236}">
                <a16:creationId xmlns:a16="http://schemas.microsoft.com/office/drawing/2014/main" id="{65FE2A0B-80FB-90F2-260A-BCA09FB58808}"/>
              </a:ext>
            </a:extLst>
          </p:cNvPr>
          <p:cNvPicPr>
            <a:picLocks noChangeAspect="1"/>
          </p:cNvPicPr>
          <p:nvPr/>
        </p:nvPicPr>
        <p:blipFill>
          <a:blip r:embed="rId7"/>
          <a:stretch>
            <a:fillRect/>
          </a:stretch>
        </p:blipFill>
        <p:spPr>
          <a:xfrm>
            <a:off x="4401482" y="256827"/>
            <a:ext cx="3389036" cy="4518714"/>
          </a:xfrm>
          <a:prstGeom prst="rect">
            <a:avLst/>
          </a:prstGeom>
          <a:ln w="28575">
            <a:solidFill>
              <a:srgbClr val="00B050"/>
            </a:solidFill>
          </a:ln>
        </p:spPr>
      </p:pic>
      <p:pic>
        <p:nvPicPr>
          <p:cNvPr id="8" name="Image 7">
            <a:extLst>
              <a:ext uri="{FF2B5EF4-FFF2-40B4-BE49-F238E27FC236}">
                <a16:creationId xmlns:a16="http://schemas.microsoft.com/office/drawing/2014/main" id="{779FD35D-2B22-777C-002C-5E2AC6087D69}"/>
              </a:ext>
            </a:extLst>
          </p:cNvPr>
          <p:cNvPicPr>
            <a:picLocks noChangeAspect="1"/>
          </p:cNvPicPr>
          <p:nvPr/>
        </p:nvPicPr>
        <p:blipFill>
          <a:blip r:embed="rId8"/>
          <a:stretch>
            <a:fillRect/>
          </a:stretch>
        </p:blipFill>
        <p:spPr>
          <a:xfrm>
            <a:off x="1011787" y="3149030"/>
            <a:ext cx="3061194" cy="1535893"/>
          </a:xfrm>
          <a:prstGeom prst="rect">
            <a:avLst/>
          </a:prstGeom>
          <a:ln w="19050">
            <a:solidFill>
              <a:schemeClr val="tx1"/>
            </a:solidFill>
          </a:ln>
        </p:spPr>
      </p:pic>
    </p:spTree>
    <p:extLst>
      <p:ext uri="{BB962C8B-B14F-4D97-AF65-F5344CB8AC3E}">
        <p14:creationId xmlns:p14="http://schemas.microsoft.com/office/powerpoint/2010/main" val="179272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0EA932E-7562-3820-71FB-E551D2502792}"/>
              </a:ext>
            </a:extLst>
          </p:cNvPr>
          <p:cNvSpPr txBox="1"/>
          <p:nvPr/>
        </p:nvSpPr>
        <p:spPr>
          <a:xfrm>
            <a:off x="247439" y="2168092"/>
            <a:ext cx="11697122" cy="830997"/>
          </a:xfrm>
          <a:prstGeom prst="rect">
            <a:avLst/>
          </a:prstGeom>
          <a:noFill/>
        </p:spPr>
        <p:txBody>
          <a:bodyPr wrap="square" rtlCol="0">
            <a:spAutoFit/>
          </a:bodyPr>
          <a:lstStyle/>
          <a:p>
            <a:pPr algn="ctr"/>
            <a:r>
              <a:rPr lang="fr-FR" sz="4800" b="1" dirty="0">
                <a:latin typeface="Garamond" panose="02020404030301010803" pitchFamily="18" charset="0"/>
              </a:rPr>
              <a:t>Merci de votre attention !</a:t>
            </a:r>
            <a:endParaRPr lang="fr-BE" sz="2800" b="1" dirty="0">
              <a:latin typeface="Garamond" panose="02020404030301010803" pitchFamily="18" charset="0"/>
            </a:endParaRPr>
          </a:p>
        </p:txBody>
      </p:sp>
      <p:cxnSp>
        <p:nvCxnSpPr>
          <p:cNvPr id="3" name="Connecteur droit 2">
            <a:extLst>
              <a:ext uri="{FF2B5EF4-FFF2-40B4-BE49-F238E27FC236}">
                <a16:creationId xmlns:a16="http://schemas.microsoft.com/office/drawing/2014/main" id="{174C0EFA-CAB8-BE3E-62EE-E7B9259A961A}"/>
              </a:ext>
            </a:extLst>
          </p:cNvPr>
          <p:cNvCxnSpPr>
            <a:cxnSpLocks/>
          </p:cNvCxnSpPr>
          <p:nvPr/>
        </p:nvCxnSpPr>
        <p:spPr>
          <a:xfrm>
            <a:off x="4296000" y="3147461"/>
            <a:ext cx="3600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541A6715-7F50-8E23-B42A-E12755BB3297}"/>
              </a:ext>
            </a:extLst>
          </p:cNvPr>
          <p:cNvSpPr txBox="1"/>
          <p:nvPr/>
        </p:nvSpPr>
        <p:spPr>
          <a:xfrm>
            <a:off x="3962378" y="5849100"/>
            <a:ext cx="4267244" cy="523220"/>
          </a:xfrm>
          <a:prstGeom prst="rect">
            <a:avLst/>
          </a:prstGeom>
          <a:noFill/>
        </p:spPr>
        <p:txBody>
          <a:bodyPr wrap="square" rtlCol="0">
            <a:spAutoFit/>
          </a:bodyPr>
          <a:lstStyle/>
          <a:p>
            <a:pPr algn="ctr"/>
            <a:r>
              <a:rPr lang="fr-BE" sz="2800" b="1" dirty="0">
                <a:latin typeface="Garamond" panose="02020404030301010803" pitchFamily="18" charset="0"/>
              </a:rPr>
              <a:t>QUENTIN LEBOUTTE</a:t>
            </a:r>
            <a:endParaRPr lang="fr-BE" sz="2800" b="1" i="1" dirty="0">
              <a:latin typeface="Garamond" panose="02020404030301010803" pitchFamily="18" charset="0"/>
            </a:endParaRPr>
          </a:p>
        </p:txBody>
      </p:sp>
      <p:sp>
        <p:nvSpPr>
          <p:cNvPr id="6" name="ZoneTexte 5">
            <a:extLst>
              <a:ext uri="{FF2B5EF4-FFF2-40B4-BE49-F238E27FC236}">
                <a16:creationId xmlns:a16="http://schemas.microsoft.com/office/drawing/2014/main" id="{55F99865-3E3B-BBCE-2A27-BE627782DB00}"/>
              </a:ext>
            </a:extLst>
          </p:cNvPr>
          <p:cNvSpPr txBox="1"/>
          <p:nvPr/>
        </p:nvSpPr>
        <p:spPr>
          <a:xfrm>
            <a:off x="3090501" y="6372320"/>
            <a:ext cx="6010999" cy="400110"/>
          </a:xfrm>
          <a:prstGeom prst="rect">
            <a:avLst/>
          </a:prstGeom>
          <a:noFill/>
        </p:spPr>
        <p:txBody>
          <a:bodyPr wrap="square" rtlCol="0">
            <a:spAutoFit/>
          </a:bodyPr>
          <a:lstStyle/>
          <a:p>
            <a:pPr algn="ctr"/>
            <a:r>
              <a:rPr lang="fr-BE" sz="2000" b="1" i="1" dirty="0">
                <a:latin typeface="Garamond" panose="02020404030301010803" pitchFamily="18" charset="0"/>
              </a:rPr>
              <a:t>Quentin.Leboutte@uliege.be</a:t>
            </a:r>
          </a:p>
        </p:txBody>
      </p:sp>
    </p:spTree>
    <p:extLst>
      <p:ext uri="{BB962C8B-B14F-4D97-AF65-F5344CB8AC3E}">
        <p14:creationId xmlns:p14="http://schemas.microsoft.com/office/powerpoint/2010/main" val="2161983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istorique - Château de Franchimont">
            <a:extLst>
              <a:ext uri="{FF2B5EF4-FFF2-40B4-BE49-F238E27FC236}">
                <a16:creationId xmlns:a16="http://schemas.microsoft.com/office/drawing/2014/main" id="{DAB07925-829D-B0C1-73BC-C91133A120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97" t="8096" r="29371" b="18169"/>
          <a:stretch/>
        </p:blipFill>
        <p:spPr bwMode="auto">
          <a:xfrm>
            <a:off x="638397" y="817716"/>
            <a:ext cx="3312001" cy="5940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E588720-016E-0E1D-BE9C-613CC2B0EC8B}"/>
              </a:ext>
            </a:extLst>
          </p:cNvPr>
          <p:cNvSpPr/>
          <p:nvPr/>
        </p:nvSpPr>
        <p:spPr>
          <a:xfrm>
            <a:off x="4440000" y="808522"/>
            <a:ext cx="3312000" cy="5940000"/>
          </a:xfrm>
          <a:prstGeom prst="rect">
            <a:avLst/>
          </a:prstGeom>
          <a:solidFill>
            <a:schemeClr val="accent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a:extLst>
              <a:ext uri="{FF2B5EF4-FFF2-40B4-BE49-F238E27FC236}">
                <a16:creationId xmlns:a16="http://schemas.microsoft.com/office/drawing/2014/main" id="{58F6C7E6-A37F-4717-9C18-9B48BE719BE7}"/>
              </a:ext>
            </a:extLst>
          </p:cNvPr>
          <p:cNvSpPr/>
          <p:nvPr/>
        </p:nvSpPr>
        <p:spPr>
          <a:xfrm>
            <a:off x="648023" y="4941155"/>
            <a:ext cx="3312000" cy="1818000"/>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a:extLst>
              <a:ext uri="{FF2B5EF4-FFF2-40B4-BE49-F238E27FC236}">
                <a16:creationId xmlns:a16="http://schemas.microsoft.com/office/drawing/2014/main" id="{761C40C3-A8F1-6ABC-6CD4-78DA885E17C8}"/>
              </a:ext>
            </a:extLst>
          </p:cNvPr>
          <p:cNvSpPr txBox="1"/>
          <p:nvPr/>
        </p:nvSpPr>
        <p:spPr>
          <a:xfrm>
            <a:off x="638398" y="5060169"/>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Causes ?</a:t>
            </a:r>
          </a:p>
        </p:txBody>
      </p:sp>
      <p:pic>
        <p:nvPicPr>
          <p:cNvPr id="1026" name="Picture 2" descr="undefined">
            <a:extLst>
              <a:ext uri="{FF2B5EF4-FFF2-40B4-BE49-F238E27FC236}">
                <a16:creationId xmlns:a16="http://schemas.microsoft.com/office/drawing/2014/main" id="{5EDE3B69-9C34-EBC3-6E11-A90001F5168A}"/>
              </a:ext>
            </a:extLst>
          </p:cNvPr>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9966" t="3069" r="13097" b="6781"/>
          <a:stretch/>
        </p:blipFill>
        <p:spPr bwMode="auto">
          <a:xfrm>
            <a:off x="8231977" y="808522"/>
            <a:ext cx="3312000" cy="594919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00ED5F74-DE67-BE03-73BF-B9FD7D533CE1}"/>
              </a:ext>
            </a:extLst>
          </p:cNvPr>
          <p:cNvPicPr>
            <a:picLocks noChangeAspect="1"/>
          </p:cNvPicPr>
          <p:nvPr/>
        </p:nvPicPr>
        <p:blipFill>
          <a:blip r:embed="rId5">
            <a:grayscl/>
            <a:extLst>
              <a:ext uri="{28A0092B-C50C-407E-A947-70E740481C1C}">
                <a14:useLocalDpi xmlns:a14="http://schemas.microsoft.com/office/drawing/2010/main" val="0"/>
              </a:ext>
            </a:extLst>
          </a:blip>
          <a:srcRect l="628" t="16081" r="321" b="10281"/>
          <a:stretch/>
        </p:blipFill>
        <p:spPr>
          <a:xfrm rot="5400000">
            <a:off x="3126000" y="2131717"/>
            <a:ext cx="5940001" cy="3312000"/>
          </a:xfrm>
          <a:prstGeom prst="rect">
            <a:avLst/>
          </a:prstGeom>
          <a:ln w="28575">
            <a:solidFill>
              <a:schemeClr val="tx1"/>
            </a:solidFill>
          </a:ln>
        </p:spPr>
      </p:pic>
      <p:sp>
        <p:nvSpPr>
          <p:cNvPr id="12" name="Rectangle 11">
            <a:extLst>
              <a:ext uri="{FF2B5EF4-FFF2-40B4-BE49-F238E27FC236}">
                <a16:creationId xmlns:a16="http://schemas.microsoft.com/office/drawing/2014/main" id="{587CFB26-01C7-2E9F-1146-BF297F2F801D}"/>
              </a:ext>
            </a:extLst>
          </p:cNvPr>
          <p:cNvSpPr/>
          <p:nvPr/>
        </p:nvSpPr>
        <p:spPr>
          <a:xfrm>
            <a:off x="4440000" y="4938465"/>
            <a:ext cx="3312000" cy="1819252"/>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a:extLst>
              <a:ext uri="{FF2B5EF4-FFF2-40B4-BE49-F238E27FC236}">
                <a16:creationId xmlns:a16="http://schemas.microsoft.com/office/drawing/2014/main" id="{BCA9152D-6083-4F8B-65D3-1C77657E7383}"/>
              </a:ext>
            </a:extLst>
          </p:cNvPr>
          <p:cNvSpPr/>
          <p:nvPr/>
        </p:nvSpPr>
        <p:spPr>
          <a:xfrm>
            <a:off x="8230969" y="4941155"/>
            <a:ext cx="3312000" cy="1818000"/>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a:extLst>
              <a:ext uri="{FF2B5EF4-FFF2-40B4-BE49-F238E27FC236}">
                <a16:creationId xmlns:a16="http://schemas.microsoft.com/office/drawing/2014/main" id="{3C8BEC8D-7C25-5FE7-A2E3-8FBD3B6FA1A0}"/>
              </a:ext>
            </a:extLst>
          </p:cNvPr>
          <p:cNvSpPr txBox="1"/>
          <p:nvPr/>
        </p:nvSpPr>
        <p:spPr>
          <a:xfrm>
            <a:off x="4440000" y="5060169"/>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Projets ?</a:t>
            </a:r>
          </a:p>
        </p:txBody>
      </p:sp>
      <p:sp>
        <p:nvSpPr>
          <p:cNvPr id="15" name="ZoneTexte 14">
            <a:extLst>
              <a:ext uri="{FF2B5EF4-FFF2-40B4-BE49-F238E27FC236}">
                <a16:creationId xmlns:a16="http://schemas.microsoft.com/office/drawing/2014/main" id="{C1F57B5E-CE5B-3EB2-D595-AEC03A9B3845}"/>
              </a:ext>
            </a:extLst>
          </p:cNvPr>
          <p:cNvSpPr txBox="1"/>
          <p:nvPr/>
        </p:nvSpPr>
        <p:spPr>
          <a:xfrm>
            <a:off x="8251227" y="5060168"/>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Souvenirs ?</a:t>
            </a:r>
          </a:p>
        </p:txBody>
      </p:sp>
    </p:spTree>
    <p:extLst>
      <p:ext uri="{BB962C8B-B14F-4D97-AF65-F5344CB8AC3E}">
        <p14:creationId xmlns:p14="http://schemas.microsoft.com/office/powerpoint/2010/main" val="390018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896E3D-8FFB-CAFB-A2CB-A520C3FA9556}"/>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Introduction : qu’est-ce que le Franchimont ?</a:t>
            </a:r>
          </a:p>
        </p:txBody>
      </p:sp>
      <p:pic>
        <p:nvPicPr>
          <p:cNvPr id="4" name="Picture 2">
            <a:extLst>
              <a:ext uri="{FF2B5EF4-FFF2-40B4-BE49-F238E27FC236}">
                <a16:creationId xmlns:a16="http://schemas.microsoft.com/office/drawing/2014/main" id="{D95192EB-4AD5-6CF8-BE02-FFEDE85600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510" t="38939" r="13555" b="31722"/>
          <a:stretch/>
        </p:blipFill>
        <p:spPr bwMode="auto">
          <a:xfrm>
            <a:off x="7593496" y="1848678"/>
            <a:ext cx="4303330" cy="377271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2056" name="Picture 8" descr="La principauté de Liège géoréférencée selon la Carte de Ferraris  (1771-1777) in OpenLayers - Estelle FLORANI">
            <a:extLst>
              <a:ext uri="{FF2B5EF4-FFF2-40B4-BE49-F238E27FC236}">
                <a16:creationId xmlns:a16="http://schemas.microsoft.com/office/drawing/2014/main" id="{64034323-28E7-C00A-A850-C6942F896F9B}"/>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683" b="98293" l="586" r="96875">
                        <a14:foregroundMark x1="44922" y1="60244" x2="50586" y2="70732"/>
                        <a14:foregroundMark x1="50586" y1="70732" x2="61133" y2="78780"/>
                        <a14:foregroundMark x1="61133" y1="78780" x2="75781" y2="58537"/>
                        <a14:foregroundMark x1="75781" y1="58537" x2="64258" y2="59024"/>
                        <a14:foregroundMark x1="64258" y1="59024" x2="57422" y2="41951"/>
                        <a14:foregroundMark x1="57422" y1="41951" x2="68164" y2="30244"/>
                        <a14:foregroundMark x1="68164" y1="30244" x2="67383" y2="14390"/>
                        <a14:foregroundMark x1="67383" y1="14390" x2="82422" y2="14634"/>
                        <a14:foregroundMark x1="82422" y1="14634" x2="85352" y2="13902"/>
                        <a14:foregroundMark x1="79297" y1="30000" x2="79492" y2="26341"/>
                        <a14:foregroundMark x1="68359" y1="14390" x2="60547" y2="4634"/>
                        <a14:foregroundMark x1="60547" y1="4634" x2="9766" y2="19512"/>
                        <a14:foregroundMark x1="9766" y1="19512" x2="60938" y2="26585"/>
                        <a14:foregroundMark x1="60938" y1="26585" x2="16016" y2="44634"/>
                        <a14:foregroundMark x1="16016" y1="44634" x2="52539" y2="50000"/>
                        <a14:foregroundMark x1="52539" y1="50000" x2="32031" y2="65122"/>
                        <a14:foregroundMark x1="32031" y1="65122" x2="63672" y2="21707"/>
                        <a14:foregroundMark x1="5078" y1="23171" x2="28125" y2="42683"/>
                        <a14:foregroundMark x1="28125" y1="42683" x2="28125" y2="42683"/>
                        <a14:foregroundMark x1="16211" y1="9756" x2="27148" y2="10732"/>
                        <a14:foregroundMark x1="47070" y1="3415" x2="65430" y2="5122"/>
                        <a14:foregroundMark x1="78711" y1="31951" x2="87695" y2="41463"/>
                        <a14:foregroundMark x1="87695" y1="41463" x2="94531" y2="55610"/>
                        <a14:foregroundMark x1="94531" y1="55610" x2="86523" y2="70244"/>
                        <a14:foregroundMark x1="85547" y1="4634" x2="97461" y2="8780"/>
                        <a14:foregroundMark x1="97461" y1="8780" x2="90430" y2="20000"/>
                        <a14:foregroundMark x1="90430" y1="20000" x2="91016" y2="44390"/>
                        <a14:foregroundMark x1="91016" y1="44390" x2="96875" y2="22683"/>
                        <a14:foregroundMark x1="96875" y1="22683" x2="94141" y2="66585"/>
                        <a14:foregroundMark x1="13281" y1="3171" x2="2344" y2="20488"/>
                        <a14:foregroundMark x1="2344" y1="20488" x2="1758" y2="50976"/>
                        <a14:foregroundMark x1="1758" y1="50976" x2="4297" y2="63171"/>
                        <a14:foregroundMark x1="4297" y1="63171" x2="13477" y2="52927"/>
                        <a14:foregroundMark x1="13477" y1="52927" x2="13867" y2="52683"/>
                        <a14:foregroundMark x1="586" y1="2683" x2="781" y2="57073"/>
                        <a14:foregroundMark x1="75736" y1="50488" x2="76007" y2="50732"/>
                        <a14:foregroundMark x1="75195" y1="50000" x2="75736" y2="50488"/>
                        <a14:foregroundMark x1="80496" y1="64048" x2="77734" y2="76341"/>
                        <a14:foregroundMark x1="81400" y1="60026" x2="81351" y2="60244"/>
                        <a14:foregroundMark x1="77734" y1="76341" x2="70117" y2="92195"/>
                        <a14:foregroundMark x1="70117" y1="92195" x2="92578" y2="71951"/>
                        <a14:foregroundMark x1="92578" y1="71951" x2="92773" y2="92195"/>
                        <a14:foregroundMark x1="92773" y1="92195" x2="15625" y2="89756"/>
                        <a14:foregroundMark x1="15625" y1="89756" x2="7422" y2="81707"/>
                        <a14:foregroundMark x1="7422" y1="81707" x2="19727" y2="65122"/>
                        <a14:foregroundMark x1="19727" y1="65122" x2="26563" y2="62439"/>
                        <a14:foregroundMark x1="3320" y1="95854" x2="60938" y2="97561"/>
                        <a14:foregroundMark x1="60938" y1="97561" x2="78320" y2="96098"/>
                        <a14:foregroundMark x1="78320" y1="96098" x2="96680" y2="98293"/>
                        <a14:backgroundMark x1="86914" y1="55366" x2="86914" y2="55366"/>
                        <a14:backgroundMark x1="81445" y1="55854" x2="81445" y2="55854"/>
                        <a14:backgroundMark x1="81250" y1="57561" x2="81250" y2="57561"/>
                        <a14:backgroundMark x1="81641" y1="59512" x2="81641" y2="59512"/>
                        <a14:backgroundMark x1="82227" y1="57561" x2="82227" y2="57561"/>
                        <a14:backgroundMark x1="81836" y1="55610" x2="82422" y2="55122"/>
                        <a14:backgroundMark x1="80078" y1="48780" x2="80078" y2="48780"/>
                        <a14:backgroundMark x1="80664" y1="47317" x2="80664" y2="47317"/>
                        <a14:backgroundMark x1="71484" y1="44390" x2="71484" y2="44390"/>
                        <a14:backgroundMark x1="72656" y1="44634" x2="72656" y2="44634"/>
                        <a14:backgroundMark x1="75000" y1="50976" x2="75000" y2="50976"/>
                        <a14:backgroundMark x1="75977" y1="52195" x2="75977" y2="52195"/>
                        <a14:backgroundMark x1="75977" y1="51220" x2="75977" y2="51220"/>
                        <a14:backgroundMark x1="77148" y1="51220" x2="77148" y2="51220"/>
                        <a14:backgroundMark x1="75977" y1="50732" x2="75977" y2="50732"/>
                        <a14:backgroundMark x1="76953" y1="51463" x2="76953" y2="51463"/>
                        <a14:backgroundMark x1="75977" y1="50732" x2="75977" y2="50732"/>
                        <a14:backgroundMark x1="77148" y1="51951" x2="77148" y2="51951"/>
                        <a14:backgroundMark x1="81055" y1="55610" x2="81055" y2="55610"/>
                        <a14:backgroundMark x1="80664" y1="54146" x2="80664" y2="54146"/>
                        <a14:backgroundMark x1="80664" y1="54634" x2="81641" y2="56341"/>
                        <a14:backgroundMark x1="79297" y1="62195" x2="79297" y2="62195"/>
                        <a14:backgroundMark x1="81445" y1="60732" x2="81445" y2="60732"/>
                        <a14:backgroundMark x1="81445" y1="60244" x2="81445" y2="60244"/>
                        <a14:backgroundMark x1="81445" y1="58780" x2="81836" y2="56341"/>
                        <a14:backgroundMark x1="82227" y1="56829" x2="81836" y2="59512"/>
                        <a14:backgroundMark x1="81055" y1="60976" x2="81055" y2="60976"/>
                        <a14:backgroundMark x1="81641" y1="59024" x2="81641" y2="59024"/>
                        <a14:backgroundMark x1="81641" y1="59512" x2="82813" y2="57317"/>
                        <a14:backgroundMark x1="82813" y1="55610" x2="82617" y2="56829"/>
                        <a14:backgroundMark x1="80469" y1="54634" x2="80469" y2="54634"/>
                        <a14:backgroundMark x1="80273" y1="54634" x2="80078" y2="54878"/>
                        <a14:backgroundMark x1="81250" y1="59512" x2="81445" y2="60000"/>
                        <a14:backgroundMark x1="82422" y1="63659" x2="82422" y2="63659"/>
                        <a14:backgroundMark x1="72266" y1="55122" x2="72266" y2="55122"/>
                        <a14:backgroundMark x1="71680" y1="53902" x2="71680" y2="53902"/>
                        <a14:backgroundMark x1="75977" y1="50732" x2="75977" y2="50732"/>
                        <a14:backgroundMark x1="75781" y1="50488" x2="75781" y2="50488"/>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979" y="1535037"/>
            <a:ext cx="6237912" cy="49952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0E70056-9B4B-C9FD-3E60-C0B7385A8083}"/>
              </a:ext>
            </a:extLst>
          </p:cNvPr>
          <p:cNvSpPr/>
          <p:nvPr/>
        </p:nvSpPr>
        <p:spPr>
          <a:xfrm flipH="1">
            <a:off x="9217071" y="2701114"/>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Rectangle 7">
            <a:extLst>
              <a:ext uri="{FF2B5EF4-FFF2-40B4-BE49-F238E27FC236}">
                <a16:creationId xmlns:a16="http://schemas.microsoft.com/office/drawing/2014/main" id="{C88B51E7-B509-85DA-3BCE-3435AF947BB0}"/>
              </a:ext>
            </a:extLst>
          </p:cNvPr>
          <p:cNvSpPr/>
          <p:nvPr/>
        </p:nvSpPr>
        <p:spPr>
          <a:xfrm flipH="1">
            <a:off x="8613567" y="3591033"/>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7DEB8891-4A18-9EFF-9DF1-BF5DF157C2EA}"/>
              </a:ext>
            </a:extLst>
          </p:cNvPr>
          <p:cNvSpPr/>
          <p:nvPr/>
        </p:nvSpPr>
        <p:spPr>
          <a:xfrm flipH="1">
            <a:off x="9126783" y="4383610"/>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5AAB4E4A-D2FD-3ED1-699C-FA7FFFCF9BD8}"/>
              </a:ext>
            </a:extLst>
          </p:cNvPr>
          <p:cNvSpPr/>
          <p:nvPr/>
        </p:nvSpPr>
        <p:spPr>
          <a:xfrm flipH="1">
            <a:off x="10158903" y="3176602"/>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a:extLst>
              <a:ext uri="{FF2B5EF4-FFF2-40B4-BE49-F238E27FC236}">
                <a16:creationId xmlns:a16="http://schemas.microsoft.com/office/drawing/2014/main" id="{E6776127-D512-843B-0E8A-56821DBD98A5}"/>
              </a:ext>
            </a:extLst>
          </p:cNvPr>
          <p:cNvSpPr/>
          <p:nvPr/>
        </p:nvSpPr>
        <p:spPr>
          <a:xfrm flipH="1">
            <a:off x="9994311" y="3908122"/>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C253EC33-9570-AE18-BB54-3FB421362D66}"/>
              </a:ext>
            </a:extLst>
          </p:cNvPr>
          <p:cNvSpPr/>
          <p:nvPr/>
        </p:nvSpPr>
        <p:spPr>
          <a:xfrm>
            <a:off x="5571460" y="3591033"/>
            <a:ext cx="680484" cy="63009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4" name="Connecteur droit 13">
            <a:extLst>
              <a:ext uri="{FF2B5EF4-FFF2-40B4-BE49-F238E27FC236}">
                <a16:creationId xmlns:a16="http://schemas.microsoft.com/office/drawing/2014/main" id="{6462E66D-40A7-DC91-C041-EFFE7AD9B6AA}"/>
              </a:ext>
            </a:extLst>
          </p:cNvPr>
          <p:cNvCxnSpPr>
            <a:cxnSpLocks/>
          </p:cNvCxnSpPr>
          <p:nvPr/>
        </p:nvCxnSpPr>
        <p:spPr>
          <a:xfrm flipV="1">
            <a:off x="5847907" y="1848678"/>
            <a:ext cx="1745589" cy="174235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9827420-DC6D-533A-A4A7-20EA5C336B90}"/>
              </a:ext>
            </a:extLst>
          </p:cNvPr>
          <p:cNvCxnSpPr>
            <a:cxnSpLocks/>
          </p:cNvCxnSpPr>
          <p:nvPr/>
        </p:nvCxnSpPr>
        <p:spPr>
          <a:xfrm>
            <a:off x="5847907" y="4221126"/>
            <a:ext cx="1745589" cy="14002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5CD7A1B-58AB-1EAE-9EC3-F96DB8069B5C}"/>
              </a:ext>
            </a:extLst>
          </p:cNvPr>
          <p:cNvSpPr/>
          <p:nvPr/>
        </p:nvSpPr>
        <p:spPr>
          <a:xfrm flipH="1">
            <a:off x="5330308" y="3594826"/>
            <a:ext cx="144000" cy="144000"/>
          </a:xfrm>
          <a:prstGeom prst="rect">
            <a:avLst/>
          </a:prstGeom>
          <a:solidFill>
            <a:schemeClr val="accent1">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21">
            <a:extLst>
              <a:ext uri="{FF2B5EF4-FFF2-40B4-BE49-F238E27FC236}">
                <a16:creationId xmlns:a16="http://schemas.microsoft.com/office/drawing/2014/main" id="{DDE88165-A832-86D7-C9CF-229A88E57740}"/>
              </a:ext>
            </a:extLst>
          </p:cNvPr>
          <p:cNvSpPr txBox="1"/>
          <p:nvPr/>
        </p:nvSpPr>
        <p:spPr>
          <a:xfrm>
            <a:off x="481302" y="5572948"/>
            <a:ext cx="3622866" cy="923330"/>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Carte de la principauté de Liège, sur les frontières de la Belgique moderne</a:t>
            </a:r>
            <a:endParaRPr lang="fr-BE"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6D67E215-C4AC-305B-ECCC-56900E972E4D}"/>
              </a:ext>
            </a:extLst>
          </p:cNvPr>
          <p:cNvSpPr txBox="1"/>
          <p:nvPr/>
        </p:nvSpPr>
        <p:spPr>
          <a:xfrm>
            <a:off x="9274792" y="2420025"/>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5</a:t>
            </a:r>
          </a:p>
        </p:txBody>
      </p:sp>
      <p:sp>
        <p:nvSpPr>
          <p:cNvPr id="24" name="ZoneTexte 23">
            <a:extLst>
              <a:ext uri="{FF2B5EF4-FFF2-40B4-BE49-F238E27FC236}">
                <a16:creationId xmlns:a16="http://schemas.microsoft.com/office/drawing/2014/main" id="{DD3D5B19-6E4F-1B88-25CB-746A87F0EF97}"/>
              </a:ext>
            </a:extLst>
          </p:cNvPr>
          <p:cNvSpPr txBox="1"/>
          <p:nvPr/>
        </p:nvSpPr>
        <p:spPr>
          <a:xfrm>
            <a:off x="8680565" y="3398322"/>
            <a:ext cx="395707" cy="461665"/>
          </a:xfrm>
          <a:prstGeom prst="rect">
            <a:avLst/>
          </a:prstGeom>
          <a:noFill/>
        </p:spPr>
        <p:txBody>
          <a:bodyPr wrap="square" rtlCol="0">
            <a:spAutoFit/>
          </a:bodyPr>
          <a:lstStyle/>
          <a:p>
            <a:pPr algn="just"/>
            <a:r>
              <a:rPr lang="fr-BE" sz="2400">
                <a:solidFill>
                  <a:schemeClr val="accent2">
                    <a:lumMod val="50000"/>
                  </a:schemeClr>
                </a:solidFill>
                <a:latin typeface="Arial" panose="020B0604020202020204" pitchFamily="34" charset="0"/>
                <a:cs typeface="Arial" panose="020B0604020202020204" pitchFamily="34" charset="0"/>
              </a:rPr>
              <a:t>1</a:t>
            </a:r>
            <a:endParaRPr lang="fr-BE" sz="2400" dirty="0">
              <a:solidFill>
                <a:schemeClr val="accent2">
                  <a:lumMod val="50000"/>
                </a:schemeClr>
              </a:solidFill>
              <a:latin typeface="Arial" panose="020B060402020202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3FED0467-9BC1-C8CB-C551-E30B771D62EA}"/>
              </a:ext>
            </a:extLst>
          </p:cNvPr>
          <p:cNvSpPr txBox="1"/>
          <p:nvPr/>
        </p:nvSpPr>
        <p:spPr>
          <a:xfrm>
            <a:off x="9072929" y="4496830"/>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2</a:t>
            </a:r>
          </a:p>
        </p:txBody>
      </p:sp>
      <p:sp>
        <p:nvSpPr>
          <p:cNvPr id="26" name="ZoneTexte 25">
            <a:extLst>
              <a:ext uri="{FF2B5EF4-FFF2-40B4-BE49-F238E27FC236}">
                <a16:creationId xmlns:a16="http://schemas.microsoft.com/office/drawing/2014/main" id="{ECC6157B-76C3-B9C8-7E6D-2388FC7354C1}"/>
              </a:ext>
            </a:extLst>
          </p:cNvPr>
          <p:cNvSpPr txBox="1"/>
          <p:nvPr/>
        </p:nvSpPr>
        <p:spPr>
          <a:xfrm>
            <a:off x="10012991" y="3990293"/>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3</a:t>
            </a:r>
          </a:p>
        </p:txBody>
      </p:sp>
      <p:sp>
        <p:nvSpPr>
          <p:cNvPr id="27" name="ZoneTexte 26">
            <a:extLst>
              <a:ext uri="{FF2B5EF4-FFF2-40B4-BE49-F238E27FC236}">
                <a16:creationId xmlns:a16="http://schemas.microsoft.com/office/drawing/2014/main" id="{210BFFA2-03F5-A326-B803-5BDFB718AFE2}"/>
              </a:ext>
            </a:extLst>
          </p:cNvPr>
          <p:cNvSpPr txBox="1"/>
          <p:nvPr/>
        </p:nvSpPr>
        <p:spPr>
          <a:xfrm>
            <a:off x="10275266" y="2886725"/>
            <a:ext cx="395707" cy="461665"/>
          </a:xfrm>
          <a:prstGeom prst="rect">
            <a:avLst/>
          </a:prstGeom>
          <a:noFill/>
        </p:spPr>
        <p:txBody>
          <a:bodyPr wrap="square" rtlCol="0">
            <a:spAutoFit/>
          </a:bodyPr>
          <a:lstStyle/>
          <a:p>
            <a:pPr algn="just"/>
            <a:r>
              <a:rPr lang="fr-BE" sz="2400" dirty="0">
                <a:solidFill>
                  <a:schemeClr val="accent2">
                    <a:lumMod val="50000"/>
                  </a:schemeClr>
                </a:solidFill>
                <a:latin typeface="Arial" panose="020B0604020202020204" pitchFamily="34" charset="0"/>
                <a:cs typeface="Arial" panose="020B0604020202020204" pitchFamily="34" charset="0"/>
              </a:rPr>
              <a:t>4</a:t>
            </a:r>
          </a:p>
        </p:txBody>
      </p:sp>
      <p:sp>
        <p:nvSpPr>
          <p:cNvPr id="28" name="ZoneTexte 27">
            <a:extLst>
              <a:ext uri="{FF2B5EF4-FFF2-40B4-BE49-F238E27FC236}">
                <a16:creationId xmlns:a16="http://schemas.microsoft.com/office/drawing/2014/main" id="{24DEE7E7-5D10-5D65-6622-848F59C9741B}"/>
              </a:ext>
            </a:extLst>
          </p:cNvPr>
          <p:cNvSpPr txBox="1"/>
          <p:nvPr/>
        </p:nvSpPr>
        <p:spPr>
          <a:xfrm>
            <a:off x="7933728" y="1188801"/>
            <a:ext cx="3622866" cy="646331"/>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Détail d’une carte autrichienne de la principauté de Liège (1791)</a:t>
            </a:r>
            <a:endParaRPr lang="fr-BE" dirty="0">
              <a:latin typeface="Arial" panose="020B0604020202020204" pitchFamily="34" charset="0"/>
              <a:cs typeface="Arial" panose="020B0604020202020204" pitchFamily="34" charset="0"/>
            </a:endParaRPr>
          </a:p>
        </p:txBody>
      </p:sp>
      <p:sp>
        <p:nvSpPr>
          <p:cNvPr id="31" name="ZoneTexte 30">
            <a:extLst>
              <a:ext uri="{FF2B5EF4-FFF2-40B4-BE49-F238E27FC236}">
                <a16:creationId xmlns:a16="http://schemas.microsoft.com/office/drawing/2014/main" id="{70F6E17F-9AA1-599D-0C58-74413DAFAC38}"/>
              </a:ext>
            </a:extLst>
          </p:cNvPr>
          <p:cNvSpPr txBox="1"/>
          <p:nvPr/>
        </p:nvSpPr>
        <p:spPr>
          <a:xfrm>
            <a:off x="7292835" y="5736105"/>
            <a:ext cx="4755328" cy="1015663"/>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Le marquisat est divisé en cinq bans : </a:t>
            </a:r>
          </a:p>
          <a:p>
            <a:pPr algn="ctr"/>
            <a:r>
              <a:rPr lang="fr-FR" sz="2000" dirty="0">
                <a:latin typeface="Arial" panose="020B0604020202020204" pitchFamily="34" charset="0"/>
                <a:cs typeface="Arial" panose="020B0604020202020204" pitchFamily="34" charset="0"/>
              </a:rPr>
              <a:t>Theux (n°1, chef-ban), Spa (n°2), Sart (n°3), Jalhay (n°4) et Verviers (n°5)</a:t>
            </a:r>
            <a:endParaRPr lang="fr-BE" sz="2000"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C6F76A1-CC63-F92A-75DC-4250E2C066FB}"/>
              </a:ext>
            </a:extLst>
          </p:cNvPr>
          <p:cNvSpPr txBox="1"/>
          <p:nvPr/>
        </p:nvSpPr>
        <p:spPr>
          <a:xfrm>
            <a:off x="4679958" y="3230125"/>
            <a:ext cx="1444700" cy="369332"/>
          </a:xfrm>
          <a:prstGeom prst="rect">
            <a:avLst/>
          </a:prstGeom>
          <a:noFill/>
        </p:spPr>
        <p:txBody>
          <a:bodyPr wrap="square" rtlCol="0">
            <a:spAutoFit/>
          </a:bodyPr>
          <a:lstStyle/>
          <a:p>
            <a:pPr algn="ctr"/>
            <a:r>
              <a:rPr lang="fr-BE" dirty="0">
                <a:solidFill>
                  <a:schemeClr val="accent1">
                    <a:lumMod val="50000"/>
                  </a:schemeClr>
                </a:solidFill>
                <a:latin typeface="Arial Black" panose="020B0A04020102020204" pitchFamily="34" charset="0"/>
                <a:cs typeface="Arial" panose="020B0604020202020204" pitchFamily="34" charset="0"/>
              </a:rPr>
              <a:t>Liège</a:t>
            </a:r>
          </a:p>
        </p:txBody>
      </p:sp>
      <p:pic>
        <p:nvPicPr>
          <p:cNvPr id="5" name="Image 4">
            <a:extLst>
              <a:ext uri="{FF2B5EF4-FFF2-40B4-BE49-F238E27FC236}">
                <a16:creationId xmlns:a16="http://schemas.microsoft.com/office/drawing/2014/main" id="{FCA44436-DE18-C028-88E4-02A4DF46A1B7}"/>
              </a:ext>
            </a:extLst>
          </p:cNvPr>
          <p:cNvPicPr>
            <a:picLocks noChangeAspect="1"/>
          </p:cNvPicPr>
          <p:nvPr/>
        </p:nvPicPr>
        <p:blipFill>
          <a:blip r:embed="rId5"/>
          <a:srcRect l="6393" t="23874" r="13912" b="62088"/>
          <a:stretch>
            <a:fillRect/>
          </a:stretch>
        </p:blipFill>
        <p:spPr>
          <a:xfrm>
            <a:off x="305411" y="1311652"/>
            <a:ext cx="7149861" cy="1679020"/>
          </a:xfrm>
          <a:prstGeom prst="rect">
            <a:avLst/>
          </a:prstGeom>
          <a:ln w="28575">
            <a:solidFill>
              <a:schemeClr val="accent1"/>
            </a:solidFill>
          </a:ln>
        </p:spPr>
      </p:pic>
      <mc:AlternateContent xmlns:mc="http://schemas.openxmlformats.org/markup-compatibility/2006" xmlns:p14="http://schemas.microsoft.com/office/powerpoint/2010/main">
        <mc:Choice Requires="p14">
          <p:contentPart p14:bwMode="auto" r:id="rId6">
            <p14:nvContentPartPr>
              <p14:cNvPr id="15" name="Encre 14">
                <a:extLst>
                  <a:ext uri="{FF2B5EF4-FFF2-40B4-BE49-F238E27FC236}">
                    <a16:creationId xmlns:a16="http://schemas.microsoft.com/office/drawing/2014/main" id="{1A978CE6-DA50-1991-3662-C67D2287923C}"/>
                  </a:ext>
                </a:extLst>
              </p14:cNvPr>
              <p14:cNvContentPartPr/>
              <p14:nvPr/>
            </p14:nvContentPartPr>
            <p14:xfrm>
              <a:off x="1799621" y="2531482"/>
              <a:ext cx="2377800" cy="144720"/>
            </p14:xfrm>
          </p:contentPart>
        </mc:Choice>
        <mc:Fallback xmlns="">
          <p:pic>
            <p:nvPicPr>
              <p:cNvPr id="15" name="Encre 14">
                <a:extLst>
                  <a:ext uri="{FF2B5EF4-FFF2-40B4-BE49-F238E27FC236}">
                    <a16:creationId xmlns:a16="http://schemas.microsoft.com/office/drawing/2014/main" id="{1A978CE6-DA50-1991-3662-C67D2287923C}"/>
                  </a:ext>
                </a:extLst>
              </p:cNvPr>
              <p:cNvPicPr/>
              <p:nvPr/>
            </p:nvPicPr>
            <p:blipFill>
              <a:blip r:embed="rId7"/>
              <a:stretch>
                <a:fillRect/>
              </a:stretch>
            </p:blipFill>
            <p:spPr>
              <a:xfrm>
                <a:off x="1763981" y="2495482"/>
                <a:ext cx="2449440" cy="216360"/>
              </a:xfrm>
              <a:prstGeom prst="rect">
                <a:avLst/>
              </a:prstGeom>
            </p:spPr>
          </p:pic>
        </mc:Fallback>
      </mc:AlternateContent>
    </p:spTree>
    <p:extLst>
      <p:ext uri="{BB962C8B-B14F-4D97-AF65-F5344CB8AC3E}">
        <p14:creationId xmlns:p14="http://schemas.microsoft.com/office/powerpoint/2010/main" val="370155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3" grpId="0"/>
      <p:bldP spid="24" grpId="0"/>
      <p:bldP spid="25" grpId="0"/>
      <p:bldP spid="26" grpId="0"/>
      <p:bldP spid="27" grpId="0"/>
      <p:bldP spid="28"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istorique - Château de Franchimont">
            <a:extLst>
              <a:ext uri="{FF2B5EF4-FFF2-40B4-BE49-F238E27FC236}">
                <a16:creationId xmlns:a16="http://schemas.microsoft.com/office/drawing/2014/main" id="{6660FAB9-40C4-0E02-62D8-C08A19CAD0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97" t="8096" r="29371" b="18169"/>
          <a:stretch/>
        </p:blipFill>
        <p:spPr bwMode="auto">
          <a:xfrm>
            <a:off x="638397" y="817716"/>
            <a:ext cx="3312001" cy="5940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4054E9D-2089-0A16-0197-9048C838C0B1}"/>
              </a:ext>
            </a:extLst>
          </p:cNvPr>
          <p:cNvSpPr/>
          <p:nvPr/>
        </p:nvSpPr>
        <p:spPr>
          <a:xfrm>
            <a:off x="648023" y="4941155"/>
            <a:ext cx="3312000" cy="1818000"/>
          </a:xfrm>
          <a:prstGeom prst="rect">
            <a:avLst/>
          </a:prstGeom>
          <a:solidFill>
            <a:schemeClr val="accent1">
              <a:lumMod val="50000"/>
              <a:alpha val="7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5277CACC-0745-87A8-A2B1-A7F6FEBFEDBE}"/>
              </a:ext>
            </a:extLst>
          </p:cNvPr>
          <p:cNvSpPr txBox="1"/>
          <p:nvPr/>
        </p:nvSpPr>
        <p:spPr>
          <a:xfrm>
            <a:off x="638398" y="5060169"/>
            <a:ext cx="3312000" cy="584775"/>
          </a:xfrm>
          <a:prstGeom prst="rect">
            <a:avLst/>
          </a:prstGeom>
          <a:noFill/>
        </p:spPr>
        <p:txBody>
          <a:bodyPr wrap="square" rtlCol="0">
            <a:spAutoFit/>
          </a:bodyPr>
          <a:lstStyle/>
          <a:p>
            <a:pPr algn="just"/>
            <a:r>
              <a:rPr lang="fr-BE" sz="3200" dirty="0">
                <a:solidFill>
                  <a:schemeClr val="bg1"/>
                </a:solidFill>
                <a:latin typeface="Arial Black" panose="020B0A04020102020204" pitchFamily="34" charset="0"/>
                <a:cs typeface="Arial" panose="020B0604020202020204" pitchFamily="34" charset="0"/>
              </a:rPr>
              <a:t>Causes ?</a:t>
            </a:r>
          </a:p>
        </p:txBody>
      </p:sp>
      <p:sp>
        <p:nvSpPr>
          <p:cNvPr id="6" name="ZoneTexte 5">
            <a:extLst>
              <a:ext uri="{FF2B5EF4-FFF2-40B4-BE49-F238E27FC236}">
                <a16:creationId xmlns:a16="http://schemas.microsoft.com/office/drawing/2014/main" id="{36FF2B0A-5562-5835-3907-7AF125CDDBD9}"/>
              </a:ext>
            </a:extLst>
          </p:cNvPr>
          <p:cNvSpPr txBox="1"/>
          <p:nvPr/>
        </p:nvSpPr>
        <p:spPr>
          <a:xfrm>
            <a:off x="4126940" y="1297431"/>
            <a:ext cx="7426663" cy="1384995"/>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Quelles sont les </a:t>
            </a:r>
            <a:r>
              <a:rPr lang="fr-BE" sz="2800" dirty="0">
                <a:latin typeface="Arial Black" panose="020B0A04020102020204" pitchFamily="34" charset="0"/>
                <a:cs typeface="Arial" panose="020B0604020202020204" pitchFamily="34" charset="0"/>
              </a:rPr>
              <a:t>causes de la Révolution franchimontoise </a:t>
            </a:r>
            <a:r>
              <a:rPr lang="fr-BE" sz="2800" dirty="0">
                <a:latin typeface="Arial" panose="020B0604020202020204" pitchFamily="34" charset="0"/>
                <a:cs typeface="Arial" panose="020B0604020202020204" pitchFamily="34" charset="0"/>
              </a:rPr>
              <a:t>(ainsi que de la Révolution liégeoise) ?</a:t>
            </a:r>
          </a:p>
        </p:txBody>
      </p:sp>
      <p:sp>
        <p:nvSpPr>
          <p:cNvPr id="7" name="ZoneTexte 6">
            <a:extLst>
              <a:ext uri="{FF2B5EF4-FFF2-40B4-BE49-F238E27FC236}">
                <a16:creationId xmlns:a16="http://schemas.microsoft.com/office/drawing/2014/main" id="{F851A2FD-24E3-0E58-896F-E56C76DF0935}"/>
              </a:ext>
            </a:extLst>
          </p:cNvPr>
          <p:cNvSpPr txBox="1"/>
          <p:nvPr/>
        </p:nvSpPr>
        <p:spPr>
          <a:xfrm>
            <a:off x="4781458" y="3105787"/>
            <a:ext cx="5584951" cy="2246769"/>
          </a:xfrm>
          <a:prstGeom prst="rect">
            <a:avLst/>
          </a:prstGeom>
          <a:noFill/>
        </p:spPr>
        <p:txBody>
          <a:bodyPr wrap="square" rtlCol="0">
            <a:spAutoFit/>
          </a:bodyPr>
          <a:lstStyle/>
          <a:p>
            <a:pPr marL="514350" indent="-514350" algn="just">
              <a:buAutoNum type="arabicParenR"/>
            </a:pPr>
            <a:r>
              <a:rPr lang="fr-BE" sz="2800" dirty="0">
                <a:latin typeface="Arial" panose="020B0604020202020204" pitchFamily="34" charset="0"/>
                <a:cs typeface="Arial" panose="020B0604020202020204" pitchFamily="34" charset="0"/>
              </a:rPr>
              <a:t>Causes philosophiques</a:t>
            </a:r>
          </a:p>
          <a:p>
            <a:pPr marL="514350" indent="-514350" algn="just">
              <a:buAutoNum type="arabicParenR"/>
            </a:pPr>
            <a:endParaRPr lang="fr-BE" sz="2800" dirty="0">
              <a:latin typeface="Arial" panose="020B0604020202020204" pitchFamily="34" charset="0"/>
              <a:cs typeface="Arial" panose="020B0604020202020204" pitchFamily="34" charset="0"/>
            </a:endParaRPr>
          </a:p>
          <a:p>
            <a:pPr marL="514350" indent="-514350" algn="just">
              <a:buAutoNum type="arabicParenR"/>
            </a:pPr>
            <a:r>
              <a:rPr lang="fr-BE" sz="2800" dirty="0">
                <a:latin typeface="Arial" panose="020B0604020202020204" pitchFamily="34" charset="0"/>
                <a:cs typeface="Arial" panose="020B0604020202020204" pitchFamily="34" charset="0"/>
              </a:rPr>
              <a:t>Causes économiques</a:t>
            </a:r>
          </a:p>
          <a:p>
            <a:pPr marL="514350" indent="-514350" algn="just">
              <a:buAutoNum type="arabicParenR"/>
            </a:pPr>
            <a:endParaRPr lang="fr-BE" sz="2800" dirty="0">
              <a:latin typeface="Arial" panose="020B0604020202020204" pitchFamily="34" charset="0"/>
              <a:cs typeface="Arial" panose="020B0604020202020204" pitchFamily="34" charset="0"/>
            </a:endParaRPr>
          </a:p>
          <a:p>
            <a:pPr marL="514350" indent="-514350" algn="just">
              <a:buAutoNum type="arabicParenR"/>
            </a:pPr>
            <a:r>
              <a:rPr lang="fr-BE" sz="2800" dirty="0">
                <a:latin typeface="Arial" panose="020B0604020202020204" pitchFamily="34" charset="0"/>
                <a:cs typeface="Arial" panose="020B0604020202020204" pitchFamily="34" charset="0"/>
              </a:rPr>
              <a:t>Causes politiques</a:t>
            </a:r>
          </a:p>
        </p:txBody>
      </p:sp>
    </p:spTree>
    <p:extLst>
      <p:ext uri="{BB962C8B-B14F-4D97-AF65-F5344CB8AC3E}">
        <p14:creationId xmlns:p14="http://schemas.microsoft.com/office/powerpoint/2010/main" val="2559491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E5D1-13E4-E2C9-2D02-8D99A2939E6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A559BE9-9773-99BA-50E8-061194A104C3}"/>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causes philosophiques et intellectuelles</a:t>
            </a:r>
          </a:p>
        </p:txBody>
      </p:sp>
      <p:pic>
        <p:nvPicPr>
          <p:cNvPr id="3" name="Picture 8" descr="La principauté de Liège géoréférencée selon la Carte de Ferraris  (1771-1777) in OpenLayers - Estelle FLORANI">
            <a:extLst>
              <a:ext uri="{FF2B5EF4-FFF2-40B4-BE49-F238E27FC236}">
                <a16:creationId xmlns:a16="http://schemas.microsoft.com/office/drawing/2014/main" id="{EFDDE4A7-1792-3E78-431D-4D57CC028B29}"/>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2683" b="98293" l="586" r="96875">
                        <a14:foregroundMark x1="44922" y1="60244" x2="50586" y2="70732"/>
                        <a14:foregroundMark x1="50586" y1="70732" x2="61133" y2="78780"/>
                        <a14:foregroundMark x1="61133" y1="78780" x2="75781" y2="58537"/>
                        <a14:foregroundMark x1="75781" y1="58537" x2="64258" y2="59024"/>
                        <a14:foregroundMark x1="64258" y1="59024" x2="57422" y2="41951"/>
                        <a14:foregroundMark x1="57422" y1="41951" x2="68164" y2="30244"/>
                        <a14:foregroundMark x1="68164" y1="30244" x2="67383" y2="14390"/>
                        <a14:foregroundMark x1="67383" y1="14390" x2="82422" y2="14634"/>
                        <a14:foregroundMark x1="82422" y1="14634" x2="85352" y2="13902"/>
                        <a14:foregroundMark x1="79297" y1="30000" x2="79492" y2="26341"/>
                        <a14:foregroundMark x1="68359" y1="14390" x2="60547" y2="4634"/>
                        <a14:foregroundMark x1="60547" y1="4634" x2="9766" y2="19512"/>
                        <a14:foregroundMark x1="9766" y1="19512" x2="60938" y2="26585"/>
                        <a14:foregroundMark x1="60938" y1="26585" x2="16016" y2="44634"/>
                        <a14:foregroundMark x1="16016" y1="44634" x2="52539" y2="50000"/>
                        <a14:foregroundMark x1="52539" y1="50000" x2="32031" y2="65122"/>
                        <a14:foregroundMark x1="32031" y1="65122" x2="63672" y2="21707"/>
                        <a14:foregroundMark x1="5078" y1="23171" x2="28125" y2="42683"/>
                        <a14:foregroundMark x1="28125" y1="42683" x2="28125" y2="42683"/>
                        <a14:foregroundMark x1="16211" y1="9756" x2="27148" y2="10732"/>
                        <a14:foregroundMark x1="47070" y1="3415" x2="65430" y2="5122"/>
                        <a14:foregroundMark x1="78711" y1="31951" x2="87695" y2="41463"/>
                        <a14:foregroundMark x1="87695" y1="41463" x2="94531" y2="55610"/>
                        <a14:foregroundMark x1="94531" y1="55610" x2="86523" y2="70244"/>
                        <a14:foregroundMark x1="85547" y1="4634" x2="97461" y2="8780"/>
                        <a14:foregroundMark x1="97461" y1="8780" x2="90430" y2="20000"/>
                        <a14:foregroundMark x1="90430" y1="20000" x2="91016" y2="44390"/>
                        <a14:foregroundMark x1="91016" y1="44390" x2="96875" y2="22683"/>
                        <a14:foregroundMark x1="96875" y1="22683" x2="94141" y2="66585"/>
                        <a14:foregroundMark x1="13281" y1="3171" x2="2344" y2="20488"/>
                        <a14:foregroundMark x1="2344" y1="20488" x2="1758" y2="50976"/>
                        <a14:foregroundMark x1="1758" y1="50976" x2="4297" y2="63171"/>
                        <a14:foregroundMark x1="4297" y1="63171" x2="13477" y2="52927"/>
                        <a14:foregroundMark x1="13477" y1="52927" x2="13867" y2="52683"/>
                        <a14:foregroundMark x1="586" y1="2683" x2="781" y2="57073"/>
                        <a14:foregroundMark x1="75736" y1="50488" x2="76007" y2="50732"/>
                        <a14:foregroundMark x1="75195" y1="50000" x2="75736" y2="50488"/>
                        <a14:foregroundMark x1="80496" y1="64048" x2="77734" y2="76341"/>
                        <a14:foregroundMark x1="81400" y1="60026" x2="81351" y2="60244"/>
                        <a14:foregroundMark x1="77734" y1="76341" x2="70117" y2="92195"/>
                        <a14:foregroundMark x1="70117" y1="92195" x2="92578" y2="71951"/>
                        <a14:foregroundMark x1="92578" y1="71951" x2="92773" y2="92195"/>
                        <a14:foregroundMark x1="92773" y1="92195" x2="15625" y2="89756"/>
                        <a14:foregroundMark x1="15625" y1="89756" x2="7422" y2="81707"/>
                        <a14:foregroundMark x1="7422" y1="81707" x2="19727" y2="65122"/>
                        <a14:foregroundMark x1="19727" y1="65122" x2="26563" y2="62439"/>
                        <a14:foregroundMark x1="3320" y1="95854" x2="60938" y2="97561"/>
                        <a14:foregroundMark x1="60938" y1="97561" x2="78320" y2="96098"/>
                        <a14:foregroundMark x1="78320" y1="96098" x2="96680" y2="98293"/>
                        <a14:backgroundMark x1="86914" y1="55366" x2="86914" y2="55366"/>
                        <a14:backgroundMark x1="81445" y1="55854" x2="81445" y2="55854"/>
                        <a14:backgroundMark x1="81250" y1="57561" x2="81250" y2="57561"/>
                        <a14:backgroundMark x1="81641" y1="59512" x2="81641" y2="59512"/>
                        <a14:backgroundMark x1="82227" y1="57561" x2="82227" y2="57561"/>
                        <a14:backgroundMark x1="81836" y1="55610" x2="82422" y2="55122"/>
                        <a14:backgroundMark x1="80078" y1="48780" x2="80078" y2="48780"/>
                        <a14:backgroundMark x1="80664" y1="47317" x2="80664" y2="47317"/>
                        <a14:backgroundMark x1="71484" y1="44390" x2="71484" y2="44390"/>
                        <a14:backgroundMark x1="72656" y1="44634" x2="72656" y2="44634"/>
                        <a14:backgroundMark x1="75000" y1="50976" x2="75000" y2="50976"/>
                        <a14:backgroundMark x1="75977" y1="52195" x2="75977" y2="52195"/>
                        <a14:backgroundMark x1="75977" y1="51220" x2="75977" y2="51220"/>
                        <a14:backgroundMark x1="77148" y1="51220" x2="77148" y2="51220"/>
                        <a14:backgroundMark x1="75977" y1="50732" x2="75977" y2="50732"/>
                        <a14:backgroundMark x1="76953" y1="51463" x2="76953" y2="51463"/>
                        <a14:backgroundMark x1="75977" y1="50732" x2="75977" y2="50732"/>
                        <a14:backgroundMark x1="77148" y1="51951" x2="77148" y2="51951"/>
                        <a14:backgroundMark x1="81055" y1="55610" x2="81055" y2="55610"/>
                        <a14:backgroundMark x1="80664" y1="54146" x2="80664" y2="54146"/>
                        <a14:backgroundMark x1="80664" y1="54634" x2="81641" y2="56341"/>
                        <a14:backgroundMark x1="79297" y1="62195" x2="79297" y2="62195"/>
                        <a14:backgroundMark x1="81445" y1="60732" x2="81445" y2="60732"/>
                        <a14:backgroundMark x1="81445" y1="60244" x2="81445" y2="60244"/>
                        <a14:backgroundMark x1="81445" y1="58780" x2="81836" y2="56341"/>
                        <a14:backgroundMark x1="82227" y1="56829" x2="81836" y2="59512"/>
                        <a14:backgroundMark x1="81055" y1="60976" x2="81055" y2="60976"/>
                        <a14:backgroundMark x1="81641" y1="59024" x2="81641" y2="59024"/>
                        <a14:backgroundMark x1="81641" y1="59512" x2="82813" y2="57317"/>
                        <a14:backgroundMark x1="82813" y1="55610" x2="82617" y2="56829"/>
                        <a14:backgroundMark x1="80469" y1="54634" x2="80469" y2="54634"/>
                        <a14:backgroundMark x1="80273" y1="54634" x2="80078" y2="54878"/>
                        <a14:backgroundMark x1="81250" y1="59512" x2="81445" y2="60000"/>
                        <a14:backgroundMark x1="82422" y1="63659" x2="82422" y2="63659"/>
                        <a14:backgroundMark x1="72266" y1="55122" x2="72266" y2="55122"/>
                        <a14:backgroundMark x1="71680" y1="53902" x2="71680" y2="53902"/>
                        <a14:backgroundMark x1="75977" y1="50732" x2="75977" y2="50732"/>
                        <a14:backgroundMark x1="75781" y1="50488" x2="75781" y2="50488"/>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7979" y="1535037"/>
            <a:ext cx="6237912" cy="499520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umières (philosophie) — Wikipédia">
            <a:extLst>
              <a:ext uri="{FF2B5EF4-FFF2-40B4-BE49-F238E27FC236}">
                <a16:creationId xmlns:a16="http://schemas.microsoft.com/office/drawing/2014/main" id="{11B402F5-47FC-E65A-58A2-5B95962AB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889" y="1241659"/>
            <a:ext cx="3084502" cy="4817443"/>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3080" name="Picture 8" descr="BnF - Les essentiels de la litterature">
            <a:extLst>
              <a:ext uri="{FF2B5EF4-FFF2-40B4-BE49-F238E27FC236}">
                <a16:creationId xmlns:a16="http://schemas.microsoft.com/office/drawing/2014/main" id="{38FE4244-C798-08B1-06B8-C224059D8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685" y="2416400"/>
            <a:ext cx="2686207" cy="340745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pic>
        <p:nvPicPr>
          <p:cNvPr id="3076" name="Picture 4" descr="Bac fiche français : Les Lumières – Bac 2018 – Toutpourlebac.com">
            <a:extLst>
              <a:ext uri="{FF2B5EF4-FFF2-40B4-BE49-F238E27FC236}">
                <a16:creationId xmlns:a16="http://schemas.microsoft.com/office/drawing/2014/main" id="{CBCA3975-C333-FA2E-689E-45BA307927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980" y="4305655"/>
            <a:ext cx="4269415" cy="239087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29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4FAB-0AB7-F0F1-C98B-47055C4E7445}"/>
            </a:ext>
          </a:extLst>
        </p:cNvPr>
        <p:cNvGrpSpPr/>
        <p:nvPr/>
      </p:nvGrpSpPr>
      <p:grpSpPr>
        <a:xfrm>
          <a:off x="0" y="0"/>
          <a:ext cx="0" cy="0"/>
          <a:chOff x="0" y="0"/>
          <a:chExt cx="0" cy="0"/>
        </a:xfrm>
      </p:grpSpPr>
      <p:cxnSp>
        <p:nvCxnSpPr>
          <p:cNvPr id="26" name="Connecteur droit 25">
            <a:extLst>
              <a:ext uri="{FF2B5EF4-FFF2-40B4-BE49-F238E27FC236}">
                <a16:creationId xmlns:a16="http://schemas.microsoft.com/office/drawing/2014/main" id="{8B101313-957D-9BD8-F2E9-D79528C73522}"/>
              </a:ext>
            </a:extLst>
          </p:cNvPr>
          <p:cNvCxnSpPr>
            <a:cxnSpLocks/>
          </p:cNvCxnSpPr>
          <p:nvPr/>
        </p:nvCxnSpPr>
        <p:spPr>
          <a:xfrm flipV="1">
            <a:off x="4388409" y="3713956"/>
            <a:ext cx="0" cy="316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8067BD8-502C-D07C-7915-30AEA19AFA10}"/>
              </a:ext>
            </a:extLst>
          </p:cNvPr>
          <p:cNvCxnSpPr>
            <a:cxnSpLocks/>
          </p:cNvCxnSpPr>
          <p:nvPr/>
        </p:nvCxnSpPr>
        <p:spPr>
          <a:xfrm flipV="1">
            <a:off x="1942281" y="4104907"/>
            <a:ext cx="0" cy="316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1239AA87-DAE9-5AF4-2949-8002AFAC278F}"/>
              </a:ext>
            </a:extLst>
          </p:cNvPr>
          <p:cNvCxnSpPr>
            <a:cxnSpLocks/>
          </p:cNvCxnSpPr>
          <p:nvPr/>
        </p:nvCxnSpPr>
        <p:spPr>
          <a:xfrm flipV="1">
            <a:off x="6841847" y="4083918"/>
            <a:ext cx="0" cy="316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A6B2F657-6FF9-006D-6FFC-7CBF376EEA46}"/>
              </a:ext>
            </a:extLst>
          </p:cNvPr>
          <p:cNvCxnSpPr>
            <a:cxnSpLocks/>
          </p:cNvCxnSpPr>
          <p:nvPr/>
        </p:nvCxnSpPr>
        <p:spPr>
          <a:xfrm flipV="1">
            <a:off x="4388409" y="4083918"/>
            <a:ext cx="0" cy="316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5D3E80FC-5128-3BD5-6249-CC0622BD2DD2}"/>
              </a:ext>
            </a:extLst>
          </p:cNvPr>
          <p:cNvCxnSpPr>
            <a:cxnSpLocks/>
          </p:cNvCxnSpPr>
          <p:nvPr/>
        </p:nvCxnSpPr>
        <p:spPr>
          <a:xfrm>
            <a:off x="1942281" y="4042807"/>
            <a:ext cx="728763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E25EB67-E79D-5EFC-9A79-00B606460B20}"/>
              </a:ext>
            </a:extLst>
          </p:cNvPr>
          <p:cNvSpPr/>
          <p:nvPr/>
        </p:nvSpPr>
        <p:spPr>
          <a:xfrm>
            <a:off x="684625" y="1780594"/>
            <a:ext cx="7407568" cy="38667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6">
            <a:extLst>
              <a:ext uri="{FF2B5EF4-FFF2-40B4-BE49-F238E27FC236}">
                <a16:creationId xmlns:a16="http://schemas.microsoft.com/office/drawing/2014/main" id="{DFDF1F5C-CC5E-6E6A-3155-ECBEAAB74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389" y="1159040"/>
            <a:ext cx="3156041" cy="3241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undefined">
            <a:extLst>
              <a:ext uri="{FF2B5EF4-FFF2-40B4-BE49-F238E27FC236}">
                <a16:creationId xmlns:a16="http://schemas.microsoft.com/office/drawing/2014/main" id="{568CAF81-5661-3ADD-D1DC-C8EEF170D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747" y="1515157"/>
            <a:ext cx="1031324" cy="762375"/>
          </a:xfrm>
          <a:prstGeom prst="rect">
            <a:avLst/>
          </a:prstGeom>
          <a:noFill/>
          <a:extLst>
            <a:ext uri="{909E8E84-426E-40DD-AFC4-6F175D3DCCD1}">
              <a14:hiddenFill xmlns:a14="http://schemas.microsoft.com/office/drawing/2010/main">
                <a:solidFill>
                  <a:srgbClr val="FFFFFF"/>
                </a:solidFill>
              </a14:hiddenFill>
            </a:ext>
          </a:extLst>
        </p:spPr>
      </p:pic>
      <p:sp>
        <p:nvSpPr>
          <p:cNvPr id="3" name="Organigramme : Opération manuelle 2">
            <a:extLst>
              <a:ext uri="{FF2B5EF4-FFF2-40B4-BE49-F238E27FC236}">
                <a16:creationId xmlns:a16="http://schemas.microsoft.com/office/drawing/2014/main" id="{16850A1E-856D-C3CB-DE9C-DE50DFB88EC6}"/>
              </a:ext>
            </a:extLst>
          </p:cNvPr>
          <p:cNvSpPr/>
          <p:nvPr/>
        </p:nvSpPr>
        <p:spPr>
          <a:xfrm>
            <a:off x="3394238" y="2236046"/>
            <a:ext cx="1988344" cy="1636295"/>
          </a:xfrm>
          <a:prstGeom prst="flowChartManualOperation">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Rectangle 5">
            <a:extLst>
              <a:ext uri="{FF2B5EF4-FFF2-40B4-BE49-F238E27FC236}">
                <a16:creationId xmlns:a16="http://schemas.microsoft.com/office/drawing/2014/main" id="{4A6796C5-CB79-E843-2117-282943B1AC4D}"/>
              </a:ext>
            </a:extLst>
          </p:cNvPr>
          <p:cNvSpPr/>
          <p:nvPr/>
        </p:nvSpPr>
        <p:spPr>
          <a:xfrm>
            <a:off x="1009803" y="4425894"/>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FD404AD0-2777-C716-7A36-D76248D2BE83}"/>
              </a:ext>
            </a:extLst>
          </p:cNvPr>
          <p:cNvSpPr/>
          <p:nvPr/>
        </p:nvSpPr>
        <p:spPr>
          <a:xfrm>
            <a:off x="3455931" y="4421678"/>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F0DDBCC3-43F5-A446-D210-7419B462BE0C}"/>
              </a:ext>
            </a:extLst>
          </p:cNvPr>
          <p:cNvSpPr/>
          <p:nvPr/>
        </p:nvSpPr>
        <p:spPr>
          <a:xfrm>
            <a:off x="5902059" y="4421677"/>
            <a:ext cx="1864956" cy="9826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E6DA495D-BFA4-CF4B-6328-922F08449473}"/>
              </a:ext>
            </a:extLst>
          </p:cNvPr>
          <p:cNvSpPr txBox="1"/>
          <p:nvPr/>
        </p:nvSpPr>
        <p:spPr>
          <a:xfrm>
            <a:off x="5637286" y="4524588"/>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Tiers</a:t>
            </a:r>
          </a:p>
          <a:p>
            <a:pPr algn="ctr"/>
            <a:r>
              <a:rPr lang="fr-FR" sz="2000" dirty="0">
                <a:latin typeface="Arial" panose="020B0604020202020204" pitchFamily="34" charset="0"/>
                <a:cs typeface="Arial" panose="020B0604020202020204" pitchFamily="34" charset="0"/>
              </a:rPr>
              <a:t>(Bourgeoisie)</a:t>
            </a:r>
            <a:endParaRPr lang="fr-BE"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FA84D09D-BF7C-6395-9333-4CCA1A3DDD29}"/>
              </a:ext>
            </a:extLst>
          </p:cNvPr>
          <p:cNvSpPr txBox="1"/>
          <p:nvPr/>
        </p:nvSpPr>
        <p:spPr>
          <a:xfrm>
            <a:off x="3191158" y="4524588"/>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Noble</a:t>
            </a:r>
          </a:p>
          <a:p>
            <a:pPr algn="ctr"/>
            <a:r>
              <a:rPr lang="fr-FR" sz="2000" dirty="0">
                <a:latin typeface="Arial" panose="020B0604020202020204" pitchFamily="34" charset="0"/>
                <a:cs typeface="Arial" panose="020B0604020202020204" pitchFamily="34" charset="0"/>
              </a:rPr>
              <a:t>(Noblesse)</a:t>
            </a:r>
            <a:endParaRPr lang="fr-BE" sz="20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C17D5D3-5735-8EA9-AC76-B64515DBBF5B}"/>
              </a:ext>
            </a:extLst>
          </p:cNvPr>
          <p:cNvSpPr txBox="1"/>
          <p:nvPr/>
        </p:nvSpPr>
        <p:spPr>
          <a:xfrm>
            <a:off x="745030" y="4559061"/>
            <a:ext cx="2394502" cy="707886"/>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État Primaire</a:t>
            </a:r>
          </a:p>
          <a:p>
            <a:pPr algn="ctr"/>
            <a:r>
              <a:rPr lang="fr-FR" sz="2000" dirty="0">
                <a:latin typeface="Arial" panose="020B0604020202020204" pitchFamily="34" charset="0"/>
                <a:cs typeface="Arial" panose="020B0604020202020204" pitchFamily="34" charset="0"/>
              </a:rPr>
              <a:t>(Clergé)</a:t>
            </a:r>
            <a:endParaRPr lang="fr-BE" sz="20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C53E5E68-FB2A-1184-6C3C-CBBE7791432A}"/>
              </a:ext>
            </a:extLst>
          </p:cNvPr>
          <p:cNvSpPr txBox="1"/>
          <p:nvPr/>
        </p:nvSpPr>
        <p:spPr>
          <a:xfrm>
            <a:off x="3191158" y="2418845"/>
            <a:ext cx="2394502"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Prince-évêque</a:t>
            </a:r>
          </a:p>
        </p:txBody>
      </p:sp>
      <p:sp>
        <p:nvSpPr>
          <p:cNvPr id="14" name="ZoneTexte 13">
            <a:extLst>
              <a:ext uri="{FF2B5EF4-FFF2-40B4-BE49-F238E27FC236}">
                <a16:creationId xmlns:a16="http://schemas.microsoft.com/office/drawing/2014/main" id="{EB924B14-21A1-DAD0-570B-F3C0EB89EA6A}"/>
              </a:ext>
            </a:extLst>
          </p:cNvPr>
          <p:cNvSpPr txBox="1"/>
          <p:nvPr/>
        </p:nvSpPr>
        <p:spPr>
          <a:xfrm>
            <a:off x="206894" y="1365433"/>
            <a:ext cx="3249037" cy="400110"/>
          </a:xfrm>
          <a:prstGeom prst="rect">
            <a:avLst/>
          </a:prstGeom>
          <a:noFill/>
        </p:spPr>
        <p:txBody>
          <a:bodyPr wrap="square" rtlCol="0">
            <a:spAutoFit/>
          </a:bodyPr>
          <a:lstStyle/>
          <a:p>
            <a:pPr algn="ctr"/>
            <a:r>
              <a:rPr lang="fr-FR" sz="2000" dirty="0">
                <a:solidFill>
                  <a:srgbClr val="FF0000"/>
                </a:solidFill>
                <a:latin typeface="Arial" panose="020B0604020202020204" pitchFamily="34" charset="0"/>
                <a:cs typeface="Arial" panose="020B0604020202020204" pitchFamily="34" charset="0"/>
              </a:rPr>
              <a:t>Sens du Pays</a:t>
            </a:r>
          </a:p>
        </p:txBody>
      </p:sp>
      <p:sp>
        <p:nvSpPr>
          <p:cNvPr id="21" name="ZoneTexte 20">
            <a:extLst>
              <a:ext uri="{FF2B5EF4-FFF2-40B4-BE49-F238E27FC236}">
                <a16:creationId xmlns:a16="http://schemas.microsoft.com/office/drawing/2014/main" id="{3395E0C7-95B2-10E5-ED2A-34B8661F05A0}"/>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causes philosophiques et intellectuelles</a:t>
            </a:r>
          </a:p>
        </p:txBody>
      </p:sp>
      <p:sp>
        <p:nvSpPr>
          <p:cNvPr id="2" name="Rectangle 1">
            <a:extLst>
              <a:ext uri="{FF2B5EF4-FFF2-40B4-BE49-F238E27FC236}">
                <a16:creationId xmlns:a16="http://schemas.microsoft.com/office/drawing/2014/main" id="{1D8D63FF-3967-4B11-5EBC-0445C20436DA}"/>
              </a:ext>
            </a:extLst>
          </p:cNvPr>
          <p:cNvSpPr/>
          <p:nvPr/>
        </p:nvSpPr>
        <p:spPr>
          <a:xfrm>
            <a:off x="9250047" y="3551479"/>
            <a:ext cx="1864956" cy="98265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8CC408A3-159D-411B-3C8B-739483C405AA}"/>
              </a:ext>
            </a:extLst>
          </p:cNvPr>
          <p:cNvSpPr txBox="1"/>
          <p:nvPr/>
        </p:nvSpPr>
        <p:spPr>
          <a:xfrm>
            <a:off x="8985274" y="3830671"/>
            <a:ext cx="2394502" cy="400110"/>
          </a:xfrm>
          <a:prstGeom prst="rect">
            <a:avLst/>
          </a:prstGeom>
          <a:noFill/>
        </p:spPr>
        <p:txBody>
          <a:bodyPr wrap="square" rtlCol="0">
            <a:spAutoFit/>
          </a:bodyPr>
          <a:lstStyle/>
          <a:p>
            <a:pPr algn="ctr"/>
            <a:r>
              <a:rPr lang="fr-FR" sz="2000" dirty="0">
                <a:latin typeface="Arial" panose="020B0604020202020204" pitchFamily="34" charset="0"/>
                <a:cs typeface="Arial" panose="020B0604020202020204" pitchFamily="34" charset="0"/>
              </a:rPr>
              <a:t>Loi ou impôt</a:t>
            </a:r>
            <a:endParaRPr lang="fr-BE" sz="2000" dirty="0">
              <a:latin typeface="Arial" panose="020B0604020202020204" pitchFamily="34" charset="0"/>
              <a:cs typeface="Arial" panose="020B0604020202020204" pitchFamily="34" charset="0"/>
            </a:endParaRPr>
          </a:p>
        </p:txBody>
      </p:sp>
      <p:sp>
        <p:nvSpPr>
          <p:cNvPr id="28" name="ZoneTexte 27">
            <a:extLst>
              <a:ext uri="{FF2B5EF4-FFF2-40B4-BE49-F238E27FC236}">
                <a16:creationId xmlns:a16="http://schemas.microsoft.com/office/drawing/2014/main" id="{66D1C552-CFF4-C5FF-AF00-794216C78F05}"/>
              </a:ext>
            </a:extLst>
          </p:cNvPr>
          <p:cNvSpPr txBox="1"/>
          <p:nvPr/>
        </p:nvSpPr>
        <p:spPr>
          <a:xfrm>
            <a:off x="605125" y="5805632"/>
            <a:ext cx="8624793" cy="954107"/>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Toute loi et tout impôt nécessite le consentement des quatre parties (Prince + trois États)</a:t>
            </a:r>
          </a:p>
        </p:txBody>
      </p:sp>
    </p:spTree>
    <p:extLst>
      <p:ext uri="{BB962C8B-B14F-4D97-AF65-F5344CB8AC3E}">
        <p14:creationId xmlns:p14="http://schemas.microsoft.com/office/powerpoint/2010/main" val="384319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17F2-FA50-0EB8-9A26-91D68A868FF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76E4B53-E626-4D13-0D2D-4346FDA982D7}"/>
              </a:ext>
            </a:extLst>
          </p:cNvPr>
          <p:cNvSpPr txBox="1"/>
          <p:nvPr/>
        </p:nvSpPr>
        <p:spPr>
          <a:xfrm>
            <a:off x="347069" y="532910"/>
            <a:ext cx="11001676" cy="523220"/>
          </a:xfrm>
          <a:prstGeom prst="rect">
            <a:avLst/>
          </a:prstGeom>
          <a:noFill/>
        </p:spPr>
        <p:txBody>
          <a:bodyPr wrap="square" rtlCol="0">
            <a:spAutoFit/>
          </a:bodyPr>
          <a:lstStyle/>
          <a:p>
            <a:r>
              <a:rPr lang="fr-BE" sz="2800" u="sng" dirty="0">
                <a:latin typeface="Arial Black" panose="020B0A04020102020204" pitchFamily="34" charset="0"/>
                <a:cs typeface="Arial" panose="020B0604020202020204" pitchFamily="34" charset="0"/>
              </a:rPr>
              <a:t>1 – Les causes philosophiques et intellectuelles</a:t>
            </a:r>
          </a:p>
        </p:txBody>
      </p:sp>
      <p:sp>
        <p:nvSpPr>
          <p:cNvPr id="3" name="ZoneTexte 2">
            <a:extLst>
              <a:ext uri="{FF2B5EF4-FFF2-40B4-BE49-F238E27FC236}">
                <a16:creationId xmlns:a16="http://schemas.microsoft.com/office/drawing/2014/main" id="{5FE47AC8-C87A-FA41-BE66-56CEA0B00BC3}"/>
              </a:ext>
            </a:extLst>
          </p:cNvPr>
          <p:cNvSpPr txBox="1"/>
          <p:nvPr/>
        </p:nvSpPr>
        <p:spPr>
          <a:xfrm>
            <a:off x="533560" y="5716606"/>
            <a:ext cx="2941562" cy="923330"/>
          </a:xfrm>
          <a:prstGeom prst="rect">
            <a:avLst/>
          </a:prstGeom>
          <a:noFill/>
        </p:spPr>
        <p:txBody>
          <a:bodyPr wrap="square" rtlCol="0">
            <a:spAutoFit/>
          </a:bodyPr>
          <a:lstStyle/>
          <a:p>
            <a:pPr algn="ctr"/>
            <a:r>
              <a:rPr lang="fr-FR" i="1" dirty="0">
                <a:latin typeface="Arial" panose="020B0604020202020204" pitchFamily="34" charset="0"/>
                <a:cs typeface="Arial" panose="020B0604020202020204" pitchFamily="34" charset="0"/>
              </a:rPr>
              <a:t>Honoré Gabriel </a:t>
            </a:r>
            <a:r>
              <a:rPr lang="fr-FR" i="1" dirty="0" err="1">
                <a:latin typeface="Arial" panose="020B0604020202020204" pitchFamily="34" charset="0"/>
                <a:cs typeface="Arial" panose="020B0604020202020204" pitchFamily="34" charset="0"/>
              </a:rPr>
              <a:t>Riqueti</a:t>
            </a:r>
            <a:r>
              <a:rPr lang="fr-FR" i="1" dirty="0">
                <a:latin typeface="Arial" panose="020B0604020202020204" pitchFamily="34" charset="0"/>
                <a:cs typeface="Arial" panose="020B0604020202020204" pitchFamily="34" charset="0"/>
              </a:rPr>
              <a:t>, comte de Mirabeau</a:t>
            </a:r>
            <a:r>
              <a:rPr lang="fr-FR" dirty="0">
                <a:latin typeface="Arial" panose="020B0604020202020204" pitchFamily="34" charset="0"/>
                <a:cs typeface="Arial" panose="020B0604020202020204" pitchFamily="34" charset="0"/>
              </a:rPr>
              <a:t>, par Joseph </a:t>
            </a:r>
            <a:r>
              <a:rPr lang="fr-FR" cap="small" dirty="0" err="1">
                <a:latin typeface="Arial" panose="020B0604020202020204" pitchFamily="34" charset="0"/>
                <a:cs typeface="Arial" panose="020B0604020202020204" pitchFamily="34" charset="0"/>
              </a:rPr>
              <a:t>Boze</a:t>
            </a:r>
            <a:r>
              <a:rPr lang="fr-FR" dirty="0">
                <a:latin typeface="Arial" panose="020B0604020202020204" pitchFamily="34" charset="0"/>
                <a:cs typeface="Arial" panose="020B0604020202020204" pitchFamily="34" charset="0"/>
              </a:rPr>
              <a:t> (1789)</a:t>
            </a:r>
            <a:endParaRPr lang="fr-BE"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FE046FA-EABF-450C-05B2-B683348804C4}"/>
              </a:ext>
            </a:extLst>
          </p:cNvPr>
          <p:cNvSpPr txBox="1"/>
          <p:nvPr/>
        </p:nvSpPr>
        <p:spPr>
          <a:xfrm>
            <a:off x="3984859" y="1381615"/>
            <a:ext cx="7839664" cy="1815882"/>
          </a:xfrm>
          <a:prstGeom prst="rect">
            <a:avLst/>
          </a:prstGeom>
          <a:noFill/>
        </p:spPr>
        <p:txBody>
          <a:bodyPr wrap="square" rtlCol="0">
            <a:spAutoFit/>
          </a:bodyPr>
          <a:lstStyle/>
          <a:p>
            <a:pPr algn="just"/>
            <a:r>
              <a:rPr lang="fr-BE" sz="2800" dirty="0">
                <a:latin typeface="Arial" panose="020B0604020202020204" pitchFamily="34" charset="0"/>
                <a:cs typeface="Arial" panose="020B0604020202020204" pitchFamily="34" charset="0"/>
              </a:rPr>
              <a:t>« Eh ! Messieurs les Liégeois, que voulez-vous donc ? Nous ne faisons une Révolution en France que pour conquérir la moitié de vos droits ! »</a:t>
            </a:r>
          </a:p>
        </p:txBody>
      </p:sp>
      <p:sp>
        <p:nvSpPr>
          <p:cNvPr id="5" name="ZoneTexte 4">
            <a:extLst>
              <a:ext uri="{FF2B5EF4-FFF2-40B4-BE49-F238E27FC236}">
                <a16:creationId xmlns:a16="http://schemas.microsoft.com/office/drawing/2014/main" id="{1A3A0AA8-314C-BE5C-A3BD-F4AB2DF64F8B}"/>
              </a:ext>
            </a:extLst>
          </p:cNvPr>
          <p:cNvSpPr txBox="1"/>
          <p:nvPr/>
        </p:nvSpPr>
        <p:spPr>
          <a:xfrm>
            <a:off x="3984859" y="3522983"/>
            <a:ext cx="8082366" cy="3293209"/>
          </a:xfrm>
          <a:prstGeom prst="rect">
            <a:avLst/>
          </a:prstGeom>
          <a:noFill/>
        </p:spPr>
        <p:txBody>
          <a:bodyPr wrap="square" rtlCol="0">
            <a:spAutoFit/>
          </a:bodyPr>
          <a:lstStyle/>
          <a:p>
            <a:pPr algn="just"/>
            <a:r>
              <a:rPr lang="fr-BE" sz="2600" dirty="0">
                <a:latin typeface="Arial" panose="020B0604020202020204" pitchFamily="34" charset="0"/>
                <a:cs typeface="Arial" panose="020B0604020202020204" pitchFamily="34" charset="0"/>
              </a:rPr>
              <a:t>« </a:t>
            </a:r>
            <a:r>
              <a:rPr lang="fr-FR" sz="2600" dirty="0">
                <a:latin typeface="Arial" panose="020B0604020202020204" pitchFamily="34" charset="0"/>
                <a:cs typeface="Arial" panose="020B0604020202020204" pitchFamily="34" charset="0"/>
              </a:rPr>
              <a:t>Quoique cette ville soit soumise à son évêque pour le temporel &amp; le spirituel, elle jouit de si grands privilèges qu’on peut la regarder comme une </a:t>
            </a:r>
            <a:r>
              <a:rPr lang="fr-FR" sz="2600" dirty="0">
                <a:latin typeface="Arial Black" panose="020B0A04020102020204" pitchFamily="34" charset="0"/>
                <a:cs typeface="Arial" panose="020B0604020202020204" pitchFamily="34" charset="0"/>
              </a:rPr>
              <a:t>république libre, gouvernée par ses bourgmestres</a:t>
            </a:r>
            <a:r>
              <a:rPr lang="fr-FR" sz="2600" dirty="0">
                <a:latin typeface="Arial" panose="020B0604020202020204" pitchFamily="34" charset="0"/>
                <a:cs typeface="Arial" panose="020B0604020202020204" pitchFamily="34" charset="0"/>
              </a:rPr>
              <a:t>, par ses sénateurs &amp; par ses autres magistrats municipaux […] mais le nombre de ses églises, de ses abbayes, &amp; de ses monastères, lui font un tort considérable </a:t>
            </a:r>
            <a:r>
              <a:rPr lang="fr-BE" sz="2600" dirty="0">
                <a:latin typeface="Arial" panose="020B0604020202020204" pitchFamily="34" charset="0"/>
                <a:cs typeface="Arial" panose="020B0604020202020204" pitchFamily="34" charset="0"/>
              </a:rPr>
              <a:t>».</a:t>
            </a:r>
          </a:p>
        </p:txBody>
      </p:sp>
      <p:pic>
        <p:nvPicPr>
          <p:cNvPr id="1032" name="Picture 8" descr="Encyclopédie ou Dictionnaire raisonné des sciences, des arts et des métiers  — Wikipédia">
            <a:extLst>
              <a:ext uri="{FF2B5EF4-FFF2-40B4-BE49-F238E27FC236}">
                <a16:creationId xmlns:a16="http://schemas.microsoft.com/office/drawing/2014/main" id="{230AC1B4-4980-52B5-C081-E80DD1454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44" y="1098761"/>
            <a:ext cx="3371393" cy="5510562"/>
          </a:xfrm>
          <a:prstGeom prst="rect">
            <a:avLst/>
          </a:prstGeom>
          <a:noFill/>
          <a:ln w="28575">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6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Dividende">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Dividende</Template>
  <TotalTime>0</TotalTime>
  <Words>2408</Words>
  <Application>Microsoft Office PowerPoint</Application>
  <PresentationFormat>Grand écran</PresentationFormat>
  <Paragraphs>231</Paragraphs>
  <Slides>37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37</vt:i4>
      </vt:variant>
    </vt:vector>
  </HeadingPairs>
  <TitlesOfParts>
    <vt:vector size="44" baseType="lpstr">
      <vt:lpstr>Arial</vt:lpstr>
      <vt:lpstr>Arial Black</vt:lpstr>
      <vt:lpstr>Garamond</vt:lpstr>
      <vt:lpstr>Gill Sans MT</vt:lpstr>
      <vt:lpstr>StarSymbol</vt:lpstr>
      <vt:lpstr>Wingdings 2</vt:lpstr>
      <vt:lpstr>Dividende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Quentin Leboutte</dc:creator>
  <cp:lastModifiedBy>Quentin Leboutte</cp:lastModifiedBy>
  <cp:revision>469</cp:revision>
  <dcterms:created xsi:type="dcterms:W3CDTF">2024-09-29T16:01:43Z</dcterms:created>
  <dcterms:modified xsi:type="dcterms:W3CDTF">2026-03-19T20:53:32Z</dcterms:modified>
</cp:coreProperties>
</file>