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notesSlides/notesSlide8.xml" ContentType="application/vnd.openxmlformats-officedocument.presentationml.notesSlide+xml"/>
  <Override PartName="/ppt/charts/chart3.xml" ContentType="application/vnd.openxmlformats-officedocument.drawingml.chart+xml"/>
  <Override PartName="/ppt/notesSlides/notesSlide9.xml" ContentType="application/vnd.openxmlformats-officedocument.presentationml.notesSlide+xml"/>
  <Override PartName="/ppt/charts/chart4.xml" ContentType="application/vnd.openxmlformats-officedocument.drawingml.chart+xml"/>
  <Override PartName="/ppt/notesSlides/notesSlide10.xml" ContentType="application/vnd.openxmlformats-officedocument.presentationml.notesSlide+xml"/>
  <Override PartName="/ppt/charts/chart5.xml" ContentType="application/vnd.openxmlformats-officedocument.drawingml.chart+xml"/>
  <Override PartName="/ppt/notesSlides/notesSlide11.xml" ContentType="application/vnd.openxmlformats-officedocument.presentationml.notesSlide+xml"/>
  <Override PartName="/ppt/charts/chart6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rts/chart7.xml" ContentType="application/vnd.openxmlformats-officedocument.drawingml.chart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rts/chart10.xml" ContentType="application/vnd.openxmlformats-officedocument.drawingml.chart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charts/chart11.xml" ContentType="application/vnd.openxmlformats-officedocument.drawingml.chart+xml"/>
  <Override PartName="/ppt/drawings/drawing1.xml" ContentType="application/vnd.openxmlformats-officedocument.drawingml.chartshapes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charts/chart12.xml" ContentType="application/vnd.openxmlformats-officedocument.drawingml.chart+xml"/>
  <Override PartName="/ppt/notesSlides/notesSlide48.xml" ContentType="application/vnd.openxmlformats-officedocument.presentationml.notesSlide+xml"/>
  <Override PartName="/ppt/charts/chart13.xml" ContentType="application/vnd.openxmlformats-officedocument.drawingml.chart+xml"/>
  <Override PartName="/ppt/notesSlides/notesSlide49.xml" ContentType="application/vnd.openxmlformats-officedocument.presentationml.notesSlide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notesSlides/notesSlide50.xml" ContentType="application/vnd.openxmlformats-officedocument.presentationml.notesSlide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0" r:id="rId2"/>
    <p:sldMasterId id="2147483652" r:id="rId3"/>
    <p:sldMasterId id="2147483654" r:id="rId4"/>
    <p:sldMasterId id="2147483656" r:id="rId5"/>
    <p:sldMasterId id="2147483658" r:id="rId6"/>
    <p:sldMasterId id="2147483660" r:id="rId7"/>
    <p:sldMasterId id="2147483662" r:id="rId8"/>
  </p:sldMasterIdLst>
  <p:notesMasterIdLst>
    <p:notesMasterId r:id="rId72"/>
  </p:notesMasterIdLst>
  <p:sldIdLst>
    <p:sldId id="256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76" r:id="rId29"/>
    <p:sldId id="277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86" r:id="rId39"/>
    <p:sldId id="287" r:id="rId40"/>
    <p:sldId id="288" r:id="rId41"/>
    <p:sldId id="289" r:id="rId42"/>
    <p:sldId id="290" r:id="rId43"/>
    <p:sldId id="291" r:id="rId44"/>
    <p:sldId id="292" r:id="rId45"/>
    <p:sldId id="293" r:id="rId46"/>
    <p:sldId id="294" r:id="rId47"/>
    <p:sldId id="295" r:id="rId48"/>
    <p:sldId id="296" r:id="rId49"/>
    <p:sldId id="297" r:id="rId50"/>
    <p:sldId id="298" r:id="rId51"/>
    <p:sldId id="299" r:id="rId52"/>
    <p:sldId id="300" r:id="rId53"/>
    <p:sldId id="301" r:id="rId54"/>
    <p:sldId id="302" r:id="rId55"/>
    <p:sldId id="303" r:id="rId56"/>
    <p:sldId id="304" r:id="rId57"/>
    <p:sldId id="305" r:id="rId58"/>
    <p:sldId id="306" r:id="rId59"/>
    <p:sldId id="307" r:id="rId60"/>
    <p:sldId id="308" r:id="rId61"/>
    <p:sldId id="309" r:id="rId62"/>
    <p:sldId id="310" r:id="rId63"/>
    <p:sldId id="311" r:id="rId64"/>
    <p:sldId id="312" r:id="rId65"/>
    <p:sldId id="313" r:id="rId66"/>
    <p:sldId id="314" r:id="rId67"/>
    <p:sldId id="315" r:id="rId68"/>
    <p:sldId id="316" r:id="rId69"/>
    <p:sldId id="317" r:id="rId70"/>
    <p:sldId id="319" r:id="rId71"/>
  </p:sldIdLst>
  <p:sldSz cx="12192000" cy="6858000"/>
  <p:notesSz cx="7104063" cy="10234613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1" autoAdjust="0"/>
    <p:restoredTop sz="94673" autoAdjust="0"/>
  </p:normalViewPr>
  <p:slideViewPr>
    <p:cSldViewPr snapToGrid="0">
      <p:cViewPr varScale="1">
        <p:scale>
          <a:sx n="56" d="100"/>
          <a:sy n="56" d="100"/>
        </p:scale>
        <p:origin x="976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66" Type="http://schemas.openxmlformats.org/officeDocument/2006/relationships/slide" Target="slides/slide58.xml"/><Relationship Id="rId7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3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72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3.xml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0.11075186643936299"/>
          <c:y val="5.6102955962195902E-2"/>
          <c:w val="0.53894538827817295"/>
          <c:h val="0.74803941282927799"/>
        </c:manualLayout>
      </c:layout>
      <c:lineChart>
        <c:grouping val="standar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GBR-D-VA-NC</c:v>
                </c:pt>
              </c:strCache>
            </c:strRef>
          </c:tx>
          <c:spPr>
            <a:ln w="12600" cap="rnd">
              <a:solidFill>
                <a:srgbClr val="49712D"/>
              </a:solidFill>
              <a:round/>
            </a:ln>
          </c:spPr>
          <c:marker>
            <c:symbol val="plus"/>
            <c:size val="5"/>
            <c:spPr>
              <a:solidFill>
                <a:srgbClr val="49712D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3"/>
                <c:pt idx="1">
                  <c:v>6.6339066339066299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4BE-4570-83A0-04C52B92D857}"/>
            </c:ext>
          </c:extLst>
        </c:ser>
        <c:ser>
          <c:idx val="1"/>
          <c:order val="1"/>
          <c:tx>
            <c:strRef>
              <c:f>label 1</c:f>
              <c:strCache>
                <c:ptCount val="1"/>
                <c:pt idx="0">
                  <c:v>GBR-D-VN-NC</c:v>
                </c:pt>
              </c:strCache>
            </c:strRef>
          </c:tx>
          <c:spPr>
            <a:ln w="12600" cap="rnd">
              <a:solidFill>
                <a:srgbClr val="70AD47"/>
              </a:solidFill>
              <a:round/>
            </a:ln>
          </c:spPr>
          <c:marker>
            <c:symbol val="plus"/>
            <c:size val="5"/>
            <c:spPr>
              <a:solidFill>
                <a:srgbClr val="70AD47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1</c:f>
              <c:numCache>
                <c:formatCode>General</c:formatCode>
                <c:ptCount val="3"/>
                <c:pt idx="0">
                  <c:v>7.0837136596631396</c:v>
                </c:pt>
                <c:pt idx="1">
                  <c:v>5.8813994203817401</c:v>
                </c:pt>
                <c:pt idx="2">
                  <c:v>5.2460601943969696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4BE-4570-83A0-04C52B92D857}"/>
            </c:ext>
          </c:extLst>
        </c:ser>
        <c:ser>
          <c:idx val="2"/>
          <c:order val="2"/>
          <c:tx>
            <c:strRef>
              <c:f>label 2</c:f>
              <c:strCache>
                <c:ptCount val="1"/>
                <c:pt idx="0">
                  <c:v>GBR-ND-VN-NC</c:v>
                </c:pt>
              </c:strCache>
            </c:strRef>
          </c:tx>
          <c:spPr>
            <a:ln w="12600" cap="rnd">
              <a:solidFill>
                <a:srgbClr val="C5E0B4"/>
              </a:solidFill>
              <a:round/>
            </a:ln>
          </c:spPr>
          <c:marker>
            <c:symbol val="plus"/>
            <c:size val="5"/>
            <c:spPr>
              <a:solidFill>
                <a:srgbClr val="C5E0B4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2</c:f>
              <c:numCache>
                <c:formatCode>General</c:formatCode>
                <c:ptCount val="3"/>
                <c:pt idx="0">
                  <c:v>6.9594938024737303</c:v>
                </c:pt>
                <c:pt idx="1">
                  <c:v>6.1331432345525903</c:v>
                </c:pt>
                <c:pt idx="2">
                  <c:v>5.4135008223133498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4BE-4570-83A0-04C52B92D857}"/>
            </c:ext>
          </c:extLst>
        </c:ser>
        <c:ser>
          <c:idx val="3"/>
          <c:order val="3"/>
          <c:tx>
            <c:strRef>
              <c:f>label 3</c:f>
              <c:strCache>
                <c:ptCount val="1"/>
                <c:pt idx="0">
                  <c:v>GBR-C-P-NC</c:v>
                </c:pt>
              </c:strCache>
            </c:strRef>
          </c:tx>
          <c:spPr>
            <a:ln w="12600" cap="rnd">
              <a:solidFill>
                <a:srgbClr val="E2895C"/>
              </a:solidFill>
              <a:round/>
            </a:ln>
          </c:spPr>
          <c:marker>
            <c:symbol val="triangle"/>
            <c:size val="5"/>
            <c:spPr>
              <a:solidFill>
                <a:srgbClr val="E2895C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3</c:f>
              <c:numCache>
                <c:formatCode>General</c:formatCode>
                <c:ptCount val="3"/>
                <c:pt idx="0">
                  <c:v>6.4501413677242798</c:v>
                </c:pt>
                <c:pt idx="1">
                  <c:v>3.3813116782156398</c:v>
                </c:pt>
                <c:pt idx="2">
                  <c:v>3.72169502157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4BE-4570-83A0-04C52B92D857}"/>
            </c:ext>
          </c:extLst>
        </c:ser>
        <c:ser>
          <c:idx val="4"/>
          <c:order val="4"/>
          <c:tx>
            <c:strRef>
              <c:f>label 4</c:f>
              <c:strCache>
                <c:ptCount val="1"/>
                <c:pt idx="0">
                  <c:v>GBR-C-C-NC</c:v>
                </c:pt>
              </c:strCache>
            </c:strRef>
          </c:tx>
          <c:spPr>
            <a:ln w="12600" cap="rnd">
              <a:solidFill>
                <a:srgbClr val="9B4109"/>
              </a:solidFill>
              <a:round/>
            </a:ln>
          </c:spPr>
          <c:marker>
            <c:symbol val="triangle"/>
            <c:size val="5"/>
            <c:spPr>
              <a:solidFill>
                <a:srgbClr val="9B4109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4</c:f>
              <c:numCache>
                <c:formatCode>General</c:formatCode>
                <c:ptCount val="3"/>
                <c:pt idx="0">
                  <c:v>7.2967914712816899</c:v>
                </c:pt>
                <c:pt idx="1">
                  <c:v>5.7486097443195998</c:v>
                </c:pt>
                <c:pt idx="2">
                  <c:v>4.6181192374715501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4BE-4570-83A0-04C52B92D8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hiLowLines>
          <c:spPr>
            <a:ln w="0">
              <a:noFill/>
            </a:ln>
          </c:spPr>
        </c:hiLowLines>
        <c:marker val="1"/>
        <c:smooth val="0"/>
        <c:axId val="33552188"/>
        <c:axId val="27899214"/>
      </c:lineChart>
      <c:catAx>
        <c:axId val="33552188"/>
        <c:scaling>
          <c:orientation val="minMax"/>
        </c:scaling>
        <c:delete val="0"/>
        <c:axPos val="b"/>
        <c:title>
          <c:tx>
            <c:rich>
              <a:bodyPr rot="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Particle size fraction</a:t>
                </a:r>
              </a:p>
            </c:rich>
          </c:tx>
          <c:layout>
            <c:manualLayout>
              <c:xMode val="edge"/>
              <c:yMode val="edge"/>
              <c:x val="0.27282346716830302"/>
              <c:y val="0.89724512366780595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4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27899214"/>
        <c:crosses val="autoZero"/>
        <c:auto val="1"/>
        <c:lblAlgn val="ctr"/>
        <c:lblOffset val="100"/>
        <c:noMultiLvlLbl val="0"/>
      </c:catAx>
      <c:valAx>
        <c:axId val="27899214"/>
        <c:scaling>
          <c:orientation val="minMax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Water absorption  (%)</a:t>
                </a:r>
              </a:p>
            </c:rich>
          </c:tx>
          <c:layout>
            <c:manualLayout>
              <c:xMode val="edge"/>
              <c:yMode val="edge"/>
              <c:x val="1.4167303509493899E-2"/>
              <c:y val="0.21908304846169299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33552188"/>
        <c:crosses val="autoZero"/>
        <c:crossBetween val="between"/>
      </c:valAx>
      <c:spPr>
        <a:noFill/>
        <a:ln w="0">
          <a:noFill/>
        </a:ln>
      </c:spPr>
    </c:plotArea>
    <c:legend>
      <c:legendPos val="r"/>
      <c:layout>
        <c:manualLayout>
          <c:xMode val="edge"/>
          <c:yMode val="edge"/>
          <c:x val="0.69624400841577305"/>
          <c:y val="5.2754878540283802E-2"/>
          <c:w val="0.28846113338607499"/>
          <c:h val="0.73944021549321204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1200" b="0" strike="noStrike" spc="-1">
              <a:solidFill>
                <a:srgbClr val="000000"/>
              </a:solidFill>
              <a:latin typeface="Calibri Light"/>
            </a:defRPr>
          </a:pPr>
          <a:endParaRPr lang="fr-FR"/>
        </a:p>
      </c:txPr>
    </c:legend>
    <c:plotVisOnly val="1"/>
    <c:dispBlanksAs val="gap"/>
    <c:showDLblsOverMax val="1"/>
  </c:chart>
  <c:spPr>
    <a:solidFill>
      <a:srgbClr val="FFFFFF"/>
    </a:solidFill>
    <a:ln w="9360">
      <a:noFill/>
    </a:ln>
  </c:spPr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0.11075186643936299"/>
          <c:y val="5.6102955962195902E-2"/>
          <c:w val="0.53894538827817295"/>
          <c:h val="0.74803941282927799"/>
        </c:manualLayout>
      </c:layout>
      <c:lineChart>
        <c:grouping val="standar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GBR-D-VA-NC</c:v>
                </c:pt>
              </c:strCache>
            </c:strRef>
          </c:tx>
          <c:spPr>
            <a:ln w="12600" cap="rnd">
              <a:solidFill>
                <a:srgbClr val="49712D"/>
              </a:solidFill>
              <a:round/>
            </a:ln>
          </c:spPr>
          <c:marker>
            <c:symbol val="plus"/>
            <c:size val="5"/>
            <c:spPr>
              <a:solidFill>
                <a:srgbClr val="49712D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3"/>
                <c:pt idx="1">
                  <c:v>6.6339066339066299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401-47E6-AEA1-4AFF3B9E745D}"/>
            </c:ext>
          </c:extLst>
        </c:ser>
        <c:ser>
          <c:idx val="1"/>
          <c:order val="1"/>
          <c:tx>
            <c:strRef>
              <c:f>label 1</c:f>
              <c:strCache>
                <c:ptCount val="1"/>
                <c:pt idx="0">
                  <c:v>GBR-D-VA-C</c:v>
                </c:pt>
              </c:strCache>
            </c:strRef>
          </c:tx>
          <c:spPr>
            <a:ln w="12600" cap="rnd">
              <a:solidFill>
                <a:srgbClr val="49712D"/>
              </a:solidFill>
              <a:prstDash val="dash"/>
              <a:round/>
            </a:ln>
          </c:spPr>
          <c:marker>
            <c:symbol val="plus"/>
            <c:size val="5"/>
            <c:spPr>
              <a:solidFill>
                <a:srgbClr val="49712D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1</c:f>
              <c:numCache>
                <c:formatCode>General</c:formatCode>
                <c:ptCount val="3"/>
                <c:pt idx="0">
                  <c:v>5.1294061919122296</c:v>
                </c:pt>
                <c:pt idx="1">
                  <c:v>4.5481393975191997</c:v>
                </c:pt>
                <c:pt idx="2">
                  <c:v>4.1229296118821299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401-47E6-AEA1-4AFF3B9E745D}"/>
            </c:ext>
          </c:extLst>
        </c:ser>
        <c:ser>
          <c:idx val="2"/>
          <c:order val="2"/>
          <c:tx>
            <c:strRef>
              <c:f>label 2</c:f>
              <c:strCache>
                <c:ptCount val="1"/>
                <c:pt idx="0">
                  <c:v>GBR-D-VN-NC</c:v>
                </c:pt>
              </c:strCache>
            </c:strRef>
          </c:tx>
          <c:spPr>
            <a:ln w="12600" cap="rnd">
              <a:solidFill>
                <a:srgbClr val="70AD47"/>
              </a:solidFill>
              <a:round/>
            </a:ln>
          </c:spPr>
          <c:marker>
            <c:symbol val="plus"/>
            <c:size val="5"/>
            <c:spPr>
              <a:solidFill>
                <a:srgbClr val="70AD47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2</c:f>
              <c:numCache>
                <c:formatCode>General</c:formatCode>
                <c:ptCount val="3"/>
                <c:pt idx="0">
                  <c:v>7.0837136596631396</c:v>
                </c:pt>
                <c:pt idx="1">
                  <c:v>5.8813994203817401</c:v>
                </c:pt>
                <c:pt idx="2">
                  <c:v>5.2460601943969696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401-47E6-AEA1-4AFF3B9E745D}"/>
            </c:ext>
          </c:extLst>
        </c:ser>
        <c:ser>
          <c:idx val="3"/>
          <c:order val="3"/>
          <c:tx>
            <c:strRef>
              <c:f>label 3</c:f>
              <c:strCache>
                <c:ptCount val="1"/>
                <c:pt idx="0">
                  <c:v>GBR-D-VN-C</c:v>
                </c:pt>
              </c:strCache>
            </c:strRef>
          </c:tx>
          <c:spPr>
            <a:ln w="12600" cap="rnd">
              <a:solidFill>
                <a:srgbClr val="70AD47"/>
              </a:solidFill>
              <a:prstDash val="dash"/>
              <a:round/>
            </a:ln>
          </c:spPr>
          <c:marker>
            <c:symbol val="plus"/>
            <c:size val="5"/>
            <c:spPr>
              <a:solidFill>
                <a:srgbClr val="70AD47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3</c:f>
              <c:numCache>
                <c:formatCode>General</c:formatCode>
                <c:ptCount val="3"/>
                <c:pt idx="0">
                  <c:v>4.6184738955823299</c:v>
                </c:pt>
                <c:pt idx="1">
                  <c:v>4.1618828932261804</c:v>
                </c:pt>
                <c:pt idx="2">
                  <c:v>3.6891117478509998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401-47E6-AEA1-4AFF3B9E745D}"/>
            </c:ext>
          </c:extLst>
        </c:ser>
        <c:ser>
          <c:idx val="4"/>
          <c:order val="4"/>
          <c:tx>
            <c:strRef>
              <c:f>label 4</c:f>
              <c:strCache>
                <c:ptCount val="1"/>
                <c:pt idx="0">
                  <c:v>GBR-ND-VN-NC</c:v>
                </c:pt>
              </c:strCache>
            </c:strRef>
          </c:tx>
          <c:spPr>
            <a:ln w="12600" cap="rnd">
              <a:solidFill>
                <a:srgbClr val="C5E0B4"/>
              </a:solidFill>
              <a:round/>
            </a:ln>
          </c:spPr>
          <c:marker>
            <c:symbol val="plus"/>
            <c:size val="5"/>
            <c:spPr>
              <a:solidFill>
                <a:srgbClr val="C5E0B4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4</c:f>
              <c:numCache>
                <c:formatCode>General</c:formatCode>
                <c:ptCount val="3"/>
                <c:pt idx="0">
                  <c:v>6.9594938024737303</c:v>
                </c:pt>
                <c:pt idx="1">
                  <c:v>6.1331432345525903</c:v>
                </c:pt>
                <c:pt idx="2">
                  <c:v>5.4135008223133498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401-47E6-AEA1-4AFF3B9E745D}"/>
            </c:ext>
          </c:extLst>
        </c:ser>
        <c:ser>
          <c:idx val="5"/>
          <c:order val="5"/>
          <c:tx>
            <c:strRef>
              <c:f>label 5</c:f>
              <c:strCache>
                <c:ptCount val="1"/>
                <c:pt idx="0">
                  <c:v>GBR-ND-VN-C</c:v>
                </c:pt>
              </c:strCache>
            </c:strRef>
          </c:tx>
          <c:spPr>
            <a:ln w="12600" cap="rnd">
              <a:solidFill>
                <a:srgbClr val="C5E0B4"/>
              </a:solidFill>
              <a:prstDash val="dash"/>
              <a:round/>
            </a:ln>
          </c:spPr>
          <c:marker>
            <c:symbol val="plus"/>
            <c:size val="5"/>
            <c:spPr>
              <a:solidFill>
                <a:srgbClr val="C5E0B4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5</c:f>
              <c:numCache>
                <c:formatCode>General</c:formatCode>
                <c:ptCount val="3"/>
                <c:pt idx="0">
                  <c:v>5.0050744079019998</c:v>
                </c:pt>
                <c:pt idx="1">
                  <c:v>4.3678160919540199</c:v>
                </c:pt>
                <c:pt idx="2">
                  <c:v>4.0472779369627503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401-47E6-AEA1-4AFF3B9E745D}"/>
            </c:ext>
          </c:extLst>
        </c:ser>
        <c:ser>
          <c:idx val="6"/>
          <c:order val="6"/>
          <c:tx>
            <c:strRef>
              <c:f>label 6</c:f>
              <c:strCache>
                <c:ptCount val="1"/>
                <c:pt idx="0">
                  <c:v>GBR-C-P-NC</c:v>
                </c:pt>
              </c:strCache>
            </c:strRef>
          </c:tx>
          <c:spPr>
            <a:ln w="12600" cap="rnd">
              <a:solidFill>
                <a:srgbClr val="E2895C"/>
              </a:solidFill>
              <a:round/>
            </a:ln>
          </c:spPr>
          <c:marker>
            <c:symbol val="triangle"/>
            <c:size val="5"/>
            <c:spPr>
              <a:solidFill>
                <a:srgbClr val="E2895C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6</c:f>
              <c:numCache>
                <c:formatCode>General</c:formatCode>
                <c:ptCount val="3"/>
                <c:pt idx="0">
                  <c:v>6.4501413677242798</c:v>
                </c:pt>
                <c:pt idx="1">
                  <c:v>3.3813116782156398</c:v>
                </c:pt>
                <c:pt idx="2">
                  <c:v>3.72169502157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401-47E6-AEA1-4AFF3B9E745D}"/>
            </c:ext>
          </c:extLst>
        </c:ser>
        <c:ser>
          <c:idx val="7"/>
          <c:order val="7"/>
          <c:tx>
            <c:strRef>
              <c:f>label 7</c:f>
              <c:strCache>
                <c:ptCount val="1"/>
                <c:pt idx="0">
                  <c:v>GBR-C-P-C</c:v>
                </c:pt>
              </c:strCache>
            </c:strRef>
          </c:tx>
          <c:spPr>
            <a:ln w="12600" cap="rnd">
              <a:solidFill>
                <a:srgbClr val="E2895C"/>
              </a:solidFill>
              <a:prstDash val="dash"/>
              <a:round/>
            </a:ln>
          </c:spPr>
          <c:marker>
            <c:symbol val="triangle"/>
            <c:size val="5"/>
            <c:spPr>
              <a:solidFill>
                <a:srgbClr val="E2895C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7</c:f>
              <c:numCache>
                <c:formatCode>General</c:formatCode>
                <c:ptCount val="3"/>
                <c:pt idx="0">
                  <c:v>4.4265593561368197</c:v>
                </c:pt>
                <c:pt idx="1">
                  <c:v>3.2664756446991401</c:v>
                </c:pt>
                <c:pt idx="2">
                  <c:v>3.6252692031586502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5401-47E6-AEA1-4AFF3B9E745D}"/>
            </c:ext>
          </c:extLst>
        </c:ser>
        <c:ser>
          <c:idx val="8"/>
          <c:order val="8"/>
          <c:tx>
            <c:strRef>
              <c:f>label 8</c:f>
              <c:strCache>
                <c:ptCount val="1"/>
                <c:pt idx="0">
                  <c:v>GBR-C-C-NC</c:v>
                </c:pt>
              </c:strCache>
            </c:strRef>
          </c:tx>
          <c:spPr>
            <a:ln w="12600" cap="rnd">
              <a:solidFill>
                <a:srgbClr val="9B4109"/>
              </a:solidFill>
              <a:round/>
            </a:ln>
          </c:spPr>
          <c:marker>
            <c:symbol val="triangle"/>
            <c:size val="5"/>
            <c:spPr>
              <a:solidFill>
                <a:srgbClr val="9B4109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8</c:f>
              <c:numCache>
                <c:formatCode>General</c:formatCode>
                <c:ptCount val="3"/>
                <c:pt idx="0">
                  <c:v>7.2967914712816899</c:v>
                </c:pt>
                <c:pt idx="1">
                  <c:v>5.7486097443195998</c:v>
                </c:pt>
                <c:pt idx="2">
                  <c:v>4.6181192374715501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5401-47E6-AEA1-4AFF3B9E745D}"/>
            </c:ext>
          </c:extLst>
        </c:ser>
        <c:ser>
          <c:idx val="9"/>
          <c:order val="9"/>
          <c:tx>
            <c:strRef>
              <c:f>label 9</c:f>
              <c:strCache>
                <c:ptCount val="1"/>
                <c:pt idx="0">
                  <c:v>GBR-C-C-C</c:v>
                </c:pt>
              </c:strCache>
            </c:strRef>
          </c:tx>
          <c:spPr>
            <a:ln w="12600" cap="rnd">
              <a:solidFill>
                <a:srgbClr val="C55A11"/>
              </a:solidFill>
              <a:prstDash val="dash"/>
              <a:round/>
            </a:ln>
          </c:spPr>
          <c:marker>
            <c:symbol val="triangle"/>
            <c:size val="5"/>
            <c:spPr>
              <a:solidFill>
                <a:srgbClr val="C55A11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3"/>
                <c:pt idx="0">
                  <c:v>4/6,3</c:v>
                </c:pt>
                <c:pt idx="1">
                  <c:v>6,3/14</c:v>
                </c:pt>
                <c:pt idx="2">
                  <c:v>14/20</c:v>
                </c:pt>
              </c:strCache>
            </c:strRef>
          </c:cat>
          <c:val>
            <c:numRef>
              <c:f>9</c:f>
              <c:numCache>
                <c:formatCode>General</c:formatCode>
                <c:ptCount val="3"/>
                <c:pt idx="0">
                  <c:v>5.5894308943089399</c:v>
                </c:pt>
                <c:pt idx="1">
                  <c:v>4.4457274826789801</c:v>
                </c:pt>
                <c:pt idx="2">
                  <c:v>3.85585585585586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5401-47E6-AEA1-4AFF3B9E74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hiLowLines>
          <c:spPr>
            <a:ln w="0">
              <a:noFill/>
            </a:ln>
          </c:spPr>
        </c:hiLowLines>
        <c:marker val="1"/>
        <c:smooth val="0"/>
        <c:axId val="90111968"/>
        <c:axId val="7972279"/>
      </c:lineChart>
      <c:catAx>
        <c:axId val="90111968"/>
        <c:scaling>
          <c:orientation val="minMax"/>
        </c:scaling>
        <c:delete val="0"/>
        <c:axPos val="b"/>
        <c:title>
          <c:tx>
            <c:rich>
              <a:bodyPr rot="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Particle size fraction</a:t>
                </a:r>
              </a:p>
            </c:rich>
          </c:tx>
          <c:layout>
            <c:manualLayout>
              <c:xMode val="edge"/>
              <c:yMode val="edge"/>
              <c:x val="0.27488095937922502"/>
              <c:y val="0.90076412628192204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4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7972279"/>
        <c:crosses val="autoZero"/>
        <c:auto val="1"/>
        <c:lblAlgn val="ctr"/>
        <c:lblOffset val="100"/>
        <c:noMultiLvlLbl val="0"/>
      </c:catAx>
      <c:valAx>
        <c:axId val="7972279"/>
        <c:scaling>
          <c:orientation val="minMax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Water absorption  (%)</a:t>
                </a:r>
              </a:p>
            </c:rich>
          </c:tx>
          <c:layout>
            <c:manualLayout>
              <c:xMode val="edge"/>
              <c:yMode val="edge"/>
              <c:x val="1.2109811298571501E-2"/>
              <c:y val="0.21194450030162901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90111968"/>
        <c:crosses val="autoZero"/>
        <c:crossBetween val="between"/>
      </c:valAx>
      <c:spPr>
        <a:noFill/>
        <a:ln w="0">
          <a:noFill/>
        </a:ln>
      </c:spPr>
    </c:plotArea>
    <c:legend>
      <c:legendPos val="r"/>
      <c:layout>
        <c:manualLayout>
          <c:xMode val="edge"/>
          <c:yMode val="edge"/>
          <c:x val="0.69624400841577305"/>
          <c:y val="5.2754878540283802E-2"/>
          <c:w val="0.28846113338607499"/>
          <c:h val="0.73944021549321204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1200" b="0" strike="noStrike" spc="-1">
              <a:solidFill>
                <a:srgbClr val="000000"/>
              </a:solidFill>
              <a:latin typeface="Calibri Light"/>
            </a:defRPr>
          </a:pPr>
          <a:endParaRPr lang="fr-FR"/>
        </a:p>
      </c:txPr>
    </c:legend>
    <c:plotVisOnly val="1"/>
    <c:dispBlanksAs val="gap"/>
    <c:showDLblsOverMax val="1"/>
  </c:chart>
  <c:spPr>
    <a:solidFill>
      <a:srgbClr val="FFFFFF"/>
    </a:solidFill>
    <a:ln w="9360">
      <a:noFill/>
    </a:ln>
  </c:spPr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8.7036894400369699E-2"/>
          <c:y val="2.47316103379722E-2"/>
          <c:w val="0.64326426865901598"/>
          <c:h val="0.87499005964214704"/>
        </c:manualLayout>
      </c:layout>
      <c:scatterChart>
        <c:scatterStyle val="lineMarker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GN-R</c:v>
                </c:pt>
              </c:strCache>
            </c:strRef>
          </c:tx>
          <c:spPr>
            <a:ln w="12600">
              <a:solidFill>
                <a:srgbClr val="0070C0"/>
              </a:solidFill>
              <a:round/>
            </a:ln>
          </c:spPr>
          <c:marker>
            <c:symbol val="circle"/>
            <c:size val="5"/>
            <c:spPr>
              <a:solidFill>
                <a:srgbClr val="0070C0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121</c:v>
                </c:pt>
                <c:pt idx="6">
                  <c:v>149</c:v>
                </c:pt>
                <c:pt idx="7">
                  <c:v>184</c:v>
                </c:pt>
                <c:pt idx="8">
                  <c:v>219</c:v>
                </c:pt>
                <c:pt idx="9">
                  <c:v>247</c:v>
                </c:pt>
                <c:pt idx="10">
                  <c:v>276</c:v>
                </c:pt>
                <c:pt idx="11">
                  <c:v>306</c:v>
                </c:pt>
                <c:pt idx="12">
                  <c:v>348</c:v>
                </c:pt>
                <c:pt idx="13">
                  <c:v>369</c:v>
                </c:pt>
                <c:pt idx="14">
                  <c:v>394</c:v>
                </c:pt>
                <c:pt idx="15">
                  <c:v>430</c:v>
                </c:pt>
                <c:pt idx="16">
                  <c:v>458</c:v>
                </c:pt>
                <c:pt idx="17">
                  <c:v>492</c:v>
                </c:pt>
                <c:pt idx="18">
                  <c:v>579</c:v>
                </c:pt>
              </c:numCache>
            </c:numRef>
          </c:xVal>
          <c:yVal>
            <c:numRef>
              <c:f>0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-1.4999999999999999E-2</c:v>
                </c:pt>
                <c:pt idx="3">
                  <c:v>5.7407407407407303E-3</c:v>
                </c:pt>
                <c:pt idx="4">
                  <c:v>3.6481481481481497E-2</c:v>
                </c:pt>
                <c:pt idx="5">
                  <c:v>7.1111111111111097E-2</c:v>
                </c:pt>
                <c:pt idx="6">
                  <c:v>0.112222222222222</c:v>
                </c:pt>
                <c:pt idx="7">
                  <c:v>0.155555555555556</c:v>
                </c:pt>
                <c:pt idx="8">
                  <c:v>0.17888888888888901</c:v>
                </c:pt>
                <c:pt idx="9">
                  <c:v>0.202777777777778</c:v>
                </c:pt>
                <c:pt idx="10">
                  <c:v>0.21444444444444399</c:v>
                </c:pt>
                <c:pt idx="11">
                  <c:v>0.22481481481481499</c:v>
                </c:pt>
                <c:pt idx="12">
                  <c:v>0.235740740740741</c:v>
                </c:pt>
                <c:pt idx="13">
                  <c:v>0.23314814814814799</c:v>
                </c:pt>
                <c:pt idx="14">
                  <c:v>0.241111111111111</c:v>
                </c:pt>
                <c:pt idx="15">
                  <c:v>0.246111111111111</c:v>
                </c:pt>
                <c:pt idx="16">
                  <c:v>0.25037037037037002</c:v>
                </c:pt>
                <c:pt idx="17">
                  <c:v>0.25351851851851898</c:v>
                </c:pt>
                <c:pt idx="18">
                  <c:v>0.25314814814814801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308-46EF-B6BD-12AE6A2F5BBF}"/>
            </c:ext>
          </c:extLst>
        </c:ser>
        <c:ser>
          <c:idx val="1"/>
          <c:order val="1"/>
          <c:tx>
            <c:strRef>
              <c:f>label 2</c:f>
              <c:strCache>
                <c:ptCount val="1"/>
                <c:pt idx="0">
                  <c:v>GN-NR</c:v>
                </c:pt>
              </c:strCache>
            </c:strRef>
          </c:tx>
          <c:spPr>
            <a:ln w="12600">
              <a:solidFill>
                <a:srgbClr val="B4C7E7"/>
              </a:solidFill>
              <a:round/>
            </a:ln>
          </c:spPr>
          <c:marker>
            <c:symbol val="circle"/>
            <c:size val="5"/>
            <c:spPr>
              <a:solidFill>
                <a:srgbClr val="B4C7E7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3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18</c:v>
                </c:pt>
                <c:pt idx="3">
                  <c:v>55</c:v>
                </c:pt>
                <c:pt idx="4">
                  <c:v>83</c:v>
                </c:pt>
                <c:pt idx="5">
                  <c:v>117</c:v>
                </c:pt>
                <c:pt idx="6">
                  <c:v>144</c:v>
                </c:pt>
                <c:pt idx="7">
                  <c:v>180</c:v>
                </c:pt>
                <c:pt idx="8">
                  <c:v>214</c:v>
                </c:pt>
                <c:pt idx="9">
                  <c:v>245</c:v>
                </c:pt>
                <c:pt idx="10">
                  <c:v>271</c:v>
                </c:pt>
                <c:pt idx="11">
                  <c:v>301</c:v>
                </c:pt>
                <c:pt idx="12">
                  <c:v>343</c:v>
                </c:pt>
                <c:pt idx="13">
                  <c:v>364</c:v>
                </c:pt>
                <c:pt idx="14">
                  <c:v>389</c:v>
                </c:pt>
                <c:pt idx="15">
                  <c:v>425</c:v>
                </c:pt>
                <c:pt idx="16">
                  <c:v>453</c:v>
                </c:pt>
                <c:pt idx="17">
                  <c:v>487</c:v>
                </c:pt>
                <c:pt idx="18">
                  <c:v>574</c:v>
                </c:pt>
              </c:numCache>
            </c:numRef>
          </c:xVal>
          <c:yVal>
            <c:numRef>
              <c:f>2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2.0370370370370199E-3</c:v>
                </c:pt>
                <c:pt idx="3">
                  <c:v>7.5925925925925796E-3</c:v>
                </c:pt>
                <c:pt idx="4">
                  <c:v>6.4814814814814301E-3</c:v>
                </c:pt>
                <c:pt idx="5">
                  <c:v>8.7037037037036493E-3</c:v>
                </c:pt>
                <c:pt idx="6">
                  <c:v>1.3333333333333299E-2</c:v>
                </c:pt>
                <c:pt idx="7">
                  <c:v>2.0555555555555501E-2</c:v>
                </c:pt>
                <c:pt idx="8">
                  <c:v>1.85185185185185E-2</c:v>
                </c:pt>
                <c:pt idx="9">
                  <c:v>2.2037037037037001E-2</c:v>
                </c:pt>
                <c:pt idx="10">
                  <c:v>3.07407407407407E-2</c:v>
                </c:pt>
                <c:pt idx="11">
                  <c:v>3.1481481481481499E-2</c:v>
                </c:pt>
                <c:pt idx="12">
                  <c:v>3.6666666666666702E-2</c:v>
                </c:pt>
                <c:pt idx="13">
                  <c:v>3.5925925925925903E-2</c:v>
                </c:pt>
                <c:pt idx="14">
                  <c:v>4.2962962962962897E-2</c:v>
                </c:pt>
                <c:pt idx="15">
                  <c:v>4.18518518518518E-2</c:v>
                </c:pt>
                <c:pt idx="16">
                  <c:v>4.9074074074074103E-2</c:v>
                </c:pt>
                <c:pt idx="17">
                  <c:v>5.2777777777777701E-2</c:v>
                </c:pt>
                <c:pt idx="18">
                  <c:v>0.04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308-46EF-B6BD-12AE6A2F5B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69587"/>
        <c:axId val="82457518"/>
      </c:scatterChart>
      <c:valAx>
        <c:axId val="4069587"/>
        <c:scaling>
          <c:orientation val="minMax"/>
        </c:scaling>
        <c:delete val="0"/>
        <c:axPos val="b"/>
        <c:title>
          <c:tx>
            <c:rich>
              <a:bodyPr rot="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Time (days)</a:t>
                </a:r>
              </a:p>
            </c:rich>
          </c:tx>
          <c:layout>
            <c:manualLayout>
              <c:xMode val="edge"/>
              <c:yMode val="edge"/>
              <c:x val="0.36744203959023303"/>
              <c:y val="0.91363817097415501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82457518"/>
        <c:crosses val="autoZero"/>
        <c:crossBetween val="midCat"/>
      </c:valAx>
      <c:valAx>
        <c:axId val="82457518"/>
        <c:scaling>
          <c:orientation val="minMax"/>
          <c:max val="0.45"/>
          <c:min val="-0.05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Expansion (%)</a:t>
                </a:r>
              </a:p>
            </c:rich>
          </c:tx>
          <c:layout>
            <c:manualLayout>
              <c:xMode val="edge"/>
              <c:yMode val="edge"/>
              <c:x val="7.7794038357852603E-3"/>
              <c:y val="0.26966202783300203"/>
            </c:manualLayout>
          </c:layout>
          <c:overlay val="0"/>
          <c:spPr>
            <a:noFill/>
            <a:ln w="0">
              <a:noFill/>
            </a:ln>
          </c:spPr>
        </c:title>
        <c:numFmt formatCode="0.0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4069587"/>
        <c:crosses val="autoZero"/>
        <c:crossBetween val="midCat"/>
      </c:valAx>
      <c:spPr>
        <a:noFill/>
        <a:ln w="0">
          <a:noFill/>
        </a:ln>
      </c:spPr>
    </c:plotArea>
    <c:legend>
      <c:legendPos val="r"/>
      <c:layout>
        <c:manualLayout>
          <c:xMode val="edge"/>
          <c:yMode val="edge"/>
          <c:x val="0.784305547324603"/>
          <c:y val="2.6372414719253098E-2"/>
          <c:w val="0.21264241539157"/>
          <c:h val="0.87335871322706105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1200" b="0" strike="noStrike" spc="-1">
              <a:solidFill>
                <a:srgbClr val="000000"/>
              </a:solidFill>
              <a:latin typeface="Calibri Light"/>
            </a:defRPr>
          </a:pPr>
          <a:endParaRPr lang="fr-FR"/>
        </a:p>
      </c:txPr>
    </c:legend>
    <c:plotVisOnly val="1"/>
    <c:dispBlanksAs val="gap"/>
    <c:showDLblsOverMax val="1"/>
  </c:chart>
  <c:spPr>
    <a:solidFill>
      <a:srgbClr val="FFFFFF"/>
    </a:solidFill>
    <a:ln w="9360">
      <a:noFill/>
    </a:ln>
  </c:spPr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8.7036894400369699E-2"/>
          <c:y val="2.47316103379722E-2"/>
          <c:w val="0.64326426865901598"/>
          <c:h val="0.87499005964214704"/>
        </c:manualLayout>
      </c:layout>
      <c:scatterChart>
        <c:scatterStyle val="lineMarker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GBR-ND-VN-NC</c:v>
                </c:pt>
              </c:strCache>
            </c:strRef>
          </c:tx>
          <c:spPr>
            <a:ln w="12600">
              <a:solidFill>
                <a:srgbClr val="C5E0B4"/>
              </a:solidFill>
              <a:round/>
            </a:ln>
          </c:spPr>
          <c:marker>
            <c:symbol val="square"/>
            <c:size val="5"/>
            <c:spPr>
              <a:solidFill>
                <a:srgbClr val="C5E0B4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121</c:v>
                </c:pt>
                <c:pt idx="6">
                  <c:v>149</c:v>
                </c:pt>
                <c:pt idx="7">
                  <c:v>184</c:v>
                </c:pt>
                <c:pt idx="8">
                  <c:v>219</c:v>
                </c:pt>
                <c:pt idx="9">
                  <c:v>247</c:v>
                </c:pt>
                <c:pt idx="10">
                  <c:v>276</c:v>
                </c:pt>
                <c:pt idx="11">
                  <c:v>306</c:v>
                </c:pt>
                <c:pt idx="12">
                  <c:v>348</c:v>
                </c:pt>
                <c:pt idx="13">
                  <c:v>369</c:v>
                </c:pt>
                <c:pt idx="14">
                  <c:v>394</c:v>
                </c:pt>
                <c:pt idx="15">
                  <c:v>430</c:v>
                </c:pt>
                <c:pt idx="16">
                  <c:v>458</c:v>
                </c:pt>
                <c:pt idx="17">
                  <c:v>492</c:v>
                </c:pt>
                <c:pt idx="18">
                  <c:v>579</c:v>
                </c:pt>
              </c:numCache>
            </c:numRef>
          </c:xVal>
          <c:yVal>
            <c:numRef>
              <c:f>0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-5.5555555555553604E-4</c:v>
                </c:pt>
                <c:pt idx="3">
                  <c:v>1.6296296296296298E-2</c:v>
                </c:pt>
                <c:pt idx="4">
                  <c:v>2.66666666666667E-2</c:v>
                </c:pt>
                <c:pt idx="5">
                  <c:v>4.85185185185186E-2</c:v>
                </c:pt>
                <c:pt idx="6">
                  <c:v>7.0370370370370403E-2</c:v>
                </c:pt>
                <c:pt idx="7">
                  <c:v>0.13648148148148201</c:v>
                </c:pt>
                <c:pt idx="8">
                  <c:v>0.18888888888888899</c:v>
                </c:pt>
                <c:pt idx="9">
                  <c:v>0.228333333333333</c:v>
                </c:pt>
                <c:pt idx="10">
                  <c:v>0.261851851851852</c:v>
                </c:pt>
                <c:pt idx="11">
                  <c:v>0.29203703703703698</c:v>
                </c:pt>
                <c:pt idx="12">
                  <c:v>0.319814814814815</c:v>
                </c:pt>
                <c:pt idx="13">
                  <c:v>0.33481481481481501</c:v>
                </c:pt>
                <c:pt idx="14">
                  <c:v>0.34277777777777801</c:v>
                </c:pt>
                <c:pt idx="15">
                  <c:v>0.35907407407407399</c:v>
                </c:pt>
                <c:pt idx="16">
                  <c:v>0.36833333333333301</c:v>
                </c:pt>
                <c:pt idx="17">
                  <c:v>0.36944444444444402</c:v>
                </c:pt>
                <c:pt idx="18">
                  <c:v>0.37629629629629602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2FD-47D3-8F50-6A654CC91090}"/>
            </c:ext>
          </c:extLst>
        </c:ser>
        <c:ser>
          <c:idx val="1"/>
          <c:order val="1"/>
          <c:tx>
            <c:strRef>
              <c:f>label 2</c:f>
              <c:strCache>
                <c:ptCount val="1"/>
                <c:pt idx="0">
                  <c:v>GBR-D-VN-NC</c:v>
                </c:pt>
              </c:strCache>
            </c:strRef>
          </c:tx>
          <c:spPr>
            <a:ln w="12600">
              <a:solidFill>
                <a:srgbClr val="70AD47"/>
              </a:solidFill>
              <a:round/>
            </a:ln>
          </c:spPr>
          <c:marker>
            <c:symbol val="plus"/>
            <c:size val="5"/>
            <c:spPr>
              <a:solidFill>
                <a:srgbClr val="70AD47"/>
              </a:solidFill>
            </c:spPr>
          </c:marker>
          <c:dPt>
            <c:idx val="5"/>
            <c:bubble3D val="0"/>
            <c:extLst>
              <c:ext xmlns:c16="http://schemas.microsoft.com/office/drawing/2014/chart" uri="{C3380CC4-5D6E-409C-BE32-E72D297353CC}">
                <c16:uniqueId val="{00000001-22FD-47D3-8F50-6A654CC91090}"/>
              </c:ext>
            </c:extLst>
          </c:dPt>
          <c:dLbls>
            <c:dLbl>
              <c:idx val="5"/>
              <c:spPr/>
              <c:txPr>
                <a:bodyPr wrap="square"/>
                <a:lstStyle/>
                <a:p>
                  <a:pPr>
                    <a:defRPr sz="1000" b="0" strike="noStrike" spc="-1">
                      <a:solidFill>
                        <a:srgbClr val="000000"/>
                      </a:solidFill>
                      <a:latin typeface="Calibri Light"/>
                    </a:defRPr>
                  </a:pPr>
                  <a:endParaRPr lang="fr-FR"/>
                </a:p>
              </c:txPr>
              <c:dLblPos val="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2FD-47D3-8F50-6A654CC910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3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2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-3.70370370370367E-3</c:v>
                </c:pt>
                <c:pt idx="3">
                  <c:v>2.1481481481481501E-2</c:v>
                </c:pt>
                <c:pt idx="4">
                  <c:v>2.9074074074074099E-2</c:v>
                </c:pt>
                <c:pt idx="5">
                  <c:v>0.05</c:v>
                </c:pt>
                <c:pt idx="6">
                  <c:v>8.3991769547325096E-2</c:v>
                </c:pt>
                <c:pt idx="7">
                  <c:v>0.126481481481482</c:v>
                </c:pt>
                <c:pt idx="8">
                  <c:v>0.156481481481482</c:v>
                </c:pt>
                <c:pt idx="9">
                  <c:v>0.18277777777777801</c:v>
                </c:pt>
                <c:pt idx="10">
                  <c:v>0.20240740740740701</c:v>
                </c:pt>
                <c:pt idx="11">
                  <c:v>0.218518518518519</c:v>
                </c:pt>
                <c:pt idx="12">
                  <c:v>0.233703703703704</c:v>
                </c:pt>
                <c:pt idx="13">
                  <c:v>0.24481481481481501</c:v>
                </c:pt>
                <c:pt idx="14">
                  <c:v>0.24481481481481501</c:v>
                </c:pt>
                <c:pt idx="15">
                  <c:v>0.247962962962963</c:v>
                </c:pt>
                <c:pt idx="16">
                  <c:v>0.25648148148148098</c:v>
                </c:pt>
                <c:pt idx="17">
                  <c:v>0.25537037037037003</c:v>
                </c:pt>
                <c:pt idx="18">
                  <c:v>0.25814814814814802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22FD-47D3-8F50-6A654CC91090}"/>
            </c:ext>
          </c:extLst>
        </c:ser>
        <c:ser>
          <c:idx val="2"/>
          <c:order val="2"/>
          <c:tx>
            <c:strRef>
              <c:f>label 4</c:f>
              <c:strCache>
                <c:ptCount val="1"/>
                <c:pt idx="0">
                  <c:v>GBR-D-VA-NC</c:v>
                </c:pt>
              </c:strCache>
            </c:strRef>
          </c:tx>
          <c:spPr>
            <a:ln w="12600">
              <a:solidFill>
                <a:srgbClr val="456B2B"/>
              </a:solidFill>
              <a:round/>
            </a:ln>
          </c:spPr>
          <c:marker>
            <c:symbol val="square"/>
            <c:size val="5"/>
            <c:spPr>
              <a:solidFill>
                <a:srgbClr val="456B2B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5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4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-1.29629629629628E-3</c:v>
                </c:pt>
                <c:pt idx="3">
                  <c:v>3.7037037037037097E-2</c:v>
                </c:pt>
                <c:pt idx="4">
                  <c:v>5.6296296296296303E-2</c:v>
                </c:pt>
                <c:pt idx="5">
                  <c:v>9.9444444444444405E-2</c:v>
                </c:pt>
                <c:pt idx="6">
                  <c:v>0.11851851851851899</c:v>
                </c:pt>
                <c:pt idx="7">
                  <c:v>0.17481481481481501</c:v>
                </c:pt>
                <c:pt idx="8">
                  <c:v>0.20777777777777801</c:v>
                </c:pt>
                <c:pt idx="9">
                  <c:v>0.23462962962962999</c:v>
                </c:pt>
                <c:pt idx="10">
                  <c:v>0.257962962962963</c:v>
                </c:pt>
                <c:pt idx="11">
                  <c:v>0.27111111111111103</c:v>
                </c:pt>
                <c:pt idx="12">
                  <c:v>0.27611111111111097</c:v>
                </c:pt>
                <c:pt idx="13">
                  <c:v>0.28537037037037</c:v>
                </c:pt>
                <c:pt idx="14">
                  <c:v>0.28481481481481502</c:v>
                </c:pt>
                <c:pt idx="15">
                  <c:v>0.28888888888888897</c:v>
                </c:pt>
                <c:pt idx="16">
                  <c:v>0.29555555555555602</c:v>
                </c:pt>
                <c:pt idx="17">
                  <c:v>0.29685185185185198</c:v>
                </c:pt>
                <c:pt idx="18">
                  <c:v>0.300185185185185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22FD-47D3-8F50-6A654CC91090}"/>
            </c:ext>
          </c:extLst>
        </c:ser>
        <c:ser>
          <c:idx val="3"/>
          <c:order val="3"/>
          <c:tx>
            <c:strRef>
              <c:f>label 6</c:f>
              <c:strCache>
                <c:ptCount val="1"/>
                <c:pt idx="0">
                  <c:v>GN-R</c:v>
                </c:pt>
              </c:strCache>
            </c:strRef>
          </c:tx>
          <c:spPr>
            <a:ln w="12600">
              <a:solidFill>
                <a:srgbClr val="0070C0"/>
              </a:solidFill>
              <a:round/>
            </a:ln>
          </c:spPr>
          <c:marker>
            <c:symbol val="circle"/>
            <c:size val="5"/>
            <c:spPr>
              <a:solidFill>
                <a:srgbClr val="0070C0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7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121</c:v>
                </c:pt>
                <c:pt idx="6">
                  <c:v>149</c:v>
                </c:pt>
                <c:pt idx="7">
                  <c:v>184</c:v>
                </c:pt>
                <c:pt idx="8">
                  <c:v>219</c:v>
                </c:pt>
                <c:pt idx="9">
                  <c:v>247</c:v>
                </c:pt>
                <c:pt idx="10">
                  <c:v>276</c:v>
                </c:pt>
                <c:pt idx="11">
                  <c:v>306</c:v>
                </c:pt>
                <c:pt idx="12">
                  <c:v>348</c:v>
                </c:pt>
                <c:pt idx="13">
                  <c:v>369</c:v>
                </c:pt>
                <c:pt idx="14">
                  <c:v>394</c:v>
                </c:pt>
                <c:pt idx="15">
                  <c:v>430</c:v>
                </c:pt>
                <c:pt idx="16">
                  <c:v>458</c:v>
                </c:pt>
                <c:pt idx="17">
                  <c:v>492</c:v>
                </c:pt>
                <c:pt idx="18">
                  <c:v>579</c:v>
                </c:pt>
              </c:numCache>
            </c:numRef>
          </c:xVal>
          <c:yVal>
            <c:numRef>
              <c:f>6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-1.4999999999999999E-2</c:v>
                </c:pt>
                <c:pt idx="3">
                  <c:v>5.7407407407407303E-3</c:v>
                </c:pt>
                <c:pt idx="4">
                  <c:v>3.6481481481481497E-2</c:v>
                </c:pt>
                <c:pt idx="5">
                  <c:v>7.1111111111111097E-2</c:v>
                </c:pt>
                <c:pt idx="6">
                  <c:v>0.112222222222222</c:v>
                </c:pt>
                <c:pt idx="7">
                  <c:v>0.155555555555556</c:v>
                </c:pt>
                <c:pt idx="8">
                  <c:v>0.17888888888888901</c:v>
                </c:pt>
                <c:pt idx="9">
                  <c:v>0.202777777777778</c:v>
                </c:pt>
                <c:pt idx="10">
                  <c:v>0.21444444444444399</c:v>
                </c:pt>
                <c:pt idx="11">
                  <c:v>0.22481481481481499</c:v>
                </c:pt>
                <c:pt idx="12">
                  <c:v>0.235740740740741</c:v>
                </c:pt>
                <c:pt idx="13">
                  <c:v>0.23314814814814799</c:v>
                </c:pt>
                <c:pt idx="14">
                  <c:v>0.241111111111111</c:v>
                </c:pt>
                <c:pt idx="15">
                  <c:v>0.246111111111111</c:v>
                </c:pt>
                <c:pt idx="16">
                  <c:v>0.25037037037037002</c:v>
                </c:pt>
                <c:pt idx="17">
                  <c:v>0.25351851851851898</c:v>
                </c:pt>
                <c:pt idx="18">
                  <c:v>0.25314814814814801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22FD-47D3-8F50-6A654CC91090}"/>
            </c:ext>
          </c:extLst>
        </c:ser>
        <c:ser>
          <c:idx val="4"/>
          <c:order val="4"/>
          <c:tx>
            <c:strRef>
              <c:f>label 8</c:f>
              <c:strCache>
                <c:ptCount val="1"/>
                <c:pt idx="0">
                  <c:v>GN-NR</c:v>
                </c:pt>
              </c:strCache>
            </c:strRef>
          </c:tx>
          <c:spPr>
            <a:ln w="12600">
              <a:solidFill>
                <a:srgbClr val="B4C7E7"/>
              </a:solidFill>
              <a:round/>
            </a:ln>
          </c:spPr>
          <c:marker>
            <c:symbol val="circle"/>
            <c:size val="5"/>
            <c:spPr>
              <a:solidFill>
                <a:srgbClr val="B4C7E7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9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18</c:v>
                </c:pt>
                <c:pt idx="3">
                  <c:v>55</c:v>
                </c:pt>
                <c:pt idx="4">
                  <c:v>83</c:v>
                </c:pt>
                <c:pt idx="5">
                  <c:v>117</c:v>
                </c:pt>
                <c:pt idx="6">
                  <c:v>144</c:v>
                </c:pt>
                <c:pt idx="7">
                  <c:v>180</c:v>
                </c:pt>
                <c:pt idx="8">
                  <c:v>214</c:v>
                </c:pt>
                <c:pt idx="9">
                  <c:v>245</c:v>
                </c:pt>
                <c:pt idx="10">
                  <c:v>271</c:v>
                </c:pt>
                <c:pt idx="11">
                  <c:v>301</c:v>
                </c:pt>
                <c:pt idx="12">
                  <c:v>343</c:v>
                </c:pt>
                <c:pt idx="13">
                  <c:v>364</c:v>
                </c:pt>
                <c:pt idx="14">
                  <c:v>389</c:v>
                </c:pt>
                <c:pt idx="15">
                  <c:v>425</c:v>
                </c:pt>
                <c:pt idx="16">
                  <c:v>453</c:v>
                </c:pt>
                <c:pt idx="17">
                  <c:v>487</c:v>
                </c:pt>
                <c:pt idx="18">
                  <c:v>574</c:v>
                </c:pt>
              </c:numCache>
            </c:numRef>
          </c:xVal>
          <c:yVal>
            <c:numRef>
              <c:f>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2.0370370370370199E-3</c:v>
                </c:pt>
                <c:pt idx="3">
                  <c:v>7.5925925925925796E-3</c:v>
                </c:pt>
                <c:pt idx="4">
                  <c:v>6.4814814814814301E-3</c:v>
                </c:pt>
                <c:pt idx="5">
                  <c:v>8.7037037037036493E-3</c:v>
                </c:pt>
                <c:pt idx="6">
                  <c:v>1.3333333333333299E-2</c:v>
                </c:pt>
                <c:pt idx="7">
                  <c:v>2.0555555555555501E-2</c:v>
                </c:pt>
                <c:pt idx="8">
                  <c:v>1.85185185185185E-2</c:v>
                </c:pt>
                <c:pt idx="9">
                  <c:v>2.2037037037037001E-2</c:v>
                </c:pt>
                <c:pt idx="10">
                  <c:v>3.07407407407407E-2</c:v>
                </c:pt>
                <c:pt idx="11">
                  <c:v>3.1481481481481499E-2</c:v>
                </c:pt>
                <c:pt idx="12">
                  <c:v>3.6666666666666702E-2</c:v>
                </c:pt>
                <c:pt idx="13">
                  <c:v>3.5925925925925903E-2</c:v>
                </c:pt>
                <c:pt idx="14">
                  <c:v>4.2962962962962897E-2</c:v>
                </c:pt>
                <c:pt idx="15">
                  <c:v>4.18518518518518E-2</c:v>
                </c:pt>
                <c:pt idx="16">
                  <c:v>4.9074074074074103E-2</c:v>
                </c:pt>
                <c:pt idx="17">
                  <c:v>5.2777777777777701E-2</c:v>
                </c:pt>
                <c:pt idx="18">
                  <c:v>0.04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22FD-47D3-8F50-6A654CC910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571893"/>
        <c:axId val="57048640"/>
      </c:scatterChart>
      <c:valAx>
        <c:axId val="35571893"/>
        <c:scaling>
          <c:orientation val="minMax"/>
        </c:scaling>
        <c:delete val="0"/>
        <c:axPos val="b"/>
        <c:title>
          <c:tx>
            <c:rich>
              <a:bodyPr rot="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Time (days)</a:t>
                </a:r>
              </a:p>
            </c:rich>
          </c:tx>
          <c:layout>
            <c:manualLayout>
              <c:xMode val="edge"/>
              <c:yMode val="edge"/>
              <c:x val="0.36744203959023303"/>
              <c:y val="0.91363817097415501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57048640"/>
        <c:crosses val="autoZero"/>
        <c:crossBetween val="midCat"/>
      </c:valAx>
      <c:valAx>
        <c:axId val="57048640"/>
        <c:scaling>
          <c:orientation val="minMax"/>
          <c:min val="-0.05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Expansion (%)</a:t>
                </a:r>
              </a:p>
            </c:rich>
          </c:tx>
          <c:layout>
            <c:manualLayout>
              <c:xMode val="edge"/>
              <c:yMode val="edge"/>
              <c:x val="7.7794038357852603E-3"/>
              <c:y val="0.26966202783300203"/>
            </c:manualLayout>
          </c:layout>
          <c:overlay val="0"/>
          <c:spPr>
            <a:noFill/>
            <a:ln w="0">
              <a:noFill/>
            </a:ln>
          </c:spPr>
        </c:title>
        <c:numFmt formatCode="0.0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35571893"/>
        <c:crosses val="autoZero"/>
        <c:crossBetween val="midCat"/>
      </c:valAx>
      <c:spPr>
        <a:noFill/>
        <a:ln w="0">
          <a:noFill/>
        </a:ln>
      </c:spPr>
    </c:plotArea>
    <c:legend>
      <c:legendPos val="r"/>
      <c:layout>
        <c:manualLayout>
          <c:xMode val="edge"/>
          <c:yMode val="edge"/>
          <c:x val="0.784305547324603"/>
          <c:y val="2.6372414719253098E-2"/>
          <c:w val="0.21264241539157"/>
          <c:h val="0.87335871322706105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1200" b="0" strike="noStrike" spc="-1">
              <a:solidFill>
                <a:srgbClr val="000000"/>
              </a:solidFill>
              <a:latin typeface="Calibri Light"/>
            </a:defRPr>
          </a:pPr>
          <a:endParaRPr lang="fr-FR"/>
        </a:p>
      </c:txPr>
    </c:legend>
    <c:plotVisOnly val="1"/>
    <c:dispBlanksAs val="gap"/>
    <c:showDLblsOverMax val="1"/>
  </c:chart>
  <c:spPr>
    <a:solidFill>
      <a:srgbClr val="FFFFFF"/>
    </a:solidFill>
    <a:ln w="9360">
      <a:noFill/>
    </a:ln>
  </c:spPr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8.7036894400369699E-2"/>
          <c:y val="2.47316103379722E-2"/>
          <c:w val="0.64326426865901598"/>
          <c:h val="0.87499005964214704"/>
        </c:manualLayout>
      </c:layout>
      <c:scatterChart>
        <c:scatterStyle val="lineMarker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GBR-ND-VN-NC</c:v>
                </c:pt>
              </c:strCache>
            </c:strRef>
          </c:tx>
          <c:spPr>
            <a:ln w="12600">
              <a:solidFill>
                <a:srgbClr val="C5E0B4"/>
              </a:solidFill>
              <a:round/>
            </a:ln>
          </c:spPr>
          <c:marker>
            <c:symbol val="square"/>
            <c:size val="5"/>
            <c:spPr>
              <a:solidFill>
                <a:srgbClr val="C5E0B4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121</c:v>
                </c:pt>
                <c:pt idx="6">
                  <c:v>149</c:v>
                </c:pt>
                <c:pt idx="7">
                  <c:v>184</c:v>
                </c:pt>
                <c:pt idx="8">
                  <c:v>219</c:v>
                </c:pt>
                <c:pt idx="9">
                  <c:v>247</c:v>
                </c:pt>
                <c:pt idx="10">
                  <c:v>276</c:v>
                </c:pt>
                <c:pt idx="11">
                  <c:v>306</c:v>
                </c:pt>
                <c:pt idx="12">
                  <c:v>348</c:v>
                </c:pt>
                <c:pt idx="13">
                  <c:v>369</c:v>
                </c:pt>
                <c:pt idx="14">
                  <c:v>394</c:v>
                </c:pt>
                <c:pt idx="15">
                  <c:v>430</c:v>
                </c:pt>
                <c:pt idx="16">
                  <c:v>458</c:v>
                </c:pt>
                <c:pt idx="17">
                  <c:v>492</c:v>
                </c:pt>
                <c:pt idx="18">
                  <c:v>579</c:v>
                </c:pt>
              </c:numCache>
            </c:numRef>
          </c:xVal>
          <c:yVal>
            <c:numRef>
              <c:f>0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-5.5555555555553604E-4</c:v>
                </c:pt>
                <c:pt idx="3">
                  <c:v>1.6296296296296298E-2</c:v>
                </c:pt>
                <c:pt idx="4">
                  <c:v>2.66666666666667E-2</c:v>
                </c:pt>
                <c:pt idx="5">
                  <c:v>4.85185185185186E-2</c:v>
                </c:pt>
                <c:pt idx="6">
                  <c:v>7.0370370370370403E-2</c:v>
                </c:pt>
                <c:pt idx="7">
                  <c:v>0.13648148148148201</c:v>
                </c:pt>
                <c:pt idx="8">
                  <c:v>0.18888888888888899</c:v>
                </c:pt>
                <c:pt idx="9">
                  <c:v>0.228333333333333</c:v>
                </c:pt>
                <c:pt idx="10">
                  <c:v>0.261851851851852</c:v>
                </c:pt>
                <c:pt idx="11">
                  <c:v>0.29203703703703698</c:v>
                </c:pt>
                <c:pt idx="12">
                  <c:v>0.319814814814815</c:v>
                </c:pt>
                <c:pt idx="13">
                  <c:v>0.33481481481481501</c:v>
                </c:pt>
                <c:pt idx="14">
                  <c:v>0.34277777777777801</c:v>
                </c:pt>
                <c:pt idx="15">
                  <c:v>0.35907407407407399</c:v>
                </c:pt>
                <c:pt idx="16">
                  <c:v>0.36833333333333301</c:v>
                </c:pt>
                <c:pt idx="17">
                  <c:v>0.36944444444444402</c:v>
                </c:pt>
                <c:pt idx="18">
                  <c:v>0.37629629629629602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EB6C-4642-B52F-2BB9A2AD6FC0}"/>
            </c:ext>
          </c:extLst>
        </c:ser>
        <c:ser>
          <c:idx val="1"/>
          <c:order val="1"/>
          <c:tx>
            <c:strRef>
              <c:f>label 2</c:f>
              <c:strCache>
                <c:ptCount val="1"/>
                <c:pt idx="0">
                  <c:v>GBR-D-VN-NC</c:v>
                </c:pt>
              </c:strCache>
            </c:strRef>
          </c:tx>
          <c:spPr>
            <a:ln w="12600">
              <a:solidFill>
                <a:srgbClr val="70AD47"/>
              </a:solidFill>
              <a:round/>
            </a:ln>
          </c:spPr>
          <c:marker>
            <c:symbol val="plus"/>
            <c:size val="5"/>
            <c:spPr>
              <a:solidFill>
                <a:srgbClr val="70AD47"/>
              </a:solidFill>
            </c:spPr>
          </c:marker>
          <c:dPt>
            <c:idx val="5"/>
            <c:bubble3D val="0"/>
            <c:extLst>
              <c:ext xmlns:c16="http://schemas.microsoft.com/office/drawing/2014/chart" uri="{C3380CC4-5D6E-409C-BE32-E72D297353CC}">
                <c16:uniqueId val="{00000001-EB6C-4642-B52F-2BB9A2AD6FC0}"/>
              </c:ext>
            </c:extLst>
          </c:dPt>
          <c:dLbls>
            <c:dLbl>
              <c:idx val="5"/>
              <c:spPr/>
              <c:txPr>
                <a:bodyPr wrap="square"/>
                <a:lstStyle/>
                <a:p>
                  <a:pPr>
                    <a:defRPr sz="1000" b="0" strike="noStrike" spc="-1">
                      <a:solidFill>
                        <a:srgbClr val="000000"/>
                      </a:solidFill>
                      <a:latin typeface="Calibri Light"/>
                    </a:defRPr>
                  </a:pPr>
                  <a:endParaRPr lang="fr-FR"/>
                </a:p>
              </c:txPr>
              <c:dLblPos val="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B6C-4642-B52F-2BB9A2AD6F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3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2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-3.70370370370367E-3</c:v>
                </c:pt>
                <c:pt idx="3">
                  <c:v>2.1481481481481501E-2</c:v>
                </c:pt>
                <c:pt idx="4">
                  <c:v>2.9074074074074099E-2</c:v>
                </c:pt>
                <c:pt idx="5">
                  <c:v>0.05</c:v>
                </c:pt>
                <c:pt idx="6">
                  <c:v>8.3991769547325096E-2</c:v>
                </c:pt>
                <c:pt idx="7">
                  <c:v>0.126481481481482</c:v>
                </c:pt>
                <c:pt idx="8">
                  <c:v>0.156481481481482</c:v>
                </c:pt>
                <c:pt idx="9">
                  <c:v>0.18277777777777801</c:v>
                </c:pt>
                <c:pt idx="10">
                  <c:v>0.20240740740740701</c:v>
                </c:pt>
                <c:pt idx="11">
                  <c:v>0.218518518518519</c:v>
                </c:pt>
                <c:pt idx="12">
                  <c:v>0.233703703703704</c:v>
                </c:pt>
                <c:pt idx="13">
                  <c:v>0.24481481481481501</c:v>
                </c:pt>
                <c:pt idx="14">
                  <c:v>0.24481481481481501</c:v>
                </c:pt>
                <c:pt idx="15">
                  <c:v>0.247962962962963</c:v>
                </c:pt>
                <c:pt idx="16">
                  <c:v>0.25648148148148098</c:v>
                </c:pt>
                <c:pt idx="17">
                  <c:v>0.25537037037037003</c:v>
                </c:pt>
                <c:pt idx="18">
                  <c:v>0.25814814814814802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EB6C-4642-B52F-2BB9A2AD6FC0}"/>
            </c:ext>
          </c:extLst>
        </c:ser>
        <c:ser>
          <c:idx val="2"/>
          <c:order val="2"/>
          <c:tx>
            <c:strRef>
              <c:f>label 4</c:f>
              <c:strCache>
                <c:ptCount val="1"/>
                <c:pt idx="0">
                  <c:v>GBR-D-VA-NC</c:v>
                </c:pt>
              </c:strCache>
            </c:strRef>
          </c:tx>
          <c:spPr>
            <a:ln w="12600">
              <a:solidFill>
                <a:srgbClr val="456B2B"/>
              </a:solidFill>
              <a:round/>
            </a:ln>
          </c:spPr>
          <c:marker>
            <c:symbol val="square"/>
            <c:size val="5"/>
            <c:spPr>
              <a:solidFill>
                <a:srgbClr val="456B2B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5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4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-1.29629629629628E-3</c:v>
                </c:pt>
                <c:pt idx="3">
                  <c:v>3.7037037037037097E-2</c:v>
                </c:pt>
                <c:pt idx="4">
                  <c:v>5.6296296296296303E-2</c:v>
                </c:pt>
                <c:pt idx="5">
                  <c:v>9.9444444444444405E-2</c:v>
                </c:pt>
                <c:pt idx="6">
                  <c:v>0.11851851851851899</c:v>
                </c:pt>
                <c:pt idx="7">
                  <c:v>0.17481481481481501</c:v>
                </c:pt>
                <c:pt idx="8">
                  <c:v>0.20777777777777801</c:v>
                </c:pt>
                <c:pt idx="9">
                  <c:v>0.23462962962962999</c:v>
                </c:pt>
                <c:pt idx="10">
                  <c:v>0.257962962962963</c:v>
                </c:pt>
                <c:pt idx="11">
                  <c:v>0.27111111111111103</c:v>
                </c:pt>
                <c:pt idx="12">
                  <c:v>0.27611111111111097</c:v>
                </c:pt>
                <c:pt idx="13">
                  <c:v>0.28537037037037</c:v>
                </c:pt>
                <c:pt idx="14">
                  <c:v>0.28481481481481502</c:v>
                </c:pt>
                <c:pt idx="15">
                  <c:v>0.28888888888888897</c:v>
                </c:pt>
                <c:pt idx="16">
                  <c:v>0.29555555555555602</c:v>
                </c:pt>
                <c:pt idx="17">
                  <c:v>0.29685185185185198</c:v>
                </c:pt>
                <c:pt idx="18">
                  <c:v>0.300185185185185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EB6C-4642-B52F-2BB9A2AD6FC0}"/>
            </c:ext>
          </c:extLst>
        </c:ser>
        <c:ser>
          <c:idx val="3"/>
          <c:order val="3"/>
          <c:tx>
            <c:strRef>
              <c:f>label 6</c:f>
              <c:strCache>
                <c:ptCount val="1"/>
                <c:pt idx="0">
                  <c:v>GBR-C-P-NC</c:v>
                </c:pt>
              </c:strCache>
            </c:strRef>
          </c:tx>
          <c:spPr>
            <a:ln w="12600">
              <a:solidFill>
                <a:srgbClr val="E06020"/>
              </a:solidFill>
              <a:round/>
            </a:ln>
          </c:spPr>
          <c:marker>
            <c:symbol val="triangle"/>
            <c:size val="5"/>
            <c:spPr>
              <a:solidFill>
                <a:srgbClr val="E06020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7</c:f>
              <c:numCache>
                <c:formatCode>General</c:formatCode>
                <c:ptCount val="19"/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6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1.22222222222222E-2</c:v>
                </c:pt>
                <c:pt idx="3">
                  <c:v>3.0925925925925898E-2</c:v>
                </c:pt>
                <c:pt idx="4">
                  <c:v>3.5740740740740698E-2</c:v>
                </c:pt>
                <c:pt idx="5">
                  <c:v>4.7777777777777801E-2</c:v>
                </c:pt>
                <c:pt idx="6">
                  <c:v>6.5185185185185193E-2</c:v>
                </c:pt>
                <c:pt idx="7">
                  <c:v>9.1851851851851907E-2</c:v>
                </c:pt>
                <c:pt idx="8">
                  <c:v>0.115</c:v>
                </c:pt>
                <c:pt idx="9">
                  <c:v>0.127407407407407</c:v>
                </c:pt>
                <c:pt idx="10">
                  <c:v>0.139814814814815</c:v>
                </c:pt>
                <c:pt idx="11">
                  <c:v>0.15870370370370401</c:v>
                </c:pt>
                <c:pt idx="12">
                  <c:v>0.17240740740740701</c:v>
                </c:pt>
                <c:pt idx="13">
                  <c:v>0.18222222222222201</c:v>
                </c:pt>
                <c:pt idx="14">
                  <c:v>0.18722222222222201</c:v>
                </c:pt>
                <c:pt idx="15">
                  <c:v>0.197777777777778</c:v>
                </c:pt>
                <c:pt idx="16">
                  <c:v>0.205740740740741</c:v>
                </c:pt>
                <c:pt idx="17">
                  <c:v>0.21777777777777799</c:v>
                </c:pt>
                <c:pt idx="18">
                  <c:v>0.237222222222222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EB6C-4642-B52F-2BB9A2AD6FC0}"/>
            </c:ext>
          </c:extLst>
        </c:ser>
        <c:ser>
          <c:idx val="4"/>
          <c:order val="4"/>
          <c:tx>
            <c:strRef>
              <c:f>label 8</c:f>
              <c:strCache>
                <c:ptCount val="1"/>
                <c:pt idx="0">
                  <c:v>GBR-C-C-NC</c:v>
                </c:pt>
              </c:strCache>
            </c:strRef>
          </c:tx>
          <c:spPr>
            <a:ln w="12600">
              <a:solidFill>
                <a:srgbClr val="A22A0E"/>
              </a:solidFill>
              <a:round/>
            </a:ln>
          </c:spPr>
          <c:marker>
            <c:symbol val="triangle"/>
            <c:size val="5"/>
            <c:spPr>
              <a:solidFill>
                <a:srgbClr val="A22A0E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9</c:f>
              <c:numCache>
                <c:formatCode>General</c:formatCode>
                <c:ptCount val="19"/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6.48148148148147E-3</c:v>
                </c:pt>
                <c:pt idx="3">
                  <c:v>1.7962962962963E-2</c:v>
                </c:pt>
                <c:pt idx="4">
                  <c:v>2.03703703703704E-2</c:v>
                </c:pt>
                <c:pt idx="5">
                  <c:v>3.4629629629629601E-2</c:v>
                </c:pt>
                <c:pt idx="6">
                  <c:v>3.7962962962962997E-2</c:v>
                </c:pt>
                <c:pt idx="7">
                  <c:v>5.4629629629629702E-2</c:v>
                </c:pt>
                <c:pt idx="8">
                  <c:v>6.4259259259259294E-2</c:v>
                </c:pt>
                <c:pt idx="9">
                  <c:v>6.9629629629629694E-2</c:v>
                </c:pt>
                <c:pt idx="10">
                  <c:v>7.7962962962962998E-2</c:v>
                </c:pt>
                <c:pt idx="11">
                  <c:v>8.8703703703703701E-2</c:v>
                </c:pt>
                <c:pt idx="12">
                  <c:v>0.10037037037037</c:v>
                </c:pt>
                <c:pt idx="13">
                  <c:v>0.106481481481482</c:v>
                </c:pt>
                <c:pt idx="14">
                  <c:v>0.10888888888888899</c:v>
                </c:pt>
                <c:pt idx="15">
                  <c:v>0.117592592592593</c:v>
                </c:pt>
                <c:pt idx="16">
                  <c:v>0.124444444444444</c:v>
                </c:pt>
                <c:pt idx="17">
                  <c:v>0.127407407407408</c:v>
                </c:pt>
                <c:pt idx="18">
                  <c:v>0.140185185185185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EB6C-4642-B52F-2BB9A2AD6FC0}"/>
            </c:ext>
          </c:extLst>
        </c:ser>
        <c:ser>
          <c:idx val="5"/>
          <c:order val="5"/>
          <c:tx>
            <c:strRef>
              <c:f>label 10</c:f>
              <c:strCache>
                <c:ptCount val="1"/>
                <c:pt idx="0">
                  <c:v>GN-R</c:v>
                </c:pt>
              </c:strCache>
            </c:strRef>
          </c:tx>
          <c:spPr>
            <a:ln w="12600">
              <a:solidFill>
                <a:srgbClr val="0070C0"/>
              </a:solidFill>
              <a:round/>
            </a:ln>
          </c:spPr>
          <c:marker>
            <c:symbol val="circle"/>
            <c:size val="5"/>
            <c:spPr>
              <a:solidFill>
                <a:srgbClr val="0070C0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11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121</c:v>
                </c:pt>
                <c:pt idx="6">
                  <c:v>149</c:v>
                </c:pt>
                <c:pt idx="7">
                  <c:v>184</c:v>
                </c:pt>
                <c:pt idx="8">
                  <c:v>219</c:v>
                </c:pt>
                <c:pt idx="9">
                  <c:v>247</c:v>
                </c:pt>
                <c:pt idx="10">
                  <c:v>276</c:v>
                </c:pt>
                <c:pt idx="11">
                  <c:v>306</c:v>
                </c:pt>
                <c:pt idx="12">
                  <c:v>348</c:v>
                </c:pt>
                <c:pt idx="13">
                  <c:v>369</c:v>
                </c:pt>
                <c:pt idx="14">
                  <c:v>394</c:v>
                </c:pt>
                <c:pt idx="15">
                  <c:v>430</c:v>
                </c:pt>
                <c:pt idx="16">
                  <c:v>458</c:v>
                </c:pt>
                <c:pt idx="17">
                  <c:v>492</c:v>
                </c:pt>
                <c:pt idx="18">
                  <c:v>579</c:v>
                </c:pt>
              </c:numCache>
            </c:numRef>
          </c:xVal>
          <c:yVal>
            <c:numRef>
              <c:f>10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-1.4999999999999999E-2</c:v>
                </c:pt>
                <c:pt idx="3">
                  <c:v>5.7407407407407303E-3</c:v>
                </c:pt>
                <c:pt idx="4">
                  <c:v>3.6481481481481497E-2</c:v>
                </c:pt>
                <c:pt idx="5">
                  <c:v>7.1111111111111097E-2</c:v>
                </c:pt>
                <c:pt idx="6">
                  <c:v>0.112222222222222</c:v>
                </c:pt>
                <c:pt idx="7">
                  <c:v>0.155555555555556</c:v>
                </c:pt>
                <c:pt idx="8">
                  <c:v>0.17888888888888901</c:v>
                </c:pt>
                <c:pt idx="9">
                  <c:v>0.202777777777778</c:v>
                </c:pt>
                <c:pt idx="10">
                  <c:v>0.21444444444444399</c:v>
                </c:pt>
                <c:pt idx="11">
                  <c:v>0.22481481481481499</c:v>
                </c:pt>
                <c:pt idx="12">
                  <c:v>0.235740740740741</c:v>
                </c:pt>
                <c:pt idx="13">
                  <c:v>0.23314814814814799</c:v>
                </c:pt>
                <c:pt idx="14">
                  <c:v>0.241111111111111</c:v>
                </c:pt>
                <c:pt idx="15">
                  <c:v>0.246111111111111</c:v>
                </c:pt>
                <c:pt idx="16">
                  <c:v>0.25037037037037002</c:v>
                </c:pt>
                <c:pt idx="17">
                  <c:v>0.25351851851851898</c:v>
                </c:pt>
                <c:pt idx="18">
                  <c:v>0.25314814814814801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EB6C-4642-B52F-2BB9A2AD6FC0}"/>
            </c:ext>
          </c:extLst>
        </c:ser>
        <c:ser>
          <c:idx val="6"/>
          <c:order val="6"/>
          <c:tx>
            <c:strRef>
              <c:f>label 12</c:f>
              <c:strCache>
                <c:ptCount val="1"/>
                <c:pt idx="0">
                  <c:v>GN-NR</c:v>
                </c:pt>
              </c:strCache>
            </c:strRef>
          </c:tx>
          <c:spPr>
            <a:ln w="12600">
              <a:solidFill>
                <a:srgbClr val="B4C7E7"/>
              </a:solidFill>
              <a:round/>
            </a:ln>
          </c:spPr>
          <c:marker>
            <c:symbol val="circle"/>
            <c:size val="5"/>
            <c:spPr>
              <a:solidFill>
                <a:srgbClr val="B4C7E7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13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18</c:v>
                </c:pt>
                <c:pt idx="3">
                  <c:v>55</c:v>
                </c:pt>
                <c:pt idx="4">
                  <c:v>83</c:v>
                </c:pt>
                <c:pt idx="5">
                  <c:v>117</c:v>
                </c:pt>
                <c:pt idx="6">
                  <c:v>144</c:v>
                </c:pt>
                <c:pt idx="7">
                  <c:v>180</c:v>
                </c:pt>
                <c:pt idx="8">
                  <c:v>214</c:v>
                </c:pt>
                <c:pt idx="9">
                  <c:v>245</c:v>
                </c:pt>
                <c:pt idx="10">
                  <c:v>271</c:v>
                </c:pt>
                <c:pt idx="11">
                  <c:v>301</c:v>
                </c:pt>
                <c:pt idx="12">
                  <c:v>343</c:v>
                </c:pt>
                <c:pt idx="13">
                  <c:v>364</c:v>
                </c:pt>
                <c:pt idx="14">
                  <c:v>389</c:v>
                </c:pt>
                <c:pt idx="15">
                  <c:v>425</c:v>
                </c:pt>
                <c:pt idx="16">
                  <c:v>453</c:v>
                </c:pt>
                <c:pt idx="17">
                  <c:v>487</c:v>
                </c:pt>
                <c:pt idx="18">
                  <c:v>574</c:v>
                </c:pt>
              </c:numCache>
            </c:numRef>
          </c:xVal>
          <c:yVal>
            <c:numRef>
              <c:f>12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2.0370370370370199E-3</c:v>
                </c:pt>
                <c:pt idx="3">
                  <c:v>7.5925925925925796E-3</c:v>
                </c:pt>
                <c:pt idx="4">
                  <c:v>6.4814814814814301E-3</c:v>
                </c:pt>
                <c:pt idx="5">
                  <c:v>8.7037037037036493E-3</c:v>
                </c:pt>
                <c:pt idx="6">
                  <c:v>1.3333333333333299E-2</c:v>
                </c:pt>
                <c:pt idx="7">
                  <c:v>2.0555555555555501E-2</c:v>
                </c:pt>
                <c:pt idx="8">
                  <c:v>1.85185185185185E-2</c:v>
                </c:pt>
                <c:pt idx="9">
                  <c:v>2.2037037037037001E-2</c:v>
                </c:pt>
                <c:pt idx="10">
                  <c:v>3.07407407407407E-2</c:v>
                </c:pt>
                <c:pt idx="11">
                  <c:v>3.1481481481481499E-2</c:v>
                </c:pt>
                <c:pt idx="12">
                  <c:v>3.6666666666666702E-2</c:v>
                </c:pt>
                <c:pt idx="13">
                  <c:v>3.5925925925925903E-2</c:v>
                </c:pt>
                <c:pt idx="14">
                  <c:v>4.2962962962962897E-2</c:v>
                </c:pt>
                <c:pt idx="15">
                  <c:v>4.18518518518518E-2</c:v>
                </c:pt>
                <c:pt idx="16">
                  <c:v>4.9074074074074103E-2</c:v>
                </c:pt>
                <c:pt idx="17">
                  <c:v>5.2777777777777701E-2</c:v>
                </c:pt>
                <c:pt idx="18">
                  <c:v>0.04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EB6C-4642-B52F-2BB9A2AD6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4002653"/>
        <c:axId val="35891220"/>
      </c:scatterChart>
      <c:valAx>
        <c:axId val="94002653"/>
        <c:scaling>
          <c:orientation val="minMax"/>
        </c:scaling>
        <c:delete val="0"/>
        <c:axPos val="b"/>
        <c:title>
          <c:tx>
            <c:rich>
              <a:bodyPr rot="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Time (days)</a:t>
                </a:r>
              </a:p>
            </c:rich>
          </c:tx>
          <c:layout>
            <c:manualLayout>
              <c:xMode val="edge"/>
              <c:yMode val="edge"/>
              <c:x val="0.36744203959023303"/>
              <c:y val="0.91363817097415501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35891220"/>
        <c:crosses val="autoZero"/>
        <c:crossBetween val="midCat"/>
      </c:valAx>
      <c:valAx>
        <c:axId val="35891220"/>
        <c:scaling>
          <c:orientation val="minMax"/>
          <c:min val="-0.05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Expansion (%)</a:t>
                </a:r>
              </a:p>
            </c:rich>
          </c:tx>
          <c:layout>
            <c:manualLayout>
              <c:xMode val="edge"/>
              <c:yMode val="edge"/>
              <c:x val="7.7794038357852603E-3"/>
              <c:y val="0.26966202783300203"/>
            </c:manualLayout>
          </c:layout>
          <c:overlay val="0"/>
          <c:spPr>
            <a:noFill/>
            <a:ln w="0">
              <a:noFill/>
            </a:ln>
          </c:spPr>
        </c:title>
        <c:numFmt formatCode="0.0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94002653"/>
        <c:crosses val="autoZero"/>
        <c:crossBetween val="midCat"/>
      </c:valAx>
      <c:spPr>
        <a:noFill/>
        <a:ln w="0">
          <a:noFill/>
        </a:ln>
      </c:spPr>
    </c:plotArea>
    <c:legend>
      <c:legendPos val="r"/>
      <c:layout>
        <c:manualLayout>
          <c:xMode val="edge"/>
          <c:yMode val="edge"/>
          <c:x val="0.784305547324603"/>
          <c:y val="2.6372414719253098E-2"/>
          <c:w val="0.21264241539157"/>
          <c:h val="0.87335871322706105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1200" b="0" strike="noStrike" spc="-1">
              <a:solidFill>
                <a:srgbClr val="000000"/>
              </a:solidFill>
              <a:latin typeface="Calibri Light"/>
            </a:defRPr>
          </a:pPr>
          <a:endParaRPr lang="fr-FR"/>
        </a:p>
      </c:txPr>
    </c:legend>
    <c:plotVisOnly val="1"/>
    <c:dispBlanksAs val="gap"/>
    <c:showDLblsOverMax val="1"/>
  </c:chart>
  <c:spPr>
    <a:solidFill>
      <a:srgbClr val="FFFFFF"/>
    </a:solidFill>
    <a:ln w="9360">
      <a:noFill/>
    </a:ln>
  </c:spPr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8.7036894400369699E-2"/>
          <c:y val="2.47316103379722E-2"/>
          <c:w val="0.64326426865901598"/>
          <c:h val="0.87499005964214704"/>
        </c:manualLayout>
      </c:layout>
      <c:scatterChart>
        <c:scatterStyle val="lineMarker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GBR-ND-VN-NC</c:v>
                </c:pt>
              </c:strCache>
            </c:strRef>
          </c:tx>
          <c:spPr>
            <a:ln w="12600">
              <a:solidFill>
                <a:srgbClr val="C5E0B4"/>
              </a:solidFill>
              <a:round/>
            </a:ln>
          </c:spPr>
          <c:marker>
            <c:symbol val="square"/>
            <c:size val="5"/>
            <c:spPr>
              <a:solidFill>
                <a:srgbClr val="C5E0B4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121</c:v>
                </c:pt>
                <c:pt idx="6">
                  <c:v>149</c:v>
                </c:pt>
                <c:pt idx="7">
                  <c:v>184</c:v>
                </c:pt>
                <c:pt idx="8">
                  <c:v>219</c:v>
                </c:pt>
                <c:pt idx="9">
                  <c:v>247</c:v>
                </c:pt>
                <c:pt idx="10">
                  <c:v>276</c:v>
                </c:pt>
                <c:pt idx="11">
                  <c:v>306</c:v>
                </c:pt>
                <c:pt idx="12">
                  <c:v>348</c:v>
                </c:pt>
                <c:pt idx="13">
                  <c:v>369</c:v>
                </c:pt>
                <c:pt idx="14">
                  <c:v>394</c:v>
                </c:pt>
                <c:pt idx="15">
                  <c:v>430</c:v>
                </c:pt>
                <c:pt idx="16">
                  <c:v>458</c:v>
                </c:pt>
                <c:pt idx="17">
                  <c:v>492</c:v>
                </c:pt>
                <c:pt idx="18">
                  <c:v>579</c:v>
                </c:pt>
              </c:numCache>
            </c:numRef>
          </c:xVal>
          <c:yVal>
            <c:numRef>
              <c:f>0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-5.5555555555553604E-4</c:v>
                </c:pt>
                <c:pt idx="3">
                  <c:v>1.6296296296296298E-2</c:v>
                </c:pt>
                <c:pt idx="4">
                  <c:v>2.66666666666667E-2</c:v>
                </c:pt>
                <c:pt idx="5">
                  <c:v>4.85185185185186E-2</c:v>
                </c:pt>
                <c:pt idx="6">
                  <c:v>7.0370370370370403E-2</c:v>
                </c:pt>
                <c:pt idx="7">
                  <c:v>0.13648148148148201</c:v>
                </c:pt>
                <c:pt idx="8">
                  <c:v>0.18888888888888899</c:v>
                </c:pt>
                <c:pt idx="9">
                  <c:v>0.228333333333333</c:v>
                </c:pt>
                <c:pt idx="10">
                  <c:v>0.261851851851852</c:v>
                </c:pt>
                <c:pt idx="11">
                  <c:v>0.29203703703703698</c:v>
                </c:pt>
                <c:pt idx="12">
                  <c:v>0.319814814814815</c:v>
                </c:pt>
                <c:pt idx="13">
                  <c:v>0.33481481481481501</c:v>
                </c:pt>
                <c:pt idx="14">
                  <c:v>0.34277777777777801</c:v>
                </c:pt>
                <c:pt idx="15">
                  <c:v>0.35907407407407399</c:v>
                </c:pt>
                <c:pt idx="16">
                  <c:v>0.36833333333333301</c:v>
                </c:pt>
                <c:pt idx="17">
                  <c:v>0.36944444444444402</c:v>
                </c:pt>
                <c:pt idx="18">
                  <c:v>0.37629629629629602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C36-4169-B854-016D11739BA7}"/>
            </c:ext>
          </c:extLst>
        </c:ser>
        <c:ser>
          <c:idx val="1"/>
          <c:order val="1"/>
          <c:spPr>
            <a:ln w="12600">
              <a:solidFill>
                <a:srgbClr val="C5E0B4"/>
              </a:solidFill>
              <a:prstDash val="dash"/>
              <a:round/>
            </a:ln>
          </c:spPr>
          <c:marker>
            <c:symbol val="square"/>
            <c:size val="6"/>
            <c:spPr>
              <a:solidFill>
                <a:srgbClr val="C5E0B4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3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121</c:v>
                </c:pt>
                <c:pt idx="6">
                  <c:v>149</c:v>
                </c:pt>
                <c:pt idx="7">
                  <c:v>184</c:v>
                </c:pt>
                <c:pt idx="8">
                  <c:v>219</c:v>
                </c:pt>
                <c:pt idx="9">
                  <c:v>250</c:v>
                </c:pt>
                <c:pt idx="10">
                  <c:v>276</c:v>
                </c:pt>
                <c:pt idx="11">
                  <c:v>306</c:v>
                </c:pt>
                <c:pt idx="12">
                  <c:v>348</c:v>
                </c:pt>
                <c:pt idx="13">
                  <c:v>369</c:v>
                </c:pt>
                <c:pt idx="14">
                  <c:v>370</c:v>
                </c:pt>
                <c:pt idx="15">
                  <c:v>430</c:v>
                </c:pt>
                <c:pt idx="16">
                  <c:v>461</c:v>
                </c:pt>
                <c:pt idx="17">
                  <c:v>492</c:v>
                </c:pt>
                <c:pt idx="18">
                  <c:v>579</c:v>
                </c:pt>
              </c:numCache>
            </c:numRef>
          </c:xVal>
          <c:yVal>
            <c:numRef>
              <c:f>2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-8.1481481481481596E-3</c:v>
                </c:pt>
                <c:pt idx="3">
                  <c:v>2.9629629629629702E-3</c:v>
                </c:pt>
                <c:pt idx="4">
                  <c:v>3.14814814814813E-3</c:v>
                </c:pt>
                <c:pt idx="5">
                  <c:v>8.3333333333333193E-3</c:v>
                </c:pt>
                <c:pt idx="6">
                  <c:v>5.92592592592593E-3</c:v>
                </c:pt>
                <c:pt idx="7">
                  <c:v>1.38888888888889E-2</c:v>
                </c:pt>
                <c:pt idx="8">
                  <c:v>1.38888888888889E-2</c:v>
                </c:pt>
                <c:pt idx="9">
                  <c:v>1.7407407407407399E-2</c:v>
                </c:pt>
                <c:pt idx="10">
                  <c:v>1.7407407407407399E-2</c:v>
                </c:pt>
                <c:pt idx="11">
                  <c:v>1.3703703703703701E-2</c:v>
                </c:pt>
                <c:pt idx="12">
                  <c:v>1.3703703703703701E-2</c:v>
                </c:pt>
                <c:pt idx="13">
                  <c:v>1.55555555555556E-2</c:v>
                </c:pt>
                <c:pt idx="14">
                  <c:v>1.5185185185185201E-2</c:v>
                </c:pt>
                <c:pt idx="15">
                  <c:v>1.55555555555556E-2</c:v>
                </c:pt>
                <c:pt idx="16">
                  <c:v>1.6203703703703699E-2</c:v>
                </c:pt>
                <c:pt idx="17">
                  <c:v>1.6851851851851798E-2</c:v>
                </c:pt>
                <c:pt idx="18">
                  <c:v>1.24074074074074E-2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7C36-4169-B854-016D11739BA7}"/>
            </c:ext>
          </c:extLst>
        </c:ser>
        <c:ser>
          <c:idx val="2"/>
          <c:order val="2"/>
          <c:tx>
            <c:strRef>
              <c:f>label 4</c:f>
              <c:strCache>
                <c:ptCount val="1"/>
                <c:pt idx="0">
                  <c:v>GBR-D-VN-NC</c:v>
                </c:pt>
              </c:strCache>
            </c:strRef>
          </c:tx>
          <c:spPr>
            <a:ln w="12600">
              <a:solidFill>
                <a:srgbClr val="70AD47"/>
              </a:solidFill>
              <a:round/>
            </a:ln>
          </c:spPr>
          <c:marker>
            <c:symbol val="plus"/>
            <c:size val="5"/>
            <c:spPr>
              <a:solidFill>
                <a:srgbClr val="70AD47"/>
              </a:solidFill>
            </c:spPr>
          </c:marker>
          <c:dPt>
            <c:idx val="5"/>
            <c:bubble3D val="0"/>
            <c:extLst>
              <c:ext xmlns:c16="http://schemas.microsoft.com/office/drawing/2014/chart" uri="{C3380CC4-5D6E-409C-BE32-E72D297353CC}">
                <c16:uniqueId val="{00000002-7C36-4169-B854-016D11739BA7}"/>
              </c:ext>
            </c:extLst>
          </c:dPt>
          <c:dLbls>
            <c:dLbl>
              <c:idx val="5"/>
              <c:spPr/>
              <c:txPr>
                <a:bodyPr wrap="square"/>
                <a:lstStyle/>
                <a:p>
                  <a:pPr>
                    <a:defRPr sz="1000" b="0" strike="noStrike" spc="-1">
                      <a:solidFill>
                        <a:srgbClr val="000000"/>
                      </a:solidFill>
                      <a:latin typeface="Calibri Light"/>
                    </a:defRPr>
                  </a:pPr>
                  <a:endParaRPr lang="fr-FR"/>
                </a:p>
              </c:txPr>
              <c:dLblPos val="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C36-4169-B854-016D11739B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5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4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-3.70370370370367E-3</c:v>
                </c:pt>
                <c:pt idx="3">
                  <c:v>2.1481481481481501E-2</c:v>
                </c:pt>
                <c:pt idx="4">
                  <c:v>2.9074074074074099E-2</c:v>
                </c:pt>
                <c:pt idx="5">
                  <c:v>0.05</c:v>
                </c:pt>
                <c:pt idx="6">
                  <c:v>8.3991769547325096E-2</c:v>
                </c:pt>
                <c:pt idx="7">
                  <c:v>0.126481481481482</c:v>
                </c:pt>
                <c:pt idx="8">
                  <c:v>0.156481481481482</c:v>
                </c:pt>
                <c:pt idx="9">
                  <c:v>0.18277777777777801</c:v>
                </c:pt>
                <c:pt idx="10">
                  <c:v>0.20240740740740701</c:v>
                </c:pt>
                <c:pt idx="11">
                  <c:v>0.218518518518519</c:v>
                </c:pt>
                <c:pt idx="12">
                  <c:v>0.233703703703704</c:v>
                </c:pt>
                <c:pt idx="13">
                  <c:v>0.24481481481481501</c:v>
                </c:pt>
                <c:pt idx="14">
                  <c:v>0.24481481481481501</c:v>
                </c:pt>
                <c:pt idx="15">
                  <c:v>0.247962962962963</c:v>
                </c:pt>
                <c:pt idx="16">
                  <c:v>0.25648148148148098</c:v>
                </c:pt>
                <c:pt idx="17">
                  <c:v>0.25537037037037003</c:v>
                </c:pt>
                <c:pt idx="18">
                  <c:v>0.25814814814814802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7C36-4169-B854-016D11739BA7}"/>
            </c:ext>
          </c:extLst>
        </c:ser>
        <c:ser>
          <c:idx val="3"/>
          <c:order val="3"/>
          <c:spPr>
            <a:ln w="12600">
              <a:solidFill>
                <a:srgbClr val="70AD47"/>
              </a:solidFill>
              <a:prstDash val="dash"/>
              <a:round/>
            </a:ln>
          </c:spPr>
          <c:marker>
            <c:symbol val="square"/>
            <c:size val="6"/>
            <c:spPr>
              <a:solidFill>
                <a:srgbClr val="70AD47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7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463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6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5.5555555555557702E-4</c:v>
                </c:pt>
                <c:pt idx="3">
                  <c:v>7.0370370370370899E-3</c:v>
                </c:pt>
                <c:pt idx="4">
                  <c:v>4.0740740740741596E-3</c:v>
                </c:pt>
                <c:pt idx="5">
                  <c:v>7.5925925925927002E-3</c:v>
                </c:pt>
                <c:pt idx="6">
                  <c:v>7.0370370370370404E-3</c:v>
                </c:pt>
                <c:pt idx="7">
                  <c:v>1.42592592592593E-2</c:v>
                </c:pt>
                <c:pt idx="8">
                  <c:v>1.64814814814815E-2</c:v>
                </c:pt>
                <c:pt idx="9">
                  <c:v>1.61111111111111E-2</c:v>
                </c:pt>
                <c:pt idx="10">
                  <c:v>1.6666666666666701E-2</c:v>
                </c:pt>
                <c:pt idx="11">
                  <c:v>1.7222222222222201E-2</c:v>
                </c:pt>
                <c:pt idx="12">
                  <c:v>1.6111111111111201E-2</c:v>
                </c:pt>
                <c:pt idx="13">
                  <c:v>1.8518518518518601E-2</c:v>
                </c:pt>
                <c:pt idx="14">
                  <c:v>1.4074074074074201E-2</c:v>
                </c:pt>
                <c:pt idx="15">
                  <c:v>1.5370370370370401E-2</c:v>
                </c:pt>
                <c:pt idx="16">
                  <c:v>1.6018518518518599E-2</c:v>
                </c:pt>
                <c:pt idx="17">
                  <c:v>1.6666666666666798E-2</c:v>
                </c:pt>
                <c:pt idx="18">
                  <c:v>1.4999999999999999E-2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7C36-4169-B854-016D11739BA7}"/>
            </c:ext>
          </c:extLst>
        </c:ser>
        <c:ser>
          <c:idx val="4"/>
          <c:order val="4"/>
          <c:tx>
            <c:strRef>
              <c:f>label 8</c:f>
              <c:strCache>
                <c:ptCount val="1"/>
                <c:pt idx="0">
                  <c:v>GBR-D-VA-NC</c:v>
                </c:pt>
              </c:strCache>
            </c:strRef>
          </c:tx>
          <c:spPr>
            <a:ln w="12600">
              <a:solidFill>
                <a:srgbClr val="456B2B"/>
              </a:solidFill>
              <a:round/>
            </a:ln>
          </c:spPr>
          <c:marker>
            <c:symbol val="square"/>
            <c:size val="5"/>
            <c:spPr>
              <a:solidFill>
                <a:srgbClr val="456B2B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9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-1.29629629629628E-3</c:v>
                </c:pt>
                <c:pt idx="3">
                  <c:v>3.7037037037037097E-2</c:v>
                </c:pt>
                <c:pt idx="4">
                  <c:v>5.6296296296296303E-2</c:v>
                </c:pt>
                <c:pt idx="5">
                  <c:v>9.9444444444444405E-2</c:v>
                </c:pt>
                <c:pt idx="6">
                  <c:v>0.11851851851851899</c:v>
                </c:pt>
                <c:pt idx="7">
                  <c:v>0.17481481481481501</c:v>
                </c:pt>
                <c:pt idx="8">
                  <c:v>0.20777777777777801</c:v>
                </c:pt>
                <c:pt idx="9">
                  <c:v>0.23462962962962999</c:v>
                </c:pt>
                <c:pt idx="10">
                  <c:v>0.257962962962963</c:v>
                </c:pt>
                <c:pt idx="11">
                  <c:v>0.27111111111111103</c:v>
                </c:pt>
                <c:pt idx="12">
                  <c:v>0.27611111111111097</c:v>
                </c:pt>
                <c:pt idx="13">
                  <c:v>0.28537037037037</c:v>
                </c:pt>
                <c:pt idx="14">
                  <c:v>0.28481481481481502</c:v>
                </c:pt>
                <c:pt idx="15">
                  <c:v>0.28888888888888897</c:v>
                </c:pt>
                <c:pt idx="16">
                  <c:v>0.29555555555555602</c:v>
                </c:pt>
                <c:pt idx="17">
                  <c:v>0.29685185185185198</c:v>
                </c:pt>
                <c:pt idx="18">
                  <c:v>0.300185185185185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7C36-4169-B854-016D11739BA7}"/>
            </c:ext>
          </c:extLst>
        </c:ser>
        <c:ser>
          <c:idx val="5"/>
          <c:order val="5"/>
          <c:spPr>
            <a:ln w="12600">
              <a:solidFill>
                <a:srgbClr val="456B2B"/>
              </a:solidFill>
              <a:prstDash val="dash"/>
              <a:round/>
            </a:ln>
          </c:spPr>
          <c:marker>
            <c:symbol val="x"/>
            <c:size val="6"/>
            <c:spPr>
              <a:solidFill>
                <a:srgbClr val="456B2B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11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372</c:v>
                </c:pt>
                <c:pt idx="15">
                  <c:v>432</c:v>
                </c:pt>
                <c:pt idx="16">
                  <c:v>463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10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-1.03703703703704E-2</c:v>
                </c:pt>
                <c:pt idx="3">
                  <c:v>2.5925925925925899E-3</c:v>
                </c:pt>
                <c:pt idx="4">
                  <c:v>-2.2222222222222001E-3</c:v>
                </c:pt>
                <c:pt idx="5">
                  <c:v>-7.4074074074072097E-4</c:v>
                </c:pt>
                <c:pt idx="6">
                  <c:v>5.3703703703703604E-3</c:v>
                </c:pt>
                <c:pt idx="7">
                  <c:v>1.2962962962963001E-2</c:v>
                </c:pt>
                <c:pt idx="8">
                  <c:v>9.8148148148148196E-3</c:v>
                </c:pt>
                <c:pt idx="9">
                  <c:v>7.2222222222222904E-3</c:v>
                </c:pt>
                <c:pt idx="10">
                  <c:v>7.2222222222222297E-3</c:v>
                </c:pt>
                <c:pt idx="11">
                  <c:v>9.6296296296296303E-3</c:v>
                </c:pt>
                <c:pt idx="12">
                  <c:v>1.1111111111111099E-2</c:v>
                </c:pt>
                <c:pt idx="13">
                  <c:v>1.0555555555555599E-2</c:v>
                </c:pt>
                <c:pt idx="14">
                  <c:v>8.70370370370371E-3</c:v>
                </c:pt>
                <c:pt idx="15">
                  <c:v>6.8518518518518598E-3</c:v>
                </c:pt>
                <c:pt idx="16">
                  <c:v>9.4444444444444497E-3</c:v>
                </c:pt>
                <c:pt idx="17">
                  <c:v>1.2037037037037001E-2</c:v>
                </c:pt>
                <c:pt idx="18">
                  <c:v>1.3518518518518499E-2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7C36-4169-B854-016D11739BA7}"/>
            </c:ext>
          </c:extLst>
        </c:ser>
        <c:ser>
          <c:idx val="6"/>
          <c:order val="6"/>
          <c:tx>
            <c:strRef>
              <c:f>label 12</c:f>
              <c:strCache>
                <c:ptCount val="1"/>
                <c:pt idx="0">
                  <c:v>GBR-C-P-NC</c:v>
                </c:pt>
              </c:strCache>
            </c:strRef>
          </c:tx>
          <c:spPr>
            <a:ln w="12600">
              <a:solidFill>
                <a:srgbClr val="E06020"/>
              </a:solidFill>
              <a:round/>
            </a:ln>
          </c:spPr>
          <c:marker>
            <c:symbol val="triangle"/>
            <c:size val="5"/>
            <c:spPr>
              <a:solidFill>
                <a:srgbClr val="E06020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13</c:f>
              <c:numCache>
                <c:formatCode>General</c:formatCode>
                <c:ptCount val="19"/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12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1.22222222222222E-2</c:v>
                </c:pt>
                <c:pt idx="3">
                  <c:v>3.0925925925925898E-2</c:v>
                </c:pt>
                <c:pt idx="4">
                  <c:v>3.5740740740740698E-2</c:v>
                </c:pt>
                <c:pt idx="5">
                  <c:v>4.7777777777777801E-2</c:v>
                </c:pt>
                <c:pt idx="6">
                  <c:v>6.5185185185185193E-2</c:v>
                </c:pt>
                <c:pt idx="7">
                  <c:v>9.1851851851851907E-2</c:v>
                </c:pt>
                <c:pt idx="8">
                  <c:v>0.115</c:v>
                </c:pt>
                <c:pt idx="9">
                  <c:v>0.127407407407407</c:v>
                </c:pt>
                <c:pt idx="10">
                  <c:v>0.139814814814815</c:v>
                </c:pt>
                <c:pt idx="11">
                  <c:v>0.15870370370370401</c:v>
                </c:pt>
                <c:pt idx="12">
                  <c:v>0.17240740740740701</c:v>
                </c:pt>
                <c:pt idx="13">
                  <c:v>0.18222222222222201</c:v>
                </c:pt>
                <c:pt idx="14">
                  <c:v>0.18722222222222201</c:v>
                </c:pt>
                <c:pt idx="15">
                  <c:v>0.197777777777778</c:v>
                </c:pt>
                <c:pt idx="16">
                  <c:v>0.205740740740741</c:v>
                </c:pt>
                <c:pt idx="17">
                  <c:v>0.21777777777777799</c:v>
                </c:pt>
                <c:pt idx="18">
                  <c:v>0.237222222222222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7C36-4169-B854-016D11739BA7}"/>
            </c:ext>
          </c:extLst>
        </c:ser>
        <c:ser>
          <c:idx val="7"/>
          <c:order val="7"/>
          <c:spPr>
            <a:ln w="12600">
              <a:solidFill>
                <a:srgbClr val="E06020"/>
              </a:solidFill>
              <a:prstDash val="dash"/>
              <a:round/>
            </a:ln>
          </c:spP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15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14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-4.9999999999999802E-3</c:v>
                </c:pt>
                <c:pt idx="3">
                  <c:v>4.4444444444444904E-3</c:v>
                </c:pt>
                <c:pt idx="4">
                  <c:v>-3.7037037037032899E-4</c:v>
                </c:pt>
                <c:pt idx="5">
                  <c:v>2.5925925925926398E-3</c:v>
                </c:pt>
                <c:pt idx="6">
                  <c:v>7.7777777777778296E-3</c:v>
                </c:pt>
                <c:pt idx="7">
                  <c:v>1.25925925925926E-2</c:v>
                </c:pt>
                <c:pt idx="8">
                  <c:v>1.0925925925926E-2</c:v>
                </c:pt>
                <c:pt idx="9">
                  <c:v>9.6296296296296807E-3</c:v>
                </c:pt>
                <c:pt idx="10">
                  <c:v>1.14814814814815E-2</c:v>
                </c:pt>
                <c:pt idx="11">
                  <c:v>1.5185185185185201E-2</c:v>
                </c:pt>
                <c:pt idx="12">
                  <c:v>1.55555555555556E-2</c:v>
                </c:pt>
                <c:pt idx="13">
                  <c:v>1.64814814814815E-2</c:v>
                </c:pt>
                <c:pt idx="14">
                  <c:v>1.20370370370371E-2</c:v>
                </c:pt>
                <c:pt idx="15">
                  <c:v>1.22222222222222E-2</c:v>
                </c:pt>
                <c:pt idx="17">
                  <c:v>1.29629629629631E-2</c:v>
                </c:pt>
                <c:pt idx="18">
                  <c:v>1.61111111111111E-2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8-7C36-4169-B854-016D11739BA7}"/>
            </c:ext>
          </c:extLst>
        </c:ser>
        <c:ser>
          <c:idx val="8"/>
          <c:order val="8"/>
          <c:tx>
            <c:strRef>
              <c:f>label 16</c:f>
              <c:strCache>
                <c:ptCount val="1"/>
                <c:pt idx="0">
                  <c:v>GBR-C-C-NC</c:v>
                </c:pt>
              </c:strCache>
            </c:strRef>
          </c:tx>
          <c:spPr>
            <a:ln w="12600">
              <a:solidFill>
                <a:srgbClr val="A22A0E"/>
              </a:solidFill>
              <a:round/>
            </a:ln>
          </c:spPr>
          <c:marker>
            <c:symbol val="triangle"/>
            <c:size val="5"/>
            <c:spPr>
              <a:solidFill>
                <a:srgbClr val="A22A0E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17</c:f>
              <c:numCache>
                <c:formatCode>General</c:formatCode>
                <c:ptCount val="19"/>
                <c:pt idx="1">
                  <c:v>0</c:v>
                </c:pt>
                <c:pt idx="2">
                  <c:v>25</c:v>
                </c:pt>
                <c:pt idx="3">
                  <c:v>62</c:v>
                </c:pt>
                <c:pt idx="4">
                  <c:v>88</c:v>
                </c:pt>
                <c:pt idx="5">
                  <c:v>123</c:v>
                </c:pt>
                <c:pt idx="6">
                  <c:v>151</c:v>
                </c:pt>
                <c:pt idx="7">
                  <c:v>186</c:v>
                </c:pt>
                <c:pt idx="8">
                  <c:v>221</c:v>
                </c:pt>
                <c:pt idx="9">
                  <c:v>249</c:v>
                </c:pt>
                <c:pt idx="10">
                  <c:v>278</c:v>
                </c:pt>
                <c:pt idx="11">
                  <c:v>308</c:v>
                </c:pt>
                <c:pt idx="12">
                  <c:v>350</c:v>
                </c:pt>
                <c:pt idx="13">
                  <c:v>371</c:v>
                </c:pt>
                <c:pt idx="14">
                  <c:v>396</c:v>
                </c:pt>
                <c:pt idx="15">
                  <c:v>432</c:v>
                </c:pt>
                <c:pt idx="16">
                  <c:v>460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16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6.48148148148147E-3</c:v>
                </c:pt>
                <c:pt idx="3">
                  <c:v>1.7962962962963E-2</c:v>
                </c:pt>
                <c:pt idx="4">
                  <c:v>2.03703703703704E-2</c:v>
                </c:pt>
                <c:pt idx="5">
                  <c:v>3.4629629629629601E-2</c:v>
                </c:pt>
                <c:pt idx="6">
                  <c:v>3.7962962962962997E-2</c:v>
                </c:pt>
                <c:pt idx="7">
                  <c:v>5.4629629629629702E-2</c:v>
                </c:pt>
                <c:pt idx="8">
                  <c:v>6.4259259259259294E-2</c:v>
                </c:pt>
                <c:pt idx="9">
                  <c:v>6.9629629629629694E-2</c:v>
                </c:pt>
                <c:pt idx="10">
                  <c:v>7.7962962962962998E-2</c:v>
                </c:pt>
                <c:pt idx="11">
                  <c:v>8.8703703703703701E-2</c:v>
                </c:pt>
                <c:pt idx="12">
                  <c:v>0.10037037037037</c:v>
                </c:pt>
                <c:pt idx="13">
                  <c:v>0.106481481481482</c:v>
                </c:pt>
                <c:pt idx="14">
                  <c:v>0.10888888888888899</c:v>
                </c:pt>
                <c:pt idx="15">
                  <c:v>0.117592592592593</c:v>
                </c:pt>
                <c:pt idx="16">
                  <c:v>0.124444444444444</c:v>
                </c:pt>
                <c:pt idx="17">
                  <c:v>0.127407407407408</c:v>
                </c:pt>
                <c:pt idx="18">
                  <c:v>0.140185185185185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9-7C36-4169-B854-016D11739BA7}"/>
            </c:ext>
          </c:extLst>
        </c:ser>
        <c:ser>
          <c:idx val="9"/>
          <c:order val="9"/>
          <c:spPr>
            <a:ln w="12600">
              <a:solidFill>
                <a:srgbClr val="A22A0E"/>
              </a:solidFill>
              <a:prstDash val="dash"/>
              <a:round/>
            </a:ln>
          </c:spPr>
          <c:marker>
            <c:symbol val="triangle"/>
            <c:size val="6"/>
            <c:spPr>
              <a:solidFill>
                <a:srgbClr val="A22A0E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19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18</c:v>
                </c:pt>
                <c:pt idx="3">
                  <c:v>55</c:v>
                </c:pt>
                <c:pt idx="4">
                  <c:v>83</c:v>
                </c:pt>
                <c:pt idx="5">
                  <c:v>117</c:v>
                </c:pt>
                <c:pt idx="6">
                  <c:v>145</c:v>
                </c:pt>
                <c:pt idx="7">
                  <c:v>180</c:v>
                </c:pt>
                <c:pt idx="8">
                  <c:v>214</c:v>
                </c:pt>
                <c:pt idx="9">
                  <c:v>245</c:v>
                </c:pt>
                <c:pt idx="10">
                  <c:v>271</c:v>
                </c:pt>
                <c:pt idx="11">
                  <c:v>301</c:v>
                </c:pt>
                <c:pt idx="12">
                  <c:v>343</c:v>
                </c:pt>
                <c:pt idx="13">
                  <c:v>364</c:v>
                </c:pt>
                <c:pt idx="14">
                  <c:v>389</c:v>
                </c:pt>
                <c:pt idx="15">
                  <c:v>425</c:v>
                </c:pt>
                <c:pt idx="17">
                  <c:v>494</c:v>
                </c:pt>
                <c:pt idx="18">
                  <c:v>581</c:v>
                </c:pt>
              </c:numCache>
            </c:numRef>
          </c:xVal>
          <c:yVal>
            <c:numRef>
              <c:f>18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7.2222222222222496E-3</c:v>
                </c:pt>
                <c:pt idx="3">
                  <c:v>1.7777777777777799E-2</c:v>
                </c:pt>
                <c:pt idx="4">
                  <c:v>1.27777777777777E-2</c:v>
                </c:pt>
                <c:pt idx="5">
                  <c:v>1.5740740740740802E-2</c:v>
                </c:pt>
                <c:pt idx="6">
                  <c:v>1.7222222222222201E-2</c:v>
                </c:pt>
                <c:pt idx="7">
                  <c:v>1.9074074074074101E-2</c:v>
                </c:pt>
                <c:pt idx="8">
                  <c:v>2.2222222222222299E-2</c:v>
                </c:pt>
                <c:pt idx="9">
                  <c:v>1.98148148148149E-2</c:v>
                </c:pt>
                <c:pt idx="10">
                  <c:v>1.9074074074074101E-2</c:v>
                </c:pt>
                <c:pt idx="11">
                  <c:v>2.1296296296296299E-2</c:v>
                </c:pt>
                <c:pt idx="12">
                  <c:v>2.3148148148148199E-2</c:v>
                </c:pt>
                <c:pt idx="13">
                  <c:v>1.8333333333333399E-2</c:v>
                </c:pt>
                <c:pt idx="14">
                  <c:v>2.12962962962964E-2</c:v>
                </c:pt>
                <c:pt idx="15">
                  <c:v>1.8888888888888899E-2</c:v>
                </c:pt>
                <c:pt idx="17">
                  <c:v>1.9259259259259299E-2</c:v>
                </c:pt>
                <c:pt idx="18">
                  <c:v>2.3518518518518602E-2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A-7C36-4169-B854-016D11739BA7}"/>
            </c:ext>
          </c:extLst>
        </c:ser>
        <c:ser>
          <c:idx val="10"/>
          <c:order val="10"/>
          <c:tx>
            <c:strRef>
              <c:f>label 20</c:f>
              <c:strCache>
                <c:ptCount val="1"/>
                <c:pt idx="0">
                  <c:v>GN-R</c:v>
                </c:pt>
              </c:strCache>
            </c:strRef>
          </c:tx>
          <c:spPr>
            <a:ln w="12600">
              <a:solidFill>
                <a:srgbClr val="0070C0"/>
              </a:solidFill>
              <a:round/>
            </a:ln>
          </c:spPr>
          <c:marker>
            <c:symbol val="circle"/>
            <c:size val="5"/>
            <c:spPr>
              <a:solidFill>
                <a:srgbClr val="0070C0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21</c:f>
              <c:numCache>
                <c:formatCode>General</c:formatCode>
                <c:ptCount val="19"/>
                <c:pt idx="1">
                  <c:v>0</c:v>
                </c:pt>
                <c:pt idx="2">
                  <c:v>23</c:v>
                </c:pt>
                <c:pt idx="3">
                  <c:v>60</c:v>
                </c:pt>
                <c:pt idx="4">
                  <c:v>86</c:v>
                </c:pt>
                <c:pt idx="5">
                  <c:v>121</c:v>
                </c:pt>
                <c:pt idx="6">
                  <c:v>149</c:v>
                </c:pt>
                <c:pt idx="7">
                  <c:v>184</c:v>
                </c:pt>
                <c:pt idx="8">
                  <c:v>219</c:v>
                </c:pt>
                <c:pt idx="9">
                  <c:v>247</c:v>
                </c:pt>
                <c:pt idx="10">
                  <c:v>276</c:v>
                </c:pt>
                <c:pt idx="11">
                  <c:v>306</c:v>
                </c:pt>
                <c:pt idx="12">
                  <c:v>348</c:v>
                </c:pt>
                <c:pt idx="13">
                  <c:v>369</c:v>
                </c:pt>
                <c:pt idx="14">
                  <c:v>394</c:v>
                </c:pt>
                <c:pt idx="15">
                  <c:v>430</c:v>
                </c:pt>
                <c:pt idx="16">
                  <c:v>458</c:v>
                </c:pt>
                <c:pt idx="17">
                  <c:v>492</c:v>
                </c:pt>
                <c:pt idx="18">
                  <c:v>579</c:v>
                </c:pt>
              </c:numCache>
            </c:numRef>
          </c:xVal>
          <c:yVal>
            <c:numRef>
              <c:f>20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-1.4999999999999999E-2</c:v>
                </c:pt>
                <c:pt idx="3">
                  <c:v>5.7407407407407303E-3</c:v>
                </c:pt>
                <c:pt idx="4">
                  <c:v>3.6481481481481497E-2</c:v>
                </c:pt>
                <c:pt idx="5">
                  <c:v>7.1111111111111097E-2</c:v>
                </c:pt>
                <c:pt idx="6">
                  <c:v>0.112222222222222</c:v>
                </c:pt>
                <c:pt idx="7">
                  <c:v>0.155555555555556</c:v>
                </c:pt>
                <c:pt idx="8">
                  <c:v>0.17888888888888901</c:v>
                </c:pt>
                <c:pt idx="9">
                  <c:v>0.202777777777778</c:v>
                </c:pt>
                <c:pt idx="10">
                  <c:v>0.21444444444444399</c:v>
                </c:pt>
                <c:pt idx="11">
                  <c:v>0.22481481481481499</c:v>
                </c:pt>
                <c:pt idx="12">
                  <c:v>0.235740740740741</c:v>
                </c:pt>
                <c:pt idx="13">
                  <c:v>0.23314814814814799</c:v>
                </c:pt>
                <c:pt idx="14">
                  <c:v>0.241111111111111</c:v>
                </c:pt>
                <c:pt idx="15">
                  <c:v>0.246111111111111</c:v>
                </c:pt>
                <c:pt idx="16">
                  <c:v>0.25037037037037002</c:v>
                </c:pt>
                <c:pt idx="17">
                  <c:v>0.25351851851851898</c:v>
                </c:pt>
                <c:pt idx="18">
                  <c:v>0.25314814814814801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B-7C36-4169-B854-016D11739BA7}"/>
            </c:ext>
          </c:extLst>
        </c:ser>
        <c:ser>
          <c:idx val="11"/>
          <c:order val="11"/>
          <c:tx>
            <c:strRef>
              <c:f>label 22</c:f>
              <c:strCache>
                <c:ptCount val="1"/>
                <c:pt idx="0">
                  <c:v>GN-NR</c:v>
                </c:pt>
              </c:strCache>
            </c:strRef>
          </c:tx>
          <c:spPr>
            <a:ln w="12600">
              <a:solidFill>
                <a:srgbClr val="B4C7E7"/>
              </a:solidFill>
              <a:round/>
            </a:ln>
          </c:spPr>
          <c:marker>
            <c:symbol val="circle"/>
            <c:size val="5"/>
            <c:spPr>
              <a:solidFill>
                <a:srgbClr val="B4C7E7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Dir val="y"/>
            <c:errBarType val="both"/>
            <c:errValType val="stdErr"/>
            <c:noEndCap val="0"/>
            <c:spPr>
              <a:ln w="0">
                <a:solidFill>
                  <a:srgbClr val="000000"/>
                </a:solidFill>
              </a:ln>
            </c:spPr>
          </c:errBars>
          <c:xVal>
            <c:numRef>
              <c:f>23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18</c:v>
                </c:pt>
                <c:pt idx="3">
                  <c:v>55</c:v>
                </c:pt>
                <c:pt idx="4">
                  <c:v>83</c:v>
                </c:pt>
                <c:pt idx="5">
                  <c:v>117</c:v>
                </c:pt>
                <c:pt idx="6">
                  <c:v>144</c:v>
                </c:pt>
                <c:pt idx="7">
                  <c:v>180</c:v>
                </c:pt>
                <c:pt idx="8">
                  <c:v>214</c:v>
                </c:pt>
                <c:pt idx="9">
                  <c:v>245</c:v>
                </c:pt>
                <c:pt idx="10">
                  <c:v>271</c:v>
                </c:pt>
                <c:pt idx="11">
                  <c:v>301</c:v>
                </c:pt>
                <c:pt idx="12">
                  <c:v>343</c:v>
                </c:pt>
                <c:pt idx="13">
                  <c:v>364</c:v>
                </c:pt>
                <c:pt idx="14">
                  <c:v>389</c:v>
                </c:pt>
                <c:pt idx="15">
                  <c:v>425</c:v>
                </c:pt>
                <c:pt idx="16">
                  <c:v>453</c:v>
                </c:pt>
                <c:pt idx="17">
                  <c:v>487</c:v>
                </c:pt>
                <c:pt idx="18">
                  <c:v>574</c:v>
                </c:pt>
              </c:numCache>
            </c:numRef>
          </c:xVal>
          <c:yVal>
            <c:numRef>
              <c:f>22</c:f>
              <c:numCache>
                <c:formatCode>General</c:formatCode>
                <c:ptCount val="19"/>
                <c:pt idx="0">
                  <c:v>0</c:v>
                </c:pt>
                <c:pt idx="1">
                  <c:v>0</c:v>
                </c:pt>
                <c:pt idx="2">
                  <c:v>2.0370370370370199E-3</c:v>
                </c:pt>
                <c:pt idx="3">
                  <c:v>7.5925925925925796E-3</c:v>
                </c:pt>
                <c:pt idx="4">
                  <c:v>6.4814814814814301E-3</c:v>
                </c:pt>
                <c:pt idx="5">
                  <c:v>8.7037037037036493E-3</c:v>
                </c:pt>
                <c:pt idx="6">
                  <c:v>1.3333333333333299E-2</c:v>
                </c:pt>
                <c:pt idx="7">
                  <c:v>2.0555555555555501E-2</c:v>
                </c:pt>
                <c:pt idx="8">
                  <c:v>1.85185185185185E-2</c:v>
                </c:pt>
                <c:pt idx="9">
                  <c:v>2.2037037037037001E-2</c:v>
                </c:pt>
                <c:pt idx="10">
                  <c:v>3.07407407407407E-2</c:v>
                </c:pt>
                <c:pt idx="11">
                  <c:v>3.1481481481481499E-2</c:v>
                </c:pt>
                <c:pt idx="12">
                  <c:v>3.6666666666666702E-2</c:v>
                </c:pt>
                <c:pt idx="13">
                  <c:v>3.5925925925925903E-2</c:v>
                </c:pt>
                <c:pt idx="14">
                  <c:v>4.2962962962962897E-2</c:v>
                </c:pt>
                <c:pt idx="15">
                  <c:v>4.18518518518518E-2</c:v>
                </c:pt>
                <c:pt idx="16">
                  <c:v>4.9074074074074103E-2</c:v>
                </c:pt>
                <c:pt idx="17">
                  <c:v>5.2777777777777701E-2</c:v>
                </c:pt>
                <c:pt idx="18">
                  <c:v>0.04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C-7C36-4169-B854-016D11739B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234931"/>
        <c:axId val="69294391"/>
      </c:scatterChart>
      <c:valAx>
        <c:axId val="40234931"/>
        <c:scaling>
          <c:orientation val="minMax"/>
        </c:scaling>
        <c:delete val="0"/>
        <c:axPos val="b"/>
        <c:title>
          <c:tx>
            <c:rich>
              <a:bodyPr rot="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Time (days)</a:t>
                </a:r>
              </a:p>
            </c:rich>
          </c:tx>
          <c:layout>
            <c:manualLayout>
              <c:xMode val="edge"/>
              <c:yMode val="edge"/>
              <c:x val="0.36744203959023303"/>
              <c:y val="0.91363817097415501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69294391"/>
        <c:crosses val="autoZero"/>
        <c:crossBetween val="midCat"/>
      </c:valAx>
      <c:valAx>
        <c:axId val="69294391"/>
        <c:scaling>
          <c:orientation val="minMax"/>
          <c:min val="-0.05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 Light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 Light"/>
                  </a:rPr>
                  <a:t>Expansion (%)</a:t>
                </a:r>
              </a:p>
            </c:rich>
          </c:tx>
          <c:layout>
            <c:manualLayout>
              <c:xMode val="edge"/>
              <c:yMode val="edge"/>
              <c:x val="7.7794038357852603E-3"/>
              <c:y val="0.26966202783300203"/>
            </c:manualLayout>
          </c:layout>
          <c:overlay val="0"/>
          <c:spPr>
            <a:noFill/>
            <a:ln w="0">
              <a:noFill/>
            </a:ln>
          </c:spPr>
        </c:title>
        <c:numFmt formatCode="0.0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0" strike="noStrike" spc="-1">
                <a:solidFill>
                  <a:srgbClr val="000000"/>
                </a:solidFill>
                <a:latin typeface="Calibri Light"/>
              </a:defRPr>
            </a:pPr>
            <a:endParaRPr lang="fr-FR"/>
          </a:p>
        </c:txPr>
        <c:crossAx val="40234931"/>
        <c:crosses val="autoZero"/>
        <c:crossBetween val="midCat"/>
      </c:valAx>
      <c:spPr>
        <a:noFill/>
        <a:ln w="0">
          <a:noFill/>
        </a:ln>
      </c:spPr>
    </c:plotArea>
    <c:legend>
      <c:legendPos val="r"/>
      <c:layout>
        <c:manualLayout>
          <c:xMode val="edge"/>
          <c:yMode val="edge"/>
          <c:x val="0.735397642022802"/>
          <c:y val="2.6372414719253098E-2"/>
          <c:w val="0.26155032069337097"/>
          <c:h val="0.87335871322706105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1200" b="0" strike="noStrike" spc="-1">
              <a:solidFill>
                <a:srgbClr val="000000"/>
              </a:solidFill>
              <a:latin typeface="Calibri Light"/>
            </a:defRPr>
          </a:pPr>
          <a:endParaRPr lang="fr-FR"/>
        </a:p>
      </c:txPr>
    </c:legend>
    <c:plotVisOnly val="1"/>
    <c:dispBlanksAs val="gap"/>
    <c:showDLblsOverMax val="1"/>
  </c:chart>
  <c:spPr>
    <a:solidFill>
      <a:srgbClr val="FFFFFF"/>
    </a:solidFill>
    <a:ln w="9360">
      <a:noFill/>
    </a:ln>
  </c:spPr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0.14481111593573601"/>
          <c:y val="4.9929224038090303E-2"/>
          <c:w val="0.82696482848458497"/>
          <c:h val="0.8998841847896019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REF</c:v>
                </c:pt>
              </c:strCache>
            </c:strRef>
          </c:tx>
          <c:spPr>
            <a:solidFill>
              <a:srgbClr val="808080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1"/>
                <c:pt idx="0">
                  <c:v>20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1"/>
                <c:pt idx="0">
                  <c:v>157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73D-49CA-A2A1-95853E5C1FC6}"/>
            </c:ext>
          </c:extLst>
        </c:ser>
        <c:ser>
          <c:idx val="1"/>
          <c:order val="1"/>
          <c:tx>
            <c:strRef>
              <c:f>label 1</c:f>
              <c:strCache>
                <c:ptCount val="1"/>
                <c:pt idx="0">
                  <c:v>Calc</c:v>
                </c:pt>
              </c:strCache>
            </c:strRef>
          </c:tx>
          <c:spPr>
            <a:solidFill>
              <a:srgbClr val="E2F0D9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1"/>
                <c:pt idx="0">
                  <c:v>20</c:v>
                </c:pt>
              </c:strCache>
            </c:strRef>
          </c:cat>
          <c:val>
            <c:numRef>
              <c:f>1</c:f>
              <c:numCache>
                <c:formatCode>General</c:formatCode>
                <c:ptCount val="1"/>
                <c:pt idx="0">
                  <c:v>160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73D-49CA-A2A1-95853E5C1FC6}"/>
            </c:ext>
          </c:extLst>
        </c:ser>
        <c:ser>
          <c:idx val="2"/>
          <c:order val="2"/>
          <c:tx>
            <c:strRef>
              <c:f>label 2</c:f>
              <c:strCache>
                <c:ptCount val="1"/>
                <c:pt idx="0">
                  <c:v>BC-NC</c:v>
                </c:pt>
              </c:strCache>
            </c:strRef>
          </c:tx>
          <c:spPr>
            <a:solidFill>
              <a:srgbClr val="BDD7EE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1"/>
                <c:pt idx="0">
                  <c:v>20</c:v>
                </c:pt>
              </c:strCache>
            </c:strRef>
          </c:cat>
          <c:val>
            <c:numRef>
              <c:f>2</c:f>
              <c:numCache>
                <c:formatCode>General</c:formatCode>
                <c:ptCount val="1"/>
                <c:pt idx="0">
                  <c:v>185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73D-49CA-A2A1-95853E5C1FC6}"/>
            </c:ext>
          </c:extLst>
        </c:ser>
        <c:ser>
          <c:idx val="3"/>
          <c:order val="3"/>
          <c:tx>
            <c:strRef>
              <c:f>label 3</c:f>
              <c:strCache>
                <c:ptCount val="1"/>
                <c:pt idx="0">
                  <c:v>BC-C</c:v>
                </c:pt>
              </c:strCache>
            </c:strRef>
          </c:tx>
          <c:spPr>
            <a:pattFill prst="ltDnDiag">
              <a:fgClr>
                <a:srgbClr val="BDD7EE"/>
              </a:fgClr>
              <a:bgClr>
                <a:srgbClr val="FFFFFF"/>
              </a:bgClr>
            </a:patt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1"/>
                <c:pt idx="0">
                  <c:v>20</c:v>
                </c:pt>
              </c:strCache>
            </c:strRef>
          </c:cat>
          <c:val>
            <c:numRef>
              <c:f>3</c:f>
              <c:numCache>
                <c:formatCode>General</c:formatCode>
                <c:ptCount val="1"/>
                <c:pt idx="0">
                  <c:v>180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73D-49CA-A2A1-95853E5C1FC6}"/>
            </c:ext>
          </c:extLst>
        </c:ser>
        <c:ser>
          <c:idx val="4"/>
          <c:order val="4"/>
          <c:tx>
            <c:strRef>
              <c:f>label 4</c:f>
              <c:strCache>
                <c:ptCount val="1"/>
                <c:pt idx="0">
                  <c:v>FC-NC</c:v>
                </c:pt>
              </c:strCache>
            </c:strRef>
          </c:tx>
          <c:spPr>
            <a:solidFill>
              <a:srgbClr val="FBE5D6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1"/>
                <c:pt idx="0">
                  <c:v>20</c:v>
                </c:pt>
              </c:strCache>
            </c:strRef>
          </c:cat>
          <c:val>
            <c:numRef>
              <c:f>4</c:f>
              <c:numCache>
                <c:formatCode>General</c:formatCode>
                <c:ptCount val="1"/>
                <c:pt idx="0">
                  <c:v>240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73D-49CA-A2A1-95853E5C1FC6}"/>
            </c:ext>
          </c:extLst>
        </c:ser>
        <c:ser>
          <c:idx val="5"/>
          <c:order val="5"/>
          <c:tx>
            <c:strRef>
              <c:f>label 5</c:f>
              <c:strCache>
                <c:ptCount val="1"/>
                <c:pt idx="0">
                  <c:v>FC-C</c:v>
                </c:pt>
              </c:strCache>
            </c:strRef>
          </c:tx>
          <c:spPr>
            <a:pattFill prst="ltDnDiag">
              <a:fgClr>
                <a:srgbClr val="FBE5D6"/>
              </a:fgClr>
              <a:bgClr>
                <a:srgbClr val="FFFFFF"/>
              </a:bgClr>
            </a:patt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1"/>
                <c:pt idx="0">
                  <c:v>20</c:v>
                </c:pt>
              </c:strCache>
            </c:strRef>
          </c:cat>
          <c:val>
            <c:numRef>
              <c:f>5</c:f>
              <c:numCache>
                <c:formatCode>General</c:formatCode>
                <c:ptCount val="1"/>
                <c:pt idx="0">
                  <c:v>155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073D-49CA-A2A1-95853E5C1F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6"/>
        <c:overlap val="-100"/>
        <c:axId val="45786870"/>
        <c:axId val="74973603"/>
      </c:barChart>
      <c:catAx>
        <c:axId val="4578687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74973603"/>
        <c:crosses val="autoZero"/>
        <c:auto val="1"/>
        <c:lblAlgn val="ctr"/>
        <c:lblOffset val="100"/>
        <c:noMultiLvlLbl val="0"/>
      </c:catAx>
      <c:valAx>
        <c:axId val="74973603"/>
        <c:scaling>
          <c:orientation val="minMax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en-US" sz="1400" b="0" strike="noStrike" spc="-1">
                    <a:solidFill>
                      <a:srgbClr val="000000"/>
                    </a:solidFill>
                    <a:latin typeface="Calibri"/>
                  </a:defRPr>
                </a:pPr>
                <a:r>
                  <a:rPr lang="en-US" sz="1400" b="0" strike="noStrike" spc="-1">
                    <a:solidFill>
                      <a:srgbClr val="000000"/>
                    </a:solidFill>
                    <a:latin typeface="Calibri"/>
                  </a:rPr>
                  <a:t>Initial setting time (min)</a:t>
                </a:r>
              </a:p>
            </c:rich>
          </c:tx>
          <c:layout>
            <c:manualLayout>
              <c:xMode val="edge"/>
              <c:yMode val="edge"/>
              <c:x val="1.0855405992184101E-2"/>
              <c:y val="0.16909020718054299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noFill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45786870"/>
        <c:crosses val="autoZero"/>
        <c:crossBetween val="between"/>
      </c:valAx>
      <c:spPr>
        <a:noFill/>
        <a:ln w="0">
          <a:noFill/>
        </a:ln>
      </c:spPr>
    </c:plotArea>
    <c:plotVisOnly val="1"/>
    <c:dispBlanksAs val="gap"/>
    <c:showDLblsOverMax val="1"/>
  </c:chart>
  <c:spPr>
    <a:solidFill>
      <a:srgbClr val="FFFFFF"/>
    </a:solidFill>
    <a:ln w="9360">
      <a:noFill/>
    </a:ln>
  </c:spPr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CO2 capté</c:v>
                </c:pt>
              </c:strCache>
            </c:strRef>
          </c:tx>
          <c:spPr>
            <a:solidFill>
              <a:srgbClr val="4472C4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1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cust"/>
            <c:noEndCap val="0"/>
            <c:plus>
              <c:numRef>
                <c:f>1</c:f>
                <c:numCache>
                  <c:formatCode>General</c:formatCode>
                  <c:ptCount val="5"/>
                  <c:pt idx="0">
                    <c:v>0.100000000000005</c:v>
                  </c:pt>
                  <c:pt idx="1">
                    <c:v>5.0000000000004298E-2</c:v>
                  </c:pt>
                  <c:pt idx="2">
                    <c:v>0</c:v>
                  </c:pt>
                  <c:pt idx="3">
                    <c:v>0.35000000000000098</c:v>
                  </c:pt>
                  <c:pt idx="4">
                    <c:v>0.5</c:v>
                  </c:pt>
                </c:numCache>
              </c:numRef>
            </c:plus>
            <c:minus>
              <c:numRef>
                <c:f>2</c:f>
                <c:numCache>
                  <c:formatCode>General</c:formatCode>
                  <c:ptCount val="5"/>
                  <c:pt idx="0">
                    <c:v>0.100000000000005</c:v>
                  </c:pt>
                  <c:pt idx="1">
                    <c:v>5.0000000000004298E-2</c:v>
                  </c:pt>
                  <c:pt idx="2">
                    <c:v>0</c:v>
                  </c:pt>
                  <c:pt idx="3">
                    <c:v>0.35000000000000098</c:v>
                  </c:pt>
                  <c:pt idx="4">
                    <c:v>0.5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5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90</c:v>
                </c:pt>
                <c:pt idx="4">
                  <c:v>120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5"/>
                <c:pt idx="0">
                  <c:v>16.5</c:v>
                </c:pt>
                <c:pt idx="1">
                  <c:v>15.25</c:v>
                </c:pt>
                <c:pt idx="2">
                  <c:v>13</c:v>
                </c:pt>
                <c:pt idx="3">
                  <c:v>6.6500000000000101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AF-48CF-91AA-B49FE059C6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79208601"/>
        <c:axId val="49160054"/>
      </c:barChart>
      <c:catAx>
        <c:axId val="79208601"/>
        <c:scaling>
          <c:orientation val="minMax"/>
        </c:scaling>
        <c:delete val="0"/>
        <c:axPos val="b"/>
        <c:title>
          <c:tx>
            <c:rich>
              <a:bodyPr rot="0"/>
              <a:lstStyle/>
              <a:p>
                <a:pPr>
                  <a:defRPr lang="fr-BE" sz="1200" b="1" strike="noStrike" spc="-1">
                    <a:solidFill>
                      <a:srgbClr val="000000"/>
                    </a:solidFill>
                    <a:latin typeface="Calibri"/>
                  </a:defRPr>
                </a:pPr>
                <a:r>
                  <a:rPr lang="fr-BE" sz="1200" b="1" strike="noStrike" spc="-1">
                    <a:solidFill>
                      <a:srgbClr val="000000"/>
                    </a:solidFill>
                    <a:latin typeface="Calibri"/>
                  </a:rPr>
                  <a:t>Altitude (cm)</a:t>
                </a:r>
              </a:p>
            </c:rich>
          </c:tx>
          <c:layout>
            <c:manualLayout>
              <c:xMode val="edge"/>
              <c:yMode val="edge"/>
              <c:x val="0.45192501511791999"/>
              <c:y val="0.90979965551627195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1" strike="noStrike" spc="-1">
                <a:solidFill>
                  <a:srgbClr val="000000"/>
                </a:solidFill>
                <a:latin typeface="Calibri"/>
              </a:defRPr>
            </a:pPr>
            <a:endParaRPr lang="fr-FR"/>
          </a:p>
        </c:txPr>
        <c:crossAx val="49160054"/>
        <c:crosses val="autoZero"/>
        <c:auto val="1"/>
        <c:lblAlgn val="ctr"/>
        <c:lblOffset val="100"/>
        <c:noMultiLvlLbl val="0"/>
      </c:catAx>
      <c:valAx>
        <c:axId val="49160054"/>
        <c:scaling>
          <c:orientation val="minMax"/>
          <c:min val="0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fr-BE" sz="1200" b="1" strike="noStrike" spc="-1">
                    <a:solidFill>
                      <a:srgbClr val="000000"/>
                    </a:solidFill>
                    <a:latin typeface="Calibri"/>
                  </a:defRPr>
                </a:pPr>
                <a:r>
                  <a:rPr lang="fr-BE" sz="1200" b="1" strike="noStrike" spc="-1">
                    <a:solidFill>
                      <a:srgbClr val="000000"/>
                    </a:solidFill>
                    <a:latin typeface="Calibri"/>
                  </a:rPr>
                  <a:t>Quantité de CO2 capté (kg/t)</a:t>
                </a:r>
              </a:p>
            </c:rich>
          </c:tx>
          <c:layout>
            <c:manualLayout>
              <c:xMode val="edge"/>
              <c:yMode val="edge"/>
              <c:x val="6.4503124370086703E-3"/>
              <c:y val="0.20134167346568799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1" strike="noStrike" spc="-1">
                <a:solidFill>
                  <a:srgbClr val="000000"/>
                </a:solidFill>
                <a:latin typeface="Calibri"/>
              </a:defRPr>
            </a:pPr>
            <a:endParaRPr lang="fr-FR"/>
          </a:p>
        </c:txPr>
        <c:crossAx val="79208601"/>
        <c:crosses val="autoZero"/>
        <c:crossBetween val="between"/>
      </c:valAx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0.108827621095232"/>
          <c:y val="3.0187652977971199E-2"/>
          <c:w val="0.84153281902112098"/>
          <c:h val="0.8055480010878429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CO2 capté</c:v>
                </c:pt>
              </c:strCache>
            </c:strRef>
          </c:tx>
          <c:spPr>
            <a:solidFill>
              <a:srgbClr val="65355F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200" b="1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fixedVal"/>
            <c:noEndCap val="0"/>
            <c:val val="0.3"/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4"/>
                <c:pt idx="0">
                  <c:v>0</c:v>
                </c:pt>
                <c:pt idx="1">
                  <c:v>40</c:v>
                </c:pt>
                <c:pt idx="2">
                  <c:v>80</c:v>
                </c:pt>
                <c:pt idx="3">
                  <c:v>120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4"/>
                <c:pt idx="0">
                  <c:v>16.7</c:v>
                </c:pt>
                <c:pt idx="1">
                  <c:v>4.2</c:v>
                </c:pt>
                <c:pt idx="2">
                  <c:v>1.925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17B-4047-BBA9-68AAAA5CEC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125313"/>
        <c:axId val="33878802"/>
      </c:barChart>
      <c:catAx>
        <c:axId val="48125313"/>
        <c:scaling>
          <c:orientation val="minMax"/>
        </c:scaling>
        <c:delete val="0"/>
        <c:axPos val="b"/>
        <c:title>
          <c:tx>
            <c:rich>
              <a:bodyPr rot="0"/>
              <a:lstStyle/>
              <a:p>
                <a:pPr>
                  <a:defRPr lang="fr-BE" sz="1200" b="1" strike="noStrike" spc="-1">
                    <a:solidFill>
                      <a:srgbClr val="000000"/>
                    </a:solidFill>
                    <a:latin typeface="Calibri"/>
                  </a:defRPr>
                </a:pPr>
                <a:r>
                  <a:rPr lang="fr-BE" sz="1200" b="1" strike="noStrike" spc="-1">
                    <a:solidFill>
                      <a:srgbClr val="000000"/>
                    </a:solidFill>
                    <a:latin typeface="Calibri"/>
                  </a:rPr>
                  <a:t>Altitude (cm)</a:t>
                </a:r>
              </a:p>
            </c:rich>
          </c:tx>
          <c:layout>
            <c:manualLayout>
              <c:xMode val="edge"/>
              <c:yMode val="edge"/>
              <c:x val="0.46699127355507802"/>
              <c:y val="0.89864926117305799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1" strike="noStrike" spc="-1">
                <a:solidFill>
                  <a:srgbClr val="000000"/>
                </a:solidFill>
                <a:latin typeface="Calibri"/>
              </a:defRPr>
            </a:pPr>
            <a:endParaRPr lang="fr-FR"/>
          </a:p>
        </c:txPr>
        <c:crossAx val="33878802"/>
        <c:crosses val="autoZero"/>
        <c:auto val="1"/>
        <c:lblAlgn val="ctr"/>
        <c:lblOffset val="100"/>
        <c:noMultiLvlLbl val="0"/>
      </c:catAx>
      <c:valAx>
        <c:axId val="33878802"/>
        <c:scaling>
          <c:orientation val="minMax"/>
          <c:min val="0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fr-BE" sz="1200" b="1" strike="noStrike" spc="-1">
                    <a:solidFill>
                      <a:srgbClr val="000000"/>
                    </a:solidFill>
                    <a:latin typeface="Calibri"/>
                  </a:defRPr>
                </a:pPr>
                <a:r>
                  <a:rPr lang="fr-BE" sz="1200" b="1" strike="noStrike" spc="-1">
                    <a:solidFill>
                      <a:srgbClr val="000000"/>
                    </a:solidFill>
                    <a:latin typeface="Calibri"/>
                  </a:rPr>
                  <a:t>Quantité de CO2 capté (kg/t)</a:t>
                </a:r>
              </a:p>
            </c:rich>
          </c:tx>
          <c:layout>
            <c:manualLayout>
              <c:xMode val="edge"/>
              <c:yMode val="edge"/>
              <c:x val="4.4264575692424396E-3"/>
              <c:y val="0.213761218384553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1200" b="1" strike="noStrike" spc="-1">
                <a:solidFill>
                  <a:srgbClr val="000000"/>
                </a:solidFill>
                <a:latin typeface="Calibri"/>
              </a:defRPr>
            </a:pPr>
            <a:endParaRPr lang="fr-FR"/>
          </a:p>
        </c:txPr>
        <c:crossAx val="48125313"/>
        <c:crosses val="autoZero"/>
        <c:crossBetween val="between"/>
      </c:valAx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9.7967987285730501E-2"/>
          <c:y val="9.1382765531062102E-2"/>
          <c:w val="0.87796571688046299"/>
          <c:h val="0.5426853707414830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Cs,28 (MPa)</c:v>
                </c:pt>
              </c:strCache>
            </c:strRef>
          </c:tx>
          <c:spPr>
            <a:solidFill>
              <a:srgbClr val="00707F"/>
            </a:solidFill>
            <a:ln w="0">
              <a:noFill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A6A6A6"/>
              </a:solidFill>
              <a:ln w="0">
                <a:noFill/>
              </a:ln>
            </c:spPr>
            <c:extLst>
              <c:ext xmlns:c16="http://schemas.microsoft.com/office/drawing/2014/chart" uri="{C3380CC4-5D6E-409C-BE32-E72D297353CC}">
                <c16:uniqueId val="{00000001-F494-4312-BC69-BC655BCBCA66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F494-4312-BC69-BC655BCBCA66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F494-4312-BC69-BC655BCBCA66}"/>
              </c:ext>
            </c:extLst>
          </c:dPt>
          <c:dLbls>
            <c:dLbl>
              <c:idx val="0"/>
              <c:numFmt formatCode="#,##0" sourceLinked="0"/>
              <c:spPr/>
              <c:txPr>
                <a:bodyPr wrap="square"/>
                <a:lstStyle/>
                <a:p>
                  <a:pPr>
                    <a:defRPr sz="900" b="0" strike="noStrike" spc="-1">
                      <a:solidFill>
                        <a:srgbClr val="404040"/>
                      </a:solidFill>
                      <a:latin typeface="Calibri"/>
                    </a:defRPr>
                  </a:pPr>
                  <a:endParaRPr lang="fr-F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94-4312-BC69-BC655BCBCA66}"/>
                </c:ext>
              </c:extLst>
            </c:dLbl>
            <c:dLbl>
              <c:idx val="2"/>
              <c:layout>
                <c:manualLayout>
                  <c:x val="-3.67029460411387E-17"/>
                  <c:y val="-2.9640521159714599E-2"/>
                </c:manualLayout>
              </c:layout>
              <c:numFmt formatCode="#,##0" sourceLinked="0"/>
              <c:spPr/>
              <c:txPr>
                <a:bodyPr wrap="square"/>
                <a:lstStyle/>
                <a:p>
                  <a:pPr>
                    <a:defRPr sz="900" b="0" strike="noStrike" spc="-1">
                      <a:solidFill>
                        <a:srgbClr val="404040"/>
                      </a:solidFill>
                      <a:latin typeface="Calibri"/>
                    </a:defRPr>
                  </a:pPr>
                  <a:endParaRPr lang="fr-F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separator>;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94-4312-BC69-BC655BCBCA66}"/>
                </c:ext>
              </c:extLst>
            </c:dLbl>
            <c:dLbl>
              <c:idx val="3"/>
              <c:layout>
                <c:manualLayout>
                  <c:x val="0"/>
                  <c:y val="1.48202605798572E-2"/>
                </c:manualLayout>
              </c:layout>
              <c:numFmt formatCode="#,##0" sourceLinked="0"/>
              <c:spPr/>
              <c:txPr>
                <a:bodyPr wrap="square"/>
                <a:lstStyle/>
                <a:p>
                  <a:pPr>
                    <a:defRPr sz="900" b="0" strike="noStrike" spc="-1">
                      <a:solidFill>
                        <a:srgbClr val="404040"/>
                      </a:solidFill>
                      <a:latin typeface="Calibri"/>
                    </a:defRPr>
                  </a:pPr>
                  <a:endParaRPr lang="fr-F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separator>;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94-4312-BC69-BC655BCBCA66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900" b="0" strike="noStrike" spc="-1">
                    <a:solidFill>
                      <a:srgbClr val="40404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multiLvlStrRef>
              <c:f>categories</c:f>
              <c:multiLvlStrCache>
                <c:ptCount val="20"/>
                <c:lvl>
                  <c:pt idx="0">
                    <c:v>REF</c:v>
                  </c:pt>
                  <c:pt idx="1">
                    <c:v>10%</c:v>
                  </c:pt>
                  <c:pt idx="2">
                    <c:v>20%</c:v>
                  </c:pt>
                  <c:pt idx="3">
                    <c:v>25%</c:v>
                  </c:pt>
                  <c:pt idx="4">
                    <c:v>30%</c:v>
                  </c:pt>
                  <c:pt idx="5">
                    <c:v>10%</c:v>
                  </c:pt>
                  <c:pt idx="6">
                    <c:v>20%</c:v>
                  </c:pt>
                  <c:pt idx="7">
                    <c:v>25%</c:v>
                  </c:pt>
                  <c:pt idx="8">
                    <c:v>30%</c:v>
                  </c:pt>
                  <c:pt idx="9">
                    <c:v>10%</c:v>
                  </c:pt>
                  <c:pt idx="10">
                    <c:v>20%</c:v>
                  </c:pt>
                  <c:pt idx="11">
                    <c:v>25%</c:v>
                  </c:pt>
                  <c:pt idx="12">
                    <c:v>30%</c:v>
                  </c:pt>
                  <c:pt idx="13">
                    <c:v>10%</c:v>
                  </c:pt>
                  <c:pt idx="14">
                    <c:v>20%</c:v>
                  </c:pt>
                  <c:pt idx="15">
                    <c:v>25%</c:v>
                  </c:pt>
                  <c:pt idx="16">
                    <c:v>30%</c:v>
                  </c:pt>
                  <c:pt idx="17">
                    <c:v>25%</c:v>
                  </c:pt>
                  <c:pt idx="18">
                    <c:v>25%</c:v>
                  </c:pt>
                  <c:pt idx="19">
                    <c:v>25%</c:v>
                  </c:pt>
                </c:lvl>
                <c:lvl>
                  <c:pt idx="0">
                    <c:v>-</c:v>
                  </c:pt>
                  <c:pt idx="1">
                    <c:v>NT</c:v>
                  </c:pt>
                  <c:pt idx="5">
                    <c:v>1x10' - 700 Rpm</c:v>
                  </c:pt>
                  <c:pt idx="9">
                    <c:v>3x10' - 625 Rpm </c:v>
                  </c:pt>
                  <c:pt idx="13">
                    <c:v>1x10' - 350 Rpm</c:v>
                  </c:pt>
                  <c:pt idx="17">
                    <c:v>DC 15s</c:v>
                  </c:pt>
                  <c:pt idx="18">
                    <c:v>DC 30s</c:v>
                  </c:pt>
                  <c:pt idx="19">
                    <c:v>DC 60s</c:v>
                  </c:pt>
                </c:lvl>
              </c:multiLvlStrCache>
            </c:multiLvlStrRef>
          </c:cat>
          <c:val>
            <c:numRef>
              <c:f>0</c:f>
              <c:numCache>
                <c:formatCode>General</c:formatCode>
                <c:ptCount val="20"/>
                <c:pt idx="0">
                  <c:v>51.72</c:v>
                </c:pt>
                <c:pt idx="1">
                  <c:v>46.753333333333302</c:v>
                </c:pt>
                <c:pt idx="2">
                  <c:v>33.546666666666702</c:v>
                </c:pt>
                <c:pt idx="3">
                  <c:v>32.5</c:v>
                </c:pt>
                <c:pt idx="4">
                  <c:v>22.54</c:v>
                </c:pt>
                <c:pt idx="5">
                  <c:v>51.696666666666701</c:v>
                </c:pt>
                <c:pt idx="6">
                  <c:v>47.906666666666702</c:v>
                </c:pt>
                <c:pt idx="7">
                  <c:v>44.34</c:v>
                </c:pt>
                <c:pt idx="8">
                  <c:v>40.97</c:v>
                </c:pt>
                <c:pt idx="9">
                  <c:v>58.13</c:v>
                </c:pt>
                <c:pt idx="10">
                  <c:v>52.94</c:v>
                </c:pt>
                <c:pt idx="11">
                  <c:v>47.54</c:v>
                </c:pt>
                <c:pt idx="12">
                  <c:v>43.11</c:v>
                </c:pt>
                <c:pt idx="13">
                  <c:v>44.933333333333302</c:v>
                </c:pt>
                <c:pt idx="14">
                  <c:v>41.01</c:v>
                </c:pt>
                <c:pt idx="15">
                  <c:v>35.8333333333333</c:v>
                </c:pt>
                <c:pt idx="16">
                  <c:v>26.246666666666702</c:v>
                </c:pt>
                <c:pt idx="17">
                  <c:v>39.093333333333298</c:v>
                </c:pt>
                <c:pt idx="18">
                  <c:v>40.406666666666702</c:v>
                </c:pt>
                <c:pt idx="19">
                  <c:v>37.353333333333303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F494-4312-BC69-BC655BCBCA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37578007"/>
        <c:axId val="5759111"/>
      </c:barChart>
      <c:lineChart>
        <c:grouping val="standard"/>
        <c:varyColors val="0"/>
        <c:ser>
          <c:idx val="1"/>
          <c:order val="1"/>
          <c:tx>
            <c:strRef>
              <c:f>label 1</c:f>
              <c:strCache>
                <c:ptCount val="1"/>
                <c:pt idx="0">
                  <c:v>Limit
(0,75 x REF) 
according to EN 450-1</c:v>
                </c:pt>
              </c:strCache>
            </c:strRef>
          </c:tx>
          <c:spPr>
            <a:ln w="19080" cap="rnd">
              <a:solidFill>
                <a:srgbClr val="FF0000"/>
              </a:solidFill>
              <a:prstDash val="dash"/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multiLvlStrRef>
              <c:f>categories</c:f>
              <c:multiLvlStrCache>
                <c:ptCount val="20"/>
                <c:lvl>
                  <c:pt idx="0">
                    <c:v>REF</c:v>
                  </c:pt>
                  <c:pt idx="1">
                    <c:v>10%</c:v>
                  </c:pt>
                  <c:pt idx="2">
                    <c:v>20%</c:v>
                  </c:pt>
                  <c:pt idx="3">
                    <c:v>25%</c:v>
                  </c:pt>
                  <c:pt idx="4">
                    <c:v>30%</c:v>
                  </c:pt>
                  <c:pt idx="5">
                    <c:v>10%</c:v>
                  </c:pt>
                  <c:pt idx="6">
                    <c:v>20%</c:v>
                  </c:pt>
                  <c:pt idx="7">
                    <c:v>25%</c:v>
                  </c:pt>
                  <c:pt idx="8">
                    <c:v>30%</c:v>
                  </c:pt>
                  <c:pt idx="9">
                    <c:v>10%</c:v>
                  </c:pt>
                  <c:pt idx="10">
                    <c:v>20%</c:v>
                  </c:pt>
                  <c:pt idx="11">
                    <c:v>25%</c:v>
                  </c:pt>
                  <c:pt idx="12">
                    <c:v>30%</c:v>
                  </c:pt>
                  <c:pt idx="13">
                    <c:v>10%</c:v>
                  </c:pt>
                  <c:pt idx="14">
                    <c:v>20%</c:v>
                  </c:pt>
                  <c:pt idx="15">
                    <c:v>25%</c:v>
                  </c:pt>
                  <c:pt idx="16">
                    <c:v>30%</c:v>
                  </c:pt>
                  <c:pt idx="17">
                    <c:v>25%</c:v>
                  </c:pt>
                  <c:pt idx="18">
                    <c:v>25%</c:v>
                  </c:pt>
                  <c:pt idx="19">
                    <c:v>25%</c:v>
                  </c:pt>
                </c:lvl>
                <c:lvl>
                  <c:pt idx="0">
                    <c:v>-</c:v>
                  </c:pt>
                  <c:pt idx="1">
                    <c:v>NT</c:v>
                  </c:pt>
                  <c:pt idx="5">
                    <c:v>1x10' - 700 Rpm</c:v>
                  </c:pt>
                  <c:pt idx="9">
                    <c:v>3x10' - 625 Rpm </c:v>
                  </c:pt>
                  <c:pt idx="13">
                    <c:v>1x10' - 350 Rpm</c:v>
                  </c:pt>
                  <c:pt idx="17">
                    <c:v>DC 15s</c:v>
                  </c:pt>
                  <c:pt idx="18">
                    <c:v>DC 30s</c:v>
                  </c:pt>
                  <c:pt idx="19">
                    <c:v>DC 60s</c:v>
                  </c:pt>
                </c:lvl>
              </c:multiLvlStrCache>
            </c:multiLvlStrRef>
          </c:cat>
          <c:val>
            <c:numRef>
              <c:f>1</c:f>
              <c:numCache>
                <c:formatCode>General</c:formatCode>
                <c:ptCount val="20"/>
                <c:pt idx="0">
                  <c:v>38.79</c:v>
                </c:pt>
                <c:pt idx="1">
                  <c:v>38.79</c:v>
                </c:pt>
                <c:pt idx="2">
                  <c:v>38.79</c:v>
                </c:pt>
                <c:pt idx="3">
                  <c:v>38.79</c:v>
                </c:pt>
                <c:pt idx="4">
                  <c:v>38.79</c:v>
                </c:pt>
                <c:pt idx="5">
                  <c:v>38.79</c:v>
                </c:pt>
                <c:pt idx="6">
                  <c:v>38.79</c:v>
                </c:pt>
                <c:pt idx="7">
                  <c:v>38.79</c:v>
                </c:pt>
                <c:pt idx="8">
                  <c:v>38.79</c:v>
                </c:pt>
                <c:pt idx="9">
                  <c:v>38.79</c:v>
                </c:pt>
                <c:pt idx="10">
                  <c:v>38.79</c:v>
                </c:pt>
                <c:pt idx="11">
                  <c:v>38.79</c:v>
                </c:pt>
                <c:pt idx="12">
                  <c:v>38.79</c:v>
                </c:pt>
                <c:pt idx="13">
                  <c:v>38.79</c:v>
                </c:pt>
                <c:pt idx="14">
                  <c:v>38.79</c:v>
                </c:pt>
                <c:pt idx="15">
                  <c:v>38.79</c:v>
                </c:pt>
                <c:pt idx="16">
                  <c:v>38.79</c:v>
                </c:pt>
                <c:pt idx="17">
                  <c:v>38.79</c:v>
                </c:pt>
                <c:pt idx="18">
                  <c:v>38.79</c:v>
                </c:pt>
                <c:pt idx="19">
                  <c:v>38.79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494-4312-BC69-BC655BCBCA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hiLowLines>
          <c:spPr>
            <a:ln w="0">
              <a:noFill/>
            </a:ln>
          </c:spPr>
        </c:hiLowLines>
        <c:marker val="1"/>
        <c:smooth val="0"/>
        <c:axId val="37578007"/>
        <c:axId val="5759111"/>
      </c:lineChart>
      <c:catAx>
        <c:axId val="37578007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9360">
            <a:solidFill>
              <a:srgbClr val="D9D9D9"/>
            </a:solidFill>
            <a:round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5759111"/>
        <c:crosses val="autoZero"/>
        <c:auto val="1"/>
        <c:lblAlgn val="ctr"/>
        <c:lblOffset val="100"/>
        <c:noMultiLvlLbl val="0"/>
      </c:catAx>
      <c:valAx>
        <c:axId val="5759111"/>
        <c:scaling>
          <c:orientation val="minMax"/>
          <c:max val="60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Cs,28j (MPa)</a:t>
                </a:r>
              </a:p>
            </c:rich>
          </c:tx>
          <c:overlay val="0"/>
          <c:spPr>
            <a:noFill/>
            <a:ln w="0">
              <a:noFill/>
            </a:ln>
          </c:spPr>
        </c:title>
        <c:numFmt formatCode="0" sourceLinked="0"/>
        <c:majorTickMark val="none"/>
        <c:minorTickMark val="none"/>
        <c:tickLblPos val="nextTo"/>
        <c:spPr>
          <a:ln w="9360">
            <a:noFill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37578007"/>
        <c:crosses val="autoZero"/>
        <c:crossBetween val="between"/>
      </c:valAx>
      <c:spPr>
        <a:noFill/>
        <a:ln w="0">
          <a:noFill/>
        </a:ln>
      </c:spPr>
    </c:plotArea>
    <c:legend>
      <c:legendPos val="b"/>
      <c:layout>
        <c:manualLayout>
          <c:xMode val="edge"/>
          <c:yMode val="edge"/>
          <c:x val="0.26263491838295"/>
          <c:y val="0.83649942576320102"/>
          <c:w val="0.60417882449378502"/>
          <c:h val="0.16350053776929799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900" b="0" strike="noStrike" spc="-1">
              <a:solidFill>
                <a:srgbClr val="595959"/>
              </a:solidFill>
              <a:latin typeface="Calibri"/>
            </a:defRPr>
          </a:pPr>
          <a:endParaRPr lang="fr-FR"/>
        </a:p>
      </c:txPr>
    </c:legend>
    <c:plotVisOnly val="1"/>
    <c:dispBlanksAs val="gap"/>
    <c:showDLblsOverMax val="1"/>
  </c:chart>
  <c:spPr>
    <a:noFill/>
    <a:ln w="0">
      <a:noFill/>
    </a:ln>
  </c:spPr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0.16296630226529901"/>
          <c:y val="8.2337686394368795E-2"/>
          <c:w val="0.82057928547278303"/>
          <c:h val="0.7325182921181809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371 -SAB - 23-10</c:v>
                </c:pt>
              </c:strCache>
            </c:strRef>
          </c:tx>
          <c:spPr>
            <a:solidFill>
              <a:srgbClr val="ED7D31"/>
            </a:solidFill>
            <a:ln w="6480">
              <a:solidFill>
                <a:srgbClr val="000000"/>
              </a:solidFill>
              <a:round/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C55A11"/>
              </a:solidFill>
              <a:ln w="6480">
                <a:solidFill>
                  <a:srgbClr val="000000"/>
                </a:solidFill>
                <a:round/>
              </a:ln>
            </c:spPr>
            <c:extLst>
              <c:ext xmlns:c16="http://schemas.microsoft.com/office/drawing/2014/chart" uri="{C3380CC4-5D6E-409C-BE32-E72D297353CC}">
                <c16:uniqueId val="{00000001-E5A8-44F4-BBAA-73E9A6CB68B3}"/>
              </c:ext>
            </c:extLst>
          </c:dPt>
          <c:dPt>
            <c:idx val="2"/>
            <c:invertIfNegative val="0"/>
            <c:bubble3D val="0"/>
            <c:spPr>
              <a:solidFill>
                <a:srgbClr val="F4B183"/>
              </a:solidFill>
              <a:ln w="6480">
                <a:solidFill>
                  <a:srgbClr val="000000"/>
                </a:solidFill>
                <a:round/>
              </a:ln>
            </c:spPr>
            <c:extLst>
              <c:ext xmlns:c16="http://schemas.microsoft.com/office/drawing/2014/chart" uri="{C3380CC4-5D6E-409C-BE32-E72D297353CC}">
                <c16:uniqueId val="{00000003-E5A8-44F4-BBAA-73E9A6CB68B3}"/>
              </c:ext>
            </c:extLst>
          </c:dPt>
          <c:dPt>
            <c:idx val="3"/>
            <c:invertIfNegative val="0"/>
            <c:bubble3D val="0"/>
            <c:spPr>
              <a:solidFill>
                <a:srgbClr val="F8CBAD"/>
              </a:solidFill>
              <a:ln w="6480">
                <a:solidFill>
                  <a:srgbClr val="000000"/>
                </a:solidFill>
                <a:round/>
              </a:ln>
            </c:spPr>
            <c:extLst>
              <c:ext xmlns:c16="http://schemas.microsoft.com/office/drawing/2014/chart" uri="{C3380CC4-5D6E-409C-BE32-E72D297353CC}">
                <c16:uniqueId val="{00000005-E5A8-44F4-BBAA-73E9A6CB68B3}"/>
              </c:ext>
            </c:extLst>
          </c:dPt>
          <c:dLbls>
            <c:dLbl>
              <c:idx val="0"/>
              <c:numFmt formatCode="0" sourceLinked="0"/>
              <c:spPr/>
              <c:txPr>
                <a:bodyPr wrap="square"/>
                <a:lstStyle/>
                <a:p>
                  <a:pPr>
                    <a:defRPr sz="1400" b="0" strike="noStrike" spc="-1">
                      <a:solidFill>
                        <a:srgbClr val="404040"/>
                      </a:solidFill>
                      <a:latin typeface="Calibri"/>
                    </a:defRPr>
                  </a:pPr>
                  <a:endParaRPr lang="fr-F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5A8-44F4-BBAA-73E9A6CB68B3}"/>
                </c:ext>
              </c:extLst>
            </c:dLbl>
            <c:dLbl>
              <c:idx val="2"/>
              <c:numFmt formatCode="0" sourceLinked="0"/>
              <c:spPr/>
              <c:txPr>
                <a:bodyPr wrap="square"/>
                <a:lstStyle/>
                <a:p>
                  <a:pPr>
                    <a:defRPr sz="1400" b="0" strike="noStrike" spc="-1">
                      <a:solidFill>
                        <a:srgbClr val="404040"/>
                      </a:solidFill>
                      <a:latin typeface="Calibri"/>
                    </a:defRPr>
                  </a:pPr>
                  <a:endParaRPr lang="fr-F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5A8-44F4-BBAA-73E9A6CB68B3}"/>
                </c:ext>
              </c:extLst>
            </c:dLbl>
            <c:dLbl>
              <c:idx val="3"/>
              <c:numFmt formatCode="0" sourceLinked="0"/>
              <c:spPr/>
              <c:txPr>
                <a:bodyPr wrap="square"/>
                <a:lstStyle/>
                <a:p>
                  <a:pPr>
                    <a:defRPr sz="1400" b="0" strike="noStrike" spc="-1">
                      <a:solidFill>
                        <a:srgbClr val="404040"/>
                      </a:solidFill>
                      <a:latin typeface="Calibri"/>
                    </a:defRPr>
                  </a:pPr>
                  <a:endParaRPr lang="fr-F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5A8-44F4-BBAA-73E9A6CB68B3}"/>
                </c:ext>
              </c:extLst>
            </c:dLbl>
            <c:numFmt formatCode="0" sourceLinked="0"/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400" b="0" strike="noStrike" spc="-1">
                    <a:solidFill>
                      <a:srgbClr val="40404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4"/>
                <c:pt idx="0">
                  <c:v>0 min </c:v>
                </c:pt>
                <c:pt idx="1">
                  <c:v>10 min</c:v>
                </c:pt>
                <c:pt idx="2">
                  <c:v>20 min </c:v>
                </c:pt>
                <c:pt idx="3">
                  <c:v>30 min 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4"/>
                <c:pt idx="0">
                  <c:v>25.675000000000001</c:v>
                </c:pt>
                <c:pt idx="1">
                  <c:v>21.85</c:v>
                </c:pt>
                <c:pt idx="2">
                  <c:v>21.774999999999999</c:v>
                </c:pt>
                <c:pt idx="3">
                  <c:v>18.74625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E5A8-44F4-BBAA-73E9A6CB68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75202370"/>
        <c:axId val="70063017"/>
      </c:barChart>
      <c:catAx>
        <c:axId val="7520237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6480">
            <a:solidFill>
              <a:srgbClr val="000000"/>
            </a:solidFill>
            <a:round/>
          </a:ln>
        </c:spPr>
        <c:txPr>
          <a:bodyPr/>
          <a:lstStyle/>
          <a:p>
            <a:pPr>
              <a:defRPr sz="2000" b="1" strike="noStrike" spc="-1">
                <a:solidFill>
                  <a:srgbClr val="000000"/>
                </a:solidFill>
                <a:latin typeface="Calibri"/>
              </a:defRPr>
            </a:pPr>
            <a:endParaRPr lang="fr-FR"/>
          </a:p>
        </c:txPr>
        <c:crossAx val="70063017"/>
        <c:crosses val="autoZero"/>
        <c:auto val="1"/>
        <c:lblAlgn val="ctr"/>
        <c:lblOffset val="100"/>
        <c:noMultiLvlLbl val="0"/>
      </c:catAx>
      <c:valAx>
        <c:axId val="70063017"/>
        <c:scaling>
          <c:orientation val="minMax"/>
          <c:max val="30"/>
        </c:scaling>
        <c:delete val="0"/>
        <c:axPos val="l"/>
        <c:majorGridlines>
          <c:spPr>
            <a:ln w="6480">
              <a:solidFill>
                <a:srgbClr val="D9D9D9"/>
              </a:solidFill>
              <a:prstDash val="lgDash"/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en-US" sz="2400" b="1" strike="noStrike" spc="-1">
                    <a:solidFill>
                      <a:srgbClr val="000000"/>
                    </a:solidFill>
                    <a:latin typeface="Calibri"/>
                  </a:defRPr>
                </a:pPr>
                <a:r>
                  <a:rPr lang="en-US" sz="2400" b="1" strike="noStrike" spc="-1">
                    <a:solidFill>
                      <a:srgbClr val="000000"/>
                    </a:solidFill>
                    <a:latin typeface="Calibri"/>
                  </a:rPr>
                  <a:t>Spread diameter (cm)</a:t>
                </a:r>
              </a:p>
            </c:rich>
          </c:tx>
          <c:layout>
            <c:manualLayout>
              <c:xMode val="edge"/>
              <c:yMode val="edge"/>
              <c:x val="1.3524174461850601E-3"/>
              <c:y val="0.115958136519404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out"/>
        <c:minorTickMark val="in"/>
        <c:tickLblPos val="nextTo"/>
        <c:spPr>
          <a:ln w="9360">
            <a:solidFill>
              <a:srgbClr val="000000"/>
            </a:solidFill>
            <a:round/>
          </a:ln>
        </c:spPr>
        <c:txPr>
          <a:bodyPr/>
          <a:lstStyle/>
          <a:p>
            <a:pPr>
              <a:defRPr sz="1800" b="1" strike="noStrike" spc="-1">
                <a:solidFill>
                  <a:srgbClr val="000000"/>
                </a:solidFill>
                <a:latin typeface="Calibri"/>
              </a:defRPr>
            </a:pPr>
            <a:endParaRPr lang="fr-FR"/>
          </a:p>
        </c:txPr>
        <c:crossAx val="75202370"/>
        <c:crosses val="autoZero"/>
        <c:crossBetween val="between"/>
      </c:valAx>
      <c:spPr>
        <a:noFill/>
        <a:ln w="25560">
          <a:noFill/>
        </a:ln>
      </c:spPr>
    </c:plotArea>
    <c:plotVisOnly val="1"/>
    <c:dispBlanksAs val="gap"/>
    <c:showDLblsOverMax val="1"/>
  </c:chart>
  <c:spPr>
    <a:solidFill>
      <a:srgbClr val="FFFFFF"/>
    </a:solidFill>
    <a:ln w="9360">
      <a:noFill/>
    </a:ln>
  </c:spPr>
  <c:userShapes r:id="rId1"/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0.134093824445666"/>
          <c:y val="6.2371731953243498E-2"/>
          <c:w val="0.83539490562580199"/>
          <c:h val="0.7540822700098149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7 jours</c:v>
                </c:pt>
              </c:strCache>
            </c:strRef>
          </c:tx>
          <c:spPr>
            <a:solidFill>
              <a:srgbClr val="808080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cust"/>
            <c:noEndCap val="0"/>
            <c:plus>
              <c:numRef>
                <c:f>1</c:f>
                <c:numCache>
                  <c:formatCode>General</c:formatCode>
                  <c:ptCount val="3"/>
                  <c:pt idx="0">
                    <c:v>0.38235924389306503</c:v>
                  </c:pt>
                  <c:pt idx="1">
                    <c:v>0.43548941562751198</c:v>
                  </c:pt>
                  <c:pt idx="2">
                    <c:v>0.23963777526369501</c:v>
                  </c:pt>
                </c:numCache>
              </c:numRef>
            </c:plus>
            <c:minus>
              <c:numRef>
                <c:f>2</c:f>
                <c:numCache>
                  <c:formatCode>General</c:formatCode>
                  <c:ptCount val="3"/>
                  <c:pt idx="0">
                    <c:v>0.38235924389306503</c:v>
                  </c:pt>
                  <c:pt idx="1">
                    <c:v>0.43548941562751198</c:v>
                  </c:pt>
                  <c:pt idx="2">
                    <c:v>0.23963777526369501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3"/>
                <c:pt idx="0">
                  <c:v>A8 - F-10% Opt.</c:v>
                </c:pt>
                <c:pt idx="1">
                  <c:v>A8 - F-20% Opt.</c:v>
                </c:pt>
                <c:pt idx="2">
                  <c:v>A8 - F-30% Opt.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3"/>
                <c:pt idx="0">
                  <c:v>6.7389561904761903</c:v>
                </c:pt>
                <c:pt idx="1">
                  <c:v>6.6135908571428601</c:v>
                </c:pt>
                <c:pt idx="2">
                  <c:v>6.6994666666666696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CDC-491B-93C9-75CE4B31AE80}"/>
            </c:ext>
          </c:extLst>
        </c:ser>
        <c:ser>
          <c:idx val="1"/>
          <c:order val="1"/>
          <c:tx>
            <c:strRef>
              <c:f>label 3</c:f>
              <c:strCache>
                <c:ptCount val="1"/>
                <c:pt idx="0">
                  <c:v>28 jours</c:v>
                </c:pt>
              </c:strCache>
            </c:strRef>
          </c:tx>
          <c:spPr>
            <a:solidFill>
              <a:srgbClr val="FFC000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cust"/>
            <c:noEndCap val="0"/>
            <c:plus>
              <c:numRef>
                <c:f>4</c:f>
                <c:numCache>
                  <c:formatCode>General</c:formatCode>
                  <c:ptCount val="3"/>
                  <c:pt idx="0">
                    <c:v>0.57643783128220705</c:v>
                  </c:pt>
                  <c:pt idx="1">
                    <c:v>1.1522897208877201</c:v>
                  </c:pt>
                  <c:pt idx="2">
                    <c:v>0.15196472941021399</c:v>
                  </c:pt>
                </c:numCache>
              </c:numRef>
            </c:plus>
            <c:minus>
              <c:numRef>
                <c:f>5</c:f>
                <c:numCache>
                  <c:formatCode>General</c:formatCode>
                  <c:ptCount val="3"/>
                  <c:pt idx="0">
                    <c:v>0.57643783128220705</c:v>
                  </c:pt>
                  <c:pt idx="1">
                    <c:v>1.1522897208877201</c:v>
                  </c:pt>
                  <c:pt idx="2">
                    <c:v>0.15196472941021399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3"/>
                <c:pt idx="0">
                  <c:v>A8 - F-10% Opt.</c:v>
                </c:pt>
                <c:pt idx="1">
                  <c:v>A8 - F-20% Opt.</c:v>
                </c:pt>
                <c:pt idx="2">
                  <c:v>A8 - F-30% Opt.</c:v>
                </c:pt>
              </c:strCache>
            </c:strRef>
          </c:cat>
          <c:val>
            <c:numRef>
              <c:f>3</c:f>
              <c:numCache>
                <c:formatCode>General</c:formatCode>
                <c:ptCount val="3"/>
                <c:pt idx="0">
                  <c:v>10.931566666666701</c:v>
                </c:pt>
                <c:pt idx="1">
                  <c:v>11.3604708571429</c:v>
                </c:pt>
                <c:pt idx="2">
                  <c:v>11.374139873015899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CDC-491B-93C9-75CE4B31AE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12"/>
        <c:axId val="16620793"/>
        <c:axId val="43674833"/>
      </c:barChart>
      <c:scatterChart>
        <c:scatterStyle val="lineMarker"/>
        <c:varyColors val="0"/>
        <c:ser>
          <c:idx val="2"/>
          <c:order val="2"/>
          <c:tx>
            <c:strRef>
              <c:f>label 6</c:f>
              <c:strCache>
                <c:ptCount val="1"/>
                <c:pt idx="0">
                  <c:v>Bloc traditionnel</c:v>
                </c:pt>
              </c:strCache>
            </c:strRef>
          </c:tx>
          <c:spPr>
            <a:ln w="15840" cap="rnd">
              <a:solidFill>
                <a:srgbClr val="595959"/>
              </a:solidFill>
              <a:prstDash val="lgDashDot"/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7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6</c:f>
              <c:numCache>
                <c:formatCode>General</c:formatCode>
                <c:ptCount val="3"/>
                <c:pt idx="0">
                  <c:v>15</c:v>
                </c:pt>
                <c:pt idx="1">
                  <c:v>15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7CDC-491B-93C9-75CE4B31AE80}"/>
            </c:ext>
          </c:extLst>
        </c:ser>
        <c:ser>
          <c:idx val="3"/>
          <c:order val="3"/>
          <c:tx>
            <c:strRef>
              <c:f>label 8</c:f>
              <c:strCache>
                <c:ptCount val="1"/>
                <c:pt idx="0">
                  <c:v>Brique de terre cuite</c:v>
                </c:pt>
              </c:strCache>
            </c:strRef>
          </c:tx>
          <c:spPr>
            <a:ln w="15840" cap="rnd">
              <a:solidFill>
                <a:srgbClr val="595959"/>
              </a:solidFill>
              <a:prstDash val="lgDash"/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9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8</c:f>
              <c:numCache>
                <c:formatCode>General</c:formatCode>
                <c:ptCount val="3"/>
                <c:pt idx="0">
                  <c:v>10</c:v>
                </c:pt>
                <c:pt idx="1">
                  <c:v>10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7CDC-491B-93C9-75CE4B31AE80}"/>
            </c:ext>
          </c:extLst>
        </c:ser>
        <c:ser>
          <c:idx val="4"/>
          <c:order val="4"/>
          <c:tx>
            <c:strRef>
              <c:f>label 10</c:f>
              <c:strCache>
                <c:ptCount val="1"/>
                <c:pt idx="0">
                  <c:v>BTCS et argile expansée</c:v>
                </c:pt>
              </c:strCache>
            </c:strRef>
          </c:tx>
          <c:spPr>
            <a:ln w="19080" cap="rnd">
              <a:solidFill>
                <a:srgbClr val="595959"/>
              </a:solidFill>
              <a:round/>
            </a:ln>
          </c:spPr>
          <c:marker>
            <c:symbol val="none"/>
          </c:marker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4-7CDC-491B-93C9-75CE4B31AE80}"/>
              </c:ext>
            </c:extLst>
          </c:dPt>
          <c:dLbls>
            <c:dLbl>
              <c:idx val="1"/>
              <c:spPr/>
              <c:txPr>
                <a:bodyPr wrap="square"/>
                <a:lstStyle/>
                <a:p>
                  <a:pPr>
                    <a:defRPr sz="1000" b="0" strike="noStrike" spc="-1">
                      <a:solidFill>
                        <a:srgbClr val="000000"/>
                      </a:solidFill>
                      <a:latin typeface="Calibri"/>
                    </a:defRPr>
                  </a:pPr>
                  <a:endParaRPr lang="fr-FR"/>
                </a:p>
              </c:txPr>
              <c:dLblPos val="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CDC-491B-93C9-75CE4B31AE8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11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10</c:f>
              <c:numCache>
                <c:formatCode>General</c:formatCode>
                <c:ptCount val="3"/>
                <c:pt idx="0">
                  <c:v>6</c:v>
                </c:pt>
                <c:pt idx="1">
                  <c:v>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5-7CDC-491B-93C9-75CE4B31AE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322952"/>
        <c:axId val="38855163"/>
      </c:scatterChart>
      <c:catAx>
        <c:axId val="16620793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9360">
            <a:solidFill>
              <a:srgbClr val="D9D9D9"/>
            </a:solidFill>
            <a:round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43674833"/>
        <c:crosses val="autoZero"/>
        <c:auto val="1"/>
        <c:lblAlgn val="ctr"/>
        <c:lblOffset val="100"/>
        <c:noMultiLvlLbl val="0"/>
      </c:catAx>
      <c:valAx>
        <c:axId val="43674833"/>
        <c:scaling>
          <c:orientation val="minMax"/>
          <c:max val="15.2"/>
          <c:min val="5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minorGridlines>
          <c:spPr>
            <a:ln w="9360">
              <a:solidFill>
                <a:srgbClr val="F2F2F2"/>
              </a:solidFill>
              <a:round/>
            </a:ln>
          </c:spPr>
        </c:minorGridlines>
        <c:title>
          <c:tx>
            <c:rich>
              <a:bodyPr rot="-540000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Résistance à la compression normalisée f_b [MPa]</a:t>
                </a:r>
              </a:p>
            </c:rich>
          </c:tx>
          <c:layout>
            <c:manualLayout>
              <c:xMode val="edge"/>
              <c:yMode val="edge"/>
              <c:x val="5.6624518966465101E-2"/>
              <c:y val="0.14830016953689701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none"/>
        <c:minorTickMark val="none"/>
        <c:tickLblPos val="nextTo"/>
        <c:spPr>
          <a:ln w="9360">
            <a:noFill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16620793"/>
        <c:crosses val="autoZero"/>
        <c:crossBetween val="between"/>
      </c:valAx>
      <c:valAx>
        <c:axId val="40322952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38855163"/>
        <c:crosses val="autoZero"/>
        <c:crossBetween val="between"/>
      </c:valAx>
      <c:valAx>
        <c:axId val="38855163"/>
        <c:scaling>
          <c:orientation val="minMax"/>
          <c:max val="15.2"/>
          <c:min val="5"/>
        </c:scaling>
        <c:delete val="1"/>
        <c:axPos val="l"/>
        <c:title>
          <c:tx>
            <c:rich>
              <a:bodyPr rot="-540000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Résistance à la compression normalisée f_b [MPa]</a:t>
                </a:r>
              </a:p>
            </c:rich>
          </c:tx>
          <c:layout>
            <c:manualLayout>
              <c:xMode val="edge"/>
              <c:yMode val="edge"/>
              <c:x val="5.6624518966465101E-2"/>
              <c:y val="0.14830016953689701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1"/>
        <c:majorTickMark val="none"/>
        <c:minorTickMark val="none"/>
        <c:tickLblPos val="nextTo"/>
        <c:crossAx val="40322952"/>
        <c:crosses val="autoZero"/>
        <c:crossBetween val="between"/>
      </c:valAx>
      <c:spPr>
        <a:noFill/>
        <a:ln w="0">
          <a:noFill/>
        </a:ln>
      </c:spPr>
    </c:plotArea>
    <c:legend>
      <c:legendPos val="b"/>
      <c:layout>
        <c:manualLayout>
          <c:xMode val="edge"/>
          <c:yMode val="edge"/>
          <c:x val="0.12917814410553599"/>
          <c:y val="0.88620647208535497"/>
          <c:w val="0.87082185589446404"/>
          <c:h val="5.3432668888436202E-2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900" b="0" strike="noStrike" spc="-1">
              <a:solidFill>
                <a:srgbClr val="595959"/>
              </a:solidFill>
              <a:latin typeface="Calibri"/>
            </a:defRPr>
          </a:pPr>
          <a:endParaRPr lang="fr-FR"/>
        </a:p>
      </c:txPr>
    </c:legend>
    <c:plotVisOnly val="1"/>
    <c:dispBlanksAs val="gap"/>
    <c:showDLblsOverMax val="1"/>
  </c:chart>
  <c:spPr>
    <a:noFill/>
    <a:ln w="0">
      <a:noFill/>
    </a:ln>
  </c:spPr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autoTitleDeleted val="1"/>
    <c:plotArea>
      <c:layout>
        <c:manualLayout>
          <c:layoutTarget val="inner"/>
          <c:xMode val="edge"/>
          <c:yMode val="edge"/>
          <c:x val="0.13409652529124"/>
          <c:y val="6.2375981364852E-2"/>
          <c:w val="0.83534217560139201"/>
          <c:h val="0.7540333016995950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7 jours</c:v>
                </c:pt>
              </c:strCache>
            </c:strRef>
          </c:tx>
          <c:spPr>
            <a:solidFill>
              <a:srgbClr val="808080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cust"/>
            <c:noEndCap val="0"/>
            <c:plus>
              <c:numRef>
                <c:f>1</c:f>
                <c:numCache>
                  <c:formatCode>General</c:formatCode>
                  <c:ptCount val="3"/>
                  <c:pt idx="0">
                    <c:v>19.929745001272799</c:v>
                  </c:pt>
                  <c:pt idx="1">
                    <c:v>7.7604970406437301</c:v>
                  </c:pt>
                  <c:pt idx="2">
                    <c:v>16.056064774831398</c:v>
                  </c:pt>
                </c:numCache>
              </c:numRef>
            </c:plus>
            <c:minus>
              <c:numRef>
                <c:f>2</c:f>
                <c:numCache>
                  <c:formatCode>General</c:formatCode>
                  <c:ptCount val="3"/>
                  <c:pt idx="0">
                    <c:v>19.929745001272799</c:v>
                  </c:pt>
                  <c:pt idx="1">
                    <c:v>7.7604970406437301</c:v>
                  </c:pt>
                  <c:pt idx="2">
                    <c:v>16.056064774831398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3"/>
                <c:pt idx="0">
                  <c:v>A8 - F-10% Opt.</c:v>
                </c:pt>
                <c:pt idx="1">
                  <c:v>A8 - F-20% Opt.</c:v>
                </c:pt>
                <c:pt idx="2">
                  <c:v>A8 - F-30% Opt.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3"/>
                <c:pt idx="0">
                  <c:v>1918.7764279867299</c:v>
                </c:pt>
                <c:pt idx="1">
                  <c:v>1907.16460409405</c:v>
                </c:pt>
                <c:pt idx="2">
                  <c:v>1921.18504835665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E6-4D12-91D4-4D7C2552D714}"/>
            </c:ext>
          </c:extLst>
        </c:ser>
        <c:ser>
          <c:idx val="1"/>
          <c:order val="1"/>
          <c:tx>
            <c:strRef>
              <c:f>label 3</c:f>
              <c:strCache>
                <c:ptCount val="1"/>
                <c:pt idx="0">
                  <c:v>28 jours</c:v>
                </c:pt>
              </c:strCache>
            </c:strRef>
          </c:tx>
          <c:spPr>
            <a:solidFill>
              <a:srgbClr val="FFC000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cust"/>
            <c:noEndCap val="0"/>
            <c:plus>
              <c:numRef>
                <c:f>4</c:f>
                <c:numCache>
                  <c:formatCode>General</c:formatCode>
                  <c:ptCount val="3"/>
                  <c:pt idx="0">
                    <c:v>60.419065756101602</c:v>
                  </c:pt>
                  <c:pt idx="1">
                    <c:v>15.695742355233101</c:v>
                  </c:pt>
                  <c:pt idx="2">
                    <c:v>6.7875663062482401</c:v>
                  </c:pt>
                </c:numCache>
              </c:numRef>
            </c:plus>
            <c:minus>
              <c:numRef>
                <c:f>5</c:f>
                <c:numCache>
                  <c:formatCode>General</c:formatCode>
                  <c:ptCount val="3"/>
                  <c:pt idx="0">
                    <c:v>60.419065756101602</c:v>
                  </c:pt>
                  <c:pt idx="1">
                    <c:v>15.695742355233101</c:v>
                  </c:pt>
                  <c:pt idx="2">
                    <c:v>6.7875663062482401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3"/>
                <c:pt idx="0">
                  <c:v>A8 - F-10% Opt.</c:v>
                </c:pt>
                <c:pt idx="1">
                  <c:v>A8 - F-20% Opt.</c:v>
                </c:pt>
                <c:pt idx="2">
                  <c:v>A8 - F-30% Opt.</c:v>
                </c:pt>
              </c:strCache>
            </c:strRef>
          </c:cat>
          <c:val>
            <c:numRef>
              <c:f>3</c:f>
              <c:numCache>
                <c:formatCode>General</c:formatCode>
                <c:ptCount val="3"/>
                <c:pt idx="0">
                  <c:v>1831.8873548707199</c:v>
                </c:pt>
                <c:pt idx="1">
                  <c:v>1878.18868646335</c:v>
                </c:pt>
                <c:pt idx="2">
                  <c:v>1871.36590402465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1E6-4D12-91D4-4D7C2552D7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12"/>
        <c:axId val="57009569"/>
        <c:axId val="96146067"/>
      </c:barChart>
      <c:scatterChart>
        <c:scatterStyle val="lineMarker"/>
        <c:varyColors val="0"/>
        <c:ser>
          <c:idx val="2"/>
          <c:order val="2"/>
          <c:tx>
            <c:strRef>
              <c:f>label 6</c:f>
              <c:strCache>
                <c:ptCount val="1"/>
                <c:pt idx="0">
                  <c:v>Bloc traditionnel</c:v>
                </c:pt>
              </c:strCache>
            </c:strRef>
          </c:tx>
          <c:spPr>
            <a:ln w="15840" cap="rnd">
              <a:solidFill>
                <a:srgbClr val="595959"/>
              </a:solidFill>
              <a:prstDash val="lgDashDot"/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7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6</c:f>
              <c:numCache>
                <c:formatCode>General</c:formatCode>
                <c:ptCount val="3"/>
                <c:pt idx="0">
                  <c:v>2110</c:v>
                </c:pt>
                <c:pt idx="1">
                  <c:v>2110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21E6-4D12-91D4-4D7C2552D714}"/>
            </c:ext>
          </c:extLst>
        </c:ser>
        <c:ser>
          <c:idx val="3"/>
          <c:order val="3"/>
          <c:tx>
            <c:strRef>
              <c:f>label 8</c:f>
              <c:strCache>
                <c:ptCount val="1"/>
                <c:pt idx="0">
                  <c:v>Brique de laitier</c:v>
                </c:pt>
              </c:strCache>
            </c:strRef>
          </c:tx>
          <c:spPr>
            <a:ln w="15840" cap="rnd">
              <a:solidFill>
                <a:srgbClr val="595959"/>
              </a:solidFill>
              <a:prstDash val="sysDash"/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9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8</c:f>
              <c:numCache>
                <c:formatCode>General</c:formatCode>
                <c:ptCount val="3"/>
                <c:pt idx="0">
                  <c:v>2050</c:v>
                </c:pt>
                <c:pt idx="1">
                  <c:v>2050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21E6-4D12-91D4-4D7C2552D714}"/>
            </c:ext>
          </c:extLst>
        </c:ser>
        <c:ser>
          <c:idx val="4"/>
          <c:order val="4"/>
          <c:tx>
            <c:strRef>
              <c:f>label 10</c:f>
              <c:strCache>
                <c:ptCount val="1"/>
                <c:pt idx="0">
                  <c:v>BTC/BTCS</c:v>
                </c:pt>
              </c:strCache>
            </c:strRef>
          </c:tx>
          <c:spPr>
            <a:ln w="15840" cap="rnd">
              <a:solidFill>
                <a:srgbClr val="595959"/>
              </a:solidFill>
              <a:prstDash val="lgDash"/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11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10</c:f>
              <c:numCache>
                <c:formatCode>General</c:formatCode>
                <c:ptCount val="3"/>
                <c:pt idx="0">
                  <c:v>1900</c:v>
                </c:pt>
                <c:pt idx="1">
                  <c:v>1900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21E6-4D12-91D4-4D7C2552D714}"/>
            </c:ext>
          </c:extLst>
        </c:ser>
        <c:ser>
          <c:idx val="5"/>
          <c:order val="5"/>
          <c:tx>
            <c:strRef>
              <c:f>label 12</c:f>
              <c:strCache>
                <c:ptCount val="1"/>
                <c:pt idx="0">
                  <c:v>Brique silico-calcaire</c:v>
                </c:pt>
              </c:strCache>
            </c:strRef>
          </c:tx>
          <c:spPr>
            <a:ln w="15840" cap="rnd">
              <a:solidFill>
                <a:srgbClr val="595959"/>
              </a:solidFill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13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12</c:f>
              <c:numCache>
                <c:formatCode>General</c:formatCode>
                <c:ptCount val="3"/>
                <c:pt idx="0">
                  <c:v>1705</c:v>
                </c:pt>
                <c:pt idx="1">
                  <c:v>1705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5-21E6-4D12-91D4-4D7C2552D714}"/>
            </c:ext>
          </c:extLst>
        </c:ser>
        <c:ser>
          <c:idx val="6"/>
          <c:order val="6"/>
          <c:tx>
            <c:strRef>
              <c:f>label 14</c:f>
              <c:strCache>
                <c:ptCount val="1"/>
                <c:pt idx="0">
                  <c:v>PL-lage de 4%</c:v>
                </c:pt>
              </c:strCache>
            </c:strRef>
          </c:tx>
          <c:spPr>
            <a:ln w="28440" cap="rnd">
              <a:solidFill>
                <a:srgbClr val="4472C4">
                  <a:alpha val="0"/>
                </a:srgbClr>
              </a:solidFill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15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14</c:f>
              <c:numCache>
                <c:formatCode>General</c:formatCode>
                <c:ptCount val="3"/>
                <c:pt idx="0">
                  <c:v>1805</c:v>
                </c:pt>
                <c:pt idx="1">
                  <c:v>1805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6-21E6-4D12-91D4-4D7C2552D714}"/>
            </c:ext>
          </c:extLst>
        </c:ser>
        <c:ser>
          <c:idx val="7"/>
          <c:order val="7"/>
          <c:tx>
            <c:strRef>
              <c:f>label 16</c:f>
              <c:strCache>
                <c:ptCount val="1"/>
                <c:pt idx="0">
                  <c:v>PL-lage de 4%</c:v>
                </c:pt>
              </c:strCache>
            </c:strRef>
          </c:tx>
          <c:spPr>
            <a:ln w="28440" cap="rnd">
              <a:solidFill>
                <a:srgbClr val="9E480E"/>
              </a:solidFill>
              <a:round/>
            </a:ln>
          </c:spPr>
          <c:marker>
            <c:symbol val="none"/>
          </c:marker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7-21E6-4D12-91D4-4D7C2552D714}"/>
              </c:ext>
            </c:extLst>
          </c:dPt>
          <c:dLbls>
            <c:dLbl>
              <c:idx val="1"/>
              <c:spPr/>
              <c:txPr>
                <a:bodyPr wrap="square"/>
                <a:lstStyle/>
                <a:p>
                  <a:pPr>
                    <a:defRPr sz="1000" b="0" strike="noStrike" spc="-1">
                      <a:solidFill>
                        <a:srgbClr val="000000"/>
                      </a:solidFill>
                      <a:latin typeface="Calibri"/>
                    </a:defRPr>
                  </a:pPr>
                  <a:endParaRPr lang="fr-FR"/>
                </a:p>
              </c:txPr>
              <c:dLblPos val="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1E6-4D12-91D4-4D7C2552D71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17</c:f>
              <c:numCache>
                <c:formatCode>General</c:formatCode>
                <c:ptCount val="3"/>
                <c:pt idx="0">
                  <c:v>0.1</c:v>
                </c:pt>
                <c:pt idx="1">
                  <c:v>3.5</c:v>
                </c:pt>
              </c:numCache>
            </c:numRef>
          </c:xVal>
          <c:yVal>
            <c:numRef>
              <c:f>16</c:f>
              <c:numCache>
                <c:formatCode>General</c:formatCode>
                <c:ptCount val="3"/>
                <c:pt idx="0">
                  <c:v>1995</c:v>
                </c:pt>
                <c:pt idx="1">
                  <c:v>1995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8-21E6-4D12-91D4-4D7C2552D7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3098625"/>
        <c:axId val="89516647"/>
      </c:scatterChart>
      <c:catAx>
        <c:axId val="57009569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9360">
            <a:solidFill>
              <a:srgbClr val="D9D9D9"/>
            </a:solidFill>
            <a:round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96146067"/>
        <c:crosses val="autoZero"/>
        <c:auto val="1"/>
        <c:lblAlgn val="ctr"/>
        <c:lblOffset val="100"/>
        <c:noMultiLvlLbl val="0"/>
      </c:catAx>
      <c:valAx>
        <c:axId val="96146067"/>
        <c:scaling>
          <c:orientation val="minMax"/>
          <c:max val="2120"/>
          <c:min val="1200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minorGridlines>
          <c:spPr>
            <a:ln w="9360">
              <a:solidFill>
                <a:srgbClr val="F2F2F2"/>
              </a:solidFill>
              <a:round/>
            </a:ln>
          </c:spPr>
        </c:minorGridlines>
        <c:title>
          <c:tx>
            <c:rich>
              <a:bodyPr rot="-540000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Masse volumique [kg/m³]</a:t>
                </a:r>
              </a:p>
            </c:rich>
          </c:tx>
          <c:layout>
            <c:manualLayout>
              <c:xMode val="edge"/>
              <c:yMode val="edge"/>
              <c:x val="4.6648847647385097E-2"/>
              <c:y val="0.30515054783884099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none"/>
        <c:minorTickMark val="none"/>
        <c:tickLblPos val="nextTo"/>
        <c:spPr>
          <a:ln w="9360">
            <a:noFill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57009569"/>
        <c:crosses val="autoZero"/>
        <c:crossBetween val="between"/>
      </c:valAx>
      <c:valAx>
        <c:axId val="83098625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89516647"/>
        <c:crosses val="autoZero"/>
        <c:crossBetween val="between"/>
      </c:valAx>
      <c:valAx>
        <c:axId val="89516647"/>
        <c:scaling>
          <c:orientation val="minMax"/>
          <c:max val="2120"/>
          <c:min val="1200"/>
        </c:scaling>
        <c:delete val="1"/>
        <c:axPos val="l"/>
        <c:title>
          <c:tx>
            <c:rich>
              <a:bodyPr rot="-540000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Masse volumique [kg/m³]</a:t>
                </a:r>
              </a:p>
            </c:rich>
          </c:tx>
          <c:layout>
            <c:manualLayout>
              <c:xMode val="edge"/>
              <c:yMode val="edge"/>
              <c:x val="4.6648847647385097E-2"/>
              <c:y val="0.30515054783884099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1"/>
        <c:majorTickMark val="none"/>
        <c:minorTickMark val="none"/>
        <c:tickLblPos val="nextTo"/>
        <c:crossAx val="83098625"/>
        <c:crosses val="autoZero"/>
        <c:crossBetween val="between"/>
      </c:valAx>
      <c:spPr>
        <a:noFill/>
        <a:ln w="0">
          <a:noFill/>
        </a:ln>
      </c:spPr>
    </c:plotArea>
    <c:legend>
      <c:legendPos val="b"/>
      <c:legendEntry>
        <c:idx val="6"/>
        <c:delete val="1"/>
      </c:legendEntry>
      <c:legendEntry>
        <c:idx val="7"/>
        <c:delete val="1"/>
      </c:legendEntry>
      <c:layout>
        <c:manualLayout>
          <c:xMode val="edge"/>
          <c:yMode val="edge"/>
          <c:x val="0.12917814410553599"/>
          <c:y val="0.88620647208535497"/>
          <c:w val="0.87082185589446404"/>
          <c:h val="5.2316061128898597E-2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900" b="0" strike="noStrike" spc="-1">
              <a:solidFill>
                <a:srgbClr val="595959"/>
              </a:solidFill>
              <a:latin typeface="Calibri"/>
            </a:defRPr>
          </a:pPr>
          <a:endParaRPr lang="fr-FR"/>
        </a:p>
      </c:txPr>
    </c:legend>
    <c:plotVisOnly val="1"/>
    <c:dispBlanksAs val="gap"/>
    <c:showDLblsOverMax val="1"/>
  </c:chart>
  <c:spPr>
    <a:noFill/>
    <a:ln w="0">
      <a:noFill/>
    </a:ln>
  </c:spPr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title>
      <c:tx>
        <c:rich>
          <a:bodyPr rot="0"/>
          <a:lstStyle/>
          <a:p>
            <a:pPr>
              <a:defRPr lang="fr-BE" sz="1400" b="0" strike="noStrike" spc="-1">
                <a:solidFill>
                  <a:srgbClr val="595959"/>
                </a:solidFill>
                <a:latin typeface="Calibri"/>
              </a:defRPr>
            </a:pPr>
            <a:r>
              <a:rPr lang="fr-BE" sz="1400" b="0" strike="noStrike" spc="-1">
                <a:solidFill>
                  <a:srgbClr val="595959"/>
                </a:solidFill>
                <a:latin typeface="Calibri"/>
              </a:rPr>
              <a:t>Coefficient d'absorption d'eau </a:t>
            </a:r>
          </a:p>
        </c:rich>
      </c:tx>
      <c:overlay val="0"/>
      <c:spPr>
        <a:noFill/>
        <a:ln w="0">
          <a:noFill/>
        </a:ln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FFC000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cust"/>
            <c:noEndCap val="0"/>
            <c:plus>
              <c:numRef>
                <c:f>1</c:f>
                <c:numCache>
                  <c:formatCode>General</c:formatCode>
                  <c:ptCount val="3"/>
                  <c:pt idx="0">
                    <c:v>9.1105633983791805E-4</c:v>
                  </c:pt>
                  <c:pt idx="1">
                    <c:v>1.5212225393747101E-3</c:v>
                  </c:pt>
                  <c:pt idx="2">
                    <c:v>2.9137853181397098E-3</c:v>
                  </c:pt>
                </c:numCache>
              </c:numRef>
            </c:plus>
            <c:minus>
              <c:numRef>
                <c:f>2</c:f>
                <c:numCache>
                  <c:formatCode>General</c:formatCode>
                  <c:ptCount val="3"/>
                  <c:pt idx="0">
                    <c:v>9.1105633983791805E-4</c:v>
                  </c:pt>
                  <c:pt idx="1">
                    <c:v>1.5212225393747101E-3</c:v>
                  </c:pt>
                  <c:pt idx="2">
                    <c:v>2.9137853181397098E-3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3"/>
                <c:pt idx="0">
                  <c:v>A8 - F-10% Opt.</c:v>
                </c:pt>
                <c:pt idx="1">
                  <c:v>A8 - F-20% Opt.</c:v>
                </c:pt>
                <c:pt idx="2">
                  <c:v>A8 - F-30% Opt.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3"/>
                <c:pt idx="0">
                  <c:v>0.19344251490825501</c:v>
                </c:pt>
                <c:pt idx="1">
                  <c:v>0.18805199950561299</c:v>
                </c:pt>
                <c:pt idx="2">
                  <c:v>0.19448314061271499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B3E-4869-BCE2-5EC60D19E7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6485292"/>
        <c:axId val="60325824"/>
      </c:barChart>
      <c:scatterChart>
        <c:scatterStyle val="lineMarker"/>
        <c:varyColors val="0"/>
        <c:ser>
          <c:idx val="1"/>
          <c:order val="1"/>
          <c:tx>
            <c:strRef>
              <c:f>label 3</c:f>
              <c:strCache>
                <c:ptCount val="1"/>
                <c:pt idx="0">
                  <c:v>Wiomont 15.6</c:v>
                </c:pt>
              </c:strCache>
            </c:strRef>
          </c:tx>
          <c:spPr>
            <a:ln w="28440" cap="rnd">
              <a:solidFill>
                <a:srgbClr val="BCBCBC">
                  <a:alpha val="0"/>
                </a:srgbClr>
              </a:solidFill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4</c:f>
              <c:numCache>
                <c:formatCode>General</c:formatCode>
                <c:ptCount val="3"/>
                <c:pt idx="0">
                  <c:v>0.1</c:v>
                </c:pt>
                <c:pt idx="1">
                  <c:v>3.4</c:v>
                </c:pt>
              </c:numCache>
            </c:numRef>
          </c:xVal>
          <c:yVal>
            <c:numRef>
              <c:f>3</c:f>
              <c:numCache>
                <c:formatCode>General</c:formatCode>
                <c:ptCount val="3"/>
                <c:pt idx="0">
                  <c:v>0.156</c:v>
                </c:pt>
                <c:pt idx="1">
                  <c:v>0.156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BB3E-4869-BCE2-5EC60D19E71C}"/>
            </c:ext>
          </c:extLst>
        </c:ser>
        <c:ser>
          <c:idx val="2"/>
          <c:order val="2"/>
          <c:tx>
            <c:strRef>
              <c:f>label 5</c:f>
              <c:strCache>
                <c:ptCount val="1"/>
                <c:pt idx="0">
                  <c:v>Wiomont 21.5</c:v>
                </c:pt>
              </c:strCache>
            </c:strRef>
          </c:tx>
          <c:spPr>
            <a:ln w="28440" cap="rnd">
              <a:solidFill>
                <a:srgbClr val="BCBCBC">
                  <a:alpha val="0"/>
                </a:srgbClr>
              </a:solidFill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6</c:f>
              <c:numCache>
                <c:formatCode>General</c:formatCode>
                <c:ptCount val="3"/>
                <c:pt idx="0">
                  <c:v>0.1</c:v>
                </c:pt>
                <c:pt idx="1">
                  <c:v>3.4</c:v>
                </c:pt>
              </c:numCache>
            </c:numRef>
          </c:xVal>
          <c:yVal>
            <c:numRef>
              <c:f>5</c:f>
              <c:numCache>
                <c:formatCode>General</c:formatCode>
                <c:ptCount val="3"/>
                <c:pt idx="0">
                  <c:v>0.215</c:v>
                </c:pt>
                <c:pt idx="1">
                  <c:v>0.215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BB3E-4869-BCE2-5EC60D19E71C}"/>
            </c:ext>
          </c:extLst>
        </c:ser>
        <c:ser>
          <c:idx val="3"/>
          <c:order val="3"/>
          <c:tx>
            <c:strRef>
              <c:f>label 7</c:f>
              <c:strCache>
                <c:ptCount val="1"/>
                <c:pt idx="0">
                  <c:v>(Kariyawasam &amp; Jyasinghe, 2016 21.2</c:v>
                </c:pt>
              </c:strCache>
            </c:strRef>
          </c:tx>
          <c:spPr>
            <a:ln w="28440" cap="rnd">
              <a:solidFill>
                <a:srgbClr val="BCBCBC">
                  <a:alpha val="0"/>
                </a:srgbClr>
              </a:solidFill>
              <a:round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8</c:f>
              <c:numCache>
                <c:formatCode>General</c:formatCode>
                <c:ptCount val="3"/>
                <c:pt idx="0">
                  <c:v>0.1</c:v>
                </c:pt>
                <c:pt idx="1">
                  <c:v>3.4</c:v>
                </c:pt>
              </c:numCache>
            </c:numRef>
          </c:xVal>
          <c:yVal>
            <c:numRef>
              <c:f>7</c:f>
              <c:numCache>
                <c:formatCode>General</c:formatCode>
                <c:ptCount val="3"/>
                <c:pt idx="0">
                  <c:v>0.21199999999999999</c:v>
                </c:pt>
                <c:pt idx="1">
                  <c:v>0.21199999999999999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BB3E-4869-BCE2-5EC60D19E71C}"/>
            </c:ext>
          </c:extLst>
        </c:ser>
        <c:ser>
          <c:idx val="4"/>
          <c:order val="4"/>
          <c:tx>
            <c:strRef>
              <c:f>label 9</c:f>
              <c:strCache>
                <c:ptCount val="1"/>
                <c:pt idx="0">
                  <c:v>(Kariyawasam &amp; Jyasinghe, 2016 5.3</c:v>
                </c:pt>
              </c:strCache>
            </c:strRef>
          </c:tx>
          <c:spPr>
            <a:ln w="28440" cap="rnd">
              <a:solidFill>
                <a:srgbClr val="5B9BD5"/>
              </a:solidFill>
              <a:round/>
            </a:ln>
          </c:spPr>
          <c:marker>
            <c:symbol val="none"/>
          </c:marker>
          <c:dPt>
            <c:idx val="1"/>
            <c:bubble3D val="0"/>
            <c:extLst>
              <c:ext xmlns:c16="http://schemas.microsoft.com/office/drawing/2014/chart" uri="{C3380CC4-5D6E-409C-BE32-E72D297353CC}">
                <c16:uniqueId val="{00000004-BB3E-4869-BCE2-5EC60D19E71C}"/>
              </c:ext>
            </c:extLst>
          </c:dPt>
          <c:dLbls>
            <c:dLbl>
              <c:idx val="1"/>
              <c:spPr/>
              <c:txPr>
                <a:bodyPr wrap="square"/>
                <a:lstStyle/>
                <a:p>
                  <a:pPr>
                    <a:defRPr sz="1000" b="0" strike="noStrike" spc="-1">
                      <a:solidFill>
                        <a:srgbClr val="000000"/>
                      </a:solidFill>
                      <a:latin typeface="Calibri"/>
                    </a:defRPr>
                  </a:pPr>
                  <a:endParaRPr lang="fr-FR"/>
                </a:p>
              </c:txPr>
              <c:dLblPos val="r"/>
              <c:showLegendKey val="0"/>
              <c:showVal val="0"/>
              <c:showCatName val="0"/>
              <c:showSerName val="0"/>
              <c:showPercent val="0"/>
              <c:showBubbleSiz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3E-4869-BCE2-5EC60D19E71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xVal>
            <c:numRef>
              <c:f>10</c:f>
              <c:numCache>
                <c:formatCode>General</c:formatCode>
                <c:ptCount val="3"/>
                <c:pt idx="0">
                  <c:v>0.1</c:v>
                </c:pt>
                <c:pt idx="1">
                  <c:v>3.4</c:v>
                </c:pt>
              </c:numCache>
            </c:numRef>
          </c:xVal>
          <c:yVal>
            <c:numRef>
              <c:f>9</c:f>
              <c:numCache>
                <c:formatCode>General</c:formatCode>
                <c:ptCount val="3"/>
                <c:pt idx="0">
                  <c:v>5.2999999999999999E-2</c:v>
                </c:pt>
                <c:pt idx="1">
                  <c:v>5.2999999999999999E-2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5-BB3E-4869-BCE2-5EC60D19E7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8716879"/>
        <c:axId val="89941665"/>
      </c:scatterChart>
      <c:catAx>
        <c:axId val="46485292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9360">
            <a:solidFill>
              <a:srgbClr val="D9D9D9"/>
            </a:solidFill>
            <a:round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60325824"/>
        <c:crosses val="autoZero"/>
        <c:auto val="1"/>
        <c:lblAlgn val="ctr"/>
        <c:lblOffset val="100"/>
        <c:noMultiLvlLbl val="0"/>
      </c:catAx>
      <c:valAx>
        <c:axId val="60325824"/>
        <c:scaling>
          <c:orientation val="minMax"/>
          <c:min val="0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fr-BE" sz="8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800" b="0" strike="noStrike" spc="-1">
                    <a:solidFill>
                      <a:srgbClr val="595959"/>
                    </a:solidFill>
                    <a:latin typeface="Calibri"/>
                  </a:rPr>
                  <a:t>Ws [%]</a:t>
                </a:r>
              </a:p>
            </c:rich>
          </c:tx>
          <c:layout>
            <c:manualLayout>
              <c:xMode val="edge"/>
              <c:yMode val="edge"/>
              <c:x val="2.4628312863607001E-2"/>
              <c:y val="0.44955947136563901"/>
            </c:manualLayout>
          </c:layout>
          <c:overlay val="0"/>
          <c:spPr>
            <a:noFill/>
            <a:ln w="0">
              <a:noFill/>
            </a:ln>
          </c:spPr>
        </c:title>
        <c:numFmt formatCode="0%" sourceLinked="0"/>
        <c:majorTickMark val="none"/>
        <c:minorTickMark val="none"/>
        <c:tickLblPos val="nextTo"/>
        <c:spPr>
          <a:ln w="9360">
            <a:noFill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46485292"/>
        <c:crosses val="autoZero"/>
        <c:crossBetween val="between"/>
      </c:valAx>
      <c:valAx>
        <c:axId val="48716879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89941665"/>
        <c:crosses val="autoZero"/>
        <c:crossBetween val="between"/>
      </c:valAx>
      <c:valAx>
        <c:axId val="89941665"/>
        <c:scaling>
          <c:orientation val="minMax"/>
          <c:min val="0"/>
        </c:scaling>
        <c:delete val="1"/>
        <c:axPos val="l"/>
        <c:title>
          <c:tx>
            <c:rich>
              <a:bodyPr rot="-5400000"/>
              <a:lstStyle/>
              <a:p>
                <a:pPr>
                  <a:defRPr lang="fr-BE" sz="8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800" b="0" strike="noStrike" spc="-1">
                    <a:solidFill>
                      <a:srgbClr val="595959"/>
                    </a:solidFill>
                    <a:latin typeface="Calibri"/>
                  </a:rPr>
                  <a:t>Ws [%]</a:t>
                </a:r>
              </a:p>
            </c:rich>
          </c:tx>
          <c:layout>
            <c:manualLayout>
              <c:xMode val="edge"/>
              <c:yMode val="edge"/>
              <c:x val="2.4628312863607001E-2"/>
              <c:y val="0.44955947136563901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1"/>
        <c:majorTickMark val="none"/>
        <c:minorTickMark val="none"/>
        <c:tickLblPos val="nextTo"/>
        <c:crossAx val="48716879"/>
        <c:crosses val="autoZero"/>
        <c:crossBetween val="between"/>
      </c:valAx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title>
      <c:tx>
        <c:rich>
          <a:bodyPr rot="0"/>
          <a:lstStyle/>
          <a:p>
            <a:pPr>
              <a:defRPr lang="fr-BE" sz="1400" b="0" strike="noStrike" spc="-1">
                <a:solidFill>
                  <a:srgbClr val="595959"/>
                </a:solidFill>
                <a:latin typeface="Calibri"/>
              </a:defRPr>
            </a:pPr>
            <a:r>
              <a:rPr lang="fr-BE" sz="1400" b="0" strike="noStrike" spc="-1">
                <a:solidFill>
                  <a:srgbClr val="595959"/>
                </a:solidFill>
                <a:latin typeface="Calibri"/>
              </a:rPr>
              <a:t>Modes de cure</a:t>
            </a:r>
          </a:p>
        </c:rich>
      </c:tx>
      <c:layout>
        <c:manualLayout>
          <c:xMode val="edge"/>
          <c:yMode val="edge"/>
          <c:x val="0.37356173238526202"/>
          <c:y val="3.3480176211453702E-2"/>
        </c:manualLayout>
      </c:layout>
      <c:overlay val="0"/>
      <c:spPr>
        <a:noFill/>
        <a:ln w="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6890756302521001"/>
          <c:y val="0.17169603524229099"/>
          <c:w val="0.80045248868778296"/>
          <c:h val="0.72114537444933902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FFC000"/>
            </a:solidFill>
            <a:ln w="0">
              <a:noFill/>
            </a:ln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B672-4577-9577-C3E623DE36E2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B672-4577-9577-C3E623DE36E2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B672-4577-9577-C3E623DE36E2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7-B672-4577-9577-C3E623DE36E2}"/>
              </c:ext>
            </c:extLst>
          </c:dPt>
          <c:dLbls>
            <c:dLbl>
              <c:idx val="0"/>
              <c:layout>
                <c:manualLayout>
                  <c:x val="0"/>
                  <c:y val="-1.86806578278573E-2"/>
                </c:manualLayout>
              </c:layout>
              <c:tx>
                <c:rich>
                  <a:bodyPr/>
                  <a:lstStyle/>
                  <a:p>
                    <a:r>
                      <a:rPr lang="en-US" sz="900" b="0" strike="noStrike" spc="-1">
                        <a:solidFill>
                          <a:srgbClr val="404040"/>
                        </a:solidFill>
                        <a:latin typeface="Calibri"/>
                      </a:rPr>
                      <a:t>Humidité interne maintenue</a:t>
                    </a:r>
                  </a:p>
                </c:rich>
              </c:tx>
              <c:numFmt formatCode="0.00" sourceLinked="0"/>
              <c:spPr>
                <a:ln w="6480">
                  <a:solidFill>
                    <a:srgbClr val="808080"/>
                  </a:solidFill>
                </a:ln>
              </c:sp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separator>; </c:separator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B672-4577-9577-C3E623DE36E2}"/>
                </c:ext>
              </c:extLst>
            </c:dLbl>
            <c:dLbl>
              <c:idx val="1"/>
              <c:layout>
                <c:manualLayout>
                  <c:x val="0"/>
                  <c:y val="-1.8783599255607498E-2"/>
                </c:manualLayout>
              </c:layout>
              <c:tx>
                <c:rich>
                  <a:bodyPr/>
                  <a:lstStyle/>
                  <a:p>
                    <a:r>
                      <a:rPr lang="fr-FR" sz="900" b="0" strike="noStrike" spc="-1">
                        <a:solidFill>
                          <a:srgbClr val="404040"/>
                        </a:solidFill>
                        <a:latin typeface="Calibri"/>
                      </a:rPr>
                      <a:t>Evaporation de l'eau de surface</a:t>
                    </a:r>
                  </a:p>
                </c:rich>
              </c:tx>
              <c:numFmt formatCode="0.00" sourceLinked="0"/>
              <c:spPr>
                <a:ln w="6480">
                  <a:solidFill>
                    <a:srgbClr val="808080"/>
                  </a:solidFill>
                </a:ln>
              </c:sp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separator>; </c:separator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B672-4577-9577-C3E623DE36E2}"/>
                </c:ext>
              </c:extLst>
            </c:dLbl>
            <c:dLbl>
              <c:idx val="2"/>
              <c:layout>
                <c:manualLayout>
                  <c:x val="-1.0202786275985401E-16"/>
                  <c:y val="-2.3479499069509299E-2"/>
                </c:manualLayout>
              </c:layout>
              <c:tx>
                <c:rich>
                  <a:bodyPr/>
                  <a:lstStyle/>
                  <a:p>
                    <a:r>
                      <a:rPr lang="en-US" sz="900" b="0" strike="noStrike" spc="-1">
                        <a:solidFill>
                          <a:srgbClr val="404040"/>
                        </a:solidFill>
                        <a:latin typeface="Calibri"/>
                      </a:rPr>
                      <a:t>Immersion brève</a:t>
                    </a:r>
                  </a:p>
                </c:rich>
              </c:tx>
              <c:numFmt formatCode="0.00" sourceLinked="0"/>
              <c:spPr>
                <a:ln w="6480">
                  <a:solidFill>
                    <a:srgbClr val="808080"/>
                  </a:solidFill>
                </a:ln>
              </c:sp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separator>; </c:separator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B672-4577-9577-C3E623DE36E2}"/>
                </c:ext>
              </c:extLst>
            </c:dLbl>
            <c:dLbl>
              <c:idx val="3"/>
              <c:layout>
                <c:manualLayout>
                  <c:x val="0"/>
                  <c:y val="-1.40876994417056E-2"/>
                </c:manualLayout>
              </c:layout>
              <c:tx>
                <c:rich>
                  <a:bodyPr/>
                  <a:lstStyle/>
                  <a:p>
                    <a:r>
                      <a:rPr lang="en-US" sz="900" b="0" strike="noStrike" spc="-1">
                        <a:solidFill>
                          <a:srgbClr val="404040"/>
                        </a:solidFill>
                        <a:latin typeface="Calibri"/>
                      </a:rPr>
                      <a:t>Hydratation interrompue</a:t>
                    </a:r>
                  </a:p>
                </c:rich>
              </c:tx>
              <c:numFmt formatCode="0.00" sourceLinked="0"/>
              <c:spPr>
                <a:ln w="6480">
                  <a:solidFill>
                    <a:srgbClr val="808080"/>
                  </a:solidFill>
                </a:ln>
              </c:spPr>
              <c:dLblPos val="outEnd"/>
              <c:showLegendKey val="0"/>
              <c:showVal val="1"/>
              <c:showCatName val="0"/>
              <c:showSerName val="0"/>
              <c:showPercent val="0"/>
              <c:showBubbleSize val="1"/>
              <c:separator>; </c:separator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B672-4577-9577-C3E623DE36E2}"/>
                </c:ext>
              </c:extLst>
            </c:dLbl>
            <c:numFmt formatCode="0.00" sourceLinked="0"/>
            <c:spPr>
              <a:ln w="6480">
                <a:solidFill>
                  <a:srgbClr val="808080"/>
                </a:solidFill>
              </a:ln>
            </c:spPr>
            <c:txPr>
              <a:bodyPr wrap="square"/>
              <a:lstStyle/>
              <a:p>
                <a:pPr>
                  <a:defRPr sz="900" b="0" strike="noStrike" spc="-1">
                    <a:solidFill>
                      <a:srgbClr val="40404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cust"/>
            <c:noEndCap val="0"/>
            <c:plus>
              <c:numRef>
                <c:f>1</c:f>
                <c:numCache>
                  <c:formatCode>General</c:formatCode>
                  <c:ptCount val="4"/>
                  <c:pt idx="0">
                    <c:v>0.57073052602198704</c:v>
                  </c:pt>
                  <c:pt idx="1">
                    <c:v>0.306431068920891</c:v>
                  </c:pt>
                  <c:pt idx="2">
                    <c:v>0.40451617190581302</c:v>
                  </c:pt>
                  <c:pt idx="3">
                    <c:v>1.4089712559168699</c:v>
                  </c:pt>
                </c:numCache>
              </c:numRef>
            </c:plus>
            <c:minus>
              <c:numRef>
                <c:f>2</c:f>
                <c:numCache>
                  <c:formatCode>General</c:formatCode>
                  <c:ptCount val="4"/>
                  <c:pt idx="0">
                    <c:v>0.57073052602198704</c:v>
                  </c:pt>
                  <c:pt idx="1">
                    <c:v>0.306431068920891</c:v>
                  </c:pt>
                  <c:pt idx="2">
                    <c:v>0.40451617190581302</c:v>
                  </c:pt>
                  <c:pt idx="3">
                    <c:v>1.4089712559168699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4"/>
                <c:pt idx="0">
                  <c:v>Sous film</c:v>
                </c:pt>
                <c:pt idx="1">
                  <c:v>À l'air</c:v>
                </c:pt>
                <c:pt idx="2">
                  <c:v>Sous eau</c:v>
                </c:pt>
                <c:pt idx="3">
                  <c:v>Sec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4"/>
                <c:pt idx="0">
                  <c:v>10.8233333333333</c:v>
                </c:pt>
                <c:pt idx="1">
                  <c:v>5.31</c:v>
                </c:pt>
                <c:pt idx="2">
                  <c:v>6.0433333333333303</c:v>
                </c:pt>
                <c:pt idx="3">
                  <c:v>10.050000000000001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672-4577-9577-C3E623DE36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1714112"/>
        <c:axId val="14734467"/>
      </c:barChart>
      <c:catAx>
        <c:axId val="21714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ln w="9360">
            <a:solidFill>
              <a:srgbClr val="D9D9D9"/>
            </a:solidFill>
            <a:round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14734467"/>
        <c:crosses val="autoZero"/>
        <c:auto val="1"/>
        <c:lblAlgn val="ctr"/>
        <c:lblOffset val="100"/>
        <c:noMultiLvlLbl val="0"/>
      </c:catAx>
      <c:valAx>
        <c:axId val="14734467"/>
        <c:scaling>
          <c:orientation val="minMax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Résistance à la compression à 28 jours
[MPa]</a:t>
                </a:r>
              </a:p>
            </c:rich>
          </c:tx>
          <c:layout>
            <c:manualLayout>
              <c:xMode val="edge"/>
              <c:yMode val="edge"/>
              <c:x val="3.9883645765998697E-2"/>
              <c:y val="0.19647577092511001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out"/>
        <c:minorTickMark val="none"/>
        <c:tickLblPos val="nextTo"/>
        <c:spPr>
          <a:ln w="9360">
            <a:noFill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21714112"/>
        <c:crosses val="autoZero"/>
        <c:crossBetween val="between"/>
      </c:valAx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title>
      <c:tx>
        <c:rich>
          <a:bodyPr rot="0"/>
          <a:lstStyle/>
          <a:p>
            <a:pPr>
              <a:defRPr lang="fr-BE" sz="1400" b="0" strike="noStrike" spc="-1">
                <a:solidFill>
                  <a:srgbClr val="595959"/>
                </a:solidFill>
                <a:latin typeface="Calibri"/>
              </a:defRPr>
            </a:pPr>
            <a:r>
              <a:rPr lang="fr-BE" sz="1400" b="0" strike="noStrike" spc="-1">
                <a:solidFill>
                  <a:srgbClr val="595959"/>
                </a:solidFill>
                <a:latin typeface="Calibri"/>
              </a:rPr>
              <a:t>Variabilité</a:t>
            </a:r>
          </a:p>
        </c:rich>
      </c:tx>
      <c:overlay val="0"/>
      <c:spPr>
        <a:noFill/>
        <a:ln w="0">
          <a:noFill/>
        </a:ln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FFC000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errBars>
            <c:errBarType val="both"/>
            <c:errValType val="cust"/>
            <c:noEndCap val="0"/>
            <c:plus>
              <c:numRef>
                <c:f>1</c:f>
                <c:numCache>
                  <c:formatCode>General</c:formatCode>
                  <c:ptCount val="3"/>
                  <c:pt idx="0">
                    <c:v>0.57073052602198704</c:v>
                  </c:pt>
                  <c:pt idx="1">
                    <c:v>0.82615575609768199</c:v>
                  </c:pt>
                  <c:pt idx="2">
                    <c:v>0.228108161479009</c:v>
                  </c:pt>
                </c:numCache>
              </c:numRef>
            </c:plus>
            <c:minus>
              <c:numRef>
                <c:f>2</c:f>
                <c:numCache>
                  <c:formatCode>General</c:formatCode>
                  <c:ptCount val="3"/>
                  <c:pt idx="0">
                    <c:v>0.57073052602198704</c:v>
                  </c:pt>
                  <c:pt idx="1">
                    <c:v>0.82615575609768199</c:v>
                  </c:pt>
                  <c:pt idx="2">
                    <c:v>0.228108161479009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cat>
            <c:strRef>
              <c:f>categories</c:f>
              <c:strCache>
                <c:ptCount val="3"/>
                <c:pt idx="0">
                  <c:v>V1</c:v>
                </c:pt>
                <c:pt idx="1">
                  <c:v>V2</c:v>
                </c:pt>
                <c:pt idx="2">
                  <c:v>V3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3"/>
                <c:pt idx="0">
                  <c:v>10.8233333333333</c:v>
                </c:pt>
                <c:pt idx="1">
                  <c:v>10.6133333333333</c:v>
                </c:pt>
                <c:pt idx="2">
                  <c:v>9.9533333333333296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DB7-4795-9AD6-6B8D3D73DD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0958518"/>
        <c:axId val="91300464"/>
      </c:barChart>
      <c:catAx>
        <c:axId val="40958518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9360">
            <a:solidFill>
              <a:srgbClr val="D9D9D9"/>
            </a:solidFill>
            <a:round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91300464"/>
        <c:crosses val="autoZero"/>
        <c:auto val="1"/>
        <c:lblAlgn val="ctr"/>
        <c:lblOffset val="100"/>
        <c:noMultiLvlLbl val="0"/>
      </c:catAx>
      <c:valAx>
        <c:axId val="91300464"/>
        <c:scaling>
          <c:orientation val="minMax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Résistance à la compression à 28j [MPa] </a:t>
                </a:r>
              </a:p>
            </c:rich>
          </c:tx>
          <c:layout>
            <c:manualLayout>
              <c:xMode val="edge"/>
              <c:yMode val="edge"/>
              <c:x val="1.93313953488372E-2"/>
              <c:y val="0.200550660792952"/>
            </c:manualLayout>
          </c:layout>
          <c:overlay val="0"/>
          <c:spPr>
            <a:noFill/>
            <a:ln w="0">
              <a:noFill/>
            </a:ln>
          </c:spPr>
        </c:title>
        <c:numFmt formatCode="0.0" sourceLinked="0"/>
        <c:majorTickMark val="none"/>
        <c:minorTickMark val="none"/>
        <c:tickLblPos val="nextTo"/>
        <c:spPr>
          <a:ln w="9360">
            <a:noFill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40958518"/>
        <c:crosses val="autoZero"/>
        <c:crossBetween val="between"/>
      </c:valAx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fr-FR"/>
  <c:roundedCorners val="0"/>
  <c:style val="2"/>
  <c:chart>
    <c:title>
      <c:tx>
        <c:rich>
          <a:bodyPr rot="0"/>
          <a:lstStyle/>
          <a:p>
            <a:pPr>
              <a:defRPr lang="fr-BE" sz="1400" b="0" strike="noStrike" spc="-1">
                <a:solidFill>
                  <a:srgbClr val="595959"/>
                </a:solidFill>
                <a:latin typeface="Calibri"/>
              </a:defRPr>
            </a:pPr>
            <a:r>
              <a:rPr lang="fr-BE" sz="1400" b="0" strike="noStrike" spc="-1">
                <a:solidFill>
                  <a:srgbClr val="595959"/>
                </a:solidFill>
                <a:latin typeface="Calibri"/>
              </a:rPr>
              <a:t>Force de compaction</a:t>
            </a:r>
          </a:p>
        </c:rich>
      </c:tx>
      <c:overlay val="0"/>
      <c:spPr>
        <a:noFill/>
        <a:ln w="0">
          <a:noFill/>
        </a:ln>
      </c:sp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560">
              <a:noFill/>
            </a:ln>
          </c:spPr>
          <c:marker>
            <c:symbol val="circle"/>
            <c:size val="6"/>
            <c:spPr>
              <a:solidFill>
                <a:srgbClr val="FFC000"/>
              </a:solidFill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trendline>
            <c:spPr>
              <a:ln w="19080" cap="rnd">
                <a:solidFill>
                  <a:srgbClr val="FFC000"/>
                </a:solidFill>
                <a:round/>
              </a:ln>
            </c:spPr>
            <c:trendlineType val="poly"/>
            <c:order val="2"/>
            <c:dispRSqr val="0"/>
            <c:dispEq val="0"/>
          </c:trendline>
          <c:errBars>
            <c:errDir val="y"/>
            <c:errBarType val="both"/>
            <c:errValType val="cust"/>
            <c:noEndCap val="0"/>
            <c:plus>
              <c:numRef>
                <c:f>2</c:f>
                <c:numCache>
                  <c:formatCode>General</c:formatCode>
                  <c:ptCount val="3"/>
                  <c:pt idx="0">
                    <c:v>0.57643783128220705</c:v>
                  </c:pt>
                  <c:pt idx="1">
                    <c:v>0.88055927602726503</c:v>
                  </c:pt>
                  <c:pt idx="2">
                    <c:v>0.50081669787351801</c:v>
                  </c:pt>
                </c:numCache>
              </c:numRef>
            </c:plus>
            <c:minus>
              <c:numRef>
                <c:f>3</c:f>
                <c:numCache>
                  <c:formatCode>General</c:formatCode>
                  <c:ptCount val="3"/>
                  <c:pt idx="0">
                    <c:v>0.57643783128220705</c:v>
                  </c:pt>
                  <c:pt idx="1">
                    <c:v>0.88055927602726503</c:v>
                  </c:pt>
                  <c:pt idx="2">
                    <c:v>0.50081669787351801</c:v>
                  </c:pt>
                </c:numCache>
              </c:numRef>
            </c:minus>
            <c:spPr>
              <a:ln w="9360">
                <a:solidFill>
                  <a:srgbClr val="595959"/>
                </a:solidFill>
                <a:round/>
              </a:ln>
            </c:spPr>
          </c:errBars>
          <c:xVal>
            <c:numRef>
              <c:f>1</c:f>
              <c:numCache>
                <c:formatCode>General</c:formatCode>
                <c:ptCount val="3"/>
                <c:pt idx="0">
                  <c:v>3.8</c:v>
                </c:pt>
                <c:pt idx="1">
                  <c:v>7</c:v>
                </c:pt>
                <c:pt idx="2">
                  <c:v>15</c:v>
                </c:pt>
              </c:numCache>
            </c:numRef>
          </c:xVal>
          <c:yVal>
            <c:numRef>
              <c:f>0</c:f>
              <c:numCache>
                <c:formatCode>General</c:formatCode>
                <c:ptCount val="3"/>
                <c:pt idx="0">
                  <c:v>10.931566666666701</c:v>
                </c:pt>
                <c:pt idx="1">
                  <c:v>11.954672380952401</c:v>
                </c:pt>
                <c:pt idx="2">
                  <c:v>15.5781219047619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F188-43BA-BEAB-1D9212B29CE9}"/>
            </c:ext>
          </c:extLst>
        </c:ser>
        <c:ser>
          <c:idx val="1"/>
          <c:order val="1"/>
          <c:tx>
            <c:strRef>
              <c:f>label 4</c:f>
              <c:strCache>
                <c:ptCount val="1"/>
                <c:pt idx="0">
                  <c:v>Bloc traditionnel</c:v>
                </c:pt>
              </c:strCache>
            </c:strRef>
          </c:tx>
          <c:spPr>
            <a:ln w="25560">
              <a:noFill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trendline>
            <c:spPr>
              <a:ln w="19080" cap="rnd">
                <a:solidFill>
                  <a:srgbClr val="595959"/>
                </a:solidFill>
                <a:prstDash val="lgDashDot"/>
                <a:round/>
              </a:ln>
            </c:spPr>
            <c:trendlineType val="linear"/>
            <c:dispRSqr val="0"/>
            <c:dispEq val="0"/>
          </c:trendline>
          <c:errBars>
            <c:errDir val="y"/>
            <c:errBarType val="both"/>
            <c:errValType val="stdErr"/>
            <c:noEndCap val="0"/>
            <c:spPr>
              <a:ln w="9360">
                <a:solidFill>
                  <a:srgbClr val="595959"/>
                </a:solidFill>
                <a:round/>
              </a:ln>
            </c:spPr>
          </c:errBars>
          <c:errBars>
            <c:errDir val="x"/>
            <c:errBarType val="both"/>
            <c:errValType val="stdErr"/>
            <c:noEndCap val="0"/>
            <c:spPr>
              <a:ln w="9360">
                <a:solidFill>
                  <a:srgbClr val="595959"/>
                </a:solidFill>
                <a:round/>
              </a:ln>
            </c:spPr>
          </c:errBars>
          <c:xVal>
            <c:numRef>
              <c:f>5</c:f>
              <c:numCache>
                <c:formatCode>General</c:formatCode>
                <c:ptCount val="3"/>
                <c:pt idx="0">
                  <c:v>0</c:v>
                </c:pt>
                <c:pt idx="1">
                  <c:v>16</c:v>
                </c:pt>
              </c:numCache>
            </c:numRef>
          </c:xVal>
          <c:yVal>
            <c:numRef>
              <c:f>4</c:f>
              <c:numCache>
                <c:formatCode>General</c:formatCode>
                <c:ptCount val="3"/>
                <c:pt idx="0">
                  <c:v>15</c:v>
                </c:pt>
                <c:pt idx="1">
                  <c:v>15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F188-43BA-BEAB-1D9212B29CE9}"/>
            </c:ext>
          </c:extLst>
        </c:ser>
        <c:ser>
          <c:idx val="2"/>
          <c:order val="2"/>
          <c:tx>
            <c:strRef>
              <c:f>label 6</c:f>
              <c:strCache>
                <c:ptCount val="1"/>
                <c:pt idx="0">
                  <c:v>Brique de terre cuite</c:v>
                </c:pt>
              </c:strCache>
            </c:strRef>
          </c:tx>
          <c:spPr>
            <a:ln w="25560">
              <a:noFill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trendline>
            <c:spPr>
              <a:ln w="19080" cap="rnd">
                <a:solidFill>
                  <a:srgbClr val="595959"/>
                </a:solidFill>
                <a:prstDash val="lgDash"/>
                <a:round/>
              </a:ln>
            </c:spPr>
            <c:trendlineType val="linear"/>
            <c:dispRSqr val="0"/>
            <c:dispEq val="0"/>
          </c:trendline>
          <c:errBars>
            <c:errDir val="y"/>
            <c:errBarType val="both"/>
            <c:errValType val="stdErr"/>
            <c:noEndCap val="0"/>
            <c:spPr>
              <a:ln w="9360">
                <a:solidFill>
                  <a:srgbClr val="595959"/>
                </a:solidFill>
                <a:round/>
              </a:ln>
            </c:spPr>
          </c:errBars>
          <c:errBars>
            <c:errDir val="x"/>
            <c:errBarType val="both"/>
            <c:errValType val="stdErr"/>
            <c:noEndCap val="0"/>
            <c:spPr>
              <a:ln w="9360">
                <a:solidFill>
                  <a:srgbClr val="595959"/>
                </a:solidFill>
                <a:round/>
              </a:ln>
            </c:spPr>
          </c:errBars>
          <c:xVal>
            <c:numRef>
              <c:f>7</c:f>
              <c:numCache>
                <c:formatCode>General</c:formatCode>
                <c:ptCount val="3"/>
                <c:pt idx="0">
                  <c:v>0</c:v>
                </c:pt>
                <c:pt idx="1">
                  <c:v>16</c:v>
                </c:pt>
              </c:numCache>
            </c:numRef>
          </c:xVal>
          <c:yVal>
            <c:numRef>
              <c:f>6</c:f>
              <c:numCache>
                <c:formatCode>General</c:formatCode>
                <c:ptCount val="3"/>
                <c:pt idx="0">
                  <c:v>10</c:v>
                </c:pt>
                <c:pt idx="1">
                  <c:v>10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F188-43BA-BEAB-1D9212B29CE9}"/>
            </c:ext>
          </c:extLst>
        </c:ser>
        <c:ser>
          <c:idx val="3"/>
          <c:order val="3"/>
          <c:tx>
            <c:strRef>
              <c:f>label 8</c:f>
              <c:strCache>
                <c:ptCount val="1"/>
                <c:pt idx="0">
                  <c:v>BTCS &amp; argile expansée</c:v>
                </c:pt>
              </c:strCache>
            </c:strRef>
          </c:tx>
          <c:spPr>
            <a:ln w="25560">
              <a:noFill/>
            </a:ln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wrap="square"/>
              <a:lstStyle/>
              <a:p>
                <a:pPr>
                  <a:defRPr sz="1000" b="0" strike="noStrike" spc="-1">
                    <a:solidFill>
                      <a:srgbClr val="000000"/>
                    </a:solidFill>
                    <a:latin typeface="Calibri"/>
                  </a:defRPr>
                </a:pPr>
                <a:endParaRPr lang="fr-FR"/>
              </a:p>
            </c:txPr>
            <c:dLblPos val="r"/>
            <c:showLegendKey val="0"/>
            <c:showVal val="0"/>
            <c:showCatName val="0"/>
            <c:showSerName val="0"/>
            <c:showPercent val="0"/>
            <c:showBubbleSize val="1"/>
            <c:separator>;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trendline>
            <c:spPr>
              <a:ln w="19080" cap="rnd">
                <a:solidFill>
                  <a:srgbClr val="595959"/>
                </a:solidFill>
                <a:round/>
              </a:ln>
            </c:spPr>
            <c:trendlineType val="linear"/>
            <c:dispRSqr val="0"/>
            <c:dispEq val="0"/>
          </c:trendline>
          <c:errBars>
            <c:errDir val="y"/>
            <c:errBarType val="both"/>
            <c:errValType val="stdErr"/>
            <c:noEndCap val="0"/>
            <c:spPr>
              <a:ln w="9360">
                <a:solidFill>
                  <a:srgbClr val="595959"/>
                </a:solidFill>
                <a:round/>
              </a:ln>
            </c:spPr>
          </c:errBars>
          <c:errBars>
            <c:errDir val="x"/>
            <c:errBarType val="both"/>
            <c:errValType val="stdErr"/>
            <c:noEndCap val="0"/>
            <c:spPr>
              <a:ln w="9360">
                <a:solidFill>
                  <a:srgbClr val="595959"/>
                </a:solidFill>
                <a:round/>
              </a:ln>
            </c:spPr>
          </c:errBars>
          <c:xVal>
            <c:numRef>
              <c:f>9</c:f>
              <c:numCache>
                <c:formatCode>General</c:formatCode>
                <c:ptCount val="3"/>
                <c:pt idx="0">
                  <c:v>0</c:v>
                </c:pt>
                <c:pt idx="1">
                  <c:v>16</c:v>
                </c:pt>
              </c:numCache>
            </c:numRef>
          </c:xVal>
          <c:yVal>
            <c:numRef>
              <c:f>8</c:f>
              <c:numCache>
                <c:formatCode>General</c:formatCode>
                <c:ptCount val="3"/>
                <c:pt idx="0">
                  <c:v>6</c:v>
                </c:pt>
                <c:pt idx="1">
                  <c:v>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F188-43BA-BEAB-1D9212B29C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1458531"/>
        <c:axId val="54123795"/>
      </c:scatterChart>
      <c:valAx>
        <c:axId val="51458531"/>
        <c:scaling>
          <c:orientation val="minMax"/>
          <c:max val="16"/>
          <c:min val="0"/>
        </c:scaling>
        <c:delete val="0"/>
        <c:axPos val="b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minorGridlines>
          <c:spPr>
            <a:ln w="9360">
              <a:solidFill>
                <a:srgbClr val="F2F2F2"/>
              </a:solidFill>
              <a:round/>
            </a:ln>
          </c:spPr>
        </c:minorGridlines>
        <c:title>
          <c:tx>
            <c:rich>
              <a:bodyPr rot="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Force de compaction [MPa]</a:t>
                </a:r>
              </a:p>
            </c:rich>
          </c:tx>
          <c:layout>
            <c:manualLayout>
              <c:xMode val="edge"/>
              <c:yMode val="edge"/>
              <c:x val="0.43292579863654301"/>
              <c:y val="0.85064427957829003"/>
            </c:manualLayout>
          </c:layout>
          <c:overlay val="0"/>
          <c:spPr>
            <a:noFill/>
            <a:ln w="0"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54123795"/>
        <c:crosses val="autoZero"/>
        <c:crossBetween val="midCat"/>
      </c:valAx>
      <c:valAx>
        <c:axId val="54123795"/>
        <c:scaling>
          <c:orientation val="minMax"/>
          <c:max val="17"/>
          <c:min val="5"/>
        </c:scaling>
        <c:delete val="0"/>
        <c:axPos val="l"/>
        <c:majorGridlines>
          <c:spPr>
            <a:ln w="9360">
              <a:solidFill>
                <a:srgbClr val="D9D9D9"/>
              </a:solidFill>
              <a:round/>
            </a:ln>
          </c:spPr>
        </c:majorGridlines>
        <c:minorGridlines>
          <c:spPr>
            <a:ln w="9360">
              <a:solidFill>
                <a:srgbClr val="F2F2F2"/>
              </a:solidFill>
              <a:round/>
            </a:ln>
          </c:spPr>
        </c:minorGridlines>
        <c:title>
          <c:tx>
            <c:rich>
              <a:bodyPr rot="-5400000"/>
              <a:lstStyle/>
              <a:p>
                <a:pPr>
                  <a:defRPr lang="fr-BE" sz="1000" b="0" strike="noStrike" spc="-1">
                    <a:solidFill>
                      <a:srgbClr val="595959"/>
                    </a:solidFill>
                    <a:latin typeface="Calibri"/>
                  </a:defRPr>
                </a:pPr>
                <a:r>
                  <a:rPr lang="fr-BE" sz="1000" b="0" strike="noStrike" spc="-1">
                    <a:solidFill>
                      <a:srgbClr val="595959"/>
                    </a:solidFill>
                    <a:latin typeface="Calibri"/>
                  </a:rPr>
                  <a:t>Résistance à la compression normalisée f_b [MPa]</a:t>
                </a:r>
              </a:p>
            </c:rich>
          </c:tx>
          <c:layout>
            <c:manualLayout>
              <c:xMode val="edge"/>
              <c:yMode val="edge"/>
              <c:x val="2.04518564426165E-2"/>
              <c:y val="0.101620460757517"/>
            </c:manualLayout>
          </c:layout>
          <c:overlay val="0"/>
          <c:spPr>
            <a:noFill/>
            <a:ln w="0">
              <a:noFill/>
            </a:ln>
          </c:spPr>
        </c:title>
        <c:numFmt formatCode="0" sourceLinked="0"/>
        <c:majorTickMark val="none"/>
        <c:minorTickMark val="none"/>
        <c:tickLblPos val="nextTo"/>
        <c:spPr>
          <a:ln w="9360">
            <a:solidFill>
              <a:srgbClr val="BFBFBF"/>
            </a:solidFill>
            <a:round/>
          </a:ln>
        </c:spPr>
        <c:txPr>
          <a:bodyPr/>
          <a:lstStyle/>
          <a:p>
            <a:pPr>
              <a:defRPr sz="900" b="0" strike="noStrike" spc="-1">
                <a:solidFill>
                  <a:srgbClr val="595959"/>
                </a:solidFill>
                <a:latin typeface="Calibri"/>
              </a:defRPr>
            </a:pPr>
            <a:endParaRPr lang="fr-FR"/>
          </a:p>
        </c:txPr>
        <c:crossAx val="51458531"/>
        <c:crosses val="autoZero"/>
        <c:crossBetween val="midCat"/>
        <c:majorUnit val="2"/>
      </c:valAx>
      <c:spPr>
        <a:noFill/>
        <a:ln w="0">
          <a:noFill/>
        </a:ln>
      </c:spPr>
    </c:plotArea>
    <c:legend>
      <c:legendPos val="b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egendEntry>
        <c:idx val="3"/>
        <c:delete val="1"/>
      </c:legendEntry>
      <c:layout>
        <c:manualLayout>
          <c:xMode val="edge"/>
          <c:yMode val="edge"/>
          <c:x val="6.5793515331834806E-2"/>
          <c:y val="0.91978384967891202"/>
          <c:w val="0.89999997034663903"/>
          <c:h val="5.6685773170680798E-2"/>
        </c:manualLayout>
      </c:layout>
      <c:overlay val="0"/>
      <c:spPr>
        <a:noFill/>
        <a:ln w="0">
          <a:noFill/>
        </a:ln>
      </c:spPr>
      <c:txPr>
        <a:bodyPr/>
        <a:lstStyle/>
        <a:p>
          <a:pPr>
            <a:defRPr sz="900" b="0" strike="noStrike" spc="-1">
              <a:solidFill>
                <a:srgbClr val="595959"/>
              </a:solidFill>
              <a:latin typeface="Calibri"/>
            </a:defRPr>
          </a:pPr>
          <a:endParaRPr lang="fr-FR"/>
        </a:p>
      </c:txPr>
    </c:legend>
    <c:plotVisOnly val="1"/>
    <c:dispBlanksAs val="gap"/>
    <c:showDLblsOverMax val="1"/>
  </c:chart>
  <c:spPr>
    <a:noFill/>
    <a:ln w="0">
      <a:noFill/>
    </a:ln>
  </c:spPr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DAC153-86CB-4132-86CC-2DAE16F44442}" type="doc">
      <dgm:prSet loTypeId="urn:microsoft.com/office/officeart/2005/8/layout/process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fr-FR"/>
        </a:p>
      </dgm:t>
    </dgm:pt>
    <dgm:pt modelId="{F5111D6F-A491-4625-A545-16C373BDDE2C}">
      <dgm:prSet phldrT="[Texte]" custT="1"/>
      <dgm:spPr>
        <a:noFill/>
        <a:ln>
          <a:solidFill>
            <a:srgbClr val="0070C0"/>
          </a:solidFill>
        </a:ln>
      </dgm:spPr>
      <dgm:t>
        <a:bodyPr/>
        <a:lstStyle/>
        <a:p>
          <a:r>
            <a:rPr lang="en-US" sz="1500" noProof="0" dirty="0">
              <a:solidFill>
                <a:schemeClr val="accent5"/>
              </a:solidFill>
            </a:rPr>
            <a:t>Reactive natural aggregates</a:t>
          </a:r>
        </a:p>
      </dgm:t>
    </dgm:pt>
    <dgm:pt modelId="{50260899-1427-4ECA-9346-F18061A9FC9C}" type="parTrans" cxnId="{A2D85F33-9725-410C-8BF6-5595F392D1A9}">
      <dgm:prSet/>
      <dgm:spPr/>
      <dgm:t>
        <a:bodyPr/>
        <a:lstStyle/>
        <a:p>
          <a:endParaRPr lang="fr-FR"/>
        </a:p>
      </dgm:t>
    </dgm:pt>
    <dgm:pt modelId="{329B6960-AC8E-42EB-851F-1351D9252875}" type="sibTrans" cxnId="{A2D85F33-9725-410C-8BF6-5595F392D1A9}">
      <dgm:prSet/>
      <dgm:spPr>
        <a:solidFill>
          <a:schemeClr val="accent5"/>
        </a:solidFill>
        <a:ln>
          <a:solidFill>
            <a:schemeClr val="accent5"/>
          </a:solidFill>
        </a:ln>
      </dgm:spPr>
      <dgm:t>
        <a:bodyPr/>
        <a:lstStyle/>
        <a:p>
          <a:endParaRPr lang="en-US" noProof="0" dirty="0"/>
        </a:p>
      </dgm:t>
    </dgm:pt>
    <dgm:pt modelId="{5BADB79D-DB47-4461-B4EC-9DC7B1A0E997}">
      <dgm:prSet phldrT="[Texte]" custT="1"/>
      <dgm:spPr>
        <a:noFill/>
        <a:ln>
          <a:solidFill>
            <a:schemeClr val="accent6">
              <a:lumMod val="75000"/>
            </a:schemeClr>
          </a:solidFill>
        </a:ln>
      </dgm:spPr>
      <dgm:t>
        <a:bodyPr lIns="36000" rIns="36000"/>
        <a:lstStyle/>
        <a:p>
          <a:r>
            <a:rPr lang="en-US" sz="1500" noProof="0" dirty="0">
              <a:solidFill>
                <a:schemeClr val="accent6">
                  <a:lumMod val="75000"/>
                </a:schemeClr>
              </a:solidFill>
            </a:rPr>
            <a:t>Concretes</a:t>
          </a:r>
        </a:p>
      </dgm:t>
    </dgm:pt>
    <dgm:pt modelId="{8EADA92D-2A5A-4194-A077-24B213447723}" type="parTrans" cxnId="{0C0ADD4C-9342-44F1-8F8A-7CB7388371E0}">
      <dgm:prSet/>
      <dgm:spPr/>
      <dgm:t>
        <a:bodyPr/>
        <a:lstStyle/>
        <a:p>
          <a:endParaRPr lang="fr-FR"/>
        </a:p>
      </dgm:t>
    </dgm:pt>
    <dgm:pt modelId="{046A6124-DE8F-4B6B-AF51-31EB92B5D60D}" type="sibTrans" cxnId="{0C0ADD4C-9342-44F1-8F8A-7CB7388371E0}">
      <dgm:prSet/>
      <dgm:spPr>
        <a:solidFill>
          <a:schemeClr val="accent6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en-US" noProof="0" dirty="0"/>
        </a:p>
      </dgm:t>
    </dgm:pt>
    <dgm:pt modelId="{9C4D09FB-A968-4CDB-8C1C-A25369D682C0}">
      <dgm:prSet phldrT="[Texte]" custT="1"/>
      <dgm:spPr>
        <a:noFill/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US" sz="1500" noProof="0" dirty="0">
              <a:solidFill>
                <a:schemeClr val="accent6">
                  <a:lumMod val="75000"/>
                </a:schemeClr>
              </a:solidFill>
            </a:rPr>
            <a:t>+/- damaged concretes</a:t>
          </a:r>
        </a:p>
      </dgm:t>
    </dgm:pt>
    <dgm:pt modelId="{BD211D99-3EBC-4DDC-8444-0223C94AB48A}" type="parTrans" cxnId="{7CE08A8A-5BA3-4452-B53F-583C2A8C0DA0}">
      <dgm:prSet/>
      <dgm:spPr/>
      <dgm:t>
        <a:bodyPr/>
        <a:lstStyle/>
        <a:p>
          <a:endParaRPr lang="fr-FR"/>
        </a:p>
      </dgm:t>
    </dgm:pt>
    <dgm:pt modelId="{C274B570-4B12-40E4-8A29-24AD24BEBF72}" type="sibTrans" cxnId="{7CE08A8A-5BA3-4452-B53F-583C2A8C0DA0}">
      <dgm:prSet/>
      <dgm:spPr>
        <a:solidFill>
          <a:schemeClr val="accent6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en-US" noProof="0" dirty="0"/>
        </a:p>
      </dgm:t>
    </dgm:pt>
    <dgm:pt modelId="{90540412-D690-466E-BFBD-41D5F208FCB0}">
      <dgm:prSet custT="1"/>
      <dgm:spPr>
        <a:noFill/>
        <a:ln>
          <a:solidFill>
            <a:schemeClr val="tx1">
              <a:lumMod val="65000"/>
              <a:lumOff val="35000"/>
            </a:schemeClr>
          </a:solidFill>
        </a:ln>
      </dgm:spPr>
      <dgm:t>
        <a:bodyPr/>
        <a:lstStyle/>
        <a:p>
          <a:r>
            <a:rPr lang="en-US" sz="1500" noProof="0" dirty="0">
              <a:solidFill>
                <a:schemeClr val="tx1">
                  <a:lumMod val="65000"/>
                  <a:lumOff val="35000"/>
                </a:schemeClr>
              </a:solidFill>
            </a:rPr>
            <a:t>Potentially reactive 4/20 RCA</a:t>
          </a:r>
        </a:p>
      </dgm:t>
    </dgm:pt>
    <dgm:pt modelId="{A0D430F6-41ED-40AA-A0EE-584B08F9BD35}" type="parTrans" cxnId="{C1B89F0E-63A2-4633-B482-C0816E31BA0F}">
      <dgm:prSet/>
      <dgm:spPr/>
      <dgm:t>
        <a:bodyPr/>
        <a:lstStyle/>
        <a:p>
          <a:endParaRPr lang="fr-FR"/>
        </a:p>
      </dgm:t>
    </dgm:pt>
    <dgm:pt modelId="{2FB9F80F-179D-46A3-BE65-9C7A4B12E7CA}" type="sibTrans" cxnId="{C1B89F0E-63A2-4633-B482-C0816E31BA0F}">
      <dgm:prSet/>
      <dgm:spPr>
        <a:solidFill>
          <a:schemeClr val="tx1">
            <a:lumMod val="65000"/>
            <a:lumOff val="35000"/>
          </a:schemeClr>
        </a:solidFill>
        <a:ln>
          <a:solidFill>
            <a:schemeClr val="tx1">
              <a:lumMod val="65000"/>
              <a:lumOff val="35000"/>
            </a:schemeClr>
          </a:solidFill>
        </a:ln>
      </dgm:spPr>
      <dgm:t>
        <a:bodyPr/>
        <a:lstStyle/>
        <a:p>
          <a:endParaRPr lang="en-US" noProof="0" dirty="0"/>
        </a:p>
      </dgm:t>
    </dgm:pt>
    <dgm:pt modelId="{177B71B9-50D3-4D27-AEE9-F574EF7C5432}">
      <dgm:prSet custT="1"/>
      <dgm:spPr>
        <a:noFill/>
        <a:ln>
          <a:solidFill>
            <a:schemeClr val="tx1">
              <a:lumMod val="65000"/>
              <a:lumOff val="35000"/>
            </a:schemeClr>
          </a:solidFill>
        </a:ln>
      </dgm:spPr>
      <dgm:t>
        <a:bodyPr lIns="18000" rIns="0"/>
        <a:lstStyle/>
        <a:p>
          <a:r>
            <a:rPr lang="en-US" sz="1500" noProof="0" dirty="0">
              <a:solidFill>
                <a:schemeClr val="tx1">
                  <a:lumMod val="65000"/>
                  <a:lumOff val="35000"/>
                </a:schemeClr>
              </a:solidFill>
            </a:rPr>
            <a:t>Carbonated/not carbonated RCA</a:t>
          </a:r>
        </a:p>
      </dgm:t>
    </dgm:pt>
    <dgm:pt modelId="{154D6C25-D7AA-4E8B-A546-DDEC5723EAF9}" type="parTrans" cxnId="{A0422803-E0FC-4FCF-B938-D2DC3DEB18CA}">
      <dgm:prSet/>
      <dgm:spPr/>
      <dgm:t>
        <a:bodyPr/>
        <a:lstStyle/>
        <a:p>
          <a:endParaRPr lang="fr-FR"/>
        </a:p>
      </dgm:t>
    </dgm:pt>
    <dgm:pt modelId="{801F9E58-584D-475B-A1B9-0E90AF7FA102}" type="sibTrans" cxnId="{A0422803-E0FC-4FCF-B938-D2DC3DEB18CA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tx1">
            <a:lumMod val="65000"/>
            <a:lumOff val="35000"/>
          </a:schemeClr>
        </a:solidFill>
        <a:ln>
          <a:solidFill>
            <a:schemeClr val="tx1">
              <a:lumMod val="65000"/>
              <a:lumOff val="35000"/>
            </a:schemeClr>
          </a:solidFill>
        </a:ln>
      </dgm:spPr>
      <dgm:t>
        <a:bodyPr/>
        <a:lstStyle/>
        <a:p>
          <a:endParaRPr lang="en-US" noProof="0" dirty="0"/>
        </a:p>
      </dgm:t>
    </dgm:pt>
    <dgm:pt modelId="{2B742110-6BCA-48DD-BA98-826EDE4C771F}">
      <dgm:prSet custT="1"/>
      <dgm:spPr>
        <a:noFill/>
        <a:ln>
          <a:solidFill>
            <a:schemeClr val="tx1">
              <a:lumMod val="65000"/>
              <a:lumOff val="35000"/>
            </a:schemeClr>
          </a:solidFill>
        </a:ln>
      </dgm:spPr>
      <dgm:t>
        <a:bodyPr/>
        <a:lstStyle/>
        <a:p>
          <a:r>
            <a:rPr lang="en-US" sz="1500" noProof="0" dirty="0">
              <a:solidFill>
                <a:schemeClr val="tx1">
                  <a:lumMod val="65000"/>
                  <a:lumOff val="35000"/>
                </a:schemeClr>
              </a:solidFill>
            </a:rPr>
            <a:t>Concretes</a:t>
          </a:r>
        </a:p>
      </dgm:t>
    </dgm:pt>
    <dgm:pt modelId="{989C43AC-6CC5-4B44-9DED-9ED6ADF80A47}" type="sibTrans" cxnId="{C9A63723-63B5-454C-B535-E926200CC173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2"/>
        </a:solidFill>
        <a:ln>
          <a:noFill/>
        </a:ln>
      </dgm:spPr>
      <dgm:t>
        <a:bodyPr/>
        <a:lstStyle/>
        <a:p>
          <a:endParaRPr lang="fr-FR"/>
        </a:p>
      </dgm:t>
    </dgm:pt>
    <dgm:pt modelId="{9C5E34F7-84CD-4F99-B34D-FBB8D2C6C989}" type="parTrans" cxnId="{C9A63723-63B5-454C-B535-E926200CC173}">
      <dgm:prSet/>
      <dgm:spPr/>
      <dgm:t>
        <a:bodyPr/>
        <a:lstStyle/>
        <a:p>
          <a:endParaRPr lang="fr-FR"/>
        </a:p>
      </dgm:t>
    </dgm:pt>
    <dgm:pt modelId="{208C9F24-E972-4154-8182-BD2D80586551}" type="pres">
      <dgm:prSet presAssocID="{5ADAC153-86CB-4132-86CC-2DAE16F44442}" presName="Name0" presStyleCnt="0">
        <dgm:presLayoutVars>
          <dgm:dir/>
          <dgm:resizeHandles val="exact"/>
        </dgm:presLayoutVars>
      </dgm:prSet>
      <dgm:spPr/>
    </dgm:pt>
    <dgm:pt modelId="{289CD59C-B9CA-4195-A594-939A5A272FCF}" type="pres">
      <dgm:prSet presAssocID="{F5111D6F-A491-4625-A545-16C373BDDE2C}" presName="node" presStyleLbl="node1" presStyleIdx="0" presStyleCnt="6" custScaleX="69769" custScaleY="60689" custLinFactY="-30108" custLinFactNeighborX="48665" custLinFactNeighborY="-100000">
        <dgm:presLayoutVars>
          <dgm:bulletEnabled val="1"/>
        </dgm:presLayoutVars>
      </dgm:prSet>
      <dgm:spPr/>
    </dgm:pt>
    <dgm:pt modelId="{73A106C4-88D7-4080-A8FB-E7777A3F0F79}" type="pres">
      <dgm:prSet presAssocID="{329B6960-AC8E-42EB-851F-1351D9252875}" presName="sibTrans" presStyleLbl="sibTrans2D1" presStyleIdx="0" presStyleCnt="5" custAng="25869" custFlipVert="1" custScaleX="118276" custScaleY="23654" custLinFactNeighborX="-17291" custLinFactNeighborY="-2974"/>
      <dgm:spPr/>
    </dgm:pt>
    <dgm:pt modelId="{58F50864-6C4B-4765-8AB3-8CBE5CA479DA}" type="pres">
      <dgm:prSet presAssocID="{329B6960-AC8E-42EB-851F-1351D9252875}" presName="connectorText" presStyleLbl="sibTrans2D1" presStyleIdx="0" presStyleCnt="5"/>
      <dgm:spPr/>
    </dgm:pt>
    <dgm:pt modelId="{2E9990D3-9FE0-4B61-AE93-7C2D5CBE8857}" type="pres">
      <dgm:prSet presAssocID="{5BADB79D-DB47-4461-B4EC-9DC7B1A0E997}" presName="node" presStyleLbl="node1" presStyleIdx="1" presStyleCnt="6" custScaleX="53592" custScaleY="58589" custLinFactY="-31889" custLinFactNeighborX="12849" custLinFactNeighborY="-100000">
        <dgm:presLayoutVars>
          <dgm:bulletEnabled val="1"/>
        </dgm:presLayoutVars>
      </dgm:prSet>
      <dgm:spPr/>
    </dgm:pt>
    <dgm:pt modelId="{E370C184-23E6-4310-894E-C43A0AA8D046}" type="pres">
      <dgm:prSet presAssocID="{046A6124-DE8F-4B6B-AF51-31EB92B5D60D}" presName="sibTrans" presStyleLbl="sibTrans2D1" presStyleIdx="1" presStyleCnt="5" custAng="21577343" custFlipVert="0" custScaleX="157740" custScaleY="25625"/>
      <dgm:spPr/>
    </dgm:pt>
    <dgm:pt modelId="{B9B2EA7D-520E-4A21-A690-3224FBB68CFC}" type="pres">
      <dgm:prSet presAssocID="{046A6124-DE8F-4B6B-AF51-31EB92B5D60D}" presName="connectorText" presStyleLbl="sibTrans2D1" presStyleIdx="1" presStyleCnt="5"/>
      <dgm:spPr/>
    </dgm:pt>
    <dgm:pt modelId="{0552027A-DCA4-4BFA-A13A-8BF9EDAFBF11}" type="pres">
      <dgm:prSet presAssocID="{9C4D09FB-A968-4CDB-8C1C-A25369D682C0}" presName="node" presStyleLbl="node1" presStyleIdx="2" presStyleCnt="6" custScaleX="60188" custScaleY="56266" custLinFactY="-30012" custLinFactNeighborX="82563" custLinFactNeighborY="-100000">
        <dgm:presLayoutVars>
          <dgm:bulletEnabled val="1"/>
        </dgm:presLayoutVars>
      </dgm:prSet>
      <dgm:spPr/>
    </dgm:pt>
    <dgm:pt modelId="{76105A35-DDF0-463A-843C-87B986675D95}" type="pres">
      <dgm:prSet presAssocID="{C274B570-4B12-40E4-8A29-24AD24BEBF72}" presName="sibTrans" presStyleLbl="sibTrans2D1" presStyleIdx="2" presStyleCnt="5" custAng="21595349" custScaleX="144543" custScaleY="25625" custLinFactNeighborX="10129" custLinFactNeighborY="-5619"/>
      <dgm:spPr/>
    </dgm:pt>
    <dgm:pt modelId="{C5EBC567-6340-47A8-A165-037629AA5017}" type="pres">
      <dgm:prSet presAssocID="{C274B570-4B12-40E4-8A29-24AD24BEBF72}" presName="connectorText" presStyleLbl="sibTrans2D1" presStyleIdx="2" presStyleCnt="5"/>
      <dgm:spPr/>
    </dgm:pt>
    <dgm:pt modelId="{49C7BBA4-D142-4DFC-8021-6E2EB3504EF5}" type="pres">
      <dgm:prSet presAssocID="{90540412-D690-466E-BFBD-41D5F208FCB0}" presName="node" presStyleLbl="node1" presStyleIdx="3" presStyleCnt="6" custScaleX="85198" custScaleY="57831" custLinFactNeighborX="1389" custLinFactNeighborY="-16018">
        <dgm:presLayoutVars>
          <dgm:bulletEnabled val="1"/>
        </dgm:presLayoutVars>
      </dgm:prSet>
      <dgm:spPr/>
    </dgm:pt>
    <dgm:pt modelId="{21088441-F91F-4516-9D53-CE6C8E8326BB}" type="pres">
      <dgm:prSet presAssocID="{2FB9F80F-179D-46A3-BE65-9C7A4B12E7CA}" presName="sibTrans" presStyleLbl="sibTrans2D1" presStyleIdx="3" presStyleCnt="5" custAng="21568520" custScaleX="139488" custScaleY="25413" custLinFactNeighborX="-3835"/>
      <dgm:spPr/>
    </dgm:pt>
    <dgm:pt modelId="{47ADC591-0798-4BE6-8C34-2717C2D41071}" type="pres">
      <dgm:prSet presAssocID="{2FB9F80F-179D-46A3-BE65-9C7A4B12E7CA}" presName="connectorText" presStyleLbl="sibTrans2D1" presStyleIdx="3" presStyleCnt="5"/>
      <dgm:spPr/>
    </dgm:pt>
    <dgm:pt modelId="{3DF629D0-F05C-41EE-BBD8-ECA750B2352F}" type="pres">
      <dgm:prSet presAssocID="{177B71B9-50D3-4D27-AEE9-F574EF7C5432}" presName="node" presStyleLbl="node1" presStyleIdx="4" presStyleCnt="6" custScaleX="76029" custScaleY="60383" custLinFactNeighborX="44381" custLinFactNeighborY="-14622">
        <dgm:presLayoutVars>
          <dgm:bulletEnabled val="1"/>
        </dgm:presLayoutVars>
      </dgm:prSet>
      <dgm:spPr/>
    </dgm:pt>
    <dgm:pt modelId="{E6F04A6F-DC77-45FA-9725-EEC283ACA793}" type="pres">
      <dgm:prSet presAssocID="{801F9E58-584D-475B-A1B9-0E90AF7FA102}" presName="sibTrans" presStyleLbl="sibTrans2D1" presStyleIdx="4" presStyleCnt="5" custAng="62875" custScaleX="138390" custScaleY="26129" custLinFactNeighborX="4320"/>
      <dgm:spPr/>
    </dgm:pt>
    <dgm:pt modelId="{EA2CB282-8CFA-4CA7-8E4B-D33559A25839}" type="pres">
      <dgm:prSet presAssocID="{801F9E58-584D-475B-A1B9-0E90AF7FA102}" presName="connectorText" presStyleLbl="sibTrans2D1" presStyleIdx="4" presStyleCnt="5"/>
      <dgm:spPr/>
    </dgm:pt>
    <dgm:pt modelId="{A0C6F7CA-C886-4592-9D40-FD1C2C9F38E3}" type="pres">
      <dgm:prSet presAssocID="{2B742110-6BCA-48DD-BA98-826EDE4C771F}" presName="node" presStyleLbl="node1" presStyleIdx="5" presStyleCnt="6" custScaleX="64535" custScaleY="56051" custLinFactNeighborX="1010" custLinFactNeighborY="-16275">
        <dgm:presLayoutVars>
          <dgm:bulletEnabled val="1"/>
        </dgm:presLayoutVars>
      </dgm:prSet>
      <dgm:spPr/>
    </dgm:pt>
  </dgm:ptLst>
  <dgm:cxnLst>
    <dgm:cxn modelId="{A0422803-E0FC-4FCF-B938-D2DC3DEB18CA}" srcId="{5ADAC153-86CB-4132-86CC-2DAE16F44442}" destId="{177B71B9-50D3-4D27-AEE9-F574EF7C5432}" srcOrd="4" destOrd="0" parTransId="{154D6C25-D7AA-4E8B-A546-DDEC5723EAF9}" sibTransId="{801F9E58-584D-475B-A1B9-0E90AF7FA102}"/>
    <dgm:cxn modelId="{93DCD609-F979-47EC-9F32-AD4882881823}" type="presOf" srcId="{046A6124-DE8F-4B6B-AF51-31EB92B5D60D}" destId="{B9B2EA7D-520E-4A21-A690-3224FBB68CFC}" srcOrd="1" destOrd="0" presId="urn:microsoft.com/office/officeart/2005/8/layout/process1"/>
    <dgm:cxn modelId="{C1B89F0E-63A2-4633-B482-C0816E31BA0F}" srcId="{5ADAC153-86CB-4132-86CC-2DAE16F44442}" destId="{90540412-D690-466E-BFBD-41D5F208FCB0}" srcOrd="3" destOrd="0" parTransId="{A0D430F6-41ED-40AA-A0EE-584B08F9BD35}" sibTransId="{2FB9F80F-179D-46A3-BE65-9C7A4B12E7CA}"/>
    <dgm:cxn modelId="{50FC7214-B078-48C5-8699-7DEE5EDF1BC0}" type="presOf" srcId="{5BADB79D-DB47-4461-B4EC-9DC7B1A0E997}" destId="{2E9990D3-9FE0-4B61-AE93-7C2D5CBE8857}" srcOrd="0" destOrd="0" presId="urn:microsoft.com/office/officeart/2005/8/layout/process1"/>
    <dgm:cxn modelId="{C9A63723-63B5-454C-B535-E926200CC173}" srcId="{5ADAC153-86CB-4132-86CC-2DAE16F44442}" destId="{2B742110-6BCA-48DD-BA98-826EDE4C771F}" srcOrd="5" destOrd="0" parTransId="{9C5E34F7-84CD-4F99-B34D-FBB8D2C6C989}" sibTransId="{989C43AC-6CC5-4B44-9DED-9ED6ADF80A47}"/>
    <dgm:cxn modelId="{4DF03728-C508-47CB-8716-78739782A898}" type="presOf" srcId="{C274B570-4B12-40E4-8A29-24AD24BEBF72}" destId="{C5EBC567-6340-47A8-A165-037629AA5017}" srcOrd="1" destOrd="0" presId="urn:microsoft.com/office/officeart/2005/8/layout/process1"/>
    <dgm:cxn modelId="{0DCC8D2C-DB54-499E-BA49-042D45D0CD4F}" type="presOf" srcId="{2FB9F80F-179D-46A3-BE65-9C7A4B12E7CA}" destId="{21088441-F91F-4516-9D53-CE6C8E8326BB}" srcOrd="0" destOrd="0" presId="urn:microsoft.com/office/officeart/2005/8/layout/process1"/>
    <dgm:cxn modelId="{A2D85F33-9725-410C-8BF6-5595F392D1A9}" srcId="{5ADAC153-86CB-4132-86CC-2DAE16F44442}" destId="{F5111D6F-A491-4625-A545-16C373BDDE2C}" srcOrd="0" destOrd="0" parTransId="{50260899-1427-4ECA-9346-F18061A9FC9C}" sibTransId="{329B6960-AC8E-42EB-851F-1351D9252875}"/>
    <dgm:cxn modelId="{48DC1737-4F68-4D6B-8784-3B7C1294C41B}" type="presOf" srcId="{C274B570-4B12-40E4-8A29-24AD24BEBF72}" destId="{76105A35-DDF0-463A-843C-87B986675D95}" srcOrd="0" destOrd="0" presId="urn:microsoft.com/office/officeart/2005/8/layout/process1"/>
    <dgm:cxn modelId="{26FEC03E-A558-4607-9EF5-C3D51412A774}" type="presOf" srcId="{801F9E58-584D-475B-A1B9-0E90AF7FA102}" destId="{EA2CB282-8CFA-4CA7-8E4B-D33559A25839}" srcOrd="1" destOrd="0" presId="urn:microsoft.com/office/officeart/2005/8/layout/process1"/>
    <dgm:cxn modelId="{87D69B63-9E86-4959-8F73-D48D71F52F6C}" type="presOf" srcId="{9C4D09FB-A968-4CDB-8C1C-A25369D682C0}" destId="{0552027A-DCA4-4BFA-A13A-8BF9EDAFBF11}" srcOrd="0" destOrd="0" presId="urn:microsoft.com/office/officeart/2005/8/layout/process1"/>
    <dgm:cxn modelId="{0C0ADD4C-9342-44F1-8F8A-7CB7388371E0}" srcId="{5ADAC153-86CB-4132-86CC-2DAE16F44442}" destId="{5BADB79D-DB47-4461-B4EC-9DC7B1A0E997}" srcOrd="1" destOrd="0" parTransId="{8EADA92D-2A5A-4194-A077-24B213447723}" sibTransId="{046A6124-DE8F-4B6B-AF51-31EB92B5D60D}"/>
    <dgm:cxn modelId="{4DA35E6D-A3BC-4E2F-8FB6-8086B69938D2}" type="presOf" srcId="{329B6960-AC8E-42EB-851F-1351D9252875}" destId="{73A106C4-88D7-4080-A8FB-E7777A3F0F79}" srcOrd="0" destOrd="0" presId="urn:microsoft.com/office/officeart/2005/8/layout/process1"/>
    <dgm:cxn modelId="{7CE08A8A-5BA3-4452-B53F-583C2A8C0DA0}" srcId="{5ADAC153-86CB-4132-86CC-2DAE16F44442}" destId="{9C4D09FB-A968-4CDB-8C1C-A25369D682C0}" srcOrd="2" destOrd="0" parTransId="{BD211D99-3EBC-4DDC-8444-0223C94AB48A}" sibTransId="{C274B570-4B12-40E4-8A29-24AD24BEBF72}"/>
    <dgm:cxn modelId="{1F00D38C-E1B2-4D3A-82A0-B5A116C107CF}" type="presOf" srcId="{90540412-D690-466E-BFBD-41D5F208FCB0}" destId="{49C7BBA4-D142-4DFC-8021-6E2EB3504EF5}" srcOrd="0" destOrd="0" presId="urn:microsoft.com/office/officeart/2005/8/layout/process1"/>
    <dgm:cxn modelId="{A2033AB0-3157-4FF0-A8C3-4D10657E4864}" type="presOf" srcId="{177B71B9-50D3-4D27-AEE9-F574EF7C5432}" destId="{3DF629D0-F05C-41EE-BBD8-ECA750B2352F}" srcOrd="0" destOrd="0" presId="urn:microsoft.com/office/officeart/2005/8/layout/process1"/>
    <dgm:cxn modelId="{2F4D5DB3-F184-4901-991D-374E67DC5E92}" type="presOf" srcId="{329B6960-AC8E-42EB-851F-1351D9252875}" destId="{58F50864-6C4B-4765-8AB3-8CBE5CA479DA}" srcOrd="1" destOrd="0" presId="urn:microsoft.com/office/officeart/2005/8/layout/process1"/>
    <dgm:cxn modelId="{134A20BF-5EFB-43EA-BC3F-97D193B9B66C}" type="presOf" srcId="{801F9E58-584D-475B-A1B9-0E90AF7FA102}" destId="{E6F04A6F-DC77-45FA-9725-EEC283ACA793}" srcOrd="0" destOrd="0" presId="urn:microsoft.com/office/officeart/2005/8/layout/process1"/>
    <dgm:cxn modelId="{DCA2D7CE-0028-4B5A-B4AA-05C1423F44EC}" type="presOf" srcId="{2FB9F80F-179D-46A3-BE65-9C7A4B12E7CA}" destId="{47ADC591-0798-4BE6-8C34-2717C2D41071}" srcOrd="1" destOrd="0" presId="urn:microsoft.com/office/officeart/2005/8/layout/process1"/>
    <dgm:cxn modelId="{7DDB01EC-2830-4B0F-AD40-9D01B15BB67A}" type="presOf" srcId="{F5111D6F-A491-4625-A545-16C373BDDE2C}" destId="{289CD59C-B9CA-4195-A594-939A5A272FCF}" srcOrd="0" destOrd="0" presId="urn:microsoft.com/office/officeart/2005/8/layout/process1"/>
    <dgm:cxn modelId="{A2A671F0-8BB7-4236-A4E9-BD4C6A9E458F}" type="presOf" srcId="{2B742110-6BCA-48DD-BA98-826EDE4C771F}" destId="{A0C6F7CA-C886-4592-9D40-FD1C2C9F38E3}" srcOrd="0" destOrd="0" presId="urn:microsoft.com/office/officeart/2005/8/layout/process1"/>
    <dgm:cxn modelId="{57734AF4-0DF9-4F21-8EF7-5B0A9E37D377}" type="presOf" srcId="{5ADAC153-86CB-4132-86CC-2DAE16F44442}" destId="{208C9F24-E972-4154-8182-BD2D80586551}" srcOrd="0" destOrd="0" presId="urn:microsoft.com/office/officeart/2005/8/layout/process1"/>
    <dgm:cxn modelId="{D68CC7FE-AEC2-4F5D-A6CB-BE47CD3030DD}" type="presOf" srcId="{046A6124-DE8F-4B6B-AF51-31EB92B5D60D}" destId="{E370C184-23E6-4310-894E-C43A0AA8D046}" srcOrd="0" destOrd="0" presId="urn:microsoft.com/office/officeart/2005/8/layout/process1"/>
    <dgm:cxn modelId="{510DE7E0-9813-4593-A6B9-4525D043C4A1}" type="presParOf" srcId="{208C9F24-E972-4154-8182-BD2D80586551}" destId="{289CD59C-B9CA-4195-A594-939A5A272FCF}" srcOrd="0" destOrd="0" presId="urn:microsoft.com/office/officeart/2005/8/layout/process1"/>
    <dgm:cxn modelId="{E128FDE0-4AC7-40EC-BDB0-BA826DE13119}" type="presParOf" srcId="{208C9F24-E972-4154-8182-BD2D80586551}" destId="{73A106C4-88D7-4080-A8FB-E7777A3F0F79}" srcOrd="1" destOrd="0" presId="urn:microsoft.com/office/officeart/2005/8/layout/process1"/>
    <dgm:cxn modelId="{80014342-B48B-4D02-9E5A-6008E48C5646}" type="presParOf" srcId="{73A106C4-88D7-4080-A8FB-E7777A3F0F79}" destId="{58F50864-6C4B-4765-8AB3-8CBE5CA479DA}" srcOrd="0" destOrd="0" presId="urn:microsoft.com/office/officeart/2005/8/layout/process1"/>
    <dgm:cxn modelId="{87860B75-AD2D-4D4B-837C-6C9FEF9A68E8}" type="presParOf" srcId="{208C9F24-E972-4154-8182-BD2D80586551}" destId="{2E9990D3-9FE0-4B61-AE93-7C2D5CBE8857}" srcOrd="2" destOrd="0" presId="urn:microsoft.com/office/officeart/2005/8/layout/process1"/>
    <dgm:cxn modelId="{159521F0-D6AE-43FA-AE8C-24D8A0321F46}" type="presParOf" srcId="{208C9F24-E972-4154-8182-BD2D80586551}" destId="{E370C184-23E6-4310-894E-C43A0AA8D046}" srcOrd="3" destOrd="0" presId="urn:microsoft.com/office/officeart/2005/8/layout/process1"/>
    <dgm:cxn modelId="{CF6E9163-6D7F-4812-B090-A24155700EBE}" type="presParOf" srcId="{E370C184-23E6-4310-894E-C43A0AA8D046}" destId="{B9B2EA7D-520E-4A21-A690-3224FBB68CFC}" srcOrd="0" destOrd="0" presId="urn:microsoft.com/office/officeart/2005/8/layout/process1"/>
    <dgm:cxn modelId="{CE396E62-6907-464B-A85E-17D8CDC2B205}" type="presParOf" srcId="{208C9F24-E972-4154-8182-BD2D80586551}" destId="{0552027A-DCA4-4BFA-A13A-8BF9EDAFBF11}" srcOrd="4" destOrd="0" presId="urn:microsoft.com/office/officeart/2005/8/layout/process1"/>
    <dgm:cxn modelId="{CD8AB6A8-D29E-4BB3-8EDD-7A096941E1DF}" type="presParOf" srcId="{208C9F24-E972-4154-8182-BD2D80586551}" destId="{76105A35-DDF0-463A-843C-87B986675D95}" srcOrd="5" destOrd="0" presId="urn:microsoft.com/office/officeart/2005/8/layout/process1"/>
    <dgm:cxn modelId="{9963E383-058D-4BDC-A6A6-0CF18897CCDF}" type="presParOf" srcId="{76105A35-DDF0-463A-843C-87B986675D95}" destId="{C5EBC567-6340-47A8-A165-037629AA5017}" srcOrd="0" destOrd="0" presId="urn:microsoft.com/office/officeart/2005/8/layout/process1"/>
    <dgm:cxn modelId="{68535881-B043-4F4B-BB71-071079062A8B}" type="presParOf" srcId="{208C9F24-E972-4154-8182-BD2D80586551}" destId="{49C7BBA4-D142-4DFC-8021-6E2EB3504EF5}" srcOrd="6" destOrd="0" presId="urn:microsoft.com/office/officeart/2005/8/layout/process1"/>
    <dgm:cxn modelId="{C50069A3-BECB-4DAA-BEF6-D73F9F36B4DB}" type="presParOf" srcId="{208C9F24-E972-4154-8182-BD2D80586551}" destId="{21088441-F91F-4516-9D53-CE6C8E8326BB}" srcOrd="7" destOrd="0" presId="urn:microsoft.com/office/officeart/2005/8/layout/process1"/>
    <dgm:cxn modelId="{D3A00FE3-2CC0-4768-BCF7-E5EE4ED777B9}" type="presParOf" srcId="{21088441-F91F-4516-9D53-CE6C8E8326BB}" destId="{47ADC591-0798-4BE6-8C34-2717C2D41071}" srcOrd="0" destOrd="0" presId="urn:microsoft.com/office/officeart/2005/8/layout/process1"/>
    <dgm:cxn modelId="{FA193B0D-30D1-4BC6-9B2F-A01ADBC6FC7F}" type="presParOf" srcId="{208C9F24-E972-4154-8182-BD2D80586551}" destId="{3DF629D0-F05C-41EE-BBD8-ECA750B2352F}" srcOrd="8" destOrd="0" presId="urn:microsoft.com/office/officeart/2005/8/layout/process1"/>
    <dgm:cxn modelId="{90D135D7-2656-4F25-AB94-012B1EE9A20D}" type="presParOf" srcId="{208C9F24-E972-4154-8182-BD2D80586551}" destId="{E6F04A6F-DC77-45FA-9725-EEC283ACA793}" srcOrd="9" destOrd="0" presId="urn:microsoft.com/office/officeart/2005/8/layout/process1"/>
    <dgm:cxn modelId="{CA0CFD41-D9D5-4DC3-BF3A-8158521D8229}" type="presParOf" srcId="{E6F04A6F-DC77-45FA-9725-EEC283ACA793}" destId="{EA2CB282-8CFA-4CA7-8E4B-D33559A25839}" srcOrd="0" destOrd="0" presId="urn:microsoft.com/office/officeart/2005/8/layout/process1"/>
    <dgm:cxn modelId="{A816B3E6-9D11-411A-87C9-EF536407A5A4}" type="presParOf" srcId="{208C9F24-E972-4154-8182-BD2D80586551}" destId="{A0C6F7CA-C886-4592-9D40-FD1C2C9F38E3}" srcOrd="10" destOrd="0" presId="urn:microsoft.com/office/officeart/2005/8/layout/process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0AE8B5-948F-4DAF-8B03-BBA3E08ED2D2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</dgm:pt>
    <dgm:pt modelId="{6A9B6CD1-F24D-48E2-969F-31967B5B1EE0}">
      <dgm:prSet phldrT="[Texte]" custT="1"/>
      <dgm:spPr>
        <a:noFill/>
        <a:ln>
          <a:solidFill>
            <a:srgbClr val="C00000"/>
          </a:solidFill>
        </a:ln>
      </dgm:spPr>
      <dgm:t>
        <a:bodyPr/>
        <a:lstStyle/>
        <a:p>
          <a:r>
            <a:rPr lang="en-US" sz="1500" i="1" noProof="0" dirty="0">
              <a:solidFill>
                <a:srgbClr val="C00000"/>
              </a:solidFill>
              <a:latin typeface="+mn-lt"/>
            </a:rPr>
            <a:t>In situ </a:t>
          </a:r>
          <a:r>
            <a:rPr lang="en-US" sz="1500" i="0" noProof="0" dirty="0">
              <a:solidFill>
                <a:srgbClr val="C00000"/>
              </a:solidFill>
              <a:latin typeface="+mn-lt"/>
            </a:rPr>
            <a:t>ASR affected structure</a:t>
          </a:r>
        </a:p>
      </dgm:t>
    </dgm:pt>
    <dgm:pt modelId="{130800B6-D71B-4AD3-925F-E959850A38FC}" type="parTrans" cxnId="{1307E723-74A6-4743-9006-798717CD3CCB}">
      <dgm:prSet/>
      <dgm:spPr/>
      <dgm:t>
        <a:bodyPr/>
        <a:lstStyle/>
        <a:p>
          <a:endParaRPr lang="fr-FR" sz="1500">
            <a:latin typeface="+mn-lt"/>
          </a:endParaRPr>
        </a:p>
      </dgm:t>
    </dgm:pt>
    <dgm:pt modelId="{2557D346-8A06-46F4-918F-1B18903AE4B0}" type="sibTrans" cxnId="{1307E723-74A6-4743-9006-798717CD3CCB}">
      <dgm:prSet custT="1"/>
      <dgm:spPr>
        <a:solidFill>
          <a:srgbClr val="C00000"/>
        </a:solidFill>
        <a:ln>
          <a:solidFill>
            <a:srgbClr val="C00000"/>
          </a:solidFill>
        </a:ln>
      </dgm:spPr>
      <dgm:t>
        <a:bodyPr/>
        <a:lstStyle/>
        <a:p>
          <a:endParaRPr lang="en-US" sz="1500" noProof="0" dirty="0">
            <a:latin typeface="+mn-lt"/>
          </a:endParaRPr>
        </a:p>
      </dgm:t>
    </dgm:pt>
    <dgm:pt modelId="{4742E2C5-FCFD-439C-A68F-02DC1AE98513}">
      <dgm:prSet custT="1"/>
      <dgm:spPr/>
      <dgm:t>
        <a:bodyPr/>
        <a:lstStyle/>
        <a:p>
          <a:endParaRPr lang="en-US" sz="1500" noProof="0" dirty="0"/>
        </a:p>
      </dgm:t>
    </dgm:pt>
    <dgm:pt modelId="{BCEAEB98-FBDA-47AA-8FBC-EC7FC87CEB9F}" type="parTrans" cxnId="{3C3A854D-6E96-4AE3-A59A-BF455AB57860}">
      <dgm:prSet/>
      <dgm:spPr/>
      <dgm:t>
        <a:bodyPr/>
        <a:lstStyle/>
        <a:p>
          <a:endParaRPr lang="fr-FR" sz="1500"/>
        </a:p>
      </dgm:t>
    </dgm:pt>
    <dgm:pt modelId="{DE73F4AC-E376-416E-9B2D-92048631A991}" type="sibTrans" cxnId="{3C3A854D-6E96-4AE3-A59A-BF455AB57860}">
      <dgm:prSet/>
      <dgm:spPr/>
      <dgm:t>
        <a:bodyPr/>
        <a:lstStyle/>
        <a:p>
          <a:endParaRPr lang="fr-FR" sz="1500"/>
        </a:p>
      </dgm:t>
    </dgm:pt>
    <dgm:pt modelId="{78C97CB9-49C3-4499-99F2-707C7CE91776}" type="pres">
      <dgm:prSet presAssocID="{C40AE8B5-948F-4DAF-8B03-BBA3E08ED2D2}" presName="Name0" presStyleCnt="0">
        <dgm:presLayoutVars>
          <dgm:dir/>
          <dgm:resizeHandles val="exact"/>
        </dgm:presLayoutVars>
      </dgm:prSet>
      <dgm:spPr/>
    </dgm:pt>
    <dgm:pt modelId="{3DFCBB1F-079F-49CD-977C-176A37580D30}" type="pres">
      <dgm:prSet presAssocID="{6A9B6CD1-F24D-48E2-969F-31967B5B1EE0}" presName="node" presStyleLbl="node1" presStyleIdx="0" presStyleCnt="2" custLinFactNeighborX="17767">
        <dgm:presLayoutVars>
          <dgm:bulletEnabled val="1"/>
        </dgm:presLayoutVars>
      </dgm:prSet>
      <dgm:spPr/>
    </dgm:pt>
    <dgm:pt modelId="{ADA08588-DA53-4AEC-874D-EB5B55BF8B55}" type="pres">
      <dgm:prSet presAssocID="{2557D346-8A06-46F4-918F-1B18903AE4B0}" presName="sibTrans" presStyleLbl="sibTrans2D1" presStyleIdx="0" presStyleCnt="1" custAng="19421533" custFlipVert="0" custScaleX="260282" custScaleY="24018" custLinFactNeighborX="39356" custLinFactNeighborY="-93802"/>
      <dgm:spPr/>
    </dgm:pt>
    <dgm:pt modelId="{5E63DBBD-4478-4C71-9FCC-15113C8B41A3}" type="pres">
      <dgm:prSet presAssocID="{2557D346-8A06-46F4-918F-1B18903AE4B0}" presName="connectorText" presStyleLbl="sibTrans2D1" presStyleIdx="0" presStyleCnt="1"/>
      <dgm:spPr/>
    </dgm:pt>
    <dgm:pt modelId="{7196CF91-045B-44A7-B507-745886C5B8AC}" type="pres">
      <dgm:prSet presAssocID="{4742E2C5-FCFD-439C-A68F-02DC1AE98513}" presName="node" presStyleLbl="node1" presStyleIdx="1" presStyleCnt="2" custScaleX="3850" custScaleY="6492" custLinFactX="164895" custLinFactNeighborX="200000" custLinFactNeighborY="0">
        <dgm:presLayoutVars>
          <dgm:bulletEnabled val="1"/>
        </dgm:presLayoutVars>
      </dgm:prSet>
      <dgm:spPr/>
    </dgm:pt>
  </dgm:ptLst>
  <dgm:cxnLst>
    <dgm:cxn modelId="{CBC93B1D-7F75-46C4-95D5-A792823F2B75}" type="presOf" srcId="{2557D346-8A06-46F4-918F-1B18903AE4B0}" destId="{ADA08588-DA53-4AEC-874D-EB5B55BF8B55}" srcOrd="0" destOrd="0" presId="urn:microsoft.com/office/officeart/2005/8/layout/process1"/>
    <dgm:cxn modelId="{1307E723-74A6-4743-9006-798717CD3CCB}" srcId="{C40AE8B5-948F-4DAF-8B03-BBA3E08ED2D2}" destId="{6A9B6CD1-F24D-48E2-969F-31967B5B1EE0}" srcOrd="0" destOrd="0" parTransId="{130800B6-D71B-4AD3-925F-E959850A38FC}" sibTransId="{2557D346-8A06-46F4-918F-1B18903AE4B0}"/>
    <dgm:cxn modelId="{D471412C-25AA-4FC3-8B80-C93B335EA904}" type="presOf" srcId="{4742E2C5-FCFD-439C-A68F-02DC1AE98513}" destId="{7196CF91-045B-44A7-B507-745886C5B8AC}" srcOrd="0" destOrd="0" presId="urn:microsoft.com/office/officeart/2005/8/layout/process1"/>
    <dgm:cxn modelId="{88C0EB4C-9465-467F-8E86-ECB6A4AFA0FD}" type="presOf" srcId="{C40AE8B5-948F-4DAF-8B03-BBA3E08ED2D2}" destId="{78C97CB9-49C3-4499-99F2-707C7CE91776}" srcOrd="0" destOrd="0" presId="urn:microsoft.com/office/officeart/2005/8/layout/process1"/>
    <dgm:cxn modelId="{3C3A854D-6E96-4AE3-A59A-BF455AB57860}" srcId="{C40AE8B5-948F-4DAF-8B03-BBA3E08ED2D2}" destId="{4742E2C5-FCFD-439C-A68F-02DC1AE98513}" srcOrd="1" destOrd="0" parTransId="{BCEAEB98-FBDA-47AA-8FBC-EC7FC87CEB9F}" sibTransId="{DE73F4AC-E376-416E-9B2D-92048631A991}"/>
    <dgm:cxn modelId="{8D35BC84-A32B-46B0-B089-837828BEFC95}" type="presOf" srcId="{6A9B6CD1-F24D-48E2-969F-31967B5B1EE0}" destId="{3DFCBB1F-079F-49CD-977C-176A37580D30}" srcOrd="0" destOrd="0" presId="urn:microsoft.com/office/officeart/2005/8/layout/process1"/>
    <dgm:cxn modelId="{20FDFACF-87A3-434A-BFA6-C2CC9C8C13D7}" type="presOf" srcId="{2557D346-8A06-46F4-918F-1B18903AE4B0}" destId="{5E63DBBD-4478-4C71-9FCC-15113C8B41A3}" srcOrd="1" destOrd="0" presId="urn:microsoft.com/office/officeart/2005/8/layout/process1"/>
    <dgm:cxn modelId="{63EABE79-B157-40E8-9198-4A5A35A23536}" type="presParOf" srcId="{78C97CB9-49C3-4499-99F2-707C7CE91776}" destId="{3DFCBB1F-079F-49CD-977C-176A37580D30}" srcOrd="0" destOrd="0" presId="urn:microsoft.com/office/officeart/2005/8/layout/process1"/>
    <dgm:cxn modelId="{7B04E97D-4284-4BF8-ADEA-5EACD1E4A986}" type="presParOf" srcId="{78C97CB9-49C3-4499-99F2-707C7CE91776}" destId="{ADA08588-DA53-4AEC-874D-EB5B55BF8B55}" srcOrd="1" destOrd="0" presId="urn:microsoft.com/office/officeart/2005/8/layout/process1"/>
    <dgm:cxn modelId="{C013AA10-A27A-4101-B8F4-B6F48AB1969B}" type="presParOf" srcId="{ADA08588-DA53-4AEC-874D-EB5B55BF8B55}" destId="{5E63DBBD-4478-4C71-9FCC-15113C8B41A3}" srcOrd="0" destOrd="0" presId="urn:microsoft.com/office/officeart/2005/8/layout/process1"/>
    <dgm:cxn modelId="{9C2E1240-43DA-44B9-8D94-E1FE6C51BC05}" type="presParOf" srcId="{78C97CB9-49C3-4499-99F2-707C7CE91776}" destId="{7196CF91-045B-44A7-B507-745886C5B8AC}" srcOrd="2" destOrd="0" presId="urn:microsoft.com/office/officeart/2005/8/layout/process1"/>
  </dgm:cxnLst>
  <dgm:bg/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CD59C-B9CA-4195-A594-939A5A272FCF}">
      <dsp:nvSpPr>
        <dsp:cNvPr id="0" name=""/>
        <dsp:cNvSpPr/>
      </dsp:nvSpPr>
      <dsp:spPr>
        <a:xfrm>
          <a:off x="316329" y="355643"/>
          <a:ext cx="1308824" cy="755389"/>
        </a:xfrm>
        <a:prstGeom prst="roundRect">
          <a:avLst>
            <a:gd name="adj" fmla="val 10000"/>
          </a:avLst>
        </a:prstGeom>
        <a:noFill/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noProof="0" dirty="0">
              <a:solidFill>
                <a:schemeClr val="accent5"/>
              </a:solidFill>
            </a:rPr>
            <a:t>Reactive natural aggregates</a:t>
          </a:r>
        </a:p>
      </dsp:txBody>
      <dsp:txXfrm>
        <a:off x="338454" y="377768"/>
        <a:ext cx="1264574" cy="711139"/>
      </dsp:txXfrm>
    </dsp:sp>
    <dsp:sp modelId="{73A106C4-88D7-4080-A8FB-E7777A3F0F79}">
      <dsp:nvSpPr>
        <dsp:cNvPr id="0" name=""/>
        <dsp:cNvSpPr/>
      </dsp:nvSpPr>
      <dsp:spPr>
        <a:xfrm rot="20041" flipV="1">
          <a:off x="1680401" y="652281"/>
          <a:ext cx="315186" cy="1100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/>
        </a:solidFill>
        <a:ln>
          <a:solidFill>
            <a:schemeClr val="accent5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noProof="0" dirty="0"/>
        </a:p>
      </dsp:txBody>
      <dsp:txXfrm rot="10800000">
        <a:off x="1680401" y="674194"/>
        <a:ext cx="282172" cy="66028"/>
      </dsp:txXfrm>
    </dsp:sp>
    <dsp:sp modelId="{2E9990D3-9FE0-4B61-AE93-7C2D5CBE8857}">
      <dsp:nvSpPr>
        <dsp:cNvPr id="0" name=""/>
        <dsp:cNvSpPr/>
      </dsp:nvSpPr>
      <dsp:spPr>
        <a:xfrm>
          <a:off x="2127908" y="346545"/>
          <a:ext cx="1005353" cy="729251"/>
        </a:xfrm>
        <a:prstGeom prst="roundRect">
          <a:avLst>
            <a:gd name="adj" fmla="val 10000"/>
          </a:avLst>
        </a:prstGeom>
        <a:noFill/>
        <a:ln w="25400" cap="flat" cmpd="sng" algn="ctr">
          <a:solidFill>
            <a:schemeClr val="accent6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000" tIns="57150" rIns="3600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noProof="0" dirty="0">
              <a:solidFill>
                <a:schemeClr val="accent6">
                  <a:lumMod val="75000"/>
                </a:schemeClr>
              </a:solidFill>
            </a:rPr>
            <a:t>Concretes</a:t>
          </a:r>
        </a:p>
      </dsp:txBody>
      <dsp:txXfrm>
        <a:off x="2149267" y="367904"/>
        <a:ext cx="962635" cy="686533"/>
      </dsp:txXfrm>
    </dsp:sp>
    <dsp:sp modelId="{E370C184-23E6-4310-894E-C43A0AA8D046}">
      <dsp:nvSpPr>
        <dsp:cNvPr id="0" name=""/>
        <dsp:cNvSpPr/>
      </dsp:nvSpPr>
      <dsp:spPr>
        <a:xfrm rot="6071">
          <a:off x="3241667" y="660574"/>
          <a:ext cx="934594" cy="1192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lumMod val="75000"/>
          </a:schemeClr>
        </a:solidFill>
        <a:ln>
          <a:solidFill>
            <a:schemeClr val="accent6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noProof="0" dirty="0"/>
        </a:p>
      </dsp:txBody>
      <dsp:txXfrm>
        <a:off x="3241667" y="684385"/>
        <a:ext cx="898829" cy="71530"/>
      </dsp:txXfrm>
    </dsp:sp>
    <dsp:sp modelId="{0552027A-DCA4-4BFA-A13A-8BF9EDAFBF11}">
      <dsp:nvSpPr>
        <dsp:cNvPr id="0" name=""/>
        <dsp:cNvSpPr/>
      </dsp:nvSpPr>
      <dsp:spPr>
        <a:xfrm>
          <a:off x="4251130" y="378158"/>
          <a:ext cx="1129090" cy="702545"/>
        </a:xfrm>
        <a:prstGeom prst="roundRect">
          <a:avLst>
            <a:gd name="adj" fmla="val 10000"/>
          </a:avLst>
        </a:prstGeom>
        <a:noFill/>
        <a:ln w="25400" cap="flat" cmpd="sng" algn="ctr">
          <a:solidFill>
            <a:schemeClr val="accent6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noProof="0" dirty="0">
              <a:solidFill>
                <a:schemeClr val="accent6">
                  <a:lumMod val="75000"/>
                </a:schemeClr>
              </a:solidFill>
            </a:rPr>
            <a:t>+/- damaged concretes</a:t>
          </a:r>
        </a:p>
      </dsp:txBody>
      <dsp:txXfrm>
        <a:off x="4271707" y="398735"/>
        <a:ext cx="1087936" cy="661391"/>
      </dsp:txXfrm>
    </dsp:sp>
    <dsp:sp modelId="{76105A35-DDF0-463A-843C-87B986675D95}">
      <dsp:nvSpPr>
        <dsp:cNvPr id="0" name=""/>
        <dsp:cNvSpPr/>
      </dsp:nvSpPr>
      <dsp:spPr>
        <a:xfrm rot="2398712">
          <a:off x="5305108" y="1361135"/>
          <a:ext cx="846422" cy="1192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lumMod val="75000"/>
          </a:schemeClr>
        </a:solidFill>
        <a:ln>
          <a:solidFill>
            <a:schemeClr val="accent6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noProof="0" dirty="0"/>
        </a:p>
      </dsp:txBody>
      <dsp:txXfrm>
        <a:off x="5309287" y="1373488"/>
        <a:ext cx="810657" cy="71530"/>
      </dsp:txXfrm>
    </dsp:sp>
    <dsp:sp modelId="{49C7BBA4-D142-4DFC-8021-6E2EB3504EF5}">
      <dsp:nvSpPr>
        <dsp:cNvPr id="0" name=""/>
        <dsp:cNvSpPr/>
      </dsp:nvSpPr>
      <dsp:spPr>
        <a:xfrm>
          <a:off x="5709454" y="1791733"/>
          <a:ext cx="1598263" cy="722086"/>
        </a:xfrm>
        <a:prstGeom prst="roundRect">
          <a:avLst>
            <a:gd name="adj" fmla="val 10000"/>
          </a:avLst>
        </a:prstGeom>
        <a:noFill/>
        <a:ln w="25400" cap="flat" cmpd="sng" algn="ctr">
          <a:solidFill>
            <a:schemeClr val="tx1">
              <a:lumMod val="65000"/>
              <a:lumOff val="3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noProof="0" dirty="0">
              <a:solidFill>
                <a:schemeClr val="tx1">
                  <a:lumMod val="65000"/>
                  <a:lumOff val="35000"/>
                </a:schemeClr>
              </a:solidFill>
            </a:rPr>
            <a:t>Potentially reactive 4/20 RCA</a:t>
          </a:r>
        </a:p>
      </dsp:txBody>
      <dsp:txXfrm>
        <a:off x="5730603" y="1812882"/>
        <a:ext cx="1555965" cy="679788"/>
      </dsp:txXfrm>
    </dsp:sp>
    <dsp:sp modelId="{21088441-F91F-4516-9D53-CE6C8E8326BB}">
      <dsp:nvSpPr>
        <dsp:cNvPr id="0" name=""/>
        <dsp:cNvSpPr/>
      </dsp:nvSpPr>
      <dsp:spPr>
        <a:xfrm rot="21592529">
          <a:off x="7430683" y="2102780"/>
          <a:ext cx="727139" cy="118229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solidFill>
            <a:schemeClr val="tx1">
              <a:lumMod val="65000"/>
              <a:lumOff val="3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noProof="0" dirty="0"/>
        </a:p>
      </dsp:txBody>
      <dsp:txXfrm>
        <a:off x="7430683" y="2126465"/>
        <a:ext cx="691670" cy="70937"/>
      </dsp:txXfrm>
    </dsp:sp>
    <dsp:sp modelId="{3DF629D0-F05C-41EE-BBD8-ECA750B2352F}">
      <dsp:nvSpPr>
        <dsp:cNvPr id="0" name=""/>
        <dsp:cNvSpPr/>
      </dsp:nvSpPr>
      <dsp:spPr>
        <a:xfrm>
          <a:off x="8291264" y="1793232"/>
          <a:ext cx="1426258" cy="753950"/>
        </a:xfrm>
        <a:prstGeom prst="roundRect">
          <a:avLst>
            <a:gd name="adj" fmla="val 10000"/>
          </a:avLst>
        </a:prstGeom>
        <a:noFill/>
        <a:ln w="25400" cap="flat" cmpd="sng" algn="ctr">
          <a:solidFill>
            <a:schemeClr val="tx1">
              <a:lumMod val="65000"/>
              <a:lumOff val="3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0" tIns="57150" rIns="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noProof="0" dirty="0">
              <a:solidFill>
                <a:schemeClr val="tx1">
                  <a:lumMod val="65000"/>
                  <a:lumOff val="35000"/>
                </a:schemeClr>
              </a:solidFill>
            </a:rPr>
            <a:t>Carbonated/not carbonated RCA</a:t>
          </a:r>
        </a:p>
      </dsp:txBody>
      <dsp:txXfrm>
        <a:off x="8313346" y="1815314"/>
        <a:ext cx="1382094" cy="709786"/>
      </dsp:txXfrm>
    </dsp:sp>
    <dsp:sp modelId="{E6F04A6F-DC77-45FA-9725-EEC283ACA793}">
      <dsp:nvSpPr>
        <dsp:cNvPr id="0" name=""/>
        <dsp:cNvSpPr/>
      </dsp:nvSpPr>
      <dsp:spPr>
        <a:xfrm rot="24181">
          <a:off x="9805696" y="2098413"/>
          <a:ext cx="377913" cy="121560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solidFill>
            <a:schemeClr val="tx1">
              <a:lumMod val="65000"/>
              <a:lumOff val="3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noProof="0" dirty="0"/>
        </a:p>
      </dsp:txBody>
      <dsp:txXfrm>
        <a:off x="9805696" y="2122597"/>
        <a:ext cx="341445" cy="72936"/>
      </dsp:txXfrm>
    </dsp:sp>
    <dsp:sp modelId="{A0C6F7CA-C886-4592-9D40-FD1C2C9F38E3}">
      <dsp:nvSpPr>
        <dsp:cNvPr id="0" name=""/>
        <dsp:cNvSpPr/>
      </dsp:nvSpPr>
      <dsp:spPr>
        <a:xfrm>
          <a:off x="10232733" y="1799637"/>
          <a:ext cx="1210638" cy="699860"/>
        </a:xfrm>
        <a:prstGeom prst="roundRect">
          <a:avLst>
            <a:gd name="adj" fmla="val 10000"/>
          </a:avLst>
        </a:prstGeom>
        <a:noFill/>
        <a:ln w="25400" cap="flat" cmpd="sng" algn="ctr">
          <a:solidFill>
            <a:schemeClr val="tx1">
              <a:lumMod val="65000"/>
              <a:lumOff val="3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noProof="0" dirty="0">
              <a:solidFill>
                <a:schemeClr val="tx1">
                  <a:lumMod val="65000"/>
                  <a:lumOff val="35000"/>
                </a:schemeClr>
              </a:solidFill>
            </a:rPr>
            <a:t>Concretes</a:t>
          </a:r>
        </a:p>
      </dsp:txBody>
      <dsp:txXfrm>
        <a:off x="10253231" y="1820135"/>
        <a:ext cx="1169642" cy="6588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CBB1F-079F-49CD-977C-176A37580D30}">
      <dsp:nvSpPr>
        <dsp:cNvPr id="0" name=""/>
        <dsp:cNvSpPr/>
      </dsp:nvSpPr>
      <dsp:spPr>
        <a:xfrm>
          <a:off x="51058" y="0"/>
          <a:ext cx="1812716" cy="719280"/>
        </a:xfrm>
        <a:prstGeom prst="roundRect">
          <a:avLst>
            <a:gd name="adj" fmla="val 10000"/>
          </a:avLst>
        </a:prstGeom>
        <a:noFill/>
        <a:ln w="25400" cap="flat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1" kern="1200" noProof="0" dirty="0">
              <a:solidFill>
                <a:srgbClr val="C00000"/>
              </a:solidFill>
              <a:latin typeface="+mn-lt"/>
            </a:rPr>
            <a:t>In situ </a:t>
          </a:r>
          <a:r>
            <a:rPr lang="en-US" sz="1500" i="0" kern="1200" noProof="0" dirty="0">
              <a:solidFill>
                <a:srgbClr val="C00000"/>
              </a:solidFill>
              <a:latin typeface="+mn-lt"/>
            </a:rPr>
            <a:t>ASR affected structure</a:t>
          </a:r>
        </a:p>
      </dsp:txBody>
      <dsp:txXfrm>
        <a:off x="72125" y="21067"/>
        <a:ext cx="1770582" cy="677146"/>
      </dsp:txXfrm>
    </dsp:sp>
    <dsp:sp modelId="{ADA08588-DA53-4AEC-874D-EB5B55BF8B55}">
      <dsp:nvSpPr>
        <dsp:cNvPr id="0" name=""/>
        <dsp:cNvSpPr/>
      </dsp:nvSpPr>
      <dsp:spPr>
        <a:xfrm rot="19421533">
          <a:off x="1886689" y="-53986"/>
          <a:ext cx="934132" cy="107973"/>
        </a:xfrm>
        <a:prstGeom prst="rightArrow">
          <a:avLst>
            <a:gd name="adj1" fmla="val 60000"/>
            <a:gd name="adj2" fmla="val 50000"/>
          </a:avLst>
        </a:prstGeom>
        <a:solidFill>
          <a:srgbClr val="C00000"/>
        </a:solidFill>
        <a:ln>
          <a:solidFill>
            <a:srgbClr val="C0000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noProof="0" dirty="0">
            <a:latin typeface="+mn-lt"/>
          </a:endParaRPr>
        </a:p>
      </dsp:txBody>
      <dsp:txXfrm>
        <a:off x="1889833" y="-22801"/>
        <a:ext cx="901740" cy="64783"/>
      </dsp:txXfrm>
    </dsp:sp>
    <dsp:sp modelId="{7196CF91-045B-44A7-B507-745886C5B8AC}">
      <dsp:nvSpPr>
        <dsp:cNvPr id="0" name=""/>
        <dsp:cNvSpPr/>
      </dsp:nvSpPr>
      <dsp:spPr>
        <a:xfrm>
          <a:off x="2540930" y="324335"/>
          <a:ext cx="69789" cy="70608"/>
        </a:xfrm>
        <a:prstGeom prst="roundRect">
          <a:avLst>
            <a:gd name="adj" fmla="val 1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25400" cap="flat" cmpd="sng" algn="ctr"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noProof="0" dirty="0"/>
        </a:p>
      </dsp:txBody>
      <dsp:txXfrm>
        <a:off x="2542974" y="326379"/>
        <a:ext cx="65701" cy="66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0.32351</cdr:x>
      <cdr:y>0.15773</cdr:y>
    </cdr:from>
    <cdr:to>
      <cdr:x>0.39885</cdr:x>
      <cdr:y>0.25507</cdr:y>
    </cdr:to>
    <cdr:sp macro="" textlink="">
      <cdr:nvSpPr>
        <cdr:cNvPr id="664" name="TextBox 1"/>
        <cdr:cNvSpPr/>
      </cdr:nvSpPr>
      <cdr:spPr>
        <a:xfrm xmlns:a="http://schemas.openxmlformats.org/drawingml/2006/main">
          <a:off x="2066760" y="613080"/>
          <a:ext cx="481320" cy="3783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0">
          <a:noFill/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/>
      </cdr:style>
      <cdr:txBody>
        <a:bodyPr xmlns:a="http://schemas.openxmlformats.org/drawingml/2006/main" vertOverflow="clip" lIns="90000" tIns="45000" rIns="90000" bIns="45000" anchor="t">
          <a:noAutofit/>
        </a:bodyPr>
        <a:lstStyle xmlns:a="http://schemas.openxmlformats.org/drawingml/2006/main"/>
        <a:p xmlns:a="http://schemas.openxmlformats.org/drawingml/2006/main">
          <a:pPr>
            <a:lnSpc>
              <a:spcPct val="100000"/>
            </a:lnSpc>
          </a:pPr>
          <a:endParaRPr lang="en-US" sz="1100" b="0" strike="noStrike" spc="-1">
            <a:solidFill>
              <a:srgbClr val="000000"/>
            </a:solidFill>
            <a:latin typeface="Calibri"/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r>
              <a:rPr lang="en-BE" sz="1800" b="0" strike="noStrike" spc="-1">
                <a:solidFill>
                  <a:schemeClr val="dk1"/>
                </a:solidFill>
                <a:latin typeface="Aptos"/>
              </a:rPr>
              <a:t>Cliquez pour déplacer la diapo</a:t>
            </a: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r>
              <a:rPr lang="fr-FR" sz="2000" b="0" strike="noStrike" spc="-1">
                <a:solidFill>
                  <a:srgbClr val="000000"/>
                </a:solidFill>
                <a:latin typeface="Calibri"/>
              </a:rPr>
              <a:t>Cliquez pour modifier le format des notes</a:t>
            </a:r>
          </a:p>
        </p:txBody>
      </p:sp>
      <p:sp>
        <p:nvSpPr>
          <p:cNvPr id="69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fr-FR" sz="1400" b="0" strike="noStrike" spc="-1">
                <a:solidFill>
                  <a:srgbClr val="000000"/>
                </a:solidFill>
                <a:latin typeface="Calibri"/>
              </a:rPr>
              <a:t>&lt;en-tête&gt;</a:t>
            </a:r>
          </a:p>
        </p:txBody>
      </p:sp>
      <p:sp>
        <p:nvSpPr>
          <p:cNvPr id="70" name="PlaceHolder 4"/>
          <p:cNvSpPr>
            <a:spLocks noGrp="1"/>
          </p:cNvSpPr>
          <p:nvPr>
            <p:ph type="dt" idx="20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fr-FR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algn="r">
              <a:buNone/>
            </a:pPr>
            <a:r>
              <a:rPr lang="fr-FR" sz="1400" b="0" strike="noStrike" spc="-1">
                <a:solidFill>
                  <a:srgbClr val="000000"/>
                </a:solidFill>
                <a:latin typeface="Calibri"/>
              </a:rPr>
              <a:t>&lt;date/heure&gt;</a:t>
            </a:r>
          </a:p>
        </p:txBody>
      </p:sp>
      <p:sp>
        <p:nvSpPr>
          <p:cNvPr id="71" name="PlaceHolder 5"/>
          <p:cNvSpPr>
            <a:spLocks noGrp="1"/>
          </p:cNvSpPr>
          <p:nvPr>
            <p:ph type="ftr" idx="21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fr-FR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>
              <a:buNone/>
            </a:pPr>
            <a:r>
              <a:rPr lang="fr-FR" sz="1400" b="0" strike="noStrike" spc="-1">
                <a:solidFill>
                  <a:srgbClr val="000000"/>
                </a:solidFill>
                <a:latin typeface="Calibri"/>
              </a:rPr>
              <a:t>&lt;pied de page&gt;</a:t>
            </a:r>
          </a:p>
        </p:txBody>
      </p:sp>
      <p:sp>
        <p:nvSpPr>
          <p:cNvPr id="72" name="PlaceHolder 6"/>
          <p:cNvSpPr>
            <a:spLocks noGrp="1"/>
          </p:cNvSpPr>
          <p:nvPr>
            <p:ph type="sldNum" idx="22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fr-FR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algn="r">
              <a:buNone/>
            </a:pPr>
            <a:fld id="{76A1AE97-9514-4D28-8737-E72C16FAF1FF}" type="slidenum">
              <a:rPr lang="fr-FR" sz="1400" b="0" strike="noStrike" spc="-1">
                <a:solidFill>
                  <a:srgbClr val="000000"/>
                </a:solidFill>
                <a:latin typeface="Calibri"/>
              </a:rPr>
              <a:t>‹N°›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03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4" name="PlaceHolder 3"/>
          <p:cNvSpPr>
            <a:spLocks noGrp="1"/>
          </p:cNvSpPr>
          <p:nvPr>
            <p:ph type="dt" idx="84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0E5E6F12-D587-45FF-8B3A-F8AA7790566B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06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7" name="PlaceHolder 3"/>
          <p:cNvSpPr>
            <a:spLocks noGrp="1"/>
          </p:cNvSpPr>
          <p:nvPr>
            <p:ph type="dt" idx="85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B736938F-0D9C-4CF2-9B02-24D92EE156D2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0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0" name="PlaceHolder 3"/>
          <p:cNvSpPr>
            <a:spLocks noGrp="1"/>
          </p:cNvSpPr>
          <p:nvPr>
            <p:ph type="dt" idx="86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8F036A80-DA4A-42D8-BCEF-0CE2B670C38C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12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3" name="PlaceHolder 3"/>
          <p:cNvSpPr>
            <a:spLocks noGrp="1"/>
          </p:cNvSpPr>
          <p:nvPr>
            <p:ph type="dt" idx="87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FC3571B0-6D71-4F10-97EE-BC6246A49748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15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6" name="PlaceHolder 3"/>
          <p:cNvSpPr>
            <a:spLocks noGrp="1"/>
          </p:cNvSpPr>
          <p:nvPr>
            <p:ph type="dt" idx="88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A541B1C2-3701-4891-8BC5-9E35A710CFA7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18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9" name="PlaceHolder 3"/>
          <p:cNvSpPr>
            <a:spLocks noGrp="1"/>
          </p:cNvSpPr>
          <p:nvPr>
            <p:ph type="dt" idx="89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1814CEB0-19C9-4A90-910E-06F03A4F17DD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21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2" name="PlaceHolder 3"/>
          <p:cNvSpPr>
            <a:spLocks noGrp="1"/>
          </p:cNvSpPr>
          <p:nvPr>
            <p:ph type="dt" idx="90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ECEF0089-5CA7-4803-81B4-2316B478FE28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24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5" name="PlaceHolder 3"/>
          <p:cNvSpPr>
            <a:spLocks noGrp="1"/>
          </p:cNvSpPr>
          <p:nvPr>
            <p:ph type="dt" idx="91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35AEDC2F-AC6A-4385-B1E3-5E07DF76BAA2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27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8" name="PlaceHolder 3"/>
          <p:cNvSpPr>
            <a:spLocks noGrp="1"/>
          </p:cNvSpPr>
          <p:nvPr>
            <p:ph type="dt" idx="92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D514EE3F-3F6B-40F9-8B29-479169BF8BEB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30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1" name="PlaceHolder 3"/>
          <p:cNvSpPr>
            <a:spLocks noGrp="1"/>
          </p:cNvSpPr>
          <p:nvPr>
            <p:ph type="dt" idx="93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C018362E-1897-41B6-8333-E642F0C7E953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33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4" name="PlaceHolder 3"/>
          <p:cNvSpPr>
            <a:spLocks noGrp="1"/>
          </p:cNvSpPr>
          <p:nvPr>
            <p:ph type="dt" idx="94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A380054F-0A4E-45C7-B1B3-D70A0394A47D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36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7" name="PlaceHolder 3"/>
          <p:cNvSpPr>
            <a:spLocks noGrp="1"/>
          </p:cNvSpPr>
          <p:nvPr>
            <p:ph type="dt" idx="95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1038D043-E137-4ED5-A4D9-1FC3B6F601ED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3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0" name="PlaceHolder 3"/>
          <p:cNvSpPr>
            <a:spLocks noGrp="1"/>
          </p:cNvSpPr>
          <p:nvPr>
            <p:ph type="dt" idx="96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6B6C0B67-FD8E-4E46-97E7-0F280A253F60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42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3" name="PlaceHolder 3"/>
          <p:cNvSpPr>
            <a:spLocks noGrp="1"/>
          </p:cNvSpPr>
          <p:nvPr>
            <p:ph type="dt" idx="97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417498B0-7186-4489-8B19-F70EC0BFB7CF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45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6" name="PlaceHolder 3"/>
          <p:cNvSpPr>
            <a:spLocks noGrp="1"/>
          </p:cNvSpPr>
          <p:nvPr>
            <p:ph type="dt" idx="98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16419058-6BC4-4BB6-B15A-C42EE13B67E2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48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9" name="PlaceHolder 3"/>
          <p:cNvSpPr>
            <a:spLocks noGrp="1"/>
          </p:cNvSpPr>
          <p:nvPr>
            <p:ph type="dt" idx="99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2B6FE940-B83A-446F-8091-D664B32EED5C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51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52" name="PlaceHolder 3"/>
          <p:cNvSpPr>
            <a:spLocks noGrp="1"/>
          </p:cNvSpPr>
          <p:nvPr>
            <p:ph type="dt" idx="100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859D2BD4-11EC-4355-9F04-F6A0D9ECC836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54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55" name="PlaceHolder 3"/>
          <p:cNvSpPr>
            <a:spLocks noGrp="1"/>
          </p:cNvSpPr>
          <p:nvPr>
            <p:ph type="dt" idx="101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0F391B26-5CB4-4B0E-AC57-09DC7E9F11BA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57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58" name="PlaceHolder 3"/>
          <p:cNvSpPr>
            <a:spLocks noGrp="1"/>
          </p:cNvSpPr>
          <p:nvPr>
            <p:ph type="dt" idx="102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B69C9086-FC22-4C2A-9C22-EC191AF8EBEB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860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1" name="PlaceHolder 3"/>
          <p:cNvSpPr>
            <a:spLocks noGrp="1"/>
          </p:cNvSpPr>
          <p:nvPr>
            <p:ph type="dt" idx="103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FF3BDE3A-B40B-4015-8C76-701ED37C1E5B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863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4" name="PlaceHolder 3"/>
          <p:cNvSpPr>
            <a:spLocks noGrp="1"/>
          </p:cNvSpPr>
          <p:nvPr>
            <p:ph type="dt" idx="104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A220A761-0F38-4BC8-8ABC-D4406CF65C11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4650" y="857250"/>
            <a:ext cx="4116388" cy="2314575"/>
          </a:xfrm>
          <a:prstGeom prst="rect">
            <a:avLst/>
          </a:prstGeom>
          <a:ln w="0">
            <a:noFill/>
          </a:ln>
        </p:spPr>
      </p:sp>
      <p:sp>
        <p:nvSpPr>
          <p:cNvPr id="866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7" name="PlaceHolder 3"/>
          <p:cNvSpPr>
            <a:spLocks noGrp="1"/>
          </p:cNvSpPr>
          <p:nvPr>
            <p:ph type="dt" idx="105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B336D609-294C-4E82-8771-3E45C2E5C3C0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6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0" name="PlaceHolder 3"/>
          <p:cNvSpPr>
            <a:spLocks noGrp="1"/>
          </p:cNvSpPr>
          <p:nvPr>
            <p:ph type="dt" idx="106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237586AC-7F93-4F68-B02C-92279C7DE68C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72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3" name="PlaceHolder 3"/>
          <p:cNvSpPr>
            <a:spLocks noGrp="1"/>
          </p:cNvSpPr>
          <p:nvPr>
            <p:ph type="dt" idx="107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F7B668C1-6986-4E14-8237-FFDA4D3C13CB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75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6" name="PlaceHolder 3"/>
          <p:cNvSpPr>
            <a:spLocks noGrp="1"/>
          </p:cNvSpPr>
          <p:nvPr>
            <p:ph type="dt" idx="108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077EAE00-0BC6-4E75-AC22-BB469E9661A6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78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9" name="PlaceHolder 3"/>
          <p:cNvSpPr>
            <a:spLocks noGrp="1"/>
          </p:cNvSpPr>
          <p:nvPr>
            <p:ph type="dt" idx="109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F00FC3A4-B774-48A5-9E7C-610008F4A1B7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81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2" name="PlaceHolder 3"/>
          <p:cNvSpPr>
            <a:spLocks noGrp="1"/>
          </p:cNvSpPr>
          <p:nvPr>
            <p:ph type="dt" idx="110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B2B70F8F-E9D7-47F7-B28E-8179D5A4E8CD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884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5" name="PlaceHolder 3"/>
          <p:cNvSpPr>
            <a:spLocks noGrp="1"/>
          </p:cNvSpPr>
          <p:nvPr>
            <p:ph type="dt" idx="111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83788289-EE0D-498D-93A3-0A4820E4DAF2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887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8" name="PlaceHolder 3"/>
          <p:cNvSpPr>
            <a:spLocks noGrp="1"/>
          </p:cNvSpPr>
          <p:nvPr>
            <p:ph type="dt" idx="112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7289C982-B7EF-413E-BC3F-3057F999B2C4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890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91" name="PlaceHolder 3"/>
          <p:cNvSpPr>
            <a:spLocks noGrp="1"/>
          </p:cNvSpPr>
          <p:nvPr>
            <p:ph type="dt" idx="113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A556EB33-5A89-4CEB-A58B-D3CC557F256A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893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94" name="PlaceHolder 3"/>
          <p:cNvSpPr>
            <a:spLocks noGrp="1"/>
          </p:cNvSpPr>
          <p:nvPr>
            <p:ph type="dt" idx="114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176DF280-A91A-4A7F-8D6A-94710FB0BC3E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896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97" name="PlaceHolder 3"/>
          <p:cNvSpPr>
            <a:spLocks noGrp="1"/>
          </p:cNvSpPr>
          <p:nvPr>
            <p:ph type="dt" idx="115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638AB15E-0583-4FB7-B947-F7B68C3E993E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899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00" name="PlaceHolder 3"/>
          <p:cNvSpPr>
            <a:spLocks noGrp="1"/>
          </p:cNvSpPr>
          <p:nvPr>
            <p:ph type="dt" idx="116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FB1397AF-FBC5-468F-8620-2939386370F9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902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03" name="PlaceHolder 3"/>
          <p:cNvSpPr>
            <a:spLocks noGrp="1"/>
          </p:cNvSpPr>
          <p:nvPr>
            <p:ph type="dt" idx="117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9B2FCD84-BCDC-4AF2-AE7E-E74F3C463F88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905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06" name="PlaceHolder 3"/>
          <p:cNvSpPr>
            <a:spLocks noGrp="1"/>
          </p:cNvSpPr>
          <p:nvPr>
            <p:ph type="dt" idx="118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B60DAF73-C545-4D0D-AF9E-F2F5EBAC8706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908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09" name="PlaceHolder 3"/>
          <p:cNvSpPr>
            <a:spLocks noGrp="1"/>
          </p:cNvSpPr>
          <p:nvPr>
            <p:ph type="dt" idx="119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89D99005-BE3D-4901-BB1D-A49CD7914DE0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911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12" name="PlaceHolder 3"/>
          <p:cNvSpPr>
            <a:spLocks noGrp="1"/>
          </p:cNvSpPr>
          <p:nvPr>
            <p:ph type="dt" idx="120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A2046A35-2BFB-4327-80C4-7DF37E8A9FAE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914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15" name="PlaceHolder 3"/>
          <p:cNvSpPr>
            <a:spLocks noGrp="1"/>
          </p:cNvSpPr>
          <p:nvPr>
            <p:ph type="dt" idx="121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61087187-9440-4BCF-8476-AA58E776CE64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917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18" name="PlaceHolder 3"/>
          <p:cNvSpPr>
            <a:spLocks noGrp="1"/>
          </p:cNvSpPr>
          <p:nvPr>
            <p:ph type="dt" idx="122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4F44D61F-106A-4266-B9EA-281BA3294EDE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920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21" name="PlaceHolder 3"/>
          <p:cNvSpPr>
            <a:spLocks noGrp="1"/>
          </p:cNvSpPr>
          <p:nvPr>
            <p:ph type="dt" idx="123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7DAA6569-CB8E-4487-98F3-11BB6949AE63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923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24" name="PlaceHolder 3"/>
          <p:cNvSpPr>
            <a:spLocks noGrp="1"/>
          </p:cNvSpPr>
          <p:nvPr>
            <p:ph type="dt" idx="124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66CEF7D4-0008-4C9C-A947-5EA7822CF125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926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27" name="PlaceHolder 3"/>
          <p:cNvSpPr>
            <a:spLocks noGrp="1"/>
          </p:cNvSpPr>
          <p:nvPr>
            <p:ph type="dt" idx="125"/>
          </p:nvPr>
        </p:nvSpPr>
        <p:spPr>
          <a:xfrm>
            <a:off x="4278960" y="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CA1C47AA-39DE-4374-88B7-AAEBA224B904}" type="datetime1">
              <a:rPr lang="fr-BE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929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30" name="PlaceHolder 3"/>
          <p:cNvSpPr>
            <a:spLocks noGrp="1"/>
          </p:cNvSpPr>
          <p:nvPr>
            <p:ph type="dt" idx="126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3F6CC609-67FC-4591-82EC-C3F5FF490782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7825" y="857250"/>
            <a:ext cx="4108450" cy="2311400"/>
          </a:xfrm>
          <a:prstGeom prst="rect">
            <a:avLst/>
          </a:prstGeom>
          <a:ln w="0">
            <a:noFill/>
          </a:ln>
        </p:spPr>
      </p:sp>
      <p:sp>
        <p:nvSpPr>
          <p:cNvPr id="932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33" name="PlaceHolder 3"/>
          <p:cNvSpPr>
            <a:spLocks noGrp="1"/>
          </p:cNvSpPr>
          <p:nvPr>
            <p:ph type="dt" idx="127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A3067182-C86B-4B8F-938F-C318516AB6F2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prstGeom prst="rect">
            <a:avLst/>
          </a:prstGeom>
          <a:ln w="0">
            <a:noFill/>
          </a:ln>
        </p:spPr>
      </p:sp>
      <p:sp>
        <p:nvSpPr>
          <p:cNvPr id="935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36" name="PlaceHolder 3"/>
          <p:cNvSpPr>
            <a:spLocks noGrp="1"/>
          </p:cNvSpPr>
          <p:nvPr>
            <p:ph type="sldNum" idx="128"/>
          </p:nvPr>
        </p:nvSpPr>
        <p:spPr>
          <a:xfrm>
            <a:off x="4278960" y="1015740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FR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04A98E72-B94A-4479-AB90-3DCBC78BCC87}" type="slidenum">
              <a:rPr lang="fr-FR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57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prstGeom prst="rect">
            <a:avLst/>
          </a:prstGeom>
          <a:ln w="0">
            <a:noFill/>
          </a:ln>
        </p:spPr>
      </p:sp>
      <p:sp>
        <p:nvSpPr>
          <p:cNvPr id="938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6920" cy="4810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39" name="PlaceHolder 3"/>
          <p:cNvSpPr>
            <a:spLocks noGrp="1"/>
          </p:cNvSpPr>
          <p:nvPr>
            <p:ph type="sldNum" idx="129"/>
          </p:nvPr>
        </p:nvSpPr>
        <p:spPr>
          <a:xfrm>
            <a:off x="4278960" y="10157400"/>
            <a:ext cx="3279960" cy="5335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FR" sz="14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0D00A95F-96C9-4BA4-9493-B51F94F44FD3}" type="slidenum">
              <a:rPr lang="fr-FR" sz="1400" b="0" strike="noStrike" spc="-1">
                <a:solidFill>
                  <a:srgbClr val="000000"/>
                </a:solidFill>
                <a:latin typeface="Calibri"/>
                <a:ea typeface="+mn-ea"/>
              </a:rPr>
              <a:t>58</a:t>
            </a:fld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941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42" name="PlaceHolder 3"/>
          <p:cNvSpPr>
            <a:spLocks noGrp="1"/>
          </p:cNvSpPr>
          <p:nvPr>
            <p:ph type="dt" idx="130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AD8E6534-7FCE-496C-BBBE-520743DF5CCF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944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45" name="PlaceHolder 3"/>
          <p:cNvSpPr>
            <a:spLocks noGrp="1"/>
          </p:cNvSpPr>
          <p:nvPr>
            <p:ph type="dt" idx="131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2DB1723A-300D-4EAD-BC9E-52F9177B77A5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947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48" name="PlaceHolder 3"/>
          <p:cNvSpPr>
            <a:spLocks noGrp="1"/>
          </p:cNvSpPr>
          <p:nvPr>
            <p:ph type="dt" idx="132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CDF2D85C-D787-4DE7-A923-099DAEE5109C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916238" y="857250"/>
            <a:ext cx="4111625" cy="2312988"/>
          </a:xfrm>
          <a:prstGeom prst="rect">
            <a:avLst/>
          </a:prstGeom>
          <a:ln w="0">
            <a:noFill/>
          </a:ln>
        </p:spPr>
      </p:sp>
      <p:sp>
        <p:nvSpPr>
          <p:cNvPr id="950" name="PlaceHolder 2"/>
          <p:cNvSpPr>
            <a:spLocks noGrp="1"/>
          </p:cNvSpPr>
          <p:nvPr>
            <p:ph type="body"/>
          </p:nvPr>
        </p:nvSpPr>
        <p:spPr>
          <a:xfrm>
            <a:off x="711360" y="4925880"/>
            <a:ext cx="5681880" cy="4027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51" name="PlaceHolder 3"/>
          <p:cNvSpPr>
            <a:spLocks noGrp="1"/>
          </p:cNvSpPr>
          <p:nvPr>
            <p:ph type="dt" idx="133"/>
          </p:nvPr>
        </p:nvSpPr>
        <p:spPr>
          <a:xfrm>
            <a:off x="4024440" y="0"/>
            <a:ext cx="3076560" cy="511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0000"/>
                </a:solidFill>
                <a:latin typeface="Calibri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51FA0FE1-4C06-4965-8BE6-93354826F52F}" type="datetime1">
              <a:rPr lang="fr-BE" sz="1200" b="0" strike="noStrike" spc="-1">
                <a:solidFill>
                  <a:srgbClr val="000000"/>
                </a:solidFill>
                <a:latin typeface="Calibri"/>
                <a:ea typeface="+mn-ea"/>
              </a:rPr>
              <a:t>25-11-25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exte-titr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BE" dirty="0"/>
              <a:t>Urban and </a:t>
            </a:r>
            <a:r>
              <a:rPr lang="fr-BE" dirty="0" err="1"/>
              <a:t>Environmental</a:t>
            </a:r>
            <a:r>
              <a:rPr lang="fr-BE" dirty="0"/>
              <a:t> Engineering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0CE1D4-C308-4157-9478-9A6172846DBE}" type="slidenum">
              <a:t>‹N°›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Texte-titr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BE" dirty="0"/>
              <a:t>UEE – Urban and </a:t>
            </a:r>
            <a:r>
              <a:rPr lang="fr-BE" dirty="0" err="1"/>
              <a:t>Environmental</a:t>
            </a:r>
            <a:r>
              <a:rPr lang="fr-BE" dirty="0"/>
              <a:t> Engineering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6B5E8565-27FF-42BF-8796-E4A169156214}" type="slidenum">
              <a:t>‹N°›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tand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8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BE" dirty="0"/>
              <a:t>UEE – Urban and </a:t>
            </a:r>
            <a:r>
              <a:rPr lang="fr-BE" dirty="0" err="1"/>
              <a:t>Environmental</a:t>
            </a:r>
            <a:r>
              <a:rPr lang="fr-BE" dirty="0"/>
              <a:t> Engineering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6365FF95-0FD6-4F17-AD3C-E01E92CCE246}" type="slidenum">
              <a:t>‹N°›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>
                <a:solidFill>
                  <a:srgbClr val="008080"/>
                </a:solidFill>
              </a:defRPr>
            </a:lvl1pPr>
          </a:lstStyle>
          <a:p>
            <a:endParaRPr lang="fr-BE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Texte-titr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BE" dirty="0"/>
              <a:t>UEE – Urban and </a:t>
            </a:r>
            <a:r>
              <a:rPr lang="fr-BE" dirty="0" err="1"/>
              <a:t>Environmental</a:t>
            </a:r>
            <a:r>
              <a:rPr lang="fr-BE" dirty="0"/>
              <a:t> Engineering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A7F7EB58-8705-4856-A016-51B69DDE406D}" type="slidenum">
              <a:t>‹N°›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3"/>
          </p:nvPr>
        </p:nvSpPr>
        <p:spPr/>
        <p:txBody>
          <a:bodyPr/>
          <a:lstStyle>
            <a:lvl1pPr>
              <a:defRPr>
                <a:solidFill>
                  <a:srgbClr val="008080"/>
                </a:solidFill>
              </a:defRPr>
            </a:lvl1pPr>
          </a:lstStyle>
          <a:p>
            <a:endParaRPr lang="fr-BE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rPr lang="fr-BE" dirty="0"/>
              <a:t>UEE – Urban and </a:t>
            </a:r>
            <a:r>
              <a:rPr lang="fr-BE" dirty="0" err="1"/>
              <a:t>Environmental</a:t>
            </a:r>
            <a:r>
              <a:rPr lang="fr-BE" dirty="0"/>
              <a:t> Engineering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8D0A7931-678E-4B3D-AC29-1AF22683F5B5}" type="slidenum">
              <a:t>‹N°›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6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7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BE" dirty="0"/>
              <a:t>Urban and </a:t>
            </a:r>
            <a:r>
              <a:rPr lang="fr-BE" dirty="0" err="1"/>
              <a:t>Environmental</a:t>
            </a:r>
            <a:r>
              <a:rPr lang="fr-BE" dirty="0"/>
              <a:t> Engineering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8"/>
          </p:nvPr>
        </p:nvSpPr>
        <p:spPr/>
        <p:txBody>
          <a:bodyPr/>
          <a:lstStyle/>
          <a:p>
            <a:fld id="{FE33C65F-391E-416B-95EA-D3A8A255D622}" type="slidenum">
              <a:t>‹N°›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9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6"/>
          <p:cNvPicPr/>
          <p:nvPr/>
        </p:nvPicPr>
        <p:blipFill>
          <a:blip r:embed="rId3"/>
          <a:stretch/>
        </p:blipFill>
        <p:spPr>
          <a:xfrm>
            <a:off x="0" y="10800"/>
            <a:ext cx="8937000" cy="4467960"/>
          </a:xfrm>
          <a:prstGeom prst="rect">
            <a:avLst/>
          </a:prstGeom>
          <a:ln w="0">
            <a:noFill/>
          </a:ln>
        </p:spPr>
      </p:pic>
      <p:sp>
        <p:nvSpPr>
          <p:cNvPr id="9" name="Pentagone 2"/>
          <p:cNvSpPr/>
          <p:nvPr/>
        </p:nvSpPr>
        <p:spPr>
          <a:xfrm>
            <a:off x="-329760" y="-29160"/>
            <a:ext cx="12547080" cy="6455520"/>
          </a:xfrm>
          <a:custGeom>
            <a:avLst/>
            <a:gdLst>
              <a:gd name="textAreaLeft" fmla="*/ 0 w 12547080"/>
              <a:gd name="textAreaRight" fmla="*/ 12548520 w 12547080"/>
              <a:gd name="textAreaTop" fmla="*/ 0 h 6455520"/>
              <a:gd name="textAreaBottom" fmla="*/ 6456960 h 6455520"/>
            </a:gdLst>
            <a:ahLst/>
            <a:cxnLst/>
            <a:rect l="textAreaLeft" t="textAreaTop" r="textAreaRight" b="textAreaBottom"/>
            <a:pathLst>
              <a:path w="9411466" h="7092989">
                <a:moveTo>
                  <a:pt x="83205" y="3975095"/>
                </a:moveTo>
                <a:lnTo>
                  <a:pt x="5979302" y="0"/>
                </a:lnTo>
                <a:lnTo>
                  <a:pt x="9378228" y="36076"/>
                </a:lnTo>
                <a:cubicBezTo>
                  <a:pt x="9372874" y="2346662"/>
                  <a:pt x="9416363" y="4689813"/>
                  <a:pt x="9411009" y="7000399"/>
                </a:cubicBezTo>
                <a:lnTo>
                  <a:pt x="0" y="7092989"/>
                </a:lnTo>
                <a:lnTo>
                  <a:pt x="83205" y="397509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FR" sz="2400" b="0" strike="noStrike" spc="-1">
              <a:solidFill>
                <a:schemeClr val="lt1"/>
              </a:solidFill>
              <a:latin typeface="Calibri"/>
              <a:ea typeface="Calibri"/>
            </a:endParaRPr>
          </a:p>
        </p:txBody>
      </p:sp>
      <p:pic>
        <p:nvPicPr>
          <p:cNvPr id="2" name="Image 9"/>
          <p:cNvPicPr/>
          <p:nvPr/>
        </p:nvPicPr>
        <p:blipFill>
          <a:blip r:embed="rId4"/>
          <a:stretch/>
        </p:blipFill>
        <p:spPr>
          <a:xfrm>
            <a:off x="9052920" y="10800"/>
            <a:ext cx="2820240" cy="743040"/>
          </a:xfrm>
          <a:prstGeom prst="rect">
            <a:avLst/>
          </a:prstGeom>
          <a:ln w="0">
            <a:noFill/>
          </a:ln>
        </p:spPr>
      </p:pic>
      <p:pic>
        <p:nvPicPr>
          <p:cNvPr id="3" name="Image 10"/>
          <p:cNvPicPr/>
          <p:nvPr/>
        </p:nvPicPr>
        <p:blipFill>
          <a:blip r:embed="rId5"/>
          <a:stretch/>
        </p:blipFill>
        <p:spPr>
          <a:xfrm>
            <a:off x="9912960" y="6427800"/>
            <a:ext cx="2165400" cy="307440"/>
          </a:xfrm>
          <a:prstGeom prst="rect">
            <a:avLst/>
          </a:prstGeom>
          <a:ln w="0">
            <a:noFill/>
          </a:ln>
        </p:spPr>
      </p:pic>
      <p:sp>
        <p:nvSpPr>
          <p:cNvPr id="4" name="Triangle isocèle 8"/>
          <p:cNvSpPr/>
          <p:nvPr/>
        </p:nvSpPr>
        <p:spPr>
          <a:xfrm rot="5400000">
            <a:off x="2485080" y="542160"/>
            <a:ext cx="3829320" cy="8796600"/>
          </a:xfrm>
          <a:prstGeom prst="triangle">
            <a:avLst>
              <a:gd name="adj" fmla="val 99642"/>
            </a:avLst>
          </a:prstGeom>
          <a:solidFill>
            <a:srgbClr val="F1F1F0">
              <a:alpha val="61000"/>
            </a:srgb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FR" sz="1800" b="0" strike="noStrike" spc="-1">
              <a:solidFill>
                <a:schemeClr val="dk1"/>
              </a:solidFill>
              <a:latin typeface="Aptos"/>
            </a:endParaRPr>
          </a:p>
        </p:txBody>
      </p:sp>
      <p:sp>
        <p:nvSpPr>
          <p:cNvPr id="5" name="PlaceHolder 1"/>
          <p:cNvSpPr>
            <a:spLocks noGrp="1"/>
          </p:cNvSpPr>
          <p:nvPr>
            <p:ph type="dt" idx="1"/>
          </p:nvPr>
        </p:nvSpPr>
        <p:spPr>
          <a:xfrm>
            <a:off x="456120" y="5916240"/>
            <a:ext cx="3209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>
              <a:buNone/>
              <a:defRPr lang="fr-FR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>
              <a:buNone/>
            </a:pPr>
            <a:r>
              <a:rPr lang="fr-FR" sz="1400" b="0" strike="noStrike" spc="-1">
                <a:solidFill>
                  <a:srgbClr val="000000"/>
                </a:solidFill>
                <a:latin typeface="Calibri"/>
              </a:rPr>
              <a:t>&lt;date/heure&gt;</a:t>
            </a:r>
          </a:p>
        </p:txBody>
      </p:sp>
      <p:sp>
        <p:nvSpPr>
          <p:cNvPr id="6" name="PlaceHolder 2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BE" sz="1800" b="0" strike="noStrike" spc="-1">
                <a:solidFill>
                  <a:schemeClr val="dk1"/>
                </a:solidFill>
                <a:latin typeface="Aptos"/>
              </a:rPr>
              <a:t>Cliquez pour éditer le format du texte-titre</a:t>
            </a:r>
          </a:p>
        </p:txBody>
      </p:sp>
      <p:sp>
        <p:nvSpPr>
          <p:cNvPr id="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800" b="0" strike="noStrike" spc="-1">
                <a:solidFill>
                  <a:schemeClr val="dk1"/>
                </a:solidFill>
                <a:latin typeface="Aptos"/>
              </a:rPr>
              <a:t>Cliquez pour éditer le format du plan de texte</a:t>
            </a:r>
          </a:p>
          <a:p>
            <a:pPr marL="864000" lvl="1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2000" b="0" strike="noStrike" spc="-1">
                <a:solidFill>
                  <a:schemeClr val="dk1"/>
                </a:solidFill>
                <a:latin typeface="Aptos"/>
              </a:rPr>
              <a:t>Second niveau de plan</a:t>
            </a:r>
          </a:p>
          <a:p>
            <a:pPr marL="1296000" lvl="2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1800" b="0" strike="noStrike" spc="-1">
                <a:solidFill>
                  <a:schemeClr val="dk1"/>
                </a:solidFill>
                <a:latin typeface="Aptos"/>
              </a:rPr>
              <a:t>Troisième niveau de plan</a:t>
            </a:r>
          </a:p>
          <a:p>
            <a:pPr marL="1728000" lvl="3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1800" b="0" strike="noStrike" spc="-1">
                <a:solidFill>
                  <a:schemeClr val="dk1"/>
                </a:solidFill>
                <a:latin typeface="Aptos"/>
              </a:rPr>
              <a:t>Quatrième niveau de plan</a:t>
            </a:r>
          </a:p>
          <a:p>
            <a:pPr marL="2160000" lvl="4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Aptos"/>
              </a:rPr>
              <a:t>Cinquième niveau de plan</a:t>
            </a:r>
          </a:p>
          <a:p>
            <a:pPr marL="2592000" lvl="5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Aptos"/>
              </a:rPr>
              <a:t>Sixième niveau de plan</a:t>
            </a:r>
          </a:p>
          <a:p>
            <a:pPr marL="3024000" lvl="6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Aptos"/>
              </a:rPr>
              <a:t>Septième niveau de plan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4"/>
          <p:cNvPicPr/>
          <p:nvPr/>
        </p:nvPicPr>
        <p:blipFill>
          <a:blip r:embed="rId3"/>
          <a:stretch/>
        </p:blipFill>
        <p:spPr>
          <a:xfrm>
            <a:off x="9052920" y="10800"/>
            <a:ext cx="2820240" cy="743040"/>
          </a:xfrm>
          <a:prstGeom prst="rect">
            <a:avLst/>
          </a:prstGeom>
          <a:ln w="0">
            <a:noFill/>
          </a:ln>
        </p:spPr>
      </p:pic>
      <p:sp>
        <p:nvSpPr>
          <p:cNvPr id="9" name="Rectangle 11"/>
          <p:cNvSpPr/>
          <p:nvPr/>
        </p:nvSpPr>
        <p:spPr>
          <a:xfrm>
            <a:off x="0" y="0"/>
            <a:ext cx="358560" cy="68565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BE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10" name="Connecteur droit 3"/>
          <p:cNvCxnSpPr/>
          <p:nvPr/>
        </p:nvCxnSpPr>
        <p:spPr>
          <a:xfrm flipH="1">
            <a:off x="345600" y="604440"/>
            <a:ext cx="8708760" cy="1440"/>
          </a:xfrm>
          <a:prstGeom prst="straightConnector1">
            <a:avLst/>
          </a:prstGeom>
          <a:ln w="38100">
            <a:solidFill>
              <a:srgbClr val="ED7D31"/>
            </a:solidFill>
            <a:round/>
          </a:ln>
        </p:spPr>
      </p:cxnSp>
      <p:sp>
        <p:nvSpPr>
          <p:cNvPr id="11" name="PlaceHolder 1"/>
          <p:cNvSpPr>
            <a:spLocks noGrp="1"/>
          </p:cNvSpPr>
          <p:nvPr>
            <p:ph type="ftr" idx="2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&lt;pied de page&gt;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sldNum" idx="3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6CD1B2A0-8D85-4474-B643-B4E0E2D1CD2D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‹N°›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dt" idx="4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>
              <a:buNone/>
              <a:defRPr lang="fr-FR" sz="1200" b="0" strike="noStrike" spc="-1">
                <a:solidFill>
                  <a:srgbClr val="008080"/>
                </a:solidFill>
                <a:latin typeface="Calibri"/>
              </a:defRPr>
            </a:lvl1pPr>
          </a:lstStyle>
          <a:p>
            <a:r>
              <a:rPr lang="fr-BE"/>
              <a:t>&lt;date/heure&gt;</a:t>
            </a:r>
          </a:p>
        </p:txBody>
      </p:sp>
      <p:sp>
        <p:nvSpPr>
          <p:cNvPr id="14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Cliquez pour éditer le format du texte-titre</a:t>
            </a:r>
          </a:p>
        </p:txBody>
      </p:sp>
      <p:sp>
        <p:nvSpPr>
          <p:cNvPr id="15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800" b="0" strike="noStrike" spc="-1">
                <a:solidFill>
                  <a:schemeClr val="dk1"/>
                </a:solidFill>
                <a:latin typeface="Calibri"/>
              </a:rPr>
              <a:t>Cliquez pour éditer le format du plan de texte</a:t>
            </a:r>
          </a:p>
          <a:p>
            <a:pPr marL="864000" lvl="1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Second niveau de plan</a:t>
            </a:r>
          </a:p>
          <a:p>
            <a:pPr marL="1296000" lvl="2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Troisième niveau de plan</a:t>
            </a:r>
          </a:p>
          <a:p>
            <a:pPr marL="1728000" lvl="3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Quatrième niveau de plan</a:t>
            </a:r>
          </a:p>
          <a:p>
            <a:pPr marL="2160000" lvl="4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Cinquième niveau de plan</a:t>
            </a:r>
          </a:p>
          <a:p>
            <a:pPr marL="2592000" lvl="5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Sixième niveau de plan</a:t>
            </a:r>
          </a:p>
          <a:p>
            <a:pPr marL="3024000" lvl="6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Septième niveau de plan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 4"/>
          <p:cNvPicPr/>
          <p:nvPr/>
        </p:nvPicPr>
        <p:blipFill>
          <a:blip r:embed="rId3"/>
          <a:stretch/>
        </p:blipFill>
        <p:spPr>
          <a:xfrm>
            <a:off x="9052920" y="10800"/>
            <a:ext cx="2820240" cy="743040"/>
          </a:xfrm>
          <a:prstGeom prst="rect">
            <a:avLst/>
          </a:prstGeom>
          <a:ln w="0">
            <a:noFill/>
          </a:ln>
        </p:spPr>
      </p:pic>
      <p:sp>
        <p:nvSpPr>
          <p:cNvPr id="17" name="Rectangle 11"/>
          <p:cNvSpPr/>
          <p:nvPr/>
        </p:nvSpPr>
        <p:spPr>
          <a:xfrm>
            <a:off x="0" y="0"/>
            <a:ext cx="358560" cy="68565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BE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18" name="Connecteur droit 3"/>
          <p:cNvCxnSpPr/>
          <p:nvPr/>
        </p:nvCxnSpPr>
        <p:spPr>
          <a:xfrm flipH="1">
            <a:off x="345600" y="604440"/>
            <a:ext cx="8708760" cy="1440"/>
          </a:xfrm>
          <a:prstGeom prst="straightConnector1">
            <a:avLst/>
          </a:prstGeom>
          <a:ln w="38100">
            <a:solidFill>
              <a:srgbClr val="ED7D31"/>
            </a:solidFill>
            <a:round/>
          </a:ln>
        </p:spPr>
      </p:cxnSp>
      <p:sp>
        <p:nvSpPr>
          <p:cNvPr id="19" name="PlaceHolder 1"/>
          <p:cNvSpPr>
            <a:spLocks noGrp="1"/>
          </p:cNvSpPr>
          <p:nvPr>
            <p:ph type="ftr" idx="5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&lt;pied de page&gt;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sldNum" idx="6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69C0C97C-FC1C-4B25-AA59-12E73B0F763D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‹N°›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dt" idx="7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>
              <a:buNone/>
              <a:defRPr lang="fr-FR" sz="1200" b="0" strike="noStrike" spc="-1">
                <a:solidFill>
                  <a:srgbClr val="008080"/>
                </a:solidFill>
                <a:latin typeface="Calibri"/>
              </a:defRPr>
            </a:lvl1pPr>
          </a:lstStyle>
          <a:p>
            <a:r>
              <a:rPr lang="fr-BE"/>
              <a:t>&lt;date/heure&gt;</a:t>
            </a:r>
          </a:p>
        </p:txBody>
      </p:sp>
      <p:sp>
        <p:nvSpPr>
          <p:cNvPr id="22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Cliquez pour éditer le format du texte-titre</a:t>
            </a:r>
          </a:p>
        </p:txBody>
      </p:sp>
      <p:sp>
        <p:nvSpPr>
          <p:cNvPr id="23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800" b="0" strike="noStrike" spc="-1">
                <a:solidFill>
                  <a:schemeClr val="dk1"/>
                </a:solidFill>
                <a:latin typeface="Calibri"/>
              </a:rPr>
              <a:t>Cliquez pour éditer le format du plan de texte</a:t>
            </a:r>
          </a:p>
          <a:p>
            <a:pPr marL="864000" lvl="1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Second niveau de plan</a:t>
            </a:r>
          </a:p>
          <a:p>
            <a:pPr marL="1296000" lvl="2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Troisième niveau de plan</a:t>
            </a:r>
          </a:p>
          <a:p>
            <a:pPr marL="1728000" lvl="3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Quatrième niveau de plan</a:t>
            </a:r>
          </a:p>
          <a:p>
            <a:pPr marL="2160000" lvl="4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Cinquième niveau de plan</a:t>
            </a:r>
          </a:p>
          <a:p>
            <a:pPr marL="2592000" lvl="5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Sixième niveau de plan</a:t>
            </a:r>
          </a:p>
          <a:p>
            <a:pPr marL="3024000" lvl="6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Septième niveau de plan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Image 4"/>
          <p:cNvPicPr/>
          <p:nvPr/>
        </p:nvPicPr>
        <p:blipFill>
          <a:blip r:embed="rId3"/>
          <a:stretch/>
        </p:blipFill>
        <p:spPr>
          <a:xfrm>
            <a:off x="9052920" y="10800"/>
            <a:ext cx="2820240" cy="743040"/>
          </a:xfrm>
          <a:prstGeom prst="rect">
            <a:avLst/>
          </a:prstGeom>
          <a:ln w="0">
            <a:noFill/>
          </a:ln>
        </p:spPr>
      </p:pic>
      <p:sp>
        <p:nvSpPr>
          <p:cNvPr id="25" name="Rectangle 11"/>
          <p:cNvSpPr/>
          <p:nvPr/>
        </p:nvSpPr>
        <p:spPr>
          <a:xfrm>
            <a:off x="0" y="0"/>
            <a:ext cx="358560" cy="68565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BE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26" name="Connecteur droit 3"/>
          <p:cNvCxnSpPr/>
          <p:nvPr/>
        </p:nvCxnSpPr>
        <p:spPr>
          <a:xfrm flipH="1">
            <a:off x="345600" y="604440"/>
            <a:ext cx="8708760" cy="1440"/>
          </a:xfrm>
          <a:prstGeom prst="straightConnector1">
            <a:avLst/>
          </a:prstGeom>
          <a:ln w="38100">
            <a:solidFill>
              <a:srgbClr val="ED7D31"/>
            </a:solidFill>
            <a:round/>
          </a:ln>
        </p:spPr>
      </p:cxnSp>
      <p:sp>
        <p:nvSpPr>
          <p:cNvPr id="27" name="PlaceHolder 1"/>
          <p:cNvSpPr>
            <a:spLocks noGrp="1"/>
          </p:cNvSpPr>
          <p:nvPr>
            <p:ph type="ftr" idx="8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&lt;pied de page&gt;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sldNum" idx="9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89B9B4B1-C602-45BB-A1E9-EA6534BADF8C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‹N°›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dt" idx="10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>
              <a:buNone/>
              <a:defRPr lang="fr-FR" sz="1200" b="0" strike="noStrike" spc="-1">
                <a:solidFill>
                  <a:srgbClr val="008080"/>
                </a:solidFill>
                <a:latin typeface="Calibri"/>
              </a:defRPr>
            </a:lvl1pPr>
          </a:lstStyle>
          <a:p>
            <a:r>
              <a:rPr lang="fr-BE"/>
              <a:t>&lt;date/heure&gt;</a:t>
            </a:r>
          </a:p>
        </p:txBody>
      </p:sp>
      <p:sp>
        <p:nvSpPr>
          <p:cNvPr id="30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Cliquez pour éditer le format du texte-titre</a:t>
            </a:r>
          </a:p>
        </p:txBody>
      </p:sp>
      <p:sp>
        <p:nvSpPr>
          <p:cNvPr id="31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800" b="0" strike="noStrike" spc="-1">
                <a:solidFill>
                  <a:schemeClr val="dk1"/>
                </a:solidFill>
                <a:latin typeface="Calibri"/>
              </a:rPr>
              <a:t>Cliquez pour éditer le format du plan de texte</a:t>
            </a:r>
          </a:p>
          <a:p>
            <a:pPr marL="864000" lvl="1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Second niveau de plan</a:t>
            </a:r>
          </a:p>
          <a:p>
            <a:pPr marL="1296000" lvl="2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Troisième niveau de plan</a:t>
            </a:r>
          </a:p>
          <a:p>
            <a:pPr marL="1728000" lvl="3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Quatrième niveau de plan</a:t>
            </a:r>
          </a:p>
          <a:p>
            <a:pPr marL="2160000" lvl="4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Cinquième niveau de plan</a:t>
            </a:r>
          </a:p>
          <a:p>
            <a:pPr marL="2592000" lvl="5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Sixième niveau de plan</a:t>
            </a:r>
          </a:p>
          <a:p>
            <a:pPr marL="3024000" lvl="6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Septième niveau de plan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 4"/>
          <p:cNvPicPr/>
          <p:nvPr/>
        </p:nvPicPr>
        <p:blipFill>
          <a:blip r:embed="rId3"/>
          <a:stretch/>
        </p:blipFill>
        <p:spPr>
          <a:xfrm>
            <a:off x="9052920" y="10800"/>
            <a:ext cx="2820240" cy="743040"/>
          </a:xfrm>
          <a:prstGeom prst="rect">
            <a:avLst/>
          </a:prstGeom>
          <a:ln w="0">
            <a:noFill/>
          </a:ln>
        </p:spPr>
      </p:pic>
      <p:sp>
        <p:nvSpPr>
          <p:cNvPr id="33" name="Rectangle 11"/>
          <p:cNvSpPr/>
          <p:nvPr/>
        </p:nvSpPr>
        <p:spPr>
          <a:xfrm>
            <a:off x="0" y="0"/>
            <a:ext cx="358560" cy="68565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BE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34" name="Connecteur droit 3"/>
          <p:cNvCxnSpPr/>
          <p:nvPr/>
        </p:nvCxnSpPr>
        <p:spPr>
          <a:xfrm flipH="1">
            <a:off x="345600" y="604440"/>
            <a:ext cx="8708760" cy="1440"/>
          </a:xfrm>
          <a:prstGeom prst="straightConnector1">
            <a:avLst/>
          </a:prstGeom>
          <a:ln w="38100">
            <a:solidFill>
              <a:srgbClr val="ED7D31"/>
            </a:solidFill>
            <a:round/>
          </a:ln>
        </p:spPr>
      </p:cxnSp>
      <p:sp>
        <p:nvSpPr>
          <p:cNvPr id="35" name="PlaceHolder 1"/>
          <p:cNvSpPr>
            <a:spLocks noGrp="1"/>
          </p:cNvSpPr>
          <p:nvPr>
            <p:ph type="ftr" idx="11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&lt;pied de page&gt;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 type="sldNum" idx="12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B515200B-1179-40B2-B3A3-5C15CD265B6E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‹N°›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 type="dt" idx="13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>
              <a:buNone/>
              <a:defRPr lang="fr-FR" sz="1200" b="0" strike="noStrike" spc="-1">
                <a:solidFill>
                  <a:srgbClr val="008080"/>
                </a:solidFill>
                <a:latin typeface="Calibri"/>
              </a:defRPr>
            </a:lvl1pPr>
          </a:lstStyle>
          <a:p>
            <a:r>
              <a:rPr lang="fr-BE"/>
              <a:t>&lt;date/heure&gt;</a:t>
            </a:r>
          </a:p>
        </p:txBody>
      </p:sp>
      <p:sp>
        <p:nvSpPr>
          <p:cNvPr id="38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Cliquez pour éditer le format du texte-titre</a:t>
            </a:r>
          </a:p>
        </p:txBody>
      </p:sp>
      <p:sp>
        <p:nvSpPr>
          <p:cNvPr id="39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800" b="0" strike="noStrike" spc="-1">
                <a:solidFill>
                  <a:schemeClr val="dk1"/>
                </a:solidFill>
                <a:latin typeface="Calibri"/>
              </a:rPr>
              <a:t>Cliquez pour éditer le format du plan de texte</a:t>
            </a:r>
          </a:p>
          <a:p>
            <a:pPr marL="864000" lvl="1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Second niveau de plan</a:t>
            </a:r>
          </a:p>
          <a:p>
            <a:pPr marL="1296000" lvl="2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Troisième niveau de plan</a:t>
            </a:r>
          </a:p>
          <a:p>
            <a:pPr marL="1728000" lvl="3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Quatrième niveau de plan</a:t>
            </a:r>
          </a:p>
          <a:p>
            <a:pPr marL="2160000" lvl="4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Cinquième niveau de plan</a:t>
            </a:r>
          </a:p>
          <a:p>
            <a:pPr marL="2592000" lvl="5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Sixième niveau de plan</a:t>
            </a:r>
          </a:p>
          <a:p>
            <a:pPr marL="3024000" lvl="6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Septième niveau de plan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Image 4"/>
          <p:cNvPicPr/>
          <p:nvPr/>
        </p:nvPicPr>
        <p:blipFill>
          <a:blip r:embed="rId3"/>
          <a:stretch/>
        </p:blipFill>
        <p:spPr>
          <a:xfrm>
            <a:off x="9052920" y="10800"/>
            <a:ext cx="2820240" cy="743040"/>
          </a:xfrm>
          <a:prstGeom prst="rect">
            <a:avLst/>
          </a:prstGeom>
          <a:ln w="0">
            <a:noFill/>
          </a:ln>
        </p:spPr>
      </p:pic>
      <p:sp>
        <p:nvSpPr>
          <p:cNvPr id="41" name="Rectangle 11"/>
          <p:cNvSpPr/>
          <p:nvPr/>
        </p:nvSpPr>
        <p:spPr>
          <a:xfrm>
            <a:off x="0" y="0"/>
            <a:ext cx="358560" cy="68565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BE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42" name="Connecteur droit 3"/>
          <p:cNvCxnSpPr/>
          <p:nvPr/>
        </p:nvCxnSpPr>
        <p:spPr>
          <a:xfrm flipH="1">
            <a:off x="345600" y="604440"/>
            <a:ext cx="8708760" cy="1440"/>
          </a:xfrm>
          <a:prstGeom prst="straightConnector1">
            <a:avLst/>
          </a:prstGeom>
          <a:ln w="38100">
            <a:solidFill>
              <a:srgbClr val="ED7D31"/>
            </a:solidFill>
            <a:round/>
          </a:ln>
        </p:spPr>
      </p:cxnSp>
      <p:sp>
        <p:nvSpPr>
          <p:cNvPr id="43" name="PlaceHolder 1"/>
          <p:cNvSpPr>
            <a:spLocks noGrp="1"/>
          </p:cNvSpPr>
          <p:nvPr>
            <p:ph type="ftr" idx="14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FR" sz="1200" b="0" strike="noStrike" spc="-1">
                <a:solidFill>
                  <a:srgbClr val="008080"/>
                </a:solidFill>
                <a:latin typeface="Calibri"/>
              </a:defRPr>
            </a:lvl1pPr>
          </a:lstStyle>
          <a:p>
            <a:r>
              <a:rPr lang="fr-BE"/>
              <a:t>&lt;pied de page&gt;</a:t>
            </a:r>
          </a:p>
        </p:txBody>
      </p:sp>
      <p:sp>
        <p:nvSpPr>
          <p:cNvPr id="44" name="PlaceHolder 2"/>
          <p:cNvSpPr>
            <a:spLocks noGrp="1"/>
          </p:cNvSpPr>
          <p:nvPr>
            <p:ph type="sldNum" idx="15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FR" sz="1200" b="0" strike="noStrike" spc="-1">
                <a:solidFill>
                  <a:srgbClr val="008080"/>
                </a:solidFill>
                <a:latin typeface="Calibri"/>
              </a:defRPr>
            </a:lvl1pPr>
          </a:lstStyle>
          <a:p>
            <a:fld id="{36E55C7F-DDE1-4D36-9D4C-87D2C2F46F87}" type="slidenum">
              <a:rPr lang="fr-BE" smtClean="0"/>
              <a:pPr/>
              <a:t>‹N°›</a:t>
            </a:fld>
            <a:endParaRPr lang="fr-BE"/>
          </a:p>
        </p:txBody>
      </p:sp>
      <p:sp>
        <p:nvSpPr>
          <p:cNvPr id="45" name="PlaceHolder 3"/>
          <p:cNvSpPr>
            <a:spLocks noGrp="1"/>
          </p:cNvSpPr>
          <p:nvPr>
            <p:ph type="dt" idx="16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>
              <a:buNone/>
              <a:defRPr lang="fr-FR" sz="1200" b="0" strike="noStrike" spc="-1">
                <a:solidFill>
                  <a:srgbClr val="008080"/>
                </a:solidFill>
                <a:latin typeface="Calibri"/>
              </a:defRPr>
            </a:lvl1pPr>
          </a:lstStyle>
          <a:p>
            <a:r>
              <a:rPr lang="fr-BE"/>
              <a:t>&lt;date/heure&gt;</a:t>
            </a:r>
          </a:p>
        </p:txBody>
      </p:sp>
      <p:sp>
        <p:nvSpPr>
          <p:cNvPr id="46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Cliquez pour éditer le format du texte-titre</a:t>
            </a:r>
          </a:p>
        </p:txBody>
      </p:sp>
      <p:sp>
        <p:nvSpPr>
          <p:cNvPr id="47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800" b="0" strike="noStrike" spc="-1">
                <a:solidFill>
                  <a:schemeClr val="dk1"/>
                </a:solidFill>
                <a:latin typeface="Calibri"/>
              </a:rPr>
              <a:t>Cliquez pour éditer le format du plan de texte</a:t>
            </a:r>
          </a:p>
          <a:p>
            <a:pPr marL="864000" lvl="1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Second niveau de plan</a:t>
            </a:r>
          </a:p>
          <a:p>
            <a:pPr marL="1296000" lvl="2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Troisième niveau de plan</a:t>
            </a:r>
          </a:p>
          <a:p>
            <a:pPr marL="1728000" lvl="3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Quatrième niveau de plan</a:t>
            </a:r>
          </a:p>
          <a:p>
            <a:pPr marL="2160000" lvl="4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Cinquième niveau de plan</a:t>
            </a:r>
          </a:p>
          <a:p>
            <a:pPr marL="2592000" lvl="5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Sixième niveau de plan</a:t>
            </a:r>
          </a:p>
          <a:p>
            <a:pPr marL="3024000" lvl="6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Septième niveau de plan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Image 4"/>
          <p:cNvPicPr/>
          <p:nvPr/>
        </p:nvPicPr>
        <p:blipFill>
          <a:blip r:embed="rId3"/>
          <a:stretch/>
        </p:blipFill>
        <p:spPr>
          <a:xfrm>
            <a:off x="9052920" y="10800"/>
            <a:ext cx="2820240" cy="743040"/>
          </a:xfrm>
          <a:prstGeom prst="rect">
            <a:avLst/>
          </a:prstGeom>
          <a:ln w="0">
            <a:noFill/>
          </a:ln>
        </p:spPr>
      </p:pic>
      <p:sp>
        <p:nvSpPr>
          <p:cNvPr id="49" name="Rectangle 11"/>
          <p:cNvSpPr/>
          <p:nvPr/>
        </p:nvSpPr>
        <p:spPr>
          <a:xfrm>
            <a:off x="0" y="0"/>
            <a:ext cx="358560" cy="68565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BE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50" name="Connecteur droit 3"/>
          <p:cNvCxnSpPr/>
          <p:nvPr/>
        </p:nvCxnSpPr>
        <p:spPr>
          <a:xfrm flipH="1">
            <a:off x="345600" y="604440"/>
            <a:ext cx="8708760" cy="1440"/>
          </a:xfrm>
          <a:prstGeom prst="straightConnector1">
            <a:avLst/>
          </a:prstGeom>
          <a:ln w="38100">
            <a:solidFill>
              <a:srgbClr val="ED7D31"/>
            </a:solidFill>
            <a:round/>
          </a:ln>
        </p:spPr>
      </p:cxnSp>
      <p:sp>
        <p:nvSpPr>
          <p:cNvPr id="51" name="PlaceHolder 1"/>
          <p:cNvSpPr>
            <a:spLocks noGrp="1"/>
          </p:cNvSpPr>
          <p:nvPr>
            <p:ph type="ftr" idx="17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&lt;pied de page&gt;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sldNum" idx="18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BCED61D7-F412-4A3D-BF07-DD37DF10340E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‹N°›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" name="PlaceHolder 3"/>
          <p:cNvSpPr>
            <a:spLocks noGrp="1"/>
          </p:cNvSpPr>
          <p:nvPr>
            <p:ph type="dt" idx="19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>
              <a:buNone/>
              <a:defRPr lang="fr-FR" sz="1200" b="0" strike="noStrike" spc="-1">
                <a:solidFill>
                  <a:srgbClr val="008080"/>
                </a:solidFill>
                <a:latin typeface="Calibri"/>
              </a:defRPr>
            </a:lvl1pPr>
          </a:lstStyle>
          <a:p>
            <a:r>
              <a:rPr lang="fr-BE"/>
              <a:t>&lt;date/heure&gt;</a:t>
            </a:r>
          </a:p>
        </p:txBody>
      </p:sp>
      <p:sp>
        <p:nvSpPr>
          <p:cNvPr id="54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Cliquez pour éditer le format du texte-titre</a:t>
            </a:r>
          </a:p>
        </p:txBody>
      </p:sp>
      <p:sp>
        <p:nvSpPr>
          <p:cNvPr id="55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800" b="0" strike="noStrike" spc="-1">
                <a:solidFill>
                  <a:schemeClr val="dk1"/>
                </a:solidFill>
                <a:latin typeface="Calibri"/>
              </a:rPr>
              <a:t>Cliquez pour éditer le format du plan de texte</a:t>
            </a:r>
          </a:p>
          <a:p>
            <a:pPr marL="864000" lvl="1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Second niveau de plan</a:t>
            </a:r>
          </a:p>
          <a:p>
            <a:pPr marL="1296000" lvl="2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Troisième niveau de plan</a:t>
            </a:r>
          </a:p>
          <a:p>
            <a:pPr marL="1728000" lvl="3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Quatrième niveau de plan</a:t>
            </a:r>
          </a:p>
          <a:p>
            <a:pPr marL="2160000" lvl="4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Cinquième niveau de plan</a:t>
            </a:r>
          </a:p>
          <a:p>
            <a:pPr marL="2592000" lvl="5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Sixième niveau de plan</a:t>
            </a:r>
          </a:p>
          <a:p>
            <a:pPr marL="3024000" lvl="6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Septième niveau de plan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Image 6"/>
          <p:cNvPicPr/>
          <p:nvPr/>
        </p:nvPicPr>
        <p:blipFill>
          <a:blip r:embed="rId3"/>
          <a:stretch/>
        </p:blipFill>
        <p:spPr>
          <a:xfrm>
            <a:off x="0" y="10800"/>
            <a:ext cx="8937000" cy="4467960"/>
          </a:xfrm>
          <a:prstGeom prst="rect">
            <a:avLst/>
          </a:prstGeom>
          <a:ln w="0">
            <a:noFill/>
          </a:ln>
        </p:spPr>
      </p:pic>
      <p:sp>
        <p:nvSpPr>
          <p:cNvPr id="57" name="Pentagone 2"/>
          <p:cNvSpPr/>
          <p:nvPr/>
        </p:nvSpPr>
        <p:spPr>
          <a:xfrm>
            <a:off x="-469080" y="-12960"/>
            <a:ext cx="12547080" cy="6455520"/>
          </a:xfrm>
          <a:custGeom>
            <a:avLst/>
            <a:gdLst>
              <a:gd name="textAreaLeft" fmla="*/ 0 w 12547080"/>
              <a:gd name="textAreaRight" fmla="*/ 12548520 w 12547080"/>
              <a:gd name="textAreaTop" fmla="*/ 0 h 6455520"/>
              <a:gd name="textAreaBottom" fmla="*/ 6456960 h 6455520"/>
            </a:gdLst>
            <a:ahLst/>
            <a:cxnLst/>
            <a:rect l="textAreaLeft" t="textAreaTop" r="textAreaRight" b="textAreaBottom"/>
            <a:pathLst>
              <a:path w="9411466" h="7092989">
                <a:moveTo>
                  <a:pt x="83205" y="3975095"/>
                </a:moveTo>
                <a:lnTo>
                  <a:pt x="5979302" y="0"/>
                </a:lnTo>
                <a:lnTo>
                  <a:pt x="9378228" y="36076"/>
                </a:lnTo>
                <a:cubicBezTo>
                  <a:pt x="9372874" y="2346662"/>
                  <a:pt x="9416363" y="4689813"/>
                  <a:pt x="9411009" y="7000399"/>
                </a:cubicBezTo>
                <a:lnTo>
                  <a:pt x="0" y="7092989"/>
                </a:lnTo>
                <a:lnTo>
                  <a:pt x="83205" y="397509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FR" sz="2400" b="0" strike="noStrike" spc="-1">
              <a:solidFill>
                <a:schemeClr val="lt1"/>
              </a:solidFill>
              <a:latin typeface="Calibri"/>
              <a:ea typeface="Calibri"/>
            </a:endParaRPr>
          </a:p>
        </p:txBody>
      </p:sp>
      <p:pic>
        <p:nvPicPr>
          <p:cNvPr id="58" name="Image 9"/>
          <p:cNvPicPr/>
          <p:nvPr/>
        </p:nvPicPr>
        <p:blipFill>
          <a:blip r:embed="rId4"/>
          <a:stretch/>
        </p:blipFill>
        <p:spPr>
          <a:xfrm>
            <a:off x="9052920" y="10800"/>
            <a:ext cx="2820240" cy="743040"/>
          </a:xfrm>
          <a:prstGeom prst="rect">
            <a:avLst/>
          </a:prstGeom>
          <a:ln w="0">
            <a:noFill/>
          </a:ln>
        </p:spPr>
      </p:pic>
      <p:sp>
        <p:nvSpPr>
          <p:cNvPr id="59" name="Triangle isocèle 3"/>
          <p:cNvSpPr/>
          <p:nvPr/>
        </p:nvSpPr>
        <p:spPr>
          <a:xfrm rot="5400000">
            <a:off x="3787200" y="-570240"/>
            <a:ext cx="3641040" cy="11212560"/>
          </a:xfrm>
          <a:prstGeom prst="triangle">
            <a:avLst>
              <a:gd name="adj" fmla="val 99642"/>
            </a:avLst>
          </a:prstGeom>
          <a:solidFill>
            <a:srgbClr val="F1F1F0">
              <a:alpha val="61000"/>
            </a:srgb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FR" sz="1800" b="0" strike="noStrike" spc="-1">
              <a:solidFill>
                <a:schemeClr val="dk1"/>
              </a:solidFill>
              <a:latin typeface="Aptos"/>
            </a:endParaRPr>
          </a:p>
        </p:txBody>
      </p:sp>
      <p:pic>
        <p:nvPicPr>
          <p:cNvPr id="60" name="Image 1"/>
          <p:cNvPicPr/>
          <p:nvPr/>
        </p:nvPicPr>
        <p:blipFill>
          <a:blip r:embed="rId5">
            <a:alphaModFix amt="85000"/>
          </a:blip>
          <a:srcRect t="9439"/>
          <a:stretch/>
        </p:blipFill>
        <p:spPr>
          <a:xfrm>
            <a:off x="0" y="3315960"/>
            <a:ext cx="5213520" cy="3540600"/>
          </a:xfrm>
          <a:prstGeom prst="rect">
            <a:avLst/>
          </a:prstGeom>
          <a:ln w="0">
            <a:noFill/>
          </a:ln>
        </p:spPr>
      </p:pic>
      <p:sp>
        <p:nvSpPr>
          <p:cNvPr id="61" name="Triangle rectangle 2"/>
          <p:cNvSpPr/>
          <p:nvPr/>
        </p:nvSpPr>
        <p:spPr>
          <a:xfrm rot="10800000">
            <a:off x="292680" y="3317400"/>
            <a:ext cx="6329160" cy="2078640"/>
          </a:xfrm>
          <a:prstGeom prst="rt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BE" sz="1800" b="0" strike="noStrike" spc="-1">
              <a:solidFill>
                <a:schemeClr val="lt1"/>
              </a:solidFill>
              <a:latin typeface="Aptos"/>
            </a:endParaRPr>
          </a:p>
        </p:txBody>
      </p:sp>
      <p:pic>
        <p:nvPicPr>
          <p:cNvPr id="62" name="Image 10"/>
          <p:cNvPicPr/>
          <p:nvPr/>
        </p:nvPicPr>
        <p:blipFill>
          <a:blip r:embed="rId6"/>
          <a:stretch/>
        </p:blipFill>
        <p:spPr>
          <a:xfrm>
            <a:off x="9912960" y="6427800"/>
            <a:ext cx="2165400" cy="307440"/>
          </a:xfrm>
          <a:prstGeom prst="rect">
            <a:avLst/>
          </a:prstGeom>
          <a:ln w="0">
            <a:noFill/>
          </a:ln>
        </p:spPr>
      </p:pic>
      <p:sp>
        <p:nvSpPr>
          <p:cNvPr id="63" name="ZoneTexte 4"/>
          <p:cNvSpPr/>
          <p:nvPr/>
        </p:nvSpPr>
        <p:spPr>
          <a:xfrm>
            <a:off x="6451200" y="6367680"/>
            <a:ext cx="3364920" cy="394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fr-BE" sz="2000" b="0" strike="noStrike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  <a:ea typeface="Calibri"/>
              </a:rPr>
              <a:t>www.uee.uliege.be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4" name="Espace réservé du texte 8"/>
          <p:cNvSpPr/>
          <p:nvPr/>
        </p:nvSpPr>
        <p:spPr>
          <a:xfrm>
            <a:off x="0" y="3023280"/>
            <a:ext cx="12190680" cy="583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90000"/>
              </a:lnSpc>
              <a:spcBef>
                <a:spcPts val="1001"/>
              </a:spcBef>
              <a:tabLst>
                <a:tab pos="0" algn="l"/>
              </a:tabLst>
            </a:pPr>
            <a:r>
              <a:rPr lang="fr-BE" sz="3600" b="0" strike="noStrike" spc="-1">
                <a:solidFill>
                  <a:schemeClr val="accent2"/>
                </a:solidFill>
                <a:latin typeface="Calibri"/>
                <a:ea typeface="Calibri"/>
              </a:rPr>
              <a:t>Merci pour votre attention </a:t>
            </a:r>
            <a:endParaRPr lang="fr-FR" sz="3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BE" sz="1800" b="0" strike="noStrike" spc="-1">
                <a:solidFill>
                  <a:schemeClr val="dk1"/>
                </a:solidFill>
                <a:latin typeface="Aptos"/>
              </a:rPr>
              <a:t>Cliquez pour éditer le format du texte-titre</a:t>
            </a:r>
          </a:p>
        </p:txBody>
      </p:sp>
      <p:sp>
        <p:nvSpPr>
          <p:cNvPr id="6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800" b="0" strike="noStrike" spc="-1">
                <a:solidFill>
                  <a:schemeClr val="dk1"/>
                </a:solidFill>
                <a:latin typeface="Aptos"/>
              </a:rPr>
              <a:t>Cliquez pour éditer le format du plan de texte</a:t>
            </a:r>
          </a:p>
          <a:p>
            <a:pPr marL="864000" lvl="1" indent="-3240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2000" b="0" strike="noStrike" spc="-1">
                <a:solidFill>
                  <a:schemeClr val="dk1"/>
                </a:solidFill>
                <a:latin typeface="Aptos"/>
              </a:rPr>
              <a:t>Second niveau de plan</a:t>
            </a:r>
          </a:p>
          <a:p>
            <a:pPr marL="1296000" lvl="2" indent="-2880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1800" b="0" strike="noStrike" spc="-1">
                <a:solidFill>
                  <a:schemeClr val="dk1"/>
                </a:solidFill>
                <a:latin typeface="Aptos"/>
              </a:rPr>
              <a:t>Troisième niveau de plan</a:t>
            </a:r>
          </a:p>
          <a:p>
            <a:pPr marL="1728000" lvl="3" indent="-2160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BE" sz="1800" b="0" strike="noStrike" spc="-1">
                <a:solidFill>
                  <a:schemeClr val="dk1"/>
                </a:solidFill>
                <a:latin typeface="Aptos"/>
              </a:rPr>
              <a:t>Quatrième niveau de plan</a:t>
            </a:r>
          </a:p>
          <a:p>
            <a:pPr marL="2160000" lvl="4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Aptos"/>
              </a:rPr>
              <a:t>Cinquième niveau de plan</a:t>
            </a:r>
          </a:p>
          <a:p>
            <a:pPr marL="2592000" lvl="5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Aptos"/>
              </a:rPr>
              <a:t>Sixième niveau de plan</a:t>
            </a:r>
          </a:p>
          <a:p>
            <a:pPr marL="3024000" lvl="6" indent="-2160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BE" sz="2000" b="0" strike="noStrike" spc="-1">
                <a:solidFill>
                  <a:schemeClr val="dk1"/>
                </a:solidFill>
                <a:latin typeface="Aptos"/>
              </a:rPr>
              <a:t>Septième niveau de plan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3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40.png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5.jpe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chart" Target="../charts/char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32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0.png"/><Relationship Id="rId5" Type="http://schemas.openxmlformats.org/officeDocument/2006/relationships/image" Target="../media/image33.png"/><Relationship Id="rId4" Type="http://schemas.openxmlformats.org/officeDocument/2006/relationships/image" Target="../media/image4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5.wm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4.wmf"/><Relationship Id="rId5" Type="http://schemas.openxmlformats.org/officeDocument/2006/relationships/image" Target="../media/image53.png"/><Relationship Id="rId4" Type="http://schemas.openxmlformats.org/officeDocument/2006/relationships/notesSlide" Target="../notesSlides/notesSlide22.xml"/><Relationship Id="rId9" Type="http://schemas.openxmlformats.org/officeDocument/2006/relationships/image" Target="../media/image5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w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8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w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Relationship Id="rId4" Type="http://schemas.openxmlformats.org/officeDocument/2006/relationships/chart" Target="../charts/chart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7.jpe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6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70.pn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71.png"/><Relationship Id="rId4" Type="http://schemas.microsoft.com/office/2007/relationships/hdphoto" Target="../media/hdphoto4.wdp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7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jpeg"/><Relationship Id="rId4" Type="http://schemas.openxmlformats.org/officeDocument/2006/relationships/image" Target="../media/image74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13" Type="http://schemas.openxmlformats.org/officeDocument/2006/relationships/image" Target="../media/image87.png"/><Relationship Id="rId18" Type="http://schemas.openxmlformats.org/officeDocument/2006/relationships/image" Target="../media/image92.png"/><Relationship Id="rId3" Type="http://schemas.openxmlformats.org/officeDocument/2006/relationships/image" Target="../media/image78.jpeg"/><Relationship Id="rId7" Type="http://schemas.openxmlformats.org/officeDocument/2006/relationships/image" Target="../media/image81.jpeg"/><Relationship Id="rId12" Type="http://schemas.openxmlformats.org/officeDocument/2006/relationships/image" Target="../media/image86.png"/><Relationship Id="rId17" Type="http://schemas.openxmlformats.org/officeDocument/2006/relationships/image" Target="../media/image91.png"/><Relationship Id="rId2" Type="http://schemas.openxmlformats.org/officeDocument/2006/relationships/notesSlide" Target="../notesSlides/notesSlide35.xml"/><Relationship Id="rId16" Type="http://schemas.openxmlformats.org/officeDocument/2006/relationships/image" Target="../media/image9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0.jpeg"/><Relationship Id="rId11" Type="http://schemas.openxmlformats.org/officeDocument/2006/relationships/image" Target="../media/image85.gif"/><Relationship Id="rId5" Type="http://schemas.openxmlformats.org/officeDocument/2006/relationships/image" Target="../media/image32.png"/><Relationship Id="rId15" Type="http://schemas.openxmlformats.org/officeDocument/2006/relationships/image" Target="../media/image89.jpeg"/><Relationship Id="rId10" Type="http://schemas.openxmlformats.org/officeDocument/2006/relationships/image" Target="../media/image84.jpeg"/><Relationship Id="rId19" Type="http://schemas.openxmlformats.org/officeDocument/2006/relationships/image" Target="../media/image93.jpeg"/><Relationship Id="rId4" Type="http://schemas.openxmlformats.org/officeDocument/2006/relationships/image" Target="../media/image79.wmf"/><Relationship Id="rId9" Type="http://schemas.openxmlformats.org/officeDocument/2006/relationships/image" Target="../media/image83.png"/><Relationship Id="rId14" Type="http://schemas.openxmlformats.org/officeDocument/2006/relationships/image" Target="../media/image88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7.jpeg"/><Relationship Id="rId5" Type="http://schemas.openxmlformats.org/officeDocument/2006/relationships/image" Target="../media/image96.jpeg"/><Relationship Id="rId4" Type="http://schemas.openxmlformats.org/officeDocument/2006/relationships/image" Target="../media/image95.jpe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svg"/><Relationship Id="rId3" Type="http://schemas.openxmlformats.org/officeDocument/2006/relationships/image" Target="../media/image99.png"/><Relationship Id="rId7" Type="http://schemas.openxmlformats.org/officeDocument/2006/relationships/image" Target="../media/image10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2.png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7" Type="http://schemas.openxmlformats.org/officeDocument/2006/relationships/image" Target="../media/image109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8.jpeg"/><Relationship Id="rId5" Type="http://schemas.openxmlformats.org/officeDocument/2006/relationships/image" Target="../media/image107.wmf"/><Relationship Id="rId4" Type="http://schemas.openxmlformats.org/officeDocument/2006/relationships/image" Target="../media/image106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7" Type="http://schemas.openxmlformats.org/officeDocument/2006/relationships/image" Target="../media/image114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3.jpeg"/><Relationship Id="rId5" Type="http://schemas.openxmlformats.org/officeDocument/2006/relationships/image" Target="../media/image112.jpeg"/><Relationship Id="rId4" Type="http://schemas.openxmlformats.org/officeDocument/2006/relationships/image" Target="../media/image111.jpe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png"/><Relationship Id="rId13" Type="http://schemas.openxmlformats.org/officeDocument/2006/relationships/image" Target="../media/image125.jpeg"/><Relationship Id="rId3" Type="http://schemas.openxmlformats.org/officeDocument/2006/relationships/image" Target="../media/image115.jpeg"/><Relationship Id="rId7" Type="http://schemas.openxmlformats.org/officeDocument/2006/relationships/image" Target="../media/image119.png"/><Relationship Id="rId12" Type="http://schemas.openxmlformats.org/officeDocument/2006/relationships/image" Target="../media/image124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8.jpeg"/><Relationship Id="rId11" Type="http://schemas.openxmlformats.org/officeDocument/2006/relationships/image" Target="../media/image123.jpeg"/><Relationship Id="rId5" Type="http://schemas.openxmlformats.org/officeDocument/2006/relationships/image" Target="../media/image117.jpeg"/><Relationship Id="rId10" Type="http://schemas.openxmlformats.org/officeDocument/2006/relationships/image" Target="../media/image122.jpeg"/><Relationship Id="rId4" Type="http://schemas.openxmlformats.org/officeDocument/2006/relationships/image" Target="../media/image116.jpeg"/><Relationship Id="rId9" Type="http://schemas.openxmlformats.org/officeDocument/2006/relationships/image" Target="../media/image121.jpeg"/><Relationship Id="rId14" Type="http://schemas.openxmlformats.org/officeDocument/2006/relationships/image" Target="../media/image126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7" Type="http://schemas.openxmlformats.org/officeDocument/2006/relationships/image" Target="../media/image131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0.wmf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4.png"/><Relationship Id="rId5" Type="http://schemas.openxmlformats.org/officeDocument/2006/relationships/image" Target="../media/image133.png"/><Relationship Id="rId4" Type="http://schemas.openxmlformats.org/officeDocument/2006/relationships/image" Target="../media/image132.jpe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1.xml"/><Relationship Id="rId5" Type="http://schemas.openxmlformats.org/officeDocument/2006/relationships/image" Target="../media/image143.jpeg"/><Relationship Id="rId4" Type="http://schemas.openxmlformats.org/officeDocument/2006/relationships/image" Target="../media/image142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4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png"/><Relationship Id="rId3" Type="http://schemas.openxmlformats.org/officeDocument/2006/relationships/image" Target="../media/image145.png"/><Relationship Id="rId7" Type="http://schemas.openxmlformats.org/officeDocument/2006/relationships/image" Target="../media/image147.wmf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6.wmf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14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7" Type="http://schemas.openxmlformats.org/officeDocument/2006/relationships/image" Target="../media/image155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4.jpeg"/><Relationship Id="rId5" Type="http://schemas.openxmlformats.org/officeDocument/2006/relationships/image" Target="../media/image153.svg"/><Relationship Id="rId4" Type="http://schemas.openxmlformats.org/officeDocument/2006/relationships/image" Target="../media/image152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1.jpeg"/><Relationship Id="rId13" Type="http://schemas.openxmlformats.org/officeDocument/2006/relationships/image" Target="../media/image166.jpeg"/><Relationship Id="rId3" Type="http://schemas.openxmlformats.org/officeDocument/2006/relationships/image" Target="../media/image156.jpeg"/><Relationship Id="rId7" Type="http://schemas.openxmlformats.org/officeDocument/2006/relationships/image" Target="../media/image160.jpeg"/><Relationship Id="rId12" Type="http://schemas.openxmlformats.org/officeDocument/2006/relationships/image" Target="../media/image165.svg"/><Relationship Id="rId2" Type="http://schemas.openxmlformats.org/officeDocument/2006/relationships/notesSlide" Target="../notesSlides/notesSlide46.xml"/><Relationship Id="rId16" Type="http://schemas.openxmlformats.org/officeDocument/2006/relationships/image" Target="../media/image16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9.png"/><Relationship Id="rId11" Type="http://schemas.openxmlformats.org/officeDocument/2006/relationships/image" Target="../media/image164.png"/><Relationship Id="rId5" Type="http://schemas.openxmlformats.org/officeDocument/2006/relationships/image" Target="../media/image158.jpeg"/><Relationship Id="rId15" Type="http://schemas.openxmlformats.org/officeDocument/2006/relationships/image" Target="../media/image168.jpeg"/><Relationship Id="rId10" Type="http://schemas.openxmlformats.org/officeDocument/2006/relationships/image" Target="../media/image163.svg"/><Relationship Id="rId4" Type="http://schemas.openxmlformats.org/officeDocument/2006/relationships/image" Target="../media/image157.jpeg"/><Relationship Id="rId9" Type="http://schemas.openxmlformats.org/officeDocument/2006/relationships/image" Target="../media/image162.png"/><Relationship Id="rId14" Type="http://schemas.openxmlformats.org/officeDocument/2006/relationships/image" Target="../media/image167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4.xm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Relationship Id="rId4" Type="http://schemas.openxmlformats.org/officeDocument/2006/relationships/chart" Target="../charts/chart1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6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.xml"/><Relationship Id="rId4" Type="http://schemas.openxmlformats.org/officeDocument/2006/relationships/chart" Target="../charts/chart1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/>
          </p:nvPr>
        </p:nvSpPr>
        <p:spPr>
          <a:xfrm>
            <a:off x="3234690" y="4150800"/>
            <a:ext cx="8092440" cy="116415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200" b="0" strike="noStrike" spc="-1" dirty="0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Luc </a:t>
            </a:r>
            <a:r>
              <a:rPr lang="fr-BE" sz="2200" b="0" strike="noStrike" spc="-1" dirty="0" err="1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Courard</a:t>
            </a:r>
            <a:r>
              <a:rPr lang="fr-BE" sz="2200" b="0" strike="noStrike" spc="-1" dirty="0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Arthur </a:t>
            </a:r>
            <a:r>
              <a:rPr lang="fr-BE" sz="2200" b="0" strike="noStrike" spc="-1" dirty="0" err="1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Fanara</a:t>
            </a:r>
            <a:r>
              <a:rPr lang="fr-BE" sz="2200" b="0" strike="noStrike" spc="-1" dirty="0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Sophie Grigoletto, Imad </a:t>
            </a:r>
            <a:r>
              <a:rPr lang="fr-BE" sz="2200" b="0" strike="noStrike" spc="-1" dirty="0" err="1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Kanjo</a:t>
            </a:r>
            <a:r>
              <a:rPr lang="fr-BE" sz="2200" b="0" strike="noStrike" spc="-1" dirty="0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    Romain Libert, </a:t>
            </a:r>
            <a:r>
              <a:rPr lang="fr-BE" sz="2200" b="0" strike="noStrike" spc="-1" dirty="0" err="1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Yeakleang</a:t>
            </a:r>
            <a:r>
              <a:rPr lang="fr-BE" sz="2200" b="0" strike="noStrike" spc="-1" dirty="0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Muy, Ta Minh </a:t>
            </a:r>
            <a:r>
              <a:rPr lang="fr-BE" sz="2200" b="0" strike="noStrike" spc="-1" dirty="0" err="1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Phuong</a:t>
            </a:r>
            <a:r>
              <a:rPr lang="fr-BE" sz="2200" b="0" strike="noStrike" spc="-1" dirty="0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Bao,  Julien </a:t>
            </a:r>
            <a:r>
              <a:rPr lang="fr-BE" sz="2200" b="0" strike="noStrike" spc="-1" dirty="0" err="1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Troquay</a:t>
            </a:r>
            <a:endParaRPr lang="fr-BE" sz="2200" b="0" strike="noStrike" spc="-1" dirty="0">
              <a:solidFill>
                <a:schemeClr val="dk1">
                  <a:lumMod val="65000"/>
                  <a:lumOff val="3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r">
              <a:spcBef>
                <a:spcPts val="1200"/>
              </a:spcBef>
              <a:buNone/>
              <a:tabLst>
                <a:tab pos="0" algn="l"/>
              </a:tabLst>
            </a:pPr>
            <a:r>
              <a:rPr lang="fr-FR" altLang="fr-FR" sz="1400" i="1" dirty="0">
                <a:solidFill>
                  <a:srgbClr val="000000"/>
                </a:solidFill>
                <a:latin typeface="Aptos" panose="020B0004020202020204" pitchFamily="34" charset="0"/>
              </a:rPr>
              <a:t>Les auteurs ont contribué de façon équivalente à la rédaction.</a:t>
            </a:r>
            <a:endParaRPr lang="fr-FR" altLang="fr-FR" sz="1400" i="1" dirty="0">
              <a:latin typeface="Arial" panose="020B060402020202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400" b="0" strike="noStrike" spc="-1" dirty="0">
                <a:solidFill>
                  <a:schemeClr val="dk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dt" idx="23"/>
          </p:nvPr>
        </p:nvSpPr>
        <p:spPr>
          <a:xfrm>
            <a:off x="490410" y="6213420"/>
            <a:ext cx="3209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800" b="0" strike="noStrike" spc="-1">
                <a:solidFill>
                  <a:schemeClr val="dk1"/>
                </a:solidFill>
                <a:latin typeface="Calibri"/>
                <a:ea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800" b="0" strike="noStrike" spc="-1">
                <a:solidFill>
                  <a:schemeClr val="dk1"/>
                </a:solidFill>
                <a:latin typeface="Calibri"/>
                <a:ea typeface="Calibri"/>
              </a:rPr>
              <a:t>Mercredi 3 septembre 2025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" name="PlaceHolder 3"/>
          <p:cNvSpPr>
            <a:spLocks noGrp="1"/>
          </p:cNvSpPr>
          <p:nvPr>
            <p:ph/>
          </p:nvPr>
        </p:nvSpPr>
        <p:spPr>
          <a:xfrm>
            <a:off x="252810" y="5872500"/>
            <a:ext cx="3210120" cy="3402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FR" sz="1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University</a:t>
            </a:r>
            <a:r>
              <a:rPr lang="fr-FR" sz="1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Liège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" name="PlaceHolder 4"/>
          <p:cNvSpPr>
            <a:spLocks noGrp="1"/>
          </p:cNvSpPr>
          <p:nvPr>
            <p:ph/>
          </p:nvPr>
        </p:nvSpPr>
        <p:spPr>
          <a:xfrm>
            <a:off x="3336120" y="2838240"/>
            <a:ext cx="8854560" cy="589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36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RENCONTRE BESIX</a:t>
            </a:r>
            <a:endParaRPr lang="en-BE" sz="36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0" y="2644200"/>
            <a:ext cx="12191400" cy="583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BE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Investigation of RAC </a:t>
            </a:r>
            <a:r>
              <a:rPr lang="fr-BE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Durability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/>
          </p:nvPr>
        </p:nvSpPr>
        <p:spPr>
          <a:xfrm>
            <a:off x="0" y="3395520"/>
            <a:ext cx="12191400" cy="583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1"/>
              </a:spcBef>
              <a:buClr>
                <a:srgbClr val="ED7D31"/>
              </a:buClr>
              <a:buNone/>
            </a:pP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A. 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Fanara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7C12C68-C2A2-4E18-AB82-DEA135921E24}" type="slidenum">
              <a:rPr/>
              <a:t>2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fld id="{098D1F16-F52D-415D-8B51-1744DC62D420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GB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 Study: Overview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1038924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457200" indent="-4572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Calibri Light"/>
              <a:buAutoNum type="arabicPeriod"/>
            </a:pPr>
            <a:r>
              <a:rPr lang="en-GB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NAC: A micro-concrete comprising 2/8 natural aggregates of limestone origin;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Calibri Light"/>
              <a:buAutoNum type="arabicPeriod"/>
            </a:pPr>
            <a:r>
              <a:rPr lang="en-GB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RAC: A micro-concrete comprising 2/8 recycled concrete aggregates (from </a:t>
            </a:r>
            <a:r>
              <a:rPr lang="fr-BE" sz="20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SeRaMCo</a:t>
            </a:r>
            <a:r>
              <a:rPr lang="en-GB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b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(same PSD and volume fraction than NAC, constant W/C);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Calibri Light"/>
              <a:buAutoNum type="arabicPeriod"/>
            </a:pPr>
            <a:r>
              <a:rPr lang="en-GB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E-M: A mortar composed of natural 0/2 Rhine sand with C.E.M. method.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defTabSz="914400">
              <a:lnSpc>
                <a:spcPct val="110000"/>
              </a:lnSpc>
              <a:spcBef>
                <a:spcPts val="499"/>
              </a:spcBef>
              <a:buSzPct val="100000"/>
              <a:buBlip>
                <a:blip r:embed="rId2"/>
              </a:buBlip>
              <a:tabLst>
                <a:tab pos="0" algn="l"/>
              </a:tabLst>
            </a:pPr>
            <a:r>
              <a:rPr lang="en-GB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Water transfer properties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85800" lvl="1" indent="-228600" defTabSz="914400">
              <a:lnSpc>
                <a:spcPct val="110000"/>
              </a:lnSpc>
              <a:spcBef>
                <a:spcPts val="499"/>
              </a:spcBef>
              <a:buSzPct val="100112"/>
              <a:buBlip>
                <a:blip r:embed="rId3"/>
              </a:buBlip>
              <a:tabLst>
                <a:tab pos="0" algn="l"/>
              </a:tabLst>
            </a:pPr>
            <a:r>
              <a:rPr lang="en-GB" sz="1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Water Absorption by Immersion (WAI)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85800" lvl="1" indent="-228600" defTabSz="914400">
              <a:lnSpc>
                <a:spcPct val="110000"/>
              </a:lnSpc>
              <a:spcBef>
                <a:spcPts val="499"/>
              </a:spcBef>
              <a:buSzPct val="100112"/>
              <a:buBlip>
                <a:blip r:embed="rId3"/>
              </a:buBlip>
              <a:tabLst>
                <a:tab pos="0" algn="l"/>
              </a:tabLst>
            </a:pPr>
            <a:r>
              <a:rPr lang="en-GB" sz="1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Intrinsic Water Permeability experiment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85800" lvl="1" indent="-228600" defTabSz="914400">
              <a:lnSpc>
                <a:spcPct val="110000"/>
              </a:lnSpc>
              <a:spcBef>
                <a:spcPts val="499"/>
              </a:spcBef>
              <a:buSzPct val="100112"/>
              <a:buBlip>
                <a:blip r:embed="rId3"/>
              </a:buBlip>
              <a:tabLst>
                <a:tab pos="0" algn="l"/>
              </a:tabLst>
            </a:pPr>
            <a:r>
              <a:rPr lang="en-GB" sz="1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Static Sorption and Desorption experiment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defTabSz="914400">
              <a:lnSpc>
                <a:spcPct val="110000"/>
              </a:lnSpc>
              <a:spcBef>
                <a:spcPts val="499"/>
              </a:spcBef>
              <a:buSzPct val="100000"/>
              <a:buBlip>
                <a:blip r:embed="rId2"/>
              </a:buBlip>
              <a:tabLst>
                <a:tab pos="0" algn="l"/>
              </a:tabLst>
            </a:pPr>
            <a:r>
              <a:rPr lang="en-GB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Chloride ions transfer properties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85800" lvl="1" indent="-228600" defTabSz="914400">
              <a:lnSpc>
                <a:spcPct val="110000"/>
              </a:lnSpc>
              <a:spcBef>
                <a:spcPts val="499"/>
              </a:spcBef>
              <a:buSzPct val="100112"/>
              <a:buBlip>
                <a:blip r:embed="rId3"/>
              </a:buBlip>
              <a:tabLst>
                <a:tab pos="0" algn="l"/>
              </a:tabLst>
            </a:pPr>
            <a:r>
              <a:rPr lang="en-GB" sz="1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Chloride diffusion under steady-state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85800" lvl="1" indent="-228600" defTabSz="914400">
              <a:lnSpc>
                <a:spcPct val="110000"/>
              </a:lnSpc>
              <a:spcBef>
                <a:spcPts val="499"/>
              </a:spcBef>
              <a:buSzPct val="100112"/>
              <a:buBlip>
                <a:blip r:embed="rId3"/>
              </a:buBlip>
              <a:tabLst>
                <a:tab pos="0" algn="l"/>
              </a:tabLst>
            </a:pPr>
            <a:r>
              <a:rPr lang="en-GB" sz="1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Chloride diffusion under unsteady-state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85800" lvl="1" indent="-228600" defTabSz="914400">
              <a:lnSpc>
                <a:spcPct val="110000"/>
              </a:lnSpc>
              <a:spcBef>
                <a:spcPts val="499"/>
              </a:spcBef>
              <a:buSzPct val="100112"/>
              <a:buBlip>
                <a:blip r:embed="rId3"/>
              </a:buBlip>
              <a:tabLst>
                <a:tab pos="0" algn="l"/>
              </a:tabLst>
            </a:pPr>
            <a:r>
              <a:rPr lang="en-GB" sz="1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Conduction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460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Investigation of RAC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Durability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2" name="Image 7" descr="Une image contenant cercle, art&#10;&#10;Description générée automatiquement"/>
          <p:cNvPicPr/>
          <p:nvPr/>
        </p:nvPicPr>
        <p:blipFill>
          <a:blip r:embed="rId4"/>
          <a:stretch/>
        </p:blipFill>
        <p:spPr>
          <a:xfrm>
            <a:off x="6130440" y="3292920"/>
            <a:ext cx="3599280" cy="2699280"/>
          </a:xfrm>
          <a:prstGeom prst="rect">
            <a:avLst/>
          </a:prstGeom>
          <a:ln w="0">
            <a:noFill/>
          </a:ln>
        </p:spPr>
      </p:pic>
      <p:pic>
        <p:nvPicPr>
          <p:cNvPr id="83" name="Image 8" descr="Une image contenant rocher, Minéral, cercle, pierre&#10;&#10;Description générée automatiquement"/>
          <p:cNvPicPr/>
          <p:nvPr/>
        </p:nvPicPr>
        <p:blipFill>
          <a:blip r:embed="rId5"/>
          <a:stretch/>
        </p:blipFill>
        <p:spPr>
          <a:xfrm>
            <a:off x="8976240" y="3292920"/>
            <a:ext cx="3599280" cy="2699280"/>
          </a:xfrm>
          <a:prstGeom prst="rect">
            <a:avLst/>
          </a:prstGeom>
          <a:ln w="0">
            <a:noFill/>
          </a:ln>
        </p:spPr>
      </p:pic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CF9EBE46-E972-4876-A0B2-1B4E73F9F81A}" type="slidenum">
              <a:rPr/>
              <a:t>3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E897E194-511D-4696-A6A5-73494B2D067C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GB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 Study: Static Sorption and Desorption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460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Investigation of RAC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Durability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6" name="Image 11"/>
          <p:cNvPicPr/>
          <p:nvPr/>
        </p:nvPicPr>
        <p:blipFill>
          <a:blip r:embed="rId2"/>
          <a:srcRect l="26602" b="33616"/>
          <a:stretch/>
        </p:blipFill>
        <p:spPr>
          <a:xfrm>
            <a:off x="5965560" y="3140640"/>
            <a:ext cx="5850360" cy="1227240"/>
          </a:xfrm>
          <a:prstGeom prst="rect">
            <a:avLst/>
          </a:prstGeom>
          <a:ln w="0">
            <a:noFill/>
          </a:ln>
        </p:spPr>
      </p:pic>
      <p:pic>
        <p:nvPicPr>
          <p:cNvPr id="87" name="Image 12" descr="Une image contenant diagramme, texte, dessin, croquis&#10;&#10;Description générée automatiquement"/>
          <p:cNvPicPr/>
          <p:nvPr/>
        </p:nvPicPr>
        <p:blipFill>
          <a:blip r:embed="rId3"/>
          <a:srcRect l="3721" r="2552" b="12379"/>
          <a:stretch/>
        </p:blipFill>
        <p:spPr>
          <a:xfrm>
            <a:off x="911520" y="1181160"/>
            <a:ext cx="4679640" cy="4695480"/>
          </a:xfrm>
          <a:prstGeom prst="rect">
            <a:avLst/>
          </a:prstGeom>
          <a:ln w="0"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8" name="ZoneTexte 13"/>
              <p:cNvSpPr txBox="1"/>
              <p:nvPr/>
            </p:nvSpPr>
            <p:spPr>
              <a:xfrm>
                <a:off x="911520" y="1258920"/>
                <a:ext cx="186480" cy="245520"/>
              </a:xfrm>
              <a:prstGeom prst="rect">
                <a:avLst/>
              </a:prstGeom>
            </p:spPr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>
                          <a:latin typeface="Cambria Math" panose="02040503050406030204" pitchFamily="18" charset="0"/>
                        </a:rPr>
                        <m:t>𝑠</m:t>
                      </m:r>
                    </m:oMath>
                  </m:oMathPara>
                </a14:m>
                <a:endParaRPr/>
              </a:p>
            </p:txBody>
          </p:sp>
        </mc:Choice>
        <mc:Fallback xmlns="" xmlns:p14="http://schemas.microsoft.com/office/powerpoint/2010/main" xmlns:p15="http://schemas.microsoft.com/office/powerpoint/2012/main"/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ZoneTexte 14"/>
              <p:cNvSpPr txBox="1"/>
              <p:nvPr/>
            </p:nvSpPr>
            <p:spPr>
              <a:xfrm>
                <a:off x="4223880" y="5406120"/>
                <a:ext cx="287280" cy="214560"/>
              </a:xfrm>
              <a:prstGeom prst="rect">
                <a:avLst/>
              </a:prstGeom>
            </p:spPr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</m:oMath>
                  </m:oMathPara>
                </a14:m>
                <a:endParaRPr/>
              </a:p>
            </p:txBody>
          </p:sp>
        </mc:Choice>
        <mc:Fallback xmlns="" xmlns:p14="http://schemas.microsoft.com/office/powerpoint/2010/main" xmlns:p15="http://schemas.microsoft.com/office/powerpoint/2012/main"/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ZoneTexte 15"/>
              <p:cNvSpPr txBox="1"/>
              <p:nvPr/>
            </p:nvSpPr>
            <p:spPr>
              <a:xfrm>
                <a:off x="1439280" y="5378760"/>
                <a:ext cx="287280" cy="214560"/>
              </a:xfrm>
              <a:prstGeom prst="rect">
                <a:avLst/>
              </a:prstGeom>
            </p:spPr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>
                              <a:latin typeface="Cambria Math" panose="02040503050406030204" pitchFamily="18" charset="0"/>
                            </a:rPr>
                            <m:t>𝑟𝑒𝑠</m:t>
                          </m:r>
                        </m:sub>
                      </m:sSub>
                    </m:oMath>
                  </m:oMathPara>
                </a14:m>
                <a:endParaRPr/>
              </a:p>
            </p:txBody>
          </p:sp>
        </mc:Choice>
        <mc:Fallback xmlns="" xmlns:p14="http://schemas.microsoft.com/office/powerpoint/2010/main" xmlns:p15="http://schemas.microsoft.com/office/powerpoint/2012/main"/>
      </mc:AlternateContent>
      <p:grpSp>
        <p:nvGrpSpPr>
          <p:cNvPr id="91" name="Groupe 16"/>
          <p:cNvGrpSpPr/>
          <p:nvPr/>
        </p:nvGrpSpPr>
        <p:grpSpPr>
          <a:xfrm>
            <a:off x="1555200" y="1704960"/>
            <a:ext cx="2312640" cy="3673080"/>
            <a:chOff x="1555200" y="1704960"/>
            <a:chExt cx="2312640" cy="3673080"/>
          </a:xfrm>
        </p:grpSpPr>
        <p:grpSp>
          <p:nvGrpSpPr>
            <p:cNvPr id="92" name="Groupe 17"/>
            <p:cNvGrpSpPr/>
            <p:nvPr/>
          </p:nvGrpSpPr>
          <p:grpSpPr>
            <a:xfrm>
              <a:off x="1555200" y="1704960"/>
              <a:ext cx="2312640" cy="3673080"/>
              <a:chOff x="1555200" y="1704960"/>
              <a:chExt cx="2312640" cy="3673080"/>
            </a:xfrm>
          </p:grpSpPr>
          <p:grpSp>
            <p:nvGrpSpPr>
              <p:cNvPr id="93" name="Groupe 20"/>
              <p:cNvGrpSpPr/>
              <p:nvPr/>
            </p:nvGrpSpPr>
            <p:grpSpPr>
              <a:xfrm>
                <a:off x="1555200" y="1704960"/>
                <a:ext cx="2250720" cy="3673080"/>
                <a:chOff x="1555200" y="1704960"/>
                <a:chExt cx="2250720" cy="3673080"/>
              </a:xfrm>
            </p:grpSpPr>
            <p:sp>
              <p:nvSpPr>
                <p:cNvPr id="94" name="Forme libre : forme 23"/>
                <p:cNvSpPr/>
                <p:nvPr/>
              </p:nvSpPr>
              <p:spPr>
                <a:xfrm>
                  <a:off x="1555200" y="1704960"/>
                  <a:ext cx="1998720" cy="3673080"/>
                </a:xfrm>
                <a:custGeom>
                  <a:avLst/>
                  <a:gdLst>
                    <a:gd name="textAreaLeft" fmla="*/ 0 w 1998720"/>
                    <a:gd name="textAreaRight" fmla="*/ 1999440 w 1998720"/>
                    <a:gd name="textAreaTop" fmla="*/ 0 h 3673080"/>
                    <a:gd name="textAreaBottom" fmla="*/ 3673800 h 3673080"/>
                  </a:gdLst>
                  <a:ahLst/>
                  <a:cxnLst/>
                  <a:rect l="textAreaLeft" t="textAreaTop" r="textAreaRight" b="textAreaBottom"/>
                  <a:pathLst>
                    <a:path w="1775737" h="3970796">
                      <a:moveTo>
                        <a:pt x="20659" y="0"/>
                      </a:moveTo>
                      <a:cubicBezTo>
                        <a:pt x="-49191" y="658495"/>
                        <a:pt x="46691" y="1702932"/>
                        <a:pt x="484509" y="2128669"/>
                      </a:cubicBezTo>
                      <a:cubicBezTo>
                        <a:pt x="922327" y="2554406"/>
                        <a:pt x="1338341" y="2845920"/>
                        <a:pt x="1551290" y="3147419"/>
                      </a:cubicBezTo>
                      <a:cubicBezTo>
                        <a:pt x="1764239" y="3448918"/>
                        <a:pt x="1759662" y="3876702"/>
                        <a:pt x="1762202" y="3937662"/>
                      </a:cubicBezTo>
                      <a:cubicBezTo>
                        <a:pt x="1764742" y="3998622"/>
                        <a:pt x="1757957" y="3956561"/>
                        <a:pt x="1775737" y="3957831"/>
                      </a:cubicBezTo>
                    </a:path>
                  </a:pathLst>
                </a:custGeom>
                <a:noFill/>
                <a:ln w="57150">
                  <a:solidFill>
                    <a:srgbClr val="D9531A"/>
                  </a:solidFill>
                  <a:miter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/>
              </p:style>
              <p:txBody>
                <a:bodyPr horzOverflow="overflow" lIns="90000" tIns="45000" rIns="90000" bIns="45000" numCol="1" spcCol="3816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 algn="l"/>
                    </a:tabLst>
                  </a:pPr>
                  <a:endParaRPr lang="en-GB" sz="1800" b="0" strike="noStrike" spc="-1">
                    <a:solidFill>
                      <a:srgbClr val="000000"/>
                    </a:solidFill>
                    <a:latin typeface="Calibri"/>
                  </a:endParaRPr>
                </a:p>
              </p:txBody>
            </p:sp>
            <p:sp>
              <p:nvSpPr>
                <p:cNvPr id="95" name="Forme libre : forme 24"/>
                <p:cNvSpPr/>
                <p:nvPr/>
              </p:nvSpPr>
              <p:spPr>
                <a:xfrm>
                  <a:off x="1583280" y="1743480"/>
                  <a:ext cx="2222640" cy="3624840"/>
                </a:xfrm>
                <a:custGeom>
                  <a:avLst/>
                  <a:gdLst>
                    <a:gd name="textAreaLeft" fmla="*/ 0 w 2222640"/>
                    <a:gd name="textAreaRight" fmla="*/ 2223360 w 2222640"/>
                    <a:gd name="textAreaTop" fmla="*/ 0 h 3624840"/>
                    <a:gd name="textAreaBottom" fmla="*/ 3625560 h 3624840"/>
                  </a:gdLst>
                  <a:ahLst/>
                  <a:cxnLst/>
                  <a:rect l="textAreaLeft" t="textAreaTop" r="textAreaRight" b="textAreaBottom"/>
                  <a:pathLst>
                    <a:path w="1974391" h="3918556">
                      <a:moveTo>
                        <a:pt x="159" y="0"/>
                      </a:moveTo>
                      <a:cubicBezTo>
                        <a:pt x="-3651" y="658495"/>
                        <a:pt x="59019" y="920878"/>
                        <a:pt x="411413" y="1314649"/>
                      </a:cubicBezTo>
                      <a:cubicBezTo>
                        <a:pt x="763807" y="1708420"/>
                        <a:pt x="1451376" y="2093424"/>
                        <a:pt x="1708489" y="2362617"/>
                      </a:cubicBezTo>
                      <a:cubicBezTo>
                        <a:pt x="1965602" y="2631810"/>
                        <a:pt x="1951550" y="2868845"/>
                        <a:pt x="1954090" y="2929805"/>
                      </a:cubicBezTo>
                      <a:cubicBezTo>
                        <a:pt x="1956630" y="2990765"/>
                        <a:pt x="1956611" y="3917286"/>
                        <a:pt x="1974391" y="3918556"/>
                      </a:cubicBezTo>
                    </a:path>
                  </a:pathLst>
                </a:custGeom>
                <a:noFill/>
                <a:ln w="57150">
                  <a:solidFill>
                    <a:srgbClr val="006FBC"/>
                  </a:solidFill>
                  <a:miter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/>
              </p:style>
              <p:txBody>
                <a:bodyPr horzOverflow="overflow" lIns="90000" tIns="45000" rIns="90000" bIns="45000" numCol="1" spcCol="3816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 algn="l"/>
                    </a:tabLst>
                  </a:pPr>
                  <a:endParaRPr lang="en-GB" sz="1800" b="0" strike="noStrike" spc="-1">
                    <a:solidFill>
                      <a:srgbClr val="000000"/>
                    </a:solidFill>
                    <a:latin typeface="Calibri"/>
                  </a:endParaRPr>
                </a:p>
              </p:txBody>
            </p:sp>
          </p:grpSp>
          <p:sp>
            <p:nvSpPr>
              <p:cNvPr id="96" name="Triangle isocèle 21"/>
              <p:cNvSpPr/>
              <p:nvPr/>
            </p:nvSpPr>
            <p:spPr>
              <a:xfrm>
                <a:off x="3718800" y="4797000"/>
                <a:ext cx="149040" cy="160200"/>
              </a:xfrm>
              <a:prstGeom prst="triangle">
                <a:avLst>
                  <a:gd name="adj" fmla="val 50000"/>
                </a:avLst>
              </a:prstGeom>
              <a:solidFill>
                <a:srgbClr val="0072BD"/>
              </a:solidFill>
              <a:ln>
                <a:solidFill>
                  <a:srgbClr val="0072BD"/>
                </a:solidFill>
                <a:round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lIns="90000" tIns="35640" rIns="90000" bIns="3564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GB" sz="1800" b="0" strike="noStrike" spc="-1">
                  <a:solidFill>
                    <a:schemeClr val="lt1"/>
                  </a:solidFill>
                  <a:latin typeface="Calibri"/>
                </a:endParaRPr>
              </a:p>
            </p:txBody>
          </p:sp>
          <p:sp>
            <p:nvSpPr>
              <p:cNvPr id="97" name="Triangle isocèle 22"/>
              <p:cNvSpPr/>
              <p:nvPr/>
            </p:nvSpPr>
            <p:spPr>
              <a:xfrm rot="18120000">
                <a:off x="2702880" y="3375360"/>
                <a:ext cx="149040" cy="160200"/>
              </a:xfrm>
              <a:prstGeom prst="triangle">
                <a:avLst>
                  <a:gd name="adj" fmla="val 50000"/>
                </a:avLst>
              </a:prstGeom>
              <a:solidFill>
                <a:srgbClr val="0072BD"/>
              </a:solidFill>
              <a:ln>
                <a:solidFill>
                  <a:srgbClr val="0072BD"/>
                </a:solidFill>
                <a:round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lIns="90000" tIns="35640" rIns="90000" bIns="3564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GB" sz="1800" b="0" strike="noStrike" spc="-1">
                  <a:solidFill>
                    <a:schemeClr val="lt1"/>
                  </a:solidFill>
                  <a:latin typeface="Calibri"/>
                </a:endParaRPr>
              </a:p>
            </p:txBody>
          </p:sp>
        </p:grpSp>
        <p:sp>
          <p:nvSpPr>
            <p:cNvPr id="98" name="Triangle isocèle 18"/>
            <p:cNvSpPr/>
            <p:nvPr/>
          </p:nvSpPr>
          <p:spPr>
            <a:xfrm flipV="1">
              <a:off x="3427560" y="4957200"/>
              <a:ext cx="149040" cy="160200"/>
            </a:xfrm>
            <a:prstGeom prst="triangle">
              <a:avLst>
                <a:gd name="adj" fmla="val 50000"/>
              </a:avLst>
            </a:prstGeom>
            <a:solidFill>
              <a:srgbClr val="D95319"/>
            </a:solidFill>
            <a:ln>
              <a:solidFill>
                <a:srgbClr val="D95319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35640" rIns="90000" bIns="3564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99" name="Triangle isocèle 19"/>
            <p:cNvSpPr/>
            <p:nvPr/>
          </p:nvSpPr>
          <p:spPr>
            <a:xfrm rot="18133800" flipV="1">
              <a:off x="2619720" y="4024440"/>
              <a:ext cx="149040" cy="160560"/>
            </a:xfrm>
            <a:prstGeom prst="triangle">
              <a:avLst>
                <a:gd name="adj" fmla="val 50000"/>
              </a:avLst>
            </a:prstGeom>
            <a:solidFill>
              <a:srgbClr val="D95319"/>
            </a:solidFill>
            <a:ln>
              <a:solidFill>
                <a:srgbClr val="D95319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35640" rIns="90000" bIns="3564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</p:grpSp>
      <p:sp>
        <p:nvSpPr>
          <p:cNvPr id="100" name="ZoneTexte 25"/>
          <p:cNvSpPr/>
          <p:nvPr/>
        </p:nvSpPr>
        <p:spPr>
          <a:xfrm>
            <a:off x="961920" y="5652360"/>
            <a:ext cx="2592000" cy="27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200" b="0" strike="noStrike" spc="-1">
                <a:solidFill>
                  <a:schemeClr val="dk1"/>
                </a:solidFill>
                <a:latin typeface="Calibri Light"/>
              </a:rPr>
              <a:t>[Bear &amp; Verruijt, 1987]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grpSp>
        <p:nvGrpSpPr>
          <p:cNvPr id="101" name="Groupe 26"/>
          <p:cNvGrpSpPr/>
          <p:nvPr/>
        </p:nvGrpSpPr>
        <p:grpSpPr>
          <a:xfrm>
            <a:off x="2336400" y="3861000"/>
            <a:ext cx="1127160" cy="71280"/>
            <a:chOff x="2336400" y="3861000"/>
            <a:chExt cx="1127160" cy="71280"/>
          </a:xfrm>
        </p:grpSpPr>
        <p:cxnSp>
          <p:nvCxnSpPr>
            <p:cNvPr id="102" name="Connecteur droit 27"/>
            <p:cNvCxnSpPr/>
            <p:nvPr/>
          </p:nvCxnSpPr>
          <p:spPr>
            <a:xfrm>
              <a:off x="2351520" y="3894840"/>
              <a:ext cx="1080720" cy="720"/>
            </a:xfrm>
            <a:prstGeom prst="straightConnector1">
              <a:avLst/>
            </a:prstGeom>
            <a:ln w="38100">
              <a:solidFill>
                <a:srgbClr val="A2142F"/>
              </a:solidFill>
              <a:miter/>
            </a:ln>
          </p:spPr>
        </p:cxnSp>
        <p:sp>
          <p:nvSpPr>
            <p:cNvPr id="103" name="Ellipse 28"/>
            <p:cNvSpPr/>
            <p:nvPr/>
          </p:nvSpPr>
          <p:spPr>
            <a:xfrm>
              <a:off x="2336400" y="3861000"/>
              <a:ext cx="36000" cy="67320"/>
            </a:xfrm>
            <a:prstGeom prst="ellipse">
              <a:avLst/>
            </a:prstGeom>
            <a:solidFill>
              <a:srgbClr val="FF0000"/>
            </a:solidFill>
            <a:ln w="38100">
              <a:solidFill>
                <a:srgbClr val="A2142F"/>
              </a:solidFill>
              <a:miter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horzOverflow="overflow" lIns="50760" tIns="23760" rIns="50760" bIns="23760" numCol="1" spcCol="38160" anchor="ctr">
              <a:spAutoFit/>
            </a:bodyPr>
            <a:lstStyle/>
            <a:p>
              <a:pPr algn="ctr" defTabSz="584280">
                <a:lnSpc>
                  <a:spcPct val="100000"/>
                </a:lnSpc>
                <a:tabLst>
                  <a:tab pos="0" algn="l"/>
                </a:tabLst>
              </a:pPr>
              <a:endParaRPr lang="en-GB" sz="2200" b="0" strike="noStrike" spc="-1">
                <a:solidFill>
                  <a:srgbClr val="FFFFFF"/>
                </a:solidFill>
                <a:latin typeface="Helvetica Neue Medium"/>
                <a:ea typeface="Helvetica Neue Medium"/>
              </a:endParaRPr>
            </a:p>
          </p:txBody>
        </p:sp>
        <p:sp>
          <p:nvSpPr>
            <p:cNvPr id="104" name="Ellipse 29"/>
            <p:cNvSpPr/>
            <p:nvPr/>
          </p:nvSpPr>
          <p:spPr>
            <a:xfrm>
              <a:off x="3427560" y="3861000"/>
              <a:ext cx="36000" cy="67320"/>
            </a:xfrm>
            <a:prstGeom prst="ellipse">
              <a:avLst/>
            </a:prstGeom>
            <a:solidFill>
              <a:srgbClr val="FF0000"/>
            </a:solidFill>
            <a:ln w="38100">
              <a:solidFill>
                <a:srgbClr val="A2142F"/>
              </a:solidFill>
              <a:miter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horzOverflow="overflow" lIns="50760" tIns="23760" rIns="50760" bIns="23760" numCol="1" spcCol="38160" anchor="ctr">
              <a:spAutoFit/>
            </a:bodyPr>
            <a:lstStyle/>
            <a:p>
              <a:pPr algn="ctr" defTabSz="584280">
                <a:lnSpc>
                  <a:spcPct val="100000"/>
                </a:lnSpc>
                <a:tabLst>
                  <a:tab pos="0" algn="l"/>
                </a:tabLst>
              </a:pPr>
              <a:endParaRPr lang="en-GB" sz="2200" b="0" strike="noStrike" spc="-1">
                <a:solidFill>
                  <a:srgbClr val="FFFFFF"/>
                </a:solidFill>
                <a:latin typeface="Helvetica Neue Medium"/>
                <a:ea typeface="Helvetica Neue Medium"/>
              </a:endParaRPr>
            </a:p>
          </p:txBody>
        </p:sp>
        <p:sp>
          <p:nvSpPr>
            <p:cNvPr id="105" name="Ellipse 30"/>
            <p:cNvSpPr/>
            <p:nvPr/>
          </p:nvSpPr>
          <p:spPr>
            <a:xfrm>
              <a:off x="2460960" y="3861000"/>
              <a:ext cx="36000" cy="67320"/>
            </a:xfrm>
            <a:prstGeom prst="ellipse">
              <a:avLst/>
            </a:prstGeom>
            <a:solidFill>
              <a:srgbClr val="FF0000"/>
            </a:solidFill>
            <a:ln w="38100">
              <a:solidFill>
                <a:srgbClr val="A2142F"/>
              </a:solidFill>
              <a:miter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horzOverflow="overflow" lIns="50760" tIns="23760" rIns="50760" bIns="23760" numCol="1" spcCol="38160" anchor="ctr">
              <a:spAutoFit/>
            </a:bodyPr>
            <a:lstStyle/>
            <a:p>
              <a:pPr algn="ctr" defTabSz="584280">
                <a:lnSpc>
                  <a:spcPct val="100000"/>
                </a:lnSpc>
                <a:tabLst>
                  <a:tab pos="0" algn="l"/>
                </a:tabLst>
              </a:pPr>
              <a:endParaRPr lang="en-GB" sz="2200" b="0" strike="noStrike" spc="-1">
                <a:solidFill>
                  <a:srgbClr val="FFFFFF"/>
                </a:solidFill>
                <a:latin typeface="Helvetica Neue Medium"/>
                <a:ea typeface="Helvetica Neue Medium"/>
              </a:endParaRPr>
            </a:p>
          </p:txBody>
        </p:sp>
        <p:sp>
          <p:nvSpPr>
            <p:cNvPr id="106" name="Ellipse 31"/>
            <p:cNvSpPr/>
            <p:nvPr/>
          </p:nvSpPr>
          <p:spPr>
            <a:xfrm>
              <a:off x="2832480" y="3862440"/>
              <a:ext cx="36000" cy="67320"/>
            </a:xfrm>
            <a:prstGeom prst="ellipse">
              <a:avLst/>
            </a:prstGeom>
            <a:solidFill>
              <a:srgbClr val="FF0000"/>
            </a:solidFill>
            <a:ln w="38100">
              <a:solidFill>
                <a:srgbClr val="A2142F"/>
              </a:solidFill>
              <a:miter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horzOverflow="overflow" lIns="50760" tIns="23760" rIns="50760" bIns="23760" numCol="1" spcCol="38160" anchor="ctr">
              <a:spAutoFit/>
            </a:bodyPr>
            <a:lstStyle/>
            <a:p>
              <a:pPr algn="ctr" defTabSz="584280">
                <a:lnSpc>
                  <a:spcPct val="100000"/>
                </a:lnSpc>
                <a:tabLst>
                  <a:tab pos="0" algn="l"/>
                </a:tabLst>
              </a:pPr>
              <a:endParaRPr lang="en-GB" sz="2200" b="0" strike="noStrike" spc="-1">
                <a:solidFill>
                  <a:srgbClr val="FFFFFF"/>
                </a:solidFill>
                <a:latin typeface="Helvetica Neue Medium"/>
                <a:ea typeface="Helvetica Neue Medium"/>
              </a:endParaRPr>
            </a:p>
          </p:txBody>
        </p:sp>
        <p:sp>
          <p:nvSpPr>
            <p:cNvPr id="107" name="Ellipse 32"/>
            <p:cNvSpPr/>
            <p:nvPr/>
          </p:nvSpPr>
          <p:spPr>
            <a:xfrm>
              <a:off x="3102840" y="3864960"/>
              <a:ext cx="36000" cy="67320"/>
            </a:xfrm>
            <a:prstGeom prst="ellipse">
              <a:avLst/>
            </a:prstGeom>
            <a:solidFill>
              <a:srgbClr val="FF0000"/>
            </a:solidFill>
            <a:ln w="38100">
              <a:solidFill>
                <a:srgbClr val="A2142F"/>
              </a:solidFill>
              <a:miter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horzOverflow="overflow" lIns="50760" tIns="23760" rIns="50760" bIns="23760" numCol="1" spcCol="38160" anchor="ctr">
              <a:spAutoFit/>
            </a:bodyPr>
            <a:lstStyle/>
            <a:p>
              <a:pPr algn="ctr" defTabSz="584280">
                <a:lnSpc>
                  <a:spcPct val="100000"/>
                </a:lnSpc>
                <a:tabLst>
                  <a:tab pos="0" algn="l"/>
                </a:tabLst>
              </a:pPr>
              <a:endParaRPr lang="en-GB" sz="2200" b="0" strike="noStrike" spc="-1">
                <a:solidFill>
                  <a:srgbClr val="FFFFFF"/>
                </a:solidFill>
                <a:latin typeface="Helvetica Neue Medium"/>
                <a:ea typeface="Helvetica Neue Medium"/>
              </a:endParaRPr>
            </a:p>
          </p:txBody>
        </p:sp>
        <p:sp>
          <p:nvSpPr>
            <p:cNvPr id="108" name="Ellipse 33"/>
            <p:cNvSpPr/>
            <p:nvPr/>
          </p:nvSpPr>
          <p:spPr>
            <a:xfrm>
              <a:off x="3211560" y="3864960"/>
              <a:ext cx="36000" cy="67320"/>
            </a:xfrm>
            <a:prstGeom prst="ellipse">
              <a:avLst/>
            </a:prstGeom>
            <a:solidFill>
              <a:srgbClr val="FF0000"/>
            </a:solidFill>
            <a:ln w="38100">
              <a:solidFill>
                <a:srgbClr val="A2142F"/>
              </a:solidFill>
              <a:miter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horzOverflow="overflow" lIns="50760" tIns="23760" rIns="50760" bIns="23760" numCol="1" spcCol="38160" anchor="ctr">
              <a:spAutoFit/>
            </a:bodyPr>
            <a:lstStyle/>
            <a:p>
              <a:pPr algn="ctr" defTabSz="584280">
                <a:lnSpc>
                  <a:spcPct val="100000"/>
                </a:lnSpc>
                <a:tabLst>
                  <a:tab pos="0" algn="l"/>
                </a:tabLst>
              </a:pPr>
              <a:endParaRPr lang="en-GB" sz="2200" b="0" strike="noStrike" spc="-1">
                <a:solidFill>
                  <a:srgbClr val="FFFFFF"/>
                </a:solidFill>
                <a:latin typeface="Helvetica Neue Medium"/>
                <a:ea typeface="Helvetica Neue Medium"/>
              </a:endParaRPr>
            </a:p>
          </p:txBody>
        </p:sp>
      </p:grp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5BC285F4-EB7B-47E0-941C-B297BA7D03C0}" type="slidenum">
              <a:rPr/>
              <a:t>4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275D57FC-1CFC-4917-9934-952989256E7B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GB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 Study: Static Sorption and Desorption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460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Investigation of RAC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Durability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11" name="Groupe 2"/>
          <p:cNvGrpSpPr/>
          <p:nvPr/>
        </p:nvGrpSpPr>
        <p:grpSpPr>
          <a:xfrm>
            <a:off x="2612880" y="1298520"/>
            <a:ext cx="6965280" cy="4180680"/>
            <a:chOff x="2612880" y="1298520"/>
            <a:chExt cx="6965280" cy="4180680"/>
          </a:xfrm>
        </p:grpSpPr>
        <p:pic>
          <p:nvPicPr>
            <p:cNvPr id="112" name="Image 7" descr="Une image contenant texte, diagramme, Tracé, ligne&#10;&#10;Description générée automatiquement"/>
            <p:cNvPicPr/>
            <p:nvPr/>
          </p:nvPicPr>
          <p:blipFill>
            <a:blip r:embed="rId2"/>
            <a:srcRect l="7475" r="8657"/>
            <a:stretch/>
          </p:blipFill>
          <p:spPr>
            <a:xfrm>
              <a:off x="2612880" y="1298520"/>
              <a:ext cx="6965280" cy="41806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13" name="Triangle isocèle 8"/>
            <p:cNvSpPr/>
            <p:nvPr/>
          </p:nvSpPr>
          <p:spPr>
            <a:xfrm rot="19521000">
              <a:off x="4069080" y="4462200"/>
              <a:ext cx="65160" cy="59760"/>
            </a:xfrm>
            <a:prstGeom prst="triangle">
              <a:avLst>
                <a:gd name="adj" fmla="val 50000"/>
              </a:avLst>
            </a:prstGeom>
            <a:solidFill>
              <a:srgbClr val="D95319"/>
            </a:solidFill>
            <a:ln>
              <a:solidFill>
                <a:srgbClr val="D95319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14760" rIns="90000" bIns="-1476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114" name="Triangle isocèle 9"/>
            <p:cNvSpPr/>
            <p:nvPr/>
          </p:nvSpPr>
          <p:spPr>
            <a:xfrm rot="19521000">
              <a:off x="6352560" y="4462200"/>
              <a:ext cx="65160" cy="59760"/>
            </a:xfrm>
            <a:prstGeom prst="triangle">
              <a:avLst>
                <a:gd name="adj" fmla="val 50000"/>
              </a:avLst>
            </a:prstGeom>
            <a:solidFill>
              <a:srgbClr val="D95319"/>
            </a:solidFill>
            <a:ln>
              <a:solidFill>
                <a:srgbClr val="D95319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14760" rIns="90000" bIns="-1476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115" name="Triangle isocèle 10"/>
            <p:cNvSpPr/>
            <p:nvPr/>
          </p:nvSpPr>
          <p:spPr>
            <a:xfrm rot="19521000">
              <a:off x="8758080" y="4462200"/>
              <a:ext cx="65160" cy="59760"/>
            </a:xfrm>
            <a:prstGeom prst="triangle">
              <a:avLst>
                <a:gd name="adj" fmla="val 50000"/>
              </a:avLst>
            </a:prstGeom>
            <a:solidFill>
              <a:srgbClr val="D95319"/>
            </a:solidFill>
            <a:ln>
              <a:solidFill>
                <a:srgbClr val="D95319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14760" rIns="90000" bIns="-1476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</p:grpSp>
      <p:pic>
        <p:nvPicPr>
          <p:cNvPr id="116" name="Image 34"/>
          <p:cNvPicPr/>
          <p:nvPr/>
        </p:nvPicPr>
        <p:blipFill>
          <a:blip r:embed="rId3"/>
          <a:srcRect l="26602" b="33616"/>
          <a:stretch/>
        </p:blipFill>
        <p:spPr>
          <a:xfrm>
            <a:off x="3952080" y="5547600"/>
            <a:ext cx="4286880" cy="899280"/>
          </a:xfrm>
          <a:prstGeom prst="rect">
            <a:avLst/>
          </a:prstGeom>
          <a:ln w="0">
            <a:noFill/>
          </a:ln>
        </p:spPr>
      </p:pic>
      <p:sp>
        <p:nvSpPr>
          <p:cNvPr id="117" name="Rectangle 35"/>
          <p:cNvSpPr/>
          <p:nvPr/>
        </p:nvSpPr>
        <p:spPr>
          <a:xfrm>
            <a:off x="3952080" y="5915880"/>
            <a:ext cx="4286880" cy="215280"/>
          </a:xfrm>
          <a:prstGeom prst="rect">
            <a:avLst/>
          </a:prstGeom>
          <a:noFill/>
          <a:ln w="28575">
            <a:solidFill>
              <a:srgbClr val="0072BD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GB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8" name="Rectangle 36"/>
          <p:cNvSpPr/>
          <p:nvPr/>
        </p:nvSpPr>
        <p:spPr>
          <a:xfrm>
            <a:off x="3952080" y="6158520"/>
            <a:ext cx="4286880" cy="215280"/>
          </a:xfrm>
          <a:prstGeom prst="rect">
            <a:avLst/>
          </a:prstGeom>
          <a:noFill/>
          <a:ln w="28575">
            <a:solidFill>
              <a:srgbClr val="D95319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GB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21E2C21D-EDEC-4B24-8155-30C9E3336E67}" type="slidenum">
              <a:rPr/>
              <a:t>5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6A4C9D9D-6A09-4A9A-AA56-4E4D58F31219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GB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 Study: Chloride Diffusion under Unsteady State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460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Investigation of RAC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Durability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1" name="PlaceHolder 3"/>
          <p:cNvSpPr>
            <a:spLocks noGrp="1"/>
          </p:cNvSpPr>
          <p:nvPr>
            <p:ph/>
          </p:nvPr>
        </p:nvSpPr>
        <p:spPr>
          <a:xfrm>
            <a:off x="990720" y="1352520"/>
            <a:ext cx="1038924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Apparent diffusion coefficient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NBN EN 12390-11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80x50mm cylinders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2" name="Image 38"/>
          <p:cNvPicPr/>
          <p:nvPr/>
        </p:nvPicPr>
        <p:blipFill>
          <a:blip r:embed="rId2"/>
          <a:srcRect l="3736"/>
          <a:stretch/>
        </p:blipFill>
        <p:spPr>
          <a:xfrm>
            <a:off x="3161880" y="2781000"/>
            <a:ext cx="5867640" cy="3314520"/>
          </a:xfrm>
          <a:prstGeom prst="rect">
            <a:avLst/>
          </a:prstGeom>
          <a:ln w="0">
            <a:noFill/>
          </a:ln>
        </p:spPr>
      </p:pic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F351A79B-FE93-48D9-BD3A-E819E3E86D11}" type="slidenum">
              <a:rPr/>
              <a:t>6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4A42B81B-4B7B-4D61-B84E-60673A5BFB67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GB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 Study: Chloride Diffusion under Unsteady State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460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Investigation of RAC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Durability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5" name="Image 2" descr="\documentclass{article}&#10;\usepackage{amsmath}&#10;\pagestyle{empty}&#10;\begin{document}&#10;&#10;&#10;\[C(x,t) = C_s\left(1-\text{erf}\left(\frac{x}{2\sqrt{D_{app}t}}\right)\right)\quad\text{with}\quad C_s [\%] = C_{sol} \;[\text{g/L Cl}^-] \;\frac{n\;[\text{\% volume}]}{\rho_d \;[\text{kg/m}^3]}\]&#10;&#10;\end{document}"/>
          <p:cNvPicPr/>
          <p:nvPr/>
        </p:nvPicPr>
        <p:blipFill>
          <a:blip r:embed="rId2"/>
          <a:stretch/>
        </p:blipFill>
        <p:spPr>
          <a:xfrm>
            <a:off x="2569320" y="5275440"/>
            <a:ext cx="7223040" cy="595800"/>
          </a:xfrm>
          <a:prstGeom prst="rect">
            <a:avLst/>
          </a:prstGeom>
          <a:ln w="0">
            <a:noFill/>
          </a:ln>
        </p:spPr>
      </p:pic>
      <p:grpSp>
        <p:nvGrpSpPr>
          <p:cNvPr id="126" name="Groupe 7"/>
          <p:cNvGrpSpPr/>
          <p:nvPr/>
        </p:nvGrpSpPr>
        <p:grpSpPr>
          <a:xfrm>
            <a:off x="474480" y="1500840"/>
            <a:ext cx="11437560" cy="3506400"/>
            <a:chOff x="474480" y="1500840"/>
            <a:chExt cx="11437560" cy="3506400"/>
          </a:xfrm>
        </p:grpSpPr>
        <p:pic>
          <p:nvPicPr>
            <p:cNvPr id="127" name="Image 8" descr="Une image contenant texte, ligne, Tracé, diagramme&#10;&#10;Description générée automatiquement"/>
            <p:cNvPicPr/>
            <p:nvPr/>
          </p:nvPicPr>
          <p:blipFill>
            <a:blip r:embed="rId3"/>
            <a:srcRect l="8066" r="8066"/>
            <a:stretch/>
          </p:blipFill>
          <p:spPr>
            <a:xfrm>
              <a:off x="474480" y="1500840"/>
              <a:ext cx="5727240" cy="35064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8" name="Image 9" descr="Une image contenant texte, ligne, diagramme, Tracé&#10;&#10;Description générée automatiquement"/>
            <p:cNvPicPr/>
            <p:nvPr/>
          </p:nvPicPr>
          <p:blipFill>
            <a:blip r:embed="rId4"/>
            <a:srcRect l="8066" r="8066"/>
            <a:stretch/>
          </p:blipFill>
          <p:spPr>
            <a:xfrm>
              <a:off x="6184800" y="1500840"/>
              <a:ext cx="5727240" cy="350640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29" name="Ellipse 10"/>
            <p:cNvSpPr/>
            <p:nvPr/>
          </p:nvSpPr>
          <p:spPr>
            <a:xfrm>
              <a:off x="3644280" y="1938240"/>
              <a:ext cx="43920" cy="43920"/>
            </a:xfrm>
            <a:prstGeom prst="ellipse">
              <a:avLst/>
            </a:prstGeom>
            <a:solidFill>
              <a:srgbClr val="EDB120"/>
            </a:solidFill>
            <a:ln>
              <a:solidFill>
                <a:srgbClr val="EDB12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13680" rIns="90000" bIns="-1368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130" name="Triangle isocèle 11"/>
            <p:cNvSpPr/>
            <p:nvPr/>
          </p:nvSpPr>
          <p:spPr>
            <a:xfrm>
              <a:off x="3644280" y="2132640"/>
              <a:ext cx="43920" cy="43920"/>
            </a:xfrm>
            <a:prstGeom prst="triangle">
              <a:avLst>
                <a:gd name="adj" fmla="val 50000"/>
              </a:avLst>
            </a:prstGeom>
            <a:solidFill>
              <a:srgbClr val="EDB120"/>
            </a:solidFill>
            <a:ln>
              <a:solidFill>
                <a:srgbClr val="EDB12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22680" rIns="90000" bIns="-2268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131" name="Étoile : 7 branches 12"/>
            <p:cNvSpPr/>
            <p:nvPr/>
          </p:nvSpPr>
          <p:spPr>
            <a:xfrm>
              <a:off x="3644280" y="2317320"/>
              <a:ext cx="43920" cy="43920"/>
            </a:xfrm>
            <a:prstGeom prst="star7">
              <a:avLst>
                <a:gd name="adj" fmla="val 34601"/>
                <a:gd name="hf" fmla="val 102572"/>
                <a:gd name="vf" fmla="val 105210"/>
              </a:avLst>
            </a:prstGeom>
            <a:solidFill>
              <a:srgbClr val="EDB120"/>
            </a:solidFill>
            <a:ln>
              <a:solidFill>
                <a:srgbClr val="EDB12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20160" rIns="90000" bIns="-2016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132" name="Ellipse 13"/>
            <p:cNvSpPr/>
            <p:nvPr/>
          </p:nvSpPr>
          <p:spPr>
            <a:xfrm>
              <a:off x="9391680" y="1911960"/>
              <a:ext cx="43920" cy="43920"/>
            </a:xfrm>
            <a:prstGeom prst="ellipse">
              <a:avLst/>
            </a:prstGeom>
            <a:solidFill>
              <a:srgbClr val="77AC30"/>
            </a:solidFill>
            <a:ln>
              <a:solidFill>
                <a:srgbClr val="77AC3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13680" rIns="90000" bIns="-1368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133" name="Triangle isocèle 14"/>
            <p:cNvSpPr/>
            <p:nvPr/>
          </p:nvSpPr>
          <p:spPr>
            <a:xfrm>
              <a:off x="9391680" y="2106000"/>
              <a:ext cx="43920" cy="43920"/>
            </a:xfrm>
            <a:prstGeom prst="triangle">
              <a:avLst>
                <a:gd name="adj" fmla="val 50000"/>
              </a:avLst>
            </a:prstGeom>
            <a:solidFill>
              <a:srgbClr val="77AC30"/>
            </a:solidFill>
            <a:ln>
              <a:solidFill>
                <a:srgbClr val="77AC3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22680" rIns="90000" bIns="-2268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134" name="Étoile : 7 branches 15"/>
            <p:cNvSpPr/>
            <p:nvPr/>
          </p:nvSpPr>
          <p:spPr>
            <a:xfrm>
              <a:off x="9391680" y="2291040"/>
              <a:ext cx="43920" cy="43920"/>
            </a:xfrm>
            <a:prstGeom prst="star7">
              <a:avLst>
                <a:gd name="adj" fmla="val 34601"/>
                <a:gd name="hf" fmla="val 102572"/>
                <a:gd name="vf" fmla="val 105210"/>
              </a:avLst>
            </a:prstGeom>
            <a:solidFill>
              <a:srgbClr val="77AC30"/>
            </a:solidFill>
            <a:ln>
              <a:solidFill>
                <a:srgbClr val="77AC3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-20160" rIns="90000" bIns="-2016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</p:grp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C4E42FE4-F18D-4010-9DBA-472D51772237}" type="slidenum">
              <a:rPr/>
              <a:t>7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6B229860-AA95-4878-8B12-B431BBABDE6F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GB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 Investigation: Development of a multiscale FE² model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460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Investigation of RAC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Durability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37" name="Image 16"/>
          <p:cNvPicPr/>
          <p:nvPr/>
        </p:nvPicPr>
        <p:blipFill>
          <a:blip r:embed="rId2"/>
          <a:stretch/>
        </p:blipFill>
        <p:spPr>
          <a:xfrm>
            <a:off x="6975000" y="1810800"/>
            <a:ext cx="1395000" cy="1382040"/>
          </a:xfrm>
          <a:prstGeom prst="rect">
            <a:avLst/>
          </a:prstGeom>
          <a:ln w="0">
            <a:noFill/>
          </a:ln>
        </p:spPr>
      </p:pic>
      <p:pic>
        <p:nvPicPr>
          <p:cNvPr id="138" name="Image 17" descr="Une image contenant plein air, aérien, eau, Photographie aérienne&#10;&#10;Description générée automatiquement"/>
          <p:cNvPicPr/>
          <p:nvPr/>
        </p:nvPicPr>
        <p:blipFill>
          <a:blip r:embed="rId3"/>
          <a:srcRect l="18195" t="16804" r="35373"/>
          <a:stretch/>
        </p:blipFill>
        <p:spPr>
          <a:xfrm>
            <a:off x="924120" y="1363320"/>
            <a:ext cx="3243960" cy="3774600"/>
          </a:xfrm>
          <a:prstGeom prst="rect">
            <a:avLst/>
          </a:prstGeom>
          <a:ln w="0">
            <a:noFill/>
          </a:ln>
        </p:spPr>
      </p:pic>
      <p:pic>
        <p:nvPicPr>
          <p:cNvPr id="139" name="Image 18"/>
          <p:cNvPicPr/>
          <p:nvPr/>
        </p:nvPicPr>
        <p:blipFill>
          <a:blip r:embed="rId4"/>
          <a:stretch/>
        </p:blipFill>
        <p:spPr>
          <a:xfrm>
            <a:off x="8421480" y="3999600"/>
            <a:ext cx="1384920" cy="1384920"/>
          </a:xfrm>
          <a:prstGeom prst="rect">
            <a:avLst/>
          </a:prstGeom>
          <a:ln w="0">
            <a:noFill/>
          </a:ln>
        </p:spPr>
      </p:pic>
      <p:pic>
        <p:nvPicPr>
          <p:cNvPr id="140" name="Image 19"/>
          <p:cNvPicPr/>
          <p:nvPr/>
        </p:nvPicPr>
        <p:blipFill>
          <a:blip r:embed="rId5"/>
          <a:stretch/>
        </p:blipFill>
        <p:spPr>
          <a:xfrm>
            <a:off x="6953760" y="1810800"/>
            <a:ext cx="3911040" cy="3681000"/>
          </a:xfrm>
          <a:prstGeom prst="rect">
            <a:avLst/>
          </a:prstGeom>
          <a:ln w="0">
            <a:noFill/>
          </a:ln>
        </p:spPr>
      </p:pic>
      <p:pic>
        <p:nvPicPr>
          <p:cNvPr id="141" name="Image 20"/>
          <p:cNvPicPr/>
          <p:nvPr/>
        </p:nvPicPr>
        <p:blipFill>
          <a:blip r:embed="rId6"/>
          <a:stretch/>
        </p:blipFill>
        <p:spPr>
          <a:xfrm>
            <a:off x="5328720" y="1693800"/>
            <a:ext cx="5544720" cy="4158360"/>
          </a:xfrm>
          <a:prstGeom prst="rect">
            <a:avLst/>
          </a:prstGeom>
          <a:ln w="0">
            <a:noFill/>
          </a:ln>
        </p:spPr>
      </p:pic>
      <p:pic>
        <p:nvPicPr>
          <p:cNvPr id="142" name="Image 21"/>
          <p:cNvPicPr/>
          <p:nvPr/>
        </p:nvPicPr>
        <p:blipFill>
          <a:blip r:embed="rId7"/>
          <a:stretch/>
        </p:blipFill>
        <p:spPr>
          <a:xfrm>
            <a:off x="4764240" y="1651320"/>
            <a:ext cx="6111360" cy="4273200"/>
          </a:xfrm>
          <a:prstGeom prst="rect">
            <a:avLst/>
          </a:prstGeom>
          <a:ln w="0">
            <a:noFill/>
          </a:ln>
        </p:spPr>
      </p:pic>
      <p:pic>
        <p:nvPicPr>
          <p:cNvPr id="143" name="Image 22"/>
          <p:cNvPicPr/>
          <p:nvPr/>
        </p:nvPicPr>
        <p:blipFill>
          <a:blip r:embed="rId8"/>
          <a:stretch/>
        </p:blipFill>
        <p:spPr>
          <a:xfrm>
            <a:off x="4689720" y="1317600"/>
            <a:ext cx="6324840" cy="4559040"/>
          </a:xfrm>
          <a:prstGeom prst="rect">
            <a:avLst/>
          </a:prstGeom>
          <a:ln w="0">
            <a:noFill/>
          </a:ln>
        </p:spPr>
      </p:pic>
      <p:sp>
        <p:nvSpPr>
          <p:cNvPr id="144" name="Arc 23"/>
          <p:cNvSpPr/>
          <p:nvPr/>
        </p:nvSpPr>
        <p:spPr>
          <a:xfrm>
            <a:off x="2546640" y="1363320"/>
            <a:ext cx="4443480" cy="1605600"/>
          </a:xfrm>
          <a:prstGeom prst="arc">
            <a:avLst>
              <a:gd name="adj1" fmla="val 9887037"/>
              <a:gd name="adj2" fmla="val 20954045"/>
            </a:avLst>
          </a:prstGeom>
          <a:noFill/>
          <a:ln w="38100">
            <a:solidFill>
              <a:srgbClr val="000000"/>
            </a:solidFill>
            <a:round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GB" sz="1800" b="0" strike="noStrike" spc="-1">
              <a:solidFill>
                <a:schemeClr val="dk1"/>
              </a:solidFill>
              <a:latin typeface="Calibri"/>
            </a:endParaRPr>
          </a:p>
        </p:txBody>
      </p:sp>
      <p:grpSp>
        <p:nvGrpSpPr>
          <p:cNvPr id="145" name="Groupe 24"/>
          <p:cNvGrpSpPr/>
          <p:nvPr/>
        </p:nvGrpSpPr>
        <p:grpSpPr>
          <a:xfrm>
            <a:off x="8112240" y="3768120"/>
            <a:ext cx="2864520" cy="1918440"/>
            <a:chOff x="8112240" y="3768120"/>
            <a:chExt cx="2864520" cy="1918440"/>
          </a:xfrm>
        </p:grpSpPr>
        <p:sp>
          <p:nvSpPr>
            <p:cNvPr id="146" name="Rectangle 25"/>
            <p:cNvSpPr/>
            <p:nvPr/>
          </p:nvSpPr>
          <p:spPr>
            <a:xfrm>
              <a:off x="9912600" y="3972240"/>
              <a:ext cx="992880" cy="1535760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FFFF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grpSp>
          <p:nvGrpSpPr>
            <p:cNvPr id="147" name="Groupe 26"/>
            <p:cNvGrpSpPr/>
            <p:nvPr/>
          </p:nvGrpSpPr>
          <p:grpSpPr>
            <a:xfrm>
              <a:off x="8112240" y="3768120"/>
              <a:ext cx="2864520" cy="1918440"/>
              <a:chOff x="8112240" y="3768120"/>
              <a:chExt cx="2864520" cy="1918440"/>
            </a:xfrm>
          </p:grpSpPr>
          <p:sp>
            <p:nvSpPr>
              <p:cNvPr id="148" name="Ellipse 35"/>
              <p:cNvSpPr/>
              <p:nvPr/>
            </p:nvSpPr>
            <p:spPr>
              <a:xfrm>
                <a:off x="8389800" y="5353920"/>
                <a:ext cx="68400" cy="68760"/>
              </a:xfrm>
              <a:prstGeom prst="ellipse">
                <a:avLst/>
              </a:prstGeom>
              <a:solidFill>
                <a:srgbClr val="000000"/>
              </a:solidFill>
              <a:ln>
                <a:noFill/>
              </a:ln>
            </p:spPr>
            <p:style>
              <a:lnRef idx="2">
                <a:schemeClr val="dk1">
                  <a:shade val="15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/>
            </p:style>
            <p:txBody>
              <a:bodyPr lIns="90000" tIns="3960" rIns="90000" bIns="396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GB" sz="1800" b="0" strike="noStrike" spc="-1">
                  <a:solidFill>
                    <a:schemeClr val="lt1"/>
                  </a:solidFill>
                  <a:latin typeface="Calibri"/>
                </a:endParaRPr>
              </a:p>
            </p:txBody>
          </p:sp>
          <p:sp>
            <p:nvSpPr>
              <p:cNvPr id="149" name="Ellipse 36"/>
              <p:cNvSpPr/>
              <p:nvPr/>
            </p:nvSpPr>
            <p:spPr>
              <a:xfrm>
                <a:off x="9762120" y="5357520"/>
                <a:ext cx="68400" cy="68760"/>
              </a:xfrm>
              <a:prstGeom prst="ellipse">
                <a:avLst/>
              </a:prstGeom>
              <a:solidFill>
                <a:srgbClr val="000000"/>
              </a:solidFill>
              <a:ln>
                <a:noFill/>
              </a:ln>
            </p:spPr>
            <p:style>
              <a:lnRef idx="2">
                <a:schemeClr val="dk1">
                  <a:shade val="15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/>
            </p:style>
            <p:txBody>
              <a:bodyPr lIns="90000" tIns="3960" rIns="90000" bIns="396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GB" sz="1800" b="0" strike="noStrike" spc="-1">
                  <a:solidFill>
                    <a:schemeClr val="lt1"/>
                  </a:solidFill>
                  <a:latin typeface="Calibri"/>
                </a:endParaRPr>
              </a:p>
            </p:txBody>
          </p:sp>
          <p:sp>
            <p:nvSpPr>
              <p:cNvPr id="150" name="Ellipse 37"/>
              <p:cNvSpPr/>
              <p:nvPr/>
            </p:nvSpPr>
            <p:spPr>
              <a:xfrm>
                <a:off x="9762120" y="3972240"/>
                <a:ext cx="68400" cy="68760"/>
              </a:xfrm>
              <a:prstGeom prst="ellipse">
                <a:avLst/>
              </a:prstGeom>
              <a:solidFill>
                <a:srgbClr val="000000"/>
              </a:solidFill>
              <a:ln>
                <a:noFill/>
              </a:ln>
            </p:spPr>
            <p:style>
              <a:lnRef idx="2">
                <a:schemeClr val="dk1">
                  <a:shade val="15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/>
            </p:style>
            <p:txBody>
              <a:bodyPr lIns="90000" tIns="3960" rIns="90000" bIns="396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GB" sz="1800" b="0" strike="noStrike" spc="-1">
                  <a:solidFill>
                    <a:schemeClr val="lt1"/>
                  </a:solidFill>
                  <a:latin typeface="Calibri"/>
                </a:endParaRPr>
              </a:p>
            </p:txBody>
          </p:sp>
          <p:sp>
            <p:nvSpPr>
              <p:cNvPr id="151" name="Ellipse 38"/>
              <p:cNvSpPr/>
              <p:nvPr/>
            </p:nvSpPr>
            <p:spPr>
              <a:xfrm>
                <a:off x="8389080" y="3972240"/>
                <a:ext cx="68400" cy="68760"/>
              </a:xfrm>
              <a:prstGeom prst="ellipse">
                <a:avLst/>
              </a:prstGeom>
              <a:solidFill>
                <a:srgbClr val="000000"/>
              </a:solidFill>
              <a:ln>
                <a:noFill/>
              </a:ln>
            </p:spPr>
            <p:style>
              <a:lnRef idx="2">
                <a:schemeClr val="dk1">
                  <a:shade val="15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/>
            </p:style>
            <p:txBody>
              <a:bodyPr lIns="90000" tIns="3960" rIns="90000" bIns="396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GB" sz="1800" b="0" strike="noStrike" spc="-1">
                  <a:solidFill>
                    <a:schemeClr val="lt1"/>
                  </a:solidFill>
                  <a:latin typeface="Calibri"/>
                </a:endParaRPr>
              </a:p>
            </p:txBody>
          </p:sp>
          <p:sp>
            <p:nvSpPr>
              <p:cNvPr id="152" name="ZoneTexte 39"/>
              <p:cNvSpPr/>
              <p:nvPr/>
            </p:nvSpPr>
            <p:spPr>
              <a:xfrm>
                <a:off x="8126280" y="5152320"/>
                <a:ext cx="345240" cy="2631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defTabSz="914400">
                  <a:lnSpc>
                    <a:spcPct val="100000"/>
                  </a:lnSpc>
                </a:pPr>
                <a:r>
                  <a:rPr lang="en-GB" sz="1000" b="0" strike="noStrike" spc="-1">
                    <a:solidFill>
                      <a:schemeClr val="dk1"/>
                    </a:solidFill>
                    <a:latin typeface="Calibri"/>
                  </a:rPr>
                  <a:t>P</a:t>
                </a:r>
                <a:r>
                  <a:rPr lang="en-GB" sz="1000" b="0" strike="noStrike" spc="-1" baseline="-25000">
                    <a:solidFill>
                      <a:schemeClr val="dk1"/>
                    </a:solidFill>
                    <a:latin typeface="Calibri"/>
                  </a:rPr>
                  <a:t>M</a:t>
                </a:r>
                <a:endParaRPr lang="fr-FR" sz="1000" b="0" strike="noStrike" spc="-1">
                  <a:solidFill>
                    <a:srgbClr val="000000"/>
                  </a:solidFill>
                  <a:latin typeface="Calibri"/>
                </a:endParaRPr>
              </a:p>
            </p:txBody>
          </p:sp>
          <p:sp>
            <p:nvSpPr>
              <p:cNvPr id="153" name="ZoneTexte 40"/>
              <p:cNvSpPr/>
              <p:nvPr/>
            </p:nvSpPr>
            <p:spPr>
              <a:xfrm>
                <a:off x="10631520" y="5228640"/>
                <a:ext cx="345240" cy="263160"/>
              </a:xfrm>
              <a:prstGeom prst="rect">
                <a:avLst/>
              </a:prstGeom>
              <a:solidFill>
                <a:srgbClr val="FFFFFF"/>
              </a:solidFill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defTabSz="914400">
                  <a:lnSpc>
                    <a:spcPct val="100000"/>
                  </a:lnSpc>
                </a:pPr>
                <a:r>
                  <a:rPr lang="en-GB" sz="1000" b="0" strike="noStrike" spc="-1">
                    <a:solidFill>
                      <a:schemeClr val="dk1"/>
                    </a:solidFill>
                    <a:latin typeface="Calibri"/>
                  </a:rPr>
                  <a:t>P</a:t>
                </a:r>
                <a:r>
                  <a:rPr lang="en-GB" sz="1000" b="0" strike="noStrike" spc="-1" baseline="-25000">
                    <a:solidFill>
                      <a:schemeClr val="dk1"/>
                    </a:solidFill>
                    <a:latin typeface="Calibri"/>
                  </a:rPr>
                  <a:t>M</a:t>
                </a:r>
                <a:endParaRPr lang="fr-FR" sz="1000" b="0" strike="noStrike" spc="-1">
                  <a:solidFill>
                    <a:srgbClr val="000000"/>
                  </a:solidFill>
                  <a:latin typeface="Calibri"/>
                </a:endParaRPr>
              </a:p>
            </p:txBody>
          </p:sp>
          <p:sp>
            <p:nvSpPr>
              <p:cNvPr id="154" name="ZoneTexte 41"/>
              <p:cNvSpPr/>
              <p:nvPr/>
            </p:nvSpPr>
            <p:spPr>
              <a:xfrm>
                <a:off x="8112240" y="3854160"/>
                <a:ext cx="345240" cy="2631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defTabSz="914400">
                  <a:lnSpc>
                    <a:spcPct val="100000"/>
                  </a:lnSpc>
                </a:pPr>
                <a:r>
                  <a:rPr lang="en-GB" sz="1000" b="0" strike="noStrike" spc="-1">
                    <a:solidFill>
                      <a:schemeClr val="dk1"/>
                    </a:solidFill>
                    <a:latin typeface="Calibri"/>
                  </a:rPr>
                  <a:t>P</a:t>
                </a:r>
                <a:r>
                  <a:rPr lang="en-GB" sz="1000" b="0" strike="noStrike" spc="-1" baseline="-25000">
                    <a:solidFill>
                      <a:schemeClr val="dk1"/>
                    </a:solidFill>
                    <a:latin typeface="Calibri"/>
                  </a:rPr>
                  <a:t>Y</a:t>
                </a:r>
                <a:endParaRPr lang="fr-FR" sz="1000" b="0" strike="noStrike" spc="-1">
                  <a:solidFill>
                    <a:srgbClr val="000000"/>
                  </a:solidFill>
                  <a:latin typeface="Calibri"/>
                </a:endParaRPr>
              </a:p>
            </p:txBody>
          </p:sp>
          <p:sp>
            <p:nvSpPr>
              <p:cNvPr id="155" name="ZoneTexte 42"/>
              <p:cNvSpPr/>
              <p:nvPr/>
            </p:nvSpPr>
            <p:spPr>
              <a:xfrm>
                <a:off x="9658440" y="5423400"/>
                <a:ext cx="425160" cy="2631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defTabSz="914400">
                  <a:lnSpc>
                    <a:spcPct val="100000"/>
                  </a:lnSpc>
                </a:pPr>
                <a:r>
                  <a:rPr lang="en-GB" sz="1000" b="0" strike="noStrike" spc="-1">
                    <a:solidFill>
                      <a:schemeClr val="dk1"/>
                    </a:solidFill>
                    <a:latin typeface="Calibri"/>
                  </a:rPr>
                  <a:t>P</a:t>
                </a:r>
                <a:r>
                  <a:rPr lang="en-GB" sz="1000" b="0" strike="noStrike" spc="-1" baseline="-25000">
                    <a:solidFill>
                      <a:schemeClr val="dk1"/>
                    </a:solidFill>
                    <a:latin typeface="Calibri"/>
                  </a:rPr>
                  <a:t>X</a:t>
                </a:r>
                <a:endParaRPr lang="fr-FR" sz="1000" b="0" strike="noStrike" spc="-1">
                  <a:solidFill>
                    <a:srgbClr val="000000"/>
                  </a:solidFill>
                  <a:latin typeface="Calibri"/>
                </a:endParaRPr>
              </a:p>
            </p:txBody>
          </p:sp>
          <p:sp>
            <p:nvSpPr>
              <p:cNvPr id="156" name="ZoneTexte 43"/>
              <p:cNvSpPr/>
              <p:nvPr/>
            </p:nvSpPr>
            <p:spPr>
              <a:xfrm>
                <a:off x="9684360" y="3768120"/>
                <a:ext cx="425160" cy="2631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defTabSz="914400">
                  <a:lnSpc>
                    <a:spcPct val="100000"/>
                  </a:lnSpc>
                </a:pPr>
                <a:r>
                  <a:rPr lang="en-GB" sz="1000" b="0" strike="noStrike" spc="-1">
                    <a:solidFill>
                      <a:schemeClr val="dk1"/>
                    </a:solidFill>
                    <a:latin typeface="Calibri"/>
                  </a:rPr>
                  <a:t>P</a:t>
                </a:r>
                <a:r>
                  <a:rPr lang="en-GB" sz="1000" b="0" strike="noStrike" spc="-1" baseline="-25000">
                    <a:solidFill>
                      <a:schemeClr val="dk1"/>
                    </a:solidFill>
                    <a:latin typeface="Calibri"/>
                  </a:rPr>
                  <a:t>X,Y</a:t>
                </a:r>
                <a:endParaRPr lang="fr-FR" sz="1000" b="0" strike="noStrike" spc="-1">
                  <a:solidFill>
                    <a:srgbClr val="000000"/>
                  </a:solidFill>
                  <a:latin typeface="Calibri"/>
                </a:endParaRPr>
              </a:p>
            </p:txBody>
          </p:sp>
          <p:sp>
            <p:nvSpPr>
              <p:cNvPr id="157" name="ZoneTexte 44"/>
              <p:cNvSpPr/>
              <p:nvPr/>
            </p:nvSpPr>
            <p:spPr>
              <a:xfrm>
                <a:off x="10233360" y="3837600"/>
                <a:ext cx="345240" cy="263160"/>
              </a:xfrm>
              <a:prstGeom prst="rect">
                <a:avLst/>
              </a:prstGeom>
              <a:solidFill>
                <a:srgbClr val="FFFFFF"/>
              </a:solidFill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defTabSz="914400">
                  <a:lnSpc>
                    <a:spcPct val="100000"/>
                  </a:lnSpc>
                </a:pPr>
                <a:r>
                  <a:rPr lang="en-GB" sz="1000" b="0" strike="noStrike" spc="-1">
                    <a:solidFill>
                      <a:schemeClr val="dk1"/>
                    </a:solidFill>
                    <a:latin typeface="Calibri"/>
                  </a:rPr>
                  <a:t>P</a:t>
                </a:r>
                <a:r>
                  <a:rPr lang="en-GB" sz="1000" b="0" strike="noStrike" spc="-1" baseline="-25000">
                    <a:solidFill>
                      <a:schemeClr val="dk1"/>
                    </a:solidFill>
                    <a:latin typeface="Calibri"/>
                  </a:rPr>
                  <a:t>Y</a:t>
                </a:r>
                <a:endParaRPr lang="fr-FR" sz="1000" b="0" strike="noStrike" spc="-1">
                  <a:solidFill>
                    <a:srgbClr val="000000"/>
                  </a:solidFill>
                  <a:latin typeface="Calibri"/>
                </a:endParaRPr>
              </a:p>
            </p:txBody>
          </p:sp>
        </p:grpSp>
        <p:cxnSp>
          <p:nvCxnSpPr>
            <p:cNvPr id="158" name="Connecteur droit 27"/>
            <p:cNvCxnSpPr/>
            <p:nvPr/>
          </p:nvCxnSpPr>
          <p:spPr>
            <a:xfrm>
              <a:off x="9981360" y="4005000"/>
              <a:ext cx="3600" cy="1386000"/>
            </a:xfrm>
            <a:prstGeom prst="straightConnector1">
              <a:avLst/>
            </a:prstGeom>
            <a:ln w="19050">
              <a:solidFill>
                <a:srgbClr val="000000"/>
              </a:solidFill>
              <a:round/>
            </a:ln>
          </p:spPr>
        </p:cxnSp>
        <p:cxnSp>
          <p:nvCxnSpPr>
            <p:cNvPr id="159" name="Connecteur droit 28"/>
            <p:cNvCxnSpPr/>
            <p:nvPr/>
          </p:nvCxnSpPr>
          <p:spPr>
            <a:xfrm>
              <a:off x="10256400" y="3999240"/>
              <a:ext cx="449640" cy="1386360"/>
            </a:xfrm>
            <a:prstGeom prst="straightConnector1">
              <a:avLst/>
            </a:prstGeom>
            <a:ln w="19050">
              <a:solidFill>
                <a:srgbClr val="000000"/>
              </a:solidFill>
              <a:round/>
            </a:ln>
          </p:spPr>
        </p:cxnSp>
        <p:cxnSp>
          <p:nvCxnSpPr>
            <p:cNvPr id="160" name="Connecteur droit 29"/>
            <p:cNvCxnSpPr/>
            <p:nvPr/>
          </p:nvCxnSpPr>
          <p:spPr>
            <a:xfrm flipH="1">
              <a:off x="9977400" y="4006800"/>
              <a:ext cx="288720" cy="720"/>
            </a:xfrm>
            <a:prstGeom prst="straightConnector1">
              <a:avLst/>
            </a:prstGeom>
            <a:ln w="19050">
              <a:solidFill>
                <a:srgbClr val="000000"/>
              </a:solidFill>
              <a:round/>
              <a:tailEnd type="arrow" w="med" len="med"/>
            </a:ln>
          </p:spPr>
        </p:cxnSp>
        <p:cxnSp>
          <p:nvCxnSpPr>
            <p:cNvPr id="161" name="Connecteur droit 30"/>
            <p:cNvCxnSpPr/>
            <p:nvPr/>
          </p:nvCxnSpPr>
          <p:spPr>
            <a:xfrm flipH="1">
              <a:off x="9969480" y="5384880"/>
              <a:ext cx="736560" cy="720"/>
            </a:xfrm>
            <a:prstGeom prst="straightConnector1">
              <a:avLst/>
            </a:prstGeom>
            <a:ln w="19050">
              <a:solidFill>
                <a:srgbClr val="000000"/>
              </a:solidFill>
              <a:round/>
              <a:tailEnd type="arrow" w="med" len="med"/>
            </a:ln>
          </p:spPr>
        </p:cxnSp>
        <p:cxnSp>
          <p:nvCxnSpPr>
            <p:cNvPr id="162" name="Connecteur droit 31"/>
            <p:cNvCxnSpPr/>
            <p:nvPr/>
          </p:nvCxnSpPr>
          <p:spPr>
            <a:xfrm flipH="1">
              <a:off x="9977400" y="4725360"/>
              <a:ext cx="504000" cy="720"/>
            </a:xfrm>
            <a:prstGeom prst="straightConnector1">
              <a:avLst/>
            </a:prstGeom>
            <a:ln w="19050">
              <a:solidFill>
                <a:srgbClr val="000000"/>
              </a:solidFill>
              <a:round/>
              <a:tailEnd type="arrow" w="med" len="med"/>
            </a:ln>
          </p:spPr>
        </p:cxnSp>
        <p:cxnSp>
          <p:nvCxnSpPr>
            <p:cNvPr id="163" name="Connecteur droit 32"/>
            <p:cNvCxnSpPr/>
            <p:nvPr/>
          </p:nvCxnSpPr>
          <p:spPr>
            <a:xfrm flipH="1">
              <a:off x="9977400" y="5043600"/>
              <a:ext cx="633240" cy="720"/>
            </a:xfrm>
            <a:prstGeom prst="straightConnector1">
              <a:avLst/>
            </a:prstGeom>
            <a:ln w="19050">
              <a:solidFill>
                <a:srgbClr val="000000"/>
              </a:solidFill>
              <a:round/>
              <a:tailEnd type="arrow" w="med" len="med"/>
            </a:ln>
          </p:spPr>
        </p:cxnSp>
        <p:cxnSp>
          <p:nvCxnSpPr>
            <p:cNvPr id="164" name="Connecteur droit 33"/>
            <p:cNvCxnSpPr/>
            <p:nvPr/>
          </p:nvCxnSpPr>
          <p:spPr>
            <a:xfrm flipH="1">
              <a:off x="9969480" y="4365000"/>
              <a:ext cx="395640" cy="720"/>
            </a:xfrm>
            <a:prstGeom prst="straightConnector1">
              <a:avLst/>
            </a:prstGeom>
            <a:ln w="19050">
              <a:solidFill>
                <a:srgbClr val="000000"/>
              </a:solidFill>
              <a:round/>
              <a:tailEnd type="arrow" w="med" len="med"/>
            </a:ln>
          </p:spPr>
        </p:cxnSp>
        <p:sp>
          <p:nvSpPr>
            <p:cNvPr id="165" name="Rectangle 34"/>
            <p:cNvSpPr/>
            <p:nvPr/>
          </p:nvSpPr>
          <p:spPr>
            <a:xfrm>
              <a:off x="10631160" y="3802320"/>
              <a:ext cx="274320" cy="34596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</p:grpSp>
      <p:sp>
        <p:nvSpPr>
          <p:cNvPr id="166" name="Rectangle 45"/>
          <p:cNvSpPr/>
          <p:nvPr/>
        </p:nvSpPr>
        <p:spPr>
          <a:xfrm>
            <a:off x="2999520" y="2565000"/>
            <a:ext cx="287280" cy="287280"/>
          </a:xfrm>
          <a:prstGeom prst="rect">
            <a:avLst/>
          </a:prstGeom>
          <a:noFill/>
          <a:ln w="57150">
            <a:solidFill>
              <a:srgbClr val="000000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GB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65784A3F-32D7-4170-A7DA-7603C07B1BF6}" type="slidenum">
              <a:rPr/>
              <a:t>8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B1B20990-7245-4E06-8946-B70AEE78057C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GB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 Investigation: Modelling of an Application under Realistic BC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460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Numerical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Investigation of RAC </a:t>
            </a:r>
            <a:r>
              <a:rPr lang="fr-BE" sz="24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Durability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9" name="Espace réservé du contenu 2"/>
          <p:cNvSpPr/>
          <p:nvPr/>
        </p:nvSpPr>
        <p:spPr>
          <a:xfrm>
            <a:off x="729720" y="1337040"/>
            <a:ext cx="10869120" cy="4935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1"/>
              </a:spcBef>
            </a:pPr>
            <a:endParaRPr lang="en-GB" sz="2400" b="0" strike="noStrike" spc="-1">
              <a:solidFill>
                <a:schemeClr val="dk1"/>
              </a:solidFill>
              <a:latin typeface="Calibri Light"/>
              <a:ea typeface="Source Sans Pro"/>
            </a:endParaRPr>
          </a:p>
        </p:txBody>
      </p:sp>
      <p:pic>
        <p:nvPicPr>
          <p:cNvPr id="170" name="Graphique 8" descr="Loupe avec un remplissage uni"/>
          <p:cNvPicPr/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2927520" y="3765960"/>
            <a:ext cx="1656360" cy="1656360"/>
          </a:xfrm>
          <a:prstGeom prst="rect">
            <a:avLst/>
          </a:prstGeom>
          <a:ln w="0">
            <a:noFill/>
          </a:ln>
        </p:spPr>
      </p:pic>
      <p:pic>
        <p:nvPicPr>
          <p:cNvPr id="171" name="Image 7" descr="Une image contenant texte, capture d’écran, Caractère coloré, diagramme&#10;&#10;Description générée automatiquement"/>
          <p:cNvPicPr/>
          <p:nvPr/>
        </p:nvPicPr>
        <p:blipFill>
          <a:blip r:embed="rId4"/>
          <a:srcRect l="8065" r="4957"/>
          <a:stretch/>
        </p:blipFill>
        <p:spPr>
          <a:xfrm>
            <a:off x="1598760" y="1192320"/>
            <a:ext cx="9129960" cy="5399280"/>
          </a:xfrm>
          <a:prstGeom prst="rect">
            <a:avLst/>
          </a:prstGeom>
          <a:ln w="0">
            <a:noFill/>
          </a:ln>
        </p:spPr>
      </p:pic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7A915FDB-B26C-48B2-8849-A45E4F4BF0D7}" type="slidenum">
              <a:rPr/>
              <a:t>9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2FC2EB18-AA87-49AF-8202-59C8887AA179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title"/>
          </p:nvPr>
        </p:nvSpPr>
        <p:spPr>
          <a:xfrm>
            <a:off x="1567440" y="2650320"/>
            <a:ext cx="9174240" cy="1076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alkali-silica reaction through carbonation of recycled concrete aggregates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/>
          </p:nvPr>
        </p:nvSpPr>
        <p:spPr>
          <a:xfrm>
            <a:off x="0" y="3924000"/>
            <a:ext cx="12191400" cy="583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1"/>
              </a:spcBef>
              <a:buClr>
                <a:srgbClr val="ED7D31"/>
              </a:buClr>
              <a:buNone/>
            </a:pP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PhD 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thesis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S. 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Grigoletto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8CA6DE44-807B-443A-A3B1-59D4347BDB01}" type="slidenum">
              <a:rPr/>
              <a:t>10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fld id="{A91359D2-E375-4D86-91CE-26F3E2751421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 : coins arrondis 1">
            <a:extLst>
              <a:ext uri="{FF2B5EF4-FFF2-40B4-BE49-F238E27FC236}">
                <a16:creationId xmlns:a16="http://schemas.microsoft.com/office/drawing/2014/main" id="{80FDC318-597E-F626-5BBE-EBE37303ECF4}"/>
              </a:ext>
            </a:extLst>
          </p:cNvPr>
          <p:cNvSpPr/>
          <p:nvPr/>
        </p:nvSpPr>
        <p:spPr>
          <a:xfrm>
            <a:off x="926841" y="1408699"/>
            <a:ext cx="10195770" cy="1746121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6" name="Espace réservé du texte 4"/>
          <p:cNvSpPr/>
          <p:nvPr/>
        </p:nvSpPr>
        <p:spPr>
          <a:xfrm>
            <a:off x="1199880" y="1505160"/>
            <a:ext cx="5343120" cy="1874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rmAutofit/>
          </a:bodyPr>
          <a:lstStyle/>
          <a:p>
            <a:pPr algn="just" defTabSz="914400">
              <a:lnSpc>
                <a:spcPct val="100000"/>
              </a:lnSpc>
              <a:spcBef>
                <a:spcPts val="300"/>
              </a:spcBef>
              <a:tabLst>
                <a:tab pos="0" algn="l"/>
              </a:tabLst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  <a:ea typeface="Calibri"/>
              </a:rPr>
              <a:t>Concrete Production Volumes ↑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300"/>
              </a:spcBef>
              <a:tabLst>
                <a:tab pos="0" algn="l"/>
              </a:tabLst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  <a:ea typeface="Calibri"/>
              </a:rPr>
              <a:t>→ Consumption of natural aggregates ↑	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algn="ctr" defTabSz="914400">
              <a:lnSpc>
                <a:spcPct val="100000"/>
              </a:lnSpc>
              <a:spcBef>
                <a:spcPts val="300"/>
              </a:spcBef>
              <a:tabLst>
                <a:tab pos="0" algn="l"/>
              </a:tabLst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  <a:ea typeface="Calibri"/>
              </a:rPr>
              <a:t>+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algn="ctr" defTabSz="914400">
              <a:lnSpc>
                <a:spcPct val="100000"/>
              </a:lnSpc>
              <a:spcBef>
                <a:spcPts val="300"/>
              </a:spcBef>
              <a:tabLst>
                <a:tab pos="0" algn="l"/>
              </a:tabLst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  <a:ea typeface="Calibri"/>
              </a:rPr>
              <a:t>Concrete = larger part of C&amp;D waste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300"/>
              </a:spcBef>
              <a:tabLst>
                <a:tab pos="0" algn="l"/>
              </a:tabLst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  <a:ea typeface="Calibri"/>
              </a:rPr>
              <a:t>→ Problematic waste management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8" name="Flèche : droite 4"/>
          <p:cNvSpPr/>
          <p:nvPr/>
        </p:nvSpPr>
        <p:spPr>
          <a:xfrm>
            <a:off x="6847200" y="2220840"/>
            <a:ext cx="402120" cy="238680"/>
          </a:xfrm>
          <a:prstGeom prst="rightArrow">
            <a:avLst>
              <a:gd name="adj1" fmla="val 50000"/>
              <a:gd name="adj2" fmla="val 50000"/>
            </a:avLst>
          </a:prstGeom>
          <a:noFill/>
          <a:ln>
            <a:solidFill>
              <a:srgbClr val="000000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79" name="ZoneTexte 5"/>
          <p:cNvSpPr/>
          <p:nvPr/>
        </p:nvSpPr>
        <p:spPr>
          <a:xfrm>
            <a:off x="8015400" y="2037600"/>
            <a:ext cx="2586240" cy="638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</a:rPr>
              <a:t>Use of </a:t>
            </a:r>
            <a:r>
              <a:rPr lang="en-US" sz="1800" b="1" strike="noStrike" spc="-1" dirty="0">
                <a:solidFill>
                  <a:schemeClr val="dk1"/>
                </a:solidFill>
                <a:latin typeface="Calibri"/>
              </a:rPr>
              <a:t>recycled concrete aggregates </a:t>
            </a:r>
            <a:r>
              <a:rPr lang="en-US" sz="1800" b="0" strike="noStrike" spc="-1" dirty="0">
                <a:solidFill>
                  <a:schemeClr val="dk1"/>
                </a:solidFill>
                <a:latin typeface="Calibri"/>
              </a:rPr>
              <a:t>(RCA)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80" name="Image 15" descr="Une image contenant plein air, sol, Pièce auto, arbre&#10;&#10;Description générée automatiquement"/>
          <p:cNvPicPr/>
          <p:nvPr/>
        </p:nvPicPr>
        <p:blipFill>
          <a:blip r:embed="rId3"/>
          <a:srcRect r="9173"/>
          <a:stretch/>
        </p:blipFill>
        <p:spPr>
          <a:xfrm>
            <a:off x="990720" y="3344400"/>
            <a:ext cx="3640680" cy="2675520"/>
          </a:xfrm>
          <a:prstGeom prst="rect">
            <a:avLst/>
          </a:prstGeom>
          <a:ln w="0">
            <a:noFill/>
          </a:ln>
        </p:spPr>
      </p:pic>
      <p:sp>
        <p:nvSpPr>
          <p:cNvPr id="181" name="ZoneTexte 16"/>
          <p:cNvSpPr/>
          <p:nvPr/>
        </p:nvSpPr>
        <p:spPr>
          <a:xfrm>
            <a:off x="667440" y="4152960"/>
            <a:ext cx="322560" cy="1892160"/>
          </a:xfrm>
          <a:prstGeom prst="rect">
            <a:avLst/>
          </a:prstGeom>
          <a:solidFill>
            <a:srgbClr val="FFFFFF">
              <a:alpha val="37000"/>
            </a:srgb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vert="vert270" lIns="45000" tIns="90000" rIns="45000" bIns="90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900" b="0" i="1" strike="noStrike" spc="-1">
                <a:solidFill>
                  <a:schemeClr val="dk1"/>
                </a:solidFill>
                <a:latin typeface="Calibri"/>
              </a:rPr>
              <a:t>©Shutterstock</a:t>
            </a:r>
            <a:endParaRPr lang="fr-FR" sz="9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2" name="ZoneTexte 17"/>
          <p:cNvSpPr/>
          <p:nvPr/>
        </p:nvSpPr>
        <p:spPr>
          <a:xfrm>
            <a:off x="4488840" y="3344400"/>
            <a:ext cx="5239080" cy="1918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533520" defTabSz="914400">
              <a:lnSpc>
                <a:spcPct val="100000"/>
              </a:lnSpc>
              <a:spcBef>
                <a:spcPts val="2401"/>
              </a:spcBef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</a:rPr>
              <a:t>But higher porosity of the cement paste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1165320" lvl="1" indent="-272880" defTabSz="91440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</a:rPr>
              <a:t>Water absorption ↑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1165320" lvl="1" indent="-272880" defTabSz="914400">
              <a:lnSpc>
                <a:spcPct val="100000"/>
              </a:lnSpc>
              <a:spcBef>
                <a:spcPts val="3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</a:rPr>
              <a:t>Mechanical properties ↓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533520" indent="358920" defTabSz="914400">
              <a:lnSpc>
                <a:spcPct val="100000"/>
              </a:lnSpc>
              <a:spcBef>
                <a:spcPts val="2999"/>
              </a:spcBef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</a:rPr>
              <a:t>Limited use of RCA because of lower mechanical and durability performances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83" name="Image 18"/>
          <p:cNvPicPr/>
          <p:nvPr/>
        </p:nvPicPr>
        <p:blipFill>
          <a:blip r:embed="rId4"/>
          <a:stretch/>
        </p:blipFill>
        <p:spPr>
          <a:xfrm>
            <a:off x="9745560" y="3477240"/>
            <a:ext cx="1376280" cy="2607840"/>
          </a:xfrm>
          <a:prstGeom prst="rect">
            <a:avLst/>
          </a:prstGeom>
          <a:ln w="0">
            <a:noFill/>
          </a:ln>
        </p:spPr>
      </p:pic>
      <p:sp>
        <p:nvSpPr>
          <p:cNvPr id="184" name="ZoneTexte 19"/>
          <p:cNvSpPr/>
          <p:nvPr/>
        </p:nvSpPr>
        <p:spPr>
          <a:xfrm rot="16200000">
            <a:off x="10401120" y="5034240"/>
            <a:ext cx="1737360" cy="364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900" b="0" i="1" strike="noStrike" spc="-1">
                <a:solidFill>
                  <a:schemeClr val="dk1"/>
                </a:solidFill>
                <a:latin typeface="Calibri Light"/>
              </a:rPr>
              <a:t>Adapted from Z.Zhao, 2016</a:t>
            </a:r>
            <a:endParaRPr lang="fr-FR" sz="9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5" name="Rectangle 21"/>
          <p:cNvSpPr/>
          <p:nvPr/>
        </p:nvSpPr>
        <p:spPr>
          <a:xfrm>
            <a:off x="6602760" y="4952520"/>
            <a:ext cx="930960" cy="293400"/>
          </a:xfrm>
          <a:prstGeom prst="rect">
            <a:avLst/>
          </a:prstGeom>
          <a:noFill/>
          <a:ln>
            <a:solidFill>
              <a:srgbClr val="00707F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00707F"/>
              </a:solidFill>
              <a:latin typeface="Calibri"/>
            </a:endParaRPr>
          </a:p>
        </p:txBody>
      </p:sp>
      <p:cxnSp>
        <p:nvCxnSpPr>
          <p:cNvPr id="186" name="Connecteur droit avec flèche 22"/>
          <p:cNvCxnSpPr/>
          <p:nvPr/>
        </p:nvCxnSpPr>
        <p:spPr>
          <a:xfrm>
            <a:off x="7082280" y="5246280"/>
            <a:ext cx="720" cy="185760"/>
          </a:xfrm>
          <a:prstGeom prst="straightConnector1">
            <a:avLst/>
          </a:prstGeom>
          <a:ln w="0">
            <a:solidFill>
              <a:srgbClr val="00707F"/>
            </a:solidFill>
            <a:tailEnd type="triangle" w="med" len="med"/>
          </a:ln>
        </p:spPr>
      </p:cxnSp>
      <p:sp>
        <p:nvSpPr>
          <p:cNvPr id="187" name="Flèche : droite 28"/>
          <p:cNvSpPr/>
          <p:nvPr/>
        </p:nvSpPr>
        <p:spPr>
          <a:xfrm>
            <a:off x="5109480" y="4721040"/>
            <a:ext cx="287280" cy="179280"/>
          </a:xfrm>
          <a:prstGeom prst="rightArrow">
            <a:avLst>
              <a:gd name="adj1" fmla="val 50000"/>
              <a:gd name="adj2" fmla="val 50000"/>
            </a:avLst>
          </a:prstGeom>
          <a:noFill/>
          <a:ln>
            <a:solidFill>
              <a:srgbClr val="000000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88" name="ZoneTexte 29"/>
          <p:cNvSpPr/>
          <p:nvPr/>
        </p:nvSpPr>
        <p:spPr>
          <a:xfrm>
            <a:off x="5874840" y="5393160"/>
            <a:ext cx="2992320" cy="820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600" b="0" strike="noStrike" spc="-1">
                <a:solidFill>
                  <a:srgbClr val="00707F"/>
                </a:solidFill>
                <a:latin typeface="Calibri Light"/>
                <a:ea typeface="Times New Roman"/>
              </a:rPr>
              <a:t>In particular: secondary expansion due to alkali-silicate reaction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9" name="ZoneTexte 6"/>
          <p:cNvSpPr/>
          <p:nvPr/>
        </p:nvSpPr>
        <p:spPr>
          <a:xfrm>
            <a:off x="10096920" y="3649680"/>
            <a:ext cx="990000" cy="50359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00" tIns="36000" rIns="36000" bIns="36000" anchor="t">
            <a:spAutoFit/>
          </a:bodyPr>
          <a:lstStyle/>
          <a:p>
            <a:pPr algn="ctr" defTabSz="914400">
              <a:lnSpc>
                <a:spcPct val="100000"/>
              </a:lnSpc>
              <a:spcBef>
                <a:spcPts val="601"/>
              </a:spcBef>
              <a:spcAft>
                <a:spcPts val="601"/>
              </a:spcAft>
            </a:pPr>
            <a:r>
              <a:rPr lang="en-US" sz="1400" b="0" strike="noStrike" spc="-1" dirty="0">
                <a:solidFill>
                  <a:schemeClr val="dk1"/>
                </a:solidFill>
              </a:rPr>
              <a:t>Natural aggregate</a:t>
            </a:r>
            <a:endParaRPr lang="fr-FR" sz="1400" b="0" strike="noStrike" spc="-1" dirty="0">
              <a:solidFill>
                <a:srgbClr val="000000"/>
              </a:solidFill>
            </a:endParaRPr>
          </a:p>
        </p:txBody>
      </p:sp>
      <p:sp>
        <p:nvSpPr>
          <p:cNvPr id="190" name="ZoneTexte 7"/>
          <p:cNvSpPr/>
          <p:nvPr/>
        </p:nvSpPr>
        <p:spPr>
          <a:xfrm>
            <a:off x="9826920" y="5256720"/>
            <a:ext cx="1179000" cy="730182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2000" tIns="36000" rIns="72000" bIns="108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endParaRPr lang="fr-FR" sz="1000" b="0" strike="noStrike" spc="-1" dirty="0">
              <a:solidFill>
                <a:srgbClr val="000000"/>
              </a:solidFill>
            </a:endParaRPr>
          </a:p>
          <a:p>
            <a:pPr algn="ctr" defTabSz="914400">
              <a:lnSpc>
                <a:spcPct val="100000"/>
              </a:lnSpc>
            </a:pPr>
            <a:r>
              <a:rPr lang="en-US" sz="1400" b="0" strike="noStrike" spc="-1" dirty="0">
                <a:solidFill>
                  <a:schemeClr val="dk1"/>
                </a:solidFill>
              </a:rPr>
              <a:t>Adherent cement paste</a:t>
            </a:r>
            <a:endParaRPr lang="fr-FR" sz="1400" b="0" strike="noStrike" spc="-1" dirty="0">
              <a:solidFill>
                <a:srgbClr val="000000"/>
              </a:solidFill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rPr dirty="0"/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97E486AF-E2C5-4AD4-A5F8-4EEA28F0548B}" type="slidenum">
              <a:rPr/>
              <a:t>11</a:t>
            </a:fld>
            <a:endParaRPr dirty="0"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3A4EC41F-5C00-4853-B38F-C958A1A1116D}" type="datetime2">
              <a:rPr lang="fr"/>
              <a:t>mardi 25 novembre 2025</a:t>
            </a:fld>
            <a:endParaRPr lang="fr"/>
          </a:p>
        </p:txBody>
      </p:sp>
      <p:sp>
        <p:nvSpPr>
          <p:cNvPr id="177" name="Rectangle : coins arrondis 3"/>
          <p:cNvSpPr/>
          <p:nvPr/>
        </p:nvSpPr>
        <p:spPr>
          <a:xfrm>
            <a:off x="927000" y="1408680"/>
            <a:ext cx="10195200" cy="1745280"/>
          </a:xfrm>
          <a:prstGeom prst="roundRect">
            <a:avLst>
              <a:gd name="adj" fmla="val 16667"/>
            </a:avLst>
          </a:prstGeom>
          <a:noFill/>
          <a:ln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594360" y="766080"/>
            <a:ext cx="466704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Alkali-silicate </a:t>
            </a:r>
            <a:r>
              <a:rPr lang="fr-BE" sz="2400" b="1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reaction</a:t>
            </a: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(ASR)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3" name="Espace réservé du texte 6"/>
          <p:cNvSpPr/>
          <p:nvPr/>
        </p:nvSpPr>
        <p:spPr>
          <a:xfrm>
            <a:off x="765000" y="959400"/>
            <a:ext cx="10079280" cy="4723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39"/>
              </a:spcBef>
              <a:spcAft>
                <a:spcPts val="1500"/>
              </a:spcAft>
              <a:tabLst>
                <a:tab pos="0" algn="l"/>
              </a:tabLst>
            </a:pPr>
            <a:endParaRPr lang="fr-FR" sz="2200" b="0" strike="noStrike" spc="-1" dirty="0">
              <a:solidFill>
                <a:srgbClr val="000000"/>
              </a:solidFill>
              <a:latin typeface="Calibri"/>
            </a:endParaRPr>
          </a:p>
          <a:p>
            <a:pPr marL="87480" indent="17928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Internal swelling reaction of hardened concrete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spcBef>
                <a:spcPts val="1800"/>
              </a:spcBef>
              <a:tabLst>
                <a:tab pos="0" algn="l"/>
              </a:tabLst>
            </a:pPr>
            <a:r>
              <a:rPr lang="en-US" sz="19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	       </a:t>
            </a:r>
            <a:r>
              <a:rPr lang="en-US" sz="18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Alkali hydroxides	Reactive silicate </a:t>
            </a:r>
            <a:r>
              <a:rPr lang="en-US" sz="19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	</a:t>
            </a:r>
            <a:endParaRPr lang="fr-FR" sz="19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9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	       </a:t>
            </a:r>
            <a:r>
              <a:rPr lang="en-US" sz="16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(interstitial solution)</a:t>
            </a:r>
            <a:r>
              <a:rPr lang="en-US" sz="19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	</a:t>
            </a:r>
            <a:r>
              <a:rPr lang="en-US" sz="16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(aggregates)</a:t>
            </a: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fr-FR" sz="19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spcBef>
                <a:spcPts val="2999"/>
              </a:spcBef>
              <a:tabLst>
                <a:tab pos="0" algn="l"/>
              </a:tabLst>
            </a:pPr>
            <a:r>
              <a:rPr lang="en-US" sz="19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		              </a:t>
            </a:r>
            <a:r>
              <a:rPr lang="en-US" sz="18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Hygroscopic gel: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spcBef>
                <a:spcPts val="201"/>
              </a:spcBef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		Pressure → cracks → deterioration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3233880" algn="just" defTabSz="914400">
              <a:lnSpc>
                <a:spcPct val="100000"/>
              </a:lnSpc>
              <a:spcBef>
                <a:spcPts val="380"/>
              </a:spcBef>
              <a:tabLst>
                <a:tab pos="0" algn="l"/>
              </a:tabLst>
            </a:pPr>
            <a:r>
              <a:rPr lang="en-US" sz="19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 </a:t>
            </a:r>
            <a:endParaRPr lang="fr-FR" sz="19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94" name="Image 14"/>
          <p:cNvPicPr/>
          <p:nvPr/>
        </p:nvPicPr>
        <p:blipFill>
          <a:blip r:embed="rId3"/>
          <a:stretch/>
        </p:blipFill>
        <p:spPr>
          <a:xfrm>
            <a:off x="1622160" y="4253040"/>
            <a:ext cx="3246120" cy="2029320"/>
          </a:xfrm>
          <a:prstGeom prst="rect">
            <a:avLst/>
          </a:prstGeom>
          <a:ln w="0">
            <a:noFill/>
          </a:ln>
        </p:spPr>
      </p:pic>
      <p:sp>
        <p:nvSpPr>
          <p:cNvPr id="195" name="Rectangle 25"/>
          <p:cNvSpPr/>
          <p:nvPr/>
        </p:nvSpPr>
        <p:spPr>
          <a:xfrm rot="16200000">
            <a:off x="4019400" y="5367240"/>
            <a:ext cx="1766160" cy="227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strike="noStrike" spc="-1">
                <a:solidFill>
                  <a:srgbClr val="000000"/>
                </a:solidFill>
                <a:latin typeface="Calibri"/>
              </a:rPr>
              <a:t>www.sika.fr</a:t>
            </a:r>
            <a:endParaRPr lang="fr-FR" sz="9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6" name="Flèche : bas 30"/>
          <p:cNvSpPr/>
          <p:nvPr/>
        </p:nvSpPr>
        <p:spPr>
          <a:xfrm>
            <a:off x="3157920" y="2937600"/>
            <a:ext cx="151560" cy="315000"/>
          </a:xfrm>
          <a:prstGeom prst="downArrow">
            <a:avLst>
              <a:gd name="adj1" fmla="val 50000"/>
              <a:gd name="adj2" fmla="val 50000"/>
            </a:avLst>
          </a:prstGeom>
          <a:noFill/>
          <a:ln>
            <a:solidFill>
              <a:srgbClr val="000000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97" name="Rectangle : coins arrondis 31"/>
          <p:cNvSpPr/>
          <p:nvPr/>
        </p:nvSpPr>
        <p:spPr>
          <a:xfrm>
            <a:off x="1119600" y="1974240"/>
            <a:ext cx="4034160" cy="204552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198" name="Connecteur droit avec flèche 32"/>
          <p:cNvCxnSpPr/>
          <p:nvPr/>
        </p:nvCxnSpPr>
        <p:spPr>
          <a:xfrm flipH="1">
            <a:off x="5152320" y="2474640"/>
            <a:ext cx="363240" cy="720"/>
          </a:xfrm>
          <a:prstGeom prst="straightConnector1">
            <a:avLst/>
          </a:prstGeom>
          <a:ln w="19050">
            <a:solidFill>
              <a:srgbClr val="000000"/>
            </a:solidFill>
            <a:round/>
            <a:tailEnd type="triangle" w="med" len="med"/>
          </a:ln>
        </p:spPr>
      </p:cxnSp>
      <p:sp>
        <p:nvSpPr>
          <p:cNvPr id="199" name="ZoneTexte 33"/>
          <p:cNvSpPr/>
          <p:nvPr/>
        </p:nvSpPr>
        <p:spPr>
          <a:xfrm>
            <a:off x="5479920" y="2290320"/>
            <a:ext cx="75060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Water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0" name="ZoneTexte 35"/>
          <p:cNvSpPr/>
          <p:nvPr/>
        </p:nvSpPr>
        <p:spPr>
          <a:xfrm>
            <a:off x="3051000" y="2066760"/>
            <a:ext cx="365760" cy="516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+</a:t>
            </a:r>
            <a:endParaRPr lang="fr-FR" sz="2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201" name="Connecteur droit 38"/>
          <p:cNvCxnSpPr/>
          <p:nvPr/>
        </p:nvCxnSpPr>
        <p:spPr>
          <a:xfrm>
            <a:off x="6436440" y="1374480"/>
            <a:ext cx="720" cy="4809240"/>
          </a:xfrm>
          <a:prstGeom prst="straightConnector1">
            <a:avLst/>
          </a:prstGeom>
          <a:ln w="0">
            <a:noFill/>
          </a:ln>
        </p:spPr>
      </p:cxnSp>
      <p:sp>
        <p:nvSpPr>
          <p:cNvPr id="202" name="Espace réservé du texte 24"/>
          <p:cNvSpPr/>
          <p:nvPr/>
        </p:nvSpPr>
        <p:spPr>
          <a:xfrm>
            <a:off x="7989840" y="746640"/>
            <a:ext cx="2113200" cy="437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79"/>
              </a:spcBef>
              <a:tabLst>
                <a:tab pos="0" algn="l"/>
              </a:tabLst>
            </a:pPr>
            <a:r>
              <a:rPr lang="fr-BE" sz="2400" b="1" strike="noStrike" spc="-1">
                <a:solidFill>
                  <a:schemeClr val="dk1"/>
                </a:solidFill>
                <a:latin typeface="Calibri"/>
                <a:ea typeface="Calibri"/>
              </a:rPr>
              <a:t>Carbonation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3" name="ZoneTexte 41"/>
          <p:cNvSpPr/>
          <p:nvPr/>
        </p:nvSpPr>
        <p:spPr>
          <a:xfrm>
            <a:off x="6556680" y="1529640"/>
            <a:ext cx="4628160" cy="2100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10000"/>
              </a:lnSpc>
              <a:spcBef>
                <a:spcPts val="1800"/>
              </a:spcBef>
              <a:spcAft>
                <a:spcPts val="1800"/>
              </a:spcAft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  <a:ea typeface="Times New Roman"/>
              </a:rPr>
              <a:t>Several methods to improve RCA performances, among which </a:t>
            </a:r>
            <a:r>
              <a:rPr lang="en-US" sz="1800" b="1" strike="noStrike" spc="-1">
                <a:solidFill>
                  <a:schemeClr val="dk1"/>
                </a:solidFill>
                <a:latin typeface="Calibri"/>
                <a:ea typeface="Times New Roman"/>
              </a:rPr>
              <a:t>carbonation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10000"/>
              </a:lnSpc>
              <a:spcBef>
                <a:spcPts val="2999"/>
              </a:spcBef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10000"/>
              </a:lnSpc>
              <a:spcBef>
                <a:spcPts val="1800"/>
              </a:spcBef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4" name="ZoneTexte 42"/>
          <p:cNvSpPr/>
          <p:nvPr/>
        </p:nvSpPr>
        <p:spPr>
          <a:xfrm>
            <a:off x="6724800" y="5356800"/>
            <a:ext cx="538272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  <a:tabLst>
                <a:tab pos="363600" algn="l"/>
              </a:tabLst>
            </a:pPr>
            <a:r>
              <a:rPr lang="en-US" sz="1800" b="1" strike="noStrike" spc="-1" dirty="0">
                <a:solidFill>
                  <a:schemeClr val="dk1"/>
                </a:solidFill>
                <a:latin typeface="Calibri"/>
              </a:rPr>
              <a:t>→ Expensive gel formation prevented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205" name="Connecteur droit avec flèche 43"/>
          <p:cNvCxnSpPr/>
          <p:nvPr/>
        </p:nvCxnSpPr>
        <p:spPr>
          <a:xfrm>
            <a:off x="8773560" y="2659320"/>
            <a:ext cx="720" cy="404280"/>
          </a:xfrm>
          <a:prstGeom prst="straightConnector1">
            <a:avLst/>
          </a:prstGeom>
          <a:ln w="19050">
            <a:solidFill>
              <a:srgbClr val="000000"/>
            </a:solidFill>
            <a:round/>
            <a:tailEnd type="triangle" w="med" len="med"/>
          </a:ln>
        </p:spPr>
      </p:cxnSp>
      <p:sp>
        <p:nvSpPr>
          <p:cNvPr id="206" name="Rectangle : coins arrondis 44"/>
          <p:cNvSpPr/>
          <p:nvPr/>
        </p:nvSpPr>
        <p:spPr>
          <a:xfrm>
            <a:off x="6764040" y="3071520"/>
            <a:ext cx="2593080" cy="152496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208" name="Connecteur droit 46"/>
          <p:cNvCxnSpPr/>
          <p:nvPr/>
        </p:nvCxnSpPr>
        <p:spPr>
          <a:xfrm>
            <a:off x="8392680" y="2659320"/>
            <a:ext cx="740880" cy="720"/>
          </a:xfrm>
          <a:prstGeom prst="straightConnector1">
            <a:avLst/>
          </a:prstGeom>
          <a:ln w="19050">
            <a:solidFill>
              <a:srgbClr val="000000"/>
            </a:solidFill>
            <a:round/>
          </a:ln>
        </p:spPr>
      </p:cxnSp>
      <p:pic>
        <p:nvPicPr>
          <p:cNvPr id="209" name="Image 47" descr="Une image contenant barrière de corail&#10;&#10;Description générée automatiquement"/>
          <p:cNvPicPr/>
          <p:nvPr/>
        </p:nvPicPr>
        <p:blipFill>
          <a:blip r:embed="rId4"/>
          <a:srcRect l="9268"/>
          <a:stretch/>
        </p:blipFill>
        <p:spPr>
          <a:xfrm rot="5400000">
            <a:off x="9793080" y="3056400"/>
            <a:ext cx="1722960" cy="1424160"/>
          </a:xfrm>
          <a:prstGeom prst="rect">
            <a:avLst/>
          </a:prstGeom>
          <a:ln w="0">
            <a:noFill/>
          </a:ln>
        </p:spPr>
      </p:pic>
      <p:sp>
        <p:nvSpPr>
          <p:cNvPr id="210" name="ZoneTexte 48"/>
          <p:cNvSpPr/>
          <p:nvPr/>
        </p:nvSpPr>
        <p:spPr>
          <a:xfrm>
            <a:off x="10000080" y="3523320"/>
            <a:ext cx="682560" cy="27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200" b="0" strike="noStrike" spc="-1">
                <a:solidFill>
                  <a:schemeClr val="lt1"/>
                </a:solidFill>
                <a:latin typeface="Calibri"/>
              </a:rPr>
              <a:t>pH&gt;9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1" name="ZoneTexte 49"/>
          <p:cNvSpPr/>
          <p:nvPr/>
        </p:nvSpPr>
        <p:spPr>
          <a:xfrm>
            <a:off x="10823040" y="3502440"/>
            <a:ext cx="682560" cy="27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200" b="0" strike="noStrike" spc="-1">
                <a:solidFill>
                  <a:schemeClr val="dk1"/>
                </a:solidFill>
                <a:latin typeface="Calibri"/>
              </a:rPr>
              <a:t>pH&lt;9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2" name="ZoneTexte 50"/>
          <p:cNvSpPr/>
          <p:nvPr/>
        </p:nvSpPr>
        <p:spPr>
          <a:xfrm>
            <a:off x="9879480" y="4724640"/>
            <a:ext cx="160668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200" b="0" strike="noStrike" spc="-1">
                <a:solidFill>
                  <a:schemeClr val="dk1"/>
                </a:solidFill>
                <a:latin typeface="Calibri"/>
              </a:rPr>
              <a:t>Evolution of carbonation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213" name="Connecteur droit avec flèche 51"/>
          <p:cNvCxnSpPr/>
          <p:nvPr/>
        </p:nvCxnSpPr>
        <p:spPr>
          <a:xfrm flipH="1">
            <a:off x="10030320" y="4716000"/>
            <a:ext cx="1260720" cy="720"/>
          </a:xfrm>
          <a:prstGeom prst="straightConnector1">
            <a:avLst/>
          </a:prstGeom>
          <a:ln w="0">
            <a:solidFill>
              <a:srgbClr val="000000"/>
            </a:solidFill>
            <a:tailEnd type="arrow" w="med" len="med"/>
          </a:ln>
        </p:spPr>
      </p:cxn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D376C298-3ECE-432F-9FF8-314E136C4585}" type="slidenum">
              <a:rPr/>
              <a:t>12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C9B342F3-3C67-452C-AE6A-9DBAF3D831E6}" type="datetime2">
              <a:rPr lang="fr"/>
              <a:t>mardi 25 novembre 2025</a:t>
            </a:fld>
            <a:endParaRPr lang="fr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oneTexte 1">
                <a:extLst>
                  <a:ext uri="{FF2B5EF4-FFF2-40B4-BE49-F238E27FC236}">
                    <a16:creationId xmlns:a16="http://schemas.microsoft.com/office/drawing/2014/main" id="{BC93ABCB-543B-EC68-C27D-0A3991BF51F5}"/>
                  </a:ext>
                </a:extLst>
              </p:cNvPr>
              <p:cNvSpPr txBox="1"/>
              <p:nvPr/>
            </p:nvSpPr>
            <p:spPr>
              <a:xfrm>
                <a:off x="6556602" y="1529746"/>
                <a:ext cx="4628792" cy="17236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10000"/>
                  </a:lnSpc>
                  <a:spcBef>
                    <a:spcPts val="1800"/>
                  </a:spcBef>
                  <a:spcAft>
                    <a:spcPts val="1800"/>
                  </a:spcAft>
                  <a:buNone/>
                </a:pPr>
                <a:r>
                  <a:rPr lang="en-US" dirty="0">
                    <a:ea typeface="Times New Roman" panose="02020603050405020304" pitchFamily="18" charset="0"/>
                    <a:cs typeface="TimesLTStd-Roman"/>
                  </a:rPr>
                  <a:t>Several methods to improve RCA performances, among which </a:t>
                </a:r>
                <a:r>
                  <a:rPr lang="en-US" b="1" dirty="0">
                    <a:ea typeface="Times New Roman" panose="02020603050405020304" pitchFamily="18" charset="0"/>
                    <a:cs typeface="TimesLTStd-Roman"/>
                  </a:rPr>
                  <a:t>carbonation</a:t>
                </a:r>
              </a:p>
              <a:p>
                <a:pPr>
                  <a:lnSpc>
                    <a:spcPct val="110000"/>
                  </a:lnSpc>
                  <a:spcBef>
                    <a:spcPts val="3000"/>
                  </a:spcBef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600" i="1" kern="800">
                              <a:latin typeface="Cambria Math" panose="02040503050406030204" pitchFamily="18" charset="0"/>
                              <a:cs typeface="TimesLTStd-Roman"/>
                            </a:rPr>
                          </m:ctrlPr>
                        </m:sSubPr>
                        <m:e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𝐶𝑎</m:t>
                          </m:r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(</m:t>
                          </m:r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𝑂𝐻</m:t>
                          </m:r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)</m:t>
                          </m:r>
                        </m:e>
                        <m:sub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1600" i="1" kern="800"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 + </m:t>
                      </m:r>
                      <m:sSub>
                        <m:sSubPr>
                          <m:ctrlPr>
                            <a:rPr lang="en-US" sz="1600" i="1" kern="800">
                              <a:latin typeface="Cambria Math" panose="02040503050406030204" pitchFamily="18" charset="0"/>
                              <a:cs typeface="TimesLTStd-Roman"/>
                            </a:rPr>
                          </m:ctrlPr>
                        </m:sSubPr>
                        <m:e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𝐶𝑂</m:t>
                          </m:r>
                        </m:e>
                        <m:sub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1600" i="1" kern="800"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 → </m:t>
                      </m:r>
                      <m:sSub>
                        <m:sSubPr>
                          <m:ctrlPr>
                            <a:rPr lang="en-US" sz="1600" i="1" kern="800">
                              <a:latin typeface="Cambria Math" panose="02040503050406030204" pitchFamily="18" charset="0"/>
                              <a:cs typeface="TimesLTStd-Roman"/>
                            </a:rPr>
                          </m:ctrlPr>
                        </m:sSubPr>
                        <m:e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𝐶𝑎𝐶𝑂</m:t>
                          </m:r>
                        </m:e>
                        <m:sub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1600" i="1" kern="800"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 + </m:t>
                      </m:r>
                      <m:sSub>
                        <m:sSubPr>
                          <m:ctrlPr>
                            <a:rPr lang="en-US" sz="1600" i="1" kern="800">
                              <a:latin typeface="Cambria Math" panose="02040503050406030204" pitchFamily="18" charset="0"/>
                              <a:cs typeface="TimesLTStd-Roman"/>
                            </a:rPr>
                          </m:ctrlPr>
                        </m:sSubPr>
                        <m:e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US" sz="1600" i="1" kern="80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1600" i="1" kern="800"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𝑂</m:t>
                      </m:r>
                    </m:oMath>
                  </m:oMathPara>
                </a14:m>
                <a:endParaRPr lang="en-US" sz="1600" kern="800" dirty="0">
                  <a:ea typeface="Times New Roman" panose="02020603050405020304" pitchFamily="18" charset="0"/>
                  <a:cs typeface="TimesLTStd-Roman"/>
                </a:endParaRPr>
              </a:p>
              <a:p>
                <a:pPr>
                  <a:lnSpc>
                    <a:spcPct val="110000"/>
                  </a:lnSpc>
                  <a:spcBef>
                    <a:spcPts val="1800"/>
                  </a:spcBef>
                  <a:buNone/>
                </a:pPr>
                <a:endParaRPr lang="en-US" b="1" dirty="0">
                  <a:ea typeface="Times New Roman" panose="02020603050405020304" pitchFamily="18" charset="0"/>
                  <a:cs typeface="TimesLTStd-Roman"/>
                </a:endParaRPr>
              </a:p>
            </p:txBody>
          </p:sp>
        </mc:Choice>
        <mc:Fallback xmlns="">
          <p:sp>
            <p:nvSpPr>
              <p:cNvPr id="2" name="ZoneTexte 1">
                <a:extLst>
                  <a:ext uri="{FF2B5EF4-FFF2-40B4-BE49-F238E27FC236}">
                    <a16:creationId xmlns:a16="http://schemas.microsoft.com/office/drawing/2014/main" id="{BC93ABCB-543B-EC68-C27D-0A3991BF51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6602" y="1529746"/>
                <a:ext cx="4628792" cy="1723677"/>
              </a:xfrm>
              <a:prstGeom prst="rect">
                <a:avLst/>
              </a:prstGeom>
              <a:blipFill>
                <a:blip r:embed="rId5"/>
                <a:stretch>
                  <a:fillRect l="-1186" t="-1413" r="-1976"/>
                </a:stretch>
              </a:blipFill>
            </p:spPr>
            <p:txBody>
              <a:bodyPr/>
              <a:lstStyle/>
              <a:p>
                <a:r>
                  <a:rPr lang="fr-B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7" name="ZoneTexte 45"/>
          <p:cNvSpPr/>
          <p:nvPr/>
        </p:nvSpPr>
        <p:spPr>
          <a:xfrm>
            <a:off x="6527520" y="3162960"/>
            <a:ext cx="2923920" cy="1397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538200" indent="-268200" defTabSz="914400">
              <a:lnSpc>
                <a:spcPct val="110000"/>
              </a:lnSpc>
              <a:spcBef>
                <a:spcPts val="300"/>
              </a:spcBef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  <a:ea typeface="Times New Roman"/>
              </a:rPr>
              <a:t>↓ water absorption and transport properties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538200" indent="-268200" defTabSz="914400">
              <a:lnSpc>
                <a:spcPct val="110000"/>
              </a:lnSpc>
              <a:spcBef>
                <a:spcPts val="799"/>
              </a:spcBef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/>
                </a:solidFill>
                <a:latin typeface="Calibri"/>
                <a:ea typeface="Times New Roman"/>
              </a:rPr>
              <a:t>↓ pH et alkali hydroxides quantities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Rectangle : coins arrondis 2">
            <a:extLst>
              <a:ext uri="{FF2B5EF4-FFF2-40B4-BE49-F238E27FC236}">
                <a16:creationId xmlns:a16="http://schemas.microsoft.com/office/drawing/2014/main" id="{BEB4BAB9-1097-E990-6791-D706DD11582F}"/>
              </a:ext>
            </a:extLst>
          </p:cNvPr>
          <p:cNvSpPr/>
          <p:nvPr/>
        </p:nvSpPr>
        <p:spPr>
          <a:xfrm>
            <a:off x="1119675" y="1974403"/>
            <a:ext cx="4034914" cy="2046395"/>
          </a:xfrm>
          <a:prstGeom prst="roundRect">
            <a:avLst/>
          </a:prstGeom>
          <a:noFill/>
          <a:ln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rgbClr val="008080"/>
              </a:solidFill>
            </a:endParaRPr>
          </a:p>
        </p:txBody>
      </p:sp>
      <p:sp>
        <p:nvSpPr>
          <p:cNvPr id="7" name="Rectangle : coins arrondis 6">
            <a:extLst>
              <a:ext uri="{FF2B5EF4-FFF2-40B4-BE49-F238E27FC236}">
                <a16:creationId xmlns:a16="http://schemas.microsoft.com/office/drawing/2014/main" id="{94EA551A-31E0-E5C6-2111-F773705843AA}"/>
              </a:ext>
            </a:extLst>
          </p:cNvPr>
          <p:cNvSpPr/>
          <p:nvPr/>
        </p:nvSpPr>
        <p:spPr>
          <a:xfrm>
            <a:off x="6764022" y="3071501"/>
            <a:ext cx="2593949" cy="1525560"/>
          </a:xfrm>
          <a:prstGeom prst="roundRect">
            <a:avLst/>
          </a:prstGeom>
          <a:noFill/>
          <a:ln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3" name="Diagram1"/>
          <p:cNvGraphicFramePr/>
          <p:nvPr>
            <p:extLst>
              <p:ext uri="{D42A27DB-BD31-4B8C-83A1-F6EECF244321}">
                <p14:modId xmlns:p14="http://schemas.microsoft.com/office/powerpoint/2010/main" val="1736083302"/>
              </p:ext>
            </p:extLst>
          </p:nvPr>
        </p:nvGraphicFramePr>
        <p:xfrm>
          <a:off x="115560" y="1596960"/>
          <a:ext cx="11445480" cy="4705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16" name="ZoneTexte 4"/>
          <p:cNvSpPr/>
          <p:nvPr/>
        </p:nvSpPr>
        <p:spPr>
          <a:xfrm>
            <a:off x="3180960" y="2432880"/>
            <a:ext cx="1248480" cy="425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100" b="0" strike="noStrike" spc="-1">
                <a:solidFill>
                  <a:schemeClr val="accent6">
                    <a:lumMod val="75000"/>
                  </a:schemeClr>
                </a:solidFill>
                <a:latin typeface="Calibri Light"/>
              </a:rPr>
              <a:t>Accelerated aging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7" name="ZoneTexte 5"/>
          <p:cNvSpPr/>
          <p:nvPr/>
        </p:nvSpPr>
        <p:spPr>
          <a:xfrm>
            <a:off x="4852440" y="2998080"/>
            <a:ext cx="1116720" cy="425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100" b="0" strike="noStrike" spc="-1">
                <a:solidFill>
                  <a:schemeClr val="accent6">
                    <a:lumMod val="75000"/>
                  </a:schemeClr>
                </a:solidFill>
                <a:latin typeface="Calibri Light"/>
              </a:rPr>
              <a:t>Crushing and screening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2" name="Diagram2"/>
          <p:cNvGraphicFramePr/>
          <p:nvPr>
            <p:extLst>
              <p:ext uri="{D42A27DB-BD31-4B8C-83A1-F6EECF244321}">
                <p14:modId xmlns:p14="http://schemas.microsoft.com/office/powerpoint/2010/main" val="1220567824"/>
              </p:ext>
            </p:extLst>
          </p:nvPr>
        </p:nvGraphicFramePr>
        <p:xfrm>
          <a:off x="3405240" y="4528440"/>
          <a:ext cx="2610720" cy="71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18" name="ZoneTexte 7"/>
          <p:cNvSpPr/>
          <p:nvPr/>
        </p:nvSpPr>
        <p:spPr>
          <a:xfrm>
            <a:off x="4824720" y="4097520"/>
            <a:ext cx="1116720" cy="425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100" b="0" strike="noStrike" spc="-1">
                <a:solidFill>
                  <a:srgbClr val="C00000"/>
                </a:solidFill>
                <a:latin typeface="Calibri Light"/>
              </a:rPr>
              <a:t>Crushing and screening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9" name="ZoneTexte 8"/>
          <p:cNvSpPr/>
          <p:nvPr/>
        </p:nvSpPr>
        <p:spPr>
          <a:xfrm>
            <a:off x="1922760" y="5915880"/>
            <a:ext cx="3765240" cy="27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200" b="0" strike="noStrike" cap="all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</a:rPr>
              <a:t>Materials production (I)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220" name="Connecteur droit 9"/>
          <p:cNvCxnSpPr/>
          <p:nvPr/>
        </p:nvCxnSpPr>
        <p:spPr>
          <a:xfrm>
            <a:off x="7495560" y="1124280"/>
            <a:ext cx="720" cy="5652000"/>
          </a:xfrm>
          <a:prstGeom prst="straightConnector1">
            <a:avLst/>
          </a:prstGeom>
          <a:ln w="0">
            <a:solidFill>
              <a:srgbClr val="AFABAB"/>
            </a:solidFill>
            <a:prstDash val="dash"/>
          </a:ln>
        </p:spPr>
      </p:cxnSp>
      <p:sp>
        <p:nvSpPr>
          <p:cNvPr id="221" name="ZoneTexte 10"/>
          <p:cNvSpPr/>
          <p:nvPr/>
        </p:nvSpPr>
        <p:spPr>
          <a:xfrm>
            <a:off x="7812000" y="5812920"/>
            <a:ext cx="187884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200" b="0" strike="noStrike" cap="all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</a:rPr>
              <a:t>Accelerated carbonation (II)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222" name="Connecteur droit 11"/>
          <p:cNvCxnSpPr/>
          <p:nvPr/>
        </p:nvCxnSpPr>
        <p:spPr>
          <a:xfrm>
            <a:off x="10043640" y="1107000"/>
            <a:ext cx="720" cy="5652000"/>
          </a:xfrm>
          <a:prstGeom prst="straightConnector1">
            <a:avLst/>
          </a:prstGeom>
          <a:ln w="0">
            <a:solidFill>
              <a:srgbClr val="AFABAB"/>
            </a:solidFill>
            <a:prstDash val="dash"/>
          </a:ln>
        </p:spPr>
      </p:cxnSp>
      <p:sp>
        <p:nvSpPr>
          <p:cNvPr id="223" name="ZoneTexte 12"/>
          <p:cNvSpPr/>
          <p:nvPr/>
        </p:nvSpPr>
        <p:spPr>
          <a:xfrm>
            <a:off x="10109880" y="5808600"/>
            <a:ext cx="204084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200" b="0" strike="noStrike" cap="all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</a:rPr>
              <a:t>Interaction ASR/ Carbonation (III)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24" name="ZoneTexte 13"/>
          <p:cNvSpPr/>
          <p:nvPr/>
        </p:nvSpPr>
        <p:spPr>
          <a:xfrm>
            <a:off x="7313040" y="1995480"/>
            <a:ext cx="1581120" cy="486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300" b="0" strike="noStrike" spc="-1">
                <a:solidFill>
                  <a:schemeClr val="lt2">
                    <a:lumMod val="75000"/>
                  </a:schemeClr>
                </a:solidFill>
                <a:latin typeface="Calibri Light"/>
              </a:rPr>
              <a:t>Aggregates characterization</a:t>
            </a:r>
            <a:endParaRPr lang="fr-FR" sz="130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225" name="Connecteur droit avec flèche 14"/>
          <p:cNvCxnSpPr/>
          <p:nvPr/>
        </p:nvCxnSpPr>
        <p:spPr>
          <a:xfrm>
            <a:off x="9011160" y="2296440"/>
            <a:ext cx="720" cy="1080720"/>
          </a:xfrm>
          <a:prstGeom prst="straightConnector1">
            <a:avLst/>
          </a:prstGeom>
          <a:ln w="28575">
            <a:solidFill>
              <a:srgbClr val="AFABAB"/>
            </a:solidFill>
            <a:round/>
            <a:tailEnd type="triangle" w="med" len="med"/>
          </a:ln>
        </p:spPr>
      </p:cxnSp>
      <p:sp>
        <p:nvSpPr>
          <p:cNvPr id="226" name="ZoneTexte 15"/>
          <p:cNvSpPr/>
          <p:nvPr/>
        </p:nvSpPr>
        <p:spPr>
          <a:xfrm>
            <a:off x="10423800" y="1927440"/>
            <a:ext cx="1062000" cy="486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300" b="0" strike="noStrike" spc="-1">
                <a:solidFill>
                  <a:schemeClr val="lt2">
                    <a:lumMod val="75000"/>
                  </a:schemeClr>
                </a:solidFill>
                <a:latin typeface="Calibri Light"/>
              </a:rPr>
              <a:t>Reactivity tests</a:t>
            </a:r>
            <a:endParaRPr lang="fr-FR" sz="130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227" name="Connecteur droit avec flèche 16"/>
          <p:cNvCxnSpPr/>
          <p:nvPr/>
        </p:nvCxnSpPr>
        <p:spPr>
          <a:xfrm>
            <a:off x="10954800" y="2449800"/>
            <a:ext cx="720" cy="936720"/>
          </a:xfrm>
          <a:prstGeom prst="straightConnector1">
            <a:avLst/>
          </a:prstGeom>
          <a:ln w="28575">
            <a:solidFill>
              <a:srgbClr val="AFABAB"/>
            </a:solidFill>
            <a:round/>
            <a:tailEnd type="triangle" w="med" len="med"/>
          </a:ln>
        </p:spPr>
      </p:cxnSp>
      <p:cxnSp>
        <p:nvCxnSpPr>
          <p:cNvPr id="228" name="Connecteur droit avec flèche 17"/>
          <p:cNvCxnSpPr/>
          <p:nvPr/>
        </p:nvCxnSpPr>
        <p:spPr>
          <a:xfrm>
            <a:off x="6903720" y="2303280"/>
            <a:ext cx="720" cy="1080720"/>
          </a:xfrm>
          <a:prstGeom prst="straightConnector1">
            <a:avLst/>
          </a:prstGeom>
          <a:ln w="28575">
            <a:solidFill>
              <a:srgbClr val="AFABAB"/>
            </a:solidFill>
            <a:round/>
            <a:tailEnd type="triangle" w="med" len="med"/>
          </a:ln>
        </p:spPr>
      </p:cxnSp>
      <p:sp>
        <p:nvSpPr>
          <p:cNvPr id="229" name="Rectangle 18"/>
          <p:cNvSpPr/>
          <p:nvPr/>
        </p:nvSpPr>
        <p:spPr>
          <a:xfrm>
            <a:off x="5753160" y="4764960"/>
            <a:ext cx="432000" cy="5223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230" name="Connecteur droit 19"/>
          <p:cNvCxnSpPr/>
          <p:nvPr/>
        </p:nvCxnSpPr>
        <p:spPr>
          <a:xfrm>
            <a:off x="6889680" y="2303280"/>
            <a:ext cx="540720" cy="720"/>
          </a:xfrm>
          <a:prstGeom prst="straightConnector1">
            <a:avLst/>
          </a:prstGeom>
          <a:ln w="28575">
            <a:solidFill>
              <a:srgbClr val="AFABAB"/>
            </a:solidFill>
            <a:round/>
          </a:ln>
        </p:spPr>
      </p:cxnSp>
      <p:cxnSp>
        <p:nvCxnSpPr>
          <p:cNvPr id="231" name="Connecteur droit 21"/>
          <p:cNvCxnSpPr/>
          <p:nvPr/>
        </p:nvCxnSpPr>
        <p:spPr>
          <a:xfrm>
            <a:off x="8768160" y="2303280"/>
            <a:ext cx="252720" cy="720"/>
          </a:xfrm>
          <a:prstGeom prst="straightConnector1">
            <a:avLst/>
          </a:prstGeom>
          <a:ln w="28575">
            <a:solidFill>
              <a:srgbClr val="AFABAB"/>
            </a:solidFill>
            <a:round/>
          </a:ln>
        </p:spPr>
      </p:cxnSp>
      <p:pic>
        <p:nvPicPr>
          <p:cNvPr id="232" name="Image 22"/>
          <p:cNvPicPr/>
          <p:nvPr/>
        </p:nvPicPr>
        <p:blipFill>
          <a:blip r:embed="rId13"/>
          <a:srcRect l="26987" t="7667" r="7633" b="18100"/>
          <a:stretch/>
        </p:blipFill>
        <p:spPr>
          <a:xfrm>
            <a:off x="1623600" y="4398480"/>
            <a:ext cx="1646640" cy="1251720"/>
          </a:xfrm>
          <a:prstGeom prst="rect">
            <a:avLst/>
          </a:prstGeom>
          <a:ln w="0">
            <a:noFill/>
          </a:ln>
        </p:spPr>
      </p:pic>
      <p:sp>
        <p:nvSpPr>
          <p:cNvPr id="233" name="ZoneTexte 28"/>
          <p:cNvSpPr/>
          <p:nvPr/>
        </p:nvSpPr>
        <p:spPr>
          <a:xfrm>
            <a:off x="446760" y="4955400"/>
            <a:ext cx="1137960" cy="257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100" b="0" strike="noStrike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</a:rPr>
              <a:t>Transverse beam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34" name="ZoneTexte 29"/>
          <p:cNvSpPr/>
          <p:nvPr/>
        </p:nvSpPr>
        <p:spPr>
          <a:xfrm>
            <a:off x="1167840" y="5213880"/>
            <a:ext cx="388080" cy="257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100" b="0" strike="noStrike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</a:rPr>
              <a:t>Pile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35" name="ZoneTexte 30"/>
          <p:cNvSpPr/>
          <p:nvPr/>
        </p:nvSpPr>
        <p:spPr>
          <a:xfrm>
            <a:off x="1557360" y="5608800"/>
            <a:ext cx="1476720" cy="196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700" b="0" i="1" strike="noStrike" spc="-1">
                <a:solidFill>
                  <a:schemeClr val="dk1"/>
                </a:solidFill>
                <a:latin typeface="Calibri Light"/>
              </a:rPr>
              <a:t>©M. Khaleghi-Esfahani </a:t>
            </a:r>
            <a:endParaRPr lang="fr-FR" sz="7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36" name="ZoneTexte 31"/>
          <p:cNvSpPr/>
          <p:nvPr/>
        </p:nvSpPr>
        <p:spPr>
          <a:xfrm>
            <a:off x="7884720" y="4616280"/>
            <a:ext cx="1582560" cy="951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72000" lvl="1" indent="-108000" algn="ctr" defTabSz="914400">
              <a:lnSpc>
                <a:spcPct val="100000"/>
              </a:lnSpc>
              <a:buClr>
                <a:srgbClr val="595959"/>
              </a:buClr>
              <a:buFont typeface="Arial"/>
              <a:buChar char="•"/>
              <a:tabLst>
                <a:tab pos="268200" algn="l"/>
              </a:tabLst>
            </a:pPr>
            <a:r>
              <a:rPr lang="en-US" sz="1100" b="0" strike="noStrike" spc="-1">
                <a:solidFill>
                  <a:schemeClr val="dk1">
                    <a:lumMod val="65000"/>
                    <a:lumOff val="35000"/>
                  </a:schemeClr>
                </a:solidFill>
                <a:latin typeface="Calibri"/>
              </a:rPr>
              <a:t>Static test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  <a:p>
            <a:pPr marL="72000" lvl="1" indent="-108000" algn="ctr" defTabSz="914400">
              <a:lnSpc>
                <a:spcPct val="100000"/>
              </a:lnSpc>
              <a:buClr>
                <a:srgbClr val="595959"/>
              </a:buClr>
              <a:buFont typeface="Arial"/>
              <a:buChar char="•"/>
              <a:tabLst>
                <a:tab pos="268200" algn="l"/>
              </a:tabLst>
            </a:pPr>
            <a:r>
              <a:rPr lang="en-US" sz="1100" b="0" strike="noStrike" spc="-1">
                <a:solidFill>
                  <a:schemeClr val="dk1">
                    <a:lumMod val="65000"/>
                    <a:lumOff val="35000"/>
                  </a:schemeClr>
                </a:solidFill>
                <a:latin typeface="Calibri"/>
              </a:rPr>
              <a:t>Atm. pressure 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  <a:p>
            <a:pPr marL="72000" lvl="1" indent="-108000" algn="ctr" defTabSz="914400">
              <a:lnSpc>
                <a:spcPct val="100000"/>
              </a:lnSpc>
              <a:buClr>
                <a:srgbClr val="595959"/>
              </a:buClr>
              <a:buFont typeface="Arial"/>
              <a:buChar char="•"/>
              <a:tabLst>
                <a:tab pos="268200" algn="l"/>
              </a:tabLst>
            </a:pPr>
            <a:r>
              <a:rPr lang="en-US" sz="1100" b="0" strike="noStrike" spc="-1">
                <a:solidFill>
                  <a:schemeClr val="dk1">
                    <a:lumMod val="65000"/>
                    <a:lumOff val="35000"/>
                  </a:schemeClr>
                </a:solidFill>
                <a:latin typeface="Calibri"/>
              </a:rPr>
              <a:t>[CO</a:t>
            </a:r>
            <a:r>
              <a:rPr lang="en-US" sz="1100" b="0" strike="noStrike" spc="-1" baseline="-25000">
                <a:solidFill>
                  <a:schemeClr val="dk1">
                    <a:lumMod val="65000"/>
                    <a:lumOff val="35000"/>
                  </a:schemeClr>
                </a:solidFill>
                <a:latin typeface="Calibri"/>
              </a:rPr>
              <a:t>2</a:t>
            </a:r>
            <a:r>
              <a:rPr lang="en-US" sz="1100" b="0" strike="noStrike" spc="-1">
                <a:solidFill>
                  <a:schemeClr val="dk1">
                    <a:lumMod val="65000"/>
                    <a:lumOff val="35000"/>
                  </a:schemeClr>
                </a:solidFill>
                <a:latin typeface="Calibri"/>
              </a:rPr>
              <a:t>] = 20% 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  <a:p>
            <a:pPr marL="72000" lvl="1" indent="-108000" algn="ctr" defTabSz="914400">
              <a:lnSpc>
                <a:spcPct val="100000"/>
              </a:lnSpc>
              <a:buClr>
                <a:srgbClr val="595959"/>
              </a:buClr>
              <a:buFont typeface="Arial"/>
              <a:buChar char="•"/>
              <a:tabLst>
                <a:tab pos="268200" algn="l"/>
              </a:tabLst>
            </a:pPr>
            <a:r>
              <a:rPr lang="en-US" sz="1100" b="0" strike="noStrike" spc="-1">
                <a:solidFill>
                  <a:schemeClr val="dk1">
                    <a:lumMod val="65000"/>
                    <a:lumOff val="35000"/>
                  </a:schemeClr>
                </a:solidFill>
                <a:latin typeface="Calibri"/>
              </a:rPr>
              <a:t>T° = 39°C - 60% RH 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  <a:p>
            <a:pPr marL="72000" lvl="1" indent="-108000" algn="ctr" defTabSz="914400">
              <a:lnSpc>
                <a:spcPct val="100000"/>
              </a:lnSpc>
              <a:buClr>
                <a:srgbClr val="595959"/>
              </a:buClr>
              <a:buFont typeface="Arial"/>
              <a:buChar char="•"/>
              <a:tabLst>
                <a:tab pos="268200" algn="l"/>
              </a:tabLst>
            </a:pPr>
            <a:r>
              <a:rPr lang="en-US" sz="1100" b="0" strike="noStrike" spc="-1">
                <a:solidFill>
                  <a:schemeClr val="dk1">
                    <a:lumMod val="65000"/>
                    <a:lumOff val="35000"/>
                  </a:schemeClr>
                </a:solidFill>
                <a:latin typeface="Calibri"/>
              </a:rPr>
              <a:t>48 hours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37" name="ZoneTexte 32"/>
          <p:cNvSpPr/>
          <p:nvPr/>
        </p:nvSpPr>
        <p:spPr>
          <a:xfrm>
            <a:off x="7093080" y="3791880"/>
            <a:ext cx="1582560" cy="257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88920" algn="ctr" defTabSz="914400">
              <a:lnSpc>
                <a:spcPct val="100000"/>
              </a:lnSpc>
              <a:spcAft>
                <a:spcPts val="601"/>
              </a:spcAft>
              <a:tabLst>
                <a:tab pos="357120" algn="l"/>
              </a:tabLst>
            </a:pPr>
            <a:r>
              <a:rPr lang="en-US" sz="1100" b="0" strike="noStrike" spc="-1">
                <a:solidFill>
                  <a:schemeClr val="dk1">
                    <a:lumMod val="65000"/>
                    <a:lumOff val="35000"/>
                  </a:schemeClr>
                </a:solidFill>
                <a:latin typeface="Calibri"/>
              </a:rPr>
              <a:t>Carbonatation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48AEDEF8-928A-4AC6-B64A-79A47785AD2D}" type="slidenum">
              <a:rPr/>
              <a:t>13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4481DE8-ED41-4EC6-B64A-24F15888F250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US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RCA characterization – influence of carbonation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9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1038924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US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of carbonation on water absorption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0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41" name="Graphique 1"/>
          <p:cNvGraphicFramePr/>
          <p:nvPr/>
        </p:nvGraphicFramePr>
        <p:xfrm>
          <a:off x="2709000" y="2158560"/>
          <a:ext cx="6123600" cy="3580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76149B6A-19EC-4DF6-B0A3-F28B38ADC222}" type="slidenum">
              <a:rPr/>
              <a:t>14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DDA917A9-9C77-4223-8097-F9C5248F0B46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US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RCA characterization – influence of carbonation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3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1038924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US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of carbonation on water absorption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4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45" name="Graphique 1"/>
          <p:cNvGraphicFramePr/>
          <p:nvPr/>
        </p:nvGraphicFramePr>
        <p:xfrm>
          <a:off x="2709000" y="2158560"/>
          <a:ext cx="6123600" cy="3580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DB5DFC05-A90F-492C-A7F6-E29E4FB7549C}" type="slidenum">
              <a:rPr/>
              <a:t>15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F7EB802E-2EA8-4B1D-AFBC-F2F9C8DBE962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US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Reactivity tests on concrete (NF P18-594)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7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48" name="Graphique 3"/>
          <p:cNvGraphicFramePr/>
          <p:nvPr/>
        </p:nvGraphicFramePr>
        <p:xfrm>
          <a:off x="1422000" y="1682280"/>
          <a:ext cx="9347400" cy="4526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7DBCC145-A979-47DD-9A64-1843A41BE540}" type="slidenum">
              <a:rPr/>
              <a:t>16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3094BE5D-31A3-45AD-9B11-86E133611802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US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Reactivity tests on concrete (NF P18-594)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0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51" name="Graphique 3"/>
          <p:cNvGraphicFramePr/>
          <p:nvPr/>
        </p:nvGraphicFramePr>
        <p:xfrm>
          <a:off x="1422000" y="1682280"/>
          <a:ext cx="9347400" cy="4526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4D75ABE6-A4B2-4198-B50F-F55057FF5B03}" type="slidenum">
              <a:rPr/>
              <a:t>17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18D77328-C25A-4586-B354-DF2C5121931D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US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Reactivity tests on concrete (NF P18-594)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3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54" name="Graphique 3"/>
          <p:cNvGraphicFramePr/>
          <p:nvPr/>
        </p:nvGraphicFramePr>
        <p:xfrm>
          <a:off x="1422000" y="1682280"/>
          <a:ext cx="9347400" cy="4526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F26D99F6-58A9-4571-8095-113B2FD754F1}" type="slidenum">
              <a:rPr/>
              <a:t>18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EC681B72-CED6-44C6-8559-603A1319F56C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en-US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Reactivity tests on concrete (NF P18-594)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Mitigation of ASR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RCA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57" name="Graphique 3"/>
          <p:cNvGraphicFramePr/>
          <p:nvPr/>
        </p:nvGraphicFramePr>
        <p:xfrm>
          <a:off x="1422000" y="1682280"/>
          <a:ext cx="9347400" cy="4526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68AA9E05-BF84-48DB-9670-0577C512D093}" type="slidenum">
              <a:rPr/>
              <a:t>19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BD3BA97E-766E-4996-964C-F6AD25E46BBC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PlaceHolder 1"/>
          <p:cNvSpPr>
            <a:spLocks noGrp="1"/>
          </p:cNvSpPr>
          <p:nvPr>
            <p:ph type="title"/>
          </p:nvPr>
        </p:nvSpPr>
        <p:spPr>
          <a:xfrm>
            <a:off x="0" y="2644200"/>
            <a:ext cx="12191400" cy="583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Loop</a:t>
            </a:r>
            <a:endParaRPr lang="en-BE" sz="32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9" name="PlaceHolder 2"/>
          <p:cNvSpPr>
            <a:spLocks noGrp="1"/>
          </p:cNvSpPr>
          <p:nvPr>
            <p:ph/>
          </p:nvPr>
        </p:nvSpPr>
        <p:spPr>
          <a:xfrm>
            <a:off x="2477880" y="3395520"/>
            <a:ext cx="7196400" cy="583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 fontScale="82500" lnSpcReduction="20000"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1"/>
              </a:spcBef>
              <a:buClr>
                <a:srgbClr val="ED7D31"/>
              </a:buClr>
              <a:buNone/>
            </a:pPr>
            <a:r>
              <a:rPr lang="en-US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Valorization of Mineral Waste Through Accelerated Carbonation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ctr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60" name="Image 6" descr="uLIEGE_Logo_Compact_CMJN_pos@2x.png"/>
          <p:cNvPicPr/>
          <p:nvPr/>
        </p:nvPicPr>
        <p:blipFill>
          <a:blip r:embed="rId3"/>
          <a:stretch/>
        </p:blipFill>
        <p:spPr>
          <a:xfrm>
            <a:off x="1413360" y="2054160"/>
            <a:ext cx="1896840" cy="901440"/>
          </a:xfrm>
          <a:prstGeom prst="rect">
            <a:avLst/>
          </a:prstGeom>
          <a:ln w="0">
            <a:noFill/>
          </a:ln>
        </p:spPr>
      </p:pic>
      <p:pic>
        <p:nvPicPr>
          <p:cNvPr id="261" name="Image 13"/>
          <p:cNvPicPr/>
          <p:nvPr/>
        </p:nvPicPr>
        <p:blipFill>
          <a:blip r:embed="rId4"/>
          <a:stretch/>
        </p:blipFill>
        <p:spPr>
          <a:xfrm>
            <a:off x="4152600" y="1109160"/>
            <a:ext cx="1636200" cy="902160"/>
          </a:xfrm>
          <a:prstGeom prst="rect">
            <a:avLst/>
          </a:prstGeom>
          <a:ln w="0">
            <a:noFill/>
          </a:ln>
        </p:spPr>
      </p:pic>
      <p:pic>
        <p:nvPicPr>
          <p:cNvPr id="262" name="Picture 6" descr="A propos de Tradecowall - Tradecowall"/>
          <p:cNvPicPr/>
          <p:nvPr/>
        </p:nvPicPr>
        <p:blipFill>
          <a:blip r:embed="rId5"/>
          <a:stretch/>
        </p:blipFill>
        <p:spPr>
          <a:xfrm>
            <a:off x="7092360" y="1322280"/>
            <a:ext cx="1953000" cy="364320"/>
          </a:xfrm>
          <a:prstGeom prst="rect">
            <a:avLst/>
          </a:prstGeom>
          <a:ln w="0">
            <a:noFill/>
          </a:ln>
        </p:spPr>
      </p:pic>
      <p:pic>
        <p:nvPicPr>
          <p:cNvPr id="263" name="Picture 10"/>
          <p:cNvPicPr/>
          <p:nvPr/>
        </p:nvPicPr>
        <p:blipFill>
          <a:blip r:embed="rId6"/>
          <a:stretch/>
        </p:blipFill>
        <p:spPr>
          <a:xfrm>
            <a:off x="10268640" y="2197440"/>
            <a:ext cx="1439280" cy="892440"/>
          </a:xfrm>
          <a:prstGeom prst="rect">
            <a:avLst/>
          </a:prstGeom>
          <a:ln w="0">
            <a:noFill/>
          </a:ln>
        </p:spPr>
      </p:pic>
      <p:pic>
        <p:nvPicPr>
          <p:cNvPr id="264" name="Picture 20" descr="Lessines Industries - ReWaN"/>
          <p:cNvPicPr/>
          <p:nvPr/>
        </p:nvPicPr>
        <p:blipFill>
          <a:blip r:embed="rId7"/>
          <a:stretch/>
        </p:blipFill>
        <p:spPr>
          <a:xfrm>
            <a:off x="1232640" y="4906080"/>
            <a:ext cx="1896120" cy="646200"/>
          </a:xfrm>
          <a:prstGeom prst="rect">
            <a:avLst/>
          </a:prstGeom>
          <a:ln w="0">
            <a:noFill/>
          </a:ln>
        </p:spPr>
      </p:pic>
      <p:pic>
        <p:nvPicPr>
          <p:cNvPr id="265" name="Picture 28" descr="Revatech - Wal-tech"/>
          <p:cNvPicPr/>
          <p:nvPr/>
        </p:nvPicPr>
        <p:blipFill>
          <a:blip r:embed="rId8"/>
          <a:stretch/>
        </p:blipFill>
        <p:spPr>
          <a:xfrm>
            <a:off x="5435280" y="5229360"/>
            <a:ext cx="1998720" cy="807120"/>
          </a:xfrm>
          <a:prstGeom prst="rect">
            <a:avLst/>
          </a:prstGeom>
          <a:ln w="0">
            <a:noFill/>
          </a:ln>
        </p:spPr>
      </p:pic>
      <p:pic>
        <p:nvPicPr>
          <p:cNvPr id="266" name="Picture 36" descr="Accueil - GreenWin"/>
          <p:cNvPicPr/>
          <p:nvPr/>
        </p:nvPicPr>
        <p:blipFill>
          <a:blip r:embed="rId9"/>
          <a:stretch/>
        </p:blipFill>
        <p:spPr>
          <a:xfrm>
            <a:off x="8889840" y="4923360"/>
            <a:ext cx="1944000" cy="612000"/>
          </a:xfrm>
          <a:prstGeom prst="rect">
            <a:avLst/>
          </a:prstGeom>
          <a:ln w="0">
            <a:noFill/>
          </a:ln>
        </p:spPr>
      </p:pic>
      <p:sp>
        <p:nvSpPr>
          <p:cNvPr id="4" name="PlaceHolder 3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57DD3E33-F626-4EA1-86C4-20E55593F498}" type="slidenum">
              <a:rPr/>
              <a:t>20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fld id="{C90028C7-7797-4B12-A130-7DFD5D63EBA1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Shape 2"/>
          <p:cNvSpPr/>
          <p:nvPr/>
        </p:nvSpPr>
        <p:spPr>
          <a:xfrm>
            <a:off x="794160" y="3978720"/>
            <a:ext cx="5920920" cy="1190046"/>
          </a:xfrm>
          <a:prstGeom prst="roundRect">
            <a:avLst>
              <a:gd name="adj" fmla="val 3668"/>
            </a:avLst>
          </a:prstGeom>
          <a:solidFill>
            <a:srgbClr val="F5E2D6"/>
          </a:solidFill>
          <a:ln w="7620">
            <a:solidFill>
              <a:srgbClr val="DBC8B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68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Context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9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544284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262626"/>
              </a:buClr>
              <a:buNone/>
            </a:pPr>
            <a:r>
              <a:rPr lang="en-US" sz="20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 waste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45840" lvl="1" indent="-285840" defTabSz="914400">
              <a:lnSpc>
                <a:spcPct val="90000"/>
              </a:lnSpc>
              <a:spcBef>
                <a:spcPts val="499"/>
              </a:spcBef>
              <a:buClr>
                <a:srgbClr val="262626"/>
              </a:buClr>
              <a:buFont typeface="OpenSymbol"/>
              <a:buChar char="-"/>
            </a:pP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Largest waste stream in Europe 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45840" lvl="1" indent="-285840" defTabSz="914400">
              <a:lnSpc>
                <a:spcPct val="90000"/>
              </a:lnSpc>
              <a:spcBef>
                <a:spcPts val="499"/>
              </a:spcBef>
              <a:buClr>
                <a:srgbClr val="262626"/>
              </a:buClr>
              <a:buFont typeface="OpenSymbol"/>
              <a:buChar char="-"/>
            </a:pP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Rarely recycled </a:t>
            </a:r>
            <a:endParaRPr lang="fr-BE" sz="1800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lvl="1" indent="0" defTabSz="914400">
              <a:lnSpc>
                <a:spcPct val="90000"/>
              </a:lnSpc>
              <a:spcBef>
                <a:spcPts val="499"/>
              </a:spcBef>
              <a:buClr>
                <a:srgbClr val="262626"/>
              </a:buClr>
              <a:buNone/>
            </a:pPr>
            <a:endParaRPr lang="fr-BE" sz="1800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1" indent="0" defTabSz="914400">
              <a:lnSpc>
                <a:spcPct val="90000"/>
              </a:lnSpc>
              <a:spcBef>
                <a:spcPts val="499"/>
              </a:spcBef>
              <a:buClr>
                <a:srgbClr val="262626"/>
              </a:buClr>
              <a:buNone/>
            </a:pP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→ Accelerated carbonation as an innovative pathway to transform alkaline industrial by-products into </a:t>
            </a:r>
            <a:r>
              <a:rPr lang="en-US" sz="1800" b="1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valuable construction materials</a:t>
            </a: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24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r>
              <a:rPr lang="en-US" sz="20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 of this study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Bring added value to some carbonated mineral waste by valorizing them as a </a:t>
            </a:r>
            <a:r>
              <a:rPr lang="en-US" sz="1800" b="1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partial substitute for cement </a:t>
            </a: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mortar composition.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0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Loop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71" name="Image 1" descr="Une image contenant capture d’écran&#10;&#10;Description générée automatiquement"/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2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7588080" y="1842840"/>
            <a:ext cx="1245600" cy="757440"/>
          </a:xfrm>
          <a:prstGeom prst="rect">
            <a:avLst/>
          </a:prstGeom>
          <a:ln w="0">
            <a:noFill/>
          </a:ln>
        </p:spPr>
      </p:pic>
      <p:pic>
        <p:nvPicPr>
          <p:cNvPr id="272" name="Image 2" descr="Une image contenant tente, origami&#10;&#10;Description générée automatiquement avec une confiance moyenne"/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rcRect l="9725" t="50534" r="53184" b="18464"/>
          <a:stretch/>
        </p:blipFill>
        <p:spPr>
          <a:xfrm>
            <a:off x="9837360" y="3902760"/>
            <a:ext cx="1845000" cy="762480"/>
          </a:xfrm>
          <a:prstGeom prst="rect">
            <a:avLst/>
          </a:prstGeom>
          <a:ln w="0">
            <a:noFill/>
          </a:ln>
        </p:spPr>
      </p:pic>
      <p:pic>
        <p:nvPicPr>
          <p:cNvPr id="273" name="Image 3" descr="Une image contenant fenêtre, bâtiment, maison, Rectangle&#10;&#10;Description générée automatiquement"/>
          <p:cNvPicPr/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rcRect l="35956" r="31857" b="67394"/>
          <a:stretch/>
        </p:blipFill>
        <p:spPr>
          <a:xfrm>
            <a:off x="7313760" y="3690000"/>
            <a:ext cx="1881360" cy="1905480"/>
          </a:xfrm>
          <a:prstGeom prst="rect">
            <a:avLst/>
          </a:prstGeom>
          <a:ln w="0">
            <a:noFill/>
          </a:ln>
        </p:spPr>
      </p:pic>
      <p:sp>
        <p:nvSpPr>
          <p:cNvPr id="274" name="ZoneTexte 4"/>
          <p:cNvSpPr/>
          <p:nvPr/>
        </p:nvSpPr>
        <p:spPr>
          <a:xfrm>
            <a:off x="8546760" y="3257640"/>
            <a:ext cx="1689480" cy="6382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Accelerated carbonation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75" name="ZoneTexte 5"/>
          <p:cNvSpPr/>
          <p:nvPr/>
        </p:nvSpPr>
        <p:spPr>
          <a:xfrm>
            <a:off x="7379280" y="2603520"/>
            <a:ext cx="1689480" cy="3639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Mineral waste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76" name="ZoneTexte 6"/>
          <p:cNvSpPr/>
          <p:nvPr/>
        </p:nvSpPr>
        <p:spPr>
          <a:xfrm>
            <a:off x="7262280" y="5373000"/>
            <a:ext cx="1689480" cy="401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Industrial CO</a:t>
            </a:r>
            <a:r>
              <a:rPr lang="en-US" sz="1800" b="0" strike="noStrike" spc="-1" baseline="-25000">
                <a:solidFill>
                  <a:schemeClr val="dk1"/>
                </a:solidFill>
                <a:latin typeface="Calibri"/>
              </a:rPr>
              <a:t>2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77" name="ZoneTexte 7"/>
          <p:cNvSpPr/>
          <p:nvPr/>
        </p:nvSpPr>
        <p:spPr>
          <a:xfrm>
            <a:off x="9837360" y="4679280"/>
            <a:ext cx="1689480" cy="3639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Fillers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278" name="Connecteur : en arc 8"/>
          <p:cNvCxnSpPr/>
          <p:nvPr/>
        </p:nvCxnSpPr>
        <p:spPr>
          <a:xfrm>
            <a:off x="8169480" y="2988720"/>
            <a:ext cx="564840" cy="388800"/>
          </a:xfrm>
          <a:prstGeom prst="curvedConnector3">
            <a:avLst>
              <a:gd name="adj1" fmla="val 25000"/>
            </a:avLst>
          </a:prstGeom>
          <a:ln w="0">
            <a:noFill/>
          </a:ln>
        </p:spPr>
      </p:cxnSp>
      <p:cxnSp>
        <p:nvCxnSpPr>
          <p:cNvPr id="279" name="Connecteur : en arc 9"/>
          <p:cNvCxnSpPr>
            <a:endCxn id="280" idx="2"/>
          </p:cNvCxnSpPr>
          <p:nvPr/>
        </p:nvCxnSpPr>
        <p:spPr>
          <a:xfrm rot="5400000" flipH="1" flipV="1">
            <a:off x="8898480" y="3762000"/>
            <a:ext cx="352800" cy="632880"/>
          </a:xfrm>
          <a:prstGeom prst="curvedConnector3">
            <a:avLst>
              <a:gd name="adj1" fmla="val 100000"/>
            </a:avLst>
          </a:prstGeom>
          <a:ln w="0">
            <a:noFill/>
          </a:ln>
        </p:spPr>
      </p:cxnSp>
      <p:cxnSp>
        <p:nvCxnSpPr>
          <p:cNvPr id="281" name="Connecteur : en arc 10"/>
          <p:cNvCxnSpPr/>
          <p:nvPr/>
        </p:nvCxnSpPr>
        <p:spPr>
          <a:xfrm>
            <a:off x="10050120" y="3550320"/>
            <a:ext cx="564480" cy="331560"/>
          </a:xfrm>
          <a:prstGeom prst="curvedConnector3">
            <a:avLst>
              <a:gd name="adj1" fmla="val 25079"/>
            </a:avLst>
          </a:prstGeom>
          <a:ln w="0">
            <a:noFill/>
          </a:ln>
        </p:spPr>
      </p:cxnSp>
      <p:sp>
        <p:nvSpPr>
          <p:cNvPr id="280" name="Rectangle : coins arrondis 11"/>
          <p:cNvSpPr/>
          <p:nvPr/>
        </p:nvSpPr>
        <p:spPr>
          <a:xfrm>
            <a:off x="8759160" y="3244320"/>
            <a:ext cx="1264680" cy="657720"/>
          </a:xfrm>
          <a:prstGeom prst="roundRect">
            <a:avLst>
              <a:gd name="adj" fmla="val 16667"/>
            </a:avLst>
          </a:prstGeom>
          <a:noFill/>
          <a:ln>
            <a:solidFill>
              <a:srgbClr val="000000"/>
            </a:solidFill>
            <a:rou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33D6AD03-6736-4725-9498-BF61C1799015}" type="slidenum">
              <a:rPr/>
              <a:t>21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2BE7CD93-372C-4EC7-B6DE-4E2CFB0D61DE}" type="datetime2">
              <a:rPr lang="fr"/>
              <a:t>mardi 25 novembre 2025</a:t>
            </a:fld>
            <a:endParaRPr lang="fr"/>
          </a:p>
        </p:txBody>
      </p:sp>
      <p:cxnSp>
        <p:nvCxnSpPr>
          <p:cNvPr id="2" name="Connecteur : en arc 1">
            <a:extLst>
              <a:ext uri="{FF2B5EF4-FFF2-40B4-BE49-F238E27FC236}">
                <a16:creationId xmlns:a16="http://schemas.microsoft.com/office/drawing/2014/main" id="{A8EA5139-3961-4FE3-801E-9EBE3B5BEA8C}"/>
              </a:ext>
            </a:extLst>
          </p:cNvPr>
          <p:cNvCxnSpPr>
            <a:cxnSpLocks/>
          </p:cNvCxnSpPr>
          <p:nvPr/>
        </p:nvCxnSpPr>
        <p:spPr>
          <a:xfrm>
            <a:off x="8169812" y="2989071"/>
            <a:ext cx="564064" cy="387766"/>
          </a:xfrm>
          <a:prstGeom prst="curvedConnector3">
            <a:avLst>
              <a:gd name="adj1" fmla="val 321"/>
            </a:avLst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Connecteur : en arc 2">
            <a:extLst>
              <a:ext uri="{FF2B5EF4-FFF2-40B4-BE49-F238E27FC236}">
                <a16:creationId xmlns:a16="http://schemas.microsoft.com/office/drawing/2014/main" id="{3852C5DC-48A3-A309-DFD1-1C5A9111B88C}"/>
              </a:ext>
            </a:extLst>
          </p:cNvPr>
          <p:cNvCxnSpPr>
            <a:cxnSpLocks/>
          </p:cNvCxnSpPr>
          <p:nvPr/>
        </p:nvCxnSpPr>
        <p:spPr>
          <a:xfrm flipV="1">
            <a:off x="8759314" y="3902896"/>
            <a:ext cx="632693" cy="351526"/>
          </a:xfrm>
          <a:prstGeom prst="curvedConnector2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Connecteur : en arc 3">
            <a:extLst>
              <a:ext uri="{FF2B5EF4-FFF2-40B4-BE49-F238E27FC236}">
                <a16:creationId xmlns:a16="http://schemas.microsoft.com/office/drawing/2014/main" id="{8AB7F6DD-2132-CF91-A05A-CEFB281F6E98}"/>
              </a:ext>
            </a:extLst>
          </p:cNvPr>
          <p:cNvCxnSpPr>
            <a:cxnSpLocks/>
          </p:cNvCxnSpPr>
          <p:nvPr/>
        </p:nvCxnSpPr>
        <p:spPr>
          <a:xfrm>
            <a:off x="10050138" y="3550437"/>
            <a:ext cx="564064" cy="331013"/>
          </a:xfrm>
          <a:prstGeom prst="curvedConnector3">
            <a:avLst>
              <a:gd name="adj1" fmla="val 100986"/>
            </a:avLst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Materials &amp; Dynamic </a:t>
            </a:r>
            <a:r>
              <a:rPr lang="fr-BE" sz="2400" b="1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Process 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3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676656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 fontScale="97222"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840" indent="-285840">
              <a:spcBef>
                <a:spcPts val="100"/>
              </a:spcBef>
              <a:spcAft>
                <a:spcPts val="1500"/>
              </a:spcAft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Processed through a 100 </a:t>
            </a:r>
            <a:r>
              <a:rPr lang="en-US" sz="20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μm</a:t>
            </a: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sieve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840" indent="-285840">
              <a:spcBef>
                <a:spcPts val="100"/>
              </a:spcBef>
              <a:spcAft>
                <a:spcPts val="1500"/>
              </a:spcAft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Compared to a </a:t>
            </a:r>
            <a:r>
              <a:rPr lang="en-US" sz="20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limestone with a high content of finely ground pure calcium carbonate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840" indent="-285840">
              <a:spcBef>
                <a:spcPts val="100"/>
              </a:spcBef>
              <a:spcAft>
                <a:spcPts val="300"/>
              </a:spcAft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fr-BE" sz="20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Industrial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0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Setup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38200" indent="-182520" defTabSz="914400">
              <a:lnSpc>
                <a:spcPct val="120000"/>
              </a:lnSpc>
              <a:spcBef>
                <a:spcPts val="200"/>
              </a:spcBef>
              <a:buClr>
                <a:srgbClr val="000000"/>
              </a:buClr>
              <a:buFont typeface="Arial"/>
              <a:buChar char="-"/>
              <a:tabLst>
                <a:tab pos="0" algn="l"/>
              </a:tabLst>
            </a:pP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120L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hermetically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sealed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tank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controlled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gas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supply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38200" indent="-182520" defTabSz="914400">
              <a:lnSpc>
                <a:spcPct val="120000"/>
              </a:lnSpc>
              <a:spcBef>
                <a:spcPts val="200"/>
              </a:spcBef>
              <a:buClr>
                <a:srgbClr val="262626"/>
              </a:buClr>
              <a:buFont typeface="Arial"/>
              <a:buChar char="-"/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Axial rotor with 6 lifting blades ensuring 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optimal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mixing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38200" indent="-182520" defTabSz="914400">
              <a:lnSpc>
                <a:spcPct val="120000"/>
              </a:lnSpc>
              <a:spcBef>
                <a:spcPts val="200"/>
              </a:spcBef>
              <a:buClr>
                <a:srgbClr val="000000"/>
              </a:buClr>
              <a:buFont typeface="Arial"/>
              <a:buChar char="-"/>
              <a:tabLst>
                <a:tab pos="0" algn="l"/>
              </a:tabLst>
            </a:pP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Variable CO₂ concentrations (20 or 100%) 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38200" indent="-182520" defTabSz="914400">
              <a:lnSpc>
                <a:spcPct val="120000"/>
              </a:lnSpc>
              <a:spcBef>
                <a:spcPts val="200"/>
              </a:spcBef>
              <a:buClr>
                <a:srgbClr val="000000"/>
              </a:buClr>
              <a:buFont typeface="Arial"/>
              <a:buChar char="-"/>
              <a:tabLst>
                <a:tab pos="0" algn="l"/>
              </a:tabLst>
            </a:pP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Processing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times: 120-180 minutes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depending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on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</a:t>
            </a:r>
            <a:r>
              <a:rPr lang="fr-BE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18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properties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4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Loop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5" name="Shape 2"/>
          <p:cNvSpPr/>
          <p:nvPr/>
        </p:nvSpPr>
        <p:spPr>
          <a:xfrm>
            <a:off x="1036440" y="1607400"/>
            <a:ext cx="3291120" cy="1400400"/>
          </a:xfrm>
          <a:prstGeom prst="roundRect">
            <a:avLst>
              <a:gd name="adj" fmla="val 3668"/>
            </a:avLst>
          </a:prstGeom>
          <a:solidFill>
            <a:srgbClr val="F5E2D6"/>
          </a:solidFill>
          <a:ln w="7620">
            <a:solidFill>
              <a:srgbClr val="DBC8B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86" name="Shape 3"/>
          <p:cNvSpPr/>
          <p:nvPr/>
        </p:nvSpPr>
        <p:spPr>
          <a:xfrm>
            <a:off x="1213200" y="1694520"/>
            <a:ext cx="506160" cy="506160"/>
          </a:xfrm>
          <a:prstGeom prst="roundRect">
            <a:avLst>
              <a:gd name="adj" fmla="val 18034838"/>
            </a:avLst>
          </a:prstGeom>
          <a:solidFill>
            <a:srgbClr val="D47F46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pic>
        <p:nvPicPr>
          <p:cNvPr id="287" name="Image 6"/>
          <p:cNvPicPr/>
          <p:nvPr/>
        </p:nvPicPr>
        <p:blipFill>
          <a:blip r:embed="rId3"/>
          <a:stretch/>
        </p:blipFill>
        <p:spPr>
          <a:xfrm>
            <a:off x="1352520" y="1805400"/>
            <a:ext cx="227520" cy="284400"/>
          </a:xfrm>
          <a:prstGeom prst="rect">
            <a:avLst/>
          </a:prstGeom>
          <a:ln w="0">
            <a:noFill/>
          </a:ln>
        </p:spPr>
      </p:pic>
      <p:sp>
        <p:nvSpPr>
          <p:cNvPr id="288" name="Text 4"/>
          <p:cNvSpPr/>
          <p:nvPr/>
        </p:nvSpPr>
        <p:spPr>
          <a:xfrm>
            <a:off x="1213200" y="2340720"/>
            <a:ext cx="2112120" cy="26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t">
            <a:noAutofit/>
          </a:bodyPr>
          <a:lstStyle/>
          <a:p>
            <a:pPr defTabSz="914400">
              <a:lnSpc>
                <a:spcPts val="2049"/>
              </a:lnSpc>
              <a:tabLst>
                <a:tab pos="0" algn="l"/>
              </a:tabLst>
            </a:pPr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Nunito Sans Bold"/>
              </a:rPr>
              <a:t>Fiber Cement Fines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89" name="Text 5"/>
          <p:cNvSpPr/>
          <p:nvPr/>
        </p:nvSpPr>
        <p:spPr>
          <a:xfrm>
            <a:off x="1213200" y="2644920"/>
            <a:ext cx="2716920" cy="540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ts val="2100"/>
              </a:lnSpc>
              <a:tabLst>
                <a:tab pos="0" algn="l"/>
              </a:tabLst>
            </a:pPr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Nunito Sans"/>
              </a:rPr>
              <a:t>Demolition waste</a:t>
            </a:r>
            <a:endParaRPr lang="fr-FR" sz="15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90" name="Shape 6"/>
          <p:cNvSpPr/>
          <p:nvPr/>
        </p:nvSpPr>
        <p:spPr>
          <a:xfrm>
            <a:off x="4544640" y="1607400"/>
            <a:ext cx="3429000" cy="1400400"/>
          </a:xfrm>
          <a:prstGeom prst="roundRect">
            <a:avLst>
              <a:gd name="adj" fmla="val 3668"/>
            </a:avLst>
          </a:prstGeom>
          <a:solidFill>
            <a:srgbClr val="F5E2D6"/>
          </a:solidFill>
          <a:ln w="7620">
            <a:solidFill>
              <a:srgbClr val="DBC8B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91" name="Shape 7"/>
          <p:cNvSpPr/>
          <p:nvPr/>
        </p:nvSpPr>
        <p:spPr>
          <a:xfrm>
            <a:off x="4721040" y="1686240"/>
            <a:ext cx="506160" cy="506160"/>
          </a:xfrm>
          <a:prstGeom prst="roundRect">
            <a:avLst>
              <a:gd name="adj" fmla="val 18034838"/>
            </a:avLst>
          </a:prstGeom>
          <a:solidFill>
            <a:srgbClr val="D47F46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pic>
        <p:nvPicPr>
          <p:cNvPr id="292" name="Image 11"/>
          <p:cNvPicPr/>
          <p:nvPr/>
        </p:nvPicPr>
        <p:blipFill>
          <a:blip r:embed="rId4"/>
          <a:stretch/>
        </p:blipFill>
        <p:spPr>
          <a:xfrm>
            <a:off x="4860720" y="1797120"/>
            <a:ext cx="227520" cy="284400"/>
          </a:xfrm>
          <a:prstGeom prst="rect">
            <a:avLst/>
          </a:prstGeom>
          <a:ln w="0">
            <a:noFill/>
          </a:ln>
        </p:spPr>
      </p:pic>
      <p:sp>
        <p:nvSpPr>
          <p:cNvPr id="293" name="Text 8"/>
          <p:cNvSpPr/>
          <p:nvPr/>
        </p:nvSpPr>
        <p:spPr>
          <a:xfrm>
            <a:off x="4721040" y="2332800"/>
            <a:ext cx="2112120" cy="26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t">
            <a:noAutofit/>
          </a:bodyPr>
          <a:lstStyle/>
          <a:p>
            <a:pPr defTabSz="914400">
              <a:lnSpc>
                <a:spcPts val="2049"/>
              </a:lnSpc>
              <a:tabLst>
                <a:tab pos="0" algn="l"/>
              </a:tabLst>
            </a:pPr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Nunito Sans Bold"/>
              </a:rPr>
              <a:t>Aerated Concrete Fines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94" name="Text 9"/>
          <p:cNvSpPr/>
          <p:nvPr/>
        </p:nvSpPr>
        <p:spPr>
          <a:xfrm>
            <a:off x="4721040" y="2636640"/>
            <a:ext cx="2543040" cy="540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ts val="2100"/>
              </a:lnSpc>
              <a:tabLst>
                <a:tab pos="0" algn="l"/>
              </a:tabLst>
            </a:pPr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Nunito Sans"/>
              </a:rPr>
              <a:t>Demolition waste</a:t>
            </a:r>
            <a:endParaRPr lang="fr-FR" sz="15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95" name="Shape 10"/>
          <p:cNvSpPr/>
          <p:nvPr/>
        </p:nvSpPr>
        <p:spPr>
          <a:xfrm>
            <a:off x="8169840" y="1607400"/>
            <a:ext cx="3334320" cy="1400400"/>
          </a:xfrm>
          <a:prstGeom prst="roundRect">
            <a:avLst>
              <a:gd name="adj" fmla="val 3668"/>
            </a:avLst>
          </a:prstGeom>
          <a:solidFill>
            <a:srgbClr val="F5E2D6"/>
          </a:solidFill>
          <a:ln w="7620">
            <a:solidFill>
              <a:srgbClr val="DBC8B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96" name="Shape 11"/>
          <p:cNvSpPr/>
          <p:nvPr/>
        </p:nvSpPr>
        <p:spPr>
          <a:xfrm>
            <a:off x="8286480" y="1694520"/>
            <a:ext cx="433080" cy="506160"/>
          </a:xfrm>
          <a:prstGeom prst="roundRect">
            <a:avLst>
              <a:gd name="adj" fmla="val 18034838"/>
            </a:avLst>
          </a:prstGeom>
          <a:solidFill>
            <a:srgbClr val="D47F46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pic>
        <p:nvPicPr>
          <p:cNvPr id="297" name="Image 16"/>
          <p:cNvPicPr/>
          <p:nvPr/>
        </p:nvPicPr>
        <p:blipFill>
          <a:blip r:embed="rId5"/>
          <a:stretch/>
        </p:blipFill>
        <p:spPr>
          <a:xfrm>
            <a:off x="8409240" y="1805400"/>
            <a:ext cx="194400" cy="284400"/>
          </a:xfrm>
          <a:prstGeom prst="rect">
            <a:avLst/>
          </a:prstGeom>
          <a:ln w="0">
            <a:noFill/>
          </a:ln>
        </p:spPr>
      </p:pic>
      <p:sp>
        <p:nvSpPr>
          <p:cNvPr id="298" name="Text 12"/>
          <p:cNvSpPr/>
          <p:nvPr/>
        </p:nvSpPr>
        <p:spPr>
          <a:xfrm>
            <a:off x="8244000" y="2340720"/>
            <a:ext cx="1836720" cy="26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t">
            <a:noAutofit/>
          </a:bodyPr>
          <a:lstStyle/>
          <a:p>
            <a:pPr defTabSz="914400">
              <a:lnSpc>
                <a:spcPts val="2049"/>
              </a:lnSpc>
              <a:tabLst>
                <a:tab pos="0" algn="l"/>
              </a:tabLst>
            </a:pPr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Nunito Sans Bold"/>
              </a:rPr>
              <a:t>Limed WWTP Sludge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99" name="Text 13"/>
          <p:cNvSpPr/>
          <p:nvPr/>
        </p:nvSpPr>
        <p:spPr>
          <a:xfrm>
            <a:off x="8296920" y="2644920"/>
            <a:ext cx="3164400" cy="540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ts val="2100"/>
              </a:lnSpc>
              <a:tabLst>
                <a:tab pos="0" algn="l"/>
              </a:tabLst>
            </a:pPr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Nunito Sans"/>
              </a:rPr>
              <a:t>Wastewater treatment plant by-product</a:t>
            </a:r>
            <a:endParaRPr lang="fr-FR" sz="15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300" name="Picture 3" descr="A machine in a factory&#10;&#10;Description automatically generated"/>
          <p:cNvPicPr/>
          <p:nvPr/>
        </p:nvPicPr>
        <p:blipFill>
          <a:blip r:embed="rId6"/>
          <a:srcRect b="11312"/>
          <a:stretch/>
        </p:blipFill>
        <p:spPr>
          <a:xfrm>
            <a:off x="8212320" y="3930480"/>
            <a:ext cx="3291840" cy="2192040"/>
          </a:xfrm>
          <a:prstGeom prst="rect">
            <a:avLst/>
          </a:prstGeom>
          <a:ln w="0">
            <a:noFill/>
          </a:ln>
        </p:spPr>
      </p:pic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72ACAE3C-3498-419A-A0B8-69E1A4244F54}" type="slidenum">
              <a:rPr/>
              <a:t>22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A631539A-D646-4C2F-AB06-EF7E486538E8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Methods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02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Loop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03" name="Shape 3"/>
          <p:cNvSpPr/>
          <p:nvPr/>
        </p:nvSpPr>
        <p:spPr>
          <a:xfrm>
            <a:off x="1144440" y="2163240"/>
            <a:ext cx="4319280" cy="22320"/>
          </a:xfrm>
          <a:prstGeom prst="rect">
            <a:avLst/>
          </a:prstGeom>
          <a:solidFill>
            <a:srgbClr val="D47F46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21960" rIns="90000" bIns="-219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04" name="Text 4"/>
          <p:cNvSpPr/>
          <p:nvPr/>
        </p:nvSpPr>
        <p:spPr>
          <a:xfrm>
            <a:off x="1144440" y="1831680"/>
            <a:ext cx="2502360" cy="31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t">
            <a:noAutofit/>
          </a:bodyPr>
          <a:lstStyle/>
          <a:p>
            <a:pPr defTabSz="914400">
              <a:lnSpc>
                <a:spcPts val="2449"/>
              </a:lnSpc>
              <a:tabLst>
                <a:tab pos="0" algn="l"/>
              </a:tabLst>
            </a:pPr>
            <a:r>
              <a:rPr lang="en-US" sz="1950" b="1" strike="noStrike" spc="-1">
                <a:solidFill>
                  <a:srgbClr val="000000"/>
                </a:solidFill>
                <a:latin typeface="Calibri"/>
                <a:ea typeface="Nunito Sans Bold"/>
              </a:rPr>
              <a:t>Mortar Composition</a:t>
            </a:r>
            <a:endParaRPr lang="fr-FR" sz="19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05" name="Text 5"/>
          <p:cNvSpPr/>
          <p:nvPr/>
        </p:nvSpPr>
        <p:spPr>
          <a:xfrm>
            <a:off x="1144440" y="2277000"/>
            <a:ext cx="4171680" cy="640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ts val="2500"/>
              </a:lnSpc>
              <a:tabLst>
                <a:tab pos="0" algn="l"/>
              </a:tabLst>
            </a:pPr>
            <a:r>
              <a:rPr lang="en-US" sz="1550" b="0" strike="noStrike" spc="-1" dirty="0">
                <a:solidFill>
                  <a:srgbClr val="000000"/>
                </a:solidFill>
                <a:latin typeface="Calibri"/>
                <a:ea typeface="Nunito Sans"/>
              </a:rPr>
              <a:t>Portland cement (CEM I 52.5 N) substituted at </a:t>
            </a:r>
            <a:r>
              <a:rPr lang="en-US" sz="1550" b="1" strike="noStrike" spc="-1" dirty="0">
                <a:solidFill>
                  <a:srgbClr val="000000"/>
                </a:solidFill>
                <a:latin typeface="Calibri"/>
                <a:ea typeface="Nunito Sans"/>
              </a:rPr>
              <a:t>10%, 20%, and 30%</a:t>
            </a:r>
            <a:r>
              <a:rPr lang="en-US" sz="1550" b="0" strike="noStrike" spc="-1" dirty="0">
                <a:solidFill>
                  <a:srgbClr val="000000"/>
                </a:solidFill>
                <a:latin typeface="Calibri"/>
                <a:ea typeface="Nunito Sans"/>
              </a:rPr>
              <a:t> replacement rates by mass following NBN EN 196-1 standards</a:t>
            </a:r>
            <a:endParaRPr lang="fr-FR" sz="155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06" name="Shape 7"/>
          <p:cNvSpPr/>
          <p:nvPr/>
        </p:nvSpPr>
        <p:spPr>
          <a:xfrm>
            <a:off x="6432120" y="2155680"/>
            <a:ext cx="4319280" cy="22320"/>
          </a:xfrm>
          <a:prstGeom prst="rect">
            <a:avLst/>
          </a:prstGeom>
          <a:solidFill>
            <a:srgbClr val="D47F46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21960" rIns="90000" bIns="-219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07" name="Text 8"/>
          <p:cNvSpPr/>
          <p:nvPr/>
        </p:nvSpPr>
        <p:spPr>
          <a:xfrm>
            <a:off x="6432120" y="1794960"/>
            <a:ext cx="3487320" cy="31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t">
            <a:noAutofit/>
          </a:bodyPr>
          <a:lstStyle/>
          <a:p>
            <a:pPr defTabSz="914400">
              <a:lnSpc>
                <a:spcPts val="2449"/>
              </a:lnSpc>
              <a:tabLst>
                <a:tab pos="0" algn="l"/>
              </a:tabLst>
            </a:pPr>
            <a:r>
              <a:rPr lang="en-US" sz="1950" b="1" strike="noStrike" spc="-1">
                <a:solidFill>
                  <a:srgbClr val="000000"/>
                </a:solidFill>
                <a:latin typeface="Calibri"/>
                <a:ea typeface="Nunito Sans Bold"/>
              </a:rPr>
              <a:t>Compressive and Flexural Strength Testing</a:t>
            </a:r>
            <a:endParaRPr lang="fr-FR" sz="19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08" name="Text 9"/>
          <p:cNvSpPr/>
          <p:nvPr/>
        </p:nvSpPr>
        <p:spPr>
          <a:xfrm>
            <a:off x="6442920" y="2298600"/>
            <a:ext cx="4234320" cy="640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ts val="2500"/>
              </a:lnSpc>
              <a:tabLst>
                <a:tab pos="0" algn="l"/>
              </a:tabLst>
            </a:pPr>
            <a:r>
              <a:rPr lang="en-US" sz="1550" b="0" strike="noStrike" spc="-1" dirty="0">
                <a:solidFill>
                  <a:srgbClr val="000000"/>
                </a:solidFill>
                <a:latin typeface="Calibri"/>
                <a:ea typeface="Nunito Sans"/>
              </a:rPr>
              <a:t>Hardened mortar specimens tested at </a:t>
            </a:r>
            <a:r>
              <a:rPr lang="en-US" sz="1550" b="1" strike="noStrike" spc="-1" dirty="0">
                <a:solidFill>
                  <a:srgbClr val="000000"/>
                </a:solidFill>
                <a:latin typeface="Calibri"/>
                <a:ea typeface="Nunito Sans"/>
              </a:rPr>
              <a:t>7 and 28 days</a:t>
            </a:r>
            <a:r>
              <a:rPr lang="en-US" sz="1550" b="0" strike="noStrike" spc="-1" dirty="0">
                <a:solidFill>
                  <a:srgbClr val="000000"/>
                </a:solidFill>
                <a:latin typeface="Calibri"/>
                <a:ea typeface="Nunito Sans"/>
              </a:rPr>
              <a:t> according to NBN EN 1015-11 to determine mechanical performance</a:t>
            </a:r>
            <a:endParaRPr lang="fr-FR" sz="155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09" name="Shape 11"/>
          <p:cNvSpPr/>
          <p:nvPr/>
        </p:nvSpPr>
        <p:spPr>
          <a:xfrm>
            <a:off x="1104120" y="3994560"/>
            <a:ext cx="4319280" cy="22320"/>
          </a:xfrm>
          <a:prstGeom prst="rect">
            <a:avLst/>
          </a:prstGeom>
          <a:solidFill>
            <a:srgbClr val="D47F46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21960" rIns="90000" bIns="-219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10" name="Text 12"/>
          <p:cNvSpPr/>
          <p:nvPr/>
        </p:nvSpPr>
        <p:spPr>
          <a:xfrm>
            <a:off x="1104120" y="3614040"/>
            <a:ext cx="2833920" cy="31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t">
            <a:noAutofit/>
          </a:bodyPr>
          <a:lstStyle/>
          <a:p>
            <a:pPr defTabSz="914400">
              <a:lnSpc>
                <a:spcPts val="2449"/>
              </a:lnSpc>
              <a:tabLst>
                <a:tab pos="0" algn="l"/>
              </a:tabLst>
            </a:pPr>
            <a:r>
              <a:rPr lang="en-US" sz="1950" b="1" strike="noStrike" spc="-1">
                <a:solidFill>
                  <a:srgbClr val="000000"/>
                </a:solidFill>
                <a:latin typeface="Calibri"/>
                <a:ea typeface="Nunito Sans Bold"/>
              </a:rPr>
              <a:t>Workability Assessment</a:t>
            </a:r>
            <a:endParaRPr lang="fr-FR" sz="19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11" name="Text 13"/>
          <p:cNvSpPr/>
          <p:nvPr/>
        </p:nvSpPr>
        <p:spPr>
          <a:xfrm>
            <a:off x="1104120" y="4118760"/>
            <a:ext cx="4422240" cy="640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ts val="2500"/>
              </a:lnSpc>
              <a:tabLst>
                <a:tab pos="0" algn="l"/>
              </a:tabLst>
            </a:pPr>
            <a:r>
              <a:rPr lang="en-US" sz="1550" b="0" strike="noStrike" spc="-1">
                <a:solidFill>
                  <a:srgbClr val="000000"/>
                </a:solidFill>
                <a:latin typeface="Calibri"/>
                <a:ea typeface="Nunito Sans"/>
              </a:rPr>
              <a:t>Fresh mortar </a:t>
            </a:r>
            <a:r>
              <a:rPr lang="en-US" sz="1550" b="1" strike="noStrike" spc="-1">
                <a:solidFill>
                  <a:srgbClr val="000000"/>
                </a:solidFill>
                <a:latin typeface="Calibri"/>
                <a:ea typeface="Nunito Sans"/>
              </a:rPr>
              <a:t>consistency measured</a:t>
            </a:r>
            <a:r>
              <a:rPr lang="en-US" sz="1550" b="0" strike="noStrike" spc="-1">
                <a:solidFill>
                  <a:srgbClr val="000000"/>
                </a:solidFill>
                <a:latin typeface="Calibri"/>
                <a:ea typeface="Nunito Sans"/>
              </a:rPr>
              <a:t> using flow value determination per NBN EN 1015-3 standard protocols</a:t>
            </a:r>
            <a:endParaRPr lang="fr-FR" sz="15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12" name="Shape 15"/>
          <p:cNvSpPr/>
          <p:nvPr/>
        </p:nvSpPr>
        <p:spPr>
          <a:xfrm>
            <a:off x="6432120" y="3983040"/>
            <a:ext cx="4319280" cy="22320"/>
          </a:xfrm>
          <a:prstGeom prst="rect">
            <a:avLst/>
          </a:prstGeom>
          <a:solidFill>
            <a:srgbClr val="D47F46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21960" rIns="90000" bIns="-219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13" name="Text 16"/>
          <p:cNvSpPr/>
          <p:nvPr/>
        </p:nvSpPr>
        <p:spPr>
          <a:xfrm>
            <a:off x="6432120" y="3569040"/>
            <a:ext cx="2530440" cy="31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t">
            <a:noAutofit/>
          </a:bodyPr>
          <a:lstStyle/>
          <a:p>
            <a:pPr defTabSz="914400">
              <a:lnSpc>
                <a:spcPts val="2449"/>
              </a:lnSpc>
              <a:tabLst>
                <a:tab pos="0" algn="l"/>
              </a:tabLst>
            </a:pPr>
            <a:r>
              <a:rPr lang="en-US" sz="1950" b="1" strike="noStrike" spc="-1">
                <a:solidFill>
                  <a:srgbClr val="000000"/>
                </a:solidFill>
                <a:latin typeface="Calibri"/>
                <a:ea typeface="Nunito Sans Bold"/>
              </a:rPr>
              <a:t>Setting Time Analysis</a:t>
            </a:r>
            <a:endParaRPr lang="fr-FR" sz="19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14" name="Text 17"/>
          <p:cNvSpPr/>
          <p:nvPr/>
        </p:nvSpPr>
        <p:spPr>
          <a:xfrm>
            <a:off x="6400440" y="4093200"/>
            <a:ext cx="4361760" cy="640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ts val="2500"/>
              </a:lnSpc>
              <a:tabLst>
                <a:tab pos="0" algn="l"/>
              </a:tabLst>
            </a:pPr>
            <a:r>
              <a:rPr lang="en-US" sz="1550" b="0" strike="noStrike" spc="-1">
                <a:solidFill>
                  <a:srgbClr val="000000"/>
                </a:solidFill>
                <a:latin typeface="Calibri"/>
                <a:ea typeface="Nunito Sans"/>
              </a:rPr>
              <a:t>Cement paste setting characteristics evaluated using </a:t>
            </a:r>
            <a:r>
              <a:rPr lang="en-US" sz="1550" b="1" strike="noStrike" spc="-1">
                <a:solidFill>
                  <a:srgbClr val="000000"/>
                </a:solidFill>
                <a:latin typeface="Calibri"/>
                <a:ea typeface="Nunito Sans"/>
              </a:rPr>
              <a:t>needle penetration method</a:t>
            </a:r>
            <a:r>
              <a:rPr lang="en-US" sz="1550" b="0" strike="noStrike" spc="-1">
                <a:solidFill>
                  <a:srgbClr val="000000"/>
                </a:solidFill>
                <a:latin typeface="Calibri"/>
                <a:ea typeface="Nunito Sans"/>
              </a:rPr>
              <a:t> (NBN EN 196-3)</a:t>
            </a:r>
            <a:endParaRPr lang="fr-FR" sz="155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D17A5EB3-8548-4A85-AE0D-5129746611CA}" type="slidenum">
              <a:rPr/>
              <a:t>23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6834B75D-8BB7-4D1A-9D8F-D180DFA3D26E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Shape 2"/>
          <p:cNvSpPr/>
          <p:nvPr/>
        </p:nvSpPr>
        <p:spPr>
          <a:xfrm>
            <a:off x="1229040" y="2038680"/>
            <a:ext cx="4114080" cy="3168587"/>
          </a:xfrm>
          <a:prstGeom prst="roundRect">
            <a:avLst>
              <a:gd name="adj" fmla="val 3668"/>
            </a:avLst>
          </a:prstGeom>
          <a:solidFill>
            <a:srgbClr val="F5E2D6"/>
          </a:solidFill>
          <a:ln w="7620">
            <a:solidFill>
              <a:srgbClr val="DBC8B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Results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7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411408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0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Mechanical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0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properties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1800"/>
              </a:spcBef>
              <a:buNone/>
              <a:tabLst>
                <a:tab pos="0" algn="l"/>
              </a:tabLst>
            </a:pPr>
            <a:r>
              <a:rPr lang="en-US" sz="18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Loss of mechanical properties </a:t>
            </a:r>
            <a:r>
              <a:rPr lang="en-US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substitution of Portland cement </a:t>
            </a: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↑ </a:t>
            </a:r>
            <a:r>
              <a:rPr lang="en-US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 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20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en-US" sz="1600" b="0" strike="noStrike" spc="-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Fiber cement and aerated concrete fines: comparable to limestone filler </a:t>
            </a:r>
            <a:endParaRPr lang="en-BE" sz="1600" b="0" strike="noStrike" spc="-1" dirty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20000" lvl="2" indent="-228600" defTabSz="914400">
              <a:lnSpc>
                <a:spcPct val="90000"/>
              </a:lnSpc>
              <a:spcBef>
                <a:spcPts val="499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en-US" sz="1600" b="0" strike="noStrike" spc="-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Limed WWTP sludge: nearly - 50% at 10% of replacement </a:t>
            </a:r>
            <a:endParaRPr lang="en-BE" sz="1600" b="0" strike="noStrike" spc="-1" dirty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2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r>
              <a:rPr lang="en-US" sz="1600" b="0" strike="noStrike" spc="-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-&gt; rejected and not tested further </a:t>
            </a:r>
            <a:endParaRPr lang="en-BE" sz="1600" b="0" strike="noStrike" spc="-1" dirty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1800"/>
              </a:spcBef>
              <a:buNone/>
              <a:tabLst>
                <a:tab pos="0" algn="l"/>
              </a:tabLst>
            </a:pPr>
            <a:r>
              <a:rPr lang="en-US" sz="18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 treatment improves mechanical performances</a:t>
            </a:r>
            <a:r>
              <a:rPr lang="en-US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compared to specimens made of raw fines.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Loop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19" name="Image 1"/>
          <p:cNvPicPr/>
          <p:nvPr/>
        </p:nvPicPr>
        <p:blipFill>
          <a:blip r:embed="rId3"/>
          <a:stretch/>
        </p:blipFill>
        <p:spPr>
          <a:xfrm>
            <a:off x="5753520" y="1902960"/>
            <a:ext cx="6018480" cy="4371120"/>
          </a:xfrm>
          <a:prstGeom prst="rect">
            <a:avLst/>
          </a:prstGeom>
          <a:ln w="0">
            <a:noFill/>
          </a:ln>
        </p:spPr>
      </p:pic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887DE049-97A9-42AB-A755-DAACEE1445DA}" type="slidenum">
              <a:rPr/>
              <a:t>24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D988F0E5-2D19-4ED3-A6B9-8D1CA8219E21}" type="datetime2">
              <a:rPr lang="fr"/>
              <a:t>mardi 25 novembre 2025</a:t>
            </a:fld>
            <a:endParaRPr lang="fr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Shape 2"/>
          <p:cNvSpPr/>
          <p:nvPr/>
        </p:nvSpPr>
        <p:spPr>
          <a:xfrm>
            <a:off x="1207800" y="2509200"/>
            <a:ext cx="4114080" cy="2995560"/>
          </a:xfrm>
          <a:prstGeom prst="roundRect">
            <a:avLst>
              <a:gd name="adj" fmla="val 3668"/>
            </a:avLst>
          </a:prstGeom>
          <a:solidFill>
            <a:srgbClr val="F5E2D6"/>
          </a:solidFill>
          <a:ln w="7620">
            <a:solidFill>
              <a:srgbClr val="DBC8B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Results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2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411408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0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Workability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6001"/>
              </a:spcBef>
              <a:buNone/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Unlike limestone filler, </a:t>
            </a:r>
            <a:r>
              <a:rPr lang="en-US" sz="1800" b="1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</a:t>
            </a:r>
            <a:r>
              <a:rPr lang="en-US" sz="18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orkability ↓ </a:t>
            </a:r>
            <a:r>
              <a:rPr lang="en-US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</a:t>
            </a: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replacement rate increases  ↑ 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r>
              <a:rPr lang="en-US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buClr>
                <a:srgbClr val="000000"/>
              </a:buClr>
              <a:buNone/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 </a:t>
            </a:r>
            <a:r>
              <a:rPr lang="en-US" sz="18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improves workability </a:t>
            </a:r>
            <a:r>
              <a:rPr lang="en-US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mortars made of aerated concrete fines. Not the case for fiber cement fines, probably because coming from different batches. 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Loop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24" name="Image 3"/>
          <p:cNvPicPr/>
          <p:nvPr/>
        </p:nvPicPr>
        <p:blipFill>
          <a:blip r:embed="rId3"/>
          <a:stretch/>
        </p:blipFill>
        <p:spPr>
          <a:xfrm>
            <a:off x="5869080" y="2425680"/>
            <a:ext cx="5460840" cy="3622320"/>
          </a:xfrm>
          <a:prstGeom prst="rect">
            <a:avLst/>
          </a:prstGeom>
          <a:ln w="0">
            <a:noFill/>
          </a:ln>
        </p:spPr>
      </p:pic>
      <p:pic>
        <p:nvPicPr>
          <p:cNvPr id="325" name="Image 4"/>
          <p:cNvPicPr/>
          <p:nvPr/>
        </p:nvPicPr>
        <p:blipFill>
          <a:blip r:embed="rId4"/>
          <a:srcRect l="64896" t="27097" b="26453"/>
          <a:stretch/>
        </p:blipFill>
        <p:spPr>
          <a:xfrm>
            <a:off x="9744120" y="809640"/>
            <a:ext cx="2369520" cy="1615320"/>
          </a:xfrm>
          <a:prstGeom prst="rect">
            <a:avLst/>
          </a:prstGeom>
          <a:ln w="0">
            <a:noFill/>
          </a:ln>
        </p:spPr>
      </p:pic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rPr>
                <a:latin typeface="+mn-lt"/>
              </a:rP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09B092E2-549D-4922-971C-490744246C07}" type="slidenum">
              <a:rPr>
                <a:latin typeface="+mn-lt"/>
              </a:rPr>
              <a:t>25</a:t>
            </a:fld>
            <a:endParaRPr>
              <a:latin typeface="+mn-lt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67CC1E35-273B-4C86-866D-F2556DA3F483}" type="datetime2">
              <a:rPr lang="fr">
                <a:latin typeface="+mn-lt"/>
              </a:rPr>
              <a:t>mardi 25 novembre 2025</a:t>
            </a:fld>
            <a:endParaRPr lang="fr" dirty="0">
              <a:latin typeface="+mn-l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Shape 2"/>
          <p:cNvSpPr/>
          <p:nvPr/>
        </p:nvSpPr>
        <p:spPr>
          <a:xfrm>
            <a:off x="1207800" y="2913480"/>
            <a:ext cx="4114080" cy="2591640"/>
          </a:xfrm>
          <a:prstGeom prst="roundRect">
            <a:avLst>
              <a:gd name="adj" fmla="val 3668"/>
            </a:avLst>
          </a:prstGeom>
          <a:solidFill>
            <a:srgbClr val="F5E2D6"/>
          </a:solidFill>
          <a:ln w="7620">
            <a:solidFill>
              <a:srgbClr val="DBC8B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27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Results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8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411408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Setting time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110000"/>
              </a:lnSpc>
              <a:spcBef>
                <a:spcPts val="8399"/>
              </a:spcBef>
              <a:buNone/>
              <a:tabLst>
                <a:tab pos="0" algn="l"/>
              </a:tabLst>
            </a:pPr>
            <a:r>
              <a:rPr lang="en-US" sz="1800" b="1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Initial setting time ↑</a:t>
            </a: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when 30% of aerated concrete or fiber cement fines are used (more than limestone filler at the same rate). 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110000"/>
              </a:lnSpc>
              <a:spcBef>
                <a:spcPts val="3600"/>
              </a:spcBef>
              <a:buNone/>
              <a:tabLst>
                <a:tab pos="0" algn="l"/>
              </a:tabLst>
            </a:pPr>
            <a:r>
              <a:rPr lang="en-US" sz="18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However, </a:t>
            </a:r>
            <a:r>
              <a:rPr lang="en-US" sz="1800" b="1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carbonatation of these fines reduces this increase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4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r>
              <a:rPr lang="en-US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Loop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30" name="Image 4"/>
          <p:cNvPicPr/>
          <p:nvPr/>
        </p:nvPicPr>
        <p:blipFill>
          <a:blip r:embed="rId3"/>
          <a:srcRect l="64896" t="27097" b="26453"/>
          <a:stretch/>
        </p:blipFill>
        <p:spPr>
          <a:xfrm>
            <a:off x="9744120" y="809640"/>
            <a:ext cx="2369520" cy="1615320"/>
          </a:xfrm>
          <a:prstGeom prst="rect">
            <a:avLst/>
          </a:prstGeom>
          <a:ln w="0">
            <a:noFill/>
          </a:ln>
        </p:spPr>
      </p:pic>
      <p:graphicFrame>
        <p:nvGraphicFramePr>
          <p:cNvPr id="331" name="Graphique 1"/>
          <p:cNvGraphicFramePr/>
          <p:nvPr/>
        </p:nvGraphicFramePr>
        <p:xfrm>
          <a:off x="5954400" y="2778480"/>
          <a:ext cx="4974120" cy="2797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D429C1BC-185D-4D10-AD5F-4295B570C972}" type="slidenum">
              <a:rPr/>
              <a:t>26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E3D1DCC5-AAAD-4C63-9197-EF2F9095882E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None/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Conclusions</a:t>
            </a:r>
            <a:endParaRPr lang="en-BE" sz="2400" b="1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3" name="PlaceHolder 2"/>
          <p:cNvSpPr>
            <a:spLocks noGrp="1"/>
          </p:cNvSpPr>
          <p:nvPr>
            <p:ph/>
          </p:nvPr>
        </p:nvSpPr>
        <p:spPr>
          <a:xfrm>
            <a:off x="990720" y="1247760"/>
            <a:ext cx="1038924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Aft>
                <a:spcPts val="2401"/>
              </a:spcAft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110000"/>
              </a:lnSpc>
              <a:spcAft>
                <a:spcPts val="2401"/>
              </a:spcAft>
              <a:buClr>
                <a:srgbClr val="262626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0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Cement can be partially replaced by carbonated fiber cement and aerated concrete fines </a:t>
            </a:r>
            <a:r>
              <a:rPr lang="en-US" sz="20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30% replacement rate</a:t>
            </a:r>
            <a:r>
              <a:rPr lang="en-US" sz="20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without losing more than 30% of 28 days compressive strength.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110000"/>
              </a:lnSpc>
              <a:spcAft>
                <a:spcPts val="2401"/>
              </a:spcAft>
              <a:buClr>
                <a:srgbClr val="262626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0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Due to its high organic matter content, </a:t>
            </a:r>
            <a:r>
              <a:rPr lang="en-US" sz="2000" b="1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limed WWTP sludge fines cannot be used </a:t>
            </a:r>
            <a:r>
              <a:rPr lang="en-US" sz="20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cement substitute, even when carbonated.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110000"/>
              </a:lnSpc>
              <a:spcAft>
                <a:spcPts val="2401"/>
              </a:spcAft>
              <a:buClr>
                <a:srgbClr val="262626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000" b="1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Carbonation</a:t>
            </a:r>
            <a:r>
              <a:rPr lang="en-US" sz="2000" b="0" strike="noStrike" spc="-1" dirty="0">
                <a:solidFill>
                  <a:schemeClr val="dk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aerated concrete fines seems to improve mortars compressive strength, workability and initial setting time.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 err="1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Mineral</a:t>
            </a: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Loop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EC88E9EF-6DDA-48C0-B4EC-3F7C638C3D60}" type="slidenum">
              <a:rPr/>
              <a:t>27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773E04DB-6E5F-4C22-B27B-9BCD8526B7F4}" type="datetime2">
              <a:rPr lang="fr"/>
              <a:t>mardi 25 novembre 2025</a:t>
            </a:fld>
            <a:endParaRPr lang="fr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PlaceHolder 1"/>
          <p:cNvSpPr>
            <a:spLocks noGrp="1"/>
          </p:cNvSpPr>
          <p:nvPr>
            <p:ph type="title"/>
          </p:nvPr>
        </p:nvSpPr>
        <p:spPr>
          <a:xfrm>
            <a:off x="0" y="2644200"/>
            <a:ext cx="12190680" cy="5832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6" name="PlaceHolder 2"/>
          <p:cNvSpPr>
            <a:spLocks noGrp="1"/>
          </p:cNvSpPr>
          <p:nvPr>
            <p:ph/>
          </p:nvPr>
        </p:nvSpPr>
        <p:spPr>
          <a:xfrm>
            <a:off x="496080" y="3373560"/>
            <a:ext cx="11503080" cy="10328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ctr" defTabSz="91440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fr-FR" sz="3200" b="0" strike="noStrike" spc="-1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Captage et stockage du CO</a:t>
            </a:r>
            <a:r>
              <a:rPr lang="fr-FR" sz="3200" b="0" strike="noStrike" spc="-1" baseline="-25000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fr-FR" sz="3200" b="0" strike="noStrike" spc="-1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par carbonatation de mâchefers et de béton à teneur réduit en ciment 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37" name="Image 6" descr="uLIEGE_Logo_Compact_CMJN_pos@2x.png"/>
          <p:cNvPicPr/>
          <p:nvPr/>
        </p:nvPicPr>
        <p:blipFill>
          <a:blip r:embed="rId3"/>
          <a:stretch/>
        </p:blipFill>
        <p:spPr>
          <a:xfrm>
            <a:off x="5085720" y="1292040"/>
            <a:ext cx="1896120" cy="900720"/>
          </a:xfrm>
          <a:prstGeom prst="rect">
            <a:avLst/>
          </a:prstGeom>
          <a:ln w="0">
            <a:noFill/>
          </a:ln>
        </p:spPr>
      </p:pic>
      <p:pic>
        <p:nvPicPr>
          <p:cNvPr id="338" name="Image 11"/>
          <p:cNvPicPr/>
          <p:nvPr/>
        </p:nvPicPr>
        <p:blipFill>
          <a:blip r:embed="rId4"/>
          <a:stretch/>
        </p:blipFill>
        <p:spPr>
          <a:xfrm>
            <a:off x="990720" y="1291320"/>
            <a:ext cx="1643400" cy="901440"/>
          </a:xfrm>
          <a:prstGeom prst="rect">
            <a:avLst/>
          </a:prstGeom>
          <a:ln w="0">
            <a:noFill/>
          </a:ln>
        </p:spPr>
      </p:pic>
      <p:pic>
        <p:nvPicPr>
          <p:cNvPr id="339" name="Image 13"/>
          <p:cNvPicPr/>
          <p:nvPr/>
        </p:nvPicPr>
        <p:blipFill>
          <a:blip r:embed="rId5"/>
          <a:stretch/>
        </p:blipFill>
        <p:spPr>
          <a:xfrm>
            <a:off x="9183600" y="1291320"/>
            <a:ext cx="1635480" cy="901440"/>
          </a:xfrm>
          <a:prstGeom prst="rect">
            <a:avLst/>
          </a:prstGeom>
          <a:ln w="0">
            <a:noFill/>
          </a:ln>
        </p:spPr>
      </p:pic>
      <p:pic>
        <p:nvPicPr>
          <p:cNvPr id="340" name="Image 14"/>
          <p:cNvPicPr/>
          <p:nvPr/>
        </p:nvPicPr>
        <p:blipFill>
          <a:blip r:embed="rId6"/>
          <a:stretch/>
        </p:blipFill>
        <p:spPr>
          <a:xfrm>
            <a:off x="9053640" y="4926240"/>
            <a:ext cx="1895400" cy="674280"/>
          </a:xfrm>
          <a:prstGeom prst="rect">
            <a:avLst/>
          </a:prstGeom>
          <a:ln w="0">
            <a:noFill/>
          </a:ln>
        </p:spPr>
      </p:pic>
      <p:pic>
        <p:nvPicPr>
          <p:cNvPr id="341" name="Picture 2" descr="Logo TRBA SA"/>
          <p:cNvPicPr/>
          <p:nvPr/>
        </p:nvPicPr>
        <p:blipFill>
          <a:blip r:embed="rId7"/>
          <a:stretch/>
        </p:blipFill>
        <p:spPr>
          <a:xfrm>
            <a:off x="990720" y="4965840"/>
            <a:ext cx="1922760" cy="595080"/>
          </a:xfrm>
          <a:prstGeom prst="rect">
            <a:avLst/>
          </a:prstGeom>
          <a:ln w="0">
            <a:noFill/>
          </a:ln>
        </p:spPr>
      </p:pic>
      <p:pic>
        <p:nvPicPr>
          <p:cNvPr id="342" name="Picture 2" descr="IPALLE - Intercommunale de gestion de l'environnement active ..."/>
          <p:cNvPicPr/>
          <p:nvPr/>
        </p:nvPicPr>
        <p:blipFill>
          <a:blip r:embed="rId8"/>
          <a:srcRect l="10631" t="12993" r="11322" b="10228"/>
          <a:stretch/>
        </p:blipFill>
        <p:spPr>
          <a:xfrm>
            <a:off x="5560560" y="4737240"/>
            <a:ext cx="1069920" cy="1052280"/>
          </a:xfrm>
          <a:prstGeom prst="rect">
            <a:avLst/>
          </a:prstGeom>
          <a:ln w="0">
            <a:noFill/>
          </a:ln>
        </p:spPr>
      </p:pic>
      <p:sp>
        <p:nvSpPr>
          <p:cNvPr id="343" name="PlaceHolder 3"/>
          <p:cNvSpPr>
            <a:spLocks noGrp="1"/>
          </p:cNvSpPr>
          <p:nvPr>
            <p:ph type="dt" idx="24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597CDB09-9F74-41E9-90D1-3C4B2B41FB96}" type="slidenum">
              <a:rPr/>
              <a:t>28</a:t>
            </a:fld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PlaceHolder 1"/>
          <p:cNvSpPr>
            <a:spLocks noGrp="1"/>
          </p:cNvSpPr>
          <p:nvPr>
            <p:ph idx="4294967295"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5" name="PlaceHolder 2"/>
          <p:cNvSpPr>
            <a:spLocks noGrp="1"/>
          </p:cNvSpPr>
          <p:nvPr>
            <p:ph idx="4294967295"/>
          </p:nvPr>
        </p:nvSpPr>
        <p:spPr>
          <a:xfrm>
            <a:off x="893520" y="1352520"/>
            <a:ext cx="506304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BE" sz="2000" b="1" u="sng" strike="noStrike" spc="-1" dirty="0">
                <a:solidFill>
                  <a:schemeClr val="dk1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Contexte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title" idx="4294967295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7" name="ZoneTexte 5"/>
          <p:cNvSpPr/>
          <p:nvPr/>
        </p:nvSpPr>
        <p:spPr>
          <a:xfrm>
            <a:off x="669240" y="2044080"/>
            <a:ext cx="2527920" cy="2041504"/>
          </a:xfrm>
          <a:prstGeom prst="roundRect">
            <a:avLst>
              <a:gd name="adj" fmla="val 16667"/>
            </a:avLst>
          </a:prstGeom>
          <a:noFill/>
          <a:ln w="25400">
            <a:solidFill>
              <a:srgbClr val="00707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Matériaux en pénurie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</a:pPr>
            <a:r>
              <a:rPr lang="fr-FR" sz="1600" b="0" strike="noStrike" spc="-1" dirty="0">
                <a:solidFill>
                  <a:schemeClr val="dk1"/>
                </a:solidFill>
                <a:latin typeface="Calibri"/>
              </a:rPr>
              <a:t>Consommation granulats naturels: 2.2 milliards de tonnes.</a:t>
            </a:r>
          </a:p>
          <a:p>
            <a:pPr algn="just" defTabSz="914400">
              <a:lnSpc>
                <a:spcPct val="100000"/>
              </a:lnSpc>
            </a:pPr>
            <a:r>
              <a:rPr lang="fr-FR" sz="1600" b="0" strike="noStrike" spc="-1" dirty="0">
                <a:solidFill>
                  <a:schemeClr val="dk1"/>
                </a:solidFill>
                <a:latin typeface="Calibri"/>
              </a:rPr>
              <a:t>Production des mâchefers : 18 millions tonnes.		</a:t>
            </a: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48" name="ZoneTexte 7"/>
          <p:cNvSpPr/>
          <p:nvPr/>
        </p:nvSpPr>
        <p:spPr>
          <a:xfrm>
            <a:off x="3474360" y="2053800"/>
            <a:ext cx="2414520" cy="202392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solidFill>
              <a:srgbClr val="00707F"/>
            </a:solidFill>
            <a:rou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Problème Actuel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</a:pPr>
            <a:r>
              <a:rPr lang="fr-FR" sz="1600" b="0" strike="noStrike" spc="-1" dirty="0">
                <a:solidFill>
                  <a:schemeClr val="dk1"/>
                </a:solidFill>
                <a:latin typeface="Calibri"/>
              </a:rPr>
              <a:t>Stockage des Mâchefers d’Incinération d’Ordures Ménagères occupe des surfaces importantes et augmente le risque de contamination.</a:t>
            </a: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49" name="ZoneTexte 9"/>
          <p:cNvSpPr/>
          <p:nvPr/>
        </p:nvSpPr>
        <p:spPr>
          <a:xfrm>
            <a:off x="669240" y="4320720"/>
            <a:ext cx="5219640" cy="121356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solidFill>
              <a:srgbClr val="00707F"/>
            </a:solidFill>
            <a:rou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Utilisation Actuelle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</a:pPr>
            <a:r>
              <a:rPr lang="fr-BE" sz="1600" b="0" strike="noStrike" spc="-1" dirty="0">
                <a:solidFill>
                  <a:srgbClr val="000000"/>
                </a:solidFill>
                <a:latin typeface="Calibri"/>
              </a:rPr>
              <a:t>Substitution partielle ou total des sables et granulats dans les sous-fondations routières, pavés en béton et blocs de béton.</a:t>
            </a: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350" name="Connecteur droit 11"/>
          <p:cNvCxnSpPr/>
          <p:nvPr/>
        </p:nvCxnSpPr>
        <p:spPr>
          <a:xfrm>
            <a:off x="6233760" y="1351080"/>
            <a:ext cx="1440" cy="4848840"/>
          </a:xfrm>
          <a:prstGeom prst="straightConnector1">
            <a:avLst/>
          </a:prstGeom>
          <a:ln w="25400">
            <a:solidFill>
              <a:srgbClr val="ED7D31"/>
            </a:solidFill>
            <a:round/>
          </a:ln>
        </p:spPr>
      </p:cxnSp>
      <p:sp>
        <p:nvSpPr>
          <p:cNvPr id="351" name="Espace réservé du contenu 25"/>
          <p:cNvSpPr/>
          <p:nvPr/>
        </p:nvSpPr>
        <p:spPr>
          <a:xfrm>
            <a:off x="6952320" y="1352520"/>
            <a:ext cx="4553280" cy="4845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BE" sz="2000" b="1" u="sng" strike="noStrike" spc="-1">
                <a:solidFill>
                  <a:schemeClr val="dk1"/>
                </a:solidFill>
                <a:uFillTx/>
                <a:latin typeface="Calibri"/>
                <a:ea typeface="Calibri"/>
              </a:rPr>
              <a:t>Solution innovante de traitement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2" name="Rectangle : coins arrondis 17"/>
          <p:cNvSpPr/>
          <p:nvPr/>
        </p:nvSpPr>
        <p:spPr>
          <a:xfrm>
            <a:off x="6728040" y="2053800"/>
            <a:ext cx="4503600" cy="2040840"/>
          </a:xfrm>
          <a:prstGeom prst="roundRect">
            <a:avLst>
              <a:gd name="adj" fmla="val 16667"/>
            </a:avLst>
          </a:prstGeom>
          <a:noFill/>
          <a:ln>
            <a:solidFill>
              <a:srgbClr val="00707F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BE" sz="1800" b="1" strike="noStrike" spc="-1" dirty="0">
                <a:solidFill>
                  <a:schemeClr val="dk1"/>
                </a:solidFill>
                <a:latin typeface="Calibri"/>
              </a:rPr>
              <a:t>Traitement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</a:pPr>
            <a:r>
              <a:rPr lang="fr-BE" sz="1400" b="0" strike="noStrike" spc="-1" dirty="0">
                <a:solidFill>
                  <a:schemeClr val="dk1"/>
                </a:solidFill>
                <a:latin typeface="Calibri"/>
              </a:rPr>
              <a:t>Carbonatation accélérée pour minimiser la durée de traitement tout en capturant le CO</a:t>
            </a:r>
            <a:r>
              <a:rPr lang="fr-BE" sz="1400" b="0" strike="noStrike" spc="-1" baseline="-25000" dirty="0">
                <a:solidFill>
                  <a:schemeClr val="dk1"/>
                </a:solidFill>
                <a:latin typeface="Calibri"/>
              </a:rPr>
              <a:t>2</a:t>
            </a:r>
            <a:r>
              <a:rPr lang="fr-BE" sz="1400" b="0" strike="noStrike" spc="-1" dirty="0">
                <a:solidFill>
                  <a:schemeClr val="dk1"/>
                </a:solidFill>
                <a:latin typeface="Calibri"/>
              </a:rPr>
              <a:t> dans les mâchefers.</a:t>
            </a:r>
            <a:endParaRPr lang="fr-FR" sz="14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</a:pPr>
            <a:endParaRPr lang="fr-FR" sz="1400" b="0" strike="noStrike" spc="-1" dirty="0">
              <a:solidFill>
                <a:srgbClr val="000000"/>
              </a:solidFill>
              <a:latin typeface="Calibri"/>
            </a:endParaRPr>
          </a:p>
          <a:p>
            <a:pPr algn="ctr" defTabSz="914400">
              <a:lnSpc>
                <a:spcPct val="100000"/>
              </a:lnSpc>
            </a:pPr>
            <a:r>
              <a:rPr lang="fr-BE" sz="1800" b="1" strike="noStrike" spc="-1" dirty="0">
                <a:solidFill>
                  <a:schemeClr val="dk1"/>
                </a:solidFill>
                <a:latin typeface="Calibri"/>
              </a:rPr>
              <a:t>Formations de béton adaptées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</a:pPr>
            <a:r>
              <a:rPr lang="fr-BE" sz="1400" b="0" strike="noStrike" spc="-1" dirty="0">
                <a:solidFill>
                  <a:schemeClr val="dk1"/>
                </a:solidFill>
                <a:latin typeface="Calibri"/>
              </a:rPr>
              <a:t>Bétons optimisés en maximisant le taux de substitution.</a:t>
            </a:r>
            <a:endParaRPr lang="fr-FR" sz="14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3" name="Rectangle : coins arrondis 18"/>
          <p:cNvSpPr/>
          <p:nvPr/>
        </p:nvSpPr>
        <p:spPr>
          <a:xfrm>
            <a:off x="6728040" y="4279680"/>
            <a:ext cx="4504320" cy="1224360"/>
          </a:xfrm>
          <a:prstGeom prst="roundRect">
            <a:avLst>
              <a:gd name="adj" fmla="val 16667"/>
            </a:avLst>
          </a:prstGeom>
          <a:solidFill>
            <a:srgbClr val="00707F">
              <a:alpha val="54000"/>
            </a:srgbClr>
          </a:solidFill>
          <a:ln>
            <a:solidFill>
              <a:srgbClr val="00707F"/>
            </a:solidFill>
            <a:rou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BE" sz="1800" b="1" strike="noStrike" spc="-1">
                <a:solidFill>
                  <a:schemeClr val="lt1"/>
                </a:solidFill>
                <a:latin typeface="Wingdings"/>
              </a:rPr>
              <a:t></a:t>
            </a:r>
            <a:r>
              <a:rPr lang="fr-BE" sz="1800" b="1" strike="noStrike" spc="-1">
                <a:solidFill>
                  <a:schemeClr val="lt1"/>
                </a:solidFill>
                <a:latin typeface="Calibri"/>
              </a:rPr>
              <a:t> Objectif : Remplacer les granulats et sable naturels par des mâchefers carbonatés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4" name="PlaceHolder 4"/>
          <p:cNvSpPr>
            <a:spLocks noGrp="1"/>
          </p:cNvSpPr>
          <p:nvPr>
            <p:ph type="dt" idx="25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5" name="PlaceHolder 5"/>
          <p:cNvSpPr>
            <a:spLocks noGrp="1"/>
          </p:cNvSpPr>
          <p:nvPr>
            <p:ph type="ftr" idx="26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 dirty="0">
                <a:solidFill>
                  <a:srgbClr val="00707F"/>
                </a:solidFill>
                <a:latin typeface="Calibri"/>
              </a:rPr>
              <a:t>Urban and </a:t>
            </a:r>
            <a:r>
              <a:rPr lang="fr-BE" sz="1200" b="0" strike="noStrike" spc="-1" dirty="0" err="1">
                <a:solidFill>
                  <a:srgbClr val="00707F"/>
                </a:solidFill>
                <a:latin typeface="Calibri"/>
              </a:rPr>
              <a:t>Environmental</a:t>
            </a:r>
            <a:r>
              <a:rPr lang="fr-BE" sz="1200" b="0" strike="noStrike" spc="-1" dirty="0">
                <a:solidFill>
                  <a:srgbClr val="00707F"/>
                </a:solidFill>
                <a:latin typeface="Calibri"/>
              </a:rPr>
              <a:t> Engineering</a:t>
            </a:r>
            <a:endParaRPr lang="fr-FR" sz="12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6" name="PlaceHolder 6"/>
          <p:cNvSpPr>
            <a:spLocks noGrp="1"/>
          </p:cNvSpPr>
          <p:nvPr>
            <p:ph type="sldNum" idx="27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C4834E66-86FD-4F5A-81A7-3C350745A7B2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29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Mâchefers d’Incinération d’Ordures Ménagères (MIOM)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58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59" name="Image 358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38600" y="1209240"/>
            <a:ext cx="5173920" cy="2599560"/>
          </a:xfrm>
          <a:prstGeom prst="rect">
            <a:avLst/>
          </a:prstGeom>
          <a:ln w="0">
            <a:noFill/>
          </a:ln>
        </p:spPr>
      </p:pic>
      <p:sp>
        <p:nvSpPr>
          <p:cNvPr id="360" name="TextBox 2"/>
          <p:cNvSpPr/>
          <p:nvPr/>
        </p:nvSpPr>
        <p:spPr>
          <a:xfrm>
            <a:off x="6760440" y="3677760"/>
            <a:ext cx="4717080" cy="303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GB" sz="1400" b="0" i="1" strike="noStrike" spc="-1">
                <a:solidFill>
                  <a:schemeClr val="lt1">
                    <a:lumMod val="50000"/>
                  </a:schemeClr>
                </a:solidFill>
                <a:latin typeface="Calibri"/>
              </a:rPr>
              <a:t>Thumaide waste processing centre, IPALLE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dt" idx="28"/>
          </p:nvPr>
        </p:nvSpPr>
        <p:spPr>
          <a:xfrm>
            <a:off x="9907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400" b="0" strike="noStrike" spc="-1">
                <a:solidFill>
                  <a:srgbClr val="008080"/>
                </a:solidFill>
                <a:latin typeface="Calibri"/>
              </a:rPr>
              <a:t>Mercredi 3 septembre 2025</a:t>
            </a:r>
            <a:endParaRPr lang="fr-FR" sz="1400" b="0" strike="noStrike" spc="-1">
              <a:solidFill>
                <a:srgbClr val="008080"/>
              </a:solidFill>
              <a:latin typeface="Calibri"/>
            </a:endParaRPr>
          </a:p>
        </p:txBody>
      </p:sp>
      <p:sp>
        <p:nvSpPr>
          <p:cNvPr id="362" name="Espace réservé du texte 24"/>
          <p:cNvSpPr/>
          <p:nvPr/>
        </p:nvSpPr>
        <p:spPr>
          <a:xfrm>
            <a:off x="583200" y="3909960"/>
            <a:ext cx="11203920" cy="437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79"/>
              </a:spcBef>
              <a:tabLst>
                <a:tab pos="0" algn="l"/>
              </a:tabLst>
            </a:pPr>
            <a:r>
              <a:rPr lang="fr-FR" sz="2400" b="1" strike="noStrike" spc="-1">
                <a:solidFill>
                  <a:schemeClr val="dk1"/>
                </a:solidFill>
                <a:latin typeface="Calibri"/>
                <a:ea typeface="Calibri"/>
              </a:rPr>
              <a:t>Risques </a:t>
            </a:r>
            <a:r>
              <a:rPr lang="fr-BE" sz="2400" b="1" strike="noStrike" spc="-1">
                <a:solidFill>
                  <a:schemeClr val="dk1"/>
                </a:solidFill>
                <a:latin typeface="Calibri"/>
                <a:ea typeface="Calibri"/>
              </a:rPr>
              <a:t>potentiels 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63" name="Espace réservé du contenu 25"/>
          <p:cNvSpPr/>
          <p:nvPr/>
        </p:nvSpPr>
        <p:spPr>
          <a:xfrm>
            <a:off x="990720" y="4332240"/>
            <a:ext cx="10389240" cy="1594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6F90"/>
              </a:buClr>
              <a:buFont typeface="Arial"/>
              <a:buChar char="•"/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Lixiviation.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6F90"/>
              </a:buClr>
              <a:buFont typeface="Arial"/>
              <a:buChar char="•"/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Gonflement des nodules de chaux.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364" name="Picture 13"/>
          <p:cNvPicPr/>
          <p:nvPr/>
        </p:nvPicPr>
        <p:blipFill>
          <a:blip r:embed="rId6"/>
          <a:srcRect l="1990" r="4061" b="1893"/>
          <a:stretch/>
        </p:blipFill>
        <p:spPr>
          <a:xfrm>
            <a:off x="10188000" y="4361760"/>
            <a:ext cx="1788120" cy="150444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  <p:pic>
        <p:nvPicPr>
          <p:cNvPr id="365" name="Picture 14"/>
          <p:cNvPicPr/>
          <p:nvPr/>
        </p:nvPicPr>
        <p:blipFill>
          <a:blip r:embed="rId7"/>
          <a:srcRect l="1641" r="3274"/>
          <a:stretch/>
        </p:blipFill>
        <p:spPr>
          <a:xfrm>
            <a:off x="7798320" y="4371480"/>
            <a:ext cx="2081880" cy="150444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  <p:pic>
        <p:nvPicPr>
          <p:cNvPr id="366" name="Picture 15"/>
          <p:cNvPicPr/>
          <p:nvPr/>
        </p:nvPicPr>
        <p:blipFill>
          <a:blip r:embed="rId8"/>
          <a:srcRect l="4065" r="4174" b="633"/>
          <a:stretch/>
        </p:blipFill>
        <p:spPr>
          <a:xfrm>
            <a:off x="5767920" y="4392000"/>
            <a:ext cx="1710000" cy="149184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  <p:sp>
        <p:nvSpPr>
          <p:cNvPr id="367" name="Rectangle 16"/>
          <p:cNvSpPr/>
          <p:nvPr/>
        </p:nvSpPr>
        <p:spPr>
          <a:xfrm>
            <a:off x="1532520" y="5096880"/>
            <a:ext cx="3180240" cy="437400"/>
          </a:xfrm>
          <a:prstGeom prst="rect">
            <a:avLst/>
          </a:prstGeom>
          <a:noFill/>
          <a:ln>
            <a:solidFill>
              <a:srgbClr val="FE8E3C"/>
            </a:solidFill>
            <a:rou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BE" sz="1800" b="0" strike="noStrike" spc="-1">
              <a:solidFill>
                <a:schemeClr val="dk1"/>
              </a:solidFill>
              <a:latin typeface="Calibri"/>
            </a:endParaRPr>
          </a:p>
        </p:txBody>
      </p:sp>
      <p:graphicFrame>
        <p:nvGraphicFramePr>
          <p:cNvPr id="368" name="Table 17"/>
          <p:cNvGraphicFramePr/>
          <p:nvPr/>
        </p:nvGraphicFramePr>
        <p:xfrm>
          <a:off x="671040" y="5722560"/>
          <a:ext cx="4745160" cy="670560"/>
        </p:xfrm>
        <a:graphic>
          <a:graphicData uri="http://schemas.openxmlformats.org/drawingml/2006/table">
            <a:tbl>
              <a:tblPr/>
              <a:tblGrid>
                <a:gridCol w="2581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1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77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4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46600">
                <a:tc>
                  <a:txBody>
                    <a:bodyPr/>
                    <a:lstStyle/>
                    <a:p>
                      <a:pPr defTabSz="914400">
                        <a:lnSpc>
                          <a:spcPct val="100000"/>
                        </a:lnSpc>
                      </a:pPr>
                      <a:r>
                        <a:rPr lang="fr-BE" sz="1600" b="1" strike="noStrike" spc="-1">
                          <a:solidFill>
                            <a:schemeClr val="lt1"/>
                          </a:solidFill>
                          <a:latin typeface="Calibri"/>
                        </a:rPr>
                        <a:t>Molécule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25200">
                      <a:solidFill>
                        <a:srgbClr val="000000"/>
                      </a:solidFill>
                      <a:prstDash val="solid"/>
                    </a:lnT>
                    <a:lnB w="25200">
                      <a:solidFill>
                        <a:srgbClr val="000000"/>
                      </a:solidFill>
                      <a:prstDash val="solid"/>
                    </a:lnB>
                    <a:solidFill>
                      <a:srgbClr val="00707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600" b="1" strike="noStrike" spc="-1">
                          <a:solidFill>
                            <a:schemeClr val="lt1"/>
                          </a:solidFill>
                          <a:latin typeface="Calibri"/>
                        </a:rPr>
                        <a:t>CaO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25200">
                      <a:solidFill>
                        <a:srgbClr val="000000"/>
                      </a:solidFill>
                      <a:prstDash val="solid"/>
                    </a:lnT>
                    <a:lnB w="25200">
                      <a:solidFill>
                        <a:srgbClr val="000000"/>
                      </a:solidFill>
                      <a:prstDash val="solid"/>
                    </a:lnB>
                    <a:solidFill>
                      <a:srgbClr val="00707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600" b="1" strike="noStrike" spc="-1">
                          <a:solidFill>
                            <a:schemeClr val="lt1"/>
                          </a:solidFill>
                          <a:latin typeface="Calibri"/>
                        </a:rPr>
                        <a:t>H</a:t>
                      </a:r>
                      <a:r>
                        <a:rPr lang="fr-BE" sz="1600" b="1" strike="noStrike" spc="-1" baseline="-25000">
                          <a:solidFill>
                            <a:schemeClr val="lt1"/>
                          </a:solidFill>
                          <a:latin typeface="Calibri"/>
                        </a:rPr>
                        <a:t>2</a:t>
                      </a:r>
                      <a:r>
                        <a:rPr lang="fr-BE" sz="1600" b="1" strike="noStrike" spc="-1">
                          <a:solidFill>
                            <a:schemeClr val="lt1"/>
                          </a:solidFill>
                          <a:latin typeface="Calibri"/>
                        </a:rPr>
                        <a:t>O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25200">
                      <a:solidFill>
                        <a:srgbClr val="000000"/>
                      </a:solidFill>
                      <a:prstDash val="solid"/>
                    </a:lnT>
                    <a:lnB w="25200">
                      <a:solidFill>
                        <a:srgbClr val="000000"/>
                      </a:solidFill>
                      <a:prstDash val="solid"/>
                    </a:lnB>
                    <a:solidFill>
                      <a:srgbClr val="00707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600" b="1" strike="noStrike" spc="-1">
                          <a:solidFill>
                            <a:schemeClr val="lt1"/>
                          </a:solidFill>
                          <a:latin typeface="Calibri"/>
                        </a:rPr>
                        <a:t>Ca(OH)</a:t>
                      </a:r>
                      <a:r>
                        <a:rPr lang="fr-BE" sz="1600" b="1" strike="noStrike" spc="-1" baseline="-25000">
                          <a:solidFill>
                            <a:schemeClr val="lt1"/>
                          </a:solidFill>
                          <a:latin typeface="Calibri"/>
                        </a:rPr>
                        <a:t>2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25200">
                      <a:solidFill>
                        <a:srgbClr val="000000"/>
                      </a:solidFill>
                      <a:prstDash val="solid"/>
                    </a:lnT>
                    <a:lnB w="25200">
                      <a:solidFill>
                        <a:srgbClr val="000000"/>
                      </a:solidFill>
                      <a:prstDash val="solid"/>
                    </a:lnB>
                    <a:solidFill>
                      <a:srgbClr val="0070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6600">
                <a:tc>
                  <a:txBody>
                    <a:bodyPr/>
                    <a:lstStyle/>
                    <a:p>
                      <a:pPr defTabSz="914400">
                        <a:lnSpc>
                          <a:spcPct val="100000"/>
                        </a:lnSpc>
                      </a:pPr>
                      <a:r>
                        <a:rPr lang="fr-BE" sz="1600" b="0" strike="noStrike" spc="-1">
                          <a:solidFill>
                            <a:schemeClr val="dk1"/>
                          </a:solidFill>
                          <a:latin typeface="Calibri"/>
                        </a:rPr>
                        <a:t>Volume molaire (cm</a:t>
                      </a:r>
                      <a:r>
                        <a:rPr lang="fr-BE" sz="1600" b="0" strike="noStrike" spc="-1" baseline="30000">
                          <a:solidFill>
                            <a:schemeClr val="dk1"/>
                          </a:solidFill>
                          <a:latin typeface="Calibri"/>
                        </a:rPr>
                        <a:t>3</a:t>
                      </a:r>
                      <a:r>
                        <a:rPr lang="fr-BE" sz="1600" b="0" strike="noStrike" spc="-1">
                          <a:solidFill>
                            <a:schemeClr val="dk1"/>
                          </a:solidFill>
                          <a:latin typeface="Calibri"/>
                        </a:rPr>
                        <a:t>/mole)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25200">
                      <a:solidFill>
                        <a:srgbClr val="000000"/>
                      </a:solidFill>
                      <a:prstDash val="solid"/>
                    </a:lnT>
                    <a:lnB w="2520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600" b="0" strike="noStrike" spc="-1">
                          <a:solidFill>
                            <a:schemeClr val="dk1"/>
                          </a:solidFill>
                          <a:latin typeface="Calibri"/>
                        </a:rPr>
                        <a:t>16.8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25200">
                      <a:solidFill>
                        <a:srgbClr val="000000"/>
                      </a:solidFill>
                      <a:prstDash val="solid"/>
                    </a:lnT>
                    <a:lnB w="2520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endParaRPr lang="fr-BE" sz="1600" b="0" strike="noStrike" spc="-1">
                        <a:solidFill>
                          <a:schemeClr val="dk1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25200">
                      <a:solidFill>
                        <a:srgbClr val="000000"/>
                      </a:solidFill>
                      <a:prstDash val="solid"/>
                    </a:lnT>
                    <a:lnB w="2520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600" b="0" strike="noStrike" spc="-1">
                          <a:solidFill>
                            <a:schemeClr val="dk1"/>
                          </a:solidFill>
                          <a:latin typeface="Calibri"/>
                        </a:rPr>
                        <a:t>33.1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25200">
                      <a:solidFill>
                        <a:srgbClr val="000000"/>
                      </a:solidFill>
                      <a:prstDash val="solid"/>
                    </a:lnT>
                    <a:lnB w="2520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369" name="TextBox 18"/>
              <p:cNvSpPr txBox="1"/>
              <p:nvPr/>
            </p:nvSpPr>
            <p:spPr>
              <a:xfrm>
                <a:off x="1721520" y="5116320"/>
                <a:ext cx="2940840" cy="368640"/>
              </a:xfrm>
              <a:prstGeom prst="rect">
                <a:avLst/>
              </a:prstGeom>
            </p:spPr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ar-AE" smtClean="0">
                          <a:latin typeface="Cambria Math" panose="02040503050406030204" pitchFamily="18" charset="0"/>
                        </a:rPr>
                        <m:t>𝐶𝑎𝑂</m:t>
                      </m:r>
                      <m:r>
                        <a:rPr lang="ar-AE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ar-AE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ar-AE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ar-AE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ar-AE">
                          <a:latin typeface="Cambria Math" panose="02040503050406030204" pitchFamily="18" charset="0"/>
                        </a:rPr>
                        <m:t>𝑂</m:t>
                      </m:r>
                      <m:r>
                        <a:rPr lang="ar-AE">
                          <a:latin typeface="Cambria Math" panose="02040503050406030204" pitchFamily="18" charset="0"/>
                        </a:rPr>
                        <m:t>→</m:t>
                      </m:r>
                      <m:r>
                        <a:rPr lang="ar-AE">
                          <a:latin typeface="Cambria Math" panose="02040503050406030204" pitchFamily="18" charset="0"/>
                        </a:rPr>
                        <m:t>𝐶𝑎</m:t>
                      </m:r>
                      <m:sSub>
                        <m:sSubPr>
                          <m:ctrlPr>
                            <a:rPr lang="ar-AE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fr-BE" b="0" i="0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fr-BE" b="0" i="1" smtClean="0">
                              <a:latin typeface="Cambria Math" panose="02040503050406030204" pitchFamily="18" charset="0"/>
                            </a:rPr>
                            <m:t>𝑂</m:t>
                          </m:r>
                          <m:r>
                            <a:rPr lang="ar-AE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fr-BE" b="0" i="0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b>
                          <m:r>
                            <a:rPr lang="ar-AE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dirty="0"/>
              </a:p>
            </p:txBody>
          </p:sp>
        </mc:Choice>
        <mc:Fallback xmlns="">
          <p:sp>
            <p:nvSpPr>
              <p:cNvPr id="36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1520" y="5116320"/>
                <a:ext cx="2940840" cy="368640"/>
              </a:xfrm>
              <a:prstGeom prst="rect">
                <a:avLst/>
              </a:prstGeom>
              <a:blipFill>
                <a:blip r:embed="rId9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fr-B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0" name="Espace réservé du contenu 25"/>
          <p:cNvSpPr/>
          <p:nvPr/>
        </p:nvSpPr>
        <p:spPr>
          <a:xfrm>
            <a:off x="671040" y="1389240"/>
            <a:ext cx="5424120" cy="1939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6F90"/>
              </a:buClr>
              <a:buFont typeface="Arial"/>
              <a:buChar char="•"/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Sous-produits vient de l’incinération des déchets résiduels.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6F90"/>
              </a:buClr>
              <a:buFont typeface="Arial"/>
              <a:buChar char="•"/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Granulométrie similaire aux sables et granulats naturels.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6F90"/>
              </a:buClr>
              <a:buFont typeface="Arial"/>
              <a:buChar char="•"/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Faible densité et grande absorption d’eau par rapport aux sables et granulats naturels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1" name="Oval 4"/>
          <p:cNvSpPr/>
          <p:nvPr/>
        </p:nvSpPr>
        <p:spPr>
          <a:xfrm>
            <a:off x="8385480" y="3212640"/>
            <a:ext cx="1036080" cy="538200"/>
          </a:xfrm>
          <a:prstGeom prst="ellipse">
            <a:avLst/>
          </a:prstGeom>
          <a:noFill/>
          <a:ln>
            <a:solidFill>
              <a:srgbClr val="FFC000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BE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F8E03D9E-4DE9-4F49-8C50-674623F60359}" type="slidenum">
              <a:rPr/>
              <a:t>30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33" fill="hold"/>
                                        <p:tgtEl>
                                          <p:spTgt spid="3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>
              <p:cTn id="7" restart="whenNotActive" fill="hold" nodeType="interactiveSeq">
                <p:stCondLst>
                  <p:cond evt="onClick" delay="0">
                    <p:tgtEl>
                      <p:spTgt spid="359"/>
                    </p:tgtEl>
                  </p:cond>
                </p:stCondLst>
                <p:childTnLst>
                  <p:par>
                    <p:cTn id="8" fill="hold">
                      <p:stCondLst>
                        <p:cond evt="onClick" delay="0">
                          <p:tgtEl>
                            <p:spTgt spid="359"/>
                          </p:tgtEl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mediacall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2" repeatCount="indefinite">
                  <p:stCondLst>
                    <p:cond delay="indefinite"/>
                  </p:stCondLst>
                </p:cTn>
                <p:tgtEl>
                  <p:spTgt spid="359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Traitement : Maturation </a:t>
            </a:r>
            <a:r>
              <a:rPr lang="fr-BE" sz="2400" b="1" strike="noStrike" spc="-1" dirty="0">
                <a:solidFill>
                  <a:srgbClr val="E67814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vs</a:t>
            </a: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Carbonatation </a:t>
            </a:r>
            <a:r>
              <a:rPr lang="fr-BE" sz="24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statique</a:t>
            </a: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accéléré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3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/>
          </p:nvPr>
        </p:nvSpPr>
        <p:spPr>
          <a:xfrm>
            <a:off x="990720" y="1352520"/>
            <a:ext cx="516996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Maturation: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r>
              <a:rPr lang="fr-FR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Durée de traitement : 18 semaines.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r>
              <a:rPr lang="fr-FR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Inefficace dans certains cas.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0" defTabSz="914400">
              <a:lnSpc>
                <a:spcPct val="90000"/>
              </a:lnSpc>
              <a:spcBef>
                <a:spcPts val="499"/>
              </a:spcBef>
              <a:buNone/>
              <a:tabLst>
                <a:tab pos="0" algn="l"/>
              </a:tabLst>
            </a:pPr>
            <a:r>
              <a:rPr lang="fr-FR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Dépendant des conditions météorologiques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5" name="TextBox 16"/>
          <p:cNvSpPr/>
          <p:nvPr/>
        </p:nvSpPr>
        <p:spPr>
          <a:xfrm flipH="1">
            <a:off x="955440" y="1622880"/>
            <a:ext cx="45000" cy="394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❌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6" name="TextBox 17"/>
          <p:cNvSpPr/>
          <p:nvPr/>
        </p:nvSpPr>
        <p:spPr>
          <a:xfrm flipH="1">
            <a:off x="938160" y="2003760"/>
            <a:ext cx="45000" cy="394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❌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7" name="TextBox 18"/>
          <p:cNvSpPr/>
          <p:nvPr/>
        </p:nvSpPr>
        <p:spPr>
          <a:xfrm flipH="1">
            <a:off x="944280" y="2331000"/>
            <a:ext cx="45000" cy="394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BE" sz="2000" b="0" strike="noStrike" spc="-1">
                <a:solidFill>
                  <a:schemeClr val="dk1"/>
                </a:solidFill>
                <a:latin typeface="Calibri"/>
              </a:rPr>
              <a:t>❌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8" name="Espace réservé du contenu 25"/>
          <p:cNvSpPr/>
          <p:nvPr/>
        </p:nvSpPr>
        <p:spPr>
          <a:xfrm>
            <a:off x="6335640" y="1352520"/>
            <a:ext cx="5169960" cy="4846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Carbonatation accélérée: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0" strike="noStrike" spc="-1" dirty="0">
                <a:solidFill>
                  <a:schemeClr val="dk1"/>
                </a:solidFill>
                <a:latin typeface="Calibri"/>
                <a:ea typeface="Cambria Math"/>
              </a:rPr>
              <a:t>Durée de traitement: 1-7 jours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0" strike="noStrike" spc="-1" dirty="0">
                <a:solidFill>
                  <a:schemeClr val="dk1"/>
                </a:solidFill>
                <a:latin typeface="Calibri"/>
                <a:ea typeface="Cambria Math"/>
              </a:rPr>
              <a:t>Séquestration du CO₂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0" strike="noStrike" spc="-1" dirty="0">
                <a:solidFill>
                  <a:schemeClr val="dk1"/>
                </a:solidFill>
                <a:latin typeface="Calibri"/>
                <a:ea typeface="Cambria Math"/>
              </a:rPr>
              <a:t>Conditions contrôlables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9" name="TextBox 20"/>
          <p:cNvSpPr/>
          <p:nvPr/>
        </p:nvSpPr>
        <p:spPr>
          <a:xfrm>
            <a:off x="6277680" y="1767240"/>
            <a:ext cx="62604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✅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80" name="TextBox 21"/>
          <p:cNvSpPr/>
          <p:nvPr/>
        </p:nvSpPr>
        <p:spPr>
          <a:xfrm>
            <a:off x="6277680" y="2106360"/>
            <a:ext cx="62604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✅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81" name="TextBox 22"/>
          <p:cNvSpPr/>
          <p:nvPr/>
        </p:nvSpPr>
        <p:spPr>
          <a:xfrm>
            <a:off x="6277680" y="2490120"/>
            <a:ext cx="62604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BE" sz="1800" b="0" strike="noStrike" spc="-1">
                <a:solidFill>
                  <a:schemeClr val="dk1"/>
                </a:solidFill>
                <a:latin typeface="Calibri"/>
              </a:rPr>
              <a:t>✅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382" name="Picture 25"/>
          <p:cNvPicPr/>
          <p:nvPr/>
        </p:nvPicPr>
        <p:blipFill>
          <a:blip r:embed="rId3"/>
          <a:stretch/>
        </p:blipFill>
        <p:spPr>
          <a:xfrm>
            <a:off x="6680880" y="3458160"/>
            <a:ext cx="4772880" cy="255240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  <p:sp>
        <p:nvSpPr>
          <p:cNvPr id="383" name="TextBox 28"/>
          <p:cNvSpPr/>
          <p:nvPr/>
        </p:nvSpPr>
        <p:spPr>
          <a:xfrm>
            <a:off x="7200000" y="6019560"/>
            <a:ext cx="373392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BE" sz="1800" b="0" i="1" strike="noStrike" spc="-1">
                <a:solidFill>
                  <a:schemeClr val="lt1">
                    <a:lumMod val="50000"/>
                  </a:schemeClr>
                </a:solidFill>
                <a:latin typeface="Calibri"/>
              </a:rPr>
              <a:t>Chambre de carbonatation statique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384" name="Picture 29" descr="Valorisation des mâchefers - Valorisation énergétique - Valorisation des"/>
          <p:cNvPicPr/>
          <p:nvPr/>
        </p:nvPicPr>
        <p:blipFill>
          <a:blip r:embed="rId4"/>
          <a:stretch/>
        </p:blipFill>
        <p:spPr>
          <a:xfrm>
            <a:off x="1059840" y="3531600"/>
            <a:ext cx="4560120" cy="255240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  <p:sp>
        <p:nvSpPr>
          <p:cNvPr id="385" name="TextBox 30"/>
          <p:cNvSpPr/>
          <p:nvPr/>
        </p:nvSpPr>
        <p:spPr>
          <a:xfrm>
            <a:off x="1755720" y="6084720"/>
            <a:ext cx="316800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BE" sz="1800" b="0" i="1" strike="noStrike" spc="-1">
                <a:solidFill>
                  <a:schemeClr val="lt1">
                    <a:lumMod val="50000"/>
                  </a:schemeClr>
                </a:solidFill>
                <a:latin typeface="Calibri"/>
              </a:rPr>
              <a:t>Cellule de maturation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86" name="PlaceHolder 4"/>
          <p:cNvSpPr>
            <a:spLocks noGrp="1"/>
          </p:cNvSpPr>
          <p:nvPr>
            <p:ph type="dt" idx="29"/>
          </p:nvPr>
        </p:nvSpPr>
        <p:spPr>
          <a:xfrm>
            <a:off x="9907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400" b="0" strike="noStrike" spc="-1" dirty="0">
                <a:solidFill>
                  <a:srgbClr val="008080"/>
                </a:solidFill>
                <a:latin typeface="Calibri"/>
              </a:rPr>
              <a:t>Mercredi 3 septembre 2025</a:t>
            </a:r>
            <a:endParaRPr lang="fr-FR" sz="1400" b="0" strike="noStrike" spc="-1" dirty="0">
              <a:solidFill>
                <a:srgbClr val="00808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E50C4B04-07FC-4625-95AA-C52F7C7F189C}" type="slidenum">
              <a:rPr/>
              <a:t>31</a:t>
            </a:fld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Avantages du traitement par carbonatation accélérée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8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dt" idx="30"/>
          </p:nvPr>
        </p:nvSpPr>
        <p:spPr>
          <a:xfrm>
            <a:off x="9907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400" b="0" strike="noStrike" spc="-1" dirty="0">
                <a:solidFill>
                  <a:srgbClr val="008080"/>
                </a:solidFill>
                <a:latin typeface="Calibri"/>
              </a:rPr>
              <a:t>Mercredi 3 septembre 2025</a:t>
            </a:r>
            <a:endParaRPr lang="fr-FR" sz="1400" b="0" strike="noStrike" spc="-1" dirty="0">
              <a:solidFill>
                <a:srgbClr val="008080"/>
              </a:solidFill>
              <a:latin typeface="Calibri"/>
            </a:endParaRPr>
          </a:p>
        </p:txBody>
      </p:sp>
      <p:sp>
        <p:nvSpPr>
          <p:cNvPr id="390" name="Espace réservé du contenu 25"/>
          <p:cNvSpPr/>
          <p:nvPr/>
        </p:nvSpPr>
        <p:spPr>
          <a:xfrm>
            <a:off x="671040" y="1320480"/>
            <a:ext cx="7200360" cy="1939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6F90"/>
              </a:buClr>
              <a:buFont typeface="Arial"/>
              <a:buChar char="•"/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Diminution de durée de traitement (18 semaines =&gt; 24 heures).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6F90"/>
              </a:buClr>
              <a:buFont typeface="Arial"/>
              <a:buChar char="•"/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Amélioration des propriétés physiques des MIOM.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6F90"/>
              </a:buClr>
              <a:buFont typeface="Arial"/>
              <a:buChar char="•"/>
            </a:pP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Captage du 15±3 kg du CO</a:t>
            </a:r>
            <a:r>
              <a:rPr lang="fr-BE" sz="2000" b="0" strike="noStrike" spc="-1" baseline="-25000" dirty="0">
                <a:solidFill>
                  <a:schemeClr val="dk1"/>
                </a:solidFill>
                <a:latin typeface="Calibri"/>
                <a:ea typeface="Calibri"/>
              </a:rPr>
              <a:t>2</a:t>
            </a:r>
            <a:r>
              <a:rPr lang="fr-BE" sz="2000" b="0" strike="noStrike" spc="-1" dirty="0">
                <a:solidFill>
                  <a:schemeClr val="dk1"/>
                </a:solidFill>
                <a:latin typeface="Calibri"/>
                <a:ea typeface="Calibri"/>
              </a:rPr>
              <a:t>/t de MIOM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391" name="Content Placeholder 11"/>
          <p:cNvGraphicFramePr/>
          <p:nvPr/>
        </p:nvGraphicFramePr>
        <p:xfrm>
          <a:off x="2770920" y="2575080"/>
          <a:ext cx="7200360" cy="2560320"/>
        </p:xfrm>
        <a:graphic>
          <a:graphicData uri="http://schemas.openxmlformats.org/drawingml/2006/table">
            <a:tbl>
              <a:tblPr/>
              <a:tblGrid>
                <a:gridCol w="2356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6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76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6760">
                <a:tc>
                  <a:txBody>
                    <a:bodyPr/>
                    <a:lstStyle/>
                    <a:p>
                      <a:endParaRPr lang="en-BE" sz="1800" b="0" strike="noStrike" spc="-1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noFill/>
                      <a:prstDash val="solid"/>
                    </a:lnB>
                    <a:solidFill>
                      <a:srgbClr val="00707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Masse volumique (kg/m³)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noFill/>
                      <a:prstDash val="solid"/>
                    </a:lnB>
                    <a:solidFill>
                      <a:srgbClr val="00707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Absorption d’eau (%)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noFill/>
                      <a:prstDash val="solid"/>
                    </a:lnB>
                    <a:solidFill>
                      <a:srgbClr val="0070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6760">
                <a:tc>
                  <a:txBody>
                    <a:bodyPr/>
                    <a:lstStyle/>
                    <a:p>
                      <a:pPr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Maturés 0/2 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noFill/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1770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noFill/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10.7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noFill/>
                      <a:prstDash val="solid"/>
                    </a:lnB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6760">
                <a:tc>
                  <a:txBody>
                    <a:bodyPr/>
                    <a:lstStyle/>
                    <a:p>
                      <a:pPr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Carbonatés 0/2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2160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6.7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6760">
                <a:tc>
                  <a:txBody>
                    <a:bodyPr/>
                    <a:lstStyle/>
                    <a:p>
                      <a:pPr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Maturés 2/6 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2060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6.1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6760">
                <a:tc>
                  <a:txBody>
                    <a:bodyPr/>
                    <a:lstStyle/>
                    <a:p>
                      <a:pPr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Carbonatés 2/6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2380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6760">
                <a:tc>
                  <a:txBody>
                    <a:bodyPr/>
                    <a:lstStyle/>
                    <a:p>
                      <a:pPr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Maturés 6/20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2348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3.1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6760">
                <a:tc>
                  <a:txBody>
                    <a:bodyPr/>
                    <a:lstStyle/>
                    <a:p>
                      <a:pPr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Carbonatés 6/20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noFill/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2550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392" name="Content Placeholder 5"/>
          <p:cNvGraphicFramePr/>
          <p:nvPr/>
        </p:nvGraphicFramePr>
        <p:xfrm>
          <a:off x="2770920" y="5263920"/>
          <a:ext cx="7200360" cy="1248122"/>
        </p:xfrm>
        <a:graphic>
          <a:graphicData uri="http://schemas.openxmlformats.org/drawingml/2006/table">
            <a:tbl>
              <a:tblPr/>
              <a:tblGrid>
                <a:gridCol w="337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74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56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3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6640">
                <a:tc>
                  <a:txBody>
                    <a:bodyPr/>
                    <a:lstStyle/>
                    <a:p>
                      <a:endParaRPr lang="fr-BE" sz="1400" b="1" strike="noStrike" spc="-1">
                        <a:solidFill>
                          <a:schemeClr val="lt1"/>
                        </a:solidFill>
                        <a:latin typeface="Calibri"/>
                        <a:ea typeface="Aptos"/>
                      </a:endParaRPr>
                    </a:p>
                  </a:txBody>
                  <a:tcPr marL="68400" marR="68400" anchor="ctr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00707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lang="fr-BE" sz="1600" b="1" strike="noStrike" spc="-1">
                          <a:solidFill>
                            <a:schemeClr val="lt1"/>
                          </a:solidFill>
                          <a:latin typeface="Calibri"/>
                        </a:rPr>
                        <a:t>Maturés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00707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lang="fr-BE" sz="1600" b="1" strike="noStrike" spc="-1">
                          <a:solidFill>
                            <a:schemeClr val="lt1"/>
                          </a:solidFill>
                          <a:latin typeface="Source Sans Pro"/>
                        </a:rPr>
                        <a:t>Carbonatés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00707F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000"/>
                        </a:lnSpc>
                        <a:spcAft>
                          <a:spcPts val="799"/>
                        </a:spcAft>
                        <a:tabLst>
                          <a:tab pos="0" algn="l"/>
                        </a:tabLst>
                      </a:pPr>
                      <a:r>
                        <a:rPr lang="fr-BE" sz="1400" b="1" strike="noStrike" spc="-1">
                          <a:solidFill>
                            <a:schemeClr val="lt1"/>
                          </a:solidFill>
                          <a:latin typeface="Calibri"/>
                          <a:ea typeface="Aptos"/>
                        </a:rPr>
                        <a:t>QUALIROUTES (Béton maigre)</a:t>
                      </a:r>
                      <a:endParaRPr lang="fr-FR" sz="14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solidFill>
                      <a:srgbClr val="0070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8760">
                <a:tc>
                  <a:txBody>
                    <a:bodyPr/>
                    <a:lstStyle/>
                    <a:p>
                      <a:pPr algn="just" defTabSz="914400"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lang="fr-BE" sz="1600" b="1" strike="noStrike" spc="-1">
                          <a:solidFill>
                            <a:schemeClr val="dk1"/>
                          </a:solidFill>
                          <a:latin typeface="Calibri"/>
                        </a:rPr>
                        <a:t>Résistance à l’usure MDE (wt.%)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12240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en-IN" sz="1200" b="0" strike="noStrike" spc="-1">
                          <a:solidFill>
                            <a:schemeClr val="dk1"/>
                          </a:solidFill>
                          <a:latin typeface="Calibri"/>
                          <a:ea typeface="Calibri"/>
                        </a:rPr>
                        <a:t>21</a:t>
                      </a:r>
                      <a:endParaRPr lang="fr-FR" sz="12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9360">
                      <a:solidFill>
                        <a:srgbClr val="5AA1AE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en-IN" sz="1200" b="0" strike="noStrike" spc="-1">
                          <a:solidFill>
                            <a:schemeClr val="dk1"/>
                          </a:solidFill>
                          <a:latin typeface="Calibri"/>
                          <a:ea typeface="Calibri"/>
                        </a:rPr>
                        <a:t>24</a:t>
                      </a:r>
                      <a:endParaRPr lang="fr-FR" sz="12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9360">
                      <a:solidFill>
                        <a:srgbClr val="5AA1AE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200" b="1" strike="noStrike" spc="-1">
                          <a:solidFill>
                            <a:schemeClr val="dk1"/>
                          </a:solidFill>
                          <a:latin typeface="Calibri"/>
                          <a:ea typeface="Times New Roman"/>
                        </a:rPr>
                        <a:t>&lt;25</a:t>
                      </a:r>
                      <a:endParaRPr lang="fr-FR" sz="12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noFill/>
                      <a:prstDash val="solid"/>
                    </a:lnL>
                    <a:lnR w="9360">
                      <a:solidFill>
                        <a:srgbClr val="5AA1AE"/>
                      </a:solidFill>
                      <a:prstDash val="solid"/>
                    </a:lnR>
                    <a:lnT w="12240">
                      <a:solidFill>
                        <a:srgbClr val="000000"/>
                      </a:solidFill>
                      <a:prstDash val="solid"/>
                    </a:lnT>
                    <a:lnB w="9360">
                      <a:solidFill>
                        <a:srgbClr val="5AA1AE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8760">
                <a:tc>
                  <a:txBody>
                    <a:bodyPr/>
                    <a:lstStyle/>
                    <a:p>
                      <a:pPr algn="just" defTabSz="914400"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lang="fr-BE" sz="1600" b="1" strike="noStrike" spc="-1">
                          <a:solidFill>
                            <a:schemeClr val="dk1"/>
                          </a:solidFill>
                          <a:latin typeface="Calibri"/>
                        </a:rPr>
                        <a:t>Résistance au gel/dégel MS (wt.%)</a:t>
                      </a:r>
                      <a:endParaRPr lang="fr-FR" sz="16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solidFill>
                        <a:srgbClr val="000000"/>
                      </a:solidFill>
                      <a:prstDash val="solid"/>
                    </a:lnR>
                    <a:lnT w="12240">
                      <a:noFill/>
                      <a:prstDash val="solid"/>
                    </a:lnT>
                    <a:lnB w="12240">
                      <a:solidFill>
                        <a:srgbClr val="000000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200" b="0" strike="noStrike" spc="-1">
                          <a:solidFill>
                            <a:schemeClr val="dk1"/>
                          </a:solidFill>
                          <a:latin typeface="Calibri"/>
                          <a:ea typeface="Calibri"/>
                        </a:rPr>
                        <a:t>19</a:t>
                      </a:r>
                      <a:endParaRPr lang="fr-FR" sz="12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solidFill>
                        <a:srgbClr val="000000"/>
                      </a:solidFill>
                      <a:prstDash val="solid"/>
                    </a:lnL>
                    <a:lnR w="12240">
                      <a:noFill/>
                      <a:prstDash val="solid"/>
                    </a:lnR>
                    <a:lnT w="9360">
                      <a:solidFill>
                        <a:srgbClr val="5AA1AE"/>
                      </a:solidFill>
                      <a:prstDash val="solid"/>
                    </a:lnT>
                    <a:lnB w="9360">
                      <a:solidFill>
                        <a:srgbClr val="5AA1AE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200" b="0" strike="noStrike" spc="-1">
                          <a:solidFill>
                            <a:schemeClr val="dk1"/>
                          </a:solidFill>
                          <a:latin typeface="Calibri"/>
                          <a:ea typeface="Calibri"/>
                        </a:rPr>
                        <a:t>20</a:t>
                      </a:r>
                      <a:endParaRPr lang="fr-FR" sz="12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noFill/>
                      <a:prstDash val="solid"/>
                    </a:lnL>
                    <a:lnR w="12240">
                      <a:noFill/>
                      <a:prstDash val="solid"/>
                    </a:lnR>
                    <a:lnT w="9360">
                      <a:solidFill>
                        <a:srgbClr val="5AA1AE"/>
                      </a:solidFill>
                      <a:prstDash val="solid"/>
                    </a:lnT>
                    <a:lnB w="9360">
                      <a:solidFill>
                        <a:srgbClr val="5AA1AE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200" b="1" strike="noStrike" spc="-1">
                          <a:solidFill>
                            <a:schemeClr val="dk1"/>
                          </a:solidFill>
                          <a:latin typeface="Calibri"/>
                          <a:ea typeface="Times New Roman"/>
                        </a:rPr>
                        <a:t>&lt;25</a:t>
                      </a:r>
                      <a:endParaRPr lang="fr-FR" sz="12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400" marR="68400" anchor="ctr">
                    <a:lnL w="12240">
                      <a:noFill/>
                      <a:prstDash val="solid"/>
                    </a:lnL>
                    <a:lnR w="9360">
                      <a:solidFill>
                        <a:srgbClr val="5AA1AE"/>
                      </a:solidFill>
                      <a:prstDash val="solid"/>
                    </a:lnR>
                    <a:lnT w="9360">
                      <a:solidFill>
                        <a:srgbClr val="5AA1AE"/>
                      </a:solidFill>
                      <a:prstDash val="solid"/>
                    </a:lnT>
                    <a:lnB w="9360">
                      <a:solidFill>
                        <a:srgbClr val="5AA1AE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70641CDD-70A2-40E1-96E3-8818EFCCF593}" type="slidenum">
              <a:rPr/>
              <a:t>32</a:t>
            </a:fld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3" name="Picture 2"/>
          <p:cNvPicPr/>
          <p:nvPr/>
        </p:nvPicPr>
        <p:blipFill>
          <a:blip r:embed="rId3"/>
          <a:stretch/>
        </p:blipFill>
        <p:spPr>
          <a:xfrm>
            <a:off x="6709680" y="763560"/>
            <a:ext cx="5601600" cy="5848200"/>
          </a:xfrm>
          <a:prstGeom prst="rect">
            <a:avLst/>
          </a:prstGeom>
          <a:ln w="0">
            <a:noFill/>
          </a:ln>
        </p:spPr>
      </p:pic>
      <p:sp>
        <p:nvSpPr>
          <p:cNvPr id="394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Carbonatation par colonne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5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/>
          </p:nvPr>
        </p:nvSpPr>
        <p:spPr>
          <a:xfrm>
            <a:off x="561960" y="1346040"/>
            <a:ext cx="571860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Installation </a:t>
            </a:r>
            <a:r>
              <a:rPr lang="fr-BE" sz="20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ULiège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pour la carbonatation en colonne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Capacité maximale  = 150 kg.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Contrôle d’humidité d’air.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Débit maximale = 70 L/h.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Suivi du température et d’HR en temps réel à l’intérieur de la colonne.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Limitations de cet méthode: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Distribution inégale du CO₂.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Risque de blocage.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FR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Durée de traitement parfois élevée.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7" name="PlaceHolder 4"/>
          <p:cNvSpPr>
            <a:spLocks noGrp="1"/>
          </p:cNvSpPr>
          <p:nvPr>
            <p:ph type="dt" idx="31"/>
          </p:nvPr>
        </p:nvSpPr>
        <p:spPr>
          <a:xfrm>
            <a:off x="9907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400" b="0" strike="noStrike" spc="-1" dirty="0">
                <a:solidFill>
                  <a:srgbClr val="008080"/>
                </a:solidFill>
                <a:latin typeface="Calibri"/>
              </a:rPr>
              <a:t>Mercredi 3 septembre 2025</a:t>
            </a:r>
            <a:endParaRPr lang="fr-FR" sz="1400" b="0" strike="noStrike" spc="-1" dirty="0">
              <a:solidFill>
                <a:srgbClr val="00808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67078473-BB65-447F-AF6B-21C6DBFDD011}" type="slidenum">
              <a:rPr/>
              <a:t>33</a:t>
            </a:fld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8" name="Picture 4"/>
          <p:cNvPicPr/>
          <p:nvPr/>
        </p:nvPicPr>
        <p:blipFill>
          <a:blip r:embed="rId3"/>
          <a:srcRect l="6812" t="8257" r="18862"/>
          <a:stretch/>
        </p:blipFill>
        <p:spPr>
          <a:xfrm>
            <a:off x="6277320" y="1686960"/>
            <a:ext cx="5718600" cy="4722120"/>
          </a:xfrm>
          <a:prstGeom prst="rect">
            <a:avLst/>
          </a:prstGeom>
          <a:ln w="0">
            <a:noFill/>
          </a:ln>
        </p:spPr>
      </p:pic>
      <p:sp>
        <p:nvSpPr>
          <p:cNvPr id="399" name="PlaceHolder 1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880" cy="522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0" name="PlaceHolder 2"/>
          <p:cNvSpPr>
            <a:spLocks noGrp="1"/>
          </p:cNvSpPr>
          <p:nvPr>
            <p:ph type="dt" idx="32"/>
          </p:nvPr>
        </p:nvSpPr>
        <p:spPr>
          <a:xfrm>
            <a:off x="9907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400" b="0" strike="noStrike" spc="-1">
                <a:solidFill>
                  <a:srgbClr val="000000"/>
                </a:solidFill>
                <a:latin typeface="Calibri"/>
              </a:rPr>
              <a:t>Mercredi 3 septembre 2025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/>
          </p:nvPr>
        </p:nvSpPr>
        <p:spPr>
          <a:xfrm>
            <a:off x="561960" y="763560"/>
            <a:ext cx="11203920" cy="437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Carbonatation par colonne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2" name="PlaceHolder 4"/>
          <p:cNvSpPr>
            <a:spLocks noGrp="1"/>
          </p:cNvSpPr>
          <p:nvPr>
            <p:ph/>
          </p:nvPr>
        </p:nvSpPr>
        <p:spPr>
          <a:xfrm>
            <a:off x="561960" y="1346040"/>
            <a:ext cx="5718600" cy="4846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Installation </a:t>
            </a:r>
            <a:r>
              <a:rPr lang="fr-BE" sz="2000" b="0" strike="noStrike" spc="-1" dirty="0" err="1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ULiège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pour la carbonatation en colonne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Capacité maximale  = 150 kg.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Contrôle d’humidité d’air.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Débit maximale = 70 L/h.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Suivi du température et d’HR en temps réel à l’intérieur du colonne.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Limitations de cet méthode: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Distribution inégale du CO₂.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Risque de blocage.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3080" defTabSz="914400">
              <a:lnSpc>
                <a:spcPct val="90000"/>
              </a:lnSpc>
              <a:spcBef>
                <a:spcPts val="1001"/>
              </a:spcBef>
              <a:buClr>
                <a:srgbClr val="00707F"/>
              </a:buClr>
              <a:buSzPct val="60000"/>
              <a:buFont typeface="Wingdings" charset="2"/>
              <a:buChar char=""/>
              <a:tabLst>
                <a:tab pos="0" algn="l"/>
              </a:tabLst>
            </a:pPr>
            <a:r>
              <a:rPr lang="fr-FR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Durée de traitement parfois élevée.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EC704C56-90AF-40C9-877D-EC1AA97DDDE8}" type="slidenum">
              <a:rPr/>
              <a:t>34</a:t>
            </a:fld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3" name="Chart 1"/>
          <p:cNvGraphicFramePr/>
          <p:nvPr/>
        </p:nvGraphicFramePr>
        <p:xfrm>
          <a:off x="6345720" y="2537280"/>
          <a:ext cx="5357520" cy="3970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04" name="Chart 6"/>
          <p:cNvGraphicFramePr/>
          <p:nvPr/>
        </p:nvGraphicFramePr>
        <p:xfrm>
          <a:off x="426240" y="2610360"/>
          <a:ext cx="5692680" cy="3970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05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Carbonatation par colonne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6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7" name="TextBox 3"/>
          <p:cNvSpPr/>
          <p:nvPr/>
        </p:nvSpPr>
        <p:spPr>
          <a:xfrm>
            <a:off x="781920" y="1411560"/>
            <a:ext cx="5207400" cy="1224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BE" sz="1800" b="0" strike="noStrike" spc="-1" dirty="0">
                <a:solidFill>
                  <a:schemeClr val="dk1"/>
                </a:solidFill>
                <a:latin typeface="Calibri"/>
              </a:rPr>
              <a:t>Débit: 50L/h pour 100 kg.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BE" sz="1800" b="0" strike="noStrike" spc="-1" dirty="0">
                <a:solidFill>
                  <a:schemeClr val="dk1"/>
                </a:solidFill>
                <a:latin typeface="Calibri"/>
              </a:rPr>
              <a:t>Teneur en CO</a:t>
            </a:r>
            <a:r>
              <a:rPr lang="fr-BE" sz="1800" b="0" strike="noStrike" spc="-1" baseline="-25000" dirty="0">
                <a:solidFill>
                  <a:schemeClr val="dk1"/>
                </a:solidFill>
                <a:latin typeface="Calibri"/>
              </a:rPr>
              <a:t>2</a:t>
            </a:r>
            <a:r>
              <a:rPr lang="fr-BE" sz="1800" b="0" strike="noStrike" spc="-1" dirty="0">
                <a:solidFill>
                  <a:schemeClr val="dk1"/>
                </a:solidFill>
                <a:latin typeface="Calibri"/>
              </a:rPr>
              <a:t> dans l’air: 12%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BE" sz="1800" b="0" strike="noStrike" spc="-1" dirty="0">
                <a:solidFill>
                  <a:schemeClr val="dk1"/>
                </a:solidFill>
                <a:latin typeface="Calibri"/>
              </a:rPr>
              <a:t>Epaisseur: 120 cm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BE" sz="1800" b="0" strike="noStrike" spc="-1" dirty="0">
                <a:solidFill>
                  <a:schemeClr val="dk1"/>
                </a:solidFill>
                <a:latin typeface="Calibri"/>
              </a:rPr>
              <a:t>Durée: 3 jours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408" name="Straight Connector 7"/>
          <p:cNvCxnSpPr/>
          <p:nvPr/>
        </p:nvCxnSpPr>
        <p:spPr>
          <a:xfrm>
            <a:off x="1062000" y="3258360"/>
            <a:ext cx="4831200" cy="720"/>
          </a:xfrm>
          <a:prstGeom prst="straightConnector1">
            <a:avLst/>
          </a:prstGeom>
          <a:ln w="0">
            <a:solidFill>
              <a:srgbClr val="FF0000"/>
            </a:solidFill>
          </a:ln>
        </p:spPr>
      </p:cxnSp>
      <p:sp>
        <p:nvSpPr>
          <p:cNvPr id="409" name="TextBox 9"/>
          <p:cNvSpPr/>
          <p:nvPr/>
        </p:nvSpPr>
        <p:spPr>
          <a:xfrm>
            <a:off x="6786360" y="1411560"/>
            <a:ext cx="5207400" cy="1224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BE" sz="1800" b="0" strike="noStrike" spc="-1">
                <a:solidFill>
                  <a:schemeClr val="dk1"/>
                </a:solidFill>
                <a:latin typeface="Calibri"/>
              </a:rPr>
              <a:t>Débit: 50L/h pour 100 kg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BE" sz="1800" b="0" strike="noStrike" spc="-1">
                <a:solidFill>
                  <a:schemeClr val="dk1"/>
                </a:solidFill>
                <a:latin typeface="Calibri"/>
              </a:rPr>
              <a:t>Teneur en CO</a:t>
            </a:r>
            <a:r>
              <a:rPr lang="fr-BE" sz="1800" b="0" strike="noStrike" spc="-1" baseline="-25000">
                <a:solidFill>
                  <a:schemeClr val="dk1"/>
                </a:solidFill>
                <a:latin typeface="Calibri"/>
              </a:rPr>
              <a:t>2</a:t>
            </a:r>
            <a:r>
              <a:rPr lang="fr-BE" sz="1800" b="0" strike="noStrike" spc="-1">
                <a:solidFill>
                  <a:schemeClr val="dk1"/>
                </a:solidFill>
                <a:latin typeface="Calibri"/>
              </a:rPr>
              <a:t> dans l’air: 12%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BE" sz="1800" b="0" strike="noStrike" spc="-1">
                <a:solidFill>
                  <a:schemeClr val="dk1"/>
                </a:solidFill>
                <a:latin typeface="Calibri"/>
              </a:rPr>
              <a:t>Epaisseur: 120 cm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BE" sz="1800" b="0" strike="noStrike" spc="-1">
                <a:solidFill>
                  <a:schemeClr val="dk1"/>
                </a:solidFill>
                <a:latin typeface="Calibri"/>
              </a:rPr>
              <a:t>Durée: 3 semaines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410" name="Straight Connector 11"/>
          <p:cNvCxnSpPr/>
          <p:nvPr/>
        </p:nvCxnSpPr>
        <p:spPr>
          <a:xfrm>
            <a:off x="7037640" y="3213720"/>
            <a:ext cx="4518360" cy="720"/>
          </a:xfrm>
          <a:prstGeom prst="straightConnector1">
            <a:avLst/>
          </a:prstGeom>
          <a:ln w="0">
            <a:solidFill>
              <a:srgbClr val="FF0000"/>
            </a:solidFill>
          </a:ln>
        </p:spPr>
      </p:cxnSp>
      <p:sp>
        <p:nvSpPr>
          <p:cNvPr id="411" name="PlaceHolder 3"/>
          <p:cNvSpPr>
            <a:spLocks noGrp="1"/>
          </p:cNvSpPr>
          <p:nvPr>
            <p:ph type="dt" idx="33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12" name="PlaceHolder 4"/>
          <p:cNvSpPr>
            <a:spLocks noGrp="1"/>
          </p:cNvSpPr>
          <p:nvPr>
            <p:ph type="ftr" idx="34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Footer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13" name="PlaceHolder 5"/>
          <p:cNvSpPr>
            <a:spLocks noGrp="1"/>
          </p:cNvSpPr>
          <p:nvPr>
            <p:ph type="sldNum" idx="35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4F979DF7-6495-4CB7-B878-F075521644B3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35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Suite du projet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5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CARBOC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6" name="TextBox 3"/>
          <p:cNvSpPr/>
          <p:nvPr/>
        </p:nvSpPr>
        <p:spPr>
          <a:xfrm>
            <a:off x="792000" y="1411560"/>
            <a:ext cx="7980480" cy="3930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rgbClr val="000000"/>
                </a:solidFill>
                <a:latin typeface="Calibri"/>
              </a:rPr>
              <a:t>Analyses supplémentaires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FR" sz="1800" b="0" strike="noStrike" spc="-1" dirty="0">
                <a:solidFill>
                  <a:srgbClr val="000000"/>
                </a:solidFill>
                <a:latin typeface="Calibri"/>
              </a:rPr>
              <a:t>Étudier l’influence de différents paramètres sur l’accélération de la vitesse de carbonatation en colonne (débit, épaisseur, teneur en CO₂).</a:t>
            </a: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FR" sz="1800" b="0" strike="noStrike" spc="-1" dirty="0">
                <a:solidFill>
                  <a:srgbClr val="000000"/>
                </a:solidFill>
                <a:latin typeface="Calibri"/>
              </a:rPr>
              <a:t>Évaluer l’effet de la carbonatation accélérée sur la lixiviation des métaux lourds.</a:t>
            </a:r>
          </a:p>
          <a:p>
            <a:pPr defTabSz="914400">
              <a:lnSpc>
                <a:spcPct val="100000"/>
              </a:lnSpc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rgbClr val="000000"/>
                </a:solidFill>
                <a:latin typeface="Calibri"/>
              </a:rPr>
              <a:t>Fabrication de béton prêt à l’emploi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FR" sz="1800" b="0" strike="noStrike" spc="-1" dirty="0">
                <a:solidFill>
                  <a:srgbClr val="000000"/>
                </a:solidFill>
                <a:latin typeface="Calibri"/>
              </a:rPr>
              <a:t>Adapter les formulations aux contraintes industrielles.</a:t>
            </a: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FR" sz="1800" b="0" strike="noStrike" spc="-1" dirty="0">
                <a:solidFill>
                  <a:srgbClr val="000000"/>
                </a:solidFill>
                <a:latin typeface="Calibri"/>
              </a:rPr>
              <a:t>Étudier l’effet des MIOM sur les propriétés mécaniques et la durabilité du béton.</a:t>
            </a:r>
          </a:p>
          <a:p>
            <a:pPr defTabSz="914400">
              <a:lnSpc>
                <a:spcPct val="100000"/>
              </a:lnSpc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rgbClr val="000000"/>
                </a:solidFill>
                <a:latin typeface="Calibri"/>
              </a:rPr>
              <a:t>Développement d’autres types de bétons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707F"/>
              </a:buClr>
              <a:buFont typeface="Arial"/>
              <a:buChar char="•"/>
            </a:pPr>
            <a:r>
              <a:rPr lang="fr-FR" sz="1800" b="0" strike="noStrike" spc="-1" dirty="0">
                <a:solidFill>
                  <a:srgbClr val="000000"/>
                </a:solidFill>
                <a:latin typeface="Calibri"/>
              </a:rPr>
              <a:t>Conception et évaluation de blocs, pavés et bordures intégrant des MIOM carbonatés.</a:t>
            </a:r>
          </a:p>
          <a:p>
            <a:pPr defTabSz="914400">
              <a:lnSpc>
                <a:spcPct val="100000"/>
              </a:lnSpc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dt" idx="36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18" name="PlaceHolder 4"/>
          <p:cNvSpPr>
            <a:spLocks noGrp="1"/>
          </p:cNvSpPr>
          <p:nvPr>
            <p:ph type="ftr" idx="37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Footer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19" name="PlaceHolder 5"/>
          <p:cNvSpPr>
            <a:spLocks noGrp="1"/>
          </p:cNvSpPr>
          <p:nvPr>
            <p:ph type="sldNum" idx="38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3CB48D94-D7CA-4839-8D98-1D40124B4EBA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36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420" name="Picture 1" descr="DIY Wall Blocks, Concrete Blocks | Island Block &amp; Paving"/>
          <p:cNvPicPr/>
          <p:nvPr/>
        </p:nvPicPr>
        <p:blipFill>
          <a:blip r:embed="rId3"/>
          <a:stretch/>
        </p:blipFill>
        <p:spPr>
          <a:xfrm>
            <a:off x="2117160" y="4822920"/>
            <a:ext cx="2073240" cy="155484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  <p:pic>
        <p:nvPicPr>
          <p:cNvPr id="421" name="Image 2"/>
          <p:cNvPicPr/>
          <p:nvPr/>
        </p:nvPicPr>
        <p:blipFill>
          <a:blip r:embed="rId4"/>
          <a:stretch/>
        </p:blipFill>
        <p:spPr>
          <a:xfrm>
            <a:off x="5270040" y="4824360"/>
            <a:ext cx="2574720" cy="155160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  <p:pic>
        <p:nvPicPr>
          <p:cNvPr id="422" name="Picture 4" descr="Compressive Strength of Concrete: Definition, Cube Test procedure"/>
          <p:cNvPicPr/>
          <p:nvPr/>
        </p:nvPicPr>
        <p:blipFill>
          <a:blip r:embed="rId5"/>
          <a:stretch/>
        </p:blipFill>
        <p:spPr>
          <a:xfrm>
            <a:off x="8772840" y="2329200"/>
            <a:ext cx="3124080" cy="208368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  <p:pic>
        <p:nvPicPr>
          <p:cNvPr id="423" name="Picture 6" descr="Bordure Mega-Palissade Rockstone 50x8cm (Lxl) | Ebema_Stone&amp;Style"/>
          <p:cNvPicPr/>
          <p:nvPr/>
        </p:nvPicPr>
        <p:blipFill>
          <a:blip r:embed="rId6"/>
          <a:stretch/>
        </p:blipFill>
        <p:spPr>
          <a:xfrm>
            <a:off x="8899200" y="4730040"/>
            <a:ext cx="2164320" cy="1622880"/>
          </a:xfrm>
          <a:prstGeom prst="rect">
            <a:avLst/>
          </a:prstGeom>
          <a:ln w="0">
            <a:noFill/>
          </a:ln>
          <a:effectLst>
            <a:softEdge rad="112680"/>
          </a:effec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PlaceHolder 1"/>
          <p:cNvSpPr>
            <a:spLocks noGrp="1"/>
          </p:cNvSpPr>
          <p:nvPr>
            <p:ph type="title"/>
          </p:nvPr>
        </p:nvSpPr>
        <p:spPr>
          <a:xfrm>
            <a:off x="0" y="2644200"/>
            <a:ext cx="12190680" cy="5832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BioFACon3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25" name="PlaceHolder 2"/>
          <p:cNvSpPr>
            <a:spLocks noGrp="1"/>
          </p:cNvSpPr>
          <p:nvPr>
            <p:ph/>
          </p:nvPr>
        </p:nvSpPr>
        <p:spPr>
          <a:xfrm>
            <a:off x="0" y="3395520"/>
            <a:ext cx="12190680" cy="5832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ctr" defTabSz="91440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fr-BE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Based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ly 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 for 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Engineered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crete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Products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26" name="Image 6" descr="uLIEGE_Logo_Compact_CMJN_pos@2x.png"/>
          <p:cNvPicPr/>
          <p:nvPr/>
        </p:nvPicPr>
        <p:blipFill>
          <a:blip r:embed="rId3"/>
          <a:stretch/>
        </p:blipFill>
        <p:spPr>
          <a:xfrm>
            <a:off x="1525680" y="1567800"/>
            <a:ext cx="1896120" cy="900720"/>
          </a:xfrm>
          <a:prstGeom prst="rect">
            <a:avLst/>
          </a:prstGeom>
          <a:ln w="0">
            <a:noFill/>
          </a:ln>
        </p:spPr>
      </p:pic>
      <p:pic>
        <p:nvPicPr>
          <p:cNvPr id="427" name="Image 2"/>
          <p:cNvPicPr/>
          <p:nvPr/>
        </p:nvPicPr>
        <p:blipFill>
          <a:blip r:embed="rId4"/>
          <a:stretch/>
        </p:blipFill>
        <p:spPr>
          <a:xfrm>
            <a:off x="9147600" y="1430280"/>
            <a:ext cx="1818720" cy="1176120"/>
          </a:xfrm>
          <a:prstGeom prst="rect">
            <a:avLst/>
          </a:prstGeom>
          <a:ln w="0">
            <a:noFill/>
          </a:ln>
        </p:spPr>
      </p:pic>
      <p:pic>
        <p:nvPicPr>
          <p:cNvPr id="428" name="Image 2"/>
          <p:cNvPicPr/>
          <p:nvPr/>
        </p:nvPicPr>
        <p:blipFill>
          <a:blip r:embed="rId5"/>
          <a:stretch/>
        </p:blipFill>
        <p:spPr>
          <a:xfrm>
            <a:off x="8872920" y="5189400"/>
            <a:ext cx="2368440" cy="361800"/>
          </a:xfrm>
          <a:prstGeom prst="rect">
            <a:avLst/>
          </a:prstGeom>
          <a:ln w="0">
            <a:noFill/>
          </a:ln>
        </p:spPr>
      </p:pic>
      <p:pic>
        <p:nvPicPr>
          <p:cNvPr id="429" name="Picture 2"/>
          <p:cNvPicPr/>
          <p:nvPr/>
        </p:nvPicPr>
        <p:blipFill>
          <a:blip r:embed="rId6"/>
          <a:stretch/>
        </p:blipFill>
        <p:spPr>
          <a:xfrm>
            <a:off x="1485360" y="4902120"/>
            <a:ext cx="1977120" cy="936000"/>
          </a:xfrm>
          <a:prstGeom prst="rect">
            <a:avLst/>
          </a:prstGeom>
          <a:ln w="0">
            <a:noFill/>
          </a:ln>
        </p:spPr>
      </p:pic>
      <p:sp>
        <p:nvSpPr>
          <p:cNvPr id="430" name="PlaceHolder 3"/>
          <p:cNvSpPr>
            <a:spLocks noGrp="1"/>
          </p:cNvSpPr>
          <p:nvPr>
            <p:ph type="dt" idx="39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76B5FA83-67C4-4EF6-83D6-430D464683C6}" type="slidenum">
              <a:rPr/>
              <a:t>37</a:t>
            </a:fld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2" name="PlaceHolder 2"/>
          <p:cNvSpPr>
            <a:spLocks noGrp="1"/>
          </p:cNvSpPr>
          <p:nvPr>
            <p:ph/>
          </p:nvPr>
        </p:nvSpPr>
        <p:spPr>
          <a:xfrm>
            <a:off x="893520" y="1352520"/>
            <a:ext cx="506304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BE" sz="2000" b="1" u="sng" strike="noStrike" spc="-1" dirty="0">
                <a:solidFill>
                  <a:schemeClr val="dk1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Contexte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BioFACon3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4" name="ZoneTexte 5"/>
          <p:cNvSpPr/>
          <p:nvPr/>
        </p:nvSpPr>
        <p:spPr>
          <a:xfrm>
            <a:off x="990720" y="2053080"/>
            <a:ext cx="1891800" cy="2010960"/>
          </a:xfrm>
          <a:prstGeom prst="roundRect">
            <a:avLst>
              <a:gd name="adj" fmla="val 16667"/>
            </a:avLst>
          </a:prstGeom>
          <a:noFill/>
          <a:ln w="25400">
            <a:solidFill>
              <a:srgbClr val="00707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Impact CO₂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fr-FR" sz="1600" b="0" strike="noStrike" spc="-1" dirty="0">
                <a:solidFill>
                  <a:schemeClr val="dk1"/>
                </a:solidFill>
                <a:latin typeface="Calibri"/>
              </a:rPr>
              <a:t>Production de ciment :  5-7% des émissions mondiales de CO₂. Biomasse &gt; 4% de l'énergie UE.</a:t>
            </a: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35" name="ZoneTexte 7"/>
          <p:cNvSpPr/>
          <p:nvPr/>
        </p:nvSpPr>
        <p:spPr>
          <a:xfrm>
            <a:off x="3080520" y="2053080"/>
            <a:ext cx="2414520" cy="202392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solidFill>
              <a:srgbClr val="00707F"/>
            </a:solidFill>
            <a:rou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Problème Actuel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fr-FR" sz="1600" b="0" strike="noStrike" spc="-1" dirty="0">
                <a:solidFill>
                  <a:schemeClr val="dk1"/>
                </a:solidFill>
                <a:latin typeface="Calibri"/>
              </a:rPr>
              <a:t>Stockage des cendres volantes de biomasse occupe des surfaces importantes et augmente le risque de contamination.</a:t>
            </a: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36" name="ZoneTexte 9"/>
          <p:cNvSpPr/>
          <p:nvPr/>
        </p:nvSpPr>
        <p:spPr>
          <a:xfrm>
            <a:off x="990720" y="4320000"/>
            <a:ext cx="4504320" cy="121392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solidFill>
              <a:srgbClr val="00707F"/>
            </a:solidFill>
            <a:rou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Utilisation Actuelle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fr-FR" sz="1600" b="0" strike="noStrike" spc="-1" dirty="0">
                <a:solidFill>
                  <a:schemeClr val="dk1"/>
                </a:solidFill>
                <a:latin typeface="Calibri"/>
              </a:rPr>
              <a:t>Agriculture, construction routière, recherche pour béton structural limité par faible activité pouzzolanique.</a:t>
            </a: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437" name="Connecteur droit 11"/>
          <p:cNvCxnSpPr/>
          <p:nvPr/>
        </p:nvCxnSpPr>
        <p:spPr>
          <a:xfrm>
            <a:off x="6112440" y="1352160"/>
            <a:ext cx="1440" cy="4848840"/>
          </a:xfrm>
          <a:prstGeom prst="straightConnector1">
            <a:avLst/>
          </a:prstGeom>
          <a:ln w="25400">
            <a:solidFill>
              <a:srgbClr val="ED7D31"/>
            </a:solidFill>
            <a:round/>
          </a:ln>
        </p:spPr>
      </p:cxnSp>
      <p:sp>
        <p:nvSpPr>
          <p:cNvPr id="438" name="Espace réservé du contenu 25"/>
          <p:cNvSpPr/>
          <p:nvPr/>
        </p:nvSpPr>
        <p:spPr>
          <a:xfrm>
            <a:off x="6558840" y="1352520"/>
            <a:ext cx="4553280" cy="4845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BE" sz="2000" b="1" u="sng" strike="noStrike" spc="-1">
                <a:solidFill>
                  <a:schemeClr val="dk1"/>
                </a:solidFill>
                <a:uFillTx/>
                <a:latin typeface="Calibri"/>
                <a:ea typeface="Calibri"/>
              </a:rPr>
              <a:t>Solution innovante de traitement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39" name="Rectangle : coins arrondis 17"/>
          <p:cNvSpPr/>
          <p:nvPr/>
        </p:nvSpPr>
        <p:spPr>
          <a:xfrm>
            <a:off x="6695640" y="2053080"/>
            <a:ext cx="4504320" cy="2041560"/>
          </a:xfrm>
          <a:prstGeom prst="roundRect">
            <a:avLst>
              <a:gd name="adj" fmla="val 16667"/>
            </a:avLst>
          </a:prstGeom>
          <a:noFill/>
          <a:ln>
            <a:solidFill>
              <a:srgbClr val="00707F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BE" sz="1800" b="1" strike="noStrike" spc="-1" dirty="0">
                <a:solidFill>
                  <a:schemeClr val="dk1"/>
                </a:solidFill>
                <a:latin typeface="Calibri"/>
              </a:rPr>
              <a:t>Traitement Physico-chimique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457200" defTabSz="914400">
              <a:lnSpc>
                <a:spcPct val="100000"/>
              </a:lnSpc>
            </a:pPr>
            <a:r>
              <a:rPr lang="fr-BE" sz="1400" b="0" strike="noStrike" spc="-1" dirty="0">
                <a:solidFill>
                  <a:schemeClr val="dk1"/>
                </a:solidFill>
                <a:latin typeface="Calibri"/>
              </a:rPr>
              <a:t>Micro-broyage pour renforcer le caractère amorphe et augmenter les propriétés liantes </a:t>
            </a:r>
            <a:endParaRPr lang="fr-FR" sz="1400" b="0" strike="noStrike" spc="-1" dirty="0">
              <a:solidFill>
                <a:srgbClr val="000000"/>
              </a:solidFill>
              <a:latin typeface="Calibri"/>
            </a:endParaRPr>
          </a:p>
          <a:p>
            <a:pPr marL="457200" defTabSz="914400">
              <a:lnSpc>
                <a:spcPct val="100000"/>
              </a:lnSpc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ctr" defTabSz="914400">
              <a:lnSpc>
                <a:spcPct val="100000"/>
              </a:lnSpc>
            </a:pPr>
            <a:r>
              <a:rPr lang="fr-BE" sz="1800" b="1" strike="noStrike" spc="-1" dirty="0">
                <a:solidFill>
                  <a:schemeClr val="dk1"/>
                </a:solidFill>
                <a:latin typeface="Calibri"/>
              </a:rPr>
              <a:t> Formations de béton adaptées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457200" defTabSz="914400">
              <a:lnSpc>
                <a:spcPct val="100000"/>
              </a:lnSpc>
            </a:pPr>
            <a:r>
              <a:rPr lang="fr-BE" sz="1400" b="0" strike="noStrike" spc="-1" dirty="0">
                <a:solidFill>
                  <a:schemeClr val="dk1"/>
                </a:solidFill>
                <a:latin typeface="Calibri"/>
              </a:rPr>
              <a:t>Bétons optimisés en maximisant le taux de substitution</a:t>
            </a:r>
            <a:endParaRPr lang="fr-FR" sz="14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40" name="Rectangle : coins arrondis 18"/>
          <p:cNvSpPr/>
          <p:nvPr/>
        </p:nvSpPr>
        <p:spPr>
          <a:xfrm>
            <a:off x="6728040" y="4279680"/>
            <a:ext cx="4504320" cy="1224360"/>
          </a:xfrm>
          <a:prstGeom prst="roundRect">
            <a:avLst>
              <a:gd name="adj" fmla="val 16667"/>
            </a:avLst>
          </a:prstGeom>
          <a:solidFill>
            <a:srgbClr val="00707F">
              <a:alpha val="54000"/>
            </a:srgbClr>
          </a:solidFill>
          <a:ln>
            <a:solidFill>
              <a:srgbClr val="00707F"/>
            </a:solidFill>
            <a:rou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BE" sz="1800" b="1" strike="noStrike" spc="-1" dirty="0">
                <a:solidFill>
                  <a:schemeClr val="lt1"/>
                </a:solidFill>
                <a:latin typeface="Wingdings"/>
              </a:rPr>
              <a:t></a:t>
            </a:r>
            <a:r>
              <a:rPr lang="fr-BE" sz="1800" b="1" strike="noStrike" spc="-1" dirty="0">
                <a:solidFill>
                  <a:schemeClr val="lt1"/>
                </a:solidFill>
                <a:latin typeface="Calibri"/>
              </a:rPr>
              <a:t> Objectif : Remplacer les laitiers et cendres de charbon.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41" name="PlaceHolder 4"/>
          <p:cNvSpPr>
            <a:spLocks noGrp="1"/>
          </p:cNvSpPr>
          <p:nvPr>
            <p:ph type="dt" idx="40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7932D93-B245-4055-8A73-CD28ADC8CC72}" type="slidenum">
              <a:rPr/>
              <a:t>38</a:t>
            </a:fld>
            <a:endParaRPr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2" name="Groupe 19"/>
          <p:cNvGrpSpPr/>
          <p:nvPr/>
        </p:nvGrpSpPr>
        <p:grpSpPr>
          <a:xfrm>
            <a:off x="990720" y="4151520"/>
            <a:ext cx="3845520" cy="2264760"/>
            <a:chOff x="990720" y="4151520"/>
            <a:chExt cx="3845520" cy="2264760"/>
          </a:xfrm>
        </p:grpSpPr>
        <p:pic>
          <p:nvPicPr>
            <p:cNvPr id="443" name="Content Placeholder 5" descr="An aerial view of a factory&#10;&#10;Description automatically generated"/>
            <p:cNvPicPr/>
            <p:nvPr/>
          </p:nvPicPr>
          <p:blipFill>
            <a:blip r:embed="rId3"/>
            <a:srcRect l="14990" t="5909" r="17868" b="21077"/>
            <a:stretch/>
          </p:blipFill>
          <p:spPr>
            <a:xfrm>
              <a:off x="990720" y="4151520"/>
              <a:ext cx="3845520" cy="226476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444" name="Oval 6"/>
            <p:cNvSpPr/>
            <p:nvPr/>
          </p:nvSpPr>
          <p:spPr>
            <a:xfrm rot="19501800">
              <a:off x="2610360" y="5232600"/>
              <a:ext cx="1014480" cy="412560"/>
            </a:xfrm>
            <a:prstGeom prst="ellipse">
              <a:avLst/>
            </a:prstGeom>
            <a:noFill/>
            <a:ln w="38100">
              <a:solidFill>
                <a:srgbClr val="FF990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rgbClr val="FFC000"/>
                </a:solidFill>
                <a:latin typeface="Calibri"/>
              </a:endParaRPr>
            </a:p>
          </p:txBody>
        </p:sp>
        <p:sp>
          <p:nvSpPr>
            <p:cNvPr id="445" name="Oval 7"/>
            <p:cNvSpPr/>
            <p:nvPr/>
          </p:nvSpPr>
          <p:spPr>
            <a:xfrm rot="19501800">
              <a:off x="1745280" y="5168160"/>
              <a:ext cx="701280" cy="245160"/>
            </a:xfrm>
            <a:prstGeom prst="ellipse">
              <a:avLst/>
            </a:prstGeom>
            <a:noFill/>
            <a:ln w="38100">
              <a:solidFill>
                <a:srgbClr val="FF9900"/>
              </a:solidFill>
              <a:round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GB" sz="1800" b="0" strike="noStrike" spc="-1">
                <a:solidFill>
                  <a:srgbClr val="FFC000"/>
                </a:solidFill>
                <a:latin typeface="Calibri"/>
              </a:endParaRPr>
            </a:p>
          </p:txBody>
        </p:sp>
        <p:sp>
          <p:nvSpPr>
            <p:cNvPr id="446" name="TextBox 8"/>
            <p:cNvSpPr/>
            <p:nvPr/>
          </p:nvSpPr>
          <p:spPr>
            <a:xfrm>
              <a:off x="2970360" y="5148000"/>
              <a:ext cx="1544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en-GB" sz="2800" b="1" strike="noStrike" spc="-1">
                  <a:solidFill>
                    <a:srgbClr val="FF9900"/>
                  </a:solidFill>
                  <a:latin typeface="Calibri"/>
                </a:rPr>
                <a:t>1</a:t>
              </a:r>
              <a:endParaRPr lang="fr-FR" sz="2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447" name="TextBox 11"/>
            <p:cNvSpPr/>
            <p:nvPr/>
          </p:nvSpPr>
          <p:spPr>
            <a:xfrm>
              <a:off x="1611360" y="4874400"/>
              <a:ext cx="1544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en-GB" sz="2800" b="1" strike="noStrike" spc="-1">
                  <a:solidFill>
                    <a:srgbClr val="FF9900"/>
                  </a:solidFill>
                  <a:latin typeface="Calibri"/>
                </a:rPr>
                <a:t>2</a:t>
              </a:r>
              <a:endParaRPr lang="fr-FR" sz="2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pic>
          <p:nvPicPr>
            <p:cNvPr id="448" name="Image 2"/>
            <p:cNvPicPr/>
            <p:nvPr/>
          </p:nvPicPr>
          <p:blipFill>
            <a:blip r:embed="rId4"/>
            <a:srcRect r="67324"/>
            <a:stretch/>
          </p:blipFill>
          <p:spPr>
            <a:xfrm>
              <a:off x="4426200" y="4151520"/>
              <a:ext cx="409680" cy="122760"/>
            </a:xfrm>
            <a:prstGeom prst="rect">
              <a:avLst/>
            </a:prstGeom>
            <a:ln w="0">
              <a:noFill/>
            </a:ln>
          </p:spPr>
        </p:pic>
      </p:grpSp>
      <p:pic>
        <p:nvPicPr>
          <p:cNvPr id="449" name="Image 1"/>
          <p:cNvPicPr/>
          <p:nvPr/>
        </p:nvPicPr>
        <p:blipFill>
          <a:blip r:embed="rId5"/>
          <a:stretch/>
        </p:blipFill>
        <p:spPr>
          <a:xfrm>
            <a:off x="4909320" y="1231560"/>
            <a:ext cx="7004520" cy="3949920"/>
          </a:xfrm>
          <a:prstGeom prst="rect">
            <a:avLst/>
          </a:prstGeom>
          <a:ln w="0">
            <a:noFill/>
          </a:ln>
        </p:spPr>
      </p:pic>
      <p:sp>
        <p:nvSpPr>
          <p:cNvPr id="450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Identification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1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BioFACon3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/>
          </p:nvPr>
        </p:nvSpPr>
        <p:spPr>
          <a:xfrm>
            <a:off x="893520" y="1352520"/>
            <a:ext cx="1061136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BE" sz="2000" b="1" u="sng" strike="noStrike" spc="-1" dirty="0">
                <a:solidFill>
                  <a:schemeClr val="dk1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3" name="Espace réservé du contenu 25"/>
          <p:cNvSpPr/>
          <p:nvPr/>
        </p:nvSpPr>
        <p:spPr>
          <a:xfrm>
            <a:off x="990720" y="1352520"/>
            <a:ext cx="3691800" cy="3015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Cendres volantes de « type A » :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Filtre à cyclone et électrostatique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  <a:ea typeface="Calibri"/>
              </a:rPr>
              <a:t>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Cendres volantes de « type B » :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Filtres à manches + traitements au charbon actif et bicarbonate de sodium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Cendres volantes de « type C » :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Mélange des 2 autres cendres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54" name="PlaceHolder 4"/>
          <p:cNvSpPr>
            <a:spLocks noGrp="1"/>
          </p:cNvSpPr>
          <p:nvPr>
            <p:ph type="dt" idx="41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03AD06B-E671-4727-9B69-8AC83FFBD39D}" type="slidenum">
              <a:rPr/>
              <a:t>39</a:t>
            </a:fld>
            <a:endParaRPr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Caractérisation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6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BioFACon3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7" name="PlaceHolder 3"/>
          <p:cNvSpPr>
            <a:spLocks noGrp="1"/>
          </p:cNvSpPr>
          <p:nvPr>
            <p:ph/>
          </p:nvPr>
        </p:nvSpPr>
        <p:spPr>
          <a:xfrm>
            <a:off x="893520" y="1352520"/>
            <a:ext cx="1061136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BE" sz="2000" b="1" u="sng" strike="noStrike" spc="-1" dirty="0">
                <a:solidFill>
                  <a:schemeClr val="dk1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8" name="Espace réservé du contenu 25"/>
          <p:cNvSpPr/>
          <p:nvPr/>
        </p:nvSpPr>
        <p:spPr>
          <a:xfrm>
            <a:off x="990720" y="1352520"/>
            <a:ext cx="10865520" cy="4996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Physique (granulométrie, compression sur mortiers, MV abs., Perte au feu, …)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Cendres volantes de « type A »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BE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Plus grossières que les cendres volantes B.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BE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Perte de 20% à 45% de résistance en compression par rapport à la référence.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Cendres volantes de « type B »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Grande finesse, comparable à celle d’un ciment.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Perte de résistance en compression allant jusqu’à 70% par rapport à la référence.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Minéralogique et chimique (DRX, FX, …)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Cendres volantes de « type A »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25% Si (le quartz est la principale) et 10% Ca </a:t>
            </a:r>
            <a:r>
              <a:rPr lang="fr-FR" sz="1600" b="0" strike="noStrike" spc="-1">
                <a:solidFill>
                  <a:srgbClr val="62636A"/>
                </a:solidFill>
                <a:latin typeface="Wingdings"/>
                <a:ea typeface="Calibri"/>
              </a:rPr>
              <a:t></a:t>
            </a:r>
            <a:r>
              <a:rPr lang="fr-FR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 </a:t>
            </a:r>
            <a:r>
              <a:rPr lang="fr-BE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Traitement : broyage mécano-chimique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Cendres volantes de « type B »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Grande proportion de phases solubles (Na, Cl, K) : IBV-B &gt; BER-B + de métaux lourds </a:t>
            </a:r>
            <a:r>
              <a:rPr lang="fr-FR" sz="1600" b="0" strike="noStrike" spc="-1">
                <a:solidFill>
                  <a:srgbClr val="62636A"/>
                </a:solidFill>
                <a:latin typeface="Wingdings"/>
                <a:ea typeface="Calibri"/>
              </a:rPr>
              <a:t></a:t>
            </a:r>
            <a:r>
              <a:rPr lang="fr-FR" sz="1600" b="0" strike="noStrike" spc="-1">
                <a:solidFill>
                  <a:srgbClr val="62636A"/>
                </a:solidFill>
                <a:latin typeface="Calibri"/>
                <a:ea typeface="Calibri"/>
              </a:rPr>
              <a:t> Traitement : lavage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459" name="Image 22"/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tretch/>
        </p:blipFill>
        <p:spPr>
          <a:xfrm>
            <a:off x="9935640" y="1201680"/>
            <a:ext cx="1397160" cy="1397160"/>
          </a:xfrm>
          <a:prstGeom prst="rect">
            <a:avLst/>
          </a:prstGeom>
          <a:ln w="0">
            <a:noFill/>
          </a:ln>
        </p:spPr>
      </p:pic>
      <p:pic>
        <p:nvPicPr>
          <p:cNvPr id="460" name="Picture 2" descr="Icône De Tube À Essai Chimique De Pictogramme Matériel De Laboratoire  Chimique Isolé Sur Fond Blanc Flacons Dexpérience Dexpérience Scientifique  Symbole Vecteur Moderne Simple Illustration Plate Vecteurs libres de droits  et plus"/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tretch/>
        </p:blipFill>
        <p:spPr>
          <a:xfrm>
            <a:off x="9935640" y="3776040"/>
            <a:ext cx="1397160" cy="1397160"/>
          </a:xfrm>
          <a:prstGeom prst="rect">
            <a:avLst/>
          </a:prstGeom>
          <a:ln w="0">
            <a:noFill/>
          </a:ln>
        </p:spPr>
      </p:pic>
      <p:pic>
        <p:nvPicPr>
          <p:cNvPr id="461" name="Image 28"/>
          <p:cNvPicPr/>
          <p:nvPr/>
        </p:nvPicPr>
        <p:blipFill>
          <a:blip r:embed="rId7"/>
          <a:srcRect t="17238" r="60511" b="17011"/>
          <a:stretch/>
        </p:blipFill>
        <p:spPr>
          <a:xfrm>
            <a:off x="714240" y="3851280"/>
            <a:ext cx="357480" cy="318240"/>
          </a:xfrm>
          <a:prstGeom prst="rect">
            <a:avLst/>
          </a:prstGeom>
          <a:ln w="0">
            <a:noFill/>
          </a:ln>
        </p:spPr>
      </p:pic>
      <p:pic>
        <p:nvPicPr>
          <p:cNvPr id="462" name="Image 29"/>
          <p:cNvPicPr/>
          <p:nvPr/>
        </p:nvPicPr>
        <p:blipFill>
          <a:blip r:embed="rId8"/>
          <a:srcRect l="5386" t="19500" r="77824" b="9557"/>
          <a:stretch/>
        </p:blipFill>
        <p:spPr>
          <a:xfrm>
            <a:off x="750600" y="1411560"/>
            <a:ext cx="284760" cy="318240"/>
          </a:xfrm>
          <a:prstGeom prst="rect">
            <a:avLst/>
          </a:prstGeom>
          <a:ln w="0">
            <a:noFill/>
          </a:ln>
        </p:spPr>
      </p:pic>
      <p:sp>
        <p:nvSpPr>
          <p:cNvPr id="463" name="PlaceHolder 4"/>
          <p:cNvSpPr>
            <a:spLocks noGrp="1"/>
          </p:cNvSpPr>
          <p:nvPr>
            <p:ph type="dt" idx="42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7F2E5AE-1D41-442F-8D89-300813565A9A}" type="slidenum">
              <a:rPr/>
              <a:t>40</a:t>
            </a:fld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Traitement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5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BioFACon3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/>
          </p:nvPr>
        </p:nvSpPr>
        <p:spPr>
          <a:xfrm>
            <a:off x="893520" y="1352520"/>
            <a:ext cx="1061136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BE" sz="2000" b="1" u="sng" strike="noStrike" spc="-1" dirty="0">
                <a:solidFill>
                  <a:schemeClr val="dk1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7" name="Espace réservé du contenu 25"/>
          <p:cNvSpPr/>
          <p:nvPr/>
        </p:nvSpPr>
        <p:spPr>
          <a:xfrm>
            <a:off x="990720" y="1352520"/>
            <a:ext cx="10865520" cy="4996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BE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Broyage mécano-chimique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BE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Amorphisation de la matière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BE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Augmentation du taux de silice réactive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BE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Plus grande finesse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Wingdings" charset="2"/>
              <a:buChar char=""/>
              <a:tabLst>
                <a:tab pos="0" algn="l"/>
              </a:tabLst>
            </a:pPr>
            <a:r>
              <a:rPr lang="fr-BE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 Gain de résistance en compression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BE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Effet néfaste sur le temps de prise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540000" algn="just" defTabSz="914400">
              <a:lnSpc>
                <a:spcPct val="100000"/>
              </a:lnSpc>
              <a:spcBef>
                <a:spcPts val="320"/>
              </a:spcBef>
              <a:tabLst>
                <a:tab pos="0" algn="l"/>
              </a:tabLst>
            </a:pPr>
            <a:r>
              <a:rPr lang="fr-BE" sz="1600" b="1" strike="noStrike" spc="-1">
                <a:solidFill>
                  <a:srgbClr val="62636A"/>
                </a:solidFill>
                <a:latin typeface="Wingdings"/>
                <a:ea typeface="Calibri"/>
              </a:rPr>
              <a:t></a:t>
            </a:r>
            <a:r>
              <a:rPr lang="fr-BE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 Peut-être du au taux de carbone assez élevé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Lavage						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60000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Extraction de ~90% des fractions solubles (ça fonctionne)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540000" defTabSz="914400">
              <a:lnSpc>
                <a:spcPct val="100000"/>
              </a:lnSpc>
              <a:spcBef>
                <a:spcPts val="320"/>
              </a:spcBef>
              <a:tabLst>
                <a:tab pos="0" algn="l"/>
              </a:tabLst>
            </a:pPr>
            <a:r>
              <a:rPr lang="fr-FR" sz="1600" b="1" strike="noStrike" spc="-1">
                <a:solidFill>
                  <a:srgbClr val="62636A"/>
                </a:solidFill>
                <a:latin typeface="Wingdings"/>
                <a:ea typeface="Calibri"/>
              </a:rPr>
              <a:t></a:t>
            </a:r>
            <a:r>
              <a:rPr lang="fr-FR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 Ecarté du à la difficulté à recycler l’eau de lavage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468" name="Graphique 2"/>
          <p:cNvGraphicFramePr/>
          <p:nvPr/>
        </p:nvGraphicFramePr>
        <p:xfrm>
          <a:off x="5514120" y="1352520"/>
          <a:ext cx="6342120" cy="26942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69" name="PlaceHolder 4"/>
          <p:cNvSpPr>
            <a:spLocks noGrp="1"/>
          </p:cNvSpPr>
          <p:nvPr>
            <p:ph type="dt" idx="43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3AC0586-47D6-4F40-A0CA-60EE75497F1B}" type="slidenum">
              <a:rPr/>
              <a:t>41</a:t>
            </a:fld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Suite du projet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1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BioFACon3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/>
          </p:nvPr>
        </p:nvSpPr>
        <p:spPr>
          <a:xfrm>
            <a:off x="893520" y="1352520"/>
            <a:ext cx="1061136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BE" sz="2000" b="1" u="sng" strike="noStrike" spc="-1" dirty="0">
                <a:solidFill>
                  <a:schemeClr val="dk1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BE" sz="20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3" name="Espace réservé du contenu 25"/>
          <p:cNvSpPr/>
          <p:nvPr/>
        </p:nvSpPr>
        <p:spPr>
          <a:xfrm>
            <a:off x="990720" y="1352520"/>
            <a:ext cx="10865520" cy="171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BE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Analyse supplémentaire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60000" algn="just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BE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Essais sur les CVB traitées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BE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Comprendre l’augmentation de résistance en compression (microscopie électronique)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BE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Comprendre l’augmentation de demande en eau (BET)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algn="just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BE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Comprendre l’augmentation du temps de prise (taux de carbone, ATG)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474" name="Image 1"/>
          <p:cNvPicPr/>
          <p:nvPr/>
        </p:nvPicPr>
        <p:blipFill>
          <a:blip r:embed="rId3"/>
          <a:stretch/>
        </p:blipFill>
        <p:spPr>
          <a:xfrm>
            <a:off x="1464840" y="3195720"/>
            <a:ext cx="2486520" cy="2873880"/>
          </a:xfrm>
          <a:prstGeom prst="rect">
            <a:avLst/>
          </a:prstGeom>
          <a:ln w="0">
            <a:noFill/>
          </a:ln>
        </p:spPr>
      </p:pic>
      <p:sp>
        <p:nvSpPr>
          <p:cNvPr id="475" name="Espace réservé du contenu 25"/>
          <p:cNvSpPr/>
          <p:nvPr/>
        </p:nvSpPr>
        <p:spPr>
          <a:xfrm>
            <a:off x="4410000" y="3195720"/>
            <a:ext cx="7094520" cy="3002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strike="noStrike" spc="-1">
                <a:solidFill>
                  <a:schemeClr val="dk1"/>
                </a:solidFill>
                <a:latin typeface="Calibri"/>
                <a:ea typeface="Calibri"/>
              </a:rPr>
              <a:t>Fabrication de béton						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60000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Fondation en béton sec compacté (au rouleau)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Elaboration des formulations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Proctor modifié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Résistance en compression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Résistance au gel-dégel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720000" lvl="2" indent="-180000" defTabSz="914400">
              <a:lnSpc>
                <a:spcPct val="100000"/>
              </a:lnSpc>
              <a:spcBef>
                <a:spcPts val="320"/>
              </a:spcBef>
              <a:buClr>
                <a:srgbClr val="595959"/>
              </a:buClr>
              <a:buFont typeface="Arial"/>
              <a:buChar char="•"/>
              <a:tabLst>
                <a:tab pos="0" algn="l"/>
              </a:tabLst>
            </a:pPr>
            <a:r>
              <a:rPr lang="fr-FR" sz="1600" b="1" strike="noStrike" spc="-1">
                <a:solidFill>
                  <a:srgbClr val="62636A"/>
                </a:solidFill>
                <a:latin typeface="Calibri"/>
                <a:ea typeface="Calibri"/>
              </a:rPr>
              <a:t>…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marL="360000" defTabSz="9144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  <a:ea typeface="Calibri"/>
              </a:rPr>
              <a:t>Autres bétons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476" name="Image 6"/>
          <p:cNvPicPr/>
          <p:nvPr/>
        </p:nvPicPr>
        <p:blipFill>
          <a:blip r:embed="rId4"/>
          <a:stretch/>
        </p:blipFill>
        <p:spPr>
          <a:xfrm>
            <a:off x="10000800" y="677880"/>
            <a:ext cx="1218960" cy="1218960"/>
          </a:xfrm>
          <a:prstGeom prst="rect">
            <a:avLst/>
          </a:prstGeom>
          <a:ln w="0">
            <a:noFill/>
          </a:ln>
        </p:spPr>
      </p:pic>
      <p:pic>
        <p:nvPicPr>
          <p:cNvPr id="477" name="Picture 12" descr="E044N : Vicatronic, appareil Vicat automatique"/>
          <p:cNvPicPr/>
          <p:nvPr/>
        </p:nvPicPr>
        <p:blipFill>
          <a:blip r:embed="rId5"/>
          <a:stretch/>
        </p:blipFill>
        <p:spPr>
          <a:xfrm>
            <a:off x="11017080" y="1962720"/>
            <a:ext cx="1138320" cy="1520280"/>
          </a:xfrm>
          <a:prstGeom prst="rect">
            <a:avLst/>
          </a:prstGeom>
          <a:ln w="0">
            <a:noFill/>
          </a:ln>
        </p:spPr>
      </p:pic>
      <p:pic>
        <p:nvPicPr>
          <p:cNvPr id="478" name="Image 8"/>
          <p:cNvPicPr/>
          <p:nvPr/>
        </p:nvPicPr>
        <p:blipFill>
          <a:blip r:embed="rId6"/>
          <a:stretch/>
        </p:blipFill>
        <p:spPr>
          <a:xfrm>
            <a:off x="7014240" y="759240"/>
            <a:ext cx="1886400" cy="1055880"/>
          </a:xfrm>
          <a:prstGeom prst="rect">
            <a:avLst/>
          </a:prstGeom>
          <a:ln w="0">
            <a:noFill/>
          </a:ln>
        </p:spPr>
      </p:pic>
      <p:pic>
        <p:nvPicPr>
          <p:cNvPr id="479" name="Picture 6" descr="MICROSCOPE ELECTRONIQUE “Nativa” | Reference Médico sarl"/>
          <p:cNvPicPr/>
          <p:nvPr/>
        </p:nvPicPr>
        <p:blipFill>
          <a:blip r:embed="rId7"/>
          <a:stretch/>
        </p:blipFill>
        <p:spPr>
          <a:xfrm>
            <a:off x="9247320" y="2175840"/>
            <a:ext cx="948240" cy="1093680"/>
          </a:xfrm>
          <a:prstGeom prst="rect">
            <a:avLst/>
          </a:prstGeom>
          <a:ln w="0">
            <a:noFill/>
          </a:ln>
        </p:spPr>
      </p:pic>
      <p:sp>
        <p:nvSpPr>
          <p:cNvPr id="480" name="PlaceHolder 4"/>
          <p:cNvSpPr>
            <a:spLocks noGrp="1"/>
          </p:cNvSpPr>
          <p:nvPr>
            <p:ph type="dt" idx="44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C4BD700-4DB6-402A-8E87-A5EEBD9FB191}" type="slidenum">
              <a:rPr/>
              <a:t>42</a:t>
            </a:fld>
            <a:endParaRPr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" name="Picture 27" descr="A logo for a university&#10;&#10;AI-generated content may be incorrect."/>
          <p:cNvPicPr/>
          <p:nvPr/>
        </p:nvPicPr>
        <p:blipFill>
          <a:blip r:embed="rId3"/>
          <a:stretch/>
        </p:blipFill>
        <p:spPr>
          <a:xfrm>
            <a:off x="3306240" y="1115640"/>
            <a:ext cx="2180880" cy="899280"/>
          </a:xfrm>
          <a:prstGeom prst="rect">
            <a:avLst/>
          </a:prstGeom>
          <a:ln w="0">
            <a:noFill/>
          </a:ln>
        </p:spPr>
      </p:pic>
      <p:sp>
        <p:nvSpPr>
          <p:cNvPr id="482" name="PlaceHolder 1"/>
          <p:cNvSpPr>
            <a:spLocks noGrp="1"/>
          </p:cNvSpPr>
          <p:nvPr>
            <p:ph type="title"/>
          </p:nvPr>
        </p:nvSpPr>
        <p:spPr>
          <a:xfrm>
            <a:off x="0" y="2644200"/>
            <a:ext cx="12190680" cy="5832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CIRMAP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83" name="PlaceHolder 2"/>
          <p:cNvSpPr>
            <a:spLocks noGrp="1"/>
          </p:cNvSpPr>
          <p:nvPr>
            <p:ph/>
          </p:nvPr>
        </p:nvSpPr>
        <p:spPr>
          <a:xfrm>
            <a:off x="360000" y="3373560"/>
            <a:ext cx="11830680" cy="10328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ctr" defTabSz="91440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en-US" sz="3200" b="1" strike="noStrike" spc="-1" dirty="0" err="1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</a:t>
            </a:r>
            <a:r>
              <a:rPr lang="en-US" sz="3200" b="0" strike="noStrike" spc="-1" dirty="0" err="1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rcular</a:t>
            </a:r>
            <a:r>
              <a:rPr lang="en-US" sz="3200" b="0" strike="noStrike" spc="-1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economy via customizable furniture with </a:t>
            </a:r>
            <a:r>
              <a:rPr lang="en-US" sz="3200" b="1" strike="noStrike" spc="-1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3200" b="0" strike="noStrike" spc="-1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ecycled </a:t>
            </a:r>
            <a:r>
              <a:rPr lang="en-US" sz="3200" b="1" strike="noStrike" spc="-1" dirty="0" err="1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</a:t>
            </a:r>
            <a:r>
              <a:rPr lang="en-US" sz="3200" b="0" strike="noStrike" spc="-1" dirty="0" err="1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terials</a:t>
            </a:r>
            <a:r>
              <a:rPr lang="en-US" sz="3200" b="0" strike="noStrike" spc="-1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for public </a:t>
            </a:r>
            <a:r>
              <a:rPr lang="en-US" sz="3200" b="1" strike="noStrike" spc="-1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US" sz="3200" b="0" strike="noStrike" spc="-1" dirty="0">
                <a:solidFill>
                  <a:srgbClr val="F07F3C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laces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dt" idx="45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485" name="Picture 2"/>
          <p:cNvPicPr/>
          <p:nvPr/>
        </p:nvPicPr>
        <p:blipFill>
          <a:blip r:embed="rId4"/>
          <a:stretch/>
        </p:blipFill>
        <p:spPr>
          <a:xfrm>
            <a:off x="2209680" y="1071720"/>
            <a:ext cx="1450800" cy="955800"/>
          </a:xfrm>
          <a:prstGeom prst="rect">
            <a:avLst/>
          </a:prstGeom>
          <a:ln w="0">
            <a:noFill/>
          </a:ln>
        </p:spPr>
      </p:pic>
      <p:pic>
        <p:nvPicPr>
          <p:cNvPr id="486" name="Image 6" descr="uLIEGE_Logo_Compact_CMJN_pos@2x.png"/>
          <p:cNvPicPr/>
          <p:nvPr/>
        </p:nvPicPr>
        <p:blipFill>
          <a:blip r:embed="rId5"/>
          <a:stretch/>
        </p:blipFill>
        <p:spPr>
          <a:xfrm>
            <a:off x="360000" y="1154880"/>
            <a:ext cx="1896120" cy="900720"/>
          </a:xfrm>
          <a:prstGeom prst="rect">
            <a:avLst/>
          </a:prstGeom>
          <a:ln w="0">
            <a:noFill/>
          </a:ln>
        </p:spPr>
      </p:pic>
      <p:pic>
        <p:nvPicPr>
          <p:cNvPr id="487" name="Picture 11" descr="A blue and white logo&#10;&#10;AI-generated content may be incorrect."/>
          <p:cNvPicPr/>
          <p:nvPr/>
        </p:nvPicPr>
        <p:blipFill>
          <a:blip r:embed="rId6"/>
          <a:stretch/>
        </p:blipFill>
        <p:spPr>
          <a:xfrm>
            <a:off x="6250680" y="5316120"/>
            <a:ext cx="1484640" cy="539280"/>
          </a:xfrm>
          <a:prstGeom prst="rect">
            <a:avLst/>
          </a:prstGeom>
          <a:ln w="0">
            <a:noFill/>
          </a:ln>
        </p:spPr>
      </p:pic>
      <p:pic>
        <p:nvPicPr>
          <p:cNvPr id="488" name="Picture 13" descr="A blue logo with a circle and a circle with a white background&#10;&#10;AI-generated content may be incorrect."/>
          <p:cNvPicPr/>
          <p:nvPr/>
        </p:nvPicPr>
        <p:blipFill>
          <a:blip r:embed="rId7"/>
          <a:stretch/>
        </p:blipFill>
        <p:spPr>
          <a:xfrm>
            <a:off x="1790640" y="5226120"/>
            <a:ext cx="1499400" cy="719280"/>
          </a:xfrm>
          <a:prstGeom prst="rect">
            <a:avLst/>
          </a:prstGeom>
          <a:ln w="0">
            <a:noFill/>
          </a:ln>
        </p:spPr>
      </p:pic>
      <p:pic>
        <p:nvPicPr>
          <p:cNvPr id="489" name="Picture 15" descr="A blue circle with white text&#10;&#10;AI-generated content may be incorrect."/>
          <p:cNvPicPr/>
          <p:nvPr/>
        </p:nvPicPr>
        <p:blipFill>
          <a:blip r:embed="rId8"/>
          <a:stretch/>
        </p:blipFill>
        <p:spPr>
          <a:xfrm>
            <a:off x="10899720" y="5173920"/>
            <a:ext cx="1279440" cy="719280"/>
          </a:xfrm>
          <a:prstGeom prst="rect">
            <a:avLst/>
          </a:prstGeom>
          <a:ln w="0">
            <a:noFill/>
          </a:ln>
        </p:spPr>
      </p:pic>
      <p:pic>
        <p:nvPicPr>
          <p:cNvPr id="490" name="Picture 17" descr="A logo of a company&#10;&#10;AI-generated content may be incorrect."/>
          <p:cNvPicPr/>
          <p:nvPr/>
        </p:nvPicPr>
        <p:blipFill>
          <a:blip r:embed="rId9"/>
          <a:stretch/>
        </p:blipFill>
        <p:spPr>
          <a:xfrm>
            <a:off x="8893080" y="5084640"/>
            <a:ext cx="1284840" cy="719280"/>
          </a:xfrm>
          <a:prstGeom prst="rect">
            <a:avLst/>
          </a:prstGeom>
          <a:ln w="0">
            <a:noFill/>
          </a:ln>
        </p:spPr>
      </p:pic>
      <p:pic>
        <p:nvPicPr>
          <p:cNvPr id="491" name="Picture 19" descr="A logo with blue triangles&#10;&#10;AI-generated content may be incorrect."/>
          <p:cNvPicPr/>
          <p:nvPr/>
        </p:nvPicPr>
        <p:blipFill>
          <a:blip r:embed="rId10"/>
          <a:stretch/>
        </p:blipFill>
        <p:spPr>
          <a:xfrm>
            <a:off x="3366360" y="5284800"/>
            <a:ext cx="1394280" cy="539280"/>
          </a:xfrm>
          <a:prstGeom prst="rect">
            <a:avLst/>
          </a:prstGeom>
          <a:ln w="0">
            <a:noFill/>
          </a:ln>
        </p:spPr>
      </p:pic>
      <p:pic>
        <p:nvPicPr>
          <p:cNvPr id="492" name="Picture 21" descr="A logo with a square and a square with a red square and a blue square with a white background&#10;&#10;AI-generated content may be incorrect."/>
          <p:cNvPicPr/>
          <p:nvPr/>
        </p:nvPicPr>
        <p:blipFill>
          <a:blip r:embed="rId11"/>
          <a:stretch/>
        </p:blipFill>
        <p:spPr>
          <a:xfrm>
            <a:off x="7871040" y="5136120"/>
            <a:ext cx="974160" cy="899280"/>
          </a:xfrm>
          <a:prstGeom prst="rect">
            <a:avLst/>
          </a:prstGeom>
          <a:ln w="0">
            <a:noFill/>
          </a:ln>
        </p:spPr>
      </p:pic>
      <p:pic>
        <p:nvPicPr>
          <p:cNvPr id="493" name="Picture 23" descr="A blue and grey logo&#10;&#10;AI-generated content may be incorrect."/>
          <p:cNvPicPr/>
          <p:nvPr/>
        </p:nvPicPr>
        <p:blipFill>
          <a:blip r:embed="rId12"/>
          <a:stretch/>
        </p:blipFill>
        <p:spPr>
          <a:xfrm>
            <a:off x="8355240" y="1154880"/>
            <a:ext cx="814680" cy="719280"/>
          </a:xfrm>
          <a:prstGeom prst="rect">
            <a:avLst/>
          </a:prstGeom>
          <a:ln w="0">
            <a:noFill/>
          </a:ln>
        </p:spPr>
      </p:pic>
      <p:pic>
        <p:nvPicPr>
          <p:cNvPr id="494" name="Picture 25" descr="A blue and black logo&#10;&#10;AI-generated content may be incorrect."/>
          <p:cNvPicPr/>
          <p:nvPr/>
        </p:nvPicPr>
        <p:blipFill>
          <a:blip r:embed="rId13"/>
          <a:stretch/>
        </p:blipFill>
        <p:spPr>
          <a:xfrm>
            <a:off x="5198040" y="1116000"/>
            <a:ext cx="1356120" cy="899280"/>
          </a:xfrm>
          <a:prstGeom prst="rect">
            <a:avLst/>
          </a:prstGeom>
          <a:ln w="0">
            <a:noFill/>
          </a:ln>
        </p:spPr>
      </p:pic>
      <p:pic>
        <p:nvPicPr>
          <p:cNvPr id="495" name="Picture 29" descr="A logo with a heart and text&#10;&#10;AI-generated content may be incorrect."/>
          <p:cNvPicPr/>
          <p:nvPr/>
        </p:nvPicPr>
        <p:blipFill>
          <a:blip r:embed="rId14"/>
          <a:stretch/>
        </p:blipFill>
        <p:spPr>
          <a:xfrm>
            <a:off x="749880" y="5294160"/>
            <a:ext cx="974160" cy="539280"/>
          </a:xfrm>
          <a:prstGeom prst="rect">
            <a:avLst/>
          </a:prstGeom>
          <a:ln w="0">
            <a:noFill/>
          </a:ln>
        </p:spPr>
      </p:pic>
      <p:pic>
        <p:nvPicPr>
          <p:cNvPr id="496" name="Picture 31" descr="A red and green logo&#10;&#10;AI-generated content may be incorrect."/>
          <p:cNvPicPr/>
          <p:nvPr/>
        </p:nvPicPr>
        <p:blipFill>
          <a:blip r:embed="rId15"/>
          <a:stretch/>
        </p:blipFill>
        <p:spPr>
          <a:xfrm>
            <a:off x="9299880" y="1154880"/>
            <a:ext cx="1079280" cy="719280"/>
          </a:xfrm>
          <a:prstGeom prst="rect">
            <a:avLst/>
          </a:prstGeom>
          <a:ln w="0">
            <a:noFill/>
          </a:ln>
        </p:spPr>
      </p:pic>
      <p:pic>
        <p:nvPicPr>
          <p:cNvPr id="497" name="Picture 33" descr="A logo on a black background&#10;&#10;AI-generated content may be incorrect."/>
          <p:cNvPicPr/>
          <p:nvPr/>
        </p:nvPicPr>
        <p:blipFill>
          <a:blip r:embed="rId16"/>
          <a:stretch/>
        </p:blipFill>
        <p:spPr>
          <a:xfrm>
            <a:off x="10379880" y="575280"/>
            <a:ext cx="1799280" cy="1799280"/>
          </a:xfrm>
          <a:prstGeom prst="rect">
            <a:avLst/>
          </a:prstGeom>
          <a:ln w="0">
            <a:noFill/>
          </a:ln>
        </p:spPr>
      </p:pic>
      <p:pic>
        <p:nvPicPr>
          <p:cNvPr id="498" name="Picture 35" descr="A black background with a black square&#10;&#10;AI-generated content may be incorrect."/>
          <p:cNvPicPr/>
          <p:nvPr/>
        </p:nvPicPr>
        <p:blipFill>
          <a:blip r:embed="rId17"/>
          <a:stretch/>
        </p:blipFill>
        <p:spPr>
          <a:xfrm>
            <a:off x="6584760" y="1271880"/>
            <a:ext cx="1617840" cy="539280"/>
          </a:xfrm>
          <a:prstGeom prst="rect">
            <a:avLst/>
          </a:prstGeom>
          <a:ln w="0">
            <a:noFill/>
          </a:ln>
        </p:spPr>
      </p:pic>
      <p:pic>
        <p:nvPicPr>
          <p:cNvPr id="499" name="Picture 37" descr="A blue triangle with white text&#10;&#10;AI-generated content may be incorrect."/>
          <p:cNvPicPr/>
          <p:nvPr/>
        </p:nvPicPr>
        <p:blipFill>
          <a:blip r:embed="rId18"/>
          <a:stretch/>
        </p:blipFill>
        <p:spPr>
          <a:xfrm>
            <a:off x="10117080" y="5173920"/>
            <a:ext cx="834480" cy="719280"/>
          </a:xfrm>
          <a:prstGeom prst="rect">
            <a:avLst/>
          </a:prstGeom>
          <a:ln w="0">
            <a:noFill/>
          </a:ln>
        </p:spPr>
      </p:pic>
      <p:pic>
        <p:nvPicPr>
          <p:cNvPr id="500" name="Picture 39" descr="A logo for a company&#10;&#10;AI-generated content may be incorrect."/>
          <p:cNvPicPr/>
          <p:nvPr/>
        </p:nvPicPr>
        <p:blipFill>
          <a:blip r:embed="rId19"/>
          <a:stretch/>
        </p:blipFill>
        <p:spPr>
          <a:xfrm>
            <a:off x="4977000" y="5173920"/>
            <a:ext cx="1133280" cy="719280"/>
          </a:xfrm>
          <a:prstGeom prst="rect">
            <a:avLst/>
          </a:prstGeom>
          <a:ln w="0">
            <a:noFill/>
          </a:ln>
        </p:spPr>
      </p:pic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1145A903-D678-4E77-8A14-D56FBB408128}" type="slidenum">
              <a:rPr/>
              <a:t>43</a:t>
            </a:fld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02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CIRMAP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03" name="PlaceHolder 3"/>
          <p:cNvSpPr>
            <a:spLocks noGrp="1"/>
          </p:cNvSpPr>
          <p:nvPr>
            <p:ph type="dt" idx="46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04" name="PlaceHolder 4"/>
          <p:cNvSpPr>
            <a:spLocks noGrp="1"/>
          </p:cNvSpPr>
          <p:nvPr>
            <p:ph type="ftr" idx="47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Footer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05" name="PlaceHolder 5"/>
          <p:cNvSpPr>
            <a:spLocks noGrp="1"/>
          </p:cNvSpPr>
          <p:nvPr>
            <p:ph type="sldNum" idx="48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EBD1AF74-E4CB-42FF-9708-9179C58030EB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44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06" name="ZoneTexte 7"/>
          <p:cNvSpPr/>
          <p:nvPr/>
        </p:nvSpPr>
        <p:spPr>
          <a:xfrm>
            <a:off x="474480" y="1504440"/>
            <a:ext cx="1074636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1800" b="1" strike="noStrike" spc="-1" dirty="0">
                <a:solidFill>
                  <a:srgbClr val="006F90"/>
                </a:solidFill>
                <a:latin typeface="Open Sans"/>
                <a:ea typeface="Open Sans"/>
              </a:rPr>
              <a:t>3 milliard de tonnes de </a:t>
            </a:r>
            <a:r>
              <a:rPr lang="en-GB" sz="1800" b="1" strike="noStrike" spc="-1" dirty="0" err="1">
                <a:solidFill>
                  <a:srgbClr val="006F90"/>
                </a:solidFill>
                <a:latin typeface="Open Sans"/>
                <a:ea typeface="Open Sans"/>
              </a:rPr>
              <a:t>granulats</a:t>
            </a:r>
            <a:r>
              <a:rPr lang="en-GB" sz="1800" b="1" strike="noStrike" spc="-1" dirty="0">
                <a:solidFill>
                  <a:srgbClr val="006F90"/>
                </a:solidFill>
                <a:latin typeface="Open Sans"/>
                <a:ea typeface="Open Sans"/>
              </a:rPr>
              <a:t> </a:t>
            </a:r>
            <a:r>
              <a:rPr lang="en-GB" sz="1800" b="0" strike="noStrike" spc="-1" dirty="0" err="1">
                <a:solidFill>
                  <a:schemeClr val="dk1"/>
                </a:solidFill>
                <a:latin typeface="Open Sans"/>
                <a:ea typeface="Open Sans"/>
              </a:rPr>
              <a:t>produits</a:t>
            </a:r>
            <a:r>
              <a:rPr lang="en-GB" sz="1800" b="0" strike="noStrike" spc="-1" dirty="0">
                <a:solidFill>
                  <a:schemeClr val="dk1"/>
                </a:solidFill>
                <a:latin typeface="Open Sans"/>
                <a:ea typeface="Open Sans"/>
              </a:rPr>
              <a:t> dans la zone EU27+UK+EFTA in 2019 </a:t>
            </a:r>
            <a:r>
              <a:rPr lang="en-GB" sz="1050" b="0" strike="noStrike" spc="-1" dirty="0">
                <a:solidFill>
                  <a:schemeClr val="dk1"/>
                </a:solidFill>
                <a:latin typeface="Open Sans"/>
                <a:ea typeface="Open Sans"/>
              </a:rPr>
              <a:t>(UEPG, 2021) </a:t>
            </a:r>
            <a:endParaRPr lang="fr-FR" sz="1050" b="0" strike="noStrike" spc="-1" dirty="0">
              <a:solidFill>
                <a:srgbClr val="000000"/>
              </a:solidFill>
              <a:latin typeface="Calibri"/>
            </a:endParaRPr>
          </a:p>
        </p:txBody>
      </p:sp>
      <p:grpSp>
        <p:nvGrpSpPr>
          <p:cNvPr id="507" name="Group 29"/>
          <p:cNvGrpSpPr/>
          <p:nvPr/>
        </p:nvGrpSpPr>
        <p:grpSpPr>
          <a:xfrm>
            <a:off x="633960" y="1873440"/>
            <a:ext cx="11357280" cy="3783240"/>
            <a:chOff x="633960" y="1873440"/>
            <a:chExt cx="11357280" cy="3783240"/>
          </a:xfrm>
        </p:grpSpPr>
        <p:sp>
          <p:nvSpPr>
            <p:cNvPr id="508" name="Rectangle 2"/>
            <p:cNvSpPr/>
            <p:nvPr/>
          </p:nvSpPr>
          <p:spPr>
            <a:xfrm>
              <a:off x="5252400" y="2795400"/>
              <a:ext cx="6738840" cy="2861280"/>
            </a:xfrm>
            <a:prstGeom prst="rect">
              <a:avLst/>
            </a:prstGeom>
            <a:noFill/>
            <a:ln w="6350">
              <a:solidFill>
                <a:srgbClr val="000000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fr-FR" sz="1800" b="0" strike="noStrike" spc="-1">
                <a:solidFill>
                  <a:schemeClr val="lt1"/>
                </a:solidFill>
                <a:latin typeface="Calibri"/>
              </a:endParaRPr>
            </a:p>
          </p:txBody>
        </p:sp>
        <p:sp>
          <p:nvSpPr>
            <p:cNvPr id="509" name="Rectangle 3"/>
            <p:cNvSpPr/>
            <p:nvPr/>
          </p:nvSpPr>
          <p:spPr>
            <a:xfrm>
              <a:off x="633960" y="2793960"/>
              <a:ext cx="4295880" cy="2862720"/>
            </a:xfrm>
            <a:prstGeom prst="rect">
              <a:avLst/>
            </a:prstGeom>
            <a:noFill/>
            <a:ln w="6350">
              <a:solidFill>
                <a:srgbClr val="000000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fr-FR" sz="1800" b="0" strike="noStrike" spc="-1">
                <a:solidFill>
                  <a:schemeClr val="lt1"/>
                </a:solidFill>
                <a:latin typeface="Open Sans"/>
                <a:ea typeface="Open Sans"/>
              </a:endParaRPr>
            </a:p>
          </p:txBody>
        </p:sp>
        <p:pic>
          <p:nvPicPr>
            <p:cNvPr id="510" name="Picture 5"/>
            <p:cNvPicPr/>
            <p:nvPr/>
          </p:nvPicPr>
          <p:blipFill>
            <a:blip r:embed="rId3"/>
            <a:stretch/>
          </p:blipFill>
          <p:spPr>
            <a:xfrm>
              <a:off x="955800" y="3706200"/>
              <a:ext cx="1493280" cy="1493280"/>
            </a:xfrm>
            <a:prstGeom prst="rect">
              <a:avLst/>
            </a:prstGeom>
            <a:ln w="9525">
              <a:noFill/>
            </a:ln>
          </p:spPr>
        </p:pic>
        <p:pic>
          <p:nvPicPr>
            <p:cNvPr id="511" name="Picture 8" descr="C:\Documents\SeRaMCo\Réunions\2019-02 - BAMB conference\Presentation\photo - sand and gravel.jpg"/>
            <p:cNvPicPr/>
            <p:nvPr/>
          </p:nvPicPr>
          <p:blipFill>
            <a:blip r:embed="rId4"/>
            <a:stretch/>
          </p:blipFill>
          <p:spPr>
            <a:xfrm>
              <a:off x="3105720" y="3706200"/>
              <a:ext cx="1493280" cy="14943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12" name="Picture 9" descr="C:\Documents\SeRaMCo\Réunions\2019-02 - BAMB conference\Presentation\photo - recycled agg.jpg"/>
            <p:cNvPicPr/>
            <p:nvPr/>
          </p:nvPicPr>
          <p:blipFill>
            <a:blip r:embed="rId5"/>
            <a:stretch/>
          </p:blipFill>
          <p:spPr>
            <a:xfrm>
              <a:off x="8911800" y="3701160"/>
              <a:ext cx="1493280" cy="14932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13" name="Image 16" descr="Une image contenant ciel, extérieur, arbre, bâtiment&#10;&#10;Description générée avec un niveau de confiance très élevé"/>
            <p:cNvPicPr/>
            <p:nvPr/>
          </p:nvPicPr>
          <p:blipFill>
            <a:blip r:embed="rId6"/>
            <a:srcRect t="7152"/>
            <a:stretch/>
          </p:blipFill>
          <p:spPr>
            <a:xfrm>
              <a:off x="5760360" y="3665880"/>
              <a:ext cx="2368800" cy="15238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514" name="ZoneTexte 17"/>
            <p:cNvSpPr/>
            <p:nvPr/>
          </p:nvSpPr>
          <p:spPr>
            <a:xfrm>
              <a:off x="5126400" y="3009960"/>
              <a:ext cx="3573720" cy="6382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GB" sz="1800" b="0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Déchets de construction et de demolition (C&amp;DW)</a:t>
              </a:r>
              <a:endParaRPr lang="fr-FR" sz="1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515" name="ZoneTexte 18"/>
            <p:cNvSpPr/>
            <p:nvPr/>
          </p:nvSpPr>
          <p:spPr>
            <a:xfrm>
              <a:off x="651960" y="3009240"/>
              <a:ext cx="1969920" cy="6382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GB" sz="1800" b="1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46.9%</a:t>
              </a:r>
              <a:r>
                <a:rPr lang="en-GB" sz="1800" b="0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 roche concassée</a:t>
              </a:r>
              <a:endParaRPr lang="fr-FR" sz="1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516" name="ZoneTexte 19"/>
            <p:cNvSpPr/>
            <p:nvPr/>
          </p:nvSpPr>
          <p:spPr>
            <a:xfrm>
              <a:off x="2622600" y="3019320"/>
              <a:ext cx="2307240" cy="6382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GB" sz="1800" b="1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39.7%</a:t>
              </a:r>
              <a:r>
                <a:rPr lang="en-GB" sz="1800" b="0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 sable et granulats de rivière</a:t>
              </a:r>
              <a:endParaRPr lang="fr-FR" sz="1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517" name="ZoneTexte 20"/>
            <p:cNvSpPr/>
            <p:nvPr/>
          </p:nvSpPr>
          <p:spPr>
            <a:xfrm>
              <a:off x="9319320" y="2988360"/>
              <a:ext cx="2664360" cy="6382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en-GB" sz="1800" b="1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9.3%</a:t>
              </a:r>
              <a:r>
                <a:rPr lang="en-GB" sz="1800" b="0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 recyclés (278 millions de tonnes)</a:t>
              </a:r>
              <a:endParaRPr lang="fr-FR" sz="1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518" name="ZoneTexte 21"/>
            <p:cNvSpPr/>
            <p:nvPr/>
          </p:nvSpPr>
          <p:spPr>
            <a:xfrm>
              <a:off x="10623600" y="3866040"/>
              <a:ext cx="1255320" cy="3639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en-GB" sz="1800" b="0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Béton</a:t>
              </a:r>
              <a:endParaRPr lang="fr-FR" sz="1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519" name="ZoneTexte 22"/>
            <p:cNvSpPr/>
            <p:nvPr/>
          </p:nvSpPr>
          <p:spPr>
            <a:xfrm>
              <a:off x="10623600" y="4575960"/>
              <a:ext cx="1109160" cy="6382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en-GB" sz="1800" b="0" strike="noStrike" spc="-1">
                  <a:solidFill>
                    <a:schemeClr val="dk1"/>
                  </a:solidFill>
                  <a:latin typeface="Open Sans"/>
                  <a:ea typeface="Open Sans"/>
                </a:rPr>
                <a:t>Déchets mixtes</a:t>
              </a:r>
              <a:endParaRPr lang="fr-FR" sz="1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cxnSp>
          <p:nvCxnSpPr>
            <p:cNvPr id="520" name="Connecteur droit 23"/>
            <p:cNvCxnSpPr/>
            <p:nvPr/>
          </p:nvCxnSpPr>
          <p:spPr>
            <a:xfrm flipV="1">
              <a:off x="10285200" y="4039920"/>
              <a:ext cx="330120" cy="2160"/>
            </a:xfrm>
            <a:prstGeom prst="straightConnector1">
              <a:avLst/>
            </a:prstGeom>
            <a:ln w="12700">
              <a:solidFill>
                <a:srgbClr val="000000"/>
              </a:solidFill>
              <a:round/>
            </a:ln>
          </p:spPr>
        </p:cxnSp>
        <p:cxnSp>
          <p:nvCxnSpPr>
            <p:cNvPr id="521" name="Connecteur droit 24"/>
            <p:cNvCxnSpPr>
              <a:endCxn id="519" idx="1"/>
            </p:cNvCxnSpPr>
            <p:nvPr/>
          </p:nvCxnSpPr>
          <p:spPr>
            <a:xfrm>
              <a:off x="10240920" y="4760280"/>
              <a:ext cx="383040" cy="135000"/>
            </a:xfrm>
            <a:prstGeom prst="straightConnector1">
              <a:avLst/>
            </a:prstGeom>
            <a:ln w="12700">
              <a:solidFill>
                <a:srgbClr val="000000"/>
              </a:solidFill>
              <a:round/>
            </a:ln>
          </p:spPr>
        </p:cxnSp>
        <p:sp>
          <p:nvSpPr>
            <p:cNvPr id="522" name="Rectangle 21"/>
            <p:cNvSpPr/>
            <p:nvPr/>
          </p:nvSpPr>
          <p:spPr>
            <a:xfrm>
              <a:off x="633960" y="2402280"/>
              <a:ext cx="4295520" cy="399240"/>
            </a:xfrm>
            <a:prstGeom prst="rect">
              <a:avLst/>
            </a:prstGeom>
            <a:solidFill>
              <a:srgbClr val="006F90"/>
            </a:solidFill>
            <a:ln w="6350">
              <a:solidFill>
                <a:srgbClr val="0E4194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fr-FR" sz="1800" b="0" strike="noStrike" spc="-1">
                  <a:solidFill>
                    <a:srgbClr val="FFFFFF"/>
                  </a:solidFill>
                  <a:latin typeface="Open Sans"/>
                  <a:ea typeface="Open Sans"/>
                </a:rPr>
                <a:t>Granulats naturels</a:t>
              </a:r>
              <a:endParaRPr lang="fr-FR" sz="1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523" name="Rectangle 22"/>
            <p:cNvSpPr/>
            <p:nvPr/>
          </p:nvSpPr>
          <p:spPr>
            <a:xfrm>
              <a:off x="5252400" y="2400840"/>
              <a:ext cx="6738840" cy="399240"/>
            </a:xfrm>
            <a:prstGeom prst="rect">
              <a:avLst/>
            </a:prstGeom>
            <a:solidFill>
              <a:srgbClr val="006F90"/>
            </a:solidFill>
            <a:ln w="6350">
              <a:solidFill>
                <a:srgbClr val="0E4194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fr-FR" sz="1800" b="0" strike="noStrike" spc="-1">
                  <a:solidFill>
                    <a:srgbClr val="FFFFFF"/>
                  </a:solidFill>
                  <a:latin typeface="Open Sans"/>
                  <a:ea typeface="Open Sans"/>
                </a:rPr>
                <a:t>Granulats recyclés</a:t>
              </a:r>
              <a:endParaRPr lang="fr-FR" sz="18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grpSp>
          <p:nvGrpSpPr>
            <p:cNvPr id="524" name="Group 28"/>
            <p:cNvGrpSpPr/>
            <p:nvPr/>
          </p:nvGrpSpPr>
          <p:grpSpPr>
            <a:xfrm>
              <a:off x="1031760" y="1873440"/>
              <a:ext cx="7590600" cy="530640"/>
              <a:chOff x="1031760" y="1873440"/>
              <a:chExt cx="7590600" cy="530640"/>
            </a:xfrm>
          </p:grpSpPr>
          <p:cxnSp>
            <p:nvCxnSpPr>
              <p:cNvPr id="525" name="Connecteur droit 25"/>
              <p:cNvCxnSpPr/>
              <p:nvPr/>
            </p:nvCxnSpPr>
            <p:spPr>
              <a:xfrm flipH="1">
                <a:off x="1031760" y="1873440"/>
                <a:ext cx="2096280" cy="720"/>
              </a:xfrm>
              <a:prstGeom prst="straightConnector1">
                <a:avLst/>
              </a:prstGeom>
              <a:ln w="12700">
                <a:solidFill>
                  <a:srgbClr val="0E4194"/>
                </a:solidFill>
                <a:round/>
              </a:ln>
            </p:spPr>
          </p:cxnSp>
          <p:cxnSp>
            <p:nvCxnSpPr>
              <p:cNvPr id="526" name="Connecteur droit 26"/>
              <p:cNvCxnSpPr/>
              <p:nvPr/>
            </p:nvCxnSpPr>
            <p:spPr>
              <a:xfrm flipV="1">
                <a:off x="2041560" y="1873440"/>
                <a:ext cx="720" cy="264600"/>
              </a:xfrm>
              <a:prstGeom prst="straightConnector1">
                <a:avLst/>
              </a:prstGeom>
              <a:ln w="12700">
                <a:solidFill>
                  <a:srgbClr val="0E4194"/>
                </a:solidFill>
                <a:round/>
              </a:ln>
            </p:spPr>
          </p:cxnSp>
          <p:cxnSp>
            <p:nvCxnSpPr>
              <p:cNvPr id="527" name="Connecteur droit 29"/>
              <p:cNvCxnSpPr/>
              <p:nvPr/>
            </p:nvCxnSpPr>
            <p:spPr>
              <a:xfrm flipH="1" flipV="1">
                <a:off x="2041560" y="2131920"/>
                <a:ext cx="6577200" cy="9000"/>
              </a:xfrm>
              <a:prstGeom prst="straightConnector1">
                <a:avLst/>
              </a:prstGeom>
              <a:ln w="12700">
                <a:solidFill>
                  <a:srgbClr val="0E4194"/>
                </a:solidFill>
                <a:round/>
              </a:ln>
            </p:spPr>
          </p:cxnSp>
          <p:cxnSp>
            <p:nvCxnSpPr>
              <p:cNvPr id="528" name="Connecteur droit 30"/>
              <p:cNvCxnSpPr/>
              <p:nvPr/>
            </p:nvCxnSpPr>
            <p:spPr>
              <a:xfrm flipV="1">
                <a:off x="2622600" y="2140200"/>
                <a:ext cx="720" cy="264240"/>
              </a:xfrm>
              <a:prstGeom prst="straightConnector1">
                <a:avLst/>
              </a:prstGeom>
              <a:ln w="12700">
                <a:solidFill>
                  <a:srgbClr val="0E4194"/>
                </a:solidFill>
                <a:round/>
              </a:ln>
            </p:spPr>
          </p:cxnSp>
          <p:cxnSp>
            <p:nvCxnSpPr>
              <p:cNvPr id="529" name="Connecteur droit 31"/>
              <p:cNvCxnSpPr/>
              <p:nvPr/>
            </p:nvCxnSpPr>
            <p:spPr>
              <a:xfrm flipH="1" flipV="1">
                <a:off x="8618040" y="2140200"/>
                <a:ext cx="4680" cy="261000"/>
              </a:xfrm>
              <a:prstGeom prst="straightConnector1">
                <a:avLst/>
              </a:prstGeom>
              <a:ln w="12700">
                <a:solidFill>
                  <a:srgbClr val="0E4194"/>
                </a:solidFill>
                <a:round/>
              </a:ln>
            </p:spPr>
          </p:cxnSp>
        </p:grpSp>
        <p:cxnSp>
          <p:nvCxnSpPr>
            <p:cNvPr id="530" name="Connector: Elbow 4"/>
            <p:cNvCxnSpPr/>
            <p:nvPr/>
          </p:nvCxnSpPr>
          <p:spPr>
            <a:xfrm flipV="1">
              <a:off x="8169840" y="4447800"/>
              <a:ext cx="742680" cy="4680"/>
            </a:xfrm>
            <a:prstGeom prst="bentConnector3">
              <a:avLst>
                <a:gd name="adj1" fmla="val 50000"/>
              </a:avLst>
            </a:prstGeom>
            <a:ln w="63500">
              <a:solidFill>
                <a:srgbClr val="006F90"/>
              </a:solidFill>
              <a:round/>
              <a:tailEnd type="triangle" w="med" len="lg"/>
            </a:ln>
          </p:spPr>
        </p:cxnSp>
      </p:grpSp>
      <p:sp>
        <p:nvSpPr>
          <p:cNvPr id="531" name="Content Placeholder 2"/>
          <p:cNvSpPr/>
          <p:nvPr/>
        </p:nvSpPr>
        <p:spPr>
          <a:xfrm>
            <a:off x="7160040" y="5410080"/>
            <a:ext cx="2973600" cy="8096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Granulats Fins Recyclés est moins étudier que Granulats Grossiers Recyclés </a:t>
            </a:r>
            <a:r>
              <a:rPr lang="en-US" sz="1200" b="0" i="1" strike="noStrike" spc="-1">
                <a:solidFill>
                  <a:schemeClr val="lt1">
                    <a:lumMod val="65000"/>
                  </a:schemeClr>
                </a:solidFill>
                <a:latin typeface="Cambria"/>
                <a:ea typeface="Cambria"/>
              </a:rPr>
              <a:t>(C. Bu et al., 2022)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532" name="Picture 35" descr="A yellow triangle with a exclamation mark&#10;&#10;AI-generated content may be incorrect."/>
          <p:cNvPicPr/>
          <p:nvPr/>
        </p:nvPicPr>
        <p:blipFill>
          <a:blip r:embed="rId7"/>
          <a:stretch/>
        </p:blipFill>
        <p:spPr>
          <a:xfrm>
            <a:off x="6639120" y="5127120"/>
            <a:ext cx="719280" cy="719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repl">
                                        <p:cTn id="12" dur="500"/>
                                        <p:tgtEl>
                                          <p:spTgt spid="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Objectifs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34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CIRMAP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35" name="PlaceHolder 3"/>
          <p:cNvSpPr>
            <a:spLocks noGrp="1"/>
          </p:cNvSpPr>
          <p:nvPr>
            <p:ph type="dt" idx="49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6" name="PlaceHolder 4"/>
          <p:cNvSpPr>
            <a:spLocks noGrp="1"/>
          </p:cNvSpPr>
          <p:nvPr>
            <p:ph type="ftr" idx="50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Footer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7" name="PlaceHolder 5"/>
          <p:cNvSpPr>
            <a:spLocks noGrp="1"/>
          </p:cNvSpPr>
          <p:nvPr>
            <p:ph type="sldNum" idx="51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0BE7DF3F-371F-4C9C-B743-4ECA951953FA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45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538" name="Image 10" descr="Une image contenant eau, extérieur, arbre, rivière&#10;&#10;Description générée automatiquement"/>
          <p:cNvPicPr/>
          <p:nvPr/>
        </p:nvPicPr>
        <p:blipFill>
          <a:blip r:embed="rId3"/>
          <a:stretch/>
        </p:blipFill>
        <p:spPr>
          <a:xfrm>
            <a:off x="919440" y="4248720"/>
            <a:ext cx="3862440" cy="2044440"/>
          </a:xfrm>
          <a:prstGeom prst="rect">
            <a:avLst/>
          </a:prstGeom>
          <a:ln w="0">
            <a:noFill/>
          </a:ln>
        </p:spPr>
      </p:pic>
      <p:grpSp>
        <p:nvGrpSpPr>
          <p:cNvPr id="539" name="Groupe 11"/>
          <p:cNvGrpSpPr/>
          <p:nvPr/>
        </p:nvGrpSpPr>
        <p:grpSpPr>
          <a:xfrm>
            <a:off x="919440" y="1814400"/>
            <a:ext cx="3862440" cy="1964880"/>
            <a:chOff x="919440" y="1814400"/>
            <a:chExt cx="3862440" cy="1964880"/>
          </a:xfrm>
        </p:grpSpPr>
        <p:pic>
          <p:nvPicPr>
            <p:cNvPr id="540" name="Picture 2" descr="Three piles of processed aggregates with parts of conveyors peaking on top."/>
            <p:cNvPicPr/>
            <p:nvPr/>
          </p:nvPicPr>
          <p:blipFill>
            <a:blip r:embed="rId4"/>
            <a:srcRect l="27688"/>
            <a:stretch/>
          </p:blipFill>
          <p:spPr>
            <a:xfrm>
              <a:off x="919440" y="1814400"/>
              <a:ext cx="1897200" cy="19648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41" name="Image 17"/>
            <p:cNvPicPr/>
            <p:nvPr/>
          </p:nvPicPr>
          <p:blipFill>
            <a:blip r:embed="rId5"/>
            <a:srcRect l="18268" r="14030"/>
            <a:stretch/>
          </p:blipFill>
          <p:spPr>
            <a:xfrm>
              <a:off x="2817360" y="1814400"/>
              <a:ext cx="1964520" cy="1964880"/>
            </a:xfrm>
            <a:prstGeom prst="rect">
              <a:avLst/>
            </a:prstGeom>
            <a:ln w="0">
              <a:noFill/>
            </a:ln>
          </p:spPr>
        </p:pic>
      </p:grpSp>
      <p:pic>
        <p:nvPicPr>
          <p:cNvPr id="542" name="Picture 2"/>
          <p:cNvPicPr/>
          <p:nvPr/>
        </p:nvPicPr>
        <p:blipFill>
          <a:blip r:embed="rId6"/>
          <a:srcRect l="614" r="614" b="1370"/>
          <a:stretch/>
        </p:blipFill>
        <p:spPr>
          <a:xfrm>
            <a:off x="5041800" y="2129760"/>
            <a:ext cx="6949440" cy="3599280"/>
          </a:xfrm>
          <a:prstGeom prst="rect">
            <a:avLst/>
          </a:prstGeom>
          <a:ln w="0">
            <a:noFill/>
          </a:ln>
        </p:spPr>
      </p:pic>
      <p:pic>
        <p:nvPicPr>
          <p:cNvPr id="543" name="Image 9"/>
          <p:cNvPicPr/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/>
        </p:blipFill>
        <p:spPr>
          <a:xfrm>
            <a:off x="5039640" y="2272320"/>
            <a:ext cx="2489760" cy="1079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Structure du projet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5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CIRMAP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6" name="PlaceHolder 3"/>
          <p:cNvSpPr>
            <a:spLocks noGrp="1"/>
          </p:cNvSpPr>
          <p:nvPr>
            <p:ph type="dt" idx="52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7" name="PlaceHolder 4"/>
          <p:cNvSpPr>
            <a:spLocks noGrp="1"/>
          </p:cNvSpPr>
          <p:nvPr>
            <p:ph type="ftr" idx="53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Footer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8" name="PlaceHolder 5"/>
          <p:cNvSpPr>
            <a:spLocks noGrp="1"/>
          </p:cNvSpPr>
          <p:nvPr>
            <p:ph type="sldNum" idx="54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964E1620-C2B7-4793-8B02-49924835E24C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46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549" name="Tableau 3"/>
          <p:cNvGraphicFramePr/>
          <p:nvPr>
            <p:extLst>
              <p:ext uri="{D42A27DB-BD31-4B8C-83A1-F6EECF244321}">
                <p14:modId xmlns:p14="http://schemas.microsoft.com/office/powerpoint/2010/main" val="1841485530"/>
              </p:ext>
            </p:extLst>
          </p:nvPr>
        </p:nvGraphicFramePr>
        <p:xfrm>
          <a:off x="1199880" y="1273680"/>
          <a:ext cx="9772200" cy="5186520"/>
        </p:xfrm>
        <a:graphic>
          <a:graphicData uri="http://schemas.openxmlformats.org/drawingml/2006/table">
            <a:tbl>
              <a:tblPr/>
              <a:tblGrid>
                <a:gridCol w="325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05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08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4680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0000"/>
                        </a:lnSpc>
                        <a:tabLst>
                          <a:tab pos="0" algn="l"/>
                        </a:tabLst>
                      </a:pPr>
                      <a:r>
                        <a:rPr lang="en-US" sz="1800" b="0" strike="noStrike" spc="-1">
                          <a:solidFill>
                            <a:schemeClr val="lt2"/>
                          </a:solidFill>
                          <a:latin typeface="+mn-lt"/>
                        </a:rPr>
                        <a:t>WP1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solidFill>
                      <a:srgbClr val="006F90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0000"/>
                        </a:lnSpc>
                        <a:tabLst>
                          <a:tab pos="0" algn="l"/>
                        </a:tabLst>
                      </a:pPr>
                      <a:r>
                        <a:rPr lang="en-US" sz="1800" b="0" strike="noStrike" spc="-1" dirty="0">
                          <a:solidFill>
                            <a:schemeClr val="lt2"/>
                          </a:solidFill>
                          <a:latin typeface="+mn-lt"/>
                        </a:rPr>
                        <a:t>WP2</a:t>
                      </a:r>
                      <a:endParaRPr lang="fr-FR" sz="1800" b="0" strike="noStrike" spc="-1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solidFill>
                      <a:srgbClr val="006F90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0000"/>
                        </a:lnSpc>
                        <a:tabLst>
                          <a:tab pos="0" algn="l"/>
                        </a:tabLst>
                      </a:pPr>
                      <a:r>
                        <a:rPr lang="en-US" sz="1800" b="0" strike="noStrike" spc="-1">
                          <a:solidFill>
                            <a:schemeClr val="lt2"/>
                          </a:solidFill>
                          <a:latin typeface="+mn-lt"/>
                        </a:rPr>
                        <a:t>WP3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solidFill>
                      <a:srgbClr val="006F9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2240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0000"/>
                        </a:lnSpc>
                      </a:pPr>
                      <a:r>
                        <a:rPr lang="en-US" sz="1800" b="0" strike="noStrike" spc="-1" dirty="0">
                          <a:solidFill>
                            <a:schemeClr val="dk2"/>
                          </a:solidFill>
                          <a:latin typeface="+mn-lt"/>
                        </a:rPr>
                        <a:t>Material flow, market and life cycle analyses</a:t>
                      </a:r>
                      <a:endParaRPr lang="fr-FR" sz="1800" b="0" strike="noStrike" spc="-1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0000"/>
                        </a:lnSpc>
                      </a:pPr>
                      <a:r>
                        <a:rPr lang="en-US" sz="1800" b="0" strike="noStrike" spc="-1" dirty="0">
                          <a:solidFill>
                            <a:schemeClr val="dk2"/>
                          </a:solidFill>
                          <a:latin typeface="+mn-lt"/>
                        </a:rPr>
                        <a:t>Development of methodologies and process for the 3DP of mortars containing RFA</a:t>
                      </a:r>
                      <a:endParaRPr lang="fr-FR" sz="1800" b="0" strike="noStrike" spc="-1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0000"/>
                        </a:lnSpc>
                      </a:pPr>
                      <a:r>
                        <a:rPr lang="en-GB" sz="1800" b="0" strike="noStrike" spc="-1">
                          <a:solidFill>
                            <a:schemeClr val="dk2"/>
                          </a:solidFill>
                          <a:latin typeface="+mn-lt"/>
                        </a:rPr>
                        <a:t>Industrial feasibility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06360">
                <a:tc>
                  <a:txBody>
                    <a:bodyPr/>
                    <a:lstStyle/>
                    <a:p>
                      <a:endParaRPr lang="en-GB" sz="1800" b="0" strike="noStrike" spc="-1">
                        <a:solidFill>
                          <a:schemeClr val="dk2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b="0" strike="noStrike" spc="-1">
                        <a:solidFill>
                          <a:schemeClr val="dk2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b="0" strike="noStrike" spc="-1" dirty="0">
                        <a:solidFill>
                          <a:schemeClr val="dk2"/>
                        </a:solidFill>
                        <a:latin typeface="+mn-lt"/>
                      </a:endParaRPr>
                    </a:p>
                  </a:txBody>
                  <a:tcPr>
                    <a:lnL w="12240">
                      <a:solidFill>
                        <a:srgbClr val="44546A"/>
                      </a:solidFill>
                      <a:prstDash val="solid"/>
                    </a:lnL>
                    <a:lnR w="12240">
                      <a:solidFill>
                        <a:srgbClr val="44546A"/>
                      </a:solidFill>
                      <a:prstDash val="solid"/>
                    </a:lnR>
                    <a:lnT w="12240">
                      <a:solidFill>
                        <a:srgbClr val="44546A"/>
                      </a:solidFill>
                      <a:prstDash val="solid"/>
                    </a:lnT>
                    <a:lnB w="12240">
                      <a:solidFill>
                        <a:srgbClr val="44546A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550" name="Groupe 5"/>
          <p:cNvGrpSpPr/>
          <p:nvPr/>
        </p:nvGrpSpPr>
        <p:grpSpPr>
          <a:xfrm>
            <a:off x="1845720" y="2714040"/>
            <a:ext cx="1964520" cy="3633840"/>
            <a:chOff x="1845720" y="2714040"/>
            <a:chExt cx="1964520" cy="3633840"/>
          </a:xfrm>
        </p:grpSpPr>
        <p:pic>
          <p:nvPicPr>
            <p:cNvPr id="551" name="Picture 2" descr="Three piles of processed aggregates with parts of conveyors peaking on top."/>
            <p:cNvPicPr/>
            <p:nvPr/>
          </p:nvPicPr>
          <p:blipFill>
            <a:blip r:embed="rId3"/>
            <a:srcRect l="27683"/>
            <a:stretch/>
          </p:blipFill>
          <p:spPr>
            <a:xfrm>
              <a:off x="1845720" y="2714040"/>
              <a:ext cx="1964520" cy="18630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52" name="Image 17"/>
            <p:cNvPicPr/>
            <p:nvPr/>
          </p:nvPicPr>
          <p:blipFill>
            <a:blip r:embed="rId4"/>
            <a:srcRect l="18268" r="14030"/>
            <a:stretch/>
          </p:blipFill>
          <p:spPr>
            <a:xfrm>
              <a:off x="1845720" y="4548600"/>
              <a:ext cx="1964520" cy="1799280"/>
            </a:xfrm>
            <a:prstGeom prst="rect">
              <a:avLst/>
            </a:prstGeom>
            <a:ln w="0">
              <a:noFill/>
            </a:ln>
          </p:spPr>
        </p:pic>
      </p:grpSp>
      <p:pic>
        <p:nvPicPr>
          <p:cNvPr id="553" name="Image 8"/>
          <p:cNvPicPr/>
          <p:nvPr/>
        </p:nvPicPr>
        <p:blipFill>
          <a:blip r:embed="rId5"/>
          <a:srcRect l="7362" r="7776"/>
          <a:stretch/>
        </p:blipFill>
        <p:spPr>
          <a:xfrm>
            <a:off x="5122440" y="2714040"/>
            <a:ext cx="2082240" cy="3633840"/>
          </a:xfrm>
          <a:prstGeom prst="rect">
            <a:avLst/>
          </a:prstGeom>
          <a:ln w="0">
            <a:noFill/>
          </a:ln>
        </p:spPr>
      </p:pic>
      <p:grpSp>
        <p:nvGrpSpPr>
          <p:cNvPr id="554" name="Groupe 13"/>
          <p:cNvGrpSpPr/>
          <p:nvPr/>
        </p:nvGrpSpPr>
        <p:grpSpPr>
          <a:xfrm>
            <a:off x="8413560" y="2714040"/>
            <a:ext cx="1969560" cy="3633480"/>
            <a:chOff x="8413560" y="2714040"/>
            <a:chExt cx="1969560" cy="3633480"/>
          </a:xfrm>
        </p:grpSpPr>
        <p:pic>
          <p:nvPicPr>
            <p:cNvPr id="555" name="图片 19"/>
            <p:cNvPicPr/>
            <p:nvPr/>
          </p:nvPicPr>
          <p:blipFill>
            <a:blip r:embed="rId6"/>
            <a:stretch/>
          </p:blipFill>
          <p:spPr>
            <a:xfrm>
              <a:off x="8413560" y="2714040"/>
              <a:ext cx="1969560" cy="25477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56" name="Image 9"/>
            <p:cNvPicPr/>
            <p:nvPr/>
          </p:nvPicPr>
          <p:blipFill>
            <a:blip r:embed="rId7"/>
            <a:srcRect l="5260" r="5018" b="3766"/>
            <a:stretch/>
          </p:blipFill>
          <p:spPr>
            <a:xfrm>
              <a:off x="8413560" y="5262480"/>
              <a:ext cx="1964520" cy="1085040"/>
            </a:xfrm>
            <a:prstGeom prst="rect">
              <a:avLst/>
            </a:prstGeom>
            <a:ln w="0">
              <a:noFill/>
            </a:ln>
          </p:spPr>
        </p:pic>
      </p:grp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Développement de formulation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58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CIRMAP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59" name="PlaceHolder 3"/>
          <p:cNvSpPr>
            <a:spLocks noGrp="1"/>
          </p:cNvSpPr>
          <p:nvPr>
            <p:ph type="dt" idx="55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0" name="PlaceHolder 4"/>
          <p:cNvSpPr>
            <a:spLocks noGrp="1"/>
          </p:cNvSpPr>
          <p:nvPr>
            <p:ph type="ftr" idx="56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Footer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1" name="PlaceHolder 5"/>
          <p:cNvSpPr>
            <a:spLocks noGrp="1"/>
          </p:cNvSpPr>
          <p:nvPr>
            <p:ph type="sldNum" idx="57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D42B564C-80F5-4556-86E5-494E1B4D2A90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47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2" name="Rectangle 27"/>
          <p:cNvSpPr/>
          <p:nvPr/>
        </p:nvSpPr>
        <p:spPr>
          <a:xfrm>
            <a:off x="8526240" y="1411560"/>
            <a:ext cx="3005280" cy="4499280"/>
          </a:xfrm>
          <a:prstGeom prst="rect">
            <a:avLst/>
          </a:prstGeom>
          <a:solidFill>
            <a:srgbClr val="FF0000">
              <a:alpha val="18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BE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63" name="Rectangle 28"/>
          <p:cNvSpPr/>
          <p:nvPr/>
        </p:nvSpPr>
        <p:spPr>
          <a:xfrm>
            <a:off x="5661360" y="1411560"/>
            <a:ext cx="2742840" cy="4499280"/>
          </a:xfrm>
          <a:prstGeom prst="rect">
            <a:avLst/>
          </a:prstGeom>
          <a:solidFill>
            <a:srgbClr val="00B050">
              <a:alpha val="18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BE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64" name="Rectangle 29"/>
          <p:cNvSpPr/>
          <p:nvPr/>
        </p:nvSpPr>
        <p:spPr>
          <a:xfrm>
            <a:off x="2875680" y="1414080"/>
            <a:ext cx="2664000" cy="4499280"/>
          </a:xfrm>
          <a:prstGeom prst="rect">
            <a:avLst/>
          </a:prstGeom>
          <a:solidFill>
            <a:srgbClr val="00B0F0">
              <a:alpha val="18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BE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65" name="Content Placeholder 2"/>
          <p:cNvSpPr/>
          <p:nvPr/>
        </p:nvSpPr>
        <p:spPr>
          <a:xfrm>
            <a:off x="2883240" y="4642920"/>
            <a:ext cx="3258720" cy="812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50000"/>
              </a:lnSpc>
              <a:spcBef>
                <a:spcPts val="281"/>
              </a:spcBef>
              <a:buClr>
                <a:srgbClr val="000000"/>
              </a:buClr>
              <a:buFont typeface="Wingdings" charset="2"/>
              <a:buChar char=""/>
            </a:pPr>
            <a:r>
              <a:rPr lang="en-US" sz="1400" b="0" strike="noStrike" spc="-1" dirty="0" err="1">
                <a:solidFill>
                  <a:srgbClr val="000000"/>
                </a:solidFill>
                <a:latin typeface="Cambria"/>
                <a:ea typeface="Cambria"/>
              </a:rPr>
              <a:t>Seuil</a:t>
            </a:r>
            <a:r>
              <a:rPr lang="en-US" sz="1400" b="0" strike="noStrike" spc="-1" dirty="0">
                <a:solidFill>
                  <a:srgbClr val="000000"/>
                </a:solidFill>
                <a:latin typeface="Cambria"/>
                <a:ea typeface="Cambria"/>
              </a:rPr>
              <a:t> </a:t>
            </a:r>
            <a:r>
              <a:rPr lang="en-US" sz="1400" b="0" strike="noStrike" spc="-1" dirty="0" err="1">
                <a:solidFill>
                  <a:srgbClr val="000000"/>
                </a:solidFill>
                <a:latin typeface="Cambria"/>
                <a:ea typeface="Cambria"/>
              </a:rPr>
              <a:t>d’écoulement</a:t>
            </a:r>
            <a:r>
              <a:rPr lang="en-US" sz="1400" b="0" strike="noStrike" spc="-1" dirty="0">
                <a:solidFill>
                  <a:srgbClr val="000000"/>
                </a:solidFill>
                <a:latin typeface="Cambria"/>
                <a:ea typeface="Cambria"/>
              </a:rPr>
              <a:t> </a:t>
            </a:r>
            <a:r>
              <a:rPr lang="en-US" sz="1400" b="0" strike="noStrike" spc="-1" dirty="0">
                <a:solidFill>
                  <a:srgbClr val="000000"/>
                </a:solidFill>
                <a:latin typeface="Symbol"/>
                <a:ea typeface="Cambria"/>
              </a:rPr>
              <a:t></a:t>
            </a:r>
            <a:r>
              <a:rPr lang="en-US" sz="1400" b="0" strike="noStrike" spc="-1" dirty="0">
                <a:solidFill>
                  <a:srgbClr val="000000"/>
                </a:solidFill>
                <a:latin typeface="Cambria"/>
                <a:ea typeface="Cambria"/>
              </a:rPr>
              <a:t> (Pa)</a:t>
            </a:r>
            <a:endParaRPr lang="fr-FR" sz="14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50000"/>
              </a:lnSpc>
              <a:spcBef>
                <a:spcPts val="281"/>
              </a:spcBef>
              <a:buClr>
                <a:srgbClr val="000000"/>
              </a:buClr>
              <a:buFont typeface="Wingdings" charset="2"/>
              <a:buChar char=""/>
            </a:pPr>
            <a:r>
              <a:rPr lang="en-US" sz="1400" b="0" strike="noStrike" spc="-1" dirty="0" err="1">
                <a:solidFill>
                  <a:srgbClr val="000000"/>
                </a:solidFill>
                <a:latin typeface="Cambria"/>
                <a:ea typeface="Cambria"/>
              </a:rPr>
              <a:t>Viscosité</a:t>
            </a:r>
            <a:r>
              <a:rPr lang="en-US" sz="1400" b="0" strike="noStrike" spc="-1" dirty="0">
                <a:solidFill>
                  <a:srgbClr val="000000"/>
                </a:solidFill>
                <a:latin typeface="Cambria"/>
                <a:ea typeface="Cambria"/>
              </a:rPr>
              <a:t> µ (</a:t>
            </a:r>
            <a:r>
              <a:rPr lang="en-US" sz="1400" b="0" strike="noStrike" spc="-1" dirty="0" err="1">
                <a:solidFill>
                  <a:srgbClr val="000000"/>
                </a:solidFill>
                <a:latin typeface="Cambria"/>
                <a:ea typeface="Cambria"/>
              </a:rPr>
              <a:t>Pa.s</a:t>
            </a:r>
            <a:r>
              <a:rPr lang="en-US" sz="1400" b="0" strike="noStrike" spc="-1" dirty="0">
                <a:solidFill>
                  <a:srgbClr val="000000"/>
                </a:solidFill>
                <a:latin typeface="Cambria"/>
                <a:ea typeface="Cambria"/>
              </a:rPr>
              <a:t>)</a:t>
            </a:r>
            <a:endParaRPr lang="fr-FR" sz="14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566" name="Picture 31" descr="A person using a machine&#10;&#10;Description automatically generated"/>
          <p:cNvPicPr/>
          <p:nvPr/>
        </p:nvPicPr>
        <p:blipFill>
          <a:blip r:embed="rId3"/>
          <a:srcRect l="8945" t="33622" r="11830" b="31070"/>
          <a:stretch/>
        </p:blipFill>
        <p:spPr>
          <a:xfrm>
            <a:off x="8740080" y="2061720"/>
            <a:ext cx="2624760" cy="2531520"/>
          </a:xfrm>
          <a:prstGeom prst="rect">
            <a:avLst/>
          </a:prstGeom>
          <a:ln w="0">
            <a:noFill/>
          </a:ln>
        </p:spPr>
      </p:pic>
      <p:sp>
        <p:nvSpPr>
          <p:cNvPr id="567" name="Content Placeholder 2"/>
          <p:cNvSpPr/>
          <p:nvPr/>
        </p:nvSpPr>
        <p:spPr>
          <a:xfrm>
            <a:off x="8740080" y="4642920"/>
            <a:ext cx="3258720" cy="812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50000"/>
              </a:lnSpc>
              <a:spcBef>
                <a:spcPts val="281"/>
              </a:spcBef>
              <a:buClr>
                <a:srgbClr val="000000"/>
              </a:buClr>
              <a:buFont typeface="Wingdings" charset="2"/>
              <a:buChar char=""/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Imprimabilité t (mins)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50000"/>
              </a:lnSpc>
              <a:spcBef>
                <a:spcPts val="281"/>
              </a:spcBef>
              <a:buClr>
                <a:srgbClr val="000000"/>
              </a:buClr>
              <a:buFont typeface="Wingdings" charset="2"/>
              <a:buChar char=""/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Observation de fissuration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568" name="Picture 34" descr="A blue and white machine&#10;&#10;Description automatically generated"/>
          <p:cNvPicPr/>
          <p:nvPr/>
        </p:nvPicPr>
        <p:blipFill>
          <a:blip r:embed="rId4"/>
          <a:srcRect b="12080"/>
          <a:stretch/>
        </p:blipFill>
        <p:spPr>
          <a:xfrm>
            <a:off x="3119400" y="2061720"/>
            <a:ext cx="2159280" cy="2531520"/>
          </a:xfrm>
          <a:prstGeom prst="rect">
            <a:avLst/>
          </a:prstGeom>
          <a:ln w="0">
            <a:noFill/>
          </a:ln>
        </p:spPr>
      </p:pic>
      <p:pic>
        <p:nvPicPr>
          <p:cNvPr id="569" name="Picture 35" descr="A machine with a large round machine&#10;&#10;Description automatically generated with medium confidence"/>
          <p:cNvPicPr/>
          <p:nvPr/>
        </p:nvPicPr>
        <p:blipFill>
          <a:blip r:embed="rId5"/>
          <a:srcRect b="11911"/>
          <a:stretch/>
        </p:blipFill>
        <p:spPr>
          <a:xfrm>
            <a:off x="6021360" y="2061720"/>
            <a:ext cx="2006640" cy="2531520"/>
          </a:xfrm>
          <a:prstGeom prst="rect">
            <a:avLst/>
          </a:prstGeom>
          <a:ln w="0">
            <a:noFill/>
          </a:ln>
        </p:spPr>
      </p:pic>
      <p:sp>
        <p:nvSpPr>
          <p:cNvPr id="570" name="Content Placeholder 2"/>
          <p:cNvSpPr/>
          <p:nvPr/>
        </p:nvSpPr>
        <p:spPr>
          <a:xfrm>
            <a:off x="3119400" y="1560960"/>
            <a:ext cx="3258720" cy="406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B0F0"/>
              </a:buClr>
              <a:buFont typeface="Wingdings" charset="2"/>
              <a:buChar char=""/>
            </a:pPr>
            <a:r>
              <a:rPr lang="en-US" sz="2000" b="0" strike="noStrike" spc="-1">
                <a:solidFill>
                  <a:srgbClr val="00B0F0"/>
                </a:solidFill>
                <a:latin typeface="Cambria"/>
                <a:ea typeface="Cambria"/>
              </a:rPr>
              <a:t>Pompabilité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1" name="Content Placeholder 2"/>
          <p:cNvSpPr/>
          <p:nvPr/>
        </p:nvSpPr>
        <p:spPr>
          <a:xfrm>
            <a:off x="5940360" y="1583280"/>
            <a:ext cx="3258720" cy="406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B050"/>
              </a:buClr>
              <a:buFont typeface="Wingdings" charset="2"/>
              <a:buChar char=""/>
            </a:pPr>
            <a:r>
              <a:rPr lang="en-US" sz="2000" b="0" strike="noStrike" spc="-1">
                <a:solidFill>
                  <a:srgbClr val="00B050"/>
                </a:solidFill>
                <a:latin typeface="Cambria"/>
                <a:ea typeface="Cambria"/>
              </a:rPr>
              <a:t>Extrudabilité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2" name="Content Placeholder 2"/>
          <p:cNvSpPr/>
          <p:nvPr/>
        </p:nvSpPr>
        <p:spPr>
          <a:xfrm>
            <a:off x="8740080" y="1604520"/>
            <a:ext cx="3258720" cy="406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FF0000"/>
              </a:buClr>
              <a:buFont typeface="Wingdings" charset="2"/>
              <a:buChar char=""/>
            </a:pPr>
            <a:r>
              <a:rPr lang="en-US" sz="2000" b="0" strike="noStrike" spc="-1">
                <a:solidFill>
                  <a:srgbClr val="FF0000"/>
                </a:solidFill>
                <a:latin typeface="Cambria"/>
                <a:ea typeface="Cambria"/>
              </a:rPr>
              <a:t>Constructibilité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3" name="Content Placeholder 2"/>
          <p:cNvSpPr/>
          <p:nvPr/>
        </p:nvSpPr>
        <p:spPr>
          <a:xfrm>
            <a:off x="5676120" y="4642920"/>
            <a:ext cx="3258720" cy="114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343080" indent="-343080" algn="just" defTabSz="914400">
              <a:lnSpc>
                <a:spcPct val="150000"/>
              </a:lnSpc>
              <a:spcBef>
                <a:spcPts val="281"/>
              </a:spcBef>
              <a:buClr>
                <a:srgbClr val="000000"/>
              </a:buClr>
              <a:buFont typeface="Wingdings" charset="2"/>
              <a:buChar char=""/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Quantité sortie (kg)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50000"/>
              </a:lnSpc>
              <a:spcBef>
                <a:spcPts val="281"/>
              </a:spcBef>
              <a:buClr>
                <a:srgbClr val="000000"/>
              </a:buClr>
              <a:buFont typeface="Wingdings" charset="2"/>
              <a:buChar char=""/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Nombre de gouttes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3080" algn="just" defTabSz="914400">
              <a:lnSpc>
                <a:spcPct val="150000"/>
              </a:lnSpc>
              <a:spcBef>
                <a:spcPts val="281"/>
              </a:spcBef>
              <a:buClr>
                <a:srgbClr val="000000"/>
              </a:buClr>
              <a:buFont typeface="Wingdings" charset="2"/>
              <a:buChar char=""/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Observation forme de gouttes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574" name="Picture 40" descr="A pile of sand on a paper&#10;&#10;Description automatically generated"/>
          <p:cNvPicPr/>
          <p:nvPr/>
        </p:nvPicPr>
        <p:blipFill>
          <a:blip r:embed="rId6"/>
          <a:srcRect l="14294" t="5203" r="20603" b="40193"/>
          <a:stretch/>
        </p:blipFill>
        <p:spPr>
          <a:xfrm>
            <a:off x="743400" y="1411560"/>
            <a:ext cx="1943640" cy="1259280"/>
          </a:xfrm>
          <a:prstGeom prst="rect">
            <a:avLst/>
          </a:prstGeom>
          <a:ln w="0">
            <a:noFill/>
          </a:ln>
        </p:spPr>
      </p:pic>
      <p:pic>
        <p:nvPicPr>
          <p:cNvPr id="575" name="Picture 41" descr="A bowl of sand on a white paper&#10;&#10;Description automatically generated"/>
          <p:cNvPicPr/>
          <p:nvPr/>
        </p:nvPicPr>
        <p:blipFill>
          <a:blip r:embed="rId7"/>
          <a:srcRect l="16403" t="2394" r="17457" b="36004"/>
          <a:stretch/>
        </p:blipFill>
        <p:spPr>
          <a:xfrm>
            <a:off x="743400" y="3115440"/>
            <a:ext cx="1943640" cy="1259280"/>
          </a:xfrm>
          <a:prstGeom prst="rect">
            <a:avLst/>
          </a:prstGeom>
          <a:ln w="0">
            <a:noFill/>
          </a:ln>
        </p:spPr>
      </p:pic>
      <p:sp>
        <p:nvSpPr>
          <p:cNvPr id="576" name="Content Placeholder 2"/>
          <p:cNvSpPr/>
          <p:nvPr/>
        </p:nvSpPr>
        <p:spPr>
          <a:xfrm>
            <a:off x="843120" y="2671560"/>
            <a:ext cx="1655640" cy="433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 dirty="0">
                <a:solidFill>
                  <a:srgbClr val="000000"/>
                </a:solidFill>
                <a:latin typeface="Cambria"/>
                <a:ea typeface="Cambria"/>
              </a:rPr>
              <a:t>Sable </a:t>
            </a:r>
            <a:r>
              <a:rPr lang="en-US" sz="1400" b="0" strike="noStrike" spc="-1" dirty="0" err="1">
                <a:solidFill>
                  <a:srgbClr val="000000"/>
                </a:solidFill>
                <a:latin typeface="Cambria"/>
                <a:ea typeface="Cambria"/>
              </a:rPr>
              <a:t>recyclés</a:t>
            </a:r>
            <a:endParaRPr lang="fr-FR" sz="14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7" name="Content Placeholder 2"/>
          <p:cNvSpPr/>
          <p:nvPr/>
        </p:nvSpPr>
        <p:spPr>
          <a:xfrm>
            <a:off x="843120" y="4370760"/>
            <a:ext cx="1655640" cy="433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Sable naturel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0" dur="500"/>
                                        <p:tgtEl>
                                          <p:spTgt spid="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6" dur="500"/>
                                        <p:tgtEl>
                                          <p:spTgt spid="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9" dur="500"/>
                                        <p:tgtEl>
                                          <p:spTgt spid="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5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1"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4" dur="5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7" dur="500"/>
                                        <p:tgtEl>
                                          <p:spTgt spid="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0" dur="500"/>
                                        <p:tgtEl>
                                          <p:spTgt spid="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Caractérisation de produit fini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79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CIRMAP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0" name="PlaceHolder 3"/>
          <p:cNvSpPr>
            <a:spLocks noGrp="1"/>
          </p:cNvSpPr>
          <p:nvPr>
            <p:ph type="dt" idx="58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1" name="PlaceHolder 4"/>
          <p:cNvSpPr>
            <a:spLocks noGrp="1"/>
          </p:cNvSpPr>
          <p:nvPr>
            <p:ph type="ftr" idx="59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Footer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2" name="PlaceHolder 5"/>
          <p:cNvSpPr>
            <a:spLocks noGrp="1"/>
          </p:cNvSpPr>
          <p:nvPr>
            <p:ph type="sldNum" idx="60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142351A8-B558-48C5-A697-0C9E6E3D0674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48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583" name="Connecteur droit 3"/>
          <p:cNvCxnSpPr/>
          <p:nvPr/>
        </p:nvCxnSpPr>
        <p:spPr>
          <a:xfrm>
            <a:off x="1464480" y="6593760"/>
            <a:ext cx="9144720" cy="720"/>
          </a:xfrm>
          <a:prstGeom prst="straightConnector1">
            <a:avLst/>
          </a:prstGeom>
          <a:ln w="0">
            <a:solidFill>
              <a:srgbClr val="C00000"/>
            </a:solidFill>
          </a:ln>
        </p:spPr>
      </p:cxnSp>
      <p:sp>
        <p:nvSpPr>
          <p:cNvPr id="584" name="Content Placeholder 2"/>
          <p:cNvSpPr/>
          <p:nvPr/>
        </p:nvSpPr>
        <p:spPr>
          <a:xfrm>
            <a:off x="2305440" y="1298160"/>
            <a:ext cx="1655640" cy="433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Cast sample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5" name="Content Placeholder 2"/>
          <p:cNvSpPr/>
          <p:nvPr/>
        </p:nvSpPr>
        <p:spPr>
          <a:xfrm>
            <a:off x="6611760" y="1302120"/>
            <a:ext cx="1871640" cy="433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rgbClr val="000000"/>
                </a:solidFill>
                <a:latin typeface="Cambria"/>
                <a:ea typeface="Cambria"/>
              </a:rPr>
              <a:t>Printed sample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586" name="Picture 4" descr="A metal object with a handle&#10;&#10;Description automatically generated"/>
          <p:cNvPicPr/>
          <p:nvPr/>
        </p:nvPicPr>
        <p:blipFill>
          <a:blip r:embed="rId3"/>
          <a:srcRect t="22044"/>
          <a:stretch/>
        </p:blipFill>
        <p:spPr>
          <a:xfrm>
            <a:off x="2373840" y="1614240"/>
            <a:ext cx="1384560" cy="1439280"/>
          </a:xfrm>
          <a:prstGeom prst="rect">
            <a:avLst/>
          </a:prstGeom>
          <a:ln w="0">
            <a:noFill/>
          </a:ln>
        </p:spPr>
      </p:pic>
      <p:grpSp>
        <p:nvGrpSpPr>
          <p:cNvPr id="587" name="Groupe 5"/>
          <p:cNvGrpSpPr/>
          <p:nvPr/>
        </p:nvGrpSpPr>
        <p:grpSpPr>
          <a:xfrm>
            <a:off x="5591160" y="1610280"/>
            <a:ext cx="3599280" cy="1439280"/>
            <a:chOff x="5591160" y="1610280"/>
            <a:chExt cx="3599280" cy="1439280"/>
          </a:xfrm>
        </p:grpSpPr>
        <p:grpSp>
          <p:nvGrpSpPr>
            <p:cNvPr id="588" name="Groupe 12"/>
            <p:cNvGrpSpPr/>
            <p:nvPr/>
          </p:nvGrpSpPr>
          <p:grpSpPr>
            <a:xfrm>
              <a:off x="5591160" y="1610280"/>
              <a:ext cx="2762640" cy="1439280"/>
              <a:chOff x="5591160" y="1610280"/>
              <a:chExt cx="2762640" cy="1439280"/>
            </a:xfrm>
          </p:grpSpPr>
          <p:pic>
            <p:nvPicPr>
              <p:cNvPr id="589" name="Image 4"/>
              <p:cNvPicPr/>
              <p:nvPr/>
            </p:nvPicPr>
            <p:blipFill>
              <a:blip r:embed="rId4"/>
              <a:stretch/>
            </p:blipFill>
            <p:spPr>
              <a:xfrm>
                <a:off x="5591160" y="1610280"/>
                <a:ext cx="1916280" cy="1439280"/>
              </a:xfrm>
              <a:prstGeom prst="rect">
                <a:avLst/>
              </a:prstGeom>
              <a:ln w="0">
                <a:noFill/>
              </a:ln>
            </p:spPr>
          </p:pic>
          <p:pic>
            <p:nvPicPr>
              <p:cNvPr id="590" name="Picture 18" descr="A hand holding a knife&#10;&#10;Description automatically generated with low confidence"/>
              <p:cNvPicPr/>
              <p:nvPr/>
            </p:nvPicPr>
            <p:blipFill>
              <a:blip r:embed="rId5"/>
              <a:stretch/>
            </p:blipFill>
            <p:spPr>
              <a:xfrm>
                <a:off x="7514640" y="1610280"/>
                <a:ext cx="839160" cy="1439280"/>
              </a:xfrm>
              <a:prstGeom prst="rect">
                <a:avLst/>
              </a:prstGeom>
              <a:ln w="0">
                <a:noFill/>
              </a:ln>
            </p:spPr>
          </p:pic>
        </p:grpSp>
        <p:pic>
          <p:nvPicPr>
            <p:cNvPr id="591" name="Picture 27" descr="A picture containing ground&#10;&#10;Description automatically generated"/>
            <p:cNvPicPr/>
            <p:nvPr/>
          </p:nvPicPr>
          <p:blipFill>
            <a:blip r:embed="rId6"/>
            <a:srcRect l="6436" r="37987"/>
            <a:stretch/>
          </p:blipFill>
          <p:spPr>
            <a:xfrm>
              <a:off x="8364240" y="1612080"/>
              <a:ext cx="826200" cy="143424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592" name="Groupe 3"/>
          <p:cNvGrpSpPr/>
          <p:nvPr/>
        </p:nvGrpSpPr>
        <p:grpSpPr>
          <a:xfrm>
            <a:off x="1702800" y="3792240"/>
            <a:ext cx="3095640" cy="2655000"/>
            <a:chOff x="1702800" y="3792240"/>
            <a:chExt cx="3095640" cy="2655000"/>
          </a:xfrm>
        </p:grpSpPr>
        <p:pic>
          <p:nvPicPr>
            <p:cNvPr id="593" name="Picture 28" descr="A picture containing line, diagram, design&#10;&#10;Description automatically generated"/>
            <p:cNvPicPr/>
            <p:nvPr/>
          </p:nvPicPr>
          <p:blipFill>
            <a:blip r:embed="rId7"/>
            <a:stretch/>
          </p:blipFill>
          <p:spPr>
            <a:xfrm>
              <a:off x="3814560" y="3795120"/>
              <a:ext cx="667440" cy="6465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94" name="Picture 29" descr="A picture containing sketch, rectangle, screenshot, design&#10;&#10;Description automatically generated"/>
            <p:cNvPicPr/>
            <p:nvPr/>
          </p:nvPicPr>
          <p:blipFill>
            <a:blip r:embed="rId8"/>
            <a:stretch/>
          </p:blipFill>
          <p:spPr>
            <a:xfrm>
              <a:off x="2423520" y="3792240"/>
              <a:ext cx="1285560" cy="64656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595" name="Picture 30" descr="A picture containing rectangle, line, design&#10;&#10;Description automatically generated"/>
            <p:cNvPicPr/>
            <p:nvPr/>
          </p:nvPicPr>
          <p:blipFill>
            <a:blip r:embed="rId9"/>
            <a:srcRect r="32934"/>
            <a:stretch/>
          </p:blipFill>
          <p:spPr>
            <a:xfrm>
              <a:off x="1702800" y="4635360"/>
              <a:ext cx="3095640" cy="18118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596" name="Textfeld 2"/>
            <p:cNvSpPr/>
            <p:nvPr/>
          </p:nvSpPr>
          <p:spPr>
            <a:xfrm>
              <a:off x="2336400" y="4590000"/>
              <a:ext cx="604800" cy="2725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fr-BE" sz="1200" b="0" strike="noStrike" spc="-1">
                  <a:solidFill>
                    <a:srgbClr val="FF0000"/>
                  </a:solidFill>
                  <a:latin typeface="Arial"/>
                </a:rPr>
                <a:t>(oz)</a:t>
              </a:r>
              <a:endParaRPr lang="fr-FR" sz="12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597" name="Textfeld 2"/>
            <p:cNvSpPr/>
            <p:nvPr/>
          </p:nvSpPr>
          <p:spPr>
            <a:xfrm>
              <a:off x="3961440" y="4590000"/>
              <a:ext cx="604800" cy="2725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fr-BE" sz="1200" b="0" strike="noStrike" spc="-1">
                  <a:solidFill>
                    <a:srgbClr val="FF0000"/>
                  </a:solidFill>
                  <a:latin typeface="Arial"/>
                </a:rPr>
                <a:t>(ox)</a:t>
              </a:r>
              <a:endParaRPr lang="fr-FR" sz="12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</p:grpSp>
      <p:pic>
        <p:nvPicPr>
          <p:cNvPr id="598" name="Picture 23" descr="A machine in a room&#10;&#10;Description automatically generated with medium confidence"/>
          <p:cNvPicPr/>
          <p:nvPr/>
        </p:nvPicPr>
        <p:blipFill>
          <a:blip r:embed="rId10"/>
          <a:srcRect l="20303" r="11309" b="6252"/>
          <a:stretch/>
        </p:blipFill>
        <p:spPr>
          <a:xfrm>
            <a:off x="4735080" y="3713400"/>
            <a:ext cx="1476360" cy="2699280"/>
          </a:xfrm>
          <a:prstGeom prst="rect">
            <a:avLst/>
          </a:prstGeom>
          <a:ln w="0">
            <a:noFill/>
          </a:ln>
        </p:spPr>
      </p:pic>
      <p:sp>
        <p:nvSpPr>
          <p:cNvPr id="599" name="Content Placeholder 2"/>
          <p:cNvSpPr/>
          <p:nvPr/>
        </p:nvSpPr>
        <p:spPr>
          <a:xfrm>
            <a:off x="2451960" y="3409200"/>
            <a:ext cx="1285560" cy="347040"/>
          </a:xfrm>
          <a:prstGeom prst="rect">
            <a:avLst/>
          </a:prstGeom>
          <a:solidFill>
            <a:schemeClr val="bg2">
              <a:lumMod val="9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4 </a:t>
            </a:r>
            <a:r>
              <a:rPr lang="en-US" sz="1400" b="0" strike="noStrike" spc="-1">
                <a:solidFill>
                  <a:schemeClr val="dk1"/>
                </a:solidFill>
                <a:latin typeface="Symbol"/>
                <a:ea typeface="Cambria"/>
              </a:rPr>
              <a:t></a:t>
            </a: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 4 </a:t>
            </a:r>
            <a:r>
              <a:rPr lang="en-US" sz="1400" b="0" strike="noStrike" spc="-1">
                <a:solidFill>
                  <a:schemeClr val="dk1"/>
                </a:solidFill>
                <a:latin typeface="Symbol"/>
                <a:ea typeface="Cambria"/>
              </a:rPr>
              <a:t></a:t>
            </a: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 16 cm</a:t>
            </a:r>
            <a:r>
              <a:rPr lang="en-US" sz="1400" b="0" strike="noStrike" spc="-1" baseline="30000">
                <a:solidFill>
                  <a:schemeClr val="dk1"/>
                </a:solidFill>
                <a:latin typeface="Cambria"/>
                <a:ea typeface="Cambria"/>
              </a:rPr>
              <a:t>3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0" name="Content Placeholder 2"/>
          <p:cNvSpPr/>
          <p:nvPr/>
        </p:nvSpPr>
        <p:spPr>
          <a:xfrm>
            <a:off x="4655520" y="3706560"/>
            <a:ext cx="1632960" cy="347040"/>
          </a:xfrm>
          <a:prstGeom prst="rect">
            <a:avLst/>
          </a:prstGeom>
          <a:solidFill>
            <a:schemeClr val="bg2">
              <a:lumMod val="9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D= 5 cm ; H= 5 cm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01" name="Picture 23" descr="A group of rectangular red bricks in a container&#10;&#10;Description automatically generated"/>
          <p:cNvPicPr/>
          <p:nvPr/>
        </p:nvPicPr>
        <p:blipFill>
          <a:blip r:embed="rId11"/>
          <a:stretch/>
        </p:blipFill>
        <p:spPr>
          <a:xfrm>
            <a:off x="6604920" y="4207320"/>
            <a:ext cx="2879280" cy="2159280"/>
          </a:xfrm>
          <a:prstGeom prst="rect">
            <a:avLst/>
          </a:prstGeom>
          <a:ln w="0">
            <a:noFill/>
          </a:ln>
        </p:spPr>
      </p:pic>
      <p:pic>
        <p:nvPicPr>
          <p:cNvPr id="602" name="Picture 24" descr="A glass container with a pipe and a valve&#10;&#10;Description automatically generated"/>
          <p:cNvPicPr/>
          <p:nvPr/>
        </p:nvPicPr>
        <p:blipFill>
          <a:blip r:embed="rId12"/>
          <a:stretch/>
        </p:blipFill>
        <p:spPr>
          <a:xfrm>
            <a:off x="6266880" y="3429720"/>
            <a:ext cx="1889280" cy="2519280"/>
          </a:xfrm>
          <a:prstGeom prst="rect">
            <a:avLst/>
          </a:prstGeom>
          <a:ln w="0">
            <a:noFill/>
          </a:ln>
        </p:spPr>
      </p:pic>
      <p:sp>
        <p:nvSpPr>
          <p:cNvPr id="603" name="Content Placeholder 2"/>
          <p:cNvSpPr/>
          <p:nvPr/>
        </p:nvSpPr>
        <p:spPr>
          <a:xfrm>
            <a:off x="6611760" y="3252960"/>
            <a:ext cx="1222200" cy="347040"/>
          </a:xfrm>
          <a:prstGeom prst="rect">
            <a:avLst/>
          </a:prstGeom>
          <a:solidFill>
            <a:schemeClr val="bg2">
              <a:lumMod val="9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4 </a:t>
            </a:r>
            <a:r>
              <a:rPr lang="en-US" sz="1400" b="0" strike="noStrike" spc="-1">
                <a:solidFill>
                  <a:schemeClr val="dk1"/>
                </a:solidFill>
                <a:latin typeface="Symbol"/>
                <a:ea typeface="Cambria"/>
              </a:rPr>
              <a:t></a:t>
            </a: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 4 </a:t>
            </a:r>
            <a:r>
              <a:rPr lang="en-US" sz="1400" b="0" strike="noStrike" spc="-1">
                <a:solidFill>
                  <a:schemeClr val="dk1"/>
                </a:solidFill>
                <a:latin typeface="Symbol"/>
                <a:ea typeface="Cambria"/>
              </a:rPr>
              <a:t></a:t>
            </a: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 4 cm</a:t>
            </a:r>
            <a:r>
              <a:rPr lang="en-US" sz="1400" b="0" strike="noStrike" spc="-1" baseline="30000">
                <a:solidFill>
                  <a:schemeClr val="dk1"/>
                </a:solidFill>
                <a:latin typeface="Cambria"/>
                <a:ea typeface="Cambria"/>
              </a:rPr>
              <a:t>3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4" name="Content Placeholder 2"/>
          <p:cNvSpPr/>
          <p:nvPr/>
        </p:nvSpPr>
        <p:spPr>
          <a:xfrm>
            <a:off x="8110800" y="4104720"/>
            <a:ext cx="1301400" cy="347040"/>
          </a:xfrm>
          <a:prstGeom prst="rect">
            <a:avLst/>
          </a:prstGeom>
          <a:solidFill>
            <a:schemeClr val="bg2">
              <a:lumMod val="9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4 </a:t>
            </a:r>
            <a:r>
              <a:rPr lang="en-US" sz="1400" b="0" strike="noStrike" spc="-1">
                <a:solidFill>
                  <a:schemeClr val="dk1"/>
                </a:solidFill>
                <a:latin typeface="Symbol"/>
                <a:ea typeface="Cambria"/>
              </a:rPr>
              <a:t></a:t>
            </a: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 4 </a:t>
            </a:r>
            <a:r>
              <a:rPr lang="en-US" sz="1400" b="0" strike="noStrike" spc="-1">
                <a:solidFill>
                  <a:schemeClr val="dk1"/>
                </a:solidFill>
                <a:latin typeface="Symbol"/>
                <a:ea typeface="Cambria"/>
              </a:rPr>
              <a:t></a:t>
            </a: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 16 cm</a:t>
            </a:r>
            <a:r>
              <a:rPr lang="en-US" sz="1400" b="0" strike="noStrike" spc="-1" baseline="30000">
                <a:solidFill>
                  <a:schemeClr val="dk1"/>
                </a:solidFill>
                <a:latin typeface="Cambria"/>
                <a:ea typeface="Cambria"/>
              </a:rPr>
              <a:t>3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05" name="Picture 33" descr="A group of black and orange cylindrical objects&#10;&#10;Description automatically generated"/>
          <p:cNvPicPr/>
          <p:nvPr/>
        </p:nvPicPr>
        <p:blipFill>
          <a:blip r:embed="rId13"/>
          <a:srcRect l="67072" t="75558"/>
          <a:stretch/>
        </p:blipFill>
        <p:spPr>
          <a:xfrm rot="5400000" flipH="1">
            <a:off x="9762840" y="3492720"/>
            <a:ext cx="710640" cy="703440"/>
          </a:xfrm>
          <a:prstGeom prst="rect">
            <a:avLst/>
          </a:prstGeom>
          <a:ln w="0">
            <a:noFill/>
          </a:ln>
        </p:spPr>
      </p:pic>
      <p:sp>
        <p:nvSpPr>
          <p:cNvPr id="606" name="Content Placeholder 2"/>
          <p:cNvSpPr/>
          <p:nvPr/>
        </p:nvSpPr>
        <p:spPr>
          <a:xfrm>
            <a:off x="9191160" y="3235320"/>
            <a:ext cx="1826640" cy="347040"/>
          </a:xfrm>
          <a:prstGeom prst="rect">
            <a:avLst/>
          </a:prstGeom>
          <a:solidFill>
            <a:schemeClr val="bg2">
              <a:lumMod val="9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D= 11,3 cm ; H= 5 cm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  <p:grpSp>
        <p:nvGrpSpPr>
          <p:cNvPr id="607" name="Group 41"/>
          <p:cNvGrpSpPr/>
          <p:nvPr/>
        </p:nvGrpSpPr>
        <p:grpSpPr>
          <a:xfrm>
            <a:off x="9735120" y="4657320"/>
            <a:ext cx="973800" cy="971280"/>
            <a:chOff x="9735120" y="4657320"/>
            <a:chExt cx="973800" cy="971280"/>
          </a:xfrm>
        </p:grpSpPr>
        <p:pic>
          <p:nvPicPr>
            <p:cNvPr id="608" name="Picture 42" descr="A group of purple cubes with black writing on paper&#10;&#10;Description automatically generated"/>
            <p:cNvPicPr/>
            <p:nvPr/>
          </p:nvPicPr>
          <p:blipFill>
            <a:blip r:embed="rId14"/>
            <a:srcRect l="43380" t="22233" r="35325" b="48401"/>
            <a:stretch/>
          </p:blipFill>
          <p:spPr>
            <a:xfrm rot="5400000">
              <a:off x="9736200" y="4655880"/>
              <a:ext cx="971280" cy="97380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609" name="Content Placeholder 2"/>
          <p:cNvSpPr/>
          <p:nvPr/>
        </p:nvSpPr>
        <p:spPr>
          <a:xfrm>
            <a:off x="9532800" y="4325040"/>
            <a:ext cx="1285560" cy="347040"/>
          </a:xfrm>
          <a:prstGeom prst="rect">
            <a:avLst/>
          </a:prstGeom>
          <a:solidFill>
            <a:schemeClr val="bg2">
              <a:lumMod val="9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281"/>
              </a:spcBef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4 </a:t>
            </a:r>
            <a:r>
              <a:rPr lang="en-US" sz="1400" b="0" strike="noStrike" spc="-1">
                <a:solidFill>
                  <a:schemeClr val="dk1"/>
                </a:solidFill>
                <a:latin typeface="Symbol"/>
                <a:ea typeface="Cambria"/>
              </a:rPr>
              <a:t></a:t>
            </a: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 4 </a:t>
            </a:r>
            <a:r>
              <a:rPr lang="en-US" sz="1400" b="0" strike="noStrike" spc="-1">
                <a:solidFill>
                  <a:schemeClr val="dk1"/>
                </a:solidFill>
                <a:latin typeface="Symbol"/>
                <a:ea typeface="Cambria"/>
              </a:rPr>
              <a:t></a:t>
            </a:r>
            <a:r>
              <a:rPr lang="en-US" sz="1400" b="0" strike="noStrike" spc="-1">
                <a:solidFill>
                  <a:schemeClr val="dk1"/>
                </a:solidFill>
                <a:latin typeface="Cambria"/>
                <a:ea typeface="Cambria"/>
              </a:rPr>
              <a:t> 16 cm</a:t>
            </a:r>
            <a:r>
              <a:rPr lang="en-US" sz="1400" b="0" strike="noStrike" spc="-1" baseline="30000">
                <a:solidFill>
                  <a:schemeClr val="dk1"/>
                </a:solidFill>
                <a:latin typeface="Cambria"/>
                <a:ea typeface="Cambria"/>
              </a:rPr>
              <a:t>3</a:t>
            </a:r>
            <a:endParaRPr lang="fr-FR" sz="14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BE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Banc imprimé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1" name="PlaceHolder 2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CIRMAP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2" name="PlaceHolder 3"/>
          <p:cNvSpPr>
            <a:spLocks noGrp="1"/>
          </p:cNvSpPr>
          <p:nvPr>
            <p:ph type="dt" idx="61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3" name="PlaceHolder 4"/>
          <p:cNvSpPr>
            <a:spLocks noGrp="1"/>
          </p:cNvSpPr>
          <p:nvPr>
            <p:ph type="ftr" idx="62"/>
          </p:nvPr>
        </p:nvSpPr>
        <p:spPr>
          <a:xfrm>
            <a:off x="4191120" y="650880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Footer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4" name="PlaceHolder 5"/>
          <p:cNvSpPr>
            <a:spLocks noGrp="1"/>
          </p:cNvSpPr>
          <p:nvPr>
            <p:ph type="sldNum" idx="63"/>
          </p:nvPr>
        </p:nvSpPr>
        <p:spPr>
          <a:xfrm>
            <a:off x="8763120" y="650880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866301C2-B6A9-492C-9EDF-EA34B6AA68E4}" type="slidenum">
              <a:rPr lang="en-BE" sz="1200" b="0" strike="noStrike" spc="-1">
                <a:solidFill>
                  <a:srgbClr val="00707F"/>
                </a:solidFill>
                <a:latin typeface="Calibri"/>
              </a:rPr>
              <a:t>49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grpSp>
        <p:nvGrpSpPr>
          <p:cNvPr id="615" name="Groupe 6"/>
          <p:cNvGrpSpPr/>
          <p:nvPr/>
        </p:nvGrpSpPr>
        <p:grpSpPr>
          <a:xfrm>
            <a:off x="990720" y="1411560"/>
            <a:ext cx="4376160" cy="1272600"/>
            <a:chOff x="990720" y="1411560"/>
            <a:chExt cx="4376160" cy="1272600"/>
          </a:xfrm>
        </p:grpSpPr>
        <p:pic>
          <p:nvPicPr>
            <p:cNvPr id="616" name="Image 4"/>
            <p:cNvPicPr/>
            <p:nvPr/>
          </p:nvPicPr>
          <p:blipFill>
            <a:blip r:embed="rId3"/>
            <a:srcRect l="-182" b="4262"/>
            <a:stretch/>
          </p:blipFill>
          <p:spPr>
            <a:xfrm>
              <a:off x="990720" y="1411560"/>
              <a:ext cx="2004480" cy="12726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17" name="Picture 8" descr="Image preview"/>
            <p:cNvPicPr/>
            <p:nvPr/>
          </p:nvPicPr>
          <p:blipFill>
            <a:blip r:embed="rId4"/>
            <a:srcRect l="8872" t="3781" r="10083" b="18663"/>
            <a:stretch/>
          </p:blipFill>
          <p:spPr>
            <a:xfrm>
              <a:off x="3002400" y="1411560"/>
              <a:ext cx="2364480" cy="1272600"/>
            </a:xfrm>
            <a:prstGeom prst="rect">
              <a:avLst/>
            </a:prstGeom>
            <a:ln w="0">
              <a:noFill/>
            </a:ln>
          </p:spPr>
        </p:pic>
      </p:grpSp>
      <p:grpSp>
        <p:nvGrpSpPr>
          <p:cNvPr id="618" name="Groupe 9"/>
          <p:cNvGrpSpPr/>
          <p:nvPr/>
        </p:nvGrpSpPr>
        <p:grpSpPr>
          <a:xfrm>
            <a:off x="990720" y="2684880"/>
            <a:ext cx="4422960" cy="2021400"/>
            <a:chOff x="990720" y="2684880"/>
            <a:chExt cx="4422960" cy="2021400"/>
          </a:xfrm>
        </p:grpSpPr>
        <p:pic>
          <p:nvPicPr>
            <p:cNvPr id="619" name="Picture 6" descr="Aucune description disponible."/>
            <p:cNvPicPr/>
            <p:nvPr/>
          </p:nvPicPr>
          <p:blipFill>
            <a:blip r:embed="rId5"/>
            <a:srcRect t="10666" r="-18" b="13786"/>
            <a:stretch/>
          </p:blipFill>
          <p:spPr>
            <a:xfrm>
              <a:off x="990720" y="2684880"/>
              <a:ext cx="2004480" cy="202140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20" name="Image 11"/>
            <p:cNvPicPr/>
            <p:nvPr/>
          </p:nvPicPr>
          <p:blipFill>
            <a:blip r:embed="rId6"/>
            <a:srcRect l="17336" r="15074"/>
            <a:stretch/>
          </p:blipFill>
          <p:spPr>
            <a:xfrm>
              <a:off x="2995920" y="2684880"/>
              <a:ext cx="2417760" cy="2021400"/>
            </a:xfrm>
            <a:prstGeom prst="rect">
              <a:avLst/>
            </a:prstGeom>
            <a:ln w="0">
              <a:noFill/>
            </a:ln>
          </p:spPr>
        </p:pic>
      </p:grpSp>
      <p:pic>
        <p:nvPicPr>
          <p:cNvPr id="621" name="Picture 14" descr="A grey stone sculpture on a brick path&#10;&#10;AI-generated content may be incorrect."/>
          <p:cNvPicPr/>
          <p:nvPr/>
        </p:nvPicPr>
        <p:blipFill>
          <a:blip r:embed="rId7"/>
          <a:srcRect b="18794"/>
          <a:stretch/>
        </p:blipFill>
        <p:spPr>
          <a:xfrm rot="10800000">
            <a:off x="5695200" y="2684880"/>
            <a:ext cx="5910120" cy="3599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PlaceHolder 1"/>
          <p:cNvSpPr>
            <a:spLocks noGrp="1"/>
          </p:cNvSpPr>
          <p:nvPr>
            <p:ph type="title"/>
          </p:nvPr>
        </p:nvSpPr>
        <p:spPr>
          <a:xfrm>
            <a:off x="0" y="3288240"/>
            <a:ext cx="12191400" cy="583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BEXTRUS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23" name="PlaceHolder 2"/>
          <p:cNvSpPr>
            <a:spLocks noGrp="1"/>
          </p:cNvSpPr>
          <p:nvPr>
            <p:ph/>
          </p:nvPr>
        </p:nvSpPr>
        <p:spPr>
          <a:xfrm>
            <a:off x="0" y="3872880"/>
            <a:ext cx="12191400" cy="583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1"/>
              </a:spcBef>
              <a:buClr>
                <a:srgbClr val="ED7D31"/>
              </a:buClr>
              <a:buNone/>
            </a:pPr>
            <a:r>
              <a:rPr lang="fr-FR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Impression 3D de </a:t>
            </a:r>
            <a:r>
              <a:rPr lang="fr-FR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fr-FR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étons par </a:t>
            </a:r>
            <a:r>
              <a:rPr lang="fr-FR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fr-FR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XTRUSion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24" name="Image 6" descr="uLIEGE_Logo_Compact_CMJN_pos@2x.png"/>
          <p:cNvPicPr/>
          <p:nvPr/>
        </p:nvPicPr>
        <p:blipFill>
          <a:blip r:embed="rId3"/>
          <a:stretch/>
        </p:blipFill>
        <p:spPr>
          <a:xfrm>
            <a:off x="1218600" y="1445760"/>
            <a:ext cx="2971800" cy="1412640"/>
          </a:xfrm>
          <a:prstGeom prst="rect">
            <a:avLst/>
          </a:prstGeom>
          <a:ln w="0">
            <a:noFill/>
          </a:ln>
        </p:spPr>
      </p:pic>
      <p:pic>
        <p:nvPicPr>
          <p:cNvPr id="625" name="Picture 8" descr="Etudes de sols et essais | INISMa"/>
          <p:cNvPicPr/>
          <p:nvPr/>
        </p:nvPicPr>
        <p:blipFill>
          <a:blip r:embed="rId4"/>
          <a:stretch/>
        </p:blipFill>
        <p:spPr>
          <a:xfrm>
            <a:off x="7673040" y="1676880"/>
            <a:ext cx="3537720" cy="887040"/>
          </a:xfrm>
          <a:prstGeom prst="rect">
            <a:avLst/>
          </a:prstGeom>
          <a:ln w="0">
            <a:noFill/>
          </a:ln>
        </p:spPr>
      </p:pic>
      <p:pic>
        <p:nvPicPr>
          <p:cNvPr id="626" name="Picture 10" descr="Buildwise | Technische Comités: werkprogramma's"/>
          <p:cNvPicPr/>
          <p:nvPr/>
        </p:nvPicPr>
        <p:blipFill>
          <a:blip r:embed="rId5"/>
          <a:stretch/>
        </p:blipFill>
        <p:spPr>
          <a:xfrm>
            <a:off x="5188680" y="1522080"/>
            <a:ext cx="1814400" cy="1260000"/>
          </a:xfrm>
          <a:prstGeom prst="rect">
            <a:avLst/>
          </a:prstGeom>
          <a:ln w="0">
            <a:noFill/>
          </a:ln>
        </p:spPr>
      </p:pic>
      <p:pic>
        <p:nvPicPr>
          <p:cNvPr id="627" name="Picture 2" descr="3D Beton printen – betonformules en richtlijnen voor de bouwsector - BEXTRUS"/>
          <p:cNvPicPr/>
          <p:nvPr/>
        </p:nvPicPr>
        <p:blipFill>
          <a:blip r:embed="rId6"/>
          <a:stretch/>
        </p:blipFill>
        <p:spPr>
          <a:xfrm>
            <a:off x="5679000" y="4834080"/>
            <a:ext cx="1137960" cy="1473120"/>
          </a:xfrm>
          <a:prstGeom prst="rect">
            <a:avLst/>
          </a:prstGeom>
          <a:ln w="0">
            <a:noFill/>
          </a:ln>
        </p:spPr>
      </p:pic>
      <p:sp>
        <p:nvSpPr>
          <p:cNvPr id="4" name="PlaceHolder 3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AF10EBED-C8D8-4836-9E80-BDA6A7E047F4}" type="slidenum">
              <a:rPr/>
              <a:t>50</a:t>
            </a:fld>
            <a:endParaRPr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ceHolder 2"/>
          <p:cNvSpPr>
            <a:spLocks noGrp="1"/>
          </p:cNvSpPr>
          <p:nvPr>
            <p:ph type="ftr" idx="17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8"/>
          </p:nvPr>
        </p:nvSpPr>
        <p:spPr/>
        <p:txBody>
          <a:bodyPr/>
          <a:lstStyle/>
          <a:p>
            <a:fld id="{C65883FE-7F75-489B-B6E3-314942F87DAB}" type="slidenum">
              <a:rPr/>
              <a:t>51</a:t>
            </a:fld>
            <a:endParaRPr/>
          </a:p>
        </p:txBody>
      </p:sp>
      <p:sp>
        <p:nvSpPr>
          <p:cNvPr id="628" name="PlaceHolder 1"/>
          <p:cNvSpPr>
            <a:spLocks noGrp="1"/>
          </p:cNvSpPr>
          <p:nvPr>
            <p:ph type="dt" idx="4294967295"/>
          </p:nvPr>
        </p:nvSpPr>
        <p:spPr>
          <a:xfrm>
            <a:off x="0" y="6508750"/>
            <a:ext cx="2741613" cy="363538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 dirty="0">
                <a:solidFill>
                  <a:srgbClr val="008080"/>
                </a:solidFill>
                <a:latin typeface="Calibri"/>
              </a:rPr>
              <a:t>Mercredi 3 septembre 2025</a:t>
            </a:r>
            <a:endParaRPr lang="fr-FR" sz="1200" b="0" strike="noStrike" spc="-1" dirty="0">
              <a:solidFill>
                <a:srgbClr val="008080"/>
              </a:solidFill>
              <a:latin typeface="Calibri"/>
            </a:endParaRPr>
          </a:p>
        </p:txBody>
      </p:sp>
      <p:sp>
        <p:nvSpPr>
          <p:cNvPr id="629" name="TextBox 5"/>
          <p:cNvSpPr/>
          <p:nvPr/>
        </p:nvSpPr>
        <p:spPr>
          <a:xfrm>
            <a:off x="594360" y="86400"/>
            <a:ext cx="8594640" cy="516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fr-BE" sz="2800" b="1" strike="noStrike" spc="-1">
                <a:solidFill>
                  <a:srgbClr val="00707F"/>
                </a:solidFill>
                <a:latin typeface="Calibri"/>
              </a:rPr>
              <a:t>BExTRUS - </a:t>
            </a:r>
            <a:r>
              <a:rPr lang="fr-FR" sz="2000" b="0" strike="noStrike" spc="-1">
                <a:solidFill>
                  <a:srgbClr val="00707F"/>
                </a:solidFill>
                <a:latin typeface="Calibri"/>
              </a:rPr>
              <a:t>Impression 3D de Bétons par eXTRUSion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0" name="TextBox 6"/>
          <p:cNvSpPr/>
          <p:nvPr/>
        </p:nvSpPr>
        <p:spPr>
          <a:xfrm>
            <a:off x="585000" y="838800"/>
            <a:ext cx="8594640" cy="516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800" b="1" strike="noStrike" spc="-1">
                <a:solidFill>
                  <a:schemeClr val="dk1"/>
                </a:solidFill>
                <a:latin typeface="Calibri"/>
              </a:rPr>
              <a:t>Introduction</a:t>
            </a:r>
            <a:endParaRPr lang="fr-FR" sz="2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31" name="Image 2" descr="Une image contenant machine, Équipement médical, intérieur, ingénierie&#10;&#10;Description générée automatiquement"/>
          <p:cNvPicPr/>
          <p:nvPr/>
        </p:nvPicPr>
        <p:blipFill>
          <a:blip r:embed="rId2"/>
          <a:srcRect r="5781"/>
          <a:stretch/>
        </p:blipFill>
        <p:spPr>
          <a:xfrm>
            <a:off x="6840360" y="2777760"/>
            <a:ext cx="4698000" cy="3125880"/>
          </a:xfrm>
          <a:prstGeom prst="rect">
            <a:avLst/>
          </a:prstGeom>
          <a:ln w="0">
            <a:noFill/>
          </a:ln>
          <a:effectLst>
            <a:softEdge rad="25560"/>
          </a:effectLst>
        </p:spPr>
      </p:pic>
      <p:sp>
        <p:nvSpPr>
          <p:cNvPr id="632" name="TextBox 11"/>
          <p:cNvSpPr/>
          <p:nvPr/>
        </p:nvSpPr>
        <p:spPr>
          <a:xfrm>
            <a:off x="6884640" y="5945400"/>
            <a:ext cx="4590360" cy="333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GB" sz="1600" b="0" strike="noStrike" spc="-1">
                <a:solidFill>
                  <a:schemeClr val="dk1"/>
                </a:solidFill>
                <a:latin typeface="Calibri"/>
              </a:rPr>
              <a:t>A 3D-printed object in the BExTRUs project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3" name="TextBox 8"/>
          <p:cNvSpPr/>
          <p:nvPr/>
        </p:nvSpPr>
        <p:spPr>
          <a:xfrm>
            <a:off x="585000" y="1782360"/>
            <a:ext cx="5926680" cy="3691865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85840" indent="-285840"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b="0" strike="noStrike" spc="-1" dirty="0">
                <a:solidFill>
                  <a:schemeClr val="dk1"/>
                </a:solidFill>
                <a:latin typeface="Calibri"/>
              </a:rPr>
              <a:t>Develop printable concrete mixes balancing </a:t>
            </a:r>
            <a:r>
              <a:rPr lang="en-GB" b="1" strike="noStrike" spc="-1" dirty="0">
                <a:solidFill>
                  <a:srgbClr val="ED7D31"/>
                </a:solidFill>
                <a:latin typeface="Calibri"/>
              </a:rPr>
              <a:t>pumpability</a:t>
            </a:r>
            <a:r>
              <a:rPr lang="en-GB" b="0" strike="noStrike" spc="-1" dirty="0">
                <a:solidFill>
                  <a:schemeClr val="dk1"/>
                </a:solidFill>
                <a:latin typeface="Calibri"/>
              </a:rPr>
              <a:t> and </a:t>
            </a:r>
            <a:r>
              <a:rPr lang="en-GB" b="1" strike="noStrike" spc="-1" dirty="0">
                <a:solidFill>
                  <a:srgbClr val="ED7D31"/>
                </a:solidFill>
                <a:latin typeface="Calibri"/>
              </a:rPr>
              <a:t>buildability</a:t>
            </a:r>
            <a:r>
              <a:rPr lang="en-GB" b="0" strike="noStrike" spc="-1" dirty="0">
                <a:solidFill>
                  <a:schemeClr val="dk1"/>
                </a:solidFill>
                <a:latin typeface="Calibri"/>
              </a:rPr>
              <a:t>.</a:t>
            </a:r>
            <a:endParaRPr lang="fr-FR" b="0" strike="noStrike" spc="-1" dirty="0">
              <a:solidFill>
                <a:srgbClr val="000000"/>
              </a:solidFill>
              <a:latin typeface="Calibri"/>
            </a:endParaRPr>
          </a:p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800" b="0" strike="noStrike" spc="-1" dirty="0">
                <a:solidFill>
                  <a:schemeClr val="dk1"/>
                </a:solidFill>
                <a:latin typeface="Calibri"/>
              </a:rPr>
              <a:t>Focus on 2 formulations: </a:t>
            </a:r>
            <a:r>
              <a:rPr lang="en-GB" sz="1800" b="1" strike="noStrike" spc="-1" dirty="0">
                <a:solidFill>
                  <a:srgbClr val="ED7D31"/>
                </a:solidFill>
                <a:latin typeface="Calibri"/>
              </a:rPr>
              <a:t>civil engineering concrete </a:t>
            </a:r>
            <a:r>
              <a:rPr lang="en-GB" sz="1800" b="0" strike="noStrike" spc="-1" dirty="0">
                <a:solidFill>
                  <a:schemeClr val="dk1"/>
                </a:solidFill>
                <a:latin typeface="Calibri"/>
              </a:rPr>
              <a:t>and </a:t>
            </a:r>
            <a:r>
              <a:rPr lang="en-GB" sz="1800" b="1" strike="noStrike" spc="-1" dirty="0">
                <a:solidFill>
                  <a:srgbClr val="ED7D31"/>
                </a:solidFill>
                <a:latin typeface="Calibri"/>
              </a:rPr>
              <a:t>refractory</a:t>
            </a:r>
            <a:r>
              <a:rPr lang="en-GB" sz="1800" b="1" strike="noStrike" spc="-1" dirty="0">
                <a:solidFill>
                  <a:schemeClr val="dk1"/>
                </a:solidFill>
                <a:latin typeface="Calibri"/>
              </a:rPr>
              <a:t> </a:t>
            </a:r>
            <a:r>
              <a:rPr lang="en-GB" sz="1800" b="1" strike="noStrike" spc="-1" dirty="0">
                <a:solidFill>
                  <a:srgbClr val="ED7D31"/>
                </a:solidFill>
                <a:latin typeface="Calibri"/>
              </a:rPr>
              <a:t>concrete</a:t>
            </a:r>
            <a:r>
              <a:rPr lang="en-GB" sz="1800" b="0" strike="noStrike" spc="-1" dirty="0">
                <a:solidFill>
                  <a:schemeClr val="dk1"/>
                </a:solidFill>
                <a:latin typeface="Calibri"/>
              </a:rPr>
              <a:t>.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800" b="0" strike="noStrike" spc="-1" dirty="0">
                <a:solidFill>
                  <a:schemeClr val="dk1"/>
                </a:solidFill>
                <a:latin typeface="Calibri"/>
              </a:rPr>
              <a:t>Perform characterization</a:t>
            </a:r>
            <a:r>
              <a:rPr lang="en-GB" sz="1800" b="1" strike="noStrike" spc="-1" dirty="0">
                <a:solidFill>
                  <a:schemeClr val="dk1"/>
                </a:solidFill>
                <a:latin typeface="Calibri"/>
              </a:rPr>
              <a:t> </a:t>
            </a:r>
            <a:r>
              <a:rPr lang="en-GB" sz="1800" b="0" strike="noStrike" spc="-1" dirty="0">
                <a:solidFill>
                  <a:schemeClr val="dk1"/>
                </a:solidFill>
                <a:latin typeface="Calibri"/>
              </a:rPr>
              <a:t>tests on fresh to </a:t>
            </a:r>
            <a:r>
              <a:rPr lang="en-GB" sz="1800" b="1" strike="noStrike" spc="-1" dirty="0">
                <a:solidFill>
                  <a:srgbClr val="ED7D31"/>
                </a:solidFill>
                <a:latin typeface="Calibri"/>
              </a:rPr>
              <a:t>identify printability</a:t>
            </a:r>
            <a:r>
              <a:rPr lang="en-GB" sz="1800" b="0" strike="noStrike" spc="-1" dirty="0">
                <a:solidFill>
                  <a:schemeClr val="dk1"/>
                </a:solidFill>
                <a:latin typeface="Calibri"/>
              </a:rPr>
              <a:t>, combined with </a:t>
            </a:r>
            <a:r>
              <a:rPr lang="en-GB" sz="1800" b="1" strike="noStrike" spc="-1" dirty="0">
                <a:solidFill>
                  <a:srgbClr val="ED7D31"/>
                </a:solidFill>
                <a:latin typeface="Calibri"/>
              </a:rPr>
              <a:t>numerical </a:t>
            </a:r>
            <a:r>
              <a:rPr lang="en-GB" sz="1800" b="1" strike="noStrike" spc="-1" dirty="0" err="1">
                <a:solidFill>
                  <a:srgbClr val="ED7D31"/>
                </a:solidFill>
                <a:latin typeface="Calibri"/>
              </a:rPr>
              <a:t>modeling</a:t>
            </a:r>
            <a:r>
              <a:rPr lang="en-GB" sz="1800" b="0" strike="noStrike" spc="-1" dirty="0">
                <a:solidFill>
                  <a:schemeClr val="dk1"/>
                </a:solidFill>
                <a:latin typeface="Calibri"/>
              </a:rPr>
              <a:t>.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ED7D31"/>
              </a:buClr>
              <a:buFont typeface="Arial" panose="020B0604020202020204" pitchFamily="34" charset="0"/>
              <a:buChar char="•"/>
            </a:pPr>
            <a:r>
              <a:rPr lang="en-GB" sz="1800" b="1" strike="noStrike" spc="-1" dirty="0">
                <a:solidFill>
                  <a:srgbClr val="ED7D31"/>
                </a:solidFill>
                <a:latin typeface="Calibri"/>
              </a:rPr>
              <a:t>3D printing trials</a:t>
            </a:r>
            <a:r>
              <a:rPr lang="en-GB" sz="1800" b="0" strike="noStrike" spc="-1" dirty="0">
                <a:solidFill>
                  <a:schemeClr val="dk1"/>
                </a:solidFill>
                <a:latin typeface="Calibri"/>
              </a:rPr>
              <a:t>: from simple shapes (by tuning machine parameters) to complex geometries meeting industrial needs.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4" name="Rectangle: Rounded Corners 12"/>
          <p:cNvSpPr/>
          <p:nvPr/>
        </p:nvSpPr>
        <p:spPr>
          <a:xfrm>
            <a:off x="585000" y="3325680"/>
            <a:ext cx="5700960" cy="808920"/>
          </a:xfrm>
          <a:prstGeom prst="roundRect">
            <a:avLst>
              <a:gd name="adj" fmla="val 16667"/>
            </a:avLst>
          </a:prstGeom>
          <a:noFill/>
          <a:ln>
            <a:solidFill>
              <a:srgbClr val="00707F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BE" sz="1800" b="0" strike="noStrike" spc="-1">
              <a:solidFill>
                <a:schemeClr val="lt1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PlaceHolder 1"/>
          <p:cNvSpPr>
            <a:spLocks noGrp="1"/>
          </p:cNvSpPr>
          <p:nvPr>
            <p:ph type="dt" idx="65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 dirty="0">
                <a:solidFill>
                  <a:srgbClr val="008080"/>
                </a:solidFill>
                <a:latin typeface="Calibri"/>
              </a:rPr>
              <a:t>Mercredi 3 septembre 2025</a:t>
            </a:r>
            <a:endParaRPr lang="fr-FR" sz="1200" b="0" strike="noStrike" spc="-1" dirty="0">
              <a:solidFill>
                <a:srgbClr val="008080"/>
              </a:solidFill>
              <a:latin typeface="Calibri"/>
            </a:endParaRPr>
          </a:p>
        </p:txBody>
      </p:sp>
      <p:sp>
        <p:nvSpPr>
          <p:cNvPr id="636" name="TextBox 5"/>
          <p:cNvSpPr/>
          <p:nvPr/>
        </p:nvSpPr>
        <p:spPr>
          <a:xfrm>
            <a:off x="594360" y="86400"/>
            <a:ext cx="8594640" cy="516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fr-BE" sz="2800" b="1" strike="noStrike" spc="-1">
                <a:solidFill>
                  <a:srgbClr val="00707F"/>
                </a:solidFill>
                <a:latin typeface="Calibri"/>
              </a:rPr>
              <a:t>BExTRUS - </a:t>
            </a:r>
            <a:r>
              <a:rPr lang="fr-FR" sz="2000" b="0" strike="noStrike" spc="-1">
                <a:solidFill>
                  <a:srgbClr val="00707F"/>
                </a:solidFill>
                <a:latin typeface="Calibri"/>
              </a:rPr>
              <a:t>Impression 3D de Bétons par eXTRUSion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7" name="TextBox 6"/>
          <p:cNvSpPr/>
          <p:nvPr/>
        </p:nvSpPr>
        <p:spPr>
          <a:xfrm>
            <a:off x="585000" y="838800"/>
            <a:ext cx="859464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1" strike="noStrike" spc="-1">
                <a:solidFill>
                  <a:schemeClr val="dk1"/>
                </a:solidFill>
                <a:latin typeface="Calibri"/>
              </a:rPr>
              <a:t>1. Test to identify printability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grpSp>
        <p:nvGrpSpPr>
          <p:cNvPr id="638" name="Group 4"/>
          <p:cNvGrpSpPr/>
          <p:nvPr/>
        </p:nvGrpSpPr>
        <p:grpSpPr>
          <a:xfrm>
            <a:off x="1163520" y="2729520"/>
            <a:ext cx="9751680" cy="3230640"/>
            <a:chOff x="1163520" y="2729520"/>
            <a:chExt cx="9751680" cy="3230640"/>
          </a:xfrm>
        </p:grpSpPr>
        <p:pic>
          <p:nvPicPr>
            <p:cNvPr id="639" name="Picture 2" descr="Magnusson Mortar gun kit | DIY at B&amp;Q"/>
            <p:cNvPicPr/>
            <p:nvPr/>
          </p:nvPicPr>
          <p:blipFill>
            <a:blip r:embed="rId2"/>
            <a:srcRect l="10587" t="41883" b="24067"/>
            <a:stretch/>
          </p:blipFill>
          <p:spPr>
            <a:xfrm rot="16959000">
              <a:off x="8785800" y="3637440"/>
              <a:ext cx="2677680" cy="101916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640" name="TextBox 9"/>
            <p:cNvSpPr/>
            <p:nvPr/>
          </p:nvSpPr>
          <p:spPr>
            <a:xfrm>
              <a:off x="1640160" y="5556240"/>
              <a:ext cx="2087640" cy="4039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29000"/>
                </a:lnSpc>
              </a:pPr>
              <a:r>
                <a:rPr lang="en-US" sz="1600" b="0" strike="noStrike" spc="-1">
                  <a:solidFill>
                    <a:srgbClr val="00383F"/>
                  </a:solidFill>
                  <a:latin typeface="Calibri"/>
                </a:rPr>
                <a:t>Flow table</a:t>
              </a:r>
              <a:endParaRPr lang="fr-FR" sz="16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641" name="TextBox 13"/>
            <p:cNvSpPr/>
            <p:nvPr/>
          </p:nvSpPr>
          <p:spPr>
            <a:xfrm>
              <a:off x="9155160" y="5556240"/>
              <a:ext cx="970200" cy="4039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29000"/>
                </a:lnSpc>
              </a:pPr>
              <a:r>
                <a:rPr lang="en-US" sz="1600" b="0" strike="noStrike" spc="-1">
                  <a:solidFill>
                    <a:srgbClr val="00383F"/>
                  </a:solidFill>
                  <a:latin typeface="Calibri"/>
                </a:rPr>
                <a:t>Pistol</a:t>
              </a:r>
              <a:endParaRPr lang="fr-FR" sz="16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642" name="TextBox 14"/>
            <p:cNvSpPr/>
            <p:nvPr/>
          </p:nvSpPr>
          <p:spPr>
            <a:xfrm>
              <a:off x="4760640" y="5556240"/>
              <a:ext cx="1527840" cy="4039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29000"/>
                </a:lnSpc>
              </a:pPr>
              <a:r>
                <a:rPr lang="en-US" sz="1600" b="0" strike="noStrike" spc="-1">
                  <a:solidFill>
                    <a:srgbClr val="00383F"/>
                  </a:solidFill>
                  <a:latin typeface="Calibri"/>
                </a:rPr>
                <a:t>Fall - cone</a:t>
              </a:r>
              <a:endParaRPr lang="fr-FR" sz="16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sp>
          <p:nvSpPr>
            <p:cNvPr id="643" name="TextBox 15"/>
            <p:cNvSpPr/>
            <p:nvPr/>
          </p:nvSpPr>
          <p:spPr>
            <a:xfrm>
              <a:off x="7007760" y="5556240"/>
              <a:ext cx="1289160" cy="4039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29000"/>
                </a:lnSpc>
              </a:pPr>
              <a:r>
                <a:rPr lang="en-US" sz="1600" b="0" strike="noStrike" spc="-1">
                  <a:solidFill>
                    <a:srgbClr val="00383F"/>
                  </a:solidFill>
                  <a:latin typeface="Calibri"/>
                </a:rPr>
                <a:t>V - funnel</a:t>
              </a:r>
              <a:endParaRPr lang="fr-FR" sz="1600" b="0" strike="noStrike" spc="-1">
                <a:solidFill>
                  <a:srgbClr val="000000"/>
                </a:solidFill>
                <a:latin typeface="Calibri"/>
              </a:endParaRPr>
            </a:p>
          </p:txBody>
        </p:sp>
        <p:pic>
          <p:nvPicPr>
            <p:cNvPr id="644" name="Picture 16"/>
            <p:cNvPicPr/>
            <p:nvPr/>
          </p:nvPicPr>
          <p:blipFill>
            <a:blip r:embed="rId3"/>
            <a:srcRect l="17996" t="11587" r="17175"/>
            <a:stretch/>
          </p:blipFill>
          <p:spPr>
            <a:xfrm>
              <a:off x="4923720" y="2957760"/>
              <a:ext cx="1307880" cy="23788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45" name="Picture 17"/>
            <p:cNvPicPr/>
            <p:nvPr/>
          </p:nvPicPr>
          <p:blipFill>
            <a:blip r:embed="rId4"/>
            <a:srcRect l="2193" t="6691" r="1165" b="1658"/>
            <a:stretch/>
          </p:blipFill>
          <p:spPr>
            <a:xfrm>
              <a:off x="1163520" y="3021120"/>
              <a:ext cx="3254400" cy="231552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646" name="Picture 18"/>
            <p:cNvPicPr/>
            <p:nvPr/>
          </p:nvPicPr>
          <p:blipFill>
            <a:blip r:embed="rId5"/>
            <a:srcRect t="16156"/>
            <a:stretch/>
          </p:blipFill>
          <p:spPr>
            <a:xfrm>
              <a:off x="6737400" y="2957760"/>
              <a:ext cx="1830240" cy="23788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647" name="Rectangle: Rounded Corners 19"/>
          <p:cNvSpPr/>
          <p:nvPr/>
        </p:nvSpPr>
        <p:spPr>
          <a:xfrm>
            <a:off x="885960" y="2619360"/>
            <a:ext cx="3599640" cy="3523680"/>
          </a:xfrm>
          <a:prstGeom prst="roundRect">
            <a:avLst>
              <a:gd name="adj" fmla="val 16667"/>
            </a:avLst>
          </a:prstGeom>
          <a:noFill/>
          <a:ln>
            <a:solidFill>
              <a:srgbClr val="00707F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BE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48" name="Rectangle: Rounded Corners 20"/>
          <p:cNvSpPr/>
          <p:nvPr/>
        </p:nvSpPr>
        <p:spPr>
          <a:xfrm>
            <a:off x="8763120" y="2619360"/>
            <a:ext cx="2153160" cy="3523680"/>
          </a:xfrm>
          <a:prstGeom prst="roundRect">
            <a:avLst>
              <a:gd name="adj" fmla="val 16667"/>
            </a:avLst>
          </a:prstGeom>
          <a:noFill/>
          <a:ln>
            <a:solidFill>
              <a:srgbClr val="00707F"/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BE" sz="18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49" name="TextBox 21"/>
          <p:cNvSpPr/>
          <p:nvPr/>
        </p:nvSpPr>
        <p:spPr>
          <a:xfrm>
            <a:off x="670680" y="1404000"/>
            <a:ext cx="8006040" cy="912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85840" indent="-285840" defTabSz="914400">
              <a:lnSpc>
                <a:spcPct val="100000"/>
              </a:lnSpc>
              <a:buClr>
                <a:srgbClr val="ED7D31"/>
              </a:buClr>
              <a:buFont typeface="Arial"/>
              <a:buChar char="•"/>
            </a:pPr>
            <a:r>
              <a:rPr lang="en-GB" sz="1800" b="1" strike="noStrike" spc="-1">
                <a:solidFill>
                  <a:srgbClr val="ED7D31"/>
                </a:solidFill>
                <a:latin typeface="Calibri"/>
              </a:rPr>
              <a:t>4 tests </a:t>
            </a: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were conducted to determine printability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Test based on </a:t>
            </a:r>
            <a:r>
              <a:rPr lang="en-GB" sz="1800" b="1" strike="noStrike" spc="-1">
                <a:solidFill>
                  <a:srgbClr val="ED7D31"/>
                </a:solidFill>
                <a:latin typeface="Calibri"/>
              </a:rPr>
              <a:t>suitability</a:t>
            </a: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 to 3D printing materials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ED7D31"/>
              </a:buClr>
              <a:buFont typeface="Arial"/>
              <a:buChar char="•"/>
            </a:pPr>
            <a:r>
              <a:rPr lang="en-GB" sz="1800" b="1" strike="noStrike" spc="-1">
                <a:solidFill>
                  <a:srgbClr val="ED7D31"/>
                </a:solidFill>
                <a:latin typeface="Calibri"/>
              </a:rPr>
              <a:t>Flow table </a:t>
            </a: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test and </a:t>
            </a:r>
            <a:r>
              <a:rPr lang="en-GB" sz="1800" b="1" strike="noStrike" spc="-1">
                <a:solidFill>
                  <a:srgbClr val="ED7D31"/>
                </a:solidFill>
                <a:latin typeface="Calibri"/>
              </a:rPr>
              <a:t>pistol test </a:t>
            </a: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are the most appropriate for this material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7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8"/>
          </p:nvPr>
        </p:nvSpPr>
        <p:spPr/>
        <p:txBody>
          <a:bodyPr/>
          <a:lstStyle/>
          <a:p>
            <a:fld id="{5BD00F63-B331-4D4C-9559-7477F43FF102}" type="slidenum">
              <a:rPr/>
              <a:t>52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500"/>
                                        <p:tgtEl>
                                          <p:spTgt spid="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10" dur="500"/>
                                        <p:tgtEl>
                                          <p:spTgt spid="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0" name="PlaceHolder 1"/>
          <p:cNvSpPr>
            <a:spLocks noGrp="1"/>
          </p:cNvSpPr>
          <p:nvPr>
            <p:ph type="dt" idx="66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 dirty="0">
                <a:solidFill>
                  <a:srgbClr val="008080"/>
                </a:solidFill>
                <a:latin typeface="Calibri"/>
              </a:rPr>
              <a:t>Mercredi 3 septembre 2025</a:t>
            </a:r>
            <a:endParaRPr lang="fr-FR" sz="1200" b="0" strike="noStrike" spc="-1" dirty="0">
              <a:solidFill>
                <a:srgbClr val="008080"/>
              </a:solidFill>
              <a:latin typeface="Calibri"/>
            </a:endParaRPr>
          </a:p>
        </p:txBody>
      </p:sp>
      <p:sp>
        <p:nvSpPr>
          <p:cNvPr id="651" name="TextBox 5"/>
          <p:cNvSpPr/>
          <p:nvPr/>
        </p:nvSpPr>
        <p:spPr>
          <a:xfrm>
            <a:off x="594360" y="86400"/>
            <a:ext cx="8594640" cy="516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fr-BE" sz="2800" b="1" strike="noStrike" spc="-1">
                <a:solidFill>
                  <a:srgbClr val="00707F"/>
                </a:solidFill>
                <a:latin typeface="Calibri"/>
              </a:rPr>
              <a:t>BExTRUS - </a:t>
            </a:r>
            <a:r>
              <a:rPr lang="fr-FR" sz="2000" b="0" strike="noStrike" spc="-1">
                <a:solidFill>
                  <a:srgbClr val="00707F"/>
                </a:solidFill>
                <a:latin typeface="Calibri"/>
              </a:rPr>
              <a:t>Impression 3D de Bétons par eXTRUSion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2" name="TextBox 8"/>
          <p:cNvSpPr/>
          <p:nvPr/>
        </p:nvSpPr>
        <p:spPr>
          <a:xfrm>
            <a:off x="585000" y="838800"/>
            <a:ext cx="859464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1" strike="noStrike" spc="-1">
                <a:solidFill>
                  <a:schemeClr val="dk1"/>
                </a:solidFill>
                <a:latin typeface="Calibri"/>
              </a:rPr>
              <a:t>1. Test to identify printability (results)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53" name="Picture 12"/>
          <p:cNvPicPr/>
          <p:nvPr/>
        </p:nvPicPr>
        <p:blipFill>
          <a:blip r:embed="rId2"/>
          <a:srcRect l="24517" t="19109" r="15979" b="18222"/>
          <a:stretch/>
        </p:blipFill>
        <p:spPr>
          <a:xfrm rot="16200000">
            <a:off x="719280" y="1756440"/>
            <a:ext cx="1700280" cy="2261160"/>
          </a:xfrm>
          <a:prstGeom prst="rect">
            <a:avLst/>
          </a:prstGeom>
          <a:ln w="0">
            <a:noFill/>
          </a:ln>
        </p:spPr>
      </p:pic>
      <p:pic>
        <p:nvPicPr>
          <p:cNvPr id="654" name="Picture 14"/>
          <p:cNvPicPr/>
          <p:nvPr/>
        </p:nvPicPr>
        <p:blipFill>
          <a:blip r:embed="rId3"/>
          <a:srcRect l="16505" t="19474" r="19109" b="17214"/>
          <a:stretch/>
        </p:blipFill>
        <p:spPr>
          <a:xfrm>
            <a:off x="2791440" y="2055240"/>
            <a:ext cx="2268000" cy="1672200"/>
          </a:xfrm>
          <a:prstGeom prst="rect">
            <a:avLst/>
          </a:prstGeom>
          <a:ln w="0">
            <a:noFill/>
          </a:ln>
        </p:spPr>
      </p:pic>
      <p:pic>
        <p:nvPicPr>
          <p:cNvPr id="655" name="Picture 18"/>
          <p:cNvPicPr/>
          <p:nvPr/>
        </p:nvPicPr>
        <p:blipFill>
          <a:blip r:embed="rId4"/>
          <a:srcRect l="12997" t="14536" r="11663" b="6642"/>
          <a:stretch/>
        </p:blipFill>
        <p:spPr>
          <a:xfrm>
            <a:off x="2789280" y="4210200"/>
            <a:ext cx="2275920" cy="1700280"/>
          </a:xfrm>
          <a:prstGeom prst="rect">
            <a:avLst/>
          </a:prstGeom>
          <a:ln w="0">
            <a:noFill/>
          </a:ln>
        </p:spPr>
      </p:pic>
      <p:pic>
        <p:nvPicPr>
          <p:cNvPr id="656" name="Picture 20"/>
          <p:cNvPicPr/>
          <p:nvPr/>
        </p:nvPicPr>
        <p:blipFill>
          <a:blip r:embed="rId5"/>
          <a:srcRect l="7085" t="14061" r="17082" b="12890"/>
          <a:stretch/>
        </p:blipFill>
        <p:spPr>
          <a:xfrm>
            <a:off x="434520" y="4221000"/>
            <a:ext cx="2268360" cy="1681920"/>
          </a:xfrm>
          <a:prstGeom prst="rect">
            <a:avLst/>
          </a:prstGeom>
          <a:ln w="0">
            <a:noFill/>
          </a:ln>
        </p:spPr>
      </p:pic>
      <p:sp>
        <p:nvSpPr>
          <p:cNvPr id="657" name="TextBox 23"/>
          <p:cNvSpPr/>
          <p:nvPr/>
        </p:nvSpPr>
        <p:spPr>
          <a:xfrm>
            <a:off x="438840" y="3746520"/>
            <a:ext cx="226836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400" b="0" strike="noStrike" spc="-1" dirty="0">
                <a:solidFill>
                  <a:srgbClr val="00707F"/>
                </a:solidFill>
                <a:latin typeface="Calibri"/>
              </a:rPr>
              <a:t>5 </a:t>
            </a:r>
            <a:r>
              <a:rPr lang="en-US" sz="2400" b="0" strike="noStrike" spc="-1" dirty="0">
                <a:solidFill>
                  <a:schemeClr val="dk1"/>
                </a:solidFill>
                <a:latin typeface="Calibri"/>
              </a:rPr>
              <a:t>min</a:t>
            </a:r>
            <a:endParaRPr lang="fr-FR" sz="24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8" name="TextBox 24"/>
          <p:cNvSpPr/>
          <p:nvPr/>
        </p:nvSpPr>
        <p:spPr>
          <a:xfrm>
            <a:off x="2793600" y="3726360"/>
            <a:ext cx="226836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10 min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9" name="TextBox 25"/>
          <p:cNvSpPr/>
          <p:nvPr/>
        </p:nvSpPr>
        <p:spPr>
          <a:xfrm>
            <a:off x="432000" y="5959080"/>
            <a:ext cx="226836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20 min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0" name="TextBox 26"/>
          <p:cNvSpPr/>
          <p:nvPr/>
        </p:nvSpPr>
        <p:spPr>
          <a:xfrm>
            <a:off x="2786760" y="5938920"/>
            <a:ext cx="2268360" cy="45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30 min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1" name="TextBox 27"/>
          <p:cNvSpPr/>
          <p:nvPr/>
        </p:nvSpPr>
        <p:spPr>
          <a:xfrm>
            <a:off x="6995160" y="1660680"/>
            <a:ext cx="399024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GB" sz="1800" b="1" i="1" strike="noStrike" spc="-1">
                <a:solidFill>
                  <a:schemeClr val="dk1"/>
                </a:solidFill>
                <a:latin typeface="Calibri"/>
              </a:rPr>
              <a:t>Results of flow table test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2" name="TextBox 29"/>
          <p:cNvSpPr/>
          <p:nvPr/>
        </p:nvSpPr>
        <p:spPr>
          <a:xfrm>
            <a:off x="891720" y="1590120"/>
            <a:ext cx="3990240" cy="36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GB" sz="1800" b="1" i="1" strike="noStrike" spc="-1">
                <a:solidFill>
                  <a:schemeClr val="dk1"/>
                </a:solidFill>
                <a:latin typeface="Calibri"/>
              </a:rPr>
              <a:t>Results of pistol test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663" name="Chart 13"/>
          <p:cNvGraphicFramePr/>
          <p:nvPr/>
        </p:nvGraphicFramePr>
        <p:xfrm>
          <a:off x="5364000" y="2322720"/>
          <a:ext cx="6388200" cy="3886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" name="PlaceHolder 2"/>
          <p:cNvSpPr>
            <a:spLocks noGrp="1"/>
          </p:cNvSpPr>
          <p:nvPr>
            <p:ph type="ftr" idx="17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8"/>
          </p:nvPr>
        </p:nvSpPr>
        <p:spPr/>
        <p:txBody>
          <a:bodyPr/>
          <a:lstStyle/>
          <a:p>
            <a:fld id="{CCF4D4E1-5D70-4331-A568-81B82EDBC362}" type="slidenum">
              <a:rPr/>
              <a:t>53</a:t>
            </a:fld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" name="PlaceHolder 1"/>
          <p:cNvSpPr>
            <a:spLocks noGrp="1"/>
          </p:cNvSpPr>
          <p:nvPr>
            <p:ph type="dt" idx="67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4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 dirty="0">
                <a:solidFill>
                  <a:srgbClr val="008080"/>
                </a:solidFill>
                <a:latin typeface="Calibri"/>
              </a:rPr>
              <a:t>Mercredi 3 septembre 2025</a:t>
            </a:r>
            <a:endParaRPr lang="fr-FR" sz="1200" b="0" strike="noStrike" spc="-1" dirty="0">
              <a:solidFill>
                <a:srgbClr val="008080"/>
              </a:solidFill>
              <a:latin typeface="Calibri"/>
            </a:endParaRPr>
          </a:p>
        </p:txBody>
      </p:sp>
      <p:sp>
        <p:nvSpPr>
          <p:cNvPr id="666" name="TextBox 5"/>
          <p:cNvSpPr/>
          <p:nvPr/>
        </p:nvSpPr>
        <p:spPr>
          <a:xfrm>
            <a:off x="594360" y="86400"/>
            <a:ext cx="8594640" cy="516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fr-BE" sz="2800" b="1" strike="noStrike" spc="-1">
                <a:solidFill>
                  <a:srgbClr val="00707F"/>
                </a:solidFill>
                <a:latin typeface="Calibri"/>
              </a:rPr>
              <a:t>BExTRUS - </a:t>
            </a:r>
            <a:r>
              <a:rPr lang="fr-FR" sz="2000" b="0" strike="noStrike" spc="-1">
                <a:solidFill>
                  <a:srgbClr val="00707F"/>
                </a:solidFill>
                <a:latin typeface="Calibri"/>
              </a:rPr>
              <a:t>Impression 3D de Bétons par eXTRUSion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7" name="TextBox 4"/>
          <p:cNvSpPr/>
          <p:nvPr/>
        </p:nvSpPr>
        <p:spPr>
          <a:xfrm>
            <a:off x="585000" y="838800"/>
            <a:ext cx="3834000" cy="460211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GB" sz="2400" b="1" strike="noStrike" spc="-1" dirty="0">
                <a:solidFill>
                  <a:schemeClr val="dk1"/>
                </a:solidFill>
                <a:latin typeface="Calibri"/>
              </a:rPr>
              <a:t>2. Numerical </a:t>
            </a:r>
            <a:r>
              <a:rPr lang="en-GB" sz="2400" b="1" strike="noStrike" spc="-1" dirty="0" err="1">
                <a:solidFill>
                  <a:schemeClr val="dk1"/>
                </a:solidFill>
                <a:latin typeface="Calibri"/>
              </a:rPr>
              <a:t>modeling</a:t>
            </a:r>
            <a:endParaRPr lang="fr-FR" sz="24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68" name="Image 667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86000" y="1804680"/>
            <a:ext cx="7060680" cy="3902040"/>
          </a:xfrm>
          <a:prstGeom prst="rect">
            <a:avLst/>
          </a:prstGeom>
          <a:ln w="0">
            <a:noFill/>
          </a:ln>
        </p:spPr>
      </p:pic>
      <p:sp>
        <p:nvSpPr>
          <p:cNvPr id="669" name="TextBox 7"/>
          <p:cNvSpPr/>
          <p:nvPr/>
        </p:nvSpPr>
        <p:spPr>
          <a:xfrm>
            <a:off x="491040" y="1720800"/>
            <a:ext cx="4400280" cy="3381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Courier New"/>
              <a:buChar char="o"/>
            </a:pP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Software : </a:t>
            </a:r>
            <a:r>
              <a:rPr lang="en-GB" sz="1800" b="1" strike="noStrike" spc="-1">
                <a:solidFill>
                  <a:schemeClr val="dk1"/>
                </a:solidFill>
                <a:latin typeface="Calibri"/>
              </a:rPr>
              <a:t>OpenFOAM</a:t>
            </a: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, free, opensource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Courier New"/>
              <a:buChar char="o"/>
            </a:pP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Simulate the behavior of 3D printing cementitious materials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Courier New"/>
              <a:buChar char="o"/>
            </a:pP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Input vaulue: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647640" indent="-28584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"/>
            </a:pPr>
            <a:r>
              <a:rPr lang="en-GB" sz="1800" b="1" i="1" strike="noStrike" spc="-1">
                <a:solidFill>
                  <a:schemeClr val="dk1"/>
                </a:solidFill>
                <a:latin typeface="Calibri"/>
              </a:rPr>
              <a:t>rheological proterties of mortar,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647640" indent="-28584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"/>
            </a:pPr>
            <a:r>
              <a:rPr lang="en-GB" sz="1800" b="1" i="1" strike="noStrike" spc="-1">
                <a:solidFill>
                  <a:schemeClr val="dk1"/>
                </a:solidFill>
                <a:latin typeface="Calibri"/>
              </a:rPr>
              <a:t>inlet pressure,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647640" indent="-28584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"/>
            </a:pPr>
            <a:r>
              <a:rPr lang="en-GB" sz="1800" b="1" i="1" strike="noStrike" spc="-1">
                <a:solidFill>
                  <a:schemeClr val="dk1"/>
                </a:solidFill>
                <a:latin typeface="Calibri"/>
              </a:rPr>
              <a:t>outlet pressure,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647640" indent="-28584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"/>
            </a:pPr>
            <a:r>
              <a:rPr lang="en-GB" sz="1800" b="1" i="1" strike="noStrike" spc="-1">
                <a:solidFill>
                  <a:schemeClr val="dk1"/>
                </a:solidFill>
                <a:latin typeface="Calibri"/>
              </a:rPr>
              <a:t>outlet high, 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647640" indent="-28584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"/>
            </a:pPr>
            <a:r>
              <a:rPr lang="en-GB" sz="1800" b="1" i="1" strike="noStrike" spc="-1">
                <a:solidFill>
                  <a:schemeClr val="dk1"/>
                </a:solidFill>
                <a:latin typeface="Calibri"/>
              </a:rPr>
              <a:t>pipe distribution.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Courier New"/>
              <a:buChar char="o"/>
            </a:pPr>
            <a:r>
              <a:rPr lang="en-GB" sz="1800" b="0" strike="noStrike" spc="-1">
                <a:solidFill>
                  <a:schemeClr val="dk1"/>
                </a:solidFill>
                <a:latin typeface="Calibri"/>
              </a:rPr>
              <a:t>Output results: velocity of mortar, behavior of mortar in the pipe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7"/>
          </p:nvPr>
        </p:nvSpPr>
        <p:spPr/>
        <p:txBody>
          <a:bodyPr/>
          <a:lstStyle/>
          <a:p>
            <a:r>
              <a:rPr dirty="0"/>
              <a:t>UEE - Urban And Environmental Engineering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8"/>
          </p:nvPr>
        </p:nvSpPr>
        <p:spPr/>
        <p:txBody>
          <a:bodyPr/>
          <a:lstStyle/>
          <a:p>
            <a:fld id="{9562EF1D-5DF7-4FD2-9EC3-87FE25B323B2}" type="slidenum">
              <a:rPr/>
              <a:t>54</a:t>
            </a:fld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0" fill="hold"/>
                                        <p:tgtEl>
                                          <p:spTgt spid="6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>
              <p:cTn id="7" restart="whenNotActive" fill="hold" nodeType="interactiveSeq">
                <p:stCondLst>
                  <p:cond evt="onClick" delay="0">
                    <p:tgtEl>
                      <p:spTgt spid="668"/>
                    </p:tgtEl>
                  </p:cond>
                </p:stCondLst>
                <p:childTnLst>
                  <p:par>
                    <p:cTn id="8" fill="hold">
                      <p:stCondLst>
                        <p:cond evt="onClick" delay="0">
                          <p:tgtEl>
                            <p:spTgt spid="668"/>
                          </p:tgtEl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mediacall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2" repeatCount="indefinite">
                  <p:stCondLst>
                    <p:cond delay="indefinite"/>
                  </p:stCondLst>
                </p:cTn>
                <p:tgtEl>
                  <p:spTgt spid="668"/>
                </p:tgtEl>
              </p:cMediaNode>
            </p:vide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0" name="Image 25"/>
          <p:cNvPicPr/>
          <p:nvPr/>
        </p:nvPicPr>
        <p:blipFill>
          <a:blip r:embed="rId3"/>
          <a:stretch/>
        </p:blipFill>
        <p:spPr>
          <a:xfrm>
            <a:off x="8904240" y="2085120"/>
            <a:ext cx="2253240" cy="510480"/>
          </a:xfrm>
          <a:prstGeom prst="rect">
            <a:avLst/>
          </a:prstGeom>
          <a:ln w="0">
            <a:noFill/>
          </a:ln>
        </p:spPr>
      </p:pic>
      <p:sp>
        <p:nvSpPr>
          <p:cNvPr id="671" name="PlaceHolder 1"/>
          <p:cNvSpPr>
            <a:spLocks noGrp="1"/>
          </p:cNvSpPr>
          <p:nvPr>
            <p:ph type="title"/>
          </p:nvPr>
        </p:nvSpPr>
        <p:spPr>
          <a:xfrm>
            <a:off x="0" y="2644200"/>
            <a:ext cx="12190680" cy="5832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DUN³ES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72" name="PlaceHolder 2"/>
          <p:cNvSpPr>
            <a:spLocks noGrp="1"/>
          </p:cNvSpPr>
          <p:nvPr>
            <p:ph/>
          </p:nvPr>
        </p:nvSpPr>
        <p:spPr>
          <a:xfrm>
            <a:off x="2090520" y="3385440"/>
            <a:ext cx="8010000" cy="5832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ctr" defTabSz="91440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fr-BE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evelopment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3200" b="1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pcycling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atural and 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on-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atural 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fr-BE" sz="3200" b="0" strike="noStrike" spc="-1" dirty="0" err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circular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BE" sz="3200" b="1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fr-BE" sz="3200" b="0" strike="noStrike" spc="-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ands</a:t>
            </a:r>
            <a:endParaRPr lang="en-BE" sz="32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73" name="Image 18" descr="uLIEGE_Logo_Compact_CMJN_pos@2x.png"/>
          <p:cNvPicPr/>
          <p:nvPr/>
        </p:nvPicPr>
        <p:blipFill>
          <a:blip r:embed="rId4"/>
          <a:stretch/>
        </p:blipFill>
        <p:spPr>
          <a:xfrm>
            <a:off x="1604160" y="1890000"/>
            <a:ext cx="1896120" cy="900720"/>
          </a:xfrm>
          <a:prstGeom prst="rect">
            <a:avLst/>
          </a:prstGeom>
          <a:ln w="0">
            <a:noFill/>
          </a:ln>
        </p:spPr>
      </p:pic>
      <p:sp>
        <p:nvSpPr>
          <p:cNvPr id="674" name="PlaceHolder 3"/>
          <p:cNvSpPr>
            <a:spLocks noGrp="1"/>
          </p:cNvSpPr>
          <p:nvPr>
            <p:ph type="dt" idx="68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75" name="Image 23"/>
          <p:cNvPicPr/>
          <p:nvPr/>
        </p:nvPicPr>
        <p:blipFill>
          <a:blip r:embed="rId5"/>
          <a:stretch/>
        </p:blipFill>
        <p:spPr>
          <a:xfrm>
            <a:off x="5277600" y="1323000"/>
            <a:ext cx="1635480" cy="901440"/>
          </a:xfrm>
          <a:prstGeom prst="rect">
            <a:avLst/>
          </a:prstGeom>
          <a:ln w="0">
            <a:noFill/>
          </a:ln>
        </p:spPr>
      </p:pic>
      <p:pic>
        <p:nvPicPr>
          <p:cNvPr id="676" name="Image 9"/>
          <p:cNvPicPr/>
          <p:nvPr/>
        </p:nvPicPr>
        <p:blipFill>
          <a:blip r:embed="rId6"/>
          <a:stretch/>
        </p:blipFill>
        <p:spPr>
          <a:xfrm>
            <a:off x="1380600" y="4473720"/>
            <a:ext cx="1644840" cy="1134360"/>
          </a:xfrm>
          <a:prstGeom prst="rect">
            <a:avLst/>
          </a:prstGeom>
          <a:ln w="0">
            <a:noFill/>
          </a:ln>
        </p:spPr>
      </p:pic>
      <p:pic>
        <p:nvPicPr>
          <p:cNvPr id="677" name="Image 11"/>
          <p:cNvPicPr/>
          <p:nvPr/>
        </p:nvPicPr>
        <p:blipFill>
          <a:blip r:embed="rId7"/>
          <a:stretch/>
        </p:blipFill>
        <p:spPr>
          <a:xfrm>
            <a:off x="8996400" y="4593600"/>
            <a:ext cx="2508480" cy="1044720"/>
          </a:xfrm>
          <a:prstGeom prst="rect">
            <a:avLst/>
          </a:prstGeom>
          <a:ln w="0">
            <a:noFill/>
          </a:ln>
        </p:spPr>
      </p:pic>
      <p:pic>
        <p:nvPicPr>
          <p:cNvPr id="678" name="Picture 4"/>
          <p:cNvPicPr/>
          <p:nvPr/>
        </p:nvPicPr>
        <p:blipFill>
          <a:blip r:embed="rId8"/>
          <a:stretch/>
        </p:blipFill>
        <p:spPr>
          <a:xfrm>
            <a:off x="5948640" y="5151240"/>
            <a:ext cx="1713240" cy="579600"/>
          </a:xfrm>
          <a:prstGeom prst="rect">
            <a:avLst/>
          </a:prstGeom>
          <a:ln w="0">
            <a:noFill/>
          </a:ln>
        </p:spPr>
      </p:pic>
      <p:pic>
        <p:nvPicPr>
          <p:cNvPr id="679" name="Image 14" descr="Une image contenant symbole, drapeau, Bleu électrique, Police&#10;&#10;Le contenu généré par l’IA peut être incorrect."/>
          <p:cNvPicPr/>
          <p:nvPr/>
        </p:nvPicPr>
        <p:blipFill>
          <a:blip r:embed="rId9"/>
          <a:stretch/>
        </p:blipFill>
        <p:spPr>
          <a:xfrm>
            <a:off x="4753800" y="4982400"/>
            <a:ext cx="1090080" cy="981000"/>
          </a:xfrm>
          <a:prstGeom prst="rect">
            <a:avLst/>
          </a:prstGeom>
          <a:ln w="0">
            <a:noFill/>
          </a:ln>
        </p:spPr>
      </p:pic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UEE - Urban And Environmental Engineering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9A5D035A-9334-4474-8D88-63644EB36145}" type="slidenum">
              <a:rPr/>
              <a:t>55</a:t>
            </a:fld>
            <a:endParaRPr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FR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81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510444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FR" sz="2000" b="1" u="sng" strike="noStrike" spc="-1" dirty="0">
                <a:solidFill>
                  <a:schemeClr val="accent2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Contexte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FR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Forte </a:t>
            </a:r>
            <a:r>
              <a:rPr lang="fr-FR" sz="18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pression</a:t>
            </a:r>
            <a:r>
              <a:rPr lang="fr-FR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économique et environnementale sur les sables : 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6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Calibri Light"/>
              <a:buAutoNum type="arabicPeriod"/>
              <a:tabLst>
                <a:tab pos="0" algn="l"/>
              </a:tabLst>
            </a:pPr>
            <a:r>
              <a:rPr lang="fr-FR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Hausse de la </a:t>
            </a:r>
            <a:r>
              <a:rPr lang="fr-FR" sz="18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demande</a:t>
            </a:r>
            <a:r>
              <a:rPr lang="fr-FR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800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</a:t>
            </a:r>
            <a:r>
              <a:rPr lang="fr-FR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extraction intensive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6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Calibri Light"/>
              <a:buAutoNum type="arabicPeriod"/>
              <a:tabLst>
                <a:tab pos="0" algn="l"/>
              </a:tabLst>
            </a:pPr>
            <a:r>
              <a:rPr lang="fr-FR" sz="18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Ressources limitées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680" indent="-343080" algn="just" defTabSz="9144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Calibri Light"/>
              <a:buAutoNum type="arabicPeriod"/>
              <a:tabLst>
                <a:tab pos="0" algn="l"/>
              </a:tabLst>
            </a:pPr>
            <a:r>
              <a:rPr lang="fr-FR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Déchets de construction et de démolition </a:t>
            </a:r>
            <a:r>
              <a:rPr lang="fr-FR" sz="18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(C&amp;DW) </a:t>
            </a:r>
            <a:r>
              <a:rPr lang="fr-FR" sz="1800" b="0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à valoriser</a:t>
            </a: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1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82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FR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DUN³ES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83" name="PlaceHolder 4"/>
          <p:cNvSpPr>
            <a:spLocks noGrp="1"/>
          </p:cNvSpPr>
          <p:nvPr>
            <p:ph type="dt" idx="69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4" name="PlaceHolder 5"/>
          <p:cNvSpPr>
            <a:spLocks noGrp="1"/>
          </p:cNvSpPr>
          <p:nvPr>
            <p:ph type="ftr" idx="70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 dirty="0">
                <a:solidFill>
                  <a:srgbClr val="00707F"/>
                </a:solidFill>
                <a:latin typeface="Calibri"/>
              </a:rPr>
              <a:t>UEE - Urban And Environmental Engineering</a:t>
            </a:r>
            <a:endParaRPr lang="fr-FR" sz="12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5" name="PlaceHolder 6"/>
          <p:cNvSpPr>
            <a:spLocks noGrp="1"/>
          </p:cNvSpPr>
          <p:nvPr>
            <p:ph type="sldNum" idx="71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C0107B78-83A5-4C0E-AD5C-F9739D52EEF4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56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6" name="PlaceHolder 2"/>
          <p:cNvSpPr/>
          <p:nvPr/>
        </p:nvSpPr>
        <p:spPr>
          <a:xfrm>
            <a:off x="6475680" y="1348200"/>
            <a:ext cx="4520160" cy="4845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28600" algn="just" defTabSz="9144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u="sng" strike="noStrike" spc="-1" dirty="0">
                <a:solidFill>
                  <a:schemeClr val="accent2"/>
                </a:solidFill>
                <a:uFillTx/>
                <a:latin typeface="Calibri"/>
              </a:rPr>
              <a:t>Objectifs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514440" indent="-285840" algn="just" defTabSz="9144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-"/>
              <a:tabLst>
                <a:tab pos="0" algn="l"/>
              </a:tabLst>
            </a:pP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Identification de flux de </a:t>
            </a: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sables primaires 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et</a:t>
            </a: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 secondaires 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(sables de déconstruction, sables de fonderie, etc.).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514440" indent="-285840" algn="just" defTabSz="9144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-"/>
              <a:tabLst>
                <a:tab pos="0" algn="l"/>
              </a:tabLst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Traitement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 des flux </a:t>
            </a: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primaires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.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514440" indent="-285840" algn="just" defTabSz="9144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-"/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</a:rPr>
              <a:t>Valorisation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</a:rPr>
              <a:t> des flux </a:t>
            </a:r>
            <a:r>
              <a:rPr lang="fr-FR" sz="1800" b="1" strike="noStrike" spc="-1">
                <a:solidFill>
                  <a:schemeClr val="dk1"/>
                </a:solidFill>
                <a:latin typeface="Calibri"/>
              </a:rPr>
              <a:t>secondaires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</a:rPr>
              <a:t> dans des applications de construction (béton prêt à l’emploi, briques comprimées, BUHP, impression 3D, etc.) et des </a:t>
            </a:r>
            <a:r>
              <a:rPr lang="fr-FR" sz="1800" b="1" strike="noStrike" spc="-1">
                <a:solidFill>
                  <a:schemeClr val="dk1"/>
                </a:solidFill>
                <a:latin typeface="Calibri"/>
              </a:rPr>
              <a:t>fractions fines non valorisables 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</a:rPr>
              <a:t>(sables </a:t>
            </a:r>
            <a:r>
              <a:rPr lang="fr-FR" sz="1800" b="0" strike="noStrike" spc="-1" dirty="0" err="1">
                <a:solidFill>
                  <a:schemeClr val="dk1"/>
                </a:solidFill>
                <a:latin typeface="Calibri"/>
              </a:rPr>
              <a:t>fillérisés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 et fillers de carrière).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87" name="Image 3" descr="Une image contenant plein air, ciel, nuage, nature&#10;&#10;Description générée automatiquement"/>
          <p:cNvPicPr/>
          <p:nvPr/>
        </p:nvPicPr>
        <p:blipFill>
          <a:blip r:embed="rId3"/>
          <a:srcRect l="35902" r="22998"/>
          <a:stretch/>
        </p:blipFill>
        <p:spPr>
          <a:xfrm rot="5400000">
            <a:off x="2513880" y="2973240"/>
            <a:ext cx="2439000" cy="4452480"/>
          </a:xfrm>
          <a:prstGeom prst="rect">
            <a:avLst/>
          </a:prstGeom>
          <a:ln w="0">
            <a:noFill/>
          </a:ln>
        </p:spPr>
      </p:pic>
      <p:sp>
        <p:nvSpPr>
          <p:cNvPr id="688" name="ZoneTexte 4"/>
          <p:cNvSpPr/>
          <p:nvPr/>
        </p:nvSpPr>
        <p:spPr>
          <a:xfrm>
            <a:off x="1629720" y="3616560"/>
            <a:ext cx="4065840" cy="447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100" b="0" i="1" strike="noStrike" spc="-1">
                <a:solidFill>
                  <a:schemeClr val="dk1"/>
                </a:solidFill>
                <a:latin typeface="Aptos"/>
                <a:ea typeface="Aptos"/>
              </a:rPr>
              <a:t>Centre de recyclage de Namur (Recynam)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ZoneTexte 37"/>
          <p:cNvSpPr/>
          <p:nvPr/>
        </p:nvSpPr>
        <p:spPr>
          <a:xfrm>
            <a:off x="831240" y="5299200"/>
            <a:ext cx="3981240" cy="881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marL="228600" indent="-228600" defTabSz="914400">
              <a:lnSpc>
                <a:spcPct val="100000"/>
              </a:lnSpc>
              <a:buClr>
                <a:srgbClr val="F07F3C"/>
              </a:buClr>
              <a:buSzPct val="150000"/>
              <a:buFont typeface="Symbol"/>
              <a:buChar char="®"/>
            </a:pPr>
            <a:r>
              <a:rPr lang="fr-FR" sz="2000" b="0" strike="noStrike" spc="-1">
                <a:solidFill>
                  <a:schemeClr val="dk1"/>
                </a:solidFill>
                <a:latin typeface="Calibri"/>
              </a:rPr>
              <a:t> 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</a:rPr>
              <a:t>Minimum requis : 3,5 MPa	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0" name="PlaceHolder 1"/>
          <p:cNvSpPr/>
          <p:nvPr/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28600" algn="just" defTabSz="914400">
              <a:lnSpc>
                <a:spcPct val="100000"/>
              </a:lnSpc>
              <a:spcBef>
                <a:spcPts val="479"/>
              </a:spcBef>
              <a:tabLst>
                <a:tab pos="0" algn="l"/>
              </a:tabLst>
            </a:pPr>
            <a:r>
              <a:rPr lang="fr-FR" sz="2400" b="1" strike="noStrike" spc="-1">
                <a:solidFill>
                  <a:schemeClr val="dk1"/>
                </a:solidFill>
                <a:latin typeface="Calibri"/>
              </a:rPr>
              <a:t>Briques comprimées à base de sable recyclé et de fines de lavage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1" name="ZoneTexte 3"/>
          <p:cNvSpPr/>
          <p:nvPr/>
        </p:nvSpPr>
        <p:spPr>
          <a:xfrm>
            <a:off x="10739160" y="6431400"/>
            <a:ext cx="1452240" cy="42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 fontScale="92500" lnSpcReduction="10000"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692" name="ZoneTexte 4"/>
          <p:cNvSpPr/>
          <p:nvPr/>
        </p:nvSpPr>
        <p:spPr>
          <a:xfrm>
            <a:off x="9682560" y="4764960"/>
            <a:ext cx="1442160" cy="42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 fontScale="92500" lnSpcReduction="10000"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693" name="ZoneTexte 5"/>
          <p:cNvSpPr/>
          <p:nvPr/>
        </p:nvSpPr>
        <p:spPr>
          <a:xfrm>
            <a:off x="10911960" y="6431400"/>
            <a:ext cx="1279440" cy="42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70" b="1" strike="noStrike" spc="-1">
                <a:solidFill>
                  <a:schemeClr val="lt1"/>
                </a:solidFill>
                <a:latin typeface="Calibri"/>
              </a:rPr>
              <a:t>4</a:t>
            </a:r>
            <a:endParaRPr lang="fr-FR" sz="187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4" name="ZoneTexte 11"/>
          <p:cNvSpPr/>
          <p:nvPr/>
        </p:nvSpPr>
        <p:spPr>
          <a:xfrm>
            <a:off x="609480" y="6431400"/>
            <a:ext cx="9224640" cy="441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 fontScale="93333" lnSpcReduction="10000"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2400" b="1" strike="noStrike" spc="-1">
                <a:solidFill>
                  <a:schemeClr val="lt1"/>
                </a:solidFill>
                <a:latin typeface="Calibri"/>
              </a:rPr>
              <a:t>Introduction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5" name="Espace réservé du texte 2"/>
          <p:cNvSpPr/>
          <p:nvPr/>
        </p:nvSpPr>
        <p:spPr>
          <a:xfrm>
            <a:off x="990720" y="1451520"/>
            <a:ext cx="10388520" cy="1896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 defTabSz="4572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fr-FR" sz="1800" b="0" i="1" strike="noStrike" spc="-1" dirty="0">
                <a:solidFill>
                  <a:schemeClr val="dk1"/>
                </a:solidFill>
                <a:latin typeface="Calibri"/>
              </a:rPr>
              <a:t>Optimiser la </a:t>
            </a:r>
            <a:r>
              <a:rPr lang="fr-FR" sz="1800" b="1" i="1" strike="noStrike" spc="-1" dirty="0">
                <a:solidFill>
                  <a:schemeClr val="dk1"/>
                </a:solidFill>
                <a:latin typeface="Calibri"/>
              </a:rPr>
              <a:t>résistance en compression </a:t>
            </a:r>
            <a:r>
              <a:rPr lang="fr-FR" sz="1800" b="0" i="1" strike="noStrike" spc="-1" dirty="0">
                <a:solidFill>
                  <a:schemeClr val="dk1"/>
                </a:solidFill>
                <a:latin typeface="Calibri"/>
              </a:rPr>
              <a:t>des briques tout en minimisant leur</a:t>
            </a:r>
            <a:r>
              <a:rPr lang="fr-FR" sz="1800" b="1" i="1" strike="noStrike" spc="-1" dirty="0">
                <a:solidFill>
                  <a:schemeClr val="dk1"/>
                </a:solidFill>
                <a:latin typeface="Calibri"/>
              </a:rPr>
              <a:t> impact environnemental </a:t>
            </a:r>
            <a:r>
              <a:rPr lang="fr-FR" sz="1800" b="0" i="1" strike="noStrike" spc="-1" dirty="0">
                <a:solidFill>
                  <a:schemeClr val="dk1"/>
                </a:solidFill>
                <a:latin typeface="Calibri"/>
              </a:rPr>
              <a:t>(teneur en ciment &lt; 10%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) et les </a:t>
            </a: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comparer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 à des briques/blocs de construction existants.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ctr" defTabSz="457200">
              <a:lnSpc>
                <a:spcPct val="100000"/>
              </a:lnSpc>
              <a:spcBef>
                <a:spcPts val="374"/>
              </a:spcBef>
              <a:tabLst>
                <a:tab pos="0" algn="l"/>
              </a:tabLst>
            </a:pPr>
            <a:endParaRPr lang="fr-FR" sz="1870" b="0" strike="noStrike" spc="-1" dirty="0">
              <a:solidFill>
                <a:srgbClr val="000000"/>
              </a:solidFill>
              <a:latin typeface="Calibri"/>
            </a:endParaRPr>
          </a:p>
          <a:p>
            <a:pPr algn="ctr" defTabSz="457200">
              <a:lnSpc>
                <a:spcPct val="100000"/>
              </a:lnSpc>
              <a:spcBef>
                <a:spcPts val="320"/>
              </a:spcBef>
              <a:tabLst>
                <a:tab pos="0" algn="l"/>
              </a:tabLst>
            </a:pP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6" name="ZoneTexte 26"/>
          <p:cNvSpPr/>
          <p:nvPr/>
        </p:nvSpPr>
        <p:spPr>
          <a:xfrm>
            <a:off x="-799200" y="2159280"/>
            <a:ext cx="6688080" cy="3031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t">
            <a:normAutofit/>
          </a:bodyPr>
          <a:lstStyle/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97" name="Image 27" descr="Une image contenant texte, capture d’écran, Police, ligne&#10;&#10;Description générée automatiquement"/>
          <p:cNvPicPr/>
          <p:nvPr/>
        </p:nvPicPr>
        <p:blipFill>
          <a:blip r:embed="rId3"/>
          <a:srcRect b="8557"/>
          <a:stretch/>
        </p:blipFill>
        <p:spPr>
          <a:xfrm>
            <a:off x="1278360" y="2580840"/>
            <a:ext cx="4803840" cy="2245680"/>
          </a:xfrm>
          <a:prstGeom prst="rect">
            <a:avLst/>
          </a:prstGeom>
          <a:ln w="0">
            <a:noFill/>
          </a:ln>
        </p:spPr>
      </p:pic>
      <p:sp>
        <p:nvSpPr>
          <p:cNvPr id="698" name="ZoneTexte 28"/>
          <p:cNvSpPr/>
          <p:nvPr/>
        </p:nvSpPr>
        <p:spPr>
          <a:xfrm>
            <a:off x="4289040" y="2324160"/>
            <a:ext cx="2040840" cy="30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 fontScale="87222" lnSpcReduction="10000"/>
          </a:bodyPr>
          <a:lstStyle/>
          <a:p>
            <a:pPr defTabSz="914400">
              <a:lnSpc>
                <a:spcPct val="100000"/>
              </a:lnSpc>
            </a:pPr>
            <a:r>
              <a:rPr lang="fr-FR" sz="1470" b="0" strike="noStrike" spc="-1">
                <a:solidFill>
                  <a:schemeClr val="dk1"/>
                </a:solidFill>
                <a:latin typeface="Calibri"/>
              </a:rPr>
              <a:t>Norme (NZS 4298, 2020)</a:t>
            </a:r>
            <a:endParaRPr lang="fr-FR" sz="1470" b="0" strike="noStrike" spc="-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699" name="Connecteur : en arc 29"/>
          <p:cNvCxnSpPr/>
          <p:nvPr/>
        </p:nvCxnSpPr>
        <p:spPr>
          <a:xfrm rot="10800000" flipV="1">
            <a:off x="3397320" y="2479680"/>
            <a:ext cx="958680" cy="548640"/>
          </a:xfrm>
          <a:prstGeom prst="curvedConnector2">
            <a:avLst/>
          </a:prstGeom>
          <a:ln w="19050">
            <a:solidFill>
              <a:srgbClr val="ED7D31"/>
            </a:solidFill>
            <a:round/>
            <a:tailEnd type="arrow" w="med" len="med"/>
          </a:ln>
        </p:spPr>
      </p:cxnSp>
      <p:sp>
        <p:nvSpPr>
          <p:cNvPr id="700" name="Ellipse 30"/>
          <p:cNvSpPr/>
          <p:nvPr/>
        </p:nvSpPr>
        <p:spPr>
          <a:xfrm>
            <a:off x="3015360" y="2923920"/>
            <a:ext cx="299160" cy="27504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FR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01" name="ZoneTexte 31"/>
          <p:cNvSpPr/>
          <p:nvPr/>
        </p:nvSpPr>
        <p:spPr>
          <a:xfrm>
            <a:off x="5486400" y="2889000"/>
            <a:ext cx="1218600" cy="1218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02" name="ZoneTexte 32"/>
          <p:cNvSpPr/>
          <p:nvPr/>
        </p:nvSpPr>
        <p:spPr>
          <a:xfrm>
            <a:off x="9682560" y="5513040"/>
            <a:ext cx="1218600" cy="1218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03" name="ZoneTexte 33"/>
          <p:cNvSpPr/>
          <p:nvPr/>
        </p:nvSpPr>
        <p:spPr>
          <a:xfrm>
            <a:off x="8737560" y="5000040"/>
            <a:ext cx="1442160" cy="1034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04" name="ZoneTexte 34"/>
          <p:cNvSpPr/>
          <p:nvPr/>
        </p:nvSpPr>
        <p:spPr>
          <a:xfrm>
            <a:off x="454320" y="4664520"/>
            <a:ext cx="6451920" cy="67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470" b="1" strike="noStrike" spc="-1">
                <a:solidFill>
                  <a:schemeClr val="dk1"/>
                </a:solidFill>
                <a:latin typeface="Calibri"/>
              </a:rPr>
              <a:t>Normes de résistance en compression des BTC selon les pays</a:t>
            </a:r>
            <a:endParaRPr lang="fr-FR" sz="147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5" name="ZoneTexte 35"/>
          <p:cNvSpPr/>
          <p:nvPr/>
        </p:nvSpPr>
        <p:spPr>
          <a:xfrm>
            <a:off x="8958600" y="5513040"/>
            <a:ext cx="1218600" cy="1218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06" name="ZoneTexte 36"/>
          <p:cNvSpPr/>
          <p:nvPr/>
        </p:nvSpPr>
        <p:spPr>
          <a:xfrm>
            <a:off x="9293400" y="4978440"/>
            <a:ext cx="1830960" cy="590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07" name="ZoneTexte 42"/>
          <p:cNvSpPr/>
          <p:nvPr/>
        </p:nvSpPr>
        <p:spPr>
          <a:xfrm>
            <a:off x="831240" y="5652720"/>
            <a:ext cx="3981240" cy="881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marL="228600" indent="-228600" defTabSz="914400">
              <a:lnSpc>
                <a:spcPct val="100000"/>
              </a:lnSpc>
              <a:buClr>
                <a:srgbClr val="F07F3C"/>
              </a:buClr>
              <a:buSzPct val="150000"/>
              <a:buFont typeface="Symbol"/>
              <a:buChar char="®"/>
            </a:pPr>
            <a:r>
              <a:rPr lang="fr-FR" sz="2000" b="0" strike="noStrike" spc="-1">
                <a:solidFill>
                  <a:schemeClr val="dk1"/>
                </a:solidFill>
                <a:latin typeface="Calibri"/>
              </a:rPr>
              <a:t> 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</a:rPr>
              <a:t>Objectif visé : </a:t>
            </a:r>
            <a:r>
              <a:rPr lang="fr-FR" sz="1800" b="1" strike="noStrike" spc="-1">
                <a:solidFill>
                  <a:schemeClr val="dk1"/>
                </a:solidFill>
                <a:latin typeface="Calibri"/>
              </a:rPr>
              <a:t>6 MPa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8" name="ZoneTexte 44"/>
          <p:cNvSpPr/>
          <p:nvPr/>
        </p:nvSpPr>
        <p:spPr>
          <a:xfrm>
            <a:off x="8481240" y="5250240"/>
            <a:ext cx="2997720" cy="1218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fr-FR" sz="1600" b="1" strike="noStrike" spc="-1">
                <a:solidFill>
                  <a:schemeClr val="accent2"/>
                </a:solidFill>
                <a:latin typeface="Calibri"/>
              </a:rPr>
              <a:t>Applications</a:t>
            </a:r>
            <a:r>
              <a:rPr lang="fr-FR" sz="1470" b="0" strike="noStrike" spc="-1">
                <a:solidFill>
                  <a:schemeClr val="dk1"/>
                </a:solidFill>
                <a:latin typeface="Calibri"/>
              </a:rPr>
              <a:t> : </a:t>
            </a:r>
            <a:endParaRPr lang="fr-FR" sz="147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</a:pPr>
            <a:r>
              <a:rPr lang="fr-FR" sz="1470" b="0" strike="noStrike" spc="-1">
                <a:solidFill>
                  <a:schemeClr val="dk1"/>
                </a:solidFill>
                <a:latin typeface="Calibri"/>
              </a:rPr>
              <a:t>Murs extérieurs/intérieurs et cloisons</a:t>
            </a:r>
            <a:endParaRPr lang="fr-FR" sz="147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709" name="Graphique 45" descr="Mur de briques en construction contour"/>
          <p:cNvPicPr/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/>
        </p:blipFill>
        <p:spPr>
          <a:xfrm>
            <a:off x="7759800" y="5493960"/>
            <a:ext cx="730800" cy="730800"/>
          </a:xfrm>
          <a:prstGeom prst="rect">
            <a:avLst/>
          </a:prstGeom>
          <a:ln w="0">
            <a:noFill/>
          </a:ln>
        </p:spPr>
      </p:pic>
      <p:pic>
        <p:nvPicPr>
          <p:cNvPr id="710" name="Image 49" descr="Une image contenant ingénierie, Atelier, usine, industrie&#10;&#10;Description générée automatiquement"/>
          <p:cNvPicPr/>
          <p:nvPr/>
        </p:nvPicPr>
        <p:blipFill>
          <a:blip r:embed="rId6"/>
          <a:srcRect l="22172" r="6692"/>
          <a:stretch/>
        </p:blipFill>
        <p:spPr>
          <a:xfrm rot="5400000">
            <a:off x="9297360" y="2265120"/>
            <a:ext cx="2634480" cy="2777760"/>
          </a:xfrm>
          <a:prstGeom prst="rect">
            <a:avLst/>
          </a:prstGeom>
          <a:ln w="0">
            <a:noFill/>
          </a:ln>
        </p:spPr>
      </p:pic>
      <p:sp>
        <p:nvSpPr>
          <p:cNvPr id="711" name="ZoneTexte 2"/>
          <p:cNvSpPr/>
          <p:nvPr/>
        </p:nvSpPr>
        <p:spPr>
          <a:xfrm>
            <a:off x="6951960" y="4899240"/>
            <a:ext cx="2844000" cy="51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fr-FR" sz="1470" b="1" strike="noStrike" spc="-1">
                <a:solidFill>
                  <a:schemeClr val="dk1"/>
                </a:solidFill>
                <a:latin typeface="Calibri"/>
              </a:rPr>
              <a:t>Brique comprimée</a:t>
            </a:r>
            <a:endParaRPr lang="fr-FR" sz="147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2" name="ZoneTexte 7"/>
          <p:cNvSpPr/>
          <p:nvPr/>
        </p:nvSpPr>
        <p:spPr>
          <a:xfrm>
            <a:off x="9358920" y="4910040"/>
            <a:ext cx="2668680" cy="51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fr-FR" sz="1470" b="1" strike="noStrike" spc="-1">
                <a:solidFill>
                  <a:schemeClr val="dk1"/>
                </a:solidFill>
                <a:latin typeface="Calibri"/>
              </a:rPr>
              <a:t>Presse manuelle TERSTARAM</a:t>
            </a:r>
            <a:endParaRPr lang="fr-FR" sz="147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713" name="Image 13" descr="Une image contenant boîte, table, intérieur, carré&#10;&#10;Le contenu généré par l’IA peut être incorrect."/>
          <p:cNvPicPr/>
          <p:nvPr/>
        </p:nvPicPr>
        <p:blipFill>
          <a:blip r:embed="rId7"/>
          <a:srcRect l="6821" t="1163" r="3041" b="20557"/>
          <a:stretch/>
        </p:blipFill>
        <p:spPr>
          <a:xfrm>
            <a:off x="6716160" y="2329560"/>
            <a:ext cx="2247120" cy="2628720"/>
          </a:xfrm>
          <a:prstGeom prst="rect">
            <a:avLst/>
          </a:prstGeom>
          <a:ln w="0">
            <a:noFill/>
          </a:ln>
        </p:spPr>
      </p:pic>
      <p:sp>
        <p:nvSpPr>
          <p:cNvPr id="714" name="PlaceHolder 3"/>
          <p:cNvSpPr/>
          <p:nvPr/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FR" sz="2800" b="1" strike="noStrike" spc="-1">
                <a:solidFill>
                  <a:srgbClr val="00707F"/>
                </a:solidFill>
                <a:latin typeface="Calibri"/>
              </a:rPr>
              <a:t>DUN³ES</a:t>
            </a:r>
            <a:endParaRPr lang="fr-F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5" name="Ellipse 17"/>
          <p:cNvSpPr/>
          <p:nvPr/>
        </p:nvSpPr>
        <p:spPr>
          <a:xfrm>
            <a:off x="3025080" y="2933640"/>
            <a:ext cx="299160" cy="275040"/>
          </a:xfrm>
          <a:prstGeom prst="ellipse">
            <a:avLst/>
          </a:prstGeom>
          <a:noFill/>
          <a:ln>
            <a:solidFill>
              <a:srgbClr val="ED7D31"/>
            </a:solidFill>
            <a:rou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fr-FR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16" name="PlaceHolder 4"/>
          <p:cNvSpPr/>
          <p:nvPr/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7" name="PlaceHolder 5"/>
          <p:cNvSpPr/>
          <p:nvPr/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UEE - Urban And Environmental Engineering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8" name="PlaceHolder 6"/>
          <p:cNvSpPr/>
          <p:nvPr/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fld id="{6AFAF2E7-4B93-450A-8EB9-924BF16325E3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57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/>
    </mc:Choice>
    <mc:Fallback xmlns="" xmlns:p15="http://schemas.microsoft.com/office/powerpoint/2012/main">
      <p:transition spd="med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9" name="Image 19" descr="Une image contenant outil, machine, tuyau, Pièce auto&#10;&#10;Description générée automatiquement"/>
          <p:cNvPicPr/>
          <p:nvPr/>
        </p:nvPicPr>
        <p:blipFill>
          <a:blip r:embed="rId3"/>
          <a:stretch/>
        </p:blipFill>
        <p:spPr>
          <a:xfrm rot="5400000">
            <a:off x="7565400" y="2017440"/>
            <a:ext cx="2299680" cy="1724760"/>
          </a:xfrm>
          <a:prstGeom prst="rect">
            <a:avLst/>
          </a:prstGeom>
          <a:ln w="0">
            <a:noFill/>
          </a:ln>
        </p:spPr>
      </p:pic>
      <p:pic>
        <p:nvPicPr>
          <p:cNvPr id="720" name="Image 43" descr="Une image contenant sol, bâtiment, ciment, plein air&#10;&#10;Le contenu généré par l’IA peut être incorrect."/>
          <p:cNvPicPr/>
          <p:nvPr/>
        </p:nvPicPr>
        <p:blipFill>
          <a:blip r:embed="rId4"/>
          <a:srcRect l="15041" t="23323" r="6141" b="8036"/>
          <a:stretch/>
        </p:blipFill>
        <p:spPr>
          <a:xfrm>
            <a:off x="7785360" y="1162800"/>
            <a:ext cx="2502000" cy="2926800"/>
          </a:xfrm>
          <a:prstGeom prst="rect">
            <a:avLst/>
          </a:prstGeom>
          <a:ln w="0">
            <a:noFill/>
          </a:ln>
        </p:spPr>
      </p:pic>
      <p:sp>
        <p:nvSpPr>
          <p:cNvPr id="721" name="ZoneTexte 30"/>
          <p:cNvSpPr/>
          <p:nvPr/>
        </p:nvSpPr>
        <p:spPr>
          <a:xfrm>
            <a:off x="5424480" y="6437160"/>
            <a:ext cx="6095160" cy="333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600" b="1" strike="noStrike" spc="-1">
                <a:solidFill>
                  <a:srgbClr val="FF0000"/>
                </a:solidFill>
                <a:latin typeface="Aptos"/>
              </a:rPr>
              <a:t>(3)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2" name="Espace réservé du contenu 1"/>
          <p:cNvSpPr/>
          <p:nvPr/>
        </p:nvSpPr>
        <p:spPr>
          <a:xfrm>
            <a:off x="990720" y="1379520"/>
            <a:ext cx="6566400" cy="151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rmAutofit/>
          </a:bodyPr>
          <a:lstStyle/>
          <a:p>
            <a:pPr algn="just" defTabSz="4572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u="sng" strike="noStrike" spc="-1" dirty="0">
                <a:solidFill>
                  <a:srgbClr val="F07F3C"/>
                </a:solidFill>
                <a:uFillTx/>
                <a:latin typeface="Calibri"/>
              </a:rPr>
              <a:t>Matériaux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Wingdings" charset="2"/>
              <a:buChar char=""/>
              <a:tabLst>
                <a:tab pos="0" algn="l"/>
              </a:tabLst>
            </a:pP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Sable mixte recyclé non-lavé (SMR 0/2)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Wingdings" charset="2"/>
              <a:buChar char=""/>
              <a:tabLst>
                <a:tab pos="0" algn="l"/>
              </a:tabLst>
            </a:pP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Fines de lavage (&lt; 63 </a:t>
            </a:r>
            <a:r>
              <a:rPr lang="el-GR" sz="1800" b="0" strike="noStrike" spc="-1" dirty="0">
                <a:solidFill>
                  <a:schemeClr val="dk1"/>
                </a:solidFill>
                <a:latin typeface="Calibri"/>
                <a:ea typeface="Aptos"/>
              </a:rPr>
              <a:t>μ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  <a:ea typeface="Aptos"/>
              </a:rPr>
              <a:t>m)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Wingdings" charset="2"/>
              <a:buChar char=""/>
              <a:tabLst>
                <a:tab pos="0" algn="l"/>
              </a:tabLst>
            </a:pPr>
            <a:r>
              <a:rPr lang="fr-FR" sz="1800" b="0" strike="noStrike" spc="-1" dirty="0">
                <a:solidFill>
                  <a:schemeClr val="dk1"/>
                </a:solidFill>
                <a:latin typeface="Calibri"/>
                <a:ea typeface="Aptos"/>
              </a:rPr>
              <a:t>CEM III/B 32,5 N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20"/>
              </a:spcBef>
              <a:tabLst>
                <a:tab pos="0" algn="l"/>
              </a:tabLst>
            </a:pP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723" name="Image 42" descr="Une image contenant sol, plein air, sable&#10;&#10;Le contenu généré par l’IA peut être incorrect."/>
          <p:cNvPicPr/>
          <p:nvPr/>
        </p:nvPicPr>
        <p:blipFill>
          <a:blip r:embed="rId5"/>
          <a:srcRect t="16749" b="15195"/>
          <a:stretch/>
        </p:blipFill>
        <p:spPr>
          <a:xfrm>
            <a:off x="8505360" y="925200"/>
            <a:ext cx="2402640" cy="2180160"/>
          </a:xfrm>
          <a:prstGeom prst="rect">
            <a:avLst/>
          </a:prstGeom>
          <a:ln w="0">
            <a:noFill/>
          </a:ln>
        </p:spPr>
      </p:pic>
      <p:sp>
        <p:nvSpPr>
          <p:cNvPr id="724" name="ZoneTexte 27"/>
          <p:cNvSpPr/>
          <p:nvPr/>
        </p:nvSpPr>
        <p:spPr>
          <a:xfrm>
            <a:off x="7830720" y="3236400"/>
            <a:ext cx="6095160" cy="333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600" b="1" strike="noStrike" spc="-1">
                <a:solidFill>
                  <a:srgbClr val="FF0000"/>
                </a:solidFill>
                <a:latin typeface="Aptos"/>
              </a:rPr>
              <a:t>(1)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5" name="ZoneTexte 3"/>
          <p:cNvSpPr/>
          <p:nvPr/>
        </p:nvSpPr>
        <p:spPr>
          <a:xfrm>
            <a:off x="10739160" y="6431400"/>
            <a:ext cx="1452240" cy="42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 fontScale="92500" lnSpcReduction="10000"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26" name="ZoneTexte 4"/>
          <p:cNvSpPr/>
          <p:nvPr/>
        </p:nvSpPr>
        <p:spPr>
          <a:xfrm>
            <a:off x="9682560" y="4764960"/>
            <a:ext cx="1442160" cy="42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 fontScale="92500" lnSpcReduction="10000"/>
          </a:bodyPr>
          <a:lstStyle/>
          <a:p>
            <a:pPr defTabSz="914400">
              <a:lnSpc>
                <a:spcPct val="100000"/>
              </a:lnSpc>
            </a:pPr>
            <a:endParaRPr lang="fr-BE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27" name="ZoneTexte 5"/>
          <p:cNvSpPr/>
          <p:nvPr/>
        </p:nvSpPr>
        <p:spPr>
          <a:xfrm>
            <a:off x="10911960" y="6431400"/>
            <a:ext cx="1279440" cy="42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70" b="1" strike="noStrike" spc="-1">
                <a:solidFill>
                  <a:schemeClr val="lt1"/>
                </a:solidFill>
                <a:latin typeface="Calibri"/>
              </a:rPr>
              <a:t>5</a:t>
            </a:r>
            <a:endParaRPr lang="fr-FR" sz="187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8" name="ZoneTexte 11"/>
          <p:cNvSpPr/>
          <p:nvPr/>
        </p:nvSpPr>
        <p:spPr>
          <a:xfrm>
            <a:off x="457200" y="3429000"/>
            <a:ext cx="9224640" cy="441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 fontScale="93333" lnSpcReduction="10000"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2400" b="1" strike="noStrike" spc="-1">
                <a:solidFill>
                  <a:schemeClr val="lt1"/>
                </a:solidFill>
                <a:latin typeface="Calibri"/>
              </a:rPr>
              <a:t>Introduction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729" name="Image 13" descr="uLIEGE_DroitSciencesPoCrimino_Logo_U_RVB@2x.png"/>
          <p:cNvPicPr/>
          <p:nvPr/>
        </p:nvPicPr>
        <p:blipFill>
          <a:blip r:embed="rId6"/>
          <a:stretch/>
        </p:blipFill>
        <p:spPr>
          <a:xfrm>
            <a:off x="11106000" y="97920"/>
            <a:ext cx="662040" cy="719280"/>
          </a:xfrm>
          <a:prstGeom prst="rect">
            <a:avLst/>
          </a:prstGeom>
          <a:ln w="0">
            <a:noFill/>
          </a:ln>
        </p:spPr>
      </p:pic>
      <p:sp>
        <p:nvSpPr>
          <p:cNvPr id="730" name="Espace réservé du contenu 2"/>
          <p:cNvSpPr/>
          <p:nvPr/>
        </p:nvSpPr>
        <p:spPr>
          <a:xfrm>
            <a:off x="609480" y="3160440"/>
            <a:ext cx="4246560" cy="4191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t">
            <a:normAutofit/>
          </a:bodyPr>
          <a:lstStyle/>
          <a:p>
            <a:pPr defTabSz="457200">
              <a:lnSpc>
                <a:spcPct val="100000"/>
              </a:lnSpc>
              <a:spcBef>
                <a:spcPts val="320"/>
              </a:spcBef>
              <a:tabLst>
                <a:tab pos="0" algn="l"/>
              </a:tabLst>
            </a:pPr>
            <a:r>
              <a:rPr lang="fr-FR" sz="1600" b="0" strike="noStrike" spc="-1">
                <a:solidFill>
                  <a:schemeClr val="dk1"/>
                </a:solidFill>
                <a:latin typeface="Aptos"/>
                <a:ea typeface="Aptos"/>
              </a:rPr>
              <a:t>					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1" name="ZoneTexte 7"/>
          <p:cNvSpPr/>
          <p:nvPr/>
        </p:nvSpPr>
        <p:spPr>
          <a:xfrm>
            <a:off x="9162720" y="3185640"/>
            <a:ext cx="1868400" cy="51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fr-FR" sz="1870" b="1" strike="noStrike" spc="-1">
                <a:solidFill>
                  <a:schemeClr val="dk1"/>
                </a:solidFill>
                <a:latin typeface="Aptos"/>
              </a:rPr>
              <a:t>SMR 0/2</a:t>
            </a:r>
            <a:endParaRPr lang="fr-FR" sz="187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732" name="Image 16" descr="Une image contenant bol, nourriture&#10;&#10;Description générée automatiquement"/>
          <p:cNvPicPr/>
          <p:nvPr/>
        </p:nvPicPr>
        <p:blipFill>
          <a:blip r:embed="rId7"/>
          <a:srcRect l="12501" r="12501"/>
          <a:stretch/>
        </p:blipFill>
        <p:spPr>
          <a:xfrm rot="5400000">
            <a:off x="8509320" y="3799800"/>
            <a:ext cx="2399400" cy="2399400"/>
          </a:xfrm>
          <a:prstGeom prst="rect">
            <a:avLst/>
          </a:prstGeom>
          <a:ln w="0">
            <a:noFill/>
          </a:ln>
        </p:spPr>
      </p:pic>
      <p:sp>
        <p:nvSpPr>
          <p:cNvPr id="733" name="ZoneTexte 17"/>
          <p:cNvSpPr/>
          <p:nvPr/>
        </p:nvSpPr>
        <p:spPr>
          <a:xfrm>
            <a:off x="8815320" y="6253560"/>
            <a:ext cx="1868400" cy="51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ctr">
            <a:normAutofit fontScale="96111"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870" b="1" strike="noStrike" spc="-1">
                <a:solidFill>
                  <a:schemeClr val="dk1"/>
                </a:solidFill>
                <a:latin typeface="Aptos"/>
              </a:rPr>
              <a:t>Fines de lavage</a:t>
            </a:r>
            <a:endParaRPr lang="fr-FR" sz="187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4" name="Espace réservé du contenu 2"/>
          <p:cNvSpPr/>
          <p:nvPr/>
        </p:nvSpPr>
        <p:spPr>
          <a:xfrm>
            <a:off x="609480" y="3516120"/>
            <a:ext cx="4246560" cy="4191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122040" tIns="60840" rIns="122040" bIns="60840" anchor="t">
            <a:normAutofit/>
          </a:bodyPr>
          <a:lstStyle/>
          <a:p>
            <a:pPr defTabSz="457200">
              <a:lnSpc>
                <a:spcPct val="100000"/>
              </a:lnSpc>
              <a:spcBef>
                <a:spcPts val="320"/>
              </a:spcBef>
              <a:tabLst>
                <a:tab pos="0" algn="l"/>
              </a:tabLst>
            </a:pPr>
            <a:endParaRPr lang="fr-FR" sz="1600" b="0" strike="noStrike" spc="-1">
              <a:solidFill>
                <a:schemeClr val="dk1"/>
              </a:solidFill>
              <a:latin typeface="Aptos"/>
              <a:ea typeface="Aptos"/>
            </a:endParaRPr>
          </a:p>
        </p:txBody>
      </p:sp>
      <p:sp>
        <p:nvSpPr>
          <p:cNvPr id="735" name="Espace réservé du contenu 1"/>
          <p:cNvSpPr/>
          <p:nvPr/>
        </p:nvSpPr>
        <p:spPr>
          <a:xfrm>
            <a:off x="990720" y="2900880"/>
            <a:ext cx="6587280" cy="151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rmAutofit/>
          </a:bodyPr>
          <a:lstStyle/>
          <a:p>
            <a:pPr algn="just" defTabSz="4572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u="sng" strike="noStrike" spc="-1" dirty="0">
                <a:solidFill>
                  <a:srgbClr val="F07F3C"/>
                </a:solidFill>
                <a:uFillTx/>
                <a:latin typeface="Calibri"/>
              </a:rPr>
              <a:t>Procédé de fabrication</a:t>
            </a:r>
            <a:endParaRPr lang="fr-FR" sz="20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Calibri Light"/>
              <a:buAutoNum type="arabicPeriod"/>
              <a:tabLst>
                <a:tab pos="0" algn="l"/>
              </a:tabLst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Malaxage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 des composants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Calibri Light"/>
              <a:buAutoNum type="arabicPeriod"/>
              <a:tabLst>
                <a:tab pos="0" algn="l"/>
              </a:tabLst>
            </a:pP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Fabrication des briques par </a:t>
            </a: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compaction </a:t>
            </a:r>
            <a:r>
              <a:rPr lang="fr-FR" sz="1800" b="1" strike="noStrike" spc="-1" dirty="0">
                <a:solidFill>
                  <a:schemeClr val="dk1"/>
                </a:solidFill>
                <a:latin typeface="Wingdings"/>
              </a:rPr>
              <a:t></a:t>
            </a: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 1,5 tonne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 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Calibri Light"/>
              <a:buAutoNum type="arabicPeriod"/>
              <a:tabLst>
                <a:tab pos="0" algn="l"/>
              </a:tabLst>
            </a:pPr>
            <a:r>
              <a:rPr lang="fr-FR" sz="1800" b="1" strike="noStrike" spc="-1" dirty="0">
                <a:solidFill>
                  <a:schemeClr val="dk1"/>
                </a:solidFill>
                <a:latin typeface="Calibri"/>
              </a:rPr>
              <a:t>Cure</a:t>
            </a:r>
            <a:r>
              <a:rPr lang="fr-FR" sz="1800" b="0" strike="noStrike" spc="-1" dirty="0">
                <a:solidFill>
                  <a:schemeClr val="dk1"/>
                </a:solidFill>
                <a:latin typeface="Calibri"/>
              </a:rPr>
              <a:t> sous film protecteur pendant 28 jours (23°C et 60% R.H.)</a:t>
            </a: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457200"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endParaRPr lang="fr-FR" sz="180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457200">
              <a:lnSpc>
                <a:spcPct val="100000"/>
              </a:lnSpc>
              <a:spcBef>
                <a:spcPts val="425"/>
              </a:spcBef>
              <a:tabLst>
                <a:tab pos="0" algn="l"/>
              </a:tabLst>
            </a:pPr>
            <a:endParaRPr lang="fr-FR" sz="2130" b="0" strike="noStrike" spc="-1" dirty="0">
              <a:solidFill>
                <a:srgbClr val="000000"/>
              </a:solidFill>
              <a:latin typeface="Calibri"/>
            </a:endParaRPr>
          </a:p>
          <a:p>
            <a:pPr algn="just" defTabSz="457200">
              <a:lnSpc>
                <a:spcPct val="100000"/>
              </a:lnSpc>
              <a:spcBef>
                <a:spcPts val="425"/>
              </a:spcBef>
              <a:tabLst>
                <a:tab pos="0" algn="l"/>
              </a:tabLst>
            </a:pPr>
            <a:endParaRPr lang="fr-FR" sz="2130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 dirty="0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20"/>
              </a:spcBef>
              <a:tabLst>
                <a:tab pos="0" algn="l"/>
              </a:tabLst>
            </a:pPr>
            <a:endParaRPr lang="fr-FR" sz="16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736" name="Image 21" descr="Une image contenant sol, sale, pot, plein air&#10;&#10;Description générée automatiquement"/>
          <p:cNvPicPr/>
          <p:nvPr/>
        </p:nvPicPr>
        <p:blipFill>
          <a:blip r:embed="rId8"/>
          <a:stretch/>
        </p:blipFill>
        <p:spPr>
          <a:xfrm rot="5400000">
            <a:off x="9626400" y="1080000"/>
            <a:ext cx="2448360" cy="1836000"/>
          </a:xfrm>
          <a:prstGeom prst="rect">
            <a:avLst/>
          </a:prstGeom>
          <a:ln w="0">
            <a:noFill/>
          </a:ln>
        </p:spPr>
      </p:pic>
      <p:pic>
        <p:nvPicPr>
          <p:cNvPr id="737" name="Graphique 23" descr="Ligne fléchée : incurvée sens des aiguilles d’une montre avec un remplissage uni"/>
          <p:cNvPicPr/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/>
        </p:blipFill>
        <p:spPr>
          <a:xfrm rot="9164400">
            <a:off x="9868680" y="3317400"/>
            <a:ext cx="414360" cy="414360"/>
          </a:xfrm>
          <a:prstGeom prst="rect">
            <a:avLst/>
          </a:prstGeom>
          <a:ln w="0">
            <a:noFill/>
          </a:ln>
        </p:spPr>
      </p:pic>
      <p:pic>
        <p:nvPicPr>
          <p:cNvPr id="738" name="Graphique 25" descr="Ligne fléchée : faire pivoter à gauche avec un remplissage uni"/>
          <p:cNvPicPr/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/>
        </p:blipFill>
        <p:spPr>
          <a:xfrm rot="18192600">
            <a:off x="9314640" y="1179720"/>
            <a:ext cx="455400" cy="455400"/>
          </a:xfrm>
          <a:prstGeom prst="rect">
            <a:avLst/>
          </a:prstGeom>
          <a:ln w="0">
            <a:noFill/>
          </a:ln>
        </p:spPr>
      </p:pic>
      <p:pic>
        <p:nvPicPr>
          <p:cNvPr id="739" name="Image 26" descr="Une image contenant pneu, mur, roue, salle de bain&#10;&#10;Description générée automatiquement"/>
          <p:cNvPicPr/>
          <p:nvPr/>
        </p:nvPicPr>
        <p:blipFill>
          <a:blip r:embed="rId13"/>
          <a:srcRect l="25184" t="17548" r="13103" b="16397"/>
          <a:stretch/>
        </p:blipFill>
        <p:spPr>
          <a:xfrm rot="5400000">
            <a:off x="9815400" y="3991680"/>
            <a:ext cx="2148480" cy="1724760"/>
          </a:xfrm>
          <a:prstGeom prst="rect">
            <a:avLst/>
          </a:prstGeom>
          <a:ln w="0">
            <a:noFill/>
          </a:ln>
        </p:spPr>
      </p:pic>
      <p:pic>
        <p:nvPicPr>
          <p:cNvPr id="740" name="Image 38" descr="Une image contenant texte, intérieur, mur, étagère&#10;&#10;Description générée automatiquement"/>
          <p:cNvPicPr/>
          <p:nvPr/>
        </p:nvPicPr>
        <p:blipFill>
          <a:blip r:embed="rId14"/>
          <a:srcRect l="10172" r="10798"/>
          <a:stretch/>
        </p:blipFill>
        <p:spPr>
          <a:xfrm rot="5400000">
            <a:off x="7453800" y="4485240"/>
            <a:ext cx="1997280" cy="1895400"/>
          </a:xfrm>
          <a:prstGeom prst="rect">
            <a:avLst/>
          </a:prstGeom>
          <a:ln w="0">
            <a:noFill/>
          </a:ln>
        </p:spPr>
      </p:pic>
      <p:sp>
        <p:nvSpPr>
          <p:cNvPr id="741" name="ZoneTexte 28"/>
          <p:cNvSpPr/>
          <p:nvPr/>
        </p:nvSpPr>
        <p:spPr>
          <a:xfrm>
            <a:off x="5696280" y="4026240"/>
            <a:ext cx="6095160" cy="333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600" b="1" strike="noStrike" spc="-1">
                <a:solidFill>
                  <a:srgbClr val="FF0000"/>
                </a:solidFill>
                <a:latin typeface="Aptos"/>
              </a:rPr>
              <a:t>(2)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2" name="ZoneTexte 29"/>
          <p:cNvSpPr/>
          <p:nvPr/>
        </p:nvSpPr>
        <p:spPr>
          <a:xfrm>
            <a:off x="7802280" y="5942160"/>
            <a:ext cx="6095160" cy="333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fr-FR" sz="1600" b="1" strike="noStrike" spc="-1">
                <a:solidFill>
                  <a:srgbClr val="FF0000"/>
                </a:solidFill>
                <a:latin typeface="Aptos"/>
              </a:rPr>
              <a:t>(2) </a:t>
            </a: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743" name="Graphique 31" descr="Ligne fléchée : incurvée sens des aiguilles d’une montre avec un remplissage uni"/>
          <p:cNvPicPr/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/>
        </p:blipFill>
        <p:spPr>
          <a:xfrm rot="14495400">
            <a:off x="9479880" y="4890240"/>
            <a:ext cx="414360" cy="414360"/>
          </a:xfrm>
          <a:prstGeom prst="rect">
            <a:avLst/>
          </a:prstGeom>
          <a:ln w="0">
            <a:noFill/>
          </a:ln>
        </p:spPr>
      </p:pic>
      <p:sp>
        <p:nvSpPr>
          <p:cNvPr id="744" name="Espace réservé du contenu 1"/>
          <p:cNvSpPr/>
          <p:nvPr/>
        </p:nvSpPr>
        <p:spPr>
          <a:xfrm>
            <a:off x="969840" y="4520880"/>
            <a:ext cx="6587280" cy="188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rmAutofit/>
          </a:bodyPr>
          <a:lstStyle/>
          <a:p>
            <a:pPr algn="just" defTabSz="457200">
              <a:lnSpc>
                <a:spcPct val="100000"/>
              </a:lnSpc>
              <a:spcBef>
                <a:spcPts val="400"/>
              </a:spcBef>
              <a:tabLst>
                <a:tab pos="0" algn="l"/>
              </a:tabLst>
            </a:pPr>
            <a:r>
              <a:rPr lang="fr-FR" sz="2000" b="1" u="sng" strike="noStrike" spc="-1">
                <a:solidFill>
                  <a:srgbClr val="F07F3C"/>
                </a:solidFill>
                <a:uFillTx/>
                <a:latin typeface="Calibri"/>
              </a:rPr>
              <a:t>Caractérisation des briques</a:t>
            </a:r>
            <a:endParaRPr lang="fr-FR" sz="20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Wingdings" charset="2"/>
              <a:buChar char=""/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</a:rPr>
              <a:t>Teneur en eau réelle 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</a:rPr>
              <a:t>des mélanges frais au micro-ondes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Wingdings" charset="2"/>
              <a:buChar char=""/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</a:rPr>
              <a:t>Masse volumique 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</a:rPr>
              <a:t>à 28 jours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Wingdings" charset="2"/>
              <a:buChar char=""/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</a:rPr>
              <a:t>Résistance en compression </a:t>
            </a:r>
            <a:r>
              <a:rPr lang="fr-FR" sz="1800" b="0" strike="noStrike" spc="-1">
                <a:solidFill>
                  <a:schemeClr val="dk1"/>
                </a:solidFill>
                <a:latin typeface="Calibri"/>
              </a:rPr>
              <a:t>à 28 jours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3080" algn="just" defTabSz="457200">
              <a:lnSpc>
                <a:spcPct val="100000"/>
              </a:lnSpc>
              <a:spcBef>
                <a:spcPts val="360"/>
              </a:spcBef>
              <a:buClr>
                <a:srgbClr val="F07F3C"/>
              </a:buClr>
              <a:buSzPct val="55000"/>
              <a:buFont typeface="Wingdings" charset="2"/>
              <a:buChar char=""/>
              <a:tabLst>
                <a:tab pos="0" algn="l"/>
              </a:tabLst>
            </a:pPr>
            <a:r>
              <a:rPr lang="fr-FR" sz="1800" b="1" strike="noStrike" spc="-1">
                <a:solidFill>
                  <a:schemeClr val="dk1"/>
                </a:solidFill>
                <a:latin typeface="Calibri"/>
              </a:rPr>
              <a:t>Absorption d’eau</a:t>
            </a:r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  <a:p>
            <a:pPr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46"/>
              </a:spcBef>
              <a:tabLst>
                <a:tab pos="0" algn="l"/>
              </a:tabLst>
            </a:pPr>
            <a:endParaRPr lang="fr-FR" sz="1729" b="0" strike="noStrike" spc="-1">
              <a:solidFill>
                <a:srgbClr val="000000"/>
              </a:solidFill>
              <a:latin typeface="Calibri"/>
            </a:endParaRPr>
          </a:p>
          <a:p>
            <a:pPr marL="609480" algn="just" defTabSz="457200">
              <a:lnSpc>
                <a:spcPct val="100000"/>
              </a:lnSpc>
              <a:spcBef>
                <a:spcPts val="320"/>
              </a:spcBef>
              <a:tabLst>
                <a:tab pos="0" algn="l"/>
              </a:tabLst>
            </a:pPr>
            <a:endParaRPr lang="fr-FR" sz="16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745" name="Image 37" descr="Une image contenant Électroménager, four, appareil de cuisine, texte&#10;&#10;Le contenu généré par l’IA peut être incorrect."/>
          <p:cNvPicPr/>
          <p:nvPr/>
        </p:nvPicPr>
        <p:blipFill>
          <a:blip r:embed="rId15"/>
          <a:stretch/>
        </p:blipFill>
        <p:spPr>
          <a:xfrm>
            <a:off x="7142400" y="4447440"/>
            <a:ext cx="1626120" cy="2168640"/>
          </a:xfrm>
          <a:prstGeom prst="rect">
            <a:avLst/>
          </a:prstGeom>
          <a:ln w="0">
            <a:noFill/>
          </a:ln>
        </p:spPr>
      </p:pic>
      <p:pic>
        <p:nvPicPr>
          <p:cNvPr id="746" name="Image 39" descr="Une image contenant sol, chaussures, personne, plein air&#10;&#10;Le contenu généré par l’IA peut être incorrect."/>
          <p:cNvPicPr/>
          <p:nvPr/>
        </p:nvPicPr>
        <p:blipFill>
          <a:blip r:embed="rId16"/>
          <a:srcRect l="9058" t="12219" r="12992" b="19948"/>
          <a:stretch/>
        </p:blipFill>
        <p:spPr>
          <a:xfrm>
            <a:off x="9230760" y="4474440"/>
            <a:ext cx="1800000" cy="2105640"/>
          </a:xfrm>
          <a:prstGeom prst="rect">
            <a:avLst/>
          </a:prstGeom>
          <a:ln w="0">
            <a:noFill/>
          </a:ln>
        </p:spPr>
      </p:pic>
      <p:sp>
        <p:nvSpPr>
          <p:cNvPr id="747" name="PlaceHolder 3"/>
          <p:cNvSpPr/>
          <p:nvPr/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FR" sz="2800" b="1" strike="noStrike" spc="-1">
                <a:solidFill>
                  <a:srgbClr val="00707F"/>
                </a:solidFill>
                <a:latin typeface="Calibri"/>
              </a:rPr>
              <a:t>DUN³ES</a:t>
            </a:r>
            <a:endParaRPr lang="fr-FR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8" name="PlaceHolder 1"/>
          <p:cNvSpPr/>
          <p:nvPr/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28600" algn="just" defTabSz="914400">
              <a:lnSpc>
                <a:spcPct val="100000"/>
              </a:lnSpc>
              <a:spcBef>
                <a:spcPts val="479"/>
              </a:spcBef>
              <a:tabLst>
                <a:tab pos="0" algn="l"/>
              </a:tabLst>
            </a:pPr>
            <a:r>
              <a:rPr lang="fr-FR" sz="2400" b="1" strike="noStrike" spc="-1">
                <a:solidFill>
                  <a:schemeClr val="dk1"/>
                </a:solidFill>
                <a:latin typeface="Calibri"/>
              </a:rPr>
              <a:t>Matériaux et méthodologie</a:t>
            </a:r>
            <a:endParaRPr lang="fr-FR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9" name="PlaceHolder 4"/>
          <p:cNvSpPr/>
          <p:nvPr/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0" name="PlaceHolder 5"/>
          <p:cNvSpPr/>
          <p:nvPr/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UEE - Urban And Environmental Engineering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1" name="PlaceHolder 6"/>
          <p:cNvSpPr/>
          <p:nvPr/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fld id="{DB306527-EB5B-4372-8502-9846B5A81A5A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58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/>
    </mc:Choice>
    <mc:Fallback xmlns="" xmlns:p15="http://schemas.microsoft.com/office/powerpoint/2012/main">
      <p:transition spd="med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FR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Résultats – Recettes optimisées (10%, 20% et 30% de fines)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53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1038852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FR" sz="2000" b="1" u="sng" strike="noStrike" spc="-1" dirty="0">
                <a:solidFill>
                  <a:srgbClr val="F07F3C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Résistances en compression à 28 jours (quantité de ciment = 180 kg/m³)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54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FR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DUN³ES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55" name="PlaceHolder 4"/>
          <p:cNvSpPr>
            <a:spLocks noGrp="1"/>
          </p:cNvSpPr>
          <p:nvPr>
            <p:ph type="dt" idx="72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6" name="PlaceHolder 5"/>
          <p:cNvSpPr>
            <a:spLocks noGrp="1"/>
          </p:cNvSpPr>
          <p:nvPr>
            <p:ph type="ftr" idx="73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UEE - Urban And Environmental Engineering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7" name="PlaceHolder 6"/>
          <p:cNvSpPr>
            <a:spLocks noGrp="1"/>
          </p:cNvSpPr>
          <p:nvPr>
            <p:ph type="sldNum" idx="74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57E06D25-0F1E-4AB6-8726-84B381AA0F7D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59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758" name="Graphique 20"/>
          <p:cNvGraphicFramePr/>
          <p:nvPr/>
        </p:nvGraphicFramePr>
        <p:xfrm>
          <a:off x="0" y="2059560"/>
          <a:ext cx="7857720" cy="4034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59" name="ZoneTexte 9"/>
          <p:cNvSpPr/>
          <p:nvPr/>
        </p:nvSpPr>
        <p:spPr>
          <a:xfrm>
            <a:off x="1481400" y="2132280"/>
            <a:ext cx="1204560" cy="28224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(Coeck, 2025)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0" name="ZoneTexte 16"/>
          <p:cNvSpPr/>
          <p:nvPr/>
        </p:nvSpPr>
        <p:spPr>
          <a:xfrm>
            <a:off x="1485000" y="3618360"/>
            <a:ext cx="1585440" cy="28224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(Wienerberger, 2019)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1" name="ZoneTexte 17"/>
          <p:cNvSpPr/>
          <p:nvPr/>
        </p:nvSpPr>
        <p:spPr>
          <a:xfrm>
            <a:off x="1509480" y="4804560"/>
            <a:ext cx="2379240" cy="28080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(Cycle Terre BTCS, s.d.)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2" name="ZoneTexte 18"/>
          <p:cNvSpPr/>
          <p:nvPr/>
        </p:nvSpPr>
        <p:spPr>
          <a:xfrm>
            <a:off x="1481040" y="5033160"/>
            <a:ext cx="2379240" cy="28512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 (Claesen beton, s.d.)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763" name="Tableau 25"/>
          <p:cNvGraphicFramePr/>
          <p:nvPr/>
        </p:nvGraphicFramePr>
        <p:xfrm>
          <a:off x="7751160" y="2538720"/>
          <a:ext cx="4328640" cy="2966400"/>
        </p:xfrm>
        <a:graphic>
          <a:graphicData uri="http://schemas.openxmlformats.org/drawingml/2006/table">
            <a:tbl>
              <a:tblPr/>
              <a:tblGrid>
                <a:gridCol w="3211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7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Brique/Bloc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 (MPa)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Bloc de béton cellulaire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2-5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BTC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BTCS &amp; argile expansée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Brique de terre cuite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0" algn="l"/>
                        </a:tabLst>
                      </a:pPr>
                      <a:r>
                        <a:rPr lang="fr-BE" sz="1800" b="0" strike="noStrike" spc="-1">
                          <a:solidFill>
                            <a:srgbClr val="00B050"/>
                          </a:solidFill>
                          <a:latin typeface="Calibri"/>
                        </a:rPr>
                        <a:t>Brique comprimée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B050"/>
                          </a:solidFill>
                          <a:latin typeface="Calibri"/>
                        </a:rPr>
                        <a:t>~11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Bloc béton traditionnel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Brique de laitier et silico-calcaire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&gt; 20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FR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Résultats – Recettes optimisées (10%, 20% et 30% de fines)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5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1038852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FR" sz="2000" b="1" u="sng" strike="noStrike" spc="-1" dirty="0">
                <a:solidFill>
                  <a:srgbClr val="F07F3C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Masses volumiques à 28 jours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FR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DUN³ES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7" name="PlaceHolder 4"/>
          <p:cNvSpPr>
            <a:spLocks noGrp="1"/>
          </p:cNvSpPr>
          <p:nvPr>
            <p:ph type="dt" idx="75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8" name="PlaceHolder 5"/>
          <p:cNvSpPr>
            <a:spLocks noGrp="1"/>
          </p:cNvSpPr>
          <p:nvPr>
            <p:ph type="ftr" idx="76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UEE - Urban And Environmental Engineering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9" name="PlaceHolder 6"/>
          <p:cNvSpPr>
            <a:spLocks noGrp="1"/>
          </p:cNvSpPr>
          <p:nvPr>
            <p:ph type="sldNum" idx="77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8840EEBF-FD2F-4373-8548-6FBBCDC16267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60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770" name="Graphique 10"/>
          <p:cNvGraphicFramePr/>
          <p:nvPr/>
        </p:nvGraphicFramePr>
        <p:xfrm>
          <a:off x="413280" y="1921320"/>
          <a:ext cx="7138080" cy="4172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71" name="ZoneTexte 26"/>
          <p:cNvSpPr/>
          <p:nvPr/>
        </p:nvSpPr>
        <p:spPr>
          <a:xfrm>
            <a:off x="1241640" y="1961280"/>
            <a:ext cx="1176840" cy="29700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(Coeck, 2025)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2" name="ZoneTexte 27"/>
          <p:cNvSpPr/>
          <p:nvPr/>
        </p:nvSpPr>
        <p:spPr>
          <a:xfrm>
            <a:off x="1275840" y="3570480"/>
            <a:ext cx="1347480" cy="30780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(Xella, 2021)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3" name="Rectangle 13"/>
          <p:cNvSpPr/>
          <p:nvPr/>
        </p:nvSpPr>
        <p:spPr>
          <a:xfrm>
            <a:off x="1356480" y="2587320"/>
            <a:ext cx="5973120" cy="655920"/>
          </a:xfrm>
          <a:prstGeom prst="rect">
            <a:avLst/>
          </a:prstGeom>
          <a:solidFill>
            <a:schemeClr val="bg2">
              <a:lumMod val="90000"/>
              <a:alpha val="5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fr-BE" sz="11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74" name="ZoneTexte 29"/>
          <p:cNvSpPr/>
          <p:nvPr/>
        </p:nvSpPr>
        <p:spPr>
          <a:xfrm>
            <a:off x="1251000" y="2350440"/>
            <a:ext cx="1347480" cy="29880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(Contern, s.d.)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5" name="ZoneTexte 30"/>
          <p:cNvSpPr/>
          <p:nvPr/>
        </p:nvSpPr>
        <p:spPr>
          <a:xfrm>
            <a:off x="1264680" y="2908080"/>
            <a:ext cx="1683360" cy="29916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</a:rPr>
              <a:t>(Cycle Terre BTC/S, s.d.)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776" name="Tableau 16"/>
          <p:cNvGraphicFramePr/>
          <p:nvPr/>
        </p:nvGraphicFramePr>
        <p:xfrm>
          <a:off x="7724880" y="2665800"/>
          <a:ext cx="4185360" cy="2219760"/>
        </p:xfrm>
        <a:graphic>
          <a:graphicData uri="http://schemas.openxmlformats.org/drawingml/2006/table">
            <a:tbl>
              <a:tblPr/>
              <a:tblGrid>
                <a:gridCol w="2373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2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Brique/Bloc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MV (kg/m³)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Brique silico-calcaire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1610-1800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B050"/>
                          </a:solidFill>
                          <a:latin typeface="Calibri"/>
                        </a:rPr>
                        <a:t>Brique comprimée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B050"/>
                          </a:solidFill>
                          <a:latin typeface="Calibri"/>
                        </a:rPr>
                        <a:t>~1850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BTC/BTCS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1900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Brique de laitier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2050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0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Bloc béton traditionnel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2110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7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FR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Résultats – Recettes optimisées (10%, 20% et 30% de fines)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78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1038852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FR" sz="2000" b="1" u="sng" strike="noStrike" spc="-1" dirty="0">
                <a:solidFill>
                  <a:srgbClr val="F07F3C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Absorption d’eau et modes de cure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79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FR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DUN³ES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80" name="PlaceHolder 4"/>
          <p:cNvSpPr>
            <a:spLocks noGrp="1"/>
          </p:cNvSpPr>
          <p:nvPr>
            <p:ph type="dt" idx="78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1" name="PlaceHolder 5"/>
          <p:cNvSpPr>
            <a:spLocks noGrp="1"/>
          </p:cNvSpPr>
          <p:nvPr>
            <p:ph type="ftr" idx="79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UEE - Urban And Environmental Engineering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2" name="PlaceHolder 6"/>
          <p:cNvSpPr>
            <a:spLocks noGrp="1"/>
          </p:cNvSpPr>
          <p:nvPr>
            <p:ph type="sldNum" idx="80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68D3D3DF-1F8C-4D60-A59D-894039AA3837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61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783" name="Graphique 8"/>
          <p:cNvGraphicFramePr/>
          <p:nvPr/>
        </p:nvGraphicFramePr>
        <p:xfrm>
          <a:off x="514440" y="2387520"/>
          <a:ext cx="5568840" cy="3268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84" name="Rectangle 9"/>
          <p:cNvSpPr/>
          <p:nvPr/>
        </p:nvSpPr>
        <p:spPr>
          <a:xfrm>
            <a:off x="1180800" y="3337920"/>
            <a:ext cx="4805280" cy="1465920"/>
          </a:xfrm>
          <a:prstGeom prst="rect">
            <a:avLst/>
          </a:prstGeom>
          <a:solidFill>
            <a:schemeClr val="bg2">
              <a:lumMod val="90000"/>
              <a:alpha val="5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fr-BE" sz="11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85" name="Rectangle 10"/>
          <p:cNvSpPr/>
          <p:nvPr/>
        </p:nvSpPr>
        <p:spPr>
          <a:xfrm>
            <a:off x="1180440" y="3243600"/>
            <a:ext cx="4806720" cy="62460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fr-BE" sz="1100" b="0" strike="noStrike" spc="-1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86" name="ZoneTexte 12"/>
          <p:cNvSpPr/>
          <p:nvPr/>
        </p:nvSpPr>
        <p:spPr>
          <a:xfrm>
            <a:off x="1125000" y="3222000"/>
            <a:ext cx="1662480" cy="44856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600" b="0" strike="noStrike" spc="-1">
                <a:solidFill>
                  <a:schemeClr val="accent5"/>
                </a:solidFill>
                <a:latin typeface="Calibri"/>
              </a:rPr>
              <a:t>Brique comprimée</a:t>
            </a:r>
            <a:endParaRPr lang="fr-FR" sz="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600" b="0" strike="noStrike" spc="-1">
                <a:solidFill>
                  <a:schemeClr val="accent5"/>
                </a:solidFill>
                <a:latin typeface="Calibri"/>
              </a:rPr>
              <a:t>(Wiomont, 2022) </a:t>
            </a:r>
            <a:endParaRPr lang="fr-FR" sz="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7" name="ZoneTexte 13"/>
          <p:cNvSpPr/>
          <p:nvPr/>
        </p:nvSpPr>
        <p:spPr>
          <a:xfrm>
            <a:off x="1125720" y="4534920"/>
            <a:ext cx="1659240" cy="45432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600" b="0" strike="noStrike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</a:rPr>
              <a:t>Pisé compacté stabilisé</a:t>
            </a:r>
            <a:endParaRPr lang="fr-FR" sz="600" b="0" strike="noStrike" spc="-1">
              <a:solidFill>
                <a:srgbClr val="000000"/>
              </a:solidFill>
              <a:latin typeface="Calibri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600" b="0" strike="noStrike" spc="-1">
                <a:solidFill>
                  <a:schemeClr val="dk1">
                    <a:lumMod val="50000"/>
                    <a:lumOff val="50000"/>
                  </a:schemeClr>
                </a:solidFill>
                <a:latin typeface="Calibri"/>
              </a:rPr>
              <a:t>(Kariyawasam &amp; Jyasinghe, 2016 ) </a:t>
            </a:r>
            <a:endParaRPr lang="fr-FR" sz="6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788" name="Graphique 13"/>
          <p:cNvGraphicFramePr/>
          <p:nvPr/>
        </p:nvGraphicFramePr>
        <p:xfrm>
          <a:off x="6282000" y="2387520"/>
          <a:ext cx="5568840" cy="3268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" name="PlaceHolder 1"/>
          <p:cNvSpPr>
            <a:spLocks noGrp="1"/>
          </p:cNvSpPr>
          <p:nvPr>
            <p:ph/>
          </p:nvPr>
        </p:nvSpPr>
        <p:spPr>
          <a:xfrm>
            <a:off x="561960" y="763560"/>
            <a:ext cx="11203200" cy="436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fr-FR" sz="2400" b="1" strike="noStrike" spc="-1" dirty="0">
                <a:solidFill>
                  <a:schemeClr val="dk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Résultats – Recettes optimisées (10%, 20% et 30% de fines)</a:t>
            </a:r>
            <a:endParaRPr lang="en-BE" sz="24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90" name="PlaceHolder 2"/>
          <p:cNvSpPr>
            <a:spLocks noGrp="1"/>
          </p:cNvSpPr>
          <p:nvPr>
            <p:ph/>
          </p:nvPr>
        </p:nvSpPr>
        <p:spPr>
          <a:xfrm>
            <a:off x="990720" y="1352520"/>
            <a:ext cx="10388520" cy="4845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fr-FR" sz="2000" b="1" u="sng" strike="noStrike" spc="-1" dirty="0">
                <a:solidFill>
                  <a:srgbClr val="F07F3C"/>
                </a:solidFill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Variabilité et force de compaction</a:t>
            </a: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0" algn="just" defTabSz="9144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endParaRPr lang="en-BE" sz="20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 type="title"/>
          </p:nvPr>
        </p:nvSpPr>
        <p:spPr>
          <a:xfrm>
            <a:off x="474480" y="30600"/>
            <a:ext cx="86151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FR" sz="2800" b="1" strike="noStrike" spc="-1" dirty="0">
                <a:solidFill>
                  <a:srgbClr val="00707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DUN³ES</a:t>
            </a:r>
            <a:endParaRPr lang="en-BE" sz="2800" b="0" strike="noStrike" spc="-1" dirty="0">
              <a:solidFill>
                <a:schemeClr val="dk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92" name="PlaceHolder 4"/>
          <p:cNvSpPr>
            <a:spLocks noGrp="1"/>
          </p:cNvSpPr>
          <p:nvPr>
            <p:ph type="dt" idx="81"/>
          </p:nvPr>
        </p:nvSpPr>
        <p:spPr>
          <a:xfrm>
            <a:off x="9907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fr-BE" sz="1200" b="0" strike="noStrike" spc="-1">
                <a:solidFill>
                  <a:srgbClr val="00707F"/>
                </a:solidFill>
                <a:latin typeface="Calibri"/>
              </a:rPr>
              <a:t>Mercredi 3 septembre 2025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3" name="PlaceHolder 5"/>
          <p:cNvSpPr>
            <a:spLocks noGrp="1"/>
          </p:cNvSpPr>
          <p:nvPr>
            <p:ph type="ftr" idx="82"/>
          </p:nvPr>
        </p:nvSpPr>
        <p:spPr>
          <a:xfrm>
            <a:off x="4191120" y="6508800"/>
            <a:ext cx="41133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strike="noStrike" spc="-1">
                <a:solidFill>
                  <a:srgbClr val="00707F"/>
                </a:solidFill>
                <a:latin typeface="Calibri"/>
              </a:rPr>
              <a:t>UEE - Urban And Environmental Engineering</a:t>
            </a:r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4" name="PlaceHolder 6"/>
          <p:cNvSpPr>
            <a:spLocks noGrp="1"/>
          </p:cNvSpPr>
          <p:nvPr>
            <p:ph type="sldNum" idx="83"/>
          </p:nvPr>
        </p:nvSpPr>
        <p:spPr>
          <a:xfrm>
            <a:off x="8763120" y="6508800"/>
            <a:ext cx="2741760" cy="36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fr-BE" sz="1200" b="0" strike="noStrike" spc="-1">
                <a:solidFill>
                  <a:srgbClr val="00707F"/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24A07F53-F756-401B-BC7A-1DED40602025}" type="slidenum">
              <a:rPr lang="fr-BE" sz="1200" b="0" strike="noStrike" spc="-1">
                <a:solidFill>
                  <a:srgbClr val="00707F"/>
                </a:solidFill>
                <a:latin typeface="Calibri"/>
              </a:rPr>
              <a:t>62</a:t>
            </a:fld>
            <a:endParaRPr lang="fr-FR" sz="12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795" name="Graphique 2"/>
          <p:cNvGraphicFramePr/>
          <p:nvPr/>
        </p:nvGraphicFramePr>
        <p:xfrm>
          <a:off x="812160" y="1792080"/>
          <a:ext cx="4953240" cy="3268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96" name="Graphique 3"/>
          <p:cNvGraphicFramePr/>
          <p:nvPr/>
        </p:nvGraphicFramePr>
        <p:xfrm>
          <a:off x="5766120" y="1792080"/>
          <a:ext cx="6389280" cy="3687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797" name="ZoneTexte 12"/>
          <p:cNvSpPr/>
          <p:nvPr/>
        </p:nvSpPr>
        <p:spPr>
          <a:xfrm>
            <a:off x="6315840" y="2405880"/>
            <a:ext cx="1190880" cy="29592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(Coeck, 2025)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8" name="ZoneTexte 13"/>
          <p:cNvSpPr/>
          <p:nvPr/>
        </p:nvSpPr>
        <p:spPr>
          <a:xfrm>
            <a:off x="6295680" y="3402000"/>
            <a:ext cx="1566000" cy="29088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(Wienerberger, 2019)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9" name="ZoneTexte 14"/>
          <p:cNvSpPr/>
          <p:nvPr/>
        </p:nvSpPr>
        <p:spPr>
          <a:xfrm>
            <a:off x="6295680" y="4410360"/>
            <a:ext cx="2347920" cy="30240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(Cycle Terre BTCS, s.d.)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0" name="ZoneTexte 15"/>
          <p:cNvSpPr/>
          <p:nvPr/>
        </p:nvSpPr>
        <p:spPr>
          <a:xfrm>
            <a:off x="6261840" y="4179600"/>
            <a:ext cx="2349720" cy="289080"/>
          </a:xfrm>
          <a:prstGeom prst="rect">
            <a:avLst/>
          </a:prstGeom>
          <a:noFill/>
          <a:ln w="9525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fr-BE" sz="1100" b="0" strike="noStrike" spc="-1">
                <a:solidFill>
                  <a:schemeClr val="lt2">
                    <a:lumMod val="90000"/>
                  </a:schemeClr>
                </a:solidFill>
                <a:latin typeface="Calibri"/>
              </a:rPr>
              <a:t> (Claesen beton, s.d.)</a:t>
            </a:r>
            <a:endParaRPr lang="fr-FR" sz="11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801" name="Tableau 16"/>
          <p:cNvGraphicFramePr/>
          <p:nvPr/>
        </p:nvGraphicFramePr>
        <p:xfrm>
          <a:off x="1906200" y="5045760"/>
          <a:ext cx="2572560" cy="1463040"/>
        </p:xfrm>
        <a:graphic>
          <a:graphicData uri="http://schemas.openxmlformats.org/drawingml/2006/table">
            <a:tbl>
              <a:tblPr/>
              <a:tblGrid>
                <a:gridCol w="1729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3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736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Paramètre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Valeur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36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Moyenne [MPa]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10.46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736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E-T [MPa]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0.45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BEC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7360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CV [%]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</a:pPr>
                      <a:r>
                        <a:rPr lang="fr-BE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4.34</a:t>
                      </a:r>
                      <a:endParaRPr lang="fr-FR" sz="1800" b="0" strike="noStrike" spc="-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12240">
                      <a:solidFill>
                        <a:srgbClr val="FFFFFF"/>
                      </a:solidFill>
                      <a:prstDash val="solid"/>
                    </a:lnL>
                    <a:lnR w="12240">
                      <a:solidFill>
                        <a:srgbClr val="FFFFFF"/>
                      </a:solidFill>
                      <a:prstDash val="solid"/>
                    </a:lnR>
                    <a:lnT w="12240">
                      <a:solidFill>
                        <a:srgbClr val="FFFFFF"/>
                      </a:solidFill>
                      <a:prstDash val="solid"/>
                    </a:lnT>
                    <a:lnB w="12240">
                      <a:solidFill>
                        <a:srgbClr val="FFFFFF"/>
                      </a:solidFill>
                      <a:prstDash val="solid"/>
                    </a:lnB>
                    <a:solidFill>
                      <a:srgbClr val="F8D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701379"/>
      </p:ext>
    </p:extLst>
  </p:cSld>
  <p:clrMapOvr>
    <a:masterClrMapping/>
  </p:clrMapOvr>
</p:sld>
</file>

<file path=ppt/theme/theme1.xml><?xml version="1.0" encoding="utf-8"?>
<a:theme xmlns:a="http://schemas.openxmlformats.org/drawingml/2006/main" name="Page de garde">
  <a:themeElements>
    <a:clrScheme name="Office 2013 - 202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</a:majorFont>
      <a:minorFont>
        <a:latin typeface="Aptos" panose="0211000402020202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  <a:ln w="254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rps de la présentation">
  <a:themeElements>
    <a:clrScheme name="Office 2013 - 202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/>
        </a:gradFill>
        <a:solidFill>
          <a:schemeClr val="phClr"/>
        </a:soli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  <a:ln w="63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  <a:solidFill>
          <a:schemeClr val="phClr"/>
        </a:soli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orps de la présentation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/>
        </a:gradFill>
        <a:solidFill>
          <a:schemeClr val="phClr"/>
        </a:soli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  <a:ln w="63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  <a:solidFill>
          <a:schemeClr val="phClr"/>
        </a:soli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Corps de la présentation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/>
        </a:gradFill>
        <a:solidFill>
          <a:schemeClr val="phClr"/>
        </a:soli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  <a:ln w="63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  <a:solidFill>
          <a:schemeClr val="phClr"/>
        </a:soli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Corps de la présentation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/>
        </a:gradFill>
        <a:solidFill>
          <a:schemeClr val="phClr"/>
        </a:soli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  <a:ln w="63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  <a:solidFill>
          <a:schemeClr val="phClr"/>
        </a:soli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Corps de la présentation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/>
        </a:gradFill>
        <a:solidFill>
          <a:schemeClr val="phClr"/>
        </a:soli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  <a:ln w="63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  <a:solidFill>
          <a:schemeClr val="phClr"/>
        </a:soli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Corps de la présentation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/>
        </a:gradFill>
        <a:solidFill>
          <a:schemeClr val="phClr"/>
        </a:soli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  <a:ln w="63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  <a:solidFill>
          <a:schemeClr val="phClr"/>
        </a:soli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Remerciements">
  <a:themeElements>
    <a:clrScheme name="Office 2013 - 202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</a:majorFont>
      <a:minorFont>
        <a:latin typeface="Aptos" panose="02110004020202020204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  <a:ln w="254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4048</Words>
  <Application>Microsoft Office PowerPoint</Application>
  <PresentationFormat>Grand écran</PresentationFormat>
  <Paragraphs>944</Paragraphs>
  <Slides>63</Slides>
  <Notes>50</Notes>
  <HiddenSlides>0</HiddenSlides>
  <MMClips>2</MMClips>
  <ScaleCrop>false</ScaleCrop>
  <HeadingPairs>
    <vt:vector size="6" baseType="variant">
      <vt:variant>
        <vt:lpstr>Polices utilisées</vt:lpstr>
      </vt:variant>
      <vt:variant>
        <vt:i4>14</vt:i4>
      </vt:variant>
      <vt:variant>
        <vt:lpstr>Thème</vt:lpstr>
      </vt:variant>
      <vt:variant>
        <vt:i4>8</vt:i4>
      </vt:variant>
      <vt:variant>
        <vt:lpstr>Titres des diapositives</vt:lpstr>
      </vt:variant>
      <vt:variant>
        <vt:i4>63</vt:i4>
      </vt:variant>
    </vt:vector>
  </HeadingPairs>
  <TitlesOfParts>
    <vt:vector size="85" baseType="lpstr">
      <vt:lpstr>Aptos</vt:lpstr>
      <vt:lpstr>Arial</vt:lpstr>
      <vt:lpstr>Calibri</vt:lpstr>
      <vt:lpstr>Calibri Light</vt:lpstr>
      <vt:lpstr>Cambria</vt:lpstr>
      <vt:lpstr>Cambria Math</vt:lpstr>
      <vt:lpstr>Courier New</vt:lpstr>
      <vt:lpstr>Helvetica Neue Medium</vt:lpstr>
      <vt:lpstr>Open Sans</vt:lpstr>
      <vt:lpstr>OpenSymbol</vt:lpstr>
      <vt:lpstr>Source Sans Pro</vt:lpstr>
      <vt:lpstr>Symbol</vt:lpstr>
      <vt:lpstr>Times New Roman</vt:lpstr>
      <vt:lpstr>Wingdings</vt:lpstr>
      <vt:lpstr>Page de garde</vt:lpstr>
      <vt:lpstr>Corps de la présentation</vt:lpstr>
      <vt:lpstr>Corps de la présentation</vt:lpstr>
      <vt:lpstr>Corps de la présentation</vt:lpstr>
      <vt:lpstr>Corps de la présentation</vt:lpstr>
      <vt:lpstr>Corps de la présentation</vt:lpstr>
      <vt:lpstr>Corps de la présentation</vt:lpstr>
      <vt:lpstr>Remerciements</vt:lpstr>
      <vt:lpstr>Présentation PowerPoint</vt:lpstr>
      <vt:lpstr>Experimental and Numerical Investigation of RAC Durability</vt:lpstr>
      <vt:lpstr>Experimental and Numerical Investigation of RAC Durability</vt:lpstr>
      <vt:lpstr>Experimental and Numerical Investigation of RAC Durability</vt:lpstr>
      <vt:lpstr>Experimental and Numerical Investigation of RAC Durability</vt:lpstr>
      <vt:lpstr>Experimental and Numerical Investigation of RAC Durability</vt:lpstr>
      <vt:lpstr>Experimental and Numerical Investigation of RAC Durability</vt:lpstr>
      <vt:lpstr>Experimental and Numerical Investigation of RAC Durability</vt:lpstr>
      <vt:lpstr>Experimental and Numerical Investigation of RAC Durability</vt:lpstr>
      <vt:lpstr>Mitigation of alkali-silica reaction through carbonation of recycled concrete aggregates</vt:lpstr>
      <vt:lpstr>Mitigation of ASR through carbonation of RCA</vt:lpstr>
      <vt:lpstr>Mitigation of ASR through carbonation of RCA</vt:lpstr>
      <vt:lpstr>Mitigation of ASR through carbonation of RCA</vt:lpstr>
      <vt:lpstr>Mitigation of ASR through carbonation of RCA</vt:lpstr>
      <vt:lpstr>Mitigation of ASR through carbonation of RCA</vt:lpstr>
      <vt:lpstr>Mitigation of ASR through carbonation of RCA</vt:lpstr>
      <vt:lpstr>Mitigation of ASR through carbonation of RCA</vt:lpstr>
      <vt:lpstr>Mitigation of ASR through carbonation of RCA</vt:lpstr>
      <vt:lpstr>Mitigation of ASR through carbonation of RCA</vt:lpstr>
      <vt:lpstr>Mineral Loop</vt:lpstr>
      <vt:lpstr>Mineral Loop</vt:lpstr>
      <vt:lpstr>Mineral Loop</vt:lpstr>
      <vt:lpstr>Mineral Loop</vt:lpstr>
      <vt:lpstr>Mineral Loop</vt:lpstr>
      <vt:lpstr>Mineral Loop</vt:lpstr>
      <vt:lpstr>Mineral Loop</vt:lpstr>
      <vt:lpstr>Mineral Loop</vt:lpstr>
      <vt:lpstr>CARBOC</vt:lpstr>
      <vt:lpstr>CARBOC</vt:lpstr>
      <vt:lpstr>CARBOC</vt:lpstr>
      <vt:lpstr>CARBOC</vt:lpstr>
      <vt:lpstr>CARBOC</vt:lpstr>
      <vt:lpstr>CARBOC</vt:lpstr>
      <vt:lpstr>CARBOC</vt:lpstr>
      <vt:lpstr>CARBOC</vt:lpstr>
      <vt:lpstr>CARBOC</vt:lpstr>
      <vt:lpstr>BioFACon3</vt:lpstr>
      <vt:lpstr>BioFACon3</vt:lpstr>
      <vt:lpstr>BioFACon3</vt:lpstr>
      <vt:lpstr>BioFACon3</vt:lpstr>
      <vt:lpstr>BioFACon3</vt:lpstr>
      <vt:lpstr>BioFACon3</vt:lpstr>
      <vt:lpstr>CIRMAP</vt:lpstr>
      <vt:lpstr>CIRMAP</vt:lpstr>
      <vt:lpstr>CIRMAP</vt:lpstr>
      <vt:lpstr>CIRMAP</vt:lpstr>
      <vt:lpstr>CIRMAP</vt:lpstr>
      <vt:lpstr>CIRMAP</vt:lpstr>
      <vt:lpstr>CIRMAP</vt:lpstr>
      <vt:lpstr>BEXTRUS</vt:lpstr>
      <vt:lpstr>Présentation PowerPoint</vt:lpstr>
      <vt:lpstr>Présentation PowerPoint</vt:lpstr>
      <vt:lpstr>Présentation PowerPoint</vt:lpstr>
      <vt:lpstr>Présentation PowerPoint</vt:lpstr>
      <vt:lpstr>DUN³ES</vt:lpstr>
      <vt:lpstr>DUN³ES</vt:lpstr>
      <vt:lpstr>Présentation PowerPoint</vt:lpstr>
      <vt:lpstr>Présentation PowerPoint</vt:lpstr>
      <vt:lpstr>DUN³ES</vt:lpstr>
      <vt:lpstr>DUN³ES</vt:lpstr>
      <vt:lpstr>DUN³ES</vt:lpstr>
      <vt:lpstr>DUN³ES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subject/>
  <dc:creator>Quentin Cordier</dc:creator>
  <dc:description/>
  <cp:lastModifiedBy>Grigoletto Sophie</cp:lastModifiedBy>
  <cp:revision>703</cp:revision>
  <cp:lastPrinted>2017-12-06T19:44:52Z</cp:lastPrinted>
  <dcterms:created xsi:type="dcterms:W3CDTF">2017-12-06T19:38:45Z</dcterms:created>
  <dcterms:modified xsi:type="dcterms:W3CDTF">2025-11-25T13:41:13Z</dcterms:modified>
  <dc:language>fr-FR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0x0101004B920216A0EE384CBD197DC9B9F5B2F6</vt:lpwstr>
  </property>
  <property fmtid="{D5CDD505-2E9C-101B-9397-08002B2CF9AE}" pid="3" name="MMClips">
    <vt:i4>2</vt:i4>
  </property>
  <property fmtid="{D5CDD505-2E9C-101B-9397-08002B2CF9AE}" pid="4" name="Notes">
    <vt:i4>50</vt:i4>
  </property>
  <property fmtid="{D5CDD505-2E9C-101B-9397-08002B2CF9AE}" pid="5" name="PresentationFormat">
    <vt:lpwstr>Grand écran</vt:lpwstr>
  </property>
  <property fmtid="{D5CDD505-2E9C-101B-9397-08002B2CF9AE}" pid="6" name="Slides">
    <vt:i4>63</vt:i4>
  </property>
</Properties>
</file>