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François Renavill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6-29T15:43:05.791">
    <p:pos x="288" y="1733"/>
    <p:text>Pour mémoire, on est maintenant à 13.000 items sur DONUm (même si tous ne concernent pas la bib)</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6-29T15:44:47.417">
    <p:pos x="288" y="605"/>
    <p:text>Ou "as satisfactory as it seems" ?</p:text>
  </p:cm>
  <p:cm authorId="0" idx="3" dt="2025-06-29T15:45:24.925">
    <p:pos x="288" y="705"/>
    <p:text>Ajouter "(manual copy-paste)"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xplore.lib.uliege.be/permalink/32ULG_INST/1iujq0/alma9919442985302321"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236fc360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236fc360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d43a3284f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3d43a3284f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3d43a3284f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3d43a3284f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3d43a3284f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3d43a3284f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3d43a3284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3d43a3284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6b025748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6b025748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6b025748f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6b025748f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6b025748f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6b025748f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3d43a3284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3d43a3284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6b025748f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6b025748f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3d43a3284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3d43a3284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3d07587c2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3d07587c2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6b025748f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6b025748f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6b025748f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6b025748f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6b025748f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6b025748f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6b025748fd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6b025748fd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chemeClr val="hlink"/>
                </a:solidFill>
                <a:hlinkClick r:id="rId2"/>
              </a:rPr>
              <a:t>https://explore.lib.uliege.be/permalink/32ULG_INST/1iujq0/alma9919442985302321</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6b025748fd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6b025748fd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6b025748fd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6b025748fd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6b025748fd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6b025748f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6b025748fd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6b025748fd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6b025748f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6b025748f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6b025748f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6b025748f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6941c88e3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6941c88e3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6b2908592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6b2908592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6b2908592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6b2908592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6b2908592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6b2908592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6b2908592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6b2908592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6b2908592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6b2908592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6b025748f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6b025748f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6b2908592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6b2908592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3d43a3284f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3d43a3284f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6941c88e3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6941c88e3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6b2908592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6b2908592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3d43a3284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3d43a3284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6b2908592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6b2908592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6b2908592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6b2908592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6b2908592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6b2908592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6b2908592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6b2908592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6a0202247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6a0202247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6a0202247a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6a0202247a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6a0202247a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6a0202247a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6a0202247a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6a0202247a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6a0202247a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6a0202247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236fc36097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3236fc36097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941c88e3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941c88e3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3d43a3284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3d43a328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3d43a3284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3d43a3284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3d43a3284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3d43a3284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3d43a3284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d43a328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cSld name="Titre">
    <p:spTree>
      <p:nvGrpSpPr>
        <p:cNvPr id="50" name="Shape 50"/>
        <p:cNvGrpSpPr/>
        <p:nvPr/>
      </p:nvGrpSpPr>
      <p:grpSpPr>
        <a:xfrm>
          <a:off x="0" y="0"/>
          <a:ext cx="0" cy="0"/>
          <a:chOff x="0" y="0"/>
          <a:chExt cx="0" cy="0"/>
        </a:xfrm>
      </p:grpSpPr>
      <p:grpSp>
        <p:nvGrpSpPr>
          <p:cNvPr id="51" name="Google Shape;51;p13"/>
          <p:cNvGrpSpPr/>
          <p:nvPr/>
        </p:nvGrpSpPr>
        <p:grpSpPr>
          <a:xfrm>
            <a:off x="0" y="2988993"/>
            <a:ext cx="9145410" cy="2154507"/>
            <a:chOff x="0" y="2271293"/>
            <a:chExt cx="9145410" cy="2872676"/>
          </a:xfrm>
        </p:grpSpPr>
        <p:sp>
          <p:nvSpPr>
            <p:cNvPr id="52" name="Google Shape;52;p13"/>
            <p:cNvSpPr/>
            <p:nvPr/>
          </p:nvSpPr>
          <p:spPr>
            <a:xfrm>
              <a:off x="0" y="2271293"/>
              <a:ext cx="5711185" cy="2872207"/>
            </a:xfrm>
            <a:custGeom>
              <a:rect b="b" l="l" r="r" t="t"/>
              <a:pathLst>
                <a:path extrusionOk="0" h="2872207" w="5711185">
                  <a:moveTo>
                    <a:pt x="5711185" y="2872207"/>
                  </a:moveTo>
                  <a:lnTo>
                    <a:pt x="0" y="2872207"/>
                  </a:lnTo>
                  <a:cubicBezTo>
                    <a:pt x="470" y="1914805"/>
                    <a:pt x="939" y="957402"/>
                    <a:pt x="1409" y="0"/>
                  </a:cubicBezTo>
                  <a:lnTo>
                    <a:pt x="5711185" y="2872207"/>
                  </a:lnTo>
                  <a:close/>
                </a:path>
              </a:pathLst>
            </a:custGeom>
            <a:solidFill>
              <a:srgbClr val="0070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3" name="Google Shape;53;p13"/>
            <p:cNvSpPr/>
            <p:nvPr/>
          </p:nvSpPr>
          <p:spPr>
            <a:xfrm flipH="1">
              <a:off x="3434225" y="2271762"/>
              <a:ext cx="5711185" cy="2872207"/>
            </a:xfrm>
            <a:custGeom>
              <a:rect b="b" l="l" r="r" t="t"/>
              <a:pathLst>
                <a:path extrusionOk="0" h="2872207" w="5711185">
                  <a:moveTo>
                    <a:pt x="5711185" y="2872207"/>
                  </a:moveTo>
                  <a:lnTo>
                    <a:pt x="0" y="2872207"/>
                  </a:lnTo>
                  <a:cubicBezTo>
                    <a:pt x="470" y="1914805"/>
                    <a:pt x="939" y="957402"/>
                    <a:pt x="1409" y="0"/>
                  </a:cubicBezTo>
                  <a:lnTo>
                    <a:pt x="5711185" y="2872207"/>
                  </a:lnTo>
                  <a:close/>
                </a:path>
              </a:pathLst>
            </a:custGeom>
            <a:solidFill>
              <a:srgbClr val="5FA4B0">
                <a:alpha val="7569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4" name="Google Shape;54;p13"/>
            <p:cNvSpPr/>
            <p:nvPr/>
          </p:nvSpPr>
          <p:spPr>
            <a:xfrm>
              <a:off x="3434225" y="4568825"/>
              <a:ext cx="2277000" cy="574800"/>
            </a:xfrm>
            <a:prstGeom prst="triangle">
              <a:avLst>
                <a:gd fmla="val 49701" name="adj"/>
              </a:avLst>
            </a:prstGeom>
            <a:solidFill>
              <a:srgbClr val="00707F">
                <a:alpha val="6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sp>
        <p:nvSpPr>
          <p:cNvPr id="55" name="Google Shape;55;p13"/>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type="title"/>
          </p:nvPr>
        </p:nvSpPr>
        <p:spPr>
          <a:xfrm>
            <a:off x="825102" y="1990086"/>
            <a:ext cx="7493700" cy="4254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00707F"/>
              </a:buClr>
              <a:buSzPts val="2700"/>
              <a:buFont typeface="Calibri"/>
              <a:buNone/>
              <a:defRPr b="1" sz="2700">
                <a:solidFill>
                  <a:srgbClr val="00707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58" name="Google Shape;58;p13"/>
          <p:cNvPicPr preferRelativeResize="0"/>
          <p:nvPr/>
        </p:nvPicPr>
        <p:blipFill rotWithShape="1">
          <a:blip r:embed="rId2">
            <a:alphaModFix/>
          </a:blip>
          <a:srcRect b="0" l="0" r="0" t="0"/>
          <a:stretch/>
        </p:blipFill>
        <p:spPr>
          <a:xfrm>
            <a:off x="111125" y="111379"/>
            <a:ext cx="1606551" cy="659715"/>
          </a:xfrm>
          <a:prstGeom prst="rect">
            <a:avLst/>
          </a:prstGeom>
          <a:noFill/>
          <a:ln>
            <a:noFill/>
          </a:ln>
        </p:spPr>
      </p:pic>
      <p:sp>
        <p:nvSpPr>
          <p:cNvPr id="59" name="Google Shape;59;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type="obj">
  <p:cSld name="OBJECT">
    <p:spTree>
      <p:nvGrpSpPr>
        <p:cNvPr id="60" name="Shape 60"/>
        <p:cNvGrpSpPr/>
        <p:nvPr/>
      </p:nvGrpSpPr>
      <p:grpSpPr>
        <a:xfrm>
          <a:off x="0" y="0"/>
          <a:ext cx="0" cy="0"/>
          <a:chOff x="0" y="0"/>
          <a:chExt cx="0" cy="0"/>
        </a:xfrm>
      </p:grpSpPr>
      <p:sp>
        <p:nvSpPr>
          <p:cNvPr id="61" name="Google Shape;61;p14"/>
          <p:cNvSpPr txBox="1"/>
          <p:nvPr>
            <p:ph type="title"/>
          </p:nvPr>
        </p:nvSpPr>
        <p:spPr>
          <a:xfrm>
            <a:off x="457200" y="597069"/>
            <a:ext cx="8229600" cy="4662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00707F"/>
              </a:buClr>
              <a:buSzPts val="3000"/>
              <a:buFont typeface="Calibri"/>
              <a:buNone/>
              <a:defRPr b="0" i="0" sz="3000">
                <a:solidFill>
                  <a:srgbClr val="00707F"/>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2" name="Google Shape;62;p14"/>
          <p:cNvSpPr txBox="1"/>
          <p:nvPr>
            <p:ph idx="1" type="body"/>
          </p:nvPr>
        </p:nvSpPr>
        <p:spPr>
          <a:xfrm>
            <a:off x="457200" y="960500"/>
            <a:ext cx="8229600" cy="3634200"/>
          </a:xfrm>
          <a:prstGeom prst="rect">
            <a:avLst/>
          </a:prstGeom>
          <a:noFill/>
          <a:ln>
            <a:noFill/>
          </a:ln>
        </p:spPr>
        <p:txBody>
          <a:bodyPr anchorCtr="0" anchor="t" bIns="34275" lIns="68575" spcFirstLastPara="1" rIns="68575" wrap="square" tIns="36000">
            <a:normAutofit/>
          </a:bodyPr>
          <a:lstStyle>
            <a:lvl1pPr indent="-317500" lvl="0" marL="457200" algn="l">
              <a:spcBef>
                <a:spcPts val="300"/>
              </a:spcBef>
              <a:spcAft>
                <a:spcPts val="0"/>
              </a:spcAft>
              <a:buSzPts val="1400"/>
              <a:buChar char="❏"/>
              <a:defRPr sz="2000">
                <a:solidFill>
                  <a:schemeClr val="dk1"/>
                </a:solidFill>
              </a:defRPr>
            </a:lvl1pPr>
            <a:lvl2pPr indent="-317500" lvl="1" marL="914400" algn="l">
              <a:spcBef>
                <a:spcPts val="1200"/>
              </a:spcBef>
              <a:spcAft>
                <a:spcPts val="0"/>
              </a:spcAft>
              <a:buSzPts val="1400"/>
              <a:buChar char="❏"/>
              <a:defRPr sz="1800"/>
            </a:lvl2pPr>
            <a:lvl3pPr indent="-317500" lvl="2" marL="1371600" algn="l">
              <a:spcBef>
                <a:spcPts val="1200"/>
              </a:spcBef>
              <a:spcAft>
                <a:spcPts val="0"/>
              </a:spcAft>
              <a:buSzPts val="1400"/>
              <a:buChar char="❏"/>
              <a:defRPr/>
            </a:lvl3pPr>
            <a:lvl4pPr indent="-317500" lvl="3" marL="1828800" algn="l">
              <a:spcBef>
                <a:spcPts val="1200"/>
              </a:spcBef>
              <a:spcAft>
                <a:spcPts val="0"/>
              </a:spcAft>
              <a:buSzPts val="1400"/>
              <a:buChar char="❏"/>
              <a:defRPr/>
            </a:lvl4pPr>
            <a:lvl5pPr indent="-317500" lvl="4" marL="2286000" algn="l">
              <a:spcBef>
                <a:spcPts val="1200"/>
              </a:spcBef>
              <a:spcAft>
                <a:spcPts val="0"/>
              </a:spcAft>
              <a:buSzPts val="1400"/>
              <a:buChar char="❏"/>
              <a:defRPr/>
            </a:lvl5pPr>
            <a:lvl6pPr indent="-317500" lvl="5" marL="2743200" algn="l">
              <a:spcBef>
                <a:spcPts val="1200"/>
              </a:spcBef>
              <a:spcAft>
                <a:spcPts val="0"/>
              </a:spcAft>
              <a:buClr>
                <a:schemeClr val="dk1"/>
              </a:buClr>
              <a:buSzPts val="1400"/>
              <a:buChar char="❏"/>
              <a:defRPr/>
            </a:lvl6pPr>
            <a:lvl7pPr indent="-317500" lvl="6" marL="3200400" algn="l">
              <a:spcBef>
                <a:spcPts val="1200"/>
              </a:spcBef>
              <a:spcAft>
                <a:spcPts val="0"/>
              </a:spcAft>
              <a:buClr>
                <a:schemeClr val="dk1"/>
              </a:buClr>
              <a:buSzPts val="1400"/>
              <a:buChar char="❏"/>
              <a:defRPr/>
            </a:lvl7pPr>
            <a:lvl8pPr indent="-317500" lvl="7" marL="3657600" algn="l">
              <a:spcBef>
                <a:spcPts val="1200"/>
              </a:spcBef>
              <a:spcAft>
                <a:spcPts val="0"/>
              </a:spcAft>
              <a:buClr>
                <a:schemeClr val="dk1"/>
              </a:buClr>
              <a:buSzPts val="1400"/>
              <a:buChar char="❏"/>
              <a:defRPr/>
            </a:lvl8pPr>
            <a:lvl9pPr indent="-317500" lvl="8" marL="4114800" algn="l">
              <a:spcBef>
                <a:spcPts val="1200"/>
              </a:spcBef>
              <a:spcAft>
                <a:spcPts val="1200"/>
              </a:spcAft>
              <a:buClr>
                <a:schemeClr val="dk1"/>
              </a:buClr>
              <a:buSzPts val="1400"/>
              <a:buChar char="❏"/>
              <a:defRPr/>
            </a:lvl9pPr>
          </a:lstStyle>
          <a:p/>
        </p:txBody>
      </p:sp>
      <p:sp>
        <p:nvSpPr>
          <p:cNvPr id="63" name="Google Shape;63;p14"/>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4"/>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pic>
        <p:nvPicPr>
          <p:cNvPr descr="uLIEGE_DroitSciencesPoCrimino_Logo_U_RVB@2x.png" id="66" name="Google Shape;66;p14"/>
          <p:cNvPicPr preferRelativeResize="0"/>
          <p:nvPr/>
        </p:nvPicPr>
        <p:blipFill rotWithShape="1">
          <a:blip r:embed="rId2">
            <a:alphaModFix/>
          </a:blip>
          <a:srcRect b="0" l="0" r="0" t="0"/>
          <a:stretch/>
        </p:blipFill>
        <p:spPr>
          <a:xfrm>
            <a:off x="8553956" y="54979"/>
            <a:ext cx="372748" cy="405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solidFill>
          <a:schemeClr val="lt1"/>
        </a:solidFill>
      </p:bgPr>
    </p:bg>
    <p:spTree>
      <p:nvGrpSpPr>
        <p:cNvPr id="67" name="Shape 67"/>
        <p:cNvGrpSpPr/>
        <p:nvPr/>
      </p:nvGrpSpPr>
      <p:grpSpPr>
        <a:xfrm>
          <a:off x="0" y="0"/>
          <a:ext cx="0" cy="0"/>
          <a:chOff x="0" y="0"/>
          <a:chExt cx="0" cy="0"/>
        </a:xfrm>
      </p:grpSpPr>
      <p:sp>
        <p:nvSpPr>
          <p:cNvPr id="68" name="Google Shape;68;p15"/>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5"/>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5"/>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
        <p:nvSpPr>
          <p:cNvPr id="71" name="Google Shape;71;p15"/>
          <p:cNvSpPr txBox="1"/>
          <p:nvPr>
            <p:ph type="title"/>
          </p:nvPr>
        </p:nvSpPr>
        <p:spPr>
          <a:xfrm>
            <a:off x="3192540" y="3537112"/>
            <a:ext cx="5622300" cy="425400"/>
          </a:xfrm>
          <a:prstGeom prst="rect">
            <a:avLst/>
          </a:prstGeom>
          <a:noFill/>
          <a:ln>
            <a:noFill/>
          </a:ln>
        </p:spPr>
        <p:txBody>
          <a:bodyPr anchorCtr="0" anchor="ctr" bIns="34275" lIns="68575" spcFirstLastPara="1" rIns="68575" wrap="square" tIns="34275">
            <a:normAutofit/>
          </a:bodyPr>
          <a:lstStyle>
            <a:lvl1pPr lvl="0" algn="r">
              <a:spcBef>
                <a:spcPts val="0"/>
              </a:spcBef>
              <a:spcAft>
                <a:spcPts val="0"/>
              </a:spcAft>
              <a:buClr>
                <a:srgbClr val="00707F"/>
              </a:buClr>
              <a:buSzPts val="3600"/>
              <a:buFont typeface="Calibri"/>
              <a:buNone/>
              <a:defRPr b="1" sz="3600">
                <a:solidFill>
                  <a:srgbClr val="00707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72" name="Google Shape;72;p15"/>
          <p:cNvPicPr preferRelativeResize="0"/>
          <p:nvPr/>
        </p:nvPicPr>
        <p:blipFill rotWithShape="1">
          <a:blip r:embed="rId2">
            <a:alphaModFix/>
          </a:blip>
          <a:srcRect b="0" l="0" r="0" t="0"/>
          <a:stretch/>
        </p:blipFill>
        <p:spPr>
          <a:xfrm>
            <a:off x="8183771" y="110213"/>
            <a:ext cx="869951" cy="357237"/>
          </a:xfrm>
          <a:prstGeom prst="rect">
            <a:avLst/>
          </a:prstGeom>
          <a:noFill/>
          <a:ln>
            <a:noFill/>
          </a:ln>
        </p:spPr>
      </p:pic>
      <p:grpSp>
        <p:nvGrpSpPr>
          <p:cNvPr id="73" name="Google Shape;73;p15"/>
          <p:cNvGrpSpPr/>
          <p:nvPr/>
        </p:nvGrpSpPr>
        <p:grpSpPr>
          <a:xfrm>
            <a:off x="4" y="4"/>
            <a:ext cx="9143816" cy="4018231"/>
            <a:chOff x="36" y="-570219"/>
            <a:chExt cx="9143816" cy="5833669"/>
          </a:xfrm>
        </p:grpSpPr>
        <p:sp>
          <p:nvSpPr>
            <p:cNvPr id="74" name="Google Shape;74;p15"/>
            <p:cNvSpPr/>
            <p:nvPr/>
          </p:nvSpPr>
          <p:spPr>
            <a:xfrm rot="5400000">
              <a:off x="-412054" y="-158129"/>
              <a:ext cx="5833669" cy="5009489"/>
            </a:xfrm>
            <a:custGeom>
              <a:rect b="b" l="l" r="r" t="t"/>
              <a:pathLst>
                <a:path extrusionOk="0" h="7561493" w="5719283">
                  <a:moveTo>
                    <a:pt x="0" y="7561493"/>
                  </a:moveTo>
                  <a:cubicBezTo>
                    <a:pt x="511" y="6310032"/>
                    <a:pt x="1021" y="5058572"/>
                    <a:pt x="1532" y="3807111"/>
                  </a:cubicBezTo>
                  <a:lnTo>
                    <a:pt x="1920632" y="0"/>
                  </a:lnTo>
                  <a:lnTo>
                    <a:pt x="5719283" y="7553153"/>
                  </a:lnTo>
                  <a:lnTo>
                    <a:pt x="0" y="7561493"/>
                  </a:lnTo>
                  <a:close/>
                </a:path>
              </a:pathLst>
            </a:custGeom>
            <a:blipFill rotWithShape="0">
              <a:blip r:embed="rId3">
                <a:alphaModFix/>
              </a:blip>
              <a:stretch>
                <a:fillRect b="16262" l="-24118" r="-24128" t="16272"/>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5" name="Google Shape;75;p15"/>
            <p:cNvSpPr/>
            <p:nvPr/>
          </p:nvSpPr>
          <p:spPr>
            <a:xfrm flipH="1" rot="-5400000">
              <a:off x="6926402" y="1195250"/>
              <a:ext cx="2358600" cy="2076300"/>
            </a:xfrm>
            <a:prstGeom prst="triangle">
              <a:avLst>
                <a:gd fmla="val 50000" name="adj"/>
              </a:avLst>
            </a:prstGeom>
            <a:solidFill>
              <a:srgbClr val="5FA3B0">
                <a:alpha val="7569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ture et contact">
  <p:cSld name="1_Cloture et contact">
    <p:spTree>
      <p:nvGrpSpPr>
        <p:cNvPr id="76" name="Shape 76"/>
        <p:cNvGrpSpPr/>
        <p:nvPr/>
      </p:nvGrpSpPr>
      <p:grpSpPr>
        <a:xfrm>
          <a:off x="0" y="0"/>
          <a:ext cx="0" cy="0"/>
          <a:chOff x="0" y="0"/>
          <a:chExt cx="0" cy="0"/>
        </a:xfrm>
      </p:grpSpPr>
      <p:grpSp>
        <p:nvGrpSpPr>
          <p:cNvPr id="77" name="Google Shape;77;p16"/>
          <p:cNvGrpSpPr/>
          <p:nvPr/>
        </p:nvGrpSpPr>
        <p:grpSpPr>
          <a:xfrm>
            <a:off x="0" y="2988993"/>
            <a:ext cx="9145410" cy="2154507"/>
            <a:chOff x="0" y="2271293"/>
            <a:chExt cx="9145410" cy="2872676"/>
          </a:xfrm>
        </p:grpSpPr>
        <p:sp>
          <p:nvSpPr>
            <p:cNvPr id="78" name="Google Shape;78;p16"/>
            <p:cNvSpPr/>
            <p:nvPr/>
          </p:nvSpPr>
          <p:spPr>
            <a:xfrm>
              <a:off x="0" y="2271293"/>
              <a:ext cx="5711185" cy="2872207"/>
            </a:xfrm>
            <a:custGeom>
              <a:rect b="b" l="l" r="r" t="t"/>
              <a:pathLst>
                <a:path extrusionOk="0" h="2872207" w="5711185">
                  <a:moveTo>
                    <a:pt x="5711185" y="2872207"/>
                  </a:moveTo>
                  <a:lnTo>
                    <a:pt x="0" y="2872207"/>
                  </a:lnTo>
                  <a:cubicBezTo>
                    <a:pt x="470" y="1914805"/>
                    <a:pt x="939" y="957402"/>
                    <a:pt x="1409" y="0"/>
                  </a:cubicBezTo>
                  <a:lnTo>
                    <a:pt x="5711185" y="2872207"/>
                  </a:lnTo>
                  <a:close/>
                </a:path>
              </a:pathLst>
            </a:custGeom>
            <a:solidFill>
              <a:srgbClr val="0070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9" name="Google Shape;79;p16"/>
            <p:cNvSpPr/>
            <p:nvPr/>
          </p:nvSpPr>
          <p:spPr>
            <a:xfrm flipH="1">
              <a:off x="3434225" y="2271762"/>
              <a:ext cx="5711185" cy="2872207"/>
            </a:xfrm>
            <a:custGeom>
              <a:rect b="b" l="l" r="r" t="t"/>
              <a:pathLst>
                <a:path extrusionOk="0" h="2872207" w="5711185">
                  <a:moveTo>
                    <a:pt x="5711185" y="2872207"/>
                  </a:moveTo>
                  <a:lnTo>
                    <a:pt x="0" y="2872207"/>
                  </a:lnTo>
                  <a:cubicBezTo>
                    <a:pt x="470" y="1914805"/>
                    <a:pt x="939" y="957402"/>
                    <a:pt x="1409" y="0"/>
                  </a:cubicBezTo>
                  <a:lnTo>
                    <a:pt x="5711185" y="2872207"/>
                  </a:lnTo>
                  <a:close/>
                </a:path>
              </a:pathLst>
            </a:custGeom>
            <a:solidFill>
              <a:srgbClr val="E6E6E6">
                <a:alpha val="7569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80" name="Google Shape;80;p16"/>
            <p:cNvSpPr/>
            <p:nvPr/>
          </p:nvSpPr>
          <p:spPr>
            <a:xfrm>
              <a:off x="3434225" y="4568825"/>
              <a:ext cx="2277000" cy="574800"/>
            </a:xfrm>
            <a:prstGeom prst="triangle">
              <a:avLst>
                <a:gd fmla="val 49701" name="adj"/>
              </a:avLst>
            </a:prstGeom>
            <a:solidFill>
              <a:srgbClr val="00707F">
                <a:alpha val="6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sp>
        <p:nvSpPr>
          <p:cNvPr id="81" name="Google Shape;81;p16"/>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1" type="ftr"/>
          </p:nvPr>
        </p:nvSpPr>
        <p:spPr>
          <a:xfrm>
            <a:off x="3124200" y="4767263"/>
            <a:ext cx="28956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2" type="sldNum"/>
          </p:nvPr>
        </p:nvSpPr>
        <p:spPr>
          <a:xfrm>
            <a:off x="6553200" y="4767263"/>
            <a:ext cx="21336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
        <p:nvSpPr>
          <p:cNvPr id="84" name="Google Shape;84;p16"/>
          <p:cNvSpPr txBox="1"/>
          <p:nvPr>
            <p:ph type="title"/>
          </p:nvPr>
        </p:nvSpPr>
        <p:spPr>
          <a:xfrm>
            <a:off x="825102" y="2146094"/>
            <a:ext cx="7493700" cy="4254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5FA3B0"/>
              </a:buClr>
              <a:buSzPts val="1800"/>
              <a:buFont typeface="Calibri"/>
              <a:buNone/>
              <a:defRPr b="0" i="0" sz="1800">
                <a:solidFill>
                  <a:srgbClr val="5FA3B0"/>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85" name="Google Shape;85;p16"/>
          <p:cNvPicPr preferRelativeResize="0"/>
          <p:nvPr/>
        </p:nvPicPr>
        <p:blipFill rotWithShape="1">
          <a:blip r:embed="rId2">
            <a:alphaModFix/>
          </a:blip>
          <a:srcRect b="0" l="0" r="0" t="0"/>
          <a:stretch/>
        </p:blipFill>
        <p:spPr>
          <a:xfrm>
            <a:off x="3768725" y="216011"/>
            <a:ext cx="1606551" cy="6597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app.lib.uliege.be/archives/fonds_weissenbruch.xml" TargetMode="External"/><Relationship Id="rId4" Type="http://schemas.openxmlformats.org/officeDocument/2006/relationships/image" Target="../media/image21.png"/><Relationship Id="rId5"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3.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38.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3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25975" y="1282325"/>
            <a:ext cx="8460900" cy="2478600"/>
          </a:xfrm>
          <a:prstGeom prst="rect">
            <a:avLst/>
          </a:prstGeom>
        </p:spPr>
        <p:txBody>
          <a:bodyPr anchorCtr="0" anchor="ctr" bIns="34275" lIns="68575" spcFirstLastPara="1" rIns="68575" wrap="square" tIns="34275">
            <a:normAutofit fontScale="90000"/>
          </a:bodyPr>
          <a:lstStyle/>
          <a:p>
            <a:pPr indent="0" lvl="0" marL="0" rtl="0" algn="ctr">
              <a:lnSpc>
                <a:spcPct val="115000"/>
              </a:lnSpc>
              <a:spcBef>
                <a:spcPts val="1200"/>
              </a:spcBef>
              <a:spcAft>
                <a:spcPts val="0"/>
              </a:spcAft>
              <a:buNone/>
            </a:pPr>
            <a:r>
              <a:rPr lang="fr" sz="3188"/>
              <a:t>Showcasing heritage collections and digitization projects</a:t>
            </a:r>
            <a:endParaRPr sz="3188"/>
          </a:p>
          <a:p>
            <a:pPr indent="0" lvl="0" marL="0" rtl="0" algn="ctr">
              <a:lnSpc>
                <a:spcPct val="115000"/>
              </a:lnSpc>
              <a:spcBef>
                <a:spcPts val="1200"/>
              </a:spcBef>
              <a:spcAft>
                <a:spcPts val="0"/>
              </a:spcAft>
              <a:buNone/>
            </a:pPr>
            <a:r>
              <a:rPr lang="fr" sz="2744"/>
              <a:t>DONum, Alma, Primo, Archives, Cataloging</a:t>
            </a:r>
            <a:endParaRPr sz="2744"/>
          </a:p>
          <a:p>
            <a:pPr indent="0" lvl="0" marL="0" rtl="0" algn="ctr">
              <a:lnSpc>
                <a:spcPct val="115000"/>
              </a:lnSpc>
              <a:spcBef>
                <a:spcPts val="1200"/>
              </a:spcBef>
              <a:spcAft>
                <a:spcPts val="0"/>
              </a:spcAft>
              <a:buNone/>
            </a:pPr>
            <a:r>
              <a:rPr lang="fr" sz="2411"/>
              <a:t>(Part II)</a:t>
            </a:r>
            <a:endParaRPr sz="2411"/>
          </a:p>
          <a:p>
            <a:pPr indent="0" lvl="0" marL="0" rtl="0" algn="ctr">
              <a:spcBef>
                <a:spcPts val="0"/>
              </a:spcBef>
              <a:spcAft>
                <a:spcPts val="0"/>
              </a:spcAft>
              <a:buNone/>
            </a:pPr>
            <a:r>
              <a:t/>
            </a:r>
            <a:endParaRPr sz="3300"/>
          </a:p>
        </p:txBody>
      </p:sp>
      <p:sp>
        <p:nvSpPr>
          <p:cNvPr id="91" name="Google Shape;91;p17"/>
          <p:cNvSpPr txBox="1"/>
          <p:nvPr/>
        </p:nvSpPr>
        <p:spPr>
          <a:xfrm>
            <a:off x="4024625" y="3827625"/>
            <a:ext cx="5058900" cy="11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a:p>
            <a:pPr indent="0" lvl="0" marL="0" rtl="0" algn="r">
              <a:spcBef>
                <a:spcPts val="0"/>
              </a:spcBef>
              <a:spcAft>
                <a:spcPts val="0"/>
              </a:spcAft>
              <a:buNone/>
            </a:pPr>
            <a:r>
              <a:t/>
            </a:r>
            <a:endParaRPr sz="1200">
              <a:solidFill>
                <a:srgbClr val="FFFFFF"/>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fr" sz="1200">
                <a:solidFill>
                  <a:schemeClr val="lt1"/>
                </a:solidFill>
                <a:latin typeface="Calibri"/>
                <a:ea typeface="Calibri"/>
                <a:cs typeface="Calibri"/>
                <a:sym typeface="Calibri"/>
              </a:rPr>
              <a:t>Laurence Richelle</a:t>
            </a:r>
            <a:endParaRPr sz="1200">
              <a:solidFill>
                <a:schemeClr val="lt1"/>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fr" sz="1200">
                <a:solidFill>
                  <a:schemeClr val="lt1"/>
                </a:solidFill>
                <a:latin typeface="Calibri"/>
                <a:ea typeface="Calibri"/>
                <a:cs typeface="Calibri"/>
                <a:sym typeface="Calibri"/>
              </a:rPr>
              <a:t>Systems &amp; Data Unit</a:t>
            </a:r>
            <a:endParaRPr sz="1200">
              <a:solidFill>
                <a:schemeClr val="lt1"/>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i="1" lang="fr" sz="1200">
                <a:solidFill>
                  <a:schemeClr val="lt1"/>
                </a:solidFill>
                <a:latin typeface="Calibri"/>
                <a:ea typeface="Calibri"/>
                <a:cs typeface="Calibri"/>
                <a:sym typeface="Calibri"/>
              </a:rPr>
              <a:t>July 2025</a:t>
            </a:r>
            <a:endParaRPr sz="1200">
              <a:solidFill>
                <a:schemeClr val="lt1"/>
              </a:solidFill>
              <a:latin typeface="Calibri"/>
              <a:ea typeface="Calibri"/>
              <a:cs typeface="Calibri"/>
              <a:sym typeface="Calibri"/>
            </a:endParaRPr>
          </a:p>
        </p:txBody>
      </p:sp>
      <p:sp>
        <p:nvSpPr>
          <p:cNvPr id="92" name="Google Shape;92;p17"/>
          <p:cNvSpPr txBox="1"/>
          <p:nvPr/>
        </p:nvSpPr>
        <p:spPr>
          <a:xfrm>
            <a:off x="1095900" y="3761000"/>
            <a:ext cx="6952200" cy="4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450">
                <a:solidFill>
                  <a:schemeClr val="dk1"/>
                </a:solidFill>
                <a:highlight>
                  <a:srgbClr val="FFFFFF"/>
                </a:highlight>
              </a:rPr>
              <a:t>“Meet our Staff” Erasmus week 2025</a:t>
            </a:r>
            <a:endParaRPr sz="21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457200" y="170094"/>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165" name="Google Shape;165;p26"/>
          <p:cNvSpPr txBox="1"/>
          <p:nvPr>
            <p:ph idx="1" type="body"/>
          </p:nvPr>
        </p:nvSpPr>
        <p:spPr>
          <a:xfrm>
            <a:off x="457200" y="767200"/>
            <a:ext cx="8367600" cy="39510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SzPts val="1400"/>
              <a:buChar char="❏"/>
            </a:pPr>
            <a:r>
              <a:rPr lang="fr"/>
              <a:t>Alma Digital Component</a:t>
            </a:r>
            <a:endParaRPr/>
          </a:p>
          <a:p>
            <a:pPr indent="-317500" lvl="1" marL="914400" rtl="0" algn="l">
              <a:spcBef>
                <a:spcPts val="0"/>
              </a:spcBef>
              <a:spcAft>
                <a:spcPts val="0"/>
              </a:spcAft>
              <a:buClr>
                <a:schemeClr val="dk1"/>
              </a:buClr>
              <a:buSzPts val="1400"/>
              <a:buChar char="❏"/>
            </a:pPr>
            <a:r>
              <a:rPr lang="fr">
                <a:solidFill>
                  <a:schemeClr val="dk1"/>
                </a:solidFill>
              </a:rPr>
              <a:t>Digital inventory added to the ‘physical item’ bibliographic record </a:t>
            </a:r>
            <a:r>
              <a:rPr lang="fr" sz="1600">
                <a:solidFill>
                  <a:schemeClr val="dk1"/>
                </a:solidFill>
              </a:rPr>
              <a:t>(against RDA rules, but easily separable)</a:t>
            </a:r>
            <a:endParaRPr sz="1600">
              <a:solidFill>
                <a:schemeClr val="dk1"/>
              </a:solidFill>
            </a:endParaRPr>
          </a:p>
          <a:p>
            <a:pPr indent="0" lvl="0" marL="457200" rtl="0" algn="l">
              <a:spcBef>
                <a:spcPts val="1200"/>
              </a:spcBef>
              <a:spcAft>
                <a:spcPts val="1200"/>
              </a:spcAft>
              <a:buNone/>
            </a:pPr>
            <a:r>
              <a:t/>
            </a:r>
            <a:endParaRPr/>
          </a:p>
        </p:txBody>
      </p:sp>
      <p:pic>
        <p:nvPicPr>
          <p:cNvPr id="166" name="Google Shape;166;p26"/>
          <p:cNvPicPr preferRelativeResize="0"/>
          <p:nvPr/>
        </p:nvPicPr>
        <p:blipFill>
          <a:blip r:embed="rId3">
            <a:alphaModFix/>
          </a:blip>
          <a:stretch>
            <a:fillRect/>
          </a:stretch>
        </p:blipFill>
        <p:spPr>
          <a:xfrm>
            <a:off x="297600" y="1787988"/>
            <a:ext cx="8686799" cy="2987513"/>
          </a:xfrm>
          <a:prstGeom prst="rect">
            <a:avLst/>
          </a:prstGeom>
          <a:noFill/>
          <a:ln>
            <a:noFill/>
          </a:ln>
        </p:spPr>
      </p:pic>
      <p:sp>
        <p:nvSpPr>
          <p:cNvPr id="167" name="Google Shape;167;p26"/>
          <p:cNvSpPr/>
          <p:nvPr/>
        </p:nvSpPr>
        <p:spPr>
          <a:xfrm>
            <a:off x="6607675" y="4263575"/>
            <a:ext cx="2146200" cy="600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Opens DONum public interface in a new tab</a:t>
            </a:r>
            <a:endParaRPr/>
          </a:p>
        </p:txBody>
      </p:sp>
      <p:cxnSp>
        <p:nvCxnSpPr>
          <p:cNvPr id="168" name="Google Shape;168;p26"/>
          <p:cNvCxnSpPr/>
          <p:nvPr/>
        </p:nvCxnSpPr>
        <p:spPr>
          <a:xfrm>
            <a:off x="7290475" y="3948150"/>
            <a:ext cx="300" cy="297300"/>
          </a:xfrm>
          <a:prstGeom prst="straightConnector1">
            <a:avLst/>
          </a:prstGeom>
          <a:noFill/>
          <a:ln cap="flat" cmpd="sng" w="9525">
            <a:solidFill>
              <a:schemeClr val="dk2"/>
            </a:solidFill>
            <a:prstDash val="solid"/>
            <a:round/>
            <a:headEnd len="med" w="med" type="none"/>
            <a:tailEnd len="med" w="med" type="triangle"/>
          </a:ln>
        </p:spPr>
      </p:cxnSp>
      <p:sp>
        <p:nvSpPr>
          <p:cNvPr id="169" name="Google Shape;169;p26"/>
          <p:cNvSpPr/>
          <p:nvPr/>
        </p:nvSpPr>
        <p:spPr>
          <a:xfrm>
            <a:off x="3973825" y="4285175"/>
            <a:ext cx="2146200" cy="57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Operator just adds the original system ID</a:t>
            </a:r>
            <a:endParaRPr/>
          </a:p>
        </p:txBody>
      </p:sp>
      <p:cxnSp>
        <p:nvCxnSpPr>
          <p:cNvPr id="170" name="Google Shape;170;p26"/>
          <p:cNvCxnSpPr/>
          <p:nvPr/>
        </p:nvCxnSpPr>
        <p:spPr>
          <a:xfrm>
            <a:off x="4683250" y="3939275"/>
            <a:ext cx="8700" cy="345900"/>
          </a:xfrm>
          <a:prstGeom prst="straightConnector1">
            <a:avLst/>
          </a:prstGeom>
          <a:noFill/>
          <a:ln cap="flat" cmpd="sng" w="9525">
            <a:solidFill>
              <a:schemeClr val="dk2"/>
            </a:solidFill>
            <a:prstDash val="solid"/>
            <a:round/>
            <a:headEnd len="med" w="med" type="none"/>
            <a:tailEnd len="med" w="med" type="triangle"/>
          </a:ln>
        </p:spPr>
      </p:cxnSp>
      <p:sp>
        <p:nvSpPr>
          <p:cNvPr id="171" name="Google Shape;171;p26"/>
          <p:cNvSpPr/>
          <p:nvPr/>
        </p:nvSpPr>
        <p:spPr>
          <a:xfrm>
            <a:off x="1935800" y="4324525"/>
            <a:ext cx="1833900" cy="57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Associate with an Alma Collection</a:t>
            </a:r>
            <a:endParaRPr/>
          </a:p>
        </p:txBody>
      </p:sp>
      <p:cxnSp>
        <p:nvCxnSpPr>
          <p:cNvPr id="172" name="Google Shape;172;p26"/>
          <p:cNvCxnSpPr/>
          <p:nvPr/>
        </p:nvCxnSpPr>
        <p:spPr>
          <a:xfrm>
            <a:off x="1499600" y="4045700"/>
            <a:ext cx="718500" cy="239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457200" y="3034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178" name="Google Shape;178;p27"/>
          <p:cNvSpPr txBox="1"/>
          <p:nvPr>
            <p:ph idx="1" type="body"/>
          </p:nvPr>
        </p:nvSpPr>
        <p:spPr>
          <a:xfrm>
            <a:off x="457200" y="960500"/>
            <a:ext cx="8229600" cy="36342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SzPts val="1400"/>
              <a:buChar char="❏"/>
            </a:pPr>
            <a:r>
              <a:rPr lang="fr"/>
              <a:t>Record the preservation action in Holding of physical item</a:t>
            </a:r>
            <a:endParaRPr/>
          </a:p>
          <a:p>
            <a:pPr indent="-317500" lvl="1" marL="914400" rtl="0" algn="l">
              <a:spcBef>
                <a:spcPts val="0"/>
              </a:spcBef>
              <a:spcAft>
                <a:spcPts val="0"/>
              </a:spcAft>
              <a:buSzPts val="1400"/>
              <a:buChar char="❏"/>
            </a:pPr>
            <a:r>
              <a:rPr lang="fr"/>
              <a:t>No functional role - Action note Marc21 583 field:</a:t>
            </a:r>
            <a:endParaRPr/>
          </a:p>
        </p:txBody>
      </p:sp>
      <p:pic>
        <p:nvPicPr>
          <p:cNvPr id="179" name="Google Shape;179;p27"/>
          <p:cNvPicPr preferRelativeResize="0"/>
          <p:nvPr/>
        </p:nvPicPr>
        <p:blipFill>
          <a:blip r:embed="rId3">
            <a:alphaModFix/>
          </a:blip>
          <a:stretch>
            <a:fillRect/>
          </a:stretch>
        </p:blipFill>
        <p:spPr>
          <a:xfrm>
            <a:off x="765700" y="1929126"/>
            <a:ext cx="7612600" cy="2812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457200" y="2589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185" name="Google Shape;185;p28"/>
          <p:cNvSpPr txBox="1"/>
          <p:nvPr>
            <p:ph idx="1" type="body"/>
          </p:nvPr>
        </p:nvSpPr>
        <p:spPr>
          <a:xfrm>
            <a:off x="457200" y="960500"/>
            <a:ext cx="8229600" cy="36342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SzPts val="1400"/>
              <a:buChar char="❏"/>
            </a:pPr>
            <a:r>
              <a:rPr lang="fr"/>
              <a:t>A single record for both physical and digital – improved user experience</a:t>
            </a:r>
            <a:endParaRPr/>
          </a:p>
        </p:txBody>
      </p:sp>
      <p:pic>
        <p:nvPicPr>
          <p:cNvPr id="186" name="Google Shape;186;p28"/>
          <p:cNvPicPr preferRelativeResize="0"/>
          <p:nvPr/>
        </p:nvPicPr>
        <p:blipFill>
          <a:blip r:embed="rId3">
            <a:alphaModFix/>
          </a:blip>
          <a:stretch>
            <a:fillRect/>
          </a:stretch>
        </p:blipFill>
        <p:spPr>
          <a:xfrm>
            <a:off x="988575" y="1800350"/>
            <a:ext cx="4938825" cy="1227975"/>
          </a:xfrm>
          <a:prstGeom prst="rect">
            <a:avLst/>
          </a:prstGeom>
          <a:noFill/>
          <a:ln>
            <a:noFill/>
          </a:ln>
        </p:spPr>
      </p:pic>
      <p:pic>
        <p:nvPicPr>
          <p:cNvPr id="187" name="Google Shape;187;p28"/>
          <p:cNvPicPr preferRelativeResize="0"/>
          <p:nvPr/>
        </p:nvPicPr>
        <p:blipFill>
          <a:blip r:embed="rId4">
            <a:alphaModFix/>
          </a:blip>
          <a:stretch>
            <a:fillRect/>
          </a:stretch>
        </p:blipFill>
        <p:spPr>
          <a:xfrm>
            <a:off x="3213275" y="1557025"/>
            <a:ext cx="4589951" cy="3234499"/>
          </a:xfrm>
          <a:prstGeom prst="rect">
            <a:avLst/>
          </a:prstGeom>
          <a:noFill/>
          <a:ln>
            <a:noFill/>
          </a:ln>
        </p:spPr>
      </p:pic>
      <p:sp>
        <p:nvSpPr>
          <p:cNvPr id="188" name="Google Shape;188;p28"/>
          <p:cNvSpPr/>
          <p:nvPr/>
        </p:nvSpPr>
        <p:spPr>
          <a:xfrm>
            <a:off x="650425" y="3285550"/>
            <a:ext cx="2491800" cy="105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Different linking parameter for the thumbnail and for the representation</a:t>
            </a:r>
            <a:endParaRPr/>
          </a:p>
        </p:txBody>
      </p:sp>
      <p:cxnSp>
        <p:nvCxnSpPr>
          <p:cNvPr id="189" name="Google Shape;189;p28"/>
          <p:cNvCxnSpPr>
            <a:endCxn id="188" idx="3"/>
          </p:cNvCxnSpPr>
          <p:nvPr/>
        </p:nvCxnSpPr>
        <p:spPr>
          <a:xfrm flipH="1">
            <a:off x="3142225" y="3267850"/>
            <a:ext cx="738300" cy="547200"/>
          </a:xfrm>
          <a:prstGeom prst="straightConnector1">
            <a:avLst/>
          </a:prstGeom>
          <a:noFill/>
          <a:ln cap="flat" cmpd="sng" w="9525">
            <a:solidFill>
              <a:srgbClr val="FF0000"/>
            </a:solidFill>
            <a:prstDash val="solid"/>
            <a:round/>
            <a:headEnd len="med" w="med" type="none"/>
            <a:tailEnd len="med" w="med" type="triangle"/>
          </a:ln>
        </p:spPr>
      </p:cxnSp>
      <p:cxnSp>
        <p:nvCxnSpPr>
          <p:cNvPr id="190" name="Google Shape;190;p28"/>
          <p:cNvCxnSpPr/>
          <p:nvPr/>
        </p:nvCxnSpPr>
        <p:spPr>
          <a:xfrm flipH="1">
            <a:off x="1228950" y="2573650"/>
            <a:ext cx="17700" cy="7119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404000" y="208894"/>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196" name="Google Shape;196;p29"/>
          <p:cNvSpPr txBox="1"/>
          <p:nvPr>
            <p:ph idx="1" type="body"/>
          </p:nvPr>
        </p:nvSpPr>
        <p:spPr>
          <a:xfrm>
            <a:off x="315300" y="808125"/>
            <a:ext cx="8229600" cy="36801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Clr>
                <a:schemeClr val="dk1"/>
              </a:buClr>
              <a:buSzPts val="1400"/>
              <a:buChar char="❏"/>
            </a:pPr>
            <a:r>
              <a:rPr lang="fr"/>
              <a:t>Quality of the metadata</a:t>
            </a:r>
            <a:endParaRPr/>
          </a:p>
          <a:p>
            <a:pPr indent="-317500" lvl="1" marL="914400" rtl="0" algn="l">
              <a:spcBef>
                <a:spcPts val="0"/>
              </a:spcBef>
              <a:spcAft>
                <a:spcPts val="0"/>
              </a:spcAft>
              <a:buClr>
                <a:schemeClr val="dk1"/>
              </a:buClr>
              <a:buSzPts val="1400"/>
              <a:buChar char="❏"/>
            </a:pPr>
            <a:r>
              <a:rPr lang="fr">
                <a:solidFill>
                  <a:schemeClr val="dk1"/>
                </a:solidFill>
              </a:rPr>
              <a:t>All digitised resources must have valid and enriched metadata in Alma</a:t>
            </a:r>
            <a:endParaRPr>
              <a:solidFill>
                <a:schemeClr val="dk1"/>
              </a:solidFill>
            </a:endParaRPr>
          </a:p>
          <a:p>
            <a:pPr indent="0" lvl="0" marL="457200" rtl="0" algn="l">
              <a:spcBef>
                <a:spcPts val="1200"/>
              </a:spcBef>
              <a:spcAft>
                <a:spcPts val="1200"/>
              </a:spcAft>
              <a:buNone/>
            </a:pPr>
            <a:r>
              <a:t/>
            </a:r>
            <a:endParaRPr/>
          </a:p>
        </p:txBody>
      </p:sp>
      <p:pic>
        <p:nvPicPr>
          <p:cNvPr id="197" name="Google Shape;197;p29"/>
          <p:cNvPicPr preferRelativeResize="0"/>
          <p:nvPr/>
        </p:nvPicPr>
        <p:blipFill>
          <a:blip r:embed="rId3">
            <a:alphaModFix/>
          </a:blip>
          <a:stretch>
            <a:fillRect/>
          </a:stretch>
        </p:blipFill>
        <p:spPr>
          <a:xfrm>
            <a:off x="639375" y="1579337"/>
            <a:ext cx="3558026" cy="1896175"/>
          </a:xfrm>
          <a:prstGeom prst="rect">
            <a:avLst/>
          </a:prstGeom>
          <a:noFill/>
          <a:ln cap="flat" cmpd="sng" w="9525">
            <a:solidFill>
              <a:srgbClr val="073763"/>
            </a:solidFill>
            <a:prstDash val="solid"/>
            <a:round/>
            <a:headEnd len="sm" w="sm" type="none"/>
            <a:tailEnd len="sm" w="sm" type="none"/>
          </a:ln>
        </p:spPr>
      </p:pic>
      <p:pic>
        <p:nvPicPr>
          <p:cNvPr id="198" name="Google Shape;198;p29"/>
          <p:cNvPicPr preferRelativeResize="0"/>
          <p:nvPr/>
        </p:nvPicPr>
        <p:blipFill>
          <a:blip r:embed="rId4">
            <a:alphaModFix/>
          </a:blip>
          <a:stretch>
            <a:fillRect/>
          </a:stretch>
        </p:blipFill>
        <p:spPr>
          <a:xfrm>
            <a:off x="4099850" y="1455592"/>
            <a:ext cx="4828025" cy="3448583"/>
          </a:xfrm>
          <a:prstGeom prst="rect">
            <a:avLst/>
          </a:prstGeom>
          <a:noFill/>
          <a:ln cap="flat" cmpd="sng" w="9525">
            <a:solidFill>
              <a:srgbClr val="073763"/>
            </a:solidFill>
            <a:prstDash val="solid"/>
            <a:round/>
            <a:headEnd len="sm" w="sm" type="none"/>
            <a:tailEnd len="sm" w="sm" type="none"/>
          </a:ln>
        </p:spPr>
      </p:pic>
      <p:sp>
        <p:nvSpPr>
          <p:cNvPr id="199" name="Google Shape;199;p29"/>
          <p:cNvSpPr txBox="1"/>
          <p:nvPr/>
        </p:nvSpPr>
        <p:spPr>
          <a:xfrm>
            <a:off x="603950" y="3210975"/>
            <a:ext cx="3495900" cy="169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solidFill>
                  <a:schemeClr val="dk1"/>
                </a:solidFill>
              </a:rPr>
              <a:t>Controlled headings;</a:t>
            </a:r>
            <a:endParaRPr>
              <a:solidFill>
                <a:schemeClr val="dk1"/>
              </a:solidFill>
            </a:endParaRPr>
          </a:p>
          <a:p>
            <a:pPr indent="0" lvl="0" marL="0" rtl="0" algn="l">
              <a:spcBef>
                <a:spcPts val="0"/>
              </a:spcBef>
              <a:spcAft>
                <a:spcPts val="0"/>
              </a:spcAft>
              <a:buNone/>
            </a:pPr>
            <a:r>
              <a:rPr lang="fr">
                <a:solidFill>
                  <a:schemeClr val="dk1"/>
                </a:solidFill>
              </a:rPr>
              <a:t>Printing information and physical description revised;</a:t>
            </a:r>
            <a:endParaRPr>
              <a:solidFill>
                <a:schemeClr val="dk1"/>
              </a:solidFill>
            </a:endParaRPr>
          </a:p>
          <a:p>
            <a:pPr indent="0" lvl="0" marL="0" rtl="0" algn="l">
              <a:spcBef>
                <a:spcPts val="0"/>
              </a:spcBef>
              <a:spcAft>
                <a:spcPts val="0"/>
              </a:spcAft>
              <a:buNone/>
            </a:pPr>
            <a:r>
              <a:rPr lang="fr">
                <a:solidFill>
                  <a:schemeClr val="dk1"/>
                </a:solidFill>
              </a:rPr>
              <a:t>Fingerprint and Signatures;</a:t>
            </a:r>
            <a:endParaRPr>
              <a:solidFill>
                <a:schemeClr val="dk1"/>
              </a:solidFill>
            </a:endParaRPr>
          </a:p>
          <a:p>
            <a:pPr indent="0" lvl="0" marL="0" rtl="0" algn="l">
              <a:spcBef>
                <a:spcPts val="0"/>
              </a:spcBef>
              <a:spcAft>
                <a:spcPts val="0"/>
              </a:spcAft>
              <a:buNone/>
            </a:pPr>
            <a:r>
              <a:rPr lang="fr">
                <a:solidFill>
                  <a:schemeClr val="dk1"/>
                </a:solidFill>
              </a:rPr>
              <a:t>References;</a:t>
            </a:r>
            <a:endParaRPr>
              <a:solidFill>
                <a:schemeClr val="dk1"/>
              </a:solidFill>
            </a:endParaRPr>
          </a:p>
          <a:p>
            <a:pPr indent="0" lvl="0" marL="0" rtl="0" algn="l">
              <a:spcBef>
                <a:spcPts val="0"/>
              </a:spcBef>
              <a:spcAft>
                <a:spcPts val="0"/>
              </a:spcAft>
              <a:buNone/>
            </a:pPr>
            <a:r>
              <a:rPr lang="fr">
                <a:solidFill>
                  <a:schemeClr val="dk1"/>
                </a:solidFill>
              </a:rPr>
              <a:t>Binding, Action note, Provenance information…</a:t>
            </a:r>
            <a:endParaRPr>
              <a:solidFill>
                <a:schemeClr val="dk1"/>
              </a:solidFill>
            </a:endParaRPr>
          </a:p>
        </p:txBody>
      </p:sp>
      <p:pic>
        <p:nvPicPr>
          <p:cNvPr id="200" name="Google Shape;200;p29"/>
          <p:cNvPicPr preferRelativeResize="0"/>
          <p:nvPr/>
        </p:nvPicPr>
        <p:blipFill>
          <a:blip r:embed="rId5">
            <a:alphaModFix/>
          </a:blip>
          <a:stretch>
            <a:fillRect/>
          </a:stretch>
        </p:blipFill>
        <p:spPr>
          <a:xfrm>
            <a:off x="4825125" y="3702325"/>
            <a:ext cx="4273401" cy="1239700"/>
          </a:xfrm>
          <a:prstGeom prst="rect">
            <a:avLst/>
          </a:prstGeom>
          <a:noFill/>
          <a:ln cap="flat" cmpd="sng" w="9525">
            <a:solidFill>
              <a:srgbClr val="07376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457200" y="27096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206" name="Google Shape;206;p30"/>
          <p:cNvSpPr txBox="1"/>
          <p:nvPr>
            <p:ph idx="1" type="body"/>
          </p:nvPr>
        </p:nvSpPr>
        <p:spPr>
          <a:xfrm>
            <a:off x="457200" y="960500"/>
            <a:ext cx="8229600" cy="3634200"/>
          </a:xfrm>
          <a:prstGeom prst="rect">
            <a:avLst/>
          </a:prstGeom>
        </p:spPr>
        <p:txBody>
          <a:bodyPr anchorCtr="0" anchor="t" bIns="34275" lIns="68575" spcFirstLastPara="1" rIns="68575" wrap="square" tIns="36000">
            <a:normAutofit/>
          </a:bodyPr>
          <a:lstStyle/>
          <a:p>
            <a:pPr indent="0" lvl="0" marL="0" rtl="0" algn="l">
              <a:spcBef>
                <a:spcPts val="300"/>
              </a:spcBef>
              <a:spcAft>
                <a:spcPts val="0"/>
              </a:spcAft>
              <a:buNone/>
            </a:pPr>
            <a:r>
              <a:rPr lang="fr"/>
              <a:t>But it’s not a</a:t>
            </a:r>
            <a:r>
              <a:rPr lang="fr"/>
              <a:t>s perfect as it seems</a:t>
            </a:r>
            <a:endParaRPr/>
          </a:p>
          <a:p>
            <a:pPr indent="-317500" lvl="0" marL="457200" rtl="0" algn="l">
              <a:spcBef>
                <a:spcPts val="1200"/>
              </a:spcBef>
              <a:spcAft>
                <a:spcPts val="0"/>
              </a:spcAft>
              <a:buClr>
                <a:schemeClr val="dk1"/>
              </a:buClr>
              <a:buSzPts val="1400"/>
              <a:buChar char="❏"/>
            </a:pPr>
            <a:r>
              <a:rPr lang="fr"/>
              <a:t>DONum descriptive metadata</a:t>
            </a:r>
            <a:endParaRPr/>
          </a:p>
          <a:p>
            <a:pPr indent="-317500" lvl="1" marL="914400" rtl="0" algn="l">
              <a:spcBef>
                <a:spcPts val="0"/>
              </a:spcBef>
              <a:spcAft>
                <a:spcPts val="0"/>
              </a:spcAft>
              <a:buClr>
                <a:schemeClr val="dk1"/>
              </a:buClr>
              <a:buSzPts val="1400"/>
              <a:buChar char="❏"/>
            </a:pPr>
            <a:r>
              <a:rPr lang="fr">
                <a:solidFill>
                  <a:schemeClr val="dk1"/>
                </a:solidFill>
              </a:rPr>
              <a:t>Are mainly copied from Primo record </a:t>
            </a:r>
            <a:r>
              <a:rPr lang="fr">
                <a:solidFill>
                  <a:schemeClr val="dk1"/>
                </a:solidFill>
              </a:rPr>
              <a:t>display</a:t>
            </a:r>
            <a:r>
              <a:rPr lang="fr">
                <a:solidFill>
                  <a:schemeClr val="dk1"/>
                </a:solidFill>
              </a:rPr>
              <a:t> </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Time-consuming</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Lack of precision (e.g. relations for names that exist in Marc record not provided in DONum metadata schema…)</a:t>
            </a:r>
            <a:endParaRPr>
              <a:solidFill>
                <a:schemeClr val="dk1"/>
              </a:solidFill>
            </a:endParaRPr>
          </a:p>
          <a:p>
            <a:pPr indent="-317500" lvl="0" marL="457200" rtl="0" algn="l">
              <a:spcBef>
                <a:spcPts val="0"/>
              </a:spcBef>
              <a:spcAft>
                <a:spcPts val="0"/>
              </a:spcAft>
              <a:buSzPts val="1400"/>
              <a:buChar char="❏"/>
            </a:pPr>
            <a:r>
              <a:rPr lang="fr"/>
              <a:t>We have a</a:t>
            </a:r>
            <a:r>
              <a:rPr lang="fr"/>
              <a:t> better follow-up now for occasional corrections</a:t>
            </a:r>
            <a:endParaRPr/>
          </a:p>
          <a:p>
            <a:pPr indent="-317500" lvl="0" marL="457200" rtl="0" algn="l">
              <a:spcBef>
                <a:spcPts val="0"/>
              </a:spcBef>
              <a:spcAft>
                <a:spcPts val="0"/>
              </a:spcAft>
              <a:buSzPts val="1400"/>
              <a:buChar char="❏"/>
            </a:pPr>
            <a:r>
              <a:rPr lang="fr"/>
              <a:t>But nothing is done for batch corrections or improvements that could be performed in Alma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457200" y="2778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212" name="Google Shape;212;p31"/>
          <p:cNvSpPr txBox="1"/>
          <p:nvPr>
            <p:ph idx="1" type="body"/>
          </p:nvPr>
        </p:nvSpPr>
        <p:spPr>
          <a:xfrm>
            <a:off x="457200" y="960500"/>
            <a:ext cx="8229600" cy="36342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Clr>
                <a:schemeClr val="dk1"/>
              </a:buClr>
              <a:buSzPts val="1400"/>
              <a:buChar char="❏"/>
            </a:pPr>
            <a:r>
              <a:rPr lang="fr"/>
              <a:t>The only Alma identifier is the barcode</a:t>
            </a:r>
            <a:endParaRPr/>
          </a:p>
          <a:p>
            <a:pPr indent="-317500" lvl="2" marL="1371600" rtl="0" algn="l">
              <a:spcBef>
                <a:spcPts val="0"/>
              </a:spcBef>
              <a:spcAft>
                <a:spcPts val="0"/>
              </a:spcAft>
              <a:buClr>
                <a:schemeClr val="dk1"/>
              </a:buClr>
              <a:buSzPts val="1400"/>
              <a:buChar char="❏"/>
            </a:pPr>
            <a:r>
              <a:rPr lang="fr">
                <a:solidFill>
                  <a:schemeClr val="dk1"/>
                </a:solidFill>
              </a:rPr>
              <a:t>No valid identifier in DONum when the digitised resource comes from a work in a bound-with volume</a:t>
            </a:r>
            <a:endParaRPr>
              <a:solidFill>
                <a:schemeClr val="dk1"/>
              </a:solidFill>
            </a:endParaRPr>
          </a:p>
          <a:p>
            <a:pPr indent="-317500" lvl="0" marL="457200" rtl="0" algn="l">
              <a:spcBef>
                <a:spcPts val="0"/>
              </a:spcBef>
              <a:spcAft>
                <a:spcPts val="0"/>
              </a:spcAft>
              <a:buClr>
                <a:schemeClr val="dk1"/>
              </a:buClr>
              <a:buSzPts val="1400"/>
              <a:buChar char="❏"/>
            </a:pPr>
            <a:r>
              <a:rPr lang="fr"/>
              <a:t>The Digital inventory in Alma is added manually</a:t>
            </a:r>
            <a:endParaRPr>
              <a:solidFill>
                <a:schemeClr val="dk1"/>
              </a:solidFill>
            </a:endParaRPr>
          </a:p>
          <a:p>
            <a:pPr indent="0" lvl="0" marL="0" rtl="0" algn="l">
              <a:spcBef>
                <a:spcPts val="1200"/>
              </a:spcBef>
              <a:spcAft>
                <a:spcPts val="1200"/>
              </a:spcAft>
              <a:buNone/>
            </a:pPr>
            <a:r>
              <a:t/>
            </a:r>
            <a:endParaRPr/>
          </a:p>
        </p:txBody>
      </p:sp>
      <p:pic>
        <p:nvPicPr>
          <p:cNvPr id="213" name="Google Shape;213;p31"/>
          <p:cNvPicPr preferRelativeResize="0"/>
          <p:nvPr/>
        </p:nvPicPr>
        <p:blipFill>
          <a:blip r:embed="rId3">
            <a:alphaModFix/>
          </a:blip>
          <a:stretch>
            <a:fillRect/>
          </a:stretch>
        </p:blipFill>
        <p:spPr>
          <a:xfrm>
            <a:off x="621700" y="2199575"/>
            <a:ext cx="3160775" cy="1635475"/>
          </a:xfrm>
          <a:prstGeom prst="rect">
            <a:avLst/>
          </a:prstGeom>
          <a:noFill/>
          <a:ln cap="flat" cmpd="sng" w="9525">
            <a:solidFill>
              <a:srgbClr val="073763"/>
            </a:solidFill>
            <a:prstDash val="solid"/>
            <a:round/>
            <a:headEnd len="sm" w="sm" type="none"/>
            <a:tailEnd len="sm" w="sm" type="none"/>
          </a:ln>
        </p:spPr>
      </p:pic>
      <p:pic>
        <p:nvPicPr>
          <p:cNvPr id="214" name="Google Shape;214;p31"/>
          <p:cNvPicPr preferRelativeResize="0"/>
          <p:nvPr/>
        </p:nvPicPr>
        <p:blipFill>
          <a:blip r:embed="rId4">
            <a:alphaModFix/>
          </a:blip>
          <a:stretch>
            <a:fillRect/>
          </a:stretch>
        </p:blipFill>
        <p:spPr>
          <a:xfrm>
            <a:off x="4572000" y="2571750"/>
            <a:ext cx="3966125" cy="891125"/>
          </a:xfrm>
          <a:prstGeom prst="rect">
            <a:avLst/>
          </a:prstGeom>
          <a:noFill/>
          <a:ln cap="flat" cmpd="sng" w="9525">
            <a:solidFill>
              <a:srgbClr val="073763"/>
            </a:solidFill>
            <a:prstDash val="solid"/>
            <a:round/>
            <a:headEnd len="sm" w="sm" type="none"/>
            <a:tailEnd len="sm" w="sm" type="none"/>
          </a:ln>
        </p:spPr>
      </p:pic>
      <p:sp>
        <p:nvSpPr>
          <p:cNvPr id="215" name="Google Shape;215;p31"/>
          <p:cNvSpPr/>
          <p:nvPr/>
        </p:nvSpPr>
        <p:spPr>
          <a:xfrm>
            <a:off x="3823025" y="2999250"/>
            <a:ext cx="749100" cy="124200"/>
          </a:xfrm>
          <a:prstGeom prst="stripedRightArrow">
            <a:avLst>
              <a:gd fmla="val 50000" name="adj1"/>
              <a:gd fmla="val 50000" name="adj2"/>
            </a:avLst>
          </a:prstGeom>
          <a:solidFill>
            <a:schemeClr val="lt2"/>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31"/>
          <p:cNvSpPr txBox="1"/>
          <p:nvPr/>
        </p:nvSpPr>
        <p:spPr>
          <a:xfrm>
            <a:off x="577300" y="3974750"/>
            <a:ext cx="4593600" cy="39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1200"/>
              </a:spcAft>
              <a:buNone/>
            </a:pPr>
            <a:r>
              <a:rPr i="1" lang="fr">
                <a:solidFill>
                  <a:schemeClr val="dk1"/>
                </a:solidFill>
              </a:rPr>
              <a:t>Bad linking for this record from a </a:t>
            </a:r>
            <a:r>
              <a:rPr i="1" lang="fr">
                <a:solidFill>
                  <a:schemeClr val="dk1"/>
                </a:solidFill>
              </a:rPr>
              <a:t>bound-with volume</a:t>
            </a:r>
            <a:endParaRPr i="1" sz="1800">
              <a:solidFill>
                <a:schemeClr val="dk2"/>
              </a:solidFill>
            </a:endParaRPr>
          </a:p>
        </p:txBody>
      </p:sp>
      <p:cxnSp>
        <p:nvCxnSpPr>
          <p:cNvPr id="217" name="Google Shape;217;p31"/>
          <p:cNvCxnSpPr/>
          <p:nvPr/>
        </p:nvCxnSpPr>
        <p:spPr>
          <a:xfrm>
            <a:off x="4603425" y="2582450"/>
            <a:ext cx="3955200" cy="851400"/>
          </a:xfrm>
          <a:prstGeom prst="straightConnector1">
            <a:avLst/>
          </a:prstGeom>
          <a:noFill/>
          <a:ln cap="flat" cmpd="sng" w="9525">
            <a:solidFill>
              <a:srgbClr val="FF0000"/>
            </a:solidFill>
            <a:prstDash val="solid"/>
            <a:round/>
            <a:headEnd len="med" w="med" type="none"/>
            <a:tailEnd len="med" w="med" type="none"/>
          </a:ln>
        </p:spPr>
      </p:cxnSp>
      <p:cxnSp>
        <p:nvCxnSpPr>
          <p:cNvPr id="218" name="Google Shape;218;p31"/>
          <p:cNvCxnSpPr/>
          <p:nvPr/>
        </p:nvCxnSpPr>
        <p:spPr>
          <a:xfrm flipH="1">
            <a:off x="4567825" y="2573600"/>
            <a:ext cx="3981900" cy="886800"/>
          </a:xfrm>
          <a:prstGeom prst="straightConnector1">
            <a:avLst/>
          </a:prstGeom>
          <a:noFill/>
          <a:ln cap="flat" cmpd="sng" w="9525">
            <a:solidFill>
              <a:srgbClr val="FF0000"/>
            </a:solidFill>
            <a:prstDash val="solid"/>
            <a:round/>
            <a:headEnd len="med" w="med" type="none"/>
            <a:tailEnd len="med" w="med" type="none"/>
          </a:ln>
        </p:spPr>
      </p:cxnSp>
      <p:pic>
        <p:nvPicPr>
          <p:cNvPr id="219" name="Google Shape;219;p31"/>
          <p:cNvPicPr preferRelativeResize="0"/>
          <p:nvPr/>
        </p:nvPicPr>
        <p:blipFill>
          <a:blip r:embed="rId5">
            <a:alphaModFix/>
          </a:blip>
          <a:stretch>
            <a:fillRect/>
          </a:stretch>
        </p:blipFill>
        <p:spPr>
          <a:xfrm>
            <a:off x="4572120" y="2570275"/>
            <a:ext cx="4315581" cy="982150"/>
          </a:xfrm>
          <a:prstGeom prst="rect">
            <a:avLst/>
          </a:prstGeom>
          <a:noFill/>
          <a:ln cap="flat" cmpd="sng" w="9525">
            <a:solidFill>
              <a:srgbClr val="07376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457200" y="13796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225" name="Google Shape;225;p32"/>
          <p:cNvSpPr txBox="1"/>
          <p:nvPr>
            <p:ph idx="1" type="body"/>
          </p:nvPr>
        </p:nvSpPr>
        <p:spPr>
          <a:xfrm>
            <a:off x="457200" y="782225"/>
            <a:ext cx="8229600" cy="38124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Clr>
                <a:schemeClr val="dk1"/>
              </a:buClr>
              <a:buSzPts val="1400"/>
              <a:buChar char="❏"/>
            </a:pPr>
            <a:r>
              <a:rPr lang="fr"/>
              <a:t>One-time action – no data update if the Alma record is modified</a:t>
            </a:r>
            <a:endParaRPr/>
          </a:p>
          <a:p>
            <a:pPr indent="0" lvl="0" marL="457200" rtl="0" algn="l">
              <a:spcBef>
                <a:spcPts val="1200"/>
              </a:spcBef>
              <a:spcAft>
                <a:spcPts val="1200"/>
              </a:spcAft>
              <a:buNone/>
            </a:pPr>
            <a:r>
              <a:t/>
            </a:r>
            <a:endParaRPr/>
          </a:p>
        </p:txBody>
      </p:sp>
      <p:pic>
        <p:nvPicPr>
          <p:cNvPr id="226" name="Google Shape;226;p32"/>
          <p:cNvPicPr preferRelativeResize="0"/>
          <p:nvPr/>
        </p:nvPicPr>
        <p:blipFill>
          <a:blip r:embed="rId3">
            <a:alphaModFix/>
          </a:blip>
          <a:stretch>
            <a:fillRect/>
          </a:stretch>
        </p:blipFill>
        <p:spPr>
          <a:xfrm>
            <a:off x="842660" y="1345873"/>
            <a:ext cx="7458675" cy="767225"/>
          </a:xfrm>
          <a:prstGeom prst="rect">
            <a:avLst/>
          </a:prstGeom>
          <a:noFill/>
          <a:ln cap="flat" cmpd="sng" w="9525">
            <a:solidFill>
              <a:srgbClr val="073763"/>
            </a:solidFill>
            <a:prstDash val="solid"/>
            <a:round/>
            <a:headEnd len="sm" w="sm" type="none"/>
            <a:tailEnd len="sm" w="sm" type="none"/>
          </a:ln>
        </p:spPr>
      </p:pic>
      <p:pic>
        <p:nvPicPr>
          <p:cNvPr id="227" name="Google Shape;227;p32"/>
          <p:cNvPicPr preferRelativeResize="0"/>
          <p:nvPr/>
        </p:nvPicPr>
        <p:blipFill>
          <a:blip r:embed="rId4">
            <a:alphaModFix/>
          </a:blip>
          <a:stretch>
            <a:fillRect/>
          </a:stretch>
        </p:blipFill>
        <p:spPr>
          <a:xfrm>
            <a:off x="842650" y="2191850"/>
            <a:ext cx="5395426" cy="905250"/>
          </a:xfrm>
          <a:prstGeom prst="rect">
            <a:avLst/>
          </a:prstGeom>
          <a:noFill/>
          <a:ln cap="flat" cmpd="sng" w="9525">
            <a:solidFill>
              <a:srgbClr val="073763"/>
            </a:solidFill>
            <a:prstDash val="solid"/>
            <a:round/>
            <a:headEnd len="sm" w="sm" type="none"/>
            <a:tailEnd len="sm" w="sm" type="none"/>
          </a:ln>
        </p:spPr>
      </p:pic>
      <p:pic>
        <p:nvPicPr>
          <p:cNvPr id="228" name="Google Shape;228;p32"/>
          <p:cNvPicPr preferRelativeResize="0"/>
          <p:nvPr/>
        </p:nvPicPr>
        <p:blipFill>
          <a:blip r:embed="rId5">
            <a:alphaModFix/>
          </a:blip>
          <a:stretch>
            <a:fillRect/>
          </a:stretch>
        </p:blipFill>
        <p:spPr>
          <a:xfrm>
            <a:off x="842650" y="3175838"/>
            <a:ext cx="4914900" cy="676275"/>
          </a:xfrm>
          <a:prstGeom prst="rect">
            <a:avLst/>
          </a:prstGeom>
          <a:noFill/>
          <a:ln cap="flat" cmpd="sng" w="9525">
            <a:solidFill>
              <a:srgbClr val="073763"/>
            </a:solidFill>
            <a:prstDash val="solid"/>
            <a:round/>
            <a:headEnd len="sm" w="sm" type="none"/>
            <a:tailEnd len="sm" w="sm" type="none"/>
          </a:ln>
        </p:spPr>
      </p:pic>
      <p:pic>
        <p:nvPicPr>
          <p:cNvPr id="229" name="Google Shape;229;p32"/>
          <p:cNvPicPr preferRelativeResize="0"/>
          <p:nvPr/>
        </p:nvPicPr>
        <p:blipFill>
          <a:blip r:embed="rId6">
            <a:alphaModFix/>
          </a:blip>
          <a:stretch>
            <a:fillRect/>
          </a:stretch>
        </p:blipFill>
        <p:spPr>
          <a:xfrm>
            <a:off x="842650" y="3930875"/>
            <a:ext cx="4361550" cy="836150"/>
          </a:xfrm>
          <a:prstGeom prst="rect">
            <a:avLst/>
          </a:prstGeom>
          <a:noFill/>
          <a:ln cap="flat" cmpd="sng" w="9525">
            <a:solidFill>
              <a:srgbClr val="073763"/>
            </a:solidFill>
            <a:prstDash val="solid"/>
            <a:round/>
            <a:headEnd len="sm" w="sm" type="none"/>
            <a:tailEnd len="sm" w="sm" type="none"/>
          </a:ln>
        </p:spPr>
      </p:pic>
      <p:sp>
        <p:nvSpPr>
          <p:cNvPr id="230" name="Google Shape;230;p32"/>
          <p:cNvSpPr txBox="1"/>
          <p:nvPr/>
        </p:nvSpPr>
        <p:spPr>
          <a:xfrm>
            <a:off x="6341575" y="2227725"/>
            <a:ext cx="2518500" cy="26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Cataloging tests on title proper field in Alma (in this case, not compliant with the guidelines);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Vertical bars were removed from Marc21 records during a tool change due to an indexing issue.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457200" y="27476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Alma - </a:t>
            </a:r>
            <a:r>
              <a:rPr lang="fr">
                <a:solidFill>
                  <a:srgbClr val="00707E"/>
                </a:solidFill>
              </a:rPr>
              <a:t>2025-2026 Projects</a:t>
            </a:r>
            <a:endParaRPr>
              <a:solidFill>
                <a:srgbClr val="00707E"/>
              </a:solidFill>
            </a:endParaRPr>
          </a:p>
        </p:txBody>
      </p:sp>
      <p:sp>
        <p:nvSpPr>
          <p:cNvPr id="236" name="Google Shape;236;p33"/>
          <p:cNvSpPr txBox="1"/>
          <p:nvPr>
            <p:ph idx="1" type="body"/>
          </p:nvPr>
        </p:nvSpPr>
        <p:spPr>
          <a:xfrm>
            <a:off x="457200" y="960500"/>
            <a:ext cx="8229600" cy="3962400"/>
          </a:xfrm>
          <a:prstGeom prst="rect">
            <a:avLst/>
          </a:prstGeom>
        </p:spPr>
        <p:txBody>
          <a:bodyPr anchorCtr="0" anchor="t" bIns="34275" lIns="68575" spcFirstLastPara="1" rIns="68575" wrap="square" tIns="36000">
            <a:normAutofit fontScale="92500" lnSpcReduction="20000"/>
          </a:bodyPr>
          <a:lstStyle/>
          <a:p>
            <a:pPr indent="-322580" lvl="1" marL="540000" rtl="0" algn="l">
              <a:spcBef>
                <a:spcPts val="0"/>
              </a:spcBef>
              <a:spcAft>
                <a:spcPts val="0"/>
              </a:spcAft>
              <a:buClr>
                <a:schemeClr val="dk1"/>
              </a:buClr>
              <a:buSzPct val="80000"/>
              <a:buChar char="❏"/>
            </a:pPr>
            <a:r>
              <a:rPr lang="fr" sz="2000">
                <a:solidFill>
                  <a:schemeClr val="dk1"/>
                </a:solidFill>
              </a:rPr>
              <a:t>Enhance the integration of DONum with Alma and Primo VE</a:t>
            </a:r>
            <a:endParaRPr sz="2000">
              <a:solidFill>
                <a:schemeClr val="dk1"/>
              </a:solidFill>
            </a:endParaRPr>
          </a:p>
          <a:p>
            <a:pPr indent="-334327" lvl="2" marL="1080000" rtl="0" algn="l">
              <a:spcBef>
                <a:spcPts val="1000"/>
              </a:spcBef>
              <a:spcAft>
                <a:spcPts val="0"/>
              </a:spcAft>
              <a:buClr>
                <a:schemeClr val="dk1"/>
              </a:buClr>
              <a:buSzPct val="100000"/>
              <a:buChar char="❏"/>
            </a:pPr>
            <a:r>
              <a:rPr lang="fr" sz="1800">
                <a:solidFill>
                  <a:schemeClr val="dk1"/>
                </a:solidFill>
              </a:rPr>
              <a:t>Update DONum Metadata for library’s resources</a:t>
            </a:r>
            <a:endParaRPr sz="1800">
              <a:solidFill>
                <a:schemeClr val="dk1"/>
              </a:solidFill>
            </a:endParaRPr>
          </a:p>
          <a:p>
            <a:pPr indent="0" lvl="0" marL="1371600" rtl="0" algn="l">
              <a:spcBef>
                <a:spcPts val="1200"/>
              </a:spcBef>
              <a:spcAft>
                <a:spcPts val="0"/>
              </a:spcAft>
              <a:buNone/>
            </a:pPr>
            <a:r>
              <a:rPr lang="fr" sz="1700"/>
              <a:t>=&gt; Bulk export from Alma</a:t>
            </a:r>
            <a:endParaRPr sz="1700"/>
          </a:p>
          <a:p>
            <a:pPr indent="-287337" lvl="0" marL="1828800" rtl="0" algn="l">
              <a:spcBef>
                <a:spcPts val="1200"/>
              </a:spcBef>
              <a:spcAft>
                <a:spcPts val="0"/>
              </a:spcAft>
              <a:buClr>
                <a:schemeClr val="dk1"/>
              </a:buClr>
              <a:buSzPct val="62500"/>
              <a:buChar char="❏"/>
            </a:pPr>
            <a:r>
              <a:rPr lang="fr" sz="1600"/>
              <a:t>Bibliographic record + Holding record + Item level</a:t>
            </a:r>
            <a:endParaRPr sz="1600"/>
          </a:p>
          <a:p>
            <a:pPr indent="-183979" lvl="0" marL="2340000" rtl="0" algn="l">
              <a:spcBef>
                <a:spcPts val="1000"/>
              </a:spcBef>
              <a:spcAft>
                <a:spcPts val="0"/>
              </a:spcAft>
              <a:buSzPct val="100000"/>
              <a:buChar char="❏"/>
            </a:pPr>
            <a:r>
              <a:rPr lang="fr" sz="1600"/>
              <a:t>Create a publishing profile</a:t>
            </a:r>
            <a:endParaRPr sz="1600"/>
          </a:p>
          <a:p>
            <a:pPr indent="-287337" lvl="0" marL="1828800" rtl="0" algn="l">
              <a:spcBef>
                <a:spcPts val="1000"/>
              </a:spcBef>
              <a:spcAft>
                <a:spcPts val="0"/>
              </a:spcAft>
              <a:buClr>
                <a:schemeClr val="dk1"/>
              </a:buClr>
              <a:buSzPct val="62500"/>
              <a:buChar char="❏"/>
            </a:pPr>
            <a:r>
              <a:rPr lang="fr" sz="1600"/>
              <a:t>Validate a metadata mapping</a:t>
            </a:r>
            <a:endParaRPr sz="1600"/>
          </a:p>
          <a:p>
            <a:pPr indent="-334327" lvl="2" marL="1080000" rtl="0" algn="l">
              <a:spcBef>
                <a:spcPts val="1000"/>
              </a:spcBef>
              <a:spcAft>
                <a:spcPts val="0"/>
              </a:spcAft>
              <a:buClr>
                <a:schemeClr val="dk1"/>
              </a:buClr>
              <a:buSzPct val="100000"/>
              <a:buChar char="❏"/>
            </a:pPr>
            <a:r>
              <a:rPr lang="fr" sz="1800">
                <a:solidFill>
                  <a:schemeClr val="dk1"/>
                </a:solidFill>
              </a:rPr>
              <a:t>Minimize </a:t>
            </a:r>
            <a:r>
              <a:rPr lang="fr" sz="1800">
                <a:solidFill>
                  <a:schemeClr val="dk1"/>
                </a:solidFill>
              </a:rPr>
              <a:t>manuel operations</a:t>
            </a:r>
            <a:endParaRPr sz="1800">
              <a:solidFill>
                <a:schemeClr val="dk1"/>
              </a:solidFill>
            </a:endParaRPr>
          </a:p>
          <a:p>
            <a:pPr indent="-322580" lvl="3" marL="1710000" rtl="0" algn="l">
              <a:spcBef>
                <a:spcPts val="1000"/>
              </a:spcBef>
              <a:spcAft>
                <a:spcPts val="0"/>
              </a:spcAft>
              <a:buClr>
                <a:schemeClr val="dk1"/>
              </a:buClr>
              <a:buSzPct val="100000"/>
              <a:buChar char="❏"/>
            </a:pPr>
            <a:r>
              <a:rPr lang="fr" sz="1600">
                <a:solidFill>
                  <a:schemeClr val="dk1"/>
                </a:solidFill>
              </a:rPr>
              <a:t>Regular i</a:t>
            </a:r>
            <a:r>
              <a:rPr lang="fr" sz="1600">
                <a:solidFill>
                  <a:schemeClr val="dk1"/>
                </a:solidFill>
              </a:rPr>
              <a:t>mport of Alma metadata into DSpace instance</a:t>
            </a:r>
            <a:endParaRPr sz="1600">
              <a:solidFill>
                <a:schemeClr val="dk1"/>
              </a:solidFill>
            </a:endParaRPr>
          </a:p>
          <a:p>
            <a:pPr indent="-228600" lvl="0" marL="1710000" rtl="0" algn="l">
              <a:spcBef>
                <a:spcPts val="1000"/>
              </a:spcBef>
              <a:spcAft>
                <a:spcPts val="0"/>
              </a:spcAft>
              <a:buNone/>
            </a:pPr>
            <a:r>
              <a:rPr lang="fr" sz="1600"/>
              <a:t>=&gt; </a:t>
            </a:r>
            <a:r>
              <a:rPr lang="fr" sz="1700"/>
              <a:t>C</a:t>
            </a:r>
            <a:r>
              <a:rPr lang="fr" sz="1700"/>
              <a:t>reate a scheduled publishing profile in Alma</a:t>
            </a:r>
            <a:endParaRPr sz="1600">
              <a:solidFill>
                <a:schemeClr val="dk1"/>
              </a:solidFill>
            </a:endParaRPr>
          </a:p>
          <a:p>
            <a:pPr indent="-322580" lvl="3" marL="1710000" rtl="0" algn="l">
              <a:spcBef>
                <a:spcPts val="1000"/>
              </a:spcBef>
              <a:spcAft>
                <a:spcPts val="0"/>
              </a:spcAft>
              <a:buClr>
                <a:schemeClr val="dk1"/>
              </a:buClr>
              <a:buSzPct val="100000"/>
              <a:buChar char="❏"/>
            </a:pPr>
            <a:r>
              <a:rPr lang="fr" sz="1600">
                <a:solidFill>
                  <a:schemeClr val="dk1"/>
                </a:solidFill>
              </a:rPr>
              <a:t>Create digital inventory into Alma </a:t>
            </a:r>
            <a:endParaRPr sz="1600">
              <a:solidFill>
                <a:schemeClr val="dk1"/>
              </a:solidFill>
            </a:endParaRPr>
          </a:p>
          <a:p>
            <a:pPr indent="457200" lvl="0" marL="914400" rtl="0" algn="l">
              <a:spcBef>
                <a:spcPts val="1000"/>
              </a:spcBef>
              <a:spcAft>
                <a:spcPts val="1200"/>
              </a:spcAft>
              <a:buNone/>
            </a:pPr>
            <a:r>
              <a:t/>
            </a:r>
            <a:endParaRPr sz="1700"/>
          </a:p>
        </p:txBody>
      </p:sp>
      <p:sp>
        <p:nvSpPr>
          <p:cNvPr id="237" name="Google Shape;237;p33"/>
          <p:cNvSpPr/>
          <p:nvPr/>
        </p:nvSpPr>
        <p:spPr>
          <a:xfrm>
            <a:off x="6988950" y="3442675"/>
            <a:ext cx="1871100" cy="1232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89999" marR="2956" rtl="0" algn="l">
              <a:lnSpc>
                <a:spcPct val="115000"/>
              </a:lnSpc>
              <a:spcBef>
                <a:spcPts val="300"/>
              </a:spcBef>
              <a:spcAft>
                <a:spcPts val="1200"/>
              </a:spcAft>
              <a:buClr>
                <a:schemeClr val="dk1"/>
              </a:buClr>
              <a:buSzPts val="1100"/>
              <a:buFont typeface="Arial"/>
              <a:buNone/>
            </a:pPr>
            <a:r>
              <a:rPr lang="fr" sz="1500">
                <a:solidFill>
                  <a:schemeClr val="dk1"/>
                </a:solidFill>
              </a:rPr>
              <a:t>Or just use Alma APIs for both operations?</a:t>
            </a:r>
            <a:endParaRPr sz="1200"/>
          </a:p>
        </p:txBody>
      </p:sp>
      <p:cxnSp>
        <p:nvCxnSpPr>
          <p:cNvPr id="238" name="Google Shape;238;p33"/>
          <p:cNvCxnSpPr/>
          <p:nvPr/>
        </p:nvCxnSpPr>
        <p:spPr>
          <a:xfrm flipH="1">
            <a:off x="6864950" y="3452350"/>
            <a:ext cx="8700" cy="1231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457200" y="34876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Alma - </a:t>
            </a:r>
            <a:r>
              <a:rPr lang="fr">
                <a:solidFill>
                  <a:srgbClr val="00707E"/>
                </a:solidFill>
              </a:rPr>
              <a:t>2025-2026 Projects</a:t>
            </a:r>
            <a:endParaRPr/>
          </a:p>
        </p:txBody>
      </p:sp>
      <p:sp>
        <p:nvSpPr>
          <p:cNvPr id="244" name="Google Shape;244;p34"/>
          <p:cNvSpPr txBox="1"/>
          <p:nvPr>
            <p:ph idx="1" type="body"/>
          </p:nvPr>
        </p:nvSpPr>
        <p:spPr>
          <a:xfrm>
            <a:off x="457200" y="1350275"/>
            <a:ext cx="8229600" cy="3244500"/>
          </a:xfrm>
          <a:prstGeom prst="rect">
            <a:avLst/>
          </a:prstGeom>
        </p:spPr>
        <p:txBody>
          <a:bodyPr anchorCtr="0" anchor="t" bIns="34275" lIns="68575" spcFirstLastPara="1" rIns="68575" wrap="square" tIns="36000">
            <a:normAutofit/>
          </a:bodyPr>
          <a:lstStyle/>
          <a:p>
            <a:pPr indent="-317500" lvl="0" marL="457200" rtl="0" algn="l">
              <a:lnSpc>
                <a:spcPct val="150000"/>
              </a:lnSpc>
              <a:spcBef>
                <a:spcPts val="300"/>
              </a:spcBef>
              <a:spcAft>
                <a:spcPts val="0"/>
              </a:spcAft>
              <a:buSzPts val="1400"/>
              <a:buChar char="❏"/>
            </a:pPr>
            <a:r>
              <a:rPr lang="fr"/>
              <a:t>Use “Catalog” APIs allows retrieving BIB, HOL, and Item data, updating HOL records to add preservation actions, and creating or updating the digital inventory</a:t>
            </a:r>
            <a:endParaRPr/>
          </a:p>
          <a:p>
            <a:pPr indent="-317500" lvl="0" marL="457200" rtl="0" algn="l">
              <a:lnSpc>
                <a:spcPct val="150000"/>
              </a:lnSpc>
              <a:spcBef>
                <a:spcPts val="1000"/>
              </a:spcBef>
              <a:spcAft>
                <a:spcPts val="0"/>
              </a:spcAft>
              <a:buSzPts val="1400"/>
              <a:buChar char="❏"/>
            </a:pPr>
            <a:r>
              <a:rPr lang="fr"/>
              <a:t>But also other APIs as Requests, Collection update, Reminders… might be of interest </a:t>
            </a:r>
            <a:endParaRPr/>
          </a:p>
          <a:p>
            <a:pPr indent="0" lvl="0" marL="914400" rtl="0" algn="l">
              <a:spcBef>
                <a:spcPts val="10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 sz="3000">
                <a:solidFill>
                  <a:srgbClr val="00707F"/>
                </a:solidFill>
                <a:latin typeface="Calibri"/>
                <a:ea typeface="Calibri"/>
                <a:cs typeface="Calibri"/>
                <a:sym typeface="Calibri"/>
              </a:rPr>
              <a:t>Archives, manuscripts &amp; Incunabula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457200" y="313294"/>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9285"/>
              <a:buFont typeface="Arial"/>
              <a:buNone/>
            </a:pPr>
            <a:r>
              <a:rPr lang="fr" sz="2800">
                <a:solidFill>
                  <a:schemeClr val="dk1"/>
                </a:solidFill>
                <a:latin typeface="Arial"/>
                <a:ea typeface="Arial"/>
                <a:cs typeface="Arial"/>
                <a:sym typeface="Arial"/>
              </a:rPr>
              <a:t>Abstract</a:t>
            </a:r>
            <a:endParaRPr/>
          </a:p>
        </p:txBody>
      </p:sp>
      <p:sp>
        <p:nvSpPr>
          <p:cNvPr id="98" name="Google Shape;98;p18"/>
          <p:cNvSpPr txBox="1"/>
          <p:nvPr>
            <p:ph idx="1" type="body"/>
          </p:nvPr>
        </p:nvSpPr>
        <p:spPr>
          <a:xfrm>
            <a:off x="457200" y="960500"/>
            <a:ext cx="8229600" cy="3634200"/>
          </a:xfrm>
          <a:prstGeom prst="rect">
            <a:avLst/>
          </a:prstGeom>
        </p:spPr>
        <p:txBody>
          <a:bodyPr anchorCtr="0" anchor="t" bIns="34275" lIns="68575" spcFirstLastPara="1" rIns="68575" wrap="square" tIns="36000">
            <a:normAutofit/>
          </a:bodyPr>
          <a:lstStyle/>
          <a:p>
            <a:pPr indent="0" lvl="0" marL="0" rtl="0" algn="l">
              <a:spcBef>
                <a:spcPts val="1200"/>
              </a:spcBef>
              <a:spcAft>
                <a:spcPts val="0"/>
              </a:spcAft>
              <a:buNone/>
            </a:pPr>
            <a:r>
              <a:rPr lang="fr">
                <a:solidFill>
                  <a:schemeClr val="dk2"/>
                </a:solidFill>
              </a:rPr>
              <a:t>This session will present the strategies adopted by ULiège Library to enhance the visibility and distribution of our heritage collections using various tools. This includes the digitization project, the archives, manuscripts and rare books management in the LMS and the integration with the Discovery tool.</a:t>
            </a:r>
            <a:endParaRPr>
              <a:solidFill>
                <a:schemeClr val="dk2"/>
              </a:solidFill>
            </a:endParaRPr>
          </a:p>
          <a:p>
            <a:pPr indent="0" lvl="0" marL="0" rtl="0" algn="l">
              <a:spcBef>
                <a:spcPts val="300"/>
              </a:spcBef>
              <a:spcAft>
                <a:spcPts val="1200"/>
              </a:spcAft>
              <a:buNone/>
            </a:pPr>
            <a:r>
              <a:t/>
            </a:r>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6"/>
          <p:cNvSpPr txBox="1"/>
          <p:nvPr>
            <p:ph type="title"/>
          </p:nvPr>
        </p:nvSpPr>
        <p:spPr>
          <a:xfrm>
            <a:off x="311700" y="134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fr" sz="3000">
                <a:solidFill>
                  <a:srgbClr val="00707F"/>
                </a:solidFill>
                <a:latin typeface="Calibri"/>
                <a:ea typeface="Calibri"/>
                <a:cs typeface="Calibri"/>
                <a:sym typeface="Calibri"/>
              </a:rPr>
              <a:t>Archives, manuscripts &amp; Incunabula</a:t>
            </a:r>
            <a:endParaRPr/>
          </a:p>
        </p:txBody>
      </p:sp>
      <p:sp>
        <p:nvSpPr>
          <p:cNvPr id="255" name="Google Shape;255;p36"/>
          <p:cNvSpPr txBox="1"/>
          <p:nvPr>
            <p:ph idx="1" type="body"/>
          </p:nvPr>
        </p:nvSpPr>
        <p:spPr>
          <a:xfrm>
            <a:off x="311700" y="888650"/>
            <a:ext cx="8520600" cy="3680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fr">
                <a:solidFill>
                  <a:schemeClr val="dk1"/>
                </a:solidFill>
              </a:rPr>
              <a:t>Traditionally</a:t>
            </a:r>
            <a:r>
              <a:rPr lang="fr">
                <a:solidFill>
                  <a:schemeClr val="dk1"/>
                </a:solidFill>
              </a:rPr>
              <a:t>, not described in Marc formats in libraries catalogs</a:t>
            </a:r>
            <a:endParaRPr>
              <a:solidFill>
                <a:schemeClr val="dk1"/>
              </a:solidFill>
            </a:endParaRPr>
          </a:p>
          <a:p>
            <a:pPr indent="-317500" lvl="1" marL="914400" rtl="0" algn="l">
              <a:spcBef>
                <a:spcPts val="1000"/>
              </a:spcBef>
              <a:spcAft>
                <a:spcPts val="0"/>
              </a:spcAft>
              <a:buClr>
                <a:schemeClr val="dk1"/>
              </a:buClr>
              <a:buSzPts val="1400"/>
              <a:buChar char="❏"/>
            </a:pPr>
            <a:r>
              <a:rPr lang="fr" sz="1400">
                <a:solidFill>
                  <a:schemeClr val="dk1"/>
                </a:solidFill>
              </a:rPr>
              <a:t>Some manuscripts are described in Marc21 form</a:t>
            </a:r>
            <a:r>
              <a:rPr lang="fr">
                <a:solidFill>
                  <a:schemeClr val="dk1"/>
                </a:solidFill>
              </a:rPr>
              <a:t>at </a:t>
            </a:r>
            <a:r>
              <a:rPr lang="fr" sz="1400">
                <a:solidFill>
                  <a:schemeClr val="dk1"/>
                </a:solidFill>
              </a:rPr>
              <a:t>in </a:t>
            </a:r>
            <a:r>
              <a:rPr lang="fr">
                <a:solidFill>
                  <a:schemeClr val="dk1"/>
                </a:solidFill>
              </a:rPr>
              <a:t>our</a:t>
            </a:r>
            <a:r>
              <a:rPr lang="fr" sz="1400">
                <a:solidFill>
                  <a:schemeClr val="dk1"/>
                </a:solidFill>
              </a:rPr>
              <a:t> ILS because they needed description for a first digitisation project in 2013</a:t>
            </a:r>
            <a:endParaRPr sz="1400">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All incunabula are also described in Marc21 format in the ILS </a:t>
            </a:r>
            <a:endParaRPr>
              <a:solidFill>
                <a:schemeClr val="dk1"/>
              </a:solidFill>
            </a:endParaRPr>
          </a:p>
          <a:p>
            <a:pPr indent="-342900" lvl="0" marL="457200" rtl="0" algn="l">
              <a:spcBef>
                <a:spcPts val="1000"/>
              </a:spcBef>
              <a:spcAft>
                <a:spcPts val="0"/>
              </a:spcAft>
              <a:buClr>
                <a:schemeClr val="dk1"/>
              </a:buClr>
              <a:buSzPts val="1800"/>
              <a:buChar char="❏"/>
            </a:pPr>
            <a:r>
              <a:rPr lang="fr">
                <a:solidFill>
                  <a:schemeClr val="dk1"/>
                </a:solidFill>
              </a:rPr>
              <a:t>2015-2016: A solution is needed to process this type of documents. </a:t>
            </a:r>
            <a:endParaRPr>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The Library received an important archival collection from a family of printers </a:t>
            </a:r>
            <a:endParaRPr>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The finding aid was to be completed and published for a conference in Liège, late 2017.</a:t>
            </a:r>
            <a:endParaRPr>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A relatively simple encoding solution was chosen: the XML editor Oxygen made it possible to create EAD files and to set up a hierarchical tree structure appropriate for this type of resource.</a:t>
            </a:r>
            <a:endParaRPr>
              <a:solidFill>
                <a:schemeClr val="dk1"/>
              </a:solidFill>
            </a:endParaRPr>
          </a:p>
          <a:p>
            <a:pPr indent="-317500" lvl="1" marL="914400" rtl="0" algn="l">
              <a:spcBef>
                <a:spcPts val="1000"/>
              </a:spcBef>
              <a:spcAft>
                <a:spcPts val="1000"/>
              </a:spcAft>
              <a:buClr>
                <a:schemeClr val="dk1"/>
              </a:buClr>
              <a:buSzPts val="1400"/>
              <a:buChar char="❏"/>
            </a:pPr>
            <a:r>
              <a:rPr lang="fr">
                <a:solidFill>
                  <a:schemeClr val="dk1"/>
                </a:solidFill>
              </a:rPr>
              <a:t>Encoding of the manuscripts also began within Oxygen at this time.</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7"/>
          <p:cNvSpPr txBox="1"/>
          <p:nvPr>
            <p:ph type="title"/>
          </p:nvPr>
        </p:nvSpPr>
        <p:spPr>
          <a:xfrm>
            <a:off x="311700" y="258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fr" sz="3000">
                <a:solidFill>
                  <a:srgbClr val="00707F"/>
                </a:solidFill>
                <a:latin typeface="Calibri"/>
                <a:ea typeface="Calibri"/>
                <a:cs typeface="Calibri"/>
                <a:sym typeface="Calibri"/>
              </a:rPr>
              <a:t>Archives, manuscripts &amp; Incunabula</a:t>
            </a:r>
            <a:endParaRPr/>
          </a:p>
        </p:txBody>
      </p:sp>
      <p:sp>
        <p:nvSpPr>
          <p:cNvPr id="261" name="Google Shape;261;p37"/>
          <p:cNvSpPr txBox="1"/>
          <p:nvPr>
            <p:ph idx="1" type="body"/>
          </p:nvPr>
        </p:nvSpPr>
        <p:spPr>
          <a:xfrm>
            <a:off x="311700" y="986200"/>
            <a:ext cx="8520600" cy="35829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Char char="❏"/>
            </a:pPr>
            <a:r>
              <a:rPr lang="fr">
                <a:solidFill>
                  <a:schemeClr val="dk1"/>
                </a:solidFill>
              </a:rPr>
              <a:t>Main issue: How to expose this data?</a:t>
            </a:r>
            <a:endParaRPr>
              <a:solidFill>
                <a:schemeClr val="dk1"/>
              </a:solidFill>
            </a:endParaRPr>
          </a:p>
          <a:p>
            <a:pPr indent="-336550" lvl="1" marL="914400" rtl="0" algn="l">
              <a:spcBef>
                <a:spcPts val="1000"/>
              </a:spcBef>
              <a:spcAft>
                <a:spcPts val="0"/>
              </a:spcAft>
              <a:buClr>
                <a:schemeClr val="dk1"/>
              </a:buClr>
              <a:buSzPts val="1700"/>
              <a:buChar char="❏"/>
            </a:pPr>
            <a:r>
              <a:rPr lang="fr" sz="1700">
                <a:solidFill>
                  <a:schemeClr val="dk1"/>
                </a:solidFill>
              </a:rPr>
              <a:t>How to link this to the collections catalog?</a:t>
            </a:r>
            <a:endParaRPr sz="1700">
              <a:solidFill>
                <a:schemeClr val="dk1"/>
              </a:solidFill>
            </a:endParaRPr>
          </a:p>
          <a:p>
            <a:pPr indent="-330200" lvl="2" marL="1371600" rtl="0" algn="l">
              <a:spcBef>
                <a:spcPts val="1000"/>
              </a:spcBef>
              <a:spcAft>
                <a:spcPts val="0"/>
              </a:spcAft>
              <a:buClr>
                <a:schemeClr val="dk1"/>
              </a:buClr>
              <a:buSzPts val="1600"/>
              <a:buChar char="❏"/>
            </a:pPr>
            <a:r>
              <a:rPr lang="fr" sz="1600">
                <a:solidFill>
                  <a:schemeClr val="dk1"/>
                </a:solidFill>
              </a:rPr>
              <a:t>How to manage authority control or consider linked data integrations?</a:t>
            </a:r>
            <a:endParaRPr sz="1600">
              <a:solidFill>
                <a:schemeClr val="dk1"/>
              </a:solidFill>
            </a:endParaRPr>
          </a:p>
          <a:p>
            <a:pPr indent="-330200" lvl="2" marL="1371600" rtl="0" algn="l">
              <a:spcBef>
                <a:spcPts val="1000"/>
              </a:spcBef>
              <a:spcAft>
                <a:spcPts val="0"/>
              </a:spcAft>
              <a:buClr>
                <a:schemeClr val="dk1"/>
              </a:buClr>
              <a:buSzPts val="1600"/>
              <a:buChar char="❏"/>
            </a:pPr>
            <a:r>
              <a:rPr lang="fr" sz="1600">
                <a:solidFill>
                  <a:schemeClr val="dk1"/>
                </a:solidFill>
              </a:rPr>
              <a:t>How can the data be searched?</a:t>
            </a:r>
            <a:endParaRPr sz="1600">
              <a:solidFill>
                <a:schemeClr val="dk1"/>
              </a:solidFill>
            </a:endParaRPr>
          </a:p>
          <a:p>
            <a:pPr indent="-330200" lvl="2" marL="1371600" rtl="0" algn="l">
              <a:spcBef>
                <a:spcPts val="1000"/>
              </a:spcBef>
              <a:spcAft>
                <a:spcPts val="0"/>
              </a:spcAft>
              <a:buClr>
                <a:schemeClr val="dk1"/>
              </a:buClr>
              <a:buSzPts val="1600"/>
              <a:buChar char="❏"/>
            </a:pPr>
            <a:r>
              <a:rPr lang="fr" sz="1600">
                <a:solidFill>
                  <a:schemeClr val="dk1"/>
                </a:solidFill>
              </a:rPr>
              <a:t>How to search inside the materials?</a:t>
            </a:r>
            <a:endParaRPr sz="1600">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1371600" rtl="0" algn="l">
              <a:spcBef>
                <a:spcPts val="1000"/>
              </a:spcBef>
              <a:spcAft>
                <a:spcPts val="1000"/>
              </a:spcAft>
              <a:buNone/>
            </a:pPr>
            <a:r>
              <a:t/>
            </a:r>
            <a:endParaRPr>
              <a:solidFill>
                <a:schemeClr val="dk1"/>
              </a:solidFill>
            </a:endParaRPr>
          </a:p>
        </p:txBody>
      </p:sp>
      <p:sp>
        <p:nvSpPr>
          <p:cNvPr id="262" name="Google Shape;262;p37"/>
          <p:cNvSpPr/>
          <p:nvPr/>
        </p:nvSpPr>
        <p:spPr>
          <a:xfrm>
            <a:off x="723150" y="3034725"/>
            <a:ext cx="7697700" cy="744900"/>
          </a:xfrm>
          <a:prstGeom prst="rect">
            <a:avLst/>
          </a:prstGeom>
          <a:solidFill>
            <a:srgbClr val="0B5394"/>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800">
                <a:solidFill>
                  <a:schemeClr val="lt1"/>
                </a:solidFill>
              </a:rPr>
              <a:t>=&gt; Use Alma &amp; Primo</a:t>
            </a:r>
            <a:endParaRPr sz="1800">
              <a:solidFill>
                <a:schemeClr val="lt1"/>
              </a:solidFill>
            </a:endParaRPr>
          </a:p>
          <a:p>
            <a:pPr indent="0" lvl="0" marL="0" rtl="0" algn="ctr">
              <a:spcBef>
                <a:spcPts val="0"/>
              </a:spcBef>
              <a:spcAft>
                <a:spcPts val="0"/>
              </a:spcAft>
              <a:buNone/>
            </a:pPr>
            <a:r>
              <a:rPr lang="fr" sz="1800">
                <a:solidFill>
                  <a:schemeClr val="lt1"/>
                </a:solidFill>
              </a:rPr>
              <a:t> as main access point to the different resources and tools</a:t>
            </a:r>
            <a:endParaRPr sz="18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8"/>
          <p:cNvSpPr txBox="1"/>
          <p:nvPr>
            <p:ph type="title"/>
          </p:nvPr>
        </p:nvSpPr>
        <p:spPr>
          <a:xfrm>
            <a:off x="311700" y="241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fr" sz="3000">
                <a:solidFill>
                  <a:srgbClr val="00707F"/>
                </a:solidFill>
                <a:latin typeface="Calibri"/>
                <a:ea typeface="Calibri"/>
                <a:cs typeface="Calibri"/>
                <a:sym typeface="Calibri"/>
              </a:rPr>
              <a:t>Archives, manuscripts &amp; Incunabula</a:t>
            </a:r>
            <a:endParaRPr/>
          </a:p>
        </p:txBody>
      </p:sp>
      <p:sp>
        <p:nvSpPr>
          <p:cNvPr id="268" name="Google Shape;268;p38"/>
          <p:cNvSpPr txBox="1"/>
          <p:nvPr>
            <p:ph idx="1" type="body"/>
          </p:nvPr>
        </p:nvSpPr>
        <p:spPr>
          <a:xfrm>
            <a:off x="311700" y="1017700"/>
            <a:ext cx="8520600" cy="3582600"/>
          </a:xfrm>
          <a:prstGeom prst="rect">
            <a:avLst/>
          </a:prstGeom>
          <a:noFill/>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t/>
            </a:r>
            <a:endParaRPr sz="1400">
              <a:solidFill>
                <a:schemeClr val="dk1"/>
              </a:solidFill>
            </a:endParaRPr>
          </a:p>
          <a:p>
            <a:pPr indent="0" lvl="0" marL="0" rtl="0" algn="ctr">
              <a:lnSpc>
                <a:spcPct val="100000"/>
              </a:lnSpc>
              <a:spcBef>
                <a:spcPts val="0"/>
              </a:spcBef>
              <a:spcAft>
                <a:spcPts val="0"/>
              </a:spcAft>
              <a:buNone/>
            </a:pPr>
            <a:r>
              <a:t/>
            </a:r>
            <a:endParaRPr sz="1400">
              <a:solidFill>
                <a:srgbClr val="000000"/>
              </a:solidFill>
            </a:endParaRPr>
          </a:p>
          <a:p>
            <a:pPr indent="0" lvl="0" marL="0" rtl="0" algn="l">
              <a:spcBef>
                <a:spcPts val="0"/>
              </a:spcBef>
              <a:spcAft>
                <a:spcPts val="1200"/>
              </a:spcAft>
              <a:buNone/>
            </a:pPr>
            <a:r>
              <a:t/>
            </a:r>
            <a:endParaRPr/>
          </a:p>
        </p:txBody>
      </p:sp>
      <p:sp>
        <p:nvSpPr>
          <p:cNvPr id="269" name="Google Shape;269;p38"/>
          <p:cNvSpPr/>
          <p:nvPr/>
        </p:nvSpPr>
        <p:spPr>
          <a:xfrm>
            <a:off x="303750" y="969900"/>
            <a:ext cx="12240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dk1"/>
                </a:solidFill>
              </a:rPr>
              <a:t>Oxygen EAD Archives</a:t>
            </a:r>
            <a:endParaRPr>
              <a:solidFill>
                <a:schemeClr val="dk1"/>
              </a:solidFill>
            </a:endParaRPr>
          </a:p>
        </p:txBody>
      </p:sp>
      <p:pic>
        <p:nvPicPr>
          <p:cNvPr id="270" name="Google Shape;270;p38"/>
          <p:cNvPicPr preferRelativeResize="0"/>
          <p:nvPr/>
        </p:nvPicPr>
        <p:blipFill>
          <a:blip r:embed="rId3">
            <a:alphaModFix/>
          </a:blip>
          <a:stretch>
            <a:fillRect/>
          </a:stretch>
        </p:blipFill>
        <p:spPr>
          <a:xfrm>
            <a:off x="4437000" y="1444800"/>
            <a:ext cx="2630925" cy="2728400"/>
          </a:xfrm>
          <a:prstGeom prst="rect">
            <a:avLst/>
          </a:prstGeom>
          <a:noFill/>
          <a:ln>
            <a:noFill/>
          </a:ln>
        </p:spPr>
      </p:pic>
      <p:sp>
        <p:nvSpPr>
          <p:cNvPr id="271" name="Google Shape;271;p38"/>
          <p:cNvSpPr/>
          <p:nvPr/>
        </p:nvSpPr>
        <p:spPr>
          <a:xfrm>
            <a:off x="1887200" y="1071150"/>
            <a:ext cx="2305800" cy="154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Marc21 BIB record: general description of the funds (title, extent, arrangement, archival creator, main headings linked…)</a:t>
            </a:r>
            <a:endParaRPr/>
          </a:p>
        </p:txBody>
      </p:sp>
      <p:sp>
        <p:nvSpPr>
          <p:cNvPr id="272" name="Google Shape;272;p38"/>
          <p:cNvSpPr/>
          <p:nvPr/>
        </p:nvSpPr>
        <p:spPr>
          <a:xfrm>
            <a:off x="1887200" y="2682425"/>
            <a:ext cx="2305800" cy="105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Marc21 HOL record: location, provenance information, etc. Action note…</a:t>
            </a:r>
            <a:endParaRPr/>
          </a:p>
        </p:txBody>
      </p:sp>
      <p:sp>
        <p:nvSpPr>
          <p:cNvPr id="273" name="Google Shape;273;p38"/>
          <p:cNvSpPr/>
          <p:nvPr/>
        </p:nvSpPr>
        <p:spPr>
          <a:xfrm>
            <a:off x="1887200" y="3805000"/>
            <a:ext cx="2305800" cy="861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Alma Items for the physical</a:t>
            </a:r>
            <a:r>
              <a:rPr lang="fr"/>
              <a:t> unit that can be communicated to the user</a:t>
            </a:r>
            <a:endParaRPr/>
          </a:p>
        </p:txBody>
      </p:sp>
      <p:sp>
        <p:nvSpPr>
          <p:cNvPr id="274" name="Google Shape;274;p38"/>
          <p:cNvSpPr/>
          <p:nvPr/>
        </p:nvSpPr>
        <p:spPr>
          <a:xfrm>
            <a:off x="1561675" y="1340925"/>
            <a:ext cx="291600" cy="103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38"/>
          <p:cNvSpPr/>
          <p:nvPr/>
        </p:nvSpPr>
        <p:spPr>
          <a:xfrm rot="5400000">
            <a:off x="769950" y="1714575"/>
            <a:ext cx="291600" cy="103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76" name="Google Shape;276;p38"/>
          <p:cNvCxnSpPr/>
          <p:nvPr/>
        </p:nvCxnSpPr>
        <p:spPr>
          <a:xfrm flipH="1" rot="10800000">
            <a:off x="4293050" y="1828700"/>
            <a:ext cx="1108800" cy="17700"/>
          </a:xfrm>
          <a:prstGeom prst="straightConnector1">
            <a:avLst/>
          </a:prstGeom>
          <a:noFill/>
          <a:ln cap="flat" cmpd="sng" w="19050">
            <a:solidFill>
              <a:srgbClr val="38761D"/>
            </a:solidFill>
            <a:prstDash val="solid"/>
            <a:round/>
            <a:headEnd len="med" w="med" type="none"/>
            <a:tailEnd len="med" w="med" type="triangle"/>
          </a:ln>
        </p:spPr>
      </p:cxnSp>
      <p:cxnSp>
        <p:nvCxnSpPr>
          <p:cNvPr id="277" name="Google Shape;277;p38"/>
          <p:cNvCxnSpPr/>
          <p:nvPr/>
        </p:nvCxnSpPr>
        <p:spPr>
          <a:xfrm>
            <a:off x="4266450" y="3194350"/>
            <a:ext cx="461100" cy="0"/>
          </a:xfrm>
          <a:prstGeom prst="straightConnector1">
            <a:avLst/>
          </a:prstGeom>
          <a:noFill/>
          <a:ln cap="flat" cmpd="sng" w="19050">
            <a:solidFill>
              <a:srgbClr val="38761D"/>
            </a:solidFill>
            <a:prstDash val="solid"/>
            <a:round/>
            <a:headEnd len="med" w="med" type="none"/>
            <a:tailEnd len="med" w="med" type="triangle"/>
          </a:ln>
        </p:spPr>
      </p:cxnSp>
      <p:cxnSp>
        <p:nvCxnSpPr>
          <p:cNvPr id="278" name="Google Shape;278;p38"/>
          <p:cNvCxnSpPr/>
          <p:nvPr/>
        </p:nvCxnSpPr>
        <p:spPr>
          <a:xfrm>
            <a:off x="4257575" y="3974750"/>
            <a:ext cx="1268100" cy="9000"/>
          </a:xfrm>
          <a:prstGeom prst="straightConnector1">
            <a:avLst/>
          </a:prstGeom>
          <a:noFill/>
          <a:ln cap="flat" cmpd="sng" w="19050">
            <a:solidFill>
              <a:srgbClr val="38761D"/>
            </a:solidFill>
            <a:prstDash val="solid"/>
            <a:round/>
            <a:headEnd len="med" w="med" type="none"/>
            <a:tailEnd len="med" w="med" type="triangle"/>
          </a:ln>
        </p:spPr>
      </p:cxnSp>
      <p:sp>
        <p:nvSpPr>
          <p:cNvPr id="279" name="Google Shape;279;p38"/>
          <p:cNvSpPr/>
          <p:nvPr/>
        </p:nvSpPr>
        <p:spPr>
          <a:xfrm>
            <a:off x="343800" y="2045250"/>
            <a:ext cx="1224000" cy="39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350">
                <a:solidFill>
                  <a:srgbClr val="001D35"/>
                </a:solidFill>
                <a:highlight>
                  <a:srgbClr val="FFFFFF"/>
                </a:highlight>
              </a:rPr>
              <a:t>XSLT</a:t>
            </a:r>
            <a:endParaRPr/>
          </a:p>
        </p:txBody>
      </p:sp>
      <p:sp>
        <p:nvSpPr>
          <p:cNvPr id="280" name="Google Shape;280;p38"/>
          <p:cNvSpPr/>
          <p:nvPr/>
        </p:nvSpPr>
        <p:spPr>
          <a:xfrm rot="5400000">
            <a:off x="799550" y="2584350"/>
            <a:ext cx="291600" cy="103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38"/>
          <p:cNvSpPr/>
          <p:nvPr/>
        </p:nvSpPr>
        <p:spPr>
          <a:xfrm>
            <a:off x="311700" y="2836950"/>
            <a:ext cx="1374600" cy="1546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solidFill>
                  <a:schemeClr val="dk1"/>
                </a:solidFill>
              </a:rPr>
              <a:t>Display the xml file in browser + create hierarchical tree structure</a:t>
            </a:r>
            <a:endParaRPr/>
          </a:p>
        </p:txBody>
      </p:sp>
      <p:sp>
        <p:nvSpPr>
          <p:cNvPr id="282" name="Google Shape;282;p38"/>
          <p:cNvSpPr/>
          <p:nvPr/>
        </p:nvSpPr>
        <p:spPr>
          <a:xfrm>
            <a:off x="258050" y="1990350"/>
            <a:ext cx="1472100" cy="2463300"/>
          </a:xfrm>
          <a:prstGeom prst="rect">
            <a:avLst/>
          </a:prstGeom>
          <a:no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38"/>
          <p:cNvSpPr/>
          <p:nvPr/>
        </p:nvSpPr>
        <p:spPr>
          <a:xfrm>
            <a:off x="1855500" y="969900"/>
            <a:ext cx="2412300" cy="3803100"/>
          </a:xfrm>
          <a:prstGeom prst="rect">
            <a:avLst/>
          </a:prstGeom>
          <a:no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38"/>
          <p:cNvSpPr/>
          <p:nvPr/>
        </p:nvSpPr>
        <p:spPr>
          <a:xfrm>
            <a:off x="6119875" y="2431150"/>
            <a:ext cx="887100" cy="861600"/>
          </a:xfrm>
          <a:prstGeom prst="ellipse">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solidFill>
                  <a:schemeClr val="lt1"/>
                </a:solidFill>
              </a:rPr>
              <a:t>Digital / E-Res</a:t>
            </a:r>
            <a:endParaRPr sz="1200">
              <a:solidFill>
                <a:schemeClr val="lt1"/>
              </a:solidFill>
            </a:endParaRPr>
          </a:p>
        </p:txBody>
      </p:sp>
      <p:cxnSp>
        <p:nvCxnSpPr>
          <p:cNvPr id="285" name="Google Shape;285;p38"/>
          <p:cNvCxnSpPr/>
          <p:nvPr/>
        </p:nvCxnSpPr>
        <p:spPr>
          <a:xfrm flipH="1" rot="10800000">
            <a:off x="7006975" y="2859700"/>
            <a:ext cx="585000" cy="4500"/>
          </a:xfrm>
          <a:prstGeom prst="straightConnector1">
            <a:avLst/>
          </a:prstGeom>
          <a:noFill/>
          <a:ln cap="flat" cmpd="sng" w="19050">
            <a:solidFill>
              <a:srgbClr val="38761D"/>
            </a:solidFill>
            <a:prstDash val="solid"/>
            <a:round/>
            <a:headEnd len="med" w="med" type="none"/>
            <a:tailEnd len="med" w="med" type="triangle"/>
          </a:ln>
        </p:spPr>
      </p:cxnSp>
      <p:sp>
        <p:nvSpPr>
          <p:cNvPr id="286" name="Google Shape;286;p38"/>
          <p:cNvSpPr/>
          <p:nvPr/>
        </p:nvSpPr>
        <p:spPr>
          <a:xfrm>
            <a:off x="7591975" y="2222200"/>
            <a:ext cx="1224000" cy="1279500"/>
          </a:xfrm>
          <a:prstGeom prst="roundRect">
            <a:avLst>
              <a:gd fmla="val 16667"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u="sng">
              <a:solidFill>
                <a:schemeClr val="lt1"/>
              </a:solidFill>
            </a:endParaRPr>
          </a:p>
          <a:p>
            <a:pPr indent="0" lvl="0" marL="0" rtl="0" algn="ctr">
              <a:spcBef>
                <a:spcPts val="0"/>
              </a:spcBef>
              <a:spcAft>
                <a:spcPts val="0"/>
              </a:spcAft>
              <a:buNone/>
            </a:pPr>
            <a:r>
              <a:rPr b="1" lang="fr" sz="2000" u="sng">
                <a:solidFill>
                  <a:schemeClr val="lt1"/>
                </a:solidFill>
              </a:rPr>
              <a:t>Primo </a:t>
            </a:r>
            <a:endParaRPr b="1" sz="2000" u="sng">
              <a:solidFill>
                <a:schemeClr val="lt1"/>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type="title"/>
          </p:nvPr>
        </p:nvSpPr>
        <p:spPr>
          <a:xfrm>
            <a:off x="311700" y="179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fr" sz="3000">
                <a:solidFill>
                  <a:srgbClr val="00707F"/>
                </a:solidFill>
                <a:latin typeface="Calibri"/>
                <a:ea typeface="Calibri"/>
                <a:cs typeface="Calibri"/>
                <a:sym typeface="Calibri"/>
              </a:rPr>
              <a:t>Archives, manuscripts &amp; Incunabula</a:t>
            </a:r>
            <a:endParaRPr/>
          </a:p>
        </p:txBody>
      </p:sp>
      <p:sp>
        <p:nvSpPr>
          <p:cNvPr id="292" name="Google Shape;292;p39"/>
          <p:cNvSpPr txBox="1"/>
          <p:nvPr>
            <p:ph idx="1" type="body"/>
          </p:nvPr>
        </p:nvSpPr>
        <p:spPr>
          <a:xfrm>
            <a:off x="311700" y="977325"/>
            <a:ext cx="8520600" cy="359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3" name="Google Shape;293;p39"/>
          <p:cNvPicPr preferRelativeResize="0"/>
          <p:nvPr/>
        </p:nvPicPr>
        <p:blipFill>
          <a:blip r:embed="rId3">
            <a:alphaModFix/>
          </a:blip>
          <a:stretch>
            <a:fillRect/>
          </a:stretch>
        </p:blipFill>
        <p:spPr>
          <a:xfrm>
            <a:off x="311700" y="804900"/>
            <a:ext cx="6877001" cy="4065525"/>
          </a:xfrm>
          <a:prstGeom prst="rect">
            <a:avLst/>
          </a:prstGeom>
          <a:noFill/>
          <a:ln>
            <a:noFill/>
          </a:ln>
        </p:spPr>
      </p:pic>
      <p:sp>
        <p:nvSpPr>
          <p:cNvPr id="294" name="Google Shape;294;p39"/>
          <p:cNvSpPr txBox="1"/>
          <p:nvPr/>
        </p:nvSpPr>
        <p:spPr>
          <a:xfrm>
            <a:off x="6696300" y="751700"/>
            <a:ext cx="2225700" cy="4207500"/>
          </a:xfrm>
          <a:prstGeom prst="rect">
            <a:avLst/>
          </a:prstGeom>
          <a:solidFill>
            <a:schemeClr val="lt1"/>
          </a:solid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00">
              <a:solidFill>
                <a:schemeClr val="dk1"/>
              </a:solidFill>
            </a:endParaRPr>
          </a:p>
          <a:p>
            <a:pPr indent="-185249" lvl="0" marL="179999" rtl="0" algn="l">
              <a:lnSpc>
                <a:spcPct val="100000"/>
              </a:lnSpc>
              <a:spcBef>
                <a:spcPts val="1000"/>
              </a:spcBef>
              <a:spcAft>
                <a:spcPts val="0"/>
              </a:spcAft>
              <a:buClr>
                <a:srgbClr val="00707E"/>
              </a:buClr>
              <a:buSzPts val="1500"/>
              <a:buChar char="➢"/>
            </a:pPr>
            <a:r>
              <a:rPr lang="fr" sz="1500">
                <a:solidFill>
                  <a:schemeClr val="dk1"/>
                </a:solidFill>
              </a:rPr>
              <a:t>A local Marc21 field for Thumbnail</a:t>
            </a:r>
            <a:endParaRPr sz="1500">
              <a:solidFill>
                <a:schemeClr val="dk1"/>
              </a:solidFill>
            </a:endParaRPr>
          </a:p>
          <a:p>
            <a:pPr indent="-185249" lvl="0" marL="179999" rtl="0" algn="l">
              <a:lnSpc>
                <a:spcPct val="100000"/>
              </a:lnSpc>
              <a:spcBef>
                <a:spcPts val="1000"/>
              </a:spcBef>
              <a:spcAft>
                <a:spcPts val="0"/>
              </a:spcAft>
              <a:buClr>
                <a:srgbClr val="00707E"/>
              </a:buClr>
              <a:buSzPts val="1500"/>
              <a:buChar char="➢"/>
            </a:pPr>
            <a:r>
              <a:rPr lang="fr" sz="1500">
                <a:solidFill>
                  <a:schemeClr val="dk1"/>
                </a:solidFill>
              </a:rPr>
              <a:t>Snippet: A local Marc21 field for PrimoVE Full text indexing</a:t>
            </a:r>
            <a:endParaRPr sz="1500">
              <a:solidFill>
                <a:schemeClr val="dk1"/>
              </a:solidFill>
            </a:endParaRPr>
          </a:p>
          <a:p>
            <a:pPr indent="-185249" lvl="0" marL="179999" rtl="0" algn="l">
              <a:lnSpc>
                <a:spcPct val="100000"/>
              </a:lnSpc>
              <a:spcBef>
                <a:spcPts val="1000"/>
              </a:spcBef>
              <a:spcAft>
                <a:spcPts val="0"/>
              </a:spcAft>
              <a:buClr>
                <a:srgbClr val="00707E"/>
              </a:buClr>
              <a:buSzPts val="1500"/>
              <a:buChar char="➢"/>
            </a:pPr>
            <a:r>
              <a:rPr lang="fr" sz="1500">
                <a:solidFill>
                  <a:schemeClr val="dk1"/>
                </a:solidFill>
              </a:rPr>
              <a:t>Alma Electronic component to access the xml file</a:t>
            </a:r>
            <a:endParaRPr sz="1500">
              <a:solidFill>
                <a:schemeClr val="dk1"/>
              </a:solidFill>
            </a:endParaRPr>
          </a:p>
          <a:p>
            <a:pPr indent="-185249" lvl="0" marL="179999" rtl="0" algn="l">
              <a:lnSpc>
                <a:spcPct val="100000"/>
              </a:lnSpc>
              <a:spcBef>
                <a:spcPts val="1000"/>
              </a:spcBef>
              <a:spcAft>
                <a:spcPts val="0"/>
              </a:spcAft>
              <a:buClr>
                <a:srgbClr val="00707E"/>
              </a:buClr>
              <a:buSzPts val="1500"/>
              <a:buChar char="➢"/>
            </a:pPr>
            <a:r>
              <a:rPr lang="fr" sz="1500">
                <a:solidFill>
                  <a:schemeClr val="dk1"/>
                </a:solidFill>
              </a:rPr>
              <a:t>Alma Digital to access the digitised objects from DONum</a:t>
            </a:r>
            <a:endParaRPr sz="1500">
              <a:solidFill>
                <a:schemeClr val="dk1"/>
              </a:solidFill>
            </a:endParaRPr>
          </a:p>
          <a:p>
            <a:pPr indent="-185249" lvl="0" marL="179999" rtl="0" algn="l">
              <a:lnSpc>
                <a:spcPct val="100000"/>
              </a:lnSpc>
              <a:spcBef>
                <a:spcPts val="1000"/>
              </a:spcBef>
              <a:spcAft>
                <a:spcPts val="0"/>
              </a:spcAft>
              <a:buClr>
                <a:srgbClr val="00707E"/>
              </a:buClr>
              <a:buSzPts val="1500"/>
              <a:buChar char="➢"/>
            </a:pPr>
            <a:r>
              <a:rPr lang="fr" sz="1500">
                <a:solidFill>
                  <a:schemeClr val="dk1"/>
                </a:solidFill>
              </a:rPr>
              <a:t>Get It for physical Items management</a:t>
            </a:r>
            <a:endParaRPr sz="1700">
              <a:solidFill>
                <a:schemeClr val="dk2"/>
              </a:solidFill>
            </a:endParaRPr>
          </a:p>
          <a:p>
            <a:pPr indent="0" lvl="0" marL="457200" rtl="0" algn="l">
              <a:lnSpc>
                <a:spcPct val="100000"/>
              </a:lnSpc>
              <a:spcBef>
                <a:spcPts val="1000"/>
              </a:spcBef>
              <a:spcAft>
                <a:spcPts val="1000"/>
              </a:spcAft>
              <a:buNone/>
            </a:pPr>
            <a:r>
              <a:t/>
            </a:r>
            <a:endParaRPr sz="17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type="title"/>
          </p:nvPr>
        </p:nvSpPr>
        <p:spPr>
          <a:xfrm>
            <a:off x="311700" y="205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fr" sz="3000">
                <a:solidFill>
                  <a:srgbClr val="00707F"/>
                </a:solidFill>
                <a:latin typeface="Calibri"/>
                <a:ea typeface="Calibri"/>
                <a:cs typeface="Calibri"/>
                <a:sym typeface="Calibri"/>
              </a:rPr>
              <a:t>Archives, manuscripts &amp; Incunabula</a:t>
            </a:r>
            <a:endParaRPr/>
          </a:p>
        </p:txBody>
      </p:sp>
      <p:sp>
        <p:nvSpPr>
          <p:cNvPr id="300" name="Google Shape;300;p40"/>
          <p:cNvSpPr txBox="1"/>
          <p:nvPr>
            <p:ph idx="1" type="body"/>
          </p:nvPr>
        </p:nvSpPr>
        <p:spPr>
          <a:xfrm>
            <a:off x="311700" y="1048275"/>
            <a:ext cx="8520600" cy="3520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fr">
                <a:solidFill>
                  <a:schemeClr val="dk1"/>
                </a:solidFill>
              </a:rPr>
              <a:t>Primo full display of the record:</a:t>
            </a:r>
            <a:endParaRPr>
              <a:solidFill>
                <a:schemeClr val="dk1"/>
              </a:solidFill>
            </a:endParaRPr>
          </a:p>
        </p:txBody>
      </p:sp>
      <p:pic>
        <p:nvPicPr>
          <p:cNvPr id="301" name="Google Shape;301;p40"/>
          <p:cNvPicPr preferRelativeResize="0"/>
          <p:nvPr/>
        </p:nvPicPr>
        <p:blipFill>
          <a:blip r:embed="rId3">
            <a:alphaModFix/>
          </a:blip>
          <a:stretch>
            <a:fillRect/>
          </a:stretch>
        </p:blipFill>
        <p:spPr>
          <a:xfrm>
            <a:off x="515669" y="1454000"/>
            <a:ext cx="5563256" cy="1419275"/>
          </a:xfrm>
          <a:prstGeom prst="rect">
            <a:avLst/>
          </a:prstGeom>
          <a:noFill/>
          <a:ln cap="flat" cmpd="sng" w="9525">
            <a:solidFill>
              <a:srgbClr val="073763"/>
            </a:solidFill>
            <a:prstDash val="solid"/>
            <a:round/>
            <a:headEnd len="sm" w="sm" type="none"/>
            <a:tailEnd len="sm" w="sm" type="none"/>
          </a:ln>
        </p:spPr>
      </p:pic>
      <p:pic>
        <p:nvPicPr>
          <p:cNvPr id="302" name="Google Shape;302;p40"/>
          <p:cNvPicPr preferRelativeResize="0"/>
          <p:nvPr/>
        </p:nvPicPr>
        <p:blipFill>
          <a:blip r:embed="rId4">
            <a:alphaModFix/>
          </a:blip>
          <a:stretch>
            <a:fillRect/>
          </a:stretch>
        </p:blipFill>
        <p:spPr>
          <a:xfrm>
            <a:off x="4153477" y="1516050"/>
            <a:ext cx="4820699" cy="3052724"/>
          </a:xfrm>
          <a:prstGeom prst="rect">
            <a:avLst/>
          </a:prstGeom>
          <a:noFill/>
          <a:ln cap="flat" cmpd="sng" w="9525">
            <a:solidFill>
              <a:srgbClr val="073763"/>
            </a:solidFill>
            <a:prstDash val="solid"/>
            <a:round/>
            <a:headEnd len="sm" w="sm" type="none"/>
            <a:tailEnd len="sm" w="sm" type="none"/>
          </a:ln>
        </p:spPr>
      </p:pic>
      <p:sp>
        <p:nvSpPr>
          <p:cNvPr id="303" name="Google Shape;303;p40"/>
          <p:cNvSpPr/>
          <p:nvPr/>
        </p:nvSpPr>
        <p:spPr>
          <a:xfrm>
            <a:off x="1809975" y="1456200"/>
            <a:ext cx="1312500" cy="2394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4" name="Google Shape;304;p40"/>
          <p:cNvPicPr preferRelativeResize="0"/>
          <p:nvPr/>
        </p:nvPicPr>
        <p:blipFill>
          <a:blip r:embed="rId5">
            <a:alphaModFix/>
          </a:blip>
          <a:stretch>
            <a:fillRect/>
          </a:stretch>
        </p:blipFill>
        <p:spPr>
          <a:xfrm>
            <a:off x="843325" y="2821300"/>
            <a:ext cx="4157813" cy="1419275"/>
          </a:xfrm>
          <a:prstGeom prst="rect">
            <a:avLst/>
          </a:prstGeom>
          <a:noFill/>
          <a:ln cap="flat" cmpd="sng" w="9525">
            <a:solidFill>
              <a:srgbClr val="073763"/>
            </a:solidFill>
            <a:prstDash val="solid"/>
            <a:round/>
            <a:headEnd len="sm" w="sm" type="none"/>
            <a:tailEnd len="sm" w="sm" type="none"/>
          </a:ln>
        </p:spPr>
      </p:pic>
      <p:sp>
        <p:nvSpPr>
          <p:cNvPr id="305" name="Google Shape;305;p40"/>
          <p:cNvSpPr/>
          <p:nvPr/>
        </p:nvSpPr>
        <p:spPr>
          <a:xfrm>
            <a:off x="515675" y="2023775"/>
            <a:ext cx="1595700" cy="3459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1"/>
          <p:cNvSpPr txBox="1"/>
          <p:nvPr>
            <p:ph type="title"/>
          </p:nvPr>
        </p:nvSpPr>
        <p:spPr>
          <a:xfrm>
            <a:off x="311700" y="179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fr" sz="3000">
                <a:solidFill>
                  <a:srgbClr val="00707F"/>
                </a:solidFill>
                <a:latin typeface="Calibri"/>
                <a:ea typeface="Calibri"/>
                <a:cs typeface="Calibri"/>
                <a:sym typeface="Calibri"/>
              </a:rPr>
              <a:t>Archives, manuscripts &amp; Incunabula</a:t>
            </a:r>
            <a:endParaRPr/>
          </a:p>
        </p:txBody>
      </p:sp>
      <p:sp>
        <p:nvSpPr>
          <p:cNvPr id="311" name="Google Shape;311;p41"/>
          <p:cNvSpPr txBox="1"/>
          <p:nvPr/>
        </p:nvSpPr>
        <p:spPr>
          <a:xfrm>
            <a:off x="311275" y="4710800"/>
            <a:ext cx="4123800" cy="30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000" u="sng">
                <a:solidFill>
                  <a:schemeClr val="hlink"/>
                </a:solidFill>
                <a:hlinkClick r:id="rId3"/>
              </a:rPr>
              <a:t>https://app.lib.uliege.be/archives/fonds_weissenbruch.xml</a:t>
            </a:r>
            <a:endParaRPr sz="1000">
              <a:solidFill>
                <a:schemeClr val="dk2"/>
              </a:solidFill>
            </a:endParaRPr>
          </a:p>
          <a:p>
            <a:pPr indent="0" lvl="0" marL="0" rtl="0" algn="l">
              <a:lnSpc>
                <a:spcPct val="115000"/>
              </a:lnSpc>
              <a:spcBef>
                <a:spcPts val="1200"/>
              </a:spcBef>
              <a:spcAft>
                <a:spcPts val="1200"/>
              </a:spcAft>
              <a:buNone/>
            </a:pPr>
            <a:r>
              <a:t/>
            </a:r>
            <a:endParaRPr sz="1000">
              <a:solidFill>
                <a:schemeClr val="dk2"/>
              </a:solidFill>
            </a:endParaRPr>
          </a:p>
        </p:txBody>
      </p:sp>
      <p:pic>
        <p:nvPicPr>
          <p:cNvPr id="312" name="Google Shape;312;p41"/>
          <p:cNvPicPr preferRelativeResize="0"/>
          <p:nvPr/>
        </p:nvPicPr>
        <p:blipFill>
          <a:blip r:embed="rId4">
            <a:alphaModFix/>
          </a:blip>
          <a:stretch>
            <a:fillRect/>
          </a:stretch>
        </p:blipFill>
        <p:spPr>
          <a:xfrm>
            <a:off x="311275" y="901350"/>
            <a:ext cx="6367300" cy="3809449"/>
          </a:xfrm>
          <a:prstGeom prst="rect">
            <a:avLst/>
          </a:prstGeom>
          <a:noFill/>
          <a:ln cap="flat" cmpd="sng" w="9525">
            <a:solidFill>
              <a:srgbClr val="073763"/>
            </a:solidFill>
            <a:prstDash val="solid"/>
            <a:round/>
            <a:headEnd len="sm" w="sm" type="none"/>
            <a:tailEnd len="sm" w="sm" type="none"/>
          </a:ln>
        </p:spPr>
      </p:pic>
      <p:pic>
        <p:nvPicPr>
          <p:cNvPr id="313" name="Google Shape;313;p41"/>
          <p:cNvPicPr preferRelativeResize="0"/>
          <p:nvPr/>
        </p:nvPicPr>
        <p:blipFill>
          <a:blip r:embed="rId5">
            <a:alphaModFix/>
          </a:blip>
          <a:stretch>
            <a:fillRect/>
          </a:stretch>
        </p:blipFill>
        <p:spPr>
          <a:xfrm>
            <a:off x="2785450" y="3307850"/>
            <a:ext cx="4937349" cy="1402950"/>
          </a:xfrm>
          <a:prstGeom prst="rect">
            <a:avLst/>
          </a:prstGeom>
          <a:noFill/>
          <a:ln cap="flat" cmpd="sng" w="9525">
            <a:solidFill>
              <a:srgbClr val="073763"/>
            </a:solidFill>
            <a:prstDash val="solid"/>
            <a:round/>
            <a:headEnd len="sm" w="sm" type="none"/>
            <a:tailEnd len="sm" w="sm" type="none"/>
          </a:ln>
        </p:spPr>
      </p:pic>
      <p:sp>
        <p:nvSpPr>
          <p:cNvPr id="314" name="Google Shape;314;p41"/>
          <p:cNvSpPr txBox="1"/>
          <p:nvPr>
            <p:ph idx="1" type="body"/>
          </p:nvPr>
        </p:nvSpPr>
        <p:spPr>
          <a:xfrm>
            <a:off x="6579900" y="853200"/>
            <a:ext cx="2333400" cy="3290100"/>
          </a:xfrm>
          <a:prstGeom prst="rect">
            <a:avLst/>
          </a:prstGeom>
          <a:solidFill>
            <a:schemeClr val="lt1"/>
          </a:solidFill>
          <a:ln cap="flat" cmpd="sng" w="9525">
            <a:solidFill>
              <a:srgbClr val="073763"/>
            </a:solidFill>
            <a:prstDash val="solid"/>
            <a:round/>
            <a:headEnd len="sm" w="sm" type="none"/>
            <a:tailEnd len="sm" w="sm" type="none"/>
          </a:ln>
        </p:spPr>
        <p:txBody>
          <a:bodyPr anchorCtr="0" anchor="t" bIns="91425" lIns="91425" spcFirstLastPara="1" rIns="91425" wrap="square" tIns="91425">
            <a:normAutofit/>
          </a:bodyPr>
          <a:lstStyle/>
          <a:p>
            <a:pPr indent="-209550" lvl="0" marL="269999" rtl="0" algn="l">
              <a:spcBef>
                <a:spcPts val="0"/>
              </a:spcBef>
              <a:spcAft>
                <a:spcPts val="0"/>
              </a:spcAft>
              <a:buClr>
                <a:srgbClr val="00707E"/>
              </a:buClr>
              <a:buSzPts val="1800"/>
              <a:buChar char="➢"/>
            </a:pPr>
            <a:r>
              <a:rPr lang="fr">
                <a:solidFill>
                  <a:schemeClr val="dk1"/>
                </a:solidFill>
              </a:rPr>
              <a:t>Web page with the EAD file transformed</a:t>
            </a:r>
            <a:endParaRPr>
              <a:solidFill>
                <a:schemeClr val="dk1"/>
              </a:solidFill>
            </a:endParaRPr>
          </a:p>
          <a:p>
            <a:pPr indent="-209550" lvl="0" marL="269999" rtl="0" algn="l">
              <a:spcBef>
                <a:spcPts val="1000"/>
              </a:spcBef>
              <a:spcAft>
                <a:spcPts val="0"/>
              </a:spcAft>
              <a:buClr>
                <a:srgbClr val="00707E"/>
              </a:buClr>
              <a:buSzPts val="1800"/>
              <a:buChar char="➢"/>
            </a:pPr>
            <a:r>
              <a:rPr lang="fr">
                <a:solidFill>
                  <a:schemeClr val="dk1"/>
                </a:solidFill>
              </a:rPr>
              <a:t>Links to digitised materials and to Library catalog Heritage view (a separate Primo VE view)</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11700" y="241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fr" sz="3000">
                <a:solidFill>
                  <a:srgbClr val="00707F"/>
                </a:solidFill>
                <a:latin typeface="Calibri"/>
                <a:ea typeface="Calibri"/>
                <a:cs typeface="Calibri"/>
                <a:sym typeface="Calibri"/>
              </a:rPr>
              <a:t>Archives, manuscripts &amp; Incunabula</a:t>
            </a:r>
            <a:endParaRPr/>
          </a:p>
        </p:txBody>
      </p:sp>
      <p:sp>
        <p:nvSpPr>
          <p:cNvPr id="320" name="Google Shape;320;p42"/>
          <p:cNvSpPr/>
          <p:nvPr/>
        </p:nvSpPr>
        <p:spPr>
          <a:xfrm>
            <a:off x="446700" y="1186200"/>
            <a:ext cx="1224000" cy="5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Oxygen EAD Manuscripts</a:t>
            </a:r>
            <a:endParaRPr/>
          </a:p>
        </p:txBody>
      </p:sp>
      <p:sp>
        <p:nvSpPr>
          <p:cNvPr id="321" name="Google Shape;321;p42"/>
          <p:cNvSpPr/>
          <p:nvPr/>
        </p:nvSpPr>
        <p:spPr>
          <a:xfrm>
            <a:off x="446700" y="2077050"/>
            <a:ext cx="1250400" cy="807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No visibility</a:t>
            </a:r>
            <a:endParaRPr/>
          </a:p>
        </p:txBody>
      </p:sp>
      <p:sp>
        <p:nvSpPr>
          <p:cNvPr id="322" name="Google Shape;322;p42"/>
          <p:cNvSpPr/>
          <p:nvPr/>
        </p:nvSpPr>
        <p:spPr>
          <a:xfrm>
            <a:off x="985250" y="1722250"/>
            <a:ext cx="115200" cy="319200"/>
          </a:xfrm>
          <a:prstGeom prst="downArrow">
            <a:avLst>
              <a:gd fmla="val 50000" name="adj1"/>
              <a:gd fmla="val 50000" name="adj2"/>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 name="Google Shape;323;p42"/>
          <p:cNvSpPr/>
          <p:nvPr/>
        </p:nvSpPr>
        <p:spPr>
          <a:xfrm rot="-5400000">
            <a:off x="1868850" y="1257975"/>
            <a:ext cx="132900" cy="476400"/>
          </a:xfrm>
          <a:prstGeom prst="downArrow">
            <a:avLst>
              <a:gd fmla="val 50000" name="adj1"/>
              <a:gd fmla="val 50000" name="adj2"/>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 name="Google Shape;324;p42"/>
          <p:cNvSpPr/>
          <p:nvPr/>
        </p:nvSpPr>
        <p:spPr>
          <a:xfrm rot="5400000">
            <a:off x="4048050" y="1295075"/>
            <a:ext cx="132900" cy="476400"/>
          </a:xfrm>
          <a:prstGeom prst="downArrow">
            <a:avLst>
              <a:gd fmla="val 50000" name="adj1"/>
              <a:gd fmla="val 50000" name="adj2"/>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25" name="Google Shape;325;p42"/>
          <p:cNvCxnSpPr/>
          <p:nvPr/>
        </p:nvCxnSpPr>
        <p:spPr>
          <a:xfrm flipH="1" rot="10800000">
            <a:off x="6989250" y="2478300"/>
            <a:ext cx="585000" cy="4500"/>
          </a:xfrm>
          <a:prstGeom prst="straightConnector1">
            <a:avLst/>
          </a:prstGeom>
          <a:noFill/>
          <a:ln cap="flat" cmpd="sng" w="19050">
            <a:solidFill>
              <a:srgbClr val="38761D"/>
            </a:solidFill>
            <a:prstDash val="solid"/>
            <a:round/>
            <a:headEnd len="med" w="med" type="none"/>
            <a:tailEnd len="med" w="med" type="triangle"/>
          </a:ln>
        </p:spPr>
      </p:cxnSp>
      <p:sp>
        <p:nvSpPr>
          <p:cNvPr id="326" name="Google Shape;326;p42"/>
          <p:cNvSpPr/>
          <p:nvPr/>
        </p:nvSpPr>
        <p:spPr>
          <a:xfrm>
            <a:off x="7538750" y="1840800"/>
            <a:ext cx="1224000" cy="1279500"/>
          </a:xfrm>
          <a:prstGeom prst="roundRect">
            <a:avLst>
              <a:gd fmla="val 16667"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u="sng">
              <a:solidFill>
                <a:schemeClr val="lt1"/>
              </a:solidFill>
            </a:endParaRPr>
          </a:p>
          <a:p>
            <a:pPr indent="0" lvl="0" marL="0" rtl="0" algn="ctr">
              <a:spcBef>
                <a:spcPts val="0"/>
              </a:spcBef>
              <a:spcAft>
                <a:spcPts val="0"/>
              </a:spcAft>
              <a:buNone/>
            </a:pPr>
            <a:r>
              <a:rPr b="1" lang="fr" sz="2000" u="sng">
                <a:solidFill>
                  <a:schemeClr val="lt1"/>
                </a:solidFill>
              </a:rPr>
              <a:t>Primo </a:t>
            </a:r>
            <a:endParaRPr b="1" sz="2000" u="sng">
              <a:solidFill>
                <a:schemeClr val="lt1"/>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327" name="Google Shape;327;p42"/>
          <p:cNvPicPr preferRelativeResize="0"/>
          <p:nvPr/>
        </p:nvPicPr>
        <p:blipFill>
          <a:blip r:embed="rId3">
            <a:alphaModFix/>
          </a:blip>
          <a:stretch>
            <a:fillRect/>
          </a:stretch>
        </p:blipFill>
        <p:spPr>
          <a:xfrm>
            <a:off x="266050" y="2784400"/>
            <a:ext cx="4776477" cy="1935275"/>
          </a:xfrm>
          <a:prstGeom prst="rect">
            <a:avLst/>
          </a:prstGeom>
          <a:noFill/>
          <a:ln>
            <a:noFill/>
          </a:ln>
        </p:spPr>
      </p:pic>
      <p:sp>
        <p:nvSpPr>
          <p:cNvPr id="328" name="Google Shape;328;p42"/>
          <p:cNvSpPr/>
          <p:nvPr/>
        </p:nvSpPr>
        <p:spPr>
          <a:xfrm>
            <a:off x="2216538" y="1186200"/>
            <a:ext cx="1616700" cy="265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t>Manual copying from one to the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Precise guidelines for the mapping</a:t>
            </a:r>
            <a:endParaRPr/>
          </a:p>
        </p:txBody>
      </p:sp>
      <p:pic>
        <p:nvPicPr>
          <p:cNvPr id="329" name="Google Shape;329;p42"/>
          <p:cNvPicPr preferRelativeResize="0"/>
          <p:nvPr/>
        </p:nvPicPr>
        <p:blipFill>
          <a:blip r:embed="rId4">
            <a:alphaModFix/>
          </a:blip>
          <a:stretch>
            <a:fillRect/>
          </a:stretch>
        </p:blipFill>
        <p:spPr>
          <a:xfrm>
            <a:off x="4370538" y="1116350"/>
            <a:ext cx="2630925" cy="2728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3"/>
          <p:cNvSpPr txBox="1"/>
          <p:nvPr>
            <p:ph type="title"/>
          </p:nvPr>
        </p:nvSpPr>
        <p:spPr>
          <a:xfrm>
            <a:off x="311700" y="72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fr" sz="3000">
                <a:solidFill>
                  <a:srgbClr val="00707F"/>
                </a:solidFill>
                <a:latin typeface="Calibri"/>
                <a:ea typeface="Calibri"/>
                <a:cs typeface="Calibri"/>
                <a:sym typeface="Calibri"/>
              </a:rPr>
              <a:t>Archives, manuscripts &amp; Incunabula</a:t>
            </a:r>
            <a:endParaRPr/>
          </a:p>
        </p:txBody>
      </p:sp>
      <p:sp>
        <p:nvSpPr>
          <p:cNvPr id="335" name="Google Shape;335;p43"/>
          <p:cNvSpPr txBox="1"/>
          <p:nvPr>
            <p:ph idx="1" type="body"/>
          </p:nvPr>
        </p:nvSpPr>
        <p:spPr>
          <a:xfrm>
            <a:off x="4300775" y="711300"/>
            <a:ext cx="4636800" cy="691500"/>
          </a:xfrm>
          <a:prstGeom prst="rect">
            <a:avLst/>
          </a:prstGeom>
        </p:spPr>
        <p:txBody>
          <a:bodyPr anchorCtr="0" anchor="t" bIns="91425" lIns="91425" spcFirstLastPara="1" rIns="91425" wrap="square" tIns="91425">
            <a:normAutofit fontScale="92500"/>
          </a:bodyPr>
          <a:lstStyle/>
          <a:p>
            <a:pPr indent="-191452" lvl="0" marL="179999" rtl="0" algn="l">
              <a:spcBef>
                <a:spcPts val="0"/>
              </a:spcBef>
              <a:spcAft>
                <a:spcPts val="0"/>
              </a:spcAft>
              <a:buClr>
                <a:schemeClr val="dk1"/>
              </a:buClr>
              <a:buSzPct val="100000"/>
              <a:buChar char="❏"/>
            </a:pPr>
            <a:r>
              <a:rPr lang="fr">
                <a:solidFill>
                  <a:schemeClr val="dk1"/>
                </a:solidFill>
              </a:rPr>
              <a:t>Collection Discovery with Primo VE</a:t>
            </a:r>
            <a:endParaRPr>
              <a:solidFill>
                <a:schemeClr val="dk1"/>
              </a:solidFill>
            </a:endParaRPr>
          </a:p>
          <a:p>
            <a:pPr indent="-187007" lvl="1" marL="540000" rtl="0" algn="l">
              <a:spcBef>
                <a:spcPts val="0"/>
              </a:spcBef>
              <a:spcAft>
                <a:spcPts val="0"/>
              </a:spcAft>
              <a:buClr>
                <a:schemeClr val="dk1"/>
              </a:buClr>
              <a:buSzPct val="100000"/>
              <a:buChar char="❏"/>
            </a:pPr>
            <a:r>
              <a:rPr lang="fr">
                <a:solidFill>
                  <a:schemeClr val="dk1"/>
                </a:solidFill>
              </a:rPr>
              <a:t>Think about the structure before implementing</a:t>
            </a:r>
            <a:endParaRPr>
              <a:solidFill>
                <a:schemeClr val="dk1"/>
              </a:solidFill>
            </a:endParaRPr>
          </a:p>
        </p:txBody>
      </p:sp>
      <p:pic>
        <p:nvPicPr>
          <p:cNvPr id="336" name="Google Shape;336;p43"/>
          <p:cNvPicPr preferRelativeResize="0"/>
          <p:nvPr/>
        </p:nvPicPr>
        <p:blipFill>
          <a:blip r:embed="rId3">
            <a:alphaModFix/>
          </a:blip>
          <a:stretch>
            <a:fillRect/>
          </a:stretch>
        </p:blipFill>
        <p:spPr>
          <a:xfrm>
            <a:off x="311700" y="795500"/>
            <a:ext cx="3819050" cy="4012650"/>
          </a:xfrm>
          <a:prstGeom prst="rect">
            <a:avLst/>
          </a:prstGeom>
          <a:noFill/>
          <a:ln>
            <a:noFill/>
          </a:ln>
        </p:spPr>
      </p:pic>
      <p:pic>
        <p:nvPicPr>
          <p:cNvPr id="337" name="Google Shape;337;p43"/>
          <p:cNvPicPr preferRelativeResize="0"/>
          <p:nvPr/>
        </p:nvPicPr>
        <p:blipFill>
          <a:blip r:embed="rId4">
            <a:alphaModFix/>
          </a:blip>
          <a:stretch>
            <a:fillRect/>
          </a:stretch>
        </p:blipFill>
        <p:spPr>
          <a:xfrm>
            <a:off x="4300775" y="1569175"/>
            <a:ext cx="4319850" cy="3238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 sz="3000">
                <a:solidFill>
                  <a:srgbClr val="00707F"/>
                </a:solidFill>
                <a:latin typeface="Calibri"/>
                <a:ea typeface="Calibri"/>
                <a:cs typeface="Calibri"/>
                <a:sym typeface="Calibri"/>
              </a:rPr>
              <a:t>Collection Discovery (not only) for Heritage resources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5"/>
          <p:cNvSpPr txBox="1"/>
          <p:nvPr>
            <p:ph type="title"/>
          </p:nvPr>
        </p:nvSpPr>
        <p:spPr>
          <a:xfrm>
            <a:off x="457200" y="260069"/>
            <a:ext cx="8229600" cy="466200"/>
          </a:xfrm>
          <a:prstGeom prst="rect">
            <a:avLst/>
          </a:prstGeom>
        </p:spPr>
        <p:txBody>
          <a:bodyPr anchorCtr="0" anchor="ctr" bIns="34275" lIns="68575" spcFirstLastPara="1" rIns="68575" wrap="square" tIns="34275">
            <a:noAutofit/>
          </a:bodyPr>
          <a:lstStyle/>
          <a:p>
            <a:pPr indent="0" lvl="0" marL="0" marR="292100" rtl="0" algn="l">
              <a:lnSpc>
                <a:spcPct val="120000"/>
              </a:lnSpc>
              <a:spcBef>
                <a:spcPts val="2300"/>
              </a:spcBef>
              <a:spcAft>
                <a:spcPts val="2300"/>
              </a:spcAft>
              <a:buClr>
                <a:schemeClr val="dk1"/>
              </a:buClr>
              <a:buSzPts val="1100"/>
              <a:buFont typeface="Arial"/>
              <a:buNone/>
            </a:pPr>
            <a:r>
              <a:rPr lang="fr" sz="2700"/>
              <a:t>Collection Discovery</a:t>
            </a:r>
            <a:r>
              <a:rPr lang="fr"/>
              <a:t> (not only)</a:t>
            </a:r>
            <a:r>
              <a:rPr lang="fr" sz="2700"/>
              <a:t> for Heritage resources</a:t>
            </a:r>
            <a:endParaRPr sz="2700"/>
          </a:p>
        </p:txBody>
      </p:sp>
      <p:sp>
        <p:nvSpPr>
          <p:cNvPr id="348" name="Google Shape;348;p45"/>
          <p:cNvSpPr txBox="1"/>
          <p:nvPr>
            <p:ph idx="1" type="body"/>
          </p:nvPr>
        </p:nvSpPr>
        <p:spPr>
          <a:xfrm>
            <a:off x="457200" y="788350"/>
            <a:ext cx="8229600" cy="4062000"/>
          </a:xfrm>
          <a:prstGeom prst="rect">
            <a:avLst/>
          </a:prstGeom>
          <a:solidFill>
            <a:schemeClr val="lt1"/>
          </a:solidFill>
        </p:spPr>
        <p:txBody>
          <a:bodyPr anchorCtr="0" anchor="t" bIns="34275" lIns="68575" spcFirstLastPara="1" rIns="68575" wrap="square" tIns="36000">
            <a:normAutofit/>
          </a:bodyPr>
          <a:lstStyle/>
          <a:p>
            <a:pPr indent="-178899" lvl="0" marL="269999" rtl="0" algn="l">
              <a:spcBef>
                <a:spcPts val="300"/>
              </a:spcBef>
              <a:spcAft>
                <a:spcPts val="0"/>
              </a:spcAft>
              <a:buClr>
                <a:schemeClr val="dk1"/>
              </a:buClr>
              <a:buSzPts val="1400"/>
              <a:buChar char="❏"/>
            </a:pPr>
            <a:r>
              <a:rPr lang="fr"/>
              <a:t>A Primo feature we set up with Primo VE implementation (2019)</a:t>
            </a:r>
            <a:endParaRPr/>
          </a:p>
          <a:p>
            <a:pPr indent="0" lvl="0" marL="457200" rtl="0" algn="l">
              <a:spcBef>
                <a:spcPts val="1200"/>
              </a:spcBef>
              <a:spcAft>
                <a:spcPts val="1200"/>
              </a:spcAft>
              <a:buNone/>
            </a:pPr>
            <a:r>
              <a:t/>
            </a:r>
            <a:endParaRPr/>
          </a:p>
        </p:txBody>
      </p:sp>
      <p:pic>
        <p:nvPicPr>
          <p:cNvPr id="349" name="Google Shape;349;p45"/>
          <p:cNvPicPr preferRelativeResize="0"/>
          <p:nvPr/>
        </p:nvPicPr>
        <p:blipFill>
          <a:blip r:embed="rId3">
            <a:alphaModFix/>
          </a:blip>
          <a:stretch>
            <a:fillRect/>
          </a:stretch>
        </p:blipFill>
        <p:spPr>
          <a:xfrm>
            <a:off x="284650" y="1301575"/>
            <a:ext cx="4991749" cy="1875050"/>
          </a:xfrm>
          <a:prstGeom prst="rect">
            <a:avLst/>
          </a:prstGeom>
          <a:noFill/>
          <a:ln cap="flat" cmpd="sng" w="9525">
            <a:solidFill>
              <a:srgbClr val="073763"/>
            </a:solidFill>
            <a:prstDash val="solid"/>
            <a:round/>
            <a:headEnd len="sm" w="sm" type="none"/>
            <a:tailEnd len="sm" w="sm" type="none"/>
          </a:ln>
        </p:spPr>
      </p:pic>
      <p:sp>
        <p:nvSpPr>
          <p:cNvPr id="350" name="Google Shape;350;p45"/>
          <p:cNvSpPr/>
          <p:nvPr/>
        </p:nvSpPr>
        <p:spPr>
          <a:xfrm>
            <a:off x="2750000" y="2571750"/>
            <a:ext cx="514500" cy="585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51" name="Google Shape;351;p45"/>
          <p:cNvPicPr preferRelativeResize="0"/>
          <p:nvPr/>
        </p:nvPicPr>
        <p:blipFill>
          <a:blip r:embed="rId4">
            <a:alphaModFix/>
          </a:blip>
          <a:stretch>
            <a:fillRect/>
          </a:stretch>
        </p:blipFill>
        <p:spPr>
          <a:xfrm>
            <a:off x="3541775" y="1245226"/>
            <a:ext cx="4991751" cy="3569650"/>
          </a:xfrm>
          <a:prstGeom prst="rect">
            <a:avLst/>
          </a:prstGeom>
          <a:noFill/>
          <a:ln cap="flat" cmpd="sng" w="9525">
            <a:solidFill>
              <a:srgbClr val="073763"/>
            </a:solidFill>
            <a:prstDash val="solid"/>
            <a:round/>
            <a:headEnd len="sm" w="sm" type="none"/>
            <a:tailEnd len="sm" w="sm" type="none"/>
          </a:ln>
        </p:spPr>
      </p:pic>
      <p:sp>
        <p:nvSpPr>
          <p:cNvPr id="352" name="Google Shape;352;p45"/>
          <p:cNvSpPr txBox="1"/>
          <p:nvPr/>
        </p:nvSpPr>
        <p:spPr>
          <a:xfrm>
            <a:off x="311275" y="3309650"/>
            <a:ext cx="3174900" cy="1505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2"/>
                </a:solidFill>
              </a:rPr>
              <a:t>Heritage focus</a:t>
            </a:r>
            <a:endParaRPr sz="1800">
              <a:solidFill>
                <a:schemeClr val="dk2"/>
              </a:solidFill>
            </a:endParaRPr>
          </a:p>
          <a:p>
            <a:pPr indent="0" lvl="0" marL="0" rtl="0" algn="l">
              <a:spcBef>
                <a:spcPts val="0"/>
              </a:spcBef>
              <a:spcAft>
                <a:spcPts val="0"/>
              </a:spcAft>
              <a:buNone/>
            </a:pPr>
            <a:r>
              <a:rPr lang="fr" sz="1800">
                <a:solidFill>
                  <a:schemeClr val="dk2"/>
                </a:solidFill>
              </a:rPr>
              <a:t>	But not only</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1522500" y="3310975"/>
            <a:ext cx="7292400" cy="859500"/>
          </a:xfrm>
          <a:prstGeom prst="rect">
            <a:avLst/>
          </a:prstGeom>
        </p:spPr>
        <p:txBody>
          <a:bodyPr anchorCtr="0" anchor="ctr" bIns="34275" lIns="68575" spcFirstLastPara="1" rIns="68575" wrap="square" tIns="34275">
            <a:normAutofit fontScale="90000"/>
          </a:bodyPr>
          <a:lstStyle/>
          <a:p>
            <a:pPr indent="0" lvl="0" marL="0" rtl="0" algn="r">
              <a:spcBef>
                <a:spcPts val="0"/>
              </a:spcBef>
              <a:spcAft>
                <a:spcPts val="0"/>
              </a:spcAft>
              <a:buNone/>
            </a:pPr>
            <a:r>
              <a:rPr lang="fr"/>
              <a:t>How to manage Heritage resources in the Library catalogue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6"/>
          <p:cNvSpPr txBox="1"/>
          <p:nvPr>
            <p:ph type="title"/>
          </p:nvPr>
        </p:nvSpPr>
        <p:spPr>
          <a:xfrm>
            <a:off x="457200" y="322144"/>
            <a:ext cx="8229600" cy="466200"/>
          </a:xfrm>
          <a:prstGeom prst="rect">
            <a:avLst/>
          </a:prstGeom>
        </p:spPr>
        <p:txBody>
          <a:bodyPr anchorCtr="0" anchor="ctr" bIns="34275" lIns="68575" spcFirstLastPara="1" rIns="68575" wrap="square" tIns="34275">
            <a:normAutofit fontScale="90000"/>
          </a:bodyPr>
          <a:lstStyle/>
          <a:p>
            <a:pPr indent="0" lvl="0" marL="0" marR="292100" rtl="0" algn="l">
              <a:lnSpc>
                <a:spcPct val="120000"/>
              </a:lnSpc>
              <a:spcBef>
                <a:spcPts val="2300"/>
              </a:spcBef>
              <a:spcAft>
                <a:spcPts val="2300"/>
              </a:spcAft>
              <a:buClr>
                <a:schemeClr val="dk1"/>
              </a:buClr>
              <a:buSzPct val="40740"/>
              <a:buFont typeface="Arial"/>
              <a:buNone/>
            </a:pPr>
            <a:r>
              <a:rPr lang="fr" sz="2700"/>
              <a:t>Collection Discovery</a:t>
            </a:r>
            <a:r>
              <a:rPr lang="fr"/>
              <a:t> (not only)</a:t>
            </a:r>
            <a:r>
              <a:rPr lang="fr" sz="2700"/>
              <a:t> for Heritage resources</a:t>
            </a:r>
            <a:endParaRPr/>
          </a:p>
        </p:txBody>
      </p:sp>
      <p:sp>
        <p:nvSpPr>
          <p:cNvPr id="358" name="Google Shape;358;p46"/>
          <p:cNvSpPr txBox="1"/>
          <p:nvPr>
            <p:ph idx="1" type="body"/>
          </p:nvPr>
        </p:nvSpPr>
        <p:spPr>
          <a:xfrm>
            <a:off x="457200" y="906375"/>
            <a:ext cx="8229600" cy="36882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SzPts val="1400"/>
              <a:buChar char="❏"/>
            </a:pPr>
            <a:r>
              <a:rPr lang="fr"/>
              <a:t>1st phase of analysis</a:t>
            </a:r>
            <a:endParaRPr/>
          </a:p>
          <a:p>
            <a:pPr indent="-317500" lvl="1" marL="914400" rtl="0" algn="l">
              <a:spcBef>
                <a:spcPts val="0"/>
              </a:spcBef>
              <a:spcAft>
                <a:spcPts val="0"/>
              </a:spcAft>
              <a:buClr>
                <a:schemeClr val="dk1"/>
              </a:buClr>
              <a:buSzPts val="1400"/>
              <a:buChar char="❏"/>
            </a:pPr>
            <a:r>
              <a:rPr lang="fr">
                <a:solidFill>
                  <a:schemeClr val="dk1"/>
                </a:solidFill>
              </a:rPr>
              <a:t>Systems </a:t>
            </a:r>
            <a:r>
              <a:rPr lang="fr">
                <a:solidFill>
                  <a:schemeClr val="dk1"/>
                </a:solidFill>
              </a:rPr>
              <a:t>administrators</a:t>
            </a:r>
            <a:r>
              <a:rPr lang="fr">
                <a:solidFill>
                  <a:schemeClr val="dk1"/>
                </a:solidFill>
              </a:rPr>
              <a:t> (2)</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Head of heritage collections </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Head of Digitisation</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Library Director</a:t>
            </a:r>
            <a:endParaRPr>
              <a:solidFill>
                <a:schemeClr val="dk1"/>
              </a:solidFill>
            </a:endParaRPr>
          </a:p>
          <a:p>
            <a:pPr indent="-317500" lvl="0" marL="457200" rtl="0" algn="l">
              <a:spcBef>
                <a:spcPts val="0"/>
              </a:spcBef>
              <a:spcAft>
                <a:spcPts val="0"/>
              </a:spcAft>
              <a:buClr>
                <a:schemeClr val="dk1"/>
              </a:buClr>
              <a:buSzPts val="1400"/>
              <a:buChar char="❏"/>
            </a:pPr>
            <a:r>
              <a:rPr lang="fr"/>
              <a:t>The request:</a:t>
            </a:r>
            <a:endParaRPr/>
          </a:p>
          <a:p>
            <a:pPr indent="-317500" lvl="1" marL="914400" rtl="0" algn="l">
              <a:spcBef>
                <a:spcPts val="0"/>
              </a:spcBef>
              <a:spcAft>
                <a:spcPts val="0"/>
              </a:spcAft>
              <a:buClr>
                <a:schemeClr val="dk1"/>
              </a:buClr>
              <a:buSzPts val="1400"/>
              <a:buChar char="❏"/>
            </a:pPr>
            <a:r>
              <a:rPr lang="fr">
                <a:solidFill>
                  <a:schemeClr val="dk1"/>
                </a:solidFill>
              </a:rPr>
              <a:t>“A formal manuscripts catalogue”</a:t>
            </a:r>
            <a:endParaRPr>
              <a:solidFill>
                <a:schemeClr val="dk1"/>
              </a:solidFill>
            </a:endParaRPr>
          </a:p>
          <a:p>
            <a:pPr indent="-317500" lvl="0" marL="457200" rtl="0" algn="l">
              <a:spcBef>
                <a:spcPts val="0"/>
              </a:spcBef>
              <a:spcAft>
                <a:spcPts val="0"/>
              </a:spcAft>
              <a:buClr>
                <a:schemeClr val="dk1"/>
              </a:buClr>
              <a:buSzPts val="1400"/>
              <a:buChar char="❏"/>
            </a:pPr>
            <a:r>
              <a:rPr lang="fr"/>
              <a:t>System administrators’ proposal:</a:t>
            </a:r>
            <a:endParaRPr/>
          </a:p>
          <a:p>
            <a:pPr indent="-317500" lvl="1" marL="914400" rtl="0" algn="l">
              <a:spcBef>
                <a:spcPts val="0"/>
              </a:spcBef>
              <a:spcAft>
                <a:spcPts val="0"/>
              </a:spcAft>
              <a:buClr>
                <a:schemeClr val="dk1"/>
              </a:buClr>
              <a:buSzPts val="1400"/>
              <a:buChar char="❏"/>
            </a:pPr>
            <a:r>
              <a:rPr lang="fr">
                <a:solidFill>
                  <a:schemeClr val="dk1"/>
                </a:solidFill>
              </a:rPr>
              <a:t>Alma/Primo Collections features</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Not limited to manuscripts</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Not limited to Heritage collections</a:t>
            </a:r>
            <a:endParaRPr>
              <a:solidFill>
                <a:schemeClr val="dk1"/>
              </a:solidFill>
            </a:endParaRPr>
          </a:p>
        </p:txBody>
      </p:sp>
      <p:sp>
        <p:nvSpPr>
          <p:cNvPr id="359" name="Google Shape;359;p46"/>
          <p:cNvSpPr/>
          <p:nvPr/>
        </p:nvSpPr>
        <p:spPr>
          <a:xfrm>
            <a:off x="5268525" y="986200"/>
            <a:ext cx="3290100" cy="176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fr" sz="1500"/>
              <a:t>H</a:t>
            </a:r>
            <a:r>
              <a:rPr lang="fr" sz="1500"/>
              <a:t>eritage knowledge; </a:t>
            </a:r>
            <a:endParaRPr sz="1500"/>
          </a:p>
          <a:p>
            <a:pPr indent="0" lvl="0" marL="0" rtl="0" algn="l">
              <a:lnSpc>
                <a:spcPct val="115000"/>
              </a:lnSpc>
              <a:spcBef>
                <a:spcPts val="0"/>
              </a:spcBef>
              <a:spcAft>
                <a:spcPts val="0"/>
              </a:spcAft>
              <a:buNone/>
            </a:pPr>
            <a:r>
              <a:rPr lang="fr" sz="1500"/>
              <a:t>Expertise in managing catalogue data;</a:t>
            </a:r>
            <a:endParaRPr sz="1500"/>
          </a:p>
          <a:p>
            <a:pPr indent="0" lvl="0" marL="0" rtl="0" algn="l">
              <a:lnSpc>
                <a:spcPct val="115000"/>
              </a:lnSpc>
              <a:spcBef>
                <a:spcPts val="0"/>
              </a:spcBef>
              <a:spcAft>
                <a:spcPts val="0"/>
              </a:spcAft>
              <a:buNone/>
            </a:pPr>
            <a:r>
              <a:rPr lang="fr" sz="1500"/>
              <a:t>Technical expertise;</a:t>
            </a:r>
            <a:endParaRPr sz="1500"/>
          </a:p>
          <a:p>
            <a:pPr indent="0" lvl="0" marL="0" rtl="0" algn="l">
              <a:lnSpc>
                <a:spcPct val="115000"/>
              </a:lnSpc>
              <a:spcBef>
                <a:spcPts val="0"/>
              </a:spcBef>
              <a:spcAft>
                <a:spcPts val="0"/>
              </a:spcAft>
              <a:buNone/>
            </a:pPr>
            <a:r>
              <a:rPr lang="fr" sz="1500"/>
              <a:t>Understanding of key challenges;</a:t>
            </a:r>
            <a:endParaRPr sz="1500"/>
          </a:p>
          <a:p>
            <a:pPr indent="0" lvl="0" marL="0" rtl="0" algn="l">
              <a:lnSpc>
                <a:spcPct val="115000"/>
              </a:lnSpc>
              <a:spcBef>
                <a:spcPts val="0"/>
              </a:spcBef>
              <a:spcAft>
                <a:spcPts val="0"/>
              </a:spcAft>
              <a:buNone/>
            </a:pPr>
            <a:r>
              <a:rPr lang="fr" sz="1500"/>
              <a:t>Global perspective</a:t>
            </a:r>
            <a:endParaRPr sz="1500"/>
          </a:p>
        </p:txBody>
      </p:sp>
      <p:cxnSp>
        <p:nvCxnSpPr>
          <p:cNvPr id="360" name="Google Shape;360;p46"/>
          <p:cNvCxnSpPr/>
          <p:nvPr/>
        </p:nvCxnSpPr>
        <p:spPr>
          <a:xfrm>
            <a:off x="5108900" y="1012800"/>
            <a:ext cx="9000" cy="2190300"/>
          </a:xfrm>
          <a:prstGeom prst="straightConnector1">
            <a:avLst/>
          </a:prstGeom>
          <a:noFill/>
          <a:ln cap="flat" cmpd="sng" w="9525">
            <a:solidFill>
              <a:schemeClr val="dk2"/>
            </a:solidFill>
            <a:prstDash val="solid"/>
            <a:round/>
            <a:headEnd len="med" w="med" type="none"/>
            <a:tailEnd len="med" w="med" type="none"/>
          </a:ln>
        </p:spPr>
      </p:cxnSp>
      <p:sp>
        <p:nvSpPr>
          <p:cNvPr id="361" name="Google Shape;361;p46"/>
          <p:cNvSpPr txBox="1"/>
          <p:nvPr/>
        </p:nvSpPr>
        <p:spPr>
          <a:xfrm>
            <a:off x="5259675" y="2749600"/>
            <a:ext cx="3290100" cy="558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sz="1800">
                <a:solidFill>
                  <a:schemeClr val="dk1"/>
                </a:solidFill>
              </a:rPr>
              <a:t>Cross-functional skills</a:t>
            </a:r>
            <a:endParaRPr sz="22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457200" y="268944"/>
            <a:ext cx="8229600" cy="466200"/>
          </a:xfrm>
          <a:prstGeom prst="rect">
            <a:avLst/>
          </a:prstGeom>
        </p:spPr>
        <p:txBody>
          <a:bodyPr anchorCtr="0" anchor="ctr" bIns="34275" lIns="68575" spcFirstLastPara="1" rIns="68575" wrap="square" tIns="34275">
            <a:normAutofit fontScale="90000"/>
          </a:bodyPr>
          <a:lstStyle/>
          <a:p>
            <a:pPr indent="0" lvl="0" marL="0" marR="292100" rtl="0" algn="l">
              <a:lnSpc>
                <a:spcPct val="120000"/>
              </a:lnSpc>
              <a:spcBef>
                <a:spcPts val="2300"/>
              </a:spcBef>
              <a:spcAft>
                <a:spcPts val="2300"/>
              </a:spcAft>
              <a:buClr>
                <a:schemeClr val="dk1"/>
              </a:buClr>
              <a:buSzPct val="40740"/>
              <a:buFont typeface="Arial"/>
              <a:buNone/>
            </a:pPr>
            <a:r>
              <a:rPr lang="fr" sz="2700"/>
              <a:t>Collection Discovery</a:t>
            </a:r>
            <a:r>
              <a:rPr lang="fr"/>
              <a:t> (not only)</a:t>
            </a:r>
            <a:r>
              <a:rPr lang="fr" sz="2700"/>
              <a:t> for Heritage resources</a:t>
            </a:r>
            <a:endParaRPr/>
          </a:p>
        </p:txBody>
      </p:sp>
      <p:sp>
        <p:nvSpPr>
          <p:cNvPr id="367" name="Google Shape;367;p47"/>
          <p:cNvSpPr txBox="1"/>
          <p:nvPr>
            <p:ph idx="1" type="body"/>
          </p:nvPr>
        </p:nvSpPr>
        <p:spPr>
          <a:xfrm>
            <a:off x="457200" y="960500"/>
            <a:ext cx="8229600" cy="3634200"/>
          </a:xfrm>
          <a:prstGeom prst="rect">
            <a:avLst/>
          </a:prstGeom>
        </p:spPr>
        <p:txBody>
          <a:bodyPr anchorCtr="0" anchor="t" bIns="34275" lIns="68575" spcFirstLastPara="1" rIns="68575" wrap="square" tIns="36000">
            <a:normAutofit lnSpcReduction="20000"/>
          </a:bodyPr>
          <a:lstStyle/>
          <a:p>
            <a:pPr indent="-317500" lvl="0" marL="457200" rtl="0" algn="l">
              <a:spcBef>
                <a:spcPts val="300"/>
              </a:spcBef>
              <a:spcAft>
                <a:spcPts val="0"/>
              </a:spcAft>
              <a:buClr>
                <a:schemeClr val="dk1"/>
              </a:buClr>
              <a:buSzPts val="1400"/>
              <a:buChar char="❏"/>
            </a:pPr>
            <a:r>
              <a:rPr lang="fr"/>
              <a:t>Establish a clear identity for the Collections Discovery component</a:t>
            </a:r>
            <a:endParaRPr/>
          </a:p>
          <a:p>
            <a:pPr indent="-317500" lvl="1" marL="914400" rtl="0" algn="l">
              <a:spcBef>
                <a:spcPts val="1000"/>
              </a:spcBef>
              <a:spcAft>
                <a:spcPts val="0"/>
              </a:spcAft>
              <a:buClr>
                <a:schemeClr val="dk1"/>
              </a:buClr>
              <a:buSzPts val="1400"/>
              <a:buChar char="❏"/>
            </a:pPr>
            <a:r>
              <a:rPr i="1" lang="fr">
                <a:solidFill>
                  <a:schemeClr val="dk1"/>
                </a:solidFill>
              </a:rPr>
              <a:t>“</a:t>
            </a:r>
            <a:r>
              <a:rPr i="1" lang="fr" sz="1600">
                <a:solidFill>
                  <a:schemeClr val="dk1"/>
                </a:solidFill>
              </a:rPr>
              <a:t>GALLERIES - </a:t>
            </a:r>
            <a:r>
              <a:rPr i="1" lang="fr" sz="1600">
                <a:solidFill>
                  <a:schemeClr val="dk1"/>
                </a:solidFill>
                <a:latin typeface="Source Sans Pro"/>
                <a:ea typeface="Source Sans Pro"/>
                <a:cs typeface="Source Sans Pro"/>
                <a:sym typeface="Source Sans Pro"/>
              </a:rPr>
              <a:t>Discover our galleries and special collections”</a:t>
            </a:r>
            <a:endParaRPr i="1" sz="1600">
              <a:solidFill>
                <a:schemeClr val="dk1"/>
              </a:solidFill>
              <a:latin typeface="Source Sans Pro"/>
              <a:ea typeface="Source Sans Pro"/>
              <a:cs typeface="Source Sans Pro"/>
              <a:sym typeface="Source Sans Pro"/>
            </a:endParaRPr>
          </a:p>
          <a:p>
            <a:pPr indent="-355600" lvl="0" marL="457200" rtl="0" algn="l">
              <a:spcBef>
                <a:spcPts val="1000"/>
              </a:spcBef>
              <a:spcAft>
                <a:spcPts val="0"/>
              </a:spcAft>
              <a:buClr>
                <a:schemeClr val="dk1"/>
              </a:buClr>
              <a:buSzPts val="2000"/>
              <a:buChar char="❏"/>
            </a:pPr>
            <a:r>
              <a:rPr lang="fr"/>
              <a:t>Define the top-level collections from the start of the project</a:t>
            </a:r>
            <a:endParaRPr/>
          </a:p>
          <a:p>
            <a:pPr indent="-317500" lvl="1" marL="914400" rtl="0" algn="l">
              <a:spcBef>
                <a:spcPts val="1000"/>
              </a:spcBef>
              <a:spcAft>
                <a:spcPts val="0"/>
              </a:spcAft>
              <a:buClr>
                <a:schemeClr val="dk1"/>
              </a:buClr>
              <a:buSzPts val="1400"/>
              <a:buChar char="❏"/>
            </a:pPr>
            <a:r>
              <a:rPr lang="fr">
                <a:solidFill>
                  <a:schemeClr val="dk1"/>
                </a:solidFill>
              </a:rPr>
              <a:t>Heritage collections: Manuscripts, Incunabula, Archives</a:t>
            </a:r>
            <a:endParaRPr>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Thematic collections</a:t>
            </a:r>
            <a:endParaRPr>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News (exhibitions, events)</a:t>
            </a:r>
            <a:endParaRPr>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Basic references (online dictionaries…)</a:t>
            </a:r>
            <a:endParaRPr>
              <a:solidFill>
                <a:schemeClr val="dk1"/>
              </a:solidFill>
            </a:endParaRPr>
          </a:p>
          <a:p>
            <a:pPr indent="-317500" lvl="0" marL="457200" rtl="0" algn="l">
              <a:spcBef>
                <a:spcPts val="1000"/>
              </a:spcBef>
              <a:spcAft>
                <a:spcPts val="0"/>
              </a:spcAft>
              <a:buClr>
                <a:schemeClr val="dk1"/>
              </a:buClr>
              <a:buSzPts val="1400"/>
              <a:buChar char="❏"/>
            </a:pPr>
            <a:r>
              <a:rPr lang="fr"/>
              <a:t>Identify collections to publish within the Collection Discovery</a:t>
            </a:r>
            <a:endParaRPr/>
          </a:p>
          <a:p>
            <a:pPr indent="-317500" lvl="1" marL="914400" rtl="0" algn="l">
              <a:spcBef>
                <a:spcPts val="1000"/>
              </a:spcBef>
              <a:spcAft>
                <a:spcPts val="1000"/>
              </a:spcAft>
              <a:buClr>
                <a:schemeClr val="dk1"/>
              </a:buClr>
              <a:buSzPts val="1400"/>
              <a:buChar char="❏"/>
            </a:pPr>
            <a:r>
              <a:rPr lang="fr">
                <a:solidFill>
                  <a:schemeClr val="dk1"/>
                </a:solidFill>
              </a:rPr>
              <a:t>and collections not to be published</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ph type="title"/>
          </p:nvPr>
        </p:nvSpPr>
        <p:spPr>
          <a:xfrm>
            <a:off x="457200" y="189144"/>
            <a:ext cx="8229600" cy="466200"/>
          </a:xfrm>
          <a:prstGeom prst="rect">
            <a:avLst/>
          </a:prstGeom>
        </p:spPr>
        <p:txBody>
          <a:bodyPr anchorCtr="0" anchor="ctr" bIns="34275" lIns="68575" spcFirstLastPara="1" rIns="68575" wrap="square" tIns="34275">
            <a:normAutofit fontScale="90000"/>
          </a:bodyPr>
          <a:lstStyle/>
          <a:p>
            <a:pPr indent="0" lvl="0" marL="0" marR="292100" rtl="0" algn="l">
              <a:lnSpc>
                <a:spcPct val="120000"/>
              </a:lnSpc>
              <a:spcBef>
                <a:spcPts val="2300"/>
              </a:spcBef>
              <a:spcAft>
                <a:spcPts val="2300"/>
              </a:spcAft>
              <a:buClr>
                <a:schemeClr val="dk1"/>
              </a:buClr>
              <a:buSzPct val="40740"/>
              <a:buFont typeface="Arial"/>
              <a:buNone/>
            </a:pPr>
            <a:r>
              <a:rPr lang="fr" sz="2700"/>
              <a:t>Collection Discovery</a:t>
            </a:r>
            <a:r>
              <a:rPr lang="fr"/>
              <a:t> (not only)</a:t>
            </a:r>
            <a:r>
              <a:rPr lang="fr" sz="2700"/>
              <a:t> for Heritage resources</a:t>
            </a:r>
            <a:endParaRPr/>
          </a:p>
        </p:txBody>
      </p:sp>
      <p:sp>
        <p:nvSpPr>
          <p:cNvPr id="373" name="Google Shape;373;p48"/>
          <p:cNvSpPr txBox="1"/>
          <p:nvPr>
            <p:ph idx="1" type="body"/>
          </p:nvPr>
        </p:nvSpPr>
        <p:spPr>
          <a:xfrm>
            <a:off x="457200" y="808825"/>
            <a:ext cx="8367600" cy="40173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SzPts val="1400"/>
              <a:buChar char="❏"/>
            </a:pPr>
            <a:r>
              <a:rPr lang="fr"/>
              <a:t>Define the hierarchical structure</a:t>
            </a:r>
            <a:endParaRPr/>
          </a:p>
          <a:p>
            <a:pPr indent="-317500" lvl="1" marL="914400" rtl="0" algn="l">
              <a:spcBef>
                <a:spcPts val="0"/>
              </a:spcBef>
              <a:spcAft>
                <a:spcPts val="0"/>
              </a:spcAft>
              <a:buClr>
                <a:schemeClr val="dk1"/>
              </a:buClr>
              <a:buSzPts val="1400"/>
              <a:buChar char="❏"/>
            </a:pPr>
            <a:r>
              <a:rPr lang="fr">
                <a:solidFill>
                  <a:schemeClr val="dk1"/>
                </a:solidFill>
              </a:rPr>
              <a:t>Take into account specific needs and search habits of certain user groups</a:t>
            </a:r>
            <a:endParaRPr>
              <a:solidFill>
                <a:schemeClr val="dk1"/>
              </a:solidFill>
            </a:endParaRPr>
          </a:p>
          <a:p>
            <a:pPr indent="-317500" lvl="2" marL="1371600" rtl="0" algn="l">
              <a:spcBef>
                <a:spcPts val="0"/>
              </a:spcBef>
              <a:spcAft>
                <a:spcPts val="0"/>
              </a:spcAft>
              <a:buClr>
                <a:schemeClr val="dk1"/>
              </a:buClr>
              <a:buSzPts val="1400"/>
              <a:buChar char="❏"/>
            </a:pPr>
            <a:r>
              <a:rPr lang="fr">
                <a:solidFill>
                  <a:schemeClr val="dk1"/>
                </a:solidFill>
              </a:rPr>
              <a:t>Without neglecting others (non-specialist users = Discovery-oriented vs. Manuscript Catalog-oriented)</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Consider the nature of the documents</a:t>
            </a:r>
            <a:endParaRPr>
              <a:solidFill>
                <a:schemeClr val="dk1"/>
              </a:solidFill>
            </a:endParaRPr>
          </a:p>
          <a:p>
            <a:pPr indent="-336550" lvl="2" marL="1371600" rtl="0" algn="l">
              <a:spcBef>
                <a:spcPts val="0"/>
              </a:spcBef>
              <a:spcAft>
                <a:spcPts val="0"/>
              </a:spcAft>
              <a:buClr>
                <a:schemeClr val="dk1"/>
              </a:buClr>
              <a:buSzPts val="1700"/>
              <a:buChar char="❏"/>
            </a:pPr>
            <a:r>
              <a:rPr lang="fr">
                <a:solidFill>
                  <a:schemeClr val="dk1"/>
                </a:solidFill>
              </a:rPr>
              <a:t>Manuscripts: highlight provenance or distinctive features</a:t>
            </a:r>
            <a:endParaRPr>
              <a:solidFill>
                <a:schemeClr val="dk1"/>
              </a:solidFill>
            </a:endParaRPr>
          </a:p>
          <a:p>
            <a:pPr indent="-317500" lvl="2" marL="1371600" rtl="0" algn="l">
              <a:spcBef>
                <a:spcPts val="0"/>
              </a:spcBef>
              <a:spcAft>
                <a:spcPts val="0"/>
              </a:spcAft>
              <a:buClr>
                <a:schemeClr val="dk1"/>
              </a:buClr>
              <a:buSzPts val="1400"/>
              <a:buChar char="❏"/>
            </a:pPr>
            <a:r>
              <a:rPr lang="fr">
                <a:solidFill>
                  <a:schemeClr val="dk1"/>
                </a:solidFill>
              </a:rPr>
              <a:t>Incunabula: highlight production locations</a:t>
            </a:r>
            <a:endParaRPr>
              <a:solidFill>
                <a:schemeClr val="dk1"/>
              </a:solidFill>
            </a:endParaRPr>
          </a:p>
          <a:p>
            <a:pPr indent="-317500" lvl="2" marL="1371600" rtl="0" algn="l">
              <a:spcBef>
                <a:spcPts val="0"/>
              </a:spcBef>
              <a:spcAft>
                <a:spcPts val="0"/>
              </a:spcAft>
              <a:buClr>
                <a:schemeClr val="dk1"/>
              </a:buClr>
              <a:buSzPts val="1400"/>
              <a:buChar char="❏"/>
            </a:pPr>
            <a:r>
              <a:rPr lang="fr">
                <a:solidFill>
                  <a:schemeClr val="dk1"/>
                </a:solidFill>
              </a:rPr>
              <a:t>Do not mix types: separate archival collections, cartographic documents, etc.</a:t>
            </a:r>
            <a:endParaRPr>
              <a:solidFill>
                <a:schemeClr val="dk1"/>
              </a:solidFill>
            </a:endParaRPr>
          </a:p>
          <a:p>
            <a:pPr indent="-317500" lvl="1" marL="914400" rtl="0" algn="l">
              <a:spcBef>
                <a:spcPts val="0"/>
              </a:spcBef>
              <a:spcAft>
                <a:spcPts val="0"/>
              </a:spcAft>
              <a:buClr>
                <a:schemeClr val="dk1"/>
              </a:buClr>
              <a:buSzPts val="1400"/>
              <a:buChar char="❏"/>
            </a:pPr>
            <a:r>
              <a:rPr lang="fr" sz="1800">
                <a:solidFill>
                  <a:schemeClr val="dk1"/>
                </a:solidFill>
              </a:rPr>
              <a:t>Limit the hierarchy</a:t>
            </a:r>
            <a:endParaRPr>
              <a:solidFill>
                <a:schemeClr val="dk1"/>
              </a:solidFill>
            </a:endParaRPr>
          </a:p>
          <a:p>
            <a:pPr indent="-336550" lvl="2" marL="1371600" rtl="0" algn="l">
              <a:spcBef>
                <a:spcPts val="0"/>
              </a:spcBef>
              <a:spcAft>
                <a:spcPts val="0"/>
              </a:spcAft>
              <a:buClr>
                <a:schemeClr val="dk1"/>
              </a:buClr>
              <a:buSzPts val="1700"/>
              <a:buChar char="❏"/>
            </a:pPr>
            <a:r>
              <a:rPr lang="fr">
                <a:solidFill>
                  <a:schemeClr val="dk1"/>
                </a:solidFill>
              </a:rPr>
              <a:t>Avoid too many sub-collections with only one document</a:t>
            </a:r>
            <a:endParaRPr>
              <a:solidFill>
                <a:schemeClr val="dk1"/>
              </a:solidFill>
            </a:endParaRPr>
          </a:p>
          <a:p>
            <a:pPr indent="-317500" lvl="3" marL="1828800" rtl="0" algn="l">
              <a:spcBef>
                <a:spcPts val="0"/>
              </a:spcBef>
              <a:spcAft>
                <a:spcPts val="0"/>
              </a:spcAft>
              <a:buClr>
                <a:schemeClr val="dk1"/>
              </a:buClr>
              <a:buSzPts val="1400"/>
              <a:buChar char="❏"/>
            </a:pPr>
            <a:r>
              <a:rPr lang="fr">
                <a:solidFill>
                  <a:schemeClr val="dk1"/>
                </a:solidFill>
              </a:rPr>
              <a:t>But also avoid (sub-) collections with too many documents</a:t>
            </a:r>
            <a:endParaRPr sz="17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9"/>
          <p:cNvSpPr txBox="1"/>
          <p:nvPr>
            <p:ph type="title"/>
          </p:nvPr>
        </p:nvSpPr>
        <p:spPr>
          <a:xfrm>
            <a:off x="457200" y="331019"/>
            <a:ext cx="8229600" cy="466200"/>
          </a:xfrm>
          <a:prstGeom prst="rect">
            <a:avLst/>
          </a:prstGeom>
        </p:spPr>
        <p:txBody>
          <a:bodyPr anchorCtr="0" anchor="ctr" bIns="34275" lIns="68575" spcFirstLastPara="1" rIns="68575" wrap="square" tIns="34275">
            <a:normAutofit fontScale="90000"/>
          </a:bodyPr>
          <a:lstStyle/>
          <a:p>
            <a:pPr indent="0" lvl="0" marL="0" marR="292100" rtl="0" algn="l">
              <a:lnSpc>
                <a:spcPct val="120000"/>
              </a:lnSpc>
              <a:spcBef>
                <a:spcPts val="2300"/>
              </a:spcBef>
              <a:spcAft>
                <a:spcPts val="2300"/>
              </a:spcAft>
              <a:buClr>
                <a:schemeClr val="dk1"/>
              </a:buClr>
              <a:buSzPct val="40740"/>
              <a:buFont typeface="Arial"/>
              <a:buNone/>
            </a:pPr>
            <a:r>
              <a:rPr lang="fr" sz="2700"/>
              <a:t>Collection Discovery</a:t>
            </a:r>
            <a:r>
              <a:rPr lang="fr"/>
              <a:t> (not only)</a:t>
            </a:r>
            <a:r>
              <a:rPr lang="fr" sz="2700"/>
              <a:t> for Heritage resources</a:t>
            </a:r>
            <a:endParaRPr/>
          </a:p>
        </p:txBody>
      </p:sp>
      <p:sp>
        <p:nvSpPr>
          <p:cNvPr id="379" name="Google Shape;379;p49"/>
          <p:cNvSpPr txBox="1"/>
          <p:nvPr>
            <p:ph idx="1" type="body"/>
          </p:nvPr>
        </p:nvSpPr>
        <p:spPr>
          <a:xfrm>
            <a:off x="457200" y="960500"/>
            <a:ext cx="8229600" cy="36342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SzPts val="1400"/>
              <a:buChar char="❏"/>
            </a:pPr>
            <a:r>
              <a:rPr lang="fr"/>
              <a:t>E</a:t>
            </a:r>
            <a:r>
              <a:rPr lang="fr"/>
              <a:t>xploit the potential of Primo VE to provide useful information to specific users</a:t>
            </a:r>
            <a:endParaRPr/>
          </a:p>
          <a:p>
            <a:pPr indent="0" lvl="0" marL="457200" rtl="0" algn="l">
              <a:spcBef>
                <a:spcPts val="1200"/>
              </a:spcBef>
              <a:spcAft>
                <a:spcPts val="1200"/>
              </a:spcAft>
              <a:buNone/>
            </a:pPr>
            <a:r>
              <a:t/>
            </a:r>
            <a:endParaRPr/>
          </a:p>
        </p:txBody>
      </p:sp>
      <p:pic>
        <p:nvPicPr>
          <p:cNvPr id="380" name="Google Shape;380;p49"/>
          <p:cNvPicPr preferRelativeResize="0"/>
          <p:nvPr/>
        </p:nvPicPr>
        <p:blipFill>
          <a:blip r:embed="rId3">
            <a:alphaModFix/>
          </a:blip>
          <a:stretch>
            <a:fillRect/>
          </a:stretch>
        </p:blipFill>
        <p:spPr>
          <a:xfrm>
            <a:off x="231425" y="1930963"/>
            <a:ext cx="3104275" cy="1423475"/>
          </a:xfrm>
          <a:prstGeom prst="rect">
            <a:avLst/>
          </a:prstGeom>
          <a:noFill/>
          <a:ln>
            <a:noFill/>
          </a:ln>
        </p:spPr>
      </p:pic>
      <p:pic>
        <p:nvPicPr>
          <p:cNvPr id="381" name="Google Shape;381;p49"/>
          <p:cNvPicPr preferRelativeResize="0"/>
          <p:nvPr/>
        </p:nvPicPr>
        <p:blipFill>
          <a:blip r:embed="rId4">
            <a:alphaModFix/>
          </a:blip>
          <a:stretch>
            <a:fillRect/>
          </a:stretch>
        </p:blipFill>
        <p:spPr>
          <a:xfrm>
            <a:off x="2195675" y="1809263"/>
            <a:ext cx="3638550" cy="1666875"/>
          </a:xfrm>
          <a:prstGeom prst="rect">
            <a:avLst/>
          </a:prstGeom>
          <a:noFill/>
          <a:ln>
            <a:noFill/>
          </a:ln>
        </p:spPr>
      </p:pic>
      <p:pic>
        <p:nvPicPr>
          <p:cNvPr id="382" name="Google Shape;382;p49"/>
          <p:cNvPicPr preferRelativeResize="0"/>
          <p:nvPr/>
        </p:nvPicPr>
        <p:blipFill>
          <a:blip r:embed="rId5">
            <a:alphaModFix/>
          </a:blip>
          <a:stretch>
            <a:fillRect/>
          </a:stretch>
        </p:blipFill>
        <p:spPr>
          <a:xfrm>
            <a:off x="5039480" y="1528761"/>
            <a:ext cx="3870995" cy="2497675"/>
          </a:xfrm>
          <a:prstGeom prst="rect">
            <a:avLst/>
          </a:prstGeom>
          <a:noFill/>
          <a:ln>
            <a:noFill/>
          </a:ln>
        </p:spPr>
      </p:pic>
      <p:pic>
        <p:nvPicPr>
          <p:cNvPr id="383" name="Google Shape;383;p49"/>
          <p:cNvPicPr preferRelativeResize="0"/>
          <p:nvPr/>
        </p:nvPicPr>
        <p:blipFill>
          <a:blip r:embed="rId6">
            <a:alphaModFix/>
          </a:blip>
          <a:stretch>
            <a:fillRect/>
          </a:stretch>
        </p:blipFill>
        <p:spPr>
          <a:xfrm>
            <a:off x="2350924" y="2015800"/>
            <a:ext cx="4309899" cy="2726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txBox="1"/>
          <p:nvPr>
            <p:ph type="title"/>
          </p:nvPr>
        </p:nvSpPr>
        <p:spPr>
          <a:xfrm>
            <a:off x="457200" y="189119"/>
            <a:ext cx="8229600" cy="466200"/>
          </a:xfrm>
          <a:prstGeom prst="rect">
            <a:avLst/>
          </a:prstGeom>
        </p:spPr>
        <p:txBody>
          <a:bodyPr anchorCtr="0" anchor="ctr" bIns="34275" lIns="68575" spcFirstLastPara="1" rIns="68575" wrap="square" tIns="34275">
            <a:normAutofit fontScale="90000"/>
          </a:bodyPr>
          <a:lstStyle/>
          <a:p>
            <a:pPr indent="0" lvl="0" marL="0" marR="292100" rtl="0" algn="l">
              <a:lnSpc>
                <a:spcPct val="120000"/>
              </a:lnSpc>
              <a:spcBef>
                <a:spcPts val="2300"/>
              </a:spcBef>
              <a:spcAft>
                <a:spcPts val="2300"/>
              </a:spcAft>
              <a:buNone/>
            </a:pPr>
            <a:r>
              <a:rPr lang="fr" sz="2700"/>
              <a:t>Collection Discovery</a:t>
            </a:r>
            <a:r>
              <a:rPr lang="fr"/>
              <a:t> (not only)</a:t>
            </a:r>
            <a:r>
              <a:rPr lang="fr" sz="2700"/>
              <a:t> for Heritage resources</a:t>
            </a:r>
            <a:endParaRPr/>
          </a:p>
        </p:txBody>
      </p:sp>
      <p:sp>
        <p:nvSpPr>
          <p:cNvPr id="389" name="Google Shape;389;p50"/>
          <p:cNvSpPr txBox="1"/>
          <p:nvPr>
            <p:ph idx="1" type="body"/>
          </p:nvPr>
        </p:nvSpPr>
        <p:spPr>
          <a:xfrm>
            <a:off x="457200" y="844300"/>
            <a:ext cx="8229600" cy="3750300"/>
          </a:xfrm>
          <a:prstGeom prst="rect">
            <a:avLst/>
          </a:prstGeom>
        </p:spPr>
        <p:txBody>
          <a:bodyPr anchorCtr="0" anchor="t" bIns="34275" lIns="68575" spcFirstLastPara="1" rIns="68575" wrap="square" tIns="36000">
            <a:normAutofit/>
          </a:bodyPr>
          <a:lstStyle/>
          <a:p>
            <a:pPr indent="-304800" lvl="0" marL="457200" rtl="0" algn="l">
              <a:spcBef>
                <a:spcPts val="300"/>
              </a:spcBef>
              <a:spcAft>
                <a:spcPts val="0"/>
              </a:spcAft>
              <a:buClr>
                <a:schemeClr val="dk1"/>
              </a:buClr>
              <a:buSzPts val="1200"/>
              <a:buChar char="❏"/>
            </a:pPr>
            <a:r>
              <a:rPr lang="fr" sz="1800"/>
              <a:t>Alma Holding record contains a specific Marc21 field</a:t>
            </a:r>
            <a:endParaRPr sz="1800"/>
          </a:p>
          <a:p>
            <a:pPr indent="-304800" lvl="1" marL="914400" rtl="0" algn="l">
              <a:spcBef>
                <a:spcPts val="0"/>
              </a:spcBef>
              <a:spcAft>
                <a:spcPts val="0"/>
              </a:spcAft>
              <a:buClr>
                <a:schemeClr val="dk1"/>
              </a:buClr>
              <a:buSzPts val="1200"/>
              <a:buChar char="❏"/>
            </a:pPr>
            <a:r>
              <a:rPr lang="fr" sz="1600">
                <a:solidFill>
                  <a:schemeClr val="dk1"/>
                </a:solidFill>
              </a:rPr>
              <a:t>This field can be displayed as a “View It” link using a Discovery setting in Primo VE configuration</a:t>
            </a:r>
            <a:endParaRPr sz="1600">
              <a:solidFill>
                <a:schemeClr val="dk1"/>
              </a:solidFill>
            </a:endParaRPr>
          </a:p>
          <a:p>
            <a:pPr indent="0" lvl="0" marL="457200" rtl="0" algn="l">
              <a:spcBef>
                <a:spcPts val="1200"/>
              </a:spcBef>
              <a:spcAft>
                <a:spcPts val="1200"/>
              </a:spcAft>
              <a:buNone/>
            </a:pPr>
            <a:r>
              <a:t/>
            </a:r>
            <a:endParaRPr/>
          </a:p>
        </p:txBody>
      </p:sp>
      <p:pic>
        <p:nvPicPr>
          <p:cNvPr id="390" name="Google Shape;390;p50"/>
          <p:cNvPicPr preferRelativeResize="0"/>
          <p:nvPr/>
        </p:nvPicPr>
        <p:blipFill>
          <a:blip r:embed="rId3">
            <a:alphaModFix/>
          </a:blip>
          <a:stretch>
            <a:fillRect/>
          </a:stretch>
        </p:blipFill>
        <p:spPr>
          <a:xfrm>
            <a:off x="395124" y="2042400"/>
            <a:ext cx="4309899" cy="2726875"/>
          </a:xfrm>
          <a:prstGeom prst="rect">
            <a:avLst/>
          </a:prstGeom>
          <a:noFill/>
          <a:ln>
            <a:noFill/>
          </a:ln>
        </p:spPr>
      </p:pic>
      <p:pic>
        <p:nvPicPr>
          <p:cNvPr id="391" name="Google Shape;391;p50"/>
          <p:cNvPicPr preferRelativeResize="0"/>
          <p:nvPr/>
        </p:nvPicPr>
        <p:blipFill>
          <a:blip r:embed="rId4">
            <a:alphaModFix/>
          </a:blip>
          <a:stretch>
            <a:fillRect/>
          </a:stretch>
        </p:blipFill>
        <p:spPr>
          <a:xfrm>
            <a:off x="3034176" y="1864150"/>
            <a:ext cx="3880650" cy="2960100"/>
          </a:xfrm>
          <a:prstGeom prst="rect">
            <a:avLst/>
          </a:prstGeom>
          <a:noFill/>
          <a:ln>
            <a:noFill/>
          </a:ln>
        </p:spPr>
      </p:pic>
      <p:sp>
        <p:nvSpPr>
          <p:cNvPr id="392" name="Google Shape;392;p50"/>
          <p:cNvSpPr txBox="1"/>
          <p:nvPr/>
        </p:nvSpPr>
        <p:spPr>
          <a:xfrm>
            <a:off x="6527800" y="1864150"/>
            <a:ext cx="1959900" cy="1241400"/>
          </a:xfrm>
          <a:prstGeom prst="rect">
            <a:avLst/>
          </a:prstGeom>
          <a:solidFill>
            <a:schemeClr val="lt1"/>
          </a:solid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1"/>
                </a:solidFill>
              </a:rPr>
              <a:t>Click on any square opens a new record in the catalog</a:t>
            </a:r>
            <a:endParaRPr sz="1800">
              <a:solidFill>
                <a:schemeClr val="dk1"/>
              </a:solidFill>
            </a:endParaRPr>
          </a:p>
        </p:txBody>
      </p:sp>
      <p:cxnSp>
        <p:nvCxnSpPr>
          <p:cNvPr id="393" name="Google Shape;393;p50"/>
          <p:cNvCxnSpPr/>
          <p:nvPr/>
        </p:nvCxnSpPr>
        <p:spPr>
          <a:xfrm flipH="1" rot="10800000">
            <a:off x="2785475" y="2928175"/>
            <a:ext cx="479100" cy="230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1"/>
          <p:cNvSpPr txBox="1"/>
          <p:nvPr>
            <p:ph type="title"/>
          </p:nvPr>
        </p:nvSpPr>
        <p:spPr>
          <a:xfrm>
            <a:off x="288100" y="206875"/>
            <a:ext cx="8465700" cy="466200"/>
          </a:xfrm>
          <a:prstGeom prst="rect">
            <a:avLst/>
          </a:prstGeom>
        </p:spPr>
        <p:txBody>
          <a:bodyPr anchorCtr="0" anchor="ctr" bIns="34275" lIns="68575" spcFirstLastPara="1" rIns="68575" wrap="square" tIns="34275">
            <a:noAutofit/>
          </a:bodyPr>
          <a:lstStyle/>
          <a:p>
            <a:pPr indent="0" lvl="0" marL="0" marR="292100" rtl="0" algn="l">
              <a:lnSpc>
                <a:spcPct val="120000"/>
              </a:lnSpc>
              <a:spcBef>
                <a:spcPts val="2300"/>
              </a:spcBef>
              <a:spcAft>
                <a:spcPts val="2300"/>
              </a:spcAft>
              <a:buClr>
                <a:schemeClr val="dk1"/>
              </a:buClr>
              <a:buSzPts val="1100"/>
              <a:buFont typeface="Arial"/>
              <a:buNone/>
            </a:pPr>
            <a:r>
              <a:rPr lang="fr" sz="2700"/>
              <a:t>Collection Discovery</a:t>
            </a:r>
            <a:r>
              <a:rPr lang="fr"/>
              <a:t> (not only)</a:t>
            </a:r>
            <a:r>
              <a:rPr lang="fr" sz="2700"/>
              <a:t> for Heritage resources</a:t>
            </a:r>
            <a:endParaRPr sz="2700"/>
          </a:p>
        </p:txBody>
      </p:sp>
      <p:sp>
        <p:nvSpPr>
          <p:cNvPr id="399" name="Google Shape;399;p51"/>
          <p:cNvSpPr txBox="1"/>
          <p:nvPr>
            <p:ph idx="1" type="body"/>
          </p:nvPr>
        </p:nvSpPr>
        <p:spPr>
          <a:xfrm>
            <a:off x="457200" y="879775"/>
            <a:ext cx="8229600" cy="37149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SzPts val="1400"/>
              <a:buChar char="❏"/>
            </a:pPr>
            <a:r>
              <a:rPr lang="fr"/>
              <a:t>Alma Collections management</a:t>
            </a:r>
            <a:endParaRPr/>
          </a:p>
          <a:p>
            <a:pPr indent="-317500" lvl="1" marL="914400" rtl="0" algn="l">
              <a:spcBef>
                <a:spcPts val="0"/>
              </a:spcBef>
              <a:spcAft>
                <a:spcPts val="0"/>
              </a:spcAft>
              <a:buSzPts val="1400"/>
              <a:buChar char="❏"/>
            </a:pPr>
            <a:r>
              <a:rPr lang="fr"/>
              <a:t>Remember Alma search result display</a:t>
            </a:r>
            <a:endParaRPr/>
          </a:p>
        </p:txBody>
      </p:sp>
      <p:pic>
        <p:nvPicPr>
          <p:cNvPr id="400" name="Google Shape;400;p51"/>
          <p:cNvPicPr preferRelativeResize="0"/>
          <p:nvPr/>
        </p:nvPicPr>
        <p:blipFill>
          <a:blip r:embed="rId3">
            <a:alphaModFix/>
          </a:blip>
          <a:stretch>
            <a:fillRect/>
          </a:stretch>
        </p:blipFill>
        <p:spPr>
          <a:xfrm>
            <a:off x="288100" y="1663838"/>
            <a:ext cx="8686799" cy="2987513"/>
          </a:xfrm>
          <a:prstGeom prst="rect">
            <a:avLst/>
          </a:prstGeom>
          <a:noFill/>
          <a:ln>
            <a:noFill/>
          </a:ln>
        </p:spPr>
      </p:pic>
      <p:sp>
        <p:nvSpPr>
          <p:cNvPr id="401" name="Google Shape;401;p51"/>
          <p:cNvSpPr/>
          <p:nvPr/>
        </p:nvSpPr>
        <p:spPr>
          <a:xfrm>
            <a:off x="2906600" y="3912775"/>
            <a:ext cx="4265700" cy="681900"/>
          </a:xfrm>
          <a:prstGeom prst="rect">
            <a:avLst/>
          </a:prstGeom>
          <a:solidFill>
            <a:schemeClr val="lt1"/>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A record can be linked to more than one collection</a:t>
            </a:r>
            <a:endParaRPr/>
          </a:p>
        </p:txBody>
      </p:sp>
      <p:cxnSp>
        <p:nvCxnSpPr>
          <p:cNvPr id="402" name="Google Shape;402;p51"/>
          <p:cNvCxnSpPr>
            <a:endCxn id="401" idx="1"/>
          </p:cNvCxnSpPr>
          <p:nvPr/>
        </p:nvCxnSpPr>
        <p:spPr>
          <a:xfrm>
            <a:off x="2049500" y="4249525"/>
            <a:ext cx="857100" cy="4200"/>
          </a:xfrm>
          <a:prstGeom prst="straightConnector1">
            <a:avLst/>
          </a:prstGeom>
          <a:noFill/>
          <a:ln cap="flat" cmpd="sng" w="9525">
            <a:solidFill>
              <a:srgbClr val="073763"/>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2"/>
          <p:cNvSpPr txBox="1"/>
          <p:nvPr>
            <p:ph type="title"/>
          </p:nvPr>
        </p:nvSpPr>
        <p:spPr>
          <a:xfrm>
            <a:off x="457200" y="304419"/>
            <a:ext cx="8229600" cy="466200"/>
          </a:xfrm>
          <a:prstGeom prst="rect">
            <a:avLst/>
          </a:prstGeom>
        </p:spPr>
        <p:txBody>
          <a:bodyPr anchorCtr="0" anchor="ctr" bIns="34275" lIns="68575" spcFirstLastPara="1" rIns="68575" wrap="square" tIns="34275">
            <a:normAutofit fontScale="90000"/>
          </a:bodyPr>
          <a:lstStyle/>
          <a:p>
            <a:pPr indent="0" lvl="0" marL="0" marR="292100" rtl="0" algn="l">
              <a:lnSpc>
                <a:spcPct val="120000"/>
              </a:lnSpc>
              <a:spcBef>
                <a:spcPts val="2300"/>
              </a:spcBef>
              <a:spcAft>
                <a:spcPts val="2300"/>
              </a:spcAft>
              <a:buClr>
                <a:schemeClr val="dk1"/>
              </a:buClr>
              <a:buSzPct val="40740"/>
              <a:buFont typeface="Arial"/>
              <a:buNone/>
            </a:pPr>
            <a:r>
              <a:rPr lang="fr" sz="2700"/>
              <a:t>Collection Discovery</a:t>
            </a:r>
            <a:r>
              <a:rPr lang="fr"/>
              <a:t> (not only)</a:t>
            </a:r>
            <a:r>
              <a:rPr lang="fr" sz="2700"/>
              <a:t> for Heritage resources</a:t>
            </a:r>
            <a:endParaRPr/>
          </a:p>
        </p:txBody>
      </p:sp>
      <p:sp>
        <p:nvSpPr>
          <p:cNvPr id="408" name="Google Shape;408;p52"/>
          <p:cNvSpPr txBox="1"/>
          <p:nvPr>
            <p:ph idx="1" type="body"/>
          </p:nvPr>
        </p:nvSpPr>
        <p:spPr>
          <a:xfrm>
            <a:off x="373350" y="960500"/>
            <a:ext cx="8424900" cy="36342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Clr>
                <a:schemeClr val="dk1"/>
              </a:buClr>
              <a:buSzPts val="1400"/>
              <a:buChar char="❏"/>
            </a:pPr>
            <a:r>
              <a:rPr lang="fr"/>
              <a:t>Collection Discovery does not necessarily involve heritage digitisation</a:t>
            </a:r>
            <a:endParaRPr/>
          </a:p>
          <a:p>
            <a:pPr indent="-317500" lvl="1" marL="914400" rtl="0" algn="l">
              <a:spcBef>
                <a:spcPts val="1000"/>
              </a:spcBef>
              <a:spcAft>
                <a:spcPts val="0"/>
              </a:spcAft>
              <a:buClr>
                <a:schemeClr val="dk1"/>
              </a:buClr>
              <a:buSzPts val="1400"/>
              <a:buChar char="❏"/>
            </a:pPr>
            <a:r>
              <a:rPr lang="fr">
                <a:solidFill>
                  <a:schemeClr val="dk1"/>
                </a:solidFill>
              </a:rPr>
              <a:t>e.g our ‘Latest Acquisitions” or “Thematic tables” Galleries</a:t>
            </a:r>
            <a:endParaRPr>
              <a:solidFill>
                <a:schemeClr val="dk1"/>
              </a:solidFill>
            </a:endParaRPr>
          </a:p>
          <a:p>
            <a:pPr indent="-317500" lvl="0" marL="457200" rtl="0" algn="l">
              <a:spcBef>
                <a:spcPts val="1000"/>
              </a:spcBef>
              <a:spcAft>
                <a:spcPts val="0"/>
              </a:spcAft>
              <a:buClr>
                <a:schemeClr val="dk1"/>
              </a:buClr>
              <a:buSzPts val="1400"/>
              <a:buChar char="❏"/>
            </a:pPr>
            <a:r>
              <a:rPr lang="fr"/>
              <a:t>Digitisation </a:t>
            </a:r>
            <a:r>
              <a:rPr lang="fr"/>
              <a:t>does not necessarily involve Collection Discovery</a:t>
            </a:r>
            <a:endParaRPr/>
          </a:p>
          <a:p>
            <a:pPr indent="-317500" lvl="1" marL="914400" rtl="0" algn="l">
              <a:spcBef>
                <a:spcPts val="1000"/>
              </a:spcBef>
              <a:spcAft>
                <a:spcPts val="0"/>
              </a:spcAft>
              <a:buClr>
                <a:schemeClr val="dk1"/>
              </a:buClr>
              <a:buSzPts val="1400"/>
              <a:buChar char="❏"/>
            </a:pPr>
            <a:r>
              <a:rPr lang="fr">
                <a:solidFill>
                  <a:schemeClr val="dk1"/>
                </a:solidFill>
              </a:rPr>
              <a:t>Many of the digitised resources are not highlighted within a Primo Gallery</a:t>
            </a:r>
            <a:endParaRPr>
              <a:solidFill>
                <a:schemeClr val="dk1"/>
              </a:solidFill>
            </a:endParaRPr>
          </a:p>
          <a:p>
            <a:pPr indent="-330200" lvl="2" marL="1371600" rtl="0" algn="l">
              <a:spcBef>
                <a:spcPts val="1000"/>
              </a:spcBef>
              <a:spcAft>
                <a:spcPts val="0"/>
              </a:spcAft>
              <a:buClr>
                <a:schemeClr val="dk1"/>
              </a:buClr>
              <a:buSzPts val="1600"/>
              <a:buChar char="❏"/>
            </a:pPr>
            <a:r>
              <a:rPr lang="fr" sz="1600">
                <a:solidFill>
                  <a:schemeClr val="dk1"/>
                </a:solidFill>
              </a:rPr>
              <a:t>In order to create the Digital inventory in Alma, we have to link them to a non published Collection</a:t>
            </a:r>
            <a:endParaRPr sz="1600">
              <a:solidFill>
                <a:schemeClr val="dk1"/>
              </a:solidFill>
            </a:endParaRPr>
          </a:p>
          <a:p>
            <a:pPr indent="-330200" lvl="3" marL="1828800" rtl="0" algn="l">
              <a:spcBef>
                <a:spcPts val="1000"/>
              </a:spcBef>
              <a:spcAft>
                <a:spcPts val="1000"/>
              </a:spcAft>
              <a:buClr>
                <a:schemeClr val="dk1"/>
              </a:buClr>
              <a:buSzPts val="1600"/>
              <a:buChar char="❏"/>
            </a:pPr>
            <a:r>
              <a:rPr lang="fr" sz="1600">
                <a:solidFill>
                  <a:schemeClr val="dk1"/>
                </a:solidFill>
              </a:rPr>
              <a:t>Around 2,500 books are part of such a collection</a:t>
            </a:r>
            <a:endParaRPr sz="16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 sz="3000">
                <a:solidFill>
                  <a:srgbClr val="00707F"/>
                </a:solidFill>
                <a:latin typeface="Calibri"/>
                <a:ea typeface="Calibri"/>
                <a:cs typeface="Calibri"/>
                <a:sym typeface="Calibri"/>
              </a:rPr>
              <a:t>Legito: Heritage resources Primo VE View</a:t>
            </a:r>
            <a:r>
              <a:rPr lang="fr" sz="3000">
                <a:solidFill>
                  <a:srgbClr val="00707F"/>
                </a:solidFill>
                <a:latin typeface="Calibri"/>
                <a:ea typeface="Calibri"/>
                <a:cs typeface="Calibri"/>
                <a:sym typeface="Calibri"/>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4"/>
          <p:cNvSpPr txBox="1"/>
          <p:nvPr>
            <p:ph type="title"/>
          </p:nvPr>
        </p:nvSpPr>
        <p:spPr>
          <a:xfrm>
            <a:off x="457200" y="233469"/>
            <a:ext cx="8229600" cy="466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990"/>
              <a:buFont typeface="Arial"/>
              <a:buNone/>
            </a:pPr>
            <a:r>
              <a:rPr lang="fr" sz="2400"/>
              <a:t>Legito: Heritage resources Primo VE View </a:t>
            </a:r>
            <a:endParaRPr sz="2400"/>
          </a:p>
        </p:txBody>
      </p:sp>
      <p:sp>
        <p:nvSpPr>
          <p:cNvPr id="419" name="Google Shape;419;p54"/>
          <p:cNvSpPr txBox="1"/>
          <p:nvPr>
            <p:ph idx="1" type="body"/>
          </p:nvPr>
        </p:nvSpPr>
        <p:spPr>
          <a:xfrm>
            <a:off x="457200" y="888650"/>
            <a:ext cx="8229600" cy="37059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SzPts val="1400"/>
              <a:buChar char="❏"/>
            </a:pPr>
            <a:r>
              <a:rPr lang="fr"/>
              <a:t>Remember: </a:t>
            </a:r>
            <a:r>
              <a:rPr lang="fr"/>
              <a:t>The request:</a:t>
            </a:r>
            <a:endParaRPr/>
          </a:p>
          <a:p>
            <a:pPr indent="-317500" lvl="1" marL="914400" rtl="0" algn="l">
              <a:spcBef>
                <a:spcPts val="0"/>
              </a:spcBef>
              <a:spcAft>
                <a:spcPts val="0"/>
              </a:spcAft>
              <a:buClr>
                <a:schemeClr val="dk1"/>
              </a:buClr>
              <a:buSzPts val="1400"/>
              <a:buChar char="❏"/>
            </a:pPr>
            <a:r>
              <a:rPr lang="fr">
                <a:solidFill>
                  <a:schemeClr val="dk1"/>
                </a:solidFill>
              </a:rPr>
              <a:t>“A formal manuscripts catalogue”</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“Archival collections should be accessible</a:t>
            </a:r>
            <a:br>
              <a:rPr lang="fr">
                <a:solidFill>
                  <a:schemeClr val="dk1"/>
                </a:solidFill>
              </a:rPr>
            </a:br>
            <a:r>
              <a:rPr lang="fr">
                <a:solidFill>
                  <a:schemeClr val="dk1"/>
                </a:solidFill>
              </a:rPr>
              <a:t>in the same way”</a:t>
            </a:r>
            <a:endParaRPr>
              <a:solidFill>
                <a:schemeClr val="dk1"/>
              </a:solidFill>
            </a:endParaRPr>
          </a:p>
          <a:p>
            <a:pPr indent="0" lvl="0" marL="914400" rtl="0" algn="l">
              <a:spcBef>
                <a:spcPts val="1200"/>
              </a:spcBef>
              <a:spcAft>
                <a:spcPts val="0"/>
              </a:spcAft>
              <a:buNone/>
            </a:pPr>
            <a:r>
              <a:t/>
            </a:r>
            <a:endParaRPr>
              <a:solidFill>
                <a:schemeClr val="dk1"/>
              </a:solidFill>
            </a:endParaRPr>
          </a:p>
          <a:p>
            <a:pPr indent="-317500" lvl="0" marL="457200" rtl="0" algn="l">
              <a:spcBef>
                <a:spcPts val="1200"/>
              </a:spcBef>
              <a:spcAft>
                <a:spcPts val="0"/>
              </a:spcAft>
              <a:buClr>
                <a:schemeClr val="dk1"/>
              </a:buClr>
              <a:buSzPts val="1400"/>
              <a:buChar char="❏"/>
            </a:pPr>
            <a:r>
              <a:rPr lang="fr"/>
              <a:t>Collection Discovery just allows to set up structured display and to showcase resources</a:t>
            </a:r>
            <a:endParaRPr>
              <a:solidFill>
                <a:schemeClr val="dk1"/>
              </a:solidFill>
            </a:endParaRPr>
          </a:p>
        </p:txBody>
      </p:sp>
      <p:sp>
        <p:nvSpPr>
          <p:cNvPr id="420" name="Google Shape;420;p54"/>
          <p:cNvSpPr/>
          <p:nvPr/>
        </p:nvSpPr>
        <p:spPr>
          <a:xfrm>
            <a:off x="6119875" y="1356100"/>
            <a:ext cx="2447700" cy="46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Partly met with Primo Collection Discovery feature</a:t>
            </a:r>
            <a:endParaRPr/>
          </a:p>
        </p:txBody>
      </p:sp>
      <p:cxnSp>
        <p:nvCxnSpPr>
          <p:cNvPr id="421" name="Google Shape;421;p54"/>
          <p:cNvCxnSpPr/>
          <p:nvPr/>
        </p:nvCxnSpPr>
        <p:spPr>
          <a:xfrm>
            <a:off x="5986850" y="1128100"/>
            <a:ext cx="0" cy="922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5"/>
          <p:cNvSpPr txBox="1"/>
          <p:nvPr>
            <p:ph type="title"/>
          </p:nvPr>
        </p:nvSpPr>
        <p:spPr>
          <a:xfrm>
            <a:off x="457200" y="233469"/>
            <a:ext cx="8229600" cy="466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990"/>
              <a:buFont typeface="Arial"/>
              <a:buNone/>
            </a:pPr>
            <a:r>
              <a:rPr lang="fr" sz="2400"/>
              <a:t>Legito: Heritage resources PrimoVE View </a:t>
            </a:r>
            <a:endParaRPr sz="2400"/>
          </a:p>
        </p:txBody>
      </p:sp>
      <p:sp>
        <p:nvSpPr>
          <p:cNvPr id="427" name="Google Shape;427;p55"/>
          <p:cNvSpPr txBox="1"/>
          <p:nvPr>
            <p:ph idx="1" type="body"/>
          </p:nvPr>
        </p:nvSpPr>
        <p:spPr>
          <a:xfrm>
            <a:off x="457200" y="773375"/>
            <a:ext cx="8229600" cy="40794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Clr>
                <a:schemeClr val="dk1"/>
              </a:buClr>
              <a:buSzPts val="1400"/>
              <a:buChar char="❏"/>
            </a:pPr>
            <a:r>
              <a:rPr lang="fr"/>
              <a:t>Solution proposed: A dedicated view for Heritage resources</a:t>
            </a:r>
            <a:endParaRPr/>
          </a:p>
          <a:p>
            <a:pPr indent="-342900" lvl="0" marL="914400" rtl="0" algn="l">
              <a:spcBef>
                <a:spcPts val="0"/>
              </a:spcBef>
              <a:spcAft>
                <a:spcPts val="0"/>
              </a:spcAft>
              <a:buClr>
                <a:schemeClr val="dk1"/>
              </a:buClr>
              <a:buSzPts val="1800"/>
              <a:buAutoNum type="arabicParenBoth"/>
            </a:pPr>
            <a:r>
              <a:rPr lang="fr" u="sng"/>
              <a:t>Define the scope</a:t>
            </a:r>
            <a:endParaRPr u="sng"/>
          </a:p>
          <a:p>
            <a:pPr indent="-317500" lvl="1" marL="914400" rtl="0" algn="l">
              <a:spcBef>
                <a:spcPts val="0"/>
              </a:spcBef>
              <a:spcAft>
                <a:spcPts val="0"/>
              </a:spcAft>
              <a:buClr>
                <a:schemeClr val="dk1"/>
              </a:buClr>
              <a:buSzPts val="1400"/>
              <a:buChar char="❏"/>
            </a:pPr>
            <a:r>
              <a:rPr lang="fr">
                <a:solidFill>
                  <a:schemeClr val="dk1"/>
                </a:solidFill>
              </a:rPr>
              <a:t>A subset of our printed resources catalogue</a:t>
            </a:r>
            <a:endParaRPr sz="1600"/>
          </a:p>
          <a:p>
            <a:pPr indent="-330200" lvl="1" marL="914400" rtl="0" algn="l">
              <a:spcBef>
                <a:spcPts val="0"/>
              </a:spcBef>
              <a:spcAft>
                <a:spcPts val="0"/>
              </a:spcAft>
              <a:buClr>
                <a:schemeClr val="dk1"/>
              </a:buClr>
              <a:buSzPts val="1600"/>
              <a:buChar char="❏"/>
            </a:pPr>
            <a:r>
              <a:rPr lang="fr" sz="1600">
                <a:solidFill>
                  <a:schemeClr val="dk1"/>
                </a:solidFill>
              </a:rPr>
              <a:t>Exclude electronic resources from Alma Community Zone (books and journals) and from the Central Discovery Index (articles)</a:t>
            </a:r>
            <a:endParaRPr sz="1600">
              <a:solidFill>
                <a:schemeClr val="dk1"/>
              </a:solidFill>
            </a:endParaRPr>
          </a:p>
          <a:p>
            <a:pPr indent="-342899" lvl="0" marL="899999" rtl="0" algn="l">
              <a:spcBef>
                <a:spcPts val="0"/>
              </a:spcBef>
              <a:spcAft>
                <a:spcPts val="0"/>
              </a:spcAft>
              <a:buClr>
                <a:schemeClr val="dk1"/>
              </a:buClr>
              <a:buSzPts val="1800"/>
              <a:buAutoNum type="arabicParenBoth"/>
            </a:pPr>
            <a:r>
              <a:rPr lang="fr" sz="1800" u="sng"/>
              <a:t>Then, check features that don’t match the scope:</a:t>
            </a:r>
            <a:r>
              <a:rPr lang="fr" sz="1800"/>
              <a:t> </a:t>
            </a:r>
            <a:r>
              <a:rPr lang="fr" sz="1750"/>
              <a:t>Analyse Primo VE OTB configuration</a:t>
            </a:r>
            <a:endParaRPr sz="1750" u="sng"/>
          </a:p>
          <a:p>
            <a:pPr indent="-330200" lvl="1" marL="914400" rtl="0" algn="l">
              <a:spcBef>
                <a:spcPts val="0"/>
              </a:spcBef>
              <a:spcAft>
                <a:spcPts val="0"/>
              </a:spcAft>
              <a:buClr>
                <a:schemeClr val="dk1"/>
              </a:buClr>
              <a:buSzPts val="1600"/>
              <a:buChar char="❏"/>
            </a:pPr>
            <a:r>
              <a:rPr lang="fr" sz="1600">
                <a:solidFill>
                  <a:schemeClr val="dk1"/>
                </a:solidFill>
              </a:rPr>
              <a:t>Suppress Autocomplete feature within simple search tool</a:t>
            </a:r>
            <a:r>
              <a:rPr lang="fr" sz="1600">
                <a:solidFill>
                  <a:schemeClr val="dk1"/>
                </a:solidFill>
              </a:rPr>
              <a:t>bar </a:t>
            </a:r>
            <a:endParaRPr sz="1600">
              <a:solidFill>
                <a:schemeClr val="dk1"/>
              </a:solidFill>
            </a:endParaRPr>
          </a:p>
          <a:p>
            <a:pPr indent="-330200" lvl="1" marL="914400" rtl="0" algn="l">
              <a:spcBef>
                <a:spcPts val="0"/>
              </a:spcBef>
              <a:spcAft>
                <a:spcPts val="0"/>
              </a:spcAft>
              <a:buClr>
                <a:schemeClr val="dk1"/>
              </a:buClr>
              <a:buSzPts val="1600"/>
              <a:buChar char="❏"/>
            </a:pPr>
            <a:r>
              <a:rPr lang="fr" sz="1600">
                <a:solidFill>
                  <a:schemeClr val="dk1"/>
                </a:solidFill>
              </a:rPr>
              <a:t>Suppress Virtual Browse</a:t>
            </a:r>
            <a:endParaRPr sz="1600">
              <a:solidFill>
                <a:schemeClr val="dk1"/>
              </a:solidFill>
            </a:endParaRPr>
          </a:p>
          <a:p>
            <a:pPr indent="-330200" lvl="0" marL="914400" rtl="0" algn="l">
              <a:spcBef>
                <a:spcPts val="0"/>
              </a:spcBef>
              <a:spcAft>
                <a:spcPts val="0"/>
              </a:spcAft>
              <a:buSzPts val="1600"/>
              <a:buChar char="❏"/>
            </a:pPr>
            <a:r>
              <a:rPr lang="fr" sz="1600"/>
              <a:t>Is the “resource type” filter relevant to our set?</a:t>
            </a:r>
            <a:endParaRPr sz="1600"/>
          </a:p>
          <a:p>
            <a:pPr indent="-330200" lvl="0" marL="914400" rtl="0" algn="l">
              <a:spcBef>
                <a:spcPts val="0"/>
              </a:spcBef>
              <a:spcAft>
                <a:spcPts val="0"/>
              </a:spcAft>
              <a:buSzPts val="1600"/>
              <a:buChar char="❏"/>
            </a:pPr>
            <a:r>
              <a:rPr lang="fr" sz="1600"/>
              <a:t>Is our main view choice of a “blended” simple search appropriate?</a:t>
            </a:r>
            <a:endParaRPr sz="1600"/>
          </a:p>
          <a:p>
            <a:pPr indent="-330200" lvl="0" marL="914400" rtl="0" algn="l">
              <a:spcBef>
                <a:spcPts val="0"/>
              </a:spcBef>
              <a:spcAft>
                <a:spcPts val="0"/>
              </a:spcAft>
              <a:buSzPts val="1600"/>
              <a:buChar char="❏"/>
            </a:pPr>
            <a:r>
              <a:rPr lang="fr" sz="1600"/>
              <a:t>Which view elements (facets, links…) should be suppressed?</a:t>
            </a:r>
            <a:endParaRPr sz="1600"/>
          </a:p>
          <a:p>
            <a:pPr indent="-330200" lvl="0" marL="914400" rtl="0" algn="l">
              <a:spcBef>
                <a:spcPts val="0"/>
              </a:spcBef>
              <a:spcAft>
                <a:spcPts val="0"/>
              </a:spcAft>
              <a:buSzPts val="1600"/>
              <a:buChar char="❏"/>
            </a:pPr>
            <a:r>
              <a:rPr lang="fr" sz="1600"/>
              <a:t>Can we add new search indexes and new filters?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fr" sz="3000">
                <a:solidFill>
                  <a:srgbClr val="00707F"/>
                </a:solidFill>
                <a:latin typeface="Calibri"/>
                <a:ea typeface="Calibri"/>
                <a:cs typeface="Calibri"/>
                <a:sym typeface="Calibri"/>
              </a:rPr>
              <a:t>Integrating DONum into the Library catalogue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6"/>
          <p:cNvSpPr txBox="1"/>
          <p:nvPr>
            <p:ph type="title"/>
          </p:nvPr>
        </p:nvSpPr>
        <p:spPr>
          <a:xfrm>
            <a:off x="457200" y="218769"/>
            <a:ext cx="8229600" cy="466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990"/>
              <a:buFont typeface="Arial"/>
              <a:buNone/>
            </a:pPr>
            <a:r>
              <a:rPr lang="fr" sz="2400"/>
              <a:t>Legito: Heritage resources PrimoVE View </a:t>
            </a:r>
            <a:endParaRPr/>
          </a:p>
        </p:txBody>
      </p:sp>
      <p:sp>
        <p:nvSpPr>
          <p:cNvPr id="433" name="Google Shape;433;p56"/>
          <p:cNvSpPr txBox="1"/>
          <p:nvPr>
            <p:ph idx="1" type="body"/>
          </p:nvPr>
        </p:nvSpPr>
        <p:spPr>
          <a:xfrm>
            <a:off x="457200" y="853375"/>
            <a:ext cx="8229600" cy="3988500"/>
          </a:xfrm>
          <a:prstGeom prst="rect">
            <a:avLst/>
          </a:prstGeom>
        </p:spPr>
        <p:txBody>
          <a:bodyPr anchorCtr="0" anchor="t" bIns="34275" lIns="68575" spcFirstLastPara="1" rIns="68575" wrap="square" tIns="36000">
            <a:normAutofit lnSpcReduction="20000"/>
          </a:bodyPr>
          <a:lstStyle/>
          <a:p>
            <a:pPr indent="0" lvl="0" marL="360000" rtl="0" algn="l">
              <a:spcBef>
                <a:spcPts val="300"/>
              </a:spcBef>
              <a:spcAft>
                <a:spcPts val="0"/>
              </a:spcAft>
              <a:buNone/>
            </a:pPr>
            <a:r>
              <a:rPr lang="fr"/>
              <a:t>(3) </a:t>
            </a:r>
            <a:r>
              <a:rPr lang="fr" sz="1800" u="sng"/>
              <a:t>Analyse metadata</a:t>
            </a:r>
            <a:endParaRPr sz="1800" u="sng"/>
          </a:p>
          <a:p>
            <a:pPr indent="-292100" lvl="0" marL="914400" rtl="0" algn="l">
              <a:spcBef>
                <a:spcPts val="1200"/>
              </a:spcBef>
              <a:spcAft>
                <a:spcPts val="0"/>
              </a:spcAft>
              <a:buSzPts val="1000"/>
              <a:buChar char="❏"/>
            </a:pPr>
            <a:r>
              <a:rPr lang="fr" sz="1600"/>
              <a:t>How many records have sufficient metadata?</a:t>
            </a:r>
            <a:endParaRPr sz="1600"/>
          </a:p>
          <a:p>
            <a:pPr indent="-292100" lvl="0" marL="914400" rtl="0" algn="l">
              <a:spcBef>
                <a:spcPts val="0"/>
              </a:spcBef>
              <a:spcAft>
                <a:spcPts val="0"/>
              </a:spcAft>
              <a:buSzPts val="1000"/>
              <a:buChar char="❏"/>
            </a:pPr>
            <a:r>
              <a:rPr lang="fr" sz="1600"/>
              <a:t>Do we have enough in order to create specific facets or search index?</a:t>
            </a:r>
            <a:endParaRPr sz="1600"/>
          </a:p>
          <a:p>
            <a:pPr indent="-292100" lvl="0" marL="914400" rtl="0" algn="l">
              <a:spcBef>
                <a:spcPts val="0"/>
              </a:spcBef>
              <a:spcAft>
                <a:spcPts val="0"/>
              </a:spcAft>
              <a:buSzPts val="1000"/>
              <a:buChar char="❏"/>
            </a:pPr>
            <a:r>
              <a:rPr lang="fr" sz="1600"/>
              <a:t>How is the quality of the descriptions?</a:t>
            </a:r>
            <a:endParaRPr sz="1600"/>
          </a:p>
          <a:p>
            <a:pPr indent="-292100" lvl="0" marL="914400" rtl="0" algn="l">
              <a:spcBef>
                <a:spcPts val="0"/>
              </a:spcBef>
              <a:spcAft>
                <a:spcPts val="0"/>
              </a:spcAft>
              <a:buSzPts val="1000"/>
              <a:buChar char="❏"/>
            </a:pPr>
            <a:r>
              <a:rPr lang="fr" sz="1600"/>
              <a:t>How can we improve?</a:t>
            </a:r>
            <a:endParaRPr sz="1600"/>
          </a:p>
          <a:p>
            <a:pPr indent="-327025" lvl="0" marL="914400" rtl="0" algn="l">
              <a:spcBef>
                <a:spcPts val="0"/>
              </a:spcBef>
              <a:spcAft>
                <a:spcPts val="0"/>
              </a:spcAft>
              <a:buSzPts val="1550"/>
              <a:buChar char="❏"/>
            </a:pPr>
            <a:r>
              <a:rPr lang="fr" sz="1550"/>
              <a:t>Some requests can’t be met: explain</a:t>
            </a:r>
            <a:endParaRPr sz="1550"/>
          </a:p>
          <a:p>
            <a:pPr indent="-327025" lvl="1" marL="1371600" rtl="0" algn="l">
              <a:spcBef>
                <a:spcPts val="0"/>
              </a:spcBef>
              <a:spcAft>
                <a:spcPts val="0"/>
              </a:spcAft>
              <a:buClr>
                <a:schemeClr val="dk1"/>
              </a:buClr>
              <a:buSzPts val="1550"/>
              <a:buChar char="❏"/>
            </a:pPr>
            <a:r>
              <a:rPr lang="fr" sz="1550">
                <a:solidFill>
                  <a:schemeClr val="dk1"/>
                </a:solidFill>
              </a:rPr>
              <a:t>“Display manuscripts records based on their call numbers”</a:t>
            </a:r>
            <a:endParaRPr sz="1550"/>
          </a:p>
          <a:p>
            <a:pPr indent="0" lvl="0" marL="360000" rtl="0" algn="l">
              <a:spcBef>
                <a:spcPts val="1200"/>
              </a:spcBef>
              <a:spcAft>
                <a:spcPts val="0"/>
              </a:spcAft>
              <a:buNone/>
            </a:pPr>
            <a:r>
              <a:rPr lang="fr" sz="1800"/>
              <a:t>(4) </a:t>
            </a:r>
            <a:r>
              <a:rPr lang="fr" sz="1800" u="sng"/>
              <a:t>Create the new configuration </a:t>
            </a:r>
            <a:endParaRPr sz="1800" u="sng"/>
          </a:p>
          <a:p>
            <a:pPr indent="-317500" lvl="0" marL="914400" rtl="0" algn="l">
              <a:spcBef>
                <a:spcPts val="1200"/>
              </a:spcBef>
              <a:spcAft>
                <a:spcPts val="0"/>
              </a:spcAft>
              <a:buClr>
                <a:schemeClr val="dk1"/>
              </a:buClr>
              <a:buSzPts val="1400"/>
              <a:buChar char="❏"/>
            </a:pPr>
            <a:r>
              <a:rPr lang="fr">
                <a:solidFill>
                  <a:schemeClr val="dk1"/>
                </a:solidFill>
              </a:rPr>
              <a:t> </a:t>
            </a:r>
            <a:r>
              <a:rPr lang="fr" sz="1600">
                <a:solidFill>
                  <a:schemeClr val="dk1"/>
                </a:solidFill>
              </a:rPr>
              <a:t>Add local fields in Marc21 records</a:t>
            </a:r>
            <a:endParaRPr sz="1600">
              <a:solidFill>
                <a:schemeClr val="dk1"/>
              </a:solidFill>
            </a:endParaRPr>
          </a:p>
          <a:p>
            <a:pPr indent="-317500" lvl="2" marL="1170000" rtl="0" algn="l">
              <a:spcBef>
                <a:spcPts val="0"/>
              </a:spcBef>
              <a:spcAft>
                <a:spcPts val="0"/>
              </a:spcAft>
              <a:buClr>
                <a:schemeClr val="dk1"/>
              </a:buClr>
              <a:buSzPts val="1400"/>
              <a:buChar char="❏"/>
            </a:pPr>
            <a:r>
              <a:rPr lang="fr">
                <a:solidFill>
                  <a:schemeClr val="dk1"/>
                </a:solidFill>
              </a:rPr>
              <a:t>for search scope and subsets: All, Printed materials, Manuscripts, Incunabula</a:t>
            </a:r>
            <a:endParaRPr>
              <a:solidFill>
                <a:schemeClr val="dk1"/>
              </a:solidFill>
            </a:endParaRPr>
          </a:p>
          <a:p>
            <a:pPr indent="-330200" lvl="0" marL="914400" rtl="0" algn="l">
              <a:spcBef>
                <a:spcPts val="0"/>
              </a:spcBef>
              <a:spcAft>
                <a:spcPts val="0"/>
              </a:spcAft>
              <a:buClr>
                <a:schemeClr val="dk1"/>
              </a:buClr>
              <a:buSzPts val="1600"/>
              <a:buChar char="❏"/>
            </a:pPr>
            <a:r>
              <a:rPr lang="fr" sz="1600"/>
              <a:t>Create new Primo rules for display, search and </a:t>
            </a:r>
            <a:r>
              <a:rPr lang="fr" sz="1600">
                <a:solidFill>
                  <a:schemeClr val="dk1"/>
                </a:solidFill>
              </a:rPr>
              <a:t>facets</a:t>
            </a:r>
            <a:endParaRPr sz="1600"/>
          </a:p>
          <a:p>
            <a:pPr indent="-304800" lvl="1" marL="1371600" rtl="0" algn="l">
              <a:spcBef>
                <a:spcPts val="0"/>
              </a:spcBef>
              <a:spcAft>
                <a:spcPts val="0"/>
              </a:spcAft>
              <a:buClr>
                <a:schemeClr val="dk1"/>
              </a:buClr>
              <a:buSzPts val="1200"/>
              <a:buChar char="❏"/>
            </a:pPr>
            <a:r>
              <a:rPr lang="fr" sz="1600">
                <a:solidFill>
                  <a:schemeClr val="dk1"/>
                </a:solidFill>
              </a:rPr>
              <a:t>What’s the need? </a:t>
            </a:r>
            <a:endParaRPr sz="1600">
              <a:solidFill>
                <a:schemeClr val="dk1"/>
              </a:solidFill>
            </a:endParaRPr>
          </a:p>
          <a:p>
            <a:pPr indent="-317500" lvl="2" marL="1828800" rtl="0" algn="l">
              <a:spcBef>
                <a:spcPts val="0"/>
              </a:spcBef>
              <a:spcAft>
                <a:spcPts val="0"/>
              </a:spcAft>
              <a:buClr>
                <a:schemeClr val="dk1"/>
              </a:buClr>
              <a:buSzPts val="1400"/>
              <a:buChar char="❏"/>
            </a:pPr>
            <a:r>
              <a:rPr lang="fr">
                <a:solidFill>
                  <a:schemeClr val="dk1"/>
                </a:solidFill>
              </a:rPr>
              <a:t>provenance information, printing places, printers, specific copy notes…</a:t>
            </a:r>
            <a:endParaRPr>
              <a:solidFill>
                <a:schemeClr val="dk1"/>
              </a:solidFill>
            </a:endParaRPr>
          </a:p>
          <a:p>
            <a:pPr indent="-290040" lvl="0" marL="914400" rtl="0" algn="l">
              <a:spcBef>
                <a:spcPts val="0"/>
              </a:spcBef>
              <a:spcAft>
                <a:spcPts val="0"/>
              </a:spcAft>
              <a:buClr>
                <a:schemeClr val="dk1"/>
              </a:buClr>
              <a:buSzPts val="968"/>
              <a:buChar char="❏"/>
            </a:pPr>
            <a:r>
              <a:rPr lang="fr" sz="1567"/>
              <a:t>CSS changes</a:t>
            </a:r>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7"/>
          <p:cNvSpPr txBox="1"/>
          <p:nvPr>
            <p:ph type="title"/>
          </p:nvPr>
        </p:nvSpPr>
        <p:spPr>
          <a:xfrm>
            <a:off x="457200" y="189169"/>
            <a:ext cx="8229600" cy="466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fr" sz="2400"/>
              <a:t>Legito: Heritage resources Primo VE View </a:t>
            </a:r>
            <a:endParaRPr/>
          </a:p>
        </p:txBody>
      </p:sp>
      <p:sp>
        <p:nvSpPr>
          <p:cNvPr id="439" name="Google Shape;439;p57"/>
          <p:cNvSpPr txBox="1"/>
          <p:nvPr>
            <p:ph idx="1" type="body"/>
          </p:nvPr>
        </p:nvSpPr>
        <p:spPr>
          <a:xfrm>
            <a:off x="457200" y="960500"/>
            <a:ext cx="8229600" cy="3634200"/>
          </a:xfrm>
          <a:prstGeom prst="rect">
            <a:avLst/>
          </a:prstGeom>
        </p:spPr>
        <p:txBody>
          <a:bodyPr anchorCtr="0" anchor="t" bIns="34275" lIns="68575" spcFirstLastPara="1" rIns="68575" wrap="square" tIns="36000">
            <a:normAutofit/>
          </a:bodyPr>
          <a:lstStyle/>
          <a:p>
            <a:pPr indent="0" lvl="0" marL="1828800" rtl="0" algn="l">
              <a:spcBef>
                <a:spcPts val="300"/>
              </a:spcBef>
              <a:spcAft>
                <a:spcPts val="1200"/>
              </a:spcAft>
              <a:buNone/>
            </a:pPr>
            <a:r>
              <a:t/>
            </a:r>
            <a:endParaRPr>
              <a:solidFill>
                <a:schemeClr val="dk1"/>
              </a:solidFill>
            </a:endParaRPr>
          </a:p>
        </p:txBody>
      </p:sp>
      <p:pic>
        <p:nvPicPr>
          <p:cNvPr id="440" name="Google Shape;440;p57"/>
          <p:cNvPicPr preferRelativeResize="0"/>
          <p:nvPr/>
        </p:nvPicPr>
        <p:blipFill>
          <a:blip r:embed="rId3">
            <a:alphaModFix/>
          </a:blip>
          <a:stretch>
            <a:fillRect/>
          </a:stretch>
        </p:blipFill>
        <p:spPr>
          <a:xfrm>
            <a:off x="457200" y="841526"/>
            <a:ext cx="7513024" cy="4061701"/>
          </a:xfrm>
          <a:prstGeom prst="rect">
            <a:avLst/>
          </a:prstGeom>
          <a:noFill/>
          <a:ln cap="flat" cmpd="sng" w="9525">
            <a:solidFill>
              <a:srgbClr val="073763"/>
            </a:solidFill>
            <a:prstDash val="solid"/>
            <a:round/>
            <a:headEnd len="sm" w="sm" type="none"/>
            <a:tailEnd len="sm" w="sm" type="none"/>
          </a:ln>
        </p:spPr>
      </p:pic>
      <p:pic>
        <p:nvPicPr>
          <p:cNvPr id="441" name="Google Shape;441;p57"/>
          <p:cNvPicPr preferRelativeResize="0"/>
          <p:nvPr/>
        </p:nvPicPr>
        <p:blipFill>
          <a:blip r:embed="rId4">
            <a:alphaModFix/>
          </a:blip>
          <a:stretch>
            <a:fillRect/>
          </a:stretch>
        </p:blipFill>
        <p:spPr>
          <a:xfrm>
            <a:off x="2164698" y="960500"/>
            <a:ext cx="6849226" cy="3976400"/>
          </a:xfrm>
          <a:prstGeom prst="rect">
            <a:avLst/>
          </a:prstGeom>
          <a:noFill/>
          <a:ln cap="flat" cmpd="sng" w="9525">
            <a:solidFill>
              <a:srgbClr val="073763"/>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8"/>
          <p:cNvSpPr txBox="1"/>
          <p:nvPr>
            <p:ph type="title"/>
          </p:nvPr>
        </p:nvSpPr>
        <p:spPr>
          <a:xfrm>
            <a:off x="457200" y="2246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Let’s think about it</a:t>
            </a:r>
            <a:endParaRPr/>
          </a:p>
        </p:txBody>
      </p:sp>
      <p:sp>
        <p:nvSpPr>
          <p:cNvPr id="447" name="Google Shape;447;p58"/>
          <p:cNvSpPr txBox="1"/>
          <p:nvPr>
            <p:ph idx="1" type="body"/>
          </p:nvPr>
        </p:nvSpPr>
        <p:spPr>
          <a:xfrm>
            <a:off x="457200" y="959600"/>
            <a:ext cx="8342700" cy="3882300"/>
          </a:xfrm>
          <a:prstGeom prst="rect">
            <a:avLst/>
          </a:prstGeom>
        </p:spPr>
        <p:txBody>
          <a:bodyPr anchorCtr="0" anchor="t" bIns="34275" lIns="68575" spcFirstLastPara="1" rIns="68575" wrap="square" tIns="36000">
            <a:normAutofit lnSpcReduction="10000"/>
          </a:bodyPr>
          <a:lstStyle/>
          <a:p>
            <a:pPr indent="-317500" lvl="0" marL="457200" rtl="0" algn="l">
              <a:spcBef>
                <a:spcPts val="300"/>
              </a:spcBef>
              <a:spcAft>
                <a:spcPts val="0"/>
              </a:spcAft>
              <a:buClr>
                <a:schemeClr val="dk1"/>
              </a:buClr>
              <a:buSzPts val="1400"/>
              <a:buChar char="❏"/>
            </a:pPr>
            <a:r>
              <a:rPr lang="fr"/>
              <a:t>Very restrictive scope: local printed resources + locally digitised </a:t>
            </a:r>
            <a:endParaRPr/>
          </a:p>
          <a:p>
            <a:pPr indent="-317500" lvl="1" marL="914400" rtl="0" algn="l">
              <a:spcBef>
                <a:spcPts val="0"/>
              </a:spcBef>
              <a:spcAft>
                <a:spcPts val="0"/>
              </a:spcAft>
              <a:buClr>
                <a:schemeClr val="dk1"/>
              </a:buClr>
              <a:buSzPts val="1400"/>
              <a:buChar char="❏"/>
            </a:pPr>
            <a:r>
              <a:rPr lang="fr">
                <a:solidFill>
                  <a:schemeClr val="dk1"/>
                </a:solidFill>
              </a:rPr>
              <a:t>No access to other digitised corpus (BSB, Gallica, or Gutenberg project…)</a:t>
            </a:r>
            <a:endParaRPr>
              <a:solidFill>
                <a:schemeClr val="dk1"/>
              </a:solidFill>
            </a:endParaRPr>
          </a:p>
          <a:p>
            <a:pPr indent="-317500" lvl="0" marL="457200" rtl="0" algn="l">
              <a:spcBef>
                <a:spcPts val="1000"/>
              </a:spcBef>
              <a:spcAft>
                <a:spcPts val="0"/>
              </a:spcAft>
              <a:buClr>
                <a:schemeClr val="dk1"/>
              </a:buClr>
              <a:buSzPts val="1400"/>
              <a:buChar char="❏"/>
            </a:pPr>
            <a:r>
              <a:rPr lang="fr"/>
              <a:t>No link between the 2 Primo views</a:t>
            </a:r>
            <a:endParaRPr/>
          </a:p>
          <a:p>
            <a:pPr indent="-317500" lvl="0" marL="457200" rtl="0" algn="l">
              <a:spcBef>
                <a:spcPts val="1000"/>
              </a:spcBef>
              <a:spcAft>
                <a:spcPts val="0"/>
              </a:spcAft>
              <a:buClr>
                <a:schemeClr val="dk1"/>
              </a:buClr>
              <a:buSzPts val="1400"/>
              <a:buChar char="❏"/>
            </a:pPr>
            <a:r>
              <a:rPr lang="fr"/>
              <a:t>Difficult to maintain the scope</a:t>
            </a:r>
            <a:endParaRPr/>
          </a:p>
          <a:p>
            <a:pPr indent="-317500" lvl="1" marL="914400" rtl="0" algn="l">
              <a:spcBef>
                <a:spcPts val="0"/>
              </a:spcBef>
              <a:spcAft>
                <a:spcPts val="0"/>
              </a:spcAft>
              <a:buClr>
                <a:schemeClr val="dk1"/>
              </a:buClr>
              <a:buSzPts val="1400"/>
              <a:buChar char="❏"/>
            </a:pPr>
            <a:r>
              <a:rPr lang="fr">
                <a:solidFill>
                  <a:schemeClr val="dk1"/>
                </a:solidFill>
              </a:rPr>
              <a:t>automatically created based on publication date for monographs</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some records have to be added manually</a:t>
            </a:r>
            <a:endParaRPr>
              <a:solidFill>
                <a:schemeClr val="dk1"/>
              </a:solidFill>
            </a:endParaRPr>
          </a:p>
          <a:p>
            <a:pPr indent="-317500" lvl="0" marL="457200" rtl="0" algn="l">
              <a:spcBef>
                <a:spcPts val="1000"/>
              </a:spcBef>
              <a:spcAft>
                <a:spcPts val="0"/>
              </a:spcAft>
              <a:buClr>
                <a:schemeClr val="dk1"/>
              </a:buClr>
              <a:buSzPts val="1400"/>
              <a:buChar char="❏"/>
            </a:pPr>
            <a:r>
              <a:rPr lang="fr"/>
              <a:t>Local search fields configuration prevents Primo capabilities with authority records</a:t>
            </a:r>
            <a:endParaRPr/>
          </a:p>
          <a:p>
            <a:pPr indent="-317500" lvl="1" marL="914400" rtl="0" algn="l">
              <a:spcBef>
                <a:spcPts val="0"/>
              </a:spcBef>
              <a:spcAft>
                <a:spcPts val="0"/>
              </a:spcAft>
              <a:buClr>
                <a:schemeClr val="dk1"/>
              </a:buClr>
              <a:buSzPts val="1400"/>
              <a:buChar char="❏"/>
            </a:pPr>
            <a:r>
              <a:rPr lang="fr">
                <a:solidFill>
                  <a:schemeClr val="dk1"/>
                </a:solidFill>
              </a:rPr>
              <a:t>non preferred forms can’t be searched with locally defined search indexes</a:t>
            </a:r>
            <a:endParaRPr>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9"/>
          <p:cNvSpPr txBox="1"/>
          <p:nvPr>
            <p:ph type="title"/>
          </p:nvPr>
        </p:nvSpPr>
        <p:spPr>
          <a:xfrm>
            <a:off x="457200" y="2246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Let’s think about it</a:t>
            </a:r>
            <a:endParaRPr/>
          </a:p>
        </p:txBody>
      </p:sp>
      <p:sp>
        <p:nvSpPr>
          <p:cNvPr id="453" name="Google Shape;453;p59"/>
          <p:cNvSpPr txBox="1"/>
          <p:nvPr>
            <p:ph idx="1" type="body"/>
          </p:nvPr>
        </p:nvSpPr>
        <p:spPr>
          <a:xfrm>
            <a:off x="457200" y="960500"/>
            <a:ext cx="8396400" cy="3867900"/>
          </a:xfrm>
          <a:prstGeom prst="rect">
            <a:avLst/>
          </a:prstGeom>
        </p:spPr>
        <p:txBody>
          <a:bodyPr anchorCtr="0" anchor="t" bIns="34275" lIns="68575" spcFirstLastPara="1" rIns="68575" wrap="square" tIns="36000">
            <a:normAutofit lnSpcReduction="10000"/>
          </a:bodyPr>
          <a:lstStyle/>
          <a:p>
            <a:pPr indent="-317500" lvl="0" marL="457200" rtl="0" algn="l">
              <a:spcBef>
                <a:spcPts val="300"/>
              </a:spcBef>
              <a:spcAft>
                <a:spcPts val="0"/>
              </a:spcAft>
              <a:buClr>
                <a:schemeClr val="dk1"/>
              </a:buClr>
              <a:buSzPts val="1400"/>
              <a:buChar char="❏"/>
            </a:pPr>
            <a:r>
              <a:rPr lang="fr"/>
              <a:t>At the time of the reflection, Primo VE configuration had some limits</a:t>
            </a:r>
            <a:endParaRPr/>
          </a:p>
          <a:p>
            <a:pPr indent="-317500" lvl="1" marL="914400" rtl="0" algn="l">
              <a:spcBef>
                <a:spcPts val="0"/>
              </a:spcBef>
              <a:spcAft>
                <a:spcPts val="0"/>
              </a:spcAft>
              <a:buClr>
                <a:schemeClr val="dk1"/>
              </a:buClr>
              <a:buSzPts val="1400"/>
              <a:buChar char="❏"/>
            </a:pPr>
            <a:r>
              <a:rPr lang="fr">
                <a:solidFill>
                  <a:schemeClr val="dk1"/>
                </a:solidFill>
              </a:rPr>
              <a:t>e.g. with resources types: now we can define secondary resource type</a:t>
            </a:r>
            <a:endParaRPr>
              <a:solidFill>
                <a:schemeClr val="dk1"/>
              </a:solidFill>
            </a:endParaRPr>
          </a:p>
          <a:p>
            <a:pPr indent="-317500" lvl="0" marL="457200" rtl="0" algn="l">
              <a:spcBef>
                <a:spcPts val="1000"/>
              </a:spcBef>
              <a:spcAft>
                <a:spcPts val="0"/>
              </a:spcAft>
              <a:buClr>
                <a:schemeClr val="dk1"/>
              </a:buClr>
              <a:buSzPts val="1400"/>
              <a:buChar char="❏"/>
            </a:pPr>
            <a:r>
              <a:rPr lang="fr"/>
              <a:t>A new UX </a:t>
            </a:r>
            <a:r>
              <a:rPr lang="fr"/>
              <a:t>for </a:t>
            </a:r>
            <a:r>
              <a:rPr lang="fr"/>
              <a:t>Primo VE discovery has recently been launched by Ex Libris | Clarivate:</a:t>
            </a:r>
            <a:endParaRPr/>
          </a:p>
          <a:p>
            <a:pPr indent="-317500" lvl="1" marL="914400" rtl="0" algn="l">
              <a:spcBef>
                <a:spcPts val="0"/>
              </a:spcBef>
              <a:spcAft>
                <a:spcPts val="0"/>
              </a:spcAft>
              <a:buClr>
                <a:schemeClr val="dk1"/>
              </a:buClr>
              <a:buSzPts val="1400"/>
              <a:buChar char="❏"/>
            </a:pPr>
            <a:r>
              <a:rPr lang="fr">
                <a:solidFill>
                  <a:schemeClr val="dk1"/>
                </a:solidFill>
              </a:rPr>
              <a:t>We’ll probably switch to the new Primo NDE next year</a:t>
            </a:r>
            <a:endParaRPr>
              <a:solidFill>
                <a:schemeClr val="dk1"/>
              </a:solidFill>
            </a:endParaRPr>
          </a:p>
          <a:p>
            <a:pPr indent="-317500" lvl="1" marL="914400" rtl="0" algn="l">
              <a:spcBef>
                <a:spcPts val="0"/>
              </a:spcBef>
              <a:spcAft>
                <a:spcPts val="0"/>
              </a:spcAft>
              <a:buClr>
                <a:schemeClr val="dk1"/>
              </a:buClr>
              <a:buSzPts val="1400"/>
              <a:buChar char="❏"/>
            </a:pPr>
            <a:r>
              <a:rPr lang="fr">
                <a:solidFill>
                  <a:schemeClr val="dk1"/>
                </a:solidFill>
              </a:rPr>
              <a:t>New choices are to be made: about search scopes, facets, </a:t>
            </a:r>
            <a:endParaRPr>
              <a:solidFill>
                <a:schemeClr val="dk1"/>
              </a:solidFill>
            </a:endParaRPr>
          </a:p>
          <a:p>
            <a:pPr indent="-282575" lvl="2" marL="1080000" rtl="0" algn="l">
              <a:spcBef>
                <a:spcPts val="0"/>
              </a:spcBef>
              <a:spcAft>
                <a:spcPts val="0"/>
              </a:spcAft>
              <a:buClr>
                <a:schemeClr val="dk1"/>
              </a:buClr>
              <a:buSzPts val="1600"/>
              <a:buChar char="❏"/>
            </a:pPr>
            <a:r>
              <a:rPr lang="fr" sz="1600">
                <a:solidFill>
                  <a:schemeClr val="dk1"/>
                </a:solidFill>
              </a:rPr>
              <a:t>Could the specific </a:t>
            </a:r>
            <a:r>
              <a:rPr lang="fr" sz="1600">
                <a:solidFill>
                  <a:schemeClr val="dk1"/>
                </a:solidFill>
              </a:rPr>
              <a:t>features from the Legito view be efficiently integrated into this new interface?</a:t>
            </a:r>
            <a:endParaRPr sz="1600">
              <a:solidFill>
                <a:schemeClr val="dk1"/>
              </a:solidFill>
            </a:endParaRPr>
          </a:p>
          <a:p>
            <a:pPr indent="-282575" lvl="2" marL="1080000" rtl="0" algn="l">
              <a:spcBef>
                <a:spcPts val="0"/>
              </a:spcBef>
              <a:spcAft>
                <a:spcPts val="0"/>
              </a:spcAft>
              <a:buClr>
                <a:schemeClr val="dk1"/>
              </a:buClr>
              <a:buSzPts val="1600"/>
              <a:buChar char="❏"/>
            </a:pPr>
            <a:r>
              <a:rPr lang="fr" sz="1600">
                <a:solidFill>
                  <a:schemeClr val="dk1"/>
                </a:solidFill>
              </a:rPr>
              <a:t>We must not forget that the NDE will probably fully replace PrimoVE technology and that new features will be developed on NDE environments only.</a:t>
            </a:r>
            <a:endParaRPr sz="1600">
              <a:solidFill>
                <a:schemeClr val="dk1"/>
              </a:solidFill>
            </a:endParaRPr>
          </a:p>
          <a:p>
            <a:pPr indent="-317500" lvl="0" marL="457200" rtl="0" algn="l">
              <a:spcBef>
                <a:spcPts val="1000"/>
              </a:spcBef>
              <a:spcAft>
                <a:spcPts val="0"/>
              </a:spcAft>
              <a:buSzPts val="1400"/>
              <a:buChar char="❏"/>
            </a:pPr>
            <a:r>
              <a:rPr lang="fr" sz="2000">
                <a:solidFill>
                  <a:schemeClr val="dk1"/>
                </a:solidFill>
              </a:rPr>
              <a:t>We still have a lack for Archival collections</a:t>
            </a:r>
            <a:endParaRPr sz="2000">
              <a:solidFill>
                <a:schemeClr val="dk1"/>
              </a:solidFill>
            </a:endParaRPr>
          </a:p>
          <a:p>
            <a:pPr indent="-304800" lvl="1" marL="914400" rtl="0" algn="l">
              <a:spcBef>
                <a:spcPts val="0"/>
              </a:spcBef>
              <a:spcAft>
                <a:spcPts val="0"/>
              </a:spcAft>
              <a:buClr>
                <a:schemeClr val="dk1"/>
              </a:buClr>
              <a:buSzPts val="1200"/>
              <a:buChar char="❏"/>
            </a:pPr>
            <a:r>
              <a:rPr lang="fr" sz="1600">
                <a:solidFill>
                  <a:schemeClr val="dk1"/>
                </a:solidFill>
              </a:rPr>
              <a:t>Need to maintain the xml web page in order to search in the finding aid</a:t>
            </a:r>
            <a:endParaRPr sz="14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 sz="3000">
                <a:solidFill>
                  <a:srgbClr val="00707F"/>
                </a:solidFill>
                <a:latin typeface="Calibri"/>
                <a:ea typeface="Calibri"/>
                <a:cs typeface="Calibri"/>
                <a:sym typeface="Calibri"/>
              </a:rPr>
              <a:t>Rare materials: Towards more complete metadata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1"/>
          <p:cNvSpPr txBox="1"/>
          <p:nvPr>
            <p:ph type="title"/>
          </p:nvPr>
        </p:nvSpPr>
        <p:spPr>
          <a:xfrm>
            <a:off x="457200" y="260094"/>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Rare materials: Towards more complete metadata</a:t>
            </a:r>
            <a:endParaRPr/>
          </a:p>
        </p:txBody>
      </p:sp>
      <p:sp>
        <p:nvSpPr>
          <p:cNvPr id="464" name="Google Shape;464;p61"/>
          <p:cNvSpPr txBox="1"/>
          <p:nvPr>
            <p:ph idx="1" type="body"/>
          </p:nvPr>
        </p:nvSpPr>
        <p:spPr>
          <a:xfrm>
            <a:off x="457200" y="960500"/>
            <a:ext cx="8229600" cy="3787500"/>
          </a:xfrm>
          <a:prstGeom prst="rect">
            <a:avLst/>
          </a:prstGeom>
          <a:ln cap="flat" cmpd="sng" w="9525">
            <a:solidFill>
              <a:srgbClr val="073763"/>
            </a:solidFill>
            <a:prstDash val="solid"/>
            <a:round/>
            <a:headEnd len="sm" w="sm" type="none"/>
            <a:tailEnd len="sm" w="sm" type="none"/>
          </a:ln>
        </p:spPr>
        <p:txBody>
          <a:bodyPr anchorCtr="0" anchor="t" bIns="34275" lIns="68575" spcFirstLastPara="1" rIns="68575" wrap="square" tIns="36000">
            <a:normAutofit lnSpcReduction="10000"/>
          </a:bodyPr>
          <a:lstStyle/>
          <a:p>
            <a:pPr indent="-317500" lvl="0" marL="457200" rtl="0" algn="l">
              <a:spcBef>
                <a:spcPts val="300"/>
              </a:spcBef>
              <a:spcAft>
                <a:spcPts val="0"/>
              </a:spcAft>
              <a:buSzPts val="1400"/>
              <a:buChar char="❏"/>
            </a:pPr>
            <a:r>
              <a:rPr lang="fr"/>
              <a:t>Early 2010’s</a:t>
            </a:r>
            <a:endParaRPr/>
          </a:p>
          <a:p>
            <a:pPr indent="-317500" lvl="1" marL="914400" rtl="0" algn="l">
              <a:spcBef>
                <a:spcPts val="1000"/>
              </a:spcBef>
              <a:spcAft>
                <a:spcPts val="0"/>
              </a:spcAft>
              <a:buClr>
                <a:schemeClr val="dk1"/>
              </a:buClr>
              <a:buSzPts val="1400"/>
              <a:buChar char="❏"/>
            </a:pPr>
            <a:r>
              <a:rPr lang="fr">
                <a:solidFill>
                  <a:schemeClr val="dk1"/>
                </a:solidFill>
              </a:rPr>
              <a:t>2 part-time catalogers dedicated to heritage collections</a:t>
            </a:r>
            <a:endParaRPr>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1st project: cataloguing incunabula</a:t>
            </a:r>
            <a:endParaRPr>
              <a:solidFill>
                <a:schemeClr val="dk1"/>
              </a:solidFill>
            </a:endParaRPr>
          </a:p>
          <a:p>
            <a:pPr indent="-317500" lvl="2" marL="1371600" rtl="0" algn="l">
              <a:spcBef>
                <a:spcPts val="1000"/>
              </a:spcBef>
              <a:spcAft>
                <a:spcPts val="0"/>
              </a:spcAft>
              <a:buClr>
                <a:schemeClr val="dk1"/>
              </a:buClr>
              <a:buSzPts val="1400"/>
              <a:buChar char="❏"/>
            </a:pPr>
            <a:r>
              <a:rPr lang="fr">
                <a:solidFill>
                  <a:schemeClr val="dk1"/>
                </a:solidFill>
              </a:rPr>
              <a:t>based on french standard for rare books </a:t>
            </a:r>
            <a:endParaRPr>
              <a:solidFill>
                <a:schemeClr val="dk1"/>
              </a:solidFill>
            </a:endParaRPr>
          </a:p>
          <a:p>
            <a:pPr indent="-317500" lvl="2" marL="1371600" rtl="0" algn="l">
              <a:spcBef>
                <a:spcPts val="1000"/>
              </a:spcBef>
              <a:spcAft>
                <a:spcPts val="0"/>
              </a:spcAft>
              <a:buClr>
                <a:schemeClr val="dk1"/>
              </a:buClr>
              <a:buSzPts val="1400"/>
              <a:buChar char="❏"/>
            </a:pPr>
            <a:r>
              <a:rPr lang="fr">
                <a:solidFill>
                  <a:schemeClr val="dk1"/>
                </a:solidFill>
              </a:rPr>
              <a:t>not sufficient for a full level Marc21 record</a:t>
            </a:r>
            <a:endParaRPr>
              <a:solidFill>
                <a:schemeClr val="dk1"/>
              </a:solidFill>
            </a:endParaRPr>
          </a:p>
          <a:p>
            <a:pPr indent="0" lvl="0" marL="1828800" rtl="0" algn="l">
              <a:spcBef>
                <a:spcPts val="1000"/>
              </a:spcBef>
              <a:spcAft>
                <a:spcPts val="0"/>
              </a:spcAft>
              <a:buNone/>
            </a:pPr>
            <a:r>
              <a:rPr lang="fr"/>
              <a:t>=&gt; Guidelines for cataloguing</a:t>
            </a:r>
            <a:endParaRPr/>
          </a:p>
          <a:p>
            <a:pPr indent="-317500" lvl="1" marL="914400" rtl="0" algn="l">
              <a:spcBef>
                <a:spcPts val="1000"/>
              </a:spcBef>
              <a:spcAft>
                <a:spcPts val="0"/>
              </a:spcAft>
              <a:buClr>
                <a:schemeClr val="dk1"/>
              </a:buClr>
              <a:buSzPts val="1400"/>
              <a:buChar char="❏"/>
            </a:pPr>
            <a:r>
              <a:rPr lang="fr">
                <a:solidFill>
                  <a:schemeClr val="dk1"/>
                </a:solidFill>
              </a:rPr>
              <a:t>2nd project: cataloguing some medieval manuscripts</a:t>
            </a:r>
            <a:endParaRPr>
              <a:solidFill>
                <a:schemeClr val="dk1"/>
              </a:solidFill>
            </a:endParaRPr>
          </a:p>
          <a:p>
            <a:pPr indent="-317500" lvl="2" marL="1371600" rtl="0" algn="l">
              <a:spcBef>
                <a:spcPts val="1000"/>
              </a:spcBef>
              <a:spcAft>
                <a:spcPts val="0"/>
              </a:spcAft>
              <a:buClr>
                <a:schemeClr val="dk1"/>
              </a:buClr>
              <a:buSzPts val="1400"/>
              <a:buChar char="❏"/>
            </a:pPr>
            <a:r>
              <a:rPr lang="fr">
                <a:solidFill>
                  <a:schemeClr val="dk1"/>
                </a:solidFill>
              </a:rPr>
              <a:t>based on printed catalogue of the Library manuscripts collection and a web site of manuscripts stored in belgian libraries</a:t>
            </a:r>
            <a:endParaRPr>
              <a:solidFill>
                <a:schemeClr val="dk1"/>
              </a:solidFill>
            </a:endParaRPr>
          </a:p>
          <a:p>
            <a:pPr indent="-317500" lvl="2" marL="1371600" rtl="0" algn="l">
              <a:spcBef>
                <a:spcPts val="1000"/>
              </a:spcBef>
              <a:spcAft>
                <a:spcPts val="1000"/>
              </a:spcAft>
              <a:buClr>
                <a:schemeClr val="dk1"/>
              </a:buClr>
              <a:buSzPts val="1400"/>
              <a:buChar char="❏"/>
            </a:pPr>
            <a:r>
              <a:rPr lang="fr">
                <a:solidFill>
                  <a:schemeClr val="dk1"/>
                </a:solidFill>
              </a:rPr>
              <a:t>map the description into a Marc21 record</a:t>
            </a:r>
            <a:endParaRPr>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2"/>
          <p:cNvSpPr txBox="1"/>
          <p:nvPr>
            <p:ph type="title"/>
          </p:nvPr>
        </p:nvSpPr>
        <p:spPr>
          <a:xfrm>
            <a:off x="457200" y="26006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Rare materials: Towards more complete metadata</a:t>
            </a:r>
            <a:endParaRPr/>
          </a:p>
        </p:txBody>
      </p:sp>
      <p:sp>
        <p:nvSpPr>
          <p:cNvPr id="470" name="Google Shape;470;p62"/>
          <p:cNvSpPr txBox="1"/>
          <p:nvPr>
            <p:ph idx="1" type="body"/>
          </p:nvPr>
        </p:nvSpPr>
        <p:spPr>
          <a:xfrm>
            <a:off x="457200" y="960500"/>
            <a:ext cx="8229600" cy="3634200"/>
          </a:xfrm>
          <a:prstGeom prst="rect">
            <a:avLst/>
          </a:prstGeom>
        </p:spPr>
        <p:txBody>
          <a:bodyPr anchorCtr="0" anchor="t" bIns="34275" lIns="68575" spcFirstLastPara="1" rIns="68575" wrap="square" tIns="36000">
            <a:normAutofit lnSpcReduction="20000"/>
          </a:bodyPr>
          <a:lstStyle/>
          <a:p>
            <a:pPr indent="-330200" lvl="0" marL="457200" rtl="0" algn="l">
              <a:spcBef>
                <a:spcPts val="300"/>
              </a:spcBef>
              <a:spcAft>
                <a:spcPts val="0"/>
              </a:spcAft>
              <a:buClr>
                <a:schemeClr val="dk1"/>
              </a:buClr>
              <a:buSzPts val="1600"/>
              <a:buChar char="❏"/>
            </a:pPr>
            <a:r>
              <a:rPr lang="fr"/>
              <a:t>2016-</a:t>
            </a:r>
            <a:endParaRPr/>
          </a:p>
          <a:p>
            <a:pPr indent="-317500" lvl="1" marL="914400" rtl="0" algn="l">
              <a:spcBef>
                <a:spcPts val="1000"/>
              </a:spcBef>
              <a:spcAft>
                <a:spcPts val="0"/>
              </a:spcAft>
              <a:buClr>
                <a:schemeClr val="dk1"/>
              </a:buClr>
              <a:buSzPts val="1400"/>
              <a:buChar char="❏"/>
            </a:pPr>
            <a:r>
              <a:rPr lang="fr" sz="1800">
                <a:solidFill>
                  <a:schemeClr val="dk1"/>
                </a:solidFill>
              </a:rPr>
              <a:t>3d project</a:t>
            </a:r>
            <a:endParaRPr sz="1800">
              <a:solidFill>
                <a:schemeClr val="dk1"/>
              </a:solidFill>
            </a:endParaRPr>
          </a:p>
          <a:p>
            <a:pPr indent="-317500" lvl="2" marL="1371600" rtl="0" algn="l">
              <a:spcBef>
                <a:spcPts val="1000"/>
              </a:spcBef>
              <a:spcAft>
                <a:spcPts val="0"/>
              </a:spcAft>
              <a:buClr>
                <a:schemeClr val="dk1"/>
              </a:buClr>
              <a:buSzPts val="1400"/>
              <a:buChar char="❏"/>
            </a:pPr>
            <a:r>
              <a:rPr lang="fr" sz="1400">
                <a:solidFill>
                  <a:schemeClr val="dk1"/>
                </a:solidFill>
              </a:rPr>
              <a:t>“Weissenbruch collection” finding aid</a:t>
            </a:r>
            <a:endParaRPr sz="1400">
              <a:solidFill>
                <a:schemeClr val="dk1"/>
              </a:solidFill>
            </a:endParaRPr>
          </a:p>
          <a:p>
            <a:pPr indent="-317500" lvl="2" marL="1371600" rtl="0" algn="l">
              <a:spcBef>
                <a:spcPts val="1000"/>
              </a:spcBef>
              <a:spcAft>
                <a:spcPts val="0"/>
              </a:spcAft>
              <a:buClr>
                <a:schemeClr val="dk1"/>
              </a:buClr>
              <a:buSzPts val="1400"/>
              <a:buChar char="❏"/>
            </a:pPr>
            <a:r>
              <a:rPr lang="fr" sz="1400">
                <a:solidFill>
                  <a:schemeClr val="dk1"/>
                </a:solidFill>
              </a:rPr>
              <a:t>new tool (oxygen); learning about EAD and archival descriptions</a:t>
            </a:r>
            <a:endParaRPr sz="1400">
              <a:solidFill>
                <a:schemeClr val="dk1"/>
              </a:solidFill>
            </a:endParaRPr>
          </a:p>
          <a:p>
            <a:pPr indent="-317500" lvl="0" marL="457200" rtl="0" algn="l">
              <a:spcBef>
                <a:spcPts val="1000"/>
              </a:spcBef>
              <a:spcAft>
                <a:spcPts val="0"/>
              </a:spcAft>
              <a:buClr>
                <a:schemeClr val="dk1"/>
              </a:buClr>
              <a:buSzPts val="1400"/>
              <a:buChar char="❏"/>
            </a:pPr>
            <a:r>
              <a:rPr lang="fr"/>
              <a:t>Early 2020’s</a:t>
            </a:r>
            <a:endParaRPr/>
          </a:p>
          <a:p>
            <a:pPr indent="-317500" lvl="1" marL="914400" rtl="0" algn="l">
              <a:spcBef>
                <a:spcPts val="1000"/>
              </a:spcBef>
              <a:spcAft>
                <a:spcPts val="0"/>
              </a:spcAft>
              <a:buClr>
                <a:schemeClr val="dk1"/>
              </a:buClr>
              <a:buSzPts val="1400"/>
              <a:buChar char="❏"/>
            </a:pPr>
            <a:r>
              <a:rPr lang="fr">
                <a:solidFill>
                  <a:schemeClr val="dk1"/>
                </a:solidFill>
              </a:rPr>
              <a:t>USTC project</a:t>
            </a:r>
            <a:endParaRPr>
              <a:solidFill>
                <a:schemeClr val="dk1"/>
              </a:solidFill>
            </a:endParaRPr>
          </a:p>
          <a:p>
            <a:pPr indent="-317500" lvl="2" marL="1371600" rtl="0" algn="l">
              <a:spcBef>
                <a:spcPts val="1000"/>
              </a:spcBef>
              <a:spcAft>
                <a:spcPts val="0"/>
              </a:spcAft>
              <a:buClr>
                <a:schemeClr val="dk1"/>
              </a:buClr>
              <a:buSzPts val="1400"/>
              <a:buChar char="❏"/>
            </a:pPr>
            <a:r>
              <a:rPr lang="fr">
                <a:solidFill>
                  <a:schemeClr val="dk1"/>
                </a:solidFill>
              </a:rPr>
              <a:t>supply our pre-1700 printed books records to USTC </a:t>
            </a:r>
            <a:endParaRPr>
              <a:solidFill>
                <a:schemeClr val="dk1"/>
              </a:solidFill>
            </a:endParaRPr>
          </a:p>
          <a:p>
            <a:pPr indent="-317500" lvl="2" marL="1371600" rtl="0" algn="l">
              <a:spcBef>
                <a:spcPts val="1000"/>
              </a:spcBef>
              <a:spcAft>
                <a:spcPts val="0"/>
              </a:spcAft>
              <a:buClr>
                <a:schemeClr val="dk1"/>
              </a:buClr>
              <a:buSzPts val="1400"/>
              <a:buChar char="❏"/>
            </a:pPr>
            <a:r>
              <a:rPr lang="fr">
                <a:solidFill>
                  <a:schemeClr val="dk1"/>
                </a:solidFill>
              </a:rPr>
              <a:t>around 14,000 records improved with semi-automatic procedures (Alma normalization rules, MarcEdit, OpenRefine)</a:t>
            </a:r>
            <a:endParaRPr>
              <a:solidFill>
                <a:schemeClr val="dk1"/>
              </a:solidFill>
            </a:endParaRPr>
          </a:p>
          <a:p>
            <a:pPr indent="0" lvl="0" marL="0" rtl="0" algn="l">
              <a:spcBef>
                <a:spcPts val="1000"/>
              </a:spcBef>
              <a:spcAft>
                <a:spcPts val="12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3"/>
          <p:cNvSpPr txBox="1"/>
          <p:nvPr>
            <p:ph type="title"/>
          </p:nvPr>
        </p:nvSpPr>
        <p:spPr>
          <a:xfrm>
            <a:off x="457200" y="295544"/>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Rare materials: Towards more complete metadata</a:t>
            </a:r>
            <a:endParaRPr/>
          </a:p>
        </p:txBody>
      </p:sp>
      <p:sp>
        <p:nvSpPr>
          <p:cNvPr id="476" name="Google Shape;476;p63"/>
          <p:cNvSpPr txBox="1"/>
          <p:nvPr>
            <p:ph idx="1" type="body"/>
          </p:nvPr>
        </p:nvSpPr>
        <p:spPr>
          <a:xfrm>
            <a:off x="457200" y="960500"/>
            <a:ext cx="8229600" cy="3787500"/>
          </a:xfrm>
          <a:prstGeom prst="rect">
            <a:avLst/>
          </a:prstGeom>
        </p:spPr>
        <p:txBody>
          <a:bodyPr anchorCtr="0" anchor="t" bIns="34275" lIns="68575" spcFirstLastPara="1" rIns="68575" wrap="square" tIns="36000">
            <a:normAutofit fontScale="92500" lnSpcReduction="20000"/>
          </a:bodyPr>
          <a:lstStyle/>
          <a:p>
            <a:pPr indent="-310832" lvl="0" marL="457200" rtl="0" algn="l">
              <a:spcBef>
                <a:spcPts val="300"/>
              </a:spcBef>
              <a:spcAft>
                <a:spcPts val="0"/>
              </a:spcAft>
              <a:buClr>
                <a:schemeClr val="dk1"/>
              </a:buClr>
              <a:buSzPct val="70000"/>
              <a:buChar char="❏"/>
            </a:pPr>
            <a:r>
              <a:rPr lang="fr"/>
              <a:t>Ongoing</a:t>
            </a:r>
            <a:endParaRPr/>
          </a:p>
          <a:p>
            <a:pPr indent="-310832" lvl="1" marL="914400" rtl="0" algn="l">
              <a:spcBef>
                <a:spcPts val="1000"/>
              </a:spcBef>
              <a:spcAft>
                <a:spcPts val="0"/>
              </a:spcAft>
              <a:buClr>
                <a:schemeClr val="dk1"/>
              </a:buClr>
              <a:buSzPct val="77777"/>
              <a:buChar char="❏"/>
            </a:pPr>
            <a:r>
              <a:rPr lang="fr">
                <a:solidFill>
                  <a:schemeClr val="dk1"/>
                </a:solidFill>
              </a:rPr>
              <a:t>Rare printed books and serials cataloguing</a:t>
            </a:r>
            <a:endParaRPr>
              <a:solidFill>
                <a:schemeClr val="dk1"/>
              </a:solidFill>
            </a:endParaRPr>
          </a:p>
          <a:p>
            <a:pPr indent="-310832" lvl="1" marL="914400" rtl="0" algn="l">
              <a:spcBef>
                <a:spcPts val="1000"/>
              </a:spcBef>
              <a:spcAft>
                <a:spcPts val="0"/>
              </a:spcAft>
              <a:buClr>
                <a:schemeClr val="dk1"/>
              </a:buClr>
              <a:buSzPct val="77777"/>
              <a:buChar char="❏"/>
            </a:pPr>
            <a:r>
              <a:rPr lang="fr">
                <a:solidFill>
                  <a:schemeClr val="dk1"/>
                </a:solidFill>
              </a:rPr>
              <a:t>Full level descriptions</a:t>
            </a:r>
            <a:endParaRPr>
              <a:solidFill>
                <a:schemeClr val="dk1"/>
              </a:solidFill>
            </a:endParaRPr>
          </a:p>
          <a:p>
            <a:pPr indent="-322580" lvl="2" marL="1371600" rtl="0" algn="l">
              <a:spcBef>
                <a:spcPts val="1000"/>
              </a:spcBef>
              <a:spcAft>
                <a:spcPts val="0"/>
              </a:spcAft>
              <a:buClr>
                <a:schemeClr val="dk1"/>
              </a:buClr>
              <a:buSzPct val="100000"/>
              <a:buChar char="❏"/>
            </a:pPr>
            <a:r>
              <a:rPr lang="fr" sz="1600">
                <a:solidFill>
                  <a:schemeClr val="dk1"/>
                </a:solidFill>
              </a:rPr>
              <a:t>Especially for “local” works (e.g. printed in Liège)</a:t>
            </a:r>
            <a:endParaRPr sz="1600">
              <a:solidFill>
                <a:schemeClr val="dk1"/>
              </a:solidFill>
            </a:endParaRPr>
          </a:p>
          <a:p>
            <a:pPr indent="-322580" lvl="2" marL="1371600" rtl="0" algn="l">
              <a:spcBef>
                <a:spcPts val="1000"/>
              </a:spcBef>
              <a:spcAft>
                <a:spcPts val="0"/>
              </a:spcAft>
              <a:buClr>
                <a:schemeClr val="dk1"/>
              </a:buClr>
              <a:buSzPct val="100000"/>
              <a:buChar char="❏"/>
            </a:pPr>
            <a:r>
              <a:rPr lang="fr" sz="1600">
                <a:solidFill>
                  <a:schemeClr val="dk1"/>
                </a:solidFill>
              </a:rPr>
              <a:t>Emphasis on identification (work, authors, places)</a:t>
            </a:r>
            <a:endParaRPr sz="1600">
              <a:solidFill>
                <a:schemeClr val="dk1"/>
              </a:solidFill>
            </a:endParaRPr>
          </a:p>
          <a:p>
            <a:pPr indent="-322580" lvl="2" marL="1371600" rtl="0" algn="l">
              <a:spcBef>
                <a:spcPts val="1000"/>
              </a:spcBef>
              <a:spcAft>
                <a:spcPts val="0"/>
              </a:spcAft>
              <a:buClr>
                <a:schemeClr val="dk1"/>
              </a:buClr>
              <a:buSzPct val="100000"/>
              <a:buChar char="❏"/>
            </a:pPr>
            <a:r>
              <a:rPr lang="fr" sz="1600">
                <a:solidFill>
                  <a:schemeClr val="dk1"/>
                </a:solidFill>
              </a:rPr>
              <a:t>Copy-specific informations </a:t>
            </a:r>
            <a:endParaRPr sz="1600">
              <a:solidFill>
                <a:schemeClr val="dk1"/>
              </a:solidFill>
            </a:endParaRPr>
          </a:p>
          <a:p>
            <a:pPr indent="-323532" lvl="3" marL="1828800" rtl="0" algn="l">
              <a:spcBef>
                <a:spcPts val="1000"/>
              </a:spcBef>
              <a:spcAft>
                <a:spcPts val="0"/>
              </a:spcAft>
              <a:buClr>
                <a:schemeClr val="dk1"/>
              </a:buClr>
              <a:buSzPct val="100000"/>
              <a:buChar char="❏"/>
            </a:pPr>
            <a:r>
              <a:rPr lang="fr" sz="1616">
                <a:solidFill>
                  <a:schemeClr val="dk1"/>
                </a:solidFill>
              </a:rPr>
              <a:t>but not exhaustive (e.g. no systematic description of bindings)</a:t>
            </a:r>
            <a:endParaRPr sz="1616">
              <a:solidFill>
                <a:schemeClr val="dk1"/>
              </a:solidFill>
            </a:endParaRPr>
          </a:p>
          <a:p>
            <a:pPr indent="-323532" lvl="3" marL="1828800" rtl="0" algn="l">
              <a:spcBef>
                <a:spcPts val="1000"/>
              </a:spcBef>
              <a:spcAft>
                <a:spcPts val="0"/>
              </a:spcAft>
              <a:buClr>
                <a:schemeClr val="dk1"/>
              </a:buClr>
              <a:buSzPct val="100000"/>
              <a:buChar char="❏"/>
            </a:pPr>
            <a:r>
              <a:rPr lang="fr" sz="1616">
                <a:solidFill>
                  <a:schemeClr val="dk1"/>
                </a:solidFill>
              </a:rPr>
              <a:t>provenance information recorded but not systematically identified</a:t>
            </a:r>
            <a:endParaRPr sz="1616">
              <a:solidFill>
                <a:schemeClr val="dk1"/>
              </a:solidFill>
            </a:endParaRPr>
          </a:p>
          <a:p>
            <a:pPr indent="-310832" lvl="3" marL="1828800" rtl="0" algn="l">
              <a:spcBef>
                <a:spcPts val="1000"/>
              </a:spcBef>
              <a:spcAft>
                <a:spcPts val="0"/>
              </a:spcAft>
              <a:buClr>
                <a:schemeClr val="dk1"/>
              </a:buClr>
              <a:buSzPct val="100000"/>
              <a:buChar char="❏"/>
            </a:pPr>
            <a:r>
              <a:rPr lang="fr">
                <a:solidFill>
                  <a:schemeClr val="dk1"/>
                </a:solidFill>
              </a:rPr>
              <a:t>…</a:t>
            </a:r>
            <a:endParaRPr>
              <a:solidFill>
                <a:schemeClr val="dk1"/>
              </a:solidFill>
            </a:endParaRPr>
          </a:p>
          <a:p>
            <a:pPr indent="-322580" lvl="1" marL="914400" rtl="0" algn="l">
              <a:spcBef>
                <a:spcPts val="1000"/>
              </a:spcBef>
              <a:spcAft>
                <a:spcPts val="1000"/>
              </a:spcAft>
              <a:buClr>
                <a:schemeClr val="dk1"/>
              </a:buClr>
              <a:buSzPct val="100000"/>
              <a:buChar char="❏"/>
            </a:pPr>
            <a:r>
              <a:rPr lang="fr" sz="1600">
                <a:solidFill>
                  <a:schemeClr val="dk1"/>
                </a:solidFill>
              </a:rPr>
              <a:t>Retrieve catalog records with incorrect (author identification errors) or incomplete metadata (no date, or date in a inaccurate field)</a:t>
            </a:r>
            <a:endParaRPr sz="16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4"/>
          <p:cNvSpPr txBox="1"/>
          <p:nvPr>
            <p:ph type="title"/>
          </p:nvPr>
        </p:nvSpPr>
        <p:spPr>
          <a:xfrm>
            <a:off x="457200" y="366494"/>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fr"/>
              <a:t>Rare materials: Towards more complete metadata</a:t>
            </a:r>
            <a:endParaRPr/>
          </a:p>
        </p:txBody>
      </p:sp>
      <p:sp>
        <p:nvSpPr>
          <p:cNvPr id="482" name="Google Shape;482;p64"/>
          <p:cNvSpPr txBox="1"/>
          <p:nvPr>
            <p:ph idx="1" type="body"/>
          </p:nvPr>
        </p:nvSpPr>
        <p:spPr>
          <a:xfrm>
            <a:off x="457200" y="960500"/>
            <a:ext cx="8229600" cy="3634200"/>
          </a:xfrm>
          <a:prstGeom prst="rect">
            <a:avLst/>
          </a:prstGeom>
        </p:spPr>
        <p:txBody>
          <a:bodyPr anchorCtr="0" anchor="t" bIns="34275" lIns="68575" spcFirstLastPara="1" rIns="68575" wrap="square" tIns="36000">
            <a:normAutofit/>
          </a:bodyPr>
          <a:lstStyle/>
          <a:p>
            <a:pPr indent="-317500" lvl="0" marL="457200" rtl="0" algn="l">
              <a:spcBef>
                <a:spcPts val="300"/>
              </a:spcBef>
              <a:spcAft>
                <a:spcPts val="0"/>
              </a:spcAft>
              <a:buClr>
                <a:schemeClr val="dk1"/>
              </a:buClr>
              <a:buSzPts val="1400"/>
              <a:buChar char="❏"/>
            </a:pPr>
            <a:r>
              <a:rPr lang="fr"/>
              <a:t>Important to fix guidelines</a:t>
            </a:r>
            <a:endParaRPr/>
          </a:p>
          <a:p>
            <a:pPr indent="-317500" lvl="1" marL="914400" rtl="0" algn="l">
              <a:spcBef>
                <a:spcPts val="1000"/>
              </a:spcBef>
              <a:spcAft>
                <a:spcPts val="0"/>
              </a:spcAft>
              <a:buClr>
                <a:schemeClr val="dk1"/>
              </a:buClr>
              <a:buSzPts val="1400"/>
              <a:buChar char="❏"/>
            </a:pPr>
            <a:r>
              <a:rPr lang="fr">
                <a:solidFill>
                  <a:schemeClr val="dk1"/>
                </a:solidFill>
              </a:rPr>
              <a:t>Cataloguing staff can change</a:t>
            </a:r>
            <a:endParaRPr>
              <a:solidFill>
                <a:schemeClr val="dk1"/>
              </a:solidFill>
            </a:endParaRPr>
          </a:p>
          <a:p>
            <a:pPr indent="-317500" lvl="1" marL="914400" rtl="0" algn="l">
              <a:spcBef>
                <a:spcPts val="1000"/>
              </a:spcBef>
              <a:spcAft>
                <a:spcPts val="0"/>
              </a:spcAft>
              <a:buClr>
                <a:schemeClr val="dk1"/>
              </a:buClr>
              <a:buSzPts val="1400"/>
              <a:buChar char="❏"/>
            </a:pPr>
            <a:r>
              <a:rPr lang="fr">
                <a:solidFill>
                  <a:schemeClr val="dk1"/>
                </a:solidFill>
              </a:rPr>
              <a:t>Specific uses or needs must be documented</a:t>
            </a:r>
            <a:endParaRPr>
              <a:solidFill>
                <a:schemeClr val="dk1"/>
              </a:solidFill>
            </a:endParaRPr>
          </a:p>
          <a:p>
            <a:pPr indent="-330200" lvl="2" marL="1371600" rtl="0" algn="l">
              <a:spcBef>
                <a:spcPts val="1000"/>
              </a:spcBef>
              <a:spcAft>
                <a:spcPts val="0"/>
              </a:spcAft>
              <a:buClr>
                <a:schemeClr val="dk1"/>
              </a:buClr>
              <a:buSzPts val="1600"/>
              <a:buChar char="❏"/>
            </a:pPr>
            <a:r>
              <a:rPr lang="fr" sz="1600">
                <a:solidFill>
                  <a:schemeClr val="dk1"/>
                </a:solidFill>
              </a:rPr>
              <a:t>Can be technical for data publishing (e.g the fact we use a local Marc field to define the PrimoVE Heritage view)</a:t>
            </a:r>
            <a:endParaRPr sz="1600">
              <a:solidFill>
                <a:schemeClr val="dk1"/>
              </a:solidFill>
            </a:endParaRPr>
          </a:p>
          <a:p>
            <a:pPr indent="-330200" lvl="2" marL="1371600" rtl="0" algn="l">
              <a:spcBef>
                <a:spcPts val="1000"/>
              </a:spcBef>
              <a:spcAft>
                <a:spcPts val="0"/>
              </a:spcAft>
              <a:buClr>
                <a:schemeClr val="dk1"/>
              </a:buClr>
              <a:buSzPts val="1600"/>
              <a:buChar char="❏"/>
            </a:pPr>
            <a:r>
              <a:rPr lang="fr" sz="1600">
                <a:solidFill>
                  <a:schemeClr val="dk1"/>
                </a:solidFill>
              </a:rPr>
              <a:t>Can be intended for researchers (e.g structures in Collection Discovery)</a:t>
            </a:r>
            <a:endParaRPr sz="1600">
              <a:solidFill>
                <a:schemeClr val="dk1"/>
              </a:solidFill>
            </a:endParaRPr>
          </a:p>
          <a:p>
            <a:pPr indent="-330200" lvl="2" marL="1371600" rtl="0" algn="l">
              <a:spcBef>
                <a:spcPts val="1000"/>
              </a:spcBef>
              <a:spcAft>
                <a:spcPts val="0"/>
              </a:spcAft>
              <a:buClr>
                <a:schemeClr val="dk1"/>
              </a:buClr>
              <a:buSzPts val="1600"/>
              <a:buChar char="❏"/>
            </a:pPr>
            <a:r>
              <a:rPr lang="fr" sz="1600">
                <a:solidFill>
                  <a:schemeClr val="dk1"/>
                </a:solidFill>
              </a:rPr>
              <a:t>Always applying our own libraries standards </a:t>
            </a:r>
            <a:endParaRPr sz="1600">
              <a:solidFill>
                <a:schemeClr val="dk1"/>
              </a:solidFill>
            </a:endParaRPr>
          </a:p>
          <a:p>
            <a:pPr indent="0" lvl="0" marL="1371600" rtl="0" algn="l">
              <a:spcBef>
                <a:spcPts val="1000"/>
              </a:spcBef>
              <a:spcAft>
                <a:spcPts val="12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65"/>
          <p:cNvPicPr preferRelativeResize="0"/>
          <p:nvPr/>
        </p:nvPicPr>
        <p:blipFill>
          <a:blip r:embed="rId3">
            <a:alphaModFix/>
          </a:blip>
          <a:stretch>
            <a:fillRect/>
          </a:stretch>
        </p:blipFill>
        <p:spPr>
          <a:xfrm>
            <a:off x="3353100" y="198525"/>
            <a:ext cx="2661825" cy="2661825"/>
          </a:xfrm>
          <a:prstGeom prst="rect">
            <a:avLst/>
          </a:prstGeom>
          <a:noFill/>
          <a:ln>
            <a:noFill/>
          </a:ln>
        </p:spPr>
      </p:pic>
      <p:pic>
        <p:nvPicPr>
          <p:cNvPr id="488" name="Google Shape;488;p65"/>
          <p:cNvPicPr preferRelativeResize="0"/>
          <p:nvPr/>
        </p:nvPicPr>
        <p:blipFill rotWithShape="1">
          <a:blip r:embed="rId4">
            <a:alphaModFix/>
          </a:blip>
          <a:srcRect b="0" l="0" r="0" t="0"/>
          <a:stretch/>
        </p:blipFill>
        <p:spPr>
          <a:xfrm>
            <a:off x="111125" y="111379"/>
            <a:ext cx="1606551" cy="659715"/>
          </a:xfrm>
          <a:prstGeom prst="rect">
            <a:avLst/>
          </a:prstGeom>
          <a:noFill/>
          <a:ln>
            <a:noFill/>
          </a:ln>
        </p:spPr>
      </p:pic>
      <p:sp>
        <p:nvSpPr>
          <p:cNvPr id="489" name="Google Shape;489;p65"/>
          <p:cNvSpPr txBox="1"/>
          <p:nvPr>
            <p:ph idx="12" type="sldNum"/>
          </p:nvPr>
        </p:nvSpPr>
        <p:spPr>
          <a:xfrm>
            <a:off x="6553200" y="4767263"/>
            <a:ext cx="21336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
        <p:nvSpPr>
          <p:cNvPr id="490" name="Google Shape;490;p65"/>
          <p:cNvSpPr txBox="1"/>
          <p:nvPr/>
        </p:nvSpPr>
        <p:spPr>
          <a:xfrm>
            <a:off x="3361900" y="2928325"/>
            <a:ext cx="2669400" cy="4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chemeClr val="dk2"/>
                </a:solidFill>
              </a:rPr>
              <a:t>Thanks!</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457200" y="2550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114" name="Google Shape;114;p21"/>
          <p:cNvSpPr txBox="1"/>
          <p:nvPr>
            <p:ph idx="1" type="body"/>
          </p:nvPr>
        </p:nvSpPr>
        <p:spPr>
          <a:xfrm>
            <a:off x="457200" y="960500"/>
            <a:ext cx="8229600" cy="3801000"/>
          </a:xfrm>
          <a:prstGeom prst="rect">
            <a:avLst/>
          </a:prstGeom>
        </p:spPr>
        <p:txBody>
          <a:bodyPr anchorCtr="0" anchor="t" bIns="34275" lIns="68575" spcFirstLastPara="1" rIns="68575" wrap="square" tIns="36000">
            <a:normAutofit/>
          </a:bodyPr>
          <a:lstStyle/>
          <a:p>
            <a:pPr indent="-355600" lvl="0" marL="457200" rtl="0" algn="l">
              <a:lnSpc>
                <a:spcPct val="100000"/>
              </a:lnSpc>
              <a:spcBef>
                <a:spcPts val="0"/>
              </a:spcBef>
              <a:spcAft>
                <a:spcPts val="0"/>
              </a:spcAft>
              <a:buSzPts val="2000"/>
              <a:buChar char="❏"/>
            </a:pPr>
            <a:r>
              <a:rPr lang="fr" u="sng"/>
              <a:t>Goals</a:t>
            </a:r>
            <a:endParaRPr u="sng"/>
          </a:p>
          <a:p>
            <a:pPr indent="-355600" lvl="1" marL="914400" rtl="0" algn="l">
              <a:lnSpc>
                <a:spcPct val="100000"/>
              </a:lnSpc>
              <a:spcBef>
                <a:spcPts val="1000"/>
              </a:spcBef>
              <a:spcAft>
                <a:spcPts val="0"/>
              </a:spcAft>
              <a:buClr>
                <a:schemeClr val="dk1"/>
              </a:buClr>
              <a:buSzPts val="2000"/>
              <a:buChar char="❏"/>
            </a:pPr>
            <a:r>
              <a:rPr lang="fr">
                <a:solidFill>
                  <a:schemeClr val="dk1"/>
                </a:solidFill>
              </a:rPr>
              <a:t>P</a:t>
            </a:r>
            <a:r>
              <a:rPr lang="fr">
                <a:solidFill>
                  <a:schemeClr val="dk1"/>
                </a:solidFill>
              </a:rPr>
              <a:t>rovide seamless access to heritage resources</a:t>
            </a:r>
            <a:endParaRPr>
              <a:solidFill>
                <a:schemeClr val="dk1"/>
              </a:solidFill>
            </a:endParaRPr>
          </a:p>
          <a:p>
            <a:pPr indent="-355600" lvl="1" marL="914400" rtl="0" algn="l">
              <a:lnSpc>
                <a:spcPct val="100000"/>
              </a:lnSpc>
              <a:spcBef>
                <a:spcPts val="1000"/>
              </a:spcBef>
              <a:spcAft>
                <a:spcPts val="0"/>
              </a:spcAft>
              <a:buClr>
                <a:schemeClr val="dk1"/>
              </a:buClr>
              <a:buSzPts val="2000"/>
              <a:buChar char="❏"/>
            </a:pPr>
            <a:r>
              <a:rPr lang="fr">
                <a:solidFill>
                  <a:schemeClr val="dk1"/>
                </a:solidFill>
              </a:rPr>
              <a:t>Enhance discoverability and improve user experience </a:t>
            </a:r>
            <a:endParaRPr>
              <a:solidFill>
                <a:schemeClr val="dk1"/>
              </a:solidFill>
            </a:endParaRPr>
          </a:p>
          <a:p>
            <a:pPr indent="0" lvl="0" marL="0" rtl="0" algn="ctr">
              <a:lnSpc>
                <a:spcPct val="100000"/>
              </a:lnSpc>
              <a:spcBef>
                <a:spcPts val="1000"/>
              </a:spcBef>
              <a:spcAft>
                <a:spcPts val="1000"/>
              </a:spcAft>
              <a:buNone/>
            </a:pPr>
            <a:r>
              <a:rPr i="1" lang="fr"/>
              <a:t>With Discovery tool considered the main access point to collections</a:t>
            </a:r>
            <a:endParaRPr i="1">
              <a:solidFill>
                <a:schemeClr val="dk1"/>
              </a:solidFill>
            </a:endParaRPr>
          </a:p>
        </p:txBody>
      </p:sp>
      <p:sp>
        <p:nvSpPr>
          <p:cNvPr id="115" name="Google Shape;115;p21"/>
          <p:cNvSpPr/>
          <p:nvPr/>
        </p:nvSpPr>
        <p:spPr>
          <a:xfrm>
            <a:off x="1520775" y="2747600"/>
            <a:ext cx="2806800" cy="17460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500">
                <a:solidFill>
                  <a:schemeClr val="lt1"/>
                </a:solidFill>
              </a:rPr>
              <a:t>ULiège Library Collections</a:t>
            </a:r>
            <a:endParaRPr sz="1500">
              <a:solidFill>
                <a:schemeClr val="lt1"/>
              </a:solidFill>
            </a:endParaRPr>
          </a:p>
        </p:txBody>
      </p:sp>
      <p:sp>
        <p:nvSpPr>
          <p:cNvPr id="116" name="Google Shape;116;p21"/>
          <p:cNvSpPr/>
          <p:nvPr/>
        </p:nvSpPr>
        <p:spPr>
          <a:xfrm>
            <a:off x="3739900" y="3315175"/>
            <a:ext cx="1370100" cy="931200"/>
          </a:xfrm>
          <a:prstGeom prst="ellipse">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lt1"/>
                </a:solidFill>
              </a:rPr>
              <a:t>DONum</a:t>
            </a:r>
            <a:endParaRPr b="1">
              <a:solidFill>
                <a:schemeClr val="lt1"/>
              </a:solidFill>
            </a:endParaRPr>
          </a:p>
        </p:txBody>
      </p:sp>
      <p:sp>
        <p:nvSpPr>
          <p:cNvPr id="117" name="Google Shape;117;p21"/>
          <p:cNvSpPr/>
          <p:nvPr/>
        </p:nvSpPr>
        <p:spPr>
          <a:xfrm>
            <a:off x="3287025" y="2712000"/>
            <a:ext cx="1195500" cy="6582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lt1"/>
                </a:solidFill>
              </a:rPr>
              <a:t>ORBi</a:t>
            </a:r>
            <a:endParaRPr b="1">
              <a:solidFill>
                <a:schemeClr val="lt1"/>
              </a:solidFill>
            </a:endParaRPr>
          </a:p>
        </p:txBody>
      </p:sp>
      <p:sp>
        <p:nvSpPr>
          <p:cNvPr id="118" name="Google Shape;118;p21"/>
          <p:cNvSpPr/>
          <p:nvPr/>
        </p:nvSpPr>
        <p:spPr>
          <a:xfrm>
            <a:off x="2854050" y="3991650"/>
            <a:ext cx="1195500" cy="6582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lt1"/>
                </a:solidFill>
              </a:rPr>
              <a:t>MatheO</a:t>
            </a:r>
            <a:endParaRPr b="1">
              <a:solidFill>
                <a:schemeClr val="lt1"/>
              </a:solidFill>
            </a:endParaRPr>
          </a:p>
        </p:txBody>
      </p:sp>
      <p:cxnSp>
        <p:nvCxnSpPr>
          <p:cNvPr id="119" name="Google Shape;119;p21"/>
          <p:cNvCxnSpPr>
            <a:stCxn id="117" idx="6"/>
          </p:cNvCxnSpPr>
          <p:nvPr/>
        </p:nvCxnSpPr>
        <p:spPr>
          <a:xfrm>
            <a:off x="4482525" y="3041100"/>
            <a:ext cx="1711800" cy="618300"/>
          </a:xfrm>
          <a:prstGeom prst="straightConnector1">
            <a:avLst/>
          </a:prstGeom>
          <a:noFill/>
          <a:ln cap="flat" cmpd="sng" w="9525">
            <a:solidFill>
              <a:schemeClr val="dk2"/>
            </a:solidFill>
            <a:prstDash val="solid"/>
            <a:round/>
            <a:headEnd len="med" w="med" type="none"/>
            <a:tailEnd len="med" w="med" type="triangle"/>
          </a:ln>
        </p:spPr>
      </p:cxnSp>
      <p:cxnSp>
        <p:nvCxnSpPr>
          <p:cNvPr id="120" name="Google Shape;120;p21"/>
          <p:cNvCxnSpPr/>
          <p:nvPr/>
        </p:nvCxnSpPr>
        <p:spPr>
          <a:xfrm flipH="1" rot="10800000">
            <a:off x="5110000" y="3773425"/>
            <a:ext cx="1155600" cy="14700"/>
          </a:xfrm>
          <a:prstGeom prst="straightConnector1">
            <a:avLst/>
          </a:prstGeom>
          <a:noFill/>
          <a:ln cap="flat" cmpd="sng" w="9525">
            <a:solidFill>
              <a:schemeClr val="dk2"/>
            </a:solidFill>
            <a:prstDash val="solid"/>
            <a:round/>
            <a:headEnd len="med" w="med" type="none"/>
            <a:tailEnd len="med" w="med" type="triangle"/>
          </a:ln>
        </p:spPr>
      </p:cxnSp>
      <p:cxnSp>
        <p:nvCxnSpPr>
          <p:cNvPr id="121" name="Google Shape;121;p21"/>
          <p:cNvCxnSpPr/>
          <p:nvPr/>
        </p:nvCxnSpPr>
        <p:spPr>
          <a:xfrm flipH="1" rot="10800000">
            <a:off x="4049550" y="3881875"/>
            <a:ext cx="2171400" cy="494700"/>
          </a:xfrm>
          <a:prstGeom prst="straightConnector1">
            <a:avLst/>
          </a:prstGeom>
          <a:noFill/>
          <a:ln cap="flat" cmpd="sng" w="9525">
            <a:solidFill>
              <a:schemeClr val="dk2"/>
            </a:solidFill>
            <a:prstDash val="solid"/>
            <a:round/>
            <a:headEnd len="med" w="med" type="none"/>
            <a:tailEnd len="med" w="med" type="triangle"/>
          </a:ln>
        </p:spPr>
      </p:cxnSp>
      <p:sp>
        <p:nvSpPr>
          <p:cNvPr id="122" name="Google Shape;122;p21"/>
          <p:cNvSpPr/>
          <p:nvPr/>
        </p:nvSpPr>
        <p:spPr>
          <a:xfrm>
            <a:off x="6349275" y="3353575"/>
            <a:ext cx="1957800" cy="85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DSpace instances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457200" y="2550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fr"/>
              <a:t>Integrating DONum into the Library catalogue</a:t>
            </a:r>
            <a:endParaRPr/>
          </a:p>
        </p:txBody>
      </p:sp>
      <p:sp>
        <p:nvSpPr>
          <p:cNvPr id="128" name="Google Shape;128;p22"/>
          <p:cNvSpPr txBox="1"/>
          <p:nvPr>
            <p:ph idx="1" type="body"/>
          </p:nvPr>
        </p:nvSpPr>
        <p:spPr>
          <a:xfrm>
            <a:off x="457200" y="960500"/>
            <a:ext cx="8229600" cy="3801000"/>
          </a:xfrm>
          <a:prstGeom prst="rect">
            <a:avLst/>
          </a:prstGeom>
        </p:spPr>
        <p:txBody>
          <a:bodyPr anchorCtr="0" anchor="t" bIns="34275" lIns="68575" spcFirstLastPara="1" rIns="68575" wrap="square" tIns="36000">
            <a:normAutofit/>
          </a:bodyPr>
          <a:lstStyle/>
          <a:p>
            <a:pPr indent="-317500" lvl="0" marL="457200" rtl="0" algn="l">
              <a:lnSpc>
                <a:spcPct val="100000"/>
              </a:lnSpc>
              <a:spcBef>
                <a:spcPts val="1000"/>
              </a:spcBef>
              <a:spcAft>
                <a:spcPts val="0"/>
              </a:spcAft>
              <a:buClr>
                <a:schemeClr val="dk1"/>
              </a:buClr>
              <a:buSzPts val="1400"/>
              <a:buChar char="❏"/>
            </a:pPr>
            <a:r>
              <a:rPr lang="fr" u="sng"/>
              <a:t>Public catalogue - Key milestones</a:t>
            </a:r>
            <a:endParaRPr u="sng"/>
          </a:p>
          <a:p>
            <a:pPr indent="-342900" lvl="1" marL="914400" rtl="0" algn="l">
              <a:lnSpc>
                <a:spcPct val="100000"/>
              </a:lnSpc>
              <a:spcBef>
                <a:spcPts val="1000"/>
              </a:spcBef>
              <a:spcAft>
                <a:spcPts val="0"/>
              </a:spcAft>
              <a:buClr>
                <a:schemeClr val="dk1"/>
              </a:buClr>
              <a:buSzPts val="1800"/>
              <a:buChar char="❏"/>
            </a:pPr>
            <a:r>
              <a:rPr lang="fr">
                <a:solidFill>
                  <a:schemeClr val="dk1"/>
                </a:solidFill>
              </a:rPr>
              <a:t>2013 – First local implementation of the Primo discovery tool</a:t>
            </a:r>
            <a:endParaRPr>
              <a:solidFill>
                <a:schemeClr val="dk1"/>
              </a:solidFill>
            </a:endParaRPr>
          </a:p>
          <a:p>
            <a:pPr indent="-342900" lvl="1" marL="914400" rtl="0" algn="l">
              <a:lnSpc>
                <a:spcPct val="100000"/>
              </a:lnSpc>
              <a:spcBef>
                <a:spcPts val="1000"/>
              </a:spcBef>
              <a:spcAft>
                <a:spcPts val="0"/>
              </a:spcAft>
              <a:buClr>
                <a:schemeClr val="dk1"/>
              </a:buClr>
              <a:buSzPts val="1800"/>
              <a:buChar char="❏"/>
            </a:pPr>
            <a:r>
              <a:rPr lang="fr">
                <a:solidFill>
                  <a:schemeClr val="dk1"/>
                </a:solidFill>
              </a:rPr>
              <a:t>2015 – Migration to  the SaaS version with the Alma library management system</a:t>
            </a:r>
            <a:endParaRPr>
              <a:solidFill>
                <a:schemeClr val="dk1"/>
              </a:solidFill>
            </a:endParaRPr>
          </a:p>
          <a:p>
            <a:pPr indent="-330200" lvl="2" marL="1371600" rtl="0" algn="l">
              <a:lnSpc>
                <a:spcPct val="100000"/>
              </a:lnSpc>
              <a:spcBef>
                <a:spcPts val="1000"/>
              </a:spcBef>
              <a:spcAft>
                <a:spcPts val="0"/>
              </a:spcAft>
              <a:buClr>
                <a:schemeClr val="dk1"/>
              </a:buClr>
              <a:buSzPts val="1600"/>
              <a:buChar char="❏"/>
            </a:pPr>
            <a:r>
              <a:rPr lang="fr" sz="1600">
                <a:solidFill>
                  <a:schemeClr val="dk1"/>
                </a:solidFill>
              </a:rPr>
              <a:t>New Primo project: hosted version</a:t>
            </a:r>
            <a:endParaRPr sz="1600">
              <a:solidFill>
                <a:schemeClr val="dk1"/>
              </a:solidFill>
            </a:endParaRPr>
          </a:p>
          <a:p>
            <a:pPr indent="-317500" lvl="1" marL="914400" rtl="0" algn="l">
              <a:lnSpc>
                <a:spcPct val="100000"/>
              </a:lnSpc>
              <a:spcBef>
                <a:spcPts val="1000"/>
              </a:spcBef>
              <a:spcAft>
                <a:spcPts val="0"/>
              </a:spcAft>
              <a:buClr>
                <a:schemeClr val="dk1"/>
              </a:buClr>
              <a:buSzPts val="1400"/>
              <a:buChar char="❏"/>
            </a:pPr>
            <a:r>
              <a:rPr lang="fr" u="sng">
                <a:solidFill>
                  <a:schemeClr val="dk1"/>
                </a:solidFill>
              </a:rPr>
              <a:t>2016 </a:t>
            </a:r>
            <a:r>
              <a:rPr lang="fr">
                <a:solidFill>
                  <a:schemeClr val="dk1"/>
                </a:solidFill>
              </a:rPr>
              <a:t>- Launch of DONum and integration into Primo via OAI-PMH harvesting</a:t>
            </a:r>
            <a:endParaRPr>
              <a:solidFill>
                <a:schemeClr val="dk1"/>
              </a:solidFill>
            </a:endParaRPr>
          </a:p>
          <a:p>
            <a:pPr indent="-330200" lvl="2" marL="1371600" rtl="0" algn="l">
              <a:lnSpc>
                <a:spcPct val="100000"/>
              </a:lnSpc>
              <a:spcBef>
                <a:spcPts val="1000"/>
              </a:spcBef>
              <a:spcAft>
                <a:spcPts val="0"/>
              </a:spcAft>
              <a:buClr>
                <a:schemeClr val="dk1"/>
              </a:buClr>
              <a:buSzPts val="1600"/>
              <a:buChar char="❏"/>
            </a:pPr>
            <a:r>
              <a:rPr lang="fr" sz="1600">
                <a:solidFill>
                  <a:schemeClr val="dk1"/>
                </a:solidFill>
              </a:rPr>
              <a:t>DONum University of Liège</a:t>
            </a:r>
            <a:endParaRPr sz="1600">
              <a:solidFill>
                <a:schemeClr val="dk1"/>
              </a:solidFill>
            </a:endParaRPr>
          </a:p>
          <a:p>
            <a:pPr indent="-330200" lvl="2" marL="1371600" rtl="0" algn="l">
              <a:lnSpc>
                <a:spcPct val="100000"/>
              </a:lnSpc>
              <a:spcBef>
                <a:spcPts val="1000"/>
              </a:spcBef>
              <a:spcAft>
                <a:spcPts val="0"/>
              </a:spcAft>
              <a:buClr>
                <a:schemeClr val="dk1"/>
              </a:buClr>
              <a:buSzPts val="1600"/>
              <a:buChar char="❏"/>
            </a:pPr>
            <a:r>
              <a:rPr lang="fr" sz="1600">
                <a:solidFill>
                  <a:schemeClr val="dk1"/>
                </a:solidFill>
              </a:rPr>
              <a:t>DONum instances from other French-speaking universities in Belgium</a:t>
            </a:r>
            <a:endParaRPr sz="1600">
              <a:solidFill>
                <a:schemeClr val="dk1"/>
              </a:solidFill>
            </a:endParaRPr>
          </a:p>
          <a:p>
            <a:pPr indent="0" lvl="0" marL="0" rtl="0" algn="l">
              <a:lnSpc>
                <a:spcPct val="100000"/>
              </a:lnSpc>
              <a:spcBef>
                <a:spcPts val="1000"/>
              </a:spcBef>
              <a:spcAft>
                <a:spcPts val="1000"/>
              </a:spcAft>
              <a:buNone/>
            </a:pPr>
            <a:r>
              <a:t/>
            </a:r>
            <a:endParaRPr i="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457200" y="2589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134" name="Google Shape;134;p23"/>
          <p:cNvSpPr/>
          <p:nvPr/>
        </p:nvSpPr>
        <p:spPr>
          <a:xfrm>
            <a:off x="457200" y="933025"/>
            <a:ext cx="2625300" cy="161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178899" lvl="0" marL="269999" rtl="0" algn="l">
              <a:spcBef>
                <a:spcPts val="1000"/>
              </a:spcBef>
              <a:spcAft>
                <a:spcPts val="0"/>
              </a:spcAft>
              <a:buSzPts val="1400"/>
              <a:buChar char="●"/>
            </a:pPr>
            <a:r>
              <a:rPr lang="fr"/>
              <a:t>35,000 old books records</a:t>
            </a:r>
            <a:endParaRPr/>
          </a:p>
          <a:p>
            <a:pPr indent="-178899" lvl="0" marL="269999" rtl="0" algn="l">
              <a:spcBef>
                <a:spcPts val="1000"/>
              </a:spcBef>
              <a:spcAft>
                <a:spcPts val="0"/>
              </a:spcAft>
              <a:buSzPts val="1400"/>
              <a:buChar char="●"/>
            </a:pPr>
            <a:r>
              <a:rPr lang="fr"/>
              <a:t>570 incunabula</a:t>
            </a:r>
            <a:endParaRPr/>
          </a:p>
          <a:p>
            <a:pPr indent="-178899" lvl="0" marL="269999" rtl="0" algn="l">
              <a:spcBef>
                <a:spcPts val="1000"/>
              </a:spcBef>
              <a:spcAft>
                <a:spcPts val="0"/>
              </a:spcAft>
              <a:buSzPts val="1400"/>
              <a:buChar char="●"/>
            </a:pPr>
            <a:r>
              <a:rPr lang="fr"/>
              <a:t>100 medieval manuscripts </a:t>
            </a:r>
            <a:endParaRPr/>
          </a:p>
          <a:p>
            <a:pPr indent="0" lvl="0" marL="0" rtl="0" algn="l">
              <a:spcBef>
                <a:spcPts val="1000"/>
              </a:spcBef>
              <a:spcAft>
                <a:spcPts val="0"/>
              </a:spcAft>
              <a:buNone/>
            </a:pPr>
            <a:r>
              <a:rPr lang="fr"/>
              <a:t>=&gt; </a:t>
            </a:r>
            <a:r>
              <a:rPr b="1" lang="fr"/>
              <a:t>Alma </a:t>
            </a:r>
            <a:r>
              <a:rPr lang="fr"/>
              <a:t>Marc21 records</a:t>
            </a:r>
            <a:endParaRPr/>
          </a:p>
        </p:txBody>
      </p:sp>
      <p:sp>
        <p:nvSpPr>
          <p:cNvPr id="135" name="Google Shape;135;p23"/>
          <p:cNvSpPr/>
          <p:nvPr/>
        </p:nvSpPr>
        <p:spPr>
          <a:xfrm>
            <a:off x="4663775" y="1022825"/>
            <a:ext cx="4155600" cy="360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fr"/>
              <a:t>Primo</a:t>
            </a:r>
            <a:endParaRPr b="1"/>
          </a:p>
          <a:p>
            <a:pPr indent="-178899" lvl="0" marL="179999" rtl="0" algn="l">
              <a:lnSpc>
                <a:spcPct val="115000"/>
              </a:lnSpc>
              <a:spcBef>
                <a:spcPts val="0"/>
              </a:spcBef>
              <a:spcAft>
                <a:spcPts val="0"/>
              </a:spcAft>
              <a:buSzPts val="1400"/>
              <a:buChar char="●"/>
            </a:pPr>
            <a:r>
              <a:rPr lang="fr"/>
              <a:t>Discovery tool</a:t>
            </a:r>
            <a:endParaRPr/>
          </a:p>
          <a:p>
            <a:pPr indent="-178899" lvl="0" marL="179999" rtl="0" algn="l">
              <a:lnSpc>
                <a:spcPct val="115000"/>
              </a:lnSpc>
              <a:spcBef>
                <a:spcPts val="0"/>
              </a:spcBef>
              <a:spcAft>
                <a:spcPts val="0"/>
              </a:spcAft>
              <a:buSzPts val="1400"/>
              <a:buChar char="●"/>
            </a:pPr>
            <a:r>
              <a:rPr lang="fr"/>
              <a:t>Not suited to the logic of archival and manuscript collections</a:t>
            </a:r>
            <a:endParaRPr/>
          </a:p>
          <a:p>
            <a:pPr indent="-178899" lvl="0" marL="179999" rtl="0" algn="l">
              <a:lnSpc>
                <a:spcPct val="115000"/>
              </a:lnSpc>
              <a:spcBef>
                <a:spcPts val="0"/>
              </a:spcBef>
              <a:spcAft>
                <a:spcPts val="0"/>
              </a:spcAft>
              <a:buSzPts val="1400"/>
              <a:buChar char="●"/>
            </a:pPr>
            <a:r>
              <a:rPr lang="fr"/>
              <a:t>No specific indexes or facets for heritage collections (printers, provenance…)</a:t>
            </a:r>
            <a:endParaRPr/>
          </a:p>
          <a:p>
            <a:pPr indent="-178899" lvl="0" marL="179999" rtl="0" algn="l">
              <a:lnSpc>
                <a:spcPct val="115000"/>
              </a:lnSpc>
              <a:spcBef>
                <a:spcPts val="0"/>
              </a:spcBef>
              <a:spcAft>
                <a:spcPts val="0"/>
              </a:spcAft>
              <a:buSzPts val="1400"/>
              <a:buChar char="●"/>
            </a:pPr>
            <a:r>
              <a:rPr lang="fr"/>
              <a:t>No matching by Primo features (no records deduplication; no frbrization)</a:t>
            </a:r>
            <a:endParaRPr/>
          </a:p>
          <a:p>
            <a:pPr indent="-193675" lvl="1" marL="540000" rtl="0" algn="l">
              <a:lnSpc>
                <a:spcPct val="115000"/>
              </a:lnSpc>
              <a:spcBef>
                <a:spcPts val="0"/>
              </a:spcBef>
              <a:spcAft>
                <a:spcPts val="0"/>
              </a:spcAft>
              <a:buSzPts val="1400"/>
              <a:buChar char="○"/>
            </a:pPr>
            <a:r>
              <a:rPr lang="fr"/>
              <a:t>sometimes very confusing display</a:t>
            </a:r>
            <a:endParaRPr/>
          </a:p>
          <a:p>
            <a:pPr indent="-184150" lvl="0" marL="179999" rtl="0" algn="l">
              <a:lnSpc>
                <a:spcPct val="115000"/>
              </a:lnSpc>
              <a:spcBef>
                <a:spcPts val="0"/>
              </a:spcBef>
              <a:spcAft>
                <a:spcPts val="0"/>
              </a:spcAft>
              <a:buSzPts val="1400"/>
              <a:buChar char="●"/>
            </a:pPr>
            <a:r>
              <a:rPr lang="fr"/>
              <a:t>Print record and DONum record are not close together in the results display</a:t>
            </a:r>
            <a:endParaRPr/>
          </a:p>
          <a:p>
            <a:pPr indent="-178899" lvl="0" marL="179999" rtl="0" algn="l">
              <a:lnSpc>
                <a:spcPct val="115000"/>
              </a:lnSpc>
              <a:spcBef>
                <a:spcPts val="0"/>
              </a:spcBef>
              <a:spcAft>
                <a:spcPts val="0"/>
              </a:spcAft>
              <a:buSzPts val="1400"/>
              <a:buChar char="●"/>
            </a:pPr>
            <a:r>
              <a:rPr lang="fr"/>
              <a:t>DONum records are not included in the top-level facet “Heritage collections” created for printed resources</a:t>
            </a:r>
            <a:endParaRPr/>
          </a:p>
        </p:txBody>
      </p:sp>
      <p:sp>
        <p:nvSpPr>
          <p:cNvPr id="136" name="Google Shape;136;p23"/>
          <p:cNvSpPr/>
          <p:nvPr/>
        </p:nvSpPr>
        <p:spPr>
          <a:xfrm>
            <a:off x="457200" y="2751625"/>
            <a:ext cx="2625300" cy="179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184150" lvl="0" marL="269999" rtl="0" algn="l">
              <a:spcBef>
                <a:spcPts val="0"/>
              </a:spcBef>
              <a:spcAft>
                <a:spcPts val="0"/>
              </a:spcAft>
              <a:buSzPts val="1400"/>
              <a:buChar char="●"/>
            </a:pPr>
            <a:r>
              <a:rPr lang="fr"/>
              <a:t>DONum: </a:t>
            </a:r>
            <a:r>
              <a:rPr lang="fr"/>
              <a:t>Several hundred digitised items</a:t>
            </a:r>
            <a:endParaRPr/>
          </a:p>
          <a:p>
            <a:pPr indent="-184150" lvl="0" marL="269999" rtl="0" algn="l">
              <a:spcBef>
                <a:spcPts val="1000"/>
              </a:spcBef>
              <a:spcAft>
                <a:spcPts val="0"/>
              </a:spcAft>
              <a:buSzPts val="1400"/>
              <a:buChar char="●"/>
            </a:pPr>
            <a:r>
              <a:rPr lang="fr"/>
              <a:t>ORBi: some archive inventories (PDF documents)</a:t>
            </a:r>
            <a:endParaRPr/>
          </a:p>
          <a:p>
            <a:pPr indent="0" lvl="0" marL="0" rtl="0" algn="l">
              <a:spcBef>
                <a:spcPts val="1000"/>
              </a:spcBef>
              <a:spcAft>
                <a:spcPts val="0"/>
              </a:spcAft>
              <a:buNone/>
            </a:pPr>
            <a:r>
              <a:rPr lang="fr"/>
              <a:t>=&gt; </a:t>
            </a:r>
            <a:r>
              <a:rPr b="1" lang="fr"/>
              <a:t>DSpace </a:t>
            </a:r>
            <a:r>
              <a:rPr lang="fr"/>
              <a:t>DC records</a:t>
            </a:r>
            <a:endParaRPr/>
          </a:p>
        </p:txBody>
      </p:sp>
      <p:sp>
        <p:nvSpPr>
          <p:cNvPr id="137" name="Google Shape;137;p23"/>
          <p:cNvSpPr/>
          <p:nvPr/>
        </p:nvSpPr>
        <p:spPr>
          <a:xfrm>
            <a:off x="3082500" y="3205475"/>
            <a:ext cx="1688100" cy="3915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OAI-PMH</a:t>
            </a:r>
            <a:endParaRPr/>
          </a:p>
        </p:txBody>
      </p:sp>
      <p:sp>
        <p:nvSpPr>
          <p:cNvPr id="138" name="Google Shape;138;p23"/>
          <p:cNvSpPr/>
          <p:nvPr/>
        </p:nvSpPr>
        <p:spPr>
          <a:xfrm>
            <a:off x="3082500" y="1612600"/>
            <a:ext cx="1688100" cy="3915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Publication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457200" y="2550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fr"/>
              <a:t>Integrating DONum into the Library catalogue</a:t>
            </a:r>
            <a:endParaRPr/>
          </a:p>
        </p:txBody>
      </p:sp>
      <p:sp>
        <p:nvSpPr>
          <p:cNvPr id="144" name="Google Shape;144;p24"/>
          <p:cNvSpPr txBox="1"/>
          <p:nvPr>
            <p:ph idx="1" type="body"/>
          </p:nvPr>
        </p:nvSpPr>
        <p:spPr>
          <a:xfrm>
            <a:off x="457200" y="960500"/>
            <a:ext cx="8229600" cy="3801000"/>
          </a:xfrm>
          <a:prstGeom prst="rect">
            <a:avLst/>
          </a:prstGeom>
        </p:spPr>
        <p:txBody>
          <a:bodyPr anchorCtr="0" anchor="t" bIns="34275" lIns="68575" spcFirstLastPara="1" rIns="68575" wrap="square" tIns="36000">
            <a:normAutofit/>
          </a:bodyPr>
          <a:lstStyle/>
          <a:p>
            <a:pPr indent="-317500" lvl="0" marL="457200" rtl="0" algn="l">
              <a:lnSpc>
                <a:spcPct val="100000"/>
              </a:lnSpc>
              <a:spcBef>
                <a:spcPts val="1000"/>
              </a:spcBef>
              <a:spcAft>
                <a:spcPts val="0"/>
              </a:spcAft>
              <a:buClr>
                <a:schemeClr val="dk1"/>
              </a:buClr>
              <a:buSzPts val="1400"/>
              <a:buChar char="❏"/>
            </a:pPr>
            <a:r>
              <a:rPr lang="fr" u="sng"/>
              <a:t>Public catalogue - Key milestones</a:t>
            </a:r>
            <a:endParaRPr u="sng"/>
          </a:p>
          <a:p>
            <a:pPr indent="-317500" lvl="1" marL="914400" rtl="0" algn="l">
              <a:lnSpc>
                <a:spcPct val="100000"/>
              </a:lnSpc>
              <a:spcBef>
                <a:spcPts val="1000"/>
              </a:spcBef>
              <a:spcAft>
                <a:spcPts val="0"/>
              </a:spcAft>
              <a:buClr>
                <a:schemeClr val="dk1"/>
              </a:buClr>
              <a:buSzPts val="1400"/>
              <a:buChar char="❏"/>
            </a:pPr>
            <a:r>
              <a:rPr lang="fr" u="sng">
                <a:solidFill>
                  <a:schemeClr val="dk1"/>
                </a:solidFill>
              </a:rPr>
              <a:t>2018-</a:t>
            </a:r>
            <a:r>
              <a:rPr lang="fr" u="sng">
                <a:solidFill>
                  <a:schemeClr val="dk1"/>
                </a:solidFill>
              </a:rPr>
              <a:t>2019</a:t>
            </a:r>
            <a:r>
              <a:rPr lang="fr">
                <a:solidFill>
                  <a:schemeClr val="dk1"/>
                </a:solidFill>
              </a:rPr>
              <a:t> Primo VE project</a:t>
            </a:r>
            <a:endParaRPr>
              <a:solidFill>
                <a:schemeClr val="dk1"/>
              </a:solidFill>
            </a:endParaRPr>
          </a:p>
          <a:p>
            <a:pPr indent="0" lvl="0" marL="914400" rtl="0" algn="l">
              <a:lnSpc>
                <a:spcPct val="100000"/>
              </a:lnSpc>
              <a:spcBef>
                <a:spcPts val="1000"/>
              </a:spcBef>
              <a:spcAft>
                <a:spcPts val="0"/>
              </a:spcAft>
              <a:buNone/>
            </a:pPr>
            <a:r>
              <a:rPr lang="fr">
                <a:solidFill>
                  <a:schemeClr val="dk1"/>
                </a:solidFill>
              </a:rPr>
              <a:t>An opportunity to</a:t>
            </a:r>
            <a:endParaRPr>
              <a:solidFill>
                <a:schemeClr val="dk1"/>
              </a:solidFill>
            </a:endParaRPr>
          </a:p>
          <a:p>
            <a:pPr indent="-323850" lvl="2" marL="1371600" rtl="0" algn="l">
              <a:lnSpc>
                <a:spcPct val="100000"/>
              </a:lnSpc>
              <a:spcBef>
                <a:spcPts val="1000"/>
              </a:spcBef>
              <a:spcAft>
                <a:spcPts val="0"/>
              </a:spcAft>
              <a:buClr>
                <a:schemeClr val="dk1"/>
              </a:buClr>
              <a:buSzPts val="1500"/>
              <a:buChar char="❏"/>
            </a:pPr>
            <a:r>
              <a:rPr lang="fr" sz="1600">
                <a:solidFill>
                  <a:schemeClr val="dk1"/>
                </a:solidFill>
              </a:rPr>
              <a:t>Rethink how DONum is harvested </a:t>
            </a:r>
            <a:endParaRPr sz="1600">
              <a:solidFill>
                <a:schemeClr val="dk1"/>
              </a:solidFill>
            </a:endParaRPr>
          </a:p>
          <a:p>
            <a:pPr indent="-330200" lvl="2" marL="1371600" rtl="0" algn="l">
              <a:lnSpc>
                <a:spcPct val="100000"/>
              </a:lnSpc>
              <a:spcBef>
                <a:spcPts val="1000"/>
              </a:spcBef>
              <a:spcAft>
                <a:spcPts val="0"/>
              </a:spcAft>
              <a:buClr>
                <a:schemeClr val="dk1"/>
              </a:buClr>
              <a:buSzPts val="1600"/>
              <a:buChar char="❏"/>
            </a:pPr>
            <a:r>
              <a:rPr lang="fr" sz="1600">
                <a:solidFill>
                  <a:schemeClr val="dk1"/>
                </a:solidFill>
              </a:rPr>
              <a:t>Analyse Alma Digital Component</a:t>
            </a:r>
            <a:endParaRPr sz="1600">
              <a:solidFill>
                <a:schemeClr val="dk1"/>
              </a:solidFill>
            </a:endParaRPr>
          </a:p>
          <a:p>
            <a:pPr indent="-330200" lvl="2" marL="1371600" rtl="0" algn="l">
              <a:lnSpc>
                <a:spcPct val="100000"/>
              </a:lnSpc>
              <a:spcBef>
                <a:spcPts val="1000"/>
              </a:spcBef>
              <a:spcAft>
                <a:spcPts val="0"/>
              </a:spcAft>
              <a:buClr>
                <a:schemeClr val="dk1"/>
              </a:buClr>
              <a:buSzPts val="1600"/>
              <a:buChar char="❏"/>
            </a:pPr>
            <a:r>
              <a:rPr lang="fr" sz="1600">
                <a:solidFill>
                  <a:schemeClr val="dk1"/>
                </a:solidFill>
              </a:rPr>
              <a:t>Analyse and implement the Collection Discovery feature</a:t>
            </a:r>
            <a:endParaRPr sz="1600">
              <a:solidFill>
                <a:schemeClr val="dk1"/>
              </a:solidFill>
            </a:endParaRPr>
          </a:p>
          <a:p>
            <a:pPr indent="-330200" lvl="2" marL="1371600" rtl="0" algn="l">
              <a:lnSpc>
                <a:spcPct val="100000"/>
              </a:lnSpc>
              <a:spcBef>
                <a:spcPts val="1000"/>
              </a:spcBef>
              <a:spcAft>
                <a:spcPts val="0"/>
              </a:spcAft>
              <a:buClr>
                <a:schemeClr val="dk1"/>
              </a:buClr>
              <a:buSzPts val="1600"/>
              <a:buChar char="❏"/>
            </a:pPr>
            <a:r>
              <a:rPr lang="fr" sz="1600">
                <a:solidFill>
                  <a:schemeClr val="dk1"/>
                </a:solidFill>
              </a:rPr>
              <a:t>Enhance the visibility of Heritage collections </a:t>
            </a:r>
            <a:endParaRPr sz="1600">
              <a:solidFill>
                <a:schemeClr val="dk1"/>
              </a:solidFill>
            </a:endParaRPr>
          </a:p>
          <a:p>
            <a:pPr indent="0" lvl="0" marL="1371600" rtl="0" algn="l">
              <a:lnSpc>
                <a:spcPct val="100000"/>
              </a:lnSpc>
              <a:spcBef>
                <a:spcPts val="1000"/>
              </a:spcBef>
              <a:spcAft>
                <a:spcPts val="1000"/>
              </a:spcAft>
              <a:buNone/>
            </a:pPr>
            <a:r>
              <a:t/>
            </a:r>
            <a:endParaRPr sz="15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537275" y="223319"/>
            <a:ext cx="8229600" cy="466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6666"/>
              <a:buFont typeface="Arial"/>
              <a:buNone/>
            </a:pPr>
            <a:r>
              <a:rPr lang="fr"/>
              <a:t>Integrating DONum into the Library catalogue</a:t>
            </a:r>
            <a:endParaRPr/>
          </a:p>
        </p:txBody>
      </p:sp>
      <p:sp>
        <p:nvSpPr>
          <p:cNvPr id="150" name="Google Shape;150;p25"/>
          <p:cNvSpPr txBox="1"/>
          <p:nvPr>
            <p:ph idx="1" type="body"/>
          </p:nvPr>
        </p:nvSpPr>
        <p:spPr>
          <a:xfrm>
            <a:off x="457200" y="820575"/>
            <a:ext cx="8229600" cy="3774000"/>
          </a:xfrm>
          <a:prstGeom prst="rect">
            <a:avLst/>
          </a:prstGeom>
        </p:spPr>
        <p:txBody>
          <a:bodyPr anchorCtr="0" anchor="t" bIns="34275" lIns="68575" spcFirstLastPara="1" rIns="68575" wrap="square" tIns="36000">
            <a:normAutofit/>
          </a:bodyPr>
          <a:lstStyle/>
          <a:p>
            <a:pPr indent="-317500" lvl="0" marL="457200" rtl="0" algn="l">
              <a:lnSpc>
                <a:spcPct val="100000"/>
              </a:lnSpc>
              <a:spcBef>
                <a:spcPts val="1000"/>
              </a:spcBef>
              <a:spcAft>
                <a:spcPts val="0"/>
              </a:spcAft>
              <a:buClr>
                <a:schemeClr val="dk1"/>
              </a:buClr>
              <a:buSzPts val="1400"/>
              <a:buChar char="❏"/>
            </a:pPr>
            <a:r>
              <a:rPr lang="fr" u="sng">
                <a:solidFill>
                  <a:schemeClr val="dk1"/>
                </a:solidFill>
              </a:rPr>
              <a:t>Rethink how DONum is harvested </a:t>
            </a:r>
            <a:endParaRPr u="sng">
              <a:solidFill>
                <a:schemeClr val="dk1"/>
              </a:solidFill>
            </a:endParaRPr>
          </a:p>
          <a:p>
            <a:pPr indent="-317500" lvl="1" marL="914400" rtl="0" algn="l">
              <a:lnSpc>
                <a:spcPct val="100000"/>
              </a:lnSpc>
              <a:spcBef>
                <a:spcPts val="1000"/>
              </a:spcBef>
              <a:spcAft>
                <a:spcPts val="0"/>
              </a:spcAft>
              <a:buClr>
                <a:schemeClr val="dk1"/>
              </a:buClr>
              <a:buSzPts val="1400"/>
              <a:buChar char="❏"/>
            </a:pPr>
            <a:r>
              <a:rPr lang="fr">
                <a:solidFill>
                  <a:schemeClr val="dk1"/>
                </a:solidFill>
              </a:rPr>
              <a:t>What are the OAI-PMH export capabilities on the DONum side?</a:t>
            </a:r>
            <a:endParaRPr>
              <a:solidFill>
                <a:schemeClr val="dk1"/>
              </a:solidFill>
            </a:endParaRPr>
          </a:p>
          <a:p>
            <a:pPr indent="-330200" lvl="2" marL="1371600" rtl="0" algn="l">
              <a:lnSpc>
                <a:spcPct val="100000"/>
              </a:lnSpc>
              <a:spcBef>
                <a:spcPts val="0"/>
              </a:spcBef>
              <a:spcAft>
                <a:spcPts val="0"/>
              </a:spcAft>
              <a:buClr>
                <a:schemeClr val="dk1"/>
              </a:buClr>
              <a:buSzPts val="1600"/>
              <a:buChar char="❏"/>
            </a:pPr>
            <a:r>
              <a:rPr lang="fr" sz="1600">
                <a:solidFill>
                  <a:schemeClr val="dk1"/>
                </a:solidFill>
              </a:rPr>
              <a:t>Different sets by Institution</a:t>
            </a:r>
            <a:endParaRPr sz="1600">
              <a:solidFill>
                <a:schemeClr val="dk1"/>
              </a:solidFill>
            </a:endParaRPr>
          </a:p>
          <a:p>
            <a:pPr indent="-330200" lvl="2" marL="1371600" rtl="0" algn="l">
              <a:lnSpc>
                <a:spcPct val="100000"/>
              </a:lnSpc>
              <a:spcBef>
                <a:spcPts val="0"/>
              </a:spcBef>
              <a:spcAft>
                <a:spcPts val="0"/>
              </a:spcAft>
              <a:buClr>
                <a:schemeClr val="dk1"/>
              </a:buClr>
              <a:buSzPts val="1600"/>
              <a:buChar char="❏"/>
            </a:pPr>
            <a:r>
              <a:rPr lang="fr" sz="1600">
                <a:solidFill>
                  <a:schemeClr val="dk1"/>
                </a:solidFill>
              </a:rPr>
              <a:t>Set for Liège University</a:t>
            </a:r>
            <a:endParaRPr sz="1600">
              <a:solidFill>
                <a:schemeClr val="dk1"/>
              </a:solidFill>
            </a:endParaRPr>
          </a:p>
          <a:p>
            <a:pPr indent="-323850" lvl="3" marL="1828800" rtl="0" algn="l">
              <a:lnSpc>
                <a:spcPct val="100000"/>
              </a:lnSpc>
              <a:spcBef>
                <a:spcPts val="0"/>
              </a:spcBef>
              <a:spcAft>
                <a:spcPts val="0"/>
              </a:spcAft>
              <a:buClr>
                <a:schemeClr val="dk1"/>
              </a:buClr>
              <a:buSzPts val="1500"/>
              <a:buChar char="❏"/>
            </a:pPr>
            <a:r>
              <a:rPr lang="fr" sz="1500">
                <a:solidFill>
                  <a:schemeClr val="dk1"/>
                </a:solidFill>
              </a:rPr>
              <a:t>Subsets by type of document</a:t>
            </a:r>
            <a:endParaRPr sz="1500">
              <a:solidFill>
                <a:schemeClr val="dk1"/>
              </a:solidFill>
            </a:endParaRPr>
          </a:p>
        </p:txBody>
      </p:sp>
      <p:sp>
        <p:nvSpPr>
          <p:cNvPr id="151" name="Google Shape;151;p25"/>
          <p:cNvSpPr/>
          <p:nvPr/>
        </p:nvSpPr>
        <p:spPr>
          <a:xfrm>
            <a:off x="1460225" y="2653725"/>
            <a:ext cx="1529400" cy="16482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rPr>
              <a:t>Drawings</a:t>
            </a:r>
            <a:endParaRPr>
              <a:solidFill>
                <a:schemeClr val="lt1"/>
              </a:solidFill>
            </a:endParaRPr>
          </a:p>
          <a:p>
            <a:pPr indent="0" lvl="0" marL="0" rtl="0" algn="l">
              <a:spcBef>
                <a:spcPts val="0"/>
              </a:spcBef>
              <a:spcAft>
                <a:spcPts val="0"/>
              </a:spcAft>
              <a:buNone/>
            </a:pPr>
            <a:r>
              <a:rPr lang="fr">
                <a:solidFill>
                  <a:schemeClr val="lt1"/>
                </a:solidFill>
              </a:rPr>
              <a:t>Letters</a:t>
            </a:r>
            <a:endParaRPr>
              <a:solidFill>
                <a:schemeClr val="lt1"/>
              </a:solidFill>
            </a:endParaRPr>
          </a:p>
          <a:p>
            <a:pPr indent="0" lvl="0" marL="0" rtl="0" algn="l">
              <a:spcBef>
                <a:spcPts val="0"/>
              </a:spcBef>
              <a:spcAft>
                <a:spcPts val="0"/>
              </a:spcAft>
              <a:buNone/>
            </a:pPr>
            <a:r>
              <a:rPr lang="fr">
                <a:solidFill>
                  <a:schemeClr val="lt1"/>
                </a:solidFill>
              </a:rPr>
              <a:t>Fossils</a:t>
            </a:r>
            <a:endParaRPr>
              <a:solidFill>
                <a:schemeClr val="lt1"/>
              </a:solidFill>
            </a:endParaRPr>
          </a:p>
          <a:p>
            <a:pPr indent="0" lvl="0" marL="0" rtl="0" algn="l">
              <a:spcBef>
                <a:spcPts val="0"/>
              </a:spcBef>
              <a:spcAft>
                <a:spcPts val="0"/>
              </a:spcAft>
              <a:buNone/>
            </a:pPr>
            <a:r>
              <a:rPr lang="fr">
                <a:solidFill>
                  <a:schemeClr val="lt1"/>
                </a:solidFill>
              </a:rPr>
              <a:t>Objects</a:t>
            </a:r>
            <a:endParaRPr>
              <a:solidFill>
                <a:schemeClr val="lt1"/>
              </a:solidFill>
            </a:endParaRPr>
          </a:p>
          <a:p>
            <a:pPr indent="0" lvl="0" marL="0" rtl="0" algn="l">
              <a:spcBef>
                <a:spcPts val="0"/>
              </a:spcBef>
              <a:spcAft>
                <a:spcPts val="0"/>
              </a:spcAft>
              <a:buNone/>
            </a:pPr>
            <a:r>
              <a:rPr lang="fr">
                <a:solidFill>
                  <a:schemeClr val="lt1"/>
                </a:solidFill>
              </a:rPr>
              <a:t>Photographs</a:t>
            </a:r>
            <a:endParaRPr>
              <a:solidFill>
                <a:schemeClr val="lt1"/>
              </a:solidFill>
            </a:endParaRPr>
          </a:p>
          <a:p>
            <a:pPr indent="0" lvl="0" marL="0" rtl="0" algn="l">
              <a:spcBef>
                <a:spcPts val="0"/>
              </a:spcBef>
              <a:spcAft>
                <a:spcPts val="0"/>
              </a:spcAft>
              <a:buNone/>
            </a:pPr>
            <a:r>
              <a:rPr lang="fr">
                <a:solidFill>
                  <a:schemeClr val="lt1"/>
                </a:solidFill>
              </a:rPr>
              <a:t>Paintings</a:t>
            </a:r>
            <a:endParaRPr>
              <a:solidFill>
                <a:schemeClr val="lt1"/>
              </a:solidFill>
            </a:endParaRPr>
          </a:p>
          <a:p>
            <a:pPr indent="0" lvl="0" marL="0" rtl="0" algn="l">
              <a:spcBef>
                <a:spcPts val="0"/>
              </a:spcBef>
              <a:spcAft>
                <a:spcPts val="0"/>
              </a:spcAft>
              <a:buNone/>
            </a:pPr>
            <a:r>
              <a:rPr lang="fr">
                <a:solidFill>
                  <a:schemeClr val="lt1"/>
                </a:solidFill>
              </a:rPr>
              <a:t>Visual works</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152" name="Google Shape;152;p25"/>
          <p:cNvSpPr/>
          <p:nvPr/>
        </p:nvSpPr>
        <p:spPr>
          <a:xfrm>
            <a:off x="4225550" y="2653725"/>
            <a:ext cx="1529400" cy="16482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solidFill>
                  <a:schemeClr val="lt1"/>
                </a:solidFill>
              </a:rPr>
              <a:t>Broadsides</a:t>
            </a:r>
            <a:endParaRPr>
              <a:solidFill>
                <a:schemeClr val="lt1"/>
              </a:solidFill>
            </a:endParaRPr>
          </a:p>
          <a:p>
            <a:pPr indent="0" lvl="0" marL="0" rtl="0" algn="l">
              <a:spcBef>
                <a:spcPts val="0"/>
              </a:spcBef>
              <a:spcAft>
                <a:spcPts val="0"/>
              </a:spcAft>
              <a:buNone/>
            </a:pPr>
            <a:r>
              <a:rPr lang="fr">
                <a:solidFill>
                  <a:schemeClr val="lt1"/>
                </a:solidFill>
              </a:rPr>
              <a:t>Incunabula</a:t>
            </a:r>
            <a:endParaRPr>
              <a:solidFill>
                <a:schemeClr val="lt1"/>
              </a:solidFill>
            </a:endParaRPr>
          </a:p>
          <a:p>
            <a:pPr indent="0" lvl="0" marL="0" rtl="0" algn="l">
              <a:spcBef>
                <a:spcPts val="0"/>
              </a:spcBef>
              <a:spcAft>
                <a:spcPts val="0"/>
              </a:spcAft>
              <a:buNone/>
            </a:pPr>
            <a:r>
              <a:rPr lang="fr">
                <a:solidFill>
                  <a:schemeClr val="lt1"/>
                </a:solidFill>
              </a:rPr>
              <a:t>Journals</a:t>
            </a:r>
            <a:endParaRPr>
              <a:solidFill>
                <a:schemeClr val="lt1"/>
              </a:solidFill>
            </a:endParaRPr>
          </a:p>
          <a:p>
            <a:pPr indent="0" lvl="0" marL="0" rtl="0" algn="l">
              <a:spcBef>
                <a:spcPts val="0"/>
              </a:spcBef>
              <a:spcAft>
                <a:spcPts val="0"/>
              </a:spcAft>
              <a:buClr>
                <a:schemeClr val="dk1"/>
              </a:buClr>
              <a:buSzPts val="1100"/>
              <a:buFont typeface="Arial"/>
              <a:buNone/>
            </a:pPr>
            <a:r>
              <a:rPr lang="fr">
                <a:solidFill>
                  <a:schemeClr val="lt1"/>
                </a:solidFill>
              </a:rPr>
              <a:t>Printed </a:t>
            </a:r>
            <a:r>
              <a:rPr lang="fr">
                <a:solidFill>
                  <a:schemeClr val="lt1"/>
                </a:solidFill>
              </a:rPr>
              <a:t>Books</a:t>
            </a:r>
            <a:endParaRPr>
              <a:solidFill>
                <a:schemeClr val="lt1"/>
              </a:solidFill>
            </a:endParaRPr>
          </a:p>
          <a:p>
            <a:pPr indent="0" lvl="0" marL="0" rtl="0" algn="l">
              <a:spcBef>
                <a:spcPts val="0"/>
              </a:spcBef>
              <a:spcAft>
                <a:spcPts val="0"/>
              </a:spcAft>
              <a:buNone/>
            </a:pPr>
            <a:r>
              <a:rPr lang="fr">
                <a:solidFill>
                  <a:schemeClr val="lt1"/>
                </a:solidFill>
              </a:rPr>
              <a:t>Manuscripts</a:t>
            </a:r>
            <a:endParaRPr>
              <a:solidFill>
                <a:schemeClr val="lt1"/>
              </a:solidFill>
            </a:endParaRPr>
          </a:p>
          <a:p>
            <a:pPr indent="0" lvl="0" marL="0" rtl="0" algn="l">
              <a:spcBef>
                <a:spcPts val="0"/>
              </a:spcBef>
              <a:spcAft>
                <a:spcPts val="0"/>
              </a:spcAft>
              <a:buNone/>
            </a:pPr>
            <a:r>
              <a:rPr lang="fr">
                <a:solidFill>
                  <a:schemeClr val="lt1"/>
                </a:solidFill>
              </a:rPr>
              <a:t>Maps</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153" name="Google Shape;153;p25"/>
          <p:cNvSpPr/>
          <p:nvPr/>
        </p:nvSpPr>
        <p:spPr>
          <a:xfrm>
            <a:off x="2866200" y="2290725"/>
            <a:ext cx="169200" cy="363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25"/>
          <p:cNvSpPr/>
          <p:nvPr/>
        </p:nvSpPr>
        <p:spPr>
          <a:xfrm>
            <a:off x="4225550" y="2290725"/>
            <a:ext cx="169200" cy="363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25"/>
          <p:cNvSpPr/>
          <p:nvPr/>
        </p:nvSpPr>
        <p:spPr>
          <a:xfrm>
            <a:off x="1851750" y="4397900"/>
            <a:ext cx="2198100" cy="4662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lt1"/>
                </a:solidFill>
              </a:rPr>
              <a:t>Primo VE harvesting</a:t>
            </a:r>
            <a:r>
              <a:rPr lang="fr">
                <a:solidFill>
                  <a:schemeClr val="lt1"/>
                </a:solidFill>
              </a:rPr>
              <a:t> =&gt; Discovery Import Profile</a:t>
            </a:r>
            <a:endParaRPr>
              <a:solidFill>
                <a:schemeClr val="lt1"/>
              </a:solidFill>
            </a:endParaRPr>
          </a:p>
        </p:txBody>
      </p:sp>
      <p:sp>
        <p:nvSpPr>
          <p:cNvPr id="156" name="Google Shape;156;p25"/>
          <p:cNvSpPr/>
          <p:nvPr/>
        </p:nvSpPr>
        <p:spPr>
          <a:xfrm>
            <a:off x="4939625" y="4397900"/>
            <a:ext cx="3747300" cy="4662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solidFill>
                  <a:schemeClr val="lt1"/>
                </a:solidFill>
              </a:rPr>
              <a:t>Add Digital inventory into Alma</a:t>
            </a:r>
            <a:r>
              <a:rPr lang="fr">
                <a:solidFill>
                  <a:schemeClr val="lt1"/>
                </a:solidFill>
              </a:rPr>
              <a:t> =&gt; </a:t>
            </a:r>
            <a:br>
              <a:rPr lang="fr">
                <a:solidFill>
                  <a:schemeClr val="lt1"/>
                </a:solidFill>
              </a:rPr>
            </a:br>
            <a:r>
              <a:rPr lang="fr">
                <a:solidFill>
                  <a:schemeClr val="lt1"/>
                </a:solidFill>
              </a:rPr>
              <a:t>Configuration of a Remote Digital Repository</a:t>
            </a:r>
            <a:endParaRPr>
              <a:solidFill>
                <a:schemeClr val="lt1"/>
              </a:solidFill>
            </a:endParaRPr>
          </a:p>
        </p:txBody>
      </p:sp>
      <p:sp>
        <p:nvSpPr>
          <p:cNvPr id="157" name="Google Shape;157;p25"/>
          <p:cNvSpPr/>
          <p:nvPr/>
        </p:nvSpPr>
        <p:spPr>
          <a:xfrm rot="5400000">
            <a:off x="2989625" y="4041975"/>
            <a:ext cx="302700" cy="302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5"/>
          <p:cNvSpPr/>
          <p:nvPr/>
        </p:nvSpPr>
        <p:spPr>
          <a:xfrm rot="5400000">
            <a:off x="5754950" y="4041975"/>
            <a:ext cx="302700" cy="302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5"/>
          <p:cNvSpPr txBox="1"/>
          <p:nvPr/>
        </p:nvSpPr>
        <p:spPr>
          <a:xfrm>
            <a:off x="5691425" y="2990375"/>
            <a:ext cx="2545200" cy="523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800">
                <a:solidFill>
                  <a:schemeClr val="dk1"/>
                </a:solidFill>
              </a:rPr>
              <a:t>Library’s materials</a:t>
            </a:r>
            <a:endParaRPr i="1"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