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85" r:id="rId2"/>
    <p:sldId id="391" r:id="rId3"/>
    <p:sldId id="392" r:id="rId4"/>
    <p:sldId id="398" r:id="rId5"/>
    <p:sldId id="262" r:id="rId6"/>
    <p:sldId id="263" r:id="rId7"/>
    <p:sldId id="378" r:id="rId8"/>
    <p:sldId id="404" r:id="rId9"/>
    <p:sldId id="405" r:id="rId10"/>
    <p:sldId id="406" r:id="rId11"/>
    <p:sldId id="407" r:id="rId12"/>
    <p:sldId id="408" r:id="rId13"/>
    <p:sldId id="410" r:id="rId14"/>
    <p:sldId id="409" r:id="rId15"/>
    <p:sldId id="312" r:id="rId16"/>
    <p:sldId id="394" r:id="rId17"/>
    <p:sldId id="395" r:id="rId18"/>
    <p:sldId id="396" r:id="rId19"/>
    <p:sldId id="381" r:id="rId20"/>
    <p:sldId id="382" r:id="rId21"/>
    <p:sldId id="383" r:id="rId22"/>
    <p:sldId id="271" r:id="rId23"/>
    <p:sldId id="264" r:id="rId24"/>
    <p:sldId id="335" r:id="rId25"/>
    <p:sldId id="283" r:id="rId26"/>
    <p:sldId id="397" r:id="rId27"/>
    <p:sldId id="282" r:id="rId28"/>
    <p:sldId id="386" r:id="rId29"/>
    <p:sldId id="412" r:id="rId30"/>
    <p:sldId id="275" r:id="rId31"/>
    <p:sldId id="276" r:id="rId32"/>
    <p:sldId id="277" r:id="rId33"/>
    <p:sldId id="278" r:id="rId34"/>
    <p:sldId id="279" r:id="rId35"/>
    <p:sldId id="281" r:id="rId36"/>
    <p:sldId id="389" r:id="rId37"/>
    <p:sldId id="370" r:id="rId38"/>
    <p:sldId id="348" r:id="rId39"/>
    <p:sldId id="300" r:id="rId40"/>
  </p:sldIdLst>
  <p:sldSz cx="12192000" cy="6858000"/>
  <p:notesSz cx="9926638" cy="6797675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A773"/>
    <a:srgbClr val="FFC000"/>
    <a:srgbClr val="46B1E1"/>
    <a:srgbClr val="156082"/>
    <a:srgbClr val="A6CAEC"/>
    <a:srgbClr val="C04F15"/>
    <a:srgbClr val="FC9D65"/>
    <a:srgbClr val="CA3C37"/>
    <a:srgbClr val="04243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62" autoAdjust="0"/>
    <p:restoredTop sz="79558" autoAdjust="0"/>
  </p:normalViewPr>
  <p:slideViewPr>
    <p:cSldViewPr snapToGrid="0">
      <p:cViewPr varScale="1">
        <p:scale>
          <a:sx n="54" d="100"/>
          <a:sy n="54" d="100"/>
        </p:scale>
        <p:origin x="96" y="36"/>
      </p:cViewPr>
      <p:guideLst/>
    </p:cSldViewPr>
  </p:slideViewPr>
  <p:outlineViewPr>
    <p:cViewPr>
      <p:scale>
        <a:sx n="33" d="100"/>
        <a:sy n="33" d="100"/>
      </p:scale>
      <p:origin x="0" y="-7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86"/>
    </p:cViewPr>
  </p:sorterViewPr>
  <p:notesViewPr>
    <p:cSldViewPr snapToGrid="0">
      <p:cViewPr>
        <p:scale>
          <a:sx n="98" d="100"/>
          <a:sy n="98" d="100"/>
        </p:scale>
        <p:origin x="2814" y="-7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800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45B7E-A39C-483C-AC93-0FDF8C4A7762}" type="datetimeFigureOut">
              <a:rPr lang="en-BE" smtClean="0"/>
              <a:t>10/17/2025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800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84C28-3C9D-4338-BC9C-B898493465B9}" type="slidenum">
              <a:rPr lang="en-BE" smtClean="0"/>
              <a:t>‹N°›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5259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42299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87CC2-2968-347A-FF9A-4801E2F37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5FF1D-B3D7-E064-E408-95DDE2323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A7C85-13F6-D5B5-10F9-6475A4FA0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29AF9-B9FC-E7AA-3497-B2EB7F308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28305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87CC2-2968-347A-FF9A-4801E2F37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5FF1D-B3D7-E064-E408-95DDE2323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A7C85-13F6-D5B5-10F9-6475A4FA0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29AF9-B9FC-E7AA-3497-B2EB7F308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91783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87CC2-2968-347A-FF9A-4801E2F37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5FF1D-B3D7-E064-E408-95DDE2323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A7C85-13F6-D5B5-10F9-6475A4FA0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29AF9-B9FC-E7AA-3497-B2EB7F308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12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07908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87CC2-2968-347A-FF9A-4801E2F37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5FF1D-B3D7-E064-E408-95DDE2323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A7C85-13F6-D5B5-10F9-6475A4FA0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29AF9-B9FC-E7AA-3497-B2EB7F308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15176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87CC2-2968-347A-FF9A-4801E2F37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5FF1D-B3D7-E064-E408-95DDE2323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A7C85-13F6-D5B5-10F9-6475A4FA0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29AF9-B9FC-E7AA-3497-B2EB7F308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64963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15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425343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16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43278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17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4146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18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4832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1959-0591-16E7-69EF-13C9D7C93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103BFF-8986-134C-B9D4-63C09F572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F7A83C-FFA0-CDDF-3B3D-BD3AF3BF31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0F1B4-7992-23A8-9C8A-A1073441C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19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3175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32B43-5656-521C-77E8-3378B679E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EC1AB6-CF47-C604-E71F-2396FEE10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1BA04E-F7B3-D669-D39F-4D775BBC79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F7FB2-75F3-2E95-D8D7-DC23A6242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52016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F4D5E-4FED-BAFB-7ED6-C1AA2124F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C11B9-0F93-E526-E4C5-60757412B6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E5244-AE3B-4164-4744-E44D79118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04D48-3FDD-F1D6-E0BE-DB2487D429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20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203754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66BC6-ED65-F107-5669-9D168D5A3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ECE5BC-3FEA-9325-DFD1-8BE44550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C2B550-B551-9088-2DBC-0973A50CC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7BD40-1BE5-C1D0-343F-6FAED4825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21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51548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22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44249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23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53730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24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32599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25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85630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26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16302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27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691133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28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826722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29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881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D405D-4FE1-F456-2CE5-1CFD2EFCA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15D43F-F2A7-9298-AB38-4359E9856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8A5AA-A589-3B48-C6A0-C36DF67CA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5A095-7DED-CF29-006B-4BDC87AC9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66205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30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976506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31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507097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32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776592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33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5803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34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276739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35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061192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C5569-6BE8-4EB6-0E81-0D5C744CC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A69342-E5E1-FF91-3336-9DA656A1C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5389DD-81C2-616E-20EF-7A6C3C3CD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314E88-D7A9-E426-98A1-EDF4698753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36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871218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37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794357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38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793256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39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55916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D405D-4FE1-F456-2CE5-1CFD2EFCA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15D43F-F2A7-9298-AB38-4359E9856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8A5AA-A589-3B48-C6A0-C36DF67CA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5A095-7DED-CF29-006B-4BDC87AC9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20116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82588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60289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87CC2-2968-347A-FF9A-4801E2F37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5FF1D-B3D7-E064-E408-95DDE2323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A7C85-13F6-D5B5-10F9-6475A4FA0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29AF9-B9FC-E7AA-3497-B2EB7F308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46520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87CC2-2968-347A-FF9A-4801E2F37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5FF1D-B3D7-E064-E408-95DDE2323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A7C85-13F6-D5B5-10F9-6475A4FA0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29AF9-B9FC-E7AA-3497-B2EB7F308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71300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87CC2-2968-347A-FF9A-4801E2F37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5FF1D-B3D7-E064-E408-95DDE2323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A7C85-13F6-D5B5-10F9-6475A4FA0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929AF9-B9FC-E7AA-3497-B2EB7F308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84C28-3C9D-4338-BC9C-B898493465B9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84001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4EA84-A8BF-A30E-647F-A065ADC9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539" y="6370193"/>
            <a:ext cx="398980" cy="358204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79A3F87-AD5D-480A-B646-78B21F95E558}" type="slidenum">
              <a:rPr lang="en-BE" smtClean="0"/>
              <a:pPr/>
              <a:t>‹N°›</a:t>
            </a:fld>
            <a:endParaRPr lang="en-BE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EB97C42-5D13-DB08-F935-47E843E6EE23}"/>
              </a:ext>
            </a:extLst>
          </p:cNvPr>
          <p:cNvSpPr/>
          <p:nvPr userDrawn="1"/>
        </p:nvSpPr>
        <p:spPr>
          <a:xfrm>
            <a:off x="431515" y="768349"/>
            <a:ext cx="11198832" cy="5601843"/>
          </a:xfrm>
          <a:prstGeom prst="roundRect">
            <a:avLst>
              <a:gd name="adj" fmla="val 1676"/>
            </a:avLst>
          </a:prstGeom>
          <a:solidFill>
            <a:schemeClr val="bg1"/>
          </a:solidFill>
          <a:ln w="171450">
            <a:solidFill>
              <a:srgbClr val="65A773">
                <a:alpha val="13725"/>
              </a:srgbClr>
            </a:solidFill>
          </a:ln>
          <a:effectLst>
            <a:outerShdw blurRad="149987" dist="431800" dir="8460000" algn="ctr">
              <a:schemeClr val="tx1">
                <a:alpha val="11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82A0F-0134-B6BD-6F73-68B60395BC27}"/>
              </a:ext>
            </a:extLst>
          </p:cNvPr>
          <p:cNvSpPr txBox="1"/>
          <p:nvPr userDrawn="1"/>
        </p:nvSpPr>
        <p:spPr>
          <a:xfrm>
            <a:off x="2881934" y="128183"/>
            <a:ext cx="13459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Context</a:t>
            </a:r>
            <a:endParaRPr lang="en-BE" sz="1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590CD-6054-595D-D50A-1BE90D0F342E}"/>
              </a:ext>
            </a:extLst>
          </p:cNvPr>
          <p:cNvSpPr txBox="1"/>
          <p:nvPr userDrawn="1"/>
        </p:nvSpPr>
        <p:spPr>
          <a:xfrm>
            <a:off x="4468478" y="138499"/>
            <a:ext cx="13459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Fungi</a:t>
            </a:r>
            <a:endParaRPr lang="en-BE" sz="1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A5878A-5C18-1750-5051-CE30115B6021}"/>
              </a:ext>
            </a:extLst>
          </p:cNvPr>
          <p:cNvSpPr txBox="1"/>
          <p:nvPr userDrawn="1"/>
        </p:nvSpPr>
        <p:spPr>
          <a:xfrm>
            <a:off x="6136979" y="138499"/>
            <a:ext cx="13459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Grafts</a:t>
            </a:r>
            <a:endParaRPr lang="en-BE" sz="1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AEF6D8-8AB4-20FB-9D33-583DF3E7BEEB}"/>
              </a:ext>
            </a:extLst>
          </p:cNvPr>
          <p:cNvSpPr txBox="1"/>
          <p:nvPr userDrawn="1"/>
        </p:nvSpPr>
        <p:spPr>
          <a:xfrm>
            <a:off x="7805480" y="138499"/>
            <a:ext cx="13459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Conclusion</a:t>
            </a:r>
            <a:endParaRPr lang="en-BE" sz="1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1443F7-0966-50B9-05D0-565E2312FAD0}"/>
              </a:ext>
            </a:extLst>
          </p:cNvPr>
          <p:cNvSpPr txBox="1"/>
          <p:nvPr userDrawn="1"/>
        </p:nvSpPr>
        <p:spPr>
          <a:xfrm>
            <a:off x="561653" y="3000730"/>
            <a:ext cx="10989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solidFill>
                  <a:schemeClr val="bg1"/>
                </a:solidFill>
                <a:latin typeface="Franklin Gothic Book" panose="020B0503020102020204" pitchFamily="34" charset="0"/>
              </a:rPr>
              <a:t>Title</a:t>
            </a:r>
            <a:endParaRPr lang="en-BE" sz="4400" spc="3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BB1A0D2-642C-43D2-6FA4-7A47E292349C}"/>
              </a:ext>
            </a:extLst>
          </p:cNvPr>
          <p:cNvGrpSpPr/>
          <p:nvPr userDrawn="1"/>
        </p:nvGrpSpPr>
        <p:grpSpPr>
          <a:xfrm>
            <a:off x="0" y="970140"/>
            <a:ext cx="4114800" cy="497153"/>
            <a:chOff x="-426375" y="970140"/>
            <a:chExt cx="8065212" cy="91439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D7A70BB-D7A7-DFB8-4A72-A7F9FAFCDE2B}"/>
                </a:ext>
              </a:extLst>
            </p:cNvPr>
            <p:cNvSpPr/>
            <p:nvPr userDrawn="1"/>
          </p:nvSpPr>
          <p:spPr>
            <a:xfrm>
              <a:off x="-426375" y="970140"/>
              <a:ext cx="8065212" cy="914399"/>
            </a:xfrm>
            <a:prstGeom prst="roundRect">
              <a:avLst>
                <a:gd name="adj" fmla="val 50000"/>
              </a:avLst>
            </a:prstGeom>
            <a:solidFill>
              <a:srgbClr val="65A7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DC6518-618D-1FF3-B699-301A80552710}"/>
                </a:ext>
              </a:extLst>
            </p:cNvPr>
            <p:cNvSpPr/>
            <p:nvPr userDrawn="1"/>
          </p:nvSpPr>
          <p:spPr>
            <a:xfrm>
              <a:off x="-426375" y="970140"/>
              <a:ext cx="7289512" cy="899756"/>
            </a:xfrm>
            <a:prstGeom prst="rect">
              <a:avLst/>
            </a:prstGeom>
            <a:solidFill>
              <a:srgbClr val="65A7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247774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206A-274B-EEEE-1694-E9E9CC10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>
                    <a:lumMod val="50000"/>
                  </a:schemeClr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3583E-6990-8810-1552-127662506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2633A8-9C44-BC24-4A63-25053ED4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539" y="6370193"/>
            <a:ext cx="398980" cy="358204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79A3F87-AD5D-480A-B646-78B21F95E558}" type="slidenum">
              <a:rPr lang="en-BE" smtClean="0"/>
              <a:pPr/>
              <a:t>‹N°›</a:t>
            </a:fld>
            <a:endParaRPr lang="en-BE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E525A1F-FFE5-1C49-E1FF-A9774DE54B3A}"/>
              </a:ext>
            </a:extLst>
          </p:cNvPr>
          <p:cNvSpPr/>
          <p:nvPr userDrawn="1"/>
        </p:nvSpPr>
        <p:spPr>
          <a:xfrm>
            <a:off x="431515" y="768349"/>
            <a:ext cx="11198832" cy="5601843"/>
          </a:xfrm>
          <a:prstGeom prst="roundRect">
            <a:avLst>
              <a:gd name="adj" fmla="val 1676"/>
            </a:avLst>
          </a:prstGeom>
          <a:solidFill>
            <a:schemeClr val="bg1"/>
          </a:solidFill>
          <a:ln w="171450">
            <a:solidFill>
              <a:srgbClr val="65A773">
                <a:alpha val="13725"/>
              </a:srgbClr>
            </a:solidFill>
          </a:ln>
          <a:effectLst>
            <a:outerShdw blurRad="149987" dist="431800" dir="8460000" algn="ctr">
              <a:schemeClr val="tx1">
                <a:alpha val="11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5C6C78-37A7-42BB-C978-4642D2885263}"/>
              </a:ext>
            </a:extLst>
          </p:cNvPr>
          <p:cNvSpPr/>
          <p:nvPr userDrawn="1"/>
        </p:nvSpPr>
        <p:spPr>
          <a:xfrm>
            <a:off x="515007" y="2733010"/>
            <a:ext cx="11035862" cy="1408387"/>
          </a:xfrm>
          <a:prstGeom prst="rect">
            <a:avLst/>
          </a:prstGeom>
          <a:solidFill>
            <a:schemeClr val="tx1">
              <a:alpha val="52000"/>
            </a:schemeClr>
          </a:solidFill>
          <a:ln w="28575">
            <a:solidFill>
              <a:srgbClr val="65A773">
                <a:alpha val="21176"/>
              </a:srgb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055A99-B72B-EE81-4E2D-2D56BA41E32E}"/>
              </a:ext>
            </a:extLst>
          </p:cNvPr>
          <p:cNvSpPr txBox="1"/>
          <p:nvPr userDrawn="1"/>
        </p:nvSpPr>
        <p:spPr>
          <a:xfrm>
            <a:off x="561653" y="3000730"/>
            <a:ext cx="10989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Title</a:t>
            </a:r>
            <a:endParaRPr lang="en-BE" sz="4400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FF4AFF5E-CEC8-4250-80F0-817D1F8B206B}"/>
              </a:ext>
            </a:extLst>
          </p:cNvPr>
          <p:cNvSpPr txBox="1"/>
          <p:nvPr userDrawn="1"/>
        </p:nvSpPr>
        <p:spPr>
          <a:xfrm>
            <a:off x="2881934" y="128183"/>
            <a:ext cx="13459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Context</a:t>
            </a:r>
            <a:endParaRPr lang="en-BE" sz="1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96697F74-3D38-4FA3-BF92-E1061199E2FD}"/>
              </a:ext>
            </a:extLst>
          </p:cNvPr>
          <p:cNvSpPr txBox="1"/>
          <p:nvPr userDrawn="1"/>
        </p:nvSpPr>
        <p:spPr>
          <a:xfrm>
            <a:off x="4468478" y="138499"/>
            <a:ext cx="13459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Fungi</a:t>
            </a:r>
            <a:endParaRPr lang="en-BE" sz="1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1C887C6F-976B-4D18-BE3E-1F80F6059B3F}"/>
              </a:ext>
            </a:extLst>
          </p:cNvPr>
          <p:cNvSpPr txBox="1"/>
          <p:nvPr userDrawn="1"/>
        </p:nvSpPr>
        <p:spPr>
          <a:xfrm>
            <a:off x="6136979" y="138499"/>
            <a:ext cx="13459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Grafts</a:t>
            </a:r>
            <a:endParaRPr lang="en-BE" sz="1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4D381CB0-9958-4EBF-B246-F9C580D73615}"/>
              </a:ext>
            </a:extLst>
          </p:cNvPr>
          <p:cNvSpPr txBox="1"/>
          <p:nvPr userDrawn="1"/>
        </p:nvSpPr>
        <p:spPr>
          <a:xfrm>
            <a:off x="7805480" y="138499"/>
            <a:ext cx="13459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Conclusion</a:t>
            </a:r>
            <a:endParaRPr lang="en-BE" sz="1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63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0C89634-13F9-E5E7-6CA9-4AA61A1D9D16}"/>
              </a:ext>
            </a:extLst>
          </p:cNvPr>
          <p:cNvSpPr txBox="1"/>
          <p:nvPr userDrawn="1"/>
        </p:nvSpPr>
        <p:spPr>
          <a:xfrm>
            <a:off x="6245759" y="5232707"/>
            <a:ext cx="592322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b="1" spc="-8" dirty="0" err="1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University</a:t>
            </a:r>
            <a:r>
              <a:rPr lang="fr-FR" sz="14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of Liège </a:t>
            </a:r>
            <a:br>
              <a:rPr lang="fr-FR" sz="14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sz="14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Gembloux Agro-Bio Tech</a:t>
            </a:r>
            <a:br>
              <a:rPr lang="fr-FR" sz="14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sz="14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TERRA </a:t>
            </a:r>
            <a:r>
              <a:rPr lang="fr-FR" sz="1400" b="1" spc="-8" dirty="0" err="1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Teaching</a:t>
            </a:r>
            <a:r>
              <a:rPr lang="fr-FR" sz="14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and Research Center</a:t>
            </a:r>
          </a:p>
          <a:p>
            <a:pPr algn="r"/>
            <a:r>
              <a:rPr lang="fr-FR" sz="14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Passage des Déportés 2, </a:t>
            </a:r>
          </a:p>
          <a:p>
            <a:pPr algn="r"/>
            <a:r>
              <a:rPr lang="fr-FR" sz="14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5030 Gembloux, </a:t>
            </a:r>
            <a:r>
              <a:rPr lang="fr-FR" sz="1400" b="1" spc="-8" dirty="0" err="1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Belgium</a:t>
            </a:r>
            <a:endParaRPr lang="fr-FR" sz="1400" b="1" spc="-8" dirty="0">
              <a:ln>
                <a:solidFill>
                  <a:schemeClr val="bg1"/>
                </a:solidFill>
              </a:ln>
              <a:solidFill>
                <a:srgbClr val="0D0D0D"/>
              </a:solidFill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endParaRPr lang="fr-FR" sz="1400" b="1" spc="-8" dirty="0">
              <a:ln>
                <a:solidFill>
                  <a:schemeClr val="bg1"/>
                </a:solidFill>
              </a:ln>
              <a:solidFill>
                <a:srgbClr val="0D0D0D"/>
              </a:solidFill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fr-FR" sz="14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*qguidosse@uliege.be</a:t>
            </a:r>
          </a:p>
        </p:txBody>
      </p:sp>
      <p:pic>
        <p:nvPicPr>
          <p:cNvPr id="4" name="Picture 3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A0A7EBF8-601C-4620-94C8-3FCB44AF3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8" y="0"/>
            <a:ext cx="12202027" cy="5002823"/>
          </a:xfrm>
          <a:prstGeom prst="rect">
            <a:avLst/>
          </a:prstGeom>
        </p:spPr>
      </p:pic>
      <p:sp>
        <p:nvSpPr>
          <p:cNvPr id="11" name="object 2"/>
          <p:cNvSpPr/>
          <p:nvPr userDrawn="1"/>
        </p:nvSpPr>
        <p:spPr>
          <a:xfrm>
            <a:off x="567896" y="943816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Titre 11"/>
          <p:cNvSpPr txBox="1">
            <a:spLocks/>
          </p:cNvSpPr>
          <p:nvPr userDrawn="1"/>
        </p:nvSpPr>
        <p:spPr>
          <a:xfrm>
            <a:off x="2387348" y="2288734"/>
            <a:ext cx="7480064" cy="1444460"/>
          </a:xfrm>
          <a:prstGeom prst="rect">
            <a:avLst/>
          </a:prstGeom>
          <a:solidFill>
            <a:srgbClr val="0D0D0D">
              <a:alpha val="80000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="1" dirty="0" err="1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  <a:t>Unravelling</a:t>
            </a:r>
            <a:r>
              <a:rPr lang="fr-FR" sz="2400" b="1" dirty="0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  <a:t> </a:t>
            </a:r>
            <a:r>
              <a:rPr lang="fr-FR" sz="2400" b="1" dirty="0" err="1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  <a:t>belowground</a:t>
            </a:r>
            <a:r>
              <a:rPr lang="fr-FR" sz="2400" b="1" dirty="0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  <a:t> interactions in </a:t>
            </a:r>
            <a:br>
              <a:rPr lang="fr-FR" sz="2400" b="1" dirty="0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</a:br>
            <a:r>
              <a:rPr lang="fr-FR" sz="2400" b="1" i="1" dirty="0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  <a:t>Aucoumea klaineana</a:t>
            </a:r>
            <a:r>
              <a:rPr lang="fr-FR" sz="2400" b="1" dirty="0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  <a:t> Pierre stands</a:t>
            </a:r>
            <a:br>
              <a:rPr lang="fr-FR" sz="2400" b="1" dirty="0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</a:br>
            <a:r>
              <a:rPr lang="fr-FR" sz="2400" b="1" dirty="0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  <a:t> </a:t>
            </a:r>
            <a:br>
              <a:rPr lang="fr-FR" sz="2400" b="1" dirty="0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</a:br>
            <a:r>
              <a:rPr lang="fr-FR" sz="2000" b="1" dirty="0" err="1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  <a:t>Roles</a:t>
            </a:r>
            <a:r>
              <a:rPr lang="fr-FR" sz="2000" b="1" dirty="0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  <a:t> of root anastomoses and root-</a:t>
            </a:r>
            <a:r>
              <a:rPr lang="fr-FR" sz="2000" b="1" dirty="0" err="1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  <a:t>associated</a:t>
            </a:r>
            <a:r>
              <a:rPr lang="fr-FR" sz="2000" b="1" dirty="0">
                <a:solidFill>
                  <a:schemeClr val="bg1"/>
                </a:solidFill>
                <a:effectLst/>
                <a:latin typeface="Century Schoolbook" panose="02040604050505020304" pitchFamily="18" charset="0"/>
                <a:ea typeface="Open Sans" panose="020B0606030504020204" pitchFamily="34" charset="0"/>
              </a:rPr>
              <a:t> fungi</a:t>
            </a:r>
            <a:endParaRPr lang="fr-BE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6" name="object 5"/>
          <p:cNvSpPr txBox="1"/>
          <p:nvPr userDrawn="1"/>
        </p:nvSpPr>
        <p:spPr>
          <a:xfrm>
            <a:off x="3608474" y="515325"/>
            <a:ext cx="3768272" cy="27353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algn="ctr">
              <a:spcBef>
                <a:spcPts val="900"/>
              </a:spcBef>
            </a:pPr>
            <a:endParaRPr sz="1600" u="sng" dirty="0">
              <a:solidFill>
                <a:schemeClr val="accent1">
                  <a:lumMod val="7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10" name="Picture 2" descr="RÃ©sultat de recherche d'images pour &quot;gembloux agro bio tech biodiversitÃ© paysage png&quot;">
            <a:extLst>
              <a:ext uri="{FF2B5EF4-FFF2-40B4-BE49-F238E27FC236}">
                <a16:creationId xmlns:a16="http://schemas.microsoft.com/office/drawing/2014/main" id="{CA730C27-CC78-43D0-A1CE-02660764F4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60" y="5157782"/>
            <a:ext cx="2218144" cy="77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18">
            <a:extLst>
              <a:ext uri="{FF2B5EF4-FFF2-40B4-BE49-F238E27FC236}">
                <a16:creationId xmlns:a16="http://schemas.microsoft.com/office/drawing/2014/main" id="{4A26E158-6170-4105-9541-4A52119627E4}"/>
              </a:ext>
            </a:extLst>
          </p:cNvPr>
          <p:cNvSpPr txBox="1"/>
          <p:nvPr userDrawn="1"/>
        </p:nvSpPr>
        <p:spPr>
          <a:xfrm>
            <a:off x="2387348" y="5100253"/>
            <a:ext cx="740727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Quentin Guidosse</a:t>
            </a:r>
            <a:br>
              <a:rPr lang="fr-FR" sz="16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fr-FR" sz="16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sz="1600" b="0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Supervision</a:t>
            </a:r>
            <a:r>
              <a:rPr lang="fr-FR" sz="16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br>
              <a:rPr lang="fr-FR" sz="16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sz="16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Dr. Caroline De Clerck</a:t>
            </a:r>
          </a:p>
          <a:p>
            <a:pPr algn="ctr"/>
            <a:r>
              <a:rPr lang="fr-FR" sz="1600" b="1" spc="-8" dirty="0">
                <a:ln>
                  <a:solidFill>
                    <a:schemeClr val="bg1"/>
                  </a:solidFill>
                </a:ln>
                <a:solidFill>
                  <a:srgbClr val="0D0D0D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Pr. Jean-Louis-Doucet</a:t>
            </a:r>
          </a:p>
        </p:txBody>
      </p:sp>
      <p:pic>
        <p:nvPicPr>
          <p:cNvPr id="19" name="Picture 18" descr="A green logo with black text&#10;&#10;Description automatically generated">
            <a:extLst>
              <a:ext uri="{FF2B5EF4-FFF2-40B4-BE49-F238E27FC236}">
                <a16:creationId xmlns:a16="http://schemas.microsoft.com/office/drawing/2014/main" id="{78C80E8B-94AD-2F96-BECD-58D49F36CC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8" y="6022400"/>
            <a:ext cx="1296648" cy="7706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3D4AC4-86D2-69B2-A97F-59092FACADE8}"/>
              </a:ext>
            </a:extLst>
          </p:cNvPr>
          <p:cNvSpPr txBox="1"/>
          <p:nvPr userDrawn="1"/>
        </p:nvSpPr>
        <p:spPr>
          <a:xfrm>
            <a:off x="63373" y="-2350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61st Annual Meeting of the Association for Tropical Biology and Conservation (ATBC2025) </a:t>
            </a:r>
            <a:br>
              <a:rPr lang="en-US" sz="1400" dirty="0">
                <a:solidFill>
                  <a:schemeClr val="bg1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Oaxaca, Mexico, June 29th to July 4th, 2025</a:t>
            </a:r>
            <a:endParaRPr lang="en-BE" sz="1400" dirty="0">
              <a:solidFill>
                <a:schemeClr val="bg1"/>
              </a:solidFill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408A59-A3A1-7A0B-F993-2F6A04F8A3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619452" y="11429"/>
            <a:ext cx="3561117" cy="1008000"/>
            <a:chOff x="6375675" y="3891423"/>
            <a:chExt cx="5214496" cy="140164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DC40E9-1478-77F7-14FE-6BC4114DF22E}"/>
                </a:ext>
              </a:extLst>
            </p:cNvPr>
            <p:cNvSpPr/>
            <p:nvPr/>
          </p:nvSpPr>
          <p:spPr>
            <a:xfrm>
              <a:off x="6392684" y="3891647"/>
              <a:ext cx="5197487" cy="140141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23252C0-3E05-D427-AD98-05BF46566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5675" y="3891423"/>
              <a:ext cx="5161316" cy="1401417"/>
            </a:xfrm>
            <a:prstGeom prst="rect">
              <a:avLst/>
            </a:prstGeom>
            <a:noFill/>
            <a:ln>
              <a:solidFill>
                <a:srgbClr val="FFCC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13475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71FD5E-3826-EFA7-6136-EE53FD018B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‹N°›</a:t>
            </a:fld>
            <a:endParaRPr lang="en-B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1A38F6-65B8-2701-BECA-EF8E2107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>
                    <a:lumMod val="50000"/>
                  </a:schemeClr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961F5B-DECB-7D04-4A97-79265E62D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2B3E64-3B68-8DA0-77EE-31CE9EBD68F7}"/>
              </a:ext>
            </a:extLst>
          </p:cNvPr>
          <p:cNvSpPr/>
          <p:nvPr userDrawn="1"/>
        </p:nvSpPr>
        <p:spPr>
          <a:xfrm>
            <a:off x="431515" y="768349"/>
            <a:ext cx="11198832" cy="5601843"/>
          </a:xfrm>
          <a:prstGeom prst="roundRect">
            <a:avLst>
              <a:gd name="adj" fmla="val 1676"/>
            </a:avLst>
          </a:prstGeom>
          <a:solidFill>
            <a:schemeClr val="bg1"/>
          </a:solidFill>
          <a:ln w="171450">
            <a:solidFill>
              <a:srgbClr val="65A773">
                <a:alpha val="13725"/>
              </a:srgbClr>
            </a:solidFill>
          </a:ln>
          <a:effectLst>
            <a:outerShdw blurRad="149987" dist="431800" dir="8460000" algn="ctr">
              <a:schemeClr val="tx1">
                <a:alpha val="11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A97B0B7B-4324-4BB3-A46D-77AA12F46FDE}"/>
              </a:ext>
            </a:extLst>
          </p:cNvPr>
          <p:cNvSpPr txBox="1"/>
          <p:nvPr userDrawn="1"/>
        </p:nvSpPr>
        <p:spPr>
          <a:xfrm>
            <a:off x="2881934" y="128183"/>
            <a:ext cx="13459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Context</a:t>
            </a:r>
            <a:endParaRPr lang="en-BE" sz="1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2D957489-BC26-4A0E-A2BF-3F5BD1231097}"/>
              </a:ext>
            </a:extLst>
          </p:cNvPr>
          <p:cNvSpPr txBox="1"/>
          <p:nvPr userDrawn="1"/>
        </p:nvSpPr>
        <p:spPr>
          <a:xfrm>
            <a:off x="4468478" y="138499"/>
            <a:ext cx="13459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Fungi</a:t>
            </a:r>
            <a:endParaRPr lang="en-BE" sz="1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196CD654-96BA-43C5-A19C-47D9CA645656}"/>
              </a:ext>
            </a:extLst>
          </p:cNvPr>
          <p:cNvSpPr txBox="1"/>
          <p:nvPr userDrawn="1"/>
        </p:nvSpPr>
        <p:spPr>
          <a:xfrm>
            <a:off x="6136979" y="138499"/>
            <a:ext cx="13459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Grafts</a:t>
            </a:r>
            <a:endParaRPr lang="en-BE" sz="1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4A0E0DDE-4F87-42E8-8269-300525212F28}"/>
              </a:ext>
            </a:extLst>
          </p:cNvPr>
          <p:cNvSpPr txBox="1"/>
          <p:nvPr userDrawn="1"/>
        </p:nvSpPr>
        <p:spPr>
          <a:xfrm>
            <a:off x="7805480" y="138499"/>
            <a:ext cx="134591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Franklin Gothic Book" panose="020B0503020102020204" pitchFamily="34" charset="0"/>
              </a:rPr>
              <a:t>Conclusion</a:t>
            </a:r>
            <a:endParaRPr lang="en-BE" sz="1800" dirty="0">
              <a:solidFill>
                <a:schemeClr val="bg1">
                  <a:lumMod val="65000"/>
                </a:schemeClr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2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71FD5E-3826-EFA7-6136-EE53FD018B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‹N°›</a:t>
            </a:fld>
            <a:endParaRPr lang="en-B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1A38F6-65B8-2701-BECA-EF8E2107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>
                    <a:lumMod val="50000"/>
                  </a:schemeClr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BE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5961F5B-DECB-7D04-4A97-79265E62D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82B3E64-3B68-8DA0-77EE-31CE9EBD68F7}"/>
              </a:ext>
            </a:extLst>
          </p:cNvPr>
          <p:cNvSpPr/>
          <p:nvPr userDrawn="1"/>
        </p:nvSpPr>
        <p:spPr>
          <a:xfrm>
            <a:off x="431515" y="768349"/>
            <a:ext cx="11198832" cy="5601843"/>
          </a:xfrm>
          <a:prstGeom prst="roundRect">
            <a:avLst>
              <a:gd name="adj" fmla="val 1676"/>
            </a:avLst>
          </a:prstGeom>
          <a:solidFill>
            <a:schemeClr val="bg1"/>
          </a:solidFill>
          <a:ln w="171450">
            <a:solidFill>
              <a:srgbClr val="65A773">
                <a:alpha val="13725"/>
              </a:srgbClr>
            </a:solidFill>
          </a:ln>
          <a:effectLst>
            <a:outerShdw blurRad="149987" dist="431800" dir="8460000" algn="ctr">
              <a:schemeClr val="tx1">
                <a:alpha val="11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9F9ACB-EAA6-9134-1459-492225E934C4}"/>
              </a:ext>
            </a:extLst>
          </p:cNvPr>
          <p:cNvGrpSpPr/>
          <p:nvPr userDrawn="1"/>
        </p:nvGrpSpPr>
        <p:grpSpPr>
          <a:xfrm>
            <a:off x="-12700" y="2353568"/>
            <a:ext cx="7368581" cy="2739211"/>
            <a:chOff x="-426375" y="970140"/>
            <a:chExt cx="9978518" cy="899756"/>
          </a:xfrm>
          <a:solidFill>
            <a:srgbClr val="65A773">
              <a:alpha val="85098"/>
            </a:srgb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B8DFBB5-5D65-19F2-474A-518D223B6849}"/>
                </a:ext>
              </a:extLst>
            </p:cNvPr>
            <p:cNvSpPr/>
            <p:nvPr userDrawn="1"/>
          </p:nvSpPr>
          <p:spPr>
            <a:xfrm>
              <a:off x="1486931" y="970140"/>
              <a:ext cx="8065212" cy="89975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709F1E-B83F-B73E-2820-8427EDBA369C}"/>
                </a:ext>
              </a:extLst>
            </p:cNvPr>
            <p:cNvSpPr/>
            <p:nvPr userDrawn="1"/>
          </p:nvSpPr>
          <p:spPr>
            <a:xfrm>
              <a:off x="-426375" y="970140"/>
              <a:ext cx="7289513" cy="899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</p:spTree>
    <p:extLst>
      <p:ext uri="{BB962C8B-B14F-4D97-AF65-F5344CB8AC3E}">
        <p14:creationId xmlns:p14="http://schemas.microsoft.com/office/powerpoint/2010/main" val="412579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25B543-8B64-3AA1-9235-0C909F58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1863D-4728-0C58-6568-2FD128ACE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9E1528-6E4B-0580-82EB-A26F3B70A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182" y="6421564"/>
            <a:ext cx="542818" cy="318283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79A3F87-AD5D-480A-B646-78B21F95E558}" type="slidenum">
              <a:rPr lang="en-BE" smtClean="0"/>
              <a:pPr/>
              <a:t>‹N°›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11491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5" r:id="rId4"/>
    <p:sldLayoutId id="214748365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Franklin Gothic Demi Cond" panose="020B07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50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50000"/>
            </a:schemeClr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50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0.png"/><Relationship Id="rId4" Type="http://schemas.openxmlformats.org/officeDocument/2006/relationships/image" Target="../media/image43.png"/><Relationship Id="rId9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0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949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716A6-A6C4-6DF1-A2D2-7C50B4C0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2E887DD-C4EA-222A-25CF-9C1CFB1B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10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6C03B-D657-AD1D-AF82-0C585967DE04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CAA93-237E-6DB8-0DC5-65FC48F4F3D8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Research questions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C146B-7555-BA2A-A1D6-E4B4B873FBFC}"/>
              </a:ext>
            </a:extLst>
          </p:cNvPr>
          <p:cNvSpPr txBox="1"/>
          <p:nvPr/>
        </p:nvSpPr>
        <p:spPr>
          <a:xfrm>
            <a:off x="4350175" y="5982557"/>
            <a:ext cx="1786597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André De Kesel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A40911-702D-43DB-B47E-C4F712C0F982}"/>
              </a:ext>
            </a:extLst>
          </p:cNvPr>
          <p:cNvSpPr/>
          <p:nvPr/>
        </p:nvSpPr>
        <p:spPr>
          <a:xfrm>
            <a:off x="853082" y="1625350"/>
            <a:ext cx="82739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1.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does this species persist as monodominant 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	1b.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 suppressed trees survive in such shaded environments ? </a:t>
            </a:r>
          </a:p>
        </p:txBody>
      </p:sp>
      <p:pic>
        <p:nvPicPr>
          <p:cNvPr id="17" name="Picture 24" descr="A tree with a large root system&#10;&#10;Description automatically generated">
            <a:extLst>
              <a:ext uri="{FF2B5EF4-FFF2-40B4-BE49-F238E27FC236}">
                <a16:creationId xmlns:a16="http://schemas.microsoft.com/office/drawing/2014/main" id="{ACBC5A1B-3062-4B96-BF37-DE008FEDB2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691" y="934194"/>
            <a:ext cx="2051227" cy="316342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50C38BF4-B129-4BDC-B1BF-A4BF81C07862}"/>
              </a:ext>
            </a:extLst>
          </p:cNvPr>
          <p:cNvSpPr txBox="1"/>
          <p:nvPr/>
        </p:nvSpPr>
        <p:spPr>
          <a:xfrm>
            <a:off x="711470" y="2577629"/>
            <a:ext cx="8741755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rgbClr val="000000"/>
                </a:solidFill>
                <a:latin typeface="Canva Sans"/>
              </a:rPr>
              <a:t>8 interdependent mechanisms to explain classical monodominance: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5B0FD7BF-9685-47BE-BDC2-3184A7DB1AB0}"/>
              </a:ext>
            </a:extLst>
          </p:cNvPr>
          <p:cNvSpPr txBox="1"/>
          <p:nvPr/>
        </p:nvSpPr>
        <p:spPr>
          <a:xfrm>
            <a:off x="6136772" y="3009435"/>
            <a:ext cx="2361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Canva Sans"/>
              </a:rPr>
              <a:t>Peh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 et al, 2011 ; 2024</a:t>
            </a:r>
            <a:endParaRPr lang="en-BE" sz="1400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64C1739-1296-42EC-8859-43718DFF3295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96389" y="2515908"/>
            <a:ext cx="8791302" cy="44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078931-78FF-4609-BBF6-A7F6C4F2AAEE}"/>
              </a:ext>
            </a:extLst>
          </p:cNvPr>
          <p:cNvSpPr/>
          <p:nvPr/>
        </p:nvSpPr>
        <p:spPr>
          <a:xfrm>
            <a:off x="620030" y="4271191"/>
            <a:ext cx="6096000" cy="17113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Low frequency of exogenous disturbances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Shade tolerance and seedling survival under closed canopy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Slow decomposition and low nutrient availability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Large seeds to overcome deep litter layers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746BAD-DA9D-4868-8357-5F2972200426}"/>
              </a:ext>
            </a:extLst>
          </p:cNvPr>
          <p:cNvSpPr/>
          <p:nvPr/>
        </p:nvSpPr>
        <p:spPr>
          <a:xfrm>
            <a:off x="6624590" y="4271191"/>
            <a:ext cx="6096000" cy="17113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Association with ectomycorrhizal (</a:t>
            </a:r>
            <a:r>
              <a:rPr lang="en-US" dirty="0" err="1">
                <a:solidFill>
                  <a:srgbClr val="000000"/>
                </a:solidFill>
                <a:latin typeface="Canva Sans"/>
              </a:rPr>
              <a:t>EcM</a:t>
            </a:r>
            <a:r>
              <a:rPr lang="en-US" dirty="0">
                <a:solidFill>
                  <a:srgbClr val="000000"/>
                </a:solidFill>
                <a:latin typeface="Canva Sans"/>
              </a:rPr>
              <a:t>) fungi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 Mast fruiting and predator satiation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Limited seed dispersal and gregarious growth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Escape from herbivory</a:t>
            </a:r>
          </a:p>
        </p:txBody>
      </p:sp>
      <p:sp>
        <p:nvSpPr>
          <p:cNvPr id="22" name="Multiplication Sign 22">
            <a:extLst>
              <a:ext uri="{FF2B5EF4-FFF2-40B4-BE49-F238E27FC236}">
                <a16:creationId xmlns:a16="http://schemas.microsoft.com/office/drawing/2014/main" id="{DD821405-AF2A-4520-9875-21E791601F94}"/>
              </a:ext>
            </a:extLst>
          </p:cNvPr>
          <p:cNvSpPr/>
          <p:nvPr/>
        </p:nvSpPr>
        <p:spPr>
          <a:xfrm>
            <a:off x="614486" y="4339481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Multiplication Sign 16">
            <a:extLst>
              <a:ext uri="{FF2B5EF4-FFF2-40B4-BE49-F238E27FC236}">
                <a16:creationId xmlns:a16="http://schemas.microsoft.com/office/drawing/2014/main" id="{E633FE3A-528E-4E06-8B54-A1A0FBD73E02}"/>
              </a:ext>
            </a:extLst>
          </p:cNvPr>
          <p:cNvSpPr/>
          <p:nvPr/>
        </p:nvSpPr>
        <p:spPr>
          <a:xfrm>
            <a:off x="614486" y="3572836"/>
            <a:ext cx="239243" cy="370018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TextBox 18">
            <a:extLst>
              <a:ext uri="{FF2B5EF4-FFF2-40B4-BE49-F238E27FC236}">
                <a16:creationId xmlns:a16="http://schemas.microsoft.com/office/drawing/2014/main" id="{FC92B7DC-0773-4234-BDC1-83F49502840E}"/>
              </a:ext>
            </a:extLst>
          </p:cNvPr>
          <p:cNvSpPr txBox="1"/>
          <p:nvPr/>
        </p:nvSpPr>
        <p:spPr>
          <a:xfrm>
            <a:off x="853729" y="3603956"/>
            <a:ext cx="24236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Canva Sans"/>
              </a:rPr>
              <a:t>Do not apply to 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A. klaineana </a:t>
            </a:r>
            <a:endParaRPr lang="en-BE" sz="1400" dirty="0"/>
          </a:p>
        </p:txBody>
      </p:sp>
      <p:sp>
        <p:nvSpPr>
          <p:cNvPr id="25" name="Multiplication Sign 22">
            <a:extLst>
              <a:ext uri="{FF2B5EF4-FFF2-40B4-BE49-F238E27FC236}">
                <a16:creationId xmlns:a16="http://schemas.microsoft.com/office/drawing/2014/main" id="{718C30FF-3E70-4608-B44D-305844067F5A}"/>
              </a:ext>
            </a:extLst>
          </p:cNvPr>
          <p:cNvSpPr/>
          <p:nvPr/>
        </p:nvSpPr>
        <p:spPr>
          <a:xfrm>
            <a:off x="620030" y="4705708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Multiplication Sign 22">
            <a:extLst>
              <a:ext uri="{FF2B5EF4-FFF2-40B4-BE49-F238E27FC236}">
                <a16:creationId xmlns:a16="http://schemas.microsoft.com/office/drawing/2014/main" id="{35070007-FCF6-4E9E-9245-2831094DF779}"/>
              </a:ext>
            </a:extLst>
          </p:cNvPr>
          <p:cNvSpPr/>
          <p:nvPr/>
        </p:nvSpPr>
        <p:spPr>
          <a:xfrm>
            <a:off x="614486" y="5542806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Multiplication Sign 22">
            <a:extLst>
              <a:ext uri="{FF2B5EF4-FFF2-40B4-BE49-F238E27FC236}">
                <a16:creationId xmlns:a16="http://schemas.microsoft.com/office/drawing/2014/main" id="{67CA4806-B06F-4A78-9D86-EFC126B9C560}"/>
              </a:ext>
            </a:extLst>
          </p:cNvPr>
          <p:cNvSpPr/>
          <p:nvPr/>
        </p:nvSpPr>
        <p:spPr>
          <a:xfrm>
            <a:off x="6619046" y="5161019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Multiplication Sign 22">
            <a:extLst>
              <a:ext uri="{FF2B5EF4-FFF2-40B4-BE49-F238E27FC236}">
                <a16:creationId xmlns:a16="http://schemas.microsoft.com/office/drawing/2014/main" id="{5A6B917A-B512-4E22-849A-F70305899E4B}"/>
              </a:ext>
            </a:extLst>
          </p:cNvPr>
          <p:cNvSpPr/>
          <p:nvPr/>
        </p:nvSpPr>
        <p:spPr>
          <a:xfrm>
            <a:off x="6628635" y="5571788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Multiplication Sign 22">
            <a:extLst>
              <a:ext uri="{FF2B5EF4-FFF2-40B4-BE49-F238E27FC236}">
                <a16:creationId xmlns:a16="http://schemas.microsoft.com/office/drawing/2014/main" id="{EA434C7D-9D19-4E0C-AFB1-D2F0B25BE336}"/>
              </a:ext>
            </a:extLst>
          </p:cNvPr>
          <p:cNvSpPr/>
          <p:nvPr/>
        </p:nvSpPr>
        <p:spPr>
          <a:xfrm>
            <a:off x="6609457" y="4735924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" name="Rectangle: Top Corners Rounded 31">
            <a:extLst>
              <a:ext uri="{FF2B5EF4-FFF2-40B4-BE49-F238E27FC236}">
                <a16:creationId xmlns:a16="http://schemas.microsoft.com/office/drawing/2014/main" id="{FBC38809-D0CA-4941-B3F2-73FD8F584C0B}"/>
              </a:ext>
            </a:extLst>
          </p:cNvPr>
          <p:cNvSpPr/>
          <p:nvPr/>
        </p:nvSpPr>
        <p:spPr>
          <a:xfrm rot="10800000">
            <a:off x="2884389" y="-1328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85475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716A6-A6C4-6DF1-A2D2-7C50B4C0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2E887DD-C4EA-222A-25CF-9C1CFB1B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11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6C03B-D657-AD1D-AF82-0C585967DE04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CAA93-237E-6DB8-0DC5-65FC48F4F3D8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Research questions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C146B-7555-BA2A-A1D6-E4B4B873FBFC}"/>
              </a:ext>
            </a:extLst>
          </p:cNvPr>
          <p:cNvSpPr txBox="1"/>
          <p:nvPr/>
        </p:nvSpPr>
        <p:spPr>
          <a:xfrm>
            <a:off x="4350175" y="5982557"/>
            <a:ext cx="1786597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André De Kesel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A40911-702D-43DB-B47E-C4F712C0F982}"/>
              </a:ext>
            </a:extLst>
          </p:cNvPr>
          <p:cNvSpPr/>
          <p:nvPr/>
        </p:nvSpPr>
        <p:spPr>
          <a:xfrm>
            <a:off x="853082" y="1625350"/>
            <a:ext cx="82739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1.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does this species persist as monodominant 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	1b.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 suppressed trees survive in such shaded environments ? </a:t>
            </a:r>
          </a:p>
        </p:txBody>
      </p:sp>
      <p:pic>
        <p:nvPicPr>
          <p:cNvPr id="17" name="Picture 24" descr="A tree with a large root system&#10;&#10;Description automatically generated">
            <a:extLst>
              <a:ext uri="{FF2B5EF4-FFF2-40B4-BE49-F238E27FC236}">
                <a16:creationId xmlns:a16="http://schemas.microsoft.com/office/drawing/2014/main" id="{ACBC5A1B-3062-4B96-BF37-DE008FEDB2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691" y="934194"/>
            <a:ext cx="2051227" cy="316342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50C38BF4-B129-4BDC-B1BF-A4BF81C07862}"/>
              </a:ext>
            </a:extLst>
          </p:cNvPr>
          <p:cNvSpPr txBox="1"/>
          <p:nvPr/>
        </p:nvSpPr>
        <p:spPr>
          <a:xfrm>
            <a:off x="711470" y="2577629"/>
            <a:ext cx="8741755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rgbClr val="000000"/>
                </a:solidFill>
                <a:latin typeface="Canva Sans"/>
              </a:rPr>
              <a:t>8 interdependent mechanisms to explain classical monodominance: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5B0FD7BF-9685-47BE-BDC2-3184A7DB1AB0}"/>
              </a:ext>
            </a:extLst>
          </p:cNvPr>
          <p:cNvSpPr txBox="1"/>
          <p:nvPr/>
        </p:nvSpPr>
        <p:spPr>
          <a:xfrm>
            <a:off x="6136772" y="3009435"/>
            <a:ext cx="2361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Canva Sans"/>
              </a:rPr>
              <a:t>Peh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 et al, 2011 ; 2024</a:t>
            </a:r>
            <a:endParaRPr lang="en-BE" sz="1400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64C1739-1296-42EC-8859-43718DFF3295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96389" y="2515908"/>
            <a:ext cx="8791302" cy="44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078931-78FF-4609-BBF6-A7F6C4F2AAEE}"/>
              </a:ext>
            </a:extLst>
          </p:cNvPr>
          <p:cNvSpPr/>
          <p:nvPr/>
        </p:nvSpPr>
        <p:spPr>
          <a:xfrm>
            <a:off x="620030" y="4271191"/>
            <a:ext cx="6096000" cy="17113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Low frequency of exogenous disturbances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Shade tolerance and seedling survival under closed canopy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Slow decomposition and low nutrient availability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Large seeds to overcome deep litter layers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746BAD-DA9D-4868-8357-5F2972200426}"/>
              </a:ext>
            </a:extLst>
          </p:cNvPr>
          <p:cNvSpPr/>
          <p:nvPr/>
        </p:nvSpPr>
        <p:spPr>
          <a:xfrm>
            <a:off x="6624590" y="4271191"/>
            <a:ext cx="6096000" cy="17113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Association with ectomycorrhizal (</a:t>
            </a:r>
            <a:r>
              <a:rPr lang="en-US" dirty="0" err="1">
                <a:solidFill>
                  <a:srgbClr val="000000"/>
                </a:solidFill>
                <a:latin typeface="Canva Sans"/>
              </a:rPr>
              <a:t>EcM</a:t>
            </a:r>
            <a:r>
              <a:rPr lang="en-US" dirty="0">
                <a:solidFill>
                  <a:srgbClr val="000000"/>
                </a:solidFill>
                <a:latin typeface="Canva Sans"/>
              </a:rPr>
              <a:t>) fungi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 Mast fruiting and predator satiation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Limited seed dispersal and gregarious growth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Escape from herbivory</a:t>
            </a:r>
          </a:p>
        </p:txBody>
      </p:sp>
      <p:sp>
        <p:nvSpPr>
          <p:cNvPr id="22" name="Multiplication Sign 22">
            <a:extLst>
              <a:ext uri="{FF2B5EF4-FFF2-40B4-BE49-F238E27FC236}">
                <a16:creationId xmlns:a16="http://schemas.microsoft.com/office/drawing/2014/main" id="{DD821405-AF2A-4520-9875-21E791601F94}"/>
              </a:ext>
            </a:extLst>
          </p:cNvPr>
          <p:cNvSpPr/>
          <p:nvPr/>
        </p:nvSpPr>
        <p:spPr>
          <a:xfrm>
            <a:off x="614486" y="4339481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Multiplication Sign 22">
            <a:extLst>
              <a:ext uri="{FF2B5EF4-FFF2-40B4-BE49-F238E27FC236}">
                <a16:creationId xmlns:a16="http://schemas.microsoft.com/office/drawing/2014/main" id="{718C30FF-3E70-4608-B44D-305844067F5A}"/>
              </a:ext>
            </a:extLst>
          </p:cNvPr>
          <p:cNvSpPr/>
          <p:nvPr/>
        </p:nvSpPr>
        <p:spPr>
          <a:xfrm>
            <a:off x="620030" y="4705708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Multiplication Sign 22">
            <a:extLst>
              <a:ext uri="{FF2B5EF4-FFF2-40B4-BE49-F238E27FC236}">
                <a16:creationId xmlns:a16="http://schemas.microsoft.com/office/drawing/2014/main" id="{35070007-FCF6-4E9E-9245-2831094DF779}"/>
              </a:ext>
            </a:extLst>
          </p:cNvPr>
          <p:cNvSpPr/>
          <p:nvPr/>
        </p:nvSpPr>
        <p:spPr>
          <a:xfrm>
            <a:off x="614486" y="5542806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Multiplication Sign 22">
            <a:extLst>
              <a:ext uri="{FF2B5EF4-FFF2-40B4-BE49-F238E27FC236}">
                <a16:creationId xmlns:a16="http://schemas.microsoft.com/office/drawing/2014/main" id="{67CA4806-B06F-4A78-9D86-EFC126B9C560}"/>
              </a:ext>
            </a:extLst>
          </p:cNvPr>
          <p:cNvSpPr/>
          <p:nvPr/>
        </p:nvSpPr>
        <p:spPr>
          <a:xfrm>
            <a:off x="6619046" y="5161019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Multiplication Sign 22">
            <a:extLst>
              <a:ext uri="{FF2B5EF4-FFF2-40B4-BE49-F238E27FC236}">
                <a16:creationId xmlns:a16="http://schemas.microsoft.com/office/drawing/2014/main" id="{5A6B917A-B512-4E22-849A-F70305899E4B}"/>
              </a:ext>
            </a:extLst>
          </p:cNvPr>
          <p:cNvSpPr/>
          <p:nvPr/>
        </p:nvSpPr>
        <p:spPr>
          <a:xfrm>
            <a:off x="6628635" y="5571788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9" name="Graphic 19" descr="Question Mark with solid fill">
            <a:extLst>
              <a:ext uri="{FF2B5EF4-FFF2-40B4-BE49-F238E27FC236}">
                <a16:creationId xmlns:a16="http://schemas.microsoft.com/office/drawing/2014/main" id="{6FD7E963-DE84-40CE-9B47-3C73F28FB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2071">
            <a:off x="6525669" y="4205086"/>
            <a:ext cx="537234" cy="537234"/>
          </a:xfrm>
          <a:prstGeom prst="rect">
            <a:avLst/>
          </a:prstGeom>
        </p:spPr>
      </p:pic>
      <p:sp>
        <p:nvSpPr>
          <p:cNvPr id="30" name="Multiplication Sign 16">
            <a:extLst>
              <a:ext uri="{FF2B5EF4-FFF2-40B4-BE49-F238E27FC236}">
                <a16:creationId xmlns:a16="http://schemas.microsoft.com/office/drawing/2014/main" id="{A237EF67-8D87-4AC1-8016-9EA64C6D67ED}"/>
              </a:ext>
            </a:extLst>
          </p:cNvPr>
          <p:cNvSpPr/>
          <p:nvPr/>
        </p:nvSpPr>
        <p:spPr>
          <a:xfrm>
            <a:off x="614486" y="3572836"/>
            <a:ext cx="239243" cy="370018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974E7099-1B36-4046-BBD6-4EF98D1EBEFD}"/>
              </a:ext>
            </a:extLst>
          </p:cNvPr>
          <p:cNvSpPr txBox="1"/>
          <p:nvPr/>
        </p:nvSpPr>
        <p:spPr>
          <a:xfrm>
            <a:off x="853729" y="3603956"/>
            <a:ext cx="24236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Canva Sans"/>
              </a:rPr>
              <a:t>Do not apply to 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A. klaineana </a:t>
            </a:r>
            <a:endParaRPr lang="en-BE" sz="1400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F109F13-BAC8-4C3B-A11A-0B05D0BB5528}"/>
              </a:ext>
            </a:extLst>
          </p:cNvPr>
          <p:cNvCxnSpPr>
            <a:cxnSpLocks/>
          </p:cNvCxnSpPr>
          <p:nvPr/>
        </p:nvCxnSpPr>
        <p:spPr>
          <a:xfrm>
            <a:off x="6927855" y="4712214"/>
            <a:ext cx="437897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: Top Corners Rounded 31">
            <a:extLst>
              <a:ext uri="{FF2B5EF4-FFF2-40B4-BE49-F238E27FC236}">
                <a16:creationId xmlns:a16="http://schemas.microsoft.com/office/drawing/2014/main" id="{EA3A73F0-E0E6-49AE-AA3E-CE148FD837E5}"/>
              </a:ext>
            </a:extLst>
          </p:cNvPr>
          <p:cNvSpPr/>
          <p:nvPr/>
        </p:nvSpPr>
        <p:spPr>
          <a:xfrm rot="10800000">
            <a:off x="2884389" y="-1328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Multiplication Sign 22">
            <a:extLst>
              <a:ext uri="{FF2B5EF4-FFF2-40B4-BE49-F238E27FC236}">
                <a16:creationId xmlns:a16="http://schemas.microsoft.com/office/drawing/2014/main" id="{80830FAC-A07F-4CD9-8CA3-6D18E7F076ED}"/>
              </a:ext>
            </a:extLst>
          </p:cNvPr>
          <p:cNvSpPr/>
          <p:nvPr/>
        </p:nvSpPr>
        <p:spPr>
          <a:xfrm>
            <a:off x="6609457" y="4735924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74605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716A6-A6C4-6DF1-A2D2-7C50B4C0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2E887DD-C4EA-222A-25CF-9C1CFB1B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12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6C03B-D657-AD1D-AF82-0C585967DE04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CAA93-237E-6DB8-0DC5-65FC48F4F3D8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Research questions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C146B-7555-BA2A-A1D6-E4B4B873FBFC}"/>
              </a:ext>
            </a:extLst>
          </p:cNvPr>
          <p:cNvSpPr txBox="1"/>
          <p:nvPr/>
        </p:nvSpPr>
        <p:spPr>
          <a:xfrm>
            <a:off x="4350175" y="5982557"/>
            <a:ext cx="1786597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André De Kesel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A40911-702D-43DB-B47E-C4F712C0F982}"/>
              </a:ext>
            </a:extLst>
          </p:cNvPr>
          <p:cNvSpPr/>
          <p:nvPr/>
        </p:nvSpPr>
        <p:spPr>
          <a:xfrm>
            <a:off x="853082" y="1625350"/>
            <a:ext cx="82739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1.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does this species persist as monodominant 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	1b.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 suppressed trees survive in such shaded environments ? </a:t>
            </a:r>
          </a:p>
        </p:txBody>
      </p:sp>
      <p:pic>
        <p:nvPicPr>
          <p:cNvPr id="17" name="Picture 24" descr="A tree with a large root system&#10;&#10;Description automatically generated">
            <a:extLst>
              <a:ext uri="{FF2B5EF4-FFF2-40B4-BE49-F238E27FC236}">
                <a16:creationId xmlns:a16="http://schemas.microsoft.com/office/drawing/2014/main" id="{ACBC5A1B-3062-4B96-BF37-DE008FEDB2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691" y="934194"/>
            <a:ext cx="2051227" cy="316342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50C38BF4-B129-4BDC-B1BF-A4BF81C07862}"/>
              </a:ext>
            </a:extLst>
          </p:cNvPr>
          <p:cNvSpPr txBox="1"/>
          <p:nvPr/>
        </p:nvSpPr>
        <p:spPr>
          <a:xfrm>
            <a:off x="711470" y="2577629"/>
            <a:ext cx="8741755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rgbClr val="000000"/>
                </a:solidFill>
                <a:latin typeface="Canva Sans"/>
              </a:rPr>
              <a:t>8 interdependent mechanisms to explain classical monodominance: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5B0FD7BF-9685-47BE-BDC2-3184A7DB1AB0}"/>
              </a:ext>
            </a:extLst>
          </p:cNvPr>
          <p:cNvSpPr txBox="1"/>
          <p:nvPr/>
        </p:nvSpPr>
        <p:spPr>
          <a:xfrm>
            <a:off x="6136772" y="3009435"/>
            <a:ext cx="23611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latin typeface="Canva Sans"/>
              </a:rPr>
              <a:t>Peh</a:t>
            </a:r>
            <a:r>
              <a:rPr lang="en-US" sz="1200" dirty="0">
                <a:solidFill>
                  <a:srgbClr val="000000"/>
                </a:solidFill>
                <a:latin typeface="Canva Sans"/>
              </a:rPr>
              <a:t> et al, 2011 ; 2024</a:t>
            </a:r>
            <a:endParaRPr lang="en-BE" sz="1200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64C1739-1296-42EC-8859-43718DFF3295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96389" y="2515908"/>
            <a:ext cx="8791302" cy="44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078931-78FF-4609-BBF6-A7F6C4F2AAEE}"/>
              </a:ext>
            </a:extLst>
          </p:cNvPr>
          <p:cNvSpPr/>
          <p:nvPr/>
        </p:nvSpPr>
        <p:spPr>
          <a:xfrm>
            <a:off x="620030" y="4271191"/>
            <a:ext cx="6096000" cy="17113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Low frequency of exogenous disturbances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Shade tolerance and seedling survival under closed canopy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Slow decomposition and low nutrient availability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Large seeds to overcome deep litter layers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746BAD-DA9D-4868-8357-5F2972200426}"/>
              </a:ext>
            </a:extLst>
          </p:cNvPr>
          <p:cNvSpPr/>
          <p:nvPr/>
        </p:nvSpPr>
        <p:spPr>
          <a:xfrm>
            <a:off x="6624590" y="4271191"/>
            <a:ext cx="6096000" cy="17113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Association with ectomycorrhizal (</a:t>
            </a:r>
            <a:r>
              <a:rPr lang="en-US" dirty="0" err="1">
                <a:solidFill>
                  <a:srgbClr val="000000"/>
                </a:solidFill>
                <a:latin typeface="Canva Sans"/>
              </a:rPr>
              <a:t>EcM</a:t>
            </a:r>
            <a:r>
              <a:rPr lang="en-US" dirty="0">
                <a:solidFill>
                  <a:srgbClr val="000000"/>
                </a:solidFill>
                <a:latin typeface="Canva Sans"/>
              </a:rPr>
              <a:t>) fungi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 Mast fruiting and predator satiation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Limited seed dispersal and gregarious growth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Escape from herbivory</a:t>
            </a:r>
          </a:p>
        </p:txBody>
      </p:sp>
      <p:sp>
        <p:nvSpPr>
          <p:cNvPr id="22" name="Multiplication Sign 22">
            <a:extLst>
              <a:ext uri="{FF2B5EF4-FFF2-40B4-BE49-F238E27FC236}">
                <a16:creationId xmlns:a16="http://schemas.microsoft.com/office/drawing/2014/main" id="{DD821405-AF2A-4520-9875-21E791601F94}"/>
              </a:ext>
            </a:extLst>
          </p:cNvPr>
          <p:cNvSpPr/>
          <p:nvPr/>
        </p:nvSpPr>
        <p:spPr>
          <a:xfrm>
            <a:off x="614486" y="4339481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Multiplication Sign 16">
            <a:extLst>
              <a:ext uri="{FF2B5EF4-FFF2-40B4-BE49-F238E27FC236}">
                <a16:creationId xmlns:a16="http://schemas.microsoft.com/office/drawing/2014/main" id="{E633FE3A-528E-4E06-8B54-A1A0FBD73E02}"/>
              </a:ext>
            </a:extLst>
          </p:cNvPr>
          <p:cNvSpPr/>
          <p:nvPr/>
        </p:nvSpPr>
        <p:spPr>
          <a:xfrm>
            <a:off x="523245" y="6156016"/>
            <a:ext cx="239243" cy="370018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Multiplication Sign 22">
            <a:extLst>
              <a:ext uri="{FF2B5EF4-FFF2-40B4-BE49-F238E27FC236}">
                <a16:creationId xmlns:a16="http://schemas.microsoft.com/office/drawing/2014/main" id="{718C30FF-3E70-4608-B44D-305844067F5A}"/>
              </a:ext>
            </a:extLst>
          </p:cNvPr>
          <p:cNvSpPr/>
          <p:nvPr/>
        </p:nvSpPr>
        <p:spPr>
          <a:xfrm>
            <a:off x="620030" y="4705708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Multiplication Sign 22">
            <a:extLst>
              <a:ext uri="{FF2B5EF4-FFF2-40B4-BE49-F238E27FC236}">
                <a16:creationId xmlns:a16="http://schemas.microsoft.com/office/drawing/2014/main" id="{35070007-FCF6-4E9E-9245-2831094DF779}"/>
              </a:ext>
            </a:extLst>
          </p:cNvPr>
          <p:cNvSpPr/>
          <p:nvPr/>
        </p:nvSpPr>
        <p:spPr>
          <a:xfrm>
            <a:off x="614486" y="5542806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Multiplication Sign 22">
            <a:extLst>
              <a:ext uri="{FF2B5EF4-FFF2-40B4-BE49-F238E27FC236}">
                <a16:creationId xmlns:a16="http://schemas.microsoft.com/office/drawing/2014/main" id="{67CA4806-B06F-4A78-9D86-EFC126B9C560}"/>
              </a:ext>
            </a:extLst>
          </p:cNvPr>
          <p:cNvSpPr/>
          <p:nvPr/>
        </p:nvSpPr>
        <p:spPr>
          <a:xfrm>
            <a:off x="6619046" y="5161019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Multiplication Sign 22">
            <a:extLst>
              <a:ext uri="{FF2B5EF4-FFF2-40B4-BE49-F238E27FC236}">
                <a16:creationId xmlns:a16="http://schemas.microsoft.com/office/drawing/2014/main" id="{5A6B917A-B512-4E22-849A-F70305899E4B}"/>
              </a:ext>
            </a:extLst>
          </p:cNvPr>
          <p:cNvSpPr/>
          <p:nvPr/>
        </p:nvSpPr>
        <p:spPr>
          <a:xfrm>
            <a:off x="6628635" y="5571788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9" name="Graphic 19" descr="Question Mark with solid fill">
            <a:extLst>
              <a:ext uri="{FF2B5EF4-FFF2-40B4-BE49-F238E27FC236}">
                <a16:creationId xmlns:a16="http://schemas.microsoft.com/office/drawing/2014/main" id="{6FD7E963-DE84-40CE-9B47-3C73F28FB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2071">
            <a:off x="6525669" y="4205086"/>
            <a:ext cx="537234" cy="537234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3B2EA287-E79C-4BF2-862B-A1465663E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1706">
            <a:off x="6516884" y="2053142"/>
            <a:ext cx="5204952" cy="12987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6BED0840-0DCA-4D06-A11E-8A47B3A807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150" y="2702506"/>
            <a:ext cx="5204952" cy="20901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5" name="Picture 9">
            <a:extLst>
              <a:ext uri="{FF2B5EF4-FFF2-40B4-BE49-F238E27FC236}">
                <a16:creationId xmlns:a16="http://schemas.microsoft.com/office/drawing/2014/main" id="{72225736-8268-4181-BFC2-A1554CCF9B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35405">
            <a:off x="481523" y="961648"/>
            <a:ext cx="5910451" cy="14023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23837F6-50C0-4475-A43D-30E9AF0F4801}"/>
              </a:ext>
            </a:extLst>
          </p:cNvPr>
          <p:cNvCxnSpPr>
            <a:cxnSpLocks/>
          </p:cNvCxnSpPr>
          <p:nvPr/>
        </p:nvCxnSpPr>
        <p:spPr>
          <a:xfrm>
            <a:off x="6927855" y="4712214"/>
            <a:ext cx="437897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: Top Corners Rounded 31">
            <a:extLst>
              <a:ext uri="{FF2B5EF4-FFF2-40B4-BE49-F238E27FC236}">
                <a16:creationId xmlns:a16="http://schemas.microsoft.com/office/drawing/2014/main" id="{760F4E9C-A0E8-4119-BD89-4CC5236AC2C9}"/>
              </a:ext>
            </a:extLst>
          </p:cNvPr>
          <p:cNvSpPr/>
          <p:nvPr/>
        </p:nvSpPr>
        <p:spPr>
          <a:xfrm rot="10800000">
            <a:off x="2884389" y="-1328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Multiplication Sign 22">
            <a:extLst>
              <a:ext uri="{FF2B5EF4-FFF2-40B4-BE49-F238E27FC236}">
                <a16:creationId xmlns:a16="http://schemas.microsoft.com/office/drawing/2014/main" id="{DA24DC18-4F4F-4E82-BD76-0AB4BD618FB2}"/>
              </a:ext>
            </a:extLst>
          </p:cNvPr>
          <p:cNvSpPr/>
          <p:nvPr/>
        </p:nvSpPr>
        <p:spPr>
          <a:xfrm>
            <a:off x="6609457" y="4735924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17085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716A6-A6C4-6DF1-A2D2-7C50B4C0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2E887DD-C4EA-222A-25CF-9C1CFB1B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13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6C03B-D657-AD1D-AF82-0C585967DE04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CAA93-237E-6DB8-0DC5-65FC48F4F3D8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Research questions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C146B-7555-BA2A-A1D6-E4B4B873FBFC}"/>
              </a:ext>
            </a:extLst>
          </p:cNvPr>
          <p:cNvSpPr txBox="1"/>
          <p:nvPr/>
        </p:nvSpPr>
        <p:spPr>
          <a:xfrm>
            <a:off x="4350175" y="5982557"/>
            <a:ext cx="1786597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André De Kesel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A40911-702D-43DB-B47E-C4F712C0F982}"/>
              </a:ext>
            </a:extLst>
          </p:cNvPr>
          <p:cNvSpPr/>
          <p:nvPr/>
        </p:nvSpPr>
        <p:spPr>
          <a:xfrm>
            <a:off x="853082" y="1625350"/>
            <a:ext cx="82739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1.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does this species persist as monodominant 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	1b.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 suppressed trees survive in such shaded environments ? </a:t>
            </a:r>
          </a:p>
        </p:txBody>
      </p:sp>
      <p:pic>
        <p:nvPicPr>
          <p:cNvPr id="17" name="Picture 24" descr="A tree with a large root system&#10;&#10;Description automatically generated">
            <a:extLst>
              <a:ext uri="{FF2B5EF4-FFF2-40B4-BE49-F238E27FC236}">
                <a16:creationId xmlns:a16="http://schemas.microsoft.com/office/drawing/2014/main" id="{ACBC5A1B-3062-4B96-BF37-DE008FEDB2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691" y="934194"/>
            <a:ext cx="2051227" cy="316342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50C38BF4-B129-4BDC-B1BF-A4BF81C07862}"/>
              </a:ext>
            </a:extLst>
          </p:cNvPr>
          <p:cNvSpPr txBox="1"/>
          <p:nvPr/>
        </p:nvSpPr>
        <p:spPr>
          <a:xfrm>
            <a:off x="711470" y="2577629"/>
            <a:ext cx="8741755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rgbClr val="000000"/>
                </a:solidFill>
                <a:latin typeface="Canva Sans"/>
              </a:rPr>
              <a:t>8 interdependent mechanisms to explain classical monodominance: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5B0FD7BF-9685-47BE-BDC2-3184A7DB1AB0}"/>
              </a:ext>
            </a:extLst>
          </p:cNvPr>
          <p:cNvSpPr txBox="1"/>
          <p:nvPr/>
        </p:nvSpPr>
        <p:spPr>
          <a:xfrm>
            <a:off x="6136772" y="3009435"/>
            <a:ext cx="2361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Canva Sans"/>
              </a:rPr>
              <a:t>Peh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 et al, 2011 ; 2024</a:t>
            </a:r>
            <a:endParaRPr lang="en-BE" sz="1400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64C1739-1296-42EC-8859-43718DFF3295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96389" y="2515908"/>
            <a:ext cx="8791302" cy="44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078931-78FF-4609-BBF6-A7F6C4F2AAEE}"/>
              </a:ext>
            </a:extLst>
          </p:cNvPr>
          <p:cNvSpPr/>
          <p:nvPr/>
        </p:nvSpPr>
        <p:spPr>
          <a:xfrm>
            <a:off x="620030" y="4271191"/>
            <a:ext cx="6096000" cy="17113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Low frequency of exogenous disturbances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Shade tolerance and seedling survival under closed canopy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Slow decomposition and low nutrient availability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Large seeds to overcome deep litter layers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746BAD-DA9D-4868-8357-5F2972200426}"/>
              </a:ext>
            </a:extLst>
          </p:cNvPr>
          <p:cNvSpPr/>
          <p:nvPr/>
        </p:nvSpPr>
        <p:spPr>
          <a:xfrm>
            <a:off x="6624590" y="4271191"/>
            <a:ext cx="6096000" cy="17113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Association with ectomycorrhizal (</a:t>
            </a:r>
            <a:r>
              <a:rPr lang="en-US" dirty="0" err="1">
                <a:solidFill>
                  <a:srgbClr val="000000"/>
                </a:solidFill>
                <a:latin typeface="Canva Sans"/>
              </a:rPr>
              <a:t>EcM</a:t>
            </a:r>
            <a:r>
              <a:rPr lang="en-US" dirty="0">
                <a:solidFill>
                  <a:srgbClr val="000000"/>
                </a:solidFill>
                <a:latin typeface="Canva Sans"/>
              </a:rPr>
              <a:t>) fungi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 Mast fruiting and predator satiation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Limited seed dispersal and gregarious growth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Escape from herbivory</a:t>
            </a:r>
          </a:p>
        </p:txBody>
      </p:sp>
      <p:sp>
        <p:nvSpPr>
          <p:cNvPr id="22" name="Multiplication Sign 22">
            <a:extLst>
              <a:ext uri="{FF2B5EF4-FFF2-40B4-BE49-F238E27FC236}">
                <a16:creationId xmlns:a16="http://schemas.microsoft.com/office/drawing/2014/main" id="{DD821405-AF2A-4520-9875-21E791601F94}"/>
              </a:ext>
            </a:extLst>
          </p:cNvPr>
          <p:cNvSpPr/>
          <p:nvPr/>
        </p:nvSpPr>
        <p:spPr>
          <a:xfrm>
            <a:off x="614486" y="4339481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Multiplication Sign 22">
            <a:extLst>
              <a:ext uri="{FF2B5EF4-FFF2-40B4-BE49-F238E27FC236}">
                <a16:creationId xmlns:a16="http://schemas.microsoft.com/office/drawing/2014/main" id="{718C30FF-3E70-4608-B44D-305844067F5A}"/>
              </a:ext>
            </a:extLst>
          </p:cNvPr>
          <p:cNvSpPr/>
          <p:nvPr/>
        </p:nvSpPr>
        <p:spPr>
          <a:xfrm>
            <a:off x="620030" y="4705708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Multiplication Sign 22">
            <a:extLst>
              <a:ext uri="{FF2B5EF4-FFF2-40B4-BE49-F238E27FC236}">
                <a16:creationId xmlns:a16="http://schemas.microsoft.com/office/drawing/2014/main" id="{35070007-FCF6-4E9E-9245-2831094DF779}"/>
              </a:ext>
            </a:extLst>
          </p:cNvPr>
          <p:cNvSpPr/>
          <p:nvPr/>
        </p:nvSpPr>
        <p:spPr>
          <a:xfrm>
            <a:off x="614486" y="5542806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Multiplication Sign 22">
            <a:extLst>
              <a:ext uri="{FF2B5EF4-FFF2-40B4-BE49-F238E27FC236}">
                <a16:creationId xmlns:a16="http://schemas.microsoft.com/office/drawing/2014/main" id="{67CA4806-B06F-4A78-9D86-EFC126B9C560}"/>
              </a:ext>
            </a:extLst>
          </p:cNvPr>
          <p:cNvSpPr/>
          <p:nvPr/>
        </p:nvSpPr>
        <p:spPr>
          <a:xfrm>
            <a:off x="6619046" y="5161019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Multiplication Sign 22">
            <a:extLst>
              <a:ext uri="{FF2B5EF4-FFF2-40B4-BE49-F238E27FC236}">
                <a16:creationId xmlns:a16="http://schemas.microsoft.com/office/drawing/2014/main" id="{5A6B917A-B512-4E22-849A-F70305899E4B}"/>
              </a:ext>
            </a:extLst>
          </p:cNvPr>
          <p:cNvSpPr/>
          <p:nvPr/>
        </p:nvSpPr>
        <p:spPr>
          <a:xfrm>
            <a:off x="6628635" y="5571788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9" name="Graphic 19" descr="Question Mark with solid fill">
            <a:extLst>
              <a:ext uri="{FF2B5EF4-FFF2-40B4-BE49-F238E27FC236}">
                <a16:creationId xmlns:a16="http://schemas.microsoft.com/office/drawing/2014/main" id="{6FD7E963-DE84-40CE-9B47-3C73F28FB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2071">
            <a:off x="6525669" y="4205086"/>
            <a:ext cx="537234" cy="537234"/>
          </a:xfrm>
          <a:prstGeom prst="rect">
            <a:avLst/>
          </a:prstGeom>
        </p:spPr>
      </p:pic>
      <p:sp>
        <p:nvSpPr>
          <p:cNvPr id="30" name="Multiplication Sign 16">
            <a:extLst>
              <a:ext uri="{FF2B5EF4-FFF2-40B4-BE49-F238E27FC236}">
                <a16:creationId xmlns:a16="http://schemas.microsoft.com/office/drawing/2014/main" id="{A237EF67-8D87-4AC1-8016-9EA64C6D67ED}"/>
              </a:ext>
            </a:extLst>
          </p:cNvPr>
          <p:cNvSpPr/>
          <p:nvPr/>
        </p:nvSpPr>
        <p:spPr>
          <a:xfrm>
            <a:off x="614486" y="3572836"/>
            <a:ext cx="239243" cy="370018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974E7099-1B36-4046-BBD6-4EF98D1EBEFD}"/>
              </a:ext>
            </a:extLst>
          </p:cNvPr>
          <p:cNvSpPr txBox="1"/>
          <p:nvPr/>
        </p:nvSpPr>
        <p:spPr>
          <a:xfrm>
            <a:off x="853729" y="3603956"/>
            <a:ext cx="24236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Canva Sans"/>
              </a:rPr>
              <a:t>Do not apply to 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A. klaineana </a:t>
            </a:r>
            <a:endParaRPr lang="en-BE" sz="1400" dirty="0"/>
          </a:p>
        </p:txBody>
      </p:sp>
      <p:pic>
        <p:nvPicPr>
          <p:cNvPr id="36" name="Graphic 19" descr="Question Mark with solid fill">
            <a:extLst>
              <a:ext uri="{FF2B5EF4-FFF2-40B4-BE49-F238E27FC236}">
                <a16:creationId xmlns:a16="http://schemas.microsoft.com/office/drawing/2014/main" id="{2644BAF5-C8A0-434F-9A0D-A14AF546A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2071">
            <a:off x="508796" y="5098771"/>
            <a:ext cx="537234" cy="537234"/>
          </a:xfrm>
          <a:prstGeom prst="rect">
            <a:avLst/>
          </a:prstGeom>
        </p:spPr>
      </p:pic>
      <p:sp>
        <p:nvSpPr>
          <p:cNvPr id="37" name="Multiplication Sign 22">
            <a:extLst>
              <a:ext uri="{FF2B5EF4-FFF2-40B4-BE49-F238E27FC236}">
                <a16:creationId xmlns:a16="http://schemas.microsoft.com/office/drawing/2014/main" id="{CA93AB8F-548D-4188-BBA4-F93F3E75C20E}"/>
              </a:ext>
            </a:extLst>
          </p:cNvPr>
          <p:cNvSpPr/>
          <p:nvPr/>
        </p:nvSpPr>
        <p:spPr>
          <a:xfrm>
            <a:off x="6609457" y="4735924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8" name="Rectangle: Top Corners Rounded 31">
            <a:extLst>
              <a:ext uri="{FF2B5EF4-FFF2-40B4-BE49-F238E27FC236}">
                <a16:creationId xmlns:a16="http://schemas.microsoft.com/office/drawing/2014/main" id="{31ABDD5A-23C9-49A0-978C-A3035AB5CF27}"/>
              </a:ext>
            </a:extLst>
          </p:cNvPr>
          <p:cNvSpPr/>
          <p:nvPr/>
        </p:nvSpPr>
        <p:spPr>
          <a:xfrm rot="10800000">
            <a:off x="2884389" y="-1328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34877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716A6-A6C4-6DF1-A2D2-7C50B4C0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2E887DD-C4EA-222A-25CF-9C1CFB1B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14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6C03B-D657-AD1D-AF82-0C585967DE04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CAA93-237E-6DB8-0DC5-65FC48F4F3D8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Research questions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C146B-7555-BA2A-A1D6-E4B4B873FBFC}"/>
              </a:ext>
            </a:extLst>
          </p:cNvPr>
          <p:cNvSpPr txBox="1"/>
          <p:nvPr/>
        </p:nvSpPr>
        <p:spPr>
          <a:xfrm>
            <a:off x="4350175" y="5982557"/>
            <a:ext cx="1786597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André De Kesel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A40911-702D-43DB-B47E-C4F712C0F982}"/>
              </a:ext>
            </a:extLst>
          </p:cNvPr>
          <p:cNvSpPr/>
          <p:nvPr/>
        </p:nvSpPr>
        <p:spPr>
          <a:xfrm>
            <a:off x="853082" y="1625350"/>
            <a:ext cx="82739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1.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does this species persist as monodominant 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	1b.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 suppressed trees survive in such shaded environments ? </a:t>
            </a:r>
          </a:p>
        </p:txBody>
      </p:sp>
      <p:pic>
        <p:nvPicPr>
          <p:cNvPr id="17" name="Picture 24" descr="A tree with a large root system&#10;&#10;Description automatically generated">
            <a:extLst>
              <a:ext uri="{FF2B5EF4-FFF2-40B4-BE49-F238E27FC236}">
                <a16:creationId xmlns:a16="http://schemas.microsoft.com/office/drawing/2014/main" id="{ACBC5A1B-3062-4B96-BF37-DE008FEDB2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691" y="934194"/>
            <a:ext cx="2051227" cy="316342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64C1739-1296-42EC-8859-43718DFF3295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96389" y="2515908"/>
            <a:ext cx="8791302" cy="44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078931-78FF-4609-BBF6-A7F6C4F2AAEE}"/>
              </a:ext>
            </a:extLst>
          </p:cNvPr>
          <p:cNvSpPr/>
          <p:nvPr/>
        </p:nvSpPr>
        <p:spPr>
          <a:xfrm>
            <a:off x="620030" y="4271191"/>
            <a:ext cx="6096000" cy="17113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Low frequency of exogenous disturbances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Shade tolerance and seedling survival under closed canopy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Slow decomposition and low nutrient availability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Large seeds to overcome deep litter layers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746BAD-DA9D-4868-8357-5F2972200426}"/>
              </a:ext>
            </a:extLst>
          </p:cNvPr>
          <p:cNvSpPr/>
          <p:nvPr/>
        </p:nvSpPr>
        <p:spPr>
          <a:xfrm>
            <a:off x="6624590" y="4271191"/>
            <a:ext cx="6096000" cy="17113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Association with ectomycorrhizal (</a:t>
            </a:r>
            <a:r>
              <a:rPr lang="en-US" dirty="0" err="1">
                <a:solidFill>
                  <a:srgbClr val="000000"/>
                </a:solidFill>
                <a:latin typeface="Canva Sans"/>
              </a:rPr>
              <a:t>EcM</a:t>
            </a:r>
            <a:r>
              <a:rPr lang="en-US" dirty="0">
                <a:solidFill>
                  <a:srgbClr val="000000"/>
                </a:solidFill>
                <a:latin typeface="Canva Sans"/>
              </a:rPr>
              <a:t>) fungi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 Mast fruiting and predator satiation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Limited seed dispersal and gregarious growth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Escape from herbivory</a:t>
            </a:r>
          </a:p>
        </p:txBody>
      </p:sp>
      <p:sp>
        <p:nvSpPr>
          <p:cNvPr id="22" name="Multiplication Sign 22">
            <a:extLst>
              <a:ext uri="{FF2B5EF4-FFF2-40B4-BE49-F238E27FC236}">
                <a16:creationId xmlns:a16="http://schemas.microsoft.com/office/drawing/2014/main" id="{DD821405-AF2A-4520-9875-21E791601F94}"/>
              </a:ext>
            </a:extLst>
          </p:cNvPr>
          <p:cNvSpPr/>
          <p:nvPr/>
        </p:nvSpPr>
        <p:spPr>
          <a:xfrm>
            <a:off x="614486" y="4339481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Multiplication Sign 22">
            <a:extLst>
              <a:ext uri="{FF2B5EF4-FFF2-40B4-BE49-F238E27FC236}">
                <a16:creationId xmlns:a16="http://schemas.microsoft.com/office/drawing/2014/main" id="{718C30FF-3E70-4608-B44D-305844067F5A}"/>
              </a:ext>
            </a:extLst>
          </p:cNvPr>
          <p:cNvSpPr/>
          <p:nvPr/>
        </p:nvSpPr>
        <p:spPr>
          <a:xfrm>
            <a:off x="620030" y="4705708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Multiplication Sign 22">
            <a:extLst>
              <a:ext uri="{FF2B5EF4-FFF2-40B4-BE49-F238E27FC236}">
                <a16:creationId xmlns:a16="http://schemas.microsoft.com/office/drawing/2014/main" id="{35070007-FCF6-4E9E-9245-2831094DF779}"/>
              </a:ext>
            </a:extLst>
          </p:cNvPr>
          <p:cNvSpPr/>
          <p:nvPr/>
        </p:nvSpPr>
        <p:spPr>
          <a:xfrm>
            <a:off x="614486" y="5542806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Multiplication Sign 22">
            <a:extLst>
              <a:ext uri="{FF2B5EF4-FFF2-40B4-BE49-F238E27FC236}">
                <a16:creationId xmlns:a16="http://schemas.microsoft.com/office/drawing/2014/main" id="{67CA4806-B06F-4A78-9D86-EFC126B9C560}"/>
              </a:ext>
            </a:extLst>
          </p:cNvPr>
          <p:cNvSpPr/>
          <p:nvPr/>
        </p:nvSpPr>
        <p:spPr>
          <a:xfrm>
            <a:off x="6609457" y="5153856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Multiplication Sign 22">
            <a:extLst>
              <a:ext uri="{FF2B5EF4-FFF2-40B4-BE49-F238E27FC236}">
                <a16:creationId xmlns:a16="http://schemas.microsoft.com/office/drawing/2014/main" id="{5A6B917A-B512-4E22-849A-F70305899E4B}"/>
              </a:ext>
            </a:extLst>
          </p:cNvPr>
          <p:cNvSpPr/>
          <p:nvPr/>
        </p:nvSpPr>
        <p:spPr>
          <a:xfrm>
            <a:off x="6628635" y="5571788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9" name="Graphic 19" descr="Question Mark with solid fill">
            <a:extLst>
              <a:ext uri="{FF2B5EF4-FFF2-40B4-BE49-F238E27FC236}">
                <a16:creationId xmlns:a16="http://schemas.microsoft.com/office/drawing/2014/main" id="{6FD7E963-DE84-40CE-9B47-3C73F28FB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2071">
            <a:off x="6525669" y="4205086"/>
            <a:ext cx="537234" cy="537234"/>
          </a:xfrm>
          <a:prstGeom prst="rect">
            <a:avLst/>
          </a:prstGeom>
        </p:spPr>
      </p:pic>
      <p:pic>
        <p:nvPicPr>
          <p:cNvPr id="30" name="Graphic 19" descr="Question Mark with solid fill">
            <a:extLst>
              <a:ext uri="{FF2B5EF4-FFF2-40B4-BE49-F238E27FC236}">
                <a16:creationId xmlns:a16="http://schemas.microsoft.com/office/drawing/2014/main" id="{0DAC7366-8639-44C9-983A-6005F081E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2071">
            <a:off x="455930" y="5142042"/>
            <a:ext cx="537234" cy="537234"/>
          </a:xfrm>
          <a:prstGeom prst="rect">
            <a:avLst/>
          </a:prstGeom>
        </p:spPr>
      </p:pic>
      <p:cxnSp>
        <p:nvCxnSpPr>
          <p:cNvPr id="34" name="Straight Arrow Connector 24">
            <a:extLst>
              <a:ext uri="{FF2B5EF4-FFF2-40B4-BE49-F238E27FC236}">
                <a16:creationId xmlns:a16="http://schemas.microsoft.com/office/drawing/2014/main" id="{9A0E9A03-5E8D-47DB-ACD9-5371ABB90A3C}"/>
              </a:ext>
            </a:extLst>
          </p:cNvPr>
          <p:cNvCxnSpPr>
            <a:cxnSpLocks/>
          </p:cNvCxnSpPr>
          <p:nvPr/>
        </p:nvCxnSpPr>
        <p:spPr>
          <a:xfrm flipH="1" flipV="1">
            <a:off x="6296297" y="3531307"/>
            <a:ext cx="419733" cy="56827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25">
            <a:extLst>
              <a:ext uri="{FF2B5EF4-FFF2-40B4-BE49-F238E27FC236}">
                <a16:creationId xmlns:a16="http://schemas.microsoft.com/office/drawing/2014/main" id="{2CFDCF7D-8D3E-4F5B-8410-633C15FD8B4B}"/>
              </a:ext>
            </a:extLst>
          </p:cNvPr>
          <p:cNvCxnSpPr>
            <a:cxnSpLocks/>
          </p:cNvCxnSpPr>
          <p:nvPr/>
        </p:nvCxnSpPr>
        <p:spPr>
          <a:xfrm flipV="1">
            <a:off x="1112202" y="3415508"/>
            <a:ext cx="3236576" cy="171136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28">
            <a:extLst>
              <a:ext uri="{FF2B5EF4-FFF2-40B4-BE49-F238E27FC236}">
                <a16:creationId xmlns:a16="http://schemas.microsoft.com/office/drawing/2014/main" id="{BBAB2EF8-98C8-4110-9128-2B37B18C26A7}"/>
              </a:ext>
            </a:extLst>
          </p:cNvPr>
          <p:cNvSpPr txBox="1"/>
          <p:nvPr/>
        </p:nvSpPr>
        <p:spPr>
          <a:xfrm>
            <a:off x="4125330" y="2627662"/>
            <a:ext cx="3035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2400" b="1" dirty="0">
                <a:solidFill>
                  <a:srgbClr val="FFC000"/>
                </a:solidFill>
                <a:latin typeface="Canva Sans"/>
              </a:rPr>
              <a:t>Root-associated </a:t>
            </a:r>
            <a:br>
              <a:rPr lang="en-US" sz="2400" b="1" dirty="0">
                <a:solidFill>
                  <a:srgbClr val="FFC000"/>
                </a:solidFill>
                <a:latin typeface="Canva Sans"/>
              </a:rPr>
            </a:br>
            <a:r>
              <a:rPr lang="en-US" sz="2400" b="1" dirty="0">
                <a:solidFill>
                  <a:srgbClr val="FFC000"/>
                </a:solidFill>
                <a:latin typeface="Canva Sans"/>
              </a:rPr>
              <a:t>fungi diversity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FF76B2-BE94-427B-B8A7-2C655043939E}"/>
              </a:ext>
            </a:extLst>
          </p:cNvPr>
          <p:cNvSpPr/>
          <p:nvPr/>
        </p:nvSpPr>
        <p:spPr>
          <a:xfrm>
            <a:off x="4467497" y="2590141"/>
            <a:ext cx="2248533" cy="89477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" name="Multiplication Sign 22">
            <a:extLst>
              <a:ext uri="{FF2B5EF4-FFF2-40B4-BE49-F238E27FC236}">
                <a16:creationId xmlns:a16="http://schemas.microsoft.com/office/drawing/2014/main" id="{6E733DEF-698E-46CF-9CFC-762D316BDC97}"/>
              </a:ext>
            </a:extLst>
          </p:cNvPr>
          <p:cNvSpPr/>
          <p:nvPr/>
        </p:nvSpPr>
        <p:spPr>
          <a:xfrm>
            <a:off x="6609457" y="4735924"/>
            <a:ext cx="331304" cy="45531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" name="Rectangle: Top Corners Rounded 31">
            <a:extLst>
              <a:ext uri="{FF2B5EF4-FFF2-40B4-BE49-F238E27FC236}">
                <a16:creationId xmlns:a16="http://schemas.microsoft.com/office/drawing/2014/main" id="{13F8D152-62FF-4D44-A4E7-E60ABCEF7F79}"/>
              </a:ext>
            </a:extLst>
          </p:cNvPr>
          <p:cNvSpPr/>
          <p:nvPr/>
        </p:nvSpPr>
        <p:spPr>
          <a:xfrm rot="10800000">
            <a:off x="2884389" y="-1328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79607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ED9A0-C65D-4270-3683-A4C94408A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BB1DE7-9DA6-3ACC-F480-84EC8523C40E}"/>
              </a:ext>
            </a:extLst>
          </p:cNvPr>
          <p:cNvSpPr txBox="1"/>
          <p:nvPr/>
        </p:nvSpPr>
        <p:spPr>
          <a:xfrm>
            <a:off x="9525" y="924350"/>
            <a:ext cx="411132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Material and Methods</a:t>
            </a:r>
          </a:p>
          <a:p>
            <a:pPr algn="ctr"/>
            <a:endParaRPr lang="en-US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7509AC6-9274-A864-9D8F-B417AA34E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15</a:t>
            </a:fld>
            <a:endParaRPr lang="en-BE" dirty="0"/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0D126A10-FA65-0576-3695-216170A99EAC}"/>
              </a:ext>
            </a:extLst>
          </p:cNvPr>
          <p:cNvSpPr/>
          <p:nvPr/>
        </p:nvSpPr>
        <p:spPr>
          <a:xfrm rot="10800000">
            <a:off x="4518002" y="-458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F93CA-5BEA-B889-549E-F73E511EEA06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2C108A5A-649F-8E1C-63C7-0D2A8B0457E7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D46D3C8D-B3FB-9F24-4217-03B7C037E78B}"/>
              </a:ext>
            </a:extLst>
          </p:cNvPr>
          <p:cNvSpPr txBox="1"/>
          <p:nvPr/>
        </p:nvSpPr>
        <p:spPr>
          <a:xfrm>
            <a:off x="17943348" y="9788329"/>
            <a:ext cx="125883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6F4190-DEC3-B80F-06CE-EB6C028F7546}"/>
              </a:ext>
            </a:extLst>
          </p:cNvPr>
          <p:cNvSpPr txBox="1"/>
          <p:nvPr/>
        </p:nvSpPr>
        <p:spPr>
          <a:xfrm>
            <a:off x="583221" y="2196863"/>
            <a:ext cx="5386956" cy="2341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60"/>
              </a:lnSpc>
            </a:pPr>
            <a:endParaRPr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67355"/>
              </a:solidFill>
              <a:latin typeface="Canva Sans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44A199-FDC8-DF54-6878-8769A34E6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01"/>
          <a:stretch>
            <a:fillRect/>
          </a:stretch>
        </p:blipFill>
        <p:spPr bwMode="auto">
          <a:xfrm>
            <a:off x="5912470" y="1389747"/>
            <a:ext cx="5616515" cy="4097360"/>
          </a:xfrm>
          <a:prstGeom prst="rect">
            <a:avLst/>
          </a:prstGeom>
          <a:noFill/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B98EC02-C8DB-829F-124B-CD8D34AE8662}"/>
              </a:ext>
            </a:extLst>
          </p:cNvPr>
          <p:cNvSpPr txBox="1"/>
          <p:nvPr/>
        </p:nvSpPr>
        <p:spPr>
          <a:xfrm>
            <a:off x="695543" y="1370893"/>
            <a:ext cx="57397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000000"/>
                </a:solidFill>
                <a:latin typeface="Canva Sans"/>
              </a:rPr>
              <a:t>Fine roots collected on :</a:t>
            </a:r>
          </a:p>
          <a:p>
            <a:pPr marL="342900" indent="-342900"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Canva Sans"/>
              </a:rPr>
              <a:t>69</a:t>
            </a:r>
            <a:r>
              <a:rPr lang="en-US" sz="1600" dirty="0">
                <a:solidFill>
                  <a:srgbClr val="000000"/>
                </a:solidFill>
                <a:latin typeface="Canva Sans"/>
              </a:rPr>
              <a:t> trees in natural forests from </a:t>
            </a:r>
            <a:r>
              <a:rPr lang="en-US" sz="1600" b="1" dirty="0">
                <a:solidFill>
                  <a:srgbClr val="000000"/>
                </a:solidFill>
                <a:latin typeface="Canva Sans"/>
              </a:rPr>
              <a:t>Gabon</a:t>
            </a:r>
            <a:r>
              <a:rPr lang="en-US" sz="1600" dirty="0">
                <a:solidFill>
                  <a:srgbClr val="000000"/>
                </a:solidFill>
                <a:latin typeface="Canva Sans"/>
              </a:rPr>
              <a:t> </a:t>
            </a:r>
          </a:p>
          <a:p>
            <a:pPr marL="342900" indent="-342900"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Canva Sans"/>
              </a:rPr>
              <a:t>45</a:t>
            </a:r>
            <a:r>
              <a:rPr lang="en-US" sz="1600" dirty="0">
                <a:solidFill>
                  <a:srgbClr val="000000"/>
                </a:solidFill>
                <a:latin typeface="Canva Sans"/>
              </a:rPr>
              <a:t> trees in plantations from the </a:t>
            </a:r>
            <a:r>
              <a:rPr lang="en-US" sz="1600" b="1" dirty="0">
                <a:solidFill>
                  <a:srgbClr val="000000"/>
                </a:solidFill>
                <a:latin typeface="Canva Sans"/>
              </a:rPr>
              <a:t>Democratic Republic of Congo</a:t>
            </a:r>
          </a:p>
          <a:p>
            <a:pPr marL="342900" indent="-342900"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On </a:t>
            </a:r>
            <a:r>
              <a:rPr lang="en-US" sz="1600" b="1" dirty="0">
                <a:solidFill>
                  <a:srgbClr val="C77669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canopy-reaching</a:t>
            </a: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1600" b="1" dirty="0">
                <a:solidFill>
                  <a:srgbClr val="4579B6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suppressed</a:t>
            </a: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A. klaineana </a:t>
            </a: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trees</a:t>
            </a:r>
            <a:endParaRPr lang="en-US" sz="1600" i="1" dirty="0">
              <a:solidFill>
                <a:srgbClr val="000000"/>
              </a:solidFill>
              <a:latin typeface="Canva Sans"/>
            </a:endParaRPr>
          </a:p>
          <a:p>
            <a:pPr marL="342900" indent="-342900">
              <a:buClr>
                <a:srgbClr val="65A773"/>
              </a:buClr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00000"/>
              </a:solidFill>
              <a:latin typeface="Canva Sans"/>
            </a:endParaRPr>
          </a:p>
          <a:p>
            <a:r>
              <a:rPr lang="en-US" sz="2400" i="1" dirty="0">
                <a:solidFill>
                  <a:srgbClr val="000000"/>
                </a:solidFill>
                <a:latin typeface="Canva Sans"/>
              </a:rPr>
              <a:t> </a:t>
            </a:r>
            <a:br>
              <a:rPr lang="en-US" sz="2400" i="1" dirty="0">
                <a:solidFill>
                  <a:srgbClr val="000000"/>
                </a:solidFill>
                <a:latin typeface="Canva Sans"/>
              </a:rPr>
            </a:br>
            <a:endParaRPr lang="en-US" sz="2400" i="1" dirty="0">
              <a:solidFill>
                <a:srgbClr val="000000"/>
              </a:solidFill>
              <a:latin typeface="Canva Sans"/>
            </a:endParaRPr>
          </a:p>
        </p:txBody>
      </p:sp>
      <p:pic>
        <p:nvPicPr>
          <p:cNvPr id="3" name="Picture 2" descr="A picture containing outdoor, ground, person, tool&#10;&#10;Description automatically generated">
            <a:extLst>
              <a:ext uri="{FF2B5EF4-FFF2-40B4-BE49-F238E27FC236}">
                <a16:creationId xmlns:a16="http://schemas.microsoft.com/office/drawing/2014/main" id="{E8510144-5CCA-EAFF-484B-7E0EF855AC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6742" y="3928774"/>
            <a:ext cx="3242260" cy="21615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E8C0C30B-9CF2-D975-D6E5-FA3FCF7A34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771" y="2985480"/>
            <a:ext cx="2448713" cy="3104799"/>
          </a:xfrm>
          <a:prstGeom prst="rect">
            <a:avLst/>
          </a:prstGeom>
          <a:ln w="28575">
            <a:solidFill>
              <a:srgbClr val="0D0D0D"/>
            </a:solidFill>
          </a:ln>
        </p:spPr>
      </p:pic>
    </p:spTree>
    <p:extLst>
      <p:ext uri="{BB962C8B-B14F-4D97-AF65-F5344CB8AC3E}">
        <p14:creationId xmlns:p14="http://schemas.microsoft.com/office/powerpoint/2010/main" val="1355800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76D5F-2A87-40C6-5ACC-29CC886EA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3170D6-4195-ED81-C6FE-3CF4372CA730}"/>
              </a:ext>
            </a:extLst>
          </p:cNvPr>
          <p:cNvSpPr txBox="1"/>
          <p:nvPr/>
        </p:nvSpPr>
        <p:spPr>
          <a:xfrm>
            <a:off x="583221" y="1592011"/>
            <a:ext cx="10015915" cy="3539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700" b="1" i="1" dirty="0">
                <a:solidFill>
                  <a:srgbClr val="000000"/>
                </a:solidFill>
                <a:latin typeface="Canva Sans"/>
              </a:rPr>
              <a:t>OTU</a:t>
            </a:r>
            <a:r>
              <a:rPr lang="en-US" sz="1700" i="1" dirty="0">
                <a:solidFill>
                  <a:srgbClr val="000000"/>
                </a:solidFill>
                <a:latin typeface="Canva Sans"/>
              </a:rPr>
              <a:t> : Operational Taxonomic Unit (cluster 97% similarity) obtained by </a:t>
            </a:r>
            <a:r>
              <a:rPr lang="en-US" sz="1700" b="1" i="1" dirty="0">
                <a:solidFill>
                  <a:srgbClr val="65A773"/>
                </a:solidFill>
                <a:latin typeface="Canva Sans"/>
              </a:rPr>
              <a:t>DNA high-throughput sequencing* </a:t>
            </a:r>
            <a:endParaRPr lang="en-US" sz="1700" i="1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D5AF671-80F6-73C4-FDBB-CE4B89A7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16</a:t>
            </a:fld>
            <a:endParaRPr lang="en-BE" dirty="0"/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1493792D-9AAA-1D9B-3716-CE37DBC1F852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346FB510-F733-5DC1-252A-57BB577BDDAC}"/>
              </a:ext>
            </a:extLst>
          </p:cNvPr>
          <p:cNvSpPr txBox="1"/>
          <p:nvPr/>
        </p:nvSpPr>
        <p:spPr>
          <a:xfrm>
            <a:off x="17943348" y="9788329"/>
            <a:ext cx="125883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F7B1FE-3DB2-A929-D58B-B2FC224B4BF8}"/>
              </a:ext>
            </a:extLst>
          </p:cNvPr>
          <p:cNvSpPr txBox="1"/>
          <p:nvPr/>
        </p:nvSpPr>
        <p:spPr>
          <a:xfrm>
            <a:off x="583221" y="2196863"/>
            <a:ext cx="5386956" cy="2341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60"/>
              </a:lnSpc>
            </a:pPr>
            <a:endParaRPr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67355"/>
              </a:solidFill>
              <a:latin typeface="Canva Sans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C37B29-CB34-39D3-88A6-FFF8DDE92EE7}"/>
              </a:ext>
            </a:extLst>
          </p:cNvPr>
          <p:cNvSpPr txBox="1"/>
          <p:nvPr/>
        </p:nvSpPr>
        <p:spPr>
          <a:xfrm>
            <a:off x="753672" y="2051881"/>
            <a:ext cx="5046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Canva Sans"/>
              </a:rPr>
              <a:t>Gabon: </a:t>
            </a:r>
            <a:r>
              <a:rPr lang="en-US" sz="1700" b="1" dirty="0">
                <a:solidFill>
                  <a:srgbClr val="65A773"/>
                </a:solidFill>
                <a:latin typeface="Canva Sans"/>
              </a:rPr>
              <a:t>1,694</a:t>
            </a:r>
            <a:r>
              <a:rPr lang="en-US" sz="1700" dirty="0">
                <a:solidFill>
                  <a:srgbClr val="65A773"/>
                </a:solidFill>
                <a:latin typeface="Canva Sans"/>
              </a:rPr>
              <a:t> </a:t>
            </a:r>
            <a:r>
              <a:rPr lang="en-US" sz="1700" dirty="0">
                <a:latin typeface="Canva Sans"/>
              </a:rPr>
              <a:t>OTUs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Canva Sans"/>
              </a:rPr>
              <a:t>DRC: </a:t>
            </a:r>
            <a:r>
              <a:rPr lang="en-US" sz="1700" b="1" dirty="0">
                <a:solidFill>
                  <a:srgbClr val="65A773"/>
                </a:solidFill>
                <a:latin typeface="Canva Sans"/>
              </a:rPr>
              <a:t>2,003</a:t>
            </a:r>
            <a:r>
              <a:rPr lang="en-US" sz="1700" dirty="0">
                <a:latin typeface="Canva Sans"/>
              </a:rPr>
              <a:t> OTUs</a:t>
            </a:r>
            <a:endParaRPr lang="en-US" sz="1700" i="1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C6359-9476-1B80-50F1-EE80938DA6FA}"/>
              </a:ext>
            </a:extLst>
          </p:cNvPr>
          <p:cNvSpPr txBox="1"/>
          <p:nvPr/>
        </p:nvSpPr>
        <p:spPr>
          <a:xfrm>
            <a:off x="9525" y="924350"/>
            <a:ext cx="411132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Results</a:t>
            </a:r>
          </a:p>
          <a:p>
            <a:pPr algn="ctr"/>
            <a:endParaRPr lang="en-US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437D6-4F91-F790-9775-0B37D42ACC47}"/>
              </a:ext>
            </a:extLst>
          </p:cNvPr>
          <p:cNvSpPr txBox="1"/>
          <p:nvPr/>
        </p:nvSpPr>
        <p:spPr>
          <a:xfrm>
            <a:off x="7156174" y="836038"/>
            <a:ext cx="3226526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US" sz="1600" b="1" i="1" dirty="0">
                <a:solidFill>
                  <a:srgbClr val="65A773"/>
                </a:solidFill>
                <a:latin typeface="Canva Sans"/>
              </a:rPr>
              <a:t>*</a:t>
            </a:r>
            <a:r>
              <a:rPr lang="en-US" sz="1200" b="1" i="1" dirty="0">
                <a:solidFill>
                  <a:srgbClr val="65A773"/>
                </a:solidFill>
                <a:latin typeface="Canva Sans"/>
              </a:rPr>
              <a:t> </a:t>
            </a:r>
            <a:r>
              <a:rPr lang="en-US" sz="1200" i="1" dirty="0">
                <a:solidFill>
                  <a:srgbClr val="1F1F1F"/>
                </a:solidFill>
                <a:latin typeface="ElsevierGulliver"/>
              </a:rPr>
              <a:t>Methodological note</a:t>
            </a:r>
          </a:p>
          <a:p>
            <a:pPr algn="r"/>
            <a:r>
              <a:rPr lang="en-US" sz="1200" i="1" dirty="0">
                <a:solidFill>
                  <a:srgbClr val="1F1F1F"/>
                </a:solidFill>
                <a:latin typeface="ElsevierGulliver"/>
              </a:rPr>
              <a:t>(Guidosse et al., 2022) </a:t>
            </a:r>
            <a:endParaRPr lang="en-BE" sz="12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47870-D4BD-1FE6-D8FD-465261C5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955" y="836038"/>
            <a:ext cx="1260090" cy="1260090"/>
          </a:xfrm>
          <a:prstGeom prst="rect">
            <a:avLst/>
          </a:prstGeom>
        </p:spPr>
      </p:pic>
      <p:pic>
        <p:nvPicPr>
          <p:cNvPr id="10" name="Picture 10" descr="🇨🇩">
            <a:extLst>
              <a:ext uri="{FF2B5EF4-FFF2-40B4-BE49-F238E27FC236}">
                <a16:creationId xmlns:a16="http://schemas.microsoft.com/office/drawing/2014/main" id="{B256D02A-4AEC-6643-02C4-04B114AF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91" y="23641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🇬🇦">
            <a:extLst>
              <a:ext uri="{FF2B5EF4-FFF2-40B4-BE49-F238E27FC236}">
                <a16:creationId xmlns:a16="http://schemas.microsoft.com/office/drawing/2014/main" id="{3961F7CA-4BB8-636C-915E-9CA875260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91" y="205033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34F861E-3A8D-5C02-41E0-3DEB8CCD25DC}"/>
              </a:ext>
            </a:extLst>
          </p:cNvPr>
          <p:cNvGrpSpPr/>
          <p:nvPr/>
        </p:nvGrpSpPr>
        <p:grpSpPr>
          <a:xfrm>
            <a:off x="5020574" y="2096128"/>
            <a:ext cx="6102802" cy="3137782"/>
            <a:chOff x="6128769" y="1853809"/>
            <a:chExt cx="4219243" cy="197040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8A9D0D-3A4A-EC10-4FA3-7218799B2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56315"/>
            <a:stretch/>
          </p:blipFill>
          <p:spPr>
            <a:xfrm>
              <a:off x="6128769" y="1945954"/>
              <a:ext cx="4219243" cy="1878261"/>
            </a:xfrm>
            <a:prstGeom prst="rect">
              <a:avLst/>
            </a:prstGeom>
          </p:spPr>
        </p:pic>
        <p:pic>
          <p:nvPicPr>
            <p:cNvPr id="19" name="Picture 10" descr="🇨🇩">
              <a:extLst>
                <a:ext uri="{FF2B5EF4-FFF2-40B4-BE49-F238E27FC236}">
                  <a16:creationId xmlns:a16="http://schemas.microsoft.com/office/drawing/2014/main" id="{98F09172-4D1A-175E-9C10-A688BE045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391" y="1853809"/>
              <a:ext cx="413822" cy="413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🇬🇦">
              <a:extLst>
                <a:ext uri="{FF2B5EF4-FFF2-40B4-BE49-F238E27FC236}">
                  <a16:creationId xmlns:a16="http://schemas.microsoft.com/office/drawing/2014/main" id="{673C6543-AFA6-8A08-E831-984A1604F4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465" y="1868119"/>
              <a:ext cx="413822" cy="413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1655860-E519-AE62-F30E-186738B8FD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71"/>
          <a:stretch>
            <a:fillRect/>
          </a:stretch>
        </p:blipFill>
        <p:spPr>
          <a:xfrm>
            <a:off x="4852145" y="5313189"/>
            <a:ext cx="6592819" cy="800227"/>
          </a:xfrm>
          <a:prstGeom prst="rect">
            <a:avLst/>
          </a:prstGeom>
        </p:spPr>
      </p:pic>
      <p:sp>
        <p:nvSpPr>
          <p:cNvPr id="21" name="Rectangle: Top Corners Rounded 31">
            <a:extLst>
              <a:ext uri="{FF2B5EF4-FFF2-40B4-BE49-F238E27FC236}">
                <a16:creationId xmlns:a16="http://schemas.microsoft.com/office/drawing/2014/main" id="{4CF22251-A6A0-4BF8-97BD-E6044417D303}"/>
              </a:ext>
            </a:extLst>
          </p:cNvPr>
          <p:cNvSpPr/>
          <p:nvPr/>
        </p:nvSpPr>
        <p:spPr>
          <a:xfrm rot="10800000">
            <a:off x="4518002" y="10052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49158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76D5F-2A87-40C6-5ACC-29CC886EA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3170D6-4195-ED81-C6FE-3CF4372CA730}"/>
              </a:ext>
            </a:extLst>
          </p:cNvPr>
          <p:cNvSpPr txBox="1"/>
          <p:nvPr/>
        </p:nvSpPr>
        <p:spPr>
          <a:xfrm>
            <a:off x="583221" y="1592011"/>
            <a:ext cx="10015915" cy="3539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700" b="1" i="1" dirty="0">
                <a:solidFill>
                  <a:srgbClr val="000000"/>
                </a:solidFill>
                <a:latin typeface="Canva Sans"/>
              </a:rPr>
              <a:t>OTU</a:t>
            </a:r>
            <a:r>
              <a:rPr lang="en-US" sz="1700" i="1" dirty="0">
                <a:solidFill>
                  <a:srgbClr val="000000"/>
                </a:solidFill>
                <a:latin typeface="Canva Sans"/>
              </a:rPr>
              <a:t> : Operational Taxonomic Unit (cluster 97% similarity) obtained by </a:t>
            </a:r>
            <a:r>
              <a:rPr lang="en-US" sz="1700" b="1" i="1" dirty="0">
                <a:solidFill>
                  <a:srgbClr val="65A773"/>
                </a:solidFill>
                <a:latin typeface="Canva Sans"/>
              </a:rPr>
              <a:t>DNA high-throughput sequencing* </a:t>
            </a:r>
            <a:endParaRPr lang="en-US" sz="1700" i="1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D5AF671-80F6-73C4-FDBB-CE4B89A7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17</a:t>
            </a:fld>
            <a:endParaRPr lang="en-BE" dirty="0"/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1493792D-9AAA-1D9B-3716-CE37DBC1F852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346FB510-F733-5DC1-252A-57BB577BDDAC}"/>
              </a:ext>
            </a:extLst>
          </p:cNvPr>
          <p:cNvSpPr txBox="1"/>
          <p:nvPr/>
        </p:nvSpPr>
        <p:spPr>
          <a:xfrm>
            <a:off x="17943348" y="9788329"/>
            <a:ext cx="125883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F7B1FE-3DB2-A929-D58B-B2FC224B4BF8}"/>
              </a:ext>
            </a:extLst>
          </p:cNvPr>
          <p:cNvSpPr txBox="1"/>
          <p:nvPr/>
        </p:nvSpPr>
        <p:spPr>
          <a:xfrm>
            <a:off x="583221" y="2196863"/>
            <a:ext cx="5386956" cy="2341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60"/>
              </a:lnSpc>
            </a:pPr>
            <a:endParaRPr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67355"/>
              </a:solidFill>
              <a:latin typeface="Canva Sans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C37B29-CB34-39D3-88A6-FFF8DDE92EE7}"/>
              </a:ext>
            </a:extLst>
          </p:cNvPr>
          <p:cNvSpPr txBox="1"/>
          <p:nvPr/>
        </p:nvSpPr>
        <p:spPr>
          <a:xfrm>
            <a:off x="753672" y="2051881"/>
            <a:ext cx="504605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Canva Sans"/>
              </a:rPr>
              <a:t>Gabon: </a:t>
            </a:r>
            <a:r>
              <a:rPr lang="en-US" sz="1700" b="1" dirty="0">
                <a:solidFill>
                  <a:srgbClr val="65A773"/>
                </a:solidFill>
                <a:latin typeface="Canva Sans"/>
              </a:rPr>
              <a:t>1,694</a:t>
            </a:r>
            <a:r>
              <a:rPr lang="en-US" sz="1700" dirty="0">
                <a:solidFill>
                  <a:srgbClr val="65A773"/>
                </a:solidFill>
                <a:latin typeface="Canva Sans"/>
              </a:rPr>
              <a:t> </a:t>
            </a:r>
            <a:r>
              <a:rPr lang="en-US" sz="1700" dirty="0">
                <a:latin typeface="Canva Sans"/>
              </a:rPr>
              <a:t>OTUs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Canva Sans"/>
              </a:rPr>
              <a:t>DRC: </a:t>
            </a:r>
            <a:r>
              <a:rPr lang="en-US" sz="1700" b="1" dirty="0">
                <a:solidFill>
                  <a:srgbClr val="65A773"/>
                </a:solidFill>
                <a:latin typeface="Canva Sans"/>
              </a:rPr>
              <a:t>2,003</a:t>
            </a:r>
            <a:r>
              <a:rPr lang="en-US" sz="1700" dirty="0">
                <a:latin typeface="Canva Sans"/>
              </a:rPr>
              <a:t> OTUs</a:t>
            </a:r>
            <a:endParaRPr lang="en-US" sz="1700" i="1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C6359-9476-1B80-50F1-EE80938DA6FA}"/>
              </a:ext>
            </a:extLst>
          </p:cNvPr>
          <p:cNvSpPr txBox="1"/>
          <p:nvPr/>
        </p:nvSpPr>
        <p:spPr>
          <a:xfrm>
            <a:off x="9525" y="924350"/>
            <a:ext cx="411132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Results</a:t>
            </a:r>
          </a:p>
          <a:p>
            <a:pPr algn="ctr"/>
            <a:endParaRPr lang="en-US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437D6-4F91-F790-9775-0B37D42ACC47}"/>
              </a:ext>
            </a:extLst>
          </p:cNvPr>
          <p:cNvSpPr txBox="1"/>
          <p:nvPr/>
        </p:nvSpPr>
        <p:spPr>
          <a:xfrm>
            <a:off x="7156174" y="836038"/>
            <a:ext cx="3226526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US" sz="1600" b="1" i="1" dirty="0">
                <a:solidFill>
                  <a:srgbClr val="65A773"/>
                </a:solidFill>
                <a:latin typeface="Canva Sans"/>
              </a:rPr>
              <a:t>*</a:t>
            </a:r>
            <a:r>
              <a:rPr lang="en-US" sz="1200" b="1" i="1" dirty="0">
                <a:solidFill>
                  <a:srgbClr val="65A773"/>
                </a:solidFill>
                <a:latin typeface="Canva Sans"/>
              </a:rPr>
              <a:t> </a:t>
            </a:r>
            <a:r>
              <a:rPr lang="en-US" sz="1200" i="1" dirty="0">
                <a:solidFill>
                  <a:srgbClr val="1F1F1F"/>
                </a:solidFill>
                <a:latin typeface="ElsevierGulliver"/>
              </a:rPr>
              <a:t>Methodological note</a:t>
            </a:r>
          </a:p>
          <a:p>
            <a:pPr algn="r"/>
            <a:r>
              <a:rPr lang="en-US" sz="1200" i="1" dirty="0">
                <a:solidFill>
                  <a:srgbClr val="1F1F1F"/>
                </a:solidFill>
                <a:latin typeface="ElsevierGulliver"/>
              </a:rPr>
              <a:t>(Guidosse et al., 2022) </a:t>
            </a:r>
            <a:endParaRPr lang="en-BE" sz="12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47870-D4BD-1FE6-D8FD-465261C5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955" y="836038"/>
            <a:ext cx="1260090" cy="1260090"/>
          </a:xfrm>
          <a:prstGeom prst="rect">
            <a:avLst/>
          </a:prstGeom>
        </p:spPr>
      </p:pic>
      <p:pic>
        <p:nvPicPr>
          <p:cNvPr id="10" name="Picture 10" descr="🇨🇩">
            <a:extLst>
              <a:ext uri="{FF2B5EF4-FFF2-40B4-BE49-F238E27FC236}">
                <a16:creationId xmlns:a16="http://schemas.microsoft.com/office/drawing/2014/main" id="{B256D02A-4AEC-6643-02C4-04B114AF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91" y="23641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🇬🇦">
            <a:extLst>
              <a:ext uri="{FF2B5EF4-FFF2-40B4-BE49-F238E27FC236}">
                <a16:creationId xmlns:a16="http://schemas.microsoft.com/office/drawing/2014/main" id="{3961F7CA-4BB8-636C-915E-9CA875260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91" y="205033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34F861E-3A8D-5C02-41E0-3DEB8CCD25DC}"/>
              </a:ext>
            </a:extLst>
          </p:cNvPr>
          <p:cNvGrpSpPr/>
          <p:nvPr/>
        </p:nvGrpSpPr>
        <p:grpSpPr>
          <a:xfrm>
            <a:off x="5020574" y="2096128"/>
            <a:ext cx="6102802" cy="3137782"/>
            <a:chOff x="6128769" y="1853809"/>
            <a:chExt cx="4219243" cy="197040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8A9D0D-3A4A-EC10-4FA3-7218799B2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56315"/>
            <a:stretch/>
          </p:blipFill>
          <p:spPr>
            <a:xfrm>
              <a:off x="6128769" y="1945954"/>
              <a:ext cx="4219243" cy="1878261"/>
            </a:xfrm>
            <a:prstGeom prst="rect">
              <a:avLst/>
            </a:prstGeom>
          </p:spPr>
        </p:pic>
        <p:pic>
          <p:nvPicPr>
            <p:cNvPr id="19" name="Picture 10" descr="🇨🇩">
              <a:extLst>
                <a:ext uri="{FF2B5EF4-FFF2-40B4-BE49-F238E27FC236}">
                  <a16:creationId xmlns:a16="http://schemas.microsoft.com/office/drawing/2014/main" id="{98F09172-4D1A-175E-9C10-A688BE045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391" y="1853809"/>
              <a:ext cx="413822" cy="413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🇬🇦">
              <a:extLst>
                <a:ext uri="{FF2B5EF4-FFF2-40B4-BE49-F238E27FC236}">
                  <a16:creationId xmlns:a16="http://schemas.microsoft.com/office/drawing/2014/main" id="{673C6543-AFA6-8A08-E831-984A1604F4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465" y="1868119"/>
              <a:ext cx="413822" cy="413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1655860-E519-AE62-F30E-186738B8FD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71"/>
          <a:stretch>
            <a:fillRect/>
          </a:stretch>
        </p:blipFill>
        <p:spPr>
          <a:xfrm>
            <a:off x="4852145" y="5313189"/>
            <a:ext cx="6592819" cy="8002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8F60C1-AA0A-480A-830F-F3C0C8E4D754}"/>
              </a:ext>
            </a:extLst>
          </p:cNvPr>
          <p:cNvSpPr/>
          <p:nvPr/>
        </p:nvSpPr>
        <p:spPr>
          <a:xfrm>
            <a:off x="7349707" y="2701927"/>
            <a:ext cx="966158" cy="5070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: Top Corners Rounded 31">
            <a:extLst>
              <a:ext uri="{FF2B5EF4-FFF2-40B4-BE49-F238E27FC236}">
                <a16:creationId xmlns:a16="http://schemas.microsoft.com/office/drawing/2014/main" id="{A2697268-C27F-412C-A99B-FBEE46D3AFDF}"/>
              </a:ext>
            </a:extLst>
          </p:cNvPr>
          <p:cNvSpPr/>
          <p:nvPr/>
        </p:nvSpPr>
        <p:spPr>
          <a:xfrm rot="10800000">
            <a:off x="4518002" y="-458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22077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76D5F-2A87-40C6-5ACC-29CC886EA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3170D6-4195-ED81-C6FE-3CF4372CA730}"/>
              </a:ext>
            </a:extLst>
          </p:cNvPr>
          <p:cNvSpPr txBox="1"/>
          <p:nvPr/>
        </p:nvSpPr>
        <p:spPr>
          <a:xfrm>
            <a:off x="583221" y="1592011"/>
            <a:ext cx="10015915" cy="3539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700" b="1" i="1" dirty="0">
                <a:solidFill>
                  <a:srgbClr val="000000"/>
                </a:solidFill>
                <a:latin typeface="Canva Sans"/>
              </a:rPr>
              <a:t>OTU</a:t>
            </a:r>
            <a:r>
              <a:rPr lang="en-US" sz="1700" i="1" dirty="0">
                <a:solidFill>
                  <a:srgbClr val="000000"/>
                </a:solidFill>
                <a:latin typeface="Canva Sans"/>
              </a:rPr>
              <a:t> : Operational Taxonomic Unit (cluster 97% similarity) obtained by </a:t>
            </a:r>
            <a:r>
              <a:rPr lang="en-US" sz="1700" b="1" i="1" dirty="0">
                <a:solidFill>
                  <a:srgbClr val="65A773"/>
                </a:solidFill>
                <a:latin typeface="Canva Sans"/>
              </a:rPr>
              <a:t>DNA high-throughput sequencing* </a:t>
            </a:r>
            <a:endParaRPr lang="en-US" sz="1700" i="1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D5AF671-80F6-73C4-FDBB-CE4B89A7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18</a:t>
            </a:fld>
            <a:endParaRPr lang="en-BE" dirty="0"/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1493792D-9AAA-1D9B-3716-CE37DBC1F852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346FB510-F733-5DC1-252A-57BB577BDDAC}"/>
              </a:ext>
            </a:extLst>
          </p:cNvPr>
          <p:cNvSpPr txBox="1"/>
          <p:nvPr/>
        </p:nvSpPr>
        <p:spPr>
          <a:xfrm>
            <a:off x="17943348" y="9788329"/>
            <a:ext cx="125883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F7B1FE-3DB2-A929-D58B-B2FC224B4BF8}"/>
              </a:ext>
            </a:extLst>
          </p:cNvPr>
          <p:cNvSpPr txBox="1"/>
          <p:nvPr/>
        </p:nvSpPr>
        <p:spPr>
          <a:xfrm>
            <a:off x="583221" y="2196863"/>
            <a:ext cx="5386956" cy="2341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60"/>
              </a:lnSpc>
            </a:pPr>
            <a:endParaRPr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67355"/>
              </a:solidFill>
              <a:latin typeface="Canva Sans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EC6359-9476-1B80-50F1-EE80938DA6FA}"/>
              </a:ext>
            </a:extLst>
          </p:cNvPr>
          <p:cNvSpPr txBox="1"/>
          <p:nvPr/>
        </p:nvSpPr>
        <p:spPr>
          <a:xfrm>
            <a:off x="9525" y="924350"/>
            <a:ext cx="411132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Results</a:t>
            </a:r>
          </a:p>
          <a:p>
            <a:pPr algn="ctr"/>
            <a:endParaRPr lang="en-US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437D6-4F91-F790-9775-0B37D42ACC47}"/>
              </a:ext>
            </a:extLst>
          </p:cNvPr>
          <p:cNvSpPr txBox="1"/>
          <p:nvPr/>
        </p:nvSpPr>
        <p:spPr>
          <a:xfrm>
            <a:off x="7156174" y="836038"/>
            <a:ext cx="3226526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en-US" sz="1600" b="1" i="1" dirty="0">
                <a:solidFill>
                  <a:srgbClr val="65A773"/>
                </a:solidFill>
                <a:latin typeface="Canva Sans"/>
              </a:rPr>
              <a:t>*</a:t>
            </a:r>
            <a:r>
              <a:rPr lang="en-US" sz="1200" b="1" i="1" dirty="0">
                <a:solidFill>
                  <a:srgbClr val="65A773"/>
                </a:solidFill>
                <a:latin typeface="Canva Sans"/>
              </a:rPr>
              <a:t> </a:t>
            </a:r>
            <a:r>
              <a:rPr lang="en-US" sz="1200" i="1" dirty="0">
                <a:solidFill>
                  <a:srgbClr val="1F1F1F"/>
                </a:solidFill>
                <a:latin typeface="ElsevierGulliver"/>
              </a:rPr>
              <a:t>Methodological note</a:t>
            </a:r>
          </a:p>
          <a:p>
            <a:pPr algn="r"/>
            <a:r>
              <a:rPr lang="en-US" sz="1200" i="1" dirty="0">
                <a:solidFill>
                  <a:srgbClr val="1F1F1F"/>
                </a:solidFill>
                <a:latin typeface="ElsevierGulliver"/>
              </a:rPr>
              <a:t>(Guidosse et al., 2022) </a:t>
            </a:r>
            <a:endParaRPr lang="en-BE" sz="12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F47870-D4BD-1FE6-D8FD-465261C5D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955" y="836038"/>
            <a:ext cx="1260090" cy="12600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34F861E-3A8D-5C02-41E0-3DEB8CCD25DC}"/>
              </a:ext>
            </a:extLst>
          </p:cNvPr>
          <p:cNvGrpSpPr/>
          <p:nvPr/>
        </p:nvGrpSpPr>
        <p:grpSpPr>
          <a:xfrm>
            <a:off x="5020574" y="2096128"/>
            <a:ext cx="6102802" cy="3137782"/>
            <a:chOff x="6128769" y="1853809"/>
            <a:chExt cx="4219243" cy="197040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F8A9D0D-3A4A-EC10-4FA3-7218799B2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56315"/>
            <a:stretch/>
          </p:blipFill>
          <p:spPr>
            <a:xfrm>
              <a:off x="6128769" y="1945954"/>
              <a:ext cx="4219243" cy="1878261"/>
            </a:xfrm>
            <a:prstGeom prst="rect">
              <a:avLst/>
            </a:prstGeom>
          </p:spPr>
        </p:pic>
        <p:pic>
          <p:nvPicPr>
            <p:cNvPr id="19" name="Picture 10" descr="🇨🇩">
              <a:extLst>
                <a:ext uri="{FF2B5EF4-FFF2-40B4-BE49-F238E27FC236}">
                  <a16:creationId xmlns:a16="http://schemas.microsoft.com/office/drawing/2014/main" id="{98F09172-4D1A-175E-9C10-A688BE045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391" y="1853809"/>
              <a:ext cx="413822" cy="413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🇬🇦">
              <a:extLst>
                <a:ext uri="{FF2B5EF4-FFF2-40B4-BE49-F238E27FC236}">
                  <a16:creationId xmlns:a16="http://schemas.microsoft.com/office/drawing/2014/main" id="{673C6543-AFA6-8A08-E831-984A1604F4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465" y="1868119"/>
              <a:ext cx="413822" cy="413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1655860-E519-AE62-F30E-186738B8FD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71"/>
          <a:stretch>
            <a:fillRect/>
          </a:stretch>
        </p:blipFill>
        <p:spPr>
          <a:xfrm>
            <a:off x="4852145" y="5313189"/>
            <a:ext cx="6592819" cy="80022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D605FA-2483-447F-99C0-AE41409C22DE}"/>
              </a:ext>
            </a:extLst>
          </p:cNvPr>
          <p:cNvSpPr/>
          <p:nvPr/>
        </p:nvSpPr>
        <p:spPr>
          <a:xfrm>
            <a:off x="7349707" y="2701927"/>
            <a:ext cx="966158" cy="5070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2F07816-41EA-4194-BF0A-EB764B9E8906}"/>
              </a:ext>
            </a:extLst>
          </p:cNvPr>
          <p:cNvGrpSpPr/>
          <p:nvPr/>
        </p:nvGrpSpPr>
        <p:grpSpPr>
          <a:xfrm>
            <a:off x="968538" y="2182394"/>
            <a:ext cx="3732999" cy="3837522"/>
            <a:chOff x="968538" y="2182394"/>
            <a:chExt cx="3732999" cy="3837522"/>
          </a:xfrm>
        </p:grpSpPr>
        <p:pic>
          <p:nvPicPr>
            <p:cNvPr id="24" name="Picture 1">
              <a:extLst>
                <a:ext uri="{FF2B5EF4-FFF2-40B4-BE49-F238E27FC236}">
                  <a16:creationId xmlns:a16="http://schemas.microsoft.com/office/drawing/2014/main" id="{0F7894E5-BE16-4E43-91A8-03629F0B8B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450" r="48811" b="10058"/>
            <a:stretch/>
          </p:blipFill>
          <p:spPr bwMode="auto">
            <a:xfrm>
              <a:off x="968538" y="2182394"/>
              <a:ext cx="3732999" cy="3837522"/>
            </a:xfrm>
            <a:prstGeom prst="rect">
              <a:avLst/>
            </a:prstGeom>
            <a:noFill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8D4F87-E0A5-4D9C-B9DF-87E37703876D}"/>
                </a:ext>
              </a:extLst>
            </p:cNvPr>
            <p:cNvSpPr/>
            <p:nvPr/>
          </p:nvSpPr>
          <p:spPr>
            <a:xfrm>
              <a:off x="2067810" y="3864634"/>
              <a:ext cx="2053036" cy="5623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5E8DA39A-469B-408A-B095-E29D0C2D5FB7}"/>
              </a:ext>
            </a:extLst>
          </p:cNvPr>
          <p:cNvCxnSpPr>
            <a:cxnSpLocks/>
          </p:cNvCxnSpPr>
          <p:nvPr/>
        </p:nvCxnSpPr>
        <p:spPr>
          <a:xfrm flipH="1">
            <a:off x="4840141" y="3209026"/>
            <a:ext cx="2517281" cy="1902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A707FD4-91DE-43F3-AE40-26CA172AA72E}"/>
              </a:ext>
            </a:extLst>
          </p:cNvPr>
          <p:cNvSpPr/>
          <p:nvPr/>
        </p:nvSpPr>
        <p:spPr>
          <a:xfrm>
            <a:off x="1776245" y="4314542"/>
            <a:ext cx="2937296" cy="17988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8CC153E-E4B5-45CB-9C3A-9B3EFE547108}"/>
              </a:ext>
            </a:extLst>
          </p:cNvPr>
          <p:cNvCxnSpPr/>
          <p:nvPr/>
        </p:nvCxnSpPr>
        <p:spPr>
          <a:xfrm>
            <a:off x="2067810" y="2242865"/>
            <a:ext cx="2348915" cy="16217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DEC977FA-BA28-47DC-AF38-EBD71C40F8DE}"/>
              </a:ext>
            </a:extLst>
          </p:cNvPr>
          <p:cNvCxnSpPr>
            <a:cxnSpLocks/>
          </p:cNvCxnSpPr>
          <p:nvPr/>
        </p:nvCxnSpPr>
        <p:spPr>
          <a:xfrm flipH="1">
            <a:off x="2067810" y="2242865"/>
            <a:ext cx="2348915" cy="16217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: Top Corners Rounded 31">
            <a:extLst>
              <a:ext uri="{FF2B5EF4-FFF2-40B4-BE49-F238E27FC236}">
                <a16:creationId xmlns:a16="http://schemas.microsoft.com/office/drawing/2014/main" id="{1822263B-CA69-4CE5-95EA-4A6BD9D77D65}"/>
              </a:ext>
            </a:extLst>
          </p:cNvPr>
          <p:cNvSpPr/>
          <p:nvPr/>
        </p:nvSpPr>
        <p:spPr>
          <a:xfrm rot="10800000">
            <a:off x="4518002" y="-458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21501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58172-D03D-2F7B-C35A-9F8867F48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58E2FDA-7448-0D60-2B11-A20FD5DC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19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6184B3-DA37-0DD6-F711-8B62199A1B01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1ABFFE50-C414-6FE8-DC29-2A6A018AFB60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8F588E70-9B23-32A7-5B0C-6F57E28D2F3F}"/>
              </a:ext>
            </a:extLst>
          </p:cNvPr>
          <p:cNvSpPr txBox="1"/>
          <p:nvPr/>
        </p:nvSpPr>
        <p:spPr>
          <a:xfrm>
            <a:off x="17943348" y="9788329"/>
            <a:ext cx="125883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C9CA41-0CC9-989E-3B18-D54FDBD2899E}"/>
              </a:ext>
            </a:extLst>
          </p:cNvPr>
          <p:cNvSpPr txBox="1"/>
          <p:nvPr/>
        </p:nvSpPr>
        <p:spPr>
          <a:xfrm>
            <a:off x="583221" y="2196863"/>
            <a:ext cx="5386956" cy="2341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60"/>
              </a:lnSpc>
            </a:pPr>
            <a:endParaRPr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67355"/>
              </a:solidFill>
              <a:latin typeface="Canva Sans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78C51-9F09-B645-09B6-018722DA4F8E}"/>
              </a:ext>
            </a:extLst>
          </p:cNvPr>
          <p:cNvSpPr txBox="1"/>
          <p:nvPr/>
        </p:nvSpPr>
        <p:spPr>
          <a:xfrm>
            <a:off x="762155" y="2019210"/>
            <a:ext cx="5459670" cy="51578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sz="1600" dirty="0">
                <a:latin typeface="Canva Sans" panose="020B0604020202020204" charset="0"/>
              </a:rPr>
              <a:t>Okoumé trees are </a:t>
            </a:r>
            <a:r>
              <a:rPr lang="en-US" sz="1600" b="1" dirty="0">
                <a:solidFill>
                  <a:srgbClr val="65A773"/>
                </a:solidFill>
                <a:latin typeface="Canva Sans" panose="020B0604020202020204" charset="0"/>
              </a:rPr>
              <a:t>not </a:t>
            </a:r>
            <a:r>
              <a:rPr lang="en-US" sz="1600" b="1" dirty="0" err="1">
                <a:solidFill>
                  <a:srgbClr val="65A773"/>
                </a:solidFill>
                <a:latin typeface="Canva Sans" panose="020B0604020202020204" charset="0"/>
              </a:rPr>
              <a:t>EcM</a:t>
            </a:r>
            <a:r>
              <a:rPr lang="en-US" sz="1600" b="1" dirty="0">
                <a:solidFill>
                  <a:srgbClr val="65A773"/>
                </a:solidFill>
                <a:latin typeface="Canva Sans" panose="020B0604020202020204" charset="0"/>
              </a:rPr>
              <a:t>-associated </a:t>
            </a:r>
            <a:r>
              <a:rPr lang="en-US" sz="1600" dirty="0">
                <a:latin typeface="Canva Sans" panose="020B060402020202020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4C6087-CFF2-31BA-EB3C-9255401DA2E3}"/>
              </a:ext>
            </a:extLst>
          </p:cNvPr>
          <p:cNvSpPr txBox="1"/>
          <p:nvPr/>
        </p:nvSpPr>
        <p:spPr>
          <a:xfrm>
            <a:off x="9525" y="931165"/>
            <a:ext cx="411132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Results</a:t>
            </a:r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419EB0-9463-C155-7945-ACADF1E63D53}"/>
              </a:ext>
            </a:extLst>
          </p:cNvPr>
          <p:cNvSpPr txBox="1"/>
          <p:nvPr/>
        </p:nvSpPr>
        <p:spPr>
          <a:xfrm>
            <a:off x="793322" y="1430138"/>
            <a:ext cx="10015915" cy="5890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>
                <a:solidFill>
                  <a:srgbClr val="000000"/>
                </a:solidFill>
                <a:latin typeface="Canva Sans"/>
              </a:rPr>
              <a:t>What we found </a:t>
            </a:r>
            <a:r>
              <a:rPr lang="en-US" sz="2400" dirty="0">
                <a:solidFill>
                  <a:srgbClr val="000000"/>
                </a:solidFill>
                <a:latin typeface="Canva Sans"/>
              </a:rPr>
              <a:t>:</a:t>
            </a:r>
          </a:p>
        </p:txBody>
      </p:sp>
      <p:sp>
        <p:nvSpPr>
          <p:cNvPr id="11" name="Rectangle: Top Corners Rounded 31">
            <a:extLst>
              <a:ext uri="{FF2B5EF4-FFF2-40B4-BE49-F238E27FC236}">
                <a16:creationId xmlns:a16="http://schemas.microsoft.com/office/drawing/2014/main" id="{2B942FD8-7DE2-43D3-B5FA-99F59F60CDA9}"/>
              </a:ext>
            </a:extLst>
          </p:cNvPr>
          <p:cNvSpPr/>
          <p:nvPr/>
        </p:nvSpPr>
        <p:spPr>
          <a:xfrm rot="10800000">
            <a:off x="4518002" y="-458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36875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BF250-6598-9B97-1ABF-405DC896D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CA974A-C854-C6FA-3E26-A5957C4BCE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4" r="14055"/>
          <a:stretch>
            <a:fillRect/>
          </a:stretch>
        </p:blipFill>
        <p:spPr>
          <a:xfrm>
            <a:off x="4646162" y="1756675"/>
            <a:ext cx="6760282" cy="4057220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C6FA048-F2C0-FF63-1F2D-BD53329E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2</a:t>
            </a:fld>
            <a:endParaRPr lang="en-BE" dirty="0"/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F1C2BDCD-F6F3-81AE-09EB-BE0A6FC182A4}"/>
              </a:ext>
            </a:extLst>
          </p:cNvPr>
          <p:cNvSpPr/>
          <p:nvPr/>
        </p:nvSpPr>
        <p:spPr>
          <a:xfrm rot="10800000">
            <a:off x="2884389" y="-1328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319BA8-A0A3-8D91-D55D-AA239DF5215E}"/>
              </a:ext>
            </a:extLst>
          </p:cNvPr>
          <p:cNvSpPr txBox="1"/>
          <p:nvPr/>
        </p:nvSpPr>
        <p:spPr>
          <a:xfrm>
            <a:off x="54973" y="903946"/>
            <a:ext cx="401809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Tree species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0E2EF-7428-4348-6886-DFDD35C52848}"/>
              </a:ext>
            </a:extLst>
          </p:cNvPr>
          <p:cNvSpPr txBox="1"/>
          <p:nvPr/>
        </p:nvSpPr>
        <p:spPr>
          <a:xfrm>
            <a:off x="5013003" y="822175"/>
            <a:ext cx="6026599" cy="58907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rgbClr val="000000"/>
                </a:solidFill>
                <a:latin typeface="Canva Sans"/>
              </a:rPr>
              <a:t>Tropical forests are highly diverse ecosystems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E4EA7B-63B7-E7ED-356E-790CB4DC3BCA}"/>
              </a:ext>
            </a:extLst>
          </p:cNvPr>
          <p:cNvSpPr txBox="1"/>
          <p:nvPr/>
        </p:nvSpPr>
        <p:spPr>
          <a:xfrm>
            <a:off x="2377526" y="1704164"/>
            <a:ext cx="2499453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>
              <a:buClr>
                <a:srgbClr val="65A773"/>
              </a:buClr>
            </a:pPr>
            <a:r>
              <a:rPr lang="en-US" sz="2000" b="1" dirty="0">
                <a:solidFill>
                  <a:srgbClr val="46B1E1"/>
                </a:solidFill>
                <a:latin typeface="Canva Sans"/>
              </a:rPr>
              <a:t>Pantropical Zone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8C836C7C-5FF2-4A27-BDF7-DBF5D964F78F}"/>
              </a:ext>
            </a:extLst>
          </p:cNvPr>
          <p:cNvSpPr txBox="1"/>
          <p:nvPr/>
        </p:nvSpPr>
        <p:spPr>
          <a:xfrm>
            <a:off x="7320121" y="5444563"/>
            <a:ext cx="4079376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b="1" i="1" dirty="0">
                <a:solidFill>
                  <a:schemeClr val="bg1"/>
                </a:solidFill>
                <a:latin typeface="Canva Sans"/>
              </a:rPr>
              <a:t>Tropical Africa : 50 – 150 tree species /ha</a:t>
            </a:r>
            <a:endParaRPr lang="en-BE" b="1" i="1" dirty="0">
              <a:solidFill>
                <a:schemeClr val="bg1"/>
              </a:solidFill>
              <a:latin typeface="Canva Sans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D1A6B69-0048-4730-B149-BA8CDB0E48C7}"/>
              </a:ext>
            </a:extLst>
          </p:cNvPr>
          <p:cNvSpPr/>
          <p:nvPr/>
        </p:nvSpPr>
        <p:spPr>
          <a:xfrm>
            <a:off x="614597" y="1797868"/>
            <a:ext cx="2893101" cy="31471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CEB845C-65F7-47D7-9D4C-228D976D6AA9}"/>
              </a:ext>
            </a:extLst>
          </p:cNvPr>
          <p:cNvSpPr/>
          <p:nvPr/>
        </p:nvSpPr>
        <p:spPr>
          <a:xfrm>
            <a:off x="1960788" y="3687129"/>
            <a:ext cx="1026835" cy="1066241"/>
          </a:xfrm>
          <a:prstGeom prst="ellipse">
            <a:avLst/>
          </a:prstGeom>
          <a:solidFill>
            <a:srgbClr val="65A773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5B95946-EF4E-4BC8-B294-718F7E573F9E}"/>
              </a:ext>
            </a:extLst>
          </p:cNvPr>
          <p:cNvSpPr/>
          <p:nvPr/>
        </p:nvSpPr>
        <p:spPr>
          <a:xfrm>
            <a:off x="2342558" y="5060132"/>
            <a:ext cx="158749" cy="18346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25A0F99-B1AE-4E08-A4AA-1C823006C3DC}"/>
              </a:ext>
            </a:extLst>
          </p:cNvPr>
          <p:cNvCxnSpPr>
            <a:cxnSpLocks/>
          </p:cNvCxnSpPr>
          <p:nvPr/>
        </p:nvCxnSpPr>
        <p:spPr>
          <a:xfrm flipH="1">
            <a:off x="1982088" y="5178904"/>
            <a:ext cx="426093" cy="176487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11">
            <a:extLst>
              <a:ext uri="{FF2B5EF4-FFF2-40B4-BE49-F238E27FC236}">
                <a16:creationId xmlns:a16="http://schemas.microsoft.com/office/drawing/2014/main" id="{EFA0F69A-275C-4970-B992-309ABDC0EE5C}"/>
              </a:ext>
            </a:extLst>
          </p:cNvPr>
          <p:cNvSpPr txBox="1"/>
          <p:nvPr/>
        </p:nvSpPr>
        <p:spPr>
          <a:xfrm>
            <a:off x="1160784" y="5287292"/>
            <a:ext cx="884759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>
              <a:buClr>
                <a:srgbClr val="65A773"/>
              </a:buClr>
            </a:pPr>
            <a:r>
              <a:rPr lang="en-US" sz="2000" dirty="0">
                <a:latin typeface="Canva Sans"/>
              </a:rPr>
              <a:t>124</a:t>
            </a:r>
            <a:endParaRPr lang="en-US" sz="2000" b="1" dirty="0">
              <a:latin typeface="Canva Sans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A3BD3109-8BA1-4DE4-9CD6-FBC99BAE36C4}"/>
              </a:ext>
            </a:extLst>
          </p:cNvPr>
          <p:cNvSpPr txBox="1"/>
          <p:nvPr/>
        </p:nvSpPr>
        <p:spPr>
          <a:xfrm>
            <a:off x="1738051" y="3764087"/>
            <a:ext cx="1121708" cy="92333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 algn="ctr">
              <a:buClr>
                <a:srgbClr val="65A773"/>
              </a:buClr>
            </a:pPr>
            <a:r>
              <a:rPr lang="en-US" sz="2000" b="1" dirty="0">
                <a:latin typeface="Canva Sans"/>
              </a:rPr>
              <a:t>4.600 to 6.000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45DF9622-019E-4D81-A512-BEEB34B897E7}"/>
              </a:ext>
            </a:extLst>
          </p:cNvPr>
          <p:cNvSpPr txBox="1"/>
          <p:nvPr/>
        </p:nvSpPr>
        <p:spPr>
          <a:xfrm>
            <a:off x="1180186" y="2612989"/>
            <a:ext cx="1336915" cy="92333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 algn="ctr">
              <a:buClr>
                <a:srgbClr val="65A773"/>
              </a:buClr>
            </a:pPr>
            <a:r>
              <a:rPr lang="en-US" sz="2000" dirty="0">
                <a:latin typeface="Canva Sans"/>
              </a:rPr>
              <a:t>40.000 to &gt;53.000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7D11E424-E147-4C1D-8A02-E1A956064FCB}"/>
              </a:ext>
            </a:extLst>
          </p:cNvPr>
          <p:cNvSpPr txBox="1"/>
          <p:nvPr/>
        </p:nvSpPr>
        <p:spPr>
          <a:xfrm>
            <a:off x="2637021" y="4588892"/>
            <a:ext cx="2499453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>
              <a:buClr>
                <a:srgbClr val="65A773"/>
              </a:buClr>
            </a:pPr>
            <a:r>
              <a:rPr lang="en-US" sz="2000" b="1" dirty="0">
                <a:solidFill>
                  <a:srgbClr val="65A773"/>
                </a:solidFill>
                <a:latin typeface="Canva Sans"/>
              </a:rPr>
              <a:t>Tropical Africa</a:t>
            </a:r>
          </a:p>
        </p:txBody>
      </p:sp>
      <p:sp>
        <p:nvSpPr>
          <p:cNvPr id="36" name="TextBox 11">
            <a:extLst>
              <a:ext uri="{FF2B5EF4-FFF2-40B4-BE49-F238E27FC236}">
                <a16:creationId xmlns:a16="http://schemas.microsoft.com/office/drawing/2014/main" id="{A78A987F-2053-41E9-BB7C-66ACDB581E39}"/>
              </a:ext>
            </a:extLst>
          </p:cNvPr>
          <p:cNvSpPr txBox="1"/>
          <p:nvPr/>
        </p:nvSpPr>
        <p:spPr>
          <a:xfrm>
            <a:off x="2220049" y="5133403"/>
            <a:ext cx="2499453" cy="307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>
              <a:buClr>
                <a:srgbClr val="65A773"/>
              </a:buClr>
            </a:pPr>
            <a:r>
              <a:rPr lang="en-US" sz="2000" b="1" dirty="0">
                <a:solidFill>
                  <a:srgbClr val="C04F15"/>
                </a:solidFill>
                <a:latin typeface="Canva Sans"/>
              </a:rPr>
              <a:t>Temperate Europe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D0A58349-669A-4F89-8C05-52521DDFA67C}"/>
              </a:ext>
            </a:extLst>
          </p:cNvPr>
          <p:cNvSpPr txBox="1"/>
          <p:nvPr/>
        </p:nvSpPr>
        <p:spPr>
          <a:xfrm>
            <a:off x="-59250" y="5937327"/>
            <a:ext cx="2401808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400" dirty="0" err="1">
                <a:solidFill>
                  <a:srgbClr val="000000"/>
                </a:solidFill>
                <a:latin typeface="Canva Sans"/>
              </a:rPr>
              <a:t>Slik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 et al, 2015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027F42F2-6B8C-435D-95B6-3248CEB695C8}"/>
              </a:ext>
            </a:extLst>
          </p:cNvPr>
          <p:cNvSpPr txBox="1"/>
          <p:nvPr/>
        </p:nvSpPr>
        <p:spPr>
          <a:xfrm>
            <a:off x="9227572" y="5903164"/>
            <a:ext cx="2401808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400" dirty="0" err="1">
                <a:solidFill>
                  <a:srgbClr val="000000"/>
                </a:solidFill>
                <a:latin typeface="Canva Sans"/>
              </a:rPr>
              <a:t>Gourlet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-Fleury et al., 2013</a:t>
            </a:r>
          </a:p>
        </p:txBody>
      </p:sp>
    </p:spTree>
    <p:extLst>
      <p:ext uri="{BB962C8B-B14F-4D97-AF65-F5344CB8AC3E}">
        <p14:creationId xmlns:p14="http://schemas.microsoft.com/office/powerpoint/2010/main" val="1041431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E66AB-BCB5-79D6-FF0E-383D603E8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37DD51C-C7F2-35FB-F64F-F0C27D13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20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A0BA35-4B2D-3593-D809-E645FBEEAB98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2B717895-8E24-F856-EB0D-A58412525BF1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951AA34B-67F4-68F4-1D14-56BF60D1C402}"/>
              </a:ext>
            </a:extLst>
          </p:cNvPr>
          <p:cNvSpPr txBox="1"/>
          <p:nvPr/>
        </p:nvSpPr>
        <p:spPr>
          <a:xfrm>
            <a:off x="17943348" y="9788329"/>
            <a:ext cx="125883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98A09F-E429-EF87-4730-896F3DF4EC30}"/>
              </a:ext>
            </a:extLst>
          </p:cNvPr>
          <p:cNvSpPr txBox="1"/>
          <p:nvPr/>
        </p:nvSpPr>
        <p:spPr>
          <a:xfrm>
            <a:off x="583221" y="2196863"/>
            <a:ext cx="5386956" cy="2341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60"/>
              </a:lnSpc>
            </a:pPr>
            <a:endParaRPr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67355"/>
              </a:solidFill>
              <a:latin typeface="Canva Sans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ACEBF1-1A6B-B1F4-9434-B824006BDC3D}"/>
              </a:ext>
            </a:extLst>
          </p:cNvPr>
          <p:cNvSpPr txBox="1"/>
          <p:nvPr/>
        </p:nvSpPr>
        <p:spPr>
          <a:xfrm>
            <a:off x="762155" y="2019210"/>
            <a:ext cx="5459670" cy="150066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sz="1600" dirty="0">
                <a:latin typeface="Canva Sans" panose="020B0604020202020204" charset="0"/>
              </a:rPr>
              <a:t>Okoumé trees are </a:t>
            </a:r>
            <a:r>
              <a:rPr lang="en-US" sz="1600" b="1" dirty="0">
                <a:solidFill>
                  <a:srgbClr val="65A773"/>
                </a:solidFill>
                <a:latin typeface="Canva Sans" panose="020B0604020202020204" charset="0"/>
              </a:rPr>
              <a:t>not </a:t>
            </a:r>
            <a:r>
              <a:rPr lang="en-US" sz="1600" b="1" dirty="0" err="1">
                <a:solidFill>
                  <a:srgbClr val="65A773"/>
                </a:solidFill>
                <a:latin typeface="Canva Sans" panose="020B0604020202020204" charset="0"/>
              </a:rPr>
              <a:t>EcM</a:t>
            </a:r>
            <a:r>
              <a:rPr lang="en-US" sz="1600" b="1" dirty="0">
                <a:solidFill>
                  <a:srgbClr val="65A773"/>
                </a:solidFill>
                <a:latin typeface="Canva Sans" panose="020B0604020202020204" charset="0"/>
              </a:rPr>
              <a:t>-associated </a:t>
            </a:r>
            <a:r>
              <a:rPr lang="en-US" sz="1600" dirty="0">
                <a:latin typeface="Canva Sans" panose="020B0604020202020204" charset="0"/>
              </a:rPr>
              <a:t>.</a:t>
            </a:r>
          </a:p>
          <a:p>
            <a:pPr marL="342900" indent="-342900">
              <a:lnSpc>
                <a:spcPct val="20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sz="1600" dirty="0">
                <a:effectLst/>
                <a:highlight>
                  <a:srgbClr val="FFFFFF"/>
                </a:highlight>
                <a:latin typeface="Canva Sans" panose="020B0604020202020204" charset="0"/>
              </a:rPr>
              <a:t>They associate with </a:t>
            </a:r>
            <a:r>
              <a:rPr lang="en-US" sz="1600" b="1" dirty="0">
                <a:solidFill>
                  <a:srgbClr val="65A773"/>
                </a:solidFill>
                <a:effectLst/>
                <a:highlight>
                  <a:srgbClr val="FFFFFF"/>
                </a:highlight>
                <a:latin typeface="Canva Sans" panose="020B0604020202020204" charset="0"/>
              </a:rPr>
              <a:t>arbuscular mycorrhizal fungi</a:t>
            </a:r>
            <a:r>
              <a:rPr lang="en-US" sz="1600" dirty="0">
                <a:effectLst/>
                <a:highlight>
                  <a:srgbClr val="FFFFFF"/>
                </a:highlight>
                <a:latin typeface="Canva Sans" panose="020B0604020202020204" charset="0"/>
              </a:rPr>
              <a:t>, but the relationship does not appear to be functionally critical.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FA1D3F-D54D-A866-CDE6-43CCE1280105}"/>
              </a:ext>
            </a:extLst>
          </p:cNvPr>
          <p:cNvSpPr txBox="1"/>
          <p:nvPr/>
        </p:nvSpPr>
        <p:spPr>
          <a:xfrm>
            <a:off x="9525" y="931165"/>
            <a:ext cx="411132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Results</a:t>
            </a:r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A8189D-8160-748D-6ACB-6A892C88C6A8}"/>
              </a:ext>
            </a:extLst>
          </p:cNvPr>
          <p:cNvSpPr txBox="1"/>
          <p:nvPr/>
        </p:nvSpPr>
        <p:spPr>
          <a:xfrm>
            <a:off x="793322" y="1430138"/>
            <a:ext cx="10015915" cy="5890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>
                <a:solidFill>
                  <a:srgbClr val="000000"/>
                </a:solidFill>
                <a:latin typeface="Canva Sans"/>
              </a:rPr>
              <a:t>What we found </a:t>
            </a:r>
            <a:r>
              <a:rPr lang="en-US" sz="2400" dirty="0">
                <a:solidFill>
                  <a:srgbClr val="000000"/>
                </a:solidFill>
                <a:latin typeface="Canva Sans"/>
              </a:rPr>
              <a:t>:</a:t>
            </a:r>
          </a:p>
        </p:txBody>
      </p:sp>
      <p:pic>
        <p:nvPicPr>
          <p:cNvPr id="10" name="Picture 9" descr="A picture containing fabric&#10;&#10;Description automatically generated">
            <a:extLst>
              <a:ext uri="{FF2B5EF4-FFF2-40B4-BE49-F238E27FC236}">
                <a16:creationId xmlns:a16="http://schemas.microsoft.com/office/drawing/2014/main" id="{25DF72EC-01EE-9090-A3B6-5DF2DCB921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954" y="4069888"/>
            <a:ext cx="2917766" cy="21883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A close-up of a whale&#10;&#10;Description automatically generated with low confidence">
            <a:extLst>
              <a:ext uri="{FF2B5EF4-FFF2-40B4-BE49-F238E27FC236}">
                <a16:creationId xmlns:a16="http://schemas.microsoft.com/office/drawing/2014/main" id="{A91EFA2B-C0E7-19C7-EFA9-50B3F4517B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259" y="4084702"/>
            <a:ext cx="2850249" cy="21376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8993533D-D5E0-B478-41EB-308D2957A69D}"/>
              </a:ext>
            </a:extLst>
          </p:cNvPr>
          <p:cNvSpPr/>
          <p:nvPr/>
        </p:nvSpPr>
        <p:spPr>
          <a:xfrm>
            <a:off x="3286060" y="5762380"/>
            <a:ext cx="716618" cy="455708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482600AC-5408-54D4-CCB8-AADAE7E870C2}"/>
              </a:ext>
            </a:extLst>
          </p:cNvPr>
          <p:cNvSpPr/>
          <p:nvPr/>
        </p:nvSpPr>
        <p:spPr>
          <a:xfrm>
            <a:off x="6692535" y="5677583"/>
            <a:ext cx="722362" cy="54050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557EF81-1C1C-498C-99D1-A4BC11820D5B}"/>
              </a:ext>
            </a:extLst>
          </p:cNvPr>
          <p:cNvGrpSpPr/>
          <p:nvPr/>
        </p:nvGrpSpPr>
        <p:grpSpPr>
          <a:xfrm>
            <a:off x="6349041" y="975806"/>
            <a:ext cx="5363498" cy="3770113"/>
            <a:chOff x="6349041" y="975806"/>
            <a:chExt cx="5363498" cy="3770113"/>
          </a:xfrm>
        </p:grpSpPr>
        <p:grpSp>
          <p:nvGrpSpPr>
            <p:cNvPr id="19" name="Group 16">
              <a:extLst>
                <a:ext uri="{FF2B5EF4-FFF2-40B4-BE49-F238E27FC236}">
                  <a16:creationId xmlns:a16="http://schemas.microsoft.com/office/drawing/2014/main" id="{80B6588D-2E72-4900-B835-808FAAB8BCCF}"/>
                </a:ext>
              </a:extLst>
            </p:cNvPr>
            <p:cNvGrpSpPr/>
            <p:nvPr/>
          </p:nvGrpSpPr>
          <p:grpSpPr>
            <a:xfrm>
              <a:off x="6499716" y="975806"/>
              <a:ext cx="5027569" cy="3137782"/>
              <a:chOff x="6872143" y="1853809"/>
              <a:chExt cx="3475868" cy="1970406"/>
            </a:xfrm>
          </p:grpSpPr>
          <p:pic>
            <p:nvPicPr>
              <p:cNvPr id="20" name="Picture 17">
                <a:extLst>
                  <a:ext uri="{FF2B5EF4-FFF2-40B4-BE49-F238E27FC236}">
                    <a16:creationId xmlns:a16="http://schemas.microsoft.com/office/drawing/2014/main" id="{617DB6D7-053F-428A-81EE-4818F17540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618" t="1" b="56315"/>
              <a:stretch/>
            </p:blipFill>
            <p:spPr>
              <a:xfrm>
                <a:off x="6872143" y="1945954"/>
                <a:ext cx="3475868" cy="1878261"/>
              </a:xfrm>
              <a:prstGeom prst="rect">
                <a:avLst/>
              </a:prstGeom>
            </p:spPr>
          </p:pic>
          <p:pic>
            <p:nvPicPr>
              <p:cNvPr id="21" name="Picture 10" descr="🇨🇩">
                <a:extLst>
                  <a:ext uri="{FF2B5EF4-FFF2-40B4-BE49-F238E27FC236}">
                    <a16:creationId xmlns:a16="http://schemas.microsoft.com/office/drawing/2014/main" id="{53D792C2-DECD-41C9-91F7-D606A7952C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43391" y="1853809"/>
                <a:ext cx="413822" cy="4138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🇬🇦">
                <a:extLst>
                  <a:ext uri="{FF2B5EF4-FFF2-40B4-BE49-F238E27FC236}">
                    <a16:creationId xmlns:a16="http://schemas.microsoft.com/office/drawing/2014/main" id="{6A837521-0259-4EA8-BCD0-889B707B50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7465" y="1868119"/>
                <a:ext cx="413822" cy="4138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1">
              <a:extLst>
                <a:ext uri="{FF2B5EF4-FFF2-40B4-BE49-F238E27FC236}">
                  <a16:creationId xmlns:a16="http://schemas.microsoft.com/office/drawing/2014/main" id="{49C4236F-A812-45EA-93D5-4249FF2CB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8071"/>
            <a:stretch>
              <a:fillRect/>
            </a:stretch>
          </p:blipFill>
          <p:spPr>
            <a:xfrm>
              <a:off x="6502964" y="4113588"/>
              <a:ext cx="5209575" cy="63233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651F31-39E8-49C4-B980-0A781AB4926A}"/>
                </a:ext>
              </a:extLst>
            </p:cNvPr>
            <p:cNvSpPr/>
            <p:nvPr/>
          </p:nvSpPr>
          <p:spPr>
            <a:xfrm>
              <a:off x="6349041" y="2430977"/>
              <a:ext cx="343493" cy="5248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4" name="Rectangle: Top Corners Rounded 31">
            <a:extLst>
              <a:ext uri="{FF2B5EF4-FFF2-40B4-BE49-F238E27FC236}">
                <a16:creationId xmlns:a16="http://schemas.microsoft.com/office/drawing/2014/main" id="{65EDCE32-8F02-4A62-8A26-CB3A78B3D72E}"/>
              </a:ext>
            </a:extLst>
          </p:cNvPr>
          <p:cNvSpPr/>
          <p:nvPr/>
        </p:nvSpPr>
        <p:spPr>
          <a:xfrm rot="10800000">
            <a:off x="4518002" y="-458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97235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35DD6-4294-1C75-7774-F1383DB33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DA6839-18A9-D019-CEDF-CF9C21141AC0}"/>
              </a:ext>
            </a:extLst>
          </p:cNvPr>
          <p:cNvSpPr txBox="1"/>
          <p:nvPr/>
        </p:nvSpPr>
        <p:spPr>
          <a:xfrm>
            <a:off x="762155" y="2019210"/>
            <a:ext cx="5734898" cy="297799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sz="1600" dirty="0">
                <a:latin typeface="Canva Sans" panose="020B0604020202020204" charset="0"/>
              </a:rPr>
              <a:t>Okoumé trees are </a:t>
            </a:r>
            <a:r>
              <a:rPr lang="en-US" sz="1600" b="1" dirty="0">
                <a:solidFill>
                  <a:srgbClr val="65A773"/>
                </a:solidFill>
                <a:latin typeface="Canva Sans" panose="020B0604020202020204" charset="0"/>
              </a:rPr>
              <a:t>not </a:t>
            </a:r>
            <a:r>
              <a:rPr lang="en-US" sz="1600" b="1" dirty="0" err="1">
                <a:solidFill>
                  <a:srgbClr val="65A773"/>
                </a:solidFill>
                <a:latin typeface="Canva Sans" panose="020B0604020202020204" charset="0"/>
              </a:rPr>
              <a:t>EcM</a:t>
            </a:r>
            <a:r>
              <a:rPr lang="en-US" sz="1600" b="1" dirty="0">
                <a:solidFill>
                  <a:srgbClr val="65A773"/>
                </a:solidFill>
                <a:latin typeface="Canva Sans" panose="020B0604020202020204" charset="0"/>
              </a:rPr>
              <a:t>-associated </a:t>
            </a:r>
            <a:r>
              <a:rPr lang="en-US" sz="1600" dirty="0">
                <a:latin typeface="Canva Sans" panose="020B0604020202020204" charset="0"/>
              </a:rPr>
              <a:t>.</a:t>
            </a:r>
          </a:p>
          <a:p>
            <a:pPr marL="342900" indent="-342900">
              <a:lnSpc>
                <a:spcPct val="20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sz="1600" dirty="0">
                <a:highlight>
                  <a:srgbClr val="FFFFFF"/>
                </a:highlight>
                <a:latin typeface="Canva Sans" panose="020B0604020202020204" charset="0"/>
              </a:rPr>
              <a:t>They associate with </a:t>
            </a:r>
            <a:r>
              <a:rPr lang="en-US" sz="1600" b="1" dirty="0">
                <a:solidFill>
                  <a:srgbClr val="65A773"/>
                </a:solidFill>
                <a:highlight>
                  <a:srgbClr val="FFFFFF"/>
                </a:highlight>
                <a:latin typeface="Canva Sans" panose="020B0604020202020204" charset="0"/>
              </a:rPr>
              <a:t>arbuscular mycorrhizal fungi</a:t>
            </a:r>
            <a:r>
              <a:rPr lang="en-US" sz="1600" dirty="0">
                <a:highlight>
                  <a:srgbClr val="FFFFFF"/>
                </a:highlight>
                <a:latin typeface="Canva Sans" panose="020B0604020202020204" charset="0"/>
              </a:rPr>
              <a:t>, but the relationship does not appear to be functionally critical.</a:t>
            </a:r>
          </a:p>
          <a:p>
            <a:pPr marL="342900" indent="-342900">
              <a:lnSpc>
                <a:spcPct val="20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sz="1600" b="1" dirty="0">
                <a:solidFill>
                  <a:srgbClr val="65A773"/>
                </a:solidFill>
                <a:highlight>
                  <a:srgbClr val="FFFFFF"/>
                </a:highlight>
                <a:latin typeface="Canva Sans" panose="020B0604020202020204" charset="0"/>
              </a:rPr>
              <a:t>Root-associated fungal communities </a:t>
            </a:r>
            <a:r>
              <a:rPr lang="en-US" sz="1600" dirty="0">
                <a:highlight>
                  <a:srgbClr val="FFFFFF"/>
                </a:highlight>
                <a:latin typeface="Canva Sans" panose="020B0604020202020204" charset="0"/>
              </a:rPr>
              <a:t>alone</a:t>
            </a:r>
            <a:r>
              <a:rPr lang="en-US" sz="1600" b="1" dirty="0">
                <a:solidFill>
                  <a:srgbClr val="65A773"/>
                </a:solidFill>
                <a:highlight>
                  <a:srgbClr val="FFFFFF"/>
                </a:highlight>
                <a:latin typeface="Canva Sans" panose="020B0604020202020204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highlight>
                  <a:srgbClr val="FFFFFF"/>
                </a:highlight>
                <a:latin typeface="Canva Sans" panose="020B0604020202020204" charset="0"/>
              </a:rPr>
              <a:t>does not </a:t>
            </a:r>
            <a:r>
              <a:rPr lang="en-US" sz="1600" dirty="0">
                <a:highlight>
                  <a:srgbClr val="FFFFFF"/>
                </a:highlight>
                <a:latin typeface="Canva Sans" panose="020B0604020202020204" charset="0"/>
              </a:rPr>
              <a:t>explain:</a:t>
            </a:r>
          </a:p>
          <a:p>
            <a:pPr marL="800100" lvl="1" indent="-342900">
              <a:lnSpc>
                <a:spcPct val="200000"/>
              </a:lnSpc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Canva Sans" panose="020B0604020202020204" charset="0"/>
              </a:rPr>
              <a:t>how Okoumé form </a:t>
            </a:r>
            <a:r>
              <a:rPr lang="en-US" sz="1600" b="1" dirty="0">
                <a:solidFill>
                  <a:srgbClr val="65A773"/>
                </a:solidFill>
                <a:highlight>
                  <a:srgbClr val="FFFFFF"/>
                </a:highlight>
                <a:latin typeface="Canva Sans" panose="020B0604020202020204" charset="0"/>
              </a:rPr>
              <a:t>monodominant</a:t>
            </a:r>
            <a:r>
              <a:rPr lang="en-US" sz="1600" dirty="0">
                <a:highlight>
                  <a:srgbClr val="FFFFFF"/>
                </a:highlight>
                <a:latin typeface="Canva Sans" panose="020B0604020202020204" charset="0"/>
              </a:rPr>
              <a:t> stand;</a:t>
            </a:r>
          </a:p>
          <a:p>
            <a:pPr marL="800100" lvl="1" indent="-342900">
              <a:lnSpc>
                <a:spcPct val="200000"/>
              </a:lnSpc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FFFFFF"/>
                </a:highlight>
                <a:latin typeface="Canva Sans" panose="020B0604020202020204" charset="0"/>
              </a:rPr>
              <a:t>why </a:t>
            </a:r>
            <a:r>
              <a:rPr lang="en-US" sz="1600" b="1" dirty="0">
                <a:solidFill>
                  <a:srgbClr val="65A773"/>
                </a:solidFill>
                <a:highlight>
                  <a:srgbClr val="FFFFFF"/>
                </a:highlight>
                <a:latin typeface="Canva Sans" panose="020B0604020202020204" charset="0"/>
              </a:rPr>
              <a:t>suppressed trees </a:t>
            </a:r>
            <a:r>
              <a:rPr lang="en-US" sz="1600" dirty="0">
                <a:highlight>
                  <a:srgbClr val="FFFFFF"/>
                </a:highlight>
                <a:latin typeface="Canva Sans" panose="020B0604020202020204" charset="0"/>
              </a:rPr>
              <a:t>survive in low-light conditions</a:t>
            </a:r>
            <a:r>
              <a:rPr lang="en-US" sz="1600" dirty="0">
                <a:highlight>
                  <a:srgbClr val="FFFFFF"/>
                </a:highlight>
                <a:latin typeface="Canva San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16BE5-CD61-09F9-F8E9-403CA2CCF6BE}"/>
              </a:ext>
            </a:extLst>
          </p:cNvPr>
          <p:cNvSpPr txBox="1"/>
          <p:nvPr/>
        </p:nvSpPr>
        <p:spPr>
          <a:xfrm>
            <a:off x="6096000" y="3464130"/>
            <a:ext cx="312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nva Sans" panose="020B0604020202020204" charset="0"/>
              </a:rPr>
              <a:t>*</a:t>
            </a:r>
            <a:endParaRPr lang="en-BE" dirty="0">
              <a:solidFill>
                <a:srgbClr val="FF0000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10BBECE-4E6C-2065-889A-92BACE47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21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9D9F4A-0759-7099-5367-1CA1D7CB12ED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EA649117-ECB6-3E4D-B070-486C4D66E984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43A5027A-718B-82C4-DF40-606FF29A71FF}"/>
              </a:ext>
            </a:extLst>
          </p:cNvPr>
          <p:cNvSpPr txBox="1"/>
          <p:nvPr/>
        </p:nvSpPr>
        <p:spPr>
          <a:xfrm>
            <a:off x="17943348" y="9788329"/>
            <a:ext cx="125883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F14DDD-8084-8904-A150-50E78A3C15E3}"/>
              </a:ext>
            </a:extLst>
          </p:cNvPr>
          <p:cNvSpPr txBox="1"/>
          <p:nvPr/>
        </p:nvSpPr>
        <p:spPr>
          <a:xfrm>
            <a:off x="583221" y="2196863"/>
            <a:ext cx="5386956" cy="2341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60"/>
              </a:lnSpc>
            </a:pPr>
            <a:endParaRPr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67355"/>
              </a:solidFill>
              <a:latin typeface="Canva Sans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C104B6-BA73-E375-EF86-BB526C35A159}"/>
              </a:ext>
            </a:extLst>
          </p:cNvPr>
          <p:cNvSpPr txBox="1"/>
          <p:nvPr/>
        </p:nvSpPr>
        <p:spPr>
          <a:xfrm>
            <a:off x="9525" y="931165"/>
            <a:ext cx="411132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Results</a:t>
            </a:r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C8E917-CE6E-493A-4225-24D4C1FDD704}"/>
              </a:ext>
            </a:extLst>
          </p:cNvPr>
          <p:cNvSpPr txBox="1"/>
          <p:nvPr/>
        </p:nvSpPr>
        <p:spPr>
          <a:xfrm>
            <a:off x="793322" y="1430138"/>
            <a:ext cx="10015915" cy="58907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>
                <a:solidFill>
                  <a:srgbClr val="000000"/>
                </a:solidFill>
                <a:latin typeface="Canva Sans"/>
              </a:rPr>
              <a:t>What we found </a:t>
            </a:r>
            <a:r>
              <a:rPr lang="en-US" sz="2400" dirty="0">
                <a:solidFill>
                  <a:srgbClr val="000000"/>
                </a:solidFill>
                <a:latin typeface="Canva Sans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391D1-0C17-D09A-6784-4E4160966AF4}"/>
              </a:ext>
            </a:extLst>
          </p:cNvPr>
          <p:cNvSpPr txBox="1"/>
          <p:nvPr/>
        </p:nvSpPr>
        <p:spPr>
          <a:xfrm>
            <a:off x="7867205" y="5767794"/>
            <a:ext cx="3696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rgbClr val="65A773"/>
                </a:solidFill>
                <a:latin typeface="Canva Sans"/>
              </a:rPr>
              <a:t>α</a:t>
            </a:r>
            <a:r>
              <a:rPr lang="en-US" sz="1400" b="1" dirty="0">
                <a:solidFill>
                  <a:srgbClr val="65A773"/>
                </a:solidFill>
                <a:latin typeface="Canva Sans"/>
              </a:rPr>
              <a:t>-Diversity 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nva Sans"/>
              </a:rPr>
              <a:t>Shannon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nva Sans"/>
              </a:rPr>
              <a:t>Simpson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1400" i="1" dirty="0" err="1">
                <a:solidFill>
                  <a:srgbClr val="000000"/>
                </a:solidFill>
                <a:latin typeface="Canva Sans"/>
              </a:rPr>
              <a:t>Pielou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 indexes</a:t>
            </a:r>
          </a:p>
          <a:p>
            <a:r>
              <a:rPr lang="el-GR" sz="1400" b="1" dirty="0">
                <a:solidFill>
                  <a:srgbClr val="65A773"/>
                </a:solidFill>
                <a:latin typeface="Canva Sans"/>
              </a:rPr>
              <a:t>β </a:t>
            </a:r>
            <a:r>
              <a:rPr lang="en-US" sz="1400" b="1" dirty="0">
                <a:solidFill>
                  <a:srgbClr val="65A773"/>
                </a:solidFill>
                <a:latin typeface="Canva Sans"/>
              </a:rPr>
              <a:t>-Diversity 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nva Sans"/>
              </a:rPr>
              <a:t>Bray-Curtis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nva Sans"/>
              </a:rPr>
              <a:t>Jaccard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 matrices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D1B60-140C-8E24-0CC4-8D87F2E24214}"/>
              </a:ext>
            </a:extLst>
          </p:cNvPr>
          <p:cNvSpPr txBox="1"/>
          <p:nvPr/>
        </p:nvSpPr>
        <p:spPr>
          <a:xfrm>
            <a:off x="7649625" y="5558297"/>
            <a:ext cx="312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nva Sans" panose="020B0604020202020204" charset="0"/>
              </a:rPr>
              <a:t>*</a:t>
            </a:r>
            <a:endParaRPr lang="en-BE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DC6E22-D4EC-71C0-A59C-D44C1D32794B}"/>
              </a:ext>
            </a:extLst>
          </p:cNvPr>
          <p:cNvCxnSpPr>
            <a:cxnSpLocks/>
          </p:cNvCxnSpPr>
          <p:nvPr/>
        </p:nvCxnSpPr>
        <p:spPr>
          <a:xfrm flipH="1">
            <a:off x="7867205" y="5767794"/>
            <a:ext cx="3696250" cy="0"/>
          </a:xfrm>
          <a:prstGeom prst="line">
            <a:avLst/>
          </a:prstGeom>
          <a:ln>
            <a:solidFill>
              <a:srgbClr val="65A7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033E58-E198-777F-FDEF-6F061111491D}"/>
              </a:ext>
            </a:extLst>
          </p:cNvPr>
          <p:cNvCxnSpPr>
            <a:cxnSpLocks/>
          </p:cNvCxnSpPr>
          <p:nvPr/>
        </p:nvCxnSpPr>
        <p:spPr>
          <a:xfrm flipV="1">
            <a:off x="7867205" y="5767794"/>
            <a:ext cx="0" cy="464580"/>
          </a:xfrm>
          <a:prstGeom prst="line">
            <a:avLst/>
          </a:prstGeom>
          <a:ln>
            <a:solidFill>
              <a:srgbClr val="65A7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11BF34F-C51C-4030-B57D-9E586E61E792}"/>
              </a:ext>
            </a:extLst>
          </p:cNvPr>
          <p:cNvGrpSpPr/>
          <p:nvPr/>
        </p:nvGrpSpPr>
        <p:grpSpPr>
          <a:xfrm>
            <a:off x="6349041" y="975806"/>
            <a:ext cx="5363498" cy="3770113"/>
            <a:chOff x="6349041" y="975806"/>
            <a:chExt cx="5363498" cy="3770113"/>
          </a:xfrm>
        </p:grpSpPr>
        <p:grpSp>
          <p:nvGrpSpPr>
            <p:cNvPr id="21" name="Group 16">
              <a:extLst>
                <a:ext uri="{FF2B5EF4-FFF2-40B4-BE49-F238E27FC236}">
                  <a16:creationId xmlns:a16="http://schemas.microsoft.com/office/drawing/2014/main" id="{35395F8A-CED0-4D5A-8D0B-10FEC2436CCF}"/>
                </a:ext>
              </a:extLst>
            </p:cNvPr>
            <p:cNvGrpSpPr/>
            <p:nvPr/>
          </p:nvGrpSpPr>
          <p:grpSpPr>
            <a:xfrm>
              <a:off x="6499716" y="975806"/>
              <a:ext cx="5027569" cy="3137782"/>
              <a:chOff x="6872143" y="1853809"/>
              <a:chExt cx="3475868" cy="1970406"/>
            </a:xfrm>
          </p:grpSpPr>
          <p:pic>
            <p:nvPicPr>
              <p:cNvPr id="24" name="Picture 17">
                <a:extLst>
                  <a:ext uri="{FF2B5EF4-FFF2-40B4-BE49-F238E27FC236}">
                    <a16:creationId xmlns:a16="http://schemas.microsoft.com/office/drawing/2014/main" id="{59B65A79-743B-4AF5-ABFC-3909C1E1CE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618" t="1" b="56315"/>
              <a:stretch/>
            </p:blipFill>
            <p:spPr>
              <a:xfrm>
                <a:off x="6872143" y="1945954"/>
                <a:ext cx="3475868" cy="1878261"/>
              </a:xfrm>
              <a:prstGeom prst="rect">
                <a:avLst/>
              </a:prstGeom>
            </p:spPr>
          </p:pic>
          <p:pic>
            <p:nvPicPr>
              <p:cNvPr id="25" name="Picture 10" descr="🇨🇩">
                <a:extLst>
                  <a:ext uri="{FF2B5EF4-FFF2-40B4-BE49-F238E27FC236}">
                    <a16:creationId xmlns:a16="http://schemas.microsoft.com/office/drawing/2014/main" id="{1E158215-7ED0-40E2-96B7-883CFD9008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43391" y="1853809"/>
                <a:ext cx="413822" cy="4138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🇬🇦">
                <a:extLst>
                  <a:ext uri="{FF2B5EF4-FFF2-40B4-BE49-F238E27FC236}">
                    <a16:creationId xmlns:a16="http://schemas.microsoft.com/office/drawing/2014/main" id="{A88D1670-5AC9-4552-AAD1-8576CBD58D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7465" y="1868119"/>
                <a:ext cx="413822" cy="4138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9DE24AF-E23C-471A-80DD-A8A84E4F9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8071"/>
            <a:stretch>
              <a:fillRect/>
            </a:stretch>
          </p:blipFill>
          <p:spPr>
            <a:xfrm>
              <a:off x="6502964" y="4113588"/>
              <a:ext cx="5209575" cy="63233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AE9D1DB-01F1-4037-BD3D-49288EB64B65}"/>
                </a:ext>
              </a:extLst>
            </p:cNvPr>
            <p:cNvSpPr/>
            <p:nvPr/>
          </p:nvSpPr>
          <p:spPr>
            <a:xfrm>
              <a:off x="6349041" y="2430977"/>
              <a:ext cx="343493" cy="5248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8" name="Rectangle: Top Corners Rounded 31">
            <a:extLst>
              <a:ext uri="{FF2B5EF4-FFF2-40B4-BE49-F238E27FC236}">
                <a16:creationId xmlns:a16="http://schemas.microsoft.com/office/drawing/2014/main" id="{0BB11AA6-0CFC-48A6-94FF-FECB47E709FB}"/>
              </a:ext>
            </a:extLst>
          </p:cNvPr>
          <p:cNvSpPr/>
          <p:nvPr/>
        </p:nvSpPr>
        <p:spPr>
          <a:xfrm rot="10800000">
            <a:off x="4518002" y="-458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82900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AEE86-224A-B2E2-4342-CDAB8E74F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pider on the ground&#10;&#10;Description automatically generated with medium confidence">
            <a:extLst>
              <a:ext uri="{FF2B5EF4-FFF2-40B4-BE49-F238E27FC236}">
                <a16:creationId xmlns:a16="http://schemas.microsoft.com/office/drawing/2014/main" id="{705A6687-58B4-D903-0273-908DB8B62D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46"/>
          <a:stretch/>
        </p:blipFill>
        <p:spPr>
          <a:xfrm>
            <a:off x="480397" y="841729"/>
            <a:ext cx="11231206" cy="5506825"/>
          </a:xfrm>
          <a:prstGeom prst="rect">
            <a:avLst/>
          </a:prstGeom>
        </p:spPr>
      </p:pic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E85DD460-6153-CB1E-05FD-459174EB7284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9E65D1-D837-2430-38DF-6622DB4E11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22</a:t>
            </a:fld>
            <a:endParaRPr lang="en-B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616CB7-E458-FF87-F682-B7FEF5CB6E28}"/>
              </a:ext>
            </a:extLst>
          </p:cNvPr>
          <p:cNvGrpSpPr/>
          <p:nvPr/>
        </p:nvGrpSpPr>
        <p:grpSpPr>
          <a:xfrm>
            <a:off x="422587" y="5871648"/>
            <a:ext cx="11145634" cy="945792"/>
            <a:chOff x="422585" y="5449876"/>
            <a:chExt cx="11145634" cy="117463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FCBF5ED-498B-1EED-2A88-CC199BBAFC51}"/>
                </a:ext>
              </a:extLst>
            </p:cNvPr>
            <p:cNvSpPr/>
            <p:nvPr/>
          </p:nvSpPr>
          <p:spPr>
            <a:xfrm>
              <a:off x="480396" y="5688845"/>
              <a:ext cx="11087823" cy="935665"/>
            </a:xfrm>
            <a:prstGeom prst="roundRect">
              <a:avLst>
                <a:gd name="adj" fmla="val 575"/>
              </a:avLst>
            </a:prstGeom>
            <a:solidFill>
              <a:srgbClr val="65A77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EB49F6-9085-9F23-8141-C9E113D40085}"/>
                </a:ext>
              </a:extLst>
            </p:cNvPr>
            <p:cNvSpPr txBox="1"/>
            <p:nvPr/>
          </p:nvSpPr>
          <p:spPr>
            <a:xfrm>
              <a:off x="422585" y="5449876"/>
              <a:ext cx="11087824" cy="10207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6601"/>
                </a:lnSpc>
                <a:spcBef>
                  <a:spcPct val="0"/>
                </a:spcBef>
              </a:pPr>
              <a:r>
                <a:rPr lang="en-US" sz="2800" spc="300" dirty="0">
                  <a:solidFill>
                    <a:schemeClr val="bg1"/>
                  </a:solidFill>
                  <a:latin typeface="Canva Sans"/>
                </a:rPr>
                <a:t>Natural root grafting in </a:t>
              </a:r>
              <a:r>
                <a:rPr lang="en-US" sz="2800" i="1" spc="300" dirty="0">
                  <a:solidFill>
                    <a:schemeClr val="bg1"/>
                  </a:solidFill>
                  <a:latin typeface="Canva Sans"/>
                </a:rPr>
                <a:t>A. klaineana </a:t>
              </a:r>
              <a:r>
                <a:rPr lang="en-US" sz="2800" spc="300" dirty="0">
                  <a:solidFill>
                    <a:schemeClr val="bg1"/>
                  </a:solidFill>
                  <a:latin typeface="Canva Sans"/>
                </a:rPr>
                <a:t>stands</a:t>
              </a:r>
              <a:endParaRPr lang="en-US" sz="2800" spc="300" dirty="0">
                <a:solidFill>
                  <a:srgbClr val="FFFFFF"/>
                </a:solidFill>
                <a:latin typeface="Canv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4034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40DF4-AB20-1172-71EF-7B1106CE3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2257AA-9B05-96DA-E1CD-19B3E57CC5E3}"/>
              </a:ext>
            </a:extLst>
          </p:cNvPr>
          <p:cNvSpPr txBox="1"/>
          <p:nvPr/>
        </p:nvSpPr>
        <p:spPr>
          <a:xfrm>
            <a:off x="365429" y="915341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Living stumps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BD58D80-5588-668D-A13A-F961C84E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23</a:t>
            </a:fld>
            <a:endParaRPr lang="en-B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2423B8-FAA7-551A-6B13-A99C9654A304}"/>
              </a:ext>
            </a:extLst>
          </p:cNvPr>
          <p:cNvSpPr txBox="1"/>
          <p:nvPr/>
        </p:nvSpPr>
        <p:spPr>
          <a:xfrm>
            <a:off x="3969099" y="5548808"/>
            <a:ext cx="6174556" cy="61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7029" lvl="1" algn="ctr">
              <a:lnSpc>
                <a:spcPts val="4759"/>
              </a:lnSpc>
            </a:pPr>
            <a:r>
              <a:rPr lang="en-US" i="1" dirty="0">
                <a:solidFill>
                  <a:srgbClr val="0D0D0D"/>
                </a:solidFill>
                <a:latin typeface="Canva Sans"/>
              </a:rPr>
              <a:t>Discovery of living stump years after thinning operations </a:t>
            </a:r>
            <a:endParaRPr lang="en-US" dirty="0">
              <a:solidFill>
                <a:srgbClr val="0D0D0D"/>
              </a:solidFill>
              <a:latin typeface="Canva Sans"/>
            </a:endParaRPr>
          </a:p>
        </p:txBody>
      </p:sp>
      <p:pic>
        <p:nvPicPr>
          <p:cNvPr id="12" name="Image 3">
            <a:extLst>
              <a:ext uri="{FF2B5EF4-FFF2-40B4-BE49-F238E27FC236}">
                <a16:creationId xmlns:a16="http://schemas.microsoft.com/office/drawing/2014/main" id="{142B28E5-3842-409D-C1F6-96A342B06E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4091" y="1654004"/>
            <a:ext cx="7398635" cy="40939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D59DE8-A1AD-E697-4E66-98F7E03B4D2C}"/>
              </a:ext>
            </a:extLst>
          </p:cNvPr>
          <p:cNvSpPr txBox="1"/>
          <p:nvPr/>
        </p:nvSpPr>
        <p:spPr>
          <a:xfrm>
            <a:off x="2394177" y="5548808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E7360DEF-FF32-992E-4B52-C584DBBF8997}"/>
              </a:ext>
            </a:extLst>
          </p:cNvPr>
          <p:cNvSpPr txBox="1"/>
          <p:nvPr/>
        </p:nvSpPr>
        <p:spPr>
          <a:xfrm>
            <a:off x="281256" y="1231919"/>
            <a:ext cx="2355927" cy="52257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i="1" dirty="0">
                <a:solidFill>
                  <a:srgbClr val="0D0D0D"/>
                </a:solidFill>
                <a:latin typeface="Canva Sans" panose="020B0604020202020204"/>
                <a:ea typeface="Cambria Math" panose="02040503050406030204" pitchFamily="18" charset="0"/>
              </a:rPr>
              <a:t>(through root grafts)</a:t>
            </a:r>
            <a:endParaRPr lang="en-US" dirty="0">
              <a:solidFill>
                <a:srgbClr val="0D0D0D"/>
              </a:solidFill>
              <a:latin typeface="Canva Sans" panose="020B0604020202020204"/>
              <a:ea typeface="Cambria Math" panose="02040503050406030204" pitchFamily="18" charset="0"/>
            </a:endParaRPr>
          </a:p>
        </p:txBody>
      </p:sp>
      <p:sp>
        <p:nvSpPr>
          <p:cNvPr id="13" name="Rectangle: Top Corners Rounded 9">
            <a:extLst>
              <a:ext uri="{FF2B5EF4-FFF2-40B4-BE49-F238E27FC236}">
                <a16:creationId xmlns:a16="http://schemas.microsoft.com/office/drawing/2014/main" id="{E1A4E41D-F30A-42F6-8355-1889C0CD97FA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D69A4CD1-EC76-42EF-9D5D-17F4370DD390}"/>
              </a:ext>
            </a:extLst>
          </p:cNvPr>
          <p:cNvSpPr txBox="1"/>
          <p:nvPr/>
        </p:nvSpPr>
        <p:spPr>
          <a:xfrm>
            <a:off x="8607320" y="5241673"/>
            <a:ext cx="2585702" cy="52257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sz="1600" i="1" dirty="0">
                <a:solidFill>
                  <a:schemeClr val="bg1"/>
                </a:solidFill>
                <a:latin typeface="Canva Sans" panose="020B0604020202020204"/>
                <a:ea typeface="Cambria Math" panose="02040503050406030204" pitchFamily="18" charset="0"/>
              </a:rPr>
              <a:t>© Jean-Louis Doucet</a:t>
            </a:r>
            <a:endParaRPr lang="en-US" sz="1600" dirty="0">
              <a:solidFill>
                <a:schemeClr val="bg1"/>
              </a:solidFill>
              <a:latin typeface="Canva Sans" panose="020B0604020202020204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189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60283-C2DA-AA4C-454A-FDE40968B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BEC096-87B1-6B7B-6E14-6A216B2D38AD}"/>
              </a:ext>
            </a:extLst>
          </p:cNvPr>
          <p:cNvSpPr txBox="1"/>
          <p:nvPr/>
        </p:nvSpPr>
        <p:spPr>
          <a:xfrm>
            <a:off x="365429" y="915341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Root anastomoses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806C3A4-89BF-B936-19C7-143A08B1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24</a:t>
            </a:fld>
            <a:endParaRPr lang="en-BE" dirty="0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75471448-E542-C1F5-974B-5D781D324CB9}"/>
              </a:ext>
            </a:extLst>
          </p:cNvPr>
          <p:cNvSpPr txBox="1"/>
          <p:nvPr/>
        </p:nvSpPr>
        <p:spPr>
          <a:xfrm>
            <a:off x="281256" y="1231919"/>
            <a:ext cx="1558177" cy="52257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i="1" dirty="0">
                <a:solidFill>
                  <a:srgbClr val="0D0D0D"/>
                </a:solidFill>
                <a:latin typeface="Canva Sans" panose="020B0604020202020204"/>
                <a:ea typeface="Cambria Math" panose="02040503050406030204" pitchFamily="18" charset="0"/>
              </a:rPr>
              <a:t>(Root grafts)</a:t>
            </a:r>
            <a:endParaRPr lang="en-US" dirty="0">
              <a:solidFill>
                <a:srgbClr val="0D0D0D"/>
              </a:solidFill>
              <a:latin typeface="Canva Sans" panose="020B0604020202020204"/>
              <a:ea typeface="Cambria Math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6BA7A5-A5DC-4EFD-FAD4-58D163CABD2B}"/>
              </a:ext>
            </a:extLst>
          </p:cNvPr>
          <p:cNvGrpSpPr/>
          <p:nvPr/>
        </p:nvGrpSpPr>
        <p:grpSpPr>
          <a:xfrm>
            <a:off x="1060344" y="1759786"/>
            <a:ext cx="8974928" cy="3971948"/>
            <a:chOff x="1060344" y="1759786"/>
            <a:chExt cx="8974928" cy="39719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584D33-C7EA-2B8F-238E-7C441B9E7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9433" y="1759786"/>
              <a:ext cx="8195839" cy="397194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8F29450-6036-C314-B331-42C0D4038535}"/>
                </a:ext>
              </a:extLst>
            </p:cNvPr>
            <p:cNvGrpSpPr/>
            <p:nvPr/>
          </p:nvGrpSpPr>
          <p:grpSpPr>
            <a:xfrm>
              <a:off x="1060344" y="5094394"/>
              <a:ext cx="2770275" cy="637340"/>
              <a:chOff x="970304" y="5433609"/>
              <a:chExt cx="2770275" cy="63734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32D4F44-25EA-EE86-B794-E03489B87000}"/>
                  </a:ext>
                </a:extLst>
              </p:cNvPr>
              <p:cNvSpPr/>
              <p:nvPr/>
            </p:nvSpPr>
            <p:spPr>
              <a:xfrm>
                <a:off x="1761246" y="5622683"/>
                <a:ext cx="1566416" cy="448266"/>
              </a:xfrm>
              <a:prstGeom prst="rect">
                <a:avLst/>
              </a:prstGeom>
              <a:solidFill>
                <a:srgbClr val="0D0D0D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5" name="TextBox 11">
                <a:extLst>
                  <a:ext uri="{FF2B5EF4-FFF2-40B4-BE49-F238E27FC236}">
                    <a16:creationId xmlns:a16="http://schemas.microsoft.com/office/drawing/2014/main" id="{BAD8F473-749E-645C-3031-D518640BB5ED}"/>
                  </a:ext>
                </a:extLst>
              </p:cNvPr>
              <p:cNvSpPr txBox="1"/>
              <p:nvPr/>
            </p:nvSpPr>
            <p:spPr>
              <a:xfrm>
                <a:off x="970304" y="5433609"/>
                <a:ext cx="2770275" cy="509050"/>
              </a:xfrm>
              <a:prstGeom prst="rect">
                <a:avLst/>
              </a:prstGeom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367029" lvl="1" algn="ctr">
                  <a:lnSpc>
                    <a:spcPts val="4759"/>
                  </a:lnSpc>
                </a:pPr>
                <a:r>
                  <a:rPr lang="en-US" sz="1400" i="1" dirty="0">
                    <a:solidFill>
                      <a:schemeClr val="bg1"/>
                    </a:solidFill>
                    <a:latin typeface="Canva Sans"/>
                  </a:rPr>
                  <a:t>Leroy Deval, 1973</a:t>
                </a:r>
                <a:endParaRPr lang="en-US" sz="1400" dirty="0">
                  <a:solidFill>
                    <a:schemeClr val="bg1"/>
                  </a:solidFill>
                  <a:latin typeface="Canva San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775C0E0-96AF-4E3E-284A-AC61769AF5D6}"/>
              </a:ext>
            </a:extLst>
          </p:cNvPr>
          <p:cNvSpPr txBox="1"/>
          <p:nvPr/>
        </p:nvSpPr>
        <p:spPr>
          <a:xfrm>
            <a:off x="2745189" y="5565088"/>
            <a:ext cx="6174556" cy="61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7029" lvl="1" algn="ctr">
              <a:lnSpc>
                <a:spcPts val="4759"/>
              </a:lnSpc>
            </a:pPr>
            <a:r>
              <a:rPr lang="en-US" i="1" dirty="0">
                <a:solidFill>
                  <a:srgbClr val="0D0D0D"/>
                </a:solidFill>
                <a:latin typeface="Canva Sans"/>
              </a:rPr>
              <a:t>Mapping of </a:t>
            </a:r>
            <a:r>
              <a:rPr lang="en-US" i="1" dirty="0" err="1">
                <a:solidFill>
                  <a:srgbClr val="0D0D0D"/>
                </a:solidFill>
                <a:latin typeface="Canva Sans"/>
              </a:rPr>
              <a:t>okoumé</a:t>
            </a:r>
            <a:r>
              <a:rPr lang="en-US" i="1" dirty="0">
                <a:solidFill>
                  <a:srgbClr val="0D0D0D"/>
                </a:solidFill>
                <a:latin typeface="Canva Sans"/>
              </a:rPr>
              <a:t> root anastomoses</a:t>
            </a:r>
            <a:endParaRPr lang="en-US" dirty="0">
              <a:solidFill>
                <a:srgbClr val="0D0D0D"/>
              </a:solidFill>
              <a:latin typeface="Canva Sans"/>
            </a:endParaRPr>
          </a:p>
        </p:txBody>
      </p:sp>
      <p:sp>
        <p:nvSpPr>
          <p:cNvPr id="15" name="Rectangle: Top Corners Rounded 9">
            <a:extLst>
              <a:ext uri="{FF2B5EF4-FFF2-40B4-BE49-F238E27FC236}">
                <a16:creationId xmlns:a16="http://schemas.microsoft.com/office/drawing/2014/main" id="{5EE79FA9-F9EA-4DC9-B25C-FAE924E1F65A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73110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2320C-4650-3667-D6DB-6BF88A360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30A2-B308-5DB1-20BF-1E8E02BE0AFE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Root anastomoses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642A7FD-1D2C-FCB1-CE34-66E430DB6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25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DB2882-EE86-9398-11B7-D668D350EF15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37B938C0-A429-740A-2193-36B18CD18809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DE299377-5BE2-4145-862E-3A59023C29EA}"/>
              </a:ext>
            </a:extLst>
          </p:cNvPr>
          <p:cNvSpPr txBox="1"/>
          <p:nvPr/>
        </p:nvSpPr>
        <p:spPr>
          <a:xfrm>
            <a:off x="532263" y="1616848"/>
            <a:ext cx="10181230" cy="542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sz="2400" i="1" dirty="0">
                <a:solidFill>
                  <a:srgbClr val="000000"/>
                </a:solidFill>
                <a:latin typeface="Canva Sans"/>
              </a:rPr>
              <a:t>1) Do they enable sap redistribution between A. </a:t>
            </a:r>
            <a:r>
              <a:rPr lang="en-US" sz="2400" i="1" dirty="0" err="1">
                <a:solidFill>
                  <a:srgbClr val="000000"/>
                </a:solidFill>
                <a:latin typeface="Canva Sans"/>
              </a:rPr>
              <a:t>klaineana</a:t>
            </a:r>
            <a:r>
              <a:rPr lang="en-US" sz="2400" i="1" dirty="0">
                <a:solidFill>
                  <a:srgbClr val="000000"/>
                </a:solidFill>
                <a:latin typeface="Canva Sans"/>
              </a:rPr>
              <a:t> trees?</a:t>
            </a:r>
            <a:endParaRPr lang="en-US" sz="3200" b="1" i="1" dirty="0">
              <a:solidFill>
                <a:srgbClr val="65A773"/>
              </a:solidFill>
              <a:latin typeface="Canva Sans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5B5A20A6-D1FC-4825-A83C-D9887B7D72C7}"/>
              </a:ext>
            </a:extLst>
          </p:cNvPr>
          <p:cNvSpPr txBox="1"/>
          <p:nvPr/>
        </p:nvSpPr>
        <p:spPr>
          <a:xfrm>
            <a:off x="3999252" y="822816"/>
            <a:ext cx="1558177" cy="52257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i="1" dirty="0">
                <a:solidFill>
                  <a:srgbClr val="0D0D0D"/>
                </a:solidFill>
                <a:latin typeface="Canva Sans" panose="020B0604020202020204"/>
                <a:ea typeface="Cambria Math" panose="02040503050406030204" pitchFamily="18" charset="0"/>
              </a:rPr>
              <a:t>(Root grafts)</a:t>
            </a:r>
            <a:endParaRPr lang="en-US" dirty="0">
              <a:solidFill>
                <a:srgbClr val="0D0D0D"/>
              </a:solidFill>
              <a:latin typeface="Canva Sans" panose="020B0604020202020204"/>
              <a:ea typeface="Cambria Math" panose="02040503050406030204" pitchFamily="18" charset="0"/>
            </a:endParaRPr>
          </a:p>
        </p:txBody>
      </p:sp>
      <p:sp>
        <p:nvSpPr>
          <p:cNvPr id="11" name="Rectangle: Top Corners Rounded 9">
            <a:extLst>
              <a:ext uri="{FF2B5EF4-FFF2-40B4-BE49-F238E27FC236}">
                <a16:creationId xmlns:a16="http://schemas.microsoft.com/office/drawing/2014/main" id="{36E1D5AF-63E8-40D4-B8E8-E7EC83E3A778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10796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2320C-4650-3667-D6DB-6BF88A360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642A7FD-1D2C-FCB1-CE34-66E430DB6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26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DB2882-EE86-9398-11B7-D668D350EF15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37B938C0-A429-740A-2193-36B18CD18809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4DFDB72-AAD8-4848-A8C3-E0222DDBD7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263" y="2570955"/>
            <a:ext cx="3225828" cy="2625266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00FA778-148E-4F93-A13D-970C484CA1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122" y="2560718"/>
            <a:ext cx="2347415" cy="2635503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239AC0F8-368E-4E4D-B83B-4D327FA7C9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920" y="2560718"/>
            <a:ext cx="2488689" cy="2645006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49C6EC4B-E7F4-4715-905E-1429EA79C1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/>
        </p:blipFill>
        <p:spPr>
          <a:xfrm>
            <a:off x="9116708" y="2551215"/>
            <a:ext cx="2385167" cy="2645006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grpSp>
        <p:nvGrpSpPr>
          <p:cNvPr id="13" name="Group 10">
            <a:extLst>
              <a:ext uri="{FF2B5EF4-FFF2-40B4-BE49-F238E27FC236}">
                <a16:creationId xmlns:a16="http://schemas.microsoft.com/office/drawing/2014/main" id="{7C0A48DA-143D-4BA7-AEFD-D785FFA2BE05}"/>
              </a:ext>
            </a:extLst>
          </p:cNvPr>
          <p:cNvGrpSpPr/>
          <p:nvPr/>
        </p:nvGrpSpPr>
        <p:grpSpPr>
          <a:xfrm>
            <a:off x="215508" y="5304515"/>
            <a:ext cx="3542584" cy="735540"/>
            <a:chOff x="3928784" y="838640"/>
            <a:chExt cx="3176107" cy="735540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9D323F6E-EC80-4706-B01A-C90267638803}"/>
                </a:ext>
              </a:extLst>
            </p:cNvPr>
            <p:cNvSpPr/>
            <p:nvPr/>
          </p:nvSpPr>
          <p:spPr>
            <a:xfrm>
              <a:off x="4212771" y="923723"/>
              <a:ext cx="2892120" cy="650457"/>
            </a:xfrm>
            <a:prstGeom prst="roundRect">
              <a:avLst/>
            </a:prstGeom>
            <a:solidFill>
              <a:srgbClr val="65A773"/>
            </a:solidFill>
            <a:ln w="38100">
              <a:solidFill>
                <a:srgbClr val="65A7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>
                <a:highlight>
                  <a:srgbClr val="65A773"/>
                </a:highlight>
              </a:endParaRP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ABAE63C6-67AF-492D-BE78-F8839A8288E1}"/>
                </a:ext>
              </a:extLst>
            </p:cNvPr>
            <p:cNvSpPr txBox="1"/>
            <p:nvPr/>
          </p:nvSpPr>
          <p:spPr>
            <a:xfrm>
              <a:off x="3928784" y="838640"/>
              <a:ext cx="3007486" cy="529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67029" lvl="1" algn="ctr">
                <a:lnSpc>
                  <a:spcPts val="4759"/>
                </a:lnSpc>
              </a:pPr>
              <a:r>
                <a:rPr lang="en-US" sz="2000" dirty="0">
                  <a:solidFill>
                    <a:schemeClr val="bg1"/>
                  </a:solidFill>
                  <a:latin typeface="Canva Sans" panose="020B0604020202020204" charset="0"/>
                </a:rPr>
                <a:t>Donor stump preparation</a:t>
              </a:r>
            </a:p>
          </p:txBody>
        </p:sp>
      </p:grpSp>
      <p:grpSp>
        <p:nvGrpSpPr>
          <p:cNvPr id="18" name="Group 16">
            <a:extLst>
              <a:ext uri="{FF2B5EF4-FFF2-40B4-BE49-F238E27FC236}">
                <a16:creationId xmlns:a16="http://schemas.microsoft.com/office/drawing/2014/main" id="{4A7719A1-FDE6-4968-BED4-9A610E5C0737}"/>
              </a:ext>
            </a:extLst>
          </p:cNvPr>
          <p:cNvGrpSpPr/>
          <p:nvPr/>
        </p:nvGrpSpPr>
        <p:grpSpPr>
          <a:xfrm>
            <a:off x="3617106" y="5345459"/>
            <a:ext cx="2689830" cy="704659"/>
            <a:chOff x="3891330" y="907600"/>
            <a:chExt cx="3213562" cy="704659"/>
          </a:xfrm>
        </p:grpSpPr>
        <p:sp>
          <p:nvSpPr>
            <p:cNvPr id="19" name="Rectangle: Rounded Corners 17">
              <a:extLst>
                <a:ext uri="{FF2B5EF4-FFF2-40B4-BE49-F238E27FC236}">
                  <a16:creationId xmlns:a16="http://schemas.microsoft.com/office/drawing/2014/main" id="{059852F5-E493-4624-847D-32413569E63E}"/>
                </a:ext>
              </a:extLst>
            </p:cNvPr>
            <p:cNvSpPr/>
            <p:nvPr/>
          </p:nvSpPr>
          <p:spPr>
            <a:xfrm>
              <a:off x="4212772" y="961802"/>
              <a:ext cx="2892120" cy="650457"/>
            </a:xfrm>
            <a:prstGeom prst="roundRect">
              <a:avLst/>
            </a:prstGeom>
            <a:solidFill>
              <a:srgbClr val="65A773"/>
            </a:solidFill>
            <a:ln w="38100">
              <a:solidFill>
                <a:srgbClr val="65A7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>
                <a:highlight>
                  <a:srgbClr val="65A773"/>
                </a:highlight>
              </a:endParaRPr>
            </a:p>
          </p:txBody>
        </p:sp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A9E5598B-B8DB-44B9-AF1E-CA30E15AF0F3}"/>
                </a:ext>
              </a:extLst>
            </p:cNvPr>
            <p:cNvSpPr txBox="1"/>
            <p:nvPr/>
          </p:nvSpPr>
          <p:spPr>
            <a:xfrm>
              <a:off x="3891330" y="907600"/>
              <a:ext cx="3176107" cy="522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67029" lvl="1" algn="ctr">
                <a:lnSpc>
                  <a:spcPts val="4759"/>
                </a:lnSpc>
              </a:pPr>
              <a:r>
                <a:rPr lang="en-US" dirty="0">
                  <a:solidFill>
                    <a:schemeClr val="bg1"/>
                  </a:solidFill>
                  <a:latin typeface="Canva Sans" panose="020B0604020202020204" charset="0"/>
                </a:rPr>
                <a:t>Filling with </a:t>
              </a:r>
              <a:r>
                <a:rPr lang="en-US" dirty="0" err="1">
                  <a:solidFill>
                    <a:schemeClr val="bg1"/>
                  </a:solidFill>
                  <a:latin typeface="Canva Sans" panose="020B0604020202020204" charset="0"/>
                </a:rPr>
                <a:t>fuschin</a:t>
              </a:r>
              <a:r>
                <a:rPr lang="en-US" dirty="0">
                  <a:solidFill>
                    <a:schemeClr val="bg1"/>
                  </a:solidFill>
                  <a:latin typeface="Canva Sans" panose="020B0604020202020204" charset="0"/>
                </a:rPr>
                <a:t> acid</a:t>
              </a:r>
            </a:p>
          </p:txBody>
        </p:sp>
      </p:grpSp>
      <p:grpSp>
        <p:nvGrpSpPr>
          <p:cNvPr id="21" name="Group 32">
            <a:extLst>
              <a:ext uri="{FF2B5EF4-FFF2-40B4-BE49-F238E27FC236}">
                <a16:creationId xmlns:a16="http://schemas.microsoft.com/office/drawing/2014/main" id="{DBB8D1FC-96F1-46DE-8DAB-072CD23CB187}"/>
              </a:ext>
            </a:extLst>
          </p:cNvPr>
          <p:cNvGrpSpPr/>
          <p:nvPr/>
        </p:nvGrpSpPr>
        <p:grpSpPr>
          <a:xfrm>
            <a:off x="5882185" y="5345459"/>
            <a:ext cx="5619689" cy="704659"/>
            <a:chOff x="3891330" y="907600"/>
            <a:chExt cx="3213562" cy="704659"/>
          </a:xfrm>
        </p:grpSpPr>
        <p:sp>
          <p:nvSpPr>
            <p:cNvPr id="22" name="Rectangle: Rounded Corners 34">
              <a:extLst>
                <a:ext uri="{FF2B5EF4-FFF2-40B4-BE49-F238E27FC236}">
                  <a16:creationId xmlns:a16="http://schemas.microsoft.com/office/drawing/2014/main" id="{4CEDCD05-473D-4654-8833-A6DEA2EC73DA}"/>
                </a:ext>
              </a:extLst>
            </p:cNvPr>
            <p:cNvSpPr/>
            <p:nvPr/>
          </p:nvSpPr>
          <p:spPr>
            <a:xfrm>
              <a:off x="4212772" y="961802"/>
              <a:ext cx="2892120" cy="650457"/>
            </a:xfrm>
            <a:prstGeom prst="roundRect">
              <a:avLst/>
            </a:prstGeom>
            <a:solidFill>
              <a:srgbClr val="65A773"/>
            </a:solidFill>
            <a:ln w="38100">
              <a:solidFill>
                <a:srgbClr val="65A77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>
                <a:highlight>
                  <a:srgbClr val="65A773"/>
                </a:highlight>
              </a:endParaRPr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B3F1F47B-0562-46C8-8E81-CEC789298601}"/>
                </a:ext>
              </a:extLst>
            </p:cNvPr>
            <p:cNvSpPr txBox="1"/>
            <p:nvPr/>
          </p:nvSpPr>
          <p:spPr>
            <a:xfrm>
              <a:off x="3891330" y="907600"/>
              <a:ext cx="3176107" cy="5293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67029" lvl="1" algn="ctr">
                <a:lnSpc>
                  <a:spcPts val="4759"/>
                </a:lnSpc>
              </a:pPr>
              <a:r>
                <a:rPr lang="en-US" sz="2000" dirty="0">
                  <a:solidFill>
                    <a:schemeClr val="bg1"/>
                  </a:solidFill>
                  <a:latin typeface="Canva Sans" panose="020B0604020202020204" charset="0"/>
                </a:rPr>
                <a:t>Slice in receptor trees after 3 weeks</a:t>
              </a:r>
            </a:p>
          </p:txBody>
        </p:sp>
      </p:grpSp>
      <p:sp>
        <p:nvSpPr>
          <p:cNvPr id="24" name="TextBox 11">
            <a:extLst>
              <a:ext uri="{FF2B5EF4-FFF2-40B4-BE49-F238E27FC236}">
                <a16:creationId xmlns:a16="http://schemas.microsoft.com/office/drawing/2014/main" id="{B2BCF06F-AE3D-4237-9EEC-9033F251C305}"/>
              </a:ext>
            </a:extLst>
          </p:cNvPr>
          <p:cNvSpPr txBox="1"/>
          <p:nvPr/>
        </p:nvSpPr>
        <p:spPr>
          <a:xfrm>
            <a:off x="532263" y="1682700"/>
            <a:ext cx="10181230" cy="542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sz="2400" i="1" dirty="0">
                <a:solidFill>
                  <a:srgbClr val="000000"/>
                </a:solidFill>
                <a:latin typeface="Canva Sans"/>
              </a:rPr>
              <a:t>1) Do they enable sap redistribution between A. </a:t>
            </a:r>
            <a:r>
              <a:rPr lang="en-US" sz="2400" i="1" dirty="0" err="1">
                <a:solidFill>
                  <a:srgbClr val="000000"/>
                </a:solidFill>
                <a:latin typeface="Canva Sans"/>
              </a:rPr>
              <a:t>klaineana</a:t>
            </a:r>
            <a:r>
              <a:rPr lang="en-US" sz="2400" i="1" dirty="0">
                <a:solidFill>
                  <a:srgbClr val="000000"/>
                </a:solidFill>
                <a:latin typeface="Canva Sans"/>
              </a:rPr>
              <a:t> trees?</a:t>
            </a:r>
            <a:endParaRPr lang="en-US" sz="3200" b="1" i="1" dirty="0">
              <a:solidFill>
                <a:srgbClr val="65A773"/>
              </a:solidFill>
              <a:latin typeface="Canva Sans"/>
            </a:endParaRPr>
          </a:p>
        </p:txBody>
      </p:sp>
      <p:sp>
        <p:nvSpPr>
          <p:cNvPr id="27" name="Rectangle: Top Corners Rounded 9">
            <a:extLst>
              <a:ext uri="{FF2B5EF4-FFF2-40B4-BE49-F238E27FC236}">
                <a16:creationId xmlns:a16="http://schemas.microsoft.com/office/drawing/2014/main" id="{A5BAE09B-DB64-449F-BA0D-663DF78A540F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89D5F045-A7A9-4F1B-93B6-91C8B59E3500}"/>
              </a:ext>
            </a:extLst>
          </p:cNvPr>
          <p:cNvSpPr txBox="1"/>
          <p:nvPr/>
        </p:nvSpPr>
        <p:spPr>
          <a:xfrm>
            <a:off x="3999252" y="822816"/>
            <a:ext cx="1558177" cy="52257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i="1" dirty="0">
                <a:solidFill>
                  <a:srgbClr val="0D0D0D"/>
                </a:solidFill>
                <a:latin typeface="Canva Sans" panose="020B0604020202020204"/>
                <a:ea typeface="Cambria Math" panose="02040503050406030204" pitchFamily="18" charset="0"/>
              </a:rPr>
              <a:t>(Root grafts)</a:t>
            </a:r>
            <a:endParaRPr lang="en-US" dirty="0">
              <a:solidFill>
                <a:srgbClr val="0D0D0D"/>
              </a:solidFill>
              <a:latin typeface="Canva Sans" panose="020B0604020202020204"/>
              <a:ea typeface="Cambria Math" panose="02040503050406030204" pitchFamily="18" charset="0"/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2515A1AA-33CE-4632-AB8F-EFB4524AC744}"/>
              </a:ext>
            </a:extLst>
          </p:cNvPr>
          <p:cNvSpPr txBox="1"/>
          <p:nvPr/>
        </p:nvSpPr>
        <p:spPr>
          <a:xfrm>
            <a:off x="365429" y="915341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Root anastomoses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163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172E9-47A7-EB5C-577A-B426729A0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F7E6810-CA3C-95F9-00B2-29FCC20A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27</a:t>
            </a:fld>
            <a:endParaRPr lang="en-BE" dirty="0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8267DFCA-1486-9D58-1698-F70DBF0AA6B1}"/>
              </a:ext>
            </a:extLst>
          </p:cNvPr>
          <p:cNvSpPr txBox="1"/>
          <p:nvPr/>
        </p:nvSpPr>
        <p:spPr>
          <a:xfrm>
            <a:off x="365430" y="1533376"/>
            <a:ext cx="7250560" cy="542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sz="2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nva Sans" panose="020B0604020202020204" charset="0"/>
              </a:rPr>
              <a:t>2) Do root grafts boost tree growth?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2BF505-390C-F2F3-F17E-1FC766CE5F29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EA8F1EB5-5708-7087-10D2-D13D42EBAD5A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87D87CC8-ED08-4184-A477-E0E5D0F372A6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61880604-9662-433C-BCCA-DC1F23CBDB3A}"/>
              </a:ext>
            </a:extLst>
          </p:cNvPr>
          <p:cNvSpPr txBox="1"/>
          <p:nvPr/>
        </p:nvSpPr>
        <p:spPr>
          <a:xfrm>
            <a:off x="365429" y="915341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Root anastomoses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890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07C72-02C5-7D70-C66F-67C376758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80E0B3-452B-AE80-997F-CC20EB1E6E10}"/>
              </a:ext>
            </a:extLst>
          </p:cNvPr>
          <p:cNvGrpSpPr/>
          <p:nvPr/>
        </p:nvGrpSpPr>
        <p:grpSpPr>
          <a:xfrm>
            <a:off x="6637417" y="2462885"/>
            <a:ext cx="5521368" cy="3411950"/>
            <a:chOff x="6536644" y="2570607"/>
            <a:chExt cx="5521368" cy="341195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EB864A7-E01A-B440-B7AE-3D502142A81F}"/>
                </a:ext>
              </a:extLst>
            </p:cNvPr>
            <p:cNvGrpSpPr/>
            <p:nvPr/>
          </p:nvGrpSpPr>
          <p:grpSpPr>
            <a:xfrm>
              <a:off x="6536644" y="2570607"/>
              <a:ext cx="5521368" cy="3411950"/>
              <a:chOff x="8081505" y="1550216"/>
              <a:chExt cx="4241913" cy="266210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4B225FF-2AB8-CE4A-DA10-BD2C29BD8D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81505" y="1550216"/>
                <a:ext cx="3696301" cy="2662104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1582B3-943A-E0FB-1675-8B833BF54456}"/>
                  </a:ext>
                </a:extLst>
              </p:cNvPr>
              <p:cNvSpPr txBox="1"/>
              <p:nvPr/>
            </p:nvSpPr>
            <p:spPr>
              <a:xfrm>
                <a:off x="10273901" y="2453247"/>
                <a:ext cx="2049517" cy="288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nva Sans" panose="020B0604020202020204"/>
                    <a:ea typeface="Open Sans" panose="020B0606030504020204" pitchFamily="34" charset="0"/>
                    <a:cs typeface="Open Sans" panose="020B0606030504020204" pitchFamily="34" charset="0"/>
                  </a:rPr>
                  <a:t>6 Individual rings</a:t>
                </a:r>
                <a:endParaRPr lang="en-BE" dirty="0">
                  <a:latin typeface="Canva Sans" panose="020B0604020202020204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B21744C-AABE-2CD4-29F9-D704E9990405}"/>
                  </a:ext>
                </a:extLst>
              </p:cNvPr>
              <p:cNvSpPr txBox="1"/>
              <p:nvPr/>
            </p:nvSpPr>
            <p:spPr>
              <a:xfrm>
                <a:off x="9703703" y="1844660"/>
                <a:ext cx="2049517" cy="288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Canva Sans" panose="020B0604020202020204"/>
                    <a:ea typeface="Open Sans" panose="020B0606030504020204" pitchFamily="34" charset="0"/>
                    <a:cs typeface="Open Sans" panose="020B0606030504020204" pitchFamily="34" charset="0"/>
                  </a:rPr>
                  <a:t> 5 Common rings</a:t>
                </a:r>
                <a:endParaRPr lang="en-BE" b="1" dirty="0">
                  <a:solidFill>
                    <a:srgbClr val="FF0000"/>
                  </a:solidFill>
                  <a:latin typeface="Canva Sans" panose="020B0604020202020204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B4E90A3-0A7A-1730-4D8E-B47DD1D80E82}"/>
                </a:ext>
              </a:extLst>
            </p:cNvPr>
            <p:cNvCxnSpPr>
              <a:cxnSpLocks/>
            </p:cNvCxnSpPr>
            <p:nvPr/>
          </p:nvCxnSpPr>
          <p:spPr>
            <a:xfrm>
              <a:off x="9348716" y="3429000"/>
              <a:ext cx="0" cy="749762"/>
            </a:xfrm>
            <a:prstGeom prst="line">
              <a:avLst/>
            </a:prstGeom>
            <a:ln w="57150">
              <a:solidFill>
                <a:srgbClr val="65A7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A06632C-F31E-BBF7-E456-F8CF78323E59}"/>
                </a:ext>
              </a:extLst>
            </p:cNvPr>
            <p:cNvSpPr/>
            <p:nvPr/>
          </p:nvSpPr>
          <p:spPr>
            <a:xfrm>
              <a:off x="8679976" y="3374409"/>
              <a:ext cx="668740" cy="109182"/>
            </a:xfrm>
            <a:custGeom>
              <a:avLst/>
              <a:gdLst>
                <a:gd name="connsiteX0" fmla="*/ 668740 w 668740"/>
                <a:gd name="connsiteY0" fmla="*/ 109182 h 109182"/>
                <a:gd name="connsiteX1" fmla="*/ 600502 w 668740"/>
                <a:gd name="connsiteY1" fmla="*/ 95535 h 109182"/>
                <a:gd name="connsiteX2" fmla="*/ 559558 w 668740"/>
                <a:gd name="connsiteY2" fmla="*/ 68239 h 109182"/>
                <a:gd name="connsiteX3" fmla="*/ 504967 w 668740"/>
                <a:gd name="connsiteY3" fmla="*/ 40944 h 109182"/>
                <a:gd name="connsiteX4" fmla="*/ 436728 w 668740"/>
                <a:gd name="connsiteY4" fmla="*/ 27296 h 109182"/>
                <a:gd name="connsiteX5" fmla="*/ 395785 w 668740"/>
                <a:gd name="connsiteY5" fmla="*/ 13648 h 109182"/>
                <a:gd name="connsiteX6" fmla="*/ 245660 w 668740"/>
                <a:gd name="connsiteY6" fmla="*/ 0 h 109182"/>
                <a:gd name="connsiteX7" fmla="*/ 81887 w 668740"/>
                <a:gd name="connsiteY7" fmla="*/ 13648 h 109182"/>
                <a:gd name="connsiteX8" fmla="*/ 27296 w 668740"/>
                <a:gd name="connsiteY8" fmla="*/ 81887 h 109182"/>
                <a:gd name="connsiteX9" fmla="*/ 0 w 668740"/>
                <a:gd name="connsiteY9" fmla="*/ 95535 h 109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8740" h="109182">
                  <a:moveTo>
                    <a:pt x="668740" y="109182"/>
                  </a:moveTo>
                  <a:cubicBezTo>
                    <a:pt x="645994" y="104633"/>
                    <a:pt x="622222" y="103680"/>
                    <a:pt x="600502" y="95535"/>
                  </a:cubicBezTo>
                  <a:cubicBezTo>
                    <a:pt x="585144" y="89776"/>
                    <a:pt x="573800" y="76377"/>
                    <a:pt x="559558" y="68239"/>
                  </a:cubicBezTo>
                  <a:cubicBezTo>
                    <a:pt x="541894" y="58145"/>
                    <a:pt x="524268" y="47378"/>
                    <a:pt x="504967" y="40944"/>
                  </a:cubicBezTo>
                  <a:cubicBezTo>
                    <a:pt x="482961" y="33609"/>
                    <a:pt x="459232" y="32922"/>
                    <a:pt x="436728" y="27296"/>
                  </a:cubicBezTo>
                  <a:cubicBezTo>
                    <a:pt x="422772" y="23807"/>
                    <a:pt x="410026" y="15683"/>
                    <a:pt x="395785" y="13648"/>
                  </a:cubicBezTo>
                  <a:cubicBezTo>
                    <a:pt x="346042" y="6542"/>
                    <a:pt x="295702" y="4549"/>
                    <a:pt x="245660" y="0"/>
                  </a:cubicBezTo>
                  <a:cubicBezTo>
                    <a:pt x="191069" y="4549"/>
                    <a:pt x="135603" y="2905"/>
                    <a:pt x="81887" y="13648"/>
                  </a:cubicBezTo>
                  <a:cubicBezTo>
                    <a:pt x="19178" y="26190"/>
                    <a:pt x="54720" y="45321"/>
                    <a:pt x="27296" y="81887"/>
                  </a:cubicBezTo>
                  <a:cubicBezTo>
                    <a:pt x="21192" y="90025"/>
                    <a:pt x="9099" y="90986"/>
                    <a:pt x="0" y="95535"/>
                  </a:cubicBezTo>
                </a:path>
              </a:pathLst>
            </a:custGeom>
            <a:noFill/>
            <a:ln w="38100">
              <a:solidFill>
                <a:srgbClr val="65A773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BC61E3B-D69E-0019-6A45-CCC50066AF9C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Root anastomoses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423571A-2F19-025E-9AA0-0F31CE55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28</a:t>
            </a:fld>
            <a:endParaRPr lang="en-BE" dirty="0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4A291F3A-B2CA-FDFC-4CD0-D46B074025B2}"/>
              </a:ext>
            </a:extLst>
          </p:cNvPr>
          <p:cNvSpPr txBox="1"/>
          <p:nvPr/>
        </p:nvSpPr>
        <p:spPr>
          <a:xfrm>
            <a:off x="365430" y="1516123"/>
            <a:ext cx="7250560" cy="1144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4229" lvl="1" indent="-457200">
              <a:lnSpc>
                <a:spcPts val="4759"/>
              </a:lnSpc>
              <a:buAutoNum type="arabicParenR"/>
            </a:pPr>
            <a:r>
              <a:rPr lang="en-US" sz="2400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nva Sans" panose="020B0604020202020204" charset="0"/>
              </a:rPr>
              <a:t>Do root anastomoses boost tree </a:t>
            </a:r>
          </a:p>
          <a:p>
            <a:pPr marL="367029" lvl="1">
              <a:lnSpc>
                <a:spcPts val="4759"/>
              </a:lnSpc>
            </a:pPr>
            <a:r>
              <a:rPr lang="en-US" sz="2000" b="1" i="1" dirty="0">
                <a:solidFill>
                  <a:srgbClr val="65A773"/>
                </a:solidFill>
                <a:highlight>
                  <a:srgbClr val="FFFFFF"/>
                </a:highlight>
                <a:latin typeface="Canva Sans" panose="020B0604020202020204" charset="0"/>
              </a:rPr>
              <a:t>Dendrochronological</a:t>
            </a:r>
            <a:r>
              <a:rPr lang="en-US" sz="2000" i="1" dirty="0">
                <a:solidFill>
                  <a:srgbClr val="0D0D0D"/>
                </a:solidFill>
                <a:highlight>
                  <a:srgbClr val="FFFFFF"/>
                </a:highlight>
                <a:latin typeface="Canva Sans" panose="020B0604020202020204" charset="0"/>
              </a:rPr>
              <a:t> method in </a:t>
            </a:r>
            <a:r>
              <a:rPr lang="en-US" sz="2000" b="1" i="1" dirty="0">
                <a:solidFill>
                  <a:srgbClr val="65A773"/>
                </a:solidFill>
                <a:highlight>
                  <a:srgbClr val="FFFFFF"/>
                </a:highlight>
                <a:latin typeface="Canva Sans" panose="020B0604020202020204" charset="0"/>
              </a:rPr>
              <a:t>temperate </a:t>
            </a:r>
            <a:r>
              <a:rPr lang="en-US" sz="2000" i="1" dirty="0">
                <a:solidFill>
                  <a:srgbClr val="0D0D0D"/>
                </a:solidFill>
                <a:highlight>
                  <a:srgbClr val="FFFFFF"/>
                </a:highlight>
                <a:latin typeface="Canva Sans" panose="020B0604020202020204" charset="0"/>
              </a:rPr>
              <a:t>regions 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nva Sans" panose="020B0604020202020204" charset="0"/>
              </a:rPr>
              <a:t> :</a:t>
            </a:r>
            <a:endParaRPr lang="en-US" sz="2000" i="1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C63106-52E5-7E11-E3C0-68A60904A863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33FC7685-152A-FE34-74BC-F801A4BCE934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2381FF-4493-EB96-EC58-A70540F34D74}"/>
              </a:ext>
            </a:extLst>
          </p:cNvPr>
          <p:cNvSpPr txBox="1"/>
          <p:nvPr/>
        </p:nvSpPr>
        <p:spPr>
          <a:xfrm>
            <a:off x="9023232" y="5907445"/>
            <a:ext cx="2579446" cy="36566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>
              <a:lnSpc>
                <a:spcPts val="2760"/>
              </a:lnSpc>
            </a:pPr>
            <a:r>
              <a:rPr lang="en-US" sz="1400" i="1" dirty="0">
                <a:latin typeface="Canva Sans" panose="020B0604020202020204" charset="0"/>
              </a:rPr>
              <a:t>Pinus contorta, </a:t>
            </a:r>
            <a:r>
              <a:rPr lang="en-US" sz="1400" dirty="0">
                <a:latin typeface="Canva Sans" panose="020B0604020202020204" charset="0"/>
              </a:rPr>
              <a:t>Fraser et al., 2005</a:t>
            </a:r>
            <a:endParaRPr sz="1400" dirty="0">
              <a:latin typeface="Canva Sans" panose="020B060402020202020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B89917-F3B0-5C35-5F83-03DD6C30B6E0}"/>
              </a:ext>
            </a:extLst>
          </p:cNvPr>
          <p:cNvCxnSpPr>
            <a:cxnSpLocks/>
            <a:endCxn id="34" idx="9"/>
          </p:cNvCxnSpPr>
          <p:nvPr/>
        </p:nvCxnSpPr>
        <p:spPr>
          <a:xfrm>
            <a:off x="8780749" y="2740253"/>
            <a:ext cx="0" cy="621969"/>
          </a:xfrm>
          <a:prstGeom prst="line">
            <a:avLst/>
          </a:prstGeom>
          <a:ln w="57150">
            <a:solidFill>
              <a:srgbClr val="65A7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1">
            <a:extLst>
              <a:ext uri="{FF2B5EF4-FFF2-40B4-BE49-F238E27FC236}">
                <a16:creationId xmlns:a16="http://schemas.microsoft.com/office/drawing/2014/main" id="{7BC63528-C37A-421A-8D1C-718ADF37A786}"/>
              </a:ext>
            </a:extLst>
          </p:cNvPr>
          <p:cNvSpPr txBox="1"/>
          <p:nvPr/>
        </p:nvSpPr>
        <p:spPr>
          <a:xfrm>
            <a:off x="365430" y="1516123"/>
            <a:ext cx="7250560" cy="5429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sz="24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nva Sans" panose="020B0604020202020204" charset="0"/>
              </a:rPr>
              <a:t>2) Do root grafts boost tree growth?</a:t>
            </a:r>
          </a:p>
        </p:txBody>
      </p:sp>
      <p:sp>
        <p:nvSpPr>
          <p:cNvPr id="18" name="Rectangle: Top Corners Rounded 9">
            <a:extLst>
              <a:ext uri="{FF2B5EF4-FFF2-40B4-BE49-F238E27FC236}">
                <a16:creationId xmlns:a16="http://schemas.microsoft.com/office/drawing/2014/main" id="{802EF4D3-628C-4892-9A31-C9929F738282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91744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07C72-02C5-7D70-C66F-67C376758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0">
            <a:extLst>
              <a:ext uri="{FF2B5EF4-FFF2-40B4-BE49-F238E27FC236}">
                <a16:creationId xmlns:a16="http://schemas.microsoft.com/office/drawing/2014/main" id="{0E3A5E05-2549-49EC-9A54-62041B147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26504" r="57358" b="31841"/>
          <a:stretch/>
        </p:blipFill>
        <p:spPr>
          <a:xfrm>
            <a:off x="673421" y="1466046"/>
            <a:ext cx="4834101" cy="4778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C61E3B-D69E-0019-6A45-CCC50066AF9C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Root anastomoses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423571A-2F19-025E-9AA0-0F31CE556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29</a:t>
            </a:fld>
            <a:endParaRPr lang="en-BE" dirty="0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4A291F3A-B2CA-FDFC-4CD0-D46B074025B2}"/>
              </a:ext>
            </a:extLst>
          </p:cNvPr>
          <p:cNvSpPr txBox="1"/>
          <p:nvPr/>
        </p:nvSpPr>
        <p:spPr>
          <a:xfrm>
            <a:off x="4057715" y="833298"/>
            <a:ext cx="7250560" cy="529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sz="2000" b="1" i="1" dirty="0">
                <a:solidFill>
                  <a:srgbClr val="65A773"/>
                </a:solidFill>
                <a:highlight>
                  <a:srgbClr val="FFFFFF"/>
                </a:highlight>
                <a:latin typeface="Canva Sans" panose="020B0604020202020204" charset="0"/>
              </a:rPr>
              <a:t>Dendrochronological</a:t>
            </a:r>
            <a:r>
              <a:rPr lang="en-US" sz="2000" i="1" dirty="0">
                <a:solidFill>
                  <a:srgbClr val="0D0D0D"/>
                </a:solidFill>
                <a:highlight>
                  <a:srgbClr val="FFFFFF"/>
                </a:highlight>
                <a:latin typeface="Canva Sans" panose="020B0604020202020204" charset="0"/>
              </a:rPr>
              <a:t> method in </a:t>
            </a:r>
            <a:r>
              <a:rPr lang="en-US" sz="2000" b="1" i="1" dirty="0">
                <a:solidFill>
                  <a:srgbClr val="65A773"/>
                </a:solidFill>
                <a:highlight>
                  <a:srgbClr val="FFFFFF"/>
                </a:highlight>
                <a:latin typeface="Canva Sans" panose="020B0604020202020204" charset="0"/>
              </a:rPr>
              <a:t>tropical/equatorial </a:t>
            </a:r>
            <a:r>
              <a:rPr lang="en-US" sz="2000" i="1" dirty="0">
                <a:solidFill>
                  <a:srgbClr val="0D0D0D"/>
                </a:solidFill>
                <a:highlight>
                  <a:srgbClr val="FFFFFF"/>
                </a:highlight>
                <a:latin typeface="Canva Sans" panose="020B0604020202020204" charset="0"/>
              </a:rPr>
              <a:t>regions </a:t>
            </a:r>
            <a:r>
              <a:rPr lang="en-US" sz="2000" b="0" i="1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Canva Sans" panose="020B0604020202020204" charset="0"/>
              </a:rPr>
              <a:t> :</a:t>
            </a:r>
            <a:endParaRPr lang="en-US" sz="2000" i="1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C63106-52E5-7E11-E3C0-68A60904A863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33FC7685-152A-FE34-74BC-F801A4BCE934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18" name="Rectangle: Top Corners Rounded 9">
            <a:extLst>
              <a:ext uri="{FF2B5EF4-FFF2-40B4-BE49-F238E27FC236}">
                <a16:creationId xmlns:a16="http://schemas.microsoft.com/office/drawing/2014/main" id="{802EF4D3-628C-4892-9A31-C9929F738282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5A5D3A5B-AE49-4E55-BF3C-5B8A38C36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148" r="51373" b="2446"/>
          <a:stretch>
            <a:fillRect/>
          </a:stretch>
        </p:blipFill>
        <p:spPr bwMode="auto">
          <a:xfrm>
            <a:off x="7834104" y="3584722"/>
            <a:ext cx="3583391" cy="252747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14AB3E2-5D93-4EE8-B5D5-CADA49DCC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258" b="75588"/>
          <a:stretch>
            <a:fillRect/>
          </a:stretch>
        </p:blipFill>
        <p:spPr bwMode="auto">
          <a:xfrm>
            <a:off x="6066520" y="1705048"/>
            <a:ext cx="3305903" cy="232683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11">
            <a:extLst>
              <a:ext uri="{FF2B5EF4-FFF2-40B4-BE49-F238E27FC236}">
                <a16:creationId xmlns:a16="http://schemas.microsoft.com/office/drawing/2014/main" id="{9B6095E1-EE4D-4C25-9CF3-99AC3D042B33}"/>
              </a:ext>
            </a:extLst>
          </p:cNvPr>
          <p:cNvSpPr txBox="1"/>
          <p:nvPr/>
        </p:nvSpPr>
        <p:spPr>
          <a:xfrm>
            <a:off x="8806383" y="1711818"/>
            <a:ext cx="3305902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buClr>
                <a:srgbClr val="65A773"/>
              </a:buClr>
            </a:pPr>
            <a:r>
              <a:rPr lang="en-US" sz="2000" dirty="0">
                <a:solidFill>
                  <a:srgbClr val="65A773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Equatorial climate </a:t>
            </a:r>
            <a:br>
              <a:rPr lang="en-US" sz="2000" dirty="0">
                <a:solidFill>
                  <a:srgbClr val="65A773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i="1" dirty="0">
                <a:solidFill>
                  <a:srgbClr val="65A773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(La </a:t>
            </a:r>
            <a:r>
              <a:rPr lang="en-US" sz="1400" i="1" dirty="0" err="1">
                <a:solidFill>
                  <a:srgbClr val="65A773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Lopé</a:t>
            </a:r>
            <a:r>
              <a:rPr lang="en-US" sz="1400" i="1" dirty="0">
                <a:solidFill>
                  <a:srgbClr val="65A773"/>
                </a:solidFill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, Gabon)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9DAE2A28-7394-488E-92AD-0AA782DACCC3}"/>
              </a:ext>
            </a:extLst>
          </p:cNvPr>
          <p:cNvSpPr txBox="1"/>
          <p:nvPr/>
        </p:nvSpPr>
        <p:spPr>
          <a:xfrm>
            <a:off x="2994568" y="4659118"/>
            <a:ext cx="46884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u="sng" dirty="0">
                <a:highlight>
                  <a:srgbClr val="FFFFFF"/>
                </a:highlight>
                <a:latin typeface="Canva Sans" panose="020B0604020202020204" charset="0"/>
              </a:rPr>
              <a:t>According to previous authors</a:t>
            </a:r>
            <a:r>
              <a:rPr lang="en-US" sz="2000" i="1" dirty="0">
                <a:highlight>
                  <a:srgbClr val="FFFFFF"/>
                </a:highlight>
                <a:latin typeface="Canva Sans" panose="020B0604020202020204" charset="0"/>
              </a:rPr>
              <a:t>, c</a:t>
            </a:r>
            <a:r>
              <a:rPr lang="en-US" sz="2000" dirty="0">
                <a:latin typeface="Canva Sans" panose="020B0604020202020204"/>
              </a:rPr>
              <a:t>ount </a:t>
            </a:r>
            <a:br>
              <a:rPr lang="en-US" sz="2000" dirty="0">
                <a:latin typeface="Canva Sans" panose="020B0604020202020204"/>
              </a:rPr>
            </a:br>
            <a:r>
              <a:rPr lang="en-US" sz="2000" b="1" dirty="0">
                <a:solidFill>
                  <a:srgbClr val="65A773"/>
                </a:solidFill>
                <a:latin typeface="Canva Sans" panose="020B0604020202020204"/>
              </a:rPr>
              <a:t>only the broad dark bands</a:t>
            </a:r>
            <a:r>
              <a:rPr lang="en-US" sz="2000" dirty="0">
                <a:latin typeface="Canva Sans" panose="020B0604020202020204"/>
              </a:rPr>
              <a:t> as</a:t>
            </a:r>
            <a:br>
              <a:rPr lang="en-US" sz="2000" dirty="0">
                <a:latin typeface="Canva Sans" panose="020B0604020202020204"/>
              </a:rPr>
            </a:br>
            <a:r>
              <a:rPr lang="en-US" sz="2000" dirty="0">
                <a:latin typeface="Canva Sans" panose="020B0604020202020204"/>
              </a:rPr>
              <a:t> </a:t>
            </a:r>
            <a:r>
              <a:rPr lang="en-US" sz="2000" b="1" dirty="0">
                <a:latin typeface="Canva Sans" panose="020B0604020202020204"/>
              </a:rPr>
              <a:t>true annual rings</a:t>
            </a:r>
            <a:r>
              <a:rPr lang="en-US" sz="2000" dirty="0">
                <a:latin typeface="Canva Sans" panose="020B0604020202020204"/>
              </a:rPr>
              <a:t>, ignoring finer</a:t>
            </a:r>
            <a:br>
              <a:rPr lang="en-US" sz="2000" dirty="0">
                <a:latin typeface="Canva Sans" panose="020B0604020202020204"/>
              </a:rPr>
            </a:br>
            <a:r>
              <a:rPr lang="en-US" sz="2000" dirty="0">
                <a:latin typeface="Canva Sans" panose="020B0604020202020204"/>
              </a:rPr>
              <a:t> lines as </a:t>
            </a:r>
            <a:r>
              <a:rPr lang="en-US" sz="2000" b="1" dirty="0">
                <a:latin typeface="Canva Sans" panose="020B0604020202020204"/>
              </a:rPr>
              <a:t>false rings</a:t>
            </a:r>
            <a:r>
              <a:rPr lang="en-US" sz="2000" dirty="0">
                <a:latin typeface="Canva Sans" panose="020B0604020202020204"/>
              </a:rPr>
              <a:t>.</a:t>
            </a:r>
            <a:endParaRPr lang="en-BE" sz="2000" dirty="0">
              <a:latin typeface="Canva Sans" panose="020B0604020202020204"/>
            </a:endParaRPr>
          </a:p>
        </p:txBody>
      </p:sp>
      <p:sp>
        <p:nvSpPr>
          <p:cNvPr id="30" name="Arrow: Right 18">
            <a:extLst>
              <a:ext uri="{FF2B5EF4-FFF2-40B4-BE49-F238E27FC236}">
                <a16:creationId xmlns:a16="http://schemas.microsoft.com/office/drawing/2014/main" id="{BF42B018-0A72-48FD-847A-CD70D1FA10D3}"/>
              </a:ext>
            </a:extLst>
          </p:cNvPr>
          <p:cNvSpPr/>
          <p:nvPr/>
        </p:nvSpPr>
        <p:spPr>
          <a:xfrm>
            <a:off x="2843459" y="4688626"/>
            <a:ext cx="381964" cy="307632"/>
          </a:xfrm>
          <a:prstGeom prst="right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8F16FF7D-AB5E-4471-BEBB-006CEA0D8746}"/>
              </a:ext>
            </a:extLst>
          </p:cNvPr>
          <p:cNvSpPr txBox="1"/>
          <p:nvPr/>
        </p:nvSpPr>
        <p:spPr>
          <a:xfrm>
            <a:off x="1494131" y="1535260"/>
            <a:ext cx="2401808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400" dirty="0" err="1">
                <a:solidFill>
                  <a:srgbClr val="000000"/>
                </a:solidFill>
                <a:latin typeface="Canva Sans"/>
              </a:rPr>
              <a:t>Medzegue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 et al., 2017</a:t>
            </a:r>
          </a:p>
        </p:txBody>
      </p:sp>
    </p:spTree>
    <p:extLst>
      <p:ext uri="{BB962C8B-B14F-4D97-AF65-F5344CB8AC3E}">
        <p14:creationId xmlns:p14="http://schemas.microsoft.com/office/powerpoint/2010/main" val="993278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FEC6D-B541-6D44-40EA-964BD28CD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26E5905-9677-86A2-AAC1-32E6C59E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3</a:t>
            </a:fld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48E27-38EC-CEDB-6576-CAD5104DEB18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Monodominance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52DA4D9B-501C-4117-B65A-6A1BC1BB4D15}"/>
              </a:ext>
            </a:extLst>
          </p:cNvPr>
          <p:cNvSpPr txBox="1"/>
          <p:nvPr/>
        </p:nvSpPr>
        <p:spPr>
          <a:xfrm>
            <a:off x="9310731" y="6049353"/>
            <a:ext cx="2401808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400" dirty="0" err="1">
                <a:solidFill>
                  <a:srgbClr val="000000"/>
                </a:solidFill>
                <a:latin typeface="Canva Sans"/>
              </a:rPr>
              <a:t>Botelanyele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 et al., 2016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7CF15237-D128-4BD5-B0A2-042F59C659E5}"/>
              </a:ext>
            </a:extLst>
          </p:cNvPr>
          <p:cNvSpPr txBox="1"/>
          <p:nvPr/>
        </p:nvSpPr>
        <p:spPr>
          <a:xfrm>
            <a:off x="746190" y="3301185"/>
            <a:ext cx="5552304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000000"/>
                </a:solidFill>
                <a:latin typeface="Canva Sans"/>
              </a:rPr>
              <a:t>Paradoxically, some </a:t>
            </a:r>
            <a:r>
              <a:rPr lang="fr-BE" sz="2000" dirty="0"/>
              <a:t>tropical </a:t>
            </a:r>
            <a:r>
              <a:rPr lang="en-US" sz="2000" i="1" dirty="0">
                <a:solidFill>
                  <a:srgbClr val="000000"/>
                </a:solidFill>
                <a:latin typeface="Canva Sans"/>
              </a:rPr>
              <a:t>forests are dominated </a:t>
            </a:r>
            <a:br>
              <a:rPr lang="en-US" sz="2000" i="1" dirty="0">
                <a:solidFill>
                  <a:srgbClr val="000000"/>
                </a:solidFill>
                <a:latin typeface="Canva Sans"/>
              </a:rPr>
            </a:br>
            <a:r>
              <a:rPr lang="en-US" sz="2000" i="1" dirty="0">
                <a:solidFill>
                  <a:srgbClr val="000000"/>
                </a:solidFill>
                <a:latin typeface="Canva Sans"/>
              </a:rPr>
              <a:t>by </a:t>
            </a:r>
            <a:r>
              <a:rPr lang="en-US" sz="2000" b="1" i="1" dirty="0">
                <a:solidFill>
                  <a:srgbClr val="65A773"/>
                </a:solidFill>
                <a:latin typeface="Canva Sans"/>
              </a:rPr>
              <a:t>a single species</a:t>
            </a:r>
            <a:r>
              <a:rPr lang="en-US" sz="2000" i="1" dirty="0">
                <a:solidFill>
                  <a:srgbClr val="000000"/>
                </a:solidFill>
                <a:latin typeface="Canva Sans"/>
              </a:rPr>
              <a:t>, covering </a:t>
            </a:r>
            <a:br>
              <a:rPr lang="en-US" sz="2000" i="1" dirty="0">
                <a:solidFill>
                  <a:srgbClr val="000000"/>
                </a:solidFill>
                <a:latin typeface="Canva Sans"/>
              </a:rPr>
            </a:br>
            <a:r>
              <a:rPr lang="en-US" sz="2000" b="1" i="1" dirty="0">
                <a:solidFill>
                  <a:srgbClr val="65A773"/>
                </a:solidFill>
                <a:latin typeface="Canva Sans"/>
              </a:rPr>
              <a:t>over 60% of the canopy</a:t>
            </a:r>
            <a:endParaRPr lang="en-US" sz="2000" i="1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82A611D6-900C-49DA-AEED-BDDDA8CA21E4}"/>
              </a:ext>
            </a:extLst>
          </p:cNvPr>
          <p:cNvSpPr txBox="1"/>
          <p:nvPr/>
        </p:nvSpPr>
        <p:spPr>
          <a:xfrm>
            <a:off x="6351009" y="5478922"/>
            <a:ext cx="5919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A773"/>
              </a:buClr>
            </a:pPr>
            <a:r>
              <a:rPr lang="en-US" sz="1800" b="1" i="1" dirty="0" err="1">
                <a:solidFill>
                  <a:srgbClr val="000000"/>
                </a:solidFill>
                <a:latin typeface="Canva Sans"/>
              </a:rPr>
              <a:t>Gilbertiodendron</a:t>
            </a:r>
            <a:r>
              <a:rPr lang="en-US" sz="1800" b="1" i="1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Canva Sans"/>
              </a:rPr>
              <a:t>dewevrei</a:t>
            </a:r>
            <a:r>
              <a:rPr lang="en-US" b="1" i="1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Canva Sans"/>
              </a:rPr>
              <a:t>monodominant forest, </a:t>
            </a:r>
          </a:p>
          <a:p>
            <a:pPr>
              <a:buClr>
                <a:srgbClr val="65A773"/>
              </a:buClr>
            </a:pPr>
            <a:r>
              <a:rPr lang="en-US" sz="1800" i="1" dirty="0">
                <a:solidFill>
                  <a:srgbClr val="000000"/>
                </a:solidFill>
                <a:latin typeface="Canva Sans"/>
              </a:rPr>
              <a:t>Democratic Republic of Congo</a:t>
            </a:r>
            <a:endParaRPr lang="en-US" sz="1800" dirty="0">
              <a:solidFill>
                <a:srgbClr val="000000"/>
              </a:solidFill>
              <a:latin typeface="Canva Sans"/>
            </a:endParaRPr>
          </a:p>
        </p:txBody>
      </p:sp>
      <p:pic>
        <p:nvPicPr>
          <p:cNvPr id="20" name="Picture 2" descr="Gilbertiodendron dewevrei (De Wild.) J.Leonard: A, Seeds; B, Seedling; C, Stem with bark; D, Habitat.  ">
            <a:extLst>
              <a:ext uri="{FF2B5EF4-FFF2-40B4-BE49-F238E27FC236}">
                <a16:creationId xmlns:a16="http://schemas.microsoft.com/office/drawing/2014/main" id="{25BA4ECE-E40E-4A02-B1AF-C39B4D26C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0"/>
          <a:stretch>
            <a:fillRect/>
          </a:stretch>
        </p:blipFill>
        <p:spPr bwMode="auto">
          <a:xfrm>
            <a:off x="6433751" y="1684160"/>
            <a:ext cx="4975603" cy="37438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Top Corners Rounded 31">
            <a:extLst>
              <a:ext uri="{FF2B5EF4-FFF2-40B4-BE49-F238E27FC236}">
                <a16:creationId xmlns:a16="http://schemas.microsoft.com/office/drawing/2014/main" id="{29682B9F-BA9D-4999-84F3-09C2AB973618}"/>
              </a:ext>
            </a:extLst>
          </p:cNvPr>
          <p:cNvSpPr/>
          <p:nvPr/>
        </p:nvSpPr>
        <p:spPr>
          <a:xfrm rot="10800000">
            <a:off x="2884389" y="-1328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23715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3CD2E-456B-C1BE-DA1E-6A6AC9D79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25B09B4-A1DD-85BB-313E-195E7C14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30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C042B6-3CC3-5E47-ECEB-AA0533FD6C82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0BD6F5-1872-85EC-4BCF-54A9ADC47DB5}"/>
              </a:ext>
            </a:extLst>
          </p:cNvPr>
          <p:cNvSpPr txBox="1"/>
          <p:nvPr/>
        </p:nvSpPr>
        <p:spPr>
          <a:xfrm>
            <a:off x="0" y="929355"/>
            <a:ext cx="410016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Material and Methods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632D9-9E8A-C328-792B-7B7F3EC54BB1}"/>
              </a:ext>
            </a:extLst>
          </p:cNvPr>
          <p:cNvSpPr txBox="1"/>
          <p:nvPr/>
        </p:nvSpPr>
        <p:spPr>
          <a:xfrm>
            <a:off x="715103" y="1544908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Stand inventory (3)</a:t>
            </a:r>
            <a:endParaRPr lang="en-US" sz="1600" b="1" dirty="0"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5E1DFAF8-B7BB-618E-1506-B1FC8D6B3FDC}"/>
              </a:ext>
            </a:extLst>
          </p:cNvPr>
          <p:cNvSpPr/>
          <p:nvPr/>
        </p:nvSpPr>
        <p:spPr>
          <a:xfrm>
            <a:off x="1923068" y="1883462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514B1-F29C-E795-96EA-B597D8B45A60}"/>
              </a:ext>
            </a:extLst>
          </p:cNvPr>
          <p:cNvSpPr txBox="1"/>
          <p:nvPr/>
        </p:nvSpPr>
        <p:spPr>
          <a:xfrm>
            <a:off x="724777" y="2222016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Tree cutting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469AEA7-E0B8-B72E-4C01-9EC8316758BF}"/>
              </a:ext>
            </a:extLst>
          </p:cNvPr>
          <p:cNvSpPr/>
          <p:nvPr/>
        </p:nvSpPr>
        <p:spPr>
          <a:xfrm>
            <a:off x="1913394" y="2560570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B4FEC-9319-57EA-2202-3AD86C9826FC}"/>
              </a:ext>
            </a:extLst>
          </p:cNvPr>
          <p:cNvSpPr txBox="1"/>
          <p:nvPr/>
        </p:nvSpPr>
        <p:spPr>
          <a:xfrm>
            <a:off x="715103" y="2899124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Root systems excavation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02E014-D42D-1C06-AAAE-87D333FF51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589" y="1905664"/>
            <a:ext cx="6654029" cy="3744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Rectangle: Top Corners Rounded 9">
            <a:extLst>
              <a:ext uri="{FF2B5EF4-FFF2-40B4-BE49-F238E27FC236}">
                <a16:creationId xmlns:a16="http://schemas.microsoft.com/office/drawing/2014/main" id="{234FE24D-BB69-4798-8972-4D730E41E649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51462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68F4B-8FF8-3D38-4889-7D0FDA5B9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B4AE4C9-3EEF-CC8B-36ED-12DEDE8F7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31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25FAB6-FC82-8B2D-56E0-FD919780708E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55EEC-C76C-E3AA-17D2-B338C3DD0D3C}"/>
              </a:ext>
            </a:extLst>
          </p:cNvPr>
          <p:cNvSpPr txBox="1"/>
          <p:nvPr/>
        </p:nvSpPr>
        <p:spPr>
          <a:xfrm>
            <a:off x="0" y="929355"/>
            <a:ext cx="410016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Material and Methods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C2B43A-1C6D-B746-EF57-E9C174E351C7}"/>
              </a:ext>
            </a:extLst>
          </p:cNvPr>
          <p:cNvSpPr txBox="1"/>
          <p:nvPr/>
        </p:nvSpPr>
        <p:spPr>
          <a:xfrm>
            <a:off x="715103" y="1544908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Stand inventory (3)</a:t>
            </a:r>
            <a:endParaRPr lang="en-US" sz="1600" b="1" dirty="0"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C53E01F-769C-5A22-9165-D0A0F71CE257}"/>
              </a:ext>
            </a:extLst>
          </p:cNvPr>
          <p:cNvSpPr/>
          <p:nvPr/>
        </p:nvSpPr>
        <p:spPr>
          <a:xfrm>
            <a:off x="1923068" y="1883462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C8832-3223-0B82-B781-8F144D71E6E1}"/>
              </a:ext>
            </a:extLst>
          </p:cNvPr>
          <p:cNvSpPr txBox="1"/>
          <p:nvPr/>
        </p:nvSpPr>
        <p:spPr>
          <a:xfrm>
            <a:off x="724777" y="2222016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Tree cutting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7A48863-8E8D-A917-0A29-0A6339B3A5DD}"/>
              </a:ext>
            </a:extLst>
          </p:cNvPr>
          <p:cNvSpPr/>
          <p:nvPr/>
        </p:nvSpPr>
        <p:spPr>
          <a:xfrm>
            <a:off x="1913394" y="2560570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5B7016-AF6C-4830-183B-C10C6CEA8155}"/>
              </a:ext>
            </a:extLst>
          </p:cNvPr>
          <p:cNvSpPr txBox="1"/>
          <p:nvPr/>
        </p:nvSpPr>
        <p:spPr>
          <a:xfrm>
            <a:off x="715103" y="2899124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Root systems excavation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DF6007-9DE5-E3A4-C465-17680D41E5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589" y="1905664"/>
            <a:ext cx="6654029" cy="3744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F5B87D-8C23-5D82-A924-7FA391794F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8317">
            <a:off x="4527526" y="1873377"/>
            <a:ext cx="6462086" cy="363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Rectangle: Top Corners Rounded 9">
            <a:extLst>
              <a:ext uri="{FF2B5EF4-FFF2-40B4-BE49-F238E27FC236}">
                <a16:creationId xmlns:a16="http://schemas.microsoft.com/office/drawing/2014/main" id="{A30B855C-B3EC-4429-BEDA-36C36042DCD1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740074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61B88-C104-7267-DD02-23B118A5E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FD29F39-3F34-7E11-097F-22C5B8360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32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B58E72-1D8F-D9DB-6687-F4FF98F519CE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1D936-67D4-9691-FFCA-88052B45B0D1}"/>
              </a:ext>
            </a:extLst>
          </p:cNvPr>
          <p:cNvSpPr txBox="1"/>
          <p:nvPr/>
        </p:nvSpPr>
        <p:spPr>
          <a:xfrm>
            <a:off x="0" y="929355"/>
            <a:ext cx="410016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Material and Methods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D0EEC4-77E6-25AD-14A5-610DE7C37BDE}"/>
              </a:ext>
            </a:extLst>
          </p:cNvPr>
          <p:cNvSpPr txBox="1"/>
          <p:nvPr/>
        </p:nvSpPr>
        <p:spPr>
          <a:xfrm>
            <a:off x="715103" y="1544908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Stand inventory (3)</a:t>
            </a:r>
            <a:endParaRPr lang="en-US" sz="1600" b="1" dirty="0"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218F4A-9DFA-AA70-4DB1-24E3910D5C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9795">
            <a:off x="4751381" y="1884543"/>
            <a:ext cx="6206163" cy="349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5E3C34C6-43C7-679D-6907-4DF2E47A56CE}"/>
              </a:ext>
            </a:extLst>
          </p:cNvPr>
          <p:cNvSpPr/>
          <p:nvPr/>
        </p:nvSpPr>
        <p:spPr>
          <a:xfrm>
            <a:off x="1923068" y="1883462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C74B1A-9722-22CD-2829-51263E2ABBE1}"/>
              </a:ext>
            </a:extLst>
          </p:cNvPr>
          <p:cNvSpPr txBox="1"/>
          <p:nvPr/>
        </p:nvSpPr>
        <p:spPr>
          <a:xfrm>
            <a:off x="724777" y="2222016"/>
            <a:ext cx="2669957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Tree cutting</a:t>
            </a:r>
          </a:p>
          <a:p>
            <a:pPr algn="ctr">
              <a:buClr>
                <a:srgbClr val="65A773"/>
              </a:buClr>
            </a:pPr>
            <a:endParaRPr lang="en-US" sz="1600" dirty="0"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DADD6D-3809-DDC5-154D-6FDF1907D6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3683">
            <a:off x="4280993" y="2222249"/>
            <a:ext cx="6334125" cy="356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84922348-E624-4109-FBA2-B36581E30E7E}"/>
              </a:ext>
            </a:extLst>
          </p:cNvPr>
          <p:cNvSpPr/>
          <p:nvPr/>
        </p:nvSpPr>
        <p:spPr>
          <a:xfrm>
            <a:off x="1913394" y="2560570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DEB3C-6183-967F-58A4-80340CED4EBF}"/>
              </a:ext>
            </a:extLst>
          </p:cNvPr>
          <p:cNvSpPr txBox="1"/>
          <p:nvPr/>
        </p:nvSpPr>
        <p:spPr>
          <a:xfrm>
            <a:off x="715103" y="2899124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Root systems excavation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C6F09A-0902-D920-C0F0-52348CB44E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589" y="1905664"/>
            <a:ext cx="6654029" cy="3744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A spider on the ground&#10;&#10;Description automatically generated with medium confidence">
            <a:extLst>
              <a:ext uri="{FF2B5EF4-FFF2-40B4-BE49-F238E27FC236}">
                <a16:creationId xmlns:a16="http://schemas.microsoft.com/office/drawing/2014/main" id="{607F695B-4CCE-B1C9-880B-C9BA04DFB9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2813">
            <a:off x="4339890" y="1755792"/>
            <a:ext cx="6781991" cy="381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Rectangle: Top Corners Rounded 9">
            <a:extLst>
              <a:ext uri="{FF2B5EF4-FFF2-40B4-BE49-F238E27FC236}">
                <a16:creationId xmlns:a16="http://schemas.microsoft.com/office/drawing/2014/main" id="{DAE4D69F-741F-4C65-B2CF-75119A13A815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19051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B4156-9390-FBC1-238D-27C974144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819B1AD-B1CB-C570-7B58-BF3A34AD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33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38A0D8-F9B1-09BA-2AC9-75F7FA444483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2B0DC3-FE51-A64A-68DC-77AC11848E83}"/>
              </a:ext>
            </a:extLst>
          </p:cNvPr>
          <p:cNvSpPr txBox="1"/>
          <p:nvPr/>
        </p:nvSpPr>
        <p:spPr>
          <a:xfrm>
            <a:off x="0" y="929355"/>
            <a:ext cx="410016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Material and Methods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01A85F-E8A3-EA1C-A7C1-F48D379B7044}"/>
              </a:ext>
            </a:extLst>
          </p:cNvPr>
          <p:cNvSpPr txBox="1"/>
          <p:nvPr/>
        </p:nvSpPr>
        <p:spPr>
          <a:xfrm>
            <a:off x="715103" y="1544908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Stand inventory (3)</a:t>
            </a:r>
            <a:endParaRPr lang="en-US" sz="1600" b="1" dirty="0"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5A6E2-3208-713C-C688-7BE6AE0AB7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9795">
            <a:off x="4751381" y="1884543"/>
            <a:ext cx="6206163" cy="349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8F1D3971-80BB-76CD-BCC7-2B84734470AE}"/>
              </a:ext>
            </a:extLst>
          </p:cNvPr>
          <p:cNvSpPr/>
          <p:nvPr/>
        </p:nvSpPr>
        <p:spPr>
          <a:xfrm>
            <a:off x="1923068" y="1883462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5EF98-6F11-DC8F-2CC2-D3EC2BF6044A}"/>
              </a:ext>
            </a:extLst>
          </p:cNvPr>
          <p:cNvSpPr txBox="1"/>
          <p:nvPr/>
        </p:nvSpPr>
        <p:spPr>
          <a:xfrm>
            <a:off x="724777" y="2222016"/>
            <a:ext cx="2669957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Tree cutting</a:t>
            </a:r>
          </a:p>
          <a:p>
            <a:pPr algn="ctr">
              <a:buClr>
                <a:srgbClr val="65A773"/>
              </a:buClr>
            </a:pPr>
            <a:endParaRPr lang="en-US" sz="1600" dirty="0"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7492B6-B8BD-B28A-B330-7A045FE147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3683">
            <a:off x="4280993" y="2222249"/>
            <a:ext cx="6334125" cy="356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72E19F7A-7EFB-1288-7700-1E58A1E9A8E7}"/>
              </a:ext>
            </a:extLst>
          </p:cNvPr>
          <p:cNvSpPr/>
          <p:nvPr/>
        </p:nvSpPr>
        <p:spPr>
          <a:xfrm>
            <a:off x="1913394" y="2560570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89F977-0323-D18C-A1F2-2BC71D169674}"/>
              </a:ext>
            </a:extLst>
          </p:cNvPr>
          <p:cNvSpPr txBox="1"/>
          <p:nvPr/>
        </p:nvSpPr>
        <p:spPr>
          <a:xfrm>
            <a:off x="715103" y="2899124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Root systems excavation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969436-7718-AFC1-9AD7-E11676683B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589" y="1905664"/>
            <a:ext cx="6654029" cy="3744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A spider on the ground&#10;&#10;Description automatically generated with medium confidence">
            <a:extLst>
              <a:ext uri="{FF2B5EF4-FFF2-40B4-BE49-F238E27FC236}">
                <a16:creationId xmlns:a16="http://schemas.microsoft.com/office/drawing/2014/main" id="{E20D6B34-F6C9-4CCE-3442-77F8D245A4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2813">
            <a:off x="4339890" y="1755792"/>
            <a:ext cx="6781991" cy="381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62CF7D06-F367-005C-0D5E-C9F8F91BF97D}"/>
              </a:ext>
            </a:extLst>
          </p:cNvPr>
          <p:cNvSpPr/>
          <p:nvPr/>
        </p:nvSpPr>
        <p:spPr>
          <a:xfrm>
            <a:off x="1913394" y="3263602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B8A97A-560B-800F-28D6-DBA0BD6C0156}"/>
              </a:ext>
            </a:extLst>
          </p:cNvPr>
          <p:cNvSpPr txBox="1"/>
          <p:nvPr/>
        </p:nvSpPr>
        <p:spPr>
          <a:xfrm>
            <a:off x="724777" y="3576232"/>
            <a:ext cx="2669957" cy="8925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Samples collection</a:t>
            </a:r>
          </a:p>
          <a:p>
            <a:pPr marL="1200150" lvl="2" indent="-285750"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85</a:t>
            </a:r>
            <a:r>
              <a:rPr lang="en-US" sz="12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trunk sections</a:t>
            </a:r>
          </a:p>
          <a:p>
            <a:pPr marL="1200150" lvl="2" indent="-285750"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212</a:t>
            </a:r>
            <a:r>
              <a:rPr lang="en-US" sz="12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root sections</a:t>
            </a:r>
          </a:p>
          <a:p>
            <a:pPr marL="1200150" lvl="2" indent="-285750"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55</a:t>
            </a:r>
            <a:r>
              <a:rPr lang="en-US" sz="12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root grafts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2D8BDA-80EF-C47E-4F8E-64216CE3829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686" y="1627380"/>
            <a:ext cx="6654028" cy="374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Rectangle: Top Corners Rounded 9">
            <a:extLst>
              <a:ext uri="{FF2B5EF4-FFF2-40B4-BE49-F238E27FC236}">
                <a16:creationId xmlns:a16="http://schemas.microsoft.com/office/drawing/2014/main" id="{7BDB4BDA-8527-4FD0-BF21-CFA8BF2C4D45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6462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6FC89-C0C4-B55C-ABF2-D10075C84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7A5B0F1-35B6-9B76-1EBC-498EBEFC4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34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8CE4E3-D5DA-8393-B81E-009C684901A9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86AAA-9795-DBD7-1022-23B7C725F7B5}"/>
              </a:ext>
            </a:extLst>
          </p:cNvPr>
          <p:cNvSpPr txBox="1"/>
          <p:nvPr/>
        </p:nvSpPr>
        <p:spPr>
          <a:xfrm>
            <a:off x="0" y="929355"/>
            <a:ext cx="410016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Material and Methods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587471-6704-EE56-F6A5-95A5A16FCAE4}"/>
              </a:ext>
            </a:extLst>
          </p:cNvPr>
          <p:cNvSpPr txBox="1"/>
          <p:nvPr/>
        </p:nvSpPr>
        <p:spPr>
          <a:xfrm>
            <a:off x="715103" y="1544908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Stand inventory (3)</a:t>
            </a:r>
            <a:endParaRPr lang="en-US" sz="1600" b="1" dirty="0"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46FAD-FFC2-376A-689E-0D779A0268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9795">
            <a:off x="4751381" y="1884543"/>
            <a:ext cx="6206163" cy="349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DD03A9B6-9A3F-9DD0-F60B-23BDC7FF30F9}"/>
              </a:ext>
            </a:extLst>
          </p:cNvPr>
          <p:cNvSpPr/>
          <p:nvPr/>
        </p:nvSpPr>
        <p:spPr>
          <a:xfrm>
            <a:off x="1923068" y="1883462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D9342-4736-9B04-B87F-BADAD8E3A6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3683">
            <a:off x="4280993" y="2222249"/>
            <a:ext cx="6334125" cy="356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63D0B71F-D447-9F7A-E5FC-0D98497EC0D4}"/>
              </a:ext>
            </a:extLst>
          </p:cNvPr>
          <p:cNvSpPr/>
          <p:nvPr/>
        </p:nvSpPr>
        <p:spPr>
          <a:xfrm>
            <a:off x="1913394" y="2560570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ABB906-0DF8-BE50-C809-E3DF29C8C284}"/>
              </a:ext>
            </a:extLst>
          </p:cNvPr>
          <p:cNvSpPr txBox="1"/>
          <p:nvPr/>
        </p:nvSpPr>
        <p:spPr>
          <a:xfrm>
            <a:off x="715103" y="2899124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Root systems excavation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6BE66D-C142-3FA9-4E85-FFA8030BFB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589" y="1905664"/>
            <a:ext cx="6654029" cy="3744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A spider on the ground&#10;&#10;Description automatically generated with medium confidence">
            <a:extLst>
              <a:ext uri="{FF2B5EF4-FFF2-40B4-BE49-F238E27FC236}">
                <a16:creationId xmlns:a16="http://schemas.microsoft.com/office/drawing/2014/main" id="{2FA5E0A5-3BB9-1A1C-CA73-9EC2235FD0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2813">
            <a:off x="4339890" y="1755792"/>
            <a:ext cx="6781991" cy="381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B277C070-CDE5-6C81-E18F-2982719E35C5}"/>
              </a:ext>
            </a:extLst>
          </p:cNvPr>
          <p:cNvSpPr/>
          <p:nvPr/>
        </p:nvSpPr>
        <p:spPr>
          <a:xfrm>
            <a:off x="1913394" y="3263602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C210F-D8F6-D4D5-6B56-7816245DD68D}"/>
              </a:ext>
            </a:extLst>
          </p:cNvPr>
          <p:cNvSpPr txBox="1"/>
          <p:nvPr/>
        </p:nvSpPr>
        <p:spPr>
          <a:xfrm>
            <a:off x="724777" y="3576232"/>
            <a:ext cx="2669957" cy="8925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Samples collection</a:t>
            </a:r>
          </a:p>
          <a:p>
            <a:pPr marL="1200150" lvl="2" indent="-285750"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85</a:t>
            </a:r>
            <a:r>
              <a:rPr lang="en-US" sz="12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trunk sections</a:t>
            </a:r>
          </a:p>
          <a:p>
            <a:pPr marL="1200150" lvl="2" indent="-285750"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212</a:t>
            </a:r>
            <a:r>
              <a:rPr lang="en-US" sz="12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root sections</a:t>
            </a:r>
          </a:p>
          <a:p>
            <a:pPr marL="1200150" lvl="2" indent="-285750"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55</a:t>
            </a:r>
            <a:r>
              <a:rPr lang="en-US" sz="12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root grafts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360C4A-8567-0D37-6F47-BE1B4E3132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686" y="1627380"/>
            <a:ext cx="6654028" cy="374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6" descr="A hand holding a piece of wood&#10;&#10;Description automatically generated">
            <a:extLst>
              <a:ext uri="{FF2B5EF4-FFF2-40B4-BE49-F238E27FC236}">
                <a16:creationId xmlns:a16="http://schemas.microsoft.com/office/drawing/2014/main" id="{6D60CA35-C015-F33D-DBC8-5CD8513F04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70902">
            <a:off x="7743596" y="1404563"/>
            <a:ext cx="3288173" cy="3204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 descr="A hand holding a piece of wood&#10;&#10;Description automatically generated">
            <a:extLst>
              <a:ext uri="{FF2B5EF4-FFF2-40B4-BE49-F238E27FC236}">
                <a16:creationId xmlns:a16="http://schemas.microsoft.com/office/drawing/2014/main" id="{6259B12E-B658-98F0-70E2-669A5B3176E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3" t="22996" r="18041" b="9875"/>
          <a:stretch>
            <a:fillRect/>
          </a:stretch>
        </p:blipFill>
        <p:spPr>
          <a:xfrm rot="15156848">
            <a:off x="4986926" y="1862030"/>
            <a:ext cx="2162145" cy="272695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20" name="Rectangle: Top Corners Rounded 9">
            <a:extLst>
              <a:ext uri="{FF2B5EF4-FFF2-40B4-BE49-F238E27FC236}">
                <a16:creationId xmlns:a16="http://schemas.microsoft.com/office/drawing/2014/main" id="{1FE98C27-4B94-4CB2-8BAA-397447AE799B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3BFFB7AB-E993-443D-9A2D-C45FE46A80F1}"/>
              </a:ext>
            </a:extLst>
          </p:cNvPr>
          <p:cNvSpPr txBox="1"/>
          <p:nvPr/>
        </p:nvSpPr>
        <p:spPr>
          <a:xfrm>
            <a:off x="724777" y="2222016"/>
            <a:ext cx="2669957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Tree cutting</a:t>
            </a:r>
          </a:p>
          <a:p>
            <a:pPr algn="ctr">
              <a:buClr>
                <a:srgbClr val="65A773"/>
              </a:buClr>
            </a:pPr>
            <a:endParaRPr lang="en-US" sz="1600" dirty="0"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726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65FFD-6AF7-6201-136C-96BE00968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739F232-6FFF-1E98-56B3-41221304B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35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DACD4-ACA5-2DA1-E7F2-639B0DE2F771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55487-51BE-AB48-F481-6048899D7294}"/>
              </a:ext>
            </a:extLst>
          </p:cNvPr>
          <p:cNvSpPr txBox="1"/>
          <p:nvPr/>
        </p:nvSpPr>
        <p:spPr>
          <a:xfrm>
            <a:off x="0" y="929355"/>
            <a:ext cx="410016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Material and Methods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4DC5DB-6AE0-7143-028A-056009501C1F}"/>
              </a:ext>
            </a:extLst>
          </p:cNvPr>
          <p:cNvSpPr txBox="1"/>
          <p:nvPr/>
        </p:nvSpPr>
        <p:spPr>
          <a:xfrm>
            <a:off x="715103" y="1544908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Stand inventory (3)</a:t>
            </a:r>
            <a:endParaRPr lang="en-US" sz="1600" b="1" dirty="0"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87BD4A-39EE-ABF2-7B21-AAFA0ABBE9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9795">
            <a:off x="4751381" y="1884543"/>
            <a:ext cx="6206163" cy="349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095AAC47-8B16-4223-4C4F-A3B5F52009FE}"/>
              </a:ext>
            </a:extLst>
          </p:cNvPr>
          <p:cNvSpPr/>
          <p:nvPr/>
        </p:nvSpPr>
        <p:spPr>
          <a:xfrm>
            <a:off x="1923068" y="1883462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DE4C6-1736-2C1A-7518-EA2AF5851784}"/>
              </a:ext>
            </a:extLst>
          </p:cNvPr>
          <p:cNvSpPr txBox="1"/>
          <p:nvPr/>
        </p:nvSpPr>
        <p:spPr>
          <a:xfrm>
            <a:off x="724776" y="2222016"/>
            <a:ext cx="2669957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Tree cutting</a:t>
            </a:r>
          </a:p>
          <a:p>
            <a:pPr algn="ctr">
              <a:buClr>
                <a:srgbClr val="65A773"/>
              </a:buClr>
            </a:pPr>
            <a:endParaRPr lang="en-US" sz="1600" dirty="0"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72352-DAF7-D1DC-B0D2-46CFF82FF7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43683">
            <a:off x="4280993" y="2222249"/>
            <a:ext cx="6334125" cy="356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E5183872-1582-19EA-252D-1F23609C3ABF}"/>
              </a:ext>
            </a:extLst>
          </p:cNvPr>
          <p:cNvSpPr/>
          <p:nvPr/>
        </p:nvSpPr>
        <p:spPr>
          <a:xfrm>
            <a:off x="1913394" y="2560570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AEF4AC-6F55-EF28-25D5-B8DEB0D13CD2}"/>
              </a:ext>
            </a:extLst>
          </p:cNvPr>
          <p:cNvSpPr txBox="1"/>
          <p:nvPr/>
        </p:nvSpPr>
        <p:spPr>
          <a:xfrm>
            <a:off x="715103" y="2899124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Root systems excavation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E0D67C-5FA1-F8C1-86E7-2BD7060227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589" y="1905664"/>
            <a:ext cx="6654029" cy="3744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A spider on the ground&#10;&#10;Description automatically generated with medium confidence">
            <a:extLst>
              <a:ext uri="{FF2B5EF4-FFF2-40B4-BE49-F238E27FC236}">
                <a16:creationId xmlns:a16="http://schemas.microsoft.com/office/drawing/2014/main" id="{6E0CB1F8-FD8C-FA24-09D8-8617A648F4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52813">
            <a:off x="4339890" y="1755792"/>
            <a:ext cx="6781991" cy="3816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55BDC0B8-63C1-07C6-A15C-C2D4E3DEA4E9}"/>
              </a:ext>
            </a:extLst>
          </p:cNvPr>
          <p:cNvSpPr/>
          <p:nvPr/>
        </p:nvSpPr>
        <p:spPr>
          <a:xfrm>
            <a:off x="1913394" y="3263602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81319A-2313-673A-FA8B-B09B585D55F9}"/>
              </a:ext>
            </a:extLst>
          </p:cNvPr>
          <p:cNvSpPr txBox="1"/>
          <p:nvPr/>
        </p:nvSpPr>
        <p:spPr>
          <a:xfrm>
            <a:off x="724777" y="3576232"/>
            <a:ext cx="2669957" cy="8925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Samples collection</a:t>
            </a:r>
          </a:p>
          <a:p>
            <a:pPr marL="1200150" lvl="2" indent="-285750"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85</a:t>
            </a:r>
            <a:r>
              <a:rPr lang="en-US" sz="12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trunk sections</a:t>
            </a:r>
          </a:p>
          <a:p>
            <a:pPr marL="1200150" lvl="2" indent="-285750"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212</a:t>
            </a:r>
            <a:r>
              <a:rPr lang="en-US" sz="12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root sections</a:t>
            </a:r>
          </a:p>
          <a:p>
            <a:pPr marL="1200150" lvl="2" indent="-285750">
              <a:buClr>
                <a:srgbClr val="65A773"/>
              </a:buClr>
              <a:buFont typeface="Arial" panose="020B0604020202020204" pitchFamily="34" charset="0"/>
              <a:buChar char="•"/>
            </a:pPr>
            <a:r>
              <a:rPr lang="en-US" sz="1200" b="1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55</a:t>
            </a:r>
            <a:r>
              <a:rPr lang="en-US" sz="12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root grafts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BAD48B-82DD-1B62-3E8D-41E46F7B963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686" y="1627380"/>
            <a:ext cx="6654028" cy="3744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6" descr="A hand holding a piece of wood&#10;&#10;Description automatically generated">
            <a:extLst>
              <a:ext uri="{FF2B5EF4-FFF2-40B4-BE49-F238E27FC236}">
                <a16:creationId xmlns:a16="http://schemas.microsoft.com/office/drawing/2014/main" id="{D282CAB1-FBF8-5CEC-5915-36A81C6AAC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70902">
            <a:off x="7743596" y="1404563"/>
            <a:ext cx="3288173" cy="3204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Picture 17" descr="A piece of wood with a drawing on it&#10;&#10;Description automatically generated">
            <a:extLst>
              <a:ext uri="{FF2B5EF4-FFF2-40B4-BE49-F238E27FC236}">
                <a16:creationId xmlns:a16="http://schemas.microsoft.com/office/drawing/2014/main" id="{E5832863-B92A-D25A-B462-01D37EC043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42031">
            <a:off x="5096281" y="1342212"/>
            <a:ext cx="3216000" cy="2412000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31CC273D-241D-9679-44BF-C5E3503BD871}"/>
              </a:ext>
            </a:extLst>
          </p:cNvPr>
          <p:cNvSpPr/>
          <p:nvPr/>
        </p:nvSpPr>
        <p:spPr>
          <a:xfrm>
            <a:off x="1913394" y="4617818"/>
            <a:ext cx="273377" cy="338554"/>
          </a:xfrm>
          <a:prstGeom prst="downArrow">
            <a:avLst/>
          </a:prstGeom>
          <a:solidFill>
            <a:srgbClr val="65A773"/>
          </a:solidFill>
          <a:ln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684AAF-59D0-74AE-3ED5-CFD6D2A598E8}"/>
              </a:ext>
            </a:extLst>
          </p:cNvPr>
          <p:cNvSpPr txBox="1"/>
          <p:nvPr/>
        </p:nvSpPr>
        <p:spPr>
          <a:xfrm>
            <a:off x="724776" y="4990454"/>
            <a:ext cx="266995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600" dirty="0"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Sanding and Ring analyses</a:t>
            </a:r>
          </a:p>
        </p:txBody>
      </p:sp>
      <p:pic>
        <p:nvPicPr>
          <p:cNvPr id="21" name="Picture 20" descr="A group of cut tree stumps&#10;&#10;Description automatically generated">
            <a:extLst>
              <a:ext uri="{FF2B5EF4-FFF2-40B4-BE49-F238E27FC236}">
                <a16:creationId xmlns:a16="http://schemas.microsoft.com/office/drawing/2014/main" id="{7BA40AA4-AFE4-B82C-599B-27519316330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580705" y="1400309"/>
            <a:ext cx="3915694" cy="493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3" name="Rectangle: Top Corners Rounded 9">
            <a:extLst>
              <a:ext uri="{FF2B5EF4-FFF2-40B4-BE49-F238E27FC236}">
                <a16:creationId xmlns:a16="http://schemas.microsoft.com/office/drawing/2014/main" id="{BD4C9296-E79D-4AE6-9F78-E552117BC211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86717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3584E-4028-08FD-2834-CAAA7DBC9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D48B26-8227-8705-5D25-85EA7E7BFE2B}"/>
              </a:ext>
            </a:extLst>
          </p:cNvPr>
          <p:cNvSpPr txBox="1"/>
          <p:nvPr/>
        </p:nvSpPr>
        <p:spPr>
          <a:xfrm>
            <a:off x="70960" y="934194"/>
            <a:ext cx="413682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Radiocarbon dating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584D4F9-6023-A520-09A0-78B04F27B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36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272365-8913-DB56-151B-F677072BA87A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FF52C192-49D0-D5AB-C064-9BEC7EF5EE91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CD8B7A-8A56-0051-2D08-CBA50D74E6ED}"/>
              </a:ext>
            </a:extLst>
          </p:cNvPr>
          <p:cNvSpPr txBox="1"/>
          <p:nvPr/>
        </p:nvSpPr>
        <p:spPr>
          <a:xfrm>
            <a:off x="4207789" y="1064767"/>
            <a:ext cx="9204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latin typeface="Canva Sans"/>
              </a:rPr>
              <a:t>Measure carbon-14 decay to estimate the age of organic material</a:t>
            </a:r>
            <a:endParaRPr lang="en-BE" sz="2000" i="1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9" name="Rectangle: Top Corners Rounded 9">
            <a:extLst>
              <a:ext uri="{FF2B5EF4-FFF2-40B4-BE49-F238E27FC236}">
                <a16:creationId xmlns:a16="http://schemas.microsoft.com/office/drawing/2014/main" id="{0DCBBED6-542C-4AD6-B48E-3D58AFCBE81A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229110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E674B-FA94-730F-24DD-58C3EE134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4CADEF-85E2-33C6-55F1-924417BA69A7}"/>
              </a:ext>
            </a:extLst>
          </p:cNvPr>
          <p:cNvSpPr txBox="1"/>
          <p:nvPr/>
        </p:nvSpPr>
        <p:spPr>
          <a:xfrm>
            <a:off x="70960" y="934194"/>
            <a:ext cx="413682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Radiocarbon dating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21E6B39-87F1-593B-14AD-AEFF2D13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37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EA7253-8D35-17CA-F94A-0542B5646289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6D3369DE-39CB-A657-2C2F-335E45F93E0F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6874D4D-A314-031E-7B6E-12E050B4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168" y="1595450"/>
            <a:ext cx="10871462" cy="4494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351687-F1CE-24E2-E115-78230AE56064}"/>
              </a:ext>
            </a:extLst>
          </p:cNvPr>
          <p:cNvSpPr txBox="1"/>
          <p:nvPr/>
        </p:nvSpPr>
        <p:spPr>
          <a:xfrm>
            <a:off x="4207789" y="1064767"/>
            <a:ext cx="92041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latin typeface="Canva Sans"/>
              </a:rPr>
              <a:t>Measure carbon-14 decay to estimate the age of organic material</a:t>
            </a:r>
            <a:endParaRPr lang="en-BE" sz="2000" i="1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4FDFBA-A95B-5EAE-E769-41D76FE1B4ED}"/>
              </a:ext>
            </a:extLst>
          </p:cNvPr>
          <p:cNvSpPr txBox="1"/>
          <p:nvPr/>
        </p:nvSpPr>
        <p:spPr>
          <a:xfrm>
            <a:off x="9575299" y="1926077"/>
            <a:ext cx="2040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C9D65"/>
                </a:solidFill>
                <a:latin typeface="Canva Sans"/>
              </a:rPr>
              <a:t>Missing rings</a:t>
            </a:r>
            <a:endParaRPr lang="en-BE" sz="2000" b="1" dirty="0">
              <a:solidFill>
                <a:srgbClr val="FC9D65"/>
              </a:solidFill>
              <a:latin typeface="Canva San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80D1B4-A104-56FE-F308-2BB78F273D45}"/>
              </a:ext>
            </a:extLst>
          </p:cNvPr>
          <p:cNvSpPr/>
          <p:nvPr/>
        </p:nvSpPr>
        <p:spPr>
          <a:xfrm>
            <a:off x="9113633" y="1801072"/>
            <a:ext cx="2398643" cy="650121"/>
          </a:xfrm>
          <a:prstGeom prst="ellipse">
            <a:avLst/>
          </a:prstGeom>
          <a:noFill/>
          <a:ln w="38100">
            <a:solidFill>
              <a:srgbClr val="FC9D6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92DCE-3873-8354-4A69-B0F509B3F7C8}"/>
              </a:ext>
            </a:extLst>
          </p:cNvPr>
          <p:cNvSpPr txBox="1"/>
          <p:nvPr/>
        </p:nvSpPr>
        <p:spPr>
          <a:xfrm>
            <a:off x="5341732" y="3507749"/>
            <a:ext cx="2040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nva Sans"/>
              </a:rPr>
              <a:t>False rings</a:t>
            </a:r>
            <a:endParaRPr lang="en-BE" sz="2000" b="1" dirty="0">
              <a:solidFill>
                <a:srgbClr val="C00000"/>
              </a:solidFill>
              <a:latin typeface="Canva San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074CC99-25EC-6843-A134-F5D4872335AB}"/>
              </a:ext>
            </a:extLst>
          </p:cNvPr>
          <p:cNvSpPr/>
          <p:nvPr/>
        </p:nvSpPr>
        <p:spPr>
          <a:xfrm>
            <a:off x="4830418" y="3375991"/>
            <a:ext cx="2398643" cy="636105"/>
          </a:xfrm>
          <a:prstGeom prst="ellipse">
            <a:avLst/>
          </a:prstGeom>
          <a:noFill/>
          <a:ln w="38100">
            <a:solidFill>
              <a:srgbClr val="CA3C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: Top Corners Rounded 9">
            <a:extLst>
              <a:ext uri="{FF2B5EF4-FFF2-40B4-BE49-F238E27FC236}">
                <a16:creationId xmlns:a16="http://schemas.microsoft.com/office/drawing/2014/main" id="{5A62383D-599F-4F18-AB86-88C9FCC5C0B6}"/>
              </a:ext>
            </a:extLst>
          </p:cNvPr>
          <p:cNvSpPr/>
          <p:nvPr/>
        </p:nvSpPr>
        <p:spPr>
          <a:xfrm rot="10800000">
            <a:off x="6216697" y="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08621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40594-7BC6-E887-E322-9E4570596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333820-5B51-AF9F-100F-D9A0EB8DF22E}"/>
              </a:ext>
            </a:extLst>
          </p:cNvPr>
          <p:cNvSpPr txBox="1"/>
          <p:nvPr/>
        </p:nvSpPr>
        <p:spPr>
          <a:xfrm>
            <a:off x="-613046" y="933555"/>
            <a:ext cx="541850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Take home message</a:t>
            </a:r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097557C-FA85-C13E-7A97-5C295A21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38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4129CD-DF5A-65A6-CBD5-CFD1BAC94546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AACE28C1-6453-F0D3-B68F-A96DBA239E56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EDE7A8D6-7065-F52E-E544-02BB5132CB0A}"/>
              </a:ext>
            </a:extLst>
          </p:cNvPr>
          <p:cNvSpPr txBox="1"/>
          <p:nvPr/>
        </p:nvSpPr>
        <p:spPr>
          <a:xfrm>
            <a:off x="17943348" y="9788329"/>
            <a:ext cx="125883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8594FC-9ACC-14E7-6BDA-7A968A5895A5}"/>
              </a:ext>
            </a:extLst>
          </p:cNvPr>
          <p:cNvSpPr/>
          <p:nvPr/>
        </p:nvSpPr>
        <p:spPr>
          <a:xfrm>
            <a:off x="1929135" y="1696966"/>
            <a:ext cx="1365662" cy="857003"/>
          </a:xfrm>
          <a:prstGeom prst="roundRect">
            <a:avLst/>
          </a:prstGeom>
          <a:solidFill>
            <a:srgbClr val="65A7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Franklin Gothic Demi Cond" panose="020B0706030402020204" pitchFamily="34" charset="0"/>
              </a:rPr>
              <a:t>Fungi</a:t>
            </a:r>
            <a:endParaRPr lang="en-BE" sz="3200" dirty="0">
              <a:latin typeface="Franklin Gothic Demi Cond" panose="020B07060304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DE73C3-D596-99CF-C24F-193EC1DFB952}"/>
              </a:ext>
            </a:extLst>
          </p:cNvPr>
          <p:cNvSpPr/>
          <p:nvPr/>
        </p:nvSpPr>
        <p:spPr>
          <a:xfrm>
            <a:off x="1929135" y="3581257"/>
            <a:ext cx="1365662" cy="857003"/>
          </a:xfrm>
          <a:prstGeom prst="roundRect">
            <a:avLst/>
          </a:prstGeom>
          <a:solidFill>
            <a:srgbClr val="65A7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Franklin Gothic Demi Cond" panose="020B0706030402020204" pitchFamily="34" charset="0"/>
              </a:rPr>
              <a:t>Grafts</a:t>
            </a:r>
            <a:endParaRPr lang="en-BE" sz="3200" dirty="0">
              <a:latin typeface="Franklin Gothic Demi Cond" panose="020B07060304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9EF4F7-A5D0-F215-4420-9ABA57727A03}"/>
              </a:ext>
            </a:extLst>
          </p:cNvPr>
          <p:cNvSpPr txBox="1"/>
          <p:nvPr/>
        </p:nvSpPr>
        <p:spPr>
          <a:xfrm>
            <a:off x="3420054" y="1790737"/>
            <a:ext cx="7937757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buClr>
                <a:srgbClr val="46735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nva Sans"/>
              </a:rPr>
              <a:t>Fungal community structure has </a:t>
            </a:r>
            <a:r>
              <a:rPr lang="en-US" sz="2000" b="1" dirty="0">
                <a:solidFill>
                  <a:srgbClr val="65A773"/>
                </a:solidFill>
                <a:latin typeface="Canva Sans"/>
              </a:rPr>
              <a:t>no consistent effect </a:t>
            </a:r>
            <a:r>
              <a:rPr lang="en-US" sz="2000" dirty="0">
                <a:latin typeface="Canva Sans"/>
              </a:rPr>
              <a:t>on </a:t>
            </a:r>
            <a:r>
              <a:rPr lang="en-US" sz="2000" b="1" i="1" dirty="0">
                <a:solidFill>
                  <a:srgbClr val="65A773"/>
                </a:solidFill>
                <a:latin typeface="Canva Sans"/>
              </a:rPr>
              <a:t>A. </a:t>
            </a:r>
            <a:r>
              <a:rPr lang="en-US" sz="2000" b="1" i="1" dirty="0" err="1">
                <a:solidFill>
                  <a:srgbClr val="65A773"/>
                </a:solidFill>
                <a:latin typeface="Canva Sans"/>
              </a:rPr>
              <a:t>klaineana</a:t>
            </a:r>
            <a:r>
              <a:rPr lang="en-US" sz="2000" b="1" i="1" dirty="0">
                <a:solidFill>
                  <a:srgbClr val="65A773"/>
                </a:solidFill>
                <a:latin typeface="Canva Sans"/>
              </a:rPr>
              <a:t> </a:t>
            </a:r>
            <a:r>
              <a:rPr lang="en-US" sz="2000" dirty="0">
                <a:latin typeface="Canva Sans"/>
              </a:rPr>
              <a:t>monodominance or suppressed tree survival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7FC4D-BE0B-8EDB-A7D3-8E0267C0C0C3}"/>
              </a:ext>
            </a:extLst>
          </p:cNvPr>
          <p:cNvSpPr txBox="1"/>
          <p:nvPr/>
        </p:nvSpPr>
        <p:spPr>
          <a:xfrm>
            <a:off x="3420054" y="3501927"/>
            <a:ext cx="7786210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buClr>
                <a:srgbClr val="46735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anva Sans"/>
              </a:rPr>
              <a:t>Root grafts enable </a:t>
            </a:r>
            <a:r>
              <a:rPr lang="en-US" sz="2000" b="1" dirty="0">
                <a:solidFill>
                  <a:srgbClr val="65A773"/>
                </a:solidFill>
                <a:latin typeface="Canva Sans"/>
              </a:rPr>
              <a:t>sap transfer</a:t>
            </a:r>
            <a:r>
              <a:rPr lang="en-US" sz="2000" dirty="0">
                <a:latin typeface="Canva Sans"/>
              </a:rPr>
              <a:t>, </a:t>
            </a:r>
            <a:r>
              <a:rPr lang="en-US" sz="2000" b="1" dirty="0">
                <a:solidFill>
                  <a:srgbClr val="65A773"/>
                </a:solidFill>
                <a:latin typeface="Canva Sans"/>
              </a:rPr>
              <a:t>likely supporting monodominance and survival of shaded trees</a:t>
            </a:r>
            <a:r>
              <a:rPr lang="en-US" sz="2000" dirty="0">
                <a:latin typeface="Canva Sans"/>
              </a:rPr>
              <a:t>. To assess their impact on growth, alternatives to dendrochronology are needed</a:t>
            </a:r>
          </a:p>
        </p:txBody>
      </p:sp>
      <p:pic>
        <p:nvPicPr>
          <p:cNvPr id="2" name="Picture 1" descr="A picture containing dirt, grill&#10;&#10;Description automatically generated">
            <a:extLst>
              <a:ext uri="{FF2B5EF4-FFF2-40B4-BE49-F238E27FC236}">
                <a16:creationId xmlns:a16="http://schemas.microsoft.com/office/drawing/2014/main" id="{7DFAC9D0-2461-0593-94F1-8B321FD4C2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61" y="3917548"/>
            <a:ext cx="1548000" cy="1548000"/>
          </a:xfrm>
          <a:prstGeom prst="rect">
            <a:avLst/>
          </a:prstGeom>
        </p:spPr>
      </p:pic>
      <p:pic>
        <p:nvPicPr>
          <p:cNvPr id="12" name="Picture 11" descr="A close up of a plant&#10;&#10;Description automatically generated">
            <a:extLst>
              <a:ext uri="{FF2B5EF4-FFF2-40B4-BE49-F238E27FC236}">
                <a16:creationId xmlns:a16="http://schemas.microsoft.com/office/drawing/2014/main" id="{FF596243-8661-5F54-70D2-F74366F34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54" y="1942877"/>
            <a:ext cx="1548000" cy="1548000"/>
          </a:xfrm>
          <a:prstGeom prst="rect">
            <a:avLst/>
          </a:prstGeom>
          <a:ln>
            <a:noFill/>
          </a:ln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31E595A1-C508-4A63-AEB3-221F63958FB8}"/>
              </a:ext>
            </a:extLst>
          </p:cNvPr>
          <p:cNvSpPr/>
          <p:nvPr/>
        </p:nvSpPr>
        <p:spPr>
          <a:xfrm>
            <a:off x="3731265" y="4893564"/>
            <a:ext cx="7413459" cy="1143967"/>
          </a:xfrm>
          <a:prstGeom prst="roundRect">
            <a:avLst/>
          </a:prstGeom>
          <a:solidFill>
            <a:srgbClr val="65A77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By embracing the hidden solidarity of root grafts in </a:t>
            </a:r>
            <a:r>
              <a:rPr lang="en-US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okoumé</a:t>
            </a:r>
            <a:r>
              <a:rPr lang="en-US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stands, silviculture can align with the forest’s own strategies not to control, but to collaborate with nature for enduring balance and resilience but also productivity on the long term</a:t>
            </a:r>
          </a:p>
        </p:txBody>
      </p:sp>
      <p:sp>
        <p:nvSpPr>
          <p:cNvPr id="19" name="Rectangle: Top Corners Rounded 9">
            <a:extLst>
              <a:ext uri="{FF2B5EF4-FFF2-40B4-BE49-F238E27FC236}">
                <a16:creationId xmlns:a16="http://schemas.microsoft.com/office/drawing/2014/main" id="{6131291A-67F0-4AEE-A09E-037055F2B897}"/>
              </a:ext>
            </a:extLst>
          </p:cNvPr>
          <p:cNvSpPr/>
          <p:nvPr/>
        </p:nvSpPr>
        <p:spPr>
          <a:xfrm rot="10800000">
            <a:off x="7814269" y="-2788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89815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877C9-4B54-9819-82AE-8AECD758A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AC4F698-F522-6A0C-9A47-5440FEE3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39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1BAFC-4EFF-83CE-77BA-6D132CF04627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B68AAFAC-6322-C225-E7CC-1655205A24B9}"/>
              </a:ext>
            </a:extLst>
          </p:cNvPr>
          <p:cNvSpPr txBox="1"/>
          <p:nvPr/>
        </p:nvSpPr>
        <p:spPr>
          <a:xfrm>
            <a:off x="17943349" y="10188379"/>
            <a:ext cx="144959" cy="335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6C0BC4BF-39CE-A75D-7007-155DB4AAB772}"/>
              </a:ext>
            </a:extLst>
          </p:cNvPr>
          <p:cNvSpPr txBox="1"/>
          <p:nvPr/>
        </p:nvSpPr>
        <p:spPr>
          <a:xfrm>
            <a:off x="17943348" y="9788329"/>
            <a:ext cx="125883" cy="335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205732"/>
                </a:solidFill>
                <a:latin typeface="Open Sans Bold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49E775-53D5-9A58-3A93-19EEC2BB721F}"/>
              </a:ext>
            </a:extLst>
          </p:cNvPr>
          <p:cNvSpPr txBox="1"/>
          <p:nvPr/>
        </p:nvSpPr>
        <p:spPr>
          <a:xfrm>
            <a:off x="583221" y="2196863"/>
            <a:ext cx="5386956" cy="2341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60"/>
              </a:lnSpc>
            </a:pPr>
            <a:endParaRPr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67355"/>
              </a:solidFill>
              <a:latin typeface="Canva Sans" panose="020B060402020202020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AE0083-7E8D-AA9A-37E8-CC2699952A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" y="879991"/>
            <a:ext cx="11020426" cy="53874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14CE5402-389F-977F-5CB7-D95D39806143}"/>
              </a:ext>
            </a:extLst>
          </p:cNvPr>
          <p:cNvSpPr txBox="1"/>
          <p:nvPr/>
        </p:nvSpPr>
        <p:spPr>
          <a:xfrm>
            <a:off x="3701087" y="943777"/>
            <a:ext cx="4646952" cy="7886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01"/>
              </a:lnSpc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Thank you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FD5EB6-EA8F-F863-3AF6-D182A4F8BAA1}"/>
              </a:ext>
            </a:extLst>
          </p:cNvPr>
          <p:cNvSpPr/>
          <p:nvPr/>
        </p:nvSpPr>
        <p:spPr>
          <a:xfrm>
            <a:off x="514350" y="5125547"/>
            <a:ext cx="11007869" cy="1141904"/>
          </a:xfrm>
          <a:prstGeom prst="rect">
            <a:avLst/>
          </a:prstGeom>
          <a:solidFill>
            <a:schemeClr val="bg1"/>
          </a:solidFill>
          <a:ln>
            <a:solidFill>
              <a:srgbClr val="042433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747306-DBB5-D7E4-A411-362547F0D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6456" y="5165931"/>
            <a:ext cx="3958319" cy="10529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BAC20C-3DF4-02CF-4FA7-A61B510DAEE4}"/>
              </a:ext>
            </a:extLst>
          </p:cNvPr>
          <p:cNvSpPr txBox="1"/>
          <p:nvPr/>
        </p:nvSpPr>
        <p:spPr>
          <a:xfrm>
            <a:off x="7415432" y="4881050"/>
            <a:ext cx="4106787" cy="52937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367029" lvl="1" algn="ctr">
              <a:lnSpc>
                <a:spcPts val="4759"/>
              </a:lnSpc>
            </a:pPr>
            <a:r>
              <a:rPr lang="en-US" sz="1600" i="1" dirty="0">
                <a:solidFill>
                  <a:srgbClr val="0D0D0D"/>
                </a:solidFill>
                <a:latin typeface="Canva Sans"/>
              </a:rPr>
              <a:t>Learn more about </a:t>
            </a:r>
            <a:r>
              <a:rPr lang="en-US" sz="1600" i="1" dirty="0" err="1">
                <a:solidFill>
                  <a:srgbClr val="0D0D0D"/>
                </a:solidFill>
                <a:latin typeface="Canva Sans"/>
              </a:rPr>
              <a:t>okoumé</a:t>
            </a:r>
            <a:r>
              <a:rPr lang="en-US" sz="1600" i="1" dirty="0">
                <a:solidFill>
                  <a:srgbClr val="0D0D0D"/>
                </a:solidFill>
                <a:latin typeface="Canva Sans"/>
              </a:rPr>
              <a:t>:</a:t>
            </a:r>
            <a:endParaRPr lang="en-US" sz="1600" dirty="0">
              <a:solidFill>
                <a:srgbClr val="0D0D0D"/>
              </a:solidFill>
              <a:latin typeface="Canva San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3266E-7B21-326D-EF24-5367E6EE9798}"/>
              </a:ext>
            </a:extLst>
          </p:cNvPr>
          <p:cNvSpPr txBox="1"/>
          <p:nvPr/>
        </p:nvSpPr>
        <p:spPr>
          <a:xfrm>
            <a:off x="514350" y="5256012"/>
            <a:ext cx="285064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b="1" spc="-8" dirty="0">
                <a:ln>
                  <a:solidFill>
                    <a:schemeClr val="bg1"/>
                  </a:solidFill>
                </a:ln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Quentin Guidosse</a:t>
            </a:r>
          </a:p>
          <a:p>
            <a:r>
              <a:rPr lang="fr-FR" sz="1400" b="1" spc="-8" dirty="0" err="1">
                <a:ln>
                  <a:solidFill>
                    <a:schemeClr val="bg1"/>
                  </a:solidFill>
                </a:ln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University</a:t>
            </a:r>
            <a:r>
              <a:rPr lang="fr-FR" sz="1400" b="1" spc="-8" dirty="0">
                <a:ln>
                  <a:solidFill>
                    <a:schemeClr val="bg1"/>
                  </a:solidFill>
                </a:ln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 of Liège, </a:t>
            </a:r>
          </a:p>
          <a:p>
            <a:r>
              <a:rPr lang="fr-FR" sz="1400" b="1" spc="-8" dirty="0" err="1">
                <a:ln>
                  <a:solidFill>
                    <a:schemeClr val="bg1"/>
                  </a:solidFill>
                </a:ln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Belgium</a:t>
            </a:r>
            <a:endParaRPr lang="fr-FR" sz="1400" b="1" spc="-8" dirty="0">
              <a:ln>
                <a:solidFill>
                  <a:schemeClr val="bg1"/>
                </a:solidFill>
              </a:ln>
              <a:latin typeface="Canva Sans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fr-FR" sz="1400" b="1" spc="-8" dirty="0">
                <a:ln>
                  <a:solidFill>
                    <a:schemeClr val="bg1"/>
                  </a:solidFill>
                </a:ln>
                <a:latin typeface="Canva Sans" panose="020B0604020202020204" charset="0"/>
                <a:ea typeface="Open Sans" panose="020B0606030504020204" pitchFamily="34" charset="0"/>
                <a:cs typeface="Open Sans" panose="020B0606030504020204" pitchFamily="34" charset="0"/>
              </a:rPr>
              <a:t>qguidosse@uliege.be</a:t>
            </a:r>
          </a:p>
        </p:txBody>
      </p:sp>
      <p:pic>
        <p:nvPicPr>
          <p:cNvPr id="17" name="Picture 2" descr="RÃ©sultat de recherche d'images pour &quot;gembloux agro bio tech biodiversitÃ© paysage png&quot;">
            <a:extLst>
              <a:ext uri="{FF2B5EF4-FFF2-40B4-BE49-F238E27FC236}">
                <a16:creationId xmlns:a16="http://schemas.microsoft.com/office/drawing/2014/main" id="{F48FE12F-5D36-5D6E-8EC6-187A4EF5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1945" y="5352482"/>
            <a:ext cx="2467149" cy="67985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19BCDF-3E77-D1B4-E896-832E1D316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987" y="5165931"/>
            <a:ext cx="1052957" cy="105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9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FEC6D-B541-6D44-40EA-964BD28CD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2">
            <a:extLst>
              <a:ext uri="{FF2B5EF4-FFF2-40B4-BE49-F238E27FC236}">
                <a16:creationId xmlns:a16="http://schemas.microsoft.com/office/drawing/2014/main" id="{8A23FC77-52F2-41DD-A0CD-DD6E05FFB653}"/>
              </a:ext>
            </a:extLst>
          </p:cNvPr>
          <p:cNvSpPr txBox="1"/>
          <p:nvPr/>
        </p:nvSpPr>
        <p:spPr>
          <a:xfrm>
            <a:off x="6351009" y="5478922"/>
            <a:ext cx="5919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65A773"/>
              </a:buClr>
            </a:pPr>
            <a:r>
              <a:rPr lang="en-US" sz="1800" b="1" i="1" dirty="0" err="1">
                <a:solidFill>
                  <a:srgbClr val="000000"/>
                </a:solidFill>
                <a:latin typeface="Canva Sans"/>
              </a:rPr>
              <a:t>Gilbertiodendron</a:t>
            </a:r>
            <a:r>
              <a:rPr lang="en-US" sz="1800" b="1" i="1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1800" b="1" i="1" dirty="0" err="1">
                <a:solidFill>
                  <a:srgbClr val="000000"/>
                </a:solidFill>
                <a:latin typeface="Canva Sans"/>
              </a:rPr>
              <a:t>dewevrei</a:t>
            </a:r>
            <a:r>
              <a:rPr lang="en-US" b="1" i="1" dirty="0">
                <a:solidFill>
                  <a:srgbClr val="000000"/>
                </a:solidFill>
                <a:latin typeface="Canva Sans"/>
              </a:rPr>
              <a:t> </a:t>
            </a:r>
            <a:r>
              <a:rPr lang="en-US" sz="1800" i="1" dirty="0">
                <a:solidFill>
                  <a:srgbClr val="000000"/>
                </a:solidFill>
                <a:latin typeface="Canva Sans"/>
              </a:rPr>
              <a:t>monodominant forest, </a:t>
            </a:r>
          </a:p>
          <a:p>
            <a:pPr>
              <a:buClr>
                <a:srgbClr val="65A773"/>
              </a:buClr>
            </a:pPr>
            <a:r>
              <a:rPr lang="en-US" sz="1800" i="1" dirty="0">
                <a:solidFill>
                  <a:srgbClr val="000000"/>
                </a:solidFill>
                <a:latin typeface="Canva Sans"/>
              </a:rPr>
              <a:t>Democratic Republic of Congo</a:t>
            </a:r>
            <a:endParaRPr lang="en-US" sz="1800" dirty="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26E5905-9677-86A2-AAC1-32E6C59E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4</a:t>
            </a:fld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48E27-38EC-CEDB-6576-CAD5104DEB18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Monodominance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7" name="Picture 2" descr="Gilbertiodendron dewevrei (De Wild.) J.Leonard: A, Seeds; B, Seedling; C, Stem with bark; D, Habitat.  ">
            <a:extLst>
              <a:ext uri="{FF2B5EF4-FFF2-40B4-BE49-F238E27FC236}">
                <a16:creationId xmlns:a16="http://schemas.microsoft.com/office/drawing/2014/main" id="{8090B036-4C51-45D5-91C7-B93A8A22F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0"/>
          <a:stretch>
            <a:fillRect/>
          </a:stretch>
        </p:blipFill>
        <p:spPr bwMode="auto">
          <a:xfrm>
            <a:off x="6433751" y="1684160"/>
            <a:ext cx="4975603" cy="37438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1F698ED-890C-42C7-AB2E-2916BA852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56" y="1684161"/>
            <a:ext cx="5441502" cy="36838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2EF453-982D-459F-A9DB-CC3A8A4B9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55"/>
          <a:stretch/>
        </p:blipFill>
        <p:spPr>
          <a:xfrm>
            <a:off x="566591" y="1665284"/>
            <a:ext cx="5638267" cy="4164897"/>
          </a:xfrm>
          <a:prstGeom prst="rect">
            <a:avLst/>
          </a:prstGeom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ADF7659E-A8D0-4E59-B202-3CF09188EA00}"/>
              </a:ext>
            </a:extLst>
          </p:cNvPr>
          <p:cNvSpPr txBox="1"/>
          <p:nvPr/>
        </p:nvSpPr>
        <p:spPr>
          <a:xfrm>
            <a:off x="9394588" y="6022284"/>
            <a:ext cx="2401808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400" dirty="0" err="1">
                <a:solidFill>
                  <a:srgbClr val="000000"/>
                </a:solidFill>
                <a:latin typeface="Canva Sans"/>
              </a:rPr>
              <a:t>Botelanyele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 et al., 2016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65ADED41-28E6-431D-A8C1-ECEEBA78890D}"/>
              </a:ext>
            </a:extLst>
          </p:cNvPr>
          <p:cNvSpPr txBox="1"/>
          <p:nvPr/>
        </p:nvSpPr>
        <p:spPr>
          <a:xfrm>
            <a:off x="0" y="5971364"/>
            <a:ext cx="2401808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65A773"/>
              </a:buClr>
            </a:pPr>
            <a:r>
              <a:rPr lang="en-US" sz="1400" dirty="0" err="1">
                <a:solidFill>
                  <a:srgbClr val="000000"/>
                </a:solidFill>
                <a:latin typeface="Canva Sans"/>
              </a:rPr>
              <a:t>Peh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 et al., 2011</a:t>
            </a:r>
          </a:p>
        </p:txBody>
      </p:sp>
      <p:sp>
        <p:nvSpPr>
          <p:cNvPr id="26" name="Rectangle: Top Corners Rounded 31">
            <a:extLst>
              <a:ext uri="{FF2B5EF4-FFF2-40B4-BE49-F238E27FC236}">
                <a16:creationId xmlns:a16="http://schemas.microsoft.com/office/drawing/2014/main" id="{61876C1C-CC2A-4A67-A3BF-0839C7A26FB4}"/>
              </a:ext>
            </a:extLst>
          </p:cNvPr>
          <p:cNvSpPr/>
          <p:nvPr/>
        </p:nvSpPr>
        <p:spPr>
          <a:xfrm rot="10800000">
            <a:off x="2884389" y="-1328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4114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CD47D-C7FF-228F-AF30-4CD7C4B0E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A1845D1-7334-E21B-F2D7-E65404DE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5</a:t>
            </a:fld>
            <a:endParaRPr lang="en-BE" dirty="0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E2C51998-BEE7-16B7-D306-6855A69F08CF}"/>
              </a:ext>
            </a:extLst>
          </p:cNvPr>
          <p:cNvSpPr txBox="1"/>
          <p:nvPr/>
        </p:nvSpPr>
        <p:spPr>
          <a:xfrm>
            <a:off x="961739" y="1248124"/>
            <a:ext cx="6326792" cy="52257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b="1" i="1" dirty="0">
                <a:solidFill>
                  <a:srgbClr val="0D0D0D"/>
                </a:solidFill>
                <a:latin typeface="Canva Sans" panose="020B0604020202020204"/>
                <a:ea typeface="Cambria Math" panose="02040503050406030204" pitchFamily="18" charset="0"/>
              </a:rPr>
              <a:t>Aucoumea klaineana </a:t>
            </a:r>
            <a:r>
              <a:rPr lang="en-US" dirty="0">
                <a:solidFill>
                  <a:srgbClr val="0D0D0D"/>
                </a:solidFill>
                <a:latin typeface="Canva Sans" panose="020B0604020202020204"/>
                <a:ea typeface="Cambria Math" panose="02040503050406030204" pitchFamily="18" charset="0"/>
              </a:rPr>
              <a:t>Pierre (Burseraceae)</a:t>
            </a:r>
          </a:p>
        </p:txBody>
      </p:sp>
      <p:pic>
        <p:nvPicPr>
          <p:cNvPr id="24" name="Picture 23" descr="A map of the world&#10;&#10;Description automatically generated">
            <a:extLst>
              <a:ext uri="{FF2B5EF4-FFF2-40B4-BE49-F238E27FC236}">
                <a16:creationId xmlns:a16="http://schemas.microsoft.com/office/drawing/2014/main" id="{14EE731D-BEA5-0E3B-0F58-CD3650122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6"/>
          <a:stretch/>
        </p:blipFill>
        <p:spPr>
          <a:xfrm>
            <a:off x="4848447" y="2627150"/>
            <a:ext cx="6607748" cy="3504175"/>
          </a:xfrm>
          <a:prstGeom prst="rect">
            <a:avLst/>
          </a:prstGeom>
        </p:spPr>
      </p:pic>
      <p:pic>
        <p:nvPicPr>
          <p:cNvPr id="25" name="Picture 24" descr="A tree with a large root system&#10;&#10;Description automatically generated">
            <a:extLst>
              <a:ext uri="{FF2B5EF4-FFF2-40B4-BE49-F238E27FC236}">
                <a16:creationId xmlns:a16="http://schemas.microsoft.com/office/drawing/2014/main" id="{44E72DAB-AC0A-92D7-85CD-A4B90B2ECE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05" y="2148532"/>
            <a:ext cx="2582519" cy="3982793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A4D7FB-55B4-294E-03D6-8302C932B1D0}"/>
              </a:ext>
            </a:extLst>
          </p:cNvPr>
          <p:cNvSpPr txBox="1"/>
          <p:nvPr/>
        </p:nvSpPr>
        <p:spPr>
          <a:xfrm>
            <a:off x="2790730" y="1869448"/>
            <a:ext cx="9983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spc="123" dirty="0">
                <a:solidFill>
                  <a:srgbClr val="205732"/>
                </a:solidFill>
                <a:latin typeface="Canva Sans" panose="020B0604020202020204"/>
              </a:rPr>
              <a:t>Most harvested timber species in Central Africa</a:t>
            </a:r>
            <a:br>
              <a:rPr lang="en-US" sz="2000" spc="123" dirty="0">
                <a:solidFill>
                  <a:srgbClr val="205732"/>
                </a:solidFill>
                <a:latin typeface="Canva Sans" panose="020B0604020202020204"/>
              </a:rPr>
            </a:br>
            <a:endParaRPr lang="en-US" sz="1600" spc="123" dirty="0">
              <a:solidFill>
                <a:srgbClr val="205732"/>
              </a:solidFill>
              <a:latin typeface="Canva Sans" panose="020B060402020202020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26DF4F-1455-32B8-2FB4-F3EF58546FDE}"/>
              </a:ext>
            </a:extLst>
          </p:cNvPr>
          <p:cNvSpPr txBox="1"/>
          <p:nvPr/>
        </p:nvSpPr>
        <p:spPr>
          <a:xfrm>
            <a:off x="7287498" y="4974589"/>
            <a:ext cx="1113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anva Sans" panose="020B0604020202020204"/>
              </a:rPr>
              <a:t>≈13%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E7840B90-54C9-F65D-500C-801C3030D883}"/>
              </a:ext>
            </a:extLst>
          </p:cNvPr>
          <p:cNvSpPr/>
          <p:nvPr/>
        </p:nvSpPr>
        <p:spPr>
          <a:xfrm rot="3362426">
            <a:off x="7917439" y="4965053"/>
            <a:ext cx="211343" cy="377675"/>
          </a:xfrm>
          <a:prstGeom prst="arc">
            <a:avLst>
              <a:gd name="adj1" fmla="val 14403768"/>
              <a:gd name="adj2" fmla="val 1916690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>
              <a:solidFill>
                <a:srgbClr val="FF0000"/>
              </a:solidFill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CD252032-3EA3-496E-AEB6-4CE0DA607501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Okoumé</a:t>
            </a:r>
            <a:endParaRPr lang="en-US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31EF7B2D-399E-4127-BFB2-4F747331BF4F}"/>
              </a:ext>
            </a:extLst>
          </p:cNvPr>
          <p:cNvSpPr txBox="1"/>
          <p:nvPr/>
        </p:nvSpPr>
        <p:spPr>
          <a:xfrm>
            <a:off x="4253389" y="855425"/>
            <a:ext cx="5139993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000000"/>
                </a:solidFill>
                <a:latin typeface="Canva Sans"/>
              </a:rPr>
              <a:t>Gabon’s green gold</a:t>
            </a:r>
          </a:p>
        </p:txBody>
      </p:sp>
      <p:sp>
        <p:nvSpPr>
          <p:cNvPr id="13" name="Rectangle: Top Corners Rounded 31">
            <a:extLst>
              <a:ext uri="{FF2B5EF4-FFF2-40B4-BE49-F238E27FC236}">
                <a16:creationId xmlns:a16="http://schemas.microsoft.com/office/drawing/2014/main" id="{06563604-1773-4BFF-831B-95A2AC00C194}"/>
              </a:ext>
            </a:extLst>
          </p:cNvPr>
          <p:cNvSpPr/>
          <p:nvPr/>
        </p:nvSpPr>
        <p:spPr>
          <a:xfrm rot="10800000">
            <a:off x="2884389" y="-1328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96927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569CF-DFDE-365A-1E93-53C3153BC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8920E2-6F9A-23E4-81EE-9E761373ACF1}"/>
              </a:ext>
            </a:extLst>
          </p:cNvPr>
          <p:cNvSpPr txBox="1"/>
          <p:nvPr/>
        </p:nvSpPr>
        <p:spPr>
          <a:xfrm>
            <a:off x="0" y="922173"/>
            <a:ext cx="417443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Forest Succession</a:t>
            </a:r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EB68A5E-10F3-26D6-233D-D54A5C69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6</a:t>
            </a:fld>
            <a:endParaRPr lang="en-BE" dirty="0"/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9F4E1486-5BCF-E600-9DCE-373DCE9D17B5}"/>
              </a:ext>
            </a:extLst>
          </p:cNvPr>
          <p:cNvSpPr txBox="1"/>
          <p:nvPr/>
        </p:nvSpPr>
        <p:spPr>
          <a:xfrm>
            <a:off x="1067282" y="1230523"/>
            <a:ext cx="6326792" cy="52257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i="1" dirty="0">
                <a:solidFill>
                  <a:srgbClr val="0D0D0D"/>
                </a:solidFill>
                <a:latin typeface="Canva Sans"/>
              </a:rPr>
              <a:t>From open environments to old-growth mixed forests</a:t>
            </a:r>
            <a:endParaRPr lang="en-US" dirty="0">
              <a:solidFill>
                <a:srgbClr val="0D0D0D"/>
              </a:solidFill>
              <a:latin typeface="Canva Sans"/>
            </a:endParaRPr>
          </a:p>
        </p:txBody>
      </p:sp>
      <p:pic>
        <p:nvPicPr>
          <p:cNvPr id="3" name="Picture 2" descr="A forest of trees&#10;&#10;Description automatically generated with medium confidence">
            <a:extLst>
              <a:ext uri="{FF2B5EF4-FFF2-40B4-BE49-F238E27FC236}">
                <a16:creationId xmlns:a16="http://schemas.microsoft.com/office/drawing/2014/main" id="{F623B837-F755-4473-0C69-7C3C5586FF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3370" y="2296721"/>
            <a:ext cx="2193309" cy="3782527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2CBAB0-16AA-57DA-4896-D3AB1F13A1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335129" y="3077983"/>
            <a:ext cx="3778437" cy="2270580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F174AD-D640-5ECF-D301-9BC6A65F4C85}"/>
              </a:ext>
            </a:extLst>
          </p:cNvPr>
          <p:cNvGrpSpPr/>
          <p:nvPr/>
        </p:nvGrpSpPr>
        <p:grpSpPr>
          <a:xfrm>
            <a:off x="1287597" y="4246348"/>
            <a:ext cx="1864530" cy="1856144"/>
            <a:chOff x="669819" y="3168502"/>
            <a:chExt cx="1864530" cy="1856144"/>
          </a:xfrm>
        </p:grpSpPr>
        <p:pic>
          <p:nvPicPr>
            <p:cNvPr id="8" name="Picture 7" descr="A group of brown objects on the ground&#10;&#10;Description automatically generated">
              <a:extLst>
                <a:ext uri="{FF2B5EF4-FFF2-40B4-BE49-F238E27FC236}">
                  <a16:creationId xmlns:a16="http://schemas.microsoft.com/office/drawing/2014/main" id="{A5970F40-E0B9-5F75-CA2B-5ED52AC00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819" y="3168502"/>
              <a:ext cx="1854133" cy="1856144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4CD56F-7CDB-FB16-E22B-089BFB9E0C19}"/>
                </a:ext>
              </a:extLst>
            </p:cNvPr>
            <p:cNvSpPr/>
            <p:nvPr/>
          </p:nvSpPr>
          <p:spPr>
            <a:xfrm>
              <a:off x="669819" y="3168502"/>
              <a:ext cx="1864530" cy="185614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8DCECD5D-7B9E-3538-8B25-5D6695B6DB7E}"/>
              </a:ext>
            </a:extLst>
          </p:cNvPr>
          <p:cNvSpPr/>
          <p:nvPr/>
        </p:nvSpPr>
        <p:spPr>
          <a:xfrm>
            <a:off x="1913860" y="6129825"/>
            <a:ext cx="6326792" cy="515782"/>
          </a:xfrm>
          <a:prstGeom prst="rightArrow">
            <a:avLst/>
          </a:prstGeom>
          <a:solidFill>
            <a:srgbClr val="65A7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6086C1-00BF-20F3-7837-5F405CA007D8}"/>
              </a:ext>
            </a:extLst>
          </p:cNvPr>
          <p:cNvSpPr txBox="1"/>
          <p:nvPr/>
        </p:nvSpPr>
        <p:spPr>
          <a:xfrm>
            <a:off x="4547085" y="6168265"/>
            <a:ext cx="216216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spc="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Time</a:t>
            </a:r>
            <a:endParaRPr lang="en-BE" sz="2000" b="1" spc="6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A8ED9E-F59C-99FE-BAB3-885273FBC7E2}"/>
              </a:ext>
            </a:extLst>
          </p:cNvPr>
          <p:cNvSpPr/>
          <p:nvPr/>
        </p:nvSpPr>
        <p:spPr>
          <a:xfrm>
            <a:off x="1252298" y="2043029"/>
            <a:ext cx="1668188" cy="417461"/>
          </a:xfrm>
          <a:prstGeom prst="roundRect">
            <a:avLst/>
          </a:prstGeom>
          <a:solidFill>
            <a:srgbClr val="65A773"/>
          </a:solidFill>
          <a:ln w="38100"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nva Sans" panose="020B0604020202020204"/>
              </a:rPr>
              <a:t>Winged seeds</a:t>
            </a:r>
            <a:endParaRPr lang="en-BE" sz="1600" dirty="0">
              <a:latin typeface="Canva Sans" panose="020B0604020202020204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B9F7F7-D4FA-6BC9-ADDE-50B084388B5B}"/>
              </a:ext>
            </a:extLst>
          </p:cNvPr>
          <p:cNvSpPr/>
          <p:nvPr/>
        </p:nvSpPr>
        <p:spPr>
          <a:xfrm>
            <a:off x="3377576" y="2025864"/>
            <a:ext cx="1973348" cy="515782"/>
          </a:xfrm>
          <a:prstGeom prst="roundRect">
            <a:avLst/>
          </a:prstGeom>
          <a:solidFill>
            <a:srgbClr val="65A773"/>
          </a:solidFill>
          <a:ln w="38100"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nva Sans" panose="020B0604020202020204"/>
              </a:rPr>
              <a:t>Savannah </a:t>
            </a:r>
            <a:r>
              <a:rPr lang="en-US" sz="1600" dirty="0" err="1">
                <a:solidFill>
                  <a:schemeClr val="bg1"/>
                </a:solidFill>
                <a:latin typeface="Canva Sans" panose="020B0604020202020204"/>
              </a:rPr>
              <a:t>colonisation</a:t>
            </a:r>
            <a:endParaRPr lang="en-BE" sz="1600" dirty="0">
              <a:solidFill>
                <a:schemeClr val="bg1"/>
              </a:solidFill>
              <a:latin typeface="Canva Sans" panose="020B060402020202020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DD13298-7703-ADA8-640A-5EB17AC1BB4D}"/>
              </a:ext>
            </a:extLst>
          </p:cNvPr>
          <p:cNvSpPr/>
          <p:nvPr/>
        </p:nvSpPr>
        <p:spPr>
          <a:xfrm>
            <a:off x="9237673" y="1944708"/>
            <a:ext cx="1973348" cy="515782"/>
          </a:xfrm>
          <a:prstGeom prst="roundRect">
            <a:avLst/>
          </a:prstGeom>
          <a:solidFill>
            <a:srgbClr val="65A773"/>
          </a:solidFill>
          <a:ln w="38100"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anva Sans" panose="020B0604020202020204"/>
              </a:rPr>
              <a:t>Old-growth</a:t>
            </a:r>
            <a:br>
              <a:rPr lang="en-US" sz="1600" dirty="0">
                <a:solidFill>
                  <a:schemeClr val="bg1"/>
                </a:solidFill>
                <a:latin typeface="Canva Sans" panose="020B0604020202020204"/>
              </a:rPr>
            </a:br>
            <a:r>
              <a:rPr lang="en-US" sz="1600" dirty="0">
                <a:solidFill>
                  <a:schemeClr val="bg1"/>
                </a:solidFill>
                <a:latin typeface="Canva Sans" panose="020B0604020202020204"/>
              </a:rPr>
              <a:t>mixed forest</a:t>
            </a:r>
            <a:endParaRPr lang="en-BE" sz="1600" dirty="0">
              <a:solidFill>
                <a:schemeClr val="bg1"/>
              </a:solidFill>
              <a:latin typeface="Canva Sans" panose="020B0604020202020204"/>
            </a:endParaRPr>
          </a:p>
        </p:txBody>
      </p:sp>
      <p:pic>
        <p:nvPicPr>
          <p:cNvPr id="17" name="Picture 16" descr="A group of green objects on a dirt surface&#10;&#10;AI-generated content may be incorrect.">
            <a:extLst>
              <a:ext uri="{FF2B5EF4-FFF2-40B4-BE49-F238E27FC236}">
                <a16:creationId xmlns:a16="http://schemas.microsoft.com/office/drawing/2014/main" id="{FA183A22-DCE0-21AA-C6C8-321C2EBA77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298" y="2541646"/>
            <a:ext cx="1772092" cy="1811355"/>
          </a:xfrm>
          <a:prstGeom prst="flowChartConnector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25B3055E-C13A-E2BF-7D70-264A2214F5EF}"/>
              </a:ext>
            </a:extLst>
          </p:cNvPr>
          <p:cNvSpPr txBox="1"/>
          <p:nvPr/>
        </p:nvSpPr>
        <p:spPr>
          <a:xfrm>
            <a:off x="1734731" y="2280356"/>
            <a:ext cx="1052793" cy="52257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i="1" dirty="0">
                <a:solidFill>
                  <a:srgbClr val="0D0D0D"/>
                </a:solidFill>
                <a:latin typeface="Canva Sans"/>
              </a:rPr>
              <a:t>Fruits</a:t>
            </a:r>
            <a:endParaRPr lang="en-US" dirty="0">
              <a:solidFill>
                <a:srgbClr val="0D0D0D"/>
              </a:solidFill>
              <a:latin typeface="Canva Sans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750FDB90-4014-9885-43B4-F09AE8FA269D}"/>
              </a:ext>
            </a:extLst>
          </p:cNvPr>
          <p:cNvSpPr txBox="1"/>
          <p:nvPr/>
        </p:nvSpPr>
        <p:spPr>
          <a:xfrm>
            <a:off x="700381" y="5627477"/>
            <a:ext cx="1052793" cy="52257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367029" lvl="1">
              <a:lnSpc>
                <a:spcPts val="4759"/>
              </a:lnSpc>
            </a:pPr>
            <a:r>
              <a:rPr lang="en-US" i="1" dirty="0">
                <a:solidFill>
                  <a:srgbClr val="0D0D0D"/>
                </a:solidFill>
                <a:latin typeface="Canva Sans"/>
              </a:rPr>
              <a:t>Seeds</a:t>
            </a:r>
            <a:endParaRPr lang="en-US" dirty="0">
              <a:solidFill>
                <a:srgbClr val="0D0D0D"/>
              </a:solidFill>
              <a:latin typeface="Canva San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6EE683-BD68-A03D-E1DC-16C534248F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79"/>
          <a:stretch>
            <a:fillRect/>
          </a:stretch>
        </p:blipFill>
        <p:spPr>
          <a:xfrm>
            <a:off x="5578318" y="2280357"/>
            <a:ext cx="3362121" cy="38221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C3A73BC-38DC-4E03-A203-A2B4C9E97745}"/>
              </a:ext>
            </a:extLst>
          </p:cNvPr>
          <p:cNvSpPr/>
          <p:nvPr/>
        </p:nvSpPr>
        <p:spPr>
          <a:xfrm>
            <a:off x="5753913" y="2016814"/>
            <a:ext cx="2993046" cy="515782"/>
          </a:xfrm>
          <a:prstGeom prst="roundRect">
            <a:avLst/>
          </a:prstGeom>
          <a:solidFill>
            <a:srgbClr val="65A773"/>
          </a:solidFill>
          <a:ln w="38100">
            <a:solidFill>
              <a:srgbClr val="65A7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anva Sans" panose="020B0604020202020204"/>
              </a:rPr>
              <a:t>Monodominant stand</a:t>
            </a:r>
            <a:endParaRPr lang="en-BE" sz="1600" b="1" dirty="0">
              <a:solidFill>
                <a:schemeClr val="bg1"/>
              </a:solidFill>
              <a:latin typeface="Canva Sans" panose="020B0604020202020204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4608418-7F77-4F7A-A7C1-306D9552897B}"/>
              </a:ext>
            </a:extLst>
          </p:cNvPr>
          <p:cNvSpPr/>
          <p:nvPr/>
        </p:nvSpPr>
        <p:spPr>
          <a:xfrm>
            <a:off x="8344475" y="6340488"/>
            <a:ext cx="156754" cy="141640"/>
          </a:xfrm>
          <a:prstGeom prst="ellipse">
            <a:avLst/>
          </a:prstGeom>
          <a:solidFill>
            <a:srgbClr val="65A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C3F7EAF-7861-4339-A9C7-B964E43B5529}"/>
              </a:ext>
            </a:extLst>
          </p:cNvPr>
          <p:cNvSpPr/>
          <p:nvPr/>
        </p:nvSpPr>
        <p:spPr>
          <a:xfrm>
            <a:off x="8564080" y="6340488"/>
            <a:ext cx="156754" cy="141640"/>
          </a:xfrm>
          <a:prstGeom prst="ellipse">
            <a:avLst/>
          </a:prstGeom>
          <a:solidFill>
            <a:srgbClr val="65A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ABBEEB4-0DD6-4F97-9464-BF590976DC5D}"/>
              </a:ext>
            </a:extLst>
          </p:cNvPr>
          <p:cNvSpPr/>
          <p:nvPr/>
        </p:nvSpPr>
        <p:spPr>
          <a:xfrm>
            <a:off x="8783685" y="6340488"/>
            <a:ext cx="156754" cy="141640"/>
          </a:xfrm>
          <a:prstGeom prst="ellipse">
            <a:avLst/>
          </a:prstGeom>
          <a:solidFill>
            <a:srgbClr val="65A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Arrow: Right 8">
            <a:extLst>
              <a:ext uri="{FF2B5EF4-FFF2-40B4-BE49-F238E27FC236}">
                <a16:creationId xmlns:a16="http://schemas.microsoft.com/office/drawing/2014/main" id="{B226E862-CF74-4AEA-8DB4-2CB002CE7673}"/>
              </a:ext>
            </a:extLst>
          </p:cNvPr>
          <p:cNvSpPr/>
          <p:nvPr/>
        </p:nvSpPr>
        <p:spPr>
          <a:xfrm>
            <a:off x="9237673" y="6129825"/>
            <a:ext cx="2121965" cy="515782"/>
          </a:xfrm>
          <a:prstGeom prst="rightArrow">
            <a:avLst/>
          </a:prstGeom>
          <a:solidFill>
            <a:srgbClr val="65A7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570E7BBA-BCAB-439C-9AD3-CA223912998E}"/>
              </a:ext>
            </a:extLst>
          </p:cNvPr>
          <p:cNvSpPr txBox="1"/>
          <p:nvPr/>
        </p:nvSpPr>
        <p:spPr>
          <a:xfrm>
            <a:off x="9143265" y="6168265"/>
            <a:ext cx="216216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spc="6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Lately</a:t>
            </a:r>
            <a:endParaRPr lang="en-BE" sz="2000" b="1" spc="6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27" name="Rectangle: Top Corners Rounded 31">
            <a:extLst>
              <a:ext uri="{FF2B5EF4-FFF2-40B4-BE49-F238E27FC236}">
                <a16:creationId xmlns:a16="http://schemas.microsoft.com/office/drawing/2014/main" id="{C3D59A13-46A3-42ED-98C1-DD4FF84B3204}"/>
              </a:ext>
            </a:extLst>
          </p:cNvPr>
          <p:cNvSpPr/>
          <p:nvPr/>
        </p:nvSpPr>
        <p:spPr>
          <a:xfrm rot="10800000">
            <a:off x="2884389" y="-1328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35820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716A6-A6C4-6DF1-A2D2-7C50B4C0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2E887DD-C4EA-222A-25CF-9C1CFB1B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7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6C03B-D657-AD1D-AF82-0C585967DE04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CAA93-237E-6DB8-0DC5-65FC48F4F3D8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Research questions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C146B-7555-BA2A-A1D6-E4B4B873FBFC}"/>
              </a:ext>
            </a:extLst>
          </p:cNvPr>
          <p:cNvSpPr txBox="1"/>
          <p:nvPr/>
        </p:nvSpPr>
        <p:spPr>
          <a:xfrm>
            <a:off x="4350175" y="5982557"/>
            <a:ext cx="1786597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André De Kesel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A40911-702D-43DB-B47E-C4F712C0F982}"/>
              </a:ext>
            </a:extLst>
          </p:cNvPr>
          <p:cNvSpPr/>
          <p:nvPr/>
        </p:nvSpPr>
        <p:spPr>
          <a:xfrm>
            <a:off x="853082" y="1625350"/>
            <a:ext cx="82739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1.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does this species persist as monodominant 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	1b.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 suppressed trees survive in such shaded environments ? </a:t>
            </a:r>
          </a:p>
        </p:txBody>
      </p:sp>
      <p:pic>
        <p:nvPicPr>
          <p:cNvPr id="17" name="Picture 24" descr="A tree with a large root system&#10;&#10;Description automatically generated">
            <a:extLst>
              <a:ext uri="{FF2B5EF4-FFF2-40B4-BE49-F238E27FC236}">
                <a16:creationId xmlns:a16="http://schemas.microsoft.com/office/drawing/2014/main" id="{ACBC5A1B-3062-4B96-BF37-DE008FEDB2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691" y="934194"/>
            <a:ext cx="2051227" cy="316342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15" name="Rectangle: Top Corners Rounded 31">
            <a:extLst>
              <a:ext uri="{FF2B5EF4-FFF2-40B4-BE49-F238E27FC236}">
                <a16:creationId xmlns:a16="http://schemas.microsoft.com/office/drawing/2014/main" id="{A10D2023-A0ED-4F28-94BE-3DB5909799D9}"/>
              </a:ext>
            </a:extLst>
          </p:cNvPr>
          <p:cNvSpPr/>
          <p:nvPr/>
        </p:nvSpPr>
        <p:spPr>
          <a:xfrm rot="10800000">
            <a:off x="2884389" y="-1328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36226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716A6-A6C4-6DF1-A2D2-7C50B4C0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2E887DD-C4EA-222A-25CF-9C1CFB1B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8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6C03B-D657-AD1D-AF82-0C585967DE04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CAA93-237E-6DB8-0DC5-65FC48F4F3D8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Research questions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C146B-7555-BA2A-A1D6-E4B4B873FBFC}"/>
              </a:ext>
            </a:extLst>
          </p:cNvPr>
          <p:cNvSpPr txBox="1"/>
          <p:nvPr/>
        </p:nvSpPr>
        <p:spPr>
          <a:xfrm>
            <a:off x="4350175" y="5982557"/>
            <a:ext cx="1786597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André De Kesel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A40911-702D-43DB-B47E-C4F712C0F982}"/>
              </a:ext>
            </a:extLst>
          </p:cNvPr>
          <p:cNvSpPr/>
          <p:nvPr/>
        </p:nvSpPr>
        <p:spPr>
          <a:xfrm>
            <a:off x="853082" y="1625350"/>
            <a:ext cx="82739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1.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does this species persist as monodominant 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	1b.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 suppressed trees survive in such shaded environments ? </a:t>
            </a:r>
          </a:p>
        </p:txBody>
      </p:sp>
      <p:pic>
        <p:nvPicPr>
          <p:cNvPr id="17" name="Picture 24" descr="A tree with a large root system&#10;&#10;Description automatically generated">
            <a:extLst>
              <a:ext uri="{FF2B5EF4-FFF2-40B4-BE49-F238E27FC236}">
                <a16:creationId xmlns:a16="http://schemas.microsoft.com/office/drawing/2014/main" id="{ACBC5A1B-3062-4B96-BF37-DE008FEDB2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691" y="934194"/>
            <a:ext cx="2051227" cy="316342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50C38BF4-B129-4BDC-B1BF-A4BF81C07862}"/>
              </a:ext>
            </a:extLst>
          </p:cNvPr>
          <p:cNvSpPr txBox="1"/>
          <p:nvPr/>
        </p:nvSpPr>
        <p:spPr>
          <a:xfrm>
            <a:off x="711470" y="2577629"/>
            <a:ext cx="8741755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rgbClr val="000000"/>
                </a:solidFill>
                <a:latin typeface="Canva Sans"/>
              </a:rPr>
              <a:t>8 interdependent mechanisms to explain classical monodominance: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5B0FD7BF-9685-47BE-BDC2-3184A7DB1AB0}"/>
              </a:ext>
            </a:extLst>
          </p:cNvPr>
          <p:cNvSpPr txBox="1"/>
          <p:nvPr/>
        </p:nvSpPr>
        <p:spPr>
          <a:xfrm>
            <a:off x="6136772" y="3009435"/>
            <a:ext cx="2361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Canva Sans"/>
              </a:rPr>
              <a:t>Peh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 et al, 2011 ; 2024</a:t>
            </a:r>
            <a:endParaRPr lang="en-BE" sz="1400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64C1739-1296-42EC-8859-43718DFF3295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96389" y="2515908"/>
            <a:ext cx="8791302" cy="44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: Top Corners Rounded 31">
            <a:extLst>
              <a:ext uri="{FF2B5EF4-FFF2-40B4-BE49-F238E27FC236}">
                <a16:creationId xmlns:a16="http://schemas.microsoft.com/office/drawing/2014/main" id="{3CD99093-B4F3-4288-B52E-6E0FD66948D9}"/>
              </a:ext>
            </a:extLst>
          </p:cNvPr>
          <p:cNvSpPr/>
          <p:nvPr/>
        </p:nvSpPr>
        <p:spPr>
          <a:xfrm rot="10800000">
            <a:off x="2884389" y="-1328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452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716A6-A6C4-6DF1-A2D2-7C50B4C0D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2E887DD-C4EA-222A-25CF-9C1CFB1B9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A3F87-AD5D-480A-B646-78B21F95E558}" type="slidenum">
              <a:rPr lang="en-BE" smtClean="0"/>
              <a:pPr/>
              <a:t>9</a:t>
            </a:fld>
            <a:endParaRPr lang="en-B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6C03B-D657-AD1D-AF82-0C585967DE04}"/>
              </a:ext>
            </a:extLst>
          </p:cNvPr>
          <p:cNvSpPr txBox="1"/>
          <p:nvPr/>
        </p:nvSpPr>
        <p:spPr>
          <a:xfrm>
            <a:off x="10312955" y="5874835"/>
            <a:ext cx="1663538" cy="21544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 Jean-Louis Doucet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4CAA93-237E-6DB8-0DC5-65FC48F4F3D8}"/>
              </a:ext>
            </a:extLst>
          </p:cNvPr>
          <p:cNvSpPr txBox="1"/>
          <p:nvPr/>
        </p:nvSpPr>
        <p:spPr>
          <a:xfrm>
            <a:off x="365429" y="934194"/>
            <a:ext cx="36922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spc="3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Research questions</a:t>
            </a:r>
          </a:p>
          <a:p>
            <a:pPr algn="ctr"/>
            <a:endParaRPr lang="en-BE" sz="2800" b="1" spc="3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C146B-7555-BA2A-A1D6-E4B4B873FBFC}"/>
              </a:ext>
            </a:extLst>
          </p:cNvPr>
          <p:cNvSpPr txBox="1"/>
          <p:nvPr/>
        </p:nvSpPr>
        <p:spPr>
          <a:xfrm>
            <a:off x="4350175" y="5982557"/>
            <a:ext cx="1786597" cy="21544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© André De Kesel</a:t>
            </a:r>
            <a:endParaRPr lang="en-BE" sz="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A40911-702D-43DB-B47E-C4F712C0F982}"/>
              </a:ext>
            </a:extLst>
          </p:cNvPr>
          <p:cNvSpPr/>
          <p:nvPr/>
        </p:nvSpPr>
        <p:spPr>
          <a:xfrm>
            <a:off x="853082" y="1625350"/>
            <a:ext cx="8273996" cy="7232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1.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does this species persist as monodominant 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Canva Sans"/>
              </a:rPr>
              <a:t>	1b. </a:t>
            </a:r>
            <a:r>
              <a:rPr lang="en-US" sz="2000" dirty="0">
                <a:solidFill>
                  <a:srgbClr val="000000"/>
                </a:solidFill>
                <a:latin typeface="Canva Sans"/>
              </a:rPr>
              <a:t>How do suppressed trees survive in such shaded environments ? </a:t>
            </a:r>
          </a:p>
        </p:txBody>
      </p:sp>
      <p:pic>
        <p:nvPicPr>
          <p:cNvPr id="17" name="Picture 24" descr="A tree with a large root system&#10;&#10;Description automatically generated">
            <a:extLst>
              <a:ext uri="{FF2B5EF4-FFF2-40B4-BE49-F238E27FC236}">
                <a16:creationId xmlns:a16="http://schemas.microsoft.com/office/drawing/2014/main" id="{ACBC5A1B-3062-4B96-BF37-DE008FEDB2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7691" y="934194"/>
            <a:ext cx="2051227" cy="316342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50C38BF4-B129-4BDC-B1BF-A4BF81C07862}"/>
              </a:ext>
            </a:extLst>
          </p:cNvPr>
          <p:cNvSpPr txBox="1"/>
          <p:nvPr/>
        </p:nvSpPr>
        <p:spPr>
          <a:xfrm>
            <a:off x="711470" y="2577629"/>
            <a:ext cx="8741755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rgbClr val="000000"/>
                </a:solidFill>
                <a:latin typeface="Canva Sans"/>
              </a:rPr>
              <a:t>8 interdependent mechanisms to explain classical monodominance: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5B0FD7BF-9685-47BE-BDC2-3184A7DB1AB0}"/>
              </a:ext>
            </a:extLst>
          </p:cNvPr>
          <p:cNvSpPr txBox="1"/>
          <p:nvPr/>
        </p:nvSpPr>
        <p:spPr>
          <a:xfrm>
            <a:off x="6136772" y="3009435"/>
            <a:ext cx="23611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Canva Sans"/>
              </a:rPr>
              <a:t>Peh</a:t>
            </a:r>
            <a:r>
              <a:rPr lang="en-US" sz="1400" dirty="0">
                <a:solidFill>
                  <a:srgbClr val="000000"/>
                </a:solidFill>
                <a:latin typeface="Canva Sans"/>
              </a:rPr>
              <a:t> et al, 2011 ; 2024</a:t>
            </a:r>
            <a:endParaRPr lang="en-BE" sz="1400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64C1739-1296-42EC-8859-43718DFF3295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496389" y="2515908"/>
            <a:ext cx="8791302" cy="4441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8078931-78FF-4609-BBF6-A7F6C4F2AAEE}"/>
              </a:ext>
            </a:extLst>
          </p:cNvPr>
          <p:cNvSpPr/>
          <p:nvPr/>
        </p:nvSpPr>
        <p:spPr>
          <a:xfrm>
            <a:off x="620030" y="4271191"/>
            <a:ext cx="6096000" cy="17113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Low frequency of exogenous disturbances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Shade tolerance and seedling survival under closed canopy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Slow decomposition and low nutrient availability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Large seeds to overcome deep litter layers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746BAD-DA9D-4868-8357-5F2972200426}"/>
              </a:ext>
            </a:extLst>
          </p:cNvPr>
          <p:cNvSpPr/>
          <p:nvPr/>
        </p:nvSpPr>
        <p:spPr>
          <a:xfrm>
            <a:off x="6624590" y="4271191"/>
            <a:ext cx="6096000" cy="171136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Association with ectomycorrhizal (</a:t>
            </a:r>
            <a:r>
              <a:rPr lang="en-US" dirty="0" err="1">
                <a:solidFill>
                  <a:srgbClr val="000000"/>
                </a:solidFill>
                <a:latin typeface="Canva Sans"/>
              </a:rPr>
              <a:t>EcM</a:t>
            </a:r>
            <a:r>
              <a:rPr lang="en-US" dirty="0">
                <a:solidFill>
                  <a:srgbClr val="000000"/>
                </a:solidFill>
                <a:latin typeface="Canva Sans"/>
              </a:rPr>
              <a:t>) fungi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Mast fruiting and predator satiation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Limited seed dispersal and gregarious growth</a:t>
            </a:r>
          </a:p>
          <a:p>
            <a:pPr marL="342900" indent="-342900">
              <a:lnSpc>
                <a:spcPct val="150000"/>
              </a:lnSpc>
              <a:buClr>
                <a:srgbClr val="65A773"/>
              </a:buClr>
              <a:buFont typeface="+mj-lt"/>
              <a:buAutoNum type="arabicPeriod" startAt="5"/>
            </a:pPr>
            <a:r>
              <a:rPr lang="en-US" dirty="0">
                <a:solidFill>
                  <a:srgbClr val="000000"/>
                </a:solidFill>
                <a:latin typeface="Canva Sans"/>
              </a:rPr>
              <a:t>Escape from herbivory</a:t>
            </a:r>
          </a:p>
        </p:txBody>
      </p:sp>
      <p:sp>
        <p:nvSpPr>
          <p:cNvPr id="22" name="Rectangle: Top Corners Rounded 31">
            <a:extLst>
              <a:ext uri="{FF2B5EF4-FFF2-40B4-BE49-F238E27FC236}">
                <a16:creationId xmlns:a16="http://schemas.microsoft.com/office/drawing/2014/main" id="{E73D84AA-5A1E-4FC0-BD0E-ADFA7B85360C}"/>
              </a:ext>
            </a:extLst>
          </p:cNvPr>
          <p:cNvSpPr/>
          <p:nvPr/>
        </p:nvSpPr>
        <p:spPr>
          <a:xfrm rot="10800000">
            <a:off x="2884389" y="-13280"/>
            <a:ext cx="1275907" cy="565772"/>
          </a:xfrm>
          <a:prstGeom prst="round2SameRect">
            <a:avLst/>
          </a:prstGeom>
          <a:solidFill>
            <a:srgbClr val="65A77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84347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3318</TotalTime>
  <Words>1651</Words>
  <Application>Microsoft Office PowerPoint</Application>
  <PresentationFormat>Grand écran</PresentationFormat>
  <Paragraphs>390</Paragraphs>
  <Slides>39</Slides>
  <Notes>39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52" baseType="lpstr">
      <vt:lpstr>Aharoni</vt:lpstr>
      <vt:lpstr>Aptos</vt:lpstr>
      <vt:lpstr>Arial</vt:lpstr>
      <vt:lpstr>Cambria Math</vt:lpstr>
      <vt:lpstr>Canva Sans</vt:lpstr>
      <vt:lpstr>Century Schoolbook</vt:lpstr>
      <vt:lpstr>ElsevierGulliver</vt:lpstr>
      <vt:lpstr>Franklin Gothic Book</vt:lpstr>
      <vt:lpstr>Franklin Gothic Demi Cond</vt:lpstr>
      <vt:lpstr>Open Sans</vt:lpstr>
      <vt:lpstr>Open Sans Bold</vt:lpstr>
      <vt:lpstr>Verdana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quentin guidosse</dc:creator>
  <cp:lastModifiedBy>Lenovo</cp:lastModifiedBy>
  <cp:revision>119</cp:revision>
  <cp:lastPrinted>2025-06-16T12:31:55Z</cp:lastPrinted>
  <dcterms:created xsi:type="dcterms:W3CDTF">2025-02-12T08:45:01Z</dcterms:created>
  <dcterms:modified xsi:type="dcterms:W3CDTF">2025-10-17T02:09:16Z</dcterms:modified>
</cp:coreProperties>
</file>