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7" r:id="rId4"/>
    <p:sldId id="259" r:id="rId5"/>
    <p:sldId id="261" r:id="rId6"/>
    <p:sldId id="262" r:id="rId7"/>
    <p:sldId id="263" r:id="rId8"/>
    <p:sldId id="266" r:id="rId9"/>
    <p:sldId id="267" r:id="rId10"/>
    <p:sldId id="268" r:id="rId11"/>
    <p:sldId id="264" r:id="rId12"/>
    <p:sldId id="265" r:id="rId13"/>
    <p:sldId id="279" r:id="rId14"/>
    <p:sldId id="280" r:id="rId15"/>
    <p:sldId id="281" r:id="rId16"/>
    <p:sldId id="282" r:id="rId17"/>
    <p:sldId id="283" r:id="rId18"/>
    <p:sldId id="269" r:id="rId19"/>
    <p:sldId id="278" r:id="rId20"/>
    <p:sldId id="271" r:id="rId21"/>
    <p:sldId id="272" r:id="rId22"/>
    <p:sldId id="270" r:id="rId23"/>
    <p:sldId id="273" r:id="rId24"/>
    <p:sldId id="274" r:id="rId25"/>
    <p:sldId id="275" r:id="rId26"/>
    <p:sldId id="277" r:id="rId27"/>
    <p:sldId id="284" r:id="rId28"/>
    <p:sldId id="260" r:id="rId29"/>
    <p:sldId id="285"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32F1FDC-8EBF-4741-A9B0-421F1D119AF1}">
          <p14:sldIdLst>
            <p14:sldId id="256"/>
            <p14:sldId id="258"/>
            <p14:sldId id="257"/>
            <p14:sldId id="259"/>
            <p14:sldId id="261"/>
            <p14:sldId id="262"/>
            <p14:sldId id="263"/>
            <p14:sldId id="266"/>
            <p14:sldId id="267"/>
            <p14:sldId id="268"/>
            <p14:sldId id="264"/>
            <p14:sldId id="265"/>
            <p14:sldId id="279"/>
            <p14:sldId id="280"/>
            <p14:sldId id="281"/>
            <p14:sldId id="282"/>
            <p14:sldId id="283"/>
            <p14:sldId id="269"/>
            <p14:sldId id="278"/>
            <p14:sldId id="271"/>
            <p14:sldId id="272"/>
            <p14:sldId id="270"/>
            <p14:sldId id="273"/>
            <p14:sldId id="274"/>
            <p14:sldId id="275"/>
            <p14:sldId id="277"/>
            <p14:sldId id="284"/>
            <p14:sldId id="260"/>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0" autoAdjust="0"/>
    <p:restoredTop sz="94660"/>
  </p:normalViewPr>
  <p:slideViewPr>
    <p:cSldViewPr snapToGrid="0">
      <p:cViewPr varScale="1">
        <p:scale>
          <a:sx n="88" d="100"/>
          <a:sy n="88" d="100"/>
        </p:scale>
        <p:origin x="4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1T10:51:21.4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189 4,'53'-2,"1"3,-1 2,-1 2,1 3,69 19,348 104,-285-102,-183-29,-1 0,1 0,-1 0,0 0,1 0,-1 1,1-1,-1 0,0 1,1-1,-1 1,0 0,0-1,1 1,-1 0,0 0,0 0,0 0,1 1,-4 0,-1-1,1 1,-1-1,1 0,-1 1,0-1,1-1,-1 1,0 0,-5 0,-82 17,0-4,-120 3,-189-16,185-4,293 11,107 24,-45-7,16 1,448 61,-555-86,-40-1,0 0,0 0,0 1,0 0,0 0,19 6,-29-6,0-1,0 0,0 0,0 0,1 1,-1-1,0 0,0 0,0 0,0 1,0-1,0 0,0 0,0 0,0 1,0-1,0 0,0 0,0 0,-1 1,1-1,0 0,0 0,0 0,0 1,0-1,0 0,0 0,0 0,-1 0,1 1,0-1,0 0,0 0,0 0,-1 0,1 0,0 0,0 1,0-1,0 0,-1 0,1 0,0 0,0 0,-1 0,1 0,0 0,0 0,0 0,-1 0,1 0,0 0,0 0,0 0,-1 0,-16 5,-401 66,292-52,55-12,-141-4,20-2,72 14,77-8,-63 2,74-8,18 1,1-2,-1 0,0-1,-16-2,27 2,0 1,0-1,0 0,0 0,0 0,0 0,1-1,-1 1,0-1,1 0,0 0,-1 0,1 0,0 0,0 0,0 0,0-1,0 1,0-1,1 1,0-1,-1 0,1 0,-1-3,-3-15,1-1,2 0,0 0,1 0,2-25,0 25,-1 0,0 0,-2-1,-1 1,-8-33,9 51,0-4,-1 0,1 0,0 0,1 0,0 0,0-9,1 15,0-1,1 1,-1-1,1 1,-1 0,1-1,0 1,0 0,0 0,0 0,0-1,1 1,-1 0,1 0,-1 1,1-1,0 0,0 1,0-1,-1 1,2-1,-1 1,0 0,0 0,4-2,18-4,0 0,1 2,-1 0,1 2,26 0,33-5,88-26,17-3,-98 29,168 8,-104 3,46-3,-163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1T10:51:37.743"/>
    </inkml:context>
    <inkml:brush xml:id="br0">
      <inkml:brushProperty name="width" value="0.035" units="cm"/>
      <inkml:brushProperty name="height" value="0.035" units="cm"/>
      <inkml:brushProperty name="color" value="#E71224"/>
    </inkml:brush>
  </inkml:definitions>
  <inkml:trace contextRef="#ctx0" brushRef="#br0">587 6 24575,'-125'-2'0,"-135"5"0,163 8 0,89-10 0,-1 1 0,1 0 0,0 0 0,0 1 0,0 0 0,0 1 0,0 0 0,-13 9 0,19-11 0,1 0 0,-1 0 0,0 0 0,1 0 0,-1 0 0,1 0 0,0 1 0,0-1 0,0 0 0,0 1 0,0-1 0,0 1 0,1-1 0,-1 1 0,1 0 0,0-1 0,0 1 0,0-1 0,0 1 0,0 0 0,1 3 0,17 64 0,-6-31 0,-4 1 0,19 57 0,-22-84 0,0 0 0,1 0 0,0-1 0,1 0 0,0 0 0,1-1 0,1 0 0,11 12 0,-4-7 0,4 5 0,1-1 0,41 30 0,19 8 0,-56-38 0,0-2 0,1 0 0,1-2 0,1-1 0,35 14 0,94 38 0,-42-16 0,-39-21 0,2-3 0,1-3 0,158 26 0,-149-37 0,-45-6 0,-1-1 0,1-2 0,83-3 0,-123-2 0,0 1 0,0-1 0,-1 0 0,1 0 0,0 0 0,0 0 0,-1 0 0,1-1 0,-1 1 0,0-1 0,1 1 0,-1-1 0,0 0 0,0 0 0,0 0 0,0-1 0,0 1 0,0 0 0,-1-1 0,1 1 0,-1-1 0,0 1 0,0-1 0,0 0 0,0 1 0,0-1 0,0 0 0,0-3 0,2-10 0,-1 0 0,-1-1 0,-1-29 0,0 31 0,0-6 0,-1 1 0,-1 0 0,0 0 0,-1 0 0,-2 0 0,0 0 0,-1 1 0,0 0 0,-2 0 0,0 1 0,-1 0 0,-1 0 0,-1 1 0,-1 0 0,0 1 0,-23-24 0,-6 1 0,0 2 0,-3 2 0,0 1 0,-3 3 0,-66-34 0,51 35 0,-139-75 0,175 90 0,0 2 0,0 0 0,-2 2 0,1 1 0,-47-11 0,23 11 0,1 1 0,-72-2 0,-209 13 0,326-2 0,1 0 0,0 1 0,0 0 0,0-1 0,0 2 0,1-1 0,-1 0 0,0 1 0,0 0 0,1 0 0,-1 0 0,1 0 0,-1 0 0,1 1 0,0-1 0,0 1 0,0 0 0,0 0 0,1 0 0,-1 1 0,1-1 0,0 0 0,0 1 0,0 0 0,0-1 0,1 1 0,-1 0 0,1 0 0,-1 5 0,-1 11 0,0 0 0,2 0 0,0 0 0,4 38 0,-1-20 0,0-19 0,0 0 0,1 0 0,0-1 0,2 1 0,0-1 0,1 0 0,1 0 0,1-1 0,0 0 0,1 0 0,1-1 0,1 0 0,14 16 0,-6-6 0,2-2 0,1 0 0,0-2 0,2 0 0,1-2 0,41 27 0,-34-30 0,2-2 0,0-2 0,1-1 0,0-1 0,1-2 0,43 5 0,-31-6 0,-1 3 0,86 31 0,-111-32 0,0-1 0,0-1 0,1-1 0,1 0 0,-1-2 0,1-1 0,39 2 0,325-9 0,-384 3 0,0 1 0,1-2 0,-1 1 0,0 0 0,0-1 0,1 0 0,-1 0 0,0 0 0,0 0 0,0-1 0,0 1 0,0-1 0,-1 0 0,1-1 0,3-2 0,-4 2 0,0 0 0,-1 0 0,0-1 0,1 1 0,-1-1 0,-1 0 0,1 1 0,0-1 0,-1 0 0,0 0 0,0 0 0,0 0 0,0 0 0,-1 0 0,0 0 0,0-4 0,2-14 0,-2 1 0,0-1 0,-2 1 0,0 0 0,-1-1 0,-1 1 0,-1 1 0,-1-1 0,-1 1 0,-1 0 0,-1 0 0,0 1 0,-2 0 0,-20-29 0,-101-96 0,92 104 0,29 28 0,1-1 0,0-1 0,-8-15 0,11 18 0,0-1 0,-1 2 0,0-1 0,0 1 0,-1 0 0,-14-12 0,9 11 0,0 2 0,0-1 0,-1 2 0,0 0 0,-1 0 0,0 2 0,0 0 0,0 0 0,-1 2 0,1 0 0,-1 1 0,0 1 0,-25-1 0,6 1 0,1-1 0,1-2 0,-1-2 0,1-1 0,0-2 0,-43-17 0,57 19 0,0 2 0,0 1 0,-1 1 0,0 0 0,-32 0 0,-109 6 0,58 1 0,93-3 0,2-1 0,0 1 0,0 1 0,1-1 0,-1 2 0,-17 3 0,24-4 0,-1 0 0,1 0 0,-1 1 0,1-1 0,0 1 0,-1-1 0,1 1 0,0 0 0,0 0 0,0 0 0,1 0 0,-1 0 0,0 0 0,1 1 0,-1-1 0,1 0 0,0 1 0,0-1 0,0 1 0,0 0 0,0-1 0,1 1 0,-1 4 0,-3 27 0,2 1 0,1-1 0,2 0 0,7 41 0,-4-53 0,1 0 0,1 0 0,1-1 0,18 39 0,-12-32 0,13 45 0,-24-65 0,0 0 0,1 0 0,0 0 0,1-1 0,-1 1 0,2-1 0,-1 0 0,1 0 0,0-1 0,0 1 0,1-1 0,10 9 0,-2-4 0,1-2 0,0 1 0,1-2 0,31 13 0,28 14 0,-46-20 0,2-1 0,34 11 0,189 67 0,-136-47 0,-26-9 0,-35-13 0,111 31 0,-154-51 0,29 8 0,1-2 0,0-2 0,1-2 0,69-1 0,-110-4 0,-1 0 0,0-1 0,1 0 0,-1 0 0,0 0 0,0 0 0,0-1 0,1 1 0,-1-1 0,-1 0 0,1 1 0,0-2 0,0 1 0,-1 0 0,1 0 0,-1-1 0,0 1 0,0-1 0,0 0 0,0 0 0,0 0 0,0 0 0,-1 0 0,1 0 0,-1 0 0,0 0 0,0 0 0,0-1 0,-1 1 0,1-1 0,-1 1 0,1-4 0,0-15 0,0 0 0,-1 0 0,-7-42 0,5 43 0,-1 2 0,-1 0 0,0 0 0,-1 1 0,-1 0 0,-1 0 0,-1 0 0,0 1 0,-20-29 0,0 6 0,-2 2 0,-43-44 0,54 65 0,-1 1 0,0 0 0,-1 2 0,-37-19 0,-31-22 0,20-4 0,52 43 0,-1 1 0,0 0 0,-1 1 0,-27-14 0,-23-8 0,-61-29 0,101 54-105,0-3-52,0 3-1,-1 0 1,-1 2-1,1 1 1,-1 1-1,-1 2 1,-33-1-1,39 6-6668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1T10:51:52.926"/>
    </inkml:context>
    <inkml:brush xml:id="br0">
      <inkml:brushProperty name="width" value="0.035" units="cm"/>
      <inkml:brushProperty name="height" value="0.035" units="cm"/>
      <inkml:brushProperty name="color" value="#E71224"/>
    </inkml:brush>
  </inkml:definitions>
  <inkml:trace contextRef="#ctx0" brushRef="#br0">803 64 24575,'-370'0'0,"352"1"0,1 1 0,-1 0 0,1 1 0,0 1 0,0 1 0,1 1 0,-1 0 0,1 1 0,0 1 0,1 0 0,-15 11 0,-7 7 0,1 1 0,1 3 0,-33 35 0,64-62 0,0 1 0,0 0 0,1 1 0,0-1 0,-1 0 0,1 1 0,1 0 0,-1 0 0,1-1 0,0 2 0,0-1 0,0 0 0,1 0 0,0 0 0,-1 10 0,2-7 0,1 0 0,0 0 0,0-1 0,1 1 0,0 0 0,1-1 0,-1 0 0,2 1 0,-1-1 0,6 8 0,-1-1 0,0-1 0,1 1 0,1-2 0,1 0 0,-1 0 0,2-1 0,-1 0 0,21 14 0,-9-10 0,1-1 0,1 0 0,0-2 0,28 9 0,156 69 0,-128-53 0,91 31 0,-147-60 0,1-1 0,1-2 0,-1-1 0,51 2 0,-33-4 0,0 2 0,0 2 0,69 18 0,-42-10 0,95 7 0,-98-14 0,-50-5 0,24 3 0,0-1 0,74-5 0,-105 1 0,-1-1 0,0-1 0,1 0 0,-1 0 0,0-1 0,0 0 0,-1-1 0,1 0 0,-1 0 0,0-1 0,0-1 0,0 1 0,-1-1 0,1-1 0,-2 1 0,14-15 0,-17 15 0,-1 0 0,1 0 0,-1-1 0,0 1 0,-1-1 0,0 0 0,0 1 0,0-1 0,-1 0 0,0 0 0,0-12 0,-5-87 0,0 51 0,6-25 0,0 51 0,-2 1 0,-1 0 0,-1 0 0,-6-33 0,5 51 0,0 0 0,-1 1 0,0 0 0,-1 0 0,0 0 0,0 0 0,-1 1 0,0 0 0,0 0 0,-1 0 0,0 1 0,-16-13 0,-6-1 0,0 2 0,-45-23 0,17 11 0,32 17 0,0 1 0,-1 1 0,-1 2 0,0 1 0,0 1 0,-1 1 0,-55-7 0,2 4 0,24 2 0,-76-1 0,25 8 0,-116 4 0,187 3 0,0 2 0,0 2 0,1 1 0,1 2 0,-56 28 0,-31 11 0,117-51 0,0 1 0,0 0 0,1 0 0,-1 0 0,0 1 0,1-1 0,-1 1 0,1 0 0,0 0 0,0 1 0,0-1 0,0 1 0,1 0 0,-1 0 0,1 0 0,0 0 0,0 1 0,1-1 0,-1 1 0,1 0 0,0-1 0,0 1 0,1 0 0,-1 0 0,1 0 0,0 1 0,1-1 0,-1 0 0,1 10 0,-1 11 0,0 0 0,2 0 0,1 0 0,6 29 0,-6-44 0,0 0 0,1 0 0,1 0 0,0 0 0,1-1 0,-1 1 0,2-1 0,0 0 0,0-1 0,1 0 0,0 0 0,8 9 0,-7-12 0,1 1 0,-1-1 0,1 0 0,0-1 0,0 0 0,1 0 0,0-1 0,14 4 0,88 16 0,-79-19 0,44 14 0,16 9 0,1-3 0,112 13 0,-181-33 0,-1 1 0,1 1 0,43 19 0,-47-17 0,-1 0 0,1-2 0,1-1 0,-1 0 0,35 3 0,241-8 0,-138-3 0,-154 2 0,0 0 0,0 0 0,-1-1 0,1 1 0,0-1 0,0 0 0,0-1 0,-1 1 0,1-1 0,-1 0 0,1 0 0,-1 0 0,1 0 0,-1-1 0,0 0 0,0 0 0,4-4 0,-4 2 0,-1 0 0,1 0 0,-1 0 0,0 0 0,-1-1 0,1 1 0,-1-1 0,0 1 0,0-1 0,-1 0 0,0 0 0,0 0 0,0-11 0,2-22 0,-2 0 0,-5-57 0,2 84 0,0 0 0,0 0 0,-1 0 0,0 0 0,-1 0 0,-1 1 0,0 0 0,0 0 0,-1 0 0,-1 0 0,-14-18 0,0 2 0,0-1 0,2-2 0,-26-52 0,-9-15 0,50 92 0,0 1 0,-1-1 0,0 1 0,1 0 0,-1 0 0,0 1 0,-1-1 0,1 1 0,-1 0 0,1 1 0,-1-1 0,0 1 0,0 0 0,-9-1 0,-14-3 0,-47-5 0,70 10 0,-161-30 0,124 21 0,-1 1 0,0 2 0,-56-1 0,-504 10 0,595-2 0,0 0 0,-1 1 0,1 0 0,0 0 0,0 1 0,-1 0 0,1 1 0,1 0 0,-1 0 0,0 1 0,1 0 0,0 1 0,0 0 0,-10 7 0,12-6 0,0 0 0,0 0 0,1 1 0,-1 0 0,2 0 0,-1 0 0,1 1 0,0 0 0,0 0 0,1 0 0,0 0 0,1 0 0,0 0 0,0 1 0,-1 13 0,0-3 0,0 0 0,2 0 0,0 0 0,1 0 0,1-1 0,1 1 0,1 0 0,0 0 0,1-1 0,1 1 0,1-1 0,11 24 0,-10-27 0,0 0 0,2-1 0,-1 0 0,2 0 0,0-1 0,0 0 0,1-1 0,1 0 0,0-1 0,0 0 0,1-1 0,17 10 0,264 122 0,-234-122 0,1-2 0,1-3 0,118 12 0,-148-22 0,-20-3 0,-1 1 0,0 0 0,0 1 0,-1 0 0,14 8 0,-14-7 0,0 0 0,1-1 0,0 0 0,0 0 0,19 2 0,519 29 0,-529-35 0,-10 0 0,0 0 0,0 0 0,-1-1 0,20-3 0,-27 3 0,1 0 0,0 0 0,-1 0 0,1 0 0,-1-1 0,1 1 0,-1-1 0,1 1 0,-1-1 0,0 0 0,0 0 0,0 0 0,0 0 0,0-1 0,-1 1 0,1 0 0,-1-1 0,1 1 0,-1-1 0,0 1 0,2-5 0,0-6 0,0 1 0,-1-1 0,-1 1 0,0-1 0,0 0 0,-1 1 0,-1-1 0,0 0 0,-1 1 0,0-1 0,-1 1 0,0 0 0,-9-21 0,3 11 0,-1 2 0,-1-1 0,0 1 0,-2 1 0,0 0 0,-28-30 0,20 24 0,1-1 0,2 0 0,1-2 0,1 0 0,-18-43 0,-20-35 0,47 95 0,-1 1 0,0 0 0,0 1 0,-1 0 0,-1 0 0,1 1 0,-1 0 0,-1 1 0,1 0 0,-1 0 0,-1 2 0,1-1 0,-13-3 0,1 0 0,-1 1 0,-1 2 0,1 0 0,-1 2 0,-40-3 0,24 6 0,22 2 0,-1-2 0,1 0 0,-1-1 0,1-1 0,-36-11 0,20 4 0,0 1 0,-1 2 0,-1 1 0,-56-1 0,-27-7 0,64 7 0,-65-1 0,27 7 0,-112 4 0,201-2 0,1-1 0,0 1 0,-1 0 0,1 1 0,0-1 0,-1 1 0,1-1 0,0 1 0,0 1 0,0-1 0,1 0 0,-1 1 0,1 0 0,-1 0 0,-4 5 0,3-2 0,0 1 0,0 0 0,1 0 0,0 0 0,1 0 0,-1 1 0,1 0 0,-2 8 0,0 3 0,1 0 0,1 1 0,1 0 0,1 0 0,0 0 0,3 26 0,1-23-124,2 0 0,0-1 0,1 1 0,2-1 0,0 0 0,1-1-1,1 0 1,1 0 0,1-1 0,15 20 0,-8-18-6702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1T10:51:59.1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1,'33'2,"0"1,1 2,-2 2,1 1,39 14,60 16,161 31,-180-35,-79-22,1-1,1-1,0-3,0-1,42 2,26-11,-60 2,-115 10,-89 9,-551 52,701-69,-1-2,0 2,0 0,0 0,0 1,0 0,1 1,-1 0,1 0,-1 1,-8 6,18-10,1 0,0 0,0 1,-1-1,1 0,0 0,0 1,0-1,-1 0,1 0,0 1,0-1,0 0,0 1,0-1,-1 0,1 1,0-1,0 0,0 0,0 1,0-1,0 0,0 1,0-1,0 0,0 1,1-1,-1 0,0 1,0-1,0 0,0 0,0 1,0-1,1 0,-1 1,0-1,0 0,1 0,-1 0,0 1,0-1,0 0,1 0,-1 0,0 0,1 1,-1-1,0 0,0 0,1 0,-1 0,0 0,1 0,-1 0,0 0,1 0,0 0,22 6,46 2,0-3,73-4,-79-2,-1 2,0 3,81 15,-116-12,47 11,1-4,132 10,-180-23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1T10:52:03.2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0,'0'312'0,"1124"-312"0,-1124-312 0,-1124 312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1T10:54:37.7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1249 428,'-342'3,"-361"-7,674 3,1 0,0-2,0-2,-31-8,57 13,0-1,0 0,0 1,0-1,0 0,1 0,-1 0,0 0,1 0,-1 0,1 0,-1-1,1 1,-1 0,1-1,-2-2,3 3,0 0,-1 0,1 0,0 0,0 0,0 0,0 0,0 0,0 0,0 0,0 0,0 0,1 0,-1 0,0 0,1 0,-1 0,1 0,-1 0,1 0,1-2,4-4,1 0,0 0,0 1,1 0,10-7,-1 1,6-6,21-16,-2-2,-1-2,48-56,-84 87,1 0,0 1,0 0,1 0,0 0,0 1,0 0,0 1,1-1,0 2,0-1,12-3,-8 4,1 0,0 1,0 1,0 0,-1 1,1 0,23 4,-3 0,58 9,130 1,-131-17,-49 0,1 2,-1 1,0 3,66 11,-85-4,-35-4,-37-3,-552-2,289-3,279 1,-60-12,73 9,-12-1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1T10:54:20.526"/>
    </inkml:context>
    <inkml:brush xml:id="br0">
      <inkml:brushProperty name="width" value="0.035" units="cm"/>
      <inkml:brushProperty name="height" value="0.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9BADE-E54E-4409-83AA-A07835E5C5D6}" type="datetimeFigureOut">
              <a:rPr lang="fr-BE" smtClean="0"/>
              <a:t>11-10-25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C95D4-F21E-46E9-9333-0DCCEE16BE83}" type="slidenum">
              <a:rPr lang="fr-BE" smtClean="0"/>
              <a:t>‹N°›</a:t>
            </a:fld>
            <a:endParaRPr lang="fr-BE"/>
          </a:p>
        </p:txBody>
      </p:sp>
    </p:spTree>
    <p:extLst>
      <p:ext uri="{BB962C8B-B14F-4D97-AF65-F5344CB8AC3E}">
        <p14:creationId xmlns:p14="http://schemas.microsoft.com/office/powerpoint/2010/main" val="1253556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C38C95D4-F21E-46E9-9333-0DCCEE16BE83}" type="slidenum">
              <a:rPr lang="fr-BE" smtClean="0"/>
              <a:t>2</a:t>
            </a:fld>
            <a:endParaRPr lang="fr-BE"/>
          </a:p>
        </p:txBody>
      </p:sp>
    </p:spTree>
    <p:extLst>
      <p:ext uri="{BB962C8B-B14F-4D97-AF65-F5344CB8AC3E}">
        <p14:creationId xmlns:p14="http://schemas.microsoft.com/office/powerpoint/2010/main" val="332844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4026A-F4A9-D832-AAE1-FEF30771147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2655FA4C-B410-043D-F5F3-517379081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EDBE72D6-E87A-9190-0013-AEB76F51D05A}"/>
              </a:ext>
            </a:extLst>
          </p:cNvPr>
          <p:cNvSpPr>
            <a:spLocks noGrp="1"/>
          </p:cNvSpPr>
          <p:nvPr>
            <p:ph type="dt" sz="half" idx="10"/>
          </p:nvPr>
        </p:nvSpPr>
        <p:spPr/>
        <p:txBody>
          <a:bodyPr/>
          <a:lstStyle/>
          <a:p>
            <a:fld id="{B6EDBA72-3520-4379-BA26-482FD4DFA3C7}" type="datetimeFigureOut">
              <a:rPr lang="fr-BE" smtClean="0"/>
              <a:t>11-10-25</a:t>
            </a:fld>
            <a:endParaRPr lang="fr-BE"/>
          </a:p>
        </p:txBody>
      </p:sp>
      <p:sp>
        <p:nvSpPr>
          <p:cNvPr id="5" name="Espace réservé du pied de page 4">
            <a:extLst>
              <a:ext uri="{FF2B5EF4-FFF2-40B4-BE49-F238E27FC236}">
                <a16:creationId xmlns:a16="http://schemas.microsoft.com/office/drawing/2014/main" id="{80701340-34F4-50E9-AAC5-77BF003DB47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F95089C-7D00-7C91-A18B-E9F50DBC713F}"/>
              </a:ext>
            </a:extLst>
          </p:cNvPr>
          <p:cNvSpPr>
            <a:spLocks noGrp="1"/>
          </p:cNvSpPr>
          <p:nvPr>
            <p:ph type="sldNum" sz="quarter" idx="12"/>
          </p:nvPr>
        </p:nvSpPr>
        <p:spPr/>
        <p:txBody>
          <a:bodyPr/>
          <a:lstStyle/>
          <a:p>
            <a:fld id="{C0F97A5B-D04F-492A-92A3-8EFBB72E7E11}" type="slidenum">
              <a:rPr lang="fr-BE" smtClean="0"/>
              <a:t>‹N°›</a:t>
            </a:fld>
            <a:endParaRPr lang="fr-BE"/>
          </a:p>
        </p:txBody>
      </p:sp>
    </p:spTree>
    <p:extLst>
      <p:ext uri="{BB962C8B-B14F-4D97-AF65-F5344CB8AC3E}">
        <p14:creationId xmlns:p14="http://schemas.microsoft.com/office/powerpoint/2010/main" val="104547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65AFE-DC06-8F83-76BD-5A339E67E177}"/>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8D3C9125-6800-7A97-3DD4-60DAB76A6B8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BD4B56D-757F-998E-E9FE-242BB0EE4286}"/>
              </a:ext>
            </a:extLst>
          </p:cNvPr>
          <p:cNvSpPr>
            <a:spLocks noGrp="1"/>
          </p:cNvSpPr>
          <p:nvPr>
            <p:ph type="dt" sz="half" idx="10"/>
          </p:nvPr>
        </p:nvSpPr>
        <p:spPr/>
        <p:txBody>
          <a:bodyPr/>
          <a:lstStyle/>
          <a:p>
            <a:fld id="{B6EDBA72-3520-4379-BA26-482FD4DFA3C7}" type="datetimeFigureOut">
              <a:rPr lang="fr-BE" smtClean="0"/>
              <a:t>11-10-25</a:t>
            </a:fld>
            <a:endParaRPr lang="fr-BE"/>
          </a:p>
        </p:txBody>
      </p:sp>
      <p:sp>
        <p:nvSpPr>
          <p:cNvPr id="5" name="Espace réservé du pied de page 4">
            <a:extLst>
              <a:ext uri="{FF2B5EF4-FFF2-40B4-BE49-F238E27FC236}">
                <a16:creationId xmlns:a16="http://schemas.microsoft.com/office/drawing/2014/main" id="{5013026A-E35A-DD83-786C-6A8CA74D9B8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A0414EA-A6F9-731C-5D73-0C14A3B8BA85}"/>
              </a:ext>
            </a:extLst>
          </p:cNvPr>
          <p:cNvSpPr>
            <a:spLocks noGrp="1"/>
          </p:cNvSpPr>
          <p:nvPr>
            <p:ph type="sldNum" sz="quarter" idx="12"/>
          </p:nvPr>
        </p:nvSpPr>
        <p:spPr/>
        <p:txBody>
          <a:bodyPr/>
          <a:lstStyle/>
          <a:p>
            <a:fld id="{C0F97A5B-D04F-492A-92A3-8EFBB72E7E11}" type="slidenum">
              <a:rPr lang="fr-BE" smtClean="0"/>
              <a:t>‹N°›</a:t>
            </a:fld>
            <a:endParaRPr lang="fr-BE"/>
          </a:p>
        </p:txBody>
      </p:sp>
    </p:spTree>
    <p:extLst>
      <p:ext uri="{BB962C8B-B14F-4D97-AF65-F5344CB8AC3E}">
        <p14:creationId xmlns:p14="http://schemas.microsoft.com/office/powerpoint/2010/main" val="75467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7EF109E-2B3D-7283-F2D9-D22D987995D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34186A0E-14B8-42EA-BD64-4ECB1EA9F84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0AA4CF9-4739-53D5-1119-CCCF4191C79F}"/>
              </a:ext>
            </a:extLst>
          </p:cNvPr>
          <p:cNvSpPr>
            <a:spLocks noGrp="1"/>
          </p:cNvSpPr>
          <p:nvPr>
            <p:ph type="dt" sz="half" idx="10"/>
          </p:nvPr>
        </p:nvSpPr>
        <p:spPr/>
        <p:txBody>
          <a:bodyPr/>
          <a:lstStyle/>
          <a:p>
            <a:fld id="{B6EDBA72-3520-4379-BA26-482FD4DFA3C7}" type="datetimeFigureOut">
              <a:rPr lang="fr-BE" smtClean="0"/>
              <a:t>11-10-25</a:t>
            </a:fld>
            <a:endParaRPr lang="fr-BE"/>
          </a:p>
        </p:txBody>
      </p:sp>
      <p:sp>
        <p:nvSpPr>
          <p:cNvPr id="5" name="Espace réservé du pied de page 4">
            <a:extLst>
              <a:ext uri="{FF2B5EF4-FFF2-40B4-BE49-F238E27FC236}">
                <a16:creationId xmlns:a16="http://schemas.microsoft.com/office/drawing/2014/main" id="{65361A10-71FC-51B2-F8A3-BDA0C318C67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EAA24CB-B2DF-AE30-DD3C-B05789E73A30}"/>
              </a:ext>
            </a:extLst>
          </p:cNvPr>
          <p:cNvSpPr>
            <a:spLocks noGrp="1"/>
          </p:cNvSpPr>
          <p:nvPr>
            <p:ph type="sldNum" sz="quarter" idx="12"/>
          </p:nvPr>
        </p:nvSpPr>
        <p:spPr/>
        <p:txBody>
          <a:bodyPr/>
          <a:lstStyle/>
          <a:p>
            <a:fld id="{C0F97A5B-D04F-492A-92A3-8EFBB72E7E11}" type="slidenum">
              <a:rPr lang="fr-BE" smtClean="0"/>
              <a:t>‹N°›</a:t>
            </a:fld>
            <a:endParaRPr lang="fr-BE"/>
          </a:p>
        </p:txBody>
      </p:sp>
    </p:spTree>
    <p:extLst>
      <p:ext uri="{BB962C8B-B14F-4D97-AF65-F5344CB8AC3E}">
        <p14:creationId xmlns:p14="http://schemas.microsoft.com/office/powerpoint/2010/main" val="372990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B69D9B-E8ED-71C3-381E-30C8B73F43F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E6BECEB-E05C-289D-A8BC-D6F0B4B909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ADA952A-D068-0052-4713-B3BAAAC0CDDB}"/>
              </a:ext>
            </a:extLst>
          </p:cNvPr>
          <p:cNvSpPr>
            <a:spLocks noGrp="1"/>
          </p:cNvSpPr>
          <p:nvPr>
            <p:ph type="dt" sz="half" idx="10"/>
          </p:nvPr>
        </p:nvSpPr>
        <p:spPr/>
        <p:txBody>
          <a:bodyPr/>
          <a:lstStyle/>
          <a:p>
            <a:fld id="{B6EDBA72-3520-4379-BA26-482FD4DFA3C7}" type="datetimeFigureOut">
              <a:rPr lang="fr-BE" smtClean="0"/>
              <a:t>11-10-25</a:t>
            </a:fld>
            <a:endParaRPr lang="fr-BE"/>
          </a:p>
        </p:txBody>
      </p:sp>
      <p:sp>
        <p:nvSpPr>
          <p:cNvPr id="5" name="Espace réservé du pied de page 4">
            <a:extLst>
              <a:ext uri="{FF2B5EF4-FFF2-40B4-BE49-F238E27FC236}">
                <a16:creationId xmlns:a16="http://schemas.microsoft.com/office/drawing/2014/main" id="{0DA76581-DCB0-D1BF-27B9-1CF4DC93251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FFB7509-FB5D-D66F-5899-742386B36FC6}"/>
              </a:ext>
            </a:extLst>
          </p:cNvPr>
          <p:cNvSpPr>
            <a:spLocks noGrp="1"/>
          </p:cNvSpPr>
          <p:nvPr>
            <p:ph type="sldNum" sz="quarter" idx="12"/>
          </p:nvPr>
        </p:nvSpPr>
        <p:spPr/>
        <p:txBody>
          <a:bodyPr/>
          <a:lstStyle/>
          <a:p>
            <a:fld id="{C0F97A5B-D04F-492A-92A3-8EFBB72E7E11}" type="slidenum">
              <a:rPr lang="fr-BE" smtClean="0"/>
              <a:t>‹N°›</a:t>
            </a:fld>
            <a:endParaRPr lang="fr-BE"/>
          </a:p>
        </p:txBody>
      </p:sp>
    </p:spTree>
    <p:extLst>
      <p:ext uri="{BB962C8B-B14F-4D97-AF65-F5344CB8AC3E}">
        <p14:creationId xmlns:p14="http://schemas.microsoft.com/office/powerpoint/2010/main" val="69244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E924B-4CF1-18E9-6C19-8213E1BB6DE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3D18CA66-E72C-D596-91DC-7A78815F1B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0B72591-7BBA-1182-AE1F-8D961EFB5B07}"/>
              </a:ext>
            </a:extLst>
          </p:cNvPr>
          <p:cNvSpPr>
            <a:spLocks noGrp="1"/>
          </p:cNvSpPr>
          <p:nvPr>
            <p:ph type="dt" sz="half" idx="10"/>
          </p:nvPr>
        </p:nvSpPr>
        <p:spPr/>
        <p:txBody>
          <a:bodyPr/>
          <a:lstStyle/>
          <a:p>
            <a:fld id="{B6EDBA72-3520-4379-BA26-482FD4DFA3C7}" type="datetimeFigureOut">
              <a:rPr lang="fr-BE" smtClean="0"/>
              <a:t>11-10-25</a:t>
            </a:fld>
            <a:endParaRPr lang="fr-BE"/>
          </a:p>
        </p:txBody>
      </p:sp>
      <p:sp>
        <p:nvSpPr>
          <p:cNvPr id="5" name="Espace réservé du pied de page 4">
            <a:extLst>
              <a:ext uri="{FF2B5EF4-FFF2-40B4-BE49-F238E27FC236}">
                <a16:creationId xmlns:a16="http://schemas.microsoft.com/office/drawing/2014/main" id="{B0117D86-67E9-B46A-90F2-CD93F4D7CB2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9A7ADAF-3382-3B9F-5C5B-1F152D7A2929}"/>
              </a:ext>
            </a:extLst>
          </p:cNvPr>
          <p:cNvSpPr>
            <a:spLocks noGrp="1"/>
          </p:cNvSpPr>
          <p:nvPr>
            <p:ph type="sldNum" sz="quarter" idx="12"/>
          </p:nvPr>
        </p:nvSpPr>
        <p:spPr/>
        <p:txBody>
          <a:bodyPr/>
          <a:lstStyle/>
          <a:p>
            <a:fld id="{C0F97A5B-D04F-492A-92A3-8EFBB72E7E11}" type="slidenum">
              <a:rPr lang="fr-BE" smtClean="0"/>
              <a:t>‹N°›</a:t>
            </a:fld>
            <a:endParaRPr lang="fr-BE"/>
          </a:p>
        </p:txBody>
      </p:sp>
    </p:spTree>
    <p:extLst>
      <p:ext uri="{BB962C8B-B14F-4D97-AF65-F5344CB8AC3E}">
        <p14:creationId xmlns:p14="http://schemas.microsoft.com/office/powerpoint/2010/main" val="425698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ACE2B-BEA8-D8DF-0B65-8BCB84DA3F9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170220FB-C2BF-A5B6-D7AF-2DF6785821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D3017EB4-6CB2-CFF7-940F-BC29271AE52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DCB4CFD9-0F5C-3236-EDED-BE9A1B7D3C1B}"/>
              </a:ext>
            </a:extLst>
          </p:cNvPr>
          <p:cNvSpPr>
            <a:spLocks noGrp="1"/>
          </p:cNvSpPr>
          <p:nvPr>
            <p:ph type="dt" sz="half" idx="10"/>
          </p:nvPr>
        </p:nvSpPr>
        <p:spPr/>
        <p:txBody>
          <a:bodyPr/>
          <a:lstStyle/>
          <a:p>
            <a:fld id="{B6EDBA72-3520-4379-BA26-482FD4DFA3C7}" type="datetimeFigureOut">
              <a:rPr lang="fr-BE" smtClean="0"/>
              <a:t>11-10-25</a:t>
            </a:fld>
            <a:endParaRPr lang="fr-BE"/>
          </a:p>
        </p:txBody>
      </p:sp>
      <p:sp>
        <p:nvSpPr>
          <p:cNvPr id="6" name="Espace réservé du pied de page 5">
            <a:extLst>
              <a:ext uri="{FF2B5EF4-FFF2-40B4-BE49-F238E27FC236}">
                <a16:creationId xmlns:a16="http://schemas.microsoft.com/office/drawing/2014/main" id="{2338FAD0-52DA-FC0E-537D-299BCE40982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3A51361-7500-E320-9180-21A06FA5531C}"/>
              </a:ext>
            </a:extLst>
          </p:cNvPr>
          <p:cNvSpPr>
            <a:spLocks noGrp="1"/>
          </p:cNvSpPr>
          <p:nvPr>
            <p:ph type="sldNum" sz="quarter" idx="12"/>
          </p:nvPr>
        </p:nvSpPr>
        <p:spPr/>
        <p:txBody>
          <a:bodyPr/>
          <a:lstStyle/>
          <a:p>
            <a:fld id="{C0F97A5B-D04F-492A-92A3-8EFBB72E7E11}" type="slidenum">
              <a:rPr lang="fr-BE" smtClean="0"/>
              <a:t>‹N°›</a:t>
            </a:fld>
            <a:endParaRPr lang="fr-BE"/>
          </a:p>
        </p:txBody>
      </p:sp>
    </p:spTree>
    <p:extLst>
      <p:ext uri="{BB962C8B-B14F-4D97-AF65-F5344CB8AC3E}">
        <p14:creationId xmlns:p14="http://schemas.microsoft.com/office/powerpoint/2010/main" val="156247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6F2D4-23B5-9032-D87F-4BD12FD27E91}"/>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0A4D4DE-6940-541E-7732-52FA8DAA9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00FDAF7-C37C-A4FF-5EBF-9DCBD373A8A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47E55D5A-EDAA-384E-6B40-14924FE3D5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D94E03B-B288-F16F-C7CB-6E22E1DE6DE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C27AB146-6CBD-97B5-B3E3-C412AB88ADC4}"/>
              </a:ext>
            </a:extLst>
          </p:cNvPr>
          <p:cNvSpPr>
            <a:spLocks noGrp="1"/>
          </p:cNvSpPr>
          <p:nvPr>
            <p:ph type="dt" sz="half" idx="10"/>
          </p:nvPr>
        </p:nvSpPr>
        <p:spPr/>
        <p:txBody>
          <a:bodyPr/>
          <a:lstStyle/>
          <a:p>
            <a:fld id="{B6EDBA72-3520-4379-BA26-482FD4DFA3C7}" type="datetimeFigureOut">
              <a:rPr lang="fr-BE" smtClean="0"/>
              <a:t>11-10-25</a:t>
            </a:fld>
            <a:endParaRPr lang="fr-BE"/>
          </a:p>
        </p:txBody>
      </p:sp>
      <p:sp>
        <p:nvSpPr>
          <p:cNvPr id="8" name="Espace réservé du pied de page 7">
            <a:extLst>
              <a:ext uri="{FF2B5EF4-FFF2-40B4-BE49-F238E27FC236}">
                <a16:creationId xmlns:a16="http://schemas.microsoft.com/office/drawing/2014/main" id="{AF797F11-30CD-FE7D-19EE-56AFB7F705D5}"/>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DEFB500D-361F-5E22-F805-F7D2DB44FD52}"/>
              </a:ext>
            </a:extLst>
          </p:cNvPr>
          <p:cNvSpPr>
            <a:spLocks noGrp="1"/>
          </p:cNvSpPr>
          <p:nvPr>
            <p:ph type="sldNum" sz="quarter" idx="12"/>
          </p:nvPr>
        </p:nvSpPr>
        <p:spPr/>
        <p:txBody>
          <a:bodyPr/>
          <a:lstStyle/>
          <a:p>
            <a:fld id="{C0F97A5B-D04F-492A-92A3-8EFBB72E7E11}" type="slidenum">
              <a:rPr lang="fr-BE" smtClean="0"/>
              <a:t>‹N°›</a:t>
            </a:fld>
            <a:endParaRPr lang="fr-BE"/>
          </a:p>
        </p:txBody>
      </p:sp>
    </p:spTree>
    <p:extLst>
      <p:ext uri="{BB962C8B-B14F-4D97-AF65-F5344CB8AC3E}">
        <p14:creationId xmlns:p14="http://schemas.microsoft.com/office/powerpoint/2010/main" val="396916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90794A-E292-7FF6-E454-B65ABD47C702}"/>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6EE1574C-3DD5-5030-99C3-1BAF37FC1E31}"/>
              </a:ext>
            </a:extLst>
          </p:cNvPr>
          <p:cNvSpPr>
            <a:spLocks noGrp="1"/>
          </p:cNvSpPr>
          <p:nvPr>
            <p:ph type="dt" sz="half" idx="10"/>
          </p:nvPr>
        </p:nvSpPr>
        <p:spPr/>
        <p:txBody>
          <a:bodyPr/>
          <a:lstStyle/>
          <a:p>
            <a:fld id="{B6EDBA72-3520-4379-BA26-482FD4DFA3C7}" type="datetimeFigureOut">
              <a:rPr lang="fr-BE" smtClean="0"/>
              <a:t>11-10-25</a:t>
            </a:fld>
            <a:endParaRPr lang="fr-BE"/>
          </a:p>
        </p:txBody>
      </p:sp>
      <p:sp>
        <p:nvSpPr>
          <p:cNvPr id="4" name="Espace réservé du pied de page 3">
            <a:extLst>
              <a:ext uri="{FF2B5EF4-FFF2-40B4-BE49-F238E27FC236}">
                <a16:creationId xmlns:a16="http://schemas.microsoft.com/office/drawing/2014/main" id="{CA9A96F4-540B-9791-D3C7-487CF7CE9B69}"/>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718BC06C-284F-FFD3-129C-67F3343CD8DD}"/>
              </a:ext>
            </a:extLst>
          </p:cNvPr>
          <p:cNvSpPr>
            <a:spLocks noGrp="1"/>
          </p:cNvSpPr>
          <p:nvPr>
            <p:ph type="sldNum" sz="quarter" idx="12"/>
          </p:nvPr>
        </p:nvSpPr>
        <p:spPr/>
        <p:txBody>
          <a:bodyPr/>
          <a:lstStyle/>
          <a:p>
            <a:fld id="{C0F97A5B-D04F-492A-92A3-8EFBB72E7E11}" type="slidenum">
              <a:rPr lang="fr-BE" smtClean="0"/>
              <a:t>‹N°›</a:t>
            </a:fld>
            <a:endParaRPr lang="fr-BE"/>
          </a:p>
        </p:txBody>
      </p:sp>
    </p:spTree>
    <p:extLst>
      <p:ext uri="{BB962C8B-B14F-4D97-AF65-F5344CB8AC3E}">
        <p14:creationId xmlns:p14="http://schemas.microsoft.com/office/powerpoint/2010/main" val="111094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FE4D4C5-8BD8-3DDD-FF7D-9B1E15137158}"/>
              </a:ext>
            </a:extLst>
          </p:cNvPr>
          <p:cNvSpPr>
            <a:spLocks noGrp="1"/>
          </p:cNvSpPr>
          <p:nvPr>
            <p:ph type="dt" sz="half" idx="10"/>
          </p:nvPr>
        </p:nvSpPr>
        <p:spPr/>
        <p:txBody>
          <a:bodyPr/>
          <a:lstStyle/>
          <a:p>
            <a:fld id="{B6EDBA72-3520-4379-BA26-482FD4DFA3C7}" type="datetimeFigureOut">
              <a:rPr lang="fr-BE" smtClean="0"/>
              <a:t>11-10-25</a:t>
            </a:fld>
            <a:endParaRPr lang="fr-BE"/>
          </a:p>
        </p:txBody>
      </p:sp>
      <p:sp>
        <p:nvSpPr>
          <p:cNvPr id="3" name="Espace réservé du pied de page 2">
            <a:extLst>
              <a:ext uri="{FF2B5EF4-FFF2-40B4-BE49-F238E27FC236}">
                <a16:creationId xmlns:a16="http://schemas.microsoft.com/office/drawing/2014/main" id="{3B83125E-E7A9-2EC7-A5DC-1C015579D25F}"/>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86DCF793-589A-74BE-86AD-7D66C0BCF77C}"/>
              </a:ext>
            </a:extLst>
          </p:cNvPr>
          <p:cNvSpPr>
            <a:spLocks noGrp="1"/>
          </p:cNvSpPr>
          <p:nvPr>
            <p:ph type="sldNum" sz="quarter" idx="12"/>
          </p:nvPr>
        </p:nvSpPr>
        <p:spPr/>
        <p:txBody>
          <a:bodyPr/>
          <a:lstStyle/>
          <a:p>
            <a:fld id="{C0F97A5B-D04F-492A-92A3-8EFBB72E7E11}" type="slidenum">
              <a:rPr lang="fr-BE" smtClean="0"/>
              <a:t>‹N°›</a:t>
            </a:fld>
            <a:endParaRPr lang="fr-BE"/>
          </a:p>
        </p:txBody>
      </p:sp>
    </p:spTree>
    <p:extLst>
      <p:ext uri="{BB962C8B-B14F-4D97-AF65-F5344CB8AC3E}">
        <p14:creationId xmlns:p14="http://schemas.microsoft.com/office/powerpoint/2010/main" val="284037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FAB47-A791-1BDA-613D-D461BCAD71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C547DD3C-2EAB-91FF-EAE7-81C326702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B69C9AA1-710B-2D5B-5E4A-C23F48E0E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F41D8A9-62C4-7E00-2065-4C093EBB5037}"/>
              </a:ext>
            </a:extLst>
          </p:cNvPr>
          <p:cNvSpPr>
            <a:spLocks noGrp="1"/>
          </p:cNvSpPr>
          <p:nvPr>
            <p:ph type="dt" sz="half" idx="10"/>
          </p:nvPr>
        </p:nvSpPr>
        <p:spPr/>
        <p:txBody>
          <a:bodyPr/>
          <a:lstStyle/>
          <a:p>
            <a:fld id="{B6EDBA72-3520-4379-BA26-482FD4DFA3C7}" type="datetimeFigureOut">
              <a:rPr lang="fr-BE" smtClean="0"/>
              <a:t>11-10-25</a:t>
            </a:fld>
            <a:endParaRPr lang="fr-BE"/>
          </a:p>
        </p:txBody>
      </p:sp>
      <p:sp>
        <p:nvSpPr>
          <p:cNvPr id="6" name="Espace réservé du pied de page 5">
            <a:extLst>
              <a:ext uri="{FF2B5EF4-FFF2-40B4-BE49-F238E27FC236}">
                <a16:creationId xmlns:a16="http://schemas.microsoft.com/office/drawing/2014/main" id="{B3A81FD1-B6EF-B83F-00AD-48AFDE89ADC8}"/>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8B1DA2BA-84D6-522E-408B-744DCB119732}"/>
              </a:ext>
            </a:extLst>
          </p:cNvPr>
          <p:cNvSpPr>
            <a:spLocks noGrp="1"/>
          </p:cNvSpPr>
          <p:nvPr>
            <p:ph type="sldNum" sz="quarter" idx="12"/>
          </p:nvPr>
        </p:nvSpPr>
        <p:spPr/>
        <p:txBody>
          <a:bodyPr/>
          <a:lstStyle/>
          <a:p>
            <a:fld id="{C0F97A5B-D04F-492A-92A3-8EFBB72E7E11}" type="slidenum">
              <a:rPr lang="fr-BE" smtClean="0"/>
              <a:t>‹N°›</a:t>
            </a:fld>
            <a:endParaRPr lang="fr-BE"/>
          </a:p>
        </p:txBody>
      </p:sp>
    </p:spTree>
    <p:extLst>
      <p:ext uri="{BB962C8B-B14F-4D97-AF65-F5344CB8AC3E}">
        <p14:creationId xmlns:p14="http://schemas.microsoft.com/office/powerpoint/2010/main" val="348465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07E605-DEAA-621A-AB81-5B15E88FE4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C8D1E3AE-194A-C678-8A10-F064861E3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86673E44-22B7-0BBA-8CD4-529259D36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1392FF-EA99-DBF4-6CC8-967439E55862}"/>
              </a:ext>
            </a:extLst>
          </p:cNvPr>
          <p:cNvSpPr>
            <a:spLocks noGrp="1"/>
          </p:cNvSpPr>
          <p:nvPr>
            <p:ph type="dt" sz="half" idx="10"/>
          </p:nvPr>
        </p:nvSpPr>
        <p:spPr/>
        <p:txBody>
          <a:bodyPr/>
          <a:lstStyle/>
          <a:p>
            <a:fld id="{B6EDBA72-3520-4379-BA26-482FD4DFA3C7}" type="datetimeFigureOut">
              <a:rPr lang="fr-BE" smtClean="0"/>
              <a:t>11-10-25</a:t>
            </a:fld>
            <a:endParaRPr lang="fr-BE"/>
          </a:p>
        </p:txBody>
      </p:sp>
      <p:sp>
        <p:nvSpPr>
          <p:cNvPr id="6" name="Espace réservé du pied de page 5">
            <a:extLst>
              <a:ext uri="{FF2B5EF4-FFF2-40B4-BE49-F238E27FC236}">
                <a16:creationId xmlns:a16="http://schemas.microsoft.com/office/drawing/2014/main" id="{03A9CB81-74E2-BF86-0F79-4CE0CEA9214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3C7006A-C4FA-C0BC-3474-DA8B1D127F10}"/>
              </a:ext>
            </a:extLst>
          </p:cNvPr>
          <p:cNvSpPr>
            <a:spLocks noGrp="1"/>
          </p:cNvSpPr>
          <p:nvPr>
            <p:ph type="sldNum" sz="quarter" idx="12"/>
          </p:nvPr>
        </p:nvSpPr>
        <p:spPr/>
        <p:txBody>
          <a:bodyPr/>
          <a:lstStyle/>
          <a:p>
            <a:fld id="{C0F97A5B-D04F-492A-92A3-8EFBB72E7E11}" type="slidenum">
              <a:rPr lang="fr-BE" smtClean="0"/>
              <a:t>‹N°›</a:t>
            </a:fld>
            <a:endParaRPr lang="fr-BE"/>
          </a:p>
        </p:txBody>
      </p:sp>
    </p:spTree>
    <p:extLst>
      <p:ext uri="{BB962C8B-B14F-4D97-AF65-F5344CB8AC3E}">
        <p14:creationId xmlns:p14="http://schemas.microsoft.com/office/powerpoint/2010/main" val="168990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3537E64-ADD5-03BD-47CF-EDDAA1980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62432F66-6F39-A14D-8089-9554933DF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CCA348D-2A18-4C4A-DA5D-1907AB381C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EDBA72-3520-4379-BA26-482FD4DFA3C7}" type="datetimeFigureOut">
              <a:rPr lang="fr-BE" smtClean="0"/>
              <a:t>11-10-25</a:t>
            </a:fld>
            <a:endParaRPr lang="fr-BE"/>
          </a:p>
        </p:txBody>
      </p:sp>
      <p:sp>
        <p:nvSpPr>
          <p:cNvPr id="5" name="Espace réservé du pied de page 4">
            <a:extLst>
              <a:ext uri="{FF2B5EF4-FFF2-40B4-BE49-F238E27FC236}">
                <a16:creationId xmlns:a16="http://schemas.microsoft.com/office/drawing/2014/main" id="{06AB8333-3D1E-649A-4F31-62CC5A575B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7B3FBD4D-BD46-2182-7384-6C5F3714BC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F97A5B-D04F-492A-92A3-8EFBB72E7E11}" type="slidenum">
              <a:rPr lang="fr-BE" smtClean="0"/>
              <a:t>‹N°›</a:t>
            </a:fld>
            <a:endParaRPr lang="fr-BE"/>
          </a:p>
        </p:txBody>
      </p:sp>
    </p:spTree>
    <p:extLst>
      <p:ext uri="{BB962C8B-B14F-4D97-AF65-F5344CB8AC3E}">
        <p14:creationId xmlns:p14="http://schemas.microsoft.com/office/powerpoint/2010/main" val="2044614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8E5DF1-8D00-0D81-09B1-758FED8224FD}"/>
              </a:ext>
            </a:extLst>
          </p:cNvPr>
          <p:cNvSpPr>
            <a:spLocks noGrp="1"/>
          </p:cNvSpPr>
          <p:nvPr>
            <p:ph type="ctrTitle"/>
          </p:nvPr>
        </p:nvSpPr>
        <p:spPr/>
        <p:txBody>
          <a:bodyPr>
            <a:normAutofit fontScale="90000"/>
          </a:bodyPr>
          <a:lstStyle/>
          <a:p>
            <a:r>
              <a:rPr lang="fr-BE" sz="3600" b="1"/>
              <a:t>L’</a:t>
            </a:r>
            <a:r>
              <a:rPr lang="fr-BE" sz="3600" b="1" cap="small"/>
              <a:t>alw</a:t>
            </a:r>
            <a:r>
              <a:rPr lang="fr-BE" sz="3600" b="1"/>
              <a:t> et l’initiation à la dialectologie wallonne aujourd’hui. Regards croisés d’anciens étudiants.</a:t>
            </a:r>
            <a:br>
              <a:rPr lang="fr-BE" b="1"/>
            </a:br>
            <a:endParaRPr lang="fr-BE"/>
          </a:p>
        </p:txBody>
      </p:sp>
      <p:sp>
        <p:nvSpPr>
          <p:cNvPr id="3" name="Sous-titre 2">
            <a:extLst>
              <a:ext uri="{FF2B5EF4-FFF2-40B4-BE49-F238E27FC236}">
                <a16:creationId xmlns:a16="http://schemas.microsoft.com/office/drawing/2014/main" id="{6C503E9A-6B77-0C25-9958-E5429A08FDF8}"/>
              </a:ext>
            </a:extLst>
          </p:cNvPr>
          <p:cNvSpPr>
            <a:spLocks noGrp="1"/>
          </p:cNvSpPr>
          <p:nvPr>
            <p:ph type="subTitle" idx="1"/>
          </p:nvPr>
        </p:nvSpPr>
        <p:spPr/>
        <p:txBody>
          <a:bodyPr>
            <a:normAutofit lnSpcReduction="10000"/>
          </a:bodyPr>
          <a:lstStyle/>
          <a:p>
            <a:r>
              <a:rPr lang="fr-BE" b="1" dirty="0"/>
              <a:t>Félix Katikakis et Arnaud Massin (</a:t>
            </a:r>
            <a:r>
              <a:rPr lang="fr-BE" b="1" dirty="0" err="1"/>
              <a:t>Uliège</a:t>
            </a:r>
            <a:r>
              <a:rPr lang="fr-BE" b="1" dirty="0"/>
              <a:t>)</a:t>
            </a:r>
          </a:p>
          <a:p>
            <a:r>
              <a:rPr lang="fr-BE" dirty="0">
                <a:solidFill>
                  <a:schemeClr val="accent2">
                    <a:lumMod val="75000"/>
                  </a:schemeClr>
                </a:solidFill>
              </a:rPr>
              <a:t>« Une journée pour la géolinguistique </a:t>
            </a:r>
            <a:r>
              <a:rPr lang="fr-BE" dirty="0" err="1">
                <a:solidFill>
                  <a:schemeClr val="accent2">
                    <a:lumMod val="75000"/>
                  </a:schemeClr>
                </a:solidFill>
              </a:rPr>
              <a:t>belgoromane</a:t>
            </a:r>
            <a:r>
              <a:rPr lang="fr-BE" dirty="0">
                <a:solidFill>
                  <a:schemeClr val="accent2">
                    <a:lumMod val="75000"/>
                  </a:schemeClr>
                </a:solidFill>
              </a:rPr>
              <a:t>. Écrire l’Atlas linguistique de la Wallonie aujourd’hui et demain » </a:t>
            </a:r>
          </a:p>
          <a:p>
            <a:r>
              <a:rPr lang="fr-BE" b="1" dirty="0">
                <a:solidFill>
                  <a:schemeClr val="accent2">
                    <a:lumMod val="75000"/>
                  </a:schemeClr>
                </a:solidFill>
              </a:rPr>
              <a:t>13 octobre 2025</a:t>
            </a:r>
          </a:p>
        </p:txBody>
      </p:sp>
    </p:spTree>
    <p:extLst>
      <p:ext uri="{BB962C8B-B14F-4D97-AF65-F5344CB8AC3E}">
        <p14:creationId xmlns:p14="http://schemas.microsoft.com/office/powerpoint/2010/main" val="39262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F180E-DE7C-A037-D8D3-36A2E5AE726B}"/>
              </a:ext>
            </a:extLst>
          </p:cNvPr>
          <p:cNvSpPr>
            <a:spLocks noGrp="1"/>
          </p:cNvSpPr>
          <p:nvPr>
            <p:ph type="title"/>
          </p:nvPr>
        </p:nvSpPr>
        <p:spPr>
          <a:xfrm>
            <a:off x="450273" y="214746"/>
            <a:ext cx="11326091" cy="810490"/>
          </a:xfrm>
        </p:spPr>
        <p:txBody>
          <a:bodyPr/>
          <a:lstStyle/>
          <a:p>
            <a:r>
              <a:rPr lang="fr-BE" dirty="0"/>
              <a:t>Localités et contexte d’enquête : Voroux-Goreux</a:t>
            </a:r>
          </a:p>
        </p:txBody>
      </p:sp>
      <p:sp>
        <p:nvSpPr>
          <p:cNvPr id="3" name="Espace réservé du contenu 2">
            <a:extLst>
              <a:ext uri="{FF2B5EF4-FFF2-40B4-BE49-F238E27FC236}">
                <a16:creationId xmlns:a16="http://schemas.microsoft.com/office/drawing/2014/main" id="{D48009D0-8A62-8FC9-6DE0-67640F25642F}"/>
              </a:ext>
            </a:extLst>
          </p:cNvPr>
          <p:cNvSpPr>
            <a:spLocks noGrp="1"/>
          </p:cNvSpPr>
          <p:nvPr>
            <p:ph idx="1"/>
          </p:nvPr>
        </p:nvSpPr>
        <p:spPr>
          <a:xfrm>
            <a:off x="353291" y="1267692"/>
            <a:ext cx="11513127" cy="5223163"/>
          </a:xfrm>
        </p:spPr>
        <p:txBody>
          <a:bodyPr>
            <a:normAutofit lnSpcReduction="10000"/>
          </a:bodyPr>
          <a:lstStyle/>
          <a:p>
            <a:r>
              <a:rPr lang="fr-BE" dirty="0"/>
              <a:t>Une première enquête en 1944-1945 sous la direction d’Elisée Legros</a:t>
            </a:r>
          </a:p>
          <a:p>
            <a:pPr lvl="1">
              <a:buFont typeface="Wingdings" panose="05000000000000000000" pitchFamily="2" charset="2"/>
              <a:buChar char="Ø"/>
            </a:pPr>
            <a:r>
              <a:rPr lang="fr-BE" dirty="0"/>
              <a:t> 4 témoins dont 3 nés aux alentours de 1890</a:t>
            </a:r>
          </a:p>
          <a:p>
            <a:pPr lvl="1" algn="just">
              <a:buFont typeface="Wingdings" panose="05000000000000000000" pitchFamily="2" charset="2"/>
              <a:buChar char="Ø"/>
            </a:pPr>
            <a:r>
              <a:rPr lang="fr-BE" dirty="0"/>
              <a:t> 3 témoins exerçant des métiers en lien avec l’agriculture + 1 ouvrier-machiniste (ancien mineur)</a:t>
            </a:r>
          </a:p>
          <a:p>
            <a:pPr algn="just"/>
            <a:r>
              <a:rPr lang="fr-BE" dirty="0"/>
              <a:t>Une nouvelle enquête (hiver 2021-2022) basée sur un échantillon à l’image des mutations subies par la localité</a:t>
            </a:r>
          </a:p>
          <a:p>
            <a:pPr lvl="1" algn="just">
              <a:buFont typeface="Wingdings" panose="05000000000000000000" pitchFamily="2" charset="2"/>
              <a:buChar char="Ø"/>
            </a:pPr>
            <a:r>
              <a:rPr lang="fr-BE" dirty="0"/>
              <a:t> 4 témoins issus de quatre générations différentes (vingtenaire, quinquagénaire, sexagénaire, octogénaire)</a:t>
            </a:r>
          </a:p>
          <a:p>
            <a:pPr lvl="1" algn="just">
              <a:buFont typeface="Wingdings" panose="05000000000000000000" pitchFamily="2" charset="2"/>
              <a:buChar char="Ø"/>
            </a:pPr>
            <a:r>
              <a:rPr lang="fr-BE" dirty="0"/>
              <a:t> 2 enseignants (dont un retraité), 1 profession libérale, 1 ouvrier de siroperie (accomplissant aussi des travaux agricoles)</a:t>
            </a:r>
          </a:p>
          <a:p>
            <a:pPr lvl="1" algn="just">
              <a:buFont typeface="Wingdings" panose="05000000000000000000" pitchFamily="2" charset="2"/>
              <a:buChar char="Ø"/>
            </a:pPr>
            <a:r>
              <a:rPr lang="fr-BE" dirty="0"/>
              <a:t> 1 locutrice « experte » formée à la dialectologie wallonne</a:t>
            </a:r>
          </a:p>
          <a:p>
            <a:pPr lvl="1" algn="just">
              <a:buFont typeface="Wingdings" panose="05000000000000000000" pitchFamily="2" charset="2"/>
              <a:buChar char="Ø"/>
            </a:pPr>
            <a:r>
              <a:rPr lang="fr-BE" dirty="0"/>
              <a:t> Principal critère de sélection des témoins : la participation régulière aux activités du Théâtre Wallon Voroutois plutôt que l’ancrage résidentiel à Voroux (tous les témoins sont nés et résident en Hesbaye liégeoise, mais seuls deux habitent à Voroux)</a:t>
            </a:r>
          </a:p>
        </p:txBody>
      </p:sp>
    </p:spTree>
    <p:extLst>
      <p:ext uri="{BB962C8B-B14F-4D97-AF65-F5344CB8AC3E}">
        <p14:creationId xmlns:p14="http://schemas.microsoft.com/office/powerpoint/2010/main" val="181764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3010B3-2ACC-A5B4-D684-2259B548FA95}"/>
              </a:ext>
            </a:extLst>
          </p:cNvPr>
          <p:cNvSpPr>
            <a:spLocks noGrp="1"/>
          </p:cNvSpPr>
          <p:nvPr>
            <p:ph type="title"/>
          </p:nvPr>
        </p:nvSpPr>
        <p:spPr>
          <a:xfrm>
            <a:off x="838200" y="365126"/>
            <a:ext cx="10515600" cy="549274"/>
          </a:xfrm>
        </p:spPr>
        <p:txBody>
          <a:bodyPr>
            <a:normAutofit fontScale="90000"/>
          </a:bodyPr>
          <a:lstStyle/>
          <a:p>
            <a:r>
              <a:rPr lang="fr-BE" sz="3600"/>
              <a:t>Résultats : Nivezé</a:t>
            </a:r>
          </a:p>
        </p:txBody>
      </p:sp>
      <p:sp>
        <p:nvSpPr>
          <p:cNvPr id="3" name="Espace réservé du contenu 2">
            <a:extLst>
              <a:ext uri="{FF2B5EF4-FFF2-40B4-BE49-F238E27FC236}">
                <a16:creationId xmlns:a16="http://schemas.microsoft.com/office/drawing/2014/main" id="{20338E90-4518-46D0-ABBD-525986425CDC}"/>
              </a:ext>
            </a:extLst>
          </p:cNvPr>
          <p:cNvSpPr>
            <a:spLocks noGrp="1"/>
          </p:cNvSpPr>
          <p:nvPr>
            <p:ph idx="1"/>
          </p:nvPr>
        </p:nvSpPr>
        <p:spPr>
          <a:xfrm>
            <a:off x="838200" y="1055914"/>
            <a:ext cx="10515600" cy="5121049"/>
          </a:xfrm>
        </p:spPr>
        <p:txBody>
          <a:bodyPr>
            <a:normAutofit fontScale="92500" lnSpcReduction="20000"/>
          </a:bodyPr>
          <a:lstStyle/>
          <a:p>
            <a:r>
              <a:rPr lang="fr-BE"/>
              <a:t>70 à 90% de formes connues (plus qu’attendu).</a:t>
            </a:r>
          </a:p>
          <a:p>
            <a:r>
              <a:rPr lang="fr-BE"/>
              <a:t>Tendances « logiques » : lissages et pertes – gallicismes – liégicismes.</a:t>
            </a:r>
          </a:p>
          <a:p>
            <a:r>
              <a:rPr lang="fr-BE"/>
              <a:t>Et pourtant « inertie » : traits verviétois – sartois/jalhaytois. Exemples : </a:t>
            </a:r>
          </a:p>
          <a:p>
            <a:pPr lvl="0"/>
            <a:r>
              <a:rPr lang="fr-BE" sz="2100"/>
              <a:t>Question 43 : ALW 1/58 signale bien </a:t>
            </a:r>
            <a:r>
              <a:rPr lang="fr-BE" sz="2100" i="1"/>
              <a:t>mantche </a:t>
            </a:r>
            <a:r>
              <a:rPr lang="fr-BE" sz="2100"/>
              <a:t>pour la zone liégeoise mais </a:t>
            </a:r>
            <a:r>
              <a:rPr lang="fr-BE" sz="2100" i="1"/>
              <a:t>mantche </a:t>
            </a:r>
            <a:r>
              <a:rPr lang="fr-BE" sz="2100"/>
              <a:t>tendant vers </a:t>
            </a:r>
            <a:r>
              <a:rPr lang="fr-BE" sz="2100" i="1"/>
              <a:t>mâtche </a:t>
            </a:r>
            <a:r>
              <a:rPr lang="fr-BE" sz="2100"/>
              <a:t>(donc partiellement dénasalisé) en Ve 32-34 que le dernier témoin reproduit.</a:t>
            </a:r>
          </a:p>
          <a:p>
            <a:r>
              <a:rPr lang="fr-BE" sz="2100"/>
              <a:t>Question 14 : ALW 6/101 indique en effet, et c’est très discriminant, pôme en Ve 31-32-34 (ce que seul le premier témoin fait clairement).</a:t>
            </a:r>
          </a:p>
          <a:p>
            <a:r>
              <a:rPr lang="fr-BE" sz="2100"/>
              <a:t>Question 25 (vs. Question 18) : Tous les témoins réalisent cette fois (ils faisaient j’ai mal ma en 18, trois liégicismes selon moi) ce que la notice ALW 15/2 annonçait : j’ai mal de en Ve 32 et 34 (dans une zone faisant très majoritairement j’ai mal ma).</a:t>
            </a:r>
          </a:p>
          <a:p>
            <a:r>
              <a:rPr lang="fr-BE" sz="2100"/>
              <a:t>Question 21 : Les points « sud » Ve 35-37-39 indiquent clairement une nasalisation (</a:t>
            </a:r>
            <a:r>
              <a:rPr lang="fr-BE" sz="2100" i="1"/>
              <a:t>onk</a:t>
            </a:r>
            <a:r>
              <a:rPr lang="fr-BE" sz="2100"/>
              <a:t>), tandis que les points Ve 31-32-34 ont dénasalisé partiellement ou complètement le pronom (ALW 2/8). Le premier témoin est le seul à manifester ce trait « dénasalisé ».</a:t>
            </a:r>
          </a:p>
          <a:p>
            <a:r>
              <a:rPr lang="fr-BE" sz="2100"/>
              <a:t>Question 60 : ALW 1/21 indique </a:t>
            </a:r>
            <a:r>
              <a:rPr lang="fr-BE" sz="2100" i="1"/>
              <a:t>clâ </a:t>
            </a:r>
            <a:r>
              <a:rPr lang="fr-BE" sz="2100"/>
              <a:t>en Ve 34 (à Sart donc), ce qui correspond parfaitement aux témoignages récoltés (Verviers ferait plutôt </a:t>
            </a:r>
            <a:r>
              <a:rPr lang="fr-BE" sz="2100" i="1"/>
              <a:t>clå </a:t>
            </a:r>
            <a:r>
              <a:rPr lang="fr-BE" sz="2100"/>
              <a:t>si l’on en croit le </a:t>
            </a:r>
            <a:r>
              <a:rPr lang="fr-BE" sz="2100" i="1"/>
              <a:t>Dictionnaire populaire wallon-français en dialecte verviétois</a:t>
            </a:r>
            <a:r>
              <a:rPr lang="fr-BE" sz="2100"/>
              <a:t> de Jean Wisimus (1947), tandis que Ve 24 (Limbourg) et Ve 32 feraient </a:t>
            </a:r>
            <a:r>
              <a:rPr lang="fr-BE" sz="2100" i="1"/>
              <a:t>clo</a:t>
            </a:r>
            <a:r>
              <a:rPr lang="fr-BE" sz="2100"/>
              <a:t>). Il s’agit de l’unique fois lors de mon enquête où les trois témoins concordaient pour donner un trait distinguant Ve 32 de Ve 34.</a:t>
            </a:r>
          </a:p>
          <a:p>
            <a:endParaRPr lang="fr-BE" sz="1700"/>
          </a:p>
          <a:p>
            <a:endParaRPr lang="fr-BE"/>
          </a:p>
        </p:txBody>
      </p:sp>
    </p:spTree>
    <p:extLst>
      <p:ext uri="{BB962C8B-B14F-4D97-AF65-F5344CB8AC3E}">
        <p14:creationId xmlns:p14="http://schemas.microsoft.com/office/powerpoint/2010/main" val="126978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E9EFDCF-622F-AAA1-F6C6-896645315B7D}"/>
              </a:ext>
            </a:extLst>
          </p:cNvPr>
          <p:cNvPicPr>
            <a:picLocks noChangeAspect="1"/>
          </p:cNvPicPr>
          <p:nvPr/>
        </p:nvPicPr>
        <p:blipFill>
          <a:blip r:embed="rId2"/>
          <a:srcRect t="17582"/>
          <a:stretch>
            <a:fillRect/>
          </a:stretch>
        </p:blipFill>
        <p:spPr>
          <a:xfrm>
            <a:off x="0" y="895099"/>
            <a:ext cx="12191980" cy="6857990"/>
          </a:xfrm>
          <a:prstGeom prst="rect">
            <a:avLst/>
          </a:prstGeom>
        </p:spPr>
      </p:pic>
      <p:sp>
        <p:nvSpPr>
          <p:cNvPr id="25" name="Rectangle 2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5">
            <a:extLst>
              <a:ext uri="{FF2B5EF4-FFF2-40B4-BE49-F238E27FC236}">
                <a16:creationId xmlns:a16="http://schemas.microsoft.com/office/drawing/2014/main" id="{E3BF6EE2-6BFA-C8F2-35F4-9B1EB083E511}"/>
              </a:ext>
            </a:extLst>
          </p:cNvPr>
          <p:cNvSpPr>
            <a:spLocks noGrp="1"/>
          </p:cNvSpPr>
          <p:nvPr>
            <p:ph type="title"/>
          </p:nvPr>
        </p:nvSpPr>
        <p:spPr>
          <a:xfrm>
            <a:off x="523875" y="425950"/>
            <a:ext cx="11210925" cy="744836"/>
          </a:xfrm>
        </p:spPr>
        <p:txBody>
          <a:bodyPr>
            <a:normAutofit/>
          </a:bodyPr>
          <a:lstStyle/>
          <a:p>
            <a:pPr algn="ctr"/>
            <a:r>
              <a:rPr lang="fr-BE" sz="3600">
                <a:solidFill>
                  <a:schemeClr val="tx1">
                    <a:lumMod val="85000"/>
                    <a:lumOff val="15000"/>
                  </a:schemeClr>
                </a:solidFill>
              </a:rPr>
              <a:t>Carte isoglossique 1</a:t>
            </a:r>
          </a:p>
        </p:txBody>
      </p:sp>
      <p:cxnSp>
        <p:nvCxnSpPr>
          <p:cNvPr id="26"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31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400B7AB-7C34-8489-3F0D-C9086AC23C60}"/>
              </a:ext>
            </a:extLst>
          </p:cNvPr>
          <p:cNvPicPr>
            <a:picLocks noChangeAspect="1"/>
          </p:cNvPicPr>
          <p:nvPr/>
        </p:nvPicPr>
        <p:blipFill>
          <a:blip r:embed="rId2"/>
          <a:stretch>
            <a:fillRect/>
          </a:stretch>
        </p:blipFill>
        <p:spPr>
          <a:xfrm>
            <a:off x="1571625" y="1034143"/>
            <a:ext cx="9048750" cy="5552394"/>
          </a:xfrm>
          <a:prstGeom prst="rect">
            <a:avLst/>
          </a:prstGeom>
        </p:spPr>
      </p:pic>
      <p:sp>
        <p:nvSpPr>
          <p:cNvPr id="2" name="ZoneTexte 1">
            <a:extLst>
              <a:ext uri="{FF2B5EF4-FFF2-40B4-BE49-F238E27FC236}">
                <a16:creationId xmlns:a16="http://schemas.microsoft.com/office/drawing/2014/main" id="{3EE9E72D-A95C-1C4B-3A17-2978DEA2A231}"/>
              </a:ext>
            </a:extLst>
          </p:cNvPr>
          <p:cNvSpPr txBox="1"/>
          <p:nvPr/>
        </p:nvSpPr>
        <p:spPr>
          <a:xfrm>
            <a:off x="239486" y="174171"/>
            <a:ext cx="11397343" cy="646331"/>
          </a:xfrm>
          <a:prstGeom prst="rect">
            <a:avLst/>
          </a:prstGeom>
          <a:noFill/>
        </p:spPr>
        <p:txBody>
          <a:bodyPr wrap="square" rtlCol="0">
            <a:spAutoFit/>
          </a:bodyPr>
          <a:lstStyle/>
          <a:p>
            <a:r>
              <a:rPr lang="fr-BE"/>
              <a:t>•	Question 43 : ALW 1/58 signale bien mantche pour la zone liégeoise mais </a:t>
            </a:r>
            <a:r>
              <a:rPr lang="fr-BE" i="1"/>
              <a:t>mantche</a:t>
            </a:r>
            <a:r>
              <a:rPr lang="fr-BE"/>
              <a:t> tendant vers </a:t>
            </a:r>
            <a:r>
              <a:rPr lang="fr-BE" i="1"/>
              <a:t>mâtche</a:t>
            </a:r>
            <a:r>
              <a:rPr lang="fr-BE"/>
              <a:t> (donc partiellement dénasalisé) en Ve 32-34 que le dernier témoin reproduit.</a:t>
            </a:r>
          </a:p>
        </p:txBody>
      </p:sp>
    </p:spTree>
    <p:extLst>
      <p:ext uri="{BB962C8B-B14F-4D97-AF65-F5344CB8AC3E}">
        <p14:creationId xmlns:p14="http://schemas.microsoft.com/office/powerpoint/2010/main" val="306843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D3BE7A7-DE5F-C31D-3835-C01AD6BB8454}"/>
              </a:ext>
            </a:extLst>
          </p:cNvPr>
          <p:cNvPicPr>
            <a:picLocks noChangeAspect="1"/>
          </p:cNvPicPr>
          <p:nvPr/>
        </p:nvPicPr>
        <p:blipFill>
          <a:blip r:embed="rId2"/>
          <a:stretch>
            <a:fillRect/>
          </a:stretch>
        </p:blipFill>
        <p:spPr>
          <a:xfrm>
            <a:off x="1389289" y="766074"/>
            <a:ext cx="9391650" cy="5780314"/>
          </a:xfrm>
          <a:prstGeom prst="rect">
            <a:avLst/>
          </a:prstGeom>
        </p:spPr>
      </p:pic>
      <p:sp>
        <p:nvSpPr>
          <p:cNvPr id="2" name="ZoneTexte 1">
            <a:extLst>
              <a:ext uri="{FF2B5EF4-FFF2-40B4-BE49-F238E27FC236}">
                <a16:creationId xmlns:a16="http://schemas.microsoft.com/office/drawing/2014/main" id="{5FE0F129-0B66-82E6-9BCD-38D0F45B530B}"/>
              </a:ext>
            </a:extLst>
          </p:cNvPr>
          <p:cNvSpPr txBox="1"/>
          <p:nvPr/>
        </p:nvSpPr>
        <p:spPr>
          <a:xfrm>
            <a:off x="163286" y="119743"/>
            <a:ext cx="11843657" cy="646331"/>
          </a:xfrm>
          <a:prstGeom prst="rect">
            <a:avLst/>
          </a:prstGeom>
          <a:noFill/>
        </p:spPr>
        <p:txBody>
          <a:bodyPr wrap="square" rtlCol="0">
            <a:spAutoFit/>
          </a:bodyPr>
          <a:lstStyle/>
          <a:p>
            <a:r>
              <a:rPr lang="fr-BE"/>
              <a:t>•	Question 14 : ALW 6/101 indique en effet, et c’est très discriminant, </a:t>
            </a:r>
            <a:r>
              <a:rPr lang="fr-BE" i="1"/>
              <a:t>pôme</a:t>
            </a:r>
            <a:r>
              <a:rPr lang="fr-BE"/>
              <a:t> en Ve 31-32-34 (ce que seul le premier témoin fait clairement).</a:t>
            </a:r>
          </a:p>
        </p:txBody>
      </p:sp>
    </p:spTree>
    <p:extLst>
      <p:ext uri="{BB962C8B-B14F-4D97-AF65-F5344CB8AC3E}">
        <p14:creationId xmlns:p14="http://schemas.microsoft.com/office/powerpoint/2010/main" val="151998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0788C7C-0577-2C3F-AC00-A97CC344BE81}"/>
              </a:ext>
            </a:extLst>
          </p:cNvPr>
          <p:cNvPicPr>
            <a:picLocks noChangeAspect="1"/>
          </p:cNvPicPr>
          <p:nvPr/>
        </p:nvPicPr>
        <p:blipFill>
          <a:blip r:embed="rId2"/>
          <a:stretch>
            <a:fillRect/>
          </a:stretch>
        </p:blipFill>
        <p:spPr>
          <a:xfrm>
            <a:off x="1528256" y="1108387"/>
            <a:ext cx="9135488" cy="5749613"/>
          </a:xfrm>
          <a:prstGeom prst="rect">
            <a:avLst/>
          </a:prstGeom>
        </p:spPr>
      </p:pic>
      <p:sp>
        <p:nvSpPr>
          <p:cNvPr id="2" name="ZoneTexte 1">
            <a:extLst>
              <a:ext uri="{FF2B5EF4-FFF2-40B4-BE49-F238E27FC236}">
                <a16:creationId xmlns:a16="http://schemas.microsoft.com/office/drawing/2014/main" id="{3294FF08-4FFE-C786-8265-92791DC9CD0D}"/>
              </a:ext>
            </a:extLst>
          </p:cNvPr>
          <p:cNvSpPr txBox="1"/>
          <p:nvPr/>
        </p:nvSpPr>
        <p:spPr>
          <a:xfrm>
            <a:off x="152400" y="185057"/>
            <a:ext cx="11887200" cy="923330"/>
          </a:xfrm>
          <a:prstGeom prst="rect">
            <a:avLst/>
          </a:prstGeom>
          <a:noFill/>
        </p:spPr>
        <p:txBody>
          <a:bodyPr wrap="square" rtlCol="0">
            <a:spAutoFit/>
          </a:bodyPr>
          <a:lstStyle/>
          <a:p>
            <a:r>
              <a:rPr lang="fr-BE"/>
              <a:t>•	Question 25 (vs. Question 18) : Tous les témoins réalisent cette fois (ils faisaient </a:t>
            </a:r>
            <a:r>
              <a:rPr lang="fr-BE" i="1"/>
              <a:t>j’ai mal ma</a:t>
            </a:r>
            <a:r>
              <a:rPr lang="fr-BE"/>
              <a:t> en 18, trois liégicismes selon moi) ce que la notice ALW 15/2 annonçait : </a:t>
            </a:r>
            <a:r>
              <a:rPr lang="fr-BE" i="1"/>
              <a:t>j’ai mal de</a:t>
            </a:r>
            <a:r>
              <a:rPr lang="fr-BE"/>
              <a:t> en Ve 32 et 34 (dans une zone faisant très majoritairement </a:t>
            </a:r>
            <a:r>
              <a:rPr lang="fr-BE" i="1"/>
              <a:t>j’ai mal ma</a:t>
            </a:r>
            <a:r>
              <a:rPr lang="fr-BE"/>
              <a:t>).</a:t>
            </a:r>
          </a:p>
        </p:txBody>
      </p:sp>
    </p:spTree>
    <p:extLst>
      <p:ext uri="{BB962C8B-B14F-4D97-AF65-F5344CB8AC3E}">
        <p14:creationId xmlns:p14="http://schemas.microsoft.com/office/powerpoint/2010/main" val="365261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831F24E-AADA-EAB9-222F-679A2F773033}"/>
              </a:ext>
            </a:extLst>
          </p:cNvPr>
          <p:cNvPicPr>
            <a:picLocks noChangeAspect="1"/>
          </p:cNvPicPr>
          <p:nvPr/>
        </p:nvPicPr>
        <p:blipFill>
          <a:blip r:embed="rId2"/>
          <a:stretch>
            <a:fillRect/>
          </a:stretch>
        </p:blipFill>
        <p:spPr>
          <a:xfrm>
            <a:off x="2013857" y="1578428"/>
            <a:ext cx="8763680" cy="5279571"/>
          </a:xfrm>
          <a:prstGeom prst="rect">
            <a:avLst/>
          </a:prstGeom>
        </p:spPr>
      </p:pic>
      <p:sp>
        <p:nvSpPr>
          <p:cNvPr id="2" name="ZoneTexte 1">
            <a:extLst>
              <a:ext uri="{FF2B5EF4-FFF2-40B4-BE49-F238E27FC236}">
                <a16:creationId xmlns:a16="http://schemas.microsoft.com/office/drawing/2014/main" id="{1A4176EE-C4F9-2EE8-53B4-5DF580955B48}"/>
              </a:ext>
            </a:extLst>
          </p:cNvPr>
          <p:cNvSpPr txBox="1"/>
          <p:nvPr/>
        </p:nvSpPr>
        <p:spPr>
          <a:xfrm>
            <a:off x="141514" y="206829"/>
            <a:ext cx="11919857" cy="1477328"/>
          </a:xfrm>
          <a:prstGeom prst="rect">
            <a:avLst/>
          </a:prstGeom>
          <a:noFill/>
        </p:spPr>
        <p:txBody>
          <a:bodyPr wrap="square" rtlCol="0">
            <a:spAutoFit/>
          </a:bodyPr>
          <a:lstStyle/>
          <a:p>
            <a:r>
              <a:rPr lang="fr-BE"/>
              <a:t>•	Question 21 : Les points « sud » Ve 35-37-39 indiquent clairement une nasalisation (</a:t>
            </a:r>
            <a:r>
              <a:rPr lang="fr-BE" i="1"/>
              <a:t>onk</a:t>
            </a:r>
            <a:r>
              <a:rPr lang="fr-BE"/>
              <a:t>), tandis que les points Ve 31-32-34 ont dénasalisé partiellement ou complètement le pronom (ALW 2/8). Le premier témoin est le seul à manifester ce trait « dénasalisé ». Mais il y a à Sart bien précisément aussi dénasalisation partielle de la voyelle finale et de la voyelle « intérieure ». Je l’ai maintes fois constaté pour mon dernier témoin (22 </a:t>
            </a:r>
            <a:r>
              <a:rPr lang="fr-BE" i="1"/>
              <a:t>té/ins</a:t>
            </a:r>
            <a:r>
              <a:rPr lang="fr-BE"/>
              <a:t> et 25 </a:t>
            </a:r>
            <a:r>
              <a:rPr lang="fr-BE" i="1"/>
              <a:t>dé/ints</a:t>
            </a:r>
            <a:r>
              <a:rPr lang="fr-BE"/>
              <a:t>, notamment), qui est justement le plus « sartois » de tous.</a:t>
            </a:r>
          </a:p>
        </p:txBody>
      </p:sp>
    </p:spTree>
    <p:extLst>
      <p:ext uri="{BB962C8B-B14F-4D97-AF65-F5344CB8AC3E}">
        <p14:creationId xmlns:p14="http://schemas.microsoft.com/office/powerpoint/2010/main" val="206173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D797E53-7BD4-0EB9-705D-85641E14F73A}"/>
              </a:ext>
            </a:extLst>
          </p:cNvPr>
          <p:cNvPicPr>
            <a:picLocks noChangeAspect="1"/>
          </p:cNvPicPr>
          <p:nvPr/>
        </p:nvPicPr>
        <p:blipFill>
          <a:blip r:embed="rId2"/>
          <a:stretch>
            <a:fillRect/>
          </a:stretch>
        </p:blipFill>
        <p:spPr>
          <a:xfrm>
            <a:off x="2971799" y="1468074"/>
            <a:ext cx="7609115" cy="5294676"/>
          </a:xfrm>
          <a:prstGeom prst="rect">
            <a:avLst/>
          </a:prstGeom>
        </p:spPr>
      </p:pic>
      <p:sp>
        <p:nvSpPr>
          <p:cNvPr id="2" name="ZoneTexte 1">
            <a:extLst>
              <a:ext uri="{FF2B5EF4-FFF2-40B4-BE49-F238E27FC236}">
                <a16:creationId xmlns:a16="http://schemas.microsoft.com/office/drawing/2014/main" id="{DA619247-C60C-D929-E769-002C2090955B}"/>
              </a:ext>
            </a:extLst>
          </p:cNvPr>
          <p:cNvSpPr txBox="1"/>
          <p:nvPr/>
        </p:nvSpPr>
        <p:spPr>
          <a:xfrm>
            <a:off x="97971" y="195943"/>
            <a:ext cx="11974286" cy="1200329"/>
          </a:xfrm>
          <a:prstGeom prst="rect">
            <a:avLst/>
          </a:prstGeom>
          <a:noFill/>
        </p:spPr>
        <p:txBody>
          <a:bodyPr wrap="square" rtlCol="0">
            <a:spAutoFit/>
          </a:bodyPr>
          <a:lstStyle/>
          <a:p>
            <a:r>
              <a:rPr lang="fr-BE"/>
              <a:t>•	Question 60 : ALW 1/21 indique </a:t>
            </a:r>
            <a:r>
              <a:rPr lang="fr-BE" i="1"/>
              <a:t>clâ</a:t>
            </a:r>
            <a:r>
              <a:rPr lang="fr-BE"/>
              <a:t> en Ve 34 (à Sart donc), ce qui correspond parfaitement aux témoignages récoltés (Verviers ferait plutôt </a:t>
            </a:r>
            <a:r>
              <a:rPr lang="fr-BE" i="1"/>
              <a:t>clå</a:t>
            </a:r>
            <a:r>
              <a:rPr lang="fr-BE"/>
              <a:t> si l’on en croit le </a:t>
            </a:r>
            <a:r>
              <a:rPr lang="fr-BE" i="1"/>
              <a:t>Dictionnaire populaire wallon-français</a:t>
            </a:r>
            <a:r>
              <a:rPr lang="fr-BE"/>
              <a:t> </a:t>
            </a:r>
            <a:r>
              <a:rPr lang="fr-BE" i="1"/>
              <a:t>en dialecte verviétois </a:t>
            </a:r>
            <a:r>
              <a:rPr lang="fr-BE"/>
              <a:t>de Jean Wisimus (1947), tandis que Ve 24 (Limbourg) et Ve 32 feraient </a:t>
            </a:r>
            <a:r>
              <a:rPr lang="fr-BE" i="1"/>
              <a:t>clo</a:t>
            </a:r>
            <a:r>
              <a:rPr lang="fr-BE"/>
              <a:t>. Il s’agit de l’unique fois lors de mon enquête où les trois témoins concordaient pour donner un trait distinguant Ve 32 de Ve 34.</a:t>
            </a:r>
          </a:p>
        </p:txBody>
      </p:sp>
    </p:spTree>
    <p:extLst>
      <p:ext uri="{BB962C8B-B14F-4D97-AF65-F5344CB8AC3E}">
        <p14:creationId xmlns:p14="http://schemas.microsoft.com/office/powerpoint/2010/main" val="1996483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E2EC7-FAE2-1851-AEFB-A3DB35BD8D07}"/>
              </a:ext>
            </a:extLst>
          </p:cNvPr>
          <p:cNvSpPr>
            <a:spLocks noGrp="1"/>
          </p:cNvSpPr>
          <p:nvPr>
            <p:ph type="title"/>
          </p:nvPr>
        </p:nvSpPr>
        <p:spPr>
          <a:xfrm>
            <a:off x="270165" y="263237"/>
            <a:ext cx="11499272" cy="782781"/>
          </a:xfrm>
        </p:spPr>
        <p:txBody>
          <a:bodyPr/>
          <a:lstStyle/>
          <a:p>
            <a:r>
              <a:rPr lang="fr-BE" dirty="0"/>
              <a:t>Résultats : Voroux-Goreux</a:t>
            </a:r>
          </a:p>
        </p:txBody>
      </p:sp>
      <p:sp>
        <p:nvSpPr>
          <p:cNvPr id="3" name="Espace réservé du contenu 2">
            <a:extLst>
              <a:ext uri="{FF2B5EF4-FFF2-40B4-BE49-F238E27FC236}">
                <a16:creationId xmlns:a16="http://schemas.microsoft.com/office/drawing/2014/main" id="{08DBF1BF-C96C-E188-A36A-02D7CCA1D161}"/>
              </a:ext>
            </a:extLst>
          </p:cNvPr>
          <p:cNvSpPr>
            <a:spLocks noGrp="1"/>
          </p:cNvSpPr>
          <p:nvPr>
            <p:ph idx="1"/>
          </p:nvPr>
        </p:nvSpPr>
        <p:spPr>
          <a:xfrm>
            <a:off x="270164" y="1129145"/>
            <a:ext cx="11499272" cy="5465618"/>
          </a:xfrm>
        </p:spPr>
        <p:txBody>
          <a:bodyPr/>
          <a:lstStyle/>
          <a:p>
            <a:pPr algn="just"/>
            <a:r>
              <a:rPr lang="fr-BE" dirty="0"/>
              <a:t>Des données analysées selon une méthode « concentrique » </a:t>
            </a:r>
          </a:p>
          <a:p>
            <a:pPr lvl="1" algn="just">
              <a:buFont typeface="Wingdings" panose="05000000000000000000" pitchFamily="2" charset="2"/>
              <a:buChar char="Ø"/>
            </a:pPr>
            <a:r>
              <a:rPr lang="fr-BE" dirty="0"/>
              <a:t> A : repérage de la présence (et de la régularité) de 14 traits phonétiques, morphologiques et syntaxiques panwallons (cf. Remacle 1992)</a:t>
            </a:r>
          </a:p>
          <a:p>
            <a:pPr marL="914400" lvl="2" indent="0" algn="just">
              <a:buNone/>
            </a:pPr>
            <a:r>
              <a:rPr lang="fr-BE" dirty="0">
                <a:solidFill>
                  <a:srgbClr val="FF0000"/>
                </a:solidFill>
              </a:rPr>
              <a:t>Conclusion : présence assez régulière de ces traits MAIS remplacement assez fréquent de la forme wallonne attendue par la forme française (surtout chez le témoin dont la pratique du dialecte est la plus irrégulière)</a:t>
            </a:r>
          </a:p>
          <a:p>
            <a:pPr lvl="1" algn="just">
              <a:buFont typeface="Wingdings" panose="05000000000000000000" pitchFamily="2" charset="2"/>
              <a:buChar char="Ø"/>
            </a:pPr>
            <a:r>
              <a:rPr lang="fr-BE" dirty="0"/>
              <a:t> B : repérage de la présence (et de la régularité) de 7 traits phonétiques et morphologiques typiques de l’est-wallon ou plus spécifiquement de la province de Liège (cf. Remacle 1972)</a:t>
            </a:r>
          </a:p>
          <a:p>
            <a:pPr marL="914400" lvl="2" indent="0" algn="just">
              <a:buNone/>
            </a:pPr>
            <a:r>
              <a:rPr lang="fr-BE" dirty="0">
                <a:solidFill>
                  <a:srgbClr val="FF0000"/>
                </a:solidFill>
              </a:rPr>
              <a:t>Conclusion : présence (quasi) systématique de ces traits chez l’ensemble des témoins.</a:t>
            </a:r>
          </a:p>
          <a:p>
            <a:pPr lvl="1" algn="just">
              <a:buFont typeface="Wingdings" panose="05000000000000000000" pitchFamily="2" charset="2"/>
              <a:buChar char="Ø"/>
            </a:pPr>
            <a:r>
              <a:rPr lang="fr-BE" dirty="0"/>
              <a:t> C : repérage de la présence (et de la régularité) des trois traits supposément les plus typiques du parler de Voroux-Goreux, qui le distinguent du wallon de Liège et le rapprochent du wallon de Hesbaye liégeoise (cf. </a:t>
            </a:r>
            <a:r>
              <a:rPr lang="fr-BE" dirty="0" err="1"/>
              <a:t>Warnant</a:t>
            </a:r>
            <a:r>
              <a:rPr lang="fr-BE" dirty="0"/>
              <a:t> 1949 et </a:t>
            </a:r>
            <a:r>
              <a:rPr lang="fr-BE" dirty="0" err="1"/>
              <a:t>Fréson</a:t>
            </a:r>
            <a:r>
              <a:rPr lang="fr-BE" dirty="0"/>
              <a:t> 1996)</a:t>
            </a:r>
          </a:p>
          <a:p>
            <a:pPr marL="914400" lvl="2" indent="0" algn="just">
              <a:buNone/>
            </a:pPr>
            <a:r>
              <a:rPr lang="fr-BE" dirty="0">
                <a:solidFill>
                  <a:srgbClr val="FF0000"/>
                </a:solidFill>
              </a:rPr>
              <a:t>Conclusion : traits inégalement actualisés, d’assez réguliers à absents (sauf chez la « locutrice experte »). Remplacement fréquent de la forme </a:t>
            </a:r>
            <a:r>
              <a:rPr lang="fr-BE" dirty="0" err="1">
                <a:solidFill>
                  <a:srgbClr val="FF0000"/>
                </a:solidFill>
              </a:rPr>
              <a:t>voroutoise</a:t>
            </a:r>
            <a:r>
              <a:rPr lang="fr-BE" dirty="0">
                <a:solidFill>
                  <a:srgbClr val="FF0000"/>
                </a:solidFill>
              </a:rPr>
              <a:t> attendue par la forme liégeoise. </a:t>
            </a:r>
          </a:p>
        </p:txBody>
      </p:sp>
    </p:spTree>
    <p:extLst>
      <p:ext uri="{BB962C8B-B14F-4D97-AF65-F5344CB8AC3E}">
        <p14:creationId xmlns:p14="http://schemas.microsoft.com/office/powerpoint/2010/main" val="169090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3E952FE-D5CE-AB9A-6B42-73BEEDDF40A8}"/>
              </a:ext>
            </a:extLst>
          </p:cNvPr>
          <p:cNvGraphicFramePr>
            <a:graphicFrameLocks noGrp="1"/>
          </p:cNvGraphicFramePr>
          <p:nvPr>
            <p:extLst>
              <p:ext uri="{D42A27DB-BD31-4B8C-83A1-F6EECF244321}">
                <p14:modId xmlns:p14="http://schemas.microsoft.com/office/powerpoint/2010/main" val="3106756790"/>
              </p:ext>
            </p:extLst>
          </p:nvPr>
        </p:nvGraphicFramePr>
        <p:xfrm>
          <a:off x="547256" y="719666"/>
          <a:ext cx="10979727" cy="2651760"/>
        </p:xfrm>
        <a:graphic>
          <a:graphicData uri="http://schemas.openxmlformats.org/drawingml/2006/table">
            <a:tbl>
              <a:tblPr firstRow="1" bandRow="1">
                <a:tableStyleId>{5C22544A-7EE6-4342-B048-85BDC9FD1C3A}</a:tableStyleId>
              </a:tblPr>
              <a:tblGrid>
                <a:gridCol w="2750126">
                  <a:extLst>
                    <a:ext uri="{9D8B030D-6E8A-4147-A177-3AD203B41FA5}">
                      <a16:colId xmlns:a16="http://schemas.microsoft.com/office/drawing/2014/main" val="4134437001"/>
                    </a:ext>
                  </a:extLst>
                </a:gridCol>
                <a:gridCol w="4897582">
                  <a:extLst>
                    <a:ext uri="{9D8B030D-6E8A-4147-A177-3AD203B41FA5}">
                      <a16:colId xmlns:a16="http://schemas.microsoft.com/office/drawing/2014/main" val="4000281172"/>
                    </a:ext>
                  </a:extLst>
                </a:gridCol>
                <a:gridCol w="3332019">
                  <a:extLst>
                    <a:ext uri="{9D8B030D-6E8A-4147-A177-3AD203B41FA5}">
                      <a16:colId xmlns:a16="http://schemas.microsoft.com/office/drawing/2014/main" val="2978450188"/>
                    </a:ext>
                  </a:extLst>
                </a:gridCol>
              </a:tblGrid>
              <a:tr h="370840">
                <a:tc>
                  <a:txBody>
                    <a:bodyPr/>
                    <a:lstStyle/>
                    <a:p>
                      <a:r>
                        <a:rPr lang="fr-FR" dirty="0"/>
                        <a:t>Trait </a:t>
                      </a:r>
                      <a:r>
                        <a:rPr lang="fr-FR" dirty="0" err="1"/>
                        <a:t>panwallon</a:t>
                      </a:r>
                      <a:r>
                        <a:rPr lang="fr-FR" dirty="0"/>
                        <a:t> (d’après Remacle 1992)</a:t>
                      </a:r>
                      <a:endParaRPr lang="fr-BE" dirty="0"/>
                    </a:p>
                  </a:txBody>
                  <a:tcPr/>
                </a:tc>
                <a:tc>
                  <a:txBody>
                    <a:bodyPr/>
                    <a:lstStyle/>
                    <a:p>
                      <a:r>
                        <a:rPr lang="fr-FR" dirty="0"/>
                        <a:t>Formes attendues</a:t>
                      </a:r>
                      <a:endParaRPr lang="fr-BE" dirty="0"/>
                    </a:p>
                  </a:txBody>
                  <a:tcPr/>
                </a:tc>
                <a:tc>
                  <a:txBody>
                    <a:bodyPr/>
                    <a:lstStyle/>
                    <a:p>
                      <a:r>
                        <a:rPr lang="fr-FR" dirty="0"/>
                        <a:t>Ecarts observés</a:t>
                      </a:r>
                      <a:endParaRPr lang="fr-BE" dirty="0"/>
                    </a:p>
                  </a:txBody>
                  <a:tcPr/>
                </a:tc>
                <a:extLst>
                  <a:ext uri="{0D108BD9-81ED-4DB2-BD59-A6C34878D82A}">
                    <a16:rowId xmlns:a16="http://schemas.microsoft.com/office/drawing/2014/main" val="2479335259"/>
                  </a:ext>
                </a:extLst>
              </a:tr>
              <a:tr h="457200">
                <a:tc rowSpan="2">
                  <a:txBody>
                    <a:bodyPr/>
                    <a:lstStyle/>
                    <a:p>
                      <a:pPr algn="just"/>
                      <a:r>
                        <a:rPr lang="fr-FR" sz="1800" b="0" i="0" u="none" strike="noStrike" kern="1200" baseline="0" dirty="0">
                          <a:solidFill>
                            <a:schemeClr val="dk1"/>
                          </a:solidFill>
                          <a:latin typeface="+mn-lt"/>
                          <a:ea typeface="+mn-ea"/>
                          <a:cs typeface="+mn-cs"/>
                        </a:rPr>
                        <a:t>Absence de </a:t>
                      </a:r>
                      <a:r>
                        <a:rPr lang="fr-FR" sz="1800" b="0" i="1" u="none" strike="noStrike" kern="1200" baseline="0" dirty="0">
                          <a:solidFill>
                            <a:schemeClr val="dk1"/>
                          </a:solidFill>
                          <a:latin typeface="+mn-lt"/>
                          <a:ea typeface="+mn-ea"/>
                          <a:cs typeface="+mn-cs"/>
                        </a:rPr>
                        <a:t>d </a:t>
                      </a:r>
                      <a:r>
                        <a:rPr lang="fr-FR" sz="1800" b="0" i="0" u="none" strike="noStrike" kern="1200" baseline="0" dirty="0">
                          <a:solidFill>
                            <a:schemeClr val="dk1"/>
                          </a:solidFill>
                          <a:latin typeface="+mn-lt"/>
                          <a:ea typeface="+mn-ea"/>
                          <a:cs typeface="+mn-cs"/>
                        </a:rPr>
                        <a:t>et de </a:t>
                      </a:r>
                      <a:r>
                        <a:rPr lang="fr-FR" sz="1800" b="0" i="1" u="none" strike="noStrike" kern="1200" baseline="0" dirty="0">
                          <a:solidFill>
                            <a:schemeClr val="dk1"/>
                          </a:solidFill>
                          <a:latin typeface="+mn-lt"/>
                          <a:ea typeface="+mn-ea"/>
                          <a:cs typeface="+mn-cs"/>
                        </a:rPr>
                        <a:t>b </a:t>
                      </a:r>
                      <a:r>
                        <a:rPr lang="fr-FR" sz="1800" b="0" i="0" u="none" strike="noStrike" kern="1200" baseline="0" dirty="0">
                          <a:solidFill>
                            <a:schemeClr val="dk1"/>
                          </a:solidFill>
                          <a:latin typeface="+mn-lt"/>
                          <a:ea typeface="+mn-ea"/>
                          <a:cs typeface="+mn-cs"/>
                        </a:rPr>
                        <a:t>épenthétiques dans les groupes </a:t>
                      </a:r>
                      <a:r>
                        <a:rPr lang="fr-FR" sz="1800" b="0" i="1" u="none" strike="noStrike" kern="1200" baseline="0" dirty="0">
                          <a:solidFill>
                            <a:schemeClr val="dk1"/>
                          </a:solidFill>
                          <a:latin typeface="+mn-lt"/>
                          <a:ea typeface="+mn-ea"/>
                          <a:cs typeface="+mn-cs"/>
                        </a:rPr>
                        <a:t>n’r</a:t>
                      </a:r>
                      <a:r>
                        <a:rPr lang="fr-FR" sz="1800" b="0" i="0" u="none" strike="noStrike" kern="1200" baseline="0" dirty="0">
                          <a:solidFill>
                            <a:schemeClr val="dk1"/>
                          </a:solidFill>
                          <a:latin typeface="+mn-lt"/>
                          <a:ea typeface="+mn-ea"/>
                          <a:cs typeface="+mn-cs"/>
                        </a:rPr>
                        <a:t>, </a:t>
                      </a:r>
                      <a:r>
                        <a:rPr lang="fr-FR" sz="1800" b="0" i="1" u="none" strike="noStrike" kern="1200" baseline="0" dirty="0">
                          <a:solidFill>
                            <a:schemeClr val="dk1"/>
                          </a:solidFill>
                          <a:latin typeface="+mn-lt"/>
                          <a:ea typeface="+mn-ea"/>
                          <a:cs typeface="+mn-cs"/>
                        </a:rPr>
                        <a:t>m’l</a:t>
                      </a:r>
                      <a:r>
                        <a:rPr lang="fr-FR" sz="1800" b="0" i="0" u="none" strike="noStrike" kern="1200" baseline="0" dirty="0">
                          <a:solidFill>
                            <a:schemeClr val="dk1"/>
                          </a:solidFill>
                          <a:latin typeface="+mn-lt"/>
                          <a:ea typeface="+mn-ea"/>
                          <a:cs typeface="+mn-cs"/>
                        </a:rPr>
                        <a:t>, etc. </a:t>
                      </a:r>
                      <a:endParaRPr lang="fr-BE" dirty="0"/>
                    </a:p>
                  </a:txBody>
                  <a:tcPr/>
                </a:tc>
                <a:tc>
                  <a:txBody>
                    <a:bodyPr/>
                    <a:lstStyle/>
                    <a:p>
                      <a:pPr algn="just"/>
                      <a:r>
                        <a:rPr lang="fr-FR" b="1" dirty="0"/>
                        <a:t>‘tinre’ </a:t>
                      </a:r>
                      <a:r>
                        <a:rPr lang="fr-FR" dirty="0"/>
                        <a:t>(énoncé à traduire: ‘une pomme </a:t>
                      </a:r>
                      <a:r>
                        <a:rPr lang="fr-FR" i="1" dirty="0"/>
                        <a:t>tendre</a:t>
                      </a:r>
                      <a:r>
                        <a:rPr lang="fr-FR" dirty="0"/>
                        <a:t>’)</a:t>
                      </a:r>
                      <a:endParaRPr lang="fr-BE" dirty="0"/>
                    </a:p>
                  </a:txBody>
                  <a:tcPr/>
                </a:tc>
                <a:tc>
                  <a:txBody>
                    <a:bodyPr/>
                    <a:lstStyle/>
                    <a:p>
                      <a:r>
                        <a:rPr lang="fr-FR" b="1" dirty="0"/>
                        <a:t>‘tindre’</a:t>
                      </a:r>
                      <a:endParaRPr lang="fr-BE" b="1" dirty="0"/>
                    </a:p>
                  </a:txBody>
                  <a:tcPr/>
                </a:tc>
                <a:extLst>
                  <a:ext uri="{0D108BD9-81ED-4DB2-BD59-A6C34878D82A}">
                    <a16:rowId xmlns:a16="http://schemas.microsoft.com/office/drawing/2014/main" val="786118143"/>
                  </a:ext>
                </a:extLst>
              </a:tr>
              <a:tr h="457200">
                <a:tc vMerge="1">
                  <a:txBody>
                    <a:bodyPr/>
                    <a:lstStyle/>
                    <a:p>
                      <a:endParaRPr lang="fr-BE"/>
                    </a:p>
                  </a:txBody>
                  <a:tcPr/>
                </a:tc>
                <a:tc>
                  <a:txBody>
                    <a:bodyPr/>
                    <a:lstStyle/>
                    <a:p>
                      <a:pPr algn="just"/>
                      <a:r>
                        <a:rPr lang="fr-FR" b="1" dirty="0"/>
                        <a:t>‘</a:t>
                      </a:r>
                      <a:r>
                        <a:rPr lang="fr-FR" b="1" dirty="0" err="1"/>
                        <a:t>tronléve</a:t>
                      </a:r>
                      <a:r>
                        <a:rPr lang="fr-FR" b="1" dirty="0"/>
                        <a:t>’ </a:t>
                      </a:r>
                      <a:r>
                        <a:rPr lang="fr-FR" dirty="0"/>
                        <a:t>(énoncé à traduire: ‘je </a:t>
                      </a:r>
                      <a:r>
                        <a:rPr lang="fr-FR" i="1" dirty="0"/>
                        <a:t>tremblais</a:t>
                      </a:r>
                      <a:r>
                        <a:rPr lang="fr-FR" dirty="0"/>
                        <a:t> de froid’)</a:t>
                      </a:r>
                      <a:endParaRPr lang="fr-BE" dirty="0"/>
                    </a:p>
                  </a:txBody>
                  <a:tcPr/>
                </a:tc>
                <a:tc>
                  <a:txBody>
                    <a:bodyPr/>
                    <a:lstStyle/>
                    <a:p>
                      <a:r>
                        <a:rPr lang="fr-FR" b="1" dirty="0"/>
                        <a:t>‘</a:t>
                      </a:r>
                      <a:r>
                        <a:rPr lang="fr-FR" b="1" dirty="0" err="1"/>
                        <a:t>tranbléve</a:t>
                      </a:r>
                      <a:r>
                        <a:rPr lang="fr-FR" b="1" dirty="0"/>
                        <a:t>’ </a:t>
                      </a:r>
                      <a:endParaRPr lang="fr-BE" b="1" dirty="0"/>
                    </a:p>
                  </a:txBody>
                  <a:tcPr/>
                </a:tc>
                <a:extLst>
                  <a:ext uri="{0D108BD9-81ED-4DB2-BD59-A6C34878D82A}">
                    <a16:rowId xmlns:a16="http://schemas.microsoft.com/office/drawing/2014/main" val="1171887355"/>
                  </a:ext>
                </a:extLst>
              </a:tr>
              <a:tr h="185420">
                <a:tc>
                  <a:txBody>
                    <a:bodyPr/>
                    <a:lstStyle/>
                    <a:p>
                      <a:pPr algn="just"/>
                      <a:r>
                        <a:rPr lang="fr-FR" sz="1800" b="0" i="0" u="none" strike="noStrike" kern="1200" baseline="0" dirty="0">
                          <a:solidFill>
                            <a:schemeClr val="dk1"/>
                          </a:solidFill>
                          <a:latin typeface="+mn-lt"/>
                          <a:ea typeface="+mn-ea"/>
                          <a:cs typeface="+mn-cs"/>
                        </a:rPr>
                        <a:t>Antéposition du pronom personnel complément direct </a:t>
                      </a:r>
                      <a:endParaRPr lang="fr-BE" dirty="0"/>
                    </a:p>
                  </a:txBody>
                  <a:tcPr/>
                </a:tc>
                <a:tc>
                  <a:txBody>
                    <a:bodyPr/>
                    <a:lstStyle/>
                    <a:p>
                      <a:pPr algn="just"/>
                      <a:r>
                        <a:rPr lang="fr-BE" sz="1800" kern="1200" dirty="0">
                          <a:solidFill>
                            <a:schemeClr val="dk1"/>
                          </a:solidFill>
                          <a:effectLst/>
                          <a:latin typeface="+mn-lt"/>
                          <a:ea typeface="+mn-ea"/>
                          <a:cs typeface="+mn-cs"/>
                        </a:rPr>
                        <a:t>‘</a:t>
                      </a:r>
                      <a:r>
                        <a:rPr lang="fr-BE" sz="1800" b="1" u="sng" kern="1200" dirty="0" err="1">
                          <a:solidFill>
                            <a:schemeClr val="dk1"/>
                          </a:solidFill>
                          <a:effectLst/>
                          <a:latin typeface="+mn-lt"/>
                          <a:ea typeface="+mn-ea"/>
                          <a:cs typeface="+mn-cs"/>
                        </a:rPr>
                        <a:t>dji</a:t>
                      </a:r>
                      <a:r>
                        <a:rPr lang="fr-BE" sz="1800" b="1" u="sng" kern="1200" dirty="0">
                          <a:solidFill>
                            <a:schemeClr val="dk1"/>
                          </a:solidFill>
                          <a:effectLst/>
                          <a:latin typeface="+mn-lt"/>
                          <a:ea typeface="+mn-ea"/>
                          <a:cs typeface="+mn-cs"/>
                        </a:rPr>
                        <a:t> m’va</a:t>
                      </a:r>
                      <a:r>
                        <a:rPr lang="fr-BE" sz="1800" kern="1200" dirty="0">
                          <a:solidFill>
                            <a:schemeClr val="dk1"/>
                          </a:solidFill>
                          <a:effectLst/>
                          <a:latin typeface="+mn-lt"/>
                          <a:ea typeface="+mn-ea"/>
                          <a:cs typeface="+mn-cs"/>
                        </a:rPr>
                        <a:t>-st-</a:t>
                      </a:r>
                      <a:r>
                        <a:rPr lang="fr-BE" sz="1800" kern="1200" dirty="0" err="1">
                          <a:solidFill>
                            <a:schemeClr val="dk1"/>
                          </a:solidFill>
                          <a:effectLst/>
                          <a:latin typeface="+mn-lt"/>
                          <a:ea typeface="+mn-ea"/>
                          <a:cs typeface="+mn-cs"/>
                        </a:rPr>
                        <a:t>atch’ter</a:t>
                      </a:r>
                      <a:r>
                        <a:rPr lang="fr-BE" sz="1800" kern="1200" dirty="0">
                          <a:solidFill>
                            <a:schemeClr val="dk1"/>
                          </a:solidFill>
                          <a:effectLst/>
                          <a:latin typeface="+mn-lt"/>
                          <a:ea typeface="+mn-ea"/>
                          <a:cs typeface="+mn-cs"/>
                        </a:rPr>
                        <a:t> </a:t>
                      </a:r>
                      <a:r>
                        <a:rPr lang="fr-BE" sz="1800" kern="1200" dirty="0" err="1">
                          <a:solidFill>
                            <a:schemeClr val="dk1"/>
                          </a:solidFill>
                          <a:effectLst/>
                          <a:latin typeface="+mn-lt"/>
                          <a:ea typeface="+mn-ea"/>
                          <a:cs typeface="+mn-cs"/>
                        </a:rPr>
                        <a:t>deûs</a:t>
                      </a:r>
                      <a:r>
                        <a:rPr lang="fr-BE" sz="1800" kern="1200" dirty="0">
                          <a:solidFill>
                            <a:schemeClr val="dk1"/>
                          </a:solidFill>
                          <a:effectLst/>
                          <a:latin typeface="+mn-lt"/>
                          <a:ea typeface="+mn-ea"/>
                          <a:cs typeface="+mn-cs"/>
                        </a:rPr>
                        <a:t> </a:t>
                      </a:r>
                      <a:r>
                        <a:rPr lang="fr-BE" sz="1800" kern="1200" dirty="0" err="1">
                          <a:solidFill>
                            <a:schemeClr val="dk1"/>
                          </a:solidFill>
                          <a:effectLst/>
                          <a:latin typeface="+mn-lt"/>
                          <a:ea typeface="+mn-ea"/>
                          <a:cs typeface="+mn-cs"/>
                        </a:rPr>
                        <a:t>tch’vâs</a:t>
                      </a:r>
                      <a:r>
                        <a:rPr lang="fr-BE" sz="1800" kern="1200" dirty="0">
                          <a:solidFill>
                            <a:schemeClr val="dk1"/>
                          </a:solidFill>
                          <a:effectLst/>
                          <a:latin typeface="+mn-lt"/>
                          <a:ea typeface="+mn-ea"/>
                          <a:cs typeface="+mn-cs"/>
                        </a:rPr>
                        <a:t>’ (énoncé à traduire : ‘je vais acheter deux chevaux’)</a:t>
                      </a:r>
                      <a:endParaRPr lang="fr-BE" dirty="0"/>
                    </a:p>
                  </a:txBody>
                  <a:tcPr/>
                </a:tc>
                <a:tc>
                  <a:txBody>
                    <a:bodyPr/>
                    <a:lstStyle/>
                    <a:p>
                      <a:r>
                        <a:rPr lang="fr-BE" sz="1800" kern="1200" dirty="0">
                          <a:solidFill>
                            <a:schemeClr val="dk1"/>
                          </a:solidFill>
                          <a:effectLst/>
                          <a:latin typeface="+mn-lt"/>
                          <a:ea typeface="+mn-ea"/>
                          <a:cs typeface="+mn-cs"/>
                        </a:rPr>
                        <a:t>‘</a:t>
                      </a:r>
                      <a:r>
                        <a:rPr lang="fr-BE" sz="1800" b="1" u="sng" kern="1200" dirty="0" err="1">
                          <a:solidFill>
                            <a:schemeClr val="dk1"/>
                          </a:solidFill>
                          <a:effectLst/>
                          <a:latin typeface="+mn-lt"/>
                          <a:ea typeface="+mn-ea"/>
                          <a:cs typeface="+mn-cs"/>
                        </a:rPr>
                        <a:t>dji</a:t>
                      </a:r>
                      <a:r>
                        <a:rPr lang="fr-BE" sz="1800" b="1" u="sng" kern="1200" dirty="0">
                          <a:solidFill>
                            <a:schemeClr val="dk1"/>
                          </a:solidFill>
                          <a:effectLst/>
                          <a:latin typeface="+mn-lt"/>
                          <a:ea typeface="+mn-ea"/>
                          <a:cs typeface="+mn-cs"/>
                        </a:rPr>
                        <a:t> va </a:t>
                      </a:r>
                      <a:r>
                        <a:rPr lang="fr-BE" sz="1800" kern="1200" dirty="0" err="1">
                          <a:solidFill>
                            <a:schemeClr val="dk1"/>
                          </a:solidFill>
                          <a:effectLst/>
                          <a:latin typeface="+mn-lt"/>
                          <a:ea typeface="+mn-ea"/>
                          <a:cs typeface="+mn-cs"/>
                        </a:rPr>
                        <a:t>atch’ter</a:t>
                      </a:r>
                      <a:r>
                        <a:rPr lang="fr-BE" sz="1800" kern="1200" dirty="0">
                          <a:solidFill>
                            <a:schemeClr val="dk1"/>
                          </a:solidFill>
                          <a:effectLst/>
                          <a:latin typeface="+mn-lt"/>
                          <a:ea typeface="+mn-ea"/>
                          <a:cs typeface="+mn-cs"/>
                        </a:rPr>
                        <a:t> </a:t>
                      </a:r>
                      <a:r>
                        <a:rPr lang="fr-BE" sz="1800" kern="1200" dirty="0" err="1">
                          <a:solidFill>
                            <a:schemeClr val="dk1"/>
                          </a:solidFill>
                          <a:effectLst/>
                          <a:latin typeface="+mn-lt"/>
                          <a:ea typeface="+mn-ea"/>
                          <a:cs typeface="+mn-cs"/>
                        </a:rPr>
                        <a:t>deûs</a:t>
                      </a:r>
                      <a:r>
                        <a:rPr lang="fr-BE" sz="1800" kern="1200" dirty="0">
                          <a:solidFill>
                            <a:schemeClr val="dk1"/>
                          </a:solidFill>
                          <a:effectLst/>
                          <a:latin typeface="+mn-lt"/>
                          <a:ea typeface="+mn-ea"/>
                          <a:cs typeface="+mn-cs"/>
                        </a:rPr>
                        <a:t> </a:t>
                      </a:r>
                      <a:r>
                        <a:rPr lang="fr-BE" sz="1800" kern="1200" dirty="0" err="1">
                          <a:solidFill>
                            <a:schemeClr val="dk1"/>
                          </a:solidFill>
                          <a:effectLst/>
                          <a:latin typeface="+mn-lt"/>
                          <a:ea typeface="+mn-ea"/>
                          <a:cs typeface="+mn-cs"/>
                        </a:rPr>
                        <a:t>tch’vås</a:t>
                      </a:r>
                      <a:r>
                        <a:rPr lang="fr-BE" sz="1800" kern="1200" dirty="0">
                          <a:solidFill>
                            <a:schemeClr val="dk1"/>
                          </a:solidFill>
                          <a:effectLst/>
                          <a:latin typeface="+mn-lt"/>
                          <a:ea typeface="+mn-ea"/>
                          <a:cs typeface="+mn-cs"/>
                        </a:rPr>
                        <a:t>’</a:t>
                      </a:r>
                      <a:endParaRPr lang="fr-BE" dirty="0"/>
                    </a:p>
                  </a:txBody>
                  <a:tcPr/>
                </a:tc>
                <a:extLst>
                  <a:ext uri="{0D108BD9-81ED-4DB2-BD59-A6C34878D82A}">
                    <a16:rowId xmlns:a16="http://schemas.microsoft.com/office/drawing/2014/main" val="544713613"/>
                  </a:ext>
                </a:extLst>
              </a:tr>
            </a:tbl>
          </a:graphicData>
        </a:graphic>
      </p:graphicFrame>
    </p:spTree>
    <p:extLst>
      <p:ext uri="{BB962C8B-B14F-4D97-AF65-F5344CB8AC3E}">
        <p14:creationId xmlns:p14="http://schemas.microsoft.com/office/powerpoint/2010/main" val="63367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5AAB2-D78B-5F1B-C43F-D01177BDC94B}"/>
              </a:ext>
            </a:extLst>
          </p:cNvPr>
          <p:cNvSpPr>
            <a:spLocks noGrp="1"/>
          </p:cNvSpPr>
          <p:nvPr>
            <p:ph type="title"/>
          </p:nvPr>
        </p:nvSpPr>
        <p:spPr/>
        <p:txBody>
          <a:bodyPr/>
          <a:lstStyle/>
          <a:p>
            <a:r>
              <a:rPr lang="fr-BE"/>
              <a:t>Introduction</a:t>
            </a:r>
          </a:p>
        </p:txBody>
      </p:sp>
      <p:sp>
        <p:nvSpPr>
          <p:cNvPr id="3" name="Espace réservé du contenu 2">
            <a:extLst>
              <a:ext uri="{FF2B5EF4-FFF2-40B4-BE49-F238E27FC236}">
                <a16:creationId xmlns:a16="http://schemas.microsoft.com/office/drawing/2014/main" id="{FE036313-2134-CA57-9B9A-5F1BE8F8CE28}"/>
              </a:ext>
            </a:extLst>
          </p:cNvPr>
          <p:cNvSpPr>
            <a:spLocks noGrp="1"/>
          </p:cNvSpPr>
          <p:nvPr>
            <p:ph idx="1"/>
          </p:nvPr>
        </p:nvSpPr>
        <p:spPr/>
        <p:txBody>
          <a:bodyPr/>
          <a:lstStyle/>
          <a:p>
            <a:r>
              <a:rPr lang="fr-BE" dirty="0"/>
              <a:t>Cours de Dialectologie wallonne (2021–2022).</a:t>
            </a:r>
          </a:p>
          <a:p>
            <a:r>
              <a:rPr lang="fr-BE" dirty="0"/>
              <a:t>Domaines de recherche assez éloignés aujourd’hui.</a:t>
            </a:r>
          </a:p>
          <a:p>
            <a:r>
              <a:rPr lang="fr-BE" dirty="0"/>
              <a:t>Découvertes : une langue, un domaine </a:t>
            </a:r>
            <a:r>
              <a:rPr lang="fr-BE"/>
              <a:t>de recherche, une discipline, </a:t>
            </a:r>
            <a:r>
              <a:rPr lang="fr-BE" dirty="0"/>
              <a:t>un ouvrage de référence.</a:t>
            </a:r>
          </a:p>
          <a:p>
            <a:endParaRPr lang="fr-BE" dirty="0"/>
          </a:p>
          <a:p>
            <a:r>
              <a:rPr lang="fr-BE" dirty="0"/>
              <a:t>Présentation de nos points d’enquête : Voroux-Goreux (L 45) et </a:t>
            </a:r>
            <a:r>
              <a:rPr lang="fr-BE" dirty="0" err="1"/>
              <a:t>Nivezé</a:t>
            </a:r>
            <a:r>
              <a:rPr lang="fr-BE" dirty="0"/>
              <a:t> (entre ´Ve 36 et Ve 34).</a:t>
            </a:r>
          </a:p>
          <a:p>
            <a:r>
              <a:rPr lang="fr-BE" dirty="0"/>
              <a:t>Confrontation de nos méthodes d’enquête, de nos résultats.</a:t>
            </a:r>
          </a:p>
        </p:txBody>
      </p:sp>
    </p:spTree>
    <p:extLst>
      <p:ext uri="{BB962C8B-B14F-4D97-AF65-F5344CB8AC3E}">
        <p14:creationId xmlns:p14="http://schemas.microsoft.com/office/powerpoint/2010/main" val="2291892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9866AB5-1FC7-5C31-A09D-22BD28B95432}"/>
              </a:ext>
            </a:extLst>
          </p:cNvPr>
          <p:cNvPicPr>
            <a:picLocks noChangeAspect="1"/>
          </p:cNvPicPr>
          <p:nvPr/>
        </p:nvPicPr>
        <p:blipFill>
          <a:blip r:embed="rId2"/>
          <a:stretch>
            <a:fillRect/>
          </a:stretch>
        </p:blipFill>
        <p:spPr>
          <a:xfrm>
            <a:off x="265368" y="385740"/>
            <a:ext cx="9153592" cy="6086520"/>
          </a:xfrm>
          <a:prstGeom prst="rect">
            <a:avLst/>
          </a:prstGeom>
        </p:spPr>
      </p:pic>
      <p:sp>
        <p:nvSpPr>
          <p:cNvPr id="4" name="ZoneTexte 3">
            <a:extLst>
              <a:ext uri="{FF2B5EF4-FFF2-40B4-BE49-F238E27FC236}">
                <a16:creationId xmlns:a16="http://schemas.microsoft.com/office/drawing/2014/main" id="{CFD7FBEF-FEEB-5E38-B8D0-9F0C64F8ED1C}"/>
              </a:ext>
            </a:extLst>
          </p:cNvPr>
          <p:cNvSpPr txBox="1"/>
          <p:nvPr/>
        </p:nvSpPr>
        <p:spPr>
          <a:xfrm>
            <a:off x="9642764" y="540327"/>
            <a:ext cx="2175163" cy="3139321"/>
          </a:xfrm>
          <a:prstGeom prst="rect">
            <a:avLst/>
          </a:prstGeom>
          <a:noFill/>
        </p:spPr>
        <p:txBody>
          <a:bodyPr wrap="square" rtlCol="0">
            <a:spAutoFit/>
          </a:bodyPr>
          <a:lstStyle/>
          <a:p>
            <a:r>
              <a:rPr lang="fr-BE" b="1" dirty="0"/>
              <a:t>l’évolution en -</a:t>
            </a:r>
            <a:r>
              <a:rPr lang="fr-BE" b="1" i="1" dirty="0" err="1"/>
              <a:t>ègn</a:t>
            </a:r>
            <a:r>
              <a:rPr lang="fr-BE" b="1" dirty="0"/>
              <a:t> (vs -</a:t>
            </a:r>
            <a:r>
              <a:rPr lang="fr-BE" b="1" i="1" dirty="0"/>
              <a:t>in</a:t>
            </a:r>
            <a:r>
              <a:rPr lang="fr-BE" b="1" dirty="0"/>
              <a:t> en wallon liégeois) des terminaisons latines -</a:t>
            </a:r>
            <a:r>
              <a:rPr lang="fr-BE" b="1" i="1" dirty="0" err="1"/>
              <a:t>inu</a:t>
            </a:r>
            <a:r>
              <a:rPr lang="fr-BE" b="1" dirty="0"/>
              <a:t>, -</a:t>
            </a:r>
            <a:r>
              <a:rPr lang="fr-BE" b="1" i="1" dirty="0" err="1"/>
              <a:t>ame</a:t>
            </a:r>
            <a:r>
              <a:rPr lang="fr-BE" b="1" dirty="0"/>
              <a:t> (après consonne palatale) et </a:t>
            </a:r>
            <a:r>
              <a:rPr lang="fr-BE" b="1" i="1" dirty="0"/>
              <a:t>e</a:t>
            </a:r>
            <a:r>
              <a:rPr lang="fr-BE" b="1" dirty="0"/>
              <a:t> ouvert tonique libre + consonne nasale finale ou devenue finale </a:t>
            </a:r>
          </a:p>
        </p:txBody>
      </p:sp>
    </p:spTree>
    <p:extLst>
      <p:ext uri="{BB962C8B-B14F-4D97-AF65-F5344CB8AC3E}">
        <p14:creationId xmlns:p14="http://schemas.microsoft.com/office/powerpoint/2010/main" val="350393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texte, carte, atlas, capture d’écran&#10;&#10;Le contenu généré par l’IA peut être incorrect.">
            <a:extLst>
              <a:ext uri="{FF2B5EF4-FFF2-40B4-BE49-F238E27FC236}">
                <a16:creationId xmlns:a16="http://schemas.microsoft.com/office/drawing/2014/main" id="{70F6EC72-808B-205F-3710-75CA7D1CDCFF}"/>
              </a:ext>
            </a:extLst>
          </p:cNvPr>
          <p:cNvPicPr>
            <a:picLocks noChangeAspect="1"/>
          </p:cNvPicPr>
          <p:nvPr/>
        </p:nvPicPr>
        <p:blipFill>
          <a:blip r:embed="rId2"/>
          <a:stretch>
            <a:fillRect/>
          </a:stretch>
        </p:blipFill>
        <p:spPr>
          <a:xfrm>
            <a:off x="1969282" y="643466"/>
            <a:ext cx="8253435" cy="5571067"/>
          </a:xfrm>
          <a:prstGeom prst="rect">
            <a:avLst/>
          </a:prstGeom>
        </p:spPr>
      </p:pic>
    </p:spTree>
    <p:extLst>
      <p:ext uri="{BB962C8B-B14F-4D97-AF65-F5344CB8AC3E}">
        <p14:creationId xmlns:p14="http://schemas.microsoft.com/office/powerpoint/2010/main" val="368050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descr="Une image contenant texte, carte, diagramme&#10;&#10;Le contenu généré par l’IA peut être incorrect.">
            <a:extLst>
              <a:ext uri="{FF2B5EF4-FFF2-40B4-BE49-F238E27FC236}">
                <a16:creationId xmlns:a16="http://schemas.microsoft.com/office/drawing/2014/main" id="{DC574690-02DB-6593-5C42-6161187CB47D}"/>
              </a:ext>
            </a:extLst>
          </p:cNvPr>
          <p:cNvPicPr>
            <a:picLocks noChangeAspect="1"/>
          </p:cNvPicPr>
          <p:nvPr/>
        </p:nvPicPr>
        <p:blipFill>
          <a:blip r:embed="rId2"/>
          <a:stretch>
            <a:fillRect/>
          </a:stretch>
        </p:blipFill>
        <p:spPr>
          <a:xfrm>
            <a:off x="2088039" y="643466"/>
            <a:ext cx="8015922" cy="5571067"/>
          </a:xfrm>
          <a:prstGeom prst="rect">
            <a:avLst/>
          </a:prstGeom>
        </p:spPr>
      </p:pic>
    </p:spTree>
    <p:extLst>
      <p:ext uri="{BB962C8B-B14F-4D97-AF65-F5344CB8AC3E}">
        <p14:creationId xmlns:p14="http://schemas.microsoft.com/office/powerpoint/2010/main" val="887653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texte, carte, capture d’écran, diagramme&#10;&#10;Le contenu généré par l’IA peut être incorrect.">
            <a:extLst>
              <a:ext uri="{FF2B5EF4-FFF2-40B4-BE49-F238E27FC236}">
                <a16:creationId xmlns:a16="http://schemas.microsoft.com/office/drawing/2014/main" id="{97941A8D-709D-4D93-9649-56518DE05BBB}"/>
              </a:ext>
            </a:extLst>
          </p:cNvPr>
          <p:cNvPicPr>
            <a:picLocks noChangeAspect="1"/>
          </p:cNvPicPr>
          <p:nvPr/>
        </p:nvPicPr>
        <p:blipFill>
          <a:blip r:embed="rId2"/>
          <a:stretch>
            <a:fillRect/>
          </a:stretch>
        </p:blipFill>
        <p:spPr>
          <a:xfrm>
            <a:off x="257905" y="733520"/>
            <a:ext cx="8347824" cy="5760000"/>
          </a:xfrm>
          <a:prstGeom prst="rect">
            <a:avLst/>
          </a:prstGeom>
        </p:spPr>
      </p:pic>
      <p:sp>
        <p:nvSpPr>
          <p:cNvPr id="4" name="ZoneTexte 3">
            <a:extLst>
              <a:ext uri="{FF2B5EF4-FFF2-40B4-BE49-F238E27FC236}">
                <a16:creationId xmlns:a16="http://schemas.microsoft.com/office/drawing/2014/main" id="{210B6027-73BB-EA73-D0B9-CECE9B1F58A3}"/>
              </a:ext>
            </a:extLst>
          </p:cNvPr>
          <p:cNvSpPr txBox="1"/>
          <p:nvPr/>
        </p:nvSpPr>
        <p:spPr>
          <a:xfrm>
            <a:off x="8936182" y="838200"/>
            <a:ext cx="2715491" cy="1477328"/>
          </a:xfrm>
          <a:prstGeom prst="rect">
            <a:avLst/>
          </a:prstGeom>
          <a:noFill/>
        </p:spPr>
        <p:txBody>
          <a:bodyPr wrap="square" rtlCol="0">
            <a:spAutoFit/>
          </a:bodyPr>
          <a:lstStyle/>
          <a:p>
            <a:r>
              <a:rPr lang="fr-BE" b="1" dirty="0"/>
              <a:t>flexion -</a:t>
            </a:r>
            <a:r>
              <a:rPr lang="fr-BE" b="1" i="1" dirty="0" err="1"/>
              <a:t>în</a:t>
            </a:r>
            <a:r>
              <a:rPr lang="fr-BE" b="1" dirty="0"/>
              <a:t> à la 1</a:t>
            </a:r>
            <a:r>
              <a:rPr lang="fr-BE" b="1" baseline="30000" dirty="0"/>
              <a:t>e</a:t>
            </a:r>
            <a:r>
              <a:rPr lang="fr-BE" b="1" dirty="0"/>
              <a:t> et la 3</a:t>
            </a:r>
            <a:r>
              <a:rPr lang="fr-BE" b="1" baseline="30000" dirty="0"/>
              <a:t>e</a:t>
            </a:r>
            <a:r>
              <a:rPr lang="fr-BE" b="1" dirty="0"/>
              <a:t> personnes du pluriel de l’indicatif imparfait, du subjonctif imparfait et du conditionnel présent</a:t>
            </a:r>
          </a:p>
        </p:txBody>
      </p:sp>
    </p:spTree>
    <p:extLst>
      <p:ext uri="{BB962C8B-B14F-4D97-AF65-F5344CB8AC3E}">
        <p14:creationId xmlns:p14="http://schemas.microsoft.com/office/powerpoint/2010/main" val="171177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818F30E-4725-9C98-4331-E2B7DA5295CF}"/>
              </a:ext>
            </a:extLst>
          </p:cNvPr>
          <p:cNvPicPr>
            <a:picLocks noChangeAspect="1"/>
          </p:cNvPicPr>
          <p:nvPr/>
        </p:nvPicPr>
        <p:blipFill>
          <a:blip r:embed="rId2"/>
          <a:stretch>
            <a:fillRect/>
          </a:stretch>
        </p:blipFill>
        <p:spPr>
          <a:xfrm>
            <a:off x="1969282" y="643466"/>
            <a:ext cx="8253435" cy="5571067"/>
          </a:xfrm>
          <a:prstGeom prst="rect">
            <a:avLst/>
          </a:prstGeom>
        </p:spPr>
      </p:pic>
    </p:spTree>
    <p:extLst>
      <p:ext uri="{BB962C8B-B14F-4D97-AF65-F5344CB8AC3E}">
        <p14:creationId xmlns:p14="http://schemas.microsoft.com/office/powerpoint/2010/main" val="918804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texte, carte, capture d’écran, diagramme&#10;&#10;Le contenu généré par l’IA peut être incorrect.">
            <a:extLst>
              <a:ext uri="{FF2B5EF4-FFF2-40B4-BE49-F238E27FC236}">
                <a16:creationId xmlns:a16="http://schemas.microsoft.com/office/drawing/2014/main" id="{BBF7E96E-6D47-3662-1A8D-97FE4A22B066}"/>
              </a:ext>
            </a:extLst>
          </p:cNvPr>
          <p:cNvPicPr>
            <a:picLocks noChangeAspect="1"/>
          </p:cNvPicPr>
          <p:nvPr/>
        </p:nvPicPr>
        <p:blipFill>
          <a:blip r:embed="rId2"/>
          <a:stretch>
            <a:fillRect/>
          </a:stretch>
        </p:blipFill>
        <p:spPr>
          <a:xfrm>
            <a:off x="398704" y="733521"/>
            <a:ext cx="7958665" cy="5571067"/>
          </a:xfrm>
          <a:prstGeom prst="rect">
            <a:avLst/>
          </a:prstGeom>
        </p:spPr>
      </p:pic>
      <p:sp>
        <p:nvSpPr>
          <p:cNvPr id="4" name="ZoneTexte 3">
            <a:extLst>
              <a:ext uri="{FF2B5EF4-FFF2-40B4-BE49-F238E27FC236}">
                <a16:creationId xmlns:a16="http://schemas.microsoft.com/office/drawing/2014/main" id="{EA02BDC3-1F65-30EE-5C2E-1476AE2C48DE}"/>
              </a:ext>
            </a:extLst>
          </p:cNvPr>
          <p:cNvSpPr txBox="1"/>
          <p:nvPr/>
        </p:nvSpPr>
        <p:spPr>
          <a:xfrm>
            <a:off x="8485909" y="1094509"/>
            <a:ext cx="3241964" cy="1200329"/>
          </a:xfrm>
          <a:prstGeom prst="rect">
            <a:avLst/>
          </a:prstGeom>
          <a:noFill/>
        </p:spPr>
        <p:txBody>
          <a:bodyPr wrap="square" rtlCol="0">
            <a:spAutoFit/>
          </a:bodyPr>
          <a:lstStyle/>
          <a:p>
            <a:r>
              <a:rPr lang="fr-BE" b="1" dirty="0"/>
              <a:t>Forme ‘</a:t>
            </a:r>
            <a:r>
              <a:rPr lang="fr-BE" b="1" dirty="0" err="1"/>
              <a:t>boûf</a:t>
            </a:r>
            <a:r>
              <a:rPr lang="fr-BE" b="1" dirty="0"/>
              <a:t>’ typique de la Hesbaye liégeoise (vs ‘</a:t>
            </a:r>
            <a:r>
              <a:rPr lang="fr-BE" b="1" dirty="0" err="1"/>
              <a:t>boû</a:t>
            </a:r>
            <a:r>
              <a:rPr lang="fr-BE" b="1" dirty="0"/>
              <a:t>’ dans la majeure partie des aires orientale et centrale)</a:t>
            </a:r>
          </a:p>
        </p:txBody>
      </p:sp>
    </p:spTree>
    <p:extLst>
      <p:ext uri="{BB962C8B-B14F-4D97-AF65-F5344CB8AC3E}">
        <p14:creationId xmlns:p14="http://schemas.microsoft.com/office/powerpoint/2010/main" val="3922472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15E3B6-ECCD-FB1F-7598-FC442BA8A093}"/>
              </a:ext>
            </a:extLst>
          </p:cNvPr>
          <p:cNvSpPr>
            <a:spLocks noGrp="1"/>
          </p:cNvSpPr>
          <p:nvPr>
            <p:ph type="title"/>
          </p:nvPr>
        </p:nvSpPr>
        <p:spPr/>
        <p:txBody>
          <a:bodyPr/>
          <a:lstStyle/>
          <a:p>
            <a:r>
              <a:rPr lang="fr-BE" dirty="0"/>
              <a:t>Résultats : </a:t>
            </a:r>
            <a:r>
              <a:rPr lang="fr-BE" dirty="0" err="1"/>
              <a:t>Voroux-Goreux</a:t>
            </a:r>
            <a:endParaRPr lang="fr-BE" dirty="0"/>
          </a:p>
        </p:txBody>
      </p:sp>
      <p:sp>
        <p:nvSpPr>
          <p:cNvPr id="3" name="Espace réservé du contenu 2">
            <a:extLst>
              <a:ext uri="{FF2B5EF4-FFF2-40B4-BE49-F238E27FC236}">
                <a16:creationId xmlns:a16="http://schemas.microsoft.com/office/drawing/2014/main" id="{8D2A1ADD-8DCA-0A0C-47BC-96B7A6776011}"/>
              </a:ext>
            </a:extLst>
          </p:cNvPr>
          <p:cNvSpPr>
            <a:spLocks noGrp="1"/>
          </p:cNvSpPr>
          <p:nvPr>
            <p:ph idx="1"/>
          </p:nvPr>
        </p:nvSpPr>
        <p:spPr/>
        <p:txBody>
          <a:bodyPr/>
          <a:lstStyle/>
          <a:p>
            <a:r>
              <a:rPr lang="fr-FR" dirty="0"/>
              <a:t>Conclusions générales (// Arnaud)</a:t>
            </a:r>
          </a:p>
          <a:p>
            <a:pPr lvl="1" algn="just">
              <a:buFont typeface="Wingdings" panose="05000000000000000000" pitchFamily="2" charset="2"/>
              <a:buChar char="Ø"/>
            </a:pPr>
            <a:r>
              <a:rPr lang="fr-FR" dirty="0"/>
              <a:t> Lissage et pertes sous la double influence du français et du wallon de Liège</a:t>
            </a:r>
          </a:p>
          <a:p>
            <a:pPr lvl="1" algn="just">
              <a:buFont typeface="Wingdings" panose="05000000000000000000" pitchFamily="2" charset="2"/>
              <a:buChar char="Ø"/>
            </a:pPr>
            <a:r>
              <a:rPr lang="fr-FR" dirty="0"/>
              <a:t> Une persistance irrégulière des traits locaux somme toute plus difficile à expliquer que leur disparition : quels facteurs favorisent cette persistance?</a:t>
            </a:r>
            <a:endParaRPr lang="fr-BE" dirty="0"/>
          </a:p>
        </p:txBody>
      </p:sp>
    </p:spTree>
    <p:extLst>
      <p:ext uri="{BB962C8B-B14F-4D97-AF65-F5344CB8AC3E}">
        <p14:creationId xmlns:p14="http://schemas.microsoft.com/office/powerpoint/2010/main" val="3247513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870892-D95A-2040-BA9C-92D72CCCEB09}"/>
              </a:ext>
            </a:extLst>
          </p:cNvPr>
          <p:cNvSpPr>
            <a:spLocks noGrp="1"/>
          </p:cNvSpPr>
          <p:nvPr>
            <p:ph type="title"/>
          </p:nvPr>
        </p:nvSpPr>
        <p:spPr/>
        <p:txBody>
          <a:bodyPr/>
          <a:lstStyle/>
          <a:p>
            <a:r>
              <a:rPr lang="fr-BE"/>
              <a:t>Quelques réflexions conclusives…</a:t>
            </a:r>
          </a:p>
        </p:txBody>
      </p:sp>
      <p:sp>
        <p:nvSpPr>
          <p:cNvPr id="3" name="Espace réservé du contenu 2">
            <a:extLst>
              <a:ext uri="{FF2B5EF4-FFF2-40B4-BE49-F238E27FC236}">
                <a16:creationId xmlns:a16="http://schemas.microsoft.com/office/drawing/2014/main" id="{51B22519-E7C7-4005-BF67-FD5E0CD17FDA}"/>
              </a:ext>
            </a:extLst>
          </p:cNvPr>
          <p:cNvSpPr>
            <a:spLocks noGrp="1"/>
          </p:cNvSpPr>
          <p:nvPr>
            <p:ph idx="1"/>
          </p:nvPr>
        </p:nvSpPr>
        <p:spPr/>
        <p:txBody>
          <a:bodyPr>
            <a:normAutofit/>
          </a:bodyPr>
          <a:lstStyle/>
          <a:p>
            <a:r>
              <a:rPr lang="fr-BE" sz="2900"/>
              <a:t>Variabilité importante / standardisation (voir schéma disloqué).</a:t>
            </a:r>
          </a:p>
          <a:p>
            <a:r>
              <a:rPr lang="fr-BE" sz="2900"/>
              <a:t>Théâtre vecteur de diffusion du wallon liégeois et en même temps facteur de maintien actuel d’un certain wallon écrit.</a:t>
            </a:r>
          </a:p>
          <a:p>
            <a:r>
              <a:rPr lang="fr-BE" sz="2900"/>
              <a:t>« Problèmes » de nos enquêtes : le wallon « territoire immergé », perte de sociabilité potentielle, écarts importants entre les manières de faire monde en 1925-1935 et actuellement (disparition des réalités paysannes, surtout), une enquête par des gens qui ne parlent pas wallon, le wallon en 1925-1935 (= présent des témoins) </a:t>
            </a:r>
            <a:r>
              <a:rPr lang="fr-BE" sz="2900" i="1"/>
              <a:t>versus</a:t>
            </a:r>
            <a:r>
              <a:rPr lang="fr-BE" sz="2900"/>
              <a:t> le wallon en 2022 (= passé des témoins).</a:t>
            </a:r>
          </a:p>
        </p:txBody>
      </p:sp>
    </p:spTree>
    <p:extLst>
      <p:ext uri="{BB962C8B-B14F-4D97-AF65-F5344CB8AC3E}">
        <p14:creationId xmlns:p14="http://schemas.microsoft.com/office/powerpoint/2010/main" val="3618843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99D9B6-9F4B-76A1-6805-8E626F3A34FD}"/>
              </a:ext>
            </a:extLst>
          </p:cNvPr>
          <p:cNvSpPr>
            <a:spLocks noGrp="1"/>
          </p:cNvSpPr>
          <p:nvPr>
            <p:ph type="title"/>
          </p:nvPr>
        </p:nvSpPr>
        <p:spPr>
          <a:xfrm>
            <a:off x="838200" y="365125"/>
            <a:ext cx="5257800" cy="45719"/>
          </a:xfrm>
        </p:spPr>
        <p:txBody>
          <a:bodyPr>
            <a:normAutofit fontScale="90000"/>
          </a:bodyPr>
          <a:lstStyle/>
          <a:p>
            <a:endParaRPr lang="fr-BE"/>
          </a:p>
        </p:txBody>
      </p:sp>
      <p:pic>
        <p:nvPicPr>
          <p:cNvPr id="5" name="Espace réservé du contenu 4">
            <a:extLst>
              <a:ext uri="{FF2B5EF4-FFF2-40B4-BE49-F238E27FC236}">
                <a16:creationId xmlns:a16="http://schemas.microsoft.com/office/drawing/2014/main" id="{17393C55-D214-A57D-9431-3A969B0EE4F7}"/>
              </a:ext>
            </a:extLst>
          </p:cNvPr>
          <p:cNvPicPr>
            <a:picLocks noGrp="1" noChangeAspect="1"/>
          </p:cNvPicPr>
          <p:nvPr>
            <p:ph idx="1"/>
          </p:nvPr>
        </p:nvPicPr>
        <p:blipFill>
          <a:blip r:embed="rId2"/>
          <a:stretch>
            <a:fillRect/>
          </a:stretch>
        </p:blipFill>
        <p:spPr>
          <a:xfrm>
            <a:off x="838199" y="0"/>
            <a:ext cx="8817429" cy="5883053"/>
          </a:xfrm>
        </p:spPr>
      </p:pic>
      <p:sp>
        <p:nvSpPr>
          <p:cNvPr id="6" name="ZoneTexte 5">
            <a:extLst>
              <a:ext uri="{FF2B5EF4-FFF2-40B4-BE49-F238E27FC236}">
                <a16:creationId xmlns:a16="http://schemas.microsoft.com/office/drawing/2014/main" id="{2AFE7687-D814-FED7-153A-FCFC649B5977}"/>
              </a:ext>
            </a:extLst>
          </p:cNvPr>
          <p:cNvSpPr txBox="1"/>
          <p:nvPr/>
        </p:nvSpPr>
        <p:spPr>
          <a:xfrm>
            <a:off x="515155" y="6001555"/>
            <a:ext cx="11284959" cy="646331"/>
          </a:xfrm>
          <a:prstGeom prst="rect">
            <a:avLst/>
          </a:prstGeom>
          <a:noFill/>
        </p:spPr>
        <p:txBody>
          <a:bodyPr wrap="square" rtlCol="0">
            <a:spAutoFit/>
          </a:bodyPr>
          <a:lstStyle/>
          <a:p>
            <a:r>
              <a:rPr lang="fr-BE"/>
              <a:t>(Tiré de BOUTIER Marie-Guy, 2009, « Variétés linguistiques en concorde et en conflit : wallon et français en Wallonie », dans </a:t>
            </a:r>
            <a:r>
              <a:rPr lang="fr-BE" i="1"/>
              <a:t>Travaux de linguistique</a:t>
            </a:r>
            <a:r>
              <a:rPr lang="fr-BE"/>
              <a:t>, 59, p. 113).</a:t>
            </a:r>
          </a:p>
        </p:txBody>
      </p:sp>
    </p:spTree>
    <p:extLst>
      <p:ext uri="{BB962C8B-B14F-4D97-AF65-F5344CB8AC3E}">
        <p14:creationId xmlns:p14="http://schemas.microsoft.com/office/powerpoint/2010/main" val="226005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31DCB-DEE1-9B2B-0FDD-46C0D18454B6}"/>
              </a:ext>
            </a:extLst>
          </p:cNvPr>
          <p:cNvSpPr>
            <a:spLocks noGrp="1"/>
          </p:cNvSpPr>
          <p:nvPr>
            <p:ph type="title"/>
          </p:nvPr>
        </p:nvSpPr>
        <p:spPr>
          <a:xfrm>
            <a:off x="838200" y="365125"/>
            <a:ext cx="10515600" cy="864961"/>
          </a:xfrm>
        </p:spPr>
        <p:txBody>
          <a:bodyPr/>
          <a:lstStyle/>
          <a:p>
            <a:pPr algn="ctr"/>
            <a:r>
              <a:rPr lang="fr-BE" b="1" i="1"/>
              <a:t>Quel atlas pour quel wallon ?</a:t>
            </a:r>
          </a:p>
        </p:txBody>
      </p:sp>
      <p:sp>
        <p:nvSpPr>
          <p:cNvPr id="3" name="Espace réservé du contenu 2">
            <a:extLst>
              <a:ext uri="{FF2B5EF4-FFF2-40B4-BE49-F238E27FC236}">
                <a16:creationId xmlns:a16="http://schemas.microsoft.com/office/drawing/2014/main" id="{1F59E1A4-E5E6-C70C-349D-5C5F8F5EA96F}"/>
              </a:ext>
            </a:extLst>
          </p:cNvPr>
          <p:cNvSpPr>
            <a:spLocks noGrp="1"/>
          </p:cNvSpPr>
          <p:nvPr>
            <p:ph idx="1"/>
          </p:nvPr>
        </p:nvSpPr>
        <p:spPr>
          <a:xfrm>
            <a:off x="838200" y="1404257"/>
            <a:ext cx="10515600" cy="4772706"/>
          </a:xfrm>
        </p:spPr>
        <p:txBody>
          <a:bodyPr>
            <a:normAutofit lnSpcReduction="10000"/>
          </a:bodyPr>
          <a:lstStyle/>
          <a:p>
            <a:r>
              <a:rPr lang="fr-BE" sz="3600" b="1">
                <a:solidFill>
                  <a:srgbClr val="C00000"/>
                </a:solidFill>
              </a:rPr>
              <a:t>Quel wallon ? </a:t>
            </a:r>
          </a:p>
          <a:p>
            <a:pPr marL="0" indent="0">
              <a:buNone/>
            </a:pPr>
            <a:r>
              <a:rPr lang="fr-BE"/>
              <a:t>Communauté restreinte et fragmentée de locuteurs ; autres fonctions ; lissages et pertes ; disparition lente et progressive de la réalité sociale dont il était l’expression.</a:t>
            </a:r>
          </a:p>
          <a:p>
            <a:endParaRPr lang="fr-BE"/>
          </a:p>
          <a:p>
            <a:r>
              <a:rPr lang="fr-BE" sz="3600" b="1">
                <a:solidFill>
                  <a:srgbClr val="C00000"/>
                </a:solidFill>
              </a:rPr>
              <a:t>Quel atlas ?</a:t>
            </a:r>
          </a:p>
          <a:p>
            <a:pPr marL="0" indent="0">
              <a:buNone/>
            </a:pPr>
            <a:r>
              <a:rPr lang="fr-BE"/>
              <a:t>Cartographie fidèle d’une langue vivante ? Reflet d’infinies et microscopiques variations ? Archive d’une langue morte ?</a:t>
            </a:r>
          </a:p>
          <a:p>
            <a:pPr marL="0" indent="0">
              <a:buNone/>
            </a:pPr>
            <a:r>
              <a:rPr lang="fr-BE"/>
              <a:t>Balancement constant entre </a:t>
            </a:r>
            <a:r>
              <a:rPr lang="fr-BE" i="1"/>
              <a:t>observatoire</a:t>
            </a:r>
            <a:r>
              <a:rPr lang="fr-BE"/>
              <a:t> et </a:t>
            </a:r>
            <a:r>
              <a:rPr lang="fr-BE" i="1"/>
              <a:t>conservatoire : </a:t>
            </a:r>
            <a:r>
              <a:rPr lang="fr-BE"/>
              <a:t>nouveaux problèmes et questionnements scientifiques.</a:t>
            </a:r>
          </a:p>
        </p:txBody>
      </p:sp>
    </p:spTree>
    <p:extLst>
      <p:ext uri="{BB962C8B-B14F-4D97-AF65-F5344CB8AC3E}">
        <p14:creationId xmlns:p14="http://schemas.microsoft.com/office/powerpoint/2010/main" val="132194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3630446-3B93-A282-AF2F-276B44CA8D5C}"/>
              </a:ext>
            </a:extLst>
          </p:cNvPr>
          <p:cNvPicPr>
            <a:picLocks noGrp="1" noChangeAspect="1"/>
          </p:cNvPicPr>
          <p:nvPr>
            <p:ph idx="1"/>
          </p:nvPr>
        </p:nvPicPr>
        <p:blipFill>
          <a:blip r:embed="rId2"/>
          <a:stretch>
            <a:fillRect/>
          </a:stretch>
        </p:blipFill>
        <p:spPr>
          <a:xfrm>
            <a:off x="2200148" y="643466"/>
            <a:ext cx="7791703" cy="5571067"/>
          </a:xfrm>
          <a:prstGeom prst="rect">
            <a:avLst/>
          </a:prstGeom>
        </p:spPr>
      </p:pic>
      <p:sp>
        <p:nvSpPr>
          <p:cNvPr id="6" name="ZoneTexte 5">
            <a:extLst>
              <a:ext uri="{FF2B5EF4-FFF2-40B4-BE49-F238E27FC236}">
                <a16:creationId xmlns:a16="http://schemas.microsoft.com/office/drawing/2014/main" id="{7813175A-9B53-9270-B510-ABA754E18B58}"/>
              </a:ext>
            </a:extLst>
          </p:cNvPr>
          <p:cNvSpPr txBox="1"/>
          <p:nvPr/>
        </p:nvSpPr>
        <p:spPr>
          <a:xfrm>
            <a:off x="674914" y="6400800"/>
            <a:ext cx="5693229" cy="369332"/>
          </a:xfrm>
          <a:prstGeom prst="rect">
            <a:avLst/>
          </a:prstGeom>
          <a:noFill/>
        </p:spPr>
        <p:txBody>
          <a:bodyPr wrap="square" rtlCol="0">
            <a:spAutoFit/>
          </a:bodyPr>
          <a:lstStyle/>
          <a:p>
            <a:r>
              <a:rPr lang="fr-BE" dirty="0"/>
              <a:t>Voroux-Goreux et </a:t>
            </a:r>
            <a:r>
              <a:rPr lang="fr-BE" dirty="0" err="1"/>
              <a:t>Nivezé</a:t>
            </a:r>
            <a:r>
              <a:rPr lang="fr-BE" dirty="0"/>
              <a:t> (carte tirée de ALW 1, p. 42).</a:t>
            </a:r>
          </a:p>
        </p:txBody>
      </p:sp>
    </p:spTree>
    <p:extLst>
      <p:ext uri="{BB962C8B-B14F-4D97-AF65-F5344CB8AC3E}">
        <p14:creationId xmlns:p14="http://schemas.microsoft.com/office/powerpoint/2010/main" val="55297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090E1-4978-B234-8C65-F74441C063E8}"/>
              </a:ext>
            </a:extLst>
          </p:cNvPr>
          <p:cNvSpPr>
            <a:spLocks noGrp="1"/>
          </p:cNvSpPr>
          <p:nvPr>
            <p:ph type="title"/>
          </p:nvPr>
        </p:nvSpPr>
        <p:spPr>
          <a:xfrm>
            <a:off x="838200" y="365126"/>
            <a:ext cx="10515600" cy="592818"/>
          </a:xfrm>
        </p:spPr>
        <p:txBody>
          <a:bodyPr>
            <a:normAutofit fontScale="90000"/>
          </a:bodyPr>
          <a:lstStyle/>
          <a:p>
            <a:r>
              <a:rPr lang="fr-BE"/>
              <a:t>Localités et contextes d’enquêtes : Nivezé</a:t>
            </a:r>
          </a:p>
        </p:txBody>
      </p:sp>
      <p:pic>
        <p:nvPicPr>
          <p:cNvPr id="5" name="Espace réservé du contenu 4">
            <a:extLst>
              <a:ext uri="{FF2B5EF4-FFF2-40B4-BE49-F238E27FC236}">
                <a16:creationId xmlns:a16="http://schemas.microsoft.com/office/drawing/2014/main" id="{4B9E9DA1-1CBD-632A-9043-886F0E9895A7}"/>
              </a:ext>
            </a:extLst>
          </p:cNvPr>
          <p:cNvPicPr>
            <a:picLocks noGrp="1" noChangeAspect="1"/>
          </p:cNvPicPr>
          <p:nvPr>
            <p:ph idx="1"/>
          </p:nvPr>
        </p:nvPicPr>
        <p:blipFill>
          <a:blip r:embed="rId2"/>
          <a:stretch>
            <a:fillRect/>
          </a:stretch>
        </p:blipFill>
        <p:spPr>
          <a:xfrm>
            <a:off x="838200" y="894450"/>
            <a:ext cx="9928538" cy="5190800"/>
          </a:xfrm>
        </p:spPr>
      </p:pic>
      <p:sp>
        <p:nvSpPr>
          <p:cNvPr id="7" name="ZoneTexte 6">
            <a:extLst>
              <a:ext uri="{FF2B5EF4-FFF2-40B4-BE49-F238E27FC236}">
                <a16:creationId xmlns:a16="http://schemas.microsoft.com/office/drawing/2014/main" id="{281DFC23-CA54-40BE-359F-073938061CFF}"/>
              </a:ext>
            </a:extLst>
          </p:cNvPr>
          <p:cNvSpPr txBox="1"/>
          <p:nvPr/>
        </p:nvSpPr>
        <p:spPr>
          <a:xfrm>
            <a:off x="838200" y="6181859"/>
            <a:ext cx="9851571" cy="338554"/>
          </a:xfrm>
          <a:prstGeom prst="rect">
            <a:avLst/>
          </a:prstGeom>
          <a:noFill/>
        </p:spPr>
        <p:txBody>
          <a:bodyPr wrap="square" rtlCol="0">
            <a:spAutoFit/>
          </a:bodyPr>
          <a:lstStyle/>
          <a:p>
            <a:r>
              <a:rPr lang="fr-BE" sz="1600"/>
              <a:t>Commune de Jalhay (tiré de https://www.jalhay.be/wp-content/uploads/2020/02/PAED-JALHAY.pdf)</a:t>
            </a:r>
          </a:p>
        </p:txBody>
      </p:sp>
      <mc:AlternateContent xmlns:mc="http://schemas.openxmlformats.org/markup-compatibility/2006">
        <mc:Choice xmlns:p14="http://schemas.microsoft.com/office/powerpoint/2010/main" Requires="p14">
          <p:contentPart p14:bwMode="auto" r:id="rId3">
            <p14:nvContentPartPr>
              <p14:cNvPr id="6" name="Encre 5">
                <a:extLst>
                  <a:ext uri="{FF2B5EF4-FFF2-40B4-BE49-F238E27FC236}">
                    <a16:creationId xmlns:a16="http://schemas.microsoft.com/office/drawing/2014/main" id="{CFE23283-B341-FF52-300D-7D6D172E7D8B}"/>
                  </a:ext>
                </a:extLst>
              </p14:cNvPr>
              <p14:cNvContentPartPr/>
              <p14:nvPr/>
            </p14:nvContentPartPr>
            <p14:xfrm>
              <a:off x="2206663" y="3688526"/>
              <a:ext cx="550440" cy="221040"/>
            </p14:xfrm>
          </p:contentPart>
        </mc:Choice>
        <mc:Fallback>
          <p:pic>
            <p:nvPicPr>
              <p:cNvPr id="6" name="Encre 5">
                <a:extLst>
                  <a:ext uri="{FF2B5EF4-FFF2-40B4-BE49-F238E27FC236}">
                    <a16:creationId xmlns:a16="http://schemas.microsoft.com/office/drawing/2014/main" id="{CFE23283-B341-FF52-300D-7D6D172E7D8B}"/>
                  </a:ext>
                </a:extLst>
              </p:cNvPr>
              <p:cNvPicPr/>
              <p:nvPr/>
            </p:nvPicPr>
            <p:blipFill>
              <a:blip r:embed="rId4"/>
              <a:stretch>
                <a:fillRect/>
              </a:stretch>
            </p:blipFill>
            <p:spPr>
              <a:xfrm>
                <a:off x="2153023" y="3580886"/>
                <a:ext cx="65808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Encre 7">
                <a:extLst>
                  <a:ext uri="{FF2B5EF4-FFF2-40B4-BE49-F238E27FC236}">
                    <a16:creationId xmlns:a16="http://schemas.microsoft.com/office/drawing/2014/main" id="{F20A25AE-C3B3-3C38-88EB-57FD9CADA4C0}"/>
                  </a:ext>
                </a:extLst>
              </p14:cNvPr>
              <p14:cNvContentPartPr/>
              <p14:nvPr/>
            </p14:nvContentPartPr>
            <p14:xfrm>
              <a:off x="1454263" y="4493486"/>
              <a:ext cx="606960" cy="383760"/>
            </p14:xfrm>
          </p:contentPart>
        </mc:Choice>
        <mc:Fallback>
          <p:pic>
            <p:nvPicPr>
              <p:cNvPr id="8" name="Encre 7">
                <a:extLst>
                  <a:ext uri="{FF2B5EF4-FFF2-40B4-BE49-F238E27FC236}">
                    <a16:creationId xmlns:a16="http://schemas.microsoft.com/office/drawing/2014/main" id="{F20A25AE-C3B3-3C38-88EB-57FD9CADA4C0}"/>
                  </a:ext>
                </a:extLst>
              </p:cNvPr>
              <p:cNvPicPr/>
              <p:nvPr/>
            </p:nvPicPr>
            <p:blipFill>
              <a:blip r:embed="rId6"/>
              <a:stretch>
                <a:fillRect/>
              </a:stretch>
            </p:blipFill>
            <p:spPr>
              <a:xfrm>
                <a:off x="1448143" y="4487366"/>
                <a:ext cx="61920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Encre 8">
                <a:extLst>
                  <a:ext uri="{FF2B5EF4-FFF2-40B4-BE49-F238E27FC236}">
                    <a16:creationId xmlns:a16="http://schemas.microsoft.com/office/drawing/2014/main" id="{42E21AF5-A7D3-24F7-789D-11705D5FF33F}"/>
                  </a:ext>
                </a:extLst>
              </p14:cNvPr>
              <p14:cNvContentPartPr/>
              <p14:nvPr/>
            </p14:nvContentPartPr>
            <p14:xfrm>
              <a:off x="6590383" y="4276766"/>
              <a:ext cx="727560" cy="350280"/>
            </p14:xfrm>
          </p:contentPart>
        </mc:Choice>
        <mc:Fallback>
          <p:pic>
            <p:nvPicPr>
              <p:cNvPr id="9" name="Encre 8">
                <a:extLst>
                  <a:ext uri="{FF2B5EF4-FFF2-40B4-BE49-F238E27FC236}">
                    <a16:creationId xmlns:a16="http://schemas.microsoft.com/office/drawing/2014/main" id="{42E21AF5-A7D3-24F7-789D-11705D5FF33F}"/>
                  </a:ext>
                </a:extLst>
              </p:cNvPr>
              <p:cNvPicPr/>
              <p:nvPr/>
            </p:nvPicPr>
            <p:blipFill>
              <a:blip r:embed="rId8"/>
              <a:stretch>
                <a:fillRect/>
              </a:stretch>
            </p:blipFill>
            <p:spPr>
              <a:xfrm>
                <a:off x="6584263" y="4270646"/>
                <a:ext cx="73980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Encre 9">
                <a:extLst>
                  <a:ext uri="{FF2B5EF4-FFF2-40B4-BE49-F238E27FC236}">
                    <a16:creationId xmlns:a16="http://schemas.microsoft.com/office/drawing/2014/main" id="{DAF682AE-06A2-AAB0-D215-730617B47B8A}"/>
                  </a:ext>
                </a:extLst>
              </p14:cNvPr>
              <p14:cNvContentPartPr/>
              <p14:nvPr/>
            </p14:nvContentPartPr>
            <p14:xfrm>
              <a:off x="7445383" y="3624806"/>
              <a:ext cx="424440" cy="174960"/>
            </p14:xfrm>
          </p:contentPart>
        </mc:Choice>
        <mc:Fallback>
          <p:pic>
            <p:nvPicPr>
              <p:cNvPr id="10" name="Encre 9">
                <a:extLst>
                  <a:ext uri="{FF2B5EF4-FFF2-40B4-BE49-F238E27FC236}">
                    <a16:creationId xmlns:a16="http://schemas.microsoft.com/office/drawing/2014/main" id="{DAF682AE-06A2-AAB0-D215-730617B47B8A}"/>
                  </a:ext>
                </a:extLst>
              </p:cNvPr>
              <p:cNvPicPr/>
              <p:nvPr/>
            </p:nvPicPr>
            <p:blipFill>
              <a:blip r:embed="rId10"/>
              <a:stretch>
                <a:fillRect/>
              </a:stretch>
            </p:blipFill>
            <p:spPr>
              <a:xfrm>
                <a:off x="7391743" y="3517166"/>
                <a:ext cx="53208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Encre 11">
                <a:extLst>
                  <a:ext uri="{FF2B5EF4-FFF2-40B4-BE49-F238E27FC236}">
                    <a16:creationId xmlns:a16="http://schemas.microsoft.com/office/drawing/2014/main" id="{C2F10C65-F184-7CC0-96F2-4B1151D721CC}"/>
                  </a:ext>
                </a:extLst>
              </p14:cNvPr>
              <p14:cNvContentPartPr/>
              <p14:nvPr/>
            </p14:nvContentPartPr>
            <p14:xfrm>
              <a:off x="6492463" y="5024486"/>
              <a:ext cx="405000" cy="112680"/>
            </p14:xfrm>
          </p:contentPart>
        </mc:Choice>
        <mc:Fallback>
          <p:pic>
            <p:nvPicPr>
              <p:cNvPr id="12" name="Encre 11">
                <a:extLst>
                  <a:ext uri="{FF2B5EF4-FFF2-40B4-BE49-F238E27FC236}">
                    <a16:creationId xmlns:a16="http://schemas.microsoft.com/office/drawing/2014/main" id="{C2F10C65-F184-7CC0-96F2-4B1151D721CC}"/>
                  </a:ext>
                </a:extLst>
              </p:cNvPr>
              <p:cNvPicPr/>
              <p:nvPr/>
            </p:nvPicPr>
            <p:blipFill>
              <a:blip r:embed="rId12"/>
              <a:stretch>
                <a:fillRect/>
              </a:stretch>
            </p:blipFill>
            <p:spPr>
              <a:xfrm>
                <a:off x="6438463" y="4916486"/>
                <a:ext cx="5126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Encre 12">
                <a:extLst>
                  <a:ext uri="{FF2B5EF4-FFF2-40B4-BE49-F238E27FC236}">
                    <a16:creationId xmlns:a16="http://schemas.microsoft.com/office/drawing/2014/main" id="{73EE8C8A-F240-D10D-E418-F937D6064976}"/>
                  </a:ext>
                </a:extLst>
              </p14:cNvPr>
              <p14:cNvContentPartPr/>
              <p14:nvPr/>
            </p14:nvContentPartPr>
            <p14:xfrm>
              <a:off x="1172383" y="5136446"/>
              <a:ext cx="457920" cy="155160"/>
            </p14:xfrm>
          </p:contentPart>
        </mc:Choice>
        <mc:Fallback>
          <p:pic>
            <p:nvPicPr>
              <p:cNvPr id="13" name="Encre 12">
                <a:extLst>
                  <a:ext uri="{FF2B5EF4-FFF2-40B4-BE49-F238E27FC236}">
                    <a16:creationId xmlns:a16="http://schemas.microsoft.com/office/drawing/2014/main" id="{73EE8C8A-F240-D10D-E418-F937D6064976}"/>
                  </a:ext>
                </a:extLst>
              </p:cNvPr>
              <p:cNvPicPr/>
              <p:nvPr/>
            </p:nvPicPr>
            <p:blipFill>
              <a:blip r:embed="rId14"/>
              <a:stretch>
                <a:fillRect/>
              </a:stretch>
            </p:blipFill>
            <p:spPr>
              <a:xfrm>
                <a:off x="1118743" y="5028806"/>
                <a:ext cx="565560" cy="370800"/>
              </a:xfrm>
              <a:prstGeom prst="rect">
                <a:avLst/>
              </a:prstGeom>
            </p:spPr>
          </p:pic>
        </mc:Fallback>
      </mc:AlternateContent>
    </p:spTree>
    <p:extLst>
      <p:ext uri="{BB962C8B-B14F-4D97-AF65-F5344CB8AC3E}">
        <p14:creationId xmlns:p14="http://schemas.microsoft.com/office/powerpoint/2010/main" val="186507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B1C3A-81BE-49B2-119C-978F5C63463A}"/>
              </a:ext>
            </a:extLst>
          </p:cNvPr>
          <p:cNvSpPr>
            <a:spLocks noGrp="1"/>
          </p:cNvSpPr>
          <p:nvPr>
            <p:ph type="title"/>
          </p:nvPr>
        </p:nvSpPr>
        <p:spPr>
          <a:xfrm>
            <a:off x="838200" y="365126"/>
            <a:ext cx="10515600" cy="745218"/>
          </a:xfrm>
        </p:spPr>
        <p:txBody>
          <a:bodyPr>
            <a:normAutofit/>
          </a:bodyPr>
          <a:lstStyle/>
          <a:p>
            <a:r>
              <a:rPr lang="fr-BE" sz="3600"/>
              <a:t>Localités et contextes d’enquêtes : Nivezé</a:t>
            </a:r>
          </a:p>
        </p:txBody>
      </p:sp>
      <p:sp>
        <p:nvSpPr>
          <p:cNvPr id="3" name="Espace réservé du contenu 2">
            <a:extLst>
              <a:ext uri="{FF2B5EF4-FFF2-40B4-BE49-F238E27FC236}">
                <a16:creationId xmlns:a16="http://schemas.microsoft.com/office/drawing/2014/main" id="{9709C8B2-0433-5184-62CC-5DC5FC72B9AD}"/>
              </a:ext>
            </a:extLst>
          </p:cNvPr>
          <p:cNvSpPr>
            <a:spLocks noGrp="1"/>
          </p:cNvSpPr>
          <p:nvPr>
            <p:ph idx="1"/>
          </p:nvPr>
        </p:nvSpPr>
        <p:spPr>
          <a:xfrm>
            <a:off x="838200" y="1230086"/>
            <a:ext cx="10515600" cy="4946877"/>
          </a:xfrm>
        </p:spPr>
        <p:txBody>
          <a:bodyPr/>
          <a:lstStyle/>
          <a:p>
            <a:r>
              <a:rPr lang="fr-BE" dirty="0"/>
              <a:t>Arrondissement </a:t>
            </a:r>
            <a:r>
              <a:rPr lang="fr-BE"/>
              <a:t>de Verviers. À cheval </a:t>
            </a:r>
            <a:r>
              <a:rPr lang="fr-BE" dirty="0"/>
              <a:t>sur </a:t>
            </a:r>
            <a:r>
              <a:rPr lang="fr-BE"/>
              <a:t>deux communes : </a:t>
            </a:r>
            <a:r>
              <a:rPr lang="fr-BE" dirty="0"/>
              <a:t>Spa et Jalhay.</a:t>
            </a:r>
          </a:p>
          <a:p>
            <a:r>
              <a:rPr lang="fr-BE" dirty="0"/>
              <a:t>Ve 32 (Jalhay), Ve 34 (Sart-lez-Spa) et ´Ve 36 (Spa) : enquêtes de 1928 à 1936-1937.</a:t>
            </a:r>
          </a:p>
          <a:p>
            <a:r>
              <a:rPr lang="fr-BE" dirty="0"/>
              <a:t>´Ve 36 Spa ? </a:t>
            </a:r>
            <a:r>
              <a:rPr lang="fr-BE" dirty="0" err="1"/>
              <a:t>Nivezé</a:t>
            </a:r>
            <a:r>
              <a:rPr lang="fr-BE" dirty="0"/>
              <a:t> ! Mais effectué par un étudiant et non revu par Jean Haust.</a:t>
            </a:r>
          </a:p>
          <a:p>
            <a:r>
              <a:rPr lang="fr-BE"/>
              <a:t>Ve 32 Jalhay </a:t>
            </a:r>
            <a:r>
              <a:rPr lang="fr-BE" dirty="0"/>
              <a:t>: beaucoup de matériaux (Élisée Legros était originaire de Jalhay).</a:t>
            </a:r>
          </a:p>
          <a:p>
            <a:r>
              <a:rPr lang="fr-BE"/>
              <a:t>Ve 34 Sart </a:t>
            </a:r>
            <a:r>
              <a:rPr lang="fr-BE" dirty="0"/>
              <a:t>: 1 témoin, originaire en fait de </a:t>
            </a:r>
            <a:r>
              <a:rPr lang="fr-BE" err="1"/>
              <a:t>Solwaster</a:t>
            </a:r>
            <a:r>
              <a:rPr lang="fr-BE"/>
              <a:t> ! (mais nombreuses données sartoises)</a:t>
            </a:r>
            <a:endParaRPr lang="fr-BE" dirty="0"/>
          </a:p>
        </p:txBody>
      </p:sp>
      <mc:AlternateContent xmlns:mc="http://schemas.openxmlformats.org/markup-compatibility/2006">
        <mc:Choice xmlns:p14="http://schemas.microsoft.com/office/powerpoint/2010/main" Requires="p14">
          <p:contentPart p14:bwMode="auto" r:id="rId2">
            <p14:nvContentPartPr>
              <p14:cNvPr id="4" name="Encre 3">
                <a:extLst>
                  <a:ext uri="{FF2B5EF4-FFF2-40B4-BE49-F238E27FC236}">
                    <a16:creationId xmlns:a16="http://schemas.microsoft.com/office/drawing/2014/main" id="{869ADE50-74AC-F523-7B3D-D08F1E5AF81D}"/>
                  </a:ext>
                </a:extLst>
              </p14:cNvPr>
              <p14:cNvContentPartPr/>
              <p14:nvPr/>
            </p14:nvContentPartPr>
            <p14:xfrm>
              <a:off x="3004063" y="4713446"/>
              <a:ext cx="360" cy="360"/>
            </p14:xfrm>
          </p:contentPart>
        </mc:Choice>
        <mc:Fallback>
          <p:pic>
            <p:nvPicPr>
              <p:cNvPr id="4" name="Encre 3">
                <a:extLst>
                  <a:ext uri="{FF2B5EF4-FFF2-40B4-BE49-F238E27FC236}">
                    <a16:creationId xmlns:a16="http://schemas.microsoft.com/office/drawing/2014/main" id="{869ADE50-74AC-F523-7B3D-D08F1E5AF81D}"/>
                  </a:ext>
                </a:extLst>
              </p:cNvPr>
              <p:cNvPicPr/>
              <p:nvPr/>
            </p:nvPicPr>
            <p:blipFill>
              <a:blip r:embed="rId3"/>
              <a:stretch>
                <a:fillRect/>
              </a:stretch>
            </p:blipFill>
            <p:spPr>
              <a:xfrm>
                <a:off x="2997943" y="4707326"/>
                <a:ext cx="12600" cy="12600"/>
              </a:xfrm>
              <a:prstGeom prst="rect">
                <a:avLst/>
              </a:prstGeom>
            </p:spPr>
          </p:pic>
        </mc:Fallback>
      </mc:AlternateContent>
    </p:spTree>
    <p:extLst>
      <p:ext uri="{BB962C8B-B14F-4D97-AF65-F5344CB8AC3E}">
        <p14:creationId xmlns:p14="http://schemas.microsoft.com/office/powerpoint/2010/main" val="130819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7E6C8-FB68-A75E-F83F-68223D483E79}"/>
              </a:ext>
            </a:extLst>
          </p:cNvPr>
          <p:cNvSpPr>
            <a:spLocks noGrp="1"/>
          </p:cNvSpPr>
          <p:nvPr>
            <p:ph type="title"/>
          </p:nvPr>
        </p:nvSpPr>
        <p:spPr>
          <a:xfrm>
            <a:off x="838200" y="365126"/>
            <a:ext cx="10515600" cy="683746"/>
          </a:xfrm>
        </p:spPr>
        <p:txBody>
          <a:bodyPr/>
          <a:lstStyle/>
          <a:p>
            <a:r>
              <a:rPr kumimoji="0" lang="fr-BE" sz="3600" b="0" i="0" u="none" strike="noStrike" kern="1200" cap="none" spc="0" normalizeH="0" baseline="0" noProof="0">
                <a:ln>
                  <a:noFill/>
                </a:ln>
                <a:solidFill>
                  <a:prstClr val="black"/>
                </a:solidFill>
                <a:effectLst/>
                <a:uLnTx/>
                <a:uFillTx/>
                <a:latin typeface="Aptos Display" panose="02110004020202020204"/>
                <a:ea typeface="+mj-ea"/>
                <a:cs typeface="+mj-cs"/>
              </a:rPr>
              <a:t>Localités et contextes d’enquêtes : Nivezé</a:t>
            </a:r>
            <a:endParaRPr lang="fr-BE"/>
          </a:p>
        </p:txBody>
      </p:sp>
      <p:sp>
        <p:nvSpPr>
          <p:cNvPr id="3" name="Espace réservé du contenu 2">
            <a:extLst>
              <a:ext uri="{FF2B5EF4-FFF2-40B4-BE49-F238E27FC236}">
                <a16:creationId xmlns:a16="http://schemas.microsoft.com/office/drawing/2014/main" id="{9A3245C7-D9BB-FE2E-8082-37DBF4873915}"/>
              </a:ext>
            </a:extLst>
          </p:cNvPr>
          <p:cNvSpPr>
            <a:spLocks noGrp="1"/>
          </p:cNvSpPr>
          <p:nvPr>
            <p:ph idx="1"/>
          </p:nvPr>
        </p:nvSpPr>
        <p:spPr>
          <a:xfrm>
            <a:off x="838200" y="1048872"/>
            <a:ext cx="10515600" cy="5128091"/>
          </a:xfrm>
        </p:spPr>
        <p:txBody>
          <a:bodyPr/>
          <a:lstStyle/>
          <a:p>
            <a:r>
              <a:rPr lang="fr-BE"/>
              <a:t>Ma démarche = imiter Damoiseaux (perspective « comparatiste »):</a:t>
            </a:r>
          </a:p>
          <a:p>
            <a:pPr marL="0" indent="0">
              <a:buNone/>
            </a:pPr>
            <a:r>
              <a:rPr lang="fr-BE"/>
              <a:t>1 Jérôme (Jean Jérôme !) + 1 Gernay (à moitié !) + 1 témoin « sartois » (oui !) + 3 générations différentes (1936 – 1942 – 1956).</a:t>
            </a:r>
          </a:p>
          <a:p>
            <a:r>
              <a:rPr lang="fr-BE"/>
              <a:t>Le wallon n’est pas leur langue maternelle (théâtre surtout)</a:t>
            </a:r>
          </a:p>
          <a:p>
            <a:r>
              <a:rPr lang="fr-BE"/>
              <a:t>Les deux premier témoins n’ont jamais vécu ailleurs qu’à Nivezé.</a:t>
            </a:r>
          </a:p>
          <a:p>
            <a:r>
              <a:rPr lang="fr-BE"/>
              <a:t>Aucun n’était né au moment de l’enquête de Damoiseaux.</a:t>
            </a:r>
          </a:p>
          <a:p>
            <a:endParaRPr lang="fr-BE"/>
          </a:p>
          <a:p>
            <a:r>
              <a:rPr lang="fr-BE"/>
              <a:t>Je suis originaire de Nivezé (je n’enquête pas « n’importe quel point »).</a:t>
            </a:r>
          </a:p>
          <a:p>
            <a:r>
              <a:rPr lang="fr-BE"/>
              <a:t>Charge affective = objectivation difficile (ou impossible ?).</a:t>
            </a:r>
          </a:p>
        </p:txBody>
      </p:sp>
    </p:spTree>
    <p:extLst>
      <p:ext uri="{BB962C8B-B14F-4D97-AF65-F5344CB8AC3E}">
        <p14:creationId xmlns:p14="http://schemas.microsoft.com/office/powerpoint/2010/main" val="203466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577E0-0370-0FE6-5571-51F75899D240}"/>
              </a:ext>
            </a:extLst>
          </p:cNvPr>
          <p:cNvSpPr>
            <a:spLocks noGrp="1"/>
          </p:cNvSpPr>
          <p:nvPr>
            <p:ph type="title"/>
          </p:nvPr>
        </p:nvSpPr>
        <p:spPr>
          <a:xfrm>
            <a:off x="838200" y="365125"/>
            <a:ext cx="10515600" cy="777875"/>
          </a:xfrm>
        </p:spPr>
        <p:txBody>
          <a:bodyPr/>
          <a:lstStyle/>
          <a:p>
            <a:r>
              <a:rPr lang="fr-BE"/>
              <a:t>Localités et contextes d’enquêtes : Nivezé</a:t>
            </a:r>
          </a:p>
        </p:txBody>
      </p:sp>
      <p:sp>
        <p:nvSpPr>
          <p:cNvPr id="3" name="Espace réservé du contenu 2">
            <a:extLst>
              <a:ext uri="{FF2B5EF4-FFF2-40B4-BE49-F238E27FC236}">
                <a16:creationId xmlns:a16="http://schemas.microsoft.com/office/drawing/2014/main" id="{B64524D4-407A-223D-B640-43481B29B039}"/>
              </a:ext>
            </a:extLst>
          </p:cNvPr>
          <p:cNvSpPr>
            <a:spLocks noGrp="1"/>
          </p:cNvSpPr>
          <p:nvPr>
            <p:ph idx="1"/>
          </p:nvPr>
        </p:nvSpPr>
        <p:spPr>
          <a:xfrm>
            <a:off x="838200" y="1143000"/>
            <a:ext cx="10515600" cy="5033963"/>
          </a:xfrm>
        </p:spPr>
        <p:txBody>
          <a:bodyPr/>
          <a:lstStyle/>
          <a:p>
            <a:pPr marL="0" indent="0">
              <a:buNone/>
            </a:pPr>
            <a:r>
              <a:rPr lang="fr-BE" dirty="0"/>
              <a:t>De gros changements depuis 1935 cependant :</a:t>
            </a:r>
          </a:p>
          <a:p>
            <a:r>
              <a:rPr lang="fr-BE" dirty="0" err="1"/>
              <a:t>Nivezé</a:t>
            </a:r>
            <a:r>
              <a:rPr lang="fr-BE" dirty="0"/>
              <a:t> n’est plus « rural et agricole », ni « herbager et forestier », il est résidentiel.</a:t>
            </a:r>
          </a:p>
          <a:p>
            <a:r>
              <a:rPr lang="fr-BE" dirty="0"/>
              <a:t>Croissance importante des habitants et des logements d’habitation, donc.</a:t>
            </a:r>
          </a:p>
          <a:p>
            <a:r>
              <a:rPr lang="fr-BE" dirty="0"/>
              <a:t>Terre d’accueil de l’ « exode urbain ».</a:t>
            </a:r>
          </a:p>
          <a:p>
            <a:r>
              <a:rPr lang="fr-BE" dirty="0"/>
              <a:t>Surtout : le chemin de fer (ligne Spa-</a:t>
            </a:r>
            <a:r>
              <a:rPr lang="fr-BE" dirty="0" err="1"/>
              <a:t>Gouvy</a:t>
            </a:r>
            <a:r>
              <a:rPr lang="fr-BE" dirty="0"/>
              <a:t>) au XIX</a:t>
            </a:r>
            <a:r>
              <a:rPr lang="fr-BE" baseline="30000" dirty="0"/>
              <a:t>e</a:t>
            </a:r>
            <a:r>
              <a:rPr lang="fr-BE" dirty="0"/>
              <a:t> siècle et jusque dans les années 60 + Autoroute E42 dans les années 1970 = augmentation des flux, différents « exodes », brassage considérable (</a:t>
            </a:r>
            <a:r>
              <a:rPr lang="fr-BE" i="1" dirty="0"/>
              <a:t>déterritorialisations</a:t>
            </a:r>
            <a:r>
              <a:rPr lang="fr-BE" dirty="0"/>
              <a:t>).</a:t>
            </a:r>
          </a:p>
        </p:txBody>
      </p:sp>
    </p:spTree>
    <p:extLst>
      <p:ext uri="{BB962C8B-B14F-4D97-AF65-F5344CB8AC3E}">
        <p14:creationId xmlns:p14="http://schemas.microsoft.com/office/powerpoint/2010/main" val="385133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2FAAC0-CA61-FFB5-EB7F-1B946665D37E}"/>
              </a:ext>
            </a:extLst>
          </p:cNvPr>
          <p:cNvSpPr>
            <a:spLocks noGrp="1"/>
          </p:cNvSpPr>
          <p:nvPr>
            <p:ph type="title"/>
          </p:nvPr>
        </p:nvSpPr>
        <p:spPr>
          <a:xfrm>
            <a:off x="318654" y="159327"/>
            <a:ext cx="11388437" cy="789709"/>
          </a:xfrm>
        </p:spPr>
        <p:txBody>
          <a:bodyPr/>
          <a:lstStyle/>
          <a:p>
            <a:pPr algn="ctr"/>
            <a:r>
              <a:rPr lang="fr-BE" dirty="0"/>
              <a:t>Localités et contexte d’enquête : Voroux-Goreux</a:t>
            </a:r>
          </a:p>
        </p:txBody>
      </p:sp>
      <p:pic>
        <p:nvPicPr>
          <p:cNvPr id="5" name="Espace réservé du contenu 4">
            <a:extLst>
              <a:ext uri="{FF2B5EF4-FFF2-40B4-BE49-F238E27FC236}">
                <a16:creationId xmlns:a16="http://schemas.microsoft.com/office/drawing/2014/main" id="{DFF81084-E5F0-078A-0007-1532563AF858}"/>
              </a:ext>
            </a:extLst>
          </p:cNvPr>
          <p:cNvPicPr>
            <a:picLocks noGrp="1" noChangeAspect="1"/>
          </p:cNvPicPr>
          <p:nvPr>
            <p:ph idx="1"/>
          </p:nvPr>
        </p:nvPicPr>
        <p:blipFill>
          <a:blip r:embed="rId2"/>
          <a:stretch>
            <a:fillRect/>
          </a:stretch>
        </p:blipFill>
        <p:spPr>
          <a:xfrm>
            <a:off x="318654" y="1066946"/>
            <a:ext cx="7646622" cy="5184000"/>
          </a:xfrm>
        </p:spPr>
      </p:pic>
      <p:cxnSp>
        <p:nvCxnSpPr>
          <p:cNvPr id="7" name="Connecteur droit 6">
            <a:extLst>
              <a:ext uri="{FF2B5EF4-FFF2-40B4-BE49-F238E27FC236}">
                <a16:creationId xmlns:a16="http://schemas.microsoft.com/office/drawing/2014/main" id="{6BBE0FA1-E392-FC4A-BAD9-2D8566575F94}"/>
              </a:ext>
            </a:extLst>
          </p:cNvPr>
          <p:cNvCxnSpPr>
            <a:cxnSpLocks/>
          </p:cNvCxnSpPr>
          <p:nvPr/>
        </p:nvCxnSpPr>
        <p:spPr>
          <a:xfrm flipV="1">
            <a:off x="5534891" y="3828687"/>
            <a:ext cx="3228109" cy="64633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a:extLst>
              <a:ext uri="{FF2B5EF4-FFF2-40B4-BE49-F238E27FC236}">
                <a16:creationId xmlns:a16="http://schemas.microsoft.com/office/drawing/2014/main" id="{5FD9A9A1-472A-5852-A3BC-F9D9C0F6EF6B}"/>
              </a:ext>
            </a:extLst>
          </p:cNvPr>
          <p:cNvCxnSpPr>
            <a:cxnSpLocks/>
          </p:cNvCxnSpPr>
          <p:nvPr/>
        </p:nvCxnSpPr>
        <p:spPr>
          <a:xfrm flipV="1">
            <a:off x="6227618" y="5209309"/>
            <a:ext cx="2618509" cy="636013"/>
          </a:xfrm>
          <a:prstGeom prst="line">
            <a:avLst/>
          </a:prstGeom>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5DF5434D-CFD6-D3F0-6B7D-817580A402E2}"/>
              </a:ext>
            </a:extLst>
          </p:cNvPr>
          <p:cNvSpPr txBox="1"/>
          <p:nvPr/>
        </p:nvSpPr>
        <p:spPr>
          <a:xfrm>
            <a:off x="8846127" y="3597754"/>
            <a:ext cx="1960418" cy="369332"/>
          </a:xfrm>
          <a:prstGeom prst="rect">
            <a:avLst/>
          </a:prstGeom>
          <a:noFill/>
        </p:spPr>
        <p:txBody>
          <a:bodyPr wrap="square" rtlCol="0">
            <a:spAutoFit/>
          </a:bodyPr>
          <a:lstStyle/>
          <a:p>
            <a:r>
              <a:rPr lang="fr-BE" b="1" dirty="0"/>
              <a:t>Voroux-Goreux</a:t>
            </a:r>
          </a:p>
        </p:txBody>
      </p:sp>
      <p:sp>
        <p:nvSpPr>
          <p:cNvPr id="12" name="ZoneTexte 11">
            <a:extLst>
              <a:ext uri="{FF2B5EF4-FFF2-40B4-BE49-F238E27FC236}">
                <a16:creationId xmlns:a16="http://schemas.microsoft.com/office/drawing/2014/main" id="{327984F9-1150-DD4F-4BBB-04B70C56E0F6}"/>
              </a:ext>
            </a:extLst>
          </p:cNvPr>
          <p:cNvSpPr txBox="1"/>
          <p:nvPr/>
        </p:nvSpPr>
        <p:spPr>
          <a:xfrm>
            <a:off x="8291945" y="1066946"/>
            <a:ext cx="3325091" cy="646331"/>
          </a:xfrm>
          <a:prstGeom prst="rect">
            <a:avLst/>
          </a:prstGeom>
          <a:noFill/>
        </p:spPr>
        <p:txBody>
          <a:bodyPr wrap="square" rtlCol="0">
            <a:spAutoFit/>
          </a:bodyPr>
          <a:lstStyle/>
          <a:p>
            <a:r>
              <a:rPr lang="fr-BE" b="1" dirty="0"/>
              <a:t>Commune de Fexhe-le-Haut-Clocher </a:t>
            </a:r>
            <a:r>
              <a:rPr lang="fr-BE" dirty="0"/>
              <a:t>(source : Google Maps)</a:t>
            </a:r>
            <a:endParaRPr lang="fr-BE" b="1" dirty="0"/>
          </a:p>
        </p:txBody>
      </p:sp>
      <p:sp>
        <p:nvSpPr>
          <p:cNvPr id="14" name="ZoneTexte 13">
            <a:extLst>
              <a:ext uri="{FF2B5EF4-FFF2-40B4-BE49-F238E27FC236}">
                <a16:creationId xmlns:a16="http://schemas.microsoft.com/office/drawing/2014/main" id="{D6731C87-2F14-3F8D-CA8B-C7566DCAAB7D}"/>
              </a:ext>
            </a:extLst>
          </p:cNvPr>
          <p:cNvSpPr txBox="1"/>
          <p:nvPr/>
        </p:nvSpPr>
        <p:spPr>
          <a:xfrm>
            <a:off x="8936182" y="4886143"/>
            <a:ext cx="2576945" cy="646331"/>
          </a:xfrm>
          <a:prstGeom prst="rect">
            <a:avLst/>
          </a:prstGeom>
          <a:noFill/>
        </p:spPr>
        <p:txBody>
          <a:bodyPr wrap="square" rtlCol="0">
            <a:spAutoFit/>
          </a:bodyPr>
          <a:lstStyle/>
          <a:p>
            <a:r>
              <a:rPr lang="fr-BE" b="1" dirty="0"/>
              <a:t>Aéroport de Liège-</a:t>
            </a:r>
            <a:r>
              <a:rPr lang="fr-BE" b="1" dirty="0" err="1"/>
              <a:t>Bierset</a:t>
            </a:r>
            <a:endParaRPr lang="fr-BE" b="1" dirty="0"/>
          </a:p>
        </p:txBody>
      </p:sp>
      <p:cxnSp>
        <p:nvCxnSpPr>
          <p:cNvPr id="16" name="Connecteur droit 15">
            <a:extLst>
              <a:ext uri="{FF2B5EF4-FFF2-40B4-BE49-F238E27FC236}">
                <a16:creationId xmlns:a16="http://schemas.microsoft.com/office/drawing/2014/main" id="{E5CB313E-DE6A-B8C7-A51D-52289210FCBC}"/>
              </a:ext>
            </a:extLst>
          </p:cNvPr>
          <p:cNvCxnSpPr>
            <a:cxnSpLocks/>
          </p:cNvCxnSpPr>
          <p:nvPr/>
        </p:nvCxnSpPr>
        <p:spPr>
          <a:xfrm flipV="1">
            <a:off x="6573982" y="2632334"/>
            <a:ext cx="2189018" cy="9310"/>
          </a:xfrm>
          <a:prstGeom prst="line">
            <a:avLst/>
          </a:prstGeom>
        </p:spPr>
        <p:style>
          <a:lnRef idx="2">
            <a:schemeClr val="accent1"/>
          </a:lnRef>
          <a:fillRef idx="0">
            <a:schemeClr val="accent1"/>
          </a:fillRef>
          <a:effectRef idx="1">
            <a:schemeClr val="accent1"/>
          </a:effectRef>
          <a:fontRef idx="minor">
            <a:schemeClr val="tx1"/>
          </a:fontRef>
        </p:style>
      </p:cxnSp>
      <p:sp>
        <p:nvSpPr>
          <p:cNvPr id="18" name="ZoneTexte 17">
            <a:extLst>
              <a:ext uri="{FF2B5EF4-FFF2-40B4-BE49-F238E27FC236}">
                <a16:creationId xmlns:a16="http://schemas.microsoft.com/office/drawing/2014/main" id="{708D0BC2-2C73-1553-C6B1-BE43A100F56E}"/>
              </a:ext>
            </a:extLst>
          </p:cNvPr>
          <p:cNvSpPr txBox="1"/>
          <p:nvPr/>
        </p:nvSpPr>
        <p:spPr>
          <a:xfrm>
            <a:off x="8887691" y="2154382"/>
            <a:ext cx="2576945" cy="646331"/>
          </a:xfrm>
          <a:prstGeom prst="rect">
            <a:avLst/>
          </a:prstGeom>
          <a:noFill/>
        </p:spPr>
        <p:txBody>
          <a:bodyPr wrap="square" rtlCol="0">
            <a:spAutoFit/>
          </a:bodyPr>
          <a:lstStyle/>
          <a:p>
            <a:r>
              <a:rPr lang="fr-BE" b="1" dirty="0"/>
              <a:t>E40 (autoroute Liège-Bruxelles)</a:t>
            </a:r>
          </a:p>
        </p:txBody>
      </p:sp>
    </p:spTree>
    <p:extLst>
      <p:ext uri="{BB962C8B-B14F-4D97-AF65-F5344CB8AC3E}">
        <p14:creationId xmlns:p14="http://schemas.microsoft.com/office/powerpoint/2010/main" val="335366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65E641-E089-1ADC-324A-BB54BEAABA36}"/>
              </a:ext>
            </a:extLst>
          </p:cNvPr>
          <p:cNvSpPr>
            <a:spLocks noGrp="1"/>
          </p:cNvSpPr>
          <p:nvPr>
            <p:ph type="title"/>
          </p:nvPr>
        </p:nvSpPr>
        <p:spPr>
          <a:xfrm>
            <a:off x="284017" y="365125"/>
            <a:ext cx="11617037" cy="812511"/>
          </a:xfrm>
        </p:spPr>
        <p:txBody>
          <a:bodyPr/>
          <a:lstStyle/>
          <a:p>
            <a:r>
              <a:rPr lang="fr-BE" dirty="0"/>
              <a:t>Localités et contexte d’enquête : Voroux-Goreux</a:t>
            </a:r>
          </a:p>
        </p:txBody>
      </p:sp>
      <p:sp>
        <p:nvSpPr>
          <p:cNvPr id="3" name="Espace réservé du contenu 2">
            <a:extLst>
              <a:ext uri="{FF2B5EF4-FFF2-40B4-BE49-F238E27FC236}">
                <a16:creationId xmlns:a16="http://schemas.microsoft.com/office/drawing/2014/main" id="{ACDA5802-11BB-E685-C8CC-89CEBBD53E11}"/>
              </a:ext>
            </a:extLst>
          </p:cNvPr>
          <p:cNvSpPr>
            <a:spLocks noGrp="1"/>
          </p:cNvSpPr>
          <p:nvPr>
            <p:ph idx="1"/>
          </p:nvPr>
        </p:nvSpPr>
        <p:spPr>
          <a:xfrm>
            <a:off x="284017" y="1260764"/>
            <a:ext cx="11617037" cy="5126181"/>
          </a:xfrm>
        </p:spPr>
        <p:txBody>
          <a:bodyPr/>
          <a:lstStyle/>
          <a:p>
            <a:pPr algn="just"/>
            <a:r>
              <a:rPr lang="fr-BE" dirty="0"/>
              <a:t>Une </a:t>
            </a:r>
            <a:r>
              <a:rPr lang="fr-BE" b="1" dirty="0"/>
              <a:t>localité semi-rurale </a:t>
            </a:r>
            <a:r>
              <a:rPr lang="fr-BE" dirty="0"/>
              <a:t>à proximité de l’agglomération liégeoise et de </a:t>
            </a:r>
            <a:r>
              <a:rPr lang="fr-BE" b="1" dirty="0"/>
              <a:t>grands axes de communication </a:t>
            </a:r>
            <a:r>
              <a:rPr lang="fr-BE" dirty="0"/>
              <a:t>(chemin de fer Liège-Bruxelles, Autoroute E40 Liège-Bruxelles, N637 Liège-Hannut, Aéroport de Bierset)</a:t>
            </a:r>
          </a:p>
          <a:p>
            <a:pPr algn="just"/>
            <a:r>
              <a:rPr lang="fr-BE" dirty="0"/>
              <a:t>Une </a:t>
            </a:r>
            <a:r>
              <a:rPr lang="fr-BE" b="1" dirty="0"/>
              <a:t>mutation du profil socioprofessionnel des habitants </a:t>
            </a:r>
            <a:r>
              <a:rPr lang="fr-BE" dirty="0"/>
              <a:t>depuis la fin du XIX</a:t>
            </a:r>
            <a:r>
              <a:rPr lang="fr-BE" baseline="30000" dirty="0"/>
              <a:t>e</a:t>
            </a:r>
            <a:r>
              <a:rPr lang="fr-BE" dirty="0"/>
              <a:t> siècle : passage d’une population dominée par les métiers agricoles à une population d’ouvriers (proximité des industries sidérurgiques du bassin mosan) puis de travailleurs du secteur tertiaire (proximité de la ville)</a:t>
            </a:r>
          </a:p>
          <a:p>
            <a:pPr algn="just"/>
            <a:r>
              <a:rPr lang="fr-BE" dirty="0"/>
              <a:t>Un </a:t>
            </a:r>
            <a:r>
              <a:rPr lang="fr-BE" b="1" dirty="0"/>
              <a:t>point d’enquête « lambda » </a:t>
            </a:r>
            <a:r>
              <a:rPr lang="fr-BE" dirty="0"/>
              <a:t>(&gt;&lt; Arnaud)</a:t>
            </a:r>
          </a:p>
          <a:p>
            <a:pPr lvl="1" algn="just">
              <a:buFont typeface="Wingdings" panose="05000000000000000000" pitchFamily="2" charset="2"/>
              <a:buChar char="Ø"/>
            </a:pPr>
            <a:r>
              <a:rPr lang="fr-BE" dirty="0"/>
              <a:t> Pas de relation affective au lieu étudié</a:t>
            </a:r>
          </a:p>
          <a:p>
            <a:pPr lvl="1" algn="just">
              <a:buFont typeface="Wingdings" panose="05000000000000000000" pitchFamily="2" charset="2"/>
              <a:buChar char="Ø"/>
            </a:pPr>
            <a:r>
              <a:rPr lang="fr-BE" dirty="0"/>
              <a:t> Stratégie d’enquête probablement différente : autre « construction relationnelle » avec les enquêtés</a:t>
            </a:r>
          </a:p>
          <a:p>
            <a:pPr marL="0" indent="0" algn="just">
              <a:buNone/>
            </a:pPr>
            <a:endParaRPr lang="fr-BE" dirty="0"/>
          </a:p>
          <a:p>
            <a:pPr algn="just"/>
            <a:endParaRPr lang="fr-BE" dirty="0"/>
          </a:p>
        </p:txBody>
      </p:sp>
    </p:spTree>
    <p:extLst>
      <p:ext uri="{BB962C8B-B14F-4D97-AF65-F5344CB8AC3E}">
        <p14:creationId xmlns:p14="http://schemas.microsoft.com/office/powerpoint/2010/main" val="32486267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3210</TotalTime>
  <Words>1969</Words>
  <Application>Microsoft Office PowerPoint</Application>
  <PresentationFormat>Grand écran</PresentationFormat>
  <Paragraphs>109</Paragraphs>
  <Slides>29</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Aptos</vt:lpstr>
      <vt:lpstr>Aptos Display</vt:lpstr>
      <vt:lpstr>Arial</vt:lpstr>
      <vt:lpstr>Wingdings</vt:lpstr>
      <vt:lpstr>Thème Office</vt:lpstr>
      <vt:lpstr>L’alw et l’initiation à la dialectologie wallonne aujourd’hui. Regards croisés d’anciens étudiants. </vt:lpstr>
      <vt:lpstr>Introduction</vt:lpstr>
      <vt:lpstr>Présentation PowerPoint</vt:lpstr>
      <vt:lpstr>Localités et contextes d’enquêtes : Nivezé</vt:lpstr>
      <vt:lpstr>Localités et contextes d’enquêtes : Nivezé</vt:lpstr>
      <vt:lpstr>Localités et contextes d’enquêtes : Nivezé</vt:lpstr>
      <vt:lpstr>Localités et contextes d’enquêtes : Nivezé</vt:lpstr>
      <vt:lpstr>Localités et contexte d’enquête : Voroux-Goreux</vt:lpstr>
      <vt:lpstr>Localités et contexte d’enquête : Voroux-Goreux</vt:lpstr>
      <vt:lpstr>Localités et contexte d’enquête : Voroux-Goreux</vt:lpstr>
      <vt:lpstr>Résultats : Nivezé</vt:lpstr>
      <vt:lpstr>Carte isoglossique 1</vt:lpstr>
      <vt:lpstr>Présentation PowerPoint</vt:lpstr>
      <vt:lpstr>Présentation PowerPoint</vt:lpstr>
      <vt:lpstr>Présentation PowerPoint</vt:lpstr>
      <vt:lpstr>Présentation PowerPoint</vt:lpstr>
      <vt:lpstr>Présentation PowerPoint</vt:lpstr>
      <vt:lpstr>Résultats : Voroux-Goreux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Résultats : Voroux-Goreux</vt:lpstr>
      <vt:lpstr>Quelques réflexions conclusives…</vt:lpstr>
      <vt:lpstr>Présentation PowerPoint</vt:lpstr>
      <vt:lpstr>Quel atlas pour quel wallon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Massin Arnaud</dc:creator>
  <cp:lastModifiedBy>Massin Arnaud</cp:lastModifiedBy>
  <cp:revision>45</cp:revision>
  <dcterms:created xsi:type="dcterms:W3CDTF">2025-06-30T12:24:32Z</dcterms:created>
  <dcterms:modified xsi:type="dcterms:W3CDTF">2025-10-11T11:48:49Z</dcterms:modified>
</cp:coreProperties>
</file>