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351" r:id="rId4"/>
    <p:sldId id="263" r:id="rId5"/>
    <p:sldId id="284" r:id="rId6"/>
    <p:sldId id="346" r:id="rId7"/>
    <p:sldId id="347" r:id="rId8"/>
    <p:sldId id="348" r:id="rId9"/>
    <p:sldId id="349" r:id="rId10"/>
    <p:sldId id="350" r:id="rId11"/>
    <p:sldId id="345" r:id="rId12"/>
    <p:sldId id="27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51159230096237"/>
          <c:y val="0.17171296296296296"/>
          <c:w val="0.78493285214348218"/>
          <c:h val="0.56188320209973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'Fréquence de pub'!$R$1</c:f>
              <c:strCache>
                <c:ptCount val="1"/>
                <c:pt idx="0">
                  <c:v>Fréquence (%)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'Fréquence de pub'!$Q$2:$Q$23</c:f>
              <c:numCache>
                <c:formatCode>General</c:formatCod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</c:numCache>
            </c:numRef>
          </c:cat>
          <c:val>
            <c:numRef>
              <c:f>'Fréquence de pub'!$R$2:$R$23</c:f>
              <c:numCache>
                <c:formatCode>General</c:formatCode>
                <c:ptCount val="22"/>
                <c:pt idx="0" formatCode="0.00">
                  <c:v>1.8518518518518519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">
                  <c:v>5.5555555555555554</c:v>
                </c:pt>
                <c:pt idx="6" formatCode="0.00">
                  <c:v>1.8518518518518519</c:v>
                </c:pt>
                <c:pt idx="7">
                  <c:v>0</c:v>
                </c:pt>
                <c:pt idx="8">
                  <c:v>0</c:v>
                </c:pt>
                <c:pt idx="9" formatCode="0.00">
                  <c:v>0</c:v>
                </c:pt>
                <c:pt idx="10" formatCode="0.00">
                  <c:v>1.8518518518518519</c:v>
                </c:pt>
                <c:pt idx="11" formatCode="0.00">
                  <c:v>3.7037037037037037</c:v>
                </c:pt>
                <c:pt idx="12" formatCode="0.00">
                  <c:v>7.4074074074074074</c:v>
                </c:pt>
                <c:pt idx="13" formatCode="0.00">
                  <c:v>3.7037037037037037</c:v>
                </c:pt>
                <c:pt idx="14" formatCode="0.00">
                  <c:v>3.7037037037037037</c:v>
                </c:pt>
                <c:pt idx="15" formatCode="0.00">
                  <c:v>7.4074074074074074</c:v>
                </c:pt>
                <c:pt idx="16" formatCode="0.00">
                  <c:v>7.4074074074074074</c:v>
                </c:pt>
                <c:pt idx="17" formatCode="0.00">
                  <c:v>14.814814814814815</c:v>
                </c:pt>
                <c:pt idx="18" formatCode="0.00">
                  <c:v>7.4074074074074074</c:v>
                </c:pt>
                <c:pt idx="19" formatCode="0.00">
                  <c:v>7.4074074074074074</c:v>
                </c:pt>
                <c:pt idx="20" formatCode="0.00">
                  <c:v>9.2592592592592595</c:v>
                </c:pt>
                <c:pt idx="21" formatCode="0.00">
                  <c:v>14.814814814814801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9-4E76-B996-8CC421AF5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467040"/>
        <c:axId val="1488464640"/>
      </c:barChart>
      <c:catAx>
        <c:axId val="1488467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fr-BE" sz="1800"/>
                  <a:t>Years of publication</a:t>
                </a:r>
              </a:p>
            </c:rich>
          </c:tx>
          <c:layout>
            <c:manualLayout>
              <c:xMode val="edge"/>
              <c:yMode val="edge"/>
              <c:x val="0.45660703964160221"/>
              <c:y val="0.87095230983517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1488464640"/>
        <c:crosses val="autoZero"/>
        <c:auto val="1"/>
        <c:lblAlgn val="ctr"/>
        <c:lblOffset val="100"/>
        <c:noMultiLvlLbl val="0"/>
      </c:catAx>
      <c:valAx>
        <c:axId val="1488464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fr-BE" sz="1800"/>
                  <a:t>Frequencies (%)</a:t>
                </a:r>
              </a:p>
            </c:rich>
          </c:tx>
          <c:layout>
            <c:manualLayout>
              <c:xMode val="edge"/>
              <c:yMode val="edge"/>
              <c:x val="4.7441518747757754E-2"/>
              <c:y val="0.27179866368447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148846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421C5-C613-4E65-8852-37CE2D13F865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E77A6-CED4-4B58-98BE-6BC7856F7F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9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Aucune étude remplissant nos critères d’inclusion observée au Bénin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05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989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47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93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40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78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38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Diosgénine</a:t>
            </a:r>
            <a:r>
              <a:rPr lang="fr-FR" dirty="0"/>
              <a:t> est plus soluble dans</a:t>
            </a:r>
            <a:r>
              <a:rPr lang="fr-FR" baseline="0" dirty="0"/>
              <a:t> alcool que dans l’eau car </a:t>
            </a:r>
            <a:r>
              <a:rPr lang="fr-FR" b="1" baseline="0" dirty="0"/>
              <a:t>log P</a:t>
            </a:r>
            <a:r>
              <a:rPr lang="fr-FR" baseline="0" dirty="0"/>
              <a:t> ou </a:t>
            </a:r>
            <a:r>
              <a:rPr lang="fr-FR" b="1" baseline="0" dirty="0"/>
              <a:t>log </a:t>
            </a:r>
            <a:r>
              <a:rPr lang="fr-FR" b="1" baseline="0" dirty="0" err="1"/>
              <a:t>Kow</a:t>
            </a:r>
            <a:r>
              <a:rPr lang="fr-FR" b="1" baseline="0" dirty="0"/>
              <a:t> = 5,7 </a:t>
            </a:r>
            <a:r>
              <a:rPr lang="fr-FR" b="0" baseline="0" dirty="0"/>
              <a:t>(source: </a:t>
            </a:r>
            <a:r>
              <a:rPr lang="fr-FR" b="0" baseline="0" dirty="0" err="1"/>
              <a:t>PubChem</a:t>
            </a:r>
            <a:r>
              <a:rPr lang="fr-FR" b="0" baseline="0" dirty="0"/>
              <a:t>)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09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Diosgénine</a:t>
            </a:r>
            <a:r>
              <a:rPr lang="fr-FR" dirty="0"/>
              <a:t> est plus soluble dans</a:t>
            </a:r>
            <a:r>
              <a:rPr lang="fr-FR" baseline="0" dirty="0"/>
              <a:t> alcool que dans l’eau car </a:t>
            </a:r>
            <a:r>
              <a:rPr lang="fr-FR" b="1" baseline="0" dirty="0"/>
              <a:t>log P</a:t>
            </a:r>
            <a:r>
              <a:rPr lang="fr-FR" baseline="0" dirty="0"/>
              <a:t> ou </a:t>
            </a:r>
            <a:r>
              <a:rPr lang="fr-FR" b="1" baseline="0" dirty="0"/>
              <a:t>log </a:t>
            </a:r>
            <a:r>
              <a:rPr lang="fr-FR" b="1" baseline="0" dirty="0" err="1"/>
              <a:t>Kow</a:t>
            </a:r>
            <a:r>
              <a:rPr lang="fr-FR" b="1" baseline="0" dirty="0"/>
              <a:t> = 5,7 </a:t>
            </a:r>
            <a:r>
              <a:rPr lang="fr-FR" b="0" baseline="0" dirty="0"/>
              <a:t>(source: </a:t>
            </a:r>
            <a:r>
              <a:rPr lang="fr-FR" b="0" baseline="0" dirty="0" err="1"/>
              <a:t>PubChem</a:t>
            </a:r>
            <a:r>
              <a:rPr lang="fr-FR" b="0" baseline="0" dirty="0"/>
              <a:t>)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7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Aucune étude remplissant nos critères d’inclusion observée au Bénin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1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dirty="0"/>
              <a:t>Aucune étude remplissant nos critères d’inclusion observée au Bénin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EE0EF-62EA-4D0C-98F0-9C7A0740E8A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15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02BBB-6FC1-0896-BAAF-D632B34B8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388607-AB33-858C-19A2-6DCF5594F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9B91E-AE03-9001-1056-689E074A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A58BFF-F982-4720-9591-2A962858E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133191-53F3-45F4-C88E-77553FD3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617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4E9372-D52F-461D-4BA9-B8565623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85521F-9536-CB9B-F267-260DC682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AA587F-6973-9485-9BD6-1D49C53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31BF6-FAED-0750-7FE9-A252E706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07F2D1-9A70-D89D-E9DF-DAA24FA6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578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27B136-E21E-ED2E-5004-C8EDB05D2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38B819-44F1-D6CE-39D4-3F81EB3E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A8F994-A9AE-2C25-52ED-32EC488F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48CD5-D872-372E-ECB2-D27CFBB0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89899-C3BE-79DC-6913-93790FB8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502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4F94D-6FE9-AEAC-29B3-A39D999E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D0ADC-3368-06F6-D98C-4D1D70419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1BEB1-4E24-1DCD-D9A1-A9285959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1EF4C-FF68-230B-83BA-31D6CFF2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0334E-D689-D504-D808-F1489C88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313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A27311-09D0-8459-D265-A4A22771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8962D-E3B5-BB3A-D7D2-635812306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B5A2C-615F-CACC-71CA-2C6D73F6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2E61D6-DB4E-9D00-FC50-91A6748C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98753-B965-1F1E-B9D9-09CB0301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149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49774-F820-9275-C1A0-26628CF3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EE1E-1237-8843-94FA-627488C8A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762FB9-8F73-DA9B-7622-76A42956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DEF709-7DFA-729C-0BB7-CFCC197B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03E6A3-6A12-335D-AF68-762E5949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9490F3-8D3A-62E6-9932-C83A684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36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91824-0E1A-3B5B-A44F-6B2538FE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632D7C-4CEB-0706-CD32-02D8C680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8919F9-6C1B-D2D0-A738-D6BA85451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10D20D-68A2-32A3-E413-6EE7C39DE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A5F6BF-8C62-4F69-C0AA-746F1431D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A7BE09-EA52-435C-589C-681401E0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F3FD3E-2A03-4F9C-E718-4FAB117A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03EA6A-43E3-4339-EBBD-F60FAEA1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50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C32938-F9A0-710F-EBE3-40D85CE7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FDC127-F5C6-58CB-5F67-2011AE59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F3A239-5000-2229-5761-E82D0FB0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676644-83C9-3CBA-B50D-233674C7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51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C57D28-82E1-50E0-DE72-3D423FA6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C67804-9084-7D3D-B757-222666C3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4217F9-699E-1197-E2C3-36E1EDF7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036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7CCDA-D48E-2595-F9FA-C74C9554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A16D91-E8B3-8BF5-4ACE-1067F8290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197948-AA1C-3F42-22E3-06BDF097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FB48A3-265C-03F7-2252-2FB9943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541B61-AC63-28D2-A509-22E2F090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443A67-6855-2730-BCCD-B6A86844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60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0EF1E-DA9A-38BD-6631-4BB611F0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11D82B-2437-19AB-905A-D697A321E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4A9CCD-5D2F-4357-F7BC-D9D40EBC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480C9B-586D-4AE1-E633-B35F3B86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1EF66-726C-A76E-6EE3-D07FE57E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AF394A-E590-2DC9-61FC-527755EB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85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359034-C937-E98B-5924-08C9C6A6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2C4BC-B956-80D5-F500-1A0C3A07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EA64A-DB2C-8D85-0C44-EAE92CC87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C1F60-4968-440E-BAA0-BA09A04BF9F1}" type="datetimeFigureOut">
              <a:rPr lang="fr-BE" smtClean="0"/>
              <a:t>11-09-24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3A8D6-AB0E-D715-44F4-5A7B1F189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F828B-A071-4E18-6BCB-E91ECD1C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8D3503-6A91-47F5-89CE-D3922E4A23A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206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02561" y="6539140"/>
            <a:ext cx="4300996" cy="30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1200" b="1" dirty="0">
                <a:solidFill>
                  <a:srgbClr val="00B0F0"/>
                </a:solidFill>
                <a:latin typeface="Verdana" charset="0"/>
              </a:rPr>
              <a:t>Date : 18/09/2024 </a:t>
            </a:r>
            <a:endParaRPr lang="fr-FR" sz="10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8132" y="4886376"/>
            <a:ext cx="50501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b="1" dirty="0">
                <a:latin typeface="Tahoma" charset="0"/>
              </a:rPr>
              <a:t>Communicateur: </a:t>
            </a:r>
          </a:p>
          <a:p>
            <a:pPr algn="ctr">
              <a:defRPr/>
            </a:pPr>
            <a:r>
              <a:rPr lang="fr-FR" dirty="0" err="1">
                <a:latin typeface="Tahoma" charset="0"/>
              </a:rPr>
              <a:t>Dèdonougbo</a:t>
            </a:r>
            <a:r>
              <a:rPr lang="fr-FR" dirty="0">
                <a:latin typeface="Tahoma" charset="0"/>
              </a:rPr>
              <a:t> DB DEGILA</a:t>
            </a:r>
          </a:p>
          <a:p>
            <a:pPr algn="ctr">
              <a:defRPr/>
            </a:pPr>
            <a:endParaRPr lang="fr-FR" dirty="0">
              <a:solidFill>
                <a:srgbClr val="C00000"/>
              </a:solidFill>
              <a:latin typeface="Tahoma" charset="0"/>
            </a:endParaRPr>
          </a:p>
        </p:txBody>
      </p:sp>
      <p:pic>
        <p:nvPicPr>
          <p:cNvPr id="9" name="Image 8" descr="C:\Users\liege\Downloads\TOUT\Logo Lie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50038"/>
            <a:ext cx="2630401" cy="11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2543" y="-2342"/>
            <a:ext cx="1437973" cy="128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78491" y="2195409"/>
            <a:ext cx="10725223" cy="95410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recherche des plantes magiques dans la masculinisation des téléostéens: Etat des connaissances</a:t>
            </a:r>
          </a:p>
        </p:txBody>
      </p:sp>
      <p:pic>
        <p:nvPicPr>
          <p:cNvPr id="10" name="Image 9" descr="C:\Belgique\Dossier PhD\Doc utiles\Inversion_sexuelle_avec_extrait_de_plante\A lire\téléchargemen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50" y="0"/>
            <a:ext cx="3036598" cy="119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750" y="11351"/>
            <a:ext cx="3210365" cy="13953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27A15A-570F-669B-3896-8C02B5E52000}"/>
              </a:ext>
            </a:extLst>
          </p:cNvPr>
          <p:cNvSpPr txBox="1"/>
          <p:nvPr/>
        </p:nvSpPr>
        <p:spPr>
          <a:xfrm>
            <a:off x="2320146" y="3745627"/>
            <a:ext cx="8046164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latin typeface="Tahoma" charset="0"/>
              </a:rPr>
              <a:t>Auteurs: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charset="0"/>
              </a:rPr>
              <a:t>Degila DDB, </a:t>
            </a:r>
            <a:r>
              <a:rPr lang="fr-FR" dirty="0" err="1">
                <a:latin typeface="Tahoma" charset="0"/>
              </a:rPr>
              <a:t>Houndji</a:t>
            </a:r>
            <a:r>
              <a:rPr lang="fr-FR" dirty="0">
                <a:latin typeface="Tahoma" charset="0"/>
              </a:rPr>
              <a:t> MBA, Rougeot C, </a:t>
            </a:r>
            <a:r>
              <a:rPr lang="fr-FR" dirty="0" err="1">
                <a:latin typeface="Tahoma" charset="0"/>
              </a:rPr>
              <a:t>Genotte</a:t>
            </a:r>
            <a:r>
              <a:rPr lang="fr-FR" dirty="0">
                <a:latin typeface="Tahoma" charset="0"/>
              </a:rPr>
              <a:t> V, et </a:t>
            </a:r>
            <a:r>
              <a:rPr lang="fr-FR" dirty="0" err="1">
                <a:latin typeface="Tahoma" charset="0"/>
              </a:rPr>
              <a:t>Imorou</a:t>
            </a:r>
            <a:r>
              <a:rPr lang="fr-FR" dirty="0">
                <a:latin typeface="Tahoma" charset="0"/>
              </a:rPr>
              <a:t> </a:t>
            </a:r>
            <a:r>
              <a:rPr lang="fr-FR" dirty="0" err="1">
                <a:latin typeface="Tahoma" charset="0"/>
              </a:rPr>
              <a:t>Toko</a:t>
            </a:r>
            <a:r>
              <a:rPr lang="fr-FR" dirty="0">
                <a:latin typeface="Tahoma" charset="0"/>
              </a:rPr>
              <a:t> 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DBDC90E-103D-ECAE-DC8C-1BF984155591}"/>
              </a:ext>
            </a:extLst>
          </p:cNvPr>
          <p:cNvSpPr txBox="1">
            <a:spLocks noChangeArrowheads="1"/>
          </p:cNvSpPr>
          <p:nvPr/>
        </p:nvSpPr>
        <p:spPr>
          <a:xfrm>
            <a:off x="5919019" y="6069150"/>
            <a:ext cx="3390782" cy="30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dirty="0">
                <a:latin typeface="Verdana" charset="0"/>
              </a:rPr>
              <a:t>degilabodelaire@gmail.com</a:t>
            </a:r>
            <a:endParaRPr lang="fr-FR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C6E520-1347-D2EB-52A9-D06402F67699}"/>
              </a:ext>
            </a:extLst>
          </p:cNvPr>
          <p:cNvSpPr txBox="1">
            <a:spLocks noChangeArrowheads="1"/>
          </p:cNvSpPr>
          <p:nvPr/>
        </p:nvSpPr>
        <p:spPr>
          <a:xfrm>
            <a:off x="3470057" y="6090772"/>
            <a:ext cx="2337092" cy="30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="1" dirty="0">
                <a:latin typeface="Verdana" charset="0"/>
              </a:rPr>
              <a:t>Tél : +229 67 12 69 06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1801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10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Résultats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53CC2BB-EA8F-CFF0-EDF8-1A2A4502BE72}"/>
              </a:ext>
            </a:extLst>
          </p:cNvPr>
          <p:cNvGrpSpPr/>
          <p:nvPr/>
        </p:nvGrpSpPr>
        <p:grpSpPr>
          <a:xfrm>
            <a:off x="459350" y="703765"/>
            <a:ext cx="2804111" cy="3002234"/>
            <a:chOff x="459350" y="703765"/>
            <a:chExt cx="2804111" cy="3002234"/>
          </a:xfrm>
        </p:grpSpPr>
        <p:pic>
          <p:nvPicPr>
            <p:cNvPr id="3" name="Picture 2" descr="Tribulus Terrestris e suas propriedades">
              <a:extLst>
                <a:ext uri="{FF2B5EF4-FFF2-40B4-BE49-F238E27FC236}">
                  <a16:creationId xmlns:a16="http://schemas.microsoft.com/office/drawing/2014/main" id="{147FFAB7-4932-A07A-8BA6-BF705AECB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50" y="703765"/>
              <a:ext cx="2804111" cy="2222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E575B47-FB87-E3A4-9182-D739CE1A64BB}"/>
                </a:ext>
              </a:extLst>
            </p:cNvPr>
            <p:cNvSpPr txBox="1"/>
            <p:nvPr/>
          </p:nvSpPr>
          <p:spPr>
            <a:xfrm>
              <a:off x="688257" y="3059668"/>
              <a:ext cx="24089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1800" i="1" u="none" strike="noStrike" dirty="0" err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Tribulus</a:t>
              </a:r>
              <a:r>
                <a:rPr lang="fr-BE" sz="1800" i="1" u="none" strike="noStrike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1800" i="1" u="none" strike="noStrike" dirty="0" err="1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terrestris</a:t>
              </a:r>
              <a:endParaRPr lang="fr-BE" sz="180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BE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(18 études)</a:t>
              </a:r>
              <a:endParaRPr lang="fr-B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A540170-8B30-0E31-9852-36D932719B4D}"/>
              </a:ext>
            </a:extLst>
          </p:cNvPr>
          <p:cNvGrpSpPr/>
          <p:nvPr/>
        </p:nvGrpSpPr>
        <p:grpSpPr>
          <a:xfrm>
            <a:off x="7561012" y="574375"/>
            <a:ext cx="2983935" cy="3006556"/>
            <a:chOff x="3643548" y="701590"/>
            <a:chExt cx="2983935" cy="3006556"/>
          </a:xfrm>
        </p:grpSpPr>
        <p:pic>
          <p:nvPicPr>
            <p:cNvPr id="6" name="Picture 4" descr="Awesome Image">
              <a:extLst>
                <a:ext uri="{FF2B5EF4-FFF2-40B4-BE49-F238E27FC236}">
                  <a16:creationId xmlns:a16="http://schemas.microsoft.com/office/drawing/2014/main" id="{72941AD1-C7D4-0C52-3F3F-D7FC16091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48" y="701590"/>
              <a:ext cx="2983935" cy="223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2B3EAB0-6693-AEAC-644A-BA8288D8B137}"/>
                </a:ext>
              </a:extLst>
            </p:cNvPr>
            <p:cNvSpPr txBox="1"/>
            <p:nvPr/>
          </p:nvSpPr>
          <p:spPr>
            <a:xfrm>
              <a:off x="4210741" y="3061815"/>
              <a:ext cx="17181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"/>
              <a:r>
                <a:rPr lang="fr-BE" sz="1800" i="1" u="none" strike="noStrike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Basella alba</a:t>
              </a:r>
            </a:p>
            <a:p>
              <a:pPr algn="ctr" fontAlgn="b"/>
              <a:r>
                <a:rPr lang="fr-BE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(6 études)</a:t>
              </a:r>
              <a:endParaRPr lang="fr-B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C6C4055-115D-FA6B-7487-07D8E4858035}"/>
              </a:ext>
            </a:extLst>
          </p:cNvPr>
          <p:cNvGrpSpPr/>
          <p:nvPr/>
        </p:nvGrpSpPr>
        <p:grpSpPr>
          <a:xfrm>
            <a:off x="7561011" y="3762746"/>
            <a:ext cx="2983935" cy="3006738"/>
            <a:chOff x="7118632" y="699261"/>
            <a:chExt cx="2983935" cy="3006738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6BACA5D-A8AA-FBCD-071B-BD9FB6FB89FA}"/>
                </a:ext>
              </a:extLst>
            </p:cNvPr>
            <p:cNvSpPr txBox="1"/>
            <p:nvPr/>
          </p:nvSpPr>
          <p:spPr>
            <a:xfrm>
              <a:off x="7261160" y="3059668"/>
              <a:ext cx="26988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sz="1800" i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Asparagus </a:t>
              </a:r>
              <a:r>
                <a:rPr lang="fr-BE" sz="1800" i="1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racemosus</a:t>
              </a:r>
              <a:r>
                <a:rPr lang="fr-BE" sz="1800" i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  <a:p>
              <a:pPr algn="ctr"/>
              <a:r>
                <a:rPr lang="fr-BE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(5 études)</a:t>
              </a:r>
              <a:endParaRPr lang="fr-B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050" name="Picture 2" descr="Green Asparagus Racemosus Plant">
              <a:extLst>
                <a:ext uri="{FF2B5EF4-FFF2-40B4-BE49-F238E27FC236}">
                  <a16:creationId xmlns:a16="http://schemas.microsoft.com/office/drawing/2014/main" id="{03AE0B0E-4E0E-81C9-C75C-B29411573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632" y="699261"/>
              <a:ext cx="2983935" cy="223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F7CDDB8-04B0-1535-5432-9E2A00476723}"/>
              </a:ext>
            </a:extLst>
          </p:cNvPr>
          <p:cNvGrpSpPr/>
          <p:nvPr/>
        </p:nvGrpSpPr>
        <p:grpSpPr>
          <a:xfrm>
            <a:off x="477998" y="3928082"/>
            <a:ext cx="2829422" cy="2793393"/>
            <a:chOff x="486549" y="4205081"/>
            <a:chExt cx="2829422" cy="2793393"/>
          </a:xfrm>
        </p:grpSpPr>
        <p:pic>
          <p:nvPicPr>
            <p:cNvPr id="2052" name="Picture 4" descr="Pois mascate — Wikipédia">
              <a:extLst>
                <a:ext uri="{FF2B5EF4-FFF2-40B4-BE49-F238E27FC236}">
                  <a16:creationId xmlns:a16="http://schemas.microsoft.com/office/drawing/2014/main" id="{EFB33551-39F5-9FA9-DD65-9DBBEEA02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49" y="4205081"/>
              <a:ext cx="2829422" cy="212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4D01C46-BB1B-A7A3-9AD2-22F331F3D6C5}"/>
                </a:ext>
              </a:extLst>
            </p:cNvPr>
            <p:cNvSpPr txBox="1"/>
            <p:nvPr/>
          </p:nvSpPr>
          <p:spPr>
            <a:xfrm>
              <a:off x="758194" y="6352143"/>
              <a:ext cx="22064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Mucuna</a:t>
              </a:r>
              <a:r>
                <a:rPr lang="fr-BE" i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BE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pruriens</a:t>
              </a:r>
              <a:endParaRPr lang="fr-BE" i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fr-BE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(4 études)</a:t>
              </a:r>
              <a:endParaRPr lang="fr-B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7717FFC-AD74-81F4-0021-AF98C784B017}"/>
              </a:ext>
            </a:extLst>
          </p:cNvPr>
          <p:cNvGrpSpPr/>
          <p:nvPr/>
        </p:nvGrpSpPr>
        <p:grpSpPr>
          <a:xfrm>
            <a:off x="4048786" y="2249904"/>
            <a:ext cx="2829421" cy="3662542"/>
            <a:chOff x="5928852" y="3680271"/>
            <a:chExt cx="2608080" cy="3244416"/>
          </a:xfrm>
        </p:grpSpPr>
        <p:pic>
          <p:nvPicPr>
            <p:cNvPr id="2054" name="Picture 6" descr="Papaya (Carica papaya) - MyGardenLife">
              <a:extLst>
                <a:ext uri="{FF2B5EF4-FFF2-40B4-BE49-F238E27FC236}">
                  <a16:creationId xmlns:a16="http://schemas.microsoft.com/office/drawing/2014/main" id="{F4D2FF74-B08D-DBB9-FBC4-8DB1C2AD0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852" y="3680271"/>
              <a:ext cx="2608080" cy="260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FED5ED4-00D6-586A-B532-7383568B6D22}"/>
                </a:ext>
              </a:extLst>
            </p:cNvPr>
            <p:cNvSpPr txBox="1"/>
            <p:nvPr/>
          </p:nvSpPr>
          <p:spPr>
            <a:xfrm>
              <a:off x="6459794" y="6352143"/>
              <a:ext cx="1917290" cy="5725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BE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Carica</a:t>
              </a:r>
              <a:r>
                <a:rPr lang="fr-BE" i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fr-BE" i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papaya</a:t>
              </a:r>
              <a:endParaRPr lang="fr-BE" i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fr-BE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(4 études)</a:t>
              </a:r>
              <a:endParaRPr lang="fr-BE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87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68250" y="6356350"/>
            <a:ext cx="400174" cy="365125"/>
          </a:xfrm>
        </p:spPr>
        <p:txBody>
          <a:bodyPr/>
          <a:lstStyle/>
          <a:p>
            <a:fld id="{E6F4D3A2-3B60-4E10-ACC8-7825886B2E6A}" type="slidenum">
              <a:rPr lang="fr-FR" smtClean="0"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fr-FR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B2CD2-81EF-8E67-F1EC-4D8045B09A32}"/>
              </a:ext>
            </a:extLst>
          </p:cNvPr>
          <p:cNvSpPr/>
          <p:nvPr/>
        </p:nvSpPr>
        <p:spPr>
          <a:xfrm>
            <a:off x="748147" y="1331113"/>
            <a:ext cx="1882247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16354-7453-7D75-6065-E39833133BB9}"/>
              </a:ext>
            </a:extLst>
          </p:cNvPr>
          <p:cNvSpPr/>
          <p:nvPr/>
        </p:nvSpPr>
        <p:spPr>
          <a:xfrm>
            <a:off x="748147" y="3512338"/>
            <a:ext cx="2204450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Perspectives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225D6F9-ACE9-34F8-030B-204A228C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2" y="301487"/>
            <a:ext cx="8836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Conclusion et perspectives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5D2216-E3FD-821F-7A75-0BBF39711569}"/>
              </a:ext>
            </a:extLst>
          </p:cNvPr>
          <p:cNvSpPr txBox="1"/>
          <p:nvPr/>
        </p:nvSpPr>
        <p:spPr>
          <a:xfrm>
            <a:off x="580104" y="2056945"/>
            <a:ext cx="10388145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l’utilisation des végétaux et de leurs extraits pour la masculinisation des téléostéens est possible et durable 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31AFAA-B2A4-F487-670A-8263E3ACB1F0}"/>
              </a:ext>
            </a:extLst>
          </p:cNvPr>
          <p:cNvSpPr txBox="1"/>
          <p:nvPr/>
        </p:nvSpPr>
        <p:spPr>
          <a:xfrm>
            <a:off x="748147" y="4425128"/>
            <a:ext cx="5205811" cy="21137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Identifier les molécules responsables des effets masculinisants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éterminer les doses et durée optimales d’application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lucider leurs mécanismes d’action</a:t>
            </a: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1B8D32B9-8088-C0AA-E8AE-8F7E03E710AB}"/>
              </a:ext>
            </a:extLst>
          </p:cNvPr>
          <p:cNvSpPr/>
          <p:nvPr/>
        </p:nvSpPr>
        <p:spPr>
          <a:xfrm>
            <a:off x="6096000" y="4425128"/>
            <a:ext cx="481781" cy="2131385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CF99EB-3FCD-D35C-DC7E-0B18E6F7DEB0}"/>
              </a:ext>
            </a:extLst>
          </p:cNvPr>
          <p:cNvSpPr txBox="1"/>
          <p:nvPr/>
        </p:nvSpPr>
        <p:spPr>
          <a:xfrm>
            <a:off x="6934384" y="4682449"/>
            <a:ext cx="4032974" cy="17108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Standardiser les taux de masculinisation à un niveau comparable à ceux obtenus avec la 17α-méthyltestostérone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658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2394892" y="2462229"/>
            <a:ext cx="6465329" cy="201517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2629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2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672841" y="1923113"/>
            <a:ext cx="3642360" cy="2913549"/>
            <a:chOff x="448887" y="1519187"/>
            <a:chExt cx="3079965" cy="2741512"/>
          </a:xfrm>
        </p:grpSpPr>
        <p:pic>
          <p:nvPicPr>
            <p:cNvPr id="23" name="Image 22" descr="C:\Belgique\Dossier cuppd\Dossier de correction du Projet\463-4636175_nile-tilapia-oreochromis-niloticus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87" y="1519187"/>
              <a:ext cx="3079965" cy="2060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57540" y="3645146"/>
              <a:ext cx="239235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Tilapia du Nil</a:t>
              </a:r>
            </a:p>
            <a:p>
              <a:pPr algn="ctr"/>
              <a:r>
                <a:rPr lang="fr-FR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fr-FR" sz="1600" i="1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Oreochromis</a:t>
              </a:r>
              <a:r>
                <a:rPr lang="fr-FR" sz="1600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i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niloticus</a:t>
              </a:r>
              <a:r>
                <a:rPr lang="fr-FR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fr-FR" sz="1600" i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10434" y="1143304"/>
            <a:ext cx="33287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fr-FR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espèce produite au monde;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r-FR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ère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Afrique</a:t>
            </a:r>
          </a:p>
          <a:p>
            <a:pPr>
              <a:lnSpc>
                <a:spcPct val="150000"/>
              </a:lnSpc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mondiale en 2018:  ≈ 4,52 Millions tonnes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315392" y="-15078"/>
            <a:ext cx="6357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rgbClr val="176596"/>
                </a:solidFill>
                <a:latin typeface="Verdana" charset="0"/>
              </a:rPr>
              <a:t>Contexte &amp; problématique 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738834" y="1143304"/>
            <a:ext cx="4453166" cy="3925331"/>
            <a:chOff x="7738834" y="1155045"/>
            <a:chExt cx="4453166" cy="3925331"/>
          </a:xfrm>
        </p:grpSpPr>
        <p:sp>
          <p:nvSpPr>
            <p:cNvPr id="31" name="Rectangle 30"/>
            <p:cNvSpPr/>
            <p:nvPr/>
          </p:nvSpPr>
          <p:spPr>
            <a:xfrm>
              <a:off x="7738834" y="1155045"/>
              <a:ext cx="4352156" cy="12827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Maturation précoce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fr-FR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Reproductions anarchiques en élevage mixte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8181474" y="2213061"/>
              <a:ext cx="4010526" cy="2867315"/>
              <a:chOff x="8181475" y="2325356"/>
              <a:chExt cx="4010526" cy="2867315"/>
            </a:xfrm>
          </p:grpSpPr>
          <p:grpSp>
            <p:nvGrpSpPr>
              <p:cNvPr id="17" name="Groupe 16"/>
              <p:cNvGrpSpPr/>
              <p:nvPr/>
            </p:nvGrpSpPr>
            <p:grpSpPr>
              <a:xfrm>
                <a:off x="8181475" y="2325356"/>
                <a:ext cx="4010526" cy="2867315"/>
                <a:chOff x="3603773" y="3863681"/>
                <a:chExt cx="7044015" cy="286731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603773" y="4561171"/>
                  <a:ext cx="7044015" cy="21698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endPara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fr-FR" dirty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Compétition alimentaire</a:t>
                  </a:r>
                </a:p>
                <a:p>
                  <a:pPr>
                    <a:lnSpc>
                      <a:spcPct val="150000"/>
                    </a:lnSpc>
                  </a:pPr>
                  <a:endParaRPr lang="fr-FR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endParaRPr lang="fr-FR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fr-FR" dirty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nanisme + baisse du rendement </a:t>
                  </a:r>
                </a:p>
              </p:txBody>
            </p:sp>
            <p:sp>
              <p:nvSpPr>
                <p:cNvPr id="27" name="Flèche à angle droit 26"/>
                <p:cNvSpPr/>
                <p:nvPr/>
              </p:nvSpPr>
              <p:spPr>
                <a:xfrm rot="10800000" flipH="1">
                  <a:off x="6437082" y="3863681"/>
                  <a:ext cx="777359" cy="1141268"/>
                </a:xfrm>
                <a:prstGeom prst="bentUpArrow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" name="Flèche vers le bas 2"/>
              <p:cNvSpPr/>
              <p:nvPr/>
            </p:nvSpPr>
            <p:spPr>
              <a:xfrm>
                <a:off x="10015922" y="4051638"/>
                <a:ext cx="221295" cy="447954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355610" y="4836623"/>
            <a:ext cx="1545796" cy="332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(FAO, 2022)</a:t>
            </a:r>
          </a:p>
        </p:txBody>
      </p:sp>
      <p:sp>
        <p:nvSpPr>
          <p:cNvPr id="4" name="Rectangle 3"/>
          <p:cNvSpPr/>
          <p:nvPr/>
        </p:nvSpPr>
        <p:spPr>
          <a:xfrm>
            <a:off x="9578221" y="5376650"/>
            <a:ext cx="1317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(Ridha, 2011)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9512" y="5322155"/>
            <a:ext cx="45979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Atout: </a:t>
            </a:r>
          </a:p>
          <a:p>
            <a:pPr algn="ctr">
              <a:lnSpc>
                <a:spcPct val="150000"/>
              </a:lnSpc>
            </a:pPr>
            <a:r>
              <a:rPr lang="fr-FR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Dimorphisme de croissance en faveur du mâle (50% de plus que ♀)</a:t>
            </a:r>
          </a:p>
        </p:txBody>
      </p:sp>
    </p:spTree>
    <p:extLst>
      <p:ext uri="{BB962C8B-B14F-4D97-AF65-F5344CB8AC3E}">
        <p14:creationId xmlns:p14="http://schemas.microsoft.com/office/powerpoint/2010/main" val="372571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8862059" y="6400977"/>
            <a:ext cx="2743200" cy="365125"/>
          </a:xfrm>
        </p:spPr>
        <p:txBody>
          <a:bodyPr/>
          <a:lstStyle/>
          <a:p>
            <a:fld id="{E6F4D3A2-3B60-4E10-ACC8-7825886B2E6A}" type="slidenum">
              <a:rPr lang="fr-FR" smtClean="0"/>
              <a:t>3</a:t>
            </a:fld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963038" y="5871590"/>
            <a:ext cx="319347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(Abo-Al-</a:t>
            </a:r>
            <a:r>
              <a:rPr lang="fr-FR" sz="12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</a:t>
            </a:r>
            <a:r>
              <a:rPr lang="fr-FR" sz="1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2018; </a:t>
            </a:r>
            <a:r>
              <a:rPr lang="fr-FR" sz="12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Hoga</a:t>
            </a:r>
            <a:r>
              <a:rPr lang="fr-FR" sz="1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2018) 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504802" y="-30209"/>
            <a:ext cx="6357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rgbClr val="176596"/>
                </a:solidFill>
                <a:latin typeface="Verdana" charset="0"/>
              </a:rPr>
              <a:t>Contexte &amp; problématique  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203988" y="814696"/>
            <a:ext cx="2903457" cy="1837574"/>
            <a:chOff x="0" y="0"/>
            <a:chExt cx="1680542" cy="976630"/>
          </a:xfrm>
        </p:grpSpPr>
        <p:pic>
          <p:nvPicPr>
            <p:cNvPr id="26" name="Image 25" descr="C:\Belgique\Dossier cuppd\Dossier de correction du Projet\4409039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7" r="5430" b="27953"/>
            <a:stretch/>
          </p:blipFill>
          <p:spPr bwMode="auto">
            <a:xfrm>
              <a:off x="556592" y="0"/>
              <a:ext cx="1123950" cy="968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Image 26" descr="C:\Belgique\Dossier cuppd\Dossier de correction du Projet\17α-Methyltestosterone-≥97.0-HPLC-Sigma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24" t="7978" r="18968" b="10329"/>
            <a:stretch/>
          </p:blipFill>
          <p:spPr bwMode="auto">
            <a:xfrm>
              <a:off x="0" y="0"/>
              <a:ext cx="556260" cy="9766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934880" y="2757627"/>
            <a:ext cx="3615053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17α-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Méthyltestostérone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(MT)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(Hormone de synthèse) </a:t>
            </a:r>
            <a:endParaRPr lang="fr-F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2165033" y="3926538"/>
            <a:ext cx="529006" cy="8855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8863D0-E676-F463-A300-25044A909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401" y="1315765"/>
            <a:ext cx="7331171" cy="4226469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1695AB4-813B-DB38-7078-D42390DEDBF5}"/>
              </a:ext>
            </a:extLst>
          </p:cNvPr>
          <p:cNvGrpSpPr/>
          <p:nvPr/>
        </p:nvGrpSpPr>
        <p:grpSpPr>
          <a:xfrm>
            <a:off x="825413" y="-158281"/>
            <a:ext cx="3428462" cy="6559258"/>
            <a:chOff x="825413" y="-158281"/>
            <a:chExt cx="3428462" cy="6559258"/>
          </a:xfrm>
        </p:grpSpPr>
        <p:sp>
          <p:nvSpPr>
            <p:cNvPr id="17" name="Multiplier 16"/>
            <p:cNvSpPr/>
            <p:nvPr/>
          </p:nvSpPr>
          <p:spPr>
            <a:xfrm>
              <a:off x="825413" y="-158281"/>
              <a:ext cx="3428462" cy="4661455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F38D2E8-CFD9-CB9B-D016-6EF746EB0046}"/>
                </a:ext>
              </a:extLst>
            </p:cNvPr>
            <p:cNvSpPr/>
            <p:nvPr/>
          </p:nvSpPr>
          <p:spPr>
            <a:xfrm>
              <a:off x="851607" y="4843547"/>
              <a:ext cx="3377356" cy="155743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8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Alternatives:</a:t>
              </a:r>
              <a:r>
                <a:rPr lang="fr-FR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endParaRPr lang="fr-FR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fr-FR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Végétaux et leurs extraits </a:t>
              </a:r>
            </a:p>
            <a:p>
              <a:pPr algn="ctr"/>
              <a:endParaRPr lang="fr-BE" dirty="0"/>
            </a:p>
          </p:txBody>
        </p:sp>
      </p:grpSp>
      <p:sp>
        <p:nvSpPr>
          <p:cNvPr id="2" name="Flèche vers le bas 9">
            <a:extLst>
              <a:ext uri="{FF2B5EF4-FFF2-40B4-BE49-F238E27FC236}">
                <a16:creationId xmlns:a16="http://schemas.microsoft.com/office/drawing/2014/main" id="{5CB951A4-F225-0461-F33C-4BF8CD06D2A6}"/>
              </a:ext>
            </a:extLst>
          </p:cNvPr>
          <p:cNvSpPr/>
          <p:nvPr/>
        </p:nvSpPr>
        <p:spPr>
          <a:xfrm rot="18178160">
            <a:off x="4482870" y="2194773"/>
            <a:ext cx="464954" cy="90268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0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4</a:t>
            </a:fld>
            <a:endParaRPr lang="fr-FR" dirty="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117" y="108620"/>
            <a:ext cx="33084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rgbClr val="176596"/>
                </a:solidFill>
                <a:latin typeface="Verdana" charset="0"/>
              </a:rPr>
              <a:t>Objectif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894735" y="1973476"/>
            <a:ext cx="9783097" cy="25268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Faire un bilan le plus complet possible des connaissances actuelles sur les études de masculinisation des téléostéens à base des végétaux et leurs extraits </a:t>
            </a:r>
          </a:p>
        </p:txBody>
      </p:sp>
    </p:spTree>
    <p:extLst>
      <p:ext uri="{BB962C8B-B14F-4D97-AF65-F5344CB8AC3E}">
        <p14:creationId xmlns:p14="http://schemas.microsoft.com/office/powerpoint/2010/main" val="153882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5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Méthodologie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14EC03-9A79-5EA8-4BD5-8F116D6E1832}"/>
              </a:ext>
            </a:extLst>
          </p:cNvPr>
          <p:cNvSpPr txBox="1"/>
          <p:nvPr/>
        </p:nvSpPr>
        <p:spPr>
          <a:xfrm>
            <a:off x="530943" y="1206262"/>
            <a:ext cx="10707329" cy="5437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L’outil 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</a:rPr>
              <a:t>PRISMA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Preferred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Reporting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Items for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Systematic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Reviews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and Meta-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Analysis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) conformément à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Tawfik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 et al. (2019)</a:t>
            </a:r>
          </a:p>
          <a:p>
            <a:pPr algn="just">
              <a:lnSpc>
                <a:spcPct val="150000"/>
              </a:lnSpc>
            </a:pPr>
            <a:endParaRPr lang="fr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Bases consultées : 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Google Scholar, </a:t>
            </a:r>
            <a:r>
              <a:rPr lang="fr-BE" sz="18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ProQuest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BE" sz="18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Scopus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BE" sz="18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ResearchGate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PubMed, Science Direct, </a:t>
            </a:r>
            <a:r>
              <a:rPr lang="fr-BE" sz="18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Elicit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fr-BE" sz="18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Semantic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Scholar;</a:t>
            </a:r>
          </a:p>
          <a:p>
            <a:pPr algn="just">
              <a:lnSpc>
                <a:spcPct val="150000"/>
              </a:lnSpc>
            </a:pPr>
            <a:endParaRPr lang="fr-BE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kern="0" dirty="0">
                <a:latin typeface="Verdana" panose="020B0604030504040204" pitchFamily="34" charset="0"/>
                <a:ea typeface="Verdana" panose="020B0604030504040204" pitchFamily="34" charset="0"/>
              </a:rPr>
              <a:t>Equation utilisée: 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("Plant" OR "</a:t>
            </a:r>
            <a:r>
              <a:rPr lang="fr-BE" sz="1800" b="1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Herb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 OR "Phytohormones" OR "</a:t>
            </a:r>
            <a:r>
              <a:rPr lang="fr-BE" sz="1800" b="1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Phytoandrogens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") AND ("Fish" OR "</a:t>
            </a:r>
            <a:r>
              <a:rPr lang="fr-BE" sz="1800" b="1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Teleost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") AND ("</a:t>
            </a:r>
            <a:r>
              <a:rPr lang="fr-BE" sz="1800" b="1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Masculinization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" OR "All male" OR "</a:t>
            </a:r>
            <a:r>
              <a:rPr lang="fr-BE" sz="1800" b="1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Sex</a:t>
            </a:r>
            <a:r>
              <a:rPr lang="fr-BE" sz="18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reversal")</a:t>
            </a: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pour  rechercher les documents pertinents (articles et thèses de doctorats exclusivement) publiés en français et/ou en anglais jusqu’au 31 décembre 2023.</a:t>
            </a:r>
          </a:p>
          <a:p>
            <a:pPr algn="just">
              <a:lnSpc>
                <a:spcPct val="150000"/>
              </a:lnSpc>
            </a:pPr>
            <a:endParaRPr lang="fr-BE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BE" sz="1800" kern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Calcul de pourcentages et analyses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87345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6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Résultats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9F4686F-EF55-BE6A-3E45-9AB05885B4C8}"/>
              </a:ext>
            </a:extLst>
          </p:cNvPr>
          <p:cNvGrpSpPr/>
          <p:nvPr/>
        </p:nvGrpSpPr>
        <p:grpSpPr>
          <a:xfrm>
            <a:off x="1543666" y="907733"/>
            <a:ext cx="7439364" cy="5950267"/>
            <a:chOff x="0" y="0"/>
            <a:chExt cx="5774689" cy="50428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123C5-F1C5-3C8C-D77F-2FFEAC443E45}"/>
                </a:ext>
              </a:extLst>
            </p:cNvPr>
            <p:cNvSpPr/>
            <p:nvPr/>
          </p:nvSpPr>
          <p:spPr>
            <a:xfrm>
              <a:off x="714692" y="0"/>
              <a:ext cx="2380928" cy="99930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Records identified through database searching based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N = 125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87D3A4-6795-F3B9-5589-E1EF0B88083A}"/>
                </a:ext>
              </a:extLst>
            </p:cNvPr>
            <p:cNvSpPr/>
            <p:nvPr/>
          </p:nvSpPr>
          <p:spPr>
            <a:xfrm rot="16200000">
              <a:off x="-408305" y="470852"/>
              <a:ext cx="1151496" cy="3098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Identification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AD503E-A682-5DBA-6F89-5700A2D8A34B}"/>
                </a:ext>
              </a:extLst>
            </p:cNvPr>
            <p:cNvSpPr/>
            <p:nvPr/>
          </p:nvSpPr>
          <p:spPr>
            <a:xfrm>
              <a:off x="714692" y="1409700"/>
              <a:ext cx="2380696" cy="8725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Records screened after removing above documents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(N = 97)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53ACD0-AA00-F9A4-AB60-69E0CF4E5921}"/>
                </a:ext>
              </a:extLst>
            </p:cNvPr>
            <p:cNvSpPr/>
            <p:nvPr/>
          </p:nvSpPr>
          <p:spPr>
            <a:xfrm rot="16200000">
              <a:off x="-401956" y="1702753"/>
              <a:ext cx="1130556" cy="3092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Screening</a:t>
              </a:r>
            </a:p>
          </p:txBody>
        </p:sp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4206A0F9-2613-18F5-62B6-3BD1F4D959F5}"/>
                </a:ext>
              </a:extLst>
            </p:cNvPr>
            <p:cNvSpPr/>
            <p:nvPr/>
          </p:nvSpPr>
          <p:spPr>
            <a:xfrm>
              <a:off x="1749742" y="990600"/>
              <a:ext cx="97086" cy="413694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Flèche : bas 9">
              <a:extLst>
                <a:ext uri="{FF2B5EF4-FFF2-40B4-BE49-F238E27FC236}">
                  <a16:creationId xmlns:a16="http://schemas.microsoft.com/office/drawing/2014/main" id="{A65C44F6-7127-F81D-A1B3-736C66B26ED6}"/>
                </a:ext>
              </a:extLst>
            </p:cNvPr>
            <p:cNvSpPr/>
            <p:nvPr/>
          </p:nvSpPr>
          <p:spPr>
            <a:xfrm>
              <a:off x="1749742" y="2286000"/>
              <a:ext cx="94297" cy="482600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C2F8674B-E6C7-B0DF-52F9-F264FA6449C6}"/>
                </a:ext>
              </a:extLst>
            </p:cNvPr>
            <p:cNvSpPr/>
            <p:nvPr/>
          </p:nvSpPr>
          <p:spPr>
            <a:xfrm rot="16200000">
              <a:off x="2633344" y="1664653"/>
              <a:ext cx="86043" cy="1664652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DD2457-627F-137B-1E46-B34774AFC7C2}"/>
                </a:ext>
              </a:extLst>
            </p:cNvPr>
            <p:cNvSpPr/>
            <p:nvPr/>
          </p:nvSpPr>
          <p:spPr>
            <a:xfrm>
              <a:off x="3527742" y="2139950"/>
              <a:ext cx="2246947" cy="6794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Records excluded based on title and abstract (N = 22)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31DF1B-10D9-B9F2-4902-15F51FCB9977}"/>
                </a:ext>
              </a:extLst>
            </p:cNvPr>
            <p:cNvSpPr/>
            <p:nvPr/>
          </p:nvSpPr>
          <p:spPr>
            <a:xfrm>
              <a:off x="714692" y="2794000"/>
              <a:ext cx="2380615" cy="8947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Full </a:t>
              </a: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text</a:t>
              </a: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articles and PhD dissertation for </a:t>
              </a: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assessed</a:t>
              </a:r>
              <a:endParaRPr lang="fr-BE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N = 75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A11554-7E56-97E0-DFDF-5AE510E894BD}"/>
                </a:ext>
              </a:extLst>
            </p:cNvPr>
            <p:cNvSpPr/>
            <p:nvPr/>
          </p:nvSpPr>
          <p:spPr>
            <a:xfrm rot="16200000">
              <a:off x="-421005" y="2972752"/>
              <a:ext cx="1151255" cy="3092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Eligibility</a:t>
              </a:r>
            </a:p>
          </p:txBody>
        </p:sp>
        <p:sp>
          <p:nvSpPr>
            <p:cNvPr id="15" name="Flèche : bas 14">
              <a:extLst>
                <a:ext uri="{FF2B5EF4-FFF2-40B4-BE49-F238E27FC236}">
                  <a16:creationId xmlns:a16="http://schemas.microsoft.com/office/drawing/2014/main" id="{BCCAB288-7262-FD9F-58F6-DF41E9820288}"/>
                </a:ext>
              </a:extLst>
            </p:cNvPr>
            <p:cNvSpPr/>
            <p:nvPr/>
          </p:nvSpPr>
          <p:spPr>
            <a:xfrm rot="16200000">
              <a:off x="2568892" y="3060700"/>
              <a:ext cx="81597" cy="1579880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ABBE4A-6EB1-23CC-D948-32916E3F23A0}"/>
                </a:ext>
              </a:extLst>
            </p:cNvPr>
            <p:cNvSpPr/>
            <p:nvPr/>
          </p:nvSpPr>
          <p:spPr>
            <a:xfrm>
              <a:off x="3432492" y="3435350"/>
              <a:ext cx="2310130" cy="7882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Irrelevent studies excluded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(N = 21)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97C7CD-E9B3-EE30-452A-4DA6260E0855}"/>
                </a:ext>
              </a:extLst>
            </p:cNvPr>
            <p:cNvSpPr/>
            <p:nvPr/>
          </p:nvSpPr>
          <p:spPr>
            <a:xfrm rot="16200000">
              <a:off x="-421005" y="4312602"/>
              <a:ext cx="1151255" cy="3092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Included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D0B7D6-BE3F-0CA6-1A4D-8AF50DE7A902}"/>
                </a:ext>
              </a:extLst>
            </p:cNvPr>
            <p:cNvSpPr/>
            <p:nvPr/>
          </p:nvSpPr>
          <p:spPr>
            <a:xfrm>
              <a:off x="714692" y="4019550"/>
              <a:ext cx="2380696" cy="9334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Studies</a:t>
              </a: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included</a:t>
              </a: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in the </a:t>
              </a: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systematic</a:t>
              </a:r>
              <a:r>
                <a:rPr lang="fr-BE" sz="1200" kern="100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fr-BE" sz="1200" kern="100" dirty="0" err="1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review</a:t>
              </a:r>
              <a:endParaRPr lang="fr-BE" sz="1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kern="1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N = 54 </a:t>
              </a:r>
              <a:r>
                <a:rPr lang="fr-BE" sz="1200" kern="1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kern="100" dirty="0">
                  <a:solidFill>
                    <a:srgbClr val="C00000"/>
                  </a:solidFill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52</a:t>
              </a:r>
              <a:r>
                <a:rPr lang="fr-BE" sz="1200" kern="1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on plants and </a:t>
              </a:r>
              <a:r>
                <a:rPr lang="fr-BE" sz="1200" kern="100" dirty="0">
                  <a:solidFill>
                    <a:srgbClr val="C00000"/>
                  </a:solidFill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2 on pure </a:t>
              </a:r>
              <a:r>
                <a:rPr lang="fr-BE" sz="1200" kern="100" dirty="0" err="1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molecules</a:t>
              </a:r>
              <a:r>
                <a:rPr lang="fr-BE" sz="1200" kern="1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Flèche : bas 18">
              <a:extLst>
                <a:ext uri="{FF2B5EF4-FFF2-40B4-BE49-F238E27FC236}">
                  <a16:creationId xmlns:a16="http://schemas.microsoft.com/office/drawing/2014/main" id="{C863523C-2100-47D9-83C8-16D56FA60F77}"/>
                </a:ext>
              </a:extLst>
            </p:cNvPr>
            <p:cNvSpPr/>
            <p:nvPr/>
          </p:nvSpPr>
          <p:spPr>
            <a:xfrm>
              <a:off x="1756092" y="3676650"/>
              <a:ext cx="97086" cy="315912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lèche : bas 19">
              <a:extLst>
                <a:ext uri="{FF2B5EF4-FFF2-40B4-BE49-F238E27FC236}">
                  <a16:creationId xmlns:a16="http://schemas.microsoft.com/office/drawing/2014/main" id="{E796931A-FB70-7AF2-8D85-E3C0C58598C5}"/>
                </a:ext>
              </a:extLst>
            </p:cNvPr>
            <p:cNvSpPr/>
            <p:nvPr/>
          </p:nvSpPr>
          <p:spPr>
            <a:xfrm rot="16200000">
              <a:off x="2631757" y="316865"/>
              <a:ext cx="86042" cy="1709101"/>
            </a:xfrm>
            <a:prstGeom prst="down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 sz="12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6DA75E-4210-9034-36C0-D475C69189D5}"/>
                </a:ext>
              </a:extLst>
            </p:cNvPr>
            <p:cNvSpPr/>
            <p:nvPr/>
          </p:nvSpPr>
          <p:spPr>
            <a:xfrm>
              <a:off x="3527742" y="635000"/>
              <a:ext cx="2216150" cy="1162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Records excluded 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Duplicates (N= 10)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Narrative review (N= 6)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Books (N= 2)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kern="10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Master thesis (N=10)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75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7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Résultats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B95573C7-0EC4-A7CD-0BDC-253E31883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712451"/>
              </p:ext>
            </p:extLst>
          </p:nvPr>
        </p:nvGraphicFramePr>
        <p:xfrm>
          <a:off x="1052052" y="1199536"/>
          <a:ext cx="8967019" cy="451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Vecteurs et illustrations de Fleche Croissance en téléchargement gratuit">
            <a:extLst>
              <a:ext uri="{FF2B5EF4-FFF2-40B4-BE49-F238E27FC236}">
                <a16:creationId xmlns:a16="http://schemas.microsoft.com/office/drawing/2014/main" id="{767AB0E8-5FE6-4CB4-7DB8-42B86290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70" y="0"/>
            <a:ext cx="8490155" cy="41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6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8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Résultats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439460-E02C-0026-7B9B-4964FCC1D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" y="1012723"/>
            <a:ext cx="10284542" cy="50931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F96981D-27BE-CCEA-3B40-FCB2929E11EB}"/>
              </a:ext>
            </a:extLst>
          </p:cNvPr>
          <p:cNvSpPr/>
          <p:nvPr/>
        </p:nvSpPr>
        <p:spPr>
          <a:xfrm>
            <a:off x="7000569" y="1012724"/>
            <a:ext cx="550606" cy="41000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22F252B-D8A7-F230-22D2-B1D165032870}"/>
              </a:ext>
            </a:extLst>
          </p:cNvPr>
          <p:cNvSpPr/>
          <p:nvPr/>
        </p:nvSpPr>
        <p:spPr>
          <a:xfrm>
            <a:off x="3800169" y="1012722"/>
            <a:ext cx="1096296" cy="416887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910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D3A2-3B60-4E10-ACC8-7825886B2E6A}" type="slidenum">
              <a:rPr lang="fr-FR" smtClean="0"/>
              <a:t>9</a:t>
            </a:fld>
            <a:endParaRPr lang="fr-FR"/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7ABE7658-6028-BF49-BF61-8702BD2C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50" y="180545"/>
            <a:ext cx="27949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Verdana" charset="0"/>
              </a:rPr>
              <a:t>Résultats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B57394E-86A5-33C9-601B-DBD5E8E46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58449"/>
              </p:ext>
            </p:extLst>
          </p:nvPr>
        </p:nvGraphicFramePr>
        <p:xfrm>
          <a:off x="98322" y="703766"/>
          <a:ext cx="11670891" cy="6119566"/>
        </p:xfrm>
        <a:graphic>
          <a:graphicData uri="http://schemas.openxmlformats.org/drawingml/2006/table">
            <a:tbl>
              <a:tblPr/>
              <a:tblGrid>
                <a:gridCol w="1082736">
                  <a:extLst>
                    <a:ext uri="{9D8B030D-6E8A-4147-A177-3AD203B41FA5}">
                      <a16:colId xmlns:a16="http://schemas.microsoft.com/office/drawing/2014/main" val="78722864"/>
                    </a:ext>
                  </a:extLst>
                </a:gridCol>
                <a:gridCol w="1838134">
                  <a:extLst>
                    <a:ext uri="{9D8B030D-6E8A-4147-A177-3AD203B41FA5}">
                      <a16:colId xmlns:a16="http://schemas.microsoft.com/office/drawing/2014/main" val="321332805"/>
                    </a:ext>
                  </a:extLst>
                </a:gridCol>
                <a:gridCol w="1548564">
                  <a:extLst>
                    <a:ext uri="{9D8B030D-6E8A-4147-A177-3AD203B41FA5}">
                      <a16:colId xmlns:a16="http://schemas.microsoft.com/office/drawing/2014/main" val="3948219169"/>
                    </a:ext>
                  </a:extLst>
                </a:gridCol>
                <a:gridCol w="2794971">
                  <a:extLst>
                    <a:ext uri="{9D8B030D-6E8A-4147-A177-3AD203B41FA5}">
                      <a16:colId xmlns:a16="http://schemas.microsoft.com/office/drawing/2014/main" val="3510892521"/>
                    </a:ext>
                  </a:extLst>
                </a:gridCol>
                <a:gridCol w="1397486">
                  <a:extLst>
                    <a:ext uri="{9D8B030D-6E8A-4147-A177-3AD203B41FA5}">
                      <a16:colId xmlns:a16="http://schemas.microsoft.com/office/drawing/2014/main" val="467583687"/>
                    </a:ext>
                  </a:extLst>
                </a:gridCol>
                <a:gridCol w="843527">
                  <a:extLst>
                    <a:ext uri="{9D8B030D-6E8A-4147-A177-3AD203B41FA5}">
                      <a16:colId xmlns:a16="http://schemas.microsoft.com/office/drawing/2014/main" val="301803326"/>
                    </a:ext>
                  </a:extLst>
                </a:gridCol>
                <a:gridCol w="2165473">
                  <a:extLst>
                    <a:ext uri="{9D8B030D-6E8A-4147-A177-3AD203B41FA5}">
                      <a16:colId xmlns:a16="http://schemas.microsoft.com/office/drawing/2014/main" val="260022807"/>
                    </a:ext>
                  </a:extLst>
                </a:gridCol>
              </a:tblGrid>
              <a:tr h="265634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Famille (20)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Espèce végétale (26)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Partie utilisée (6)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Solvant d'extraction (7)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Doses efficaces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Mâle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Composés suspectés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64072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Pimpinella pruatjan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6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Feuilles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Pollen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Fruits (crus et mûrs)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racines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graines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plante entière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6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Eau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</a:p>
                    <a:p>
                      <a:pPr algn="l" fontAlgn="b"/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Methanol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Aquabides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 (n-hexane,  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96%, et 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methanol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90%)</a:t>
                      </a:r>
                    </a:p>
                    <a:p>
                      <a:pPr algn="l" fontAlgn="b"/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Distilled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water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 (Ethanol, 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diethyl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ether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n-hexane)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6"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 à 0,3 g/l d'eau</a:t>
                      </a:r>
                    </a:p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 à 120 g/kg aliment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6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50,28 à 100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6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alcaloïdes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flavonoïdes (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apigénine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saponines (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diosgénine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protodioscine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stéroïdes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tanins</a:t>
                      </a:r>
                    </a:p>
                    <a:p>
                      <a:pPr algn="l" fontAlgn="b"/>
                      <a:r>
                        <a:rPr lang="fr-B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terpénoïdes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stérols (</a:t>
                      </a:r>
                      <a:r>
                        <a:rPr lang="el-G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β-</a:t>
                      </a:r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sitostérol)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fr-B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957045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Arecaceae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Cocos nucifera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01521"/>
                  </a:ext>
                </a:extLst>
              </a:tr>
              <a:tr h="351406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Asparagaceae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Asparagus racemosus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18155"/>
                  </a:ext>
                </a:extLst>
              </a:tr>
              <a:tr h="38815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Chlorophytum borivilianum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542766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Basellaceae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Basella alba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170268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Capparaceae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Buchholzia coriacea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938599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Caricaceae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Carica papaya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410424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Clusiaceae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Garcinia kola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481200"/>
                  </a:ext>
                </a:extLst>
              </a:tr>
              <a:tr h="194077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Mucuna pruriens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65085"/>
                  </a:ext>
                </a:extLst>
              </a:tr>
              <a:tr h="19407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Butea superba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662456"/>
                  </a:ext>
                </a:extLst>
              </a:tr>
              <a:tr h="38815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Trigonella foenum-graecum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67347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Liliaceae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Aloe vera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704549"/>
                  </a:ext>
                </a:extLst>
              </a:tr>
              <a:tr h="197328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Meliaceae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Turraea heterophylla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51710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Moringaceae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Moringa oleifera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94131"/>
                  </a:ext>
                </a:extLst>
              </a:tr>
              <a:tr h="194077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Pinus kesiya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100607"/>
                  </a:ext>
                </a:extLst>
              </a:tr>
              <a:tr h="19407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Pinus massoniana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35428"/>
                  </a:ext>
                </a:extLst>
              </a:tr>
              <a:tr h="19407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Pinus tabulaeformis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43525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Piperaceae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Piper retrofractum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263225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Quillajaceae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Quillaja saponaria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698612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Ranunculaceae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Nigella sativa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01580"/>
                  </a:ext>
                </a:extLst>
              </a:tr>
              <a:tr h="194077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Rubiaceae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Nauclea latifolia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359069"/>
                  </a:ext>
                </a:extLst>
              </a:tr>
              <a:tr h="19407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Sarcocephalus latifolius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205478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Simaroubaceae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Eurycoma longifolia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98702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Solanaceae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Withania</a:t>
                      </a:r>
                      <a:r>
                        <a:rPr lang="fr-BE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somnifera</a:t>
                      </a:r>
                      <a:endParaRPr lang="fr-BE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70061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Zingiberaceae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Zingiber</a:t>
                      </a:r>
                      <a:r>
                        <a:rPr lang="fr-BE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officinale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287203"/>
                  </a:ext>
                </a:extLst>
              </a:tr>
              <a:tr h="194077"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Zygophyllacea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Tribulus</a:t>
                      </a:r>
                      <a:r>
                        <a:rPr lang="fr-BE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BE" sz="13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terrestris</a:t>
                      </a:r>
                      <a:endParaRPr lang="fr-BE" sz="13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156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6800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29291</TotalTime>
  <Words>865</Words>
  <Application>Microsoft Office PowerPoint</Application>
  <PresentationFormat>Grand écran</PresentationFormat>
  <Paragraphs>298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Tahoma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Bodelaire DEGILA</dc:creator>
  <cp:lastModifiedBy>Bodelaire DEGILA</cp:lastModifiedBy>
  <cp:revision>61</cp:revision>
  <dcterms:created xsi:type="dcterms:W3CDTF">2024-08-25T09:15:24Z</dcterms:created>
  <dcterms:modified xsi:type="dcterms:W3CDTF">2024-09-18T10:46:20Z</dcterms:modified>
</cp:coreProperties>
</file>