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48" r:id="rId2"/>
    <p:sldId id="327" r:id="rId3"/>
    <p:sldId id="328" r:id="rId4"/>
    <p:sldId id="333" r:id="rId5"/>
    <p:sldId id="334" r:id="rId6"/>
    <p:sldId id="343" r:id="rId7"/>
    <p:sldId id="346" r:id="rId8"/>
    <p:sldId id="347" r:id="rId9"/>
    <p:sldId id="335" r:id="rId10"/>
    <p:sldId id="308" r:id="rId11"/>
    <p:sldId id="307" r:id="rId12"/>
    <p:sldId id="313" r:id="rId13"/>
    <p:sldId id="314" r:id="rId14"/>
    <p:sldId id="336" r:id="rId15"/>
    <p:sldId id="330" r:id="rId16"/>
    <p:sldId id="332" r:id="rId17"/>
    <p:sldId id="349" r:id="rId18"/>
    <p:sldId id="322" r:id="rId19"/>
    <p:sldId id="350" r:id="rId20"/>
    <p:sldId id="331" r:id="rId21"/>
    <p:sldId id="351" r:id="rId22"/>
    <p:sldId id="329" r:id="rId23"/>
  </p:sldIdLst>
  <p:sldSz cx="12192000" cy="6858000"/>
  <p:notesSz cx="7104063"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E605D9B-A469-47D8-DA2B-1BB89B8D719D}" name="David Dundas" initials="DD" userId="82ff0737e9edc7f4" providerId="Windows Live"/>
  <p188:author id="{E6F861C6-03E6-8FD3-46A2-A0F9745474AA}" name="Techy Thibaut" initials="TT" userId="S::ttechy@uliege.be::0a091cef-aa85-4df5-ad37-63275b7af1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avid Dundas" initials="DD" lastIdx="9" clrIdx="0">
    <p:extLst>
      <p:ext uri="{19B8F6BF-5375-455C-9EA6-DF929625EA0E}">
        <p15:presenceInfo xmlns:p15="http://schemas.microsoft.com/office/powerpoint/2012/main" userId="82ff0737e9edc7f4" providerId="Windows Live"/>
      </p:ext>
    </p:extLst>
  </p:cmAuthor>
  <p:cmAuthor id="2" name="Damien" initials="D" lastIdx="3" clrIdx="1">
    <p:extLst>
      <p:ext uri="{19B8F6BF-5375-455C-9EA6-DF929625EA0E}">
        <p15:presenceInfo xmlns:p15="http://schemas.microsoft.com/office/powerpoint/2012/main" userId="Dami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D0F8"/>
    <a:srgbClr val="D6EFB2"/>
    <a:srgbClr val="FFFFFF"/>
    <a:srgbClr val="87CF1D"/>
    <a:srgbClr val="AD42E2"/>
    <a:srgbClr val="F9B223"/>
    <a:srgbClr val="16D6C1"/>
    <a:srgbClr val="14BCA8"/>
    <a:srgbClr val="119F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08" autoAdjust="0"/>
  </p:normalViewPr>
  <p:slideViewPr>
    <p:cSldViewPr snapToGrid="0">
      <p:cViewPr varScale="1">
        <p:scale>
          <a:sx n="78" d="100"/>
          <a:sy n="78" d="100"/>
        </p:scale>
        <p:origin x="102" y="3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9A0F915F-D3FE-49DF-9827-5A1B5CC09A6D}" type="datetimeFigureOut">
              <a:rPr lang="en-US" smtClean="0"/>
              <a:t>10/8/2025</a:t>
            </a:fld>
            <a:endParaRPr lang="en-US"/>
          </a:p>
        </p:txBody>
      </p:sp>
      <p:sp>
        <p:nvSpPr>
          <p:cNvPr id="4" name="Espace réservé de l'image des diapositives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D0608E6F-1108-4A80-814D-3697EB93DF99}" type="slidenum">
              <a:rPr lang="en-US" smtClean="0"/>
              <a:t>‹N°›</a:t>
            </a:fld>
            <a:endParaRPr lang="en-US"/>
          </a:p>
        </p:txBody>
      </p:sp>
    </p:spTree>
    <p:extLst>
      <p:ext uri="{BB962C8B-B14F-4D97-AF65-F5344CB8AC3E}">
        <p14:creationId xmlns:p14="http://schemas.microsoft.com/office/powerpoint/2010/main" val="347913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Product P2 may change from one community to another.</a:t>
            </a:r>
          </a:p>
          <a:p>
            <a:endParaRPr lang="en-GB" dirty="0"/>
          </a:p>
        </p:txBody>
      </p:sp>
      <p:sp>
        <p:nvSpPr>
          <p:cNvPr id="4" name="Espace réservé du numéro de diapositive 3"/>
          <p:cNvSpPr>
            <a:spLocks noGrp="1"/>
          </p:cNvSpPr>
          <p:nvPr>
            <p:ph type="sldNum" sz="quarter" idx="5"/>
          </p:nvPr>
        </p:nvSpPr>
        <p:spPr/>
        <p:txBody>
          <a:bodyPr/>
          <a:lstStyle/>
          <a:p>
            <a:fld id="{D0608E6F-1108-4A80-814D-3697EB93DF99}" type="slidenum">
              <a:rPr lang="en-US" smtClean="0"/>
              <a:t>21</a:t>
            </a:fld>
            <a:endParaRPr lang="en-US"/>
          </a:p>
        </p:txBody>
      </p:sp>
    </p:spTree>
    <p:extLst>
      <p:ext uri="{BB962C8B-B14F-4D97-AF65-F5344CB8AC3E}">
        <p14:creationId xmlns:p14="http://schemas.microsoft.com/office/powerpoint/2010/main" val="3854745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08-10-25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052443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08-10-25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53995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08-10-25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387927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08-10-25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3096119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438515E2-FEB9-48D5-9612-265AB5515055}" type="datetimeFigureOut">
              <a:rPr lang="fr-BE" smtClean="0"/>
              <a:t>08-10-25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25430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438515E2-FEB9-48D5-9612-265AB5515055}" type="datetimeFigureOut">
              <a:rPr lang="fr-BE" smtClean="0"/>
              <a:t>08-10-25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2620923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438515E2-FEB9-48D5-9612-265AB5515055}" type="datetimeFigureOut">
              <a:rPr lang="fr-BE" smtClean="0"/>
              <a:t>08-10-25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3092431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e la date 2"/>
          <p:cNvSpPr>
            <a:spLocks noGrp="1"/>
          </p:cNvSpPr>
          <p:nvPr>
            <p:ph type="dt" sz="half" idx="10"/>
          </p:nvPr>
        </p:nvSpPr>
        <p:spPr/>
        <p:txBody>
          <a:bodyPr/>
          <a:lstStyle/>
          <a:p>
            <a:fld id="{438515E2-FEB9-48D5-9612-265AB5515055}" type="datetimeFigureOut">
              <a:rPr lang="fr-BE" smtClean="0"/>
              <a:t>08-10-25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879283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38515E2-FEB9-48D5-9612-265AB5515055}" type="datetimeFigureOut">
              <a:rPr lang="fr-BE" smtClean="0"/>
              <a:t>08-10-25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3056115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38515E2-FEB9-48D5-9612-265AB5515055}" type="datetimeFigureOut">
              <a:rPr lang="fr-BE" smtClean="0"/>
              <a:t>08-10-25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64438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38515E2-FEB9-48D5-9612-265AB5515055}" type="datetimeFigureOut">
              <a:rPr lang="fr-BE" smtClean="0"/>
              <a:t>08-10-25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505817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8515E2-FEB9-48D5-9612-265AB5515055}" type="datetimeFigureOut">
              <a:rPr lang="fr-BE" smtClean="0"/>
              <a:t>08-10-25</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674B47-9310-47D3-9416-09900C906C9B}" type="slidenum">
              <a:rPr lang="fr-BE" smtClean="0"/>
              <a:t>‹N°›</a:t>
            </a:fld>
            <a:endParaRPr lang="fr-BE"/>
          </a:p>
        </p:txBody>
      </p:sp>
    </p:spTree>
    <p:extLst>
      <p:ext uri="{BB962C8B-B14F-4D97-AF65-F5344CB8AC3E}">
        <p14:creationId xmlns:p14="http://schemas.microsoft.com/office/powerpoint/2010/main" val="4184689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e 12">
            <a:extLst>
              <a:ext uri="{FF2B5EF4-FFF2-40B4-BE49-F238E27FC236}">
                <a16:creationId xmlns:a16="http://schemas.microsoft.com/office/drawing/2014/main" id="{D638E053-EC27-6A0B-7F49-82670BE0C30C}"/>
              </a:ext>
            </a:extLst>
          </p:cNvPr>
          <p:cNvGrpSpPr/>
          <p:nvPr/>
        </p:nvGrpSpPr>
        <p:grpSpPr>
          <a:xfrm>
            <a:off x="3743349" y="5455898"/>
            <a:ext cx="4705281" cy="794059"/>
            <a:chOff x="3144355" y="4478010"/>
            <a:chExt cx="5887628" cy="993590"/>
          </a:xfrm>
        </p:grpSpPr>
        <p:pic>
          <p:nvPicPr>
            <p:cNvPr id="5" name="Picture 6">
              <a:extLst>
                <a:ext uri="{FF2B5EF4-FFF2-40B4-BE49-F238E27FC236}">
                  <a16:creationId xmlns:a16="http://schemas.microsoft.com/office/drawing/2014/main" id="{4FB7E2FD-4D5A-E918-11C4-E795F425A5A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44355" y="4478010"/>
              <a:ext cx="2267015" cy="993590"/>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e 6">
              <a:extLst>
                <a:ext uri="{FF2B5EF4-FFF2-40B4-BE49-F238E27FC236}">
                  <a16:creationId xmlns:a16="http://schemas.microsoft.com/office/drawing/2014/main" id="{D2D227AA-890A-9121-6696-9D7AAD505AF9}"/>
                </a:ext>
              </a:extLst>
            </p:cNvPr>
            <p:cNvGrpSpPr/>
            <p:nvPr/>
          </p:nvGrpSpPr>
          <p:grpSpPr>
            <a:xfrm>
              <a:off x="6244845" y="4712597"/>
              <a:ext cx="2787138" cy="524415"/>
              <a:chOff x="6909855" y="4216379"/>
              <a:chExt cx="3201708" cy="602420"/>
            </a:xfrm>
          </p:grpSpPr>
          <p:pic>
            <p:nvPicPr>
              <p:cNvPr id="8" name="Image 7">
                <a:extLst>
                  <a:ext uri="{FF2B5EF4-FFF2-40B4-BE49-F238E27FC236}">
                    <a16:creationId xmlns:a16="http://schemas.microsoft.com/office/drawing/2014/main" id="{D6B53FEA-F490-FCAC-B3F6-E137A16E3451}"/>
                  </a:ext>
                </a:extLst>
              </p:cNvPr>
              <p:cNvPicPr>
                <a:picLocks noChangeAspect="1"/>
              </p:cNvPicPr>
              <p:nvPr/>
            </p:nvPicPr>
            <p:blipFill>
              <a:blip r:embed="rId3"/>
              <a:srcRect t="75162"/>
              <a:stretch>
                <a:fillRect/>
              </a:stretch>
            </p:blipFill>
            <p:spPr>
              <a:xfrm>
                <a:off x="7745310" y="4216379"/>
                <a:ext cx="2366253" cy="602420"/>
              </a:xfrm>
              <a:prstGeom prst="rect">
                <a:avLst/>
              </a:prstGeom>
            </p:spPr>
          </p:pic>
          <p:pic>
            <p:nvPicPr>
              <p:cNvPr id="9" name="Image 8">
                <a:extLst>
                  <a:ext uri="{FF2B5EF4-FFF2-40B4-BE49-F238E27FC236}">
                    <a16:creationId xmlns:a16="http://schemas.microsoft.com/office/drawing/2014/main" id="{14C218DA-8669-73B7-C0EE-73DCADBB979B}"/>
                  </a:ext>
                </a:extLst>
              </p:cNvPr>
              <p:cNvPicPr>
                <a:picLocks noChangeAspect="1"/>
              </p:cNvPicPr>
              <p:nvPr/>
            </p:nvPicPr>
            <p:blipFill>
              <a:blip r:embed="rId3"/>
              <a:srcRect b="29036"/>
              <a:stretch>
                <a:fillRect/>
              </a:stretch>
            </p:blipFill>
            <p:spPr>
              <a:xfrm>
                <a:off x="6909855" y="4235333"/>
                <a:ext cx="701384" cy="510175"/>
              </a:xfrm>
              <a:prstGeom prst="rect">
                <a:avLst/>
              </a:prstGeom>
            </p:spPr>
          </p:pic>
        </p:grpSp>
      </p:grpSp>
      <p:grpSp>
        <p:nvGrpSpPr>
          <p:cNvPr id="15" name="Groupe 14">
            <a:extLst>
              <a:ext uri="{FF2B5EF4-FFF2-40B4-BE49-F238E27FC236}">
                <a16:creationId xmlns:a16="http://schemas.microsoft.com/office/drawing/2014/main" id="{17429A51-8122-E1CA-52B0-BE07E7607A43}"/>
              </a:ext>
            </a:extLst>
          </p:cNvPr>
          <p:cNvGrpSpPr/>
          <p:nvPr/>
        </p:nvGrpSpPr>
        <p:grpSpPr>
          <a:xfrm>
            <a:off x="984050" y="770428"/>
            <a:ext cx="10223882" cy="2175841"/>
            <a:chOff x="984049" y="894423"/>
            <a:chExt cx="10223882" cy="2175841"/>
          </a:xfrm>
        </p:grpSpPr>
        <p:sp>
          <p:nvSpPr>
            <p:cNvPr id="10" name="ZoneTexte 9">
              <a:extLst>
                <a:ext uri="{FF2B5EF4-FFF2-40B4-BE49-F238E27FC236}">
                  <a16:creationId xmlns:a16="http://schemas.microsoft.com/office/drawing/2014/main" id="{57A9287C-720B-9C95-232E-CAB3A5BBDD4C}"/>
                </a:ext>
              </a:extLst>
            </p:cNvPr>
            <p:cNvSpPr txBox="1"/>
            <p:nvPr/>
          </p:nvSpPr>
          <p:spPr>
            <a:xfrm>
              <a:off x="1035998" y="1259068"/>
              <a:ext cx="10119985" cy="1446550"/>
            </a:xfrm>
            <a:prstGeom prst="rect">
              <a:avLst/>
            </a:prstGeom>
            <a:noFill/>
          </p:spPr>
          <p:txBody>
            <a:bodyPr wrap="square">
              <a:spAutoFit/>
            </a:bodyPr>
            <a:lstStyle/>
            <a:p>
              <a:pPr algn="ctr"/>
              <a:r>
                <a:rPr lang="en-GB" sz="4400" b="1" noProof="0" dirty="0">
                  <a:latin typeface="DM Sans" pitchFamily="2" charset="0"/>
                  <a:cs typeface="Arial" panose="020B0604020202020204" pitchFamily="34" charset="0"/>
                </a:rPr>
                <a:t>Rethinking electricity retail contracts for the energy transition</a:t>
              </a:r>
              <a:endParaRPr lang="en-GB" sz="4400" noProof="0" dirty="0"/>
            </a:p>
          </p:txBody>
        </p:sp>
        <p:sp>
          <p:nvSpPr>
            <p:cNvPr id="14" name="Cadre 13">
              <a:extLst>
                <a:ext uri="{FF2B5EF4-FFF2-40B4-BE49-F238E27FC236}">
                  <a16:creationId xmlns:a16="http://schemas.microsoft.com/office/drawing/2014/main" id="{6AB1F0F6-95DD-5070-9737-0FC50728BBB9}"/>
                </a:ext>
              </a:extLst>
            </p:cNvPr>
            <p:cNvSpPr/>
            <p:nvPr/>
          </p:nvSpPr>
          <p:spPr>
            <a:xfrm>
              <a:off x="984049" y="894423"/>
              <a:ext cx="10223882" cy="2175841"/>
            </a:xfrm>
            <a:prstGeom prst="frame">
              <a:avLst>
                <a:gd name="adj1" fmla="val 5431"/>
              </a:avLst>
            </a:prstGeom>
            <a:gradFill>
              <a:gsLst>
                <a:gs pos="18000">
                  <a:schemeClr val="bg1"/>
                </a:gs>
                <a:gs pos="0">
                  <a:srgbClr val="16D6C1"/>
                </a:gs>
                <a:gs pos="100000">
                  <a:srgbClr val="16D6C1"/>
                </a:gs>
                <a:gs pos="82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solidFill>
                  <a:schemeClr val="tx1"/>
                </a:solidFill>
              </a:endParaRPr>
            </a:p>
          </p:txBody>
        </p:sp>
      </p:grpSp>
      <p:sp>
        <p:nvSpPr>
          <p:cNvPr id="17" name="ZoneTexte 16">
            <a:extLst>
              <a:ext uri="{FF2B5EF4-FFF2-40B4-BE49-F238E27FC236}">
                <a16:creationId xmlns:a16="http://schemas.microsoft.com/office/drawing/2014/main" id="{6B88D74C-A3B7-DA24-941F-3465A4DA548B}"/>
              </a:ext>
            </a:extLst>
          </p:cNvPr>
          <p:cNvSpPr txBox="1"/>
          <p:nvPr/>
        </p:nvSpPr>
        <p:spPr>
          <a:xfrm>
            <a:off x="1897120" y="4352588"/>
            <a:ext cx="8854941" cy="738664"/>
          </a:xfrm>
          <a:prstGeom prst="rect">
            <a:avLst/>
          </a:prstGeom>
          <a:noFill/>
        </p:spPr>
        <p:txBody>
          <a:bodyPr wrap="square">
            <a:spAutoFit/>
          </a:bodyPr>
          <a:lstStyle/>
          <a:p>
            <a:pPr algn="ctr"/>
            <a:endParaRPr lang="en-GB" noProof="0" dirty="0"/>
          </a:p>
          <a:p>
            <a:pPr algn="ctr"/>
            <a:r>
              <a:rPr lang="en-GB" sz="2400" noProof="0" dirty="0"/>
              <a:t>Prof. Dr. Ir. Damien ERNST and Dr. Ir. Antonio Sutera</a:t>
            </a:r>
          </a:p>
        </p:txBody>
      </p:sp>
    </p:spTree>
    <p:extLst>
      <p:ext uri="{BB962C8B-B14F-4D97-AF65-F5344CB8AC3E}">
        <p14:creationId xmlns:p14="http://schemas.microsoft.com/office/powerpoint/2010/main" val="19386600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C4954F-E67F-252A-A940-620A4F09BAB3}"/>
              </a:ext>
            </a:extLst>
          </p:cNvPr>
          <p:cNvSpPr/>
          <p:nvPr/>
        </p:nvSpPr>
        <p:spPr>
          <a:xfrm>
            <a:off x="368595" y="1280655"/>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0" name="ZoneTexte 9">
            <a:extLst>
              <a:ext uri="{FF2B5EF4-FFF2-40B4-BE49-F238E27FC236}">
                <a16:creationId xmlns:a16="http://schemas.microsoft.com/office/drawing/2014/main" id="{3430F995-82EB-17F7-3FBF-2B548DA45872}"/>
              </a:ext>
            </a:extLst>
          </p:cNvPr>
          <p:cNvSpPr txBox="1"/>
          <p:nvPr/>
        </p:nvSpPr>
        <p:spPr>
          <a:xfrm>
            <a:off x="820920" y="356140"/>
            <a:ext cx="10550155" cy="769441"/>
          </a:xfrm>
          <a:prstGeom prst="rect">
            <a:avLst/>
          </a:prstGeom>
          <a:noFill/>
        </p:spPr>
        <p:txBody>
          <a:bodyPr wrap="square">
            <a:spAutoFit/>
          </a:bodyPr>
          <a:lstStyle/>
          <a:p>
            <a:pPr algn="ctr"/>
            <a:r>
              <a:rPr lang="en-GB" sz="4400" b="1" noProof="0" dirty="0"/>
              <a:t>Three main constitutive elements</a:t>
            </a:r>
            <a:endParaRPr lang="en-GB" sz="4400" b="1" noProof="0" dirty="0">
              <a:latin typeface="+mn-lt"/>
            </a:endParaRPr>
          </a:p>
        </p:txBody>
      </p:sp>
      <p:sp>
        <p:nvSpPr>
          <p:cNvPr id="17" name="ZoneTexte 16">
            <a:extLst>
              <a:ext uri="{FF2B5EF4-FFF2-40B4-BE49-F238E27FC236}">
                <a16:creationId xmlns:a16="http://schemas.microsoft.com/office/drawing/2014/main" id="{26C86320-4F06-7421-42B0-4428225882D6}"/>
              </a:ext>
            </a:extLst>
          </p:cNvPr>
          <p:cNvSpPr txBox="1"/>
          <p:nvPr/>
        </p:nvSpPr>
        <p:spPr>
          <a:xfrm>
            <a:off x="1019172" y="2064120"/>
            <a:ext cx="10153649" cy="3847207"/>
          </a:xfrm>
          <a:prstGeom prst="rect">
            <a:avLst/>
          </a:prstGeom>
          <a:noFill/>
        </p:spPr>
        <p:txBody>
          <a:bodyPr wrap="square">
            <a:spAutoFit/>
          </a:bodyPr>
          <a:lstStyle/>
          <a:p>
            <a:pPr algn="just"/>
            <a:r>
              <a:rPr lang="en-GB" sz="2200" noProof="0" dirty="0"/>
              <a:t>The three main constitutive elements of electricity contracts are:</a:t>
            </a:r>
          </a:p>
          <a:p>
            <a:pPr algn="just"/>
            <a:endParaRPr lang="en-GB" sz="1400" b="1" noProof="0" dirty="0"/>
          </a:p>
          <a:p>
            <a:pPr marL="514350" indent="-514350" algn="just">
              <a:buAutoNum type="romanLcParenBoth"/>
            </a:pPr>
            <a:r>
              <a:rPr lang="en-GB" sz="2200" b="1" noProof="0" dirty="0"/>
              <a:t>Electricity supply products;</a:t>
            </a:r>
          </a:p>
          <a:p>
            <a:pPr marL="514350" indent="-514350" algn="just">
              <a:buAutoNum type="romanLcParenBoth"/>
            </a:pPr>
            <a:endParaRPr lang="en-GB" sz="1600" b="1" dirty="0"/>
          </a:p>
          <a:p>
            <a:pPr marL="514350" indent="-514350" algn="just">
              <a:buAutoNum type="romanLcParenBoth"/>
            </a:pPr>
            <a:r>
              <a:rPr lang="en-GB" sz="2200" b="1" noProof="0" dirty="0"/>
              <a:t>Marketplaces;</a:t>
            </a:r>
          </a:p>
          <a:p>
            <a:pPr marL="514350" indent="-514350" algn="just">
              <a:buAutoNum type="romanLcParenBoth"/>
            </a:pPr>
            <a:endParaRPr lang="en-GB" sz="1600" b="1" dirty="0"/>
          </a:p>
          <a:p>
            <a:pPr marL="514350" indent="-514350" algn="just">
              <a:buAutoNum type="romanLcParenBoth"/>
            </a:pPr>
            <a:r>
              <a:rPr lang="en-GB" sz="2200" b="1" noProof="0" dirty="0"/>
              <a:t>Decision support tools.</a:t>
            </a:r>
          </a:p>
          <a:p>
            <a:pPr algn="just"/>
            <a:endParaRPr lang="en-GB" sz="2200" noProof="0" dirty="0"/>
          </a:p>
          <a:p>
            <a:pPr algn="just"/>
            <a:r>
              <a:rPr lang="en-GB" sz="2200" noProof="0" dirty="0"/>
              <a:t>Other elements, such as the user interface, also participate in the definition of electricity contracts but we are choosing to focus only on these three elements. By defining </a:t>
            </a:r>
            <a:r>
              <a:rPr lang="en-GB" sz="2200" noProof="0" dirty="0" err="1"/>
              <a:t>th</a:t>
            </a:r>
            <a:r>
              <a:rPr lang="en-GB" sz="2200" dirty="0"/>
              <a:t>e</a:t>
            </a:r>
            <a:r>
              <a:rPr lang="en-GB" sz="2200" noProof="0" dirty="0"/>
              <a:t>se elements the correct way and combining them, it is possible to create new types of retail electricity contracts.</a:t>
            </a:r>
          </a:p>
        </p:txBody>
      </p:sp>
      <p:sp>
        <p:nvSpPr>
          <p:cNvPr id="3" name="Slide Number Placeholder 6">
            <a:extLst>
              <a:ext uri="{FF2B5EF4-FFF2-40B4-BE49-F238E27FC236}">
                <a16:creationId xmlns:a16="http://schemas.microsoft.com/office/drawing/2014/main" id="{C93E312D-B44C-7BDD-B8C8-6B64A17571BE}"/>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10</a:t>
            </a:fld>
            <a:endParaRPr lang="en-GB" sz="1350" b="1" spc="80" noProof="0" dirty="0">
              <a:solidFill>
                <a:srgbClr val="16D6C1"/>
              </a:solidFill>
            </a:endParaRPr>
          </a:p>
        </p:txBody>
      </p:sp>
    </p:spTree>
    <p:extLst>
      <p:ext uri="{BB962C8B-B14F-4D97-AF65-F5344CB8AC3E}">
        <p14:creationId xmlns:p14="http://schemas.microsoft.com/office/powerpoint/2010/main" val="163720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6BE154E-D659-CD7C-6B25-76F35FEA861F}"/>
              </a:ext>
            </a:extLst>
          </p:cNvPr>
          <p:cNvSpPr/>
          <p:nvPr/>
        </p:nvSpPr>
        <p:spPr>
          <a:xfrm>
            <a:off x="368595" y="1280655"/>
            <a:ext cx="11454809" cy="112209"/>
          </a:xfrm>
          <a:prstGeom prst="rect">
            <a:avLst/>
          </a:prstGeom>
          <a:gradFill>
            <a:gsLst>
              <a:gs pos="0">
                <a:schemeClr val="bg1"/>
              </a:gs>
              <a:gs pos="50000">
                <a:srgbClr val="87CF1D"/>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6" name="ZoneTexte 5">
            <a:extLst>
              <a:ext uri="{FF2B5EF4-FFF2-40B4-BE49-F238E27FC236}">
                <a16:creationId xmlns:a16="http://schemas.microsoft.com/office/drawing/2014/main" id="{DFFDE578-B1CA-EE59-A354-3D234F92A1AC}"/>
              </a:ext>
            </a:extLst>
          </p:cNvPr>
          <p:cNvSpPr txBox="1"/>
          <p:nvPr/>
        </p:nvSpPr>
        <p:spPr>
          <a:xfrm>
            <a:off x="820920" y="356140"/>
            <a:ext cx="10550155" cy="769441"/>
          </a:xfrm>
          <a:prstGeom prst="rect">
            <a:avLst/>
          </a:prstGeom>
          <a:noFill/>
        </p:spPr>
        <p:txBody>
          <a:bodyPr wrap="square">
            <a:spAutoFit/>
          </a:bodyPr>
          <a:lstStyle/>
          <a:p>
            <a:pPr algn="ctr"/>
            <a:r>
              <a:rPr lang="en-GB" sz="4400" b="1" noProof="0" dirty="0"/>
              <a:t>(</a:t>
            </a:r>
            <a:r>
              <a:rPr lang="en-GB" sz="4400" b="1" noProof="0" dirty="0" err="1"/>
              <a:t>i</a:t>
            </a:r>
            <a:r>
              <a:rPr lang="en-GB" sz="4400" b="1" noProof="0" dirty="0"/>
              <a:t>) Electricity supply products</a:t>
            </a:r>
            <a:endParaRPr lang="en-GB" sz="4400" b="1" noProof="0" dirty="0">
              <a:latin typeface="+mn-lt"/>
            </a:endParaRPr>
          </a:p>
        </p:txBody>
      </p:sp>
      <p:sp>
        <p:nvSpPr>
          <p:cNvPr id="9" name="ZoneTexte 8">
            <a:extLst>
              <a:ext uri="{FF2B5EF4-FFF2-40B4-BE49-F238E27FC236}">
                <a16:creationId xmlns:a16="http://schemas.microsoft.com/office/drawing/2014/main" id="{AC630FA0-5A6D-8C86-8132-99558B295234}"/>
              </a:ext>
            </a:extLst>
          </p:cNvPr>
          <p:cNvSpPr txBox="1"/>
          <p:nvPr/>
        </p:nvSpPr>
        <p:spPr>
          <a:xfrm>
            <a:off x="1019172" y="1800588"/>
            <a:ext cx="10153649" cy="4431983"/>
          </a:xfrm>
          <a:prstGeom prst="rect">
            <a:avLst/>
          </a:prstGeom>
          <a:noFill/>
        </p:spPr>
        <p:txBody>
          <a:bodyPr wrap="square">
            <a:spAutoFit/>
          </a:bodyPr>
          <a:lstStyle/>
          <a:p>
            <a:pPr algn="just"/>
            <a:r>
              <a:rPr lang="en-GB" sz="2200" noProof="0" dirty="0"/>
              <a:t>There are three main types of products:</a:t>
            </a:r>
          </a:p>
          <a:p>
            <a:pPr algn="just"/>
            <a:endParaRPr lang="en-GB" sz="2200" noProof="0" dirty="0"/>
          </a:p>
          <a:p>
            <a:pPr algn="just"/>
            <a:r>
              <a:rPr lang="en-GB" sz="2200" b="1" noProof="0" dirty="0">
                <a:highlight>
                  <a:srgbClr val="D6EFB2"/>
                </a:highlight>
              </a:rPr>
              <a:t> P1</a:t>
            </a:r>
            <a:r>
              <a:rPr lang="en-GB" sz="2200" b="1" dirty="0">
                <a:highlight>
                  <a:srgbClr val="D6EFB2"/>
                </a:highlight>
              </a:rPr>
              <a:t> – </a:t>
            </a:r>
            <a:r>
              <a:rPr lang="en-GB" sz="2200" b="1" noProof="0" dirty="0">
                <a:highlight>
                  <a:srgbClr val="D6EFB2"/>
                </a:highlight>
              </a:rPr>
              <a:t>Products not related to the consumption </a:t>
            </a:r>
            <a:r>
              <a:rPr lang="en-GB" sz="2200" b="1" noProof="0" dirty="0">
                <a:solidFill>
                  <a:schemeClr val="bg1"/>
                </a:solidFill>
              </a:rPr>
              <a:t>.</a:t>
            </a:r>
          </a:p>
          <a:p>
            <a:pPr algn="just"/>
            <a:endParaRPr lang="en-GB" sz="600" noProof="0" dirty="0"/>
          </a:p>
          <a:p>
            <a:pPr algn="just"/>
            <a:r>
              <a:rPr lang="en-GB" sz="2200" noProof="0" dirty="0"/>
              <a:t>e.g., calendar product, PPA, etc.</a:t>
            </a:r>
          </a:p>
          <a:p>
            <a:pPr algn="just"/>
            <a:endParaRPr lang="en-GB" sz="2200" noProof="0" dirty="0"/>
          </a:p>
          <a:p>
            <a:pPr algn="just"/>
            <a:r>
              <a:rPr lang="en-GB" sz="2200" b="1" noProof="0" dirty="0">
                <a:highlight>
                  <a:srgbClr val="D6EFB2"/>
                </a:highlight>
              </a:rPr>
              <a:t> P2</a:t>
            </a:r>
            <a:r>
              <a:rPr lang="en-GB" sz="2200" b="1" dirty="0">
                <a:highlight>
                  <a:srgbClr val="D6EFB2"/>
                </a:highlight>
              </a:rPr>
              <a:t> – </a:t>
            </a:r>
            <a:r>
              <a:rPr lang="en-GB" sz="2200" b="1" noProof="0" dirty="0">
                <a:highlight>
                  <a:srgbClr val="D6EFB2"/>
                </a:highlight>
              </a:rPr>
              <a:t>Products related to consumption</a:t>
            </a:r>
            <a:r>
              <a:rPr lang="en-GB" sz="2200" b="1" dirty="0">
                <a:highlight>
                  <a:srgbClr val="D6EFB2"/>
                </a:highlight>
              </a:rPr>
              <a:t> </a:t>
            </a:r>
            <a:r>
              <a:rPr lang="en-GB" sz="2200" b="1" dirty="0">
                <a:solidFill>
                  <a:schemeClr val="bg1"/>
                </a:solidFill>
              </a:rPr>
              <a:t>.</a:t>
            </a:r>
            <a:endParaRPr lang="en-GB" sz="2200" b="1" noProof="0" dirty="0"/>
          </a:p>
          <a:p>
            <a:pPr algn="just"/>
            <a:endParaRPr lang="en-GB" sz="600" noProof="0" dirty="0"/>
          </a:p>
          <a:p>
            <a:pPr algn="just"/>
            <a:r>
              <a:rPr lang="en-GB" sz="2200" noProof="0" dirty="0"/>
              <a:t>e.g., 80% of the volume consumed for every market period is bought at a fixed price.</a:t>
            </a:r>
          </a:p>
          <a:p>
            <a:pPr algn="just"/>
            <a:endParaRPr lang="en-GB" sz="2200" noProof="0" dirty="0"/>
          </a:p>
          <a:p>
            <a:pPr algn="just"/>
            <a:r>
              <a:rPr lang="en-GB" sz="2200" b="1" noProof="0" dirty="0">
                <a:highlight>
                  <a:srgbClr val="D6EFB2"/>
                </a:highlight>
              </a:rPr>
              <a:t> P3 – Residual products</a:t>
            </a:r>
            <a:r>
              <a:rPr lang="en-GB" sz="2200" b="1" dirty="0">
                <a:highlight>
                  <a:srgbClr val="D6EFB2"/>
                </a:highlight>
              </a:rPr>
              <a:t> </a:t>
            </a:r>
            <a:r>
              <a:rPr lang="en-GB" sz="2200" b="1" dirty="0">
                <a:solidFill>
                  <a:schemeClr val="bg1"/>
                </a:solidFill>
              </a:rPr>
              <a:t>.</a:t>
            </a:r>
            <a:endParaRPr lang="en-GB" sz="2200" b="1" noProof="0" dirty="0"/>
          </a:p>
          <a:p>
            <a:pPr algn="just"/>
            <a:endParaRPr lang="en-GB" sz="600" noProof="0" dirty="0"/>
          </a:p>
          <a:p>
            <a:pPr algn="just"/>
            <a:r>
              <a:rPr lang="en-GB" sz="2200" noProof="0" dirty="0"/>
              <a:t>e.g., volumes not covered by P1 and P2 are charged at the imbalance or day-ahead price plus any associated fee.</a:t>
            </a:r>
          </a:p>
        </p:txBody>
      </p:sp>
      <p:sp>
        <p:nvSpPr>
          <p:cNvPr id="2" name="Slide Number Placeholder 6">
            <a:extLst>
              <a:ext uri="{FF2B5EF4-FFF2-40B4-BE49-F238E27FC236}">
                <a16:creationId xmlns:a16="http://schemas.microsoft.com/office/drawing/2014/main" id="{9C3EB076-6BF4-E84C-1169-8A98BCA0733B}"/>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11</a:t>
            </a:fld>
            <a:endParaRPr lang="en-GB" sz="1350" b="1" spc="80" noProof="0" dirty="0">
              <a:solidFill>
                <a:srgbClr val="16D6C1"/>
              </a:solidFill>
            </a:endParaRPr>
          </a:p>
        </p:txBody>
      </p:sp>
    </p:spTree>
    <p:extLst>
      <p:ext uri="{BB962C8B-B14F-4D97-AF65-F5344CB8AC3E}">
        <p14:creationId xmlns:p14="http://schemas.microsoft.com/office/powerpoint/2010/main" val="2760759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59D45EB-81F7-E24D-3C1C-57E68BD8A071}"/>
              </a:ext>
            </a:extLst>
          </p:cNvPr>
          <p:cNvSpPr/>
          <p:nvPr/>
        </p:nvSpPr>
        <p:spPr>
          <a:xfrm>
            <a:off x="368595" y="1280655"/>
            <a:ext cx="11454809" cy="112209"/>
          </a:xfrm>
          <a:prstGeom prst="rect">
            <a:avLst/>
          </a:prstGeom>
          <a:gradFill>
            <a:gsLst>
              <a:gs pos="0">
                <a:schemeClr val="bg1"/>
              </a:gs>
              <a:gs pos="50000">
                <a:srgbClr val="F9B223"/>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6" name="ZoneTexte 5">
            <a:extLst>
              <a:ext uri="{FF2B5EF4-FFF2-40B4-BE49-F238E27FC236}">
                <a16:creationId xmlns:a16="http://schemas.microsoft.com/office/drawing/2014/main" id="{CCAD7A15-17A3-652B-DF84-4FBF247CE66B}"/>
              </a:ext>
            </a:extLst>
          </p:cNvPr>
          <p:cNvSpPr txBox="1"/>
          <p:nvPr/>
        </p:nvSpPr>
        <p:spPr>
          <a:xfrm>
            <a:off x="820920" y="356140"/>
            <a:ext cx="10550155" cy="769441"/>
          </a:xfrm>
          <a:prstGeom prst="rect">
            <a:avLst/>
          </a:prstGeom>
          <a:noFill/>
        </p:spPr>
        <p:txBody>
          <a:bodyPr wrap="square">
            <a:spAutoFit/>
          </a:bodyPr>
          <a:lstStyle/>
          <a:p>
            <a:pPr algn="ctr"/>
            <a:r>
              <a:rPr lang="en-GB" sz="4400" b="1" noProof="0" dirty="0"/>
              <a:t>(ii) Marketplaces</a:t>
            </a:r>
            <a:endParaRPr lang="en-GB" sz="4400" b="1" noProof="0" dirty="0">
              <a:latin typeface="+mn-lt"/>
            </a:endParaRPr>
          </a:p>
        </p:txBody>
      </p:sp>
      <p:sp>
        <p:nvSpPr>
          <p:cNvPr id="9" name="ZoneTexte 8">
            <a:extLst>
              <a:ext uri="{FF2B5EF4-FFF2-40B4-BE49-F238E27FC236}">
                <a16:creationId xmlns:a16="http://schemas.microsoft.com/office/drawing/2014/main" id="{C95159B4-A84D-A66C-DDBE-8B8295FF00E8}"/>
              </a:ext>
            </a:extLst>
          </p:cNvPr>
          <p:cNvSpPr txBox="1"/>
          <p:nvPr/>
        </p:nvSpPr>
        <p:spPr>
          <a:xfrm>
            <a:off x="1019172" y="2344338"/>
            <a:ext cx="10153649" cy="3323987"/>
          </a:xfrm>
          <a:prstGeom prst="rect">
            <a:avLst/>
          </a:prstGeom>
          <a:noFill/>
        </p:spPr>
        <p:txBody>
          <a:bodyPr wrap="square">
            <a:spAutoFit/>
          </a:bodyPr>
          <a:lstStyle/>
          <a:p>
            <a:pPr algn="just"/>
            <a:r>
              <a:rPr lang="en-GB" sz="2200" noProof="0" dirty="0"/>
              <a:t>Each electricity supply product participating in the definition of an electricity contract is associated with a marketplace. A marketplace is defined as that place where the consumer can obtain a specific supplied product.</a:t>
            </a:r>
          </a:p>
          <a:p>
            <a:pPr algn="just"/>
            <a:endParaRPr lang="en-GB" sz="2200" noProof="0" dirty="0"/>
          </a:p>
          <a:p>
            <a:pPr algn="just"/>
            <a:r>
              <a:rPr lang="en-GB" sz="2200" noProof="0" dirty="0"/>
              <a:t>Example for a PPA supply product:</a:t>
            </a:r>
          </a:p>
          <a:p>
            <a:pPr algn="just"/>
            <a:endParaRPr lang="en-GB" sz="600" noProof="0" dirty="0"/>
          </a:p>
          <a:p>
            <a:pPr algn="just"/>
            <a:r>
              <a:rPr lang="en-GB" sz="2200" noProof="0" dirty="0"/>
              <a:t>The marketplace could consist of a simple list of PPA contracts to which the consumer has access and a mechanism allowing them to select one of these PPAs (a one-sided market).</a:t>
            </a:r>
          </a:p>
        </p:txBody>
      </p:sp>
      <p:sp>
        <p:nvSpPr>
          <p:cNvPr id="2" name="Slide Number Placeholder 6">
            <a:extLst>
              <a:ext uri="{FF2B5EF4-FFF2-40B4-BE49-F238E27FC236}">
                <a16:creationId xmlns:a16="http://schemas.microsoft.com/office/drawing/2014/main" id="{0DD82C5C-6C45-4A29-53CE-313CAD52F8FE}"/>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12</a:t>
            </a:fld>
            <a:endParaRPr lang="en-GB" sz="1350" b="1" spc="80" noProof="0" dirty="0">
              <a:solidFill>
                <a:srgbClr val="16D6C1"/>
              </a:solidFill>
            </a:endParaRPr>
          </a:p>
        </p:txBody>
      </p:sp>
    </p:spTree>
    <p:extLst>
      <p:ext uri="{BB962C8B-B14F-4D97-AF65-F5344CB8AC3E}">
        <p14:creationId xmlns:p14="http://schemas.microsoft.com/office/powerpoint/2010/main" val="4145332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5EFD98-A8AF-F7D4-AA0F-FB31FF04499F}"/>
              </a:ext>
            </a:extLst>
          </p:cNvPr>
          <p:cNvSpPr/>
          <p:nvPr/>
        </p:nvSpPr>
        <p:spPr>
          <a:xfrm>
            <a:off x="368595" y="1280655"/>
            <a:ext cx="11454809" cy="112209"/>
          </a:xfrm>
          <a:prstGeom prst="rect">
            <a:avLst/>
          </a:prstGeom>
          <a:gradFill>
            <a:gsLst>
              <a:gs pos="0">
                <a:schemeClr val="bg1"/>
              </a:gs>
              <a:gs pos="50000">
                <a:srgbClr val="AD42E2"/>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6" name="ZoneTexte 5">
            <a:extLst>
              <a:ext uri="{FF2B5EF4-FFF2-40B4-BE49-F238E27FC236}">
                <a16:creationId xmlns:a16="http://schemas.microsoft.com/office/drawing/2014/main" id="{72FD88E7-442F-5F5F-1F74-4D720FF395AD}"/>
              </a:ext>
            </a:extLst>
          </p:cNvPr>
          <p:cNvSpPr txBox="1"/>
          <p:nvPr/>
        </p:nvSpPr>
        <p:spPr>
          <a:xfrm>
            <a:off x="820920" y="356140"/>
            <a:ext cx="10550155" cy="769441"/>
          </a:xfrm>
          <a:prstGeom prst="rect">
            <a:avLst/>
          </a:prstGeom>
          <a:noFill/>
        </p:spPr>
        <p:txBody>
          <a:bodyPr wrap="square">
            <a:spAutoFit/>
          </a:bodyPr>
          <a:lstStyle/>
          <a:p>
            <a:pPr algn="ctr"/>
            <a:r>
              <a:rPr lang="en-GB" sz="4400" b="1" noProof="0" dirty="0"/>
              <a:t>(iii) Decision support tools</a:t>
            </a:r>
            <a:endParaRPr lang="en-GB" sz="4400" b="1" noProof="0" dirty="0">
              <a:latin typeface="+mn-lt"/>
            </a:endParaRPr>
          </a:p>
        </p:txBody>
      </p:sp>
      <p:sp>
        <p:nvSpPr>
          <p:cNvPr id="9" name="ZoneTexte 8">
            <a:extLst>
              <a:ext uri="{FF2B5EF4-FFF2-40B4-BE49-F238E27FC236}">
                <a16:creationId xmlns:a16="http://schemas.microsoft.com/office/drawing/2014/main" id="{0D59449A-5238-6A46-5DD3-B0FE096CF971}"/>
              </a:ext>
            </a:extLst>
          </p:cNvPr>
          <p:cNvSpPr txBox="1"/>
          <p:nvPr/>
        </p:nvSpPr>
        <p:spPr>
          <a:xfrm>
            <a:off x="1019172" y="2295523"/>
            <a:ext cx="10153649" cy="3416320"/>
          </a:xfrm>
          <a:prstGeom prst="rect">
            <a:avLst/>
          </a:prstGeom>
          <a:noFill/>
        </p:spPr>
        <p:txBody>
          <a:bodyPr wrap="square">
            <a:spAutoFit/>
          </a:bodyPr>
          <a:lstStyle/>
          <a:p>
            <a:pPr algn="just"/>
            <a:r>
              <a:rPr lang="en-GB" sz="2200" noProof="0" dirty="0"/>
              <a:t>There are three main types of decision support tools:</a:t>
            </a:r>
          </a:p>
          <a:p>
            <a:pPr algn="just"/>
            <a:endParaRPr lang="en-GB" sz="2200" noProof="0" dirty="0"/>
          </a:p>
          <a:p>
            <a:pPr algn="just"/>
            <a:r>
              <a:rPr lang="en-GB" sz="2200" b="1" noProof="0" dirty="0">
                <a:highlight>
                  <a:srgbClr val="EBD0F8"/>
                </a:highlight>
              </a:rPr>
              <a:t> T1 – Tools to help with the purchase of market products</a:t>
            </a:r>
            <a:r>
              <a:rPr lang="en-GB" sz="2200" b="1" dirty="0">
                <a:highlight>
                  <a:srgbClr val="EBD0F8"/>
                </a:highlight>
              </a:rPr>
              <a:t> </a:t>
            </a:r>
            <a:r>
              <a:rPr lang="en-GB" sz="2200" b="1" dirty="0">
                <a:solidFill>
                  <a:schemeClr val="bg1"/>
                </a:solidFill>
              </a:rPr>
              <a:t>.</a:t>
            </a:r>
          </a:p>
          <a:p>
            <a:pPr algn="just"/>
            <a:endParaRPr lang="en-GB" sz="2800" b="1" noProof="0" dirty="0"/>
          </a:p>
          <a:p>
            <a:pPr algn="just"/>
            <a:r>
              <a:rPr lang="en-GB" sz="2200" b="1" noProof="0" dirty="0">
                <a:highlight>
                  <a:srgbClr val="EBD0F8"/>
                </a:highlight>
              </a:rPr>
              <a:t> T2 – Tools for dynamic load management</a:t>
            </a:r>
            <a:r>
              <a:rPr lang="en-GB" sz="2200" b="1" dirty="0">
                <a:highlight>
                  <a:srgbClr val="EBD0F8"/>
                </a:highlight>
              </a:rPr>
              <a:t> </a:t>
            </a:r>
            <a:r>
              <a:rPr lang="en-GB" sz="2200" b="1" dirty="0">
                <a:solidFill>
                  <a:schemeClr val="bg1"/>
                </a:solidFill>
              </a:rPr>
              <a:t>.</a:t>
            </a:r>
          </a:p>
          <a:p>
            <a:pPr algn="just"/>
            <a:endParaRPr lang="en-GB" sz="2800" b="1" noProof="0" dirty="0"/>
          </a:p>
          <a:p>
            <a:pPr algn="just"/>
            <a:r>
              <a:rPr lang="en-GB" sz="2200" b="1" noProof="0" dirty="0">
                <a:highlight>
                  <a:srgbClr val="EBD0F8"/>
                </a:highlight>
              </a:rPr>
              <a:t> T3 – Support tools for off-platform investments</a:t>
            </a:r>
            <a:r>
              <a:rPr lang="en-GB" sz="2200" b="1" dirty="0">
                <a:highlight>
                  <a:srgbClr val="EBD0F8"/>
                </a:highlight>
              </a:rPr>
              <a:t> </a:t>
            </a:r>
            <a:r>
              <a:rPr lang="en-GB" sz="2200" b="1" dirty="0">
                <a:solidFill>
                  <a:schemeClr val="bg1"/>
                </a:solidFill>
              </a:rPr>
              <a:t>.</a:t>
            </a:r>
            <a:endParaRPr lang="en-GB" sz="2200" b="1" noProof="0" dirty="0"/>
          </a:p>
          <a:p>
            <a:pPr algn="just"/>
            <a:endParaRPr lang="en-GB" sz="600" noProof="0" dirty="0"/>
          </a:p>
          <a:p>
            <a:pPr algn="just"/>
            <a:r>
              <a:rPr lang="en-GB" sz="2200" noProof="0" dirty="0"/>
              <a:t>e.g., a tool that gives recommendations about the optimal size of the PV installation and battery in which to  invest to minimize the energy bill). </a:t>
            </a:r>
          </a:p>
        </p:txBody>
      </p:sp>
      <p:sp>
        <p:nvSpPr>
          <p:cNvPr id="2" name="Slide Number Placeholder 6">
            <a:extLst>
              <a:ext uri="{FF2B5EF4-FFF2-40B4-BE49-F238E27FC236}">
                <a16:creationId xmlns:a16="http://schemas.microsoft.com/office/drawing/2014/main" id="{65661161-7FF0-9BD5-12AD-5BE8A7E69955}"/>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13</a:t>
            </a:fld>
            <a:endParaRPr lang="en-GB" sz="1350" b="1" spc="80" noProof="0" dirty="0">
              <a:solidFill>
                <a:srgbClr val="16D6C1"/>
              </a:solidFill>
            </a:endParaRPr>
          </a:p>
        </p:txBody>
      </p:sp>
    </p:spTree>
    <p:extLst>
      <p:ext uri="{BB962C8B-B14F-4D97-AF65-F5344CB8AC3E}">
        <p14:creationId xmlns:p14="http://schemas.microsoft.com/office/powerpoint/2010/main" val="240738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DAD4420-CF0A-E765-ED4F-C43E098AA73E}"/>
              </a:ext>
            </a:extLst>
          </p:cNvPr>
          <p:cNvSpPr/>
          <p:nvPr/>
        </p:nvSpPr>
        <p:spPr>
          <a:xfrm>
            <a:off x="5787654" y="1008820"/>
            <a:ext cx="616689" cy="637954"/>
          </a:xfrm>
          <a:prstGeom prst="rect">
            <a:avLst/>
          </a:prstGeom>
          <a:solidFill>
            <a:srgbClr val="16D6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b="1" noProof="0" dirty="0"/>
              <a:t>3</a:t>
            </a:r>
          </a:p>
        </p:txBody>
      </p:sp>
      <p:grpSp>
        <p:nvGrpSpPr>
          <p:cNvPr id="5" name="Groupe 4">
            <a:extLst>
              <a:ext uri="{FF2B5EF4-FFF2-40B4-BE49-F238E27FC236}">
                <a16:creationId xmlns:a16="http://schemas.microsoft.com/office/drawing/2014/main" id="{4029A73B-12CF-D301-1417-089720A88773}"/>
              </a:ext>
            </a:extLst>
          </p:cNvPr>
          <p:cNvGrpSpPr/>
          <p:nvPr/>
        </p:nvGrpSpPr>
        <p:grpSpPr>
          <a:xfrm>
            <a:off x="1477315" y="1776743"/>
            <a:ext cx="9237368" cy="3542678"/>
            <a:chOff x="1248737" y="2237920"/>
            <a:chExt cx="9237368" cy="3542678"/>
          </a:xfrm>
        </p:grpSpPr>
        <p:sp>
          <p:nvSpPr>
            <p:cNvPr id="6" name="ZoneTexte 5">
              <a:extLst>
                <a:ext uri="{FF2B5EF4-FFF2-40B4-BE49-F238E27FC236}">
                  <a16:creationId xmlns:a16="http://schemas.microsoft.com/office/drawing/2014/main" id="{FE780263-A595-6689-1191-EA50DBE02472}"/>
                </a:ext>
              </a:extLst>
            </p:cNvPr>
            <p:cNvSpPr txBox="1"/>
            <p:nvPr/>
          </p:nvSpPr>
          <p:spPr>
            <a:xfrm>
              <a:off x="1487247" y="2615936"/>
              <a:ext cx="8760348" cy="2800767"/>
            </a:xfrm>
            <a:prstGeom prst="rect">
              <a:avLst/>
            </a:prstGeom>
            <a:noFill/>
          </p:spPr>
          <p:txBody>
            <a:bodyPr wrap="square">
              <a:spAutoFit/>
            </a:bodyPr>
            <a:lstStyle/>
            <a:p>
              <a:pPr algn="ctr"/>
              <a:r>
                <a:rPr lang="en-GB" sz="4400" b="1" noProof="0" dirty="0"/>
                <a:t>A few examples of innovative electricity contracts that, among others, leverage domestic flexibility</a:t>
              </a:r>
              <a:endParaRPr lang="en-GB" sz="4400" noProof="0" dirty="0"/>
            </a:p>
          </p:txBody>
        </p:sp>
        <p:sp>
          <p:nvSpPr>
            <p:cNvPr id="7" name="Cadre 6">
              <a:extLst>
                <a:ext uri="{FF2B5EF4-FFF2-40B4-BE49-F238E27FC236}">
                  <a16:creationId xmlns:a16="http://schemas.microsoft.com/office/drawing/2014/main" id="{D14AB498-B690-23F7-EFD0-E913DF7DC316}"/>
                </a:ext>
              </a:extLst>
            </p:cNvPr>
            <p:cNvSpPr/>
            <p:nvPr/>
          </p:nvSpPr>
          <p:spPr>
            <a:xfrm>
              <a:off x="1248737" y="2237920"/>
              <a:ext cx="9237368" cy="3542678"/>
            </a:xfrm>
            <a:prstGeom prst="frame">
              <a:avLst>
                <a:gd name="adj1" fmla="val 2841"/>
              </a:avLst>
            </a:prstGeom>
            <a:gradFill>
              <a:gsLst>
                <a:gs pos="27000">
                  <a:schemeClr val="bg1"/>
                </a:gs>
                <a:gs pos="0">
                  <a:srgbClr val="16D6C1"/>
                </a:gs>
                <a:gs pos="100000">
                  <a:srgbClr val="16D6C1"/>
                </a:gs>
                <a:gs pos="73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solidFill>
                  <a:schemeClr val="tx1"/>
                </a:solidFill>
              </a:endParaRPr>
            </a:p>
          </p:txBody>
        </p:sp>
      </p:grpSp>
    </p:spTree>
    <p:extLst>
      <p:ext uri="{BB962C8B-B14F-4D97-AF65-F5344CB8AC3E}">
        <p14:creationId xmlns:p14="http://schemas.microsoft.com/office/powerpoint/2010/main" val="2201800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14AFA10-FFED-5E04-24F9-DE04A5596A7E}"/>
              </a:ext>
            </a:extLst>
          </p:cNvPr>
          <p:cNvSpPr/>
          <p:nvPr/>
        </p:nvSpPr>
        <p:spPr>
          <a:xfrm>
            <a:off x="368595" y="1280655"/>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6" name="ZoneTexte 5">
            <a:extLst>
              <a:ext uri="{FF2B5EF4-FFF2-40B4-BE49-F238E27FC236}">
                <a16:creationId xmlns:a16="http://schemas.microsoft.com/office/drawing/2014/main" id="{038B4000-71A6-B6BC-A8F6-E493B7A56462}"/>
              </a:ext>
            </a:extLst>
          </p:cNvPr>
          <p:cNvSpPr txBox="1"/>
          <p:nvPr/>
        </p:nvSpPr>
        <p:spPr>
          <a:xfrm>
            <a:off x="820920" y="356140"/>
            <a:ext cx="10550155" cy="769441"/>
          </a:xfrm>
          <a:prstGeom prst="rect">
            <a:avLst/>
          </a:prstGeom>
          <a:noFill/>
        </p:spPr>
        <p:txBody>
          <a:bodyPr wrap="square">
            <a:spAutoFit/>
          </a:bodyPr>
          <a:lstStyle/>
          <a:p>
            <a:pPr algn="ctr"/>
            <a:r>
              <a:rPr lang="en-GB" sz="4400" b="1" noProof="0" dirty="0"/>
              <a:t>Building a retail electricity contract</a:t>
            </a:r>
            <a:endParaRPr lang="en-GB" sz="4400" b="1" noProof="0" dirty="0">
              <a:latin typeface="+mn-lt"/>
            </a:endParaRPr>
          </a:p>
        </p:txBody>
      </p:sp>
      <p:sp>
        <p:nvSpPr>
          <p:cNvPr id="9" name="ZoneTexte 8">
            <a:extLst>
              <a:ext uri="{FF2B5EF4-FFF2-40B4-BE49-F238E27FC236}">
                <a16:creationId xmlns:a16="http://schemas.microsoft.com/office/drawing/2014/main" id="{B3E94679-CD84-4EF9-9CAF-DA935DE062E1}"/>
              </a:ext>
            </a:extLst>
          </p:cNvPr>
          <p:cNvSpPr txBox="1"/>
          <p:nvPr/>
        </p:nvSpPr>
        <p:spPr>
          <a:xfrm>
            <a:off x="1019172" y="2117466"/>
            <a:ext cx="10153649" cy="3631763"/>
          </a:xfrm>
          <a:prstGeom prst="rect">
            <a:avLst/>
          </a:prstGeom>
          <a:noFill/>
        </p:spPr>
        <p:txBody>
          <a:bodyPr wrap="square">
            <a:spAutoFit/>
          </a:bodyPr>
          <a:lstStyle/>
          <a:p>
            <a:pPr algn="just"/>
            <a:r>
              <a:rPr lang="en-GB" sz="2200" noProof="0" dirty="0"/>
              <a:t>Designing an electricity contract “amounts” to specifying its three main constitutive elements.</a:t>
            </a:r>
          </a:p>
          <a:p>
            <a:pPr algn="just"/>
            <a:endParaRPr lang="en-GB" sz="2200" noProof="0" dirty="0"/>
          </a:p>
          <a:p>
            <a:pPr algn="just"/>
            <a:r>
              <a:rPr lang="en-GB" sz="2200" noProof="0" dirty="0"/>
              <a:t>We will now, by way of example, define three new contracts for EV users</a:t>
            </a:r>
            <a:r>
              <a:rPr lang="en-GB" sz="2400" noProof="0" dirty="0"/>
              <a:t>, </a:t>
            </a:r>
            <a:r>
              <a:rPr lang="en-GB" sz="2200" noProof="0" dirty="0"/>
              <a:t>which we refer to as:</a:t>
            </a:r>
          </a:p>
          <a:p>
            <a:pPr algn="just"/>
            <a:endParaRPr lang="en-GB" sz="1600" noProof="0" dirty="0"/>
          </a:p>
          <a:p>
            <a:pPr marL="514350" indent="-514350" algn="just">
              <a:buAutoNum type="romanUcParenBoth"/>
            </a:pPr>
            <a:r>
              <a:rPr lang="en-GB" sz="2200" b="1" dirty="0"/>
              <a:t>Dynamic price EV contract;</a:t>
            </a:r>
          </a:p>
          <a:p>
            <a:pPr marL="514350" indent="-514350" algn="just">
              <a:buAutoNum type="romanUcParenBoth"/>
            </a:pPr>
            <a:endParaRPr lang="en-GB" sz="1600" b="1" dirty="0"/>
          </a:p>
          <a:p>
            <a:pPr marL="514350" indent="-514350" algn="just">
              <a:buAutoNum type="romanUcParenBoth"/>
            </a:pPr>
            <a:r>
              <a:rPr lang="en-GB" sz="2200" b="1" dirty="0"/>
              <a:t>Dynamic price EV contract with domestic PPA and smart charging;</a:t>
            </a:r>
          </a:p>
          <a:p>
            <a:pPr marL="514350" indent="-514350" algn="just">
              <a:buAutoNum type="romanUcParenBoth"/>
            </a:pPr>
            <a:endParaRPr lang="en-GB" sz="1600" b="1" dirty="0"/>
          </a:p>
          <a:p>
            <a:pPr marL="514350" indent="-514350" algn="just">
              <a:buAutoNum type="romanUcParenBoth"/>
            </a:pPr>
            <a:r>
              <a:rPr lang="en-GB" sz="2200" b="1" dirty="0"/>
              <a:t>Dynamic price contract for EVs with community energy exchange.</a:t>
            </a:r>
            <a:endParaRPr lang="en-GB" sz="2200" b="1" noProof="0" dirty="0"/>
          </a:p>
        </p:txBody>
      </p:sp>
      <p:sp>
        <p:nvSpPr>
          <p:cNvPr id="3" name="Slide Number Placeholder 6">
            <a:extLst>
              <a:ext uri="{FF2B5EF4-FFF2-40B4-BE49-F238E27FC236}">
                <a16:creationId xmlns:a16="http://schemas.microsoft.com/office/drawing/2014/main" id="{3839CF74-C60E-2FC2-4EE3-28BD5933D6FA}"/>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15</a:t>
            </a:fld>
            <a:endParaRPr lang="en-GB" sz="1350" b="1" spc="80" noProof="0" dirty="0">
              <a:solidFill>
                <a:srgbClr val="16D6C1"/>
              </a:solidFill>
            </a:endParaRPr>
          </a:p>
        </p:txBody>
      </p:sp>
    </p:spTree>
    <p:extLst>
      <p:ext uri="{BB962C8B-B14F-4D97-AF65-F5344CB8AC3E}">
        <p14:creationId xmlns:p14="http://schemas.microsoft.com/office/powerpoint/2010/main" val="2191518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05CE51D-B66A-2485-F06F-C9122DC94A05}"/>
              </a:ext>
            </a:extLst>
          </p:cNvPr>
          <p:cNvSpPr/>
          <p:nvPr/>
        </p:nvSpPr>
        <p:spPr>
          <a:xfrm>
            <a:off x="368595" y="1280655"/>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9" name="ZoneTexte 8">
            <a:extLst>
              <a:ext uri="{FF2B5EF4-FFF2-40B4-BE49-F238E27FC236}">
                <a16:creationId xmlns:a16="http://schemas.microsoft.com/office/drawing/2014/main" id="{D15BE18C-100C-84D8-F9EE-E89EE41BEE51}"/>
              </a:ext>
            </a:extLst>
          </p:cNvPr>
          <p:cNvSpPr txBox="1"/>
          <p:nvPr/>
        </p:nvSpPr>
        <p:spPr>
          <a:xfrm>
            <a:off x="820920" y="356140"/>
            <a:ext cx="10550155" cy="769441"/>
          </a:xfrm>
          <a:prstGeom prst="rect">
            <a:avLst/>
          </a:prstGeom>
          <a:noFill/>
        </p:spPr>
        <p:txBody>
          <a:bodyPr wrap="square">
            <a:spAutoFit/>
          </a:bodyPr>
          <a:lstStyle/>
          <a:p>
            <a:pPr algn="ctr"/>
            <a:r>
              <a:rPr lang="en-GB" sz="4400" b="1" noProof="0" dirty="0"/>
              <a:t>(</a:t>
            </a:r>
            <a:r>
              <a:rPr lang="en-GB" sz="4400" b="1" dirty="0"/>
              <a:t>I</a:t>
            </a:r>
            <a:r>
              <a:rPr lang="en-GB" sz="4400" b="1" noProof="0" dirty="0"/>
              <a:t>) Dynamic price EV contract</a:t>
            </a:r>
            <a:endParaRPr lang="en-GB" sz="4400" b="1" noProof="0" dirty="0">
              <a:latin typeface="+mn-lt"/>
            </a:endParaRPr>
          </a:p>
        </p:txBody>
      </p:sp>
      <p:sp>
        <p:nvSpPr>
          <p:cNvPr id="14" name="ZoneTexte 13">
            <a:extLst>
              <a:ext uri="{FF2B5EF4-FFF2-40B4-BE49-F238E27FC236}">
                <a16:creationId xmlns:a16="http://schemas.microsoft.com/office/drawing/2014/main" id="{06B036FA-3B37-8476-EB34-5DD34E738B5A}"/>
              </a:ext>
            </a:extLst>
          </p:cNvPr>
          <p:cNvSpPr txBox="1"/>
          <p:nvPr/>
        </p:nvSpPr>
        <p:spPr>
          <a:xfrm>
            <a:off x="1019172" y="3173638"/>
            <a:ext cx="10153649" cy="1446550"/>
          </a:xfrm>
          <a:prstGeom prst="rect">
            <a:avLst/>
          </a:prstGeom>
          <a:noFill/>
        </p:spPr>
        <p:txBody>
          <a:bodyPr wrap="square">
            <a:spAutoFit/>
          </a:bodyPr>
          <a:lstStyle/>
          <a:p>
            <a:pPr algn="just"/>
            <a:r>
              <a:rPr lang="en-GB" sz="2200" dirty="0"/>
              <a:t>The EV user pays for electricity at the day-ahead market price.</a:t>
            </a:r>
          </a:p>
          <a:p>
            <a:pPr algn="just"/>
            <a:endParaRPr lang="en-GB" sz="2200" dirty="0"/>
          </a:p>
          <a:p>
            <a:pPr algn="just"/>
            <a:r>
              <a:rPr lang="en-GB" sz="2200" dirty="0"/>
              <a:t>They are also given advice about when to charge their car and on possible investment opportunities in renewable energy and storage.  </a:t>
            </a:r>
          </a:p>
        </p:txBody>
      </p:sp>
      <p:sp>
        <p:nvSpPr>
          <p:cNvPr id="15" name="Slide Number Placeholder 6">
            <a:extLst>
              <a:ext uri="{FF2B5EF4-FFF2-40B4-BE49-F238E27FC236}">
                <a16:creationId xmlns:a16="http://schemas.microsoft.com/office/drawing/2014/main" id="{55614451-503B-FB04-3DC9-C9C0816FB45E}"/>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16</a:t>
            </a:fld>
            <a:endParaRPr lang="en-GB" sz="1350" b="1" spc="80" noProof="0" dirty="0">
              <a:solidFill>
                <a:srgbClr val="16D6C1"/>
              </a:solidFill>
            </a:endParaRPr>
          </a:p>
        </p:txBody>
      </p:sp>
    </p:spTree>
    <p:extLst>
      <p:ext uri="{BB962C8B-B14F-4D97-AF65-F5344CB8AC3E}">
        <p14:creationId xmlns:p14="http://schemas.microsoft.com/office/powerpoint/2010/main" val="1684240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81E20A1-14DA-5F55-B820-FE05D5BA2B13}"/>
              </a:ext>
            </a:extLst>
          </p:cNvPr>
          <p:cNvSpPr txBox="1"/>
          <p:nvPr/>
        </p:nvSpPr>
        <p:spPr>
          <a:xfrm>
            <a:off x="1028037" y="1875861"/>
            <a:ext cx="10135926" cy="1292662"/>
          </a:xfrm>
          <a:prstGeom prst="rect">
            <a:avLst/>
          </a:prstGeom>
          <a:noFill/>
        </p:spPr>
        <p:txBody>
          <a:bodyPr wrap="square" anchor="ctr">
            <a:spAutoFit/>
          </a:bodyPr>
          <a:lstStyle/>
          <a:p>
            <a:pPr marL="400050" indent="-400050" algn="just">
              <a:buAutoNum type="romanLcParenBoth"/>
            </a:pPr>
            <a:r>
              <a:rPr lang="en-GB" b="1" dirty="0"/>
              <a:t>Electricity supply products: </a:t>
            </a:r>
          </a:p>
          <a:p>
            <a:pPr algn="just"/>
            <a:endParaRPr lang="en-GB" sz="600" b="1" i="1" dirty="0"/>
          </a:p>
          <a:p>
            <a:pPr algn="just"/>
            <a:r>
              <a:rPr lang="en-GB" b="1" dirty="0">
                <a:highlight>
                  <a:srgbClr val="D6EFB2"/>
                </a:highlight>
              </a:rPr>
              <a:t> P1 </a:t>
            </a:r>
            <a:r>
              <a:rPr lang="en-GB" b="1" dirty="0"/>
              <a:t> </a:t>
            </a:r>
            <a:r>
              <a:rPr lang="en-GB" dirty="0"/>
              <a:t>None;</a:t>
            </a:r>
          </a:p>
          <a:p>
            <a:pPr algn="just"/>
            <a:r>
              <a:rPr lang="en-GB" b="1" dirty="0">
                <a:highlight>
                  <a:srgbClr val="D6EFB2"/>
                </a:highlight>
              </a:rPr>
              <a:t> P2 </a:t>
            </a:r>
            <a:r>
              <a:rPr lang="en-GB" b="1" dirty="0"/>
              <a:t> </a:t>
            </a:r>
            <a:r>
              <a:rPr lang="en-GB" dirty="0"/>
              <a:t>The whole volume is bought at the day-ahead market price plus a fee for the retailer;</a:t>
            </a:r>
          </a:p>
          <a:p>
            <a:pPr algn="just"/>
            <a:r>
              <a:rPr lang="en-GB" b="1" dirty="0">
                <a:highlight>
                  <a:srgbClr val="D6EFB2"/>
                </a:highlight>
              </a:rPr>
              <a:t> P3 </a:t>
            </a:r>
            <a:r>
              <a:rPr lang="en-GB" b="1" dirty="0"/>
              <a:t> </a:t>
            </a:r>
            <a:r>
              <a:rPr lang="en-GB" dirty="0"/>
              <a:t>None.</a:t>
            </a:r>
          </a:p>
        </p:txBody>
      </p:sp>
      <p:sp>
        <p:nvSpPr>
          <p:cNvPr id="6" name="Rectangle 5">
            <a:extLst>
              <a:ext uri="{FF2B5EF4-FFF2-40B4-BE49-F238E27FC236}">
                <a16:creationId xmlns:a16="http://schemas.microsoft.com/office/drawing/2014/main" id="{9F0A1648-C021-5913-A312-D7813464D1F9}"/>
              </a:ext>
            </a:extLst>
          </p:cNvPr>
          <p:cNvSpPr/>
          <p:nvPr/>
        </p:nvSpPr>
        <p:spPr>
          <a:xfrm>
            <a:off x="368595" y="1280655"/>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7" name="ZoneTexte 6">
            <a:extLst>
              <a:ext uri="{FF2B5EF4-FFF2-40B4-BE49-F238E27FC236}">
                <a16:creationId xmlns:a16="http://schemas.microsoft.com/office/drawing/2014/main" id="{95863323-E87E-D296-5140-85CDB7878D0A}"/>
              </a:ext>
            </a:extLst>
          </p:cNvPr>
          <p:cNvSpPr txBox="1"/>
          <p:nvPr/>
        </p:nvSpPr>
        <p:spPr>
          <a:xfrm>
            <a:off x="820920" y="356140"/>
            <a:ext cx="10550155" cy="769441"/>
          </a:xfrm>
          <a:prstGeom prst="rect">
            <a:avLst/>
          </a:prstGeom>
          <a:noFill/>
        </p:spPr>
        <p:txBody>
          <a:bodyPr wrap="square">
            <a:spAutoFit/>
          </a:bodyPr>
          <a:lstStyle/>
          <a:p>
            <a:pPr algn="ctr"/>
            <a:r>
              <a:rPr lang="en-GB" sz="4400" b="1" noProof="0" dirty="0"/>
              <a:t>(</a:t>
            </a:r>
            <a:r>
              <a:rPr lang="en-GB" sz="4400" b="1" dirty="0"/>
              <a:t>I</a:t>
            </a:r>
            <a:r>
              <a:rPr lang="en-GB" sz="4400" b="1" noProof="0" dirty="0"/>
              <a:t>) Dynamic price EV contract</a:t>
            </a:r>
            <a:endParaRPr lang="en-GB" sz="4400" b="1" noProof="0" dirty="0">
              <a:latin typeface="+mn-lt"/>
            </a:endParaRPr>
          </a:p>
        </p:txBody>
      </p:sp>
      <p:sp>
        <p:nvSpPr>
          <p:cNvPr id="10" name="ZoneTexte 9">
            <a:extLst>
              <a:ext uri="{FF2B5EF4-FFF2-40B4-BE49-F238E27FC236}">
                <a16:creationId xmlns:a16="http://schemas.microsoft.com/office/drawing/2014/main" id="{687D4D11-81D4-6D42-3AE5-57D57C7655EC}"/>
              </a:ext>
            </a:extLst>
          </p:cNvPr>
          <p:cNvSpPr txBox="1"/>
          <p:nvPr/>
        </p:nvSpPr>
        <p:spPr>
          <a:xfrm>
            <a:off x="1028037" y="3413039"/>
            <a:ext cx="8051199" cy="738664"/>
          </a:xfrm>
          <a:prstGeom prst="rect">
            <a:avLst/>
          </a:prstGeom>
          <a:noFill/>
        </p:spPr>
        <p:txBody>
          <a:bodyPr wrap="square" anchor="ctr">
            <a:spAutoFit/>
          </a:bodyPr>
          <a:lstStyle/>
          <a:p>
            <a:pPr algn="just"/>
            <a:r>
              <a:rPr lang="en-GB" b="1" dirty="0"/>
              <a:t>(ii) Marketplaces: </a:t>
            </a:r>
          </a:p>
          <a:p>
            <a:pPr algn="just"/>
            <a:endParaRPr lang="en-GB" sz="600" b="1" dirty="0"/>
          </a:p>
          <a:p>
            <a:pPr algn="just"/>
            <a:r>
              <a:rPr lang="en-GB" dirty="0"/>
              <a:t>The consumers gets direct access to </a:t>
            </a:r>
            <a:r>
              <a:rPr lang="en-GB" dirty="0">
                <a:highlight>
                  <a:srgbClr val="D6EFB2"/>
                </a:highlight>
              </a:rPr>
              <a:t> </a:t>
            </a:r>
            <a:r>
              <a:rPr lang="en-GB" b="1" dirty="0">
                <a:highlight>
                  <a:srgbClr val="D6EFB2"/>
                </a:highlight>
              </a:rPr>
              <a:t>P2 </a:t>
            </a:r>
            <a:r>
              <a:rPr lang="en-GB" dirty="0"/>
              <a:t> by signing their contract.</a:t>
            </a:r>
          </a:p>
        </p:txBody>
      </p:sp>
      <p:sp>
        <p:nvSpPr>
          <p:cNvPr id="12" name="ZoneTexte 11">
            <a:extLst>
              <a:ext uri="{FF2B5EF4-FFF2-40B4-BE49-F238E27FC236}">
                <a16:creationId xmlns:a16="http://schemas.microsoft.com/office/drawing/2014/main" id="{C7541B06-74DA-D95B-9B2B-55AB09687294}"/>
              </a:ext>
            </a:extLst>
          </p:cNvPr>
          <p:cNvSpPr txBox="1"/>
          <p:nvPr/>
        </p:nvSpPr>
        <p:spPr>
          <a:xfrm>
            <a:off x="1028037" y="4396219"/>
            <a:ext cx="10343038" cy="1846659"/>
          </a:xfrm>
          <a:prstGeom prst="rect">
            <a:avLst/>
          </a:prstGeom>
          <a:noFill/>
        </p:spPr>
        <p:txBody>
          <a:bodyPr wrap="square" anchor="ctr">
            <a:spAutoFit/>
          </a:bodyPr>
          <a:lstStyle/>
          <a:p>
            <a:pPr algn="just"/>
            <a:r>
              <a:rPr lang="en-GB" b="1" dirty="0"/>
              <a:t>(iii) Decision support tools: </a:t>
            </a:r>
          </a:p>
          <a:p>
            <a:pPr algn="just"/>
            <a:endParaRPr lang="en-GB" sz="600" dirty="0"/>
          </a:p>
          <a:p>
            <a:pPr algn="just"/>
            <a:r>
              <a:rPr lang="en-GB" b="1" dirty="0">
                <a:highlight>
                  <a:srgbClr val="EBD0F8"/>
                </a:highlight>
              </a:rPr>
              <a:t> T1 </a:t>
            </a:r>
            <a:r>
              <a:rPr lang="en-GB" dirty="0"/>
              <a:t> None;</a:t>
            </a:r>
          </a:p>
          <a:p>
            <a:pPr algn="just"/>
            <a:r>
              <a:rPr lang="en-GB" b="1" dirty="0">
                <a:highlight>
                  <a:srgbClr val="EBD0F8"/>
                </a:highlight>
              </a:rPr>
              <a:t> T2 </a:t>
            </a:r>
            <a:r>
              <a:rPr lang="en-GB" dirty="0"/>
              <a:t> An app that indicates after the clearing of the day-ahead market the 24 price options for electricity for the next day; </a:t>
            </a:r>
          </a:p>
          <a:p>
            <a:pPr algn="just"/>
            <a:r>
              <a:rPr lang="en-GB" b="1" dirty="0">
                <a:highlight>
                  <a:srgbClr val="EBD0F8"/>
                </a:highlight>
              </a:rPr>
              <a:t> T3 </a:t>
            </a:r>
            <a:r>
              <a:rPr lang="en-GB" dirty="0"/>
              <a:t> An email sent to the customers once per year with a report describing the different possibilities they would have for reducing their electricity bill by investing in PV and  batteries. </a:t>
            </a:r>
          </a:p>
        </p:txBody>
      </p:sp>
      <p:sp>
        <p:nvSpPr>
          <p:cNvPr id="15" name="Rectangle 14">
            <a:extLst>
              <a:ext uri="{FF2B5EF4-FFF2-40B4-BE49-F238E27FC236}">
                <a16:creationId xmlns:a16="http://schemas.microsoft.com/office/drawing/2014/main" id="{E27A3AEE-1EDD-7944-CFB2-71B69F8F6337}"/>
              </a:ext>
            </a:extLst>
          </p:cNvPr>
          <p:cNvSpPr/>
          <p:nvPr/>
        </p:nvSpPr>
        <p:spPr>
          <a:xfrm rot="16200000">
            <a:off x="205392" y="2417900"/>
            <a:ext cx="1292661" cy="208584"/>
          </a:xfrm>
          <a:prstGeom prst="rect">
            <a:avLst/>
          </a:prstGeom>
          <a:gradFill>
            <a:gsLst>
              <a:gs pos="60000">
                <a:srgbClr val="87CF1D"/>
              </a:gs>
              <a:gs pos="40000">
                <a:srgbClr val="87CF1D"/>
              </a:gs>
              <a:gs pos="5000">
                <a:schemeClr val="bg1"/>
              </a:gs>
              <a:gs pos="95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6" name="Rectangle 15">
            <a:extLst>
              <a:ext uri="{FF2B5EF4-FFF2-40B4-BE49-F238E27FC236}">
                <a16:creationId xmlns:a16="http://schemas.microsoft.com/office/drawing/2014/main" id="{55988F10-575A-F6F7-5E50-6D4AB9C117BA}"/>
              </a:ext>
            </a:extLst>
          </p:cNvPr>
          <p:cNvSpPr/>
          <p:nvPr/>
        </p:nvSpPr>
        <p:spPr>
          <a:xfrm rot="16200000">
            <a:off x="482390" y="3678078"/>
            <a:ext cx="738664" cy="208585"/>
          </a:xfrm>
          <a:prstGeom prst="rect">
            <a:avLst/>
          </a:prstGeom>
          <a:gradFill>
            <a:gsLst>
              <a:gs pos="60000">
                <a:srgbClr val="F9B223"/>
              </a:gs>
              <a:gs pos="40000">
                <a:srgbClr val="F9B223"/>
              </a:gs>
              <a:gs pos="5000">
                <a:schemeClr val="bg1"/>
              </a:gs>
              <a:gs pos="95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8" name="Rectangle 17">
            <a:extLst>
              <a:ext uri="{FF2B5EF4-FFF2-40B4-BE49-F238E27FC236}">
                <a16:creationId xmlns:a16="http://schemas.microsoft.com/office/drawing/2014/main" id="{68662C6D-CF0F-9771-E052-3B19F811FD55}"/>
              </a:ext>
            </a:extLst>
          </p:cNvPr>
          <p:cNvSpPr/>
          <p:nvPr/>
        </p:nvSpPr>
        <p:spPr>
          <a:xfrm rot="16200000">
            <a:off x="-71607" y="5215255"/>
            <a:ext cx="1846659" cy="208585"/>
          </a:xfrm>
          <a:prstGeom prst="rect">
            <a:avLst/>
          </a:prstGeom>
          <a:gradFill>
            <a:gsLst>
              <a:gs pos="60000">
                <a:srgbClr val="AD42E2"/>
              </a:gs>
              <a:gs pos="40000">
                <a:srgbClr val="AD42E2"/>
              </a:gs>
              <a:gs pos="5000">
                <a:schemeClr val="bg1"/>
              </a:gs>
              <a:gs pos="95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9" name="Slide Number Placeholder 6">
            <a:extLst>
              <a:ext uri="{FF2B5EF4-FFF2-40B4-BE49-F238E27FC236}">
                <a16:creationId xmlns:a16="http://schemas.microsoft.com/office/drawing/2014/main" id="{B5070125-FDD1-B79D-D50F-CC5D12CCE879}"/>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17</a:t>
            </a:fld>
            <a:endParaRPr lang="en-GB" sz="1350" b="1" spc="80" noProof="0" dirty="0">
              <a:solidFill>
                <a:srgbClr val="16D6C1"/>
              </a:solidFill>
            </a:endParaRPr>
          </a:p>
        </p:txBody>
      </p:sp>
    </p:spTree>
    <p:extLst>
      <p:ext uri="{BB962C8B-B14F-4D97-AF65-F5344CB8AC3E}">
        <p14:creationId xmlns:p14="http://schemas.microsoft.com/office/powerpoint/2010/main" val="873330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15DF58-57DB-8CD8-541C-313C037F71E4}"/>
              </a:ext>
            </a:extLst>
          </p:cNvPr>
          <p:cNvSpPr/>
          <p:nvPr/>
        </p:nvSpPr>
        <p:spPr>
          <a:xfrm>
            <a:off x="368595" y="1954769"/>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9" name="ZoneTexte 8">
            <a:extLst>
              <a:ext uri="{FF2B5EF4-FFF2-40B4-BE49-F238E27FC236}">
                <a16:creationId xmlns:a16="http://schemas.microsoft.com/office/drawing/2014/main" id="{FC78D671-E3EE-7995-3B77-88B227FE410F}"/>
              </a:ext>
            </a:extLst>
          </p:cNvPr>
          <p:cNvSpPr txBox="1"/>
          <p:nvPr/>
        </p:nvSpPr>
        <p:spPr>
          <a:xfrm>
            <a:off x="820920" y="356140"/>
            <a:ext cx="10550155" cy="1446550"/>
          </a:xfrm>
          <a:prstGeom prst="rect">
            <a:avLst/>
          </a:prstGeom>
          <a:noFill/>
        </p:spPr>
        <p:txBody>
          <a:bodyPr wrap="square">
            <a:spAutoFit/>
          </a:bodyPr>
          <a:lstStyle/>
          <a:p>
            <a:pPr algn="ctr"/>
            <a:r>
              <a:rPr lang="en-GB" sz="4400" b="1" noProof="0" dirty="0"/>
              <a:t>(</a:t>
            </a:r>
            <a:r>
              <a:rPr lang="en-GB" sz="4400" b="1" dirty="0"/>
              <a:t>II</a:t>
            </a:r>
            <a:r>
              <a:rPr lang="en-GB" sz="4400" b="1" noProof="0" dirty="0"/>
              <a:t>) D</a:t>
            </a:r>
            <a:r>
              <a:rPr lang="en-GB" sz="4400" b="1" dirty="0" err="1"/>
              <a:t>ynamic</a:t>
            </a:r>
            <a:r>
              <a:rPr lang="en-GB" sz="4400" b="1" dirty="0"/>
              <a:t> price EV contract with domestic PPA and smart charging</a:t>
            </a:r>
            <a:endParaRPr lang="en-GB" sz="4400" b="1" noProof="0" dirty="0">
              <a:latin typeface="+mn-lt"/>
            </a:endParaRPr>
          </a:p>
        </p:txBody>
      </p:sp>
      <p:sp>
        <p:nvSpPr>
          <p:cNvPr id="14" name="ZoneTexte 13">
            <a:extLst>
              <a:ext uri="{FF2B5EF4-FFF2-40B4-BE49-F238E27FC236}">
                <a16:creationId xmlns:a16="http://schemas.microsoft.com/office/drawing/2014/main" id="{D0F72DC2-6A16-43D2-A2C5-0F144603208F}"/>
              </a:ext>
            </a:extLst>
          </p:cNvPr>
          <p:cNvSpPr txBox="1"/>
          <p:nvPr/>
        </p:nvSpPr>
        <p:spPr>
          <a:xfrm>
            <a:off x="1019172" y="3272479"/>
            <a:ext cx="10153649" cy="2123658"/>
          </a:xfrm>
          <a:prstGeom prst="rect">
            <a:avLst/>
          </a:prstGeom>
          <a:noFill/>
        </p:spPr>
        <p:txBody>
          <a:bodyPr wrap="square">
            <a:spAutoFit/>
          </a:bodyPr>
          <a:lstStyle/>
          <a:p>
            <a:pPr algn="just"/>
            <a:r>
              <a:rPr lang="en-GB" sz="2200" dirty="0"/>
              <a:t>The EV user pays for their electricity at the day-ahead market price.</a:t>
            </a:r>
          </a:p>
          <a:p>
            <a:pPr algn="just"/>
            <a:endParaRPr lang="en-GB" sz="2200" dirty="0"/>
          </a:p>
          <a:p>
            <a:pPr algn="just"/>
            <a:r>
              <a:rPr lang="en-GB" sz="2200" dirty="0"/>
              <a:t>They also have access to domestic PPAs.</a:t>
            </a:r>
          </a:p>
          <a:p>
            <a:pPr algn="just"/>
            <a:endParaRPr lang="en-GB" sz="2200" dirty="0"/>
          </a:p>
          <a:p>
            <a:pPr algn="just"/>
            <a:r>
              <a:rPr lang="en-GB" sz="2200" dirty="0"/>
              <a:t>When their EV is plugged in, it is charged in a smart way so as to minimize the CO2 emissions related to its electricity consumption. </a:t>
            </a:r>
          </a:p>
        </p:txBody>
      </p:sp>
      <p:sp>
        <p:nvSpPr>
          <p:cNvPr id="16" name="Slide Number Placeholder 6">
            <a:extLst>
              <a:ext uri="{FF2B5EF4-FFF2-40B4-BE49-F238E27FC236}">
                <a16:creationId xmlns:a16="http://schemas.microsoft.com/office/drawing/2014/main" id="{B64A0F6E-3C7A-70A5-ACA6-3CFB3462A83B}"/>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18</a:t>
            </a:fld>
            <a:endParaRPr lang="en-GB" sz="1350" b="1" spc="80" noProof="0" dirty="0">
              <a:solidFill>
                <a:srgbClr val="16D6C1"/>
              </a:solidFill>
            </a:endParaRPr>
          </a:p>
        </p:txBody>
      </p:sp>
    </p:spTree>
    <p:extLst>
      <p:ext uri="{BB962C8B-B14F-4D97-AF65-F5344CB8AC3E}">
        <p14:creationId xmlns:p14="http://schemas.microsoft.com/office/powerpoint/2010/main" val="3547042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778C02E-4F54-DD81-A804-E4C2D2EABE48}"/>
              </a:ext>
            </a:extLst>
          </p:cNvPr>
          <p:cNvSpPr/>
          <p:nvPr/>
        </p:nvSpPr>
        <p:spPr>
          <a:xfrm>
            <a:off x="368595" y="1954769"/>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7" name="ZoneTexte 6">
            <a:extLst>
              <a:ext uri="{FF2B5EF4-FFF2-40B4-BE49-F238E27FC236}">
                <a16:creationId xmlns:a16="http://schemas.microsoft.com/office/drawing/2014/main" id="{7E033EE1-DA8B-F29D-2F19-95D34EA2BB9D}"/>
              </a:ext>
            </a:extLst>
          </p:cNvPr>
          <p:cNvSpPr txBox="1"/>
          <p:nvPr/>
        </p:nvSpPr>
        <p:spPr>
          <a:xfrm>
            <a:off x="820920" y="356140"/>
            <a:ext cx="10550155" cy="1446550"/>
          </a:xfrm>
          <a:prstGeom prst="rect">
            <a:avLst/>
          </a:prstGeom>
          <a:noFill/>
        </p:spPr>
        <p:txBody>
          <a:bodyPr wrap="square">
            <a:spAutoFit/>
          </a:bodyPr>
          <a:lstStyle/>
          <a:p>
            <a:pPr algn="ctr"/>
            <a:r>
              <a:rPr lang="en-GB" sz="4400" b="1" noProof="0" dirty="0"/>
              <a:t>(</a:t>
            </a:r>
            <a:r>
              <a:rPr lang="en-GB" sz="4400" b="1" dirty="0"/>
              <a:t>II</a:t>
            </a:r>
            <a:r>
              <a:rPr lang="en-GB" sz="4400" b="1" noProof="0" dirty="0"/>
              <a:t>) D</a:t>
            </a:r>
            <a:r>
              <a:rPr lang="en-GB" sz="4400" b="1" dirty="0" err="1"/>
              <a:t>ynamic</a:t>
            </a:r>
            <a:r>
              <a:rPr lang="en-GB" sz="4400" b="1" dirty="0"/>
              <a:t> price EV contract with domestic PPA and smart charging</a:t>
            </a:r>
            <a:endParaRPr lang="en-GB" sz="4400" b="1" noProof="0" dirty="0">
              <a:latin typeface="+mn-lt"/>
            </a:endParaRPr>
          </a:p>
        </p:txBody>
      </p:sp>
      <p:sp>
        <p:nvSpPr>
          <p:cNvPr id="8" name="ZoneTexte 7">
            <a:extLst>
              <a:ext uri="{FF2B5EF4-FFF2-40B4-BE49-F238E27FC236}">
                <a16:creationId xmlns:a16="http://schemas.microsoft.com/office/drawing/2014/main" id="{EC202236-457E-6B2D-153F-D1960EE6D76C}"/>
              </a:ext>
            </a:extLst>
          </p:cNvPr>
          <p:cNvSpPr txBox="1"/>
          <p:nvPr/>
        </p:nvSpPr>
        <p:spPr>
          <a:xfrm>
            <a:off x="1028037" y="2376791"/>
            <a:ext cx="10135926" cy="1292662"/>
          </a:xfrm>
          <a:prstGeom prst="rect">
            <a:avLst/>
          </a:prstGeom>
          <a:noFill/>
        </p:spPr>
        <p:txBody>
          <a:bodyPr wrap="square" anchor="ctr">
            <a:spAutoFit/>
          </a:bodyPr>
          <a:lstStyle/>
          <a:p>
            <a:pPr marL="400050" indent="-400050" algn="just">
              <a:buAutoNum type="romanLcParenBoth"/>
            </a:pPr>
            <a:r>
              <a:rPr lang="en-GB" b="1" dirty="0"/>
              <a:t>Electricity supply products: </a:t>
            </a:r>
          </a:p>
          <a:p>
            <a:pPr algn="just"/>
            <a:endParaRPr lang="en-GB" sz="600" b="1" i="1" dirty="0"/>
          </a:p>
          <a:p>
            <a:pPr algn="just"/>
            <a:r>
              <a:rPr lang="en-GB" b="1" dirty="0">
                <a:highlight>
                  <a:srgbClr val="D6EFB2"/>
                </a:highlight>
              </a:rPr>
              <a:t> P1 </a:t>
            </a:r>
            <a:r>
              <a:rPr lang="en-GB" b="1" dirty="0"/>
              <a:t> </a:t>
            </a:r>
            <a:r>
              <a:rPr lang="en-GB" dirty="0"/>
              <a:t>Domestic PPAs;</a:t>
            </a:r>
          </a:p>
          <a:p>
            <a:pPr algn="just"/>
            <a:r>
              <a:rPr lang="en-GB" b="1" dirty="0">
                <a:highlight>
                  <a:srgbClr val="D6EFB2"/>
                </a:highlight>
              </a:rPr>
              <a:t> P2 </a:t>
            </a:r>
            <a:r>
              <a:rPr lang="en-GB" b="1" dirty="0"/>
              <a:t> </a:t>
            </a:r>
            <a:r>
              <a:rPr lang="en-GB" dirty="0"/>
              <a:t>None;</a:t>
            </a:r>
          </a:p>
          <a:p>
            <a:pPr algn="just"/>
            <a:r>
              <a:rPr lang="en-GB" b="1" dirty="0">
                <a:highlight>
                  <a:srgbClr val="D6EFB2"/>
                </a:highlight>
              </a:rPr>
              <a:t> P3 </a:t>
            </a:r>
            <a:r>
              <a:rPr lang="en-GB" b="1" dirty="0"/>
              <a:t> </a:t>
            </a:r>
            <a:r>
              <a:rPr lang="en-GB" dirty="0"/>
              <a:t>Residual is priced at the day-ahead market price plus a fee for the retailer.</a:t>
            </a:r>
          </a:p>
        </p:txBody>
      </p:sp>
      <p:sp>
        <p:nvSpPr>
          <p:cNvPr id="10" name="ZoneTexte 9">
            <a:extLst>
              <a:ext uri="{FF2B5EF4-FFF2-40B4-BE49-F238E27FC236}">
                <a16:creationId xmlns:a16="http://schemas.microsoft.com/office/drawing/2014/main" id="{F8418261-778D-FC1A-9709-E7D3ABC3843D}"/>
              </a:ext>
            </a:extLst>
          </p:cNvPr>
          <p:cNvSpPr txBox="1"/>
          <p:nvPr/>
        </p:nvSpPr>
        <p:spPr>
          <a:xfrm>
            <a:off x="1028037" y="3913969"/>
            <a:ext cx="10343038" cy="738664"/>
          </a:xfrm>
          <a:prstGeom prst="rect">
            <a:avLst/>
          </a:prstGeom>
          <a:noFill/>
        </p:spPr>
        <p:txBody>
          <a:bodyPr wrap="square" anchor="ctr">
            <a:spAutoFit/>
          </a:bodyPr>
          <a:lstStyle/>
          <a:p>
            <a:pPr algn="just"/>
            <a:r>
              <a:rPr lang="en-GB" b="1" dirty="0"/>
              <a:t>(ii) Marketplaces: </a:t>
            </a:r>
          </a:p>
          <a:p>
            <a:pPr algn="just"/>
            <a:endParaRPr lang="en-GB" sz="600" b="1" dirty="0"/>
          </a:p>
          <a:p>
            <a:pPr algn="just"/>
            <a:r>
              <a:rPr lang="en-GB" dirty="0"/>
              <a:t>The consumer has access to a one-sided market to select the domestic PPAs they want to buy.</a:t>
            </a:r>
          </a:p>
        </p:txBody>
      </p:sp>
      <p:sp>
        <p:nvSpPr>
          <p:cNvPr id="11" name="ZoneTexte 10">
            <a:extLst>
              <a:ext uri="{FF2B5EF4-FFF2-40B4-BE49-F238E27FC236}">
                <a16:creationId xmlns:a16="http://schemas.microsoft.com/office/drawing/2014/main" id="{5021CCE0-0272-C794-F70E-AFFFE7E91464}"/>
              </a:ext>
            </a:extLst>
          </p:cNvPr>
          <p:cNvSpPr txBox="1"/>
          <p:nvPr/>
        </p:nvSpPr>
        <p:spPr>
          <a:xfrm>
            <a:off x="1028037" y="4897148"/>
            <a:ext cx="10343038" cy="1569660"/>
          </a:xfrm>
          <a:prstGeom prst="rect">
            <a:avLst/>
          </a:prstGeom>
          <a:noFill/>
        </p:spPr>
        <p:txBody>
          <a:bodyPr wrap="square" anchor="ctr">
            <a:spAutoFit/>
          </a:bodyPr>
          <a:lstStyle/>
          <a:p>
            <a:pPr algn="just"/>
            <a:r>
              <a:rPr lang="en-GB" b="1" dirty="0"/>
              <a:t>(iii) Decision support tools: </a:t>
            </a:r>
          </a:p>
          <a:p>
            <a:pPr algn="just"/>
            <a:endParaRPr lang="en-GB" sz="600" dirty="0"/>
          </a:p>
          <a:p>
            <a:pPr algn="just"/>
            <a:r>
              <a:rPr lang="en-GB" b="1" dirty="0">
                <a:highlight>
                  <a:srgbClr val="EBD0F8"/>
                </a:highlight>
              </a:rPr>
              <a:t> T1 </a:t>
            </a:r>
            <a:r>
              <a:rPr lang="en-GB" dirty="0"/>
              <a:t> A tool that advises the user about which PPAs they should buy to cover a high-percentage of its electricity with green energy;</a:t>
            </a:r>
          </a:p>
          <a:p>
            <a:pPr algn="just"/>
            <a:r>
              <a:rPr lang="en-GB" b="1" dirty="0">
                <a:highlight>
                  <a:srgbClr val="EBD0F8"/>
                </a:highlight>
              </a:rPr>
              <a:t> T2 </a:t>
            </a:r>
            <a:r>
              <a:rPr lang="en-GB" b="1" dirty="0">
                <a:highlight>
                  <a:srgbClr val="FFFFFF"/>
                </a:highlight>
              </a:rPr>
              <a:t> </a:t>
            </a:r>
            <a:r>
              <a:rPr lang="en-GB" dirty="0"/>
              <a:t>Control the charging of their EV to minimise their CO2 emissions;</a:t>
            </a:r>
          </a:p>
          <a:p>
            <a:pPr algn="just"/>
            <a:r>
              <a:rPr lang="en-GB" b="1" dirty="0">
                <a:highlight>
                  <a:srgbClr val="EBD0F8"/>
                </a:highlight>
              </a:rPr>
              <a:t> T3 </a:t>
            </a:r>
            <a:r>
              <a:rPr lang="en-GB" dirty="0"/>
              <a:t> None.</a:t>
            </a:r>
          </a:p>
        </p:txBody>
      </p:sp>
      <p:sp>
        <p:nvSpPr>
          <p:cNvPr id="12" name="Rectangle 11">
            <a:extLst>
              <a:ext uri="{FF2B5EF4-FFF2-40B4-BE49-F238E27FC236}">
                <a16:creationId xmlns:a16="http://schemas.microsoft.com/office/drawing/2014/main" id="{C0D15401-A485-78FA-3E1B-530C337C9DC0}"/>
              </a:ext>
            </a:extLst>
          </p:cNvPr>
          <p:cNvSpPr/>
          <p:nvPr/>
        </p:nvSpPr>
        <p:spPr>
          <a:xfrm rot="16200000">
            <a:off x="205392" y="2918830"/>
            <a:ext cx="1292661" cy="208584"/>
          </a:xfrm>
          <a:prstGeom prst="rect">
            <a:avLst/>
          </a:prstGeom>
          <a:gradFill>
            <a:gsLst>
              <a:gs pos="60000">
                <a:srgbClr val="87CF1D"/>
              </a:gs>
              <a:gs pos="40000">
                <a:srgbClr val="87CF1D"/>
              </a:gs>
              <a:gs pos="5000">
                <a:schemeClr val="bg1"/>
              </a:gs>
              <a:gs pos="95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3" name="Rectangle 12">
            <a:extLst>
              <a:ext uri="{FF2B5EF4-FFF2-40B4-BE49-F238E27FC236}">
                <a16:creationId xmlns:a16="http://schemas.microsoft.com/office/drawing/2014/main" id="{2CE4FBCA-E6E6-8BFD-BF31-D65EF0FA522E}"/>
              </a:ext>
            </a:extLst>
          </p:cNvPr>
          <p:cNvSpPr/>
          <p:nvPr/>
        </p:nvSpPr>
        <p:spPr>
          <a:xfrm rot="16200000">
            <a:off x="482390" y="4179008"/>
            <a:ext cx="738664" cy="208585"/>
          </a:xfrm>
          <a:prstGeom prst="rect">
            <a:avLst/>
          </a:prstGeom>
          <a:gradFill>
            <a:gsLst>
              <a:gs pos="60000">
                <a:srgbClr val="F9B223"/>
              </a:gs>
              <a:gs pos="40000">
                <a:srgbClr val="F9B223"/>
              </a:gs>
              <a:gs pos="5000">
                <a:schemeClr val="bg1"/>
              </a:gs>
              <a:gs pos="95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4" name="Rectangle 13">
            <a:extLst>
              <a:ext uri="{FF2B5EF4-FFF2-40B4-BE49-F238E27FC236}">
                <a16:creationId xmlns:a16="http://schemas.microsoft.com/office/drawing/2014/main" id="{502DB72D-915B-167E-0A45-C719D53841E3}"/>
              </a:ext>
            </a:extLst>
          </p:cNvPr>
          <p:cNvSpPr/>
          <p:nvPr/>
        </p:nvSpPr>
        <p:spPr>
          <a:xfrm rot="16200000">
            <a:off x="66892" y="5577686"/>
            <a:ext cx="1569661" cy="208585"/>
          </a:xfrm>
          <a:prstGeom prst="rect">
            <a:avLst/>
          </a:prstGeom>
          <a:gradFill>
            <a:gsLst>
              <a:gs pos="60000">
                <a:srgbClr val="AD42E2"/>
              </a:gs>
              <a:gs pos="40000">
                <a:srgbClr val="AD42E2"/>
              </a:gs>
              <a:gs pos="5000">
                <a:schemeClr val="bg1"/>
              </a:gs>
              <a:gs pos="95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5" name="Slide Number Placeholder 6">
            <a:extLst>
              <a:ext uri="{FF2B5EF4-FFF2-40B4-BE49-F238E27FC236}">
                <a16:creationId xmlns:a16="http://schemas.microsoft.com/office/drawing/2014/main" id="{4185DE08-349D-FC7E-D1DF-323402186C6F}"/>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19</a:t>
            </a:fld>
            <a:endParaRPr lang="en-GB" sz="1350" b="1" spc="80" noProof="0" dirty="0">
              <a:solidFill>
                <a:srgbClr val="16D6C1"/>
              </a:solidFill>
            </a:endParaRPr>
          </a:p>
        </p:txBody>
      </p:sp>
    </p:spTree>
    <p:extLst>
      <p:ext uri="{BB962C8B-B14F-4D97-AF65-F5344CB8AC3E}">
        <p14:creationId xmlns:p14="http://schemas.microsoft.com/office/powerpoint/2010/main" val="2760186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43046" y="362272"/>
            <a:ext cx="7305908" cy="783472"/>
          </a:xfrm>
        </p:spPr>
        <p:txBody>
          <a:bodyPr/>
          <a:lstStyle/>
          <a:p>
            <a:pPr algn="ctr"/>
            <a:r>
              <a:rPr lang="en-GB" b="1" noProof="0" dirty="0">
                <a:latin typeface="+mn-lt"/>
              </a:rPr>
              <a:t>Retailers of electricity</a:t>
            </a:r>
          </a:p>
        </p:txBody>
      </p:sp>
      <p:sp>
        <p:nvSpPr>
          <p:cNvPr id="8" name="ZoneTexte 7">
            <a:extLst>
              <a:ext uri="{FF2B5EF4-FFF2-40B4-BE49-F238E27FC236}">
                <a16:creationId xmlns:a16="http://schemas.microsoft.com/office/drawing/2014/main" id="{97AEB524-BD5F-235A-ED20-AD4D48E4B6DA}"/>
              </a:ext>
            </a:extLst>
          </p:cNvPr>
          <p:cNvSpPr txBox="1"/>
          <p:nvPr/>
        </p:nvSpPr>
        <p:spPr>
          <a:xfrm>
            <a:off x="1019174" y="2302285"/>
            <a:ext cx="10153649" cy="3477875"/>
          </a:xfrm>
          <a:prstGeom prst="rect">
            <a:avLst/>
          </a:prstGeom>
          <a:noFill/>
        </p:spPr>
        <p:txBody>
          <a:bodyPr wrap="square">
            <a:spAutoFit/>
          </a:bodyPr>
          <a:lstStyle/>
          <a:p>
            <a:pPr marL="0" indent="0" algn="just">
              <a:buNone/>
            </a:pPr>
            <a:r>
              <a:rPr lang="en-GB" sz="2200" noProof="0" dirty="0"/>
              <a:t>Retailers are the bridge between the electricity markets and end consumers. </a:t>
            </a:r>
          </a:p>
          <a:p>
            <a:pPr marL="0" indent="0" algn="just">
              <a:buNone/>
            </a:pPr>
            <a:endParaRPr lang="en-GB" sz="2000" noProof="0" dirty="0"/>
          </a:p>
          <a:p>
            <a:pPr marL="0" indent="0" algn="just">
              <a:buNone/>
            </a:pPr>
            <a:r>
              <a:rPr lang="en-GB" sz="2200" noProof="0" dirty="0"/>
              <a:t>Most retail electricity contracts are either fixed-price contracts or variable-price contracts. For variable-price contracts, the price per kwh is generally updated month by month, based on a weighted average of the prices observed on the spot market.</a:t>
            </a:r>
          </a:p>
          <a:p>
            <a:pPr marL="0" indent="0" algn="just">
              <a:buNone/>
            </a:pPr>
            <a:endParaRPr lang="en-GB" sz="2000" noProof="0" dirty="0"/>
          </a:p>
          <a:p>
            <a:pPr marL="0" indent="0" algn="just">
              <a:buNone/>
            </a:pPr>
            <a:r>
              <a:rPr lang="en-GB" sz="2200" noProof="0" dirty="0"/>
              <a:t>Very few retail contracts charge for electricity by multiplying the quantity consumed per market period with the spot price per market period (a dynamic price tariff).</a:t>
            </a:r>
          </a:p>
        </p:txBody>
      </p:sp>
      <p:sp>
        <p:nvSpPr>
          <p:cNvPr id="10" name="Rectangle 9">
            <a:extLst>
              <a:ext uri="{FF2B5EF4-FFF2-40B4-BE49-F238E27FC236}">
                <a16:creationId xmlns:a16="http://schemas.microsoft.com/office/drawing/2014/main" id="{AD73D238-83AE-4C7E-6230-88B25FA362D0}"/>
              </a:ext>
            </a:extLst>
          </p:cNvPr>
          <p:cNvSpPr/>
          <p:nvPr/>
        </p:nvSpPr>
        <p:spPr>
          <a:xfrm>
            <a:off x="368595" y="1280655"/>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Slide Number Placeholder 6">
            <a:extLst>
              <a:ext uri="{FF2B5EF4-FFF2-40B4-BE49-F238E27FC236}">
                <a16:creationId xmlns:a16="http://schemas.microsoft.com/office/drawing/2014/main" id="{CFAFB55F-0B50-25AB-EE16-45C445F7432B}"/>
              </a:ext>
            </a:extLst>
          </p:cNvPr>
          <p:cNvSpPr txBox="1">
            <a:spLocks/>
          </p:cNvSpPr>
          <p:nvPr/>
        </p:nvSpPr>
        <p:spPr>
          <a:xfrm>
            <a:off x="11678263" y="6454099"/>
            <a:ext cx="417778"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2</a:t>
            </a:fld>
            <a:endParaRPr lang="en-GB" sz="1350" b="1" spc="80" noProof="0" dirty="0">
              <a:solidFill>
                <a:srgbClr val="16D6C1"/>
              </a:solidFill>
            </a:endParaRPr>
          </a:p>
        </p:txBody>
      </p:sp>
    </p:spTree>
    <p:extLst>
      <p:ext uri="{BB962C8B-B14F-4D97-AF65-F5344CB8AC3E}">
        <p14:creationId xmlns:p14="http://schemas.microsoft.com/office/powerpoint/2010/main" val="3220247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D46DFD-426A-25F4-D64E-E753D837EA6B}"/>
              </a:ext>
            </a:extLst>
          </p:cNvPr>
          <p:cNvSpPr/>
          <p:nvPr/>
        </p:nvSpPr>
        <p:spPr>
          <a:xfrm>
            <a:off x="368595" y="1954769"/>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9" name="ZoneTexte 8">
            <a:extLst>
              <a:ext uri="{FF2B5EF4-FFF2-40B4-BE49-F238E27FC236}">
                <a16:creationId xmlns:a16="http://schemas.microsoft.com/office/drawing/2014/main" id="{CA354CA2-F9E4-15A9-AD60-12CBFEC18B26}"/>
              </a:ext>
            </a:extLst>
          </p:cNvPr>
          <p:cNvSpPr txBox="1"/>
          <p:nvPr/>
        </p:nvSpPr>
        <p:spPr>
          <a:xfrm>
            <a:off x="820920" y="356140"/>
            <a:ext cx="10550155" cy="1446550"/>
          </a:xfrm>
          <a:prstGeom prst="rect">
            <a:avLst/>
          </a:prstGeom>
          <a:noFill/>
        </p:spPr>
        <p:txBody>
          <a:bodyPr wrap="square">
            <a:spAutoFit/>
          </a:bodyPr>
          <a:lstStyle/>
          <a:p>
            <a:pPr algn="ctr"/>
            <a:r>
              <a:rPr lang="en-GB" sz="4400" b="1" noProof="0" dirty="0"/>
              <a:t>(</a:t>
            </a:r>
            <a:r>
              <a:rPr lang="en-GB" sz="4400" b="1" dirty="0"/>
              <a:t>III</a:t>
            </a:r>
            <a:r>
              <a:rPr lang="en-GB" sz="4400" b="1" noProof="0" dirty="0"/>
              <a:t>) D</a:t>
            </a:r>
            <a:r>
              <a:rPr lang="en-GB" sz="4400" b="1" dirty="0" err="1"/>
              <a:t>ynamic</a:t>
            </a:r>
            <a:r>
              <a:rPr lang="en-GB" sz="4400" b="1" dirty="0"/>
              <a:t> price contract for EVs with community energy exchange </a:t>
            </a:r>
            <a:endParaRPr lang="en-GB" sz="4400" b="1" noProof="0" dirty="0">
              <a:latin typeface="+mn-lt"/>
            </a:endParaRPr>
          </a:p>
        </p:txBody>
      </p:sp>
      <p:sp>
        <p:nvSpPr>
          <p:cNvPr id="22" name="ZoneTexte 21">
            <a:extLst>
              <a:ext uri="{FF2B5EF4-FFF2-40B4-BE49-F238E27FC236}">
                <a16:creationId xmlns:a16="http://schemas.microsoft.com/office/drawing/2014/main" id="{BB6CD7FB-8FED-8BC3-8C4B-1C7EF4292946}"/>
              </a:ext>
            </a:extLst>
          </p:cNvPr>
          <p:cNvSpPr txBox="1"/>
          <p:nvPr/>
        </p:nvSpPr>
        <p:spPr>
          <a:xfrm>
            <a:off x="1019172" y="3272479"/>
            <a:ext cx="10153649" cy="2462213"/>
          </a:xfrm>
          <a:prstGeom prst="rect">
            <a:avLst/>
          </a:prstGeom>
          <a:noFill/>
        </p:spPr>
        <p:txBody>
          <a:bodyPr wrap="square">
            <a:spAutoFit/>
          </a:bodyPr>
          <a:lstStyle/>
          <a:p>
            <a:pPr algn="just"/>
            <a:r>
              <a:rPr lang="en-GB" sz="2200" dirty="0"/>
              <a:t>The EV is part of a Renewable Energy Community (REC) of consumers having an EV and/or PV panels. </a:t>
            </a:r>
          </a:p>
          <a:p>
            <a:pPr algn="just"/>
            <a:endParaRPr lang="en-GB" sz="2200" dirty="0"/>
          </a:p>
          <a:p>
            <a:pPr algn="just"/>
            <a:r>
              <a:rPr lang="en-GB" sz="2200" dirty="0"/>
              <a:t>They buy/sell electricity to the community and their residual on the day-head market. </a:t>
            </a:r>
          </a:p>
          <a:p>
            <a:pPr algn="just"/>
            <a:endParaRPr lang="en-GB" sz="2200" dirty="0"/>
          </a:p>
          <a:p>
            <a:pPr algn="just"/>
            <a:r>
              <a:rPr lang="en-GB" sz="2200" dirty="0"/>
              <a:t>Their car is charged to minimise their electricity bill. </a:t>
            </a:r>
          </a:p>
        </p:txBody>
      </p:sp>
      <p:sp>
        <p:nvSpPr>
          <p:cNvPr id="23" name="Slide Number Placeholder 6">
            <a:extLst>
              <a:ext uri="{FF2B5EF4-FFF2-40B4-BE49-F238E27FC236}">
                <a16:creationId xmlns:a16="http://schemas.microsoft.com/office/drawing/2014/main" id="{F9D326B6-F90E-4FB9-B80E-D38B346DAA9D}"/>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20</a:t>
            </a:fld>
            <a:endParaRPr lang="en-GB" sz="1350" b="1" spc="80" noProof="0" dirty="0">
              <a:solidFill>
                <a:srgbClr val="16D6C1"/>
              </a:solidFill>
            </a:endParaRPr>
          </a:p>
        </p:txBody>
      </p:sp>
    </p:spTree>
    <p:extLst>
      <p:ext uri="{BB962C8B-B14F-4D97-AF65-F5344CB8AC3E}">
        <p14:creationId xmlns:p14="http://schemas.microsoft.com/office/powerpoint/2010/main" val="41553848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73BC35B-6C34-A1F1-BDE7-9FEE9675BF7B}"/>
              </a:ext>
            </a:extLst>
          </p:cNvPr>
          <p:cNvSpPr/>
          <p:nvPr/>
        </p:nvSpPr>
        <p:spPr>
          <a:xfrm>
            <a:off x="368595" y="1954769"/>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7" name="ZoneTexte 6">
            <a:extLst>
              <a:ext uri="{FF2B5EF4-FFF2-40B4-BE49-F238E27FC236}">
                <a16:creationId xmlns:a16="http://schemas.microsoft.com/office/drawing/2014/main" id="{0AA14F7D-772A-8B13-A3B7-1BE722709525}"/>
              </a:ext>
            </a:extLst>
          </p:cNvPr>
          <p:cNvSpPr txBox="1"/>
          <p:nvPr/>
        </p:nvSpPr>
        <p:spPr>
          <a:xfrm>
            <a:off x="820920" y="356140"/>
            <a:ext cx="10550155" cy="1446550"/>
          </a:xfrm>
          <a:prstGeom prst="rect">
            <a:avLst/>
          </a:prstGeom>
          <a:noFill/>
        </p:spPr>
        <p:txBody>
          <a:bodyPr wrap="square">
            <a:spAutoFit/>
          </a:bodyPr>
          <a:lstStyle/>
          <a:p>
            <a:pPr algn="ctr"/>
            <a:r>
              <a:rPr lang="en-GB" sz="4400" b="1" noProof="0" dirty="0"/>
              <a:t>(</a:t>
            </a:r>
            <a:r>
              <a:rPr lang="en-GB" sz="4400" b="1" dirty="0"/>
              <a:t>III</a:t>
            </a:r>
            <a:r>
              <a:rPr lang="en-GB" sz="4400" b="1" noProof="0" dirty="0"/>
              <a:t>) D</a:t>
            </a:r>
            <a:r>
              <a:rPr lang="en-GB" sz="4400" b="1" dirty="0" err="1"/>
              <a:t>ynamic</a:t>
            </a:r>
            <a:r>
              <a:rPr lang="en-GB" sz="4400" b="1" dirty="0"/>
              <a:t> price contract for EVs with community energy exchange </a:t>
            </a:r>
            <a:endParaRPr lang="en-GB" sz="4400" b="1" noProof="0" dirty="0">
              <a:latin typeface="+mn-lt"/>
            </a:endParaRPr>
          </a:p>
        </p:txBody>
      </p:sp>
      <p:sp>
        <p:nvSpPr>
          <p:cNvPr id="8" name="ZoneTexte 7">
            <a:extLst>
              <a:ext uri="{FF2B5EF4-FFF2-40B4-BE49-F238E27FC236}">
                <a16:creationId xmlns:a16="http://schemas.microsoft.com/office/drawing/2014/main" id="{9B98A43A-6DE2-5773-1F41-5495C9D050EF}"/>
              </a:ext>
            </a:extLst>
          </p:cNvPr>
          <p:cNvSpPr txBox="1"/>
          <p:nvPr/>
        </p:nvSpPr>
        <p:spPr>
          <a:xfrm>
            <a:off x="1028037" y="2260836"/>
            <a:ext cx="10343038" cy="1846659"/>
          </a:xfrm>
          <a:prstGeom prst="rect">
            <a:avLst/>
          </a:prstGeom>
          <a:noFill/>
        </p:spPr>
        <p:txBody>
          <a:bodyPr wrap="square" anchor="ctr">
            <a:spAutoFit/>
          </a:bodyPr>
          <a:lstStyle/>
          <a:p>
            <a:pPr marL="400050" indent="-400050" algn="just">
              <a:buAutoNum type="romanLcParenBoth"/>
            </a:pPr>
            <a:r>
              <a:rPr lang="en-GB" b="1" dirty="0"/>
              <a:t>Electricity supply products: </a:t>
            </a:r>
          </a:p>
          <a:p>
            <a:pPr algn="just"/>
            <a:endParaRPr lang="en-GB" sz="600" b="1" i="1" dirty="0"/>
          </a:p>
          <a:p>
            <a:pPr algn="just"/>
            <a:r>
              <a:rPr lang="en-GB" b="1" dirty="0">
                <a:highlight>
                  <a:srgbClr val="D6EFB2"/>
                </a:highlight>
              </a:rPr>
              <a:t> P1 </a:t>
            </a:r>
            <a:r>
              <a:rPr lang="en-GB" b="1" dirty="0"/>
              <a:t> </a:t>
            </a:r>
            <a:r>
              <a:rPr lang="en-GB" dirty="0"/>
              <a:t>None;</a:t>
            </a:r>
          </a:p>
          <a:p>
            <a:pPr algn="just"/>
            <a:r>
              <a:rPr lang="en-GB" b="1" dirty="0">
                <a:highlight>
                  <a:srgbClr val="D6EFB2"/>
                </a:highlight>
              </a:rPr>
              <a:t> P2 </a:t>
            </a:r>
            <a:r>
              <a:rPr lang="en-GB" b="1" dirty="0"/>
              <a:t> </a:t>
            </a:r>
            <a:r>
              <a:rPr lang="en-GB" dirty="0"/>
              <a:t>PV electricity sold/bought to/by the community. Volumes exchanged are computed according to a system of repartition keys, similar to those used in REC. Prices for the electricity bought are higher than the price of the electricity sold. Prices are fixed;</a:t>
            </a:r>
          </a:p>
          <a:p>
            <a:pPr algn="just"/>
            <a:r>
              <a:rPr lang="en-GB" b="1" dirty="0">
                <a:highlight>
                  <a:srgbClr val="D6EFB2"/>
                </a:highlight>
              </a:rPr>
              <a:t> P3 </a:t>
            </a:r>
            <a:r>
              <a:rPr lang="en-GB" b="1" dirty="0"/>
              <a:t> </a:t>
            </a:r>
            <a:r>
              <a:rPr lang="en-GB" dirty="0"/>
              <a:t>Residual is priced at the day-ahead market price plus a fee for the retailer.</a:t>
            </a:r>
          </a:p>
        </p:txBody>
      </p:sp>
      <p:sp>
        <p:nvSpPr>
          <p:cNvPr id="9" name="ZoneTexte 8">
            <a:extLst>
              <a:ext uri="{FF2B5EF4-FFF2-40B4-BE49-F238E27FC236}">
                <a16:creationId xmlns:a16="http://schemas.microsoft.com/office/drawing/2014/main" id="{683B2C4E-F106-3007-6D08-F0E4A346E93B}"/>
              </a:ext>
            </a:extLst>
          </p:cNvPr>
          <p:cNvSpPr txBox="1"/>
          <p:nvPr/>
        </p:nvSpPr>
        <p:spPr>
          <a:xfrm>
            <a:off x="1028037" y="4231629"/>
            <a:ext cx="10343038" cy="1015663"/>
          </a:xfrm>
          <a:prstGeom prst="rect">
            <a:avLst/>
          </a:prstGeom>
          <a:noFill/>
        </p:spPr>
        <p:txBody>
          <a:bodyPr wrap="square" anchor="ctr">
            <a:spAutoFit/>
          </a:bodyPr>
          <a:lstStyle/>
          <a:p>
            <a:pPr algn="just"/>
            <a:r>
              <a:rPr lang="en-GB" b="1" dirty="0"/>
              <a:t>(ii) Marketplaces: </a:t>
            </a:r>
          </a:p>
          <a:p>
            <a:pPr algn="just"/>
            <a:endParaRPr lang="en-GB" sz="600" b="1" dirty="0"/>
          </a:p>
          <a:p>
            <a:pPr algn="just"/>
            <a:r>
              <a:rPr lang="en-GB" dirty="0"/>
              <a:t>The consumer has access to a list of communities they may want to join. Once they join a REC, they will automatically benefit from the electricity product </a:t>
            </a:r>
            <a:r>
              <a:rPr lang="en-GB" dirty="0">
                <a:highlight>
                  <a:srgbClr val="D6EFB2"/>
                </a:highlight>
              </a:rPr>
              <a:t> </a:t>
            </a:r>
            <a:r>
              <a:rPr lang="en-GB" b="1" dirty="0">
                <a:highlight>
                  <a:srgbClr val="D6EFB2"/>
                </a:highlight>
              </a:rPr>
              <a:t>P2</a:t>
            </a:r>
            <a:r>
              <a:rPr lang="en-GB" dirty="0">
                <a:highlight>
                  <a:srgbClr val="D6EFB2"/>
                </a:highlight>
              </a:rPr>
              <a:t> </a:t>
            </a:r>
            <a:r>
              <a:rPr lang="en-GB" dirty="0"/>
              <a:t>.</a:t>
            </a:r>
            <a:endParaRPr lang="en-GB" b="1" dirty="0"/>
          </a:p>
        </p:txBody>
      </p:sp>
      <p:sp>
        <p:nvSpPr>
          <p:cNvPr id="10" name="ZoneTexte 9">
            <a:extLst>
              <a:ext uri="{FF2B5EF4-FFF2-40B4-BE49-F238E27FC236}">
                <a16:creationId xmlns:a16="http://schemas.microsoft.com/office/drawing/2014/main" id="{215938FA-D20E-683F-3A63-415B8C92BD69}"/>
              </a:ext>
            </a:extLst>
          </p:cNvPr>
          <p:cNvSpPr txBox="1"/>
          <p:nvPr/>
        </p:nvSpPr>
        <p:spPr>
          <a:xfrm>
            <a:off x="1028037" y="5371426"/>
            <a:ext cx="10343038" cy="1292662"/>
          </a:xfrm>
          <a:prstGeom prst="rect">
            <a:avLst/>
          </a:prstGeom>
          <a:noFill/>
        </p:spPr>
        <p:txBody>
          <a:bodyPr wrap="square" anchor="ctr">
            <a:spAutoFit/>
          </a:bodyPr>
          <a:lstStyle/>
          <a:p>
            <a:pPr algn="just"/>
            <a:r>
              <a:rPr lang="en-GB" b="1" dirty="0"/>
              <a:t>(iii) Decision support tools: </a:t>
            </a:r>
          </a:p>
          <a:p>
            <a:pPr algn="just"/>
            <a:endParaRPr lang="en-GB" sz="600" dirty="0"/>
          </a:p>
          <a:p>
            <a:pPr algn="just"/>
            <a:r>
              <a:rPr lang="en-GB" b="1" dirty="0">
                <a:highlight>
                  <a:srgbClr val="EBD0F8"/>
                </a:highlight>
              </a:rPr>
              <a:t> T1 </a:t>
            </a:r>
            <a:r>
              <a:rPr lang="en-GB" dirty="0"/>
              <a:t> None;</a:t>
            </a:r>
          </a:p>
          <a:p>
            <a:pPr algn="just"/>
            <a:r>
              <a:rPr lang="en-GB" b="1" dirty="0">
                <a:highlight>
                  <a:srgbClr val="EBD0F8"/>
                </a:highlight>
              </a:rPr>
              <a:t> T2 </a:t>
            </a:r>
            <a:r>
              <a:rPr lang="en-GB" b="1" dirty="0">
                <a:highlight>
                  <a:srgbClr val="FFFFFF"/>
                </a:highlight>
              </a:rPr>
              <a:t> </a:t>
            </a:r>
            <a:r>
              <a:rPr lang="en-GB" dirty="0"/>
              <a:t>Control the charging of their EV to minimise their electricity bill;</a:t>
            </a:r>
          </a:p>
          <a:p>
            <a:pPr algn="just"/>
            <a:r>
              <a:rPr lang="en-GB" b="1" dirty="0">
                <a:highlight>
                  <a:srgbClr val="EBD0F8"/>
                </a:highlight>
              </a:rPr>
              <a:t> T3 </a:t>
            </a:r>
            <a:r>
              <a:rPr lang="en-GB" dirty="0"/>
              <a:t> None.</a:t>
            </a:r>
          </a:p>
        </p:txBody>
      </p:sp>
      <p:sp>
        <p:nvSpPr>
          <p:cNvPr id="11" name="Rectangle 10">
            <a:extLst>
              <a:ext uri="{FF2B5EF4-FFF2-40B4-BE49-F238E27FC236}">
                <a16:creationId xmlns:a16="http://schemas.microsoft.com/office/drawing/2014/main" id="{7D754C26-E49C-CC4E-8750-D2DC1F09B2D8}"/>
              </a:ext>
            </a:extLst>
          </p:cNvPr>
          <p:cNvSpPr/>
          <p:nvPr/>
        </p:nvSpPr>
        <p:spPr>
          <a:xfrm rot="16200000">
            <a:off x="-107888" y="3043594"/>
            <a:ext cx="1919221" cy="208584"/>
          </a:xfrm>
          <a:prstGeom prst="rect">
            <a:avLst/>
          </a:prstGeom>
          <a:gradFill>
            <a:gsLst>
              <a:gs pos="60000">
                <a:srgbClr val="87CF1D"/>
              </a:gs>
              <a:gs pos="40000">
                <a:srgbClr val="87CF1D"/>
              </a:gs>
              <a:gs pos="5000">
                <a:schemeClr val="bg1"/>
              </a:gs>
              <a:gs pos="95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Rectangle 11">
            <a:extLst>
              <a:ext uri="{FF2B5EF4-FFF2-40B4-BE49-F238E27FC236}">
                <a16:creationId xmlns:a16="http://schemas.microsoft.com/office/drawing/2014/main" id="{70EB878F-58C4-C15B-07CF-42488B178AA1}"/>
              </a:ext>
            </a:extLst>
          </p:cNvPr>
          <p:cNvSpPr/>
          <p:nvPr/>
        </p:nvSpPr>
        <p:spPr>
          <a:xfrm rot="16200000">
            <a:off x="343891" y="4635169"/>
            <a:ext cx="1015663" cy="208585"/>
          </a:xfrm>
          <a:prstGeom prst="rect">
            <a:avLst/>
          </a:prstGeom>
          <a:gradFill>
            <a:gsLst>
              <a:gs pos="60000">
                <a:srgbClr val="F9B223"/>
              </a:gs>
              <a:gs pos="40000">
                <a:srgbClr val="F9B223"/>
              </a:gs>
              <a:gs pos="5000">
                <a:schemeClr val="bg1"/>
              </a:gs>
              <a:gs pos="95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3" name="Rectangle 12">
            <a:extLst>
              <a:ext uri="{FF2B5EF4-FFF2-40B4-BE49-F238E27FC236}">
                <a16:creationId xmlns:a16="http://schemas.microsoft.com/office/drawing/2014/main" id="{4E85B11D-FF0D-91A9-BE96-5882AA458B15}"/>
              </a:ext>
            </a:extLst>
          </p:cNvPr>
          <p:cNvSpPr/>
          <p:nvPr/>
        </p:nvSpPr>
        <p:spPr>
          <a:xfrm rot="16200000">
            <a:off x="205392" y="5913464"/>
            <a:ext cx="1292661" cy="208585"/>
          </a:xfrm>
          <a:prstGeom prst="rect">
            <a:avLst/>
          </a:prstGeom>
          <a:gradFill>
            <a:gsLst>
              <a:gs pos="60000">
                <a:srgbClr val="AD42E2"/>
              </a:gs>
              <a:gs pos="40000">
                <a:srgbClr val="AD42E2"/>
              </a:gs>
              <a:gs pos="5000">
                <a:schemeClr val="bg1"/>
              </a:gs>
              <a:gs pos="95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6" name="Slide Number Placeholder 6">
            <a:extLst>
              <a:ext uri="{FF2B5EF4-FFF2-40B4-BE49-F238E27FC236}">
                <a16:creationId xmlns:a16="http://schemas.microsoft.com/office/drawing/2014/main" id="{89A36990-0804-8C13-6C7A-D0F437D3E8DE}"/>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21</a:t>
            </a:fld>
            <a:endParaRPr lang="en-GB" sz="1350" b="1" spc="80" noProof="0" dirty="0">
              <a:solidFill>
                <a:srgbClr val="16D6C1"/>
              </a:solidFill>
            </a:endParaRPr>
          </a:p>
        </p:txBody>
      </p:sp>
    </p:spTree>
    <p:extLst>
      <p:ext uri="{BB962C8B-B14F-4D97-AF65-F5344CB8AC3E}">
        <p14:creationId xmlns:p14="http://schemas.microsoft.com/office/powerpoint/2010/main" val="4210908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a:extLst>
              <a:ext uri="{FF2B5EF4-FFF2-40B4-BE49-F238E27FC236}">
                <a16:creationId xmlns:a16="http://schemas.microsoft.com/office/drawing/2014/main" id="{4135E10B-5ED4-95C9-E971-FAA2599C51CB}"/>
              </a:ext>
            </a:extLst>
          </p:cNvPr>
          <p:cNvSpPr txBox="1">
            <a:spLocks/>
          </p:cNvSpPr>
          <p:nvPr/>
        </p:nvSpPr>
        <p:spPr>
          <a:xfrm>
            <a:off x="11626896" y="6454099"/>
            <a:ext cx="469145"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22</a:t>
            </a:fld>
            <a:endParaRPr lang="en-GB" sz="1350" b="1" spc="80" noProof="0" dirty="0">
              <a:solidFill>
                <a:srgbClr val="16D6C1"/>
              </a:solidFill>
            </a:endParaRPr>
          </a:p>
        </p:txBody>
      </p:sp>
      <p:sp>
        <p:nvSpPr>
          <p:cNvPr id="10" name="ZoneTexte 9">
            <a:extLst>
              <a:ext uri="{FF2B5EF4-FFF2-40B4-BE49-F238E27FC236}">
                <a16:creationId xmlns:a16="http://schemas.microsoft.com/office/drawing/2014/main" id="{91696147-BA02-EFF0-2495-811DA9DCC56C}"/>
              </a:ext>
            </a:extLst>
          </p:cNvPr>
          <p:cNvSpPr txBox="1"/>
          <p:nvPr/>
        </p:nvSpPr>
        <p:spPr>
          <a:xfrm>
            <a:off x="1019175" y="2675180"/>
            <a:ext cx="10153649" cy="3477875"/>
          </a:xfrm>
          <a:prstGeom prst="rect">
            <a:avLst/>
          </a:prstGeom>
          <a:noFill/>
        </p:spPr>
        <p:txBody>
          <a:bodyPr wrap="square">
            <a:spAutoFit/>
          </a:bodyPr>
          <a:lstStyle/>
          <a:p>
            <a:pPr algn="just"/>
            <a:r>
              <a:rPr lang="en-GB" sz="2200" dirty="0" err="1"/>
              <a:t>Haulogy</a:t>
            </a:r>
            <a:r>
              <a:rPr lang="en-GB" sz="2200" dirty="0"/>
              <a:t> is a software company that has developed an advanced generic software platform for retailers.</a:t>
            </a:r>
          </a:p>
          <a:p>
            <a:pPr algn="just"/>
            <a:endParaRPr lang="en-GB" sz="2200" b="1" dirty="0"/>
          </a:p>
          <a:p>
            <a:pPr algn="just"/>
            <a:r>
              <a:rPr lang="en-GB" sz="2200" dirty="0"/>
              <a:t>It can accommodate a large class of electricity supply products, marketplaces and decision support tools that define retail electricity contracts.</a:t>
            </a:r>
          </a:p>
          <a:p>
            <a:pPr algn="just"/>
            <a:br>
              <a:rPr lang="en-GB" sz="2200" dirty="0"/>
            </a:br>
            <a:r>
              <a:rPr lang="en-GB" sz="2200" dirty="0"/>
              <a:t>With this platform, retailers can now easily design new electricity contracts to  meet the different needs of their customers (among others, electric vehicle (EV) owners) and improve their brand image.</a:t>
            </a:r>
          </a:p>
        </p:txBody>
      </p:sp>
      <p:grpSp>
        <p:nvGrpSpPr>
          <p:cNvPr id="16" name="Groupe 15">
            <a:extLst>
              <a:ext uri="{FF2B5EF4-FFF2-40B4-BE49-F238E27FC236}">
                <a16:creationId xmlns:a16="http://schemas.microsoft.com/office/drawing/2014/main" id="{45D7714A-2C4C-9BF8-26B3-54D4D7BC2CB9}"/>
              </a:ext>
            </a:extLst>
          </p:cNvPr>
          <p:cNvGrpSpPr/>
          <p:nvPr/>
        </p:nvGrpSpPr>
        <p:grpSpPr>
          <a:xfrm>
            <a:off x="2476268" y="544498"/>
            <a:ext cx="7239463" cy="1503757"/>
            <a:chOff x="1070792" y="375275"/>
            <a:chExt cx="9660224" cy="2006589"/>
          </a:xfrm>
        </p:grpSpPr>
        <p:pic>
          <p:nvPicPr>
            <p:cNvPr id="12" name="Picture 2" descr="Haulogy | LinkedIn">
              <a:extLst>
                <a:ext uri="{FF2B5EF4-FFF2-40B4-BE49-F238E27FC236}">
                  <a16:creationId xmlns:a16="http://schemas.microsoft.com/office/drawing/2014/main" id="{8401D34F-23F1-35E1-B56E-20AF5A241F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0792" y="471382"/>
              <a:ext cx="1465931" cy="1465931"/>
            </a:xfrm>
            <a:prstGeom prst="rect">
              <a:avLst/>
            </a:prstGeom>
            <a:noFill/>
            <a:extLst>
              <a:ext uri="{909E8E84-426E-40DD-AFC4-6F175D3DCCD1}">
                <a14:hiddenFill xmlns:a14="http://schemas.microsoft.com/office/drawing/2010/main">
                  <a:solidFill>
                    <a:srgbClr val="FFFFFF"/>
                  </a:solidFill>
                </a14:hiddenFill>
              </a:ext>
            </a:extLst>
          </p:spPr>
        </p:pic>
        <p:pic>
          <p:nvPicPr>
            <p:cNvPr id="15" name="Image 14">
              <a:extLst>
                <a:ext uri="{FF2B5EF4-FFF2-40B4-BE49-F238E27FC236}">
                  <a16:creationId xmlns:a16="http://schemas.microsoft.com/office/drawing/2014/main" id="{677AC700-4FD1-764F-360A-182F14BD0B41}"/>
                </a:ext>
              </a:extLst>
            </p:cNvPr>
            <p:cNvPicPr>
              <a:picLocks noChangeAspect="1"/>
            </p:cNvPicPr>
            <p:nvPr/>
          </p:nvPicPr>
          <p:blipFill>
            <a:blip r:embed="rId3"/>
            <a:stretch>
              <a:fillRect/>
            </a:stretch>
          </p:blipFill>
          <p:spPr>
            <a:xfrm>
              <a:off x="2668931" y="375275"/>
              <a:ext cx="8062085" cy="2006589"/>
            </a:xfrm>
            <a:prstGeom prst="rect">
              <a:avLst/>
            </a:prstGeom>
          </p:spPr>
        </p:pic>
      </p:grpSp>
    </p:spTree>
    <p:extLst>
      <p:ext uri="{BB962C8B-B14F-4D97-AF65-F5344CB8AC3E}">
        <p14:creationId xmlns:p14="http://schemas.microsoft.com/office/powerpoint/2010/main" val="2070613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A03A1DE1-28F3-88BF-E6A9-3E57FB4E8E33}"/>
              </a:ext>
            </a:extLst>
          </p:cNvPr>
          <p:cNvSpPr txBox="1"/>
          <p:nvPr/>
        </p:nvSpPr>
        <p:spPr>
          <a:xfrm>
            <a:off x="1019172" y="1858227"/>
            <a:ext cx="10153649" cy="4431983"/>
          </a:xfrm>
          <a:prstGeom prst="rect">
            <a:avLst/>
          </a:prstGeom>
          <a:noFill/>
        </p:spPr>
        <p:txBody>
          <a:bodyPr wrap="square">
            <a:spAutoFit/>
          </a:bodyPr>
          <a:lstStyle/>
          <a:p>
            <a:pPr marL="0" indent="0" algn="just">
              <a:buNone/>
            </a:pPr>
            <a:r>
              <a:rPr lang="en-GB" sz="2200" noProof="0" dirty="0"/>
              <a:t>Most of the existing contracts do not offer incentives for consuming at the “right moment”. </a:t>
            </a:r>
          </a:p>
          <a:p>
            <a:pPr marL="0" indent="0" algn="just">
              <a:buNone/>
            </a:pPr>
            <a:endParaRPr lang="en-GB" sz="2000" noProof="0" dirty="0"/>
          </a:p>
          <a:p>
            <a:pPr marL="0" indent="0" algn="just">
              <a:buNone/>
            </a:pPr>
            <a:r>
              <a:rPr lang="en-GB" sz="2200" noProof="0" dirty="0"/>
              <a:t>And even when they do, these contracts are very basic and do not reach the full potential of what retailers could propose to their customers who are more and more caring about a sustainable future. They know that green electricity contracts are just “green washing”. They would like to have electricity contracts allowing them to better participate in energy transition. </a:t>
            </a:r>
          </a:p>
          <a:p>
            <a:pPr marL="0" indent="0" algn="just">
              <a:buNone/>
            </a:pPr>
            <a:endParaRPr lang="en-GB" sz="2000" noProof="0" dirty="0"/>
          </a:p>
          <a:p>
            <a:pPr marL="0" indent="0" algn="just">
              <a:buNone/>
            </a:pPr>
            <a:r>
              <a:rPr lang="en-GB" sz="2200" noProof="0" dirty="0"/>
              <a:t>By offering virtually identical (“unsophisticated”) contracts, retailers mainly compete only on price. This leads to market consolidation, which in turn leads to less competition, and even less choice in terms of electricity contracts and higher prices. </a:t>
            </a:r>
          </a:p>
        </p:txBody>
      </p:sp>
      <p:sp>
        <p:nvSpPr>
          <p:cNvPr id="11" name="Rectangle 10">
            <a:extLst>
              <a:ext uri="{FF2B5EF4-FFF2-40B4-BE49-F238E27FC236}">
                <a16:creationId xmlns:a16="http://schemas.microsoft.com/office/drawing/2014/main" id="{CBCA954D-E7F2-EC6C-8810-1EE48DC211C8}"/>
              </a:ext>
            </a:extLst>
          </p:cNvPr>
          <p:cNvSpPr/>
          <p:nvPr/>
        </p:nvSpPr>
        <p:spPr>
          <a:xfrm>
            <a:off x="368595" y="1280655"/>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5" name="ZoneTexte 14">
            <a:extLst>
              <a:ext uri="{FF2B5EF4-FFF2-40B4-BE49-F238E27FC236}">
                <a16:creationId xmlns:a16="http://schemas.microsoft.com/office/drawing/2014/main" id="{5E1B497E-A3D7-C1B7-4505-F29CF32A96F7}"/>
              </a:ext>
            </a:extLst>
          </p:cNvPr>
          <p:cNvSpPr txBox="1"/>
          <p:nvPr/>
        </p:nvSpPr>
        <p:spPr>
          <a:xfrm>
            <a:off x="820920" y="356140"/>
            <a:ext cx="10550155" cy="769441"/>
          </a:xfrm>
          <a:prstGeom prst="rect">
            <a:avLst/>
          </a:prstGeom>
          <a:noFill/>
        </p:spPr>
        <p:txBody>
          <a:bodyPr wrap="square">
            <a:spAutoFit/>
          </a:bodyPr>
          <a:lstStyle/>
          <a:p>
            <a:pPr algn="ctr"/>
            <a:r>
              <a:rPr lang="en-GB" sz="4400" b="1" noProof="0" dirty="0"/>
              <a:t>The problems with existing contracts</a:t>
            </a:r>
            <a:endParaRPr lang="en-GB" sz="4400" b="1" noProof="0" dirty="0">
              <a:latin typeface="+mn-lt"/>
            </a:endParaRPr>
          </a:p>
        </p:txBody>
      </p:sp>
      <p:sp>
        <p:nvSpPr>
          <p:cNvPr id="17" name="Slide Number Placeholder 6">
            <a:extLst>
              <a:ext uri="{FF2B5EF4-FFF2-40B4-BE49-F238E27FC236}">
                <a16:creationId xmlns:a16="http://schemas.microsoft.com/office/drawing/2014/main" id="{11622336-1651-E4C0-EC90-BACEF0ACAF1A}"/>
              </a:ext>
            </a:extLst>
          </p:cNvPr>
          <p:cNvSpPr txBox="1">
            <a:spLocks/>
          </p:cNvSpPr>
          <p:nvPr/>
        </p:nvSpPr>
        <p:spPr>
          <a:xfrm>
            <a:off x="11678263" y="6454099"/>
            <a:ext cx="417778"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3</a:t>
            </a:fld>
            <a:endParaRPr lang="en-GB" sz="1350" b="1" spc="80" noProof="0" dirty="0">
              <a:solidFill>
                <a:srgbClr val="16D6C1"/>
              </a:solidFill>
            </a:endParaRPr>
          </a:p>
        </p:txBody>
      </p:sp>
    </p:spTree>
    <p:extLst>
      <p:ext uri="{BB962C8B-B14F-4D97-AF65-F5344CB8AC3E}">
        <p14:creationId xmlns:p14="http://schemas.microsoft.com/office/powerpoint/2010/main" val="1168555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e 21">
            <a:extLst>
              <a:ext uri="{FF2B5EF4-FFF2-40B4-BE49-F238E27FC236}">
                <a16:creationId xmlns:a16="http://schemas.microsoft.com/office/drawing/2014/main" id="{BAA25090-68F1-34EB-88BD-901A4F2799AA}"/>
              </a:ext>
            </a:extLst>
          </p:cNvPr>
          <p:cNvGrpSpPr/>
          <p:nvPr/>
        </p:nvGrpSpPr>
        <p:grpSpPr>
          <a:xfrm>
            <a:off x="1427920" y="1713796"/>
            <a:ext cx="9336157" cy="4095973"/>
            <a:chOff x="1469666" y="1562721"/>
            <a:chExt cx="9336157" cy="4095973"/>
          </a:xfrm>
        </p:grpSpPr>
        <p:sp>
          <p:nvSpPr>
            <p:cNvPr id="5" name="Cadre 4">
              <a:extLst>
                <a:ext uri="{FF2B5EF4-FFF2-40B4-BE49-F238E27FC236}">
                  <a16:creationId xmlns:a16="http://schemas.microsoft.com/office/drawing/2014/main" id="{816784C8-A559-29CD-BD88-6B1AE1F710EF}"/>
                </a:ext>
              </a:extLst>
            </p:cNvPr>
            <p:cNvSpPr/>
            <p:nvPr/>
          </p:nvSpPr>
          <p:spPr>
            <a:xfrm>
              <a:off x="1469666" y="1562721"/>
              <a:ext cx="9336157" cy="4095973"/>
            </a:xfrm>
            <a:prstGeom prst="frame">
              <a:avLst>
                <a:gd name="adj1" fmla="val 2841"/>
              </a:avLst>
            </a:prstGeom>
            <a:gradFill>
              <a:gsLst>
                <a:gs pos="31000">
                  <a:schemeClr val="bg1"/>
                </a:gs>
                <a:gs pos="0">
                  <a:srgbClr val="16D6C1"/>
                </a:gs>
                <a:gs pos="100000">
                  <a:srgbClr val="16D6C1"/>
                </a:gs>
                <a:gs pos="69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solidFill>
                  <a:schemeClr val="tx1"/>
                </a:solidFill>
              </a:endParaRPr>
            </a:p>
          </p:txBody>
        </p:sp>
        <p:sp>
          <p:nvSpPr>
            <p:cNvPr id="13" name="Rectangle 12">
              <a:extLst>
                <a:ext uri="{FF2B5EF4-FFF2-40B4-BE49-F238E27FC236}">
                  <a16:creationId xmlns:a16="http://schemas.microsoft.com/office/drawing/2014/main" id="{65987E6A-C540-9F0B-3554-444F711EFDE9}"/>
                </a:ext>
              </a:extLst>
            </p:cNvPr>
            <p:cNvSpPr/>
            <p:nvPr/>
          </p:nvSpPr>
          <p:spPr>
            <a:xfrm>
              <a:off x="2017374" y="2066078"/>
              <a:ext cx="616689" cy="637954"/>
            </a:xfrm>
            <a:prstGeom prst="rect">
              <a:avLst/>
            </a:prstGeom>
            <a:solidFill>
              <a:srgbClr val="16D6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b="1" noProof="0" dirty="0"/>
                <a:t>1</a:t>
              </a:r>
            </a:p>
          </p:txBody>
        </p:sp>
        <p:sp>
          <p:nvSpPr>
            <p:cNvPr id="14" name="Rectangle 13">
              <a:extLst>
                <a:ext uri="{FF2B5EF4-FFF2-40B4-BE49-F238E27FC236}">
                  <a16:creationId xmlns:a16="http://schemas.microsoft.com/office/drawing/2014/main" id="{DAA50F16-3339-2FC9-4562-39DE7B036D9C}"/>
                </a:ext>
              </a:extLst>
            </p:cNvPr>
            <p:cNvSpPr/>
            <p:nvPr/>
          </p:nvSpPr>
          <p:spPr>
            <a:xfrm>
              <a:off x="2017373" y="3291732"/>
              <a:ext cx="616689" cy="637954"/>
            </a:xfrm>
            <a:prstGeom prst="rect">
              <a:avLst/>
            </a:prstGeom>
            <a:solidFill>
              <a:srgbClr val="16D6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b="1" noProof="0" dirty="0"/>
                <a:t>2</a:t>
              </a:r>
            </a:p>
          </p:txBody>
        </p:sp>
        <p:sp>
          <p:nvSpPr>
            <p:cNvPr id="15" name="Rectangle 14">
              <a:extLst>
                <a:ext uri="{FF2B5EF4-FFF2-40B4-BE49-F238E27FC236}">
                  <a16:creationId xmlns:a16="http://schemas.microsoft.com/office/drawing/2014/main" id="{6C47526D-74B7-88E7-11DA-C72C06B9D9AC}"/>
                </a:ext>
              </a:extLst>
            </p:cNvPr>
            <p:cNvSpPr/>
            <p:nvPr/>
          </p:nvSpPr>
          <p:spPr>
            <a:xfrm>
              <a:off x="2017373" y="4517386"/>
              <a:ext cx="616689" cy="637954"/>
            </a:xfrm>
            <a:prstGeom prst="rect">
              <a:avLst/>
            </a:prstGeom>
            <a:solidFill>
              <a:srgbClr val="16D6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b="1" noProof="0" dirty="0"/>
                <a:t>3</a:t>
              </a:r>
            </a:p>
          </p:txBody>
        </p:sp>
        <p:sp>
          <p:nvSpPr>
            <p:cNvPr id="17" name="ZoneTexte 16">
              <a:extLst>
                <a:ext uri="{FF2B5EF4-FFF2-40B4-BE49-F238E27FC236}">
                  <a16:creationId xmlns:a16="http://schemas.microsoft.com/office/drawing/2014/main" id="{BA2D846C-6AE3-C5A0-C04E-802DC562C86C}"/>
                </a:ext>
              </a:extLst>
            </p:cNvPr>
            <p:cNvSpPr txBox="1"/>
            <p:nvPr/>
          </p:nvSpPr>
          <p:spPr>
            <a:xfrm>
              <a:off x="2809125" y="2000334"/>
              <a:ext cx="7597296" cy="769441"/>
            </a:xfrm>
            <a:prstGeom prst="rect">
              <a:avLst/>
            </a:prstGeom>
            <a:noFill/>
          </p:spPr>
          <p:txBody>
            <a:bodyPr wrap="square">
              <a:spAutoFit/>
            </a:bodyPr>
            <a:lstStyle/>
            <a:p>
              <a:pPr marL="0" indent="0" algn="just">
                <a:buNone/>
              </a:pPr>
              <a:r>
                <a:rPr lang="en-GB" sz="2200" noProof="0" dirty="0"/>
                <a:t>Dynamic electricity prices work for domestic customers: return of experience from a </a:t>
              </a:r>
              <a:r>
                <a:rPr lang="en-GB" sz="2200" noProof="0" dirty="0" err="1"/>
                <a:t>Haulogy</a:t>
              </a:r>
              <a:r>
                <a:rPr lang="en-GB" sz="2200" noProof="0" dirty="0"/>
                <a:t> use case.</a:t>
              </a:r>
            </a:p>
          </p:txBody>
        </p:sp>
        <p:sp>
          <p:nvSpPr>
            <p:cNvPr id="19" name="ZoneTexte 18">
              <a:extLst>
                <a:ext uri="{FF2B5EF4-FFF2-40B4-BE49-F238E27FC236}">
                  <a16:creationId xmlns:a16="http://schemas.microsoft.com/office/drawing/2014/main" id="{4C4A1D72-E4FB-2C95-5BDC-251944DC100A}"/>
                </a:ext>
              </a:extLst>
            </p:cNvPr>
            <p:cNvSpPr txBox="1"/>
            <p:nvPr/>
          </p:nvSpPr>
          <p:spPr>
            <a:xfrm>
              <a:off x="2809124" y="3225988"/>
              <a:ext cx="7070205" cy="769441"/>
            </a:xfrm>
            <a:prstGeom prst="rect">
              <a:avLst/>
            </a:prstGeom>
            <a:noFill/>
          </p:spPr>
          <p:txBody>
            <a:bodyPr wrap="square">
              <a:spAutoFit/>
            </a:bodyPr>
            <a:lstStyle/>
            <a:p>
              <a:pPr marL="0" indent="0" algn="just">
                <a:buNone/>
              </a:pPr>
              <a:r>
                <a:rPr lang="en-GB" sz="2200" noProof="0" dirty="0"/>
                <a:t>Generic constitutive elements for defining electricity retail contracts.</a:t>
              </a:r>
            </a:p>
          </p:txBody>
        </p:sp>
        <p:sp>
          <p:nvSpPr>
            <p:cNvPr id="21" name="ZoneTexte 20">
              <a:extLst>
                <a:ext uri="{FF2B5EF4-FFF2-40B4-BE49-F238E27FC236}">
                  <a16:creationId xmlns:a16="http://schemas.microsoft.com/office/drawing/2014/main" id="{EFF534CE-DAF4-FBEB-EEC9-70AA430BF0FA}"/>
                </a:ext>
              </a:extLst>
            </p:cNvPr>
            <p:cNvSpPr txBox="1"/>
            <p:nvPr/>
          </p:nvSpPr>
          <p:spPr>
            <a:xfrm>
              <a:off x="2809125" y="4451642"/>
              <a:ext cx="7328302" cy="769441"/>
            </a:xfrm>
            <a:prstGeom prst="rect">
              <a:avLst/>
            </a:prstGeom>
            <a:noFill/>
          </p:spPr>
          <p:txBody>
            <a:bodyPr wrap="square">
              <a:spAutoFit/>
            </a:bodyPr>
            <a:lstStyle/>
            <a:p>
              <a:pPr algn="just"/>
              <a:r>
                <a:rPr lang="en-GB" sz="2200" noProof="0" dirty="0"/>
                <a:t>A few examples of innovative electricity contracts that, among others, leverage domestic flexibility. </a:t>
              </a:r>
            </a:p>
          </p:txBody>
        </p:sp>
      </p:grpSp>
      <p:sp>
        <p:nvSpPr>
          <p:cNvPr id="24" name="ZoneTexte 23">
            <a:extLst>
              <a:ext uri="{FF2B5EF4-FFF2-40B4-BE49-F238E27FC236}">
                <a16:creationId xmlns:a16="http://schemas.microsoft.com/office/drawing/2014/main" id="{D86B64FC-2AC9-6619-E79B-C336155E1BA4}"/>
              </a:ext>
            </a:extLst>
          </p:cNvPr>
          <p:cNvSpPr txBox="1"/>
          <p:nvPr/>
        </p:nvSpPr>
        <p:spPr>
          <a:xfrm>
            <a:off x="820922" y="340752"/>
            <a:ext cx="10550155" cy="769441"/>
          </a:xfrm>
          <a:prstGeom prst="rect">
            <a:avLst/>
          </a:prstGeom>
          <a:noFill/>
        </p:spPr>
        <p:txBody>
          <a:bodyPr wrap="square">
            <a:spAutoFit/>
          </a:bodyPr>
          <a:lstStyle/>
          <a:p>
            <a:pPr algn="ctr"/>
            <a:r>
              <a:rPr lang="en-GB" sz="4400" b="1" noProof="0" dirty="0"/>
              <a:t>Organisation of this presentation</a:t>
            </a:r>
            <a:endParaRPr lang="en-GB" sz="4400" b="1" noProof="0" dirty="0">
              <a:latin typeface="+mn-lt"/>
            </a:endParaRPr>
          </a:p>
        </p:txBody>
      </p:sp>
      <p:sp>
        <p:nvSpPr>
          <p:cNvPr id="28" name="Slide Number Placeholder 6">
            <a:extLst>
              <a:ext uri="{FF2B5EF4-FFF2-40B4-BE49-F238E27FC236}">
                <a16:creationId xmlns:a16="http://schemas.microsoft.com/office/drawing/2014/main" id="{DEA58E13-589F-1FFF-E5AD-150124350D39}"/>
              </a:ext>
            </a:extLst>
          </p:cNvPr>
          <p:cNvSpPr txBox="1">
            <a:spLocks/>
          </p:cNvSpPr>
          <p:nvPr/>
        </p:nvSpPr>
        <p:spPr>
          <a:xfrm>
            <a:off x="11678263" y="6454099"/>
            <a:ext cx="417778"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4</a:t>
            </a:fld>
            <a:endParaRPr lang="en-GB" sz="1350" b="1" spc="80" noProof="0" dirty="0">
              <a:solidFill>
                <a:srgbClr val="16D6C1"/>
              </a:solidFill>
            </a:endParaRPr>
          </a:p>
        </p:txBody>
      </p:sp>
    </p:spTree>
    <p:extLst>
      <p:ext uri="{BB962C8B-B14F-4D97-AF65-F5344CB8AC3E}">
        <p14:creationId xmlns:p14="http://schemas.microsoft.com/office/powerpoint/2010/main" val="1365347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5D7FCE5-75D4-21BF-BE9E-3D0D57C8C415}"/>
              </a:ext>
            </a:extLst>
          </p:cNvPr>
          <p:cNvSpPr/>
          <p:nvPr/>
        </p:nvSpPr>
        <p:spPr>
          <a:xfrm>
            <a:off x="5787654" y="1008820"/>
            <a:ext cx="616689" cy="637954"/>
          </a:xfrm>
          <a:prstGeom prst="rect">
            <a:avLst/>
          </a:prstGeom>
          <a:solidFill>
            <a:srgbClr val="16D6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b="1" noProof="0" dirty="0"/>
              <a:t>1</a:t>
            </a:r>
          </a:p>
        </p:txBody>
      </p:sp>
      <p:grpSp>
        <p:nvGrpSpPr>
          <p:cNvPr id="10" name="Groupe 9">
            <a:extLst>
              <a:ext uri="{FF2B5EF4-FFF2-40B4-BE49-F238E27FC236}">
                <a16:creationId xmlns:a16="http://schemas.microsoft.com/office/drawing/2014/main" id="{B45DF6C0-B93C-3A4D-B5C4-88BECB642B83}"/>
              </a:ext>
            </a:extLst>
          </p:cNvPr>
          <p:cNvGrpSpPr/>
          <p:nvPr/>
        </p:nvGrpSpPr>
        <p:grpSpPr>
          <a:xfrm>
            <a:off x="1477315" y="1776743"/>
            <a:ext cx="9237368" cy="3542678"/>
            <a:chOff x="1248737" y="2237920"/>
            <a:chExt cx="9237368" cy="3542678"/>
          </a:xfrm>
        </p:grpSpPr>
        <p:sp>
          <p:nvSpPr>
            <p:cNvPr id="7" name="ZoneTexte 6">
              <a:extLst>
                <a:ext uri="{FF2B5EF4-FFF2-40B4-BE49-F238E27FC236}">
                  <a16:creationId xmlns:a16="http://schemas.microsoft.com/office/drawing/2014/main" id="{70637B87-96E5-474D-5E27-DCB99834E763}"/>
                </a:ext>
              </a:extLst>
            </p:cNvPr>
            <p:cNvSpPr txBox="1"/>
            <p:nvPr/>
          </p:nvSpPr>
          <p:spPr>
            <a:xfrm>
              <a:off x="1487247" y="2615936"/>
              <a:ext cx="8760348" cy="2800767"/>
            </a:xfrm>
            <a:prstGeom prst="rect">
              <a:avLst/>
            </a:prstGeom>
            <a:noFill/>
          </p:spPr>
          <p:txBody>
            <a:bodyPr wrap="square">
              <a:spAutoFit/>
            </a:bodyPr>
            <a:lstStyle/>
            <a:p>
              <a:pPr algn="ctr"/>
              <a:r>
                <a:rPr lang="en-GB" sz="4400" b="1" noProof="0" dirty="0">
                  <a:latin typeface="+mn-lt"/>
                </a:rPr>
                <a:t>Dynamic electricity prices work for domestic customers: return of experience from a </a:t>
              </a:r>
              <a:r>
                <a:rPr lang="en-GB" sz="4400" b="1" noProof="0" dirty="0" err="1">
                  <a:latin typeface="+mn-lt"/>
                </a:rPr>
                <a:t>Haulogy</a:t>
              </a:r>
              <a:r>
                <a:rPr lang="en-GB" sz="4400" b="1" noProof="0" dirty="0">
                  <a:latin typeface="+mn-lt"/>
                </a:rPr>
                <a:t> use case</a:t>
              </a:r>
              <a:endParaRPr lang="en-GB" sz="4400" noProof="0" dirty="0"/>
            </a:p>
          </p:txBody>
        </p:sp>
        <p:sp>
          <p:nvSpPr>
            <p:cNvPr id="9" name="Cadre 8">
              <a:extLst>
                <a:ext uri="{FF2B5EF4-FFF2-40B4-BE49-F238E27FC236}">
                  <a16:creationId xmlns:a16="http://schemas.microsoft.com/office/drawing/2014/main" id="{22391F06-EE14-96DD-28B2-8B808A179EBC}"/>
                </a:ext>
              </a:extLst>
            </p:cNvPr>
            <p:cNvSpPr/>
            <p:nvPr/>
          </p:nvSpPr>
          <p:spPr>
            <a:xfrm>
              <a:off x="1248737" y="2237920"/>
              <a:ext cx="9237368" cy="3542678"/>
            </a:xfrm>
            <a:prstGeom prst="frame">
              <a:avLst>
                <a:gd name="adj1" fmla="val 2841"/>
              </a:avLst>
            </a:prstGeom>
            <a:gradFill>
              <a:gsLst>
                <a:gs pos="27000">
                  <a:schemeClr val="bg1"/>
                </a:gs>
                <a:gs pos="0">
                  <a:srgbClr val="16D6C1"/>
                </a:gs>
                <a:gs pos="100000">
                  <a:srgbClr val="16D6C1"/>
                </a:gs>
                <a:gs pos="73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solidFill>
                  <a:schemeClr val="tx1"/>
                </a:solidFill>
              </a:endParaRPr>
            </a:p>
          </p:txBody>
        </p:sp>
      </p:grpSp>
    </p:spTree>
    <p:extLst>
      <p:ext uri="{BB962C8B-B14F-4D97-AF65-F5344CB8AC3E}">
        <p14:creationId xmlns:p14="http://schemas.microsoft.com/office/powerpoint/2010/main" val="1410362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45BBEE6-6083-858A-834E-CC3CE4A1CFF6}"/>
              </a:ext>
            </a:extLst>
          </p:cNvPr>
          <p:cNvSpPr/>
          <p:nvPr/>
        </p:nvSpPr>
        <p:spPr>
          <a:xfrm>
            <a:off x="368595" y="1280655"/>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5" name="ZoneTexte 4">
            <a:extLst>
              <a:ext uri="{FF2B5EF4-FFF2-40B4-BE49-F238E27FC236}">
                <a16:creationId xmlns:a16="http://schemas.microsoft.com/office/drawing/2014/main" id="{7EB0525B-E6D3-FC5D-7BF7-C4CE5544943D}"/>
              </a:ext>
            </a:extLst>
          </p:cNvPr>
          <p:cNvSpPr txBox="1"/>
          <p:nvPr/>
        </p:nvSpPr>
        <p:spPr>
          <a:xfrm>
            <a:off x="820920" y="356140"/>
            <a:ext cx="10550155" cy="769441"/>
          </a:xfrm>
          <a:prstGeom prst="rect">
            <a:avLst/>
          </a:prstGeom>
          <a:noFill/>
        </p:spPr>
        <p:txBody>
          <a:bodyPr wrap="square">
            <a:spAutoFit/>
          </a:bodyPr>
          <a:lstStyle/>
          <a:p>
            <a:pPr algn="ctr"/>
            <a:r>
              <a:rPr lang="en-GB" sz="4400" b="1" noProof="0" dirty="0"/>
              <a:t>Description of the experiment</a:t>
            </a:r>
            <a:endParaRPr lang="en-GB" sz="4400" b="1" noProof="0" dirty="0">
              <a:latin typeface="+mn-lt"/>
            </a:endParaRPr>
          </a:p>
        </p:txBody>
      </p:sp>
      <p:sp>
        <p:nvSpPr>
          <p:cNvPr id="14" name="ZoneTexte 13">
            <a:extLst>
              <a:ext uri="{FF2B5EF4-FFF2-40B4-BE49-F238E27FC236}">
                <a16:creationId xmlns:a16="http://schemas.microsoft.com/office/drawing/2014/main" id="{3A98F6AC-69FC-C880-7A7F-6908210F1411}"/>
              </a:ext>
            </a:extLst>
          </p:cNvPr>
          <p:cNvSpPr txBox="1"/>
          <p:nvPr/>
        </p:nvSpPr>
        <p:spPr>
          <a:xfrm>
            <a:off x="95959" y="6420389"/>
            <a:ext cx="11002480" cy="338554"/>
          </a:xfrm>
          <a:prstGeom prst="rect">
            <a:avLst/>
          </a:prstGeom>
          <a:noFill/>
        </p:spPr>
        <p:txBody>
          <a:bodyPr wrap="square">
            <a:spAutoFit/>
          </a:bodyPr>
          <a:lstStyle/>
          <a:p>
            <a:pPr marL="0" indent="0">
              <a:buNone/>
            </a:pPr>
            <a:r>
              <a:rPr lang="en-GB" sz="1600" noProof="0" dirty="0">
                <a:latin typeface="+mj-lt"/>
                <a:cs typeface="Calibri" panose="020F0502020204030204" pitchFamily="34" charset="0"/>
              </a:rPr>
              <a:t>Note: The retailer should take into account this flexibility when nominating on commodity markets. </a:t>
            </a:r>
          </a:p>
        </p:txBody>
      </p:sp>
      <p:sp>
        <p:nvSpPr>
          <p:cNvPr id="18" name="ZoneTexte 17">
            <a:extLst>
              <a:ext uri="{FF2B5EF4-FFF2-40B4-BE49-F238E27FC236}">
                <a16:creationId xmlns:a16="http://schemas.microsoft.com/office/drawing/2014/main" id="{22BCEDB4-E64F-2B5D-A7A0-0D8B95AF15F9}"/>
              </a:ext>
            </a:extLst>
          </p:cNvPr>
          <p:cNvSpPr txBox="1"/>
          <p:nvPr/>
        </p:nvSpPr>
        <p:spPr>
          <a:xfrm>
            <a:off x="1019172" y="2336966"/>
            <a:ext cx="10153649" cy="3139321"/>
          </a:xfrm>
          <a:prstGeom prst="rect">
            <a:avLst/>
          </a:prstGeom>
          <a:noFill/>
        </p:spPr>
        <p:txBody>
          <a:bodyPr wrap="square">
            <a:spAutoFit/>
          </a:bodyPr>
          <a:lstStyle/>
          <a:p>
            <a:pPr algn="just"/>
            <a:r>
              <a:rPr lang="en-GB" sz="2200" noProof="0" dirty="0">
                <a:cs typeface="Calibri" panose="020F0502020204030204" pitchFamily="34" charset="0"/>
              </a:rPr>
              <a:t>Two groups: one is made aware in advance of the hourly dynamic tariff while the other is not (= control group). Metering data of the two groups of consumers are collected and compared.</a:t>
            </a:r>
          </a:p>
          <a:p>
            <a:pPr algn="just"/>
            <a:endParaRPr lang="en-GB" sz="2000" noProof="0" dirty="0">
              <a:cs typeface="Calibri" panose="020F0502020204030204" pitchFamily="34" charset="0"/>
            </a:endParaRPr>
          </a:p>
          <a:p>
            <a:pPr algn="just"/>
            <a:r>
              <a:rPr lang="en-GB" sz="2200" noProof="0" dirty="0">
                <a:cs typeface="Calibri" panose="020F0502020204030204" pitchFamily="34" charset="0"/>
              </a:rPr>
              <a:t>Based on these hourly dynamic prices, customers decide by themselves how to steer their demand, i.e., when they should reduce their consumption and when they should consume.</a:t>
            </a:r>
          </a:p>
          <a:p>
            <a:pPr algn="just"/>
            <a:endParaRPr lang="en-GB" sz="2000" noProof="0" dirty="0">
              <a:cs typeface="Calibri" panose="020F0502020204030204" pitchFamily="34" charset="0"/>
            </a:endParaRPr>
          </a:p>
          <a:p>
            <a:pPr algn="just"/>
            <a:r>
              <a:rPr lang="en-GB" sz="2200" noProof="0" dirty="0">
                <a:cs typeface="Calibri" panose="020F0502020204030204" pitchFamily="34" charset="0"/>
              </a:rPr>
              <a:t>Experiment carried out on approximately 300 consumers. </a:t>
            </a:r>
          </a:p>
        </p:txBody>
      </p:sp>
      <p:sp>
        <p:nvSpPr>
          <p:cNvPr id="20" name="Slide Number Placeholder 6">
            <a:extLst>
              <a:ext uri="{FF2B5EF4-FFF2-40B4-BE49-F238E27FC236}">
                <a16:creationId xmlns:a16="http://schemas.microsoft.com/office/drawing/2014/main" id="{10E0C788-5FEF-F0C7-4815-3474115E7B13}"/>
              </a:ext>
            </a:extLst>
          </p:cNvPr>
          <p:cNvSpPr txBox="1">
            <a:spLocks/>
          </p:cNvSpPr>
          <p:nvPr/>
        </p:nvSpPr>
        <p:spPr>
          <a:xfrm>
            <a:off x="11678263" y="6454099"/>
            <a:ext cx="417778"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6</a:t>
            </a:fld>
            <a:endParaRPr lang="en-GB" sz="1350" b="1" spc="80" noProof="0" dirty="0">
              <a:solidFill>
                <a:srgbClr val="16D6C1"/>
              </a:solidFill>
            </a:endParaRPr>
          </a:p>
        </p:txBody>
      </p:sp>
    </p:spTree>
    <p:extLst>
      <p:ext uri="{BB962C8B-B14F-4D97-AF65-F5344CB8AC3E}">
        <p14:creationId xmlns:p14="http://schemas.microsoft.com/office/powerpoint/2010/main" val="456702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e 14">
            <a:extLst>
              <a:ext uri="{FF2B5EF4-FFF2-40B4-BE49-F238E27FC236}">
                <a16:creationId xmlns:a16="http://schemas.microsoft.com/office/drawing/2014/main" id="{F3624BB5-603F-BFB9-B1CE-B63844DCEF53}"/>
              </a:ext>
            </a:extLst>
          </p:cNvPr>
          <p:cNvGrpSpPr/>
          <p:nvPr/>
        </p:nvGrpSpPr>
        <p:grpSpPr>
          <a:xfrm>
            <a:off x="833382" y="2001212"/>
            <a:ext cx="10530319" cy="4181502"/>
            <a:chOff x="359931" y="1570990"/>
            <a:chExt cx="11472138" cy="4555490"/>
          </a:xfrm>
        </p:grpSpPr>
        <p:pic>
          <p:nvPicPr>
            <p:cNvPr id="9" name="Image 8">
              <a:extLst>
                <a:ext uri="{FF2B5EF4-FFF2-40B4-BE49-F238E27FC236}">
                  <a16:creationId xmlns:a16="http://schemas.microsoft.com/office/drawing/2014/main" id="{F11E4ECF-FDED-38DF-6FEC-8DAC1311B9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931" y="1570990"/>
              <a:ext cx="11472138" cy="4555490"/>
            </a:xfrm>
            <a:prstGeom prst="rect">
              <a:avLst/>
            </a:prstGeom>
          </p:spPr>
        </p:pic>
        <p:sp>
          <p:nvSpPr>
            <p:cNvPr id="10" name="Flèche vers le bas 9">
              <a:extLst>
                <a:ext uri="{FF2B5EF4-FFF2-40B4-BE49-F238E27FC236}">
                  <a16:creationId xmlns:a16="http://schemas.microsoft.com/office/drawing/2014/main" id="{BF59007B-75C9-735E-6E32-08B5F36952E1}"/>
                </a:ext>
              </a:extLst>
            </p:cNvPr>
            <p:cNvSpPr/>
            <p:nvPr/>
          </p:nvSpPr>
          <p:spPr>
            <a:xfrm>
              <a:off x="4121733" y="2179320"/>
              <a:ext cx="310338" cy="487680"/>
            </a:xfrm>
            <a:prstGeom prst="downArrow">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1" name="Flèche vers le bas 10">
              <a:extLst>
                <a:ext uri="{FF2B5EF4-FFF2-40B4-BE49-F238E27FC236}">
                  <a16:creationId xmlns:a16="http://schemas.microsoft.com/office/drawing/2014/main" id="{004D70BE-DF3F-9E2F-FA1B-146F9868975B}"/>
                </a:ext>
              </a:extLst>
            </p:cNvPr>
            <p:cNvSpPr/>
            <p:nvPr/>
          </p:nvSpPr>
          <p:spPr>
            <a:xfrm>
              <a:off x="8942386" y="2075848"/>
              <a:ext cx="310338" cy="487680"/>
            </a:xfrm>
            <a:prstGeom prst="downArrow">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Flèche vers le bas 11">
              <a:extLst>
                <a:ext uri="{FF2B5EF4-FFF2-40B4-BE49-F238E27FC236}">
                  <a16:creationId xmlns:a16="http://schemas.microsoft.com/office/drawing/2014/main" id="{ADEF5A0B-508D-9AA2-105F-0E8B02FF6570}"/>
                </a:ext>
              </a:extLst>
            </p:cNvPr>
            <p:cNvSpPr/>
            <p:nvPr/>
          </p:nvSpPr>
          <p:spPr>
            <a:xfrm rot="10800000">
              <a:off x="2252124" y="2047273"/>
              <a:ext cx="310338" cy="347312"/>
            </a:xfrm>
            <a:prstGeom prst="down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3" name="Flèche vers le bas 12">
              <a:extLst>
                <a:ext uri="{FF2B5EF4-FFF2-40B4-BE49-F238E27FC236}">
                  <a16:creationId xmlns:a16="http://schemas.microsoft.com/office/drawing/2014/main" id="{C4563F33-B515-8E13-96EA-3CBC96315FA3}"/>
                </a:ext>
              </a:extLst>
            </p:cNvPr>
            <p:cNvSpPr/>
            <p:nvPr/>
          </p:nvSpPr>
          <p:spPr>
            <a:xfrm rot="10800000">
              <a:off x="6439829" y="3082925"/>
              <a:ext cx="256246" cy="170782"/>
            </a:xfrm>
            <a:prstGeom prst="down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grpSp>
      <p:sp>
        <p:nvSpPr>
          <p:cNvPr id="8" name="Rectangle 7">
            <a:extLst>
              <a:ext uri="{FF2B5EF4-FFF2-40B4-BE49-F238E27FC236}">
                <a16:creationId xmlns:a16="http://schemas.microsoft.com/office/drawing/2014/main" id="{E98C36A8-8A58-CAD5-A3A7-BCD7214AD9C3}"/>
              </a:ext>
            </a:extLst>
          </p:cNvPr>
          <p:cNvSpPr/>
          <p:nvPr/>
        </p:nvSpPr>
        <p:spPr>
          <a:xfrm>
            <a:off x="368595" y="1280655"/>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4" name="ZoneTexte 13">
            <a:extLst>
              <a:ext uri="{FF2B5EF4-FFF2-40B4-BE49-F238E27FC236}">
                <a16:creationId xmlns:a16="http://schemas.microsoft.com/office/drawing/2014/main" id="{F3E6F716-222B-7853-6BBE-04240F91E75A}"/>
              </a:ext>
            </a:extLst>
          </p:cNvPr>
          <p:cNvSpPr txBox="1"/>
          <p:nvPr/>
        </p:nvSpPr>
        <p:spPr>
          <a:xfrm>
            <a:off x="820920" y="356140"/>
            <a:ext cx="10550155" cy="769441"/>
          </a:xfrm>
          <a:prstGeom prst="rect">
            <a:avLst/>
          </a:prstGeom>
          <a:noFill/>
        </p:spPr>
        <p:txBody>
          <a:bodyPr wrap="square">
            <a:spAutoFit/>
          </a:bodyPr>
          <a:lstStyle/>
          <a:p>
            <a:pPr algn="ctr"/>
            <a:r>
              <a:rPr lang="en-GB" sz="4400" b="1" noProof="0" dirty="0"/>
              <a:t>Results of the experiment</a:t>
            </a:r>
            <a:endParaRPr lang="en-GB" sz="4400" b="1" noProof="0" dirty="0">
              <a:latin typeface="+mn-lt"/>
            </a:endParaRPr>
          </a:p>
        </p:txBody>
      </p:sp>
      <p:sp>
        <p:nvSpPr>
          <p:cNvPr id="16" name="Slide Number Placeholder 6">
            <a:extLst>
              <a:ext uri="{FF2B5EF4-FFF2-40B4-BE49-F238E27FC236}">
                <a16:creationId xmlns:a16="http://schemas.microsoft.com/office/drawing/2014/main" id="{B0293F9D-C446-8ABE-5A46-D23CF6988E88}"/>
              </a:ext>
            </a:extLst>
          </p:cNvPr>
          <p:cNvSpPr txBox="1">
            <a:spLocks/>
          </p:cNvSpPr>
          <p:nvPr/>
        </p:nvSpPr>
        <p:spPr>
          <a:xfrm>
            <a:off x="11678263" y="6454099"/>
            <a:ext cx="417778"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7</a:t>
            </a:fld>
            <a:endParaRPr lang="en-GB" sz="1350" b="1" spc="80" noProof="0" dirty="0">
              <a:solidFill>
                <a:srgbClr val="16D6C1"/>
              </a:solidFill>
            </a:endParaRPr>
          </a:p>
        </p:txBody>
      </p:sp>
    </p:spTree>
    <p:extLst>
      <p:ext uri="{BB962C8B-B14F-4D97-AF65-F5344CB8AC3E}">
        <p14:creationId xmlns:p14="http://schemas.microsoft.com/office/powerpoint/2010/main" val="3295630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DDF3DE4-F9B3-0717-F739-D9D1BBA5BB76}"/>
              </a:ext>
            </a:extLst>
          </p:cNvPr>
          <p:cNvSpPr/>
          <p:nvPr/>
        </p:nvSpPr>
        <p:spPr>
          <a:xfrm>
            <a:off x="368595" y="1280655"/>
            <a:ext cx="11454809" cy="112209"/>
          </a:xfrm>
          <a:prstGeom prst="rect">
            <a:avLst/>
          </a:prstGeom>
          <a:gradFill>
            <a:gsLst>
              <a:gs pos="0">
                <a:schemeClr val="bg1"/>
              </a:gs>
              <a:gs pos="50000">
                <a:srgbClr val="16D6C1"/>
              </a:gs>
              <a:gs pos="10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5" name="ZoneTexte 4">
            <a:extLst>
              <a:ext uri="{FF2B5EF4-FFF2-40B4-BE49-F238E27FC236}">
                <a16:creationId xmlns:a16="http://schemas.microsoft.com/office/drawing/2014/main" id="{A3C61CB1-AE60-B845-6BB1-FA956F36F4DF}"/>
              </a:ext>
            </a:extLst>
          </p:cNvPr>
          <p:cNvSpPr txBox="1"/>
          <p:nvPr/>
        </p:nvSpPr>
        <p:spPr>
          <a:xfrm>
            <a:off x="820920" y="356140"/>
            <a:ext cx="10550155" cy="769441"/>
          </a:xfrm>
          <a:prstGeom prst="rect">
            <a:avLst/>
          </a:prstGeom>
          <a:noFill/>
        </p:spPr>
        <p:txBody>
          <a:bodyPr wrap="square">
            <a:spAutoFit/>
          </a:bodyPr>
          <a:lstStyle/>
          <a:p>
            <a:pPr algn="ctr"/>
            <a:r>
              <a:rPr lang="en-GB" sz="4400" b="1" noProof="0" dirty="0"/>
              <a:t>Three main observations</a:t>
            </a:r>
            <a:endParaRPr lang="en-GB" sz="4400" b="1" noProof="0" dirty="0">
              <a:latin typeface="+mn-lt"/>
            </a:endParaRPr>
          </a:p>
        </p:txBody>
      </p:sp>
      <p:sp>
        <p:nvSpPr>
          <p:cNvPr id="13" name="ZoneTexte 12">
            <a:extLst>
              <a:ext uri="{FF2B5EF4-FFF2-40B4-BE49-F238E27FC236}">
                <a16:creationId xmlns:a16="http://schemas.microsoft.com/office/drawing/2014/main" id="{E0DA50BE-F757-39FC-81F4-3C1AA1DD3087}"/>
              </a:ext>
            </a:extLst>
          </p:cNvPr>
          <p:cNvSpPr txBox="1"/>
          <p:nvPr/>
        </p:nvSpPr>
        <p:spPr>
          <a:xfrm>
            <a:off x="1019172" y="2698303"/>
            <a:ext cx="10153649" cy="2400657"/>
          </a:xfrm>
          <a:prstGeom prst="rect">
            <a:avLst/>
          </a:prstGeom>
          <a:noFill/>
        </p:spPr>
        <p:txBody>
          <a:bodyPr wrap="square">
            <a:spAutoFit/>
          </a:bodyPr>
          <a:lstStyle/>
          <a:p>
            <a:pPr algn="just"/>
            <a:r>
              <a:rPr lang="en-GB" sz="2200" noProof="0" dirty="0">
                <a:latin typeface="+mj-lt"/>
                <a:cs typeface="Calibri" panose="020F0502020204030204" pitchFamily="34" charset="0"/>
              </a:rPr>
              <a:t>Significant modification of the behaviour of the customers as soon as they are exposed to a dynamic tariff, with respect to the control group. </a:t>
            </a:r>
          </a:p>
          <a:p>
            <a:pPr algn="just"/>
            <a:endParaRPr lang="en-GB" sz="2000" noProof="0" dirty="0">
              <a:latin typeface="+mj-lt"/>
              <a:cs typeface="Calibri" panose="020F0502020204030204" pitchFamily="34" charset="0"/>
            </a:endParaRPr>
          </a:p>
          <a:p>
            <a:pPr algn="just"/>
            <a:r>
              <a:rPr lang="en-GB" sz="2200" noProof="0" dirty="0">
                <a:latin typeface="+mj-lt"/>
                <a:cs typeface="Calibri" panose="020F0502020204030204" pitchFamily="34" charset="0"/>
              </a:rPr>
              <a:t>The consumption peaks are shifted towards the off-peak hours.</a:t>
            </a:r>
          </a:p>
          <a:p>
            <a:pPr algn="just"/>
            <a:endParaRPr lang="en-GB" sz="2000" noProof="0" dirty="0">
              <a:latin typeface="+mj-lt"/>
              <a:cs typeface="Calibri" panose="020F0502020204030204" pitchFamily="34" charset="0"/>
            </a:endParaRPr>
          </a:p>
          <a:p>
            <a:pPr algn="just"/>
            <a:r>
              <a:rPr lang="en-GB" sz="2200" noProof="0" dirty="0">
                <a:latin typeface="+mj-lt"/>
                <a:cs typeface="Calibri" panose="020F0502020204030204" pitchFamily="34" charset="0"/>
              </a:rPr>
              <a:t>Typical reduction in the price paid for commodity for a domestic customer exposed to dynamic price: around 20%. </a:t>
            </a:r>
          </a:p>
        </p:txBody>
      </p:sp>
      <p:sp>
        <p:nvSpPr>
          <p:cNvPr id="14" name="Slide Number Placeholder 6">
            <a:extLst>
              <a:ext uri="{FF2B5EF4-FFF2-40B4-BE49-F238E27FC236}">
                <a16:creationId xmlns:a16="http://schemas.microsoft.com/office/drawing/2014/main" id="{4144285C-A5DE-5171-C3A7-F459CD965977}"/>
              </a:ext>
            </a:extLst>
          </p:cNvPr>
          <p:cNvSpPr txBox="1">
            <a:spLocks/>
          </p:cNvSpPr>
          <p:nvPr/>
        </p:nvSpPr>
        <p:spPr>
          <a:xfrm>
            <a:off x="11678263" y="6454099"/>
            <a:ext cx="417778" cy="213359"/>
          </a:xfrm>
          <a:prstGeom prst="rect">
            <a:avLst/>
          </a:prstGeom>
        </p:spPr>
        <p:txBody>
          <a:bodyPr/>
          <a:lstStyle>
            <a:defPPr>
              <a:defRPr kern="0"/>
            </a:defPPr>
          </a:lstStyle>
          <a:p>
            <a:pPr marL="38100" algn="ctr">
              <a:lnSpc>
                <a:spcPts val="1560"/>
              </a:lnSpc>
            </a:pPr>
            <a:fld id="{81D60167-4931-47E6-BA6A-407CBD079E47}" type="slidenum">
              <a:rPr lang="en-GB" sz="1350" b="1" spc="80" noProof="0" smtClean="0">
                <a:solidFill>
                  <a:srgbClr val="16D6C1"/>
                </a:solidFill>
              </a:rPr>
              <a:pPr marL="38100" algn="ctr">
                <a:lnSpc>
                  <a:spcPts val="1560"/>
                </a:lnSpc>
              </a:pPr>
              <a:t>8</a:t>
            </a:fld>
            <a:endParaRPr lang="en-GB" sz="1350" b="1" spc="80" noProof="0" dirty="0">
              <a:solidFill>
                <a:srgbClr val="16D6C1"/>
              </a:solidFill>
            </a:endParaRPr>
          </a:p>
        </p:txBody>
      </p:sp>
    </p:spTree>
    <p:extLst>
      <p:ext uri="{BB962C8B-B14F-4D97-AF65-F5344CB8AC3E}">
        <p14:creationId xmlns:p14="http://schemas.microsoft.com/office/powerpoint/2010/main" val="4016200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27CEC85-0AC1-77ED-9AD8-1F16D6400C26}"/>
              </a:ext>
            </a:extLst>
          </p:cNvPr>
          <p:cNvSpPr/>
          <p:nvPr/>
        </p:nvSpPr>
        <p:spPr>
          <a:xfrm>
            <a:off x="5787654" y="1687243"/>
            <a:ext cx="616689" cy="637954"/>
          </a:xfrm>
          <a:prstGeom prst="rect">
            <a:avLst/>
          </a:prstGeom>
          <a:solidFill>
            <a:srgbClr val="16D6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b="1" noProof="0" dirty="0"/>
              <a:t>2</a:t>
            </a:r>
          </a:p>
        </p:txBody>
      </p:sp>
      <p:grpSp>
        <p:nvGrpSpPr>
          <p:cNvPr id="5" name="Groupe 4">
            <a:extLst>
              <a:ext uri="{FF2B5EF4-FFF2-40B4-BE49-F238E27FC236}">
                <a16:creationId xmlns:a16="http://schemas.microsoft.com/office/drawing/2014/main" id="{5B52316B-CD7B-0838-D00E-46310A1F0E9D}"/>
              </a:ext>
            </a:extLst>
          </p:cNvPr>
          <p:cNvGrpSpPr/>
          <p:nvPr/>
        </p:nvGrpSpPr>
        <p:grpSpPr>
          <a:xfrm>
            <a:off x="1477315" y="2536720"/>
            <a:ext cx="9237368" cy="2426112"/>
            <a:chOff x="1248737" y="2319474"/>
            <a:chExt cx="9237368" cy="2086897"/>
          </a:xfrm>
        </p:grpSpPr>
        <p:sp>
          <p:nvSpPr>
            <p:cNvPr id="6" name="ZoneTexte 5">
              <a:extLst>
                <a:ext uri="{FF2B5EF4-FFF2-40B4-BE49-F238E27FC236}">
                  <a16:creationId xmlns:a16="http://schemas.microsoft.com/office/drawing/2014/main" id="{0A8A919E-6827-26C7-84F7-D66453F49526}"/>
                </a:ext>
              </a:extLst>
            </p:cNvPr>
            <p:cNvSpPr txBox="1"/>
            <p:nvPr/>
          </p:nvSpPr>
          <p:spPr>
            <a:xfrm>
              <a:off x="1487246" y="2698396"/>
              <a:ext cx="8760348" cy="1446550"/>
            </a:xfrm>
            <a:prstGeom prst="rect">
              <a:avLst/>
            </a:prstGeom>
            <a:noFill/>
          </p:spPr>
          <p:txBody>
            <a:bodyPr wrap="square">
              <a:spAutoFit/>
            </a:bodyPr>
            <a:lstStyle/>
            <a:p>
              <a:pPr algn="ctr"/>
              <a:r>
                <a:rPr lang="en-GB" sz="4400" b="1" noProof="0" dirty="0"/>
                <a:t>Generic constitutive elements </a:t>
              </a:r>
              <a:br>
                <a:rPr lang="en-GB" sz="4400" b="1" noProof="0" dirty="0"/>
              </a:br>
              <a:r>
                <a:rPr lang="en-GB" sz="4400" b="1" noProof="0" dirty="0"/>
                <a:t>of electricity contracts</a:t>
              </a:r>
              <a:endParaRPr lang="en-GB" sz="4400" noProof="0" dirty="0"/>
            </a:p>
          </p:txBody>
        </p:sp>
        <p:sp>
          <p:nvSpPr>
            <p:cNvPr id="7" name="Cadre 6">
              <a:extLst>
                <a:ext uri="{FF2B5EF4-FFF2-40B4-BE49-F238E27FC236}">
                  <a16:creationId xmlns:a16="http://schemas.microsoft.com/office/drawing/2014/main" id="{44A03241-1427-6951-4722-DCE4867C57E7}"/>
                </a:ext>
              </a:extLst>
            </p:cNvPr>
            <p:cNvSpPr/>
            <p:nvPr/>
          </p:nvSpPr>
          <p:spPr>
            <a:xfrm>
              <a:off x="1248737" y="2319474"/>
              <a:ext cx="9237368" cy="2086897"/>
            </a:xfrm>
            <a:prstGeom prst="frame">
              <a:avLst>
                <a:gd name="adj1" fmla="val 4881"/>
              </a:avLst>
            </a:prstGeom>
            <a:gradFill>
              <a:gsLst>
                <a:gs pos="20000">
                  <a:schemeClr val="bg1"/>
                </a:gs>
                <a:gs pos="0">
                  <a:srgbClr val="16D6C1"/>
                </a:gs>
                <a:gs pos="100000">
                  <a:srgbClr val="16D6C1"/>
                </a:gs>
                <a:gs pos="80000">
                  <a:schemeClr val="bg1"/>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solidFill>
                  <a:schemeClr val="tx1"/>
                </a:solidFill>
              </a:endParaRPr>
            </a:p>
          </p:txBody>
        </p:sp>
      </p:grpSp>
    </p:spTree>
    <p:extLst>
      <p:ext uri="{BB962C8B-B14F-4D97-AF65-F5344CB8AC3E}">
        <p14:creationId xmlns:p14="http://schemas.microsoft.com/office/powerpoint/2010/main" val="25575585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ersonnalisé 1">
      <a:majorFont>
        <a:latin typeface="DM Sans"/>
        <a:ea typeface=""/>
        <a:cs typeface=""/>
      </a:majorFont>
      <a:minorFont>
        <a:latin typeface="DM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26587</TotalTime>
  <Words>1541</Words>
  <Application>Microsoft Office PowerPoint</Application>
  <PresentationFormat>Grand écran</PresentationFormat>
  <Paragraphs>174</Paragraphs>
  <Slides>22</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22</vt:i4>
      </vt:variant>
    </vt:vector>
  </HeadingPairs>
  <TitlesOfParts>
    <vt:vector size="26" baseType="lpstr">
      <vt:lpstr>Arial</vt:lpstr>
      <vt:lpstr>Calibri</vt:lpstr>
      <vt:lpstr>DM Sans</vt:lpstr>
      <vt:lpstr>Thème Office</vt:lpstr>
      <vt:lpstr>Présentation PowerPoint</vt:lpstr>
      <vt:lpstr>Retailers of electricity</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COP21 and the electrical system(s?)</dc:title>
  <dc:creator>Damien</dc:creator>
  <cp:lastModifiedBy>Ernst Damien</cp:lastModifiedBy>
  <cp:revision>343</cp:revision>
  <cp:lastPrinted>2023-11-29T11:34:36Z</cp:lastPrinted>
  <dcterms:created xsi:type="dcterms:W3CDTF">2016-04-17T11:55:35Z</dcterms:created>
  <dcterms:modified xsi:type="dcterms:W3CDTF">2025-10-08T12:15:24Z</dcterms:modified>
</cp:coreProperties>
</file>