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4" r:id="rId4"/>
    <p:sldId id="285" r:id="rId5"/>
    <p:sldId id="276" r:id="rId6"/>
    <p:sldId id="278" r:id="rId7"/>
    <p:sldId id="259" r:id="rId8"/>
    <p:sldId id="270" r:id="rId9"/>
    <p:sldId id="269" r:id="rId10"/>
    <p:sldId id="271" r:id="rId11"/>
    <p:sldId id="258" r:id="rId12"/>
    <p:sldId id="261" r:id="rId13"/>
    <p:sldId id="262" r:id="rId14"/>
    <p:sldId id="283" r:id="rId15"/>
    <p:sldId id="282" r:id="rId16"/>
    <p:sldId id="264" r:id="rId17"/>
    <p:sldId id="266" r:id="rId18"/>
    <p:sldId id="267" r:id="rId19"/>
    <p:sldId id="275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71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003ED9-9328-1359-F020-B08FFE7C3CB5}" v="1929" dt="2025-05-12T12:43:27.5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83" d="100"/>
          <a:sy n="83" d="100"/>
        </p:scale>
        <p:origin x="50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8941B0-F4D5-4460-BCAD-F7E2B41A8257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47.xml"/><Relationship Id="rId7" Type="http://schemas.openxmlformats.org/officeDocument/2006/relationships/image" Target="../media/image5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tags" Target="../tags/tag51.xml"/><Relationship Id="rId7" Type="http://schemas.openxmlformats.org/officeDocument/2006/relationships/image" Target="../media/image61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6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4.png"/><Relationship Id="rId4" Type="http://schemas.openxmlformats.org/officeDocument/2006/relationships/tags" Target="../tags/tag52.xml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68.png"/><Relationship Id="rId26" Type="http://schemas.openxmlformats.org/officeDocument/2006/relationships/image" Target="../media/image76.png"/><Relationship Id="rId3" Type="http://schemas.openxmlformats.org/officeDocument/2006/relationships/tags" Target="../tags/tag55.xml"/><Relationship Id="rId21" Type="http://schemas.openxmlformats.org/officeDocument/2006/relationships/image" Target="../media/image71.png"/><Relationship Id="rId7" Type="http://schemas.openxmlformats.org/officeDocument/2006/relationships/tags" Target="../tags/tag59.xml"/><Relationship Id="rId12" Type="http://schemas.openxmlformats.org/officeDocument/2006/relationships/tags" Target="../tags/tag64.xml"/><Relationship Id="rId17" Type="http://schemas.openxmlformats.org/officeDocument/2006/relationships/image" Target="../media/image67.png"/><Relationship Id="rId25" Type="http://schemas.openxmlformats.org/officeDocument/2006/relationships/image" Target="../media/image75.png"/><Relationship Id="rId2" Type="http://schemas.openxmlformats.org/officeDocument/2006/relationships/tags" Target="../tags/tag54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tags" Target="../tags/tag63.xml"/><Relationship Id="rId24" Type="http://schemas.openxmlformats.org/officeDocument/2006/relationships/image" Target="../media/image74.png"/><Relationship Id="rId5" Type="http://schemas.openxmlformats.org/officeDocument/2006/relationships/tags" Target="../tags/tag57.xml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10" Type="http://schemas.openxmlformats.org/officeDocument/2006/relationships/tags" Target="../tags/tag62.xml"/><Relationship Id="rId19" Type="http://schemas.openxmlformats.org/officeDocument/2006/relationships/image" Target="../media/image69.png"/><Relationship Id="rId4" Type="http://schemas.openxmlformats.org/officeDocument/2006/relationships/tags" Target="../tags/tag56.xml"/><Relationship Id="rId9" Type="http://schemas.openxmlformats.org/officeDocument/2006/relationships/tags" Target="../tags/tag61.xml"/><Relationship Id="rId14" Type="http://schemas.openxmlformats.org/officeDocument/2006/relationships/image" Target="../media/image1.jpeg"/><Relationship Id="rId22" Type="http://schemas.openxmlformats.org/officeDocument/2006/relationships/image" Target="../media/image72.png"/><Relationship Id="rId27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tags" Target="../tags/tag67.xml"/><Relationship Id="rId7" Type="http://schemas.openxmlformats.org/officeDocument/2006/relationships/image" Target="../media/image79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78.png"/><Relationship Id="rId11" Type="http://schemas.openxmlformats.org/officeDocument/2006/relationships/image" Target="../media/image83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2.png"/><Relationship Id="rId4" Type="http://schemas.openxmlformats.org/officeDocument/2006/relationships/tags" Target="../tags/tag68.xml"/><Relationship Id="rId9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tags" Target="../tags/tag69.xml"/><Relationship Id="rId7" Type="http://schemas.openxmlformats.org/officeDocument/2006/relationships/image" Target="../media/image5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0.xml"/><Relationship Id="rId9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tags" Target="../tags/tag71.xml"/><Relationship Id="rId7" Type="http://schemas.openxmlformats.org/officeDocument/2006/relationships/image" Target="../media/image5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80.xml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tags" Target="../tags/tag74.xml"/><Relationship Id="rId16" Type="http://schemas.openxmlformats.org/officeDocument/2006/relationships/image" Target="../media/image94.png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89.png"/><Relationship Id="rId5" Type="http://schemas.openxmlformats.org/officeDocument/2006/relationships/tags" Target="../tags/tag77.xml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tags" Target="../tags/tag7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Relationship Id="rId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tags" Target="../tags/tag8.xml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.png"/><Relationship Id="rId5" Type="http://schemas.openxmlformats.org/officeDocument/2006/relationships/tags" Target="../tags/tag10.xml"/><Relationship Id="rId10" Type="http://schemas.openxmlformats.org/officeDocument/2006/relationships/image" Target="../media/image7.png"/><Relationship Id="rId4" Type="http://schemas.openxmlformats.org/officeDocument/2006/relationships/tags" Target="../tags/tag9.xml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7.png"/><Relationship Id="rId18" Type="http://schemas.openxmlformats.org/officeDocument/2006/relationships/image" Target="../media/image16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6.png"/><Relationship Id="rId17" Type="http://schemas.openxmlformats.org/officeDocument/2006/relationships/image" Target="../media/image15.png"/><Relationship Id="rId2" Type="http://schemas.openxmlformats.org/officeDocument/2006/relationships/tags" Target="../tags/tag12.xml"/><Relationship Id="rId16" Type="http://schemas.openxmlformats.org/officeDocument/2006/relationships/image" Target="../media/image10.png"/><Relationship Id="rId20" Type="http://schemas.openxmlformats.org/officeDocument/2006/relationships/image" Target="../media/image18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5.png"/><Relationship Id="rId5" Type="http://schemas.openxmlformats.org/officeDocument/2006/relationships/tags" Target="../tags/tag15.xml"/><Relationship Id="rId15" Type="http://schemas.openxmlformats.org/officeDocument/2006/relationships/image" Target="../media/image14.png"/><Relationship Id="rId10" Type="http://schemas.openxmlformats.org/officeDocument/2006/relationships/image" Target="../media/image13.png"/><Relationship Id="rId19" Type="http://schemas.openxmlformats.org/officeDocument/2006/relationships/image" Target="../media/image17.pn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tags" Target="../tags/tag2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3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22.png"/><Relationship Id="rId5" Type="http://schemas.openxmlformats.org/officeDocument/2006/relationships/tags" Target="../tags/tag23.xml"/><Relationship Id="rId10" Type="http://schemas.openxmlformats.org/officeDocument/2006/relationships/image" Target="../media/image21.png"/><Relationship Id="rId4" Type="http://schemas.openxmlformats.org/officeDocument/2006/relationships/tags" Target="../tags/tag22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tags" Target="../tags/tag29.xml"/><Relationship Id="rId21" Type="http://schemas.openxmlformats.org/officeDocument/2006/relationships/image" Target="../media/image43.png"/><Relationship Id="rId7" Type="http://schemas.openxmlformats.org/officeDocument/2006/relationships/tags" Target="../tags/tag33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39.png"/><Relationship Id="rId2" Type="http://schemas.openxmlformats.org/officeDocument/2006/relationships/tags" Target="../tags/tag28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24" Type="http://schemas.openxmlformats.org/officeDocument/2006/relationships/image" Target="../media/image46.png"/><Relationship Id="rId5" Type="http://schemas.openxmlformats.org/officeDocument/2006/relationships/tags" Target="../tags/tag31.xml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10" Type="http://schemas.openxmlformats.org/officeDocument/2006/relationships/tags" Target="../tags/tag36.xml"/><Relationship Id="rId19" Type="http://schemas.openxmlformats.org/officeDocument/2006/relationships/image" Target="../media/image41.png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../media/image36.png"/><Relationship Id="rId22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1.png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image" Target="../media/image50.png"/><Relationship Id="rId2" Type="http://schemas.openxmlformats.org/officeDocument/2006/relationships/tags" Target="../tags/tag39.xml"/><Relationship Id="rId16" Type="http://schemas.openxmlformats.org/officeDocument/2006/relationships/image" Target="../media/image54.png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49.png"/><Relationship Id="rId5" Type="http://schemas.openxmlformats.org/officeDocument/2006/relationships/tags" Target="../tags/tag42.xml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tags" Target="../tags/tag41.xml"/><Relationship Id="rId9" Type="http://schemas.openxmlformats.org/officeDocument/2006/relationships/image" Target="../media/image47.jpeg"/><Relationship Id="rId1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45.xml"/><Relationship Id="rId7" Type="http://schemas.openxmlformats.org/officeDocument/2006/relationships/image" Target="../media/image5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blacksmith-hammering-hot-iron-automatic-hammer_390194-1779.jpg">
            <a:extLst>
              <a:ext uri="{FF2B5EF4-FFF2-40B4-BE49-F238E27FC236}">
                <a16:creationId xmlns:a16="http://schemas.microsoft.com/office/drawing/2014/main" id="{D5EFB154-24D2-4278-E83C-CFDE4EF7E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7718" y="0"/>
            <a:ext cx="941428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 fontScale="90000"/>
          </a:bodyPr>
          <a:lstStyle/>
          <a:p>
            <a:pPr algn="l"/>
            <a:r>
              <a:rPr lang="fr-FR" sz="480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Generation</a:t>
            </a:r>
            <a:r>
              <a:rPr lang="fr-FR" sz="48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of </a:t>
            </a:r>
            <a:r>
              <a:rPr lang="fr-FR" sz="480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anticoherent</a:t>
            </a:r>
            <a:r>
              <a:rPr lang="fr-FR" sz="48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states </a:t>
            </a:r>
            <a:r>
              <a:rPr lang="fr-FR" sz="480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from</a:t>
            </a:r>
            <a:r>
              <a:rPr lang="fr-FR" sz="48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a pulse-</a:t>
            </a:r>
            <a:r>
              <a:rPr lang="fr-FR" sz="480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based</a:t>
            </a:r>
            <a:r>
              <a:rPr lang="fr-FR" sz="48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480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protocol</a:t>
            </a:r>
            <a:endParaRPr lang="fr-FR" sz="48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 descr="\documentclass{article}&#10;\usepackage{amsmath}&#10;\usepackage{xcolor}&#10;\pagestyle{empty}&#10;\begin{document}&#10;&#10;\textcolor{white}{arXiv:2505.06154}&#10;&#10;&#10;\end{document}" title="IguanaTex Bitmap Display">
            <a:extLst>
              <a:ext uri="{FF2B5EF4-FFF2-40B4-BE49-F238E27FC236}">
                <a16:creationId xmlns:a16="http://schemas.microsoft.com/office/drawing/2014/main" id="{D059CF50-E371-0FA3-A2A3-68CADC656D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0" y="5579235"/>
            <a:ext cx="2070395" cy="197780"/>
          </a:xfrm>
          <a:prstGeom prst="rect">
            <a:avLst/>
          </a:prstGeom>
        </p:spPr>
      </p:pic>
      <p:pic>
        <p:nvPicPr>
          <p:cNvPr id="12" name="Image 11" descr="\documentclass{article}&#10;\usepackage{amsmath}&#10;\usepackage{xcolor}&#10;\pagestyle{empty}&#10;\begin{document}&#10;&#10;\textcolor{white}{J. Denis, C. Read and J. Martin}&#10;&#10;&#10;\end{document}" title="IguanaTex Bitmap Display">
            <a:extLst>
              <a:ext uri="{FF2B5EF4-FFF2-40B4-BE49-F238E27FC236}">
                <a16:creationId xmlns:a16="http://schemas.microsoft.com/office/drawing/2014/main" id="{4BE38CD0-455B-7AB8-2ADD-96E5FEA01A0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0" y="4761918"/>
            <a:ext cx="3571809" cy="227048"/>
          </a:xfrm>
          <a:prstGeom prst="rect">
            <a:avLst/>
          </a:prstGeom>
        </p:spPr>
      </p:pic>
      <p:pic>
        <p:nvPicPr>
          <p:cNvPr id="17" name="Image 16" descr="\documentclass{article}&#10;\usepackage{amsmath}&#10;\usepackage{xcolor}&#10;\pagestyle{empty}&#10;\begin{document}&#10;&#10;\textcolor{white}{CESAM, ULiège}&#10;&#10;&#10;\end{document}" title="IguanaTex Bitmap Display">
            <a:extLst>
              <a:ext uri="{FF2B5EF4-FFF2-40B4-BE49-F238E27FC236}">
                <a16:creationId xmlns:a16="http://schemas.microsoft.com/office/drawing/2014/main" id="{0F7A7153-546F-FA7B-DB73-640D8B9D3F3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0" y="5173110"/>
            <a:ext cx="1821761" cy="23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89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7fidelity_N=24_Tmax=20_Ω=0.5_χ=0.25">
            <a:hlinkClick r:id="" action="ppaction://media"/>
            <a:extLst>
              <a:ext uri="{FF2B5EF4-FFF2-40B4-BE49-F238E27FC236}">
                <a16:creationId xmlns:a16="http://schemas.microsoft.com/office/drawing/2014/main" id="{C05EA79A-A54D-6AD3-BCF4-4E6BE26213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406400"/>
            <a:ext cx="11734800" cy="6451600"/>
          </a:xfrm>
          <a:prstGeom prst="rect">
            <a:avLst/>
          </a:prstGeom>
        </p:spPr>
      </p:pic>
      <p:pic>
        <p:nvPicPr>
          <p:cNvPr id="16" name="Image 15" descr="\documentclass{article}&#10;\usepackage{amsmath}&#10;\pagestyle{empty}&#10;\begin{document}&#10;&#10;$j=12\quad t=7$&#10;&#10;&#10;\end{document}" title="IguanaTex Bitmap Display">
            <a:extLst>
              <a:ext uri="{FF2B5EF4-FFF2-40B4-BE49-F238E27FC236}">
                <a16:creationId xmlns:a16="http://schemas.microsoft.com/office/drawing/2014/main" id="{5D05AD18-69B7-755D-7930-F483FAFCDA4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33" y="241540"/>
            <a:ext cx="1596810" cy="239213"/>
          </a:xfrm>
          <a:prstGeom prst="rect">
            <a:avLst/>
          </a:prstGeom>
        </p:spPr>
      </p:pic>
      <p:pic>
        <p:nvPicPr>
          <p:cNvPr id="9" name="Image 8" descr="\documentclass{article}&#10;\usepackage{amsmath}&#10;\pagestyle{empty}&#10;\begin{document}&#10;&#10;Krotov&#10;&#10;&#10;\end{document}" title="IguanaTex Bitmap Display">
            <a:extLst>
              <a:ext uri="{FF2B5EF4-FFF2-40B4-BE49-F238E27FC236}">
                <a16:creationId xmlns:a16="http://schemas.microsoft.com/office/drawing/2014/main" id="{957A4178-DD97-ED4F-16BE-B77412DB705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33" y="737079"/>
            <a:ext cx="800000" cy="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5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F146E-C073-1220-29D7-9E3C8A0CC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246FD8-0E91-0512-FA31-54D8AA284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latin typeface="Calibri"/>
                <a:ea typeface="Calibri"/>
                <a:cs typeface="Calibri"/>
              </a:rPr>
              <a:t>Pulse </a:t>
            </a:r>
            <a:r>
              <a:rPr lang="fr-FR" sz="4000" dirty="0" err="1">
                <a:latin typeface="Calibri"/>
                <a:ea typeface="Calibri"/>
                <a:cs typeface="Calibri"/>
              </a:rPr>
              <a:t>dynamics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0FDF8E-C3C3-4C4C-D1C6-7BD95911A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Image 4" descr="Une image contenant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15A56B58-3C23-D604-5E11-F8C9B19EF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3888" y="2164330"/>
            <a:ext cx="6354301" cy="4445102"/>
          </a:xfrm>
          <a:prstGeom prst="rect">
            <a:avLst/>
          </a:prstGeom>
        </p:spPr>
      </p:pic>
      <p:pic>
        <p:nvPicPr>
          <p:cNvPr id="31" name="Image 30" descr="\documentclass{article}&#10;\usepackage{amsmath}&#10;\pagestyle{empty}&#10;\begin{document}&#10;&#10;\parbox{140pt}{2) The rotation $J_y$ only couples multipoles with the same $L$}&#10;&#10;&#10;\end{document}" title="IguanaTex Bitmap Display">
            <a:extLst>
              <a:ext uri="{FF2B5EF4-FFF2-40B4-BE49-F238E27FC236}">
                <a16:creationId xmlns:a16="http://schemas.microsoft.com/office/drawing/2014/main" id="{ADBD9FD1-9DB6-CA96-36FD-7A963D29EE9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1" y="3711489"/>
            <a:ext cx="3703004" cy="571670"/>
          </a:xfrm>
          <a:prstGeom prst="rect">
            <a:avLst/>
          </a:prstGeom>
        </p:spPr>
      </p:pic>
      <p:pic>
        <p:nvPicPr>
          <p:cNvPr id="25" name="Image 24" descr="\documentclass{article}&#10;\usepackage{amsmath}&#10;\pagestyle{empty}&#10;\begin{document}&#10;&#10;\parbox{140pt}{1) The squeezing $J_z^2$ only couples multipoles with the same $M$}&#10;&#10;&#10;\end{document}" title="IguanaTex Bitmap Display">
            <a:extLst>
              <a:ext uri="{FF2B5EF4-FFF2-40B4-BE49-F238E27FC236}">
                <a16:creationId xmlns:a16="http://schemas.microsoft.com/office/drawing/2014/main" id="{F061B99B-F7F8-B0E4-BF06-7F51C971BDD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1" y="2485199"/>
            <a:ext cx="3702400" cy="588800"/>
          </a:xfrm>
          <a:prstGeom prst="rect">
            <a:avLst/>
          </a:prstGeom>
        </p:spPr>
      </p:pic>
      <p:pic>
        <p:nvPicPr>
          <p:cNvPr id="29" name="Image 28" descr="\documentclass{article}&#10;\usepackage{amsmath}&#10;\pagestyle{empty}&#10;\begin{document}&#10;&#10;\parbox{140pt}{3) Under squeezing, there exists forbidden transitions for $M=0$ and $M=\pm L$}&#10;&#10;&#10;\end{document}" title="IguanaTex Bitmap Display">
            <a:extLst>
              <a:ext uri="{FF2B5EF4-FFF2-40B4-BE49-F238E27FC236}">
                <a16:creationId xmlns:a16="http://schemas.microsoft.com/office/drawing/2014/main" id="{B4FF56AC-8EE9-82C7-7778-55D1D7C05D1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1" y="4920650"/>
            <a:ext cx="3702400" cy="841600"/>
          </a:xfrm>
          <a:prstGeom prst="rect">
            <a:avLst/>
          </a:prstGeom>
        </p:spPr>
      </p:pic>
      <p:pic>
        <p:nvPicPr>
          <p:cNvPr id="33" name="Image 32" descr="\documentclass{article}&#10;\usepackage{amsmath}&#10;\pagestyle{empty}&#10;\begin{document}&#10;&#10;\textbf{Observations :}&#10;&#10;&#10;\end{document}" title="IguanaTex Bitmap Display">
            <a:extLst>
              <a:ext uri="{FF2B5EF4-FFF2-40B4-BE49-F238E27FC236}">
                <a16:creationId xmlns:a16="http://schemas.microsoft.com/office/drawing/2014/main" id="{FBFB29FA-7653-8346-4BEE-BA72C58C6FC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94" y="1848397"/>
            <a:ext cx="1785905" cy="17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53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3BDCD9-7202-18BB-1252-06886A1C9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469749-93D7-C5DE-278F-EC73DCA1D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err="1">
                <a:latin typeface="Calibri"/>
                <a:ea typeface="Calibri"/>
                <a:cs typeface="Calibri"/>
              </a:rPr>
              <a:t>Turn</a:t>
            </a:r>
            <a:r>
              <a:rPr lang="fr-FR" sz="4000" dirty="0">
                <a:latin typeface="Calibri"/>
                <a:ea typeface="Calibri"/>
                <a:cs typeface="Calibri"/>
              </a:rPr>
              <a:t>-and-squeeze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0BDC95-DFE3-F2D7-775F-3FD24653A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3836AE2A-D740-4586-8BEC-7B977954FA21}"/>
              </a:ext>
            </a:extLst>
          </p:cNvPr>
          <p:cNvGrpSpPr/>
          <p:nvPr/>
        </p:nvGrpSpPr>
        <p:grpSpPr>
          <a:xfrm>
            <a:off x="6095999" y="1958196"/>
            <a:ext cx="5841943" cy="4633879"/>
            <a:chOff x="5937963" y="2498198"/>
            <a:chExt cx="5999980" cy="3998986"/>
          </a:xfrm>
        </p:grpSpPr>
        <p:pic>
          <p:nvPicPr>
            <p:cNvPr id="5" name="blacksmith-hammering-hot-iron-automatic-hammer_390194-1779.jpg">
              <a:extLst>
                <a:ext uri="{FF2B5EF4-FFF2-40B4-BE49-F238E27FC236}">
                  <a16:creationId xmlns:a16="http://schemas.microsoft.com/office/drawing/2014/main" id="{36E46372-28AE-E53D-E4EA-40868A1EC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937963" y="2498198"/>
              <a:ext cx="5999980" cy="399898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" name="Image 3" descr="Une image contenant outil, travail du métal, Pièce auto&#10;&#10;Le contenu généré par l’IA peut être incorrect.">
              <a:extLst>
                <a:ext uri="{FF2B5EF4-FFF2-40B4-BE49-F238E27FC236}">
                  <a16:creationId xmlns:a16="http://schemas.microsoft.com/office/drawing/2014/main" id="{7BCD9C29-E850-A53A-FB25-23A038931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19261" t="57496" r="60528"/>
            <a:stretch/>
          </p:blipFill>
          <p:spPr>
            <a:xfrm>
              <a:off x="7096663" y="4797449"/>
              <a:ext cx="1210576" cy="1699735"/>
            </a:xfrm>
            <a:prstGeom prst="rect">
              <a:avLst/>
            </a:prstGeom>
          </p:spPr>
        </p:pic>
      </p:grpSp>
      <p:pic>
        <p:nvPicPr>
          <p:cNvPr id="12" name="Image 11" descr="\documentclass{article}&#10;\usepackage{amsmath}&#10;\usepackage{xcolor}&#10;\pagestyle{empty}&#10;\begin{document}&#10;&#10;\textbf{\textcolor{white}{Quantum Ironwork}}&#10;&#10;&#10;\end{document}" title="IguanaTex Bitmap Display">
            <a:extLst>
              <a:ext uri="{FF2B5EF4-FFF2-40B4-BE49-F238E27FC236}">
                <a16:creationId xmlns:a16="http://schemas.microsoft.com/office/drawing/2014/main" id="{466A0A63-E853-DD8C-99E8-3653B3AC2F9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637" y="2326465"/>
            <a:ext cx="2903771" cy="27062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CD0803F-5531-D13A-15ED-366697A1FAE5}"/>
              </a:ext>
            </a:extLst>
          </p:cNvPr>
          <p:cNvSpPr/>
          <p:nvPr/>
        </p:nvSpPr>
        <p:spPr>
          <a:xfrm>
            <a:off x="7404695" y="2173644"/>
            <a:ext cx="3217653" cy="56934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5" name="Image 54" descr="\documentclass{article}&#10;\usepackage{amsmath}&#10;\usepackage{xcolor}&#10;\pagestyle{empty}&#10;\begin{document}&#10;&#10;\textcolor{white}{$\boldsymbol{|\psi\rangle}$}&#10;&#10;&#10;\end{document}" title="IguanaTex Bitmap Display">
            <a:extLst>
              <a:ext uri="{FF2B5EF4-FFF2-40B4-BE49-F238E27FC236}">
                <a16:creationId xmlns:a16="http://schemas.microsoft.com/office/drawing/2014/main" id="{E554990E-BEB8-67C5-EF02-DB18A926C73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089" y="4848675"/>
            <a:ext cx="431848" cy="330819"/>
          </a:xfrm>
          <a:prstGeom prst="rect">
            <a:avLst/>
          </a:prstGeom>
        </p:spPr>
      </p:pic>
      <p:pic>
        <p:nvPicPr>
          <p:cNvPr id="57" name="Image 56" descr="\documentclass{article}&#10;\usepackage{amsmath}&#10;\usepackage{xcolor}&#10;\pagestyle{empty}&#10;\begin{document}&#10;&#10;\textcolor{white}{$\boldsymbol{\theta J_y}$}&#10;&#10;&#10;\end{document}" title="IguanaTex Bitmap Display">
            <a:extLst>
              <a:ext uri="{FF2B5EF4-FFF2-40B4-BE49-F238E27FC236}">
                <a16:creationId xmlns:a16="http://schemas.microsoft.com/office/drawing/2014/main" id="{6DAD3A54-C96E-9F73-B56A-513B163691C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08" y="6083370"/>
            <a:ext cx="511847" cy="312452"/>
          </a:xfrm>
          <a:prstGeom prst="rect">
            <a:avLst/>
          </a:prstGeom>
        </p:spPr>
      </p:pic>
      <p:pic>
        <p:nvPicPr>
          <p:cNvPr id="32" name="Image 31" descr="\documentclass{article}&#10;\usepackage{amsmath}&#10;\usepackage{xcolor}&#10;\pagestyle{empty}&#10;\begin{document}&#10;&#10;\textcolor{white}{Rotation}&#10;&#10;&#10;\end{document}" title="IguanaTex Bitmap Display">
            <a:extLst>
              <a:ext uri="{FF2B5EF4-FFF2-40B4-BE49-F238E27FC236}">
                <a16:creationId xmlns:a16="http://schemas.microsoft.com/office/drawing/2014/main" id="{90AC42FD-0313-6888-C94E-832C4BA8306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465" y="4416668"/>
            <a:ext cx="1167584" cy="217737"/>
          </a:xfrm>
          <a:prstGeom prst="rect">
            <a:avLst/>
          </a:prstGeom>
        </p:spPr>
      </p:pic>
      <p:pic>
        <p:nvPicPr>
          <p:cNvPr id="35" name="Image 34" descr="\documentclass{article}&#10;\usepackage{amsmath}&#10;\usepackage{xcolor}&#10;\pagestyle{empty}&#10;\begin{document}&#10;&#10;\textcolor{white}{Squeezing}&#10;&#10;&#10;\end{document}" title="IguanaTex Bitmap Display">
            <a:extLst>
              <a:ext uri="{FF2B5EF4-FFF2-40B4-BE49-F238E27FC236}">
                <a16:creationId xmlns:a16="http://schemas.microsoft.com/office/drawing/2014/main" id="{DE7ADDA3-8FD3-DD43-30DA-0F149DBC4DB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957" y="3988082"/>
            <a:ext cx="1303187" cy="283398"/>
          </a:xfrm>
          <a:prstGeom prst="rect">
            <a:avLst/>
          </a:prstGeom>
        </p:spPr>
      </p:pic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960E93EA-8726-1F2E-F9B5-04F6CEC1C633}"/>
              </a:ext>
            </a:extLst>
          </p:cNvPr>
          <p:cNvCxnSpPr>
            <a:cxnSpLocks/>
          </p:cNvCxnSpPr>
          <p:nvPr/>
        </p:nvCxnSpPr>
        <p:spPr>
          <a:xfrm>
            <a:off x="10118784" y="4338838"/>
            <a:ext cx="0" cy="840656"/>
          </a:xfrm>
          <a:prstGeom prst="straightConnector1">
            <a:avLst/>
          </a:prstGeom>
          <a:ln w="44450"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Image 50" descr="\documentclass{article}&#10;\usepackage{amsmath}&#10;\usepackage{xcolor}&#10;\pagestyle{empty}&#10;\begin{document}&#10;&#10;\textcolor{white}{$\boldsymbol{\eta J_z^2}$}&#10;&#10;&#10;\end{document}" title="IguanaTex Bitmap Display">
            <a:extLst>
              <a:ext uri="{FF2B5EF4-FFF2-40B4-BE49-F238E27FC236}">
                <a16:creationId xmlns:a16="http://schemas.microsoft.com/office/drawing/2014/main" id="{71AAC18D-4485-76AB-24AE-DA84E954580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401" y="5090622"/>
            <a:ext cx="543308" cy="354427"/>
          </a:xfrm>
          <a:prstGeom prst="rect">
            <a:avLst/>
          </a:prstGeom>
        </p:spPr>
      </p:pic>
      <p:pic>
        <p:nvPicPr>
          <p:cNvPr id="68" name="Image 67" descr="\documentclass{article}&#10;\usepackage{amsmath}&#10;\pagestyle{empty}&#10;\begin{document}&#10;&#10;\begin{equation*}&#10;R_{y}(\theta) = e^{-iJ_{y}\theta} \qquad S_{z}(\eta) = e^{-iJ_{z}^{2}\eta}&#10;\end{equation*}&#10;&#10;&#10;\end{document}" title="IguanaTex Bitmap Display">
            <a:extLst>
              <a:ext uri="{FF2B5EF4-FFF2-40B4-BE49-F238E27FC236}">
                <a16:creationId xmlns:a16="http://schemas.microsoft.com/office/drawing/2014/main" id="{B14EBD83-A479-CD40-8300-C6F6DE74FAE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" y="2463548"/>
            <a:ext cx="3958424" cy="357290"/>
          </a:xfrm>
          <a:prstGeom prst="rect">
            <a:avLst/>
          </a:prstGeom>
        </p:spPr>
      </p:pic>
      <p:pic>
        <p:nvPicPr>
          <p:cNvPr id="70" name="Image 69" descr="\documentclass{article}&#10;\usepackage{amsmath}&#10;\pagestyle{empty}&#10;\begin{document}&#10;&#10;\textbf{Pulse-based protocol :}&#10;&#10;&#10;\end{document}" title="IguanaTex Bitmap Display">
            <a:extLst>
              <a:ext uri="{FF2B5EF4-FFF2-40B4-BE49-F238E27FC236}">
                <a16:creationId xmlns:a16="http://schemas.microsoft.com/office/drawing/2014/main" id="{1497AF83-C3D0-9DD0-5C1B-8900154DC79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94" y="1848396"/>
            <a:ext cx="2934400" cy="235200"/>
          </a:xfrm>
          <a:prstGeom prst="rect">
            <a:avLst/>
          </a:prstGeom>
        </p:spPr>
      </p:pic>
      <p:pic>
        <p:nvPicPr>
          <p:cNvPr id="66" name="Image 65" descr="\documentclass{article}&#10;\usepackage{amsmath}&#10;\pagestyle{empty}&#10;\begin{document}&#10;&#10;\begin{equation*}&#10;    |\psi_{n_C}\rangle = \left(\prod_{i=1}^{n_C}S_{z}(\eta_i)\,R_{y}(\theta_i)\right)|\psi_0\rangle&#10;\end{equation*}&#10;&#10;&#10;\end{document}" title="IguanaTex Bitmap Display">
            <a:extLst>
              <a:ext uri="{FF2B5EF4-FFF2-40B4-BE49-F238E27FC236}">
                <a16:creationId xmlns:a16="http://schemas.microsoft.com/office/drawing/2014/main" id="{A546856B-9BDB-7889-FDD8-7B476E57459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208" y="5059486"/>
            <a:ext cx="3593143" cy="758857"/>
          </a:xfrm>
          <a:prstGeom prst="rect">
            <a:avLst/>
          </a:prstGeom>
        </p:spPr>
      </p:pic>
      <p:pic>
        <p:nvPicPr>
          <p:cNvPr id="72" name="Image 71" descr="\documentclass{article}&#10;\usepackage{amsmath}&#10;\pagestyle{empty}&#10;\begin{document}&#10;&#10;with $\theta_1=0$.&#10;&#10;&#10;\end{document}" title="IguanaTex Bitmap Display">
            <a:extLst>
              <a:ext uri="{FF2B5EF4-FFF2-40B4-BE49-F238E27FC236}">
                <a16:creationId xmlns:a16="http://schemas.microsoft.com/office/drawing/2014/main" id="{C6DB97A7-B9EE-1C4A-5F5C-9AC09A07A16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94" y="6124518"/>
            <a:ext cx="1384000" cy="227200"/>
          </a:xfrm>
          <a:prstGeom prst="rect">
            <a:avLst/>
          </a:prstGeom>
        </p:spPr>
      </p:pic>
      <p:pic>
        <p:nvPicPr>
          <p:cNvPr id="78" name="Image 77" descr="\documentclass{article}&#10;\usepackage{amsmath}&#10;\pagestyle{empty}&#10;\begin{document}&#10;&#10;\parbox{180pt}{\textbf{Initial state :} Coherent state pointing in the $x$ direction}&#10;&#10;&#10;\end{document}" title="IguanaTex Bitmap Display">
            <a:extLst>
              <a:ext uri="{FF2B5EF4-FFF2-40B4-BE49-F238E27FC236}">
                <a16:creationId xmlns:a16="http://schemas.microsoft.com/office/drawing/2014/main" id="{9872B8D4-FB86-AE1D-32FF-3811B532901A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94" y="3197582"/>
            <a:ext cx="4771604" cy="510869"/>
          </a:xfrm>
          <a:prstGeom prst="rect">
            <a:avLst/>
          </a:prstGeom>
        </p:spPr>
      </p:pic>
      <p:pic>
        <p:nvPicPr>
          <p:cNvPr id="85" name="Image 84" descr="\documentclass{article}&#10;\usepackage{amsmath}&#10;\pagestyle{empty}&#10;\begin{document}&#10;&#10;\parbox{180pt}{\textbf{Sequence} of rotation $J_y$ followed by squeezing $J_z^2$ of length $n_C$}&#10;&#10;&#10;\end{document}" title="IguanaTex Bitmap Display">
            <a:extLst>
              <a:ext uri="{FF2B5EF4-FFF2-40B4-BE49-F238E27FC236}">
                <a16:creationId xmlns:a16="http://schemas.microsoft.com/office/drawing/2014/main" id="{E537DBBF-F648-2EE9-D1D8-F21A785BA536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88" y="4178522"/>
            <a:ext cx="4770714" cy="57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1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FDB108-A587-407D-1C21-E3CD1159B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5F2DBA-0509-AE2D-8D27-8DAAE74F9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err="1">
                <a:latin typeface="Calibri"/>
                <a:ea typeface="Calibri"/>
                <a:cs typeface="Calibri"/>
              </a:rPr>
              <a:t>Numerical</a:t>
            </a:r>
            <a:r>
              <a:rPr lang="fr-FR" sz="4000" dirty="0">
                <a:latin typeface="Calibri"/>
                <a:ea typeface="Calibri"/>
                <a:cs typeface="Calibri"/>
              </a:rPr>
              <a:t> optimisation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BA218E-AE7C-557C-1B4C-CE17C2CAD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Image 2" descr="Une image contenant texte, diagramme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D957B050-538C-E20F-B598-6919AF9A7F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7445" y="2194744"/>
            <a:ext cx="5735433" cy="4324097"/>
          </a:xfrm>
          <a:prstGeom prst="rect">
            <a:avLst/>
          </a:prstGeom>
        </p:spPr>
      </p:pic>
      <p:pic>
        <p:nvPicPr>
          <p:cNvPr id="33" name="Image 32" descr="\documentclass{article}&#10;\usepackage{amsmath}&#10;\pagestyle{empty}&#10;\begin{document}&#10;&#10;\parbox{190pt}{\textbf{Optimisation} : Nelder-Mead over all parameters $\{\theta_2,\dots,\theta_{n_C}\}$ and $\{\eta_1,\dots,\eta_{n_C}\}$ to maximise the Bures measure of anticoherence}&#10;&#10;&#10;\end{document}" title="IguanaTex Bitmap Display">
            <a:extLst>
              <a:ext uri="{FF2B5EF4-FFF2-40B4-BE49-F238E27FC236}">
                <a16:creationId xmlns:a16="http://schemas.microsoft.com/office/drawing/2014/main" id="{3B11080C-E0DA-F8C7-F37D-A633653AF4C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68" y="1728216"/>
            <a:ext cx="5042145" cy="1150522"/>
          </a:xfrm>
          <a:prstGeom prst="rect">
            <a:avLst/>
          </a:prstGeom>
        </p:spPr>
      </p:pic>
      <p:pic>
        <p:nvPicPr>
          <p:cNvPr id="23" name="Image 22" descr="\documentclass{article}&#10;\usepackage{amsmath}&#10;\pagestyle{empty}&#10;\begin{document}&#10;&#10;\begin{table}&#10;\begin{centering}&#10;\begin{tabular}{|c|c|@{\hskip 0.25em}|c|c|}&#10;\hline &#10;$j$ &amp; $\phantom{\Big|}t\phantom{\Big|}$ &amp; $n_{C}$ &amp; Total squeezing $\sum_{i=1}^{n_C}|\chi_i|$\tabularnewline&#10;\hline &#10;\hline &#10;2 &amp; 2 &amp; 2 &amp; 1.323\tabularnewline&#10;\hline &#10;3 &amp; 3 &amp; 3 &amp; 1.325 \tabularnewline&#10;\hline &#10;6 &amp; 4 &amp; 6 &amp; 0.959 \tabularnewline&#10;\hline &#10;6 &amp; 5 &amp; 6 &amp; 1.043 \tabularnewline&#10;\hline &#10;12 &amp; 6, 7 &amp; 12 &amp; 1.953 \tabularnewline&#10;\hline &#10;\end{tabular}&#10;\par\end{centering}&#10;\end{table}&#10;&#10;&#10;\end{document}" title="IguanaTex Bitmap Display">
            <a:extLst>
              <a:ext uri="{FF2B5EF4-FFF2-40B4-BE49-F238E27FC236}">
                <a16:creationId xmlns:a16="http://schemas.microsoft.com/office/drawing/2014/main" id="{550CE8BD-A54A-9B34-7DC8-88B9AFA03A9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68" y="3100661"/>
            <a:ext cx="5018389" cy="2058796"/>
          </a:xfrm>
          <a:prstGeom prst="rect">
            <a:avLst/>
          </a:prstGeom>
        </p:spPr>
      </p:pic>
      <p:pic>
        <p:nvPicPr>
          <p:cNvPr id="31" name="Image 30" descr="\documentclass{article}&#10;\usepackage{amsmath}&#10;\pagestyle{empty}&#10;\begin{document}&#10;&#10;Reminder : for GHZ state we need $\eta_1=\pi/2$&#10;&#10;&#10;\end{document}" title="IguanaTex Bitmap Display">
            <a:extLst>
              <a:ext uri="{FF2B5EF4-FFF2-40B4-BE49-F238E27FC236}">
                <a16:creationId xmlns:a16="http://schemas.microsoft.com/office/drawing/2014/main" id="{DD70BD2D-9804-D349-8B8D-1E8D3FA4E5B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68" y="5476749"/>
            <a:ext cx="5144447" cy="267701"/>
          </a:xfrm>
          <a:prstGeom prst="rect">
            <a:avLst/>
          </a:prstGeom>
        </p:spPr>
      </p:pic>
      <p:pic>
        <p:nvPicPr>
          <p:cNvPr id="37" name="Image 36" descr="\documentclass{article}&#10;\usepackage{amsmath}&#10;\pagestyle{empty}&#10;\begin{document}&#10;&#10;\parbox{190pt}{We generate AC states of order 9 with the pulse-based protocol}&#10;&#10;&#10;\end{document}" title="IguanaTex Bitmap Display">
            <a:extLst>
              <a:ext uri="{FF2B5EF4-FFF2-40B4-BE49-F238E27FC236}">
                <a16:creationId xmlns:a16="http://schemas.microsoft.com/office/drawing/2014/main" id="{F8ABF536-7C15-D7D4-5510-CD8F91BDEAA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69" y="5966460"/>
            <a:ext cx="5037951" cy="563614"/>
          </a:xfrm>
          <a:prstGeom prst="rect">
            <a:avLst/>
          </a:prstGeom>
        </p:spPr>
      </p:pic>
      <p:pic>
        <p:nvPicPr>
          <p:cNvPr id="41" name="Image 40" descr="Une image contenant mammifère, mammifère aquatiques, Mammifère marin, pinnipède&#10;&#10;Le contenu généré par l’IA peut être incorrect.">
            <a:extLst>
              <a:ext uri="{FF2B5EF4-FFF2-40B4-BE49-F238E27FC236}">
                <a16:creationId xmlns:a16="http://schemas.microsoft.com/office/drawing/2014/main" id="{78EBE213-A57D-3247-4948-CC9C068168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72" y="287944"/>
            <a:ext cx="1689724" cy="164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61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C65E7-5FBA-556D-8ACA-240BD06FA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joranaWigner_ACGeneration_N=12_t=5">
            <a:hlinkClick r:id="" action="ppaction://media"/>
            <a:extLst>
              <a:ext uri="{FF2B5EF4-FFF2-40B4-BE49-F238E27FC236}">
                <a16:creationId xmlns:a16="http://schemas.microsoft.com/office/drawing/2014/main" id="{E176975F-5EB7-E724-63C9-05A1038F9E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68401"/>
          </a:xfrm>
          <a:prstGeom prst="rect">
            <a:avLst/>
          </a:prstGeom>
        </p:spPr>
      </p:pic>
      <p:pic>
        <p:nvPicPr>
          <p:cNvPr id="10" name="Image 9" descr="\documentclass{article}&#10;\usepackage{amsmath}&#10;\pagestyle{empty}&#10;\begin{document}&#10;&#10;$j=6\quad t=5$&#10;&#10;&#10;\end{document}" title="IguanaTex Bitmap Display">
            <a:extLst>
              <a:ext uri="{FF2B5EF4-FFF2-40B4-BE49-F238E27FC236}">
                <a16:creationId xmlns:a16="http://schemas.microsoft.com/office/drawing/2014/main" id="{91498390-9A6F-B48D-811F-57130278D9E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33" y="241540"/>
            <a:ext cx="1454668" cy="237963"/>
          </a:xfrm>
          <a:prstGeom prst="rect">
            <a:avLst/>
          </a:prstGeom>
        </p:spPr>
      </p:pic>
      <p:pic>
        <p:nvPicPr>
          <p:cNvPr id="6" name="Image 5" descr="\documentclass{article}&#10;\usepackage{amsmath}&#10;\pagestyle{empty}&#10;\begin{document}&#10;&#10;Pulse-based&#10;&#10;&#10;\end{document}" title="IguanaTex Bitmap Display">
            <a:extLst>
              <a:ext uri="{FF2B5EF4-FFF2-40B4-BE49-F238E27FC236}">
                <a16:creationId xmlns:a16="http://schemas.microsoft.com/office/drawing/2014/main" id="{9689BC8E-5762-D880-4B7A-AF0FBDAA326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33" y="737080"/>
            <a:ext cx="1352237" cy="187721"/>
          </a:xfrm>
          <a:prstGeom prst="rect">
            <a:avLst/>
          </a:prstGeom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8B7E7DF7-D224-5066-755D-F0C535E36ED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453" t="731" r="2175" b="4552"/>
          <a:stretch>
            <a:fillRect/>
          </a:stretch>
        </p:blipFill>
        <p:spPr>
          <a:xfrm rot="829186">
            <a:off x="11046574" y="3094039"/>
            <a:ext cx="1039335" cy="1014224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8E763A8-1986-A1EA-EF60-E383861431F5}"/>
              </a:ext>
            </a:extLst>
          </p:cNvPr>
          <p:cNvCxnSpPr>
            <a:cxnSpLocks/>
          </p:cNvCxnSpPr>
          <p:nvPr/>
        </p:nvCxnSpPr>
        <p:spPr>
          <a:xfrm flipH="1" flipV="1">
            <a:off x="10174514" y="2786743"/>
            <a:ext cx="765969" cy="4073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35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3C075-A51C-1EEB-9939-53FCBABE6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joranaWigner_ACGeneration_N=24_t=7">
            <a:hlinkClick r:id="" action="ppaction://media"/>
            <a:extLst>
              <a:ext uri="{FF2B5EF4-FFF2-40B4-BE49-F238E27FC236}">
                <a16:creationId xmlns:a16="http://schemas.microsoft.com/office/drawing/2014/main" id="{0F0B5157-1C87-B79A-2311-36540A5208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 descr="\documentclass{article}&#10;\usepackage{amsmath}&#10;\pagestyle{empty}&#10;\begin{document}&#10;&#10;$j=12\quad t=7$&#10;&#10;&#10;\end{document}" title="IguanaTex Bitmap Display">
            <a:extLst>
              <a:ext uri="{FF2B5EF4-FFF2-40B4-BE49-F238E27FC236}">
                <a16:creationId xmlns:a16="http://schemas.microsoft.com/office/drawing/2014/main" id="{CF1B0813-D5F6-4573-0D5B-3CC9C9B1988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34" y="241539"/>
            <a:ext cx="1598505" cy="241418"/>
          </a:xfrm>
          <a:prstGeom prst="rect">
            <a:avLst/>
          </a:prstGeom>
        </p:spPr>
      </p:pic>
      <p:pic>
        <p:nvPicPr>
          <p:cNvPr id="10" name="Image 9" descr="\documentclass{article}&#10;\usepackage{amsmath}&#10;\pagestyle{empty}&#10;\begin{document}&#10;&#10;Pulse-based&#10;&#10;&#10;\end{document}" title="IguanaTex Bitmap Display">
            <a:extLst>
              <a:ext uri="{FF2B5EF4-FFF2-40B4-BE49-F238E27FC236}">
                <a16:creationId xmlns:a16="http://schemas.microsoft.com/office/drawing/2014/main" id="{DC5EE2F2-75B3-056A-FFBD-DF1F121C259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33" y="737080"/>
            <a:ext cx="1352237" cy="18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2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C5C397-3435-0473-923E-BC8873EF9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FAC92F-AD45-F6CA-52A8-592071000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err="1">
                <a:latin typeface="Calibri"/>
                <a:ea typeface="Calibri"/>
                <a:cs typeface="Calibri"/>
              </a:rPr>
              <a:t>Analytical</a:t>
            </a:r>
            <a:r>
              <a:rPr lang="fr-FR" sz="4000" dirty="0">
                <a:latin typeface="Calibri"/>
                <a:ea typeface="Calibri"/>
                <a:cs typeface="Calibri"/>
              </a:rPr>
              <a:t> AC states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CCCA46-D5DE-9504-20E2-42BF59375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Image 5" descr="Une image contenant diagramme, ligne&#10;&#10;Le contenu généré par l’IA peut être incorrect.">
            <a:extLst>
              <a:ext uri="{FF2B5EF4-FFF2-40B4-BE49-F238E27FC236}">
                <a16:creationId xmlns:a16="http://schemas.microsoft.com/office/drawing/2014/main" id="{6F300CF2-7859-E380-9622-F2C07C5C516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48733" b="-360"/>
          <a:stretch>
            <a:fillRect/>
          </a:stretch>
        </p:blipFill>
        <p:spPr>
          <a:xfrm>
            <a:off x="7462277" y="236984"/>
            <a:ext cx="2800236" cy="2972801"/>
          </a:xfrm>
          <a:prstGeom prst="rect">
            <a:avLst/>
          </a:prstGeom>
        </p:spPr>
      </p:pic>
      <p:pic>
        <p:nvPicPr>
          <p:cNvPr id="41" name="Image 40" descr="\documentclass{article}&#10;\usepackage{amsmath}&#10;\pagestyle{empty}&#10;\begin{document}&#10;&#10;\begin{equation*}&#10;    \eta_1=\frac{\pi}{2} \quad \theta_2=-\frac{\pi}{4j} \quad \theta_3=\frac{\pi}{2}&#10;\end{equation*}&#10;&#10;&#10;\end{document}" title="IguanaTex Bitmap Display">
            <a:extLst>
              <a:ext uri="{FF2B5EF4-FFF2-40B4-BE49-F238E27FC236}">
                <a16:creationId xmlns:a16="http://schemas.microsoft.com/office/drawing/2014/main" id="{EA88B8F2-33CB-A47F-24AF-7DE8427820E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291" y="2499732"/>
            <a:ext cx="3272000" cy="531200"/>
          </a:xfrm>
          <a:prstGeom prst="rect">
            <a:avLst/>
          </a:prstGeom>
        </p:spPr>
      </p:pic>
      <p:pic>
        <p:nvPicPr>
          <p:cNvPr id="13" name="Image 12" descr="\documentclass{article}&#10;\usepackage{amsmath}&#10;\pagestyle{empty}&#10;\begin{document}&#10;&#10;\textbf{For any AC states of order 2 with $j$ even} :&#10;&#10;&#10;\end{document}" title="IguanaTex Bitmap Display">
            <a:extLst>
              <a:ext uri="{FF2B5EF4-FFF2-40B4-BE49-F238E27FC236}">
                <a16:creationId xmlns:a16="http://schemas.microsoft.com/office/drawing/2014/main" id="{40FEE7B0-FE7A-E75D-9292-C91DE081A76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94" y="1847232"/>
            <a:ext cx="5606400" cy="240000"/>
          </a:xfrm>
          <a:prstGeom prst="rect">
            <a:avLst/>
          </a:prstGeom>
        </p:spPr>
      </p:pic>
      <p:pic>
        <p:nvPicPr>
          <p:cNvPr id="5" name="Image 4" descr="Une image contenant diagramme, ligne&#10;&#10;Le contenu généré par l’IA peut être incorrect.">
            <a:extLst>
              <a:ext uri="{FF2B5EF4-FFF2-40B4-BE49-F238E27FC236}">
                <a16:creationId xmlns:a16="http://schemas.microsoft.com/office/drawing/2014/main" id="{2FC86DEE-2CA7-3C01-1514-87779418D4A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49617" b="-360"/>
          <a:stretch>
            <a:fillRect/>
          </a:stretch>
        </p:blipFill>
        <p:spPr>
          <a:xfrm>
            <a:off x="8720558" y="3471132"/>
            <a:ext cx="3032154" cy="3219011"/>
          </a:xfrm>
          <a:prstGeom prst="rect">
            <a:avLst/>
          </a:prstGeom>
        </p:spPr>
      </p:pic>
      <p:pic>
        <p:nvPicPr>
          <p:cNvPr id="21" name="Image 20" descr="\documentclass{article}&#10;\usepackage{amsmath}&#10;\pagestyle{empty}&#10;\begin{document}&#10;&#10;\begin{equation*}&#10;    \eta_2=-\frac{\mathrm{arccot}\sqrt{2}}{2} \quad \eta_3=\frac{\mathrm{arccot}\sqrt{2}}{4}&#10;\end{equation*}&#10;&#10;&#10;\end{document}" title="IguanaTex Bitmap Display">
            <a:extLst>
              <a:ext uri="{FF2B5EF4-FFF2-40B4-BE49-F238E27FC236}">
                <a16:creationId xmlns:a16="http://schemas.microsoft.com/office/drawing/2014/main" id="{034E9511-A988-95C7-EC30-9E7067003FC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000" y="4097471"/>
            <a:ext cx="3712000" cy="563809"/>
          </a:xfrm>
          <a:prstGeom prst="rect">
            <a:avLst/>
          </a:prstGeom>
        </p:spPr>
      </p:pic>
      <p:pic>
        <p:nvPicPr>
          <p:cNvPr id="29" name="Image 28" descr="\documentclass{article}&#10;\usepackage{amsmath}&#10;\pagestyle{empty}&#10;\begin{document}&#10;&#10;Octahedron state ($j=t=3$)&#10;&#10;&#10;\end{document}" title="IguanaTex Bitmap Display">
            <a:extLst>
              <a:ext uri="{FF2B5EF4-FFF2-40B4-BE49-F238E27FC236}">
                <a16:creationId xmlns:a16="http://schemas.microsoft.com/office/drawing/2014/main" id="{4B95EAD8-7F52-56B5-DA98-230B83AD0D8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832" y="6408433"/>
            <a:ext cx="3327606" cy="269898"/>
          </a:xfrm>
          <a:prstGeom prst="rect">
            <a:avLst/>
          </a:prstGeom>
        </p:spPr>
      </p:pic>
      <p:pic>
        <p:nvPicPr>
          <p:cNvPr id="27" name="Image 26" descr="\documentclass{article}&#10;\usepackage{amsmath}&#10;\pagestyle{empty}&#10;\begin{document}&#10;&#10;Tetrahedron state ($j=t=2$)&#10;&#10;&#10;\end{document}" title="IguanaTex Bitmap Display">
            <a:extLst>
              <a:ext uri="{FF2B5EF4-FFF2-40B4-BE49-F238E27FC236}">
                <a16:creationId xmlns:a16="http://schemas.microsoft.com/office/drawing/2014/main" id="{61C9557D-BED8-C043-9D83-0FD8339284E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109" y="3142055"/>
            <a:ext cx="3236571" cy="254476"/>
          </a:xfrm>
          <a:prstGeom prst="rect">
            <a:avLst/>
          </a:prstGeom>
        </p:spPr>
      </p:pic>
      <p:pic>
        <p:nvPicPr>
          <p:cNvPr id="47" name="Image 46" descr="\documentclass{article}&#10;\usepackage{amsmath}&#10;\pagestyle{empty}&#10;\begin{document}&#10;&#10;For $j=2$ the analytical parameters are&#10;&#10;&#10;\end{document}" title="IguanaTex Bitmap Display">
            <a:extLst>
              <a:ext uri="{FF2B5EF4-FFF2-40B4-BE49-F238E27FC236}">
                <a16:creationId xmlns:a16="http://schemas.microsoft.com/office/drawing/2014/main" id="{C202CCBD-0B6F-9863-A576-11D0D207C7D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95" y="3443432"/>
            <a:ext cx="4572199" cy="243141"/>
          </a:xfrm>
          <a:prstGeom prst="rect">
            <a:avLst/>
          </a:prstGeom>
        </p:spPr>
      </p:pic>
      <p:pic>
        <p:nvPicPr>
          <p:cNvPr id="49" name="Image 48" descr="\documentclass{article}&#10;\usepackage{amsmath}&#10;\pagestyle{empty}&#10;\begin{document}&#10;&#10;and for $j=3$&#10;&#10;&#10;\end{document}" title="IguanaTex Bitmap Display">
            <a:extLst>
              <a:ext uri="{FF2B5EF4-FFF2-40B4-BE49-F238E27FC236}">
                <a16:creationId xmlns:a16="http://schemas.microsoft.com/office/drawing/2014/main" id="{B7696D31-A74E-28BF-5177-7C27C5A3BBC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95" y="5073780"/>
            <a:ext cx="1516944" cy="248556"/>
          </a:xfrm>
          <a:prstGeom prst="rect">
            <a:avLst/>
          </a:prstGeom>
        </p:spPr>
      </p:pic>
      <p:pic>
        <p:nvPicPr>
          <p:cNvPr id="43" name="Image 42" descr="\documentclass{article}&#10;\usepackage{amsmath}&#10;\pagestyle{empty}&#10;\begin{document}&#10;&#10;\begin{equation*}&#10;    \eta_2=-\frac{\mathrm{arccot}\sqrt{2}}{2} \quad \eta_3=\frac{1}{8}\left[\pi-\arctan\left(2\sqrt{2}\right)\right]&#10;\end{equation*}&#10;&#10;&#10;\end{document}" title="IguanaTex Bitmap Display">
            <a:extLst>
              <a:ext uri="{FF2B5EF4-FFF2-40B4-BE49-F238E27FC236}">
                <a16:creationId xmlns:a16="http://schemas.microsoft.com/office/drawing/2014/main" id="{83AE5960-F66A-2C8D-1AB7-24D480DD4A2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691" y="5727819"/>
            <a:ext cx="5307200" cy="5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53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C13455-928B-DD19-606B-6BF1C3DDC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2D99FA-A5DF-5A8D-2346-578D914B7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err="1">
                <a:latin typeface="Calibri"/>
                <a:ea typeface="Calibri"/>
                <a:cs typeface="Calibri"/>
              </a:rPr>
              <a:t>Analytical</a:t>
            </a:r>
            <a:r>
              <a:rPr lang="fr-FR" sz="4000" dirty="0">
                <a:latin typeface="Calibri"/>
                <a:ea typeface="Calibri"/>
                <a:cs typeface="Calibri"/>
              </a:rPr>
              <a:t> AC states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9091B8-F778-0AB3-4B5E-542EA1868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Image 2" descr="Une image contenant capture d’écran, Caractère coloré, carré, diagramme&#10;&#10;Le contenu généré par l’IA peut être incorrect.">
            <a:extLst>
              <a:ext uri="{FF2B5EF4-FFF2-40B4-BE49-F238E27FC236}">
                <a16:creationId xmlns:a16="http://schemas.microsoft.com/office/drawing/2014/main" id="{88B14D66-4A09-D0D0-58D4-3950585FF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465" y="1733997"/>
            <a:ext cx="9304986" cy="49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54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931C42-4005-3000-2602-5BD88FF8D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460ADC-4911-298F-7EF3-9F0212BE0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latin typeface="Calibri"/>
                <a:ea typeface="Calibri"/>
                <a:cs typeface="Calibri"/>
              </a:rPr>
              <a:t>High spin values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2C3284-F99F-E615-5C44-3F87C9F96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Image 3" descr="Une image contenant ligne, capture d’écran, diagramme, texte&#10;&#10;Le contenu généré par l’IA peut être incorrect.">
            <a:extLst>
              <a:ext uri="{FF2B5EF4-FFF2-40B4-BE49-F238E27FC236}">
                <a16:creationId xmlns:a16="http://schemas.microsoft.com/office/drawing/2014/main" id="{CC06409C-A29F-1FBB-E4AD-28791D3EB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042" y="2499326"/>
            <a:ext cx="10313831" cy="4296536"/>
          </a:xfrm>
          <a:prstGeom prst="rect">
            <a:avLst/>
          </a:prstGeom>
        </p:spPr>
      </p:pic>
      <p:pic>
        <p:nvPicPr>
          <p:cNvPr id="6" name="Image 5" descr="\documentclass{article}&#10;\usepackage{amsmath}&#10;\pagestyle{empty}&#10;\begin{document}&#10;&#10;\begin{equation*}&#10;    \eta_1=\frac{\pi}{2} \quad \theta_2=-\frac{\pi}{4j} \quad \theta_3=\frac{\pi}{2}&#10;\end{equation*}&#10;&#10;&#10;\end{document}" title="IguanaTex Bitmap Display">
            <a:extLst>
              <a:ext uri="{FF2B5EF4-FFF2-40B4-BE49-F238E27FC236}">
                <a16:creationId xmlns:a16="http://schemas.microsoft.com/office/drawing/2014/main" id="{DE50EDBC-EAB9-DFBE-74EE-AE1389C77B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862" y="1788504"/>
            <a:ext cx="3116190" cy="50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01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40421-BFDB-68CD-B278-8E5D4D662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5CCDEA-2338-A62D-CAA5-64AB883AA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latin typeface="Calibri"/>
                <a:ea typeface="Calibri"/>
                <a:cs typeface="Calibri"/>
              </a:rPr>
              <a:t>Conclusion and </a:t>
            </a:r>
            <a:r>
              <a:rPr lang="fr-FR" sz="4000" dirty="0" err="1">
                <a:latin typeface="Calibri"/>
                <a:ea typeface="Calibri"/>
                <a:cs typeface="Calibri"/>
              </a:rPr>
              <a:t>outlook</a:t>
            </a:r>
            <a:endParaRPr lang="fr-FR" sz="40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6106F7-3761-C84F-6AED-2040C3881043}"/>
              </a:ext>
            </a:extLst>
          </p:cNvPr>
          <p:cNvSpPr/>
          <p:nvPr/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rgbClr val="E97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1" name="Image 10" descr="\documentclass{article}&#10;\usepackage{amsmath}&#10;\pagestyle{empty}&#10;\begin{document}&#10;&#10;J. Denis, C. Read and J. Martin, arXiv:2505.06154&#10;&#10;&#10;\end{document}" title="IguanaTex Bitmap Display">
            <a:extLst>
              <a:ext uri="{FF2B5EF4-FFF2-40B4-BE49-F238E27FC236}">
                <a16:creationId xmlns:a16="http://schemas.microsoft.com/office/drawing/2014/main" id="{DD4662CC-FDC8-2DA4-B464-9CDCC7C6F9E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186" y="6495791"/>
            <a:ext cx="6186379" cy="25354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C4E3F2A-1B2E-072F-1B05-D1D73DC48D02}"/>
              </a:ext>
            </a:extLst>
          </p:cNvPr>
          <p:cNvSpPr txBox="1"/>
          <p:nvPr/>
        </p:nvSpPr>
        <p:spPr>
          <a:xfrm>
            <a:off x="1115567" y="1728216"/>
            <a:ext cx="938617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/>
              <a:t> The </a:t>
            </a:r>
            <a:r>
              <a:rPr lang="fr-BE" sz="2400" dirty="0" err="1"/>
              <a:t>protocol</a:t>
            </a:r>
            <a:r>
              <a:rPr lang="fr-BE" sz="2400" dirty="0"/>
              <a:t> </a:t>
            </a:r>
            <a:r>
              <a:rPr lang="fr-BE" sz="2400" dirty="0" err="1"/>
              <a:t>is</a:t>
            </a:r>
            <a:r>
              <a:rPr lang="fr-BE" sz="2400" dirty="0"/>
              <a:t> able to </a:t>
            </a:r>
            <a:r>
              <a:rPr lang="fr-BE" sz="2400" dirty="0" err="1"/>
              <a:t>generate</a:t>
            </a:r>
            <a:r>
              <a:rPr lang="fr-BE" sz="2400" dirty="0"/>
              <a:t> AC states </a:t>
            </a:r>
            <a:r>
              <a:rPr lang="fr-BE" sz="2400" dirty="0" err="1"/>
              <a:t>with</a:t>
            </a:r>
            <a:r>
              <a:rPr lang="fr-BE" sz="2400" dirty="0"/>
              <a:t> high </a:t>
            </a:r>
            <a:r>
              <a:rPr lang="fr-BE" sz="2400" dirty="0" err="1"/>
              <a:t>degree</a:t>
            </a:r>
            <a:r>
              <a:rPr lang="fr-BE" sz="2400" dirty="0"/>
              <a:t> of</a:t>
            </a:r>
          </a:p>
          <a:p>
            <a:r>
              <a:rPr lang="fr-BE" sz="2400" dirty="0" err="1"/>
              <a:t>Anticoherence</a:t>
            </a:r>
            <a:r>
              <a:rPr lang="fr-BE" sz="2400" dirty="0"/>
              <a:t>, </a:t>
            </a:r>
            <a:r>
              <a:rPr lang="fr-BE" sz="2400" dirty="0" err="1"/>
              <a:t>even</a:t>
            </a:r>
            <a:r>
              <a:rPr lang="fr-BE" sz="2400" dirty="0"/>
              <a:t> </a:t>
            </a:r>
            <a:r>
              <a:rPr lang="fr-BE" sz="2400" dirty="0" err="1"/>
              <a:t>analytically</a:t>
            </a:r>
            <a:r>
              <a:rPr lang="fr-BE" sz="2400" dirty="0"/>
              <a:t> exact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/>
              <a:t> </a:t>
            </a:r>
            <a:r>
              <a:rPr lang="fr-BE" sz="2400" dirty="0" err="1"/>
              <a:t>Possibility</a:t>
            </a:r>
            <a:r>
              <a:rPr lang="fr-BE" sz="2400" dirty="0"/>
              <a:t> to use </a:t>
            </a:r>
            <a:r>
              <a:rPr lang="fr-BE" sz="2400" dirty="0" err="1"/>
              <a:t>dynamical</a:t>
            </a:r>
            <a:r>
              <a:rPr lang="fr-BE" sz="2400" dirty="0"/>
              <a:t> </a:t>
            </a:r>
            <a:r>
              <a:rPr lang="fr-BE" sz="2400" dirty="0" err="1"/>
              <a:t>decoupling</a:t>
            </a:r>
            <a:r>
              <a:rPr lang="fr-BE" sz="2400" dirty="0"/>
              <a:t> to </a:t>
            </a:r>
            <a:r>
              <a:rPr lang="fr-BE" sz="2400" dirty="0" err="1"/>
              <a:t>protect</a:t>
            </a:r>
            <a:r>
              <a:rPr lang="fr-BE" sz="2400" dirty="0"/>
              <a:t> AC states</a:t>
            </a:r>
          </a:p>
          <a:p>
            <a:r>
              <a:rPr lang="fr-BE" sz="2400" dirty="0" err="1"/>
              <a:t>from</a:t>
            </a:r>
            <a:r>
              <a:rPr lang="fr-BE" sz="2400" dirty="0"/>
              <a:t> </a:t>
            </a:r>
            <a:r>
              <a:rPr lang="fr-BE" sz="2400" dirty="0" err="1"/>
              <a:t>decoherence</a:t>
            </a:r>
            <a:r>
              <a:rPr lang="fr-BE" sz="2400" dirty="0"/>
              <a:t> (cf. the </a:t>
            </a:r>
            <a:r>
              <a:rPr lang="fr-BE" sz="2400" dirty="0" err="1"/>
              <a:t>paper</a:t>
            </a:r>
            <a:r>
              <a:rPr lang="fr-BE" sz="2400" dirty="0"/>
              <a:t>)</a:t>
            </a:r>
          </a:p>
          <a:p>
            <a:endParaRPr lang="fr-B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dirty="0" err="1"/>
              <a:t>Experimental</a:t>
            </a:r>
            <a:r>
              <a:rPr lang="fr-BE" sz="2400" dirty="0"/>
              <a:t> </a:t>
            </a:r>
            <a:r>
              <a:rPr lang="fr-BE" sz="2400" dirty="0" err="1"/>
              <a:t>generation</a:t>
            </a:r>
            <a:r>
              <a:rPr lang="fr-BE" sz="2400" dirty="0"/>
              <a:t> of AC states </a:t>
            </a:r>
            <a:r>
              <a:rPr lang="fr-BE" sz="2400" dirty="0" err="1"/>
              <a:t>from</a:t>
            </a:r>
            <a:r>
              <a:rPr lang="fr-BE" sz="2400" dirty="0"/>
              <a:t> spin or Bose-Einstein</a:t>
            </a:r>
          </a:p>
          <a:p>
            <a:r>
              <a:rPr lang="fr-BE" sz="2400" dirty="0" err="1"/>
              <a:t>Condensate</a:t>
            </a:r>
            <a:r>
              <a:rPr lang="fr-BE" sz="2400" dirty="0"/>
              <a:t> </a:t>
            </a:r>
            <a:r>
              <a:rPr lang="fr-BE" sz="2400" dirty="0" err="1"/>
              <a:t>systems</a:t>
            </a:r>
            <a:endParaRPr lang="fr-B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 err="1"/>
              <a:t>Other</a:t>
            </a:r>
            <a:r>
              <a:rPr lang="fr-BE" sz="2400" dirty="0"/>
              <a:t> </a:t>
            </a:r>
            <a:r>
              <a:rPr lang="fr-BE" sz="2400" dirty="0" err="1"/>
              <a:t>kind</a:t>
            </a:r>
            <a:r>
              <a:rPr lang="fr-BE" sz="2400" dirty="0"/>
              <a:t> of </a:t>
            </a:r>
            <a:r>
              <a:rPr lang="fr-BE" sz="2400" dirty="0" err="1"/>
              <a:t>Hamiltonian</a:t>
            </a:r>
            <a:r>
              <a:rPr lang="fr-BE" sz="2400" dirty="0"/>
              <a:t> or </a:t>
            </a:r>
            <a:r>
              <a:rPr lang="fr-BE" sz="2400" dirty="0" err="1"/>
              <a:t>evolutions</a:t>
            </a:r>
            <a:r>
              <a:rPr lang="fr-BE" sz="2400" dirty="0"/>
              <a:t> to speed-up the </a:t>
            </a:r>
            <a:r>
              <a:rPr lang="fr-BE" sz="2400" dirty="0" err="1"/>
              <a:t>generation</a:t>
            </a:r>
            <a:endParaRPr lang="fr-BE" sz="2400" dirty="0"/>
          </a:p>
          <a:p>
            <a:r>
              <a:rPr lang="fr-BE" sz="2400" dirty="0"/>
              <a:t>of </a:t>
            </a:r>
            <a:r>
              <a:rPr lang="fr-BE" sz="2400" dirty="0" err="1"/>
              <a:t>anticoherent</a:t>
            </a:r>
            <a:r>
              <a:rPr lang="fr-BE" sz="2400" dirty="0"/>
              <a:t> states</a:t>
            </a:r>
          </a:p>
          <a:p>
            <a:r>
              <a:rPr lang="fr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2067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F45C4-F3A4-00CE-3CEC-D8F0418B3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860C1D-4318-CD14-C370-8CEA19DF9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latin typeface="Calibri"/>
                <a:ea typeface="Calibri"/>
                <a:cs typeface="Calibri"/>
              </a:rPr>
              <a:t>AC States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F0A30C-0BFD-C831-CB98-0BDB9D2A7664}"/>
              </a:ext>
            </a:extLst>
          </p:cNvPr>
          <p:cNvSpPr/>
          <p:nvPr/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rgbClr val="E97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8" name="Image 7" descr="\documentclass{article}&#10;\usepackage{amsmath}&#10;\pagestyle{empty}&#10;\begin{document}&#10;&#10;\textbf{Coherent state :}&#10;&#10;&#10;\end{document}" title="IguanaTex Bitmap Display">
            <a:extLst>
              <a:ext uri="{FF2B5EF4-FFF2-40B4-BE49-F238E27FC236}">
                <a16:creationId xmlns:a16="http://schemas.microsoft.com/office/drawing/2014/main" id="{30407A3B-BF87-293C-5267-7CF131024A3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44" y="1938244"/>
            <a:ext cx="2128815" cy="190257"/>
          </a:xfrm>
          <a:prstGeom prst="rect">
            <a:avLst/>
          </a:prstGeom>
        </p:spPr>
      </p:pic>
      <p:pic>
        <p:nvPicPr>
          <p:cNvPr id="10" name="Image 9" descr="\documentclass{article}&#10;\usepackage{amsmath}&#10;\pagestyle{empty}&#10;\begin{document}&#10;&#10;$\langle\mathbf{J}\rangle=j\hbar\mathbf{n}$ : most classical&#10;&#10;&#10;\end{document}" title="IguanaTex Bitmap Display">
            <a:extLst>
              <a:ext uri="{FF2B5EF4-FFF2-40B4-BE49-F238E27FC236}">
                <a16:creationId xmlns:a16="http://schemas.microsoft.com/office/drawing/2014/main" id="{AAFC0826-FC02-927B-169C-ED1E2CE08F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95" y="5597525"/>
            <a:ext cx="3143356" cy="280449"/>
          </a:xfrm>
          <a:prstGeom prst="rect">
            <a:avLst/>
          </a:prstGeom>
        </p:spPr>
      </p:pic>
      <p:pic>
        <p:nvPicPr>
          <p:cNvPr id="11" name="coh.pdf" descr="coh.pdf">
            <a:extLst>
              <a:ext uri="{FF2B5EF4-FFF2-40B4-BE49-F238E27FC236}">
                <a16:creationId xmlns:a16="http://schemas.microsoft.com/office/drawing/2014/main" id="{2AC2F47C-D6AF-3F3B-81F8-64871CDD9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893" y="2633473"/>
            <a:ext cx="656096" cy="1179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 4" descr="Une image contenant sphère, balle&#10;&#10;Le contenu généré par l’IA peut être incorrect.">
            <a:extLst>
              <a:ext uri="{FF2B5EF4-FFF2-40B4-BE49-F238E27FC236}">
                <a16:creationId xmlns:a16="http://schemas.microsoft.com/office/drawing/2014/main" id="{787AE597-1834-BACD-1BB6-ACE8536456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091" y="2914871"/>
            <a:ext cx="2212500" cy="221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58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E52C8-EEAE-2180-E653-366B13C3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CEAB3A-FA99-1847-240D-C61C81E69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latin typeface="Calibri"/>
                <a:ea typeface="Calibri"/>
                <a:cs typeface="Calibri"/>
              </a:rPr>
              <a:t>AC States</a:t>
            </a:r>
          </a:p>
        </p:txBody>
      </p:sp>
      <p:pic>
        <p:nvPicPr>
          <p:cNvPr id="4" name="Image 3" descr="\documentclass{article}&#10;\usepackage{amsmath}&#10;\pagestyle{empty}&#10;\begin{document}&#10;&#10;\textbf{Anticoherent state of order 1} :&#10;&#10;&#10;\end{document}" title="IguanaTex Bitmap Display">
            <a:extLst>
              <a:ext uri="{FF2B5EF4-FFF2-40B4-BE49-F238E27FC236}">
                <a16:creationId xmlns:a16="http://schemas.microsoft.com/office/drawing/2014/main" id="{5F985DAD-BC7C-C49F-EEF7-87E39D9EE6D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94" y="1938253"/>
            <a:ext cx="4044176" cy="1902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64988B-DFC6-8F93-8EC7-47C8BB8C0BDA}"/>
              </a:ext>
            </a:extLst>
          </p:cNvPr>
          <p:cNvSpPr/>
          <p:nvPr/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rgbClr val="E97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8" name="Image 7" descr="\documentclass{article}&#10;\usepackage{amsmath}&#10;\pagestyle{empty}&#10;\begin{document}&#10;&#10;\textbf{Coherent state :}&#10;&#10;&#10;\end{document}" title="IguanaTex Bitmap Display">
            <a:extLst>
              <a:ext uri="{FF2B5EF4-FFF2-40B4-BE49-F238E27FC236}">
                <a16:creationId xmlns:a16="http://schemas.microsoft.com/office/drawing/2014/main" id="{9209C63A-6748-E180-8EF8-DD7C0F8C583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44" y="1938244"/>
            <a:ext cx="2128815" cy="190257"/>
          </a:xfrm>
          <a:prstGeom prst="rect">
            <a:avLst/>
          </a:prstGeom>
        </p:spPr>
      </p:pic>
      <p:pic>
        <p:nvPicPr>
          <p:cNvPr id="10" name="Image 9" descr="\documentclass{article}&#10;\usepackage{amsmath}&#10;\pagestyle{empty}&#10;\begin{document}&#10;&#10;$\langle\mathbf{J}\rangle=j\hbar\mathbf{n}$ : most classical&#10;&#10;&#10;\end{document}" title="IguanaTex Bitmap Display">
            <a:extLst>
              <a:ext uri="{FF2B5EF4-FFF2-40B4-BE49-F238E27FC236}">
                <a16:creationId xmlns:a16="http://schemas.microsoft.com/office/drawing/2014/main" id="{8D346F6E-2C9F-209E-23B0-252E0232579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95" y="5597525"/>
            <a:ext cx="3143356" cy="280449"/>
          </a:xfrm>
          <a:prstGeom prst="rect">
            <a:avLst/>
          </a:prstGeom>
        </p:spPr>
      </p:pic>
      <p:pic>
        <p:nvPicPr>
          <p:cNvPr id="11" name="coh.pdf" descr="coh.pdf">
            <a:extLst>
              <a:ext uri="{FF2B5EF4-FFF2-40B4-BE49-F238E27FC236}">
                <a16:creationId xmlns:a16="http://schemas.microsoft.com/office/drawing/2014/main" id="{6E70FDE3-193B-D98B-2CBA-FAB3DB0264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2893" y="2633473"/>
            <a:ext cx="656096" cy="1179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 15" descr="\documentclass{article}&#10;\usepackage{amsmath}&#10;\pagestyle{empty}&#10;\begin{document}&#10;&#10;$\langle\mathbf{J}\rangle=0$ : the spin points &quot;nowhere&quot;&#10;&#10;&#10;\end{document}" title="IguanaTex Bitmap Display">
            <a:extLst>
              <a:ext uri="{FF2B5EF4-FFF2-40B4-BE49-F238E27FC236}">
                <a16:creationId xmlns:a16="http://schemas.microsoft.com/office/drawing/2014/main" id="{ED383E18-B57D-61F6-CD46-5D7F6FC3FEE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553" y="5597261"/>
            <a:ext cx="4304493" cy="280975"/>
          </a:xfrm>
          <a:prstGeom prst="rect">
            <a:avLst/>
          </a:prstGeom>
        </p:spPr>
      </p:pic>
      <p:pic>
        <p:nvPicPr>
          <p:cNvPr id="17" name="coh.pdf" descr="coh.pdf">
            <a:extLst>
              <a:ext uri="{FF2B5EF4-FFF2-40B4-BE49-F238E27FC236}">
                <a16:creationId xmlns:a16="http://schemas.microsoft.com/office/drawing/2014/main" id="{C4615F6B-492E-214E-FA6B-BC389B0DE6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3929" y="2633473"/>
            <a:ext cx="656096" cy="1179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coh.pdf" descr="coh.pdf">
            <a:extLst>
              <a:ext uri="{FF2B5EF4-FFF2-40B4-BE49-F238E27FC236}">
                <a16:creationId xmlns:a16="http://schemas.microsoft.com/office/drawing/2014/main" id="{6EEA4125-D6C5-CF6D-BBCA-C404F006CB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 flipV="1">
            <a:off x="10543097" y="2633473"/>
            <a:ext cx="656096" cy="1179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 19" descr="\documentclass{article}&#10;\usepackage{amsmath}&#10;\pagestyle{empty}&#10;\begin{document}&#10;&#10;+&#10;&#10;&#10;\end{document}" title="IguanaTex Bitmap Display">
            <a:extLst>
              <a:ext uri="{FF2B5EF4-FFF2-40B4-BE49-F238E27FC236}">
                <a16:creationId xmlns:a16="http://schemas.microsoft.com/office/drawing/2014/main" id="{525227B2-28C9-0EDB-650A-9FB5668899C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075" y="3167880"/>
            <a:ext cx="202971" cy="202971"/>
          </a:xfrm>
          <a:prstGeom prst="rect">
            <a:avLst/>
          </a:prstGeom>
        </p:spPr>
      </p:pic>
      <p:pic>
        <p:nvPicPr>
          <p:cNvPr id="5" name="Image 4" descr="Une image contenant sphère, balle&#10;&#10;Le contenu généré par l’IA peut être incorrect.">
            <a:extLst>
              <a:ext uri="{FF2B5EF4-FFF2-40B4-BE49-F238E27FC236}">
                <a16:creationId xmlns:a16="http://schemas.microsoft.com/office/drawing/2014/main" id="{664AF655-D4F8-86C6-AF6F-5E16573C9D5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091" y="2914871"/>
            <a:ext cx="2212500" cy="2212500"/>
          </a:xfrm>
          <a:prstGeom prst="rect">
            <a:avLst/>
          </a:prstGeom>
        </p:spPr>
      </p:pic>
      <p:pic>
        <p:nvPicPr>
          <p:cNvPr id="9" name="Image 8" descr="Une image contenant sphère, cercle, créativité&#10;&#10;Le contenu généré par l’IA peut être incorrect.">
            <a:extLst>
              <a:ext uri="{FF2B5EF4-FFF2-40B4-BE49-F238E27FC236}">
                <a16:creationId xmlns:a16="http://schemas.microsoft.com/office/drawing/2014/main" id="{9D11144C-ED20-E89D-84E1-846D41D18C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245" y="2806463"/>
            <a:ext cx="2212500" cy="221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68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E456E-4594-EE5B-19F5-B2D6CB160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ECF296-BED9-4D67-C690-6DF69EE01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latin typeface="Calibri"/>
                <a:ea typeface="Calibri"/>
                <a:cs typeface="Calibri"/>
              </a:rPr>
              <a:t>AC States</a:t>
            </a:r>
          </a:p>
        </p:txBody>
      </p:sp>
      <p:pic>
        <p:nvPicPr>
          <p:cNvPr id="6" name="Image 5" descr="\documentclass{article}&#10;\usepackage{amsmath}&#10;\pagestyle{empty}&#10;\begin{document}&#10;&#10;\textbf{Anticoherent state of order 2} :&#10;&#10;&#10;\end{document}" title="IguanaTex Bitmap Display">
            <a:extLst>
              <a:ext uri="{FF2B5EF4-FFF2-40B4-BE49-F238E27FC236}">
                <a16:creationId xmlns:a16="http://schemas.microsoft.com/office/drawing/2014/main" id="{5F80E64E-F2A4-818E-A438-48B9D738FC4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94" y="1938253"/>
            <a:ext cx="4044205" cy="1918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1A8656-BFFB-1813-026B-D09C1A4B26F7}"/>
              </a:ext>
            </a:extLst>
          </p:cNvPr>
          <p:cNvSpPr/>
          <p:nvPr/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rgbClr val="E97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8" name="Image 7" descr="\documentclass{article}&#10;\usepackage{amsmath}&#10;\pagestyle{empty}&#10;\begin{document}&#10;&#10;\textbf{Coherent state :}&#10;&#10;&#10;\end{document}" title="IguanaTex Bitmap Display">
            <a:extLst>
              <a:ext uri="{FF2B5EF4-FFF2-40B4-BE49-F238E27FC236}">
                <a16:creationId xmlns:a16="http://schemas.microsoft.com/office/drawing/2014/main" id="{F80542B9-EC65-E3C2-5105-9272944CC14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44" y="1938244"/>
            <a:ext cx="2128815" cy="190257"/>
          </a:xfrm>
          <a:prstGeom prst="rect">
            <a:avLst/>
          </a:prstGeom>
        </p:spPr>
      </p:pic>
      <p:pic>
        <p:nvPicPr>
          <p:cNvPr id="10" name="Image 9" descr="\documentclass{article}&#10;\usepackage{amsmath}&#10;\pagestyle{empty}&#10;\begin{document}&#10;&#10;$\langle\mathbf{J}\rangle=j\hbar\mathbf{n}$ : most classical&#10;&#10;&#10;\end{document}" title="IguanaTex Bitmap Display">
            <a:extLst>
              <a:ext uri="{FF2B5EF4-FFF2-40B4-BE49-F238E27FC236}">
                <a16:creationId xmlns:a16="http://schemas.microsoft.com/office/drawing/2014/main" id="{FEEEAA55-9035-9131-64C3-07E742FC86A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95" y="5597525"/>
            <a:ext cx="3143356" cy="280449"/>
          </a:xfrm>
          <a:prstGeom prst="rect">
            <a:avLst/>
          </a:prstGeom>
        </p:spPr>
      </p:pic>
      <p:pic>
        <p:nvPicPr>
          <p:cNvPr id="11" name="coh.pdf 1" descr="coh.pdf">
            <a:extLst>
              <a:ext uri="{FF2B5EF4-FFF2-40B4-BE49-F238E27FC236}">
                <a16:creationId xmlns:a16="http://schemas.microsoft.com/office/drawing/2014/main" id="{9C9D23C5-4399-6A71-28F7-153CE08A20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2893" y="2633473"/>
            <a:ext cx="656096" cy="1179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 4" descr="Une image contenant sphère, balle&#10;&#10;Le contenu généré par l’IA peut être incorrect.">
            <a:extLst>
              <a:ext uri="{FF2B5EF4-FFF2-40B4-BE49-F238E27FC236}">
                <a16:creationId xmlns:a16="http://schemas.microsoft.com/office/drawing/2014/main" id="{D8222DE7-C961-B256-046B-509166CFC53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091" y="2914871"/>
            <a:ext cx="2212500" cy="2212500"/>
          </a:xfrm>
          <a:prstGeom prst="rect">
            <a:avLst/>
          </a:prstGeom>
        </p:spPr>
      </p:pic>
      <p:pic>
        <p:nvPicPr>
          <p:cNvPr id="13" name="Image 12" descr="Une image contenant sphère, cercle, créativité&#10;&#10;Le contenu généré par l’IA peut être incorrect.">
            <a:extLst>
              <a:ext uri="{FF2B5EF4-FFF2-40B4-BE49-F238E27FC236}">
                <a16:creationId xmlns:a16="http://schemas.microsoft.com/office/drawing/2014/main" id="{7B3539DF-0833-FC33-DC43-C6E839FC197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450" y="2473575"/>
            <a:ext cx="2212500" cy="2212500"/>
          </a:xfrm>
          <a:prstGeom prst="rect">
            <a:avLst/>
          </a:prstGeom>
        </p:spPr>
      </p:pic>
      <p:pic>
        <p:nvPicPr>
          <p:cNvPr id="14" name="Image 13" descr="\documentclass{article}&#10;\usepackage{amsmath}&#10;\pagestyle{empty}&#10;\begin{document}&#10;&#10;$\langle\mathbf{J}\rangle=0$ : the spin points &quot;nowhere&quot;&#10;&#10;&#10;\end{document}" title="IguanaTex Bitmap Display">
            <a:extLst>
              <a:ext uri="{FF2B5EF4-FFF2-40B4-BE49-F238E27FC236}">
                <a16:creationId xmlns:a16="http://schemas.microsoft.com/office/drawing/2014/main" id="{F4BA6035-349C-1FC1-672F-496E21B6DA8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553" y="5140063"/>
            <a:ext cx="4304493" cy="280975"/>
          </a:xfrm>
          <a:prstGeom prst="rect">
            <a:avLst/>
          </a:prstGeom>
        </p:spPr>
      </p:pic>
      <p:pic>
        <p:nvPicPr>
          <p:cNvPr id="22" name="Image 21" descr="\documentclass{article}&#10;\usepackage{amsmath}&#10;\pagestyle{empty}&#10;\begin{document}&#10;&#10;\parbox{190pt}{$\langle J_x^2\rangle=\langle J_y^2\rangle=\langle J_z^2\rangle$ : the spin variance also has no preferred direction}&#10;&#10;&#10;\end{document}" title="IguanaTex Bitmap Display">
            <a:extLst>
              <a:ext uri="{FF2B5EF4-FFF2-40B4-BE49-F238E27FC236}">
                <a16:creationId xmlns:a16="http://schemas.microsoft.com/office/drawing/2014/main" id="{C592ECF2-92E5-D972-8C50-6222B4FD143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553" y="5569555"/>
            <a:ext cx="5271619" cy="616838"/>
          </a:xfrm>
          <a:prstGeom prst="rect">
            <a:avLst/>
          </a:prstGeom>
        </p:spPr>
      </p:pic>
      <p:pic>
        <p:nvPicPr>
          <p:cNvPr id="24" name="Image 23" descr="\documentclass{article}&#10;\usepackage{amsmath}&#10;\pagestyle{empty}&#10;\begin{document}&#10;&#10;$\langle J_xJ_y\rangle=0$&#10;&#10;&#10;\end{document}" title="IguanaTex Bitmap Display">
            <a:extLst>
              <a:ext uri="{FF2B5EF4-FFF2-40B4-BE49-F238E27FC236}">
                <a16:creationId xmlns:a16="http://schemas.microsoft.com/office/drawing/2014/main" id="{E3885D43-D0BC-4009-6458-AC0475EB0C5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733" y="2865252"/>
            <a:ext cx="1268876" cy="291657"/>
          </a:xfrm>
          <a:prstGeom prst="rect">
            <a:avLst/>
          </a:prstGeom>
        </p:spPr>
      </p:pic>
      <p:pic>
        <p:nvPicPr>
          <p:cNvPr id="30" name="Image 29" descr="\documentclass{article}&#10;\usepackage{amsmath}&#10;\pagestyle{empty}&#10;\begin{document}&#10;&#10;$\langle J_yJ_z\rangle=0$&#10;&#10;&#10;\end{document}" title="IguanaTex Bitmap Display">
            <a:extLst>
              <a:ext uri="{FF2B5EF4-FFF2-40B4-BE49-F238E27FC236}">
                <a16:creationId xmlns:a16="http://schemas.microsoft.com/office/drawing/2014/main" id="{67285212-B389-6A88-516B-DE79F2AAD5E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952" y="3438433"/>
            <a:ext cx="1257143" cy="291657"/>
          </a:xfrm>
          <a:prstGeom prst="rect">
            <a:avLst/>
          </a:prstGeom>
        </p:spPr>
      </p:pic>
      <p:pic>
        <p:nvPicPr>
          <p:cNvPr id="32" name="Image 31" descr="\documentclass{article}&#10;\usepackage{amsmath}&#10;\pagestyle{empty}&#10;\begin{document}&#10;&#10;$\langle J_zJ_x\rangle=0$&#10;&#10;&#10;\end{document}" title="IguanaTex Bitmap Display">
            <a:extLst>
              <a:ext uri="{FF2B5EF4-FFF2-40B4-BE49-F238E27FC236}">
                <a16:creationId xmlns:a16="http://schemas.microsoft.com/office/drawing/2014/main" id="{93E64B99-2BD9-364A-2D43-1D17CFF7687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247" y="4014021"/>
            <a:ext cx="1263848" cy="27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04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137202-3AE3-73CB-8F2A-D2E122DCC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9D8760-574F-2D3A-D61E-EA00C1379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latin typeface="Calibri"/>
                <a:ea typeface="Calibri"/>
                <a:cs typeface="Calibri"/>
              </a:rPr>
              <a:t>AC States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794A35-8F0D-57BC-C0C1-2CED0512A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multipole operators">
            <a:extLst>
              <a:ext uri="{FF2B5EF4-FFF2-40B4-BE49-F238E27FC236}">
                <a16:creationId xmlns:a16="http://schemas.microsoft.com/office/drawing/2014/main" id="{312EEF69-6781-D17A-A089-962FC1926015}"/>
              </a:ext>
            </a:extLst>
          </p:cNvPr>
          <p:cNvSpPr txBox="1"/>
          <p:nvPr/>
        </p:nvSpPr>
        <p:spPr>
          <a:xfrm>
            <a:off x="5940371" y="4111377"/>
            <a:ext cx="1648818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>
              <a:defRPr sz="2800" i="1">
                <a:solidFill>
                  <a:srgbClr val="008F00"/>
                </a:solidFill>
              </a:defRPr>
            </a:pPr>
            <a:r>
              <a:rPr sz="2000" dirty="0"/>
              <a:t>multipole</a:t>
            </a:r>
            <a:br>
              <a:rPr sz="2000" dirty="0"/>
            </a:br>
            <a:r>
              <a:rPr sz="2000" dirty="0"/>
              <a:t>operators</a:t>
            </a:r>
          </a:p>
        </p:txBody>
      </p:sp>
      <p:sp>
        <p:nvSpPr>
          <p:cNvPr id="12" name="maximally mixed state">
            <a:extLst>
              <a:ext uri="{FF2B5EF4-FFF2-40B4-BE49-F238E27FC236}">
                <a16:creationId xmlns:a16="http://schemas.microsoft.com/office/drawing/2014/main" id="{2CA4F34A-8B78-2563-AC13-AC6455E83606}"/>
              </a:ext>
            </a:extLst>
          </p:cNvPr>
          <p:cNvSpPr txBox="1"/>
          <p:nvPr/>
        </p:nvSpPr>
        <p:spPr>
          <a:xfrm>
            <a:off x="2454227" y="4130119"/>
            <a:ext cx="1648818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r>
              <a:rPr sz="2000" dirty="0"/>
              <a:t>maximally mixed state</a:t>
            </a:r>
          </a:p>
        </p:txBody>
      </p:sp>
      <p:sp>
        <p:nvSpPr>
          <p:cNvPr id="17" name="state multipoles">
            <a:extLst>
              <a:ext uri="{FF2B5EF4-FFF2-40B4-BE49-F238E27FC236}">
                <a16:creationId xmlns:a16="http://schemas.microsoft.com/office/drawing/2014/main" id="{2F798F58-734D-F9EC-2D78-FADA7A6FFAF3}"/>
              </a:ext>
            </a:extLst>
          </p:cNvPr>
          <p:cNvSpPr txBox="1"/>
          <p:nvPr/>
        </p:nvSpPr>
        <p:spPr>
          <a:xfrm>
            <a:off x="4317013" y="4101324"/>
            <a:ext cx="150586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>
              <a:defRPr sz="2800" i="1">
                <a:solidFill>
                  <a:srgbClr val="FF7800"/>
                </a:solidFill>
              </a:defRPr>
            </a:pPr>
            <a:r>
              <a:rPr sz="2000" dirty="0"/>
              <a:t>state</a:t>
            </a:r>
            <a:br>
              <a:rPr sz="2000" dirty="0"/>
            </a:br>
            <a:r>
              <a:rPr sz="2000" dirty="0"/>
              <a:t>multipoles</a:t>
            </a:r>
          </a:p>
        </p:txBody>
      </p:sp>
      <p:pic>
        <p:nvPicPr>
          <p:cNvPr id="28" name="Image 27" descr="\documentclass{article}&#10;\usepackage{amsmath}&#10;\pagestyle{empty}&#10;\begin{document}&#10;&#10;\begin{equation*}&#10;\rho = \rho_0 + \sum_{L=1}^{2j}\sum_{M=-L}^{L}\rho_{LM}\,T_{LM}&#10;\end{equation*}&#10;&#10;&#10;\end{document}" title="IguanaTex Bitmap Display">
            <a:extLst>
              <a:ext uri="{FF2B5EF4-FFF2-40B4-BE49-F238E27FC236}">
                <a16:creationId xmlns:a16="http://schemas.microsoft.com/office/drawing/2014/main" id="{A418704D-7E41-E3E3-15F6-1D7CEF7141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607" y="2968138"/>
            <a:ext cx="3503593" cy="825259"/>
          </a:xfrm>
          <a:prstGeom prst="rect">
            <a:avLst/>
          </a:prstGeom>
        </p:spPr>
      </p:pic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8B836F1-BBB1-C9D5-6C13-33776F069A36}"/>
              </a:ext>
            </a:extLst>
          </p:cNvPr>
          <p:cNvSpPr/>
          <p:nvPr/>
        </p:nvSpPr>
        <p:spPr>
          <a:xfrm>
            <a:off x="5295900" y="3209925"/>
            <a:ext cx="571500" cy="368424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6F4753E9-8872-CE15-34E5-905CF433AC0A}"/>
              </a:ext>
            </a:extLst>
          </p:cNvPr>
          <p:cNvSpPr/>
          <p:nvPr/>
        </p:nvSpPr>
        <p:spPr>
          <a:xfrm>
            <a:off x="5888235" y="3209925"/>
            <a:ext cx="571500" cy="368424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01DB4294-9C3A-8056-CF67-DE479FED7B5F}"/>
              </a:ext>
            </a:extLst>
          </p:cNvPr>
          <p:cNvCxnSpPr>
            <a:cxnSpLocks/>
          </p:cNvCxnSpPr>
          <p:nvPr/>
        </p:nvCxnSpPr>
        <p:spPr>
          <a:xfrm flipV="1">
            <a:off x="5295900" y="3697291"/>
            <a:ext cx="266700" cy="494151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65D2AA4D-385F-8D70-7211-A56811486658}"/>
              </a:ext>
            </a:extLst>
          </p:cNvPr>
          <p:cNvCxnSpPr>
            <a:cxnSpLocks/>
          </p:cNvCxnSpPr>
          <p:nvPr/>
        </p:nvCxnSpPr>
        <p:spPr>
          <a:xfrm flipH="1" flipV="1">
            <a:off x="6193035" y="3697290"/>
            <a:ext cx="266700" cy="4941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0F463015-3826-5286-8E70-A8EA4E4DEA39}"/>
              </a:ext>
            </a:extLst>
          </p:cNvPr>
          <p:cNvCxnSpPr>
            <a:cxnSpLocks/>
          </p:cNvCxnSpPr>
          <p:nvPr/>
        </p:nvCxnSpPr>
        <p:spPr>
          <a:xfrm flipV="1">
            <a:off x="3278636" y="3697290"/>
            <a:ext cx="266700" cy="4941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0" name="Image 69" descr="\documentclass{article}&#10;\usepackage{amsmath}&#10;\pagestyle{empty}&#10;\begin{document}&#10;&#10;\textbf{Anticoherent state to order} $\mathbf{t} :$&#10;&#10;&#10;\end{document}" title="IguanaTex Bitmap Display">
            <a:extLst>
              <a:ext uri="{FF2B5EF4-FFF2-40B4-BE49-F238E27FC236}">
                <a16:creationId xmlns:a16="http://schemas.microsoft.com/office/drawing/2014/main" id="{C8B90287-7AC7-33DB-7470-BE9E805F455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10" y="5778697"/>
            <a:ext cx="4001684" cy="189060"/>
          </a:xfrm>
          <a:prstGeom prst="rect">
            <a:avLst/>
          </a:prstGeom>
        </p:spPr>
      </p:pic>
      <p:pic>
        <p:nvPicPr>
          <p:cNvPr id="48" name="Image 47" descr="\documentclass{article}&#10;\usepackage{amsmath}&#10;\pagestyle{empty}&#10;\begin{document}&#10;&#10;\parbox{500pt}{O. Giraud, D. Braun, D. Baguette, T. Bastin and J. Martin, PRL \textbf{114}, 080401 (2015)}&#10;&#10;&#10;\end{document}" title="IguanaTex Bitmap Display">
            <a:extLst>
              <a:ext uri="{FF2B5EF4-FFF2-40B4-BE49-F238E27FC236}">
                <a16:creationId xmlns:a16="http://schemas.microsoft.com/office/drawing/2014/main" id="{F8A617AA-339F-58FC-D24F-1443846DFB2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696" y="6626480"/>
            <a:ext cx="5700276" cy="152951"/>
          </a:xfrm>
          <a:prstGeom prst="rect">
            <a:avLst/>
          </a:prstGeom>
        </p:spPr>
      </p:pic>
      <p:pic>
        <p:nvPicPr>
          <p:cNvPr id="68" name="Image 67" descr="\documentclass{article}&#10;\usepackage{amsmath}&#10;\pagestyle{empty}&#10;\begin{document}&#10;&#10;\textbf{Multipole operator basis :}&#10;&#10;&#10;\end{document}" title="IguanaTex Bitmap Display">
            <a:extLst>
              <a:ext uri="{FF2B5EF4-FFF2-40B4-BE49-F238E27FC236}">
                <a16:creationId xmlns:a16="http://schemas.microsoft.com/office/drawing/2014/main" id="{99283FC3-324C-0712-6F29-733D94CC870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43" y="1938244"/>
            <a:ext cx="3451319" cy="235705"/>
          </a:xfrm>
          <a:prstGeom prst="rect">
            <a:avLst/>
          </a:prstGeom>
        </p:spPr>
      </p:pic>
      <p:pic>
        <p:nvPicPr>
          <p:cNvPr id="55" name="Image 54" descr="\documentclass{article}&#10;\usepackage{amsmath}&#10;\pagestyle{empty}&#10;\begin{document}&#10;&#10;\begin{equation*}&#10;T_{LM} \propto \int_\mathcal{S^2}Y_{LM}(\Omega)|\Omega\rangle\langle\Omega|&#10;\end{equation*}&#10;&#10;&#10;\end{document}" title="IguanaTex Bitmap Display">
            <a:extLst>
              <a:ext uri="{FF2B5EF4-FFF2-40B4-BE49-F238E27FC236}">
                <a16:creationId xmlns:a16="http://schemas.microsoft.com/office/drawing/2014/main" id="{17D1C76A-6395-3C03-4CA7-7C2652A7719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836" y="1739381"/>
            <a:ext cx="3164249" cy="639047"/>
          </a:xfrm>
          <a:prstGeom prst="rect">
            <a:avLst/>
          </a:prstGeom>
        </p:spPr>
      </p:pic>
      <p:pic>
        <p:nvPicPr>
          <p:cNvPr id="63" name="Image 62" descr="\documentclass{article}&#10;\usepackage{amsmath}&#10;\pagestyle{empty}&#10;\begin{document}&#10;&#10;\begin{equation*}&#10;\rho_0 + \sum_{L=t+1}^{2j}\sum_{M=-L}^{L}\rho_{LM}\,T_{LM}&#10;\end{equation*}&#10;&#10;\end{document}" title="IguanaTex Bitmap Display">
            <a:extLst>
              <a:ext uri="{FF2B5EF4-FFF2-40B4-BE49-F238E27FC236}">
                <a16:creationId xmlns:a16="http://schemas.microsoft.com/office/drawing/2014/main" id="{6FC84CFF-6B89-EABD-1E9B-5A6800DEC48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166" y="5480140"/>
            <a:ext cx="3096653" cy="811251"/>
          </a:xfrm>
          <a:prstGeom prst="rect">
            <a:avLst/>
          </a:prstGeom>
        </p:spPr>
      </p:pic>
      <p:pic>
        <p:nvPicPr>
          <p:cNvPr id="61" name="Image" descr="Image">
            <a:extLst>
              <a:ext uri="{FF2B5EF4-FFF2-40B4-BE49-F238E27FC236}">
                <a16:creationId xmlns:a16="http://schemas.microsoft.com/office/drawing/2014/main" id="{53DC2157-3BE0-31CE-B22F-A8D3E449B1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66520" y="2003138"/>
            <a:ext cx="3503592" cy="3349717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Rectangle : coins arrondis 63">
            <a:extLst>
              <a:ext uri="{FF2B5EF4-FFF2-40B4-BE49-F238E27FC236}">
                <a16:creationId xmlns:a16="http://schemas.microsoft.com/office/drawing/2014/main" id="{67E0621E-CD50-AFB0-D5D1-C40BF94E3BB0}"/>
              </a:ext>
            </a:extLst>
          </p:cNvPr>
          <p:cNvSpPr/>
          <p:nvPr/>
        </p:nvSpPr>
        <p:spPr>
          <a:xfrm>
            <a:off x="5600700" y="5425993"/>
            <a:ext cx="781521" cy="913024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52294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1BCB9-1419-1407-932B-76BDD12EA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60231D-2264-7569-FB21-071F5D278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err="1">
                <a:latin typeface="Calibri"/>
                <a:ea typeface="Calibri"/>
                <a:cs typeface="Calibri"/>
              </a:rPr>
              <a:t>Anticoherent</a:t>
            </a:r>
            <a:r>
              <a:rPr lang="fr-FR" sz="4000" dirty="0">
                <a:latin typeface="Calibri"/>
                <a:ea typeface="Calibri"/>
                <a:cs typeface="Calibri"/>
              </a:rPr>
              <a:t> states</a:t>
            </a:r>
          </a:p>
        </p:txBody>
      </p:sp>
      <p:pic>
        <p:nvPicPr>
          <p:cNvPr id="3" name="Image 1" descr="Image">
            <a:extLst>
              <a:ext uri="{FF2B5EF4-FFF2-40B4-BE49-F238E27FC236}">
                <a16:creationId xmlns:a16="http://schemas.microsoft.com/office/drawing/2014/main" id="{0595C507-59A5-83A6-050A-20731B8D9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686" y="5903120"/>
            <a:ext cx="160238" cy="167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 2" descr="Image">
            <a:extLst>
              <a:ext uri="{FF2B5EF4-FFF2-40B4-BE49-F238E27FC236}">
                <a16:creationId xmlns:a16="http://schemas.microsoft.com/office/drawing/2014/main" id="{41A03DF5-A688-F65A-6530-507AAA076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82077" y="3757051"/>
            <a:ext cx="1353244" cy="150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Fig_acnt.png">
            <a:extLst>
              <a:ext uri="{FF2B5EF4-FFF2-40B4-BE49-F238E27FC236}">
                <a16:creationId xmlns:a16="http://schemas.microsoft.com/office/drawing/2014/main" id="{C9AF3B7F-B5E1-5EB5-C888-B6CDC970473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635" t="4412" r="3374" b="10948"/>
          <a:stretch>
            <a:fillRect/>
          </a:stretch>
        </p:blipFill>
        <p:spPr>
          <a:xfrm>
            <a:off x="1374423" y="1764133"/>
            <a:ext cx="4077469" cy="40605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">
            <a:extLst>
              <a:ext uri="{FF2B5EF4-FFF2-40B4-BE49-F238E27FC236}">
                <a16:creationId xmlns:a16="http://schemas.microsoft.com/office/drawing/2014/main" id="{93F72502-071F-7EAB-6A3D-42813E6FC63A}"/>
              </a:ext>
            </a:extLst>
          </p:cNvPr>
          <p:cNvGrpSpPr/>
          <p:nvPr/>
        </p:nvGrpSpPr>
        <p:grpSpPr>
          <a:xfrm>
            <a:off x="468689" y="6187035"/>
            <a:ext cx="5984232" cy="463120"/>
            <a:chOff x="0" y="0"/>
            <a:chExt cx="12470210" cy="965068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D50A3E43-C526-F9D8-1AE7-395CF136D777}"/>
                </a:ext>
              </a:extLst>
            </p:cNvPr>
            <p:cNvSpPr/>
            <p:nvPr/>
          </p:nvSpPr>
          <p:spPr>
            <a:xfrm>
              <a:off x="0" y="0"/>
              <a:ext cx="12470210" cy="965068"/>
            </a:xfrm>
            <a:prstGeom prst="rect">
              <a:avLst/>
            </a:prstGeom>
            <a:solidFill>
              <a:srgbClr val="EBEBEB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1pPr>
              <a:lvl2pPr marL="0" marR="0" indent="3429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2pPr>
              <a:lvl3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3pPr>
              <a:lvl4pPr marL="0" marR="0" indent="10287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4pPr>
              <a:lvl5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5pPr>
              <a:lvl6pPr marL="0" marR="0" indent="17145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6pPr>
              <a:lvl7pPr marL="0" marR="0" indent="2057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7pPr>
              <a:lvl8pPr marL="0" marR="0" indent="24003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8pPr>
              <a:lvl9pPr marL="0" marR="0" indent="2743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9pPr>
            </a:lstStyle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9" name="Group">
              <a:extLst>
                <a:ext uri="{FF2B5EF4-FFF2-40B4-BE49-F238E27FC236}">
                  <a16:creationId xmlns:a16="http://schemas.microsoft.com/office/drawing/2014/main" id="{FD9BE214-49FD-A20A-BCE6-51EF8ADB72E9}"/>
                </a:ext>
              </a:extLst>
            </p:cNvPr>
            <p:cNvGrpSpPr/>
            <p:nvPr/>
          </p:nvGrpSpPr>
          <p:grpSpPr>
            <a:xfrm>
              <a:off x="147319" y="133837"/>
              <a:ext cx="12101982" cy="697396"/>
              <a:chOff x="0" y="0"/>
              <a:chExt cx="12101982" cy="697394"/>
            </a:xfrm>
          </p:grpSpPr>
          <p:pic>
            <p:nvPicPr>
              <p:cNvPr id="10" name="Image 3" descr="Image">
                <a:extLst>
                  <a:ext uri="{FF2B5EF4-FFF2-40B4-BE49-F238E27FC236}">
                    <a16:creationId xmlns:a16="http://schemas.microsoft.com/office/drawing/2014/main" id="{41C8BBBE-730B-D82D-FD97-BEBD919A68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2757" y="0"/>
                <a:ext cx="6546964" cy="6973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" name="Image 4" descr="Image">
                <a:extLst>
                  <a:ext uri="{FF2B5EF4-FFF2-40B4-BE49-F238E27FC236}">
                    <a16:creationId xmlns:a16="http://schemas.microsoft.com/office/drawing/2014/main" id="{1FBE4518-BAFF-3681-440F-7C6FF2B36A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73431" y="21348"/>
                <a:ext cx="3828551" cy="6546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" name="Image 5" descr="Image">
                <a:extLst>
                  <a:ext uri="{FF2B5EF4-FFF2-40B4-BE49-F238E27FC236}">
                    <a16:creationId xmlns:a16="http://schemas.microsoft.com/office/drawing/2014/main" id="{D268961C-6612-B1D9-F6BB-0E800CD1E8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241952"/>
                <a:ext cx="384279" cy="2134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16" name="Image 15" descr="\documentclass{article}&#10;\usepackage{amsmath}&#10;\pagestyle{empty}&#10;\begin{document}&#10;&#10;$t_{max} \approx 2\sqrt{j}$&#10;&#10;&#10;\end{document}" title="IguanaTex Bitmap Display">
            <a:extLst>
              <a:ext uri="{FF2B5EF4-FFF2-40B4-BE49-F238E27FC236}">
                <a16:creationId xmlns:a16="http://schemas.microsoft.com/office/drawing/2014/main" id="{E0C6C22C-A8C8-2F13-4524-73E7123F43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872" y="2242400"/>
            <a:ext cx="1361600" cy="267200"/>
          </a:xfrm>
          <a:prstGeom prst="rect">
            <a:avLst/>
          </a:prstGeom>
        </p:spPr>
      </p:pic>
      <p:pic>
        <p:nvPicPr>
          <p:cNvPr id="19" name="Image 18" descr="Une image contenant cercle, capture d’écran, diagramme, texte&#10;&#10;Le contenu généré par l’IA peut être incorrect.">
            <a:extLst>
              <a:ext uri="{FF2B5EF4-FFF2-40B4-BE49-F238E27FC236}">
                <a16:creationId xmlns:a16="http://schemas.microsoft.com/office/drawing/2014/main" id="{E0BF1728-497A-A0A8-187F-22FA44452E7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110" y="2427854"/>
            <a:ext cx="5271003" cy="3396869"/>
          </a:xfrm>
          <a:prstGeom prst="rect">
            <a:avLst/>
          </a:prstGeom>
        </p:spPr>
      </p:pic>
      <p:pic>
        <p:nvPicPr>
          <p:cNvPr id="33" name="Image 32" descr="\documentclass{article}&#10;\usepackage{amsmath}&#10;\pagestyle{empty}&#10;\begin{document}&#10;&#10;\parbox{180pt}{\center{Isomorphism between spin and symmetric multiqubit systems}}&#10;&#10;&#10;\end{document}" title="IguanaTex Bitmap Display">
            <a:extLst>
              <a:ext uri="{FF2B5EF4-FFF2-40B4-BE49-F238E27FC236}">
                <a16:creationId xmlns:a16="http://schemas.microsoft.com/office/drawing/2014/main" id="{16A8B587-CDB9-6C79-50A4-A7CE827B7D5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054" y="1444830"/>
            <a:ext cx="3581114" cy="56677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C0EBCC8-0BE1-CF92-0E64-2F14EC4F02E2}"/>
              </a:ext>
            </a:extLst>
          </p:cNvPr>
          <p:cNvSpPr/>
          <p:nvPr/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rgbClr val="E97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74055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BD866F-FB0A-0ED9-53C8-31819C94E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857E63-6B75-E84B-269D-633BA9B14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err="1">
                <a:latin typeface="Calibri"/>
                <a:ea typeface="Calibri"/>
                <a:cs typeface="Calibri"/>
              </a:rPr>
              <a:t>Properties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411EB9-FF5E-BF0B-3842-2CF1654A0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Image 31" descr="\documentclass{article}&#10;\usepackage{amsmath}&#10;\pagestyle{empty}&#10;\begin{document}&#10;&#10;\parbox{200pt}{C. Chryssomalakos and H. Hernández-Coronado, PRA \textbf{95}, 052125 (2017)}&#10;&#10;&#10;\end{document}" title="IguanaTex Bitmap Display">
            <a:extLst>
              <a:ext uri="{FF2B5EF4-FFF2-40B4-BE49-F238E27FC236}">
                <a16:creationId xmlns:a16="http://schemas.microsoft.com/office/drawing/2014/main" id="{B1D4F75D-184A-B48B-C74B-B3A9C8E5E4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044" y="3168335"/>
            <a:ext cx="3019842" cy="328500"/>
          </a:xfrm>
          <a:prstGeom prst="rect">
            <a:avLst/>
          </a:prstGeom>
        </p:spPr>
      </p:pic>
      <p:pic>
        <p:nvPicPr>
          <p:cNvPr id="8" name="Image 7" descr="\documentclass{article}&#10;\usepackage{amsmath}&#10;\pagestyle{empty}&#10;\begin{document}&#10;&#10;JM, S. Weigert, O. Giraud, Quantum \textbf{2} (2020)&#10;&#10;&#10;&#10;\end{document}" title="IguanaTex Bitmap Display">
            <a:extLst>
              <a:ext uri="{FF2B5EF4-FFF2-40B4-BE49-F238E27FC236}">
                <a16:creationId xmlns:a16="http://schemas.microsoft.com/office/drawing/2014/main" id="{8088969C-A99E-7609-4498-6D2C77CDBE6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044" y="3589077"/>
            <a:ext cx="3081143" cy="152686"/>
          </a:xfrm>
          <a:prstGeom prst="rect">
            <a:avLst/>
          </a:prstGeom>
        </p:spPr>
      </p:pic>
      <p:pic>
        <p:nvPicPr>
          <p:cNvPr id="26" name="Image 25" descr="\documentclass{article}&#10;\usepackage{amsmath}&#10;\pagestyle{empty}&#10;\begin{document}&#10;&#10;\parbox{250pt}{\textbf{Optimal quantum rotosensors :} Simultaneous measurement of all three Euler rotation angles}&#10;&#10;&#10;\end{document}" title="IguanaTex Bitmap Display">
            <a:extLst>
              <a:ext uri="{FF2B5EF4-FFF2-40B4-BE49-F238E27FC236}">
                <a16:creationId xmlns:a16="http://schemas.microsoft.com/office/drawing/2014/main" id="{C5B0CDC3-CF3D-1914-9972-55E7CA9C572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" y="2979522"/>
            <a:ext cx="6620190" cy="561930"/>
          </a:xfrm>
          <a:prstGeom prst="rect">
            <a:avLst/>
          </a:prstGeom>
        </p:spPr>
      </p:pic>
      <p:pic>
        <p:nvPicPr>
          <p:cNvPr id="30" name="Image 29" descr="\documentclass{article}&#10;\usepackage{amsmath}&#10;\pagestyle{empty}&#10;\begin{document}&#10;&#10;\parbox{250pt}{\textbf{Optimal magnetometry :} Measurement of magnetic field amplitude whose direction is unknown}&#10;&#10;&#10;\end{document}" title="IguanaTex Bitmap Display">
            <a:extLst>
              <a:ext uri="{FF2B5EF4-FFF2-40B4-BE49-F238E27FC236}">
                <a16:creationId xmlns:a16="http://schemas.microsoft.com/office/drawing/2014/main" id="{DDCF9E97-ABCD-BD65-BD0A-352E2E681BD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" y="1967045"/>
            <a:ext cx="6630188" cy="560930"/>
          </a:xfrm>
          <a:prstGeom prst="rect">
            <a:avLst/>
          </a:prstGeom>
        </p:spPr>
      </p:pic>
      <p:pic>
        <p:nvPicPr>
          <p:cNvPr id="24" name="Optimal_rotosensor_gray.png">
            <a:extLst>
              <a:ext uri="{FF2B5EF4-FFF2-40B4-BE49-F238E27FC236}">
                <a16:creationId xmlns:a16="http://schemas.microsoft.com/office/drawing/2014/main" id="{267C899C-6340-763D-5A40-022E074012C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28166" y="311628"/>
            <a:ext cx="3174898" cy="2572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Image 41" descr="\documentclass{article}&#10;\usepackage{amsmath}&#10;\pagestyle{empty}&#10;\begin{document}&#10;&#10;\parbox{250pt}{\textbf{Maximally entangled states :} from the $t$-qubit reduced state $\rho_t$}&#10;&#10;&#10;\end{document}" title="IguanaTex Bitmap Display">
            <a:extLst>
              <a:ext uri="{FF2B5EF4-FFF2-40B4-BE49-F238E27FC236}">
                <a16:creationId xmlns:a16="http://schemas.microsoft.com/office/drawing/2014/main" id="{D2E3A1CF-988B-0D4B-9686-568BC3AC6EF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" y="3992999"/>
            <a:ext cx="6619148" cy="571917"/>
          </a:xfrm>
          <a:prstGeom prst="rect">
            <a:avLst/>
          </a:prstGeom>
        </p:spPr>
      </p:pic>
      <p:pic>
        <p:nvPicPr>
          <p:cNvPr id="38" name="Image 37" descr="\documentclass{article}&#10;\usepackage{amsmath}&#10;\pagestyle{empty}&#10;\begin{document}&#10;&#10;\parbox{250pt}{\textbf{Most sensitive to depolarisation :} Possible avenues for quantum Mpemba effect and dissipative thermometry}&#10;&#10;&#10;\end{document}" title="IguanaTex Bitmap Display">
            <a:extLst>
              <a:ext uri="{FF2B5EF4-FFF2-40B4-BE49-F238E27FC236}">
                <a16:creationId xmlns:a16="http://schemas.microsoft.com/office/drawing/2014/main" id="{59FCB0A4-380E-670E-A400-2BFE9EF869F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52" y="5782859"/>
            <a:ext cx="6629504" cy="557900"/>
          </a:xfrm>
          <a:prstGeom prst="rect">
            <a:avLst/>
          </a:prstGeom>
        </p:spPr>
      </p:pic>
      <p:pic>
        <p:nvPicPr>
          <p:cNvPr id="46" name="Image 45" descr="\documentclass{article}&#10;\usepackage{amsmath}&#10;\pagestyle{empty}&#10;\begin{document}&#10;&#10;Coherent : $\rho_t=|\psi\rangle\langle\psi|$&#10;&#10;&#10;\end{document}" title="IguanaTex Bitmap Display">
            <a:extLst>
              <a:ext uri="{FF2B5EF4-FFF2-40B4-BE49-F238E27FC236}">
                <a16:creationId xmlns:a16="http://schemas.microsoft.com/office/drawing/2014/main" id="{7790033D-BD9C-2CAD-241F-894B0F1358C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25" y="5016463"/>
            <a:ext cx="2595200" cy="267200"/>
          </a:xfrm>
          <a:prstGeom prst="rect">
            <a:avLst/>
          </a:prstGeom>
        </p:spPr>
      </p:pic>
      <p:pic>
        <p:nvPicPr>
          <p:cNvPr id="49" name="Image 48" descr="\documentclass{article}&#10;\usepackage{amsmath}&#10;\pagestyle{empty}&#10;\begin{document}&#10;&#10;Anticoherent : $\rho_t=\frac{I}{t+1}$&#10;&#10;&#10;\end{document}" title="IguanaTex Bitmap Display">
            <a:extLst>
              <a:ext uri="{FF2B5EF4-FFF2-40B4-BE49-F238E27FC236}">
                <a16:creationId xmlns:a16="http://schemas.microsoft.com/office/drawing/2014/main" id="{7145BB66-910D-461D-EF88-F6FF2C2539F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18" y="4985064"/>
            <a:ext cx="2738383" cy="346248"/>
          </a:xfrm>
          <a:prstGeom prst="rect">
            <a:avLst/>
          </a:prstGeom>
        </p:spPr>
      </p:pic>
      <p:pic>
        <p:nvPicPr>
          <p:cNvPr id="55" name="Image 54" descr="\documentclass{article}&#10;\usepackage{amsmath}&#10;\pagestyle{empty}&#10;\begin{document}&#10;&#10;\parbox{200pt}{D. Baguette, T. Bastin and J. Martin, PRA \textbf{89}, 032118 (2014)}&#10;&#10;&#10;&#10;\end{document}" title="IguanaTex Bitmap Display">
            <a:extLst>
              <a:ext uri="{FF2B5EF4-FFF2-40B4-BE49-F238E27FC236}">
                <a16:creationId xmlns:a16="http://schemas.microsoft.com/office/drawing/2014/main" id="{CA02D8FE-552D-FBCF-B9E6-4682213E6C9D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562" y="4997465"/>
            <a:ext cx="3026324" cy="330378"/>
          </a:xfrm>
          <a:prstGeom prst="rect">
            <a:avLst/>
          </a:prstGeom>
        </p:spPr>
      </p:pic>
      <p:pic>
        <p:nvPicPr>
          <p:cNvPr id="58" name="Image 57" descr="\documentclass{article}&#10;\usepackage{amsmath}&#10;\pagestyle{empty}&#10;\begin{document}&#10;&#10;\parbox{200pt}{JD and J. Martin, PRR \textbf{4}, 013178 (2022)}&#10;&#10;&#10;\end{document}" title="IguanaTex Bitmap Display">
            <a:extLst>
              <a:ext uri="{FF2B5EF4-FFF2-40B4-BE49-F238E27FC236}">
                <a16:creationId xmlns:a16="http://schemas.microsoft.com/office/drawing/2014/main" id="{7388F25E-C482-FF24-6B73-CEC8E00A2CEF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044" y="6186817"/>
            <a:ext cx="2729225" cy="153506"/>
          </a:xfrm>
          <a:prstGeom prst="rect">
            <a:avLst/>
          </a:prstGeom>
        </p:spPr>
      </p:pic>
      <p:pic>
        <p:nvPicPr>
          <p:cNvPr id="63" name="Image 62" descr="\documentclass{article}&#10;\usepackage{amsmath}&#10;\pagestyle{empty}&#10;\begin{document}&#10;&#10;\parbox{200pt}{A. Z. Goldberg \textit{et al.}, J. Phys. Photonics \textbf{3}, 022008 (2021)&#10;}&#10;&#10;&#10;\end{document}" title="IguanaTex Bitmap Display">
            <a:extLst>
              <a:ext uri="{FF2B5EF4-FFF2-40B4-BE49-F238E27FC236}">
                <a16:creationId xmlns:a16="http://schemas.microsoft.com/office/drawing/2014/main" id="{5431DA03-4EEC-393D-DB8C-7DBB91D6AE57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044" y="3834005"/>
            <a:ext cx="3020989" cy="33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95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7C46D4-9E18-9CD4-E3CD-C887B63B6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465379-A3F3-5092-71F2-0DA8543AC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latin typeface="Calibri"/>
                <a:ea typeface="Calibri"/>
                <a:cs typeface="Calibri"/>
              </a:rPr>
              <a:t>Quantum optimal control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0F7A3A-4C9B-EED9-3230-D4828EB21F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Image 3" descr="Une image contenant texte, épée, arme&#10;&#10;Description générée automatiquement">
            <a:extLst>
              <a:ext uri="{FF2B5EF4-FFF2-40B4-BE49-F238E27FC236}">
                <a16:creationId xmlns:a16="http://schemas.microsoft.com/office/drawing/2014/main" id="{F0BD78A6-37B0-5842-344A-943EE34D92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0519" y="1300565"/>
            <a:ext cx="3819525" cy="4772025"/>
          </a:xfrm>
          <a:prstGeom prst="rect">
            <a:avLst/>
          </a:prstGeom>
        </p:spPr>
      </p:pic>
      <p:pic>
        <p:nvPicPr>
          <p:cNvPr id="66" name="Image 65" descr="\documentclass{article}&#10;\usepackage{amsmath}&#10;\pagestyle{empty}&#10;\begin{document}&#10;&#10;\begin{equation*}&#10;H(t) = \chi J_z^2+\Omega\left[\cos(c(t)\pi)J_x+\sin(c(t)\pi)J_y\right]&#10;\end{equation*}&#10;&#10;\end{document}" title="IguanaTex Bitmap Display">
            <a:extLst>
              <a:ext uri="{FF2B5EF4-FFF2-40B4-BE49-F238E27FC236}">
                <a16:creationId xmlns:a16="http://schemas.microsoft.com/office/drawing/2014/main" id="{3FC085D1-3E5B-E280-F32A-8DE788BD33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653" y="4160592"/>
            <a:ext cx="5405607" cy="327376"/>
          </a:xfrm>
          <a:prstGeom prst="rect">
            <a:avLst/>
          </a:prstGeom>
        </p:spPr>
      </p:pic>
      <p:pic>
        <p:nvPicPr>
          <p:cNvPr id="72" name="Image 71" descr="\documentclass{article}&#10;\usepackage{amsmath}&#10;\pagestyle{empty}&#10;\begin{document}&#10;&#10;\parbox{190pt}{\textbf{Goal :} Obtain a state $|\psi_f\rangle$ which highly overlap a target state $|\psi_t\rangle$}&#10;&#10;&#10;\end{document}" title="IguanaTex Bitmap Display">
            <a:extLst>
              <a:ext uri="{FF2B5EF4-FFF2-40B4-BE49-F238E27FC236}">
                <a16:creationId xmlns:a16="http://schemas.microsoft.com/office/drawing/2014/main" id="{D073D646-83A2-1A7A-541C-8F55B1F1FF6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98" y="1823105"/>
            <a:ext cx="5043291" cy="591597"/>
          </a:xfrm>
          <a:prstGeom prst="rect">
            <a:avLst/>
          </a:prstGeom>
        </p:spPr>
      </p:pic>
      <p:pic>
        <p:nvPicPr>
          <p:cNvPr id="74" name="Image 73" descr="\documentclass{article}&#10;\usepackage{amsmath}&#10;\pagestyle{empty}&#10;\begin{document}&#10;&#10;\begin{equation*}&#10;\max_{c(t)}|\langle\psi_t|\psi_f\rangle|^2&#10;\end{equation*}&#10;&#10;&#10;\end{document}" title="IguanaTex Bitmap Display">
            <a:extLst>
              <a:ext uri="{FF2B5EF4-FFF2-40B4-BE49-F238E27FC236}">
                <a16:creationId xmlns:a16="http://schemas.microsoft.com/office/drawing/2014/main" id="{D287F618-7E51-8347-9180-0272A49001B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177" y="2766661"/>
            <a:ext cx="1708413" cy="487154"/>
          </a:xfrm>
          <a:prstGeom prst="rect">
            <a:avLst/>
          </a:prstGeom>
        </p:spPr>
      </p:pic>
      <p:pic>
        <p:nvPicPr>
          <p:cNvPr id="34" name="Image 33" descr="\documentclass{article}&#10;\usepackage{amsmath}&#10;\pagestyle{empty}&#10;\begin{document}&#10;&#10;with the universal control Hamiltonian&#10;&#10;&#10;\end{document}" title="IguanaTex Bitmap Display">
            <a:extLst>
              <a:ext uri="{FF2B5EF4-FFF2-40B4-BE49-F238E27FC236}">
                <a16:creationId xmlns:a16="http://schemas.microsoft.com/office/drawing/2014/main" id="{456A428E-CAB4-9B5C-3E4C-CFA70F7B739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94" y="3592978"/>
            <a:ext cx="4508800" cy="187200"/>
          </a:xfrm>
          <a:prstGeom prst="rect">
            <a:avLst/>
          </a:prstGeom>
        </p:spPr>
      </p:pic>
      <p:pic>
        <p:nvPicPr>
          <p:cNvPr id="40" name="Image 39" descr="\documentclass{article}&#10;\usepackage{amsmath}&#10;\pagestyle{empty}&#10;\begin{document}&#10;&#10;with fixed parameters $\omega=0.5$ and $\chi=0.25$.&#10;&#10;&#10;\end{document}" title="IguanaTex Bitmap Display">
            <a:extLst>
              <a:ext uri="{FF2B5EF4-FFF2-40B4-BE49-F238E27FC236}">
                <a16:creationId xmlns:a16="http://schemas.microsoft.com/office/drawing/2014/main" id="{996A2AC4-8A32-2113-202A-68B76E8AE64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94" y="4847767"/>
            <a:ext cx="4891428" cy="230095"/>
          </a:xfrm>
          <a:prstGeom prst="rect">
            <a:avLst/>
          </a:prstGeom>
        </p:spPr>
      </p:pic>
      <p:pic>
        <p:nvPicPr>
          <p:cNvPr id="64" name="Image 63" descr="\documentclass{article}&#10;\usepackage{amsmath}&#10;\pagestyle{empty}&#10;\begin{document}&#10;&#10;\textbf{Optimisation} : GRAPE, Krotov or CRAB&#10;&#10;&#10;\end{document}" title="IguanaTex Bitmap Display">
            <a:extLst>
              <a:ext uri="{FF2B5EF4-FFF2-40B4-BE49-F238E27FC236}">
                <a16:creationId xmlns:a16="http://schemas.microsoft.com/office/drawing/2014/main" id="{D7021F61-1B1B-0171-EF79-30B5834B792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94" y="5675702"/>
            <a:ext cx="5117382" cy="243009"/>
          </a:xfrm>
          <a:prstGeom prst="rect">
            <a:avLst/>
          </a:prstGeom>
        </p:spPr>
      </p:pic>
      <p:pic>
        <p:nvPicPr>
          <p:cNvPr id="68" name="Image 67" descr="\documentclass{article}&#10;\usepackage{amsmath}&#10;\pagestyle{empty}&#10;\begin{document}&#10;&#10;Chaudury \textit{et al.} PRL \textbf{99}, 163002 (2007)&#10;&#10;&#10;\end{document}" title="IguanaTex Bitmap Display">
            <a:extLst>
              <a:ext uri="{FF2B5EF4-FFF2-40B4-BE49-F238E27FC236}">
                <a16:creationId xmlns:a16="http://schemas.microsoft.com/office/drawing/2014/main" id="{0BEB86F5-1C47-67FF-CFEC-3286F3429E0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024" y="6113136"/>
            <a:ext cx="2650514" cy="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67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388652-D268-1E62-8435-5FFC06D2C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5fidelity_N=12_Tmax=20_Ω=0.5_χ=0.25">
            <a:hlinkClick r:id="" action="ppaction://media"/>
            <a:extLst>
              <a:ext uri="{FF2B5EF4-FFF2-40B4-BE49-F238E27FC236}">
                <a16:creationId xmlns:a16="http://schemas.microsoft.com/office/drawing/2014/main" id="{019C3698-7EED-7DB1-BC89-D6A157DF57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3302" y="163541"/>
            <a:ext cx="10398577" cy="6695174"/>
          </a:xfrm>
          <a:prstGeom prst="rect">
            <a:avLst/>
          </a:prstGeom>
        </p:spPr>
      </p:pic>
      <p:pic>
        <p:nvPicPr>
          <p:cNvPr id="20" name="Image 19" descr="\documentclass{article}&#10;\usepackage{amsmath}&#10;\pagestyle{empty}&#10;\begin{document}&#10;&#10;$j=6\quad t=5$&#10;&#10;&#10;\end{document}" title="IguanaTex Bitmap Display">
            <a:extLst>
              <a:ext uri="{FF2B5EF4-FFF2-40B4-BE49-F238E27FC236}">
                <a16:creationId xmlns:a16="http://schemas.microsoft.com/office/drawing/2014/main" id="{54DA32B3-1D1E-868F-2C02-2347CEB89E6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33" y="241540"/>
            <a:ext cx="1453078" cy="233971"/>
          </a:xfrm>
          <a:prstGeom prst="rect">
            <a:avLst/>
          </a:prstGeom>
        </p:spPr>
      </p:pic>
      <p:pic>
        <p:nvPicPr>
          <p:cNvPr id="15" name="Image 14" descr="\documentclass{article}&#10;\usepackage{amsmath}&#10;\pagestyle{empty}&#10;\begin{document}&#10;&#10;Krotov&#10;&#10;&#10;\end{document}" title="IguanaTex Bitmap Display">
            <a:extLst>
              <a:ext uri="{FF2B5EF4-FFF2-40B4-BE49-F238E27FC236}">
                <a16:creationId xmlns:a16="http://schemas.microsoft.com/office/drawing/2014/main" id="{E89B2D48-E4E3-F4F2-146D-937A5A86ABC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33" y="737079"/>
            <a:ext cx="800000" cy="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0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926,1343"/>
  <p:tag name="LATEXADDIN" val="\documentclass{article}&#10;\usepackage{amsmath}&#10;\usepackage{xcolor}&#10;\pagestyle{empty}&#10;\begin{document}&#10;&#10;\textcolor{white}{arXiv:2505.06154}&#10;&#10;&#10;\end{document}"/>
  <p:tag name="IGUANATEXSIZE" val="22"/>
  <p:tag name="IGUANATEXCURSOR" val="13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23961"/>
  <p:tag name="ORIGINALWIDTH" val="83,23961"/>
  <p:tag name="LATEXADDIN" val="\documentclass{article}&#10;\usepackage{amsmath}&#10;\pagestyle{empty}&#10;\begin{document}&#10;&#10;+&#10;&#10;&#10;\end{document}"/>
  <p:tag name="IGUANATEXSIZE" val="24"/>
  <p:tag name="IGUANATEXCURSOR" val="82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1892,014"/>
  <p:tag name="LATEXADDIN" val="\documentclass{article}&#10;\usepackage{amsmath}&#10;\pagestyle{empty}&#10;\begin{document}&#10;&#10;\textbf{Anticoherent state of order 2} :&#10;&#10;&#10;\end{document}"/>
  <p:tag name="IGUANATEXSIZE" val="21"/>
  <p:tag name="IGUANATEXCURSOR" val="118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,48898"/>
  <p:tag name="ORIGINALWIDTH" val="996,6254"/>
  <p:tag name="LATEXADDIN" val="\documentclass{article}&#10;\usepackage{amsmath}&#10;\pagestyle{empty}&#10;\begin{document}&#10;&#10;\textbf{Coherent state :}&#10;&#10;&#10;\end{document}"/>
  <p:tag name="IGUANATEXSIZE" val="21"/>
  <p:tag name="IGUANATEXCURSOR" val="10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403,825"/>
  <p:tag name="LATEXADDIN" val="\documentclass{article}&#10;\usepackage{amsmath}&#10;\pagestyle{empty}&#10;\begin{document}&#10;&#10;$\langle\mathbf{J}\rangle=j\hbar\mathbf{n}$ : most classical&#10;&#10;&#10;\end{document}"/>
  <p:tag name="IGUANATEXSIZE" val="22"/>
  <p:tag name="IGUANATEXCURSOR" val="141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21,26"/>
  <p:tag name="LATEXADDIN" val="\documentclass{article}&#10;\usepackage{amsmath}&#10;\pagestyle{empty}&#10;\begin{document}&#10;&#10;$\langle\mathbf{J}\rangle=0$ : the spin points &quot;nowhere&quot;&#10;&#10;&#10;\end{document}"/>
  <p:tag name="IGUANATEXSIZE" val="22"/>
  <p:tag name="IGUANATEXCURSOR" val="13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5,9655"/>
  <p:tag name="ORIGINALWIDTH" val="2358,455"/>
  <p:tag name="LATEXADDIN" val="\documentclass{article}&#10;\usepackage{amsmath}&#10;\pagestyle{empty}&#10;\begin{document}&#10;&#10;\parbox{190pt}{$\langle J_x^2\rangle=\langle J_y^2\rangle=\langle J_z^2\rangle$ : the spin variance also has no preferred direction}&#10;&#10;&#10;\end{document}"/>
  <p:tag name="IGUANATEXSIZE" val="22"/>
  <p:tag name="IGUANATEXCURSOR" val="212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,4837"/>
  <p:tag name="ORIGINALWIDTH" val="567,6791"/>
  <p:tag name="LATEXADDIN" val="\documentclass{article}&#10;\usepackage{amsmath}&#10;\pagestyle{empty}&#10;\begin{document}&#10;&#10;$\langle J_xJ_y\rangle=0$&#10;&#10;&#10;\end{document}"/>
  <p:tag name="IGUANATEXSIZE" val="22"/>
  <p:tag name="IGUANATEXCURSOR" val="81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,4837"/>
  <p:tag name="ORIGINALWIDTH" val="562,4297"/>
  <p:tag name="LATEXADDIN" val="\documentclass{article}&#10;\usepackage{amsmath}&#10;\pagestyle{empty}&#10;\begin{document}&#10;&#10;$\langle J_yJ_z\rangle=0$&#10;&#10;&#10;\end{document}"/>
  <p:tag name="IGUANATEXSIZE" val="22"/>
  <p:tag name="IGUANATEXCURSOR" val="9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565,4293"/>
  <p:tag name="LATEXADDIN" val="\documentclass{article}&#10;\usepackage{amsmath}&#10;\pagestyle{empty}&#10;\begin{document}&#10;&#10;$\langle J_zJ_x\rangle=0$&#10;&#10;&#10;\end{document}"/>
  <p:tag name="IGUANATEXSIZE" val="22"/>
  <p:tag name="IGUANATEXCURSOR" val="9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8,2039"/>
  <p:tag name="ORIGINALWIDTH" val="1566,554"/>
  <p:tag name="LATEXADDIN" val="\documentclass{article}&#10;\usepackage{amsmath}&#10;\pagestyle{empty}&#10;\begin{document}&#10;&#10;\begin{equation*}&#10;\rho = \rho_0 + \sum_{L=1}^{2j}\sum_{M=-L}^{L}\rho_{LM}\,T_{LM}&#10;\end{equation*}&#10;&#10;&#10;\end{document}"/>
  <p:tag name="IGUANATEXSIZE" val="22"/>
  <p:tag name="IGUANATEXCURSOR" val="156"/>
  <p:tag name="TRANSPARENCY" val="Vrai"/>
  <p:tag name="LATEXENGINEID" val="0"/>
  <p:tag name="TEMPFOLDER" val="c:\temp\"/>
  <p:tag name="LATEXFORMHEIGHT" val="304,5"/>
  <p:tag name="LATEXFORMWIDTH" val="384"/>
  <p:tag name="LATEXFORMWRAP" val="Vrai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1757,78"/>
  <p:tag name="LATEXADDIN" val="\documentclass{article}&#10;\usepackage{amsmath}&#10;\usepackage{xcolor}&#10;\pagestyle{empty}&#10;\begin{document}&#10;&#10;\textcolor{white}{J. Denis, C. Read and J. Martin}&#10;&#10;&#10;\end{document}"/>
  <p:tag name="IGUANATEXSIZE" val="20"/>
  <p:tag name="IGUANATEXCURSOR" val="150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1874,766"/>
  <p:tag name="LATEXADDIN" val="\documentclass{article}&#10;\usepackage{amsmath}&#10;\pagestyle{empty}&#10;\begin{document}&#10;&#10;\textbf{Anticoherent state to order} $\mathbf{t} :$&#10;&#10;&#10;\end{document}"/>
  <p:tag name="IGUANATEXSIZE" val="21"/>
  <p:tag name="IGUANATEXCURSOR" val="131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4674,916"/>
  <p:tag name="LATEXADDIN" val="\documentclass{article}&#10;\usepackage{amsmath}&#10;\pagestyle{empty}&#10;\begin{document}&#10;&#10;\parbox{500pt}{O. Giraud, D. Braun, D. Baguette, T. Bastin and J. Martin, PRL \textbf{114}, 080401 (2015)}&#10;&#10;&#10;\end{document}"/>
  <p:tag name="IGUANATEXSIZE" val="12"/>
  <p:tag name="IGUANATEXCURSOR" val="94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,2362"/>
  <p:tag name="ORIGINALWIDTH" val="1616,798"/>
  <p:tag name="LATEXADDIN" val="\documentclass{article}&#10;\usepackage{amsmath}&#10;\pagestyle{empty}&#10;\begin{document}&#10;&#10;\textbf{Multipole operator basis :}&#10;&#10;&#10;\end{document}"/>
  <p:tag name="IGUANATEXSIZE" val="21"/>
  <p:tag name="IGUANATEXCURSOR" val="11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4,9644"/>
  <p:tag name="ORIGINALWIDTH" val="1414,323"/>
  <p:tag name="LATEXADDIN" val="\documentclass{article}&#10;\usepackage{amsmath}&#10;\pagestyle{empty}&#10;\begin{document}&#10;&#10;\begin{equation*}&#10;T_{LM} \propto \int_\mathcal{S^2}Y_{LM}(\Omega)|\Omega\rangle\langle\Omega|&#10;\end{equation*}&#10;&#10;&#10;\end{document}"/>
  <p:tag name="IGUANATEXSIZE" val="22"/>
  <p:tag name="IGUANATEXCURSOR" val="174"/>
  <p:tag name="TRANSPARENCY" val="Vrai"/>
  <p:tag name="LATEXENGINEID" val="0"/>
  <p:tag name="TEMPFOLDER" val="c:\temp\"/>
  <p:tag name="LATEXFORMHEIGHT" val="304,5"/>
  <p:tag name="LATEXFORMWIDTH" val="384"/>
  <p:tag name="LATEXFORMWRAP" val="Vrai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8,7027"/>
  <p:tag name="ORIGINALWIDTH" val="1451,069"/>
  <p:tag name="LATEXADDIN" val="\documentclass{article}&#10;\usepackage{amsmath}&#10;\pagestyle{empty}&#10;\begin{document}&#10;&#10;\begin{equation*}&#10;\rho_0 + \sum_{L=t+1}^{2j}\sum_{M=-L}^{L}\rho_{LM}\,T_{LM}&#10;\end{equation*}&#10;&#10;\end{document}"/>
  <p:tag name="IGUANATEXSIZE" val="21"/>
  <p:tag name="IGUANATEXCURSOR" val="11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38,1702"/>
  <p:tag name="LATEXADDIN" val="\documentclass{article}&#10;\usepackage{amsmath}&#10;\pagestyle{empty}&#10;\begin{document}&#10;&#10;$t_{max} \approx 2\sqrt{j}$&#10;&#10;&#10;\end{document}"/>
  <p:tag name="IGUANATEXSIZE" val="21"/>
  <p:tag name="IGUANATEXCURSOR" val="8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0,9674"/>
  <p:tag name="ORIGINALWIDTH" val="1676,79"/>
  <p:tag name="LATEXADDIN" val="\documentclass{article}&#10;\usepackage{amsmath}&#10;\pagestyle{empty}&#10;\begin{document}&#10;&#10;\parbox{180pt}{\center{Isomorphism between spin and symmetric multiqubit systems}}&#10;&#10;&#10;\end{document}"/>
  <p:tag name="IGUANATEXSIZE" val="21"/>
  <p:tag name="IGUANATEXCURSOR" val="91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,4665"/>
  <p:tag name="ORIGINALWIDTH" val="2476,19"/>
  <p:tag name="LATEXADDIN" val="\documentclass{article}&#10;\usepackage{amsmath}&#10;\pagestyle{empty}&#10;\begin{document}&#10;&#10;\parbox{200pt}{C. Chryssomalakos and H. Hernández-Coronado, PRA \textbf{95}, 052125 (2017)}&#10;&#10;&#10;\end{document}"/>
  <p:tag name="IGUANATEXSIZE" val="12"/>
  <p:tag name="IGUANATEXCURSOR" val="92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527,184"/>
  <p:tag name="LATEXADDIN" val="\documentclass{article}&#10;\usepackage{amsmath}&#10;\pagestyle{empty}&#10;\begin{document}&#10;&#10;JM, S. Weigert, O. Giraud, Quantum \textbf{2} (2020)&#10;&#10;&#10;&#10;\end{document}"/>
  <p:tag name="IGUANATEXSIZE" val="12"/>
  <p:tag name="IGUANATEXCURSOR" val="131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,4672"/>
  <p:tag name="ORIGINALWIDTH" val="3101,612"/>
  <p:tag name="LATEXADDIN" val="\documentclass{article}&#10;\usepackage{amsmath}&#10;\pagestyle{empty}&#10;\begin{document}&#10;&#10;\parbox{250pt}{\textbf{Optimal quantum rotosensors :} Simultaneous measurement of all three Euler rotation angles}&#10;&#10;&#10;\end{document}"/>
  <p:tag name="IGUANATEXSIZE" val="21"/>
  <p:tag name="IGUANATEXCURSOR" val="195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,7357"/>
  <p:tag name="ORIGINALWIDTH" val="896,1379"/>
  <p:tag name="LATEXADDIN" val="\documentclass{article}&#10;\usepackage{amsmath}&#10;\usepackage{xcolor}&#10;\pagestyle{empty}&#10;\begin{document}&#10;&#10;\textcolor{white}{CESAM, ULiège}&#10;&#10;&#10;\end{document}"/>
  <p:tag name="IGUANATEXSIZE" val="20"/>
  <p:tag name="IGUANATEXCURSOR" val="132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0,9674"/>
  <p:tag name="ORIGINALWIDTH" val="3105,362"/>
  <p:tag name="LATEXADDIN" val="\documentclass{article}&#10;\usepackage{amsmath}&#10;\pagestyle{empty}&#10;\begin{document}&#10;&#10;\parbox{250pt}{\textbf{Optimal magnetometry :} Measurement of magnetic field amplitude whose direction is unknown}&#10;&#10;&#10;\end{document}"/>
  <p:tag name="IGUANATEXSIZE" val="21"/>
  <p:tag name="IGUANATEXCURSOR" val="194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3,967"/>
  <p:tag name="ORIGINALWIDTH" val="3101,612"/>
  <p:tag name="LATEXADDIN" val="\documentclass{article}&#10;\usepackage{amsmath}&#10;\pagestyle{empty}&#10;\begin{document}&#10;&#10;\parbox{250pt}{\textbf{Maximally entangled states :} from the $t$-qubit reduced state $\rho_t$}&#10;&#10;&#10;\end{document}"/>
  <p:tag name="IGUANATEXSIZE" val="21"/>
  <p:tag name="IGUANATEXCURSOR" val="17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0,9674"/>
  <p:tag name="ORIGINALWIDTH" val="3106,862"/>
  <p:tag name="LATEXADDIN" val="\documentclass{article}&#10;\usepackage{amsmath}&#10;\pagestyle{empty}&#10;\begin{document}&#10;&#10;\parbox{250pt}{\textbf{Most sensitive to depolarisation :} Possible avenues for quantum Mpemba effect and dissipative thermometry}&#10;&#10;&#10;\end{document}"/>
  <p:tag name="IGUANATEXSIZE" val="21"/>
  <p:tag name="IGUANATEXCURSOR" val="210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216,348"/>
  <p:tag name="LATEXADDIN" val="\documentclass{article}&#10;\usepackage{amsmath}&#10;\pagestyle{empty}&#10;\begin{document}&#10;&#10;Coherent : $\rho_t=|\psi\rangle\langle\psi|$&#10;&#10;&#10;\end{document}"/>
  <p:tag name="IGUANATEXSIZE" val="21"/>
  <p:tag name="IGUANATEXCURSOR" val="124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,9798"/>
  <p:tag name="ORIGINALWIDTH" val="1283,09"/>
  <p:tag name="LATEXADDIN" val="\documentclass{article}&#10;\usepackage{amsmath}&#10;\pagestyle{empty}&#10;\begin{document}&#10;&#10;Anticoherent : $\rho_t=\frac{I}{t+1}$&#10;&#10;&#10;\end{document}"/>
  <p:tag name="IGUANATEXSIZE" val="21"/>
  <p:tag name="IGUANATEXCURSOR" val="111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,9662"/>
  <p:tag name="ORIGINALWIDTH" val="2481,44"/>
  <p:tag name="LATEXADDIN" val="\documentclass{article}&#10;\usepackage{amsmath}&#10;\pagestyle{empty}&#10;\begin{document}&#10;&#10;\parbox{200pt}{D. Baguette, T. Bastin and J. Martin, PRA \textbf{89}, 032118 (2014)}&#10;&#10;&#10;&#10;\end{document}"/>
  <p:tag name="IGUANATEXSIZE" val="12"/>
  <p:tag name="IGUANATEXCURSOR" val="165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237,72"/>
  <p:tag name="LATEXADDIN" val="\documentclass{article}&#10;\usepackage{amsmath}&#10;\pagestyle{empty}&#10;\begin{document}&#10;&#10;\parbox{200pt}{JD and J. Martin, PRR \textbf{4}, 013178 (2022)}&#10;&#10;&#10;\end{document}"/>
  <p:tag name="IGUANATEXSIZE" val="12"/>
  <p:tag name="IGUANATEXCURSOR" val="143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,9662"/>
  <p:tag name="ORIGINALWIDTH" val="2476,94"/>
  <p:tag name="LATEXADDIN" val="\documentclass{article}&#10;\usepackage{amsmath}&#10;\pagestyle{empty}&#10;\begin{document}&#10;&#10;\parbox{200pt}{A. Z. Goldberg \textit{et al.}, J. Phys. Photonics \textbf{3}, 022008 (2021)&#10;}&#10;&#10;&#10;\end{document}"/>
  <p:tag name="IGUANATEXSIZE" val="12"/>
  <p:tag name="IGUANATEXCURSOR" val="12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,2317"/>
  <p:tag name="ORIGINALWIDTH" val="2417,698"/>
  <p:tag name="LATEXADDIN" val="\documentclass{article}&#10;\usepackage{amsmath}&#10;\pagestyle{empty}&#10;\begin{document}&#10;&#10;\begin{equation*}&#10;H(t) = \chi J_z^2+\Omega\left[\cos(c(t)\pi)J_x+\sin(c(t)\pi)J_y\right]&#10;\end{equation*}&#10;&#10;\end{document}"/>
  <p:tag name="IGUANATEXSIZE" val="22"/>
  <p:tag name="IGUANATEXCURSOR" val="11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4,4657"/>
  <p:tag name="ORIGINALWIDTH" val="2359,955"/>
  <p:tag name="LATEXADDIN" val="\documentclass{article}&#10;\usepackage{amsmath}&#10;\pagestyle{empty}&#10;\begin{document}&#10;&#10;\parbox{190pt}{\textbf{Goal :} Obtain a state $|\psi_f\rangle$ which highly overlap a target state $|\psi_t\rangle$}&#10;&#10;&#10;\end{document}"/>
  <p:tag name="IGUANATEXSIZE" val="21"/>
  <p:tag name="IGUANATEXCURSOR" val="188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,48898"/>
  <p:tag name="ORIGINALWIDTH" val="996,6254"/>
  <p:tag name="LATEXADDIN" val="\documentclass{article}&#10;\usepackage{amsmath}&#10;\pagestyle{empty}&#10;\begin{document}&#10;&#10;\textbf{Coherent state :}&#10;&#10;&#10;\end{document}"/>
  <p:tag name="IGUANATEXSIZE" val="21"/>
  <p:tag name="IGUANATEXCURSOR" val="10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7,4728"/>
  <p:tag name="ORIGINALWIDTH" val="764,1545"/>
  <p:tag name="LATEXADDIN" val="\documentclass{article}&#10;\usepackage{amsmath}&#10;\pagestyle{empty}&#10;\begin{document}&#10;&#10;\begin{equation*}&#10;\max_{c(t)}|\langle\psi_t|\psi_f\rangle|^2&#10;\end{equation*}&#10;&#10;&#10;\end{document}"/>
  <p:tag name="IGUANATEXSIZE" val="22"/>
  <p:tag name="IGUANATEXCURSOR" val="124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2113,236"/>
  <p:tag name="LATEXADDIN" val="\documentclass{article}&#10;\usepackage{amsmath}&#10;\pagestyle{empty}&#10;\begin{document}&#10;&#10;with the universal control Hamiltonian&#10;&#10;&#10;\end{document}"/>
  <p:tag name="IGUANATEXSIZE" val="21"/>
  <p:tag name="IGUANATEXCURSOR" val="11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2407,199"/>
  <p:tag name="LATEXADDIN" val="\documentclass{article}&#10;\usepackage{amsmath}&#10;\pagestyle{empty}&#10;\begin{document}&#10;&#10;with fixed parameters $\omega=0.5$ and $\chi=0.25$.&#10;&#10;&#10;\end{document}"/>
  <p:tag name="IGUANATEXSIZE" val="20"/>
  <p:tag name="IGUANATEXCURSOR" val="132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2396,7"/>
  <p:tag name="LATEXADDIN" val="\documentclass{article}&#10;\usepackage{amsmath}&#10;\pagestyle{empty}&#10;\begin{document}&#10;&#10;\textbf{Optimisation} : GRAPE, Krotov or CRAB&#10;&#10;&#10;\end{document}"/>
  <p:tag name="IGUANATEXSIZE" val="21"/>
  <p:tag name="IGUANATEXCURSOR" val="102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73,978"/>
  <p:tag name="LATEXADDIN" val="\documentclass{article}&#10;\usepackage{amsmath}&#10;\pagestyle{empty}&#10;\begin{document}&#10;&#10;Chaudury \textit{et al.} PRL \textbf{99}, 163002 (2007)&#10;&#10;&#10;\end{document}"/>
  <p:tag name="IGUANATEXSIZE" val="12"/>
  <p:tag name="IGUANATEXCURSOR" val="135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,7364"/>
  <p:tag name="ORIGINALWIDTH" val="680,9149"/>
  <p:tag name="LATEXADDIN" val="\documentclass{article}&#10;\usepackage{amsmath}&#10;\pagestyle{empty}&#10;\begin{document}&#10;&#10;$j=6\quad t=5$&#10;&#10;&#10;\end{document}"/>
  <p:tag name="IGUANATEXSIZE" val="21"/>
  <p:tag name="IGUANATEXCURSOR" val="85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374,9532"/>
  <p:tag name="LATEXADDIN" val="\documentclass{article}&#10;\usepackage{amsmath}&#10;\pagestyle{empty}&#10;\begin{document}&#10;&#10;Krotov&#10;&#10;&#10;\end{document}"/>
  <p:tag name="IGUANATEXSIZE" val="21"/>
  <p:tag name="IGUANATEXCURSOR" val="87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,2362"/>
  <p:tag name="ORIGINALWIDTH" val="747,6566"/>
  <p:tag name="LATEXADDIN" val="\documentclass{article}&#10;\usepackage{amsmath}&#10;\pagestyle{empty}&#10;\begin{document}&#10;&#10;$j=12\quad t=7$&#10;&#10;&#10;\end{document}"/>
  <p:tag name="IGUANATEXSIZE" val="21"/>
  <p:tag name="IGUANATEXCURSOR" val="8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374,9532"/>
  <p:tag name="LATEXADDIN" val="\documentclass{article}&#10;\usepackage{amsmath}&#10;\pagestyle{empty}&#10;\begin{document}&#10;&#10;Krotov&#10;&#10;&#10;\end{document}"/>
  <p:tag name="IGUANATEXSIZE" val="21"/>
  <p:tag name="IGUANATEXCURSOR" val="87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6,9666"/>
  <p:tag name="ORIGINALWIDTH" val="1735,283"/>
  <p:tag name="LATEXADDIN" val="\documentclass{article}&#10;\usepackage{amsmath}&#10;\pagestyle{empty}&#10;\begin{document}&#10;&#10;\parbox{140pt}{2) The rotation $J_y$ only couples multipoles with the same $L$}&#10;&#10;&#10;\end{document}"/>
  <p:tag name="IGUANATEXSIZE" val="21"/>
  <p:tag name="IGUANATEXCURSOR" val="9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403,825"/>
  <p:tag name="LATEXADDIN" val="\documentclass{article}&#10;\usepackage{amsmath}&#10;\pagestyle{empty}&#10;\begin{document}&#10;&#10;$\langle\mathbf{J}\rangle=j\hbar\mathbf{n}$ : most classical&#10;&#10;&#10;\end{document}"/>
  <p:tag name="IGUANATEXSIZE" val="22"/>
  <p:tag name="IGUANATEXCURSOR" val="141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5,9655"/>
  <p:tag name="ORIGINALWIDTH" val="1735,283"/>
  <p:tag name="LATEXADDIN" val="\documentclass{article}&#10;\usepackage{amsmath}&#10;\pagestyle{empty}&#10;\begin{document}&#10;&#10;\parbox{140pt}{1) The squeezing $J_z^2$ only couples multipoles with the same $M$}&#10;&#10;&#10;\end{document}"/>
  <p:tag name="IGUANATEXSIZE" val="21"/>
  <p:tag name="IGUANATEXCURSOR" val="9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4,4507"/>
  <p:tag name="ORIGINALWIDTH" val="1735,283"/>
  <p:tag name="LATEXADDIN" val="\documentclass{article}&#10;\usepackage{amsmath}&#10;\pagestyle{empty}&#10;\begin{document}&#10;&#10;\parbox{140pt}{3) Under squeezing, there exists forbidden transitions for $M=0$ and $M=\pm L$}&#10;&#10;&#10;\end{document}"/>
  <p:tag name="IGUANATEXSIZE" val="21"/>
  <p:tag name="IGUANATEXCURSOR" val="9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,48898"/>
  <p:tag name="ORIGINALWIDTH" val="878,8901"/>
  <p:tag name="LATEXADDIN" val="\documentclass{article}&#10;\usepackage{amsmath}&#10;\pagestyle{empty}&#10;\begin{document}&#10;&#10;\textbf{Observations :}&#10;&#10;&#10;\end{document}"/>
  <p:tag name="IGUANATEXSIZE" val="20"/>
  <p:tag name="IGUANATEXCURSOR" val="103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,9861"/>
  <p:tag name="ORIGINALWIDTH" val="1190,851"/>
  <p:tag name="LATEXADDIN" val="\documentclass{article}&#10;\usepackage{amsmath}&#10;\usepackage{xcolor}&#10;\pagestyle{empty}&#10;\begin{document}&#10;&#10;\textbf{\textcolor{white}{Quantum Ironwork}}&#10;&#10;&#10;\end{document}"/>
  <p:tag name="IGUANATEXSIZE" val="24"/>
  <p:tag name="IGUANATEXCURSOR" val="145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63,4795"/>
  <p:tag name="LATEXADDIN" val="\documentclass{article}&#10;\usepackage{amsmath}&#10;\usepackage{xcolor}&#10;\pagestyle{empty}&#10;\begin{document}&#10;&#10;\textcolor{white}{$\boldsymbol{|\psi\rangle}$}&#10;&#10;&#10;\end{document}"/>
  <p:tag name="IGUANATEXSIZE" val="26"/>
  <p:tag name="IGUANATEXCURSOR" val="145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,7346"/>
  <p:tag name="ORIGINALWIDTH" val="205,4743"/>
  <p:tag name="LATEXADDIN" val="\documentclass{article}&#10;\usepackage{amsmath}&#10;\usepackage{xcolor}&#10;\pagestyle{empty}&#10;\begin{document}&#10;&#10;\textcolor{white}{$\boldsymbol{\theta J_y}$}&#10;&#10;&#10;\end{document}"/>
  <p:tag name="IGUANATEXSIZE" val="24"/>
  <p:tag name="IGUANATEXCURSOR" val="13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473,1909"/>
  <p:tag name="LATEXADDIN" val="\documentclass{article}&#10;\usepackage{amsmath}&#10;\usepackage{xcolor}&#10;\pagestyle{empty}&#10;\begin{document}&#10;&#10;\textcolor{white}{Rotation}&#10;&#10;&#10;\end{document}"/>
  <p:tag name="IGUANATEXSIZE" val="24"/>
  <p:tag name="IGUANATEXCURSOR" val="127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527,934"/>
  <p:tag name="LATEXADDIN" val="\documentclass{article}&#10;\usepackage{amsmath}&#10;\usepackage{xcolor}&#10;\pagestyle{empty}&#10;\begin{document}&#10;&#10;\textcolor{white}{Squeezing}&#10;&#10;&#10;\end{document}"/>
  <p:tag name="IGUANATEXSIZE" val="24"/>
  <p:tag name="IGUANATEXCURSOR" val="128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,9824"/>
  <p:tag name="ORIGINALWIDTH" val="217,4728"/>
  <p:tag name="LATEXADDIN" val="\documentclass{article}&#10;\usepackage{amsmath}&#10;\usepackage{xcolor}&#10;\pagestyle{empty}&#10;\begin{document}&#10;&#10;\textcolor{white}{$\boldsymbol{\eta J_z^2}$}&#10;&#10;&#10;\end{document}"/>
  <p:tag name="IGUANATEXSIZE" val="24"/>
  <p:tag name="IGUANATEXCURSOR" val="137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,2291"/>
  <p:tag name="ORIGINALWIDTH" val="1855,268"/>
  <p:tag name="LATEXADDIN" val="\documentclass{article}&#10;\usepackage{amsmath}&#10;\pagestyle{empty}&#10;\begin{document}&#10;&#10;\begin{equation*}&#10;R_{y}(\theta) = e^{-iJ_{y}\theta} \qquad S_{z}(\eta) = e^{-iJ_{z}^{2}\eta}&#10;\end{equation*}&#10;&#10;&#10;\end{document}"/>
  <p:tag name="IGUANATEXSIZE" val="21"/>
  <p:tag name="IGUANATEXCURSOR" val="132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1892,014"/>
  <p:tag name="LATEXADDIN" val="\documentclass{article}&#10;\usepackage{amsmath}&#10;\pagestyle{empty}&#10;\begin{document}&#10;&#10;\textbf{Anticoherent state of order 1} :&#10;&#10;&#10;\end{document}"/>
  <p:tag name="IGUANATEXSIZE" val="21"/>
  <p:tag name="IGUANATEXCURSOR" val="118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,2362"/>
  <p:tag name="ORIGINALWIDTH" val="1375,328"/>
  <p:tag name="LATEXADDIN" val="\documentclass{article}&#10;\usepackage{amsmath}&#10;\pagestyle{empty}&#10;\begin{document}&#10;&#10;\textbf{Pulse-based protocol :}&#10;&#10;&#10;\end{document}"/>
  <p:tag name="IGUANATEXSIZE" val="21"/>
  <p:tag name="IGUANATEXCURSOR" val="10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,4533"/>
  <p:tag name="ORIGINALWIDTH" val="1768,279"/>
  <p:tag name="LATEXADDIN" val="\documentclass{article}&#10;\usepackage{amsmath}&#10;\pagestyle{empty}&#10;\begin{document}&#10;&#10;\begin{equation*}&#10;    |\psi_{n_C}\rangle = \left(\prod_{i=1}^{n_C}S_{z}(\eta_i)\,R_{y}(\theta_i)\right)|\psi_0\rangle&#10;\end{equation*}&#10;&#10;&#10;\end{document}"/>
  <p:tag name="IGUANATEXSIZE" val="20"/>
  <p:tag name="IGUANATEXCURSOR" val="213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,4867"/>
  <p:tag name="ORIGINALWIDTH" val="648,6689"/>
  <p:tag name="LATEXADDIN" val="\documentclass{article}&#10;\usepackage{amsmath}&#10;\pagestyle{empty}&#10;\begin{document}&#10;&#10;with $\theta_1=0$.&#10;&#10;&#10;\end{document}"/>
  <p:tag name="IGUANATEXSIZE" val="21"/>
  <p:tag name="IGUANATEXCURSOR" val="9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8,4702"/>
  <p:tag name="ORIGINALWIDTH" val="2235,47"/>
  <p:tag name="LATEXADDIN" val="\documentclass{article}&#10;\usepackage{amsmath}&#10;\pagestyle{empty}&#10;\begin{document}&#10;&#10;\parbox{180pt}{\textbf{Initial state :} Coherent state pointing in the $x$ direction}&#10;&#10;&#10;\end{document}"/>
  <p:tag name="IGUANATEXSIZE" val="21"/>
  <p:tag name="IGUANATEXCURSOR" val="91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,4665"/>
  <p:tag name="ORIGINALWIDTH" val="2235,47"/>
  <p:tag name="LATEXADDIN" val="\documentclass{article}&#10;\usepackage{amsmath}&#10;\pagestyle{empty}&#10;\begin{document}&#10;&#10;\parbox{180pt}{\textbf{Sequence} of rotation $J_y$ followed by squeezing $J_z^2$ of length $n_C$}&#10;&#10;&#10;\end{document}"/>
  <p:tag name="IGUANATEXSIZE" val="21"/>
  <p:tag name="IGUANATEXCURSOR" val="101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36,9329"/>
  <p:tag name="ORIGINALWIDTH" val="2359,955"/>
  <p:tag name="LATEXADDIN" val="\documentclass{article}&#10;\usepackage{amsmath}&#10;\pagestyle{empty}&#10;\begin{document}&#10;&#10;\parbox{190pt}{\textbf{Optimisation} : Nelder-Mead over all parameters $\{\theta_2,\dots,\theta_{n_C}\}$ and $\{\eta_1,\dots,\eta_{n_C}\}$ to maximise the Bures measure of anticoherence}&#10;&#10;&#10;\end{document}"/>
  <p:tag name="IGUANATEXSIZE" val="21"/>
  <p:tag name="IGUANATEXCURSOR" val="26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1,121"/>
  <p:tag name="ORIGINALWIDTH" val="2513,686"/>
  <p:tag name="LATEXADDIN" val="\documentclass{article}&#10;\usepackage{amsmath}&#10;\pagestyle{empty}&#10;\begin{document}&#10;&#10;\begin{table}&#10;\begin{centering}&#10;\begin{tabular}{|c|c|@{\hskip 0.25em}|c|c|}&#10;\hline &#10;$j$ &amp; $\phantom{\Big|}t\phantom{\Big|}$ &amp; $n_{C}$ &amp; Total squeezing $\sum_{i=1}^{n_C}|\chi_i|$\tabularnewline&#10;\hline &#10;\hline &#10;2 &amp; 2 &amp; 2 &amp; 1.323\tabularnewline&#10;\hline &#10;3 &amp; 3 &amp; 3 &amp; 1.325 \tabularnewline&#10;\hline &#10;6 &amp; 4 &amp; 6 &amp; 0.959 \tabularnewline&#10;\hline &#10;6 &amp; 5 &amp; 6 &amp; 1.043 \tabularnewline&#10;\hline &#10;12 &amp; 6, 7 &amp; 12 &amp; 1.953 \tabularnewline&#10;\hline &#10;\end{tabular}&#10;\par\end{centering}&#10;\end{table}&#10;&#10;&#10;\end{document}"/>
  <p:tag name="IGUANATEXSIZE" val="20"/>
  <p:tag name="IGUANATEXCURSOR" val="151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410,949"/>
  <p:tag name="LATEXADDIN" val="\documentclass{article}&#10;\usepackage{amsmath}&#10;\pagestyle{empty}&#10;\begin{document}&#10;&#10;Reminder : for GHZ state we need $\eta_1=\pi/2$&#10;&#10;&#10;\end{document}"/>
  <p:tag name="IGUANATEXSIZE" val="21"/>
  <p:tag name="IGUANATEXCURSOR" val="121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,4672"/>
  <p:tag name="ORIGINALWIDTH" val="2360,705"/>
  <p:tag name="LATEXADDIN" val="\documentclass{article}&#10;\usepackage{amsmath}&#10;\pagestyle{empty}&#10;\begin{document}&#10;&#10;\parbox{190pt}{We generate AC states of order 9 with the pulse-based protocol}&#10;&#10;&#10;\end{document}"/>
  <p:tag name="IGUANATEXSIZE" val="21"/>
  <p:tag name="IGUANATEXCURSOR" val="14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,7364"/>
  <p:tag name="ORIGINALWIDTH" val="680,9149"/>
  <p:tag name="LATEXADDIN" val="\documentclass{article}&#10;\usepackage{amsmath}&#10;\pagestyle{empty}&#10;\begin{document}&#10;&#10;$j=6\quad t=5$&#10;&#10;&#10;\end{document}"/>
  <p:tag name="IGUANATEXSIZE" val="21"/>
  <p:tag name="IGUANATEXCURSOR" val="85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,48898"/>
  <p:tag name="ORIGINALWIDTH" val="996,6254"/>
  <p:tag name="LATEXADDIN" val="\documentclass{article}&#10;\usepackage{amsmath}&#10;\pagestyle{empty}&#10;\begin{document}&#10;&#10;\textbf{Coherent state :}&#10;&#10;&#10;\end{document}"/>
  <p:tag name="IGUANATEXSIZE" val="21"/>
  <p:tag name="IGUANATEXCURSOR" val="10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632,171"/>
  <p:tag name="LATEXADDIN" val="\documentclass{article}&#10;\usepackage{amsmath}&#10;\pagestyle{empty}&#10;\begin{document}&#10;&#10;Pulse-based&#10;&#10;&#10;\end{document}"/>
  <p:tag name="IGUANATEXSIZE" val="21"/>
  <p:tag name="IGUANATEXCURSOR" val="92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,2362"/>
  <p:tag name="ORIGINALWIDTH" val="747,6566"/>
  <p:tag name="LATEXADDIN" val="\documentclass{article}&#10;\usepackage{amsmath}&#10;\pagestyle{empty}&#10;\begin{document}&#10;&#10;$j=12\quad t=7$&#10;&#10;&#10;\end{document}"/>
  <p:tag name="IGUANATEXSIZE" val="21"/>
  <p:tag name="IGUANATEXCURSOR" val="95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632,171"/>
  <p:tag name="LATEXADDIN" val="\documentclass{article}&#10;\usepackage{amsmath}&#10;\pagestyle{empty}&#10;\begin{document}&#10;&#10;Pulse-based&#10;&#10;&#10;\end{document}"/>
  <p:tag name="IGUANATEXSIZE" val="21"/>
  <p:tag name="IGUANATEXCURSOR" val="92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8,9689"/>
  <p:tag name="ORIGINALWIDTH" val="1533,558"/>
  <p:tag name="LATEXADDIN" val="\documentclass{article}&#10;\usepackage{amsmath}&#10;\pagestyle{empty}&#10;\begin{document}&#10;&#10;\begin{equation*}&#10;    \eta_1=\frac{\pi}{2} \quad \theta_2=-\frac{\pi}{4j} \quad \theta_3=\frac{\pi}{2}&#10;\end{equation*}&#10;&#10;&#10;\end{document}"/>
  <p:tag name="IGUANATEXSIZE" val="21"/>
  <p:tag name="IGUANATEXCURSOR" val="154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,4859"/>
  <p:tag name="ORIGINALWIDTH" val="2627,671"/>
  <p:tag name="LATEXADDIN" val="\documentclass{article}&#10;\usepackage{amsmath}&#10;\pagestyle{empty}&#10;\begin{document}&#10;&#10;\textbf{For any AC states of order 2 with $j$ even} :&#10;&#10;&#10;\end{document}"/>
  <p:tag name="IGUANATEXSIZE" val="21"/>
  <p:tag name="IGUANATEXCURSOR" val="131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7,4653"/>
  <p:tag name="ORIGINALWIDTH" val="1826,772"/>
  <p:tag name="LATEXADDIN" val="\documentclass{article}&#10;\usepackage{amsmath}&#10;\pagestyle{empty}&#10;\begin{document}&#10;&#10;\begin{equation*}&#10;    \eta_2=-\frac{\mathrm{arccot}\sqrt{2}}{2} \quad \eta_3=\frac{\mathrm{arccot}\sqrt{2}}{4}&#10;\end{equation*}&#10;&#10;&#10;\end{document}"/>
  <p:tag name="IGUANATEXSIZE" val="20"/>
  <p:tag name="IGUANATEXCURSOR" val="20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558,305"/>
  <p:tag name="LATEXADDIN" val="\documentclass{article}&#10;\usepackage{amsmath}&#10;\pagestyle{empty}&#10;\begin{document}&#10;&#10;Octahedron state ($j=t=3$)&#10;&#10;&#10;\end{document}"/>
  <p:tag name="IGUANATEXSIZE" val="21"/>
  <p:tag name="IGUANATEXCURSOR" val="103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592,801"/>
  <p:tag name="LATEXADDIN" val="\documentclass{article}&#10;\usepackage{amsmath}&#10;\pagestyle{empty}&#10;\begin{document}&#10;&#10;Tetrahedron state ($j=t=2$)&#10;&#10;&#10;\end{document}"/>
  <p:tag name="IGUANATEXSIZE" val="20"/>
  <p:tag name="IGUANATEXCURSOR" val="107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2140,232"/>
  <p:tag name="LATEXADDIN" val="\documentclass{article}&#10;\usepackage{amsmath}&#10;\pagestyle{empty}&#10;\begin{document}&#10;&#10;For $j=2$ the analytical parameters are&#10;&#10;&#10;\end{document}"/>
  <p:tag name="IGUANATEXSIZE" val="21"/>
  <p:tag name="IGUANATEXCURSOR" val="120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709,4113"/>
  <p:tag name="LATEXADDIN" val="\documentclass{article}&#10;\usepackage{amsmath}&#10;\pagestyle{empty}&#10;\begin{document}&#10;&#10;and for $j=3$&#10;&#10;&#10;\end{document}"/>
  <p:tag name="IGUANATEXSIZE" val="21"/>
  <p:tag name="IGUANATEXCURSOR" val="94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403,825"/>
  <p:tag name="LATEXADDIN" val="\documentclass{article}&#10;\usepackage{amsmath}&#10;\pagestyle{empty}&#10;\begin{document}&#10;&#10;$\langle\mathbf{J}\rangle=j\hbar\mathbf{n}$ : most classical&#10;&#10;&#10;\end{document}"/>
  <p:tag name="IGUANATEXSIZE" val="22"/>
  <p:tag name="IGUANATEXCURSOR" val="141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0,465"/>
  <p:tag name="ORIGINALWIDTH" val="2487,439"/>
  <p:tag name="LATEXADDIN" val="\documentclass{article}&#10;\usepackage{amsmath}&#10;\pagestyle{empty}&#10;\begin{document}&#10;&#10;\begin{equation*}&#10;    \eta_2=-\frac{\mathrm{arccot}\sqrt{2}}{2} \quad \eta_3=\frac{1}{8}\left[\pi-\arctan\left(2\sqrt{2}\right)\right]&#10;\end{equation*}&#10;&#10;&#10;\end{document}"/>
  <p:tag name="IGUANATEXSIZE" val="21"/>
  <p:tag name="IGUANATEXCURSOR" val="144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8,9689"/>
  <p:tag name="ORIGINALWIDTH" val="1533,558"/>
  <p:tag name="LATEXADDIN" val="\documentclass{article}&#10;\usepackage{amsmath}&#10;\pagestyle{empty}&#10;\begin{document}&#10;&#10;\begin{equation*}&#10;    \eta_1=\frac{\pi}{2} \quad \theta_2=-\frac{\pi}{4j} \quad \theta_3=\frac{\pi}{2}&#10;\end{equation*}&#10;&#10;&#10;\end{document}"/>
  <p:tag name="IGUANATEXSIZE" val="20"/>
  <p:tag name="IGUANATEXCURSOR" val="154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2767,154"/>
  <p:tag name="LATEXADDIN" val="\documentclass{article}&#10;\usepackage{amsmath}&#10;\pagestyle{empty}&#10;\begin{document}&#10;&#10;J. Denis, C. Read and J. Martin, arXiv:2505.06154&#10;&#10;&#10;\end{document}"/>
  <p:tag name="IGUANATEXSIZE" val="22"/>
  <p:tag name="IGUANATEXCURSOR" val="98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21,26"/>
  <p:tag name="LATEXADDIN" val="\documentclass{article}&#10;\usepackage{amsmath}&#10;\pagestyle{empty}&#10;\begin{document}&#10;&#10;$\langle\mathbf{J}\rangle=0$ : the spin points &quot;nowhere&quot;&#10;&#10;&#10;\end{document}"/>
  <p:tag name="IGUANATEXSIZE" val="22"/>
  <p:tag name="IGUANATEXCURSOR" val="13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5">
    <wetp:webextensionref xmlns:r="http://schemas.openxmlformats.org/officeDocument/2006/relationships" r:id="rId1"/>
  </wetp:taskpane>
  <wetp:taskpane dockstate="right" visibility="0" width="438" row="6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6A368123-55FE-40C2-9991-C172B84F6B11}">
  <we:reference id="wa200004052" version="1.0.0.2" store="en-US" storeType="omex"/>
  <we:alternateReferences>
    <we:reference id="wa200004052" version="1.0.0.2" store="omex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660DFAE9-FF82-4DED-9573-60B4C37CFFCA}">
  <we:reference id="wa104381909" version="3.18.0" store="en-US" storeType="omex"/>
  <we:alternateReferences>
    <we:reference id="wa104381909" version="3.18.0" store="omex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109</Words>
  <Application>Microsoft Office PowerPoint</Application>
  <PresentationFormat>Grand écran</PresentationFormat>
  <Paragraphs>30</Paragraphs>
  <Slides>19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Thème Office</vt:lpstr>
      <vt:lpstr>Generation of anticoherent states from a pulse-based protocol</vt:lpstr>
      <vt:lpstr>AC States</vt:lpstr>
      <vt:lpstr>AC States</vt:lpstr>
      <vt:lpstr>AC States</vt:lpstr>
      <vt:lpstr>AC States</vt:lpstr>
      <vt:lpstr>Anticoherent states</vt:lpstr>
      <vt:lpstr>Properties</vt:lpstr>
      <vt:lpstr>Quantum optimal control</vt:lpstr>
      <vt:lpstr>Présentation PowerPoint</vt:lpstr>
      <vt:lpstr>Présentation PowerPoint</vt:lpstr>
      <vt:lpstr>Pulse dynamics</vt:lpstr>
      <vt:lpstr>Turn-and-squeeze</vt:lpstr>
      <vt:lpstr>Numerical optimisation</vt:lpstr>
      <vt:lpstr>Présentation PowerPoint</vt:lpstr>
      <vt:lpstr>Présentation PowerPoint</vt:lpstr>
      <vt:lpstr>Analytical AC states</vt:lpstr>
      <vt:lpstr>Analytical AC states</vt:lpstr>
      <vt:lpstr>High spin values</vt:lpstr>
      <vt:lpstr>Conclusion and outlook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Denis Jérôme</cp:lastModifiedBy>
  <cp:revision>433</cp:revision>
  <dcterms:created xsi:type="dcterms:W3CDTF">2025-05-12T10:57:10Z</dcterms:created>
  <dcterms:modified xsi:type="dcterms:W3CDTF">2025-05-13T08:36:03Z</dcterms:modified>
</cp:coreProperties>
</file>