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lmarai Bold" panose="020B0604020202020204" charset="-78"/>
      <p:regular r:id="rId11"/>
    </p:embeddedFont>
    <p:embeddedFont>
      <p:font typeface="TS Tarek Italics" panose="020B0604020202020204" charset="-78"/>
      <p:regular r:id="rId12"/>
    </p:embeddedFont>
    <p:embeddedFont>
      <p:font typeface="Almarai" panose="020B0604020202020204" charset="-78"/>
      <p:regular r:id="rId13"/>
    </p:embeddedFont>
    <p:embeddedFont>
      <p:font typeface="Canva Sans Bold Italics" panose="020B0604020202020204" charset="0"/>
      <p:regular r:id="rId14"/>
    </p:embeddedFon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26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1E40"/>
        </a:solidFill>
        <a:effectLst/>
      </p:bgPr>
    </p:bg>
    <p:spTree>
      <p:nvGrpSpPr>
        <p:cNvPr id="1" name=""/>
        <p:cNvGrpSpPr/>
        <p:nvPr/>
      </p:nvGrpSpPr>
      <p:grpSpPr>
        <a:xfrm>
          <a:off x="0" y="0"/>
          <a:ext cx="0" cy="0"/>
          <a:chOff x="0" y="0"/>
          <a:chExt cx="0" cy="0"/>
        </a:xfrm>
      </p:grpSpPr>
      <p:sp>
        <p:nvSpPr>
          <p:cNvPr id="2" name="Freeform 2"/>
          <p:cNvSpPr/>
          <p:nvPr/>
        </p:nvSpPr>
        <p:spPr>
          <a:xfrm>
            <a:off x="14565940" y="-491592"/>
            <a:ext cx="8754599" cy="8754599"/>
          </a:xfrm>
          <a:custGeom>
            <a:avLst/>
            <a:gdLst/>
            <a:ahLst/>
            <a:cxnLst/>
            <a:rect l="l" t="t" r="r" b="b"/>
            <a:pathLst>
              <a:path w="8754599" h="8754599">
                <a:moveTo>
                  <a:pt x="0" y="0"/>
                </a:moveTo>
                <a:lnTo>
                  <a:pt x="8754598" y="0"/>
                </a:lnTo>
                <a:lnTo>
                  <a:pt x="8754598" y="8754599"/>
                </a:lnTo>
                <a:lnTo>
                  <a:pt x="0" y="87545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2201419" y="5061812"/>
            <a:ext cx="5246522" cy="7495031"/>
            <a:chOff x="0" y="0"/>
            <a:chExt cx="4445000" cy="6350000"/>
          </a:xfrm>
        </p:grpSpPr>
        <p:sp>
          <p:nvSpPr>
            <p:cNvPr id="4" name="Freeform 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57142" r="-57142"/>
              </a:stretch>
            </a:blipFill>
          </p:spPr>
        </p:sp>
      </p:grpSp>
      <p:grpSp>
        <p:nvGrpSpPr>
          <p:cNvPr id="5" name="Group 5"/>
          <p:cNvGrpSpPr/>
          <p:nvPr/>
        </p:nvGrpSpPr>
        <p:grpSpPr>
          <a:xfrm rot="-10800000">
            <a:off x="12201419" y="5061812"/>
            <a:ext cx="5246522" cy="7495031"/>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201730" r="-201730"/>
              </a:stretch>
            </a:blipFill>
          </p:spPr>
        </p:sp>
      </p:grpSp>
      <p:grpSp>
        <p:nvGrpSpPr>
          <p:cNvPr id="7" name="Group 7"/>
          <p:cNvGrpSpPr/>
          <p:nvPr/>
        </p:nvGrpSpPr>
        <p:grpSpPr>
          <a:xfrm rot="-10800000">
            <a:off x="11525073" y="0"/>
            <a:ext cx="6081733" cy="8688191"/>
            <a:chOff x="0" y="0"/>
            <a:chExt cx="4445000" cy="6350000"/>
          </a:xfrm>
        </p:grpSpPr>
        <p:sp>
          <p:nvSpPr>
            <p:cNvPr id="8" name="Freeform 8"/>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alphaModFix amt="72000"/>
              </a:blip>
              <a:stretch>
                <a:fillRect l="-201730" r="-201730"/>
              </a:stretch>
            </a:blipFill>
          </p:spPr>
        </p:sp>
      </p:grpSp>
      <p:grpSp>
        <p:nvGrpSpPr>
          <p:cNvPr id="9" name="Group 9"/>
          <p:cNvGrpSpPr/>
          <p:nvPr/>
        </p:nvGrpSpPr>
        <p:grpSpPr>
          <a:xfrm>
            <a:off x="15763958" y="-781916"/>
            <a:ext cx="1683983" cy="2405689"/>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201730" r="-201730"/>
              </a:stretch>
            </a:blipFill>
          </p:spPr>
        </p:sp>
      </p:grpSp>
      <p:grpSp>
        <p:nvGrpSpPr>
          <p:cNvPr id="11" name="Group 11"/>
          <p:cNvGrpSpPr/>
          <p:nvPr/>
        </p:nvGrpSpPr>
        <p:grpSpPr>
          <a:xfrm>
            <a:off x="12201419" y="2456650"/>
            <a:ext cx="5942509" cy="8489298"/>
            <a:chOff x="0" y="0"/>
            <a:chExt cx="4445000" cy="6350000"/>
          </a:xfrm>
        </p:grpSpPr>
        <p:sp>
          <p:nvSpPr>
            <p:cNvPr id="12" name="Freeform 12"/>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alphaModFix amt="84000"/>
              </a:blip>
              <a:stretch>
                <a:fillRect l="-57209" r="-57209"/>
              </a:stretch>
            </a:blipFill>
          </p:spPr>
        </p:sp>
      </p:grpSp>
      <p:grpSp>
        <p:nvGrpSpPr>
          <p:cNvPr id="13" name="Group 13"/>
          <p:cNvGrpSpPr/>
          <p:nvPr/>
        </p:nvGrpSpPr>
        <p:grpSpPr>
          <a:xfrm rot="5400000">
            <a:off x="16605949" y="3464712"/>
            <a:ext cx="841991" cy="84199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26211" r="-126211"/>
              </a:stretch>
            </a:blipFill>
          </p:spPr>
        </p:sp>
      </p:grpSp>
      <p:sp>
        <p:nvSpPr>
          <p:cNvPr id="15" name="Freeform 15"/>
          <p:cNvSpPr/>
          <p:nvPr/>
        </p:nvSpPr>
        <p:spPr>
          <a:xfrm>
            <a:off x="-5976625" y="4306703"/>
            <a:ext cx="8754599" cy="8754599"/>
          </a:xfrm>
          <a:custGeom>
            <a:avLst/>
            <a:gdLst/>
            <a:ahLst/>
            <a:cxnLst/>
            <a:rect l="l" t="t" r="r" b="b"/>
            <a:pathLst>
              <a:path w="8754599" h="8754599">
                <a:moveTo>
                  <a:pt x="0" y="0"/>
                </a:moveTo>
                <a:lnTo>
                  <a:pt x="8754599" y="0"/>
                </a:lnTo>
                <a:lnTo>
                  <a:pt x="8754599" y="8754599"/>
                </a:lnTo>
                <a:lnTo>
                  <a:pt x="0" y="87545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640354" y="8516018"/>
            <a:ext cx="6317296" cy="1484565"/>
          </a:xfrm>
          <a:custGeom>
            <a:avLst/>
            <a:gdLst/>
            <a:ahLst/>
            <a:cxnLst/>
            <a:rect l="l" t="t" r="r" b="b"/>
            <a:pathLst>
              <a:path w="6317296" h="1484565">
                <a:moveTo>
                  <a:pt x="0" y="0"/>
                </a:moveTo>
                <a:lnTo>
                  <a:pt x="6317296" y="0"/>
                </a:lnTo>
                <a:lnTo>
                  <a:pt x="6317296" y="1484564"/>
                </a:lnTo>
                <a:lnTo>
                  <a:pt x="0" y="1484564"/>
                </a:lnTo>
                <a:lnTo>
                  <a:pt x="0" y="0"/>
                </a:lnTo>
                <a:close/>
              </a:path>
            </a:pathLst>
          </a:custGeom>
          <a:blipFill>
            <a:blip r:embed="rId7"/>
            <a:stretch>
              <a:fillRect/>
            </a:stretch>
          </a:blipFill>
        </p:spPr>
      </p:sp>
      <p:sp>
        <p:nvSpPr>
          <p:cNvPr id="17" name="TextBox 17"/>
          <p:cNvSpPr txBox="1"/>
          <p:nvPr/>
        </p:nvSpPr>
        <p:spPr>
          <a:xfrm>
            <a:off x="640354" y="2447125"/>
            <a:ext cx="12552202" cy="1980565"/>
          </a:xfrm>
          <a:prstGeom prst="rect">
            <a:avLst/>
          </a:prstGeom>
        </p:spPr>
        <p:txBody>
          <a:bodyPr lIns="0" tIns="0" rIns="0" bIns="0" rtlCol="0" anchor="t">
            <a:spAutoFit/>
          </a:bodyPr>
          <a:lstStyle/>
          <a:p>
            <a:pPr algn="l">
              <a:lnSpc>
                <a:spcPts val="7680"/>
              </a:lnSpc>
            </a:pPr>
            <a:r>
              <a:rPr lang="en-US" sz="6400" b="1">
                <a:solidFill>
                  <a:srgbClr val="FFFFFF"/>
                </a:solidFill>
                <a:latin typeface="Almarai Bold"/>
                <a:ea typeface="Almarai Bold"/>
                <a:cs typeface="Almarai Bold"/>
                <a:sym typeface="Almarai Bold"/>
              </a:rPr>
              <a:t>SEXUAL VIOLENCE  </a:t>
            </a:r>
          </a:p>
          <a:p>
            <a:pPr algn="l">
              <a:lnSpc>
                <a:spcPts val="7680"/>
              </a:lnSpc>
            </a:pPr>
            <a:r>
              <a:rPr lang="en-US" sz="6400" b="1">
                <a:solidFill>
                  <a:srgbClr val="FFFFFF"/>
                </a:solidFill>
                <a:latin typeface="Almarai Bold"/>
                <a:ea typeface="Almarai Bold"/>
                <a:cs typeface="Almarai Bold"/>
                <a:sym typeface="Almarai Bold"/>
              </a:rPr>
              <a:t>AND BELGIAN CRIMINAL LAW</a:t>
            </a:r>
          </a:p>
        </p:txBody>
      </p:sp>
      <p:sp>
        <p:nvSpPr>
          <p:cNvPr id="18" name="TextBox 18"/>
          <p:cNvSpPr txBox="1"/>
          <p:nvPr/>
        </p:nvSpPr>
        <p:spPr>
          <a:xfrm>
            <a:off x="640354" y="4785143"/>
            <a:ext cx="9580297" cy="1411605"/>
          </a:xfrm>
          <a:prstGeom prst="rect">
            <a:avLst/>
          </a:prstGeom>
        </p:spPr>
        <p:txBody>
          <a:bodyPr lIns="0" tIns="0" rIns="0" bIns="0" rtlCol="0" anchor="t">
            <a:spAutoFit/>
          </a:bodyPr>
          <a:lstStyle/>
          <a:p>
            <a:pPr algn="l">
              <a:lnSpc>
                <a:spcPts val="5400"/>
              </a:lnSpc>
            </a:pPr>
            <a:r>
              <a:rPr lang="en-US" sz="4500" b="1">
                <a:solidFill>
                  <a:srgbClr val="17E3B2"/>
                </a:solidFill>
                <a:latin typeface="Almarai Bold"/>
                <a:ea typeface="Almarai Bold"/>
                <a:cs typeface="Almarai Bold"/>
                <a:sym typeface="Almarai Bold"/>
              </a:rPr>
              <a:t>CONSENT, PROOF, AND DRUG-FACILITATED ASSAULT</a:t>
            </a:r>
          </a:p>
        </p:txBody>
      </p:sp>
      <p:sp>
        <p:nvSpPr>
          <p:cNvPr id="19" name="TextBox 19"/>
          <p:cNvSpPr txBox="1"/>
          <p:nvPr/>
        </p:nvSpPr>
        <p:spPr>
          <a:xfrm>
            <a:off x="2497544" y="363779"/>
            <a:ext cx="10498248" cy="1468019"/>
          </a:xfrm>
          <a:prstGeom prst="rect">
            <a:avLst/>
          </a:prstGeom>
        </p:spPr>
        <p:txBody>
          <a:bodyPr lIns="0" tIns="0" rIns="0" bIns="0" rtlCol="0" anchor="t">
            <a:spAutoFit/>
          </a:bodyPr>
          <a:lstStyle/>
          <a:p>
            <a:pPr algn="ctr">
              <a:lnSpc>
                <a:spcPts val="3847"/>
              </a:lnSpc>
              <a:spcBef>
                <a:spcPct val="0"/>
              </a:spcBef>
            </a:pPr>
            <a:r>
              <a:rPr lang="en-US" sz="2787" b="1">
                <a:solidFill>
                  <a:srgbClr val="17E3B2"/>
                </a:solidFill>
                <a:latin typeface="Almarai Bold"/>
                <a:ea typeface="Almarai Bold"/>
                <a:cs typeface="Almarai Bold"/>
                <a:sym typeface="Almarai Bold"/>
              </a:rPr>
              <a:t>European Society for Social Drug Research</a:t>
            </a:r>
          </a:p>
          <a:p>
            <a:pPr algn="ctr">
              <a:lnSpc>
                <a:spcPts val="2605"/>
              </a:lnSpc>
              <a:spcBef>
                <a:spcPct val="0"/>
              </a:spcBef>
            </a:pPr>
            <a:r>
              <a:rPr lang="en-US" sz="1887">
                <a:solidFill>
                  <a:srgbClr val="FFFFFF"/>
                </a:solidFill>
                <a:latin typeface="Almarai"/>
                <a:ea typeface="Almarai"/>
                <a:cs typeface="Almarai"/>
                <a:sym typeface="Almarai"/>
              </a:rPr>
              <a:t>36th Annual Conference</a:t>
            </a:r>
          </a:p>
          <a:p>
            <a:pPr algn="ctr">
              <a:lnSpc>
                <a:spcPts val="2605"/>
              </a:lnSpc>
              <a:spcBef>
                <a:spcPct val="0"/>
              </a:spcBef>
            </a:pPr>
            <a:r>
              <a:rPr lang="en-US" sz="1887">
                <a:solidFill>
                  <a:srgbClr val="FFFFFF"/>
                </a:solidFill>
                <a:latin typeface="Almarai"/>
                <a:ea typeface="Almarai"/>
                <a:cs typeface="Almarai"/>
                <a:sym typeface="Almarai"/>
              </a:rPr>
              <a:t>1st–3rd October 2025,</a:t>
            </a:r>
          </a:p>
          <a:p>
            <a:pPr algn="ctr">
              <a:lnSpc>
                <a:spcPts val="2605"/>
              </a:lnSpc>
              <a:spcBef>
                <a:spcPct val="0"/>
              </a:spcBef>
            </a:pPr>
            <a:r>
              <a:rPr lang="en-US" sz="1887">
                <a:solidFill>
                  <a:srgbClr val="FFFFFF"/>
                </a:solidFill>
                <a:latin typeface="Almarai"/>
                <a:ea typeface="Almarai"/>
                <a:cs typeface="Almarai"/>
                <a:sym typeface="Almarai"/>
              </a:rPr>
              <a:t>Prague Czech Republic</a:t>
            </a:r>
          </a:p>
        </p:txBody>
      </p:sp>
      <p:sp>
        <p:nvSpPr>
          <p:cNvPr id="20" name="TextBox 20"/>
          <p:cNvSpPr txBox="1"/>
          <p:nvPr/>
        </p:nvSpPr>
        <p:spPr>
          <a:xfrm>
            <a:off x="640354" y="6899735"/>
            <a:ext cx="7371475" cy="1388448"/>
          </a:xfrm>
          <a:prstGeom prst="rect">
            <a:avLst/>
          </a:prstGeom>
        </p:spPr>
        <p:txBody>
          <a:bodyPr lIns="0" tIns="0" rIns="0" bIns="0" rtlCol="0" anchor="t">
            <a:spAutoFit/>
          </a:bodyPr>
          <a:lstStyle/>
          <a:p>
            <a:pPr algn="l">
              <a:lnSpc>
                <a:spcPts val="2701"/>
              </a:lnSpc>
            </a:pPr>
            <a:r>
              <a:rPr lang="en-US" sz="1957" b="1">
                <a:solidFill>
                  <a:srgbClr val="FFFFFF"/>
                </a:solidFill>
                <a:latin typeface="Almarai Bold"/>
                <a:ea typeface="Almarai Bold"/>
                <a:cs typeface="Almarai Bold"/>
                <a:sym typeface="Almarai Bold"/>
              </a:rPr>
              <a:t>Sarah El Guendi, Ph.D. Researcher</a:t>
            </a:r>
          </a:p>
          <a:p>
            <a:pPr algn="l">
              <a:lnSpc>
                <a:spcPts val="2701"/>
              </a:lnSpc>
            </a:pPr>
            <a:r>
              <a:rPr lang="en-US" sz="1957" b="1">
                <a:solidFill>
                  <a:srgbClr val="FFFFFF"/>
                </a:solidFill>
                <a:latin typeface="Almarai Bold"/>
                <a:ea typeface="Almarai Bold"/>
                <a:cs typeface="Almarai Bold"/>
                <a:sym typeface="Almarai Bold"/>
              </a:rPr>
              <a:t> Department of Criminology</a:t>
            </a:r>
          </a:p>
          <a:p>
            <a:pPr algn="l">
              <a:lnSpc>
                <a:spcPts val="2701"/>
              </a:lnSpc>
            </a:pPr>
            <a:r>
              <a:rPr lang="en-US" sz="1957" b="1">
                <a:solidFill>
                  <a:srgbClr val="FFFFFF"/>
                </a:solidFill>
                <a:latin typeface="Almarai Bold"/>
                <a:ea typeface="Almarai Bold"/>
                <a:cs typeface="Almarai Bold"/>
                <a:sym typeface="Almarai Bold"/>
              </a:rPr>
              <a:t> University of Liège</a:t>
            </a:r>
          </a:p>
          <a:p>
            <a:pPr algn="l">
              <a:lnSpc>
                <a:spcPts val="2701"/>
              </a:lnSpc>
              <a:spcBef>
                <a:spcPct val="0"/>
              </a:spcBef>
            </a:pPr>
            <a:r>
              <a:rPr lang="en-US" sz="1957" b="1">
                <a:solidFill>
                  <a:srgbClr val="FFFFFF"/>
                </a:solidFill>
                <a:latin typeface="Almarai Bold"/>
                <a:ea typeface="Almarai Bold"/>
                <a:cs typeface="Almarai Bold"/>
                <a:sym typeface="Almarai Bold"/>
              </a:rPr>
              <a:t> Belgium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12417873" y="3120306"/>
            <a:ext cx="1867358" cy="186735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E3B2"/>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05"/>
                </a:lnSpc>
              </a:pPr>
              <a:endParaRPr/>
            </a:p>
          </p:txBody>
        </p:sp>
      </p:grpSp>
      <p:grpSp>
        <p:nvGrpSpPr>
          <p:cNvPr id="5" name="Group 5"/>
          <p:cNvGrpSpPr/>
          <p:nvPr/>
        </p:nvGrpSpPr>
        <p:grpSpPr>
          <a:xfrm>
            <a:off x="5004370" y="3120306"/>
            <a:ext cx="1867358" cy="186735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E3B2"/>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05"/>
                </a:lnSpc>
              </a:pPr>
              <a:endParaRPr/>
            </a:p>
          </p:txBody>
        </p:sp>
      </p:grpSp>
      <p:grpSp>
        <p:nvGrpSpPr>
          <p:cNvPr id="8" name="Group 8"/>
          <p:cNvGrpSpPr/>
          <p:nvPr/>
        </p:nvGrpSpPr>
        <p:grpSpPr>
          <a:xfrm rot="-10800000">
            <a:off x="15966396" y="9258300"/>
            <a:ext cx="13457996" cy="3264379"/>
            <a:chOff x="0" y="0"/>
            <a:chExt cx="17943995" cy="4352506"/>
          </a:xfrm>
        </p:grpSpPr>
        <p:sp>
          <p:nvSpPr>
            <p:cNvPr id="9" name="Freeform 9"/>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2">
                <a:extLst>
                  <a:ext uri="{96DAC541-7B7A-43D3-8B79-37D633B846F1}">
                    <asvg:svgBlip xmlns:asvg="http://schemas.microsoft.com/office/drawing/2016/SVG/main" xmlns="" r:embed="rId3"/>
                  </a:ext>
                </a:extLst>
              </a:blip>
              <a:stretch>
                <a:fillRect b="-26202"/>
              </a:stretch>
            </a:blipFill>
          </p:spPr>
        </p:sp>
        <p:sp>
          <p:nvSpPr>
            <p:cNvPr id="11" name="Freeform 11"/>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xmlns="" r:embed="rId3"/>
                  </a:ext>
                </a:extLst>
              </a:blip>
              <a:stretch>
                <a:fillRect b="-26202"/>
              </a:stretch>
            </a:blipFill>
          </p:spPr>
        </p:sp>
      </p:grpSp>
      <p:sp>
        <p:nvSpPr>
          <p:cNvPr id="13" name="Freeform 13"/>
          <p:cNvSpPr/>
          <p:nvPr/>
        </p:nvSpPr>
        <p:spPr>
          <a:xfrm>
            <a:off x="14613775" y="-4787359"/>
            <a:ext cx="8754599" cy="8754599"/>
          </a:xfrm>
          <a:custGeom>
            <a:avLst/>
            <a:gdLst/>
            <a:ahLst/>
            <a:cxnLst/>
            <a:rect l="l" t="t" r="r" b="b"/>
            <a:pathLst>
              <a:path w="8754599" h="8754599">
                <a:moveTo>
                  <a:pt x="0" y="0"/>
                </a:moveTo>
                <a:lnTo>
                  <a:pt x="8754599" y="0"/>
                </a:lnTo>
                <a:lnTo>
                  <a:pt x="8754599" y="8754598"/>
                </a:lnTo>
                <a:lnTo>
                  <a:pt x="0" y="87545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15763958" y="-781916"/>
            <a:ext cx="1683983" cy="2405689"/>
            <a:chOff x="0" y="0"/>
            <a:chExt cx="4445000" cy="6350000"/>
          </a:xfrm>
        </p:grpSpPr>
        <p:sp>
          <p:nvSpPr>
            <p:cNvPr id="15" name="Freeform 1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stretch>
                <a:fillRect l="-201730" r="-201730"/>
              </a:stretch>
            </a:blipFill>
          </p:spPr>
        </p:sp>
      </p:grpSp>
      <p:grpSp>
        <p:nvGrpSpPr>
          <p:cNvPr id="16" name="Group 16"/>
          <p:cNvGrpSpPr/>
          <p:nvPr/>
        </p:nvGrpSpPr>
        <p:grpSpPr>
          <a:xfrm rot="-10800000">
            <a:off x="796106" y="7929818"/>
            <a:ext cx="1683983" cy="2405689"/>
            <a:chOff x="0" y="0"/>
            <a:chExt cx="4445000" cy="6350000"/>
          </a:xfrm>
        </p:grpSpPr>
        <p:sp>
          <p:nvSpPr>
            <p:cNvPr id="17" name="Freeform 17"/>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stretch>
                <a:fillRect l="-201730" r="-201730"/>
              </a:stretch>
            </a:blipFill>
          </p:spPr>
        </p:sp>
      </p:grpSp>
      <p:grpSp>
        <p:nvGrpSpPr>
          <p:cNvPr id="18" name="Group 18"/>
          <p:cNvGrpSpPr/>
          <p:nvPr/>
        </p:nvGrpSpPr>
        <p:grpSpPr>
          <a:xfrm rot="5400000">
            <a:off x="14472073" y="781782"/>
            <a:ext cx="841991" cy="8419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26211" r="-126211"/>
              </a:stretch>
            </a:blipFill>
          </p:spPr>
        </p:sp>
      </p:grpSp>
      <p:grpSp>
        <p:nvGrpSpPr>
          <p:cNvPr id="20" name="Group 20"/>
          <p:cNvGrpSpPr/>
          <p:nvPr/>
        </p:nvGrpSpPr>
        <p:grpSpPr>
          <a:xfrm rot="-5400000">
            <a:off x="2929983" y="7929818"/>
            <a:ext cx="841991" cy="84199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26211" r="-126211"/>
              </a:stretch>
            </a:blipFill>
          </p:spPr>
        </p:sp>
      </p:grpSp>
      <p:grpSp>
        <p:nvGrpSpPr>
          <p:cNvPr id="22" name="Group 22"/>
          <p:cNvGrpSpPr/>
          <p:nvPr/>
        </p:nvGrpSpPr>
        <p:grpSpPr>
          <a:xfrm>
            <a:off x="17259300" y="2066886"/>
            <a:ext cx="5754080" cy="8220114"/>
            <a:chOff x="0" y="0"/>
            <a:chExt cx="4445000" cy="6350000"/>
          </a:xfrm>
        </p:grpSpPr>
        <p:sp>
          <p:nvSpPr>
            <p:cNvPr id="23" name="Freeform 23"/>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stretch>
                <a:fillRect l="-201730" r="-201730"/>
              </a:stretch>
            </a:blipFill>
          </p:spPr>
        </p:sp>
      </p:grpSp>
      <p:grpSp>
        <p:nvGrpSpPr>
          <p:cNvPr id="24" name="Group 24"/>
          <p:cNvGrpSpPr/>
          <p:nvPr/>
        </p:nvGrpSpPr>
        <p:grpSpPr>
          <a:xfrm>
            <a:off x="-5173055" y="-2043171"/>
            <a:ext cx="5754080" cy="8220114"/>
            <a:chOff x="0" y="0"/>
            <a:chExt cx="4445000" cy="6350000"/>
          </a:xfrm>
        </p:grpSpPr>
        <p:sp>
          <p:nvSpPr>
            <p:cNvPr id="25" name="Freeform 2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stretch>
                <a:fillRect l="-201730" r="-201730"/>
              </a:stretch>
            </a:blipFill>
          </p:spPr>
        </p:sp>
      </p:grpSp>
      <p:grpSp>
        <p:nvGrpSpPr>
          <p:cNvPr id="26" name="Group 26"/>
          <p:cNvGrpSpPr/>
          <p:nvPr/>
        </p:nvGrpSpPr>
        <p:grpSpPr>
          <a:xfrm>
            <a:off x="2432831" y="5362146"/>
            <a:ext cx="94516" cy="2130893"/>
            <a:chOff x="0" y="0"/>
            <a:chExt cx="24893" cy="561223"/>
          </a:xfrm>
        </p:grpSpPr>
        <p:sp>
          <p:nvSpPr>
            <p:cNvPr id="27" name="Freeform 27"/>
            <p:cNvSpPr/>
            <p:nvPr/>
          </p:nvSpPr>
          <p:spPr>
            <a:xfrm>
              <a:off x="0" y="0"/>
              <a:ext cx="24893" cy="561223"/>
            </a:xfrm>
            <a:custGeom>
              <a:avLst/>
              <a:gdLst/>
              <a:ahLst/>
              <a:cxnLst/>
              <a:rect l="l" t="t" r="r" b="b"/>
              <a:pathLst>
                <a:path w="24893" h="561223">
                  <a:moveTo>
                    <a:pt x="0" y="0"/>
                  </a:moveTo>
                  <a:lnTo>
                    <a:pt x="24893" y="0"/>
                  </a:lnTo>
                  <a:lnTo>
                    <a:pt x="24893" y="561223"/>
                  </a:lnTo>
                  <a:lnTo>
                    <a:pt x="0" y="561223"/>
                  </a:lnTo>
                  <a:close/>
                </a:path>
              </a:pathLst>
            </a:custGeom>
            <a:solidFill>
              <a:srgbClr val="145DA0"/>
            </a:solidFill>
          </p:spPr>
        </p:sp>
        <p:sp>
          <p:nvSpPr>
            <p:cNvPr id="28" name="TextBox 28"/>
            <p:cNvSpPr txBox="1"/>
            <p:nvPr/>
          </p:nvSpPr>
          <p:spPr>
            <a:xfrm>
              <a:off x="0" y="-47625"/>
              <a:ext cx="24893" cy="608848"/>
            </a:xfrm>
            <a:prstGeom prst="rect">
              <a:avLst/>
            </a:prstGeom>
          </p:spPr>
          <p:txBody>
            <a:bodyPr lIns="50800" tIns="50800" rIns="50800" bIns="50800" rtlCol="0" anchor="ctr"/>
            <a:lstStyle/>
            <a:p>
              <a:pPr algn="ctr">
                <a:lnSpc>
                  <a:spcPts val="2605"/>
                </a:lnSpc>
              </a:pPr>
              <a:endParaRPr/>
            </a:p>
          </p:txBody>
        </p:sp>
      </p:grpSp>
      <p:grpSp>
        <p:nvGrpSpPr>
          <p:cNvPr id="29" name="Group 29"/>
          <p:cNvGrpSpPr/>
          <p:nvPr/>
        </p:nvGrpSpPr>
        <p:grpSpPr>
          <a:xfrm>
            <a:off x="9302469" y="5362146"/>
            <a:ext cx="94516" cy="2130893"/>
            <a:chOff x="0" y="0"/>
            <a:chExt cx="24893" cy="561223"/>
          </a:xfrm>
        </p:grpSpPr>
        <p:sp>
          <p:nvSpPr>
            <p:cNvPr id="30" name="Freeform 30"/>
            <p:cNvSpPr/>
            <p:nvPr/>
          </p:nvSpPr>
          <p:spPr>
            <a:xfrm>
              <a:off x="0" y="0"/>
              <a:ext cx="24893" cy="561223"/>
            </a:xfrm>
            <a:custGeom>
              <a:avLst/>
              <a:gdLst/>
              <a:ahLst/>
              <a:cxnLst/>
              <a:rect l="l" t="t" r="r" b="b"/>
              <a:pathLst>
                <a:path w="24893" h="561223">
                  <a:moveTo>
                    <a:pt x="0" y="0"/>
                  </a:moveTo>
                  <a:lnTo>
                    <a:pt x="24893" y="0"/>
                  </a:lnTo>
                  <a:lnTo>
                    <a:pt x="24893" y="561223"/>
                  </a:lnTo>
                  <a:lnTo>
                    <a:pt x="0" y="561223"/>
                  </a:lnTo>
                  <a:close/>
                </a:path>
              </a:pathLst>
            </a:custGeom>
            <a:solidFill>
              <a:srgbClr val="145DA0"/>
            </a:solidFill>
          </p:spPr>
        </p:sp>
        <p:sp>
          <p:nvSpPr>
            <p:cNvPr id="31" name="TextBox 31"/>
            <p:cNvSpPr txBox="1"/>
            <p:nvPr/>
          </p:nvSpPr>
          <p:spPr>
            <a:xfrm>
              <a:off x="0" y="-47625"/>
              <a:ext cx="24893" cy="608848"/>
            </a:xfrm>
            <a:prstGeom prst="rect">
              <a:avLst/>
            </a:prstGeom>
          </p:spPr>
          <p:txBody>
            <a:bodyPr lIns="50800" tIns="50800" rIns="50800" bIns="50800" rtlCol="0" anchor="ctr"/>
            <a:lstStyle/>
            <a:p>
              <a:pPr algn="ctr">
                <a:lnSpc>
                  <a:spcPts val="2605"/>
                </a:lnSpc>
              </a:pPr>
              <a:endParaRPr/>
            </a:p>
          </p:txBody>
        </p:sp>
      </p:grpSp>
      <p:grpSp>
        <p:nvGrpSpPr>
          <p:cNvPr id="32" name="Group 32"/>
          <p:cNvGrpSpPr/>
          <p:nvPr/>
        </p:nvGrpSpPr>
        <p:grpSpPr>
          <a:xfrm rot="5400000">
            <a:off x="3839645" y="1202778"/>
            <a:ext cx="1224824" cy="122482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26211" r="-126211"/>
              </a:stretch>
            </a:blipFill>
          </p:spPr>
        </p:sp>
      </p:grpSp>
      <p:sp>
        <p:nvSpPr>
          <p:cNvPr id="34" name="Freeform 34"/>
          <p:cNvSpPr/>
          <p:nvPr/>
        </p:nvSpPr>
        <p:spPr>
          <a:xfrm>
            <a:off x="12818571" y="3531559"/>
            <a:ext cx="1065962" cy="1056272"/>
          </a:xfrm>
          <a:custGeom>
            <a:avLst/>
            <a:gdLst/>
            <a:ahLst/>
            <a:cxnLst/>
            <a:rect l="l" t="t" r="r" b="b"/>
            <a:pathLst>
              <a:path w="1065962" h="1056272">
                <a:moveTo>
                  <a:pt x="0" y="0"/>
                </a:moveTo>
                <a:lnTo>
                  <a:pt x="1065962" y="0"/>
                </a:lnTo>
                <a:lnTo>
                  <a:pt x="1065962" y="1056272"/>
                </a:lnTo>
                <a:lnTo>
                  <a:pt x="0" y="1056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5" name="Freeform 35"/>
          <p:cNvSpPr/>
          <p:nvPr/>
        </p:nvSpPr>
        <p:spPr>
          <a:xfrm>
            <a:off x="5309014" y="3531559"/>
            <a:ext cx="1129431" cy="1129431"/>
          </a:xfrm>
          <a:custGeom>
            <a:avLst/>
            <a:gdLst/>
            <a:ahLst/>
            <a:cxnLst/>
            <a:rect l="l" t="t" r="r" b="b"/>
            <a:pathLst>
              <a:path w="1129431" h="1129431">
                <a:moveTo>
                  <a:pt x="0" y="0"/>
                </a:moveTo>
                <a:lnTo>
                  <a:pt x="1129430" y="0"/>
                </a:lnTo>
                <a:lnTo>
                  <a:pt x="1129430" y="1129431"/>
                </a:lnTo>
                <a:lnTo>
                  <a:pt x="0" y="11294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TextBox 36"/>
          <p:cNvSpPr txBox="1"/>
          <p:nvPr/>
        </p:nvSpPr>
        <p:spPr>
          <a:xfrm>
            <a:off x="9809768" y="5990671"/>
            <a:ext cx="7638173" cy="3744832"/>
          </a:xfrm>
          <a:prstGeom prst="rect">
            <a:avLst/>
          </a:prstGeom>
        </p:spPr>
        <p:txBody>
          <a:bodyPr lIns="0" tIns="0" rIns="0" bIns="0" rtlCol="0" anchor="t">
            <a:spAutoFit/>
          </a:bodyPr>
          <a:lstStyle/>
          <a:p>
            <a:pPr marL="499968" lvl="1" indent="-249984" algn="l">
              <a:lnSpc>
                <a:spcPts val="3682"/>
              </a:lnSpc>
              <a:buFont typeface="Arial"/>
              <a:buChar char="•"/>
            </a:pPr>
            <a:r>
              <a:rPr lang="en-US" sz="2315" b="1">
                <a:solidFill>
                  <a:srgbClr val="FFFFFF"/>
                </a:solidFill>
                <a:latin typeface="Almarai Bold"/>
                <a:ea typeface="Almarai Bold"/>
                <a:cs typeface="Almarai Bold"/>
                <a:sym typeface="Almarai Bold"/>
              </a:rPr>
              <a:t>C</a:t>
            </a:r>
            <a:r>
              <a:rPr lang="en-US" sz="2315" b="1" u="none" strike="noStrike">
                <a:solidFill>
                  <a:srgbClr val="FFFFFF"/>
                </a:solidFill>
                <a:latin typeface="Almarai Bold"/>
                <a:ea typeface="Almarai Bold"/>
                <a:cs typeface="Almarai Bold"/>
                <a:sym typeface="Almarai Bold"/>
              </a:rPr>
              <a:t>ritical review of the 2022 reform of Belgian sexual criminal law</a:t>
            </a:r>
            <a:r>
              <a:rPr lang="en-US" sz="2315" u="none" strike="noStrike">
                <a:solidFill>
                  <a:srgbClr val="FFFFFF"/>
                </a:solidFill>
                <a:latin typeface="Almarai"/>
                <a:ea typeface="Almarai"/>
                <a:cs typeface="Almarai"/>
                <a:sym typeface="Almarai"/>
              </a:rPr>
              <a:t> (Act of 21 March 2022 amending the Criminal Code), legal texts, preparatory works, recent case law, and circular COL 05/2022</a:t>
            </a:r>
          </a:p>
          <a:p>
            <a:pPr marL="499968" lvl="1" indent="-249984" algn="l">
              <a:lnSpc>
                <a:spcPts val="3682"/>
              </a:lnSpc>
              <a:buFont typeface="Arial"/>
              <a:buChar char="•"/>
            </a:pPr>
            <a:r>
              <a:rPr lang="en-US" sz="2315" u="none" strike="noStrike">
                <a:solidFill>
                  <a:srgbClr val="FFFFFF"/>
                </a:solidFill>
                <a:latin typeface="Almarai"/>
                <a:ea typeface="Almarai"/>
                <a:cs typeface="Almarai"/>
                <a:sym typeface="Almarai"/>
              </a:rPr>
              <a:t>Strictly legal approach using </a:t>
            </a:r>
            <a:r>
              <a:rPr lang="en-US" sz="2315" b="1" u="none" strike="noStrike">
                <a:solidFill>
                  <a:srgbClr val="FFFFFF"/>
                </a:solidFill>
                <a:latin typeface="Almarai Bold"/>
                <a:ea typeface="Almarai Bold"/>
                <a:cs typeface="Almarai Bold"/>
                <a:sym typeface="Almarai Bold"/>
              </a:rPr>
              <a:t>doctrinal interpretation</a:t>
            </a:r>
          </a:p>
          <a:p>
            <a:pPr marL="499968" lvl="1" indent="-249984" algn="l">
              <a:lnSpc>
                <a:spcPts val="3682"/>
              </a:lnSpc>
              <a:buFont typeface="Arial"/>
              <a:buChar char="•"/>
            </a:pPr>
            <a:r>
              <a:rPr lang="en-US" sz="2315" b="1" u="none" strike="noStrike">
                <a:solidFill>
                  <a:srgbClr val="FFFFFF"/>
                </a:solidFill>
                <a:latin typeface="Almarai Bold"/>
                <a:ea typeface="Almarai Bold"/>
                <a:cs typeface="Almarai Bold"/>
                <a:sym typeface="Almarai Bold"/>
              </a:rPr>
              <a:t>Systematic review of the literature </a:t>
            </a:r>
          </a:p>
          <a:p>
            <a:pPr algn="l">
              <a:lnSpc>
                <a:spcPts val="3682"/>
              </a:lnSpc>
            </a:pPr>
            <a:endParaRPr lang="en-US" sz="2315" b="1" u="none" strike="noStrike">
              <a:solidFill>
                <a:srgbClr val="FFFFFF"/>
              </a:solidFill>
              <a:latin typeface="Almarai Bold"/>
              <a:ea typeface="Almarai Bold"/>
              <a:cs typeface="Almarai Bold"/>
              <a:sym typeface="Almarai Bold"/>
            </a:endParaRPr>
          </a:p>
          <a:p>
            <a:pPr marL="0" lvl="0" indent="0" algn="l">
              <a:lnSpc>
                <a:spcPts val="3682"/>
              </a:lnSpc>
            </a:pPr>
            <a:endParaRPr lang="en-US" sz="2315" b="1" u="none" strike="noStrike">
              <a:solidFill>
                <a:srgbClr val="FFFFFF"/>
              </a:solidFill>
              <a:latin typeface="Almarai Bold"/>
              <a:ea typeface="Almarai Bold"/>
              <a:cs typeface="Almarai Bold"/>
              <a:sym typeface="Almarai Bold"/>
            </a:endParaRPr>
          </a:p>
        </p:txBody>
      </p:sp>
      <p:sp>
        <p:nvSpPr>
          <p:cNvPr id="37" name="TextBox 37"/>
          <p:cNvSpPr txBox="1"/>
          <p:nvPr/>
        </p:nvSpPr>
        <p:spPr>
          <a:xfrm>
            <a:off x="2746422" y="6023886"/>
            <a:ext cx="6397578" cy="3630697"/>
          </a:xfrm>
          <a:prstGeom prst="rect">
            <a:avLst/>
          </a:prstGeom>
        </p:spPr>
        <p:txBody>
          <a:bodyPr lIns="0" tIns="0" rIns="0" bIns="0" rtlCol="0" anchor="t">
            <a:spAutoFit/>
          </a:bodyPr>
          <a:lstStyle/>
          <a:p>
            <a:pPr marL="499968" lvl="1" indent="-249984" algn="l">
              <a:lnSpc>
                <a:spcPts val="3195"/>
              </a:lnSpc>
              <a:spcBef>
                <a:spcPct val="0"/>
              </a:spcBef>
              <a:buFont typeface="Arial"/>
              <a:buChar char="•"/>
            </a:pPr>
            <a:r>
              <a:rPr lang="en-US" sz="2315">
                <a:solidFill>
                  <a:srgbClr val="FFFFFF"/>
                </a:solidFill>
                <a:latin typeface="Almarai"/>
                <a:ea typeface="Almarai"/>
                <a:cs typeface="Almarai"/>
                <a:sym typeface="Almarai"/>
              </a:rPr>
              <a:t>Understand</a:t>
            </a:r>
            <a:r>
              <a:rPr lang="en-US" sz="2315" b="1">
                <a:solidFill>
                  <a:srgbClr val="FFFFFF"/>
                </a:solidFill>
                <a:latin typeface="Almarai Bold"/>
                <a:ea typeface="Almarai Bold"/>
                <a:cs typeface="Almarai Bold"/>
                <a:sym typeface="Almarai Bold"/>
              </a:rPr>
              <a:t> the challeng</a:t>
            </a:r>
            <a:r>
              <a:rPr lang="en-US" sz="2315" b="1" u="none" strike="noStrike">
                <a:solidFill>
                  <a:srgbClr val="FFFFFF"/>
                </a:solidFill>
                <a:latin typeface="Almarai Bold"/>
                <a:ea typeface="Almarai Bold"/>
                <a:cs typeface="Almarai Bold"/>
                <a:sym typeface="Almarai Bold"/>
              </a:rPr>
              <a:t>es of proving and qualifying sexual violence</a:t>
            </a:r>
          </a:p>
          <a:p>
            <a:pPr marL="499968" lvl="1" indent="-249984" algn="l">
              <a:lnSpc>
                <a:spcPts val="3195"/>
              </a:lnSpc>
              <a:spcBef>
                <a:spcPct val="0"/>
              </a:spcBef>
              <a:buFont typeface="Arial"/>
              <a:buChar char="•"/>
            </a:pPr>
            <a:r>
              <a:rPr lang="en-US" sz="2315" u="none" strike="noStrike">
                <a:solidFill>
                  <a:srgbClr val="FFFFFF"/>
                </a:solidFill>
                <a:latin typeface="Almarai"/>
                <a:ea typeface="Almarai"/>
                <a:cs typeface="Almarai"/>
                <a:sym typeface="Almarai"/>
              </a:rPr>
              <a:t>Analyze the 2022 Belgian reform of sexual criminal law</a:t>
            </a:r>
          </a:p>
          <a:p>
            <a:pPr marL="521557" lvl="1" indent="-260779" algn="l">
              <a:lnSpc>
                <a:spcPts val="3333"/>
              </a:lnSpc>
              <a:buAutoNum type="arabicPeriod"/>
            </a:pPr>
            <a:r>
              <a:rPr lang="en-US" sz="2415" u="none" strike="noStrike">
                <a:solidFill>
                  <a:srgbClr val="FFFFFF"/>
                </a:solidFill>
                <a:latin typeface="Almarai"/>
                <a:ea typeface="Almarai"/>
                <a:cs typeface="Almarai"/>
                <a:sym typeface="Almarai"/>
              </a:rPr>
              <a:t>New legal definition of consent</a:t>
            </a:r>
          </a:p>
          <a:p>
            <a:pPr marL="499968" lvl="1" indent="-249984" algn="l">
              <a:lnSpc>
                <a:spcPts val="3195"/>
              </a:lnSpc>
              <a:buAutoNum type="arabicPeriod"/>
            </a:pPr>
            <a:r>
              <a:rPr lang="en-US" sz="2315" u="none" strike="noStrike">
                <a:solidFill>
                  <a:srgbClr val="FFFFFF"/>
                </a:solidFill>
                <a:latin typeface="Almarai"/>
                <a:ea typeface="Almarai"/>
                <a:cs typeface="Almarai"/>
                <a:sym typeface="Almarai"/>
              </a:rPr>
              <a:t>Inclusion of psychoactive substances in sexual offences</a:t>
            </a:r>
          </a:p>
          <a:p>
            <a:pPr marL="499968" lvl="1" indent="-249984" algn="l">
              <a:lnSpc>
                <a:spcPts val="3195"/>
              </a:lnSpc>
              <a:buAutoNum type="arabicPeriod"/>
            </a:pPr>
            <a:r>
              <a:rPr lang="en-US" sz="2315" u="none" strike="noStrike">
                <a:solidFill>
                  <a:srgbClr val="FFFFFF"/>
                </a:solidFill>
                <a:latin typeface="Almarai"/>
                <a:ea typeface="Almarai"/>
                <a:cs typeface="Almarai"/>
                <a:sym typeface="Almarai"/>
              </a:rPr>
              <a:t>New challenges for judges</a:t>
            </a:r>
          </a:p>
          <a:p>
            <a:pPr algn="l">
              <a:lnSpc>
                <a:spcPts val="3195"/>
              </a:lnSpc>
            </a:pPr>
            <a:endParaRPr lang="en-US" sz="2315" u="none" strike="noStrike">
              <a:solidFill>
                <a:srgbClr val="FFFFFF"/>
              </a:solidFill>
              <a:latin typeface="Almarai"/>
              <a:ea typeface="Almarai"/>
              <a:cs typeface="Almarai"/>
              <a:sym typeface="Almarai"/>
            </a:endParaRPr>
          </a:p>
        </p:txBody>
      </p:sp>
      <p:sp>
        <p:nvSpPr>
          <p:cNvPr id="38" name="TextBox 38"/>
          <p:cNvSpPr txBox="1"/>
          <p:nvPr/>
        </p:nvSpPr>
        <p:spPr>
          <a:xfrm>
            <a:off x="4570972" y="5304996"/>
            <a:ext cx="4563412" cy="468778"/>
          </a:xfrm>
          <a:prstGeom prst="rect">
            <a:avLst/>
          </a:prstGeom>
        </p:spPr>
        <p:txBody>
          <a:bodyPr lIns="0" tIns="0" rIns="0" bIns="0" rtlCol="0" anchor="t">
            <a:spAutoFit/>
          </a:bodyPr>
          <a:lstStyle/>
          <a:p>
            <a:pPr marL="0" lvl="0" indent="0" algn="l">
              <a:lnSpc>
                <a:spcPts val="3747"/>
              </a:lnSpc>
              <a:spcBef>
                <a:spcPct val="0"/>
              </a:spcBef>
            </a:pPr>
            <a:r>
              <a:rPr lang="en-US" sz="2715" b="1">
                <a:solidFill>
                  <a:srgbClr val="FFFFFF"/>
                </a:solidFill>
                <a:latin typeface="Almarai Bold"/>
                <a:ea typeface="Almarai Bold"/>
                <a:cs typeface="Almarai Bold"/>
                <a:sym typeface="Almarai Bold"/>
              </a:rPr>
              <a:t>OBJECTIVES</a:t>
            </a:r>
          </a:p>
        </p:txBody>
      </p:sp>
      <p:sp>
        <p:nvSpPr>
          <p:cNvPr id="39" name="TextBox 39"/>
          <p:cNvSpPr txBox="1"/>
          <p:nvPr/>
        </p:nvSpPr>
        <p:spPr>
          <a:xfrm>
            <a:off x="12271807" y="5240714"/>
            <a:ext cx="4026849" cy="468778"/>
          </a:xfrm>
          <a:prstGeom prst="rect">
            <a:avLst/>
          </a:prstGeom>
        </p:spPr>
        <p:txBody>
          <a:bodyPr lIns="0" tIns="0" rIns="0" bIns="0" rtlCol="0" anchor="t">
            <a:spAutoFit/>
          </a:bodyPr>
          <a:lstStyle/>
          <a:p>
            <a:pPr marL="0" lvl="0" indent="0" algn="l">
              <a:lnSpc>
                <a:spcPts val="3747"/>
              </a:lnSpc>
              <a:spcBef>
                <a:spcPct val="0"/>
              </a:spcBef>
            </a:pPr>
            <a:r>
              <a:rPr lang="en-US" sz="2715" b="1">
                <a:solidFill>
                  <a:srgbClr val="FFFFFF"/>
                </a:solidFill>
                <a:latin typeface="Almarai Bold"/>
                <a:ea typeface="Almarai Bold"/>
                <a:cs typeface="Almarai Bold"/>
                <a:sym typeface="Almarai Bold"/>
              </a:rPr>
              <a:t>METHODOLOGY</a:t>
            </a:r>
          </a:p>
        </p:txBody>
      </p:sp>
      <p:sp>
        <p:nvSpPr>
          <p:cNvPr id="40" name="TextBox 40"/>
          <p:cNvSpPr txBox="1"/>
          <p:nvPr/>
        </p:nvSpPr>
        <p:spPr>
          <a:xfrm>
            <a:off x="3608223" y="1422429"/>
            <a:ext cx="1456246" cy="843870"/>
          </a:xfrm>
          <a:prstGeom prst="rect">
            <a:avLst/>
          </a:prstGeom>
        </p:spPr>
        <p:txBody>
          <a:bodyPr lIns="0" tIns="0" rIns="0" bIns="0" rtlCol="0" anchor="t">
            <a:spAutoFit/>
          </a:bodyPr>
          <a:lstStyle/>
          <a:p>
            <a:pPr algn="ctr">
              <a:lnSpc>
                <a:spcPts val="6817"/>
              </a:lnSpc>
            </a:pPr>
            <a:r>
              <a:rPr lang="en-US" sz="4940" b="1">
                <a:solidFill>
                  <a:srgbClr val="FFFFFF"/>
                </a:solidFill>
                <a:latin typeface="Almarai Bold"/>
                <a:ea typeface="Almarai Bold"/>
                <a:cs typeface="Almarai Bold"/>
                <a:sym typeface="Almarai Bold"/>
              </a:rPr>
              <a:t>01</a:t>
            </a:r>
          </a:p>
        </p:txBody>
      </p:sp>
      <p:sp>
        <p:nvSpPr>
          <p:cNvPr id="41" name="TextBox 41"/>
          <p:cNvSpPr txBox="1"/>
          <p:nvPr/>
        </p:nvSpPr>
        <p:spPr>
          <a:xfrm>
            <a:off x="5309014" y="1569409"/>
            <a:ext cx="13925586" cy="635635"/>
          </a:xfrm>
          <a:prstGeom prst="rect">
            <a:avLst/>
          </a:prstGeom>
        </p:spPr>
        <p:txBody>
          <a:bodyPr lIns="0" tIns="0" rIns="0" bIns="0" rtlCol="0" anchor="t">
            <a:spAutoFit/>
          </a:bodyPr>
          <a:lstStyle/>
          <a:p>
            <a:pPr algn="l">
              <a:lnSpc>
                <a:spcPts val="4920"/>
              </a:lnSpc>
            </a:pPr>
            <a:r>
              <a:rPr lang="en-US" sz="4100" b="1">
                <a:solidFill>
                  <a:srgbClr val="FFFFFF"/>
                </a:solidFill>
                <a:latin typeface="Almarai Bold"/>
                <a:ea typeface="Almarai Bold"/>
                <a:cs typeface="Almarai Bold"/>
                <a:sym typeface="Almarai Bold"/>
              </a:rPr>
              <a:t>OBJECTIVES AND METHODOLOGY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1393253" y="3029354"/>
            <a:ext cx="911914" cy="91191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E3B2"/>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05"/>
                </a:lnSpc>
              </a:pPr>
              <a:endParaRPr/>
            </a:p>
          </p:txBody>
        </p:sp>
      </p:grpSp>
      <p:grpSp>
        <p:nvGrpSpPr>
          <p:cNvPr id="5" name="Group 5"/>
          <p:cNvGrpSpPr/>
          <p:nvPr/>
        </p:nvGrpSpPr>
        <p:grpSpPr>
          <a:xfrm>
            <a:off x="2322197" y="4513588"/>
            <a:ext cx="911914" cy="9119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E3B2"/>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05"/>
                </a:lnSpc>
              </a:pPr>
              <a:endParaRPr/>
            </a:p>
          </p:txBody>
        </p:sp>
      </p:grpSp>
      <p:grpSp>
        <p:nvGrpSpPr>
          <p:cNvPr id="8" name="Group 8"/>
          <p:cNvGrpSpPr/>
          <p:nvPr/>
        </p:nvGrpSpPr>
        <p:grpSpPr>
          <a:xfrm>
            <a:off x="3546734" y="6077353"/>
            <a:ext cx="911914" cy="9119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E3B2"/>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05"/>
                </a:lnSpc>
              </a:pPr>
              <a:endParaRPr/>
            </a:p>
          </p:txBody>
        </p:sp>
      </p:grpSp>
      <p:grpSp>
        <p:nvGrpSpPr>
          <p:cNvPr id="11" name="Group 11"/>
          <p:cNvGrpSpPr/>
          <p:nvPr/>
        </p:nvGrpSpPr>
        <p:grpSpPr>
          <a:xfrm>
            <a:off x="4771272" y="7641767"/>
            <a:ext cx="911914" cy="91191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E3B2"/>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05"/>
                </a:lnSpc>
              </a:pPr>
              <a:endParaRPr/>
            </a:p>
          </p:txBody>
        </p:sp>
      </p:grpSp>
      <p:grpSp>
        <p:nvGrpSpPr>
          <p:cNvPr id="14" name="Group 14"/>
          <p:cNvGrpSpPr/>
          <p:nvPr/>
        </p:nvGrpSpPr>
        <p:grpSpPr>
          <a:xfrm>
            <a:off x="10016575" y="-1489570"/>
            <a:ext cx="4202211" cy="6003158"/>
            <a:chOff x="0" y="0"/>
            <a:chExt cx="4445000" cy="6350000"/>
          </a:xfrm>
        </p:grpSpPr>
        <p:sp>
          <p:nvSpPr>
            <p:cNvPr id="15" name="Freeform 1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16" name="Group 16"/>
          <p:cNvGrpSpPr/>
          <p:nvPr/>
        </p:nvGrpSpPr>
        <p:grpSpPr>
          <a:xfrm rot="5400000">
            <a:off x="16605949" y="8402070"/>
            <a:ext cx="841991" cy="84199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grpSp>
        <p:nvGrpSpPr>
          <p:cNvPr id="18" name="Group 18"/>
          <p:cNvGrpSpPr/>
          <p:nvPr/>
        </p:nvGrpSpPr>
        <p:grpSpPr>
          <a:xfrm>
            <a:off x="-5173055" y="-2043171"/>
            <a:ext cx="5754080" cy="8220114"/>
            <a:chOff x="0" y="0"/>
            <a:chExt cx="4445000" cy="6350000"/>
          </a:xfrm>
        </p:grpSpPr>
        <p:sp>
          <p:nvSpPr>
            <p:cNvPr id="19" name="Freeform 19"/>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sp>
        <p:nvSpPr>
          <p:cNvPr id="20" name="TextBox 20"/>
          <p:cNvSpPr txBox="1"/>
          <p:nvPr/>
        </p:nvSpPr>
        <p:spPr>
          <a:xfrm>
            <a:off x="2778154" y="890856"/>
            <a:ext cx="13839080" cy="2533015"/>
          </a:xfrm>
          <a:prstGeom prst="rect">
            <a:avLst/>
          </a:prstGeom>
        </p:spPr>
        <p:txBody>
          <a:bodyPr lIns="0" tIns="0" rIns="0" bIns="0" rtlCol="0" anchor="t">
            <a:spAutoFit/>
          </a:bodyPr>
          <a:lstStyle/>
          <a:p>
            <a:pPr algn="l">
              <a:lnSpc>
                <a:spcPts val="6873"/>
              </a:lnSpc>
            </a:pPr>
            <a:r>
              <a:rPr lang="en-US" sz="5727" b="1">
                <a:solidFill>
                  <a:srgbClr val="FFFFFF"/>
                </a:solidFill>
                <a:latin typeface="Almarai Bold"/>
                <a:ea typeface="Almarai Bold"/>
                <a:cs typeface="Almarai Bold"/>
                <a:sym typeface="Almarai Bold"/>
              </a:rPr>
              <a:t>SEXUAL VIOLENCE AND DRUG ADMINISTRATION</a:t>
            </a:r>
          </a:p>
          <a:p>
            <a:pPr marL="0" lvl="0" indent="0" algn="l">
              <a:lnSpc>
                <a:spcPts val="6033"/>
              </a:lnSpc>
              <a:spcBef>
                <a:spcPct val="0"/>
              </a:spcBef>
            </a:pPr>
            <a:endParaRPr lang="en-US" sz="5727" b="1">
              <a:solidFill>
                <a:srgbClr val="FFFFFF"/>
              </a:solidFill>
              <a:latin typeface="Almarai Bold"/>
              <a:ea typeface="Almarai Bold"/>
              <a:cs typeface="Almarai Bold"/>
              <a:sym typeface="Almarai Bold"/>
            </a:endParaRPr>
          </a:p>
        </p:txBody>
      </p:sp>
      <p:sp>
        <p:nvSpPr>
          <p:cNvPr id="21" name="TextBox 21"/>
          <p:cNvSpPr txBox="1"/>
          <p:nvPr/>
        </p:nvSpPr>
        <p:spPr>
          <a:xfrm>
            <a:off x="4754242" y="6099482"/>
            <a:ext cx="8885973" cy="1157326"/>
          </a:xfrm>
          <a:prstGeom prst="rect">
            <a:avLst/>
          </a:prstGeom>
        </p:spPr>
        <p:txBody>
          <a:bodyPr lIns="0" tIns="0" rIns="0" bIns="0" rtlCol="0" anchor="t">
            <a:spAutoFit/>
          </a:bodyPr>
          <a:lstStyle/>
          <a:p>
            <a:pPr marL="0" lvl="0" indent="0" algn="l">
              <a:lnSpc>
                <a:spcPts val="3006"/>
              </a:lnSpc>
              <a:spcBef>
                <a:spcPct val="0"/>
              </a:spcBef>
            </a:pPr>
            <a:r>
              <a:rPr lang="en-US" sz="2178" b="1">
                <a:solidFill>
                  <a:srgbClr val="17E3B2"/>
                </a:solidFill>
                <a:latin typeface="Almarai Bold"/>
                <a:ea typeface="Almarai Bold"/>
                <a:cs typeface="Almarai Bold"/>
                <a:sym typeface="Almarai Bold"/>
              </a:rPr>
              <a:t>P</a:t>
            </a:r>
            <a:r>
              <a:rPr lang="en-US" sz="2178" b="1" u="none" strike="noStrike">
                <a:solidFill>
                  <a:srgbClr val="17E3B2"/>
                </a:solidFill>
                <a:latin typeface="Almarai Bold"/>
                <a:ea typeface="Almarai Bold"/>
                <a:cs typeface="Almarai Bold"/>
                <a:sym typeface="Almarai Bold"/>
              </a:rPr>
              <a:t>revalence</a:t>
            </a:r>
            <a:r>
              <a:rPr lang="en-US" sz="2178" u="none" strike="noStrike">
                <a:solidFill>
                  <a:srgbClr val="FFFFFF"/>
                </a:solidFill>
                <a:latin typeface="Almarai"/>
                <a:ea typeface="Almarai"/>
                <a:cs typeface="Almarai"/>
                <a:sym typeface="Almarai"/>
              </a:rPr>
              <a:t>: In Belgium, 20–30% of sexual violence cases involve a substance; alcohol is present in ~54% (Institute for the Equality of Women and Men, 2023).</a:t>
            </a:r>
          </a:p>
        </p:txBody>
      </p:sp>
      <p:grpSp>
        <p:nvGrpSpPr>
          <p:cNvPr id="22" name="Group 22"/>
          <p:cNvGrpSpPr/>
          <p:nvPr/>
        </p:nvGrpSpPr>
        <p:grpSpPr>
          <a:xfrm>
            <a:off x="13355930" y="250723"/>
            <a:ext cx="4904260" cy="7006086"/>
            <a:chOff x="0" y="0"/>
            <a:chExt cx="4445000" cy="6350000"/>
          </a:xfrm>
        </p:grpSpPr>
        <p:sp>
          <p:nvSpPr>
            <p:cNvPr id="23" name="Freeform 23"/>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57009" r="-57009"/>
              </a:stretch>
            </a:blipFill>
          </p:spPr>
        </p:sp>
      </p:grpSp>
      <p:grpSp>
        <p:nvGrpSpPr>
          <p:cNvPr id="24" name="Group 24"/>
          <p:cNvGrpSpPr/>
          <p:nvPr/>
        </p:nvGrpSpPr>
        <p:grpSpPr>
          <a:xfrm rot="-10800000">
            <a:off x="16605949" y="1202778"/>
            <a:ext cx="5246522" cy="7495031"/>
            <a:chOff x="0" y="0"/>
            <a:chExt cx="4445000" cy="6350000"/>
          </a:xfrm>
        </p:grpSpPr>
        <p:sp>
          <p:nvSpPr>
            <p:cNvPr id="25" name="Freeform 2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26" name="Group 26"/>
          <p:cNvGrpSpPr/>
          <p:nvPr/>
        </p:nvGrpSpPr>
        <p:grpSpPr>
          <a:xfrm rot="5400000">
            <a:off x="1144411" y="725393"/>
            <a:ext cx="1224824" cy="122482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sp>
        <p:nvSpPr>
          <p:cNvPr id="28" name="TextBox 28"/>
          <p:cNvSpPr txBox="1"/>
          <p:nvPr/>
        </p:nvSpPr>
        <p:spPr>
          <a:xfrm>
            <a:off x="1376223" y="3104765"/>
            <a:ext cx="880028" cy="684892"/>
          </a:xfrm>
          <a:prstGeom prst="rect">
            <a:avLst/>
          </a:prstGeom>
        </p:spPr>
        <p:txBody>
          <a:bodyPr lIns="0" tIns="0" rIns="0" bIns="0" rtlCol="0" anchor="t">
            <a:spAutoFit/>
          </a:bodyPr>
          <a:lstStyle/>
          <a:p>
            <a:pPr marL="0" lvl="0" indent="0" algn="ctr">
              <a:lnSpc>
                <a:spcPts val="5526"/>
              </a:lnSpc>
              <a:spcBef>
                <a:spcPct val="0"/>
              </a:spcBef>
            </a:pPr>
            <a:r>
              <a:rPr lang="en-US" sz="4004" b="1">
                <a:solidFill>
                  <a:srgbClr val="051D40"/>
                </a:solidFill>
                <a:latin typeface="Almarai Bold"/>
                <a:ea typeface="Almarai Bold"/>
                <a:cs typeface="Almarai Bold"/>
                <a:sym typeface="Almarai Bold"/>
              </a:rPr>
              <a:t>01</a:t>
            </a:r>
          </a:p>
        </p:txBody>
      </p:sp>
      <p:sp>
        <p:nvSpPr>
          <p:cNvPr id="29" name="TextBox 29"/>
          <p:cNvSpPr txBox="1"/>
          <p:nvPr/>
        </p:nvSpPr>
        <p:spPr>
          <a:xfrm>
            <a:off x="2305167" y="4588999"/>
            <a:ext cx="880028" cy="684892"/>
          </a:xfrm>
          <a:prstGeom prst="rect">
            <a:avLst/>
          </a:prstGeom>
        </p:spPr>
        <p:txBody>
          <a:bodyPr lIns="0" tIns="0" rIns="0" bIns="0" rtlCol="0" anchor="t">
            <a:spAutoFit/>
          </a:bodyPr>
          <a:lstStyle/>
          <a:p>
            <a:pPr marL="0" lvl="0" indent="0" algn="ctr">
              <a:lnSpc>
                <a:spcPts val="5526"/>
              </a:lnSpc>
              <a:spcBef>
                <a:spcPct val="0"/>
              </a:spcBef>
            </a:pPr>
            <a:r>
              <a:rPr lang="en-US" sz="4004" b="1">
                <a:solidFill>
                  <a:srgbClr val="051D40"/>
                </a:solidFill>
                <a:latin typeface="Almarai Bold"/>
                <a:ea typeface="Almarai Bold"/>
                <a:cs typeface="Almarai Bold"/>
                <a:sym typeface="Almarai Bold"/>
              </a:rPr>
              <a:t>02</a:t>
            </a:r>
          </a:p>
        </p:txBody>
      </p:sp>
      <p:sp>
        <p:nvSpPr>
          <p:cNvPr id="30" name="TextBox 30"/>
          <p:cNvSpPr txBox="1"/>
          <p:nvPr/>
        </p:nvSpPr>
        <p:spPr>
          <a:xfrm>
            <a:off x="3529705" y="6152764"/>
            <a:ext cx="880028" cy="684892"/>
          </a:xfrm>
          <a:prstGeom prst="rect">
            <a:avLst/>
          </a:prstGeom>
        </p:spPr>
        <p:txBody>
          <a:bodyPr lIns="0" tIns="0" rIns="0" bIns="0" rtlCol="0" anchor="t">
            <a:spAutoFit/>
          </a:bodyPr>
          <a:lstStyle/>
          <a:p>
            <a:pPr marL="0" lvl="0" indent="0" algn="ctr">
              <a:lnSpc>
                <a:spcPts val="5526"/>
              </a:lnSpc>
              <a:spcBef>
                <a:spcPct val="0"/>
              </a:spcBef>
            </a:pPr>
            <a:r>
              <a:rPr lang="en-US" sz="4004" b="1">
                <a:solidFill>
                  <a:srgbClr val="051D40"/>
                </a:solidFill>
                <a:latin typeface="Almarai Bold"/>
                <a:ea typeface="Almarai Bold"/>
                <a:cs typeface="Almarai Bold"/>
                <a:sym typeface="Almarai Bold"/>
              </a:rPr>
              <a:t>03</a:t>
            </a:r>
          </a:p>
        </p:txBody>
      </p:sp>
      <p:sp>
        <p:nvSpPr>
          <p:cNvPr id="31" name="TextBox 31"/>
          <p:cNvSpPr txBox="1"/>
          <p:nvPr/>
        </p:nvSpPr>
        <p:spPr>
          <a:xfrm>
            <a:off x="4754242" y="7717179"/>
            <a:ext cx="880028" cy="684892"/>
          </a:xfrm>
          <a:prstGeom prst="rect">
            <a:avLst/>
          </a:prstGeom>
        </p:spPr>
        <p:txBody>
          <a:bodyPr lIns="0" tIns="0" rIns="0" bIns="0" rtlCol="0" anchor="t">
            <a:spAutoFit/>
          </a:bodyPr>
          <a:lstStyle/>
          <a:p>
            <a:pPr marL="0" lvl="0" indent="0" algn="ctr">
              <a:lnSpc>
                <a:spcPts val="5526"/>
              </a:lnSpc>
              <a:spcBef>
                <a:spcPct val="0"/>
              </a:spcBef>
            </a:pPr>
            <a:r>
              <a:rPr lang="en-US" sz="4004" b="1">
                <a:solidFill>
                  <a:srgbClr val="051D40"/>
                </a:solidFill>
                <a:latin typeface="Almarai Bold"/>
                <a:ea typeface="Almarai Bold"/>
                <a:cs typeface="Almarai Bold"/>
                <a:sym typeface="Almarai Bold"/>
              </a:rPr>
              <a:t>04</a:t>
            </a:r>
          </a:p>
        </p:txBody>
      </p:sp>
      <p:sp>
        <p:nvSpPr>
          <p:cNvPr id="32" name="TextBox 32"/>
          <p:cNvSpPr txBox="1"/>
          <p:nvPr/>
        </p:nvSpPr>
        <p:spPr>
          <a:xfrm>
            <a:off x="2600760" y="3051484"/>
            <a:ext cx="8067696" cy="1157326"/>
          </a:xfrm>
          <a:prstGeom prst="rect">
            <a:avLst/>
          </a:prstGeom>
        </p:spPr>
        <p:txBody>
          <a:bodyPr lIns="0" tIns="0" rIns="0" bIns="0" rtlCol="0" anchor="t">
            <a:spAutoFit/>
          </a:bodyPr>
          <a:lstStyle/>
          <a:p>
            <a:pPr marL="0" lvl="0" indent="0" algn="l">
              <a:lnSpc>
                <a:spcPts val="3006"/>
              </a:lnSpc>
              <a:spcBef>
                <a:spcPct val="0"/>
              </a:spcBef>
            </a:pPr>
            <a:r>
              <a:rPr lang="en-US" sz="2178" b="1">
                <a:solidFill>
                  <a:srgbClr val="17E3B2"/>
                </a:solidFill>
                <a:latin typeface="Almarai Bold"/>
                <a:ea typeface="Almarai Bold"/>
                <a:cs typeface="Almarai Bold"/>
                <a:sym typeface="Almarai Bold"/>
              </a:rPr>
              <a:t>D</a:t>
            </a:r>
            <a:r>
              <a:rPr lang="en-US" sz="2178" b="1" u="none" strike="noStrike">
                <a:solidFill>
                  <a:srgbClr val="17E3B2"/>
                </a:solidFill>
                <a:latin typeface="Almarai Bold"/>
                <a:ea typeface="Almarai Bold"/>
                <a:cs typeface="Almarai Bold"/>
                <a:sym typeface="Almarai Bold"/>
              </a:rPr>
              <a:t>efinition</a:t>
            </a:r>
            <a:r>
              <a:rPr lang="en-US" sz="2178" u="none" strike="noStrike">
                <a:solidFill>
                  <a:srgbClr val="FFFFFF"/>
                </a:solidFill>
                <a:latin typeface="Almarai"/>
                <a:ea typeface="Almarai"/>
                <a:cs typeface="Almarai"/>
                <a:sym typeface="Almarai"/>
              </a:rPr>
              <a:t>: Giving someone psychoactive substances without their knowledge or consent to commit a crime, most often sexual (Sec, 2013).</a:t>
            </a:r>
          </a:p>
        </p:txBody>
      </p:sp>
      <p:sp>
        <p:nvSpPr>
          <p:cNvPr id="33" name="TextBox 33"/>
          <p:cNvSpPr txBox="1"/>
          <p:nvPr/>
        </p:nvSpPr>
        <p:spPr>
          <a:xfrm>
            <a:off x="3529705" y="4535717"/>
            <a:ext cx="8587976" cy="776326"/>
          </a:xfrm>
          <a:prstGeom prst="rect">
            <a:avLst/>
          </a:prstGeom>
        </p:spPr>
        <p:txBody>
          <a:bodyPr lIns="0" tIns="0" rIns="0" bIns="0" rtlCol="0" anchor="t">
            <a:spAutoFit/>
          </a:bodyPr>
          <a:lstStyle/>
          <a:p>
            <a:pPr marL="0" lvl="0" indent="0" algn="l">
              <a:lnSpc>
                <a:spcPts val="3006"/>
              </a:lnSpc>
              <a:spcBef>
                <a:spcPct val="0"/>
              </a:spcBef>
            </a:pPr>
            <a:r>
              <a:rPr lang="en-US" sz="2178" b="1">
                <a:solidFill>
                  <a:srgbClr val="17E3B2"/>
                </a:solidFill>
                <a:latin typeface="Almarai Bold"/>
                <a:ea typeface="Almarai Bold"/>
                <a:cs typeface="Almarai Bold"/>
                <a:sym typeface="Almarai Bold"/>
              </a:rPr>
              <a:t>C</a:t>
            </a:r>
            <a:r>
              <a:rPr lang="en-US" sz="2178" b="1" u="none" strike="noStrike">
                <a:solidFill>
                  <a:srgbClr val="17E3B2"/>
                </a:solidFill>
                <a:latin typeface="Almarai Bold"/>
                <a:ea typeface="Almarai Bold"/>
                <a:cs typeface="Almarai Bold"/>
                <a:sym typeface="Almarai Bold"/>
              </a:rPr>
              <a:t>ommon drugs: </a:t>
            </a:r>
            <a:r>
              <a:rPr lang="en-US" sz="2178" u="none" strike="noStrike">
                <a:solidFill>
                  <a:srgbClr val="FFFFFF"/>
                </a:solidFill>
                <a:latin typeface="Almarai"/>
                <a:ea typeface="Almarai"/>
                <a:cs typeface="Almarai"/>
                <a:sym typeface="Almarai"/>
              </a:rPr>
              <a:t>GHB, flunitrazepam (Rohypnol), ketamine (Costa et al., 2020).</a:t>
            </a:r>
          </a:p>
        </p:txBody>
      </p:sp>
      <p:sp>
        <p:nvSpPr>
          <p:cNvPr id="34" name="TextBox 34"/>
          <p:cNvSpPr txBox="1"/>
          <p:nvPr/>
        </p:nvSpPr>
        <p:spPr>
          <a:xfrm>
            <a:off x="5978779" y="7663897"/>
            <a:ext cx="9017031" cy="2300326"/>
          </a:xfrm>
          <a:prstGeom prst="rect">
            <a:avLst/>
          </a:prstGeom>
        </p:spPr>
        <p:txBody>
          <a:bodyPr lIns="0" tIns="0" rIns="0" bIns="0" rtlCol="0" anchor="t">
            <a:spAutoFit/>
          </a:bodyPr>
          <a:lstStyle/>
          <a:p>
            <a:pPr marL="0" lvl="0" indent="0" algn="l">
              <a:lnSpc>
                <a:spcPts val="3006"/>
              </a:lnSpc>
              <a:spcBef>
                <a:spcPct val="0"/>
              </a:spcBef>
            </a:pPr>
            <a:r>
              <a:rPr lang="en-US" sz="2178">
                <a:solidFill>
                  <a:srgbClr val="17E3B2"/>
                </a:solidFill>
                <a:latin typeface="Almarai"/>
                <a:ea typeface="Almarai"/>
                <a:cs typeface="Almarai"/>
                <a:sym typeface="Almarai"/>
              </a:rPr>
              <a:t>T</a:t>
            </a:r>
            <a:r>
              <a:rPr lang="en-US" sz="2178" b="1">
                <a:solidFill>
                  <a:srgbClr val="17E3B2"/>
                </a:solidFill>
                <a:latin typeface="Almarai Bold"/>
                <a:ea typeface="Almarai Bold"/>
                <a:cs typeface="Almarai Bold"/>
                <a:sym typeface="Almarai Bold"/>
              </a:rPr>
              <a:t>w</a:t>
            </a:r>
            <a:r>
              <a:rPr lang="en-US" sz="2178" b="1" u="none" strike="noStrike">
                <a:solidFill>
                  <a:srgbClr val="17E3B2"/>
                </a:solidFill>
                <a:latin typeface="Almarai Bold"/>
                <a:ea typeface="Almarai Bold"/>
                <a:cs typeface="Almarai Bold"/>
                <a:sym typeface="Almarai Bold"/>
              </a:rPr>
              <a:t>o main situations:</a:t>
            </a:r>
          </a:p>
          <a:p>
            <a:pPr marL="470415" lvl="1" indent="-235207" algn="l">
              <a:lnSpc>
                <a:spcPts val="3006"/>
              </a:lnSpc>
              <a:spcBef>
                <a:spcPct val="0"/>
              </a:spcBef>
              <a:buFont typeface="Arial"/>
              <a:buChar char="•"/>
            </a:pPr>
            <a:r>
              <a:rPr lang="en-US" sz="2178" u="none" strike="noStrike">
                <a:solidFill>
                  <a:srgbClr val="4BD1FB"/>
                </a:solidFill>
                <a:latin typeface="Almarai"/>
                <a:ea typeface="Almarai"/>
                <a:cs typeface="Almarai"/>
                <a:sym typeface="Almarai"/>
              </a:rPr>
              <a:t>Opportunistic:</a:t>
            </a:r>
            <a:r>
              <a:rPr lang="en-US" sz="2178" u="none" strike="noStrike">
                <a:solidFill>
                  <a:srgbClr val="FFFFFF"/>
                </a:solidFill>
                <a:latin typeface="Almarai"/>
                <a:ea typeface="Almarai"/>
                <a:cs typeface="Almarai"/>
                <a:sym typeface="Almarai"/>
              </a:rPr>
              <a:t> the victim uses a substance voluntarily, and the offender exploits this chemical vulnerability (Burillo-Putze et al., 2013).</a:t>
            </a:r>
          </a:p>
          <a:p>
            <a:pPr marL="470415" lvl="1" indent="-235207" algn="l">
              <a:lnSpc>
                <a:spcPts val="3006"/>
              </a:lnSpc>
              <a:spcBef>
                <a:spcPct val="0"/>
              </a:spcBef>
              <a:buFont typeface="Arial"/>
              <a:buChar char="•"/>
            </a:pPr>
            <a:r>
              <a:rPr lang="en-US" sz="2178" u="none" strike="noStrike">
                <a:solidFill>
                  <a:srgbClr val="4BD1FB"/>
                </a:solidFill>
                <a:latin typeface="Almarai"/>
                <a:ea typeface="Almarai"/>
                <a:cs typeface="Almarai"/>
                <a:sym typeface="Almarai"/>
              </a:rPr>
              <a:t>Proactive:</a:t>
            </a:r>
            <a:r>
              <a:rPr lang="en-US" sz="2178" u="none" strike="noStrike">
                <a:solidFill>
                  <a:srgbClr val="FFFFFF"/>
                </a:solidFill>
                <a:latin typeface="Almarai"/>
                <a:ea typeface="Almarai"/>
                <a:cs typeface="Almarai"/>
                <a:sym typeface="Almarai"/>
              </a:rPr>
              <a:t> the offender gives a substance secretly to commit the assault (Sec, 2013; Prego-Meleiro et al., 2022).</a:t>
            </a:r>
          </a:p>
          <a:p>
            <a:pPr marL="0" lvl="0" indent="0" algn="l">
              <a:lnSpc>
                <a:spcPts val="3006"/>
              </a:lnSpc>
              <a:spcBef>
                <a:spcPct val="0"/>
              </a:spcBef>
            </a:pPr>
            <a:endParaRPr lang="en-US" sz="2178" u="none" strike="noStrike">
              <a:solidFill>
                <a:srgbClr val="FFFFFF"/>
              </a:solidFill>
              <a:latin typeface="Almarai"/>
              <a:ea typeface="Almarai"/>
              <a:cs typeface="Almarai"/>
              <a:sym typeface="Almarai"/>
            </a:endParaRPr>
          </a:p>
        </p:txBody>
      </p:sp>
      <p:sp>
        <p:nvSpPr>
          <p:cNvPr id="35" name="TextBox 35"/>
          <p:cNvSpPr txBox="1"/>
          <p:nvPr/>
        </p:nvSpPr>
        <p:spPr>
          <a:xfrm>
            <a:off x="1028700" y="868245"/>
            <a:ext cx="1456246" cy="843870"/>
          </a:xfrm>
          <a:prstGeom prst="rect">
            <a:avLst/>
          </a:prstGeom>
        </p:spPr>
        <p:txBody>
          <a:bodyPr lIns="0" tIns="0" rIns="0" bIns="0" rtlCol="0" anchor="t">
            <a:spAutoFit/>
          </a:bodyPr>
          <a:lstStyle/>
          <a:p>
            <a:pPr algn="ctr">
              <a:lnSpc>
                <a:spcPts val="6817"/>
              </a:lnSpc>
            </a:pPr>
            <a:r>
              <a:rPr lang="en-US" sz="4940" b="1">
                <a:solidFill>
                  <a:srgbClr val="FFFFFF"/>
                </a:solidFill>
                <a:latin typeface="Almarai Bold"/>
                <a:ea typeface="Almarai Bold"/>
                <a:cs typeface="Almarai Bold"/>
                <a:sym typeface="Almarai Bold"/>
              </a:rPr>
              <a:t>02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17259300" y="2066886"/>
            <a:ext cx="5754080" cy="8220114"/>
            <a:chOff x="0" y="0"/>
            <a:chExt cx="4445000" cy="6350000"/>
          </a:xfrm>
        </p:grpSpPr>
        <p:sp>
          <p:nvSpPr>
            <p:cNvPr id="3" name="Freeform 3"/>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4" name="Group 4"/>
          <p:cNvGrpSpPr/>
          <p:nvPr/>
        </p:nvGrpSpPr>
        <p:grpSpPr>
          <a:xfrm>
            <a:off x="-5173055" y="-2043171"/>
            <a:ext cx="5754080" cy="8220114"/>
            <a:chOff x="0" y="0"/>
            <a:chExt cx="4445000" cy="6350000"/>
          </a:xfrm>
        </p:grpSpPr>
        <p:sp>
          <p:nvSpPr>
            <p:cNvPr id="5" name="Freeform 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6" name="Group 6"/>
          <p:cNvGrpSpPr/>
          <p:nvPr/>
        </p:nvGrpSpPr>
        <p:grpSpPr>
          <a:xfrm>
            <a:off x="12712446" y="1407523"/>
            <a:ext cx="6134277" cy="613427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5046" b="-25046"/>
              </a:stretch>
            </a:blipFill>
          </p:spPr>
        </p:sp>
      </p:grpSp>
      <p:grpSp>
        <p:nvGrpSpPr>
          <p:cNvPr id="8" name="Group 8"/>
          <p:cNvGrpSpPr/>
          <p:nvPr/>
        </p:nvGrpSpPr>
        <p:grpSpPr>
          <a:xfrm>
            <a:off x="12899163" y="-2894972"/>
            <a:ext cx="6134277" cy="613427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11376" r="-41046"/>
              </a:stretch>
            </a:blipFill>
          </p:spPr>
        </p:sp>
      </p:grpSp>
      <p:grpSp>
        <p:nvGrpSpPr>
          <p:cNvPr id="10" name="Group 10"/>
          <p:cNvGrpSpPr/>
          <p:nvPr/>
        </p:nvGrpSpPr>
        <p:grpSpPr>
          <a:xfrm rot="5400000">
            <a:off x="1553331" y="842062"/>
            <a:ext cx="1224824" cy="122482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sp>
        <p:nvSpPr>
          <p:cNvPr id="12" name="TextBox 12"/>
          <p:cNvSpPr txBox="1"/>
          <p:nvPr/>
        </p:nvSpPr>
        <p:spPr>
          <a:xfrm>
            <a:off x="1321909" y="933450"/>
            <a:ext cx="1456246" cy="852896"/>
          </a:xfrm>
          <a:prstGeom prst="rect">
            <a:avLst/>
          </a:prstGeom>
        </p:spPr>
        <p:txBody>
          <a:bodyPr lIns="0" tIns="0" rIns="0" bIns="0" rtlCol="0" anchor="t">
            <a:spAutoFit/>
          </a:bodyPr>
          <a:lstStyle/>
          <a:p>
            <a:pPr algn="ctr">
              <a:lnSpc>
                <a:spcPts val="6817"/>
              </a:lnSpc>
            </a:pPr>
            <a:r>
              <a:rPr lang="en-US" sz="4940" b="1">
                <a:solidFill>
                  <a:srgbClr val="FFFFFF"/>
                </a:solidFill>
                <a:latin typeface="Almarai Bold"/>
                <a:ea typeface="Almarai Bold"/>
                <a:cs typeface="Almarai Bold"/>
                <a:sym typeface="Almarai Bold"/>
              </a:rPr>
              <a:t>02</a:t>
            </a:r>
          </a:p>
        </p:txBody>
      </p:sp>
      <p:sp>
        <p:nvSpPr>
          <p:cNvPr id="13" name="TextBox 13"/>
          <p:cNvSpPr txBox="1"/>
          <p:nvPr/>
        </p:nvSpPr>
        <p:spPr>
          <a:xfrm>
            <a:off x="2778154" y="890856"/>
            <a:ext cx="13839080" cy="2533015"/>
          </a:xfrm>
          <a:prstGeom prst="rect">
            <a:avLst/>
          </a:prstGeom>
        </p:spPr>
        <p:txBody>
          <a:bodyPr lIns="0" tIns="0" rIns="0" bIns="0" rtlCol="0" anchor="t">
            <a:spAutoFit/>
          </a:bodyPr>
          <a:lstStyle/>
          <a:p>
            <a:pPr algn="l">
              <a:lnSpc>
                <a:spcPts val="6873"/>
              </a:lnSpc>
            </a:pPr>
            <a:r>
              <a:rPr lang="en-US" sz="5727" b="1">
                <a:solidFill>
                  <a:srgbClr val="FFFFFF"/>
                </a:solidFill>
                <a:latin typeface="Almarai Bold"/>
                <a:ea typeface="Almarai Bold"/>
                <a:cs typeface="Almarai Bold"/>
                <a:sym typeface="Almarai Bold"/>
              </a:rPr>
              <a:t>SEXUAL VIOLENCE AND DRUG ADMINISTRATION</a:t>
            </a:r>
          </a:p>
          <a:p>
            <a:pPr marL="0" lvl="0" indent="0" algn="l">
              <a:lnSpc>
                <a:spcPts val="6033"/>
              </a:lnSpc>
              <a:spcBef>
                <a:spcPct val="0"/>
              </a:spcBef>
            </a:pPr>
            <a:endParaRPr lang="en-US" sz="5727" b="1">
              <a:solidFill>
                <a:srgbClr val="FFFFFF"/>
              </a:solidFill>
              <a:latin typeface="Almarai Bold"/>
              <a:ea typeface="Almarai Bold"/>
              <a:cs typeface="Almarai Bold"/>
              <a:sym typeface="Almarai Bold"/>
            </a:endParaRPr>
          </a:p>
        </p:txBody>
      </p:sp>
      <p:sp>
        <p:nvSpPr>
          <p:cNvPr id="14" name="TextBox 14"/>
          <p:cNvSpPr txBox="1"/>
          <p:nvPr/>
        </p:nvSpPr>
        <p:spPr>
          <a:xfrm>
            <a:off x="581025" y="4462905"/>
            <a:ext cx="13061954" cy="3919651"/>
          </a:xfrm>
          <a:prstGeom prst="rect">
            <a:avLst/>
          </a:prstGeom>
        </p:spPr>
        <p:txBody>
          <a:bodyPr lIns="0" tIns="0" rIns="0" bIns="0" rtlCol="0" anchor="t">
            <a:spAutoFit/>
          </a:bodyPr>
          <a:lstStyle/>
          <a:p>
            <a:pPr algn="ctr">
              <a:lnSpc>
                <a:spcPts val="3569"/>
              </a:lnSpc>
              <a:spcBef>
                <a:spcPct val="0"/>
              </a:spcBef>
            </a:pPr>
            <a:r>
              <a:rPr lang="en-US" sz="2586" i="1">
                <a:solidFill>
                  <a:srgbClr val="FFFFFF"/>
                </a:solidFill>
                <a:latin typeface="TS Tarek Italics"/>
                <a:ea typeface="TS Tarek Italics"/>
                <a:cs typeface="TS Tarek Italics"/>
                <a:sym typeface="TS Tarek Italics"/>
              </a:rPr>
              <a:t>Julie goes to a party with friends and has a few glasses of wine. Later, Marc offers her a colourful cocktail, saying it’s a trendy new mix. Julie doesn’t know the drink also contains a mild sedative along with alcohol. She feels relaxed and slightly euphoric but is still able to chat and flirt. At some point, she and Marc begin kissing, and Julie initially agrees to go with him to a quiet room.</a:t>
            </a:r>
          </a:p>
          <a:p>
            <a:pPr algn="ctr">
              <a:lnSpc>
                <a:spcPts val="3569"/>
              </a:lnSpc>
              <a:spcBef>
                <a:spcPct val="0"/>
              </a:spcBef>
            </a:pPr>
            <a:r>
              <a:rPr lang="en-US" sz="2586" i="1">
                <a:solidFill>
                  <a:srgbClr val="FFFFFF"/>
                </a:solidFill>
                <a:latin typeface="TS Tarek Italics"/>
                <a:ea typeface="TS Tarek Italics"/>
                <a:cs typeface="TS Tarek Italics"/>
                <a:sym typeface="TS Tarek Italics"/>
              </a:rPr>
              <a:t>As the effects of the substances increase, she starts to feel dizzy and struggles to focus. She no longer feels comfortable and tries to slow things down, but she finds it hard to speak clearly and her movements become hesitant. Marc interprets her passivity as consent and continues sexual activity.</a:t>
            </a:r>
          </a:p>
          <a:p>
            <a:pPr algn="ctr">
              <a:lnSpc>
                <a:spcPts val="2741"/>
              </a:lnSpc>
              <a:spcBef>
                <a:spcPct val="0"/>
              </a:spcBef>
            </a:pPr>
            <a:endParaRPr lang="en-US" sz="2586" i="1">
              <a:solidFill>
                <a:srgbClr val="FFFFFF"/>
              </a:solidFill>
              <a:latin typeface="TS Tarek Italics"/>
              <a:ea typeface="TS Tarek Italics"/>
              <a:cs typeface="TS Tarek Italics"/>
              <a:sym typeface="TS Tarek Italics"/>
            </a:endParaRPr>
          </a:p>
        </p:txBody>
      </p:sp>
      <p:sp>
        <p:nvSpPr>
          <p:cNvPr id="15" name="TextBox 15"/>
          <p:cNvSpPr txBox="1"/>
          <p:nvPr/>
        </p:nvSpPr>
        <p:spPr>
          <a:xfrm>
            <a:off x="1321909" y="8866446"/>
            <a:ext cx="12864294" cy="839217"/>
          </a:xfrm>
          <a:prstGeom prst="rect">
            <a:avLst/>
          </a:prstGeom>
        </p:spPr>
        <p:txBody>
          <a:bodyPr lIns="0" tIns="0" rIns="0" bIns="0" rtlCol="0" anchor="t">
            <a:spAutoFit/>
          </a:bodyPr>
          <a:lstStyle/>
          <a:p>
            <a:pPr algn="l">
              <a:lnSpc>
                <a:spcPts val="3388"/>
              </a:lnSpc>
              <a:spcBef>
                <a:spcPct val="0"/>
              </a:spcBef>
            </a:pPr>
            <a:r>
              <a:rPr lang="en-US" sz="2455">
                <a:solidFill>
                  <a:srgbClr val="17E3B2"/>
                </a:solidFill>
                <a:latin typeface="Almarai"/>
                <a:ea typeface="Almarai"/>
                <a:cs typeface="Almarai"/>
                <a:sym typeface="Almarai"/>
              </a:rPr>
              <a:t> → A victim may combine voluntary use with unknowingly ingesting another drug, or be pressured into consumption (Anderson, Flynn &amp; Pilgrim, 2017).</a:t>
            </a:r>
          </a:p>
        </p:txBody>
      </p:sp>
      <p:sp>
        <p:nvSpPr>
          <p:cNvPr id="16" name="TextBox 16"/>
          <p:cNvSpPr txBox="1"/>
          <p:nvPr/>
        </p:nvSpPr>
        <p:spPr>
          <a:xfrm>
            <a:off x="806450" y="3376246"/>
            <a:ext cx="5786596" cy="443129"/>
          </a:xfrm>
          <a:prstGeom prst="rect">
            <a:avLst/>
          </a:prstGeom>
        </p:spPr>
        <p:txBody>
          <a:bodyPr lIns="0" tIns="0" rIns="0" bIns="0" rtlCol="0" anchor="t">
            <a:spAutoFit/>
          </a:bodyPr>
          <a:lstStyle/>
          <a:p>
            <a:pPr algn="ctr">
              <a:lnSpc>
                <a:spcPts val="3571"/>
              </a:lnSpc>
              <a:spcBef>
                <a:spcPct val="0"/>
              </a:spcBef>
            </a:pPr>
            <a:r>
              <a:rPr lang="en-US" sz="2587" b="1">
                <a:solidFill>
                  <a:srgbClr val="17E3B2"/>
                </a:solidFill>
                <a:latin typeface="Almarai Bold"/>
                <a:ea typeface="Almarai Bold"/>
                <a:cs typeface="Almarai Bold"/>
                <a:sym typeface="Almarai Bold"/>
              </a:rPr>
              <a:t>Case example from court proceedings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234317" y="1871830"/>
            <a:ext cx="6376662" cy="637666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grpSp>
        <p:nvGrpSpPr>
          <p:cNvPr id="4" name="Group 4"/>
          <p:cNvGrpSpPr/>
          <p:nvPr/>
        </p:nvGrpSpPr>
        <p:grpSpPr>
          <a:xfrm>
            <a:off x="-374508" y="1195545"/>
            <a:ext cx="7594311" cy="759431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sp>
        <p:nvSpPr>
          <p:cNvPr id="6" name="TextBox 6"/>
          <p:cNvSpPr txBox="1"/>
          <p:nvPr/>
        </p:nvSpPr>
        <p:spPr>
          <a:xfrm>
            <a:off x="772652" y="4450807"/>
            <a:ext cx="4800049" cy="1874837"/>
          </a:xfrm>
          <a:prstGeom prst="rect">
            <a:avLst/>
          </a:prstGeom>
        </p:spPr>
        <p:txBody>
          <a:bodyPr lIns="0" tIns="0" rIns="0" bIns="0" rtlCol="0" anchor="t">
            <a:spAutoFit/>
          </a:bodyPr>
          <a:lstStyle/>
          <a:p>
            <a:pPr marL="0" lvl="0" indent="0" algn="ctr">
              <a:lnSpc>
                <a:spcPts val="7288"/>
              </a:lnSpc>
              <a:spcBef>
                <a:spcPct val="0"/>
              </a:spcBef>
            </a:pPr>
            <a:r>
              <a:rPr lang="en-US" sz="6073" b="1">
                <a:solidFill>
                  <a:srgbClr val="FFFFFF"/>
                </a:solidFill>
                <a:latin typeface="Almarai Bold"/>
                <a:ea typeface="Almarai Bold"/>
                <a:cs typeface="Almarai Bold"/>
                <a:sym typeface="Almarai Bold"/>
              </a:rPr>
              <a:t>CONSENT</a:t>
            </a:r>
          </a:p>
          <a:p>
            <a:pPr marL="0" lvl="0" indent="0" algn="ctr">
              <a:lnSpc>
                <a:spcPts val="7288"/>
              </a:lnSpc>
              <a:spcBef>
                <a:spcPct val="0"/>
              </a:spcBef>
            </a:pPr>
            <a:endParaRPr lang="en-US" sz="6073" b="1">
              <a:solidFill>
                <a:srgbClr val="FFFFFF"/>
              </a:solidFill>
              <a:latin typeface="Almarai Bold"/>
              <a:ea typeface="Almarai Bold"/>
              <a:cs typeface="Almarai Bold"/>
              <a:sym typeface="Almarai Bold"/>
            </a:endParaRPr>
          </a:p>
        </p:txBody>
      </p:sp>
      <p:sp>
        <p:nvSpPr>
          <p:cNvPr id="7" name="TextBox 7"/>
          <p:cNvSpPr txBox="1"/>
          <p:nvPr/>
        </p:nvSpPr>
        <p:spPr>
          <a:xfrm>
            <a:off x="8024992" y="2834934"/>
            <a:ext cx="9671334" cy="1558723"/>
          </a:xfrm>
          <a:prstGeom prst="rect">
            <a:avLst/>
          </a:prstGeom>
        </p:spPr>
        <p:txBody>
          <a:bodyPr lIns="0" tIns="0" rIns="0" bIns="0" rtlCol="0" anchor="t">
            <a:spAutoFit/>
          </a:bodyPr>
          <a:lstStyle/>
          <a:p>
            <a:pPr marL="0" lvl="0" indent="0" algn="l">
              <a:lnSpc>
                <a:spcPts val="3078"/>
              </a:lnSpc>
              <a:spcBef>
                <a:spcPct val="0"/>
              </a:spcBef>
            </a:pPr>
            <a:r>
              <a:rPr lang="en-US" sz="2231">
                <a:solidFill>
                  <a:srgbClr val="FF3131"/>
                </a:solidFill>
                <a:latin typeface="Almarai"/>
                <a:ea typeface="Almarai"/>
                <a:cs typeface="Almarai"/>
                <a:sym typeface="Almarai"/>
              </a:rPr>
              <a:t>‘C</a:t>
            </a:r>
            <a:r>
              <a:rPr lang="en-US" sz="2231" u="none" strike="noStrike">
                <a:solidFill>
                  <a:srgbClr val="FF3131"/>
                </a:solidFill>
                <a:latin typeface="Almarai"/>
                <a:ea typeface="Almarai"/>
                <a:cs typeface="Almarai"/>
                <a:sym typeface="Almarai"/>
              </a:rPr>
              <a:t>onsent implies that it has been given freely. This is assessed in light of the circumstances of the case. Consent may be withdrawn at any time before or during the sexual act.”</a:t>
            </a:r>
          </a:p>
          <a:p>
            <a:pPr marL="0" lvl="0" indent="0" algn="l">
              <a:lnSpc>
                <a:spcPts val="3078"/>
              </a:lnSpc>
              <a:spcBef>
                <a:spcPct val="0"/>
              </a:spcBef>
            </a:pPr>
            <a:endParaRPr lang="en-US" sz="2231" u="none" strike="noStrike">
              <a:solidFill>
                <a:srgbClr val="FF3131"/>
              </a:solidFill>
              <a:latin typeface="Almarai"/>
              <a:ea typeface="Almarai"/>
              <a:cs typeface="Almarai"/>
              <a:sym typeface="Almarai"/>
            </a:endParaRPr>
          </a:p>
        </p:txBody>
      </p:sp>
      <p:sp>
        <p:nvSpPr>
          <p:cNvPr id="8" name="TextBox 8"/>
          <p:cNvSpPr txBox="1"/>
          <p:nvPr/>
        </p:nvSpPr>
        <p:spPr>
          <a:xfrm>
            <a:off x="8005942" y="4224791"/>
            <a:ext cx="9690384" cy="1168198"/>
          </a:xfrm>
          <a:prstGeom prst="rect">
            <a:avLst/>
          </a:prstGeom>
        </p:spPr>
        <p:txBody>
          <a:bodyPr lIns="0" tIns="0" rIns="0" bIns="0" rtlCol="0" anchor="t">
            <a:spAutoFit/>
          </a:bodyPr>
          <a:lstStyle/>
          <a:p>
            <a:pPr marL="0" lvl="0" indent="0" algn="l">
              <a:lnSpc>
                <a:spcPts val="3078"/>
              </a:lnSpc>
              <a:spcBef>
                <a:spcPct val="0"/>
              </a:spcBef>
            </a:pPr>
            <a:r>
              <a:rPr lang="en-US" sz="2231">
                <a:solidFill>
                  <a:srgbClr val="FF3131"/>
                </a:solidFill>
                <a:latin typeface="Almarai"/>
                <a:ea typeface="Almarai"/>
                <a:cs typeface="Almarai"/>
                <a:sym typeface="Almarai"/>
              </a:rPr>
              <a:t>“C</a:t>
            </a:r>
            <a:r>
              <a:rPr lang="en-US" sz="2231" u="none" strike="noStrike">
                <a:solidFill>
                  <a:srgbClr val="FF3131"/>
                </a:solidFill>
                <a:latin typeface="Almarai"/>
                <a:ea typeface="Almarai"/>
                <a:cs typeface="Almarai"/>
                <a:sym typeface="Almarai"/>
              </a:rPr>
              <a:t>onsent cannot be inferred from the mere absence of resistance on the part of the victim. “</a:t>
            </a:r>
          </a:p>
          <a:p>
            <a:pPr marL="0" lvl="0" indent="0" algn="l">
              <a:lnSpc>
                <a:spcPts val="3078"/>
              </a:lnSpc>
              <a:spcBef>
                <a:spcPct val="0"/>
              </a:spcBef>
            </a:pPr>
            <a:endParaRPr lang="en-US" sz="2231" u="none" strike="noStrike">
              <a:solidFill>
                <a:srgbClr val="FF3131"/>
              </a:solidFill>
              <a:latin typeface="Almarai"/>
              <a:ea typeface="Almarai"/>
              <a:cs typeface="Almarai"/>
              <a:sym typeface="Almarai"/>
            </a:endParaRPr>
          </a:p>
        </p:txBody>
      </p:sp>
      <p:grpSp>
        <p:nvGrpSpPr>
          <p:cNvPr id="9" name="Group 9"/>
          <p:cNvGrpSpPr/>
          <p:nvPr/>
        </p:nvGrpSpPr>
        <p:grpSpPr>
          <a:xfrm>
            <a:off x="17259300" y="2066886"/>
            <a:ext cx="5754080" cy="8220114"/>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11" name="Group 11"/>
          <p:cNvGrpSpPr/>
          <p:nvPr/>
        </p:nvGrpSpPr>
        <p:grpSpPr>
          <a:xfrm rot="-10800000">
            <a:off x="-4725380" y="5468707"/>
            <a:ext cx="5754080" cy="8220114"/>
            <a:chOff x="0" y="0"/>
            <a:chExt cx="4445000" cy="6350000"/>
          </a:xfrm>
        </p:grpSpPr>
        <p:sp>
          <p:nvSpPr>
            <p:cNvPr id="12" name="Freeform 12"/>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13" name="Group 13"/>
          <p:cNvGrpSpPr/>
          <p:nvPr/>
        </p:nvGrpSpPr>
        <p:grpSpPr>
          <a:xfrm rot="5400000">
            <a:off x="2316390" y="2968245"/>
            <a:ext cx="1224824" cy="122482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sp>
        <p:nvSpPr>
          <p:cNvPr id="15" name="Freeform 15"/>
          <p:cNvSpPr/>
          <p:nvPr/>
        </p:nvSpPr>
        <p:spPr>
          <a:xfrm>
            <a:off x="6039638" y="641373"/>
            <a:ext cx="12944508" cy="1146544"/>
          </a:xfrm>
          <a:custGeom>
            <a:avLst/>
            <a:gdLst/>
            <a:ahLst/>
            <a:cxnLst/>
            <a:rect l="l" t="t" r="r" b="b"/>
            <a:pathLst>
              <a:path w="12944508" h="1146544">
                <a:moveTo>
                  <a:pt x="0" y="0"/>
                </a:moveTo>
                <a:lnTo>
                  <a:pt x="12944508" y="0"/>
                </a:lnTo>
                <a:lnTo>
                  <a:pt x="12944508" y="1146544"/>
                </a:lnTo>
                <a:lnTo>
                  <a:pt x="0" y="1146544"/>
                </a:lnTo>
                <a:lnTo>
                  <a:pt x="0" y="0"/>
                </a:lnTo>
                <a:close/>
              </a:path>
            </a:pathLst>
          </a:custGeom>
          <a:blipFill>
            <a:blip r:embed="rId3">
              <a:alphaModFix amt="65000"/>
            </a:blip>
            <a:stretch>
              <a:fillRect t="-10120" b="-454380"/>
            </a:stretch>
          </a:blipFill>
        </p:spPr>
      </p:sp>
      <p:sp>
        <p:nvSpPr>
          <p:cNvPr id="16" name="TextBox 16"/>
          <p:cNvSpPr txBox="1"/>
          <p:nvPr/>
        </p:nvSpPr>
        <p:spPr>
          <a:xfrm>
            <a:off x="7937970" y="6075584"/>
            <a:ext cx="9777406" cy="1558723"/>
          </a:xfrm>
          <a:prstGeom prst="rect">
            <a:avLst/>
          </a:prstGeom>
        </p:spPr>
        <p:txBody>
          <a:bodyPr lIns="0" tIns="0" rIns="0" bIns="0" rtlCol="0" anchor="t">
            <a:spAutoFit/>
          </a:bodyPr>
          <a:lstStyle/>
          <a:p>
            <a:pPr marL="0" lvl="0" indent="0" algn="l">
              <a:lnSpc>
                <a:spcPts val="3078"/>
              </a:lnSpc>
              <a:spcBef>
                <a:spcPct val="0"/>
              </a:spcBef>
            </a:pPr>
            <a:r>
              <a:rPr lang="en-US" sz="2231">
                <a:solidFill>
                  <a:srgbClr val="FF3131"/>
                </a:solidFill>
                <a:latin typeface="Almarai"/>
                <a:ea typeface="Almarai"/>
                <a:cs typeface="Almarai"/>
                <a:sym typeface="Almarai"/>
              </a:rPr>
              <a:t> ‘I</a:t>
            </a:r>
            <a:r>
              <a:rPr lang="en-US" sz="2231" u="none" strike="noStrike">
                <a:solidFill>
                  <a:srgbClr val="FF3131"/>
                </a:solidFill>
                <a:latin typeface="Almarai"/>
                <a:ea typeface="Almarai"/>
                <a:cs typeface="Almarai"/>
                <a:sym typeface="Almarai"/>
              </a:rPr>
              <a:t>n any event, there is no consent if the sexual act results from threats, physical or psychological violence, coercion, surprise, deception, or any other punishable behaviour.’ </a:t>
            </a:r>
          </a:p>
          <a:p>
            <a:pPr marL="0" lvl="0" indent="0" algn="l">
              <a:lnSpc>
                <a:spcPts val="3078"/>
              </a:lnSpc>
              <a:spcBef>
                <a:spcPct val="0"/>
              </a:spcBef>
            </a:pPr>
            <a:endParaRPr lang="en-US" sz="2231" u="none" strike="noStrike">
              <a:solidFill>
                <a:srgbClr val="FF3131"/>
              </a:solidFill>
              <a:latin typeface="Almarai"/>
              <a:ea typeface="Almarai"/>
              <a:cs typeface="Almarai"/>
              <a:sym typeface="Almarai"/>
            </a:endParaRPr>
          </a:p>
        </p:txBody>
      </p:sp>
      <p:sp>
        <p:nvSpPr>
          <p:cNvPr id="17" name="TextBox 17"/>
          <p:cNvSpPr txBox="1"/>
          <p:nvPr/>
        </p:nvSpPr>
        <p:spPr>
          <a:xfrm>
            <a:off x="7918920" y="7433910"/>
            <a:ext cx="10369080" cy="1558723"/>
          </a:xfrm>
          <a:prstGeom prst="rect">
            <a:avLst/>
          </a:prstGeom>
        </p:spPr>
        <p:txBody>
          <a:bodyPr lIns="0" tIns="0" rIns="0" bIns="0" rtlCol="0" anchor="t">
            <a:spAutoFit/>
          </a:bodyPr>
          <a:lstStyle/>
          <a:p>
            <a:pPr marL="0" lvl="0" indent="0" algn="l">
              <a:lnSpc>
                <a:spcPts val="3078"/>
              </a:lnSpc>
              <a:spcBef>
                <a:spcPct val="0"/>
              </a:spcBef>
            </a:pPr>
            <a:r>
              <a:rPr lang="en-US" sz="2231">
                <a:solidFill>
                  <a:srgbClr val="FF3131"/>
                </a:solidFill>
                <a:latin typeface="Almarai"/>
                <a:ea typeface="Almarai"/>
                <a:cs typeface="Almarai"/>
                <a:sym typeface="Almarai"/>
              </a:rPr>
              <a:t>T</a:t>
            </a:r>
            <a:r>
              <a:rPr lang="en-US" sz="2231" u="none" strike="noStrike">
                <a:solidFill>
                  <a:srgbClr val="FF3131"/>
                </a:solidFill>
                <a:latin typeface="Almarai"/>
                <a:ea typeface="Almarai"/>
                <a:cs typeface="Almarai"/>
                <a:sym typeface="Almarai"/>
              </a:rPr>
              <a:t>here is no consent when the sexual act was committed by taking advantage of the victim's vulnerable situation, due in particular to a state of fear, the influence of alcohol, narcotics, psychotropic substances or any other substance having a similar effect, illness or disability, impairing free will.</a:t>
            </a:r>
          </a:p>
        </p:txBody>
      </p:sp>
      <p:sp>
        <p:nvSpPr>
          <p:cNvPr id="18" name="TextBox 18"/>
          <p:cNvSpPr txBox="1"/>
          <p:nvPr/>
        </p:nvSpPr>
        <p:spPr>
          <a:xfrm>
            <a:off x="7831802" y="9210675"/>
            <a:ext cx="9777406" cy="1168198"/>
          </a:xfrm>
          <a:prstGeom prst="rect">
            <a:avLst/>
          </a:prstGeom>
        </p:spPr>
        <p:txBody>
          <a:bodyPr lIns="0" tIns="0" rIns="0" bIns="0" rtlCol="0" anchor="t">
            <a:spAutoFit/>
          </a:bodyPr>
          <a:lstStyle/>
          <a:p>
            <a:pPr marL="0" lvl="0" indent="0" algn="l">
              <a:lnSpc>
                <a:spcPts val="3078"/>
              </a:lnSpc>
              <a:spcBef>
                <a:spcPct val="0"/>
              </a:spcBef>
            </a:pPr>
            <a:r>
              <a:rPr lang="en-US" sz="2231">
                <a:solidFill>
                  <a:srgbClr val="FF3131"/>
                </a:solidFill>
                <a:latin typeface="Almarai"/>
                <a:ea typeface="Almarai"/>
                <a:cs typeface="Almarai"/>
                <a:sym typeface="Almarai"/>
              </a:rPr>
              <a:t>‘I</a:t>
            </a:r>
            <a:r>
              <a:rPr lang="en-US" sz="2231" u="none" strike="noStrike">
                <a:solidFill>
                  <a:srgbClr val="FF3131"/>
                </a:solidFill>
                <a:latin typeface="Almarai"/>
                <a:ea typeface="Almarai"/>
                <a:cs typeface="Almarai"/>
                <a:sym typeface="Almarai"/>
              </a:rPr>
              <a:t>n any event, there is no consent when the sexual act was committed against an unconscious or sleeping victim.’</a:t>
            </a:r>
          </a:p>
          <a:p>
            <a:pPr marL="0" lvl="0" indent="0" algn="l">
              <a:lnSpc>
                <a:spcPts val="3078"/>
              </a:lnSpc>
              <a:spcBef>
                <a:spcPct val="0"/>
              </a:spcBef>
            </a:pPr>
            <a:endParaRPr lang="en-US" sz="2231" u="none" strike="noStrike">
              <a:solidFill>
                <a:srgbClr val="FF3131"/>
              </a:solidFill>
              <a:latin typeface="Almarai"/>
              <a:ea typeface="Almarai"/>
              <a:cs typeface="Almarai"/>
              <a:sym typeface="Almarai"/>
            </a:endParaRPr>
          </a:p>
        </p:txBody>
      </p:sp>
      <p:sp>
        <p:nvSpPr>
          <p:cNvPr id="19" name="Freeform 19"/>
          <p:cNvSpPr/>
          <p:nvPr/>
        </p:nvSpPr>
        <p:spPr>
          <a:xfrm>
            <a:off x="7855624" y="2747353"/>
            <a:ext cx="10010070" cy="1277412"/>
          </a:xfrm>
          <a:custGeom>
            <a:avLst/>
            <a:gdLst/>
            <a:ahLst/>
            <a:cxnLst/>
            <a:rect l="l" t="t" r="r" b="b"/>
            <a:pathLst>
              <a:path w="10010070" h="1277412">
                <a:moveTo>
                  <a:pt x="0" y="0"/>
                </a:moveTo>
                <a:lnTo>
                  <a:pt x="10010070" y="0"/>
                </a:lnTo>
                <a:lnTo>
                  <a:pt x="10010070" y="1277413"/>
                </a:lnTo>
                <a:lnTo>
                  <a:pt x="0" y="1277413"/>
                </a:lnTo>
                <a:lnTo>
                  <a:pt x="0" y="0"/>
                </a:lnTo>
                <a:close/>
              </a:path>
            </a:pathLst>
          </a:custGeom>
          <a:blipFill>
            <a:blip r:embed="rId4">
              <a:alphaModFix amt="31999"/>
            </a:blip>
            <a:stretch>
              <a:fillRect b="-291810"/>
            </a:stretch>
          </a:blipFill>
        </p:spPr>
      </p:sp>
      <p:sp>
        <p:nvSpPr>
          <p:cNvPr id="20" name="Freeform 20"/>
          <p:cNvSpPr/>
          <p:nvPr/>
        </p:nvSpPr>
        <p:spPr>
          <a:xfrm>
            <a:off x="7846099" y="4205741"/>
            <a:ext cx="10010070" cy="826091"/>
          </a:xfrm>
          <a:custGeom>
            <a:avLst/>
            <a:gdLst/>
            <a:ahLst/>
            <a:cxnLst/>
            <a:rect l="l" t="t" r="r" b="b"/>
            <a:pathLst>
              <a:path w="10010070" h="826091">
                <a:moveTo>
                  <a:pt x="0" y="0"/>
                </a:moveTo>
                <a:lnTo>
                  <a:pt x="10010070" y="0"/>
                </a:lnTo>
                <a:lnTo>
                  <a:pt x="10010070" y="826091"/>
                </a:lnTo>
                <a:lnTo>
                  <a:pt x="0" y="826091"/>
                </a:lnTo>
                <a:lnTo>
                  <a:pt x="0" y="0"/>
                </a:lnTo>
                <a:close/>
              </a:path>
            </a:pathLst>
          </a:custGeom>
          <a:blipFill>
            <a:blip r:embed="rId4">
              <a:alphaModFix amt="31999"/>
            </a:blip>
            <a:stretch>
              <a:fillRect b="-505869"/>
            </a:stretch>
          </a:blipFill>
        </p:spPr>
      </p:sp>
      <p:sp>
        <p:nvSpPr>
          <p:cNvPr id="21" name="Freeform 21"/>
          <p:cNvSpPr/>
          <p:nvPr/>
        </p:nvSpPr>
        <p:spPr>
          <a:xfrm>
            <a:off x="7846099" y="6085109"/>
            <a:ext cx="10010070" cy="1196401"/>
          </a:xfrm>
          <a:custGeom>
            <a:avLst/>
            <a:gdLst/>
            <a:ahLst/>
            <a:cxnLst/>
            <a:rect l="l" t="t" r="r" b="b"/>
            <a:pathLst>
              <a:path w="10010070" h="1196401">
                <a:moveTo>
                  <a:pt x="0" y="0"/>
                </a:moveTo>
                <a:lnTo>
                  <a:pt x="10010070" y="0"/>
                </a:lnTo>
                <a:lnTo>
                  <a:pt x="10010070" y="1196401"/>
                </a:lnTo>
                <a:lnTo>
                  <a:pt x="0" y="1196401"/>
                </a:lnTo>
                <a:lnTo>
                  <a:pt x="0" y="0"/>
                </a:lnTo>
                <a:close/>
              </a:path>
            </a:pathLst>
          </a:custGeom>
          <a:blipFill>
            <a:blip r:embed="rId4">
              <a:alphaModFix amt="31999"/>
            </a:blip>
            <a:stretch>
              <a:fillRect b="-318340"/>
            </a:stretch>
          </a:blipFill>
        </p:spPr>
      </p:sp>
      <p:sp>
        <p:nvSpPr>
          <p:cNvPr id="22" name="Freeform 22"/>
          <p:cNvSpPr/>
          <p:nvPr/>
        </p:nvSpPr>
        <p:spPr>
          <a:xfrm>
            <a:off x="7855624" y="7524397"/>
            <a:ext cx="10010070" cy="1425373"/>
          </a:xfrm>
          <a:custGeom>
            <a:avLst/>
            <a:gdLst/>
            <a:ahLst/>
            <a:cxnLst/>
            <a:rect l="l" t="t" r="r" b="b"/>
            <a:pathLst>
              <a:path w="10010070" h="1425373">
                <a:moveTo>
                  <a:pt x="0" y="0"/>
                </a:moveTo>
                <a:lnTo>
                  <a:pt x="10010070" y="0"/>
                </a:lnTo>
                <a:lnTo>
                  <a:pt x="10010070" y="1425373"/>
                </a:lnTo>
                <a:lnTo>
                  <a:pt x="0" y="1425373"/>
                </a:lnTo>
                <a:lnTo>
                  <a:pt x="0" y="0"/>
                </a:lnTo>
                <a:close/>
              </a:path>
            </a:pathLst>
          </a:custGeom>
          <a:blipFill>
            <a:blip r:embed="rId4">
              <a:alphaModFix amt="31999"/>
            </a:blip>
            <a:stretch>
              <a:fillRect b="-251138"/>
            </a:stretch>
          </a:blipFill>
        </p:spPr>
      </p:sp>
      <p:sp>
        <p:nvSpPr>
          <p:cNvPr id="23" name="Freeform 23"/>
          <p:cNvSpPr/>
          <p:nvPr/>
        </p:nvSpPr>
        <p:spPr>
          <a:xfrm>
            <a:off x="7821638" y="9240283"/>
            <a:ext cx="10194374" cy="752434"/>
          </a:xfrm>
          <a:custGeom>
            <a:avLst/>
            <a:gdLst/>
            <a:ahLst/>
            <a:cxnLst/>
            <a:rect l="l" t="t" r="r" b="b"/>
            <a:pathLst>
              <a:path w="10194374" h="752434">
                <a:moveTo>
                  <a:pt x="0" y="0"/>
                </a:moveTo>
                <a:lnTo>
                  <a:pt x="10194373" y="0"/>
                </a:lnTo>
                <a:lnTo>
                  <a:pt x="10194373" y="752433"/>
                </a:lnTo>
                <a:lnTo>
                  <a:pt x="0" y="752433"/>
                </a:lnTo>
                <a:lnTo>
                  <a:pt x="0" y="0"/>
                </a:lnTo>
                <a:close/>
              </a:path>
            </a:pathLst>
          </a:custGeom>
          <a:blipFill>
            <a:blip r:embed="rId4">
              <a:alphaModFix amt="31999"/>
            </a:blip>
            <a:stretch>
              <a:fillRect b="-577426"/>
            </a:stretch>
          </a:blipFill>
        </p:spPr>
      </p:sp>
      <p:sp>
        <p:nvSpPr>
          <p:cNvPr id="25" name="TextBox 25"/>
          <p:cNvSpPr txBox="1"/>
          <p:nvPr/>
        </p:nvSpPr>
        <p:spPr>
          <a:xfrm>
            <a:off x="6039638" y="207534"/>
            <a:ext cx="4402447" cy="399161"/>
          </a:xfrm>
          <a:prstGeom prst="rect">
            <a:avLst/>
          </a:prstGeom>
        </p:spPr>
        <p:txBody>
          <a:bodyPr lIns="0" tIns="0" rIns="0" bIns="0" rtlCol="0" anchor="t">
            <a:spAutoFit/>
          </a:bodyPr>
          <a:lstStyle/>
          <a:p>
            <a:pPr marL="0" lvl="0" indent="0" algn="l">
              <a:lnSpc>
                <a:spcPts val="3139"/>
              </a:lnSpc>
              <a:spcBef>
                <a:spcPct val="0"/>
              </a:spcBef>
            </a:pPr>
            <a:r>
              <a:rPr lang="en-US" sz="2274" b="1">
                <a:solidFill>
                  <a:srgbClr val="17E3B2"/>
                </a:solidFill>
                <a:latin typeface="Almarai Bold"/>
                <a:ea typeface="Almarai Bold"/>
                <a:cs typeface="Almarai Bold"/>
                <a:sym typeface="Almarai Bold"/>
              </a:rPr>
              <a:t>ARTICLE 415/5</a:t>
            </a:r>
          </a:p>
        </p:txBody>
      </p:sp>
      <p:sp>
        <p:nvSpPr>
          <p:cNvPr id="26" name="TextBox 26"/>
          <p:cNvSpPr txBox="1"/>
          <p:nvPr/>
        </p:nvSpPr>
        <p:spPr>
          <a:xfrm>
            <a:off x="6209006" y="809407"/>
            <a:ext cx="12078994" cy="1228904"/>
          </a:xfrm>
          <a:prstGeom prst="rect">
            <a:avLst/>
          </a:prstGeom>
        </p:spPr>
        <p:txBody>
          <a:bodyPr lIns="0" tIns="0" rIns="0" bIns="0" rtlCol="0" anchor="t">
            <a:spAutoFit/>
          </a:bodyPr>
          <a:lstStyle/>
          <a:p>
            <a:pPr marL="0" lvl="0" indent="0" algn="l">
              <a:lnSpc>
                <a:spcPts val="3216"/>
              </a:lnSpc>
              <a:spcBef>
                <a:spcPct val="0"/>
              </a:spcBef>
            </a:pPr>
            <a:r>
              <a:rPr lang="en-US" sz="2331" b="1" dirty="0">
                <a:solidFill>
                  <a:srgbClr val="FFFFFF"/>
                </a:solidFill>
                <a:latin typeface="Almarai Bold"/>
                <a:ea typeface="Almarai Bold"/>
                <a:cs typeface="Almarai Bold"/>
                <a:sym typeface="Almarai Bold"/>
              </a:rPr>
              <a:t>A</a:t>
            </a:r>
            <a:r>
              <a:rPr lang="en-US" sz="2331" b="1" u="none" strike="noStrike" dirty="0">
                <a:solidFill>
                  <a:srgbClr val="FFFFFF"/>
                </a:solidFill>
                <a:latin typeface="Almarai Bold"/>
                <a:ea typeface="Almarai Bold"/>
                <a:cs typeface="Almarai Bold"/>
                <a:sym typeface="Almarai Bold"/>
              </a:rPr>
              <a:t>rticle 417/5 of the Criminal Code , stipulates that rape is any act of sexual penetration, regardless of its nature, performed on a person who does not consent to it.</a:t>
            </a:r>
          </a:p>
          <a:p>
            <a:pPr marL="0" lvl="0" indent="0" algn="l">
              <a:lnSpc>
                <a:spcPts val="3354"/>
              </a:lnSpc>
              <a:spcBef>
                <a:spcPct val="0"/>
              </a:spcBef>
            </a:pPr>
            <a:endParaRPr lang="en-US" sz="2331" b="1" u="none" strike="noStrike" dirty="0">
              <a:solidFill>
                <a:srgbClr val="FFFFFF"/>
              </a:solidFill>
              <a:latin typeface="Almarai Bold"/>
              <a:ea typeface="Almarai Bold"/>
              <a:cs typeface="Almarai Bold"/>
              <a:sym typeface="Almarai Bold"/>
            </a:endParaRPr>
          </a:p>
        </p:txBody>
      </p:sp>
      <p:sp>
        <p:nvSpPr>
          <p:cNvPr id="27" name="TextBox 27"/>
          <p:cNvSpPr txBox="1"/>
          <p:nvPr/>
        </p:nvSpPr>
        <p:spPr>
          <a:xfrm>
            <a:off x="7855624" y="2073491"/>
            <a:ext cx="9437662" cy="673862"/>
          </a:xfrm>
          <a:prstGeom prst="rect">
            <a:avLst/>
          </a:prstGeom>
        </p:spPr>
        <p:txBody>
          <a:bodyPr lIns="0" tIns="0" rIns="0" bIns="0" rtlCol="0" anchor="t">
            <a:spAutoFit/>
          </a:bodyPr>
          <a:lstStyle/>
          <a:p>
            <a:pPr algn="l">
              <a:lnSpc>
                <a:spcPts val="3139"/>
              </a:lnSpc>
            </a:pPr>
            <a:r>
              <a:rPr lang="en-US" sz="2274" b="1">
                <a:solidFill>
                  <a:srgbClr val="17E3B2"/>
                </a:solidFill>
                <a:latin typeface="Almarai Bold"/>
                <a:ea typeface="Almarai Bold"/>
                <a:cs typeface="Almarai Bold"/>
                <a:sym typeface="Almarai Bold"/>
              </a:rPr>
              <a:t>INTRODUCTION OF A LEGAL DEFINITION OF CONSENT </a:t>
            </a:r>
          </a:p>
          <a:p>
            <a:pPr marL="0" lvl="0" indent="0" algn="l">
              <a:lnSpc>
                <a:spcPts val="2173"/>
              </a:lnSpc>
              <a:spcBef>
                <a:spcPct val="0"/>
              </a:spcBef>
            </a:pPr>
            <a:endParaRPr lang="en-US" sz="2274" b="1">
              <a:solidFill>
                <a:srgbClr val="17E3B2"/>
              </a:solidFill>
              <a:latin typeface="Almarai Bold"/>
              <a:ea typeface="Almarai Bold"/>
              <a:cs typeface="Almarai Bold"/>
              <a:sym typeface="Almarai Bold"/>
            </a:endParaRPr>
          </a:p>
        </p:txBody>
      </p:sp>
      <p:sp>
        <p:nvSpPr>
          <p:cNvPr id="28" name="TextBox 28"/>
          <p:cNvSpPr txBox="1"/>
          <p:nvPr/>
        </p:nvSpPr>
        <p:spPr>
          <a:xfrm>
            <a:off x="2200679" y="3111097"/>
            <a:ext cx="1456246" cy="843870"/>
          </a:xfrm>
          <a:prstGeom prst="rect">
            <a:avLst/>
          </a:prstGeom>
        </p:spPr>
        <p:txBody>
          <a:bodyPr lIns="0" tIns="0" rIns="0" bIns="0" rtlCol="0" anchor="t">
            <a:spAutoFit/>
          </a:bodyPr>
          <a:lstStyle/>
          <a:p>
            <a:pPr algn="ctr">
              <a:lnSpc>
                <a:spcPts val="6817"/>
              </a:lnSpc>
            </a:pPr>
            <a:r>
              <a:rPr lang="en-US" sz="4940" b="1">
                <a:solidFill>
                  <a:srgbClr val="FFFFFF"/>
                </a:solidFill>
                <a:latin typeface="Almarai Bold"/>
                <a:ea typeface="Almarai Bold"/>
                <a:cs typeface="Almarai Bold"/>
                <a:sym typeface="Almarai Bold"/>
              </a:rPr>
              <a:t>04</a:t>
            </a:r>
          </a:p>
        </p:txBody>
      </p:sp>
      <p:sp>
        <p:nvSpPr>
          <p:cNvPr id="29" name="TextBox 29"/>
          <p:cNvSpPr txBox="1"/>
          <p:nvPr/>
        </p:nvSpPr>
        <p:spPr>
          <a:xfrm>
            <a:off x="425592" y="5541295"/>
            <a:ext cx="5994111" cy="1233196"/>
          </a:xfrm>
          <a:prstGeom prst="rect">
            <a:avLst/>
          </a:prstGeom>
        </p:spPr>
        <p:txBody>
          <a:bodyPr lIns="0" tIns="0" rIns="0" bIns="0" rtlCol="0" anchor="t">
            <a:spAutoFit/>
          </a:bodyPr>
          <a:lstStyle/>
          <a:p>
            <a:pPr algn="ctr">
              <a:lnSpc>
                <a:spcPts val="3295"/>
              </a:lnSpc>
              <a:spcBef>
                <a:spcPct val="0"/>
              </a:spcBef>
            </a:pPr>
            <a:r>
              <a:rPr lang="en-US" sz="2387" b="1">
                <a:solidFill>
                  <a:srgbClr val="FF3131"/>
                </a:solidFill>
                <a:latin typeface="Almarai Bold"/>
                <a:ea typeface="Almarai Bold"/>
                <a:cs typeface="Almarai Bold"/>
                <a:sym typeface="Almarai Bold"/>
              </a:rPr>
              <a:t>The 2022 reform of Belgian sexual criminal law (Act of 21 March 2022 amending the Criminal Code on sexual offences)</a:t>
            </a:r>
          </a:p>
        </p:txBody>
      </p:sp>
      <p:sp>
        <p:nvSpPr>
          <p:cNvPr id="30" name="TextBox 30"/>
          <p:cNvSpPr txBox="1"/>
          <p:nvPr/>
        </p:nvSpPr>
        <p:spPr>
          <a:xfrm>
            <a:off x="7937970" y="5353398"/>
            <a:ext cx="9671238" cy="394843"/>
          </a:xfrm>
          <a:prstGeom prst="rect">
            <a:avLst/>
          </a:prstGeom>
        </p:spPr>
        <p:txBody>
          <a:bodyPr lIns="0" tIns="0" rIns="0" bIns="0" rtlCol="0" anchor="t">
            <a:spAutoFit/>
          </a:bodyPr>
          <a:lstStyle/>
          <a:p>
            <a:pPr marL="0" lvl="0" indent="0" algn="l">
              <a:lnSpc>
                <a:spcPts val="3035"/>
              </a:lnSpc>
              <a:spcBef>
                <a:spcPct val="0"/>
              </a:spcBef>
            </a:pPr>
            <a:r>
              <a:rPr lang="en-US" sz="2199" b="1">
                <a:solidFill>
                  <a:srgbClr val="17E3B2"/>
                </a:solidFill>
                <a:latin typeface="Almarai Bold"/>
                <a:ea typeface="Almarai Bold"/>
                <a:cs typeface="Almarai Bold"/>
                <a:sym typeface="Almarai Bold"/>
              </a:rPr>
              <a:t>ASSUMPTIONS OF IRREFUTABLE PRESUMPTIONS OF CONSENT</a:t>
            </a:r>
          </a:p>
        </p:txBody>
      </p:sp>
      <p:sp>
        <p:nvSpPr>
          <p:cNvPr id="31" name="TextBox 31"/>
          <p:cNvSpPr txBox="1"/>
          <p:nvPr/>
        </p:nvSpPr>
        <p:spPr>
          <a:xfrm>
            <a:off x="4913940" y="1975026"/>
            <a:ext cx="4611726" cy="749886"/>
          </a:xfrm>
          <a:prstGeom prst="rect">
            <a:avLst/>
          </a:prstGeom>
        </p:spPr>
        <p:txBody>
          <a:bodyPr lIns="0" tIns="0" rIns="0" bIns="0" rtlCol="0" anchor="t">
            <a:spAutoFit/>
          </a:bodyPr>
          <a:lstStyle/>
          <a:p>
            <a:pPr algn="ctr">
              <a:lnSpc>
                <a:spcPts val="6163"/>
              </a:lnSpc>
              <a:spcBef>
                <a:spcPct val="0"/>
              </a:spcBef>
            </a:pPr>
            <a:r>
              <a:rPr lang="en-US" sz="4466" dirty="0" smtClean="0">
                <a:solidFill>
                  <a:srgbClr val="FFFFFF"/>
                </a:solidFill>
                <a:latin typeface="Almarai"/>
                <a:ea typeface="Almarai"/>
                <a:cs typeface="Almarai"/>
                <a:sym typeface="Almarai"/>
              </a:rPr>
              <a:t>⚖</a:t>
            </a:r>
            <a:endParaRPr lang="en-US" sz="4466" dirty="0">
              <a:solidFill>
                <a:srgbClr val="FFFFFF"/>
              </a:solidFill>
              <a:latin typeface="Almarai"/>
              <a:ea typeface="Almarai"/>
              <a:cs typeface="Almarai"/>
              <a:sym typeface="Almarai"/>
            </a:endParaRPr>
          </a:p>
        </p:txBody>
      </p:sp>
      <p:sp>
        <p:nvSpPr>
          <p:cNvPr id="32" name="TextBox 32"/>
          <p:cNvSpPr txBox="1"/>
          <p:nvPr/>
        </p:nvSpPr>
        <p:spPr>
          <a:xfrm>
            <a:off x="4913940" y="5088982"/>
            <a:ext cx="4611726" cy="749886"/>
          </a:xfrm>
          <a:prstGeom prst="rect">
            <a:avLst/>
          </a:prstGeom>
        </p:spPr>
        <p:txBody>
          <a:bodyPr lIns="0" tIns="0" rIns="0" bIns="0" rtlCol="0" anchor="t">
            <a:spAutoFit/>
          </a:bodyPr>
          <a:lstStyle/>
          <a:p>
            <a:pPr algn="ctr">
              <a:lnSpc>
                <a:spcPts val="6163"/>
              </a:lnSpc>
              <a:spcBef>
                <a:spcPct val="0"/>
              </a:spcBef>
            </a:pPr>
            <a:r>
              <a:rPr lang="en-US" sz="4466" dirty="0" smtClean="0">
                <a:solidFill>
                  <a:srgbClr val="FFFFFF"/>
                </a:solidFill>
                <a:latin typeface="Almarai"/>
                <a:ea typeface="Almarai"/>
                <a:cs typeface="Almarai"/>
                <a:sym typeface="Almarai"/>
              </a:rPr>
              <a:t>⚖</a:t>
            </a:r>
            <a:endParaRPr lang="en-US" sz="4466" dirty="0">
              <a:solidFill>
                <a:srgbClr val="FFFFFF"/>
              </a:solidFill>
              <a:latin typeface="Almarai"/>
              <a:ea typeface="Almarai"/>
              <a:cs typeface="Almarai"/>
              <a:sym typeface="Almara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10273813" y="1692404"/>
            <a:ext cx="6376662" cy="637666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grpSp>
        <p:nvGrpSpPr>
          <p:cNvPr id="4" name="Group 4"/>
          <p:cNvGrpSpPr/>
          <p:nvPr/>
        </p:nvGrpSpPr>
        <p:grpSpPr>
          <a:xfrm>
            <a:off x="9664989" y="663176"/>
            <a:ext cx="7594311" cy="759431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sp>
        <p:nvSpPr>
          <p:cNvPr id="6" name="TextBox 6"/>
          <p:cNvSpPr txBox="1"/>
          <p:nvPr/>
        </p:nvSpPr>
        <p:spPr>
          <a:xfrm>
            <a:off x="11062120" y="4526526"/>
            <a:ext cx="4800049" cy="1874837"/>
          </a:xfrm>
          <a:prstGeom prst="rect">
            <a:avLst/>
          </a:prstGeom>
        </p:spPr>
        <p:txBody>
          <a:bodyPr lIns="0" tIns="0" rIns="0" bIns="0" rtlCol="0" anchor="t">
            <a:spAutoFit/>
          </a:bodyPr>
          <a:lstStyle/>
          <a:p>
            <a:pPr marL="0" lvl="0" indent="0" algn="ctr">
              <a:lnSpc>
                <a:spcPts val="7288"/>
              </a:lnSpc>
              <a:spcBef>
                <a:spcPct val="0"/>
              </a:spcBef>
            </a:pPr>
            <a:r>
              <a:rPr lang="en-US" sz="6073" b="1">
                <a:solidFill>
                  <a:srgbClr val="FFFFFF"/>
                </a:solidFill>
                <a:latin typeface="Almarai Bold"/>
                <a:ea typeface="Almarai Bold"/>
                <a:cs typeface="Almarai Bold"/>
                <a:sym typeface="Almarai Bold"/>
              </a:rPr>
              <a:t>CONSENT</a:t>
            </a:r>
          </a:p>
          <a:p>
            <a:pPr marL="0" lvl="0" indent="0" algn="ctr">
              <a:lnSpc>
                <a:spcPts val="7288"/>
              </a:lnSpc>
              <a:spcBef>
                <a:spcPct val="0"/>
              </a:spcBef>
            </a:pPr>
            <a:endParaRPr lang="en-US" sz="6073" b="1">
              <a:solidFill>
                <a:srgbClr val="FFFFFF"/>
              </a:solidFill>
              <a:latin typeface="Almarai Bold"/>
              <a:ea typeface="Almarai Bold"/>
              <a:cs typeface="Almarai Bold"/>
              <a:sym typeface="Almarai Bold"/>
            </a:endParaRPr>
          </a:p>
        </p:txBody>
      </p:sp>
      <p:grpSp>
        <p:nvGrpSpPr>
          <p:cNvPr id="7" name="Group 7"/>
          <p:cNvGrpSpPr/>
          <p:nvPr/>
        </p:nvGrpSpPr>
        <p:grpSpPr>
          <a:xfrm>
            <a:off x="17259300" y="2066886"/>
            <a:ext cx="5754080" cy="8220114"/>
            <a:chOff x="0" y="0"/>
            <a:chExt cx="4445000" cy="6350000"/>
          </a:xfrm>
        </p:grpSpPr>
        <p:sp>
          <p:nvSpPr>
            <p:cNvPr id="8" name="Freeform 8"/>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9" name="Group 9"/>
          <p:cNvGrpSpPr/>
          <p:nvPr/>
        </p:nvGrpSpPr>
        <p:grpSpPr>
          <a:xfrm rot="-10800000">
            <a:off x="-4725380" y="5468707"/>
            <a:ext cx="5754080" cy="8220114"/>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11" name="Group 11"/>
          <p:cNvGrpSpPr/>
          <p:nvPr/>
        </p:nvGrpSpPr>
        <p:grpSpPr>
          <a:xfrm rot="5400000">
            <a:off x="12965444" y="3206347"/>
            <a:ext cx="1224824" cy="122482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sp>
        <p:nvSpPr>
          <p:cNvPr id="13" name="Freeform 13"/>
          <p:cNvSpPr/>
          <p:nvPr/>
        </p:nvSpPr>
        <p:spPr>
          <a:xfrm>
            <a:off x="634922" y="1013264"/>
            <a:ext cx="1771900" cy="1717132"/>
          </a:xfrm>
          <a:custGeom>
            <a:avLst/>
            <a:gdLst/>
            <a:ahLst/>
            <a:cxnLst/>
            <a:rect l="l" t="t" r="r" b="b"/>
            <a:pathLst>
              <a:path w="1771900" h="1717132">
                <a:moveTo>
                  <a:pt x="0" y="0"/>
                </a:moveTo>
                <a:lnTo>
                  <a:pt x="1771900" y="0"/>
                </a:lnTo>
                <a:lnTo>
                  <a:pt x="1771900" y="1717132"/>
                </a:lnTo>
                <a:lnTo>
                  <a:pt x="0" y="17171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14"/>
          <p:cNvSpPr txBox="1"/>
          <p:nvPr/>
        </p:nvSpPr>
        <p:spPr>
          <a:xfrm>
            <a:off x="3034813" y="1419449"/>
            <a:ext cx="12099149" cy="536766"/>
          </a:xfrm>
          <a:prstGeom prst="rect">
            <a:avLst/>
          </a:prstGeom>
        </p:spPr>
        <p:txBody>
          <a:bodyPr lIns="0" tIns="0" rIns="0" bIns="0" rtlCol="0" anchor="t">
            <a:spAutoFit/>
          </a:bodyPr>
          <a:lstStyle/>
          <a:p>
            <a:pPr marL="0" lvl="0" indent="0" algn="l">
              <a:lnSpc>
                <a:spcPts val="4243"/>
              </a:lnSpc>
              <a:spcBef>
                <a:spcPct val="0"/>
              </a:spcBef>
            </a:pPr>
            <a:r>
              <a:rPr lang="en-US" sz="3074" b="1">
                <a:solidFill>
                  <a:srgbClr val="17E3B2"/>
                </a:solidFill>
                <a:latin typeface="Almarai Bold"/>
                <a:ea typeface="Almarai Bold"/>
                <a:cs typeface="Almarai Bold"/>
                <a:sym typeface="Almarai Bold"/>
              </a:rPr>
              <a:t>CRITICAL ANALYSIS OF THE COL 05/2022 GUIDELINE</a:t>
            </a:r>
          </a:p>
        </p:txBody>
      </p:sp>
      <p:sp>
        <p:nvSpPr>
          <p:cNvPr id="15" name="TextBox 15"/>
          <p:cNvSpPr txBox="1"/>
          <p:nvPr/>
        </p:nvSpPr>
        <p:spPr>
          <a:xfrm>
            <a:off x="12734022" y="3349199"/>
            <a:ext cx="1456246" cy="843870"/>
          </a:xfrm>
          <a:prstGeom prst="rect">
            <a:avLst/>
          </a:prstGeom>
        </p:spPr>
        <p:txBody>
          <a:bodyPr lIns="0" tIns="0" rIns="0" bIns="0" rtlCol="0" anchor="t">
            <a:spAutoFit/>
          </a:bodyPr>
          <a:lstStyle/>
          <a:p>
            <a:pPr algn="ctr">
              <a:lnSpc>
                <a:spcPts val="6817"/>
              </a:lnSpc>
            </a:pPr>
            <a:r>
              <a:rPr lang="en-US" sz="4940" b="1">
                <a:solidFill>
                  <a:srgbClr val="FFFFFF"/>
                </a:solidFill>
                <a:latin typeface="Almarai Bold"/>
                <a:ea typeface="Almarai Bold"/>
                <a:cs typeface="Almarai Bold"/>
                <a:sym typeface="Almarai Bold"/>
              </a:rPr>
              <a:t>04</a:t>
            </a:r>
          </a:p>
        </p:txBody>
      </p:sp>
      <p:sp>
        <p:nvSpPr>
          <p:cNvPr id="16" name="TextBox 16"/>
          <p:cNvSpPr txBox="1"/>
          <p:nvPr/>
        </p:nvSpPr>
        <p:spPr>
          <a:xfrm>
            <a:off x="10652877" y="5689996"/>
            <a:ext cx="5994111" cy="1233196"/>
          </a:xfrm>
          <a:prstGeom prst="rect">
            <a:avLst/>
          </a:prstGeom>
        </p:spPr>
        <p:txBody>
          <a:bodyPr lIns="0" tIns="0" rIns="0" bIns="0" rtlCol="0" anchor="t">
            <a:spAutoFit/>
          </a:bodyPr>
          <a:lstStyle/>
          <a:p>
            <a:pPr algn="ctr">
              <a:lnSpc>
                <a:spcPts val="3295"/>
              </a:lnSpc>
              <a:spcBef>
                <a:spcPct val="0"/>
              </a:spcBef>
            </a:pPr>
            <a:r>
              <a:rPr lang="en-US" sz="2387" b="1">
                <a:solidFill>
                  <a:srgbClr val="FF3131"/>
                </a:solidFill>
                <a:latin typeface="Almarai Bold"/>
                <a:ea typeface="Almarai Bold"/>
                <a:cs typeface="Almarai Bold"/>
                <a:sym typeface="Almarai Bold"/>
              </a:rPr>
              <a:t>The 2022 reform of Belgian sexual criminal law (Act of 21 March 2022 amending the Criminal Code on sexual offences)</a:t>
            </a:r>
          </a:p>
        </p:txBody>
      </p:sp>
      <p:sp>
        <p:nvSpPr>
          <p:cNvPr id="17" name="TextBox 17"/>
          <p:cNvSpPr txBox="1"/>
          <p:nvPr/>
        </p:nvSpPr>
        <p:spPr>
          <a:xfrm>
            <a:off x="634922" y="3387299"/>
            <a:ext cx="9971389" cy="5009097"/>
          </a:xfrm>
          <a:prstGeom prst="rect">
            <a:avLst/>
          </a:prstGeom>
        </p:spPr>
        <p:txBody>
          <a:bodyPr lIns="0" tIns="0" rIns="0" bIns="0" rtlCol="0" anchor="t">
            <a:spAutoFit/>
          </a:bodyPr>
          <a:lstStyle/>
          <a:p>
            <a:pPr algn="l">
              <a:lnSpc>
                <a:spcPts val="3847"/>
              </a:lnSpc>
            </a:pPr>
            <a:r>
              <a:rPr lang="en-US" sz="2787">
                <a:solidFill>
                  <a:srgbClr val="17E3B2"/>
                </a:solidFill>
                <a:latin typeface="Almarai"/>
                <a:ea typeface="Almarai"/>
                <a:cs typeface="Almarai"/>
                <a:sym typeface="Almarai"/>
              </a:rPr>
              <a:t>Guideline (COL 05/2022)</a:t>
            </a:r>
          </a:p>
          <a:p>
            <a:pPr marL="558691" lvl="1" indent="-279346" algn="l">
              <a:lnSpc>
                <a:spcPts val="3571"/>
              </a:lnSpc>
              <a:buFont typeface="Arial"/>
              <a:buChar char="•"/>
            </a:pPr>
            <a:r>
              <a:rPr lang="en-US" sz="2587">
                <a:solidFill>
                  <a:srgbClr val="FFFFFF"/>
                </a:solidFill>
                <a:latin typeface="Almarai"/>
                <a:ea typeface="Almarai"/>
                <a:cs typeface="Almarai"/>
                <a:sym typeface="Almarai"/>
              </a:rPr>
              <a:t>Simply taking a drug or other psychoactive substance is not enough to prove lack of consent.</a:t>
            </a:r>
          </a:p>
          <a:p>
            <a:pPr marL="558691" lvl="1" indent="-279346" algn="l">
              <a:lnSpc>
                <a:spcPts val="3571"/>
              </a:lnSpc>
              <a:buFont typeface="Arial"/>
              <a:buChar char="•"/>
            </a:pPr>
            <a:r>
              <a:rPr lang="en-US" sz="2587">
                <a:solidFill>
                  <a:srgbClr val="FFFFFF"/>
                </a:solidFill>
                <a:latin typeface="Almarai"/>
                <a:ea typeface="Almarai"/>
                <a:cs typeface="Almarai"/>
                <a:sym typeface="Almarai"/>
              </a:rPr>
              <a:t> The judge must show the substance actually prevented the victim from consenting.</a:t>
            </a:r>
          </a:p>
          <a:p>
            <a:pPr algn="l">
              <a:lnSpc>
                <a:spcPts val="3847"/>
              </a:lnSpc>
            </a:pPr>
            <a:endParaRPr lang="en-US" sz="2587">
              <a:solidFill>
                <a:srgbClr val="FFFFFF"/>
              </a:solidFill>
              <a:latin typeface="Almarai"/>
              <a:ea typeface="Almarai"/>
              <a:cs typeface="Almarai"/>
              <a:sym typeface="Almarai"/>
            </a:endParaRPr>
          </a:p>
          <a:p>
            <a:pPr algn="l">
              <a:lnSpc>
                <a:spcPts val="3847"/>
              </a:lnSpc>
            </a:pPr>
            <a:r>
              <a:rPr lang="en-US" sz="2787">
                <a:solidFill>
                  <a:srgbClr val="17E3B2"/>
                </a:solidFill>
                <a:latin typeface="Almarai"/>
                <a:ea typeface="Almarai"/>
                <a:cs typeface="Almarai"/>
                <a:sym typeface="Almarai"/>
              </a:rPr>
              <a:t>Parliamentary debate — Belgian MP Vanessa Matz:</a:t>
            </a:r>
          </a:p>
          <a:p>
            <a:pPr marL="558691" lvl="1" indent="-279346" algn="l">
              <a:lnSpc>
                <a:spcPts val="3571"/>
              </a:lnSpc>
              <a:buFont typeface="Arial"/>
              <a:buChar char="•"/>
            </a:pPr>
            <a:r>
              <a:rPr lang="en-US" sz="2587">
                <a:solidFill>
                  <a:srgbClr val="FFFFFF"/>
                </a:solidFill>
                <a:latin typeface="Almarai"/>
                <a:ea typeface="Almarai"/>
                <a:cs typeface="Almarai"/>
                <a:sym typeface="Almarai"/>
              </a:rPr>
              <a:t> Warned against depriving a person of their sexual self-determination just because of short-term vulnerability.</a:t>
            </a:r>
          </a:p>
          <a:p>
            <a:pPr algn="l">
              <a:lnSpc>
                <a:spcPts val="3571"/>
              </a:lnSpc>
            </a:pPr>
            <a:endParaRPr lang="en-US" sz="2587">
              <a:solidFill>
                <a:srgbClr val="FFFFFF"/>
              </a:solidFill>
              <a:latin typeface="Almarai"/>
              <a:ea typeface="Almarai"/>
              <a:cs typeface="Almarai"/>
              <a:sym typeface="Almarai"/>
            </a:endParaRPr>
          </a:p>
          <a:p>
            <a:pPr algn="l">
              <a:lnSpc>
                <a:spcPts val="3295"/>
              </a:lnSpc>
            </a:pPr>
            <a:endParaRPr lang="en-US" sz="2587">
              <a:solidFill>
                <a:srgbClr val="FFFFFF"/>
              </a:solidFill>
              <a:latin typeface="Almarai"/>
              <a:ea typeface="Almarai"/>
              <a:cs typeface="Almarai"/>
              <a:sym typeface="Almara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17259300" y="2066886"/>
            <a:ext cx="5754080" cy="8220114"/>
            <a:chOff x="0" y="0"/>
            <a:chExt cx="4445000" cy="6350000"/>
          </a:xfrm>
        </p:grpSpPr>
        <p:sp>
          <p:nvSpPr>
            <p:cNvPr id="3" name="Freeform 3"/>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4" name="Group 4"/>
          <p:cNvGrpSpPr/>
          <p:nvPr/>
        </p:nvGrpSpPr>
        <p:grpSpPr>
          <a:xfrm rot="-10800000">
            <a:off x="-4725380" y="5468707"/>
            <a:ext cx="5754080" cy="8220114"/>
            <a:chOff x="0" y="0"/>
            <a:chExt cx="4445000" cy="6350000"/>
          </a:xfrm>
        </p:grpSpPr>
        <p:sp>
          <p:nvSpPr>
            <p:cNvPr id="5" name="Freeform 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sp>
      </p:grpSp>
      <p:grpSp>
        <p:nvGrpSpPr>
          <p:cNvPr id="6" name="Group 6"/>
          <p:cNvGrpSpPr/>
          <p:nvPr/>
        </p:nvGrpSpPr>
        <p:grpSpPr>
          <a:xfrm rot="5400000">
            <a:off x="2061856" y="1373648"/>
            <a:ext cx="1943100" cy="161652"/>
            <a:chOff x="0" y="0"/>
            <a:chExt cx="511763" cy="42575"/>
          </a:xfrm>
        </p:grpSpPr>
        <p:sp>
          <p:nvSpPr>
            <p:cNvPr id="7" name="Freeform 7"/>
            <p:cNvSpPr/>
            <p:nvPr/>
          </p:nvSpPr>
          <p:spPr>
            <a:xfrm>
              <a:off x="0" y="0"/>
              <a:ext cx="511763" cy="42575"/>
            </a:xfrm>
            <a:custGeom>
              <a:avLst/>
              <a:gdLst/>
              <a:ahLst/>
              <a:cxnLst/>
              <a:rect l="l" t="t" r="r" b="b"/>
              <a:pathLst>
                <a:path w="511763" h="42575">
                  <a:moveTo>
                    <a:pt x="0" y="0"/>
                  </a:moveTo>
                  <a:lnTo>
                    <a:pt x="511763" y="0"/>
                  </a:lnTo>
                  <a:lnTo>
                    <a:pt x="511763" y="42575"/>
                  </a:lnTo>
                  <a:lnTo>
                    <a:pt x="0" y="42575"/>
                  </a:lnTo>
                  <a:close/>
                </a:path>
              </a:pathLst>
            </a:custGeom>
            <a:solidFill>
              <a:srgbClr val="145DA0"/>
            </a:solidFill>
          </p:spPr>
        </p:sp>
        <p:sp>
          <p:nvSpPr>
            <p:cNvPr id="8" name="TextBox 8"/>
            <p:cNvSpPr txBox="1"/>
            <p:nvPr/>
          </p:nvSpPr>
          <p:spPr>
            <a:xfrm>
              <a:off x="0" y="-47625"/>
              <a:ext cx="511763" cy="90200"/>
            </a:xfrm>
            <a:prstGeom prst="rect">
              <a:avLst/>
            </a:prstGeom>
          </p:spPr>
          <p:txBody>
            <a:bodyPr lIns="50800" tIns="50800" rIns="50800" bIns="50800" rtlCol="0" anchor="ctr"/>
            <a:lstStyle/>
            <a:p>
              <a:pPr algn="ctr">
                <a:lnSpc>
                  <a:spcPts val="2605"/>
                </a:lnSpc>
              </a:pPr>
              <a:endParaRPr/>
            </a:p>
          </p:txBody>
        </p:sp>
      </p:grpSp>
      <p:grpSp>
        <p:nvGrpSpPr>
          <p:cNvPr id="9" name="Group 9"/>
          <p:cNvGrpSpPr/>
          <p:nvPr/>
        </p:nvGrpSpPr>
        <p:grpSpPr>
          <a:xfrm rot="5400000">
            <a:off x="1507638" y="229650"/>
            <a:ext cx="1224824" cy="12248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sp>
      </p:grpSp>
      <p:sp>
        <p:nvSpPr>
          <p:cNvPr id="11" name="Freeform 11"/>
          <p:cNvSpPr/>
          <p:nvPr/>
        </p:nvSpPr>
        <p:spPr>
          <a:xfrm>
            <a:off x="7379799" y="5143500"/>
            <a:ext cx="3098199" cy="875241"/>
          </a:xfrm>
          <a:custGeom>
            <a:avLst/>
            <a:gdLst/>
            <a:ahLst/>
            <a:cxnLst/>
            <a:rect l="l" t="t" r="r" b="b"/>
            <a:pathLst>
              <a:path w="3098199" h="875241">
                <a:moveTo>
                  <a:pt x="0" y="0"/>
                </a:moveTo>
                <a:lnTo>
                  <a:pt x="3098199" y="0"/>
                </a:lnTo>
                <a:lnTo>
                  <a:pt x="3098199" y="875241"/>
                </a:lnTo>
                <a:lnTo>
                  <a:pt x="0" y="8752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TextBox 12"/>
          <p:cNvSpPr txBox="1"/>
          <p:nvPr/>
        </p:nvSpPr>
        <p:spPr>
          <a:xfrm>
            <a:off x="3450061" y="453645"/>
            <a:ext cx="6594970" cy="2959100"/>
          </a:xfrm>
          <a:prstGeom prst="rect">
            <a:avLst/>
          </a:prstGeom>
        </p:spPr>
        <p:txBody>
          <a:bodyPr lIns="0" tIns="0" rIns="0" bIns="0" rtlCol="0" anchor="t">
            <a:spAutoFit/>
          </a:bodyPr>
          <a:lstStyle/>
          <a:p>
            <a:pPr algn="l">
              <a:lnSpc>
                <a:spcPts val="7711"/>
              </a:lnSpc>
            </a:pPr>
            <a:r>
              <a:rPr lang="en-US" sz="6426" b="1" dirty="0">
                <a:solidFill>
                  <a:srgbClr val="17E3B2"/>
                </a:solidFill>
                <a:latin typeface="Almarai Bold"/>
                <a:ea typeface="Almarai Bold"/>
                <a:cs typeface="Almarai Bold"/>
                <a:sym typeface="Almarai Bold"/>
              </a:rPr>
              <a:t>THE BURDEN OF PROOF </a:t>
            </a:r>
          </a:p>
          <a:p>
            <a:pPr marL="0" lvl="0" indent="0" algn="l">
              <a:lnSpc>
                <a:spcPts val="7711"/>
              </a:lnSpc>
              <a:spcBef>
                <a:spcPct val="0"/>
              </a:spcBef>
            </a:pPr>
            <a:endParaRPr lang="en-US" sz="6426" b="1" dirty="0">
              <a:solidFill>
                <a:srgbClr val="17E3B2"/>
              </a:solidFill>
              <a:latin typeface="Almarai Bold"/>
              <a:ea typeface="Almarai Bold"/>
              <a:cs typeface="Almarai Bold"/>
              <a:sym typeface="Almarai Bold"/>
            </a:endParaRPr>
          </a:p>
        </p:txBody>
      </p:sp>
      <p:sp>
        <p:nvSpPr>
          <p:cNvPr id="13" name="TextBox 13"/>
          <p:cNvSpPr txBox="1"/>
          <p:nvPr/>
        </p:nvSpPr>
        <p:spPr>
          <a:xfrm>
            <a:off x="1662641" y="3011934"/>
            <a:ext cx="7862359" cy="2205732"/>
          </a:xfrm>
          <a:prstGeom prst="rect">
            <a:avLst/>
          </a:prstGeom>
        </p:spPr>
        <p:txBody>
          <a:bodyPr wrap="square" lIns="0" tIns="0" rIns="0" bIns="0" rtlCol="0" anchor="t">
            <a:spAutoFit/>
          </a:bodyPr>
          <a:lstStyle/>
          <a:p>
            <a:pPr>
              <a:lnSpc>
                <a:spcPts val="4277"/>
              </a:lnSpc>
            </a:pPr>
            <a:r>
              <a:rPr lang="en-US" sz="3099" b="1" u="none" strike="noStrike" dirty="0" smtClean="0">
                <a:solidFill>
                  <a:srgbClr val="FFFFFF"/>
                </a:solidFill>
                <a:latin typeface="Almarai Bold"/>
                <a:ea typeface="Almarai Bold"/>
                <a:cs typeface="Almarai Bold"/>
                <a:sym typeface="Almarai Bold"/>
              </a:rPr>
              <a:t>Toxicology </a:t>
            </a:r>
            <a:r>
              <a:rPr lang="en-US" sz="3099" b="1" u="none" strike="noStrike" dirty="0">
                <a:solidFill>
                  <a:srgbClr val="FFFFFF"/>
                </a:solidFill>
                <a:latin typeface="Almarai Bold"/>
                <a:ea typeface="Almarai Bold"/>
                <a:cs typeface="Almarai Bold"/>
                <a:sym typeface="Almarai Bold"/>
              </a:rPr>
              <a:t>limits</a:t>
            </a:r>
          </a:p>
          <a:p>
            <a:pPr marL="496551" lvl="1" indent="-248276" algn="l">
              <a:lnSpc>
                <a:spcPts val="3173"/>
              </a:lnSpc>
              <a:buFont typeface="Arial"/>
              <a:buChar char="•"/>
            </a:pPr>
            <a:r>
              <a:rPr lang="en-US" sz="2299" u="none" strike="noStrike" dirty="0">
                <a:solidFill>
                  <a:srgbClr val="FFFFFF"/>
                </a:solidFill>
                <a:latin typeface="Almarai"/>
                <a:ea typeface="Almarai"/>
                <a:cs typeface="Almarai"/>
                <a:sym typeface="Almarai"/>
              </a:rPr>
              <a:t>Drugs leave the body quickly.</a:t>
            </a:r>
          </a:p>
          <a:p>
            <a:pPr marL="496551" lvl="1" indent="-248276" algn="l">
              <a:lnSpc>
                <a:spcPts val="3173"/>
              </a:lnSpc>
              <a:buFont typeface="Arial"/>
              <a:buChar char="•"/>
            </a:pPr>
            <a:r>
              <a:rPr lang="en-US" sz="2299" u="none" strike="noStrike" dirty="0">
                <a:solidFill>
                  <a:srgbClr val="FFFFFF"/>
                </a:solidFill>
                <a:latin typeface="Almarai"/>
                <a:ea typeface="Almarai"/>
                <a:cs typeface="Almarai"/>
                <a:sym typeface="Almarai"/>
              </a:rPr>
              <a:t>First medical exam often comes too late → tests may miss the drug (</a:t>
            </a:r>
            <a:r>
              <a:rPr lang="en-US" sz="2299" u="none" strike="noStrike" dirty="0" err="1">
                <a:solidFill>
                  <a:srgbClr val="FFFFFF"/>
                </a:solidFill>
                <a:latin typeface="Almarai"/>
                <a:ea typeface="Almarai"/>
                <a:cs typeface="Almarai"/>
                <a:sym typeface="Almarai"/>
              </a:rPr>
              <a:t>McBrierty</a:t>
            </a:r>
            <a:r>
              <a:rPr lang="en-US" sz="2299" u="none" strike="noStrike" dirty="0">
                <a:solidFill>
                  <a:srgbClr val="FFFFFF"/>
                </a:solidFill>
                <a:latin typeface="Almarai"/>
                <a:ea typeface="Almarai"/>
                <a:cs typeface="Almarai"/>
                <a:sym typeface="Almarai"/>
              </a:rPr>
              <a:t> et al., 2013; </a:t>
            </a:r>
            <a:r>
              <a:rPr lang="en-US" sz="2299" u="none" strike="noStrike" dirty="0" err="1">
                <a:solidFill>
                  <a:srgbClr val="FFFFFF"/>
                </a:solidFill>
                <a:latin typeface="Almarai"/>
                <a:ea typeface="Almarai"/>
                <a:cs typeface="Almarai"/>
                <a:sym typeface="Almarai"/>
              </a:rPr>
              <a:t>Panyella-Carbó</a:t>
            </a:r>
            <a:r>
              <a:rPr lang="en-US" sz="2299" u="none" strike="noStrike" dirty="0">
                <a:solidFill>
                  <a:srgbClr val="FFFFFF"/>
                </a:solidFill>
                <a:latin typeface="Almarai"/>
                <a:ea typeface="Almarai"/>
                <a:cs typeface="Almarai"/>
                <a:sym typeface="Almarai"/>
              </a:rPr>
              <a:t> et al., 2019).</a:t>
            </a:r>
          </a:p>
          <a:p>
            <a:pPr algn="l">
              <a:lnSpc>
                <a:spcPts val="3311"/>
              </a:lnSpc>
            </a:pPr>
            <a:endParaRPr lang="en-US" sz="2299" u="none" strike="noStrike" dirty="0">
              <a:solidFill>
                <a:srgbClr val="FFFFFF"/>
              </a:solidFill>
              <a:latin typeface="Almarai"/>
              <a:ea typeface="Almarai"/>
              <a:cs typeface="Almarai"/>
              <a:sym typeface="Almarai"/>
            </a:endParaRPr>
          </a:p>
        </p:txBody>
      </p:sp>
      <p:sp>
        <p:nvSpPr>
          <p:cNvPr id="14" name="TextBox 14"/>
          <p:cNvSpPr txBox="1"/>
          <p:nvPr/>
        </p:nvSpPr>
        <p:spPr>
          <a:xfrm>
            <a:off x="1391927" y="559140"/>
            <a:ext cx="1456246" cy="843870"/>
          </a:xfrm>
          <a:prstGeom prst="rect">
            <a:avLst/>
          </a:prstGeom>
        </p:spPr>
        <p:txBody>
          <a:bodyPr lIns="0" tIns="0" rIns="0" bIns="0" rtlCol="0" anchor="t">
            <a:spAutoFit/>
          </a:bodyPr>
          <a:lstStyle/>
          <a:p>
            <a:pPr algn="ctr">
              <a:lnSpc>
                <a:spcPts val="6817"/>
              </a:lnSpc>
            </a:pPr>
            <a:r>
              <a:rPr lang="en-US" sz="4940" b="1">
                <a:solidFill>
                  <a:srgbClr val="FFFFFF"/>
                </a:solidFill>
                <a:latin typeface="Almarai Bold"/>
                <a:ea typeface="Almarai Bold"/>
                <a:cs typeface="Almarai Bold"/>
                <a:sym typeface="Almarai Bold"/>
              </a:rPr>
              <a:t>05</a:t>
            </a:r>
          </a:p>
        </p:txBody>
      </p:sp>
      <p:sp>
        <p:nvSpPr>
          <p:cNvPr id="15" name="TextBox 15"/>
          <p:cNvSpPr txBox="1"/>
          <p:nvPr/>
        </p:nvSpPr>
        <p:spPr>
          <a:xfrm>
            <a:off x="10045031" y="3355596"/>
            <a:ext cx="7854296" cy="1311645"/>
          </a:xfrm>
          <a:prstGeom prst="rect">
            <a:avLst/>
          </a:prstGeom>
        </p:spPr>
        <p:txBody>
          <a:bodyPr lIns="0" tIns="0" rIns="0" bIns="0" rtlCol="0" anchor="t">
            <a:spAutoFit/>
          </a:bodyPr>
          <a:lstStyle/>
          <a:p>
            <a:pPr algn="l">
              <a:lnSpc>
                <a:spcPts val="3964"/>
              </a:lnSpc>
              <a:spcBef>
                <a:spcPct val="0"/>
              </a:spcBef>
            </a:pPr>
            <a:r>
              <a:rPr lang="en-US" sz="2872">
                <a:solidFill>
                  <a:srgbClr val="FFFFFF"/>
                </a:solidFill>
                <a:latin typeface="Almarai"/>
                <a:ea typeface="Almarai"/>
                <a:cs typeface="Almarai"/>
                <a:sym typeface="Almarai"/>
              </a:rPr>
              <a:t>⚖️ Legal impact</a:t>
            </a:r>
          </a:p>
          <a:p>
            <a:pPr algn="l">
              <a:lnSpc>
                <a:spcPts val="3274"/>
              </a:lnSpc>
              <a:spcBef>
                <a:spcPct val="0"/>
              </a:spcBef>
            </a:pPr>
            <a:r>
              <a:rPr lang="en-US" sz="2372">
                <a:solidFill>
                  <a:srgbClr val="FFFFFF"/>
                </a:solidFill>
                <a:latin typeface="Almarai"/>
                <a:ea typeface="Almarai"/>
                <a:cs typeface="Almarai"/>
                <a:sym typeface="Almarai"/>
              </a:rPr>
              <a:t>Judges must rely on facts and expert reports to decide if consent was valid.</a:t>
            </a:r>
          </a:p>
        </p:txBody>
      </p:sp>
      <p:sp>
        <p:nvSpPr>
          <p:cNvPr id="16" name="TextBox 16"/>
          <p:cNvSpPr txBox="1"/>
          <p:nvPr/>
        </p:nvSpPr>
        <p:spPr>
          <a:xfrm>
            <a:off x="1391927" y="6692083"/>
            <a:ext cx="15978982" cy="2603273"/>
          </a:xfrm>
          <a:prstGeom prst="rect">
            <a:avLst/>
          </a:prstGeom>
        </p:spPr>
        <p:txBody>
          <a:bodyPr lIns="0" tIns="0" rIns="0" bIns="0" rtlCol="0" anchor="t">
            <a:spAutoFit/>
          </a:bodyPr>
          <a:lstStyle/>
          <a:p>
            <a:pPr algn="ctr">
              <a:lnSpc>
                <a:spcPts val="4399"/>
              </a:lnSpc>
              <a:spcBef>
                <a:spcPct val="0"/>
              </a:spcBef>
            </a:pPr>
            <a:r>
              <a:rPr lang="en-US" sz="3187" dirty="0">
                <a:solidFill>
                  <a:srgbClr val="FFFFFF"/>
                </a:solidFill>
                <a:latin typeface="Almarai"/>
                <a:ea typeface="Almarai"/>
                <a:cs typeface="Almarai"/>
                <a:sym typeface="Almarai"/>
              </a:rPr>
              <a:t> CPVS data (Belgium)</a:t>
            </a:r>
          </a:p>
          <a:p>
            <a:pPr marL="515513" lvl="1" indent="-257756" algn="l">
              <a:lnSpc>
                <a:spcPts val="3295"/>
              </a:lnSpc>
              <a:buFont typeface="Arial"/>
              <a:buChar char="•"/>
            </a:pPr>
            <a:r>
              <a:rPr lang="en-US" sz="2387" dirty="0">
                <a:solidFill>
                  <a:srgbClr val="FFFFFF"/>
                </a:solidFill>
                <a:latin typeface="Almarai"/>
                <a:ea typeface="Almarai"/>
                <a:cs typeface="Almarai"/>
                <a:sym typeface="Almarai"/>
              </a:rPr>
              <a:t>56 % of reported cases: alcohol or drugs involved.</a:t>
            </a:r>
          </a:p>
          <a:p>
            <a:pPr marL="515513" lvl="1" indent="-257756" algn="l">
              <a:lnSpc>
                <a:spcPts val="3295"/>
              </a:lnSpc>
              <a:buFont typeface="Arial"/>
              <a:buChar char="•"/>
            </a:pPr>
            <a:r>
              <a:rPr lang="en-US" sz="2387" dirty="0">
                <a:solidFill>
                  <a:srgbClr val="FFFFFF"/>
                </a:solidFill>
                <a:latin typeface="Almarai"/>
                <a:ea typeface="Almarai"/>
                <a:cs typeface="Almarai"/>
                <a:sym typeface="Almarai"/>
              </a:rPr>
              <a:t>Only ~20–30 % seem truly drug-facilitated assaults.</a:t>
            </a:r>
          </a:p>
          <a:p>
            <a:pPr marL="515513" lvl="1" indent="-257756" algn="l">
              <a:lnSpc>
                <a:spcPts val="3295"/>
              </a:lnSpc>
              <a:buFont typeface="Arial"/>
              <a:buChar char="•"/>
            </a:pPr>
            <a:r>
              <a:rPr lang="en-US" sz="2387" dirty="0">
                <a:solidFill>
                  <a:srgbClr val="FFFFFF"/>
                </a:solidFill>
                <a:latin typeface="Almarai"/>
                <a:ea typeface="Almarai"/>
                <a:cs typeface="Almarai"/>
                <a:sym typeface="Almarai"/>
              </a:rPr>
              <a:t>Many victims drank voluntarily → doesn’t always mean the substance caused loss of control.</a:t>
            </a:r>
          </a:p>
          <a:p>
            <a:pPr marL="515513" lvl="1" indent="-257756" algn="l">
              <a:lnSpc>
                <a:spcPts val="3295"/>
              </a:lnSpc>
              <a:buFont typeface="Arial"/>
              <a:buChar char="•"/>
            </a:pPr>
            <a:r>
              <a:rPr lang="en-US" sz="2387" dirty="0">
                <a:solidFill>
                  <a:srgbClr val="FFFFFF"/>
                </a:solidFill>
                <a:latin typeface="Almarai"/>
                <a:ea typeface="Almarai"/>
                <a:cs typeface="Almarai"/>
                <a:sym typeface="Almarai"/>
              </a:rPr>
              <a:t>Ex.: only 39 % of victims who drank said they actually felt drunk.</a:t>
            </a:r>
          </a:p>
          <a:p>
            <a:pPr marL="515513" lvl="1" indent="-257756" algn="l">
              <a:lnSpc>
                <a:spcPts val="3295"/>
              </a:lnSpc>
              <a:buFont typeface="Arial"/>
              <a:buChar char="•"/>
            </a:pPr>
            <a:r>
              <a:rPr lang="en-US" sz="2387" dirty="0">
                <a:solidFill>
                  <a:srgbClr val="FFFFFF"/>
                </a:solidFill>
                <a:latin typeface="Almarai"/>
                <a:ea typeface="Almarai"/>
                <a:cs typeface="Almarai"/>
                <a:sym typeface="Almarai"/>
              </a:rPr>
              <a:t>Some victims suspect they were secretly drugged, but alcohol/drug use can blur symptoms (</a:t>
            </a:r>
            <a:r>
              <a:rPr lang="en-US" sz="2387" dirty="0" err="1">
                <a:solidFill>
                  <a:srgbClr val="FFFFFF"/>
                </a:solidFill>
                <a:latin typeface="Almarai"/>
                <a:ea typeface="Almarai"/>
                <a:cs typeface="Almarai"/>
                <a:sym typeface="Almarai"/>
              </a:rPr>
              <a:t>Tiemensma</a:t>
            </a:r>
            <a:r>
              <a:rPr lang="en-US" sz="2387" dirty="0">
                <a:solidFill>
                  <a:srgbClr val="FFFFFF"/>
                </a:solidFill>
                <a:latin typeface="Almarai"/>
                <a:ea typeface="Almarai"/>
                <a:cs typeface="Almarai"/>
                <a:sym typeface="Almarai"/>
              </a:rPr>
              <a:t> &amp; Davies, 2018).</a:t>
            </a:r>
          </a:p>
        </p:txBody>
      </p:sp>
      <p:pic>
        <p:nvPicPr>
          <p:cNvPr id="17" name="Picture 17"/>
          <p:cNvPicPr>
            <a:picLocks noChangeAspect="1"/>
          </p:cNvPicPr>
          <p:nvPr/>
        </p:nvPicPr>
        <p:blipFill>
          <a:blip r:embed="rId5"/>
          <a:stretch>
            <a:fillRect/>
          </a:stretch>
        </p:blipFill>
        <p:spPr>
          <a:xfrm>
            <a:off x="11533994" y="6246764"/>
            <a:ext cx="3567648" cy="1100388"/>
          </a:xfrm>
          <a:prstGeom prst="rect">
            <a:avLst/>
          </a:prstGeom>
        </p:spPr>
      </p:pic>
      <p:sp>
        <p:nvSpPr>
          <p:cNvPr id="18" name="Freeform 18"/>
          <p:cNvSpPr/>
          <p:nvPr/>
        </p:nvSpPr>
        <p:spPr>
          <a:xfrm>
            <a:off x="5823900" y="5837651"/>
            <a:ext cx="1212197" cy="1212197"/>
          </a:xfrm>
          <a:custGeom>
            <a:avLst/>
            <a:gdLst/>
            <a:ahLst/>
            <a:cxnLst/>
            <a:rect l="l" t="t" r="r" b="b"/>
            <a:pathLst>
              <a:path w="1212197" h="1212197">
                <a:moveTo>
                  <a:pt x="0" y="0"/>
                </a:moveTo>
                <a:lnTo>
                  <a:pt x="1212198" y="0"/>
                </a:lnTo>
                <a:lnTo>
                  <a:pt x="1212198" y="1212197"/>
                </a:lnTo>
                <a:lnTo>
                  <a:pt x="0" y="12121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22" name="Image 21"/>
          <p:cNvPicPr>
            <a:picLocks noChangeAspect="1"/>
          </p:cNvPicPr>
          <p:nvPr/>
        </p:nvPicPr>
        <p:blipFill>
          <a:blip r:embed="rId8"/>
          <a:stretch>
            <a:fillRect/>
          </a:stretch>
        </p:blipFill>
        <p:spPr>
          <a:xfrm>
            <a:off x="59042" y="2869521"/>
            <a:ext cx="1448596" cy="10864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4083497" y="1355385"/>
            <a:ext cx="7851103" cy="7467096"/>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alphaModFix amt="65999"/>
              </a:blip>
              <a:stretch>
                <a:fillRect l="-14887" r="-14887"/>
              </a:stretch>
            </a:blipFill>
          </p:spPr>
        </p:sp>
      </p:grpSp>
      <p:sp>
        <p:nvSpPr>
          <p:cNvPr id="4" name="TextBox 4"/>
          <p:cNvSpPr txBox="1"/>
          <p:nvPr/>
        </p:nvSpPr>
        <p:spPr>
          <a:xfrm>
            <a:off x="5120355" y="750207"/>
            <a:ext cx="6542245" cy="1027112"/>
          </a:xfrm>
          <a:prstGeom prst="rect">
            <a:avLst/>
          </a:prstGeom>
        </p:spPr>
        <p:txBody>
          <a:bodyPr lIns="0" tIns="0" rIns="0" bIns="0" rtlCol="0" anchor="t">
            <a:spAutoFit/>
          </a:bodyPr>
          <a:lstStyle/>
          <a:p>
            <a:pPr marL="0" lvl="0" indent="0" algn="l">
              <a:lnSpc>
                <a:spcPts val="7884"/>
              </a:lnSpc>
              <a:spcBef>
                <a:spcPct val="0"/>
              </a:spcBef>
            </a:pPr>
            <a:r>
              <a:rPr lang="en-US" sz="6570" b="1">
                <a:solidFill>
                  <a:srgbClr val="FFFFFF"/>
                </a:solidFill>
                <a:latin typeface="Almarai Bold"/>
                <a:ea typeface="Almarai Bold"/>
                <a:cs typeface="Almarai Bold"/>
                <a:sym typeface="Almarai Bold"/>
              </a:rPr>
              <a:t>CONCLUSION</a:t>
            </a:r>
          </a:p>
        </p:txBody>
      </p:sp>
      <p:sp>
        <p:nvSpPr>
          <p:cNvPr id="5" name="TextBox 5"/>
          <p:cNvSpPr txBox="1"/>
          <p:nvPr/>
        </p:nvSpPr>
        <p:spPr>
          <a:xfrm>
            <a:off x="3230464" y="2198315"/>
            <a:ext cx="14214456" cy="7138048"/>
          </a:xfrm>
          <a:prstGeom prst="rect">
            <a:avLst/>
          </a:prstGeom>
        </p:spPr>
        <p:txBody>
          <a:bodyPr lIns="0" tIns="0" rIns="0" bIns="0" rtlCol="0" anchor="t">
            <a:spAutoFit/>
          </a:bodyPr>
          <a:lstStyle/>
          <a:p>
            <a:pPr algn="l">
              <a:lnSpc>
                <a:spcPts val="3334"/>
              </a:lnSpc>
            </a:pPr>
            <a:r>
              <a:rPr lang="en-US" sz="2416" spc="120" dirty="0" smtClean="0">
                <a:solidFill>
                  <a:srgbClr val="F5FFF5"/>
                </a:solidFill>
                <a:latin typeface="Almarai"/>
                <a:ea typeface="Almarai"/>
                <a:cs typeface="Almarai"/>
                <a:sym typeface="Almarai"/>
              </a:rPr>
              <a:t>⚖ </a:t>
            </a:r>
            <a:r>
              <a:rPr lang="en-US" sz="2416" b="1" spc="120" dirty="0" smtClean="0">
                <a:solidFill>
                  <a:srgbClr val="17E3B2"/>
                </a:solidFill>
                <a:latin typeface="Almarai Bold"/>
                <a:ea typeface="Almarai Bold"/>
                <a:cs typeface="Almarai Bold"/>
                <a:sym typeface="Almarai Bold"/>
              </a:rPr>
              <a:t>Positive </a:t>
            </a:r>
            <a:r>
              <a:rPr lang="en-US" sz="2416" b="1" spc="120" dirty="0">
                <a:solidFill>
                  <a:srgbClr val="17E3B2"/>
                </a:solidFill>
                <a:latin typeface="Almarai Bold"/>
                <a:ea typeface="Almarai Bold"/>
                <a:cs typeface="Almarai Bold"/>
                <a:sym typeface="Almarai Bold"/>
              </a:rPr>
              <a:t>step</a:t>
            </a:r>
          </a:p>
          <a:p>
            <a:pPr algn="l">
              <a:lnSpc>
                <a:spcPts val="3334"/>
              </a:lnSpc>
            </a:pPr>
            <a:endParaRPr lang="en-US" sz="2416" b="1" spc="120" dirty="0">
              <a:solidFill>
                <a:srgbClr val="17E3B2"/>
              </a:solidFill>
              <a:latin typeface="Almarai Bold"/>
              <a:ea typeface="Almarai Bold"/>
              <a:cs typeface="Almarai Bold"/>
              <a:sym typeface="Almarai Bold"/>
            </a:endParaRPr>
          </a:p>
          <a:p>
            <a:pPr marL="521640" lvl="1" indent="-260820" algn="l">
              <a:lnSpc>
                <a:spcPts val="3334"/>
              </a:lnSpc>
              <a:buFont typeface="Arial"/>
              <a:buChar char="•"/>
            </a:pPr>
            <a:r>
              <a:rPr lang="en-US" sz="2416" spc="120" dirty="0">
                <a:solidFill>
                  <a:srgbClr val="F5FFF5"/>
                </a:solidFill>
                <a:latin typeface="Almarai"/>
                <a:ea typeface="Almarai"/>
                <a:cs typeface="Almarai"/>
                <a:sym typeface="Almarai"/>
              </a:rPr>
              <a:t>2022 reform clarified sexual offences by introducing a legal definition of consent.</a:t>
            </a:r>
          </a:p>
          <a:p>
            <a:pPr algn="l">
              <a:lnSpc>
                <a:spcPts val="3334"/>
              </a:lnSpc>
            </a:pPr>
            <a:endParaRPr lang="en-US" sz="2416" spc="120" dirty="0">
              <a:solidFill>
                <a:srgbClr val="F5FFF5"/>
              </a:solidFill>
              <a:latin typeface="Almarai"/>
              <a:ea typeface="Almarai"/>
              <a:cs typeface="Almarai"/>
              <a:sym typeface="Almarai"/>
            </a:endParaRPr>
          </a:p>
          <a:p>
            <a:pPr algn="l">
              <a:lnSpc>
                <a:spcPts val="3334"/>
              </a:lnSpc>
            </a:pPr>
            <a:r>
              <a:rPr lang="en-US" sz="2416" spc="120" dirty="0" smtClean="0">
                <a:solidFill>
                  <a:srgbClr val="F5FFF5"/>
                </a:solidFill>
                <a:latin typeface="Almarai"/>
                <a:ea typeface="Almarai"/>
                <a:cs typeface="Almarai"/>
                <a:sym typeface="Almarai"/>
              </a:rPr>
              <a:t>⚠ </a:t>
            </a:r>
            <a:r>
              <a:rPr lang="en-US" sz="2416" b="1" spc="120" dirty="0" smtClean="0">
                <a:solidFill>
                  <a:srgbClr val="17E3B2"/>
                </a:solidFill>
                <a:latin typeface="Almarai Bold"/>
                <a:ea typeface="Almarai Bold"/>
                <a:cs typeface="Almarai Bold"/>
                <a:sym typeface="Almarai Bold"/>
              </a:rPr>
              <a:t>Challenges </a:t>
            </a:r>
            <a:r>
              <a:rPr lang="en-US" sz="2416" b="1" spc="120" dirty="0">
                <a:solidFill>
                  <a:srgbClr val="17E3B2"/>
                </a:solidFill>
                <a:latin typeface="Almarai Bold"/>
                <a:ea typeface="Almarai Bold"/>
                <a:cs typeface="Almarai Bold"/>
                <a:sym typeface="Almarai Bold"/>
              </a:rPr>
              <a:t>remain</a:t>
            </a:r>
          </a:p>
          <a:p>
            <a:pPr algn="l">
              <a:lnSpc>
                <a:spcPts val="3334"/>
              </a:lnSpc>
            </a:pPr>
            <a:endParaRPr lang="en-US" sz="2416" b="1" spc="120" dirty="0">
              <a:solidFill>
                <a:srgbClr val="17E3B2"/>
              </a:solidFill>
              <a:latin typeface="Almarai Bold"/>
              <a:ea typeface="Almarai Bold"/>
              <a:cs typeface="Almarai Bold"/>
              <a:sym typeface="Almarai Bold"/>
            </a:endParaRPr>
          </a:p>
          <a:p>
            <a:pPr marL="521640" lvl="1" indent="-260820" algn="l">
              <a:lnSpc>
                <a:spcPts val="3334"/>
              </a:lnSpc>
              <a:buFont typeface="Arial"/>
              <a:buChar char="•"/>
            </a:pPr>
            <a:r>
              <a:rPr lang="en-US" sz="2416" spc="120" dirty="0">
                <a:solidFill>
                  <a:srgbClr val="F5FFF5"/>
                </a:solidFill>
                <a:latin typeface="Almarai"/>
                <a:ea typeface="Almarai"/>
                <a:cs typeface="Almarai"/>
                <a:sym typeface="Almarai"/>
              </a:rPr>
              <a:t>No single clear definition ;  only situations where consent is absent (</a:t>
            </a:r>
            <a:r>
              <a:rPr lang="en-US" sz="2416" spc="120" dirty="0" err="1">
                <a:solidFill>
                  <a:srgbClr val="F5FFF5"/>
                </a:solidFill>
                <a:latin typeface="Almarai"/>
                <a:ea typeface="Almarai"/>
                <a:cs typeface="Almarai"/>
                <a:sym typeface="Almarai"/>
              </a:rPr>
              <a:t>Regout</a:t>
            </a:r>
            <a:r>
              <a:rPr lang="en-US" sz="2416" spc="120" dirty="0">
                <a:solidFill>
                  <a:srgbClr val="F5FFF5"/>
                </a:solidFill>
                <a:latin typeface="Almarai"/>
                <a:ea typeface="Almarai"/>
                <a:cs typeface="Almarai"/>
                <a:sym typeface="Almarai"/>
              </a:rPr>
              <a:t>, 2022; </a:t>
            </a:r>
            <a:r>
              <a:rPr lang="en-US" sz="2416" spc="120" dirty="0" err="1">
                <a:solidFill>
                  <a:srgbClr val="F5FFF5"/>
                </a:solidFill>
                <a:latin typeface="Almarai"/>
                <a:ea typeface="Almarai"/>
                <a:cs typeface="Almarai"/>
                <a:sym typeface="Almarai"/>
              </a:rPr>
              <a:t>Allié</a:t>
            </a:r>
            <a:r>
              <a:rPr lang="en-US" sz="2416" spc="120" dirty="0">
                <a:solidFill>
                  <a:srgbClr val="F5FFF5"/>
                </a:solidFill>
                <a:latin typeface="Almarai"/>
                <a:ea typeface="Almarai"/>
                <a:cs typeface="Almarai"/>
                <a:sym typeface="Almarai"/>
              </a:rPr>
              <a:t>, 2022).</a:t>
            </a:r>
          </a:p>
          <a:p>
            <a:pPr marL="521640" lvl="1" indent="-260820" algn="l">
              <a:lnSpc>
                <a:spcPts val="3334"/>
              </a:lnSpc>
              <a:buFont typeface="Arial"/>
              <a:buChar char="•"/>
            </a:pPr>
            <a:r>
              <a:rPr lang="en-US" sz="2416" spc="120" dirty="0">
                <a:solidFill>
                  <a:srgbClr val="F5FFF5"/>
                </a:solidFill>
                <a:latin typeface="Almarai"/>
                <a:ea typeface="Almarai"/>
                <a:cs typeface="Almarai"/>
                <a:sym typeface="Almarai"/>
              </a:rPr>
              <a:t>Hard to prove lack of consent with drugs/alcohol; no toxic level to show incapacity (</a:t>
            </a:r>
            <a:r>
              <a:rPr lang="en-US" sz="2416" spc="120" dirty="0" err="1">
                <a:solidFill>
                  <a:srgbClr val="F5FFF5"/>
                </a:solidFill>
                <a:latin typeface="Almarai"/>
                <a:ea typeface="Almarai"/>
                <a:cs typeface="Almarai"/>
                <a:sym typeface="Almarai"/>
              </a:rPr>
              <a:t>McBrierty</a:t>
            </a:r>
            <a:r>
              <a:rPr lang="en-US" sz="2416" spc="120" dirty="0">
                <a:solidFill>
                  <a:srgbClr val="F5FFF5"/>
                </a:solidFill>
                <a:latin typeface="Almarai"/>
                <a:ea typeface="Almarai"/>
                <a:cs typeface="Almarai"/>
                <a:sym typeface="Almarai"/>
              </a:rPr>
              <a:t>, 2013; </a:t>
            </a:r>
            <a:r>
              <a:rPr lang="en-US" sz="2416" spc="120" dirty="0" err="1">
                <a:solidFill>
                  <a:srgbClr val="F5FFF5"/>
                </a:solidFill>
                <a:latin typeface="Almarai"/>
                <a:ea typeface="Almarai"/>
                <a:cs typeface="Almarai"/>
                <a:sym typeface="Almarai"/>
              </a:rPr>
              <a:t>Panyella-Carbó</a:t>
            </a:r>
            <a:r>
              <a:rPr lang="en-US" sz="2416" spc="120" dirty="0">
                <a:solidFill>
                  <a:srgbClr val="F5FFF5"/>
                </a:solidFill>
                <a:latin typeface="Almarai"/>
                <a:ea typeface="Almarai"/>
                <a:cs typeface="Almarai"/>
                <a:sym typeface="Almarai"/>
              </a:rPr>
              <a:t>, 2019).</a:t>
            </a:r>
          </a:p>
          <a:p>
            <a:pPr marL="521640" lvl="1" indent="-260820" algn="l">
              <a:lnSpc>
                <a:spcPts val="3334"/>
              </a:lnSpc>
              <a:buFont typeface="Arial"/>
              <a:buChar char="•"/>
            </a:pPr>
            <a:r>
              <a:rPr lang="en-US" sz="2416" spc="120" dirty="0">
                <a:solidFill>
                  <a:srgbClr val="F5FFF5"/>
                </a:solidFill>
                <a:latin typeface="Almarai"/>
                <a:ea typeface="Almarai"/>
                <a:cs typeface="Almarai"/>
                <a:sym typeface="Almarai"/>
              </a:rPr>
              <a:t>Judges have wide discretion based on </a:t>
            </a:r>
            <a:r>
              <a:rPr lang="en-US" sz="2416" spc="120" dirty="0" err="1">
                <a:solidFill>
                  <a:srgbClr val="F5FFF5"/>
                </a:solidFill>
                <a:latin typeface="Almarai"/>
                <a:ea typeface="Almarai"/>
                <a:cs typeface="Almarai"/>
                <a:sym typeface="Almarai"/>
              </a:rPr>
              <a:t>behaviour</a:t>
            </a:r>
            <a:r>
              <a:rPr lang="en-US" sz="2416" spc="120" dirty="0">
                <a:solidFill>
                  <a:srgbClr val="F5FFF5"/>
                </a:solidFill>
                <a:latin typeface="Almarai"/>
                <a:ea typeface="Almarai"/>
                <a:cs typeface="Almarai"/>
                <a:sym typeface="Almarai"/>
              </a:rPr>
              <a:t> and context (Anderson, 2017).</a:t>
            </a:r>
          </a:p>
          <a:p>
            <a:pPr algn="l">
              <a:lnSpc>
                <a:spcPts val="3334"/>
              </a:lnSpc>
            </a:pPr>
            <a:endParaRPr lang="en-US" sz="2416" spc="120" dirty="0">
              <a:solidFill>
                <a:srgbClr val="F5FFF5"/>
              </a:solidFill>
              <a:latin typeface="Almarai"/>
              <a:ea typeface="Almarai"/>
              <a:cs typeface="Almarai"/>
              <a:sym typeface="Almarai"/>
            </a:endParaRPr>
          </a:p>
          <a:p>
            <a:pPr algn="l">
              <a:lnSpc>
                <a:spcPts val="3334"/>
              </a:lnSpc>
            </a:pPr>
            <a:r>
              <a:rPr lang="en-US" sz="2416" spc="120" dirty="0">
                <a:solidFill>
                  <a:srgbClr val="F5FFF5"/>
                </a:solidFill>
                <a:latin typeface="Almarai"/>
                <a:ea typeface="Almarai"/>
                <a:cs typeface="Almarai"/>
                <a:sym typeface="Almarai"/>
              </a:rPr>
              <a:t>💡 </a:t>
            </a:r>
            <a:r>
              <a:rPr lang="en-US" sz="2416" b="1" spc="120" dirty="0">
                <a:solidFill>
                  <a:srgbClr val="17E3B2"/>
                </a:solidFill>
                <a:latin typeface="Almarai Bold"/>
                <a:ea typeface="Almarai Bold"/>
                <a:cs typeface="Almarai Bold"/>
                <a:sym typeface="Almarai Bold"/>
              </a:rPr>
              <a:t>Experts call for</a:t>
            </a:r>
          </a:p>
          <a:p>
            <a:pPr algn="l">
              <a:lnSpc>
                <a:spcPts val="3334"/>
              </a:lnSpc>
            </a:pPr>
            <a:endParaRPr lang="en-US" sz="2416" b="1" spc="120" dirty="0">
              <a:solidFill>
                <a:srgbClr val="17E3B2"/>
              </a:solidFill>
              <a:latin typeface="Almarai Bold"/>
              <a:ea typeface="Almarai Bold"/>
              <a:cs typeface="Almarai Bold"/>
              <a:sym typeface="Almarai Bold"/>
            </a:endParaRPr>
          </a:p>
          <a:p>
            <a:pPr marL="521640" lvl="1" indent="-260820" algn="l">
              <a:lnSpc>
                <a:spcPts val="3334"/>
              </a:lnSpc>
              <a:buFont typeface="Arial"/>
              <a:buChar char="•"/>
            </a:pPr>
            <a:r>
              <a:rPr lang="en-US" sz="2416" spc="120" dirty="0">
                <a:solidFill>
                  <a:srgbClr val="F5FFF5"/>
                </a:solidFill>
                <a:latin typeface="Almarai"/>
                <a:ea typeface="Almarai"/>
                <a:cs typeface="Almarai"/>
                <a:sym typeface="Almarai"/>
              </a:rPr>
              <a:t>Clearer signs of lost free will (blackout, confusion, passivity).</a:t>
            </a:r>
          </a:p>
          <a:p>
            <a:pPr marL="521640" lvl="1" indent="-260820" algn="l">
              <a:lnSpc>
                <a:spcPts val="3334"/>
              </a:lnSpc>
              <a:buFont typeface="Arial"/>
              <a:buChar char="•"/>
            </a:pPr>
            <a:r>
              <a:rPr lang="en-US" sz="2416" spc="120" dirty="0">
                <a:solidFill>
                  <a:srgbClr val="F5FFF5"/>
                </a:solidFill>
                <a:latin typeface="Almarai"/>
                <a:ea typeface="Almarai"/>
                <a:cs typeface="Almarai"/>
                <a:sym typeface="Almarai"/>
              </a:rPr>
              <a:t>Assessing the full situation, not just toxicology (UNODC, 2021).</a:t>
            </a:r>
          </a:p>
          <a:p>
            <a:pPr marL="521640" lvl="1" indent="-260820" algn="l">
              <a:lnSpc>
                <a:spcPts val="3334"/>
              </a:lnSpc>
              <a:buFont typeface="Arial"/>
              <a:buChar char="•"/>
            </a:pPr>
            <a:r>
              <a:rPr lang="en-US" sz="2416" spc="120" dirty="0">
                <a:solidFill>
                  <a:srgbClr val="F5FFF5"/>
                </a:solidFill>
                <a:latin typeface="Almarai"/>
                <a:ea typeface="Almarai"/>
                <a:cs typeface="Almarai"/>
                <a:sym typeface="Almarai"/>
              </a:rPr>
              <a:t>Training judges on drug effects to avoid stereotypes.</a:t>
            </a:r>
          </a:p>
          <a:p>
            <a:pPr algn="l">
              <a:lnSpc>
                <a:spcPts val="3334"/>
              </a:lnSpc>
            </a:pPr>
            <a:endParaRPr lang="en-US" sz="2416" spc="120" dirty="0">
              <a:solidFill>
                <a:srgbClr val="F5FFF5"/>
              </a:solidFill>
              <a:latin typeface="Almarai"/>
              <a:ea typeface="Almarai"/>
              <a:cs typeface="Almarai"/>
              <a:sym typeface="Almarai"/>
            </a:endParaRPr>
          </a:p>
        </p:txBody>
      </p:sp>
      <p:grpSp>
        <p:nvGrpSpPr>
          <p:cNvPr id="6" name="Group 6"/>
          <p:cNvGrpSpPr/>
          <p:nvPr/>
        </p:nvGrpSpPr>
        <p:grpSpPr>
          <a:xfrm>
            <a:off x="17259300" y="2066886"/>
            <a:ext cx="5754080" cy="8220114"/>
            <a:chOff x="0" y="0"/>
            <a:chExt cx="4445000" cy="6350000"/>
          </a:xfrm>
        </p:grpSpPr>
        <p:sp>
          <p:nvSpPr>
            <p:cNvPr id="7" name="Freeform 7"/>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730" r="-201730"/>
              </a:stretch>
            </a:blipFill>
          </p:spPr>
        </p:sp>
      </p:grpSp>
      <p:grpSp>
        <p:nvGrpSpPr>
          <p:cNvPr id="8" name="Group 8"/>
          <p:cNvGrpSpPr/>
          <p:nvPr/>
        </p:nvGrpSpPr>
        <p:grpSpPr>
          <a:xfrm>
            <a:off x="14664277" y="-871079"/>
            <a:ext cx="1683983" cy="2405689"/>
            <a:chOff x="0" y="0"/>
            <a:chExt cx="4445000" cy="6350000"/>
          </a:xfrm>
        </p:grpSpPr>
        <p:sp>
          <p:nvSpPr>
            <p:cNvPr id="9" name="Freeform 9"/>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730" r="-201730"/>
              </a:stretch>
            </a:blipFill>
          </p:spPr>
        </p:sp>
      </p:grpSp>
      <p:grpSp>
        <p:nvGrpSpPr>
          <p:cNvPr id="10" name="Group 10"/>
          <p:cNvGrpSpPr/>
          <p:nvPr/>
        </p:nvGrpSpPr>
        <p:grpSpPr>
          <a:xfrm rot="5400000">
            <a:off x="16417309" y="1645890"/>
            <a:ext cx="841991" cy="84199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6211" r="-126211"/>
              </a:stretch>
            </a:blipFill>
          </p:spPr>
        </p:sp>
      </p:grpSp>
      <p:grpSp>
        <p:nvGrpSpPr>
          <p:cNvPr id="12" name="Group 12"/>
          <p:cNvGrpSpPr/>
          <p:nvPr/>
        </p:nvGrpSpPr>
        <p:grpSpPr>
          <a:xfrm rot="5400000">
            <a:off x="6480591" y="8837304"/>
            <a:ext cx="841991" cy="841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6211" r="-126211"/>
              </a:stretch>
            </a:blipFill>
          </p:spPr>
        </p:sp>
      </p:grpSp>
      <p:grpSp>
        <p:nvGrpSpPr>
          <p:cNvPr id="14" name="Group 14"/>
          <p:cNvGrpSpPr/>
          <p:nvPr/>
        </p:nvGrpSpPr>
        <p:grpSpPr>
          <a:xfrm>
            <a:off x="14463544" y="7799071"/>
            <a:ext cx="2374761" cy="3392515"/>
            <a:chOff x="0" y="0"/>
            <a:chExt cx="4445000" cy="6350000"/>
          </a:xfrm>
        </p:grpSpPr>
        <p:sp>
          <p:nvSpPr>
            <p:cNvPr id="15" name="Freeform 1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730" r="-201730"/>
              </a:stretch>
            </a:blipFill>
          </p:spPr>
        </p:sp>
      </p:grpSp>
      <p:grpSp>
        <p:nvGrpSpPr>
          <p:cNvPr id="16" name="Group 16"/>
          <p:cNvGrpSpPr/>
          <p:nvPr/>
        </p:nvGrpSpPr>
        <p:grpSpPr>
          <a:xfrm rot="5400000">
            <a:off x="3338835" y="790598"/>
            <a:ext cx="1224824" cy="122482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6211" r="-126211"/>
              </a:stretch>
            </a:blipFill>
          </p:spPr>
        </p:sp>
      </p:grpSp>
      <p:sp>
        <p:nvSpPr>
          <p:cNvPr id="18" name="TextBox 18"/>
          <p:cNvSpPr txBox="1"/>
          <p:nvPr/>
        </p:nvSpPr>
        <p:spPr>
          <a:xfrm>
            <a:off x="3230464" y="933450"/>
            <a:ext cx="1456246" cy="843870"/>
          </a:xfrm>
          <a:prstGeom prst="rect">
            <a:avLst/>
          </a:prstGeom>
        </p:spPr>
        <p:txBody>
          <a:bodyPr lIns="0" tIns="0" rIns="0" bIns="0" rtlCol="0" anchor="t">
            <a:spAutoFit/>
          </a:bodyPr>
          <a:lstStyle/>
          <a:p>
            <a:pPr algn="ctr">
              <a:lnSpc>
                <a:spcPts val="6817"/>
              </a:lnSpc>
            </a:pPr>
            <a:r>
              <a:rPr lang="en-US" sz="4940" b="1">
                <a:solidFill>
                  <a:srgbClr val="FFFFFF"/>
                </a:solidFill>
                <a:latin typeface="Almarai Bold"/>
                <a:ea typeface="Almarai Bold"/>
                <a:cs typeface="Almarai Bold"/>
                <a:sym typeface="Almarai Bold"/>
              </a:rPr>
              <a:t>06</a:t>
            </a:r>
          </a:p>
        </p:txBody>
      </p:sp>
      <p:sp>
        <p:nvSpPr>
          <p:cNvPr id="19" name="TextBox 19"/>
          <p:cNvSpPr txBox="1"/>
          <p:nvPr/>
        </p:nvSpPr>
        <p:spPr>
          <a:xfrm>
            <a:off x="8755385" y="9450330"/>
            <a:ext cx="8293418" cy="385852"/>
          </a:xfrm>
          <a:prstGeom prst="rect">
            <a:avLst/>
          </a:prstGeom>
        </p:spPr>
        <p:txBody>
          <a:bodyPr lIns="0" tIns="0" rIns="0" bIns="0" rtlCol="0" anchor="t">
            <a:spAutoFit/>
          </a:bodyPr>
          <a:lstStyle/>
          <a:p>
            <a:pPr algn="ctr">
              <a:lnSpc>
                <a:spcPts val="3157"/>
              </a:lnSpc>
              <a:spcBef>
                <a:spcPct val="0"/>
              </a:spcBef>
            </a:pPr>
            <a:r>
              <a:rPr lang="en-US" sz="2287" b="1" i="1" dirty="0">
                <a:solidFill>
                  <a:srgbClr val="FFFFFF"/>
                </a:solidFill>
                <a:latin typeface="Canva Sans Bold Italics"/>
                <a:ea typeface="Canva Sans Bold Italics"/>
                <a:cs typeface="Canva Sans Bold Italics"/>
                <a:sym typeface="Canva Sans Bold Italics"/>
              </a:rPr>
              <a:t>Without free and informed will, there is no sexual consent.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1E40"/>
        </a:solidFill>
        <a:effectLst/>
      </p:bgPr>
    </p:bg>
    <p:spTree>
      <p:nvGrpSpPr>
        <p:cNvPr id="1" name=""/>
        <p:cNvGrpSpPr/>
        <p:nvPr/>
      </p:nvGrpSpPr>
      <p:grpSpPr>
        <a:xfrm>
          <a:off x="0" y="0"/>
          <a:ext cx="0" cy="0"/>
          <a:chOff x="0" y="0"/>
          <a:chExt cx="0" cy="0"/>
        </a:xfrm>
      </p:grpSpPr>
      <p:sp>
        <p:nvSpPr>
          <p:cNvPr id="2" name="Freeform 2"/>
          <p:cNvSpPr/>
          <p:nvPr/>
        </p:nvSpPr>
        <p:spPr>
          <a:xfrm>
            <a:off x="14565940" y="-491592"/>
            <a:ext cx="8754599" cy="8754599"/>
          </a:xfrm>
          <a:custGeom>
            <a:avLst/>
            <a:gdLst/>
            <a:ahLst/>
            <a:cxnLst/>
            <a:rect l="l" t="t" r="r" b="b"/>
            <a:pathLst>
              <a:path w="8754599" h="8754599">
                <a:moveTo>
                  <a:pt x="0" y="0"/>
                </a:moveTo>
                <a:lnTo>
                  <a:pt x="8754598" y="0"/>
                </a:lnTo>
                <a:lnTo>
                  <a:pt x="8754598" y="8754599"/>
                </a:lnTo>
                <a:lnTo>
                  <a:pt x="0" y="87545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2201419" y="5061812"/>
            <a:ext cx="5246522" cy="7495031"/>
            <a:chOff x="0" y="0"/>
            <a:chExt cx="4445000" cy="6350000"/>
          </a:xfrm>
        </p:grpSpPr>
        <p:sp>
          <p:nvSpPr>
            <p:cNvPr id="4" name="Freeform 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57142" r="-57142"/>
              </a:stretch>
            </a:blipFill>
          </p:spPr>
        </p:sp>
      </p:grpSp>
      <p:grpSp>
        <p:nvGrpSpPr>
          <p:cNvPr id="5" name="Group 5"/>
          <p:cNvGrpSpPr/>
          <p:nvPr/>
        </p:nvGrpSpPr>
        <p:grpSpPr>
          <a:xfrm rot="-10800000">
            <a:off x="12201419" y="5061812"/>
            <a:ext cx="5246522" cy="7495031"/>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201730" r="-201730"/>
              </a:stretch>
            </a:blipFill>
          </p:spPr>
        </p:sp>
      </p:grpSp>
      <p:grpSp>
        <p:nvGrpSpPr>
          <p:cNvPr id="7" name="Group 7"/>
          <p:cNvGrpSpPr/>
          <p:nvPr/>
        </p:nvGrpSpPr>
        <p:grpSpPr>
          <a:xfrm rot="-10800000">
            <a:off x="9144000" y="6196748"/>
            <a:ext cx="2564685" cy="3663835"/>
            <a:chOff x="0" y="0"/>
            <a:chExt cx="4445000" cy="6350000"/>
          </a:xfrm>
        </p:grpSpPr>
        <p:sp>
          <p:nvSpPr>
            <p:cNvPr id="8" name="Freeform 8"/>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201730" r="-201730"/>
              </a:stretch>
            </a:blipFill>
          </p:spPr>
        </p:sp>
      </p:grpSp>
      <p:grpSp>
        <p:nvGrpSpPr>
          <p:cNvPr id="9" name="Group 9"/>
          <p:cNvGrpSpPr/>
          <p:nvPr/>
        </p:nvGrpSpPr>
        <p:grpSpPr>
          <a:xfrm>
            <a:off x="15763958" y="-781916"/>
            <a:ext cx="1683983" cy="2405689"/>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201730" r="-201730"/>
              </a:stretch>
            </a:blipFill>
          </p:spPr>
        </p:sp>
      </p:grpSp>
      <p:grpSp>
        <p:nvGrpSpPr>
          <p:cNvPr id="11" name="Group 11"/>
          <p:cNvGrpSpPr/>
          <p:nvPr/>
        </p:nvGrpSpPr>
        <p:grpSpPr>
          <a:xfrm>
            <a:off x="12995791" y="-1358759"/>
            <a:ext cx="6752859" cy="9646942"/>
            <a:chOff x="0" y="0"/>
            <a:chExt cx="4445000" cy="6350000"/>
          </a:xfrm>
        </p:grpSpPr>
        <p:sp>
          <p:nvSpPr>
            <p:cNvPr id="12" name="Freeform 12"/>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stretch>
                <a:fillRect l="-21428" r="-21428"/>
              </a:stretch>
            </a:blipFill>
          </p:spPr>
        </p:sp>
      </p:grpSp>
      <p:grpSp>
        <p:nvGrpSpPr>
          <p:cNvPr id="13" name="Group 13"/>
          <p:cNvGrpSpPr/>
          <p:nvPr/>
        </p:nvGrpSpPr>
        <p:grpSpPr>
          <a:xfrm>
            <a:off x="11708685" y="673801"/>
            <a:ext cx="6752859" cy="9646942"/>
            <a:chOff x="0" y="0"/>
            <a:chExt cx="4445000" cy="6350000"/>
          </a:xfrm>
        </p:grpSpPr>
        <p:sp>
          <p:nvSpPr>
            <p:cNvPr id="14" name="Freeform 1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201730" r="-201730"/>
              </a:stretch>
            </a:blipFill>
          </p:spPr>
        </p:sp>
      </p:grpSp>
      <p:grpSp>
        <p:nvGrpSpPr>
          <p:cNvPr id="15" name="Group 15"/>
          <p:cNvGrpSpPr/>
          <p:nvPr/>
        </p:nvGrpSpPr>
        <p:grpSpPr>
          <a:xfrm rot="5400000">
            <a:off x="16605949" y="3464712"/>
            <a:ext cx="841991" cy="8419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26211" r="-126211"/>
              </a:stretch>
            </a:blipFill>
          </p:spPr>
        </p:sp>
      </p:grpSp>
      <p:sp>
        <p:nvSpPr>
          <p:cNvPr id="17" name="Freeform 17"/>
          <p:cNvSpPr/>
          <p:nvPr/>
        </p:nvSpPr>
        <p:spPr>
          <a:xfrm>
            <a:off x="-5976625" y="4306703"/>
            <a:ext cx="8754599" cy="8754599"/>
          </a:xfrm>
          <a:custGeom>
            <a:avLst/>
            <a:gdLst/>
            <a:ahLst/>
            <a:cxnLst/>
            <a:rect l="l" t="t" r="r" b="b"/>
            <a:pathLst>
              <a:path w="8754599" h="8754599">
                <a:moveTo>
                  <a:pt x="0" y="0"/>
                </a:moveTo>
                <a:lnTo>
                  <a:pt x="8754599" y="0"/>
                </a:lnTo>
                <a:lnTo>
                  <a:pt x="8754599" y="8754599"/>
                </a:lnTo>
                <a:lnTo>
                  <a:pt x="0" y="87545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640354" y="8621558"/>
            <a:ext cx="6405450" cy="1505281"/>
          </a:xfrm>
          <a:custGeom>
            <a:avLst/>
            <a:gdLst/>
            <a:ahLst/>
            <a:cxnLst/>
            <a:rect l="l" t="t" r="r" b="b"/>
            <a:pathLst>
              <a:path w="6405450" h="1505281">
                <a:moveTo>
                  <a:pt x="0" y="0"/>
                </a:moveTo>
                <a:lnTo>
                  <a:pt x="6405450" y="0"/>
                </a:lnTo>
                <a:lnTo>
                  <a:pt x="6405450" y="1505281"/>
                </a:lnTo>
                <a:lnTo>
                  <a:pt x="0" y="1505281"/>
                </a:lnTo>
                <a:lnTo>
                  <a:pt x="0" y="0"/>
                </a:lnTo>
                <a:close/>
              </a:path>
            </a:pathLst>
          </a:custGeom>
          <a:blipFill>
            <a:blip r:embed="rId7"/>
            <a:stretch>
              <a:fillRect/>
            </a:stretch>
          </a:blipFill>
        </p:spPr>
      </p:sp>
      <p:sp>
        <p:nvSpPr>
          <p:cNvPr id="19" name="TextBox 19"/>
          <p:cNvSpPr txBox="1"/>
          <p:nvPr/>
        </p:nvSpPr>
        <p:spPr>
          <a:xfrm>
            <a:off x="640354" y="2437600"/>
            <a:ext cx="13925586" cy="2035175"/>
          </a:xfrm>
          <a:prstGeom prst="rect">
            <a:avLst/>
          </a:prstGeom>
        </p:spPr>
        <p:txBody>
          <a:bodyPr lIns="0" tIns="0" rIns="0" bIns="0" rtlCol="0" anchor="t">
            <a:spAutoFit/>
          </a:bodyPr>
          <a:lstStyle/>
          <a:p>
            <a:pPr algn="l">
              <a:lnSpc>
                <a:spcPts val="7800"/>
              </a:lnSpc>
            </a:pPr>
            <a:r>
              <a:rPr lang="en-US" sz="6500" b="1">
                <a:solidFill>
                  <a:srgbClr val="FFFFFF"/>
                </a:solidFill>
                <a:latin typeface="Almarai Bold"/>
                <a:ea typeface="Almarai Bold"/>
                <a:cs typeface="Almarai Bold"/>
                <a:sym typeface="Almarai Bold"/>
              </a:rPr>
              <a:t>SEXUAL VIOLENCE  </a:t>
            </a:r>
          </a:p>
          <a:p>
            <a:pPr algn="l">
              <a:lnSpc>
                <a:spcPts val="7800"/>
              </a:lnSpc>
            </a:pPr>
            <a:r>
              <a:rPr lang="en-US" sz="6500" b="1">
                <a:solidFill>
                  <a:srgbClr val="FFFFFF"/>
                </a:solidFill>
                <a:latin typeface="Almarai Bold"/>
                <a:ea typeface="Almarai Bold"/>
                <a:cs typeface="Almarai Bold"/>
                <a:sym typeface="Almarai Bold"/>
              </a:rPr>
              <a:t>AND BELGIAN CRIMINAL LAW</a:t>
            </a:r>
          </a:p>
        </p:txBody>
      </p:sp>
      <p:sp>
        <p:nvSpPr>
          <p:cNvPr id="20" name="TextBox 20"/>
          <p:cNvSpPr txBox="1"/>
          <p:nvPr/>
        </p:nvSpPr>
        <p:spPr>
          <a:xfrm>
            <a:off x="640354" y="4785143"/>
            <a:ext cx="9580297" cy="1411605"/>
          </a:xfrm>
          <a:prstGeom prst="rect">
            <a:avLst/>
          </a:prstGeom>
        </p:spPr>
        <p:txBody>
          <a:bodyPr lIns="0" tIns="0" rIns="0" bIns="0" rtlCol="0" anchor="t">
            <a:spAutoFit/>
          </a:bodyPr>
          <a:lstStyle/>
          <a:p>
            <a:pPr algn="l">
              <a:lnSpc>
                <a:spcPts val="5400"/>
              </a:lnSpc>
            </a:pPr>
            <a:r>
              <a:rPr lang="en-US" sz="4500" b="1">
                <a:solidFill>
                  <a:srgbClr val="17E3B2"/>
                </a:solidFill>
                <a:latin typeface="Almarai Bold"/>
                <a:ea typeface="Almarai Bold"/>
                <a:cs typeface="Almarai Bold"/>
                <a:sym typeface="Almarai Bold"/>
              </a:rPr>
              <a:t>CONSENT, PROOF, AND DRUG-FACILITATED ASSAULT</a:t>
            </a:r>
          </a:p>
        </p:txBody>
      </p:sp>
      <p:sp>
        <p:nvSpPr>
          <p:cNvPr id="21" name="TextBox 21"/>
          <p:cNvSpPr txBox="1"/>
          <p:nvPr/>
        </p:nvSpPr>
        <p:spPr>
          <a:xfrm>
            <a:off x="2497544" y="363779"/>
            <a:ext cx="10498248" cy="1468019"/>
          </a:xfrm>
          <a:prstGeom prst="rect">
            <a:avLst/>
          </a:prstGeom>
        </p:spPr>
        <p:txBody>
          <a:bodyPr lIns="0" tIns="0" rIns="0" bIns="0" rtlCol="0" anchor="t">
            <a:spAutoFit/>
          </a:bodyPr>
          <a:lstStyle/>
          <a:p>
            <a:pPr algn="ctr">
              <a:lnSpc>
                <a:spcPts val="3847"/>
              </a:lnSpc>
              <a:spcBef>
                <a:spcPct val="0"/>
              </a:spcBef>
            </a:pPr>
            <a:r>
              <a:rPr lang="en-US" sz="2787" b="1">
                <a:solidFill>
                  <a:srgbClr val="17E3B2"/>
                </a:solidFill>
                <a:latin typeface="Almarai Bold"/>
                <a:ea typeface="Almarai Bold"/>
                <a:cs typeface="Almarai Bold"/>
                <a:sym typeface="Almarai Bold"/>
              </a:rPr>
              <a:t>European Society for Social Drug Research</a:t>
            </a:r>
          </a:p>
          <a:p>
            <a:pPr algn="ctr">
              <a:lnSpc>
                <a:spcPts val="2605"/>
              </a:lnSpc>
              <a:spcBef>
                <a:spcPct val="0"/>
              </a:spcBef>
            </a:pPr>
            <a:r>
              <a:rPr lang="en-US" sz="1887">
                <a:solidFill>
                  <a:srgbClr val="FFFFFF"/>
                </a:solidFill>
                <a:latin typeface="Almarai"/>
                <a:ea typeface="Almarai"/>
                <a:cs typeface="Almarai"/>
                <a:sym typeface="Almarai"/>
              </a:rPr>
              <a:t>36th Annual Conference</a:t>
            </a:r>
          </a:p>
          <a:p>
            <a:pPr algn="ctr">
              <a:lnSpc>
                <a:spcPts val="2605"/>
              </a:lnSpc>
              <a:spcBef>
                <a:spcPct val="0"/>
              </a:spcBef>
            </a:pPr>
            <a:r>
              <a:rPr lang="en-US" sz="1887">
                <a:solidFill>
                  <a:srgbClr val="FFFFFF"/>
                </a:solidFill>
                <a:latin typeface="Almarai"/>
                <a:ea typeface="Almarai"/>
                <a:cs typeface="Almarai"/>
                <a:sym typeface="Almarai"/>
              </a:rPr>
              <a:t>1st–3rd October 2025,</a:t>
            </a:r>
          </a:p>
          <a:p>
            <a:pPr algn="ctr">
              <a:lnSpc>
                <a:spcPts val="2605"/>
              </a:lnSpc>
              <a:spcBef>
                <a:spcPct val="0"/>
              </a:spcBef>
            </a:pPr>
            <a:r>
              <a:rPr lang="en-US" sz="1887">
                <a:solidFill>
                  <a:srgbClr val="FFFFFF"/>
                </a:solidFill>
                <a:latin typeface="Almarai"/>
                <a:ea typeface="Almarai"/>
                <a:cs typeface="Almarai"/>
                <a:sym typeface="Almarai"/>
              </a:rPr>
              <a:t>Prague Czech Republic</a:t>
            </a:r>
          </a:p>
        </p:txBody>
      </p:sp>
      <p:sp>
        <p:nvSpPr>
          <p:cNvPr id="22" name="TextBox 22"/>
          <p:cNvSpPr txBox="1"/>
          <p:nvPr/>
        </p:nvSpPr>
        <p:spPr>
          <a:xfrm>
            <a:off x="640354" y="6899735"/>
            <a:ext cx="7371475" cy="1388448"/>
          </a:xfrm>
          <a:prstGeom prst="rect">
            <a:avLst/>
          </a:prstGeom>
        </p:spPr>
        <p:txBody>
          <a:bodyPr lIns="0" tIns="0" rIns="0" bIns="0" rtlCol="0" anchor="t">
            <a:spAutoFit/>
          </a:bodyPr>
          <a:lstStyle/>
          <a:p>
            <a:pPr algn="l">
              <a:lnSpc>
                <a:spcPts val="2701"/>
              </a:lnSpc>
            </a:pPr>
            <a:r>
              <a:rPr lang="en-US" sz="1957" b="1">
                <a:solidFill>
                  <a:srgbClr val="FFFFFF"/>
                </a:solidFill>
                <a:latin typeface="Almarai Bold"/>
                <a:ea typeface="Almarai Bold"/>
                <a:cs typeface="Almarai Bold"/>
                <a:sym typeface="Almarai Bold"/>
              </a:rPr>
              <a:t>Sarah El Guendi, Ph.D. Researcher</a:t>
            </a:r>
          </a:p>
          <a:p>
            <a:pPr algn="l">
              <a:lnSpc>
                <a:spcPts val="2701"/>
              </a:lnSpc>
            </a:pPr>
            <a:r>
              <a:rPr lang="en-US" sz="1957" b="1">
                <a:solidFill>
                  <a:srgbClr val="FFFFFF"/>
                </a:solidFill>
                <a:latin typeface="Almarai Bold"/>
                <a:ea typeface="Almarai Bold"/>
                <a:cs typeface="Almarai Bold"/>
                <a:sym typeface="Almarai Bold"/>
              </a:rPr>
              <a:t> Department of Criminology</a:t>
            </a:r>
          </a:p>
          <a:p>
            <a:pPr algn="l">
              <a:lnSpc>
                <a:spcPts val="2701"/>
              </a:lnSpc>
            </a:pPr>
            <a:r>
              <a:rPr lang="en-US" sz="1957" b="1">
                <a:solidFill>
                  <a:srgbClr val="FFFFFF"/>
                </a:solidFill>
                <a:latin typeface="Almarai Bold"/>
                <a:ea typeface="Almarai Bold"/>
                <a:cs typeface="Almarai Bold"/>
                <a:sym typeface="Almarai Bold"/>
              </a:rPr>
              <a:t> University of Liège</a:t>
            </a:r>
          </a:p>
          <a:p>
            <a:pPr algn="l">
              <a:lnSpc>
                <a:spcPts val="2701"/>
              </a:lnSpc>
              <a:spcBef>
                <a:spcPct val="0"/>
              </a:spcBef>
            </a:pPr>
            <a:r>
              <a:rPr lang="en-US" sz="1957" b="1">
                <a:solidFill>
                  <a:srgbClr val="FFFFFF"/>
                </a:solidFill>
                <a:latin typeface="Almarai Bold"/>
                <a:ea typeface="Almarai Bold"/>
                <a:cs typeface="Almarai Bold"/>
                <a:sym typeface="Almarai Bold"/>
              </a:rPr>
              <a:t> Belgium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TotalTime>
  <Words>1086</Words>
  <Application>Microsoft Office PowerPoint</Application>
  <PresentationFormat>Personnalisé</PresentationFormat>
  <Paragraphs>107</Paragraphs>
  <Slides>9</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vt:i4>
      </vt:variant>
    </vt:vector>
  </HeadingPairs>
  <TitlesOfParts>
    <vt:vector size="16" baseType="lpstr">
      <vt:lpstr>Almarai Bold</vt:lpstr>
      <vt:lpstr>TS Tarek Italics</vt:lpstr>
      <vt:lpstr>Arial</vt:lpstr>
      <vt:lpstr>Almarai</vt:lpstr>
      <vt:lpstr>Canva Sans Bold Italics</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Professional Business Project Presentation</dc:title>
  <dc:creator>Sarah</dc:creator>
  <cp:lastModifiedBy>sarah *******</cp:lastModifiedBy>
  <cp:revision>3</cp:revision>
  <dcterms:created xsi:type="dcterms:W3CDTF">2006-08-16T00:00:00Z</dcterms:created>
  <dcterms:modified xsi:type="dcterms:W3CDTF">2025-09-30T06:23:09Z</dcterms:modified>
  <dc:identifier>DAG0Wwp7Gi4</dc:identifier>
</cp:coreProperties>
</file>