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60" r:id="rId4"/>
    <p:sldId id="270" r:id="rId5"/>
    <p:sldId id="272" r:id="rId6"/>
    <p:sldId id="264" r:id="rId7"/>
    <p:sldId id="265" r:id="rId8"/>
    <p:sldId id="261" r:id="rId9"/>
    <p:sldId id="273" r:id="rId10"/>
    <p:sldId id="262" r:id="rId11"/>
    <p:sldId id="274" r:id="rId12"/>
    <p:sldId id="267" r:id="rId13"/>
    <p:sldId id="275" r:id="rId14"/>
    <p:sldId id="271" r:id="rId15"/>
    <p:sldId id="276" r:id="rId16"/>
    <p:sldId id="278" r:id="rId17"/>
    <p:sldId id="269" r:id="rId18"/>
    <p:sldId id="277" r:id="rId19"/>
  </p:sldIdLst>
  <p:sldSz cx="12192000" cy="6858000"/>
  <p:notesSz cx="6858000" cy="9144000"/>
  <p:embeddedFontLst>
    <p:embeddedFont>
      <p:font typeface="Determination" panose="00000400000000000000" pitchFamily="2" charset="0"/>
      <p:regular r:id="rId21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353"/>
    <a:srgbClr val="474876"/>
    <a:srgbClr val="29294C"/>
    <a:srgbClr val="D427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65" autoAdjust="0"/>
    <p:restoredTop sz="94724" autoAdjust="0"/>
  </p:normalViewPr>
  <p:slideViewPr>
    <p:cSldViewPr snapToGrid="0">
      <p:cViewPr varScale="1">
        <p:scale>
          <a:sx n="106" d="100"/>
          <a:sy n="106" d="100"/>
        </p:scale>
        <p:origin x="6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fr-BE" sz="1800" noProof="0" dirty="0"/>
              <a:t>Comparaison des marchés du jeux-vidéo, de la musique et du cinéma en 2024, en milliards de dollars.</a:t>
            </a:r>
            <a:r>
              <a:rPr lang="fr-BE" sz="1800" baseline="0" noProof="0" dirty="0"/>
              <a:t> Issu de </a:t>
            </a:r>
            <a:r>
              <a:rPr lang="fr-BE" sz="1800" baseline="0" noProof="0" dirty="0" err="1"/>
              <a:t>Statista</a:t>
            </a:r>
            <a:r>
              <a:rPr lang="fr-BE" sz="1800" baseline="0" noProof="0" dirty="0"/>
              <a:t> </a:t>
            </a:r>
            <a:r>
              <a:rPr lang="fr-BE" sz="1800" baseline="30000" noProof="0" dirty="0"/>
              <a:t>(1-3) </a:t>
            </a:r>
          </a:p>
        </c:rich>
      </c:tx>
      <c:layout>
        <c:manualLayout>
          <c:xMode val="edge"/>
          <c:yMode val="edge"/>
          <c:x val="0.12847826086956521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9396515652934693E-2"/>
          <c:y val="0.21964556531058319"/>
          <c:w val="0.8756614197598559"/>
          <c:h val="0.598045015872243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Jeux-vidéos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690-4B3F-817F-86135210A55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Jeux vidéos</c:v>
                </c:pt>
                <c:pt idx="1">
                  <c:v>Musique et cinéma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690-4B3F-817F-86135210A55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Musique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690-4B3F-817F-86135210A55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Jeux vidéos</c:v>
                </c:pt>
                <c:pt idx="1">
                  <c:v>Musique et cinéma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1">
                  <c:v>120.18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690-4B3F-817F-86135210A55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Cinéma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1"/>
              <c:tx>
                <c:rich>
                  <a:bodyPr/>
                  <a:lstStyle/>
                  <a:p>
                    <a:fld id="{D876268F-66A2-4FCB-8AFE-91048BDFAFA3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9888628127612192E-2"/>
                      <c:h val="0.1058767642772602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B690-4B3F-817F-86135210A55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Jeux vidéos</c:v>
                </c:pt>
                <c:pt idx="1">
                  <c:v>Musique et cinéma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1">
                  <c:v>79.22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690-4B3F-817F-86135210A5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10920064"/>
        <c:axId val="310909504"/>
      </c:barChart>
      <c:catAx>
        <c:axId val="31092006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10909504"/>
        <c:crosses val="autoZero"/>
        <c:auto val="1"/>
        <c:lblAlgn val="ctr"/>
        <c:lblOffset val="100"/>
        <c:noMultiLvlLbl val="0"/>
      </c:catAx>
      <c:valAx>
        <c:axId val="3109095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09200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880824679523754"/>
          <c:y val="0.8968276896126216"/>
          <c:w val="0.40238341131271632"/>
          <c:h val="7.388486533016405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AF2296-0A56-401C-9334-1014B99435D5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205D59-540D-4568-BA0E-9693FBFF8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6248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Bonjour à </a:t>
            </a:r>
            <a:r>
              <a:rPr lang="en-GB" dirty="0" err="1"/>
              <a:t>tous</a:t>
            </a:r>
            <a:r>
              <a:rPr lang="en-GB" dirty="0"/>
              <a:t> et merci de </a:t>
            </a:r>
            <a:r>
              <a:rPr lang="en-GB" dirty="0" err="1"/>
              <a:t>votre</a:t>
            </a:r>
            <a:r>
              <a:rPr lang="en-GB" dirty="0"/>
              <a:t> attention pour </a:t>
            </a:r>
            <a:r>
              <a:rPr lang="en-GB" dirty="0" err="1"/>
              <a:t>cette</a:t>
            </a:r>
            <a:r>
              <a:rPr lang="en-GB" dirty="0"/>
              <a:t> </a:t>
            </a:r>
            <a:r>
              <a:rPr lang="en-GB" dirty="0" err="1"/>
              <a:t>dernière</a:t>
            </a:r>
            <a:r>
              <a:rPr lang="en-GB" dirty="0"/>
              <a:t> presentation sur </a:t>
            </a:r>
            <a:r>
              <a:rPr lang="en-GB" dirty="0" err="1"/>
              <a:t>cette</a:t>
            </a:r>
            <a:r>
              <a:rPr lang="en-GB" dirty="0"/>
              <a:t> </a:t>
            </a:r>
            <a:r>
              <a:rPr lang="en-GB" dirty="0" err="1"/>
              <a:t>journée</a:t>
            </a:r>
            <a:r>
              <a:rPr lang="en-GB" dirty="0"/>
              <a:t>. Comme </a:t>
            </a:r>
            <a:r>
              <a:rPr lang="en-GB" dirty="0" err="1"/>
              <a:t>vous</a:t>
            </a:r>
            <a:r>
              <a:rPr lang="en-GB" dirty="0"/>
              <a:t> le </a:t>
            </a:r>
            <a:r>
              <a:rPr lang="en-GB" dirty="0" err="1"/>
              <a:t>voyez</a:t>
            </a:r>
            <a:r>
              <a:rPr lang="en-GB" dirty="0"/>
              <a:t>, je </a:t>
            </a:r>
            <a:r>
              <a:rPr lang="en-GB" dirty="0" err="1"/>
              <a:t>m’appelle</a:t>
            </a:r>
            <a:r>
              <a:rPr lang="en-GB" dirty="0"/>
              <a:t> Maxime Hansen et nous </a:t>
            </a:r>
            <a:r>
              <a:rPr lang="en-GB" dirty="0" err="1"/>
              <a:t>allons</a:t>
            </a:r>
            <a:r>
              <a:rPr lang="en-GB" dirty="0"/>
              <a:t> </a:t>
            </a:r>
            <a:r>
              <a:rPr lang="en-GB" dirty="0" err="1"/>
              <a:t>parler</a:t>
            </a:r>
            <a:r>
              <a:rPr lang="en-GB" dirty="0"/>
              <a:t> pendant les </a:t>
            </a:r>
            <a:r>
              <a:rPr lang="en-GB" dirty="0" err="1"/>
              <a:t>prochaines</a:t>
            </a:r>
            <a:r>
              <a:rPr lang="en-GB" dirty="0"/>
              <a:t> minutes de </a:t>
            </a:r>
            <a:r>
              <a:rPr lang="en-GB" dirty="0" err="1"/>
              <a:t>mon</a:t>
            </a:r>
            <a:r>
              <a:rPr lang="en-GB" dirty="0"/>
              <a:t> </a:t>
            </a:r>
            <a:r>
              <a:rPr lang="en-GB" dirty="0" err="1"/>
              <a:t>sujet</a:t>
            </a:r>
            <a:r>
              <a:rPr lang="en-GB" dirty="0"/>
              <a:t> de recherche qui </a:t>
            </a:r>
            <a:r>
              <a:rPr lang="en-GB" dirty="0" err="1"/>
              <a:t>s’intéresse</a:t>
            </a:r>
            <a:r>
              <a:rPr lang="en-GB" dirty="0"/>
              <a:t> à </a:t>
            </a:r>
            <a:r>
              <a:rPr lang="en-GB" dirty="0" err="1"/>
              <a:t>une</a:t>
            </a:r>
            <a:r>
              <a:rPr lang="en-GB" dirty="0"/>
              <a:t> analyse et </a:t>
            </a:r>
            <a:r>
              <a:rPr lang="en-GB" dirty="0" err="1"/>
              <a:t>une</a:t>
            </a:r>
            <a:r>
              <a:rPr lang="en-GB" dirty="0"/>
              <a:t> </a:t>
            </a:r>
            <a:r>
              <a:rPr lang="en-GB" dirty="0" err="1"/>
              <a:t>évaluation</a:t>
            </a:r>
            <a:r>
              <a:rPr lang="en-GB" dirty="0"/>
              <a:t> du jeu pour </a:t>
            </a:r>
            <a:r>
              <a:rPr lang="en-GB" dirty="0" err="1"/>
              <a:t>l’apprentissage</a:t>
            </a:r>
            <a:r>
              <a:rPr lang="en-GB" dirty="0"/>
              <a:t> de la </a:t>
            </a:r>
            <a:r>
              <a:rPr lang="en-GB" dirty="0" err="1"/>
              <a:t>chimie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dirty="0"/>
              <a:t>Mais </a:t>
            </a:r>
            <a:r>
              <a:rPr lang="en-GB" dirty="0" err="1"/>
              <a:t>avant</a:t>
            </a:r>
            <a:r>
              <a:rPr lang="en-GB" dirty="0"/>
              <a:t> de commencer à </a:t>
            </a:r>
            <a:r>
              <a:rPr lang="en-GB" dirty="0" err="1"/>
              <a:t>parler</a:t>
            </a:r>
            <a:r>
              <a:rPr lang="en-GB" dirty="0"/>
              <a:t> de </a:t>
            </a:r>
            <a:r>
              <a:rPr lang="en-GB" dirty="0" err="1"/>
              <a:t>mon</a:t>
            </a:r>
            <a:r>
              <a:rPr lang="en-GB" dirty="0"/>
              <a:t> </a:t>
            </a:r>
            <a:r>
              <a:rPr lang="en-GB" dirty="0" err="1"/>
              <a:t>sujet</a:t>
            </a:r>
            <a:r>
              <a:rPr lang="en-GB" dirty="0"/>
              <a:t>, je </a:t>
            </a:r>
            <a:r>
              <a:rPr lang="en-GB" dirty="0" err="1"/>
              <a:t>vais</a:t>
            </a:r>
            <a:r>
              <a:rPr lang="en-GB" dirty="0"/>
              <a:t> un peu me presenter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205D59-540D-4568-BA0E-9693FBFF8F5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1658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Le dernier axe </a:t>
            </a:r>
            <a:r>
              <a:rPr lang="en-GB" dirty="0" err="1"/>
              <a:t>d’intérêt</a:t>
            </a:r>
            <a:r>
              <a:rPr lang="en-GB" dirty="0"/>
              <a:t> pour ma recherche </a:t>
            </a:r>
            <a:r>
              <a:rPr lang="en-GB" dirty="0" err="1"/>
              <a:t>concerne</a:t>
            </a:r>
            <a:r>
              <a:rPr lang="en-GB" dirty="0"/>
              <a:t> </a:t>
            </a:r>
            <a:r>
              <a:rPr lang="en-GB" dirty="0" err="1"/>
              <a:t>l’aspect</a:t>
            </a:r>
            <a:r>
              <a:rPr lang="en-GB" dirty="0"/>
              <a:t> le plus important, </a:t>
            </a:r>
            <a:r>
              <a:rPr lang="en-GB" dirty="0" err="1"/>
              <a:t>celui</a:t>
            </a:r>
            <a:r>
              <a:rPr lang="en-GB" dirty="0"/>
              <a:t> de la </a:t>
            </a:r>
            <a:r>
              <a:rPr lang="en-GB" dirty="0" err="1"/>
              <a:t>didactique</a:t>
            </a:r>
            <a:r>
              <a:rPr lang="en-GB" dirty="0"/>
              <a:t> des sciences et de la </a:t>
            </a:r>
            <a:r>
              <a:rPr lang="en-GB" dirty="0" err="1"/>
              <a:t>chimie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205D59-540D-4568-BA0E-9693FBFF8F5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0796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Avant </a:t>
            </a:r>
            <a:r>
              <a:rPr lang="en-GB" dirty="0" err="1"/>
              <a:t>d’étudier</a:t>
            </a:r>
            <a:r>
              <a:rPr lang="en-GB" dirty="0"/>
              <a:t> la place du jeu dans </a:t>
            </a:r>
            <a:r>
              <a:rPr lang="en-GB" dirty="0" err="1"/>
              <a:t>l’enseignement</a:t>
            </a:r>
            <a:r>
              <a:rPr lang="en-GB" dirty="0"/>
              <a:t> de la </a:t>
            </a:r>
            <a:r>
              <a:rPr lang="en-GB" dirty="0" err="1"/>
              <a:t>chimie</a:t>
            </a:r>
            <a:r>
              <a:rPr lang="en-GB" dirty="0"/>
              <a:t>, </a:t>
            </a:r>
            <a:r>
              <a:rPr lang="en-GB" dirty="0" err="1"/>
              <a:t>une</a:t>
            </a:r>
            <a:r>
              <a:rPr lang="en-GB" dirty="0"/>
              <a:t> vision </a:t>
            </a:r>
            <a:r>
              <a:rPr lang="en-GB" dirty="0" err="1"/>
              <a:t>d’ensemble</a:t>
            </a:r>
            <a:r>
              <a:rPr lang="en-GB" dirty="0"/>
              <a:t> du jeu dans les sciences </a:t>
            </a:r>
            <a:r>
              <a:rPr lang="en-GB" dirty="0" err="1"/>
              <a:t>permet</a:t>
            </a:r>
            <a:r>
              <a:rPr lang="en-GB" dirty="0"/>
              <a:t> de </a:t>
            </a:r>
            <a:r>
              <a:rPr lang="en-GB" dirty="0" err="1"/>
              <a:t>mettre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evidence le fait que malgré </a:t>
            </a:r>
            <a:r>
              <a:rPr lang="en-GB" dirty="0" err="1"/>
              <a:t>une</a:t>
            </a:r>
            <a:r>
              <a:rPr lang="en-GB" dirty="0"/>
              <a:t> </a:t>
            </a:r>
            <a:r>
              <a:rPr lang="en-GB" dirty="0" err="1"/>
              <a:t>littérature</a:t>
            </a:r>
            <a:r>
              <a:rPr lang="en-GB" dirty="0"/>
              <a:t> </a:t>
            </a:r>
            <a:r>
              <a:rPr lang="en-GB" dirty="0" err="1"/>
              <a:t>importante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didactique</a:t>
            </a:r>
            <a:r>
              <a:rPr lang="en-GB" dirty="0"/>
              <a:t> des sciences, la </a:t>
            </a:r>
            <a:r>
              <a:rPr lang="en-GB" dirty="0" err="1"/>
              <a:t>chimie</a:t>
            </a:r>
            <a:r>
              <a:rPr lang="en-GB" dirty="0"/>
              <a:t> </a:t>
            </a:r>
            <a:r>
              <a:rPr lang="en-GB" dirty="0" err="1"/>
              <a:t>semble</a:t>
            </a:r>
            <a:r>
              <a:rPr lang="en-GB" dirty="0"/>
              <a:t> </a:t>
            </a:r>
            <a:r>
              <a:rPr lang="en-GB" dirty="0" err="1"/>
              <a:t>être</a:t>
            </a:r>
            <a:r>
              <a:rPr lang="en-GB" dirty="0"/>
              <a:t> </a:t>
            </a:r>
            <a:r>
              <a:rPr lang="en-GB" dirty="0" err="1"/>
              <a:t>une</a:t>
            </a:r>
            <a:r>
              <a:rPr lang="en-GB" dirty="0"/>
              <a:t> discipline qui </a:t>
            </a:r>
            <a:r>
              <a:rPr lang="en-GB" dirty="0" err="1"/>
              <a:t>s’intéresse</a:t>
            </a:r>
            <a:r>
              <a:rPr lang="en-GB" dirty="0"/>
              <a:t> peu aux jeux, surtout numérique. En </a:t>
            </a:r>
            <a:r>
              <a:rPr lang="en-GB" dirty="0" err="1"/>
              <a:t>effet</a:t>
            </a:r>
            <a:r>
              <a:rPr lang="en-GB" dirty="0"/>
              <a:t>, sur </a:t>
            </a:r>
            <a:r>
              <a:rPr lang="en-GB" dirty="0" err="1"/>
              <a:t>l’ensemble</a:t>
            </a:r>
            <a:r>
              <a:rPr lang="en-GB" dirty="0"/>
              <a:t> des jeux </a:t>
            </a:r>
            <a:r>
              <a:rPr lang="en-GB" dirty="0" err="1"/>
              <a:t>disponibles</a:t>
            </a:r>
            <a:r>
              <a:rPr lang="en-GB" dirty="0"/>
              <a:t> pour </a:t>
            </a:r>
            <a:r>
              <a:rPr lang="en-GB" dirty="0" err="1"/>
              <a:t>l’enseignement</a:t>
            </a:r>
            <a:r>
              <a:rPr lang="en-GB" dirty="0"/>
              <a:t> des sciences, seul 25% </a:t>
            </a:r>
            <a:r>
              <a:rPr lang="en-GB" dirty="0" err="1"/>
              <a:t>sont</a:t>
            </a:r>
            <a:r>
              <a:rPr lang="en-GB" dirty="0"/>
              <a:t> </a:t>
            </a:r>
            <a:r>
              <a:rPr lang="en-GB" dirty="0" err="1"/>
              <a:t>numériques</a:t>
            </a:r>
            <a:r>
              <a:rPr lang="en-GB" dirty="0"/>
              <a:t>, </a:t>
            </a:r>
            <a:r>
              <a:rPr lang="en-GB" dirty="0" err="1"/>
              <a:t>selon</a:t>
            </a:r>
            <a:r>
              <a:rPr lang="en-GB" dirty="0"/>
              <a:t> </a:t>
            </a:r>
            <a:r>
              <a:rPr lang="en-GB" dirty="0" err="1"/>
              <a:t>une</a:t>
            </a:r>
            <a:r>
              <a:rPr lang="en-GB" dirty="0"/>
              <a:t> </a:t>
            </a:r>
            <a:r>
              <a:rPr lang="en-GB" dirty="0" err="1"/>
              <a:t>bibliométrique</a:t>
            </a:r>
            <a:r>
              <a:rPr lang="en-GB" dirty="0"/>
              <a:t> review de José da Silva. </a:t>
            </a:r>
          </a:p>
          <a:p>
            <a:endParaRPr lang="en-GB" dirty="0"/>
          </a:p>
          <a:p>
            <a:r>
              <a:rPr lang="en-GB" dirty="0"/>
              <a:t>De plus, les </a:t>
            </a:r>
            <a:r>
              <a:rPr lang="en-GB" dirty="0" err="1"/>
              <a:t>effets</a:t>
            </a:r>
            <a:r>
              <a:rPr lang="en-GB" dirty="0"/>
              <a:t> </a:t>
            </a:r>
            <a:r>
              <a:rPr lang="en-GB" dirty="0" err="1"/>
              <a:t>indiqué</a:t>
            </a:r>
            <a:r>
              <a:rPr lang="en-GB" dirty="0"/>
              <a:t> du jeu sur </a:t>
            </a:r>
            <a:r>
              <a:rPr lang="en-GB" dirty="0" err="1"/>
              <a:t>l’enseignement</a:t>
            </a:r>
            <a:r>
              <a:rPr lang="en-GB" dirty="0"/>
              <a:t>, bien que </a:t>
            </a:r>
            <a:r>
              <a:rPr lang="en-GB" dirty="0" err="1"/>
              <a:t>positif</a:t>
            </a:r>
            <a:r>
              <a:rPr lang="en-GB" dirty="0"/>
              <a:t> </a:t>
            </a:r>
            <a:r>
              <a:rPr lang="en-GB" dirty="0" err="1"/>
              <a:t>selon</a:t>
            </a:r>
            <a:r>
              <a:rPr lang="en-GB" dirty="0"/>
              <a:t> la </a:t>
            </a:r>
            <a:r>
              <a:rPr lang="en-GB" dirty="0" err="1"/>
              <a:t>littérature</a:t>
            </a:r>
            <a:r>
              <a:rPr lang="en-GB" dirty="0"/>
              <a:t>, </a:t>
            </a:r>
            <a:r>
              <a:rPr lang="en-GB" dirty="0" err="1"/>
              <a:t>semble</a:t>
            </a:r>
            <a:r>
              <a:rPr lang="en-GB" dirty="0"/>
              <a:t> peu </a:t>
            </a:r>
            <a:r>
              <a:rPr lang="en-GB" dirty="0" err="1"/>
              <a:t>significatifs</a:t>
            </a:r>
            <a:r>
              <a:rPr lang="en-GB" dirty="0"/>
              <a:t> au vu de grands </a:t>
            </a:r>
            <a:r>
              <a:rPr lang="en-GB" dirty="0" err="1"/>
              <a:t>manques</a:t>
            </a:r>
            <a:r>
              <a:rPr lang="en-GB" dirty="0"/>
              <a:t> de données, de retours </a:t>
            </a:r>
            <a:r>
              <a:rPr lang="en-GB" dirty="0" err="1"/>
              <a:t>ou</a:t>
            </a:r>
            <a:r>
              <a:rPr lang="en-GB" dirty="0"/>
              <a:t> </a:t>
            </a:r>
            <a:r>
              <a:rPr lang="en-GB" dirty="0" err="1"/>
              <a:t>d’analyse</a:t>
            </a:r>
            <a:r>
              <a:rPr lang="en-GB" dirty="0"/>
              <a:t> du jeu dans </a:t>
            </a:r>
            <a:r>
              <a:rPr lang="en-GB" dirty="0" err="1"/>
              <a:t>l’enseignement</a:t>
            </a:r>
            <a:r>
              <a:rPr lang="en-GB" dirty="0"/>
              <a:t> de la </a:t>
            </a:r>
            <a:r>
              <a:rPr lang="en-GB" dirty="0" err="1"/>
              <a:t>chimie</a:t>
            </a:r>
            <a:r>
              <a:rPr lang="en-GB" dirty="0"/>
              <a:t>. </a:t>
            </a:r>
          </a:p>
          <a:p>
            <a:endParaRPr lang="en-GB" dirty="0"/>
          </a:p>
          <a:p>
            <a:r>
              <a:rPr lang="en-GB" dirty="0" err="1"/>
              <a:t>Globalement</a:t>
            </a:r>
            <a:r>
              <a:rPr lang="en-GB" dirty="0"/>
              <a:t>, </a:t>
            </a:r>
            <a:r>
              <a:rPr lang="en-GB" dirty="0" err="1"/>
              <a:t>l’étude</a:t>
            </a:r>
            <a:r>
              <a:rPr lang="en-GB" dirty="0"/>
              <a:t> du jeu dans </a:t>
            </a:r>
            <a:r>
              <a:rPr lang="en-GB" dirty="0" err="1"/>
              <a:t>l’enseignement</a:t>
            </a:r>
            <a:r>
              <a:rPr lang="en-GB" dirty="0"/>
              <a:t> de la </a:t>
            </a:r>
            <a:r>
              <a:rPr lang="en-GB" dirty="0" err="1"/>
              <a:t>chimie</a:t>
            </a:r>
            <a:r>
              <a:rPr lang="en-GB" dirty="0"/>
              <a:t> </a:t>
            </a:r>
            <a:r>
              <a:rPr lang="en-GB" dirty="0" err="1"/>
              <a:t>semble</a:t>
            </a:r>
            <a:r>
              <a:rPr lang="en-GB" dirty="0"/>
              <a:t> </a:t>
            </a:r>
            <a:r>
              <a:rPr lang="en-GB" dirty="0" err="1"/>
              <a:t>manquer</a:t>
            </a:r>
            <a:r>
              <a:rPr lang="en-GB" dirty="0"/>
              <a:t> de cadres </a:t>
            </a:r>
            <a:r>
              <a:rPr lang="en-GB" dirty="0" err="1"/>
              <a:t>théoriques</a:t>
            </a:r>
            <a:r>
              <a:rPr lang="en-GB" dirty="0"/>
              <a:t> et de </a:t>
            </a:r>
            <a:r>
              <a:rPr lang="en-GB" dirty="0" err="1"/>
              <a:t>méthodologie</a:t>
            </a:r>
            <a:r>
              <a:rPr lang="en-GB" dirty="0"/>
              <a:t>. Beaucoup </a:t>
            </a:r>
            <a:r>
              <a:rPr lang="en-GB" dirty="0" err="1"/>
              <a:t>d’enseignants</a:t>
            </a:r>
            <a:r>
              <a:rPr lang="en-GB" dirty="0"/>
              <a:t> </a:t>
            </a:r>
            <a:r>
              <a:rPr lang="en-GB" dirty="0" err="1"/>
              <a:t>développe</a:t>
            </a:r>
            <a:r>
              <a:rPr lang="en-GB" dirty="0"/>
              <a:t> des jeux </a:t>
            </a:r>
            <a:r>
              <a:rPr lang="en-GB" dirty="0" err="1"/>
              <a:t>individuellement</a:t>
            </a:r>
            <a:r>
              <a:rPr lang="en-GB" dirty="0"/>
              <a:t> sans </a:t>
            </a:r>
            <a:r>
              <a:rPr lang="en-GB" dirty="0" err="1"/>
              <a:t>chercher</a:t>
            </a:r>
            <a:r>
              <a:rPr lang="en-GB" dirty="0"/>
              <a:t> à </a:t>
            </a:r>
            <a:r>
              <a:rPr lang="en-GB" dirty="0" err="1"/>
              <a:t>évaluer</a:t>
            </a:r>
            <a:r>
              <a:rPr lang="en-GB" dirty="0"/>
              <a:t> la pertinence du jeu </a:t>
            </a:r>
            <a:r>
              <a:rPr lang="en-GB" dirty="0" err="1"/>
              <a:t>ou</a:t>
            </a:r>
            <a:r>
              <a:rPr lang="en-GB" dirty="0"/>
              <a:t> </a:t>
            </a:r>
            <a:r>
              <a:rPr lang="en-GB" dirty="0" err="1"/>
              <a:t>l’impacte</a:t>
            </a:r>
            <a:r>
              <a:rPr lang="en-GB" dirty="0"/>
              <a:t> sur </a:t>
            </a:r>
            <a:r>
              <a:rPr lang="en-GB" dirty="0" err="1"/>
              <a:t>l’apprentissage</a:t>
            </a:r>
            <a:r>
              <a:rPr lang="en-GB" dirty="0"/>
              <a:t>. De plus, beaucoup de jeux </a:t>
            </a:r>
            <a:r>
              <a:rPr lang="en-GB" dirty="0" err="1"/>
              <a:t>sont</a:t>
            </a:r>
            <a:r>
              <a:rPr lang="en-GB" dirty="0"/>
              <a:t> </a:t>
            </a:r>
            <a:r>
              <a:rPr lang="en-GB" dirty="0" err="1"/>
              <a:t>similaires</a:t>
            </a:r>
            <a:r>
              <a:rPr lang="en-GB" dirty="0"/>
              <a:t>, </a:t>
            </a:r>
            <a:r>
              <a:rPr lang="en-GB" dirty="0" err="1"/>
              <a:t>comme</a:t>
            </a:r>
            <a:r>
              <a:rPr lang="en-GB" dirty="0"/>
              <a:t> </a:t>
            </a:r>
            <a:r>
              <a:rPr lang="en-GB" dirty="0" err="1"/>
              <a:t>si</a:t>
            </a:r>
            <a:r>
              <a:rPr lang="en-GB" dirty="0"/>
              <a:t> les </a:t>
            </a:r>
            <a:r>
              <a:rPr lang="en-GB" dirty="0" err="1"/>
              <a:t>enseignants</a:t>
            </a:r>
            <a:r>
              <a:rPr lang="en-GB" dirty="0"/>
              <a:t> </a:t>
            </a:r>
            <a:r>
              <a:rPr lang="en-GB" dirty="0" err="1"/>
              <a:t>ou</a:t>
            </a:r>
            <a:r>
              <a:rPr lang="en-GB" dirty="0"/>
              <a:t> </a:t>
            </a:r>
            <a:r>
              <a:rPr lang="en-GB" dirty="0" err="1"/>
              <a:t>chercheurs</a:t>
            </a:r>
            <a:r>
              <a:rPr lang="en-GB" dirty="0"/>
              <a:t> </a:t>
            </a:r>
            <a:r>
              <a:rPr lang="en-GB" dirty="0" err="1"/>
              <a:t>réintentaient</a:t>
            </a:r>
            <a:r>
              <a:rPr lang="en-GB" dirty="0"/>
              <a:t> la roue </a:t>
            </a:r>
            <a:r>
              <a:rPr lang="en-GB" dirty="0" err="1"/>
              <a:t>constamment</a:t>
            </a:r>
            <a:r>
              <a:rPr lang="en-GB" dirty="0"/>
              <a:t>. </a:t>
            </a:r>
            <a:r>
              <a:rPr lang="en-US" dirty="0"/>
              <a:t>Pour </a:t>
            </a:r>
            <a:r>
              <a:rPr lang="en-US" dirty="0" err="1"/>
              <a:t>palier</a:t>
            </a:r>
            <a:r>
              <a:rPr lang="en-US" dirty="0"/>
              <a:t> à </a:t>
            </a:r>
            <a:r>
              <a:rPr lang="en-US" dirty="0" err="1"/>
              <a:t>ces</a:t>
            </a:r>
            <a:r>
              <a:rPr lang="en-US" dirty="0"/>
              <a:t> problems,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méta-analyse</a:t>
            </a:r>
            <a:r>
              <a:rPr lang="en-US" dirty="0"/>
              <a:t> de 2022 </a:t>
            </a:r>
            <a:r>
              <a:rPr lang="en-US" dirty="0" err="1"/>
              <a:t>recommande</a:t>
            </a:r>
            <a:r>
              <a:rPr lang="en-US" dirty="0"/>
              <a:t> de “…  </a:t>
            </a:r>
            <a:r>
              <a:rPr lang="en-US" dirty="0" err="1"/>
              <a:t>regarder</a:t>
            </a:r>
            <a:r>
              <a:rPr lang="en-US" dirty="0"/>
              <a:t> </a:t>
            </a:r>
            <a:r>
              <a:rPr lang="en-US" dirty="0" err="1"/>
              <a:t>quels</a:t>
            </a:r>
            <a:r>
              <a:rPr lang="en-US" dirty="0"/>
              <a:t> </a:t>
            </a:r>
            <a:r>
              <a:rPr lang="en-US" dirty="0" err="1"/>
              <a:t>élements</a:t>
            </a:r>
            <a:r>
              <a:rPr lang="en-US" dirty="0"/>
              <a:t> de GBL </a:t>
            </a:r>
            <a:r>
              <a:rPr lang="en-US" dirty="0" err="1"/>
              <a:t>fonctionnent</a:t>
            </a:r>
            <a:r>
              <a:rPr lang="en-US" dirty="0"/>
              <a:t> pour la </a:t>
            </a:r>
            <a:r>
              <a:rPr lang="en-US" dirty="0" err="1"/>
              <a:t>chimie</a:t>
            </a:r>
            <a:r>
              <a:rPr lang="en-US" dirty="0"/>
              <a:t> et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cela</a:t>
            </a:r>
            <a:r>
              <a:rPr lang="en-US" dirty="0"/>
              <a:t> </a:t>
            </a:r>
            <a:r>
              <a:rPr lang="en-US" dirty="0" err="1"/>
              <a:t>améliore</a:t>
            </a:r>
            <a:r>
              <a:rPr lang="en-US" dirty="0"/>
              <a:t> </a:t>
            </a:r>
            <a:r>
              <a:rPr lang="en-US" dirty="0" err="1"/>
              <a:t>l’apprentissage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non” </a:t>
            </a:r>
            <a:r>
              <a:rPr lang="en-US" dirty="0" err="1"/>
              <a:t>plutôt</a:t>
            </a:r>
            <a:r>
              <a:rPr lang="en-US" dirty="0"/>
              <a:t> que de </a:t>
            </a:r>
            <a:r>
              <a:rPr lang="en-US" dirty="0" err="1"/>
              <a:t>regarder</a:t>
            </a:r>
            <a:r>
              <a:rPr lang="en-US" dirty="0"/>
              <a:t> </a:t>
            </a:r>
            <a:r>
              <a:rPr lang="en-US" dirty="0" err="1"/>
              <a:t>uniquement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le jeu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mieux</a:t>
            </a:r>
            <a:r>
              <a:rPr lang="en-US" dirty="0"/>
              <a:t> </a:t>
            </a:r>
            <a:r>
              <a:rPr lang="en-US" dirty="0" err="1"/>
              <a:t>qu’un</a:t>
            </a:r>
            <a:r>
              <a:rPr lang="en-US" dirty="0"/>
              <a:t> </a:t>
            </a:r>
            <a:r>
              <a:rPr lang="en-US" dirty="0" err="1"/>
              <a:t>enseignement</a:t>
            </a:r>
            <a:r>
              <a:rPr lang="en-US" dirty="0"/>
              <a:t> Classique. Dans </a:t>
            </a:r>
            <a:r>
              <a:rPr lang="en-US" dirty="0" err="1"/>
              <a:t>cet</a:t>
            </a:r>
            <a:r>
              <a:rPr lang="en-US" dirty="0"/>
              <a:t> </a:t>
            </a:r>
            <a:r>
              <a:rPr lang="en-US" dirty="0" err="1"/>
              <a:t>objectif</a:t>
            </a:r>
            <a:r>
              <a:rPr lang="en-US" dirty="0"/>
              <a:t>, ma recherche </a:t>
            </a:r>
            <a:r>
              <a:rPr lang="en-US" dirty="0" err="1"/>
              <a:t>va</a:t>
            </a:r>
            <a:r>
              <a:rPr lang="en-US" dirty="0"/>
              <a:t> se </a:t>
            </a:r>
            <a:r>
              <a:rPr lang="en-US" dirty="0" err="1"/>
              <a:t>poursuivre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3 temps : </a:t>
            </a:r>
            <a:r>
              <a:rPr lang="en-US" dirty="0" err="1"/>
              <a:t>d’abord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regardant </a:t>
            </a:r>
            <a:r>
              <a:rPr lang="en-US" dirty="0" err="1"/>
              <a:t>l’état</a:t>
            </a:r>
            <a:r>
              <a:rPr lang="en-US" dirty="0"/>
              <a:t> </a:t>
            </a:r>
            <a:r>
              <a:rPr lang="en-US" dirty="0" err="1"/>
              <a:t>actuel</a:t>
            </a:r>
            <a:r>
              <a:rPr lang="en-US" dirty="0"/>
              <a:t> du jeu numérique pour </a:t>
            </a:r>
            <a:r>
              <a:rPr lang="en-US" dirty="0" err="1"/>
              <a:t>l’enseignement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dans la </a:t>
            </a:r>
            <a:r>
              <a:rPr lang="en-US" dirty="0" err="1"/>
              <a:t>littérature</a:t>
            </a:r>
            <a:r>
              <a:rPr lang="en-US" dirty="0"/>
              <a:t>. </a:t>
            </a:r>
            <a:r>
              <a:rPr lang="en-US" dirty="0" err="1"/>
              <a:t>C’est</a:t>
            </a:r>
            <a:r>
              <a:rPr lang="en-US" dirty="0"/>
              <a:t> ensuite que je </a:t>
            </a:r>
            <a:r>
              <a:rPr lang="en-US" dirty="0" err="1"/>
              <a:t>pourrais</a:t>
            </a:r>
            <a:r>
              <a:rPr lang="en-US" dirty="0"/>
              <a:t> identifier des points </a:t>
            </a:r>
            <a:r>
              <a:rPr lang="en-US" dirty="0" err="1"/>
              <a:t>ou</a:t>
            </a:r>
            <a:r>
              <a:rPr lang="en-US" dirty="0"/>
              <a:t> le jeu </a:t>
            </a:r>
            <a:r>
              <a:rPr lang="en-US" dirty="0" err="1"/>
              <a:t>pourrait</a:t>
            </a:r>
            <a:r>
              <a:rPr lang="en-US" dirty="0"/>
              <a:t> server de </a:t>
            </a:r>
            <a:r>
              <a:rPr lang="en-US" dirty="0" err="1"/>
              <a:t>candidat</a:t>
            </a:r>
            <a:r>
              <a:rPr lang="en-US" dirty="0"/>
              <a:t> </a:t>
            </a:r>
            <a:r>
              <a:rPr lang="en-US" dirty="0" err="1"/>
              <a:t>idéale</a:t>
            </a:r>
            <a:r>
              <a:rPr lang="en-US" dirty="0"/>
              <a:t> pour un </a:t>
            </a:r>
            <a:r>
              <a:rPr lang="en-US" dirty="0" err="1"/>
              <a:t>enseingnement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activité</a:t>
            </a:r>
            <a:r>
              <a:rPr lang="en-US" dirty="0"/>
              <a:t>. </a:t>
            </a:r>
            <a:r>
              <a:rPr lang="en-US" dirty="0" err="1"/>
              <a:t>Finalement</a:t>
            </a:r>
            <a:r>
              <a:rPr lang="en-US" dirty="0"/>
              <a:t>,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fois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travail </a:t>
            </a:r>
            <a:r>
              <a:rPr lang="en-US" dirty="0" err="1"/>
              <a:t>réalisé</a:t>
            </a:r>
            <a:r>
              <a:rPr lang="en-US" dirty="0"/>
              <a:t>, </a:t>
            </a:r>
            <a:r>
              <a:rPr lang="en-US" dirty="0" err="1"/>
              <a:t>une</a:t>
            </a:r>
            <a:r>
              <a:rPr lang="en-US" dirty="0"/>
              <a:t> experimentation et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évaluation</a:t>
            </a:r>
            <a:r>
              <a:rPr lang="en-US" dirty="0"/>
              <a:t> de </a:t>
            </a:r>
            <a:r>
              <a:rPr lang="en-US" dirty="0" err="1"/>
              <a:t>l’impacte</a:t>
            </a:r>
            <a:r>
              <a:rPr lang="en-US" dirty="0"/>
              <a:t> du jeu, de </a:t>
            </a:r>
            <a:r>
              <a:rPr lang="en-US" dirty="0" err="1"/>
              <a:t>ses</a:t>
            </a:r>
            <a:r>
              <a:rPr lang="en-US" dirty="0"/>
              <a:t> </a:t>
            </a:r>
            <a:r>
              <a:rPr lang="en-US" dirty="0" err="1"/>
              <a:t>composantes</a:t>
            </a:r>
            <a:r>
              <a:rPr lang="en-US" dirty="0"/>
              <a:t> et de son appreciation sera </a:t>
            </a:r>
            <a:r>
              <a:rPr lang="en-US" dirty="0" err="1"/>
              <a:t>réalisée</a:t>
            </a:r>
            <a:r>
              <a:rPr lang="en-US" dirty="0"/>
              <a:t>. Je suis </a:t>
            </a:r>
            <a:r>
              <a:rPr lang="en-US" dirty="0" err="1"/>
              <a:t>actuellement</a:t>
            </a:r>
            <a:r>
              <a:rPr lang="en-US" dirty="0"/>
              <a:t> à la première étape de </a:t>
            </a:r>
            <a:r>
              <a:rPr lang="en-US" dirty="0" err="1"/>
              <a:t>ce</a:t>
            </a:r>
            <a:r>
              <a:rPr lang="en-US" dirty="0"/>
              <a:t> long travail de recherche. </a:t>
            </a:r>
          </a:p>
          <a:p>
            <a:endParaRPr lang="en-US" dirty="0"/>
          </a:p>
          <a:p>
            <a:r>
              <a:rPr lang="en-US" dirty="0"/>
              <a:t>Nous </a:t>
            </a:r>
            <a:r>
              <a:rPr lang="en-US" dirty="0" err="1"/>
              <a:t>avons</a:t>
            </a:r>
            <a:r>
              <a:rPr lang="en-US" dirty="0"/>
              <a:t> </a:t>
            </a:r>
            <a:r>
              <a:rPr lang="en-US" dirty="0" err="1"/>
              <a:t>alors</a:t>
            </a:r>
            <a:r>
              <a:rPr lang="en-US" dirty="0"/>
              <a:t> la </a:t>
            </a:r>
            <a:r>
              <a:rPr lang="en-US" dirty="0" err="1"/>
              <a:t>dernière</a:t>
            </a:r>
            <a:r>
              <a:rPr lang="en-US" dirty="0"/>
              <a:t> pièce du puzzle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205D59-540D-4568-BA0E-9693FBFF8F5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6595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On </a:t>
            </a:r>
            <a:r>
              <a:rPr lang="en-GB" dirty="0" err="1"/>
              <a:t>peut</a:t>
            </a:r>
            <a:r>
              <a:rPr lang="en-GB" dirty="0"/>
              <a:t> </a:t>
            </a:r>
            <a:r>
              <a:rPr lang="en-GB" dirty="0" err="1"/>
              <a:t>voir</a:t>
            </a:r>
            <a:r>
              <a:rPr lang="en-GB" dirty="0"/>
              <a:t> </a:t>
            </a:r>
            <a:r>
              <a:rPr lang="en-GB" dirty="0" err="1"/>
              <a:t>alors</a:t>
            </a:r>
            <a:r>
              <a:rPr lang="en-GB" dirty="0"/>
              <a:t> que, dans le cadre de ma recherche, </a:t>
            </a:r>
            <a:r>
              <a:rPr lang="en-GB" dirty="0" err="1"/>
              <a:t>l’étude</a:t>
            </a:r>
            <a:r>
              <a:rPr lang="en-GB" dirty="0"/>
              <a:t> du jeu pour </a:t>
            </a:r>
            <a:r>
              <a:rPr lang="en-GB" dirty="0" err="1"/>
              <a:t>l’enseignement</a:t>
            </a:r>
            <a:r>
              <a:rPr lang="en-GB" dirty="0"/>
              <a:t> de la </a:t>
            </a:r>
            <a:r>
              <a:rPr lang="en-GB" dirty="0" err="1"/>
              <a:t>chimie</a:t>
            </a:r>
            <a:r>
              <a:rPr lang="en-GB" dirty="0"/>
              <a:t> se </a:t>
            </a:r>
            <a:r>
              <a:rPr lang="en-GB" dirty="0" err="1"/>
              <a:t>situe</a:t>
            </a:r>
            <a:r>
              <a:rPr lang="en-GB" dirty="0"/>
              <a:t> à la </a:t>
            </a:r>
            <a:r>
              <a:rPr lang="en-GB" dirty="0" err="1"/>
              <a:t>croisée</a:t>
            </a:r>
            <a:r>
              <a:rPr lang="en-GB" dirty="0"/>
              <a:t> des chemins entre 3 axes, </a:t>
            </a:r>
            <a:r>
              <a:rPr lang="en-GB" dirty="0" err="1"/>
              <a:t>tous</a:t>
            </a:r>
            <a:r>
              <a:rPr lang="en-GB" dirty="0"/>
              <a:t> </a:t>
            </a:r>
            <a:r>
              <a:rPr lang="en-GB" dirty="0" err="1"/>
              <a:t>enrichissant</a:t>
            </a:r>
            <a:r>
              <a:rPr lang="en-GB" dirty="0"/>
              <a:t> </a:t>
            </a:r>
            <a:r>
              <a:rPr lang="en-GB" dirty="0" err="1"/>
              <a:t>lorsque</a:t>
            </a:r>
            <a:r>
              <a:rPr lang="en-GB" dirty="0"/>
              <a:t> </a:t>
            </a:r>
            <a:r>
              <a:rPr lang="en-GB" dirty="0" err="1"/>
              <a:t>l’on</a:t>
            </a:r>
            <a:r>
              <a:rPr lang="en-GB" dirty="0"/>
              <a:t> se </a:t>
            </a:r>
            <a:r>
              <a:rPr lang="en-GB" dirty="0" err="1"/>
              <a:t>questionne</a:t>
            </a:r>
            <a:r>
              <a:rPr lang="en-GB" dirty="0"/>
              <a:t> sur le jeu dans </a:t>
            </a:r>
            <a:r>
              <a:rPr lang="en-GB" dirty="0" err="1"/>
              <a:t>l’enseignement</a:t>
            </a:r>
            <a:r>
              <a:rPr lang="en-GB" dirty="0"/>
              <a:t>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205D59-540D-4568-BA0E-9693FBFF8F5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1640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Alors, </a:t>
            </a:r>
            <a:r>
              <a:rPr lang="en-GB" dirty="0" err="1"/>
              <a:t>maintenant</a:t>
            </a:r>
            <a:r>
              <a:rPr lang="en-GB" dirty="0"/>
              <a:t>, </a:t>
            </a:r>
            <a:r>
              <a:rPr lang="en-GB" dirty="0" err="1"/>
              <a:t>passons</a:t>
            </a:r>
            <a:r>
              <a:rPr lang="en-GB" dirty="0"/>
              <a:t> au </a:t>
            </a:r>
            <a:r>
              <a:rPr lang="en-GB" dirty="0" err="1"/>
              <a:t>niveau</a:t>
            </a:r>
            <a:r>
              <a:rPr lang="en-GB" dirty="0"/>
              <a:t> final, que </a:t>
            </a:r>
            <a:r>
              <a:rPr lang="en-GB" dirty="0" err="1"/>
              <a:t>retenir</a:t>
            </a:r>
            <a:r>
              <a:rPr lang="en-GB" dirty="0"/>
              <a:t> de </a:t>
            </a:r>
            <a:r>
              <a:rPr lang="en-GB" dirty="0" err="1"/>
              <a:t>ce</a:t>
            </a:r>
            <a:r>
              <a:rPr lang="en-GB" dirty="0"/>
              <a:t> que je </a:t>
            </a:r>
            <a:r>
              <a:rPr lang="en-GB" dirty="0" err="1"/>
              <a:t>vous</a:t>
            </a:r>
            <a:r>
              <a:rPr lang="en-GB" dirty="0"/>
              <a:t> </a:t>
            </a:r>
            <a:r>
              <a:rPr lang="en-GB" dirty="0" err="1"/>
              <a:t>présente</a:t>
            </a:r>
            <a:r>
              <a:rPr lang="en-GB" dirty="0"/>
              <a:t> ? 	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205D59-540D-4568-BA0E-9693FBFF8F5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6994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Pour </a:t>
            </a:r>
            <a:r>
              <a:rPr lang="en-GB" dirty="0" err="1"/>
              <a:t>rester</a:t>
            </a:r>
            <a:r>
              <a:rPr lang="en-GB" dirty="0"/>
              <a:t> </a:t>
            </a:r>
            <a:r>
              <a:rPr lang="en-GB" dirty="0" err="1"/>
              <a:t>une</a:t>
            </a:r>
            <a:r>
              <a:rPr lang="en-GB" dirty="0"/>
              <a:t> </a:t>
            </a:r>
            <a:r>
              <a:rPr lang="en-GB" dirty="0" err="1"/>
              <a:t>cohérence</a:t>
            </a:r>
            <a:r>
              <a:rPr lang="en-GB" dirty="0"/>
              <a:t>, 3 </a:t>
            </a:r>
            <a:r>
              <a:rPr lang="en-GB" dirty="0" err="1"/>
              <a:t>éléments</a:t>
            </a:r>
            <a:r>
              <a:rPr lang="en-GB" dirty="0"/>
              <a:t> </a:t>
            </a:r>
            <a:r>
              <a:rPr lang="en-GB" dirty="0" err="1"/>
              <a:t>semblent</a:t>
            </a:r>
            <a:r>
              <a:rPr lang="en-GB" dirty="0"/>
              <a:t> pour </a:t>
            </a:r>
            <a:r>
              <a:rPr lang="en-GB" dirty="0" err="1"/>
              <a:t>moi</a:t>
            </a:r>
            <a:r>
              <a:rPr lang="en-GB" dirty="0"/>
              <a:t> </a:t>
            </a:r>
            <a:r>
              <a:rPr lang="en-GB" dirty="0" err="1"/>
              <a:t>importants</a:t>
            </a:r>
            <a:r>
              <a:rPr lang="en-GB" dirty="0"/>
              <a:t>.</a:t>
            </a:r>
          </a:p>
          <a:p>
            <a:endParaRPr lang="en-GB" dirty="0"/>
          </a:p>
          <a:p>
            <a:pPr marL="228600" indent="-228600">
              <a:buAutoNum type="arabicParenR"/>
            </a:pPr>
            <a:r>
              <a:rPr lang="en-GB" dirty="0"/>
              <a:t>Le jeu </a:t>
            </a:r>
            <a:r>
              <a:rPr lang="en-GB" dirty="0" err="1"/>
              <a:t>est</a:t>
            </a:r>
            <a:r>
              <a:rPr lang="en-GB" dirty="0"/>
              <a:t> un </a:t>
            </a:r>
            <a:r>
              <a:rPr lang="en-GB" dirty="0" err="1"/>
              <a:t>système</a:t>
            </a:r>
            <a:r>
              <a:rPr lang="en-GB" dirty="0"/>
              <a:t> </a:t>
            </a:r>
            <a:r>
              <a:rPr lang="en-GB" dirty="0" err="1"/>
              <a:t>complexe</a:t>
            </a:r>
            <a:r>
              <a:rPr lang="en-GB" dirty="0"/>
              <a:t>, qui </a:t>
            </a:r>
            <a:r>
              <a:rPr lang="en-GB" dirty="0" err="1"/>
              <a:t>peut</a:t>
            </a:r>
            <a:r>
              <a:rPr lang="en-GB" dirty="0"/>
              <a:t> </a:t>
            </a:r>
            <a:r>
              <a:rPr lang="en-GB" dirty="0" err="1"/>
              <a:t>s’étudier</a:t>
            </a:r>
            <a:r>
              <a:rPr lang="en-GB" dirty="0"/>
              <a:t> sous </a:t>
            </a:r>
            <a:r>
              <a:rPr lang="en-GB" dirty="0" err="1"/>
              <a:t>différents</a:t>
            </a:r>
            <a:r>
              <a:rPr lang="en-GB" dirty="0"/>
              <a:t> axes, </a:t>
            </a:r>
            <a:r>
              <a:rPr lang="en-GB" dirty="0" err="1"/>
              <a:t>tous</a:t>
            </a:r>
            <a:r>
              <a:rPr lang="en-GB" dirty="0"/>
              <a:t> </a:t>
            </a:r>
            <a:r>
              <a:rPr lang="en-GB" dirty="0" err="1"/>
              <a:t>autant</a:t>
            </a:r>
            <a:r>
              <a:rPr lang="en-GB" dirty="0"/>
              <a:t> </a:t>
            </a:r>
            <a:r>
              <a:rPr lang="en-GB" dirty="0" err="1"/>
              <a:t>pertinents</a:t>
            </a:r>
            <a:r>
              <a:rPr lang="en-GB" dirty="0"/>
              <a:t> les </a:t>
            </a:r>
            <a:r>
              <a:rPr lang="en-GB" dirty="0" err="1"/>
              <a:t>uns</a:t>
            </a:r>
            <a:r>
              <a:rPr lang="en-GB" dirty="0"/>
              <a:t> que les </a:t>
            </a:r>
            <a:r>
              <a:rPr lang="en-GB" dirty="0" err="1"/>
              <a:t>autres</a:t>
            </a:r>
            <a:r>
              <a:rPr lang="en-GB" dirty="0"/>
              <a:t> </a:t>
            </a:r>
            <a:r>
              <a:rPr lang="en-GB" dirty="0" err="1"/>
              <a:t>comme</a:t>
            </a:r>
            <a:r>
              <a:rPr lang="en-GB" dirty="0"/>
              <a:t> illustré par </a:t>
            </a:r>
            <a:r>
              <a:rPr lang="en-GB" dirty="0" err="1"/>
              <a:t>cette</a:t>
            </a:r>
            <a:r>
              <a:rPr lang="en-GB" dirty="0"/>
              <a:t> </a:t>
            </a:r>
            <a:r>
              <a:rPr lang="en-GB" dirty="0" err="1"/>
              <a:t>journée</a:t>
            </a:r>
            <a:endParaRPr lang="en-GB" dirty="0"/>
          </a:p>
          <a:p>
            <a:pPr marL="228600" indent="-228600">
              <a:buAutoNum type="arabicParenR"/>
            </a:pPr>
            <a:r>
              <a:rPr lang="en-GB" dirty="0"/>
              <a:t>Des cadres </a:t>
            </a:r>
            <a:r>
              <a:rPr lang="en-GB" dirty="0" err="1"/>
              <a:t>théoriques</a:t>
            </a:r>
            <a:r>
              <a:rPr lang="en-GB" dirty="0"/>
              <a:t> </a:t>
            </a:r>
            <a:r>
              <a:rPr lang="en-GB" dirty="0" err="1"/>
              <a:t>sont</a:t>
            </a:r>
            <a:r>
              <a:rPr lang="en-GB" dirty="0"/>
              <a:t> </a:t>
            </a:r>
            <a:r>
              <a:rPr lang="en-GB" dirty="0" err="1"/>
              <a:t>importants</a:t>
            </a:r>
            <a:r>
              <a:rPr lang="en-GB" dirty="0"/>
              <a:t> pour </a:t>
            </a:r>
            <a:r>
              <a:rPr lang="en-GB" dirty="0" err="1"/>
              <a:t>construire</a:t>
            </a:r>
            <a:r>
              <a:rPr lang="en-GB" dirty="0"/>
              <a:t> des jeux et </a:t>
            </a:r>
            <a:r>
              <a:rPr lang="en-GB" dirty="0" err="1"/>
              <a:t>lier</a:t>
            </a:r>
            <a:r>
              <a:rPr lang="en-GB" dirty="0"/>
              <a:t> </a:t>
            </a:r>
            <a:r>
              <a:rPr lang="en-GB" dirty="0" err="1"/>
              <a:t>ainsi</a:t>
            </a:r>
            <a:r>
              <a:rPr lang="en-GB" dirty="0"/>
              <a:t> recherche et </a:t>
            </a:r>
            <a:r>
              <a:rPr lang="en-GB" dirty="0" err="1"/>
              <a:t>enseignement</a:t>
            </a:r>
            <a:r>
              <a:rPr lang="en-GB" dirty="0"/>
              <a:t> </a:t>
            </a:r>
          </a:p>
          <a:p>
            <a:pPr marL="228600" indent="-228600">
              <a:buAutoNum type="arabicParenR"/>
            </a:pPr>
            <a:r>
              <a:rPr lang="en-GB" dirty="0"/>
              <a:t>Pour les jeux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chimie</a:t>
            </a:r>
            <a:r>
              <a:rPr lang="en-GB" dirty="0"/>
              <a:t>, il </a:t>
            </a:r>
            <a:r>
              <a:rPr lang="en-GB" dirty="0" err="1"/>
              <a:t>existe</a:t>
            </a:r>
            <a:r>
              <a:rPr lang="en-GB" dirty="0"/>
              <a:t> un grand manque </a:t>
            </a:r>
            <a:r>
              <a:rPr lang="en-GB" dirty="0" err="1"/>
              <a:t>d’une</a:t>
            </a:r>
            <a:r>
              <a:rPr lang="en-GB" dirty="0"/>
              <a:t> </a:t>
            </a:r>
            <a:r>
              <a:rPr lang="en-GB" dirty="0" err="1"/>
              <a:t>méthodologie</a:t>
            </a:r>
            <a:r>
              <a:rPr lang="en-GB" dirty="0"/>
              <a:t>, de données et </a:t>
            </a:r>
            <a:r>
              <a:rPr lang="en-GB" dirty="0" err="1"/>
              <a:t>d’analyses</a:t>
            </a:r>
            <a:r>
              <a:rPr lang="en-GB" dirty="0"/>
              <a:t> </a:t>
            </a:r>
            <a:r>
              <a:rPr lang="en-GB" dirty="0" err="1"/>
              <a:t>pertinentes</a:t>
            </a:r>
            <a:r>
              <a:rPr lang="en-GB" dirty="0"/>
              <a:t> </a:t>
            </a:r>
            <a:r>
              <a:rPr lang="en-GB" dirty="0" err="1"/>
              <a:t>permettant</a:t>
            </a:r>
            <a:r>
              <a:rPr lang="en-GB" dirty="0"/>
              <a:t> </a:t>
            </a:r>
            <a:r>
              <a:rPr lang="en-GB" dirty="0" err="1"/>
              <a:t>d’évaluer</a:t>
            </a:r>
            <a:r>
              <a:rPr lang="en-GB" dirty="0"/>
              <a:t> la place du jeu dans </a:t>
            </a:r>
            <a:r>
              <a:rPr lang="en-GB" dirty="0" err="1"/>
              <a:t>cet</a:t>
            </a:r>
            <a:r>
              <a:rPr lang="en-GB" dirty="0"/>
              <a:t> </a:t>
            </a:r>
            <a:r>
              <a:rPr lang="en-GB" dirty="0" err="1"/>
              <a:t>enseignement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205D59-540D-4568-BA0E-9693FBFF8F5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6495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Si </a:t>
            </a:r>
            <a:r>
              <a:rPr lang="en-GB" dirty="0" err="1"/>
              <a:t>vous</a:t>
            </a:r>
            <a:r>
              <a:rPr lang="en-GB" dirty="0"/>
              <a:t> </a:t>
            </a:r>
            <a:r>
              <a:rPr lang="en-GB" dirty="0" err="1"/>
              <a:t>souhaitez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savoir plus, je </a:t>
            </a:r>
            <a:r>
              <a:rPr lang="en-GB" dirty="0" err="1"/>
              <a:t>vous</a:t>
            </a:r>
            <a:r>
              <a:rPr lang="en-GB" dirty="0"/>
              <a:t> </a:t>
            </a:r>
            <a:r>
              <a:rPr lang="en-GB" dirty="0" err="1"/>
              <a:t>redirige</a:t>
            </a:r>
            <a:r>
              <a:rPr lang="en-GB" dirty="0"/>
              <a:t> </a:t>
            </a:r>
            <a:r>
              <a:rPr lang="en-GB" dirty="0" err="1"/>
              <a:t>vers</a:t>
            </a:r>
            <a:r>
              <a:rPr lang="en-GB" dirty="0"/>
              <a:t> </a:t>
            </a:r>
            <a:r>
              <a:rPr lang="en-GB" dirty="0" err="1"/>
              <a:t>mes</a:t>
            </a:r>
            <a:r>
              <a:rPr lang="en-GB" dirty="0"/>
              <a:t> travaux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scannant</a:t>
            </a:r>
            <a:r>
              <a:rPr lang="en-GB" dirty="0"/>
              <a:t> le QR code </a:t>
            </a:r>
            <a:r>
              <a:rPr lang="en-GB" dirty="0" err="1"/>
              <a:t>suivante</a:t>
            </a:r>
            <a:r>
              <a:rPr lang="en-GB" dirty="0"/>
              <a:t>, qui </a:t>
            </a:r>
            <a:r>
              <a:rPr lang="en-GB" dirty="0" err="1"/>
              <a:t>vous</a:t>
            </a:r>
            <a:r>
              <a:rPr lang="en-GB" dirty="0"/>
              <a:t> </a:t>
            </a:r>
            <a:r>
              <a:rPr lang="en-GB" dirty="0" err="1"/>
              <a:t>permettra</a:t>
            </a:r>
            <a:r>
              <a:rPr lang="en-GB" dirty="0"/>
              <a:t> de </a:t>
            </a:r>
            <a:r>
              <a:rPr lang="en-GB" dirty="0" err="1"/>
              <a:t>télécharger</a:t>
            </a:r>
            <a:r>
              <a:rPr lang="en-GB" dirty="0"/>
              <a:t> </a:t>
            </a:r>
            <a:r>
              <a:rPr lang="en-GB" dirty="0" err="1"/>
              <a:t>cette</a:t>
            </a:r>
            <a:r>
              <a:rPr lang="en-GB" dirty="0"/>
              <a:t> presentation </a:t>
            </a:r>
            <a:r>
              <a:rPr lang="en-GB" dirty="0" err="1"/>
              <a:t>mais</a:t>
            </a:r>
            <a:r>
              <a:rPr lang="en-GB" dirty="0"/>
              <a:t> </a:t>
            </a:r>
            <a:r>
              <a:rPr lang="en-GB" dirty="0" err="1"/>
              <a:t>également</a:t>
            </a:r>
            <a:r>
              <a:rPr lang="en-GB" dirty="0"/>
              <a:t> de consulter </a:t>
            </a:r>
            <a:r>
              <a:rPr lang="en-GB" dirty="0" err="1"/>
              <a:t>mon</a:t>
            </a:r>
            <a:r>
              <a:rPr lang="en-GB" dirty="0"/>
              <a:t> poster qui </a:t>
            </a:r>
            <a:r>
              <a:rPr lang="en-GB" dirty="0" err="1"/>
              <a:t>développe</a:t>
            </a:r>
            <a:r>
              <a:rPr lang="en-GB" dirty="0"/>
              <a:t> plus les aspects </a:t>
            </a:r>
            <a:r>
              <a:rPr lang="en-GB" dirty="0" err="1"/>
              <a:t>discutés</a:t>
            </a:r>
            <a:r>
              <a:rPr lang="en-GB" dirty="0"/>
              <a:t> </a:t>
            </a:r>
            <a:r>
              <a:rPr lang="en-GB" dirty="0" err="1"/>
              <a:t>aujourd’hui</a:t>
            </a:r>
            <a:r>
              <a:rPr lang="en-GB" dirty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205D59-540D-4568-BA0E-9693FBFF8F5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0229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suis </a:t>
            </a:r>
            <a:r>
              <a:rPr lang="en-GB" dirty="0" err="1"/>
              <a:t>titulaire</a:t>
            </a:r>
            <a:r>
              <a:rPr lang="en-GB" dirty="0"/>
              <a:t> d’un master </a:t>
            </a:r>
            <a:r>
              <a:rPr lang="en-GB" dirty="0" err="1"/>
              <a:t>en</a:t>
            </a:r>
            <a:r>
              <a:rPr lang="en-GB" dirty="0"/>
              <a:t> sciences </a:t>
            </a:r>
            <a:r>
              <a:rPr lang="en-GB" dirty="0" err="1"/>
              <a:t>chimiques</a:t>
            </a:r>
            <a:r>
              <a:rPr lang="en-GB" dirty="0"/>
              <a:t> à </a:t>
            </a:r>
            <a:r>
              <a:rPr lang="en-GB" dirty="0" err="1"/>
              <a:t>finalité</a:t>
            </a:r>
            <a:r>
              <a:rPr lang="en-GB" dirty="0"/>
              <a:t> de </a:t>
            </a:r>
            <a:r>
              <a:rPr lang="en-GB" dirty="0" err="1"/>
              <a:t>didactique</a:t>
            </a:r>
            <a:r>
              <a:rPr lang="en-GB" dirty="0"/>
              <a:t> et je suis </a:t>
            </a:r>
            <a:r>
              <a:rPr lang="en-GB" dirty="0" err="1"/>
              <a:t>actuellement</a:t>
            </a:r>
            <a:r>
              <a:rPr lang="en-GB" dirty="0"/>
              <a:t> un assistant de </a:t>
            </a:r>
            <a:r>
              <a:rPr lang="en-GB" dirty="0" err="1"/>
              <a:t>niveau</a:t>
            </a:r>
            <a:r>
              <a:rPr lang="en-GB" dirty="0"/>
              <a:t> 1/6. Avant de commencer </a:t>
            </a:r>
            <a:r>
              <a:rPr lang="en-GB" dirty="0" err="1"/>
              <a:t>mon</a:t>
            </a:r>
            <a:r>
              <a:rPr lang="en-GB" dirty="0"/>
              <a:t> </a:t>
            </a:r>
            <a:r>
              <a:rPr lang="en-GB" dirty="0" err="1"/>
              <a:t>sujet</a:t>
            </a:r>
            <a:r>
              <a:rPr lang="en-GB" dirty="0"/>
              <a:t> de recherche, </a:t>
            </a:r>
            <a:r>
              <a:rPr lang="en-GB" dirty="0" err="1"/>
              <a:t>j’ai</a:t>
            </a:r>
            <a:r>
              <a:rPr lang="en-GB" dirty="0"/>
              <a:t> </a:t>
            </a:r>
            <a:r>
              <a:rPr lang="en-GB" dirty="0" err="1"/>
              <a:t>également</a:t>
            </a:r>
            <a:r>
              <a:rPr lang="en-GB" dirty="0"/>
              <a:t> </a:t>
            </a:r>
            <a:r>
              <a:rPr lang="en-GB" dirty="0" err="1"/>
              <a:t>eu</a:t>
            </a:r>
            <a:r>
              <a:rPr lang="en-GB" dirty="0"/>
              <a:t> </a:t>
            </a:r>
            <a:r>
              <a:rPr lang="en-GB" dirty="0" err="1"/>
              <a:t>une</a:t>
            </a:r>
            <a:r>
              <a:rPr lang="en-GB" dirty="0"/>
              <a:t> experience </a:t>
            </a:r>
            <a:r>
              <a:rPr lang="en-GB" dirty="0" err="1"/>
              <a:t>d’enseignant</a:t>
            </a:r>
            <a:r>
              <a:rPr lang="en-GB" dirty="0"/>
              <a:t> dans le </a:t>
            </a:r>
            <a:r>
              <a:rPr lang="en-GB" dirty="0" err="1"/>
              <a:t>secondaire</a:t>
            </a:r>
            <a:r>
              <a:rPr lang="en-GB" dirty="0"/>
              <a:t>, et </a:t>
            </a:r>
            <a:r>
              <a:rPr lang="en-GB" dirty="0" err="1"/>
              <a:t>c’est</a:t>
            </a:r>
            <a:r>
              <a:rPr lang="en-GB" dirty="0"/>
              <a:t> </a:t>
            </a:r>
            <a:r>
              <a:rPr lang="en-GB" dirty="0" err="1"/>
              <a:t>cette</a:t>
            </a:r>
            <a:r>
              <a:rPr lang="en-GB" dirty="0"/>
              <a:t> experience </a:t>
            </a:r>
            <a:r>
              <a:rPr lang="en-GB" dirty="0" err="1"/>
              <a:t>combinée</a:t>
            </a:r>
            <a:r>
              <a:rPr lang="en-GB" dirty="0"/>
              <a:t> à </a:t>
            </a:r>
            <a:r>
              <a:rPr lang="en-GB" dirty="0" err="1"/>
              <a:t>mon</a:t>
            </a:r>
            <a:r>
              <a:rPr lang="en-GB" dirty="0"/>
              <a:t> </a:t>
            </a:r>
            <a:r>
              <a:rPr lang="en-GB" dirty="0" err="1"/>
              <a:t>passif</a:t>
            </a:r>
            <a:r>
              <a:rPr lang="en-GB" dirty="0"/>
              <a:t> de </a:t>
            </a:r>
            <a:r>
              <a:rPr lang="en-GB" dirty="0" err="1"/>
              <a:t>joueur</a:t>
            </a:r>
            <a:r>
              <a:rPr lang="en-GB" dirty="0"/>
              <a:t> qui </a:t>
            </a:r>
            <a:r>
              <a:rPr lang="en-GB" dirty="0" err="1"/>
              <a:t>m’a</a:t>
            </a:r>
            <a:r>
              <a:rPr lang="en-GB" dirty="0"/>
              <a:t> permit de developer le </a:t>
            </a:r>
            <a:r>
              <a:rPr lang="en-GB" dirty="0" err="1"/>
              <a:t>sujet</a:t>
            </a:r>
            <a:r>
              <a:rPr lang="en-GB" dirty="0"/>
              <a:t> de recherche don’t 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</a:t>
            </a:r>
            <a:r>
              <a:rPr lang="en-GB" dirty="0" err="1"/>
              <a:t>parler</a:t>
            </a:r>
            <a:r>
              <a:rPr lang="en-GB" dirty="0"/>
              <a:t> et de la proposer à </a:t>
            </a:r>
            <a:r>
              <a:rPr lang="en-GB" dirty="0" err="1"/>
              <a:t>mes</a:t>
            </a:r>
            <a:r>
              <a:rPr lang="en-GB" dirty="0"/>
              <a:t> </a:t>
            </a:r>
            <a:r>
              <a:rPr lang="en-GB" dirty="0" err="1"/>
              <a:t>promoteurs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205D59-540D-4568-BA0E-9693FBFF8F5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7038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Alors pour </a:t>
            </a:r>
            <a:r>
              <a:rPr lang="en-GB" dirty="0" err="1"/>
              <a:t>parler</a:t>
            </a:r>
            <a:r>
              <a:rPr lang="en-GB" dirty="0"/>
              <a:t> du jeux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chimie</a:t>
            </a:r>
            <a:r>
              <a:rPr lang="en-GB" dirty="0"/>
              <a:t>, </a:t>
            </a:r>
            <a:r>
              <a:rPr lang="en-GB" dirty="0" err="1"/>
              <a:t>j’ai</a:t>
            </a:r>
            <a:r>
              <a:rPr lang="en-GB" dirty="0"/>
              <a:t> </a:t>
            </a:r>
            <a:r>
              <a:rPr lang="en-GB" dirty="0" err="1"/>
              <a:t>décidé</a:t>
            </a:r>
            <a:r>
              <a:rPr lang="en-GB" dirty="0"/>
              <a:t> de </a:t>
            </a:r>
            <a:r>
              <a:rPr lang="en-GB" dirty="0" err="1"/>
              <a:t>fonctionner</a:t>
            </a:r>
            <a:r>
              <a:rPr lang="en-GB" dirty="0"/>
              <a:t> par </a:t>
            </a:r>
            <a:r>
              <a:rPr lang="en-GB" dirty="0" err="1"/>
              <a:t>niveau</a:t>
            </a:r>
            <a:r>
              <a:rPr lang="en-GB" dirty="0"/>
              <a:t>,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</a:t>
            </a:r>
            <a:r>
              <a:rPr lang="en-GB" dirty="0" err="1"/>
              <a:t>parlant</a:t>
            </a:r>
            <a:r>
              <a:rPr lang="en-GB" dirty="0"/>
              <a:t> </a:t>
            </a:r>
            <a:r>
              <a:rPr lang="en-GB" dirty="0" err="1"/>
              <a:t>d’abord</a:t>
            </a:r>
            <a:r>
              <a:rPr lang="en-GB" dirty="0"/>
              <a:t> au </a:t>
            </a:r>
            <a:r>
              <a:rPr lang="en-GB" dirty="0" err="1"/>
              <a:t>niveau</a:t>
            </a:r>
            <a:r>
              <a:rPr lang="en-GB" dirty="0"/>
              <a:t> 1 de la structure </a:t>
            </a:r>
            <a:r>
              <a:rPr lang="en-GB" dirty="0" err="1"/>
              <a:t>globale</a:t>
            </a:r>
            <a:r>
              <a:rPr lang="en-GB" dirty="0"/>
              <a:t> de ma recherche.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205D59-540D-4568-BA0E-9693FBFF8F5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2629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Mon </a:t>
            </a:r>
            <a:r>
              <a:rPr lang="en-GB" dirty="0" err="1"/>
              <a:t>sujet</a:t>
            </a:r>
            <a:r>
              <a:rPr lang="en-GB" dirty="0"/>
              <a:t> de recherche </a:t>
            </a:r>
            <a:r>
              <a:rPr lang="en-GB" dirty="0" err="1"/>
              <a:t>s’intéresse</a:t>
            </a:r>
            <a:r>
              <a:rPr lang="en-GB" dirty="0"/>
              <a:t> aux jeux, plus </a:t>
            </a:r>
            <a:r>
              <a:rPr lang="en-GB" dirty="0" err="1"/>
              <a:t>particulièrement</a:t>
            </a:r>
            <a:r>
              <a:rPr lang="en-GB" dirty="0"/>
              <a:t> aux jeux </a:t>
            </a:r>
            <a:r>
              <a:rPr lang="en-GB" dirty="0" err="1"/>
              <a:t>numériques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prenant</a:t>
            </a:r>
            <a:r>
              <a:rPr lang="en-GB" dirty="0"/>
              <a:t> un point de </a:t>
            </a:r>
            <a:r>
              <a:rPr lang="en-GB" dirty="0" err="1"/>
              <a:t>vue</a:t>
            </a:r>
            <a:r>
              <a:rPr lang="en-GB" dirty="0"/>
              <a:t> </a:t>
            </a:r>
            <a:r>
              <a:rPr lang="en-GB" dirty="0" err="1"/>
              <a:t>selon</a:t>
            </a:r>
            <a:r>
              <a:rPr lang="en-GB" dirty="0"/>
              <a:t> 3 axes. Le premier axe se concentre sur la notion de jeux </a:t>
            </a:r>
            <a:r>
              <a:rPr lang="en-GB" dirty="0" err="1"/>
              <a:t>numériques</a:t>
            </a:r>
            <a:r>
              <a:rPr lang="en-GB" dirty="0"/>
              <a:t>, le deuxième sur les études et </a:t>
            </a:r>
            <a:r>
              <a:rPr lang="en-GB" dirty="0" err="1"/>
              <a:t>l’intérêt</a:t>
            </a:r>
            <a:r>
              <a:rPr lang="en-GB" dirty="0"/>
              <a:t> </a:t>
            </a:r>
            <a:r>
              <a:rPr lang="en-GB" dirty="0" err="1"/>
              <a:t>pédagogique</a:t>
            </a:r>
            <a:r>
              <a:rPr lang="en-GB" dirty="0"/>
              <a:t> du jeu dans </a:t>
            </a:r>
            <a:r>
              <a:rPr lang="en-GB" dirty="0" err="1"/>
              <a:t>l’enseignement</a:t>
            </a:r>
            <a:r>
              <a:rPr lang="en-GB" dirty="0"/>
              <a:t>, et </a:t>
            </a:r>
            <a:r>
              <a:rPr lang="en-GB" dirty="0" err="1"/>
              <a:t>finalement</a:t>
            </a:r>
            <a:r>
              <a:rPr lang="en-GB" dirty="0"/>
              <a:t> le dernier axe et le plus important se </a:t>
            </a:r>
            <a:r>
              <a:rPr lang="en-GB" dirty="0" err="1"/>
              <a:t>penche</a:t>
            </a:r>
            <a:r>
              <a:rPr lang="en-GB" dirty="0"/>
              <a:t> sur la question de la place du jeu dans la </a:t>
            </a:r>
            <a:r>
              <a:rPr lang="en-GB" dirty="0" err="1"/>
              <a:t>didactique</a:t>
            </a:r>
            <a:r>
              <a:rPr lang="en-GB" dirty="0"/>
              <a:t> des sciences, plus </a:t>
            </a:r>
            <a:r>
              <a:rPr lang="en-GB" dirty="0" err="1"/>
              <a:t>spécialement</a:t>
            </a:r>
            <a:r>
              <a:rPr lang="en-GB" dirty="0"/>
              <a:t> de la </a:t>
            </a:r>
            <a:r>
              <a:rPr lang="en-GB" dirty="0" err="1"/>
              <a:t>chimie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205D59-540D-4568-BA0E-9693FBFF8F5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6003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Allons un peu plus loin </a:t>
            </a:r>
            <a:r>
              <a:rPr lang="en-GB" dirty="0" err="1"/>
              <a:t>en</a:t>
            </a:r>
            <a:r>
              <a:rPr lang="en-GB" dirty="0"/>
              <a:t> regardant </a:t>
            </a:r>
            <a:r>
              <a:rPr lang="en-GB" dirty="0" err="1"/>
              <a:t>en</a:t>
            </a:r>
            <a:r>
              <a:rPr lang="en-GB" dirty="0"/>
              <a:t> detail chacun de </a:t>
            </a:r>
            <a:r>
              <a:rPr lang="en-GB" dirty="0" err="1"/>
              <a:t>ces</a:t>
            </a:r>
            <a:r>
              <a:rPr lang="en-GB" dirty="0"/>
              <a:t> axes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205D59-540D-4568-BA0E-9693FBFF8F5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2937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Le premier point de </a:t>
            </a:r>
            <a:r>
              <a:rPr lang="en-GB" dirty="0" err="1"/>
              <a:t>réflexion</a:t>
            </a:r>
            <a:r>
              <a:rPr lang="en-GB" dirty="0"/>
              <a:t> que </a:t>
            </a:r>
            <a:r>
              <a:rPr lang="en-GB" dirty="0" err="1"/>
              <a:t>l’on</a:t>
            </a:r>
            <a:r>
              <a:rPr lang="en-GB" dirty="0"/>
              <a:t> </a:t>
            </a:r>
            <a:r>
              <a:rPr lang="en-GB" dirty="0" err="1"/>
              <a:t>peut</a:t>
            </a:r>
            <a:r>
              <a:rPr lang="en-GB" dirty="0"/>
              <a:t> </a:t>
            </a:r>
            <a:r>
              <a:rPr lang="en-GB" dirty="0" err="1"/>
              <a:t>avoir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parlant</a:t>
            </a:r>
            <a:r>
              <a:rPr lang="en-GB" dirty="0"/>
              <a:t> des jeux </a:t>
            </a:r>
            <a:r>
              <a:rPr lang="en-GB" dirty="0" err="1"/>
              <a:t>est</a:t>
            </a:r>
            <a:r>
              <a:rPr lang="en-GB" dirty="0"/>
              <a:t> </a:t>
            </a:r>
            <a:r>
              <a:rPr lang="en-GB" dirty="0" err="1"/>
              <a:t>l’axe</a:t>
            </a:r>
            <a:r>
              <a:rPr lang="en-GB" dirty="0"/>
              <a:t> numérique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205D59-540D-4568-BA0E-9693FBFF8F5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554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En </a:t>
            </a:r>
            <a:r>
              <a:rPr lang="en-GB" dirty="0" err="1"/>
              <a:t>effet</a:t>
            </a:r>
            <a:r>
              <a:rPr lang="en-GB" dirty="0"/>
              <a:t>, </a:t>
            </a:r>
            <a:r>
              <a:rPr lang="en-GB" dirty="0" err="1"/>
              <a:t>parler</a:t>
            </a:r>
            <a:r>
              <a:rPr lang="en-GB" dirty="0"/>
              <a:t> de jeux </a:t>
            </a:r>
            <a:r>
              <a:rPr lang="en-GB" dirty="0" err="1"/>
              <a:t>implique</a:t>
            </a:r>
            <a:r>
              <a:rPr lang="en-GB" dirty="0"/>
              <a:t> </a:t>
            </a:r>
            <a:r>
              <a:rPr lang="en-GB" dirty="0" err="1"/>
              <a:t>une</a:t>
            </a:r>
            <a:r>
              <a:rPr lang="en-GB" dirty="0"/>
              <a:t> </a:t>
            </a:r>
            <a:r>
              <a:rPr lang="en-GB" dirty="0" err="1"/>
              <a:t>rélfexion</a:t>
            </a:r>
            <a:r>
              <a:rPr lang="en-GB" dirty="0"/>
              <a:t> sur la difference entre un jeu </a:t>
            </a:r>
            <a:r>
              <a:rPr lang="en-GB" dirty="0" err="1"/>
              <a:t>analogique</a:t>
            </a:r>
            <a:r>
              <a:rPr lang="en-GB" dirty="0"/>
              <a:t> (physique) et un jeu numérique. Cela </a:t>
            </a:r>
            <a:r>
              <a:rPr lang="en-GB" dirty="0" err="1"/>
              <a:t>amène</a:t>
            </a:r>
            <a:r>
              <a:rPr lang="en-GB" dirty="0"/>
              <a:t> </a:t>
            </a:r>
            <a:r>
              <a:rPr lang="en-GB" dirty="0" err="1"/>
              <a:t>également</a:t>
            </a:r>
            <a:r>
              <a:rPr lang="en-GB" dirty="0"/>
              <a:t> à un </a:t>
            </a:r>
            <a:r>
              <a:rPr lang="en-GB" dirty="0" err="1"/>
              <a:t>questionnement</a:t>
            </a:r>
            <a:r>
              <a:rPr lang="en-GB" dirty="0"/>
              <a:t> sur la creation d’un </a:t>
            </a:r>
            <a:r>
              <a:rPr lang="en-GB" dirty="0" err="1"/>
              <a:t>tel</a:t>
            </a:r>
            <a:r>
              <a:rPr lang="en-GB" dirty="0"/>
              <a:t> type de jeu et les </a:t>
            </a:r>
            <a:r>
              <a:rPr lang="en-GB" dirty="0" err="1"/>
              <a:t>contraintes</a:t>
            </a:r>
            <a:r>
              <a:rPr lang="en-GB" dirty="0"/>
              <a:t> </a:t>
            </a:r>
            <a:r>
              <a:rPr lang="en-GB" dirty="0" err="1"/>
              <a:t>associées</a:t>
            </a:r>
            <a:r>
              <a:rPr lang="en-GB" dirty="0"/>
              <a:t>. Mais </a:t>
            </a:r>
            <a:r>
              <a:rPr lang="en-GB" dirty="0" err="1"/>
              <a:t>principalement</a:t>
            </a:r>
            <a:r>
              <a:rPr lang="en-GB" dirty="0"/>
              <a:t>, ma recherche </a:t>
            </a:r>
            <a:r>
              <a:rPr lang="en-GB" dirty="0" err="1"/>
              <a:t>va</a:t>
            </a:r>
            <a:r>
              <a:rPr lang="en-GB" dirty="0"/>
              <a:t> se </a:t>
            </a:r>
            <a:r>
              <a:rPr lang="en-GB" dirty="0" err="1"/>
              <a:t>concentrer</a:t>
            </a:r>
            <a:r>
              <a:rPr lang="en-GB" dirty="0"/>
              <a:t> sur </a:t>
            </a:r>
            <a:r>
              <a:rPr lang="en-GB" dirty="0" err="1"/>
              <a:t>une</a:t>
            </a:r>
            <a:r>
              <a:rPr lang="en-GB" dirty="0"/>
              <a:t> </a:t>
            </a:r>
            <a:r>
              <a:rPr lang="en-GB" dirty="0" err="1"/>
              <a:t>forme</a:t>
            </a:r>
            <a:r>
              <a:rPr lang="en-GB" dirty="0"/>
              <a:t> de definition de la notion de “Jeux </a:t>
            </a:r>
            <a:r>
              <a:rPr lang="en-GB" dirty="0" err="1"/>
              <a:t>numériques</a:t>
            </a:r>
            <a:r>
              <a:rPr lang="en-GB" dirty="0"/>
              <a:t>”, et des </a:t>
            </a:r>
            <a:r>
              <a:rPr lang="en-GB" dirty="0" err="1"/>
              <a:t>l’impossibilité</a:t>
            </a:r>
            <a:r>
              <a:rPr lang="en-GB" dirty="0"/>
              <a:t> </a:t>
            </a:r>
            <a:r>
              <a:rPr lang="en-GB" dirty="0" err="1"/>
              <a:t>apparente</a:t>
            </a:r>
            <a:r>
              <a:rPr lang="en-GB" dirty="0"/>
              <a:t> de donner </a:t>
            </a:r>
            <a:r>
              <a:rPr lang="en-GB" dirty="0" err="1"/>
              <a:t>une</a:t>
            </a:r>
            <a:r>
              <a:rPr lang="en-GB" dirty="0"/>
              <a:t> definition unique pour un </a:t>
            </a:r>
            <a:r>
              <a:rPr lang="en-GB" dirty="0" err="1"/>
              <a:t>tel</a:t>
            </a:r>
            <a:r>
              <a:rPr lang="en-GB" dirty="0"/>
              <a:t> </a:t>
            </a:r>
            <a:r>
              <a:rPr lang="en-GB" dirty="0" err="1"/>
              <a:t>sujet</a:t>
            </a:r>
            <a:r>
              <a:rPr lang="en-GB" dirty="0"/>
              <a:t>.</a:t>
            </a:r>
          </a:p>
          <a:p>
            <a:r>
              <a:rPr lang="en-GB" dirty="0"/>
              <a:t>Afin de </a:t>
            </a:r>
            <a:r>
              <a:rPr lang="en-GB" dirty="0" err="1"/>
              <a:t>contourner</a:t>
            </a:r>
            <a:r>
              <a:rPr lang="en-GB" dirty="0"/>
              <a:t> </a:t>
            </a:r>
            <a:r>
              <a:rPr lang="en-GB" dirty="0" err="1"/>
              <a:t>cette</a:t>
            </a:r>
            <a:r>
              <a:rPr lang="en-GB" dirty="0"/>
              <a:t> </a:t>
            </a:r>
            <a:r>
              <a:rPr lang="en-GB" dirty="0" err="1"/>
              <a:t>problématique</a:t>
            </a:r>
            <a:r>
              <a:rPr lang="en-GB" dirty="0"/>
              <a:t>, </a:t>
            </a:r>
            <a:r>
              <a:rPr lang="en-GB" dirty="0" err="1"/>
              <a:t>une</a:t>
            </a:r>
            <a:r>
              <a:rPr lang="en-GB" dirty="0"/>
              <a:t> classification des jeux </a:t>
            </a:r>
            <a:r>
              <a:rPr lang="en-GB" dirty="0" err="1"/>
              <a:t>disponibles</a:t>
            </a:r>
            <a:r>
              <a:rPr lang="en-GB" dirty="0"/>
              <a:t> de </a:t>
            </a:r>
            <a:r>
              <a:rPr lang="en-GB" dirty="0" err="1"/>
              <a:t>l’enseignement</a:t>
            </a:r>
            <a:r>
              <a:rPr lang="en-GB" dirty="0"/>
              <a:t> </a:t>
            </a:r>
            <a:r>
              <a:rPr lang="en-GB" dirty="0" err="1"/>
              <a:t>permet</a:t>
            </a:r>
            <a:r>
              <a:rPr lang="en-GB" dirty="0"/>
              <a:t> de </a:t>
            </a:r>
            <a:r>
              <a:rPr lang="en-GB" dirty="0" err="1"/>
              <a:t>mettre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lumière </a:t>
            </a:r>
            <a:r>
              <a:rPr lang="en-GB" dirty="0" err="1"/>
              <a:t>différente</a:t>
            </a:r>
            <a:r>
              <a:rPr lang="en-GB" dirty="0"/>
              <a:t> pratiques du jeu dans </a:t>
            </a:r>
            <a:r>
              <a:rPr lang="en-GB" dirty="0" err="1"/>
              <a:t>l’enseignement</a:t>
            </a:r>
            <a:r>
              <a:rPr lang="en-GB" dirty="0"/>
              <a:t>, </a:t>
            </a:r>
            <a:r>
              <a:rPr lang="en-GB" dirty="0" err="1"/>
              <a:t>notamment</a:t>
            </a:r>
            <a:r>
              <a:rPr lang="en-GB" dirty="0"/>
              <a:t> la pratique du GBL qui utilise des jeux </a:t>
            </a:r>
            <a:r>
              <a:rPr lang="en-GB" dirty="0" err="1"/>
              <a:t>complets</a:t>
            </a:r>
            <a:r>
              <a:rPr lang="en-GB" dirty="0"/>
              <a:t> </a:t>
            </a:r>
            <a:r>
              <a:rPr lang="en-GB" dirty="0" err="1"/>
              <a:t>comme</a:t>
            </a:r>
            <a:r>
              <a:rPr lang="en-GB" dirty="0"/>
              <a:t> Minecraft, à </a:t>
            </a:r>
            <a:r>
              <a:rPr lang="en-GB" dirty="0" err="1"/>
              <a:t>l’opposé</a:t>
            </a:r>
            <a:r>
              <a:rPr lang="en-GB" dirty="0"/>
              <a:t> de la gamification, qui </a:t>
            </a:r>
            <a:r>
              <a:rPr lang="en-GB" dirty="0" err="1"/>
              <a:t>elle</a:t>
            </a:r>
            <a:r>
              <a:rPr lang="en-GB" dirty="0"/>
              <a:t> </a:t>
            </a:r>
            <a:r>
              <a:rPr lang="en-GB" dirty="0" err="1"/>
              <a:t>va</a:t>
            </a:r>
            <a:r>
              <a:rPr lang="en-GB" dirty="0"/>
              <a:t> plus se </a:t>
            </a:r>
            <a:r>
              <a:rPr lang="en-GB" dirty="0" err="1"/>
              <a:t>concentrer</a:t>
            </a:r>
            <a:r>
              <a:rPr lang="en-GB" dirty="0"/>
              <a:t> sur </a:t>
            </a:r>
            <a:r>
              <a:rPr lang="en-GB" dirty="0" err="1"/>
              <a:t>l’utilisation</a:t>
            </a:r>
            <a:r>
              <a:rPr lang="en-GB" dirty="0"/>
              <a:t> </a:t>
            </a:r>
            <a:r>
              <a:rPr lang="en-GB" dirty="0" err="1"/>
              <a:t>d’éléments</a:t>
            </a:r>
            <a:r>
              <a:rPr lang="en-GB" dirty="0"/>
              <a:t> du monde jeux dans des contexts sans rapport avec le jeu. La construction d’un jeu </a:t>
            </a:r>
            <a:r>
              <a:rPr lang="en-GB" dirty="0" err="1"/>
              <a:t>étant</a:t>
            </a:r>
            <a:r>
              <a:rPr lang="en-GB" dirty="0"/>
              <a:t> très </a:t>
            </a:r>
            <a:r>
              <a:rPr lang="en-GB" dirty="0" err="1"/>
              <a:t>différentes</a:t>
            </a:r>
            <a:r>
              <a:rPr lang="en-GB" dirty="0"/>
              <a:t> dans la </a:t>
            </a:r>
            <a:r>
              <a:rPr lang="en-GB" dirty="0" err="1"/>
              <a:t>cas</a:t>
            </a:r>
            <a:r>
              <a:rPr lang="en-GB" dirty="0"/>
              <a:t> du GBL </a:t>
            </a:r>
            <a:r>
              <a:rPr lang="en-GB" dirty="0" err="1"/>
              <a:t>ou</a:t>
            </a:r>
            <a:r>
              <a:rPr lang="en-GB" dirty="0"/>
              <a:t> de la gamification, </a:t>
            </a:r>
            <a:r>
              <a:rPr lang="en-GB" dirty="0" err="1"/>
              <a:t>cette</a:t>
            </a:r>
            <a:r>
              <a:rPr lang="en-GB" dirty="0"/>
              <a:t> classification </a:t>
            </a:r>
            <a:r>
              <a:rPr lang="en-GB" dirty="0" err="1"/>
              <a:t>permet</a:t>
            </a:r>
            <a:r>
              <a:rPr lang="en-GB" dirty="0"/>
              <a:t> de </a:t>
            </a:r>
            <a:r>
              <a:rPr lang="en-GB" dirty="0" err="1"/>
              <a:t>mettre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lumière les forces et les faiblesses </a:t>
            </a:r>
            <a:r>
              <a:rPr lang="en-GB" dirty="0" err="1"/>
              <a:t>lors</a:t>
            </a:r>
            <a:r>
              <a:rPr lang="en-GB" dirty="0"/>
              <a:t> de la construction </a:t>
            </a:r>
            <a:r>
              <a:rPr lang="en-GB" dirty="0" err="1"/>
              <a:t>d’une</a:t>
            </a:r>
            <a:r>
              <a:rPr lang="en-GB" dirty="0"/>
              <a:t> sequence </a:t>
            </a:r>
            <a:r>
              <a:rPr lang="en-GB" dirty="0" err="1"/>
              <a:t>d’apprentissage</a:t>
            </a:r>
            <a:r>
              <a:rPr lang="en-GB" dirty="0"/>
              <a:t>. Bien entendu, </a:t>
            </a:r>
            <a:r>
              <a:rPr lang="en-GB" dirty="0" err="1"/>
              <a:t>ce</a:t>
            </a:r>
            <a:r>
              <a:rPr lang="en-GB" dirty="0"/>
              <a:t> </a:t>
            </a:r>
            <a:r>
              <a:rPr lang="en-GB" dirty="0" err="1"/>
              <a:t>n’est</a:t>
            </a:r>
            <a:r>
              <a:rPr lang="en-GB" dirty="0"/>
              <a:t> </a:t>
            </a:r>
            <a:r>
              <a:rPr lang="en-GB" dirty="0" err="1"/>
              <a:t>ici</a:t>
            </a:r>
            <a:r>
              <a:rPr lang="en-GB" dirty="0"/>
              <a:t> </a:t>
            </a:r>
            <a:r>
              <a:rPr lang="en-GB" dirty="0" err="1"/>
              <a:t>qu’un</a:t>
            </a:r>
            <a:r>
              <a:rPr lang="en-GB" dirty="0"/>
              <a:t> fragment des classifications que </a:t>
            </a:r>
            <a:r>
              <a:rPr lang="en-GB" dirty="0" err="1"/>
              <a:t>l’on</a:t>
            </a:r>
            <a:r>
              <a:rPr lang="en-GB" dirty="0"/>
              <a:t> </a:t>
            </a:r>
            <a:r>
              <a:rPr lang="en-GB" dirty="0" err="1"/>
              <a:t>peut</a:t>
            </a:r>
            <a:r>
              <a:rPr lang="en-GB" dirty="0"/>
              <a:t> </a:t>
            </a:r>
            <a:r>
              <a:rPr lang="en-GB" dirty="0" err="1"/>
              <a:t>rencontrer</a:t>
            </a:r>
            <a:r>
              <a:rPr lang="en-GB" dirty="0"/>
              <a:t>, et </a:t>
            </a:r>
            <a:r>
              <a:rPr lang="en-GB" dirty="0" err="1"/>
              <a:t>d’autres</a:t>
            </a:r>
            <a:r>
              <a:rPr lang="en-GB" dirty="0"/>
              <a:t> classes </a:t>
            </a:r>
            <a:r>
              <a:rPr lang="en-GB" dirty="0" err="1"/>
              <a:t>peuvent</a:t>
            </a:r>
            <a:r>
              <a:rPr lang="en-GB" dirty="0"/>
              <a:t> </a:t>
            </a:r>
            <a:r>
              <a:rPr lang="en-GB" dirty="0" err="1"/>
              <a:t>être</a:t>
            </a:r>
            <a:r>
              <a:rPr lang="en-GB" dirty="0"/>
              <a:t> </a:t>
            </a:r>
            <a:r>
              <a:rPr lang="en-GB" dirty="0" err="1"/>
              <a:t>rencontrées</a:t>
            </a:r>
            <a:r>
              <a:rPr lang="en-GB" dirty="0"/>
              <a:t>. </a:t>
            </a:r>
          </a:p>
          <a:p>
            <a:endParaRPr lang="en-GB" dirty="0"/>
          </a:p>
          <a:p>
            <a:r>
              <a:rPr lang="en-GB" dirty="0"/>
              <a:t>On </a:t>
            </a:r>
            <a:r>
              <a:rPr lang="en-GB" dirty="0" err="1"/>
              <a:t>peut</a:t>
            </a:r>
            <a:r>
              <a:rPr lang="en-GB" dirty="0"/>
              <a:t> </a:t>
            </a:r>
            <a:r>
              <a:rPr lang="en-GB" dirty="0" err="1"/>
              <a:t>donc</a:t>
            </a:r>
            <a:r>
              <a:rPr lang="en-GB" dirty="0"/>
              <a:t> completer la première pièce de ma </a:t>
            </a:r>
            <a:r>
              <a:rPr lang="en-GB" dirty="0" err="1"/>
              <a:t>triforce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205D59-540D-4568-BA0E-9693FBFF8F5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2700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Le second axe </a:t>
            </a:r>
            <a:r>
              <a:rPr lang="en-GB" dirty="0" err="1"/>
              <a:t>d’intérêt</a:t>
            </a:r>
            <a:r>
              <a:rPr lang="en-GB" dirty="0"/>
              <a:t> pour ma recherche </a:t>
            </a:r>
            <a:r>
              <a:rPr lang="en-GB" dirty="0" err="1"/>
              <a:t>concerne</a:t>
            </a:r>
            <a:r>
              <a:rPr lang="en-GB" dirty="0"/>
              <a:t> </a:t>
            </a:r>
            <a:r>
              <a:rPr lang="en-GB" dirty="0" err="1"/>
              <a:t>l’aspect</a:t>
            </a:r>
            <a:r>
              <a:rPr lang="en-GB" dirty="0"/>
              <a:t> </a:t>
            </a:r>
            <a:r>
              <a:rPr lang="en-GB" dirty="0" err="1"/>
              <a:t>pédagogique</a:t>
            </a:r>
            <a:r>
              <a:rPr lang="en-GB" dirty="0"/>
              <a:t> du jeu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205D59-540D-4568-BA0E-9693FBFF8F5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4226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Parler du jeu avec un oeil </a:t>
            </a:r>
            <a:r>
              <a:rPr lang="en-GB" dirty="0" err="1"/>
              <a:t>pédagogique</a:t>
            </a:r>
            <a:r>
              <a:rPr lang="en-GB" dirty="0"/>
              <a:t> </a:t>
            </a:r>
            <a:r>
              <a:rPr lang="en-GB" dirty="0" err="1"/>
              <a:t>implique</a:t>
            </a:r>
            <a:r>
              <a:rPr lang="en-GB" dirty="0"/>
              <a:t> de </a:t>
            </a:r>
            <a:r>
              <a:rPr lang="en-GB" dirty="0" err="1"/>
              <a:t>s’intéresse</a:t>
            </a:r>
            <a:r>
              <a:rPr lang="en-GB" dirty="0"/>
              <a:t> à la balance necessaire pour que le jeu </a:t>
            </a:r>
            <a:r>
              <a:rPr lang="en-GB" dirty="0" err="1"/>
              <a:t>soit</a:t>
            </a:r>
            <a:r>
              <a:rPr lang="en-GB" dirty="0"/>
              <a:t> un </a:t>
            </a:r>
            <a:r>
              <a:rPr lang="en-GB" dirty="0" err="1"/>
              <a:t>équilibre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apprentissage</a:t>
            </a:r>
            <a:r>
              <a:rPr lang="en-GB" dirty="0"/>
              <a:t> et amusement. Il faut </a:t>
            </a:r>
            <a:r>
              <a:rPr lang="en-GB" dirty="0" err="1"/>
              <a:t>donc</a:t>
            </a:r>
            <a:r>
              <a:rPr lang="en-GB" dirty="0"/>
              <a:t> </a:t>
            </a:r>
            <a:r>
              <a:rPr lang="en-GB" dirty="0" err="1"/>
              <a:t>trouver</a:t>
            </a:r>
            <a:r>
              <a:rPr lang="en-GB" dirty="0"/>
              <a:t> un </a:t>
            </a:r>
            <a:r>
              <a:rPr lang="en-GB" dirty="0" err="1"/>
              <a:t>équilibre</a:t>
            </a:r>
            <a:r>
              <a:rPr lang="en-GB" dirty="0"/>
              <a:t> entre des </a:t>
            </a:r>
            <a:r>
              <a:rPr lang="en-GB" i="1" dirty="0"/>
              <a:t>game features, </a:t>
            </a:r>
            <a:r>
              <a:rPr lang="en-GB" i="0" dirty="0"/>
              <a:t>des </a:t>
            </a:r>
            <a:r>
              <a:rPr lang="en-GB" i="0" dirty="0" err="1"/>
              <a:t>élements</a:t>
            </a:r>
            <a:r>
              <a:rPr lang="en-GB" i="0" dirty="0"/>
              <a:t> de jeux </a:t>
            </a:r>
            <a:r>
              <a:rPr lang="en-GB" i="0" dirty="0" err="1"/>
              <a:t>favorisant</a:t>
            </a:r>
            <a:r>
              <a:rPr lang="en-GB" i="0" dirty="0"/>
              <a:t> </a:t>
            </a:r>
            <a:r>
              <a:rPr lang="en-GB" i="0" dirty="0" err="1"/>
              <a:t>plutôt</a:t>
            </a:r>
            <a:r>
              <a:rPr lang="en-GB" i="0" dirty="0"/>
              <a:t> </a:t>
            </a:r>
            <a:r>
              <a:rPr lang="en-GB" i="0" dirty="0" err="1"/>
              <a:t>l’amusement</a:t>
            </a:r>
            <a:r>
              <a:rPr lang="en-GB" i="0" dirty="0"/>
              <a:t>, et des </a:t>
            </a:r>
            <a:r>
              <a:rPr lang="en-GB" i="1" dirty="0"/>
              <a:t>instructional features</a:t>
            </a:r>
            <a:r>
              <a:rPr lang="en-GB" i="0" dirty="0"/>
              <a:t>, des </a:t>
            </a:r>
            <a:r>
              <a:rPr lang="en-GB" i="0" dirty="0" err="1"/>
              <a:t>élements</a:t>
            </a:r>
            <a:r>
              <a:rPr lang="en-GB" i="0" dirty="0"/>
              <a:t> de jeu </a:t>
            </a:r>
            <a:r>
              <a:rPr lang="en-GB" i="0" dirty="0" err="1"/>
              <a:t>favorisant</a:t>
            </a:r>
            <a:r>
              <a:rPr lang="en-GB" i="0" dirty="0"/>
              <a:t> </a:t>
            </a:r>
            <a:r>
              <a:rPr lang="en-GB" i="0" dirty="0" err="1"/>
              <a:t>plutôt</a:t>
            </a:r>
            <a:r>
              <a:rPr lang="en-GB" i="0" dirty="0"/>
              <a:t> </a:t>
            </a:r>
            <a:r>
              <a:rPr lang="en-GB" i="0" dirty="0" err="1"/>
              <a:t>l’apprentissage</a:t>
            </a:r>
            <a:r>
              <a:rPr lang="en-GB" i="0" dirty="0"/>
              <a:t>. </a:t>
            </a:r>
            <a:r>
              <a:rPr lang="en-GB" i="0" dirty="0" err="1"/>
              <a:t>C’est</a:t>
            </a:r>
            <a:r>
              <a:rPr lang="en-GB" i="0" dirty="0"/>
              <a:t> </a:t>
            </a:r>
            <a:r>
              <a:rPr lang="en-GB" i="0" dirty="0" err="1"/>
              <a:t>éléments</a:t>
            </a:r>
            <a:r>
              <a:rPr lang="en-GB" i="0" dirty="0"/>
              <a:t> </a:t>
            </a:r>
            <a:r>
              <a:rPr lang="en-GB" i="0" dirty="0" err="1"/>
              <a:t>sont</a:t>
            </a:r>
            <a:r>
              <a:rPr lang="en-GB" i="0" dirty="0"/>
              <a:t> </a:t>
            </a:r>
            <a:r>
              <a:rPr lang="en-GB" i="0" dirty="0" err="1"/>
              <a:t>réfléchis</a:t>
            </a:r>
            <a:r>
              <a:rPr lang="en-GB" i="0" dirty="0"/>
              <a:t> </a:t>
            </a:r>
            <a:r>
              <a:rPr lang="en-GB" i="0" dirty="0" err="1"/>
              <a:t>selon</a:t>
            </a:r>
            <a:r>
              <a:rPr lang="en-GB" i="0" dirty="0"/>
              <a:t> les cadres </a:t>
            </a:r>
            <a:r>
              <a:rPr lang="en-GB" i="0" dirty="0" err="1"/>
              <a:t>théoriques</a:t>
            </a:r>
            <a:r>
              <a:rPr lang="en-GB" i="0" dirty="0"/>
              <a:t> </a:t>
            </a:r>
            <a:r>
              <a:rPr lang="en-GB" i="0" dirty="0" err="1"/>
              <a:t>étudiés</a:t>
            </a:r>
            <a:r>
              <a:rPr lang="en-GB" i="0" dirty="0"/>
              <a:t> </a:t>
            </a:r>
            <a:r>
              <a:rPr lang="en-GB" i="0" dirty="0" err="1"/>
              <a:t>en</a:t>
            </a:r>
            <a:r>
              <a:rPr lang="en-GB" i="0" dirty="0"/>
              <a:t> </a:t>
            </a:r>
            <a:r>
              <a:rPr lang="en-GB" i="0" dirty="0" err="1"/>
              <a:t>pédagogie</a:t>
            </a:r>
            <a:r>
              <a:rPr lang="en-GB" i="0" dirty="0"/>
              <a:t>, avec des grands nom </a:t>
            </a:r>
            <a:r>
              <a:rPr lang="en-GB" i="0" dirty="0" err="1"/>
              <a:t>comme</a:t>
            </a:r>
            <a:r>
              <a:rPr lang="en-GB" i="0" dirty="0"/>
              <a:t> le flow, </a:t>
            </a:r>
            <a:r>
              <a:rPr lang="en-GB" i="0" dirty="0" err="1"/>
              <a:t>l’approche</a:t>
            </a:r>
            <a:r>
              <a:rPr lang="en-GB" i="0" dirty="0"/>
              <a:t> (socio)</a:t>
            </a:r>
            <a:r>
              <a:rPr lang="en-GB" i="0" dirty="0" err="1"/>
              <a:t>constructiviste</a:t>
            </a:r>
            <a:r>
              <a:rPr lang="en-GB" i="0" dirty="0"/>
              <a:t> de </a:t>
            </a:r>
            <a:r>
              <a:rPr lang="en-GB" i="0" dirty="0" err="1"/>
              <a:t>l’apprentissage</a:t>
            </a:r>
            <a:r>
              <a:rPr lang="en-GB" i="0" dirty="0"/>
              <a:t> </a:t>
            </a:r>
            <a:r>
              <a:rPr lang="en-GB" i="0" dirty="0" err="1"/>
              <a:t>ou</a:t>
            </a:r>
            <a:r>
              <a:rPr lang="en-GB" i="0" dirty="0"/>
              <a:t> </a:t>
            </a:r>
            <a:r>
              <a:rPr lang="en-GB" i="0" dirty="0" err="1"/>
              <a:t>en</a:t>
            </a:r>
            <a:r>
              <a:rPr lang="en-GB" i="0" dirty="0"/>
              <a:t> opposition </a:t>
            </a:r>
            <a:r>
              <a:rPr lang="en-GB" i="0" dirty="0" err="1"/>
              <a:t>l’approche</a:t>
            </a:r>
            <a:r>
              <a:rPr lang="en-GB" i="0" dirty="0"/>
              <a:t> </a:t>
            </a:r>
            <a:r>
              <a:rPr lang="en-GB" i="0" dirty="0" err="1"/>
              <a:t>béhavioriste</a:t>
            </a:r>
            <a:r>
              <a:rPr lang="en-GB" i="0" dirty="0"/>
              <a:t>. </a:t>
            </a:r>
          </a:p>
          <a:p>
            <a:endParaRPr lang="en-GB" i="0" dirty="0"/>
          </a:p>
          <a:p>
            <a:r>
              <a:rPr lang="en-GB" i="0" dirty="0"/>
              <a:t>De </a:t>
            </a:r>
            <a:r>
              <a:rPr lang="en-GB" i="0" dirty="0" err="1"/>
              <a:t>ces</a:t>
            </a:r>
            <a:r>
              <a:rPr lang="en-GB" i="0" dirty="0"/>
              <a:t> theories </a:t>
            </a:r>
            <a:r>
              <a:rPr lang="en-GB" i="0" dirty="0" err="1"/>
              <a:t>ressortent</a:t>
            </a:r>
            <a:r>
              <a:rPr lang="en-GB" i="0" dirty="0"/>
              <a:t> un nom particulier, la </a:t>
            </a:r>
            <a:r>
              <a:rPr lang="en-GB" i="0" dirty="0" err="1"/>
              <a:t>théorie</a:t>
            </a:r>
            <a:r>
              <a:rPr lang="en-GB" i="0" dirty="0"/>
              <a:t> de </a:t>
            </a:r>
            <a:r>
              <a:rPr lang="en-GB" i="0" dirty="0" err="1"/>
              <a:t>l’autodétermination</a:t>
            </a:r>
            <a:r>
              <a:rPr lang="en-GB" i="0" dirty="0"/>
              <a:t> </a:t>
            </a:r>
            <a:r>
              <a:rPr lang="en-GB" i="1" dirty="0"/>
              <a:t>(Self-Determination theory)</a:t>
            </a:r>
            <a:r>
              <a:rPr lang="en-GB" i="0" dirty="0"/>
              <a:t>, qui </a:t>
            </a:r>
            <a:r>
              <a:rPr lang="en-GB" i="0" dirty="0" err="1"/>
              <a:t>est</a:t>
            </a:r>
            <a:r>
              <a:rPr lang="en-GB" i="0" dirty="0"/>
              <a:t> un cadre </a:t>
            </a:r>
            <a:r>
              <a:rPr lang="en-GB" i="0" dirty="0" err="1"/>
              <a:t>fréquemment</a:t>
            </a:r>
            <a:r>
              <a:rPr lang="en-GB" i="0" dirty="0"/>
              <a:t> </a:t>
            </a:r>
            <a:r>
              <a:rPr lang="en-GB" i="0" dirty="0" err="1"/>
              <a:t>mentionné</a:t>
            </a:r>
            <a:r>
              <a:rPr lang="en-GB" i="0" dirty="0"/>
              <a:t> dans la literature pour </a:t>
            </a:r>
            <a:r>
              <a:rPr lang="en-GB" i="0" dirty="0" err="1"/>
              <a:t>l’étude</a:t>
            </a:r>
            <a:r>
              <a:rPr lang="en-GB" i="0" dirty="0"/>
              <a:t> de la motivation au travers du jeu.</a:t>
            </a:r>
          </a:p>
          <a:p>
            <a:endParaRPr lang="en-GB" i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On </a:t>
            </a:r>
            <a:r>
              <a:rPr lang="en-GB" dirty="0" err="1"/>
              <a:t>peut</a:t>
            </a:r>
            <a:r>
              <a:rPr lang="en-GB" dirty="0"/>
              <a:t> </a:t>
            </a:r>
            <a:r>
              <a:rPr lang="en-GB" dirty="0" err="1"/>
              <a:t>donc</a:t>
            </a:r>
            <a:r>
              <a:rPr lang="en-GB" dirty="0"/>
              <a:t> completer la deuxième pièce de ma </a:t>
            </a:r>
            <a:r>
              <a:rPr lang="en-GB" dirty="0" err="1"/>
              <a:t>triforce</a:t>
            </a:r>
            <a:endParaRPr lang="en-US" dirty="0"/>
          </a:p>
          <a:p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205D59-540D-4568-BA0E-9693FBFF8F5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5597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15DE2-2C95-49EE-A87C-18037FB06834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9EE58-66A3-4844-830D-FF02DF75B5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312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>
            <a:lvl1pPr algn="ctr">
              <a:defRPr>
                <a:latin typeface="Determination" panose="00000400000000000000" pitchFamily="2" charset="0"/>
                <a:cs typeface="Determination" panose="000004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15DE2-2C95-49EE-A87C-18037FB06834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9EE58-66A3-4844-830D-FF02DF75B5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136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002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15DE2-2C95-49EE-A87C-18037FB06834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9EE58-66A3-4844-830D-FF02DF75B5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8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15DE2-2C95-49EE-A87C-18037FB06834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9EE58-66A3-4844-830D-FF02DF75B5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042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15DE2-2C95-49EE-A87C-18037FB06834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9EE58-66A3-4844-830D-FF02DF75B5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678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10403"/>
            <a:ext cx="10515600" cy="1325563"/>
          </a:xfrm>
        </p:spPr>
        <p:txBody>
          <a:bodyPr/>
          <a:lstStyle>
            <a:lvl1pPr algn="ctr">
              <a:defRPr>
                <a:latin typeface="Determination" panose="00000400000000000000" pitchFamily="2" charset="0"/>
                <a:cs typeface="Determination" panose="000004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15DE2-2C95-49EE-A87C-18037FB06834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9EE58-66A3-4844-830D-FF02DF75B5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536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15DE2-2C95-49EE-A87C-18037FB06834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9EE58-66A3-4844-830D-FF02DF75B5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387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1957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21977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15DE2-2C95-49EE-A87C-18037FB06834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9EE58-66A3-4844-830D-FF02DF75B5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020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15DE2-2C95-49EE-A87C-18037FB06834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9EE58-66A3-4844-830D-FF02DF75B53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069D855-F2E5-C404-128E-79A0B7B40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1957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CE1BE68D-E7AA-5BC6-3B2D-3640052BB5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1977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9112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C37734C-F3BF-849D-915F-1DA7BDB336AA}"/>
              </a:ext>
            </a:extLst>
          </p:cNvPr>
          <p:cNvSpPr/>
          <p:nvPr userDrawn="1"/>
        </p:nvSpPr>
        <p:spPr>
          <a:xfrm>
            <a:off x="324000" y="6424671"/>
            <a:ext cx="11605797" cy="252000"/>
          </a:xfrm>
          <a:prstGeom prst="rect">
            <a:avLst/>
          </a:prstGeom>
          <a:solidFill>
            <a:srgbClr val="29294C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EF404C0-BCB9-0ED4-7999-5B22F41B250D}"/>
              </a:ext>
            </a:extLst>
          </p:cNvPr>
          <p:cNvSpPr/>
          <p:nvPr userDrawn="1"/>
        </p:nvSpPr>
        <p:spPr>
          <a:xfrm>
            <a:off x="349798" y="177618"/>
            <a:ext cx="11564404" cy="252000"/>
          </a:xfrm>
          <a:prstGeom prst="rect">
            <a:avLst/>
          </a:prstGeom>
          <a:solidFill>
            <a:srgbClr val="29294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F7C768E-4640-AD30-4A08-5AB7EC90820E}"/>
              </a:ext>
            </a:extLst>
          </p:cNvPr>
          <p:cNvSpPr/>
          <p:nvPr userDrawn="1"/>
        </p:nvSpPr>
        <p:spPr>
          <a:xfrm>
            <a:off x="-225" y="6678000"/>
            <a:ext cx="12192000" cy="180000"/>
          </a:xfrm>
          <a:prstGeom prst="rect">
            <a:avLst/>
          </a:prstGeom>
          <a:solidFill>
            <a:srgbClr val="D4272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F81F01E-522D-F9D4-BFF7-B941973DC03F}"/>
              </a:ext>
            </a:extLst>
          </p:cNvPr>
          <p:cNvSpPr/>
          <p:nvPr userDrawn="1"/>
        </p:nvSpPr>
        <p:spPr>
          <a:xfrm>
            <a:off x="11867775" y="-1588"/>
            <a:ext cx="324000" cy="6859588"/>
          </a:xfrm>
          <a:prstGeom prst="rect">
            <a:avLst/>
          </a:prstGeom>
          <a:solidFill>
            <a:srgbClr val="D4272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A215567-DC6D-05B5-BA93-E04BD19A501B}"/>
              </a:ext>
            </a:extLst>
          </p:cNvPr>
          <p:cNvSpPr/>
          <p:nvPr userDrawn="1"/>
        </p:nvSpPr>
        <p:spPr>
          <a:xfrm>
            <a:off x="0" y="-1588"/>
            <a:ext cx="12192000" cy="180000"/>
          </a:xfrm>
          <a:prstGeom prst="rect">
            <a:avLst/>
          </a:prstGeom>
          <a:solidFill>
            <a:srgbClr val="D4272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8983DA9-2045-7664-9B19-50FFADD81435}"/>
              </a:ext>
            </a:extLst>
          </p:cNvPr>
          <p:cNvSpPr/>
          <p:nvPr userDrawn="1"/>
        </p:nvSpPr>
        <p:spPr>
          <a:xfrm>
            <a:off x="0" y="0"/>
            <a:ext cx="324000" cy="6858000"/>
          </a:xfrm>
          <a:prstGeom prst="rect">
            <a:avLst/>
          </a:prstGeom>
          <a:solidFill>
            <a:srgbClr val="D4272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60015DE2-2C95-49EE-A87C-18037FB06834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E0B9EE58-66A3-4844-830D-FF02DF75B534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2">
            <a:extLst>
              <a:ext uri="{FF2B5EF4-FFF2-40B4-BE49-F238E27FC236}">
                <a16:creationId xmlns:a16="http://schemas.microsoft.com/office/drawing/2014/main" id="{5BD81F57-F1D0-34DF-E476-AB23D82CED31}"/>
              </a:ext>
            </a:extLst>
          </p:cNvPr>
          <p:cNvSpPr/>
          <p:nvPr userDrawn="1"/>
        </p:nvSpPr>
        <p:spPr>
          <a:xfrm>
            <a:off x="324000" y="177618"/>
            <a:ext cx="432000" cy="6499053"/>
          </a:xfrm>
          <a:custGeom>
            <a:avLst/>
            <a:gdLst>
              <a:gd name="connsiteX0" fmla="*/ 0 w 596403"/>
              <a:gd name="connsiteY0" fmla="*/ 0 h 6499588"/>
              <a:gd name="connsiteX1" fmla="*/ 596403 w 596403"/>
              <a:gd name="connsiteY1" fmla="*/ 0 h 6499588"/>
              <a:gd name="connsiteX2" fmla="*/ 596403 w 596403"/>
              <a:gd name="connsiteY2" fmla="*/ 6499588 h 6499588"/>
              <a:gd name="connsiteX3" fmla="*/ 0 w 596403"/>
              <a:gd name="connsiteY3" fmla="*/ 6499588 h 6499588"/>
              <a:gd name="connsiteX4" fmla="*/ 0 w 596403"/>
              <a:gd name="connsiteY4" fmla="*/ 0 h 6499588"/>
              <a:gd name="connsiteX0" fmla="*/ 0 w 596403"/>
              <a:gd name="connsiteY0" fmla="*/ 0 h 6499588"/>
              <a:gd name="connsiteX1" fmla="*/ 596403 w 596403"/>
              <a:gd name="connsiteY1" fmla="*/ 328612 h 6499588"/>
              <a:gd name="connsiteX2" fmla="*/ 596403 w 596403"/>
              <a:gd name="connsiteY2" fmla="*/ 6499588 h 6499588"/>
              <a:gd name="connsiteX3" fmla="*/ 0 w 596403"/>
              <a:gd name="connsiteY3" fmla="*/ 6499588 h 6499588"/>
              <a:gd name="connsiteX4" fmla="*/ 0 w 596403"/>
              <a:gd name="connsiteY4" fmla="*/ 0 h 6499588"/>
              <a:gd name="connsiteX0" fmla="*/ 0 w 596403"/>
              <a:gd name="connsiteY0" fmla="*/ 0 h 6499588"/>
              <a:gd name="connsiteX1" fmla="*/ 593116 w 596403"/>
              <a:gd name="connsiteY1" fmla="*/ 250241 h 6499588"/>
              <a:gd name="connsiteX2" fmla="*/ 596403 w 596403"/>
              <a:gd name="connsiteY2" fmla="*/ 6499588 h 6499588"/>
              <a:gd name="connsiteX3" fmla="*/ 0 w 596403"/>
              <a:gd name="connsiteY3" fmla="*/ 6499588 h 6499588"/>
              <a:gd name="connsiteX4" fmla="*/ 0 w 596403"/>
              <a:gd name="connsiteY4" fmla="*/ 0 h 6499588"/>
              <a:gd name="connsiteX0" fmla="*/ 0 w 596403"/>
              <a:gd name="connsiteY0" fmla="*/ 0 h 6499588"/>
              <a:gd name="connsiteX1" fmla="*/ 593116 w 596403"/>
              <a:gd name="connsiteY1" fmla="*/ 243117 h 6499588"/>
              <a:gd name="connsiteX2" fmla="*/ 596403 w 596403"/>
              <a:gd name="connsiteY2" fmla="*/ 6499588 h 6499588"/>
              <a:gd name="connsiteX3" fmla="*/ 0 w 596403"/>
              <a:gd name="connsiteY3" fmla="*/ 6499588 h 6499588"/>
              <a:gd name="connsiteX4" fmla="*/ 0 w 596403"/>
              <a:gd name="connsiteY4" fmla="*/ 0 h 6499588"/>
              <a:gd name="connsiteX0" fmla="*/ 0 w 596403"/>
              <a:gd name="connsiteY0" fmla="*/ 0 h 6499588"/>
              <a:gd name="connsiteX1" fmla="*/ 593116 w 596403"/>
              <a:gd name="connsiteY1" fmla="*/ 243117 h 6499588"/>
              <a:gd name="connsiteX2" fmla="*/ 596403 w 596403"/>
              <a:gd name="connsiteY2" fmla="*/ 6259062 h 6499588"/>
              <a:gd name="connsiteX3" fmla="*/ 0 w 596403"/>
              <a:gd name="connsiteY3" fmla="*/ 6499588 h 6499588"/>
              <a:gd name="connsiteX4" fmla="*/ 0 w 596403"/>
              <a:gd name="connsiteY4" fmla="*/ 0 h 6499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6403" h="6499588">
                <a:moveTo>
                  <a:pt x="0" y="0"/>
                </a:moveTo>
                <a:lnTo>
                  <a:pt x="593116" y="243117"/>
                </a:lnTo>
                <a:cubicBezTo>
                  <a:pt x="594212" y="2326233"/>
                  <a:pt x="595307" y="4175946"/>
                  <a:pt x="596403" y="6259062"/>
                </a:cubicBezTo>
                <a:lnTo>
                  <a:pt x="0" y="6499588"/>
                </a:lnTo>
                <a:lnTo>
                  <a:pt x="0" y="0"/>
                </a:lnTo>
                <a:close/>
              </a:path>
            </a:pathLst>
          </a:custGeom>
          <a:solidFill>
            <a:srgbClr val="47487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C9BEFE2-516D-1BBA-2E41-3611FFB64054}"/>
              </a:ext>
            </a:extLst>
          </p:cNvPr>
          <p:cNvSpPr/>
          <p:nvPr userDrawn="1"/>
        </p:nvSpPr>
        <p:spPr>
          <a:xfrm>
            <a:off x="11435775" y="178412"/>
            <a:ext cx="432000" cy="6498259"/>
          </a:xfrm>
          <a:custGeom>
            <a:avLst/>
            <a:gdLst>
              <a:gd name="connsiteX0" fmla="*/ 0 w 432000"/>
              <a:gd name="connsiteY0" fmla="*/ 0 h 6509081"/>
              <a:gd name="connsiteX1" fmla="*/ 432000 w 432000"/>
              <a:gd name="connsiteY1" fmla="*/ 0 h 6509081"/>
              <a:gd name="connsiteX2" fmla="*/ 432000 w 432000"/>
              <a:gd name="connsiteY2" fmla="*/ 6509081 h 6509081"/>
              <a:gd name="connsiteX3" fmla="*/ 0 w 432000"/>
              <a:gd name="connsiteY3" fmla="*/ 6509081 h 6509081"/>
              <a:gd name="connsiteX4" fmla="*/ 0 w 432000"/>
              <a:gd name="connsiteY4" fmla="*/ 0 h 6509081"/>
              <a:gd name="connsiteX0" fmla="*/ 0 w 432000"/>
              <a:gd name="connsiteY0" fmla="*/ 250031 h 6509081"/>
              <a:gd name="connsiteX1" fmla="*/ 432000 w 432000"/>
              <a:gd name="connsiteY1" fmla="*/ 0 h 6509081"/>
              <a:gd name="connsiteX2" fmla="*/ 432000 w 432000"/>
              <a:gd name="connsiteY2" fmla="*/ 6509081 h 6509081"/>
              <a:gd name="connsiteX3" fmla="*/ 0 w 432000"/>
              <a:gd name="connsiteY3" fmla="*/ 6509081 h 6509081"/>
              <a:gd name="connsiteX4" fmla="*/ 0 w 432000"/>
              <a:gd name="connsiteY4" fmla="*/ 250031 h 6509081"/>
              <a:gd name="connsiteX0" fmla="*/ 0 w 432000"/>
              <a:gd name="connsiteY0" fmla="*/ 250031 h 6509081"/>
              <a:gd name="connsiteX1" fmla="*/ 432000 w 432000"/>
              <a:gd name="connsiteY1" fmla="*/ 0 h 6509081"/>
              <a:gd name="connsiteX2" fmla="*/ 432000 w 432000"/>
              <a:gd name="connsiteY2" fmla="*/ 6509081 h 6509081"/>
              <a:gd name="connsiteX3" fmla="*/ 2381 w 432000"/>
              <a:gd name="connsiteY3" fmla="*/ 6272944 h 6509081"/>
              <a:gd name="connsiteX4" fmla="*/ 0 w 432000"/>
              <a:gd name="connsiteY4" fmla="*/ 250031 h 65090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2000" h="6509081">
                <a:moveTo>
                  <a:pt x="0" y="250031"/>
                </a:moveTo>
                <a:lnTo>
                  <a:pt x="432000" y="0"/>
                </a:lnTo>
                <a:lnTo>
                  <a:pt x="432000" y="6509081"/>
                </a:lnTo>
                <a:lnTo>
                  <a:pt x="2381" y="6272944"/>
                </a:lnTo>
                <a:cubicBezTo>
                  <a:pt x="1587" y="4265306"/>
                  <a:pt x="794" y="2257669"/>
                  <a:pt x="0" y="250031"/>
                </a:cubicBezTo>
                <a:close/>
              </a:path>
            </a:pathLst>
          </a:custGeom>
          <a:solidFill>
            <a:srgbClr val="47487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0692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13.sv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10" Type="http://schemas.openxmlformats.org/officeDocument/2006/relationships/image" Target="../media/image13.svg"/><Relationship Id="rId4" Type="http://schemas.openxmlformats.org/officeDocument/2006/relationships/image" Target="../media/image7.svg"/><Relationship Id="rId9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sv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10" Type="http://schemas.openxmlformats.org/officeDocument/2006/relationships/image" Target="../media/image13.svg"/><Relationship Id="rId4" Type="http://schemas.openxmlformats.org/officeDocument/2006/relationships/image" Target="../media/image7.svg"/><Relationship Id="rId9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9.sv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sv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12" Type="http://schemas.openxmlformats.org/officeDocument/2006/relationships/image" Target="../media/image29.sv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svg"/><Relationship Id="rId11" Type="http://schemas.openxmlformats.org/officeDocument/2006/relationships/image" Target="../media/image28.png"/><Relationship Id="rId5" Type="http://schemas.openxmlformats.org/officeDocument/2006/relationships/image" Target="../media/image22.png"/><Relationship Id="rId10" Type="http://schemas.openxmlformats.org/officeDocument/2006/relationships/image" Target="../media/image27.svg"/><Relationship Id="rId4" Type="http://schemas.openxmlformats.org/officeDocument/2006/relationships/image" Target="../media/image21.png"/><Relationship Id="rId9" Type="http://schemas.openxmlformats.org/officeDocument/2006/relationships/image" Target="../media/image26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arousse.fr/dictionnaires/francais/digitalisation/25508" TargetMode="External"/><Relationship Id="rId3" Type="http://schemas.openxmlformats.org/officeDocument/2006/relationships/hyperlink" Target="https://www.statista.com/outlook/amo/media/cinema/worldwide" TargetMode="External"/><Relationship Id="rId7" Type="http://schemas.openxmlformats.org/officeDocument/2006/relationships/hyperlink" Target="https://doi.org/10.1007/978-3-319-12223-6" TargetMode="External"/><Relationship Id="rId2" Type="http://schemas.openxmlformats.org/officeDocument/2006/relationships/hyperlink" Target="https://www.statista.com/outlook/amo/media/games/worldwid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i.org/10.7551/mitpress/9427.001.0001" TargetMode="External"/><Relationship Id="rId5" Type="http://schemas.openxmlformats.org/officeDocument/2006/relationships/hyperlink" Target="https://doi.org/10.1080/00461520.2015.1122533" TargetMode="External"/><Relationship Id="rId4" Type="http://schemas.openxmlformats.org/officeDocument/2006/relationships/hyperlink" Target="https://www.statista.com/outlook/amo/media/music-radio-podcasts/worldwide" TargetMode="External"/><Relationship Id="rId9" Type="http://schemas.openxmlformats.org/officeDocument/2006/relationships/hyperlink" Target="https://doi.org/10.1007/978-3-319-51645-5_22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3390/educsci11010022" TargetMode="External"/><Relationship Id="rId2" Type="http://schemas.openxmlformats.org/officeDocument/2006/relationships/hyperlink" Target="https://doi.org/10.1021/acs.jchemed.4c01238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10" Type="http://schemas.openxmlformats.org/officeDocument/2006/relationships/image" Target="../media/image13.svg"/><Relationship Id="rId4" Type="http://schemas.openxmlformats.org/officeDocument/2006/relationships/image" Target="../media/image7.svg"/><Relationship Id="rId9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5.sv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10" Type="http://schemas.openxmlformats.org/officeDocument/2006/relationships/image" Target="../media/image13.svg"/><Relationship Id="rId4" Type="http://schemas.openxmlformats.org/officeDocument/2006/relationships/image" Target="../media/image7.svg"/><Relationship Id="rId9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7.sv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10" Type="http://schemas.openxmlformats.org/officeDocument/2006/relationships/image" Target="../media/image13.svg"/><Relationship Id="rId4" Type="http://schemas.openxmlformats.org/officeDocument/2006/relationships/image" Target="../media/image7.svg"/><Relationship Id="rId9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D118B-33B8-7A50-EE1A-FB003A2140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BE" sz="8800" noProof="0" dirty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Determination" panose="00000400000000000000" pitchFamily="2" charset="0"/>
                <a:cs typeface="Determination" panose="00000400000000000000" pitchFamily="2" charset="0"/>
              </a:rPr>
              <a:t>Maxime Hansen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5193B5-EFDD-2F4D-0C41-10754D7604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50066"/>
            <a:ext cx="9144000" cy="165576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fr-BE" noProof="0" dirty="0">
                <a:latin typeface="Determination" panose="00000400000000000000" pitchFamily="2" charset="0"/>
                <a:cs typeface="Determination" panose="00000400000000000000" pitchFamily="2" charset="0"/>
              </a:rPr>
              <a:t>Analyse et évaluation du jeu pour l'apprentissage de la chimie</a:t>
            </a:r>
          </a:p>
        </p:txBody>
      </p:sp>
      <p:pic>
        <p:nvPicPr>
          <p:cNvPr id="5" name="Picture 4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4D47FF1B-0281-16DD-483E-A681D803FF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86" y="5222730"/>
            <a:ext cx="3240000" cy="1219765"/>
          </a:xfrm>
          <a:prstGeom prst="rect">
            <a:avLst/>
          </a:prstGeom>
        </p:spPr>
      </p:pic>
      <p:pic>
        <p:nvPicPr>
          <p:cNvPr id="7" name="Picture 6" descr="A black background with blue text&#10;&#10;AI-generated content may be incorrect.">
            <a:extLst>
              <a:ext uri="{FF2B5EF4-FFF2-40B4-BE49-F238E27FC236}">
                <a16:creationId xmlns:a16="http://schemas.microsoft.com/office/drawing/2014/main" id="{576A8AF3-7BF7-23FB-152E-61AE8FC25D6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1864" y="5222730"/>
            <a:ext cx="3053850" cy="1167303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023AE2A1-3757-FCAC-2E91-F4E87B91BCEF}"/>
              </a:ext>
            </a:extLst>
          </p:cNvPr>
          <p:cNvSpPr txBox="1">
            <a:spLocks/>
          </p:cNvSpPr>
          <p:nvPr/>
        </p:nvSpPr>
        <p:spPr>
          <a:xfrm>
            <a:off x="4757596" y="5252743"/>
            <a:ext cx="2676808" cy="7666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2800" noProof="0" dirty="0"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Determination" panose="00000400000000000000" pitchFamily="2" charset="0"/>
                <a:cs typeface="Determination" panose="00000400000000000000" pitchFamily="2" charset="0"/>
              </a:rPr>
              <a:t>PRESS START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BFC50EF7-B005-0D71-42CC-B0648C50D76C}"/>
              </a:ext>
            </a:extLst>
          </p:cNvPr>
          <p:cNvSpPr/>
          <p:nvPr/>
        </p:nvSpPr>
        <p:spPr>
          <a:xfrm>
            <a:off x="4779237" y="5212640"/>
            <a:ext cx="2633527" cy="76664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noProof="0" dirty="0"/>
          </a:p>
        </p:txBody>
      </p:sp>
    </p:spTree>
    <p:extLst>
      <p:ext uri="{BB962C8B-B14F-4D97-AF65-F5344CB8AC3E}">
        <p14:creationId xmlns:p14="http://schemas.microsoft.com/office/powerpoint/2010/main" val="1115932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1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 descr="Classroom with solid fill">
            <a:extLst>
              <a:ext uri="{FF2B5EF4-FFF2-40B4-BE49-F238E27FC236}">
                <a16:creationId xmlns:a16="http://schemas.microsoft.com/office/drawing/2014/main" id="{D07A0914-43F8-DF22-FDF5-E1C7A75C34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376000" y="3006432"/>
            <a:ext cx="720000" cy="720000"/>
          </a:xfrm>
          <a:prstGeom prst="rect">
            <a:avLst/>
          </a:prstGeom>
        </p:spPr>
      </p:pic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200EF31F-22D6-155A-4288-E559598950EB}"/>
              </a:ext>
            </a:extLst>
          </p:cNvPr>
          <p:cNvSpPr/>
          <p:nvPr/>
        </p:nvSpPr>
        <p:spPr>
          <a:xfrm>
            <a:off x="4221966" y="1707445"/>
            <a:ext cx="3811948" cy="3341024"/>
          </a:xfrm>
          <a:prstGeom prst="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noProof="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34AE9C6-4E79-F9E6-DD50-86E70ECD3134}"/>
              </a:ext>
            </a:extLst>
          </p:cNvPr>
          <p:cNvGrpSpPr/>
          <p:nvPr/>
        </p:nvGrpSpPr>
        <p:grpSpPr>
          <a:xfrm>
            <a:off x="2379852" y="1707445"/>
            <a:ext cx="7496175" cy="6626447"/>
            <a:chOff x="2379852" y="1707445"/>
            <a:chExt cx="7496175" cy="6626447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2A74A0B9-E967-206E-E68B-F4702A3B41A6}"/>
                </a:ext>
              </a:extLst>
            </p:cNvPr>
            <p:cNvGrpSpPr/>
            <p:nvPr/>
          </p:nvGrpSpPr>
          <p:grpSpPr>
            <a:xfrm>
              <a:off x="2379852" y="1707445"/>
              <a:ext cx="7496175" cy="6626447"/>
              <a:chOff x="3952875" y="793203"/>
              <a:chExt cx="4714875" cy="4064547"/>
            </a:xfrm>
          </p:grpSpPr>
          <p:sp>
            <p:nvSpPr>
              <p:cNvPr id="9" name="Isosceles Triangle 8">
                <a:extLst>
                  <a:ext uri="{FF2B5EF4-FFF2-40B4-BE49-F238E27FC236}">
                    <a16:creationId xmlns:a16="http://schemas.microsoft.com/office/drawing/2014/main" id="{5D60515F-4F18-9877-8567-66296206075E}"/>
                  </a:ext>
                </a:extLst>
              </p:cNvPr>
              <p:cNvSpPr/>
              <p:nvPr/>
            </p:nvSpPr>
            <p:spPr>
              <a:xfrm>
                <a:off x="3952875" y="793203"/>
                <a:ext cx="4714875" cy="4064547"/>
              </a:xfrm>
              <a:prstGeom prst="triangle">
                <a:avLst/>
              </a:prstGeom>
              <a:noFill/>
              <a:ln w="285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BE" noProof="0" dirty="0"/>
              </a:p>
            </p:txBody>
          </p:sp>
          <p:sp>
            <p:nvSpPr>
              <p:cNvPr id="10" name="Isosceles Triangle 9">
                <a:extLst>
                  <a:ext uri="{FF2B5EF4-FFF2-40B4-BE49-F238E27FC236}">
                    <a16:creationId xmlns:a16="http://schemas.microsoft.com/office/drawing/2014/main" id="{4FF0BA42-5093-31F3-3D7B-4AE2CA7D75B0}"/>
                  </a:ext>
                </a:extLst>
              </p:cNvPr>
              <p:cNvSpPr/>
              <p:nvPr/>
            </p:nvSpPr>
            <p:spPr>
              <a:xfrm flipV="1">
                <a:off x="5141239" y="2842233"/>
                <a:ext cx="2338141" cy="1995722"/>
              </a:xfrm>
              <a:prstGeom prst="triangle">
                <a:avLst/>
              </a:prstGeom>
              <a:noFill/>
              <a:ln w="285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BE" noProof="0" dirty="0"/>
              </a:p>
            </p:txBody>
          </p:sp>
        </p:grp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DCB1F2D2-D2D1-282F-00AF-9901C9CA5836}"/>
                </a:ext>
              </a:extLst>
            </p:cNvPr>
            <p:cNvSpPr/>
            <p:nvPr/>
          </p:nvSpPr>
          <p:spPr>
            <a:xfrm>
              <a:off x="6127935" y="5064123"/>
              <a:ext cx="3748083" cy="3253633"/>
            </a:xfrm>
            <a:prstGeom prst="triangle">
              <a:avLst/>
            </a:prstGeom>
            <a:noFill/>
            <a:ln w="2857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 noProof="0" dirty="0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799B5C2C-D800-269C-0F8C-34578547F40A}"/>
              </a:ext>
            </a:extLst>
          </p:cNvPr>
          <p:cNvSpPr txBox="1"/>
          <p:nvPr/>
        </p:nvSpPr>
        <p:spPr>
          <a:xfrm>
            <a:off x="4890160" y="3699884"/>
            <a:ext cx="247554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BE" sz="3200" noProof="0" dirty="0"/>
              <a:t>Axe </a:t>
            </a:r>
          </a:p>
          <a:p>
            <a:pPr algn="ctr"/>
            <a:r>
              <a:rPr lang="fr-BE" sz="3200" noProof="0" dirty="0"/>
              <a:t>pédagogique</a:t>
            </a:r>
          </a:p>
        </p:txBody>
      </p:sp>
      <p:pic>
        <p:nvPicPr>
          <p:cNvPr id="16" name="Graphic 15" descr="Professor male with solid fill">
            <a:extLst>
              <a:ext uri="{FF2B5EF4-FFF2-40B4-BE49-F238E27FC236}">
                <a16:creationId xmlns:a16="http://schemas.microsoft.com/office/drawing/2014/main" id="{72FF7117-BDEC-87C3-4976-7CEDE87B012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192199" y="2979884"/>
            <a:ext cx="720000" cy="7200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B9F306BD-8168-80D2-513A-660FD678ADCC}"/>
              </a:ext>
            </a:extLst>
          </p:cNvPr>
          <p:cNvSpPr txBox="1"/>
          <p:nvPr/>
        </p:nvSpPr>
        <p:spPr>
          <a:xfrm>
            <a:off x="4607507" y="1086123"/>
            <a:ext cx="38893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noProof="0" dirty="0"/>
              <a:t>Cadres théoriques </a:t>
            </a:r>
            <a:r>
              <a:rPr lang="fr-BE" sz="2400" baseline="30000" noProof="0" dirty="0"/>
              <a:t>(4,</a:t>
            </a:r>
            <a:r>
              <a:rPr lang="fr-BE" sz="2400" noProof="0" dirty="0"/>
              <a:t> </a:t>
            </a:r>
            <a:r>
              <a:rPr lang="fr-BE" sz="2400" baseline="30000" noProof="0" dirty="0"/>
              <a:t>8,</a:t>
            </a:r>
            <a:r>
              <a:rPr lang="fr-BE" sz="2400" noProof="0" dirty="0"/>
              <a:t> </a:t>
            </a:r>
            <a:r>
              <a:rPr lang="fr-BE" sz="2400" baseline="30000" noProof="0" dirty="0"/>
              <a:t>10 – 12)</a:t>
            </a:r>
            <a:endParaRPr lang="fr-BE" sz="2400" noProof="0" dirty="0">
              <a:latin typeface="Determination" panose="00000400000000000000" pitchFamily="2" charset="0"/>
              <a:cs typeface="Determination" panose="00000400000000000000" pitchFamily="2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06CC8E9-780F-05D0-E910-FFC4E22F754D}"/>
              </a:ext>
            </a:extLst>
          </p:cNvPr>
          <p:cNvSpPr txBox="1"/>
          <p:nvPr/>
        </p:nvSpPr>
        <p:spPr>
          <a:xfrm>
            <a:off x="7057101" y="4848547"/>
            <a:ext cx="435080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BE" sz="2400" noProof="0" dirty="0"/>
              <a:t>Balance entre </a:t>
            </a:r>
          </a:p>
          <a:p>
            <a:r>
              <a:rPr lang="fr-BE" sz="2400" noProof="0" dirty="0"/>
              <a:t>apprentissage et amusement </a:t>
            </a:r>
            <a:r>
              <a:rPr lang="fr-BE" sz="2400" baseline="30000" noProof="0" dirty="0"/>
              <a:t>(7)</a:t>
            </a:r>
            <a:endParaRPr lang="fr-BE" sz="2400" baseline="30000" noProof="0" dirty="0">
              <a:latin typeface="Determination" panose="00000400000000000000" pitchFamily="2" charset="0"/>
              <a:cs typeface="Determination" panose="00000400000000000000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12CE553-C20D-6B40-2D88-F105921E583F}"/>
              </a:ext>
            </a:extLst>
          </p:cNvPr>
          <p:cNvSpPr txBox="1"/>
          <p:nvPr/>
        </p:nvSpPr>
        <p:spPr>
          <a:xfrm>
            <a:off x="3009121" y="569269"/>
            <a:ext cx="8148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400" noProof="0" dirty="0"/>
              <a:t>Flow</a:t>
            </a:r>
            <a:endParaRPr lang="fr-BE" sz="2400" noProof="0" dirty="0">
              <a:latin typeface="Determination" panose="00000400000000000000" pitchFamily="2" charset="0"/>
              <a:cs typeface="Determination" panose="000004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F3FFAE8-51E1-A794-B066-0360EAAC340A}"/>
              </a:ext>
            </a:extLst>
          </p:cNvPr>
          <p:cNvSpPr txBox="1"/>
          <p:nvPr/>
        </p:nvSpPr>
        <p:spPr>
          <a:xfrm>
            <a:off x="691673" y="1087394"/>
            <a:ext cx="32590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400" noProof="0" dirty="0"/>
              <a:t>(Socio)constructivisme</a:t>
            </a:r>
            <a:endParaRPr lang="fr-BE" sz="2400" noProof="0" dirty="0">
              <a:latin typeface="Determination" panose="00000400000000000000" pitchFamily="2" charset="0"/>
              <a:cs typeface="Determination" panose="00000400000000000000" pitchFamily="2" charset="0"/>
            </a:endParaRPr>
          </a:p>
        </p:txBody>
      </p:sp>
      <p:cxnSp>
        <p:nvCxnSpPr>
          <p:cNvPr id="5" name="Connector: Curved 4">
            <a:extLst>
              <a:ext uri="{FF2B5EF4-FFF2-40B4-BE49-F238E27FC236}">
                <a16:creationId xmlns:a16="http://schemas.microsoft.com/office/drawing/2014/main" id="{BE771E53-CAED-321C-C977-3FAFDD041158}"/>
              </a:ext>
            </a:extLst>
          </p:cNvPr>
          <p:cNvCxnSpPr>
            <a:cxnSpLocks/>
            <a:stCxn id="17" idx="1"/>
            <a:endCxn id="2" idx="3"/>
          </p:cNvCxnSpPr>
          <p:nvPr/>
        </p:nvCxnSpPr>
        <p:spPr>
          <a:xfrm rot="10800000">
            <a:off x="3823959" y="800102"/>
            <a:ext cx="783548" cy="516854"/>
          </a:xfrm>
          <a:prstGeom prst="curvedConnector3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or: Curved 6">
            <a:extLst>
              <a:ext uri="{FF2B5EF4-FFF2-40B4-BE49-F238E27FC236}">
                <a16:creationId xmlns:a16="http://schemas.microsoft.com/office/drawing/2014/main" id="{651742FF-9A2D-F5A4-D208-074E7CD2390A}"/>
              </a:ext>
            </a:extLst>
          </p:cNvPr>
          <p:cNvCxnSpPr>
            <a:cxnSpLocks/>
            <a:stCxn id="17" idx="1"/>
            <a:endCxn id="3" idx="3"/>
          </p:cNvCxnSpPr>
          <p:nvPr/>
        </p:nvCxnSpPr>
        <p:spPr>
          <a:xfrm rot="10800000" flipV="1">
            <a:off x="3950707" y="1316955"/>
            <a:ext cx="656800" cy="1271"/>
          </a:xfrm>
          <a:prstGeom prst="curvedConnector3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64F64309-38AC-B0A4-75B3-FAF71099539C}"/>
              </a:ext>
            </a:extLst>
          </p:cNvPr>
          <p:cNvSpPr txBox="1"/>
          <p:nvPr/>
        </p:nvSpPr>
        <p:spPr>
          <a:xfrm>
            <a:off x="8359744" y="1763364"/>
            <a:ext cx="276229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400" i="1" noProof="0" dirty="0"/>
              <a:t>Self-</a:t>
            </a:r>
            <a:r>
              <a:rPr lang="fr-BE" sz="2400" i="1" noProof="0" dirty="0" err="1"/>
              <a:t>Determination</a:t>
            </a:r>
            <a:r>
              <a:rPr lang="fr-BE" sz="2400" i="1" noProof="0" dirty="0"/>
              <a:t> </a:t>
            </a:r>
          </a:p>
          <a:p>
            <a:pPr algn="ctr"/>
            <a:r>
              <a:rPr lang="fr-BE" sz="2400" i="1" noProof="0" dirty="0"/>
              <a:t>Theory </a:t>
            </a:r>
            <a:r>
              <a:rPr lang="fr-BE" sz="2400" i="1" baseline="30000" noProof="0" dirty="0"/>
              <a:t>(13)</a:t>
            </a:r>
            <a:endParaRPr lang="fr-BE" sz="2400" i="1" noProof="0" dirty="0">
              <a:latin typeface="Determination" panose="00000400000000000000" pitchFamily="2" charset="0"/>
              <a:cs typeface="Determination" panose="00000400000000000000" pitchFamily="2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748337E-872B-ED81-592A-D0169D7026F7}"/>
              </a:ext>
            </a:extLst>
          </p:cNvPr>
          <p:cNvSpPr txBox="1"/>
          <p:nvPr/>
        </p:nvSpPr>
        <p:spPr>
          <a:xfrm>
            <a:off x="1837853" y="1619233"/>
            <a:ext cx="1986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noProof="0" dirty="0"/>
              <a:t>Béhaviorisme</a:t>
            </a:r>
            <a:endParaRPr lang="fr-BE" sz="2400" noProof="0" dirty="0">
              <a:latin typeface="Determination" panose="00000400000000000000" pitchFamily="2" charset="0"/>
              <a:cs typeface="Determination" panose="00000400000000000000" pitchFamily="2" charset="0"/>
            </a:endParaRPr>
          </a:p>
        </p:txBody>
      </p:sp>
      <p:cxnSp>
        <p:nvCxnSpPr>
          <p:cNvPr id="29" name="Connector: Curved 28">
            <a:extLst>
              <a:ext uri="{FF2B5EF4-FFF2-40B4-BE49-F238E27FC236}">
                <a16:creationId xmlns:a16="http://schemas.microsoft.com/office/drawing/2014/main" id="{110AF90B-D8E5-DA7A-A067-35CBB0CBB60C}"/>
              </a:ext>
            </a:extLst>
          </p:cNvPr>
          <p:cNvCxnSpPr>
            <a:cxnSpLocks/>
            <a:stCxn id="17" idx="1"/>
            <a:endCxn id="28" idx="3"/>
          </p:cNvCxnSpPr>
          <p:nvPr/>
        </p:nvCxnSpPr>
        <p:spPr>
          <a:xfrm rot="10800000" flipV="1">
            <a:off x="3823959" y="1316956"/>
            <a:ext cx="783548" cy="533110"/>
          </a:xfrm>
          <a:prstGeom prst="curvedConnector3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Isosceles Triangle 42">
            <a:extLst>
              <a:ext uri="{FF2B5EF4-FFF2-40B4-BE49-F238E27FC236}">
                <a16:creationId xmlns:a16="http://schemas.microsoft.com/office/drawing/2014/main" id="{4B9A8017-D891-021E-8578-9C3CCA599D9F}"/>
              </a:ext>
            </a:extLst>
          </p:cNvPr>
          <p:cNvSpPr/>
          <p:nvPr/>
        </p:nvSpPr>
        <p:spPr>
          <a:xfrm>
            <a:off x="4219205" y="1699341"/>
            <a:ext cx="3811948" cy="3341024"/>
          </a:xfrm>
          <a:prstGeom prst="triangle">
            <a:avLst/>
          </a:prstGeom>
          <a:solidFill>
            <a:srgbClr val="FF535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noProof="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DB2EA2B-060B-C28B-E227-84EB7EE25018}"/>
              </a:ext>
            </a:extLst>
          </p:cNvPr>
          <p:cNvSpPr txBox="1"/>
          <p:nvPr/>
        </p:nvSpPr>
        <p:spPr>
          <a:xfrm>
            <a:off x="938948" y="4848547"/>
            <a:ext cx="34318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400" i="1" noProof="0" dirty="0"/>
              <a:t>Game </a:t>
            </a:r>
            <a:r>
              <a:rPr lang="fr-BE" sz="2400" i="1" noProof="0" dirty="0" err="1"/>
              <a:t>features</a:t>
            </a:r>
            <a:r>
              <a:rPr lang="fr-BE" sz="2400" i="1" noProof="0" dirty="0"/>
              <a:t> </a:t>
            </a:r>
            <a:r>
              <a:rPr lang="fr-BE" sz="2400" noProof="0" dirty="0"/>
              <a:t>et </a:t>
            </a:r>
            <a:r>
              <a:rPr lang="fr-BE" sz="2400" i="1" noProof="0" dirty="0" err="1"/>
              <a:t>instructional</a:t>
            </a:r>
            <a:r>
              <a:rPr lang="fr-BE" sz="2400" i="1" noProof="0" dirty="0"/>
              <a:t> </a:t>
            </a:r>
            <a:r>
              <a:rPr lang="fr-BE" sz="2400" i="1" noProof="0" dirty="0" err="1"/>
              <a:t>features</a:t>
            </a:r>
            <a:r>
              <a:rPr lang="fr-BE" sz="2400" i="1" noProof="0" dirty="0"/>
              <a:t> </a:t>
            </a:r>
            <a:r>
              <a:rPr lang="fr-BE" sz="2400" baseline="30000" noProof="0" dirty="0"/>
              <a:t>(7)</a:t>
            </a:r>
            <a:endParaRPr lang="fr-BE" sz="2400" baseline="30000" noProof="0" dirty="0">
              <a:latin typeface="Determination" panose="00000400000000000000" pitchFamily="2" charset="0"/>
              <a:cs typeface="Determination" panose="00000400000000000000" pitchFamily="2" charset="0"/>
            </a:endParaRPr>
          </a:p>
        </p:txBody>
      </p:sp>
      <p:cxnSp>
        <p:nvCxnSpPr>
          <p:cNvPr id="19" name="Connector: Elbow 18">
            <a:extLst>
              <a:ext uri="{FF2B5EF4-FFF2-40B4-BE49-F238E27FC236}">
                <a16:creationId xmlns:a16="http://schemas.microsoft.com/office/drawing/2014/main" id="{04867636-86CC-A536-6856-A55976E178A5}"/>
              </a:ext>
            </a:extLst>
          </p:cNvPr>
          <p:cNvCxnSpPr>
            <a:cxnSpLocks/>
            <a:stCxn id="17" idx="3"/>
            <a:endCxn id="21" idx="0"/>
          </p:cNvCxnSpPr>
          <p:nvPr/>
        </p:nvCxnSpPr>
        <p:spPr>
          <a:xfrm>
            <a:off x="8496890" y="1316956"/>
            <a:ext cx="1244002" cy="446408"/>
          </a:xfrm>
          <a:prstGeom prst="bent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610897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2" grpId="0"/>
      <p:bldP spid="3" grpId="0"/>
      <p:bldP spid="21" grpId="0"/>
      <p:bldP spid="28" grpId="0"/>
      <p:bldP spid="43" grpId="0" animBg="1"/>
      <p:bldP spid="3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8C455C-7A31-23F6-44A2-CD1C43B45D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34D3693C-FBCF-341C-B90D-C1093333709D}"/>
              </a:ext>
            </a:extLst>
          </p:cNvPr>
          <p:cNvSpPr txBox="1"/>
          <p:nvPr/>
        </p:nvSpPr>
        <p:spPr>
          <a:xfrm>
            <a:off x="4494331" y="850787"/>
            <a:ext cx="31959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3200" noProof="0" dirty="0"/>
              <a:t>Axe pédagogique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5D609EF-DA76-B3CB-CA78-8AAA3D545F4C}"/>
              </a:ext>
            </a:extLst>
          </p:cNvPr>
          <p:cNvSpPr txBox="1"/>
          <p:nvPr/>
        </p:nvSpPr>
        <p:spPr>
          <a:xfrm>
            <a:off x="8421882" y="5314024"/>
            <a:ext cx="28382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3200" noProof="0" dirty="0"/>
              <a:t>Axe numérique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6A3FEF2-DBF7-7F02-5647-3CA3D4B632A5}"/>
              </a:ext>
            </a:extLst>
          </p:cNvPr>
          <p:cNvSpPr txBox="1"/>
          <p:nvPr/>
        </p:nvSpPr>
        <p:spPr>
          <a:xfrm>
            <a:off x="1055910" y="5314024"/>
            <a:ext cx="28046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3200" noProof="0" dirty="0"/>
              <a:t>Axe didactique</a:t>
            </a:r>
          </a:p>
        </p:txBody>
      </p:sp>
      <p:pic>
        <p:nvPicPr>
          <p:cNvPr id="21" name="Graphic 20" descr="Game controller with solid fill">
            <a:extLst>
              <a:ext uri="{FF2B5EF4-FFF2-40B4-BE49-F238E27FC236}">
                <a16:creationId xmlns:a16="http://schemas.microsoft.com/office/drawing/2014/main" id="{E4BB5E46-5C70-4AB5-9F54-1078EBD794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418256" y="4447512"/>
            <a:ext cx="914400" cy="914400"/>
          </a:xfrm>
          <a:prstGeom prst="rect">
            <a:avLst/>
          </a:prstGeom>
        </p:spPr>
      </p:pic>
      <p:pic>
        <p:nvPicPr>
          <p:cNvPr id="23" name="Graphic 22" descr="Test tubes with solid fill">
            <a:extLst>
              <a:ext uri="{FF2B5EF4-FFF2-40B4-BE49-F238E27FC236}">
                <a16:creationId xmlns:a16="http://schemas.microsoft.com/office/drawing/2014/main" id="{1069751C-A615-5247-734B-704864FFE15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945534" y="4447512"/>
            <a:ext cx="914400" cy="914400"/>
          </a:xfrm>
          <a:prstGeom prst="rect">
            <a:avLst/>
          </a:prstGeom>
        </p:spPr>
      </p:pic>
      <p:pic>
        <p:nvPicPr>
          <p:cNvPr id="7" name="Graphic 6" descr="Professor male with solid fill">
            <a:extLst>
              <a:ext uri="{FF2B5EF4-FFF2-40B4-BE49-F238E27FC236}">
                <a16:creationId xmlns:a16="http://schemas.microsoft.com/office/drawing/2014/main" id="{09FAEA13-A70C-7576-A740-DC4A146233F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689590" y="699165"/>
            <a:ext cx="720000" cy="720000"/>
          </a:xfrm>
          <a:prstGeom prst="rect">
            <a:avLst/>
          </a:prstGeom>
        </p:spPr>
      </p:pic>
      <p:pic>
        <p:nvPicPr>
          <p:cNvPr id="8" name="Graphic 7" descr="Classroom with solid fill">
            <a:extLst>
              <a:ext uri="{FF2B5EF4-FFF2-40B4-BE49-F238E27FC236}">
                <a16:creationId xmlns:a16="http://schemas.microsoft.com/office/drawing/2014/main" id="{DD3A0B5E-92C4-543B-8E84-830D7A14987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760151" y="699165"/>
            <a:ext cx="720000" cy="720000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DE6A0AF8-B36A-E792-FD66-EBE8B8478834}"/>
              </a:ext>
            </a:extLst>
          </p:cNvPr>
          <p:cNvGrpSpPr/>
          <p:nvPr/>
        </p:nvGrpSpPr>
        <p:grpSpPr>
          <a:xfrm>
            <a:off x="3860524" y="1501866"/>
            <a:ext cx="4470952" cy="3854269"/>
            <a:chOff x="3860524" y="1501866"/>
            <a:chExt cx="4470952" cy="3854269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EF864DDB-95F4-07D2-F5DD-4B766ECEBB71}"/>
                </a:ext>
              </a:extLst>
            </p:cNvPr>
            <p:cNvGrpSpPr/>
            <p:nvPr/>
          </p:nvGrpSpPr>
          <p:grpSpPr>
            <a:xfrm>
              <a:off x="3860524" y="1501866"/>
              <a:ext cx="4470952" cy="3854269"/>
              <a:chOff x="3952875" y="793203"/>
              <a:chExt cx="4714875" cy="4064547"/>
            </a:xfrm>
          </p:grpSpPr>
          <p:sp>
            <p:nvSpPr>
              <p:cNvPr id="5" name="Isosceles Triangle 4">
                <a:extLst>
                  <a:ext uri="{FF2B5EF4-FFF2-40B4-BE49-F238E27FC236}">
                    <a16:creationId xmlns:a16="http://schemas.microsoft.com/office/drawing/2014/main" id="{0F93E631-B469-B946-1F37-AD04BF7E78CF}"/>
                  </a:ext>
                </a:extLst>
              </p:cNvPr>
              <p:cNvSpPr/>
              <p:nvPr/>
            </p:nvSpPr>
            <p:spPr>
              <a:xfrm>
                <a:off x="3952875" y="793203"/>
                <a:ext cx="4714875" cy="4064547"/>
              </a:xfrm>
              <a:prstGeom prst="triangl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BE" noProof="0" dirty="0"/>
              </a:p>
            </p:txBody>
          </p:sp>
          <p:sp>
            <p:nvSpPr>
              <p:cNvPr id="6" name="Isosceles Triangle 5">
                <a:extLst>
                  <a:ext uri="{FF2B5EF4-FFF2-40B4-BE49-F238E27FC236}">
                    <a16:creationId xmlns:a16="http://schemas.microsoft.com/office/drawing/2014/main" id="{A6547E4E-CA46-8871-F584-F6BA85A32483}"/>
                  </a:ext>
                </a:extLst>
              </p:cNvPr>
              <p:cNvSpPr/>
              <p:nvPr/>
            </p:nvSpPr>
            <p:spPr>
              <a:xfrm flipV="1">
                <a:off x="5141239" y="2842233"/>
                <a:ext cx="2338141" cy="1995722"/>
              </a:xfrm>
              <a:prstGeom prst="triangl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BE" noProof="0" dirty="0"/>
              </a:p>
            </p:txBody>
          </p:sp>
        </p:grp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DA726E62-757E-590D-19A2-6535265ADB07}"/>
                </a:ext>
              </a:extLst>
            </p:cNvPr>
            <p:cNvSpPr txBox="1"/>
            <p:nvPr/>
          </p:nvSpPr>
          <p:spPr>
            <a:xfrm>
              <a:off x="5533553" y="3621685"/>
              <a:ext cx="1419507" cy="7694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BE" sz="4400" noProof="0" dirty="0"/>
                <a:t>Jeux</a:t>
              </a:r>
            </a:p>
          </p:txBody>
        </p:sp>
        <p:sp>
          <p:nvSpPr>
            <p:cNvPr id="2" name="Isosceles Triangle 1">
              <a:extLst>
                <a:ext uri="{FF2B5EF4-FFF2-40B4-BE49-F238E27FC236}">
                  <a16:creationId xmlns:a16="http://schemas.microsoft.com/office/drawing/2014/main" id="{7A6CB06A-058B-2D75-D844-6438329F7402}"/>
                </a:ext>
              </a:extLst>
            </p:cNvPr>
            <p:cNvSpPr/>
            <p:nvPr/>
          </p:nvSpPr>
          <p:spPr>
            <a:xfrm>
              <a:off x="6084998" y="3444890"/>
              <a:ext cx="2239175" cy="1911245"/>
            </a:xfrm>
            <a:prstGeom prst="triangle">
              <a:avLst/>
            </a:prstGeom>
            <a:solidFill>
              <a:schemeClr val="accent6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 noProof="0" dirty="0"/>
            </a:p>
          </p:txBody>
        </p:sp>
      </p:grp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E56CC9E4-AEE5-CD6A-65DF-794ACFF18F7B}"/>
              </a:ext>
            </a:extLst>
          </p:cNvPr>
          <p:cNvSpPr/>
          <p:nvPr/>
        </p:nvSpPr>
        <p:spPr>
          <a:xfrm>
            <a:off x="3865171" y="3413110"/>
            <a:ext cx="2239175" cy="1943025"/>
          </a:xfrm>
          <a:prstGeom prst="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noProof="0" dirty="0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60F8B23B-C3A8-2A26-ED5F-0AB244D98C28}"/>
              </a:ext>
            </a:extLst>
          </p:cNvPr>
          <p:cNvSpPr/>
          <p:nvPr/>
        </p:nvSpPr>
        <p:spPr>
          <a:xfrm>
            <a:off x="4976365" y="1501865"/>
            <a:ext cx="2239175" cy="1943025"/>
          </a:xfrm>
          <a:prstGeom prst="triangle">
            <a:avLst/>
          </a:prstGeom>
          <a:solidFill>
            <a:srgbClr val="FF535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noProof="0" dirty="0"/>
          </a:p>
        </p:txBody>
      </p:sp>
    </p:spTree>
    <p:extLst>
      <p:ext uri="{BB962C8B-B14F-4D97-AF65-F5344CB8AC3E}">
        <p14:creationId xmlns:p14="http://schemas.microsoft.com/office/powerpoint/2010/main" val="353201095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sosceles Triangle 1">
            <a:extLst>
              <a:ext uri="{FF2B5EF4-FFF2-40B4-BE49-F238E27FC236}">
                <a16:creationId xmlns:a16="http://schemas.microsoft.com/office/drawing/2014/main" id="{B57B09E2-DA64-2000-D149-B7885809CD5B}"/>
              </a:ext>
            </a:extLst>
          </p:cNvPr>
          <p:cNvSpPr/>
          <p:nvPr/>
        </p:nvSpPr>
        <p:spPr>
          <a:xfrm>
            <a:off x="4189800" y="1758600"/>
            <a:ext cx="3812400" cy="3340800"/>
          </a:xfrm>
          <a:prstGeom prst="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noProof="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F1B9B4D-7361-6D25-4625-E6ED4C4C7867}"/>
              </a:ext>
            </a:extLst>
          </p:cNvPr>
          <p:cNvGrpSpPr/>
          <p:nvPr/>
        </p:nvGrpSpPr>
        <p:grpSpPr>
          <a:xfrm>
            <a:off x="4197351" y="-1625600"/>
            <a:ext cx="7550150" cy="6725000"/>
            <a:chOff x="4352949" y="2051745"/>
            <a:chExt cx="3486103" cy="3005261"/>
          </a:xfrm>
          <a:noFill/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197136DF-268A-25AD-F1D1-F2E56F2D05BF}"/>
                </a:ext>
              </a:extLst>
            </p:cNvPr>
            <p:cNvGrpSpPr/>
            <p:nvPr/>
          </p:nvGrpSpPr>
          <p:grpSpPr>
            <a:xfrm>
              <a:off x="4352949" y="2051745"/>
              <a:ext cx="3486103" cy="3005261"/>
              <a:chOff x="4352949" y="2051745"/>
              <a:chExt cx="3486103" cy="3005261"/>
            </a:xfrm>
            <a:grpFill/>
          </p:grpSpPr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D8F78974-35E1-2CD0-DA0B-E444C8767C7E}"/>
                  </a:ext>
                </a:extLst>
              </p:cNvPr>
              <p:cNvGrpSpPr/>
              <p:nvPr/>
            </p:nvGrpSpPr>
            <p:grpSpPr>
              <a:xfrm>
                <a:off x="4352949" y="2051745"/>
                <a:ext cx="3486103" cy="3005261"/>
                <a:chOff x="3952875" y="793203"/>
                <a:chExt cx="4714875" cy="4064547"/>
              </a:xfrm>
              <a:grpFill/>
            </p:grpSpPr>
            <p:sp>
              <p:nvSpPr>
                <p:cNvPr id="8" name="Isosceles Triangle 7">
                  <a:extLst>
                    <a:ext uri="{FF2B5EF4-FFF2-40B4-BE49-F238E27FC236}">
                      <a16:creationId xmlns:a16="http://schemas.microsoft.com/office/drawing/2014/main" id="{31E8E27D-22BF-BF4B-61A1-0A1ED85AC744}"/>
                    </a:ext>
                  </a:extLst>
                </p:cNvPr>
                <p:cNvSpPr/>
                <p:nvPr/>
              </p:nvSpPr>
              <p:spPr>
                <a:xfrm>
                  <a:off x="3952875" y="793203"/>
                  <a:ext cx="4714875" cy="4064547"/>
                </a:xfrm>
                <a:prstGeom prst="triangle">
                  <a:avLst/>
                </a:prstGeom>
                <a:grpFill/>
                <a:ln w="2857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BE" noProof="0" dirty="0"/>
                </a:p>
              </p:txBody>
            </p:sp>
            <p:sp>
              <p:nvSpPr>
                <p:cNvPr id="9" name="Isosceles Triangle 8">
                  <a:extLst>
                    <a:ext uri="{FF2B5EF4-FFF2-40B4-BE49-F238E27FC236}">
                      <a16:creationId xmlns:a16="http://schemas.microsoft.com/office/drawing/2014/main" id="{975CB9FA-293B-FAF8-8B2A-DCAD5002736E}"/>
                    </a:ext>
                  </a:extLst>
                </p:cNvPr>
                <p:cNvSpPr/>
                <p:nvPr/>
              </p:nvSpPr>
              <p:spPr>
                <a:xfrm flipV="1">
                  <a:off x="5141239" y="2842233"/>
                  <a:ext cx="2338141" cy="1995722"/>
                </a:xfrm>
                <a:prstGeom prst="triangle">
                  <a:avLst/>
                </a:prstGeom>
                <a:grpFill/>
                <a:ln w="2857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BE" noProof="0" dirty="0"/>
                </a:p>
              </p:txBody>
            </p:sp>
          </p:grpSp>
          <p:sp>
            <p:nvSpPr>
              <p:cNvPr id="7" name="Isosceles Triangle 6">
                <a:extLst>
                  <a:ext uri="{FF2B5EF4-FFF2-40B4-BE49-F238E27FC236}">
                    <a16:creationId xmlns:a16="http://schemas.microsoft.com/office/drawing/2014/main" id="{569BCE00-CD0C-ABF5-3F29-FACA21EAF7B4}"/>
                  </a:ext>
                </a:extLst>
              </p:cNvPr>
              <p:cNvSpPr/>
              <p:nvPr/>
            </p:nvSpPr>
            <p:spPr>
              <a:xfrm>
                <a:off x="6095999" y="3552128"/>
                <a:ext cx="1733955" cy="1499459"/>
              </a:xfrm>
              <a:prstGeom prst="triangle">
                <a:avLst/>
              </a:prstGeom>
              <a:grpFill/>
              <a:ln w="285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BE" noProof="0" dirty="0"/>
              </a:p>
            </p:txBody>
          </p:sp>
        </p:grpSp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29F18FF0-ECC2-A8FF-1B16-AD42EFDD663D}"/>
                </a:ext>
              </a:extLst>
            </p:cNvPr>
            <p:cNvSpPr/>
            <p:nvPr/>
          </p:nvSpPr>
          <p:spPr>
            <a:xfrm>
              <a:off x="5222508" y="2061693"/>
              <a:ext cx="1751633" cy="1502380"/>
            </a:xfrm>
            <a:prstGeom prst="triangle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 noProof="0" dirty="0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B4C45DBE-5E54-237F-71C0-4B2F43ABE917}"/>
              </a:ext>
            </a:extLst>
          </p:cNvPr>
          <p:cNvSpPr txBox="1"/>
          <p:nvPr/>
        </p:nvSpPr>
        <p:spPr>
          <a:xfrm>
            <a:off x="5105652" y="3822799"/>
            <a:ext cx="208422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BE" sz="3200" noProof="0" dirty="0"/>
              <a:t>Axe </a:t>
            </a:r>
          </a:p>
          <a:p>
            <a:pPr algn="ctr"/>
            <a:r>
              <a:rPr lang="fr-BE" sz="3200" noProof="0" dirty="0"/>
              <a:t>didactique</a:t>
            </a:r>
          </a:p>
        </p:txBody>
      </p:sp>
      <p:pic>
        <p:nvPicPr>
          <p:cNvPr id="11" name="Graphic 10" descr="Test tubes with solid fill">
            <a:extLst>
              <a:ext uri="{FF2B5EF4-FFF2-40B4-BE49-F238E27FC236}">
                <a16:creationId xmlns:a16="http://schemas.microsoft.com/office/drawing/2014/main" id="{3B5858C4-BACB-B6C8-1C62-A065FC3682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631935" y="2908399"/>
            <a:ext cx="914400" cy="914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D5A5C84-5381-91D2-EE95-6D1655F08AF1}"/>
              </a:ext>
            </a:extLst>
          </p:cNvPr>
          <p:cNvSpPr txBox="1"/>
          <p:nvPr/>
        </p:nvSpPr>
        <p:spPr>
          <a:xfrm>
            <a:off x="1022476" y="4910319"/>
            <a:ext cx="30986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400" noProof="0" dirty="0"/>
              <a:t>Littérature importante en sciences, mais peu de chimie </a:t>
            </a:r>
            <a:r>
              <a:rPr lang="fr-BE" sz="2400" baseline="30000" noProof="0" dirty="0"/>
              <a:t>(14)</a:t>
            </a:r>
            <a:endParaRPr lang="fr-BE" sz="2400" baseline="30000" noProof="0" dirty="0">
              <a:latin typeface="Determination" panose="00000400000000000000" pitchFamily="2" charset="0"/>
              <a:cs typeface="Determination" panose="00000400000000000000" pitchFamily="2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FE502AC-76CE-60C9-865F-4F62EBED43BB}"/>
              </a:ext>
            </a:extLst>
          </p:cNvPr>
          <p:cNvSpPr txBox="1"/>
          <p:nvPr/>
        </p:nvSpPr>
        <p:spPr>
          <a:xfrm>
            <a:off x="8125354" y="4342757"/>
            <a:ext cx="374417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noProof="0" dirty="0"/>
              <a:t>Effets positifs mais </a:t>
            </a:r>
          </a:p>
          <a:p>
            <a:r>
              <a:rPr lang="fr-BE" sz="2400" noProof="0" dirty="0"/>
              <a:t>peu significatifs </a:t>
            </a:r>
            <a:r>
              <a:rPr lang="fr-BE" sz="2400" baseline="30000" noProof="0" dirty="0"/>
              <a:t>(15 – 18)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sz="2400" noProof="0" dirty="0"/>
              <a:t>Manque de données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sz="2400" noProof="0" dirty="0"/>
              <a:t>Manque de retours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sz="2400" noProof="0" dirty="0"/>
              <a:t>Manque d’analyses </a:t>
            </a:r>
            <a:endParaRPr lang="fr-BE" sz="2400" noProof="0" dirty="0">
              <a:latin typeface="Determination" panose="00000400000000000000" pitchFamily="2" charset="0"/>
              <a:cs typeface="Determination" panose="00000400000000000000" pitchFamily="2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80D2970-EF3F-1BA8-3E23-25C003F848F4}"/>
              </a:ext>
            </a:extLst>
          </p:cNvPr>
          <p:cNvSpPr txBox="1"/>
          <p:nvPr/>
        </p:nvSpPr>
        <p:spPr>
          <a:xfrm>
            <a:off x="962383" y="1595732"/>
            <a:ext cx="329564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fr-BE" sz="1800" i="1" noProof="0" dirty="0"/>
              <a:t>« … </a:t>
            </a:r>
            <a:r>
              <a:rPr lang="fr-BE" sz="1800" b="1" i="1" noProof="0" dirty="0"/>
              <a:t>qu’est-ce qui fonctionne pour le GBL en chimie et pourquoi cela améliore l’apprentissage ou non ?</a:t>
            </a:r>
            <a:r>
              <a:rPr lang="fr-BE" sz="1800" i="1" noProof="0" dirty="0"/>
              <a:t> » </a:t>
            </a:r>
            <a:r>
              <a:rPr lang="fr-BE" sz="1800" i="1" baseline="30000" noProof="0" dirty="0"/>
              <a:t>(18)</a:t>
            </a:r>
            <a:endParaRPr lang="fr-BE" baseline="30000" noProof="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AF990FE-A064-8D79-431C-D5317BC933EC}"/>
              </a:ext>
            </a:extLst>
          </p:cNvPr>
          <p:cNvSpPr txBox="1"/>
          <p:nvPr/>
        </p:nvSpPr>
        <p:spPr>
          <a:xfrm>
            <a:off x="4381180" y="824390"/>
            <a:ext cx="37441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noProof="0" dirty="0"/>
              <a:t>Manque de méthodologie et de cadres théoriques</a:t>
            </a:r>
            <a:endParaRPr lang="fr-BE" sz="2400" noProof="0" dirty="0">
              <a:latin typeface="Determination" panose="00000400000000000000" pitchFamily="2" charset="0"/>
              <a:cs typeface="Determination" panose="00000400000000000000" pitchFamily="2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1936712-351B-BFDA-681F-E0DAE734374C}"/>
              </a:ext>
            </a:extLst>
          </p:cNvPr>
          <p:cNvSpPr txBox="1"/>
          <p:nvPr/>
        </p:nvSpPr>
        <p:spPr>
          <a:xfrm>
            <a:off x="8968802" y="467491"/>
            <a:ext cx="24703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noProof="0" dirty="0"/>
              <a:t>Recueil et évaluation</a:t>
            </a:r>
            <a:endParaRPr lang="fr-BE" sz="2400" noProof="0" dirty="0">
              <a:latin typeface="Determination" panose="00000400000000000000" pitchFamily="2" charset="0"/>
              <a:cs typeface="Determination" panose="00000400000000000000" pitchFamily="2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3F03D96-6F8C-4CC3-0453-1CFFF3AD1340}"/>
              </a:ext>
            </a:extLst>
          </p:cNvPr>
          <p:cNvSpPr txBox="1"/>
          <p:nvPr/>
        </p:nvSpPr>
        <p:spPr>
          <a:xfrm>
            <a:off x="8968802" y="1780399"/>
            <a:ext cx="24703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noProof="0" dirty="0"/>
              <a:t>Identification et développement</a:t>
            </a:r>
            <a:endParaRPr lang="fr-BE" sz="2400" noProof="0" dirty="0">
              <a:latin typeface="Determination" panose="00000400000000000000" pitchFamily="2" charset="0"/>
              <a:cs typeface="Determination" panose="00000400000000000000" pitchFamily="2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A62CE29-2B6B-0D70-BACC-4A54B4BBEE98}"/>
              </a:ext>
            </a:extLst>
          </p:cNvPr>
          <p:cNvSpPr txBox="1"/>
          <p:nvPr/>
        </p:nvSpPr>
        <p:spPr>
          <a:xfrm>
            <a:off x="8968802" y="3029849"/>
            <a:ext cx="24703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noProof="0" dirty="0"/>
              <a:t>Expérimentation et analyse</a:t>
            </a:r>
            <a:endParaRPr lang="fr-BE" sz="2400" noProof="0" dirty="0">
              <a:latin typeface="Determination" panose="00000400000000000000" pitchFamily="2" charset="0"/>
              <a:cs typeface="Determination" panose="00000400000000000000" pitchFamily="2" charset="0"/>
            </a:endParaRP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01C1C509-EA9B-6A0A-0091-3721C1B74CF2}"/>
              </a:ext>
            </a:extLst>
          </p:cNvPr>
          <p:cNvCxnSpPr>
            <a:cxnSpLocks/>
            <a:stCxn id="18" idx="2"/>
            <a:endCxn id="19" idx="0"/>
          </p:cNvCxnSpPr>
          <p:nvPr/>
        </p:nvCxnSpPr>
        <p:spPr>
          <a:xfrm>
            <a:off x="10203953" y="1298488"/>
            <a:ext cx="0" cy="481911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3C6BEAA6-DF6D-A053-74CE-79443655767A}"/>
              </a:ext>
            </a:extLst>
          </p:cNvPr>
          <p:cNvCxnSpPr>
            <a:stCxn id="19" idx="2"/>
            <a:endCxn id="20" idx="0"/>
          </p:cNvCxnSpPr>
          <p:nvPr/>
        </p:nvCxnSpPr>
        <p:spPr>
          <a:xfrm>
            <a:off x="10203953" y="2611396"/>
            <a:ext cx="0" cy="418453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ctor: Curved 25">
            <a:extLst>
              <a:ext uri="{FF2B5EF4-FFF2-40B4-BE49-F238E27FC236}">
                <a16:creationId xmlns:a16="http://schemas.microsoft.com/office/drawing/2014/main" id="{33AB3EFB-3C9D-00E7-B060-23E83F93C182}"/>
              </a:ext>
            </a:extLst>
          </p:cNvPr>
          <p:cNvCxnSpPr>
            <a:cxnSpLocks/>
            <a:stCxn id="16" idx="3"/>
            <a:endCxn id="18" idx="1"/>
          </p:cNvCxnSpPr>
          <p:nvPr/>
        </p:nvCxnSpPr>
        <p:spPr>
          <a:xfrm flipV="1">
            <a:off x="8125354" y="882990"/>
            <a:ext cx="843448" cy="356899"/>
          </a:xfrm>
          <a:prstGeom prst="curvedConnector3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Isosceles Triangle 22">
            <a:extLst>
              <a:ext uri="{FF2B5EF4-FFF2-40B4-BE49-F238E27FC236}">
                <a16:creationId xmlns:a16="http://schemas.microsoft.com/office/drawing/2014/main" id="{1583D137-7DC0-1278-65A5-5E5B5740CDA7}"/>
              </a:ext>
            </a:extLst>
          </p:cNvPr>
          <p:cNvSpPr/>
          <p:nvPr/>
        </p:nvSpPr>
        <p:spPr>
          <a:xfrm>
            <a:off x="4189800" y="1743998"/>
            <a:ext cx="3812400" cy="3340800"/>
          </a:xfrm>
          <a:prstGeom prst="triangle">
            <a:avLst/>
          </a:prstGeom>
          <a:solidFill>
            <a:schemeClr val="accent4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noProof="0" dirty="0"/>
          </a:p>
        </p:txBody>
      </p:sp>
      <p:sp>
        <p:nvSpPr>
          <p:cNvPr id="25" name="Arrow: Bent 24">
            <a:extLst>
              <a:ext uri="{FF2B5EF4-FFF2-40B4-BE49-F238E27FC236}">
                <a16:creationId xmlns:a16="http://schemas.microsoft.com/office/drawing/2014/main" id="{562CAAD8-3585-27C5-7EA0-B2A21F9B852F}"/>
              </a:ext>
            </a:extLst>
          </p:cNvPr>
          <p:cNvSpPr/>
          <p:nvPr/>
        </p:nvSpPr>
        <p:spPr>
          <a:xfrm rot="10800000">
            <a:off x="4067773" y="1655387"/>
            <a:ext cx="685296" cy="661625"/>
          </a:xfrm>
          <a:prstGeom prst="ben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196602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5" grpId="0"/>
      <p:bldP spid="16" grpId="0"/>
      <p:bldP spid="18" grpId="0"/>
      <p:bldP spid="19" grpId="0"/>
      <p:bldP spid="20" grpId="0"/>
      <p:bldP spid="23" grpId="0" animBg="1"/>
      <p:bldP spid="2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81DD52-3EA1-FD92-409A-91EA8DC493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DB8E1753-B362-0454-31F0-98E63733AC12}"/>
              </a:ext>
            </a:extLst>
          </p:cNvPr>
          <p:cNvSpPr txBox="1"/>
          <p:nvPr/>
        </p:nvSpPr>
        <p:spPr>
          <a:xfrm>
            <a:off x="4494331" y="850787"/>
            <a:ext cx="31959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3200" noProof="0" dirty="0"/>
              <a:t>Axe pédagogique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719BB12-FA9F-47ED-D90D-7B73A86C0790}"/>
              </a:ext>
            </a:extLst>
          </p:cNvPr>
          <p:cNvSpPr txBox="1"/>
          <p:nvPr/>
        </p:nvSpPr>
        <p:spPr>
          <a:xfrm>
            <a:off x="8421882" y="5314024"/>
            <a:ext cx="28382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3200" noProof="0" dirty="0"/>
              <a:t>Axe numérique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280823D-7EDE-FDD1-CD45-E21D3522B4BC}"/>
              </a:ext>
            </a:extLst>
          </p:cNvPr>
          <p:cNvSpPr txBox="1"/>
          <p:nvPr/>
        </p:nvSpPr>
        <p:spPr>
          <a:xfrm>
            <a:off x="1055910" y="5314024"/>
            <a:ext cx="28046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3200" noProof="0" dirty="0"/>
              <a:t>Axe didactique</a:t>
            </a:r>
          </a:p>
        </p:txBody>
      </p:sp>
      <p:pic>
        <p:nvPicPr>
          <p:cNvPr id="21" name="Graphic 20" descr="Game controller with solid fill">
            <a:extLst>
              <a:ext uri="{FF2B5EF4-FFF2-40B4-BE49-F238E27FC236}">
                <a16:creationId xmlns:a16="http://schemas.microsoft.com/office/drawing/2014/main" id="{6B65BD62-FC54-A611-0476-A811811571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418256" y="4447512"/>
            <a:ext cx="914400" cy="914400"/>
          </a:xfrm>
          <a:prstGeom prst="rect">
            <a:avLst/>
          </a:prstGeom>
        </p:spPr>
      </p:pic>
      <p:pic>
        <p:nvPicPr>
          <p:cNvPr id="23" name="Graphic 22" descr="Test tubes with solid fill">
            <a:extLst>
              <a:ext uri="{FF2B5EF4-FFF2-40B4-BE49-F238E27FC236}">
                <a16:creationId xmlns:a16="http://schemas.microsoft.com/office/drawing/2014/main" id="{FA652CAD-E83F-89C4-9984-CCACD0B2E63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945534" y="4447512"/>
            <a:ext cx="914400" cy="914400"/>
          </a:xfrm>
          <a:prstGeom prst="rect">
            <a:avLst/>
          </a:prstGeom>
        </p:spPr>
      </p:pic>
      <p:pic>
        <p:nvPicPr>
          <p:cNvPr id="7" name="Graphic 6" descr="Professor male with solid fill">
            <a:extLst>
              <a:ext uri="{FF2B5EF4-FFF2-40B4-BE49-F238E27FC236}">
                <a16:creationId xmlns:a16="http://schemas.microsoft.com/office/drawing/2014/main" id="{8385A51F-BDA1-AE61-9CD0-085758B32EB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689590" y="699165"/>
            <a:ext cx="720000" cy="720000"/>
          </a:xfrm>
          <a:prstGeom prst="rect">
            <a:avLst/>
          </a:prstGeom>
        </p:spPr>
      </p:pic>
      <p:pic>
        <p:nvPicPr>
          <p:cNvPr id="8" name="Graphic 7" descr="Classroom with solid fill">
            <a:extLst>
              <a:ext uri="{FF2B5EF4-FFF2-40B4-BE49-F238E27FC236}">
                <a16:creationId xmlns:a16="http://schemas.microsoft.com/office/drawing/2014/main" id="{AC2F5993-1C06-4DD9-E22A-FEA1DB81F797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760151" y="699165"/>
            <a:ext cx="720000" cy="720000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E530AD19-2F0E-7757-B34B-9B32C6EBBD8C}"/>
              </a:ext>
            </a:extLst>
          </p:cNvPr>
          <p:cNvGrpSpPr/>
          <p:nvPr/>
        </p:nvGrpSpPr>
        <p:grpSpPr>
          <a:xfrm>
            <a:off x="3860524" y="1501865"/>
            <a:ext cx="4470952" cy="3854270"/>
            <a:chOff x="3860524" y="1501865"/>
            <a:chExt cx="4470952" cy="3854270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24E3C5DB-2E8C-CD85-989A-C58AD0E25F3F}"/>
                </a:ext>
              </a:extLst>
            </p:cNvPr>
            <p:cNvGrpSpPr/>
            <p:nvPr/>
          </p:nvGrpSpPr>
          <p:grpSpPr>
            <a:xfrm>
              <a:off x="3860524" y="1501866"/>
              <a:ext cx="4470952" cy="3854269"/>
              <a:chOff x="3860524" y="1501866"/>
              <a:chExt cx="4470952" cy="3854269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3E13B210-CC4C-4A29-7C0F-8CF88B662646}"/>
                  </a:ext>
                </a:extLst>
              </p:cNvPr>
              <p:cNvGrpSpPr/>
              <p:nvPr/>
            </p:nvGrpSpPr>
            <p:grpSpPr>
              <a:xfrm>
                <a:off x="3860524" y="1501866"/>
                <a:ext cx="4470952" cy="3854269"/>
                <a:chOff x="3952875" y="793203"/>
                <a:chExt cx="4714875" cy="4064547"/>
              </a:xfrm>
            </p:grpSpPr>
            <p:sp>
              <p:nvSpPr>
                <p:cNvPr id="5" name="Isosceles Triangle 4">
                  <a:extLst>
                    <a:ext uri="{FF2B5EF4-FFF2-40B4-BE49-F238E27FC236}">
                      <a16:creationId xmlns:a16="http://schemas.microsoft.com/office/drawing/2014/main" id="{62A8B14E-E5B2-4BBC-3CF3-ACC1250D9F07}"/>
                    </a:ext>
                  </a:extLst>
                </p:cNvPr>
                <p:cNvSpPr/>
                <p:nvPr/>
              </p:nvSpPr>
              <p:spPr>
                <a:xfrm>
                  <a:off x="3952875" y="793203"/>
                  <a:ext cx="4714875" cy="4064547"/>
                </a:xfrm>
                <a:prstGeom prst="triangle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BE" noProof="0" dirty="0"/>
                </a:p>
              </p:txBody>
            </p:sp>
            <p:sp>
              <p:nvSpPr>
                <p:cNvPr id="6" name="Isosceles Triangle 5">
                  <a:extLst>
                    <a:ext uri="{FF2B5EF4-FFF2-40B4-BE49-F238E27FC236}">
                      <a16:creationId xmlns:a16="http://schemas.microsoft.com/office/drawing/2014/main" id="{A27E8136-5314-FA74-DAD1-F3D5AE459407}"/>
                    </a:ext>
                  </a:extLst>
                </p:cNvPr>
                <p:cNvSpPr/>
                <p:nvPr/>
              </p:nvSpPr>
              <p:spPr>
                <a:xfrm flipV="1">
                  <a:off x="5141239" y="2842233"/>
                  <a:ext cx="2338141" cy="1995722"/>
                </a:xfrm>
                <a:prstGeom prst="triangle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BE" noProof="0" dirty="0"/>
                </a:p>
              </p:txBody>
            </p:sp>
          </p:grpSp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9200761-5A3F-D068-B6E0-D5C23A5054DB}"/>
                  </a:ext>
                </a:extLst>
              </p:cNvPr>
              <p:cNvSpPr txBox="1"/>
              <p:nvPr/>
            </p:nvSpPr>
            <p:spPr>
              <a:xfrm>
                <a:off x="5533553" y="3621685"/>
                <a:ext cx="1419507" cy="7694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BE" sz="4400" noProof="0" dirty="0"/>
                  <a:t>Jeux</a:t>
                </a:r>
              </a:p>
            </p:txBody>
          </p:sp>
          <p:sp>
            <p:nvSpPr>
              <p:cNvPr id="2" name="Isosceles Triangle 1">
                <a:extLst>
                  <a:ext uri="{FF2B5EF4-FFF2-40B4-BE49-F238E27FC236}">
                    <a16:creationId xmlns:a16="http://schemas.microsoft.com/office/drawing/2014/main" id="{04CC3279-8908-E366-B700-C5B1463733C7}"/>
                  </a:ext>
                </a:extLst>
              </p:cNvPr>
              <p:cNvSpPr/>
              <p:nvPr/>
            </p:nvSpPr>
            <p:spPr>
              <a:xfrm>
                <a:off x="6084998" y="3444890"/>
                <a:ext cx="2239175" cy="1911245"/>
              </a:xfrm>
              <a:prstGeom prst="triangl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BE" noProof="0" dirty="0"/>
              </a:p>
            </p:txBody>
          </p:sp>
        </p:grpSp>
        <p:sp>
          <p:nvSpPr>
            <p:cNvPr id="10" name="Isosceles Triangle 9">
              <a:extLst>
                <a:ext uri="{FF2B5EF4-FFF2-40B4-BE49-F238E27FC236}">
                  <a16:creationId xmlns:a16="http://schemas.microsoft.com/office/drawing/2014/main" id="{7C7B32F5-F14F-4E00-4946-1858D76E7F10}"/>
                </a:ext>
              </a:extLst>
            </p:cNvPr>
            <p:cNvSpPr/>
            <p:nvPr/>
          </p:nvSpPr>
          <p:spPr>
            <a:xfrm>
              <a:off x="4976365" y="1501865"/>
              <a:ext cx="2239175" cy="1943025"/>
            </a:xfrm>
            <a:prstGeom prst="triangle">
              <a:avLst/>
            </a:prstGeom>
            <a:solidFill>
              <a:srgbClr val="FF535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 noProof="0" dirty="0"/>
            </a:p>
          </p:txBody>
        </p:sp>
      </p:grp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FC486A2A-5FD7-6533-F33B-F770CC0929EA}"/>
              </a:ext>
            </a:extLst>
          </p:cNvPr>
          <p:cNvSpPr/>
          <p:nvPr/>
        </p:nvSpPr>
        <p:spPr>
          <a:xfrm>
            <a:off x="3856308" y="3444888"/>
            <a:ext cx="2239175" cy="1911245"/>
          </a:xfrm>
          <a:prstGeom prst="triangle">
            <a:avLst/>
          </a:prstGeom>
          <a:solidFill>
            <a:schemeClr val="accent4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noProof="0" dirty="0"/>
          </a:p>
        </p:txBody>
      </p:sp>
    </p:spTree>
    <p:extLst>
      <p:ext uri="{BB962C8B-B14F-4D97-AF65-F5344CB8AC3E}">
        <p14:creationId xmlns:p14="http://schemas.microsoft.com/office/powerpoint/2010/main" val="36640251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A45B36-BA1B-ABDB-4321-DC78826339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886B9FE-D828-B8F8-75F2-B85468FCD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51975"/>
            <a:ext cx="10515600" cy="1154051"/>
          </a:xfrm>
        </p:spPr>
        <p:txBody>
          <a:bodyPr>
            <a:noAutofit/>
          </a:bodyPr>
          <a:lstStyle/>
          <a:p>
            <a:pPr algn="ctr"/>
            <a:r>
              <a:rPr lang="fr-BE" sz="9600" noProof="0" dirty="0">
                <a:latin typeface="Determination" panose="00000400000000000000" pitchFamily="2" charset="0"/>
                <a:cs typeface="Determination" panose="00000400000000000000" pitchFamily="2" charset="0"/>
              </a:rPr>
              <a:t>Niveau 3</a:t>
            </a:r>
            <a:endParaRPr lang="fr-BE" sz="9600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65C9BD-BBB5-B030-EDAC-4745CFAEED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390287"/>
            <a:ext cx="10515600" cy="1500187"/>
          </a:xfrm>
        </p:spPr>
        <p:txBody>
          <a:bodyPr/>
          <a:lstStyle/>
          <a:p>
            <a:pPr algn="ctr"/>
            <a:r>
              <a:rPr lang="fr-BE" noProof="0" dirty="0" err="1">
                <a:latin typeface="Determination" panose="00000400000000000000" pitchFamily="2" charset="0"/>
                <a:cs typeface="Determination" panose="00000400000000000000" pitchFamily="2" charset="0"/>
              </a:rPr>
              <a:t>Take</a:t>
            </a:r>
            <a:r>
              <a:rPr lang="fr-BE" noProof="0" dirty="0">
                <a:latin typeface="Determination" panose="00000400000000000000" pitchFamily="2" charset="0"/>
                <a:cs typeface="Determination" panose="00000400000000000000" pitchFamily="2" charset="0"/>
              </a:rPr>
              <a:t> home message</a:t>
            </a:r>
            <a:endParaRPr lang="fr-BE" noProof="0" dirty="0"/>
          </a:p>
        </p:txBody>
      </p:sp>
      <p:pic>
        <p:nvPicPr>
          <p:cNvPr id="2" name="Graphic 1" descr="Home with solid fill">
            <a:extLst>
              <a:ext uri="{FF2B5EF4-FFF2-40B4-BE49-F238E27FC236}">
                <a16:creationId xmlns:a16="http://schemas.microsoft.com/office/drawing/2014/main" id="{9F1953E5-C7EF-603D-96AC-53F0D411F9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5638800" y="497607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6291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A5FF04-F260-7D43-A428-06FC1E371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noProof="0" dirty="0"/>
              <a:t>Le jeu pour l’enseignement est …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A48DA28-6C27-37A6-0882-42D3290C9D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 noProof="0" dirty="0"/>
          </a:p>
          <a:p>
            <a:r>
              <a:rPr lang="fr-BE" noProof="0" dirty="0"/>
              <a:t>… un système complexe, qui s’étudie sous différents axes</a:t>
            </a:r>
          </a:p>
          <a:p>
            <a:endParaRPr lang="fr-BE" noProof="0" dirty="0"/>
          </a:p>
          <a:p>
            <a:r>
              <a:rPr lang="fr-BE" noProof="0" dirty="0"/>
              <a:t>… construit sur des cadres théoriques issus des recherches sur le jeu, </a:t>
            </a:r>
            <a:r>
              <a:rPr lang="fr-BE" dirty="0"/>
              <a:t>la</a:t>
            </a:r>
            <a:r>
              <a:rPr lang="fr-BE" noProof="0" dirty="0"/>
              <a:t> pédagogie ou la didactique</a:t>
            </a:r>
          </a:p>
          <a:p>
            <a:endParaRPr lang="fr-BE" noProof="0" dirty="0"/>
          </a:p>
          <a:p>
            <a:r>
              <a:rPr lang="fr-BE" noProof="0" dirty="0"/>
              <a:t>… en manque de méthodologie, de données et d’analyses pertinentes pour la chimie</a:t>
            </a:r>
          </a:p>
        </p:txBody>
      </p:sp>
    </p:spTree>
    <p:extLst>
      <p:ext uri="{BB962C8B-B14F-4D97-AF65-F5344CB8AC3E}">
        <p14:creationId xmlns:p14="http://schemas.microsoft.com/office/powerpoint/2010/main" val="1130373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51659E-18E9-0DB8-D36F-9BC3919260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F7514B5-4889-CB9C-E93F-9B02A383E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noProof="0" dirty="0"/>
              <a:t>Pour en savoir plus</a:t>
            </a:r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24D2756B-5791-D5F5-43CA-46FB0F1622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8717" y="1504544"/>
            <a:ext cx="3336834" cy="4715509"/>
          </a:xfr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B2DD5F4-AB8A-036D-5C26-48DA5FC0C85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4648" y="3074324"/>
            <a:ext cx="1550548" cy="1550548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6AE12848-6C99-C0C1-34B7-FCFB4524F1A6}"/>
              </a:ext>
            </a:extLst>
          </p:cNvPr>
          <p:cNvSpPr txBox="1"/>
          <p:nvPr/>
        </p:nvSpPr>
        <p:spPr>
          <a:xfrm>
            <a:off x="1966777" y="5077750"/>
            <a:ext cx="8795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noProof="0" dirty="0"/>
              <a:t>Poster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CBBE59C-C92C-3254-8B41-84753E1BBD80}"/>
              </a:ext>
            </a:extLst>
          </p:cNvPr>
          <p:cNvSpPr txBox="1"/>
          <p:nvPr/>
        </p:nvSpPr>
        <p:spPr>
          <a:xfrm>
            <a:off x="4741362" y="5050100"/>
            <a:ext cx="10770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noProof="0" dirty="0"/>
              <a:t>Contact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A4C85E6-038B-2152-B190-EA06F3274E21}"/>
              </a:ext>
            </a:extLst>
          </p:cNvPr>
          <p:cNvSpPr txBox="1"/>
          <p:nvPr/>
        </p:nvSpPr>
        <p:spPr>
          <a:xfrm>
            <a:off x="1533525" y="2240746"/>
            <a:ext cx="1753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noProof="0" dirty="0"/>
              <a:t>Documentation</a:t>
            </a:r>
          </a:p>
        </p:txBody>
      </p:sp>
      <p:cxnSp>
        <p:nvCxnSpPr>
          <p:cNvPr id="19" name="Connector: Curved 18">
            <a:extLst>
              <a:ext uri="{FF2B5EF4-FFF2-40B4-BE49-F238E27FC236}">
                <a16:creationId xmlns:a16="http://schemas.microsoft.com/office/drawing/2014/main" id="{E2A89D46-961A-3DA0-6E26-79D144980E28}"/>
              </a:ext>
            </a:extLst>
          </p:cNvPr>
          <p:cNvCxnSpPr>
            <a:cxnSpLocks/>
            <a:stCxn id="16" idx="3"/>
            <a:endCxn id="12" idx="0"/>
          </p:cNvCxnSpPr>
          <p:nvPr/>
        </p:nvCxnSpPr>
        <p:spPr>
          <a:xfrm>
            <a:off x="3287279" y="2425412"/>
            <a:ext cx="542643" cy="648912"/>
          </a:xfrm>
          <a:prstGeom prst="curved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ctor: Curved 25">
            <a:extLst>
              <a:ext uri="{FF2B5EF4-FFF2-40B4-BE49-F238E27FC236}">
                <a16:creationId xmlns:a16="http://schemas.microsoft.com/office/drawing/2014/main" id="{E65069DF-E065-E90F-F9F2-ED95E86068CE}"/>
              </a:ext>
            </a:extLst>
          </p:cNvPr>
          <p:cNvCxnSpPr>
            <a:cxnSpLocks/>
            <a:stCxn id="14" idx="3"/>
            <a:endCxn id="12" idx="2"/>
          </p:cNvCxnSpPr>
          <p:nvPr/>
        </p:nvCxnSpPr>
        <p:spPr>
          <a:xfrm flipV="1">
            <a:off x="2846376" y="4624872"/>
            <a:ext cx="983546" cy="637544"/>
          </a:xfrm>
          <a:prstGeom prst="curved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BA9D2EC1-E29D-3D95-CE81-BA6729C762B8}"/>
              </a:ext>
            </a:extLst>
          </p:cNvPr>
          <p:cNvSpPr txBox="1"/>
          <p:nvPr/>
        </p:nvSpPr>
        <p:spPr>
          <a:xfrm>
            <a:off x="4410062" y="2252114"/>
            <a:ext cx="14673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noProof="0" dirty="0"/>
              <a:t>Présentation</a:t>
            </a:r>
          </a:p>
        </p:txBody>
      </p:sp>
      <p:cxnSp>
        <p:nvCxnSpPr>
          <p:cNvPr id="4" name="Connector: Curved 3">
            <a:extLst>
              <a:ext uri="{FF2B5EF4-FFF2-40B4-BE49-F238E27FC236}">
                <a16:creationId xmlns:a16="http://schemas.microsoft.com/office/drawing/2014/main" id="{5AD18152-51B7-9A99-EFA3-6D9B620A6164}"/>
              </a:ext>
            </a:extLst>
          </p:cNvPr>
          <p:cNvCxnSpPr>
            <a:cxnSpLocks/>
            <a:stCxn id="3" idx="1"/>
            <a:endCxn id="12" idx="0"/>
          </p:cNvCxnSpPr>
          <p:nvPr/>
        </p:nvCxnSpPr>
        <p:spPr>
          <a:xfrm rot="10800000" flipV="1">
            <a:off x="3829922" y="2436780"/>
            <a:ext cx="580140" cy="637544"/>
          </a:xfrm>
          <a:prstGeom prst="curved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or: Curved 8">
            <a:extLst>
              <a:ext uri="{FF2B5EF4-FFF2-40B4-BE49-F238E27FC236}">
                <a16:creationId xmlns:a16="http://schemas.microsoft.com/office/drawing/2014/main" id="{855523AD-3AEE-F5B4-013E-C6A3DD0BF5DE}"/>
              </a:ext>
            </a:extLst>
          </p:cNvPr>
          <p:cNvCxnSpPr>
            <a:cxnSpLocks/>
            <a:stCxn id="15" idx="1"/>
            <a:endCxn id="12" idx="2"/>
          </p:cNvCxnSpPr>
          <p:nvPr/>
        </p:nvCxnSpPr>
        <p:spPr>
          <a:xfrm rot="10800000">
            <a:off x="3829922" y="4624872"/>
            <a:ext cx="911440" cy="609894"/>
          </a:xfrm>
          <a:prstGeom prst="curved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2" name="Graphic 31" descr="Closed book with solid fill">
            <a:extLst>
              <a:ext uri="{FF2B5EF4-FFF2-40B4-BE49-F238E27FC236}">
                <a16:creationId xmlns:a16="http://schemas.microsoft.com/office/drawing/2014/main" id="{4A082328-517A-6325-0B09-0E7D04983D4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88697" y="2187086"/>
            <a:ext cx="499388" cy="499388"/>
          </a:xfrm>
          <a:prstGeom prst="rect">
            <a:avLst/>
          </a:prstGeom>
        </p:spPr>
      </p:pic>
      <p:pic>
        <p:nvPicPr>
          <p:cNvPr id="33" name="Graphic 32" descr="Teacher with solid fill">
            <a:extLst>
              <a:ext uri="{FF2B5EF4-FFF2-40B4-BE49-F238E27FC236}">
                <a16:creationId xmlns:a16="http://schemas.microsoft.com/office/drawing/2014/main" id="{06E1791B-2E25-D0B1-4E73-AB0DD2F6E20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/>
        </p:blipFill>
        <p:spPr>
          <a:xfrm>
            <a:off x="5877583" y="2204717"/>
            <a:ext cx="499388" cy="499388"/>
          </a:xfrm>
          <a:prstGeom prst="rect">
            <a:avLst/>
          </a:prstGeom>
        </p:spPr>
      </p:pic>
      <p:pic>
        <p:nvPicPr>
          <p:cNvPr id="34" name="Graphic 33" descr="Employee badge with solid fill">
            <a:extLst>
              <a:ext uri="{FF2B5EF4-FFF2-40B4-BE49-F238E27FC236}">
                <a16:creationId xmlns:a16="http://schemas.microsoft.com/office/drawing/2014/main" id="{13A2202D-C0D3-CEB1-EEEC-7D2FA153FC0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/>
        </p:blipFill>
        <p:spPr>
          <a:xfrm>
            <a:off x="5874182" y="4947694"/>
            <a:ext cx="499388" cy="499388"/>
          </a:xfrm>
          <a:prstGeom prst="rect">
            <a:avLst/>
          </a:prstGeom>
        </p:spPr>
      </p:pic>
      <p:pic>
        <p:nvPicPr>
          <p:cNvPr id="35" name="Graphic 34" descr="Projector screen with solid fill">
            <a:extLst>
              <a:ext uri="{FF2B5EF4-FFF2-40B4-BE49-F238E27FC236}">
                <a16:creationId xmlns:a16="http://schemas.microsoft.com/office/drawing/2014/main" id="{990D0DC5-954A-C7AD-2612-83D5E124D5BF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/>
        </p:blipFill>
        <p:spPr>
          <a:xfrm>
            <a:off x="1411639" y="5012722"/>
            <a:ext cx="499388" cy="499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8082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8D44D7A-202E-54C9-268A-549D8457A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noProof="0" dirty="0"/>
              <a:t>Sources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722EF6D-6E1D-AEF0-F849-E32A8F06F7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fr-BE" noProof="0" dirty="0"/>
              <a:t>(1) </a:t>
            </a:r>
            <a:r>
              <a:rPr lang="fr-BE" noProof="0" dirty="0" err="1"/>
              <a:t>Statista</a:t>
            </a:r>
            <a:r>
              <a:rPr lang="fr-BE" noProof="0" dirty="0"/>
              <a:t>. </a:t>
            </a:r>
            <a:r>
              <a:rPr lang="fr-BE" i="1" noProof="0" dirty="0"/>
              <a:t>Games - Worldwide | </a:t>
            </a:r>
            <a:r>
              <a:rPr lang="fr-BE" i="1" noProof="0" dirty="0" err="1"/>
              <a:t>Statista</a:t>
            </a:r>
            <a:r>
              <a:rPr lang="fr-BE" i="1" noProof="0" dirty="0"/>
              <a:t> </a:t>
            </a:r>
            <a:r>
              <a:rPr lang="fr-BE" i="1" noProof="0" dirty="0" err="1"/>
              <a:t>Market</a:t>
            </a:r>
            <a:r>
              <a:rPr lang="fr-BE" i="1" noProof="0" dirty="0"/>
              <a:t> </a:t>
            </a:r>
            <a:r>
              <a:rPr lang="fr-BE" i="1" noProof="0" dirty="0" err="1"/>
              <a:t>Forecast</a:t>
            </a:r>
            <a:r>
              <a:rPr lang="fr-BE" noProof="0" dirty="0"/>
              <a:t>. </a:t>
            </a:r>
            <a:r>
              <a:rPr lang="fr-BE" noProof="0" dirty="0">
                <a:hlinkClick r:id="rId2"/>
              </a:rPr>
              <a:t>https://www.statista.com/</a:t>
            </a:r>
            <a:r>
              <a:rPr lang="fr-BE" noProof="0" dirty="0" err="1">
                <a:hlinkClick r:id="rId2"/>
              </a:rPr>
              <a:t>outlook</a:t>
            </a:r>
            <a:r>
              <a:rPr lang="fr-BE" noProof="0" dirty="0">
                <a:hlinkClick r:id="rId2"/>
              </a:rPr>
              <a:t>/</a:t>
            </a:r>
            <a:r>
              <a:rPr lang="fr-BE" noProof="0" dirty="0" err="1">
                <a:hlinkClick r:id="rId2"/>
              </a:rPr>
              <a:t>amo</a:t>
            </a:r>
            <a:r>
              <a:rPr lang="fr-BE" noProof="0" dirty="0">
                <a:hlinkClick r:id="rId2"/>
              </a:rPr>
              <a:t>/media/</a:t>
            </a:r>
            <a:r>
              <a:rPr lang="fr-BE" noProof="0" dirty="0" err="1">
                <a:hlinkClick r:id="rId2"/>
              </a:rPr>
              <a:t>games</a:t>
            </a:r>
            <a:r>
              <a:rPr lang="fr-BE" noProof="0" dirty="0">
                <a:hlinkClick r:id="rId2"/>
              </a:rPr>
              <a:t>/</a:t>
            </a:r>
            <a:r>
              <a:rPr lang="fr-BE" noProof="0" dirty="0" err="1">
                <a:hlinkClick r:id="rId2"/>
              </a:rPr>
              <a:t>worldwide</a:t>
            </a:r>
            <a:r>
              <a:rPr lang="fr-BE" noProof="0" dirty="0"/>
              <a:t>(consulté le 16/09/2025)</a:t>
            </a:r>
          </a:p>
          <a:p>
            <a:pPr marL="0" indent="0">
              <a:buNone/>
            </a:pPr>
            <a:r>
              <a:rPr lang="fr-BE" noProof="0" dirty="0"/>
              <a:t>(2) </a:t>
            </a:r>
            <a:r>
              <a:rPr lang="fr-BE" noProof="0" dirty="0" err="1"/>
              <a:t>Statista</a:t>
            </a:r>
            <a:r>
              <a:rPr lang="fr-BE" noProof="0" dirty="0"/>
              <a:t>. </a:t>
            </a:r>
            <a:r>
              <a:rPr lang="fr-BE" i="1" noProof="0" dirty="0" err="1"/>
              <a:t>Cinema</a:t>
            </a:r>
            <a:r>
              <a:rPr lang="fr-BE" i="1" noProof="0" dirty="0"/>
              <a:t> – Worldwide | </a:t>
            </a:r>
            <a:r>
              <a:rPr lang="fr-BE" i="1" noProof="0" dirty="0" err="1"/>
              <a:t>Statista</a:t>
            </a:r>
            <a:r>
              <a:rPr lang="fr-BE" i="1" noProof="0" dirty="0"/>
              <a:t> </a:t>
            </a:r>
            <a:r>
              <a:rPr lang="fr-BE" i="1" noProof="0" dirty="0" err="1"/>
              <a:t>Market</a:t>
            </a:r>
            <a:r>
              <a:rPr lang="fr-BE" i="1" noProof="0" dirty="0"/>
              <a:t> </a:t>
            </a:r>
            <a:r>
              <a:rPr lang="fr-BE" i="1" noProof="0" dirty="0" err="1"/>
              <a:t>Forecast</a:t>
            </a:r>
            <a:r>
              <a:rPr lang="fr-BE" noProof="0" dirty="0"/>
              <a:t>. </a:t>
            </a:r>
            <a:r>
              <a:rPr lang="fr-BE" noProof="0" dirty="0">
                <a:hlinkClick r:id="rId3"/>
              </a:rPr>
              <a:t>https://www.statista.com/</a:t>
            </a:r>
            <a:r>
              <a:rPr lang="fr-BE" noProof="0" dirty="0" err="1">
                <a:hlinkClick r:id="rId3"/>
              </a:rPr>
              <a:t>outlook</a:t>
            </a:r>
            <a:r>
              <a:rPr lang="fr-BE" noProof="0" dirty="0">
                <a:hlinkClick r:id="rId3"/>
              </a:rPr>
              <a:t>/</a:t>
            </a:r>
            <a:r>
              <a:rPr lang="fr-BE" noProof="0" dirty="0" err="1">
                <a:hlinkClick r:id="rId3"/>
              </a:rPr>
              <a:t>amo</a:t>
            </a:r>
            <a:r>
              <a:rPr lang="fr-BE" noProof="0" dirty="0">
                <a:hlinkClick r:id="rId3"/>
              </a:rPr>
              <a:t>/media/</a:t>
            </a:r>
            <a:r>
              <a:rPr lang="fr-BE" noProof="0" dirty="0" err="1">
                <a:hlinkClick r:id="rId3"/>
              </a:rPr>
              <a:t>cinema</a:t>
            </a:r>
            <a:r>
              <a:rPr lang="fr-BE" noProof="0" dirty="0">
                <a:hlinkClick r:id="rId3"/>
              </a:rPr>
              <a:t>/</a:t>
            </a:r>
            <a:r>
              <a:rPr lang="fr-BE" noProof="0" dirty="0" err="1">
                <a:hlinkClick r:id="rId3"/>
              </a:rPr>
              <a:t>worldwide</a:t>
            </a:r>
            <a:r>
              <a:rPr lang="fr-BE" noProof="0" dirty="0"/>
              <a:t>(consulté le 16/09/2025)</a:t>
            </a:r>
          </a:p>
          <a:p>
            <a:pPr marL="0" indent="0">
              <a:buNone/>
            </a:pPr>
            <a:r>
              <a:rPr lang="fr-BE" noProof="0" dirty="0"/>
              <a:t>(3) </a:t>
            </a:r>
            <a:r>
              <a:rPr lang="fr-BE" noProof="0" dirty="0" err="1"/>
              <a:t>Statista</a:t>
            </a:r>
            <a:r>
              <a:rPr lang="fr-BE" noProof="0" dirty="0"/>
              <a:t>. </a:t>
            </a:r>
            <a:r>
              <a:rPr lang="fr-BE" i="1" noProof="0" dirty="0"/>
              <a:t>Music, Radio &amp; Podcasts – Worldwide | </a:t>
            </a:r>
            <a:r>
              <a:rPr lang="fr-BE" i="1" noProof="0" dirty="0" err="1"/>
              <a:t>Statista</a:t>
            </a:r>
            <a:r>
              <a:rPr lang="fr-BE" i="1" noProof="0" dirty="0"/>
              <a:t> </a:t>
            </a:r>
            <a:r>
              <a:rPr lang="fr-BE" i="1" noProof="0" dirty="0" err="1"/>
              <a:t>Market</a:t>
            </a:r>
            <a:r>
              <a:rPr lang="fr-BE" i="1" noProof="0" dirty="0"/>
              <a:t> </a:t>
            </a:r>
            <a:r>
              <a:rPr lang="fr-BE" i="1" noProof="0" dirty="0" err="1"/>
              <a:t>Forecast</a:t>
            </a:r>
            <a:r>
              <a:rPr lang="fr-BE" noProof="0" dirty="0"/>
              <a:t>. </a:t>
            </a:r>
            <a:r>
              <a:rPr lang="fr-BE" noProof="0" dirty="0">
                <a:hlinkClick r:id="rId4"/>
              </a:rPr>
              <a:t>https://www.statista.com/</a:t>
            </a:r>
            <a:r>
              <a:rPr lang="fr-BE" noProof="0" dirty="0" err="1">
                <a:hlinkClick r:id="rId4"/>
              </a:rPr>
              <a:t>outlook</a:t>
            </a:r>
            <a:r>
              <a:rPr lang="fr-BE" noProof="0" dirty="0">
                <a:hlinkClick r:id="rId4"/>
              </a:rPr>
              <a:t>/</a:t>
            </a:r>
            <a:r>
              <a:rPr lang="fr-BE" noProof="0" dirty="0" err="1">
                <a:hlinkClick r:id="rId4"/>
              </a:rPr>
              <a:t>amo</a:t>
            </a:r>
            <a:r>
              <a:rPr lang="fr-BE" noProof="0" dirty="0">
                <a:hlinkClick r:id="rId4"/>
              </a:rPr>
              <a:t>/media/music-radio-podcasts/</a:t>
            </a:r>
            <a:r>
              <a:rPr lang="fr-BE" noProof="0" dirty="0" err="1">
                <a:hlinkClick r:id="rId4"/>
              </a:rPr>
              <a:t>worldwide</a:t>
            </a:r>
            <a:r>
              <a:rPr lang="fr-BE" noProof="0" dirty="0"/>
              <a:t>(consulté le 16/09/2025)</a:t>
            </a:r>
          </a:p>
          <a:p>
            <a:pPr marL="0" indent="0">
              <a:buNone/>
            </a:pPr>
            <a:r>
              <a:rPr lang="fr-BE" noProof="0" dirty="0"/>
              <a:t>(4) </a:t>
            </a:r>
            <a:r>
              <a:rPr lang="fr-BE" noProof="0" dirty="0" err="1"/>
              <a:t>Plass</a:t>
            </a:r>
            <a:r>
              <a:rPr lang="fr-BE" noProof="0" dirty="0"/>
              <a:t>, J. L.; Homer, B. D.; </a:t>
            </a:r>
            <a:r>
              <a:rPr lang="fr-BE" noProof="0" dirty="0" err="1"/>
              <a:t>Kinzer</a:t>
            </a:r>
            <a:r>
              <a:rPr lang="fr-BE" noProof="0" dirty="0"/>
              <a:t>, C. K. </a:t>
            </a:r>
            <a:r>
              <a:rPr lang="fr-BE" noProof="0" dirty="0" err="1"/>
              <a:t>Foundations</a:t>
            </a:r>
            <a:r>
              <a:rPr lang="fr-BE" noProof="0" dirty="0"/>
              <a:t> of Game-</a:t>
            </a:r>
            <a:r>
              <a:rPr lang="fr-BE" noProof="0" dirty="0" err="1"/>
              <a:t>Based</a:t>
            </a:r>
            <a:r>
              <a:rPr lang="fr-BE" noProof="0" dirty="0"/>
              <a:t> Learning. </a:t>
            </a:r>
            <a:r>
              <a:rPr lang="fr-BE" i="1" noProof="0" dirty="0"/>
              <a:t>Educ. </a:t>
            </a:r>
            <a:r>
              <a:rPr lang="fr-BE" i="1" noProof="0" dirty="0" err="1"/>
              <a:t>Psychol</a:t>
            </a:r>
            <a:r>
              <a:rPr lang="fr-BE" i="1" noProof="0" dirty="0"/>
              <a:t>.</a:t>
            </a:r>
            <a:r>
              <a:rPr lang="fr-BE" noProof="0" dirty="0"/>
              <a:t> </a:t>
            </a:r>
            <a:r>
              <a:rPr lang="fr-BE" b="1" noProof="0" dirty="0"/>
              <a:t>2015</a:t>
            </a:r>
            <a:r>
              <a:rPr lang="fr-BE" noProof="0" dirty="0"/>
              <a:t>, </a:t>
            </a:r>
            <a:r>
              <a:rPr lang="fr-BE" i="1" noProof="0" dirty="0"/>
              <a:t>50</a:t>
            </a:r>
            <a:r>
              <a:rPr lang="fr-BE" noProof="0" dirty="0"/>
              <a:t> (4), 258–283. </a:t>
            </a:r>
            <a:r>
              <a:rPr lang="fr-BE" noProof="0" dirty="0">
                <a:hlinkClick r:id="rId5"/>
              </a:rPr>
              <a:t>https://doi.org/10.1080/00461520.2015.1122533</a:t>
            </a:r>
            <a:endParaRPr lang="fr-BE" noProof="0" dirty="0"/>
          </a:p>
          <a:p>
            <a:pPr marL="0" indent="0">
              <a:buNone/>
            </a:pPr>
            <a:r>
              <a:rPr lang="fr-BE" noProof="0" dirty="0"/>
              <a:t>(5) </a:t>
            </a:r>
            <a:r>
              <a:rPr lang="fr-BE" noProof="0" dirty="0" err="1"/>
              <a:t>Papadakis</a:t>
            </a:r>
            <a:r>
              <a:rPr lang="fr-BE" noProof="0" dirty="0"/>
              <a:t>, S. The Use of Computer Games in Classroom </a:t>
            </a:r>
            <a:r>
              <a:rPr lang="fr-BE" noProof="0" dirty="0" err="1"/>
              <a:t>Environment</a:t>
            </a:r>
            <a:r>
              <a:rPr lang="fr-BE" noProof="0" dirty="0"/>
              <a:t>. </a:t>
            </a:r>
            <a:r>
              <a:rPr lang="fr-BE" i="1" noProof="0" dirty="0"/>
              <a:t>Int. J. </a:t>
            </a:r>
            <a:r>
              <a:rPr lang="fr-BE" i="1" noProof="0" dirty="0" err="1"/>
              <a:t>Teach</a:t>
            </a:r>
            <a:r>
              <a:rPr lang="fr-BE" i="1" noProof="0" dirty="0"/>
              <a:t>. Case </a:t>
            </a:r>
            <a:r>
              <a:rPr lang="fr-BE" i="1" noProof="0" dirty="0" err="1"/>
              <a:t>Stud</a:t>
            </a:r>
            <a:r>
              <a:rPr lang="fr-BE" i="1" noProof="0" dirty="0"/>
              <a:t>.</a:t>
            </a:r>
            <a:r>
              <a:rPr lang="fr-BE" noProof="0" dirty="0"/>
              <a:t> </a:t>
            </a:r>
            <a:r>
              <a:rPr lang="fr-BE" b="1" noProof="0" dirty="0"/>
              <a:t>2018</a:t>
            </a:r>
            <a:r>
              <a:rPr lang="fr-BE" noProof="0" dirty="0"/>
              <a:t>, </a:t>
            </a:r>
            <a:r>
              <a:rPr lang="fr-BE" i="1" noProof="0" dirty="0"/>
              <a:t>9</a:t>
            </a:r>
            <a:r>
              <a:rPr lang="fr-BE" noProof="0" dirty="0"/>
              <a:t> (1), 1–25. https://doi.org/10.1504/IJTCS.2018.090191</a:t>
            </a:r>
          </a:p>
          <a:p>
            <a:pPr marL="0" indent="0">
              <a:buNone/>
            </a:pPr>
            <a:r>
              <a:rPr lang="fr-BE" noProof="0" dirty="0"/>
              <a:t>(6) </a:t>
            </a:r>
            <a:r>
              <a:rPr lang="fr-BE" noProof="0" dirty="0" err="1"/>
              <a:t>Plass</a:t>
            </a:r>
            <a:r>
              <a:rPr lang="fr-BE" noProof="0" dirty="0"/>
              <a:t>, J. L.; Mayer, R. E.; Homer, B. D. </a:t>
            </a:r>
            <a:r>
              <a:rPr lang="fr-BE" i="1" noProof="0" dirty="0" err="1"/>
              <a:t>Handbook</a:t>
            </a:r>
            <a:r>
              <a:rPr lang="fr-BE" i="1" noProof="0" dirty="0"/>
              <a:t> of Game-</a:t>
            </a:r>
            <a:r>
              <a:rPr lang="fr-BE" i="1" noProof="0" dirty="0" err="1"/>
              <a:t>Based</a:t>
            </a:r>
            <a:r>
              <a:rPr lang="fr-BE" i="1" noProof="0" dirty="0"/>
              <a:t> Learning</a:t>
            </a:r>
            <a:r>
              <a:rPr lang="fr-BE" noProof="0" dirty="0"/>
              <a:t>; The MIT </a:t>
            </a:r>
            <a:r>
              <a:rPr lang="fr-BE" noProof="0" dirty="0" err="1"/>
              <a:t>Press</a:t>
            </a:r>
            <a:r>
              <a:rPr lang="fr-BE" noProof="0" dirty="0"/>
              <a:t>, 2020</a:t>
            </a:r>
          </a:p>
          <a:p>
            <a:pPr marL="0" indent="0">
              <a:buNone/>
            </a:pPr>
            <a:r>
              <a:rPr lang="fr-BE" noProof="0" dirty="0"/>
              <a:t>(7) Mayer, R.E; Introduction: </a:t>
            </a:r>
            <a:r>
              <a:rPr lang="fr-BE" noProof="0" dirty="0" err="1"/>
              <a:t>Taking</a:t>
            </a:r>
            <a:r>
              <a:rPr lang="fr-BE" noProof="0" dirty="0"/>
              <a:t> an Evidence-</a:t>
            </a:r>
            <a:r>
              <a:rPr lang="fr-BE" noProof="0" dirty="0" err="1"/>
              <a:t>Based</a:t>
            </a:r>
            <a:r>
              <a:rPr lang="fr-BE" noProof="0" dirty="0"/>
              <a:t> </a:t>
            </a:r>
            <a:r>
              <a:rPr lang="fr-BE" noProof="0" dirty="0" err="1"/>
              <a:t>Approach</a:t>
            </a:r>
            <a:r>
              <a:rPr lang="fr-BE" noProof="0" dirty="0"/>
              <a:t> to Games for Learning. </a:t>
            </a:r>
            <a:r>
              <a:rPr lang="fr-BE" i="1" noProof="0" dirty="0"/>
              <a:t>Computer Games for Learning: An Evidence-</a:t>
            </a:r>
            <a:r>
              <a:rPr lang="fr-BE" i="1" noProof="0" dirty="0" err="1"/>
              <a:t>Based</a:t>
            </a:r>
            <a:r>
              <a:rPr lang="fr-BE" i="1" noProof="0" dirty="0"/>
              <a:t> </a:t>
            </a:r>
            <a:r>
              <a:rPr lang="fr-BE" i="1" noProof="0" dirty="0" err="1"/>
              <a:t>Approach</a:t>
            </a:r>
            <a:r>
              <a:rPr lang="fr-BE" i="1" noProof="0" dirty="0"/>
              <a:t>; </a:t>
            </a:r>
            <a:r>
              <a:rPr lang="fr-BE" noProof="0" dirty="0"/>
              <a:t>The MIT </a:t>
            </a:r>
            <a:r>
              <a:rPr lang="fr-BE" noProof="0" dirty="0" err="1"/>
              <a:t>Press</a:t>
            </a:r>
            <a:r>
              <a:rPr lang="fr-BE" noProof="0" dirty="0"/>
              <a:t>, 2014; pp 3-23. </a:t>
            </a:r>
            <a:r>
              <a:rPr lang="fr-BE" noProof="0" dirty="0">
                <a:hlinkClick r:id="rId6"/>
              </a:rPr>
              <a:t>https://doi.org/10.7551/mitpress/9427.001.0001</a:t>
            </a:r>
            <a:endParaRPr lang="fr-BE" noProof="0" dirty="0"/>
          </a:p>
          <a:p>
            <a:pPr marL="0" indent="0">
              <a:buNone/>
            </a:pPr>
            <a:r>
              <a:rPr lang="fr-BE" noProof="0" dirty="0"/>
              <a:t>(8) Becker, K. </a:t>
            </a:r>
            <a:r>
              <a:rPr lang="fr-BE" noProof="0" dirty="0" err="1"/>
              <a:t>What</a:t>
            </a:r>
            <a:r>
              <a:rPr lang="fr-BE" noProof="0" dirty="0"/>
              <a:t> Is It About Games? In </a:t>
            </a:r>
            <a:r>
              <a:rPr lang="fr-BE" i="1" noProof="0" dirty="0" err="1"/>
              <a:t>Choosing</a:t>
            </a:r>
            <a:r>
              <a:rPr lang="fr-BE" i="1" noProof="0" dirty="0"/>
              <a:t> and </a:t>
            </a:r>
            <a:r>
              <a:rPr lang="fr-BE" i="1" noProof="0" dirty="0" err="1"/>
              <a:t>Using</a:t>
            </a:r>
            <a:r>
              <a:rPr lang="fr-BE" i="1" noProof="0" dirty="0"/>
              <a:t> Digital Games in the Classroom</a:t>
            </a:r>
            <a:r>
              <a:rPr lang="fr-BE" noProof="0" dirty="0"/>
              <a:t>; Springer International </a:t>
            </a:r>
            <a:r>
              <a:rPr lang="fr-BE" noProof="0" dirty="0" err="1"/>
              <a:t>Publishing</a:t>
            </a:r>
            <a:r>
              <a:rPr lang="fr-BE" noProof="0" dirty="0"/>
              <a:t>: Cham, 2017; pp 1–23. </a:t>
            </a:r>
            <a:r>
              <a:rPr lang="fr-BE" noProof="0" dirty="0">
                <a:hlinkClick r:id="rId7"/>
              </a:rPr>
              <a:t>https://doi.org/10.1007/978-3-319-12223-6</a:t>
            </a:r>
            <a:endParaRPr lang="fr-BE" noProof="0" dirty="0"/>
          </a:p>
          <a:p>
            <a:pPr marL="0" indent="0">
              <a:buNone/>
            </a:pPr>
            <a:r>
              <a:rPr lang="fr-BE" noProof="0" dirty="0"/>
              <a:t>(9) Larousse. </a:t>
            </a:r>
            <a:r>
              <a:rPr lang="fr-BE" i="1" noProof="0" dirty="0"/>
              <a:t>Numérisation</a:t>
            </a:r>
            <a:r>
              <a:rPr lang="fr-BE" noProof="0" dirty="0"/>
              <a:t>. </a:t>
            </a:r>
            <a:r>
              <a:rPr lang="fr-BE" noProof="0" dirty="0">
                <a:hlinkClick r:id="rId8"/>
              </a:rPr>
              <a:t>https://www.larousse.fr/dictionnaires/francais/digitalisation/25508</a:t>
            </a:r>
            <a:r>
              <a:rPr lang="fr-BE" noProof="0" dirty="0"/>
              <a:t> (consulté le 16/09/2025)</a:t>
            </a:r>
          </a:p>
          <a:p>
            <a:pPr marL="0" indent="0">
              <a:buNone/>
            </a:pPr>
            <a:r>
              <a:rPr lang="fr-BE" noProof="0" dirty="0"/>
              <a:t>(10) van Roy, R.; Zaman, B. </a:t>
            </a:r>
            <a:r>
              <a:rPr lang="fr-BE" noProof="0" dirty="0" err="1"/>
              <a:t>Why</a:t>
            </a:r>
            <a:r>
              <a:rPr lang="fr-BE" noProof="0" dirty="0"/>
              <a:t> Gamification Fails in Education and How to </a:t>
            </a:r>
            <a:r>
              <a:rPr lang="fr-BE" noProof="0" dirty="0" err="1"/>
              <a:t>Make</a:t>
            </a:r>
            <a:r>
              <a:rPr lang="fr-BE" noProof="0" dirty="0"/>
              <a:t> It </a:t>
            </a:r>
            <a:r>
              <a:rPr lang="fr-BE" noProof="0" dirty="0" err="1"/>
              <a:t>Successful</a:t>
            </a:r>
            <a:r>
              <a:rPr lang="fr-BE" noProof="0" dirty="0"/>
              <a:t>: </a:t>
            </a:r>
            <a:r>
              <a:rPr lang="fr-BE" noProof="0" dirty="0" err="1"/>
              <a:t>Introducing</a:t>
            </a:r>
            <a:r>
              <a:rPr lang="fr-BE" noProof="0" dirty="0"/>
              <a:t> </a:t>
            </a:r>
            <a:r>
              <a:rPr lang="fr-BE" noProof="0" dirty="0" err="1"/>
              <a:t>Nine</a:t>
            </a:r>
            <a:r>
              <a:rPr lang="fr-BE" noProof="0" dirty="0"/>
              <a:t> Gamification </a:t>
            </a:r>
            <a:r>
              <a:rPr lang="fr-BE" noProof="0" dirty="0" err="1"/>
              <a:t>Heuristics</a:t>
            </a:r>
            <a:r>
              <a:rPr lang="fr-BE" noProof="0" dirty="0"/>
              <a:t> </a:t>
            </a:r>
            <a:r>
              <a:rPr lang="fr-BE" noProof="0" dirty="0" err="1"/>
              <a:t>Based</a:t>
            </a:r>
            <a:r>
              <a:rPr lang="fr-BE" noProof="0" dirty="0"/>
              <a:t> on Self-</a:t>
            </a:r>
            <a:r>
              <a:rPr lang="fr-BE" noProof="0" dirty="0" err="1"/>
              <a:t>Determination</a:t>
            </a:r>
            <a:r>
              <a:rPr lang="fr-BE" noProof="0" dirty="0"/>
              <a:t> Theory. In </a:t>
            </a:r>
            <a:r>
              <a:rPr lang="fr-BE" i="1" noProof="0" dirty="0" err="1"/>
              <a:t>Serious</a:t>
            </a:r>
            <a:r>
              <a:rPr lang="fr-BE" i="1" noProof="0" dirty="0"/>
              <a:t> Games and </a:t>
            </a:r>
            <a:r>
              <a:rPr lang="fr-BE" i="1" noProof="0" dirty="0" err="1"/>
              <a:t>Edutainment</a:t>
            </a:r>
            <a:r>
              <a:rPr lang="fr-BE" i="1" noProof="0" dirty="0"/>
              <a:t> Applications : Volume II</a:t>
            </a:r>
            <a:r>
              <a:rPr lang="fr-BE" noProof="0" dirty="0"/>
              <a:t>; Ma, M., </a:t>
            </a:r>
            <a:r>
              <a:rPr lang="fr-BE" noProof="0" dirty="0" err="1"/>
              <a:t>Oikonomou</a:t>
            </a:r>
            <a:r>
              <a:rPr lang="fr-BE" noProof="0" dirty="0"/>
              <a:t>, A., </a:t>
            </a:r>
            <a:r>
              <a:rPr lang="fr-BE" noProof="0" dirty="0" err="1"/>
              <a:t>Eds</a:t>
            </a:r>
            <a:r>
              <a:rPr lang="fr-BE" noProof="0" dirty="0"/>
              <a:t>.; Springer International </a:t>
            </a:r>
            <a:r>
              <a:rPr lang="fr-BE" noProof="0" dirty="0" err="1"/>
              <a:t>Publishing</a:t>
            </a:r>
            <a:r>
              <a:rPr lang="fr-BE" noProof="0" dirty="0"/>
              <a:t>: Cham, 2017; pp 485–509. </a:t>
            </a:r>
            <a:r>
              <a:rPr lang="fr-BE" noProof="0" dirty="0">
                <a:hlinkClick r:id="rId9"/>
              </a:rPr>
              <a:t>https://doi.org/10.1007/978-3-319-51645-5_22</a:t>
            </a:r>
            <a:endParaRPr lang="fr-BE" noProof="0" dirty="0"/>
          </a:p>
          <a:p>
            <a:endParaRPr lang="fr-BE" noProof="0" dirty="0"/>
          </a:p>
        </p:txBody>
      </p:sp>
    </p:spTree>
    <p:extLst>
      <p:ext uri="{BB962C8B-B14F-4D97-AF65-F5344CB8AC3E}">
        <p14:creationId xmlns:p14="http://schemas.microsoft.com/office/powerpoint/2010/main" val="33486132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240287-390B-5512-2BD6-95E0AA701A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6FC2E26-5FF6-8A5D-90A7-D8822AAEE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noProof="0" dirty="0"/>
              <a:t>Sources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CADFA1C-3199-CEC5-85B3-48E4F7B40A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fr-BE" noProof="0" dirty="0"/>
              <a:t>(11) Kumar, B. S. Game-</a:t>
            </a:r>
            <a:r>
              <a:rPr lang="fr-BE" noProof="0" dirty="0" err="1"/>
              <a:t>Based</a:t>
            </a:r>
            <a:r>
              <a:rPr lang="fr-BE" noProof="0" dirty="0"/>
              <a:t> Learning in Chemistry Education: An </a:t>
            </a:r>
            <a:r>
              <a:rPr lang="fr-BE" noProof="0" dirty="0" err="1"/>
              <a:t>Overview</a:t>
            </a:r>
            <a:r>
              <a:rPr lang="fr-BE" noProof="0" dirty="0"/>
              <a:t> of the </a:t>
            </a:r>
            <a:r>
              <a:rPr lang="fr-BE" noProof="0" dirty="0" err="1"/>
              <a:t>Literature</a:t>
            </a:r>
            <a:r>
              <a:rPr lang="fr-BE" noProof="0" dirty="0"/>
              <a:t>. </a:t>
            </a:r>
            <a:r>
              <a:rPr lang="fr-BE" b="1" noProof="0" dirty="0"/>
              <a:t>2023</a:t>
            </a:r>
            <a:r>
              <a:rPr lang="fr-BE" noProof="0" dirty="0"/>
              <a:t>, </a:t>
            </a:r>
            <a:r>
              <a:rPr lang="fr-BE" i="1" noProof="0" dirty="0"/>
              <a:t>11</a:t>
            </a:r>
            <a:r>
              <a:rPr lang="fr-BE" noProof="0" dirty="0"/>
              <a:t>.</a:t>
            </a:r>
          </a:p>
          <a:p>
            <a:pPr marL="0" indent="0">
              <a:buNone/>
            </a:pPr>
            <a:r>
              <a:rPr lang="fr-BE" noProof="0" dirty="0"/>
              <a:t>(12) </a:t>
            </a:r>
            <a:r>
              <a:rPr lang="fr-BE" noProof="0" dirty="0" err="1"/>
              <a:t>Kalogiannakis</a:t>
            </a:r>
            <a:r>
              <a:rPr lang="fr-BE" noProof="0" dirty="0"/>
              <a:t>, M.; </a:t>
            </a:r>
            <a:r>
              <a:rPr lang="fr-BE" noProof="0" dirty="0" err="1"/>
              <a:t>Papadakis</a:t>
            </a:r>
            <a:r>
              <a:rPr lang="fr-BE" noProof="0" dirty="0"/>
              <a:t>, S.; </a:t>
            </a:r>
            <a:r>
              <a:rPr lang="fr-BE" noProof="0" dirty="0" err="1"/>
              <a:t>Zourmpakis</a:t>
            </a:r>
            <a:r>
              <a:rPr lang="fr-BE" noProof="0" dirty="0"/>
              <a:t>, A.-I. Gamification in Science Education. A </a:t>
            </a:r>
            <a:r>
              <a:rPr lang="fr-BE" noProof="0" dirty="0" err="1"/>
              <a:t>Systematic</a:t>
            </a:r>
            <a:r>
              <a:rPr lang="fr-BE" noProof="0" dirty="0"/>
              <a:t> </a:t>
            </a:r>
            <a:r>
              <a:rPr lang="fr-BE" noProof="0" dirty="0" err="1"/>
              <a:t>Review</a:t>
            </a:r>
            <a:r>
              <a:rPr lang="fr-BE" noProof="0" dirty="0"/>
              <a:t> of the </a:t>
            </a:r>
            <a:r>
              <a:rPr lang="fr-BE" noProof="0" dirty="0" err="1"/>
              <a:t>Literature</a:t>
            </a:r>
            <a:r>
              <a:rPr lang="fr-BE" noProof="0" dirty="0"/>
              <a:t>. </a:t>
            </a:r>
            <a:r>
              <a:rPr lang="fr-BE" i="1" noProof="0" dirty="0"/>
              <a:t>Educ. </a:t>
            </a:r>
            <a:r>
              <a:rPr lang="fr-BE" i="1" noProof="0" dirty="0" err="1"/>
              <a:t>Sci</a:t>
            </a:r>
            <a:r>
              <a:rPr lang="fr-BE" i="1" noProof="0" dirty="0"/>
              <a:t>.</a:t>
            </a:r>
            <a:r>
              <a:rPr lang="fr-BE" noProof="0" dirty="0"/>
              <a:t> </a:t>
            </a:r>
            <a:r>
              <a:rPr lang="fr-BE" b="1" noProof="0" dirty="0"/>
              <a:t>2021</a:t>
            </a:r>
            <a:r>
              <a:rPr lang="fr-BE" noProof="0" dirty="0"/>
              <a:t>, </a:t>
            </a:r>
            <a:r>
              <a:rPr lang="fr-BE" i="1" noProof="0" dirty="0"/>
              <a:t>11</a:t>
            </a:r>
            <a:r>
              <a:rPr lang="fr-BE" noProof="0" dirty="0"/>
              <a:t> (1), 22. https://doi.org/10.3390/educsci11010022.</a:t>
            </a:r>
          </a:p>
          <a:p>
            <a:pPr marL="0" indent="0">
              <a:buNone/>
            </a:pPr>
            <a:r>
              <a:rPr lang="fr-BE" noProof="0" dirty="0"/>
              <a:t>(13) Ryan, R. M.; </a:t>
            </a:r>
            <a:r>
              <a:rPr lang="fr-BE" noProof="0" dirty="0" err="1"/>
              <a:t>Deci</a:t>
            </a:r>
            <a:r>
              <a:rPr lang="fr-BE" noProof="0" dirty="0"/>
              <a:t>, E. L. </a:t>
            </a:r>
            <a:r>
              <a:rPr lang="fr-BE" noProof="0" dirty="0" err="1"/>
              <a:t>Intrinsic</a:t>
            </a:r>
            <a:r>
              <a:rPr lang="fr-BE" noProof="0" dirty="0"/>
              <a:t> and </a:t>
            </a:r>
            <a:r>
              <a:rPr lang="fr-BE" noProof="0" dirty="0" err="1"/>
              <a:t>Extrinsic</a:t>
            </a:r>
            <a:r>
              <a:rPr lang="fr-BE" noProof="0" dirty="0"/>
              <a:t> Motivation </a:t>
            </a:r>
            <a:r>
              <a:rPr lang="fr-BE" noProof="0" dirty="0" err="1"/>
              <a:t>from</a:t>
            </a:r>
            <a:r>
              <a:rPr lang="fr-BE" noProof="0" dirty="0"/>
              <a:t> a Self-</a:t>
            </a:r>
            <a:r>
              <a:rPr lang="fr-BE" noProof="0" dirty="0" err="1"/>
              <a:t>Determination</a:t>
            </a:r>
            <a:r>
              <a:rPr lang="fr-BE" noProof="0" dirty="0"/>
              <a:t> Theory Perspective: </a:t>
            </a:r>
            <a:r>
              <a:rPr lang="fr-BE" noProof="0" dirty="0" err="1"/>
              <a:t>Definitions</a:t>
            </a:r>
            <a:r>
              <a:rPr lang="fr-BE" noProof="0" dirty="0"/>
              <a:t>, Theory, Practices, and Future Directions. </a:t>
            </a:r>
            <a:r>
              <a:rPr lang="fr-BE" i="1" noProof="0" dirty="0" err="1"/>
              <a:t>Contemp</a:t>
            </a:r>
            <a:r>
              <a:rPr lang="fr-BE" i="1" noProof="0" dirty="0"/>
              <a:t>. Educ. </a:t>
            </a:r>
            <a:r>
              <a:rPr lang="fr-BE" i="1" noProof="0" dirty="0" err="1"/>
              <a:t>Psychol</a:t>
            </a:r>
            <a:r>
              <a:rPr lang="fr-BE" i="1" noProof="0" dirty="0"/>
              <a:t>.</a:t>
            </a:r>
            <a:r>
              <a:rPr lang="fr-BE" noProof="0" dirty="0"/>
              <a:t> </a:t>
            </a:r>
            <a:r>
              <a:rPr lang="fr-BE" b="1" noProof="0" dirty="0"/>
              <a:t>2020</a:t>
            </a:r>
            <a:r>
              <a:rPr lang="fr-BE" noProof="0" dirty="0"/>
              <a:t>, </a:t>
            </a:r>
            <a:r>
              <a:rPr lang="fr-BE" i="1" noProof="0" dirty="0"/>
              <a:t>61</a:t>
            </a:r>
            <a:r>
              <a:rPr lang="fr-BE" noProof="0" dirty="0"/>
              <a:t>, 101860. https://doi.org/10.1016/j.cedpsych.2020.101860</a:t>
            </a:r>
          </a:p>
          <a:p>
            <a:pPr marL="0" indent="0">
              <a:buNone/>
            </a:pPr>
            <a:r>
              <a:rPr lang="fr-BE" noProof="0" dirty="0"/>
              <a:t>(14) da Silva, J. N. J.; </a:t>
            </a:r>
            <a:r>
              <a:rPr lang="fr-BE" noProof="0" dirty="0" err="1"/>
              <a:t>Teotônio</a:t>
            </a:r>
            <a:r>
              <a:rPr lang="fr-BE" noProof="0" dirty="0"/>
              <a:t>, M. do S. C.; Silveira </a:t>
            </a:r>
            <a:r>
              <a:rPr lang="fr-BE" noProof="0" dirty="0" err="1"/>
              <a:t>Jucá</a:t>
            </a:r>
            <a:r>
              <a:rPr lang="fr-BE" noProof="0" dirty="0"/>
              <a:t>, R. C.; Castro, G. de L.; Melo </a:t>
            </a:r>
            <a:r>
              <a:rPr lang="fr-BE" noProof="0" dirty="0" err="1"/>
              <a:t>Leite</a:t>
            </a:r>
            <a:r>
              <a:rPr lang="fr-BE" noProof="0" dirty="0"/>
              <a:t>, A. J. J. 1925–2024: One Century of </a:t>
            </a:r>
            <a:r>
              <a:rPr lang="fr-BE" noProof="0" dirty="0" err="1"/>
              <a:t>Educational</a:t>
            </a:r>
            <a:r>
              <a:rPr lang="fr-BE" noProof="0" dirty="0"/>
              <a:t> Games in Chemistry. </a:t>
            </a:r>
            <a:r>
              <a:rPr lang="fr-BE" i="1" noProof="0" dirty="0"/>
              <a:t>J. </a:t>
            </a:r>
            <a:r>
              <a:rPr lang="fr-BE" i="1" noProof="0" dirty="0" err="1"/>
              <a:t>Chem</a:t>
            </a:r>
            <a:r>
              <a:rPr lang="fr-BE" i="1" noProof="0" dirty="0"/>
              <a:t>. Educ.</a:t>
            </a:r>
            <a:r>
              <a:rPr lang="fr-BE" noProof="0" dirty="0"/>
              <a:t> </a:t>
            </a:r>
            <a:r>
              <a:rPr lang="fr-BE" b="1" noProof="0" dirty="0"/>
              <a:t>2025</a:t>
            </a:r>
            <a:r>
              <a:rPr lang="fr-BE" noProof="0" dirty="0"/>
              <a:t>, </a:t>
            </a:r>
            <a:r>
              <a:rPr lang="fr-BE" i="1" noProof="0" dirty="0"/>
              <a:t>102</a:t>
            </a:r>
            <a:r>
              <a:rPr lang="fr-BE" noProof="0" dirty="0"/>
              <a:t> (4), 1492–1510. </a:t>
            </a:r>
            <a:r>
              <a:rPr lang="fr-BE" noProof="0" dirty="0">
                <a:hlinkClick r:id="rId2"/>
              </a:rPr>
              <a:t>https://doi.org/10.1021/acs.jchemed.4c01238</a:t>
            </a:r>
            <a:r>
              <a:rPr lang="fr-BE" noProof="0" dirty="0"/>
              <a:t> </a:t>
            </a:r>
          </a:p>
          <a:p>
            <a:pPr marL="0" indent="0">
              <a:buNone/>
            </a:pPr>
            <a:r>
              <a:rPr lang="fr-BE" noProof="0" dirty="0"/>
              <a:t>(15) Kumar, B. S. Game-</a:t>
            </a:r>
            <a:r>
              <a:rPr lang="fr-BE" noProof="0" dirty="0" err="1"/>
              <a:t>Based</a:t>
            </a:r>
            <a:r>
              <a:rPr lang="fr-BE" noProof="0" dirty="0"/>
              <a:t> Learning in Chemistry Education: An </a:t>
            </a:r>
            <a:r>
              <a:rPr lang="fr-BE" noProof="0" dirty="0" err="1"/>
              <a:t>Overview</a:t>
            </a:r>
            <a:r>
              <a:rPr lang="fr-BE" noProof="0" dirty="0"/>
              <a:t> of the </a:t>
            </a:r>
            <a:r>
              <a:rPr lang="fr-BE" noProof="0" dirty="0" err="1"/>
              <a:t>Literature</a:t>
            </a:r>
            <a:r>
              <a:rPr lang="fr-BE" noProof="0" dirty="0"/>
              <a:t>. </a:t>
            </a:r>
            <a:r>
              <a:rPr lang="fr-BE" b="1" noProof="0" dirty="0"/>
              <a:t>2023</a:t>
            </a:r>
            <a:r>
              <a:rPr lang="fr-BE" noProof="0" dirty="0"/>
              <a:t>, </a:t>
            </a:r>
            <a:r>
              <a:rPr lang="fr-BE" i="1" noProof="0" dirty="0"/>
              <a:t>11</a:t>
            </a:r>
            <a:r>
              <a:rPr lang="fr-BE" noProof="0" dirty="0"/>
              <a:t>.</a:t>
            </a:r>
          </a:p>
          <a:p>
            <a:pPr marL="0" indent="0">
              <a:buNone/>
            </a:pPr>
            <a:r>
              <a:rPr lang="fr-BE" noProof="0" dirty="0"/>
              <a:t>(16) </a:t>
            </a:r>
            <a:r>
              <a:rPr lang="fr-BE" noProof="0" dirty="0" err="1"/>
              <a:t>Kalogiannakis</a:t>
            </a:r>
            <a:r>
              <a:rPr lang="fr-BE" noProof="0" dirty="0"/>
              <a:t>, M.; </a:t>
            </a:r>
            <a:r>
              <a:rPr lang="fr-BE" noProof="0" dirty="0" err="1"/>
              <a:t>Papadakis</a:t>
            </a:r>
            <a:r>
              <a:rPr lang="fr-BE" noProof="0" dirty="0"/>
              <a:t>, S.; </a:t>
            </a:r>
            <a:r>
              <a:rPr lang="fr-BE" noProof="0" dirty="0" err="1"/>
              <a:t>Zourmpakis</a:t>
            </a:r>
            <a:r>
              <a:rPr lang="fr-BE" noProof="0" dirty="0"/>
              <a:t>, A.-I. Gamification in Science Education. A </a:t>
            </a:r>
            <a:r>
              <a:rPr lang="fr-BE" noProof="0" dirty="0" err="1"/>
              <a:t>Systematic</a:t>
            </a:r>
            <a:r>
              <a:rPr lang="fr-BE" noProof="0" dirty="0"/>
              <a:t> </a:t>
            </a:r>
            <a:r>
              <a:rPr lang="fr-BE" noProof="0" dirty="0" err="1"/>
              <a:t>Review</a:t>
            </a:r>
            <a:r>
              <a:rPr lang="fr-BE" noProof="0" dirty="0"/>
              <a:t> of the </a:t>
            </a:r>
            <a:r>
              <a:rPr lang="fr-BE" noProof="0" dirty="0" err="1"/>
              <a:t>Literature</a:t>
            </a:r>
            <a:r>
              <a:rPr lang="fr-BE" noProof="0" dirty="0"/>
              <a:t>. </a:t>
            </a:r>
            <a:r>
              <a:rPr lang="fr-BE" i="1" noProof="0" dirty="0"/>
              <a:t>Educ. </a:t>
            </a:r>
            <a:r>
              <a:rPr lang="fr-BE" i="1" noProof="0" dirty="0" err="1"/>
              <a:t>Sci</a:t>
            </a:r>
            <a:r>
              <a:rPr lang="fr-BE" i="1" noProof="0" dirty="0"/>
              <a:t>.</a:t>
            </a:r>
            <a:r>
              <a:rPr lang="fr-BE" noProof="0" dirty="0"/>
              <a:t> </a:t>
            </a:r>
            <a:r>
              <a:rPr lang="fr-BE" b="1" noProof="0" dirty="0"/>
              <a:t>2021</a:t>
            </a:r>
            <a:r>
              <a:rPr lang="fr-BE" noProof="0" dirty="0"/>
              <a:t>, </a:t>
            </a:r>
            <a:r>
              <a:rPr lang="fr-BE" i="1" noProof="0" dirty="0"/>
              <a:t>11</a:t>
            </a:r>
            <a:r>
              <a:rPr lang="fr-BE" noProof="0" dirty="0"/>
              <a:t> (1), 22. </a:t>
            </a:r>
            <a:r>
              <a:rPr lang="fr-BE" noProof="0" dirty="0">
                <a:hlinkClick r:id="rId3"/>
              </a:rPr>
              <a:t>https://doi.org/10.3390/educsci11010022</a:t>
            </a:r>
            <a:r>
              <a:rPr lang="fr-BE" noProof="0" dirty="0"/>
              <a:t> </a:t>
            </a:r>
          </a:p>
          <a:p>
            <a:pPr marL="0" indent="0">
              <a:buNone/>
            </a:pPr>
            <a:r>
              <a:rPr lang="fr-BE" noProof="0" dirty="0"/>
              <a:t>(17) Xu, J. J.; Sun, X. F.; Liu, Y. N.; Zhang, S. Y.; Zhou, Q. </a:t>
            </a:r>
            <a:r>
              <a:rPr lang="fr-BE" noProof="0" dirty="0" err="1"/>
              <a:t>Effects</a:t>
            </a:r>
            <a:r>
              <a:rPr lang="fr-BE" noProof="0" dirty="0"/>
              <a:t> of Game-</a:t>
            </a:r>
            <a:r>
              <a:rPr lang="fr-BE" noProof="0" dirty="0" err="1"/>
              <a:t>Based</a:t>
            </a:r>
            <a:r>
              <a:rPr lang="fr-BE" noProof="0" dirty="0"/>
              <a:t> Learning on </a:t>
            </a:r>
            <a:r>
              <a:rPr lang="fr-BE" noProof="0" dirty="0" err="1"/>
              <a:t>Students</a:t>
            </a:r>
            <a:r>
              <a:rPr lang="fr-BE" noProof="0" dirty="0"/>
              <a:t>’ Motivation in Chemistry: A Meta-</a:t>
            </a:r>
            <a:r>
              <a:rPr lang="fr-BE" noProof="0" dirty="0" err="1"/>
              <a:t>Analysis</a:t>
            </a:r>
            <a:r>
              <a:rPr lang="fr-BE" noProof="0" dirty="0"/>
              <a:t>. </a:t>
            </a:r>
            <a:r>
              <a:rPr lang="fr-BE" i="1" noProof="0" dirty="0"/>
              <a:t>J. </a:t>
            </a:r>
            <a:r>
              <a:rPr lang="fr-BE" i="1" noProof="0" dirty="0" err="1"/>
              <a:t>Chem</a:t>
            </a:r>
            <a:r>
              <a:rPr lang="fr-BE" i="1" noProof="0" dirty="0"/>
              <a:t>. Educ.</a:t>
            </a:r>
            <a:r>
              <a:rPr lang="fr-BE" noProof="0" dirty="0"/>
              <a:t> </a:t>
            </a:r>
            <a:r>
              <a:rPr lang="fr-BE" b="1" noProof="0" dirty="0"/>
              <a:t>2025</a:t>
            </a:r>
            <a:r>
              <a:rPr lang="fr-BE" noProof="0" dirty="0"/>
              <a:t>, </a:t>
            </a:r>
            <a:r>
              <a:rPr lang="fr-BE" i="1" noProof="0" dirty="0"/>
              <a:t>102</a:t>
            </a:r>
            <a:r>
              <a:rPr lang="fr-BE" noProof="0" dirty="0"/>
              <a:t> (3), 1117–1128. https://doi.org/10.1021/acs.jchemed.4c01304.</a:t>
            </a:r>
          </a:p>
          <a:p>
            <a:pPr marL="0" indent="0">
              <a:buNone/>
            </a:pPr>
            <a:r>
              <a:rPr lang="fr-BE" noProof="0" dirty="0"/>
              <a:t>(18) Hu, Y.; Gallagher, T.; Wouters, P.; van der </a:t>
            </a:r>
            <a:r>
              <a:rPr lang="fr-BE" noProof="0" dirty="0" err="1"/>
              <a:t>Schaaf</a:t>
            </a:r>
            <a:r>
              <a:rPr lang="fr-BE" noProof="0" dirty="0"/>
              <a:t>, M.; </a:t>
            </a:r>
            <a:r>
              <a:rPr lang="fr-BE" noProof="0" dirty="0" err="1"/>
              <a:t>Kester</a:t>
            </a:r>
            <a:r>
              <a:rPr lang="fr-BE" noProof="0" dirty="0"/>
              <a:t>, L. Game-</a:t>
            </a:r>
            <a:r>
              <a:rPr lang="fr-BE" noProof="0" dirty="0" err="1"/>
              <a:t>Based</a:t>
            </a:r>
            <a:r>
              <a:rPr lang="fr-BE" noProof="0" dirty="0"/>
              <a:t> Learning Has Good Chemistry </a:t>
            </a:r>
            <a:r>
              <a:rPr lang="fr-BE" noProof="0" dirty="0" err="1"/>
              <a:t>with</a:t>
            </a:r>
            <a:r>
              <a:rPr lang="fr-BE" noProof="0" dirty="0"/>
              <a:t> Chemistry Education: A </a:t>
            </a:r>
            <a:r>
              <a:rPr lang="fr-BE" noProof="0" dirty="0" err="1"/>
              <a:t>Three-Level</a:t>
            </a:r>
            <a:r>
              <a:rPr lang="fr-BE" noProof="0" dirty="0"/>
              <a:t> Meta-</a:t>
            </a:r>
            <a:r>
              <a:rPr lang="fr-BE" noProof="0" dirty="0" err="1"/>
              <a:t>Analysis</a:t>
            </a:r>
            <a:r>
              <a:rPr lang="fr-BE" noProof="0" dirty="0"/>
              <a:t>. </a:t>
            </a:r>
            <a:r>
              <a:rPr lang="fr-BE" i="1" noProof="0" dirty="0"/>
              <a:t>J. </a:t>
            </a:r>
            <a:r>
              <a:rPr lang="fr-BE" i="1" noProof="0" dirty="0" err="1"/>
              <a:t>Res</a:t>
            </a:r>
            <a:r>
              <a:rPr lang="fr-BE" i="1" noProof="0" dirty="0"/>
              <a:t>. </a:t>
            </a:r>
            <a:r>
              <a:rPr lang="fr-BE" i="1" noProof="0" dirty="0" err="1"/>
              <a:t>Sci</a:t>
            </a:r>
            <a:r>
              <a:rPr lang="fr-BE" i="1" noProof="0" dirty="0"/>
              <a:t>. </a:t>
            </a:r>
            <a:r>
              <a:rPr lang="fr-BE" i="1" noProof="0" dirty="0" err="1"/>
              <a:t>Teach</a:t>
            </a:r>
            <a:r>
              <a:rPr lang="fr-BE" i="1" noProof="0" dirty="0"/>
              <a:t>.</a:t>
            </a:r>
            <a:r>
              <a:rPr lang="fr-BE" noProof="0" dirty="0"/>
              <a:t> </a:t>
            </a:r>
            <a:r>
              <a:rPr lang="fr-BE" b="1" noProof="0" dirty="0"/>
              <a:t>2022</a:t>
            </a:r>
            <a:r>
              <a:rPr lang="fr-BE" noProof="0" dirty="0"/>
              <a:t>, </a:t>
            </a:r>
            <a:r>
              <a:rPr lang="fr-BE" i="1" noProof="0" dirty="0"/>
              <a:t>59</a:t>
            </a:r>
            <a:r>
              <a:rPr lang="fr-BE" noProof="0" dirty="0"/>
              <a:t> (9), 1499–1543. https://doi.org/10.1002/tea.21765.</a:t>
            </a:r>
          </a:p>
          <a:p>
            <a:pPr marL="0" indent="0">
              <a:buNone/>
            </a:pPr>
            <a:endParaRPr lang="fr-BE" noProof="0" dirty="0"/>
          </a:p>
          <a:p>
            <a:endParaRPr lang="fr-BE" noProof="0" dirty="0"/>
          </a:p>
        </p:txBody>
      </p:sp>
    </p:spTree>
    <p:extLst>
      <p:ext uri="{BB962C8B-B14F-4D97-AF65-F5344CB8AC3E}">
        <p14:creationId xmlns:p14="http://schemas.microsoft.com/office/powerpoint/2010/main" val="1605659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482BC59-EAB8-34F2-A1EA-A061F89CF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noProof="0" dirty="0">
                <a:latin typeface="Determination" panose="00000400000000000000" pitchFamily="2" charset="0"/>
                <a:cs typeface="Determination" panose="00000400000000000000" pitchFamily="2" charset="0"/>
              </a:rPr>
              <a:t>Sélectionner votre joueur</a:t>
            </a:r>
          </a:p>
        </p:txBody>
      </p:sp>
      <p:pic>
        <p:nvPicPr>
          <p:cNvPr id="9" name="Picture 8" descr="A person with glasses smiling&#10;&#10;AI-generated content may be incorrect.">
            <a:extLst>
              <a:ext uri="{FF2B5EF4-FFF2-40B4-BE49-F238E27FC236}">
                <a16:creationId xmlns:a16="http://schemas.microsoft.com/office/drawing/2014/main" id="{17D47C83-2754-EC29-80B1-3562399C3A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6494" y="1835966"/>
            <a:ext cx="2724912" cy="38679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Arrow: Chevron 10">
            <a:extLst>
              <a:ext uri="{FF2B5EF4-FFF2-40B4-BE49-F238E27FC236}">
                <a16:creationId xmlns:a16="http://schemas.microsoft.com/office/drawing/2014/main" id="{2DFF3949-9AF6-F188-6319-2B0AF98D49D8}"/>
              </a:ext>
            </a:extLst>
          </p:cNvPr>
          <p:cNvSpPr/>
          <p:nvPr/>
        </p:nvSpPr>
        <p:spPr>
          <a:xfrm>
            <a:off x="4544839" y="3479079"/>
            <a:ext cx="406931" cy="581685"/>
          </a:xfrm>
          <a:prstGeom prst="chevr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noProof="0" dirty="0">
              <a:solidFill>
                <a:schemeClr val="tx1"/>
              </a:solidFill>
            </a:endParaRPr>
          </a:p>
        </p:txBody>
      </p:sp>
      <p:sp>
        <p:nvSpPr>
          <p:cNvPr id="12" name="Arrow: Chevron 11">
            <a:extLst>
              <a:ext uri="{FF2B5EF4-FFF2-40B4-BE49-F238E27FC236}">
                <a16:creationId xmlns:a16="http://schemas.microsoft.com/office/drawing/2014/main" id="{3257E410-486D-DD3C-6865-CB850E053253}"/>
              </a:ext>
            </a:extLst>
          </p:cNvPr>
          <p:cNvSpPr/>
          <p:nvPr/>
        </p:nvSpPr>
        <p:spPr>
          <a:xfrm flipH="1">
            <a:off x="1106130" y="3482758"/>
            <a:ext cx="406931" cy="581685"/>
          </a:xfrm>
          <a:prstGeom prst="chevr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noProof="0" dirty="0">
              <a:solidFill>
                <a:schemeClr val="tx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B6CAE82-10D1-5C29-31C7-2A2F56D78730}"/>
              </a:ext>
            </a:extLst>
          </p:cNvPr>
          <p:cNvSpPr txBox="1"/>
          <p:nvPr/>
        </p:nvSpPr>
        <p:spPr>
          <a:xfrm>
            <a:off x="2347959" y="5785359"/>
            <a:ext cx="13619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noProof="0" dirty="0">
                <a:latin typeface="Determination" panose="00000400000000000000" pitchFamily="2" charset="0"/>
                <a:cs typeface="Determination" panose="00000400000000000000" pitchFamily="2" charset="0"/>
              </a:rPr>
              <a:t>Maxime</a:t>
            </a:r>
          </a:p>
        </p:txBody>
      </p:sp>
      <p:sp>
        <p:nvSpPr>
          <p:cNvPr id="14" name="Flowchart: Terminator 13">
            <a:extLst>
              <a:ext uri="{FF2B5EF4-FFF2-40B4-BE49-F238E27FC236}">
                <a16:creationId xmlns:a16="http://schemas.microsoft.com/office/drawing/2014/main" id="{09B065E2-B07B-54B9-2853-80784591040F}"/>
              </a:ext>
            </a:extLst>
          </p:cNvPr>
          <p:cNvSpPr/>
          <p:nvPr/>
        </p:nvSpPr>
        <p:spPr>
          <a:xfrm>
            <a:off x="8580492" y="2126198"/>
            <a:ext cx="2480410" cy="406490"/>
          </a:xfrm>
          <a:prstGeom prst="flowChartTerminator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noProof="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25FA708-3823-B20C-7C17-084FA807325E}"/>
              </a:ext>
            </a:extLst>
          </p:cNvPr>
          <p:cNvSpPr txBox="1"/>
          <p:nvPr/>
        </p:nvSpPr>
        <p:spPr>
          <a:xfrm>
            <a:off x="6235387" y="2094031"/>
            <a:ext cx="16084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800" noProof="0" dirty="0">
                <a:latin typeface="Determination" panose="00000400000000000000" pitchFamily="2" charset="0"/>
                <a:cs typeface="Determination" panose="00000400000000000000" pitchFamily="2" charset="0"/>
              </a:rPr>
              <a:t>Chimie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AAE0C84-F512-F3FE-A57C-080B8DD0DE4F}"/>
              </a:ext>
            </a:extLst>
          </p:cNvPr>
          <p:cNvSpPr txBox="1"/>
          <p:nvPr/>
        </p:nvSpPr>
        <p:spPr>
          <a:xfrm>
            <a:off x="5677180" y="3072589"/>
            <a:ext cx="27249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800" noProof="0" dirty="0">
                <a:latin typeface="Determination" panose="00000400000000000000" pitchFamily="2" charset="0"/>
                <a:cs typeface="Determination" panose="00000400000000000000" pitchFamily="2" charset="0"/>
              </a:rPr>
              <a:t>Enseignement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687C74D-1DC7-AF14-2AF8-11C77D307E56}"/>
              </a:ext>
            </a:extLst>
          </p:cNvPr>
          <p:cNvSpPr txBox="1"/>
          <p:nvPr/>
        </p:nvSpPr>
        <p:spPr>
          <a:xfrm>
            <a:off x="6235387" y="3960615"/>
            <a:ext cx="16084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800" noProof="0" dirty="0">
                <a:latin typeface="Determination" panose="00000400000000000000" pitchFamily="2" charset="0"/>
                <a:cs typeface="Determination" panose="00000400000000000000" pitchFamily="2" charset="0"/>
              </a:rPr>
              <a:t>Joueur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3E7C96C-37BD-C4B8-41AA-51A7A5609DF3}"/>
              </a:ext>
            </a:extLst>
          </p:cNvPr>
          <p:cNvSpPr txBox="1"/>
          <p:nvPr/>
        </p:nvSpPr>
        <p:spPr>
          <a:xfrm>
            <a:off x="5956283" y="4965214"/>
            <a:ext cx="216670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800" noProof="0" dirty="0">
                <a:latin typeface="Determination" panose="00000400000000000000" pitchFamily="2" charset="0"/>
                <a:cs typeface="Determination" panose="00000400000000000000" pitchFamily="2" charset="0"/>
              </a:rPr>
              <a:t>Niveau</a:t>
            </a:r>
          </a:p>
          <a:p>
            <a:pPr algn="ctr"/>
            <a:r>
              <a:rPr lang="fr-BE" sz="2800" noProof="0" dirty="0">
                <a:latin typeface="Determination" panose="00000400000000000000" pitchFamily="2" charset="0"/>
                <a:cs typeface="Determination" panose="00000400000000000000" pitchFamily="2" charset="0"/>
              </a:rPr>
              <a:t>assistant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EAFDCE9-09A8-FCA3-4003-1E7E803D8E1A}"/>
              </a:ext>
            </a:extLst>
          </p:cNvPr>
          <p:cNvSpPr txBox="1"/>
          <p:nvPr/>
        </p:nvSpPr>
        <p:spPr>
          <a:xfrm>
            <a:off x="9288101" y="5180658"/>
            <a:ext cx="10651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800" noProof="0" dirty="0">
                <a:latin typeface="Determination" panose="00000400000000000000" pitchFamily="2" charset="0"/>
                <a:cs typeface="Determination" panose="00000400000000000000" pitchFamily="2" charset="0"/>
              </a:rPr>
              <a:t>1 / 6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651F573E-D981-93D4-3515-0FBDEF7D1491}"/>
              </a:ext>
            </a:extLst>
          </p:cNvPr>
          <p:cNvGrpSpPr/>
          <p:nvPr/>
        </p:nvGrpSpPr>
        <p:grpSpPr>
          <a:xfrm>
            <a:off x="8580492" y="3072569"/>
            <a:ext cx="2480410" cy="407092"/>
            <a:chOff x="8555525" y="3072569"/>
            <a:chExt cx="2480410" cy="407092"/>
          </a:xfrm>
        </p:grpSpPr>
        <p:sp>
          <p:nvSpPr>
            <p:cNvPr id="16" name="Flowchart: Terminator 15">
              <a:extLst>
                <a:ext uri="{FF2B5EF4-FFF2-40B4-BE49-F238E27FC236}">
                  <a16:creationId xmlns:a16="http://schemas.microsoft.com/office/drawing/2014/main" id="{EEC569A0-B276-3DE6-C377-25819F9FE38E}"/>
                </a:ext>
              </a:extLst>
            </p:cNvPr>
            <p:cNvSpPr/>
            <p:nvPr/>
          </p:nvSpPr>
          <p:spPr>
            <a:xfrm>
              <a:off x="8555525" y="3072589"/>
              <a:ext cx="2480410" cy="406490"/>
            </a:xfrm>
            <a:prstGeom prst="flowChartTerminator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 noProof="0" dirty="0"/>
            </a:p>
          </p:txBody>
        </p:sp>
        <p:sp>
          <p:nvSpPr>
            <p:cNvPr id="22" name="Flowchart: Terminator 21">
              <a:extLst>
                <a:ext uri="{FF2B5EF4-FFF2-40B4-BE49-F238E27FC236}">
                  <a16:creationId xmlns:a16="http://schemas.microsoft.com/office/drawing/2014/main" id="{42E68442-5CCE-A723-A6E4-130A6874F97A}"/>
                </a:ext>
              </a:extLst>
            </p:cNvPr>
            <p:cNvSpPr/>
            <p:nvPr/>
          </p:nvSpPr>
          <p:spPr>
            <a:xfrm>
              <a:off x="8555525" y="3072569"/>
              <a:ext cx="1969981" cy="407092"/>
            </a:xfrm>
            <a:custGeom>
              <a:avLst/>
              <a:gdLst>
                <a:gd name="connsiteX0" fmla="*/ 3475 w 21600"/>
                <a:gd name="connsiteY0" fmla="*/ 0 h 21600"/>
                <a:gd name="connsiteX1" fmla="*/ 18125 w 21600"/>
                <a:gd name="connsiteY1" fmla="*/ 0 h 21600"/>
                <a:gd name="connsiteX2" fmla="*/ 21600 w 21600"/>
                <a:gd name="connsiteY2" fmla="*/ 10800 h 21600"/>
                <a:gd name="connsiteX3" fmla="*/ 18125 w 21600"/>
                <a:gd name="connsiteY3" fmla="*/ 21600 h 21600"/>
                <a:gd name="connsiteX4" fmla="*/ 3475 w 21600"/>
                <a:gd name="connsiteY4" fmla="*/ 21600 h 21600"/>
                <a:gd name="connsiteX5" fmla="*/ 0 w 21600"/>
                <a:gd name="connsiteY5" fmla="*/ 10800 h 21600"/>
                <a:gd name="connsiteX6" fmla="*/ 3475 w 21600"/>
                <a:gd name="connsiteY6" fmla="*/ 0 h 21600"/>
                <a:gd name="connsiteX0" fmla="*/ 3475 w 21803"/>
                <a:gd name="connsiteY0" fmla="*/ 0 h 21600"/>
                <a:gd name="connsiteX1" fmla="*/ 20157 w 21803"/>
                <a:gd name="connsiteY1" fmla="*/ 0 h 21600"/>
                <a:gd name="connsiteX2" fmla="*/ 21600 w 21803"/>
                <a:gd name="connsiteY2" fmla="*/ 10800 h 21600"/>
                <a:gd name="connsiteX3" fmla="*/ 18125 w 21803"/>
                <a:gd name="connsiteY3" fmla="*/ 21600 h 21600"/>
                <a:gd name="connsiteX4" fmla="*/ 3475 w 21803"/>
                <a:gd name="connsiteY4" fmla="*/ 21600 h 21600"/>
                <a:gd name="connsiteX5" fmla="*/ 0 w 21803"/>
                <a:gd name="connsiteY5" fmla="*/ 10800 h 21600"/>
                <a:gd name="connsiteX6" fmla="*/ 3475 w 21803"/>
                <a:gd name="connsiteY6" fmla="*/ 0 h 21600"/>
                <a:gd name="connsiteX0" fmla="*/ 3475 w 21717"/>
                <a:gd name="connsiteY0" fmla="*/ 0 h 21600"/>
                <a:gd name="connsiteX1" fmla="*/ 20157 w 21717"/>
                <a:gd name="connsiteY1" fmla="*/ 0 h 21600"/>
                <a:gd name="connsiteX2" fmla="*/ 21600 w 21717"/>
                <a:gd name="connsiteY2" fmla="*/ 10800 h 21600"/>
                <a:gd name="connsiteX3" fmla="*/ 18125 w 21717"/>
                <a:gd name="connsiteY3" fmla="*/ 21600 h 21600"/>
                <a:gd name="connsiteX4" fmla="*/ 3475 w 21717"/>
                <a:gd name="connsiteY4" fmla="*/ 21600 h 21600"/>
                <a:gd name="connsiteX5" fmla="*/ 0 w 21717"/>
                <a:gd name="connsiteY5" fmla="*/ 10800 h 21600"/>
                <a:gd name="connsiteX6" fmla="*/ 3475 w 21717"/>
                <a:gd name="connsiteY6" fmla="*/ 0 h 21600"/>
                <a:gd name="connsiteX0" fmla="*/ 3475 w 21717"/>
                <a:gd name="connsiteY0" fmla="*/ 0 h 21600"/>
                <a:gd name="connsiteX1" fmla="*/ 20157 w 21717"/>
                <a:gd name="connsiteY1" fmla="*/ 0 h 21600"/>
                <a:gd name="connsiteX2" fmla="*/ 21600 w 21717"/>
                <a:gd name="connsiteY2" fmla="*/ 10800 h 21600"/>
                <a:gd name="connsiteX3" fmla="*/ 18125 w 21717"/>
                <a:gd name="connsiteY3" fmla="*/ 21600 h 21600"/>
                <a:gd name="connsiteX4" fmla="*/ 3475 w 21717"/>
                <a:gd name="connsiteY4" fmla="*/ 21600 h 21600"/>
                <a:gd name="connsiteX5" fmla="*/ 0 w 21717"/>
                <a:gd name="connsiteY5" fmla="*/ 10800 h 21600"/>
                <a:gd name="connsiteX6" fmla="*/ 3475 w 21717"/>
                <a:gd name="connsiteY6" fmla="*/ 0 h 21600"/>
                <a:gd name="connsiteX0" fmla="*/ 3475 w 21642"/>
                <a:gd name="connsiteY0" fmla="*/ 0 h 21600"/>
                <a:gd name="connsiteX1" fmla="*/ 20157 w 21642"/>
                <a:gd name="connsiteY1" fmla="*/ 0 h 21600"/>
                <a:gd name="connsiteX2" fmla="*/ 21600 w 21642"/>
                <a:gd name="connsiteY2" fmla="*/ 10800 h 21600"/>
                <a:gd name="connsiteX3" fmla="*/ 18125 w 21642"/>
                <a:gd name="connsiteY3" fmla="*/ 21600 h 21600"/>
                <a:gd name="connsiteX4" fmla="*/ 3475 w 21642"/>
                <a:gd name="connsiteY4" fmla="*/ 21600 h 21600"/>
                <a:gd name="connsiteX5" fmla="*/ 0 w 21642"/>
                <a:gd name="connsiteY5" fmla="*/ 10800 h 21600"/>
                <a:gd name="connsiteX6" fmla="*/ 3475 w 21642"/>
                <a:gd name="connsiteY6" fmla="*/ 0 h 21600"/>
                <a:gd name="connsiteX0" fmla="*/ 3475 w 21721"/>
                <a:gd name="connsiteY0" fmla="*/ 127 h 21727"/>
                <a:gd name="connsiteX1" fmla="*/ 21001 w 21721"/>
                <a:gd name="connsiteY1" fmla="*/ 0 h 21727"/>
                <a:gd name="connsiteX2" fmla="*/ 21600 w 21721"/>
                <a:gd name="connsiteY2" fmla="*/ 10927 h 21727"/>
                <a:gd name="connsiteX3" fmla="*/ 18125 w 21721"/>
                <a:gd name="connsiteY3" fmla="*/ 21727 h 21727"/>
                <a:gd name="connsiteX4" fmla="*/ 3475 w 21721"/>
                <a:gd name="connsiteY4" fmla="*/ 21727 h 21727"/>
                <a:gd name="connsiteX5" fmla="*/ 0 w 21721"/>
                <a:gd name="connsiteY5" fmla="*/ 10927 h 21727"/>
                <a:gd name="connsiteX6" fmla="*/ 3475 w 21721"/>
                <a:gd name="connsiteY6" fmla="*/ 127 h 21727"/>
                <a:gd name="connsiteX0" fmla="*/ 3475 w 21964"/>
                <a:gd name="connsiteY0" fmla="*/ 254 h 21854"/>
                <a:gd name="connsiteX1" fmla="*/ 21873 w 21964"/>
                <a:gd name="connsiteY1" fmla="*/ 0 h 21854"/>
                <a:gd name="connsiteX2" fmla="*/ 21600 w 21964"/>
                <a:gd name="connsiteY2" fmla="*/ 11054 h 21854"/>
                <a:gd name="connsiteX3" fmla="*/ 18125 w 21964"/>
                <a:gd name="connsiteY3" fmla="*/ 21854 h 21854"/>
                <a:gd name="connsiteX4" fmla="*/ 3475 w 21964"/>
                <a:gd name="connsiteY4" fmla="*/ 21854 h 21854"/>
                <a:gd name="connsiteX5" fmla="*/ 0 w 21964"/>
                <a:gd name="connsiteY5" fmla="*/ 11054 h 21854"/>
                <a:gd name="connsiteX6" fmla="*/ 3475 w 21964"/>
                <a:gd name="connsiteY6" fmla="*/ 254 h 21854"/>
                <a:gd name="connsiteX0" fmla="*/ 3475 w 21873"/>
                <a:gd name="connsiteY0" fmla="*/ 254 h 21854"/>
                <a:gd name="connsiteX1" fmla="*/ 21873 w 21873"/>
                <a:gd name="connsiteY1" fmla="*/ 0 h 21854"/>
                <a:gd name="connsiteX2" fmla="*/ 21600 w 21873"/>
                <a:gd name="connsiteY2" fmla="*/ 11054 h 21854"/>
                <a:gd name="connsiteX3" fmla="*/ 18125 w 21873"/>
                <a:gd name="connsiteY3" fmla="*/ 21854 h 21854"/>
                <a:gd name="connsiteX4" fmla="*/ 3475 w 21873"/>
                <a:gd name="connsiteY4" fmla="*/ 21854 h 21854"/>
                <a:gd name="connsiteX5" fmla="*/ 0 w 21873"/>
                <a:gd name="connsiteY5" fmla="*/ 11054 h 21854"/>
                <a:gd name="connsiteX6" fmla="*/ 3475 w 21873"/>
                <a:gd name="connsiteY6" fmla="*/ 254 h 21854"/>
                <a:gd name="connsiteX0" fmla="*/ 3475 w 21873"/>
                <a:gd name="connsiteY0" fmla="*/ 254 h 21966"/>
                <a:gd name="connsiteX1" fmla="*/ 21873 w 21873"/>
                <a:gd name="connsiteY1" fmla="*/ 0 h 21966"/>
                <a:gd name="connsiteX2" fmla="*/ 21600 w 21873"/>
                <a:gd name="connsiteY2" fmla="*/ 11054 h 21966"/>
                <a:gd name="connsiteX3" fmla="*/ 18125 w 21873"/>
                <a:gd name="connsiteY3" fmla="*/ 21854 h 21966"/>
                <a:gd name="connsiteX4" fmla="*/ 3475 w 21873"/>
                <a:gd name="connsiteY4" fmla="*/ 21854 h 21966"/>
                <a:gd name="connsiteX5" fmla="*/ 0 w 21873"/>
                <a:gd name="connsiteY5" fmla="*/ 11054 h 21966"/>
                <a:gd name="connsiteX6" fmla="*/ 3475 w 21873"/>
                <a:gd name="connsiteY6" fmla="*/ 254 h 21966"/>
                <a:gd name="connsiteX0" fmla="*/ 3475 w 21873"/>
                <a:gd name="connsiteY0" fmla="*/ 254 h 21966"/>
                <a:gd name="connsiteX1" fmla="*/ 21873 w 21873"/>
                <a:gd name="connsiteY1" fmla="*/ 0 h 21966"/>
                <a:gd name="connsiteX2" fmla="*/ 21600 w 21873"/>
                <a:gd name="connsiteY2" fmla="*/ 11054 h 21966"/>
                <a:gd name="connsiteX3" fmla="*/ 18125 w 21873"/>
                <a:gd name="connsiteY3" fmla="*/ 21854 h 21966"/>
                <a:gd name="connsiteX4" fmla="*/ 3475 w 21873"/>
                <a:gd name="connsiteY4" fmla="*/ 21854 h 21966"/>
                <a:gd name="connsiteX5" fmla="*/ 0 w 21873"/>
                <a:gd name="connsiteY5" fmla="*/ 11054 h 21966"/>
                <a:gd name="connsiteX6" fmla="*/ 3475 w 21873"/>
                <a:gd name="connsiteY6" fmla="*/ 254 h 21966"/>
                <a:gd name="connsiteX0" fmla="*/ 3475 w 21873"/>
                <a:gd name="connsiteY0" fmla="*/ 254 h 21854"/>
                <a:gd name="connsiteX1" fmla="*/ 21873 w 21873"/>
                <a:gd name="connsiteY1" fmla="*/ 0 h 21854"/>
                <a:gd name="connsiteX2" fmla="*/ 21600 w 21873"/>
                <a:gd name="connsiteY2" fmla="*/ 11054 h 21854"/>
                <a:gd name="connsiteX3" fmla="*/ 21641 w 21873"/>
                <a:gd name="connsiteY3" fmla="*/ 20968 h 21854"/>
                <a:gd name="connsiteX4" fmla="*/ 3475 w 21873"/>
                <a:gd name="connsiteY4" fmla="*/ 21854 h 21854"/>
                <a:gd name="connsiteX5" fmla="*/ 0 w 21873"/>
                <a:gd name="connsiteY5" fmla="*/ 11054 h 21854"/>
                <a:gd name="connsiteX6" fmla="*/ 3475 w 21873"/>
                <a:gd name="connsiteY6" fmla="*/ 254 h 21854"/>
                <a:gd name="connsiteX0" fmla="*/ 3475 w 21732"/>
                <a:gd name="connsiteY0" fmla="*/ 0 h 21600"/>
                <a:gd name="connsiteX1" fmla="*/ 21732 w 21732"/>
                <a:gd name="connsiteY1" fmla="*/ 379 h 21600"/>
                <a:gd name="connsiteX2" fmla="*/ 21600 w 21732"/>
                <a:gd name="connsiteY2" fmla="*/ 10800 h 21600"/>
                <a:gd name="connsiteX3" fmla="*/ 21641 w 21732"/>
                <a:gd name="connsiteY3" fmla="*/ 20714 h 21600"/>
                <a:gd name="connsiteX4" fmla="*/ 3475 w 21732"/>
                <a:gd name="connsiteY4" fmla="*/ 21600 h 21600"/>
                <a:gd name="connsiteX5" fmla="*/ 0 w 21732"/>
                <a:gd name="connsiteY5" fmla="*/ 10800 h 21600"/>
                <a:gd name="connsiteX6" fmla="*/ 3475 w 21732"/>
                <a:gd name="connsiteY6" fmla="*/ 0 h 21600"/>
                <a:gd name="connsiteX0" fmla="*/ 3475 w 21732"/>
                <a:gd name="connsiteY0" fmla="*/ 0 h 21600"/>
                <a:gd name="connsiteX1" fmla="*/ 21732 w 21732"/>
                <a:gd name="connsiteY1" fmla="*/ 379 h 21600"/>
                <a:gd name="connsiteX2" fmla="*/ 21684 w 21732"/>
                <a:gd name="connsiteY2" fmla="*/ 10800 h 21600"/>
                <a:gd name="connsiteX3" fmla="*/ 21641 w 21732"/>
                <a:gd name="connsiteY3" fmla="*/ 20714 h 21600"/>
                <a:gd name="connsiteX4" fmla="*/ 3475 w 21732"/>
                <a:gd name="connsiteY4" fmla="*/ 21600 h 21600"/>
                <a:gd name="connsiteX5" fmla="*/ 0 w 21732"/>
                <a:gd name="connsiteY5" fmla="*/ 10800 h 21600"/>
                <a:gd name="connsiteX6" fmla="*/ 3475 w 21732"/>
                <a:gd name="connsiteY6" fmla="*/ 0 h 21600"/>
                <a:gd name="connsiteX0" fmla="*/ 3475 w 21753"/>
                <a:gd name="connsiteY0" fmla="*/ 0 h 21813"/>
                <a:gd name="connsiteX1" fmla="*/ 21732 w 21753"/>
                <a:gd name="connsiteY1" fmla="*/ 379 h 21813"/>
                <a:gd name="connsiteX2" fmla="*/ 21684 w 21753"/>
                <a:gd name="connsiteY2" fmla="*/ 10800 h 21813"/>
                <a:gd name="connsiteX3" fmla="*/ 21753 w 21753"/>
                <a:gd name="connsiteY3" fmla="*/ 21726 h 21813"/>
                <a:gd name="connsiteX4" fmla="*/ 3475 w 21753"/>
                <a:gd name="connsiteY4" fmla="*/ 21600 h 21813"/>
                <a:gd name="connsiteX5" fmla="*/ 0 w 21753"/>
                <a:gd name="connsiteY5" fmla="*/ 10800 h 21813"/>
                <a:gd name="connsiteX6" fmla="*/ 3475 w 21753"/>
                <a:gd name="connsiteY6" fmla="*/ 0 h 21813"/>
                <a:gd name="connsiteX0" fmla="*/ 3475 w 21753"/>
                <a:gd name="connsiteY0" fmla="*/ 1 h 21814"/>
                <a:gd name="connsiteX1" fmla="*/ 21620 w 21753"/>
                <a:gd name="connsiteY1" fmla="*/ 0 h 21814"/>
                <a:gd name="connsiteX2" fmla="*/ 21684 w 21753"/>
                <a:gd name="connsiteY2" fmla="*/ 10801 h 21814"/>
                <a:gd name="connsiteX3" fmla="*/ 21753 w 21753"/>
                <a:gd name="connsiteY3" fmla="*/ 21727 h 21814"/>
                <a:gd name="connsiteX4" fmla="*/ 3475 w 21753"/>
                <a:gd name="connsiteY4" fmla="*/ 21601 h 21814"/>
                <a:gd name="connsiteX5" fmla="*/ 0 w 21753"/>
                <a:gd name="connsiteY5" fmla="*/ 10801 h 21814"/>
                <a:gd name="connsiteX6" fmla="*/ 3475 w 21753"/>
                <a:gd name="connsiteY6" fmla="*/ 1 h 21814"/>
                <a:gd name="connsiteX0" fmla="*/ 3475 w 21761"/>
                <a:gd name="connsiteY0" fmla="*/ 254 h 22067"/>
                <a:gd name="connsiteX1" fmla="*/ 21761 w 21761"/>
                <a:gd name="connsiteY1" fmla="*/ 0 h 22067"/>
                <a:gd name="connsiteX2" fmla="*/ 21684 w 21761"/>
                <a:gd name="connsiteY2" fmla="*/ 11054 h 22067"/>
                <a:gd name="connsiteX3" fmla="*/ 21753 w 21761"/>
                <a:gd name="connsiteY3" fmla="*/ 21980 h 22067"/>
                <a:gd name="connsiteX4" fmla="*/ 3475 w 21761"/>
                <a:gd name="connsiteY4" fmla="*/ 21854 h 22067"/>
                <a:gd name="connsiteX5" fmla="*/ 0 w 21761"/>
                <a:gd name="connsiteY5" fmla="*/ 11054 h 22067"/>
                <a:gd name="connsiteX6" fmla="*/ 3475 w 21761"/>
                <a:gd name="connsiteY6" fmla="*/ 254 h 22067"/>
                <a:gd name="connsiteX0" fmla="*/ 3475 w 21768"/>
                <a:gd name="connsiteY0" fmla="*/ 254 h 22067"/>
                <a:gd name="connsiteX1" fmla="*/ 21761 w 21768"/>
                <a:gd name="connsiteY1" fmla="*/ 0 h 22067"/>
                <a:gd name="connsiteX2" fmla="*/ 21768 w 21768"/>
                <a:gd name="connsiteY2" fmla="*/ 11054 h 22067"/>
                <a:gd name="connsiteX3" fmla="*/ 21753 w 21768"/>
                <a:gd name="connsiteY3" fmla="*/ 21980 h 22067"/>
                <a:gd name="connsiteX4" fmla="*/ 3475 w 21768"/>
                <a:gd name="connsiteY4" fmla="*/ 21854 h 22067"/>
                <a:gd name="connsiteX5" fmla="*/ 0 w 21768"/>
                <a:gd name="connsiteY5" fmla="*/ 11054 h 22067"/>
                <a:gd name="connsiteX6" fmla="*/ 3475 w 21768"/>
                <a:gd name="connsiteY6" fmla="*/ 254 h 22067"/>
                <a:gd name="connsiteX0" fmla="*/ 3475 w 21768"/>
                <a:gd name="connsiteY0" fmla="*/ 0 h 21813"/>
                <a:gd name="connsiteX1" fmla="*/ 21761 w 21768"/>
                <a:gd name="connsiteY1" fmla="*/ 505 h 21813"/>
                <a:gd name="connsiteX2" fmla="*/ 21768 w 21768"/>
                <a:gd name="connsiteY2" fmla="*/ 10800 h 21813"/>
                <a:gd name="connsiteX3" fmla="*/ 21753 w 21768"/>
                <a:gd name="connsiteY3" fmla="*/ 21726 h 21813"/>
                <a:gd name="connsiteX4" fmla="*/ 3475 w 21768"/>
                <a:gd name="connsiteY4" fmla="*/ 21600 h 21813"/>
                <a:gd name="connsiteX5" fmla="*/ 0 w 21768"/>
                <a:gd name="connsiteY5" fmla="*/ 10800 h 21813"/>
                <a:gd name="connsiteX6" fmla="*/ 3475 w 21768"/>
                <a:gd name="connsiteY6" fmla="*/ 0 h 21813"/>
                <a:gd name="connsiteX0" fmla="*/ 3475 w 21768"/>
                <a:gd name="connsiteY0" fmla="*/ 0 h 21600"/>
                <a:gd name="connsiteX1" fmla="*/ 21761 w 21768"/>
                <a:gd name="connsiteY1" fmla="*/ 505 h 21600"/>
                <a:gd name="connsiteX2" fmla="*/ 21768 w 21768"/>
                <a:gd name="connsiteY2" fmla="*/ 10800 h 21600"/>
                <a:gd name="connsiteX3" fmla="*/ 21753 w 21768"/>
                <a:gd name="connsiteY3" fmla="*/ 20967 h 21600"/>
                <a:gd name="connsiteX4" fmla="*/ 3475 w 21768"/>
                <a:gd name="connsiteY4" fmla="*/ 21600 h 21600"/>
                <a:gd name="connsiteX5" fmla="*/ 0 w 21768"/>
                <a:gd name="connsiteY5" fmla="*/ 10800 h 21600"/>
                <a:gd name="connsiteX6" fmla="*/ 3475 w 21768"/>
                <a:gd name="connsiteY6" fmla="*/ 0 h 21600"/>
                <a:gd name="connsiteX0" fmla="*/ 3475 w 21768"/>
                <a:gd name="connsiteY0" fmla="*/ 0 h 21631"/>
                <a:gd name="connsiteX1" fmla="*/ 21761 w 21768"/>
                <a:gd name="connsiteY1" fmla="*/ 505 h 21631"/>
                <a:gd name="connsiteX2" fmla="*/ 21768 w 21768"/>
                <a:gd name="connsiteY2" fmla="*/ 10800 h 21631"/>
                <a:gd name="connsiteX3" fmla="*/ 21753 w 21768"/>
                <a:gd name="connsiteY3" fmla="*/ 21473 h 21631"/>
                <a:gd name="connsiteX4" fmla="*/ 3475 w 21768"/>
                <a:gd name="connsiteY4" fmla="*/ 21600 h 21631"/>
                <a:gd name="connsiteX5" fmla="*/ 0 w 21768"/>
                <a:gd name="connsiteY5" fmla="*/ 10800 h 21631"/>
                <a:gd name="connsiteX6" fmla="*/ 3475 w 21768"/>
                <a:gd name="connsiteY6" fmla="*/ 0 h 21631"/>
                <a:gd name="connsiteX0" fmla="*/ 3475 w 21768"/>
                <a:gd name="connsiteY0" fmla="*/ 1 h 21632"/>
                <a:gd name="connsiteX1" fmla="*/ 21761 w 21768"/>
                <a:gd name="connsiteY1" fmla="*/ 0 h 21632"/>
                <a:gd name="connsiteX2" fmla="*/ 21768 w 21768"/>
                <a:gd name="connsiteY2" fmla="*/ 10801 h 21632"/>
                <a:gd name="connsiteX3" fmla="*/ 21753 w 21768"/>
                <a:gd name="connsiteY3" fmla="*/ 21474 h 21632"/>
                <a:gd name="connsiteX4" fmla="*/ 3475 w 21768"/>
                <a:gd name="connsiteY4" fmla="*/ 21601 h 21632"/>
                <a:gd name="connsiteX5" fmla="*/ 0 w 21768"/>
                <a:gd name="connsiteY5" fmla="*/ 10801 h 21632"/>
                <a:gd name="connsiteX6" fmla="*/ 3475 w 21768"/>
                <a:gd name="connsiteY6" fmla="*/ 1 h 21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68" h="21632">
                  <a:moveTo>
                    <a:pt x="3475" y="1"/>
                  </a:moveTo>
                  <a:lnTo>
                    <a:pt x="21761" y="0"/>
                  </a:lnTo>
                  <a:cubicBezTo>
                    <a:pt x="21740" y="0"/>
                    <a:pt x="21769" y="7222"/>
                    <a:pt x="21768" y="10801"/>
                  </a:cubicBezTo>
                  <a:cubicBezTo>
                    <a:pt x="21767" y="14380"/>
                    <a:pt x="21760" y="21474"/>
                    <a:pt x="21753" y="21474"/>
                  </a:cubicBezTo>
                  <a:cubicBezTo>
                    <a:pt x="21848" y="21727"/>
                    <a:pt x="8358" y="21601"/>
                    <a:pt x="3475" y="21601"/>
                  </a:cubicBezTo>
                  <a:cubicBezTo>
                    <a:pt x="1556" y="21601"/>
                    <a:pt x="0" y="16766"/>
                    <a:pt x="0" y="10801"/>
                  </a:cubicBezTo>
                  <a:cubicBezTo>
                    <a:pt x="0" y="4836"/>
                    <a:pt x="1556" y="1"/>
                    <a:pt x="3475" y="1"/>
                  </a:cubicBezTo>
                  <a:close/>
                </a:path>
              </a:pathLst>
            </a:cu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 noProof="0" dirty="0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D2AD1939-68AF-FFFC-769A-8DE9B5175BC1}"/>
              </a:ext>
            </a:extLst>
          </p:cNvPr>
          <p:cNvGrpSpPr/>
          <p:nvPr/>
        </p:nvGrpSpPr>
        <p:grpSpPr>
          <a:xfrm>
            <a:off x="8580492" y="4018378"/>
            <a:ext cx="2480410" cy="407092"/>
            <a:chOff x="8605460" y="4018378"/>
            <a:chExt cx="2480410" cy="407092"/>
          </a:xfrm>
        </p:grpSpPr>
        <p:sp>
          <p:nvSpPr>
            <p:cNvPr id="17" name="Flowchart: Terminator 16">
              <a:extLst>
                <a:ext uri="{FF2B5EF4-FFF2-40B4-BE49-F238E27FC236}">
                  <a16:creationId xmlns:a16="http://schemas.microsoft.com/office/drawing/2014/main" id="{8204FEF4-2BC4-1875-99D0-76E1D08A15A4}"/>
                </a:ext>
              </a:extLst>
            </p:cNvPr>
            <p:cNvSpPr/>
            <p:nvPr/>
          </p:nvSpPr>
          <p:spPr>
            <a:xfrm>
              <a:off x="8605460" y="4018980"/>
              <a:ext cx="2480410" cy="406490"/>
            </a:xfrm>
            <a:prstGeom prst="flowChartTerminator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 noProof="0" dirty="0"/>
            </a:p>
          </p:txBody>
        </p:sp>
        <p:sp>
          <p:nvSpPr>
            <p:cNvPr id="25" name="Flowchart: Terminator 21">
              <a:extLst>
                <a:ext uri="{FF2B5EF4-FFF2-40B4-BE49-F238E27FC236}">
                  <a16:creationId xmlns:a16="http://schemas.microsoft.com/office/drawing/2014/main" id="{4A6EFA74-5EE7-B317-6454-975118EEBE66}"/>
                </a:ext>
              </a:extLst>
            </p:cNvPr>
            <p:cNvSpPr/>
            <p:nvPr/>
          </p:nvSpPr>
          <p:spPr>
            <a:xfrm>
              <a:off x="8605460" y="4018378"/>
              <a:ext cx="1909210" cy="407092"/>
            </a:xfrm>
            <a:custGeom>
              <a:avLst/>
              <a:gdLst>
                <a:gd name="connsiteX0" fmla="*/ 3475 w 21600"/>
                <a:gd name="connsiteY0" fmla="*/ 0 h 21600"/>
                <a:gd name="connsiteX1" fmla="*/ 18125 w 21600"/>
                <a:gd name="connsiteY1" fmla="*/ 0 h 21600"/>
                <a:gd name="connsiteX2" fmla="*/ 21600 w 21600"/>
                <a:gd name="connsiteY2" fmla="*/ 10800 h 21600"/>
                <a:gd name="connsiteX3" fmla="*/ 18125 w 21600"/>
                <a:gd name="connsiteY3" fmla="*/ 21600 h 21600"/>
                <a:gd name="connsiteX4" fmla="*/ 3475 w 21600"/>
                <a:gd name="connsiteY4" fmla="*/ 21600 h 21600"/>
                <a:gd name="connsiteX5" fmla="*/ 0 w 21600"/>
                <a:gd name="connsiteY5" fmla="*/ 10800 h 21600"/>
                <a:gd name="connsiteX6" fmla="*/ 3475 w 21600"/>
                <a:gd name="connsiteY6" fmla="*/ 0 h 21600"/>
                <a:gd name="connsiteX0" fmla="*/ 3475 w 21803"/>
                <a:gd name="connsiteY0" fmla="*/ 0 h 21600"/>
                <a:gd name="connsiteX1" fmla="*/ 20157 w 21803"/>
                <a:gd name="connsiteY1" fmla="*/ 0 h 21600"/>
                <a:gd name="connsiteX2" fmla="*/ 21600 w 21803"/>
                <a:gd name="connsiteY2" fmla="*/ 10800 h 21600"/>
                <a:gd name="connsiteX3" fmla="*/ 18125 w 21803"/>
                <a:gd name="connsiteY3" fmla="*/ 21600 h 21600"/>
                <a:gd name="connsiteX4" fmla="*/ 3475 w 21803"/>
                <a:gd name="connsiteY4" fmla="*/ 21600 h 21600"/>
                <a:gd name="connsiteX5" fmla="*/ 0 w 21803"/>
                <a:gd name="connsiteY5" fmla="*/ 10800 h 21600"/>
                <a:gd name="connsiteX6" fmla="*/ 3475 w 21803"/>
                <a:gd name="connsiteY6" fmla="*/ 0 h 21600"/>
                <a:gd name="connsiteX0" fmla="*/ 3475 w 21717"/>
                <a:gd name="connsiteY0" fmla="*/ 0 h 21600"/>
                <a:gd name="connsiteX1" fmla="*/ 20157 w 21717"/>
                <a:gd name="connsiteY1" fmla="*/ 0 h 21600"/>
                <a:gd name="connsiteX2" fmla="*/ 21600 w 21717"/>
                <a:gd name="connsiteY2" fmla="*/ 10800 h 21600"/>
                <a:gd name="connsiteX3" fmla="*/ 18125 w 21717"/>
                <a:gd name="connsiteY3" fmla="*/ 21600 h 21600"/>
                <a:gd name="connsiteX4" fmla="*/ 3475 w 21717"/>
                <a:gd name="connsiteY4" fmla="*/ 21600 h 21600"/>
                <a:gd name="connsiteX5" fmla="*/ 0 w 21717"/>
                <a:gd name="connsiteY5" fmla="*/ 10800 h 21600"/>
                <a:gd name="connsiteX6" fmla="*/ 3475 w 21717"/>
                <a:gd name="connsiteY6" fmla="*/ 0 h 21600"/>
                <a:gd name="connsiteX0" fmla="*/ 3475 w 21717"/>
                <a:gd name="connsiteY0" fmla="*/ 0 h 21600"/>
                <a:gd name="connsiteX1" fmla="*/ 20157 w 21717"/>
                <a:gd name="connsiteY1" fmla="*/ 0 h 21600"/>
                <a:gd name="connsiteX2" fmla="*/ 21600 w 21717"/>
                <a:gd name="connsiteY2" fmla="*/ 10800 h 21600"/>
                <a:gd name="connsiteX3" fmla="*/ 18125 w 21717"/>
                <a:gd name="connsiteY3" fmla="*/ 21600 h 21600"/>
                <a:gd name="connsiteX4" fmla="*/ 3475 w 21717"/>
                <a:gd name="connsiteY4" fmla="*/ 21600 h 21600"/>
                <a:gd name="connsiteX5" fmla="*/ 0 w 21717"/>
                <a:gd name="connsiteY5" fmla="*/ 10800 h 21600"/>
                <a:gd name="connsiteX6" fmla="*/ 3475 w 21717"/>
                <a:gd name="connsiteY6" fmla="*/ 0 h 21600"/>
                <a:gd name="connsiteX0" fmla="*/ 3475 w 21642"/>
                <a:gd name="connsiteY0" fmla="*/ 0 h 21600"/>
                <a:gd name="connsiteX1" fmla="*/ 20157 w 21642"/>
                <a:gd name="connsiteY1" fmla="*/ 0 h 21600"/>
                <a:gd name="connsiteX2" fmla="*/ 21600 w 21642"/>
                <a:gd name="connsiteY2" fmla="*/ 10800 h 21600"/>
                <a:gd name="connsiteX3" fmla="*/ 18125 w 21642"/>
                <a:gd name="connsiteY3" fmla="*/ 21600 h 21600"/>
                <a:gd name="connsiteX4" fmla="*/ 3475 w 21642"/>
                <a:gd name="connsiteY4" fmla="*/ 21600 h 21600"/>
                <a:gd name="connsiteX5" fmla="*/ 0 w 21642"/>
                <a:gd name="connsiteY5" fmla="*/ 10800 h 21600"/>
                <a:gd name="connsiteX6" fmla="*/ 3475 w 21642"/>
                <a:gd name="connsiteY6" fmla="*/ 0 h 21600"/>
                <a:gd name="connsiteX0" fmla="*/ 3475 w 21721"/>
                <a:gd name="connsiteY0" fmla="*/ 127 h 21727"/>
                <a:gd name="connsiteX1" fmla="*/ 21001 w 21721"/>
                <a:gd name="connsiteY1" fmla="*/ 0 h 21727"/>
                <a:gd name="connsiteX2" fmla="*/ 21600 w 21721"/>
                <a:gd name="connsiteY2" fmla="*/ 10927 h 21727"/>
                <a:gd name="connsiteX3" fmla="*/ 18125 w 21721"/>
                <a:gd name="connsiteY3" fmla="*/ 21727 h 21727"/>
                <a:gd name="connsiteX4" fmla="*/ 3475 w 21721"/>
                <a:gd name="connsiteY4" fmla="*/ 21727 h 21727"/>
                <a:gd name="connsiteX5" fmla="*/ 0 w 21721"/>
                <a:gd name="connsiteY5" fmla="*/ 10927 h 21727"/>
                <a:gd name="connsiteX6" fmla="*/ 3475 w 21721"/>
                <a:gd name="connsiteY6" fmla="*/ 127 h 21727"/>
                <a:gd name="connsiteX0" fmla="*/ 3475 w 21964"/>
                <a:gd name="connsiteY0" fmla="*/ 254 h 21854"/>
                <a:gd name="connsiteX1" fmla="*/ 21873 w 21964"/>
                <a:gd name="connsiteY1" fmla="*/ 0 h 21854"/>
                <a:gd name="connsiteX2" fmla="*/ 21600 w 21964"/>
                <a:gd name="connsiteY2" fmla="*/ 11054 h 21854"/>
                <a:gd name="connsiteX3" fmla="*/ 18125 w 21964"/>
                <a:gd name="connsiteY3" fmla="*/ 21854 h 21854"/>
                <a:gd name="connsiteX4" fmla="*/ 3475 w 21964"/>
                <a:gd name="connsiteY4" fmla="*/ 21854 h 21854"/>
                <a:gd name="connsiteX5" fmla="*/ 0 w 21964"/>
                <a:gd name="connsiteY5" fmla="*/ 11054 h 21854"/>
                <a:gd name="connsiteX6" fmla="*/ 3475 w 21964"/>
                <a:gd name="connsiteY6" fmla="*/ 254 h 21854"/>
                <a:gd name="connsiteX0" fmla="*/ 3475 w 21873"/>
                <a:gd name="connsiteY0" fmla="*/ 254 h 21854"/>
                <a:gd name="connsiteX1" fmla="*/ 21873 w 21873"/>
                <a:gd name="connsiteY1" fmla="*/ 0 h 21854"/>
                <a:gd name="connsiteX2" fmla="*/ 21600 w 21873"/>
                <a:gd name="connsiteY2" fmla="*/ 11054 h 21854"/>
                <a:gd name="connsiteX3" fmla="*/ 18125 w 21873"/>
                <a:gd name="connsiteY3" fmla="*/ 21854 h 21854"/>
                <a:gd name="connsiteX4" fmla="*/ 3475 w 21873"/>
                <a:gd name="connsiteY4" fmla="*/ 21854 h 21854"/>
                <a:gd name="connsiteX5" fmla="*/ 0 w 21873"/>
                <a:gd name="connsiteY5" fmla="*/ 11054 h 21854"/>
                <a:gd name="connsiteX6" fmla="*/ 3475 w 21873"/>
                <a:gd name="connsiteY6" fmla="*/ 254 h 21854"/>
                <a:gd name="connsiteX0" fmla="*/ 3475 w 21873"/>
                <a:gd name="connsiteY0" fmla="*/ 254 h 21966"/>
                <a:gd name="connsiteX1" fmla="*/ 21873 w 21873"/>
                <a:gd name="connsiteY1" fmla="*/ 0 h 21966"/>
                <a:gd name="connsiteX2" fmla="*/ 21600 w 21873"/>
                <a:gd name="connsiteY2" fmla="*/ 11054 h 21966"/>
                <a:gd name="connsiteX3" fmla="*/ 18125 w 21873"/>
                <a:gd name="connsiteY3" fmla="*/ 21854 h 21966"/>
                <a:gd name="connsiteX4" fmla="*/ 3475 w 21873"/>
                <a:gd name="connsiteY4" fmla="*/ 21854 h 21966"/>
                <a:gd name="connsiteX5" fmla="*/ 0 w 21873"/>
                <a:gd name="connsiteY5" fmla="*/ 11054 h 21966"/>
                <a:gd name="connsiteX6" fmla="*/ 3475 w 21873"/>
                <a:gd name="connsiteY6" fmla="*/ 254 h 21966"/>
                <a:gd name="connsiteX0" fmla="*/ 3475 w 21873"/>
                <a:gd name="connsiteY0" fmla="*/ 254 h 21966"/>
                <a:gd name="connsiteX1" fmla="*/ 21873 w 21873"/>
                <a:gd name="connsiteY1" fmla="*/ 0 h 21966"/>
                <a:gd name="connsiteX2" fmla="*/ 21600 w 21873"/>
                <a:gd name="connsiteY2" fmla="*/ 11054 h 21966"/>
                <a:gd name="connsiteX3" fmla="*/ 18125 w 21873"/>
                <a:gd name="connsiteY3" fmla="*/ 21854 h 21966"/>
                <a:gd name="connsiteX4" fmla="*/ 3475 w 21873"/>
                <a:gd name="connsiteY4" fmla="*/ 21854 h 21966"/>
                <a:gd name="connsiteX5" fmla="*/ 0 w 21873"/>
                <a:gd name="connsiteY5" fmla="*/ 11054 h 21966"/>
                <a:gd name="connsiteX6" fmla="*/ 3475 w 21873"/>
                <a:gd name="connsiteY6" fmla="*/ 254 h 21966"/>
                <a:gd name="connsiteX0" fmla="*/ 3475 w 21873"/>
                <a:gd name="connsiteY0" fmla="*/ 254 h 21854"/>
                <a:gd name="connsiteX1" fmla="*/ 21873 w 21873"/>
                <a:gd name="connsiteY1" fmla="*/ 0 h 21854"/>
                <a:gd name="connsiteX2" fmla="*/ 21600 w 21873"/>
                <a:gd name="connsiteY2" fmla="*/ 11054 h 21854"/>
                <a:gd name="connsiteX3" fmla="*/ 21641 w 21873"/>
                <a:gd name="connsiteY3" fmla="*/ 20968 h 21854"/>
                <a:gd name="connsiteX4" fmla="*/ 3475 w 21873"/>
                <a:gd name="connsiteY4" fmla="*/ 21854 h 21854"/>
                <a:gd name="connsiteX5" fmla="*/ 0 w 21873"/>
                <a:gd name="connsiteY5" fmla="*/ 11054 h 21854"/>
                <a:gd name="connsiteX6" fmla="*/ 3475 w 21873"/>
                <a:gd name="connsiteY6" fmla="*/ 254 h 21854"/>
                <a:gd name="connsiteX0" fmla="*/ 3475 w 21732"/>
                <a:gd name="connsiteY0" fmla="*/ 0 h 21600"/>
                <a:gd name="connsiteX1" fmla="*/ 21732 w 21732"/>
                <a:gd name="connsiteY1" fmla="*/ 379 h 21600"/>
                <a:gd name="connsiteX2" fmla="*/ 21600 w 21732"/>
                <a:gd name="connsiteY2" fmla="*/ 10800 h 21600"/>
                <a:gd name="connsiteX3" fmla="*/ 21641 w 21732"/>
                <a:gd name="connsiteY3" fmla="*/ 20714 h 21600"/>
                <a:gd name="connsiteX4" fmla="*/ 3475 w 21732"/>
                <a:gd name="connsiteY4" fmla="*/ 21600 h 21600"/>
                <a:gd name="connsiteX5" fmla="*/ 0 w 21732"/>
                <a:gd name="connsiteY5" fmla="*/ 10800 h 21600"/>
                <a:gd name="connsiteX6" fmla="*/ 3475 w 21732"/>
                <a:gd name="connsiteY6" fmla="*/ 0 h 21600"/>
                <a:gd name="connsiteX0" fmla="*/ 3475 w 21732"/>
                <a:gd name="connsiteY0" fmla="*/ 0 h 21600"/>
                <a:gd name="connsiteX1" fmla="*/ 21732 w 21732"/>
                <a:gd name="connsiteY1" fmla="*/ 379 h 21600"/>
                <a:gd name="connsiteX2" fmla="*/ 21684 w 21732"/>
                <a:gd name="connsiteY2" fmla="*/ 10800 h 21600"/>
                <a:gd name="connsiteX3" fmla="*/ 21641 w 21732"/>
                <a:gd name="connsiteY3" fmla="*/ 20714 h 21600"/>
                <a:gd name="connsiteX4" fmla="*/ 3475 w 21732"/>
                <a:gd name="connsiteY4" fmla="*/ 21600 h 21600"/>
                <a:gd name="connsiteX5" fmla="*/ 0 w 21732"/>
                <a:gd name="connsiteY5" fmla="*/ 10800 h 21600"/>
                <a:gd name="connsiteX6" fmla="*/ 3475 w 21732"/>
                <a:gd name="connsiteY6" fmla="*/ 0 h 21600"/>
                <a:gd name="connsiteX0" fmla="*/ 3475 w 21753"/>
                <a:gd name="connsiteY0" fmla="*/ 0 h 21813"/>
                <a:gd name="connsiteX1" fmla="*/ 21732 w 21753"/>
                <a:gd name="connsiteY1" fmla="*/ 379 h 21813"/>
                <a:gd name="connsiteX2" fmla="*/ 21684 w 21753"/>
                <a:gd name="connsiteY2" fmla="*/ 10800 h 21813"/>
                <a:gd name="connsiteX3" fmla="*/ 21753 w 21753"/>
                <a:gd name="connsiteY3" fmla="*/ 21726 h 21813"/>
                <a:gd name="connsiteX4" fmla="*/ 3475 w 21753"/>
                <a:gd name="connsiteY4" fmla="*/ 21600 h 21813"/>
                <a:gd name="connsiteX5" fmla="*/ 0 w 21753"/>
                <a:gd name="connsiteY5" fmla="*/ 10800 h 21813"/>
                <a:gd name="connsiteX6" fmla="*/ 3475 w 21753"/>
                <a:gd name="connsiteY6" fmla="*/ 0 h 21813"/>
                <a:gd name="connsiteX0" fmla="*/ 3475 w 21753"/>
                <a:gd name="connsiteY0" fmla="*/ 1 h 21814"/>
                <a:gd name="connsiteX1" fmla="*/ 21620 w 21753"/>
                <a:gd name="connsiteY1" fmla="*/ 0 h 21814"/>
                <a:gd name="connsiteX2" fmla="*/ 21684 w 21753"/>
                <a:gd name="connsiteY2" fmla="*/ 10801 h 21814"/>
                <a:gd name="connsiteX3" fmla="*/ 21753 w 21753"/>
                <a:gd name="connsiteY3" fmla="*/ 21727 h 21814"/>
                <a:gd name="connsiteX4" fmla="*/ 3475 w 21753"/>
                <a:gd name="connsiteY4" fmla="*/ 21601 h 21814"/>
                <a:gd name="connsiteX5" fmla="*/ 0 w 21753"/>
                <a:gd name="connsiteY5" fmla="*/ 10801 h 21814"/>
                <a:gd name="connsiteX6" fmla="*/ 3475 w 21753"/>
                <a:gd name="connsiteY6" fmla="*/ 1 h 21814"/>
                <a:gd name="connsiteX0" fmla="*/ 3475 w 21761"/>
                <a:gd name="connsiteY0" fmla="*/ 254 h 22067"/>
                <a:gd name="connsiteX1" fmla="*/ 21761 w 21761"/>
                <a:gd name="connsiteY1" fmla="*/ 0 h 22067"/>
                <a:gd name="connsiteX2" fmla="*/ 21684 w 21761"/>
                <a:gd name="connsiteY2" fmla="*/ 11054 h 22067"/>
                <a:gd name="connsiteX3" fmla="*/ 21753 w 21761"/>
                <a:gd name="connsiteY3" fmla="*/ 21980 h 22067"/>
                <a:gd name="connsiteX4" fmla="*/ 3475 w 21761"/>
                <a:gd name="connsiteY4" fmla="*/ 21854 h 22067"/>
                <a:gd name="connsiteX5" fmla="*/ 0 w 21761"/>
                <a:gd name="connsiteY5" fmla="*/ 11054 h 22067"/>
                <a:gd name="connsiteX6" fmla="*/ 3475 w 21761"/>
                <a:gd name="connsiteY6" fmla="*/ 254 h 22067"/>
                <a:gd name="connsiteX0" fmla="*/ 3475 w 21768"/>
                <a:gd name="connsiteY0" fmla="*/ 254 h 22067"/>
                <a:gd name="connsiteX1" fmla="*/ 21761 w 21768"/>
                <a:gd name="connsiteY1" fmla="*/ 0 h 22067"/>
                <a:gd name="connsiteX2" fmla="*/ 21768 w 21768"/>
                <a:gd name="connsiteY2" fmla="*/ 11054 h 22067"/>
                <a:gd name="connsiteX3" fmla="*/ 21753 w 21768"/>
                <a:gd name="connsiteY3" fmla="*/ 21980 h 22067"/>
                <a:gd name="connsiteX4" fmla="*/ 3475 w 21768"/>
                <a:gd name="connsiteY4" fmla="*/ 21854 h 22067"/>
                <a:gd name="connsiteX5" fmla="*/ 0 w 21768"/>
                <a:gd name="connsiteY5" fmla="*/ 11054 h 22067"/>
                <a:gd name="connsiteX6" fmla="*/ 3475 w 21768"/>
                <a:gd name="connsiteY6" fmla="*/ 254 h 22067"/>
                <a:gd name="connsiteX0" fmla="*/ 3475 w 21768"/>
                <a:gd name="connsiteY0" fmla="*/ 0 h 21813"/>
                <a:gd name="connsiteX1" fmla="*/ 21761 w 21768"/>
                <a:gd name="connsiteY1" fmla="*/ 505 h 21813"/>
                <a:gd name="connsiteX2" fmla="*/ 21768 w 21768"/>
                <a:gd name="connsiteY2" fmla="*/ 10800 h 21813"/>
                <a:gd name="connsiteX3" fmla="*/ 21753 w 21768"/>
                <a:gd name="connsiteY3" fmla="*/ 21726 h 21813"/>
                <a:gd name="connsiteX4" fmla="*/ 3475 w 21768"/>
                <a:gd name="connsiteY4" fmla="*/ 21600 h 21813"/>
                <a:gd name="connsiteX5" fmla="*/ 0 w 21768"/>
                <a:gd name="connsiteY5" fmla="*/ 10800 h 21813"/>
                <a:gd name="connsiteX6" fmla="*/ 3475 w 21768"/>
                <a:gd name="connsiteY6" fmla="*/ 0 h 21813"/>
                <a:gd name="connsiteX0" fmla="*/ 3475 w 21768"/>
                <a:gd name="connsiteY0" fmla="*/ 0 h 21600"/>
                <a:gd name="connsiteX1" fmla="*/ 21761 w 21768"/>
                <a:gd name="connsiteY1" fmla="*/ 505 h 21600"/>
                <a:gd name="connsiteX2" fmla="*/ 21768 w 21768"/>
                <a:gd name="connsiteY2" fmla="*/ 10800 h 21600"/>
                <a:gd name="connsiteX3" fmla="*/ 21753 w 21768"/>
                <a:gd name="connsiteY3" fmla="*/ 20967 h 21600"/>
                <a:gd name="connsiteX4" fmla="*/ 3475 w 21768"/>
                <a:gd name="connsiteY4" fmla="*/ 21600 h 21600"/>
                <a:gd name="connsiteX5" fmla="*/ 0 w 21768"/>
                <a:gd name="connsiteY5" fmla="*/ 10800 h 21600"/>
                <a:gd name="connsiteX6" fmla="*/ 3475 w 21768"/>
                <a:gd name="connsiteY6" fmla="*/ 0 h 21600"/>
                <a:gd name="connsiteX0" fmla="*/ 3475 w 21768"/>
                <a:gd name="connsiteY0" fmla="*/ 0 h 21631"/>
                <a:gd name="connsiteX1" fmla="*/ 21761 w 21768"/>
                <a:gd name="connsiteY1" fmla="*/ 505 h 21631"/>
                <a:gd name="connsiteX2" fmla="*/ 21768 w 21768"/>
                <a:gd name="connsiteY2" fmla="*/ 10800 h 21631"/>
                <a:gd name="connsiteX3" fmla="*/ 21753 w 21768"/>
                <a:gd name="connsiteY3" fmla="*/ 21473 h 21631"/>
                <a:gd name="connsiteX4" fmla="*/ 3475 w 21768"/>
                <a:gd name="connsiteY4" fmla="*/ 21600 h 21631"/>
                <a:gd name="connsiteX5" fmla="*/ 0 w 21768"/>
                <a:gd name="connsiteY5" fmla="*/ 10800 h 21631"/>
                <a:gd name="connsiteX6" fmla="*/ 3475 w 21768"/>
                <a:gd name="connsiteY6" fmla="*/ 0 h 21631"/>
                <a:gd name="connsiteX0" fmla="*/ 3475 w 21768"/>
                <a:gd name="connsiteY0" fmla="*/ 1 h 21632"/>
                <a:gd name="connsiteX1" fmla="*/ 21761 w 21768"/>
                <a:gd name="connsiteY1" fmla="*/ 0 h 21632"/>
                <a:gd name="connsiteX2" fmla="*/ 21768 w 21768"/>
                <a:gd name="connsiteY2" fmla="*/ 10801 h 21632"/>
                <a:gd name="connsiteX3" fmla="*/ 21753 w 21768"/>
                <a:gd name="connsiteY3" fmla="*/ 21474 h 21632"/>
                <a:gd name="connsiteX4" fmla="*/ 3475 w 21768"/>
                <a:gd name="connsiteY4" fmla="*/ 21601 h 21632"/>
                <a:gd name="connsiteX5" fmla="*/ 0 w 21768"/>
                <a:gd name="connsiteY5" fmla="*/ 10801 h 21632"/>
                <a:gd name="connsiteX6" fmla="*/ 3475 w 21768"/>
                <a:gd name="connsiteY6" fmla="*/ 1 h 21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68" h="21632">
                  <a:moveTo>
                    <a:pt x="3475" y="1"/>
                  </a:moveTo>
                  <a:lnTo>
                    <a:pt x="21761" y="0"/>
                  </a:lnTo>
                  <a:cubicBezTo>
                    <a:pt x="21740" y="0"/>
                    <a:pt x="21769" y="7222"/>
                    <a:pt x="21768" y="10801"/>
                  </a:cubicBezTo>
                  <a:cubicBezTo>
                    <a:pt x="21767" y="14380"/>
                    <a:pt x="21760" y="21474"/>
                    <a:pt x="21753" y="21474"/>
                  </a:cubicBezTo>
                  <a:cubicBezTo>
                    <a:pt x="21848" y="21727"/>
                    <a:pt x="8358" y="21601"/>
                    <a:pt x="3475" y="21601"/>
                  </a:cubicBezTo>
                  <a:cubicBezTo>
                    <a:pt x="1556" y="21601"/>
                    <a:pt x="0" y="16766"/>
                    <a:pt x="0" y="10801"/>
                  </a:cubicBezTo>
                  <a:cubicBezTo>
                    <a:pt x="0" y="4836"/>
                    <a:pt x="1556" y="1"/>
                    <a:pt x="3475" y="1"/>
                  </a:cubicBezTo>
                  <a:close/>
                </a:path>
              </a:pathLst>
            </a:cu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2829043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380E3E7-336B-CF8E-807A-FD54927AA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51975"/>
            <a:ext cx="10515600" cy="1154051"/>
          </a:xfrm>
        </p:spPr>
        <p:txBody>
          <a:bodyPr>
            <a:noAutofit/>
          </a:bodyPr>
          <a:lstStyle/>
          <a:p>
            <a:pPr algn="ctr"/>
            <a:r>
              <a:rPr lang="fr-BE" sz="9600" noProof="0" dirty="0">
                <a:latin typeface="Determination" panose="00000400000000000000" pitchFamily="2" charset="0"/>
                <a:cs typeface="Determination" panose="00000400000000000000" pitchFamily="2" charset="0"/>
              </a:rPr>
              <a:t>Niveau 1</a:t>
            </a:r>
            <a:endParaRPr lang="fr-BE" sz="9600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0C8DEE-E6F6-180D-B91F-938ACA1D56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390287"/>
            <a:ext cx="10515600" cy="1500187"/>
          </a:xfrm>
        </p:spPr>
        <p:txBody>
          <a:bodyPr/>
          <a:lstStyle/>
          <a:p>
            <a:pPr algn="ctr"/>
            <a:r>
              <a:rPr lang="fr-BE" noProof="0" dirty="0">
                <a:latin typeface="Determination" panose="00000400000000000000" pitchFamily="2" charset="0"/>
                <a:cs typeface="Determination" panose="00000400000000000000" pitchFamily="2" charset="0"/>
              </a:rPr>
              <a:t>Projet de recherche</a:t>
            </a:r>
            <a:endParaRPr lang="fr-BE" noProof="0" dirty="0"/>
          </a:p>
        </p:txBody>
      </p:sp>
      <p:pic>
        <p:nvPicPr>
          <p:cNvPr id="7" name="Graphic 6" descr="Pyramid with levels with solid fill">
            <a:extLst>
              <a:ext uri="{FF2B5EF4-FFF2-40B4-BE49-F238E27FC236}">
                <a16:creationId xmlns:a16="http://schemas.microsoft.com/office/drawing/2014/main" id="{58A4C2D7-25ED-4C4A-9731-C842CCADEB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5638800" y="497607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9352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D55CA-A26E-41E1-DBFE-3D9EC5C90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noProof="0" dirty="0"/>
              <a:t>Le marché mondial du jeu</a:t>
            </a:r>
          </a:p>
        </p:txBody>
      </p:sp>
      <p:graphicFrame>
        <p:nvGraphicFramePr>
          <p:cNvPr id="14" name="Content Placeholder 13">
            <a:extLst>
              <a:ext uri="{FF2B5EF4-FFF2-40B4-BE49-F238E27FC236}">
                <a16:creationId xmlns:a16="http://schemas.microsoft.com/office/drawing/2014/main" id="{81BF67D9-4B64-9107-EDF6-A5CD8A0D8E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6199422"/>
              </p:ext>
            </p:extLst>
          </p:nvPr>
        </p:nvGraphicFramePr>
        <p:xfrm>
          <a:off x="838200" y="1659118"/>
          <a:ext cx="10515600" cy="4769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24246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4" grpId="0" uiExpand="1">
        <p:bldSub>
          <a:bldChart bld="series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A0FF59-37B3-3937-DD89-4D32CA4C59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18B2B064-8F35-C275-D1F8-02BA452C3A02}"/>
              </a:ext>
            </a:extLst>
          </p:cNvPr>
          <p:cNvSpPr txBox="1"/>
          <p:nvPr/>
        </p:nvSpPr>
        <p:spPr>
          <a:xfrm>
            <a:off x="4494331" y="780049"/>
            <a:ext cx="31959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3200" noProof="0" dirty="0"/>
              <a:t>Axe pédagogique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53FFF6E-D36D-9FB0-A58F-2BDDE0523334}"/>
              </a:ext>
            </a:extLst>
          </p:cNvPr>
          <p:cNvSpPr txBox="1"/>
          <p:nvPr/>
        </p:nvSpPr>
        <p:spPr>
          <a:xfrm>
            <a:off x="8421882" y="5314024"/>
            <a:ext cx="28382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3200" noProof="0" dirty="0"/>
              <a:t>Axe numérique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7D99CBA-262D-66EC-B120-A17F190CC5BA}"/>
              </a:ext>
            </a:extLst>
          </p:cNvPr>
          <p:cNvSpPr txBox="1"/>
          <p:nvPr/>
        </p:nvSpPr>
        <p:spPr>
          <a:xfrm>
            <a:off x="1055910" y="5314024"/>
            <a:ext cx="28046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3200" noProof="0" dirty="0"/>
              <a:t>Axe didactique</a:t>
            </a:r>
          </a:p>
        </p:txBody>
      </p:sp>
      <p:pic>
        <p:nvPicPr>
          <p:cNvPr id="21" name="Graphic 20" descr="Game controller with solid fill">
            <a:extLst>
              <a:ext uri="{FF2B5EF4-FFF2-40B4-BE49-F238E27FC236}">
                <a16:creationId xmlns:a16="http://schemas.microsoft.com/office/drawing/2014/main" id="{F96D4980-44A0-EBF1-720A-96CE879F2D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418256" y="4447512"/>
            <a:ext cx="914400" cy="914400"/>
          </a:xfrm>
          <a:prstGeom prst="rect">
            <a:avLst/>
          </a:prstGeom>
        </p:spPr>
      </p:pic>
      <p:pic>
        <p:nvPicPr>
          <p:cNvPr id="23" name="Graphic 22" descr="Test tubes with solid fill">
            <a:extLst>
              <a:ext uri="{FF2B5EF4-FFF2-40B4-BE49-F238E27FC236}">
                <a16:creationId xmlns:a16="http://schemas.microsoft.com/office/drawing/2014/main" id="{9063A2DD-58A7-00A1-0FD5-6EF377444C9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945534" y="4447512"/>
            <a:ext cx="914400" cy="914400"/>
          </a:xfrm>
          <a:prstGeom prst="rect">
            <a:avLst/>
          </a:prstGeom>
        </p:spPr>
      </p:pic>
      <p:pic>
        <p:nvPicPr>
          <p:cNvPr id="25" name="Graphic 24" descr="Professor male with solid fill">
            <a:extLst>
              <a:ext uri="{FF2B5EF4-FFF2-40B4-BE49-F238E27FC236}">
                <a16:creationId xmlns:a16="http://schemas.microsoft.com/office/drawing/2014/main" id="{A95244BE-4C26-E6F3-A040-46919718C34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689590" y="699165"/>
            <a:ext cx="720000" cy="720000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833A9552-F9D2-ACD5-B026-176C6B3A7C80}"/>
              </a:ext>
            </a:extLst>
          </p:cNvPr>
          <p:cNvGrpSpPr/>
          <p:nvPr/>
        </p:nvGrpSpPr>
        <p:grpSpPr>
          <a:xfrm>
            <a:off x="3860524" y="1501866"/>
            <a:ext cx="4470952" cy="3854269"/>
            <a:chOff x="3952875" y="793203"/>
            <a:chExt cx="4714875" cy="4064547"/>
          </a:xfrm>
        </p:grpSpPr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E3636792-9239-24B5-B8F4-CB960B34FE83}"/>
                </a:ext>
              </a:extLst>
            </p:cNvPr>
            <p:cNvSpPr/>
            <p:nvPr/>
          </p:nvSpPr>
          <p:spPr>
            <a:xfrm>
              <a:off x="3952875" y="793203"/>
              <a:ext cx="4714875" cy="4064547"/>
            </a:xfrm>
            <a:prstGeom prst="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 noProof="0" dirty="0"/>
            </a:p>
          </p:txBody>
        </p:sp>
        <p:sp>
          <p:nvSpPr>
            <p:cNvPr id="6" name="Isosceles Triangle 5">
              <a:extLst>
                <a:ext uri="{FF2B5EF4-FFF2-40B4-BE49-F238E27FC236}">
                  <a16:creationId xmlns:a16="http://schemas.microsoft.com/office/drawing/2014/main" id="{05E77167-5B05-D5B0-E8D1-33762F725A18}"/>
                </a:ext>
              </a:extLst>
            </p:cNvPr>
            <p:cNvSpPr/>
            <p:nvPr/>
          </p:nvSpPr>
          <p:spPr>
            <a:xfrm flipV="1">
              <a:off x="5141239" y="2842233"/>
              <a:ext cx="2338141" cy="1995722"/>
            </a:xfrm>
            <a:prstGeom prst="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 noProof="0" dirty="0"/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8051B277-8C18-DB6A-7F42-327341E137A9}"/>
              </a:ext>
            </a:extLst>
          </p:cNvPr>
          <p:cNvSpPr txBox="1"/>
          <p:nvPr/>
        </p:nvSpPr>
        <p:spPr>
          <a:xfrm>
            <a:off x="5533553" y="3621685"/>
            <a:ext cx="1419507" cy="769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4400" noProof="0" dirty="0"/>
              <a:t>Jeux</a:t>
            </a:r>
          </a:p>
        </p:txBody>
      </p:sp>
      <p:pic>
        <p:nvPicPr>
          <p:cNvPr id="3" name="Graphic 2" descr="Classroom with solid fill">
            <a:extLst>
              <a:ext uri="{FF2B5EF4-FFF2-40B4-BE49-F238E27FC236}">
                <a16:creationId xmlns:a16="http://schemas.microsoft.com/office/drawing/2014/main" id="{41961AD2-C4FA-5D60-41BE-3053E976C2E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760151" y="699165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547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C2B285-5939-A7C2-15F0-39ED911230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6B40573-BC17-F593-4845-6681AE06A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51975"/>
            <a:ext cx="10515600" cy="1154051"/>
          </a:xfrm>
        </p:spPr>
        <p:txBody>
          <a:bodyPr>
            <a:noAutofit/>
          </a:bodyPr>
          <a:lstStyle/>
          <a:p>
            <a:pPr algn="ctr"/>
            <a:r>
              <a:rPr lang="fr-BE" sz="9600" noProof="0" dirty="0">
                <a:latin typeface="Determination" panose="00000400000000000000" pitchFamily="2" charset="0"/>
                <a:cs typeface="Determination" panose="00000400000000000000" pitchFamily="2" charset="0"/>
              </a:rPr>
              <a:t>Niveau 2</a:t>
            </a:r>
            <a:endParaRPr lang="fr-BE" sz="9600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D8ABE6-AA30-33E7-59D2-1A19B95BA1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390287"/>
            <a:ext cx="10515600" cy="1500187"/>
          </a:xfrm>
        </p:spPr>
        <p:txBody>
          <a:bodyPr/>
          <a:lstStyle/>
          <a:p>
            <a:pPr algn="ctr"/>
            <a:r>
              <a:rPr lang="fr-BE" noProof="0" dirty="0" err="1">
                <a:latin typeface="Determination" panose="00000400000000000000" pitchFamily="2" charset="0"/>
                <a:cs typeface="Determination" panose="00000400000000000000" pitchFamily="2" charset="0"/>
              </a:rPr>
              <a:t>Going</a:t>
            </a:r>
            <a:r>
              <a:rPr lang="fr-BE" noProof="0" dirty="0">
                <a:latin typeface="Determination" panose="00000400000000000000" pitchFamily="2" charset="0"/>
                <a:cs typeface="Determination" panose="00000400000000000000" pitchFamily="2" charset="0"/>
              </a:rPr>
              <a:t> </a:t>
            </a:r>
            <a:r>
              <a:rPr lang="fr-BE" noProof="0" dirty="0" err="1">
                <a:latin typeface="Determination" panose="00000400000000000000" pitchFamily="2" charset="0"/>
                <a:cs typeface="Determination" panose="00000400000000000000" pitchFamily="2" charset="0"/>
              </a:rPr>
              <a:t>further</a:t>
            </a:r>
            <a:endParaRPr lang="fr-BE" noProof="0" dirty="0"/>
          </a:p>
        </p:txBody>
      </p:sp>
      <p:pic>
        <p:nvPicPr>
          <p:cNvPr id="5" name="Graphic 4" descr="Magnifying glass with solid fill">
            <a:extLst>
              <a:ext uri="{FF2B5EF4-FFF2-40B4-BE49-F238E27FC236}">
                <a16:creationId xmlns:a16="http://schemas.microsoft.com/office/drawing/2014/main" id="{7527C58E-4397-EF4E-D4AB-F774FE6B8A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638800" y="497607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8737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E1CD8B-5DD0-2757-73F2-D20B17CBF9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5B9AA400-3179-BC3C-9E73-39D00ACF6DDE}"/>
              </a:ext>
            </a:extLst>
          </p:cNvPr>
          <p:cNvSpPr txBox="1"/>
          <p:nvPr/>
        </p:nvSpPr>
        <p:spPr>
          <a:xfrm>
            <a:off x="4494331" y="850787"/>
            <a:ext cx="31959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3200" noProof="0" dirty="0"/>
              <a:t>Axe pédagogique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5008A1F-D6EA-0BB4-C443-D90E9E024182}"/>
              </a:ext>
            </a:extLst>
          </p:cNvPr>
          <p:cNvSpPr txBox="1"/>
          <p:nvPr/>
        </p:nvSpPr>
        <p:spPr>
          <a:xfrm>
            <a:off x="8421882" y="5314024"/>
            <a:ext cx="28382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3200" noProof="0" dirty="0"/>
              <a:t>Axe numérique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3CCBC38-E55A-0A77-769A-19C35A616D08}"/>
              </a:ext>
            </a:extLst>
          </p:cNvPr>
          <p:cNvSpPr txBox="1"/>
          <p:nvPr/>
        </p:nvSpPr>
        <p:spPr>
          <a:xfrm>
            <a:off x="1055910" y="5314024"/>
            <a:ext cx="28046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3200" noProof="0" dirty="0"/>
              <a:t>Axe didactique</a:t>
            </a:r>
          </a:p>
        </p:txBody>
      </p:sp>
      <p:pic>
        <p:nvPicPr>
          <p:cNvPr id="21" name="Graphic 20" descr="Game controller with solid fill">
            <a:extLst>
              <a:ext uri="{FF2B5EF4-FFF2-40B4-BE49-F238E27FC236}">
                <a16:creationId xmlns:a16="http://schemas.microsoft.com/office/drawing/2014/main" id="{239EFC78-7490-CFE7-A24A-4D384084F1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418256" y="4447512"/>
            <a:ext cx="914400" cy="914400"/>
          </a:xfrm>
          <a:prstGeom prst="rect">
            <a:avLst/>
          </a:prstGeom>
        </p:spPr>
      </p:pic>
      <p:pic>
        <p:nvPicPr>
          <p:cNvPr id="23" name="Graphic 22" descr="Test tubes with solid fill">
            <a:extLst>
              <a:ext uri="{FF2B5EF4-FFF2-40B4-BE49-F238E27FC236}">
                <a16:creationId xmlns:a16="http://schemas.microsoft.com/office/drawing/2014/main" id="{107797FE-9D5B-0BC6-29D6-6B83F2C105E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945534" y="4447512"/>
            <a:ext cx="914400" cy="914400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C5AA652E-D5EB-7935-E267-2994A963EEA8}"/>
              </a:ext>
            </a:extLst>
          </p:cNvPr>
          <p:cNvGrpSpPr/>
          <p:nvPr/>
        </p:nvGrpSpPr>
        <p:grpSpPr>
          <a:xfrm>
            <a:off x="3860524" y="1501866"/>
            <a:ext cx="4470952" cy="3854269"/>
            <a:chOff x="3952875" y="793203"/>
            <a:chExt cx="4714875" cy="4064547"/>
          </a:xfrm>
        </p:grpSpPr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5A0BB9C0-D433-E56B-F6C9-14E65732CED0}"/>
                </a:ext>
              </a:extLst>
            </p:cNvPr>
            <p:cNvSpPr/>
            <p:nvPr/>
          </p:nvSpPr>
          <p:spPr>
            <a:xfrm>
              <a:off x="3952875" y="793203"/>
              <a:ext cx="4714875" cy="4064547"/>
            </a:xfrm>
            <a:prstGeom prst="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 noProof="0" dirty="0"/>
            </a:p>
          </p:txBody>
        </p:sp>
        <p:sp>
          <p:nvSpPr>
            <p:cNvPr id="6" name="Isosceles Triangle 5">
              <a:extLst>
                <a:ext uri="{FF2B5EF4-FFF2-40B4-BE49-F238E27FC236}">
                  <a16:creationId xmlns:a16="http://schemas.microsoft.com/office/drawing/2014/main" id="{518ED0EF-8634-5CB5-8837-9BB9C513F6CC}"/>
                </a:ext>
              </a:extLst>
            </p:cNvPr>
            <p:cNvSpPr/>
            <p:nvPr/>
          </p:nvSpPr>
          <p:spPr>
            <a:xfrm flipV="1">
              <a:off x="5141239" y="2842233"/>
              <a:ext cx="2338141" cy="1995722"/>
            </a:xfrm>
            <a:prstGeom prst="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 noProof="0" dirty="0"/>
            </a:p>
          </p:txBody>
        </p:sp>
      </p:grpSp>
      <p:sp>
        <p:nvSpPr>
          <p:cNvPr id="31" name="Isosceles Triangle 30">
            <a:extLst>
              <a:ext uri="{FF2B5EF4-FFF2-40B4-BE49-F238E27FC236}">
                <a16:creationId xmlns:a16="http://schemas.microsoft.com/office/drawing/2014/main" id="{288B1C08-C494-FEDC-FDDB-967D5B459F3E}"/>
              </a:ext>
            </a:extLst>
          </p:cNvPr>
          <p:cNvSpPr/>
          <p:nvPr/>
        </p:nvSpPr>
        <p:spPr>
          <a:xfrm>
            <a:off x="6092301" y="3444890"/>
            <a:ext cx="2239169" cy="1911245"/>
          </a:xfrm>
          <a:prstGeom prst="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noProof="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3B157D-2F0D-9266-A89F-8F279E29A7F3}"/>
              </a:ext>
            </a:extLst>
          </p:cNvPr>
          <p:cNvSpPr txBox="1"/>
          <p:nvPr/>
        </p:nvSpPr>
        <p:spPr>
          <a:xfrm>
            <a:off x="5533553" y="3621685"/>
            <a:ext cx="1419507" cy="769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4400" noProof="0" dirty="0"/>
              <a:t>Jeux</a:t>
            </a:r>
          </a:p>
        </p:txBody>
      </p:sp>
      <p:pic>
        <p:nvPicPr>
          <p:cNvPr id="7" name="Graphic 6" descr="Professor male with solid fill">
            <a:extLst>
              <a:ext uri="{FF2B5EF4-FFF2-40B4-BE49-F238E27FC236}">
                <a16:creationId xmlns:a16="http://schemas.microsoft.com/office/drawing/2014/main" id="{78F0BEB4-BAA6-D2AA-3636-8E89D2F72F6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689590" y="699165"/>
            <a:ext cx="720000" cy="720000"/>
          </a:xfrm>
          <a:prstGeom prst="rect">
            <a:avLst/>
          </a:prstGeom>
        </p:spPr>
      </p:pic>
      <p:pic>
        <p:nvPicPr>
          <p:cNvPr id="8" name="Graphic 7" descr="Classroom with solid fill">
            <a:extLst>
              <a:ext uri="{FF2B5EF4-FFF2-40B4-BE49-F238E27FC236}">
                <a16:creationId xmlns:a16="http://schemas.microsoft.com/office/drawing/2014/main" id="{C89D9715-5383-3ECC-A8E7-525F7264AF7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760151" y="699165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083121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396215-0C3D-6ED5-1ACA-8CB8AF8C24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DDA8F2DA-A426-42C8-F3ED-004A9A8050E3}"/>
              </a:ext>
            </a:extLst>
          </p:cNvPr>
          <p:cNvGrpSpPr/>
          <p:nvPr/>
        </p:nvGrpSpPr>
        <p:grpSpPr>
          <a:xfrm>
            <a:off x="247651" y="-1487305"/>
            <a:ext cx="7591402" cy="6544312"/>
            <a:chOff x="3952875" y="793203"/>
            <a:chExt cx="4714875" cy="4064547"/>
          </a:xfrm>
        </p:grpSpPr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647DA6DB-CA8C-34F8-8D11-F46C19487383}"/>
                </a:ext>
              </a:extLst>
            </p:cNvPr>
            <p:cNvSpPr/>
            <p:nvPr/>
          </p:nvSpPr>
          <p:spPr>
            <a:xfrm>
              <a:off x="3952875" y="793203"/>
              <a:ext cx="4714875" cy="4064547"/>
            </a:xfrm>
            <a:prstGeom prst="triangle">
              <a:avLst/>
            </a:prstGeom>
            <a:noFill/>
            <a:ln w="2857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 noProof="0" dirty="0"/>
            </a:p>
          </p:txBody>
        </p:sp>
        <p:sp>
          <p:nvSpPr>
            <p:cNvPr id="6" name="Isosceles Triangle 5">
              <a:extLst>
                <a:ext uri="{FF2B5EF4-FFF2-40B4-BE49-F238E27FC236}">
                  <a16:creationId xmlns:a16="http://schemas.microsoft.com/office/drawing/2014/main" id="{167FB3F5-ACFA-6F3B-9ACE-07EA4C323FF0}"/>
                </a:ext>
              </a:extLst>
            </p:cNvPr>
            <p:cNvSpPr/>
            <p:nvPr/>
          </p:nvSpPr>
          <p:spPr>
            <a:xfrm flipV="1">
              <a:off x="5141239" y="2842233"/>
              <a:ext cx="2338141" cy="1995722"/>
            </a:xfrm>
            <a:prstGeom prst="triangle">
              <a:avLst/>
            </a:prstGeom>
            <a:noFill/>
            <a:ln w="2857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 noProof="0" dirty="0"/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BCA57090-E9FD-5B82-011F-A6492A317317}"/>
              </a:ext>
            </a:extLst>
          </p:cNvPr>
          <p:cNvSpPr txBox="1"/>
          <p:nvPr/>
        </p:nvSpPr>
        <p:spPr>
          <a:xfrm>
            <a:off x="5037056" y="2931456"/>
            <a:ext cx="211788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BE" sz="3200" noProof="0" dirty="0"/>
              <a:t>Axe </a:t>
            </a:r>
          </a:p>
          <a:p>
            <a:pPr algn="ctr"/>
            <a:r>
              <a:rPr lang="fr-BE" sz="3200" noProof="0" dirty="0"/>
              <a:t>numérique</a:t>
            </a:r>
          </a:p>
        </p:txBody>
      </p:sp>
      <p:pic>
        <p:nvPicPr>
          <p:cNvPr id="21" name="Graphic 20" descr="Game controller with solid fill">
            <a:extLst>
              <a:ext uri="{FF2B5EF4-FFF2-40B4-BE49-F238E27FC236}">
                <a16:creationId xmlns:a16="http://schemas.microsoft.com/office/drawing/2014/main" id="{161AB737-EE62-3876-D5B1-63EAE05076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654073" y="4052235"/>
            <a:ext cx="914400" cy="914400"/>
          </a:xfrm>
          <a:prstGeom prst="rect">
            <a:avLst/>
          </a:prstGeom>
        </p:spPr>
      </p:pic>
      <p:sp>
        <p:nvSpPr>
          <p:cNvPr id="2" name="Isosceles Triangle 1">
            <a:extLst>
              <a:ext uri="{FF2B5EF4-FFF2-40B4-BE49-F238E27FC236}">
                <a16:creationId xmlns:a16="http://schemas.microsoft.com/office/drawing/2014/main" id="{C9656899-F5F8-3349-8C95-96DB2F42DDC7}"/>
              </a:ext>
            </a:extLst>
          </p:cNvPr>
          <p:cNvSpPr/>
          <p:nvPr/>
        </p:nvSpPr>
        <p:spPr>
          <a:xfrm>
            <a:off x="4190026" y="1806412"/>
            <a:ext cx="3811948" cy="3245176"/>
          </a:xfrm>
          <a:prstGeom prst="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noProof="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8B9FFA6-719D-E49C-5A4A-81B3AF02ADE3}"/>
              </a:ext>
            </a:extLst>
          </p:cNvPr>
          <p:cNvSpPr txBox="1"/>
          <p:nvPr/>
        </p:nvSpPr>
        <p:spPr>
          <a:xfrm>
            <a:off x="4879299" y="955067"/>
            <a:ext cx="2489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400" noProof="0" dirty="0"/>
              <a:t>Définition du </a:t>
            </a:r>
            <a:r>
              <a:rPr lang="fr-BE" sz="2400" noProof="0" dirty="0">
                <a:latin typeface="Determination" panose="00000400000000000000" pitchFamily="2" charset="0"/>
                <a:cs typeface="Determination" panose="00000400000000000000" pitchFamily="2" charset="0"/>
              </a:rPr>
              <a:t>jeu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17CD47-F6B6-52EC-F8BF-AA8EA0C89B77}"/>
              </a:ext>
            </a:extLst>
          </p:cNvPr>
          <p:cNvSpPr txBox="1"/>
          <p:nvPr/>
        </p:nvSpPr>
        <p:spPr>
          <a:xfrm>
            <a:off x="1998110" y="1728928"/>
            <a:ext cx="20173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400" noProof="0" dirty="0"/>
              <a:t>Difficultés </a:t>
            </a:r>
            <a:r>
              <a:rPr lang="fr-BE" sz="2400" baseline="30000" noProof="0" dirty="0"/>
              <a:t>(4-7)</a:t>
            </a:r>
            <a:endParaRPr lang="fr-BE" sz="2400" baseline="30000" noProof="0" dirty="0">
              <a:latin typeface="Determination" panose="00000400000000000000" pitchFamily="2" charset="0"/>
              <a:cs typeface="Determination" panose="00000400000000000000" pitchFamily="2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7A6E45E-73AF-F03B-D266-0CDB8A35A7AC}"/>
              </a:ext>
            </a:extLst>
          </p:cNvPr>
          <p:cNvSpPr txBox="1"/>
          <p:nvPr/>
        </p:nvSpPr>
        <p:spPr>
          <a:xfrm>
            <a:off x="8408523" y="809828"/>
            <a:ext cx="24868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400" noProof="0" dirty="0"/>
              <a:t>Classification </a:t>
            </a:r>
            <a:r>
              <a:rPr lang="fr-BE" sz="2400" baseline="30000" noProof="0" dirty="0"/>
              <a:t>(4-8)</a:t>
            </a:r>
            <a:endParaRPr lang="fr-BE" sz="2400" baseline="30000" noProof="0" dirty="0">
              <a:latin typeface="Determination" panose="00000400000000000000" pitchFamily="2" charset="0"/>
              <a:cs typeface="Determination" panose="00000400000000000000" pitchFamily="2" charset="0"/>
            </a:endParaRPr>
          </a:p>
        </p:txBody>
      </p:sp>
      <p:cxnSp>
        <p:nvCxnSpPr>
          <p:cNvPr id="20" name="Connector: Curved 19">
            <a:extLst>
              <a:ext uri="{FF2B5EF4-FFF2-40B4-BE49-F238E27FC236}">
                <a16:creationId xmlns:a16="http://schemas.microsoft.com/office/drawing/2014/main" id="{FA437333-AA4F-2FFD-2137-06C2F6BF9457}"/>
              </a:ext>
            </a:extLst>
          </p:cNvPr>
          <p:cNvCxnSpPr>
            <a:cxnSpLocks/>
            <a:stCxn id="3" idx="1"/>
            <a:endCxn id="7" idx="3"/>
          </p:cNvCxnSpPr>
          <p:nvPr/>
        </p:nvCxnSpPr>
        <p:spPr>
          <a:xfrm rot="10800000" flipV="1">
            <a:off x="4015457" y="1185899"/>
            <a:ext cx="863842" cy="773861"/>
          </a:xfrm>
          <a:prstGeom prst="curved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ctor: Curved 23">
            <a:extLst>
              <a:ext uri="{FF2B5EF4-FFF2-40B4-BE49-F238E27FC236}">
                <a16:creationId xmlns:a16="http://schemas.microsoft.com/office/drawing/2014/main" id="{7C0D7A0B-F531-D284-FD4B-D4B23A7878C7}"/>
              </a:ext>
            </a:extLst>
          </p:cNvPr>
          <p:cNvCxnSpPr>
            <a:stCxn id="3" idx="3"/>
            <a:endCxn id="8" idx="1"/>
          </p:cNvCxnSpPr>
          <p:nvPr/>
        </p:nvCxnSpPr>
        <p:spPr>
          <a:xfrm flipV="1">
            <a:off x="7369083" y="1040661"/>
            <a:ext cx="1039440" cy="145239"/>
          </a:xfrm>
          <a:prstGeom prst="curvedConnector3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7ACFF794-AE71-D69C-89BD-308B47594E22}"/>
              </a:ext>
            </a:extLst>
          </p:cNvPr>
          <p:cNvSpPr txBox="1"/>
          <p:nvPr/>
        </p:nvSpPr>
        <p:spPr>
          <a:xfrm>
            <a:off x="7502116" y="2065086"/>
            <a:ext cx="19498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i="1" noProof="0" dirty="0"/>
              <a:t>Game-</a:t>
            </a:r>
            <a:r>
              <a:rPr lang="fr-BE" sz="2400" i="1" noProof="0" dirty="0" err="1"/>
              <a:t>Based</a:t>
            </a:r>
            <a:r>
              <a:rPr lang="fr-BE" sz="2400" i="1" noProof="0" dirty="0"/>
              <a:t> </a:t>
            </a:r>
          </a:p>
          <a:p>
            <a:r>
              <a:rPr lang="fr-BE" sz="2400" i="1" noProof="0" dirty="0"/>
              <a:t>Learning </a:t>
            </a:r>
            <a:r>
              <a:rPr lang="fr-BE" sz="2400" noProof="0" dirty="0"/>
              <a:t>(Minecraft)</a:t>
            </a:r>
            <a:endParaRPr lang="fr-BE" sz="2400" i="1" noProof="0" dirty="0">
              <a:latin typeface="Determination" panose="00000400000000000000" pitchFamily="2" charset="0"/>
              <a:cs typeface="Determination" panose="00000400000000000000" pitchFamily="2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7A3C4DB-5655-51C0-6044-1B251091941E}"/>
              </a:ext>
            </a:extLst>
          </p:cNvPr>
          <p:cNvSpPr txBox="1"/>
          <p:nvPr/>
        </p:nvSpPr>
        <p:spPr>
          <a:xfrm>
            <a:off x="9589512" y="2101237"/>
            <a:ext cx="194989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400" i="1" noProof="0" dirty="0"/>
              <a:t>Gamification </a:t>
            </a:r>
          </a:p>
          <a:p>
            <a:r>
              <a:rPr lang="fr-BE" sz="2400" noProof="0" dirty="0"/>
              <a:t>(</a:t>
            </a:r>
            <a:r>
              <a:rPr lang="fr-BE" sz="2400" noProof="0" dirty="0" err="1"/>
              <a:t>Duolingo</a:t>
            </a:r>
            <a:r>
              <a:rPr lang="fr-BE" sz="2400" noProof="0" dirty="0"/>
              <a:t>)</a:t>
            </a:r>
            <a:endParaRPr lang="fr-BE" sz="2400" i="1" noProof="0" dirty="0">
              <a:latin typeface="Determination" panose="00000400000000000000" pitchFamily="2" charset="0"/>
              <a:cs typeface="Determination" panose="00000400000000000000" pitchFamily="2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41E9191-FA17-BAEE-8F94-C0B0A17DDC28}"/>
              </a:ext>
            </a:extLst>
          </p:cNvPr>
          <p:cNvSpPr txBox="1"/>
          <p:nvPr/>
        </p:nvSpPr>
        <p:spPr>
          <a:xfrm>
            <a:off x="8225364" y="5056183"/>
            <a:ext cx="23401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400" noProof="0" dirty="0"/>
              <a:t>Création du </a:t>
            </a:r>
            <a:r>
              <a:rPr lang="fr-BE" sz="2400" noProof="0" dirty="0">
                <a:latin typeface="Determination" panose="00000400000000000000" pitchFamily="2" charset="0"/>
                <a:cs typeface="Determination" panose="00000400000000000000" pitchFamily="2" charset="0"/>
              </a:rPr>
              <a:t>jeu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09B2F6D-E007-AA07-5CC9-44DC02B0E258}"/>
              </a:ext>
            </a:extLst>
          </p:cNvPr>
          <p:cNvSpPr txBox="1"/>
          <p:nvPr/>
        </p:nvSpPr>
        <p:spPr>
          <a:xfrm>
            <a:off x="1335272" y="4966635"/>
            <a:ext cx="274305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400" noProof="0" dirty="0">
                <a:latin typeface="Determination" panose="00000400000000000000" pitchFamily="2" charset="0"/>
                <a:cs typeface="Determination" panose="00000400000000000000" pitchFamily="2" charset="0"/>
              </a:rPr>
              <a:t>Jeu </a:t>
            </a:r>
            <a:r>
              <a:rPr lang="fr-BE" sz="2400" noProof="0" dirty="0">
                <a:cs typeface="Determination" panose="00000400000000000000" pitchFamily="2" charset="0"/>
              </a:rPr>
              <a:t>analogique</a:t>
            </a:r>
            <a:r>
              <a:rPr lang="fr-BE" sz="2400" noProof="0" dirty="0"/>
              <a:t> ou </a:t>
            </a:r>
          </a:p>
          <a:p>
            <a:r>
              <a:rPr lang="fr-BE" sz="2400" noProof="0" dirty="0"/>
              <a:t>numérique </a:t>
            </a:r>
            <a:r>
              <a:rPr lang="fr-BE" sz="2400" baseline="30000" noProof="0" dirty="0"/>
              <a:t>(8)</a:t>
            </a:r>
            <a:endParaRPr lang="fr-BE" sz="2400" baseline="30000" noProof="0" dirty="0">
              <a:cs typeface="Determination" panose="00000400000000000000" pitchFamily="2" charset="0"/>
            </a:endParaRP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627F869C-7994-60DB-9382-CF3BBDE1AC6C}"/>
              </a:ext>
            </a:extLst>
          </p:cNvPr>
          <p:cNvCxnSpPr>
            <a:cxnSpLocks/>
            <a:stCxn id="8" idx="2"/>
            <a:endCxn id="29" idx="0"/>
          </p:cNvCxnSpPr>
          <p:nvPr/>
        </p:nvCxnSpPr>
        <p:spPr>
          <a:xfrm flipH="1">
            <a:off x="8477063" y="1271493"/>
            <a:ext cx="1174910" cy="793593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Isosceles Triangle 50">
            <a:extLst>
              <a:ext uri="{FF2B5EF4-FFF2-40B4-BE49-F238E27FC236}">
                <a16:creationId xmlns:a16="http://schemas.microsoft.com/office/drawing/2014/main" id="{94FEE142-9671-1E7D-2E42-19AE857E7F01}"/>
              </a:ext>
            </a:extLst>
          </p:cNvPr>
          <p:cNvSpPr/>
          <p:nvPr/>
        </p:nvSpPr>
        <p:spPr>
          <a:xfrm>
            <a:off x="4201111" y="1806412"/>
            <a:ext cx="3811948" cy="3245176"/>
          </a:xfrm>
          <a:prstGeom prst="triangle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noProof="0" dirty="0"/>
          </a:p>
        </p:txBody>
      </p:sp>
      <p:pic>
        <p:nvPicPr>
          <p:cNvPr id="12" name="Graphic 11" descr="Warning with solid fill">
            <a:extLst>
              <a:ext uri="{FF2B5EF4-FFF2-40B4-BE49-F238E27FC236}">
                <a16:creationId xmlns:a16="http://schemas.microsoft.com/office/drawing/2014/main" id="{AFF69663-23B6-CE40-84DE-C49E21AAA3E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730819" y="688683"/>
            <a:ext cx="600812" cy="600812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0C41EE95-4D4A-59B2-CC4B-91E96DCB1D21}"/>
              </a:ext>
            </a:extLst>
          </p:cNvPr>
          <p:cNvCxnSpPr>
            <a:cxnSpLocks/>
            <a:stCxn id="8" idx="2"/>
            <a:endCxn id="31" idx="0"/>
          </p:cNvCxnSpPr>
          <p:nvPr/>
        </p:nvCxnSpPr>
        <p:spPr>
          <a:xfrm>
            <a:off x="9651973" y="1271493"/>
            <a:ext cx="912486" cy="829744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21ECCFA2-A84A-8F7C-9F95-C972EA28559E}"/>
              </a:ext>
            </a:extLst>
          </p:cNvPr>
          <p:cNvCxnSpPr>
            <a:cxnSpLocks/>
          </p:cNvCxnSpPr>
          <p:nvPr/>
        </p:nvCxnSpPr>
        <p:spPr>
          <a:xfrm>
            <a:off x="9470307" y="2065086"/>
            <a:ext cx="0" cy="120032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845973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  <p:bldP spid="29" grpId="0"/>
      <p:bldP spid="31" grpId="0"/>
      <p:bldP spid="34" grpId="0"/>
      <p:bldP spid="35" grpId="0"/>
      <p:bldP spid="5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C09419-44F1-5F06-018F-7527A56441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8566D2FC-091D-9BAF-D500-DB7275D44F8A}"/>
              </a:ext>
            </a:extLst>
          </p:cNvPr>
          <p:cNvSpPr txBox="1"/>
          <p:nvPr/>
        </p:nvSpPr>
        <p:spPr>
          <a:xfrm>
            <a:off x="4494331" y="850787"/>
            <a:ext cx="31959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3200" noProof="0" dirty="0"/>
              <a:t>Axe pédagogique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C16ACAB-2047-7110-826F-43EE0CC87F15}"/>
              </a:ext>
            </a:extLst>
          </p:cNvPr>
          <p:cNvSpPr txBox="1"/>
          <p:nvPr/>
        </p:nvSpPr>
        <p:spPr>
          <a:xfrm>
            <a:off x="8421882" y="5314024"/>
            <a:ext cx="28382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3200" noProof="0" dirty="0"/>
              <a:t>Axe numérique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5C4D856-6944-23F5-E39C-95C143B2E993}"/>
              </a:ext>
            </a:extLst>
          </p:cNvPr>
          <p:cNvSpPr txBox="1"/>
          <p:nvPr/>
        </p:nvSpPr>
        <p:spPr>
          <a:xfrm>
            <a:off x="1055910" y="5314024"/>
            <a:ext cx="28046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3200" noProof="0" dirty="0"/>
              <a:t>Axe didactique</a:t>
            </a:r>
          </a:p>
        </p:txBody>
      </p:sp>
      <p:pic>
        <p:nvPicPr>
          <p:cNvPr id="21" name="Graphic 20" descr="Game controller with solid fill">
            <a:extLst>
              <a:ext uri="{FF2B5EF4-FFF2-40B4-BE49-F238E27FC236}">
                <a16:creationId xmlns:a16="http://schemas.microsoft.com/office/drawing/2014/main" id="{54D43C4E-4D13-6DA5-B679-8635A11929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418256" y="4447512"/>
            <a:ext cx="914400" cy="914400"/>
          </a:xfrm>
          <a:prstGeom prst="rect">
            <a:avLst/>
          </a:prstGeom>
        </p:spPr>
      </p:pic>
      <p:pic>
        <p:nvPicPr>
          <p:cNvPr id="23" name="Graphic 22" descr="Test tubes with solid fill">
            <a:extLst>
              <a:ext uri="{FF2B5EF4-FFF2-40B4-BE49-F238E27FC236}">
                <a16:creationId xmlns:a16="http://schemas.microsoft.com/office/drawing/2014/main" id="{BA3C71DE-96B4-35F6-713B-127FB89132C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945534" y="4447512"/>
            <a:ext cx="914400" cy="914400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786EB744-E341-4AD4-E482-6A22CAB87E6B}"/>
              </a:ext>
            </a:extLst>
          </p:cNvPr>
          <p:cNvGrpSpPr/>
          <p:nvPr/>
        </p:nvGrpSpPr>
        <p:grpSpPr>
          <a:xfrm>
            <a:off x="3860524" y="1501866"/>
            <a:ext cx="4470952" cy="3854269"/>
            <a:chOff x="3952875" y="793203"/>
            <a:chExt cx="4714875" cy="4064547"/>
          </a:xfrm>
        </p:grpSpPr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29DF5CE2-9017-9E8A-7F62-BC76569AFE6E}"/>
                </a:ext>
              </a:extLst>
            </p:cNvPr>
            <p:cNvSpPr/>
            <p:nvPr/>
          </p:nvSpPr>
          <p:spPr>
            <a:xfrm>
              <a:off x="3952875" y="793203"/>
              <a:ext cx="4714875" cy="4064547"/>
            </a:xfrm>
            <a:prstGeom prst="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 noProof="0" dirty="0"/>
            </a:p>
          </p:txBody>
        </p:sp>
        <p:sp>
          <p:nvSpPr>
            <p:cNvPr id="6" name="Isosceles Triangle 5">
              <a:extLst>
                <a:ext uri="{FF2B5EF4-FFF2-40B4-BE49-F238E27FC236}">
                  <a16:creationId xmlns:a16="http://schemas.microsoft.com/office/drawing/2014/main" id="{36493260-3898-883B-C62B-7808607BAD8D}"/>
                </a:ext>
              </a:extLst>
            </p:cNvPr>
            <p:cNvSpPr/>
            <p:nvPr/>
          </p:nvSpPr>
          <p:spPr>
            <a:xfrm flipV="1">
              <a:off x="5141239" y="2842233"/>
              <a:ext cx="2338141" cy="1995722"/>
            </a:xfrm>
            <a:prstGeom prst="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 noProof="0" dirty="0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135FA9B2-7415-F82C-12C0-EC383B1CB0CA}"/>
              </a:ext>
            </a:extLst>
          </p:cNvPr>
          <p:cNvSpPr txBox="1"/>
          <p:nvPr/>
        </p:nvSpPr>
        <p:spPr>
          <a:xfrm>
            <a:off x="5533553" y="3621685"/>
            <a:ext cx="1419507" cy="769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4400" noProof="0" dirty="0"/>
              <a:t>Jeux</a:t>
            </a:r>
          </a:p>
        </p:txBody>
      </p:sp>
      <p:pic>
        <p:nvPicPr>
          <p:cNvPr id="7" name="Graphic 6" descr="Professor male with solid fill">
            <a:extLst>
              <a:ext uri="{FF2B5EF4-FFF2-40B4-BE49-F238E27FC236}">
                <a16:creationId xmlns:a16="http://schemas.microsoft.com/office/drawing/2014/main" id="{D6D023FE-20BC-F1D9-E86D-1971DA117AD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689590" y="699165"/>
            <a:ext cx="720000" cy="720000"/>
          </a:xfrm>
          <a:prstGeom prst="rect">
            <a:avLst/>
          </a:prstGeom>
        </p:spPr>
      </p:pic>
      <p:pic>
        <p:nvPicPr>
          <p:cNvPr id="8" name="Graphic 7" descr="Classroom with solid fill">
            <a:extLst>
              <a:ext uri="{FF2B5EF4-FFF2-40B4-BE49-F238E27FC236}">
                <a16:creationId xmlns:a16="http://schemas.microsoft.com/office/drawing/2014/main" id="{676F925F-7308-AC51-88CB-61A249DB679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760151" y="699165"/>
            <a:ext cx="720000" cy="720000"/>
          </a:xfrm>
          <a:prstGeom prst="rect">
            <a:avLst/>
          </a:prstGeom>
        </p:spPr>
      </p:pic>
      <p:sp>
        <p:nvSpPr>
          <p:cNvPr id="2" name="Isosceles Triangle 1">
            <a:extLst>
              <a:ext uri="{FF2B5EF4-FFF2-40B4-BE49-F238E27FC236}">
                <a16:creationId xmlns:a16="http://schemas.microsoft.com/office/drawing/2014/main" id="{3A6A2CBE-E6A2-D8E3-CA45-6DE323BFB344}"/>
              </a:ext>
            </a:extLst>
          </p:cNvPr>
          <p:cNvSpPr/>
          <p:nvPr/>
        </p:nvSpPr>
        <p:spPr>
          <a:xfrm>
            <a:off x="6084998" y="3444890"/>
            <a:ext cx="2239175" cy="1911245"/>
          </a:xfrm>
          <a:prstGeom prst="triangle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noProof="0" dirty="0"/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277C8656-955D-FCE3-B020-043ABFADF063}"/>
              </a:ext>
            </a:extLst>
          </p:cNvPr>
          <p:cNvSpPr/>
          <p:nvPr/>
        </p:nvSpPr>
        <p:spPr>
          <a:xfrm>
            <a:off x="4976365" y="1501865"/>
            <a:ext cx="2239175" cy="1943025"/>
          </a:xfrm>
          <a:prstGeom prst="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noProof="0" dirty="0"/>
          </a:p>
        </p:txBody>
      </p:sp>
    </p:spTree>
    <p:extLst>
      <p:ext uri="{BB962C8B-B14F-4D97-AF65-F5344CB8AC3E}">
        <p14:creationId xmlns:p14="http://schemas.microsoft.com/office/powerpoint/2010/main" val="298327987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1059</TotalTime>
  <Words>2341</Words>
  <Application>Microsoft Office PowerPoint</Application>
  <PresentationFormat>Widescreen</PresentationFormat>
  <Paragraphs>157</Paragraphs>
  <Slides>18</Slides>
  <Notes>15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Aptos</vt:lpstr>
      <vt:lpstr>Determination</vt:lpstr>
      <vt:lpstr>Arial</vt:lpstr>
      <vt:lpstr>Aptos Display</vt:lpstr>
      <vt:lpstr>Office Theme</vt:lpstr>
      <vt:lpstr>Maxime Hansen</vt:lpstr>
      <vt:lpstr>Sélectionner votre joueur</vt:lpstr>
      <vt:lpstr>Niveau 1</vt:lpstr>
      <vt:lpstr>Le marché mondial du jeu</vt:lpstr>
      <vt:lpstr>PowerPoint Presentation</vt:lpstr>
      <vt:lpstr>Niveau 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Niveau 3</vt:lpstr>
      <vt:lpstr>Le jeu pour l’enseignement est …</vt:lpstr>
      <vt:lpstr>Pour en savoir plus</vt:lpstr>
      <vt:lpstr>Sources</vt:lpstr>
      <vt:lpstr>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Hansen Maxime</dc:creator>
  <cp:lastModifiedBy>Hansen Maxime</cp:lastModifiedBy>
  <cp:revision>41</cp:revision>
  <dcterms:created xsi:type="dcterms:W3CDTF">2025-09-12T09:04:33Z</dcterms:created>
  <dcterms:modified xsi:type="dcterms:W3CDTF">2025-09-24T10:07:28Z</dcterms:modified>
</cp:coreProperties>
</file>